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355" r:id="rId2"/>
    <p:sldId id="567" r:id="rId3"/>
    <p:sldId id="765" r:id="rId4"/>
    <p:sldId id="569" r:id="rId5"/>
    <p:sldId id="570" r:id="rId6"/>
    <p:sldId id="747" r:id="rId7"/>
    <p:sldId id="748" r:id="rId8"/>
    <p:sldId id="749" r:id="rId9"/>
    <p:sldId id="750" r:id="rId10"/>
    <p:sldId id="751" r:id="rId11"/>
    <p:sldId id="586" r:id="rId12"/>
    <p:sldId id="587" r:id="rId13"/>
    <p:sldId id="768" r:id="rId14"/>
    <p:sldId id="752" r:id="rId15"/>
    <p:sldId id="588" r:id="rId16"/>
    <p:sldId id="766" r:id="rId17"/>
    <p:sldId id="753" r:id="rId18"/>
    <p:sldId id="754" r:id="rId19"/>
    <p:sldId id="767" r:id="rId20"/>
    <p:sldId id="755" r:id="rId21"/>
    <p:sldId id="589" r:id="rId22"/>
    <p:sldId id="769" r:id="rId23"/>
    <p:sldId id="737" r:id="rId24"/>
    <p:sldId id="757" r:id="rId25"/>
    <p:sldId id="758" r:id="rId26"/>
    <p:sldId id="759" r:id="rId27"/>
    <p:sldId id="760" r:id="rId28"/>
    <p:sldId id="761" r:id="rId29"/>
    <p:sldId id="744" r:id="rId30"/>
    <p:sldId id="762" r:id="rId31"/>
    <p:sldId id="763" r:id="rId32"/>
    <p:sldId id="745" r:id="rId33"/>
    <p:sldId id="616" r:id="rId34"/>
    <p:sldId id="764" r:id="rId35"/>
    <p:sldId id="619" r:id="rId3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009" autoAdjust="0"/>
    <p:restoredTop sz="51852" autoAdjust="0"/>
  </p:normalViewPr>
  <p:slideViewPr>
    <p:cSldViewPr snapToGrid="0" snapToObjects="1">
      <p:cViewPr varScale="1">
        <p:scale>
          <a:sx n="51" d="100"/>
          <a:sy n="51" d="100"/>
        </p:scale>
        <p:origin x="972" y="54"/>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4/26/2021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sz="1800" dirty="0">
                <a:effectLst/>
                <a:latin typeface="Calibri" panose="020F0502020204030204" pitchFamily="34" charset="0"/>
                <a:ea typeface="Calibri" panose="020F0502020204030204" pitchFamily="34" charset="0"/>
                <a:cs typeface="Arial" panose="020B0604020202020204" pitchFamily="34" charset="0"/>
              </a:rPr>
              <a:t>Дневен ред на сесијата. претставниците треба да имаат копија од дневниот ред.</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35260299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pPr marL="0" marR="0">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Обичајно право: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9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80000"/>
              </a:lnSpc>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Истрага пред лишување од слобода: </a:t>
            </a:r>
            <a:r>
              <a:rPr lang="mk-MK" sz="1800" dirty="0">
                <a:effectLst/>
                <a:latin typeface="Calibri" panose="020F0502020204030204" pitchFamily="34" charset="0"/>
                <a:ea typeface="Calibri" panose="020F0502020204030204" pitchFamily="34" charset="0"/>
                <a:cs typeface="Arial" panose="020B0604020202020204" pitchFamily="34" charset="0"/>
              </a:rPr>
              <a:t>Истрагата пред лишување од слобода е фаза на кривична постапка што се одвива по пријава за сомневање за криминална активност или откако органите за спроведување на законот дознаваат за таквата активност, но пред да се изврши лишување од слобода;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6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Лишување од слобода: </a:t>
            </a:r>
            <a:r>
              <a:rPr lang="mk-MK" sz="1800" dirty="0">
                <a:effectLst/>
                <a:latin typeface="Calibri" panose="020F0502020204030204" pitchFamily="34" charset="0"/>
                <a:ea typeface="Calibri" panose="020F0502020204030204" pitchFamily="34" charset="0"/>
                <a:cs typeface="Arial" panose="020B0604020202020204" pitchFamily="34" charset="0"/>
              </a:rPr>
              <a:t>Лишувањето од слобода се случува кога поединецот обвинет за кривично дело е приведен од органите за спроведување на законот.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3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Прво рочиште: </a:t>
            </a:r>
            <a:r>
              <a:rPr lang="mk-MK" sz="1800" dirty="0">
                <a:effectLst/>
                <a:latin typeface="Calibri" panose="020F0502020204030204" pitchFamily="34" charset="0"/>
                <a:ea typeface="Calibri" panose="020F0502020204030204" pitchFamily="34" charset="0"/>
                <a:cs typeface="Arial" panose="020B0604020202020204" pitchFamily="34" charset="0"/>
              </a:rPr>
              <a:t>На првото рочиште судот ќе го извести обвинетиот за обвинението и ќе го советува обвинетиот за неговото право на бранител и правото да молчи.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81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Обвинетиот може да биде ослободен на првото рочиште.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79000"/>
              </a:lnSpc>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Порота: </a:t>
            </a:r>
            <a:r>
              <a:rPr lang="mk-MK" sz="1800" dirty="0">
                <a:effectLst/>
                <a:latin typeface="Calibri" panose="020F0502020204030204" pitchFamily="34" charset="0"/>
                <a:ea typeface="Calibri" panose="020F0502020204030204" pitchFamily="34" charset="0"/>
                <a:cs typeface="Arial" panose="020B0604020202020204" pitchFamily="34" charset="0"/>
              </a:rPr>
              <a:t>Поротата е група приватни граѓани кои водат постапки, генерално со членовите на поротата се заколнуваат на тајност. Постапката се состои во тоа што обвинителот презентира докази и ѝ обезбедува правни совети на поротата. Како дел од истрагата, големата порота има моќ да обврзи на сведочење, вклучително и сведочење на жртва на кривично дело.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80000"/>
              </a:lnSpc>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Прелиминарно рочиште: </a:t>
            </a:r>
            <a:r>
              <a:rPr lang="mk-MK" sz="1800" dirty="0">
                <a:effectLst/>
                <a:latin typeface="Calibri" panose="020F0502020204030204" pitchFamily="34" charset="0"/>
                <a:ea typeface="Calibri" panose="020F0502020204030204" pitchFamily="34" charset="0"/>
                <a:cs typeface="Arial" panose="020B0604020202020204" pitchFamily="34" charset="0"/>
              </a:rPr>
              <a:t>На рочиштето обвинителот и бранителот можат да презентираат докази за да утврдат или оспорат дали постои основано сомневање да се верува дека е сторено кривично дело и дали тоа е сторено од обвинетиот.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80000"/>
              </a:lnSpc>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Подигнување на обвинение: </a:t>
            </a:r>
            <a:r>
              <a:rPr lang="mk-MK" sz="1800" dirty="0">
                <a:effectLst/>
                <a:latin typeface="Calibri" panose="020F0502020204030204" pitchFamily="34" charset="0"/>
                <a:ea typeface="Calibri" panose="020F0502020204030204" pitchFamily="34" charset="0"/>
                <a:cs typeface="Arial" panose="020B0604020202020204" pitchFamily="34" charset="0"/>
              </a:rPr>
              <a:t>На подигнувањето на обвинението обвинетиот е формално информиран за обвиненијата, му се дава копија од обвинителниот акт или информација и се изјаснува во врска со обвинението. Обвинетиот може да склучи спогодба за признавање вина во фазата на подигнување на обвинение.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80000"/>
              </a:lnSpc>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Откривање на докази и изготвување на претставки: </a:t>
            </a:r>
            <a:r>
              <a:rPr lang="mk-MK" sz="1800" dirty="0">
                <a:effectLst/>
                <a:latin typeface="Calibri" panose="020F0502020204030204" pitchFamily="34" charset="0"/>
                <a:ea typeface="Calibri" panose="020F0502020204030204" pitchFamily="34" charset="0"/>
                <a:cs typeface="Arial" panose="020B0604020202020204" pitchFamily="34" charset="0"/>
              </a:rPr>
              <a:t>Откривање на докази  е процес на претходна постапка со кој обвинителот и обвинетиот разменуваат информации и материјал за случајот. Откривањето на доказите е сложен процес регулиран со правилата за кривична постапка на секоја јурисдикција.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80000"/>
              </a:lnSpc>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Спогодување за вина и изјава за признание на вина: </a:t>
            </a:r>
            <a:r>
              <a:rPr lang="mk-MK" sz="1800" dirty="0">
                <a:effectLst/>
                <a:latin typeface="Calibri" panose="020F0502020204030204" pitchFamily="34" charset="0"/>
                <a:ea typeface="Calibri" panose="020F0502020204030204" pitchFamily="34" charset="0"/>
                <a:cs typeface="Arial" panose="020B0604020202020204" pitchFamily="34" charset="0"/>
              </a:rPr>
              <a:t>Наместо да оди на судење, обвинетиот може да се изјасни за виновен во согласност со спогодба за признавање на вина. Спогодбата за признавање на вина е договор со кој обвинетиот ќе се изјасни за виновен за првичното обвинение или за друго обвинение, во замена за отстапка од обвинителот.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6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Главна расправа: </a:t>
            </a:r>
            <a:r>
              <a:rPr lang="mk-MK" sz="1800" dirty="0">
                <a:effectLst/>
                <a:latin typeface="Calibri" panose="020F0502020204030204" pitchFamily="34" charset="0"/>
                <a:ea typeface="Calibri" panose="020F0502020204030204" pitchFamily="34" charset="0"/>
                <a:cs typeface="Arial" panose="020B0604020202020204" pitchFamily="34" charset="0"/>
              </a:rPr>
              <a:t>Главната расправа  е постапка за време на која се презентираат докази и се утврдува вината.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9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80000"/>
              </a:lnSpc>
              <a:spcBef>
                <a:spcPts val="0"/>
              </a:spcBef>
              <a:spcAft>
                <a:spcPts val="0"/>
              </a:spcAft>
            </a:pPr>
            <a:r>
              <a:rPr lang="mk-MK" sz="1800" b="1" dirty="0" err="1">
                <a:effectLst/>
                <a:latin typeface="Calibri" panose="020F0502020204030204" pitchFamily="34" charset="0"/>
                <a:ea typeface="Calibri" panose="020F0502020204030204" pitchFamily="34" charset="0"/>
                <a:cs typeface="Arial" panose="020B0604020202020204" pitchFamily="34" charset="0"/>
              </a:rPr>
              <a:t>Voir</a:t>
            </a:r>
            <a:r>
              <a:rPr lang="mk-MK" sz="1800" b="1" dirty="0">
                <a:effectLst/>
                <a:latin typeface="Calibri" panose="020F0502020204030204" pitchFamily="34" charset="0"/>
                <a:ea typeface="Calibri" panose="020F0502020204030204" pitchFamily="34" charset="0"/>
                <a:cs typeface="Arial" panose="020B0604020202020204" pitchFamily="34" charset="0"/>
              </a:rPr>
              <a:t> </a:t>
            </a:r>
            <a:r>
              <a:rPr lang="mk-MK" sz="1800" b="1" dirty="0" err="1">
                <a:effectLst/>
                <a:latin typeface="Calibri" panose="020F0502020204030204" pitchFamily="34" charset="0"/>
                <a:ea typeface="Calibri" panose="020F0502020204030204" pitchFamily="34" charset="0"/>
                <a:cs typeface="Arial" panose="020B0604020202020204" pitchFamily="34" charset="0"/>
              </a:rPr>
              <a:t>dire</a:t>
            </a:r>
            <a:r>
              <a:rPr lang="mk-MK" sz="1800" b="1" dirty="0">
                <a:effectLst/>
                <a:latin typeface="Calibri" panose="020F0502020204030204" pitchFamily="34" charset="0"/>
                <a:ea typeface="Calibri" panose="020F0502020204030204" pitchFamily="34" charset="0"/>
                <a:cs typeface="Arial" panose="020B0604020202020204" pitchFamily="34" charset="0"/>
              </a:rPr>
              <a:t>: </a:t>
            </a:r>
            <a:r>
              <a:rPr lang="mk-MK" sz="1800" dirty="0" err="1">
                <a:effectLst/>
                <a:latin typeface="Calibri" panose="020F0502020204030204" pitchFamily="34" charset="0"/>
                <a:ea typeface="Calibri" panose="020F0502020204030204" pitchFamily="34" charset="0"/>
                <a:cs typeface="Arial" panose="020B0604020202020204" pitchFamily="34" charset="0"/>
              </a:rPr>
              <a:t>Voir</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mk-MK" sz="1800" dirty="0" err="1">
                <a:effectLst/>
                <a:latin typeface="Calibri" panose="020F0502020204030204" pitchFamily="34" charset="0"/>
                <a:ea typeface="Calibri" panose="020F0502020204030204" pitchFamily="34" charset="0"/>
                <a:cs typeface="Arial" panose="020B0604020202020204" pitchFamily="34" charset="0"/>
              </a:rPr>
              <a:t>dire</a:t>
            </a:r>
            <a:r>
              <a:rPr lang="mk-MK" sz="1800" dirty="0">
                <a:effectLst/>
                <a:latin typeface="Calibri" panose="020F0502020204030204" pitchFamily="34" charset="0"/>
                <a:ea typeface="Calibri" panose="020F0502020204030204" pitchFamily="34" charset="0"/>
                <a:cs typeface="Arial" panose="020B0604020202020204" pitchFamily="34" charset="0"/>
              </a:rPr>
              <a:t> е процесот при којшто се испрашува и избира поротата. Во случај со смртна казна </a:t>
            </a:r>
            <a:r>
              <a:rPr lang="mk-MK" sz="1800" dirty="0" err="1">
                <a:effectLst/>
                <a:latin typeface="Calibri" panose="020F0502020204030204" pitchFamily="34" charset="0"/>
                <a:ea typeface="Calibri" panose="020F0502020204030204" pitchFamily="34" charset="0"/>
                <a:cs typeface="Arial" panose="020B0604020202020204" pitchFamily="34" charset="0"/>
              </a:rPr>
              <a:t>voir</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mk-MK" sz="1800" dirty="0" err="1">
                <a:effectLst/>
                <a:latin typeface="Calibri" panose="020F0502020204030204" pitchFamily="34" charset="0"/>
                <a:ea typeface="Calibri" panose="020F0502020204030204" pitchFamily="34" charset="0"/>
                <a:cs typeface="Arial" panose="020B0604020202020204" pitchFamily="34" charset="0"/>
              </a:rPr>
              <a:t>dire</a:t>
            </a:r>
            <a:r>
              <a:rPr lang="mk-MK" sz="1800" dirty="0">
                <a:effectLst/>
                <a:latin typeface="Calibri" panose="020F0502020204030204" pitchFamily="34" charset="0"/>
                <a:ea typeface="Calibri" panose="020F0502020204030204" pitchFamily="34" charset="0"/>
                <a:cs typeface="Arial" panose="020B0604020202020204" pitchFamily="34" charset="0"/>
              </a:rPr>
              <a:t> е поделен на две фази: фаза на квалификација на смртта и фаза на општ </a:t>
            </a:r>
            <a:r>
              <a:rPr lang="mk-MK" sz="1800" dirty="0" err="1">
                <a:effectLst/>
                <a:latin typeface="Calibri" panose="020F0502020204030204" pitchFamily="34" charset="0"/>
                <a:ea typeface="Calibri" panose="020F0502020204030204" pitchFamily="34" charset="0"/>
                <a:cs typeface="Arial" panose="020B0604020202020204" pitchFamily="34" charset="0"/>
              </a:rPr>
              <a:t>voir</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mk-MK" sz="1800" dirty="0" err="1">
                <a:effectLst/>
                <a:latin typeface="Calibri" panose="020F0502020204030204" pitchFamily="34" charset="0"/>
                <a:ea typeface="Calibri" panose="020F0502020204030204" pitchFamily="34" charset="0"/>
                <a:cs typeface="Arial" panose="020B0604020202020204" pitchFamily="34" charset="0"/>
              </a:rPr>
              <a:t>dire</a:t>
            </a:r>
            <a:r>
              <a:rPr lang="mk-MK" sz="1800" dirty="0">
                <a:effectLst/>
                <a:latin typeface="Calibri" panose="020F0502020204030204" pitchFamily="34" charset="0"/>
                <a:ea typeface="Calibri" panose="020F0502020204030204" pitchFamily="34"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79000"/>
              </a:lnSpc>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Фаза на обвинување: </a:t>
            </a:r>
            <a:r>
              <a:rPr lang="mk-MK" sz="1800" dirty="0">
                <a:effectLst/>
                <a:latin typeface="Calibri" panose="020F0502020204030204" pitchFamily="34" charset="0"/>
                <a:ea typeface="Calibri" panose="020F0502020204030204" pitchFamily="34" charset="0"/>
                <a:cs typeface="Arial" panose="020B0604020202020204" pitchFamily="34" charset="0"/>
              </a:rPr>
              <a:t>Фазата на обвинување започнува со воведните зборови на обвинителот. Потоа обраната има можност да даде воведна изјава или, во некои судови, да ја задржи воведната изјава за почетокот на нејзиниот главен случај.  По завршните зборови, случајот ќе биде доставен до поротата за разгледување и произнесување за пресуда.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80000"/>
              </a:lnSpc>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Изрекување на казна: </a:t>
            </a:r>
            <a:r>
              <a:rPr lang="mk-MK" sz="1800" dirty="0">
                <a:effectLst/>
                <a:latin typeface="Calibri" panose="020F0502020204030204" pitchFamily="34" charset="0"/>
                <a:ea typeface="Calibri" panose="020F0502020204030204" pitchFamily="34" charset="0"/>
                <a:cs typeface="Arial" panose="020B0604020202020204" pitchFamily="34" charset="0"/>
              </a:rPr>
              <a:t>По утврдувањето на вина за некои, дури и ако не за сите, обвиненија се случува формалното изрекување на казната. Во зависност од судот судијата или поротата одлучуваат за казната што ќе му биде изречена на сторителот.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85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Граѓанско право: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6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Предистражни дејствија на полицијата:</a:t>
            </a:r>
            <a:r>
              <a:rPr lang="mk-MK" sz="1800" dirty="0">
                <a:effectLst/>
                <a:latin typeface="Calibri" panose="020F0502020204030204" pitchFamily="34" charset="0"/>
                <a:ea typeface="Calibri" panose="020F0502020204030204" pitchFamily="34" charset="0"/>
                <a:cs typeface="Arial" panose="020B0604020202020204" pitchFamily="34" charset="0"/>
              </a:rPr>
              <a:t> полицијата собира информации за можно кривично дело и кога ќе се утврди основано сомневање го известува обвинителот.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6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(Не)лишување од слобода:</a:t>
            </a:r>
            <a:r>
              <a:rPr lang="mk-MK" sz="1800" dirty="0">
                <a:effectLst/>
                <a:latin typeface="Calibri" panose="020F0502020204030204" pitchFamily="34" charset="0"/>
                <a:ea typeface="Calibri" panose="020F0502020204030204" pitchFamily="34" charset="0"/>
                <a:cs typeface="Arial" panose="020B0604020202020204" pitchFamily="34" charset="0"/>
              </a:rPr>
              <a:t>  лишување од слобода се врши само доколку се исполнети одредени услови утврдени со Законот за кривична постапка, во повеќето случаи нема лишување од слобода.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9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80000"/>
              </a:lnSpc>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Скратена или целосна кривична постапка во зависност од казната:</a:t>
            </a:r>
            <a:r>
              <a:rPr lang="mk-MK" sz="1800" dirty="0">
                <a:effectLst/>
                <a:latin typeface="Calibri" panose="020F0502020204030204" pitchFamily="34" charset="0"/>
                <a:ea typeface="Calibri" panose="020F0502020204030204" pitchFamily="34" charset="0"/>
                <a:cs typeface="Arial" panose="020B0604020202020204" pitchFamily="34" charset="0"/>
              </a:rPr>
              <a:t> во повеќето земји со </a:t>
            </a:r>
            <a:r>
              <a:rPr lang="mk-MK" sz="1800" dirty="0" err="1">
                <a:effectLst/>
                <a:latin typeface="Calibri" panose="020F0502020204030204" pitchFamily="34" charset="0"/>
                <a:ea typeface="Calibri" panose="020F0502020204030204" pitchFamily="34" charset="0"/>
                <a:cs typeface="Arial" panose="020B0604020202020204" pitchFamily="34" charset="0"/>
              </a:rPr>
              <a:t>граѓанско</a:t>
            </a:r>
            <a:r>
              <a:rPr lang="mk-MK" sz="1800" dirty="0">
                <a:effectLst/>
                <a:latin typeface="Calibri" panose="020F0502020204030204" pitchFamily="34" charset="0"/>
                <a:ea typeface="Calibri" panose="020F0502020204030204" pitchFamily="34" charset="0"/>
                <a:cs typeface="Arial" panose="020B0604020202020204" pitchFamily="34" charset="0"/>
              </a:rPr>
              <a:t> право постои праг за скратена или целосна кривична постапка утврден во зависност од казната. Тоа не треба да се меша со прекршоците по кои постапуваат прекршочните судови. Скратените постапки се помалку формални и се подиректни.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79000"/>
              </a:lnSpc>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Обвинителство/истражен судија истрага со повеќе фази</a:t>
            </a:r>
            <a:r>
              <a:rPr lang="mk-MK" sz="1800" dirty="0">
                <a:effectLst/>
                <a:latin typeface="Calibri" panose="020F0502020204030204" pitchFamily="34" charset="0"/>
                <a:ea typeface="Calibri" panose="020F0502020204030204" pitchFamily="34" charset="0"/>
                <a:cs typeface="Arial" panose="020B0604020202020204" pitchFamily="34" charset="0"/>
              </a:rPr>
              <a:t>: во некои системи обвинителите се надлежни за водење на сите истражни постапки, освен притвор и некои други дејствија што го лишуваат осомничениот од некои граѓански слободи.  Судот исто така може да нареди претрес и запленување и други дејствија што можат да ограничат некои граѓански слободи на другите страни во постапката, додека Обвинителството честопати не може да го стори тоа. Во други системи Обвинителството врз основа на полициската кривична пријава поднесува Барање за истрага до истражниот судија кој започнува истражна постапка.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0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80000"/>
              </a:lnSpc>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Одложување на гонењето/спогодување:</a:t>
            </a:r>
            <a:r>
              <a:rPr lang="mk-MK" sz="1800" dirty="0">
                <a:effectLst/>
                <a:latin typeface="Calibri" panose="020F0502020204030204" pitchFamily="34" charset="0"/>
                <a:ea typeface="Calibri" panose="020F0502020204030204" pitchFamily="34" charset="0"/>
                <a:cs typeface="Arial" panose="020B0604020202020204" pitchFamily="34" charset="0"/>
              </a:rPr>
              <a:t> во скратената постапка може да се примени одложено гонење преку дејствие предвидено со законот, по што обвиненијата се укинуваат. Спогодбата за вина е слична на системот на обичајно право.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80000"/>
              </a:lnSpc>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Обвинителен акт на Обвинителството</a:t>
            </a:r>
            <a:r>
              <a:rPr lang="mk-MK" sz="1800" dirty="0">
                <a:effectLst/>
                <a:latin typeface="Calibri" panose="020F0502020204030204" pitchFamily="34" charset="0"/>
                <a:ea typeface="Calibri" panose="020F0502020204030204" pitchFamily="34" charset="0"/>
                <a:cs typeface="Arial" panose="020B0604020202020204" pitchFamily="34" charset="0"/>
              </a:rPr>
              <a:t>: потребно е разумно сомневање за истрагата. За обвинението прагот на оправдано сомневање мора да биде исполнет врз основа на доказите утврдени во истрагата.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6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Претрес пред главната расправа:</a:t>
            </a:r>
            <a:r>
              <a:rPr lang="mk-MK" sz="1800" dirty="0">
                <a:effectLst/>
                <a:latin typeface="Calibri" panose="020F0502020204030204" pitchFamily="34" charset="0"/>
                <a:ea typeface="Calibri" panose="020F0502020204030204" pitchFamily="34" charset="0"/>
                <a:cs typeface="Arial" panose="020B0604020202020204" pitchFamily="34" charset="0"/>
              </a:rPr>
              <a:t> слично на фазата  Откривање на докази и изготвување на претставки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9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80000"/>
              </a:lnSpc>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Главна расправа:</a:t>
            </a:r>
            <a:r>
              <a:rPr lang="mk-MK" sz="1800" dirty="0">
                <a:effectLst/>
                <a:latin typeface="Calibri" panose="020F0502020204030204" pitchFamily="34" charset="0"/>
                <a:ea typeface="Calibri" panose="020F0502020204030204" pitchFamily="34" charset="0"/>
                <a:cs typeface="Arial" panose="020B0604020202020204" pitchFamily="34" charset="0"/>
              </a:rPr>
              <a:t> слично на обичајното право. Сепак, во повеќето земји од граѓанското право судијата кој претседава ги управува и ги води постапките, додека обвинителот и одбраната се на второ место.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6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Завршни аргументи:</a:t>
            </a:r>
            <a:r>
              <a:rPr lang="mk-MK" sz="1800" dirty="0">
                <a:effectLst/>
                <a:latin typeface="Calibri" panose="020F0502020204030204" pitchFamily="34" charset="0"/>
                <a:ea typeface="Calibri" panose="020F0502020204030204" pitchFamily="34" charset="0"/>
                <a:cs typeface="Arial" panose="020B0604020202020204" pitchFamily="34" charset="0"/>
              </a:rPr>
              <a:t> Обвинителството, бранителот и обвинетиот усно го презентираат својот преглед на случајот пред Судот.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6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Судска одлука и изрекување на казна</a:t>
            </a:r>
            <a:r>
              <a:rPr lang="mk-MK" sz="1800" dirty="0">
                <a:effectLst/>
                <a:latin typeface="Calibri" panose="020F0502020204030204" pitchFamily="34" charset="0"/>
                <a:ea typeface="Calibri" panose="020F0502020204030204" pitchFamily="34" charset="0"/>
                <a:cs typeface="Arial" panose="020B0604020202020204" pitchFamily="34" charset="0"/>
              </a:rPr>
              <a:t>: Судија или судии (во зависност од постапката) судат и, доколку го најдат за виновен обвинетиот, го осудуваат.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14966435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marL="0" marR="7620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Овие слајдови опишуваат некои „правила“ во врска со поимите на истрагата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 Правилата не се формални, туку повеќе се резултат на искуството на стручњакот во истрагите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6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874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Сепак може да се покаже дека некои од „правилата“ се очигледни и опишуваат  постапка која веќе е воспоставена, но тоа не е толку едноставно. Имено, во одреден број на земји, иако постои законска рамка на општо ниво, договорите на пониско ниво, кои треба попрецизно да ги дефинираат процедурите за соработка како и самата соработка, не постојат.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8128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Честопати, органите остануваат во рамките на нивната јурисдикција и не комуницираат директно или брзо со другите. Таквиот вид на однесување води кон бавна комуникација и размена на докази и факти и можна загуба на доказниот материјал.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3482601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1066800" algn="just">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претставува основен список на дејствија што органите за спроведување на законот ќе ги преземат и треба да ги преземат за време на истрагата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10541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Треба да се обрне внимание на одредени процесни и логистички разлики помеѓу земјите од обичајното право и граѓанското право.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32946989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sz="1800" dirty="0">
                <a:effectLst/>
                <a:latin typeface="Calibri" panose="020F0502020204030204" pitchFamily="34" charset="0"/>
                <a:ea typeface="Calibri" panose="020F0502020204030204" pitchFamily="34" charset="0"/>
                <a:cs typeface="Arial" panose="020B0604020202020204" pitchFamily="34" charset="0"/>
              </a:rPr>
              <a:t>Продолжение од претходниот слајд</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2372407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493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ги претставува основните постапки што треба да ги преземе Јавното обвинителство. Без оглед на системот, Јавното обвинителство претставува орган кој е вклучен на еден или друг начин со сите учесници во кривичната постапка, од ОСЗ до Судот.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Сè повеќе, јавните обвинители се тие што ја водат и водат истрагата и затоа тие се повеќе се појавуваат во системот на контакт-точки 24/7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19300838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985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Истражен судија е судија во системите за </a:t>
            </a:r>
            <a:r>
              <a:rPr lang="mk-MK" sz="1800" dirty="0" err="1">
                <a:effectLst/>
                <a:latin typeface="Calibri" panose="020F0502020204030204" pitchFamily="34" charset="0"/>
                <a:ea typeface="Calibri" panose="020F0502020204030204" pitchFamily="34" charset="0"/>
                <a:cs typeface="Arial" panose="020B0604020202020204" pitchFamily="34" charset="0"/>
              </a:rPr>
              <a:t>граѓанско</a:t>
            </a:r>
            <a:r>
              <a:rPr lang="mk-MK" sz="1800" dirty="0">
                <a:effectLst/>
                <a:latin typeface="Calibri" panose="020F0502020204030204" pitchFamily="34" charset="0"/>
                <a:ea typeface="Calibri" panose="020F0502020204030204" pitchFamily="34" charset="0"/>
                <a:cs typeface="Arial" panose="020B0604020202020204" pitchFamily="34" charset="0"/>
              </a:rPr>
              <a:t> право кој всушност ја презема истрагата. Сите претходни дејствија на полицијата или Обвинителството се сметаат за доказна постапка што води кон Барањето за спроведување истрага поднесено од Обвинителството до Судот. Во основа, како доказ се сметаат само доказите собрани и утврдени од истражниот судија.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Во системот на обичајно право не постои истражен судија. Наместо тоа сите поднесоци се вршат до дежурниот или </a:t>
            </a:r>
            <a:r>
              <a:rPr lang="mk-MK" sz="1800" dirty="0" err="1">
                <a:effectLst/>
                <a:latin typeface="Calibri" panose="020F0502020204030204" pitchFamily="34" charset="0"/>
                <a:ea typeface="Calibri" panose="020F0502020204030204" pitchFamily="34" charset="0"/>
                <a:cs typeface="Arial" panose="020B0604020202020204" pitchFamily="34" charset="0"/>
              </a:rPr>
              <a:t>судечкиот</a:t>
            </a:r>
            <a:r>
              <a:rPr lang="mk-MK" sz="1800" dirty="0">
                <a:effectLst/>
                <a:latin typeface="Calibri" panose="020F0502020204030204" pitchFamily="34" charset="0"/>
                <a:ea typeface="Calibri" panose="020F0502020204030204" pitchFamily="34" charset="0"/>
                <a:cs typeface="Arial" panose="020B0604020202020204" pitchFamily="34" charset="0"/>
              </a:rPr>
              <a:t> судија</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3183891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marL="0" marR="685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Главната разлика меѓу двата система е во тоа што во земјите со систем на обичајно право судската пракса - во форма на објавени судски мислења - е од примарна важност, додека во граѓанското право преовладуваат </a:t>
            </a:r>
            <a:r>
              <a:rPr lang="mk-MK" sz="1800" dirty="0" err="1">
                <a:effectLst/>
                <a:latin typeface="Calibri" panose="020F0502020204030204" pitchFamily="34" charset="0"/>
                <a:ea typeface="Calibri" panose="020F0502020204030204" pitchFamily="34" charset="0"/>
                <a:cs typeface="Arial" panose="020B0604020202020204" pitchFamily="34" charset="0"/>
              </a:rPr>
              <a:t>кодифицираните</a:t>
            </a:r>
            <a:r>
              <a:rPr lang="mk-MK" sz="1800" dirty="0">
                <a:effectLst/>
                <a:latin typeface="Calibri" panose="020F0502020204030204" pitchFamily="34" charset="0"/>
                <a:ea typeface="Calibri" panose="020F0502020204030204" pitchFamily="34" charset="0"/>
                <a:cs typeface="Arial" panose="020B0604020202020204" pitchFamily="34" charset="0"/>
              </a:rPr>
              <a:t> закони.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Општо земено, системот на обичајно право се базира на поимот судски преседан. Судиите имаат активна улога во обликувањето на законот тука, бидејќи одлуките што ги донесува судот потоа се користат како преседан за идните случаи. Иако системите за обичајно право имаат закони креирани од законодавци, од судиите зависи дали ќе се потпрат на преседаните поставени од претходните судови за да ги толкуваат тие закони и да ги применуваат во одделни случаи.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33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9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Од друга страна, системите за </a:t>
            </a:r>
            <a:r>
              <a:rPr lang="mk-MK" sz="1800" dirty="0" err="1">
                <a:effectLst/>
                <a:latin typeface="Calibri" panose="020F0502020204030204" pitchFamily="34" charset="0"/>
                <a:ea typeface="Calibri" panose="020F0502020204030204" pitchFamily="34" charset="0"/>
                <a:cs typeface="Arial" panose="020B0604020202020204" pitchFamily="34" charset="0"/>
              </a:rPr>
              <a:t>граѓанско</a:t>
            </a:r>
            <a:r>
              <a:rPr lang="mk-MK" sz="1800" dirty="0">
                <a:effectLst/>
                <a:latin typeface="Calibri" panose="020F0502020204030204" pitchFamily="34" charset="0"/>
                <a:ea typeface="Calibri" panose="020F0502020204030204" pitchFamily="34" charset="0"/>
                <a:cs typeface="Arial" panose="020B0604020202020204" pitchFamily="34" charset="0"/>
              </a:rPr>
              <a:t> право ставаат многу помалку акцент на преседанот отколку на </a:t>
            </a:r>
            <a:r>
              <a:rPr lang="mk-MK" sz="1800" dirty="0" err="1">
                <a:effectLst/>
                <a:latin typeface="Calibri" panose="020F0502020204030204" pitchFamily="34" charset="0"/>
                <a:ea typeface="Calibri" panose="020F0502020204030204" pitchFamily="34" charset="0"/>
                <a:cs typeface="Arial" panose="020B0604020202020204" pitchFamily="34" charset="0"/>
              </a:rPr>
              <a:t>кодифицираниот</a:t>
            </a:r>
            <a:r>
              <a:rPr lang="mk-MK" sz="1800" dirty="0">
                <a:effectLst/>
                <a:latin typeface="Calibri" panose="020F0502020204030204" pitchFamily="34" charset="0"/>
                <a:ea typeface="Calibri" panose="020F0502020204030204" pitchFamily="34" charset="0"/>
                <a:cs typeface="Arial" panose="020B0604020202020204" pitchFamily="34" charset="0"/>
              </a:rPr>
              <a:t> закон. Системите за </a:t>
            </a:r>
            <a:r>
              <a:rPr lang="mk-MK" sz="1800" dirty="0" err="1">
                <a:effectLst/>
                <a:latin typeface="Calibri" panose="020F0502020204030204" pitchFamily="34" charset="0"/>
                <a:ea typeface="Calibri" panose="020F0502020204030204" pitchFamily="34" charset="0"/>
                <a:cs typeface="Arial" panose="020B0604020202020204" pitchFamily="34" charset="0"/>
              </a:rPr>
              <a:t>граѓанско</a:t>
            </a:r>
            <a:r>
              <a:rPr lang="mk-MK" sz="1800" dirty="0">
                <a:effectLst/>
                <a:latin typeface="Calibri" panose="020F0502020204030204" pitchFamily="34" charset="0"/>
                <a:ea typeface="Calibri" panose="020F0502020204030204" pitchFamily="34" charset="0"/>
                <a:cs typeface="Arial" panose="020B0604020202020204" pitchFamily="34" charset="0"/>
              </a:rPr>
              <a:t> право се потпираат на пишани статути и други правни кодекси кои постојано се ажурираат и со кои се утврдуваат правни процедури, казни и што може и не може да се изнесе пред суд.</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35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Во системот на </a:t>
            </a:r>
            <a:r>
              <a:rPr lang="mk-MK" sz="1800" dirty="0" err="1">
                <a:effectLst/>
                <a:latin typeface="Calibri" panose="020F0502020204030204" pitchFamily="34" charset="0"/>
                <a:ea typeface="Calibri" panose="020F0502020204030204" pitchFamily="34" charset="0"/>
                <a:cs typeface="Arial" panose="020B0604020202020204" pitchFamily="34" charset="0"/>
              </a:rPr>
              <a:t>граѓанско</a:t>
            </a:r>
            <a:r>
              <a:rPr lang="mk-MK" sz="1800" dirty="0">
                <a:effectLst/>
                <a:latin typeface="Calibri" panose="020F0502020204030204" pitchFamily="34" charset="0"/>
                <a:ea typeface="Calibri" panose="020F0502020204030204" pitchFamily="34" charset="0"/>
                <a:cs typeface="Arial" panose="020B0604020202020204" pitchFamily="34" charset="0"/>
              </a:rPr>
              <a:t> право, судијата само ги утврдува фактите на случајот и ги применува правните лекови кои се наоѓаат во </a:t>
            </a:r>
            <a:r>
              <a:rPr lang="mk-MK" sz="1800" dirty="0" err="1">
                <a:effectLst/>
                <a:latin typeface="Calibri" panose="020F0502020204030204" pitchFamily="34" charset="0"/>
                <a:ea typeface="Calibri" panose="020F0502020204030204" pitchFamily="34" charset="0"/>
                <a:cs typeface="Arial" panose="020B0604020202020204" pitchFamily="34" charset="0"/>
              </a:rPr>
              <a:t>кодифицираното</a:t>
            </a:r>
            <a:r>
              <a:rPr lang="mk-MK" sz="1800" dirty="0">
                <a:effectLst/>
                <a:latin typeface="Calibri" panose="020F0502020204030204" pitchFamily="34" charset="0"/>
                <a:ea typeface="Calibri" panose="020F0502020204030204" pitchFamily="34" charset="0"/>
                <a:cs typeface="Arial" panose="020B0604020202020204" pitchFamily="34" charset="0"/>
              </a:rPr>
              <a:t> право. Како резултат на тоа, законодавците, научниците и правните експерти имаат многу поголемо влијание врз начинот на спроведување на правниот систем отколку судиите и другите правни кодекси кои постојано се ажурираат и со кои се утврдуваат правни процедури, казни и што може и што не може да се изнесе пред суд.</a:t>
            </a:r>
            <a:endParaRPr lang="en-GB" dirty="0"/>
          </a:p>
          <a:p>
            <a:pPr algn="just"/>
            <a:endParaRPr lang="en-U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31435177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Не треба да се заборави дека и други органи имаат своја улога во кривичната постапка. Министерства, ревизори, инспекторати и други носители на службени функции може да бидат вклучени во истрагата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секој случај за нив треба да се применат претходно опишаните истражни дејствија и правила.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16286837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sz="1800" dirty="0">
                <a:effectLst/>
                <a:latin typeface="Calibri" panose="020F0502020204030204" pitchFamily="34" charset="0"/>
                <a:ea typeface="Calibri" panose="020F0502020204030204" pitchFamily="34" charset="0"/>
                <a:cs typeface="Arial" panose="020B0604020202020204" pitchFamily="34" charset="0"/>
              </a:rPr>
              <a:t>Време посветено за прашањата на претставниците.</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9814432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Следните слајдови претставуваат едно од најуспешните меѓународни искуства во сузбивањето на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-криминалот.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Република Србија од 2005 година изготви правна рамка за борба против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-криминалот, која вклучуваше материјални, процесни и организациски закони. Од 2005 година, Србија е една од ретките земји што има високо специјализирани органи во оваа област, вклучувајќи ги полицијата, обвинителството и судот.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Сепак, во согласност со потребите, експертот може да најде и да претстави дополнителни примери.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338405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11049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Цели на сесијата. На претставниците треба да им се даде вовед за тоа што се очекува да се постигне до крајот на сесијата.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28915078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812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Правната рамка вклучува одреден број на закони што се во согласност со меѓународните договори и стандарди.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13749921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sz="1800" dirty="0">
                <a:effectLst/>
                <a:latin typeface="Calibri" panose="020F0502020204030204" pitchFamily="34" charset="0"/>
                <a:ea typeface="Calibri" panose="020F0502020204030204" pitchFamily="34" charset="0"/>
                <a:cs typeface="Arial" panose="020B0604020202020204" pitchFamily="34" charset="0"/>
              </a:rPr>
              <a:t>Најважниот закон е оној што е претставен на овој слајд. Тој ги воспоставува надлежностите и организацијата на специјализираните органи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38639544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8509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пример, член 3 од Законот за организација и јурисдикција на државните органи за борба против високотехнолошкиот криминал во Србија.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24092204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sz="1800" dirty="0">
                <a:effectLst/>
                <a:latin typeface="Calibri" panose="020F0502020204030204" pitchFamily="34" charset="0"/>
                <a:ea typeface="Calibri" panose="020F0502020204030204" pitchFamily="34" charset="0"/>
                <a:cs typeface="Arial" panose="020B0604020202020204" pitchFamily="34" charset="0"/>
              </a:rPr>
              <a:t>Статистики од Специјалното обвинителство за борба против високо-технолошки криминал на Србија. Не ги вклучува бројките  надвор од неговата надлежност, на пример, случаи што се третираат од редовниот систем</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7279114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sz="1800" dirty="0">
                <a:effectLst/>
                <a:latin typeface="Calibri" panose="020F0502020204030204" pitchFamily="34" charset="0"/>
                <a:ea typeface="Calibri" panose="020F0502020204030204" pitchFamily="34" charset="0"/>
                <a:cs typeface="Arial" panose="020B0604020202020204" pitchFamily="34" charset="0"/>
              </a:rPr>
              <a:t>Преглед на статистиките и кривичните дела.</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6595304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sz="1800" dirty="0">
                <a:effectLst/>
                <a:latin typeface="Calibri" panose="020F0502020204030204" pitchFamily="34" charset="0"/>
                <a:ea typeface="Calibri" panose="020F0502020204030204" pitchFamily="34" charset="0"/>
                <a:cs typeface="Arial" panose="020B0604020202020204" pitchFamily="34" charset="0"/>
              </a:rPr>
              <a:t>Време посветено за прашањата на претставниците</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42473491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11811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и тие што следат треба да бидат подготвени од локалниот експерт во врска со домашниот систем за отстранување на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28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Слајдовите треба да ја следат логиката на претходно претставениот материјал.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8691669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sz="1800" dirty="0">
                <a:effectLst/>
                <a:latin typeface="Calibri" panose="020F0502020204030204" pitchFamily="34" charset="0"/>
                <a:ea typeface="Calibri" panose="020F0502020204030204" pitchFamily="34" charset="0"/>
                <a:cs typeface="Arial" panose="020B0604020202020204" pitchFamily="34" charset="0"/>
              </a:rPr>
              <a:t>Време посветено за прашањата на претставниците</a:t>
            </a:r>
            <a:r>
              <a:rPr lang="en-US" dirty="0"/>
              <a:t>.</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25666371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1320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Цели на сесијата. претставниците сега треба да се подготвени да го усвојат и имплементираат презентираното.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3542967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sz="1800" dirty="0">
                <a:effectLst/>
                <a:latin typeface="Calibri" panose="020F0502020204030204" pitchFamily="34" charset="0"/>
                <a:ea typeface="Calibri" panose="020F0502020204030204" pitchFamily="34" charset="0"/>
                <a:cs typeface="Arial" panose="020B0604020202020204" pitchFamily="34" charset="0"/>
              </a:rPr>
              <a:t>Време посветено за прашањата на претставниците</a:t>
            </a:r>
            <a:r>
              <a:rPr lang="en-US" dirty="0"/>
              <a:t>.</a:t>
            </a: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4230080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874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претставува список на суштински прашања во врска со надлежните органи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 во која било земја. Експертот може да ги покани претставниците да учествуваат заедно со него во давањето одговори.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722872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366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претставува </a:t>
            </a:r>
            <a:r>
              <a:rPr lang="mk-MK" sz="1800" dirty="0" err="1">
                <a:effectLst/>
                <a:latin typeface="Calibri" panose="020F0502020204030204" pitchFamily="34" charset="0"/>
                <a:ea typeface="Calibri" panose="020F0502020204030204" pitchFamily="34" charset="0"/>
                <a:cs typeface="Arial" panose="020B0604020202020204" pitchFamily="34" charset="0"/>
              </a:rPr>
              <a:t>пофокусирано</a:t>
            </a:r>
            <a:r>
              <a:rPr lang="mk-MK" sz="1800" dirty="0">
                <a:effectLst/>
                <a:latin typeface="Calibri" panose="020F0502020204030204" pitchFamily="34" charset="0"/>
                <a:ea typeface="Calibri" panose="020F0502020204030204" pitchFamily="34" charset="0"/>
                <a:cs typeface="Arial" panose="020B0604020202020204" pitchFamily="34" charset="0"/>
              </a:rPr>
              <a:t> испитување и самоиспитување на правниот и практичниот досег на специјализираните органи. Експертот треба да направи, доколку е можно заедно со претставниците, кратка анализа на состојбата со ситуацијата.</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6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9017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Нормативно ниво значи закон, подзаконски акт или поставување на внатрешна регулатива. Другите прашања се подразбираат.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808075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747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треба да ги опфаќа деталите за воспоставувањето на специјализираните власти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 Каков вид регулатива ја регулира нивната работа, каква е нивната надлежност, колку добро се екипирани и опремени, дали има врски меѓу нив и другите органи во системот итн.?</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28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Експертот може да ги покани претставниците да учествуваат во давањето одговори.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831681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6985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претставува подетална анализа на делот на компетенциите/јурисдикцијата во поставувањето на специјализираната рамка и надлежности. Прашањата во основа претставуваат список на овластувања што треба да се воспостават за ефикасно специјализирање на властите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 Без тоа, тешко може да се каже дека една земја има воспоставена ефективна рамка и дека има големи шанси системот на којшто му недостасуваат некои делови да функционира правилно.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1320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Повторно, експертот треба разговара со претставниците кои треба да дадат одговори на прашањата, како и во врска со домашната состојба.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1159232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8763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ги опишува, во форма на прашање, неопходните делови за градење на капацитетите на властите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 Тоа ги вклучува сите делови на системот за сузбивање на криминалот.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Експертот треба да разговара со претставниците кои треба да дадат одговори на прашањата, како и во врска со домашната состојба.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702649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8128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ги опишува, во форма на прашање, неопходните делови на каналите за соработка и хоризонтално и вертикално. Сузбивањето на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-криминалот повеќе од другите форми на криминал бара брза и плодна соработка. Експертот треба да го нагласи овој факт.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Експертот треба да разговара со претставниците кои треба да дадат одговори на прашањата, како и во врска со домашната состојба.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1399626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Време посветено за прашањата на претставниците.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952388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4/26/2021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4/26/2021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4/26/2021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4/26/2021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4/26/2021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4/26/2021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4/26/2021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4/26/2021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4/26/2021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4/26/2021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4/26/2021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4/26/2021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mk-MK" sz="2400" b="1" i="0" u="none" strike="noStrike" cap="none" normalizeH="0" baseline="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727299"/>
            <a:ext cx="8750206" cy="3231654"/>
          </a:xfrm>
          <a:prstGeom prst="rect">
            <a:avLst/>
          </a:prstGeom>
          <a:ln>
            <a:noFill/>
          </a:ln>
        </p:spPr>
        <p:txBody>
          <a:bodyPr wrap="square">
            <a:spAutoFit/>
          </a:bodyPr>
          <a:lstStyle/>
          <a:p>
            <a:pPr algn="ctr"/>
            <a:r>
              <a:rPr lang="mk-MK" sz="3600" b="1" i="1" dirty="0">
                <a:solidFill>
                  <a:schemeClr val="tx2"/>
                </a:solidFill>
              </a:rPr>
              <a:t>Воведен курс за </a:t>
            </a:r>
            <a:r>
              <a:rPr lang="mk-MK" sz="3600" b="1" i="1" dirty="0" err="1">
                <a:solidFill>
                  <a:schemeClr val="tx2"/>
                </a:solidFill>
              </a:rPr>
              <a:t>сајбер</a:t>
            </a:r>
            <a:r>
              <a:rPr lang="mk-MK" sz="3600" b="1" i="1" dirty="0">
                <a:solidFill>
                  <a:schemeClr val="tx2"/>
                </a:solidFill>
              </a:rPr>
              <a:t>-криминал за обука на судии и обвинители </a:t>
            </a:r>
          </a:p>
          <a:p>
            <a:pPr algn="ctr"/>
            <a:endParaRPr lang="fr-FR" b="1" dirty="0"/>
          </a:p>
          <a:p>
            <a:pPr marL="0" indent="0" algn="ctr">
              <a:buFont typeface="Arial" charset="0"/>
              <a:buNone/>
              <a:defRPr/>
            </a:pPr>
            <a:r>
              <a:rPr lang="mk-MK" b="1" dirty="0"/>
              <a:t> </a:t>
            </a:r>
          </a:p>
          <a:p>
            <a:pPr marL="0" indent="0" algn="ctr">
              <a:buFont typeface="Arial" charset="0"/>
              <a:buNone/>
              <a:defRPr/>
            </a:pPr>
            <a:r>
              <a:rPr lang="mk-MK" sz="3200" b="1" dirty="0">
                <a:solidFill>
                  <a:schemeClr val="tx2"/>
                </a:solidFill>
              </a:rPr>
              <a:t>Сесија 3.x </a:t>
            </a:r>
          </a:p>
          <a:p>
            <a:pPr marL="0" indent="0" algn="ctr">
              <a:buFont typeface="Arial" charset="0"/>
              <a:buNone/>
              <a:defRPr/>
            </a:pPr>
            <a:r>
              <a:rPr lang="mk-MK" sz="3200" b="1" dirty="0">
                <a:solidFill>
                  <a:schemeClr val="tx2"/>
                </a:solidFill>
              </a:rPr>
              <a:t>Преглед на истрага за </a:t>
            </a:r>
            <a:r>
              <a:rPr lang="mk-MK" sz="3200" b="1" dirty="0" err="1">
                <a:solidFill>
                  <a:schemeClr val="tx2"/>
                </a:solidFill>
              </a:rPr>
              <a:t>сајбер</a:t>
            </a:r>
            <a:r>
              <a:rPr lang="mk-MK" sz="3200" b="1" dirty="0">
                <a:solidFill>
                  <a:schemeClr val="tx2"/>
                </a:solidFill>
              </a:rPr>
              <a:t>-криминал:</a:t>
            </a:r>
          </a:p>
          <a:p>
            <a:pPr marL="0" indent="0" algn="ctr">
              <a:buFont typeface="Arial" charset="0"/>
              <a:buNone/>
              <a:defRPr/>
            </a:pPr>
            <a:r>
              <a:rPr lang="mk-MK" sz="3200" b="1" dirty="0">
                <a:solidFill>
                  <a:schemeClr val="tx2"/>
                </a:solidFill>
              </a:rPr>
              <a:t>Домашни и меѓународни искуства</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a:ea typeface="ＭＳ Ｐゴシック" charset="0"/>
              </a:rPr>
              <a:t>Соработка?</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027862"/>
            <a:ext cx="4572000" cy="4493538"/>
          </a:xfrm>
          <a:prstGeom prst="rect">
            <a:avLst/>
          </a:prstGeom>
        </p:spPr>
        <p:txBody>
          <a:bodyPr>
            <a:spAutoFit/>
          </a:bodyPr>
          <a:lstStyle/>
          <a:p>
            <a:pPr marL="342900" indent="-342900">
              <a:buFont typeface="Wingdings" pitchFamily="2" charset="2"/>
              <a:buChar char="Ø"/>
            </a:pPr>
            <a:r>
              <a:rPr lang="mk-MK" sz="2200" b="1" dirty="0"/>
              <a:t>Законската рамка и хиерархијата им овозможуваат: </a:t>
            </a:r>
          </a:p>
          <a:p>
            <a:pPr marL="342900" indent="-342900">
              <a:buFont typeface="Wingdings" pitchFamily="2" charset="2"/>
              <a:buChar char="Ø"/>
            </a:pPr>
            <a:endParaRPr lang="en-GB" sz="2200" b="1" dirty="0"/>
          </a:p>
          <a:p>
            <a:pPr marL="342900" indent="-342900" algn="just">
              <a:buFont typeface="Arial" panose="020B0604020202020204" pitchFamily="34" charset="0"/>
              <a:buChar char="•"/>
            </a:pPr>
            <a:r>
              <a:rPr lang="mk-MK" sz="2200" i="1" dirty="0"/>
              <a:t>ефикасно да комуницираат и интерно да соработуваат?</a:t>
            </a:r>
          </a:p>
          <a:p>
            <a:pPr marL="342900" indent="-342900" algn="just">
              <a:buFont typeface="Arial" panose="020B0604020202020204" pitchFamily="34" charset="0"/>
              <a:buChar char="•"/>
            </a:pPr>
            <a:r>
              <a:rPr lang="mk-MK" sz="2200" i="1" dirty="0"/>
              <a:t>ефикасно да комуницираат и екстерно да соработуваат?</a:t>
            </a:r>
          </a:p>
          <a:p>
            <a:pPr marL="342900" indent="-342900" algn="just">
              <a:buFont typeface="Arial" panose="020B0604020202020204" pitchFamily="34" charset="0"/>
              <a:buChar char="•"/>
            </a:pPr>
            <a:r>
              <a:rPr lang="mk-MK" sz="2200" i="1" dirty="0"/>
              <a:t>да комуницираат и соработуваат со меѓународни форуми?</a:t>
            </a:r>
          </a:p>
          <a:p>
            <a:pPr marL="342900" indent="-342900" algn="just">
              <a:buFont typeface="Arial" panose="020B0604020202020204" pitchFamily="34" charset="0"/>
              <a:buChar char="•"/>
            </a:pPr>
            <a:r>
              <a:rPr lang="mk-MK" sz="2200" i="1" dirty="0"/>
              <a:t>да имаат доволно ресурси за ефикасно учество во заедничките меѓународни операции и случаи за </a:t>
            </a:r>
            <a:r>
              <a:rPr lang="mk-MK" sz="2200" i="1" dirty="0" err="1"/>
              <a:t>сајбер</a:t>
            </a:r>
            <a:r>
              <a:rPr lang="mk-MK" sz="2200" i="1" dirty="0"/>
              <a:t>-криминал?</a:t>
            </a:r>
          </a:p>
        </p:txBody>
      </p:sp>
      <p:pic>
        <p:nvPicPr>
          <p:cNvPr id="7" name="Picture 6">
            <a:extLst>
              <a:ext uri="{FF2B5EF4-FFF2-40B4-BE49-F238E27FC236}">
                <a16:creationId xmlns:a16="http://schemas.microsoft.com/office/drawing/2014/main" id="{28F10898-D63B-6842-B8C1-D88044CAD714}"/>
              </a:ext>
            </a:extLst>
          </p:cNvPr>
          <p:cNvPicPr>
            <a:picLocks noChangeAspect="1"/>
          </p:cNvPicPr>
          <p:nvPr/>
        </p:nvPicPr>
        <p:blipFill>
          <a:blip r:embed="rId4"/>
          <a:stretch>
            <a:fillRect/>
          </a:stretch>
        </p:blipFill>
        <p:spPr>
          <a:xfrm>
            <a:off x="5168588" y="2782027"/>
            <a:ext cx="3729699" cy="1707573"/>
          </a:xfrm>
          <a:prstGeom prst="rect">
            <a:avLst/>
          </a:prstGeom>
        </p:spPr>
      </p:pic>
    </p:spTree>
    <p:extLst>
      <p:ext uri="{BB962C8B-B14F-4D97-AF65-F5344CB8AC3E}">
        <p14:creationId xmlns:p14="http://schemas.microsoft.com/office/powerpoint/2010/main" val="2213094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a:ea typeface="ＭＳ Ｐゴシック" charset="0"/>
              </a:rPr>
              <a:t>Надлежни органи за </a:t>
            </a:r>
          </a:p>
          <a:p>
            <a:pPr algn="r"/>
            <a:r>
              <a:rPr lang="mk-MK" sz="3200" b="1">
                <a:ea typeface="ＭＳ Ｐゴシック" charset="0"/>
              </a:rPr>
              <a:t>сајбер-криминал</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35341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a:solidFill>
                  <a:schemeClr val="bg1"/>
                </a:solidFill>
              </a:rPr>
              <a:t>Преглед на истрагата </a:t>
            </a:r>
          </a:p>
          <a:p>
            <a:pPr marL="0" indent="0" algn="r">
              <a:buFont typeface="Arial" charset="0"/>
              <a:buNone/>
              <a:defRPr/>
            </a:pPr>
            <a:r>
              <a:rPr lang="mk-MK" sz="3200" b="1">
                <a:solidFill>
                  <a:schemeClr val="bg1"/>
                </a:solidFill>
              </a:rPr>
              <a:t>за сајбер-криминал</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mk-MK" sz="3200" b="1">
                <a:ea typeface="ＭＳ Ｐゴシック" charset="0"/>
                <a:cs typeface="ＭＳ Ｐゴシック" charset="0"/>
              </a:rPr>
              <a:t>Втор дел</a:t>
            </a:r>
          </a:p>
          <a:p>
            <a:pPr algn="ctr">
              <a:lnSpc>
                <a:spcPct val="80000"/>
              </a:lnSpc>
            </a:pPr>
            <a:br>
              <a:rPr lang="mk-MK" sz="3200" b="1">
                <a:ea typeface="ＭＳ Ｐゴシック" charset="0"/>
                <a:cs typeface="ＭＳ Ｐゴシック" charset="0"/>
              </a:rPr>
            </a:br>
            <a:r>
              <a:rPr lang="mk-MK" sz="3200" b="1">
                <a:ea typeface="ＭＳ Ｐゴシック" charset="0"/>
                <a:cs typeface="ＭＳ Ｐゴシック" charset="0"/>
              </a:rPr>
              <a:t>Основни поими на </a:t>
            </a:r>
          </a:p>
          <a:p>
            <a:pPr algn="ctr">
              <a:lnSpc>
                <a:spcPct val="80000"/>
              </a:lnSpc>
            </a:pPr>
            <a:r>
              <a:rPr lang="mk-MK" sz="3200" b="1">
                <a:ea typeface="ＭＳ Ｐゴシック" charset="0"/>
                <a:cs typeface="ＭＳ Ｐゴシック" charset="0"/>
              </a:rPr>
              <a:t>истрагата за сајбер-криминал</a:t>
            </a:r>
          </a:p>
        </p:txBody>
      </p:sp>
    </p:spTree>
    <p:extLst>
      <p:ext uri="{BB962C8B-B14F-4D97-AF65-F5344CB8AC3E}">
        <p14:creationId xmlns:p14="http://schemas.microsoft.com/office/powerpoint/2010/main" val="39030927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Основни поими на </a:t>
            </a:r>
          </a:p>
          <a:p>
            <a:pPr algn="r">
              <a:lnSpc>
                <a:spcPct val="80000"/>
              </a:lnSpc>
            </a:pPr>
            <a:r>
              <a:rPr lang="mk-MK" sz="3200" b="1">
                <a:ea typeface="ＭＳ Ｐゴシック" charset="0"/>
                <a:cs typeface="ＭＳ Ｐゴシック" charset="0"/>
              </a:rPr>
              <a:t>истрагата за сајбер-криминал</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79940"/>
            <a:ext cx="4159921" cy="5632311"/>
          </a:xfrm>
          <a:prstGeom prst="rect">
            <a:avLst/>
          </a:prstGeom>
        </p:spPr>
        <p:txBody>
          <a:bodyPr wrap="square">
            <a:spAutoFit/>
          </a:bodyPr>
          <a:lstStyle/>
          <a:p>
            <a:pPr marL="342900" indent="-342900">
              <a:buFont typeface="Wingdings" pitchFamily="2" charset="2"/>
              <a:buChar char="Ø"/>
              <a:defRPr/>
            </a:pPr>
            <a:r>
              <a:rPr lang="mk-MK" b="1" dirty="0"/>
              <a:t>Основи на развојот на кривичните предмети во системот на обичајното право (прва </a:t>
            </a:r>
            <a:r>
              <a:rPr lang="mk-MK" b="1" dirty="0" err="1"/>
              <a:t>инстанца</a:t>
            </a:r>
            <a:r>
              <a:rPr lang="mk-MK" b="1" dirty="0"/>
              <a:t>):</a:t>
            </a:r>
          </a:p>
          <a:p>
            <a:pPr marL="342900" indent="-342900">
              <a:buFont typeface="Wingdings" pitchFamily="2" charset="2"/>
              <a:buChar char="Ø"/>
              <a:defRPr/>
            </a:pPr>
            <a:endParaRPr lang="en-US" b="1" dirty="0"/>
          </a:p>
          <a:p>
            <a:pPr marL="342900" indent="-342900">
              <a:buFont typeface="Arial" panose="020B0604020202020204" pitchFamily="34" charset="0"/>
              <a:buChar char="•"/>
              <a:defRPr/>
            </a:pPr>
            <a:r>
              <a:rPr lang="mk-MK" i="1" dirty="0"/>
              <a:t>Истрага пред лишување од слобода</a:t>
            </a:r>
          </a:p>
          <a:p>
            <a:pPr marL="342900" indent="-342900">
              <a:buFont typeface="Arial" panose="020B0604020202020204" pitchFamily="34" charset="0"/>
              <a:buChar char="•"/>
              <a:defRPr/>
            </a:pPr>
            <a:r>
              <a:rPr lang="mk-MK" i="1" dirty="0"/>
              <a:t>Лишување од слобода</a:t>
            </a:r>
          </a:p>
          <a:p>
            <a:pPr marL="342900" indent="-342900">
              <a:buFont typeface="Arial" panose="020B0604020202020204" pitchFamily="34" charset="0"/>
              <a:buChar char="•"/>
              <a:defRPr/>
            </a:pPr>
            <a:r>
              <a:rPr lang="mk-MK" i="1" dirty="0"/>
              <a:t>Прво рочиште</a:t>
            </a:r>
          </a:p>
          <a:p>
            <a:pPr marL="342900" indent="-342900">
              <a:buFont typeface="Arial" panose="020B0604020202020204" pitchFamily="34" charset="0"/>
              <a:buChar char="•"/>
              <a:defRPr/>
            </a:pPr>
            <a:r>
              <a:rPr lang="mk-MK" i="1" dirty="0"/>
              <a:t>Порота (или без)</a:t>
            </a:r>
          </a:p>
          <a:p>
            <a:pPr marL="342900" indent="-342900">
              <a:buFont typeface="Arial" panose="020B0604020202020204" pitchFamily="34" charset="0"/>
              <a:buChar char="•"/>
              <a:defRPr/>
            </a:pPr>
            <a:r>
              <a:rPr lang="mk-MK" i="1" dirty="0"/>
              <a:t>Прелиминарно рочиште</a:t>
            </a:r>
          </a:p>
          <a:p>
            <a:pPr marL="342900" indent="-342900">
              <a:buFont typeface="Arial" panose="020B0604020202020204" pitchFamily="34" charset="0"/>
              <a:buChar char="•"/>
              <a:defRPr/>
            </a:pPr>
            <a:r>
              <a:rPr lang="mk-MK" i="1" dirty="0"/>
              <a:t>Подигнување на обвинение</a:t>
            </a:r>
          </a:p>
          <a:p>
            <a:pPr marL="342900" indent="-342900">
              <a:buFont typeface="Arial" panose="020B0604020202020204" pitchFamily="34" charset="0"/>
              <a:buChar char="•"/>
              <a:defRPr/>
            </a:pPr>
            <a:r>
              <a:rPr lang="mk-MK" i="1" dirty="0"/>
              <a:t>Изведување на докази и изготвување на претставки</a:t>
            </a:r>
          </a:p>
          <a:p>
            <a:pPr marL="342900" indent="-342900">
              <a:buFont typeface="Arial" panose="020B0604020202020204" pitchFamily="34" charset="0"/>
              <a:buChar char="•"/>
              <a:defRPr/>
            </a:pPr>
            <a:r>
              <a:rPr lang="mk-MK" i="1" dirty="0"/>
              <a:t>Спогодување за вина и изјава за признание на вина</a:t>
            </a:r>
          </a:p>
          <a:p>
            <a:pPr marL="342900" indent="-342900">
              <a:buFont typeface="Arial" panose="020B0604020202020204" pitchFamily="34" charset="0"/>
              <a:buChar char="•"/>
              <a:defRPr/>
            </a:pPr>
            <a:r>
              <a:rPr lang="mk-MK" i="1" dirty="0"/>
              <a:t>Главна расправа</a:t>
            </a:r>
          </a:p>
          <a:p>
            <a:pPr marL="342900" indent="-342900">
              <a:buFont typeface="Arial" panose="020B0604020202020204" pitchFamily="34" charset="0"/>
              <a:buChar char="•"/>
              <a:defRPr/>
            </a:pPr>
            <a:r>
              <a:rPr lang="mk-MK" i="1" dirty="0" err="1"/>
              <a:t>Voir</a:t>
            </a:r>
            <a:r>
              <a:rPr lang="mk-MK" i="1" dirty="0"/>
              <a:t> </a:t>
            </a:r>
            <a:r>
              <a:rPr lang="mk-MK" i="1" dirty="0" err="1"/>
              <a:t>dire</a:t>
            </a:r>
            <a:r>
              <a:rPr lang="mk-MK" i="1" dirty="0"/>
              <a:t> </a:t>
            </a:r>
          </a:p>
          <a:p>
            <a:pPr marL="342900" indent="-342900">
              <a:buFont typeface="Arial" panose="020B0604020202020204" pitchFamily="34" charset="0"/>
              <a:buChar char="•"/>
              <a:defRPr/>
            </a:pPr>
            <a:r>
              <a:rPr lang="mk-MK" i="1" dirty="0"/>
              <a:t>Фаза на обвинување</a:t>
            </a:r>
          </a:p>
          <a:p>
            <a:pPr marL="342900" indent="-342900">
              <a:buFont typeface="Arial" panose="020B0604020202020204" pitchFamily="34" charset="0"/>
              <a:buChar char="•"/>
              <a:defRPr/>
            </a:pPr>
            <a:r>
              <a:rPr lang="mk-MK" i="1" dirty="0"/>
              <a:t>Изрекување на казна</a:t>
            </a:r>
          </a:p>
        </p:txBody>
      </p:sp>
      <p:sp>
        <p:nvSpPr>
          <p:cNvPr id="5" name="Rectangle 4">
            <a:extLst>
              <a:ext uri="{FF2B5EF4-FFF2-40B4-BE49-F238E27FC236}">
                <a16:creationId xmlns:a16="http://schemas.microsoft.com/office/drawing/2014/main" id="{CBF6D94C-E963-2548-B312-315B2A8ACCD5}"/>
              </a:ext>
            </a:extLst>
          </p:cNvPr>
          <p:cNvSpPr/>
          <p:nvPr/>
        </p:nvSpPr>
        <p:spPr>
          <a:xfrm>
            <a:off x="4336965" y="920135"/>
            <a:ext cx="4718513" cy="5355312"/>
          </a:xfrm>
          <a:prstGeom prst="rect">
            <a:avLst/>
          </a:prstGeom>
        </p:spPr>
        <p:txBody>
          <a:bodyPr wrap="square">
            <a:spAutoFit/>
          </a:bodyPr>
          <a:lstStyle/>
          <a:p>
            <a:pPr marL="342900" indent="-342900">
              <a:buFont typeface="Wingdings" pitchFamily="2" charset="2"/>
              <a:buChar char="Ø"/>
              <a:defRPr/>
            </a:pPr>
            <a:r>
              <a:rPr lang="mk-MK" b="1" dirty="0"/>
              <a:t>Основи на развојот на кривичните предмети во системот на граѓанското право (прва </a:t>
            </a:r>
            <a:r>
              <a:rPr lang="mk-MK" b="1" dirty="0" err="1"/>
              <a:t>инстанца</a:t>
            </a:r>
            <a:r>
              <a:rPr lang="mk-MK" b="1" dirty="0"/>
              <a:t>):</a:t>
            </a:r>
          </a:p>
          <a:p>
            <a:pPr marL="342900" indent="-342900">
              <a:buFont typeface="Wingdings" pitchFamily="2" charset="2"/>
              <a:buChar char="Ø"/>
              <a:defRPr/>
            </a:pPr>
            <a:endParaRPr lang="en-US" b="1" dirty="0"/>
          </a:p>
          <a:p>
            <a:pPr marL="342900" indent="-342900">
              <a:buFont typeface="Arial" panose="020B0604020202020204" pitchFamily="34" charset="0"/>
              <a:buChar char="•"/>
              <a:defRPr/>
            </a:pPr>
            <a:r>
              <a:rPr lang="mk-MK" i="1" dirty="0"/>
              <a:t>Предистражни дејствија на полицијата</a:t>
            </a:r>
          </a:p>
          <a:p>
            <a:pPr marL="342900" indent="-342900">
              <a:buFont typeface="Arial" panose="020B0604020202020204" pitchFamily="34" charset="0"/>
              <a:buChar char="•"/>
              <a:defRPr/>
            </a:pPr>
            <a:r>
              <a:rPr lang="mk-MK" i="1" dirty="0"/>
              <a:t>(Не)лишување од слобода</a:t>
            </a:r>
          </a:p>
          <a:p>
            <a:pPr marL="342900" indent="-342900">
              <a:buFont typeface="Arial" panose="020B0604020202020204" pitchFamily="34" charset="0"/>
              <a:buChar char="•"/>
              <a:defRPr/>
            </a:pPr>
            <a:r>
              <a:rPr lang="mk-MK" i="1" dirty="0"/>
              <a:t>Скратена или целосна кривична постапка во зависност од казната</a:t>
            </a:r>
          </a:p>
          <a:p>
            <a:pPr marL="342900" indent="-342900">
              <a:buFont typeface="Arial" panose="020B0604020202020204" pitchFamily="34" charset="0"/>
              <a:buChar char="•"/>
              <a:defRPr/>
            </a:pPr>
            <a:r>
              <a:rPr lang="mk-MK" i="1" dirty="0"/>
              <a:t>Обвинителство/истражен судија истрага со повеќе фази</a:t>
            </a:r>
          </a:p>
          <a:p>
            <a:pPr marL="342900" indent="-342900">
              <a:buFont typeface="Arial" panose="020B0604020202020204" pitchFamily="34" charset="0"/>
              <a:buChar char="•"/>
              <a:defRPr/>
            </a:pPr>
            <a:r>
              <a:rPr lang="mk-MK" i="1" dirty="0"/>
              <a:t>Одложување на гонењето/спогодување</a:t>
            </a:r>
          </a:p>
          <a:p>
            <a:pPr marL="342900" indent="-342900">
              <a:buFont typeface="Arial" panose="020B0604020202020204" pitchFamily="34" charset="0"/>
              <a:buChar char="•"/>
              <a:defRPr/>
            </a:pPr>
            <a:r>
              <a:rPr lang="mk-MK" i="1" dirty="0"/>
              <a:t>Обвинителен акт на Обвинителството</a:t>
            </a:r>
          </a:p>
          <a:p>
            <a:pPr marL="342900" indent="-342900">
              <a:buFont typeface="Arial" panose="020B0604020202020204" pitchFamily="34" charset="0"/>
              <a:buChar char="•"/>
              <a:defRPr/>
            </a:pPr>
            <a:r>
              <a:rPr lang="mk-MK" i="1" dirty="0"/>
              <a:t>Претрес пред главната расправа</a:t>
            </a:r>
          </a:p>
          <a:p>
            <a:pPr marL="342900" indent="-342900">
              <a:buFont typeface="Arial" panose="020B0604020202020204" pitchFamily="34" charset="0"/>
              <a:buChar char="•"/>
              <a:defRPr/>
            </a:pPr>
            <a:r>
              <a:rPr lang="mk-MK" i="1" dirty="0"/>
              <a:t>Главна расправа</a:t>
            </a:r>
          </a:p>
          <a:p>
            <a:pPr marL="342900" indent="-342900">
              <a:buFont typeface="Arial" panose="020B0604020202020204" pitchFamily="34" charset="0"/>
              <a:buChar char="•"/>
              <a:defRPr/>
            </a:pPr>
            <a:r>
              <a:rPr lang="mk-MK" i="1" dirty="0"/>
              <a:t>Завршни аргументи</a:t>
            </a:r>
          </a:p>
          <a:p>
            <a:pPr marL="342900" indent="-342900">
              <a:buFont typeface="Arial" panose="020B0604020202020204" pitchFamily="34" charset="0"/>
              <a:buChar char="•"/>
              <a:defRPr/>
            </a:pPr>
            <a:r>
              <a:rPr lang="mk-MK" i="1" dirty="0"/>
              <a:t>Судска одлука и изрекување на казна</a:t>
            </a:r>
          </a:p>
        </p:txBody>
      </p:sp>
    </p:spTree>
    <p:extLst>
      <p:ext uri="{BB962C8B-B14F-4D97-AF65-F5344CB8AC3E}">
        <p14:creationId xmlns:p14="http://schemas.microsoft.com/office/powerpoint/2010/main" val="6065704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Основни поими на </a:t>
            </a:r>
          </a:p>
          <a:p>
            <a:pPr algn="r">
              <a:lnSpc>
                <a:spcPct val="80000"/>
              </a:lnSpc>
            </a:pPr>
            <a:r>
              <a:rPr lang="mk-MK" sz="3200" b="1">
                <a:ea typeface="ＭＳ Ｐゴシック" charset="0"/>
                <a:cs typeface="ＭＳ Ｐゴシック" charset="0"/>
              </a:rPr>
              <a:t>истрагата за сајбер-криминал</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79940"/>
            <a:ext cx="4572000" cy="5355312"/>
          </a:xfrm>
          <a:prstGeom prst="rect">
            <a:avLst/>
          </a:prstGeom>
        </p:spPr>
        <p:txBody>
          <a:bodyPr>
            <a:spAutoFit/>
          </a:bodyPr>
          <a:lstStyle/>
          <a:p>
            <a:pPr marL="342900" indent="-342900">
              <a:buFont typeface="Wingdings" pitchFamily="2" charset="2"/>
              <a:buChar char="Ø"/>
              <a:defRPr/>
            </a:pPr>
            <a:r>
              <a:rPr lang="mk-MK" b="1" dirty="0"/>
              <a:t>Правило број 1:  </a:t>
            </a:r>
          </a:p>
          <a:p>
            <a:pPr marL="342900" indent="-342900" algn="just">
              <a:buFont typeface="Wingdings" pitchFamily="2" charset="2"/>
              <a:buChar char="ü"/>
              <a:defRPr/>
            </a:pPr>
            <a:r>
              <a:rPr lang="mk-MK" b="1" dirty="0">
                <a:solidFill>
                  <a:srgbClr val="FF0000"/>
                </a:solidFill>
              </a:rPr>
              <a:t>БРЗА РЕАКЦИЈА</a:t>
            </a:r>
          </a:p>
          <a:p>
            <a:pPr marL="342900" indent="-342900" algn="just">
              <a:buFont typeface="Arial" panose="020B0604020202020204" pitchFamily="34" charset="0"/>
              <a:buChar char="•"/>
              <a:defRPr/>
            </a:pPr>
            <a:r>
              <a:rPr lang="mk-MK" b="1" dirty="0"/>
              <a:t>надлежните органи се подготвени да реагираат во моментот на известувањето</a:t>
            </a:r>
          </a:p>
          <a:p>
            <a:pPr marL="342900" indent="-342900" algn="just">
              <a:buFont typeface="Arial" panose="020B0604020202020204" pitchFamily="34" charset="0"/>
              <a:buChar char="•"/>
              <a:defRPr/>
            </a:pPr>
            <a:endParaRPr lang="en-US" b="1" dirty="0"/>
          </a:p>
          <a:p>
            <a:pPr marL="342900" indent="-342900" algn="just">
              <a:buFont typeface="Wingdings" pitchFamily="2" charset="2"/>
              <a:buChar char="Ø"/>
              <a:defRPr/>
            </a:pPr>
            <a:r>
              <a:rPr lang="mk-MK" b="1" dirty="0"/>
              <a:t>Правило број 2:</a:t>
            </a:r>
          </a:p>
          <a:p>
            <a:pPr marL="342900" indent="-342900" algn="just">
              <a:buFont typeface="Wingdings" pitchFamily="2" charset="2"/>
              <a:buChar char="ü"/>
              <a:defRPr/>
            </a:pPr>
            <a:r>
              <a:rPr lang="mk-MK" b="1" dirty="0">
                <a:solidFill>
                  <a:srgbClr val="FF0000"/>
                </a:solidFill>
              </a:rPr>
              <a:t>ПОСТОЈАНА КОМУНИКАЦИЈА</a:t>
            </a:r>
          </a:p>
          <a:p>
            <a:pPr marL="342900" indent="-342900" algn="just">
              <a:buFont typeface="Arial" panose="020B0604020202020204" pitchFamily="34" charset="0"/>
              <a:buChar char="•"/>
              <a:defRPr/>
            </a:pPr>
            <a:r>
              <a:rPr lang="mk-MK" b="1" dirty="0"/>
              <a:t>органите за спроведување на законот, обвинителството, судот, другите агенции или учесници постојано комуницираат и се координираат</a:t>
            </a:r>
          </a:p>
          <a:p>
            <a:pPr marL="342900" indent="-342900" algn="just">
              <a:buFont typeface="Arial" panose="020B0604020202020204" pitchFamily="34" charset="0"/>
              <a:buChar char="•"/>
              <a:defRPr/>
            </a:pPr>
            <a:endParaRPr lang="en-US" b="1" dirty="0"/>
          </a:p>
          <a:p>
            <a:pPr marL="342900" indent="-342900" algn="just">
              <a:buFont typeface="Wingdings" pitchFamily="2" charset="2"/>
              <a:buChar char="Ø"/>
              <a:defRPr/>
            </a:pPr>
            <a:r>
              <a:rPr lang="mk-MK" b="1" dirty="0"/>
              <a:t>Правило број 3:</a:t>
            </a:r>
          </a:p>
          <a:p>
            <a:pPr marL="342900" indent="-342900" algn="just">
              <a:buFont typeface="Wingdings" pitchFamily="2" charset="2"/>
              <a:buChar char="ü"/>
              <a:defRPr/>
            </a:pPr>
            <a:r>
              <a:rPr lang="mk-MK" b="1" dirty="0">
                <a:solidFill>
                  <a:srgbClr val="FF0000"/>
                </a:solidFill>
              </a:rPr>
              <a:t>ДОКАЗИТЕ СЕ ДОБРО ОБЕЗБЕДЕНИ И СОБРАНИ</a:t>
            </a:r>
          </a:p>
          <a:p>
            <a:pPr marL="342900" indent="-342900" algn="just">
              <a:buFont typeface="Arial" panose="020B0604020202020204" pitchFamily="34" charset="0"/>
              <a:buChar char="•"/>
              <a:defRPr/>
            </a:pPr>
            <a:r>
              <a:rPr lang="mk-MK" b="1" dirty="0"/>
              <a:t>сите електронски и други докази се откриени и соодветно собрани</a:t>
            </a:r>
          </a:p>
        </p:txBody>
      </p:sp>
      <p:sp>
        <p:nvSpPr>
          <p:cNvPr id="5" name="Rectangle 4">
            <a:extLst>
              <a:ext uri="{FF2B5EF4-FFF2-40B4-BE49-F238E27FC236}">
                <a16:creationId xmlns:a16="http://schemas.microsoft.com/office/drawing/2014/main" id="{CBF6D94C-E963-2548-B312-315B2A8ACCD5}"/>
              </a:ext>
            </a:extLst>
          </p:cNvPr>
          <p:cNvSpPr/>
          <p:nvPr/>
        </p:nvSpPr>
        <p:spPr>
          <a:xfrm>
            <a:off x="4572000" y="1085294"/>
            <a:ext cx="4572000" cy="5078313"/>
          </a:xfrm>
          <a:prstGeom prst="rect">
            <a:avLst/>
          </a:prstGeom>
        </p:spPr>
        <p:txBody>
          <a:bodyPr>
            <a:spAutoFit/>
          </a:bodyPr>
          <a:lstStyle/>
          <a:p>
            <a:pPr marL="342900" indent="-342900">
              <a:buFont typeface="Wingdings" pitchFamily="2" charset="2"/>
              <a:buChar char="Ø"/>
              <a:defRPr/>
            </a:pPr>
            <a:r>
              <a:rPr lang="mk-MK" b="1" dirty="0"/>
              <a:t>Правило број 4:</a:t>
            </a:r>
          </a:p>
          <a:p>
            <a:pPr marL="342900" indent="-342900" algn="just">
              <a:buFont typeface="Wingdings" pitchFamily="2" charset="2"/>
              <a:buChar char="ü"/>
              <a:defRPr/>
            </a:pPr>
            <a:r>
              <a:rPr lang="mk-MK" b="1" dirty="0">
                <a:solidFill>
                  <a:srgbClr val="FF0000"/>
                </a:solidFill>
              </a:rPr>
              <a:t>СПЕЦИЈАЛИЗИРАНИ ДИГИТАЛНИ ФОРЕНЗИЧКИ ИНСТИТУЦИИ ИЛИ ЕКСПЕРТИ СЕ НА РАСПОЛАГАЊЕ</a:t>
            </a:r>
          </a:p>
          <a:p>
            <a:pPr marL="342900" indent="-342900" algn="just">
              <a:buFont typeface="Arial" pitchFamily="34" charset="0"/>
              <a:buChar char="•"/>
              <a:defRPr/>
            </a:pPr>
            <a:r>
              <a:rPr lang="mk-MK" b="1" dirty="0"/>
              <a:t>собраните докази можат брзо да се анализираат</a:t>
            </a:r>
          </a:p>
          <a:p>
            <a:pPr marL="342900" indent="-342900" algn="just">
              <a:buFont typeface="Arial" pitchFamily="34" charset="0"/>
              <a:buChar char="•"/>
              <a:defRPr/>
            </a:pPr>
            <a:endParaRPr lang="en-US" b="1" dirty="0"/>
          </a:p>
          <a:p>
            <a:pPr marL="342900" indent="-342900" algn="just">
              <a:buFont typeface="Wingdings" pitchFamily="2" charset="2"/>
              <a:buChar char="Ø"/>
              <a:defRPr/>
            </a:pPr>
            <a:r>
              <a:rPr lang="mk-MK" b="1" dirty="0"/>
              <a:t>Правило број 5:</a:t>
            </a:r>
          </a:p>
          <a:p>
            <a:pPr marL="342900" indent="-342900" algn="just">
              <a:buFont typeface="Wingdings" pitchFamily="2" charset="2"/>
              <a:buChar char="ü"/>
              <a:defRPr/>
            </a:pPr>
            <a:r>
              <a:rPr lang="mk-MK" b="1" dirty="0">
                <a:solidFill>
                  <a:srgbClr val="FF0000"/>
                </a:solidFill>
              </a:rPr>
              <a:t>СВЕДОЦИТЕ ВЕДНАШ СЕ ИСПРАШУВААТ</a:t>
            </a:r>
          </a:p>
          <a:p>
            <a:pPr marL="342900" indent="-342900" algn="just">
              <a:buFont typeface="Arial" pitchFamily="34" charset="0"/>
              <a:buChar char="•"/>
              <a:defRPr/>
            </a:pPr>
            <a:r>
              <a:rPr lang="mk-MK" b="1" dirty="0"/>
              <a:t>Што е можно поскоро сведоците се интервјуираат/испрашуваат/распитуваат од страна на надлежниот орган</a:t>
            </a:r>
          </a:p>
          <a:p>
            <a:pPr marL="342900" indent="-342900" algn="just">
              <a:buFont typeface="Arial" pitchFamily="34" charset="0"/>
              <a:buChar char="•"/>
              <a:defRPr/>
            </a:pPr>
            <a:endParaRPr lang="en-US" b="1" dirty="0"/>
          </a:p>
          <a:p>
            <a:pPr marL="342900" indent="-342900" algn="just">
              <a:buFont typeface="Wingdings" pitchFamily="2" charset="2"/>
              <a:buChar char="Ø"/>
              <a:defRPr/>
            </a:pPr>
            <a:r>
              <a:rPr lang="mk-MK" b="1" dirty="0"/>
              <a:t>Правило број 6:</a:t>
            </a:r>
          </a:p>
          <a:p>
            <a:pPr marL="342900" indent="-342900" algn="just">
              <a:buFont typeface="Wingdings" pitchFamily="2" charset="2"/>
              <a:buChar char="ü"/>
              <a:defRPr/>
            </a:pPr>
            <a:r>
              <a:rPr lang="mk-MK" b="1" dirty="0">
                <a:solidFill>
                  <a:srgbClr val="FF0000"/>
                </a:solidFill>
              </a:rPr>
              <a:t>СИТЕ ДЕЈСТВИЈА СЕ ИТНИ</a:t>
            </a:r>
          </a:p>
        </p:txBody>
      </p:sp>
    </p:spTree>
    <p:extLst>
      <p:ext uri="{BB962C8B-B14F-4D97-AF65-F5344CB8AC3E}">
        <p14:creationId xmlns:p14="http://schemas.microsoft.com/office/powerpoint/2010/main" val="12909727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Основни поими на </a:t>
            </a:r>
          </a:p>
          <a:p>
            <a:pPr algn="r">
              <a:lnSpc>
                <a:spcPct val="80000"/>
              </a:lnSpc>
            </a:pPr>
            <a:r>
              <a:rPr lang="mk-MK" sz="3200" b="1">
                <a:ea typeface="ＭＳ Ｐゴシック" charset="0"/>
                <a:cs typeface="ＭＳ Ｐゴシック" charset="0"/>
              </a:rPr>
              <a:t>истрагата за сајбер-криминал</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28583"/>
            <a:ext cx="5038638" cy="5355312"/>
          </a:xfrm>
          <a:prstGeom prst="rect">
            <a:avLst/>
          </a:prstGeom>
        </p:spPr>
        <p:txBody>
          <a:bodyPr wrap="square">
            <a:spAutoFit/>
          </a:bodyPr>
          <a:lstStyle/>
          <a:p>
            <a:pPr marL="342900" indent="-342900">
              <a:buFont typeface="Wingdings" pitchFamily="2" charset="2"/>
              <a:buChar char="Ø"/>
              <a:defRPr/>
            </a:pPr>
            <a:r>
              <a:rPr lang="mk-MK" b="1" dirty="0">
                <a:solidFill>
                  <a:srgbClr val="FF0000"/>
                </a:solidFill>
              </a:rPr>
              <a:t>ОРГАНИТЕ ЗА СПРОВЕДУВАЊЕ НА ЗАКОНОТ:</a:t>
            </a:r>
          </a:p>
          <a:p>
            <a:pPr marL="342900" indent="-342900" algn="just">
              <a:buFont typeface="Arial" panose="020B0604020202020204" pitchFamily="34" charset="0"/>
              <a:buChar char="•"/>
              <a:defRPr/>
            </a:pPr>
            <a:r>
              <a:rPr lang="mk-MK" b="1" dirty="0"/>
              <a:t>прават планови</a:t>
            </a:r>
            <a:r>
              <a:rPr lang="mk-MK" dirty="0"/>
              <a:t> за распоредување на терен вклучувајќи ги сите потребни технички и дигитални форензички истражувања и подготовки</a:t>
            </a:r>
          </a:p>
          <a:p>
            <a:pPr marL="342900" indent="-342900" algn="just">
              <a:buFont typeface="Arial" panose="020B0604020202020204" pitchFamily="34" charset="0"/>
              <a:buChar char="•"/>
              <a:defRPr/>
            </a:pPr>
            <a:endParaRPr lang="en-US" dirty="0"/>
          </a:p>
          <a:p>
            <a:pPr marL="342900" indent="-342900" algn="just">
              <a:buFont typeface="Arial" panose="020B0604020202020204" pitchFamily="34" charset="0"/>
              <a:buChar char="•"/>
              <a:defRPr/>
            </a:pPr>
            <a:r>
              <a:rPr lang="mk-MK" b="1" dirty="0"/>
              <a:t>го известуваат надлежниот орган</a:t>
            </a:r>
            <a:r>
              <a:rPr lang="mk-MK" dirty="0"/>
              <a:t> (началникот, обвинителот, истражниот судија) за дејствијата кои треба да се преземат и правните основи за тоа</a:t>
            </a:r>
          </a:p>
          <a:p>
            <a:pPr marL="342900" indent="-342900" algn="just">
              <a:buFont typeface="Arial" panose="020B0604020202020204" pitchFamily="34" charset="0"/>
              <a:buChar char="•"/>
              <a:defRPr/>
            </a:pPr>
            <a:endParaRPr lang="en-US" dirty="0"/>
          </a:p>
          <a:p>
            <a:pPr marL="342900" indent="-342900" algn="just">
              <a:buFont typeface="Arial" panose="020B0604020202020204" pitchFamily="34" charset="0"/>
              <a:buChar char="•"/>
              <a:defRPr/>
            </a:pPr>
            <a:r>
              <a:rPr lang="mk-MK" b="1" dirty="0"/>
              <a:t>во зависност од правниот систем доставуваат еквивалент на иницијативата/предлогот/барањето до Обвинителството или Судот за издавање на потребните процесни алатки</a:t>
            </a:r>
            <a:r>
              <a:rPr lang="mk-MK" dirty="0"/>
              <a:t> за непречено спроведување на постапка или истрага</a:t>
            </a:r>
          </a:p>
        </p:txBody>
      </p:sp>
      <p:pic>
        <p:nvPicPr>
          <p:cNvPr id="6" name="Picture 5">
            <a:extLst>
              <a:ext uri="{FF2B5EF4-FFF2-40B4-BE49-F238E27FC236}">
                <a16:creationId xmlns:a16="http://schemas.microsoft.com/office/drawing/2014/main" id="{EB152C8B-C576-ED43-BFC7-733BBFEAE53C}"/>
              </a:ext>
            </a:extLst>
          </p:cNvPr>
          <p:cNvPicPr>
            <a:picLocks noChangeAspect="1"/>
          </p:cNvPicPr>
          <p:nvPr/>
        </p:nvPicPr>
        <p:blipFill>
          <a:blip r:embed="rId4"/>
          <a:stretch>
            <a:fillRect/>
          </a:stretch>
        </p:blipFill>
        <p:spPr>
          <a:xfrm>
            <a:off x="5248704" y="2504076"/>
            <a:ext cx="3528744" cy="2343910"/>
          </a:xfrm>
          <a:prstGeom prst="rect">
            <a:avLst/>
          </a:prstGeom>
        </p:spPr>
      </p:pic>
    </p:spTree>
    <p:extLst>
      <p:ext uri="{BB962C8B-B14F-4D97-AF65-F5344CB8AC3E}">
        <p14:creationId xmlns:p14="http://schemas.microsoft.com/office/powerpoint/2010/main" val="709657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Основни поими на </a:t>
            </a:r>
          </a:p>
          <a:p>
            <a:pPr algn="r">
              <a:lnSpc>
                <a:spcPct val="80000"/>
              </a:lnSpc>
            </a:pPr>
            <a:r>
              <a:rPr lang="mk-MK" sz="3200" b="1">
                <a:ea typeface="ＭＳ Ｐゴシック" charset="0"/>
                <a:cs typeface="ＭＳ Ｐゴシック" charset="0"/>
              </a:rPr>
              <a:t>истрагата за сајбер-криминал</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52123"/>
            <a:ext cx="5160182" cy="5078313"/>
          </a:xfrm>
          <a:prstGeom prst="rect">
            <a:avLst/>
          </a:prstGeom>
        </p:spPr>
        <p:txBody>
          <a:bodyPr wrap="square">
            <a:spAutoFit/>
          </a:bodyPr>
          <a:lstStyle/>
          <a:p>
            <a:pPr marL="342900" indent="-342900">
              <a:buFont typeface="Wingdings" pitchFamily="2" charset="2"/>
              <a:buChar char="Ø"/>
              <a:defRPr/>
            </a:pPr>
            <a:r>
              <a:rPr lang="mk-MK" b="1" dirty="0">
                <a:solidFill>
                  <a:srgbClr val="FF0000"/>
                </a:solidFill>
              </a:rPr>
              <a:t>ОРГАНИТЕ ЗА СПРОВЕДУВАЊЕ НА ЗАКОНОТ:</a:t>
            </a:r>
          </a:p>
          <a:p>
            <a:pPr marL="285750" indent="-285750" algn="just">
              <a:buFont typeface="Arial" panose="020B0604020202020204" pitchFamily="34" charset="0"/>
              <a:buChar char="•"/>
              <a:defRPr/>
            </a:pPr>
            <a:r>
              <a:rPr lang="mk-MK" b="1" dirty="0"/>
              <a:t>наредбите/налозите во зависност од случајот треба да ги опфаќаат сите потребни доказни активности</a:t>
            </a:r>
            <a:r>
              <a:rPr lang="mk-MK" dirty="0"/>
              <a:t> (на пр. зачувување на податоци, производство на податоци, претрес и запленување, апсење, распит, сослушување, форензички ангажман итн.)</a:t>
            </a:r>
            <a:endParaRPr lang="en-US" b="1" dirty="0"/>
          </a:p>
          <a:p>
            <a:pPr marL="285750" indent="-285750" algn="just">
              <a:buFont typeface="Arial" panose="020B0604020202020204" pitchFamily="34" charset="0"/>
              <a:buChar char="•"/>
              <a:defRPr/>
            </a:pPr>
            <a:r>
              <a:rPr lang="mk-MK" b="1" dirty="0"/>
              <a:t>по примањето на потребните наредби/налози се распоредуваат брзо</a:t>
            </a:r>
            <a:r>
              <a:rPr lang="mk-MK" dirty="0"/>
              <a:t> во согласност со законот и постапките за распоредување</a:t>
            </a:r>
            <a:endParaRPr lang="en-US" dirty="0"/>
          </a:p>
          <a:p>
            <a:pPr marL="342900" indent="-342900" algn="just">
              <a:buFont typeface="Arial" panose="020B0604020202020204" pitchFamily="34" charset="0"/>
              <a:buChar char="•"/>
              <a:defRPr/>
            </a:pPr>
            <a:r>
              <a:rPr lang="mk-MK" b="1" dirty="0"/>
              <a:t>во согласност со наредбите/налозите обезбедуваат лица, предмети и електронски докази</a:t>
            </a:r>
            <a:endParaRPr lang="en-US" b="1" dirty="0"/>
          </a:p>
          <a:p>
            <a:pPr marL="342900" indent="-342900" algn="just">
              <a:buFont typeface="Arial" panose="020B0604020202020204" pitchFamily="34" charset="0"/>
              <a:buChar char="•"/>
              <a:defRPr/>
            </a:pPr>
            <a:r>
              <a:rPr lang="mk-MK" b="1" dirty="0"/>
              <a:t>ги информираат надлежните органи</a:t>
            </a:r>
            <a:r>
              <a:rPr lang="mk-MK" dirty="0"/>
              <a:t> за резултатите</a:t>
            </a:r>
          </a:p>
        </p:txBody>
      </p:sp>
      <p:pic>
        <p:nvPicPr>
          <p:cNvPr id="6" name="Picture 5">
            <a:extLst>
              <a:ext uri="{FF2B5EF4-FFF2-40B4-BE49-F238E27FC236}">
                <a16:creationId xmlns:a16="http://schemas.microsoft.com/office/drawing/2014/main" id="{EB152C8B-C576-ED43-BFC7-733BBFEAE53C}"/>
              </a:ext>
            </a:extLst>
          </p:cNvPr>
          <p:cNvPicPr>
            <a:picLocks noChangeAspect="1"/>
          </p:cNvPicPr>
          <p:nvPr/>
        </p:nvPicPr>
        <p:blipFill>
          <a:blip r:embed="rId4"/>
          <a:stretch>
            <a:fillRect/>
          </a:stretch>
        </p:blipFill>
        <p:spPr>
          <a:xfrm>
            <a:off x="5248704" y="2504076"/>
            <a:ext cx="3528744" cy="2343910"/>
          </a:xfrm>
          <a:prstGeom prst="rect">
            <a:avLst/>
          </a:prstGeom>
        </p:spPr>
      </p:pic>
    </p:spTree>
    <p:extLst>
      <p:ext uri="{BB962C8B-B14F-4D97-AF65-F5344CB8AC3E}">
        <p14:creationId xmlns:p14="http://schemas.microsoft.com/office/powerpoint/2010/main" val="12914888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Основни поими на </a:t>
            </a:r>
          </a:p>
          <a:p>
            <a:pPr algn="r">
              <a:lnSpc>
                <a:spcPct val="80000"/>
              </a:lnSpc>
            </a:pPr>
            <a:r>
              <a:rPr lang="mk-MK" sz="3200" b="1">
                <a:ea typeface="ＭＳ Ｐゴシック" charset="0"/>
                <a:cs typeface="ＭＳ Ｐゴシック" charset="0"/>
              </a:rPr>
              <a:t>истрагата за сајбер-криминал</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1022" y="952123"/>
            <a:ext cx="5173216" cy="5909310"/>
          </a:xfrm>
          <a:prstGeom prst="rect">
            <a:avLst/>
          </a:prstGeom>
        </p:spPr>
        <p:txBody>
          <a:bodyPr wrap="square">
            <a:spAutoFit/>
          </a:bodyPr>
          <a:lstStyle/>
          <a:p>
            <a:pPr marL="342900" indent="-342900">
              <a:buFont typeface="Wingdings" pitchFamily="2" charset="2"/>
              <a:buChar char="Ø"/>
              <a:defRPr/>
            </a:pPr>
            <a:r>
              <a:rPr lang="mk-MK" b="1" dirty="0">
                <a:solidFill>
                  <a:srgbClr val="FF0000"/>
                </a:solidFill>
              </a:rPr>
              <a:t>ОБВИНИТЕЛСТВОТО:</a:t>
            </a:r>
          </a:p>
          <a:p>
            <a:pPr marL="342900" indent="-342900" algn="just">
              <a:buFont typeface="Arial" panose="020B0604020202020204" pitchFamily="34" charset="0"/>
              <a:buChar char="•"/>
              <a:defRPr/>
            </a:pPr>
            <a:r>
              <a:rPr lang="mk-MK" b="1" dirty="0"/>
              <a:t>добива известување</a:t>
            </a:r>
            <a:r>
              <a:rPr lang="mk-MK" dirty="0"/>
              <a:t> (или законскиот еквивалент) од страна на органите за спроведување на законот за еквивалент на разумно сомневање - сомнеж - дека е извршен </a:t>
            </a:r>
            <a:r>
              <a:rPr lang="mk-MK" dirty="0" err="1"/>
              <a:t>сајбер</a:t>
            </a:r>
            <a:r>
              <a:rPr lang="mk-MK" dirty="0"/>
              <a:t>-криминал</a:t>
            </a:r>
          </a:p>
          <a:p>
            <a:pPr marL="342900" indent="-342900" algn="just">
              <a:buFont typeface="Arial" panose="020B0604020202020204" pitchFamily="34" charset="0"/>
              <a:buChar char="•"/>
              <a:defRPr/>
            </a:pPr>
            <a:r>
              <a:rPr lang="mk-MK" b="1" dirty="0"/>
              <a:t>итно го распределува</a:t>
            </a:r>
            <a:r>
              <a:rPr lang="mk-MK" dirty="0"/>
              <a:t> случајот и обвинителите кои ќе го спроведуваат поради утврдување насоки за координацијата на истрагата</a:t>
            </a:r>
          </a:p>
          <a:p>
            <a:pPr marL="342900" indent="-342900" algn="just">
              <a:buFont typeface="Arial" panose="020B0604020202020204" pitchFamily="34" charset="0"/>
              <a:buChar char="•"/>
              <a:defRPr/>
            </a:pPr>
            <a:r>
              <a:rPr lang="mk-MK" dirty="0"/>
              <a:t>издава наредби/налози за различните постапки </a:t>
            </a:r>
          </a:p>
          <a:p>
            <a:pPr marL="342900" indent="-342900" algn="just">
              <a:buFont typeface="Arial" panose="020B0604020202020204" pitchFamily="34" charset="0"/>
              <a:buChar char="•"/>
              <a:defRPr/>
            </a:pPr>
            <a:r>
              <a:rPr lang="mk-MK" b="1" dirty="0"/>
              <a:t>е подготвено навремено да реагира</a:t>
            </a:r>
            <a:r>
              <a:rPr lang="mk-MK" dirty="0"/>
              <a:t> на случувањата во дејствијата преземени од полицијата</a:t>
            </a:r>
          </a:p>
          <a:p>
            <a:pPr marL="342900" indent="-342900" algn="just">
              <a:buFont typeface="Arial" panose="020B0604020202020204" pitchFamily="34" charset="0"/>
              <a:buChar char="•"/>
              <a:defRPr/>
            </a:pPr>
            <a:r>
              <a:rPr lang="mk-MK" b="1" dirty="0"/>
              <a:t>е подготвено да донесе одлука</a:t>
            </a:r>
            <a:r>
              <a:rPr lang="mk-MK" dirty="0"/>
              <a:t> за неопходните процесни дејствија и, доколку е потребно, со Судот</a:t>
            </a:r>
          </a:p>
          <a:p>
            <a:pPr marL="342900" indent="-342900" algn="just">
              <a:buFont typeface="Arial" panose="020B0604020202020204" pitchFamily="34" charset="0"/>
              <a:buChar char="•"/>
              <a:defRPr/>
            </a:pPr>
            <a:r>
              <a:rPr lang="mk-MK" b="1" dirty="0"/>
              <a:t>е подготвено да ангажира дополнителни ресурси</a:t>
            </a:r>
            <a:r>
              <a:rPr lang="mk-MK" dirty="0"/>
              <a:t> како експерти за дигитална форензика </a:t>
            </a:r>
          </a:p>
        </p:txBody>
      </p:sp>
      <p:pic>
        <p:nvPicPr>
          <p:cNvPr id="5" name="Picture 4">
            <a:extLst>
              <a:ext uri="{FF2B5EF4-FFF2-40B4-BE49-F238E27FC236}">
                <a16:creationId xmlns:a16="http://schemas.microsoft.com/office/drawing/2014/main" id="{209DC859-B616-D84E-850D-C521BEFF310A}"/>
              </a:ext>
            </a:extLst>
          </p:cNvPr>
          <p:cNvPicPr>
            <a:picLocks noChangeAspect="1"/>
          </p:cNvPicPr>
          <p:nvPr/>
        </p:nvPicPr>
        <p:blipFill>
          <a:blip r:embed="rId4"/>
          <a:stretch>
            <a:fillRect/>
          </a:stretch>
        </p:blipFill>
        <p:spPr>
          <a:xfrm>
            <a:off x="5364365" y="2628913"/>
            <a:ext cx="3178419" cy="2189578"/>
          </a:xfrm>
          <a:prstGeom prst="rect">
            <a:avLst/>
          </a:prstGeom>
        </p:spPr>
      </p:pic>
    </p:spTree>
    <p:extLst>
      <p:ext uri="{BB962C8B-B14F-4D97-AF65-F5344CB8AC3E}">
        <p14:creationId xmlns:p14="http://schemas.microsoft.com/office/powerpoint/2010/main" val="33460898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Основни поими на </a:t>
            </a:r>
          </a:p>
          <a:p>
            <a:pPr algn="r">
              <a:lnSpc>
                <a:spcPct val="80000"/>
              </a:lnSpc>
            </a:pPr>
            <a:r>
              <a:rPr lang="mk-MK" sz="3200" b="1">
                <a:ea typeface="ＭＳ Ｐゴシック" charset="0"/>
                <a:cs typeface="ＭＳ Ｐゴシック" charset="0"/>
              </a:rPr>
              <a:t>истрагата за сајбер-криминал</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1" y="979940"/>
            <a:ext cx="5399334" cy="5632311"/>
          </a:xfrm>
          <a:prstGeom prst="rect">
            <a:avLst/>
          </a:prstGeom>
        </p:spPr>
        <p:txBody>
          <a:bodyPr wrap="square">
            <a:spAutoFit/>
          </a:bodyPr>
          <a:lstStyle/>
          <a:p>
            <a:pPr marL="342900" indent="-342900">
              <a:buFont typeface="Wingdings" pitchFamily="2" charset="2"/>
              <a:buChar char="Ø"/>
              <a:defRPr/>
            </a:pPr>
            <a:r>
              <a:rPr lang="mk-MK" b="1" dirty="0">
                <a:solidFill>
                  <a:srgbClr val="FF0000"/>
                </a:solidFill>
              </a:rPr>
              <a:t>СУДОТ/ИСТРАЖНИОТ СУДИЈА:</a:t>
            </a:r>
          </a:p>
          <a:p>
            <a:pPr marL="342900" indent="-342900" algn="just">
              <a:buFont typeface="Arial" panose="020B0604020202020204" pitchFamily="34" charset="0"/>
              <a:buChar char="•"/>
              <a:defRPr/>
            </a:pPr>
            <a:r>
              <a:rPr lang="mk-MK" b="1" dirty="0"/>
              <a:t>е подготвен да стапи во контакт</a:t>
            </a:r>
            <a:r>
              <a:rPr lang="mk-MK" dirty="0"/>
              <a:t> со надлежните органи за спроведување на законот или обвинителството во врска со постапките за </a:t>
            </a:r>
            <a:r>
              <a:rPr lang="mk-MK" dirty="0" err="1"/>
              <a:t>сајбер</a:t>
            </a:r>
            <a:r>
              <a:rPr lang="mk-MK" dirty="0"/>
              <a:t>-криминал</a:t>
            </a:r>
          </a:p>
          <a:p>
            <a:pPr marL="342900" indent="-342900" algn="just">
              <a:buFont typeface="Arial" panose="020B0604020202020204" pitchFamily="34" charset="0"/>
              <a:buChar char="•"/>
              <a:defRPr/>
            </a:pPr>
            <a:r>
              <a:rPr lang="mk-MK" b="1" dirty="0"/>
              <a:t>е подготвен навремено да реагира</a:t>
            </a:r>
            <a:r>
              <a:rPr lang="mk-MK" dirty="0"/>
              <a:t> на правните инструменти доставени од надлежните органи</a:t>
            </a:r>
          </a:p>
          <a:p>
            <a:pPr marL="342900" indent="-342900" algn="just">
              <a:buFont typeface="Arial" panose="020B0604020202020204" pitchFamily="34" charset="0"/>
              <a:buChar char="•"/>
              <a:defRPr/>
            </a:pPr>
            <a:r>
              <a:rPr lang="mk-MK" b="1" dirty="0"/>
              <a:t>е подготвен навремено да ангажира дополнителни човечки и технички ресурси</a:t>
            </a:r>
            <a:r>
              <a:rPr lang="mk-MK" dirty="0"/>
              <a:t> со цел да воспостави проток на процедуралните дејствија</a:t>
            </a:r>
          </a:p>
          <a:p>
            <a:pPr marL="342900" indent="-342900" algn="just">
              <a:buFont typeface="Arial" panose="020B0604020202020204" pitchFamily="34" charset="0"/>
              <a:buChar char="•"/>
              <a:defRPr/>
            </a:pPr>
            <a:r>
              <a:rPr lang="mk-MK" b="1" dirty="0"/>
              <a:t>е подготвен навремено да донесе одлуки врз основа на правните инструменти</a:t>
            </a:r>
            <a:r>
              <a:rPr lang="mk-MK" dirty="0"/>
              <a:t> доставени од органите за спроведување на законот - обвинителство/одбрана</a:t>
            </a:r>
          </a:p>
          <a:p>
            <a:pPr marL="342900" indent="-342900" algn="just">
              <a:buFont typeface="Arial" panose="020B0604020202020204" pitchFamily="34" charset="0"/>
              <a:buChar char="•"/>
              <a:defRPr/>
            </a:pPr>
            <a:r>
              <a:rPr lang="mk-MK" b="1" dirty="0"/>
              <a:t>е подготвен да преземе дополнителни законски мерки со цел да ги обезбеди и заштити кривичните постапки за </a:t>
            </a:r>
            <a:r>
              <a:rPr lang="mk-MK" b="1" dirty="0" err="1"/>
              <a:t>сајбер</a:t>
            </a:r>
            <a:r>
              <a:rPr lang="mk-MK" b="1" dirty="0"/>
              <a:t>-криминал</a:t>
            </a:r>
            <a:r>
              <a:rPr lang="mk-MK" dirty="0"/>
              <a:t> </a:t>
            </a:r>
          </a:p>
        </p:txBody>
      </p:sp>
      <p:pic>
        <p:nvPicPr>
          <p:cNvPr id="6" name="Picture 5">
            <a:extLst>
              <a:ext uri="{FF2B5EF4-FFF2-40B4-BE49-F238E27FC236}">
                <a16:creationId xmlns:a16="http://schemas.microsoft.com/office/drawing/2014/main" id="{B7D84001-3B67-8F45-805B-54023F809BC4}"/>
              </a:ext>
            </a:extLst>
          </p:cNvPr>
          <p:cNvPicPr>
            <a:picLocks noChangeAspect="1"/>
          </p:cNvPicPr>
          <p:nvPr/>
        </p:nvPicPr>
        <p:blipFill>
          <a:blip r:embed="rId4"/>
          <a:stretch>
            <a:fillRect/>
          </a:stretch>
        </p:blipFill>
        <p:spPr>
          <a:xfrm>
            <a:off x="5732863" y="2573254"/>
            <a:ext cx="3289593" cy="2185058"/>
          </a:xfrm>
          <a:prstGeom prst="rect">
            <a:avLst/>
          </a:prstGeom>
        </p:spPr>
      </p:pic>
    </p:spTree>
    <p:extLst>
      <p:ext uri="{BB962C8B-B14F-4D97-AF65-F5344CB8AC3E}">
        <p14:creationId xmlns:p14="http://schemas.microsoft.com/office/powerpoint/2010/main" val="4227350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Основни поими на </a:t>
            </a:r>
          </a:p>
          <a:p>
            <a:pPr algn="r">
              <a:lnSpc>
                <a:spcPct val="80000"/>
              </a:lnSpc>
            </a:pPr>
            <a:r>
              <a:rPr lang="mk-MK" sz="3200" b="1">
                <a:ea typeface="ＭＳ Ｐゴシック" charset="0"/>
                <a:cs typeface="ＭＳ Ｐゴシック" charset="0"/>
              </a:rPr>
              <a:t>истрагата за сајбер-криминал</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79362" y="1017304"/>
            <a:ext cx="5013702" cy="5262979"/>
          </a:xfrm>
          <a:prstGeom prst="rect">
            <a:avLst/>
          </a:prstGeom>
        </p:spPr>
        <p:txBody>
          <a:bodyPr wrap="square">
            <a:spAutoFit/>
          </a:bodyPr>
          <a:lstStyle/>
          <a:p>
            <a:pPr marL="342900" indent="-342900">
              <a:buFont typeface="Wingdings" pitchFamily="2" charset="2"/>
              <a:buChar char="Ø"/>
              <a:defRPr/>
            </a:pPr>
            <a:r>
              <a:rPr lang="mk-MK" sz="1600" b="1" dirty="0">
                <a:solidFill>
                  <a:srgbClr val="FF0000"/>
                </a:solidFill>
              </a:rPr>
              <a:t>РАЗЛИКИ МЕЃУ ОБИЧАЈНОТО ПРАВО И ГРАЃАНСКОТО ПРАВО:</a:t>
            </a:r>
          </a:p>
          <a:p>
            <a:pPr marL="342900" indent="-342900">
              <a:buFont typeface="Wingdings" pitchFamily="2" charset="2"/>
              <a:buChar char="Ø"/>
              <a:defRPr/>
            </a:pPr>
            <a:endParaRPr lang="en-US" sz="1600" b="1" dirty="0">
              <a:solidFill>
                <a:srgbClr val="FF0000"/>
              </a:solidFill>
            </a:endParaRPr>
          </a:p>
          <a:p>
            <a:pPr marL="342900" indent="-342900" algn="just">
              <a:buFont typeface="Arial" panose="020B0604020202020204" pitchFamily="34" charset="0"/>
              <a:buChar char="•"/>
              <a:defRPr/>
            </a:pPr>
            <a:r>
              <a:rPr lang="mk-MK" sz="1600" b="1" dirty="0"/>
              <a:t>повеќето земји со систем на обичајно право ги овластуваат органите за спроведување на законот да спроведуваат истрага независно</a:t>
            </a:r>
            <a:r>
              <a:rPr lang="mk-MK" sz="1600" dirty="0"/>
              <a:t> - Обвинителството и Судот не се директно вклучени</a:t>
            </a:r>
          </a:p>
          <a:p>
            <a:pPr marL="342900" indent="-342900" algn="just">
              <a:buFont typeface="Arial" panose="020B0604020202020204" pitchFamily="34" charset="0"/>
              <a:buChar char="•"/>
              <a:defRPr/>
            </a:pPr>
            <a:r>
              <a:rPr lang="mk-MK" sz="1600" b="1" dirty="0"/>
              <a:t>повеќето земји со систем на </a:t>
            </a:r>
            <a:r>
              <a:rPr lang="mk-MK" sz="1600" b="1" dirty="0" err="1"/>
              <a:t>граѓанско</a:t>
            </a:r>
            <a:r>
              <a:rPr lang="mk-MK" sz="1600" b="1" dirty="0"/>
              <a:t> право не им дозволуваат на органите за спроведување на законот да спроведуваат</a:t>
            </a:r>
            <a:r>
              <a:rPr lang="mk-MK" sz="1600" dirty="0"/>
              <a:t> истрага - тие ги спроведуваат постапките по наредба на Обвинителството - Судот</a:t>
            </a:r>
          </a:p>
          <a:p>
            <a:pPr marL="342900" indent="-342900" algn="just">
              <a:buFont typeface="Arial" panose="020B0604020202020204" pitchFamily="34" charset="0"/>
              <a:buChar char="•"/>
              <a:defRPr/>
            </a:pPr>
            <a:r>
              <a:rPr lang="mk-MK" sz="1600" b="1" dirty="0"/>
              <a:t>постоење на хибридни системи</a:t>
            </a:r>
            <a:r>
              <a:rPr lang="mk-MK" sz="1600" dirty="0"/>
              <a:t> - различни локални комбинации на интеракција на Органите за спроведување на законот - Обвинителството - Судот</a:t>
            </a:r>
          </a:p>
          <a:p>
            <a:pPr marL="342900" indent="-342900" algn="just">
              <a:buFont typeface="Arial" panose="020B0604020202020204" pitchFamily="34" charset="0"/>
              <a:buChar char="•"/>
              <a:defRPr/>
            </a:pPr>
            <a:r>
              <a:rPr lang="mk-MK" sz="1600" b="1" dirty="0"/>
              <a:t>сепак - </a:t>
            </a:r>
            <a:r>
              <a:rPr lang="mk-MK" sz="1600" b="1" dirty="0" err="1"/>
              <a:t>допуштеноста</a:t>
            </a:r>
            <a:r>
              <a:rPr lang="mk-MK" sz="1600" b="1" dirty="0"/>
              <a:t> е иста и предметот е подготвен за Судот кога ќе се исполни законскиот праг за поднесување на обвинението!</a:t>
            </a:r>
          </a:p>
        </p:txBody>
      </p:sp>
      <p:pic>
        <p:nvPicPr>
          <p:cNvPr id="6" name="Picture 5">
            <a:extLst>
              <a:ext uri="{FF2B5EF4-FFF2-40B4-BE49-F238E27FC236}">
                <a16:creationId xmlns:a16="http://schemas.microsoft.com/office/drawing/2014/main" id="{B7D84001-3B67-8F45-805B-54023F809BC4}"/>
              </a:ext>
            </a:extLst>
          </p:cNvPr>
          <p:cNvPicPr>
            <a:picLocks noChangeAspect="1"/>
          </p:cNvPicPr>
          <p:nvPr/>
        </p:nvPicPr>
        <p:blipFill>
          <a:blip r:embed="rId4"/>
          <a:stretch>
            <a:fillRect/>
          </a:stretch>
        </p:blipFill>
        <p:spPr>
          <a:xfrm>
            <a:off x="5253191" y="2583502"/>
            <a:ext cx="3289593" cy="2185058"/>
          </a:xfrm>
          <a:prstGeom prst="rect">
            <a:avLst/>
          </a:prstGeom>
        </p:spPr>
      </p:pic>
    </p:spTree>
    <p:extLst>
      <p:ext uri="{BB962C8B-B14F-4D97-AF65-F5344CB8AC3E}">
        <p14:creationId xmlns:p14="http://schemas.microsoft.com/office/powerpoint/2010/main" val="1615611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a:ea typeface="ＭＳ Ｐゴシック" pitchFamily="34" charset="-128"/>
              </a:rPr>
              <a:t>Дневен ред</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88" y="1584655"/>
            <a:ext cx="3791244" cy="4278094"/>
          </a:xfrm>
          <a:prstGeom prst="rect">
            <a:avLst/>
          </a:prstGeom>
        </p:spPr>
        <p:txBody>
          <a:bodyPr wrap="square">
            <a:spAutoFit/>
          </a:bodyPr>
          <a:lstStyle/>
          <a:p>
            <a:pPr marL="342900" indent="-342900" eaLnBrk="1" hangingPunct="1">
              <a:lnSpc>
                <a:spcPct val="80000"/>
              </a:lnSpc>
              <a:buFont typeface="Wingdings" pitchFamily="2" charset="2"/>
              <a:buChar char="Ø"/>
            </a:pPr>
            <a:r>
              <a:rPr lang="mk-MK" sz="2000" b="1" dirty="0"/>
              <a:t>Прв дел</a:t>
            </a:r>
          </a:p>
          <a:p>
            <a:pPr marL="342900" indent="-342900" eaLnBrk="1" hangingPunct="1">
              <a:lnSpc>
                <a:spcPct val="80000"/>
              </a:lnSpc>
              <a:buFont typeface="Wingdings" pitchFamily="2" charset="2"/>
              <a:buChar char="ü"/>
            </a:pPr>
            <a:r>
              <a:rPr lang="mk-MK" sz="2000" i="1" dirty="0"/>
              <a:t>Надлежни органи за </a:t>
            </a:r>
            <a:r>
              <a:rPr lang="mk-MK" sz="2000" i="1" dirty="0" err="1"/>
              <a:t>сајбер</a:t>
            </a:r>
            <a:r>
              <a:rPr lang="mk-MK" sz="2000" i="1" dirty="0"/>
              <a:t>-криминал</a:t>
            </a:r>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mk-MK" sz="2000" b="1" dirty="0"/>
              <a:t>Втор дел</a:t>
            </a:r>
          </a:p>
          <a:p>
            <a:pPr marL="342900" indent="-342900" eaLnBrk="1" hangingPunct="1">
              <a:lnSpc>
                <a:spcPct val="80000"/>
              </a:lnSpc>
              <a:buFont typeface="Wingdings" pitchFamily="2" charset="2"/>
              <a:buChar char="ü"/>
            </a:pPr>
            <a:r>
              <a:rPr lang="mk-MK" sz="2000" i="1" dirty="0"/>
              <a:t>Основни поими за истрага за </a:t>
            </a:r>
            <a:r>
              <a:rPr lang="mk-MK" sz="2000" i="1" dirty="0" err="1"/>
              <a:t>сајбер</a:t>
            </a:r>
            <a:r>
              <a:rPr lang="mk-MK" sz="2000" i="1" dirty="0"/>
              <a:t>-криминал</a:t>
            </a:r>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mk-MK" sz="2000" b="1" dirty="0"/>
              <a:t>Трет дел</a:t>
            </a:r>
          </a:p>
          <a:p>
            <a:pPr marL="342900" indent="-342900">
              <a:lnSpc>
                <a:spcPct val="80000"/>
              </a:lnSpc>
              <a:buFont typeface="Wingdings" pitchFamily="2" charset="2"/>
              <a:buChar char="ü"/>
            </a:pPr>
            <a:r>
              <a:rPr lang="mk-MK" sz="2000" i="1" dirty="0">
                <a:ea typeface="ＭＳ Ｐゴシック" charset="0"/>
                <a:cs typeface="ＭＳ Ｐゴシック" charset="0"/>
              </a:rPr>
              <a:t>Неколку меѓународни искуства</a:t>
            </a:r>
          </a:p>
          <a:p>
            <a:pPr marL="342900" indent="-342900">
              <a:lnSpc>
                <a:spcPct val="80000"/>
              </a:lnSpc>
              <a:buFont typeface="Wingdings" pitchFamily="2" charset="2"/>
              <a:buChar char="ü"/>
            </a:pPr>
            <a:endParaRPr lang="en-GB" sz="2000" i="1" dirty="0">
              <a:ea typeface="ＭＳ Ｐゴシック" charset="0"/>
            </a:endParaRPr>
          </a:p>
          <a:p>
            <a:pPr marL="342900" indent="-342900" eaLnBrk="1" hangingPunct="1">
              <a:lnSpc>
                <a:spcPct val="80000"/>
              </a:lnSpc>
              <a:buFont typeface="Wingdings" pitchFamily="2" charset="2"/>
              <a:buChar char="Ø"/>
            </a:pPr>
            <a:r>
              <a:rPr lang="mk-MK" sz="2000" b="1" dirty="0"/>
              <a:t>Четврт дел</a:t>
            </a:r>
          </a:p>
          <a:p>
            <a:pPr marL="342900" indent="-342900">
              <a:lnSpc>
                <a:spcPct val="80000"/>
              </a:lnSpc>
              <a:buFont typeface="Wingdings" pitchFamily="2" charset="2"/>
              <a:buChar char="ü"/>
            </a:pPr>
            <a:r>
              <a:rPr lang="mk-MK" sz="2000" i="1" dirty="0"/>
              <a:t>Домашни искуства</a:t>
            </a:r>
          </a:p>
          <a:p>
            <a:pPr marL="342900" indent="-342900">
              <a:lnSpc>
                <a:spcPct val="80000"/>
              </a:lnSpc>
              <a:buFont typeface="Wingdings" pitchFamily="2" charset="2"/>
              <a:buChar char="ü"/>
            </a:pPr>
            <a:endParaRPr lang="en-GB" sz="2000" i="1" dirty="0"/>
          </a:p>
          <a:p>
            <a:pPr marL="342900" indent="-342900">
              <a:lnSpc>
                <a:spcPct val="80000"/>
              </a:lnSpc>
              <a:buFont typeface="Wingdings" pitchFamily="2" charset="2"/>
              <a:buChar char="Ø"/>
            </a:pPr>
            <a:r>
              <a:rPr lang="mk-MK" sz="2000" b="1" dirty="0"/>
              <a:t>Петти дел</a:t>
            </a:r>
          </a:p>
          <a:p>
            <a:pPr marL="342900" indent="-342900">
              <a:lnSpc>
                <a:spcPct val="80000"/>
              </a:lnSpc>
              <a:buFont typeface="Wingdings" pitchFamily="2" charset="2"/>
              <a:buChar char="ü"/>
            </a:pPr>
            <a:r>
              <a:rPr lang="mk-MK" sz="2000" i="1" dirty="0"/>
              <a:t>Содржина</a:t>
            </a: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pic>
        <p:nvPicPr>
          <p:cNvPr id="7" name="Picture 6">
            <a:extLst>
              <a:ext uri="{FF2B5EF4-FFF2-40B4-BE49-F238E27FC236}">
                <a16:creationId xmlns:a16="http://schemas.microsoft.com/office/drawing/2014/main" id="{F1C6340C-3120-7B4F-8C6E-D20141E89477}"/>
              </a:ext>
            </a:extLst>
          </p:cNvPr>
          <p:cNvPicPr>
            <a:picLocks noChangeAspect="1"/>
          </p:cNvPicPr>
          <p:nvPr/>
        </p:nvPicPr>
        <p:blipFill>
          <a:blip r:embed="rId4"/>
          <a:stretch>
            <a:fillRect/>
          </a:stretch>
        </p:blipFill>
        <p:spPr>
          <a:xfrm>
            <a:off x="5016470" y="2607361"/>
            <a:ext cx="3345197" cy="222199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Основни поими на </a:t>
            </a:r>
          </a:p>
          <a:p>
            <a:pPr algn="r">
              <a:lnSpc>
                <a:spcPct val="80000"/>
              </a:lnSpc>
            </a:pPr>
            <a:r>
              <a:rPr lang="mk-MK" sz="3200" b="1">
                <a:ea typeface="ＭＳ Ｐゴシック" charset="0"/>
                <a:cs typeface="ＭＳ Ｐゴシック" charset="0"/>
              </a:rPr>
              <a:t>истрагата за сајбер-криминал</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79940"/>
            <a:ext cx="4572000" cy="5370701"/>
          </a:xfrm>
          <a:prstGeom prst="rect">
            <a:avLst/>
          </a:prstGeom>
        </p:spPr>
        <p:txBody>
          <a:bodyPr>
            <a:spAutoFit/>
          </a:bodyPr>
          <a:lstStyle/>
          <a:p>
            <a:pPr marL="342900" indent="-342900">
              <a:buFont typeface="Wingdings" pitchFamily="2" charset="2"/>
              <a:buChar char="Ø"/>
              <a:defRPr/>
            </a:pPr>
            <a:r>
              <a:rPr lang="mk-MK" sz="1950" b="1" dirty="0">
                <a:solidFill>
                  <a:srgbClr val="FF0000"/>
                </a:solidFill>
              </a:rPr>
              <a:t>ДРУГИТЕ ВКЛУЧЕНИ ОРГАНИ/СЛУЖБЕНИ ЛИЦА:</a:t>
            </a:r>
            <a:endParaRPr lang="en-US" sz="1950" b="1" dirty="0">
              <a:solidFill>
                <a:srgbClr val="FF0000"/>
              </a:solidFill>
            </a:endParaRPr>
          </a:p>
          <a:p>
            <a:pPr marL="342900" indent="-342900" algn="just">
              <a:buFont typeface="Arial" panose="020B0604020202020204" pitchFamily="34" charset="0"/>
              <a:buChar char="•"/>
              <a:defRPr/>
            </a:pPr>
            <a:r>
              <a:rPr lang="mk-MK" sz="1900" b="1" dirty="0"/>
              <a:t>се подготвени да бидат контактирани</a:t>
            </a:r>
            <a:r>
              <a:rPr lang="mk-MK" sz="1900" dirty="0"/>
              <a:t> од надлежните органи за истражување на </a:t>
            </a:r>
            <a:r>
              <a:rPr lang="mk-MK" sz="1900" dirty="0" err="1"/>
              <a:t>сајбер</a:t>
            </a:r>
            <a:r>
              <a:rPr lang="mk-MK" sz="1900" dirty="0"/>
              <a:t>-криминал</a:t>
            </a:r>
          </a:p>
          <a:p>
            <a:pPr marL="342900" indent="-342900" algn="just">
              <a:buFont typeface="Arial" panose="020B0604020202020204" pitchFamily="34" charset="0"/>
              <a:buChar char="•"/>
              <a:defRPr/>
            </a:pPr>
            <a:r>
              <a:rPr lang="mk-MK" sz="1900" b="1" dirty="0"/>
              <a:t>имаат обучен персонал</a:t>
            </a:r>
            <a:r>
              <a:rPr lang="mk-MK" sz="1900" dirty="0"/>
              <a:t> на располагање за барања поврзани со </a:t>
            </a:r>
            <a:r>
              <a:rPr lang="mk-MK" sz="1900" dirty="0" err="1"/>
              <a:t>сајбер</a:t>
            </a:r>
            <a:r>
              <a:rPr lang="mk-MK" sz="1900" dirty="0"/>
              <a:t>-криминал</a:t>
            </a:r>
          </a:p>
          <a:p>
            <a:pPr marL="342900" indent="-342900" algn="just">
              <a:buFont typeface="Arial" panose="020B0604020202020204" pitchFamily="34" charset="0"/>
              <a:buChar char="•"/>
              <a:defRPr/>
            </a:pPr>
            <a:r>
              <a:rPr lang="mk-MK" sz="1900" b="1" dirty="0"/>
              <a:t>подготвени се во најкус можен рок</a:t>
            </a:r>
            <a:r>
              <a:rPr lang="mk-MK" sz="1900" dirty="0"/>
              <a:t> да ги дадат бараните информации или дејствија</a:t>
            </a:r>
          </a:p>
          <a:p>
            <a:pPr marL="342900" indent="-342900" algn="just">
              <a:buFont typeface="Arial" panose="020B0604020202020204" pitchFamily="34" charset="0"/>
              <a:buChar char="•"/>
              <a:defRPr/>
            </a:pPr>
            <a:r>
              <a:rPr lang="mk-MK" sz="1900" b="1" dirty="0"/>
              <a:t>подготвени се да ја продолжат без пречки</a:t>
            </a:r>
            <a:r>
              <a:rPr lang="mk-MK" sz="1900" dirty="0"/>
              <a:t> комуникацијата со надлежниот орган</a:t>
            </a:r>
          </a:p>
          <a:p>
            <a:pPr marL="342900" indent="-342900" algn="just">
              <a:buFont typeface="Arial" panose="020B0604020202020204" pitchFamily="34" charset="0"/>
              <a:buChar char="•"/>
              <a:defRPr/>
            </a:pPr>
            <a:r>
              <a:rPr lang="mk-MK" sz="1900" dirty="0"/>
              <a:t>се подготвени да учествуваат во официјално својство за време на истрагата</a:t>
            </a:r>
          </a:p>
        </p:txBody>
      </p:sp>
      <p:pic>
        <p:nvPicPr>
          <p:cNvPr id="5" name="Picture 4">
            <a:extLst>
              <a:ext uri="{FF2B5EF4-FFF2-40B4-BE49-F238E27FC236}">
                <a16:creationId xmlns:a16="http://schemas.microsoft.com/office/drawing/2014/main" id="{962B16B7-0C78-2E44-A2C9-E1E5DC9EE99A}"/>
              </a:ext>
            </a:extLst>
          </p:cNvPr>
          <p:cNvPicPr>
            <a:picLocks noChangeAspect="1"/>
          </p:cNvPicPr>
          <p:nvPr/>
        </p:nvPicPr>
        <p:blipFill>
          <a:blip r:embed="rId4"/>
          <a:stretch>
            <a:fillRect/>
          </a:stretch>
        </p:blipFill>
        <p:spPr>
          <a:xfrm>
            <a:off x="5070420" y="2650963"/>
            <a:ext cx="3462020" cy="2145477"/>
          </a:xfrm>
          <a:prstGeom prst="rect">
            <a:avLst/>
          </a:prstGeom>
        </p:spPr>
      </p:pic>
    </p:spTree>
    <p:extLst>
      <p:ext uri="{BB962C8B-B14F-4D97-AF65-F5344CB8AC3E}">
        <p14:creationId xmlns:p14="http://schemas.microsoft.com/office/powerpoint/2010/main" val="3197719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Основни поими на </a:t>
            </a:r>
          </a:p>
          <a:p>
            <a:pPr algn="r">
              <a:lnSpc>
                <a:spcPct val="80000"/>
              </a:lnSpc>
            </a:pPr>
            <a:r>
              <a:rPr lang="mk-MK" sz="3200" b="1">
                <a:ea typeface="ＭＳ Ｐゴシック" charset="0"/>
                <a:cs typeface="ＭＳ Ｐゴシック" charset="0"/>
              </a:rPr>
              <a:t>истрагата за сајбер-криминал</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a:solidFill>
                  <a:schemeClr val="bg1"/>
                </a:solidFill>
              </a:rPr>
              <a:t>Преглед на истрагата </a:t>
            </a:r>
          </a:p>
          <a:p>
            <a:pPr marL="0" indent="0" algn="r">
              <a:buFont typeface="Arial" charset="0"/>
              <a:buNone/>
              <a:defRPr/>
            </a:pPr>
            <a:r>
              <a:rPr lang="mk-MK" sz="3200" b="1">
                <a:solidFill>
                  <a:schemeClr val="bg1"/>
                </a:solidFill>
              </a:rPr>
              <a:t>за сајбер-криминал</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692650"/>
            <a:ext cx="8525021" cy="2062103"/>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Трет дел</a:t>
            </a:r>
          </a:p>
          <a:p>
            <a:pPr algn="ctr">
              <a:lnSpc>
                <a:spcPct val="80000"/>
              </a:lnSpc>
            </a:pPr>
            <a:br>
              <a:rPr lang="mk-MK" sz="3200" b="1" dirty="0">
                <a:ea typeface="ＭＳ Ｐゴシック" charset="0"/>
                <a:cs typeface="ＭＳ Ｐゴシック" charset="0"/>
              </a:rPr>
            </a:br>
            <a:r>
              <a:rPr lang="mk-MK" sz="3200" b="1" dirty="0">
                <a:ea typeface="ＭＳ Ｐゴシック" charset="0"/>
                <a:cs typeface="ＭＳ Ｐゴシック" charset="0"/>
              </a:rPr>
              <a:t>Неколку меѓународни искуства</a:t>
            </a:r>
          </a:p>
          <a:p>
            <a:pPr algn="ctr">
              <a:lnSpc>
                <a:spcPct val="80000"/>
              </a:lnSpc>
            </a:pPr>
            <a:endParaRPr lang="en-GB" sz="3200" b="1" dirty="0">
              <a:ea typeface="ＭＳ Ｐゴシック" charset="0"/>
              <a:cs typeface="ＭＳ Ｐゴシック" charset="0"/>
            </a:endParaRPr>
          </a:p>
          <a:p>
            <a:pPr algn="ctr">
              <a:lnSpc>
                <a:spcPct val="80000"/>
              </a:lnSpc>
            </a:pPr>
            <a:r>
              <a:rPr lang="mk-MK" sz="3200" b="1" dirty="0">
                <a:ea typeface="ＭＳ Ｐゴシック" charset="0"/>
              </a:rPr>
              <a:t>- Страна на Конвенцијата: Србија -</a:t>
            </a:r>
          </a:p>
        </p:txBody>
      </p:sp>
    </p:spTree>
    <p:extLst>
      <p:ext uri="{BB962C8B-B14F-4D97-AF65-F5344CB8AC3E}">
        <p14:creationId xmlns:p14="http://schemas.microsoft.com/office/powerpoint/2010/main" val="12766940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Неколку меѓународни </a:t>
            </a:r>
          </a:p>
          <a:p>
            <a:pPr algn="r">
              <a:lnSpc>
                <a:spcPct val="80000"/>
              </a:lnSpc>
            </a:pPr>
            <a:r>
              <a:rPr lang="mk-MK" sz="3200" b="1">
                <a:ea typeface="ＭＳ Ｐゴシック" charset="0"/>
                <a:cs typeface="ＭＳ Ｐゴシック" charset="0"/>
              </a:rPr>
              <a:t>искуства</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pic>
        <p:nvPicPr>
          <p:cNvPr id="12" name="Picture 2" descr="C:\Users\Branko Stamenkovic\Desktop\serbia-location-in-world-map.jpg">
            <a:extLst>
              <a:ext uri="{FF2B5EF4-FFF2-40B4-BE49-F238E27FC236}">
                <a16:creationId xmlns:a16="http://schemas.microsoft.com/office/drawing/2014/main" id="{200DCC18-D238-B448-A286-7B62C6A2F0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40" y="1916832"/>
            <a:ext cx="4864100" cy="364807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3" descr="C:\Users\Branko Stamenkovic\Desktop\serbia-montenegro-map-highly-detailed-vector-administrative-regions-main-cities-roads-31188511.jpg">
            <a:extLst>
              <a:ext uri="{FF2B5EF4-FFF2-40B4-BE49-F238E27FC236}">
                <a16:creationId xmlns:a16="http://schemas.microsoft.com/office/drawing/2014/main" id="{6D4F5428-B426-F648-BC87-A2324FED926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82640" y="1352550"/>
            <a:ext cx="4202009" cy="5006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88750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Неколку меѓународни </a:t>
            </a:r>
          </a:p>
          <a:p>
            <a:pPr algn="r">
              <a:lnSpc>
                <a:spcPct val="80000"/>
              </a:lnSpc>
            </a:pPr>
            <a:r>
              <a:rPr lang="mk-MK" sz="3200" b="1">
                <a:ea typeface="ＭＳ Ｐゴシック" charset="0"/>
                <a:cs typeface="ＭＳ Ｐゴシック" charset="0"/>
              </a:rPr>
              <a:t>искуства</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4572000" cy="5213735"/>
          </a:xfrm>
          <a:prstGeom prst="rect">
            <a:avLst/>
          </a:prstGeom>
        </p:spPr>
        <p:txBody>
          <a:bodyPr>
            <a:spAutoFit/>
          </a:bodyPr>
          <a:lstStyle/>
          <a:p>
            <a:pPr marL="342900" indent="-342900">
              <a:buFont typeface="Wingdings" pitchFamily="2" charset="2"/>
              <a:buChar char="Ø"/>
            </a:pPr>
            <a:r>
              <a:rPr lang="mk-MK" sz="1600" b="1" dirty="0"/>
              <a:t>Српската законска рамка за </a:t>
            </a:r>
            <a:r>
              <a:rPr lang="mk-MK" sz="1600" b="1" dirty="0" err="1"/>
              <a:t>сајбер</a:t>
            </a:r>
            <a:r>
              <a:rPr lang="mk-MK" sz="1600" b="1" dirty="0"/>
              <a:t>-криминал:</a:t>
            </a:r>
          </a:p>
          <a:p>
            <a:pPr marL="285750" lvl="0" indent="-285750">
              <a:buFont typeface="Arial" panose="020B0604020202020204" pitchFamily="34" charset="0"/>
              <a:buChar char="•"/>
            </a:pPr>
            <a:r>
              <a:rPr lang="mk-MK" sz="1600" i="1" dirty="0"/>
              <a:t>Закон за организација и надлежности на владините органи за борба против </a:t>
            </a:r>
            <a:r>
              <a:rPr lang="mk-MK" sz="1600" i="1" dirty="0" err="1"/>
              <a:t>сајбер</a:t>
            </a:r>
            <a:r>
              <a:rPr lang="mk-MK" sz="1600" i="1" dirty="0"/>
              <a:t>-криминалот;</a:t>
            </a:r>
          </a:p>
          <a:p>
            <a:pPr marL="285750" lvl="0" indent="-285750">
              <a:buFont typeface="Arial" panose="020B0604020202020204" pitchFamily="34" charset="0"/>
              <a:buChar char="•"/>
            </a:pPr>
            <a:r>
              <a:rPr lang="mk-MK" sz="1600" i="1" dirty="0"/>
              <a:t>Закон за потврдување на Конвенцијата за сајбер-криминал;</a:t>
            </a:r>
          </a:p>
          <a:p>
            <a:pPr marL="285750" lvl="0" indent="-285750">
              <a:buFont typeface="Arial" panose="020B0604020202020204" pitchFamily="34" charset="0"/>
              <a:buChar char="•"/>
            </a:pPr>
            <a:r>
              <a:rPr lang="mk-MK" sz="1600" i="1" dirty="0"/>
              <a:t>Закон за потврдување на Дополнителниот протокол на Конвенцијата за сајбер-криминал во врска со криминализацијата на дела од расистичка и ксенофобична природа извршени преку компјутерски системи;</a:t>
            </a:r>
          </a:p>
          <a:p>
            <a:pPr marL="285750" lvl="0" indent="-285750">
              <a:buFont typeface="Arial" panose="020B0604020202020204" pitchFamily="34" charset="0"/>
              <a:buChar char="•"/>
            </a:pPr>
            <a:r>
              <a:rPr lang="mk-MK" sz="1600" i="1" dirty="0"/>
              <a:t>Закон за ратификација на Конвенцијата на Советот на Европа за заштита на децата од сексуална експлоатација и сексуална злоупотреба;</a:t>
            </a:r>
          </a:p>
          <a:p>
            <a:pPr marL="285750" lvl="0" indent="-285750">
              <a:buFont typeface="Arial" panose="020B0604020202020204" pitchFamily="34" charset="0"/>
              <a:buChar char="•"/>
            </a:pPr>
            <a:r>
              <a:rPr lang="mk-MK" sz="1600" i="1" dirty="0"/>
              <a:t>Кривичен законик;</a:t>
            </a:r>
          </a:p>
          <a:p>
            <a:pPr marL="285750" lvl="0" indent="-285750">
              <a:buFont typeface="Arial" panose="020B0604020202020204" pitchFamily="34" charset="0"/>
              <a:buChar char="•"/>
            </a:pPr>
            <a:r>
              <a:rPr lang="mk-MK" sz="1600" i="1" dirty="0"/>
              <a:t>Закон за кривичната постапка;</a:t>
            </a:r>
          </a:p>
          <a:p>
            <a:pPr marL="285750" indent="-285750">
              <a:lnSpc>
                <a:spcPct val="90000"/>
              </a:lnSpc>
              <a:buFont typeface="Arial" panose="020B0604020202020204" pitchFamily="34" charset="0"/>
              <a:buChar char="•"/>
            </a:pPr>
            <a:r>
              <a:rPr lang="mk-MK" sz="1600" i="1" dirty="0"/>
              <a:t>Закон за меѓусебна правна помош во кривичната материја</a:t>
            </a:r>
          </a:p>
        </p:txBody>
      </p:sp>
      <p:sp>
        <p:nvSpPr>
          <p:cNvPr id="5" name="Rectangle 4">
            <a:extLst>
              <a:ext uri="{FF2B5EF4-FFF2-40B4-BE49-F238E27FC236}">
                <a16:creationId xmlns:a16="http://schemas.microsoft.com/office/drawing/2014/main" id="{9BB1715F-37D8-114B-8A1C-06F403579EED}"/>
              </a:ext>
            </a:extLst>
          </p:cNvPr>
          <p:cNvSpPr/>
          <p:nvPr/>
        </p:nvSpPr>
        <p:spPr>
          <a:xfrm>
            <a:off x="4522573" y="1354320"/>
            <a:ext cx="4621427" cy="5115246"/>
          </a:xfrm>
          <a:prstGeom prst="rect">
            <a:avLst/>
          </a:prstGeom>
        </p:spPr>
        <p:txBody>
          <a:bodyPr wrap="square">
            <a:spAutoFit/>
          </a:bodyPr>
          <a:lstStyle/>
          <a:p>
            <a:pPr marL="285750" indent="-285750">
              <a:lnSpc>
                <a:spcPct val="90000"/>
              </a:lnSpc>
              <a:buFont typeface="Arial" panose="020B0604020202020204" pitchFamily="34" charset="0"/>
              <a:buChar char="•"/>
            </a:pPr>
            <a:r>
              <a:rPr lang="mk-MK" sz="1600" i="1" dirty="0"/>
              <a:t>Закон за електронски комуникации</a:t>
            </a:r>
          </a:p>
          <a:p>
            <a:pPr marL="285750" indent="-285750">
              <a:lnSpc>
                <a:spcPct val="90000"/>
              </a:lnSpc>
              <a:buFont typeface="Arial" panose="020B0604020202020204" pitchFamily="34" charset="0"/>
              <a:buChar char="•"/>
            </a:pPr>
            <a:r>
              <a:rPr lang="mk-MK" sz="1600" i="1" dirty="0"/>
              <a:t>Закон за одговорност на правните лица за кривични дела </a:t>
            </a:r>
          </a:p>
          <a:p>
            <a:pPr marL="285750" indent="-285750">
              <a:lnSpc>
                <a:spcPct val="90000"/>
              </a:lnSpc>
              <a:buFont typeface="Arial" panose="020B0604020202020204" pitchFamily="34" charset="0"/>
              <a:buChar char="•"/>
            </a:pPr>
            <a:r>
              <a:rPr lang="mk-MK" sz="1600" i="1" dirty="0"/>
              <a:t>Закон за посебни надлежности за ефикасна заштита на правата на интелектуална сопственост</a:t>
            </a:r>
          </a:p>
          <a:p>
            <a:pPr marL="285750" lvl="0" indent="-285750">
              <a:buFont typeface="Arial" panose="020B0604020202020204" pitchFamily="34" charset="0"/>
              <a:buChar char="•"/>
            </a:pPr>
            <a:r>
              <a:rPr lang="mk-MK" sz="1600" i="1" dirty="0"/>
              <a:t>Закон за безбедност на информациите;</a:t>
            </a:r>
          </a:p>
          <a:p>
            <a:pPr marL="285750" lvl="0" indent="-285750">
              <a:buFont typeface="Arial" panose="020B0604020202020204" pitchFamily="34" charset="0"/>
              <a:buChar char="•"/>
            </a:pPr>
            <a:r>
              <a:rPr lang="mk-MK" sz="1600" i="1" dirty="0"/>
              <a:t>Стратегија за борба против високо-технолошкиот криминал за 2019-2023 година; </a:t>
            </a:r>
          </a:p>
          <a:p>
            <a:pPr marL="285750" lvl="0" indent="-285750">
              <a:buFont typeface="Arial" panose="020B0604020202020204" pitchFamily="34" charset="0"/>
              <a:buChar char="•"/>
            </a:pPr>
            <a:r>
              <a:rPr lang="mk-MK" sz="1600" i="1" dirty="0"/>
              <a:t>Стратегија за развој на информатичкото општество во Република Србија до 2020 година;</a:t>
            </a:r>
          </a:p>
          <a:p>
            <a:pPr marL="285750" lvl="0" indent="-285750">
              <a:buFont typeface="Arial" panose="020B0604020202020204" pitchFamily="34" charset="0"/>
              <a:buChar char="•"/>
            </a:pPr>
            <a:r>
              <a:rPr lang="mk-MK" sz="1600" i="1" dirty="0"/>
              <a:t>Стратешка проценка на јавната безбедност во Република Србија.</a:t>
            </a:r>
          </a:p>
          <a:p>
            <a:pPr marL="285750" lvl="0" indent="-285750">
              <a:buFont typeface="Arial" panose="020B0604020202020204" pitchFamily="34" charset="0"/>
              <a:buChar char="•"/>
            </a:pPr>
            <a:r>
              <a:rPr lang="mk-MK" sz="1600" i="1" dirty="0"/>
              <a:t>Регулатива за условите за обезбедување Интернет услуги и друг сообраќај на податоци и содржина на одобрението;</a:t>
            </a:r>
          </a:p>
          <a:p>
            <a:pPr marL="285750" lvl="0" indent="-285750">
              <a:buFont typeface="Arial" panose="020B0604020202020204" pitchFamily="34" charset="0"/>
              <a:buChar char="•"/>
            </a:pPr>
            <a:r>
              <a:rPr lang="mk-MK" sz="1600" i="1" dirty="0"/>
              <a:t>Регулатива за условите за обезбедување на услуги на пренос на говор на Интернет и содржина на одобрението.</a:t>
            </a:r>
          </a:p>
        </p:txBody>
      </p:sp>
    </p:spTree>
    <p:extLst>
      <p:ext uri="{BB962C8B-B14F-4D97-AF65-F5344CB8AC3E}">
        <p14:creationId xmlns:p14="http://schemas.microsoft.com/office/powerpoint/2010/main" val="32726617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Неколку меѓународни </a:t>
            </a:r>
          </a:p>
          <a:p>
            <a:pPr algn="r">
              <a:lnSpc>
                <a:spcPct val="80000"/>
              </a:lnSpc>
            </a:pPr>
            <a:r>
              <a:rPr lang="mk-MK" sz="3200" b="1">
                <a:ea typeface="ＭＳ Ｐゴシック" charset="0"/>
                <a:cs typeface="ＭＳ Ｐゴシック" charset="0"/>
              </a:rPr>
              <a:t>искуства</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4572000" cy="4795159"/>
          </a:xfrm>
          <a:prstGeom prst="rect">
            <a:avLst/>
          </a:prstGeom>
        </p:spPr>
        <p:txBody>
          <a:bodyPr>
            <a:spAutoFit/>
          </a:bodyPr>
          <a:lstStyle/>
          <a:p>
            <a:pPr marL="342900" indent="-342900">
              <a:buFont typeface="Wingdings" pitchFamily="2" charset="2"/>
              <a:buChar char="Ø"/>
            </a:pPr>
            <a:r>
              <a:rPr lang="mk-MK" sz="1600" b="1" dirty="0"/>
              <a:t>Специјализирани органи за борба против </a:t>
            </a:r>
            <a:r>
              <a:rPr lang="mk-MK" sz="1600" b="1" dirty="0" err="1"/>
              <a:t>сајбер</a:t>
            </a:r>
            <a:r>
              <a:rPr lang="mk-MK" sz="1600" b="1" dirty="0"/>
              <a:t>-криминал во Србија:</a:t>
            </a:r>
          </a:p>
          <a:p>
            <a:pPr>
              <a:lnSpc>
                <a:spcPct val="90000"/>
              </a:lnSpc>
            </a:pPr>
            <a:endParaRPr lang="en-US" sz="1600" b="1" i="1" dirty="0">
              <a:solidFill>
                <a:srgbClr val="FF0000"/>
              </a:solidFill>
            </a:endParaRPr>
          </a:p>
          <a:p>
            <a:pPr marL="342900" indent="-342900">
              <a:lnSpc>
                <a:spcPct val="90000"/>
              </a:lnSpc>
              <a:buFont typeface="Wingdings" pitchFamily="2" charset="2"/>
              <a:buChar char="ü"/>
            </a:pPr>
            <a:r>
              <a:rPr lang="mk-MK" sz="1600" i="1" dirty="0"/>
              <a:t>Закон за организација на надлежноста на владините органи во борбата против високо-технолошкиот криминал:</a:t>
            </a:r>
          </a:p>
          <a:p>
            <a:pPr>
              <a:lnSpc>
                <a:spcPct val="90000"/>
              </a:lnSpc>
            </a:pPr>
            <a:endParaRPr lang="en-GB" sz="1600" b="1" i="1" dirty="0">
              <a:solidFill>
                <a:srgbClr val="FF0000"/>
              </a:solidFill>
            </a:endParaRPr>
          </a:p>
          <a:p>
            <a:pPr marL="342900" indent="-342900">
              <a:lnSpc>
                <a:spcPct val="90000"/>
              </a:lnSpc>
              <a:buFont typeface="Wingdings" pitchFamily="2" charset="2"/>
              <a:buChar char="v"/>
            </a:pPr>
            <a:r>
              <a:rPr lang="mk-MK" sz="1600" b="1" dirty="0"/>
              <a:t>Специјално обвинителство за борба против високо-технолошки криминал на Србија</a:t>
            </a:r>
          </a:p>
          <a:p>
            <a:pPr>
              <a:lnSpc>
                <a:spcPct val="90000"/>
              </a:lnSpc>
            </a:pPr>
            <a:endParaRPr lang="en-US" sz="1600" b="1" dirty="0"/>
          </a:p>
          <a:p>
            <a:pPr marL="342900" indent="-342900">
              <a:lnSpc>
                <a:spcPct val="90000"/>
              </a:lnSpc>
              <a:buFont typeface="Wingdings" pitchFamily="2" charset="2"/>
              <a:buChar char="v"/>
            </a:pPr>
            <a:r>
              <a:rPr lang="mk-MK" sz="1600" b="1" dirty="0"/>
              <a:t>Министерство за внатрешни работи - Оддел за борба против високо-технолошкиот криминал</a:t>
            </a:r>
          </a:p>
          <a:p>
            <a:pPr marL="342900" indent="-342900">
              <a:lnSpc>
                <a:spcPct val="90000"/>
              </a:lnSpc>
              <a:buFont typeface="Wingdings" pitchFamily="2" charset="2"/>
              <a:buChar char="v"/>
            </a:pPr>
            <a:endParaRPr lang="en-US" sz="1600" b="1" dirty="0"/>
          </a:p>
          <a:p>
            <a:pPr marL="342900" indent="-342900">
              <a:lnSpc>
                <a:spcPct val="90000"/>
              </a:lnSpc>
              <a:buFont typeface="Wingdings" pitchFamily="2" charset="2"/>
              <a:buChar char="v"/>
            </a:pPr>
            <a:r>
              <a:rPr lang="mk-MK" sz="1600" b="1" dirty="0"/>
              <a:t>Виш суд во Белград - Специјален оддел за борба против високо-технолошкиот криминал</a:t>
            </a:r>
          </a:p>
          <a:p>
            <a:pPr marL="342900" indent="-342900">
              <a:lnSpc>
                <a:spcPct val="90000"/>
              </a:lnSpc>
              <a:buFont typeface="Wingdings" pitchFamily="2" charset="2"/>
              <a:buChar char="v"/>
            </a:pPr>
            <a:endParaRPr lang="en-US" sz="1600" b="1" dirty="0"/>
          </a:p>
          <a:p>
            <a:pPr marL="342900" indent="-342900">
              <a:lnSpc>
                <a:spcPct val="90000"/>
              </a:lnSpc>
              <a:buFont typeface="Wingdings" pitchFamily="2" charset="2"/>
              <a:buChar char="Ø"/>
            </a:pPr>
            <a:r>
              <a:rPr lang="mk-MK" sz="1600" b="1" dirty="0">
                <a:solidFill>
                  <a:srgbClr val="FF0000"/>
                </a:solidFill>
              </a:rPr>
              <a:t>Јурисдикција над целата територија</a:t>
            </a:r>
          </a:p>
          <a:p>
            <a:pPr marL="342900" indent="-342900">
              <a:lnSpc>
                <a:spcPct val="90000"/>
              </a:lnSpc>
              <a:buFont typeface="Wingdings" pitchFamily="2" charset="2"/>
              <a:buChar char="Ø"/>
            </a:pPr>
            <a:r>
              <a:rPr lang="mk-MK" sz="1600" b="1" dirty="0">
                <a:solidFill>
                  <a:srgbClr val="FF0000"/>
                </a:solidFill>
              </a:rPr>
              <a:t>Контакт-точки 24/7</a:t>
            </a:r>
          </a:p>
        </p:txBody>
      </p:sp>
      <p:pic>
        <p:nvPicPr>
          <p:cNvPr id="16" name="Picture 9">
            <a:extLst>
              <a:ext uri="{FF2B5EF4-FFF2-40B4-BE49-F238E27FC236}">
                <a16:creationId xmlns:a16="http://schemas.microsoft.com/office/drawing/2014/main" id="{BC739C73-B47D-6E40-BCEF-2ED6B34534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0093" y="2659537"/>
            <a:ext cx="3024336" cy="214779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79288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Неколку меѓународни искуства </a:t>
            </a:r>
          </a:p>
          <a:p>
            <a:pPr algn="r">
              <a:lnSpc>
                <a:spcPct val="80000"/>
              </a:lnSpc>
            </a:pPr>
            <a:endParaRPr lang="mk-MK" sz="3200" b="1">
              <a:ea typeface="ＭＳ Ｐゴシック" charset="0"/>
              <a:cs typeface="ＭＳ Ｐゴシック"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4572000" cy="5262979"/>
          </a:xfrm>
          <a:prstGeom prst="rect">
            <a:avLst/>
          </a:prstGeom>
        </p:spPr>
        <p:txBody>
          <a:bodyPr>
            <a:spAutoFit/>
          </a:bodyPr>
          <a:lstStyle/>
          <a:p>
            <a:pPr marL="342900" indent="-342900">
              <a:buFont typeface="Wingdings" pitchFamily="2" charset="2"/>
              <a:buChar char="Ø"/>
            </a:pPr>
            <a:r>
              <a:rPr lang="mk-MK" sz="1600" b="1" dirty="0"/>
              <a:t>Јурисдикција на материјалното право:</a:t>
            </a:r>
          </a:p>
          <a:p>
            <a:pPr marL="342900" indent="-342900">
              <a:buFont typeface="Wingdings" pitchFamily="2" charset="2"/>
              <a:buChar char="Ø"/>
            </a:pPr>
            <a:endParaRPr lang="en-US" sz="1600" dirty="0"/>
          </a:p>
          <a:p>
            <a:pPr marL="342900" lvl="0" indent="-342900" algn="just">
              <a:buFont typeface="Wingdings" pitchFamily="2" charset="2"/>
              <a:buChar char="ü"/>
            </a:pPr>
            <a:r>
              <a:rPr lang="mk-MK" sz="1600" b="1" dirty="0"/>
              <a:t>Кривични дела против безбедноста на компјутерските податоци</a:t>
            </a:r>
            <a:r>
              <a:rPr lang="mk-MK" sz="1600" dirty="0"/>
              <a:t> дефинирани со Кривичниот законик на Република Србија</a:t>
            </a:r>
          </a:p>
          <a:p>
            <a:pPr marL="342900" indent="-342900" algn="just">
              <a:buFont typeface="Wingdings" pitchFamily="2" charset="2"/>
              <a:buChar char="ü"/>
            </a:pPr>
            <a:r>
              <a:rPr lang="mk-MK" sz="1600" b="1" dirty="0"/>
              <a:t>Кривични дела против интелектуалната сопственост</a:t>
            </a:r>
            <a:r>
              <a:rPr lang="mk-MK" sz="1600" dirty="0"/>
              <a:t>, сопственоста, трговијата и индустријата и правниот сообраќај кои се сторени со употреба на предмет или алатка за извршување на кривичното дело, компјутери, компјутерски мрежи, компјутерски податоци, вклучувајќи ги и нивните производи во материјална или електронска форма, а бројот на предмети на авторски дела е над </a:t>
            </a:r>
            <a:r>
              <a:rPr lang="mk-MK" sz="1600" dirty="0">
                <a:solidFill>
                  <a:srgbClr val="FF0000"/>
                </a:solidFill>
              </a:rPr>
              <a:t>2000</a:t>
            </a:r>
            <a:r>
              <a:rPr lang="mk-MK" sz="1600" dirty="0"/>
              <a:t> или износот на реалната штета е над </a:t>
            </a:r>
            <a:r>
              <a:rPr lang="mk-MK" sz="1600" dirty="0">
                <a:solidFill>
                  <a:srgbClr val="FF0000"/>
                </a:solidFill>
              </a:rPr>
              <a:t>1.000.000,00</a:t>
            </a:r>
            <a:r>
              <a:rPr lang="mk-MK" sz="1600" dirty="0"/>
              <a:t> динари (приближно 10.000 ЕУР или 14.000 УСД).</a:t>
            </a:r>
          </a:p>
          <a:p>
            <a:pPr lvl="0"/>
            <a:endParaRPr lang="en-GB" sz="1600" dirty="0"/>
          </a:p>
        </p:txBody>
      </p:sp>
      <p:sp>
        <p:nvSpPr>
          <p:cNvPr id="5" name="Rectangle 4">
            <a:extLst>
              <a:ext uri="{FF2B5EF4-FFF2-40B4-BE49-F238E27FC236}">
                <a16:creationId xmlns:a16="http://schemas.microsoft.com/office/drawing/2014/main" id="{9BB1715F-37D8-114B-8A1C-06F403579EED}"/>
              </a:ext>
            </a:extLst>
          </p:cNvPr>
          <p:cNvSpPr/>
          <p:nvPr/>
        </p:nvSpPr>
        <p:spPr>
          <a:xfrm>
            <a:off x="4572000" y="1536983"/>
            <a:ext cx="4572000" cy="1815882"/>
          </a:xfrm>
          <a:prstGeom prst="rect">
            <a:avLst/>
          </a:prstGeom>
        </p:spPr>
        <p:txBody>
          <a:bodyPr>
            <a:spAutoFit/>
          </a:bodyPr>
          <a:lstStyle/>
          <a:p>
            <a:pPr marL="342900" lvl="0" indent="-342900" algn="just">
              <a:buFont typeface="Wingdings" pitchFamily="2" charset="2"/>
              <a:buChar char="ü"/>
            </a:pPr>
            <a:r>
              <a:rPr lang="mk-MK" sz="1600" b="1" dirty="0"/>
              <a:t>Кривични дела против слободата и правата на човекот и </a:t>
            </a:r>
            <a:r>
              <a:rPr lang="mk-MK" sz="1600" b="1" dirty="0" err="1"/>
              <a:t>граѓанинот</a:t>
            </a:r>
            <a:r>
              <a:rPr lang="mk-MK" sz="1600" b="1" dirty="0"/>
              <a:t>, родови слободи, јавен ред и мир, уставниот систем и безбедноста</a:t>
            </a:r>
            <a:r>
              <a:rPr lang="mk-MK" sz="1600" dirty="0"/>
              <a:t>, кои поради начинот на извршување или користените алатки може да се сметаат за сајбер-криминал.</a:t>
            </a:r>
          </a:p>
        </p:txBody>
      </p:sp>
    </p:spTree>
    <p:extLst>
      <p:ext uri="{BB962C8B-B14F-4D97-AF65-F5344CB8AC3E}">
        <p14:creationId xmlns:p14="http://schemas.microsoft.com/office/powerpoint/2010/main" val="11362727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Неколку меѓународни </a:t>
            </a:r>
          </a:p>
          <a:p>
            <a:pPr algn="r">
              <a:lnSpc>
                <a:spcPct val="80000"/>
              </a:lnSpc>
            </a:pPr>
            <a:r>
              <a:rPr lang="mk-MK" sz="3200" b="1">
                <a:ea typeface="ＭＳ Ｐゴシック" charset="0"/>
                <a:cs typeface="ＭＳ Ｐゴシック" charset="0"/>
              </a:rPr>
              <a:t>искуства</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graphicFrame>
        <p:nvGraphicFramePr>
          <p:cNvPr id="12" name="Table 11">
            <a:extLst>
              <a:ext uri="{FF2B5EF4-FFF2-40B4-BE49-F238E27FC236}">
                <a16:creationId xmlns:a16="http://schemas.microsoft.com/office/drawing/2014/main" id="{957CE092-810E-F442-BEE8-9F447233709C}"/>
              </a:ext>
            </a:extLst>
          </p:cNvPr>
          <p:cNvGraphicFramePr>
            <a:graphicFrameLocks noGrp="1"/>
          </p:cNvGraphicFramePr>
          <p:nvPr>
            <p:extLst>
              <p:ext uri="{D42A27DB-BD31-4B8C-83A1-F6EECF244321}">
                <p14:modId xmlns:p14="http://schemas.microsoft.com/office/powerpoint/2010/main" val="4085290513"/>
              </p:ext>
            </p:extLst>
          </p:nvPr>
        </p:nvGraphicFramePr>
        <p:xfrm>
          <a:off x="188822" y="1446041"/>
          <a:ext cx="8766355" cy="5110388"/>
        </p:xfrm>
        <a:graphic>
          <a:graphicData uri="http://schemas.openxmlformats.org/drawingml/2006/table">
            <a:tbl>
              <a:tblPr>
                <a:tableStyleId>{5C22544A-7EE6-4342-B048-85BDC9FD1C3A}</a:tableStyleId>
              </a:tblPr>
              <a:tblGrid>
                <a:gridCol w="1008740">
                  <a:extLst>
                    <a:ext uri="{9D8B030D-6E8A-4147-A177-3AD203B41FA5}">
                      <a16:colId xmlns:a16="http://schemas.microsoft.com/office/drawing/2014/main" val="521900256"/>
                    </a:ext>
                  </a:extLst>
                </a:gridCol>
                <a:gridCol w="1459233">
                  <a:extLst>
                    <a:ext uri="{9D8B030D-6E8A-4147-A177-3AD203B41FA5}">
                      <a16:colId xmlns:a16="http://schemas.microsoft.com/office/drawing/2014/main" val="1932740328"/>
                    </a:ext>
                  </a:extLst>
                </a:gridCol>
                <a:gridCol w="1459842">
                  <a:extLst>
                    <a:ext uri="{9D8B030D-6E8A-4147-A177-3AD203B41FA5}">
                      <a16:colId xmlns:a16="http://schemas.microsoft.com/office/drawing/2014/main" val="2130989019"/>
                    </a:ext>
                  </a:extLst>
                </a:gridCol>
                <a:gridCol w="1094576">
                  <a:extLst>
                    <a:ext uri="{9D8B030D-6E8A-4147-A177-3AD203B41FA5}">
                      <a16:colId xmlns:a16="http://schemas.microsoft.com/office/drawing/2014/main" val="3155338217"/>
                    </a:ext>
                  </a:extLst>
                </a:gridCol>
                <a:gridCol w="2005304">
                  <a:extLst>
                    <a:ext uri="{9D8B030D-6E8A-4147-A177-3AD203B41FA5}">
                      <a16:colId xmlns:a16="http://schemas.microsoft.com/office/drawing/2014/main" val="1851680803"/>
                    </a:ext>
                  </a:extLst>
                </a:gridCol>
                <a:gridCol w="1738660">
                  <a:extLst>
                    <a:ext uri="{9D8B030D-6E8A-4147-A177-3AD203B41FA5}">
                      <a16:colId xmlns:a16="http://schemas.microsoft.com/office/drawing/2014/main" val="2428747307"/>
                    </a:ext>
                  </a:extLst>
                </a:gridCol>
              </a:tblGrid>
              <a:tr h="235527">
                <a:tc>
                  <a:txBody>
                    <a:bodyPr/>
                    <a:lstStyle/>
                    <a:p>
                      <a:pPr marL="0" marR="0">
                        <a:spcBef>
                          <a:spcPts val="0"/>
                        </a:spcBef>
                        <a:spcAft>
                          <a:spcPts val="0"/>
                        </a:spcAft>
                      </a:pPr>
                      <a:r>
                        <a:rPr lang="mk-MK" sz="1500"/>
                        <a:t> </a:t>
                      </a:r>
                    </a:p>
                  </a:txBody>
                  <a:tcPr marL="56990" marR="56990" marT="7915" marB="0"/>
                </a:tc>
                <a:tc>
                  <a:txBody>
                    <a:bodyPr/>
                    <a:lstStyle/>
                    <a:p>
                      <a:pPr marL="0" marR="0">
                        <a:spcBef>
                          <a:spcPts val="0"/>
                        </a:spcBef>
                        <a:spcAft>
                          <a:spcPts val="0"/>
                        </a:spcAft>
                      </a:pPr>
                      <a:r>
                        <a:rPr lang="mk-MK" sz="1500"/>
                        <a:t> </a:t>
                      </a:r>
                    </a:p>
                  </a:txBody>
                  <a:tcPr marL="56990" marR="56990" marT="7915" marB="0" anchor="ctr"/>
                </a:tc>
                <a:tc>
                  <a:txBody>
                    <a:bodyPr/>
                    <a:lstStyle/>
                    <a:p>
                      <a:pPr marL="0" marR="0">
                        <a:spcBef>
                          <a:spcPts val="0"/>
                        </a:spcBef>
                        <a:spcAft>
                          <a:spcPts val="0"/>
                        </a:spcAft>
                      </a:pPr>
                      <a:r>
                        <a:rPr lang="mk-MK" sz="1500"/>
                        <a:t> </a:t>
                      </a:r>
                    </a:p>
                  </a:txBody>
                  <a:tcPr marL="56990" marR="56990" marT="7915" marB="0" anchor="ctr"/>
                </a:tc>
                <a:tc>
                  <a:txBody>
                    <a:bodyPr/>
                    <a:lstStyle/>
                    <a:p>
                      <a:pPr marL="0" marR="0">
                        <a:spcBef>
                          <a:spcPts val="0"/>
                        </a:spcBef>
                        <a:spcAft>
                          <a:spcPts val="0"/>
                        </a:spcAft>
                      </a:pPr>
                      <a:r>
                        <a:rPr lang="mk-MK" sz="1500"/>
                        <a:t> </a:t>
                      </a:r>
                    </a:p>
                  </a:txBody>
                  <a:tcPr marL="56990" marR="56990" marT="7915" marB="0" anchor="ctr"/>
                </a:tc>
                <a:tc>
                  <a:txBody>
                    <a:bodyPr/>
                    <a:lstStyle/>
                    <a:p>
                      <a:pPr marL="0" marR="0">
                        <a:spcBef>
                          <a:spcPts val="0"/>
                        </a:spcBef>
                        <a:spcAft>
                          <a:spcPts val="0"/>
                        </a:spcAft>
                      </a:pPr>
                      <a:r>
                        <a:rPr lang="mk-MK" sz="1500"/>
                        <a:t> </a:t>
                      </a:r>
                    </a:p>
                  </a:txBody>
                  <a:tcPr marL="56990" marR="56990" marT="7915" marB="0" anchor="ctr"/>
                </a:tc>
                <a:tc rowSpan="3">
                  <a:txBody>
                    <a:bodyPr/>
                    <a:lstStyle/>
                    <a:p>
                      <a:pPr marL="0" marR="0">
                        <a:spcBef>
                          <a:spcPts val="0"/>
                        </a:spcBef>
                        <a:spcAft>
                          <a:spcPts val="0"/>
                        </a:spcAft>
                      </a:pPr>
                      <a:r>
                        <a:rPr lang="mk-MK" sz="1500" b="1"/>
                        <a:t>Процент на промена</a:t>
                      </a:r>
                    </a:p>
                  </a:txBody>
                  <a:tcPr marL="56990" marR="56990" marT="7915" marB="0" anchor="ctr"/>
                </a:tc>
                <a:extLst>
                  <a:ext uri="{0D108BD9-81ED-4DB2-BD59-A6C34878D82A}">
                    <a16:rowId xmlns:a16="http://schemas.microsoft.com/office/drawing/2014/main" val="686915019"/>
                  </a:ext>
                </a:extLst>
              </a:tr>
              <a:tr h="465713">
                <a:tc>
                  <a:txBody>
                    <a:bodyPr/>
                    <a:lstStyle/>
                    <a:p>
                      <a:pPr marL="0" marR="0">
                        <a:spcBef>
                          <a:spcPts val="0"/>
                        </a:spcBef>
                        <a:spcAft>
                          <a:spcPts val="0"/>
                        </a:spcAft>
                      </a:pPr>
                      <a:r>
                        <a:rPr lang="mk-MK" sz="1500"/>
                        <a:t> </a:t>
                      </a:r>
                    </a:p>
                  </a:txBody>
                  <a:tcPr marL="56990" marR="56990" marT="7915" marB="0"/>
                </a:tc>
                <a:tc>
                  <a:txBody>
                    <a:bodyPr/>
                    <a:lstStyle/>
                    <a:p>
                      <a:pPr marL="0" marR="0" algn="ctr">
                        <a:spcBef>
                          <a:spcPts val="0"/>
                        </a:spcBef>
                        <a:spcAft>
                          <a:spcPts val="0"/>
                        </a:spcAft>
                      </a:pPr>
                      <a:r>
                        <a:rPr lang="mk-MK" sz="1500" b="1"/>
                        <a:t>Познати сторители</a:t>
                      </a:r>
                    </a:p>
                  </a:txBody>
                  <a:tcPr marL="56990" marR="56990" marT="7915" marB="0"/>
                </a:tc>
                <a:tc>
                  <a:txBody>
                    <a:bodyPr/>
                    <a:lstStyle/>
                    <a:p>
                      <a:pPr marL="0" marR="0" algn="ctr">
                        <a:spcBef>
                          <a:spcPts val="0"/>
                        </a:spcBef>
                        <a:spcAft>
                          <a:spcPts val="0"/>
                        </a:spcAft>
                      </a:pPr>
                      <a:r>
                        <a:rPr lang="mk-MK" sz="1500" b="1"/>
                        <a:t>Непознати сторители</a:t>
                      </a:r>
                    </a:p>
                  </a:txBody>
                  <a:tcPr marL="56990" marR="56990" marT="7915" marB="0"/>
                </a:tc>
                <a:tc>
                  <a:txBody>
                    <a:bodyPr/>
                    <a:lstStyle/>
                    <a:p>
                      <a:pPr marL="0" marR="0" algn="l" rtl="0">
                        <a:spcBef>
                          <a:spcPts val="0"/>
                        </a:spcBef>
                        <a:spcAft>
                          <a:spcPts val="0"/>
                        </a:spcAft>
                      </a:pPr>
                      <a:endParaRPr lang="en-GB" sz="1500" b="1">
                        <a:effectLst/>
                      </a:endParaRPr>
                    </a:p>
                    <a:p>
                      <a:pPr marL="0" marR="0" algn="ctr">
                        <a:spcBef>
                          <a:spcPts val="0"/>
                        </a:spcBef>
                        <a:spcAft>
                          <a:spcPts val="0"/>
                        </a:spcAft>
                      </a:pPr>
                      <a:r>
                        <a:rPr lang="mk-MK" sz="1500" b="1"/>
                        <a:t>Дела</a:t>
                      </a:r>
                    </a:p>
                  </a:txBody>
                  <a:tcPr marL="56990" marR="56990" marT="7915" marB="0"/>
                </a:tc>
                <a:tc>
                  <a:txBody>
                    <a:bodyPr/>
                    <a:lstStyle/>
                    <a:p>
                      <a:pPr marL="0" marR="0" algn="l" rtl="0">
                        <a:spcBef>
                          <a:spcPts val="0"/>
                        </a:spcBef>
                        <a:spcAft>
                          <a:spcPts val="0"/>
                        </a:spcAft>
                      </a:pPr>
                      <a:endParaRPr lang="en-GB" sz="1500" b="1">
                        <a:effectLst/>
                      </a:endParaRPr>
                    </a:p>
                    <a:p>
                      <a:pPr marL="0" marR="0" algn="ctr">
                        <a:spcBef>
                          <a:spcPts val="0"/>
                        </a:spcBef>
                        <a:spcAft>
                          <a:spcPts val="0"/>
                        </a:spcAft>
                      </a:pPr>
                      <a:r>
                        <a:rPr lang="mk-MK" sz="1500" b="1"/>
                        <a:t>Вкупен број на случаи</a:t>
                      </a:r>
                    </a:p>
                  </a:txBody>
                  <a:tcPr marL="56990" marR="56990" marT="7915" marB="0"/>
                </a:tc>
                <a:tc vMerge="1">
                  <a:txBody>
                    <a:bodyPr/>
                    <a:lstStyle/>
                    <a:p>
                      <a:endParaRPr lang="en-US"/>
                    </a:p>
                  </a:txBody>
                  <a:tcPr/>
                </a:tc>
                <a:extLst>
                  <a:ext uri="{0D108BD9-81ED-4DB2-BD59-A6C34878D82A}">
                    <a16:rowId xmlns:a16="http://schemas.microsoft.com/office/drawing/2014/main" val="646027251"/>
                  </a:ext>
                </a:extLst>
              </a:tr>
              <a:tr h="235527">
                <a:tc>
                  <a:txBody>
                    <a:bodyPr/>
                    <a:lstStyle/>
                    <a:p>
                      <a:pPr marL="0" marR="0">
                        <a:spcBef>
                          <a:spcPts val="0"/>
                        </a:spcBef>
                        <a:spcAft>
                          <a:spcPts val="0"/>
                        </a:spcAft>
                      </a:pPr>
                      <a:r>
                        <a:rPr lang="mk-MK" sz="1500"/>
                        <a:t> </a:t>
                      </a:r>
                    </a:p>
                  </a:txBody>
                  <a:tcPr marL="56990" marR="56990" marT="7915" marB="0"/>
                </a:tc>
                <a:tc>
                  <a:txBody>
                    <a:bodyPr/>
                    <a:lstStyle/>
                    <a:p>
                      <a:pPr marL="0" marR="0">
                        <a:spcBef>
                          <a:spcPts val="0"/>
                        </a:spcBef>
                        <a:spcAft>
                          <a:spcPts val="0"/>
                        </a:spcAft>
                      </a:pPr>
                      <a:r>
                        <a:rPr lang="mk-MK" sz="1500"/>
                        <a:t> </a:t>
                      </a:r>
                    </a:p>
                  </a:txBody>
                  <a:tcPr marL="56990" marR="56990" marT="7915" marB="0"/>
                </a:tc>
                <a:tc>
                  <a:txBody>
                    <a:bodyPr/>
                    <a:lstStyle/>
                    <a:p>
                      <a:pPr marL="0" marR="0">
                        <a:spcBef>
                          <a:spcPts val="0"/>
                        </a:spcBef>
                        <a:spcAft>
                          <a:spcPts val="0"/>
                        </a:spcAft>
                      </a:pPr>
                      <a:r>
                        <a:rPr lang="mk-MK" sz="1500"/>
                        <a:t> </a:t>
                      </a:r>
                    </a:p>
                  </a:txBody>
                  <a:tcPr marL="56990" marR="56990" marT="7915" marB="0"/>
                </a:tc>
                <a:tc>
                  <a:txBody>
                    <a:bodyPr/>
                    <a:lstStyle/>
                    <a:p>
                      <a:pPr marL="0" marR="0">
                        <a:spcBef>
                          <a:spcPts val="0"/>
                        </a:spcBef>
                        <a:spcAft>
                          <a:spcPts val="0"/>
                        </a:spcAft>
                      </a:pPr>
                      <a:r>
                        <a:rPr lang="mk-MK" sz="1500"/>
                        <a:t> </a:t>
                      </a:r>
                    </a:p>
                  </a:txBody>
                  <a:tcPr marL="56990" marR="56990" marT="7915" marB="0"/>
                </a:tc>
                <a:tc>
                  <a:txBody>
                    <a:bodyPr/>
                    <a:lstStyle/>
                    <a:p>
                      <a:pPr marL="0" marR="0">
                        <a:spcBef>
                          <a:spcPts val="0"/>
                        </a:spcBef>
                        <a:spcAft>
                          <a:spcPts val="0"/>
                        </a:spcAft>
                      </a:pPr>
                      <a:r>
                        <a:rPr lang="mk-MK" sz="1500"/>
                        <a:t> </a:t>
                      </a:r>
                    </a:p>
                  </a:txBody>
                  <a:tcPr marL="56990" marR="56990" marT="7915" marB="0"/>
                </a:tc>
                <a:tc vMerge="1">
                  <a:txBody>
                    <a:bodyPr/>
                    <a:lstStyle/>
                    <a:p>
                      <a:endParaRPr lang="en-US"/>
                    </a:p>
                  </a:txBody>
                  <a:tcPr/>
                </a:tc>
                <a:extLst>
                  <a:ext uri="{0D108BD9-81ED-4DB2-BD59-A6C34878D82A}">
                    <a16:rowId xmlns:a16="http://schemas.microsoft.com/office/drawing/2014/main" val="888555996"/>
                  </a:ext>
                </a:extLst>
              </a:tr>
              <a:tr h="225442">
                <a:tc>
                  <a:txBody>
                    <a:bodyPr/>
                    <a:lstStyle/>
                    <a:p>
                      <a:pPr marL="0" marR="0" algn="ctr">
                        <a:spcBef>
                          <a:spcPts val="0"/>
                        </a:spcBef>
                        <a:spcAft>
                          <a:spcPts val="0"/>
                        </a:spcAft>
                      </a:pPr>
                      <a:r>
                        <a:rPr lang="mk-MK" sz="1500" b="1"/>
                        <a:t>2006</a:t>
                      </a:r>
                    </a:p>
                  </a:txBody>
                  <a:tcPr marL="56990" marR="56990" marT="7915" marB="0"/>
                </a:tc>
                <a:tc>
                  <a:txBody>
                    <a:bodyPr/>
                    <a:lstStyle/>
                    <a:p>
                      <a:pPr marL="0" marR="0" algn="ctr">
                        <a:spcBef>
                          <a:spcPts val="0"/>
                        </a:spcBef>
                        <a:spcAft>
                          <a:spcPts val="0"/>
                        </a:spcAft>
                      </a:pPr>
                      <a:r>
                        <a:rPr lang="mk-MK" sz="1500"/>
                        <a:t>19</a:t>
                      </a:r>
                    </a:p>
                  </a:txBody>
                  <a:tcPr marL="56990" marR="56990" marT="7915" marB="0"/>
                </a:tc>
                <a:tc>
                  <a:txBody>
                    <a:bodyPr/>
                    <a:lstStyle/>
                    <a:p>
                      <a:pPr marL="0" marR="0" algn="ctr">
                        <a:spcBef>
                          <a:spcPts val="0"/>
                        </a:spcBef>
                        <a:spcAft>
                          <a:spcPts val="0"/>
                        </a:spcAft>
                      </a:pPr>
                      <a:r>
                        <a:rPr lang="mk-MK" sz="1500"/>
                        <a:t>0</a:t>
                      </a:r>
                    </a:p>
                  </a:txBody>
                  <a:tcPr marL="56990" marR="56990" marT="7915" marB="0"/>
                </a:tc>
                <a:tc>
                  <a:txBody>
                    <a:bodyPr/>
                    <a:lstStyle/>
                    <a:p>
                      <a:pPr marL="0" marR="0" algn="ctr">
                        <a:spcBef>
                          <a:spcPts val="0"/>
                        </a:spcBef>
                        <a:spcAft>
                          <a:spcPts val="0"/>
                        </a:spcAft>
                      </a:pPr>
                      <a:r>
                        <a:rPr lang="mk-MK" sz="1500"/>
                        <a:t>0</a:t>
                      </a:r>
                    </a:p>
                  </a:txBody>
                  <a:tcPr marL="56990" marR="56990" marT="7915" marB="0"/>
                </a:tc>
                <a:tc>
                  <a:txBody>
                    <a:bodyPr/>
                    <a:lstStyle/>
                    <a:p>
                      <a:pPr marL="0" marR="0" algn="ctr">
                        <a:spcBef>
                          <a:spcPts val="0"/>
                        </a:spcBef>
                        <a:spcAft>
                          <a:spcPts val="0"/>
                        </a:spcAft>
                      </a:pPr>
                      <a:r>
                        <a:rPr lang="mk-MK" sz="1500"/>
                        <a:t>19</a:t>
                      </a:r>
                    </a:p>
                  </a:txBody>
                  <a:tcPr marL="56990" marR="56990" marT="7915" marB="0"/>
                </a:tc>
                <a:tc>
                  <a:txBody>
                    <a:bodyPr/>
                    <a:lstStyle/>
                    <a:p>
                      <a:pPr marL="0" marR="0">
                        <a:spcBef>
                          <a:spcPts val="0"/>
                        </a:spcBef>
                        <a:spcAft>
                          <a:spcPts val="0"/>
                        </a:spcAft>
                      </a:pPr>
                      <a:r>
                        <a:rPr lang="mk-MK" sz="1500"/>
                        <a:t> </a:t>
                      </a:r>
                    </a:p>
                  </a:txBody>
                  <a:tcPr marL="56990" marR="56990" marT="7915" marB="0"/>
                </a:tc>
                <a:extLst>
                  <a:ext uri="{0D108BD9-81ED-4DB2-BD59-A6C34878D82A}">
                    <a16:rowId xmlns:a16="http://schemas.microsoft.com/office/drawing/2014/main" val="1929646753"/>
                  </a:ext>
                </a:extLst>
              </a:tr>
              <a:tr h="235527">
                <a:tc>
                  <a:txBody>
                    <a:bodyPr/>
                    <a:lstStyle/>
                    <a:p>
                      <a:pPr marL="0" marR="0" algn="ctr">
                        <a:spcBef>
                          <a:spcPts val="0"/>
                        </a:spcBef>
                        <a:spcAft>
                          <a:spcPts val="0"/>
                        </a:spcAft>
                      </a:pPr>
                      <a:r>
                        <a:rPr lang="mk-MK" sz="1500" b="1"/>
                        <a:t>2007</a:t>
                      </a:r>
                    </a:p>
                  </a:txBody>
                  <a:tcPr marL="56990" marR="56990" marT="7915" marB="0"/>
                </a:tc>
                <a:tc>
                  <a:txBody>
                    <a:bodyPr/>
                    <a:lstStyle/>
                    <a:p>
                      <a:pPr marL="0" marR="0" algn="ctr">
                        <a:spcBef>
                          <a:spcPts val="0"/>
                        </a:spcBef>
                        <a:spcAft>
                          <a:spcPts val="0"/>
                        </a:spcAft>
                      </a:pPr>
                      <a:r>
                        <a:rPr lang="mk-MK" sz="1500"/>
                        <a:t>75</a:t>
                      </a:r>
                    </a:p>
                  </a:txBody>
                  <a:tcPr marL="56990" marR="56990" marT="7915" marB="0"/>
                </a:tc>
                <a:tc>
                  <a:txBody>
                    <a:bodyPr/>
                    <a:lstStyle/>
                    <a:p>
                      <a:pPr marL="0" marR="0" algn="ctr">
                        <a:spcBef>
                          <a:spcPts val="0"/>
                        </a:spcBef>
                        <a:spcAft>
                          <a:spcPts val="0"/>
                        </a:spcAft>
                      </a:pPr>
                      <a:r>
                        <a:rPr lang="mk-MK" sz="1500"/>
                        <a:t>11</a:t>
                      </a:r>
                    </a:p>
                  </a:txBody>
                  <a:tcPr marL="56990" marR="56990" marT="7915" marB="0"/>
                </a:tc>
                <a:tc>
                  <a:txBody>
                    <a:bodyPr/>
                    <a:lstStyle/>
                    <a:p>
                      <a:pPr marL="0" marR="0" algn="ctr">
                        <a:spcBef>
                          <a:spcPts val="0"/>
                        </a:spcBef>
                        <a:spcAft>
                          <a:spcPts val="0"/>
                        </a:spcAft>
                      </a:pPr>
                      <a:r>
                        <a:rPr lang="mk-MK" sz="1500"/>
                        <a:t>68</a:t>
                      </a:r>
                    </a:p>
                  </a:txBody>
                  <a:tcPr marL="56990" marR="56990" marT="7915" marB="0"/>
                </a:tc>
                <a:tc>
                  <a:txBody>
                    <a:bodyPr/>
                    <a:lstStyle/>
                    <a:p>
                      <a:pPr marL="0" marR="0" algn="ctr">
                        <a:spcBef>
                          <a:spcPts val="0"/>
                        </a:spcBef>
                        <a:spcAft>
                          <a:spcPts val="0"/>
                        </a:spcAft>
                      </a:pPr>
                      <a:r>
                        <a:rPr lang="mk-MK" sz="1500"/>
                        <a:t>154</a:t>
                      </a:r>
                    </a:p>
                  </a:txBody>
                  <a:tcPr marL="56990" marR="56990" marT="7915" marB="0"/>
                </a:tc>
                <a:tc>
                  <a:txBody>
                    <a:bodyPr/>
                    <a:lstStyle/>
                    <a:p>
                      <a:pPr marL="0" marR="0" algn="ctr">
                        <a:spcBef>
                          <a:spcPts val="0"/>
                        </a:spcBef>
                        <a:spcAft>
                          <a:spcPts val="0"/>
                        </a:spcAft>
                      </a:pPr>
                      <a:r>
                        <a:rPr lang="mk-MK" sz="1500" b="1"/>
                        <a:t>+710,53%</a:t>
                      </a:r>
                    </a:p>
                  </a:txBody>
                  <a:tcPr marL="56990" marR="56990" marT="7915" marB="0"/>
                </a:tc>
                <a:extLst>
                  <a:ext uri="{0D108BD9-81ED-4DB2-BD59-A6C34878D82A}">
                    <a16:rowId xmlns:a16="http://schemas.microsoft.com/office/drawing/2014/main" val="2000179711"/>
                  </a:ext>
                </a:extLst>
              </a:tr>
              <a:tr h="235527">
                <a:tc>
                  <a:txBody>
                    <a:bodyPr/>
                    <a:lstStyle/>
                    <a:p>
                      <a:pPr marL="0" marR="0" algn="ctr">
                        <a:spcBef>
                          <a:spcPts val="0"/>
                        </a:spcBef>
                        <a:spcAft>
                          <a:spcPts val="0"/>
                        </a:spcAft>
                      </a:pPr>
                      <a:r>
                        <a:rPr lang="mk-MK" sz="1500" b="1"/>
                        <a:t>2008</a:t>
                      </a:r>
                    </a:p>
                  </a:txBody>
                  <a:tcPr marL="56990" marR="56990" marT="7915" marB="0"/>
                </a:tc>
                <a:tc>
                  <a:txBody>
                    <a:bodyPr/>
                    <a:lstStyle/>
                    <a:p>
                      <a:pPr marL="0" marR="0" algn="ctr">
                        <a:spcBef>
                          <a:spcPts val="0"/>
                        </a:spcBef>
                        <a:spcAft>
                          <a:spcPts val="0"/>
                        </a:spcAft>
                      </a:pPr>
                      <a:r>
                        <a:rPr lang="mk-MK" sz="1500"/>
                        <a:t>110</a:t>
                      </a:r>
                    </a:p>
                  </a:txBody>
                  <a:tcPr marL="56990" marR="56990" marT="7915" marB="0"/>
                </a:tc>
                <a:tc>
                  <a:txBody>
                    <a:bodyPr/>
                    <a:lstStyle/>
                    <a:p>
                      <a:pPr marL="0" marR="0" algn="ctr">
                        <a:spcBef>
                          <a:spcPts val="0"/>
                        </a:spcBef>
                        <a:spcAft>
                          <a:spcPts val="0"/>
                        </a:spcAft>
                      </a:pPr>
                      <a:r>
                        <a:rPr lang="mk-MK" sz="1500"/>
                        <a:t>14</a:t>
                      </a:r>
                    </a:p>
                  </a:txBody>
                  <a:tcPr marL="56990" marR="56990" marT="7915" marB="0"/>
                </a:tc>
                <a:tc>
                  <a:txBody>
                    <a:bodyPr/>
                    <a:lstStyle/>
                    <a:p>
                      <a:pPr marL="0" marR="0" algn="ctr">
                        <a:spcBef>
                          <a:spcPts val="0"/>
                        </a:spcBef>
                        <a:spcAft>
                          <a:spcPts val="0"/>
                        </a:spcAft>
                      </a:pPr>
                      <a:r>
                        <a:rPr lang="mk-MK" sz="1500"/>
                        <a:t>60</a:t>
                      </a:r>
                    </a:p>
                  </a:txBody>
                  <a:tcPr marL="56990" marR="56990" marT="7915" marB="0"/>
                </a:tc>
                <a:tc>
                  <a:txBody>
                    <a:bodyPr/>
                    <a:lstStyle/>
                    <a:p>
                      <a:pPr marL="0" marR="0" algn="ctr">
                        <a:spcBef>
                          <a:spcPts val="0"/>
                        </a:spcBef>
                        <a:spcAft>
                          <a:spcPts val="0"/>
                        </a:spcAft>
                      </a:pPr>
                      <a:r>
                        <a:rPr lang="mk-MK" sz="1500"/>
                        <a:t>184</a:t>
                      </a:r>
                    </a:p>
                  </a:txBody>
                  <a:tcPr marL="56990" marR="56990" marT="7915" marB="0"/>
                </a:tc>
                <a:tc>
                  <a:txBody>
                    <a:bodyPr/>
                    <a:lstStyle/>
                    <a:p>
                      <a:pPr marL="0" marR="0" algn="ctr">
                        <a:spcBef>
                          <a:spcPts val="0"/>
                        </a:spcBef>
                        <a:spcAft>
                          <a:spcPts val="0"/>
                        </a:spcAft>
                      </a:pPr>
                      <a:r>
                        <a:rPr lang="mk-MK" sz="1500" b="1"/>
                        <a:t>+19,48%</a:t>
                      </a:r>
                    </a:p>
                  </a:txBody>
                  <a:tcPr marL="56990" marR="56990" marT="7915" marB="0"/>
                </a:tc>
                <a:extLst>
                  <a:ext uri="{0D108BD9-81ED-4DB2-BD59-A6C34878D82A}">
                    <a16:rowId xmlns:a16="http://schemas.microsoft.com/office/drawing/2014/main" val="369200216"/>
                  </a:ext>
                </a:extLst>
              </a:tr>
              <a:tr h="235527">
                <a:tc>
                  <a:txBody>
                    <a:bodyPr/>
                    <a:lstStyle/>
                    <a:p>
                      <a:pPr marL="0" marR="0" algn="ctr">
                        <a:spcBef>
                          <a:spcPts val="0"/>
                        </a:spcBef>
                        <a:spcAft>
                          <a:spcPts val="0"/>
                        </a:spcAft>
                      </a:pPr>
                      <a:r>
                        <a:rPr lang="mk-MK" sz="1500" b="1"/>
                        <a:t>2009</a:t>
                      </a:r>
                    </a:p>
                  </a:txBody>
                  <a:tcPr marL="56990" marR="56990" marT="7915" marB="0"/>
                </a:tc>
                <a:tc>
                  <a:txBody>
                    <a:bodyPr/>
                    <a:lstStyle/>
                    <a:p>
                      <a:pPr marL="0" marR="0" algn="ctr">
                        <a:spcBef>
                          <a:spcPts val="0"/>
                        </a:spcBef>
                        <a:spcAft>
                          <a:spcPts val="0"/>
                        </a:spcAft>
                      </a:pPr>
                      <a:r>
                        <a:rPr lang="mk-MK" sz="1500"/>
                        <a:t>91</a:t>
                      </a:r>
                    </a:p>
                  </a:txBody>
                  <a:tcPr marL="56990" marR="56990" marT="7915" marB="0"/>
                </a:tc>
                <a:tc>
                  <a:txBody>
                    <a:bodyPr/>
                    <a:lstStyle/>
                    <a:p>
                      <a:pPr marL="0" marR="0" algn="ctr">
                        <a:spcBef>
                          <a:spcPts val="0"/>
                        </a:spcBef>
                        <a:spcAft>
                          <a:spcPts val="0"/>
                        </a:spcAft>
                      </a:pPr>
                      <a:r>
                        <a:rPr lang="mk-MK" sz="1500"/>
                        <a:t>42</a:t>
                      </a:r>
                    </a:p>
                  </a:txBody>
                  <a:tcPr marL="56990" marR="56990" marT="7915" marB="0"/>
                </a:tc>
                <a:tc>
                  <a:txBody>
                    <a:bodyPr/>
                    <a:lstStyle/>
                    <a:p>
                      <a:pPr marL="0" marR="0" algn="ctr">
                        <a:spcBef>
                          <a:spcPts val="0"/>
                        </a:spcBef>
                        <a:spcAft>
                          <a:spcPts val="0"/>
                        </a:spcAft>
                      </a:pPr>
                      <a:r>
                        <a:rPr lang="mk-MK" sz="1500"/>
                        <a:t>114</a:t>
                      </a:r>
                    </a:p>
                  </a:txBody>
                  <a:tcPr marL="56990" marR="56990" marT="7915" marB="0"/>
                </a:tc>
                <a:tc>
                  <a:txBody>
                    <a:bodyPr/>
                    <a:lstStyle/>
                    <a:p>
                      <a:pPr marL="0" marR="0" algn="ctr">
                        <a:spcBef>
                          <a:spcPts val="0"/>
                        </a:spcBef>
                        <a:spcAft>
                          <a:spcPts val="0"/>
                        </a:spcAft>
                      </a:pPr>
                      <a:r>
                        <a:rPr lang="mk-MK" sz="1500"/>
                        <a:t>247</a:t>
                      </a:r>
                    </a:p>
                  </a:txBody>
                  <a:tcPr marL="56990" marR="56990" marT="7915" marB="0"/>
                </a:tc>
                <a:tc>
                  <a:txBody>
                    <a:bodyPr/>
                    <a:lstStyle/>
                    <a:p>
                      <a:pPr marL="0" marR="0" algn="ctr">
                        <a:spcBef>
                          <a:spcPts val="0"/>
                        </a:spcBef>
                        <a:spcAft>
                          <a:spcPts val="0"/>
                        </a:spcAft>
                      </a:pPr>
                      <a:r>
                        <a:rPr lang="mk-MK" sz="1500" b="1"/>
                        <a:t>+34,24%</a:t>
                      </a:r>
                    </a:p>
                  </a:txBody>
                  <a:tcPr marL="56990" marR="56990" marT="7915" marB="0"/>
                </a:tc>
                <a:extLst>
                  <a:ext uri="{0D108BD9-81ED-4DB2-BD59-A6C34878D82A}">
                    <a16:rowId xmlns:a16="http://schemas.microsoft.com/office/drawing/2014/main" val="1395899619"/>
                  </a:ext>
                </a:extLst>
              </a:tr>
              <a:tr h="235527">
                <a:tc>
                  <a:txBody>
                    <a:bodyPr/>
                    <a:lstStyle/>
                    <a:p>
                      <a:pPr marL="0" marR="0" algn="ctr">
                        <a:spcBef>
                          <a:spcPts val="0"/>
                        </a:spcBef>
                        <a:spcAft>
                          <a:spcPts val="0"/>
                        </a:spcAft>
                      </a:pPr>
                      <a:r>
                        <a:rPr lang="mk-MK" sz="1500" b="1"/>
                        <a:t>2010</a:t>
                      </a:r>
                    </a:p>
                  </a:txBody>
                  <a:tcPr marL="56990" marR="56990" marT="7915" marB="0"/>
                </a:tc>
                <a:tc>
                  <a:txBody>
                    <a:bodyPr/>
                    <a:lstStyle/>
                    <a:p>
                      <a:pPr marL="0" marR="0" algn="ctr">
                        <a:spcBef>
                          <a:spcPts val="0"/>
                        </a:spcBef>
                        <a:spcAft>
                          <a:spcPts val="0"/>
                        </a:spcAft>
                      </a:pPr>
                      <a:r>
                        <a:rPr lang="mk-MK" sz="1500"/>
                        <a:t>116</a:t>
                      </a:r>
                    </a:p>
                  </a:txBody>
                  <a:tcPr marL="56990" marR="56990" marT="7915" marB="0"/>
                </a:tc>
                <a:tc>
                  <a:txBody>
                    <a:bodyPr/>
                    <a:lstStyle/>
                    <a:p>
                      <a:pPr marL="0" marR="0" algn="ctr">
                        <a:spcBef>
                          <a:spcPts val="0"/>
                        </a:spcBef>
                        <a:spcAft>
                          <a:spcPts val="0"/>
                        </a:spcAft>
                      </a:pPr>
                      <a:r>
                        <a:rPr lang="mk-MK" sz="1500"/>
                        <a:t>13</a:t>
                      </a:r>
                    </a:p>
                  </a:txBody>
                  <a:tcPr marL="56990" marR="56990" marT="7915" marB="0"/>
                </a:tc>
                <a:tc>
                  <a:txBody>
                    <a:bodyPr/>
                    <a:lstStyle/>
                    <a:p>
                      <a:pPr marL="0" marR="0" algn="ctr">
                        <a:spcBef>
                          <a:spcPts val="0"/>
                        </a:spcBef>
                        <a:spcAft>
                          <a:spcPts val="0"/>
                        </a:spcAft>
                      </a:pPr>
                      <a:r>
                        <a:rPr lang="mk-MK" sz="1500"/>
                        <a:t>443</a:t>
                      </a:r>
                    </a:p>
                  </a:txBody>
                  <a:tcPr marL="56990" marR="56990" marT="7915" marB="0"/>
                </a:tc>
                <a:tc>
                  <a:txBody>
                    <a:bodyPr/>
                    <a:lstStyle/>
                    <a:p>
                      <a:pPr marL="0" marR="0" algn="ctr">
                        <a:spcBef>
                          <a:spcPts val="0"/>
                        </a:spcBef>
                        <a:spcAft>
                          <a:spcPts val="0"/>
                        </a:spcAft>
                      </a:pPr>
                      <a:r>
                        <a:rPr lang="mk-MK" sz="1500"/>
                        <a:t>572</a:t>
                      </a:r>
                    </a:p>
                  </a:txBody>
                  <a:tcPr marL="56990" marR="56990" marT="7915" marB="0"/>
                </a:tc>
                <a:tc>
                  <a:txBody>
                    <a:bodyPr/>
                    <a:lstStyle/>
                    <a:p>
                      <a:pPr marL="0" marR="0" algn="ctr">
                        <a:spcBef>
                          <a:spcPts val="0"/>
                        </a:spcBef>
                        <a:spcAft>
                          <a:spcPts val="0"/>
                        </a:spcAft>
                      </a:pPr>
                      <a:r>
                        <a:rPr lang="mk-MK" sz="1500" b="1"/>
                        <a:t>+131,58%</a:t>
                      </a:r>
                    </a:p>
                  </a:txBody>
                  <a:tcPr marL="56990" marR="56990" marT="7915" marB="0"/>
                </a:tc>
                <a:extLst>
                  <a:ext uri="{0D108BD9-81ED-4DB2-BD59-A6C34878D82A}">
                    <a16:rowId xmlns:a16="http://schemas.microsoft.com/office/drawing/2014/main" val="3605786941"/>
                  </a:ext>
                </a:extLst>
              </a:tr>
              <a:tr h="235527">
                <a:tc>
                  <a:txBody>
                    <a:bodyPr/>
                    <a:lstStyle/>
                    <a:p>
                      <a:pPr marL="0" marR="0" algn="ctr">
                        <a:spcBef>
                          <a:spcPts val="0"/>
                        </a:spcBef>
                        <a:spcAft>
                          <a:spcPts val="0"/>
                        </a:spcAft>
                      </a:pPr>
                      <a:r>
                        <a:rPr lang="mk-MK" sz="1500" b="1"/>
                        <a:t>2011</a:t>
                      </a:r>
                    </a:p>
                  </a:txBody>
                  <a:tcPr marL="56990" marR="56990" marT="7915" marB="0"/>
                </a:tc>
                <a:tc>
                  <a:txBody>
                    <a:bodyPr/>
                    <a:lstStyle/>
                    <a:p>
                      <a:pPr marL="0" marR="0" algn="ctr">
                        <a:spcBef>
                          <a:spcPts val="0"/>
                        </a:spcBef>
                        <a:spcAft>
                          <a:spcPts val="0"/>
                        </a:spcAft>
                      </a:pPr>
                      <a:r>
                        <a:rPr lang="mk-MK" sz="1500"/>
                        <a:t>130</a:t>
                      </a:r>
                    </a:p>
                  </a:txBody>
                  <a:tcPr marL="56990" marR="56990" marT="7915" marB="0"/>
                </a:tc>
                <a:tc>
                  <a:txBody>
                    <a:bodyPr/>
                    <a:lstStyle/>
                    <a:p>
                      <a:pPr marL="0" marR="0" algn="ctr">
                        <a:spcBef>
                          <a:spcPts val="0"/>
                        </a:spcBef>
                        <a:spcAft>
                          <a:spcPts val="0"/>
                        </a:spcAft>
                      </a:pPr>
                      <a:r>
                        <a:rPr lang="mk-MK" sz="1500"/>
                        <a:t>28</a:t>
                      </a:r>
                    </a:p>
                  </a:txBody>
                  <a:tcPr marL="56990" marR="56990" marT="7915" marB="0"/>
                </a:tc>
                <a:tc>
                  <a:txBody>
                    <a:bodyPr/>
                    <a:lstStyle/>
                    <a:p>
                      <a:pPr marL="0" marR="0" algn="ctr">
                        <a:spcBef>
                          <a:spcPts val="0"/>
                        </a:spcBef>
                        <a:spcAft>
                          <a:spcPts val="0"/>
                        </a:spcAft>
                      </a:pPr>
                      <a:r>
                        <a:rPr lang="mk-MK" sz="1500"/>
                        <a:t>502</a:t>
                      </a:r>
                    </a:p>
                  </a:txBody>
                  <a:tcPr marL="56990" marR="56990" marT="7915" marB="0"/>
                </a:tc>
                <a:tc>
                  <a:txBody>
                    <a:bodyPr/>
                    <a:lstStyle/>
                    <a:p>
                      <a:pPr marL="0" marR="0" algn="ctr">
                        <a:spcBef>
                          <a:spcPts val="0"/>
                        </a:spcBef>
                        <a:spcAft>
                          <a:spcPts val="0"/>
                        </a:spcAft>
                      </a:pPr>
                      <a:r>
                        <a:rPr lang="mk-MK" sz="1500"/>
                        <a:t>660</a:t>
                      </a:r>
                    </a:p>
                  </a:txBody>
                  <a:tcPr marL="56990" marR="56990" marT="7915" marB="0"/>
                </a:tc>
                <a:tc>
                  <a:txBody>
                    <a:bodyPr/>
                    <a:lstStyle/>
                    <a:p>
                      <a:pPr marL="0" marR="0" algn="ctr">
                        <a:spcBef>
                          <a:spcPts val="0"/>
                        </a:spcBef>
                        <a:spcAft>
                          <a:spcPts val="0"/>
                        </a:spcAft>
                      </a:pPr>
                      <a:r>
                        <a:rPr lang="mk-MK" sz="1500" b="1"/>
                        <a:t>+15,38%</a:t>
                      </a:r>
                    </a:p>
                  </a:txBody>
                  <a:tcPr marL="56990" marR="56990" marT="7915" marB="0"/>
                </a:tc>
                <a:extLst>
                  <a:ext uri="{0D108BD9-81ED-4DB2-BD59-A6C34878D82A}">
                    <a16:rowId xmlns:a16="http://schemas.microsoft.com/office/drawing/2014/main" val="856193860"/>
                  </a:ext>
                </a:extLst>
              </a:tr>
              <a:tr h="235527">
                <a:tc>
                  <a:txBody>
                    <a:bodyPr/>
                    <a:lstStyle/>
                    <a:p>
                      <a:pPr marL="0" marR="0" algn="ctr">
                        <a:spcBef>
                          <a:spcPts val="0"/>
                        </a:spcBef>
                        <a:spcAft>
                          <a:spcPts val="0"/>
                        </a:spcAft>
                      </a:pPr>
                      <a:r>
                        <a:rPr lang="mk-MK" sz="1500" b="1"/>
                        <a:t>2012</a:t>
                      </a:r>
                    </a:p>
                  </a:txBody>
                  <a:tcPr marL="56990" marR="56990" marT="7915" marB="0"/>
                </a:tc>
                <a:tc>
                  <a:txBody>
                    <a:bodyPr/>
                    <a:lstStyle/>
                    <a:p>
                      <a:pPr marL="0" marR="0" algn="ctr">
                        <a:spcBef>
                          <a:spcPts val="0"/>
                        </a:spcBef>
                        <a:spcAft>
                          <a:spcPts val="0"/>
                        </a:spcAft>
                      </a:pPr>
                      <a:r>
                        <a:rPr lang="mk-MK" sz="1500"/>
                        <a:t>114</a:t>
                      </a:r>
                    </a:p>
                  </a:txBody>
                  <a:tcPr marL="56990" marR="56990" marT="7915" marB="0"/>
                </a:tc>
                <a:tc>
                  <a:txBody>
                    <a:bodyPr/>
                    <a:lstStyle/>
                    <a:p>
                      <a:pPr marL="0" marR="0" algn="ctr">
                        <a:spcBef>
                          <a:spcPts val="0"/>
                        </a:spcBef>
                        <a:spcAft>
                          <a:spcPts val="0"/>
                        </a:spcAft>
                      </a:pPr>
                      <a:r>
                        <a:rPr lang="mk-MK" sz="1500"/>
                        <a:t>65</a:t>
                      </a:r>
                    </a:p>
                  </a:txBody>
                  <a:tcPr marL="56990" marR="56990" marT="7915" marB="0"/>
                </a:tc>
                <a:tc>
                  <a:txBody>
                    <a:bodyPr/>
                    <a:lstStyle/>
                    <a:p>
                      <a:pPr marL="0" marR="0" algn="ctr">
                        <a:spcBef>
                          <a:spcPts val="0"/>
                        </a:spcBef>
                        <a:spcAft>
                          <a:spcPts val="0"/>
                        </a:spcAft>
                      </a:pPr>
                      <a:r>
                        <a:rPr lang="mk-MK" sz="1500"/>
                        <a:t>609</a:t>
                      </a:r>
                    </a:p>
                  </a:txBody>
                  <a:tcPr marL="56990" marR="56990" marT="7915" marB="0"/>
                </a:tc>
                <a:tc>
                  <a:txBody>
                    <a:bodyPr/>
                    <a:lstStyle/>
                    <a:p>
                      <a:pPr marL="0" marR="0" algn="ctr">
                        <a:spcBef>
                          <a:spcPts val="0"/>
                        </a:spcBef>
                        <a:spcAft>
                          <a:spcPts val="0"/>
                        </a:spcAft>
                      </a:pPr>
                      <a:r>
                        <a:rPr lang="mk-MK" sz="1500"/>
                        <a:t>788</a:t>
                      </a:r>
                    </a:p>
                  </a:txBody>
                  <a:tcPr marL="56990" marR="56990" marT="7915" marB="0"/>
                </a:tc>
                <a:tc>
                  <a:txBody>
                    <a:bodyPr/>
                    <a:lstStyle/>
                    <a:p>
                      <a:pPr marL="0" marR="0" algn="ctr">
                        <a:spcBef>
                          <a:spcPts val="0"/>
                        </a:spcBef>
                        <a:spcAft>
                          <a:spcPts val="0"/>
                        </a:spcAft>
                      </a:pPr>
                      <a:r>
                        <a:rPr lang="mk-MK" sz="1500" b="1"/>
                        <a:t>+19,39%</a:t>
                      </a:r>
                    </a:p>
                  </a:txBody>
                  <a:tcPr marL="56990" marR="56990" marT="7915" marB="0"/>
                </a:tc>
                <a:extLst>
                  <a:ext uri="{0D108BD9-81ED-4DB2-BD59-A6C34878D82A}">
                    <a16:rowId xmlns:a16="http://schemas.microsoft.com/office/drawing/2014/main" val="297533818"/>
                  </a:ext>
                </a:extLst>
              </a:tr>
              <a:tr h="235527">
                <a:tc>
                  <a:txBody>
                    <a:bodyPr/>
                    <a:lstStyle/>
                    <a:p>
                      <a:pPr marL="0" marR="0" algn="ctr">
                        <a:spcBef>
                          <a:spcPts val="0"/>
                        </a:spcBef>
                        <a:spcAft>
                          <a:spcPts val="0"/>
                        </a:spcAft>
                      </a:pPr>
                      <a:r>
                        <a:rPr lang="mk-MK" sz="1500" b="1"/>
                        <a:t>2013</a:t>
                      </a:r>
                    </a:p>
                  </a:txBody>
                  <a:tcPr marL="56990" marR="56990" marT="7915" marB="0"/>
                </a:tc>
                <a:tc>
                  <a:txBody>
                    <a:bodyPr/>
                    <a:lstStyle/>
                    <a:p>
                      <a:pPr marL="0" marR="0" algn="ctr">
                        <a:spcBef>
                          <a:spcPts val="0"/>
                        </a:spcBef>
                        <a:spcAft>
                          <a:spcPts val="0"/>
                        </a:spcAft>
                      </a:pPr>
                      <a:r>
                        <a:rPr lang="mk-MK" sz="1500"/>
                        <a:t>160</a:t>
                      </a:r>
                    </a:p>
                  </a:txBody>
                  <a:tcPr marL="56990" marR="56990" marT="7915" marB="0"/>
                </a:tc>
                <a:tc>
                  <a:txBody>
                    <a:bodyPr/>
                    <a:lstStyle/>
                    <a:p>
                      <a:pPr marL="0" marR="0" algn="ctr">
                        <a:spcBef>
                          <a:spcPts val="0"/>
                        </a:spcBef>
                        <a:spcAft>
                          <a:spcPts val="0"/>
                        </a:spcAft>
                      </a:pPr>
                      <a:r>
                        <a:rPr lang="mk-MK" sz="1500"/>
                        <a:t>243</a:t>
                      </a:r>
                    </a:p>
                  </a:txBody>
                  <a:tcPr marL="56990" marR="56990" marT="7915" marB="0"/>
                </a:tc>
                <a:tc>
                  <a:txBody>
                    <a:bodyPr/>
                    <a:lstStyle/>
                    <a:p>
                      <a:pPr marL="0" marR="0" algn="ctr">
                        <a:spcBef>
                          <a:spcPts val="0"/>
                        </a:spcBef>
                        <a:spcAft>
                          <a:spcPts val="0"/>
                        </a:spcAft>
                      </a:pPr>
                      <a:r>
                        <a:rPr lang="mk-MK" sz="1500"/>
                        <a:t>558</a:t>
                      </a:r>
                    </a:p>
                  </a:txBody>
                  <a:tcPr marL="56990" marR="56990" marT="7915" marB="0"/>
                </a:tc>
                <a:tc>
                  <a:txBody>
                    <a:bodyPr/>
                    <a:lstStyle/>
                    <a:p>
                      <a:pPr marL="0" marR="0" algn="ctr">
                        <a:spcBef>
                          <a:spcPts val="0"/>
                        </a:spcBef>
                        <a:spcAft>
                          <a:spcPts val="0"/>
                        </a:spcAft>
                      </a:pPr>
                      <a:r>
                        <a:rPr lang="mk-MK" sz="1500"/>
                        <a:t>961</a:t>
                      </a:r>
                    </a:p>
                  </a:txBody>
                  <a:tcPr marL="56990" marR="56990" marT="7915" marB="0"/>
                </a:tc>
                <a:tc>
                  <a:txBody>
                    <a:bodyPr/>
                    <a:lstStyle/>
                    <a:p>
                      <a:pPr marL="0" marR="0" algn="ctr">
                        <a:spcBef>
                          <a:spcPts val="0"/>
                        </a:spcBef>
                        <a:spcAft>
                          <a:spcPts val="0"/>
                        </a:spcAft>
                      </a:pPr>
                      <a:r>
                        <a:rPr lang="mk-MK" sz="1500" b="1"/>
                        <a:t>+21,95%</a:t>
                      </a:r>
                    </a:p>
                  </a:txBody>
                  <a:tcPr marL="56990" marR="56990" marT="7915" marB="0"/>
                </a:tc>
                <a:extLst>
                  <a:ext uri="{0D108BD9-81ED-4DB2-BD59-A6C34878D82A}">
                    <a16:rowId xmlns:a16="http://schemas.microsoft.com/office/drawing/2014/main" val="1572343064"/>
                  </a:ext>
                </a:extLst>
              </a:tr>
              <a:tr h="235527">
                <a:tc>
                  <a:txBody>
                    <a:bodyPr/>
                    <a:lstStyle/>
                    <a:p>
                      <a:pPr marL="0" marR="0" algn="ctr">
                        <a:spcBef>
                          <a:spcPts val="0"/>
                        </a:spcBef>
                        <a:spcAft>
                          <a:spcPts val="0"/>
                        </a:spcAft>
                      </a:pPr>
                      <a:r>
                        <a:rPr lang="mk-MK" sz="1500" b="1"/>
                        <a:t>2014</a:t>
                      </a:r>
                    </a:p>
                  </a:txBody>
                  <a:tcPr marL="56990" marR="56990" marT="7915" marB="0"/>
                </a:tc>
                <a:tc>
                  <a:txBody>
                    <a:bodyPr/>
                    <a:lstStyle/>
                    <a:p>
                      <a:pPr marL="0" marR="0" algn="ctr">
                        <a:spcBef>
                          <a:spcPts val="0"/>
                        </a:spcBef>
                        <a:spcAft>
                          <a:spcPts val="0"/>
                        </a:spcAft>
                      </a:pPr>
                      <a:r>
                        <a:rPr lang="mk-MK" sz="1500"/>
                        <a:t>294</a:t>
                      </a:r>
                    </a:p>
                  </a:txBody>
                  <a:tcPr marL="56990" marR="56990" marT="7915" marB="0"/>
                </a:tc>
                <a:tc>
                  <a:txBody>
                    <a:bodyPr/>
                    <a:lstStyle/>
                    <a:p>
                      <a:pPr marL="0" marR="0" algn="ctr">
                        <a:spcBef>
                          <a:spcPts val="0"/>
                        </a:spcBef>
                        <a:spcAft>
                          <a:spcPts val="0"/>
                        </a:spcAft>
                      </a:pPr>
                      <a:r>
                        <a:rPr lang="mk-MK" sz="1500"/>
                        <a:t>352</a:t>
                      </a:r>
                    </a:p>
                  </a:txBody>
                  <a:tcPr marL="56990" marR="56990" marT="7915" marB="0"/>
                </a:tc>
                <a:tc>
                  <a:txBody>
                    <a:bodyPr/>
                    <a:lstStyle/>
                    <a:p>
                      <a:pPr marL="0" marR="0" algn="ctr">
                        <a:spcBef>
                          <a:spcPts val="0"/>
                        </a:spcBef>
                        <a:spcAft>
                          <a:spcPts val="0"/>
                        </a:spcAft>
                      </a:pPr>
                      <a:r>
                        <a:rPr lang="mk-MK" sz="1500"/>
                        <a:t>770</a:t>
                      </a:r>
                    </a:p>
                  </a:txBody>
                  <a:tcPr marL="56990" marR="56990" marT="7915" marB="0"/>
                </a:tc>
                <a:tc>
                  <a:txBody>
                    <a:bodyPr/>
                    <a:lstStyle/>
                    <a:p>
                      <a:pPr marL="0" marR="0" algn="ctr">
                        <a:spcBef>
                          <a:spcPts val="0"/>
                        </a:spcBef>
                        <a:spcAft>
                          <a:spcPts val="0"/>
                        </a:spcAft>
                      </a:pPr>
                      <a:r>
                        <a:rPr lang="mk-MK" sz="1500"/>
                        <a:t>1416</a:t>
                      </a:r>
                    </a:p>
                  </a:txBody>
                  <a:tcPr marL="56990" marR="56990" marT="7915" marB="0"/>
                </a:tc>
                <a:tc>
                  <a:txBody>
                    <a:bodyPr/>
                    <a:lstStyle/>
                    <a:p>
                      <a:pPr marL="0" marR="0" algn="ctr">
                        <a:spcBef>
                          <a:spcPts val="0"/>
                        </a:spcBef>
                        <a:spcAft>
                          <a:spcPts val="0"/>
                        </a:spcAft>
                      </a:pPr>
                      <a:r>
                        <a:rPr lang="mk-MK" sz="1500" b="1"/>
                        <a:t>+48,07%</a:t>
                      </a:r>
                    </a:p>
                  </a:txBody>
                  <a:tcPr marL="56990" marR="56990" marT="7915" marB="0"/>
                </a:tc>
                <a:extLst>
                  <a:ext uri="{0D108BD9-81ED-4DB2-BD59-A6C34878D82A}">
                    <a16:rowId xmlns:a16="http://schemas.microsoft.com/office/drawing/2014/main" val="3179969046"/>
                  </a:ext>
                </a:extLst>
              </a:tr>
              <a:tr h="235527">
                <a:tc>
                  <a:txBody>
                    <a:bodyPr/>
                    <a:lstStyle/>
                    <a:p>
                      <a:pPr marL="0" marR="0" algn="ctr">
                        <a:spcBef>
                          <a:spcPts val="0"/>
                        </a:spcBef>
                        <a:spcAft>
                          <a:spcPts val="0"/>
                        </a:spcAft>
                      </a:pPr>
                      <a:r>
                        <a:rPr lang="mk-MK" sz="1500" b="1"/>
                        <a:t>2015</a:t>
                      </a:r>
                    </a:p>
                  </a:txBody>
                  <a:tcPr marL="56990" marR="56990" marT="7915" marB="0"/>
                </a:tc>
                <a:tc>
                  <a:txBody>
                    <a:bodyPr/>
                    <a:lstStyle/>
                    <a:p>
                      <a:pPr marL="0" marR="0" algn="ctr">
                        <a:spcBef>
                          <a:spcPts val="0"/>
                        </a:spcBef>
                        <a:spcAft>
                          <a:spcPts val="0"/>
                        </a:spcAft>
                      </a:pPr>
                      <a:r>
                        <a:rPr lang="mk-MK" sz="1500"/>
                        <a:t>198</a:t>
                      </a:r>
                    </a:p>
                  </a:txBody>
                  <a:tcPr marL="56990" marR="56990" marT="7915" marB="0"/>
                </a:tc>
                <a:tc>
                  <a:txBody>
                    <a:bodyPr/>
                    <a:lstStyle/>
                    <a:p>
                      <a:pPr marL="0" marR="0" algn="ctr">
                        <a:spcBef>
                          <a:spcPts val="0"/>
                        </a:spcBef>
                        <a:spcAft>
                          <a:spcPts val="0"/>
                        </a:spcAft>
                      </a:pPr>
                      <a:r>
                        <a:rPr lang="mk-MK" sz="1500"/>
                        <a:t>570</a:t>
                      </a:r>
                    </a:p>
                  </a:txBody>
                  <a:tcPr marL="56990" marR="56990" marT="7915" marB="0"/>
                </a:tc>
                <a:tc>
                  <a:txBody>
                    <a:bodyPr/>
                    <a:lstStyle/>
                    <a:p>
                      <a:pPr marL="0" marR="0" algn="ctr">
                        <a:spcBef>
                          <a:spcPts val="0"/>
                        </a:spcBef>
                        <a:spcAft>
                          <a:spcPts val="0"/>
                        </a:spcAft>
                      </a:pPr>
                      <a:r>
                        <a:rPr lang="mk-MK" sz="1500"/>
                        <a:t>1306</a:t>
                      </a:r>
                    </a:p>
                  </a:txBody>
                  <a:tcPr marL="56990" marR="56990" marT="7915" marB="0"/>
                </a:tc>
                <a:tc>
                  <a:txBody>
                    <a:bodyPr/>
                    <a:lstStyle/>
                    <a:p>
                      <a:pPr marL="0" marR="0" algn="ctr">
                        <a:spcBef>
                          <a:spcPts val="0"/>
                        </a:spcBef>
                        <a:spcAft>
                          <a:spcPts val="0"/>
                        </a:spcAft>
                      </a:pPr>
                      <a:r>
                        <a:rPr lang="mk-MK" sz="1500"/>
                        <a:t>2074</a:t>
                      </a:r>
                    </a:p>
                  </a:txBody>
                  <a:tcPr marL="56990" marR="56990" marT="7915" marB="0"/>
                </a:tc>
                <a:tc>
                  <a:txBody>
                    <a:bodyPr/>
                    <a:lstStyle/>
                    <a:p>
                      <a:pPr marL="0" marR="0" algn="ctr">
                        <a:spcBef>
                          <a:spcPts val="0"/>
                        </a:spcBef>
                        <a:spcAft>
                          <a:spcPts val="0"/>
                        </a:spcAft>
                      </a:pPr>
                      <a:r>
                        <a:rPr lang="mk-MK" sz="1500" b="1"/>
                        <a:t>+45,74%</a:t>
                      </a:r>
                    </a:p>
                  </a:txBody>
                  <a:tcPr marL="56990" marR="56990" marT="7915" marB="0"/>
                </a:tc>
                <a:extLst>
                  <a:ext uri="{0D108BD9-81ED-4DB2-BD59-A6C34878D82A}">
                    <a16:rowId xmlns:a16="http://schemas.microsoft.com/office/drawing/2014/main" val="1096356066"/>
                  </a:ext>
                </a:extLst>
              </a:tr>
              <a:tr h="361299">
                <a:tc>
                  <a:txBody>
                    <a:bodyPr/>
                    <a:lstStyle/>
                    <a:p>
                      <a:pPr marL="0" marR="0" algn="ctr">
                        <a:spcBef>
                          <a:spcPts val="0"/>
                        </a:spcBef>
                        <a:spcAft>
                          <a:spcPts val="0"/>
                        </a:spcAft>
                      </a:pPr>
                      <a:r>
                        <a:rPr lang="mk-MK" sz="1500" b="1"/>
                        <a:t>2016</a:t>
                      </a:r>
                    </a:p>
                  </a:txBody>
                  <a:tcPr marL="56990" marR="56990" marT="7915" marB="0"/>
                </a:tc>
                <a:tc>
                  <a:txBody>
                    <a:bodyPr/>
                    <a:lstStyle/>
                    <a:p>
                      <a:pPr marL="0" marR="0" algn="ctr">
                        <a:spcBef>
                          <a:spcPts val="0"/>
                        </a:spcBef>
                        <a:spcAft>
                          <a:spcPts val="0"/>
                        </a:spcAft>
                      </a:pPr>
                      <a:r>
                        <a:rPr lang="mk-MK" sz="1500"/>
                        <a:t>240</a:t>
                      </a:r>
                    </a:p>
                  </a:txBody>
                  <a:tcPr marL="56990" marR="56990" marT="7915" marB="0"/>
                </a:tc>
                <a:tc>
                  <a:txBody>
                    <a:bodyPr/>
                    <a:lstStyle/>
                    <a:p>
                      <a:pPr marL="0" marR="0" algn="ctr">
                        <a:spcBef>
                          <a:spcPts val="0"/>
                        </a:spcBef>
                        <a:spcAft>
                          <a:spcPts val="0"/>
                        </a:spcAft>
                      </a:pPr>
                      <a:r>
                        <a:rPr lang="mk-MK" sz="1500"/>
                        <a:t>580</a:t>
                      </a:r>
                    </a:p>
                  </a:txBody>
                  <a:tcPr marL="56990" marR="56990" marT="7915" marB="0"/>
                </a:tc>
                <a:tc>
                  <a:txBody>
                    <a:bodyPr/>
                    <a:lstStyle/>
                    <a:p>
                      <a:pPr marL="0" marR="0" algn="ctr">
                        <a:spcBef>
                          <a:spcPts val="0"/>
                        </a:spcBef>
                        <a:spcAft>
                          <a:spcPts val="0"/>
                        </a:spcAft>
                      </a:pPr>
                      <a:r>
                        <a:rPr lang="mk-MK" sz="1500"/>
                        <a:t>1237</a:t>
                      </a:r>
                    </a:p>
                  </a:txBody>
                  <a:tcPr marL="56990" marR="56990" marT="7915" marB="0"/>
                </a:tc>
                <a:tc>
                  <a:txBody>
                    <a:bodyPr/>
                    <a:lstStyle/>
                    <a:p>
                      <a:pPr marL="0" marR="0" algn="ctr">
                        <a:spcBef>
                          <a:spcPts val="0"/>
                        </a:spcBef>
                        <a:spcAft>
                          <a:spcPts val="0"/>
                        </a:spcAft>
                      </a:pPr>
                      <a:r>
                        <a:rPr lang="mk-MK" sz="1500"/>
                        <a:t>2057</a:t>
                      </a:r>
                    </a:p>
                  </a:txBody>
                  <a:tcPr marL="56990" marR="56990" marT="7915" marB="0"/>
                </a:tc>
                <a:tc>
                  <a:txBody>
                    <a:bodyPr/>
                    <a:lstStyle/>
                    <a:p>
                      <a:pPr marL="0" marR="0" algn="ctr">
                        <a:spcBef>
                          <a:spcPts val="0"/>
                        </a:spcBef>
                        <a:spcAft>
                          <a:spcPts val="0"/>
                        </a:spcAft>
                      </a:pPr>
                      <a:r>
                        <a:rPr lang="mk-MK" sz="1500" b="1"/>
                        <a:t>-0,82%</a:t>
                      </a:r>
                    </a:p>
                  </a:txBody>
                  <a:tcPr marL="56990" marR="56990" marT="7915" marB="0"/>
                </a:tc>
                <a:extLst>
                  <a:ext uri="{0D108BD9-81ED-4DB2-BD59-A6C34878D82A}">
                    <a16:rowId xmlns:a16="http://schemas.microsoft.com/office/drawing/2014/main" val="775860703"/>
                  </a:ext>
                </a:extLst>
              </a:tr>
              <a:tr h="361299">
                <a:tc>
                  <a:txBody>
                    <a:bodyPr/>
                    <a:lstStyle/>
                    <a:p>
                      <a:pPr marL="0" marR="0" algn="ctr">
                        <a:spcBef>
                          <a:spcPts val="0"/>
                        </a:spcBef>
                        <a:spcAft>
                          <a:spcPts val="0"/>
                        </a:spcAft>
                      </a:pPr>
                      <a:r>
                        <a:rPr lang="mk-MK" sz="1500" b="1"/>
                        <a:t>2017</a:t>
                      </a:r>
                    </a:p>
                  </a:txBody>
                  <a:tcPr marL="56990" marR="56990" marT="7915" marB="0"/>
                </a:tc>
                <a:tc>
                  <a:txBody>
                    <a:bodyPr/>
                    <a:lstStyle/>
                    <a:p>
                      <a:pPr marL="0" marR="0" algn="ctr">
                        <a:spcBef>
                          <a:spcPts val="0"/>
                        </a:spcBef>
                        <a:spcAft>
                          <a:spcPts val="0"/>
                        </a:spcAft>
                      </a:pPr>
                      <a:r>
                        <a:rPr lang="mk-MK" sz="1500"/>
                        <a:t>213</a:t>
                      </a:r>
                    </a:p>
                  </a:txBody>
                  <a:tcPr marL="56990" marR="56990" marT="7915" marB="0"/>
                </a:tc>
                <a:tc>
                  <a:txBody>
                    <a:bodyPr/>
                    <a:lstStyle/>
                    <a:p>
                      <a:pPr marL="0" marR="0" algn="ctr">
                        <a:spcBef>
                          <a:spcPts val="0"/>
                        </a:spcBef>
                        <a:spcAft>
                          <a:spcPts val="0"/>
                        </a:spcAft>
                      </a:pPr>
                      <a:r>
                        <a:rPr lang="mk-MK" sz="1500"/>
                        <a:t>945</a:t>
                      </a:r>
                    </a:p>
                  </a:txBody>
                  <a:tcPr marL="56990" marR="56990" marT="7915" marB="0"/>
                </a:tc>
                <a:tc>
                  <a:txBody>
                    <a:bodyPr/>
                    <a:lstStyle/>
                    <a:p>
                      <a:pPr marL="0" marR="0" algn="ctr">
                        <a:spcBef>
                          <a:spcPts val="0"/>
                        </a:spcBef>
                        <a:spcAft>
                          <a:spcPts val="0"/>
                        </a:spcAft>
                      </a:pPr>
                      <a:r>
                        <a:rPr lang="mk-MK" sz="1500"/>
                        <a:t>1213</a:t>
                      </a:r>
                    </a:p>
                  </a:txBody>
                  <a:tcPr marL="56990" marR="56990" marT="7915" marB="0"/>
                </a:tc>
                <a:tc>
                  <a:txBody>
                    <a:bodyPr/>
                    <a:lstStyle/>
                    <a:p>
                      <a:pPr marL="0" marR="0" algn="ctr">
                        <a:spcBef>
                          <a:spcPts val="0"/>
                        </a:spcBef>
                        <a:spcAft>
                          <a:spcPts val="0"/>
                        </a:spcAft>
                      </a:pPr>
                      <a:r>
                        <a:rPr lang="mk-MK" sz="1500"/>
                        <a:t>2371</a:t>
                      </a:r>
                    </a:p>
                  </a:txBody>
                  <a:tcPr marL="56990" marR="56990" marT="7915" marB="0"/>
                </a:tc>
                <a:tc>
                  <a:txBody>
                    <a:bodyPr/>
                    <a:lstStyle/>
                    <a:p>
                      <a:pPr marL="0" marR="0" algn="ctr">
                        <a:spcBef>
                          <a:spcPts val="0"/>
                        </a:spcBef>
                        <a:spcAft>
                          <a:spcPts val="0"/>
                        </a:spcAft>
                      </a:pPr>
                      <a:r>
                        <a:rPr lang="mk-MK" sz="1500" b="1"/>
                        <a:t>+15,26%</a:t>
                      </a:r>
                    </a:p>
                  </a:txBody>
                  <a:tcPr marL="56990" marR="56990" marT="7915" marB="0"/>
                </a:tc>
                <a:extLst>
                  <a:ext uri="{0D108BD9-81ED-4DB2-BD59-A6C34878D82A}">
                    <a16:rowId xmlns:a16="http://schemas.microsoft.com/office/drawing/2014/main" val="921055562"/>
                  </a:ext>
                </a:extLst>
              </a:tr>
              <a:tr h="361299">
                <a:tc>
                  <a:txBody>
                    <a:bodyPr/>
                    <a:lstStyle/>
                    <a:p>
                      <a:pPr marL="0" marR="0" algn="ctr">
                        <a:spcBef>
                          <a:spcPts val="0"/>
                        </a:spcBef>
                        <a:spcAft>
                          <a:spcPts val="0"/>
                        </a:spcAft>
                      </a:pPr>
                      <a:r>
                        <a:rPr lang="mk-MK" sz="1500" b="1"/>
                        <a:t>2018</a:t>
                      </a:r>
                    </a:p>
                  </a:txBody>
                  <a:tcPr marL="56990" marR="56990" marT="7915" marB="0"/>
                </a:tc>
                <a:tc>
                  <a:txBody>
                    <a:bodyPr/>
                    <a:lstStyle/>
                    <a:p>
                      <a:pPr marL="0" marR="0" algn="ctr">
                        <a:spcBef>
                          <a:spcPts val="0"/>
                        </a:spcBef>
                        <a:spcAft>
                          <a:spcPts val="0"/>
                        </a:spcAft>
                      </a:pPr>
                      <a:r>
                        <a:rPr lang="mk-MK" sz="1500"/>
                        <a:t>322</a:t>
                      </a:r>
                    </a:p>
                  </a:txBody>
                  <a:tcPr marL="56990" marR="56990" marT="7915" marB="0"/>
                </a:tc>
                <a:tc>
                  <a:txBody>
                    <a:bodyPr/>
                    <a:lstStyle/>
                    <a:p>
                      <a:pPr marL="0" marR="0" algn="ctr">
                        <a:spcBef>
                          <a:spcPts val="0"/>
                        </a:spcBef>
                        <a:spcAft>
                          <a:spcPts val="0"/>
                        </a:spcAft>
                      </a:pPr>
                      <a:r>
                        <a:rPr lang="mk-MK" sz="1500"/>
                        <a:t>1306</a:t>
                      </a:r>
                    </a:p>
                  </a:txBody>
                  <a:tcPr marL="56990" marR="56990" marT="7915" marB="0"/>
                </a:tc>
                <a:tc>
                  <a:txBody>
                    <a:bodyPr/>
                    <a:lstStyle/>
                    <a:p>
                      <a:pPr marL="0" marR="0" algn="ctr">
                        <a:spcBef>
                          <a:spcPts val="0"/>
                        </a:spcBef>
                        <a:spcAft>
                          <a:spcPts val="0"/>
                        </a:spcAft>
                      </a:pPr>
                      <a:r>
                        <a:rPr lang="mk-MK" sz="1500"/>
                        <a:t>1394</a:t>
                      </a:r>
                    </a:p>
                  </a:txBody>
                  <a:tcPr marL="56990" marR="56990" marT="7915" marB="0"/>
                </a:tc>
                <a:tc>
                  <a:txBody>
                    <a:bodyPr/>
                    <a:lstStyle/>
                    <a:p>
                      <a:pPr marL="0" marR="0" algn="ctr">
                        <a:spcBef>
                          <a:spcPts val="0"/>
                        </a:spcBef>
                        <a:spcAft>
                          <a:spcPts val="0"/>
                        </a:spcAft>
                      </a:pPr>
                      <a:r>
                        <a:rPr lang="mk-MK" sz="1500"/>
                        <a:t>3022</a:t>
                      </a:r>
                    </a:p>
                  </a:txBody>
                  <a:tcPr marL="56990" marR="56990" marT="7915" marB="0"/>
                </a:tc>
                <a:tc>
                  <a:txBody>
                    <a:bodyPr/>
                    <a:lstStyle/>
                    <a:p>
                      <a:pPr marL="0" marR="0" algn="ctr">
                        <a:spcBef>
                          <a:spcPts val="0"/>
                        </a:spcBef>
                        <a:spcAft>
                          <a:spcPts val="0"/>
                        </a:spcAft>
                      </a:pPr>
                      <a:r>
                        <a:rPr lang="mk-MK" sz="1500" b="1"/>
                        <a:t>+27,46%</a:t>
                      </a:r>
                    </a:p>
                  </a:txBody>
                  <a:tcPr marL="56990" marR="56990" marT="7915" marB="0"/>
                </a:tc>
                <a:extLst>
                  <a:ext uri="{0D108BD9-81ED-4DB2-BD59-A6C34878D82A}">
                    <a16:rowId xmlns:a16="http://schemas.microsoft.com/office/drawing/2014/main" val="714234863"/>
                  </a:ext>
                </a:extLst>
              </a:tr>
              <a:tr h="361299">
                <a:tc>
                  <a:txBody>
                    <a:bodyPr/>
                    <a:lstStyle/>
                    <a:p>
                      <a:pPr marL="0" marR="0" algn="ctr">
                        <a:spcBef>
                          <a:spcPts val="0"/>
                        </a:spcBef>
                        <a:spcAft>
                          <a:spcPts val="0"/>
                        </a:spcAft>
                      </a:pPr>
                      <a:r>
                        <a:rPr lang="mk-MK" sz="1500" b="1">
                          <a:solidFill>
                            <a:schemeClr val="tx1"/>
                          </a:solidFill>
                        </a:rPr>
                        <a:t>2019</a:t>
                      </a:r>
                    </a:p>
                  </a:txBody>
                  <a:tcPr marL="56990" marR="56990" marT="7915" marB="0"/>
                </a:tc>
                <a:tc>
                  <a:txBody>
                    <a:bodyPr/>
                    <a:lstStyle/>
                    <a:p>
                      <a:pPr marL="0" marR="0" algn="ctr">
                        <a:spcBef>
                          <a:spcPts val="0"/>
                        </a:spcBef>
                        <a:spcAft>
                          <a:spcPts val="0"/>
                        </a:spcAft>
                      </a:pPr>
                      <a:r>
                        <a:rPr lang="mk-MK" sz="1500">
                          <a:solidFill>
                            <a:schemeClr val="tx1"/>
                          </a:solidFill>
                        </a:rPr>
                        <a:t>320</a:t>
                      </a:r>
                    </a:p>
                  </a:txBody>
                  <a:tcPr marL="56990" marR="56990" marT="7915" marB="0"/>
                </a:tc>
                <a:tc>
                  <a:txBody>
                    <a:bodyPr/>
                    <a:lstStyle/>
                    <a:p>
                      <a:pPr marL="0" marR="0" algn="ctr">
                        <a:spcBef>
                          <a:spcPts val="0"/>
                        </a:spcBef>
                        <a:spcAft>
                          <a:spcPts val="0"/>
                        </a:spcAft>
                      </a:pPr>
                      <a:r>
                        <a:rPr lang="mk-MK" sz="1500">
                          <a:solidFill>
                            <a:schemeClr val="tx1"/>
                          </a:solidFill>
                        </a:rPr>
                        <a:t>1409</a:t>
                      </a:r>
                    </a:p>
                  </a:txBody>
                  <a:tcPr marL="56990" marR="56990" marT="7915" marB="0"/>
                </a:tc>
                <a:tc>
                  <a:txBody>
                    <a:bodyPr/>
                    <a:lstStyle/>
                    <a:p>
                      <a:pPr marL="0" marR="0" algn="ctr">
                        <a:spcBef>
                          <a:spcPts val="0"/>
                        </a:spcBef>
                        <a:spcAft>
                          <a:spcPts val="0"/>
                        </a:spcAft>
                      </a:pPr>
                      <a:r>
                        <a:rPr lang="mk-MK" sz="1500">
                          <a:solidFill>
                            <a:schemeClr val="tx1"/>
                          </a:solidFill>
                        </a:rPr>
                        <a:t>2079</a:t>
                      </a:r>
                    </a:p>
                  </a:txBody>
                  <a:tcPr marL="56990" marR="56990" marT="7915" marB="0"/>
                </a:tc>
                <a:tc>
                  <a:txBody>
                    <a:bodyPr/>
                    <a:lstStyle/>
                    <a:p>
                      <a:pPr marL="0" marR="0" algn="ctr">
                        <a:spcBef>
                          <a:spcPts val="0"/>
                        </a:spcBef>
                        <a:spcAft>
                          <a:spcPts val="0"/>
                        </a:spcAft>
                      </a:pPr>
                      <a:r>
                        <a:rPr lang="mk-MK" sz="1500">
                          <a:solidFill>
                            <a:schemeClr val="tx1"/>
                          </a:solidFill>
                        </a:rPr>
                        <a:t>3808</a:t>
                      </a:r>
                    </a:p>
                  </a:txBody>
                  <a:tcPr marL="56990" marR="56990" marT="7915" marB="0"/>
                </a:tc>
                <a:tc>
                  <a:txBody>
                    <a:bodyPr/>
                    <a:lstStyle/>
                    <a:p>
                      <a:pPr marL="0" marR="0" algn="ctr">
                        <a:spcBef>
                          <a:spcPts val="0"/>
                        </a:spcBef>
                        <a:spcAft>
                          <a:spcPts val="0"/>
                        </a:spcAft>
                      </a:pPr>
                      <a:r>
                        <a:rPr lang="mk-MK" sz="1500" b="1">
                          <a:solidFill>
                            <a:schemeClr val="tx1"/>
                          </a:solidFill>
                        </a:rPr>
                        <a:t>+23,42%</a:t>
                      </a:r>
                    </a:p>
                  </a:txBody>
                  <a:tcPr marL="56990" marR="56990" marT="7915" marB="0"/>
                </a:tc>
                <a:extLst>
                  <a:ext uri="{0D108BD9-81ED-4DB2-BD59-A6C34878D82A}">
                    <a16:rowId xmlns:a16="http://schemas.microsoft.com/office/drawing/2014/main" val="1406338166"/>
                  </a:ext>
                </a:extLst>
              </a:tr>
              <a:tr h="361299">
                <a:tc>
                  <a:txBody>
                    <a:bodyPr/>
                    <a:lstStyle/>
                    <a:p>
                      <a:pPr marL="0" marR="0" algn="ctr">
                        <a:spcBef>
                          <a:spcPts val="0"/>
                        </a:spcBef>
                        <a:spcAft>
                          <a:spcPts val="0"/>
                        </a:spcAft>
                      </a:pPr>
                      <a:r>
                        <a:rPr lang="mk-MK" sz="1500" b="1">
                          <a:solidFill>
                            <a:srgbClr val="FF0000"/>
                          </a:solidFill>
                        </a:rPr>
                        <a:t>Вкупно</a:t>
                      </a:r>
                    </a:p>
                  </a:txBody>
                  <a:tcPr marL="56990" marR="56990" marT="7915" marB="0"/>
                </a:tc>
                <a:tc>
                  <a:txBody>
                    <a:bodyPr/>
                    <a:lstStyle/>
                    <a:p>
                      <a:pPr marL="0" marR="0" algn="ctr">
                        <a:spcBef>
                          <a:spcPts val="0"/>
                        </a:spcBef>
                        <a:spcAft>
                          <a:spcPts val="0"/>
                        </a:spcAft>
                      </a:pPr>
                      <a:r>
                        <a:rPr lang="mk-MK" sz="1500" b="1">
                          <a:solidFill>
                            <a:srgbClr val="FF0000"/>
                          </a:solidFill>
                        </a:rPr>
                        <a:t>2402</a:t>
                      </a:r>
                    </a:p>
                  </a:txBody>
                  <a:tcPr marL="56990" marR="56990" marT="7915" marB="0"/>
                </a:tc>
                <a:tc>
                  <a:txBody>
                    <a:bodyPr/>
                    <a:lstStyle/>
                    <a:p>
                      <a:pPr marL="0" marR="0" algn="ctr">
                        <a:spcBef>
                          <a:spcPts val="0"/>
                        </a:spcBef>
                        <a:spcAft>
                          <a:spcPts val="0"/>
                        </a:spcAft>
                      </a:pPr>
                      <a:r>
                        <a:rPr lang="mk-MK" sz="1500" b="1">
                          <a:solidFill>
                            <a:srgbClr val="FF0000"/>
                          </a:solidFill>
                        </a:rPr>
                        <a:t>5578</a:t>
                      </a:r>
                    </a:p>
                  </a:txBody>
                  <a:tcPr marL="56990" marR="56990" marT="7915" marB="0"/>
                </a:tc>
                <a:tc>
                  <a:txBody>
                    <a:bodyPr/>
                    <a:lstStyle/>
                    <a:p>
                      <a:pPr marL="0" marR="0" algn="ctr">
                        <a:spcBef>
                          <a:spcPts val="0"/>
                        </a:spcBef>
                        <a:spcAft>
                          <a:spcPts val="0"/>
                        </a:spcAft>
                      </a:pPr>
                      <a:r>
                        <a:rPr lang="mk-MK" sz="1500" b="1">
                          <a:solidFill>
                            <a:srgbClr val="FF0000"/>
                          </a:solidFill>
                        </a:rPr>
                        <a:t>10353</a:t>
                      </a:r>
                    </a:p>
                  </a:txBody>
                  <a:tcPr marL="56990" marR="56990" marT="7915" marB="0"/>
                </a:tc>
                <a:tc>
                  <a:txBody>
                    <a:bodyPr/>
                    <a:lstStyle/>
                    <a:p>
                      <a:pPr marL="0" marR="0" algn="ctr">
                        <a:spcBef>
                          <a:spcPts val="0"/>
                        </a:spcBef>
                        <a:spcAft>
                          <a:spcPts val="0"/>
                        </a:spcAft>
                      </a:pPr>
                      <a:r>
                        <a:rPr lang="mk-MK" sz="1500" b="1">
                          <a:solidFill>
                            <a:srgbClr val="FF0000"/>
                          </a:solidFill>
                        </a:rPr>
                        <a:t>18303</a:t>
                      </a:r>
                    </a:p>
                  </a:txBody>
                  <a:tcPr marL="56990" marR="56990" marT="7915" marB="0"/>
                </a:tc>
                <a:tc>
                  <a:txBody>
                    <a:bodyPr/>
                    <a:lstStyle/>
                    <a:p>
                      <a:pPr marL="0" marR="0" algn="ctr">
                        <a:spcBef>
                          <a:spcPts val="0"/>
                        </a:spcBef>
                        <a:spcAft>
                          <a:spcPts val="0"/>
                        </a:spcAft>
                      </a:pPr>
                      <a:r>
                        <a:rPr lang="mk-MK" sz="1500" b="1">
                          <a:solidFill>
                            <a:srgbClr val="FF0000"/>
                          </a:solidFill>
                        </a:rPr>
                        <a:t>1111,68%</a:t>
                      </a:r>
                    </a:p>
                  </a:txBody>
                  <a:tcPr marL="56990" marR="56990" marT="7915" marB="0"/>
                </a:tc>
                <a:extLst>
                  <a:ext uri="{0D108BD9-81ED-4DB2-BD59-A6C34878D82A}">
                    <a16:rowId xmlns:a16="http://schemas.microsoft.com/office/drawing/2014/main" val="767984445"/>
                  </a:ext>
                </a:extLst>
              </a:tr>
            </a:tbl>
          </a:graphicData>
        </a:graphic>
      </p:graphicFrame>
      <p:sp>
        <p:nvSpPr>
          <p:cNvPr id="16" name="Title 1">
            <a:extLst>
              <a:ext uri="{FF2B5EF4-FFF2-40B4-BE49-F238E27FC236}">
                <a16:creationId xmlns:a16="http://schemas.microsoft.com/office/drawing/2014/main" id="{C8C9B4F2-5ECC-744F-B5CF-CACB59199E76}"/>
              </a:ext>
            </a:extLst>
          </p:cNvPr>
          <p:cNvSpPr txBox="1">
            <a:spLocks/>
          </p:cNvSpPr>
          <p:nvPr/>
        </p:nvSpPr>
        <p:spPr>
          <a:xfrm>
            <a:off x="2324099" y="831945"/>
            <a:ext cx="4495800" cy="377617"/>
          </a:xfrm>
          <a:prstGeom prst="rect">
            <a:avLst/>
          </a:prstGeom>
        </p:spPr>
        <p:txBody>
          <a:bodyPr>
            <a:noAutofit/>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r>
              <a:rPr lang="mk-MK" sz="2000" b="1">
                <a:latin typeface="Arial" panose="020B0604020202020204" pitchFamily="34" charset="0"/>
                <a:cs typeface="Arial" panose="020B0604020202020204" pitchFamily="34" charset="0"/>
              </a:rPr>
              <a:t>Годишни статистики на Специјалното обвинителство</a:t>
            </a:r>
          </a:p>
        </p:txBody>
      </p:sp>
    </p:spTree>
    <p:extLst>
      <p:ext uri="{BB962C8B-B14F-4D97-AF65-F5344CB8AC3E}">
        <p14:creationId xmlns:p14="http://schemas.microsoft.com/office/powerpoint/2010/main" val="19334381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Неколку меѓународни </a:t>
            </a:r>
          </a:p>
          <a:p>
            <a:pPr algn="r">
              <a:lnSpc>
                <a:spcPct val="80000"/>
              </a:lnSpc>
            </a:pPr>
            <a:r>
              <a:rPr lang="mk-MK" sz="3200" b="1">
                <a:ea typeface="ＭＳ Ｐゴシック" charset="0"/>
                <a:cs typeface="ＭＳ Ｐゴシック" charset="0"/>
              </a:rPr>
              <a:t>искуства</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4572000" cy="5078313"/>
          </a:xfrm>
          <a:prstGeom prst="rect">
            <a:avLst/>
          </a:prstGeom>
        </p:spPr>
        <p:txBody>
          <a:bodyPr>
            <a:spAutoFit/>
          </a:bodyPr>
          <a:lstStyle/>
          <a:p>
            <a:pPr marL="342900" indent="-342900">
              <a:buFont typeface="Wingdings" pitchFamily="2" charset="2"/>
              <a:buChar char="Ø"/>
            </a:pPr>
            <a:r>
              <a:rPr lang="mk-MK" b="1" dirty="0"/>
              <a:t>Најчести форми на </a:t>
            </a:r>
            <a:r>
              <a:rPr lang="mk-MK" b="1" dirty="0" err="1"/>
              <a:t>сајбер</a:t>
            </a:r>
            <a:r>
              <a:rPr lang="mk-MK" b="1" dirty="0"/>
              <a:t>-криминал:</a:t>
            </a:r>
          </a:p>
          <a:p>
            <a:pPr marL="342900" indent="-342900">
              <a:buFont typeface="Wingdings" pitchFamily="2" charset="2"/>
              <a:buChar char="Ø"/>
            </a:pPr>
            <a:endParaRPr lang="en-US" dirty="0"/>
          </a:p>
          <a:p>
            <a:pPr marL="342900" indent="-342900">
              <a:buFont typeface="Wingdings" pitchFamily="2" charset="2"/>
              <a:buChar char="ü"/>
            </a:pPr>
            <a:r>
              <a:rPr lang="mk-MK" dirty="0"/>
              <a:t>Според бројот на пријавени познати сторители во периодот од 2014 до 2018 година, </a:t>
            </a:r>
            <a:r>
              <a:rPr lang="mk-MK" b="1" dirty="0"/>
              <a:t>најчести високо-технолошки кривични дела се</a:t>
            </a:r>
            <a:r>
              <a:rPr lang="mk-MK" dirty="0"/>
              <a:t>:</a:t>
            </a:r>
          </a:p>
          <a:p>
            <a:pPr marL="342900" indent="-342900">
              <a:buFont typeface="Wingdings" pitchFamily="2" charset="2"/>
              <a:buChar char="ü"/>
            </a:pPr>
            <a:endParaRPr lang="en-GB" b="1" dirty="0"/>
          </a:p>
          <a:p>
            <a:pPr marL="342900" indent="-342900">
              <a:buFont typeface="Arial" panose="020B0604020202020204" pitchFamily="34" charset="0"/>
              <a:buChar char="•"/>
            </a:pPr>
            <a:r>
              <a:rPr lang="mk-MK" b="1" dirty="0"/>
              <a:t>Загрозување на безбедноста според чл. 138 CC; </a:t>
            </a:r>
          </a:p>
          <a:p>
            <a:pPr marL="342900" indent="-342900">
              <a:buFont typeface="Arial" panose="020B0604020202020204" pitchFamily="34" charset="0"/>
              <a:buChar char="•"/>
            </a:pPr>
            <a:endParaRPr lang="en-GB" b="1" dirty="0"/>
          </a:p>
          <a:p>
            <a:pPr marL="342900" indent="-342900">
              <a:buFont typeface="Arial" panose="020B0604020202020204" pitchFamily="34" charset="0"/>
              <a:buChar char="•"/>
            </a:pPr>
            <a:r>
              <a:rPr lang="mk-MK" b="1" dirty="0"/>
              <a:t>Прикажување, набавка и поседување порнографски материјал и малолетничка порнографија според чл. 185 CC;</a:t>
            </a:r>
          </a:p>
          <a:p>
            <a:r>
              <a:rPr lang="mk-MK" b="1" dirty="0"/>
              <a:t> </a:t>
            </a:r>
          </a:p>
          <a:p>
            <a:pPr marL="342900" indent="-342900">
              <a:buFont typeface="Arial" panose="020B0604020202020204" pitchFamily="34" charset="0"/>
              <a:buChar char="•"/>
            </a:pPr>
            <a:r>
              <a:rPr lang="mk-MK" b="1" dirty="0"/>
              <a:t>Измама според чл. 208 CC.</a:t>
            </a:r>
          </a:p>
          <a:p>
            <a:pPr lvl="0"/>
            <a:endParaRPr lang="en-GB" dirty="0"/>
          </a:p>
        </p:txBody>
      </p:sp>
      <p:pic>
        <p:nvPicPr>
          <p:cNvPr id="12" name="Content Placeholder 9">
            <a:extLst>
              <a:ext uri="{FF2B5EF4-FFF2-40B4-BE49-F238E27FC236}">
                <a16:creationId xmlns:a16="http://schemas.microsoft.com/office/drawing/2014/main" id="{C83D5202-D8DF-D340-BBFB-C1A9FC962F09}"/>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4615178" y="1582586"/>
            <a:ext cx="4407278" cy="3960059"/>
          </a:xfrm>
          <a:prstGeom prst="rect">
            <a:avLst/>
          </a:prstGeom>
        </p:spPr>
      </p:pic>
    </p:spTree>
    <p:extLst>
      <p:ext uri="{BB962C8B-B14F-4D97-AF65-F5344CB8AC3E}">
        <p14:creationId xmlns:p14="http://schemas.microsoft.com/office/powerpoint/2010/main" val="31795225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Неколку меѓународни </a:t>
            </a:r>
          </a:p>
          <a:p>
            <a:pPr algn="r">
              <a:lnSpc>
                <a:spcPct val="80000"/>
              </a:lnSpc>
            </a:pPr>
            <a:r>
              <a:rPr lang="mk-MK" sz="3200" b="1">
                <a:ea typeface="ＭＳ Ｐゴシック" charset="0"/>
                <a:cs typeface="ＭＳ Ｐゴシック" charset="0"/>
              </a:rPr>
              <a:t>искуства</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1951824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a:ea typeface="ＭＳ Ｐゴシック" pitchFamily="34" charset="-128"/>
              </a:rPr>
              <a:t>Цели на сесијата</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96947" y="1104523"/>
            <a:ext cx="4677508" cy="5509200"/>
          </a:xfrm>
          <a:prstGeom prst="rect">
            <a:avLst/>
          </a:prstGeom>
        </p:spPr>
        <p:txBody>
          <a:bodyPr wrap="square">
            <a:spAutoFit/>
          </a:bodyPr>
          <a:lstStyle/>
          <a:p>
            <a:pPr marL="342900" indent="-342900">
              <a:lnSpc>
                <a:spcPct val="80000"/>
              </a:lnSpc>
              <a:buFont typeface="Wingdings" pitchFamily="2" charset="2"/>
              <a:buChar char="ü"/>
            </a:pPr>
            <a:r>
              <a:rPr lang="mk-MK" sz="2200" i="1" dirty="0"/>
              <a:t>Да се разбере законската рамка и практичната организација на надлежните органи за сузбивање и гонење на </a:t>
            </a:r>
            <a:r>
              <a:rPr lang="mk-MK" sz="2200" i="1" dirty="0" err="1"/>
              <a:t>сајбер</a:t>
            </a:r>
            <a:r>
              <a:rPr lang="mk-MK" sz="2200" i="1" dirty="0"/>
              <a:t>-криминал </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разгледаат и разберат основните концепти на истрагата за </a:t>
            </a:r>
            <a:r>
              <a:rPr lang="mk-MK" sz="2200" i="1" dirty="0" err="1"/>
              <a:t>сајбер</a:t>
            </a:r>
            <a:r>
              <a:rPr lang="mk-MK" sz="2200" i="1" dirty="0"/>
              <a:t>-криминал и улогите на вклучените органи</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дознаат некои меѓународни искуства во врска со организирањето на специјализирани органи и истрагата за </a:t>
            </a:r>
            <a:r>
              <a:rPr lang="mk-MK" sz="2200" i="1" dirty="0" err="1"/>
              <a:t>сајбер</a:t>
            </a:r>
            <a:r>
              <a:rPr lang="mk-MK" sz="2200" i="1" dirty="0"/>
              <a:t>-криминал</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дознаат домашните искуства во оваа област</a:t>
            </a:r>
          </a:p>
        </p:txBody>
      </p:sp>
      <p:pic>
        <p:nvPicPr>
          <p:cNvPr id="11" name="Picture 10">
            <a:extLst>
              <a:ext uri="{FF2B5EF4-FFF2-40B4-BE49-F238E27FC236}">
                <a16:creationId xmlns:a16="http://schemas.microsoft.com/office/drawing/2014/main" id="{BE01A11E-C595-624D-AD02-BB264409377C}"/>
              </a:ext>
            </a:extLst>
          </p:cNvPr>
          <p:cNvPicPr>
            <a:picLocks noChangeAspect="1"/>
          </p:cNvPicPr>
          <p:nvPr/>
        </p:nvPicPr>
        <p:blipFill>
          <a:blip r:embed="rId4"/>
          <a:stretch>
            <a:fillRect/>
          </a:stretch>
        </p:blipFill>
        <p:spPr>
          <a:xfrm>
            <a:off x="5734467" y="2648643"/>
            <a:ext cx="2808317" cy="2150117"/>
          </a:xfrm>
          <a:prstGeom prst="rect">
            <a:avLst/>
          </a:prstGeom>
        </p:spPr>
      </p:pic>
    </p:spTree>
    <p:extLst>
      <p:ext uri="{BB962C8B-B14F-4D97-AF65-F5344CB8AC3E}">
        <p14:creationId xmlns:p14="http://schemas.microsoft.com/office/powerpoint/2010/main" val="23138929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a:solidFill>
                  <a:schemeClr val="bg1"/>
                </a:solidFill>
              </a:rPr>
              <a:t>Преглед на истрагата </a:t>
            </a:r>
          </a:p>
          <a:p>
            <a:pPr marL="0" indent="0" algn="r">
              <a:buFont typeface="Arial" charset="0"/>
              <a:buNone/>
              <a:defRPr/>
            </a:pPr>
            <a:r>
              <a:rPr lang="mk-MK" sz="3200" b="1">
                <a:solidFill>
                  <a:schemeClr val="bg1"/>
                </a:solidFill>
              </a:rPr>
              <a:t>за сајбер-криминал</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mk-MK" sz="3200" b="1">
                <a:ea typeface="ＭＳ Ｐゴシック" charset="0"/>
                <a:cs typeface="ＭＳ Ｐゴシック" charset="0"/>
              </a:rPr>
              <a:t>Четврт дел</a:t>
            </a:r>
          </a:p>
          <a:p>
            <a:pPr algn="ctr">
              <a:lnSpc>
                <a:spcPct val="80000"/>
              </a:lnSpc>
            </a:pPr>
            <a:br>
              <a:rPr lang="mk-MK" sz="3200" b="1">
                <a:ea typeface="ＭＳ Ｐゴシック" charset="0"/>
                <a:cs typeface="ＭＳ Ｐゴシック" charset="0"/>
              </a:rPr>
            </a:br>
            <a:r>
              <a:rPr lang="mk-MK" sz="3200" b="1">
                <a:ea typeface="ＭＳ Ｐゴシック" charset="0"/>
                <a:cs typeface="ＭＳ Ｐゴシック" charset="0"/>
              </a:rPr>
              <a:t>Домашни искуства</a:t>
            </a:r>
          </a:p>
        </p:txBody>
      </p:sp>
    </p:spTree>
    <p:extLst>
      <p:ext uri="{BB962C8B-B14F-4D97-AF65-F5344CB8AC3E}">
        <p14:creationId xmlns:p14="http://schemas.microsoft.com/office/powerpoint/2010/main" val="4451837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Домашни искуства</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851866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Домашни искуства</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6059284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a:solidFill>
                  <a:schemeClr val="bg1"/>
                </a:solidFill>
              </a:rPr>
              <a:t>Преглед на истрагата </a:t>
            </a:r>
          </a:p>
          <a:p>
            <a:pPr marL="0" indent="0" algn="r">
              <a:buFont typeface="Arial" charset="0"/>
              <a:buNone/>
              <a:defRPr/>
            </a:pPr>
            <a:r>
              <a:rPr lang="mk-MK" sz="3200" b="1">
                <a:solidFill>
                  <a:schemeClr val="bg1"/>
                </a:solidFill>
              </a:rPr>
              <a:t>за сајбер-криминал</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mk-MK" sz="3200" b="1">
                <a:ea typeface="ＭＳ Ｐゴシック" charset="0"/>
                <a:cs typeface="ＭＳ Ｐゴシック" charset="0"/>
              </a:rPr>
              <a:t>Петти дел</a:t>
            </a:r>
          </a:p>
          <a:p>
            <a:pPr algn="ctr" eaLnBrk="1" hangingPunct="1">
              <a:lnSpc>
                <a:spcPct val="80000"/>
              </a:lnSpc>
            </a:pPr>
            <a:endParaRPr lang="en-GB" sz="3200" b="1" dirty="0">
              <a:ea typeface="ＭＳ Ｐゴシック" charset="0"/>
            </a:endParaRPr>
          </a:p>
          <a:p>
            <a:pPr algn="ctr" eaLnBrk="1" hangingPunct="1">
              <a:lnSpc>
                <a:spcPct val="80000"/>
              </a:lnSpc>
            </a:pPr>
            <a:r>
              <a:rPr lang="mk-MK" sz="3200" b="1">
                <a:ea typeface="ＭＳ Ｐゴシック" charset="0"/>
              </a:rPr>
              <a:t>Резиме</a:t>
            </a:r>
          </a:p>
        </p:txBody>
      </p:sp>
    </p:spTree>
    <p:extLst>
      <p:ext uri="{BB962C8B-B14F-4D97-AF65-F5344CB8AC3E}">
        <p14:creationId xmlns:p14="http://schemas.microsoft.com/office/powerpoint/2010/main" val="41676915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a:ea typeface="ＭＳ Ｐゴシック" pitchFamily="34" charset="-128"/>
              </a:rPr>
              <a:t>Цели на сесијата</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96946" y="1104523"/>
            <a:ext cx="5346603" cy="4967514"/>
          </a:xfrm>
          <a:prstGeom prst="rect">
            <a:avLst/>
          </a:prstGeom>
        </p:spPr>
        <p:txBody>
          <a:bodyPr wrap="square">
            <a:spAutoFit/>
          </a:bodyPr>
          <a:lstStyle/>
          <a:p>
            <a:pPr marL="342900" indent="-342900">
              <a:lnSpc>
                <a:spcPct val="80000"/>
              </a:lnSpc>
              <a:buFont typeface="Wingdings" pitchFamily="2" charset="2"/>
              <a:buChar char="ü"/>
            </a:pPr>
            <a:r>
              <a:rPr lang="mk-MK" sz="2200" i="1" dirty="0"/>
              <a:t>Да се разбере правната рамка и практичната организација на надлежните органи за сузбивање и гонење на сајбер-криминал </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разгледаат и разберат основните поими на истрагата за сајбер-криминал и улогите на вклучените органи</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дознаат некои меѓународни искуства во врска со организирањето на специјализирани органи и истрагата за сајбер-криминал</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дознаат домашните искуства во оваа област</a:t>
            </a:r>
          </a:p>
        </p:txBody>
      </p:sp>
      <p:pic>
        <p:nvPicPr>
          <p:cNvPr id="11" name="Picture 10">
            <a:extLst>
              <a:ext uri="{FF2B5EF4-FFF2-40B4-BE49-F238E27FC236}">
                <a16:creationId xmlns:a16="http://schemas.microsoft.com/office/drawing/2014/main" id="{8A9BDC22-FE3D-A144-954F-2A306E5DFEFD}"/>
              </a:ext>
            </a:extLst>
          </p:cNvPr>
          <p:cNvPicPr>
            <a:picLocks noChangeAspect="1"/>
          </p:cNvPicPr>
          <p:nvPr/>
        </p:nvPicPr>
        <p:blipFill>
          <a:blip r:embed="rId4"/>
          <a:stretch>
            <a:fillRect/>
          </a:stretch>
        </p:blipFill>
        <p:spPr>
          <a:xfrm>
            <a:off x="5969131" y="2648643"/>
            <a:ext cx="2808317" cy="2150117"/>
          </a:xfrm>
          <a:prstGeom prst="rect">
            <a:avLst/>
          </a:prstGeom>
        </p:spPr>
      </p:pic>
    </p:spTree>
    <p:extLst>
      <p:ext uri="{BB962C8B-B14F-4D97-AF65-F5344CB8AC3E}">
        <p14:creationId xmlns:p14="http://schemas.microsoft.com/office/powerpoint/2010/main" val="21736383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a:solidFill>
                  <a:schemeClr val="bg1"/>
                </a:solidFill>
              </a:rPr>
              <a:t>Преглед на истрагата </a:t>
            </a:r>
          </a:p>
          <a:p>
            <a:pPr marL="0" indent="0" algn="r">
              <a:buFont typeface="Arial" charset="0"/>
              <a:buNone/>
              <a:defRPr/>
            </a:pPr>
            <a:r>
              <a:rPr lang="mk-MK" sz="3200" b="1">
                <a:solidFill>
                  <a:schemeClr val="bg1"/>
                </a:solidFill>
              </a:rPr>
              <a:t>за сајбер-криминал</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a:solidFill>
                  <a:schemeClr val="bg1"/>
                </a:solidFill>
              </a:rPr>
              <a:t>Преглед на истрагата </a:t>
            </a:r>
          </a:p>
          <a:p>
            <a:pPr marL="0" indent="0" algn="r">
              <a:buFont typeface="Arial" charset="0"/>
              <a:buNone/>
              <a:defRPr/>
            </a:pPr>
            <a:r>
              <a:rPr lang="mk-MK" sz="3200" b="1">
                <a:solidFill>
                  <a:schemeClr val="bg1"/>
                </a:solidFill>
              </a:rPr>
              <a:t>за сајбер-криминал</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mk-MK" sz="3200" b="1">
                <a:ea typeface="ＭＳ Ｐゴシック" charset="0"/>
                <a:cs typeface="ＭＳ Ｐゴシック" charset="0"/>
              </a:rPr>
              <a:t>Прв дел</a:t>
            </a:r>
          </a:p>
          <a:p>
            <a:pPr algn="ctr" eaLnBrk="1" hangingPunct="1">
              <a:lnSpc>
                <a:spcPct val="80000"/>
              </a:lnSpc>
            </a:pPr>
            <a:br>
              <a:rPr lang="mk-MK" sz="3200" b="1">
                <a:ea typeface="ＭＳ Ｐゴシック" charset="0"/>
                <a:cs typeface="ＭＳ Ｐゴシック" charset="0"/>
              </a:rPr>
            </a:br>
            <a:r>
              <a:rPr lang="mk-MK" sz="3200" b="1">
                <a:ea typeface="ＭＳ Ｐゴシック" charset="0"/>
                <a:cs typeface="ＭＳ Ｐゴシック" charset="0"/>
              </a:rPr>
              <a:t>Надлежни органи за сајбер-криминал</a:t>
            </a:r>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a:ea typeface="ＭＳ Ｐゴシック" charset="0"/>
              </a:rPr>
              <a:t>Надлежни органи за  </a:t>
            </a:r>
          </a:p>
          <a:p>
            <a:pPr algn="r"/>
            <a:r>
              <a:rPr lang="mk-MK" sz="3200" b="1">
                <a:ea typeface="ＭＳ Ｐゴシック" charset="0"/>
              </a:rPr>
              <a:t>сајбер-криминал</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4832092"/>
          </a:xfrm>
          <a:prstGeom prst="rect">
            <a:avLst/>
          </a:prstGeom>
        </p:spPr>
        <p:txBody>
          <a:bodyPr>
            <a:spAutoFit/>
          </a:bodyPr>
          <a:lstStyle/>
          <a:p>
            <a:pPr marL="342900" indent="-342900">
              <a:buFont typeface="Arial" panose="020B0604020202020204" pitchFamily="34" charset="0"/>
              <a:buChar char="•"/>
            </a:pPr>
            <a:r>
              <a:rPr lang="mk-MK" sz="2200" b="1">
                <a:solidFill>
                  <a:srgbClr val="FF0000"/>
                </a:solidFill>
              </a:rPr>
              <a:t>Прашање број 1</a:t>
            </a:r>
            <a:r>
              <a:rPr lang="mk-MK" sz="2200" b="1"/>
              <a:t>: дали ги имаме?</a:t>
            </a:r>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r>
              <a:rPr lang="mk-MK" sz="2200" b="1">
                <a:solidFill>
                  <a:srgbClr val="FF0000"/>
                </a:solidFill>
              </a:rPr>
              <a:t>Прашање број 2</a:t>
            </a:r>
            <a:r>
              <a:rPr lang="mk-MK" sz="2200" b="1"/>
              <a:t>: дали се специјализирани или редовни?</a:t>
            </a:r>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r>
              <a:rPr lang="mk-MK" sz="2200" b="1">
                <a:solidFill>
                  <a:srgbClr val="FF0000"/>
                </a:solidFill>
              </a:rPr>
              <a:t>Прашање број 3</a:t>
            </a:r>
            <a:r>
              <a:rPr lang="mk-MK" sz="2200" b="1"/>
              <a:t>: кои се нивните надлежности?</a:t>
            </a:r>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r>
              <a:rPr lang="mk-MK" sz="2200" b="1">
                <a:solidFill>
                  <a:srgbClr val="FF0000"/>
                </a:solidFill>
              </a:rPr>
              <a:t>Прашање број 4</a:t>
            </a:r>
            <a:r>
              <a:rPr lang="mk-MK" sz="2200" b="1"/>
              <a:t>: кои се нивните капацитети?</a:t>
            </a:r>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r>
              <a:rPr lang="mk-MK" sz="2200" b="1">
                <a:solidFill>
                  <a:srgbClr val="FF0000"/>
                </a:solidFill>
              </a:rPr>
              <a:t>Прашање број 5</a:t>
            </a:r>
            <a:r>
              <a:rPr lang="mk-MK" sz="2200" b="1"/>
              <a:t>: како соработуваат?</a:t>
            </a:r>
          </a:p>
        </p:txBody>
      </p:sp>
      <p:pic>
        <p:nvPicPr>
          <p:cNvPr id="8" name="Picture 7">
            <a:extLst>
              <a:ext uri="{FF2B5EF4-FFF2-40B4-BE49-F238E27FC236}">
                <a16:creationId xmlns:a16="http://schemas.microsoft.com/office/drawing/2014/main" id="{9B6ED6E4-F5CE-A74A-B50F-CFB3B9C6028F}"/>
              </a:ext>
            </a:extLst>
          </p:cNvPr>
          <p:cNvPicPr>
            <a:picLocks noChangeAspect="1"/>
          </p:cNvPicPr>
          <p:nvPr/>
        </p:nvPicPr>
        <p:blipFill>
          <a:blip r:embed="rId4"/>
          <a:stretch>
            <a:fillRect/>
          </a:stretch>
        </p:blipFill>
        <p:spPr>
          <a:xfrm>
            <a:off x="5264931" y="2496296"/>
            <a:ext cx="3640345" cy="2357058"/>
          </a:xfrm>
          <a:prstGeom prst="rect">
            <a:avLst/>
          </a:prstGeom>
        </p:spPr>
      </p:pic>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a:ea typeface="ＭＳ Ｐゴシック" charset="0"/>
              </a:rPr>
              <a:t>Дали ги имаме?</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374487" cy="4708981"/>
          </a:xfrm>
          <a:prstGeom prst="rect">
            <a:avLst/>
          </a:prstGeom>
        </p:spPr>
        <p:txBody>
          <a:bodyPr wrap="square">
            <a:spAutoFit/>
          </a:bodyPr>
          <a:lstStyle/>
          <a:p>
            <a:pPr marL="342900" indent="-342900">
              <a:buFont typeface="Wingdings" pitchFamily="2" charset="2"/>
              <a:buChar char="Ø"/>
            </a:pPr>
            <a:r>
              <a:rPr lang="mk-MK" sz="2000" b="1" dirty="0"/>
              <a:t>Сегашната правна рамка: </a:t>
            </a:r>
          </a:p>
          <a:p>
            <a:pPr marL="342900" indent="-342900">
              <a:buFont typeface="Arial" panose="020B0604020202020204" pitchFamily="34" charset="0"/>
              <a:buChar char="•"/>
            </a:pPr>
            <a:r>
              <a:rPr lang="mk-MK" sz="2000" i="1" dirty="0"/>
              <a:t>дали препознава и овозможува постоење на органи за борба против </a:t>
            </a:r>
            <a:r>
              <a:rPr lang="mk-MK" sz="2000" i="1" dirty="0" err="1"/>
              <a:t>сајбер</a:t>
            </a:r>
            <a:r>
              <a:rPr lang="mk-MK" sz="2000" i="1" dirty="0"/>
              <a:t>-криминал?</a:t>
            </a:r>
          </a:p>
          <a:p>
            <a:pPr marL="342900" indent="-342900">
              <a:buFont typeface="Arial" panose="020B0604020202020204" pitchFamily="34" charset="0"/>
              <a:buChar char="•"/>
            </a:pPr>
            <a:r>
              <a:rPr lang="mk-MK" sz="2000" i="1" dirty="0"/>
              <a:t>кое е нормативното ниво на регулативата?</a:t>
            </a:r>
          </a:p>
          <a:p>
            <a:pPr marL="342900" indent="-342900">
              <a:buFont typeface="Arial" panose="020B0604020202020204" pitchFamily="34" charset="0"/>
              <a:buChar char="•"/>
            </a:pPr>
            <a:r>
              <a:rPr lang="mk-MK" sz="2000" i="1" dirty="0"/>
              <a:t>колку е добро запознаена со спроведувањето на законот, обвинителството, судовите, одбраната и другите учесници во кривичната постапка?</a:t>
            </a:r>
          </a:p>
          <a:p>
            <a:pPr marL="342900" indent="-342900">
              <a:buFont typeface="Arial" panose="020B0604020202020204" pitchFamily="34" charset="0"/>
              <a:buChar char="•"/>
            </a:pPr>
            <a:r>
              <a:rPr lang="mk-MK" sz="2000" i="1" dirty="0"/>
              <a:t>кои се нивните законски надлежности?</a:t>
            </a:r>
          </a:p>
          <a:p>
            <a:pPr marL="342900" indent="-342900">
              <a:buFont typeface="Arial" panose="020B0604020202020204" pitchFamily="34" charset="0"/>
              <a:buChar char="•"/>
            </a:pPr>
            <a:r>
              <a:rPr lang="mk-MK" sz="2000" i="1" dirty="0"/>
              <a:t>кој е нивниот вистински досег?</a:t>
            </a:r>
          </a:p>
        </p:txBody>
      </p:sp>
      <p:pic>
        <p:nvPicPr>
          <p:cNvPr id="6" name="Picture 5">
            <a:extLst>
              <a:ext uri="{FF2B5EF4-FFF2-40B4-BE49-F238E27FC236}">
                <a16:creationId xmlns:a16="http://schemas.microsoft.com/office/drawing/2014/main" id="{87C5E393-1615-8B4E-B367-E167BE5E4087}"/>
              </a:ext>
            </a:extLst>
          </p:cNvPr>
          <p:cNvPicPr>
            <a:picLocks noChangeAspect="1"/>
          </p:cNvPicPr>
          <p:nvPr/>
        </p:nvPicPr>
        <p:blipFill>
          <a:blip r:embed="rId4"/>
          <a:stretch>
            <a:fillRect/>
          </a:stretch>
        </p:blipFill>
        <p:spPr>
          <a:xfrm>
            <a:off x="4623445" y="2719540"/>
            <a:ext cx="4520555" cy="2190083"/>
          </a:xfrm>
          <a:prstGeom prst="rect">
            <a:avLst/>
          </a:prstGeom>
        </p:spPr>
      </p:pic>
    </p:spTree>
    <p:extLst>
      <p:ext uri="{BB962C8B-B14F-4D97-AF65-F5344CB8AC3E}">
        <p14:creationId xmlns:p14="http://schemas.microsoft.com/office/powerpoint/2010/main" val="2611132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a:ea typeface="ＭＳ Ｐゴシック" charset="0"/>
              </a:rPr>
              <a:t>Специјализирани или редовни?</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384997" cy="4708981"/>
          </a:xfrm>
          <a:prstGeom prst="rect">
            <a:avLst/>
          </a:prstGeom>
        </p:spPr>
        <p:txBody>
          <a:bodyPr wrap="square">
            <a:spAutoFit/>
          </a:bodyPr>
          <a:lstStyle/>
          <a:p>
            <a:pPr marL="342900" indent="-342900">
              <a:buFont typeface="Wingdings" pitchFamily="2" charset="2"/>
              <a:buChar char="Ø"/>
            </a:pPr>
            <a:r>
              <a:rPr lang="mk-MK" sz="2000" b="1" dirty="0"/>
              <a:t>Сегашната законска рамка: </a:t>
            </a:r>
          </a:p>
          <a:p>
            <a:pPr marL="342900" indent="-342900" algn="just">
              <a:buFont typeface="Arial" panose="020B0604020202020204" pitchFamily="34" charset="0"/>
              <a:buChar char="•"/>
            </a:pPr>
            <a:r>
              <a:rPr lang="mk-MK" sz="2000" i="1" dirty="0"/>
              <a:t>доколку се специјализирани, која е правната рамка?</a:t>
            </a:r>
          </a:p>
          <a:p>
            <a:pPr marL="342900" indent="-342900" algn="just">
              <a:buFont typeface="Arial" panose="020B0604020202020204" pitchFamily="34" charset="0"/>
              <a:buChar char="•"/>
            </a:pPr>
            <a:r>
              <a:rPr lang="mk-MK" sz="2000" i="1" dirty="0"/>
              <a:t>кое е нормативното ниво на регулативата?</a:t>
            </a:r>
          </a:p>
          <a:p>
            <a:pPr marL="342900" indent="-342900" algn="just">
              <a:buFont typeface="Arial" panose="020B0604020202020204" pitchFamily="34" charset="0"/>
              <a:buChar char="•"/>
            </a:pPr>
            <a:r>
              <a:rPr lang="mk-MK" sz="2000" i="1" dirty="0"/>
              <a:t>кои се нивните надлежности?</a:t>
            </a:r>
          </a:p>
          <a:p>
            <a:pPr marL="342900" indent="-342900" algn="just">
              <a:buFont typeface="Arial" panose="020B0604020202020204" pitchFamily="34" charset="0"/>
              <a:buChar char="•"/>
            </a:pPr>
            <a:r>
              <a:rPr lang="mk-MK" sz="2000" i="1" dirty="0"/>
              <a:t>како се организирани?</a:t>
            </a:r>
          </a:p>
          <a:p>
            <a:pPr marL="342900" indent="-342900" algn="just">
              <a:buFont typeface="Arial" panose="020B0604020202020204" pitchFamily="34" charset="0"/>
              <a:buChar char="•"/>
            </a:pPr>
            <a:r>
              <a:rPr lang="mk-MK" sz="2000" i="1" dirty="0"/>
              <a:t>колку се запознаени со другото спроведување на законот, обвинителството, судовите, итн.?</a:t>
            </a:r>
          </a:p>
          <a:p>
            <a:pPr marL="342900" indent="-342900" algn="just">
              <a:buFont typeface="Arial" panose="020B0604020202020204" pitchFamily="34" charset="0"/>
              <a:buChar char="•"/>
            </a:pPr>
            <a:r>
              <a:rPr lang="mk-MK" sz="2000" i="1" dirty="0"/>
              <a:t>како да се контактираат?</a:t>
            </a:r>
          </a:p>
          <a:p>
            <a:pPr marL="342900" indent="-342900" algn="just">
              <a:buFont typeface="Arial" panose="020B0604020202020204" pitchFamily="34" charset="0"/>
              <a:buChar char="•"/>
            </a:pPr>
            <a:r>
              <a:rPr lang="mk-MK" sz="2000" i="1" dirty="0"/>
              <a:t>колку добро се обучени?</a:t>
            </a:r>
          </a:p>
          <a:p>
            <a:pPr marL="342900" indent="-342900" algn="just">
              <a:buFont typeface="Arial" panose="020B0604020202020204" pitchFamily="34" charset="0"/>
              <a:buChar char="•"/>
            </a:pPr>
            <a:r>
              <a:rPr lang="mk-MK" sz="2000" i="1" dirty="0"/>
              <a:t>кое е нивното ниво на искуство?</a:t>
            </a:r>
          </a:p>
        </p:txBody>
      </p:sp>
      <p:pic>
        <p:nvPicPr>
          <p:cNvPr id="6" name="Picture 5">
            <a:extLst>
              <a:ext uri="{FF2B5EF4-FFF2-40B4-BE49-F238E27FC236}">
                <a16:creationId xmlns:a16="http://schemas.microsoft.com/office/drawing/2014/main" id="{87C5E393-1615-8B4E-B367-E167BE5E4087}"/>
              </a:ext>
            </a:extLst>
          </p:cNvPr>
          <p:cNvPicPr>
            <a:picLocks noChangeAspect="1"/>
          </p:cNvPicPr>
          <p:nvPr/>
        </p:nvPicPr>
        <p:blipFill>
          <a:blip r:embed="rId4"/>
          <a:stretch>
            <a:fillRect/>
          </a:stretch>
        </p:blipFill>
        <p:spPr>
          <a:xfrm>
            <a:off x="4623445" y="2719540"/>
            <a:ext cx="4520555" cy="2190083"/>
          </a:xfrm>
          <a:prstGeom prst="rect">
            <a:avLst/>
          </a:prstGeom>
        </p:spPr>
      </p:pic>
    </p:spTree>
    <p:extLst>
      <p:ext uri="{BB962C8B-B14F-4D97-AF65-F5344CB8AC3E}">
        <p14:creationId xmlns:p14="http://schemas.microsoft.com/office/powerpoint/2010/main" val="2316026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a:ea typeface="ＭＳ Ｐゴシック" charset="0"/>
              </a:rPr>
              <a:t>Надлежности?</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88522" y="1044000"/>
            <a:ext cx="5294549" cy="5324535"/>
          </a:xfrm>
          <a:prstGeom prst="rect">
            <a:avLst/>
          </a:prstGeom>
        </p:spPr>
        <p:txBody>
          <a:bodyPr wrap="square">
            <a:spAutoFit/>
          </a:bodyPr>
          <a:lstStyle/>
          <a:p>
            <a:pPr marL="342900" indent="-342900">
              <a:buFont typeface="Wingdings" pitchFamily="2" charset="2"/>
              <a:buChar char="Ø"/>
            </a:pPr>
            <a:r>
              <a:rPr lang="mk-MK" sz="2000" b="1" dirty="0"/>
              <a:t>Законодавците/Владата ги овластиле: </a:t>
            </a:r>
          </a:p>
          <a:p>
            <a:pPr marL="342900" indent="-342900" algn="just">
              <a:buFont typeface="Arial" panose="020B0604020202020204" pitchFamily="34" charset="0"/>
              <a:buChar char="•"/>
            </a:pPr>
            <a:r>
              <a:rPr lang="mk-MK" sz="2000" i="1" dirty="0"/>
              <a:t>да имаат специфична надлежност во врска со материјалното право?</a:t>
            </a:r>
          </a:p>
          <a:p>
            <a:pPr marL="342900" indent="-342900" algn="just">
              <a:buFont typeface="Arial" panose="020B0604020202020204" pitchFamily="34" charset="0"/>
              <a:buChar char="•"/>
            </a:pPr>
            <a:r>
              <a:rPr lang="mk-MK" sz="2000" i="1" dirty="0"/>
              <a:t>да имаат специфични законски дејствија и способности во врска со процесното право?</a:t>
            </a:r>
          </a:p>
          <a:p>
            <a:pPr marL="342900" indent="-342900" algn="just">
              <a:buFont typeface="Arial" panose="020B0604020202020204" pitchFamily="34" charset="0"/>
              <a:buChar char="•"/>
            </a:pPr>
            <a:r>
              <a:rPr lang="mk-MK" sz="2000" i="1" dirty="0"/>
              <a:t>да имаат специфични способности во врска со Меѓусебната правна помош?</a:t>
            </a:r>
          </a:p>
          <a:p>
            <a:pPr marL="342900" indent="-342900" algn="just">
              <a:buFont typeface="Arial" panose="020B0604020202020204" pitchFamily="34" charset="0"/>
              <a:buChar char="•"/>
            </a:pPr>
            <a:r>
              <a:rPr lang="mk-MK" sz="2000" i="1" dirty="0"/>
              <a:t>да имаат специфична организациска поставеност (одделенија) и синџир на команда/одговорност?</a:t>
            </a:r>
          </a:p>
          <a:p>
            <a:pPr marL="342900" indent="-342900" algn="just">
              <a:buFont typeface="Arial" panose="020B0604020202020204" pitchFamily="34" charset="0"/>
              <a:buChar char="•"/>
            </a:pPr>
            <a:r>
              <a:rPr lang="mk-MK" sz="2000" i="1" dirty="0"/>
              <a:t>да имаат специфична опрема и простории?</a:t>
            </a:r>
          </a:p>
          <a:p>
            <a:pPr marL="342900" indent="-342900" algn="just">
              <a:buFont typeface="Arial" panose="020B0604020202020204" pitchFamily="34" charset="0"/>
              <a:buChar char="•"/>
            </a:pPr>
            <a:r>
              <a:rPr lang="mk-MK" sz="2000" i="1" dirty="0"/>
              <a:t>да имаат специјализирана обука?</a:t>
            </a:r>
          </a:p>
          <a:p>
            <a:pPr marL="342900" indent="-342900" algn="just">
              <a:buFont typeface="Arial" panose="020B0604020202020204" pitchFamily="34" charset="0"/>
              <a:buChar char="•"/>
            </a:pPr>
            <a:r>
              <a:rPr lang="mk-MK" sz="2000" i="1" dirty="0"/>
              <a:t>да имаат доволен буџет за нивните активности?</a:t>
            </a:r>
          </a:p>
        </p:txBody>
      </p:sp>
      <p:pic>
        <p:nvPicPr>
          <p:cNvPr id="7" name="Picture 6">
            <a:extLst>
              <a:ext uri="{FF2B5EF4-FFF2-40B4-BE49-F238E27FC236}">
                <a16:creationId xmlns:a16="http://schemas.microsoft.com/office/drawing/2014/main" id="{97B39A65-15A5-884C-8138-1382F4E07198}"/>
              </a:ext>
            </a:extLst>
          </p:cNvPr>
          <p:cNvPicPr>
            <a:picLocks noChangeAspect="1"/>
          </p:cNvPicPr>
          <p:nvPr/>
        </p:nvPicPr>
        <p:blipFill>
          <a:blip r:embed="rId4"/>
          <a:stretch>
            <a:fillRect/>
          </a:stretch>
        </p:blipFill>
        <p:spPr>
          <a:xfrm>
            <a:off x="5383071" y="2660419"/>
            <a:ext cx="3672407" cy="2126566"/>
          </a:xfrm>
          <a:prstGeom prst="rect">
            <a:avLst/>
          </a:prstGeom>
        </p:spPr>
      </p:pic>
    </p:spTree>
    <p:extLst>
      <p:ext uri="{BB962C8B-B14F-4D97-AF65-F5344CB8AC3E}">
        <p14:creationId xmlns:p14="http://schemas.microsoft.com/office/powerpoint/2010/main" val="1744978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a:ea typeface="ＭＳ Ｐゴシック" charset="0"/>
              </a:rPr>
              <a:t>Способности</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74" y="1046041"/>
            <a:ext cx="4572000" cy="5509200"/>
          </a:xfrm>
          <a:prstGeom prst="rect">
            <a:avLst/>
          </a:prstGeom>
        </p:spPr>
        <p:txBody>
          <a:bodyPr>
            <a:spAutoFit/>
          </a:bodyPr>
          <a:lstStyle/>
          <a:p>
            <a:pPr marL="342900" indent="-342900">
              <a:buFont typeface="Wingdings" pitchFamily="2" charset="2"/>
              <a:buChar char="Ø"/>
            </a:pPr>
            <a:r>
              <a:rPr lang="mk-MK" sz="2000" b="1" dirty="0"/>
              <a:t>Во однос на организацијата: </a:t>
            </a:r>
          </a:p>
          <a:p>
            <a:pPr marL="342900" indent="-342900" algn="just">
              <a:buFont typeface="Arial" panose="020B0604020202020204" pitchFamily="34" charset="0"/>
              <a:buChar char="•"/>
            </a:pPr>
            <a:r>
              <a:rPr lang="mk-MK" sz="2000" i="1" dirty="0"/>
              <a:t>органите за спроведување на законот имаат доволно службеници, помошен персонал и други човечки и технички ресурси?</a:t>
            </a:r>
          </a:p>
          <a:p>
            <a:pPr marL="342900" indent="-342900" algn="just">
              <a:buFont typeface="Arial" panose="020B0604020202020204" pitchFamily="34" charset="0"/>
              <a:buChar char="•"/>
            </a:pPr>
            <a:r>
              <a:rPr lang="mk-MK" sz="2000" i="1" dirty="0"/>
              <a:t>обвинителството има доволно обвинители, советници и помагала и други ресурси?</a:t>
            </a:r>
          </a:p>
          <a:p>
            <a:pPr marL="342900" indent="-342900" algn="just">
              <a:buFont typeface="Arial" panose="020B0604020202020204" pitchFamily="34" charset="0"/>
              <a:buChar char="•"/>
            </a:pPr>
            <a:r>
              <a:rPr lang="mk-MK" sz="2000" i="1" dirty="0"/>
              <a:t>судската комора/оддел има на располагање доволно судии, помагала и други ресурси?</a:t>
            </a:r>
          </a:p>
          <a:p>
            <a:pPr marL="342900" indent="-342900" algn="just">
              <a:buFont typeface="Arial" panose="020B0604020202020204" pitchFamily="34" charset="0"/>
              <a:buChar char="•"/>
            </a:pPr>
            <a:r>
              <a:rPr lang="mk-MK" sz="2000" i="1" dirty="0"/>
              <a:t>надлежните државни/владини/судски надзорни органи се подготвени да ги поддржат нивните активности?</a:t>
            </a:r>
          </a:p>
        </p:txBody>
      </p:sp>
      <p:pic>
        <p:nvPicPr>
          <p:cNvPr id="12" name="Picture 11">
            <a:extLst>
              <a:ext uri="{FF2B5EF4-FFF2-40B4-BE49-F238E27FC236}">
                <a16:creationId xmlns:a16="http://schemas.microsoft.com/office/drawing/2014/main" id="{6DC88ADE-144A-BF42-8C7B-E4CC0F23EFBB}"/>
              </a:ext>
            </a:extLst>
          </p:cNvPr>
          <p:cNvPicPr>
            <a:picLocks noChangeAspect="1"/>
          </p:cNvPicPr>
          <p:nvPr/>
        </p:nvPicPr>
        <p:blipFill>
          <a:blip r:embed="rId4"/>
          <a:stretch>
            <a:fillRect/>
          </a:stretch>
        </p:blipFill>
        <p:spPr>
          <a:xfrm>
            <a:off x="5010287" y="2660419"/>
            <a:ext cx="3797439" cy="2126566"/>
          </a:xfrm>
          <a:prstGeom prst="rect">
            <a:avLst/>
          </a:prstGeom>
        </p:spPr>
      </p:pic>
    </p:spTree>
    <p:extLst>
      <p:ext uri="{BB962C8B-B14F-4D97-AF65-F5344CB8AC3E}">
        <p14:creationId xmlns:p14="http://schemas.microsoft.com/office/powerpoint/2010/main" val="32670912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14264</TotalTime>
  <Words>4858</Words>
  <Application>Microsoft Office PowerPoint</Application>
  <PresentationFormat>On-screen Show (4:3)</PresentationFormat>
  <Paragraphs>660</Paragraphs>
  <Slides>35</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Arial Narrow</vt:lpstr>
      <vt:lpstr>Calibri</vt:lpstr>
      <vt:lpstr>Segoe UI</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apetrovmk@outlook.com</cp:lastModifiedBy>
  <cp:revision>304</cp:revision>
  <dcterms:created xsi:type="dcterms:W3CDTF">2012-01-25T15:22:10Z</dcterms:created>
  <dcterms:modified xsi:type="dcterms:W3CDTF">2021-04-26T02:25:24Z</dcterms:modified>
</cp:coreProperties>
</file>