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4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1" roundtripDataSignature="AMtx7mgMHTA6LBiqNADYc8Bto7fHSrzkg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9418" autoAdjust="0"/>
  </p:normalViewPr>
  <p:slideViewPr>
    <p:cSldViewPr snapToGrid="0">
      <p:cViewPr varScale="1">
        <p:scale>
          <a:sx n="59" d="100"/>
          <a:sy n="59" d="100"/>
        </p:scale>
        <p:origin x="81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ru-RU"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 name="Google Shape;138;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Оваа сесија ќе трае 90 минути</a:t>
            </a:r>
            <a:endParaRPr dirty="0"/>
          </a:p>
          <a:p>
            <a:pPr marL="0" lvl="0" indent="0" algn="l" rtl="0">
              <a:spcBef>
                <a:spcPts val="0"/>
              </a:spcBef>
              <a:spcAft>
                <a:spcPts val="0"/>
              </a:spcAft>
              <a:buNone/>
            </a:pPr>
            <a:endParaRPr dirty="0"/>
          </a:p>
        </p:txBody>
      </p:sp>
      <p:sp>
        <p:nvSpPr>
          <p:cNvPr id="139" name="Google Shape;139;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1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6" name="Google Shape;206;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7 од Конвенцијата во Будимпешта каде што е обележан еден елемент („внесување, промена, бришење и криење“).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 </a:t>
            </a:r>
            <a:r>
              <a:rPr lang="ru-RU" sz="1200" b="0" i="0" dirty="0">
                <a:solidFill>
                  <a:schemeClr val="dk1"/>
                </a:solidFill>
                <a:latin typeface="Calibri"/>
                <a:ea typeface="Calibri"/>
                <a:cs typeface="Calibri"/>
                <a:sym typeface="Calibri"/>
              </a:rPr>
              <a:t>Ова ги наведува четирите средства со кои може да се случи фалсификување на оригинален документ според член 7. Тоа се</a:t>
            </a:r>
            <a:r>
              <a:rPr lang="ru-RU" dirty="0"/>
              <a:t>:</a:t>
            </a:r>
            <a:endParaRPr dirty="0"/>
          </a:p>
          <a:p>
            <a:pPr marL="228600" lvl="0" indent="-228600" algn="l" rtl="0">
              <a:spcBef>
                <a:spcPts val="0"/>
              </a:spcBef>
              <a:spcAft>
                <a:spcPts val="0"/>
              </a:spcAft>
              <a:buClr>
                <a:schemeClr val="dk1"/>
              </a:buClr>
              <a:buSzPts val="1200"/>
              <a:buFont typeface="Calibri"/>
              <a:buAutoNum type="arabicPeriod"/>
            </a:pPr>
            <a:r>
              <a:rPr lang="ru-RU" sz="1200" b="0" i="0" dirty="0">
                <a:solidFill>
                  <a:schemeClr val="dk1"/>
                </a:solidFill>
                <a:latin typeface="Calibri"/>
                <a:ea typeface="Calibri"/>
                <a:cs typeface="Calibri"/>
                <a:sym typeface="Calibri"/>
              </a:rPr>
              <a:t>Внесување на точни или неточни податоци (во времето на создавање или внесување на податоци) </a:t>
            </a:r>
            <a:endParaRPr dirty="0"/>
          </a:p>
          <a:p>
            <a:pPr marL="228600" lvl="0" indent="-228600" algn="l" rtl="0">
              <a:spcBef>
                <a:spcPts val="0"/>
              </a:spcBef>
              <a:spcAft>
                <a:spcPts val="0"/>
              </a:spcAft>
              <a:buClr>
                <a:schemeClr val="dk1"/>
              </a:buClr>
              <a:buSzPts val="1200"/>
              <a:buFont typeface="Calibri"/>
              <a:buAutoNum type="arabicPeriod"/>
            </a:pPr>
            <a:r>
              <a:rPr lang="ru-RU" sz="1200" b="0" i="0" dirty="0">
                <a:solidFill>
                  <a:schemeClr val="dk1"/>
                </a:solidFill>
                <a:latin typeface="Calibri"/>
                <a:ea typeface="Calibri"/>
                <a:cs typeface="Calibri"/>
                <a:sym typeface="Calibri"/>
              </a:rPr>
              <a:t>Последователни измени (вклучувајќи модификации, варијации или делумни промени)</a:t>
            </a:r>
            <a:endParaRPr dirty="0"/>
          </a:p>
          <a:p>
            <a:pPr marL="228600" lvl="0" indent="-228600" algn="l" rtl="0">
              <a:spcBef>
                <a:spcPts val="0"/>
              </a:spcBef>
              <a:spcAft>
                <a:spcPts val="0"/>
              </a:spcAft>
              <a:buClr>
                <a:schemeClr val="dk1"/>
              </a:buClr>
              <a:buSzPts val="1200"/>
              <a:buFont typeface="Calibri"/>
              <a:buAutoNum type="arabicPeriod"/>
            </a:pPr>
            <a:r>
              <a:rPr lang="ru-RU" sz="1200" b="0" i="0" dirty="0">
                <a:solidFill>
                  <a:schemeClr val="dk1"/>
                </a:solidFill>
                <a:latin typeface="Calibri"/>
                <a:ea typeface="Calibri"/>
                <a:cs typeface="Calibri"/>
                <a:sym typeface="Calibri"/>
              </a:rPr>
              <a:t>Бришење (отстранување на податоци од медиум за податоци)</a:t>
            </a:r>
            <a:endParaRPr dirty="0"/>
          </a:p>
          <a:p>
            <a:pPr marL="228600" lvl="0" indent="-228600" algn="l" rtl="0">
              <a:spcBef>
                <a:spcPts val="0"/>
              </a:spcBef>
              <a:spcAft>
                <a:spcPts val="0"/>
              </a:spcAft>
              <a:buClr>
                <a:schemeClr val="dk1"/>
              </a:buClr>
              <a:buSzPts val="1200"/>
              <a:buFont typeface="Calibri"/>
              <a:buAutoNum type="arabicPeriod"/>
            </a:pPr>
            <a:r>
              <a:rPr lang="ru-RU" sz="1200" b="0" i="0" dirty="0">
                <a:solidFill>
                  <a:schemeClr val="dk1"/>
                </a:solidFill>
                <a:latin typeface="Calibri"/>
                <a:ea typeface="Calibri"/>
                <a:cs typeface="Calibri"/>
                <a:sym typeface="Calibri"/>
              </a:rPr>
              <a:t>Криење (задржување или прикривање на податоците)</a:t>
            </a:r>
            <a:endParaRPr dirty="0"/>
          </a:p>
          <a:p>
            <a:pPr marL="0" lvl="0" indent="0" algn="l" rtl="0">
              <a:spcBef>
                <a:spcPts val="0"/>
              </a:spcBef>
              <a:spcAft>
                <a:spcPts val="0"/>
              </a:spcAft>
              <a:buNone/>
            </a:pPr>
            <a:endParaRPr dirty="0"/>
          </a:p>
        </p:txBody>
      </p:sp>
      <p:sp>
        <p:nvSpPr>
          <p:cNvPr id="207" name="Google Shape;207;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1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4" name="Google Shape;214;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7 од Конвенцијата во Будимпешта каде што е обележан еден елемент („неавтентични податоци“).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 </a:t>
            </a:r>
            <a:endParaRPr dirty="0"/>
          </a:p>
          <a:p>
            <a:pPr marL="0" marR="0" lvl="0" indent="0" algn="l" rtl="0">
              <a:lnSpc>
                <a:spcPct val="100000"/>
              </a:lnSpc>
              <a:spcBef>
                <a:spcPts val="360"/>
              </a:spcBef>
              <a:spcAft>
                <a:spcPts val="0"/>
              </a:spcAft>
              <a:buClr>
                <a:schemeClr val="dk1"/>
              </a:buClr>
              <a:buSzPts val="1200"/>
              <a:buFont typeface="Calibri"/>
              <a:buNone/>
            </a:pPr>
            <a:endParaRPr dirty="0"/>
          </a:p>
          <a:p>
            <a:pPr marL="0" marR="0" lvl="0" indent="0" algn="l" rtl="0">
              <a:lnSpc>
                <a:spcPct val="100000"/>
              </a:lnSpc>
              <a:spcBef>
                <a:spcPts val="360"/>
              </a:spcBef>
              <a:spcAft>
                <a:spcPts val="0"/>
              </a:spcAft>
              <a:buClr>
                <a:schemeClr val="dk1"/>
              </a:buClr>
              <a:buSzPts val="1200"/>
              <a:buFont typeface="Calibri"/>
              <a:buNone/>
            </a:pPr>
            <a:r>
              <a:rPr lang="ru-RU" sz="1200" b="0" i="0" dirty="0">
                <a:solidFill>
                  <a:schemeClr val="dk1"/>
                </a:solidFill>
                <a:latin typeface="Calibri"/>
                <a:ea typeface="Calibri"/>
                <a:cs typeface="Calibri"/>
                <a:sym typeface="Calibri"/>
              </a:rPr>
              <a:t>Како што е наведено во Објаснувачкиот извештај на Конвенцијата од Будимпешта, „националните концепти на фалсификување многу варираат. Еден концепт се заснова на автентичноста на авторот на документот, а други се засноваат на вистинитоста на изјавата содржана во документот. Сепак, беше договорено измамата во однос на автентичноста да се однесува барем на издавачот на податоците, без оглед на точноста или вистинитоста на содржината на податоците. Страните можат да одат подалеку и под поимот „автентично“ да ја вклучат и оригиналноста на податоците.“</a:t>
            </a:r>
            <a:endParaRPr dirty="0"/>
          </a:p>
        </p:txBody>
      </p:sp>
      <p:sp>
        <p:nvSpPr>
          <p:cNvPr id="215" name="Google Shape;215;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1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2" name="Google Shape;222;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7 од Конвенцијата во Будимпешта каде што е обележан еден елемент („намера да се прочитаат или постапува по нив во легални цели како да се автентични“).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 </a:t>
            </a:r>
            <a:endParaRPr dirty="0"/>
          </a:p>
          <a:p>
            <a:pPr marL="0" marR="0" lvl="0" indent="0" algn="l" rtl="0">
              <a:lnSpc>
                <a:spcPct val="100000"/>
              </a:lnSpc>
              <a:spcBef>
                <a:spcPts val="360"/>
              </a:spcBef>
              <a:spcAft>
                <a:spcPts val="0"/>
              </a:spcAft>
              <a:buClr>
                <a:schemeClr val="dk1"/>
              </a:buClr>
              <a:buSzPts val="1200"/>
              <a:buFont typeface="Calibri"/>
              <a:buNone/>
            </a:pPr>
            <a:endParaRPr dirty="0"/>
          </a:p>
          <a:p>
            <a:pPr marL="0" marR="0" lvl="0" indent="0" algn="l" rtl="0">
              <a:lnSpc>
                <a:spcPct val="100000"/>
              </a:lnSpc>
              <a:spcBef>
                <a:spcPts val="360"/>
              </a:spcBef>
              <a:spcAft>
                <a:spcPts val="0"/>
              </a:spcAft>
              <a:buClr>
                <a:schemeClr val="dk1"/>
              </a:buClr>
              <a:buSzPts val="1200"/>
              <a:buFont typeface="Calibri"/>
              <a:buNone/>
            </a:pPr>
            <a:r>
              <a:rPr lang="ru-RU" sz="1200" b="0" i="0" dirty="0">
                <a:solidFill>
                  <a:schemeClr val="dk1"/>
                </a:solidFill>
                <a:latin typeface="Calibri"/>
                <a:ea typeface="Calibri"/>
                <a:cs typeface="Calibri"/>
                <a:sym typeface="Calibri"/>
              </a:rPr>
              <a:t>Покрај барањето фалсификувањето поврзано со компјутери намерно да се изврши, член 7 исто така налага лицето да го изврши потребното дејство со намера фалсификуваниот документ да се прочита или постапува по него за легални цели (т.е. правни трансакции и документи што се правно релевантни ). Покрај тоа, страните може да бараат дејството да се изврши со намера да се измами друго лице.</a:t>
            </a:r>
            <a:endParaRPr dirty="0"/>
          </a:p>
          <a:p>
            <a:pPr marL="0" lvl="0" indent="0" algn="l" rtl="0">
              <a:spcBef>
                <a:spcPts val="0"/>
              </a:spcBef>
              <a:spcAft>
                <a:spcPts val="0"/>
              </a:spcAft>
              <a:buNone/>
            </a:pPr>
            <a:endParaRPr dirty="0"/>
          </a:p>
        </p:txBody>
      </p:sp>
      <p:sp>
        <p:nvSpPr>
          <p:cNvPr id="223" name="Google Shape;223;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1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0" name="Google Shape;230;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7 од Конвенцијата во Будимпешта каде што е обележан еден елемент („намера за измама... слична нечесна намера“).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marR="0" lvl="0" indent="0" algn="l" rtl="0">
              <a:lnSpc>
                <a:spcPct val="100000"/>
              </a:lnSpc>
              <a:spcBef>
                <a:spcPts val="360"/>
              </a:spcBef>
              <a:spcAft>
                <a:spcPts val="0"/>
              </a:spcAft>
              <a:buClr>
                <a:schemeClr val="dk1"/>
              </a:buClr>
              <a:buSzPts val="1200"/>
              <a:buFont typeface="Calibri"/>
              <a:buNone/>
            </a:pPr>
            <a:r>
              <a:rPr lang="ru-RU" sz="1200" b="0" i="0" dirty="0">
                <a:solidFill>
                  <a:schemeClr val="dk1"/>
                </a:solidFill>
                <a:latin typeface="Calibri"/>
                <a:ea typeface="Calibri"/>
                <a:cs typeface="Calibri"/>
                <a:sym typeface="Calibri"/>
              </a:rPr>
              <a:t>Страните можат да го стеснат опсегот на член 7, кој предвидува општа криминализација на фалсификување поврзано со компјутери, со одредени квалификациони елементи. Страните особено може да побараат фалсификувањето поврзано со компјутер да е сторено со намера за измама или со слична нечесна намера. </a:t>
            </a:r>
            <a:endParaRPr dirty="0"/>
          </a:p>
        </p:txBody>
      </p:sp>
      <p:sp>
        <p:nvSpPr>
          <p:cNvPr id="231" name="Google Shape;231;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1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8" name="Google Shape;238;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7 од Конвенцијата во Будимпешта каде што е обележан еден елемент („намера за измама... слична нечесна намера“).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marR="0" lvl="0" indent="0" algn="l" rtl="0">
              <a:lnSpc>
                <a:spcPct val="100000"/>
              </a:lnSpc>
              <a:spcBef>
                <a:spcPts val="360"/>
              </a:spcBef>
              <a:spcAft>
                <a:spcPts val="0"/>
              </a:spcAft>
              <a:buClr>
                <a:schemeClr val="dk1"/>
              </a:buClr>
              <a:buSzPts val="1200"/>
              <a:buFont typeface="Calibri"/>
              <a:buNone/>
            </a:pPr>
            <a:r>
              <a:rPr lang="ru-RU" sz="1200" b="0" i="0" dirty="0">
                <a:solidFill>
                  <a:schemeClr val="dk1"/>
                </a:solidFill>
                <a:latin typeface="Calibri"/>
                <a:ea typeface="Calibri"/>
                <a:cs typeface="Calibri"/>
                <a:sym typeface="Calibri"/>
              </a:rPr>
              <a:t>Страните можат да го стеснат опсегот на член 7, кој предвидува општа криминализација на фалсификување поврзано со компјутери, со одредени квалификациони елементи. Страните особено може да побараат дека фалсификатот поврзан со компјутер е сторен со намера за измама или со слична нечесна намера. </a:t>
            </a:r>
            <a:endParaRPr dirty="0"/>
          </a:p>
        </p:txBody>
      </p:sp>
      <p:sp>
        <p:nvSpPr>
          <p:cNvPr id="239" name="Google Shape;239;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p1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6" name="Google Shape;246;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ru-RU" dirty="0"/>
              <a:t>Оваа група слајдови ќе го истражи кривичното дело измама поврзана со компјутери во член 8 од Конвенцијата од Будимпешта.</a:t>
            </a:r>
            <a:endParaRPr dirty="0"/>
          </a:p>
          <a:p>
            <a:pPr marL="0" lvl="0" indent="0" algn="l" rtl="0">
              <a:spcBef>
                <a:spcPts val="0"/>
              </a:spcBef>
              <a:spcAft>
                <a:spcPts val="0"/>
              </a:spcAft>
              <a:buNone/>
            </a:pPr>
            <a:endParaRPr dirty="0"/>
          </a:p>
        </p:txBody>
      </p:sp>
      <p:sp>
        <p:nvSpPr>
          <p:cNvPr id="247" name="Google Shape;247;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1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55" name="Google Shape;255;p16: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sz="1200" b="0" i="0" dirty="0">
                <a:solidFill>
                  <a:schemeClr val="dk1"/>
                </a:solidFill>
                <a:latin typeface="Calibri"/>
                <a:ea typeface="Calibri"/>
                <a:cs typeface="Calibri"/>
                <a:sym typeface="Calibri"/>
              </a:rPr>
              <a:t>Измама поврзана со компјутери, како што е објаснето според член 8 од Конвенцијата од Будимпешта, го криминализира предизвикувањето на загуба на сопственост на друго лице намерно и без право</a:t>
            </a:r>
            <a:r>
              <a:rPr lang="en-US" sz="1200" b="0" i="0" dirty="0">
                <a:solidFill>
                  <a:schemeClr val="dk1"/>
                </a:solidFill>
                <a:latin typeface="Calibri"/>
                <a:ea typeface="Calibri"/>
                <a:cs typeface="Calibri"/>
                <a:sym typeface="Calibri"/>
              </a:rPr>
              <a:t> </a:t>
            </a:r>
            <a:r>
              <a:rPr lang="mk-MK" sz="1200" b="0" i="0" dirty="0">
                <a:solidFill>
                  <a:schemeClr val="dk1"/>
                </a:solidFill>
                <a:latin typeface="Calibri"/>
                <a:ea typeface="Calibri"/>
                <a:cs typeface="Calibri"/>
                <a:sym typeface="Calibri"/>
              </a:rPr>
              <a:t>на тоа</a:t>
            </a:r>
            <a:r>
              <a:rPr lang="ru-RU" sz="1200" b="0" i="0" dirty="0">
                <a:solidFill>
                  <a:schemeClr val="dk1"/>
                </a:solidFill>
                <a:latin typeface="Calibri"/>
                <a:ea typeface="Calibri"/>
                <a:cs typeface="Calibri"/>
                <a:sym typeface="Calibri"/>
              </a:rPr>
              <a:t>, со какво било внесување, промена, бришење или криење на компјутерски податоци или какво било попречување во функционирањето на компјутерски систем, со измама или нечесна намера заради стекнување, без право на тоа, на економска корист за себе или за друго лице.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Ова е важно кривично дело, особено затоа што средствата застапувани или администрирани во компјутерски системи, како што се електронски средства, депозити, итн. станаа мета на манипулации, слични на традиционалните форми на сопственост. Поради уникатната природа на тоа како може да се изврши измама во однос на средствата администрирани во компјутерски системи (т.е. преку влезни манипулации или програмски манипулации), Конвенцијата од Будимпешта бара страните да преземат законодавни мерки со цел тоа да биде криминализирано. </a:t>
            </a: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1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61" name="Google Shape;261;p17: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Слајдот покажува статија на веб-страница која опишува </a:t>
            </a:r>
            <a:r>
              <a:rPr lang="mk-MK" dirty="0"/>
              <a:t>лице</a:t>
            </a:r>
            <a:r>
              <a:rPr lang="ru-RU" dirty="0"/>
              <a:t> од Кенија, обвинето за електронска измама извршена со хакирање на веб-страницата на Управата за приходи во Кенија. 28-годишен маж бил обвинет за хакирање на системите на Управата за приходи во Кенија (КРА) и предизвикување загуба од околу 4 милијарди во националната валута. „Станува збор за хакирање од далечина каде што осомничените лица работеле непречено со своите машини и одеднаш сфаќате дека повеќе немате пари на вашата сметка. Информациите што ги имаме се само малиот видлив дел од ледената санта. Рекетот е огромен и вклучува повеќе лица надвор од земјата,“ изјавил обвинителот од Кенија.</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Линк до статијата на веб-страницата е достапна тука: https://www.bbc.com/news/world-africa-39351172 </a:t>
            </a: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p1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7" name="Google Shape;267;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8 од Конвенцијата во Будимпешта каде што е обележан еден елемент („внесување, промена, бришење... криење на компјутерски податоци... Попречување во функционирањето на компјутерскиот систем“).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 </a:t>
            </a:r>
            <a:endParaRPr dirty="0"/>
          </a:p>
          <a:p>
            <a:pPr marL="0" marR="0" lvl="0" indent="0" algn="l" rtl="0">
              <a:lnSpc>
                <a:spcPct val="100000"/>
              </a:lnSpc>
              <a:spcBef>
                <a:spcPts val="360"/>
              </a:spcBef>
              <a:spcAft>
                <a:spcPts val="0"/>
              </a:spcAft>
              <a:buClr>
                <a:schemeClr val="dk1"/>
              </a:buClr>
              <a:buSzPts val="1200"/>
              <a:buFont typeface="Calibri"/>
              <a:buNone/>
            </a:pPr>
            <a:endParaRPr dirty="0"/>
          </a:p>
          <a:p>
            <a:pPr marL="0" marR="0" lvl="0" indent="0" algn="l" rtl="0">
              <a:lnSpc>
                <a:spcPct val="100000"/>
              </a:lnSpc>
              <a:spcBef>
                <a:spcPts val="360"/>
              </a:spcBef>
              <a:spcAft>
                <a:spcPts val="0"/>
              </a:spcAft>
              <a:buClr>
                <a:schemeClr val="dk1"/>
              </a:buClr>
              <a:buSzPts val="1200"/>
              <a:buFont typeface="Calibri"/>
              <a:buNone/>
            </a:pPr>
            <a:r>
              <a:rPr lang="ru-RU" sz="1200" b="0" i="0" dirty="0">
                <a:solidFill>
                  <a:schemeClr val="dk1"/>
                </a:solidFill>
                <a:latin typeface="Calibri"/>
                <a:ea typeface="Calibri"/>
                <a:cs typeface="Calibri"/>
                <a:sym typeface="Calibri"/>
              </a:rPr>
              <a:t>Ова ги наведува петте начини со кои може да се предизвика загуба на сопственост според член 8. Тоа се:</a:t>
            </a:r>
            <a:endParaRPr dirty="0"/>
          </a:p>
          <a:p>
            <a:pPr marL="228600" lvl="0" indent="-228600" algn="l" rtl="0">
              <a:spcBef>
                <a:spcPts val="0"/>
              </a:spcBef>
              <a:spcAft>
                <a:spcPts val="0"/>
              </a:spcAft>
              <a:buClr>
                <a:schemeClr val="dk1"/>
              </a:buClr>
              <a:buSzPts val="1200"/>
              <a:buFont typeface="Calibri"/>
              <a:buAutoNum type="arabicPeriod"/>
            </a:pPr>
            <a:r>
              <a:rPr lang="ru-RU" sz="1200" b="0" i="0" dirty="0">
                <a:solidFill>
                  <a:schemeClr val="dk1"/>
                </a:solidFill>
                <a:latin typeface="Calibri"/>
                <a:ea typeface="Calibri"/>
                <a:cs typeface="Calibri"/>
                <a:sym typeface="Calibri"/>
              </a:rPr>
              <a:t>Внесување на точни или неточни податоци (во времето на создавање или внесување на податоци)</a:t>
            </a:r>
            <a:endParaRPr sz="1200" b="0" i="0" dirty="0">
              <a:solidFill>
                <a:schemeClr val="dk1"/>
              </a:solidFill>
              <a:latin typeface="Calibri"/>
              <a:ea typeface="Calibri"/>
              <a:cs typeface="Calibri"/>
              <a:sym typeface="Calibri"/>
            </a:endParaRPr>
          </a:p>
          <a:p>
            <a:pPr marL="228600" lvl="0" indent="-228600" algn="l" rtl="0">
              <a:spcBef>
                <a:spcPts val="0"/>
              </a:spcBef>
              <a:spcAft>
                <a:spcPts val="0"/>
              </a:spcAft>
              <a:buClr>
                <a:schemeClr val="dk1"/>
              </a:buClr>
              <a:buSzPts val="1200"/>
              <a:buFont typeface="Calibri"/>
              <a:buAutoNum type="arabicPeriod"/>
            </a:pPr>
            <a:r>
              <a:rPr lang="ru-RU" sz="1200" b="0" i="0" dirty="0">
                <a:solidFill>
                  <a:schemeClr val="dk1"/>
                </a:solidFill>
                <a:latin typeface="Calibri"/>
                <a:ea typeface="Calibri"/>
                <a:cs typeface="Calibri"/>
                <a:sym typeface="Calibri"/>
              </a:rPr>
              <a:t>Последователни измени (вклучувајќи модификации, варијации или делумни промени) </a:t>
            </a:r>
            <a:endParaRPr sz="1200" b="0" i="0" dirty="0">
              <a:solidFill>
                <a:schemeClr val="dk1"/>
              </a:solidFill>
              <a:latin typeface="Calibri"/>
              <a:ea typeface="Calibri"/>
              <a:cs typeface="Calibri"/>
              <a:sym typeface="Calibri"/>
            </a:endParaRPr>
          </a:p>
          <a:p>
            <a:pPr marL="228600" lvl="0" indent="-228600" algn="l" rtl="0">
              <a:spcBef>
                <a:spcPts val="0"/>
              </a:spcBef>
              <a:spcAft>
                <a:spcPts val="0"/>
              </a:spcAft>
              <a:buClr>
                <a:schemeClr val="dk1"/>
              </a:buClr>
              <a:buSzPts val="1200"/>
              <a:buFont typeface="Calibri"/>
              <a:buAutoNum type="arabicPeriod"/>
            </a:pPr>
            <a:r>
              <a:rPr lang="ru-RU" sz="1200" b="0" i="0" dirty="0">
                <a:solidFill>
                  <a:schemeClr val="dk1"/>
                </a:solidFill>
                <a:latin typeface="Calibri"/>
                <a:ea typeface="Calibri"/>
                <a:cs typeface="Calibri"/>
                <a:sym typeface="Calibri"/>
              </a:rPr>
              <a:t>Бришење (отстранување на податоци од медиум за податоци)</a:t>
            </a:r>
            <a:endParaRPr sz="1200" b="0" i="0" dirty="0">
              <a:solidFill>
                <a:schemeClr val="dk1"/>
              </a:solidFill>
              <a:latin typeface="Calibri"/>
              <a:ea typeface="Calibri"/>
              <a:cs typeface="Calibri"/>
              <a:sym typeface="Calibri"/>
            </a:endParaRPr>
          </a:p>
          <a:p>
            <a:pPr marL="228600" lvl="0" indent="-228600" algn="l" rtl="0">
              <a:spcBef>
                <a:spcPts val="0"/>
              </a:spcBef>
              <a:spcAft>
                <a:spcPts val="0"/>
              </a:spcAft>
              <a:buClr>
                <a:schemeClr val="dk1"/>
              </a:buClr>
              <a:buSzPts val="1200"/>
              <a:buFont typeface="Calibri"/>
              <a:buAutoNum type="arabicPeriod"/>
            </a:pPr>
            <a:r>
              <a:rPr lang="ru-RU" sz="1200" b="0" i="0" dirty="0">
                <a:solidFill>
                  <a:schemeClr val="dk1"/>
                </a:solidFill>
                <a:latin typeface="Calibri"/>
                <a:ea typeface="Calibri"/>
                <a:cs typeface="Calibri"/>
                <a:sym typeface="Calibri"/>
              </a:rPr>
              <a:t>Криење (задржување или прикривање на податоците)</a:t>
            </a:r>
            <a:endParaRPr dirty="0"/>
          </a:p>
          <a:p>
            <a:pPr marL="228600" lvl="0" indent="-228600" algn="l" rtl="0">
              <a:spcBef>
                <a:spcPts val="0"/>
              </a:spcBef>
              <a:spcAft>
                <a:spcPts val="0"/>
              </a:spcAft>
              <a:buClr>
                <a:schemeClr val="dk1"/>
              </a:buClr>
              <a:buSzPts val="1200"/>
              <a:buFont typeface="Calibri"/>
              <a:buAutoNum type="arabicPeriod"/>
            </a:pPr>
            <a:r>
              <a:rPr lang="ru-RU" sz="1200" b="0" i="0" dirty="0">
                <a:solidFill>
                  <a:schemeClr val="dk1"/>
                </a:solidFill>
                <a:latin typeface="Calibri"/>
                <a:ea typeface="Calibri"/>
                <a:cs typeface="Calibri"/>
                <a:sym typeface="Calibri"/>
              </a:rPr>
              <a:t>Попречување (со функционирање на компјутерски систем)</a:t>
            </a:r>
            <a:endParaRPr dirty="0"/>
          </a:p>
        </p:txBody>
      </p:sp>
      <p:sp>
        <p:nvSpPr>
          <p:cNvPr id="268" name="Google Shape;268;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p1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5" name="Google Shape;275;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8 од Конвенцијата во Будимпешта каде што е обележан еден елемент („загуба на сопственост“).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 </a:t>
            </a:r>
            <a:endParaRPr dirty="0"/>
          </a:p>
          <a:p>
            <a:pPr marL="0" marR="0" lvl="0" indent="0" algn="l" rtl="0">
              <a:lnSpc>
                <a:spcPct val="100000"/>
              </a:lnSpc>
              <a:spcBef>
                <a:spcPts val="360"/>
              </a:spcBef>
              <a:spcAft>
                <a:spcPts val="0"/>
              </a:spcAft>
              <a:buClr>
                <a:schemeClr val="dk1"/>
              </a:buClr>
              <a:buSzPts val="1200"/>
              <a:buFont typeface="Calibri"/>
              <a:buNone/>
            </a:pPr>
            <a:endParaRPr dirty="0"/>
          </a:p>
          <a:p>
            <a:pPr marL="0" marR="0" lvl="0" indent="0" algn="l" rtl="0">
              <a:lnSpc>
                <a:spcPct val="100000"/>
              </a:lnSpc>
              <a:spcBef>
                <a:spcPts val="360"/>
              </a:spcBef>
              <a:spcAft>
                <a:spcPts val="0"/>
              </a:spcAft>
              <a:buClr>
                <a:schemeClr val="dk1"/>
              </a:buClr>
              <a:buSzPts val="1200"/>
              <a:buFont typeface="Calibri"/>
              <a:buNone/>
            </a:pPr>
            <a:r>
              <a:rPr lang="ru-RU" sz="1200" b="0" i="0" dirty="0">
                <a:solidFill>
                  <a:schemeClr val="dk1"/>
                </a:solidFill>
                <a:latin typeface="Calibri"/>
                <a:ea typeface="Calibri"/>
                <a:cs typeface="Calibri"/>
                <a:sym typeface="Calibri"/>
              </a:rPr>
              <a:t>Во однос на кривичното дело измама поврзана со компјутер, потребно е дејството да резултира во директна економска или сопственичка загуба на сопственост на друго лице. Ова може да вклучува загуба на пари, материјални и нематеријални добра со економска вредност. </a:t>
            </a:r>
            <a:endParaRPr dirty="0"/>
          </a:p>
          <a:p>
            <a:pPr marL="0" lvl="0" indent="0" algn="l" rtl="0">
              <a:spcBef>
                <a:spcPts val="0"/>
              </a:spcBef>
              <a:spcAft>
                <a:spcPts val="0"/>
              </a:spcAft>
              <a:buNone/>
            </a:pPr>
            <a:endParaRPr dirty="0"/>
          </a:p>
        </p:txBody>
      </p:sp>
      <p:sp>
        <p:nvSpPr>
          <p:cNvPr id="276" name="Google Shape;276;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6" name="Google Shape;146;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sz="1200" dirty="0"/>
              <a:t>Оваа сесија е поделена на 5 дела.</a:t>
            </a:r>
            <a:endParaRPr dirty="0"/>
          </a:p>
          <a:p>
            <a:pPr marL="0" lvl="0" indent="0" algn="l" rtl="0">
              <a:spcBef>
                <a:spcPts val="0"/>
              </a:spcBef>
              <a:spcAft>
                <a:spcPts val="0"/>
              </a:spcAft>
              <a:buNone/>
            </a:pPr>
            <a:r>
              <a:rPr lang="ru-RU" sz="1200" dirty="0"/>
              <a:t>Првиот дел од сесијата ќе го разгледа кривичното дело фалсификување поврзано со компјутери од член 7 од Конвенцијата од Будимпешта. </a:t>
            </a:r>
            <a:endParaRPr dirty="0"/>
          </a:p>
          <a:p>
            <a:pPr marL="0" lvl="0" indent="0" algn="l" rtl="0">
              <a:spcBef>
                <a:spcPts val="0"/>
              </a:spcBef>
              <a:spcAft>
                <a:spcPts val="0"/>
              </a:spcAft>
              <a:buNone/>
            </a:pPr>
            <a:r>
              <a:rPr lang="ru-RU" sz="1200" dirty="0"/>
              <a:t>Вториот дел од сесијата ќе го разгледа кривичното дело измама поврзана со компјутери како што е предвидено според член 9 од Конвенцијата од Будимпешта. </a:t>
            </a:r>
            <a:endParaRPr dirty="0"/>
          </a:p>
          <a:p>
            <a:pPr marL="0" lvl="0" indent="0" algn="l" rtl="0">
              <a:spcBef>
                <a:spcPts val="0"/>
              </a:spcBef>
              <a:spcAft>
                <a:spcPts val="0"/>
              </a:spcAft>
              <a:buNone/>
            </a:pPr>
            <a:r>
              <a:rPr lang="ru-RU" dirty="0"/>
              <a:t>Третиот </a:t>
            </a:r>
            <a:r>
              <a:rPr lang="ru-RU" sz="1200" dirty="0"/>
              <a:t>дел од сесијата ќе го разгледа кривичното дело повреда на авторски права и сродни права </a:t>
            </a:r>
            <a:r>
              <a:rPr lang="ru-RU" dirty="0"/>
              <a:t>како што е предвидено според член 10 од </a:t>
            </a:r>
            <a:r>
              <a:rPr lang="ru-RU" sz="1200" dirty="0"/>
              <a:t>Конвенцијата од Будимпешта.</a:t>
            </a:r>
            <a:endParaRPr dirty="0"/>
          </a:p>
          <a:p>
            <a:pPr marL="0" lvl="0" indent="0" algn="l" rtl="0">
              <a:spcBef>
                <a:spcPts val="0"/>
              </a:spcBef>
              <a:spcAft>
                <a:spcPts val="0"/>
              </a:spcAft>
              <a:buNone/>
            </a:pPr>
            <a:r>
              <a:rPr lang="ru-RU" sz="1200" dirty="0"/>
              <a:t>Четвртиот дел од сесијата ќе ги разгледа одредбите за споредни одговорности (обид, помогање во извршување на кривично дело) како што е предвидено според членовите 11 и 12 од Конвенцијата од Будимпешта.</a:t>
            </a:r>
            <a:endParaRPr dirty="0"/>
          </a:p>
        </p:txBody>
      </p:sp>
      <p:sp>
        <p:nvSpPr>
          <p:cNvPr id="147" name="Google Shape;147;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p2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3" name="Google Shape;283;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8 од Конвенцијата во Будимпешта каде што е обележан еден елемент (измамничка... нечесна намера за набавка, без право, на економска корист за себе или за друго лице“).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marR="0" lvl="0" indent="0" algn="l" rtl="0">
              <a:lnSpc>
                <a:spcPct val="100000"/>
              </a:lnSpc>
              <a:spcBef>
                <a:spcPts val="360"/>
              </a:spcBef>
              <a:spcAft>
                <a:spcPts val="0"/>
              </a:spcAft>
              <a:buClr>
                <a:schemeClr val="dk1"/>
              </a:buClr>
              <a:buSzPts val="1200"/>
              <a:buFont typeface="Calibri"/>
              <a:buNone/>
            </a:pPr>
            <a:r>
              <a:rPr lang="ru-RU" sz="1200" b="0" i="0" dirty="0">
                <a:solidFill>
                  <a:schemeClr val="dk1"/>
                </a:solidFill>
                <a:latin typeface="Calibri"/>
                <a:ea typeface="Calibri"/>
                <a:cs typeface="Calibri"/>
                <a:sym typeface="Calibri"/>
              </a:rPr>
              <a:t>Покрај барањето измамата поврзана со компјутери да е извршена намерно, член 8 исто така налага лицето да изврши неопходно дејство со измама или нечесна намера да оствари, без право на тоа, економска корист за себе или за друго лице. Како пример, трговските практики во однос на пазарната конкуренција што можат да предизвикаат економска штета на некое лице и да бидат од корист за друго, но не се извршени со измама или нечесна намера, не треба да бидат вклучени во кривичното дело. </a:t>
            </a:r>
            <a:endParaRPr dirty="0"/>
          </a:p>
        </p:txBody>
      </p:sp>
      <p:sp>
        <p:nvSpPr>
          <p:cNvPr id="284" name="Google Shape;284;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p2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1" name="Google Shape;291;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Конвенцијата од Будимпешта – визионерски и траен документ – оди подалеку од криминализацијата на сликите за сексуална експлоатација на деца преку интернет од член 9. Тоа затоа што член 9 ја криминализира детската порнографија која се состои од визуелни прикази на реални слики, вклучувајќи анимации, кои не вклучуваат експлоатација на детето.</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Оваа група слајдови ќе го истражи кривичното дело детска порнографија во член 9 до Конвенцијата од Будимпешта.</a:t>
            </a:r>
            <a:endParaRPr dirty="0"/>
          </a:p>
        </p:txBody>
      </p:sp>
      <p:sp>
        <p:nvSpPr>
          <p:cNvPr id="292" name="Google Shape;292;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2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0" name="Google Shape;300;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None/>
            </a:pPr>
            <a:r>
              <a:rPr lang="ru-RU" sz="1200" b="0" i="0" dirty="0">
                <a:solidFill>
                  <a:schemeClr val="dk1"/>
                </a:solidFill>
                <a:latin typeface="Calibri"/>
                <a:ea typeface="Calibri"/>
                <a:cs typeface="Calibri"/>
                <a:sym typeface="Calibri"/>
              </a:rPr>
              <a:t>Член 9 од Конвенцијата од Будимпешта ги открива една од најголемите новини на овој договор: истиот ги криминализира детските порнографски дела извршени со помош на компјутерски систем.</a:t>
            </a:r>
            <a:endParaRPr dirty="0"/>
          </a:p>
          <a:p>
            <a:pPr marL="0" lvl="0" indent="0" algn="just" rtl="0">
              <a:spcBef>
                <a:spcPts val="0"/>
              </a:spcBef>
              <a:spcAft>
                <a:spcPts val="0"/>
              </a:spcAft>
              <a:buNone/>
            </a:pPr>
            <a:r>
              <a:rPr lang="ru-RU" dirty="0"/>
              <a:t> </a:t>
            </a:r>
            <a:endParaRPr dirty="0"/>
          </a:p>
          <a:p>
            <a:pPr marL="0" lvl="0" indent="0" algn="just" rtl="0">
              <a:spcBef>
                <a:spcPts val="0"/>
              </a:spcBef>
              <a:spcAft>
                <a:spcPts val="0"/>
              </a:spcAft>
              <a:buNone/>
            </a:pPr>
            <a:r>
              <a:rPr lang="ru-RU" sz="1200" b="0" i="0" dirty="0">
                <a:solidFill>
                  <a:schemeClr val="dk1"/>
                </a:solidFill>
                <a:latin typeface="Calibri"/>
                <a:ea typeface="Calibri"/>
                <a:cs typeface="Calibri"/>
                <a:sym typeface="Calibri"/>
              </a:rPr>
              <a:t>Трговијата со детска порнографија бележи огромен раст со појавата на интернетот. Комуникациските и информативните мрежи нудат голем број на предности и можности за оние кои бараат ваква содржина. Освен тоа, на интернет, корисниците можат да бидат анонимни, додека имаат пристап до материјал за злоупотреба на децата преку интернет. </a:t>
            </a:r>
            <a:endParaRPr dirty="0"/>
          </a:p>
          <a:p>
            <a:pPr marL="0" lvl="0" indent="0" algn="just" rtl="0">
              <a:spcBef>
                <a:spcPts val="0"/>
              </a:spcBef>
              <a:spcAft>
                <a:spcPts val="0"/>
              </a:spcAft>
              <a:buNone/>
            </a:pPr>
            <a:endParaRPr dirty="0"/>
          </a:p>
          <a:p>
            <a:pPr marL="0" lvl="0" indent="0" algn="just" rtl="0">
              <a:spcBef>
                <a:spcPts val="0"/>
              </a:spcBef>
              <a:spcAft>
                <a:spcPts val="0"/>
              </a:spcAft>
              <a:buNone/>
            </a:pPr>
            <a:r>
              <a:rPr lang="ru-RU" sz="1200" b="0" i="0" dirty="0">
                <a:solidFill>
                  <a:schemeClr val="dk1"/>
                </a:solidFill>
                <a:latin typeface="Calibri"/>
                <a:ea typeface="Calibri"/>
                <a:cs typeface="Calibri"/>
                <a:sym typeface="Calibri"/>
              </a:rPr>
              <a:t>Што се однесува до кривичните дела за детска порнографија, еден аспект е особено спорен: криминализацијата на „псевдо сликите“. Членовите од Конвенцијата опфаќаат не само ситуации на слики каде што се фотографира вистинско дете за време на полови дејствија, туку и лажни претстави на деца - на пример, слики од деца кои се целосно создадени од компјутери (на пример, главата на детето се става на телото на возрасно лице кое е вклучено во полови дејствија) или слики од возрасни лица, кои (убедливо) се преправаат (глумејќи или облекувајќи се) како деца. </a:t>
            </a:r>
            <a:endParaRPr dirty="0"/>
          </a:p>
          <a:p>
            <a:pPr marL="0" lvl="0" indent="0" algn="just" rtl="0">
              <a:spcBef>
                <a:spcPts val="0"/>
              </a:spcBef>
              <a:spcAft>
                <a:spcPts val="0"/>
              </a:spcAft>
              <a:buNone/>
            </a:pPr>
            <a:endParaRPr dirty="0"/>
          </a:p>
          <a:p>
            <a:pPr marL="0" lvl="0" indent="0" algn="just" rtl="0">
              <a:spcBef>
                <a:spcPts val="0"/>
              </a:spcBef>
              <a:spcAft>
                <a:spcPts val="0"/>
              </a:spcAft>
              <a:buNone/>
            </a:pPr>
            <a:r>
              <a:rPr lang="ru-RU" sz="1200" b="0" i="0" dirty="0">
                <a:solidFill>
                  <a:schemeClr val="dk1"/>
                </a:solidFill>
                <a:latin typeface="Calibri"/>
                <a:ea typeface="Calibri"/>
                <a:cs typeface="Calibri"/>
                <a:sym typeface="Calibri"/>
              </a:rPr>
              <a:t>Вториот важен аспект мора да се дискутира, бидејќи истиот е нашироко третиран во текстот на Конвенцијата: казната за самото поседување материјали за детска порнографија. Член 9.1 го дефинира како повреда самото поседување на овој вид материјал во рамките на компјутерскиот систем, а исто така и обезбедувањето на такви слики за чисто лична употреба. Овој пристап е вообичаено усвоен од други меѓународни форуми што ја проучувале темата</a:t>
            </a:r>
            <a:r>
              <a:rPr lang="ru-RU" dirty="0"/>
              <a:t>.</a:t>
            </a:r>
            <a:endParaRPr dirty="0"/>
          </a:p>
          <a:p>
            <a:pPr marL="0" lvl="0" indent="0" algn="l" rtl="0">
              <a:spcBef>
                <a:spcPts val="0"/>
              </a:spcBef>
              <a:spcAft>
                <a:spcPts val="0"/>
              </a:spcAft>
              <a:buNone/>
            </a:pPr>
            <a:r>
              <a:rPr lang="ru-RU" dirty="0"/>
              <a:t> </a:t>
            </a: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Криминализирањето на самото поседување на материјал за детска порнографија го олеснува спроведувањето на кривична истрага на оваа тема, бидејќи според оваа одредба секој што го поседува ваков вид материјал може да биде гонет, а конкретната намера да ги користи сликите на одреден начин (на пример, за продажба) или учество во нивното генерирање не треба да се докажува. Ова исто така значи дека осомничените педофили можат да бидат казнети без никаков доказ дека постапиле според нивните импулси кон одредено дете. И, се разбира, на овој начин, полицијата и судовите можат да истражат и осудат осомничени добавувачи на детска порнографија (дури и со самото поседување), со или без докази дека се одвивала вистинска трговија. </a:t>
            </a:r>
            <a:endParaRPr dirty="0"/>
          </a:p>
          <a:p>
            <a:pPr marL="0" lvl="0" indent="0" algn="l" rtl="0">
              <a:spcBef>
                <a:spcPts val="0"/>
              </a:spcBef>
              <a:spcAft>
                <a:spcPts val="0"/>
              </a:spcAft>
              <a:buNone/>
            </a:pPr>
            <a:r>
              <a:rPr lang="ru-RU" dirty="0"/>
              <a:t> </a:t>
            </a: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Во овој поглед, важно е да се разгледа и правната опција од Европската Унија. Многу одамна, Европската Унија одлучи да го криминализира самото поседување на материјали за детска порнографија - со Одлуката на Советот од 29 мај 2000 година. Во поново време, Директивата 2011/92/ЕУ на Европскиот парламент и на Советот од 13 декември 2011 година, за борба против сексуалната злоупотреба, сексуалната експлоатација на деца и детска порнографија што ја замени Рамковната одлука на Советот 2004/68/ЈХА, наведува дека земјите-членки од Европската Унија треба да го криминализираат, покрај другото незаконско однесување, стекнувањето или поседувањето на детска порнографија (член 5.2). Меѓутоа, истиот документ им дава дискреција на секоја од земјите-членки да одлучат дали оваа криминализација се однесува на случаи кога таквиот порнографски материјал што го поседува субјектот го генерирал само за негова или нејзина приватна употреба (сè додека не е користен порнографски материјал за негово генерирање и под услов делото да не вклучува ризик од ширење на материјалот). </a:t>
            </a:r>
            <a:endParaRPr dirty="0"/>
          </a:p>
          <a:p>
            <a:pPr marL="0" lvl="0" indent="0" algn="l" rtl="0">
              <a:spcBef>
                <a:spcPts val="0"/>
              </a:spcBef>
              <a:spcAft>
                <a:spcPts val="0"/>
              </a:spcAft>
              <a:buNone/>
            </a:pPr>
            <a:r>
              <a:rPr lang="ru-RU" dirty="0"/>
              <a:t> </a:t>
            </a: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Оваа опција од Европската Унија е апсолутно во согласност со член 9 од Конвенцијата од Будимпешта, со кој се криминализира генерирањето, нудењето или ставањето на располагање, дистрибуцијата или пренесувањето, набавката или самото поседување детска порнографија на компјутерски систем или медиум за складирање на компјутерски податоци. Сепак, вклучувањето на „набавка“ или „поседување“ дозволува одредени резервации кај страните на Конвенцијата. </a:t>
            </a:r>
            <a:endParaRPr dirty="0"/>
          </a:p>
          <a:p>
            <a:pPr marL="0" lvl="0" indent="0" algn="l" rtl="0">
              <a:spcBef>
                <a:spcPts val="0"/>
              </a:spcBef>
              <a:spcAft>
                <a:spcPts val="0"/>
              </a:spcAft>
              <a:buNone/>
            </a:pPr>
            <a:r>
              <a:rPr lang="ru-RU" dirty="0"/>
              <a:t> </a:t>
            </a: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Оваа опција беше зајакната со Конвенцијата за заштита на децата (CETS 201), објавена од страна на Советот на Европа и доставена за потпис во 2007 година. Целта на овој договор е да се усогласат одредбите на кривичното право кај страните, со цел да се заштитат децата од сексуална експлоатација. Според член 20, меѓу другото „</a:t>
            </a:r>
            <a:r>
              <a:rPr lang="ru-RU" sz="1200" b="0" i="1" dirty="0">
                <a:solidFill>
                  <a:schemeClr val="dk1"/>
                </a:solidFill>
                <a:latin typeface="Calibri"/>
                <a:ea typeface="Calibri"/>
                <a:cs typeface="Calibri"/>
                <a:sym typeface="Calibri"/>
              </a:rPr>
              <a:t>набавка на детска порнографија за себе или за друго лице</a:t>
            </a:r>
            <a:r>
              <a:rPr lang="ru-RU" sz="1200" b="0" i="0" dirty="0">
                <a:solidFill>
                  <a:schemeClr val="dk1"/>
                </a:solidFill>
                <a:latin typeface="Calibri"/>
                <a:ea typeface="Calibri"/>
                <a:cs typeface="Calibri"/>
                <a:sym typeface="Calibri"/>
              </a:rPr>
              <a:t>“ и „</a:t>
            </a:r>
            <a:r>
              <a:rPr lang="ru-RU" sz="1200" b="0" i="1" dirty="0">
                <a:solidFill>
                  <a:schemeClr val="dk1"/>
                </a:solidFill>
                <a:latin typeface="Calibri"/>
                <a:ea typeface="Calibri"/>
                <a:cs typeface="Calibri"/>
                <a:sym typeface="Calibri"/>
              </a:rPr>
              <a:t>поседување детска порнографија</a:t>
            </a:r>
            <a:r>
              <a:rPr lang="ru-RU" sz="1200" b="0" i="0" dirty="0">
                <a:solidFill>
                  <a:schemeClr val="dk1"/>
                </a:solidFill>
                <a:latin typeface="Calibri"/>
                <a:ea typeface="Calibri"/>
                <a:cs typeface="Calibri"/>
                <a:sym typeface="Calibri"/>
              </a:rPr>
              <a:t>“ треба да бидат криминализирани. </a:t>
            </a:r>
            <a:endParaRPr dirty="0"/>
          </a:p>
        </p:txBody>
      </p:sp>
      <p:sp>
        <p:nvSpPr>
          <p:cNvPr id="301" name="Google Shape;301;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p2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7" name="Google Shape;307;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ru-RU" dirty="0"/>
              <a:t>Овој слајд покажува статија што опишува како 43 лица биле уапсени во акција против детска порнографија во Бразил, спроведена во координација со агенциите за спроведување на законот во САД, Колумбија, Панама и Парагвај. Се верува дека лицата биле вклучени во генерирање, поседување и дистрибуција на детска порнографија преку компјутерски системи – сите претставуваат кривични дела според Конвенцијата од Будимпешта. Извештајот исто така објаснува како се запленети 187.000 датотеки заради анализа.</a:t>
            </a:r>
            <a:endParaRPr dirty="0"/>
          </a:p>
          <a:p>
            <a:pPr marL="0" marR="0" lvl="0" indent="0" algn="l" rtl="0">
              <a:lnSpc>
                <a:spcPct val="100000"/>
              </a:lnSpc>
              <a:spcBef>
                <a:spcPts val="360"/>
              </a:spcBef>
              <a:spcAft>
                <a:spcPts val="0"/>
              </a:spcAft>
              <a:buClr>
                <a:schemeClr val="dk1"/>
              </a:buClr>
              <a:buSzPts val="1200"/>
              <a:buFont typeface="Calibri"/>
              <a:buNone/>
            </a:pPr>
            <a:endParaRPr dirty="0"/>
          </a:p>
          <a:p>
            <a:pPr marL="0" marR="0" lvl="0" indent="0" algn="l" rtl="0">
              <a:lnSpc>
                <a:spcPct val="100000"/>
              </a:lnSpc>
              <a:spcBef>
                <a:spcPts val="360"/>
              </a:spcBef>
              <a:spcAft>
                <a:spcPts val="0"/>
              </a:spcAft>
              <a:buClr>
                <a:schemeClr val="dk1"/>
              </a:buClr>
              <a:buSzPts val="1200"/>
              <a:buFont typeface="Calibri"/>
              <a:buNone/>
            </a:pPr>
            <a:r>
              <a:rPr lang="ru-RU" dirty="0"/>
              <a:t>Линк до статијата: https://www.thestatesman.com/world/43-arrested-anti-child-porn-operation-brazil-1502857436.html </a:t>
            </a:r>
            <a:endParaRPr dirty="0"/>
          </a:p>
          <a:p>
            <a:pPr marL="0" lvl="0" indent="0" algn="l" rtl="0">
              <a:spcBef>
                <a:spcPts val="0"/>
              </a:spcBef>
              <a:spcAft>
                <a:spcPts val="0"/>
              </a:spcAft>
              <a:buNone/>
            </a:pPr>
            <a:endParaRPr dirty="0"/>
          </a:p>
        </p:txBody>
      </p:sp>
      <p:sp>
        <p:nvSpPr>
          <p:cNvPr id="308" name="Google Shape;308;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p2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4" name="Google Shape;314;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Овој слајд покажува слика од соопштението за медиуми на Секретаријатот за правда на САД, за тоа како биле обвинети стотици лица ширум светот во врска со најголемата веб-страница за детска порнографија на </a:t>
            </a:r>
            <a:r>
              <a:rPr lang="en-US" dirty="0"/>
              <a:t>Darknet</a:t>
            </a:r>
            <a:r>
              <a:rPr lang="ru-RU" dirty="0"/>
              <a:t>. Еден јужнокорејски државјанин б</a:t>
            </a:r>
            <a:r>
              <a:rPr lang="mk-MK" dirty="0" err="1"/>
              <a:t>ил</a:t>
            </a:r>
            <a:r>
              <a:rPr lang="ru-RU" dirty="0"/>
              <a:t> обвинет за управување со веб-страницата Welcome to the Video, додека 337 корисници на страницата биле исто така уапсени и обвинети.</a:t>
            </a:r>
            <a:endParaRPr dirty="0"/>
          </a:p>
        </p:txBody>
      </p:sp>
      <p:sp>
        <p:nvSpPr>
          <p:cNvPr id="315" name="Google Shape;315;p2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2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1" name="Google Shape;321;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9 од Конвенцијата во Будимпешта каде што е обележан еден елемент („без право“).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За многу од кривичните дела во Конвенцијата од Будимпешта се бара да бидат сторени „без право“ да бидат сторени, или без одобрение од соодветно лице или субјект. Можно е однесувањето опишано во член 9 да се изврши „со право“. Постојат други одредени одбрани за дејството опишано во член 9; на пр. дека порнографскиот материјал има уметничка, медицинска, научна или друга слична вредност. </a:t>
            </a:r>
            <a:endParaRPr dirty="0"/>
          </a:p>
          <a:p>
            <a:pPr marL="0" lvl="0" indent="0" algn="l" rtl="0">
              <a:spcBef>
                <a:spcPts val="0"/>
              </a:spcBef>
              <a:spcAft>
                <a:spcPts val="0"/>
              </a:spcAft>
              <a:buNone/>
            </a:pPr>
            <a:endParaRPr dirty="0"/>
          </a:p>
        </p:txBody>
      </p:sp>
      <p:sp>
        <p:nvSpPr>
          <p:cNvPr id="322" name="Google Shape;322;p2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p2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9" name="Google Shape;329;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9 од Конвенцијата во Будимпешта каде што е обележан еден елемент („производство... нудење или ставање на располагање“).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a:t>
            </a:r>
            <a:endParaRPr dirty="0"/>
          </a:p>
        </p:txBody>
      </p:sp>
      <p:sp>
        <p:nvSpPr>
          <p:cNvPr id="330" name="Google Shape;330;p2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p2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7" name="Google Shape;337;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9 од Конвенцијата во Будимпешта каде што е обележан еден елемент („дистрибуција... пренесување... набавка... поседување“).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p:txBody>
      </p:sp>
      <p:sp>
        <p:nvSpPr>
          <p:cNvPr id="338" name="Google Shape;338;p2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p2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5" name="Google Shape;345;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9 од Конвенцијата во Будимпешта каде што е обележан еден елемент („порнографски материјал... визуелно прикажува“).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Овој слајд особено ги објаснува критериумите според кои треба да се утврди дали одреден материјал има порнографска природа. Содржината треба да се утврди според националните стандарди кои се однесуваат на непристојност, јавен мора,л итн.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Иако јазикот користен во член 9 сугерира дека порнографскиот материјал мора да претставува визуелен приказ, тој исто така има за цел да вклучува податоци зачувани на компјутерски систем или медиум за складирање на компјутерски податоци што може да се претвори во визуелна слика. </a:t>
            </a:r>
            <a:endParaRPr dirty="0"/>
          </a:p>
        </p:txBody>
      </p:sp>
      <p:sp>
        <p:nvSpPr>
          <p:cNvPr id="346" name="Google Shape;346;p2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p2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3" name="Google Shape;353;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9 од Конвенцијата во Будимпешта каде што е обележан еден елемент („очигледни полови дејствија“).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marR="0" lvl="0" indent="0" algn="l" rtl="0">
              <a:lnSpc>
                <a:spcPct val="100000"/>
              </a:lnSpc>
              <a:spcBef>
                <a:spcPts val="360"/>
              </a:spcBef>
              <a:spcAft>
                <a:spcPts val="0"/>
              </a:spcAft>
              <a:buClr>
                <a:schemeClr val="dk1"/>
              </a:buClr>
              <a:buSzPts val="1200"/>
              <a:buFont typeface="Calibri"/>
              <a:buNone/>
            </a:pPr>
            <a:r>
              <a:rPr lang="ru-RU" sz="1200" b="0" i="0" dirty="0">
                <a:solidFill>
                  <a:schemeClr val="dk1"/>
                </a:solidFill>
                <a:latin typeface="Calibri"/>
                <a:ea typeface="Calibri"/>
                <a:cs typeface="Calibri"/>
                <a:sym typeface="Calibri"/>
              </a:rPr>
              <a:t>Во него се наведени минималните критериуми за утврдување дали одреден материјал прикажува „очигледни полови дејствија“. Страните можат слободно да користат поширока дефиниција. Важно е да се напомене дека очигледните полови дејствија што се прикажани не мора да бидат вистинско очигледно полово дејствие; и може да биде симулирано.</a:t>
            </a:r>
            <a:endParaRPr dirty="0"/>
          </a:p>
        </p:txBody>
      </p:sp>
      <p:sp>
        <p:nvSpPr>
          <p:cNvPr id="354" name="Google Shape;354;p2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4" name="Google Shape;154;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sz="1200"/>
              <a:t>Целта на оваа сесија е да им обезбеди на учесниците сеопфатно разбирање на дефинициите и кривичните дела против доверливоста, достапноста и интегритетот на компјутерските системи и компјутерските податоци, како што е предвидено во Конвенцијата од Будимпешта.</a:t>
            </a:r>
            <a:endParaRPr/>
          </a:p>
        </p:txBody>
      </p:sp>
      <p:sp>
        <p:nvSpPr>
          <p:cNvPr id="155" name="Google Shape;155;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1" name="Google Shape;361;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9 од Конвенцијата во Будимпешта каде што е обележан еден елемент („прикажува... малолетник... лице кое изгледа како малолетник... реални слики кои прикажуваат... малолетник“).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marR="0" lvl="0" indent="0" algn="l" rtl="0">
              <a:lnSpc>
                <a:spcPct val="100000"/>
              </a:lnSpc>
              <a:spcBef>
                <a:spcPts val="360"/>
              </a:spcBef>
              <a:spcAft>
                <a:spcPts val="0"/>
              </a:spcAft>
              <a:buClr>
                <a:schemeClr val="dk1"/>
              </a:buClr>
              <a:buSzPts val="1200"/>
              <a:buFont typeface="Calibri"/>
              <a:buNone/>
            </a:pPr>
            <a:r>
              <a:rPr lang="ru-RU" sz="1200" b="0" i="0" dirty="0">
                <a:solidFill>
                  <a:schemeClr val="dk1"/>
                </a:solidFill>
                <a:latin typeface="Calibri"/>
                <a:ea typeface="Calibri"/>
                <a:cs typeface="Calibri"/>
                <a:sym typeface="Calibri"/>
              </a:rPr>
              <a:t>Ги наведува и објаснува предметите на приказот според член 9. Прикази на сексуална злобупотреба на вистински деца; слики што прикажуваат лице кое изгледа како малолетник (без оглед дали се работи за малолетно лице) во очигледни полови дејствија; и слики, кои иако се реални, всушност не вклучуваат очигледни полови дејствија со вистинско дете.</a:t>
            </a:r>
            <a:endParaRPr dirty="0"/>
          </a:p>
        </p:txBody>
      </p:sp>
      <p:sp>
        <p:nvSpPr>
          <p:cNvPr id="362" name="Google Shape;362;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9" name="Google Shape;369;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9 од Конвенцијата во Будимпешта каде што е обележан еден елемент („малолетник“... под 18 годишна возраст“).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Тој го дефинира изразот „малолетник“ како што се користи според член 9. Опсегот на оваа дефиниција е ограничен на прикажување на вистински/фиктивни деца како сексуални предмети; и не се однесува на кој било начин за утврдување на возраста на согласност за сексуални односи. </a:t>
            </a:r>
            <a:endParaRPr dirty="0"/>
          </a:p>
        </p:txBody>
      </p:sp>
      <p:sp>
        <p:nvSpPr>
          <p:cNvPr id="370" name="Google Shape;370;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7" name="Google Shape;377;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ru-RU" dirty="0"/>
              <a:t>Оваа група слајдови ќе го истражи кривичното дело повреда на авторските права и сродните права според член 10 од Конвенцијата од Будимпешта.</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
        <p:nvSpPr>
          <p:cNvPr id="378" name="Google Shape;378;p3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32</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3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6" name="Google Shape;386;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ru-RU" sz="1200" b="0" i="0" dirty="0">
                <a:solidFill>
                  <a:schemeClr val="dk1"/>
                </a:solidFill>
                <a:latin typeface="Calibri"/>
                <a:ea typeface="Calibri"/>
                <a:cs typeface="Calibri"/>
                <a:sym typeface="Calibri"/>
              </a:rPr>
              <a:t>Конвенцијата од Будимпешта не вклучува никакво конкретно кривично дело за повреда на авторските права. Наместо тоа, член 10 од Конвенцијата од Будимпешта само нагласува дека постојните и добро утврдени правила за авторско право според меѓународното право треба да важат за мрежната средина: она што е забрането во реалниот живот, исто така, мора да биде забрането на интернет. Прекршувањата на авторските права преку интернет, или извршени со компјутерски систем, мора да бидат казнети како да се сторени во реалниот свет. Поради оваа причина, Конвенцијата од Будимпешта се однесува на веќе постојните меѓународни договори и договори за ова прашање (Париски договор од 24 јули 1971 година, Конвенција од Берн и договори на СОИС). </a:t>
            </a:r>
            <a:endParaRPr dirty="0"/>
          </a:p>
        </p:txBody>
      </p:sp>
      <p:sp>
        <p:nvSpPr>
          <p:cNvPr id="387" name="Google Shape;387;p3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p3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3" name="Google Shape;393;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Сликата на левата страна на слајдот покажува популарна веб-страница што ги прави достапни линковите за преземање пиратски материјали преку </a:t>
            </a:r>
            <a:r>
              <a:rPr lang="en-US" dirty="0"/>
              <a:t>peer-to-peer </a:t>
            </a:r>
            <a:r>
              <a:rPr lang="ru-RU" dirty="0"/>
              <a:t>мрежа за споделување </a:t>
            </a:r>
            <a:r>
              <a:rPr lang="mk-MK" dirty="0"/>
              <a:t>(директно корисник со корисник без преземање од централен сервер)</a:t>
            </a:r>
            <a:r>
              <a:rPr lang="ru-RU" dirty="0"/>
              <a:t>.</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Обучувачот може да ја искористи сликата на десната страна за да објасни како основачите на веб-страницата The Pirate Bay биле осудени од суд во Шведска за повреда на авторските права. Ова може да се искористи за да се објасни како член 10 од Конвенцијата од Будимпешта бил спроведен од страна на Шведска.</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Линк до целата статија: https://uk.reuters.com/article/us-sweden-piratebay/pirate-bay-co-founder-arrested-in-sweden-to-serve-copyright-violation-sentence-idUKKBN0EB0XF20140531</a:t>
            </a:r>
            <a:endParaRPr dirty="0"/>
          </a:p>
        </p:txBody>
      </p:sp>
      <p:sp>
        <p:nvSpPr>
          <p:cNvPr id="394" name="Google Shape;394;p3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34</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p3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1" name="Google Shape;401;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Овој слајд покажува слика од веб-страница која овозможува достапни пиратски верзии на софтверот Adobe. Обучувачот може да го покаже ова како уште еден пример за повреда на авторските права сторени преку употреба на компјутерски систем.</a:t>
            </a:r>
            <a:endParaRPr dirty="0"/>
          </a:p>
        </p:txBody>
      </p:sp>
      <p:sp>
        <p:nvSpPr>
          <p:cNvPr id="402" name="Google Shape;402;p3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35</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Google Shape;407;p3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8" name="Google Shape;408;p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10 од Конвенцијата во Будимпешта каде што е обележан еден елемент („</a:t>
            </a:r>
            <a:r>
              <a:rPr lang="ru-RU" sz="1200" b="0" dirty="0">
                <a:solidFill>
                  <a:srgbClr val="FF0000"/>
                </a:solidFill>
              </a:rPr>
              <a:t>повредата на авторско право</a:t>
            </a:r>
            <a:r>
              <a:rPr lang="ru-RU" sz="1200" b="0" dirty="0"/>
              <a:t>... </a:t>
            </a:r>
            <a:r>
              <a:rPr lang="ru-RU" sz="1200" b="0" dirty="0">
                <a:solidFill>
                  <a:srgbClr val="FF0000"/>
                </a:solidFill>
              </a:rPr>
              <a:t>дефинирано според законот...</a:t>
            </a:r>
            <a:r>
              <a:rPr lang="ru-RU" sz="1200" b="0" dirty="0"/>
              <a:t> </a:t>
            </a:r>
            <a:r>
              <a:rPr lang="ru-RU" sz="1200" b="0" dirty="0">
                <a:solidFill>
                  <a:srgbClr val="FF0000"/>
                </a:solidFill>
              </a:rPr>
              <a:t>согласно обврските што се преземени со Парискиот акт од 24 јули 1971 година, со кој се ревидира Конвенцијата од Берн за заштита на литературните и уметничките дела, Договорот за аспекти на трговија поврзани со интелектуална сопственост и Договорот за авторско право на СОИС...</a:t>
            </a:r>
            <a:r>
              <a:rPr lang="ru-RU" sz="1200" b="0" dirty="0"/>
              <a:t> </a:t>
            </a:r>
            <a:r>
              <a:rPr lang="ru-RU" sz="1200" b="0" dirty="0">
                <a:solidFill>
                  <a:srgbClr val="FF0000"/>
                </a:solidFill>
              </a:rPr>
              <a:t>самоволно...</a:t>
            </a:r>
            <a:r>
              <a:rPr lang="ru-RU" sz="1200" b="0" dirty="0"/>
              <a:t> </a:t>
            </a:r>
            <a:r>
              <a:rPr lang="ru-RU" sz="1200" b="0" dirty="0">
                <a:solidFill>
                  <a:srgbClr val="FF0000"/>
                </a:solidFill>
              </a:rPr>
              <a:t>компјутерски систем</a:t>
            </a:r>
            <a:r>
              <a:rPr lang="ru-RU" sz="1200" b="0" dirty="0"/>
              <a:t>. </a:t>
            </a:r>
            <a:r>
              <a:rPr lang="ru-RU" dirty="0"/>
              <a:t>“).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Член 10 ја опфаќа и повредата на авторските права (и сродни права); но не и на моралните права. Конвенцијата од Будимпешта наложува само страната да ги прошири своите постојни обврски според различни меѓународни инструменти во врска со повреди сторени со компјутерски систем. Ако на пример, страната нема такви обврски, таа не треба да го спроведе член 10 од Конвенцијата од Будимпешта. Слично на тоа, ако страната има резервс кон постојните меѓународни инструменти поврзани со авторските права, може да ги примени истите резерви во однос на спроведувањето на член 10. </a:t>
            </a:r>
            <a:endParaRPr dirty="0"/>
          </a:p>
        </p:txBody>
      </p:sp>
      <p:sp>
        <p:nvSpPr>
          <p:cNvPr id="409" name="Google Shape;409;p3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36</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p3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6" name="Google Shape;416;p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10 од Конвенцијата во Будимпешта каде што е обележан еден елемент („комерцијален обем“).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marR="0" lvl="0" indent="0" algn="l" rtl="0">
              <a:lnSpc>
                <a:spcPct val="100000"/>
              </a:lnSpc>
              <a:spcBef>
                <a:spcPts val="360"/>
              </a:spcBef>
              <a:spcAft>
                <a:spcPts val="0"/>
              </a:spcAft>
              <a:buClr>
                <a:schemeClr val="dk1"/>
              </a:buClr>
              <a:buSzPts val="1200"/>
              <a:buFont typeface="Calibri"/>
              <a:buNone/>
            </a:pPr>
            <a:r>
              <a:rPr lang="ru-RU" sz="1200" b="0" i="0" dirty="0">
                <a:solidFill>
                  <a:schemeClr val="dk1"/>
                </a:solidFill>
                <a:latin typeface="Calibri"/>
                <a:ea typeface="Calibri"/>
                <a:cs typeface="Calibri"/>
                <a:sym typeface="Calibri"/>
              </a:rPr>
              <a:t>Член 10 се однесува на повреда на авторските права за комерцијална продажба, која има за цел да биде во согласност со постојната меѓународна рамка според Договорот ТРИПС. Страните може да се обидат да го прошират ова на сите форми на повреда, дури и ако не се од комерцијален обем. </a:t>
            </a:r>
            <a:endParaRPr dirty="0"/>
          </a:p>
        </p:txBody>
      </p:sp>
      <p:sp>
        <p:nvSpPr>
          <p:cNvPr id="417" name="Google Shape;417;p3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37</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Google Shape;423;p3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4" name="Google Shape;424;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10 од Конвенцијата во Будимпешта каде што е обележан еден елемент („повредата на сродните права... Меѓународната конвенција за заштита на изведувачите, производителите на фонограми и радиодифузните организации (Римска конвенција), Договорот за аспекти на правата на интелектуална сопственост поврзани со трговијата... своеволно... комерцијален обем... со помош на компјутерски систем“).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Ова е идентично со претходниот слајд, иако наместо да ги покрива „авторските права“, ги опфаќа „сродните права“. Сродните права, исто така наречени „придружни права“, се однесуваат на правата на креативно дело што не е поврзано со реалниот автор на делото, како што се на пример правата на изведувачите. </a:t>
            </a:r>
            <a:endParaRPr dirty="0"/>
          </a:p>
        </p:txBody>
      </p:sp>
      <p:sp>
        <p:nvSpPr>
          <p:cNvPr id="425" name="Google Shape;425;p3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38</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0"/>
        <p:cNvGrpSpPr/>
        <p:nvPr/>
      </p:nvGrpSpPr>
      <p:grpSpPr>
        <a:xfrm>
          <a:off x="0" y="0"/>
          <a:ext cx="0" cy="0"/>
          <a:chOff x="0" y="0"/>
          <a:chExt cx="0" cy="0"/>
        </a:xfrm>
      </p:grpSpPr>
      <p:sp>
        <p:nvSpPr>
          <p:cNvPr id="431" name="Google Shape;431;p3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2" name="Google Shape;432;p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10 од Конвенцијата во Будимпешта каде што е обележан еден елемент („ограничени околности... други ефективни правни лекови... резервација да не отстапува од меѓународните обврски“).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Појаснува дека постои широко изземање од наметнувањето на кривична одговорност кога има други ефективни правни лекови, како што се граѓански или административни мерки. </a:t>
            </a:r>
            <a:endParaRPr dirty="0"/>
          </a:p>
        </p:txBody>
      </p:sp>
      <p:sp>
        <p:nvSpPr>
          <p:cNvPr id="433" name="Google Shape;433;p3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39</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2" name="Google Shape;162;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ru-RU" sz="1200"/>
              <a:t>Овој слајд ги истакнува целите на оваа сесија. Тој подвлекува што учесниците треба да очекуваат да научат од слајдовите. Учесниците можат да бидат информирани дека овој слајд ќе биде прегледан на крајот од сесијата за да се процени дали се исполнети целите.</a:t>
            </a:r>
            <a:endParaRPr/>
          </a:p>
        </p:txBody>
      </p:sp>
      <p:sp>
        <p:nvSpPr>
          <p:cNvPr id="163" name="Google Shape;163;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4</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p4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0" name="Google Shape;440;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ru-RU" dirty="0"/>
              <a:t>Оваа група слајдови ќе ги истражи одредбите во врска со споредната одговорност (обид, помогнување во извршување на кривично дело, корпоративна одговорност) како што е предвидено според членовите 11 и 12 од Конвенцијата од Будимпешта.</a:t>
            </a:r>
            <a:endParaRPr dirty="0"/>
          </a:p>
        </p:txBody>
      </p:sp>
      <p:sp>
        <p:nvSpPr>
          <p:cNvPr id="441" name="Google Shape;441;p4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40</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p4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9" name="Google Shape;449;p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11 од Конвенцијата во Будимпешта каде што е обележан еден елемент („намерно, помагањето во извршување кривично дело... со намера да се изврши такво дело“).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Со ова се прави обид да се криминализира намерното помагање или поттикнување на какво било дело утврдено во согласност со Конвенцијата од Будимпешта (член 2-10). Сторителот мора да има намера да изврши такво дело за да се примени оваа одредба. Ова е важно барање, бидејќи не ги вклучува давателите на услуги, кои можат да помогнат во изврушување кривично дело со обезбедување на условите, но истите немаат криминална намера. </a:t>
            </a:r>
            <a:endParaRPr dirty="0"/>
          </a:p>
        </p:txBody>
      </p:sp>
      <p:sp>
        <p:nvSpPr>
          <p:cNvPr id="450" name="Google Shape;450;p4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41</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Google Shape;456;p4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7" name="Google Shape;457;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11 од Конвенцијата во Будимпешта каде што е обележан еден елемент („обид за извршување на кое било од кривичните дела... членовите 3 до 5, 7, 8 и 9.1.а и в... може да го задржи правото да не го применува, целосно или делумно, став 2“).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Нагласениот дел криминализира обиди за одредени прекршоци според Конвенцијата од Будимпешта. На пример, обид за нелегален пристап, злоупотреба на уреди и одредени аспекти на детска порнографија, не би биле криминализирани затоа што е тешко да се утврдат обиди за кривични дела. Конвенцијата од Будимпешта бара обидите да бидат намерни за да повлечат кривична одговорност. </a:t>
            </a:r>
            <a:endParaRPr dirty="0"/>
          </a:p>
        </p:txBody>
      </p:sp>
      <p:sp>
        <p:nvSpPr>
          <p:cNvPr id="458" name="Google Shape;458;p4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42</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Google Shape;464;p4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5" name="Google Shape;465;p4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12 од Конвенцијата во Будимпешта каде што е обележан еден елемент („правните лица можат да бидат одговорни... сторено за нивна корист од кое било физичко лице... водечка позиција... моќ на застапување... овластување за донесување одлуки... овластување за вршење контрола“).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И двете перспективи, на Европската Унија и на Советот на Европа, вклучуваат каков било вид (кривична или не) одговорност на компаниите и другите правни лица со кривични дела на нивните застапници, кои дејствуваат во нивно име и за нивен интерес. Покрај тоа, Конвенцијата наведува дека одговорноста на правните лица се јавува и во случај на недостаток на надзор или контрола на законскиот застапник на компанијата или друго правно лице врз некого под нивен надзор. Во однос на предусловите за повлекување одговорност на претпријатијата, Конвенцијата од Будимпешта ги бара четирите услови наведени на слајдот. Ова е за да се осигури дека правните лица не се непотребно казнети за однесување сторено од физички лица кои постапувале во индивидуално својство</a:t>
            </a:r>
            <a:r>
              <a:rPr lang="ru-RU" dirty="0"/>
              <a:t>.</a:t>
            </a:r>
            <a:endParaRPr dirty="0"/>
          </a:p>
          <a:p>
            <a:pPr marL="0" lvl="0" indent="0" algn="l" rtl="0">
              <a:spcBef>
                <a:spcPts val="0"/>
              </a:spcBef>
              <a:spcAft>
                <a:spcPts val="0"/>
              </a:spcAft>
              <a:buNone/>
            </a:pPr>
            <a:endParaRPr dirty="0"/>
          </a:p>
        </p:txBody>
      </p:sp>
      <p:sp>
        <p:nvSpPr>
          <p:cNvPr id="466" name="Google Shape;466;p4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43</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p4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3" name="Google Shape;473;p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a:t>Левата страна од слајдот го прикажува текстот на член 12 од Конвенцијата во Будимпешта каде што е обележан еден елемент („недостатокот на надзор или контрола од физичко лице наведено во став 1... </a:t>
            </a:r>
            <a:r>
              <a:rPr lang="ru-RU" dirty="0"/>
              <a:t>овозможило извршувањето... во корист на тоа право лице од физичко лице кое дејствува според нејзино овластување“).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Овој елемент сугерира дека покрај четирите услови наведени на претходниот слајд, правно лице може да сноси одговорност доколку извршувањето на делото е овозможено поради недостаток на надзор, но ова бара кривичното дело да биде сторено во корист на правното лице од физичко лице кое постапува под овластување на правното лице. </a:t>
            </a:r>
            <a:endParaRPr dirty="0"/>
          </a:p>
          <a:p>
            <a:pPr marL="0" lvl="0" indent="0" algn="l" rtl="0">
              <a:spcBef>
                <a:spcPts val="0"/>
              </a:spcBef>
              <a:spcAft>
                <a:spcPts val="0"/>
              </a:spcAft>
              <a:buNone/>
            </a:pPr>
            <a:endParaRPr dirty="0"/>
          </a:p>
        </p:txBody>
      </p:sp>
      <p:sp>
        <p:nvSpPr>
          <p:cNvPr id="474" name="Google Shape;474;p4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44</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p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Calibri"/>
              <a:buNone/>
            </a:pPr>
            <a:r>
              <a:rPr lang="ru-RU" sz="3600" dirty="0"/>
              <a:t>Овој слајд ги повторува целите на оваа сесија. Обучувачот може да ги повтори овие цели за да осигури дека овие аспекти се опфатени во овој модул.</a:t>
            </a:r>
            <a:endParaRPr sz="3600" dirty="0"/>
          </a:p>
        </p:txBody>
      </p:sp>
      <p:sp>
        <p:nvSpPr>
          <p:cNvPr id="481" name="Google Shape;481;p4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
        <p:cNvGrpSpPr/>
        <p:nvPr/>
      </p:nvGrpSpPr>
      <p:grpSpPr>
        <a:xfrm>
          <a:off x="0" y="0"/>
          <a:ext cx="0" cy="0"/>
          <a:chOff x="0" y="0"/>
          <a:chExt cx="0" cy="0"/>
        </a:xfrm>
      </p:grpSpPr>
      <p:sp>
        <p:nvSpPr>
          <p:cNvPr id="487" name="Google Shape;487;p4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88" name="Google Shape;488;p4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0" name="Google Shape;170;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ru-RU"/>
              <a:t>Оваа група слајдови ќе го истражи кривичното дело на фалсификување поврзано со компјутери во член 7 од Конвенцијата од Будимпешта.</a:t>
            </a:r>
            <a:endParaRPr/>
          </a:p>
          <a:p>
            <a:pPr marL="0" lvl="0" indent="0" algn="l" rtl="0">
              <a:spcBef>
                <a:spcPts val="0"/>
              </a:spcBef>
              <a:spcAft>
                <a:spcPts val="0"/>
              </a:spcAft>
              <a:buNone/>
            </a:pPr>
            <a:endParaRPr/>
          </a:p>
        </p:txBody>
      </p:sp>
      <p:sp>
        <p:nvSpPr>
          <p:cNvPr id="171" name="Google Shape;171;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79" name="Google Shape;179;p6: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sz="1200" b="0" i="0" dirty="0">
                <a:solidFill>
                  <a:schemeClr val="dk1"/>
                </a:solidFill>
                <a:latin typeface="Calibri"/>
                <a:ea typeface="Calibri"/>
                <a:cs typeface="Calibri"/>
                <a:sym typeface="Calibri"/>
              </a:rPr>
              <a:t>Фалсификување поврзано со компјутери, опишано во член 7 од Конвенцијата од Будимпешта е посебна форма на фалсификување. Во повеќето земји фалсификатот е традиционално кривично дело. Но, вообичаено, тоа се однесува на материјални предмети и понекогаш не може да се користи за криминализирање на фалсификување поврзано со компјутери или фалсификување на компјутерски податоци кај кои не е потребна визуелна читливост на изјавите или декларациите отелотворени во физички документ.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Тоа беше причина за воведување на член 7 во Конвенцијата од Будимпешта</a:t>
            </a:r>
            <a:r>
              <a:rPr lang="ru-RU" dirty="0"/>
              <a:t>.</a:t>
            </a:r>
            <a:endParaRPr dirty="0"/>
          </a:p>
          <a:p>
            <a:pPr marL="0" lvl="0" indent="0" algn="l" rtl="0">
              <a:spcBef>
                <a:spcPts val="0"/>
              </a:spcBef>
              <a:spcAft>
                <a:spcPts val="0"/>
              </a:spcAft>
              <a:buNone/>
            </a:pPr>
            <a:r>
              <a:rPr lang="ru-RU" dirty="0"/>
              <a:t> </a:t>
            </a: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Во овој момент, Конвенцијата има за цел да воведе паралелно дело со традиционалното фалсификување на документи (материјални документи). Но, во овој случај, предмет на кривичното дело се компјутерски податоци. Ова дело е сторено од оние кои внесуваат, менуваат, бришат или кријат компјутерски податоци, што резултира во неавтентични податоци со намера тие податоци да се сметаат или постапуваат по нив за правни цели како да се автентични</a:t>
            </a:r>
            <a:r>
              <a:rPr lang="ru-RU" dirty="0"/>
              <a:t>.</a:t>
            </a:r>
            <a:endParaRPr dirty="0"/>
          </a:p>
          <a:p>
            <a:pPr marL="0" lvl="0" indent="0" algn="l" rtl="0">
              <a:spcBef>
                <a:spcPts val="0"/>
              </a:spcBef>
              <a:spcAft>
                <a:spcPts val="0"/>
              </a:spcAft>
              <a:buNone/>
            </a:pPr>
            <a:r>
              <a:rPr lang="ru-RU" dirty="0"/>
              <a:t> </a:t>
            </a:r>
            <a:endParaRPr dirty="0"/>
          </a:p>
          <a:p>
            <a:pPr marL="0" lvl="0" indent="0" algn="l" rtl="0">
              <a:spcBef>
                <a:spcPts val="0"/>
              </a:spcBef>
              <a:spcAft>
                <a:spcPts val="0"/>
              </a:spcAft>
              <a:buNone/>
            </a:pPr>
            <a:r>
              <a:rPr lang="ru-RU" dirty="0"/>
              <a:t>Ова дело бара, се разбира, постапување кое е намерно и без право да биде сторено.</a:t>
            </a:r>
            <a:endParaRPr dirty="0"/>
          </a:p>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5" name="Google Shape;185;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Овој слајд покажува статија за лекар и негов соработник кои биле уапсени во Индија заради наводно подготвување фалсификувани извештаи за КОВИД-19 тестови. Според статијата, лекарот собирал примероци од пациенти, но не ги испраќал на тестирање. Наместо тоа, тој ги подготвувал фалсификуваните резултати од тестовите со тоа што го менувал PDF форматот на компјутерот. Потоа, ги испраќал резултатите од тестовите до пациентите преку WhatsApp.</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Линк до статијата: https://www.thehindu.com/news/cities/Delhi/doctor-aide-arrested-for-giving-forged-covid-19-test-reports/article32526435.ece </a:t>
            </a:r>
            <a:endParaRPr dirty="0"/>
          </a:p>
        </p:txBody>
      </p:sp>
      <p:sp>
        <p:nvSpPr>
          <p:cNvPr id="186" name="Google Shape;186;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93" name="Google Shape;193;p8: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ru-RU" dirty="0"/>
              <a:t>Овој слајд покажува уште еден пример за фалсификување поврзано со компјутери (</a:t>
            </a:r>
            <a:r>
              <a:rPr lang="ru-RU" i="1" dirty="0"/>
              <a:t>phishing</a:t>
            </a:r>
            <a:r>
              <a:rPr lang="ru-RU" dirty="0"/>
              <a:t>). Обучувачот може да укаже на текстот во пораката по е-пошта (вклучувајќи го логото и името на испраќачот), што сугерира дека е-поштата е добиена од HSBC. Обучувачот може да објасни дека ваквите пораки честопати се испраќаат со намера да биде прочитани или да се постапува по нив заради легални цели, како што е иницирање на трансакции.</a:t>
            </a: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99" name="Google Shape;199;p9: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ru-RU" dirty="0"/>
              <a:t>Овој слајд покажува друг пример за фалсификување поврзано со компјутери (</a:t>
            </a:r>
            <a:r>
              <a:rPr lang="ru-RU" i="1" dirty="0"/>
              <a:t>phishing</a:t>
            </a:r>
            <a:r>
              <a:rPr lang="ru-RU" dirty="0"/>
              <a:t>). Обучувачот може да укаже на текстот во пораката по е-пошта (вклучувајќи го логото и името на испраќачот), што сугерира дека пораката е примена од системот за онлајн банкарство на BankofAmerica. Потоа, обучувачот може да објасни дека URL-то во пораката е од трета страна што не е поврзана со Bank of America. Обучувачот може да објасни дека ваквите пораки честопати се испраќаат со намера да се прочитаат или да се постапува по нив за легални цели, како што е иницирање на трансакции.</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19"/>
        <p:cNvGrpSpPr/>
        <p:nvPr/>
      </p:nvGrpSpPr>
      <p:grpSpPr>
        <a:xfrm>
          <a:off x="0" y="0"/>
          <a:ext cx="0" cy="0"/>
          <a:chOff x="0" y="0"/>
          <a:chExt cx="0" cy="0"/>
        </a:xfrm>
      </p:grpSpPr>
      <p:sp>
        <p:nvSpPr>
          <p:cNvPr id="20" name="Google Shape;20;p48"/>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pic>
        <p:nvPicPr>
          <p:cNvPr id="21" name="Google Shape;21;p48"/>
          <p:cNvPicPr preferRelativeResize="0"/>
          <p:nvPr/>
        </p:nvPicPr>
        <p:blipFill rotWithShape="1">
          <a:blip r:embed="rId2">
            <a:alphaModFix/>
          </a:blip>
          <a:srcRect/>
          <a:stretch/>
        </p:blipFill>
        <p:spPr>
          <a:xfrm>
            <a:off x="5041214" y="101678"/>
            <a:ext cx="4090771" cy="713294"/>
          </a:xfrm>
          <a:prstGeom prst="rect">
            <a:avLst/>
          </a:prstGeom>
          <a:noFill/>
          <a:ln>
            <a:noFill/>
          </a:ln>
        </p:spPr>
      </p:pic>
      <p:sp>
        <p:nvSpPr>
          <p:cNvPr id="22" name="Google Shape;22;p48"/>
          <p:cNvSpPr txBox="1">
            <a:spLocks noGrp="1"/>
          </p:cNvSpPr>
          <p:nvPr>
            <p:ph type="body" idx="1"/>
          </p:nvPr>
        </p:nvSpPr>
        <p:spPr>
          <a:xfrm>
            <a:off x="448274" y="1251040"/>
            <a:ext cx="8074025" cy="517525"/>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Clr>
                <a:schemeClr val="dk1"/>
              </a:buClr>
              <a:buSzPts val="1600"/>
              <a:buNone/>
              <a:defRPr sz="1600" b="1">
                <a:latin typeface="Calibri"/>
                <a:ea typeface="Calibri"/>
                <a:cs typeface="Calibri"/>
                <a:sym typeface="Calibri"/>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48"/>
          <p:cNvSpPr txBox="1">
            <a:spLocks noGrp="1"/>
          </p:cNvSpPr>
          <p:nvPr>
            <p:ph type="body" idx="2"/>
          </p:nvPr>
        </p:nvSpPr>
        <p:spPr>
          <a:xfrm>
            <a:off x="447677" y="2579688"/>
            <a:ext cx="8074024" cy="2673350"/>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Clr>
                <a:schemeClr val="dk1"/>
              </a:buClr>
              <a:buSzPts val="3400"/>
              <a:buNone/>
              <a:defRPr sz="3400" b="1" i="0">
                <a:latin typeface="Calibri"/>
                <a:ea typeface="Calibri"/>
                <a:cs typeface="Calibri"/>
                <a:sym typeface="Calibri"/>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48"/>
          <p:cNvSpPr txBox="1">
            <a:spLocks noGrp="1"/>
          </p:cNvSpPr>
          <p:nvPr>
            <p:ph type="body" idx="3"/>
          </p:nvPr>
        </p:nvSpPr>
        <p:spPr>
          <a:xfrm>
            <a:off x="447675" y="5589588"/>
            <a:ext cx="8074025" cy="604837"/>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Clr>
                <a:schemeClr val="dk1"/>
              </a:buClr>
              <a:buSzPts val="1400"/>
              <a:buNone/>
              <a:defRPr sz="1400">
                <a:latin typeface="Calibri"/>
                <a:ea typeface="Calibri"/>
                <a:cs typeface="Calibri"/>
                <a:sym typeface="Calibri"/>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64"/>
        <p:cNvGrpSpPr/>
        <p:nvPr/>
      </p:nvGrpSpPr>
      <p:grpSpPr>
        <a:xfrm>
          <a:off x="0" y="0"/>
          <a:ext cx="0" cy="0"/>
          <a:chOff x="0" y="0"/>
          <a:chExt cx="0" cy="0"/>
        </a:xfrm>
      </p:grpSpPr>
      <p:sp>
        <p:nvSpPr>
          <p:cNvPr id="65" name="Google Shape;65;p5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6" name="Google Shape;66;p57"/>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7" name="Google Shape;67;p57"/>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8" name="Google Shape;68;p5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5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5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71"/>
        <p:cNvGrpSpPr/>
        <p:nvPr/>
      </p:nvGrpSpPr>
      <p:grpSpPr>
        <a:xfrm>
          <a:off x="0" y="0"/>
          <a:ext cx="0" cy="0"/>
          <a:chOff x="0" y="0"/>
          <a:chExt cx="0" cy="0"/>
        </a:xfrm>
      </p:grpSpPr>
      <p:sp>
        <p:nvSpPr>
          <p:cNvPr id="72" name="Google Shape;72;p58"/>
          <p:cNvSpPr txBox="1">
            <a:spLocks noGrp="1"/>
          </p:cNvSpPr>
          <p:nvPr>
            <p:ph type="title"/>
          </p:nvPr>
        </p:nvSpPr>
        <p:spPr>
          <a:xfrm>
            <a:off x="629841"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3" name="Google Shape;73;p58"/>
          <p:cNvSpPr txBox="1">
            <a:spLocks noGrp="1"/>
          </p:cNvSpPr>
          <p:nvPr>
            <p:ph type="body" idx="1"/>
          </p:nvPr>
        </p:nvSpPr>
        <p:spPr>
          <a:xfrm>
            <a:off x="629842" y="1681163"/>
            <a:ext cx="3868340"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74" name="Google Shape;74;p58"/>
          <p:cNvSpPr txBox="1">
            <a:spLocks noGrp="1"/>
          </p:cNvSpPr>
          <p:nvPr>
            <p:ph type="body" idx="2"/>
          </p:nvPr>
        </p:nvSpPr>
        <p:spPr>
          <a:xfrm>
            <a:off x="629842" y="2505075"/>
            <a:ext cx="3868340"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58"/>
          <p:cNvSpPr txBox="1">
            <a:spLocks noGrp="1"/>
          </p:cNvSpPr>
          <p:nvPr>
            <p:ph type="body" idx="3"/>
          </p:nvPr>
        </p:nvSpPr>
        <p:spPr>
          <a:xfrm>
            <a:off x="4629150" y="1681163"/>
            <a:ext cx="3887391"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76" name="Google Shape;76;p58"/>
          <p:cNvSpPr txBox="1">
            <a:spLocks noGrp="1"/>
          </p:cNvSpPr>
          <p:nvPr>
            <p:ph type="body" idx="4"/>
          </p:nvPr>
        </p:nvSpPr>
        <p:spPr>
          <a:xfrm>
            <a:off x="4629150" y="2505075"/>
            <a:ext cx="3887391"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58"/>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58"/>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58"/>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0"/>
        <p:cNvGrpSpPr/>
        <p:nvPr/>
      </p:nvGrpSpPr>
      <p:grpSpPr>
        <a:xfrm>
          <a:off x="0" y="0"/>
          <a:ext cx="0" cy="0"/>
          <a:chOff x="0" y="0"/>
          <a:chExt cx="0" cy="0"/>
        </a:xfrm>
      </p:grpSpPr>
      <p:sp>
        <p:nvSpPr>
          <p:cNvPr id="81" name="Google Shape;81;p5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5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5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5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85"/>
        <p:cNvGrpSpPr/>
        <p:nvPr/>
      </p:nvGrpSpPr>
      <p:grpSpPr>
        <a:xfrm>
          <a:off x="0" y="0"/>
          <a:ext cx="0" cy="0"/>
          <a:chOff x="0" y="0"/>
          <a:chExt cx="0" cy="0"/>
        </a:xfrm>
      </p:grpSpPr>
      <p:sp>
        <p:nvSpPr>
          <p:cNvPr id="86" name="Google Shape;86;p60"/>
          <p:cNvSpPr txBox="1">
            <a:spLocks noGrp="1"/>
          </p:cNvSpPr>
          <p:nvPr>
            <p:ph type="title"/>
          </p:nvPr>
        </p:nvSpPr>
        <p:spPr>
          <a:xfrm>
            <a:off x="629841" y="457200"/>
            <a:ext cx="2949178"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60"/>
          <p:cNvSpPr txBox="1">
            <a:spLocks noGrp="1"/>
          </p:cNvSpPr>
          <p:nvPr>
            <p:ph type="body" idx="1"/>
          </p:nvPr>
        </p:nvSpPr>
        <p:spPr>
          <a:xfrm>
            <a:off x="3887391" y="987426"/>
            <a:ext cx="462915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88" name="Google Shape;88;p60"/>
          <p:cNvSpPr txBox="1">
            <a:spLocks noGrp="1"/>
          </p:cNvSpPr>
          <p:nvPr>
            <p:ph type="body" idx="2"/>
          </p:nvPr>
        </p:nvSpPr>
        <p:spPr>
          <a:xfrm>
            <a:off x="629841" y="2057400"/>
            <a:ext cx="2949178"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89" name="Google Shape;89;p60"/>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60"/>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 name="Google Shape;91;p60"/>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92"/>
        <p:cNvGrpSpPr/>
        <p:nvPr/>
      </p:nvGrpSpPr>
      <p:grpSpPr>
        <a:xfrm>
          <a:off x="0" y="0"/>
          <a:ext cx="0" cy="0"/>
          <a:chOff x="0" y="0"/>
          <a:chExt cx="0" cy="0"/>
        </a:xfrm>
      </p:grpSpPr>
      <p:sp>
        <p:nvSpPr>
          <p:cNvPr id="93" name="Google Shape;93;p61"/>
          <p:cNvSpPr txBox="1">
            <a:spLocks noGrp="1"/>
          </p:cNvSpPr>
          <p:nvPr>
            <p:ph type="title"/>
          </p:nvPr>
        </p:nvSpPr>
        <p:spPr>
          <a:xfrm>
            <a:off x="629841" y="457200"/>
            <a:ext cx="2949178"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4" name="Google Shape;94;p61"/>
          <p:cNvSpPr>
            <a:spLocks noGrp="1"/>
          </p:cNvSpPr>
          <p:nvPr>
            <p:ph type="pic" idx="2"/>
          </p:nvPr>
        </p:nvSpPr>
        <p:spPr>
          <a:xfrm>
            <a:off x="3887391" y="987426"/>
            <a:ext cx="462915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95" name="Google Shape;95;p61"/>
          <p:cNvSpPr txBox="1">
            <a:spLocks noGrp="1"/>
          </p:cNvSpPr>
          <p:nvPr>
            <p:ph type="body" idx="1"/>
          </p:nvPr>
        </p:nvSpPr>
        <p:spPr>
          <a:xfrm>
            <a:off x="629841" y="2057400"/>
            <a:ext cx="2949178"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96" name="Google Shape;96;p6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7" name="Google Shape;97;p6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8" name="Google Shape;98;p6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99"/>
        <p:cNvGrpSpPr/>
        <p:nvPr/>
      </p:nvGrpSpPr>
      <p:grpSpPr>
        <a:xfrm>
          <a:off x="0" y="0"/>
          <a:ext cx="0" cy="0"/>
          <a:chOff x="0" y="0"/>
          <a:chExt cx="0" cy="0"/>
        </a:xfrm>
      </p:grpSpPr>
      <p:sp>
        <p:nvSpPr>
          <p:cNvPr id="100" name="Google Shape;100;p62"/>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1" name="Google Shape;101;p62"/>
          <p:cNvSpPr txBox="1">
            <a:spLocks noGrp="1"/>
          </p:cNvSpPr>
          <p:nvPr>
            <p:ph type="body" idx="1"/>
          </p:nvPr>
        </p:nvSpPr>
        <p:spPr>
          <a:xfrm rot="5400000">
            <a:off x="2396331" y="57944"/>
            <a:ext cx="4351338" cy="7886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2" name="Google Shape;102;p62"/>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3" name="Google Shape;103;p62"/>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4" name="Google Shape;104;p62"/>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05"/>
        <p:cNvGrpSpPr/>
        <p:nvPr/>
      </p:nvGrpSpPr>
      <p:grpSpPr>
        <a:xfrm>
          <a:off x="0" y="0"/>
          <a:ext cx="0" cy="0"/>
          <a:chOff x="0" y="0"/>
          <a:chExt cx="0" cy="0"/>
        </a:xfrm>
      </p:grpSpPr>
      <p:sp>
        <p:nvSpPr>
          <p:cNvPr id="106" name="Google Shape;106;p63"/>
          <p:cNvSpPr txBox="1">
            <a:spLocks noGrp="1"/>
          </p:cNvSpPr>
          <p:nvPr>
            <p:ph type="title"/>
          </p:nvPr>
        </p:nvSpPr>
        <p:spPr>
          <a:xfrm rot="5400000">
            <a:off x="4623593" y="2285206"/>
            <a:ext cx="5811838" cy="197167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7" name="Google Shape;107;p63"/>
          <p:cNvSpPr txBox="1">
            <a:spLocks noGrp="1"/>
          </p:cNvSpPr>
          <p:nvPr>
            <p:ph type="body" idx="1"/>
          </p:nvPr>
        </p:nvSpPr>
        <p:spPr>
          <a:xfrm rot="5400000">
            <a:off x="623093" y="370681"/>
            <a:ext cx="5811838" cy="580072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8" name="Google Shape;108;p6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9" name="Google Shape;109;p6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0" name="Google Shape;110;p6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111"/>
        <p:cNvGrpSpPr/>
        <p:nvPr/>
      </p:nvGrpSpPr>
      <p:grpSpPr>
        <a:xfrm>
          <a:off x="0" y="0"/>
          <a:ext cx="0" cy="0"/>
          <a:chOff x="0" y="0"/>
          <a:chExt cx="0" cy="0"/>
        </a:xfrm>
      </p:grpSpPr>
      <p:sp>
        <p:nvSpPr>
          <p:cNvPr id="112" name="Google Shape;112;p64"/>
          <p:cNvSpPr/>
          <p:nvPr/>
        </p:nvSpPr>
        <p:spPr>
          <a:xfrm>
            <a:off x="0" y="6588125"/>
            <a:ext cx="9144000" cy="296863"/>
          </a:xfrm>
          <a:prstGeom prst="rect">
            <a:avLst/>
          </a:prstGeom>
          <a:solidFill>
            <a:srgbClr val="2F618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3" name="Google Shape;113;p64"/>
          <p:cNvSpPr txBox="1">
            <a:spLocks noGrp="1"/>
          </p:cNvSpPr>
          <p:nvPr>
            <p:ph type="sldNum" idx="12"/>
          </p:nvPr>
        </p:nvSpPr>
        <p:spPr>
          <a:xfrm>
            <a:off x="7086600" y="6588125"/>
            <a:ext cx="2057400" cy="28581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900">
                <a:solidFill>
                  <a:srgbClr val="888888"/>
                </a:solidFill>
                <a:latin typeface="Verdana"/>
                <a:ea typeface="Verdana"/>
                <a:cs typeface="Verdana"/>
                <a:sym typeface="Verdana"/>
              </a:defRPr>
            </a:lvl1pPr>
            <a:lvl2pPr marL="0" lvl="1" indent="0" algn="r">
              <a:spcBef>
                <a:spcPts val="0"/>
              </a:spcBef>
              <a:buNone/>
              <a:defRPr sz="900">
                <a:solidFill>
                  <a:srgbClr val="888888"/>
                </a:solidFill>
                <a:latin typeface="Verdana"/>
                <a:ea typeface="Verdana"/>
                <a:cs typeface="Verdana"/>
                <a:sym typeface="Verdana"/>
              </a:defRPr>
            </a:lvl2pPr>
            <a:lvl3pPr marL="0" lvl="2" indent="0" algn="r">
              <a:spcBef>
                <a:spcPts val="0"/>
              </a:spcBef>
              <a:buNone/>
              <a:defRPr sz="900">
                <a:solidFill>
                  <a:srgbClr val="888888"/>
                </a:solidFill>
                <a:latin typeface="Verdana"/>
                <a:ea typeface="Verdana"/>
                <a:cs typeface="Verdana"/>
                <a:sym typeface="Verdana"/>
              </a:defRPr>
            </a:lvl3pPr>
            <a:lvl4pPr marL="0" lvl="3" indent="0" algn="r">
              <a:spcBef>
                <a:spcPts val="0"/>
              </a:spcBef>
              <a:buNone/>
              <a:defRPr sz="900">
                <a:solidFill>
                  <a:srgbClr val="888888"/>
                </a:solidFill>
                <a:latin typeface="Verdana"/>
                <a:ea typeface="Verdana"/>
                <a:cs typeface="Verdana"/>
                <a:sym typeface="Verdana"/>
              </a:defRPr>
            </a:lvl4pPr>
            <a:lvl5pPr marL="0" lvl="4" indent="0" algn="r">
              <a:spcBef>
                <a:spcPts val="0"/>
              </a:spcBef>
              <a:buNone/>
              <a:defRPr sz="900">
                <a:solidFill>
                  <a:srgbClr val="888888"/>
                </a:solidFill>
                <a:latin typeface="Verdana"/>
                <a:ea typeface="Verdana"/>
                <a:cs typeface="Verdana"/>
                <a:sym typeface="Verdana"/>
              </a:defRPr>
            </a:lvl5pPr>
            <a:lvl6pPr marL="0" lvl="5" indent="0" algn="r">
              <a:spcBef>
                <a:spcPts val="0"/>
              </a:spcBef>
              <a:buNone/>
              <a:defRPr sz="900">
                <a:solidFill>
                  <a:srgbClr val="888888"/>
                </a:solidFill>
                <a:latin typeface="Verdana"/>
                <a:ea typeface="Verdana"/>
                <a:cs typeface="Verdana"/>
                <a:sym typeface="Verdana"/>
              </a:defRPr>
            </a:lvl6pPr>
            <a:lvl7pPr marL="0" lvl="6" indent="0" algn="r">
              <a:spcBef>
                <a:spcPts val="0"/>
              </a:spcBef>
              <a:buNone/>
              <a:defRPr sz="900">
                <a:solidFill>
                  <a:srgbClr val="888888"/>
                </a:solidFill>
                <a:latin typeface="Verdana"/>
                <a:ea typeface="Verdana"/>
                <a:cs typeface="Verdana"/>
                <a:sym typeface="Verdana"/>
              </a:defRPr>
            </a:lvl7pPr>
            <a:lvl8pPr marL="0" lvl="7" indent="0" algn="r">
              <a:spcBef>
                <a:spcPts val="0"/>
              </a:spcBef>
              <a:buNone/>
              <a:defRPr sz="900">
                <a:solidFill>
                  <a:srgbClr val="888888"/>
                </a:solidFill>
                <a:latin typeface="Verdana"/>
                <a:ea typeface="Verdana"/>
                <a:cs typeface="Verdana"/>
                <a:sym typeface="Verdana"/>
              </a:defRPr>
            </a:lvl8pPr>
            <a:lvl9pPr marL="0" lvl="8" indent="0" algn="r">
              <a:spcBef>
                <a:spcPts val="0"/>
              </a:spcBef>
              <a:buNone/>
              <a:defRPr sz="900">
                <a:solidFill>
                  <a:srgbClr val="888888"/>
                </a:solidFill>
                <a:latin typeface="Verdana"/>
                <a:ea typeface="Verdana"/>
                <a:cs typeface="Verdana"/>
                <a:sym typeface="Verdana"/>
              </a:defRPr>
            </a:lvl9pPr>
          </a:lstStyle>
          <a:p>
            <a:pPr marL="0" lvl="0" indent="0" algn="r" rtl="0">
              <a:spcBef>
                <a:spcPts val="0"/>
              </a:spcBef>
              <a:spcAft>
                <a:spcPts val="0"/>
              </a:spcAft>
              <a:buNone/>
            </a:pPr>
            <a:fld id="{00000000-1234-1234-1234-123412341234}" type="slidenum">
              <a:rPr lang="ru-RU"/>
              <a:t>‹#›</a:t>
            </a:fld>
            <a:endParaRPr/>
          </a:p>
        </p:txBody>
      </p:sp>
      <p:sp>
        <p:nvSpPr>
          <p:cNvPr id="114" name="Google Shape;114;p64"/>
          <p:cNvSpPr/>
          <p:nvPr/>
        </p:nvSpPr>
        <p:spPr>
          <a:xfrm>
            <a:off x="0" y="6622629"/>
            <a:ext cx="3960440" cy="2308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FFFFFF"/>
              </a:buClr>
              <a:buSzPts val="900"/>
              <a:buFont typeface="Arial"/>
              <a:buNone/>
            </a:pPr>
            <a:r>
              <a:rPr lang="ru-RU" sz="900" b="1">
                <a:solidFill>
                  <a:srgbClr val="FFFFFF"/>
                </a:solidFill>
                <a:latin typeface="Verdana"/>
                <a:ea typeface="Verdana"/>
                <a:cs typeface="Verdana"/>
                <a:sym typeface="Verdana"/>
              </a:rPr>
              <a:t>www.coe.int/cybercrime			</a:t>
            </a:r>
            <a:endParaRPr/>
          </a:p>
        </p:txBody>
      </p:sp>
      <p:sp>
        <p:nvSpPr>
          <p:cNvPr id="115" name="Google Shape;115;p64"/>
          <p:cNvSpPr txBox="1">
            <a:spLocks noGrp="1"/>
          </p:cNvSpPr>
          <p:nvPr>
            <p:ph type="body" idx="1"/>
          </p:nvPr>
        </p:nvSpPr>
        <p:spPr>
          <a:xfrm>
            <a:off x="2811463" y="0"/>
            <a:ext cx="6332537" cy="1035050"/>
          </a:xfrm>
          <a:prstGeom prst="rect">
            <a:avLst/>
          </a:prstGeom>
          <a:noFill/>
          <a:ln>
            <a:noFill/>
          </a:ln>
        </p:spPr>
        <p:txBody>
          <a:bodyPr spcFirstLastPara="1" wrap="square" lIns="91425" tIns="45700" rIns="91425" bIns="45700" anchor="ctr" anchorCtr="0">
            <a:norm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_Two Content">
  <p:cSld name="1_Two Content">
    <p:spTree>
      <p:nvGrpSpPr>
        <p:cNvPr id="1" name="Shape 116"/>
        <p:cNvGrpSpPr/>
        <p:nvPr/>
      </p:nvGrpSpPr>
      <p:grpSpPr>
        <a:xfrm>
          <a:off x="0" y="0"/>
          <a:ext cx="0" cy="0"/>
          <a:chOff x="0" y="0"/>
          <a:chExt cx="0" cy="0"/>
        </a:xfrm>
      </p:grpSpPr>
      <p:sp>
        <p:nvSpPr>
          <p:cNvPr id="117" name="Google Shape;117;p6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marL="914400" lvl="1" indent="-3810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marL="1371600" lvl="2" indent="-355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marL="1828800" lvl="3" indent="-3429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marL="2286000" lvl="4" indent="-3429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8" name="Google Shape;118;p6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marL="914400" lvl="1" indent="-3810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marL="1371600" lvl="2" indent="-355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marL="1828800" lvl="3" indent="-3429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marL="2286000" lvl="4" indent="-3429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9" name="Google Shape;119;p65"/>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
        <p:nvSpPr>
          <p:cNvPr id="120" name="Google Shape;120;p65"/>
          <p:cNvSpPr txBox="1">
            <a:spLocks noGrp="1"/>
          </p:cNvSpPr>
          <p:nvPr>
            <p:ph type="body" idx="3"/>
          </p:nvPr>
        </p:nvSpPr>
        <p:spPr>
          <a:xfrm>
            <a:off x="2811463" y="0"/>
            <a:ext cx="6332537" cy="1035050"/>
          </a:xfrm>
          <a:prstGeom prst="rect">
            <a:avLst/>
          </a:prstGeom>
          <a:noFill/>
          <a:ln>
            <a:noFill/>
          </a:ln>
        </p:spPr>
        <p:txBody>
          <a:bodyPr spcFirstLastPara="1" wrap="square" lIns="91425" tIns="45700" rIns="91425" bIns="45700" anchor="ctr" anchorCtr="0">
            <a:norm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1_Comparison">
  <p:cSld name="1_Comparison">
    <p:spTree>
      <p:nvGrpSpPr>
        <p:cNvPr id="1" name="Shape 121"/>
        <p:cNvGrpSpPr/>
        <p:nvPr/>
      </p:nvGrpSpPr>
      <p:grpSpPr>
        <a:xfrm>
          <a:off x="0" y="0"/>
          <a:ext cx="0" cy="0"/>
          <a:chOff x="0" y="0"/>
          <a:chExt cx="0" cy="0"/>
        </a:xfrm>
      </p:grpSpPr>
      <p:sp>
        <p:nvSpPr>
          <p:cNvPr id="122" name="Google Shape;122;p66"/>
          <p:cNvSpPr txBox="1">
            <a:spLocks noGrp="1"/>
          </p:cNvSpPr>
          <p:nvPr>
            <p:ph type="body" idx="1"/>
          </p:nvPr>
        </p:nvSpPr>
        <p:spPr>
          <a:xfrm>
            <a:off x="629842" y="1681163"/>
            <a:ext cx="3868340"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800"/>
              <a:buNone/>
              <a:defRPr sz="2800" b="1">
                <a:latin typeface="Calibri"/>
                <a:ea typeface="Calibri"/>
                <a:cs typeface="Calibri"/>
                <a:sym typeface="Calibri"/>
              </a:defRPr>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23" name="Google Shape;123;p66"/>
          <p:cNvSpPr txBox="1">
            <a:spLocks noGrp="1"/>
          </p:cNvSpPr>
          <p:nvPr>
            <p:ph type="body" idx="2"/>
          </p:nvPr>
        </p:nvSpPr>
        <p:spPr>
          <a:xfrm>
            <a:off x="629842" y="2617213"/>
            <a:ext cx="3868340" cy="368458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marL="914400" lvl="1" indent="-3810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marL="1371600" lvl="2" indent="-355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marL="1828800" lvl="3" indent="-3429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marL="2286000" lvl="4" indent="-3429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4" name="Google Shape;124;p66"/>
          <p:cNvSpPr txBox="1">
            <a:spLocks noGrp="1"/>
          </p:cNvSpPr>
          <p:nvPr>
            <p:ph type="body" idx="3"/>
          </p:nvPr>
        </p:nvSpPr>
        <p:spPr>
          <a:xfrm>
            <a:off x="4629150" y="1681163"/>
            <a:ext cx="3887391"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800"/>
              <a:buNone/>
              <a:defRPr sz="2800" b="1">
                <a:latin typeface="Calibri"/>
                <a:ea typeface="Calibri"/>
                <a:cs typeface="Calibri"/>
                <a:sym typeface="Calibri"/>
              </a:defRPr>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25" name="Google Shape;125;p66"/>
          <p:cNvSpPr txBox="1">
            <a:spLocks noGrp="1"/>
          </p:cNvSpPr>
          <p:nvPr>
            <p:ph type="body" idx="4"/>
          </p:nvPr>
        </p:nvSpPr>
        <p:spPr>
          <a:xfrm>
            <a:off x="4629150" y="2617213"/>
            <a:ext cx="3887391" cy="368458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marL="914400" lvl="1" indent="-3810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marL="1371600" lvl="2" indent="-355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marL="1828800" lvl="3" indent="-3429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marL="2286000" lvl="4" indent="-3429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6" name="Google Shape;126;p66"/>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
        <p:nvSpPr>
          <p:cNvPr id="127" name="Google Shape;127;p66"/>
          <p:cNvSpPr txBox="1">
            <a:spLocks noGrp="1"/>
          </p:cNvSpPr>
          <p:nvPr>
            <p:ph type="body" idx="5"/>
          </p:nvPr>
        </p:nvSpPr>
        <p:spPr>
          <a:xfrm>
            <a:off x="2811463" y="0"/>
            <a:ext cx="6332537" cy="1035050"/>
          </a:xfrm>
          <a:prstGeom prst="rect">
            <a:avLst/>
          </a:prstGeom>
          <a:noFill/>
          <a:ln>
            <a:noFill/>
          </a:ln>
        </p:spPr>
        <p:txBody>
          <a:bodyPr spcFirstLastPara="1" wrap="square" lIns="91425" tIns="45700" rIns="91425" bIns="45700" anchor="ctr" anchorCtr="0">
            <a:norm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25"/>
        <p:cNvGrpSpPr/>
        <p:nvPr/>
      </p:nvGrpSpPr>
      <p:grpSpPr>
        <a:xfrm>
          <a:off x="0" y="0"/>
          <a:ext cx="0" cy="0"/>
          <a:chOff x="0" y="0"/>
          <a:chExt cx="0" cy="0"/>
        </a:xfrm>
      </p:grpSpPr>
      <p:sp>
        <p:nvSpPr>
          <p:cNvPr id="26" name="Google Shape;26;p4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marL="914400" lvl="1" indent="-3810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marL="1371600" lvl="2" indent="-355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marL="1828800" lvl="3" indent="-3429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marL="2286000" lvl="4" indent="-3429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 name="Google Shape;27;p4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
        <p:nvSpPr>
          <p:cNvPr id="28" name="Google Shape;28;p49"/>
          <p:cNvSpPr txBox="1">
            <a:spLocks noGrp="1"/>
          </p:cNvSpPr>
          <p:nvPr>
            <p:ph type="body" idx="2"/>
          </p:nvPr>
        </p:nvSpPr>
        <p:spPr>
          <a:xfrm>
            <a:off x="2570163" y="0"/>
            <a:ext cx="6573837" cy="1043796"/>
          </a:xfrm>
          <a:prstGeom prst="rect">
            <a:avLst/>
          </a:prstGeom>
          <a:noFill/>
          <a:ln>
            <a:noFill/>
          </a:ln>
        </p:spPr>
        <p:txBody>
          <a:bodyPr spcFirstLastPara="1" wrap="square" lIns="91425" tIns="45700" rIns="91425" bIns="45700" anchor="ctr" anchorCtr="0">
            <a:no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2_Title Only">
  <p:cSld name="2_Title Only">
    <p:spTree>
      <p:nvGrpSpPr>
        <p:cNvPr id="1" name="Shape 128"/>
        <p:cNvGrpSpPr/>
        <p:nvPr/>
      </p:nvGrpSpPr>
      <p:grpSpPr>
        <a:xfrm>
          <a:off x="0" y="0"/>
          <a:ext cx="0" cy="0"/>
          <a:chOff x="0" y="0"/>
          <a:chExt cx="0" cy="0"/>
        </a:xfrm>
      </p:grpSpPr>
      <p:sp>
        <p:nvSpPr>
          <p:cNvPr id="129" name="Google Shape;129;p6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
        <p:nvSpPr>
          <p:cNvPr id="130" name="Google Shape;130;p67"/>
          <p:cNvSpPr txBox="1">
            <a:spLocks noGrp="1"/>
          </p:cNvSpPr>
          <p:nvPr>
            <p:ph type="body" idx="1"/>
          </p:nvPr>
        </p:nvSpPr>
        <p:spPr>
          <a:xfrm>
            <a:off x="2811463" y="0"/>
            <a:ext cx="6332537" cy="1035050"/>
          </a:xfrm>
          <a:prstGeom prst="rect">
            <a:avLst/>
          </a:prstGeom>
          <a:noFill/>
          <a:ln>
            <a:noFill/>
          </a:ln>
        </p:spPr>
        <p:txBody>
          <a:bodyPr spcFirstLastPara="1" wrap="square" lIns="91425" tIns="45700" rIns="91425" bIns="45700" anchor="ctr" anchorCtr="0">
            <a:norm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1_Vertical Title and Text">
  <p:cSld name="1_Vertical Title and Text">
    <p:spTree>
      <p:nvGrpSpPr>
        <p:cNvPr id="1" name="Shape 131"/>
        <p:cNvGrpSpPr/>
        <p:nvPr/>
      </p:nvGrpSpPr>
      <p:grpSpPr>
        <a:xfrm>
          <a:off x="0" y="0"/>
          <a:ext cx="0" cy="0"/>
          <a:chOff x="0" y="0"/>
          <a:chExt cx="0" cy="0"/>
        </a:xfrm>
      </p:grpSpPr>
      <p:sp>
        <p:nvSpPr>
          <p:cNvPr id="132" name="Google Shape;132;p68"/>
          <p:cNvSpPr txBox="1">
            <a:spLocks noGrp="1"/>
          </p:cNvSpPr>
          <p:nvPr>
            <p:ph type="title"/>
          </p:nvPr>
        </p:nvSpPr>
        <p:spPr>
          <a:xfrm rot="5400000">
            <a:off x="5100952" y="2762564"/>
            <a:ext cx="4857122" cy="197167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4400"/>
              <a:buFont typeface="Calibri"/>
              <a:buNone/>
              <a:defRPr>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3" name="Google Shape;133;p68"/>
          <p:cNvSpPr txBox="1">
            <a:spLocks noGrp="1"/>
          </p:cNvSpPr>
          <p:nvPr>
            <p:ph type="body" idx="1"/>
          </p:nvPr>
        </p:nvSpPr>
        <p:spPr>
          <a:xfrm rot="5400000">
            <a:off x="1100452" y="848039"/>
            <a:ext cx="4857121" cy="58007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marL="914400" lvl="1" indent="-3810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marL="1371600" lvl="2" indent="-355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marL="1828800" lvl="3" indent="-3429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marL="2286000" lvl="4" indent="-3429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4" name="Google Shape;134;p68"/>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
        <p:nvSpPr>
          <p:cNvPr id="135" name="Google Shape;135;p68"/>
          <p:cNvSpPr txBox="1">
            <a:spLocks noGrp="1"/>
          </p:cNvSpPr>
          <p:nvPr>
            <p:ph type="body" idx="2"/>
          </p:nvPr>
        </p:nvSpPr>
        <p:spPr>
          <a:xfrm>
            <a:off x="2811463" y="0"/>
            <a:ext cx="6332537" cy="1035050"/>
          </a:xfrm>
          <a:prstGeom prst="rect">
            <a:avLst/>
          </a:prstGeom>
          <a:noFill/>
          <a:ln>
            <a:noFill/>
          </a:ln>
        </p:spPr>
        <p:txBody>
          <a:bodyPr spcFirstLastPara="1" wrap="square" lIns="91425" tIns="45700" rIns="91425" bIns="45700" anchor="ctr" anchorCtr="0">
            <a:norm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Title and Content">
  <p:cSld name="2_Title and Content">
    <p:spTree>
      <p:nvGrpSpPr>
        <p:cNvPr id="1" name="Shape 29"/>
        <p:cNvGrpSpPr/>
        <p:nvPr/>
      </p:nvGrpSpPr>
      <p:grpSpPr>
        <a:xfrm>
          <a:off x="0" y="0"/>
          <a:ext cx="0" cy="0"/>
          <a:chOff x="0" y="0"/>
          <a:chExt cx="0" cy="0"/>
        </a:xfrm>
      </p:grpSpPr>
      <p:sp>
        <p:nvSpPr>
          <p:cNvPr id="30" name="Google Shape;30;p50"/>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marL="914400" lvl="1" indent="-3810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marL="1371600" lvl="2" indent="-355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marL="1828800" lvl="3" indent="-3429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marL="2286000" lvl="4" indent="-3429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50"/>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
        <p:nvSpPr>
          <p:cNvPr id="32" name="Google Shape;32;p50"/>
          <p:cNvSpPr txBox="1">
            <a:spLocks noGrp="1"/>
          </p:cNvSpPr>
          <p:nvPr>
            <p:ph type="body" idx="2"/>
          </p:nvPr>
        </p:nvSpPr>
        <p:spPr>
          <a:xfrm>
            <a:off x="2570163" y="0"/>
            <a:ext cx="6573837" cy="1043796"/>
          </a:xfrm>
          <a:prstGeom prst="rect">
            <a:avLst/>
          </a:prstGeom>
          <a:noFill/>
          <a:ln>
            <a:noFill/>
          </a:ln>
        </p:spPr>
        <p:txBody>
          <a:bodyPr spcFirstLastPara="1" wrap="square" lIns="91425" tIns="45700" rIns="91425" bIns="45700" anchor="ctr" anchorCtr="0">
            <a:no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3_Title and Content">
  <p:cSld name="3_Title and Content">
    <p:spTree>
      <p:nvGrpSpPr>
        <p:cNvPr id="1" name="Shape 33"/>
        <p:cNvGrpSpPr/>
        <p:nvPr/>
      </p:nvGrpSpPr>
      <p:grpSpPr>
        <a:xfrm>
          <a:off x="0" y="0"/>
          <a:ext cx="0" cy="0"/>
          <a:chOff x="0" y="0"/>
          <a:chExt cx="0" cy="0"/>
        </a:xfrm>
      </p:grpSpPr>
      <p:sp>
        <p:nvSpPr>
          <p:cNvPr id="34" name="Google Shape;34;p5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marL="914400" lvl="1" indent="-3810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marL="1371600" lvl="2" indent="-355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marL="1828800" lvl="3" indent="-3429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marL="2286000" lvl="4" indent="-3429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5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
        <p:nvSpPr>
          <p:cNvPr id="36" name="Google Shape;36;p51"/>
          <p:cNvSpPr txBox="1">
            <a:spLocks noGrp="1"/>
          </p:cNvSpPr>
          <p:nvPr>
            <p:ph type="body" idx="2"/>
          </p:nvPr>
        </p:nvSpPr>
        <p:spPr>
          <a:xfrm>
            <a:off x="2570163" y="0"/>
            <a:ext cx="6573837" cy="1043796"/>
          </a:xfrm>
          <a:prstGeom prst="rect">
            <a:avLst/>
          </a:prstGeom>
          <a:noFill/>
          <a:ln>
            <a:noFill/>
          </a:ln>
        </p:spPr>
        <p:txBody>
          <a:bodyPr spcFirstLastPara="1" wrap="square" lIns="91425" tIns="45700" rIns="91425" bIns="45700" anchor="ctr" anchorCtr="0">
            <a:no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_Section Header">
  <p:cSld name="1_Section Header">
    <p:spTree>
      <p:nvGrpSpPr>
        <p:cNvPr id="1" name="Shape 37"/>
        <p:cNvGrpSpPr/>
        <p:nvPr/>
      </p:nvGrpSpPr>
      <p:grpSpPr>
        <a:xfrm>
          <a:off x="0" y="0"/>
          <a:ext cx="0" cy="0"/>
          <a:chOff x="0" y="0"/>
          <a:chExt cx="0" cy="0"/>
        </a:xfrm>
      </p:grpSpPr>
      <p:sp>
        <p:nvSpPr>
          <p:cNvPr id="38" name="Google Shape;38;p52"/>
          <p:cNvSpPr txBox="1">
            <a:spLocks noGrp="1"/>
          </p:cNvSpPr>
          <p:nvPr>
            <p:ph type="title"/>
          </p:nvPr>
        </p:nvSpPr>
        <p:spPr>
          <a:xfrm>
            <a:off x="550562" y="4106085"/>
            <a:ext cx="7886700" cy="1500187"/>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4000"/>
              <a:buFont typeface="Calibri"/>
              <a:buNone/>
              <a:defRPr sz="4000" b="1" i="0" cap="none">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52"/>
          <p:cNvSpPr txBox="1">
            <a:spLocks noGrp="1"/>
          </p:cNvSpPr>
          <p:nvPr>
            <p:ph type="body" idx="1"/>
          </p:nvPr>
        </p:nvSpPr>
        <p:spPr>
          <a:xfrm>
            <a:off x="550562" y="3666226"/>
            <a:ext cx="7886700" cy="439859"/>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7F7F7F"/>
              </a:buClr>
              <a:buSzPts val="2000"/>
              <a:buNone/>
              <a:defRPr sz="2000">
                <a:solidFill>
                  <a:srgbClr val="7F7F7F"/>
                </a:solidFill>
                <a:latin typeface="Calibri"/>
                <a:ea typeface="Calibri"/>
                <a:cs typeface="Calibri"/>
                <a:sym typeface="Calibri"/>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40" name="Google Shape;40;p52"/>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
        <p:nvSpPr>
          <p:cNvPr id="41" name="Google Shape;41;p52"/>
          <p:cNvSpPr txBox="1">
            <a:spLocks noGrp="1"/>
          </p:cNvSpPr>
          <p:nvPr>
            <p:ph type="body" idx="2"/>
          </p:nvPr>
        </p:nvSpPr>
        <p:spPr>
          <a:xfrm>
            <a:off x="2811463" y="0"/>
            <a:ext cx="6332537" cy="1035050"/>
          </a:xfrm>
          <a:prstGeom prst="rect">
            <a:avLst/>
          </a:prstGeom>
          <a:noFill/>
          <a:ln>
            <a:noFill/>
          </a:ln>
        </p:spPr>
        <p:txBody>
          <a:bodyPr spcFirstLastPara="1" wrap="square" lIns="91425" tIns="45700" rIns="91425" bIns="45700" anchor="ctr" anchorCtr="0">
            <a:norm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42"/>
        <p:cNvGrpSpPr/>
        <p:nvPr/>
      </p:nvGrpSpPr>
      <p:grpSpPr>
        <a:xfrm>
          <a:off x="0" y="0"/>
          <a:ext cx="0" cy="0"/>
          <a:chOff x="0" y="0"/>
          <a:chExt cx="0" cy="0"/>
        </a:xfrm>
      </p:grpSpPr>
      <p:sp>
        <p:nvSpPr>
          <p:cNvPr id="43" name="Google Shape;43;p5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4" name="Google Shape;44;p5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5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5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5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54"/>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54"/>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54"/>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2"/>
        <p:cNvGrpSpPr/>
        <p:nvPr/>
      </p:nvGrpSpPr>
      <p:grpSpPr>
        <a:xfrm>
          <a:off x="0" y="0"/>
          <a:ext cx="0" cy="0"/>
          <a:chOff x="0" y="0"/>
          <a:chExt cx="0" cy="0"/>
        </a:xfrm>
      </p:grpSpPr>
      <p:sp>
        <p:nvSpPr>
          <p:cNvPr id="53" name="Google Shape;53;p55"/>
          <p:cNvSpPr txBox="1">
            <a:spLocks noGrp="1"/>
          </p:cNvSpPr>
          <p:nvPr>
            <p:ph type="ctrTitle"/>
          </p:nvPr>
        </p:nvSpPr>
        <p:spPr>
          <a:xfrm>
            <a:off x="685800" y="1122363"/>
            <a:ext cx="77724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4" name="Google Shape;54;p55"/>
          <p:cNvSpPr txBox="1">
            <a:spLocks noGrp="1"/>
          </p:cNvSpPr>
          <p:nvPr>
            <p:ph type="subTitle" idx="1"/>
          </p:nvPr>
        </p:nvSpPr>
        <p:spPr>
          <a:xfrm>
            <a:off x="1143000" y="3602038"/>
            <a:ext cx="6858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55" name="Google Shape;55;p55"/>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55"/>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55"/>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58"/>
        <p:cNvGrpSpPr/>
        <p:nvPr/>
      </p:nvGrpSpPr>
      <p:grpSpPr>
        <a:xfrm>
          <a:off x="0" y="0"/>
          <a:ext cx="0" cy="0"/>
          <a:chOff x="0" y="0"/>
          <a:chExt cx="0" cy="0"/>
        </a:xfrm>
      </p:grpSpPr>
      <p:sp>
        <p:nvSpPr>
          <p:cNvPr id="59" name="Google Shape;59;p56"/>
          <p:cNvSpPr txBox="1">
            <a:spLocks noGrp="1"/>
          </p:cNvSpPr>
          <p:nvPr>
            <p:ph type="title"/>
          </p:nvPr>
        </p:nvSpPr>
        <p:spPr>
          <a:xfrm>
            <a:off x="623888" y="1709739"/>
            <a:ext cx="78867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56"/>
          <p:cNvSpPr txBox="1">
            <a:spLocks noGrp="1"/>
          </p:cNvSpPr>
          <p:nvPr>
            <p:ph type="body" idx="1"/>
          </p:nvPr>
        </p:nvSpPr>
        <p:spPr>
          <a:xfrm>
            <a:off x="623888" y="4589464"/>
            <a:ext cx="78867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400"/>
              <a:buNone/>
              <a:defRPr sz="2400">
                <a:solidFill>
                  <a:schemeClr val="dk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61" name="Google Shape;61;p56"/>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56"/>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56"/>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4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4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4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4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ru-RU"/>
              <a:t>‹#›</a:t>
            </a:fld>
            <a:endParaRPr/>
          </a:p>
        </p:txBody>
      </p:sp>
      <p:sp>
        <p:nvSpPr>
          <p:cNvPr id="15" name="Google Shape;15;p47"/>
          <p:cNvSpPr/>
          <p:nvPr/>
        </p:nvSpPr>
        <p:spPr>
          <a:xfrm>
            <a:off x="0" y="-26988"/>
            <a:ext cx="9144000" cy="1079501"/>
          </a:xfrm>
          <a:prstGeom prst="rect">
            <a:avLst/>
          </a:prstGeom>
          <a:solidFill>
            <a:srgbClr val="2F618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6" name="Google Shape;16;p47"/>
          <p:cNvPicPr preferRelativeResize="0"/>
          <p:nvPr/>
        </p:nvPicPr>
        <p:blipFill rotWithShape="1">
          <a:blip r:embed="rId23">
            <a:alphaModFix/>
          </a:blip>
          <a:srcRect/>
          <a:stretch/>
        </p:blipFill>
        <p:spPr>
          <a:xfrm>
            <a:off x="-899" y="-22225"/>
            <a:ext cx="1322388" cy="1074738"/>
          </a:xfrm>
          <a:prstGeom prst="rect">
            <a:avLst/>
          </a:prstGeom>
          <a:noFill/>
          <a:ln>
            <a:noFill/>
          </a:ln>
        </p:spPr>
      </p:pic>
      <p:sp>
        <p:nvSpPr>
          <p:cNvPr id="17" name="Google Shape;17;p47"/>
          <p:cNvSpPr/>
          <p:nvPr/>
        </p:nvSpPr>
        <p:spPr>
          <a:xfrm>
            <a:off x="0" y="6588125"/>
            <a:ext cx="9144000" cy="296863"/>
          </a:xfrm>
          <a:prstGeom prst="rect">
            <a:avLst/>
          </a:prstGeom>
          <a:solidFill>
            <a:srgbClr val="2F618F"/>
          </a:solidFill>
          <a:ln>
            <a:noFill/>
          </a:ln>
        </p:spPr>
        <p:txBody>
          <a:bodyPr spcFirstLastPara="1" wrap="square" lIns="91425" tIns="45700" rIns="91425" bIns="45700" anchor="ctr" anchorCtr="1">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8" name="Google Shape;18;p47"/>
          <p:cNvSpPr/>
          <p:nvPr/>
        </p:nvSpPr>
        <p:spPr>
          <a:xfrm>
            <a:off x="-60382" y="6596936"/>
            <a:ext cx="3217653"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FFFFFF"/>
              </a:buClr>
              <a:buSzPts val="1000"/>
              <a:buFont typeface="Arial"/>
              <a:buNone/>
            </a:pPr>
            <a:r>
              <a:rPr lang="ru-RU" sz="1000" b="0" i="0" u="none" strike="noStrike" cap="none">
                <a:solidFill>
                  <a:srgbClr val="FFFFFF"/>
                </a:solidFill>
                <a:latin typeface="Calibri"/>
                <a:ea typeface="Calibri"/>
                <a:cs typeface="Calibri"/>
                <a:sym typeface="Calibri"/>
              </a:rPr>
              <a:t>www.coe.int/cybercrime			</a:t>
            </a:r>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6.xml"/><Relationship Id="rId1" Type="http://schemas.openxmlformats.org/officeDocument/2006/relationships/slideLayout" Target="../slideLayouts/slideLayout8.xml"/><Relationship Id="rId5" Type="http://schemas.openxmlformats.org/officeDocument/2006/relationships/hyperlink" Target="mailto:matteo.lucchetti@coe.int" TargetMode="Externa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1"/>
          <p:cNvSpPr txBox="1">
            <a:spLocks noGrp="1"/>
          </p:cNvSpPr>
          <p:nvPr>
            <p:ph type="body" idx="1"/>
          </p:nvPr>
        </p:nvSpPr>
        <p:spPr>
          <a:xfrm>
            <a:off x="448274" y="1251039"/>
            <a:ext cx="8074025" cy="724409"/>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1400"/>
              <a:buNone/>
            </a:pPr>
            <a:r>
              <a:rPr lang="ru-RU" sz="1400">
                <a:latin typeface="Verdana"/>
                <a:ea typeface="Verdana"/>
                <a:cs typeface="Verdana"/>
                <a:sym typeface="Verdana"/>
              </a:rPr>
              <a:t>Воведен судски курс за обука за сајбер-криминал и електронски докази</a:t>
            </a:r>
            <a:endParaRPr sz="1400" i="1">
              <a:latin typeface="Verdana"/>
              <a:ea typeface="Verdana"/>
              <a:cs typeface="Verdana"/>
              <a:sym typeface="Verdana"/>
            </a:endParaRPr>
          </a:p>
        </p:txBody>
      </p:sp>
      <p:sp>
        <p:nvSpPr>
          <p:cNvPr id="142" name="Google Shape;142;p1"/>
          <p:cNvSpPr txBox="1">
            <a:spLocks noGrp="1"/>
          </p:cNvSpPr>
          <p:nvPr>
            <p:ph type="body" idx="2"/>
          </p:nvPr>
        </p:nvSpPr>
        <p:spPr>
          <a:xfrm>
            <a:off x="447677" y="2579688"/>
            <a:ext cx="8074024" cy="2673350"/>
          </a:xfrm>
          <a:prstGeom prst="rect">
            <a:avLst/>
          </a:prstGeom>
          <a:noFill/>
          <a:ln>
            <a:noFill/>
          </a:ln>
        </p:spPr>
        <p:txBody>
          <a:bodyPr spcFirstLastPara="1" wrap="square" lIns="91425" tIns="45700" rIns="91425" bIns="45700" anchor="t" anchorCtr="0">
            <a:normAutofit lnSpcReduction="10000"/>
          </a:bodyPr>
          <a:lstStyle/>
          <a:p>
            <a:pPr marL="0" lvl="0" indent="0" algn="ctr" rtl="0">
              <a:lnSpc>
                <a:spcPct val="90000"/>
              </a:lnSpc>
              <a:spcBef>
                <a:spcPts val="0"/>
              </a:spcBef>
              <a:spcAft>
                <a:spcPts val="0"/>
              </a:spcAft>
              <a:buClr>
                <a:schemeClr val="dk1"/>
              </a:buClr>
              <a:buSzPts val="3200"/>
              <a:buNone/>
            </a:pPr>
            <a:r>
              <a:rPr lang="ru-RU" sz="3200">
                <a:latin typeface="Calibri"/>
                <a:ea typeface="Calibri"/>
                <a:cs typeface="Calibri"/>
                <a:sym typeface="Calibri"/>
              </a:rPr>
              <a:t>Суштински одредби од Конвенцијата од Будимпешта – Втор дел</a:t>
            </a:r>
            <a:endParaRPr sz="1400">
              <a:latin typeface="Calibri"/>
              <a:ea typeface="Calibri"/>
              <a:cs typeface="Calibri"/>
              <a:sym typeface="Calibri"/>
            </a:endParaRPr>
          </a:p>
          <a:p>
            <a:pPr marL="0" lvl="0" indent="0" algn="ctr" rtl="0">
              <a:lnSpc>
                <a:spcPct val="90000"/>
              </a:lnSpc>
              <a:spcBef>
                <a:spcPts val="0"/>
              </a:spcBef>
              <a:spcAft>
                <a:spcPts val="0"/>
              </a:spcAft>
              <a:buClr>
                <a:schemeClr val="dk1"/>
              </a:buClr>
              <a:buSzPts val="1100"/>
              <a:buNone/>
            </a:pPr>
            <a:endParaRPr sz="1100">
              <a:latin typeface="Calibri"/>
              <a:ea typeface="Calibri"/>
              <a:cs typeface="Calibri"/>
              <a:sym typeface="Calibri"/>
            </a:endParaRPr>
          </a:p>
          <a:p>
            <a:pPr marL="0" lvl="0" indent="0" algn="ctr" rtl="0">
              <a:lnSpc>
                <a:spcPct val="90000"/>
              </a:lnSpc>
              <a:spcBef>
                <a:spcPts val="0"/>
              </a:spcBef>
              <a:spcAft>
                <a:spcPts val="0"/>
              </a:spcAft>
              <a:buClr>
                <a:schemeClr val="dk1"/>
              </a:buClr>
              <a:buSzPts val="1100"/>
              <a:buNone/>
            </a:pPr>
            <a:endParaRPr sz="1100">
              <a:latin typeface="Calibri"/>
              <a:ea typeface="Calibri"/>
              <a:cs typeface="Calibri"/>
              <a:sym typeface="Calibri"/>
            </a:endParaRPr>
          </a:p>
          <a:p>
            <a:pPr marL="0" lvl="0" indent="0" algn="ctr" rtl="0">
              <a:lnSpc>
                <a:spcPct val="90000"/>
              </a:lnSpc>
              <a:spcBef>
                <a:spcPts val="0"/>
              </a:spcBef>
              <a:spcAft>
                <a:spcPts val="0"/>
              </a:spcAft>
              <a:buClr>
                <a:schemeClr val="dk1"/>
              </a:buClr>
              <a:buSzPts val="1100"/>
              <a:buNone/>
            </a:pPr>
            <a:endParaRPr sz="1100">
              <a:latin typeface="Calibri"/>
              <a:ea typeface="Calibri"/>
              <a:cs typeface="Calibri"/>
              <a:sym typeface="Calibri"/>
            </a:endParaRPr>
          </a:p>
          <a:p>
            <a:pPr marL="0" lvl="0" indent="0" algn="ctr" rtl="0">
              <a:lnSpc>
                <a:spcPct val="90000"/>
              </a:lnSpc>
              <a:spcBef>
                <a:spcPts val="0"/>
              </a:spcBef>
              <a:spcAft>
                <a:spcPts val="0"/>
              </a:spcAft>
              <a:buClr>
                <a:schemeClr val="dk1"/>
              </a:buClr>
              <a:buSzPts val="1100"/>
              <a:buNone/>
            </a:pPr>
            <a:endParaRPr sz="1100">
              <a:latin typeface="Calibri"/>
              <a:ea typeface="Calibri"/>
              <a:cs typeface="Calibri"/>
              <a:sym typeface="Calibri"/>
            </a:endParaRPr>
          </a:p>
          <a:p>
            <a:pPr marL="0" lvl="0" indent="0" algn="ctr" rtl="0">
              <a:lnSpc>
                <a:spcPct val="90000"/>
              </a:lnSpc>
              <a:spcBef>
                <a:spcPts val="0"/>
              </a:spcBef>
              <a:spcAft>
                <a:spcPts val="0"/>
              </a:spcAft>
              <a:buClr>
                <a:schemeClr val="dk1"/>
              </a:buClr>
              <a:buSzPts val="1400"/>
              <a:buNone/>
            </a:pPr>
            <a:endParaRPr sz="1400">
              <a:latin typeface="Calibri"/>
              <a:ea typeface="Calibri"/>
              <a:cs typeface="Calibri"/>
              <a:sym typeface="Calibri"/>
            </a:endParaRPr>
          </a:p>
          <a:p>
            <a:pPr marL="0" lvl="0" indent="0" algn="ctr" rtl="0">
              <a:lnSpc>
                <a:spcPct val="90000"/>
              </a:lnSpc>
              <a:spcBef>
                <a:spcPts val="0"/>
              </a:spcBef>
              <a:spcAft>
                <a:spcPts val="0"/>
              </a:spcAft>
              <a:buClr>
                <a:schemeClr val="dk1"/>
              </a:buClr>
              <a:buSzPts val="1400"/>
              <a:buNone/>
            </a:pPr>
            <a:r>
              <a:rPr lang="ru-RU" sz="1400">
                <a:latin typeface="Calibri"/>
                <a:ea typeface="Calibri"/>
                <a:cs typeface="Calibri"/>
                <a:sym typeface="Calibri"/>
              </a:rPr>
              <a:t>Xxxxx XXXXXXXX</a:t>
            </a:r>
            <a:endParaRPr/>
          </a:p>
          <a:p>
            <a:pPr marL="0" lvl="0" indent="0" algn="ctr" rtl="0">
              <a:lnSpc>
                <a:spcPct val="90000"/>
              </a:lnSpc>
              <a:spcBef>
                <a:spcPts val="0"/>
              </a:spcBef>
              <a:spcAft>
                <a:spcPts val="0"/>
              </a:spcAft>
              <a:buClr>
                <a:schemeClr val="dk1"/>
              </a:buClr>
              <a:buSzPts val="1400"/>
              <a:buNone/>
            </a:pPr>
            <a:endParaRPr sz="1400">
              <a:latin typeface="Calibri"/>
              <a:ea typeface="Calibri"/>
              <a:cs typeface="Calibri"/>
              <a:sym typeface="Calibri"/>
            </a:endParaRPr>
          </a:p>
          <a:p>
            <a:pPr marL="0" lvl="0" indent="0" algn="ctr" rtl="0">
              <a:lnSpc>
                <a:spcPct val="90000"/>
              </a:lnSpc>
              <a:spcBef>
                <a:spcPts val="0"/>
              </a:spcBef>
              <a:spcAft>
                <a:spcPts val="0"/>
              </a:spcAft>
              <a:buClr>
                <a:schemeClr val="dk1"/>
              </a:buClr>
              <a:buSzPts val="1400"/>
              <a:buNone/>
            </a:pPr>
            <a:r>
              <a:rPr lang="ru-RU" sz="1400" i="1">
                <a:latin typeface="Calibri"/>
                <a:ea typeface="Calibri"/>
                <a:cs typeface="Calibri"/>
                <a:sym typeface="Calibri"/>
              </a:rPr>
              <a:t>Совет на Европа</a:t>
            </a:r>
            <a:endParaRPr sz="1400" i="1">
              <a:latin typeface="Calibri"/>
              <a:ea typeface="Calibri"/>
              <a:cs typeface="Calibri"/>
              <a:sym typeface="Calibri"/>
            </a:endParaRPr>
          </a:p>
          <a:p>
            <a:pPr marL="0" lvl="0" indent="0" algn="ctr" rtl="0">
              <a:lnSpc>
                <a:spcPct val="90000"/>
              </a:lnSpc>
              <a:spcBef>
                <a:spcPts val="0"/>
              </a:spcBef>
              <a:spcAft>
                <a:spcPts val="0"/>
              </a:spcAft>
              <a:buClr>
                <a:schemeClr val="dk1"/>
              </a:buClr>
              <a:buSzPts val="1400"/>
              <a:buNone/>
            </a:pPr>
            <a:endParaRPr sz="1400" u="sng">
              <a:solidFill>
                <a:srgbClr val="2F618F"/>
              </a:solidFill>
              <a:latin typeface="Calibri"/>
              <a:ea typeface="Calibri"/>
              <a:cs typeface="Calibri"/>
              <a:sym typeface="Calibri"/>
              <a:hlinkClick r:id="rId3">
                <a:extLst>
                  <a:ext uri="{A12FA001-AC4F-418D-AE19-62706E023703}">
                    <ahyp:hlinkClr xmlns:ahyp="http://schemas.microsoft.com/office/drawing/2018/hyperlinkcolor" val="tx"/>
                  </a:ext>
                </a:extLst>
              </a:hlinkClick>
            </a:endParaRPr>
          </a:p>
          <a:p>
            <a:pPr marL="0" lvl="0" indent="0" algn="ctr" rtl="0">
              <a:lnSpc>
                <a:spcPct val="90000"/>
              </a:lnSpc>
              <a:spcBef>
                <a:spcPts val="0"/>
              </a:spcBef>
              <a:spcAft>
                <a:spcPts val="0"/>
              </a:spcAft>
              <a:buClr>
                <a:srgbClr val="2F618F"/>
              </a:buClr>
              <a:buSzPts val="1400"/>
              <a:buNone/>
            </a:pPr>
            <a:r>
              <a:rPr lang="ru-RU" sz="1400">
                <a:solidFill>
                  <a:srgbClr val="2F618F"/>
                </a:solidFill>
                <a:latin typeface="Calibri"/>
                <a:ea typeface="Calibri"/>
                <a:cs typeface="Calibri"/>
                <a:sym typeface="Calibri"/>
              </a:rPr>
              <a:t>Е-пошта</a:t>
            </a:r>
            <a:endParaRPr sz="1400">
              <a:solidFill>
                <a:srgbClr val="2F618F"/>
              </a:solidFill>
              <a:latin typeface="Calibri"/>
              <a:ea typeface="Calibri"/>
              <a:cs typeface="Calibri"/>
              <a:sym typeface="Calibri"/>
            </a:endParaRPr>
          </a:p>
          <a:p>
            <a:pPr marL="0" lvl="0" indent="0" algn="ctr" rtl="0">
              <a:lnSpc>
                <a:spcPct val="90000"/>
              </a:lnSpc>
              <a:spcBef>
                <a:spcPts val="0"/>
              </a:spcBef>
              <a:spcAft>
                <a:spcPts val="0"/>
              </a:spcAft>
              <a:buClr>
                <a:schemeClr val="dk1"/>
              </a:buClr>
              <a:buSzPts val="1400"/>
              <a:buNone/>
            </a:pPr>
            <a:endParaRPr sz="1400">
              <a:latin typeface="Verdana"/>
              <a:ea typeface="Verdana"/>
              <a:cs typeface="Verdana"/>
              <a:sym typeface="Verdana"/>
            </a:endParaRPr>
          </a:p>
          <a:p>
            <a:pPr marL="0" lvl="0" indent="0" algn="ctr" rtl="0">
              <a:lnSpc>
                <a:spcPct val="90000"/>
              </a:lnSpc>
              <a:spcBef>
                <a:spcPts val="0"/>
              </a:spcBef>
              <a:spcAft>
                <a:spcPts val="0"/>
              </a:spcAft>
              <a:buClr>
                <a:schemeClr val="dk1"/>
              </a:buClr>
              <a:buSzPts val="1400"/>
              <a:buNone/>
            </a:pPr>
            <a:endParaRPr sz="1400">
              <a:latin typeface="Verdana"/>
              <a:ea typeface="Verdana"/>
              <a:cs typeface="Verdana"/>
              <a:sym typeface="Verdana"/>
            </a:endParaRPr>
          </a:p>
          <a:p>
            <a:pPr marL="0" lvl="0" indent="0" algn="ctr" rtl="0">
              <a:lnSpc>
                <a:spcPct val="90000"/>
              </a:lnSpc>
              <a:spcBef>
                <a:spcPts val="0"/>
              </a:spcBef>
              <a:spcAft>
                <a:spcPts val="0"/>
              </a:spcAft>
              <a:buClr>
                <a:schemeClr val="dk1"/>
              </a:buClr>
              <a:buSzPts val="1200"/>
              <a:buNone/>
            </a:pPr>
            <a:endParaRPr sz="1200">
              <a:latin typeface="Verdana"/>
              <a:ea typeface="Verdana"/>
              <a:cs typeface="Verdana"/>
              <a:sym typeface="Verdana"/>
            </a:endParaRPr>
          </a:p>
          <a:p>
            <a:pPr marL="0" lvl="0" indent="0" algn="ctr" rtl="0">
              <a:lnSpc>
                <a:spcPct val="90000"/>
              </a:lnSpc>
              <a:spcBef>
                <a:spcPts val="0"/>
              </a:spcBef>
              <a:spcAft>
                <a:spcPts val="0"/>
              </a:spcAft>
              <a:buClr>
                <a:schemeClr val="dk1"/>
              </a:buClr>
              <a:buSzPts val="1400"/>
              <a:buNone/>
            </a:pPr>
            <a:endParaRPr sz="1400">
              <a:latin typeface="Verdana"/>
              <a:ea typeface="Verdana"/>
              <a:cs typeface="Verdana"/>
              <a:sym typeface="Verdana"/>
            </a:endParaRPr>
          </a:p>
          <a:p>
            <a:pPr marL="0" lvl="0" indent="0" algn="ctr" rtl="0">
              <a:lnSpc>
                <a:spcPct val="90000"/>
              </a:lnSpc>
              <a:spcBef>
                <a:spcPts val="0"/>
              </a:spcBef>
              <a:spcAft>
                <a:spcPts val="0"/>
              </a:spcAft>
              <a:buClr>
                <a:schemeClr val="dk1"/>
              </a:buClr>
              <a:buSzPts val="1200"/>
              <a:buNone/>
            </a:pPr>
            <a:endParaRPr sz="1200">
              <a:latin typeface="Verdana"/>
              <a:ea typeface="Verdana"/>
              <a:cs typeface="Verdana"/>
              <a:sym typeface="Verdana"/>
            </a:endParaRPr>
          </a:p>
          <a:p>
            <a:pPr marL="0" lvl="0" indent="0" algn="ctr" rtl="0">
              <a:lnSpc>
                <a:spcPct val="90000"/>
              </a:lnSpc>
              <a:spcBef>
                <a:spcPts val="1000"/>
              </a:spcBef>
              <a:spcAft>
                <a:spcPts val="0"/>
              </a:spcAft>
              <a:buClr>
                <a:schemeClr val="dk1"/>
              </a:buClr>
              <a:buSzPts val="3400"/>
              <a:buNone/>
            </a:pPr>
            <a:endParaRPr/>
          </a:p>
        </p:txBody>
      </p:sp>
      <p:sp>
        <p:nvSpPr>
          <p:cNvPr id="143" name="Google Shape;143;p1"/>
          <p:cNvSpPr txBox="1">
            <a:spLocks noGrp="1"/>
          </p:cNvSpPr>
          <p:nvPr>
            <p:ph type="body" idx="3"/>
          </p:nvPr>
        </p:nvSpPr>
        <p:spPr>
          <a:xfrm>
            <a:off x="447675" y="5589588"/>
            <a:ext cx="8074025" cy="604837"/>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1400"/>
              <a:buNone/>
            </a:pPr>
            <a:r>
              <a:rPr lang="ru-RU">
                <a:latin typeface="Verdana"/>
                <a:ea typeface="Verdana"/>
                <a:cs typeface="Verdana"/>
                <a:sym typeface="Verdana"/>
              </a:rPr>
              <a:t>ДД месец ГГГГ</a:t>
            </a:r>
            <a:endParaRPr>
              <a:latin typeface="Verdana"/>
              <a:ea typeface="Verdana"/>
              <a:cs typeface="Verdana"/>
              <a:sym typeface="Verdana"/>
            </a:endParaRPr>
          </a:p>
          <a:p>
            <a:pPr marL="0" lvl="0" indent="0" algn="ctr" rtl="0">
              <a:lnSpc>
                <a:spcPct val="90000"/>
              </a:lnSpc>
              <a:spcBef>
                <a:spcPts val="1000"/>
              </a:spcBef>
              <a:spcAft>
                <a:spcPts val="0"/>
              </a:spcAft>
              <a:buClr>
                <a:schemeClr val="dk1"/>
              </a:buClr>
              <a:buSzPts val="1400"/>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10"/>
          <p:cNvSpPr/>
          <p:nvPr/>
        </p:nvSpPr>
        <p:spPr>
          <a:xfrm>
            <a:off x="265172" y="1366616"/>
            <a:ext cx="4127487" cy="480127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Секоја страна ќе донесе такви законодавни и други мерки кои се неопходни за утврдување на кривичните дела според сопственото домашно законодавство, кога е намерно сторено, без право на тоа,  </a:t>
            </a:r>
            <a:r>
              <a:rPr lang="ru-RU" sz="1700" b="1" i="0" u="none" strike="noStrike" cap="none" dirty="0">
                <a:solidFill>
                  <a:srgbClr val="FF0000"/>
                </a:solidFill>
                <a:latin typeface="Calibri"/>
                <a:ea typeface="Calibri"/>
                <a:cs typeface="Calibri"/>
                <a:sym typeface="Calibri"/>
              </a:rPr>
              <a:t>внесување, промена, бришење и криење </a:t>
            </a:r>
            <a:r>
              <a:rPr lang="ru-RU" sz="1700" b="0" i="0" u="none" strike="noStrike" cap="none" dirty="0">
                <a:solidFill>
                  <a:schemeClr val="dk1"/>
                </a:solidFill>
                <a:latin typeface="Calibri"/>
                <a:ea typeface="Calibri"/>
                <a:cs typeface="Calibri"/>
                <a:sym typeface="Calibri"/>
              </a:rPr>
              <a:t>компјутерски податоци, што резултира со неавтентични податоци со намера да се прочитаат или постапува по нив во легални цели како да се автентични, без оглед дали податоците се директно читливи и разбирливи. </a:t>
            </a:r>
          </a:p>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Страната може да бара видлива намера за измама или слична нечесна намера, пред </a:t>
            </a:r>
            <a:r>
              <a:rPr lang="ru-RU" sz="1700" dirty="0">
                <a:solidFill>
                  <a:schemeClr val="dk1"/>
                </a:solidFill>
                <a:latin typeface="Calibri"/>
                <a:ea typeface="Calibri"/>
                <a:cs typeface="Calibri"/>
                <a:sym typeface="Calibri"/>
              </a:rPr>
              <a:t>тоа </a:t>
            </a:r>
            <a:r>
              <a:rPr lang="ru-RU" sz="1700" b="0" i="0" u="none" strike="noStrike" cap="none" dirty="0">
                <a:solidFill>
                  <a:schemeClr val="dk1"/>
                </a:solidFill>
                <a:latin typeface="Calibri"/>
                <a:ea typeface="Calibri"/>
                <a:cs typeface="Calibri"/>
                <a:sym typeface="Calibri"/>
              </a:rPr>
              <a:t>да повлече кривична одговорност.</a:t>
            </a:r>
            <a:endParaRPr sz="1700" b="0" i="0" u="none" strike="noStrike" cap="none" dirty="0">
              <a:solidFill>
                <a:schemeClr val="dk1"/>
              </a:solidFill>
              <a:latin typeface="Calibri"/>
              <a:ea typeface="Calibri"/>
              <a:cs typeface="Calibri"/>
              <a:sym typeface="Calibri"/>
            </a:endParaRPr>
          </a:p>
        </p:txBody>
      </p:sp>
      <p:sp>
        <p:nvSpPr>
          <p:cNvPr id="210" name="Google Shape;210;p10"/>
          <p:cNvSpPr/>
          <p:nvPr/>
        </p:nvSpPr>
        <p:spPr>
          <a:xfrm>
            <a:off x="4518673" y="1366616"/>
            <a:ext cx="4127487" cy="375487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Опфатот на ова кривично дело е ограничен на фалсификување на документи со:</a:t>
            </a:r>
            <a:endParaRPr sz="17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Внесување на точни или неточни податоци</a:t>
            </a:r>
            <a:endParaRPr dirty="0"/>
          </a:p>
          <a:p>
            <a:pPr marL="800100" marR="0" lvl="1"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Последователна промена (модификации, варијации, делумни измени)</a:t>
            </a:r>
            <a:endParaRPr dirty="0"/>
          </a:p>
          <a:p>
            <a:pPr marL="800100" marR="0" lvl="1"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Бришење (отстранување на податоци од медиум на податоци)</a:t>
            </a:r>
            <a:endParaRPr dirty="0"/>
          </a:p>
          <a:p>
            <a:pPr marL="800100" marR="0" lvl="1"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Криење (задржување, прикривање на податоци)</a:t>
            </a:r>
            <a:endParaRPr dirty="0"/>
          </a:p>
          <a:p>
            <a:pPr marL="800100" marR="0" lvl="1" indent="-234950" algn="just" rtl="0">
              <a:spcBef>
                <a:spcPts val="0"/>
              </a:spcBef>
              <a:spcAft>
                <a:spcPts val="0"/>
              </a:spcAft>
              <a:buClr>
                <a:schemeClr val="dk1"/>
              </a:buClr>
              <a:buSzPts val="1700"/>
              <a:buFont typeface="Noto Sans Symbols"/>
              <a:buNone/>
            </a:pPr>
            <a:endParaRPr sz="1700" b="0" i="0" u="none" strike="noStrike" cap="none" dirty="0">
              <a:solidFill>
                <a:schemeClr val="dk1"/>
              </a:solidFill>
              <a:latin typeface="Calibri"/>
              <a:ea typeface="Calibri"/>
              <a:cs typeface="Calibri"/>
              <a:sym typeface="Calibri"/>
            </a:endParaRPr>
          </a:p>
        </p:txBody>
      </p:sp>
      <p:sp>
        <p:nvSpPr>
          <p:cNvPr id="211" name="Google Shape;211;p10"/>
          <p:cNvSpPr txBox="1"/>
          <p:nvPr/>
        </p:nvSpPr>
        <p:spPr>
          <a:xfrm>
            <a:off x="265172" y="-27384"/>
            <a:ext cx="8770878" cy="107717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dirty="0">
                <a:solidFill>
                  <a:schemeClr val="lt1"/>
                </a:solidFill>
                <a:latin typeface="Verdana"/>
                <a:ea typeface="Verdana"/>
                <a:cs typeface="Verdana"/>
                <a:sym typeface="Verdana"/>
              </a:rPr>
              <a:t>Фалсификување поврзано со компјутери („внесување, промена...“)</a:t>
            </a:r>
            <a:endParaRPr sz="32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11"/>
          <p:cNvSpPr/>
          <p:nvPr/>
        </p:nvSpPr>
        <p:spPr>
          <a:xfrm>
            <a:off x="153412" y="1368584"/>
            <a:ext cx="4094481" cy="480127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Секоја страна ќе донесе такви законодавни и други мерки кои се неопходни за утврдување на кривичните дела според сопственото домашно законодавство, кога е намерно </a:t>
            </a:r>
            <a:r>
              <a:rPr lang="ru-RU" sz="1700" i="0" u="none" strike="noStrike" cap="none" dirty="0">
                <a:solidFill>
                  <a:schemeClr val="tx1"/>
                </a:solidFill>
                <a:latin typeface="Calibri"/>
                <a:ea typeface="Calibri"/>
                <a:cs typeface="Calibri"/>
                <a:sym typeface="Calibri"/>
              </a:rPr>
              <a:t>сторено, без право на тоа,  внесување, промена, бришење и криење </a:t>
            </a:r>
            <a:r>
              <a:rPr lang="ru-RU" sz="1700" b="0" i="0" u="none" strike="noStrike" cap="none" dirty="0">
                <a:solidFill>
                  <a:schemeClr val="dk1"/>
                </a:solidFill>
                <a:latin typeface="Calibri"/>
                <a:ea typeface="Calibri"/>
                <a:cs typeface="Calibri"/>
                <a:sym typeface="Calibri"/>
              </a:rPr>
              <a:t>компјутерски податоци, што резултира со </a:t>
            </a:r>
            <a:r>
              <a:rPr lang="ru-RU" sz="1700" b="1" dirty="0">
                <a:solidFill>
                  <a:srgbClr val="FF0000"/>
                </a:solidFill>
                <a:latin typeface="Calibri"/>
                <a:cs typeface="Calibri"/>
                <a:sym typeface="Calibri"/>
              </a:rPr>
              <a:t>неавтентични податоци </a:t>
            </a:r>
            <a:r>
              <a:rPr lang="ru-RU" sz="1700" b="0" i="0" u="none" strike="noStrike" cap="none" dirty="0">
                <a:solidFill>
                  <a:schemeClr val="dk1"/>
                </a:solidFill>
                <a:latin typeface="Calibri"/>
                <a:ea typeface="Calibri"/>
                <a:cs typeface="Calibri"/>
                <a:sym typeface="Calibri"/>
              </a:rPr>
              <a:t>со намера да се прочитаат или постапува по нив во легални цели како да се автентични, без оглед дали податоците се директно читливи и разбирливи. </a:t>
            </a:r>
          </a:p>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Страната може да бара видлива намера за измама или слична нечесна намера, пред </a:t>
            </a:r>
            <a:r>
              <a:rPr lang="ru-RU" sz="1700" dirty="0">
                <a:solidFill>
                  <a:schemeClr val="dk1"/>
                </a:solidFill>
                <a:latin typeface="Calibri"/>
                <a:ea typeface="Calibri"/>
                <a:cs typeface="Calibri"/>
                <a:sym typeface="Calibri"/>
              </a:rPr>
              <a:t>тоа </a:t>
            </a:r>
            <a:r>
              <a:rPr lang="ru-RU" sz="1700" b="0" i="0" u="none" strike="noStrike" cap="none" dirty="0">
                <a:solidFill>
                  <a:schemeClr val="dk1"/>
                </a:solidFill>
                <a:latin typeface="Calibri"/>
                <a:ea typeface="Calibri"/>
                <a:cs typeface="Calibri"/>
                <a:sym typeface="Calibri"/>
              </a:rPr>
              <a:t>да повлече кривична одговорност.</a:t>
            </a:r>
            <a:endParaRPr sz="1700" b="0" i="0" u="none" strike="noStrike" cap="none" dirty="0">
              <a:solidFill>
                <a:schemeClr val="dk1"/>
              </a:solidFill>
              <a:latin typeface="Calibri"/>
              <a:ea typeface="Calibri"/>
              <a:cs typeface="Calibri"/>
              <a:sym typeface="Calibri"/>
            </a:endParaRPr>
          </a:p>
        </p:txBody>
      </p:sp>
      <p:sp>
        <p:nvSpPr>
          <p:cNvPr id="218" name="Google Shape;218;p11"/>
          <p:cNvSpPr/>
          <p:nvPr/>
        </p:nvSpPr>
        <p:spPr>
          <a:xfrm>
            <a:off x="4480559" y="1400726"/>
            <a:ext cx="4094481" cy="480131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Вообичаено, поимот автентичност се однесува на:	</a:t>
            </a:r>
            <a:endParaRPr dirty="0"/>
          </a:p>
          <a:p>
            <a:pPr marL="800100" marR="0" lvl="1"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автентичноста на авторот на документот</a:t>
            </a:r>
            <a:endParaRPr sz="17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700"/>
              <a:buFont typeface="Noto Sans Symbols"/>
              <a:buChar char="✔"/>
            </a:pPr>
            <a:r>
              <a:rPr lang="ru-RU" sz="1700" dirty="0">
                <a:solidFill>
                  <a:schemeClr val="dk1"/>
                </a:solidFill>
                <a:latin typeface="Calibri"/>
                <a:ea typeface="Calibri"/>
                <a:cs typeface="Calibri"/>
                <a:sym typeface="Calibri"/>
              </a:rPr>
              <a:t>а</a:t>
            </a:r>
            <a:r>
              <a:rPr lang="ru-RU" sz="1700" b="0" i="0" u="none" strike="noStrike" cap="none" dirty="0">
                <a:solidFill>
                  <a:schemeClr val="dk1"/>
                </a:solidFill>
                <a:latin typeface="Calibri"/>
                <a:ea typeface="Calibri"/>
                <a:cs typeface="Calibri"/>
                <a:sym typeface="Calibri"/>
              </a:rPr>
              <a:t>втентичноста во однос на вистинитоста на изјавата содржана во документот</a:t>
            </a:r>
            <a:endParaRPr sz="1700" b="0" i="0" u="none" strike="noStrike" cap="none" dirty="0">
              <a:solidFill>
                <a:schemeClr val="dk1"/>
              </a:solidFill>
              <a:latin typeface="Calibri"/>
              <a:ea typeface="Calibri"/>
              <a:cs typeface="Calibri"/>
              <a:sym typeface="Calibri"/>
            </a:endParaRPr>
          </a:p>
          <a:p>
            <a:pPr marL="800100" marR="0" lvl="1" indent="-234950" algn="just" rtl="0">
              <a:spcBef>
                <a:spcPts val="0"/>
              </a:spcBef>
              <a:spcAft>
                <a:spcPts val="0"/>
              </a:spcAft>
              <a:buClr>
                <a:schemeClr val="dk1"/>
              </a:buClr>
              <a:buSzPts val="1700"/>
              <a:buFont typeface="Noto Sans Symbols"/>
              <a:buNone/>
            </a:pPr>
            <a:endParaRPr sz="17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Автентичноста во однос на податоците во најмала мера се однесува на издавачот на податоците (без оглед на точноста/веродостојноста на нивната содржина)</a:t>
            </a:r>
            <a:endParaRPr sz="1700" b="0" i="0" u="none" strike="noStrike" cap="none" dirty="0">
              <a:solidFill>
                <a:schemeClr val="dk1"/>
              </a:solidFill>
              <a:latin typeface="Calibri"/>
              <a:ea typeface="Calibri"/>
              <a:cs typeface="Calibri"/>
              <a:sym typeface="Calibri"/>
            </a:endParaRPr>
          </a:p>
          <a:p>
            <a:pPr marL="342900" marR="0" lvl="0" indent="-234950" algn="just" rtl="0">
              <a:spcBef>
                <a:spcPts val="0"/>
              </a:spcBef>
              <a:spcAft>
                <a:spcPts val="0"/>
              </a:spcAft>
              <a:buClr>
                <a:schemeClr val="dk1"/>
              </a:buClr>
              <a:buSzPts val="1700"/>
              <a:buFont typeface="Noto Sans Symbols"/>
              <a:buNone/>
            </a:pPr>
            <a:endParaRPr sz="17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Автентичноста може по избор да се однесува и на оригиналноста на податоците</a:t>
            </a:r>
            <a:endParaRPr sz="1700" b="0" i="0" u="none" strike="noStrike" cap="none" dirty="0">
              <a:solidFill>
                <a:schemeClr val="dk1"/>
              </a:solidFill>
              <a:latin typeface="Calibri"/>
              <a:ea typeface="Calibri"/>
              <a:cs typeface="Calibri"/>
              <a:sym typeface="Calibri"/>
            </a:endParaRPr>
          </a:p>
        </p:txBody>
      </p:sp>
      <p:sp>
        <p:nvSpPr>
          <p:cNvPr id="219" name="Google Shape;219;p11"/>
          <p:cNvSpPr txBox="1"/>
          <p:nvPr/>
        </p:nvSpPr>
        <p:spPr>
          <a:xfrm>
            <a:off x="153412" y="-27384"/>
            <a:ext cx="8882638" cy="107717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dirty="0">
                <a:solidFill>
                  <a:schemeClr val="lt1"/>
                </a:solidFill>
                <a:latin typeface="Verdana"/>
                <a:ea typeface="Verdana"/>
                <a:cs typeface="Verdana"/>
                <a:sym typeface="Verdana"/>
              </a:rPr>
              <a:t>Фалсификување поврзано со компјутери („неавтентични податоци“)</a:t>
            </a:r>
            <a:endParaRPr sz="32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12"/>
          <p:cNvSpPr/>
          <p:nvPr/>
        </p:nvSpPr>
        <p:spPr>
          <a:xfrm>
            <a:off x="102612" y="1509936"/>
            <a:ext cx="4143768" cy="480127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Секоја страна ќе донесе такви законодавни и други мерки кои се неопходни за утврдување на кривичните дела според сопственото домашно </a:t>
            </a:r>
            <a:r>
              <a:rPr lang="ru-RU" sz="1700" i="0" u="none" strike="noStrike" cap="none" dirty="0">
                <a:solidFill>
                  <a:schemeClr val="tx1"/>
                </a:solidFill>
                <a:latin typeface="Calibri"/>
                <a:ea typeface="Calibri"/>
                <a:cs typeface="Calibri"/>
                <a:sym typeface="Calibri"/>
              </a:rPr>
              <a:t>законодавство, кога е намерно сторено, без право на тоа,  внесување, промена, бришење и криење компјутерски </a:t>
            </a:r>
            <a:r>
              <a:rPr lang="ru-RU" sz="1700" b="0" i="0" u="none" strike="noStrike" cap="none" dirty="0">
                <a:solidFill>
                  <a:schemeClr val="dk1"/>
                </a:solidFill>
                <a:latin typeface="Calibri"/>
                <a:ea typeface="Calibri"/>
                <a:cs typeface="Calibri"/>
                <a:sym typeface="Calibri"/>
              </a:rPr>
              <a:t>податоци, што резултира со неавтентични податоци </a:t>
            </a:r>
            <a:r>
              <a:rPr lang="ru-RU" sz="1700" b="1" dirty="0">
                <a:solidFill>
                  <a:srgbClr val="FF0000"/>
                </a:solidFill>
                <a:latin typeface="Calibri"/>
                <a:cs typeface="Calibri"/>
                <a:sym typeface="Calibri"/>
              </a:rPr>
              <a:t>со намера да се прочитаат или постапува по нив во легални цели како да се автентични</a:t>
            </a:r>
            <a:r>
              <a:rPr lang="ru-RU" sz="1700" b="0" i="0" u="none" strike="noStrike" cap="none" dirty="0">
                <a:solidFill>
                  <a:schemeClr val="dk1"/>
                </a:solidFill>
                <a:latin typeface="Calibri"/>
                <a:ea typeface="Calibri"/>
                <a:cs typeface="Calibri"/>
                <a:sym typeface="Calibri"/>
              </a:rPr>
              <a:t>, без оглед дали податоците се директно читливи и разбирливи. </a:t>
            </a:r>
          </a:p>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Страната може да бара видлива намера за измама или слична нечесна намера, пред </a:t>
            </a:r>
            <a:r>
              <a:rPr lang="ru-RU" sz="1700" dirty="0">
                <a:solidFill>
                  <a:schemeClr val="dk1"/>
                </a:solidFill>
                <a:latin typeface="Calibri"/>
                <a:ea typeface="Calibri"/>
                <a:cs typeface="Calibri"/>
                <a:sym typeface="Calibri"/>
              </a:rPr>
              <a:t>тоа </a:t>
            </a:r>
            <a:r>
              <a:rPr lang="ru-RU" sz="1700" b="0" i="0" u="none" strike="noStrike" cap="none" dirty="0">
                <a:solidFill>
                  <a:schemeClr val="dk1"/>
                </a:solidFill>
                <a:latin typeface="Calibri"/>
                <a:ea typeface="Calibri"/>
                <a:cs typeface="Calibri"/>
                <a:sym typeface="Calibri"/>
              </a:rPr>
              <a:t>да повлече кривична одговорност.</a:t>
            </a:r>
            <a:endParaRPr sz="1700" b="0" i="0" u="none" strike="noStrike" cap="none" dirty="0">
              <a:solidFill>
                <a:schemeClr val="dk1"/>
              </a:solidFill>
              <a:latin typeface="Calibri"/>
              <a:ea typeface="Calibri"/>
              <a:cs typeface="Calibri"/>
              <a:sym typeface="Calibri"/>
            </a:endParaRPr>
          </a:p>
        </p:txBody>
      </p:sp>
      <p:sp>
        <p:nvSpPr>
          <p:cNvPr id="226" name="Google Shape;226;p12"/>
          <p:cNvSpPr/>
          <p:nvPr/>
        </p:nvSpPr>
        <p:spPr>
          <a:xfrm>
            <a:off x="4380472" y="1509936"/>
            <a:ext cx="4143768" cy="1400383"/>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Дополнително барање за намера</a:t>
            </a:r>
            <a:endParaRPr sz="1700" b="0" i="0" u="none" strike="noStrike" cap="none" dirty="0">
              <a:solidFill>
                <a:schemeClr val="dk1"/>
              </a:solidFill>
              <a:latin typeface="Calibri"/>
              <a:ea typeface="Calibri"/>
              <a:cs typeface="Calibri"/>
              <a:sym typeface="Calibri"/>
            </a:endParaRPr>
          </a:p>
          <a:p>
            <a:pPr marL="342900" marR="0" lvl="0" indent="-234950" algn="just" rtl="0">
              <a:spcBef>
                <a:spcPts val="0"/>
              </a:spcBef>
              <a:spcAft>
                <a:spcPts val="0"/>
              </a:spcAft>
              <a:buClr>
                <a:schemeClr val="dk1"/>
              </a:buClr>
              <a:buSzPts val="1700"/>
              <a:buFont typeface="Noto Sans Symbols"/>
              <a:buNone/>
            </a:pPr>
            <a:endParaRPr sz="17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„За </a:t>
            </a:r>
            <a:r>
              <a:rPr lang="ru-RU" sz="1700" dirty="0">
                <a:solidFill>
                  <a:schemeClr val="dk1"/>
                </a:solidFill>
                <a:latin typeface="Calibri"/>
                <a:ea typeface="Calibri"/>
                <a:cs typeface="Calibri"/>
                <a:sym typeface="Calibri"/>
              </a:rPr>
              <a:t>легал</a:t>
            </a:r>
            <a:r>
              <a:rPr lang="ru-RU" sz="1700" b="0" i="0" u="none" strike="noStrike" cap="none" dirty="0">
                <a:solidFill>
                  <a:schemeClr val="dk1"/>
                </a:solidFill>
                <a:latin typeface="Calibri"/>
                <a:ea typeface="Calibri"/>
                <a:cs typeface="Calibri"/>
                <a:sym typeface="Calibri"/>
              </a:rPr>
              <a:t>ни цели“ вклучува правни трансакции и документи што се правно релевантни</a:t>
            </a:r>
            <a:endParaRPr sz="1700" b="0" i="0" u="none" strike="noStrike" cap="none" dirty="0">
              <a:solidFill>
                <a:schemeClr val="dk1"/>
              </a:solidFill>
              <a:latin typeface="Calibri"/>
              <a:ea typeface="Calibri"/>
              <a:cs typeface="Calibri"/>
              <a:sym typeface="Calibri"/>
            </a:endParaRPr>
          </a:p>
        </p:txBody>
      </p:sp>
      <p:sp>
        <p:nvSpPr>
          <p:cNvPr id="227" name="Google Shape;227;p12"/>
          <p:cNvSpPr txBox="1"/>
          <p:nvPr/>
        </p:nvSpPr>
        <p:spPr>
          <a:xfrm>
            <a:off x="1403350" y="-27384"/>
            <a:ext cx="7632700" cy="107721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dirty="0">
                <a:solidFill>
                  <a:schemeClr val="lt1"/>
                </a:solidFill>
                <a:latin typeface="Verdana"/>
                <a:ea typeface="Verdana"/>
                <a:cs typeface="Verdana"/>
                <a:sym typeface="Verdana"/>
              </a:rPr>
              <a:t>Фалсификување поврзано со компјутери („намера да се...“)</a:t>
            </a:r>
            <a:endParaRPr sz="32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13"/>
          <p:cNvSpPr/>
          <p:nvPr/>
        </p:nvSpPr>
        <p:spPr>
          <a:xfrm>
            <a:off x="163572" y="1571784"/>
            <a:ext cx="4226560" cy="480127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Секоја страна ќе донесе такви законодавни и други мерки кои се неопходни за утврдување на кривичните дела според сопственото </a:t>
            </a:r>
            <a:r>
              <a:rPr lang="ru-RU" sz="1700" i="0" u="none" strike="noStrike" cap="none" dirty="0">
                <a:solidFill>
                  <a:schemeClr val="tx1"/>
                </a:solidFill>
                <a:latin typeface="Calibri"/>
                <a:ea typeface="Calibri"/>
                <a:cs typeface="Calibri"/>
                <a:sym typeface="Calibri"/>
              </a:rPr>
              <a:t>домашно законодавство, кога е намерно сторено, без право на тоа,  внесување, промена, бришење и криење компјутерски </a:t>
            </a:r>
            <a:r>
              <a:rPr lang="ru-RU" sz="1700" b="0" i="0" u="none" strike="noStrike" cap="none" dirty="0">
                <a:solidFill>
                  <a:schemeClr val="dk1"/>
                </a:solidFill>
                <a:latin typeface="Calibri"/>
                <a:ea typeface="Calibri"/>
                <a:cs typeface="Calibri"/>
                <a:sym typeface="Calibri"/>
              </a:rPr>
              <a:t>податоци, што резултира со неавтентични податоци со намера да се прочитаат или постапува по нив во легални цели како да се автентични, </a:t>
            </a:r>
            <a:r>
              <a:rPr lang="ru-RU" sz="1700" b="1" dirty="0">
                <a:solidFill>
                  <a:srgbClr val="FF0000"/>
                </a:solidFill>
                <a:latin typeface="Calibri"/>
                <a:cs typeface="Calibri"/>
                <a:sym typeface="Calibri"/>
              </a:rPr>
              <a:t>без оглед </a:t>
            </a:r>
            <a:r>
              <a:rPr lang="ru-RU" sz="1700" b="0" i="0" u="none" strike="noStrike" cap="none" dirty="0">
                <a:solidFill>
                  <a:schemeClr val="dk1"/>
                </a:solidFill>
                <a:latin typeface="Calibri"/>
                <a:ea typeface="Calibri"/>
                <a:cs typeface="Calibri"/>
                <a:sym typeface="Calibri"/>
              </a:rPr>
              <a:t>дали податоците се </a:t>
            </a:r>
            <a:r>
              <a:rPr lang="ru-RU" sz="1700" b="1" dirty="0">
                <a:solidFill>
                  <a:srgbClr val="FF0000"/>
                </a:solidFill>
                <a:latin typeface="Calibri"/>
                <a:cs typeface="Calibri"/>
                <a:sym typeface="Calibri"/>
              </a:rPr>
              <a:t>директно читливи и разбирливи. </a:t>
            </a:r>
          </a:p>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Страната може да бара видлива намера за измама или слична нечесна намера, пред </a:t>
            </a:r>
            <a:r>
              <a:rPr lang="ru-RU" sz="1700" dirty="0">
                <a:solidFill>
                  <a:schemeClr val="dk1"/>
                </a:solidFill>
                <a:latin typeface="Calibri"/>
                <a:ea typeface="Calibri"/>
                <a:cs typeface="Calibri"/>
                <a:sym typeface="Calibri"/>
              </a:rPr>
              <a:t>тоа </a:t>
            </a:r>
            <a:r>
              <a:rPr lang="ru-RU" sz="1700" b="0" i="0" u="none" strike="noStrike" cap="none" dirty="0">
                <a:solidFill>
                  <a:schemeClr val="dk1"/>
                </a:solidFill>
                <a:latin typeface="Calibri"/>
                <a:ea typeface="Calibri"/>
                <a:cs typeface="Calibri"/>
                <a:sym typeface="Calibri"/>
              </a:rPr>
              <a:t>да повлече кривична одговорност.</a:t>
            </a:r>
            <a:endParaRPr sz="1700" b="0" i="0" u="none" strike="noStrike" cap="none" dirty="0">
              <a:solidFill>
                <a:schemeClr val="dk1"/>
              </a:solidFill>
              <a:latin typeface="Calibri"/>
              <a:ea typeface="Calibri"/>
              <a:cs typeface="Calibri"/>
              <a:sym typeface="Calibri"/>
            </a:endParaRPr>
          </a:p>
        </p:txBody>
      </p:sp>
      <p:sp>
        <p:nvSpPr>
          <p:cNvPr id="234" name="Google Shape;234;p13"/>
          <p:cNvSpPr/>
          <p:nvPr/>
        </p:nvSpPr>
        <p:spPr>
          <a:xfrm>
            <a:off x="4531360" y="1571784"/>
            <a:ext cx="4226560" cy="877163"/>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Неавтентичните податоци не мора да бидат директно читливи или разбирливи за луѓето</a:t>
            </a:r>
            <a:endParaRPr sz="1700" b="0" i="0" u="none" strike="noStrike" cap="none" dirty="0">
              <a:solidFill>
                <a:schemeClr val="dk1"/>
              </a:solidFill>
              <a:latin typeface="Calibri"/>
              <a:ea typeface="Calibri"/>
              <a:cs typeface="Calibri"/>
              <a:sym typeface="Calibri"/>
            </a:endParaRPr>
          </a:p>
        </p:txBody>
      </p:sp>
      <p:sp>
        <p:nvSpPr>
          <p:cNvPr id="235" name="Google Shape;235;p13"/>
          <p:cNvSpPr txBox="1"/>
          <p:nvPr/>
        </p:nvSpPr>
        <p:spPr>
          <a:xfrm>
            <a:off x="163572" y="-27384"/>
            <a:ext cx="8872478" cy="954067"/>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2800" b="0" i="0" u="none" strike="noStrike" cap="none" dirty="0">
                <a:solidFill>
                  <a:schemeClr val="lt1"/>
                </a:solidFill>
                <a:latin typeface="Verdana"/>
                <a:ea typeface="Verdana"/>
                <a:cs typeface="Verdana"/>
                <a:sym typeface="Verdana"/>
              </a:rPr>
              <a:t>Фалсификување поврзано со компјутери („без оглед... директно читливи„)</a:t>
            </a:r>
            <a:endParaRPr sz="28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14"/>
          <p:cNvSpPr/>
          <p:nvPr/>
        </p:nvSpPr>
        <p:spPr>
          <a:xfrm>
            <a:off x="133092" y="1533465"/>
            <a:ext cx="4092968" cy="480127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Секоја страна ќе донесе такви законодавни и други мерки кои се неопходни за утврдување на кривичните дела според сопственото </a:t>
            </a:r>
            <a:r>
              <a:rPr lang="ru-RU" sz="1700" i="0" u="none" strike="noStrike" cap="none" dirty="0">
                <a:solidFill>
                  <a:schemeClr val="tx1"/>
                </a:solidFill>
                <a:latin typeface="Calibri"/>
                <a:ea typeface="Calibri"/>
                <a:cs typeface="Calibri"/>
                <a:sym typeface="Calibri"/>
              </a:rPr>
              <a:t>домашно законодавство, кога е намерно сторено, без право на тоа,  внесување, промена, бришење и криење компјутерски податоци, што резултира со неавтентични </a:t>
            </a:r>
            <a:r>
              <a:rPr lang="ru-RU" sz="1700" b="0" i="0" u="none" strike="noStrike" cap="none" dirty="0">
                <a:solidFill>
                  <a:schemeClr val="dk1"/>
                </a:solidFill>
                <a:latin typeface="Calibri"/>
                <a:ea typeface="Calibri"/>
                <a:cs typeface="Calibri"/>
                <a:sym typeface="Calibri"/>
              </a:rPr>
              <a:t>податоци со намера да се прочитаат или постапува по нив во легални цели како да се автентични, без оглед дали податоците се директно читливи и разбирливи. </a:t>
            </a:r>
          </a:p>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Страната може да бара видлива </a:t>
            </a:r>
            <a:r>
              <a:rPr lang="ru-RU" sz="1700" b="1" dirty="0">
                <a:solidFill>
                  <a:srgbClr val="FF0000"/>
                </a:solidFill>
                <a:latin typeface="Calibri"/>
                <a:cs typeface="Calibri"/>
                <a:sym typeface="Calibri"/>
              </a:rPr>
              <a:t>намера за измама или слична нечесна намера</a:t>
            </a:r>
            <a:r>
              <a:rPr lang="ru-RU" sz="1700" b="0" i="0" u="none" strike="noStrike" cap="none" dirty="0">
                <a:solidFill>
                  <a:schemeClr val="dk1"/>
                </a:solidFill>
                <a:latin typeface="Calibri"/>
                <a:ea typeface="Calibri"/>
                <a:cs typeface="Calibri"/>
                <a:sym typeface="Calibri"/>
              </a:rPr>
              <a:t>, пред </a:t>
            </a:r>
            <a:r>
              <a:rPr lang="ru-RU" sz="1700" dirty="0">
                <a:solidFill>
                  <a:schemeClr val="dk1"/>
                </a:solidFill>
                <a:latin typeface="Calibri"/>
                <a:ea typeface="Calibri"/>
                <a:cs typeface="Calibri"/>
                <a:sym typeface="Calibri"/>
              </a:rPr>
              <a:t>тоа </a:t>
            </a:r>
            <a:r>
              <a:rPr lang="ru-RU" sz="1700" b="0" i="0" u="none" strike="noStrike" cap="none" dirty="0">
                <a:solidFill>
                  <a:schemeClr val="dk1"/>
                </a:solidFill>
                <a:latin typeface="Calibri"/>
                <a:ea typeface="Calibri"/>
                <a:cs typeface="Calibri"/>
                <a:sym typeface="Calibri"/>
              </a:rPr>
              <a:t>да повлече кривична одговорност.</a:t>
            </a:r>
            <a:endParaRPr sz="1700" b="0" i="0" u="none" strike="noStrike" cap="none" dirty="0">
              <a:solidFill>
                <a:schemeClr val="dk1"/>
              </a:solidFill>
              <a:latin typeface="Calibri"/>
              <a:ea typeface="Calibri"/>
              <a:cs typeface="Calibri"/>
              <a:sym typeface="Calibri"/>
            </a:endParaRPr>
          </a:p>
        </p:txBody>
      </p:sp>
      <p:sp>
        <p:nvSpPr>
          <p:cNvPr id="242" name="Google Shape;242;p14"/>
          <p:cNvSpPr/>
          <p:nvPr/>
        </p:nvSpPr>
        <p:spPr>
          <a:xfrm>
            <a:off x="4451592" y="1522610"/>
            <a:ext cx="4092968" cy="192360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Страните можат да ја ограничат криминализацијата на фалсификување поврзано со компјутери со следните квалификациони елементи:</a:t>
            </a:r>
            <a:endParaRPr dirty="0"/>
          </a:p>
          <a:p>
            <a:pPr marL="800100" marR="0" lvl="1" indent="-342900" algn="just" rtl="0">
              <a:spcBef>
                <a:spcPts val="0"/>
              </a:spcBef>
              <a:spcAft>
                <a:spcPts val="0"/>
              </a:spcAft>
              <a:buClr>
                <a:schemeClr val="dk1"/>
              </a:buClr>
              <a:buSzPts val="1700"/>
              <a:buFont typeface="Noto Sans Symbols"/>
              <a:buChar char="✔"/>
            </a:pPr>
            <a:r>
              <a:rPr lang="ru-RU" sz="1700" dirty="0">
                <a:solidFill>
                  <a:schemeClr val="dk1"/>
                </a:solidFill>
                <a:latin typeface="Calibri"/>
                <a:ea typeface="Calibri"/>
                <a:cs typeface="Calibri"/>
                <a:sym typeface="Calibri"/>
              </a:rPr>
              <a:t>н</a:t>
            </a:r>
            <a:r>
              <a:rPr lang="ru-RU" sz="1700" b="0" i="0" u="none" strike="noStrike" cap="none" dirty="0">
                <a:solidFill>
                  <a:schemeClr val="dk1"/>
                </a:solidFill>
                <a:latin typeface="Calibri"/>
                <a:ea typeface="Calibri"/>
                <a:cs typeface="Calibri"/>
                <a:sym typeface="Calibri"/>
              </a:rPr>
              <a:t>амера за измама</a:t>
            </a:r>
            <a:endParaRPr dirty="0"/>
          </a:p>
          <a:p>
            <a:pPr marL="800100" marR="0" lvl="1" indent="-342900" algn="just" rtl="0">
              <a:spcBef>
                <a:spcPts val="0"/>
              </a:spcBef>
              <a:spcAft>
                <a:spcPts val="0"/>
              </a:spcAft>
              <a:buClr>
                <a:schemeClr val="dk1"/>
              </a:buClr>
              <a:buSzPts val="1700"/>
              <a:buFont typeface="Noto Sans Symbols"/>
              <a:buChar char="✔"/>
            </a:pPr>
            <a:r>
              <a:rPr lang="ru-RU" sz="1700" dirty="0">
                <a:solidFill>
                  <a:schemeClr val="dk1"/>
                </a:solidFill>
                <a:latin typeface="Calibri"/>
                <a:ea typeface="Calibri"/>
                <a:cs typeface="Calibri"/>
                <a:sym typeface="Calibri"/>
              </a:rPr>
              <a:t>н</a:t>
            </a:r>
            <a:r>
              <a:rPr lang="ru-RU" sz="1700" b="0" i="0" u="none" strike="noStrike" cap="none" dirty="0">
                <a:solidFill>
                  <a:schemeClr val="dk1"/>
                </a:solidFill>
                <a:latin typeface="Calibri"/>
                <a:ea typeface="Calibri"/>
                <a:cs typeface="Calibri"/>
                <a:sym typeface="Calibri"/>
              </a:rPr>
              <a:t>ечесна намера</a:t>
            </a:r>
            <a:endParaRPr sz="1700" b="0" i="0" u="none" strike="noStrike" cap="none" dirty="0">
              <a:solidFill>
                <a:schemeClr val="dk1"/>
              </a:solidFill>
              <a:latin typeface="Calibri"/>
              <a:ea typeface="Calibri"/>
              <a:cs typeface="Calibri"/>
              <a:sym typeface="Calibri"/>
            </a:endParaRPr>
          </a:p>
        </p:txBody>
      </p:sp>
      <p:sp>
        <p:nvSpPr>
          <p:cNvPr id="243" name="Google Shape;243;p14"/>
          <p:cNvSpPr txBox="1"/>
          <p:nvPr/>
        </p:nvSpPr>
        <p:spPr>
          <a:xfrm>
            <a:off x="1403350" y="-27384"/>
            <a:ext cx="7632700" cy="107721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a:solidFill>
                  <a:schemeClr val="lt1"/>
                </a:solidFill>
                <a:latin typeface="Verdana"/>
                <a:ea typeface="Verdana"/>
                <a:cs typeface="Verdana"/>
                <a:sym typeface="Verdana"/>
              </a:rPr>
              <a:t>Фалсификување поврзано со компјутери („намера за измама“)</a:t>
            </a:r>
            <a:endParaRPr sz="3200" b="0" i="0" u="none" strike="noStrike" cap="none">
              <a:solidFill>
                <a:schemeClr val="lt1"/>
              </a:solidFill>
              <a:latin typeface="Verdana"/>
              <a:ea typeface="Verdana"/>
              <a:cs typeface="Verdana"/>
              <a:sym typeface="Verdan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15"/>
          <p:cNvSpPr txBox="1">
            <a:spLocks noGrp="1"/>
          </p:cNvSpPr>
          <p:nvPr>
            <p:ph type="title"/>
          </p:nvPr>
        </p:nvSpPr>
        <p:spPr>
          <a:xfrm>
            <a:off x="550562" y="4106085"/>
            <a:ext cx="7886700" cy="150018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Calibri"/>
              <a:buNone/>
            </a:pPr>
            <a:r>
              <a:rPr lang="ru-RU" sz="3200">
                <a:latin typeface="Calibri"/>
                <a:ea typeface="Calibri"/>
                <a:cs typeface="Calibri"/>
                <a:sym typeface="Calibri"/>
              </a:rPr>
              <a:t>ИЗМАМА ПОВРЗАНА СО КОМПЈУТЕРИ</a:t>
            </a:r>
            <a:endParaRPr sz="3200">
              <a:latin typeface="Calibri"/>
              <a:ea typeface="Calibri"/>
              <a:cs typeface="Calibri"/>
              <a:sym typeface="Calibri"/>
            </a:endParaRPr>
          </a:p>
        </p:txBody>
      </p:sp>
      <p:sp>
        <p:nvSpPr>
          <p:cNvPr id="250" name="Google Shape;250;p15"/>
          <p:cNvSpPr txBox="1">
            <a:spLocks noGrp="1"/>
          </p:cNvSpPr>
          <p:nvPr>
            <p:ph type="body" idx="1"/>
          </p:nvPr>
        </p:nvSpPr>
        <p:spPr>
          <a:xfrm>
            <a:off x="550562" y="3356006"/>
            <a:ext cx="7886700" cy="43985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7F7F7F"/>
              </a:buClr>
              <a:buSzPts val="2000"/>
              <a:buNone/>
            </a:pPr>
            <a:r>
              <a:rPr lang="ru-RU" dirty="0">
                <a:latin typeface="Verdana"/>
                <a:ea typeface="Verdana"/>
                <a:cs typeface="Verdana"/>
                <a:sym typeface="Verdana"/>
              </a:rPr>
              <a:t>Суштински одредби од Конвенцијата од Будимпешта (втор дел)</a:t>
            </a:r>
            <a:endParaRPr dirty="0">
              <a:latin typeface="Verdana"/>
              <a:ea typeface="Verdana"/>
              <a:cs typeface="Verdana"/>
              <a:sym typeface="Verdana"/>
            </a:endParaRPr>
          </a:p>
          <a:p>
            <a:pPr marL="0" lvl="0" indent="0" algn="l" rtl="0">
              <a:lnSpc>
                <a:spcPct val="90000"/>
              </a:lnSpc>
              <a:spcBef>
                <a:spcPts val="1000"/>
              </a:spcBef>
              <a:spcAft>
                <a:spcPts val="0"/>
              </a:spcAft>
              <a:buClr>
                <a:srgbClr val="7F7F7F"/>
              </a:buClr>
              <a:buSzPts val="2000"/>
              <a:buNone/>
            </a:pPr>
            <a:endParaRPr dirty="0"/>
          </a:p>
        </p:txBody>
      </p:sp>
      <p:sp>
        <p:nvSpPr>
          <p:cNvPr id="251" name="Google Shape;251;p15"/>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ru-RU"/>
              <a:t>15</a:t>
            </a:fld>
            <a:endParaRPr/>
          </a:p>
        </p:txBody>
      </p:sp>
      <p:sp>
        <p:nvSpPr>
          <p:cNvPr id="252" name="Google Shape;252;p15"/>
          <p:cNvSpPr txBox="1">
            <a:spLocks noGrp="1"/>
          </p:cNvSpPr>
          <p:nvPr>
            <p:ph type="body" idx="2"/>
          </p:nvPr>
        </p:nvSpPr>
        <p:spPr>
          <a:xfrm>
            <a:off x="2811463" y="0"/>
            <a:ext cx="6332537" cy="1035050"/>
          </a:xfrm>
          <a:prstGeom prst="rect">
            <a:avLst/>
          </a:prstGeom>
          <a:noFill/>
          <a:ln>
            <a:noFill/>
          </a:ln>
        </p:spPr>
        <p:txBody>
          <a:bodyPr spcFirstLastPara="1" wrap="square" lIns="91425" tIns="45700" rIns="91425" bIns="45700" anchor="ctr" anchorCtr="0">
            <a:normAutofit lnSpcReduction="10000"/>
          </a:bodyPr>
          <a:lstStyle/>
          <a:p>
            <a:pPr marL="0" lvl="0" indent="0" algn="r" rtl="0">
              <a:lnSpc>
                <a:spcPct val="90000"/>
              </a:lnSpc>
              <a:spcBef>
                <a:spcPts val="0"/>
              </a:spcBef>
              <a:spcAft>
                <a:spcPts val="0"/>
              </a:spcAft>
              <a:buClr>
                <a:schemeClr val="lt1"/>
              </a:buClr>
              <a:buSzPts val="3200"/>
              <a:buNone/>
            </a:pPr>
            <a:endParaRPr>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r>
              <a:rPr lang="ru-RU">
                <a:latin typeface="Verdana"/>
                <a:ea typeface="Verdana"/>
                <a:cs typeface="Verdana"/>
                <a:sym typeface="Verdana"/>
              </a:rPr>
              <a:t>Втор дел</a:t>
            </a:r>
            <a:endParaRPr sz="2000">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16"/>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a:solidFill>
                  <a:schemeClr val="lt1"/>
                </a:solidFill>
                <a:latin typeface="Verdana"/>
                <a:ea typeface="Verdana"/>
                <a:cs typeface="Verdana"/>
                <a:sym typeface="Verdana"/>
              </a:rPr>
              <a:t>Измама поврзана со компјутери</a:t>
            </a:r>
            <a:endParaRPr sz="2000" b="0" i="0" u="none" strike="noStrike" cap="none">
              <a:solidFill>
                <a:schemeClr val="lt1"/>
              </a:solidFill>
              <a:latin typeface="Verdana"/>
              <a:ea typeface="Verdana"/>
              <a:cs typeface="Verdana"/>
              <a:sym typeface="Verdana"/>
            </a:endParaRPr>
          </a:p>
        </p:txBody>
      </p:sp>
      <p:sp>
        <p:nvSpPr>
          <p:cNvPr id="258" name="Google Shape;258;p16"/>
          <p:cNvSpPr txBox="1"/>
          <p:nvPr/>
        </p:nvSpPr>
        <p:spPr>
          <a:xfrm>
            <a:off x="457200" y="1755775"/>
            <a:ext cx="8229600" cy="3154363"/>
          </a:xfrm>
          <a:prstGeom prst="rect">
            <a:avLst/>
          </a:prstGeom>
          <a:noFill/>
          <a:ln w="38100" cap="flat" cmpd="sng">
            <a:solidFill>
              <a:srgbClr val="FF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chemeClr val="dk1"/>
              </a:buClr>
              <a:buSzPts val="1400"/>
              <a:buFont typeface="Arial"/>
              <a:buNone/>
            </a:pPr>
            <a:endParaRPr sz="1400" b="1" i="1" u="none" strike="noStrike" cap="none" dirty="0">
              <a:solidFill>
                <a:schemeClr val="dk1"/>
              </a:solidFill>
              <a:latin typeface="Calibri"/>
              <a:ea typeface="Calibri"/>
              <a:cs typeface="Calibri"/>
              <a:sym typeface="Calibri"/>
            </a:endParaRPr>
          </a:p>
          <a:p>
            <a:pPr marL="0" marR="0" lvl="0" indent="0" algn="ctr" rtl="0">
              <a:lnSpc>
                <a:spcPct val="90000"/>
              </a:lnSpc>
              <a:spcBef>
                <a:spcPts val="640"/>
              </a:spcBef>
              <a:spcAft>
                <a:spcPts val="0"/>
              </a:spcAft>
              <a:buClr>
                <a:schemeClr val="dk1"/>
              </a:buClr>
              <a:buSzPts val="3200"/>
              <a:buFont typeface="Arial"/>
              <a:buNone/>
            </a:pPr>
            <a:r>
              <a:rPr lang="ru-RU" sz="3200" b="1" i="1" u="none" strike="noStrike" cap="none" dirty="0">
                <a:solidFill>
                  <a:schemeClr val="dk1"/>
                </a:solidFill>
                <a:latin typeface="Calibri"/>
                <a:ea typeface="Calibri"/>
                <a:cs typeface="Calibri"/>
                <a:sym typeface="Calibri"/>
              </a:rPr>
              <a:t>Измама поврзана со компјутери</a:t>
            </a:r>
            <a:endParaRPr sz="3200" b="1" i="1" u="none" strike="noStrike" cap="none" dirty="0">
              <a:solidFill>
                <a:schemeClr val="dk1"/>
              </a:solidFill>
              <a:latin typeface="Calibri"/>
              <a:ea typeface="Calibri"/>
              <a:cs typeface="Calibri"/>
              <a:sym typeface="Calibri"/>
            </a:endParaRPr>
          </a:p>
          <a:p>
            <a:pPr marL="0" marR="0" lvl="0" indent="0" algn="ctr" rtl="0">
              <a:lnSpc>
                <a:spcPct val="90000"/>
              </a:lnSpc>
              <a:spcBef>
                <a:spcPts val="640"/>
              </a:spcBef>
              <a:spcAft>
                <a:spcPts val="0"/>
              </a:spcAft>
              <a:buClr>
                <a:schemeClr val="dk1"/>
              </a:buClr>
              <a:buSzPts val="3200"/>
              <a:buFont typeface="Arial"/>
              <a:buNone/>
            </a:pPr>
            <a:r>
              <a:rPr lang="ru-RU" sz="3200" b="1" i="1" u="none" strike="noStrike" cap="none" dirty="0">
                <a:solidFill>
                  <a:schemeClr val="dk1"/>
                </a:solidFill>
                <a:latin typeface="Calibri"/>
                <a:ea typeface="Calibri"/>
                <a:cs typeface="Calibri"/>
                <a:sym typeface="Calibri"/>
              </a:rPr>
              <a:t>(член 8 – Конвенција од Будимпешта)</a:t>
            </a:r>
            <a:endParaRPr sz="3200" b="1" i="1" u="none" strike="noStrike" cap="none" dirty="0">
              <a:solidFill>
                <a:schemeClr val="dk1"/>
              </a:solidFill>
              <a:latin typeface="Calibri"/>
              <a:ea typeface="Calibri"/>
              <a:cs typeface="Calibri"/>
              <a:sym typeface="Calibri"/>
            </a:endParaRPr>
          </a:p>
          <a:p>
            <a:pPr marL="342900" marR="0" lvl="0" indent="-139700" algn="ctr" rtl="0">
              <a:lnSpc>
                <a:spcPct val="90000"/>
              </a:lnSpc>
              <a:spcBef>
                <a:spcPts val="640"/>
              </a:spcBef>
              <a:spcAft>
                <a:spcPts val="0"/>
              </a:spcAft>
              <a:buClr>
                <a:schemeClr val="dk1"/>
              </a:buClr>
              <a:buSzPts val="3200"/>
              <a:buFont typeface="Arial"/>
              <a:buNone/>
            </a:pPr>
            <a:endParaRPr sz="3200" b="0" i="1" u="none" strike="noStrike" cap="none" dirty="0">
              <a:solidFill>
                <a:schemeClr val="dk1"/>
              </a:solidFill>
              <a:latin typeface="Calibri"/>
              <a:ea typeface="Calibri"/>
              <a:cs typeface="Calibri"/>
              <a:sym typeface="Calibri"/>
            </a:endParaRPr>
          </a:p>
          <a:p>
            <a:pPr marL="342900" marR="0" lvl="0" indent="-342900" algn="ctr" rtl="0">
              <a:lnSpc>
                <a:spcPct val="90000"/>
              </a:lnSpc>
              <a:spcBef>
                <a:spcPts val="560"/>
              </a:spcBef>
              <a:spcAft>
                <a:spcPts val="0"/>
              </a:spcAft>
              <a:buClr>
                <a:schemeClr val="dk1"/>
              </a:buClr>
              <a:buSzPts val="2800"/>
              <a:buFont typeface="Arial"/>
              <a:buChar char="•"/>
            </a:pPr>
            <a:r>
              <a:rPr lang="ru-RU" sz="2800" b="0" i="1" u="none" strike="noStrike" cap="none" dirty="0">
                <a:solidFill>
                  <a:schemeClr val="dk1"/>
                </a:solidFill>
                <a:latin typeface="Calibri"/>
                <a:ea typeface="Calibri"/>
                <a:cs typeface="Calibri"/>
                <a:sym typeface="Calibri"/>
              </a:rPr>
              <a:t>создава паралелно кривично дело со измама поврзана со конкретни кривични дела</a:t>
            </a:r>
            <a:endParaRPr sz="2800" b="0" i="1" u="none" strike="noStrike" cap="none" dirty="0">
              <a:solidFill>
                <a:schemeClr val="dk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17"/>
          <p:cNvSpPr txBox="1"/>
          <p:nvPr/>
        </p:nvSpPr>
        <p:spPr>
          <a:xfrm>
            <a:off x="189186" y="-9079"/>
            <a:ext cx="8857024" cy="107721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a:solidFill>
                  <a:schemeClr val="lt1"/>
                </a:solidFill>
                <a:latin typeface="Verdana"/>
                <a:ea typeface="Verdana"/>
                <a:cs typeface="Verdana"/>
                <a:sym typeface="Verdana"/>
              </a:rPr>
              <a:t>Измама поврзана со компјутери: Пример</a:t>
            </a:r>
            <a:endParaRPr sz="2000" b="0" i="0" u="none" strike="noStrike" cap="none">
              <a:solidFill>
                <a:schemeClr val="lt1"/>
              </a:solidFill>
              <a:latin typeface="Verdana"/>
              <a:ea typeface="Verdana"/>
              <a:cs typeface="Verdana"/>
              <a:sym typeface="Verdana"/>
            </a:endParaRPr>
          </a:p>
        </p:txBody>
      </p:sp>
      <p:pic>
        <p:nvPicPr>
          <p:cNvPr id="264" name="Google Shape;264;p17"/>
          <p:cNvPicPr preferRelativeResize="0"/>
          <p:nvPr/>
        </p:nvPicPr>
        <p:blipFill rotWithShape="1">
          <a:blip r:embed="rId3">
            <a:alphaModFix/>
          </a:blip>
          <a:srcRect/>
          <a:stretch/>
        </p:blipFill>
        <p:spPr>
          <a:xfrm>
            <a:off x="7937" y="1062038"/>
            <a:ext cx="9144000" cy="5460682"/>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18"/>
          <p:cNvSpPr txBox="1"/>
          <p:nvPr/>
        </p:nvSpPr>
        <p:spPr>
          <a:xfrm>
            <a:off x="1389756" y="0"/>
            <a:ext cx="7632700" cy="156966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a:solidFill>
                  <a:schemeClr val="lt1"/>
                </a:solidFill>
                <a:latin typeface="Verdana"/>
                <a:ea typeface="Verdana"/>
                <a:cs typeface="Verdana"/>
                <a:sym typeface="Verdana"/>
              </a:rPr>
              <a:t>Измама поврзана со компјутери („внесување, промена, бришење…”)</a:t>
            </a:r>
            <a:endParaRPr sz="2000" b="0" i="0" u="none" strike="noStrike" cap="none">
              <a:solidFill>
                <a:schemeClr val="lt1"/>
              </a:solidFill>
              <a:latin typeface="Verdana"/>
              <a:ea typeface="Verdana"/>
              <a:cs typeface="Verdana"/>
              <a:sym typeface="Verdana"/>
            </a:endParaRPr>
          </a:p>
        </p:txBody>
      </p:sp>
      <p:sp>
        <p:nvSpPr>
          <p:cNvPr id="271" name="Google Shape;271;p18"/>
          <p:cNvSpPr/>
          <p:nvPr/>
        </p:nvSpPr>
        <p:spPr>
          <a:xfrm>
            <a:off x="304424" y="1287212"/>
            <a:ext cx="4074160" cy="532449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Секоја страна ќе донесе такви законодавни и други мерки кои се неопходни за утврдување на кривичните дела според сопственото </a:t>
            </a:r>
            <a:r>
              <a:rPr lang="ru-RU" sz="1700" i="0" u="none" strike="noStrike" cap="none" dirty="0">
                <a:solidFill>
                  <a:schemeClr val="tx1"/>
                </a:solidFill>
                <a:latin typeface="Calibri"/>
                <a:ea typeface="Calibri"/>
                <a:cs typeface="Calibri"/>
                <a:sym typeface="Calibri"/>
              </a:rPr>
              <a:t>домашно законодавство, кога е намерно сторено, без право на тоа,</a:t>
            </a:r>
            <a:r>
              <a:rPr lang="ru-RU" sz="1700" b="0" i="0" u="none" strike="noStrike" cap="none" dirty="0">
                <a:solidFill>
                  <a:schemeClr val="dk1"/>
                </a:solidFill>
                <a:latin typeface="Calibri"/>
                <a:ea typeface="Calibri"/>
                <a:cs typeface="Calibri"/>
                <a:sym typeface="Calibri"/>
              </a:rPr>
              <a:t> предизвикување загуба на сопственост на друго лице со: </a:t>
            </a:r>
            <a:endParaRPr sz="1700" b="0" i="0" u="none" strike="noStrike" cap="none" dirty="0">
              <a:solidFill>
                <a:schemeClr val="dk1"/>
              </a:solidFill>
              <a:latin typeface="Calibri"/>
              <a:ea typeface="Calibri"/>
              <a:cs typeface="Calibri"/>
              <a:sym typeface="Calibri"/>
            </a:endParaRPr>
          </a:p>
          <a:p>
            <a:pPr marL="342900" marR="0" lvl="0" indent="-234950" algn="just" rtl="0">
              <a:spcBef>
                <a:spcPts val="0"/>
              </a:spcBef>
              <a:spcAft>
                <a:spcPts val="0"/>
              </a:spcAft>
              <a:buClr>
                <a:schemeClr val="dk1"/>
              </a:buClr>
              <a:buSzPts val="1700"/>
              <a:buFont typeface="Noto Sans Symbols"/>
              <a:buNone/>
            </a:pPr>
            <a:endParaRPr sz="17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ru-RU" sz="1700" b="0" i="0" u="none" strike="noStrike" cap="none" dirty="0">
                <a:solidFill>
                  <a:schemeClr val="dk1"/>
                </a:solidFill>
                <a:latin typeface="Calibri"/>
                <a:ea typeface="Calibri"/>
                <a:cs typeface="Calibri"/>
                <a:sym typeface="Calibri"/>
              </a:rPr>
              <a:t>а) какво било </a:t>
            </a:r>
            <a:r>
              <a:rPr lang="ru-RU" sz="1700" b="1" i="0" u="none" strike="noStrike" cap="none" dirty="0">
                <a:solidFill>
                  <a:srgbClr val="FF0000"/>
                </a:solidFill>
                <a:latin typeface="Calibri"/>
                <a:ea typeface="Calibri"/>
                <a:cs typeface="Calibri"/>
                <a:sym typeface="Calibri"/>
              </a:rPr>
              <a:t>внесување, промена, бришење </a:t>
            </a:r>
            <a:r>
              <a:rPr lang="ru-RU" sz="1700" b="0" i="0" u="none" strike="noStrike" cap="none" dirty="0">
                <a:solidFill>
                  <a:schemeClr val="dk1"/>
                </a:solidFill>
                <a:latin typeface="Calibri"/>
                <a:ea typeface="Calibri"/>
                <a:cs typeface="Calibri"/>
                <a:sym typeface="Calibri"/>
              </a:rPr>
              <a:t>или</a:t>
            </a:r>
            <a:r>
              <a:rPr lang="ru-RU" sz="1700" b="1" i="0" u="none" strike="noStrike" cap="none" dirty="0">
                <a:solidFill>
                  <a:srgbClr val="FF0000"/>
                </a:solidFill>
                <a:latin typeface="Calibri"/>
                <a:ea typeface="Calibri"/>
                <a:cs typeface="Calibri"/>
                <a:sym typeface="Calibri"/>
              </a:rPr>
              <a:t> криење на компјутерски податоци,</a:t>
            </a:r>
            <a:endParaRPr dirty="0"/>
          </a:p>
          <a:p>
            <a:pPr marL="457200" marR="0" lvl="1" indent="0" algn="just" rtl="0">
              <a:spcBef>
                <a:spcPts val="0"/>
              </a:spcBef>
              <a:spcAft>
                <a:spcPts val="0"/>
              </a:spcAft>
              <a:buNone/>
            </a:pPr>
            <a:endParaRPr sz="1700" b="1" i="0" u="none" strike="noStrike" cap="none" dirty="0">
              <a:solidFill>
                <a:srgbClr val="FF0000"/>
              </a:solidFill>
              <a:latin typeface="Calibri"/>
              <a:ea typeface="Calibri"/>
              <a:cs typeface="Calibri"/>
              <a:sym typeface="Calibri"/>
            </a:endParaRPr>
          </a:p>
          <a:p>
            <a:pPr marL="457200" marR="0" lvl="1" indent="0" algn="just" rtl="0">
              <a:spcBef>
                <a:spcPts val="0"/>
              </a:spcBef>
              <a:spcAft>
                <a:spcPts val="0"/>
              </a:spcAft>
              <a:buNone/>
            </a:pPr>
            <a:r>
              <a:rPr lang="ru-RU" sz="1700" b="0" i="0" u="none" strike="noStrike" cap="none" dirty="0">
                <a:solidFill>
                  <a:schemeClr val="dk1"/>
                </a:solidFill>
                <a:latin typeface="Calibri"/>
                <a:ea typeface="Calibri"/>
                <a:cs typeface="Calibri"/>
                <a:sym typeface="Calibri"/>
              </a:rPr>
              <a:t>б) какво било </a:t>
            </a:r>
            <a:r>
              <a:rPr lang="ru-RU" sz="1700" b="1" dirty="0">
                <a:solidFill>
                  <a:srgbClr val="FF0000"/>
                </a:solidFill>
                <a:latin typeface="Calibri"/>
                <a:ea typeface="Calibri"/>
                <a:cs typeface="Calibri"/>
                <a:sym typeface="Calibri"/>
              </a:rPr>
              <a:t>попречув</a:t>
            </a:r>
            <a:r>
              <a:rPr lang="ru-RU" sz="1700" b="1" i="0" u="none" strike="noStrike" cap="none" dirty="0">
                <a:solidFill>
                  <a:srgbClr val="FF0000"/>
                </a:solidFill>
                <a:latin typeface="Calibri"/>
                <a:ea typeface="Calibri"/>
                <a:cs typeface="Calibri"/>
                <a:sym typeface="Calibri"/>
              </a:rPr>
              <a:t>ање</a:t>
            </a:r>
            <a:r>
              <a:rPr lang="ru-RU" sz="1700" b="0" i="0" u="none" strike="noStrike" cap="none" dirty="0">
                <a:solidFill>
                  <a:schemeClr val="dk1"/>
                </a:solidFill>
                <a:latin typeface="Calibri"/>
                <a:ea typeface="Calibri"/>
                <a:cs typeface="Calibri"/>
                <a:sym typeface="Calibri"/>
              </a:rPr>
              <a:t> на </a:t>
            </a:r>
            <a:r>
              <a:rPr lang="ru-RU" sz="1700" b="1" i="0" u="none" strike="noStrike" cap="none" dirty="0">
                <a:solidFill>
                  <a:srgbClr val="FF0000"/>
                </a:solidFill>
                <a:latin typeface="Calibri"/>
                <a:ea typeface="Calibri"/>
                <a:cs typeface="Calibri"/>
                <a:sym typeface="Calibri"/>
              </a:rPr>
              <a:t>функционирањето на компјутерскиот систем</a:t>
            </a:r>
            <a:r>
              <a:rPr lang="ru-RU" sz="1700" b="0" i="0" u="none" strike="noStrike" cap="none" dirty="0">
                <a:solidFill>
                  <a:schemeClr val="dk1"/>
                </a:solidFill>
                <a:latin typeface="Calibri"/>
                <a:ea typeface="Calibri"/>
                <a:cs typeface="Calibri"/>
                <a:sym typeface="Calibri"/>
              </a:rPr>
              <a:t>, со измамничка или нечесна намера за остварување, без право на тоа, на економска корист за себе или за друго лице.</a:t>
            </a:r>
            <a:endParaRPr sz="1700" b="0" i="0" u="none" strike="noStrike" cap="none" dirty="0">
              <a:solidFill>
                <a:schemeClr val="dk1"/>
              </a:solidFill>
              <a:latin typeface="Calibri"/>
              <a:ea typeface="Calibri"/>
              <a:cs typeface="Calibri"/>
              <a:sym typeface="Calibri"/>
            </a:endParaRPr>
          </a:p>
        </p:txBody>
      </p:sp>
      <p:sp>
        <p:nvSpPr>
          <p:cNvPr id="272" name="Google Shape;272;p18"/>
          <p:cNvSpPr/>
          <p:nvPr/>
        </p:nvSpPr>
        <p:spPr>
          <a:xfrm>
            <a:off x="4582160" y="1287212"/>
            <a:ext cx="4074160" cy="427805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Опсегот на ова кривично дело е ограничен на предизвикување загуба на имот на друго лице преку: </a:t>
            </a:r>
            <a:endParaRPr dirty="0"/>
          </a:p>
          <a:p>
            <a:pPr marL="800100" marR="0" lvl="1" indent="-342900" algn="just" rtl="0">
              <a:spcBef>
                <a:spcPts val="0"/>
              </a:spcBef>
              <a:spcAft>
                <a:spcPts val="0"/>
              </a:spcAft>
              <a:buClr>
                <a:schemeClr val="dk1"/>
              </a:buClr>
              <a:buSzPts val="1700"/>
              <a:buFont typeface="Noto Sans Symbols"/>
              <a:buChar char="✔"/>
            </a:pPr>
            <a:r>
              <a:rPr lang="ru-RU" sz="1700" dirty="0">
                <a:solidFill>
                  <a:schemeClr val="dk1"/>
                </a:solidFill>
                <a:latin typeface="Calibri"/>
                <a:ea typeface="Calibri"/>
                <a:cs typeface="Calibri"/>
                <a:sym typeface="Calibri"/>
              </a:rPr>
              <a:t>в</a:t>
            </a:r>
            <a:r>
              <a:rPr lang="ru-RU" sz="1700" b="0" i="0" u="none" strike="noStrike" cap="none" dirty="0">
                <a:solidFill>
                  <a:schemeClr val="dk1"/>
                </a:solidFill>
                <a:latin typeface="Calibri"/>
                <a:ea typeface="Calibri"/>
                <a:cs typeface="Calibri"/>
                <a:sym typeface="Calibri"/>
              </a:rPr>
              <a:t>несување на точни или неточни податоци</a:t>
            </a:r>
            <a:endParaRPr sz="17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700"/>
              <a:buFont typeface="Noto Sans Symbols"/>
              <a:buChar char="✔"/>
            </a:pPr>
            <a:r>
              <a:rPr lang="ru-RU" sz="1700" dirty="0">
                <a:solidFill>
                  <a:schemeClr val="dk1"/>
                </a:solidFill>
                <a:latin typeface="Calibri"/>
                <a:ea typeface="Calibri"/>
                <a:cs typeface="Calibri"/>
                <a:sym typeface="Calibri"/>
              </a:rPr>
              <a:t>п</a:t>
            </a:r>
            <a:r>
              <a:rPr lang="ru-RU" sz="1700" b="0" i="0" u="none" strike="noStrike" cap="none" dirty="0">
                <a:solidFill>
                  <a:schemeClr val="dk1"/>
                </a:solidFill>
                <a:latin typeface="Calibri"/>
                <a:ea typeface="Calibri"/>
                <a:cs typeface="Calibri"/>
                <a:sym typeface="Calibri"/>
              </a:rPr>
              <a:t>оследователна промена (модификации, варијации, делумни промени)</a:t>
            </a:r>
            <a:endParaRPr sz="17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700"/>
              <a:buFont typeface="Noto Sans Symbols"/>
              <a:buChar char="✔"/>
            </a:pPr>
            <a:r>
              <a:rPr lang="ru-RU" sz="1700" dirty="0">
                <a:solidFill>
                  <a:schemeClr val="dk1"/>
                </a:solidFill>
                <a:latin typeface="Calibri"/>
                <a:ea typeface="Calibri"/>
                <a:cs typeface="Calibri"/>
                <a:sym typeface="Calibri"/>
              </a:rPr>
              <a:t>б</a:t>
            </a:r>
            <a:r>
              <a:rPr lang="ru-RU" sz="1700" b="0" i="0" u="none" strike="noStrike" cap="none" dirty="0">
                <a:solidFill>
                  <a:schemeClr val="dk1"/>
                </a:solidFill>
                <a:latin typeface="Calibri"/>
                <a:ea typeface="Calibri"/>
                <a:cs typeface="Calibri"/>
                <a:sym typeface="Calibri"/>
              </a:rPr>
              <a:t>ришење (отстранување на податоци од медиум за податоци)</a:t>
            </a:r>
            <a:endParaRPr sz="17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криење (задржување, прикривање на податоци)</a:t>
            </a:r>
            <a:endParaRPr sz="17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700"/>
              <a:buFont typeface="Noto Sans Symbols"/>
              <a:buChar char="✔"/>
            </a:pPr>
            <a:r>
              <a:rPr lang="ru-RU" sz="1700" dirty="0">
                <a:solidFill>
                  <a:schemeClr val="dk1"/>
                </a:solidFill>
                <a:latin typeface="Calibri"/>
                <a:ea typeface="Calibri"/>
                <a:cs typeface="Calibri"/>
                <a:sym typeface="Calibri"/>
              </a:rPr>
              <a:t>попречување</a:t>
            </a:r>
            <a:r>
              <a:rPr lang="ru-RU" sz="1700" b="0" i="0" u="none" strike="noStrike" cap="none" dirty="0">
                <a:solidFill>
                  <a:schemeClr val="dk1"/>
                </a:solidFill>
                <a:latin typeface="Calibri"/>
                <a:ea typeface="Calibri"/>
                <a:cs typeface="Calibri"/>
                <a:sym typeface="Calibri"/>
              </a:rPr>
              <a:t> на функционирањето на компјутерскиот систем</a:t>
            </a:r>
            <a:endParaRPr sz="17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19"/>
          <p:cNvSpPr/>
          <p:nvPr/>
        </p:nvSpPr>
        <p:spPr>
          <a:xfrm>
            <a:off x="294264" y="1313457"/>
            <a:ext cx="4277736" cy="506288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Секоја страна ќе донесе такви законодавни и други мерки кои се неопходни за утврдување на кривичните дела според сопственото </a:t>
            </a:r>
            <a:r>
              <a:rPr lang="ru-RU" sz="1700" i="0" u="none" strike="noStrike" cap="none" dirty="0">
                <a:solidFill>
                  <a:schemeClr val="tx1"/>
                </a:solidFill>
                <a:latin typeface="Calibri"/>
                <a:ea typeface="Calibri"/>
                <a:cs typeface="Calibri"/>
                <a:sym typeface="Calibri"/>
              </a:rPr>
              <a:t>домашно законодавство, кога е намерно сторено, без право на тоа</a:t>
            </a:r>
            <a:r>
              <a:rPr lang="ru-RU" sz="1700" b="0" i="0" u="none" strike="noStrike" cap="none" dirty="0">
                <a:solidFill>
                  <a:schemeClr val="dk1"/>
                </a:solidFill>
                <a:latin typeface="Calibri"/>
                <a:ea typeface="Calibri"/>
                <a:cs typeface="Calibri"/>
                <a:sym typeface="Calibri"/>
              </a:rPr>
              <a:t>, предизвикување </a:t>
            </a:r>
            <a:r>
              <a:rPr lang="ru-RU" sz="1700" b="1" i="0" u="none" strike="noStrike" cap="none" dirty="0">
                <a:solidFill>
                  <a:srgbClr val="FF0000"/>
                </a:solidFill>
                <a:latin typeface="Calibri"/>
                <a:ea typeface="Calibri"/>
                <a:cs typeface="Calibri"/>
                <a:sym typeface="Calibri"/>
              </a:rPr>
              <a:t>загуба на сопственост</a:t>
            </a:r>
            <a:r>
              <a:rPr lang="ru-RU" sz="1700" b="0" i="0" u="none" strike="noStrike" cap="none" dirty="0">
                <a:solidFill>
                  <a:schemeClr val="dk1"/>
                </a:solidFill>
                <a:latin typeface="Calibri"/>
                <a:ea typeface="Calibri"/>
                <a:cs typeface="Calibri"/>
                <a:sym typeface="Calibri"/>
              </a:rPr>
              <a:t> на друго лице со: </a:t>
            </a:r>
            <a:endParaRPr sz="1700" b="0" i="0" u="none" strike="noStrike" cap="none" dirty="0">
              <a:solidFill>
                <a:schemeClr val="dk1"/>
              </a:solidFill>
              <a:latin typeface="Calibri"/>
              <a:ea typeface="Calibri"/>
              <a:cs typeface="Calibri"/>
              <a:sym typeface="Calibri"/>
            </a:endParaRPr>
          </a:p>
          <a:p>
            <a:pPr marL="342900" marR="0" lvl="0" indent="-234950" algn="just" rtl="0">
              <a:spcBef>
                <a:spcPts val="0"/>
              </a:spcBef>
              <a:spcAft>
                <a:spcPts val="0"/>
              </a:spcAft>
              <a:buClr>
                <a:schemeClr val="dk1"/>
              </a:buClr>
              <a:buSzPts val="1700"/>
              <a:buFont typeface="Noto Sans Symbols"/>
              <a:buNone/>
            </a:pPr>
            <a:endParaRPr sz="17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ru-RU" sz="1700" b="0" i="0" u="none" strike="noStrike" cap="none" dirty="0">
                <a:solidFill>
                  <a:schemeClr val="dk1"/>
                </a:solidFill>
                <a:latin typeface="Calibri"/>
                <a:ea typeface="Calibri"/>
                <a:cs typeface="Calibri"/>
                <a:sym typeface="Calibri"/>
              </a:rPr>
              <a:t>а) какво било внесување, промена, бришење или криење на компјутерски податоци,</a:t>
            </a:r>
            <a:endParaRPr dirty="0"/>
          </a:p>
          <a:p>
            <a:pPr marL="457200" marR="0" lvl="1" indent="0" algn="just" rtl="0">
              <a:spcBef>
                <a:spcPts val="0"/>
              </a:spcBef>
              <a:spcAft>
                <a:spcPts val="0"/>
              </a:spcAft>
              <a:buNone/>
            </a:pPr>
            <a:endParaRPr sz="17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ru-RU" sz="1700" b="0" i="0" u="none" strike="noStrike" cap="none" dirty="0">
                <a:solidFill>
                  <a:schemeClr val="dk1"/>
                </a:solidFill>
                <a:latin typeface="Calibri"/>
                <a:ea typeface="Calibri"/>
                <a:cs typeface="Calibri"/>
                <a:sym typeface="Calibri"/>
              </a:rPr>
              <a:t>б) какво било попречување на функционирањето на компјутерскиот систем, со измамничка или нечесна намера за остварување, без право на тоа, на економска корист за себе или за друго лице.</a:t>
            </a:r>
            <a:endParaRPr sz="1700" b="0" i="0" u="none" strike="noStrike" cap="none" dirty="0">
              <a:solidFill>
                <a:schemeClr val="dk1"/>
              </a:solidFill>
              <a:latin typeface="Calibri"/>
              <a:ea typeface="Calibri"/>
              <a:cs typeface="Calibri"/>
              <a:sym typeface="Calibri"/>
            </a:endParaRPr>
          </a:p>
        </p:txBody>
      </p:sp>
      <p:sp>
        <p:nvSpPr>
          <p:cNvPr id="279" name="Google Shape;279;p19"/>
          <p:cNvSpPr/>
          <p:nvPr/>
        </p:nvSpPr>
        <p:spPr>
          <a:xfrm>
            <a:off x="4673600" y="1313457"/>
            <a:ext cx="3891280" cy="270843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Дејството на компјутерска измама мора да предизвика директна економска или сопственичка загуба на сопственост на друго лице</a:t>
            </a:r>
            <a:endParaRPr sz="1700" b="0" i="0" u="none" strike="noStrike" cap="none" dirty="0">
              <a:solidFill>
                <a:schemeClr val="dk1"/>
              </a:solidFill>
              <a:latin typeface="Calibri"/>
              <a:ea typeface="Calibri"/>
              <a:cs typeface="Calibri"/>
              <a:sym typeface="Calibri"/>
            </a:endParaRPr>
          </a:p>
          <a:p>
            <a:pPr marL="342900" marR="0" lvl="0" indent="-234950" algn="just" rtl="0">
              <a:spcBef>
                <a:spcPts val="0"/>
              </a:spcBef>
              <a:spcAft>
                <a:spcPts val="0"/>
              </a:spcAft>
              <a:buClr>
                <a:schemeClr val="dk1"/>
              </a:buClr>
              <a:buSzPts val="1700"/>
              <a:buFont typeface="Noto Sans Symbols"/>
              <a:buNone/>
            </a:pPr>
            <a:endParaRPr sz="17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Ова би вклучувало губење на: </a:t>
            </a:r>
            <a:endParaRPr dirty="0"/>
          </a:p>
          <a:p>
            <a:pPr marL="800100" marR="0" lvl="1" indent="-342900" algn="just" rtl="0">
              <a:spcBef>
                <a:spcPts val="0"/>
              </a:spcBef>
              <a:spcAft>
                <a:spcPts val="0"/>
              </a:spcAft>
              <a:buClr>
                <a:schemeClr val="dk1"/>
              </a:buClr>
              <a:buSzPts val="1700"/>
              <a:buFont typeface="Noto Sans Symbols"/>
              <a:buChar char="✔"/>
            </a:pPr>
            <a:r>
              <a:rPr lang="ru-RU" sz="1700" dirty="0">
                <a:solidFill>
                  <a:schemeClr val="dk1"/>
                </a:solidFill>
                <a:latin typeface="Calibri"/>
                <a:ea typeface="Calibri"/>
                <a:cs typeface="Calibri"/>
                <a:sym typeface="Calibri"/>
              </a:rPr>
              <a:t>п</a:t>
            </a:r>
            <a:r>
              <a:rPr lang="ru-RU" sz="1700" b="0" i="0" u="none" strike="noStrike" cap="none" dirty="0">
                <a:solidFill>
                  <a:schemeClr val="tx1"/>
                </a:solidFill>
                <a:latin typeface="Calibri"/>
                <a:ea typeface="Calibri"/>
                <a:cs typeface="Calibri"/>
                <a:sym typeface="Calibri"/>
              </a:rPr>
              <a:t>ари </a:t>
            </a:r>
            <a:endParaRPr dirty="0">
              <a:solidFill>
                <a:schemeClr val="tx1"/>
              </a:solidFill>
            </a:endParaRPr>
          </a:p>
          <a:p>
            <a:pPr marL="800100" marR="0" lvl="1" indent="-342900" algn="just" rtl="0">
              <a:spcBef>
                <a:spcPts val="0"/>
              </a:spcBef>
              <a:spcAft>
                <a:spcPts val="0"/>
              </a:spcAft>
              <a:buClr>
                <a:srgbClr val="00B050"/>
              </a:buClr>
              <a:buSzPts val="1700"/>
              <a:buFont typeface="Noto Sans Symbols"/>
              <a:buChar char="✔"/>
            </a:pPr>
            <a:r>
              <a:rPr lang="ru-RU" sz="1700" b="0" i="0" u="none" strike="noStrike" cap="none" dirty="0">
                <a:solidFill>
                  <a:schemeClr val="tx1"/>
                </a:solidFill>
                <a:latin typeface="Calibri"/>
                <a:ea typeface="Calibri"/>
                <a:cs typeface="Calibri"/>
                <a:sym typeface="Calibri"/>
              </a:rPr>
              <a:t>материјални средства </a:t>
            </a:r>
            <a:endParaRPr dirty="0">
              <a:solidFill>
                <a:schemeClr val="tx1"/>
              </a:solidFill>
            </a:endParaRPr>
          </a:p>
          <a:p>
            <a:pPr marL="800100" marR="0" lvl="1" indent="-342900" algn="just" rtl="0">
              <a:spcBef>
                <a:spcPts val="0"/>
              </a:spcBef>
              <a:spcAft>
                <a:spcPts val="0"/>
              </a:spcAft>
              <a:buClr>
                <a:schemeClr val="dk1"/>
              </a:buClr>
              <a:buSzPts val="1700"/>
              <a:buFont typeface="Noto Sans Symbols"/>
              <a:buChar char="✔"/>
            </a:pPr>
            <a:r>
              <a:rPr lang="ru-RU" sz="1700" dirty="0">
                <a:solidFill>
                  <a:schemeClr val="tx1"/>
                </a:solidFill>
                <a:latin typeface="Calibri"/>
                <a:ea typeface="Calibri"/>
                <a:cs typeface="Calibri"/>
                <a:sym typeface="Calibri"/>
              </a:rPr>
              <a:t>н</a:t>
            </a:r>
            <a:r>
              <a:rPr lang="ru-RU" sz="1700" b="0" i="0" u="none" strike="noStrike" cap="none" dirty="0">
                <a:solidFill>
                  <a:schemeClr val="dk1"/>
                </a:solidFill>
                <a:latin typeface="Calibri"/>
                <a:ea typeface="Calibri"/>
                <a:cs typeface="Calibri"/>
                <a:sym typeface="Calibri"/>
              </a:rPr>
              <a:t>ематеријални добра со економска вредност</a:t>
            </a:r>
            <a:endParaRPr sz="1700" b="0" i="0" u="none" strike="noStrike" cap="none" dirty="0">
              <a:solidFill>
                <a:schemeClr val="dk1"/>
              </a:solidFill>
              <a:latin typeface="Calibri"/>
              <a:ea typeface="Calibri"/>
              <a:cs typeface="Calibri"/>
              <a:sym typeface="Calibri"/>
            </a:endParaRPr>
          </a:p>
        </p:txBody>
      </p:sp>
      <p:sp>
        <p:nvSpPr>
          <p:cNvPr id="280" name="Google Shape;280;p19"/>
          <p:cNvSpPr txBox="1"/>
          <p:nvPr/>
        </p:nvSpPr>
        <p:spPr>
          <a:xfrm>
            <a:off x="1413510" y="10160"/>
            <a:ext cx="7632700" cy="107721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a:solidFill>
                  <a:schemeClr val="lt1"/>
                </a:solidFill>
                <a:latin typeface="Verdana"/>
                <a:ea typeface="Verdana"/>
                <a:cs typeface="Verdana"/>
                <a:sym typeface="Verdana"/>
              </a:rPr>
              <a:t>Измама поврзана со компјутери („загуба на сопственост“)</a:t>
            </a:r>
            <a:endParaRPr sz="2000" b="0" i="0" u="none" strike="noStrike" cap="none">
              <a:solidFill>
                <a:schemeClr val="lt1"/>
              </a:solidFill>
              <a:latin typeface="Verdana"/>
              <a:ea typeface="Verdana"/>
              <a:cs typeface="Verdana"/>
              <a:sym typeface="Verdan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2"/>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p>
            <a:pPr marL="514350" lvl="0" indent="-514350" algn="l" rtl="0">
              <a:lnSpc>
                <a:spcPct val="150000"/>
              </a:lnSpc>
              <a:spcBef>
                <a:spcPts val="0"/>
              </a:spcBef>
              <a:spcAft>
                <a:spcPts val="0"/>
              </a:spcAft>
              <a:buClr>
                <a:schemeClr val="dk1"/>
              </a:buClr>
              <a:buSzPts val="2800"/>
              <a:buFont typeface="Calibri"/>
              <a:buAutoNum type="arabicPeriod"/>
            </a:pPr>
            <a:r>
              <a:rPr lang="ru-RU" dirty="0"/>
              <a:t>Фалсификување поврзано со компјутери</a:t>
            </a:r>
            <a:endParaRPr dirty="0"/>
          </a:p>
          <a:p>
            <a:pPr marL="514350" lvl="0" indent="-514350" algn="l" rtl="0">
              <a:lnSpc>
                <a:spcPct val="150000"/>
              </a:lnSpc>
              <a:spcBef>
                <a:spcPts val="1000"/>
              </a:spcBef>
              <a:spcAft>
                <a:spcPts val="0"/>
              </a:spcAft>
              <a:buClr>
                <a:schemeClr val="dk1"/>
              </a:buClr>
              <a:buSzPts val="2800"/>
              <a:buFont typeface="Calibri"/>
              <a:buAutoNum type="arabicPeriod"/>
            </a:pPr>
            <a:r>
              <a:rPr lang="ru-RU" dirty="0"/>
              <a:t>Измама поврзана со компјутери</a:t>
            </a:r>
            <a:endParaRPr dirty="0"/>
          </a:p>
          <a:p>
            <a:pPr marL="514350" lvl="0" indent="-514350" algn="l" rtl="0">
              <a:lnSpc>
                <a:spcPct val="150000"/>
              </a:lnSpc>
              <a:spcBef>
                <a:spcPts val="1000"/>
              </a:spcBef>
              <a:spcAft>
                <a:spcPts val="0"/>
              </a:spcAft>
              <a:buClr>
                <a:schemeClr val="dk1"/>
              </a:buClr>
              <a:buSzPts val="2800"/>
              <a:buFont typeface="Calibri"/>
              <a:buAutoNum type="arabicPeriod"/>
            </a:pPr>
            <a:r>
              <a:rPr lang="ru-RU" dirty="0"/>
              <a:t>Детска порнографија</a:t>
            </a:r>
            <a:endParaRPr dirty="0"/>
          </a:p>
          <a:p>
            <a:pPr marL="514350" lvl="0" indent="-514350" algn="l" rtl="0">
              <a:lnSpc>
                <a:spcPct val="150000"/>
              </a:lnSpc>
              <a:spcBef>
                <a:spcPts val="1000"/>
              </a:spcBef>
              <a:spcAft>
                <a:spcPts val="0"/>
              </a:spcAft>
              <a:buClr>
                <a:schemeClr val="dk1"/>
              </a:buClr>
              <a:buSzPts val="2800"/>
              <a:buFont typeface="Calibri"/>
              <a:buAutoNum type="arabicPeriod"/>
            </a:pPr>
            <a:r>
              <a:rPr lang="ru-RU" dirty="0"/>
              <a:t>Повреда на авторско право и сродни права</a:t>
            </a:r>
            <a:endParaRPr dirty="0"/>
          </a:p>
          <a:p>
            <a:pPr marL="514350" lvl="0" indent="-514350" algn="l" rtl="0">
              <a:lnSpc>
                <a:spcPct val="150000"/>
              </a:lnSpc>
              <a:spcBef>
                <a:spcPts val="1000"/>
              </a:spcBef>
              <a:spcAft>
                <a:spcPts val="0"/>
              </a:spcAft>
              <a:buClr>
                <a:schemeClr val="dk1"/>
              </a:buClr>
              <a:buSzPts val="2800"/>
              <a:buFont typeface="Calibri"/>
              <a:buAutoNum type="arabicPeriod"/>
            </a:pPr>
            <a:r>
              <a:rPr lang="ru-RU" dirty="0"/>
              <a:t>Споредна одговорност</a:t>
            </a:r>
            <a:endParaRPr dirty="0"/>
          </a:p>
          <a:p>
            <a:pPr marL="0" lvl="0" indent="0" algn="l" rtl="0">
              <a:lnSpc>
                <a:spcPct val="90000"/>
              </a:lnSpc>
              <a:spcBef>
                <a:spcPts val="1000"/>
              </a:spcBef>
              <a:spcAft>
                <a:spcPts val="0"/>
              </a:spcAft>
              <a:buClr>
                <a:schemeClr val="dk1"/>
              </a:buClr>
              <a:buSzPts val="2800"/>
              <a:buNone/>
            </a:pPr>
            <a:endParaRPr dirty="0"/>
          </a:p>
        </p:txBody>
      </p:sp>
      <p:sp>
        <p:nvSpPr>
          <p:cNvPr id="150" name="Google Shape;150;p2"/>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ru-RU"/>
              <a:t>2</a:t>
            </a:fld>
            <a:endParaRPr/>
          </a:p>
        </p:txBody>
      </p:sp>
      <p:sp>
        <p:nvSpPr>
          <p:cNvPr id="151" name="Google Shape;151;p2"/>
          <p:cNvSpPr txBox="1">
            <a:spLocks noGrp="1"/>
          </p:cNvSpPr>
          <p:nvPr>
            <p:ph type="body" idx="2"/>
          </p:nvPr>
        </p:nvSpPr>
        <p:spPr>
          <a:xfrm>
            <a:off x="2570163" y="0"/>
            <a:ext cx="6573837" cy="1043796"/>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lt1"/>
              </a:buClr>
              <a:buSzPts val="3200"/>
              <a:buNone/>
            </a:pPr>
            <a:r>
              <a:rPr lang="ru-RU">
                <a:latin typeface="Verdana"/>
                <a:ea typeface="Verdana"/>
                <a:cs typeface="Verdana"/>
                <a:sym typeface="Verdana"/>
              </a:rPr>
              <a:t>Содржина на сесијата</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20"/>
          <p:cNvSpPr/>
          <p:nvPr/>
        </p:nvSpPr>
        <p:spPr>
          <a:xfrm>
            <a:off x="304424" y="1325195"/>
            <a:ext cx="4267576" cy="506288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Секоја страна ќе донесе такви законодавни и други мерки кои се неопходни за утврдување на кривичните дела според сопственото </a:t>
            </a:r>
            <a:r>
              <a:rPr lang="ru-RU" sz="1700" i="0" u="none" strike="noStrike" cap="none" dirty="0">
                <a:solidFill>
                  <a:schemeClr val="tx1"/>
                </a:solidFill>
                <a:latin typeface="Calibri"/>
                <a:ea typeface="Calibri"/>
                <a:cs typeface="Calibri"/>
                <a:sym typeface="Calibri"/>
              </a:rPr>
              <a:t>домашно законодавство, кога е намерно сторено, без право на тоа</a:t>
            </a:r>
            <a:r>
              <a:rPr lang="ru-RU" sz="1700" b="0" i="0" u="none" strike="noStrike" cap="none" dirty="0">
                <a:solidFill>
                  <a:schemeClr val="dk1"/>
                </a:solidFill>
                <a:latin typeface="Calibri"/>
                <a:ea typeface="Calibri"/>
                <a:cs typeface="Calibri"/>
                <a:sym typeface="Calibri"/>
              </a:rPr>
              <a:t>, предизвикување загуба на сопственост на друго лице со: </a:t>
            </a:r>
            <a:endParaRPr sz="1700" b="0" i="0" u="none" strike="noStrike" cap="none" dirty="0">
              <a:solidFill>
                <a:schemeClr val="dk1"/>
              </a:solidFill>
              <a:latin typeface="Calibri"/>
              <a:ea typeface="Calibri"/>
              <a:cs typeface="Calibri"/>
              <a:sym typeface="Calibri"/>
            </a:endParaRPr>
          </a:p>
          <a:p>
            <a:pPr marL="342900" marR="0" lvl="0" indent="-234950" algn="just" rtl="0">
              <a:spcBef>
                <a:spcPts val="0"/>
              </a:spcBef>
              <a:spcAft>
                <a:spcPts val="0"/>
              </a:spcAft>
              <a:buClr>
                <a:schemeClr val="dk1"/>
              </a:buClr>
              <a:buSzPts val="1700"/>
              <a:buFont typeface="Noto Sans Symbols"/>
              <a:buNone/>
            </a:pPr>
            <a:endParaRPr sz="17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ru-RU" sz="1700" b="0" i="0" u="none" strike="noStrike" cap="none" dirty="0">
                <a:solidFill>
                  <a:schemeClr val="dk1"/>
                </a:solidFill>
                <a:latin typeface="Calibri"/>
                <a:ea typeface="Calibri"/>
                <a:cs typeface="Calibri"/>
                <a:sym typeface="Calibri"/>
              </a:rPr>
              <a:t>а) какво било внесување, промена, бришење или криење на компјутерски податоци,</a:t>
            </a:r>
            <a:endParaRPr dirty="0"/>
          </a:p>
          <a:p>
            <a:pPr marL="457200" marR="0" lvl="1" indent="0" algn="just" rtl="0">
              <a:spcBef>
                <a:spcPts val="0"/>
              </a:spcBef>
              <a:spcAft>
                <a:spcPts val="0"/>
              </a:spcAft>
              <a:buNone/>
            </a:pPr>
            <a:endParaRPr sz="17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ru-RU" sz="1700" b="0" i="0" u="none" strike="noStrike" cap="none" dirty="0">
                <a:solidFill>
                  <a:schemeClr val="dk1"/>
                </a:solidFill>
                <a:latin typeface="Calibri"/>
                <a:ea typeface="Calibri"/>
                <a:cs typeface="Calibri"/>
                <a:sym typeface="Calibri"/>
              </a:rPr>
              <a:t>б) какво било попречување на функционирањето на компјутерскиот систем, со </a:t>
            </a:r>
            <a:r>
              <a:rPr lang="ru-RU" sz="1700" b="1" i="0" u="none" strike="noStrike" cap="none" dirty="0">
                <a:solidFill>
                  <a:srgbClr val="FF0000"/>
                </a:solidFill>
                <a:latin typeface="Calibri"/>
                <a:ea typeface="Calibri"/>
                <a:cs typeface="Calibri"/>
                <a:sym typeface="Calibri"/>
              </a:rPr>
              <a:t>измамничка</a:t>
            </a:r>
            <a:r>
              <a:rPr lang="ru-RU" sz="1700" b="0" i="0" u="none" strike="noStrike" cap="none" dirty="0">
                <a:solidFill>
                  <a:schemeClr val="dk1"/>
                </a:solidFill>
                <a:latin typeface="Calibri"/>
                <a:ea typeface="Calibri"/>
                <a:cs typeface="Calibri"/>
                <a:sym typeface="Calibri"/>
              </a:rPr>
              <a:t> или </a:t>
            </a:r>
            <a:r>
              <a:rPr lang="ru-RU" sz="1700" b="1" i="0" u="none" strike="noStrike" cap="none" dirty="0">
                <a:solidFill>
                  <a:srgbClr val="FF0000"/>
                </a:solidFill>
                <a:latin typeface="Calibri"/>
                <a:ea typeface="Calibri"/>
                <a:cs typeface="Calibri"/>
                <a:sym typeface="Calibri"/>
              </a:rPr>
              <a:t>нечесна намера за набавка, без право, на економска корист за себе или за друго лице.</a:t>
            </a:r>
            <a:endParaRPr sz="1700" b="1" i="0" u="none" strike="noStrike" cap="none" dirty="0">
              <a:solidFill>
                <a:srgbClr val="FF0000"/>
              </a:solidFill>
              <a:latin typeface="Calibri"/>
              <a:ea typeface="Calibri"/>
              <a:cs typeface="Calibri"/>
              <a:sym typeface="Calibri"/>
            </a:endParaRPr>
          </a:p>
        </p:txBody>
      </p:sp>
      <p:sp>
        <p:nvSpPr>
          <p:cNvPr id="287" name="Google Shape;287;p20"/>
          <p:cNvSpPr/>
          <p:nvPr/>
        </p:nvSpPr>
        <p:spPr>
          <a:xfrm>
            <a:off x="4958080" y="1436955"/>
            <a:ext cx="3627120" cy="1923563"/>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Дополнително барање за постоење на намера</a:t>
            </a:r>
            <a:endParaRPr sz="1700" b="0" i="0" u="none" strike="noStrike" cap="none" dirty="0">
              <a:solidFill>
                <a:schemeClr val="dk1"/>
              </a:solidFill>
              <a:latin typeface="Calibri"/>
              <a:ea typeface="Calibri"/>
              <a:cs typeface="Calibri"/>
              <a:sym typeface="Calibri"/>
            </a:endParaRPr>
          </a:p>
          <a:p>
            <a:pPr marL="342900" marR="0" lvl="0" indent="-234950" algn="just" rtl="0">
              <a:spcBef>
                <a:spcPts val="0"/>
              </a:spcBef>
              <a:spcAft>
                <a:spcPts val="0"/>
              </a:spcAft>
              <a:buClr>
                <a:schemeClr val="dk1"/>
              </a:buClr>
              <a:buSzPts val="1700"/>
              <a:buFont typeface="Noto Sans Symbols"/>
              <a:buNone/>
            </a:pPr>
            <a:endParaRPr sz="17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Дејството мора да е сторено од сторителот со намера да оствари противзаконска корист за себе или за друго лице</a:t>
            </a:r>
            <a:endParaRPr sz="1700" b="0" i="0" u="none" strike="noStrike" cap="none" dirty="0">
              <a:solidFill>
                <a:schemeClr val="dk1"/>
              </a:solidFill>
              <a:latin typeface="Calibri"/>
              <a:ea typeface="Calibri"/>
              <a:cs typeface="Calibri"/>
              <a:sym typeface="Calibri"/>
            </a:endParaRPr>
          </a:p>
        </p:txBody>
      </p:sp>
      <p:sp>
        <p:nvSpPr>
          <p:cNvPr id="288" name="Google Shape;288;p20"/>
          <p:cNvSpPr txBox="1"/>
          <p:nvPr/>
        </p:nvSpPr>
        <p:spPr>
          <a:xfrm>
            <a:off x="1511300" y="4137"/>
            <a:ext cx="7632700" cy="107721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a:solidFill>
                  <a:schemeClr val="lt1"/>
                </a:solidFill>
                <a:latin typeface="Verdana"/>
                <a:ea typeface="Verdana"/>
                <a:cs typeface="Verdana"/>
                <a:sym typeface="Verdana"/>
              </a:rPr>
              <a:t>Измама поврзана со компјутери („измамничка... нечесна...“)</a:t>
            </a:r>
            <a:endParaRPr sz="2000" b="0" i="0" u="none" strike="noStrike" cap="none">
              <a:solidFill>
                <a:schemeClr val="lt1"/>
              </a:solidFill>
              <a:latin typeface="Verdana"/>
              <a:ea typeface="Verdana"/>
              <a:cs typeface="Verdana"/>
              <a:sym typeface="Verdan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p21"/>
          <p:cNvSpPr txBox="1">
            <a:spLocks noGrp="1"/>
          </p:cNvSpPr>
          <p:nvPr>
            <p:ph type="title"/>
          </p:nvPr>
        </p:nvSpPr>
        <p:spPr>
          <a:xfrm>
            <a:off x="550562" y="4481124"/>
            <a:ext cx="7886700" cy="150018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Calibri"/>
              <a:buNone/>
            </a:pPr>
            <a:r>
              <a:rPr lang="ru-RU" sz="3200" dirty="0">
                <a:latin typeface="Calibri"/>
                <a:ea typeface="Calibri"/>
                <a:cs typeface="Calibri"/>
                <a:sym typeface="Calibri"/>
              </a:rPr>
              <a:t>СЕКСУАЛНА ЕКСПЛОАТАЦИЈА НА ДЕЦА ПРЕКУ ИНТЕРНЕТ</a:t>
            </a:r>
            <a:endParaRPr sz="3200" dirty="0">
              <a:latin typeface="Calibri"/>
              <a:ea typeface="Calibri"/>
              <a:cs typeface="Calibri"/>
              <a:sym typeface="Calibri"/>
            </a:endParaRPr>
          </a:p>
        </p:txBody>
      </p:sp>
      <p:sp>
        <p:nvSpPr>
          <p:cNvPr id="295" name="Google Shape;295;p21"/>
          <p:cNvSpPr txBox="1">
            <a:spLocks noGrp="1"/>
          </p:cNvSpPr>
          <p:nvPr>
            <p:ph type="body" idx="1"/>
          </p:nvPr>
        </p:nvSpPr>
        <p:spPr>
          <a:xfrm>
            <a:off x="550562" y="3666226"/>
            <a:ext cx="7886700" cy="43985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7F7F7F"/>
              </a:buClr>
              <a:buSzPts val="2000"/>
              <a:buNone/>
            </a:pPr>
            <a:r>
              <a:rPr lang="ru-RU" dirty="0">
                <a:latin typeface="Verdana"/>
                <a:ea typeface="Verdana"/>
                <a:cs typeface="Verdana"/>
                <a:sym typeface="Verdana"/>
              </a:rPr>
              <a:t>Суштински одредби од Конвенцијата од Будимпешта (втор дел)</a:t>
            </a:r>
            <a:endParaRPr dirty="0">
              <a:latin typeface="Verdana"/>
              <a:ea typeface="Verdana"/>
              <a:cs typeface="Verdana"/>
              <a:sym typeface="Verdana"/>
            </a:endParaRPr>
          </a:p>
          <a:p>
            <a:pPr marL="0" lvl="0" indent="0" algn="l" rtl="0">
              <a:lnSpc>
                <a:spcPct val="90000"/>
              </a:lnSpc>
              <a:spcBef>
                <a:spcPts val="1000"/>
              </a:spcBef>
              <a:spcAft>
                <a:spcPts val="0"/>
              </a:spcAft>
              <a:buClr>
                <a:srgbClr val="7F7F7F"/>
              </a:buClr>
              <a:buSzPts val="2000"/>
              <a:buNone/>
            </a:pPr>
            <a:endParaRPr dirty="0"/>
          </a:p>
        </p:txBody>
      </p:sp>
      <p:sp>
        <p:nvSpPr>
          <p:cNvPr id="296" name="Google Shape;296;p2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ru-RU"/>
              <a:t>21</a:t>
            </a:fld>
            <a:endParaRPr/>
          </a:p>
        </p:txBody>
      </p:sp>
      <p:sp>
        <p:nvSpPr>
          <p:cNvPr id="297" name="Google Shape;297;p21"/>
          <p:cNvSpPr txBox="1">
            <a:spLocks noGrp="1"/>
          </p:cNvSpPr>
          <p:nvPr>
            <p:ph type="body" idx="2"/>
          </p:nvPr>
        </p:nvSpPr>
        <p:spPr>
          <a:xfrm>
            <a:off x="2811463" y="0"/>
            <a:ext cx="6332537" cy="1035050"/>
          </a:xfrm>
          <a:prstGeom prst="rect">
            <a:avLst/>
          </a:prstGeom>
          <a:noFill/>
          <a:ln>
            <a:noFill/>
          </a:ln>
        </p:spPr>
        <p:txBody>
          <a:bodyPr spcFirstLastPara="1" wrap="square" lIns="91425" tIns="45700" rIns="91425" bIns="45700" anchor="ctr" anchorCtr="0">
            <a:normAutofit lnSpcReduction="10000"/>
          </a:bodyPr>
          <a:lstStyle/>
          <a:p>
            <a:pPr marL="0" lvl="0" indent="0" algn="r" rtl="0">
              <a:lnSpc>
                <a:spcPct val="90000"/>
              </a:lnSpc>
              <a:spcBef>
                <a:spcPts val="0"/>
              </a:spcBef>
              <a:spcAft>
                <a:spcPts val="0"/>
              </a:spcAft>
              <a:buClr>
                <a:schemeClr val="lt1"/>
              </a:buClr>
              <a:buSzPts val="3200"/>
              <a:buNone/>
            </a:pPr>
            <a:endParaRPr>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r>
              <a:rPr lang="ru-RU">
                <a:latin typeface="Verdana"/>
                <a:ea typeface="Verdana"/>
                <a:cs typeface="Verdana"/>
                <a:sym typeface="Verdana"/>
              </a:rPr>
              <a:t>Трет дел</a:t>
            </a:r>
            <a:endParaRPr sz="2000">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p22"/>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a:solidFill>
                  <a:schemeClr val="lt1"/>
                </a:solidFill>
                <a:latin typeface="Verdana"/>
                <a:ea typeface="Verdana"/>
                <a:cs typeface="Verdana"/>
                <a:sym typeface="Verdana"/>
              </a:rPr>
              <a:t>Детска порнографија</a:t>
            </a:r>
            <a:endParaRPr sz="2000" b="0" i="0" u="none" strike="noStrike" cap="none">
              <a:solidFill>
                <a:schemeClr val="lt1"/>
              </a:solidFill>
              <a:latin typeface="Verdana"/>
              <a:ea typeface="Verdana"/>
              <a:cs typeface="Verdana"/>
              <a:sym typeface="Verdana"/>
            </a:endParaRPr>
          </a:p>
        </p:txBody>
      </p:sp>
      <p:sp>
        <p:nvSpPr>
          <p:cNvPr id="304" name="Google Shape;304;p22"/>
          <p:cNvSpPr txBox="1"/>
          <p:nvPr/>
        </p:nvSpPr>
        <p:spPr>
          <a:xfrm>
            <a:off x="442913" y="1270001"/>
            <a:ext cx="8367712" cy="5152014"/>
          </a:xfrm>
          <a:prstGeom prst="rect">
            <a:avLst/>
          </a:prstGeom>
          <a:noFill/>
          <a:ln w="38100" cap="flat" cmpd="sng">
            <a:solidFill>
              <a:srgbClr val="FF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80000"/>
              </a:lnSpc>
              <a:spcBef>
                <a:spcPts val="0"/>
              </a:spcBef>
              <a:spcAft>
                <a:spcPts val="0"/>
              </a:spcAft>
              <a:buClr>
                <a:schemeClr val="dk1"/>
              </a:buClr>
              <a:buSzPts val="1000"/>
              <a:buFont typeface="Arial"/>
              <a:buNone/>
            </a:pPr>
            <a:endParaRPr sz="1000" b="1" i="1" u="none" strike="noStrike" cap="none" dirty="0">
              <a:solidFill>
                <a:schemeClr val="dk1"/>
              </a:solidFill>
              <a:latin typeface="Calibri"/>
              <a:ea typeface="Calibri"/>
              <a:cs typeface="Calibri"/>
              <a:sym typeface="Calibri"/>
            </a:endParaRPr>
          </a:p>
          <a:p>
            <a:pPr marL="0" marR="0" lvl="0" indent="0" algn="ctr" rtl="0">
              <a:lnSpc>
                <a:spcPct val="80000"/>
              </a:lnSpc>
              <a:spcBef>
                <a:spcPts val="540"/>
              </a:spcBef>
              <a:spcAft>
                <a:spcPts val="0"/>
              </a:spcAft>
              <a:buClr>
                <a:schemeClr val="dk1"/>
              </a:buClr>
              <a:buSzPts val="2700"/>
              <a:buFont typeface="Arial"/>
              <a:buNone/>
            </a:pPr>
            <a:r>
              <a:rPr lang="ru-RU" sz="2700" b="1" i="1" u="none" strike="noStrike" cap="none" dirty="0">
                <a:solidFill>
                  <a:schemeClr val="dk1"/>
                </a:solidFill>
                <a:latin typeface="Calibri"/>
                <a:ea typeface="Calibri"/>
                <a:cs typeface="Calibri"/>
                <a:sym typeface="Calibri"/>
              </a:rPr>
              <a:t>Детска порнографија</a:t>
            </a:r>
            <a:endParaRPr sz="2700" b="1" i="1" u="none" strike="noStrike" cap="none" dirty="0">
              <a:solidFill>
                <a:schemeClr val="dk1"/>
              </a:solidFill>
              <a:latin typeface="Calibri"/>
              <a:ea typeface="Calibri"/>
              <a:cs typeface="Calibri"/>
              <a:sym typeface="Calibri"/>
            </a:endParaRPr>
          </a:p>
          <a:p>
            <a:pPr marL="0" marR="0" lvl="0" indent="0" algn="ctr" rtl="0">
              <a:lnSpc>
                <a:spcPct val="80000"/>
              </a:lnSpc>
              <a:spcBef>
                <a:spcPts val="540"/>
              </a:spcBef>
              <a:spcAft>
                <a:spcPts val="0"/>
              </a:spcAft>
              <a:buClr>
                <a:schemeClr val="dk1"/>
              </a:buClr>
              <a:buSzPts val="2700"/>
              <a:buFont typeface="Arial"/>
              <a:buNone/>
            </a:pPr>
            <a:r>
              <a:rPr lang="ru-RU" sz="2700" b="1" i="1" u="none" strike="noStrike" cap="none" dirty="0">
                <a:solidFill>
                  <a:schemeClr val="dk1"/>
                </a:solidFill>
                <a:latin typeface="Calibri"/>
                <a:ea typeface="Calibri"/>
                <a:cs typeface="Calibri"/>
                <a:sym typeface="Calibri"/>
              </a:rPr>
              <a:t>(член 9 – Конвенција од Будимпешта)</a:t>
            </a:r>
            <a:endParaRPr dirty="0"/>
          </a:p>
          <a:p>
            <a:pPr marL="342900" marR="0" lvl="0" indent="-215900" algn="l" rtl="0">
              <a:lnSpc>
                <a:spcPct val="80000"/>
              </a:lnSpc>
              <a:spcBef>
                <a:spcPts val="400"/>
              </a:spcBef>
              <a:spcAft>
                <a:spcPts val="0"/>
              </a:spcAft>
              <a:buClr>
                <a:schemeClr val="dk1"/>
              </a:buClr>
              <a:buSzPts val="2000"/>
              <a:buFont typeface="Arial"/>
              <a:buNone/>
            </a:pPr>
            <a:endParaRPr sz="2000" b="0" i="0" u="none" strike="noStrike" cap="none" dirty="0">
              <a:solidFill>
                <a:schemeClr val="dk1"/>
              </a:solidFill>
              <a:latin typeface="Calibri"/>
              <a:ea typeface="Calibri"/>
              <a:cs typeface="Calibri"/>
              <a:sym typeface="Calibri"/>
            </a:endParaRPr>
          </a:p>
          <a:p>
            <a:pPr marL="342900" marR="0" lvl="0" indent="-342900" algn="ctr" rtl="0">
              <a:lnSpc>
                <a:spcPct val="80000"/>
              </a:lnSpc>
              <a:spcBef>
                <a:spcPts val="480"/>
              </a:spcBef>
              <a:spcAft>
                <a:spcPts val="0"/>
              </a:spcAft>
              <a:buClr>
                <a:schemeClr val="dk1"/>
              </a:buClr>
              <a:buSzPts val="2400"/>
              <a:buFont typeface="Arial"/>
              <a:buChar char="•"/>
            </a:pPr>
            <a:r>
              <a:rPr lang="ru-RU" sz="2400" b="0" i="1" u="none" strike="noStrike" cap="none" dirty="0">
                <a:solidFill>
                  <a:schemeClr val="dk1"/>
                </a:solidFill>
                <a:latin typeface="Calibri"/>
                <a:ea typeface="Calibri"/>
                <a:cs typeface="Calibri"/>
                <a:sym typeface="Calibri"/>
              </a:rPr>
              <a:t>голема новина</a:t>
            </a:r>
            <a:endParaRPr sz="2400" b="0" i="1" u="none" strike="noStrike" cap="none" dirty="0">
              <a:solidFill>
                <a:schemeClr val="dk1"/>
              </a:solidFill>
              <a:latin typeface="Calibri"/>
              <a:ea typeface="Calibri"/>
              <a:cs typeface="Calibri"/>
              <a:sym typeface="Calibri"/>
            </a:endParaRPr>
          </a:p>
          <a:p>
            <a:pPr marL="342900" marR="0" lvl="0" indent="-342900" algn="ctr" rtl="0">
              <a:lnSpc>
                <a:spcPct val="80000"/>
              </a:lnSpc>
              <a:spcBef>
                <a:spcPts val="480"/>
              </a:spcBef>
              <a:spcAft>
                <a:spcPts val="0"/>
              </a:spcAft>
              <a:buClr>
                <a:schemeClr val="dk1"/>
              </a:buClr>
              <a:buSzPts val="2400"/>
              <a:buFont typeface="Arial"/>
              <a:buChar char="•"/>
            </a:pPr>
            <a:r>
              <a:rPr lang="ru-RU" sz="2400" i="1" dirty="0">
                <a:solidFill>
                  <a:schemeClr val="dk1"/>
                </a:solidFill>
                <a:latin typeface="Calibri"/>
                <a:ea typeface="Calibri"/>
                <a:cs typeface="Calibri"/>
                <a:sym typeface="Calibri"/>
              </a:rPr>
              <a:t>к</a:t>
            </a:r>
            <a:r>
              <a:rPr lang="ru-RU" sz="2400" b="0" i="1" u="none" strike="noStrike" cap="none" dirty="0">
                <a:solidFill>
                  <a:schemeClr val="dk1"/>
                </a:solidFill>
                <a:latin typeface="Calibri"/>
                <a:ea typeface="Calibri"/>
                <a:cs typeface="Calibri"/>
                <a:sym typeface="Calibri"/>
              </a:rPr>
              <a:t>риминализација на делата за детска порнографија, сторени со помош на компјутерски систем</a:t>
            </a:r>
            <a:endParaRPr sz="2400" b="0" i="1" u="none" strike="noStrike" cap="none" dirty="0">
              <a:solidFill>
                <a:schemeClr val="dk1"/>
              </a:solidFill>
              <a:latin typeface="Calibri"/>
              <a:ea typeface="Calibri"/>
              <a:cs typeface="Calibri"/>
              <a:sym typeface="Calibri"/>
            </a:endParaRPr>
          </a:p>
          <a:p>
            <a:pPr marL="342900" marR="0" lvl="0" indent="-228600" algn="l" rtl="0">
              <a:lnSpc>
                <a:spcPct val="80000"/>
              </a:lnSpc>
              <a:spcBef>
                <a:spcPts val="360"/>
              </a:spcBef>
              <a:spcAft>
                <a:spcPts val="0"/>
              </a:spcAft>
              <a:buClr>
                <a:schemeClr val="dk1"/>
              </a:buClr>
              <a:buSzPts val="1800"/>
              <a:buFont typeface="Arial"/>
              <a:buNone/>
            </a:pPr>
            <a:endParaRPr sz="1800" b="0" i="1" u="none" strike="noStrike" cap="none" dirty="0">
              <a:solidFill>
                <a:schemeClr val="dk1"/>
              </a:solidFill>
              <a:latin typeface="Calibri"/>
              <a:ea typeface="Calibri"/>
              <a:cs typeface="Calibri"/>
              <a:sym typeface="Calibri"/>
            </a:endParaRPr>
          </a:p>
          <a:p>
            <a:pPr marL="342900" marR="0" lvl="0" indent="-342900" algn="l" rtl="0">
              <a:lnSpc>
                <a:spcPct val="80000"/>
              </a:lnSpc>
              <a:spcBef>
                <a:spcPts val="520"/>
              </a:spcBef>
              <a:spcAft>
                <a:spcPts val="0"/>
              </a:spcAft>
              <a:buClr>
                <a:schemeClr val="dk1"/>
              </a:buClr>
              <a:buSzPts val="2600"/>
              <a:buFont typeface="Arial"/>
              <a:buChar char="•"/>
            </a:pPr>
            <a:r>
              <a:rPr lang="ru-RU" sz="2600" b="0" i="1" u="none" strike="noStrike" cap="none" dirty="0">
                <a:solidFill>
                  <a:schemeClr val="dk1"/>
                </a:solidFill>
                <a:latin typeface="Calibri"/>
                <a:ea typeface="Calibri"/>
                <a:cs typeface="Calibri"/>
                <a:sym typeface="Calibri"/>
              </a:rPr>
              <a:t>Важни аспекти: </a:t>
            </a:r>
            <a:endParaRPr dirty="0"/>
          </a:p>
          <a:p>
            <a:pPr marL="742950" marR="0" lvl="1" indent="-285750" algn="l" rtl="0">
              <a:lnSpc>
                <a:spcPct val="80000"/>
              </a:lnSpc>
              <a:spcBef>
                <a:spcPts val="440"/>
              </a:spcBef>
              <a:spcAft>
                <a:spcPts val="0"/>
              </a:spcAft>
              <a:buClr>
                <a:schemeClr val="dk1"/>
              </a:buClr>
              <a:buSzPts val="2200"/>
              <a:buFont typeface="Arial"/>
              <a:buChar char="•"/>
            </a:pPr>
            <a:r>
              <a:rPr lang="ru-RU" sz="2200" b="0" i="1" u="none" strike="noStrike" cap="none" dirty="0">
                <a:solidFill>
                  <a:schemeClr val="dk1"/>
                </a:solidFill>
                <a:latin typeface="Calibri"/>
                <a:ea typeface="Calibri"/>
                <a:cs typeface="Calibri"/>
                <a:sym typeface="Calibri"/>
              </a:rPr>
              <a:t>Криминализација на „псевдо-слики“;</a:t>
            </a:r>
            <a:endParaRPr dirty="0"/>
          </a:p>
          <a:p>
            <a:pPr marL="742950" marR="0" lvl="1" indent="-285750" algn="l" rtl="0">
              <a:lnSpc>
                <a:spcPct val="80000"/>
              </a:lnSpc>
              <a:spcBef>
                <a:spcPts val="440"/>
              </a:spcBef>
              <a:spcAft>
                <a:spcPts val="0"/>
              </a:spcAft>
              <a:buClr>
                <a:schemeClr val="dk1"/>
              </a:buClr>
              <a:buSzPts val="2200"/>
              <a:buFont typeface="Arial"/>
              <a:buChar char="•"/>
            </a:pPr>
            <a:r>
              <a:rPr lang="ru-RU" sz="2200" b="0" i="1" u="none" strike="noStrike" cap="none" dirty="0">
                <a:solidFill>
                  <a:schemeClr val="dk1"/>
                </a:solidFill>
                <a:latin typeface="Calibri"/>
                <a:ea typeface="Calibri"/>
                <a:cs typeface="Calibri"/>
                <a:sym typeface="Calibri"/>
              </a:rPr>
              <a:t>Казнување за самото поседување материјали за детска порнографија</a:t>
            </a:r>
            <a:endParaRPr sz="2200" b="0" i="1" u="none" strike="noStrike" cap="none" dirty="0">
              <a:solidFill>
                <a:schemeClr val="dk1"/>
              </a:solidFill>
              <a:latin typeface="Calibri"/>
              <a:ea typeface="Calibri"/>
              <a:cs typeface="Calibri"/>
              <a:sym typeface="Calibri"/>
            </a:endParaRPr>
          </a:p>
          <a:p>
            <a:pPr marL="1143000" marR="0" lvl="2" indent="-228600" algn="l" rtl="0">
              <a:lnSpc>
                <a:spcPct val="80000"/>
              </a:lnSpc>
              <a:spcBef>
                <a:spcPts val="300"/>
              </a:spcBef>
              <a:spcAft>
                <a:spcPts val="0"/>
              </a:spcAft>
              <a:buClr>
                <a:schemeClr val="dk1"/>
              </a:buClr>
              <a:buSzPts val="1500"/>
              <a:buFont typeface="Arial"/>
              <a:buChar char="•"/>
            </a:pPr>
            <a:r>
              <a:rPr lang="ru-RU" sz="1500" i="1" dirty="0">
                <a:solidFill>
                  <a:schemeClr val="dk1"/>
                </a:solidFill>
                <a:latin typeface="Calibri"/>
                <a:ea typeface="Calibri"/>
                <a:cs typeface="Calibri"/>
                <a:sym typeface="Calibri"/>
              </a:rPr>
              <a:t>н</a:t>
            </a:r>
            <a:r>
              <a:rPr lang="ru-RU" sz="1500" b="0" i="1" u="none" strike="noStrike" cap="none" dirty="0">
                <a:solidFill>
                  <a:schemeClr val="dk1"/>
                </a:solidFill>
                <a:latin typeface="Calibri"/>
                <a:ea typeface="Calibri"/>
                <a:cs typeface="Calibri"/>
                <a:sym typeface="Calibri"/>
              </a:rPr>
              <a:t>е е опфатено во многу законодавства</a:t>
            </a:r>
            <a:endParaRPr sz="1500" b="0" i="1" u="none" strike="noStrike" cap="none" dirty="0">
              <a:solidFill>
                <a:schemeClr val="dk1"/>
              </a:solidFill>
              <a:latin typeface="Calibri"/>
              <a:ea typeface="Calibri"/>
              <a:cs typeface="Calibri"/>
              <a:sym typeface="Calibri"/>
            </a:endParaRPr>
          </a:p>
          <a:p>
            <a:pPr marL="1143000" marR="0" lvl="2" indent="-228600" algn="l" rtl="0">
              <a:lnSpc>
                <a:spcPct val="80000"/>
              </a:lnSpc>
              <a:spcBef>
                <a:spcPts val="300"/>
              </a:spcBef>
              <a:spcAft>
                <a:spcPts val="0"/>
              </a:spcAft>
              <a:buClr>
                <a:schemeClr val="dk1"/>
              </a:buClr>
              <a:buSzPts val="1500"/>
              <a:buFont typeface="Arial"/>
              <a:buChar char="•"/>
            </a:pPr>
            <a:r>
              <a:rPr lang="ru-RU" sz="1500" b="0" i="1" u="none" strike="noStrike" cap="none" dirty="0">
                <a:solidFill>
                  <a:schemeClr val="dk1"/>
                </a:solidFill>
                <a:latin typeface="Calibri"/>
                <a:ea typeface="Calibri"/>
                <a:cs typeface="Calibri"/>
                <a:sym typeface="Calibri"/>
              </a:rPr>
              <a:t>заеднички пристап од сите меѓународни форуми (на пр. ОН)</a:t>
            </a:r>
            <a:endParaRPr sz="1500" b="0" i="1" u="none" strike="noStrike" cap="none" dirty="0">
              <a:solidFill>
                <a:schemeClr val="dk1"/>
              </a:solidFill>
              <a:latin typeface="Calibri"/>
              <a:ea typeface="Calibri"/>
              <a:cs typeface="Calibri"/>
              <a:sym typeface="Calibri"/>
            </a:endParaRPr>
          </a:p>
          <a:p>
            <a:pPr marL="1143000" marR="0" lvl="2" indent="-228600" algn="l" rtl="0">
              <a:lnSpc>
                <a:spcPct val="80000"/>
              </a:lnSpc>
              <a:spcBef>
                <a:spcPts val="300"/>
              </a:spcBef>
              <a:spcAft>
                <a:spcPts val="0"/>
              </a:spcAft>
              <a:buClr>
                <a:schemeClr val="dk1"/>
              </a:buClr>
              <a:buSzPts val="1500"/>
              <a:buFont typeface="Arial"/>
              <a:buChar char="•"/>
            </a:pPr>
            <a:r>
              <a:rPr lang="ru-RU" sz="1500" b="0" i="1" u="none" strike="noStrike" cap="none" dirty="0">
                <a:solidFill>
                  <a:schemeClr val="dk1"/>
                </a:solidFill>
                <a:latin typeface="Calibri"/>
                <a:ea typeface="Calibri"/>
                <a:cs typeface="Calibri"/>
                <a:sym typeface="Calibri"/>
              </a:rPr>
              <a:t>Европска Унија</a:t>
            </a:r>
            <a:endParaRPr sz="1500" b="0" i="1" u="none" strike="noStrike" cap="none" dirty="0">
              <a:solidFill>
                <a:schemeClr val="dk1"/>
              </a:solidFill>
              <a:latin typeface="Calibri"/>
              <a:ea typeface="Calibri"/>
              <a:cs typeface="Calibri"/>
              <a:sym typeface="Calibri"/>
            </a:endParaRPr>
          </a:p>
          <a:p>
            <a:pPr marL="1600200" marR="0" lvl="3" indent="-228600" algn="l" rtl="0">
              <a:lnSpc>
                <a:spcPct val="80000"/>
              </a:lnSpc>
              <a:spcBef>
                <a:spcPts val="300"/>
              </a:spcBef>
              <a:spcAft>
                <a:spcPts val="0"/>
              </a:spcAft>
              <a:buClr>
                <a:schemeClr val="dk1"/>
              </a:buClr>
              <a:buSzPts val="1500"/>
              <a:buFont typeface="Arial"/>
              <a:buChar char="•"/>
            </a:pPr>
            <a:r>
              <a:rPr lang="ru-RU" sz="1500" i="1" dirty="0">
                <a:solidFill>
                  <a:schemeClr val="dk1"/>
                </a:solidFill>
                <a:latin typeface="Calibri"/>
                <a:ea typeface="Calibri"/>
                <a:cs typeface="Calibri"/>
                <a:sym typeface="Calibri"/>
              </a:rPr>
              <a:t>г</a:t>
            </a:r>
            <a:r>
              <a:rPr lang="ru-RU" sz="1500" b="0" i="1" u="none" strike="noStrike" cap="none" dirty="0">
                <a:solidFill>
                  <a:schemeClr val="dk1"/>
                </a:solidFill>
                <a:latin typeface="Calibri"/>
                <a:ea typeface="Calibri"/>
                <a:cs typeface="Calibri"/>
                <a:sym typeface="Calibri"/>
              </a:rPr>
              <a:t>о означува самото поседување на материјали за детска порнографија</a:t>
            </a:r>
            <a:endParaRPr sz="1500" b="0" i="1" u="none" strike="noStrike" cap="none" dirty="0">
              <a:solidFill>
                <a:schemeClr val="dk1"/>
              </a:solidFill>
              <a:latin typeface="Calibri"/>
              <a:ea typeface="Calibri"/>
              <a:cs typeface="Calibri"/>
              <a:sym typeface="Calibri"/>
            </a:endParaRPr>
          </a:p>
          <a:p>
            <a:pPr marL="1600200" marR="0" lvl="3" indent="-228600" algn="l" rtl="0">
              <a:lnSpc>
                <a:spcPct val="80000"/>
              </a:lnSpc>
              <a:spcBef>
                <a:spcPts val="300"/>
              </a:spcBef>
              <a:spcAft>
                <a:spcPts val="0"/>
              </a:spcAft>
              <a:buClr>
                <a:schemeClr val="dk1"/>
              </a:buClr>
              <a:buSzPts val="1500"/>
              <a:buFont typeface="Arial"/>
              <a:buChar char="•"/>
            </a:pPr>
            <a:r>
              <a:rPr lang="ru-RU" sz="1500" b="0" i="1" u="none" strike="noStrike" cap="none" dirty="0">
                <a:solidFill>
                  <a:schemeClr val="dk1"/>
                </a:solidFill>
                <a:latin typeface="Calibri"/>
                <a:ea typeface="Calibri"/>
                <a:cs typeface="Calibri"/>
                <a:sym typeface="Calibri"/>
              </a:rPr>
              <a:t>Директива 2011/92/ЕУ, од Европскиот парламент и Советот</a:t>
            </a:r>
            <a:endParaRPr sz="1500" b="0" i="1" u="none" strike="noStrike" cap="none" dirty="0">
              <a:solidFill>
                <a:schemeClr val="dk1"/>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pic>
        <p:nvPicPr>
          <p:cNvPr id="310" name="Google Shape;310;p23"/>
          <p:cNvPicPr preferRelativeResize="0"/>
          <p:nvPr/>
        </p:nvPicPr>
        <p:blipFill rotWithShape="1">
          <a:blip r:embed="rId3">
            <a:alphaModFix/>
          </a:blip>
          <a:srcRect/>
          <a:stretch/>
        </p:blipFill>
        <p:spPr>
          <a:xfrm>
            <a:off x="107504" y="1187018"/>
            <a:ext cx="9144000" cy="5373905"/>
          </a:xfrm>
          <a:prstGeom prst="rect">
            <a:avLst/>
          </a:prstGeom>
          <a:noFill/>
          <a:ln>
            <a:noFill/>
          </a:ln>
        </p:spPr>
      </p:pic>
      <p:sp>
        <p:nvSpPr>
          <p:cNvPr id="311" name="Google Shape;311;p23"/>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a:solidFill>
                  <a:schemeClr val="lt1"/>
                </a:solidFill>
                <a:latin typeface="Verdana"/>
                <a:ea typeface="Verdana"/>
                <a:cs typeface="Verdana"/>
                <a:sym typeface="Verdana"/>
              </a:rPr>
              <a:t>Детска порнографија: Пример</a:t>
            </a:r>
            <a:endParaRPr sz="2000" b="0" i="0" u="none" strike="noStrike" cap="none">
              <a:solidFill>
                <a:schemeClr val="lt1"/>
              </a:solidFill>
              <a:latin typeface="Verdana"/>
              <a:ea typeface="Verdana"/>
              <a:cs typeface="Verdana"/>
              <a:sym typeface="Verdan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p24"/>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a:solidFill>
                  <a:schemeClr val="lt1"/>
                </a:solidFill>
                <a:latin typeface="Verdana"/>
                <a:ea typeface="Verdana"/>
                <a:cs typeface="Verdana"/>
                <a:sym typeface="Verdana"/>
              </a:rPr>
              <a:t>Детска порнографија: Пример</a:t>
            </a:r>
            <a:endParaRPr sz="2000" b="0" i="0" u="none" strike="noStrike" cap="none">
              <a:solidFill>
                <a:schemeClr val="lt1"/>
              </a:solidFill>
              <a:latin typeface="Verdana"/>
              <a:ea typeface="Verdana"/>
              <a:cs typeface="Verdana"/>
              <a:sym typeface="Verdana"/>
            </a:endParaRPr>
          </a:p>
        </p:txBody>
      </p:sp>
      <p:pic>
        <p:nvPicPr>
          <p:cNvPr id="318" name="Google Shape;318;p24"/>
          <p:cNvPicPr preferRelativeResize="0"/>
          <p:nvPr/>
        </p:nvPicPr>
        <p:blipFill rotWithShape="1">
          <a:blip r:embed="rId3">
            <a:alphaModFix/>
          </a:blip>
          <a:srcRect t="4314"/>
          <a:stretch/>
        </p:blipFill>
        <p:spPr>
          <a:xfrm>
            <a:off x="7937" y="992188"/>
            <a:ext cx="9128125" cy="5605462"/>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25"/>
          <p:cNvSpPr/>
          <p:nvPr/>
        </p:nvSpPr>
        <p:spPr>
          <a:xfrm>
            <a:off x="129117" y="1336957"/>
            <a:ext cx="4420641" cy="480127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1 </a:t>
            </a:r>
            <a:r>
              <a:rPr lang="ru-RU" sz="1600" b="0" i="0" u="none" strike="noStrike" cap="none" dirty="0">
                <a:solidFill>
                  <a:schemeClr val="dk1"/>
                </a:solidFill>
                <a:latin typeface="Calibri"/>
                <a:ea typeface="Calibri"/>
                <a:cs typeface="Calibri"/>
                <a:sym typeface="Calibri"/>
              </a:rPr>
              <a:t>Секоја страна ќе донесе такви законодавни и други мерки кои се неопходни за утврдување на кривичните дела според сопственото </a:t>
            </a:r>
            <a:r>
              <a:rPr lang="ru-RU" sz="1600" i="0" u="none" strike="noStrike" cap="none" dirty="0">
                <a:solidFill>
                  <a:schemeClr val="tx1"/>
                </a:solidFill>
                <a:latin typeface="Calibri"/>
                <a:ea typeface="Calibri"/>
                <a:cs typeface="Calibri"/>
                <a:sym typeface="Calibri"/>
              </a:rPr>
              <a:t>домашно законодавство, кога е намерно сторено, </a:t>
            </a:r>
            <a:r>
              <a:rPr lang="ru-RU" sz="1600" b="1" i="0" u="none" strike="noStrike" cap="none" dirty="0">
                <a:solidFill>
                  <a:srgbClr val="FF0000"/>
                </a:solidFill>
                <a:latin typeface="Calibri"/>
                <a:ea typeface="Calibri"/>
                <a:cs typeface="Calibri"/>
                <a:sym typeface="Calibri"/>
              </a:rPr>
              <a:t>без право на тоа</a:t>
            </a:r>
            <a:r>
              <a:rPr lang="ru-RU" sz="1500" b="0" i="0" u="none" strike="noStrike" cap="none" dirty="0">
                <a:solidFill>
                  <a:schemeClr val="dk1"/>
                </a:solidFill>
                <a:latin typeface="Calibri"/>
                <a:ea typeface="Calibri"/>
                <a:cs typeface="Calibri"/>
                <a:sym typeface="Calibri"/>
              </a:rPr>
              <a:t>, следното дејство: </a:t>
            </a:r>
            <a:endParaRPr sz="15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а) генерирање на детска порнографија заради нејзина дистрибуција преку компјутерски систем;</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б) нудење или ставање на располагање детска порнографија преку компјутерски систем;</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в) дистрибуција или пренесување на детска порнографија преку компјутерски систем;</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г) набавка на детска порнографија преку компјутерски систем за себе или за друго лице;</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д) поседување детска порнографија на компјутерски систем или медиум за складирање на компјутерски податоци.</a:t>
            </a:r>
            <a:endParaRPr sz="1500" b="0" i="0" u="none" strike="noStrike" cap="none" dirty="0">
              <a:solidFill>
                <a:schemeClr val="dk1"/>
              </a:solidFill>
              <a:latin typeface="Calibri"/>
              <a:ea typeface="Calibri"/>
              <a:cs typeface="Calibri"/>
              <a:sym typeface="Calibri"/>
            </a:endParaRPr>
          </a:p>
        </p:txBody>
      </p:sp>
      <p:sp>
        <p:nvSpPr>
          <p:cNvPr id="325" name="Google Shape;325;p25"/>
          <p:cNvSpPr/>
          <p:nvPr/>
        </p:nvSpPr>
        <p:spPr>
          <a:xfrm>
            <a:off x="4549758" y="1336957"/>
            <a:ext cx="3893202" cy="3785611"/>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Може да има правна одбрана, изговори или слични релевантни принципи кои го ослободуваат лицето од кривична одговорност</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Овие одбрани може да се засноваат на слободата на изразување, слободата на размислување и правото на приватност</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Страните исто така можат да дозволат одбрана во врска со порнографски материјали кои имаат уметничка, медицинска, научна или слична вредност</a:t>
            </a:r>
            <a:endParaRPr sz="1600" b="0" i="0" u="none" strike="noStrike" cap="none" dirty="0">
              <a:solidFill>
                <a:schemeClr val="dk1"/>
              </a:solidFill>
              <a:latin typeface="Calibri"/>
              <a:ea typeface="Calibri"/>
              <a:cs typeface="Calibri"/>
              <a:sym typeface="Calibri"/>
            </a:endParaRPr>
          </a:p>
        </p:txBody>
      </p:sp>
      <p:sp>
        <p:nvSpPr>
          <p:cNvPr id="326" name="Google Shape;326;p25"/>
          <p:cNvSpPr txBox="1"/>
          <p:nvPr/>
        </p:nvSpPr>
        <p:spPr>
          <a:xfrm>
            <a:off x="394138" y="-5111"/>
            <a:ext cx="8749862" cy="107717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dirty="0">
                <a:solidFill>
                  <a:schemeClr val="lt1"/>
                </a:solidFill>
                <a:latin typeface="Verdana"/>
                <a:ea typeface="Verdana"/>
                <a:cs typeface="Verdana"/>
                <a:sym typeface="Verdana"/>
              </a:rPr>
              <a:t>Детска порнографија </a:t>
            </a:r>
          </a:p>
          <a:p>
            <a:pPr marL="0" marR="0" lvl="0" indent="0" algn="r" rtl="0">
              <a:spcBef>
                <a:spcPts val="0"/>
              </a:spcBef>
              <a:spcAft>
                <a:spcPts val="0"/>
              </a:spcAft>
              <a:buNone/>
            </a:pPr>
            <a:r>
              <a:rPr lang="ru-RU" sz="3200" b="0" i="0" u="none" strike="noStrike" cap="none" dirty="0">
                <a:solidFill>
                  <a:schemeClr val="lt1"/>
                </a:solidFill>
                <a:latin typeface="Verdana"/>
                <a:ea typeface="Verdana"/>
                <a:cs typeface="Verdana"/>
                <a:sym typeface="Verdana"/>
              </a:rPr>
              <a:t>(„без право на тоа”)</a:t>
            </a:r>
            <a:endParaRPr sz="20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26"/>
          <p:cNvSpPr/>
          <p:nvPr/>
        </p:nvSpPr>
        <p:spPr>
          <a:xfrm>
            <a:off x="1" y="1336957"/>
            <a:ext cx="4417677" cy="526293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6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утврдување на кривичните дела според сопственото </a:t>
            </a:r>
            <a:r>
              <a:rPr lang="ru-RU" sz="1600" i="0" u="none" strike="noStrike" cap="none" dirty="0">
                <a:solidFill>
                  <a:schemeClr val="tx1"/>
                </a:solidFill>
                <a:latin typeface="Calibri"/>
                <a:ea typeface="Calibri"/>
                <a:cs typeface="Calibri"/>
                <a:sym typeface="Calibri"/>
              </a:rPr>
              <a:t>домашно законодавство, кога е намерно сторено, без право на тоа, следното </a:t>
            </a:r>
            <a:r>
              <a:rPr lang="ru-RU" sz="1600" b="0" i="0" u="none" strike="noStrike" cap="none" dirty="0">
                <a:solidFill>
                  <a:schemeClr val="dk1"/>
                </a:solidFill>
                <a:latin typeface="Calibri"/>
                <a:ea typeface="Calibri"/>
                <a:cs typeface="Calibri"/>
                <a:sym typeface="Calibri"/>
              </a:rPr>
              <a:t>дејство: </a:t>
            </a:r>
            <a:endParaRPr sz="16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ru-RU" sz="1600" b="0" i="0" u="none" strike="noStrike" cap="none" dirty="0">
                <a:solidFill>
                  <a:schemeClr val="dk1"/>
                </a:solidFill>
                <a:latin typeface="Calibri"/>
                <a:ea typeface="Calibri"/>
                <a:cs typeface="Calibri"/>
                <a:sym typeface="Calibri"/>
              </a:rPr>
              <a:t>а) </a:t>
            </a:r>
            <a:r>
              <a:rPr lang="ru-RU" sz="1600" b="1" i="0" u="none" strike="noStrike" cap="none" dirty="0">
                <a:solidFill>
                  <a:schemeClr val="dk1"/>
                </a:solidFill>
                <a:latin typeface="Calibri"/>
                <a:ea typeface="Calibri"/>
                <a:cs typeface="Calibri"/>
                <a:sym typeface="Calibri"/>
              </a:rPr>
              <a:t>генерирање</a:t>
            </a:r>
            <a:r>
              <a:rPr lang="ru-RU" sz="1600" b="0" i="0" u="none" strike="noStrike" cap="none" dirty="0">
                <a:solidFill>
                  <a:schemeClr val="dk1"/>
                </a:solidFill>
                <a:latin typeface="Calibri"/>
                <a:ea typeface="Calibri"/>
                <a:cs typeface="Calibri"/>
                <a:sym typeface="Calibri"/>
              </a:rPr>
              <a:t> на детска порнографија заради нејзина дистрибуција преку компјутерски систем;</a:t>
            </a:r>
            <a:endParaRPr sz="1600" dirty="0"/>
          </a:p>
          <a:p>
            <a:pPr marL="457200" marR="0" lvl="1" indent="0" algn="just" rtl="0">
              <a:spcBef>
                <a:spcPts val="0"/>
              </a:spcBef>
              <a:spcAft>
                <a:spcPts val="0"/>
              </a:spcAft>
              <a:buNone/>
            </a:pPr>
            <a:r>
              <a:rPr lang="ru-RU" sz="1600" b="0" i="0" u="none" strike="noStrike" cap="none" dirty="0">
                <a:solidFill>
                  <a:schemeClr val="dk1"/>
                </a:solidFill>
                <a:latin typeface="Calibri"/>
                <a:ea typeface="Calibri"/>
                <a:cs typeface="Calibri"/>
                <a:sym typeface="Calibri"/>
              </a:rPr>
              <a:t>б) </a:t>
            </a:r>
            <a:r>
              <a:rPr lang="ru-RU" sz="1600" b="1" i="0" u="none" strike="noStrike" cap="none" dirty="0">
                <a:solidFill>
                  <a:schemeClr val="dk1"/>
                </a:solidFill>
                <a:latin typeface="Calibri"/>
                <a:ea typeface="Calibri"/>
                <a:cs typeface="Calibri"/>
                <a:sym typeface="Calibri"/>
              </a:rPr>
              <a:t>нудење или ставање на располагање </a:t>
            </a:r>
            <a:r>
              <a:rPr lang="ru-RU" sz="1600" b="0" i="0" u="none" strike="noStrike" cap="none" dirty="0">
                <a:solidFill>
                  <a:schemeClr val="dk1"/>
                </a:solidFill>
                <a:latin typeface="Calibri"/>
                <a:ea typeface="Calibri"/>
                <a:cs typeface="Calibri"/>
                <a:sym typeface="Calibri"/>
              </a:rPr>
              <a:t>детска порнографија преку компјутерски систем;</a:t>
            </a:r>
            <a:endParaRPr sz="1600" dirty="0"/>
          </a:p>
          <a:p>
            <a:pPr marL="457200" marR="0" lvl="1" indent="0" algn="just" rtl="0">
              <a:spcBef>
                <a:spcPts val="0"/>
              </a:spcBef>
              <a:spcAft>
                <a:spcPts val="0"/>
              </a:spcAft>
              <a:buNone/>
            </a:pPr>
            <a:r>
              <a:rPr lang="ru-RU" sz="1600" b="0" i="0" u="none" strike="noStrike" cap="none" dirty="0">
                <a:solidFill>
                  <a:schemeClr val="dk1"/>
                </a:solidFill>
                <a:latin typeface="Calibri"/>
                <a:ea typeface="Calibri"/>
                <a:cs typeface="Calibri"/>
                <a:sym typeface="Calibri"/>
              </a:rPr>
              <a:t>в) дистрибуција или пренесување на детска порнографија преку компјутерски систем;</a:t>
            </a:r>
            <a:endParaRPr sz="1600" dirty="0"/>
          </a:p>
          <a:p>
            <a:pPr marL="457200" marR="0" lvl="1" indent="0" algn="just" rtl="0">
              <a:spcBef>
                <a:spcPts val="0"/>
              </a:spcBef>
              <a:spcAft>
                <a:spcPts val="0"/>
              </a:spcAft>
              <a:buNone/>
            </a:pPr>
            <a:r>
              <a:rPr lang="ru-RU" sz="1600" b="0" i="0" u="none" strike="noStrike" cap="none" dirty="0">
                <a:solidFill>
                  <a:schemeClr val="dk1"/>
                </a:solidFill>
                <a:latin typeface="Calibri"/>
                <a:ea typeface="Calibri"/>
                <a:cs typeface="Calibri"/>
                <a:sym typeface="Calibri"/>
              </a:rPr>
              <a:t>г) набавка на детска порнографија преку компјутерски систем за себе или за друго лице;</a:t>
            </a:r>
            <a:endParaRPr sz="1600" dirty="0"/>
          </a:p>
          <a:p>
            <a:pPr marL="457200" marR="0" lvl="1" indent="0" algn="just" rtl="0">
              <a:spcBef>
                <a:spcPts val="0"/>
              </a:spcBef>
              <a:spcAft>
                <a:spcPts val="0"/>
              </a:spcAft>
              <a:buNone/>
            </a:pPr>
            <a:r>
              <a:rPr lang="ru-RU" sz="1600" b="0" i="0" u="none" strike="noStrike" cap="none" dirty="0">
                <a:solidFill>
                  <a:schemeClr val="dk1"/>
                </a:solidFill>
                <a:latin typeface="Calibri"/>
                <a:ea typeface="Calibri"/>
                <a:cs typeface="Calibri"/>
                <a:sym typeface="Calibri"/>
              </a:rPr>
              <a:t>д) поседување детска порнографија на компјутерски систем или медиум за складирање на компјутерски податоци.</a:t>
            </a:r>
            <a:endParaRPr sz="1600" b="0" i="0" u="none" strike="noStrike" cap="none" dirty="0">
              <a:solidFill>
                <a:schemeClr val="dk1"/>
              </a:solidFill>
              <a:latin typeface="Calibri"/>
              <a:ea typeface="Calibri"/>
              <a:cs typeface="Calibri"/>
              <a:sym typeface="Calibri"/>
            </a:endParaRPr>
          </a:p>
        </p:txBody>
      </p:sp>
      <p:sp>
        <p:nvSpPr>
          <p:cNvPr id="333" name="Google Shape;333;p26"/>
          <p:cNvSpPr/>
          <p:nvPr/>
        </p:nvSpPr>
        <p:spPr>
          <a:xfrm>
            <a:off x="4417678" y="1336957"/>
            <a:ext cx="4035442" cy="4524275"/>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Криминални последици на секој учесник во синџирот, од генерирање до поседување на детска порнографија</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Се криминализира: </a:t>
            </a:r>
            <a:endParaRPr dirty="0"/>
          </a:p>
          <a:p>
            <a:pPr marL="800100" marR="0" lvl="1"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генерирањето на детска порнографија (заради дистрибуција преку компјутерски систем)</a:t>
            </a:r>
            <a:endParaRPr dirty="0"/>
          </a:p>
          <a:p>
            <a:pPr marL="800100" marR="0" lvl="1"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нудењето на детска порнографија (барање други да добијат детска порнографија)</a:t>
            </a:r>
            <a:endParaRPr dirty="0"/>
          </a:p>
          <a:p>
            <a:pPr marL="800100" marR="0" lvl="1" indent="-342900" algn="just" rtl="0">
              <a:spcBef>
                <a:spcPts val="0"/>
              </a:spcBef>
              <a:spcAft>
                <a:spcPts val="0"/>
              </a:spcAft>
              <a:buClr>
                <a:schemeClr val="dk1"/>
              </a:buClr>
              <a:buSzPts val="1600"/>
              <a:buFont typeface="Noto Sans Symbols"/>
              <a:buChar char="✔"/>
            </a:pPr>
            <a:r>
              <a:rPr lang="ru-RU" sz="1600" dirty="0">
                <a:solidFill>
                  <a:schemeClr val="dk1"/>
                </a:solidFill>
                <a:latin typeface="Calibri"/>
                <a:ea typeface="Calibri"/>
                <a:cs typeface="Calibri"/>
                <a:sym typeface="Calibri"/>
              </a:rPr>
              <a:t>с</a:t>
            </a:r>
            <a:r>
              <a:rPr lang="ru-RU" sz="1600" b="0" i="0" u="none" strike="noStrike" cap="none" dirty="0">
                <a:solidFill>
                  <a:schemeClr val="dk1"/>
                </a:solidFill>
                <a:latin typeface="Calibri"/>
                <a:ea typeface="Calibri"/>
                <a:cs typeface="Calibri"/>
                <a:sym typeface="Calibri"/>
              </a:rPr>
              <a:t>тавањето на располагање детска порнографија (поседување детска порнографија онлајн за употреба на други, вклучувајќи и правење веб-страници за детска порнографија)</a:t>
            </a:r>
            <a:endParaRPr sz="1600" b="0" i="0" u="none" strike="noStrike" cap="none" dirty="0">
              <a:solidFill>
                <a:schemeClr val="dk1"/>
              </a:solidFill>
              <a:latin typeface="Calibri"/>
              <a:ea typeface="Calibri"/>
              <a:cs typeface="Calibri"/>
              <a:sym typeface="Calibri"/>
            </a:endParaRPr>
          </a:p>
        </p:txBody>
      </p:sp>
      <p:sp>
        <p:nvSpPr>
          <p:cNvPr id="334" name="Google Shape;334;p26"/>
          <p:cNvSpPr txBox="1"/>
          <p:nvPr/>
        </p:nvSpPr>
        <p:spPr>
          <a:xfrm>
            <a:off x="1403350" y="-27384"/>
            <a:ext cx="7632700" cy="107721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a:solidFill>
                  <a:schemeClr val="lt1"/>
                </a:solidFill>
                <a:latin typeface="Verdana"/>
                <a:ea typeface="Verdana"/>
                <a:cs typeface="Verdana"/>
                <a:sym typeface="Verdana"/>
              </a:rPr>
              <a:t>Детска порнографија („производство... нудење...”)</a:t>
            </a:r>
            <a:endParaRPr sz="2000" b="0" i="0" u="none" strike="noStrike" cap="none">
              <a:solidFill>
                <a:schemeClr val="lt1"/>
              </a:solidFill>
              <a:latin typeface="Verdana"/>
              <a:ea typeface="Verdana"/>
              <a:cs typeface="Verdana"/>
              <a:sym typeface="Verdana"/>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27"/>
          <p:cNvSpPr/>
          <p:nvPr/>
        </p:nvSpPr>
        <p:spPr>
          <a:xfrm>
            <a:off x="129117" y="1336957"/>
            <a:ext cx="3889351" cy="5185995"/>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утврдување на кривичните дела според сопственото </a:t>
            </a:r>
            <a:r>
              <a:rPr lang="ru-RU" sz="1500" i="0" u="none" strike="noStrike" cap="none" dirty="0">
                <a:solidFill>
                  <a:schemeClr val="tx1"/>
                </a:solidFill>
                <a:latin typeface="Calibri"/>
                <a:ea typeface="Calibri"/>
                <a:cs typeface="Calibri"/>
                <a:sym typeface="Calibri"/>
              </a:rPr>
              <a:t>домашно законодавство, кога е намерно сторено, без право на тоа, следното </a:t>
            </a:r>
            <a:r>
              <a:rPr lang="ru-RU" sz="1500" b="0" i="0" u="none" strike="noStrike" cap="none" dirty="0">
                <a:solidFill>
                  <a:schemeClr val="dk1"/>
                </a:solidFill>
                <a:latin typeface="Calibri"/>
                <a:ea typeface="Calibri"/>
                <a:cs typeface="Calibri"/>
                <a:sym typeface="Calibri"/>
              </a:rPr>
              <a:t>дејство</a:t>
            </a:r>
            <a:r>
              <a:rPr lang="ru-RU" sz="1600" b="0" i="0" u="none" strike="noStrike" cap="none" dirty="0">
                <a:solidFill>
                  <a:schemeClr val="dk1"/>
                </a:solidFill>
                <a:latin typeface="Calibri"/>
                <a:ea typeface="Calibri"/>
                <a:cs typeface="Calibri"/>
                <a:sym typeface="Calibri"/>
              </a:rPr>
              <a:t>: </a:t>
            </a:r>
            <a:endParaRPr sz="15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а) производство на детска порнографија заради нејзина дистрибуција преку компјутерски систем;</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б) нудење или ставање на располагање детска порнографија преку компјутерски систем;</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в) </a:t>
            </a:r>
            <a:r>
              <a:rPr lang="ru-RU" sz="1500" b="1" i="0" u="none" strike="noStrike" cap="none" dirty="0">
                <a:solidFill>
                  <a:srgbClr val="FF0000"/>
                </a:solidFill>
                <a:latin typeface="Calibri"/>
                <a:ea typeface="Calibri"/>
                <a:cs typeface="Calibri"/>
                <a:sym typeface="Calibri"/>
              </a:rPr>
              <a:t>дистрибуција или пренесување </a:t>
            </a:r>
            <a:r>
              <a:rPr lang="ru-RU" sz="1500" b="0" i="0" u="none" strike="noStrike" cap="none" dirty="0">
                <a:solidFill>
                  <a:schemeClr val="dk1"/>
                </a:solidFill>
                <a:latin typeface="Calibri"/>
                <a:ea typeface="Calibri"/>
                <a:cs typeface="Calibri"/>
                <a:sym typeface="Calibri"/>
              </a:rPr>
              <a:t>на детска порнографија преку компјутерски систем;</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г) </a:t>
            </a:r>
            <a:r>
              <a:rPr lang="ru-RU" sz="1500" b="1" i="0" u="none" strike="noStrike" cap="none" dirty="0">
                <a:solidFill>
                  <a:srgbClr val="FF0000"/>
                </a:solidFill>
                <a:latin typeface="Calibri"/>
                <a:ea typeface="Calibri"/>
                <a:cs typeface="Calibri"/>
                <a:sym typeface="Calibri"/>
              </a:rPr>
              <a:t>набавка</a:t>
            </a:r>
            <a:r>
              <a:rPr lang="ru-RU" sz="1500" b="0" i="0" u="none" strike="noStrike" cap="none" dirty="0">
                <a:solidFill>
                  <a:schemeClr val="dk1"/>
                </a:solidFill>
                <a:latin typeface="Calibri"/>
                <a:ea typeface="Calibri"/>
                <a:cs typeface="Calibri"/>
                <a:sym typeface="Calibri"/>
              </a:rPr>
              <a:t> на детска порнографија преку компјутерски систем за себе или за друго лице;</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д) </a:t>
            </a:r>
            <a:r>
              <a:rPr lang="ru-RU" sz="1500" b="1" i="0" u="none" strike="noStrike" cap="none" dirty="0">
                <a:solidFill>
                  <a:srgbClr val="FF0000"/>
                </a:solidFill>
                <a:latin typeface="Calibri"/>
                <a:ea typeface="Calibri"/>
                <a:cs typeface="Calibri"/>
                <a:sym typeface="Calibri"/>
              </a:rPr>
              <a:t>поседување</a:t>
            </a:r>
            <a:r>
              <a:rPr lang="ru-RU" sz="1500" b="0" i="0" u="none" strike="noStrike" cap="none" dirty="0">
                <a:solidFill>
                  <a:schemeClr val="dk1"/>
                </a:solidFill>
                <a:latin typeface="Calibri"/>
                <a:ea typeface="Calibri"/>
                <a:cs typeface="Calibri"/>
                <a:sym typeface="Calibri"/>
              </a:rPr>
              <a:t> детска порнографија на компјутерски систем или медиум за складирање на компјутерски податоци.</a:t>
            </a:r>
            <a:endParaRPr sz="1500" b="0" i="0" u="none" strike="noStrike" cap="none" dirty="0">
              <a:solidFill>
                <a:schemeClr val="dk1"/>
              </a:solidFill>
              <a:latin typeface="Calibri"/>
              <a:ea typeface="Calibri"/>
              <a:cs typeface="Calibri"/>
              <a:sym typeface="Calibri"/>
            </a:endParaRPr>
          </a:p>
        </p:txBody>
      </p:sp>
      <p:sp>
        <p:nvSpPr>
          <p:cNvPr id="341" name="Google Shape;341;p27"/>
          <p:cNvSpPr/>
          <p:nvPr/>
        </p:nvSpPr>
        <p:spPr>
          <a:xfrm>
            <a:off x="4285598" y="1336957"/>
            <a:ext cx="4045602" cy="4031873"/>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Се криминализира: </a:t>
            </a:r>
            <a:endParaRPr dirty="0"/>
          </a:p>
          <a:p>
            <a:pPr marL="800100" marR="0" lvl="1" indent="-342900" algn="just" rtl="0">
              <a:spcBef>
                <a:spcPts val="0"/>
              </a:spcBef>
              <a:spcAft>
                <a:spcPts val="0"/>
              </a:spcAft>
              <a:buClr>
                <a:schemeClr val="dk1"/>
              </a:buClr>
              <a:buSzPts val="1600"/>
              <a:buFont typeface="Noto Sans Symbols"/>
              <a:buChar char="✔"/>
            </a:pPr>
            <a:r>
              <a:rPr lang="ru-RU" sz="1600" dirty="0">
                <a:solidFill>
                  <a:schemeClr val="dk1"/>
                </a:solidFill>
                <a:latin typeface="Calibri"/>
                <a:ea typeface="Calibri"/>
                <a:cs typeface="Calibri"/>
                <a:sym typeface="Calibri"/>
              </a:rPr>
              <a:t>д</a:t>
            </a:r>
            <a:r>
              <a:rPr lang="ru-RU" sz="1600" b="0" i="0" u="none" strike="noStrike" cap="none" dirty="0">
                <a:solidFill>
                  <a:schemeClr val="dk1"/>
                </a:solidFill>
                <a:latin typeface="Calibri"/>
                <a:ea typeface="Calibri"/>
                <a:cs typeface="Calibri"/>
                <a:sym typeface="Calibri"/>
              </a:rPr>
              <a:t>истрибуцијата на детска порнографија (активно ширење детска порнографија)</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ru-RU" sz="1600" dirty="0">
                <a:solidFill>
                  <a:schemeClr val="dk1"/>
                </a:solidFill>
                <a:latin typeface="Calibri"/>
                <a:ea typeface="Calibri"/>
                <a:cs typeface="Calibri"/>
                <a:sym typeface="Calibri"/>
              </a:rPr>
              <a:t>п</a:t>
            </a:r>
            <a:r>
              <a:rPr lang="ru-RU" sz="1600" b="0" i="0" u="none" strike="noStrike" cap="none" dirty="0">
                <a:solidFill>
                  <a:schemeClr val="dk1"/>
                </a:solidFill>
                <a:latin typeface="Calibri"/>
                <a:ea typeface="Calibri"/>
                <a:cs typeface="Calibri"/>
                <a:sym typeface="Calibri"/>
              </a:rPr>
              <a:t>ренесувањето на детска порнографија (испраќање детска порнографија преку компјутерски систем)</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набавката на детска порнографија за себе или за друг (активно добивање детска порнографија, вклучително и со преземање)</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ru-RU" sz="1600" dirty="0">
                <a:solidFill>
                  <a:schemeClr val="dk1"/>
                </a:solidFill>
                <a:latin typeface="Calibri"/>
                <a:ea typeface="Calibri"/>
                <a:cs typeface="Calibri"/>
                <a:sym typeface="Calibri"/>
              </a:rPr>
              <a:t>п</a:t>
            </a:r>
            <a:r>
              <a:rPr lang="ru-RU" sz="1600" b="0" i="0" u="none" strike="noStrike" cap="none" dirty="0">
                <a:solidFill>
                  <a:schemeClr val="dk1"/>
                </a:solidFill>
                <a:latin typeface="Calibri"/>
                <a:ea typeface="Calibri"/>
                <a:cs typeface="Calibri"/>
                <a:sym typeface="Calibri"/>
              </a:rPr>
              <a:t>оседувањето на детска порнографија (поседување на компјутерски систем или носител на податоци)</a:t>
            </a:r>
            <a:endParaRPr sz="1600" b="0" i="0" u="none" strike="noStrike" cap="none" dirty="0">
              <a:solidFill>
                <a:schemeClr val="dk1"/>
              </a:solidFill>
              <a:latin typeface="Calibri"/>
              <a:ea typeface="Calibri"/>
              <a:cs typeface="Calibri"/>
              <a:sym typeface="Calibri"/>
            </a:endParaRPr>
          </a:p>
        </p:txBody>
      </p:sp>
      <p:sp>
        <p:nvSpPr>
          <p:cNvPr id="342" name="Google Shape;342;p27"/>
          <p:cNvSpPr txBox="1"/>
          <p:nvPr/>
        </p:nvSpPr>
        <p:spPr>
          <a:xfrm>
            <a:off x="1403350" y="-27384"/>
            <a:ext cx="7632700" cy="107721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a:solidFill>
                  <a:schemeClr val="lt1"/>
                </a:solidFill>
                <a:latin typeface="Verdana"/>
                <a:ea typeface="Verdana"/>
                <a:cs typeface="Verdana"/>
                <a:sym typeface="Verdana"/>
              </a:rPr>
              <a:t>Детска порнографија („дистрибуција... пренесување...”)</a:t>
            </a:r>
            <a:endParaRPr sz="2000" b="0" i="0" u="none" strike="noStrike" cap="none">
              <a:solidFill>
                <a:schemeClr val="lt1"/>
              </a:solidFill>
              <a:latin typeface="Verdana"/>
              <a:ea typeface="Verdana"/>
              <a:cs typeface="Verdana"/>
              <a:sym typeface="Verdana"/>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Google Shape;348;p28"/>
          <p:cNvSpPr/>
          <p:nvPr/>
        </p:nvSpPr>
        <p:spPr>
          <a:xfrm>
            <a:off x="129117" y="1336957"/>
            <a:ext cx="3889351" cy="520138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b="0" i="0" u="none" strike="noStrike" cap="none" dirty="0">
                <a:solidFill>
                  <a:schemeClr val="dk1"/>
                </a:solidFill>
                <a:latin typeface="Calibri"/>
                <a:ea typeface="Calibri"/>
                <a:cs typeface="Calibri"/>
                <a:sym typeface="Calibri"/>
              </a:rPr>
              <a:t>2 За целите од став 1 погоре, поимот „детска порнографија“ вклучува </a:t>
            </a:r>
            <a:r>
              <a:rPr lang="ru-RU" b="1" i="0" u="none" strike="noStrike" cap="none" dirty="0">
                <a:solidFill>
                  <a:srgbClr val="FF0000"/>
                </a:solidFill>
                <a:latin typeface="Calibri"/>
                <a:ea typeface="Calibri"/>
                <a:cs typeface="Calibri"/>
                <a:sym typeface="Calibri"/>
              </a:rPr>
              <a:t>порнографски материјал </a:t>
            </a:r>
            <a:r>
              <a:rPr lang="ru-RU" b="0" i="0" u="none" strike="noStrike" cap="none" dirty="0">
                <a:solidFill>
                  <a:schemeClr val="dk1"/>
                </a:solidFill>
                <a:latin typeface="Calibri"/>
                <a:ea typeface="Calibri"/>
                <a:cs typeface="Calibri"/>
                <a:sym typeface="Calibri"/>
              </a:rPr>
              <a:t>што </a:t>
            </a:r>
            <a:r>
              <a:rPr lang="ru-RU" b="1" i="0" u="none" strike="noStrike" cap="none" dirty="0">
                <a:solidFill>
                  <a:srgbClr val="FF0000"/>
                </a:solidFill>
                <a:latin typeface="Calibri"/>
                <a:ea typeface="Calibri"/>
                <a:cs typeface="Calibri"/>
                <a:sym typeface="Calibri"/>
              </a:rPr>
              <a:t>визуелно прикажува</a:t>
            </a:r>
            <a:r>
              <a:rPr lang="ru-RU" b="0" i="0" u="none" strike="noStrike" cap="none" dirty="0">
                <a:solidFill>
                  <a:schemeClr val="dk1"/>
                </a:solidFill>
                <a:latin typeface="Calibri"/>
                <a:ea typeface="Calibri"/>
                <a:cs typeface="Calibri"/>
                <a:sym typeface="Calibri"/>
              </a:rPr>
              <a:t>: </a:t>
            </a:r>
            <a:endParaRPr sz="1100" dirty="0"/>
          </a:p>
          <a:p>
            <a:pPr marL="457200" marR="0" lvl="1" indent="0" algn="just" rtl="0">
              <a:spcBef>
                <a:spcPts val="0"/>
              </a:spcBef>
              <a:spcAft>
                <a:spcPts val="0"/>
              </a:spcAft>
              <a:buNone/>
            </a:pPr>
            <a:r>
              <a:rPr lang="ru-RU" b="0" i="0" u="none" strike="noStrike" cap="none" dirty="0">
                <a:solidFill>
                  <a:schemeClr val="dk1"/>
                </a:solidFill>
                <a:latin typeface="Calibri"/>
                <a:ea typeface="Calibri"/>
                <a:cs typeface="Calibri"/>
                <a:sym typeface="Calibri"/>
              </a:rPr>
              <a:t>а) очигледни полови дејствија со малолетник;</a:t>
            </a:r>
            <a:endParaRPr sz="1100" dirty="0"/>
          </a:p>
          <a:p>
            <a:pPr marL="457200" marR="0" lvl="1" indent="0" algn="just" rtl="0">
              <a:spcBef>
                <a:spcPts val="0"/>
              </a:spcBef>
              <a:spcAft>
                <a:spcPts val="0"/>
              </a:spcAft>
              <a:buNone/>
            </a:pPr>
            <a:r>
              <a:rPr lang="ru-RU" b="0" i="0" u="none" strike="noStrike" cap="none" dirty="0">
                <a:solidFill>
                  <a:schemeClr val="dk1"/>
                </a:solidFill>
                <a:latin typeface="Calibri"/>
                <a:ea typeface="Calibri"/>
                <a:cs typeface="Calibri"/>
                <a:sym typeface="Calibri"/>
              </a:rPr>
              <a:t>б) лице кое изгледа како малолетник во очигледна сексуална положба;</a:t>
            </a:r>
            <a:endParaRPr sz="1100" dirty="0"/>
          </a:p>
          <a:p>
            <a:pPr marL="457200" marR="0" lvl="1" indent="0" algn="just" rtl="0">
              <a:spcBef>
                <a:spcPts val="0"/>
              </a:spcBef>
              <a:spcAft>
                <a:spcPts val="0"/>
              </a:spcAft>
              <a:buNone/>
            </a:pPr>
            <a:r>
              <a:rPr lang="ru-RU" b="0" i="0" u="none" strike="noStrike" cap="none" dirty="0">
                <a:solidFill>
                  <a:schemeClr val="dk1"/>
                </a:solidFill>
                <a:latin typeface="Calibri"/>
                <a:ea typeface="Calibri"/>
                <a:cs typeface="Calibri"/>
                <a:sym typeface="Calibri"/>
              </a:rPr>
              <a:t>в) реални слики кои прикажуваат очигледни полови дејствија со малолетник. </a:t>
            </a:r>
            <a:endParaRPr sz="1100" dirty="0"/>
          </a:p>
          <a:p>
            <a:pPr marL="0" marR="0" lvl="0" indent="0" algn="just" rtl="0">
              <a:spcBef>
                <a:spcPts val="0"/>
              </a:spcBef>
              <a:spcAft>
                <a:spcPts val="0"/>
              </a:spcAft>
              <a:buNone/>
            </a:pPr>
            <a:endParaRPr b="0" i="0" u="none" strike="noStrike" cap="none" dirty="0">
              <a:solidFill>
                <a:schemeClr val="dk1"/>
              </a:solidFill>
              <a:latin typeface="Calibri"/>
              <a:ea typeface="Calibri"/>
              <a:cs typeface="Calibri"/>
              <a:sym typeface="Calibri"/>
            </a:endParaRPr>
          </a:p>
          <a:p>
            <a:pPr marL="285750" marR="0" lvl="0" indent="-285750" algn="just" rtl="0">
              <a:spcBef>
                <a:spcPts val="0"/>
              </a:spcBef>
              <a:spcAft>
                <a:spcPts val="0"/>
              </a:spcAft>
              <a:buClr>
                <a:schemeClr val="dk1"/>
              </a:buClr>
              <a:buSzPts val="1700"/>
              <a:buFont typeface="Noto Sans Symbols"/>
              <a:buChar char="⮚"/>
            </a:pPr>
            <a:r>
              <a:rPr lang="ru-RU" b="0" i="0" u="none" strike="noStrike" cap="none" dirty="0">
                <a:solidFill>
                  <a:schemeClr val="dk1"/>
                </a:solidFill>
                <a:latin typeface="Calibri"/>
                <a:ea typeface="Calibri"/>
                <a:cs typeface="Calibri"/>
                <a:sym typeface="Calibri"/>
              </a:rPr>
              <a:t>3 За целите од став 2 погоре, поимот „малолетник“ ги вклучува сите лица под 18 годишна возраст. Меѓутоа, одредена страна може да бара пониско ограничување на возраста, која не може да биде помала од 16 години. </a:t>
            </a:r>
            <a:endParaRPr sz="1100" dirty="0"/>
          </a:p>
          <a:p>
            <a:pPr marL="285750" marR="0" lvl="0" indent="-177800" algn="just" rtl="0">
              <a:spcBef>
                <a:spcPts val="0"/>
              </a:spcBef>
              <a:spcAft>
                <a:spcPts val="0"/>
              </a:spcAft>
              <a:buClr>
                <a:schemeClr val="dk1"/>
              </a:buClr>
              <a:buSzPts val="1700"/>
              <a:buFont typeface="Noto Sans Symbols"/>
              <a:buNone/>
            </a:pPr>
            <a:endParaRPr b="0" i="0" u="none" strike="noStrike" cap="none" dirty="0">
              <a:solidFill>
                <a:schemeClr val="dk1"/>
              </a:solidFill>
              <a:latin typeface="Calibri"/>
              <a:ea typeface="Calibri"/>
              <a:cs typeface="Calibri"/>
              <a:sym typeface="Calibri"/>
            </a:endParaRPr>
          </a:p>
          <a:p>
            <a:pPr marL="285750" marR="0" lvl="0" indent="-285750" algn="just" rtl="0">
              <a:spcBef>
                <a:spcPts val="0"/>
              </a:spcBef>
              <a:spcAft>
                <a:spcPts val="0"/>
              </a:spcAft>
              <a:buClr>
                <a:schemeClr val="dk1"/>
              </a:buClr>
              <a:buSzPts val="1700"/>
              <a:buFont typeface="Noto Sans Symbols"/>
              <a:buChar char="⮚"/>
            </a:pPr>
            <a:r>
              <a:rPr lang="ru-RU" b="0" i="0" u="none" strike="noStrike" cap="none" dirty="0">
                <a:solidFill>
                  <a:schemeClr val="dk1"/>
                </a:solidFill>
                <a:latin typeface="Calibri"/>
                <a:ea typeface="Calibri"/>
                <a:cs typeface="Calibri"/>
                <a:sym typeface="Calibri"/>
              </a:rPr>
              <a:t>4 Секоја страна може да го задржи правото да не ги применува, целосно или делумно, став 1, потставовите г и д и 2, потставовите б и в.</a:t>
            </a:r>
            <a:endParaRPr b="0" i="0" u="none" strike="noStrike" cap="none" dirty="0">
              <a:solidFill>
                <a:schemeClr val="dk1"/>
              </a:solidFill>
              <a:latin typeface="Calibri"/>
              <a:ea typeface="Calibri"/>
              <a:cs typeface="Calibri"/>
              <a:sym typeface="Calibri"/>
            </a:endParaRPr>
          </a:p>
        </p:txBody>
      </p:sp>
      <p:sp>
        <p:nvSpPr>
          <p:cNvPr id="349" name="Google Shape;349;p28"/>
          <p:cNvSpPr/>
          <p:nvPr/>
        </p:nvSpPr>
        <p:spPr>
          <a:xfrm>
            <a:off x="4600558" y="1336957"/>
            <a:ext cx="4116722" cy="4031833"/>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Управувано според националните стандарди кои се однесуваат на класификацијата на материјалите како: </a:t>
            </a:r>
            <a:endParaRPr dirty="0"/>
          </a:p>
          <a:p>
            <a:pPr marL="800100" marR="0" lvl="1" indent="-342900" algn="just" rtl="0">
              <a:spcBef>
                <a:spcPts val="0"/>
              </a:spcBef>
              <a:spcAft>
                <a:spcPts val="0"/>
              </a:spcAft>
              <a:buClr>
                <a:schemeClr val="dk1"/>
              </a:buClr>
              <a:buSzPts val="1600"/>
              <a:buFont typeface="Noto Sans Symbols"/>
              <a:buChar char="✔"/>
            </a:pPr>
            <a:r>
              <a:rPr lang="ru-RU" sz="1600" dirty="0">
                <a:solidFill>
                  <a:schemeClr val="dk1"/>
                </a:solidFill>
                <a:latin typeface="Calibri"/>
                <a:ea typeface="Calibri"/>
                <a:cs typeface="Calibri"/>
                <a:sym typeface="Calibri"/>
              </a:rPr>
              <a:t>н</a:t>
            </a:r>
            <a:r>
              <a:rPr lang="ru-RU" sz="1600" b="0" i="0" u="none" strike="noStrike" cap="none" dirty="0">
                <a:solidFill>
                  <a:schemeClr val="dk1"/>
                </a:solidFill>
                <a:latin typeface="Calibri"/>
                <a:ea typeface="Calibri"/>
                <a:cs typeface="Calibri"/>
                <a:sym typeface="Calibri"/>
              </a:rPr>
              <a:t>епристојни</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ru-RU" sz="1600" dirty="0">
                <a:solidFill>
                  <a:schemeClr val="dk1"/>
                </a:solidFill>
                <a:latin typeface="Calibri"/>
                <a:ea typeface="Calibri"/>
                <a:cs typeface="Calibri"/>
                <a:sym typeface="Calibri"/>
              </a:rPr>
              <a:t>н</a:t>
            </a:r>
            <a:r>
              <a:rPr lang="ru-RU" sz="1600" b="0" i="0" u="none" strike="noStrike" cap="none" dirty="0">
                <a:solidFill>
                  <a:schemeClr val="dk1"/>
                </a:solidFill>
                <a:latin typeface="Calibri"/>
                <a:ea typeface="Calibri"/>
                <a:cs typeface="Calibri"/>
                <a:sym typeface="Calibri"/>
              </a:rPr>
              <a:t>едоследни со јавниот морал</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ru-RU" sz="1600" dirty="0">
                <a:solidFill>
                  <a:schemeClr val="dk1"/>
                </a:solidFill>
                <a:latin typeface="Calibri"/>
                <a:ea typeface="Calibri"/>
                <a:cs typeface="Calibri"/>
                <a:sym typeface="Calibri"/>
              </a:rPr>
              <a:t>к</a:t>
            </a:r>
            <a:r>
              <a:rPr lang="ru-RU" sz="1600" b="0" i="0" u="none" strike="noStrike" cap="none" dirty="0">
                <a:solidFill>
                  <a:schemeClr val="dk1"/>
                </a:solidFill>
                <a:latin typeface="Calibri"/>
                <a:ea typeface="Calibri"/>
                <a:cs typeface="Calibri"/>
                <a:sym typeface="Calibri"/>
              </a:rPr>
              <a:t>орумпирани на сличен начин</a:t>
            </a:r>
            <a:endParaRPr sz="1600" b="0" i="0" u="none" strike="noStrike" cap="none" dirty="0">
              <a:solidFill>
                <a:schemeClr val="dk1"/>
              </a:solidFill>
              <a:latin typeface="Calibri"/>
              <a:ea typeface="Calibri"/>
              <a:cs typeface="Calibri"/>
              <a:sym typeface="Calibri"/>
            </a:endParaRPr>
          </a:p>
          <a:p>
            <a:pPr marL="800100" marR="0" lvl="1"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Материјали што имаат уметничка, медицинска, научна или слична вредност не можат да се класифицираат како порнографски</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Визуелното прикажување вклучува податоци складирани на компјутерски систем или медиум за складирање што може да се претвори во визуелна слика</a:t>
            </a:r>
            <a:endParaRPr sz="1600" b="0" i="0" u="none" strike="noStrike" cap="none" dirty="0">
              <a:solidFill>
                <a:schemeClr val="dk1"/>
              </a:solidFill>
              <a:latin typeface="Calibri"/>
              <a:ea typeface="Calibri"/>
              <a:cs typeface="Calibri"/>
              <a:sym typeface="Calibri"/>
            </a:endParaRPr>
          </a:p>
        </p:txBody>
      </p:sp>
      <p:sp>
        <p:nvSpPr>
          <p:cNvPr id="350" name="Google Shape;350;p28"/>
          <p:cNvSpPr txBox="1"/>
          <p:nvPr/>
        </p:nvSpPr>
        <p:spPr>
          <a:xfrm>
            <a:off x="1403350" y="-27384"/>
            <a:ext cx="7632700" cy="107721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a:solidFill>
                  <a:schemeClr val="lt1"/>
                </a:solidFill>
                <a:latin typeface="Verdana"/>
                <a:ea typeface="Verdana"/>
                <a:cs typeface="Verdana"/>
                <a:sym typeface="Verdana"/>
              </a:rPr>
              <a:t>Детска порнографија („порнографски материјал”)</a:t>
            </a:r>
            <a:endParaRPr sz="2000" b="0" i="0" u="none" strike="noStrike" cap="none">
              <a:solidFill>
                <a:schemeClr val="lt1"/>
              </a:solidFill>
              <a:latin typeface="Verdana"/>
              <a:ea typeface="Verdana"/>
              <a:cs typeface="Verdana"/>
              <a:sym typeface="Verdana"/>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p29"/>
          <p:cNvSpPr/>
          <p:nvPr/>
        </p:nvSpPr>
        <p:spPr>
          <a:xfrm>
            <a:off x="129117" y="1336957"/>
            <a:ext cx="3889351" cy="4939773"/>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2 За целите од став 1 погоре, поимот „детска порнографија“ вклучува порнографски материјал што визуелно прикажува: </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а </a:t>
            </a:r>
            <a:r>
              <a:rPr lang="ru-RU" sz="1500" b="1" i="0" u="none" strike="noStrike" cap="none" dirty="0">
                <a:solidFill>
                  <a:srgbClr val="FF0000"/>
                </a:solidFill>
                <a:latin typeface="Calibri"/>
                <a:ea typeface="Calibri"/>
                <a:cs typeface="Calibri"/>
                <a:sym typeface="Calibri"/>
              </a:rPr>
              <a:t>очигледни полови дејствија </a:t>
            </a:r>
            <a:r>
              <a:rPr lang="ru-RU" sz="1500" b="0" i="0" u="none" strike="noStrike" cap="none" dirty="0">
                <a:solidFill>
                  <a:schemeClr val="dk1"/>
                </a:solidFill>
                <a:latin typeface="Calibri"/>
                <a:ea typeface="Calibri"/>
                <a:cs typeface="Calibri"/>
                <a:sym typeface="Calibri"/>
              </a:rPr>
              <a:t>со малолетник;</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б лице кое изгледа како малолетник во очигледна сексуална положба;</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в реални слики кои прикажуваат очигледни полови дејствија со малолетник. </a:t>
            </a:r>
            <a:endParaRPr dirty="0"/>
          </a:p>
          <a:p>
            <a:pPr marL="285750" marR="0" lvl="0" indent="-28575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3 За целите од став 2 погоре, поимот „малолетник“ ги вклучува сите лица под 18 годишна возраст. Меѓутоа, одредена сСтрана може да бара пониско ограничување на возраста, која не може да биде помала од 16 години. </a:t>
            </a:r>
            <a:endParaRPr dirty="0"/>
          </a:p>
          <a:p>
            <a:pPr marL="285750" marR="0" lvl="0" indent="-28575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4 Секоја страна може да го задржи правото да не ги применува, целосно или делумно, став 1, потставовите г и д и 2, потставовите б и в.</a:t>
            </a:r>
            <a:endParaRPr sz="1500" b="0" i="0" u="none" strike="noStrike" cap="none" dirty="0">
              <a:solidFill>
                <a:schemeClr val="dk1"/>
              </a:solidFill>
              <a:latin typeface="Calibri"/>
              <a:ea typeface="Calibri"/>
              <a:cs typeface="Calibri"/>
              <a:sym typeface="Calibri"/>
            </a:endParaRPr>
          </a:p>
        </p:txBody>
      </p:sp>
      <p:sp>
        <p:nvSpPr>
          <p:cNvPr id="357" name="Google Shape;357;p29"/>
          <p:cNvSpPr/>
          <p:nvPr/>
        </p:nvSpPr>
        <p:spPr>
          <a:xfrm>
            <a:off x="4622800" y="1287212"/>
            <a:ext cx="3860800" cy="4708981"/>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Опфаќа најмалку: </a:t>
            </a:r>
            <a:endParaRPr dirty="0"/>
          </a:p>
          <a:p>
            <a:pPr marL="800100" marR="0" lvl="1" indent="-342900" algn="just" rtl="0">
              <a:spcBef>
                <a:spcPts val="0"/>
              </a:spcBef>
              <a:spcAft>
                <a:spcPts val="0"/>
              </a:spcAft>
              <a:buClr>
                <a:schemeClr val="dk1"/>
              </a:buClr>
              <a:buSzPts val="1500"/>
              <a:buFont typeface="Noto Sans Symbols"/>
              <a:buChar char="✔"/>
            </a:pPr>
            <a:r>
              <a:rPr lang="ru-RU" sz="1500" dirty="0">
                <a:solidFill>
                  <a:schemeClr val="dk1"/>
                </a:solidFill>
                <a:latin typeface="Calibri"/>
                <a:ea typeface="Calibri"/>
                <a:cs typeface="Calibri"/>
                <a:sym typeface="Calibri"/>
              </a:rPr>
              <a:t>п</a:t>
            </a:r>
            <a:r>
              <a:rPr lang="ru-RU" sz="1500" b="0" i="0" u="none" strike="noStrike" cap="none" dirty="0">
                <a:solidFill>
                  <a:schemeClr val="dk1"/>
                </a:solidFill>
                <a:latin typeface="Calibri"/>
                <a:ea typeface="Calibri"/>
                <a:cs typeface="Calibri"/>
                <a:sym typeface="Calibri"/>
              </a:rPr>
              <a:t>олови дејствија, вклучувајќи генитално-генитални, орално-генитални, анално-генитални помеѓу малолетници, или помеѓу возрасен и малолетно лице, од ист или спротивен пол</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ru-RU" sz="1500" dirty="0">
                <a:solidFill>
                  <a:schemeClr val="dk1"/>
                </a:solidFill>
                <a:latin typeface="Calibri"/>
                <a:ea typeface="Calibri"/>
                <a:cs typeface="Calibri"/>
                <a:sym typeface="Calibri"/>
              </a:rPr>
              <a:t>б</a:t>
            </a:r>
            <a:r>
              <a:rPr lang="ru-RU" sz="1500" b="0" i="0" u="none" strike="noStrike" cap="none" dirty="0">
                <a:solidFill>
                  <a:schemeClr val="dk1"/>
                </a:solidFill>
                <a:latin typeface="Calibri"/>
                <a:ea typeface="Calibri"/>
                <a:cs typeface="Calibri"/>
                <a:sym typeface="Calibri"/>
              </a:rPr>
              <a:t>естијалност</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мастурбација</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ru-RU" sz="1500" dirty="0">
                <a:solidFill>
                  <a:schemeClr val="dk1"/>
                </a:solidFill>
                <a:latin typeface="Calibri"/>
                <a:ea typeface="Calibri"/>
                <a:cs typeface="Calibri"/>
                <a:sym typeface="Calibri"/>
              </a:rPr>
              <a:t>с</a:t>
            </a:r>
            <a:r>
              <a:rPr lang="ru-RU" sz="1500" b="0" i="0" u="none" strike="noStrike" cap="none" dirty="0">
                <a:solidFill>
                  <a:schemeClr val="dk1"/>
                </a:solidFill>
                <a:latin typeface="Calibri"/>
                <a:ea typeface="Calibri"/>
                <a:cs typeface="Calibri"/>
                <a:sym typeface="Calibri"/>
              </a:rPr>
              <a:t>адистичка или мазохистичка злоупотреба при сексуално однесување</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вулгарно прикажување на гениталии или пубична област на малолетно лице. </a:t>
            </a:r>
            <a:endParaRPr dirty="0"/>
          </a:p>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Страната може да користи поширока дефиниција за сексуално експлицитно однесување</a:t>
            </a: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Не е важно дали однесувањето е реално или симулирано</a:t>
            </a:r>
            <a:endParaRPr sz="1500" b="0" i="0" u="none" strike="noStrike" cap="none" dirty="0">
              <a:solidFill>
                <a:schemeClr val="dk1"/>
              </a:solidFill>
              <a:latin typeface="Calibri"/>
              <a:ea typeface="Calibri"/>
              <a:cs typeface="Calibri"/>
              <a:sym typeface="Calibri"/>
            </a:endParaRPr>
          </a:p>
        </p:txBody>
      </p:sp>
      <p:sp>
        <p:nvSpPr>
          <p:cNvPr id="358" name="Google Shape;358;p29"/>
          <p:cNvSpPr txBox="1"/>
          <p:nvPr/>
        </p:nvSpPr>
        <p:spPr>
          <a:xfrm>
            <a:off x="1403350" y="-27384"/>
            <a:ext cx="7632700" cy="107721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dirty="0">
                <a:solidFill>
                  <a:schemeClr val="lt1"/>
                </a:solidFill>
                <a:latin typeface="Verdana"/>
                <a:ea typeface="Verdana"/>
                <a:cs typeface="Verdana"/>
                <a:sym typeface="Verdana"/>
              </a:rPr>
              <a:t>Детска порнографија </a:t>
            </a:r>
          </a:p>
          <a:p>
            <a:pPr marL="0" marR="0" lvl="0" indent="0" algn="r" rtl="0">
              <a:spcBef>
                <a:spcPts val="0"/>
              </a:spcBef>
              <a:spcAft>
                <a:spcPts val="0"/>
              </a:spcAft>
              <a:buNone/>
            </a:pPr>
            <a:r>
              <a:rPr lang="ru-RU" sz="3200" b="0" i="0" u="none" strike="noStrike" cap="none" dirty="0">
                <a:solidFill>
                  <a:schemeClr val="lt1"/>
                </a:solidFill>
                <a:latin typeface="Verdana"/>
                <a:ea typeface="Verdana"/>
                <a:cs typeface="Verdana"/>
                <a:sym typeface="Verdana"/>
              </a:rPr>
              <a:t>(„очигледни полови дејствија”)</a:t>
            </a:r>
            <a:endParaRPr sz="20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p>
            <a:pPr marL="228600" lvl="0" indent="-228600" algn="just" rtl="0">
              <a:lnSpc>
                <a:spcPct val="90000"/>
              </a:lnSpc>
              <a:spcBef>
                <a:spcPts val="0"/>
              </a:spcBef>
              <a:spcAft>
                <a:spcPts val="0"/>
              </a:spcAft>
              <a:buClr>
                <a:schemeClr val="dk1"/>
              </a:buClr>
              <a:buSzPts val="2800"/>
              <a:buChar char="•"/>
            </a:pPr>
            <a:r>
              <a:rPr lang="ru-RU" dirty="0"/>
              <a:t>Да им обезбеди на учесниците сеопфатно разбирање на елементите за кривични дела поврзани со компјутери, кривични дела поврзани со содржината и кривични дела поврзани со повреда на авторските и сродните права, утврдени во согласност со Конвенцијата од Будимпешта.</a:t>
            </a:r>
            <a:endParaRPr dirty="0"/>
          </a:p>
        </p:txBody>
      </p:sp>
      <p:sp>
        <p:nvSpPr>
          <p:cNvPr id="158" name="Google Shape;158;p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ru-RU"/>
              <a:t>3</a:t>
            </a:fld>
            <a:endParaRPr/>
          </a:p>
        </p:txBody>
      </p:sp>
      <p:sp>
        <p:nvSpPr>
          <p:cNvPr id="159" name="Google Shape;159;p3"/>
          <p:cNvSpPr txBox="1">
            <a:spLocks noGrp="1"/>
          </p:cNvSpPr>
          <p:nvPr>
            <p:ph type="body" idx="2"/>
          </p:nvPr>
        </p:nvSpPr>
        <p:spPr>
          <a:xfrm>
            <a:off x="2570163" y="0"/>
            <a:ext cx="6573837" cy="1043796"/>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lt1"/>
              </a:buClr>
              <a:buSzPts val="3200"/>
              <a:buNone/>
            </a:pPr>
            <a:endParaRPr>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r>
              <a:rPr lang="ru-RU">
                <a:latin typeface="Verdana"/>
                <a:ea typeface="Verdana"/>
                <a:cs typeface="Verdana"/>
                <a:sym typeface="Verdana"/>
              </a:rPr>
              <a:t>Цел на сесијата</a:t>
            </a:r>
            <a:endParaRPr sz="2000">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Google Shape;364;p30"/>
          <p:cNvSpPr/>
          <p:nvPr/>
        </p:nvSpPr>
        <p:spPr>
          <a:xfrm>
            <a:off x="129117" y="1336957"/>
            <a:ext cx="3889351" cy="4939773"/>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2 За целите од став 1 погоре, поимот „детска порнографија“ вклучува порнографски материјал што визуелно </a:t>
            </a:r>
            <a:r>
              <a:rPr lang="ru-RU" sz="1500" b="1" i="0" u="none" strike="noStrike" cap="none" dirty="0">
                <a:solidFill>
                  <a:srgbClr val="FF0000"/>
                </a:solidFill>
                <a:latin typeface="Calibri"/>
                <a:ea typeface="Calibri"/>
                <a:cs typeface="Calibri"/>
                <a:sym typeface="Calibri"/>
              </a:rPr>
              <a:t>прикажува</a:t>
            </a:r>
            <a:r>
              <a:rPr lang="ru-RU" sz="1500" b="0" i="0" u="none" strike="noStrike" cap="none" dirty="0">
                <a:solidFill>
                  <a:schemeClr val="dk1"/>
                </a:solidFill>
                <a:latin typeface="Calibri"/>
                <a:ea typeface="Calibri"/>
                <a:cs typeface="Calibri"/>
                <a:sym typeface="Calibri"/>
              </a:rPr>
              <a:t>: </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а очигледни полови дејствија со </a:t>
            </a:r>
            <a:r>
              <a:rPr lang="ru-RU" sz="1500" b="1" i="0" u="none" strike="noStrike" cap="none" dirty="0">
                <a:solidFill>
                  <a:srgbClr val="FF0000"/>
                </a:solidFill>
                <a:latin typeface="Calibri"/>
                <a:ea typeface="Calibri"/>
                <a:cs typeface="Calibri"/>
                <a:sym typeface="Calibri"/>
              </a:rPr>
              <a:t>малолетник</a:t>
            </a:r>
            <a:r>
              <a:rPr lang="ru-RU" sz="1500" b="0" i="0" u="none" strike="noStrike" cap="none" dirty="0">
                <a:solidFill>
                  <a:schemeClr val="dk1"/>
                </a:solidFill>
                <a:latin typeface="Calibri"/>
                <a:ea typeface="Calibri"/>
                <a:cs typeface="Calibri"/>
                <a:sym typeface="Calibri"/>
              </a:rPr>
              <a:t>;</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б </a:t>
            </a:r>
            <a:r>
              <a:rPr lang="ru-RU" sz="1500" b="1" i="0" u="none" strike="noStrike" cap="none" dirty="0">
                <a:solidFill>
                  <a:srgbClr val="FF0000"/>
                </a:solidFill>
                <a:latin typeface="Calibri"/>
                <a:ea typeface="Calibri"/>
                <a:cs typeface="Calibri"/>
                <a:sym typeface="Calibri"/>
              </a:rPr>
              <a:t>лице кое изгледа како малолетник </a:t>
            </a:r>
            <a:r>
              <a:rPr lang="ru-RU" sz="1500" b="0" i="0" u="none" strike="noStrike" cap="none" dirty="0">
                <a:solidFill>
                  <a:schemeClr val="dk1"/>
                </a:solidFill>
                <a:latin typeface="Calibri"/>
                <a:ea typeface="Calibri"/>
                <a:cs typeface="Calibri"/>
                <a:sym typeface="Calibri"/>
              </a:rPr>
              <a:t>во очигледна сексуална положба;</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в </a:t>
            </a:r>
            <a:r>
              <a:rPr lang="ru-RU" sz="1500" b="1" i="0" u="none" strike="noStrike" cap="none" dirty="0">
                <a:solidFill>
                  <a:srgbClr val="FF0000"/>
                </a:solidFill>
                <a:latin typeface="Calibri"/>
                <a:ea typeface="Calibri"/>
                <a:cs typeface="Calibri"/>
                <a:sym typeface="Calibri"/>
              </a:rPr>
              <a:t>реални слики кои прикажуваат </a:t>
            </a:r>
            <a:r>
              <a:rPr lang="ru-RU" sz="1500" b="0" i="0" u="none" strike="noStrike" cap="none" dirty="0">
                <a:solidFill>
                  <a:schemeClr val="dk1"/>
                </a:solidFill>
                <a:latin typeface="Calibri"/>
                <a:ea typeface="Calibri"/>
                <a:cs typeface="Calibri"/>
                <a:sym typeface="Calibri"/>
              </a:rPr>
              <a:t>очигледни полови дејствија со </a:t>
            </a:r>
            <a:r>
              <a:rPr lang="ru-RU" sz="1500" b="1" i="0" u="none" strike="noStrike" cap="none" dirty="0">
                <a:solidFill>
                  <a:srgbClr val="FF0000"/>
                </a:solidFill>
                <a:latin typeface="Calibri"/>
                <a:ea typeface="Calibri"/>
                <a:cs typeface="Calibri"/>
                <a:sym typeface="Calibri"/>
              </a:rPr>
              <a:t>малолетник</a:t>
            </a:r>
            <a:r>
              <a:rPr lang="ru-RU" sz="1500" b="0" i="0" u="none" strike="noStrike" cap="none" dirty="0">
                <a:solidFill>
                  <a:schemeClr val="dk1"/>
                </a:solidFill>
                <a:latin typeface="Calibri"/>
                <a:ea typeface="Calibri"/>
                <a:cs typeface="Calibri"/>
                <a:sym typeface="Calibri"/>
              </a:rPr>
              <a:t>. </a:t>
            </a:r>
            <a:endParaRPr dirty="0"/>
          </a:p>
          <a:p>
            <a:pPr marL="285750" marR="0" lvl="0" indent="-28575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3 За целите од став 2 погоре, </a:t>
            </a:r>
            <a:r>
              <a:rPr lang="ru-RU" sz="1500" dirty="0">
                <a:solidFill>
                  <a:schemeClr val="dk1"/>
                </a:solidFill>
                <a:latin typeface="Calibri"/>
                <a:ea typeface="Calibri"/>
                <a:cs typeface="Calibri"/>
                <a:sym typeface="Calibri"/>
              </a:rPr>
              <a:t>поим</a:t>
            </a:r>
            <a:r>
              <a:rPr lang="ru-RU" sz="1500" b="0" i="0" u="none" strike="noStrike" cap="none" dirty="0">
                <a:solidFill>
                  <a:schemeClr val="dk1"/>
                </a:solidFill>
                <a:latin typeface="Calibri"/>
                <a:ea typeface="Calibri"/>
                <a:cs typeface="Calibri"/>
                <a:sym typeface="Calibri"/>
              </a:rPr>
              <a:t>от „малолетник“ ги вклучува сите лица под 18 годишна возраст. Меѓутоа, одредена страна може да бара пониско ограничување на возраста, која не може да биде помала од 16 години. </a:t>
            </a:r>
            <a:endParaRPr dirty="0"/>
          </a:p>
          <a:p>
            <a:pPr marL="285750" marR="0" lvl="0" indent="-28575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4 Секоја Ссрана може да го задржи правото да не ги применува, целосно или делумно, став 1, потставовите г и д и 2, потставовите б и в.</a:t>
            </a:r>
            <a:endParaRPr sz="1500" b="0" i="0" u="none" strike="noStrike" cap="none" dirty="0">
              <a:solidFill>
                <a:schemeClr val="dk1"/>
              </a:solidFill>
              <a:latin typeface="Calibri"/>
              <a:ea typeface="Calibri"/>
              <a:cs typeface="Calibri"/>
              <a:sym typeface="Calibri"/>
            </a:endParaRPr>
          </a:p>
        </p:txBody>
      </p:sp>
      <p:sp>
        <p:nvSpPr>
          <p:cNvPr id="365" name="Google Shape;365;p30"/>
          <p:cNvSpPr/>
          <p:nvPr/>
        </p:nvSpPr>
        <p:spPr>
          <a:xfrm>
            <a:off x="4570078" y="1353114"/>
            <a:ext cx="3913522" cy="3323946"/>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Опфатени се следните описи: </a:t>
            </a:r>
            <a:endParaRPr dirty="0"/>
          </a:p>
          <a:p>
            <a:pPr marL="800100" marR="0" lvl="1" indent="-342900" algn="just" rtl="0">
              <a:spcBef>
                <a:spcPts val="0"/>
              </a:spcBef>
              <a:spcAft>
                <a:spcPts val="0"/>
              </a:spcAft>
              <a:buClr>
                <a:schemeClr val="dk1"/>
              </a:buClr>
              <a:buSzPts val="1500"/>
              <a:buFont typeface="Noto Sans Symbols"/>
              <a:buChar char="✔"/>
            </a:pPr>
            <a:r>
              <a:rPr lang="ru-RU" sz="1500" dirty="0">
                <a:solidFill>
                  <a:schemeClr val="dk1"/>
                </a:solidFill>
                <a:latin typeface="Calibri"/>
                <a:ea typeface="Calibri"/>
                <a:cs typeface="Calibri"/>
                <a:sym typeface="Calibri"/>
              </a:rPr>
              <a:t>с</a:t>
            </a:r>
            <a:r>
              <a:rPr lang="ru-RU" sz="1500" b="0" i="0" u="none" strike="noStrike" cap="none" dirty="0">
                <a:solidFill>
                  <a:schemeClr val="dk1"/>
                </a:solidFill>
                <a:latin typeface="Calibri"/>
                <a:ea typeface="Calibri"/>
                <a:cs typeface="Calibri"/>
                <a:sym typeface="Calibri"/>
              </a:rPr>
              <a:t>ексуална злоупотреба на вистинско дете</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ru-RU" sz="1500" dirty="0">
                <a:solidFill>
                  <a:schemeClr val="dk1"/>
                </a:solidFill>
                <a:latin typeface="Calibri"/>
                <a:ea typeface="Calibri"/>
                <a:cs typeface="Calibri"/>
                <a:sym typeface="Calibri"/>
              </a:rPr>
              <a:t>с</a:t>
            </a:r>
            <a:r>
              <a:rPr lang="ru-RU" sz="1500" b="0" i="0" u="none" strike="noStrike" cap="none" dirty="0">
                <a:solidFill>
                  <a:schemeClr val="dk1"/>
                </a:solidFill>
                <a:latin typeface="Calibri"/>
                <a:ea typeface="Calibri"/>
                <a:cs typeface="Calibri"/>
                <a:sym typeface="Calibri"/>
              </a:rPr>
              <a:t>лики кои прикажуваат лице кое изгледа како малолетник во очигледна сексуална положба</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ru-RU" sz="1500" dirty="0">
                <a:solidFill>
                  <a:schemeClr val="dk1"/>
                </a:solidFill>
                <a:latin typeface="Calibri"/>
                <a:ea typeface="Calibri"/>
                <a:cs typeface="Calibri"/>
                <a:sym typeface="Calibri"/>
              </a:rPr>
              <a:t>с</a:t>
            </a:r>
            <a:r>
              <a:rPr lang="ru-RU" sz="1500" b="0" i="0" u="none" strike="noStrike" cap="none" dirty="0">
                <a:solidFill>
                  <a:schemeClr val="dk1"/>
                </a:solidFill>
                <a:latin typeface="Calibri"/>
                <a:ea typeface="Calibri"/>
                <a:cs typeface="Calibri"/>
                <a:sym typeface="Calibri"/>
              </a:rPr>
              <a:t>лики, кои иако се „реални“, всушност не вклучуваат вистинско дете во очигледна сексуална положба; вклучувајќи слики кои се изменети, како што се морфирани (претопени) слики од реални лица, или ако се целосно генерирани од компјутер</a:t>
            </a:r>
            <a:endParaRPr sz="1500" b="0" i="0" u="none" strike="noStrike" cap="none" dirty="0">
              <a:solidFill>
                <a:schemeClr val="dk1"/>
              </a:solidFill>
              <a:latin typeface="Calibri"/>
              <a:ea typeface="Calibri"/>
              <a:cs typeface="Calibri"/>
              <a:sym typeface="Calibri"/>
            </a:endParaRPr>
          </a:p>
        </p:txBody>
      </p:sp>
      <p:sp>
        <p:nvSpPr>
          <p:cNvPr id="366" name="Google Shape;366;p30"/>
          <p:cNvSpPr txBox="1"/>
          <p:nvPr/>
        </p:nvSpPr>
        <p:spPr>
          <a:xfrm>
            <a:off x="1403350" y="-27384"/>
            <a:ext cx="7632700" cy="107721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a:solidFill>
                  <a:schemeClr val="lt1"/>
                </a:solidFill>
                <a:latin typeface="Verdana"/>
                <a:ea typeface="Verdana"/>
                <a:cs typeface="Verdana"/>
                <a:sym typeface="Verdana"/>
              </a:rPr>
              <a:t>Детска порнографија („прикажува... малолетник...”)</a:t>
            </a:r>
            <a:endParaRPr sz="2000" b="0" i="0" u="none" strike="noStrike" cap="none">
              <a:solidFill>
                <a:schemeClr val="lt1"/>
              </a:solidFill>
              <a:latin typeface="Verdana"/>
              <a:ea typeface="Verdana"/>
              <a:cs typeface="Verdana"/>
              <a:sym typeface="Verdana"/>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2" name="Google Shape;372;p31"/>
          <p:cNvSpPr/>
          <p:nvPr/>
        </p:nvSpPr>
        <p:spPr>
          <a:xfrm>
            <a:off x="129117" y="1336957"/>
            <a:ext cx="3889351" cy="4939773"/>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2 За целите од став 1 погоре, поимот „детска порнографија“ вклучува порнографски материјал што визуелно прикажува: </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а очигледни полови дејствија со малолетник;</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б лице кое изгледа како малолетник во очигледна сексуална положба;</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в реални слики кои прикажуваат очигледни полови дејствија со малолетник. </a:t>
            </a:r>
            <a:endParaRPr dirty="0"/>
          </a:p>
          <a:p>
            <a:pPr marL="285750" marR="0" lvl="0" indent="-28575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3 За целите од став 2 погоре, терминот „</a:t>
            </a:r>
            <a:r>
              <a:rPr lang="ru-RU" sz="1500" b="1" i="0" u="none" strike="noStrike" cap="none" dirty="0">
                <a:solidFill>
                  <a:srgbClr val="FF0000"/>
                </a:solidFill>
                <a:latin typeface="Calibri"/>
                <a:ea typeface="Calibri"/>
                <a:cs typeface="Calibri"/>
                <a:sym typeface="Calibri"/>
              </a:rPr>
              <a:t>малолетник</a:t>
            </a:r>
            <a:r>
              <a:rPr lang="ru-RU" sz="1500" b="0" i="0" u="none" strike="noStrike" cap="none" dirty="0">
                <a:solidFill>
                  <a:schemeClr val="dk1"/>
                </a:solidFill>
                <a:latin typeface="Calibri"/>
                <a:ea typeface="Calibri"/>
                <a:cs typeface="Calibri"/>
                <a:sym typeface="Calibri"/>
              </a:rPr>
              <a:t>“ ги вклучува сите лица </a:t>
            </a:r>
            <a:r>
              <a:rPr lang="ru-RU" sz="1500" b="1" i="0" u="none" strike="noStrike" cap="none" dirty="0">
                <a:solidFill>
                  <a:srgbClr val="FF0000"/>
                </a:solidFill>
                <a:latin typeface="Calibri"/>
                <a:ea typeface="Calibri"/>
                <a:cs typeface="Calibri"/>
                <a:sym typeface="Calibri"/>
              </a:rPr>
              <a:t>под 18 годишна возраст</a:t>
            </a:r>
            <a:r>
              <a:rPr lang="ru-RU" sz="1500" b="0" i="0" u="none" strike="noStrike" cap="none" dirty="0">
                <a:solidFill>
                  <a:schemeClr val="dk1"/>
                </a:solidFill>
                <a:latin typeface="Calibri"/>
                <a:ea typeface="Calibri"/>
                <a:cs typeface="Calibri"/>
                <a:sym typeface="Calibri"/>
              </a:rPr>
              <a:t>. Меѓутоа, одредена страна може да бара пониско ограничување на возраста, која не може да биде помала од 16 години. </a:t>
            </a:r>
            <a:endParaRPr dirty="0"/>
          </a:p>
          <a:p>
            <a:pPr marL="285750" marR="0" lvl="0" indent="-28575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4 Секоја страна може да го задржи правото да не ги применува, целосно или делумно, став 1, потставовите г и д и 2, потставовите б и в.</a:t>
            </a:r>
            <a:endParaRPr sz="1500" b="0" i="0" u="none" strike="noStrike" cap="none" dirty="0">
              <a:solidFill>
                <a:schemeClr val="dk1"/>
              </a:solidFill>
              <a:latin typeface="Calibri"/>
              <a:ea typeface="Calibri"/>
              <a:cs typeface="Calibri"/>
              <a:sym typeface="Calibri"/>
            </a:endParaRPr>
          </a:p>
        </p:txBody>
      </p:sp>
      <p:sp>
        <p:nvSpPr>
          <p:cNvPr id="373" name="Google Shape;373;p31"/>
          <p:cNvSpPr/>
          <p:nvPr/>
        </p:nvSpPr>
        <p:spPr>
          <a:xfrm>
            <a:off x="4712318" y="1403914"/>
            <a:ext cx="4015122" cy="3323987"/>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Во согласност со дефиницијата за дете во член 1 од Конвенцијата на ОН за правата на детето.</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Под малолетно лице обично се подразбираат сите лица под 18 година; Страната може да бара пониско ограничување на возраста, која не може да биде помала од 16 години.</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Возраста се однесува на употреба на (вистински или фиктивни) деца како сексуални предмети; а не возраста на согласност за сексуални односи.</a:t>
            </a:r>
            <a:endParaRPr sz="1500" b="0" i="0" u="none" strike="noStrike" cap="none" dirty="0">
              <a:solidFill>
                <a:schemeClr val="dk1"/>
              </a:solidFill>
              <a:latin typeface="Calibri"/>
              <a:ea typeface="Calibri"/>
              <a:cs typeface="Calibri"/>
              <a:sym typeface="Calibri"/>
            </a:endParaRPr>
          </a:p>
        </p:txBody>
      </p:sp>
      <p:sp>
        <p:nvSpPr>
          <p:cNvPr id="374" name="Google Shape;374;p31"/>
          <p:cNvSpPr txBox="1"/>
          <p:nvPr/>
        </p:nvSpPr>
        <p:spPr>
          <a:xfrm>
            <a:off x="1403350" y="-27384"/>
            <a:ext cx="7632700" cy="954107"/>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2800" b="0" i="0" u="none" strike="noStrike" cap="none">
                <a:solidFill>
                  <a:schemeClr val="lt1"/>
                </a:solidFill>
                <a:latin typeface="Verdana"/>
                <a:ea typeface="Verdana"/>
                <a:cs typeface="Verdana"/>
                <a:sym typeface="Verdana"/>
              </a:rPr>
              <a:t>Детска порнографија („малолетник... под 18 годишна возраст”)</a:t>
            </a:r>
            <a:endParaRPr sz="1800" b="0" i="0" u="none" strike="noStrike" cap="none">
              <a:solidFill>
                <a:schemeClr val="lt1"/>
              </a:solidFill>
              <a:latin typeface="Verdana"/>
              <a:ea typeface="Verdana"/>
              <a:cs typeface="Verdana"/>
              <a:sym typeface="Verdana"/>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0" name="Google Shape;380;p32"/>
          <p:cNvSpPr txBox="1">
            <a:spLocks noGrp="1"/>
          </p:cNvSpPr>
          <p:nvPr>
            <p:ph type="title"/>
          </p:nvPr>
        </p:nvSpPr>
        <p:spPr>
          <a:xfrm>
            <a:off x="550562" y="4106085"/>
            <a:ext cx="7886700" cy="150018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Calibri"/>
              <a:buNone/>
            </a:pPr>
            <a:r>
              <a:rPr lang="ru-RU" sz="3200">
                <a:latin typeface="Calibri"/>
                <a:ea typeface="Calibri"/>
                <a:cs typeface="Calibri"/>
                <a:sym typeface="Calibri"/>
              </a:rPr>
              <a:t>ПОВРЕДА НА АВТОРСКИ ПРАВА И СРОДНИ ПРАВА</a:t>
            </a:r>
            <a:endParaRPr sz="3200">
              <a:latin typeface="Calibri"/>
              <a:ea typeface="Calibri"/>
              <a:cs typeface="Calibri"/>
              <a:sym typeface="Calibri"/>
            </a:endParaRPr>
          </a:p>
        </p:txBody>
      </p:sp>
      <p:sp>
        <p:nvSpPr>
          <p:cNvPr id="381" name="Google Shape;381;p32"/>
          <p:cNvSpPr txBox="1">
            <a:spLocks noGrp="1"/>
          </p:cNvSpPr>
          <p:nvPr>
            <p:ph type="body" idx="1"/>
          </p:nvPr>
        </p:nvSpPr>
        <p:spPr>
          <a:xfrm>
            <a:off x="550562" y="3477035"/>
            <a:ext cx="7886700" cy="43985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7F7F7F"/>
              </a:buClr>
              <a:buSzPts val="2000"/>
              <a:buNone/>
            </a:pPr>
            <a:r>
              <a:rPr lang="ru-RU" dirty="0">
                <a:latin typeface="Verdana"/>
                <a:ea typeface="Verdana"/>
                <a:cs typeface="Verdana"/>
                <a:sym typeface="Verdana"/>
              </a:rPr>
              <a:t>Суштински одредби од Конвенцијата од Будимпешта (втор дел)</a:t>
            </a:r>
            <a:endParaRPr dirty="0"/>
          </a:p>
        </p:txBody>
      </p:sp>
      <p:sp>
        <p:nvSpPr>
          <p:cNvPr id="382" name="Google Shape;382;p32"/>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ru-RU"/>
              <a:t>32</a:t>
            </a:fld>
            <a:endParaRPr/>
          </a:p>
        </p:txBody>
      </p:sp>
      <p:sp>
        <p:nvSpPr>
          <p:cNvPr id="383" name="Google Shape;383;p32"/>
          <p:cNvSpPr txBox="1">
            <a:spLocks noGrp="1"/>
          </p:cNvSpPr>
          <p:nvPr>
            <p:ph type="body" idx="2"/>
          </p:nvPr>
        </p:nvSpPr>
        <p:spPr>
          <a:xfrm>
            <a:off x="2811463" y="0"/>
            <a:ext cx="6332537" cy="1035050"/>
          </a:xfrm>
          <a:prstGeom prst="rect">
            <a:avLst/>
          </a:prstGeom>
          <a:noFill/>
          <a:ln>
            <a:noFill/>
          </a:ln>
        </p:spPr>
        <p:txBody>
          <a:bodyPr spcFirstLastPara="1" wrap="square" lIns="91425" tIns="45700" rIns="91425" bIns="45700" anchor="ctr" anchorCtr="0">
            <a:normAutofit lnSpcReduction="10000"/>
          </a:bodyPr>
          <a:lstStyle/>
          <a:p>
            <a:pPr marL="0" lvl="0" indent="0" algn="r" rtl="0">
              <a:lnSpc>
                <a:spcPct val="90000"/>
              </a:lnSpc>
              <a:spcBef>
                <a:spcPts val="0"/>
              </a:spcBef>
              <a:spcAft>
                <a:spcPts val="0"/>
              </a:spcAft>
              <a:buClr>
                <a:schemeClr val="lt1"/>
              </a:buClr>
              <a:buSzPts val="3200"/>
              <a:buNone/>
            </a:pPr>
            <a:endParaRPr>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r>
              <a:rPr lang="ru-RU">
                <a:latin typeface="Verdana"/>
                <a:ea typeface="Verdana"/>
                <a:cs typeface="Verdana"/>
                <a:sym typeface="Verdana"/>
              </a:rPr>
              <a:t>Четврти дел</a:t>
            </a:r>
            <a:endParaRPr sz="2000">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Google Shape;389;p33"/>
          <p:cNvSpPr txBox="1"/>
          <p:nvPr/>
        </p:nvSpPr>
        <p:spPr>
          <a:xfrm>
            <a:off x="1344612" y="81875"/>
            <a:ext cx="7632700" cy="4770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2500" b="0" i="0" u="none" strike="noStrike" cap="none">
                <a:solidFill>
                  <a:schemeClr val="lt1"/>
                </a:solidFill>
                <a:latin typeface="Verdana"/>
                <a:ea typeface="Verdana"/>
                <a:cs typeface="Verdana"/>
                <a:sym typeface="Verdana"/>
              </a:rPr>
              <a:t>Повреда на авторско право и сродни права</a:t>
            </a:r>
            <a:endParaRPr sz="2500" b="0" i="0" u="none" strike="noStrike" cap="none">
              <a:solidFill>
                <a:schemeClr val="lt1"/>
              </a:solidFill>
              <a:latin typeface="Verdana"/>
              <a:ea typeface="Verdana"/>
              <a:cs typeface="Verdana"/>
              <a:sym typeface="Verdana"/>
            </a:endParaRPr>
          </a:p>
        </p:txBody>
      </p:sp>
      <p:sp>
        <p:nvSpPr>
          <p:cNvPr id="390" name="Google Shape;390;p33"/>
          <p:cNvSpPr txBox="1"/>
          <p:nvPr/>
        </p:nvSpPr>
        <p:spPr>
          <a:xfrm>
            <a:off x="196850" y="1196752"/>
            <a:ext cx="8750300" cy="5256584"/>
          </a:xfrm>
          <a:prstGeom prst="rect">
            <a:avLst/>
          </a:prstGeom>
          <a:noFill/>
          <a:ln w="38100" cap="flat" cmpd="sng">
            <a:solidFill>
              <a:srgbClr val="FF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chemeClr val="dk1"/>
              </a:buClr>
              <a:buSzPts val="2600"/>
              <a:buFont typeface="Arial"/>
              <a:buNone/>
            </a:pPr>
            <a:r>
              <a:rPr lang="ru-RU" sz="2600" b="1" i="1" u="none" strike="noStrike" cap="none" dirty="0">
                <a:solidFill>
                  <a:schemeClr val="dk1"/>
                </a:solidFill>
                <a:latin typeface="Calibri"/>
                <a:ea typeface="Calibri"/>
                <a:cs typeface="Calibri"/>
                <a:sym typeface="Calibri"/>
              </a:rPr>
              <a:t>Права на интелектуална сопственост</a:t>
            </a:r>
            <a:endParaRPr sz="2600" b="1" i="1" u="none" strike="noStrike" cap="none" dirty="0">
              <a:solidFill>
                <a:schemeClr val="dk1"/>
              </a:solidFill>
              <a:latin typeface="Calibri"/>
              <a:ea typeface="Calibri"/>
              <a:cs typeface="Calibri"/>
              <a:sym typeface="Calibri"/>
            </a:endParaRPr>
          </a:p>
          <a:p>
            <a:pPr marL="0" marR="0" lvl="0" indent="0" algn="ctr" rtl="0">
              <a:lnSpc>
                <a:spcPct val="90000"/>
              </a:lnSpc>
              <a:spcBef>
                <a:spcPts val="520"/>
              </a:spcBef>
              <a:spcAft>
                <a:spcPts val="0"/>
              </a:spcAft>
              <a:buClr>
                <a:schemeClr val="dk1"/>
              </a:buClr>
              <a:buSzPts val="2600"/>
              <a:buFont typeface="Arial"/>
              <a:buNone/>
            </a:pPr>
            <a:r>
              <a:rPr lang="ru-RU" sz="2600" b="1" i="1" u="none" strike="noStrike" cap="none" dirty="0">
                <a:solidFill>
                  <a:schemeClr val="dk1"/>
                </a:solidFill>
                <a:latin typeface="Calibri"/>
                <a:ea typeface="Calibri"/>
                <a:cs typeface="Calibri"/>
                <a:sym typeface="Calibri"/>
              </a:rPr>
              <a:t>(член 10 – Конвенција од Будимпешта)</a:t>
            </a:r>
            <a:r>
              <a:rPr lang="ru-RU" sz="2600" b="0" i="0" u="none" strike="noStrike" cap="none" dirty="0">
                <a:solidFill>
                  <a:schemeClr val="dk1"/>
                </a:solidFill>
                <a:latin typeface="Calibri"/>
                <a:ea typeface="Calibri"/>
                <a:cs typeface="Calibri"/>
                <a:sym typeface="Calibri"/>
              </a:rPr>
              <a:t> </a:t>
            </a:r>
            <a:endParaRPr sz="2400" b="0" i="0" u="none" strike="noStrike" cap="none" dirty="0">
              <a:solidFill>
                <a:schemeClr val="dk1"/>
              </a:solidFill>
              <a:latin typeface="Calibri"/>
              <a:ea typeface="Calibri"/>
              <a:cs typeface="Calibri"/>
              <a:sym typeface="Calibri"/>
            </a:endParaRPr>
          </a:p>
          <a:p>
            <a:pPr marL="342900" marR="0" lvl="0" indent="-342900" algn="ctr" rtl="0">
              <a:lnSpc>
                <a:spcPct val="90000"/>
              </a:lnSpc>
              <a:spcBef>
                <a:spcPts val="480"/>
              </a:spcBef>
              <a:spcAft>
                <a:spcPts val="0"/>
              </a:spcAft>
              <a:buClr>
                <a:schemeClr val="dk1"/>
              </a:buClr>
              <a:buSzPts val="2400"/>
              <a:buFont typeface="Arial"/>
              <a:buChar char="•"/>
            </a:pPr>
            <a:endParaRPr lang="ru-RU" sz="800" b="0" i="1" u="none" strike="noStrike" cap="none" dirty="0">
              <a:solidFill>
                <a:schemeClr val="dk1"/>
              </a:solidFill>
              <a:latin typeface="Calibri"/>
              <a:ea typeface="Calibri"/>
              <a:cs typeface="Calibri"/>
              <a:sym typeface="Calibri"/>
            </a:endParaRPr>
          </a:p>
          <a:p>
            <a:pPr marL="342900" marR="0" lvl="0" indent="-342900" algn="ctr" rtl="0">
              <a:lnSpc>
                <a:spcPct val="90000"/>
              </a:lnSpc>
              <a:spcBef>
                <a:spcPts val="480"/>
              </a:spcBef>
              <a:spcAft>
                <a:spcPts val="0"/>
              </a:spcAft>
              <a:buClr>
                <a:schemeClr val="dk1"/>
              </a:buClr>
              <a:buSzPts val="2400"/>
              <a:buFont typeface="Arial"/>
              <a:buChar char="•"/>
            </a:pPr>
            <a:r>
              <a:rPr lang="ru-RU" sz="2400" b="0" i="1" u="none" strike="noStrike" cap="none" dirty="0">
                <a:solidFill>
                  <a:schemeClr val="dk1"/>
                </a:solidFill>
                <a:latin typeface="Calibri"/>
                <a:ea typeface="Calibri"/>
                <a:cs typeface="Calibri"/>
                <a:sym typeface="Calibri"/>
              </a:rPr>
              <a:t>не создава нова регулатива на оваа тема</a:t>
            </a:r>
            <a:endParaRPr sz="2400" b="0" i="1" u="none" strike="noStrike" cap="none" dirty="0">
              <a:solidFill>
                <a:schemeClr val="dk1"/>
              </a:solidFill>
              <a:latin typeface="Calibri"/>
              <a:ea typeface="Calibri"/>
              <a:cs typeface="Calibri"/>
              <a:sym typeface="Calibri"/>
            </a:endParaRPr>
          </a:p>
          <a:p>
            <a:pPr marL="342900" marR="0" lvl="0" indent="-342900" algn="ctr" rtl="0">
              <a:lnSpc>
                <a:spcPct val="90000"/>
              </a:lnSpc>
              <a:spcBef>
                <a:spcPts val="480"/>
              </a:spcBef>
              <a:spcAft>
                <a:spcPts val="0"/>
              </a:spcAft>
              <a:buClr>
                <a:schemeClr val="dk1"/>
              </a:buClr>
              <a:buSzPts val="2400"/>
              <a:buFont typeface="Arial"/>
              <a:buChar char="•"/>
            </a:pPr>
            <a:r>
              <a:rPr lang="ru-RU" sz="2400" b="0" i="1" u="none" strike="noStrike" cap="none" dirty="0">
                <a:solidFill>
                  <a:schemeClr val="dk1"/>
                </a:solidFill>
                <a:latin typeface="Calibri"/>
                <a:ea typeface="Calibri"/>
                <a:cs typeface="Calibri"/>
                <a:sym typeface="Calibri"/>
              </a:rPr>
              <a:t>целта на Конвенцијата од Будимпешта</a:t>
            </a:r>
            <a:endParaRPr sz="2400" b="0" i="1" u="none" strike="noStrike" cap="none" dirty="0">
              <a:solidFill>
                <a:schemeClr val="dk1"/>
              </a:solidFill>
              <a:latin typeface="Calibri"/>
              <a:ea typeface="Calibri"/>
              <a:cs typeface="Calibri"/>
              <a:sym typeface="Calibri"/>
            </a:endParaRPr>
          </a:p>
          <a:p>
            <a:pPr marL="742950" marR="0" lvl="1" indent="-285750" algn="ctr" rtl="0">
              <a:lnSpc>
                <a:spcPct val="90000"/>
              </a:lnSpc>
              <a:spcBef>
                <a:spcPts val="400"/>
              </a:spcBef>
              <a:spcAft>
                <a:spcPts val="0"/>
              </a:spcAft>
              <a:buClr>
                <a:schemeClr val="dk1"/>
              </a:buClr>
              <a:buSzPts val="2000"/>
              <a:buFont typeface="Arial"/>
              <a:buChar char="–"/>
            </a:pPr>
            <a:r>
              <a:rPr lang="ru-RU" sz="2000" b="0" i="1" u="none" strike="noStrike" cap="none" dirty="0">
                <a:solidFill>
                  <a:schemeClr val="dk1"/>
                </a:solidFill>
                <a:latin typeface="Calibri"/>
                <a:ea typeface="Calibri"/>
                <a:cs typeface="Calibri"/>
                <a:sym typeface="Calibri"/>
              </a:rPr>
              <a:t>да се применуваат претходните правила за авторско право: она што е усогласено со реалниот свет мора исто така да се почитува во рамките на онлајн реалноста</a:t>
            </a:r>
            <a:endParaRPr sz="2000" b="0" i="1" u="none" strike="noStrike" cap="none" dirty="0">
              <a:solidFill>
                <a:schemeClr val="dk1"/>
              </a:solidFill>
              <a:latin typeface="Calibri"/>
              <a:ea typeface="Calibri"/>
              <a:cs typeface="Calibri"/>
              <a:sym typeface="Calibri"/>
            </a:endParaRPr>
          </a:p>
          <a:p>
            <a:pPr marL="742950" marR="0" lvl="1" indent="-285750" algn="ctr" rtl="0">
              <a:lnSpc>
                <a:spcPct val="90000"/>
              </a:lnSpc>
              <a:spcBef>
                <a:spcPts val="400"/>
              </a:spcBef>
              <a:spcAft>
                <a:spcPts val="0"/>
              </a:spcAft>
              <a:buClr>
                <a:schemeClr val="dk1"/>
              </a:buClr>
              <a:buSzPts val="2000"/>
              <a:buFont typeface="Arial"/>
              <a:buChar char="–"/>
            </a:pPr>
            <a:r>
              <a:rPr lang="ru-RU" sz="2000" b="0" i="1" u="none" strike="noStrike" cap="none" dirty="0">
                <a:solidFill>
                  <a:schemeClr val="dk1"/>
                </a:solidFill>
                <a:latin typeface="Calibri"/>
                <a:ea typeface="Calibri"/>
                <a:cs typeface="Calibri"/>
                <a:sym typeface="Calibri"/>
              </a:rPr>
              <a:t>повреда на авторските права на интернет (онлајн), или сторени со помош на компјутерски систем, мора да бидат казнети како да се сторени во реалниот свет</a:t>
            </a:r>
            <a:endParaRPr sz="2000" b="0" i="1" u="none" strike="noStrike" cap="none" dirty="0">
              <a:solidFill>
                <a:schemeClr val="dk1"/>
              </a:solidFill>
              <a:latin typeface="Calibri"/>
              <a:ea typeface="Calibri"/>
              <a:cs typeface="Calibri"/>
              <a:sym typeface="Calibri"/>
            </a:endParaRPr>
          </a:p>
          <a:p>
            <a:pPr marL="1143000" marR="0" lvl="2" indent="-101600" algn="l" rtl="0">
              <a:lnSpc>
                <a:spcPct val="90000"/>
              </a:lnSpc>
              <a:spcBef>
                <a:spcPts val="400"/>
              </a:spcBef>
              <a:spcAft>
                <a:spcPts val="0"/>
              </a:spcAft>
              <a:buClr>
                <a:schemeClr val="dk1"/>
              </a:buClr>
              <a:buSzPts val="2000"/>
              <a:buFont typeface="Arial"/>
              <a:buNone/>
            </a:pPr>
            <a:endParaRPr sz="800" b="0" i="0" u="none" strike="noStrike" cap="none" dirty="0">
              <a:solidFill>
                <a:schemeClr val="dk1"/>
              </a:solidFill>
              <a:latin typeface="Calibri"/>
              <a:ea typeface="Calibri"/>
              <a:cs typeface="Calibri"/>
              <a:sym typeface="Calibri"/>
            </a:endParaRPr>
          </a:p>
          <a:p>
            <a:pPr marL="342900" marR="0" lvl="0" indent="-342900" algn="l" rtl="0">
              <a:lnSpc>
                <a:spcPct val="90000"/>
              </a:lnSpc>
              <a:spcBef>
                <a:spcPts val="440"/>
              </a:spcBef>
              <a:spcAft>
                <a:spcPts val="0"/>
              </a:spcAft>
              <a:buClr>
                <a:schemeClr val="dk1"/>
              </a:buClr>
              <a:buSzPts val="2200"/>
              <a:buFont typeface="Arial"/>
              <a:buChar char="•"/>
            </a:pPr>
            <a:r>
              <a:rPr lang="ru-RU" sz="2200" b="0" i="0" u="none" strike="noStrike" cap="none" dirty="0">
                <a:solidFill>
                  <a:schemeClr val="dk1"/>
                </a:solidFill>
                <a:latin typeface="Calibri"/>
                <a:ea typeface="Calibri"/>
                <a:cs typeface="Calibri"/>
                <a:sym typeface="Calibri"/>
              </a:rPr>
              <a:t>Конвенцијата од Будимпешта се однесува на постојните меѓународни договори </a:t>
            </a:r>
            <a:endParaRPr sz="2200" b="0" i="0" u="none" strike="noStrike" cap="none" dirty="0">
              <a:solidFill>
                <a:schemeClr val="dk1"/>
              </a:solidFill>
              <a:latin typeface="Calibri"/>
              <a:ea typeface="Calibri"/>
              <a:cs typeface="Calibri"/>
              <a:sym typeface="Calibri"/>
            </a:endParaRPr>
          </a:p>
          <a:p>
            <a:pPr marL="742950" marR="0" lvl="1" indent="-285750" algn="l" rtl="0">
              <a:lnSpc>
                <a:spcPct val="90000"/>
              </a:lnSpc>
              <a:spcBef>
                <a:spcPts val="360"/>
              </a:spcBef>
              <a:spcAft>
                <a:spcPts val="0"/>
              </a:spcAft>
              <a:buClr>
                <a:schemeClr val="dk1"/>
              </a:buClr>
              <a:buSzPts val="1800"/>
              <a:buFont typeface="Arial"/>
              <a:buChar char="–"/>
            </a:pPr>
            <a:r>
              <a:rPr lang="ru-RU" sz="1800" b="0" i="0" u="none" strike="noStrike" cap="none" dirty="0">
                <a:solidFill>
                  <a:schemeClr val="dk1"/>
                </a:solidFill>
                <a:latin typeface="Calibri"/>
                <a:ea typeface="Calibri"/>
                <a:cs typeface="Calibri"/>
                <a:sym typeface="Calibri"/>
              </a:rPr>
              <a:t>Париски договор од 24 јули 1971 год.</a:t>
            </a:r>
            <a:endParaRPr sz="1800" b="0" i="0" u="none" strike="noStrike" cap="none" dirty="0">
              <a:solidFill>
                <a:schemeClr val="dk1"/>
              </a:solidFill>
              <a:latin typeface="Calibri"/>
              <a:ea typeface="Calibri"/>
              <a:cs typeface="Calibri"/>
              <a:sym typeface="Calibri"/>
            </a:endParaRPr>
          </a:p>
          <a:p>
            <a:pPr marL="742950" marR="0" lvl="1" indent="-285750" algn="l" rtl="0">
              <a:lnSpc>
                <a:spcPct val="90000"/>
              </a:lnSpc>
              <a:spcBef>
                <a:spcPts val="360"/>
              </a:spcBef>
              <a:spcAft>
                <a:spcPts val="0"/>
              </a:spcAft>
              <a:buClr>
                <a:schemeClr val="dk1"/>
              </a:buClr>
              <a:buSzPts val="1800"/>
              <a:buFont typeface="Arial"/>
              <a:buChar char="–"/>
            </a:pPr>
            <a:r>
              <a:rPr lang="ru-RU" sz="1800" b="0" i="0" u="none" strike="noStrike" cap="none" dirty="0">
                <a:solidFill>
                  <a:schemeClr val="dk1"/>
                </a:solidFill>
                <a:latin typeface="Calibri"/>
                <a:ea typeface="Calibri"/>
                <a:cs typeface="Calibri"/>
                <a:sym typeface="Calibri"/>
              </a:rPr>
              <a:t>Конвенција во Берн</a:t>
            </a:r>
            <a:endParaRPr sz="1800" b="0" i="0" u="none" strike="noStrike" cap="none" dirty="0">
              <a:solidFill>
                <a:schemeClr val="dk1"/>
              </a:solidFill>
              <a:latin typeface="Calibri"/>
              <a:ea typeface="Calibri"/>
              <a:cs typeface="Calibri"/>
              <a:sym typeface="Calibri"/>
            </a:endParaRPr>
          </a:p>
          <a:p>
            <a:pPr marL="742950" marR="0" lvl="1" indent="-285750" algn="l" rtl="0">
              <a:lnSpc>
                <a:spcPct val="90000"/>
              </a:lnSpc>
              <a:spcBef>
                <a:spcPts val="360"/>
              </a:spcBef>
              <a:spcAft>
                <a:spcPts val="0"/>
              </a:spcAft>
              <a:buClr>
                <a:schemeClr val="dk1"/>
              </a:buClr>
              <a:buSzPts val="1800"/>
              <a:buFont typeface="Arial"/>
              <a:buChar char="–"/>
            </a:pPr>
            <a:r>
              <a:rPr lang="ru-RU" sz="1800" b="0" i="0" u="none" strike="noStrike" cap="none" dirty="0">
                <a:solidFill>
                  <a:schemeClr val="dk1"/>
                </a:solidFill>
                <a:latin typeface="Calibri"/>
                <a:ea typeface="Calibri"/>
                <a:cs typeface="Calibri"/>
                <a:sym typeface="Calibri"/>
              </a:rPr>
              <a:t>Договорите на СОИС (Светска организација за интелектуална сопственост)</a:t>
            </a:r>
            <a:endParaRPr sz="18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34"/>
          <p:cNvSpPr txBox="1"/>
          <p:nvPr/>
        </p:nvSpPr>
        <p:spPr>
          <a:xfrm>
            <a:off x="1344612" y="81875"/>
            <a:ext cx="7632700" cy="4770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2500" b="0" i="0" u="none" strike="noStrike" cap="none">
                <a:solidFill>
                  <a:schemeClr val="lt1"/>
                </a:solidFill>
                <a:latin typeface="Verdana"/>
                <a:ea typeface="Verdana"/>
                <a:cs typeface="Verdana"/>
                <a:sym typeface="Verdana"/>
              </a:rPr>
              <a:t>Повреда на авторско право и сродни права</a:t>
            </a:r>
            <a:endParaRPr sz="2500" b="0" i="0" u="none" strike="noStrike" cap="none">
              <a:solidFill>
                <a:schemeClr val="lt1"/>
              </a:solidFill>
              <a:latin typeface="Verdana"/>
              <a:ea typeface="Verdana"/>
              <a:cs typeface="Verdana"/>
              <a:sym typeface="Verdana"/>
            </a:endParaRPr>
          </a:p>
        </p:txBody>
      </p:sp>
      <p:pic>
        <p:nvPicPr>
          <p:cNvPr id="397" name="Google Shape;397;p34"/>
          <p:cNvPicPr preferRelativeResize="0"/>
          <p:nvPr/>
        </p:nvPicPr>
        <p:blipFill rotWithShape="1">
          <a:blip r:embed="rId3">
            <a:alphaModFix/>
          </a:blip>
          <a:srcRect/>
          <a:stretch/>
        </p:blipFill>
        <p:spPr>
          <a:xfrm>
            <a:off x="0" y="1484784"/>
            <a:ext cx="4551702" cy="4733777"/>
          </a:xfrm>
          <a:prstGeom prst="rect">
            <a:avLst/>
          </a:prstGeom>
          <a:noFill/>
          <a:ln>
            <a:noFill/>
          </a:ln>
        </p:spPr>
      </p:pic>
      <p:pic>
        <p:nvPicPr>
          <p:cNvPr id="398" name="Google Shape;398;p34"/>
          <p:cNvPicPr preferRelativeResize="0"/>
          <p:nvPr/>
        </p:nvPicPr>
        <p:blipFill rotWithShape="1">
          <a:blip r:embed="rId4">
            <a:alphaModFix/>
          </a:blip>
          <a:srcRect/>
          <a:stretch/>
        </p:blipFill>
        <p:spPr>
          <a:xfrm>
            <a:off x="4592299" y="1916832"/>
            <a:ext cx="4551233" cy="4392488"/>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sp>
        <p:nvSpPr>
          <p:cNvPr id="404" name="Google Shape;404;p35"/>
          <p:cNvSpPr txBox="1"/>
          <p:nvPr/>
        </p:nvSpPr>
        <p:spPr>
          <a:xfrm>
            <a:off x="1393190" y="99060"/>
            <a:ext cx="7632700" cy="4770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2500" b="0" i="0" u="none" strike="noStrike" cap="none">
                <a:solidFill>
                  <a:schemeClr val="lt1"/>
                </a:solidFill>
                <a:latin typeface="Verdana"/>
                <a:ea typeface="Verdana"/>
                <a:cs typeface="Verdana"/>
                <a:sym typeface="Verdana"/>
              </a:rPr>
              <a:t>Повреда на авторско право и сродни права</a:t>
            </a:r>
            <a:endParaRPr sz="2500" b="0" i="0" u="none" strike="noStrike" cap="none">
              <a:solidFill>
                <a:schemeClr val="lt1"/>
              </a:solidFill>
              <a:latin typeface="Verdana"/>
              <a:ea typeface="Verdana"/>
              <a:cs typeface="Verdana"/>
              <a:sym typeface="Verdana"/>
            </a:endParaRPr>
          </a:p>
        </p:txBody>
      </p:sp>
      <p:pic>
        <p:nvPicPr>
          <p:cNvPr id="405" name="Google Shape;405;p35"/>
          <p:cNvPicPr preferRelativeResize="0"/>
          <p:nvPr/>
        </p:nvPicPr>
        <p:blipFill rotWithShape="1">
          <a:blip r:embed="rId3">
            <a:alphaModFix/>
          </a:blip>
          <a:srcRect/>
          <a:stretch/>
        </p:blipFill>
        <p:spPr>
          <a:xfrm>
            <a:off x="0" y="1052275"/>
            <a:ext cx="9144000" cy="5545376"/>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Google Shape;411;p36"/>
          <p:cNvSpPr/>
          <p:nvPr/>
        </p:nvSpPr>
        <p:spPr>
          <a:xfrm>
            <a:off x="129117" y="1336957"/>
            <a:ext cx="3889351" cy="4708941"/>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утврдување на кривичните дела според сопственото домашно </a:t>
            </a:r>
            <a:r>
              <a:rPr lang="ru-RU" sz="1500" dirty="0">
                <a:solidFill>
                  <a:schemeClr val="dk1"/>
                </a:solidFill>
                <a:latin typeface="Calibri"/>
                <a:ea typeface="Calibri"/>
                <a:cs typeface="Calibri"/>
                <a:sym typeface="Calibri"/>
              </a:rPr>
              <a:t>законодавство:</a:t>
            </a:r>
            <a:r>
              <a:rPr lang="ru-RU" sz="1500" b="0" i="0" u="none" strike="noStrike" cap="none" dirty="0">
                <a:solidFill>
                  <a:schemeClr val="dk1"/>
                </a:solidFill>
                <a:latin typeface="Calibri"/>
                <a:ea typeface="Calibri"/>
                <a:cs typeface="Calibri"/>
                <a:sym typeface="Calibri"/>
              </a:rPr>
              <a:t> </a:t>
            </a:r>
            <a:r>
              <a:rPr lang="ru-RU" sz="1500" b="1" i="0" u="none" strike="noStrike" cap="none" dirty="0">
                <a:solidFill>
                  <a:srgbClr val="FF0000"/>
                </a:solidFill>
                <a:latin typeface="Calibri"/>
                <a:ea typeface="Calibri"/>
                <a:cs typeface="Calibri"/>
                <a:sym typeface="Calibri"/>
              </a:rPr>
              <a:t>повредата на авторско право</a:t>
            </a:r>
            <a:r>
              <a:rPr lang="ru-RU" sz="1500" b="0" i="0" u="none" strike="noStrike" cap="none" dirty="0">
                <a:solidFill>
                  <a:schemeClr val="dk1"/>
                </a:solidFill>
                <a:latin typeface="Calibri"/>
                <a:ea typeface="Calibri"/>
                <a:cs typeface="Calibri"/>
                <a:sym typeface="Calibri"/>
              </a:rPr>
              <a:t>, како што е </a:t>
            </a:r>
            <a:r>
              <a:rPr lang="ru-RU" sz="1500" b="1" i="0" u="none" strike="noStrike" cap="none" dirty="0">
                <a:solidFill>
                  <a:srgbClr val="FF0000"/>
                </a:solidFill>
                <a:latin typeface="Calibri"/>
                <a:ea typeface="Calibri"/>
                <a:cs typeface="Calibri"/>
                <a:sym typeface="Calibri"/>
              </a:rPr>
              <a:t>дефинирано според законот </a:t>
            </a:r>
            <a:r>
              <a:rPr lang="ru-RU" sz="1500" b="0" i="0" u="none" strike="noStrike" cap="none" dirty="0">
                <a:solidFill>
                  <a:schemeClr val="dk1"/>
                </a:solidFill>
                <a:latin typeface="Calibri"/>
                <a:ea typeface="Calibri"/>
                <a:cs typeface="Calibri"/>
                <a:sym typeface="Calibri"/>
              </a:rPr>
              <a:t>на таа страна, </a:t>
            </a:r>
            <a:r>
              <a:rPr lang="ru-RU" sz="1500" b="1" i="0" u="none" strike="noStrike" cap="none" dirty="0">
                <a:solidFill>
                  <a:srgbClr val="FF0000"/>
                </a:solidFill>
                <a:latin typeface="Calibri"/>
                <a:ea typeface="Calibri"/>
                <a:cs typeface="Calibri"/>
                <a:sym typeface="Calibri"/>
              </a:rPr>
              <a:t>согласно обврските што се преземаат според Парискиот акт од 24 јули 1971 година, со кој се ревидира Конвенцијата од Берн за заштита на литературните и уметничките дела, Договорот за аспекти на трговија поврзани со интелектуална сопственост и Договорот за авторско право на СОИС</a:t>
            </a:r>
            <a:r>
              <a:rPr lang="ru-RU" sz="1500" b="0" i="0" u="none" strike="noStrike" cap="none" dirty="0">
                <a:solidFill>
                  <a:schemeClr val="dk1"/>
                </a:solidFill>
                <a:latin typeface="Calibri"/>
                <a:ea typeface="Calibri"/>
                <a:cs typeface="Calibri"/>
                <a:sym typeface="Calibri"/>
              </a:rPr>
              <a:t>, со исклучок на какви било морални права дадени со таквите конвенции, кога таквите дела се сторени </a:t>
            </a:r>
            <a:r>
              <a:rPr lang="ru-RU" sz="1500" b="1" i="0" u="none" strike="noStrike" cap="none" dirty="0">
                <a:solidFill>
                  <a:srgbClr val="FF0000"/>
                </a:solidFill>
                <a:latin typeface="Calibri"/>
                <a:ea typeface="Calibri"/>
                <a:cs typeface="Calibri"/>
                <a:sym typeface="Calibri"/>
              </a:rPr>
              <a:t>самоволно</a:t>
            </a:r>
            <a:r>
              <a:rPr lang="ru-RU" sz="1500" b="0" i="0" u="none" strike="noStrike" cap="none" dirty="0">
                <a:solidFill>
                  <a:schemeClr val="dk1"/>
                </a:solidFill>
                <a:latin typeface="Calibri"/>
                <a:ea typeface="Calibri"/>
                <a:cs typeface="Calibri"/>
                <a:sym typeface="Calibri"/>
              </a:rPr>
              <a:t>, се од комерцијален обем и тоа со помош на </a:t>
            </a:r>
            <a:r>
              <a:rPr lang="ru-RU" sz="1500" b="1" i="0" u="none" strike="noStrike" cap="none" dirty="0">
                <a:solidFill>
                  <a:srgbClr val="FF0000"/>
                </a:solidFill>
                <a:latin typeface="Calibri"/>
                <a:ea typeface="Calibri"/>
                <a:cs typeface="Calibri"/>
                <a:sym typeface="Calibri"/>
              </a:rPr>
              <a:t>компјутерски систем</a:t>
            </a:r>
            <a:r>
              <a:rPr lang="ru-RU" sz="1500" b="0" i="0" u="none" strike="noStrike" cap="none" dirty="0">
                <a:solidFill>
                  <a:schemeClr val="dk1"/>
                </a:solidFill>
                <a:latin typeface="Calibri"/>
                <a:ea typeface="Calibri"/>
                <a:cs typeface="Calibri"/>
                <a:sym typeface="Calibri"/>
              </a:rPr>
              <a:t>.</a:t>
            </a:r>
            <a:endParaRPr sz="1500" b="1" i="0" u="none" strike="noStrike" cap="none" dirty="0">
              <a:solidFill>
                <a:srgbClr val="FF0000"/>
              </a:solidFill>
              <a:latin typeface="Calibri"/>
              <a:ea typeface="Calibri"/>
              <a:cs typeface="Calibri"/>
              <a:sym typeface="Calibri"/>
            </a:endParaRPr>
          </a:p>
        </p:txBody>
      </p:sp>
      <p:sp>
        <p:nvSpPr>
          <p:cNvPr id="412" name="Google Shape;412;p36"/>
          <p:cNvSpPr/>
          <p:nvPr/>
        </p:nvSpPr>
        <p:spPr>
          <a:xfrm>
            <a:off x="4653280" y="1336957"/>
            <a:ext cx="3992880" cy="2862282"/>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Криминализира своеволна повреда на авторските права и сродните права што произлегуваат од договорите наведени во членот, кога таквите повреди се сторени со компјутерски систем и се од комерцијален обем.</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Одредбата само гарантира дека постојните повреди на авторските права донесени во согласност со меѓународните обврски што се однесуваат на дела сторени преку компјутерски систем.</a:t>
            </a:r>
            <a:endParaRPr sz="1500" b="0" i="0" u="none" strike="noStrike" cap="none" dirty="0">
              <a:solidFill>
                <a:schemeClr val="dk1"/>
              </a:solidFill>
              <a:latin typeface="Calibri"/>
              <a:ea typeface="Calibri"/>
              <a:cs typeface="Calibri"/>
              <a:sym typeface="Calibri"/>
            </a:endParaRPr>
          </a:p>
        </p:txBody>
      </p:sp>
      <p:sp>
        <p:nvSpPr>
          <p:cNvPr id="413" name="Google Shape;413;p36"/>
          <p:cNvSpPr txBox="1"/>
          <p:nvPr/>
        </p:nvSpPr>
        <p:spPr>
          <a:xfrm>
            <a:off x="1403350" y="44624"/>
            <a:ext cx="7632700" cy="86177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2500" b="0" i="0" u="none" strike="noStrike" cap="none">
                <a:solidFill>
                  <a:schemeClr val="lt1"/>
                </a:solidFill>
                <a:latin typeface="Verdana"/>
                <a:ea typeface="Verdana"/>
                <a:cs typeface="Verdana"/>
                <a:sym typeface="Verdana"/>
              </a:rPr>
              <a:t>Повреда на авторско право и сродни права</a:t>
            </a:r>
            <a:endParaRPr sz="2500" b="0" i="0" u="none" strike="noStrike" cap="none">
              <a:solidFill>
                <a:schemeClr val="lt1"/>
              </a:solidFill>
              <a:latin typeface="Verdana"/>
              <a:ea typeface="Verdana"/>
              <a:cs typeface="Verdana"/>
              <a:sym typeface="Verdana"/>
            </a:endParaRPr>
          </a:p>
          <a:p>
            <a:pPr marL="0" marR="0" lvl="0" indent="0" algn="r" rtl="0">
              <a:spcBef>
                <a:spcPts val="0"/>
              </a:spcBef>
              <a:spcAft>
                <a:spcPts val="0"/>
              </a:spcAft>
              <a:buNone/>
            </a:pPr>
            <a:r>
              <a:rPr lang="ru-RU" sz="2500" b="0" i="0" u="none" strike="noStrike" cap="none">
                <a:solidFill>
                  <a:schemeClr val="lt1"/>
                </a:solidFill>
                <a:latin typeface="Verdana"/>
                <a:ea typeface="Verdana"/>
                <a:cs typeface="Verdana"/>
                <a:sym typeface="Verdana"/>
              </a:rPr>
              <a:t>(„повреда на авторско право…”)</a:t>
            </a:r>
            <a:endParaRPr sz="2500" b="0" i="0" u="none" strike="noStrike" cap="none">
              <a:solidFill>
                <a:schemeClr val="lt1"/>
              </a:solidFill>
              <a:latin typeface="Verdana"/>
              <a:ea typeface="Verdana"/>
              <a:cs typeface="Verdana"/>
              <a:sym typeface="Verdana"/>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sp>
        <p:nvSpPr>
          <p:cNvPr id="419" name="Google Shape;419;p37"/>
          <p:cNvSpPr/>
          <p:nvPr/>
        </p:nvSpPr>
        <p:spPr>
          <a:xfrm>
            <a:off x="129117" y="1336957"/>
            <a:ext cx="3889351" cy="447814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утврдување на кривичните дела според сопственото домашно </a:t>
            </a:r>
            <a:r>
              <a:rPr lang="ru-RU" sz="1500" dirty="0">
                <a:solidFill>
                  <a:schemeClr val="dk1"/>
                </a:solidFill>
                <a:latin typeface="Calibri"/>
                <a:ea typeface="Calibri"/>
                <a:cs typeface="Calibri"/>
                <a:sym typeface="Calibri"/>
              </a:rPr>
              <a:t>законодавство:</a:t>
            </a:r>
            <a:r>
              <a:rPr lang="ru-RU" sz="1500" b="0" i="0" u="none" strike="noStrike" cap="none" dirty="0">
                <a:solidFill>
                  <a:schemeClr val="dk1"/>
                </a:solidFill>
                <a:latin typeface="Calibri"/>
                <a:ea typeface="Calibri"/>
                <a:cs typeface="Calibri"/>
                <a:sym typeface="Calibri"/>
              </a:rPr>
              <a:t> повредата на авторско право, како што е дефинирано според законот на таа Страна, согласно обврските што се преземаат според Парискиот акт од 24 јули 1971 година, со кој се ревидира Конвенцијата од Берн за заштита на литературните и уметничките дела, Договорот за аспекти на трговија поврзани со интелектуална сопственост и Договорот за авторско право на СОИС, со исклучок на какви било морални права дадени со таквите конвенции, кога таквите дела се сторени самоволно, се од </a:t>
            </a:r>
            <a:r>
              <a:rPr lang="ru-RU" sz="1500" b="1" i="0" u="none" strike="noStrike" cap="none" dirty="0">
                <a:solidFill>
                  <a:srgbClr val="FF0000"/>
                </a:solidFill>
                <a:latin typeface="Calibri"/>
                <a:ea typeface="Calibri"/>
                <a:cs typeface="Calibri"/>
                <a:sym typeface="Calibri"/>
              </a:rPr>
              <a:t>комерцијален обем</a:t>
            </a:r>
            <a:r>
              <a:rPr lang="ru-RU" sz="1500" b="0" i="0" u="none" strike="noStrike" cap="none" dirty="0">
                <a:solidFill>
                  <a:schemeClr val="dk1"/>
                </a:solidFill>
                <a:latin typeface="Calibri"/>
                <a:ea typeface="Calibri"/>
                <a:cs typeface="Calibri"/>
                <a:sym typeface="Calibri"/>
              </a:rPr>
              <a:t> и тоа со помош на компјутерски систем.</a:t>
            </a:r>
            <a:endParaRPr sz="1500" b="0" i="0" u="none" strike="noStrike" cap="none" dirty="0">
              <a:solidFill>
                <a:schemeClr val="dk1"/>
              </a:solidFill>
              <a:latin typeface="Calibri"/>
              <a:ea typeface="Calibri"/>
              <a:cs typeface="Calibri"/>
              <a:sym typeface="Calibri"/>
            </a:endParaRPr>
          </a:p>
        </p:txBody>
      </p:sp>
      <p:sp>
        <p:nvSpPr>
          <p:cNvPr id="420" name="Google Shape;420;p37"/>
          <p:cNvSpPr/>
          <p:nvPr/>
        </p:nvSpPr>
        <p:spPr>
          <a:xfrm>
            <a:off x="4622800" y="1336957"/>
            <a:ext cx="4003040" cy="3046988"/>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Во согласност со член 61 од Договорот АПИСПТ (Аспекти на правата на интелектуална сопственост поврзани со трговијата)</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Се занимава со пиратерија од комерцијален обем</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Страните може да го надминат прагот на пиратерија од комерцијален обем и да ги криминализираат другите случаи на повреда на авторските права</a:t>
            </a:r>
            <a:endParaRPr sz="1600" b="0" i="0" u="none" strike="noStrike" cap="none" dirty="0">
              <a:solidFill>
                <a:schemeClr val="dk1"/>
              </a:solidFill>
              <a:latin typeface="Calibri"/>
              <a:ea typeface="Calibri"/>
              <a:cs typeface="Calibri"/>
              <a:sym typeface="Calibri"/>
            </a:endParaRPr>
          </a:p>
        </p:txBody>
      </p:sp>
      <p:sp>
        <p:nvSpPr>
          <p:cNvPr id="421" name="Google Shape;421;p37"/>
          <p:cNvSpPr txBox="1"/>
          <p:nvPr/>
        </p:nvSpPr>
        <p:spPr>
          <a:xfrm>
            <a:off x="1511300" y="71120"/>
            <a:ext cx="7632700" cy="86177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2500" b="0" i="0" u="none" strike="noStrike" cap="none">
                <a:solidFill>
                  <a:schemeClr val="lt1"/>
                </a:solidFill>
                <a:latin typeface="Verdana"/>
                <a:ea typeface="Verdana"/>
                <a:cs typeface="Verdana"/>
                <a:sym typeface="Verdana"/>
              </a:rPr>
              <a:t>Повреда на авторско право и сродни права</a:t>
            </a:r>
            <a:endParaRPr sz="2500" b="0" i="0" u="none" strike="noStrike" cap="none">
              <a:solidFill>
                <a:schemeClr val="lt1"/>
              </a:solidFill>
              <a:latin typeface="Verdana"/>
              <a:ea typeface="Verdana"/>
              <a:cs typeface="Verdana"/>
              <a:sym typeface="Verdana"/>
            </a:endParaRPr>
          </a:p>
          <a:p>
            <a:pPr marL="0" marR="0" lvl="0" indent="0" algn="r" rtl="0">
              <a:spcBef>
                <a:spcPts val="0"/>
              </a:spcBef>
              <a:spcAft>
                <a:spcPts val="0"/>
              </a:spcAft>
              <a:buNone/>
            </a:pPr>
            <a:r>
              <a:rPr lang="ru-RU" sz="2500" b="0" i="0" u="none" strike="noStrike" cap="none">
                <a:solidFill>
                  <a:schemeClr val="lt1"/>
                </a:solidFill>
                <a:latin typeface="Verdana"/>
                <a:ea typeface="Verdana"/>
                <a:cs typeface="Verdana"/>
                <a:sym typeface="Verdana"/>
              </a:rPr>
              <a:t>(„комерцијален обем”)</a:t>
            </a:r>
            <a:endParaRPr sz="2500" b="0" i="0" u="none" strike="noStrike" cap="none">
              <a:solidFill>
                <a:schemeClr val="lt1"/>
              </a:solidFill>
              <a:latin typeface="Verdana"/>
              <a:ea typeface="Verdana"/>
              <a:cs typeface="Verdana"/>
              <a:sym typeface="Verdana"/>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26"/>
        <p:cNvGrpSpPr/>
        <p:nvPr/>
      </p:nvGrpSpPr>
      <p:grpSpPr>
        <a:xfrm>
          <a:off x="0" y="0"/>
          <a:ext cx="0" cy="0"/>
          <a:chOff x="0" y="0"/>
          <a:chExt cx="0" cy="0"/>
        </a:xfrm>
      </p:grpSpPr>
      <p:sp>
        <p:nvSpPr>
          <p:cNvPr id="427" name="Google Shape;427;p38"/>
          <p:cNvSpPr/>
          <p:nvPr/>
        </p:nvSpPr>
        <p:spPr>
          <a:xfrm>
            <a:off x="149437" y="1336957"/>
            <a:ext cx="3889351" cy="447814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2 Секоја страна ќе донесе такви законодавни и други мерки кои се неопходни за утврдување на кривичните дела според сопственото домашно </a:t>
            </a:r>
            <a:r>
              <a:rPr lang="ru-RU" sz="1500" dirty="0">
                <a:solidFill>
                  <a:schemeClr val="dk1"/>
                </a:solidFill>
                <a:latin typeface="Calibri"/>
                <a:ea typeface="Calibri"/>
                <a:cs typeface="Calibri"/>
                <a:sym typeface="Calibri"/>
              </a:rPr>
              <a:t>законодавство:</a:t>
            </a:r>
            <a:r>
              <a:rPr lang="ru-RU" sz="1500" b="0" i="0" u="none" strike="noStrike" cap="none" dirty="0">
                <a:solidFill>
                  <a:schemeClr val="dk1"/>
                </a:solidFill>
                <a:latin typeface="Calibri"/>
                <a:ea typeface="Calibri"/>
                <a:cs typeface="Calibri"/>
                <a:sym typeface="Calibri"/>
              </a:rPr>
              <a:t> </a:t>
            </a:r>
            <a:r>
              <a:rPr lang="ru-RU" sz="1500" b="1" i="0" u="none" strike="noStrike" cap="none" dirty="0">
                <a:solidFill>
                  <a:srgbClr val="FF0000"/>
                </a:solidFill>
                <a:latin typeface="Calibri"/>
                <a:ea typeface="Calibri"/>
                <a:cs typeface="Calibri"/>
                <a:sym typeface="Calibri"/>
              </a:rPr>
              <a:t>повредата на сродните права</a:t>
            </a:r>
            <a:r>
              <a:rPr lang="ru-RU" sz="1500" b="0" i="0" u="none" strike="noStrike" cap="none" dirty="0">
                <a:solidFill>
                  <a:schemeClr val="dk1"/>
                </a:solidFill>
                <a:latin typeface="Calibri"/>
                <a:ea typeface="Calibri"/>
                <a:cs typeface="Calibri"/>
                <a:sym typeface="Calibri"/>
              </a:rPr>
              <a:t>, како што е дефинирано според законот на таа страна, согласно обврските што се преземени според </a:t>
            </a:r>
            <a:r>
              <a:rPr lang="ru-RU" sz="1500" b="1" i="0" u="none" strike="noStrike" cap="none" dirty="0">
                <a:solidFill>
                  <a:srgbClr val="FF0000"/>
                </a:solidFill>
                <a:latin typeface="Calibri"/>
                <a:ea typeface="Calibri"/>
                <a:cs typeface="Calibri"/>
                <a:sym typeface="Calibri"/>
              </a:rPr>
              <a:t>Меѓународната конвенција за заштита на изведувачите, производителите на фонограми и радиодифузните организации (Римска конвенција), Договорот за аспекти на правата на интелектуална сопственост поврзани со трговијата</a:t>
            </a:r>
            <a:r>
              <a:rPr lang="ru-RU" sz="1500" b="0" i="0" u="none" strike="noStrike" cap="none" dirty="0">
                <a:solidFill>
                  <a:schemeClr val="dk1"/>
                </a:solidFill>
                <a:latin typeface="Calibri"/>
                <a:ea typeface="Calibri"/>
                <a:cs typeface="Calibri"/>
                <a:sym typeface="Calibri"/>
              </a:rPr>
              <a:t>, со исклучок на какви било морални права дадени со таквите конвенции, кога таквите дела се сторени </a:t>
            </a:r>
            <a:r>
              <a:rPr lang="ru-RU" sz="1500" b="1" i="0" u="none" strike="noStrike" cap="none" dirty="0">
                <a:solidFill>
                  <a:srgbClr val="FF0000"/>
                </a:solidFill>
                <a:latin typeface="Calibri"/>
                <a:ea typeface="Calibri"/>
                <a:cs typeface="Calibri"/>
                <a:sym typeface="Calibri"/>
              </a:rPr>
              <a:t>своеволно</a:t>
            </a:r>
            <a:r>
              <a:rPr lang="ru-RU" sz="1500" b="0" i="0" u="none" strike="noStrike" cap="none" dirty="0">
                <a:solidFill>
                  <a:schemeClr val="dk1"/>
                </a:solidFill>
                <a:latin typeface="Calibri"/>
                <a:ea typeface="Calibri"/>
                <a:cs typeface="Calibri"/>
                <a:sym typeface="Calibri"/>
              </a:rPr>
              <a:t>, се од </a:t>
            </a:r>
            <a:r>
              <a:rPr lang="ru-RU" sz="1500" b="1" i="0" u="none" strike="noStrike" cap="none" dirty="0">
                <a:solidFill>
                  <a:srgbClr val="FF0000"/>
                </a:solidFill>
                <a:latin typeface="Calibri"/>
                <a:ea typeface="Calibri"/>
                <a:cs typeface="Calibri"/>
                <a:sym typeface="Calibri"/>
              </a:rPr>
              <a:t>комерцијален обем </a:t>
            </a:r>
            <a:r>
              <a:rPr lang="ru-RU" sz="1500" b="0" i="0" u="none" strike="noStrike" cap="none" dirty="0">
                <a:solidFill>
                  <a:schemeClr val="dk1"/>
                </a:solidFill>
                <a:latin typeface="Calibri"/>
                <a:ea typeface="Calibri"/>
                <a:cs typeface="Calibri"/>
                <a:sym typeface="Calibri"/>
              </a:rPr>
              <a:t>и тоа </a:t>
            </a:r>
            <a:r>
              <a:rPr lang="ru-RU" sz="1500" b="1" i="0" u="none" strike="noStrike" cap="none" dirty="0">
                <a:solidFill>
                  <a:srgbClr val="FF0000"/>
                </a:solidFill>
                <a:latin typeface="Calibri"/>
                <a:ea typeface="Calibri"/>
                <a:cs typeface="Calibri"/>
                <a:sym typeface="Calibri"/>
              </a:rPr>
              <a:t>со помош на компјутерски систем</a:t>
            </a:r>
            <a:r>
              <a:rPr lang="ru-RU" sz="1500" b="0" i="0" u="none" strike="noStrike" cap="none" dirty="0">
                <a:solidFill>
                  <a:schemeClr val="dk1"/>
                </a:solidFill>
                <a:latin typeface="Calibri"/>
                <a:ea typeface="Calibri"/>
                <a:cs typeface="Calibri"/>
                <a:sym typeface="Calibri"/>
              </a:rPr>
              <a:t>.</a:t>
            </a:r>
            <a:endParaRPr sz="1500" b="1" i="0" u="none" strike="noStrike" cap="none" dirty="0">
              <a:solidFill>
                <a:srgbClr val="FF0000"/>
              </a:solidFill>
              <a:latin typeface="Calibri"/>
              <a:ea typeface="Calibri"/>
              <a:cs typeface="Calibri"/>
              <a:sym typeface="Calibri"/>
            </a:endParaRPr>
          </a:p>
        </p:txBody>
      </p:sp>
      <p:sp>
        <p:nvSpPr>
          <p:cNvPr id="428" name="Google Shape;428;p38"/>
          <p:cNvSpPr/>
          <p:nvPr/>
        </p:nvSpPr>
        <p:spPr>
          <a:xfrm>
            <a:off x="4575968" y="1336957"/>
            <a:ext cx="4245839" cy="2862322"/>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Се криминализира своеволната повреда на авторските права и сродните права што произлегуваат од договорите наведени во членот, кога таквите повреди се сторени со компјутерски систем и се од комерцијален обем.</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Одредбата само гарантира дека постојните прекршоци на авторските права донесени во согласност со меѓународните обврски што се однесуваат на дела сторени преку компјутерски систем.</a:t>
            </a:r>
            <a:endParaRPr sz="1500" b="0" i="0" u="none" strike="noStrike" cap="none" dirty="0">
              <a:solidFill>
                <a:schemeClr val="dk1"/>
              </a:solidFill>
              <a:latin typeface="Calibri"/>
              <a:ea typeface="Calibri"/>
              <a:cs typeface="Calibri"/>
              <a:sym typeface="Calibri"/>
            </a:endParaRPr>
          </a:p>
        </p:txBody>
      </p:sp>
      <p:sp>
        <p:nvSpPr>
          <p:cNvPr id="429" name="Google Shape;429;p38"/>
          <p:cNvSpPr txBox="1"/>
          <p:nvPr/>
        </p:nvSpPr>
        <p:spPr>
          <a:xfrm>
            <a:off x="1413510" y="129540"/>
            <a:ext cx="7632700" cy="86177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2400" b="0" i="0" u="none" strike="noStrike" cap="none">
                <a:solidFill>
                  <a:schemeClr val="lt1"/>
                </a:solidFill>
                <a:latin typeface="Verdana"/>
                <a:ea typeface="Verdana"/>
                <a:cs typeface="Verdana"/>
                <a:sym typeface="Verdana"/>
              </a:rPr>
              <a:t>Повреда на авторско право и сродни права</a:t>
            </a:r>
            <a:endParaRPr sz="2400" b="0" i="0" u="none" strike="noStrike" cap="none">
              <a:solidFill>
                <a:schemeClr val="lt1"/>
              </a:solidFill>
              <a:latin typeface="Verdana"/>
              <a:ea typeface="Verdana"/>
              <a:cs typeface="Verdana"/>
              <a:sym typeface="Verdana"/>
            </a:endParaRPr>
          </a:p>
          <a:p>
            <a:pPr marL="0" marR="0" lvl="0" indent="0" algn="r" rtl="0">
              <a:spcBef>
                <a:spcPts val="0"/>
              </a:spcBef>
              <a:spcAft>
                <a:spcPts val="0"/>
              </a:spcAft>
              <a:buNone/>
            </a:pPr>
            <a:r>
              <a:rPr lang="ru-RU" sz="2400" b="0" i="0" u="none" strike="noStrike" cap="none">
                <a:solidFill>
                  <a:schemeClr val="lt1"/>
                </a:solidFill>
                <a:latin typeface="Verdana"/>
                <a:ea typeface="Verdana"/>
                <a:cs typeface="Verdana"/>
                <a:sym typeface="Verdana"/>
              </a:rPr>
              <a:t>(„повреда на сродните права…”)</a:t>
            </a:r>
            <a:endParaRPr sz="2400" b="0" i="0" u="none" strike="noStrike" cap="none">
              <a:solidFill>
                <a:schemeClr val="lt1"/>
              </a:solidFill>
              <a:latin typeface="Verdana"/>
              <a:ea typeface="Verdana"/>
              <a:cs typeface="Verdana"/>
              <a:sym typeface="Verdana"/>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sp>
        <p:nvSpPr>
          <p:cNvPr id="435" name="Google Shape;435;p39"/>
          <p:cNvSpPr/>
          <p:nvPr/>
        </p:nvSpPr>
        <p:spPr>
          <a:xfrm>
            <a:off x="129117" y="1336957"/>
            <a:ext cx="3889351" cy="2800726"/>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600" b="0" i="0" u="none" strike="noStrike" cap="none" dirty="0">
                <a:solidFill>
                  <a:schemeClr val="dk1"/>
                </a:solidFill>
                <a:latin typeface="Calibri"/>
                <a:ea typeface="Calibri"/>
                <a:cs typeface="Calibri"/>
                <a:sym typeface="Calibri"/>
              </a:rPr>
              <a:t>2 Страната може да го задржи правото да не наметнува кривична одговорност според ставовите 1 и 2 на овој член во </a:t>
            </a:r>
            <a:r>
              <a:rPr lang="ru-RU" sz="1600" b="1" i="0" u="none" strike="noStrike" cap="none" dirty="0">
                <a:solidFill>
                  <a:srgbClr val="FF0000"/>
                </a:solidFill>
                <a:latin typeface="Calibri"/>
                <a:ea typeface="Calibri"/>
                <a:cs typeface="Calibri"/>
                <a:sym typeface="Calibri"/>
              </a:rPr>
              <a:t>ограничени околности</a:t>
            </a:r>
            <a:r>
              <a:rPr lang="ru-RU" sz="1600" b="0" i="0" u="none" strike="noStrike" cap="none" dirty="0">
                <a:solidFill>
                  <a:schemeClr val="dk1"/>
                </a:solidFill>
                <a:latin typeface="Calibri"/>
                <a:ea typeface="Calibri"/>
                <a:cs typeface="Calibri"/>
                <a:sym typeface="Calibri"/>
              </a:rPr>
              <a:t>, под услов да постојат </a:t>
            </a:r>
            <a:r>
              <a:rPr lang="ru-RU" sz="1600" b="1" i="0" u="none" strike="noStrike" cap="none" dirty="0">
                <a:solidFill>
                  <a:srgbClr val="FF0000"/>
                </a:solidFill>
                <a:latin typeface="Calibri"/>
                <a:ea typeface="Calibri"/>
                <a:cs typeface="Calibri"/>
                <a:sym typeface="Calibri"/>
              </a:rPr>
              <a:t>други ефективни правни лекови </a:t>
            </a:r>
            <a:r>
              <a:rPr lang="ru-RU" sz="1600" b="0" i="0" u="none" strike="noStrike" cap="none" dirty="0">
                <a:solidFill>
                  <a:schemeClr val="dk1"/>
                </a:solidFill>
                <a:latin typeface="Calibri"/>
                <a:ea typeface="Calibri"/>
                <a:cs typeface="Calibri"/>
                <a:sym typeface="Calibri"/>
              </a:rPr>
              <a:t>и таквата </a:t>
            </a:r>
            <a:r>
              <a:rPr lang="ru-RU" sz="1600" b="1" i="0" u="none" strike="noStrike" cap="none" dirty="0">
                <a:solidFill>
                  <a:srgbClr val="FF0000"/>
                </a:solidFill>
                <a:latin typeface="Calibri"/>
                <a:ea typeface="Calibri"/>
                <a:cs typeface="Calibri"/>
                <a:sym typeface="Calibri"/>
              </a:rPr>
              <a:t>резерва да не отстапува од меѓународните обврски </a:t>
            </a:r>
            <a:r>
              <a:rPr lang="ru-RU" sz="1600" b="0" i="0" u="none" strike="noStrike" cap="none" dirty="0">
                <a:solidFill>
                  <a:schemeClr val="dk1"/>
                </a:solidFill>
                <a:latin typeface="Calibri"/>
                <a:ea typeface="Calibri"/>
                <a:cs typeface="Calibri"/>
                <a:sym typeface="Calibri"/>
              </a:rPr>
              <a:t>на страната утврдени во меѓународните инструменти наведени во ставовите 1 и 2 од овој член.</a:t>
            </a:r>
            <a:endParaRPr sz="1600" b="0" i="0" u="none" strike="noStrike" cap="none" dirty="0">
              <a:solidFill>
                <a:schemeClr val="dk1"/>
              </a:solidFill>
              <a:latin typeface="Calibri"/>
              <a:ea typeface="Calibri"/>
              <a:cs typeface="Calibri"/>
              <a:sym typeface="Calibri"/>
            </a:endParaRPr>
          </a:p>
        </p:txBody>
      </p:sp>
      <p:sp>
        <p:nvSpPr>
          <p:cNvPr id="436" name="Google Shape;436;p39"/>
          <p:cNvSpPr/>
          <p:nvPr/>
        </p:nvSpPr>
        <p:spPr>
          <a:xfrm>
            <a:off x="4451121" y="1270001"/>
            <a:ext cx="4073119" cy="2800726"/>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600" b="0" i="0" u="none" strike="noStrike" cap="none" dirty="0">
                <a:solidFill>
                  <a:schemeClr val="dk1"/>
                </a:solidFill>
                <a:latin typeface="Calibri"/>
                <a:ea typeface="Calibri"/>
                <a:cs typeface="Calibri"/>
                <a:sym typeface="Calibri"/>
              </a:rPr>
              <a:t>Ограничени околности можат да оправдаат наметнување кривична одговорност за повреда на авторското право и сродните права, како што се:</a:t>
            </a:r>
            <a:endParaRPr sz="16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ru-RU" sz="1600" b="0" i="0" u="none" strike="noStrike" cap="none" dirty="0">
                <a:solidFill>
                  <a:schemeClr val="dk1"/>
                </a:solidFill>
                <a:latin typeface="Calibri"/>
                <a:ea typeface="Calibri"/>
                <a:cs typeface="Calibri"/>
                <a:sym typeface="Calibri"/>
              </a:rPr>
              <a:t>паралелен увоз</a:t>
            </a:r>
            <a:endParaRPr sz="1600" dirty="0"/>
          </a:p>
          <a:p>
            <a:pPr marL="800100" marR="0" lvl="1" indent="-342900" algn="just" rtl="0">
              <a:spcBef>
                <a:spcPts val="0"/>
              </a:spcBef>
              <a:spcAft>
                <a:spcPts val="0"/>
              </a:spcAft>
              <a:buClr>
                <a:schemeClr val="dk1"/>
              </a:buClr>
              <a:buSzPts val="1500"/>
              <a:buFont typeface="Noto Sans Symbols"/>
              <a:buChar char="✔"/>
            </a:pPr>
            <a:r>
              <a:rPr lang="ru-RU" sz="1600" dirty="0">
                <a:solidFill>
                  <a:schemeClr val="dk1"/>
                </a:solidFill>
                <a:latin typeface="Calibri"/>
                <a:ea typeface="Calibri"/>
                <a:cs typeface="Calibri"/>
                <a:sym typeface="Calibri"/>
              </a:rPr>
              <a:t>п</a:t>
            </a:r>
            <a:r>
              <a:rPr lang="ru-RU" sz="1600" b="0" i="0" u="none" strike="noStrike" cap="none" dirty="0">
                <a:solidFill>
                  <a:schemeClr val="dk1"/>
                </a:solidFill>
                <a:latin typeface="Calibri"/>
                <a:ea typeface="Calibri"/>
                <a:cs typeface="Calibri"/>
                <a:sym typeface="Calibri"/>
              </a:rPr>
              <a:t>рава на изнајмување</a:t>
            </a:r>
            <a:endParaRPr sz="1600" b="0" i="0" u="none" strike="noStrike" cap="none" dirty="0">
              <a:solidFill>
                <a:schemeClr val="dk1"/>
              </a:solidFill>
              <a:latin typeface="Calibri"/>
              <a:ea typeface="Calibri"/>
              <a:cs typeface="Calibri"/>
              <a:sym typeface="Calibri"/>
            </a:endParaRPr>
          </a:p>
          <a:p>
            <a:pPr marL="800100" marR="0" lvl="1" indent="-247650" algn="just" rtl="0">
              <a:spcBef>
                <a:spcPts val="0"/>
              </a:spcBef>
              <a:spcAft>
                <a:spcPts val="0"/>
              </a:spcAft>
              <a:buClr>
                <a:schemeClr val="dk1"/>
              </a:buClr>
              <a:buSzPts val="15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ru-RU" sz="1600" b="0" i="0" u="none" strike="noStrike" cap="none" dirty="0">
                <a:solidFill>
                  <a:schemeClr val="dk1"/>
                </a:solidFill>
                <a:latin typeface="Calibri"/>
                <a:ea typeface="Calibri"/>
                <a:cs typeface="Calibri"/>
                <a:sym typeface="Calibri"/>
              </a:rPr>
              <a:t>Сепак, во овој случај треба да бидат достапни правни лекови (на пр. граѓански или административни мерки).</a:t>
            </a:r>
            <a:endParaRPr sz="1600" b="0" i="0" u="none" strike="noStrike" cap="none" dirty="0">
              <a:solidFill>
                <a:schemeClr val="dk1"/>
              </a:solidFill>
              <a:latin typeface="Calibri"/>
              <a:ea typeface="Calibri"/>
              <a:cs typeface="Calibri"/>
              <a:sym typeface="Calibri"/>
            </a:endParaRPr>
          </a:p>
        </p:txBody>
      </p:sp>
      <p:sp>
        <p:nvSpPr>
          <p:cNvPr id="437" name="Google Shape;437;p39"/>
          <p:cNvSpPr txBox="1"/>
          <p:nvPr/>
        </p:nvSpPr>
        <p:spPr>
          <a:xfrm>
            <a:off x="1511300" y="139700"/>
            <a:ext cx="7632700" cy="86177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2500" b="0" i="0" u="none" strike="noStrike" cap="none">
                <a:solidFill>
                  <a:schemeClr val="lt1"/>
                </a:solidFill>
                <a:latin typeface="Verdana"/>
                <a:ea typeface="Verdana"/>
                <a:cs typeface="Verdana"/>
                <a:sym typeface="Verdana"/>
              </a:rPr>
              <a:t>Повреда на авторско право и сродни права</a:t>
            </a:r>
            <a:endParaRPr sz="2500" b="0" i="0" u="none" strike="noStrike" cap="none">
              <a:solidFill>
                <a:schemeClr val="lt1"/>
              </a:solidFill>
              <a:latin typeface="Verdana"/>
              <a:ea typeface="Verdana"/>
              <a:cs typeface="Verdana"/>
              <a:sym typeface="Verdana"/>
            </a:endParaRPr>
          </a:p>
          <a:p>
            <a:pPr marL="0" marR="0" lvl="0" indent="0" algn="r" rtl="0">
              <a:spcBef>
                <a:spcPts val="0"/>
              </a:spcBef>
              <a:spcAft>
                <a:spcPts val="0"/>
              </a:spcAft>
              <a:buNone/>
            </a:pPr>
            <a:r>
              <a:rPr lang="ru-RU" sz="2500" b="0" i="0" u="none" strike="noStrike" cap="none">
                <a:solidFill>
                  <a:schemeClr val="lt1"/>
                </a:solidFill>
                <a:latin typeface="Verdana"/>
                <a:ea typeface="Verdana"/>
                <a:cs typeface="Verdana"/>
                <a:sym typeface="Verdana"/>
              </a:rPr>
              <a:t>(„ограничени околности…”)</a:t>
            </a:r>
            <a:endParaRPr sz="2500" b="0" i="0" u="none" strike="noStrike" cap="none">
              <a:solidFill>
                <a:schemeClr val="lt1"/>
              </a:solidFill>
              <a:latin typeface="Verdana"/>
              <a:ea typeface="Verdana"/>
              <a:cs typeface="Verdana"/>
              <a:sym typeface="Verdan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4"/>
          <p:cNvSpPr txBox="1">
            <a:spLocks noGrp="1"/>
          </p:cNvSpPr>
          <p:nvPr>
            <p:ph type="body" idx="1"/>
          </p:nvPr>
        </p:nvSpPr>
        <p:spPr>
          <a:xfrm>
            <a:off x="699770" y="1524404"/>
            <a:ext cx="7886700" cy="4351338"/>
          </a:xfrm>
          <a:prstGeom prst="rect">
            <a:avLst/>
          </a:prstGeom>
          <a:noFill/>
          <a:ln>
            <a:noFill/>
          </a:ln>
        </p:spPr>
        <p:txBody>
          <a:bodyPr spcFirstLastPara="1" wrap="square" lIns="91425" tIns="45700" rIns="91425" bIns="45700" anchor="t" anchorCtr="0">
            <a:normAutofit fontScale="92500" lnSpcReduction="10000"/>
          </a:bodyPr>
          <a:lstStyle/>
          <a:p>
            <a:pPr marL="0" lvl="0" indent="0" algn="just" rtl="0">
              <a:lnSpc>
                <a:spcPct val="90000"/>
              </a:lnSpc>
              <a:spcBef>
                <a:spcPts val="0"/>
              </a:spcBef>
              <a:spcAft>
                <a:spcPts val="0"/>
              </a:spcAft>
              <a:buClr>
                <a:schemeClr val="dk1"/>
              </a:buClr>
              <a:buSzPct val="100000"/>
              <a:buNone/>
            </a:pPr>
            <a:r>
              <a:rPr lang="ru-RU" dirty="0"/>
              <a:t>На крајот на оваа сесија, претставниците ќе можат да: Ги идентификуваат елементите што претставуваат кривично дело на:</a:t>
            </a:r>
            <a:endParaRPr dirty="0"/>
          </a:p>
          <a:p>
            <a:pPr marL="228600" lvl="0" indent="-228600" algn="l" rtl="0">
              <a:lnSpc>
                <a:spcPct val="90000"/>
              </a:lnSpc>
              <a:spcBef>
                <a:spcPts val="1000"/>
              </a:spcBef>
              <a:spcAft>
                <a:spcPts val="0"/>
              </a:spcAft>
              <a:buClr>
                <a:schemeClr val="dk1"/>
              </a:buClr>
              <a:buSzPct val="100000"/>
              <a:buChar char="•"/>
            </a:pPr>
            <a:r>
              <a:rPr lang="ru-RU" dirty="0"/>
              <a:t>Фалсификување поврзано со компјутери</a:t>
            </a:r>
            <a:endParaRPr dirty="0"/>
          </a:p>
          <a:p>
            <a:pPr marL="228600" lvl="0" indent="-228600" algn="l" rtl="0">
              <a:lnSpc>
                <a:spcPct val="90000"/>
              </a:lnSpc>
              <a:spcBef>
                <a:spcPts val="1000"/>
              </a:spcBef>
              <a:spcAft>
                <a:spcPts val="0"/>
              </a:spcAft>
              <a:buClr>
                <a:schemeClr val="dk1"/>
              </a:buClr>
              <a:buSzPct val="100000"/>
              <a:buChar char="•"/>
            </a:pPr>
            <a:r>
              <a:rPr lang="ru-RU" dirty="0"/>
              <a:t>Измама поврзана со компјутери</a:t>
            </a:r>
            <a:endParaRPr dirty="0"/>
          </a:p>
          <a:p>
            <a:pPr marL="228600" lvl="0" indent="-228600" algn="l" rtl="0">
              <a:lnSpc>
                <a:spcPct val="90000"/>
              </a:lnSpc>
              <a:spcBef>
                <a:spcPts val="1000"/>
              </a:spcBef>
              <a:spcAft>
                <a:spcPts val="0"/>
              </a:spcAft>
              <a:buClr>
                <a:schemeClr val="dk1"/>
              </a:buClr>
              <a:buSzPct val="100000"/>
              <a:buChar char="•"/>
            </a:pPr>
            <a:r>
              <a:rPr lang="ru-RU" dirty="0"/>
              <a:t>Детска порнографија</a:t>
            </a:r>
            <a:endParaRPr dirty="0"/>
          </a:p>
          <a:p>
            <a:pPr marL="228600" lvl="0" indent="-228600" algn="l" rtl="0">
              <a:lnSpc>
                <a:spcPct val="90000"/>
              </a:lnSpc>
              <a:spcBef>
                <a:spcPts val="1000"/>
              </a:spcBef>
              <a:spcAft>
                <a:spcPts val="0"/>
              </a:spcAft>
              <a:buClr>
                <a:schemeClr val="dk1"/>
              </a:buClr>
              <a:buSzPct val="100000"/>
              <a:buChar char="•"/>
            </a:pPr>
            <a:r>
              <a:rPr lang="ru-RU" dirty="0"/>
              <a:t>Повреда на авторско право и сродни права</a:t>
            </a:r>
            <a:endParaRPr dirty="0"/>
          </a:p>
          <a:p>
            <a:pPr marL="0" lvl="0" indent="0" algn="just" rtl="0">
              <a:lnSpc>
                <a:spcPct val="90000"/>
              </a:lnSpc>
              <a:spcBef>
                <a:spcPts val="1000"/>
              </a:spcBef>
              <a:spcAft>
                <a:spcPts val="0"/>
              </a:spcAft>
              <a:buClr>
                <a:schemeClr val="dk1"/>
              </a:buClr>
              <a:buSzPct val="100000"/>
              <a:buNone/>
            </a:pPr>
            <a:r>
              <a:rPr lang="ru-RU" dirty="0"/>
              <a:t>Да разберат како Конвенцијата од Будимпешта го криминализира обидот, помагањето во извршување на кривично дело и опфатот на корпоративната одговорност</a:t>
            </a:r>
            <a:endParaRPr dirty="0"/>
          </a:p>
          <a:p>
            <a:pPr marL="0" lvl="0" indent="0" algn="l" rtl="0">
              <a:lnSpc>
                <a:spcPct val="90000"/>
              </a:lnSpc>
              <a:spcBef>
                <a:spcPts val="1000"/>
              </a:spcBef>
              <a:spcAft>
                <a:spcPts val="0"/>
              </a:spcAft>
              <a:buClr>
                <a:schemeClr val="dk1"/>
              </a:buClr>
              <a:buSzPct val="100000"/>
              <a:buNone/>
            </a:pPr>
            <a:endParaRPr dirty="0"/>
          </a:p>
        </p:txBody>
      </p:sp>
      <p:sp>
        <p:nvSpPr>
          <p:cNvPr id="166" name="Google Shape;166;p4"/>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ru-RU"/>
              <a:t>4</a:t>
            </a:fld>
            <a:endParaRPr/>
          </a:p>
        </p:txBody>
      </p:sp>
      <p:sp>
        <p:nvSpPr>
          <p:cNvPr id="167" name="Google Shape;167;p4"/>
          <p:cNvSpPr txBox="1">
            <a:spLocks noGrp="1"/>
          </p:cNvSpPr>
          <p:nvPr>
            <p:ph type="body" idx="2"/>
          </p:nvPr>
        </p:nvSpPr>
        <p:spPr>
          <a:xfrm>
            <a:off x="2570163" y="0"/>
            <a:ext cx="6573837" cy="1043796"/>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lt1"/>
              </a:buClr>
              <a:buSzPts val="3200"/>
              <a:buNone/>
            </a:pPr>
            <a:endParaRPr>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r>
              <a:rPr lang="ru-RU">
                <a:latin typeface="Verdana"/>
                <a:ea typeface="Verdana"/>
                <a:cs typeface="Verdana"/>
                <a:sym typeface="Verdana"/>
              </a:rPr>
              <a:t>Цели на сесијата</a:t>
            </a:r>
            <a:endParaRPr sz="2000">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sp>
        <p:nvSpPr>
          <p:cNvPr id="443" name="Google Shape;443;p40"/>
          <p:cNvSpPr txBox="1">
            <a:spLocks noGrp="1"/>
          </p:cNvSpPr>
          <p:nvPr>
            <p:ph type="title"/>
          </p:nvPr>
        </p:nvSpPr>
        <p:spPr>
          <a:xfrm>
            <a:off x="550562" y="4106085"/>
            <a:ext cx="7886700" cy="150018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Calibri"/>
              <a:buNone/>
            </a:pPr>
            <a:r>
              <a:rPr lang="ru-RU" sz="3200">
                <a:latin typeface="Calibri"/>
                <a:ea typeface="Calibri"/>
                <a:cs typeface="Calibri"/>
                <a:sym typeface="Calibri"/>
              </a:rPr>
              <a:t>СПОРЕДНА ОДГОВОРНОСТ</a:t>
            </a:r>
            <a:endParaRPr sz="3200">
              <a:latin typeface="Calibri"/>
              <a:ea typeface="Calibri"/>
              <a:cs typeface="Calibri"/>
              <a:sym typeface="Calibri"/>
            </a:endParaRPr>
          </a:p>
        </p:txBody>
      </p:sp>
      <p:sp>
        <p:nvSpPr>
          <p:cNvPr id="444" name="Google Shape;444;p40"/>
          <p:cNvSpPr txBox="1">
            <a:spLocks noGrp="1"/>
          </p:cNvSpPr>
          <p:nvPr>
            <p:ph type="body" idx="1"/>
          </p:nvPr>
        </p:nvSpPr>
        <p:spPr>
          <a:xfrm>
            <a:off x="550562" y="3511116"/>
            <a:ext cx="7886700" cy="43985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7F7F7F"/>
              </a:buClr>
              <a:buSzPts val="2000"/>
              <a:buNone/>
            </a:pPr>
            <a:r>
              <a:rPr lang="ru-RU" dirty="0">
                <a:latin typeface="Verdana"/>
                <a:ea typeface="Verdana"/>
                <a:cs typeface="Verdana"/>
                <a:sym typeface="Verdana"/>
              </a:rPr>
              <a:t>Суштински одредби од Конвенцијата од Будимпешта (втор дел)</a:t>
            </a:r>
            <a:endParaRPr dirty="0">
              <a:latin typeface="Verdana"/>
              <a:ea typeface="Verdana"/>
              <a:cs typeface="Verdana"/>
              <a:sym typeface="Verdana"/>
            </a:endParaRPr>
          </a:p>
        </p:txBody>
      </p:sp>
      <p:sp>
        <p:nvSpPr>
          <p:cNvPr id="445" name="Google Shape;445;p40"/>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ru-RU"/>
              <a:t>40</a:t>
            </a:fld>
            <a:endParaRPr/>
          </a:p>
        </p:txBody>
      </p:sp>
      <p:sp>
        <p:nvSpPr>
          <p:cNvPr id="446" name="Google Shape;446;p40"/>
          <p:cNvSpPr txBox="1">
            <a:spLocks noGrp="1"/>
          </p:cNvSpPr>
          <p:nvPr>
            <p:ph type="body" idx="2"/>
          </p:nvPr>
        </p:nvSpPr>
        <p:spPr>
          <a:xfrm>
            <a:off x="2811463" y="0"/>
            <a:ext cx="6332537" cy="1035050"/>
          </a:xfrm>
          <a:prstGeom prst="rect">
            <a:avLst/>
          </a:prstGeom>
          <a:noFill/>
          <a:ln>
            <a:noFill/>
          </a:ln>
        </p:spPr>
        <p:txBody>
          <a:bodyPr spcFirstLastPara="1" wrap="square" lIns="91425" tIns="45700" rIns="91425" bIns="45700" anchor="ctr" anchorCtr="0">
            <a:normAutofit lnSpcReduction="10000"/>
          </a:bodyPr>
          <a:lstStyle/>
          <a:p>
            <a:pPr marL="0" lvl="0" indent="0" algn="r" rtl="0">
              <a:lnSpc>
                <a:spcPct val="90000"/>
              </a:lnSpc>
              <a:spcBef>
                <a:spcPts val="0"/>
              </a:spcBef>
              <a:spcAft>
                <a:spcPts val="0"/>
              </a:spcAft>
              <a:buClr>
                <a:schemeClr val="lt1"/>
              </a:buClr>
              <a:buSzPts val="3200"/>
              <a:buNone/>
            </a:pPr>
            <a:endParaRPr>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r>
              <a:rPr lang="ru-RU">
                <a:latin typeface="Verdana"/>
                <a:ea typeface="Verdana"/>
                <a:cs typeface="Verdana"/>
                <a:sym typeface="Verdana"/>
              </a:rPr>
              <a:t>Петти дел</a:t>
            </a:r>
            <a:endParaRPr sz="2000">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51"/>
        <p:cNvGrpSpPr/>
        <p:nvPr/>
      </p:nvGrpSpPr>
      <p:grpSpPr>
        <a:xfrm>
          <a:off x="0" y="0"/>
          <a:ext cx="0" cy="0"/>
          <a:chOff x="0" y="0"/>
          <a:chExt cx="0" cy="0"/>
        </a:xfrm>
      </p:grpSpPr>
      <p:sp>
        <p:nvSpPr>
          <p:cNvPr id="452" name="Google Shape;452;p41"/>
          <p:cNvSpPr/>
          <p:nvPr/>
        </p:nvSpPr>
        <p:spPr>
          <a:xfrm>
            <a:off x="281517" y="1302314"/>
            <a:ext cx="3889351" cy="5170606"/>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утврдување на кривичните дела според сопственото </a:t>
            </a:r>
            <a:r>
              <a:rPr lang="ru-RU" sz="1500" i="0" u="none" strike="noStrike" cap="none" dirty="0">
                <a:solidFill>
                  <a:schemeClr val="tx1"/>
                </a:solidFill>
                <a:latin typeface="Calibri"/>
                <a:ea typeface="Calibri"/>
                <a:cs typeface="Calibri"/>
                <a:sym typeface="Calibri"/>
              </a:rPr>
              <a:t>домашно законодавство, кога е сторено, без право на тоа,</a:t>
            </a:r>
            <a:r>
              <a:rPr lang="ru-RU" sz="1500" b="0" i="0" u="none" strike="noStrike" cap="none" dirty="0">
                <a:solidFill>
                  <a:schemeClr val="dk1"/>
                </a:solidFill>
                <a:latin typeface="Calibri"/>
                <a:ea typeface="Calibri"/>
                <a:cs typeface="Calibri"/>
                <a:sym typeface="Calibri"/>
              </a:rPr>
              <a:t> </a:t>
            </a:r>
            <a:r>
              <a:rPr lang="ru-RU" sz="1500" b="1" i="0" u="none" strike="noStrike" cap="none" dirty="0">
                <a:solidFill>
                  <a:srgbClr val="FF0000"/>
                </a:solidFill>
                <a:latin typeface="Calibri"/>
                <a:ea typeface="Calibri"/>
                <a:cs typeface="Calibri"/>
                <a:sym typeface="Calibri"/>
              </a:rPr>
              <a:t>намерно</a:t>
            </a:r>
            <a:r>
              <a:rPr lang="ru-RU" sz="1500" b="0" i="0" u="none" strike="noStrike" cap="none" dirty="0">
                <a:solidFill>
                  <a:schemeClr val="dk1"/>
                </a:solidFill>
                <a:latin typeface="Calibri"/>
                <a:ea typeface="Calibri"/>
                <a:cs typeface="Calibri"/>
                <a:sym typeface="Calibri"/>
              </a:rPr>
              <a:t> </a:t>
            </a:r>
            <a:r>
              <a:rPr lang="ru-RU" sz="1500" b="1" i="0" u="none" strike="noStrike" cap="none" dirty="0">
                <a:solidFill>
                  <a:srgbClr val="FF0000"/>
                </a:solidFill>
                <a:latin typeface="Calibri"/>
                <a:ea typeface="Calibri"/>
                <a:cs typeface="Calibri"/>
                <a:sym typeface="Calibri"/>
              </a:rPr>
              <a:t>помагање во извршување кривично дело</a:t>
            </a:r>
            <a:r>
              <a:rPr lang="ru-RU" sz="1500" b="0" i="0" u="none" strike="noStrike" cap="none" dirty="0">
                <a:solidFill>
                  <a:srgbClr val="00B0F0"/>
                </a:solidFill>
                <a:latin typeface="Calibri"/>
                <a:ea typeface="Calibri"/>
                <a:cs typeface="Calibri"/>
                <a:sym typeface="Calibri"/>
              </a:rPr>
              <a:t> </a:t>
            </a:r>
            <a:r>
              <a:rPr lang="ru-RU" sz="1500" b="0" i="0" u="none" strike="noStrike" cap="none" dirty="0">
                <a:solidFill>
                  <a:schemeClr val="dk1"/>
                </a:solidFill>
                <a:latin typeface="Calibri"/>
                <a:ea typeface="Calibri"/>
                <a:cs typeface="Calibri"/>
                <a:sym typeface="Calibri"/>
              </a:rPr>
              <a:t>на кое било од </a:t>
            </a:r>
            <a:r>
              <a:rPr lang="ru-RU" sz="1500" dirty="0">
                <a:solidFill>
                  <a:schemeClr val="dk1"/>
                </a:solidFill>
                <a:latin typeface="Calibri"/>
                <a:ea typeface="Calibri"/>
                <a:cs typeface="Calibri"/>
                <a:sym typeface="Calibri"/>
              </a:rPr>
              <a:t>делата</a:t>
            </a:r>
            <a:r>
              <a:rPr lang="ru-RU" sz="1500" b="0" i="0" u="none" strike="noStrike" cap="none" dirty="0">
                <a:solidFill>
                  <a:schemeClr val="dk1"/>
                </a:solidFill>
                <a:latin typeface="Calibri"/>
                <a:ea typeface="Calibri"/>
                <a:cs typeface="Calibri"/>
                <a:sym typeface="Calibri"/>
              </a:rPr>
              <a:t> утврдени во согласност со членовите 2 до 10 од оваа Конвенција </a:t>
            </a:r>
            <a:r>
              <a:rPr lang="ru-RU" sz="1500" b="1" i="0" u="none" strike="noStrike" cap="none" dirty="0">
                <a:solidFill>
                  <a:srgbClr val="FF0000"/>
                </a:solidFill>
                <a:latin typeface="Calibri"/>
                <a:ea typeface="Calibri"/>
                <a:cs typeface="Calibri"/>
                <a:sym typeface="Calibri"/>
              </a:rPr>
              <a:t>со намера да се изврши такво дело</a:t>
            </a:r>
            <a:r>
              <a:rPr lang="ru-RU" sz="1500" b="0" i="0" u="none" strike="noStrike" cap="none" dirty="0">
                <a:solidFill>
                  <a:schemeClr val="dk1"/>
                </a:solidFill>
                <a:latin typeface="Calibri"/>
                <a:ea typeface="Calibri"/>
                <a:cs typeface="Calibri"/>
                <a:sym typeface="Calibri"/>
              </a:rPr>
              <a:t>.</a:t>
            </a:r>
            <a:r>
              <a:rPr lang="ru-RU" sz="1500" b="1" i="0" u="none" strike="noStrike" cap="none" dirty="0">
                <a:solidFill>
                  <a:srgbClr val="FF0000"/>
                </a:solidFill>
                <a:latin typeface="Calibri"/>
                <a:ea typeface="Calibri"/>
                <a:cs typeface="Calibri"/>
                <a:sym typeface="Calibri"/>
              </a:rPr>
              <a:t> </a:t>
            </a:r>
            <a:endParaRPr dirty="0"/>
          </a:p>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2 Секоја страна ќе донесе такви законодавни и други мерки кои се неопходни за утврдување на кривичните дела според сопственото </a:t>
            </a:r>
            <a:r>
              <a:rPr lang="ru-RU" sz="1500" i="0" u="none" strike="noStrike" cap="none" dirty="0">
                <a:solidFill>
                  <a:schemeClr val="tx1"/>
                </a:solidFill>
                <a:latin typeface="Calibri"/>
                <a:ea typeface="Calibri"/>
                <a:cs typeface="Calibri"/>
                <a:sym typeface="Calibri"/>
              </a:rPr>
              <a:t>домашно законодавство, кога е сторен </a:t>
            </a:r>
            <a:r>
              <a:rPr lang="ru-RU" sz="1500" b="0" i="0" u="none" strike="noStrike" cap="none" dirty="0">
                <a:solidFill>
                  <a:schemeClr val="dk1"/>
                </a:solidFill>
                <a:latin typeface="Calibri"/>
                <a:ea typeface="Calibri"/>
                <a:cs typeface="Calibri"/>
                <a:sym typeface="Calibri"/>
              </a:rPr>
              <a:t>намерен обид за извршување на кое било од кривичните дела утврдени во согласност со членовите 3 до 5, 7, 8 и 9.1.а и в од оваа Конвенција. </a:t>
            </a:r>
            <a:endParaRPr dirty="0"/>
          </a:p>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3 Секоја страна може да го задржи правото да не го применува, целосно или делумно, став 2 од овој член.</a:t>
            </a:r>
            <a:endParaRPr sz="1500" b="0" i="0" u="none" strike="noStrike" cap="none" dirty="0">
              <a:solidFill>
                <a:schemeClr val="dk1"/>
              </a:solidFill>
              <a:latin typeface="Calibri"/>
              <a:ea typeface="Calibri"/>
              <a:cs typeface="Calibri"/>
              <a:sym typeface="Calibri"/>
            </a:endParaRPr>
          </a:p>
        </p:txBody>
      </p:sp>
      <p:sp>
        <p:nvSpPr>
          <p:cNvPr id="453" name="Google Shape;453;p41"/>
          <p:cNvSpPr/>
          <p:nvPr/>
        </p:nvSpPr>
        <p:spPr>
          <a:xfrm>
            <a:off x="4815840" y="1336957"/>
            <a:ext cx="3779520" cy="329320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Конвенцијата од Будимпешта бара криминализација на помагањето во извршување кривично дело на кое било кривично дело утврдено во согласност со нејзините одредби.</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Мора да постои намера да се изврши кривичното дело.</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Давателот на услуги што обезбедува услови да се стори кривичното дело, но кој нема кривична намера, не може да сноси одговорност.</a:t>
            </a:r>
            <a:endParaRPr sz="1600" b="0" i="0" u="none" strike="noStrike" cap="none" dirty="0">
              <a:solidFill>
                <a:schemeClr val="dk1"/>
              </a:solidFill>
              <a:latin typeface="Calibri"/>
              <a:ea typeface="Calibri"/>
              <a:cs typeface="Calibri"/>
              <a:sym typeface="Calibri"/>
            </a:endParaRPr>
          </a:p>
        </p:txBody>
      </p:sp>
      <p:sp>
        <p:nvSpPr>
          <p:cNvPr id="454" name="Google Shape;454;p41"/>
          <p:cNvSpPr txBox="1"/>
          <p:nvPr/>
        </p:nvSpPr>
        <p:spPr>
          <a:xfrm>
            <a:off x="0" y="-132542"/>
            <a:ext cx="9036050" cy="120028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2400" b="0" i="0" u="none" strike="noStrike" cap="none" dirty="0">
                <a:solidFill>
                  <a:schemeClr val="lt1"/>
                </a:solidFill>
                <a:latin typeface="Verdana"/>
                <a:ea typeface="Verdana"/>
                <a:cs typeface="Verdana"/>
                <a:sym typeface="Verdana"/>
              </a:rPr>
              <a:t>Обид и помогнување во извршување на кривично дело („намерно, помагање во извршување на кривично дело”)</a:t>
            </a:r>
            <a:endParaRPr sz="24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42"/>
          <p:cNvSpPr/>
          <p:nvPr/>
        </p:nvSpPr>
        <p:spPr>
          <a:xfrm>
            <a:off x="210397" y="1336957"/>
            <a:ext cx="3889351" cy="5170606"/>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утврдување на кривичните дела според сопственото </a:t>
            </a:r>
            <a:r>
              <a:rPr lang="ru-RU" sz="1500" i="0" u="none" strike="noStrike" cap="none" dirty="0">
                <a:solidFill>
                  <a:schemeClr val="tx1"/>
                </a:solidFill>
                <a:latin typeface="Calibri"/>
                <a:ea typeface="Calibri"/>
                <a:cs typeface="Calibri"/>
                <a:sym typeface="Calibri"/>
              </a:rPr>
              <a:t>домашно законодавство, кога е сторено, без право на тоа, </a:t>
            </a:r>
            <a:r>
              <a:rPr lang="ru-RU" sz="1500" b="0" i="0" u="none" strike="noStrike" cap="none" dirty="0">
                <a:solidFill>
                  <a:schemeClr val="dk1"/>
                </a:solidFill>
                <a:latin typeface="Calibri"/>
                <a:ea typeface="Calibri"/>
                <a:cs typeface="Calibri"/>
                <a:sym typeface="Calibri"/>
              </a:rPr>
              <a:t>намерно помагање во извршување кривично дело на кое било од делата утврдени во согласност со членовите 2 до 10 од оваа Конвенција со намера да се изврши такво дело. </a:t>
            </a:r>
            <a:endParaRPr dirty="0"/>
          </a:p>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2 Секоја страна ќе донесе такви законодавни и други мерки кои се неопходни за утврдување на кривичните дела според сопственото </a:t>
            </a:r>
            <a:r>
              <a:rPr lang="ru-RU" sz="1500" i="0" u="none" strike="noStrike" cap="none" dirty="0">
                <a:solidFill>
                  <a:schemeClr val="tx1"/>
                </a:solidFill>
                <a:latin typeface="Calibri"/>
                <a:ea typeface="Calibri"/>
                <a:cs typeface="Calibri"/>
                <a:sym typeface="Calibri"/>
              </a:rPr>
              <a:t>домашно законодавство, кога е сторен</a:t>
            </a:r>
            <a:r>
              <a:rPr lang="ru-RU" sz="1500" b="0" i="0" u="none" strike="noStrike" cap="none" dirty="0">
                <a:solidFill>
                  <a:schemeClr val="dk1"/>
                </a:solidFill>
                <a:latin typeface="Calibri"/>
                <a:ea typeface="Calibri"/>
                <a:cs typeface="Calibri"/>
                <a:sym typeface="Calibri"/>
              </a:rPr>
              <a:t> </a:t>
            </a:r>
            <a:r>
              <a:rPr lang="ru-RU" sz="1500" b="1" dirty="0">
                <a:solidFill>
                  <a:srgbClr val="FF0000"/>
                </a:solidFill>
                <a:latin typeface="Calibri"/>
                <a:ea typeface="Calibri"/>
                <a:cs typeface="Calibri"/>
                <a:sym typeface="Calibri"/>
              </a:rPr>
              <a:t>намерен о</a:t>
            </a:r>
            <a:r>
              <a:rPr lang="ru-RU" sz="1500" b="1" i="0" u="none" strike="noStrike" cap="none" dirty="0">
                <a:solidFill>
                  <a:srgbClr val="FF0000"/>
                </a:solidFill>
                <a:latin typeface="Calibri"/>
                <a:ea typeface="Calibri"/>
                <a:cs typeface="Calibri"/>
                <a:sym typeface="Calibri"/>
              </a:rPr>
              <a:t>бид за извршување на кое било од кривичните дела </a:t>
            </a:r>
            <a:r>
              <a:rPr lang="ru-RU" sz="1500" b="0" i="0" u="none" strike="noStrike" cap="none" dirty="0">
                <a:solidFill>
                  <a:schemeClr val="dk1"/>
                </a:solidFill>
                <a:latin typeface="Calibri"/>
                <a:ea typeface="Calibri"/>
                <a:cs typeface="Calibri"/>
                <a:sym typeface="Calibri"/>
              </a:rPr>
              <a:t>утврдени во согласност со </a:t>
            </a:r>
            <a:r>
              <a:rPr lang="ru-RU" sz="1500" b="1" i="0" u="none" strike="noStrike" cap="none" dirty="0">
                <a:solidFill>
                  <a:srgbClr val="FF0000"/>
                </a:solidFill>
                <a:latin typeface="Calibri"/>
                <a:ea typeface="Calibri"/>
                <a:cs typeface="Calibri"/>
                <a:sym typeface="Calibri"/>
              </a:rPr>
              <a:t>членовите 3 до 5, 7, 8 и 9.1.а и в </a:t>
            </a:r>
            <a:r>
              <a:rPr lang="ru-RU" sz="1500" b="0" i="0" u="none" strike="noStrike" cap="none" dirty="0">
                <a:solidFill>
                  <a:schemeClr val="dk1"/>
                </a:solidFill>
                <a:latin typeface="Calibri"/>
                <a:ea typeface="Calibri"/>
                <a:cs typeface="Calibri"/>
                <a:sym typeface="Calibri"/>
              </a:rPr>
              <a:t>од оваа Конвенција. </a:t>
            </a: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3 Секоја страна </a:t>
            </a:r>
            <a:r>
              <a:rPr lang="ru-RU" sz="1500" b="1" i="0" u="none" strike="noStrike" cap="none" dirty="0">
                <a:solidFill>
                  <a:srgbClr val="FF0000"/>
                </a:solidFill>
                <a:latin typeface="Calibri"/>
                <a:ea typeface="Calibri"/>
                <a:cs typeface="Calibri"/>
                <a:sym typeface="Calibri"/>
              </a:rPr>
              <a:t>може да го задржи правото да не го применува, целосно или делумно, став 2 </a:t>
            </a:r>
            <a:r>
              <a:rPr lang="ru-RU" sz="1500" b="0" i="0" u="none" strike="noStrike" cap="none" dirty="0">
                <a:solidFill>
                  <a:schemeClr val="dk1"/>
                </a:solidFill>
                <a:latin typeface="Calibri"/>
                <a:ea typeface="Calibri"/>
                <a:cs typeface="Calibri"/>
                <a:sym typeface="Calibri"/>
              </a:rPr>
              <a:t>од овој член.</a:t>
            </a:r>
            <a:endParaRPr sz="1500" b="0" i="0" u="none" strike="noStrike" cap="none" dirty="0">
              <a:solidFill>
                <a:schemeClr val="dk1"/>
              </a:solidFill>
              <a:latin typeface="Calibri"/>
              <a:ea typeface="Calibri"/>
              <a:cs typeface="Calibri"/>
              <a:sym typeface="Calibri"/>
            </a:endParaRPr>
          </a:p>
        </p:txBody>
      </p:sp>
      <p:sp>
        <p:nvSpPr>
          <p:cNvPr id="461" name="Google Shape;461;p42"/>
          <p:cNvSpPr/>
          <p:nvPr/>
        </p:nvSpPr>
        <p:spPr>
          <a:xfrm>
            <a:off x="4480560" y="1336957"/>
            <a:ext cx="3992880" cy="355481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Конвенцијата од Будимпешта не бара криминализација на обидите за сите кривични дела.</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Ова е затоа што е тешко да се предвидат обидите за одредени кривични дела (на пр. обид да се понуди или се стави на располагање детска порнографија).</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Обидите мора да бидат намерни за да повлечат кривична одговорност.</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Страните имаат право да не ги криминализираат обидите целосно или делумно.</a:t>
            </a:r>
            <a:endParaRPr sz="1500" b="0" i="0" u="none" strike="noStrike" cap="none" dirty="0">
              <a:solidFill>
                <a:schemeClr val="dk1"/>
              </a:solidFill>
              <a:latin typeface="Calibri"/>
              <a:ea typeface="Calibri"/>
              <a:cs typeface="Calibri"/>
              <a:sym typeface="Calibri"/>
            </a:endParaRPr>
          </a:p>
        </p:txBody>
      </p:sp>
      <p:sp>
        <p:nvSpPr>
          <p:cNvPr id="462" name="Google Shape;462;p42"/>
          <p:cNvSpPr txBox="1"/>
          <p:nvPr/>
        </p:nvSpPr>
        <p:spPr>
          <a:xfrm>
            <a:off x="1403350" y="88176"/>
            <a:ext cx="7632700" cy="830997"/>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2400" b="0" i="0" u="none" strike="noStrike" cap="none">
                <a:solidFill>
                  <a:schemeClr val="lt1"/>
                </a:solidFill>
                <a:latin typeface="Verdana"/>
                <a:ea typeface="Verdana"/>
                <a:cs typeface="Verdana"/>
                <a:sym typeface="Verdana"/>
              </a:rPr>
              <a:t>Обид и помогнување во извршување на кривично дело („обид за извршување...”)</a:t>
            </a:r>
            <a:endParaRPr sz="2400" b="0" i="0" u="none" strike="noStrike" cap="none">
              <a:solidFill>
                <a:schemeClr val="lt1"/>
              </a:solidFill>
              <a:latin typeface="Verdana"/>
              <a:ea typeface="Verdana"/>
              <a:cs typeface="Verdana"/>
              <a:sym typeface="Verdana"/>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67"/>
        <p:cNvGrpSpPr/>
        <p:nvPr/>
      </p:nvGrpSpPr>
      <p:grpSpPr>
        <a:xfrm>
          <a:off x="0" y="0"/>
          <a:ext cx="0" cy="0"/>
          <a:chOff x="0" y="0"/>
          <a:chExt cx="0" cy="0"/>
        </a:xfrm>
      </p:grpSpPr>
      <p:sp>
        <p:nvSpPr>
          <p:cNvPr id="468" name="Google Shape;468;p43"/>
          <p:cNvSpPr/>
          <p:nvPr/>
        </p:nvSpPr>
        <p:spPr>
          <a:xfrm>
            <a:off x="129117" y="1336957"/>
            <a:ext cx="3889351" cy="3785611"/>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Секоја страна ќе донесе такви законодавни мерки кои се неопходни за да се осигура дека </a:t>
            </a:r>
            <a:r>
              <a:rPr lang="ru-RU" sz="1500" b="1" i="0" u="none" strike="noStrike" cap="none" dirty="0">
                <a:solidFill>
                  <a:srgbClr val="FF0000"/>
                </a:solidFill>
                <a:latin typeface="Calibri"/>
                <a:ea typeface="Calibri"/>
                <a:cs typeface="Calibri"/>
                <a:sym typeface="Calibri"/>
              </a:rPr>
              <a:t>правните лица можат да бидат одговорни </a:t>
            </a:r>
            <a:r>
              <a:rPr lang="ru-RU" sz="1500" b="0" i="0" u="none" strike="noStrike" cap="none" dirty="0">
                <a:solidFill>
                  <a:schemeClr val="dk1"/>
                </a:solidFill>
                <a:latin typeface="Calibri"/>
                <a:ea typeface="Calibri"/>
                <a:cs typeface="Calibri"/>
                <a:sym typeface="Calibri"/>
              </a:rPr>
              <a:t>за кривично дело утврдено во согласност со оваа Конвенција, </a:t>
            </a:r>
            <a:r>
              <a:rPr lang="ru-RU" sz="1500" b="1" i="0" u="none" strike="noStrike" cap="none" dirty="0">
                <a:solidFill>
                  <a:srgbClr val="FF0000"/>
                </a:solidFill>
                <a:latin typeface="Calibri"/>
                <a:ea typeface="Calibri"/>
                <a:cs typeface="Calibri"/>
                <a:sym typeface="Calibri"/>
              </a:rPr>
              <a:t>сторено за нивна корист од кое било физичко лице</a:t>
            </a:r>
            <a:r>
              <a:rPr lang="ru-RU" sz="1500" b="0" i="0" u="none" strike="noStrike" cap="none" dirty="0">
                <a:solidFill>
                  <a:schemeClr val="dk1"/>
                </a:solidFill>
                <a:latin typeface="Calibri"/>
                <a:ea typeface="Calibri"/>
                <a:cs typeface="Calibri"/>
                <a:sym typeface="Calibri"/>
              </a:rPr>
              <a:t>, постапувајќи поединечно или како дел од орган на правното лице, кое има </a:t>
            </a:r>
            <a:r>
              <a:rPr lang="ru-RU" sz="1500" b="1" i="0" u="none" strike="noStrike" cap="none" dirty="0">
                <a:solidFill>
                  <a:srgbClr val="FF0000"/>
                </a:solidFill>
                <a:latin typeface="Calibri"/>
                <a:ea typeface="Calibri"/>
                <a:cs typeface="Calibri"/>
                <a:sym typeface="Calibri"/>
              </a:rPr>
              <a:t>водечка позиција </a:t>
            </a:r>
            <a:r>
              <a:rPr lang="ru-RU" sz="1500" b="0" i="0" u="none" strike="noStrike" cap="none" dirty="0">
                <a:solidFill>
                  <a:schemeClr val="dk1"/>
                </a:solidFill>
                <a:latin typeface="Calibri"/>
                <a:ea typeface="Calibri"/>
                <a:cs typeface="Calibri"/>
                <a:sym typeface="Calibri"/>
              </a:rPr>
              <a:t>во тие рамки, засновано на: </a:t>
            </a:r>
            <a:endParaRPr sz="15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ru-RU" sz="1500" dirty="0">
                <a:solidFill>
                  <a:schemeClr val="dk1"/>
                </a:solidFill>
                <a:latin typeface="Calibri"/>
                <a:ea typeface="Calibri"/>
                <a:cs typeface="Calibri"/>
                <a:sym typeface="Calibri"/>
              </a:rPr>
              <a:t>а</a:t>
            </a:r>
            <a:r>
              <a:rPr lang="ru-RU" sz="1500" b="0" i="0" u="none" strike="noStrike" cap="none" dirty="0">
                <a:solidFill>
                  <a:schemeClr val="dk1"/>
                </a:solidFill>
                <a:latin typeface="Calibri"/>
                <a:ea typeface="Calibri"/>
                <a:cs typeface="Calibri"/>
                <a:sym typeface="Calibri"/>
              </a:rPr>
              <a:t>. </a:t>
            </a:r>
            <a:r>
              <a:rPr lang="ru-RU" sz="1500" b="1" i="0" u="none" strike="noStrike" cap="none" dirty="0">
                <a:solidFill>
                  <a:srgbClr val="FF0000"/>
                </a:solidFill>
                <a:latin typeface="Calibri"/>
                <a:ea typeface="Calibri"/>
                <a:cs typeface="Calibri"/>
                <a:sym typeface="Calibri"/>
              </a:rPr>
              <a:t>моќта на застапување </a:t>
            </a:r>
            <a:r>
              <a:rPr lang="ru-RU" sz="1500" b="0" i="0" u="none" strike="noStrike" cap="none" dirty="0">
                <a:solidFill>
                  <a:schemeClr val="dk1"/>
                </a:solidFill>
                <a:latin typeface="Calibri"/>
                <a:ea typeface="Calibri"/>
                <a:cs typeface="Calibri"/>
                <a:sym typeface="Calibri"/>
              </a:rPr>
              <a:t>на правното лице; </a:t>
            </a:r>
            <a:endParaRPr dirty="0"/>
          </a:p>
          <a:p>
            <a:pPr marL="457200" marR="0" lvl="1" indent="0" algn="just" rtl="0">
              <a:spcBef>
                <a:spcPts val="0"/>
              </a:spcBef>
              <a:spcAft>
                <a:spcPts val="0"/>
              </a:spcAft>
              <a:buNone/>
            </a:pPr>
            <a:r>
              <a:rPr lang="ru-RU" sz="1500" dirty="0">
                <a:solidFill>
                  <a:schemeClr val="dk1"/>
                </a:solidFill>
                <a:latin typeface="Calibri"/>
                <a:ea typeface="Calibri"/>
                <a:cs typeface="Calibri"/>
                <a:sym typeface="Calibri"/>
              </a:rPr>
              <a:t>б</a:t>
            </a:r>
            <a:r>
              <a:rPr lang="ru-RU" sz="1500" b="0" i="0" u="none" strike="noStrike" cap="none" dirty="0">
                <a:solidFill>
                  <a:schemeClr val="dk1"/>
                </a:solidFill>
                <a:latin typeface="Calibri"/>
                <a:ea typeface="Calibri"/>
                <a:cs typeface="Calibri"/>
                <a:sym typeface="Calibri"/>
              </a:rPr>
              <a:t>. </a:t>
            </a:r>
            <a:r>
              <a:rPr lang="ru-RU" sz="1500" b="1" i="0" u="none" strike="noStrike" cap="none" dirty="0">
                <a:solidFill>
                  <a:srgbClr val="FF0000"/>
                </a:solidFill>
                <a:latin typeface="Calibri"/>
                <a:ea typeface="Calibri"/>
                <a:cs typeface="Calibri"/>
                <a:sym typeface="Calibri"/>
              </a:rPr>
              <a:t>овластување за донесување одлуки </a:t>
            </a:r>
            <a:r>
              <a:rPr lang="ru-RU" sz="1500" b="0" i="0" u="none" strike="noStrike" cap="none" dirty="0">
                <a:solidFill>
                  <a:schemeClr val="dk1"/>
                </a:solidFill>
                <a:latin typeface="Calibri"/>
                <a:ea typeface="Calibri"/>
                <a:cs typeface="Calibri"/>
                <a:sym typeface="Calibri"/>
              </a:rPr>
              <a:t>во име на правното лице; </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в. </a:t>
            </a:r>
            <a:r>
              <a:rPr lang="ru-RU" sz="1500" b="1" i="0" u="none" strike="noStrike" cap="none" dirty="0">
                <a:solidFill>
                  <a:srgbClr val="FF0000"/>
                </a:solidFill>
                <a:latin typeface="Calibri"/>
                <a:ea typeface="Calibri"/>
                <a:cs typeface="Calibri"/>
                <a:sym typeface="Calibri"/>
              </a:rPr>
              <a:t>овластување за вршење контрола</a:t>
            </a:r>
            <a:r>
              <a:rPr lang="ru-RU" sz="1500" b="0" i="0" u="none" strike="noStrike" cap="none" dirty="0">
                <a:solidFill>
                  <a:schemeClr val="dk1"/>
                </a:solidFill>
                <a:latin typeface="Calibri"/>
                <a:ea typeface="Calibri"/>
                <a:cs typeface="Calibri"/>
                <a:sym typeface="Calibri"/>
              </a:rPr>
              <a:t> во рамките на правното лице.</a:t>
            </a:r>
            <a:endParaRPr dirty="0"/>
          </a:p>
        </p:txBody>
      </p:sp>
      <p:sp>
        <p:nvSpPr>
          <p:cNvPr id="469" name="Google Shape;469;p43"/>
          <p:cNvSpPr/>
          <p:nvPr/>
        </p:nvSpPr>
        <p:spPr>
          <a:xfrm>
            <a:off x="4275438" y="1287212"/>
            <a:ext cx="4360562" cy="3323946"/>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Треба да се исполнат четири услови за да се привлече корпоративна одговорност:</a:t>
            </a:r>
            <a:endParaRPr dirty="0"/>
          </a:p>
          <a:p>
            <a:pPr marL="800100" marR="0" lvl="1"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Комисија за прекршоци според Конвенцијата од Будимпешта.</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Кривичното дело мора да е сторено во корист на правно лице.</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Лице кое има „водечка позиција“ (висока позиција во организација) мора да го има сторено кривичното дело.</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Водечката личност со водечка позиција мора да постапила врз основа на:</a:t>
            </a:r>
            <a:endParaRPr dirty="0"/>
          </a:p>
          <a:p>
            <a:pPr marL="1257300" marR="0" lvl="2"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моќ на застапување</a:t>
            </a:r>
            <a:endParaRPr sz="1500" b="0" i="0" u="none" strike="noStrike" cap="none" dirty="0">
              <a:solidFill>
                <a:schemeClr val="dk1"/>
              </a:solidFill>
              <a:latin typeface="Calibri"/>
              <a:ea typeface="Calibri"/>
              <a:cs typeface="Calibri"/>
              <a:sym typeface="Calibri"/>
            </a:endParaRPr>
          </a:p>
          <a:p>
            <a:pPr marL="1257300" marR="0" lvl="2"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овластување за донесување одлуки</a:t>
            </a:r>
            <a:endParaRPr sz="1500" b="0" i="0" u="none" strike="noStrike" cap="none" dirty="0">
              <a:solidFill>
                <a:schemeClr val="dk1"/>
              </a:solidFill>
              <a:latin typeface="Calibri"/>
              <a:ea typeface="Calibri"/>
              <a:cs typeface="Calibri"/>
              <a:sym typeface="Calibri"/>
            </a:endParaRPr>
          </a:p>
          <a:p>
            <a:pPr marL="1257300" marR="0" lvl="2"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овластување за вршење контрола</a:t>
            </a:r>
            <a:endParaRPr sz="1500" b="0" i="0" u="none" strike="noStrike" cap="none" dirty="0">
              <a:solidFill>
                <a:schemeClr val="dk1"/>
              </a:solidFill>
              <a:latin typeface="Calibri"/>
              <a:ea typeface="Calibri"/>
              <a:cs typeface="Calibri"/>
              <a:sym typeface="Calibri"/>
            </a:endParaRPr>
          </a:p>
        </p:txBody>
      </p:sp>
      <p:sp>
        <p:nvSpPr>
          <p:cNvPr id="470" name="Google Shape;470;p43"/>
          <p:cNvSpPr txBox="1"/>
          <p:nvPr/>
        </p:nvSpPr>
        <p:spPr>
          <a:xfrm>
            <a:off x="129117" y="86152"/>
            <a:ext cx="8893339" cy="86173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2500" b="0" i="0" u="none" strike="noStrike" cap="none" dirty="0">
                <a:solidFill>
                  <a:schemeClr val="lt1"/>
                </a:solidFill>
                <a:latin typeface="Verdana"/>
                <a:ea typeface="Verdana"/>
                <a:cs typeface="Verdana"/>
                <a:sym typeface="Verdana"/>
              </a:rPr>
              <a:t>Корпоративна одговорност</a:t>
            </a:r>
            <a:endParaRPr sz="2500" b="0" i="0" u="none" strike="noStrike" cap="none" dirty="0">
              <a:solidFill>
                <a:schemeClr val="lt1"/>
              </a:solidFill>
              <a:latin typeface="Verdana"/>
              <a:ea typeface="Verdana"/>
              <a:cs typeface="Verdana"/>
              <a:sym typeface="Verdana"/>
            </a:endParaRPr>
          </a:p>
          <a:p>
            <a:pPr marL="0" marR="0" lvl="0" indent="0" algn="r" rtl="0">
              <a:spcBef>
                <a:spcPts val="0"/>
              </a:spcBef>
              <a:spcAft>
                <a:spcPts val="0"/>
              </a:spcAft>
              <a:buNone/>
            </a:pPr>
            <a:r>
              <a:rPr lang="ru-RU" sz="2500" b="0" i="0" u="none" strike="noStrike" cap="none" dirty="0">
                <a:solidFill>
                  <a:schemeClr val="lt1"/>
                </a:solidFill>
                <a:latin typeface="Verdana"/>
                <a:ea typeface="Verdana"/>
                <a:cs typeface="Verdana"/>
                <a:sym typeface="Verdana"/>
              </a:rPr>
              <a:t>(„правните лица можат да бидат одговорни…”)</a:t>
            </a:r>
            <a:endParaRPr sz="25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475"/>
        <p:cNvGrpSpPr/>
        <p:nvPr/>
      </p:nvGrpSpPr>
      <p:grpSpPr>
        <a:xfrm>
          <a:off x="0" y="0"/>
          <a:ext cx="0" cy="0"/>
          <a:chOff x="0" y="0"/>
          <a:chExt cx="0" cy="0"/>
        </a:xfrm>
      </p:grpSpPr>
      <p:sp>
        <p:nvSpPr>
          <p:cNvPr id="476" name="Google Shape;476;p44"/>
          <p:cNvSpPr/>
          <p:nvPr/>
        </p:nvSpPr>
        <p:spPr>
          <a:xfrm>
            <a:off x="129117" y="1336957"/>
            <a:ext cx="3889351" cy="526293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2 Покрај веќе предвидените случаи во став 2 од овој член, секоја страна донесува мерки неопходни за да се осигура дека правно лице може да одговара, доколку </a:t>
            </a:r>
            <a:r>
              <a:rPr lang="ru-RU" sz="1600" b="1" i="0" u="none" strike="noStrike" cap="none" dirty="0">
                <a:solidFill>
                  <a:srgbClr val="FF0000"/>
                </a:solidFill>
                <a:latin typeface="Calibri"/>
                <a:ea typeface="Calibri"/>
                <a:cs typeface="Calibri"/>
                <a:sym typeface="Calibri"/>
              </a:rPr>
              <a:t>недостатокот на надзор или контрола од физичкото лице наведено во став 1 </a:t>
            </a:r>
            <a:r>
              <a:rPr lang="ru-RU" sz="1600" b="0" i="0" u="none" strike="noStrike" cap="none" dirty="0">
                <a:solidFill>
                  <a:schemeClr val="dk1"/>
                </a:solidFill>
                <a:latin typeface="Calibri"/>
                <a:ea typeface="Calibri"/>
                <a:cs typeface="Calibri"/>
                <a:sym typeface="Calibri"/>
              </a:rPr>
              <a:t>го </a:t>
            </a:r>
            <a:r>
              <a:rPr lang="ru-RU" sz="1600" b="1" i="0" u="none" strike="noStrike" cap="none" dirty="0">
                <a:solidFill>
                  <a:srgbClr val="FF0000"/>
                </a:solidFill>
                <a:latin typeface="Calibri"/>
                <a:ea typeface="Calibri"/>
                <a:cs typeface="Calibri"/>
                <a:sym typeface="Calibri"/>
              </a:rPr>
              <a:t>овозможило</a:t>
            </a:r>
            <a:r>
              <a:rPr lang="ru-RU" sz="1600" b="0" i="0" u="none" strike="noStrike" cap="none" dirty="0">
                <a:solidFill>
                  <a:schemeClr val="dk1"/>
                </a:solidFill>
                <a:latin typeface="Calibri"/>
                <a:ea typeface="Calibri"/>
                <a:cs typeface="Calibri"/>
                <a:sym typeface="Calibri"/>
              </a:rPr>
              <a:t> </a:t>
            </a:r>
            <a:r>
              <a:rPr lang="ru-RU" sz="1600" b="1" i="0" u="none" strike="noStrike" cap="none" dirty="0">
                <a:solidFill>
                  <a:srgbClr val="FF0000"/>
                </a:solidFill>
                <a:latin typeface="Calibri"/>
                <a:ea typeface="Calibri"/>
                <a:cs typeface="Calibri"/>
                <a:sym typeface="Calibri"/>
              </a:rPr>
              <a:t>извршувањето</a:t>
            </a:r>
            <a:r>
              <a:rPr lang="ru-RU" sz="1600" b="0" i="0" u="none" strike="noStrike" cap="none" dirty="0">
                <a:solidFill>
                  <a:schemeClr val="dk1"/>
                </a:solidFill>
                <a:latin typeface="Calibri"/>
                <a:ea typeface="Calibri"/>
                <a:cs typeface="Calibri"/>
                <a:sym typeface="Calibri"/>
              </a:rPr>
              <a:t> на кривичното дело во согласност со оваа Конвенција </a:t>
            </a:r>
            <a:r>
              <a:rPr lang="ru-RU" sz="1600" b="1" i="0" u="none" strike="noStrike" cap="none" dirty="0">
                <a:solidFill>
                  <a:srgbClr val="FF0000"/>
                </a:solidFill>
                <a:latin typeface="Calibri"/>
                <a:ea typeface="Calibri"/>
                <a:cs typeface="Calibri"/>
                <a:sym typeface="Calibri"/>
              </a:rPr>
              <a:t>во корист на тоа правно лице од страна на физичко лице кое дејствува по овластување на правното лице</a:t>
            </a:r>
            <a:r>
              <a:rPr lang="ru-RU" sz="1600" b="0" i="0" u="none" strike="noStrike" cap="none" dirty="0">
                <a:solidFill>
                  <a:schemeClr val="dk1"/>
                </a:solidFill>
                <a:latin typeface="Calibri"/>
                <a:ea typeface="Calibri"/>
                <a:cs typeface="Calibri"/>
                <a:sym typeface="Calibri"/>
              </a:rPr>
              <a:t>. </a:t>
            </a:r>
            <a:endParaRPr dirty="0"/>
          </a:p>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3 Предмет на правните принципи на страната, одговорноста на правното лице може да биде кривична, граѓанска или административна. </a:t>
            </a:r>
            <a:endParaRPr dirty="0"/>
          </a:p>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4 Таквата одговорност не е во спротивност со кривичната одговорност на физичките лица кои го сториле кривичното дело.</a:t>
            </a:r>
            <a:endParaRPr dirty="0"/>
          </a:p>
        </p:txBody>
      </p:sp>
      <p:sp>
        <p:nvSpPr>
          <p:cNvPr id="477" name="Google Shape;477;p44"/>
          <p:cNvSpPr/>
          <p:nvPr/>
        </p:nvSpPr>
        <p:spPr>
          <a:xfrm>
            <a:off x="4417678" y="1336957"/>
            <a:ext cx="4147202" cy="4031833"/>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600" b="0" i="0" u="none" strike="noStrike" cap="none" dirty="0">
                <a:solidFill>
                  <a:schemeClr val="dk1"/>
                </a:solidFill>
                <a:latin typeface="Calibri"/>
                <a:ea typeface="Calibri"/>
                <a:cs typeface="Calibri"/>
                <a:sym typeface="Calibri"/>
              </a:rPr>
              <a:t>Правното лице исто така може да одговара за кривичен прекршок сторен од друго водечко лице (на пр. вработен или застапник што дејствува во рамки на овластувањата) доколку:</a:t>
            </a:r>
            <a:endParaRPr sz="1600" dirty="0"/>
          </a:p>
          <a:p>
            <a:pPr marL="800100" marR="0" lvl="1" indent="-342900" algn="just" rtl="0">
              <a:spcBef>
                <a:spcPts val="0"/>
              </a:spcBef>
              <a:spcAft>
                <a:spcPts val="0"/>
              </a:spcAft>
              <a:buClr>
                <a:schemeClr val="dk1"/>
              </a:buClr>
              <a:buSzPts val="1500"/>
              <a:buFont typeface="Noto Sans Symbols"/>
              <a:buChar char="✔"/>
            </a:pPr>
            <a:r>
              <a:rPr lang="ru-RU" sz="1600" b="0" i="0" u="none" strike="noStrike" cap="none" dirty="0">
                <a:solidFill>
                  <a:schemeClr val="dk1"/>
                </a:solidFill>
                <a:latin typeface="Calibri"/>
                <a:ea typeface="Calibri"/>
                <a:cs typeface="Calibri"/>
                <a:sym typeface="Calibri"/>
              </a:rPr>
              <a:t>делото е сторен од таквиот вработен или застапник</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ru-RU" sz="1600" b="0" i="0" u="none" strike="noStrike" cap="none" dirty="0">
                <a:solidFill>
                  <a:schemeClr val="dk1"/>
                </a:solidFill>
                <a:latin typeface="Calibri"/>
                <a:ea typeface="Calibri"/>
                <a:cs typeface="Calibri"/>
                <a:sym typeface="Calibri"/>
              </a:rPr>
              <a:t>делото е сторено во корист на правно лице</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ru-RU" sz="1600" b="0" i="0" u="none" strike="noStrike" cap="none" dirty="0">
                <a:solidFill>
                  <a:schemeClr val="dk1"/>
                </a:solidFill>
                <a:latin typeface="Calibri"/>
                <a:ea typeface="Calibri"/>
                <a:cs typeface="Calibri"/>
                <a:sym typeface="Calibri"/>
              </a:rPr>
              <a:t>извршувањето е овозможено поради тоа што водечкото лице не презело разумни или соодветни мерки за надзор врз вработениот или </a:t>
            </a:r>
            <a:r>
              <a:rPr lang="ru-RU" sz="1600" dirty="0">
                <a:solidFill>
                  <a:schemeClr val="dk1"/>
                </a:solidFill>
                <a:latin typeface="Calibri"/>
                <a:ea typeface="Calibri"/>
                <a:cs typeface="Calibri"/>
                <a:sym typeface="Calibri"/>
              </a:rPr>
              <a:t>застапникот.</a:t>
            </a: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ru-RU" sz="1600" b="0" i="0" u="none" strike="noStrike" cap="none" dirty="0">
                <a:solidFill>
                  <a:schemeClr val="dk1"/>
                </a:solidFill>
                <a:latin typeface="Calibri"/>
                <a:ea typeface="Calibri"/>
                <a:cs typeface="Calibri"/>
                <a:sym typeface="Calibri"/>
              </a:rPr>
              <a:t>Не налага општ надзор над комуникациите на вработените.</a:t>
            </a:r>
            <a:endParaRPr sz="1600" b="0" i="0" u="none" strike="noStrike" cap="none" dirty="0">
              <a:solidFill>
                <a:schemeClr val="dk1"/>
              </a:solidFill>
              <a:latin typeface="Calibri"/>
              <a:ea typeface="Calibri"/>
              <a:cs typeface="Calibri"/>
              <a:sym typeface="Calibri"/>
            </a:endParaRPr>
          </a:p>
        </p:txBody>
      </p:sp>
      <p:sp>
        <p:nvSpPr>
          <p:cNvPr id="478" name="Google Shape;478;p44"/>
          <p:cNvSpPr txBox="1"/>
          <p:nvPr/>
        </p:nvSpPr>
        <p:spPr>
          <a:xfrm>
            <a:off x="1511300" y="13175"/>
            <a:ext cx="7632700" cy="954107"/>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2800" b="0" i="0" u="none" strike="noStrike" cap="none" dirty="0">
                <a:solidFill>
                  <a:schemeClr val="lt1"/>
                </a:solidFill>
                <a:latin typeface="Verdana"/>
                <a:ea typeface="Verdana"/>
                <a:cs typeface="Verdana"/>
                <a:sym typeface="Verdana"/>
              </a:rPr>
              <a:t>Корпоративна одговорност</a:t>
            </a:r>
            <a:endParaRPr sz="2800" b="0" i="0" u="none" strike="noStrike" cap="none" dirty="0">
              <a:solidFill>
                <a:schemeClr val="lt1"/>
              </a:solidFill>
              <a:latin typeface="Verdana"/>
              <a:ea typeface="Verdana"/>
              <a:cs typeface="Verdana"/>
              <a:sym typeface="Verdana"/>
            </a:endParaRPr>
          </a:p>
          <a:p>
            <a:pPr marL="0" marR="0" lvl="0" indent="0" algn="r" rtl="0">
              <a:spcBef>
                <a:spcPts val="0"/>
              </a:spcBef>
              <a:spcAft>
                <a:spcPts val="0"/>
              </a:spcAft>
              <a:buNone/>
            </a:pPr>
            <a:r>
              <a:rPr lang="ru-RU" sz="2800" b="0" i="0" u="none" strike="noStrike" cap="none" dirty="0">
                <a:solidFill>
                  <a:schemeClr val="lt1"/>
                </a:solidFill>
                <a:latin typeface="Verdana"/>
                <a:ea typeface="Verdana"/>
                <a:cs typeface="Verdana"/>
                <a:sym typeface="Verdana"/>
              </a:rPr>
              <a:t>(„недостаток на надзор...“)</a:t>
            </a:r>
            <a:endParaRPr sz="28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82"/>
        <p:cNvGrpSpPr/>
        <p:nvPr/>
      </p:nvGrpSpPr>
      <p:grpSpPr>
        <a:xfrm>
          <a:off x="0" y="0"/>
          <a:ext cx="0" cy="0"/>
          <a:chOff x="0" y="0"/>
          <a:chExt cx="0" cy="0"/>
        </a:xfrm>
      </p:grpSpPr>
      <p:sp>
        <p:nvSpPr>
          <p:cNvPr id="483" name="Google Shape;483;p45"/>
          <p:cNvSpPr/>
          <p:nvPr/>
        </p:nvSpPr>
        <p:spPr>
          <a:xfrm>
            <a:off x="0" y="0"/>
            <a:ext cx="9144000" cy="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84" name="Google Shape;484;p45"/>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u="none">
                <a:solidFill>
                  <a:schemeClr val="lt1"/>
                </a:solidFill>
                <a:latin typeface="Verdana"/>
                <a:ea typeface="Verdana"/>
                <a:cs typeface="Verdana"/>
                <a:sym typeface="Verdana"/>
              </a:rPr>
              <a:t>Цели на сесијата</a:t>
            </a:r>
            <a:endParaRPr sz="2000" b="0" u="none">
              <a:solidFill>
                <a:schemeClr val="lt1"/>
              </a:solidFill>
              <a:latin typeface="Verdana"/>
              <a:ea typeface="Verdana"/>
              <a:cs typeface="Verdana"/>
              <a:sym typeface="Verdana"/>
            </a:endParaRPr>
          </a:p>
        </p:txBody>
      </p:sp>
      <p:sp>
        <p:nvSpPr>
          <p:cNvPr id="485" name="Google Shape;485;p45"/>
          <p:cNvSpPr txBox="1">
            <a:spLocks noGrp="1"/>
          </p:cNvSpPr>
          <p:nvPr>
            <p:ph type="body" idx="1"/>
          </p:nvPr>
        </p:nvSpPr>
        <p:spPr>
          <a:xfrm>
            <a:off x="323528" y="1340767"/>
            <a:ext cx="8712522" cy="5240233"/>
          </a:xfrm>
          <a:prstGeom prst="rect">
            <a:avLst/>
          </a:prstGeom>
          <a:noFill/>
          <a:ln>
            <a:noFill/>
          </a:ln>
        </p:spPr>
        <p:txBody>
          <a:bodyPr spcFirstLastPara="1" wrap="square" lIns="91425" tIns="45700" rIns="91425" bIns="45700" anchor="t" anchorCtr="0">
            <a:normAutofit/>
          </a:bodyPr>
          <a:lstStyle/>
          <a:p>
            <a:pPr marL="0" lvl="0" indent="0" algn="just" rtl="0">
              <a:lnSpc>
                <a:spcPct val="90000"/>
              </a:lnSpc>
              <a:spcBef>
                <a:spcPts val="0"/>
              </a:spcBef>
              <a:spcAft>
                <a:spcPts val="0"/>
              </a:spcAft>
              <a:buClr>
                <a:schemeClr val="dk1"/>
              </a:buClr>
              <a:buSzPts val="2400"/>
              <a:buNone/>
            </a:pPr>
            <a:r>
              <a:rPr lang="ru-RU" sz="2400" b="1" dirty="0"/>
              <a:t>На крајот на оваа сесија, претставниците ќе можат да:</a:t>
            </a:r>
            <a:endParaRPr sz="2400" b="1" dirty="0"/>
          </a:p>
          <a:p>
            <a:pPr marL="0" lvl="0" indent="0" algn="just" rtl="0">
              <a:lnSpc>
                <a:spcPct val="90000"/>
              </a:lnSpc>
              <a:spcBef>
                <a:spcPts val="1000"/>
              </a:spcBef>
              <a:spcAft>
                <a:spcPts val="0"/>
              </a:spcAft>
              <a:buClr>
                <a:schemeClr val="dk1"/>
              </a:buClr>
              <a:buSzPts val="2400"/>
              <a:buNone/>
            </a:pPr>
            <a:endParaRPr sz="2400" b="1" dirty="0"/>
          </a:p>
          <a:p>
            <a:pPr marL="228600" lvl="0" indent="-228600" algn="just" rtl="0">
              <a:lnSpc>
                <a:spcPct val="90000"/>
              </a:lnSpc>
              <a:spcBef>
                <a:spcPts val="1000"/>
              </a:spcBef>
              <a:spcAft>
                <a:spcPts val="0"/>
              </a:spcAft>
              <a:buClr>
                <a:schemeClr val="dk1"/>
              </a:buClr>
              <a:buSzPts val="2400"/>
              <a:buChar char="•"/>
            </a:pPr>
            <a:r>
              <a:rPr lang="ru-RU" sz="2400" dirty="0"/>
              <a:t>Ги идентификуваат елементите што претставуваат кривично дело на:</a:t>
            </a:r>
            <a:endParaRPr sz="2400" dirty="0"/>
          </a:p>
          <a:p>
            <a:pPr marL="685800" lvl="1" indent="-228600" algn="just" rtl="0">
              <a:lnSpc>
                <a:spcPct val="90000"/>
              </a:lnSpc>
              <a:spcBef>
                <a:spcPts val="500"/>
              </a:spcBef>
              <a:spcAft>
                <a:spcPts val="0"/>
              </a:spcAft>
              <a:buClr>
                <a:schemeClr val="dk1"/>
              </a:buClr>
              <a:buSzPts val="2400"/>
              <a:buChar char="•"/>
            </a:pPr>
            <a:r>
              <a:rPr lang="ru-RU" dirty="0"/>
              <a:t>фалсификување поврзано со компјутери</a:t>
            </a:r>
            <a:endParaRPr dirty="0"/>
          </a:p>
          <a:p>
            <a:pPr marL="685800" lvl="1" indent="-228600" algn="just" rtl="0">
              <a:lnSpc>
                <a:spcPct val="90000"/>
              </a:lnSpc>
              <a:spcBef>
                <a:spcPts val="500"/>
              </a:spcBef>
              <a:spcAft>
                <a:spcPts val="0"/>
              </a:spcAft>
              <a:buClr>
                <a:schemeClr val="dk1"/>
              </a:buClr>
              <a:buSzPts val="2400"/>
              <a:buChar char="•"/>
            </a:pPr>
            <a:r>
              <a:rPr lang="ru-RU" dirty="0"/>
              <a:t>измама поврзана со компјутери</a:t>
            </a:r>
            <a:endParaRPr dirty="0"/>
          </a:p>
          <a:p>
            <a:pPr marL="685800" lvl="1" indent="-228600" algn="just" rtl="0">
              <a:lnSpc>
                <a:spcPct val="90000"/>
              </a:lnSpc>
              <a:spcBef>
                <a:spcPts val="500"/>
              </a:spcBef>
              <a:spcAft>
                <a:spcPts val="0"/>
              </a:spcAft>
              <a:buClr>
                <a:schemeClr val="dk1"/>
              </a:buClr>
              <a:buSzPts val="2400"/>
              <a:buChar char="•"/>
            </a:pPr>
            <a:r>
              <a:rPr lang="ru-RU" dirty="0"/>
              <a:t>детска порнографија</a:t>
            </a:r>
            <a:endParaRPr dirty="0"/>
          </a:p>
          <a:p>
            <a:pPr marL="685800" lvl="1" indent="-228600" algn="just" rtl="0">
              <a:lnSpc>
                <a:spcPct val="90000"/>
              </a:lnSpc>
              <a:spcBef>
                <a:spcPts val="500"/>
              </a:spcBef>
              <a:spcAft>
                <a:spcPts val="0"/>
              </a:spcAft>
              <a:buClr>
                <a:schemeClr val="dk1"/>
              </a:buClr>
              <a:buSzPts val="2400"/>
              <a:buChar char="•"/>
            </a:pPr>
            <a:r>
              <a:rPr lang="ru-RU" dirty="0"/>
              <a:t>повреда на авторско право и сродни права</a:t>
            </a:r>
            <a:endParaRPr dirty="0"/>
          </a:p>
          <a:p>
            <a:pPr marL="228600" lvl="0" indent="-228600" algn="just" rtl="0">
              <a:lnSpc>
                <a:spcPct val="90000"/>
              </a:lnSpc>
              <a:spcBef>
                <a:spcPts val="1000"/>
              </a:spcBef>
              <a:spcAft>
                <a:spcPts val="0"/>
              </a:spcAft>
              <a:buClr>
                <a:schemeClr val="dk1"/>
              </a:buClr>
              <a:buSzPts val="2400"/>
              <a:buChar char="•"/>
            </a:pPr>
            <a:r>
              <a:rPr lang="ru-RU" sz="2400" dirty="0"/>
              <a:t>Разберат како Конвенцијата од Будимпешта го криминализира обидот, помагањето во извршување на кривично дело и опсегот на корпоративната одговорност</a:t>
            </a:r>
            <a:endParaRPr sz="240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489"/>
        <p:cNvGrpSpPr/>
        <p:nvPr/>
      </p:nvGrpSpPr>
      <p:grpSpPr>
        <a:xfrm>
          <a:off x="0" y="0"/>
          <a:ext cx="0" cy="0"/>
          <a:chOff x="0" y="0"/>
          <a:chExt cx="0" cy="0"/>
        </a:xfrm>
      </p:grpSpPr>
      <p:sp>
        <p:nvSpPr>
          <p:cNvPr id="490" name="Google Shape;490;p46"/>
          <p:cNvSpPr/>
          <p:nvPr/>
        </p:nvSpPr>
        <p:spPr>
          <a:xfrm>
            <a:off x="0" y="0"/>
            <a:ext cx="9144000" cy="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1" name="Google Shape;491;p46"/>
          <p:cNvSpPr/>
          <p:nvPr/>
        </p:nvSpPr>
        <p:spPr>
          <a:xfrm>
            <a:off x="-36513" y="-26988"/>
            <a:ext cx="9180513" cy="1079501"/>
          </a:xfrm>
          <a:prstGeom prst="rect">
            <a:avLst/>
          </a:prstGeom>
          <a:solidFill>
            <a:srgbClr val="2F618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92" name="Google Shape;492;p46"/>
          <p:cNvPicPr preferRelativeResize="0"/>
          <p:nvPr/>
        </p:nvPicPr>
        <p:blipFill rotWithShape="1">
          <a:blip r:embed="rId3">
            <a:alphaModFix/>
          </a:blip>
          <a:srcRect/>
          <a:stretch/>
        </p:blipFill>
        <p:spPr>
          <a:xfrm>
            <a:off x="-9525" y="-22225"/>
            <a:ext cx="1322388" cy="1079500"/>
          </a:xfrm>
          <a:prstGeom prst="rect">
            <a:avLst/>
          </a:prstGeom>
          <a:noFill/>
          <a:ln>
            <a:noFill/>
          </a:ln>
        </p:spPr>
      </p:pic>
      <p:pic>
        <p:nvPicPr>
          <p:cNvPr id="493" name="Google Shape;493;p46"/>
          <p:cNvPicPr preferRelativeResize="0"/>
          <p:nvPr/>
        </p:nvPicPr>
        <p:blipFill rotWithShape="1">
          <a:blip r:embed="rId4">
            <a:alphaModFix/>
          </a:blip>
          <a:srcRect/>
          <a:stretch/>
        </p:blipFill>
        <p:spPr>
          <a:xfrm>
            <a:off x="4876800" y="188913"/>
            <a:ext cx="4087813" cy="711200"/>
          </a:xfrm>
          <a:prstGeom prst="rect">
            <a:avLst/>
          </a:prstGeom>
          <a:noFill/>
          <a:ln>
            <a:noFill/>
          </a:ln>
        </p:spPr>
      </p:pic>
      <p:sp>
        <p:nvSpPr>
          <p:cNvPr id="494" name="Google Shape;494;p46"/>
          <p:cNvSpPr/>
          <p:nvPr/>
        </p:nvSpPr>
        <p:spPr>
          <a:xfrm>
            <a:off x="290513" y="2352650"/>
            <a:ext cx="8599487" cy="375487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3600"/>
              <a:buFont typeface="Arial"/>
              <a:buNone/>
            </a:pPr>
            <a:r>
              <a:rPr lang="ru-RU" sz="3600" b="1">
                <a:solidFill>
                  <a:schemeClr val="dk1"/>
                </a:solidFill>
                <a:latin typeface="Verdana"/>
                <a:ea typeface="Verdana"/>
                <a:cs typeface="Verdana"/>
                <a:sym typeface="Verdana"/>
              </a:rPr>
              <a:t>Ви благодариме</a:t>
            </a:r>
            <a:endParaRPr sz="1600" b="1">
              <a:solidFill>
                <a:schemeClr val="dk1"/>
              </a:solidFill>
              <a:latin typeface="Verdana"/>
              <a:ea typeface="Verdana"/>
              <a:cs typeface="Verdana"/>
              <a:sym typeface="Verdana"/>
            </a:endParaRPr>
          </a:p>
          <a:p>
            <a:pPr marL="0" marR="0" lvl="0" indent="0" algn="ctr" rtl="0">
              <a:spcBef>
                <a:spcPts val="0"/>
              </a:spcBef>
              <a:spcAft>
                <a:spcPts val="0"/>
              </a:spcAft>
              <a:buClr>
                <a:schemeClr val="dk1"/>
              </a:buClr>
              <a:buSzPts val="1200"/>
              <a:buFont typeface="Arial"/>
              <a:buNone/>
            </a:pPr>
            <a:endParaRPr sz="1200" b="1">
              <a:solidFill>
                <a:schemeClr val="dk1"/>
              </a:solidFill>
              <a:latin typeface="Verdana"/>
              <a:ea typeface="Verdana"/>
              <a:cs typeface="Verdana"/>
              <a:sym typeface="Verdana"/>
            </a:endParaRPr>
          </a:p>
          <a:p>
            <a:pPr marL="0" marR="0" lvl="0" indent="0" algn="ctr" rtl="0">
              <a:spcBef>
                <a:spcPts val="0"/>
              </a:spcBef>
              <a:spcAft>
                <a:spcPts val="0"/>
              </a:spcAft>
              <a:buClr>
                <a:schemeClr val="dk1"/>
              </a:buClr>
              <a:buSzPts val="1200"/>
              <a:buFont typeface="Arial"/>
              <a:buNone/>
            </a:pPr>
            <a:endParaRPr sz="1200" b="1">
              <a:solidFill>
                <a:schemeClr val="dk1"/>
              </a:solidFill>
              <a:latin typeface="Verdana"/>
              <a:ea typeface="Verdana"/>
              <a:cs typeface="Verdana"/>
              <a:sym typeface="Verdana"/>
            </a:endParaRPr>
          </a:p>
          <a:p>
            <a:pPr marL="0" marR="0" lvl="0" indent="0" algn="ctr" rtl="0">
              <a:spcBef>
                <a:spcPts val="0"/>
              </a:spcBef>
              <a:spcAft>
                <a:spcPts val="0"/>
              </a:spcAft>
              <a:buClr>
                <a:schemeClr val="dk1"/>
              </a:buClr>
              <a:buSzPts val="1200"/>
              <a:buFont typeface="Arial"/>
              <a:buNone/>
            </a:pPr>
            <a:endParaRPr sz="1200" b="1">
              <a:solidFill>
                <a:schemeClr val="dk1"/>
              </a:solidFill>
              <a:latin typeface="Verdana"/>
              <a:ea typeface="Verdana"/>
              <a:cs typeface="Verdana"/>
              <a:sym typeface="Verdana"/>
            </a:endParaRPr>
          </a:p>
          <a:p>
            <a:pPr marL="0" marR="0" lvl="0" indent="0" algn="ctr" rtl="0">
              <a:spcBef>
                <a:spcPts val="0"/>
              </a:spcBef>
              <a:spcAft>
                <a:spcPts val="0"/>
              </a:spcAft>
              <a:buClr>
                <a:schemeClr val="dk1"/>
              </a:buClr>
              <a:buSzPts val="1200"/>
              <a:buFont typeface="Arial"/>
              <a:buNone/>
            </a:pPr>
            <a:endParaRPr sz="1200" b="1">
              <a:solidFill>
                <a:schemeClr val="dk1"/>
              </a:solidFill>
              <a:latin typeface="Verdana"/>
              <a:ea typeface="Verdana"/>
              <a:cs typeface="Verdana"/>
              <a:sym typeface="Verdana"/>
            </a:endParaRPr>
          </a:p>
          <a:p>
            <a:pPr marL="0" marR="0" lvl="0" indent="0" algn="ctr" rtl="0">
              <a:spcBef>
                <a:spcPts val="0"/>
              </a:spcBef>
              <a:spcAft>
                <a:spcPts val="0"/>
              </a:spcAft>
              <a:buClr>
                <a:schemeClr val="dk1"/>
              </a:buClr>
              <a:buSzPts val="1200"/>
              <a:buFont typeface="Arial"/>
              <a:buNone/>
            </a:pPr>
            <a:endParaRPr sz="1200" b="1">
              <a:solidFill>
                <a:schemeClr val="dk1"/>
              </a:solidFill>
              <a:latin typeface="Verdana"/>
              <a:ea typeface="Verdana"/>
              <a:cs typeface="Verdana"/>
              <a:sym typeface="Verdana"/>
            </a:endParaRPr>
          </a:p>
          <a:p>
            <a:pPr marL="0" marR="0" lvl="0" indent="0" algn="ctr" rtl="0">
              <a:spcBef>
                <a:spcPts val="0"/>
              </a:spcBef>
              <a:spcAft>
                <a:spcPts val="0"/>
              </a:spcAft>
              <a:buClr>
                <a:schemeClr val="dk1"/>
              </a:buClr>
              <a:buSzPts val="1600"/>
              <a:buFont typeface="Arial"/>
              <a:buNone/>
            </a:pPr>
            <a:endParaRPr sz="1600" b="1">
              <a:solidFill>
                <a:schemeClr val="dk1"/>
              </a:solidFill>
              <a:latin typeface="Verdana"/>
              <a:ea typeface="Verdana"/>
              <a:cs typeface="Verdana"/>
              <a:sym typeface="Verdana"/>
            </a:endParaRPr>
          </a:p>
          <a:p>
            <a:pPr marL="0" marR="0" lvl="0" indent="0" algn="ctr" rtl="0">
              <a:spcBef>
                <a:spcPts val="0"/>
              </a:spcBef>
              <a:spcAft>
                <a:spcPts val="0"/>
              </a:spcAft>
              <a:buClr>
                <a:schemeClr val="dk1"/>
              </a:buClr>
              <a:buSzPts val="1800"/>
              <a:buFont typeface="Arial"/>
              <a:buNone/>
            </a:pPr>
            <a:r>
              <a:rPr lang="ru-RU" sz="1800" b="1">
                <a:solidFill>
                  <a:schemeClr val="dk1"/>
                </a:solidFill>
                <a:latin typeface="Verdana"/>
                <a:ea typeface="Verdana"/>
                <a:cs typeface="Verdana"/>
                <a:sym typeface="Verdana"/>
              </a:rPr>
              <a:t>Xxxxx XXXXXXXX</a:t>
            </a:r>
            <a:endParaRPr/>
          </a:p>
          <a:p>
            <a:pPr marL="0" marR="0" lvl="0" indent="0" algn="ctr" rtl="0">
              <a:spcBef>
                <a:spcPts val="0"/>
              </a:spcBef>
              <a:spcAft>
                <a:spcPts val="0"/>
              </a:spcAft>
              <a:buClr>
                <a:schemeClr val="dk1"/>
              </a:buClr>
              <a:buSzPts val="600"/>
              <a:buFont typeface="Arial"/>
              <a:buNone/>
            </a:pPr>
            <a:endParaRPr sz="600">
              <a:solidFill>
                <a:schemeClr val="dk1"/>
              </a:solidFill>
              <a:latin typeface="Verdana"/>
              <a:ea typeface="Verdana"/>
              <a:cs typeface="Verdana"/>
              <a:sym typeface="Verdana"/>
            </a:endParaRPr>
          </a:p>
          <a:p>
            <a:pPr marL="0" marR="0" lvl="0" indent="0" algn="ctr" rtl="0">
              <a:spcBef>
                <a:spcPts val="0"/>
              </a:spcBef>
              <a:spcAft>
                <a:spcPts val="0"/>
              </a:spcAft>
              <a:buClr>
                <a:schemeClr val="dk1"/>
              </a:buClr>
              <a:buSzPts val="1400"/>
              <a:buFont typeface="Arial"/>
              <a:buNone/>
            </a:pPr>
            <a:r>
              <a:rPr lang="ru-RU" sz="1400" i="1">
                <a:solidFill>
                  <a:schemeClr val="dk1"/>
                </a:solidFill>
                <a:latin typeface="Verdana"/>
                <a:ea typeface="Verdana"/>
                <a:cs typeface="Verdana"/>
                <a:sym typeface="Verdana"/>
              </a:rPr>
              <a:t>Совет на Европа</a:t>
            </a:r>
            <a:endParaRPr sz="1400" i="1">
              <a:solidFill>
                <a:schemeClr val="dk1"/>
              </a:solidFill>
              <a:latin typeface="Verdana"/>
              <a:ea typeface="Verdana"/>
              <a:cs typeface="Verdana"/>
              <a:sym typeface="Verdana"/>
            </a:endParaRPr>
          </a:p>
          <a:p>
            <a:pPr marL="0" marR="0" lvl="0" indent="0" algn="ctr" rtl="0">
              <a:spcBef>
                <a:spcPts val="0"/>
              </a:spcBef>
              <a:spcAft>
                <a:spcPts val="0"/>
              </a:spcAft>
              <a:buClr>
                <a:schemeClr val="dk1"/>
              </a:buClr>
              <a:buSzPts val="1400"/>
              <a:buFont typeface="Arial"/>
              <a:buNone/>
            </a:pPr>
            <a:endParaRPr sz="1400" b="1" u="sng">
              <a:solidFill>
                <a:srgbClr val="2F618F"/>
              </a:solidFill>
              <a:latin typeface="Verdana"/>
              <a:ea typeface="Verdana"/>
              <a:cs typeface="Verdana"/>
              <a:sym typeface="Verdana"/>
              <a:hlinkClick r:id="rId5">
                <a:extLst>
                  <a:ext uri="{A12FA001-AC4F-418D-AE19-62706E023703}">
                    <ahyp:hlinkClr xmlns:ahyp="http://schemas.microsoft.com/office/drawing/2018/hyperlinkcolor" val="tx"/>
                  </a:ext>
                </a:extLst>
              </a:hlinkClick>
            </a:endParaRPr>
          </a:p>
          <a:p>
            <a:pPr marL="0" marR="0" lvl="0" indent="0" algn="ctr" rtl="0">
              <a:spcBef>
                <a:spcPts val="0"/>
              </a:spcBef>
              <a:spcAft>
                <a:spcPts val="0"/>
              </a:spcAft>
              <a:buClr>
                <a:srgbClr val="2F618F"/>
              </a:buClr>
              <a:buSzPts val="1200"/>
              <a:buFont typeface="Arial"/>
              <a:buNone/>
            </a:pPr>
            <a:r>
              <a:rPr lang="ru-RU" sz="1200" b="1">
                <a:solidFill>
                  <a:srgbClr val="2F618F"/>
                </a:solidFill>
                <a:latin typeface="Verdana"/>
                <a:ea typeface="Verdana"/>
                <a:cs typeface="Verdana"/>
                <a:sym typeface="Verdana"/>
              </a:rPr>
              <a:t>Е-пошта</a:t>
            </a:r>
            <a:endParaRPr sz="1200" b="1">
              <a:solidFill>
                <a:srgbClr val="2F618F"/>
              </a:solidFill>
              <a:latin typeface="Verdana"/>
              <a:ea typeface="Verdana"/>
              <a:cs typeface="Verdana"/>
              <a:sym typeface="Verdana"/>
            </a:endParaRPr>
          </a:p>
          <a:p>
            <a:pPr marL="0" marR="0" lvl="0" indent="0" algn="ctr" rtl="0">
              <a:spcBef>
                <a:spcPts val="0"/>
              </a:spcBef>
              <a:spcAft>
                <a:spcPts val="0"/>
              </a:spcAft>
              <a:buClr>
                <a:schemeClr val="dk1"/>
              </a:buClr>
              <a:buSzPts val="1600"/>
              <a:buFont typeface="Arial"/>
              <a:buNone/>
            </a:pPr>
            <a:endParaRPr sz="1600" b="1">
              <a:solidFill>
                <a:schemeClr val="dk1"/>
              </a:solidFill>
              <a:latin typeface="Verdana"/>
              <a:ea typeface="Verdana"/>
              <a:cs typeface="Verdana"/>
              <a:sym typeface="Verdana"/>
            </a:endParaRPr>
          </a:p>
          <a:p>
            <a:pPr marL="0" marR="0" lvl="0" indent="0" algn="ctr" rtl="0">
              <a:spcBef>
                <a:spcPts val="0"/>
              </a:spcBef>
              <a:spcAft>
                <a:spcPts val="0"/>
              </a:spcAft>
              <a:buClr>
                <a:schemeClr val="dk1"/>
              </a:buClr>
              <a:buSzPts val="1600"/>
              <a:buFont typeface="Arial"/>
              <a:buNone/>
            </a:pPr>
            <a:endParaRPr sz="1600" b="1">
              <a:solidFill>
                <a:schemeClr val="dk1"/>
              </a:solidFill>
              <a:latin typeface="Verdana"/>
              <a:ea typeface="Verdana"/>
              <a:cs typeface="Verdana"/>
              <a:sym typeface="Verdana"/>
            </a:endParaRPr>
          </a:p>
          <a:p>
            <a:pPr marL="0" marR="0" lvl="0" indent="0" algn="ctr" rtl="0">
              <a:spcBef>
                <a:spcPts val="0"/>
              </a:spcBef>
              <a:spcAft>
                <a:spcPts val="0"/>
              </a:spcAft>
              <a:buClr>
                <a:schemeClr val="dk1"/>
              </a:buClr>
              <a:buSzPts val="1400"/>
              <a:buFont typeface="Arial"/>
              <a:buNone/>
            </a:pPr>
            <a:endParaRPr sz="1400" b="1">
              <a:solidFill>
                <a:schemeClr val="dk1"/>
              </a:solidFill>
              <a:latin typeface="Verdana"/>
              <a:ea typeface="Verdana"/>
              <a:cs typeface="Verdana"/>
              <a:sym typeface="Verdana"/>
            </a:endParaRPr>
          </a:p>
          <a:p>
            <a:pPr marL="0" marR="0" lvl="0" indent="0" algn="ctr" rtl="0">
              <a:spcBef>
                <a:spcPts val="0"/>
              </a:spcBef>
              <a:spcAft>
                <a:spcPts val="0"/>
              </a:spcAft>
              <a:buClr>
                <a:schemeClr val="dk1"/>
              </a:buClr>
              <a:buSzPts val="1600"/>
              <a:buFont typeface="Arial"/>
              <a:buNone/>
            </a:pPr>
            <a:r>
              <a:rPr lang="ru-RU" sz="1600" b="1">
                <a:solidFill>
                  <a:schemeClr val="dk1"/>
                </a:solidFill>
                <a:latin typeface="Verdana"/>
                <a:ea typeface="Verdana"/>
                <a:cs typeface="Verdana"/>
                <a:sym typeface="Verdana"/>
              </a:rPr>
              <a:t>ДД месец ГГГГ</a:t>
            </a:r>
            <a:endParaRPr sz="1600" b="1">
              <a:solidFill>
                <a:schemeClr val="dk1"/>
              </a:solidFill>
              <a:latin typeface="Verdana"/>
              <a:ea typeface="Verdana"/>
              <a:cs typeface="Verdana"/>
              <a:sym typeface="Verdana"/>
            </a:endParaRPr>
          </a:p>
        </p:txBody>
      </p:sp>
      <p:sp>
        <p:nvSpPr>
          <p:cNvPr id="495" name="Google Shape;495;p46"/>
          <p:cNvSpPr/>
          <p:nvPr/>
        </p:nvSpPr>
        <p:spPr>
          <a:xfrm>
            <a:off x="365125" y="1177588"/>
            <a:ext cx="8599488" cy="30777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1400"/>
              <a:buFont typeface="Arial"/>
              <a:buNone/>
            </a:pPr>
            <a:r>
              <a:rPr lang="ru-RU" sz="1400" b="1">
                <a:solidFill>
                  <a:schemeClr val="dk1"/>
                </a:solidFill>
                <a:latin typeface="Verdana"/>
                <a:ea typeface="Verdana"/>
                <a:cs typeface="Verdana"/>
                <a:sym typeface="Verdana"/>
              </a:rPr>
              <a:t>Воведен судски курс за обука за сајбер-криминал и електронски докази</a:t>
            </a:r>
            <a:endParaRPr sz="1400" i="1">
              <a:solidFill>
                <a:schemeClr val="dk1"/>
              </a:solidFill>
              <a:latin typeface="Verdana"/>
              <a:ea typeface="Verdana"/>
              <a:cs typeface="Verdana"/>
              <a:sym typeface="Verdan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5"/>
          <p:cNvSpPr txBox="1">
            <a:spLocks noGrp="1"/>
          </p:cNvSpPr>
          <p:nvPr>
            <p:ph type="title"/>
          </p:nvPr>
        </p:nvSpPr>
        <p:spPr>
          <a:xfrm>
            <a:off x="550562" y="4106085"/>
            <a:ext cx="7886700" cy="150018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Calibri"/>
              <a:buNone/>
            </a:pPr>
            <a:r>
              <a:rPr lang="ru-RU" sz="3200">
                <a:latin typeface="Calibri"/>
                <a:ea typeface="Calibri"/>
                <a:cs typeface="Calibri"/>
                <a:sym typeface="Calibri"/>
              </a:rPr>
              <a:t>ФАЛСИФИКУВАЊЕ ПОВРЗАНО СО КОМПЈУТЕРИ</a:t>
            </a:r>
            <a:endParaRPr sz="3200">
              <a:latin typeface="Calibri"/>
              <a:ea typeface="Calibri"/>
              <a:cs typeface="Calibri"/>
              <a:sym typeface="Calibri"/>
            </a:endParaRPr>
          </a:p>
        </p:txBody>
      </p:sp>
      <p:sp>
        <p:nvSpPr>
          <p:cNvPr id="174" name="Google Shape;174;p5"/>
          <p:cNvSpPr txBox="1">
            <a:spLocks noGrp="1"/>
          </p:cNvSpPr>
          <p:nvPr>
            <p:ph type="body" idx="1"/>
          </p:nvPr>
        </p:nvSpPr>
        <p:spPr>
          <a:xfrm>
            <a:off x="550562" y="3666226"/>
            <a:ext cx="7886700" cy="439859"/>
          </a:xfrm>
          <a:prstGeom prst="rect">
            <a:avLst/>
          </a:prstGeom>
          <a:noFill/>
          <a:ln>
            <a:noFill/>
          </a:ln>
        </p:spPr>
        <p:txBody>
          <a:bodyPr spcFirstLastPara="1" wrap="square" lIns="91425" tIns="45700" rIns="91425" bIns="45700" anchor="t" anchorCtr="0">
            <a:normAutofit fontScale="85000" lnSpcReduction="10000"/>
          </a:bodyPr>
          <a:lstStyle/>
          <a:p>
            <a:pPr marL="0" lvl="0" indent="0" algn="l" rtl="0">
              <a:lnSpc>
                <a:spcPct val="90000"/>
              </a:lnSpc>
              <a:spcBef>
                <a:spcPts val="0"/>
              </a:spcBef>
              <a:spcAft>
                <a:spcPts val="0"/>
              </a:spcAft>
              <a:buClr>
                <a:srgbClr val="7F7F7F"/>
              </a:buClr>
              <a:buSzPct val="100000"/>
              <a:buNone/>
            </a:pPr>
            <a:r>
              <a:rPr lang="ru-RU">
                <a:latin typeface="Verdana"/>
                <a:ea typeface="Verdana"/>
                <a:cs typeface="Verdana"/>
                <a:sym typeface="Verdana"/>
              </a:rPr>
              <a:t>Суштински одредби од Конвенцијата од Будимпешта (втор дел)</a:t>
            </a:r>
            <a:endParaRPr>
              <a:latin typeface="Verdana"/>
              <a:ea typeface="Verdana"/>
              <a:cs typeface="Verdana"/>
              <a:sym typeface="Verdana"/>
            </a:endParaRPr>
          </a:p>
          <a:p>
            <a:pPr marL="0" lvl="0" indent="0" algn="l" rtl="0">
              <a:lnSpc>
                <a:spcPct val="90000"/>
              </a:lnSpc>
              <a:spcBef>
                <a:spcPts val="1000"/>
              </a:spcBef>
              <a:spcAft>
                <a:spcPts val="0"/>
              </a:spcAft>
              <a:buClr>
                <a:srgbClr val="7F7F7F"/>
              </a:buClr>
              <a:buSzPct val="100000"/>
              <a:buNone/>
            </a:pPr>
            <a:endParaRPr/>
          </a:p>
        </p:txBody>
      </p:sp>
      <p:sp>
        <p:nvSpPr>
          <p:cNvPr id="175" name="Google Shape;175;p5"/>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ru-RU"/>
              <a:t>5</a:t>
            </a:fld>
            <a:endParaRPr/>
          </a:p>
        </p:txBody>
      </p:sp>
      <p:sp>
        <p:nvSpPr>
          <p:cNvPr id="176" name="Google Shape;176;p5"/>
          <p:cNvSpPr txBox="1">
            <a:spLocks noGrp="1"/>
          </p:cNvSpPr>
          <p:nvPr>
            <p:ph type="body" idx="2"/>
          </p:nvPr>
        </p:nvSpPr>
        <p:spPr>
          <a:xfrm>
            <a:off x="2811463" y="0"/>
            <a:ext cx="6332537" cy="1035050"/>
          </a:xfrm>
          <a:prstGeom prst="rect">
            <a:avLst/>
          </a:prstGeom>
          <a:noFill/>
          <a:ln>
            <a:noFill/>
          </a:ln>
        </p:spPr>
        <p:txBody>
          <a:bodyPr spcFirstLastPara="1" wrap="square" lIns="91425" tIns="45700" rIns="91425" bIns="45700" anchor="ctr" anchorCtr="0">
            <a:normAutofit lnSpcReduction="10000"/>
          </a:bodyPr>
          <a:lstStyle/>
          <a:p>
            <a:pPr marL="0" lvl="0" indent="0" algn="r" rtl="0">
              <a:lnSpc>
                <a:spcPct val="90000"/>
              </a:lnSpc>
              <a:spcBef>
                <a:spcPts val="0"/>
              </a:spcBef>
              <a:spcAft>
                <a:spcPts val="0"/>
              </a:spcAft>
              <a:buClr>
                <a:schemeClr val="lt1"/>
              </a:buClr>
              <a:buSzPts val="3200"/>
              <a:buNone/>
            </a:pPr>
            <a:endParaRPr>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r>
              <a:rPr lang="ru-RU">
                <a:latin typeface="Verdana"/>
                <a:ea typeface="Verdana"/>
                <a:cs typeface="Verdana"/>
                <a:sym typeface="Verdana"/>
              </a:rPr>
              <a:t>Прв дел</a:t>
            </a:r>
            <a:endParaRPr sz="2000">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6"/>
          <p:cNvSpPr txBox="1"/>
          <p:nvPr/>
        </p:nvSpPr>
        <p:spPr>
          <a:xfrm>
            <a:off x="1371819" y="0"/>
            <a:ext cx="7632700" cy="107721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dirty="0">
                <a:solidFill>
                  <a:schemeClr val="lt1"/>
                </a:solidFill>
                <a:latin typeface="Verdana"/>
                <a:ea typeface="Verdana"/>
                <a:cs typeface="Verdana"/>
                <a:sym typeface="Verdana"/>
              </a:rPr>
              <a:t>Фалсификување поврзано со компјутери</a:t>
            </a:r>
            <a:endParaRPr sz="2000" b="0" i="0" u="none" strike="noStrike" cap="none" dirty="0">
              <a:solidFill>
                <a:schemeClr val="lt1"/>
              </a:solidFill>
              <a:latin typeface="Verdana"/>
              <a:ea typeface="Verdana"/>
              <a:cs typeface="Verdana"/>
              <a:sym typeface="Verdana"/>
            </a:endParaRPr>
          </a:p>
        </p:txBody>
      </p:sp>
      <p:sp>
        <p:nvSpPr>
          <p:cNvPr id="182" name="Google Shape;182;p6"/>
          <p:cNvSpPr txBox="1"/>
          <p:nvPr/>
        </p:nvSpPr>
        <p:spPr>
          <a:xfrm>
            <a:off x="457200" y="1187763"/>
            <a:ext cx="8229600" cy="5265112"/>
          </a:xfrm>
          <a:prstGeom prst="rect">
            <a:avLst/>
          </a:prstGeom>
          <a:noFill/>
          <a:ln w="38100" cap="flat" cmpd="sng">
            <a:solidFill>
              <a:srgbClr val="FF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90000"/>
              </a:lnSpc>
              <a:spcBef>
                <a:spcPts val="500"/>
              </a:spcBef>
              <a:spcAft>
                <a:spcPts val="0"/>
              </a:spcAft>
              <a:buClr>
                <a:schemeClr val="dk1"/>
              </a:buClr>
              <a:buSzPts val="2500"/>
              <a:buFont typeface="Arial"/>
              <a:buNone/>
            </a:pPr>
            <a:r>
              <a:rPr lang="ru-RU" sz="2500" b="1" i="1" u="none" strike="noStrike" cap="none" dirty="0">
                <a:solidFill>
                  <a:schemeClr val="dk1"/>
                </a:solidFill>
                <a:latin typeface="Calibri"/>
                <a:ea typeface="Calibri"/>
                <a:cs typeface="Calibri"/>
                <a:sym typeface="Calibri"/>
              </a:rPr>
              <a:t>Фалсификување поврзано со компјутери</a:t>
            </a:r>
            <a:endParaRPr sz="2500" b="1" i="1" u="none" strike="noStrike" cap="none" dirty="0">
              <a:solidFill>
                <a:schemeClr val="dk1"/>
              </a:solidFill>
              <a:latin typeface="Calibri"/>
              <a:ea typeface="Calibri"/>
              <a:cs typeface="Calibri"/>
              <a:sym typeface="Calibri"/>
            </a:endParaRPr>
          </a:p>
          <a:p>
            <a:pPr marL="0" marR="0" lvl="0" indent="0" algn="ctr" rtl="0">
              <a:lnSpc>
                <a:spcPct val="90000"/>
              </a:lnSpc>
              <a:spcBef>
                <a:spcPts val="500"/>
              </a:spcBef>
              <a:spcAft>
                <a:spcPts val="0"/>
              </a:spcAft>
              <a:buClr>
                <a:schemeClr val="dk1"/>
              </a:buClr>
              <a:buSzPts val="2500"/>
              <a:buFont typeface="Arial"/>
              <a:buNone/>
            </a:pPr>
            <a:r>
              <a:rPr lang="ru-RU" sz="2500" b="1" i="1" u="none" strike="noStrike" cap="none" dirty="0">
                <a:solidFill>
                  <a:schemeClr val="dk1"/>
                </a:solidFill>
                <a:latin typeface="Calibri"/>
                <a:ea typeface="Calibri"/>
                <a:cs typeface="Calibri"/>
                <a:sym typeface="Calibri"/>
              </a:rPr>
              <a:t>(член 7 – Конвенција од Будимпешта)</a:t>
            </a:r>
            <a:endParaRPr sz="2500" b="1" i="1" u="none" strike="noStrike" cap="none" dirty="0">
              <a:solidFill>
                <a:schemeClr val="dk1"/>
              </a:solidFill>
              <a:latin typeface="Calibri"/>
              <a:ea typeface="Calibri"/>
              <a:cs typeface="Calibri"/>
              <a:sym typeface="Calibri"/>
            </a:endParaRPr>
          </a:p>
          <a:p>
            <a:pPr marL="342900" marR="0" lvl="0" indent="-184150" algn="ctr" rtl="0">
              <a:lnSpc>
                <a:spcPct val="90000"/>
              </a:lnSpc>
              <a:spcBef>
                <a:spcPts val="500"/>
              </a:spcBef>
              <a:spcAft>
                <a:spcPts val="0"/>
              </a:spcAft>
              <a:buClr>
                <a:schemeClr val="dk1"/>
              </a:buClr>
              <a:buSzPts val="2500"/>
              <a:buFont typeface="Arial"/>
              <a:buNone/>
            </a:pPr>
            <a:endParaRPr sz="2500" b="0" i="1" u="none" strike="noStrike" cap="none" dirty="0">
              <a:solidFill>
                <a:schemeClr val="dk1"/>
              </a:solidFill>
              <a:latin typeface="Calibri"/>
              <a:ea typeface="Calibri"/>
              <a:cs typeface="Calibri"/>
              <a:sym typeface="Calibri"/>
            </a:endParaRPr>
          </a:p>
          <a:p>
            <a:pPr marL="342900" marR="0" lvl="0" indent="-342900" algn="ctr" rtl="0">
              <a:lnSpc>
                <a:spcPct val="90000"/>
              </a:lnSpc>
              <a:spcBef>
                <a:spcPts val="500"/>
              </a:spcBef>
              <a:spcAft>
                <a:spcPts val="0"/>
              </a:spcAft>
              <a:buClr>
                <a:schemeClr val="dk1"/>
              </a:buClr>
              <a:buSzPts val="2500"/>
              <a:buFont typeface="Arial"/>
              <a:buChar char="•"/>
            </a:pPr>
            <a:r>
              <a:rPr lang="ru-RU" sz="2500" b="0" i="1" u="none" strike="noStrike" cap="none" dirty="0">
                <a:solidFill>
                  <a:schemeClr val="dk1"/>
                </a:solidFill>
                <a:latin typeface="Calibri"/>
                <a:ea typeface="Calibri"/>
                <a:cs typeface="Calibri"/>
                <a:sym typeface="Calibri"/>
              </a:rPr>
              <a:t>создава паралелно дело со фалсификувањето кај материјални кривични дела</a:t>
            </a:r>
            <a:endParaRPr sz="2500" b="0" i="1" u="none" strike="noStrike" cap="none" dirty="0">
              <a:solidFill>
                <a:schemeClr val="dk1"/>
              </a:solidFill>
              <a:latin typeface="Calibri"/>
              <a:ea typeface="Calibri"/>
              <a:cs typeface="Calibri"/>
              <a:sym typeface="Calibri"/>
            </a:endParaRPr>
          </a:p>
          <a:p>
            <a:pPr marL="342900" marR="0" lvl="0" indent="-184150" algn="ctr" rtl="0">
              <a:lnSpc>
                <a:spcPct val="90000"/>
              </a:lnSpc>
              <a:spcBef>
                <a:spcPts val="500"/>
              </a:spcBef>
              <a:spcAft>
                <a:spcPts val="0"/>
              </a:spcAft>
              <a:buClr>
                <a:schemeClr val="dk1"/>
              </a:buClr>
              <a:buSzPts val="2500"/>
              <a:buFont typeface="Arial"/>
              <a:buNone/>
            </a:pPr>
            <a:endParaRPr sz="2500" b="0" i="1" u="none" strike="noStrike" cap="none" dirty="0">
              <a:solidFill>
                <a:schemeClr val="dk1"/>
              </a:solidFill>
              <a:latin typeface="Calibri"/>
              <a:ea typeface="Calibri"/>
              <a:cs typeface="Calibri"/>
              <a:sym typeface="Calibri"/>
            </a:endParaRPr>
          </a:p>
          <a:p>
            <a:pPr marL="342900" marR="0" lvl="0" indent="-342900" algn="ctr" rtl="0">
              <a:lnSpc>
                <a:spcPct val="90000"/>
              </a:lnSpc>
              <a:spcBef>
                <a:spcPts val="500"/>
              </a:spcBef>
              <a:spcAft>
                <a:spcPts val="0"/>
              </a:spcAft>
              <a:buClr>
                <a:schemeClr val="dk1"/>
              </a:buClr>
              <a:buSzPts val="2500"/>
              <a:buFont typeface="Arial"/>
              <a:buChar char="•"/>
            </a:pPr>
            <a:r>
              <a:rPr lang="ru-RU" sz="2500" b="0" i="1" u="none" strike="noStrike" cap="none" dirty="0">
                <a:solidFill>
                  <a:schemeClr val="dk1"/>
                </a:solidFill>
                <a:latin typeface="Calibri"/>
                <a:ea typeface="Calibri"/>
                <a:cs typeface="Calibri"/>
                <a:sym typeface="Calibri"/>
              </a:rPr>
              <a:t>празнина во кривичното право, бидејќи традиционалното фалсификување обично бара визуелна читливост на изјавите или декларациите отелотворени во документот</a:t>
            </a:r>
            <a:endParaRPr sz="2500" b="0" i="1" u="none" strike="noStrike" cap="none" dirty="0">
              <a:solidFill>
                <a:schemeClr val="dk1"/>
              </a:solidFill>
              <a:latin typeface="Calibri"/>
              <a:ea typeface="Calibri"/>
              <a:cs typeface="Calibri"/>
              <a:sym typeface="Calibri"/>
            </a:endParaRPr>
          </a:p>
          <a:p>
            <a:pPr marL="342900" marR="0" lvl="0" indent="-184150" algn="ctr" rtl="0">
              <a:lnSpc>
                <a:spcPct val="90000"/>
              </a:lnSpc>
              <a:spcBef>
                <a:spcPts val="500"/>
              </a:spcBef>
              <a:spcAft>
                <a:spcPts val="0"/>
              </a:spcAft>
              <a:buClr>
                <a:schemeClr val="dk1"/>
              </a:buClr>
              <a:buSzPts val="2500"/>
              <a:buFont typeface="Arial"/>
              <a:buNone/>
            </a:pPr>
            <a:endParaRPr sz="2500" b="0" i="1" u="none" strike="noStrike" cap="none" dirty="0">
              <a:solidFill>
                <a:schemeClr val="dk1"/>
              </a:solidFill>
              <a:latin typeface="Calibri"/>
              <a:ea typeface="Calibri"/>
              <a:cs typeface="Calibri"/>
              <a:sym typeface="Calibri"/>
            </a:endParaRPr>
          </a:p>
          <a:p>
            <a:pPr marL="342900" marR="0" lvl="0" indent="-342900" algn="ctr" rtl="0">
              <a:lnSpc>
                <a:spcPct val="90000"/>
              </a:lnSpc>
              <a:spcBef>
                <a:spcPts val="500"/>
              </a:spcBef>
              <a:spcAft>
                <a:spcPts val="0"/>
              </a:spcAft>
              <a:buClr>
                <a:schemeClr val="dk1"/>
              </a:buClr>
              <a:buSzPts val="2500"/>
              <a:buFont typeface="Arial"/>
              <a:buChar char="•"/>
            </a:pPr>
            <a:r>
              <a:rPr lang="ru-RU" sz="2500" b="0" i="1" u="none" strike="noStrike" cap="none" dirty="0">
                <a:solidFill>
                  <a:schemeClr val="dk1"/>
                </a:solidFill>
                <a:latin typeface="Calibri"/>
                <a:ea typeface="Calibri"/>
                <a:cs typeface="Calibri"/>
                <a:sym typeface="Calibri"/>
              </a:rPr>
              <a:t>традиционалното фалсифукување може да не важи за електронски докази</a:t>
            </a:r>
            <a:endParaRPr sz="2500" b="0" i="1" u="none" strike="noStrike" cap="none" dirty="0">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p>
            <a:pPr marL="228600" lvl="0" indent="-50800" algn="l" rtl="0">
              <a:lnSpc>
                <a:spcPct val="90000"/>
              </a:lnSpc>
              <a:spcBef>
                <a:spcPts val="0"/>
              </a:spcBef>
              <a:spcAft>
                <a:spcPts val="0"/>
              </a:spcAft>
              <a:buClr>
                <a:schemeClr val="dk1"/>
              </a:buClr>
              <a:buSzPts val="2800"/>
              <a:buNone/>
            </a:pPr>
            <a:endParaRPr/>
          </a:p>
        </p:txBody>
      </p:sp>
      <p:pic>
        <p:nvPicPr>
          <p:cNvPr id="189" name="Google Shape;189;p7"/>
          <p:cNvPicPr preferRelativeResize="0"/>
          <p:nvPr/>
        </p:nvPicPr>
        <p:blipFill rotWithShape="1">
          <a:blip r:embed="rId3">
            <a:alphaModFix/>
          </a:blip>
          <a:srcRect/>
          <a:stretch/>
        </p:blipFill>
        <p:spPr>
          <a:xfrm>
            <a:off x="-7937" y="1014970"/>
            <a:ext cx="9144000" cy="5563629"/>
          </a:xfrm>
          <a:prstGeom prst="rect">
            <a:avLst/>
          </a:prstGeom>
          <a:noFill/>
          <a:ln>
            <a:noFill/>
          </a:ln>
        </p:spPr>
      </p:pic>
      <p:sp>
        <p:nvSpPr>
          <p:cNvPr id="190" name="Google Shape;190;p7"/>
          <p:cNvSpPr txBox="1"/>
          <p:nvPr/>
        </p:nvSpPr>
        <p:spPr>
          <a:xfrm>
            <a:off x="1503363" y="-62248"/>
            <a:ext cx="7632700" cy="107721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dirty="0">
                <a:solidFill>
                  <a:schemeClr val="lt1"/>
                </a:solidFill>
                <a:latin typeface="Verdana"/>
                <a:ea typeface="Verdana"/>
                <a:cs typeface="Verdana"/>
                <a:sym typeface="Verdana"/>
              </a:rPr>
              <a:t>Фалсификување поврзано со компјутери: Пример</a:t>
            </a:r>
            <a:endParaRPr sz="20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pic>
        <p:nvPicPr>
          <p:cNvPr id="195" name="Google Shape;195;p8"/>
          <p:cNvPicPr preferRelativeResize="0">
            <a:picLocks noGrp="1"/>
          </p:cNvPicPr>
          <p:nvPr>
            <p:ph type="body" idx="1"/>
          </p:nvPr>
        </p:nvPicPr>
        <p:blipFill rotWithShape="1">
          <a:blip r:embed="rId3">
            <a:alphaModFix/>
          </a:blip>
          <a:srcRect/>
          <a:stretch/>
        </p:blipFill>
        <p:spPr>
          <a:xfrm>
            <a:off x="0" y="1051879"/>
            <a:ext cx="9162204" cy="5521642"/>
          </a:xfrm>
          <a:prstGeom prst="rect">
            <a:avLst/>
          </a:prstGeom>
          <a:noFill/>
          <a:ln>
            <a:noFill/>
          </a:ln>
        </p:spPr>
      </p:pic>
      <p:sp>
        <p:nvSpPr>
          <p:cNvPr id="196" name="Google Shape;196;p8"/>
          <p:cNvSpPr txBox="1"/>
          <p:nvPr/>
        </p:nvSpPr>
        <p:spPr>
          <a:xfrm>
            <a:off x="1511300" y="220374"/>
            <a:ext cx="7632700" cy="107721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a:solidFill>
                  <a:schemeClr val="lt1"/>
                </a:solidFill>
                <a:latin typeface="Verdana"/>
                <a:ea typeface="Verdana"/>
                <a:cs typeface="Verdana"/>
                <a:sym typeface="Verdana"/>
              </a:rPr>
              <a:t>Фалсификување поврзано со компјутери: Пример</a:t>
            </a:r>
            <a:endParaRPr sz="2000" b="0" i="0" u="none" strike="noStrike" cap="none">
              <a:solidFill>
                <a:schemeClr val="lt1"/>
              </a:solidFill>
              <a:latin typeface="Verdana"/>
              <a:ea typeface="Verdana"/>
              <a:cs typeface="Verdana"/>
              <a:sym typeface="Verdan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9"/>
          <p:cNvSpPr txBox="1"/>
          <p:nvPr/>
        </p:nvSpPr>
        <p:spPr>
          <a:xfrm>
            <a:off x="1480397" y="-24705"/>
            <a:ext cx="7632700" cy="107721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dirty="0">
                <a:solidFill>
                  <a:schemeClr val="lt1"/>
                </a:solidFill>
                <a:latin typeface="Verdana"/>
                <a:ea typeface="Verdana"/>
                <a:cs typeface="Verdana"/>
                <a:sym typeface="Verdana"/>
              </a:rPr>
              <a:t>Фалсификување поврзано со компјутери: Пример</a:t>
            </a:r>
            <a:endParaRPr sz="2000" b="0" i="0" u="none" strike="noStrike" cap="none" dirty="0">
              <a:solidFill>
                <a:schemeClr val="lt1"/>
              </a:solidFill>
              <a:latin typeface="Verdana"/>
              <a:ea typeface="Verdana"/>
              <a:cs typeface="Verdana"/>
              <a:sym typeface="Verdana"/>
            </a:endParaRPr>
          </a:p>
        </p:txBody>
      </p:sp>
      <p:pic>
        <p:nvPicPr>
          <p:cNvPr id="202" name="Google Shape;202;p9"/>
          <p:cNvPicPr preferRelativeResize="0">
            <a:picLocks noGrp="1"/>
          </p:cNvPicPr>
          <p:nvPr>
            <p:ph type="body" idx="1"/>
          </p:nvPr>
        </p:nvPicPr>
        <p:blipFill rotWithShape="1">
          <a:blip r:embed="rId3">
            <a:alphaModFix/>
          </a:blip>
          <a:srcRect/>
          <a:stretch/>
        </p:blipFill>
        <p:spPr>
          <a:xfrm>
            <a:off x="23691" y="1052513"/>
            <a:ext cx="9089406" cy="5526087"/>
          </a:xfrm>
          <a:prstGeom prst="rect">
            <a:avLst/>
          </a:prstGeom>
          <a:noFill/>
          <a:ln>
            <a:noFill/>
          </a:ln>
        </p:spPr>
      </p:pic>
      <p:sp>
        <p:nvSpPr>
          <p:cNvPr id="203" name="Google Shape;203;p9"/>
          <p:cNvSpPr/>
          <p:nvPr/>
        </p:nvSpPr>
        <p:spPr>
          <a:xfrm>
            <a:off x="3419872" y="5013176"/>
            <a:ext cx="3096344" cy="204990"/>
          </a:xfrm>
          <a:prstGeom prst="rect">
            <a:avLst/>
          </a:prstGeom>
          <a:noFill/>
          <a:ln w="7620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322</TotalTime>
  <Words>9348</Words>
  <Application>Microsoft Office PowerPoint</Application>
  <PresentationFormat>On-screen Show (4:3)</PresentationFormat>
  <Paragraphs>594</Paragraphs>
  <Slides>46</Slides>
  <Notes>46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46</vt:i4>
      </vt:variant>
    </vt:vector>
  </HeadingPairs>
  <TitlesOfParts>
    <vt:vector size="51" baseType="lpstr">
      <vt:lpstr>Arial</vt:lpstr>
      <vt:lpstr>Calibri</vt:lpstr>
      <vt:lpstr>Noto Sans Symbols</vt:lpstr>
      <vt:lpstr>Verdana</vt:lpstr>
      <vt:lpstr>Office Theme</vt:lpstr>
      <vt:lpstr>PowerPoint Presentation</vt:lpstr>
      <vt:lpstr>PowerPoint Presentation</vt:lpstr>
      <vt:lpstr>PowerPoint Presentation</vt:lpstr>
      <vt:lpstr>PowerPoint Presentation</vt:lpstr>
      <vt:lpstr>ФАЛСИФИКУВАЊЕ ПОВРЗАНО СО КОМПЈУТЕРИ</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ИЗМАМА ПОВРЗАНА СО КОМПЈУТЕРИ</vt:lpstr>
      <vt:lpstr>PowerPoint Presentation</vt:lpstr>
      <vt:lpstr>PowerPoint Presentation</vt:lpstr>
      <vt:lpstr>PowerPoint Presentation</vt:lpstr>
      <vt:lpstr>PowerPoint Presentation</vt:lpstr>
      <vt:lpstr>PowerPoint Presentation</vt:lpstr>
      <vt:lpstr>СЕКСУАЛНА ЕКСПЛОАТАЦИЈА НА ДЕЦА ПРЕКУ ИНТЕРНЕТ</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ПОВРЕДА НА АВТОРСКИ ПРАВА И СРОДНИ ПРАВА</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СПОРЕДНА ОДГОВОРНОСТ</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apetrovmk@outlook.com</cp:lastModifiedBy>
  <cp:revision>19</cp:revision>
  <dcterms:created xsi:type="dcterms:W3CDTF">2020-10-07T11:36:01Z</dcterms:created>
  <dcterms:modified xsi:type="dcterms:W3CDTF">2021-04-22T23:47:20Z</dcterms:modified>
</cp:coreProperties>
</file>