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handoutMasterIdLst>
    <p:handoutMasterId r:id="rId141"/>
  </p:handoutMasterIdLst>
  <p:sldIdLst>
    <p:sldId id="418" r:id="rId2"/>
    <p:sldId id="454" r:id="rId3"/>
    <p:sldId id="570" r:id="rId4"/>
    <p:sldId id="569" r:id="rId5"/>
    <p:sldId id="456" r:id="rId6"/>
    <p:sldId id="689" r:id="rId7"/>
    <p:sldId id="690" r:id="rId8"/>
    <p:sldId id="289" r:id="rId9"/>
    <p:sldId id="572" r:id="rId10"/>
    <p:sldId id="573" r:id="rId11"/>
    <p:sldId id="576" r:id="rId12"/>
    <p:sldId id="577" r:id="rId13"/>
    <p:sldId id="580" r:id="rId14"/>
    <p:sldId id="581" r:id="rId15"/>
    <p:sldId id="582" r:id="rId16"/>
    <p:sldId id="644" r:id="rId17"/>
    <p:sldId id="457" r:id="rId18"/>
    <p:sldId id="583" r:id="rId19"/>
    <p:sldId id="584" r:id="rId20"/>
    <p:sldId id="585" r:id="rId21"/>
    <p:sldId id="586" r:id="rId22"/>
    <p:sldId id="587" r:id="rId23"/>
    <p:sldId id="645" r:id="rId24"/>
    <p:sldId id="458" r:id="rId25"/>
    <p:sldId id="271" r:id="rId26"/>
    <p:sldId id="270" r:id="rId27"/>
    <p:sldId id="272" r:id="rId28"/>
    <p:sldId id="692" r:id="rId29"/>
    <p:sldId id="274" r:id="rId30"/>
    <p:sldId id="275" r:id="rId31"/>
    <p:sldId id="278" r:id="rId32"/>
    <p:sldId id="279" r:id="rId33"/>
    <p:sldId id="646" r:id="rId34"/>
    <p:sldId id="459" r:id="rId35"/>
    <p:sldId id="693" r:id="rId36"/>
    <p:sldId id="739" r:id="rId37"/>
    <p:sldId id="735" r:id="rId38"/>
    <p:sldId id="694" r:id="rId39"/>
    <p:sldId id="574" r:id="rId40"/>
    <p:sldId id="575" r:id="rId41"/>
    <p:sldId id="695" r:id="rId42"/>
    <p:sldId id="733" r:id="rId43"/>
    <p:sldId id="734" r:id="rId44"/>
    <p:sldId id="579" r:id="rId45"/>
    <p:sldId id="736" r:id="rId46"/>
    <p:sldId id="741" r:id="rId47"/>
    <p:sldId id="737" r:id="rId48"/>
    <p:sldId id="738" r:id="rId49"/>
    <p:sldId id="740" r:id="rId50"/>
    <p:sldId id="742" r:id="rId51"/>
    <p:sldId id="647" r:id="rId52"/>
    <p:sldId id="571" r:id="rId53"/>
    <p:sldId id="649" r:id="rId54"/>
    <p:sldId id="616" r:id="rId55"/>
    <p:sldId id="625" r:id="rId56"/>
    <p:sldId id="691" r:id="rId57"/>
    <p:sldId id="650" r:id="rId58"/>
    <p:sldId id="651" r:id="rId59"/>
    <p:sldId id="620" r:id="rId60"/>
    <p:sldId id="652" r:id="rId61"/>
    <p:sldId id="617" r:id="rId62"/>
    <p:sldId id="626" r:id="rId63"/>
    <p:sldId id="653" r:id="rId64"/>
    <p:sldId id="654" r:id="rId65"/>
    <p:sldId id="655" r:id="rId66"/>
    <p:sldId id="656" r:id="rId67"/>
    <p:sldId id="657" r:id="rId68"/>
    <p:sldId id="659" r:id="rId69"/>
    <p:sldId id="660" r:id="rId70"/>
    <p:sldId id="658" r:id="rId71"/>
    <p:sldId id="662" r:id="rId72"/>
    <p:sldId id="661" r:id="rId73"/>
    <p:sldId id="663" r:id="rId74"/>
    <p:sldId id="664" r:id="rId75"/>
    <p:sldId id="665" r:id="rId76"/>
    <p:sldId id="666" r:id="rId77"/>
    <p:sldId id="668" r:id="rId78"/>
    <p:sldId id="667" r:id="rId79"/>
    <p:sldId id="669" r:id="rId80"/>
    <p:sldId id="670" r:id="rId81"/>
    <p:sldId id="672" r:id="rId82"/>
    <p:sldId id="671" r:id="rId83"/>
    <p:sldId id="673" r:id="rId84"/>
    <p:sldId id="674" r:id="rId85"/>
    <p:sldId id="675" r:id="rId86"/>
    <p:sldId id="677" r:id="rId87"/>
    <p:sldId id="679" r:id="rId88"/>
    <p:sldId id="678" r:id="rId89"/>
    <p:sldId id="681" r:id="rId90"/>
    <p:sldId id="682" r:id="rId91"/>
    <p:sldId id="680" r:id="rId92"/>
    <p:sldId id="683" r:id="rId93"/>
    <p:sldId id="684" r:id="rId94"/>
    <p:sldId id="685" r:id="rId95"/>
    <p:sldId id="688" r:id="rId96"/>
    <p:sldId id="686" r:id="rId97"/>
    <p:sldId id="687" r:id="rId98"/>
    <p:sldId id="648" r:id="rId99"/>
    <p:sldId id="643" r:id="rId100"/>
    <p:sldId id="455" r:id="rId101"/>
    <p:sldId id="676" r:id="rId102"/>
    <p:sldId id="603" r:id="rId103"/>
    <p:sldId id="613" r:id="rId104"/>
    <p:sldId id="614" r:id="rId105"/>
    <p:sldId id="621" r:id="rId106"/>
    <p:sldId id="622" r:id="rId107"/>
    <p:sldId id="604" r:id="rId108"/>
    <p:sldId id="605" r:id="rId109"/>
    <p:sldId id="606" r:id="rId110"/>
    <p:sldId id="607" r:id="rId111"/>
    <p:sldId id="608" r:id="rId112"/>
    <p:sldId id="609" r:id="rId113"/>
    <p:sldId id="610" r:id="rId114"/>
    <p:sldId id="623" r:id="rId115"/>
    <p:sldId id="611" r:id="rId116"/>
    <p:sldId id="624" r:id="rId117"/>
    <p:sldId id="612" r:id="rId118"/>
    <p:sldId id="615" r:id="rId119"/>
    <p:sldId id="618" r:id="rId120"/>
    <p:sldId id="619" r:id="rId121"/>
    <p:sldId id="627" r:id="rId122"/>
    <p:sldId id="628" r:id="rId123"/>
    <p:sldId id="633" r:id="rId124"/>
    <p:sldId id="629" r:id="rId125"/>
    <p:sldId id="635" r:id="rId126"/>
    <p:sldId id="630" r:id="rId127"/>
    <p:sldId id="636" r:id="rId128"/>
    <p:sldId id="631" r:id="rId129"/>
    <p:sldId id="637" r:id="rId130"/>
    <p:sldId id="632" r:id="rId131"/>
    <p:sldId id="639" r:id="rId132"/>
    <p:sldId id="634" r:id="rId133"/>
    <p:sldId id="638" r:id="rId134"/>
    <p:sldId id="640" r:id="rId135"/>
    <p:sldId id="641" r:id="rId136"/>
    <p:sldId id="642" r:id="rId137"/>
    <p:sldId id="578" r:id="rId138"/>
    <p:sldId id="380" r:id="rId139"/>
  </p:sldIdLst>
  <p:sldSz cx="9144000" cy="6858000" type="screen4x3"/>
  <p:notesSz cx="9874250" cy="6724650"/>
  <p:custDataLst>
    <p:tags r:id="rId142"/>
  </p:custDataLst>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99"/>
    <a:srgbClr val="003399"/>
    <a:srgbClr val="FFFFFF"/>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30" autoAdjust="0"/>
    <p:restoredTop sz="56374" autoAdjust="0"/>
  </p:normalViewPr>
  <p:slideViewPr>
    <p:cSldViewPr>
      <p:cViewPr varScale="1">
        <p:scale>
          <a:sx n="56" d="100"/>
          <a:sy n="56" d="100"/>
        </p:scale>
        <p:origin x="870" y="54"/>
      </p:cViewPr>
      <p:guideLst>
        <p:guide orient="horz" pos="2160"/>
        <p:guide pos="2880"/>
      </p:guideLst>
    </p:cSldViewPr>
  </p:slideViewPr>
  <p:notesTextViewPr>
    <p:cViewPr>
      <p:scale>
        <a:sx n="3" d="2"/>
        <a:sy n="3" d="2"/>
      </p:scale>
      <p:origin x="0" y="0"/>
    </p:cViewPr>
  </p:notesTextViewPr>
  <p:sorterViewPr>
    <p:cViewPr varScale="1">
      <p:scale>
        <a:sx n="1" d="1"/>
        <a:sy n="1" d="1"/>
      </p:scale>
      <p:origin x="0" y="-470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handoutMaster" Target="handoutMasters/handoutMaster1.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a:ea typeface="MS PGothic" charset="0"/>
                <a:cs typeface="MS PGothic" charset="0"/>
              </a:defRPr>
            </a:lvl1pPr>
          </a:lstStyle>
          <a:p>
            <a:pPr>
              <a:defRPr/>
            </a:pPr>
            <a:fld id="{BF422C33-79E1-4CF3-B476-21DBF88730C6}" type="datetimeFigureOut">
              <a:rPr lang="en-US"/>
              <a:pPr>
                <a:defRPr/>
              </a:pPr>
              <a:t>4/26/2021</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a:ea typeface="MS PGothic" charset="0"/>
                <a:cs typeface="MS PGothic" charset="0"/>
              </a:defRPr>
            </a:lvl1pPr>
          </a:lstStyle>
          <a:p>
            <a:pPr>
              <a:defRPr/>
            </a:pPr>
            <a:fld id="{CC363FFB-3A2E-444A-91BE-DC94F01F997F}" type="datetimeFigureOut">
              <a:rPr lang="en-US"/>
              <a:pPr>
                <a:defRPr/>
              </a:pPr>
              <a:t>4/26/2021</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8" Type="http://schemas.openxmlformats.org/officeDocument/2006/relationships/hyperlink" Target="https://en.wikipedia.org/wiki/Network_security" TargetMode="External"/><Relationship Id="rId3" Type="http://schemas.openxmlformats.org/officeDocument/2006/relationships/hyperlink" Target="https://en.wikipedia.org/wiki/Spyware" TargetMode="External"/><Relationship Id="rId7" Type="http://schemas.openxmlformats.org/officeDocument/2006/relationships/hyperlink" Target="https://en.wikipedia.org/wiki/Confidentiality" TargetMode="External"/><Relationship Id="rId2" Type="http://schemas.openxmlformats.org/officeDocument/2006/relationships/slide" Target="../slides/slide117.xml"/><Relationship Id="rId1" Type="http://schemas.openxmlformats.org/officeDocument/2006/relationships/notesMaster" Target="../notesMasters/notesMaster1.xml"/><Relationship Id="rId6" Type="http://schemas.openxmlformats.org/officeDocument/2006/relationships/hyperlink" Target="https://en.wikipedia.org/wiki/Social_engineering_(computer_security)" TargetMode="External"/><Relationship Id="rId5" Type="http://schemas.openxmlformats.org/officeDocument/2006/relationships/hyperlink" Target="https://en.wikipedia.org/wiki/Identity_theft" TargetMode="External"/><Relationship Id="rId4" Type="http://schemas.openxmlformats.org/officeDocument/2006/relationships/hyperlink" Target="https://en.wikipedia.org/wiki/Adware" TargetMode="Externa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blog.malwarebytes.com/glossary/adware/" TargetMode="External"/><Relationship Id="rId2" Type="http://schemas.openxmlformats.org/officeDocument/2006/relationships/slide" Target="../slides/slide118.xml"/><Relationship Id="rId1" Type="http://schemas.openxmlformats.org/officeDocument/2006/relationships/notesMaster" Target="../notesMasters/notesMaster1.xml"/><Relationship Id="rId4" Type="http://schemas.openxmlformats.org/officeDocument/2006/relationships/hyperlink" Target="https://blog.malwarebytes.com/glossary/pup/" TargetMode="Externa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s://www.bankmycell.com/blog/how-many-phones-are-in-the-world"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s://www.rsa.com/content/dam/premium/en/white-paper/2018-current-state-of-cybercrime.pdf"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4.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5.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s://www.getsafeonline.org/business-blog/five-notable-examples-of-advanced-persistent-threat-apt-attacks/"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gac.icann.org/working-group/gac-public-safety-working-group-pswg"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s://ec.europa.eu/home-affairs/what-we-do/policies/organized-crime-and-human-trafficking/global-alliance-against-child-abuse_en"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s://www.europol.europa.eu/about-europol/european-cybercrime-centre-ec3" TargetMode="External"/><Relationship Id="rId5" Type="http://schemas.openxmlformats.org/officeDocument/2006/relationships/hyperlink" Target="https://eur-lex.europa.eu/legal-content/EN/TXT/?uri=uriserv:OJ.L_.2019.123.01.0018.01.ENG" TargetMode="External"/><Relationship Id="rId4" Type="http://schemas.openxmlformats.org/officeDocument/2006/relationships/hyperlink" Target="https://ec.europa.eu/home-affairs/what-we-do/policies/organized-crime-and-human-trafficking/e-evidence_en"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combattingcybercrime.org/#toolkit" TargetMode="External"/><Relationship Id="rId2" Type="http://schemas.openxmlformats.org/officeDocument/2006/relationships/slide" Target="../slides/slide49.xml"/><Relationship Id="rId1" Type="http://schemas.openxmlformats.org/officeDocument/2006/relationships/notesMaster" Target="../notesMasters/notesMaster1.xml"/><Relationship Id="rId5" Type="http://schemas.openxmlformats.org/officeDocument/2006/relationships/hyperlink" Target="http://www.combattingcybercrime.org/#library" TargetMode="External"/><Relationship Id="rId4" Type="http://schemas.openxmlformats.org/officeDocument/2006/relationships/hyperlink" Target="http://www.combattingcybercrime.org/#assessment"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Credit_card"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9.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Payment_gateway"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7.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Credit_card"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60.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Payment_gateway"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Оваа сесија трае 90 минути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Информатичкото општество, како модел на општествен и економски развој, кој се заснова на добивање и растурање информации по пат на комуникациските мрежи, навлезе во секојдневниот живот на граѓаните, аа нивното работно место, во нивните домови и во поголем број нивни рекреативни активности. </a:t>
            </a:r>
            <a:endParaRPr lang="sr-Cyrl-RS" altLang="en-US" dirty="0"/>
          </a:p>
          <a:p>
            <a:endParaRPr lang="sr-Cyrl-RS" altLang="en-US" dirty="0"/>
          </a:p>
          <a:p>
            <a:r>
              <a:rPr lang="mk" sz="1800" b="0" i="0" strike="noStrike" cap="none" spc="0" baseline="0" dirty="0">
                <a:solidFill>
                  <a:srgbClr val="000000"/>
                </a:solidFill>
                <a:effectLst/>
                <a:latin typeface="Calibri"/>
                <a:ea typeface="Calibri"/>
                <a:cs typeface="Calibri"/>
              </a:rPr>
              <a:t>Во општествената и економската сфера, не постојат физички растојанија помеѓу луѓето на различни места во светот.  Со некои многу добро познати исклучоци, во новиот „отворен свет“, потенцијално, не постојат политички граници (на државите) помеѓу сурферите на интернет. Овде, секој може демократски да дојде до информации и знаење, без разлика каде и да се наоѓа. Ова воедно значи и конкуренција помеѓу сите економски оператори. </a:t>
            </a:r>
          </a:p>
          <a:p>
            <a:endParaRPr lang="en-GB" sz="1200" kern="1200" dirty="0">
              <a:solidFill>
                <a:schemeClr val="tx1"/>
              </a:solidFill>
              <a:latin typeface="+mn-lt"/>
              <a:ea typeface="MS PGothic" pitchFamily="34" charset="-128"/>
              <a:cs typeface="ＭＳ Ｐゴシック" charset="0"/>
            </a:endParaRPr>
          </a:p>
          <a:p>
            <a:pPr eaLnBrk="1" hangingPunct="1"/>
            <a:r>
              <a:rPr lang="mk" sz="1800" b="0" i="0" strike="noStrike" cap="none" spc="0" baseline="0" dirty="0">
                <a:solidFill>
                  <a:srgbClr val="000000"/>
                </a:solidFill>
                <a:effectLst/>
                <a:latin typeface="Calibri"/>
                <a:ea typeface="Calibri"/>
                <a:cs typeface="Calibri"/>
              </a:rPr>
              <a:t>Физичките граници се надминати.</a:t>
            </a:r>
          </a:p>
          <a:p>
            <a:pPr eaLnBrk="1" hangingPunct="1"/>
            <a:r>
              <a:rPr lang="mk" sz="1800" b="0" i="0" strike="noStrike" cap="none" spc="0" baseline="0" dirty="0">
                <a:solidFill>
                  <a:srgbClr val="000000"/>
                </a:solidFill>
                <a:effectLst/>
                <a:latin typeface="Calibri"/>
                <a:ea typeface="Calibri"/>
                <a:cs typeface="Calibri"/>
              </a:rPr>
              <a:t>Политичките граници станаа неважни.</a:t>
            </a:r>
          </a:p>
          <a:p>
            <a:pPr eaLnBrk="1" hangingPunct="1"/>
            <a:r>
              <a:rPr lang="mk" sz="1800" b="0" i="0" strike="noStrike" cap="none" spc="0" baseline="0" dirty="0">
                <a:solidFill>
                  <a:srgbClr val="000000"/>
                </a:solidFill>
                <a:effectLst/>
                <a:latin typeface="Calibri"/>
                <a:ea typeface="Calibri"/>
                <a:cs typeface="Calibri"/>
              </a:rPr>
              <a:t>Информациите се добиваат демократски и слободно.</a:t>
            </a:r>
          </a:p>
          <a:p>
            <a:pPr eaLnBrk="1" hangingPunct="1"/>
            <a:r>
              <a:rPr lang="mk" sz="1800" b="0" i="0" strike="noStrike" cap="none" spc="0" baseline="0" dirty="0">
                <a:solidFill>
                  <a:srgbClr val="000000"/>
                </a:solidFill>
                <a:effectLst/>
                <a:latin typeface="Calibri"/>
                <a:ea typeface="Calibri"/>
                <a:cs typeface="Calibri"/>
              </a:rPr>
              <a:t>Конкуренција помеѓу економските оператори.</a:t>
            </a:r>
          </a:p>
          <a:p>
            <a:pPr eaLnBrk="1" hangingPunct="1"/>
            <a:endParaRPr lang="en-GB" altLang="sr-Latn-RS" dirty="0"/>
          </a:p>
          <a:p>
            <a:pPr eaLnBrk="1" hangingPunct="1"/>
            <a:r>
              <a:rPr lang="mk" sz="1800" b="0" i="0" strike="noStrike" cap="none" spc="0" baseline="0" dirty="0">
                <a:solidFill>
                  <a:srgbClr val="000000"/>
                </a:solidFill>
                <a:effectLst/>
                <a:latin typeface="Calibri"/>
                <a:ea typeface="Calibri"/>
                <a:cs typeface="Calibri"/>
              </a:rPr>
              <a:t>Информациите се отворени.</a:t>
            </a:r>
          </a:p>
          <a:p>
            <a:pPr lvl="1" eaLnBrk="1" hangingPunct="1"/>
            <a:r>
              <a:rPr lang="mk" sz="1800" b="0" i="0" strike="noStrike" cap="none" spc="0" baseline="0" dirty="0">
                <a:solidFill>
                  <a:srgbClr val="000000"/>
                </a:solidFill>
                <a:effectLst/>
                <a:latin typeface="Calibri"/>
                <a:ea typeface="Calibri"/>
                <a:cs typeface="Calibri"/>
              </a:rPr>
              <a:t>Сајбер-просторот е независен.</a:t>
            </a:r>
          </a:p>
          <a:p>
            <a:pPr lvl="1" eaLnBrk="1" hangingPunct="1"/>
            <a:r>
              <a:rPr lang="mk" sz="1800" b="0" i="0" strike="noStrike" cap="none" spc="0" baseline="0" dirty="0">
                <a:solidFill>
                  <a:srgbClr val="000000"/>
                </a:solidFill>
                <a:effectLst/>
                <a:latin typeface="Calibri"/>
                <a:ea typeface="Calibri"/>
                <a:cs typeface="Calibri"/>
              </a:rPr>
              <a:t>Анархичен и не може да се владее со него.</a:t>
            </a:r>
          </a:p>
          <a:p>
            <a:pPr lvl="1" eaLnBrk="1" hangingPunct="1"/>
            <a:r>
              <a:rPr lang="mk" sz="1800" b="0" i="0" strike="noStrike" cap="none" spc="0" baseline="0" dirty="0">
                <a:solidFill>
                  <a:srgbClr val="000000"/>
                </a:solidFill>
                <a:effectLst/>
                <a:latin typeface="Calibri"/>
                <a:ea typeface="Calibri"/>
                <a:cs typeface="Calibri"/>
              </a:rPr>
              <a:t>Луѓето може да се изразат себеси.</a:t>
            </a:r>
            <a:endParaRPr lang="pt-PT" altLang="sr-Latn-R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a:t>
            </a:fld>
            <a:endParaRPr lang="en-US" altLang="en-US"/>
          </a:p>
        </p:txBody>
      </p:sp>
    </p:spTree>
    <p:extLst>
      <p:ext uri="{BB962C8B-B14F-4D97-AF65-F5344CB8AC3E}">
        <p14:creationId xmlns:p14="http://schemas.microsoft.com/office/powerpoint/2010/main" val="22883158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Ов</a:t>
            </a:r>
            <a:r>
              <a:rPr lang="en-US" sz="1800" b="0" i="0" strike="noStrike" cap="none" spc="0" baseline="0" dirty="0">
                <a:solidFill>
                  <a:srgbClr val="000000"/>
                </a:solidFill>
                <a:effectLst/>
                <a:latin typeface="Calibri"/>
                <a:ea typeface="Calibri"/>
                <a:cs typeface="Calibri"/>
              </a:rPr>
              <a:t>o</a:t>
            </a:r>
            <a:r>
              <a:rPr lang="mk" sz="1800" b="0" i="0" strike="noStrike" cap="none" spc="0" baseline="0" dirty="0">
                <a:solidFill>
                  <a:srgbClr val="000000"/>
                </a:solidFill>
                <a:effectLst/>
                <a:latin typeface="Calibri"/>
                <a:ea typeface="Calibri"/>
                <a:cs typeface="Calibri"/>
              </a:rPr>
              <a:t>ј </a:t>
            </a:r>
            <a:r>
              <a:rPr lang="en-US" sz="1800" b="0" i="0" strike="noStrike" cap="none" spc="0" baseline="0" dirty="0">
                <a:solidFill>
                  <a:srgbClr val="000000"/>
                </a:solidFill>
                <a:effectLst/>
                <a:latin typeface="Calibri"/>
                <a:ea typeface="Calibri"/>
                <a:cs typeface="Calibri"/>
              </a:rPr>
              <a:t>e-mail</a:t>
            </a:r>
            <a:r>
              <a:rPr lang="mk" sz="1800" b="0" i="0" strike="noStrike" cap="none" spc="0" baseline="0" dirty="0">
                <a:solidFill>
                  <a:srgbClr val="000000"/>
                </a:solidFill>
                <a:effectLst/>
                <a:latin typeface="Calibri"/>
                <a:ea typeface="Calibri"/>
                <a:cs typeface="Calibri"/>
              </a:rPr>
              <a:t> што му беше испратен на авторот – меѓу многуте слични.</a:t>
            </a:r>
          </a:p>
          <a:p>
            <a:r>
              <a:rPr lang="mk" sz="1800" b="0" i="0" strike="noStrike" cap="none" spc="0" baseline="0" dirty="0">
                <a:solidFill>
                  <a:srgbClr val="000000"/>
                </a:solidFill>
                <a:effectLst/>
                <a:latin typeface="Calibri"/>
                <a:ea typeface="Calibri"/>
                <a:cs typeface="Calibri"/>
              </a:rPr>
              <a:t>Адресата на е-пошта добиена од некоја онлајн листа – најверојатно купена на интернет или, многу поверојатно, на </a:t>
            </a:r>
            <a:r>
              <a:rPr lang="en-US" sz="1800" b="0" i="0" strike="noStrike" cap="none" spc="0" baseline="0" dirty="0">
                <a:solidFill>
                  <a:srgbClr val="000000"/>
                </a:solidFill>
                <a:effectLst/>
                <a:latin typeface="Calibri"/>
                <a:ea typeface="Calibri"/>
                <a:cs typeface="Calibri"/>
              </a:rPr>
              <a:t>Dark Web</a:t>
            </a:r>
            <a:r>
              <a:rPr lang="mk" sz="1800" b="0" i="0" strike="noStrike" cap="none" spc="0" baseline="0" dirty="0">
                <a:solidFill>
                  <a:srgbClr val="000000"/>
                </a:solidFill>
                <a:effectLst/>
                <a:latin typeface="Calibri"/>
                <a:ea typeface="Calibri"/>
                <a:cs typeface="Calibri"/>
              </a:rPr>
              <a:t>.</a:t>
            </a:r>
          </a:p>
          <a:p>
            <a:endParaRPr lang="en-GB" altLang="en-US" dirty="0"/>
          </a:p>
          <a:p>
            <a:r>
              <a:rPr lang="mk" sz="1800" b="0" i="0" strike="noStrike" cap="none" spc="0" baseline="0" dirty="0">
                <a:solidFill>
                  <a:srgbClr val="000000"/>
                </a:solidFill>
                <a:effectLst/>
                <a:latin typeface="Calibri"/>
                <a:ea typeface="Calibri"/>
                <a:cs typeface="Calibri"/>
              </a:rPr>
              <a:t>Не е личен.</a:t>
            </a:r>
          </a:p>
          <a:p>
            <a:r>
              <a:rPr lang="mk" sz="1800" b="0" i="0" strike="noStrike" cap="none" spc="0" baseline="0" dirty="0">
                <a:solidFill>
                  <a:srgbClr val="000000"/>
                </a:solidFill>
                <a:effectLst/>
                <a:latin typeface="Calibri"/>
                <a:ea typeface="Calibri"/>
                <a:cs typeface="Calibri"/>
              </a:rPr>
              <a:t>Лоша граматика.</a:t>
            </a:r>
          </a:p>
          <a:p>
            <a:r>
              <a:rPr lang="mk" sz="1800" b="0" i="0" strike="noStrike" cap="none" spc="0" baseline="0" dirty="0">
                <a:solidFill>
                  <a:srgbClr val="000000"/>
                </a:solidFill>
                <a:effectLst/>
                <a:latin typeface="Calibri"/>
                <a:ea typeface="Calibri"/>
                <a:cs typeface="Calibri"/>
              </a:rPr>
              <a:t>Премногу добро за да биде вистинито – ако делува така, значи така и е!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105</a:t>
            </a:fld>
            <a:endParaRPr lang="en-US" altLang="en-US"/>
          </a:p>
        </p:txBody>
      </p:sp>
    </p:spTree>
    <p:extLst>
      <p:ext uri="{BB962C8B-B14F-4D97-AF65-F5344CB8AC3E}">
        <p14:creationId xmlns:p14="http://schemas.microsoft.com/office/powerpoint/2010/main" val="408816502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Пример за имејл порака за изнудување – повторно, пратена до авторот на оваа презентација. Сликите помагаат да се раскаже приказната за овој мејл преку најбитните елементи.</a:t>
            </a:r>
          </a:p>
          <a:p>
            <a:r>
              <a:rPr lang="mk" sz="1800" b="0" i="0" strike="noStrike" cap="none" spc="0" baseline="0" dirty="0">
                <a:solidFill>
                  <a:srgbClr val="000000"/>
                </a:solidFill>
                <a:effectLst/>
                <a:latin typeface="Calibri"/>
                <a:ea typeface="Calibri"/>
                <a:cs typeface="Calibri"/>
              </a:rPr>
              <a:t>Она што загрижува кај овој мејл...</a:t>
            </a:r>
          </a:p>
          <a:p>
            <a:r>
              <a:rPr lang="mk" sz="1800" b="0" i="0" strike="noStrike" cap="none" spc="0" baseline="0" dirty="0">
                <a:solidFill>
                  <a:srgbClr val="000000"/>
                </a:solidFill>
                <a:effectLst/>
                <a:latin typeface="Calibri"/>
                <a:ea typeface="Calibri"/>
                <a:cs typeface="Calibri"/>
              </a:rPr>
              <a:t>Е насловот на мејлот – mgcameron - scott74  </a:t>
            </a:r>
          </a:p>
          <a:p>
            <a:r>
              <a:rPr lang="mk" sz="1800" b="0" i="0" strike="noStrike" cap="none" spc="0" baseline="0" dirty="0">
                <a:solidFill>
                  <a:srgbClr val="000000"/>
                </a:solidFill>
                <a:effectLst/>
                <a:latin typeface="Calibri"/>
                <a:ea typeface="Calibri"/>
                <a:cs typeface="Calibri"/>
              </a:rPr>
              <a:t>Ова е точна лозинка за некои сметки (акаунти) кои авторот ги користел пред 10-тина години – сега сите се сменети. </a:t>
            </a:r>
          </a:p>
          <a:p>
            <a:r>
              <a:rPr lang="mk" sz="1800" b="0" i="0" strike="noStrike" cap="none" spc="0" baseline="0" dirty="0">
                <a:solidFill>
                  <a:srgbClr val="000000"/>
                </a:solidFill>
                <a:effectLst/>
                <a:latin typeface="Calibri"/>
                <a:ea typeface="Calibri"/>
                <a:cs typeface="Calibri"/>
              </a:rPr>
              <a:t>Лозинката е добиена преку некој пробив на податоци и потоа е пуштена на интернет – и најверојатно и на </a:t>
            </a:r>
            <a:r>
              <a:rPr lang="en-US" sz="1800" b="0" i="0" strike="noStrike" cap="none" spc="0" baseline="0" dirty="0">
                <a:solidFill>
                  <a:srgbClr val="000000"/>
                </a:solidFill>
                <a:effectLst/>
                <a:latin typeface="Calibri"/>
                <a:ea typeface="Calibri"/>
                <a:cs typeface="Calibri"/>
              </a:rPr>
              <a:t>Dark Web</a:t>
            </a:r>
            <a:r>
              <a:rPr lang="mk" sz="1800" b="0" i="0" strike="noStrike" cap="none" spc="0" baseline="0" dirty="0">
                <a:solidFill>
                  <a:srgbClr val="000000"/>
                </a:solidFill>
                <a:effectLst/>
                <a:latin typeface="Calibri"/>
                <a:ea typeface="Calibri"/>
                <a:cs typeface="Calibri"/>
              </a:rPr>
              <a:t>. </a:t>
            </a:r>
          </a:p>
          <a:p>
            <a:r>
              <a:rPr lang="mk" sz="1800" b="0" i="0" strike="noStrike" cap="none" spc="0" baseline="0" dirty="0">
                <a:solidFill>
                  <a:srgbClr val="000000"/>
                </a:solidFill>
                <a:effectLst/>
                <a:latin typeface="Calibri"/>
                <a:ea typeface="Calibri"/>
                <a:cs typeface="Calibri"/>
              </a:rPr>
              <a:t>ПРЕДУПРЕДУВАЊЕ – КОРИСТЕТЕ ЈАКИ ЛОЗИНКИ И РАЗЛИЧНИ ЛОЗИНКИ ЗА РАЗЛИЧНИ ОНЛАЈН АКАУНТИ </a:t>
            </a:r>
          </a:p>
          <a:p>
            <a:endParaRPr lang="en-GB" altLang="en-US" dirty="0"/>
          </a:p>
          <a:p>
            <a:r>
              <a:rPr lang="mk" sz="1800" b="0" i="0" strike="noStrike" cap="none" spc="0" baseline="0" dirty="0">
                <a:solidFill>
                  <a:srgbClr val="000000"/>
                </a:solidFill>
                <a:effectLst/>
                <a:latin typeface="Calibri"/>
                <a:ea typeface="Calibri"/>
                <a:cs typeface="Calibri"/>
              </a:rPr>
              <a:t>Понатаму во </a:t>
            </a:r>
            <a:r>
              <a:rPr lang="en-US" sz="1800" b="0" i="0" strike="noStrike" cap="none" spc="0" baseline="0" dirty="0">
                <a:solidFill>
                  <a:srgbClr val="000000"/>
                </a:solidFill>
                <a:effectLst/>
                <a:latin typeface="Calibri"/>
                <a:ea typeface="Calibri"/>
                <a:cs typeface="Calibri"/>
              </a:rPr>
              <a:t>e-mail</a:t>
            </a:r>
            <a:r>
              <a:rPr lang="mk" sz="1800" b="0" i="0" strike="noStrike" cap="none" spc="0" baseline="0" dirty="0">
                <a:solidFill>
                  <a:srgbClr val="000000"/>
                </a:solidFill>
                <a:effectLst/>
                <a:latin typeface="Calibri"/>
                <a:ea typeface="Calibri"/>
                <a:cs typeface="Calibri"/>
              </a:rPr>
              <a:t> пораката се обидуваат </a:t>
            </a:r>
            <a:r>
              <a:rPr lang="mk-MK" sz="1800" b="0" i="0" strike="noStrike" cap="none" spc="0" baseline="0" dirty="0">
                <a:solidFill>
                  <a:srgbClr val="000000"/>
                </a:solidFill>
                <a:effectLst/>
                <a:latin typeface="Calibri"/>
                <a:ea typeface="Calibri"/>
                <a:cs typeface="Calibri"/>
              </a:rPr>
              <a:t>д</a:t>
            </a:r>
            <a:r>
              <a:rPr lang="mk" sz="1800" b="0" i="0" strike="noStrike" cap="none" spc="0" baseline="0" dirty="0">
                <a:solidFill>
                  <a:srgbClr val="000000"/>
                </a:solidFill>
                <a:effectLst/>
                <a:latin typeface="Calibri"/>
                <a:ea typeface="Calibri"/>
                <a:cs typeface="Calibri"/>
              </a:rPr>
              <a:t>а изнудат криптовалута – со тврдење дека авторот посетувал порно-сајт и дека испраќачот на овој мејл снимал не само што гледа авторот – туку што работи преку веб-камерата.</a:t>
            </a:r>
          </a:p>
          <a:p>
            <a:endParaRPr lang="en-GB" altLang="en-US" dirty="0"/>
          </a:p>
          <a:p>
            <a:r>
              <a:rPr lang="mk" sz="1800" b="0" i="0" strike="noStrike" cap="none" spc="0" baseline="0" dirty="0">
                <a:solidFill>
                  <a:srgbClr val="000000"/>
                </a:solidFill>
                <a:effectLst/>
                <a:latin typeface="Calibri"/>
                <a:ea typeface="Calibri"/>
                <a:cs typeface="Calibri"/>
              </a:rPr>
              <a:t>Во спротивно, ќе ги пуштат овие снимки до сите пријатели на авторот.</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106</a:t>
            </a:fld>
            <a:endParaRPr lang="en-US" altLang="en-US"/>
          </a:p>
        </p:txBody>
      </p:sp>
    </p:spTree>
    <p:extLst>
      <p:ext uri="{BB962C8B-B14F-4D97-AF65-F5344CB8AC3E}">
        <p14:creationId xmlns:p14="http://schemas.microsoft.com/office/powerpoint/2010/main" val="30320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107</a:t>
            </a:fld>
            <a:endParaRPr lang="en-US" altLang="en-US"/>
          </a:p>
        </p:txBody>
      </p:sp>
    </p:spTree>
    <p:extLst>
      <p:ext uri="{BB962C8B-B14F-4D97-AF65-F5344CB8AC3E}">
        <p14:creationId xmlns:p14="http://schemas.microsoft.com/office/powerpoint/2010/main" val="42003320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108</a:t>
            </a:fld>
            <a:endParaRPr lang="en-US" altLang="en-US"/>
          </a:p>
        </p:txBody>
      </p:sp>
    </p:spTree>
    <p:extLst>
      <p:ext uri="{BB962C8B-B14F-4D97-AF65-F5344CB8AC3E}">
        <p14:creationId xmlns:p14="http://schemas.microsoft.com/office/powerpoint/2010/main" val="4163109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Со спојување на термините „малициозен“</a:t>
            </a:r>
            <a:r>
              <a:rPr lang="en-US" sz="1800" b="0" i="0" strike="noStrike" cap="none" spc="0" baseline="0" dirty="0">
                <a:solidFill>
                  <a:srgbClr val="000000"/>
                </a:solidFill>
                <a:effectLst/>
                <a:latin typeface="Calibri"/>
                <a:ea typeface="Calibri"/>
                <a:cs typeface="Calibri"/>
              </a:rPr>
              <a:t> (</a:t>
            </a:r>
            <a:r>
              <a:rPr lang="mk-MK" sz="1800" b="0" i="0" strike="noStrike" cap="none" spc="0" baseline="0" dirty="0">
                <a:solidFill>
                  <a:srgbClr val="000000"/>
                </a:solidFill>
                <a:effectLst/>
                <a:latin typeface="Calibri"/>
                <a:ea typeface="Calibri"/>
                <a:cs typeface="Calibri"/>
              </a:rPr>
              <a:t>штетен/злонамерен)</a:t>
            </a:r>
            <a:r>
              <a:rPr lang="mk" sz="1800" b="0" i="0" strike="noStrike" cap="none" spc="0" baseline="0" dirty="0">
                <a:solidFill>
                  <a:srgbClr val="000000"/>
                </a:solidFill>
                <a:effectLst/>
                <a:latin typeface="Calibri"/>
                <a:ea typeface="Calibri"/>
                <a:cs typeface="Calibri"/>
              </a:rPr>
              <a:t> и „софтвер“ се доби терминот „</a:t>
            </a:r>
            <a:r>
              <a:rPr lang="en-GB"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поим кој начелно се однесува на софтвер направен со цел да пристапува во компјутерските системи без дозвола од сопственикот или корисниците, или со намера да го оштети. Жртвата може да го добие </a:t>
            </a:r>
            <a:r>
              <a:rPr lang="en-GB" sz="1800" b="0" i="0" strike="noStrike" cap="none" spc="0" baseline="0" dirty="0">
                <a:solidFill>
                  <a:srgbClr val="000000"/>
                </a:solidFill>
                <a:effectLst/>
                <a:latin typeface="Calibri"/>
                <a:ea typeface="Calibri"/>
                <a:cs typeface="Calibri"/>
              </a:rPr>
              <a:t>malware-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без да знае, преку имејл атачмент (прилог кон е-пошта) или преку слики во пораки. </a:t>
            </a:r>
            <a:endParaRPr lang="hr-HR" altLang="en-US" dirty="0"/>
          </a:p>
          <a:p>
            <a:r>
              <a:rPr lang="en-GB" altLang="en-US" dirty="0"/>
              <a:t> </a:t>
            </a:r>
            <a:endParaRPr lang="hr-HR" altLang="en-US" dirty="0"/>
          </a:p>
          <a:p>
            <a:r>
              <a:rPr lang="mk" sz="1800" b="0" i="0" strike="noStrike" cap="none" spc="0" baseline="0" dirty="0">
                <a:solidFill>
                  <a:srgbClr val="000000"/>
                </a:solidFill>
                <a:effectLst/>
                <a:latin typeface="Calibri"/>
                <a:ea typeface="Calibri"/>
                <a:cs typeface="Calibri"/>
              </a:rPr>
              <a:t>Овој софтвер обично е непријателски настроен софтвер и се вметнува во компјутерот на жртвата без одобрување, а е направен за да извршува непријателски настроени функции или активности.</a:t>
            </a:r>
          </a:p>
          <a:p>
            <a:endParaRPr lang="en-GB" altLang="sr-Latn-RS" dirty="0"/>
          </a:p>
          <a:p>
            <a:r>
              <a:rPr lang="mk" sz="1800" b="0" i="0" strike="noStrike" cap="none" spc="0" baseline="0" dirty="0">
                <a:solidFill>
                  <a:srgbClr val="000000"/>
                </a:solidFill>
                <a:effectLst/>
                <a:latin typeface="Calibri"/>
                <a:ea typeface="Calibri"/>
                <a:cs typeface="Calibri"/>
              </a:rPr>
              <a:t>Комитетот на Конвенцијата за сајбер-криминал (T-CY) го издаде Упатството бр. 7 за </a:t>
            </a:r>
            <a:r>
              <a:rPr lang="en-US"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https://rm.coe.int/CoERMPublicCommonSearchServices/DisplayDCTMContent?documentId=09000016802e7268</a:t>
            </a:r>
          </a:p>
          <a:p>
            <a:endParaRPr lang="en-GB" altLang="sr-Latn-RS" dirty="0"/>
          </a:p>
          <a:p>
            <a:r>
              <a:rPr lang="mk" sz="1800" b="0" i="0" strike="noStrike" cap="none" spc="0" baseline="0" dirty="0">
                <a:solidFill>
                  <a:srgbClr val="000000"/>
                </a:solidFill>
                <a:effectLst/>
                <a:latin typeface="Calibri"/>
                <a:ea typeface="Calibri"/>
                <a:cs typeface="Calibri"/>
              </a:rPr>
              <a:t>Примери за </a:t>
            </a:r>
            <a:r>
              <a:rPr lang="sr-Cyrl-RS" sz="1800" b="0" i="0" strike="noStrike" cap="none" spc="0" baseline="0" dirty="0" err="1">
                <a:solidFill>
                  <a:srgbClr val="000000"/>
                </a:solidFill>
                <a:effectLst/>
                <a:latin typeface="Calibri"/>
                <a:ea typeface="Calibri"/>
                <a:cs typeface="Calibri"/>
              </a:rPr>
              <a:t>опфат</a:t>
            </a:r>
            <a:r>
              <a:rPr lang="mk" sz="1800" b="0" i="0" strike="noStrike" cap="none" spc="0" baseline="0" dirty="0">
                <a:solidFill>
                  <a:srgbClr val="000000"/>
                </a:solidFill>
                <a:effectLst/>
                <a:latin typeface="Calibri"/>
                <a:ea typeface="Calibri"/>
                <a:cs typeface="Calibri"/>
              </a:rPr>
              <a:t>от на </a:t>
            </a:r>
            <a:r>
              <a:rPr lang="en-GB" sz="1800" b="0" i="0" strike="noStrike" cap="none" spc="0" baseline="0" dirty="0">
                <a:solidFill>
                  <a:srgbClr val="000000"/>
                </a:solidFill>
                <a:effectLst/>
                <a:latin typeface="Calibri"/>
                <a:ea typeface="Calibri"/>
                <a:cs typeface="Calibri"/>
              </a:rPr>
              <a:t>malware</a:t>
            </a:r>
            <a:r>
              <a:rPr lang="mk-MK" sz="1800" b="0" i="0" strike="noStrike" cap="none" spc="0" baseline="0" dirty="0">
                <a:solidFill>
                  <a:srgbClr val="000000"/>
                </a:solidFill>
                <a:effectLst/>
                <a:latin typeface="Calibri"/>
                <a:ea typeface="Calibri"/>
                <a:cs typeface="Calibri"/>
              </a:rPr>
              <a:t> софтверот</a:t>
            </a:r>
            <a:r>
              <a:rPr lang="mk" sz="1800" b="0" i="0" strike="noStrike" cap="none" spc="0" baseline="0" dirty="0">
                <a:solidFill>
                  <a:srgbClr val="000000"/>
                </a:solidFill>
                <a:effectLst/>
                <a:latin typeface="Calibri"/>
                <a:ea typeface="Calibri"/>
                <a:cs typeface="Calibri"/>
              </a:rPr>
              <a:t>.</a:t>
            </a:r>
          </a:p>
          <a:p>
            <a:endParaRPr lang="pt-PT" altLang="en-US" dirty="0"/>
          </a:p>
          <a:p>
            <a:r>
              <a:rPr lang="mk" sz="1800" b="0" i="0" strike="noStrike" cap="none" spc="0" baseline="0" dirty="0">
                <a:solidFill>
                  <a:srgbClr val="000000"/>
                </a:solidFill>
                <a:effectLst/>
                <a:latin typeface="Calibri"/>
                <a:ea typeface="Calibri"/>
                <a:cs typeface="Calibri"/>
              </a:rPr>
              <a:t>http://techliveinfo.com/wp-content/uploads/2015/09/How-to-identify-Malware-from-computer.jpg</a:t>
            </a:r>
          </a:p>
          <a:p>
            <a:endParaRPr lang="pt-PT" altLang="sr-Latn-R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109</a:t>
            </a:fld>
            <a:endParaRPr lang="en-US" altLang="en-US"/>
          </a:p>
        </p:txBody>
      </p:sp>
    </p:spTree>
    <p:extLst>
      <p:ext uri="{BB962C8B-B14F-4D97-AF65-F5344CB8AC3E}">
        <p14:creationId xmlns:p14="http://schemas.microsoft.com/office/powerpoint/2010/main" val="28004694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Вирусите се специфичен пример за </a:t>
            </a:r>
            <a:r>
              <a:rPr lang="en-US"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Обично, вирусот е софтвер којшто има способност да се умножува себеси од еден фајл во друг, и да се вгнездува во одреден систем - хард-дискот или друг медиум за складирање на податоци.  Обично се шири кога инфицираниот фајл ќе се ископира или изврши. Секако, сето ова се врши без одобрување, па и без знаење на жртвата, а со цел да се предизвика оштетување на компјутерскиот систем.</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mk" sz="1200" b="0" i="0" strike="noStrike" cap="none" spc="0" baseline="0" dirty="0">
                <a:solidFill>
                  <a:srgbClr val="000000"/>
                </a:solidFill>
                <a:effectLst/>
                <a:latin typeface="Calibri"/>
                <a:ea typeface="Calibri"/>
                <a:cs typeface="Calibri"/>
              </a:rPr>
              <a:t>Вируси – тука се меѓу нас веќе многу години и се јавуваат во најразлична форма. Вирусот пристигнува на компјутерот и се умножува во компјутерот така што се шири на други извршни програми во меморијата. </a:t>
            </a:r>
            <a:r>
              <a:rPr lang="mk-MK" sz="1200" b="0" i="0" strike="noStrike" cap="none" spc="0" baseline="0" dirty="0">
                <a:solidFill>
                  <a:srgbClr val="000000"/>
                </a:solidFill>
                <a:effectLst/>
                <a:latin typeface="Calibri"/>
                <a:ea typeface="Calibri"/>
                <a:cs typeface="Calibri"/>
              </a:rPr>
              <a:t>Штетниот код </a:t>
            </a:r>
            <a:r>
              <a:rPr lang="en-US" sz="1200" b="0" i="0" strike="noStrike" cap="none" spc="0" baseline="0" dirty="0">
                <a:solidFill>
                  <a:srgbClr val="000000"/>
                </a:solidFill>
                <a:effectLst/>
                <a:latin typeface="Calibri"/>
                <a:ea typeface="Calibri"/>
                <a:cs typeface="Calibri"/>
              </a:rPr>
              <a:t>(p</a:t>
            </a:r>
            <a:r>
              <a:rPr lang="mk" sz="1200" b="0" i="0" strike="noStrike" cap="none" spc="0" baseline="0" dirty="0">
                <a:solidFill>
                  <a:srgbClr val="000000"/>
                </a:solidFill>
                <a:effectLst/>
                <a:latin typeface="Calibri"/>
                <a:ea typeface="Calibri"/>
                <a:cs typeface="Calibri"/>
              </a:rPr>
              <a:t>ayload-от</a:t>
            </a:r>
            <a:r>
              <a:rPr lang="mk-MK" sz="1200" b="0" i="0" strike="noStrike" cap="none" spc="0" baseline="0" dirty="0">
                <a:solidFill>
                  <a:srgbClr val="000000"/>
                </a:solidFill>
                <a:effectLst/>
                <a:latin typeface="Calibri"/>
                <a:ea typeface="Calibri"/>
                <a:cs typeface="Calibri"/>
              </a:rPr>
              <a:t>)</a:t>
            </a:r>
            <a:r>
              <a:rPr lang="mk" sz="1200" b="0" i="0" strike="noStrike" cap="none" spc="0" baseline="0" dirty="0">
                <a:solidFill>
                  <a:srgbClr val="000000"/>
                </a:solidFill>
                <a:effectLst/>
                <a:latin typeface="Calibri"/>
                <a:ea typeface="Calibri"/>
                <a:cs typeface="Calibri"/>
              </a:rPr>
              <a:t> може да биде различен и може да избрише фајлови, да ги корумпира податоците, да го спречи пристапот до мрежата и др.</a:t>
            </a:r>
          </a:p>
          <a:p>
            <a:r>
              <a:rPr lang="mk" sz="1200" b="0" i="0" strike="noStrike" cap="none" spc="0" baseline="0" dirty="0">
                <a:solidFill>
                  <a:srgbClr val="000000"/>
                </a:solidFill>
                <a:effectLst/>
                <a:latin typeface="Calibri"/>
                <a:ea typeface="Calibri"/>
                <a:cs typeface="Calibri"/>
              </a:rPr>
              <a:t>Макро-вирусите обично ги погаѓаат фајловите создадени од апликациите на </a:t>
            </a:r>
            <a:r>
              <a:rPr lang="en-US" sz="1200" b="0" i="0" strike="noStrike" cap="none" spc="0" baseline="0" dirty="0">
                <a:solidFill>
                  <a:srgbClr val="000000"/>
                </a:solidFill>
                <a:effectLst/>
                <a:latin typeface="Calibri"/>
                <a:ea typeface="Calibri"/>
                <a:cs typeface="Calibri"/>
              </a:rPr>
              <a:t>Microsoft</a:t>
            </a:r>
            <a:r>
              <a:rPr lang="mk" sz="1200" b="0" i="0" strike="noStrike" cap="none" spc="0" baseline="0" dirty="0">
                <a:solidFill>
                  <a:srgbClr val="000000"/>
                </a:solidFill>
                <a:effectLst/>
                <a:latin typeface="Calibri"/>
                <a:ea typeface="Calibri"/>
                <a:cs typeface="Calibri"/>
              </a:rPr>
              <a:t> Office, како што се Word или Excel. </a:t>
            </a:r>
          </a:p>
          <a:p>
            <a:r>
              <a:rPr lang="mk" sz="1200" b="0" i="0" strike="noStrike" cap="none" spc="0" baseline="0" dirty="0">
                <a:solidFill>
                  <a:srgbClr val="000000"/>
                </a:solidFill>
                <a:effectLst/>
                <a:latin typeface="Calibri"/>
                <a:ea typeface="Calibri"/>
                <a:cs typeface="Calibri"/>
              </a:rPr>
              <a:t>Вирусите во секторот на подигање </a:t>
            </a:r>
            <a:r>
              <a:rPr lang="en-US" sz="1200" b="0" i="0" strike="noStrike" cap="none" spc="0" baseline="0" dirty="0">
                <a:solidFill>
                  <a:srgbClr val="000000"/>
                </a:solidFill>
                <a:effectLst/>
                <a:latin typeface="Calibri"/>
                <a:ea typeface="Calibri"/>
                <a:cs typeface="Calibri"/>
              </a:rPr>
              <a:t>(boot sector)</a:t>
            </a:r>
            <a:r>
              <a:rPr lang="mk" sz="1200" b="0" i="0" strike="noStrike" cap="none" spc="0" baseline="0" dirty="0">
                <a:solidFill>
                  <a:srgbClr val="000000"/>
                </a:solidFill>
                <a:effectLst/>
                <a:latin typeface="Calibri"/>
                <a:ea typeface="Calibri"/>
                <a:cs typeface="Calibri"/>
              </a:rPr>
              <a:t> на компјутерот обично предизвикуваат промени во овој сектор на хард-дискот.</a:t>
            </a:r>
          </a:p>
          <a:p>
            <a:r>
              <a:rPr lang="mk" sz="1200" b="0" i="0" strike="noStrike" cap="none" spc="0" baseline="0" dirty="0">
                <a:solidFill>
                  <a:srgbClr val="000000"/>
                </a:solidFill>
                <a:effectLst/>
                <a:latin typeface="Calibri"/>
                <a:ea typeface="Calibri"/>
                <a:cs typeface="Calibri"/>
              </a:rPr>
              <a:t>Полиморфните вируси го менуваат својот изглед после секоја инфекција за да му побегнат на антивирусот.</a:t>
            </a:r>
          </a:p>
          <a:p>
            <a:r>
              <a:rPr lang="mk" sz="1200" b="0" i="0" strike="noStrike" cap="none" spc="0" baseline="0" dirty="0">
                <a:solidFill>
                  <a:srgbClr val="000000"/>
                </a:solidFill>
                <a:effectLst/>
                <a:latin typeface="Calibri"/>
                <a:ea typeface="Calibri"/>
                <a:cs typeface="Calibri"/>
              </a:rPr>
              <a:t>Метаморфните вируси се рекомпилираат (си го менуваат кодот) после секоја инфекција за да не бидат откриени.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110</a:t>
            </a:fld>
            <a:endParaRPr lang="en-US" altLang="en-US"/>
          </a:p>
        </p:txBody>
      </p:sp>
    </p:spTree>
    <p:extLst>
      <p:ext uri="{BB962C8B-B14F-4D97-AF65-F5344CB8AC3E}">
        <p14:creationId xmlns:p14="http://schemas.microsoft.com/office/powerpoint/2010/main" val="27765465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Тројанец (тројански коњ) е назив инспириран од познатиот коњ што го направил Одисеј, во Античка Грција, и ѝ го понудил на Троја за да може да ги отворат вратите на градот одвнатре.  Тоа е и назив за штетен софтвер кој изведува непожелни функции врз корисникот, без корисникот да знае за тоа. Овој вид на </a:t>
            </a:r>
            <a:r>
              <a:rPr lang="en-GB"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може да предизвика уништување на податоците, да го онеспособи софтверот за безбедност, да го олесни пристапот од далечина до компјутерот (да му дозволи на некого неовластено да пристапи до компјутерот) или да симне или инсталира друг </a:t>
            </a:r>
            <a:r>
              <a:rPr lang="en-GB"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a:t>
            </a:r>
            <a:endParaRPr lang="hr-HR" altLang="en-US" dirty="0"/>
          </a:p>
          <a:p>
            <a:r>
              <a:rPr lang="en-GB" altLang="en-US" dirty="0"/>
              <a:t> </a:t>
            </a:r>
            <a:endParaRPr lang="hr-HR" altLang="en-US" dirty="0"/>
          </a:p>
          <a:p>
            <a:r>
              <a:rPr lang="mk" sz="1800" b="0" i="0" strike="noStrike" cap="none" spc="0" baseline="0" dirty="0">
                <a:solidFill>
                  <a:srgbClr val="000000"/>
                </a:solidFill>
                <a:effectLst/>
                <a:latin typeface="Calibri"/>
                <a:ea typeface="Calibri"/>
                <a:cs typeface="Calibri"/>
              </a:rPr>
              <a:t>Како и познатиот оригинален коњ пд Тројанската војна, и овој софтвер е направен со цел тајно да го отвори компјутерот за некој однадвор да може да го пробие.</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111</a:t>
            </a:fld>
            <a:endParaRPr lang="en-US" altLang="en-US"/>
          </a:p>
        </p:txBody>
      </p:sp>
    </p:spTree>
    <p:extLst>
      <p:ext uri="{BB962C8B-B14F-4D97-AF65-F5344CB8AC3E}">
        <p14:creationId xmlns:p14="http://schemas.microsoft.com/office/powerpoint/2010/main" val="31288477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112</a:t>
            </a:fld>
            <a:endParaRPr lang="en-US" altLang="en-US"/>
          </a:p>
        </p:txBody>
      </p:sp>
    </p:spTree>
    <p:extLst>
      <p:ext uri="{BB962C8B-B14F-4D97-AF65-F5344CB8AC3E}">
        <p14:creationId xmlns:p14="http://schemas.microsoft.com/office/powerpoint/2010/main" val="4477841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MK" sz="1800" b="0" i="0" strike="noStrike" cap="none" spc="0" baseline="0" dirty="0">
                <a:solidFill>
                  <a:srgbClr val="585858"/>
                </a:solidFill>
                <a:effectLst/>
                <a:latin typeface="Arial"/>
                <a:ea typeface="Arial"/>
                <a:cs typeface="Arial"/>
              </a:rPr>
              <a:t>Компјутерските ц</a:t>
            </a:r>
            <a:r>
              <a:rPr lang="mk" sz="1800" b="0" i="0" strike="noStrike" cap="none" spc="0" baseline="0" dirty="0">
                <a:solidFill>
                  <a:srgbClr val="585858"/>
                </a:solidFill>
                <a:effectLst/>
                <a:latin typeface="Arial"/>
                <a:ea typeface="Arial"/>
                <a:cs typeface="Arial"/>
              </a:rPr>
              <a:t>рви може да се пренесат преку слабостите (ранливите точки) на софтверот. Или пак компјутерските црви може да пристигнат како атачменти на </a:t>
            </a:r>
            <a:r>
              <a:rPr lang="en-US" sz="1800" b="0" i="0" strike="noStrike" cap="none" spc="0" baseline="0" dirty="0">
                <a:solidFill>
                  <a:srgbClr val="585858"/>
                </a:solidFill>
                <a:effectLst/>
                <a:latin typeface="Arial"/>
                <a:ea typeface="Arial"/>
                <a:cs typeface="Arial"/>
              </a:rPr>
              <a:t>spam e-mail </a:t>
            </a:r>
            <a:r>
              <a:rPr lang="mk" sz="1800" b="0" i="0" strike="noStrike" cap="none" spc="0" baseline="0" dirty="0">
                <a:solidFill>
                  <a:srgbClr val="585858"/>
                </a:solidFill>
                <a:effectLst/>
                <a:latin typeface="Arial"/>
                <a:ea typeface="Arial"/>
                <a:cs typeface="Arial"/>
              </a:rPr>
              <a:t>или на инстантни пораки (ИМ). Откако ќе се отворат, овие фајлови може да отворат линк до злонамерен веб</a:t>
            </a:r>
            <a:r>
              <a:rPr lang="en-US" sz="1800" b="0" i="0" strike="noStrike" cap="none" spc="0" baseline="0" dirty="0">
                <a:solidFill>
                  <a:srgbClr val="585858"/>
                </a:solidFill>
                <a:effectLst/>
                <a:latin typeface="Arial"/>
                <a:ea typeface="Arial"/>
                <a:cs typeface="Arial"/>
              </a:rPr>
              <a:t>-</a:t>
            </a:r>
            <a:r>
              <a:rPr lang="mk" sz="1800" b="0" i="0" strike="noStrike" cap="none" spc="0" baseline="0" dirty="0">
                <a:solidFill>
                  <a:srgbClr val="585858"/>
                </a:solidFill>
                <a:effectLst/>
                <a:latin typeface="Arial"/>
                <a:ea typeface="Arial"/>
                <a:cs typeface="Arial"/>
              </a:rPr>
              <a:t>сајт или автоматски да</a:t>
            </a:r>
            <a:r>
              <a:rPr lang="en-US" sz="1800" b="0" i="0" strike="noStrike" cap="none" spc="0" baseline="0" dirty="0">
                <a:solidFill>
                  <a:srgbClr val="585858"/>
                </a:solidFill>
                <a:effectLst/>
                <a:latin typeface="Arial"/>
                <a:ea typeface="Arial"/>
                <a:cs typeface="Arial"/>
              </a:rPr>
              <a:t> </a:t>
            </a:r>
            <a:r>
              <a:rPr lang="mk-MK" sz="1800" b="0" i="0" strike="noStrike" cap="none" spc="0" baseline="0" dirty="0">
                <a:solidFill>
                  <a:srgbClr val="585858"/>
                </a:solidFill>
                <a:effectLst/>
                <a:latin typeface="Arial"/>
                <a:ea typeface="Arial"/>
                <a:cs typeface="Arial"/>
              </a:rPr>
              <a:t>симнат</a:t>
            </a:r>
            <a:r>
              <a:rPr lang="mk" sz="1800" b="0" i="0" strike="noStrike" cap="none" spc="0" baseline="0" dirty="0">
                <a:solidFill>
                  <a:srgbClr val="585858"/>
                </a:solidFill>
                <a:effectLst/>
                <a:latin typeface="Arial"/>
                <a:ea typeface="Arial"/>
                <a:cs typeface="Arial"/>
              </a:rPr>
              <a:t> компјутерски црв. Штом ќе се инсталира, „црвот“ тивко се фрла на работа и ја инфицира машината без знаење на корисникот.</a:t>
            </a:r>
          </a:p>
          <a:p>
            <a:pPr algn="l"/>
            <a:r>
              <a:rPr lang="mk" sz="1800" b="0" i="0" strike="noStrike" cap="none" spc="0" baseline="0" dirty="0">
                <a:solidFill>
                  <a:srgbClr val="585858"/>
                </a:solidFill>
                <a:effectLst/>
                <a:latin typeface="Arial"/>
                <a:ea typeface="Arial"/>
                <a:cs typeface="Arial"/>
              </a:rPr>
              <a:t>Црвите може да ги менуваат и бришат фајловите, а може дури да инјектираат и дополнителн штетен софтвер во компјутерот. Понекогаш, целта на компјутерскиот црв е само да прави копии од себеси повторно и повторно – со што ги осиромашува ресурсите на системот, како што е просторот на хард-дискот или мрежниот проток, така што ја преоптоварува споделената мрежа. Покрај тоа што ги опустошува компјутерските ресурси, црвот може и да краде податоци, да инсталира таен влез и да дозволи хакер да преземе контрола врз компјутерот, како и врз неговите системски нагодувања. </a:t>
            </a:r>
          </a:p>
          <a:p>
            <a:pPr algn="l"/>
            <a:endParaRPr lang="en-GB" b="0" i="0" dirty="0">
              <a:solidFill>
                <a:srgbClr val="585858"/>
              </a:solidFill>
              <a:effectLst/>
              <a:latin typeface="Arial" panose="020B0604020202020204" pitchFamily="34" charset="0"/>
            </a:endParaRPr>
          </a:p>
          <a:p>
            <a:pPr algn="l"/>
            <a:r>
              <a:rPr lang="mk" sz="1800" b="0" i="0" strike="noStrike" cap="none" spc="0" baseline="0" dirty="0">
                <a:solidFill>
                  <a:srgbClr val="585858"/>
                </a:solidFill>
                <a:effectLst/>
                <a:latin typeface="Arial"/>
                <a:ea typeface="Arial"/>
                <a:cs typeface="Arial"/>
              </a:rPr>
              <a:t>Во јули 2010 година, првиот компјутерски црв што беше употребен како сајбер-оружје беше откриен од двајца безбедносни истражувачи после цела серија на инциденти во Иран. Именувајќи го како „Stu</a:t>
            </a:r>
            <a:r>
              <a:rPr lang="en-US" sz="1800" b="0" i="0" strike="noStrike" cap="none" spc="0" baseline="0" dirty="0">
                <a:solidFill>
                  <a:srgbClr val="585858"/>
                </a:solidFill>
                <a:effectLst/>
                <a:latin typeface="Arial"/>
                <a:ea typeface="Arial"/>
                <a:cs typeface="Arial"/>
              </a:rPr>
              <a:t>x</a:t>
            </a:r>
            <a:r>
              <a:rPr lang="mk" sz="1800" b="0" i="0" strike="noStrike" cap="none" spc="0" baseline="0" dirty="0">
                <a:solidFill>
                  <a:srgbClr val="585858"/>
                </a:solidFill>
                <a:effectLst/>
                <a:latin typeface="Arial"/>
                <a:ea typeface="Arial"/>
                <a:cs typeface="Arial"/>
              </a:rPr>
              <a:t>net“, истражувачите утврдија дека овој црв е многу посложен одошто повеќето црви со кои се соочувале до тогаш. Ова го привлече вниманието на безбедносните специјал</a:t>
            </a:r>
            <a:r>
              <a:rPr lang="mk-MK" sz="1800" b="0" i="0" strike="noStrike" cap="none" spc="0" baseline="0" dirty="0">
                <a:solidFill>
                  <a:srgbClr val="585858"/>
                </a:solidFill>
                <a:effectLst/>
                <a:latin typeface="Arial"/>
                <a:ea typeface="Arial"/>
                <a:cs typeface="Arial"/>
              </a:rPr>
              <a:t>исти со</a:t>
            </a:r>
            <a:r>
              <a:rPr lang="mk" sz="1800" b="0" i="0" strike="noStrike" cap="none" spc="0" baseline="0" dirty="0">
                <a:solidFill>
                  <a:srgbClr val="585858"/>
                </a:solidFill>
                <a:effectLst/>
                <a:latin typeface="Arial"/>
                <a:ea typeface="Arial"/>
                <a:cs typeface="Arial"/>
              </a:rPr>
              <a:t> високо реноме ширум светот, вклучително и Лијам О’Мурху и Ерик Чен од тимот за Безбедносна технологија и одговор (СТАРТ) на компанијата Симантек (Symantec). Нивното сеопфатно истражување ги доведе до заклучок дека црвот бил употребен во нападот врз една иранска електрана, со крајна цел да се саботира  производството на нуклеарно оружје. Иако нападот на крајот не успеал, овој компјутерски црв е сè уште активен и претставува закана и денес.</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113</a:t>
            </a:fld>
            <a:endParaRPr lang="en-US" altLang="en-US"/>
          </a:p>
        </p:txBody>
      </p:sp>
    </p:spTree>
    <p:extLst>
      <p:ext uri="{BB962C8B-B14F-4D97-AF65-F5344CB8AC3E}">
        <p14:creationId xmlns:p14="http://schemas.microsoft.com/office/powerpoint/2010/main" val="148445409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114</a:t>
            </a:fld>
            <a:endParaRPr lang="en-US" altLang="en-US"/>
          </a:p>
        </p:txBody>
      </p:sp>
    </p:spTree>
    <p:extLst>
      <p:ext uri="{BB962C8B-B14F-4D97-AF65-F5344CB8AC3E}">
        <p14:creationId xmlns:p14="http://schemas.microsoft.com/office/powerpoint/2010/main" val="1910937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 Да се навратиме на тоа на идната сесија.</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mk" sz="1800" b="0" i="0" strike="noStrike" cap="none" spc="0" baseline="0" dirty="0">
                <a:solidFill>
                  <a:srgbClr val="000000"/>
                </a:solidFill>
                <a:effectLst/>
                <a:latin typeface="Calibri"/>
                <a:ea typeface="Calibri"/>
                <a:cs typeface="Calibri"/>
              </a:rPr>
              <a:t>Како што употребата на интернетот доаѓа до секое место и до секој човек во светот, се зголемува и криминалот и криминалците откриваат нови можности за </a:t>
            </a:r>
            <a:r>
              <a:rPr lang="sr-Cyrl-RS" sz="1800" b="0" i="0" strike="noStrike" cap="none" spc="0" baseline="0" dirty="0">
                <a:solidFill>
                  <a:srgbClr val="000000"/>
                </a:solidFill>
                <a:effectLst/>
                <a:latin typeface="Calibri"/>
                <a:ea typeface="Calibri"/>
                <a:cs typeface="Calibri"/>
              </a:rPr>
              <a:t>илегалн</a:t>
            </a:r>
            <a:r>
              <a:rPr lang="mk" sz="1800" b="0" i="0" strike="noStrike" cap="none" spc="0" baseline="0" dirty="0">
                <a:solidFill>
                  <a:srgbClr val="000000"/>
                </a:solidFill>
                <a:effectLst/>
                <a:latin typeface="Calibri"/>
                <a:ea typeface="Calibri"/>
                <a:cs typeface="Calibri"/>
              </a:rPr>
              <a:t>и активности. Криминалните активности што се извршуваат преку интернетот се во најголем степен прекугранични во однос на сите видови криминал.</a:t>
            </a:r>
            <a:endParaRPr lang="hr-HR" altLang="en-US" dirty="0"/>
          </a:p>
          <a:p>
            <a:r>
              <a:rPr lang="en-GB" altLang="en-US" dirty="0"/>
              <a:t> </a:t>
            </a:r>
            <a:endParaRPr lang="hr-HR" altLang="en-US" dirty="0"/>
          </a:p>
          <a:p>
            <a:r>
              <a:rPr lang="mk" sz="1800" b="0" i="0" strike="noStrike" cap="none" spc="0" baseline="0" dirty="0">
                <a:solidFill>
                  <a:srgbClr val="000000"/>
                </a:solidFill>
                <a:effectLst/>
                <a:latin typeface="Calibri"/>
                <a:ea typeface="Calibri"/>
                <a:cs typeface="Calibri"/>
              </a:rPr>
              <a:t>Со ова се наметнуваат особени потешкотии за оние кои водат истраги за таквите криминални активности: на другиот крај на светот, доказите може да исчезнат доколку не се зачуваат веднаш, а агентот на органите за спроведување на законот мора да ги почитува политичките граници.  Освен тоа, мора да ги следи и правните постапки и јавните канали за да побара меѓународна помош во кривичната истрага. </a:t>
            </a:r>
          </a:p>
          <a:p>
            <a:endParaRPr lang="en-US" altLang="en-US" dirty="0"/>
          </a:p>
          <a:p>
            <a:r>
              <a:rPr lang="mk" sz="1800" b="0" i="0" strike="noStrike" cap="none" spc="0" baseline="0" dirty="0">
                <a:solidFill>
                  <a:srgbClr val="000000"/>
                </a:solidFill>
                <a:effectLst/>
                <a:latin typeface="Calibri"/>
                <a:ea typeface="Calibri"/>
                <a:cs typeface="Calibri"/>
              </a:rPr>
              <a:t>Но, во изминатите години стана совршено јасно дека мора да се изнајдат нови форми на експедитивна и брза заемна правна помош во кривичната материја во однос на сајбер-криминалот. </a:t>
            </a:r>
            <a:endParaRPr lang="en-GB"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171450" indent="-17145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a:t>
            </a:fld>
            <a:endParaRPr lang="en-US" altLang="en-US"/>
          </a:p>
        </p:txBody>
      </p:sp>
    </p:spTree>
    <p:extLst>
      <p:ext uri="{BB962C8B-B14F-4D97-AF65-F5344CB8AC3E}">
        <p14:creationId xmlns:p14="http://schemas.microsoft.com/office/powerpoint/2010/main" val="22179341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strike="noStrike" cap="none" spc="0" baseline="0" dirty="0">
                <a:solidFill>
                  <a:srgbClr val="505050"/>
                </a:solidFill>
                <a:effectLst/>
                <a:latin typeface="Helvetica"/>
                <a:ea typeface="Helvetica"/>
                <a:cs typeface="Helvetica"/>
              </a:rPr>
              <a:t>Spyware</a:t>
            </a:r>
            <a:r>
              <a:rPr lang="mk" sz="1800" b="0" i="0" strike="noStrike" cap="none" spc="0" baseline="0" dirty="0">
                <a:solidFill>
                  <a:srgbClr val="505050"/>
                </a:solidFill>
                <a:effectLst/>
                <a:latin typeface="Helvetica"/>
                <a:ea typeface="Helvetica"/>
                <a:cs typeface="Helvetica"/>
              </a:rPr>
              <a:t> – </a:t>
            </a:r>
            <a:r>
              <a:rPr lang="mk-MK" sz="1800" b="0" i="0" strike="noStrike" cap="none" spc="0" baseline="0" dirty="0">
                <a:solidFill>
                  <a:srgbClr val="505050"/>
                </a:solidFill>
                <a:effectLst/>
                <a:latin typeface="Helvetica"/>
                <a:ea typeface="Helvetica"/>
                <a:cs typeface="Helvetica"/>
              </a:rPr>
              <a:t>п</a:t>
            </a:r>
            <a:r>
              <a:rPr lang="mk" sz="1800" b="0" i="0" strike="noStrike" cap="none" spc="0" baseline="0" dirty="0">
                <a:solidFill>
                  <a:srgbClr val="505050"/>
                </a:solidFill>
                <a:effectLst/>
                <a:latin typeface="Helvetica"/>
                <a:ea typeface="Helvetica"/>
                <a:cs typeface="Helvetica"/>
              </a:rPr>
              <a:t>рвите форми на </a:t>
            </a:r>
            <a:r>
              <a:rPr lang="en-US" sz="1800" b="0" i="0" strike="noStrike" cap="none" spc="0" baseline="0" dirty="0">
                <a:solidFill>
                  <a:srgbClr val="505050"/>
                </a:solidFill>
                <a:effectLst/>
                <a:latin typeface="Helvetica"/>
                <a:ea typeface="Helvetica"/>
                <a:cs typeface="Helvetica"/>
              </a:rPr>
              <a:t>spyware</a:t>
            </a:r>
            <a:r>
              <a:rPr lang="mk" sz="1800" b="0" i="0" strike="noStrike" cap="none" spc="0" baseline="0" dirty="0">
                <a:solidFill>
                  <a:srgbClr val="505050"/>
                </a:solidFill>
                <a:effectLst/>
                <a:latin typeface="Helvetica"/>
                <a:ea typeface="Helvetica"/>
                <a:cs typeface="Helvetica"/>
              </a:rPr>
              <a:t> не правеле ништо посебно, освен што ги известувале авторите секо</a:t>
            </a:r>
            <a:r>
              <a:rPr lang="mk-MK" sz="1800" b="0" i="0" strike="noStrike" cap="none" spc="0" baseline="0" dirty="0" err="1">
                <a:solidFill>
                  <a:srgbClr val="505050"/>
                </a:solidFill>
                <a:effectLst/>
                <a:latin typeface="Helvetica"/>
                <a:ea typeface="Helvetica"/>
                <a:cs typeface="Helvetica"/>
              </a:rPr>
              <a:t>гаш</a:t>
            </a:r>
            <a:r>
              <a:rPr lang="mk" sz="1800" b="0" i="0" strike="noStrike" cap="none" spc="0" baseline="0" dirty="0">
                <a:solidFill>
                  <a:srgbClr val="505050"/>
                </a:solidFill>
                <a:effectLst/>
                <a:latin typeface="Helvetica"/>
                <a:ea typeface="Helvetica"/>
                <a:cs typeface="Helvetica"/>
              </a:rPr>
              <a:t> кога некој ќе ја употребел програмата. Биле креирани како помошна алатка во маркетингот, за да се следи употребата, заради лиценцирање.</a:t>
            </a:r>
          </a:p>
          <a:p>
            <a:pPr algn="l"/>
            <a:r>
              <a:rPr lang="mk" sz="1800" b="0" i="0" strike="noStrike" cap="none" spc="0" baseline="0" dirty="0">
                <a:solidFill>
                  <a:srgbClr val="505050"/>
                </a:solidFill>
                <a:effectLst/>
                <a:latin typeface="Helvetica"/>
                <a:ea typeface="Helvetica"/>
                <a:cs typeface="Helvetica"/>
              </a:rPr>
              <a:t>Сè уште се употребува така, но голем број </a:t>
            </a:r>
            <a:r>
              <a:rPr lang="en-US" sz="1800" b="0" i="0" strike="noStrike" cap="none" spc="0" baseline="0" dirty="0">
                <a:solidFill>
                  <a:srgbClr val="505050"/>
                </a:solidFill>
                <a:effectLst/>
                <a:latin typeface="Helvetica"/>
                <a:ea typeface="Helvetica"/>
                <a:cs typeface="Helvetica"/>
              </a:rPr>
              <a:t>spyware</a:t>
            </a:r>
            <a:r>
              <a:rPr lang="mk" sz="1800" b="0" i="0" strike="noStrike" cap="none" spc="0" baseline="0" dirty="0">
                <a:solidFill>
                  <a:srgbClr val="505050"/>
                </a:solidFill>
                <a:effectLst/>
                <a:latin typeface="Helvetica"/>
                <a:ea typeface="Helvetica"/>
                <a:cs typeface="Helvetica"/>
              </a:rPr>
              <a:t> софтвер денес се прави и за да крадат доверливи информации – корисничко име и лозинка за банкарските сајтови, налози на е-пошта (</a:t>
            </a:r>
            <a:r>
              <a:rPr lang="en-US" sz="1800" b="0" i="0" strike="noStrike" cap="none" spc="0" baseline="0" dirty="0">
                <a:solidFill>
                  <a:srgbClr val="505050"/>
                </a:solidFill>
                <a:effectLst/>
                <a:latin typeface="Helvetica"/>
                <a:ea typeface="Helvetica"/>
                <a:cs typeface="Helvetica"/>
              </a:rPr>
              <a:t>e-mail</a:t>
            </a:r>
            <a:r>
              <a:rPr lang="mk" sz="1800" b="0" i="0" strike="noStrike" cap="none" spc="0" baseline="0" dirty="0">
                <a:solidFill>
                  <a:srgbClr val="505050"/>
                </a:solidFill>
                <a:effectLst/>
                <a:latin typeface="Helvetica"/>
                <a:ea typeface="Helvetica"/>
                <a:cs typeface="Helvetica"/>
              </a:rPr>
              <a:t> акаунти), друштвените мрежи и онлајн игри. </a:t>
            </a:r>
          </a:p>
          <a:p>
            <a:pPr algn="l"/>
            <a:r>
              <a:rPr lang="mk" sz="1800" b="0" i="0" strike="noStrike" cap="none" spc="0" baseline="0" dirty="0">
                <a:solidFill>
                  <a:srgbClr val="505050"/>
                </a:solidFill>
                <a:effectLst/>
                <a:latin typeface="Helvetica"/>
                <a:ea typeface="Helvetica"/>
                <a:cs typeface="Helvetica"/>
              </a:rPr>
              <a:t>Можно е никогаш да не дознаете дека имате </a:t>
            </a:r>
            <a:r>
              <a:rPr lang="mk-MK" sz="1800" b="0" i="0" strike="noStrike" cap="none" spc="0" baseline="0" dirty="0">
                <a:solidFill>
                  <a:srgbClr val="505050"/>
                </a:solidFill>
                <a:effectLst/>
                <a:latin typeface="Helvetica"/>
                <a:ea typeface="Helvetica"/>
                <a:cs typeface="Helvetica"/>
              </a:rPr>
              <a:t>штетен</a:t>
            </a:r>
            <a:r>
              <a:rPr lang="en-US" sz="1800" b="0" i="0" strike="noStrike" cap="none" spc="0" baseline="0" dirty="0">
                <a:solidFill>
                  <a:srgbClr val="505050"/>
                </a:solidFill>
                <a:effectLst/>
                <a:latin typeface="Helvetica"/>
                <a:ea typeface="Helvetica"/>
                <a:cs typeface="Helvetica"/>
              </a:rPr>
              <a:t> spyware</a:t>
            </a:r>
            <a:r>
              <a:rPr lang="mk" sz="1800" b="0" i="0" strike="noStrike" cap="none" spc="0" baseline="0" dirty="0">
                <a:solidFill>
                  <a:srgbClr val="505050"/>
                </a:solidFill>
                <a:effectLst/>
                <a:latin typeface="Helvetica"/>
                <a:ea typeface="Helvetica"/>
                <a:cs typeface="Helvetica"/>
              </a:rPr>
              <a:t> на својот компјутер, бидејќи работи тивко во позадина, а отворената функционалност и квалитетот на програмата може да </a:t>
            </a:r>
            <a:r>
              <a:rPr lang="mk-MK" sz="1800" b="0" i="0" strike="noStrike" cap="none" spc="0" baseline="0" dirty="0">
                <a:solidFill>
                  <a:srgbClr val="505050"/>
                </a:solidFill>
                <a:effectLst/>
                <a:latin typeface="Helvetica"/>
                <a:ea typeface="Helvetica"/>
                <a:cs typeface="Helvetica"/>
              </a:rPr>
              <a:t>бидат мошне</a:t>
            </a:r>
            <a:r>
              <a:rPr lang="mk" sz="1800" b="0" i="0" strike="noStrike" cap="none" spc="0" baseline="0" dirty="0">
                <a:solidFill>
                  <a:srgbClr val="505050"/>
                </a:solidFill>
                <a:effectLst/>
                <a:latin typeface="Helvetica"/>
                <a:ea typeface="Helvetica"/>
                <a:cs typeface="Helvetica"/>
              </a:rPr>
              <a:t> привлечни.  Често пати се </a:t>
            </a:r>
            <a:r>
              <a:rPr lang="mk-MK" sz="1800" b="0" i="0" strike="noStrike" cap="none" spc="0" baseline="0" dirty="0">
                <a:solidFill>
                  <a:srgbClr val="505050"/>
                </a:solidFill>
                <a:effectLst/>
                <a:latin typeface="Helvetica"/>
                <a:ea typeface="Helvetica"/>
                <a:cs typeface="Helvetica"/>
              </a:rPr>
              <a:t>шира</a:t>
            </a:r>
            <a:r>
              <a:rPr lang="mk" sz="1800" b="0" i="0" strike="noStrike" cap="none" spc="0" baseline="0" dirty="0">
                <a:solidFill>
                  <a:srgbClr val="505050"/>
                </a:solidFill>
                <a:effectLst/>
                <a:latin typeface="Helvetica"/>
                <a:ea typeface="Helvetica"/>
                <a:cs typeface="Helvetica"/>
              </a:rPr>
              <a:t>т како „</a:t>
            </a:r>
            <a:r>
              <a:rPr lang="en-US" sz="1800" b="0" i="0" strike="noStrike" cap="none" spc="0" baseline="0" dirty="0">
                <a:solidFill>
                  <a:srgbClr val="505050"/>
                </a:solidFill>
                <a:effectLst/>
                <a:latin typeface="Helvetica"/>
                <a:ea typeface="Helvetica"/>
                <a:cs typeface="Helvetica"/>
              </a:rPr>
              <a:t>shareware”</a:t>
            </a:r>
            <a:r>
              <a:rPr lang="mk" sz="1800" b="0" i="0" strike="noStrike" cap="none" spc="0" baseline="0" dirty="0">
                <a:solidFill>
                  <a:srgbClr val="505050"/>
                </a:solidFill>
                <a:effectLst/>
                <a:latin typeface="Helvetica"/>
                <a:ea typeface="Helvetica"/>
                <a:cs typeface="Helvetica"/>
              </a:rPr>
              <a:t> (софтвер за сподлеување) или „</a:t>
            </a:r>
            <a:r>
              <a:rPr lang="en-US" sz="1800" b="0" i="0" strike="noStrike" cap="none" spc="0" baseline="0" dirty="0">
                <a:solidFill>
                  <a:srgbClr val="505050"/>
                </a:solidFill>
                <a:effectLst/>
                <a:latin typeface="Helvetica"/>
                <a:ea typeface="Helvetica"/>
                <a:cs typeface="Helvetica"/>
              </a:rPr>
              <a:t>freeware</a:t>
            </a:r>
            <a:r>
              <a:rPr lang="mk" sz="1800" b="0" i="0" strike="noStrike" cap="none" spc="0" baseline="0" dirty="0">
                <a:solidFill>
                  <a:srgbClr val="505050"/>
                </a:solidFill>
                <a:effectLst/>
                <a:latin typeface="Helvetica"/>
                <a:ea typeface="Helvetica"/>
                <a:cs typeface="Helvetica"/>
              </a:rPr>
              <a:t>“ (бесплатен софтвер) со минимални ограничувања за лиценцата со цел да се фатат во замка што е можно повеќе луѓе.</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115</a:t>
            </a:fld>
            <a:endParaRPr lang="en-US" altLang="en-US"/>
          </a:p>
        </p:txBody>
      </p:sp>
    </p:spTree>
    <p:extLst>
      <p:ext uri="{BB962C8B-B14F-4D97-AF65-F5344CB8AC3E}">
        <p14:creationId xmlns:p14="http://schemas.microsoft.com/office/powerpoint/2010/main" val="30292570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strike="noStrike" cap="none" spc="0" baseline="0" dirty="0">
                <a:solidFill>
                  <a:srgbClr val="505050"/>
                </a:solidFill>
                <a:effectLst/>
                <a:latin typeface="Helvetica"/>
                <a:ea typeface="Helvetica"/>
                <a:cs typeface="Helvetica"/>
              </a:rPr>
              <a:t>Spyware</a:t>
            </a:r>
            <a:r>
              <a:rPr lang="mk" sz="1800" b="0" i="0" strike="noStrike" cap="none" spc="0" baseline="0" dirty="0">
                <a:solidFill>
                  <a:srgbClr val="505050"/>
                </a:solidFill>
                <a:effectLst/>
                <a:latin typeface="Helvetica"/>
                <a:ea typeface="Helvetica"/>
                <a:cs typeface="Helvetica"/>
              </a:rPr>
              <a:t> – </a:t>
            </a:r>
            <a:r>
              <a:rPr lang="mk-MK" sz="1800" b="0" i="0" strike="noStrike" cap="none" spc="0" baseline="0" dirty="0">
                <a:solidFill>
                  <a:srgbClr val="505050"/>
                </a:solidFill>
                <a:effectLst/>
                <a:latin typeface="Helvetica"/>
                <a:ea typeface="Helvetica"/>
                <a:cs typeface="Helvetica"/>
              </a:rPr>
              <a:t>п</a:t>
            </a:r>
            <a:r>
              <a:rPr lang="mk" sz="1800" b="0" i="0" strike="noStrike" cap="none" spc="0" baseline="0" dirty="0">
                <a:solidFill>
                  <a:srgbClr val="505050"/>
                </a:solidFill>
                <a:effectLst/>
                <a:latin typeface="Helvetica"/>
                <a:ea typeface="Helvetica"/>
                <a:cs typeface="Helvetica"/>
              </a:rPr>
              <a:t>рвите форми на </a:t>
            </a:r>
            <a:r>
              <a:rPr lang="en-US" sz="1800" b="0" i="0" strike="noStrike" cap="none" spc="0" baseline="0" dirty="0">
                <a:solidFill>
                  <a:srgbClr val="505050"/>
                </a:solidFill>
                <a:effectLst/>
                <a:latin typeface="Helvetica"/>
                <a:ea typeface="Helvetica"/>
                <a:cs typeface="Helvetica"/>
              </a:rPr>
              <a:t>spyware</a:t>
            </a:r>
            <a:r>
              <a:rPr lang="mk" sz="1800" b="0" i="0" strike="noStrike" cap="none" spc="0" baseline="0" dirty="0">
                <a:solidFill>
                  <a:srgbClr val="505050"/>
                </a:solidFill>
                <a:effectLst/>
                <a:latin typeface="Helvetica"/>
                <a:ea typeface="Helvetica"/>
                <a:cs typeface="Helvetica"/>
              </a:rPr>
              <a:t> не правеле ништо посебно, освен што ги известувале авторите секо</a:t>
            </a:r>
            <a:r>
              <a:rPr lang="mk-MK" sz="1800" b="0" i="0" strike="noStrike" cap="none" spc="0" baseline="0" dirty="0" err="1">
                <a:solidFill>
                  <a:srgbClr val="505050"/>
                </a:solidFill>
                <a:effectLst/>
                <a:latin typeface="Helvetica"/>
                <a:ea typeface="Helvetica"/>
                <a:cs typeface="Helvetica"/>
              </a:rPr>
              <a:t>гаш</a:t>
            </a:r>
            <a:r>
              <a:rPr lang="mk" sz="1800" b="0" i="0" strike="noStrike" cap="none" spc="0" baseline="0" dirty="0">
                <a:solidFill>
                  <a:srgbClr val="505050"/>
                </a:solidFill>
                <a:effectLst/>
                <a:latin typeface="Helvetica"/>
                <a:ea typeface="Helvetica"/>
                <a:cs typeface="Helvetica"/>
              </a:rPr>
              <a:t> кога некој ќе ја употребел програмата. Биле креирани како помошна алатка во маркетингот, за да се следи употребата, заради лиценцирање.</a:t>
            </a:r>
          </a:p>
          <a:p>
            <a:pPr algn="l"/>
            <a:r>
              <a:rPr lang="mk" sz="1800" b="0" i="0" strike="noStrike" cap="none" spc="0" baseline="0" dirty="0">
                <a:solidFill>
                  <a:srgbClr val="505050"/>
                </a:solidFill>
                <a:effectLst/>
                <a:latin typeface="Helvetica"/>
                <a:ea typeface="Helvetica"/>
                <a:cs typeface="Helvetica"/>
              </a:rPr>
              <a:t>Сè уште се употребува така, но голем број </a:t>
            </a:r>
            <a:r>
              <a:rPr lang="en-US" sz="1800" b="0" i="0" strike="noStrike" cap="none" spc="0" baseline="0" dirty="0">
                <a:solidFill>
                  <a:srgbClr val="505050"/>
                </a:solidFill>
                <a:effectLst/>
                <a:latin typeface="Helvetica"/>
                <a:ea typeface="Helvetica"/>
                <a:cs typeface="Helvetica"/>
              </a:rPr>
              <a:t>spyware</a:t>
            </a:r>
            <a:r>
              <a:rPr lang="mk" sz="1800" b="0" i="0" strike="noStrike" cap="none" spc="0" baseline="0" dirty="0">
                <a:solidFill>
                  <a:srgbClr val="505050"/>
                </a:solidFill>
                <a:effectLst/>
                <a:latin typeface="Helvetica"/>
                <a:ea typeface="Helvetica"/>
                <a:cs typeface="Helvetica"/>
              </a:rPr>
              <a:t> софтвер денес се прави и за да крадат доверливи информации – корисничко име и лозинка за банкарските сајтови, налози на е-пошта (</a:t>
            </a:r>
            <a:r>
              <a:rPr lang="en-US" sz="1800" b="0" i="0" strike="noStrike" cap="none" spc="0" baseline="0" dirty="0">
                <a:solidFill>
                  <a:srgbClr val="505050"/>
                </a:solidFill>
                <a:effectLst/>
                <a:latin typeface="Helvetica"/>
                <a:ea typeface="Helvetica"/>
                <a:cs typeface="Helvetica"/>
              </a:rPr>
              <a:t>e-mail</a:t>
            </a:r>
            <a:r>
              <a:rPr lang="mk" sz="1800" b="0" i="0" strike="noStrike" cap="none" spc="0" baseline="0" dirty="0">
                <a:solidFill>
                  <a:srgbClr val="505050"/>
                </a:solidFill>
                <a:effectLst/>
                <a:latin typeface="Helvetica"/>
                <a:ea typeface="Helvetica"/>
                <a:cs typeface="Helvetica"/>
              </a:rPr>
              <a:t> акаунти), друштвените мрежи и онлајн игри. </a:t>
            </a:r>
          </a:p>
          <a:p>
            <a:pPr algn="l"/>
            <a:r>
              <a:rPr lang="mk" sz="1800" b="0" i="0" strike="noStrike" cap="none" spc="0" baseline="0" dirty="0">
                <a:solidFill>
                  <a:srgbClr val="505050"/>
                </a:solidFill>
                <a:effectLst/>
                <a:latin typeface="Helvetica"/>
                <a:ea typeface="Helvetica"/>
                <a:cs typeface="Helvetica"/>
              </a:rPr>
              <a:t>Можно е никогаш да не дознаете дека имате </a:t>
            </a:r>
            <a:r>
              <a:rPr lang="mk-MK" sz="1800" b="0" i="0" strike="noStrike" cap="none" spc="0" baseline="0" dirty="0">
                <a:solidFill>
                  <a:srgbClr val="505050"/>
                </a:solidFill>
                <a:effectLst/>
                <a:latin typeface="Helvetica"/>
                <a:ea typeface="Helvetica"/>
                <a:cs typeface="Helvetica"/>
              </a:rPr>
              <a:t>штетен</a:t>
            </a:r>
            <a:r>
              <a:rPr lang="en-US" sz="1800" b="0" i="0" strike="noStrike" cap="none" spc="0" baseline="0" dirty="0">
                <a:solidFill>
                  <a:srgbClr val="505050"/>
                </a:solidFill>
                <a:effectLst/>
                <a:latin typeface="Helvetica"/>
                <a:ea typeface="Helvetica"/>
                <a:cs typeface="Helvetica"/>
              </a:rPr>
              <a:t> spyware</a:t>
            </a:r>
            <a:r>
              <a:rPr lang="mk" sz="1800" b="0" i="0" strike="noStrike" cap="none" spc="0" baseline="0" dirty="0">
                <a:solidFill>
                  <a:srgbClr val="505050"/>
                </a:solidFill>
                <a:effectLst/>
                <a:latin typeface="Helvetica"/>
                <a:ea typeface="Helvetica"/>
                <a:cs typeface="Helvetica"/>
              </a:rPr>
              <a:t> на својот компјутер, бидејќи работи тивко во позадина, а отворената функционалност и квалитетот на програмата може да </a:t>
            </a:r>
            <a:r>
              <a:rPr lang="mk-MK" sz="1800" b="0" i="0" strike="noStrike" cap="none" spc="0" baseline="0" dirty="0">
                <a:solidFill>
                  <a:srgbClr val="505050"/>
                </a:solidFill>
                <a:effectLst/>
                <a:latin typeface="Helvetica"/>
                <a:ea typeface="Helvetica"/>
                <a:cs typeface="Helvetica"/>
              </a:rPr>
              <a:t>бидат мошне</a:t>
            </a:r>
            <a:r>
              <a:rPr lang="mk" sz="1800" b="0" i="0" strike="noStrike" cap="none" spc="0" baseline="0" dirty="0">
                <a:solidFill>
                  <a:srgbClr val="505050"/>
                </a:solidFill>
                <a:effectLst/>
                <a:latin typeface="Helvetica"/>
                <a:ea typeface="Helvetica"/>
                <a:cs typeface="Helvetica"/>
              </a:rPr>
              <a:t> привлечни.  Често пати се </a:t>
            </a:r>
            <a:r>
              <a:rPr lang="mk-MK" sz="1800" b="0" i="0" strike="noStrike" cap="none" spc="0" baseline="0" dirty="0">
                <a:solidFill>
                  <a:srgbClr val="505050"/>
                </a:solidFill>
                <a:effectLst/>
                <a:latin typeface="Helvetica"/>
                <a:ea typeface="Helvetica"/>
                <a:cs typeface="Helvetica"/>
              </a:rPr>
              <a:t>шира</a:t>
            </a:r>
            <a:r>
              <a:rPr lang="mk" sz="1800" b="0" i="0" strike="noStrike" cap="none" spc="0" baseline="0" dirty="0">
                <a:solidFill>
                  <a:srgbClr val="505050"/>
                </a:solidFill>
                <a:effectLst/>
                <a:latin typeface="Helvetica"/>
                <a:ea typeface="Helvetica"/>
                <a:cs typeface="Helvetica"/>
              </a:rPr>
              <a:t>т како „</a:t>
            </a:r>
            <a:r>
              <a:rPr lang="en-US" sz="1800" b="0" i="0" strike="noStrike" cap="none" spc="0" baseline="0" dirty="0">
                <a:solidFill>
                  <a:srgbClr val="505050"/>
                </a:solidFill>
                <a:effectLst/>
                <a:latin typeface="Helvetica"/>
                <a:ea typeface="Helvetica"/>
                <a:cs typeface="Helvetica"/>
              </a:rPr>
              <a:t>shareware”</a:t>
            </a:r>
            <a:r>
              <a:rPr lang="mk" sz="1800" b="0" i="0" strike="noStrike" cap="none" spc="0" baseline="0" dirty="0">
                <a:solidFill>
                  <a:srgbClr val="505050"/>
                </a:solidFill>
                <a:effectLst/>
                <a:latin typeface="Helvetica"/>
                <a:ea typeface="Helvetica"/>
                <a:cs typeface="Helvetica"/>
              </a:rPr>
              <a:t> (софтвер за сподлеување) или „</a:t>
            </a:r>
            <a:r>
              <a:rPr lang="en-US" sz="1800" b="0" i="0" strike="noStrike" cap="none" spc="0" baseline="0" dirty="0">
                <a:solidFill>
                  <a:srgbClr val="505050"/>
                </a:solidFill>
                <a:effectLst/>
                <a:latin typeface="Helvetica"/>
                <a:ea typeface="Helvetica"/>
                <a:cs typeface="Helvetica"/>
              </a:rPr>
              <a:t>freeware</a:t>
            </a:r>
            <a:r>
              <a:rPr lang="mk" sz="1800" b="0" i="0" strike="noStrike" cap="none" spc="0" baseline="0" dirty="0">
                <a:solidFill>
                  <a:srgbClr val="505050"/>
                </a:solidFill>
                <a:effectLst/>
                <a:latin typeface="Helvetica"/>
                <a:ea typeface="Helvetica"/>
                <a:cs typeface="Helvetica"/>
              </a:rPr>
              <a:t>“ (бесплатен софтвер) со минимални ограничувања за лиценцата со цел да се фатат во замка што е можно повеќе луѓе.</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116</a:t>
            </a:fld>
            <a:endParaRPr lang="en-US" altLang="en-US"/>
          </a:p>
        </p:txBody>
      </p:sp>
    </p:spTree>
    <p:extLst>
      <p:ext uri="{BB962C8B-B14F-4D97-AF65-F5344CB8AC3E}">
        <p14:creationId xmlns:p14="http://schemas.microsoft.com/office/powerpoint/2010/main" val="30507715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878787"/>
                </a:solidFill>
                <a:effectLst/>
                <a:latin typeface="arial"/>
                <a:ea typeface="arial"/>
                <a:cs typeface="arial"/>
              </a:rPr>
              <a:t>Стариот </a:t>
            </a:r>
            <a:r>
              <a:rPr lang="en-GB" sz="1800" b="0" i="0" strike="noStrike" cap="none" spc="0" baseline="0" dirty="0">
                <a:solidFill>
                  <a:srgbClr val="878787"/>
                </a:solidFill>
                <a:effectLst/>
                <a:latin typeface="arial"/>
                <a:ea typeface="arial"/>
                <a:cs typeface="arial"/>
              </a:rPr>
              <a:t>malware</a:t>
            </a:r>
            <a:r>
              <a:rPr lang="mk" sz="1800" b="0" i="0" strike="noStrike" cap="none" spc="0" baseline="0" dirty="0">
                <a:solidFill>
                  <a:srgbClr val="878787"/>
                </a:solidFill>
                <a:effectLst/>
                <a:latin typeface="arial"/>
                <a:ea typeface="arial"/>
                <a:cs typeface="arial"/>
              </a:rPr>
              <a:t> што се создавал за стекнување слава му го отстапи патот на современиот „</a:t>
            </a:r>
            <a:r>
              <a:rPr lang="en-US" sz="1800" b="0" i="0" strike="noStrike" cap="none" spc="0" baseline="0" dirty="0">
                <a:solidFill>
                  <a:srgbClr val="878787"/>
                </a:solidFill>
                <a:effectLst/>
                <a:latin typeface="arial"/>
                <a:ea typeface="arial"/>
                <a:cs typeface="arial"/>
              </a:rPr>
              <a:t>crimeware</a:t>
            </a:r>
            <a:r>
              <a:rPr lang="mk" sz="1800" b="0" i="0" strike="noStrike" cap="none" spc="0" baseline="0" dirty="0">
                <a:solidFill>
                  <a:srgbClr val="878787"/>
                </a:solidFill>
                <a:effectLst/>
                <a:latin typeface="arial"/>
                <a:ea typeface="arial"/>
                <a:cs typeface="arial"/>
              </a:rPr>
              <a:t>“ (к</a:t>
            </a:r>
            <a:r>
              <a:rPr lang="mk-MK" sz="1800" b="0" i="0" strike="noStrike" cap="none" spc="0" baseline="0" dirty="0">
                <a:solidFill>
                  <a:srgbClr val="878787"/>
                </a:solidFill>
                <a:effectLst/>
                <a:latin typeface="arial"/>
                <a:ea typeface="arial"/>
                <a:cs typeface="arial"/>
              </a:rPr>
              <a:t>р</a:t>
            </a:r>
            <a:r>
              <a:rPr lang="mk" sz="1800" b="0" i="0" strike="noStrike" cap="none" spc="0" baseline="0" dirty="0">
                <a:solidFill>
                  <a:srgbClr val="878787"/>
                </a:solidFill>
                <a:effectLst/>
                <a:latin typeface="arial"/>
                <a:ea typeface="arial"/>
                <a:cs typeface="arial"/>
              </a:rPr>
              <a:t>иминален софтвер) направен за да врши спамирање. </a:t>
            </a:r>
          </a:p>
          <a:p>
            <a:pPr marL="0" indent="0">
              <a:buFont typeface="Arial" panose="020B0604020202020204" pitchFamily="34" charset="0"/>
              <a:buNone/>
            </a:pPr>
            <a:endParaRPr lang="en-GB" b="0" i="0" dirty="0">
              <a:solidFill>
                <a:srgbClr val="878787"/>
              </a:solidFill>
              <a:effectLst/>
              <a:latin typeface="arial" panose="020B0604020202020204" pitchFamily="34" charset="0"/>
            </a:endParaRPr>
          </a:p>
          <a:p>
            <a:pPr marL="0" indent="0">
              <a:buFont typeface="Arial" panose="020B0604020202020204" pitchFamily="34" charset="0"/>
              <a:buNone/>
            </a:pPr>
            <a:r>
              <a:rPr lang="en-US" sz="1800" b="0" i="0" strike="noStrike" cap="none" spc="0" baseline="0" dirty="0">
                <a:solidFill>
                  <a:srgbClr val="202122"/>
                </a:solidFill>
                <a:effectLst/>
                <a:latin typeface="Arial"/>
                <a:ea typeface="Arial"/>
                <a:cs typeface="Arial"/>
              </a:rPr>
              <a:t>Crimeware</a:t>
            </a:r>
            <a:r>
              <a:rPr lang="mk" sz="1800" b="0" i="0" strike="noStrike" cap="none" spc="0" baseline="0" dirty="0">
                <a:solidFill>
                  <a:srgbClr val="202122"/>
                </a:solidFill>
                <a:effectLst/>
                <a:latin typeface="Arial"/>
                <a:ea typeface="Arial"/>
                <a:cs typeface="Arial"/>
              </a:rPr>
              <a:t> (различен од </a:t>
            </a:r>
            <a:r>
              <a:rPr lang="en-US" sz="1800" b="0" i="0" strike="noStrike" cap="none" spc="0" baseline="0" dirty="0">
                <a:solidFill>
                  <a:srgbClr val="0B0080"/>
                </a:solidFill>
                <a:effectLst/>
                <a:latin typeface="Arial"/>
                <a:ea typeface="Arial"/>
                <a:cs typeface="Arial"/>
                <a:hlinkClick r:id="rId3" tooltip="Spyware" history="0"/>
              </a:rPr>
              <a:t>spyware</a:t>
            </a:r>
            <a:r>
              <a:rPr lang="mk" sz="1800" b="0" i="0" strike="noStrike" cap="none" spc="0" baseline="0" dirty="0">
                <a:solidFill>
                  <a:srgbClr val="202122"/>
                </a:solidFill>
                <a:effectLst/>
                <a:latin typeface="Arial"/>
                <a:ea typeface="Arial"/>
                <a:cs typeface="Arial"/>
              </a:rPr>
              <a:t> и </a:t>
            </a:r>
            <a:r>
              <a:rPr lang="en-US" sz="1800" b="0" i="0" strike="noStrike" cap="none" spc="0" baseline="0" dirty="0">
                <a:solidFill>
                  <a:srgbClr val="0B0080"/>
                </a:solidFill>
                <a:effectLst/>
                <a:latin typeface="Arial"/>
                <a:ea typeface="Arial"/>
                <a:cs typeface="Arial"/>
                <a:hlinkClick r:id="rId4" tooltip="Adware" history="0"/>
              </a:rPr>
              <a:t>adware</a:t>
            </a:r>
            <a:r>
              <a:rPr lang="mk" sz="1800" b="0" i="0" strike="noStrike" cap="none" spc="0" baseline="0" dirty="0">
                <a:solidFill>
                  <a:srgbClr val="202122"/>
                </a:solidFill>
                <a:effectLst/>
                <a:latin typeface="Arial"/>
                <a:ea typeface="Arial"/>
                <a:cs typeface="Arial"/>
              </a:rPr>
              <a:t>) се прави за да изврши </a:t>
            </a:r>
            <a:r>
              <a:rPr lang="mk" sz="1800" b="0" i="0" strike="noStrike" cap="none" spc="0" baseline="0" dirty="0">
                <a:solidFill>
                  <a:srgbClr val="0B0080"/>
                </a:solidFill>
                <a:effectLst/>
                <a:latin typeface="Arial"/>
                <a:ea typeface="Arial"/>
                <a:cs typeface="Arial"/>
                <a:hlinkClick r:id="rId5" tooltip="Identity theft" history="0"/>
              </a:rPr>
              <a:t>кражба на идентитет</a:t>
            </a:r>
            <a:r>
              <a:rPr lang="mk" sz="1800" b="0" i="0" strike="noStrike" cap="none" spc="0" baseline="0" dirty="0">
                <a:solidFill>
                  <a:srgbClr val="202122"/>
                </a:solidFill>
                <a:effectLst/>
                <a:latin typeface="Arial"/>
                <a:ea typeface="Arial"/>
                <a:cs typeface="Arial"/>
              </a:rPr>
              <a:t> преку </a:t>
            </a:r>
            <a:r>
              <a:rPr lang="mk" sz="1800" b="0" i="0" strike="noStrike" cap="none" spc="0" baseline="0" dirty="0">
                <a:solidFill>
                  <a:srgbClr val="0B0080"/>
                </a:solidFill>
                <a:effectLst/>
                <a:latin typeface="Arial"/>
                <a:ea typeface="Arial"/>
                <a:cs typeface="Arial"/>
                <a:hlinkClick r:id="rId6" tooltip="Social engineering (computer security)" history="0"/>
              </a:rPr>
              <a:t>социјален инженеринг</a:t>
            </a:r>
            <a:r>
              <a:rPr lang="mk" sz="1800" b="0" i="0" strike="noStrike" cap="none" spc="0" baseline="0" dirty="0">
                <a:solidFill>
                  <a:srgbClr val="202122"/>
                </a:solidFill>
                <a:effectLst/>
                <a:latin typeface="Arial"/>
                <a:ea typeface="Arial"/>
                <a:cs typeface="Arial"/>
              </a:rPr>
              <a:t> или техничка кражба со цел да се пристапи до финансиските и продажните сметки на корисникот на компјутерот со цел да се повлечат средства од тие сметки или за да се извршат неавторизирани трансакции со кои ќе се збогати сајбер-крадецот.     Алтернативно, </a:t>
            </a:r>
            <a:r>
              <a:rPr lang="en-US" sz="1800" b="0" i="0" strike="noStrike" cap="none" spc="0" baseline="0" dirty="0">
                <a:solidFill>
                  <a:srgbClr val="202122"/>
                </a:solidFill>
                <a:effectLst/>
                <a:latin typeface="Arial"/>
                <a:ea typeface="Arial"/>
                <a:cs typeface="Arial"/>
              </a:rPr>
              <a:t>crimeware-</a:t>
            </a:r>
            <a:r>
              <a:rPr lang="mk" sz="1800" b="0" i="0" strike="noStrike" cap="none" spc="0" baseline="0" dirty="0">
                <a:solidFill>
                  <a:srgbClr val="202122"/>
                </a:solidFill>
                <a:effectLst/>
                <a:latin typeface="Arial"/>
                <a:ea typeface="Arial"/>
                <a:cs typeface="Arial"/>
              </a:rPr>
              <a:t>от може да украде </a:t>
            </a:r>
            <a:r>
              <a:rPr lang="mk" sz="1800" b="0" i="0" strike="noStrike" cap="none" spc="0" baseline="0" dirty="0">
                <a:solidFill>
                  <a:srgbClr val="0B0080"/>
                </a:solidFill>
                <a:effectLst/>
                <a:latin typeface="Arial"/>
                <a:ea typeface="Arial"/>
                <a:cs typeface="Arial"/>
                <a:hlinkClick r:id="rId7" tooltip="Confidentiality" history="0"/>
              </a:rPr>
              <a:t>доверливи</a:t>
            </a:r>
            <a:r>
              <a:rPr lang="mk" sz="1800" b="0" i="0" strike="noStrike" cap="none" spc="0" baseline="0" dirty="0">
                <a:solidFill>
                  <a:srgbClr val="202122"/>
                </a:solidFill>
                <a:effectLst/>
                <a:latin typeface="Arial"/>
                <a:ea typeface="Arial"/>
                <a:cs typeface="Arial"/>
              </a:rPr>
              <a:t> или чувствителни деловни информаии. </a:t>
            </a:r>
            <a:r>
              <a:rPr lang="en-US" sz="1800" b="0" i="0" strike="noStrike" cap="none" spc="0" baseline="0" dirty="0">
                <a:solidFill>
                  <a:srgbClr val="202122"/>
                </a:solidFill>
                <a:effectLst/>
                <a:latin typeface="Arial"/>
                <a:ea typeface="Arial"/>
                <a:cs typeface="Arial"/>
              </a:rPr>
              <a:t>Crimeware-</a:t>
            </a:r>
            <a:r>
              <a:rPr lang="mk" sz="1800" b="0" i="0" strike="noStrike" cap="none" spc="0" baseline="0" dirty="0">
                <a:solidFill>
                  <a:srgbClr val="202122"/>
                </a:solidFill>
                <a:effectLst/>
                <a:latin typeface="Arial"/>
                <a:ea typeface="Arial"/>
                <a:cs typeface="Arial"/>
              </a:rPr>
              <a:t>от претставува сè поголем проблем за </a:t>
            </a:r>
            <a:r>
              <a:rPr lang="mk" sz="1800" b="0" i="0" strike="noStrike" cap="none" spc="0" baseline="0" dirty="0">
                <a:solidFill>
                  <a:srgbClr val="0B0080"/>
                </a:solidFill>
                <a:effectLst/>
                <a:latin typeface="Arial"/>
                <a:ea typeface="Arial"/>
                <a:cs typeface="Arial"/>
                <a:hlinkClick r:id="rId8" tooltip="Network security" history="0"/>
              </a:rPr>
              <a:t>мрежната безбедност</a:t>
            </a:r>
            <a:r>
              <a:rPr lang="mk" sz="1800" b="0" i="0" strike="noStrike" cap="none" spc="0" baseline="0" dirty="0">
                <a:solidFill>
                  <a:srgbClr val="202122"/>
                </a:solidFill>
                <a:effectLst/>
                <a:latin typeface="Arial"/>
                <a:ea typeface="Arial"/>
                <a:cs typeface="Arial"/>
              </a:rPr>
              <a:t>, бидејќи голем број закани од </a:t>
            </a:r>
            <a:r>
              <a:rPr lang="mk-MK" sz="1800" b="0" i="0" strike="noStrike" cap="none" spc="0" baseline="0" dirty="0">
                <a:solidFill>
                  <a:srgbClr val="202122"/>
                </a:solidFill>
                <a:effectLst/>
                <a:latin typeface="Arial"/>
                <a:ea typeface="Arial"/>
                <a:cs typeface="Arial"/>
              </a:rPr>
              <a:t>штетен </a:t>
            </a:r>
            <a:r>
              <a:rPr lang="mk" sz="1800" b="0" i="0" strike="noStrike" cap="none" spc="0" baseline="0" dirty="0">
                <a:solidFill>
                  <a:srgbClr val="202122"/>
                </a:solidFill>
                <a:effectLst/>
                <a:latin typeface="Arial"/>
                <a:ea typeface="Arial"/>
                <a:cs typeface="Arial"/>
              </a:rPr>
              <a:t>код се направени за да се крадат доверливи информации, </a:t>
            </a:r>
            <a:r>
              <a:rPr lang="mk" sz="1800" b="0" i="0" strike="noStrike" cap="none" spc="0" baseline="0" dirty="0">
                <a:solidFill>
                  <a:srgbClr val="878787"/>
                </a:solidFill>
                <a:effectLst/>
                <a:latin typeface="arial"/>
                <a:ea typeface="arial"/>
                <a:cs typeface="arial"/>
              </a:rPr>
              <a:t>податоци или заради изнуда.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117</a:t>
            </a:fld>
            <a:endParaRPr lang="en-US" altLang="en-US"/>
          </a:p>
        </p:txBody>
      </p:sp>
    </p:spTree>
    <p:extLst>
      <p:ext uri="{BB962C8B-B14F-4D97-AF65-F5344CB8AC3E}">
        <p14:creationId xmlns:p14="http://schemas.microsoft.com/office/powerpoint/2010/main" val="422723707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800" b="0" i="0" strike="noStrike" cap="none" spc="0" baseline="0" dirty="0">
                <a:solidFill>
                  <a:srgbClr val="004DDC"/>
                </a:solidFill>
                <a:effectLst/>
                <a:latin typeface="Locator"/>
                <a:ea typeface="Locator"/>
                <a:cs typeface="Locator"/>
                <a:hlinkClick r:id="rId3" history="0"/>
              </a:rPr>
              <a:t>Adware</a:t>
            </a:r>
            <a:r>
              <a:rPr lang="mk" sz="1800" b="0" i="0" strike="noStrike" cap="none" spc="0" baseline="0" dirty="0">
                <a:solidFill>
                  <a:srgbClr val="004DDC"/>
                </a:solidFill>
                <a:effectLst/>
                <a:latin typeface="Locator"/>
                <a:ea typeface="Locator"/>
                <a:cs typeface="Locator"/>
              </a:rPr>
              <a:t> </a:t>
            </a:r>
            <a:r>
              <a:rPr lang="mk" sz="1800" b="0" i="0" strike="noStrike" cap="none" spc="0" baseline="0" dirty="0">
                <a:solidFill>
                  <a:srgbClr val="141519"/>
                </a:solidFill>
                <a:effectLst/>
                <a:latin typeface="Locator"/>
                <a:ea typeface="Locator"/>
                <a:cs typeface="Locator"/>
              </a:rPr>
              <a:t>е непожелен софтвер изработен за да прикажува реклами на Вашиот екран, најчесто во рамките на веб-прегледувачот. Некои безбедносни професионалци на него гледаат како на </a:t>
            </a:r>
            <a:r>
              <a:rPr lang="mk-MK" sz="1800" b="0" i="0" strike="noStrike" cap="none" spc="0" baseline="0" dirty="0">
                <a:solidFill>
                  <a:srgbClr val="141519"/>
                </a:solidFill>
                <a:effectLst/>
                <a:latin typeface="Locator"/>
                <a:ea typeface="Locator"/>
                <a:cs typeface="Locator"/>
              </a:rPr>
              <a:t>п</a:t>
            </a:r>
            <a:r>
              <a:rPr lang="mk" sz="1800" b="0" i="0" strike="noStrike" cap="none" spc="0" baseline="0" dirty="0">
                <a:solidFill>
                  <a:srgbClr val="141519"/>
                </a:solidFill>
                <a:effectLst/>
                <a:latin typeface="Locator"/>
                <a:ea typeface="Locator"/>
                <a:cs typeface="Locator"/>
              </a:rPr>
              <a:t>ретходникот на современите</a:t>
            </a:r>
            <a:r>
              <a:rPr lang="mk" sz="1800" b="0" i="0" strike="noStrike" cap="none" spc="0" baseline="0" dirty="0">
                <a:solidFill>
                  <a:srgbClr val="004DDC"/>
                </a:solidFill>
                <a:effectLst/>
                <a:latin typeface="Locator"/>
                <a:ea typeface="Locator"/>
                <a:cs typeface="Locator"/>
              </a:rPr>
              <a:t> </a:t>
            </a:r>
            <a:r>
              <a:rPr lang="mk" sz="1800" b="0" i="0" strike="noStrike" cap="none" spc="0" baseline="0" dirty="0">
                <a:solidFill>
                  <a:srgbClr val="004DDC"/>
                </a:solidFill>
                <a:effectLst/>
                <a:latin typeface="Locator"/>
                <a:ea typeface="Locator"/>
                <a:cs typeface="Locator"/>
                <a:hlinkClick r:id="rId4" history="0"/>
              </a:rPr>
              <a:t>PUP</a:t>
            </a:r>
            <a:r>
              <a:rPr lang="mk" sz="1800" b="0" i="0" strike="noStrike" cap="none" spc="0" baseline="0" dirty="0">
                <a:solidFill>
                  <a:srgbClr val="004DDC"/>
                </a:solidFill>
                <a:effectLst/>
                <a:latin typeface="Locator"/>
                <a:ea typeface="Locator"/>
                <a:cs typeface="Locator"/>
              </a:rPr>
              <a:t> </a:t>
            </a:r>
            <a:r>
              <a:rPr lang="mk" sz="1800" b="0" i="0" strike="noStrike" cap="none" spc="0" baseline="0" dirty="0">
                <a:solidFill>
                  <a:srgbClr val="141519"/>
                </a:solidFill>
                <a:effectLst/>
                <a:latin typeface="Locator"/>
                <a:ea typeface="Locator"/>
                <a:cs typeface="Locator"/>
              </a:rPr>
              <a:t>(потенцијални непожелни програми). Обично користи некој таен метод или за да се камуфлира себеси како легитимен, или пак кришум да се прикачи на некоја друга програма, за да Ве измами да го инсталирате на својот компјутер, таблет или мобилен уред.</a:t>
            </a:r>
            <a:r>
              <a:rPr lang="mk" sz="1800" b="0" i="0" strike="noStrike" cap="none" spc="0" baseline="0" dirty="0">
                <a:solidFill>
                  <a:srgbClr val="004DDC"/>
                </a:solidFill>
                <a:effectLst/>
                <a:latin typeface="Locator"/>
                <a:ea typeface="Locator"/>
                <a:cs typeface="Locator"/>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118</a:t>
            </a:fld>
            <a:endParaRPr lang="en-US" altLang="en-US"/>
          </a:p>
        </p:txBody>
      </p:sp>
    </p:spTree>
    <p:extLst>
      <p:ext uri="{BB962C8B-B14F-4D97-AF65-F5344CB8AC3E}">
        <p14:creationId xmlns:p14="http://schemas.microsoft.com/office/powerpoint/2010/main" val="10113381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200" b="0" i="0" strike="noStrike" cap="none" spc="0" baseline="0" dirty="0">
                <a:solidFill>
                  <a:srgbClr val="000000"/>
                </a:solidFill>
                <a:effectLst/>
                <a:latin typeface="Calibri"/>
                <a:ea typeface="Calibri"/>
                <a:cs typeface="Calibri"/>
              </a:rPr>
              <a:t>Таен влез – се однесува на услуги што оперираат во позадина или портови што остануваат отворени за да дозволат некој корисник од далечина да се поврзе и да ги заобиколи стандардните механизми за автентикација.</a:t>
            </a:r>
          </a:p>
          <a:p>
            <a:r>
              <a:rPr lang="mk" sz="1200" b="0" i="0" strike="noStrike" cap="none" spc="0" baseline="0" dirty="0">
                <a:solidFill>
                  <a:srgbClr val="000000"/>
                </a:solidFill>
                <a:effectLst/>
                <a:latin typeface="Calibri"/>
                <a:ea typeface="Calibri"/>
                <a:cs typeface="Calibri"/>
              </a:rPr>
              <a:t>Првобитно го користеле програмерите и изработувачите на софтвер за да си дозволат пристап за дебагирање (отстранување на грешките) на новите апликации. </a:t>
            </a:r>
          </a:p>
          <a:p>
            <a:r>
              <a:rPr lang="mk" sz="1200" b="0" i="0" strike="noStrike" cap="none" spc="0" baseline="0" dirty="0">
                <a:solidFill>
                  <a:srgbClr val="000000"/>
                </a:solidFill>
                <a:effectLst/>
                <a:latin typeface="Calibri"/>
                <a:ea typeface="Calibri"/>
                <a:cs typeface="Calibri"/>
              </a:rPr>
              <a:t>Тајните влезови, како што се Netcat, сега овозможуваат поврзување од далечина при што злонамерниот корисник може да направи што и да посака на компјутерот, без да биде забележан од логираниот корисник. </a:t>
            </a:r>
          </a:p>
          <a:p>
            <a:r>
              <a:rPr lang="mk" sz="1200" b="0" i="0" strike="noStrike" cap="none" spc="0" baseline="0" dirty="0">
                <a:solidFill>
                  <a:srgbClr val="000000"/>
                </a:solidFill>
                <a:effectLst/>
                <a:latin typeface="Calibri"/>
                <a:ea typeface="Calibri"/>
                <a:cs typeface="Calibri"/>
              </a:rPr>
              <a:t>Обично ги користат хакерите, за да си овозможат да се вратат во одреден компјутер откако го оствариле првичниот пристап.</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119</a:t>
            </a:fld>
            <a:endParaRPr lang="en-US" altLang="en-US"/>
          </a:p>
        </p:txBody>
      </p:sp>
    </p:spTree>
    <p:extLst>
      <p:ext uri="{BB962C8B-B14F-4D97-AF65-F5344CB8AC3E}">
        <p14:creationId xmlns:p14="http://schemas.microsoft.com/office/powerpoint/2010/main" val="148099334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120</a:t>
            </a:fld>
            <a:endParaRPr lang="en-US" altLang="en-US"/>
          </a:p>
        </p:txBody>
      </p:sp>
    </p:spTree>
    <p:extLst>
      <p:ext uri="{BB962C8B-B14F-4D97-AF65-F5344CB8AC3E}">
        <p14:creationId xmlns:p14="http://schemas.microsoft.com/office/powerpoint/2010/main" val="9074833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На оваа слика се прикажани уредите што се користеле за пристапување на интернет – објавено на 25 мај 2020 – за Обединетото Кралство.</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Ако ги разгледаме другите земји, ќе видиме дека имаат слични трендови во смисла на нивната употреба.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Според тоа, најголемата мета за сајбер-криминалот се паметните телефони (смартфони).</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ОТТУКА ПОНАТАМУ, ОБУЧУВАЧОТ СЕ ПОКАНУВА ДА ГИ ДОДАДЕ СВОИТЕ СТУДИИ НА СЛУЧАЈ/ИСКУСТВА ЗА ДА ГО ПОТКРЕПИ УЧЕЊЕТО КАЈ </a:t>
            </a:r>
            <a:r>
              <a:rPr lang="sr-Cyrl-RS" sz="1200" b="0" i="0" strike="noStrike" cap="none" spc="0" baseline="0" dirty="0">
                <a:solidFill>
                  <a:srgbClr val="000000"/>
                </a:solidFill>
                <a:effectLst/>
                <a:latin typeface="Calibri"/>
                <a:ea typeface="Calibri"/>
                <a:cs typeface="Calibri"/>
              </a:rPr>
              <a:t>ПРЕТСТАВНИЦИ</a:t>
            </a:r>
            <a:r>
              <a:rPr lang="mk" sz="1200" b="0" i="0" strike="noStrike" cap="none" spc="0" baseline="0" dirty="0">
                <a:solidFill>
                  <a:srgbClr val="000000"/>
                </a:solidFill>
                <a:effectLst/>
                <a:latin typeface="Calibri"/>
                <a:ea typeface="Calibri"/>
                <a:cs typeface="Calibri"/>
              </a:rPr>
              <a:t>ТЕ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121</a:t>
            </a:fld>
            <a:endParaRPr lang="en-US" altLang="en-US"/>
          </a:p>
        </p:txBody>
      </p:sp>
    </p:spTree>
    <p:extLst>
      <p:ext uri="{BB962C8B-B14F-4D97-AF65-F5344CB8AC3E}">
        <p14:creationId xmlns:p14="http://schemas.microsoft.com/office/powerpoint/2010/main" val="393296913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222222"/>
                </a:solidFill>
                <a:effectLst/>
                <a:latin typeface="arial"/>
                <a:ea typeface="arial"/>
                <a:cs typeface="arial"/>
              </a:rPr>
              <a:t>Постојат </a:t>
            </a:r>
            <a:r>
              <a:rPr lang="mk" sz="1800" b="1" i="0" strike="noStrike" cap="none" spc="0" baseline="0" dirty="0">
                <a:solidFill>
                  <a:srgbClr val="222222"/>
                </a:solidFill>
                <a:effectLst/>
                <a:latin typeface="arial"/>
                <a:ea typeface="arial"/>
                <a:cs typeface="arial"/>
              </a:rPr>
              <a:t>5,15 милијарди </a:t>
            </a:r>
            <a:r>
              <a:rPr lang="mk" sz="1800" b="0" i="0" strike="noStrike" cap="none" spc="0" baseline="0" dirty="0">
                <a:solidFill>
                  <a:srgbClr val="222222"/>
                </a:solidFill>
                <a:effectLst/>
                <a:latin typeface="arial"/>
                <a:ea typeface="arial"/>
                <a:cs typeface="arial"/>
              </a:rPr>
              <a:t>т.н. единствени корисници на мобилни телефони во светот денеска, според последните податоци од GSMA Intelligence. Вкупниот број на единствени корисници на мобилни телефони порасна за 121 милиони во последните 12 месеци.</a:t>
            </a:r>
          </a:p>
          <a:p>
            <a:pPr marL="0" indent="0">
              <a:buFont typeface="Arial" panose="020B0604020202020204" pitchFamily="34" charset="0"/>
              <a:buNone/>
            </a:pPr>
            <a:endParaRPr lang="en-GB" sz="1200" b="0" i="0" kern="1200" dirty="0">
              <a:solidFill>
                <a:srgbClr val="222222"/>
              </a:solidFill>
              <a:effectLst/>
              <a:latin typeface="arial" panose="020B0604020202020204" pitchFamily="34" charset="0"/>
              <a:ea typeface="MS PGothic" pitchFamily="34" charset="-128"/>
              <a:cs typeface="ＭＳ Ｐゴシック" charset="0"/>
            </a:endParaRPr>
          </a:p>
          <a:p>
            <a:pPr marL="0" indent="0">
              <a:buFont typeface="Arial" panose="020B0604020202020204" pitchFamily="34" charset="0"/>
              <a:buNone/>
            </a:pPr>
            <a:r>
              <a:rPr lang="mk" sz="1800" b="0" i="0" strike="noStrike" cap="none" spc="0" baseline="0" dirty="0">
                <a:solidFill>
                  <a:srgbClr val="3A3A3A"/>
                </a:solidFill>
                <a:effectLst/>
                <a:latin typeface="Montserrat"/>
                <a:ea typeface="Montserrat"/>
                <a:cs typeface="Montserrat"/>
              </a:rPr>
              <a:t>Според Statista, сегашниот број на корисници на паметните телефони во светот денеска изнесува 3,5 милијарди, што значи дека 44,85% од светското население поседува паметни телефони. Оваа бројка значително порасна од 2016 година, кога имаше само 2,5 милијарди корисници, 33,58% од тогашното светско население. (Извор:</a:t>
            </a:r>
            <a:r>
              <a:rPr lang="mk" sz="1800" b="0" i="0" u="sng" strike="noStrike" cap="none" spc="0" baseline="0" dirty="0">
                <a:solidFill>
                  <a:srgbClr val="1B938F"/>
                </a:solidFill>
                <a:effectLst/>
                <a:uFill>
                  <a:solidFill>
                    <a:srgbClr val="1B938F"/>
                  </a:solidFill>
                </a:uFill>
                <a:latin typeface="Montserrat"/>
                <a:ea typeface="Montserrat"/>
                <a:cs typeface="Montserrat"/>
                <a:hlinkClick r:id="rId3" history="0"/>
              </a:rPr>
              <a:t> https://www.bankmycell.com/blog/how-many-phones-are-in-the-world</a:t>
            </a:r>
            <a:r>
              <a:rPr lang="mk" sz="1800" b="0" i="0" strike="noStrike" cap="none" spc="0" baseline="0" dirty="0">
                <a:solidFill>
                  <a:srgbClr val="3A3A3A"/>
                </a:solidFill>
                <a:effectLst/>
                <a:latin typeface="Montserrat"/>
                <a:ea typeface="Montserrat"/>
                <a:cs typeface="Montserrat"/>
              </a:rPr>
              <a:t>)</a:t>
            </a:r>
          </a:p>
          <a:p>
            <a:pPr marL="0" indent="0">
              <a:buFont typeface="Arial" panose="020B0604020202020204" pitchFamily="34" charset="0"/>
              <a:buNone/>
            </a:pPr>
            <a:endParaRPr lang="en-GB" sz="1200" b="0" i="0" kern="1200" dirty="0">
              <a:solidFill>
                <a:srgbClr val="3A3A3A"/>
              </a:solidFill>
              <a:effectLst/>
              <a:latin typeface="Montserrat" panose="00000500000000000000" pitchFamily="2" charset="0"/>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Инсталирањето на непроверени апликации од неофицијални пазари (примери се дадени на сликата) лесно може да доведат до инсталирање на штетен код на телефонот, којшто може да се искористи на неколку начини (да инсталира </a:t>
            </a:r>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да ги шпиунира личните податоци, да ги следи корисничките податоци за логирање на апликациите за мобилно банкарство, да сними глас/видео од сопственикот без негова согласност, да покрене напади против други уреди/компјутерски системи и сл.).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122</a:t>
            </a:fld>
            <a:endParaRPr lang="en-US" altLang="en-US"/>
          </a:p>
        </p:txBody>
      </p:sp>
    </p:spTree>
    <p:extLst>
      <p:ext uri="{BB962C8B-B14F-4D97-AF65-F5344CB8AC3E}">
        <p14:creationId xmlns:p14="http://schemas.microsoft.com/office/powerpoint/2010/main" val="140114958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200" b="0" i="0" strike="noStrike" cap="none" spc="0" baseline="0" dirty="0">
                <a:solidFill>
                  <a:srgbClr val="000000"/>
                </a:solidFill>
                <a:effectLst/>
                <a:latin typeface="Calibri"/>
                <a:ea typeface="Calibri"/>
                <a:cs typeface="Calibri"/>
              </a:rPr>
              <a:t>Еден од најчестите вектори за напади врз смартфоните се поврзани со небезбедното користење на прегледувачи (</a:t>
            </a:r>
            <a:r>
              <a:rPr lang="en-US" sz="1200" b="0" i="0" strike="noStrike" cap="none" spc="0" baseline="0" dirty="0">
                <a:solidFill>
                  <a:srgbClr val="000000"/>
                </a:solidFill>
                <a:effectLst/>
                <a:latin typeface="Calibri"/>
                <a:ea typeface="Calibri"/>
                <a:cs typeface="Calibri"/>
              </a:rPr>
              <a:t>fishing, spear fishing</a:t>
            </a:r>
            <a:r>
              <a:rPr lang="mk" sz="1200" b="0" i="0" strike="noStrike" cap="none" spc="0" baseline="0" dirty="0">
                <a:solidFill>
                  <a:srgbClr val="000000"/>
                </a:solidFill>
                <a:effectLst/>
                <a:latin typeface="Calibri"/>
                <a:ea typeface="Calibri"/>
                <a:cs typeface="Calibri"/>
              </a:rPr>
              <a:t>, </a:t>
            </a:r>
            <a:r>
              <a:rPr lang="en-GB"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  Над 60% од онлајн измамите се остваруваат преку мобилните платформи, според RSA, а </a:t>
            </a:r>
            <a:r>
              <a:rPr lang="mk" sz="1200" b="0" i="0" strike="noStrike" cap="none" spc="0" baseline="0" dirty="0">
                <a:solidFill>
                  <a:srgbClr val="000000"/>
                </a:solidFill>
                <a:effectLst/>
                <a:latin typeface="Calibri"/>
                <a:ea typeface="Calibri"/>
                <a:cs typeface="Calibri"/>
                <a:hlinkClick r:id="rId3" history="0"/>
              </a:rPr>
              <a:t>80% од мобилните измами</a:t>
            </a:r>
            <a:r>
              <a:rPr lang="mk" sz="1200" b="0" i="0" strike="noStrike" cap="none" spc="0" baseline="0" dirty="0">
                <a:solidFill>
                  <a:srgbClr val="000000"/>
                </a:solidFill>
                <a:effectLst/>
                <a:latin typeface="Calibri"/>
                <a:ea typeface="Calibri"/>
                <a:cs typeface="Calibri"/>
              </a:rPr>
              <a:t> се вршат преку мобилните апликации наместо од мобилни</a:t>
            </a:r>
            <a:r>
              <a:rPr lang="mk-MK" sz="1200" b="0" i="0" strike="noStrike" cap="none" spc="0" baseline="0" dirty="0">
                <a:solidFill>
                  <a:srgbClr val="000000"/>
                </a:solidFill>
                <a:effectLst/>
                <a:latin typeface="Calibri"/>
                <a:ea typeface="Calibri"/>
                <a:cs typeface="Calibri"/>
              </a:rPr>
              <a:t>те</a:t>
            </a:r>
            <a:r>
              <a:rPr lang="mk" sz="1200" b="0" i="0" strike="noStrike" cap="none" spc="0" baseline="0" dirty="0">
                <a:solidFill>
                  <a:srgbClr val="000000"/>
                </a:solidFill>
                <a:effectLst/>
                <a:latin typeface="Calibri"/>
                <a:ea typeface="Calibri"/>
                <a:cs typeface="Calibri"/>
              </a:rPr>
              <a:t> веб-прегледувачи.</a:t>
            </a:r>
          </a:p>
          <a:p>
            <a:r>
              <a:rPr lang="mk" sz="1200" b="0" i="0" strike="noStrike" cap="none" spc="0" baseline="0" dirty="0">
                <a:solidFill>
                  <a:srgbClr val="000000"/>
                </a:solidFill>
                <a:effectLst/>
                <a:latin typeface="Calibri"/>
                <a:ea typeface="Calibri"/>
                <a:cs typeface="Calibri"/>
              </a:rPr>
              <a:t>Бидејќи повеќето луѓе своите телефони ги користат за да извршуваат финансиски операции или да ракуваат со чувствителни податоци надвор од безбедноста на нивната домашна мрежа, ова почна да станува сè поголема закана. Фактот што корисниците обично сите свои информации ги чуваат на своите телефони, а паметните телефони денеска се користат за дво-факторска автентикација – една од најраспространетите алатки за сајбер-безбедност – го зголемува ризикот по безбедноста доколку уредот се украде или изгуби.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123</a:t>
            </a:fld>
            <a:endParaRPr lang="en-US" altLang="en-US"/>
          </a:p>
        </p:txBody>
      </p:sp>
    </p:spTree>
    <p:extLst>
      <p:ext uri="{BB962C8B-B14F-4D97-AF65-F5344CB8AC3E}">
        <p14:creationId xmlns:p14="http://schemas.microsoft.com/office/powerpoint/2010/main" val="2429667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253147"/>
                </a:solidFill>
                <a:effectLst/>
                <a:latin typeface="Nunito Sans"/>
                <a:ea typeface="Nunito Sans"/>
                <a:cs typeface="Nunito Sans"/>
              </a:rPr>
              <a:t>Измамите со е-пошта (</a:t>
            </a:r>
            <a:r>
              <a:rPr lang="en-US" sz="1800" b="0" i="0" strike="noStrike" cap="none" spc="0" baseline="0" dirty="0">
                <a:solidFill>
                  <a:srgbClr val="253147"/>
                </a:solidFill>
                <a:effectLst/>
                <a:latin typeface="Nunito Sans"/>
                <a:ea typeface="Nunito Sans"/>
                <a:cs typeface="Nunito Sans"/>
              </a:rPr>
              <a:t>scam</a:t>
            </a:r>
            <a:r>
              <a:rPr lang="mk" sz="1800" b="0" i="0" strike="noStrike" cap="none" spc="0" baseline="0" dirty="0">
                <a:solidFill>
                  <a:srgbClr val="253147"/>
                </a:solidFill>
                <a:effectLst/>
                <a:latin typeface="Nunito Sans"/>
                <a:ea typeface="Nunito Sans"/>
                <a:cs typeface="Nunito Sans"/>
              </a:rPr>
              <a:t>) се еден од најчестите методи на сајбер-криминалот. Колку вдовици од Нигерија до сега Ви побара</a:t>
            </a:r>
            <a:r>
              <a:rPr lang="mk-MK" sz="1800" b="0" i="0" strike="noStrike" cap="none" spc="0" baseline="0" dirty="0">
                <a:solidFill>
                  <a:srgbClr val="253147"/>
                </a:solidFill>
                <a:effectLst/>
                <a:latin typeface="Nunito Sans"/>
                <a:ea typeface="Nunito Sans"/>
                <a:cs typeface="Nunito Sans"/>
              </a:rPr>
              <a:t>ле</a:t>
            </a:r>
            <a:r>
              <a:rPr lang="mk" sz="1800" b="0" i="0" strike="noStrike" cap="none" spc="0" baseline="0" dirty="0">
                <a:solidFill>
                  <a:srgbClr val="253147"/>
                </a:solidFill>
                <a:effectLst/>
                <a:latin typeface="Nunito Sans"/>
                <a:ea typeface="Nunito Sans"/>
                <a:cs typeface="Nunito Sans"/>
              </a:rPr>
              <a:t> да им помогнете? За тоа зборуваме. Според </a:t>
            </a:r>
            <a:r>
              <a:rPr lang="mk" sz="1800" b="0" i="0" strike="noStrike" cap="none" spc="0" baseline="0" dirty="0">
                <a:solidFill>
                  <a:srgbClr val="29ABE2"/>
                </a:solidFill>
                <a:effectLst/>
                <a:latin typeface="Nunito Sans"/>
                <a:ea typeface="Nunito Sans"/>
                <a:cs typeface="Nunito Sans"/>
                <a:hlinkClick r:id="rId3" history="0"/>
              </a:rPr>
              <a:t>сајбер статистики и факти на ЕЈ</a:t>
            </a:r>
            <a:r>
              <a:rPr lang="mk" sz="1800" b="0" i="0" strike="noStrike" cap="none" spc="0" baseline="0" dirty="0">
                <a:solidFill>
                  <a:srgbClr val="253147"/>
                </a:solidFill>
                <a:effectLst/>
                <a:latin typeface="Nunito Sans"/>
                <a:ea typeface="Nunito Sans"/>
                <a:cs typeface="Nunito Sans"/>
              </a:rPr>
              <a:t>, околу 6,5 милијарди </a:t>
            </a:r>
            <a:r>
              <a:rPr lang="en-US" sz="1800" b="0" i="0" strike="noStrike" cap="none" spc="0" baseline="0" dirty="0">
                <a:solidFill>
                  <a:srgbClr val="253147"/>
                </a:solidFill>
                <a:effectLst/>
                <a:latin typeface="Nunito Sans"/>
                <a:ea typeface="Nunito Sans"/>
                <a:cs typeface="Nunito Sans"/>
              </a:rPr>
              <a:t>spam e-mail</a:t>
            </a:r>
            <a:r>
              <a:rPr lang="mk-MK" sz="1800" b="0" i="0" strike="noStrike" cap="none" spc="0" baseline="0" dirty="0">
                <a:solidFill>
                  <a:srgbClr val="253147"/>
                </a:solidFill>
                <a:effectLst/>
                <a:latin typeface="Nunito Sans"/>
                <a:ea typeface="Nunito Sans"/>
                <a:cs typeface="Nunito Sans"/>
              </a:rPr>
              <a:t> пораки</a:t>
            </a:r>
            <a:r>
              <a:rPr lang="mk" sz="1800" b="0" i="0" strike="noStrike" cap="none" spc="0" baseline="0" dirty="0">
                <a:solidFill>
                  <a:srgbClr val="253147"/>
                </a:solidFill>
                <a:effectLst/>
                <a:latin typeface="Nunito Sans"/>
                <a:ea typeface="Nunito Sans"/>
                <a:cs typeface="Nunito Sans"/>
              </a:rPr>
              <a:t> се испраќаат секој ден.</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endParaRPr lang="en-GB"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253147"/>
                </a:solidFill>
                <a:effectLst/>
                <a:latin typeface="Nunito Sans"/>
                <a:ea typeface="Nunito Sans"/>
                <a:cs typeface="Nunito Sans"/>
              </a:rPr>
              <a:t>Нападите со </a:t>
            </a:r>
            <a:r>
              <a:rPr lang="en-US" sz="1800" b="0" i="0" strike="noStrike" cap="none" spc="0" baseline="0" dirty="0">
                <a:solidFill>
                  <a:srgbClr val="253147"/>
                </a:solidFill>
                <a:effectLst/>
                <a:latin typeface="Nunito Sans"/>
                <a:ea typeface="Nunito Sans"/>
                <a:cs typeface="Nunito Sans"/>
              </a:rPr>
              <a:t>phishing </a:t>
            </a:r>
            <a:r>
              <a:rPr lang="mk" sz="1800" b="0" i="0" strike="noStrike" cap="none" spc="0" baseline="0" dirty="0">
                <a:solidFill>
                  <a:srgbClr val="253147"/>
                </a:solidFill>
                <a:effectLst/>
                <a:latin typeface="Nunito Sans"/>
                <a:ea typeface="Nunito Sans"/>
                <a:cs typeface="Nunito Sans"/>
              </a:rPr>
              <a:t>се лесни за ракување, што ја објаснува и нивната зачестеност.  Извештајот од истрагата за упадот во податоците на Verizon во 2018 година објаснува дека </a:t>
            </a:r>
            <a:r>
              <a:rPr lang="en-US" sz="1800" b="0" i="0" strike="noStrike" cap="none" spc="0" baseline="0" dirty="0">
                <a:solidFill>
                  <a:srgbClr val="253147"/>
                </a:solidFill>
                <a:effectLst/>
                <a:latin typeface="Nunito Sans"/>
                <a:ea typeface="Nunito Sans"/>
                <a:cs typeface="Nunito Sans"/>
              </a:rPr>
              <a:t>phishing-</a:t>
            </a:r>
            <a:r>
              <a:rPr lang="mk-MK" sz="1800" b="0" i="0" strike="noStrike" cap="none" spc="0" baseline="0" dirty="0" err="1">
                <a:solidFill>
                  <a:srgbClr val="253147"/>
                </a:solidFill>
                <a:effectLst/>
                <a:latin typeface="Nunito Sans"/>
                <a:ea typeface="Nunito Sans"/>
                <a:cs typeface="Nunito Sans"/>
              </a:rPr>
              <a:t>от</a:t>
            </a:r>
            <a:r>
              <a:rPr lang="mk" sz="1800" b="0" i="0" strike="noStrike" cap="none" spc="0" baseline="0" dirty="0">
                <a:solidFill>
                  <a:srgbClr val="253147"/>
                </a:solidFill>
                <a:effectLst/>
                <a:latin typeface="Nunito Sans"/>
                <a:ea typeface="Nunito Sans"/>
                <a:cs typeface="Nunito Sans"/>
              </a:rPr>
              <a:t> е еден од </a:t>
            </a:r>
            <a:r>
              <a:rPr lang="mk" sz="1800" b="0" i="0" strike="noStrike" cap="none" spc="0" baseline="0" dirty="0">
                <a:solidFill>
                  <a:srgbClr val="29ABE2"/>
                </a:solidFill>
                <a:effectLst/>
                <a:latin typeface="Nunito Sans"/>
                <a:ea typeface="Nunito Sans"/>
                <a:cs typeface="Nunito Sans"/>
                <a:hlinkClick r:id="rId4" history="0"/>
              </a:rPr>
              <a:t>највообичаените методи за напад</a:t>
            </a:r>
            <a:r>
              <a:rPr lang="mk" sz="1800" b="0" i="0" strike="noStrike" cap="none" spc="0" baseline="0" dirty="0">
                <a:solidFill>
                  <a:srgbClr val="253147"/>
                </a:solidFill>
                <a:effectLst/>
                <a:latin typeface="Nunito Sans"/>
                <a:ea typeface="Nunito Sans"/>
                <a:cs typeface="Nunito Sans"/>
              </a:rPr>
              <a:t>.</a:t>
            </a:r>
            <a:endParaRPr lang="en-GB"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124</a:t>
            </a:fld>
            <a:endParaRPr lang="en-US" altLang="en-US"/>
          </a:p>
        </p:txBody>
      </p:sp>
    </p:spTree>
    <p:extLst>
      <p:ext uri="{BB962C8B-B14F-4D97-AF65-F5344CB8AC3E}">
        <p14:creationId xmlns:p14="http://schemas.microsoft.com/office/powerpoint/2010/main" val="4246427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Во овој контекст, меѓународниот приод има суштинско значење. Мултинационалниот или меѓународниот приод е повеќе посеопфатен наспроти само националниот или регионалниот приод, а глобалното разбирање на оваа појава ни дава и поширока димензија. Меѓународната соработка помеѓу органите за спроведување на законот – во рамки на полицијата или помеѓу обвинителствата – е од суштинско значење за да се постигнат резултати во кривичната истрага.  </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endParaRPr lang="en-GB"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Современите општества зависат од информатичките технологии. Државите, граѓаните и стопанствата се веќе сите поврзани на Интернет. Ова е многу плодно поле за новите </a:t>
            </a:r>
            <a:r>
              <a:rPr lang="sr-Cyrl-RS" sz="1800" b="0" i="0" strike="noStrike" cap="none" spc="0" baseline="0" dirty="0">
                <a:solidFill>
                  <a:srgbClr val="000000"/>
                </a:solidFill>
                <a:effectLst/>
                <a:latin typeface="Calibri"/>
                <a:ea typeface="Calibri"/>
                <a:cs typeface="Calibri"/>
              </a:rPr>
              <a:t>илегалн</a:t>
            </a:r>
            <a:r>
              <a:rPr lang="mk" sz="1800" b="0" i="0" strike="noStrike" cap="none" spc="0" baseline="0" dirty="0">
                <a:solidFill>
                  <a:srgbClr val="000000"/>
                </a:solidFill>
                <a:effectLst/>
                <a:latin typeface="Calibri"/>
                <a:ea typeface="Calibri"/>
                <a:cs typeface="Calibri"/>
              </a:rPr>
              <a:t>и активности, во рамки на комуникациските мрежи, користејќи ги овие мрежи или делувајќи против овие мрежи. </a:t>
            </a:r>
            <a:endParaRPr lang="hr-HR"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a:t>
            </a:fld>
            <a:endParaRPr lang="en-US" altLang="en-US"/>
          </a:p>
        </p:txBody>
      </p:sp>
    </p:spTree>
    <p:extLst>
      <p:ext uri="{BB962C8B-B14F-4D97-AF65-F5344CB8AC3E}">
        <p14:creationId xmlns:p14="http://schemas.microsoft.com/office/powerpoint/2010/main" val="19973317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253147"/>
                </a:solidFill>
                <a:effectLst/>
                <a:latin typeface="Nunito Sans"/>
                <a:ea typeface="Nunito Sans"/>
                <a:cs typeface="Nunito Sans"/>
              </a:rPr>
              <a:t>Измамите со е-пошта (</a:t>
            </a:r>
            <a:r>
              <a:rPr lang="en-US" sz="1800" b="0" i="0" strike="noStrike" cap="none" spc="0" baseline="0" dirty="0">
                <a:solidFill>
                  <a:srgbClr val="253147"/>
                </a:solidFill>
                <a:effectLst/>
                <a:latin typeface="Nunito Sans"/>
                <a:ea typeface="Nunito Sans"/>
                <a:cs typeface="Nunito Sans"/>
              </a:rPr>
              <a:t>scam</a:t>
            </a:r>
            <a:r>
              <a:rPr lang="mk" sz="1800" b="0" i="0" strike="noStrike" cap="none" spc="0" baseline="0" dirty="0">
                <a:solidFill>
                  <a:srgbClr val="253147"/>
                </a:solidFill>
                <a:effectLst/>
                <a:latin typeface="Nunito Sans"/>
                <a:ea typeface="Nunito Sans"/>
                <a:cs typeface="Nunito Sans"/>
              </a:rPr>
              <a:t>) се еден од најчестите методи на сајбер-криминалот. Колку вдовици од Нигерија до сега Ви побара</a:t>
            </a:r>
            <a:r>
              <a:rPr lang="mk-MK" sz="1800" b="0" i="0" strike="noStrike" cap="none" spc="0" baseline="0" dirty="0">
                <a:solidFill>
                  <a:srgbClr val="253147"/>
                </a:solidFill>
                <a:effectLst/>
                <a:latin typeface="Nunito Sans"/>
                <a:ea typeface="Nunito Sans"/>
                <a:cs typeface="Nunito Sans"/>
              </a:rPr>
              <a:t>ле</a:t>
            </a:r>
            <a:r>
              <a:rPr lang="mk" sz="1800" b="0" i="0" strike="noStrike" cap="none" spc="0" baseline="0" dirty="0">
                <a:solidFill>
                  <a:srgbClr val="253147"/>
                </a:solidFill>
                <a:effectLst/>
                <a:latin typeface="Nunito Sans"/>
                <a:ea typeface="Nunito Sans"/>
                <a:cs typeface="Nunito Sans"/>
              </a:rPr>
              <a:t> да им помогнете? За тоа зборуваме. Според </a:t>
            </a:r>
            <a:r>
              <a:rPr lang="mk" sz="1800" b="0" i="0" strike="noStrike" cap="none" spc="0" baseline="0" dirty="0">
                <a:solidFill>
                  <a:srgbClr val="29ABE2"/>
                </a:solidFill>
                <a:effectLst/>
                <a:latin typeface="Nunito Sans"/>
                <a:ea typeface="Nunito Sans"/>
                <a:cs typeface="Nunito Sans"/>
                <a:hlinkClick r:id="rId3" history="0"/>
              </a:rPr>
              <a:t>сајбер статистики и факти на ЕЈ</a:t>
            </a:r>
            <a:r>
              <a:rPr lang="mk" sz="1800" b="0" i="0" strike="noStrike" cap="none" spc="0" baseline="0" dirty="0">
                <a:solidFill>
                  <a:srgbClr val="253147"/>
                </a:solidFill>
                <a:effectLst/>
                <a:latin typeface="Nunito Sans"/>
                <a:ea typeface="Nunito Sans"/>
                <a:cs typeface="Nunito Sans"/>
              </a:rPr>
              <a:t>, околу 6,5 милијарди </a:t>
            </a:r>
            <a:r>
              <a:rPr lang="en-US" sz="1800" b="0" i="0" strike="noStrike" cap="none" spc="0" baseline="0" dirty="0">
                <a:solidFill>
                  <a:srgbClr val="253147"/>
                </a:solidFill>
                <a:effectLst/>
                <a:latin typeface="Nunito Sans"/>
                <a:ea typeface="Nunito Sans"/>
                <a:cs typeface="Nunito Sans"/>
              </a:rPr>
              <a:t>spam e-mail</a:t>
            </a:r>
            <a:r>
              <a:rPr lang="mk-MK" sz="1800" b="0" i="0" strike="noStrike" cap="none" spc="0" baseline="0" dirty="0">
                <a:solidFill>
                  <a:srgbClr val="253147"/>
                </a:solidFill>
                <a:effectLst/>
                <a:latin typeface="Nunito Sans"/>
                <a:ea typeface="Nunito Sans"/>
                <a:cs typeface="Nunito Sans"/>
              </a:rPr>
              <a:t> пораки</a:t>
            </a:r>
            <a:r>
              <a:rPr lang="mk" sz="1800" b="0" i="0" strike="noStrike" cap="none" spc="0" baseline="0" dirty="0">
                <a:solidFill>
                  <a:srgbClr val="253147"/>
                </a:solidFill>
                <a:effectLst/>
                <a:latin typeface="Nunito Sans"/>
                <a:ea typeface="Nunito Sans"/>
                <a:cs typeface="Nunito Sans"/>
              </a:rPr>
              <a:t> се испраќаат секој ден.</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endParaRPr lang="en-GB" sz="1800"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253147"/>
                </a:solidFill>
                <a:effectLst/>
                <a:latin typeface="Nunito Sans"/>
                <a:ea typeface="Nunito Sans"/>
                <a:cs typeface="Nunito Sans"/>
              </a:rPr>
              <a:t>Нападите со </a:t>
            </a:r>
            <a:r>
              <a:rPr lang="en-US" sz="1800" b="0" i="0" strike="noStrike" cap="none" spc="0" baseline="0" dirty="0">
                <a:solidFill>
                  <a:srgbClr val="253147"/>
                </a:solidFill>
                <a:effectLst/>
                <a:latin typeface="Nunito Sans"/>
                <a:ea typeface="Nunito Sans"/>
                <a:cs typeface="Nunito Sans"/>
              </a:rPr>
              <a:t>phishing </a:t>
            </a:r>
            <a:r>
              <a:rPr lang="mk" sz="1800" b="0" i="0" strike="noStrike" cap="none" spc="0" baseline="0" dirty="0">
                <a:solidFill>
                  <a:srgbClr val="253147"/>
                </a:solidFill>
                <a:effectLst/>
                <a:latin typeface="Nunito Sans"/>
                <a:ea typeface="Nunito Sans"/>
                <a:cs typeface="Nunito Sans"/>
              </a:rPr>
              <a:t>се лесни за ракување, што ја објаснува и нивната зачестеност.  Извештајот од истрагата за упадот во податоците на Verizon во 2018 година објаснува дека </a:t>
            </a:r>
            <a:r>
              <a:rPr lang="en-US" sz="1800" b="0" i="0" strike="noStrike" cap="none" spc="0" baseline="0" dirty="0">
                <a:solidFill>
                  <a:srgbClr val="253147"/>
                </a:solidFill>
                <a:effectLst/>
                <a:latin typeface="Nunito Sans"/>
                <a:ea typeface="Nunito Sans"/>
                <a:cs typeface="Nunito Sans"/>
              </a:rPr>
              <a:t>phishing-</a:t>
            </a:r>
            <a:r>
              <a:rPr lang="mk-MK" sz="1800" b="0" i="0" strike="noStrike" cap="none" spc="0" baseline="0" dirty="0" err="1">
                <a:solidFill>
                  <a:srgbClr val="253147"/>
                </a:solidFill>
                <a:effectLst/>
                <a:latin typeface="Nunito Sans"/>
                <a:ea typeface="Nunito Sans"/>
                <a:cs typeface="Nunito Sans"/>
              </a:rPr>
              <a:t>от</a:t>
            </a:r>
            <a:r>
              <a:rPr lang="mk" sz="1800" b="0" i="0" strike="noStrike" cap="none" spc="0" baseline="0" dirty="0">
                <a:solidFill>
                  <a:srgbClr val="253147"/>
                </a:solidFill>
                <a:effectLst/>
                <a:latin typeface="Nunito Sans"/>
                <a:ea typeface="Nunito Sans"/>
                <a:cs typeface="Nunito Sans"/>
              </a:rPr>
              <a:t> е еден од </a:t>
            </a:r>
            <a:r>
              <a:rPr lang="mk" sz="1800" b="0" i="0" strike="noStrike" cap="none" spc="0" baseline="0" dirty="0">
                <a:solidFill>
                  <a:srgbClr val="29ABE2"/>
                </a:solidFill>
                <a:effectLst/>
                <a:latin typeface="Nunito Sans"/>
                <a:ea typeface="Nunito Sans"/>
                <a:cs typeface="Nunito Sans"/>
                <a:hlinkClick r:id="rId4" history="0"/>
              </a:rPr>
              <a:t>највообичаените методи за напад</a:t>
            </a:r>
            <a:r>
              <a:rPr lang="mk" sz="1800" b="0" i="0" strike="noStrike" cap="none" spc="0" baseline="0" dirty="0">
                <a:solidFill>
                  <a:srgbClr val="253147"/>
                </a:solidFill>
                <a:effectLst/>
                <a:latin typeface="Nunito Sans"/>
                <a:ea typeface="Nunito Sans"/>
                <a:cs typeface="Nunito Sans"/>
              </a:rPr>
              <a:t>.</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endParaRPr lang="mk" sz="1800" b="0" i="0" strike="noStrike" cap="none" spc="0" baseline="0" dirty="0">
              <a:solidFill>
                <a:srgbClr val="253147"/>
              </a:solidFill>
              <a:effectLst/>
              <a:latin typeface="Nunito Sans"/>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en-US" sz="1800" b="0" i="0" strike="noStrike" cap="none" spc="0" baseline="0" dirty="0">
                <a:solidFill>
                  <a:srgbClr val="253147"/>
                </a:solidFill>
                <a:effectLst/>
                <a:latin typeface="Nunito Sans"/>
              </a:rPr>
              <a:t>[</a:t>
            </a:r>
            <a:r>
              <a:rPr lang="mk-MK" sz="1800" b="0" i="0" strike="noStrike" cap="none" spc="0" baseline="0" dirty="0">
                <a:solidFill>
                  <a:srgbClr val="253147"/>
                </a:solidFill>
                <a:effectLst/>
                <a:latin typeface="Nunito Sans"/>
              </a:rPr>
              <a:t>текст на сликата:</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en-US" sz="1800" b="0" i="0" strike="noStrike" cap="none" spc="0" baseline="0" dirty="0">
                <a:solidFill>
                  <a:srgbClr val="253147"/>
                </a:solidFill>
                <a:effectLst/>
                <a:latin typeface="Nunito Sans"/>
              </a:rPr>
              <a:t>NETSCOUT </a:t>
            </a:r>
            <a:r>
              <a:rPr lang="mk-MK" sz="1800" b="0" i="0" strike="noStrike" cap="none" spc="0" baseline="0" dirty="0">
                <a:solidFill>
                  <a:srgbClr val="253147"/>
                </a:solidFill>
                <a:effectLst/>
                <a:latin typeface="Nunito Sans"/>
              </a:rPr>
              <a:t>наоди од Извештајот за закани за 2-та половина на 2019</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MK" sz="1800" b="1" i="0" strike="noStrike" cap="none" spc="0" baseline="0" dirty="0">
                <a:solidFill>
                  <a:srgbClr val="253147"/>
                </a:solidFill>
                <a:effectLst/>
                <a:latin typeface="Nunito Sans"/>
              </a:rPr>
              <a:t>Нападите со </a:t>
            </a:r>
            <a:r>
              <a:rPr lang="en-US" sz="1800" b="1" i="0" strike="noStrike" cap="none" spc="0" baseline="0" dirty="0">
                <a:solidFill>
                  <a:srgbClr val="253147"/>
                </a:solidFill>
                <a:effectLst/>
                <a:latin typeface="Nunito Sans"/>
              </a:rPr>
              <a:t>phishing </a:t>
            </a:r>
            <a:r>
              <a:rPr lang="mk-MK" sz="1800" b="1" i="0" strike="noStrike" cap="none" spc="0" baseline="0" dirty="0">
                <a:solidFill>
                  <a:srgbClr val="253147"/>
                </a:solidFill>
                <a:effectLst/>
                <a:latin typeface="Nunito Sans"/>
              </a:rPr>
              <a:t>го достигнуваат највисокото ниво во 3 години</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MK" sz="1800" b="0" i="0" strike="noStrike" cap="none" spc="0" baseline="0" dirty="0">
                <a:solidFill>
                  <a:srgbClr val="253147"/>
                </a:solidFill>
                <a:effectLst/>
                <a:latin typeface="Nunito Sans"/>
              </a:rPr>
              <a:t>Злонамерните хакери и измамници стануваат </a:t>
            </a:r>
            <a:r>
              <a:rPr lang="mk-MK" sz="1800" b="0" i="0" strike="noStrike" cap="none" spc="0" baseline="0" dirty="0" err="1">
                <a:solidFill>
                  <a:srgbClr val="253147"/>
                </a:solidFill>
                <a:effectLst/>
                <a:latin typeface="Nunito Sans"/>
              </a:rPr>
              <a:t>поумешни</a:t>
            </a:r>
            <a:r>
              <a:rPr lang="mk-MK" sz="1800" b="0" i="0" strike="noStrike" cap="none" spc="0" baseline="0" dirty="0">
                <a:solidFill>
                  <a:srgbClr val="253147"/>
                </a:solidFill>
                <a:effectLst/>
                <a:latin typeface="Nunito Sans"/>
              </a:rPr>
              <a:t> во креирањето и испраќање на </a:t>
            </a:r>
            <a:r>
              <a:rPr lang="en-US" sz="1800" b="0" i="0" strike="noStrike" cap="none" spc="0" baseline="0" dirty="0">
                <a:solidFill>
                  <a:srgbClr val="253147"/>
                </a:solidFill>
                <a:effectLst/>
                <a:latin typeface="Nunito Sans"/>
              </a:rPr>
              <a:t>phishing e-mail</a:t>
            </a:r>
            <a:r>
              <a:rPr lang="mk-MK" sz="1800" b="0" i="0" strike="noStrike" cap="none" spc="0" baseline="0" dirty="0">
                <a:solidFill>
                  <a:srgbClr val="253147"/>
                </a:solidFill>
                <a:effectLst/>
                <a:latin typeface="Nunito Sans"/>
              </a:rPr>
              <a:t> пораки кои ги измамуваат дури и највлијателните корисници. Податоците покажување дека ова постојана причини за загриженост која </a:t>
            </a:r>
            <a:r>
              <a:rPr lang="mk-MK" sz="1800" b="1" i="0" strike="noStrike" cap="none" spc="0" baseline="0" dirty="0">
                <a:solidFill>
                  <a:srgbClr val="253147"/>
                </a:solidFill>
                <a:effectLst/>
                <a:latin typeface="Nunito Sans"/>
              </a:rPr>
              <a:t>не покажува знаци на </a:t>
            </a:r>
            <a:r>
              <a:rPr lang="mk-MK" sz="1800" b="1" i="0" strike="noStrike" cap="none" spc="0" baseline="0" dirty="0" err="1">
                <a:solidFill>
                  <a:srgbClr val="253147"/>
                </a:solidFill>
                <a:effectLst/>
                <a:latin typeface="Nunito Sans"/>
              </a:rPr>
              <a:t>успорување</a:t>
            </a:r>
            <a:r>
              <a:rPr lang="mk-MK" sz="1800" b="1" i="0" strike="noStrike" cap="none" spc="0" baseline="0" dirty="0">
                <a:solidFill>
                  <a:srgbClr val="253147"/>
                </a:solidFill>
                <a:effectLst/>
                <a:latin typeface="Nunito Sans"/>
              </a:rPr>
              <a:t> </a:t>
            </a:r>
            <a:r>
              <a:rPr lang="mk-MK" sz="1800" b="0" i="0" strike="noStrike" cap="none" spc="0" baseline="0" dirty="0">
                <a:solidFill>
                  <a:srgbClr val="253147"/>
                </a:solidFill>
                <a:effectLst/>
                <a:latin typeface="Nunito Sans"/>
              </a:rPr>
              <a:t>во однос на ефективноста.</a:t>
            </a:r>
          </a:p>
          <a:p>
            <a:pPr marL="285750" marR="0" lvl="0" indent="-285750" algn="l" defTabSz="457200" rtl="0" eaLnBrk="0" fontAlgn="base" latinLnBrk="0" hangingPunct="0">
              <a:lnSpc>
                <a:spcPct val="100000"/>
              </a:lnSpc>
              <a:spcBef>
                <a:spcPct val="30000"/>
              </a:spcBef>
              <a:spcAft>
                <a:spcPct val="0"/>
              </a:spcAft>
              <a:buClrTx/>
              <a:buSzTx/>
              <a:buFontTx/>
              <a:buChar char="-"/>
              <a:defRPr/>
            </a:pPr>
            <a:r>
              <a:rPr lang="mk-MK" sz="1800" b="0" i="0" strike="noStrike" cap="none" spc="0" baseline="0" dirty="0">
                <a:solidFill>
                  <a:srgbClr val="253147"/>
                </a:solidFill>
                <a:effectLst/>
                <a:latin typeface="Nunito Sans"/>
              </a:rPr>
              <a:t>Во 3-от квартал од 2019-та, </a:t>
            </a:r>
            <a:r>
              <a:rPr lang="en-US" sz="1800" b="0" i="0" strike="noStrike" cap="none" spc="0" baseline="0" dirty="0" err="1">
                <a:solidFill>
                  <a:srgbClr val="253147"/>
                </a:solidFill>
                <a:effectLst/>
                <a:latin typeface="Nunito Sans"/>
              </a:rPr>
              <a:t>APWG</a:t>
            </a:r>
            <a:r>
              <a:rPr lang="mk-MK" sz="1800" b="0" i="0" strike="noStrike" cap="none" spc="0" baseline="0" dirty="0">
                <a:solidFill>
                  <a:srgbClr val="253147"/>
                </a:solidFill>
                <a:effectLst/>
                <a:latin typeface="Nunito Sans"/>
              </a:rPr>
              <a:t> забележи повеќе од 260 000 напади со </a:t>
            </a:r>
            <a:r>
              <a:rPr lang="en-US" sz="1800" b="0" i="0" strike="noStrike" cap="none" spc="0" baseline="0" dirty="0">
                <a:solidFill>
                  <a:srgbClr val="253147"/>
                </a:solidFill>
                <a:effectLst/>
                <a:latin typeface="Nunito Sans"/>
              </a:rPr>
              <a:t>phishing.</a:t>
            </a:r>
          </a:p>
          <a:p>
            <a:pPr marL="285750" marR="0" lvl="0" indent="-285750" algn="l" defTabSz="457200" rtl="0" eaLnBrk="0" fontAlgn="base" latinLnBrk="0" hangingPunct="0">
              <a:lnSpc>
                <a:spcPct val="100000"/>
              </a:lnSpc>
              <a:spcBef>
                <a:spcPct val="30000"/>
              </a:spcBef>
              <a:spcAft>
                <a:spcPct val="0"/>
              </a:spcAft>
              <a:buClrTx/>
              <a:buSzTx/>
              <a:buFontTx/>
              <a:buChar char="-"/>
              <a:defRPr/>
            </a:pPr>
            <a:r>
              <a:rPr lang="mk-MK" sz="1800" b="1" i="0" strike="noStrike" cap="none" spc="0" baseline="0" dirty="0">
                <a:solidFill>
                  <a:srgbClr val="253147"/>
                </a:solidFill>
                <a:effectLst/>
                <a:latin typeface="Nunito Sans"/>
              </a:rPr>
              <a:t>Кај скоро 74% од нападите со </a:t>
            </a:r>
            <a:r>
              <a:rPr lang="en-US" sz="1800" b="1" i="0" strike="noStrike" cap="none" spc="0" baseline="0" dirty="0">
                <a:solidFill>
                  <a:srgbClr val="253147"/>
                </a:solidFill>
                <a:effectLst/>
                <a:latin typeface="Nunito Sans"/>
              </a:rPr>
              <a:t>phishing </a:t>
            </a:r>
            <a:r>
              <a:rPr lang="mk-MK" sz="1800" b="1" i="0" strike="noStrike" cap="none" spc="0" baseline="0" dirty="0">
                <a:solidFill>
                  <a:srgbClr val="253147"/>
                </a:solidFill>
                <a:effectLst/>
                <a:latin typeface="Nunito Sans"/>
              </a:rPr>
              <a:t>целта се корисничките податоци за </a:t>
            </a:r>
            <a:r>
              <a:rPr lang="mk-MK" sz="1800" b="1" i="0" strike="noStrike" cap="none" spc="0" baseline="0" dirty="0" err="1">
                <a:solidFill>
                  <a:srgbClr val="253147"/>
                </a:solidFill>
                <a:effectLst/>
                <a:latin typeface="Nunito Sans"/>
              </a:rPr>
              <a:t>логирање</a:t>
            </a:r>
            <a:r>
              <a:rPr lang="mk-MK" sz="1800" b="1" i="0" strike="noStrike" cap="none" spc="0" baseline="0" dirty="0">
                <a:solidFill>
                  <a:srgbClr val="253147"/>
                </a:solidFill>
                <a:effectLst/>
                <a:latin typeface="Nunito Sans"/>
              </a:rPr>
              <a:t>.</a:t>
            </a:r>
          </a:p>
          <a:p>
            <a:pPr marL="285750" marR="0" lvl="0" indent="-285750" algn="l" defTabSz="457200" rtl="0" eaLnBrk="0" fontAlgn="base" latinLnBrk="0" hangingPunct="0">
              <a:lnSpc>
                <a:spcPct val="100000"/>
              </a:lnSpc>
              <a:spcBef>
                <a:spcPct val="30000"/>
              </a:spcBef>
              <a:spcAft>
                <a:spcPct val="0"/>
              </a:spcAft>
              <a:buClrTx/>
              <a:buSzTx/>
              <a:buFontTx/>
              <a:buChar char="-"/>
              <a:defRPr/>
            </a:pPr>
            <a:r>
              <a:rPr lang="mk-MK" sz="1800" b="0" i="0" strike="noStrike" cap="none" spc="0" baseline="0" dirty="0">
                <a:solidFill>
                  <a:srgbClr val="253147"/>
                </a:solidFill>
                <a:effectLst/>
                <a:latin typeface="Nunito Sans"/>
              </a:rPr>
              <a:t>Најчестите целни вектори на напад се </a:t>
            </a:r>
            <a:r>
              <a:rPr lang="en-US" sz="1800" b="0" i="0" strike="noStrike" cap="none" spc="0" baseline="0" dirty="0">
                <a:solidFill>
                  <a:srgbClr val="253147"/>
                </a:solidFill>
                <a:effectLst/>
                <a:latin typeface="Nunito Sans"/>
              </a:rPr>
              <a:t>spear phishing.</a:t>
            </a:r>
            <a:r>
              <a:rPr lang="mk-MK" sz="1800" b="1" i="0" strike="noStrike" cap="none" spc="0" baseline="0" dirty="0">
                <a:solidFill>
                  <a:srgbClr val="253147"/>
                </a:solidFill>
                <a:effectLst/>
                <a:latin typeface="Nunito Sans"/>
              </a:rPr>
              <a:t> </a:t>
            </a:r>
            <a:r>
              <a:rPr lang="en-US" sz="1800" b="0" i="0" strike="noStrike" cap="none" spc="0" baseline="0" dirty="0">
                <a:solidFill>
                  <a:srgbClr val="253147"/>
                </a:solidFill>
                <a:effectLst/>
                <a:latin typeface="Nunito Sans"/>
              </a:rPr>
              <a:t>]</a:t>
            </a:r>
            <a:endParaRPr lang="en-GB" sz="1800"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125</a:t>
            </a:fld>
            <a:endParaRPr lang="en-US" altLang="en-US"/>
          </a:p>
        </p:txBody>
      </p:sp>
    </p:spTree>
    <p:extLst>
      <p:ext uri="{BB962C8B-B14F-4D97-AF65-F5344CB8AC3E}">
        <p14:creationId xmlns:p14="http://schemas.microsoft.com/office/powerpoint/2010/main" val="3850942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Банкарските малвери и тројанци во голема мера учествуваат во современите вектори на сајбер-криминалот. Оваа тема беше опфатена на некои од претходните слајдови.</a:t>
            </a:r>
          </a:p>
          <a:p>
            <a:endParaRPr lang="en-US" altLang="en-US" dirty="0"/>
          </a:p>
          <a:p>
            <a:r>
              <a:rPr lang="mk" sz="1800" b="0" i="0" strike="noStrike" cap="none" spc="0" baseline="0" dirty="0">
                <a:solidFill>
                  <a:srgbClr val="000000"/>
                </a:solidFill>
                <a:effectLst/>
                <a:latin typeface="Calibri"/>
                <a:ea typeface="Calibri"/>
                <a:cs typeface="Calibri"/>
              </a:rPr>
              <a:t>На слајдот се наведени некои од најпознатите фамилии на банкарски </a:t>
            </a:r>
            <a:r>
              <a:rPr lang="en-GB"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(Zeus, Citadel, SpyEye)</a:t>
            </a:r>
          </a:p>
          <a:p>
            <a:endParaRPr lang="en-US" altLang="en-US" dirty="0"/>
          </a:p>
          <a:p>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веќе беше објаснет претходно.</a:t>
            </a:r>
          </a:p>
          <a:p>
            <a:endParaRPr lang="en-US" altLang="en-US" dirty="0"/>
          </a:p>
          <a:p>
            <a:r>
              <a:rPr lang="mk" sz="1800" b="0" i="0" strike="noStrike" cap="none" spc="0" baseline="0" dirty="0">
                <a:solidFill>
                  <a:srgbClr val="000000"/>
                </a:solidFill>
                <a:effectLst/>
                <a:latin typeface="Calibri"/>
                <a:ea typeface="Calibri"/>
                <a:cs typeface="Calibri"/>
              </a:rPr>
              <a:t>Измамата со кредитни картички се состои од измамничко собирање на информации за кредитните картички преку глобалната мрежа, што може да се изведе или со техниките на социјален инженеринг (корисникот се намамува самиот да ги разоткрие своите акредитиви така што му се упатуваат измамнички барања) или преку инсталирање на соодветен малициозен код, со последователна неавторизирана употреба на интернетот за да се набават производи и услуги. </a:t>
            </a:r>
          </a:p>
          <a:p>
            <a:endParaRPr lang="en-US" altLang="en-US" dirty="0"/>
          </a:p>
          <a:p>
            <a:r>
              <a:rPr lang="mk" sz="1800" b="0" i="0" strike="noStrike" cap="none" spc="0" baseline="0" dirty="0">
                <a:solidFill>
                  <a:srgbClr val="000000"/>
                </a:solidFill>
                <a:effectLst/>
                <a:latin typeface="Calibri"/>
                <a:ea typeface="Calibri"/>
                <a:cs typeface="Calibri"/>
              </a:rPr>
              <a:t>Компромитирање на деловна е-пошта – Напаѓачот го користи идентитетот на некој друг на корпоративната мрежа за да испраќа мејлови за попречување (spoofing) и да ги измами погодените лица да испратат пари на сметката на напаѓачот.</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126</a:t>
            </a:fld>
            <a:endParaRPr lang="en-US" altLang="en-US"/>
          </a:p>
        </p:txBody>
      </p:sp>
    </p:spTree>
    <p:extLst>
      <p:ext uri="{BB962C8B-B14F-4D97-AF65-F5344CB8AC3E}">
        <p14:creationId xmlns:p14="http://schemas.microsoft.com/office/powerpoint/2010/main" val="196526801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Банкарските малвери и тројанци во голема мера учествуваат во современите вектори на сајбер-криминалот. Оваа тема беше опфатена на некои од претходните слајдови.</a:t>
            </a:r>
          </a:p>
          <a:p>
            <a:endParaRPr lang="en-US" altLang="en-US" dirty="0"/>
          </a:p>
          <a:p>
            <a:r>
              <a:rPr lang="mk" sz="1800" b="0" i="0" strike="noStrike" cap="none" spc="0" baseline="0" dirty="0">
                <a:solidFill>
                  <a:srgbClr val="000000"/>
                </a:solidFill>
                <a:effectLst/>
                <a:latin typeface="Calibri"/>
                <a:ea typeface="Calibri"/>
                <a:cs typeface="Calibri"/>
              </a:rPr>
              <a:t>На слајдот се наведени некои од најпознатите фамилии на банкарски </a:t>
            </a:r>
            <a:r>
              <a:rPr lang="en-GB"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(Zeus, Citadel, SpyEye)</a:t>
            </a:r>
          </a:p>
          <a:p>
            <a:endParaRPr lang="en-US" altLang="en-US" dirty="0"/>
          </a:p>
          <a:p>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веќе беше објаснет претходно.</a:t>
            </a:r>
          </a:p>
          <a:p>
            <a:endParaRPr lang="en-US" altLang="en-US" dirty="0"/>
          </a:p>
          <a:p>
            <a:r>
              <a:rPr lang="mk" sz="1800" b="0" i="0" strike="noStrike" cap="none" spc="0" baseline="0" dirty="0">
                <a:solidFill>
                  <a:srgbClr val="000000"/>
                </a:solidFill>
                <a:effectLst/>
                <a:latin typeface="Calibri"/>
                <a:ea typeface="Calibri"/>
                <a:cs typeface="Calibri"/>
              </a:rPr>
              <a:t>Измамата со кредитни картички се состои од измамничко собирање на информации за кредитните картички преку глобалната мрежа, што може да се изведе или со техниките на социјален инженеринг (корисникот се намамува самиот да ги разоткрие своите податоци за логирање така што му се упатуваат лажни барања) или преку инсталирање на соодветен штетен код, со последователна неавторизирана употреба на интернетот за да се набават производи и услуги. </a:t>
            </a:r>
          </a:p>
          <a:p>
            <a:endParaRPr lang="en-US" altLang="en-US" dirty="0"/>
          </a:p>
          <a:p>
            <a:r>
              <a:rPr lang="mk" sz="1800" b="0" i="0" strike="noStrike" cap="none" spc="0" baseline="0" dirty="0">
                <a:solidFill>
                  <a:srgbClr val="000000"/>
                </a:solidFill>
                <a:effectLst/>
                <a:latin typeface="Calibri"/>
                <a:ea typeface="Calibri"/>
                <a:cs typeface="Calibri"/>
              </a:rPr>
              <a:t>Компромитирање на деловна е-пошта – Напаѓачот го користи идентитетот на некој друг на корпоративната мрежа за да испраќа </a:t>
            </a:r>
            <a:r>
              <a:rPr lang="en-US" sz="1800" b="0" i="0" strike="noStrike" cap="none" spc="0" baseline="0" dirty="0">
                <a:solidFill>
                  <a:srgbClr val="000000"/>
                </a:solidFill>
                <a:effectLst/>
                <a:latin typeface="Calibri"/>
                <a:ea typeface="Calibri"/>
                <a:cs typeface="Calibri"/>
              </a:rPr>
              <a:t>e-mail </a:t>
            </a:r>
            <a:r>
              <a:rPr lang="mk-MK" sz="1800" b="0" i="0" strike="noStrike" cap="none" spc="0" baseline="0" dirty="0">
                <a:solidFill>
                  <a:srgbClr val="000000"/>
                </a:solidFill>
                <a:effectLst/>
                <a:latin typeface="Calibri"/>
                <a:ea typeface="Calibri"/>
                <a:cs typeface="Calibri"/>
              </a:rPr>
              <a:t>со лажно претставување</a:t>
            </a:r>
            <a:r>
              <a:rPr lang="mk" sz="1800" b="0" i="0" strike="noStrike" cap="none" spc="0" baseline="0" dirty="0">
                <a:solidFill>
                  <a:srgbClr val="000000"/>
                </a:solidFill>
                <a:effectLst/>
                <a:latin typeface="Calibri"/>
                <a:ea typeface="Calibri"/>
                <a:cs typeface="Calibri"/>
              </a:rPr>
              <a:t> (spoofing) и да ги измами погодените лица да испратат пари на сметката на напаѓачот.</a:t>
            </a:r>
            <a:endParaRPr lang="en-US" sz="1800" b="0" i="0" strike="noStrike" cap="none" spc="0" baseline="0" dirty="0">
              <a:solidFill>
                <a:srgbClr val="000000"/>
              </a:solidFill>
              <a:effectLst/>
              <a:latin typeface="Calibri"/>
              <a:ea typeface="Calibri"/>
              <a:cs typeface="Calibri"/>
            </a:endParaRPr>
          </a:p>
          <a:p>
            <a:endParaRPr lang="en-US" sz="1800" b="0" i="0" strike="noStrike" cap="none" spc="0" baseline="0" dirty="0">
              <a:solidFill>
                <a:srgbClr val="000000"/>
              </a:solidFill>
              <a:effectLst/>
              <a:latin typeface="Calibri"/>
              <a:ea typeface="Calibri"/>
              <a:cs typeface="Calibri"/>
            </a:endParaRPr>
          </a:p>
          <a:p>
            <a:r>
              <a:rPr lang="en-US" sz="1800" b="0" i="0" strike="noStrike" cap="none" spc="0" baseline="0" dirty="0">
                <a:solidFill>
                  <a:srgbClr val="000000"/>
                </a:solidFill>
                <a:effectLst/>
                <a:latin typeface="Calibri"/>
                <a:ea typeface="Calibri"/>
                <a:cs typeface="Calibri"/>
              </a:rPr>
              <a:t>[</a:t>
            </a:r>
            <a:r>
              <a:rPr lang="mk-MK" sz="1800" b="0" i="0" strike="noStrike" cap="none" spc="0" baseline="0" dirty="0">
                <a:solidFill>
                  <a:srgbClr val="000000"/>
                </a:solidFill>
                <a:effectLst/>
                <a:latin typeface="Calibri"/>
                <a:ea typeface="Calibri"/>
                <a:cs typeface="Calibri"/>
              </a:rPr>
              <a:t>текст на сликата:</a:t>
            </a:r>
          </a:p>
          <a:p>
            <a:r>
              <a:rPr lang="mk-MK" sz="1800" b="0" i="0" strike="noStrike" cap="none" spc="0" baseline="0" dirty="0">
                <a:solidFill>
                  <a:srgbClr val="000000"/>
                </a:solidFill>
                <a:effectLst/>
                <a:latin typeface="Calibri"/>
                <a:ea typeface="Calibri"/>
                <a:cs typeface="Calibri"/>
              </a:rPr>
              <a:t>Извештај за пазарот на </a:t>
            </a:r>
            <a:r>
              <a:rPr lang="en-US" sz="1800" b="0" i="0" strike="noStrike" cap="none" spc="0" baseline="0" dirty="0">
                <a:solidFill>
                  <a:srgbClr val="000000"/>
                </a:solidFill>
                <a:effectLst/>
                <a:latin typeface="Calibri"/>
                <a:ea typeface="Calibri"/>
                <a:cs typeface="Calibri"/>
              </a:rPr>
              <a:t>ransomware </a:t>
            </a:r>
            <a:r>
              <a:rPr lang="mk-MK" sz="1800" b="0" i="0" strike="noStrike" cap="none" spc="0" baseline="0" dirty="0">
                <a:solidFill>
                  <a:srgbClr val="000000"/>
                </a:solidFill>
                <a:effectLst/>
                <a:latin typeface="Calibri"/>
                <a:ea typeface="Calibri"/>
                <a:cs typeface="Calibri"/>
              </a:rPr>
              <a:t>за 4-от квартал од 2019 год. на </a:t>
            </a:r>
            <a:r>
              <a:rPr lang="en-US" sz="1800" b="0" i="0" strike="noStrike" cap="none" spc="0" baseline="0" dirty="0" err="1">
                <a:solidFill>
                  <a:srgbClr val="000000"/>
                </a:solidFill>
                <a:effectLst/>
                <a:latin typeface="Calibri"/>
                <a:ea typeface="Calibri"/>
                <a:cs typeface="Calibri"/>
              </a:rPr>
              <a:t>Coveware</a:t>
            </a:r>
            <a:endParaRPr lang="en-US" sz="1800" b="0" i="0" strike="noStrike" cap="none" spc="0" baseline="0" dirty="0">
              <a:solidFill>
                <a:srgbClr val="000000"/>
              </a:solidFill>
              <a:effectLst/>
              <a:latin typeface="Calibri"/>
              <a:ea typeface="Calibri"/>
              <a:cs typeface="Calibri"/>
            </a:endParaRPr>
          </a:p>
          <a:p>
            <a:pPr marL="285750" indent="-285750">
              <a:buFontTx/>
              <a:buChar char="-"/>
            </a:pPr>
            <a:r>
              <a:rPr lang="mk-MK" sz="1800" b="0" i="0" strike="noStrike" cap="none" spc="0" baseline="0" dirty="0">
                <a:solidFill>
                  <a:srgbClr val="000000"/>
                </a:solidFill>
                <a:effectLst/>
                <a:latin typeface="Calibri"/>
                <a:ea typeface="Calibri"/>
                <a:cs typeface="Calibri"/>
              </a:rPr>
              <a:t>Нападите со </a:t>
            </a:r>
            <a:r>
              <a:rPr lang="en-US" sz="1800" b="0" i="0" strike="noStrike" cap="none" spc="0" baseline="0" dirty="0">
                <a:solidFill>
                  <a:srgbClr val="000000"/>
                </a:solidFill>
                <a:effectLst/>
                <a:latin typeface="Calibri"/>
                <a:ea typeface="Calibri"/>
                <a:cs typeface="Calibri"/>
              </a:rPr>
              <a:t>ransomware </a:t>
            </a:r>
            <a:r>
              <a:rPr lang="mk-MK" sz="1800" b="0" i="0" strike="noStrike" cap="none" spc="0" baseline="0" dirty="0">
                <a:solidFill>
                  <a:srgbClr val="000000"/>
                </a:solidFill>
                <a:effectLst/>
                <a:latin typeface="Calibri"/>
                <a:ea typeface="Calibri"/>
                <a:cs typeface="Calibri"/>
              </a:rPr>
              <a:t>може да бидат особено скапи. На пример, напад со </a:t>
            </a:r>
            <a:r>
              <a:rPr lang="en-US" sz="1800" b="0" i="0" strike="noStrike" cap="none" spc="0" baseline="0" dirty="0">
                <a:solidFill>
                  <a:srgbClr val="000000"/>
                </a:solidFill>
                <a:effectLst/>
                <a:latin typeface="Calibri"/>
                <a:ea typeface="Calibri"/>
                <a:cs typeface="Calibri"/>
              </a:rPr>
              <a:t>ransomware </a:t>
            </a:r>
            <a:r>
              <a:rPr lang="en-US" sz="1800" b="0" i="0" strike="noStrike" cap="none" spc="0" baseline="0" dirty="0" err="1">
                <a:solidFill>
                  <a:srgbClr val="000000"/>
                </a:solidFill>
                <a:effectLst/>
                <a:latin typeface="Calibri"/>
                <a:ea typeface="Calibri"/>
                <a:cs typeface="Calibri"/>
              </a:rPr>
              <a:t>NotPetya</a:t>
            </a:r>
            <a:r>
              <a:rPr lang="en-US" sz="1800" b="0" i="0" strike="noStrike" cap="none" spc="0" baseline="0" dirty="0">
                <a:solidFill>
                  <a:srgbClr val="000000"/>
                </a:solidFill>
                <a:effectLst/>
                <a:latin typeface="Calibri"/>
                <a:ea typeface="Calibri"/>
                <a:cs typeface="Calibri"/>
              </a:rPr>
              <a:t> </a:t>
            </a:r>
            <a:r>
              <a:rPr lang="mk-MK" sz="1800" b="0" i="0" strike="noStrike" cap="none" spc="0" baseline="0" dirty="0">
                <a:solidFill>
                  <a:srgbClr val="000000"/>
                </a:solidFill>
                <a:effectLst/>
                <a:latin typeface="Calibri"/>
                <a:ea typeface="Calibri"/>
                <a:cs typeface="Calibri"/>
              </a:rPr>
              <a:t>ја чинеше компанијата </a:t>
            </a:r>
            <a:r>
              <a:rPr lang="mk-MK" sz="1800" b="0" i="0" strike="noStrike" cap="none" spc="0" baseline="0" dirty="0" err="1">
                <a:solidFill>
                  <a:srgbClr val="000000"/>
                </a:solidFill>
                <a:effectLst/>
                <a:latin typeface="Calibri"/>
                <a:ea typeface="Calibri"/>
                <a:cs typeface="Calibri"/>
              </a:rPr>
              <a:t>Маерск</a:t>
            </a:r>
            <a:r>
              <a:rPr lang="mk-MK" sz="1800" b="0" i="0" strike="noStrike" cap="none" spc="0" baseline="0" dirty="0">
                <a:solidFill>
                  <a:srgbClr val="000000"/>
                </a:solidFill>
                <a:effectLst/>
                <a:latin typeface="Calibri"/>
                <a:ea typeface="Calibri"/>
                <a:cs typeface="Calibri"/>
              </a:rPr>
              <a:t> повеќе од 200 милиони долари.</a:t>
            </a:r>
          </a:p>
          <a:p>
            <a:pPr marL="285750" indent="-285750">
              <a:buFontTx/>
              <a:buChar char="-"/>
            </a:pPr>
            <a:r>
              <a:rPr lang="mk-MK" sz="1800" b="0" i="0" strike="noStrike" cap="none" spc="0" baseline="0" dirty="0">
                <a:solidFill>
                  <a:srgbClr val="000000"/>
                </a:solidFill>
                <a:effectLst/>
                <a:latin typeface="Calibri"/>
                <a:ea typeface="Calibri"/>
                <a:cs typeface="Calibri"/>
              </a:rPr>
              <a:t>Во 2018 година, корпоративниот </a:t>
            </a:r>
            <a:r>
              <a:rPr lang="en-US" sz="1800" b="0" i="0" strike="noStrike" cap="none" spc="0" baseline="0" dirty="0">
                <a:solidFill>
                  <a:srgbClr val="000000"/>
                </a:solidFill>
                <a:effectLst/>
                <a:latin typeface="Calibri"/>
                <a:ea typeface="Calibri"/>
                <a:cs typeface="Calibri"/>
              </a:rPr>
              <a:t>ransomware </a:t>
            </a:r>
            <a:r>
              <a:rPr lang="mk-MK" sz="1800" b="0" i="0" strike="noStrike" cap="none" spc="0" baseline="0" dirty="0">
                <a:solidFill>
                  <a:srgbClr val="000000"/>
                </a:solidFill>
                <a:effectLst/>
                <a:latin typeface="Calibri"/>
                <a:ea typeface="Calibri"/>
                <a:cs typeface="Calibri"/>
              </a:rPr>
              <a:t>порасна за 12% и претставуваше 81% од сите успешни </a:t>
            </a:r>
            <a:r>
              <a:rPr lang="mk-MK" sz="1800" b="0" i="0" strike="noStrike" cap="none" spc="0" baseline="0" dirty="0" err="1">
                <a:solidFill>
                  <a:srgbClr val="000000"/>
                </a:solidFill>
                <a:effectLst/>
                <a:latin typeface="Calibri"/>
                <a:ea typeface="Calibri"/>
                <a:cs typeface="Calibri"/>
              </a:rPr>
              <a:t>заразувања</a:t>
            </a:r>
            <a:r>
              <a:rPr lang="mk-MK" sz="1800" b="0" i="0" strike="noStrike" cap="none" spc="0" baseline="0" dirty="0">
                <a:solidFill>
                  <a:srgbClr val="000000"/>
                </a:solidFill>
                <a:effectLst/>
                <a:latin typeface="Calibri"/>
                <a:ea typeface="Calibri"/>
                <a:cs typeface="Calibri"/>
              </a:rPr>
              <a:t> со </a:t>
            </a:r>
            <a:r>
              <a:rPr lang="en-US" sz="1800" b="0" i="0" strike="noStrike" cap="none" spc="0" baseline="0" dirty="0">
                <a:solidFill>
                  <a:srgbClr val="000000"/>
                </a:solidFill>
                <a:effectLst/>
                <a:latin typeface="Calibri"/>
                <a:ea typeface="Calibri"/>
                <a:cs typeface="Calibri"/>
              </a:rPr>
              <a:t>ransomware.</a:t>
            </a:r>
          </a:p>
          <a:p>
            <a:pPr marL="285750" indent="-285750">
              <a:buFontTx/>
              <a:buChar char="-"/>
            </a:pPr>
            <a:r>
              <a:rPr lang="mk-MK" sz="1800" b="0" i="0" strike="noStrike" cap="none" spc="0" baseline="0" dirty="0">
                <a:solidFill>
                  <a:srgbClr val="000000"/>
                </a:solidFill>
                <a:effectLst/>
                <a:latin typeface="Calibri"/>
                <a:ea typeface="Calibri"/>
                <a:cs typeface="Calibri"/>
              </a:rPr>
              <a:t>САД, Бразил, Индија, Виетнам и Турција се земји со најмногу напади со </a:t>
            </a:r>
            <a:r>
              <a:rPr lang="en-US" sz="1800" b="0" i="0" strike="noStrike" cap="none" spc="0" baseline="0" dirty="0">
                <a:solidFill>
                  <a:srgbClr val="000000"/>
                </a:solidFill>
                <a:effectLst/>
                <a:latin typeface="Calibri"/>
                <a:ea typeface="Calibri"/>
                <a:cs typeface="Calibri"/>
              </a:rPr>
              <a:t>ransomware.</a:t>
            </a:r>
          </a:p>
          <a:p>
            <a:pPr marL="285750" indent="-285750">
              <a:buFontTx/>
              <a:buChar char="-"/>
            </a:pPr>
            <a:r>
              <a:rPr lang="mk-MK" sz="1800" b="0" i="0" strike="noStrike" cap="none" spc="0" baseline="0" dirty="0">
                <a:solidFill>
                  <a:srgbClr val="000000"/>
                </a:solidFill>
                <a:effectLst/>
                <a:latin typeface="Calibri"/>
                <a:ea typeface="Calibri"/>
                <a:cs typeface="Calibri"/>
              </a:rPr>
              <a:t>Бројот на нови мобилни тројанци за </a:t>
            </a:r>
            <a:r>
              <a:rPr lang="en-US" sz="1800" b="0" i="0" strike="noStrike" cap="none" spc="0" baseline="0" dirty="0">
                <a:solidFill>
                  <a:srgbClr val="000000"/>
                </a:solidFill>
                <a:effectLst/>
                <a:latin typeface="Calibri"/>
                <a:ea typeface="Calibri"/>
                <a:cs typeface="Calibri"/>
              </a:rPr>
              <a:t>ransomware </a:t>
            </a:r>
            <a:r>
              <a:rPr lang="mk-MK" sz="1800" b="0" i="0" strike="noStrike" cap="none" spc="0" baseline="0" dirty="0">
                <a:solidFill>
                  <a:srgbClr val="000000"/>
                </a:solidFill>
                <a:effectLst/>
                <a:latin typeface="Calibri"/>
                <a:ea typeface="Calibri"/>
                <a:cs typeface="Calibri"/>
              </a:rPr>
              <a:t>се зголеми малку во 2019 година во споредба со 2018, но се намали во текот на 2019.</a:t>
            </a:r>
          </a:p>
          <a:p>
            <a:pPr marL="285750" indent="-285750">
              <a:buFontTx/>
              <a:buChar char="-"/>
            </a:pPr>
            <a:r>
              <a:rPr lang="mk-MK" sz="1800" b="0" i="0" strike="noStrike" cap="none" spc="0" baseline="0" dirty="0">
                <a:solidFill>
                  <a:srgbClr val="000000"/>
                </a:solidFill>
                <a:effectLst/>
                <a:latin typeface="Calibri"/>
                <a:ea typeface="Calibri"/>
                <a:cs typeface="Calibri"/>
              </a:rPr>
              <a:t>САД, Казахстан и Иран се на врвот на листата земји нападнати со мобилен </a:t>
            </a:r>
            <a:r>
              <a:rPr lang="en-US" sz="1800" b="0" i="0" strike="noStrike" cap="none" spc="0" baseline="0" dirty="0">
                <a:solidFill>
                  <a:srgbClr val="000000"/>
                </a:solidFill>
                <a:effectLst/>
                <a:latin typeface="Calibri"/>
                <a:ea typeface="Calibri"/>
                <a:cs typeface="Calibri"/>
              </a:rPr>
              <a:t>ransomware </a:t>
            </a:r>
            <a:r>
              <a:rPr lang="mk-MK" sz="1800" b="0" i="0" strike="noStrike" cap="none" spc="0" baseline="0" dirty="0">
                <a:solidFill>
                  <a:srgbClr val="000000"/>
                </a:solidFill>
                <a:effectLst/>
                <a:latin typeface="Calibri"/>
                <a:ea typeface="Calibri"/>
                <a:cs typeface="Calibri"/>
              </a:rPr>
              <a:t>во однос на уделот на корисници.</a:t>
            </a:r>
            <a:r>
              <a:rPr lang="en-US" sz="1800" b="0" i="0" strike="noStrike" cap="none" spc="0" baseline="0" dirty="0">
                <a:solidFill>
                  <a:srgbClr val="000000"/>
                </a:solidFill>
                <a:effectLst/>
                <a:latin typeface="Calibri"/>
                <a:ea typeface="Calibri"/>
                <a:cs typeface="Calibri"/>
              </a:rPr>
              <a:t>]</a:t>
            </a:r>
            <a:endParaRPr lang="mk" sz="1800" b="0" i="0" strike="noStrike" cap="none" spc="0" baseline="0" dirty="0">
              <a:solidFill>
                <a:srgbClr val="000000"/>
              </a:solidFill>
              <a:effectLst/>
              <a:latin typeface="Calibri"/>
              <a:ea typeface="Calibri"/>
              <a:cs typeface="Calibri"/>
            </a:endParaRP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127</a:t>
            </a:fld>
            <a:endParaRPr lang="en-US" altLang="en-US"/>
          </a:p>
        </p:txBody>
      </p:sp>
    </p:spTree>
    <p:extLst>
      <p:ext uri="{BB962C8B-B14F-4D97-AF65-F5344CB8AC3E}">
        <p14:creationId xmlns:p14="http://schemas.microsoft.com/office/powerpoint/2010/main" val="370156639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Кај интернет-активизмот, хактивизам (hacktivism или hactivism, кованица од хакира и активизам) претставува субверзивна употреба на компјутерите и компјутерските мрежи за да се промовира политичка агенда. Со корени во хакерската култура и хакерската етика, целите на хактивизмот честопати се поврзани со слобода на говорот, човековите права, или слободата на движење на информациите.  </a:t>
            </a:r>
          </a:p>
          <a:p>
            <a:endParaRPr lang="en-US" altLang="en-US" sz="1800" dirty="0"/>
          </a:p>
          <a:p>
            <a:r>
              <a:rPr lang="mk" sz="1800" b="0" i="0" strike="noStrike" cap="none" spc="0" baseline="0" dirty="0">
                <a:solidFill>
                  <a:srgbClr val="000000"/>
                </a:solidFill>
                <a:effectLst/>
                <a:latin typeface="Calibri"/>
                <a:ea typeface="Calibri"/>
                <a:cs typeface="Calibri"/>
              </a:rPr>
              <a:t>Анонимус (Anonymous) е добро познатото име што им се дава на група хактивисти, кои се истакнаа со серија на демонстративни акции што ги преземаа онлајн, најчесто правејќи ги недостапни услугите на метата.</a:t>
            </a:r>
          </a:p>
          <a:p>
            <a:endParaRPr lang="en-GB" altLang="en-US" sz="1800" dirty="0"/>
          </a:p>
          <a:p>
            <a:r>
              <a:rPr lang="mk" sz="1800" b="0" i="0" strike="noStrike" cap="none" spc="0" baseline="0" dirty="0">
                <a:solidFill>
                  <a:srgbClr val="000000"/>
                </a:solidFill>
                <a:effectLst/>
                <a:latin typeface="Calibri"/>
                <a:ea typeface="Calibri"/>
                <a:cs typeface="Calibri"/>
              </a:rPr>
              <a:t>Доксинг (doxing, doxxing, од докс, како кратенка за документи) е техника базирана на интернетот со која се истражуваат или емитираат приватни или идентификувачки информации (особено информации за лична идентификација) за некое лице или организација.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128</a:t>
            </a:fld>
            <a:endParaRPr lang="en-US" altLang="en-US"/>
          </a:p>
        </p:txBody>
      </p:sp>
    </p:spTree>
    <p:extLst>
      <p:ext uri="{BB962C8B-B14F-4D97-AF65-F5344CB8AC3E}">
        <p14:creationId xmlns:p14="http://schemas.microsoft.com/office/powerpoint/2010/main" val="37923036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Кај интернет-активизмот, хактивизам (hacktivism или hactivism, кованица од хакира и активизам) претставува субверзивна употреба на компјутерите и компјутерските мрежи за да се промовира политичка агенда. Со корени во хакерската култура и хакерската етика, целите на хактивизмот честопати се поврзани со слобода на говорот, човековите права, или слободата на движење на информациите.  </a:t>
            </a:r>
          </a:p>
          <a:p>
            <a:endParaRPr lang="en-US" altLang="en-US" sz="1800" dirty="0"/>
          </a:p>
          <a:p>
            <a:r>
              <a:rPr lang="mk" sz="1800" b="0" i="0" strike="noStrike" cap="none" spc="0" baseline="0" dirty="0">
                <a:solidFill>
                  <a:srgbClr val="000000"/>
                </a:solidFill>
                <a:effectLst/>
                <a:latin typeface="Calibri"/>
                <a:ea typeface="Calibri"/>
                <a:cs typeface="Calibri"/>
              </a:rPr>
              <a:t>Анонимус (Anonymous) е добро познатото име што им се дава на група хактивисти, кои се истакнаа со серија на демонстративни акции што ги преземаа онлајн, најчесто правејќи ги недостапни услугите на метата.</a:t>
            </a:r>
          </a:p>
          <a:p>
            <a:endParaRPr lang="en-GB" altLang="en-US" sz="1800" dirty="0"/>
          </a:p>
          <a:p>
            <a:r>
              <a:rPr lang="mk" sz="1800" b="0" i="0" strike="noStrike" cap="none" spc="0" baseline="0" dirty="0">
                <a:solidFill>
                  <a:srgbClr val="000000"/>
                </a:solidFill>
                <a:effectLst/>
                <a:latin typeface="Calibri"/>
                <a:ea typeface="Calibri"/>
                <a:cs typeface="Calibri"/>
              </a:rPr>
              <a:t>Доксинг (doxing, doxxing, од докс, како кратенка за документи) е техника базирана на интернетот со која се истражуваат или емитираат приватни или идентификувачки информации (особено информации за лична идентификација) за некое лице или организација. </a:t>
            </a:r>
          </a:p>
          <a:p>
            <a:pPr marL="0" indent="0">
              <a:buFont typeface="Arial" panose="020B0604020202020204" pitchFamily="34" charset="0"/>
              <a:buNone/>
            </a:pPr>
            <a:endParaRPr lang="mk-MK"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US" sz="1200" kern="1200" dirty="0">
                <a:solidFill>
                  <a:schemeClr val="tx1"/>
                </a:solidFill>
                <a:latin typeface="+mn-lt"/>
                <a:ea typeface="MS PGothic" pitchFamily="34" charset="-128"/>
                <a:cs typeface="ＭＳ Ｐゴシック" charset="0"/>
              </a:rPr>
              <a:t>[</a:t>
            </a:r>
            <a:r>
              <a:rPr lang="mk-MK" sz="1200" kern="1200" dirty="0">
                <a:solidFill>
                  <a:schemeClr val="tx1"/>
                </a:solidFill>
                <a:latin typeface="+mn-lt"/>
                <a:ea typeface="MS PGothic" pitchFamily="34" charset="-128"/>
                <a:cs typeface="ＭＳ Ｐゴシック" charset="0"/>
              </a:rPr>
              <a:t>текст на сликата:</a:t>
            </a:r>
          </a:p>
          <a:p>
            <a:pPr marL="171450" indent="-171450">
              <a:buFontTx/>
              <a:buChar char="-"/>
            </a:pPr>
            <a:r>
              <a:rPr lang="mk-MK" sz="1200" kern="1200" dirty="0">
                <a:solidFill>
                  <a:schemeClr val="tx1"/>
                </a:solidFill>
                <a:latin typeface="+mn-lt"/>
                <a:ea typeface="MS PGothic" pitchFamily="34" charset="-128"/>
                <a:cs typeface="ＭＳ Ｐゴシック" charset="0"/>
              </a:rPr>
              <a:t>Во 2019, имаше</a:t>
            </a:r>
            <a:r>
              <a:rPr lang="mk-MK" sz="1200" b="1" kern="1200" dirty="0">
                <a:solidFill>
                  <a:schemeClr val="tx1"/>
                </a:solidFill>
                <a:latin typeface="+mn-lt"/>
                <a:ea typeface="MS PGothic" pitchFamily="34" charset="-128"/>
                <a:cs typeface="ＭＳ Ｐゴシック" charset="0"/>
              </a:rPr>
              <a:t> вкупно 1473 повреди поврзани со податоците </a:t>
            </a:r>
            <a:r>
              <a:rPr lang="mk-MK" sz="1200" b="0" kern="1200" dirty="0">
                <a:solidFill>
                  <a:schemeClr val="tx1"/>
                </a:solidFill>
                <a:latin typeface="+mn-lt"/>
                <a:ea typeface="MS PGothic" pitchFamily="34" charset="-128"/>
                <a:cs typeface="ＭＳ Ｐゴシック" charset="0"/>
              </a:rPr>
              <a:t>кај потрошувачите во САД. Ова е за 200 повеќе од бројката од 1257 во 2018.</a:t>
            </a:r>
          </a:p>
          <a:p>
            <a:pPr marL="171450" indent="-171450">
              <a:buFontTx/>
              <a:buChar char="-"/>
            </a:pPr>
            <a:r>
              <a:rPr lang="mk-MK" sz="1200" b="0" kern="1200" dirty="0">
                <a:solidFill>
                  <a:schemeClr val="tx1"/>
                </a:solidFill>
                <a:latin typeface="+mn-lt"/>
                <a:ea typeface="MS PGothic" pitchFamily="34" charset="-128"/>
                <a:cs typeface="ＭＳ Ｐゴシック" charset="0"/>
              </a:rPr>
              <a:t>Најголемата повреда поврзана со податоци досега во 2020 година беше </a:t>
            </a:r>
            <a:r>
              <a:rPr lang="mk-MK" sz="1200" b="1" kern="1200" dirty="0">
                <a:solidFill>
                  <a:schemeClr val="tx1"/>
                </a:solidFill>
                <a:latin typeface="+mn-lt"/>
                <a:ea typeface="MS PGothic" pitchFamily="34" charset="-128"/>
                <a:cs typeface="ＭＳ Ｐゴシック" charset="0"/>
              </a:rPr>
              <a:t>протекувањето на 120 милиони записи </a:t>
            </a:r>
            <a:r>
              <a:rPr lang="mk-MK" sz="1200" b="0" kern="1200" dirty="0">
                <a:solidFill>
                  <a:schemeClr val="tx1"/>
                </a:solidFill>
                <a:latin typeface="+mn-lt"/>
                <a:ea typeface="MS PGothic" pitchFamily="34" charset="-128"/>
                <a:cs typeface="ＭＳ Ｐゴシック" charset="0"/>
              </a:rPr>
              <a:t>од фирмата Тетра, фирма за маркетинг анализи.</a:t>
            </a:r>
          </a:p>
          <a:p>
            <a:pPr marL="171450" indent="-171450">
              <a:buFontTx/>
              <a:buChar char="-"/>
            </a:pPr>
            <a:r>
              <a:rPr lang="mk-MK" sz="1200" b="0" kern="1200" dirty="0">
                <a:solidFill>
                  <a:schemeClr val="tx1"/>
                </a:solidFill>
                <a:latin typeface="+mn-lt"/>
                <a:ea typeface="MS PGothic" pitchFamily="34" charset="-128"/>
                <a:cs typeface="ＭＳ Ｐゴシック" charset="0"/>
              </a:rPr>
              <a:t>Други поголеми повреди без поврзани со </a:t>
            </a:r>
            <a:r>
              <a:rPr lang="en-US" sz="1200" b="0" kern="1200" dirty="0" err="1">
                <a:solidFill>
                  <a:schemeClr val="tx1"/>
                </a:solidFill>
                <a:latin typeface="+mn-lt"/>
                <a:ea typeface="MS PGothic" pitchFamily="34" charset="-128"/>
                <a:cs typeface="ＭＳ Ｐゴシック" charset="0"/>
              </a:rPr>
              <a:t>LimeLeads</a:t>
            </a:r>
            <a:r>
              <a:rPr lang="en-US" sz="1200" b="0" kern="1200" dirty="0">
                <a:solidFill>
                  <a:schemeClr val="tx1"/>
                </a:solidFill>
                <a:latin typeface="+mn-lt"/>
                <a:ea typeface="MS PGothic" pitchFamily="34" charset="-128"/>
                <a:cs typeface="ＭＳ Ｐゴシック" charset="0"/>
              </a:rPr>
              <a:t> </a:t>
            </a:r>
            <a:r>
              <a:rPr lang="mk-MK" sz="1200" b="0" kern="1200" dirty="0">
                <a:solidFill>
                  <a:schemeClr val="tx1"/>
                </a:solidFill>
                <a:latin typeface="+mn-lt"/>
                <a:ea typeface="MS PGothic" pitchFamily="34" charset="-128"/>
                <a:cs typeface="ＭＳ Ｐゴシック" charset="0"/>
              </a:rPr>
              <a:t>(49 милиони записи), </a:t>
            </a:r>
            <a:r>
              <a:rPr lang="en-US" sz="1200" b="0" kern="1200" dirty="0">
                <a:solidFill>
                  <a:schemeClr val="tx1"/>
                </a:solidFill>
                <a:latin typeface="+mn-lt"/>
                <a:ea typeface="MS PGothic" pitchFamily="34" charset="-128"/>
                <a:cs typeface="ＭＳ Ｐゴシック" charset="0"/>
              </a:rPr>
              <a:t>Wawa (30 </a:t>
            </a:r>
            <a:r>
              <a:rPr lang="mk-MK" sz="1200" b="0" kern="1200" dirty="0">
                <a:solidFill>
                  <a:schemeClr val="tx1"/>
                </a:solidFill>
                <a:latin typeface="+mn-lt"/>
                <a:ea typeface="MS PGothic" pitchFamily="34" charset="-128"/>
                <a:cs typeface="ＭＳ Ｐゴシック" charset="0"/>
              </a:rPr>
              <a:t>милиони) и</a:t>
            </a:r>
            <a:r>
              <a:rPr lang="en-US" sz="1200" b="0" kern="1200" dirty="0">
                <a:solidFill>
                  <a:schemeClr val="tx1"/>
                </a:solidFill>
                <a:latin typeface="+mn-lt"/>
                <a:ea typeface="MS PGothic" pitchFamily="34" charset="-128"/>
                <a:cs typeface="ＭＳ Ｐゴシック" charset="0"/>
              </a:rPr>
              <a:t> MGM</a:t>
            </a:r>
            <a:r>
              <a:rPr lang="mk-MK" sz="1200" b="0" kern="1200" dirty="0">
                <a:solidFill>
                  <a:schemeClr val="tx1"/>
                </a:solidFill>
                <a:latin typeface="+mn-lt"/>
                <a:ea typeface="MS PGothic" pitchFamily="34" charset="-128"/>
                <a:cs typeface="ＭＳ Ｐゴシック" charset="0"/>
              </a:rPr>
              <a:t> (10,6 милиони)</a:t>
            </a:r>
            <a:r>
              <a:rPr lang="en-US" sz="1200" b="0" kern="1200" dirty="0">
                <a:solidFill>
                  <a:schemeClr val="tx1"/>
                </a:solidFill>
                <a:latin typeface="+mn-lt"/>
                <a:ea typeface="MS PGothic" pitchFamily="34" charset="-128"/>
                <a:cs typeface="ＭＳ Ｐゴシック" charset="0"/>
              </a:rPr>
              <a:t>.</a:t>
            </a:r>
            <a:endParaRPr lang="mk-MK" sz="1200" b="0" kern="1200" dirty="0">
              <a:solidFill>
                <a:schemeClr val="tx1"/>
              </a:solidFill>
              <a:latin typeface="+mn-lt"/>
              <a:ea typeface="MS PGothic" pitchFamily="34" charset="-128"/>
              <a:cs typeface="ＭＳ Ｐゴシック" charset="0"/>
            </a:endParaRPr>
          </a:p>
          <a:p>
            <a:pPr marL="171450" indent="-171450">
              <a:buFontTx/>
              <a:buChar char="-"/>
            </a:pPr>
            <a:r>
              <a:rPr lang="mk-MK" sz="1200" b="0" kern="1200" dirty="0">
                <a:solidFill>
                  <a:schemeClr val="tx1"/>
                </a:solidFill>
                <a:latin typeface="+mn-lt"/>
                <a:ea typeface="MS PGothic" pitchFamily="34" charset="-128"/>
                <a:cs typeface="ＭＳ Ｐゴシック" charset="0"/>
              </a:rPr>
              <a:t>„Масивни податочни измами и кражби“ беа рангирани како </a:t>
            </a:r>
            <a:r>
              <a:rPr lang="mk-MK" sz="1200" b="1" kern="1200" dirty="0">
                <a:solidFill>
                  <a:schemeClr val="tx1"/>
                </a:solidFill>
                <a:latin typeface="+mn-lt"/>
                <a:ea typeface="MS PGothic" pitchFamily="34" charset="-128"/>
                <a:cs typeface="ＭＳ Ｐゴシック" charset="0"/>
              </a:rPr>
              <a:t>4-ти најважен глобален ризик во наредните 10 години,</a:t>
            </a:r>
            <a:r>
              <a:rPr lang="mk-MK" sz="1200" b="0" kern="1200" dirty="0">
                <a:solidFill>
                  <a:schemeClr val="tx1"/>
                </a:solidFill>
                <a:latin typeface="+mn-lt"/>
                <a:ea typeface="MS PGothic" pitchFamily="34" charset="-128"/>
                <a:cs typeface="ＭＳ Ｐゴシック" charset="0"/>
              </a:rPr>
              <a:t> по што следуваат </a:t>
            </a:r>
            <a:r>
              <a:rPr lang="mk-MK" sz="1200" b="0" kern="1200" dirty="0" err="1">
                <a:solidFill>
                  <a:schemeClr val="tx1"/>
                </a:solidFill>
                <a:latin typeface="+mn-lt"/>
                <a:ea typeface="MS PGothic" pitchFamily="34" charset="-128"/>
                <a:cs typeface="ＭＳ Ｐゴシック" charset="0"/>
              </a:rPr>
              <a:t>сајбер</a:t>
            </a:r>
            <a:r>
              <a:rPr lang="mk-MK" sz="1200" b="0" kern="1200" dirty="0">
                <a:solidFill>
                  <a:schemeClr val="tx1"/>
                </a:solidFill>
                <a:latin typeface="+mn-lt"/>
                <a:ea typeface="MS PGothic" pitchFamily="34" charset="-128"/>
                <a:cs typeface="ＭＳ Ｐゴシック" charset="0"/>
              </a:rPr>
              <a:t>-нападите на број 5.</a:t>
            </a:r>
          </a:p>
          <a:p>
            <a:pPr marL="171450" indent="-171450">
              <a:buFontTx/>
              <a:buChar char="-"/>
            </a:pPr>
            <a:r>
              <a:rPr lang="mk-MK" sz="1200" b="0" kern="1200" dirty="0">
                <a:solidFill>
                  <a:schemeClr val="tx1"/>
                </a:solidFill>
                <a:latin typeface="+mn-lt"/>
                <a:ea typeface="MS PGothic" pitchFamily="34" charset="-128"/>
                <a:cs typeface="ＭＳ Ｐゴシック" charset="0"/>
              </a:rPr>
              <a:t>Компанијата за </a:t>
            </a:r>
            <a:r>
              <a:rPr lang="mk-MK" sz="1200" b="0" kern="1200" dirty="0" err="1">
                <a:solidFill>
                  <a:schemeClr val="tx1"/>
                </a:solidFill>
                <a:latin typeface="+mn-lt"/>
                <a:ea typeface="MS PGothic" pitchFamily="34" charset="-128"/>
                <a:cs typeface="ＭＳ Ｐゴシック" charset="0"/>
              </a:rPr>
              <a:t>сајбер</a:t>
            </a:r>
            <a:r>
              <a:rPr lang="mk-MK" sz="1200" b="0" kern="1200" dirty="0">
                <a:solidFill>
                  <a:schemeClr val="tx1"/>
                </a:solidFill>
                <a:latin typeface="+mn-lt"/>
                <a:ea typeface="MS PGothic" pitchFamily="34" charset="-128"/>
                <a:cs typeface="ＭＳ Ｐゴシック" charset="0"/>
              </a:rPr>
              <a:t>-безбедност </a:t>
            </a:r>
            <a:r>
              <a:rPr lang="en-US" sz="1200" b="0" kern="1200" dirty="0">
                <a:solidFill>
                  <a:schemeClr val="tx1"/>
                </a:solidFill>
                <a:latin typeface="+mn-lt"/>
                <a:ea typeface="MS PGothic" pitchFamily="34" charset="-128"/>
                <a:cs typeface="ＭＳ Ｐゴシック" charset="0"/>
              </a:rPr>
              <a:t>RSA </a:t>
            </a:r>
            <a:r>
              <a:rPr lang="mk-MK" sz="1200" b="0" kern="1200" dirty="0">
                <a:solidFill>
                  <a:schemeClr val="tx1"/>
                </a:solidFill>
                <a:latin typeface="+mn-lt"/>
                <a:ea typeface="MS PGothic" pitchFamily="34" charset="-128"/>
                <a:cs typeface="ＭＳ Ｐゴシック" charset="0"/>
              </a:rPr>
              <a:t>предвидува дека </a:t>
            </a:r>
            <a:r>
              <a:rPr lang="mk-MK" sz="1200" b="1" kern="1200" dirty="0">
                <a:solidFill>
                  <a:schemeClr val="tx1"/>
                </a:solidFill>
                <a:latin typeface="+mn-lt"/>
                <a:ea typeface="MS PGothic" pitchFamily="34" charset="-128"/>
                <a:cs typeface="ＭＳ Ｐゴシック" charset="0"/>
              </a:rPr>
              <a:t>масовните повреди поврзани со податоците ќе имаат голема улога во заканите по </a:t>
            </a:r>
            <a:r>
              <a:rPr lang="mk-MK" sz="1200" b="1" kern="1200" dirty="0" err="1">
                <a:solidFill>
                  <a:schemeClr val="tx1"/>
                </a:solidFill>
                <a:latin typeface="+mn-lt"/>
                <a:ea typeface="MS PGothic" pitchFamily="34" charset="-128"/>
                <a:cs typeface="ＭＳ Ｐゴシック" charset="0"/>
              </a:rPr>
              <a:t>сајбер</a:t>
            </a:r>
            <a:r>
              <a:rPr lang="mk-MK" sz="1200" b="1" kern="1200" dirty="0">
                <a:solidFill>
                  <a:schemeClr val="tx1"/>
                </a:solidFill>
                <a:latin typeface="+mn-lt"/>
                <a:ea typeface="MS PGothic" pitchFamily="34" charset="-128"/>
                <a:cs typeface="ＭＳ Ｐゴシック" charset="0"/>
              </a:rPr>
              <a:t>-безбедноста.</a:t>
            </a:r>
            <a:endParaRPr lang="mk-MK" sz="1200" b="0" kern="1200" dirty="0">
              <a:solidFill>
                <a:schemeClr val="tx1"/>
              </a:solidFill>
              <a:latin typeface="+mn-lt"/>
              <a:ea typeface="MS PGothic" pitchFamily="34" charset="-128"/>
              <a:cs typeface="ＭＳ Ｐゴシック" charset="0"/>
            </a:endParaRPr>
          </a:p>
          <a:p>
            <a:pPr marL="171450" indent="-171450">
              <a:buFontTx/>
              <a:buChar char="-"/>
            </a:pPr>
            <a:r>
              <a:rPr lang="mk-MK" sz="1200" b="1" kern="1200" dirty="0">
                <a:solidFill>
                  <a:schemeClr val="tx1"/>
                </a:solidFill>
                <a:latin typeface="+mn-lt"/>
                <a:ea typeface="MS PGothic" pitchFamily="34" charset="-128"/>
                <a:cs typeface="ＭＳ Ｐゴシック" charset="0"/>
              </a:rPr>
              <a:t>28% од повредите поврзани со податоците вклучуваат мали бизниси</a:t>
            </a:r>
            <a:r>
              <a:rPr lang="mk-MK" sz="1200" b="0" kern="1200" dirty="0">
                <a:solidFill>
                  <a:schemeClr val="tx1"/>
                </a:solidFill>
                <a:latin typeface="+mn-lt"/>
                <a:ea typeface="MS PGothic" pitchFamily="34" charset="-128"/>
                <a:cs typeface="ＭＳ Ｐゴシック" charset="0"/>
              </a:rPr>
              <a:t> како жртви.</a:t>
            </a:r>
          </a:p>
          <a:p>
            <a:pPr marL="171450" indent="-171450">
              <a:buFontTx/>
              <a:buChar char="-"/>
            </a:pPr>
            <a:r>
              <a:rPr lang="en-US" sz="1200" b="1" kern="1200" dirty="0">
                <a:solidFill>
                  <a:schemeClr val="tx1"/>
                </a:solidFill>
                <a:latin typeface="+mn-lt"/>
                <a:ea typeface="MS PGothic" pitchFamily="34" charset="-128"/>
                <a:cs typeface="ＭＳ Ｐゴシック" charset="0"/>
              </a:rPr>
              <a:t>22% </a:t>
            </a:r>
            <a:r>
              <a:rPr lang="mk-MK" sz="1200" b="1" kern="1200" dirty="0">
                <a:solidFill>
                  <a:schemeClr val="tx1"/>
                </a:solidFill>
                <a:latin typeface="+mn-lt"/>
                <a:ea typeface="MS PGothic" pitchFamily="34" charset="-128"/>
                <a:cs typeface="ＭＳ Ｐゴシック" charset="0"/>
              </a:rPr>
              <a:t>вклучуваат напади со социјален инженеринг</a:t>
            </a:r>
            <a:r>
              <a:rPr lang="en-US" sz="1200" b="1" kern="1200" dirty="0">
                <a:solidFill>
                  <a:schemeClr val="tx1"/>
                </a:solidFill>
                <a:latin typeface="+mn-lt"/>
                <a:ea typeface="MS PGothic" pitchFamily="34" charset="-128"/>
                <a:cs typeface="ＭＳ Ｐゴシック" charset="0"/>
              </a:rPr>
              <a:t>, </a:t>
            </a:r>
            <a:r>
              <a:rPr lang="mk-MK" sz="1200" b="0" kern="1200" dirty="0">
                <a:solidFill>
                  <a:schemeClr val="tx1"/>
                </a:solidFill>
                <a:latin typeface="+mn-lt"/>
                <a:ea typeface="MS PGothic" pitchFamily="34" charset="-128"/>
                <a:cs typeface="ＭＳ Ｐゴシック" charset="0"/>
              </a:rPr>
              <a:t>со </a:t>
            </a:r>
            <a:r>
              <a:rPr lang="en-US" sz="1200" b="0" kern="1200" dirty="0">
                <a:solidFill>
                  <a:schemeClr val="tx1"/>
                </a:solidFill>
                <a:latin typeface="+mn-lt"/>
                <a:ea typeface="MS PGothic" pitchFamily="34" charset="-128"/>
                <a:cs typeface="ＭＳ Ｐゴシック" charset="0"/>
              </a:rPr>
              <a:t>phishing, </a:t>
            </a:r>
            <a:r>
              <a:rPr lang="mk-MK" sz="1200" b="0" kern="1200" dirty="0">
                <a:solidFill>
                  <a:schemeClr val="tx1"/>
                </a:solidFill>
                <a:latin typeface="+mn-lt"/>
                <a:ea typeface="MS PGothic" pitchFamily="34" charset="-128"/>
                <a:cs typeface="ＭＳ Ｐゴシック" charset="0"/>
              </a:rPr>
              <a:t>лажна намера (</a:t>
            </a:r>
            <a:r>
              <a:rPr lang="en-US" sz="1200" b="0" kern="1200" dirty="0">
                <a:solidFill>
                  <a:schemeClr val="tx1"/>
                </a:solidFill>
                <a:latin typeface="+mn-lt"/>
                <a:ea typeface="MS PGothic" pitchFamily="34" charset="-128"/>
                <a:cs typeface="ＭＳ Ｐゴシック" charset="0"/>
              </a:rPr>
              <a:t>pretexting</a:t>
            </a:r>
            <a:r>
              <a:rPr lang="mk-MK" sz="1200" b="0" kern="1200" dirty="0">
                <a:solidFill>
                  <a:schemeClr val="tx1"/>
                </a:solidFill>
                <a:latin typeface="+mn-lt"/>
                <a:ea typeface="MS PGothic" pitchFamily="34" charset="-128"/>
                <a:cs typeface="ＭＳ Ｐゴシック" charset="0"/>
              </a:rPr>
              <a:t>)</a:t>
            </a:r>
            <a:r>
              <a:rPr lang="en-US" sz="1200" b="0" kern="1200" dirty="0">
                <a:solidFill>
                  <a:schemeClr val="tx1"/>
                </a:solidFill>
                <a:latin typeface="+mn-lt"/>
                <a:ea typeface="MS PGothic" pitchFamily="34" charset="-128"/>
                <a:cs typeface="ＭＳ Ｐゴシック" charset="0"/>
              </a:rPr>
              <a:t> </a:t>
            </a:r>
            <a:r>
              <a:rPr lang="mk-MK" sz="1200" b="0" kern="1200" dirty="0">
                <a:solidFill>
                  <a:schemeClr val="tx1"/>
                </a:solidFill>
                <a:latin typeface="+mn-lt"/>
                <a:ea typeface="MS PGothic" pitchFamily="34" charset="-128"/>
                <a:cs typeface="ＭＳ Ｐゴシック" charset="0"/>
              </a:rPr>
              <a:t>и поткуп како најчести злонамерни постапки.</a:t>
            </a:r>
          </a:p>
          <a:p>
            <a:pPr marL="171450" indent="-171450">
              <a:buFontTx/>
              <a:buChar char="-"/>
            </a:pPr>
            <a:r>
              <a:rPr lang="mk-MK" sz="1200" b="1" kern="1200" dirty="0">
                <a:solidFill>
                  <a:schemeClr val="tx1"/>
                </a:solidFill>
                <a:latin typeface="+mn-lt"/>
                <a:ea typeface="MS PGothic" pitchFamily="34" charset="-128"/>
                <a:cs typeface="ＭＳ Ｐゴシック" charset="0"/>
              </a:rPr>
              <a:t>86% од повредите се финансиски мотивирани</a:t>
            </a:r>
          </a:p>
          <a:p>
            <a:pPr marL="171450" indent="-171450">
              <a:buFontTx/>
              <a:buChar char="-"/>
            </a:pPr>
            <a:r>
              <a:rPr lang="mk-MK" sz="1200" b="1" kern="1200" dirty="0">
                <a:solidFill>
                  <a:schemeClr val="tx1"/>
                </a:solidFill>
                <a:latin typeface="+mn-lt"/>
                <a:ea typeface="MS PGothic" pitchFamily="34" charset="-128"/>
                <a:cs typeface="ＭＳ Ｐゴシック" charset="0"/>
              </a:rPr>
              <a:t>Грешките се причини за 22% од повредите поврзани со податоците </a:t>
            </a:r>
            <a:r>
              <a:rPr lang="mk-MK" sz="1200" b="0" kern="1200" dirty="0">
                <a:solidFill>
                  <a:schemeClr val="tx1"/>
                </a:solidFill>
                <a:latin typeface="+mn-lt"/>
                <a:ea typeface="MS PGothic" pitchFamily="34" charset="-128"/>
                <a:cs typeface="ＭＳ Ｐゴシック" charset="0"/>
              </a:rPr>
              <a:t>во 2018.</a:t>
            </a:r>
          </a:p>
          <a:p>
            <a:pPr marL="171450" indent="-171450">
              <a:buFontTx/>
              <a:buChar char="-"/>
            </a:pPr>
            <a:r>
              <a:rPr lang="mk-MK" sz="1200" b="0" kern="1200" dirty="0">
                <a:solidFill>
                  <a:schemeClr val="tx1"/>
                </a:solidFill>
                <a:latin typeface="+mn-lt"/>
                <a:ea typeface="MS PGothic" pitchFamily="34" charset="-128"/>
                <a:cs typeface="ＭＳ Ｐゴシック" charset="0"/>
              </a:rPr>
              <a:t>Најчесто компромитирани групи податоци при повредите се</a:t>
            </a:r>
            <a:r>
              <a:rPr lang="mk-MK" sz="1200" b="1" kern="1200" dirty="0">
                <a:solidFill>
                  <a:schemeClr val="tx1"/>
                </a:solidFill>
                <a:latin typeface="+mn-lt"/>
                <a:ea typeface="MS PGothic" pitchFamily="34" charset="-128"/>
                <a:cs typeface="ＭＳ Ｐゴシック" charset="0"/>
              </a:rPr>
              <a:t> интерни податоци, кориснички податоци за </a:t>
            </a:r>
            <a:r>
              <a:rPr lang="mk-MK" sz="1200" b="1" kern="1200" dirty="0" err="1">
                <a:solidFill>
                  <a:schemeClr val="tx1"/>
                </a:solidFill>
                <a:latin typeface="+mn-lt"/>
                <a:ea typeface="MS PGothic" pitchFamily="34" charset="-128"/>
                <a:cs typeface="ＭＳ Ｐゴシック" charset="0"/>
              </a:rPr>
              <a:t>логирање</a:t>
            </a:r>
            <a:r>
              <a:rPr lang="mk-MK" sz="1200" b="1" kern="1200" dirty="0">
                <a:solidFill>
                  <a:schemeClr val="tx1"/>
                </a:solidFill>
                <a:latin typeface="+mn-lt"/>
                <a:ea typeface="MS PGothic" pitchFamily="34" charset="-128"/>
                <a:cs typeface="ＭＳ Ｐゴシック" charset="0"/>
              </a:rPr>
              <a:t>, лични податоци, медицински информации и платежни детали.</a:t>
            </a:r>
            <a:r>
              <a:rPr lang="mk-MK" sz="1200" b="0" kern="1200" dirty="0">
                <a:solidFill>
                  <a:schemeClr val="tx1"/>
                </a:solidFill>
                <a:latin typeface="+mn-lt"/>
                <a:ea typeface="MS PGothic" pitchFamily="34" charset="-128"/>
                <a:cs typeface="ＭＳ Ｐゴシック" charset="0"/>
              </a:rPr>
              <a:t> </a:t>
            </a:r>
            <a:r>
              <a:rPr lang="en-US" sz="1200" kern="1200" dirty="0">
                <a:solidFill>
                  <a:schemeClr val="tx1"/>
                </a:solidFill>
                <a:latin typeface="+mn-lt"/>
                <a:ea typeface="MS PGothic"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129</a:t>
            </a:fld>
            <a:endParaRPr lang="en-US" altLang="en-US"/>
          </a:p>
        </p:txBody>
      </p:sp>
    </p:spTree>
    <p:extLst>
      <p:ext uri="{BB962C8B-B14F-4D97-AF65-F5344CB8AC3E}">
        <p14:creationId xmlns:p14="http://schemas.microsoft.com/office/powerpoint/2010/main" val="183839995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Кај интернет-активизмот, хактивизам (hacktivism или hactivism, кованица од хакира и активизам) претставува субверзивна употреба на компјутерите и компјутерските мрежи за да се промовира политичка агенда. Со корени во хакерската култура и хакерската етика, целите на хактивизмот честопати се поврзани со слобода на говорот, човековите права, или слободата на движење на информациите.  </a:t>
            </a:r>
          </a:p>
          <a:p>
            <a:endParaRPr lang="en-US" altLang="en-US" dirty="0"/>
          </a:p>
          <a:p>
            <a:r>
              <a:rPr lang="mk" sz="1800" b="0" i="0" strike="noStrike" cap="none" spc="0" baseline="0" dirty="0">
                <a:solidFill>
                  <a:srgbClr val="000000"/>
                </a:solidFill>
                <a:effectLst/>
                <a:latin typeface="Calibri"/>
                <a:ea typeface="Calibri"/>
                <a:cs typeface="Calibri"/>
              </a:rPr>
              <a:t>Анонимус (Anonymous) е добро познатото име што им се дава на група хактивисти, кои се истакнаа со серија на демонстративни акции што ги преземаа онлајн, најчесто правејќи ги недостапни услугите на метата.</a:t>
            </a:r>
          </a:p>
          <a:p>
            <a:endParaRPr lang="en-GB" altLang="en-US" dirty="0"/>
          </a:p>
          <a:p>
            <a:r>
              <a:rPr lang="mk" sz="1800" b="0" i="0" strike="noStrike" cap="none" spc="0" baseline="0" dirty="0">
                <a:solidFill>
                  <a:srgbClr val="000000"/>
                </a:solidFill>
                <a:effectLst/>
                <a:latin typeface="Calibri"/>
                <a:ea typeface="Calibri"/>
                <a:cs typeface="Calibri"/>
              </a:rPr>
              <a:t>Доксинг (doxing, doxxing, од докс, како кратенка за документи) е техника базирана на интернетот со која се истражуваат или емитираат приватни или идентификувачки информации (особено информации за лична идентификација) за некое лице или организација.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130</a:t>
            </a:fld>
            <a:endParaRPr lang="en-US" altLang="en-US"/>
          </a:p>
        </p:txBody>
      </p:sp>
    </p:spTree>
    <p:extLst>
      <p:ext uri="{BB962C8B-B14F-4D97-AF65-F5344CB8AC3E}">
        <p14:creationId xmlns:p14="http://schemas.microsoft.com/office/powerpoint/2010/main" val="409653962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Слика од веб-сајтот China Brand</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131</a:t>
            </a:fld>
            <a:endParaRPr lang="en-US" altLang="en-US"/>
          </a:p>
        </p:txBody>
      </p:sp>
    </p:spTree>
    <p:extLst>
      <p:ext uri="{BB962C8B-B14F-4D97-AF65-F5344CB8AC3E}">
        <p14:creationId xmlns:p14="http://schemas.microsoft.com/office/powerpoint/2010/main" val="36525803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1" i="0" strike="noStrike" cap="none" spc="0" baseline="0" dirty="0">
                <a:solidFill>
                  <a:srgbClr val="000000"/>
                </a:solidFill>
                <a:effectLst/>
                <a:latin typeface="Calibri"/>
                <a:ea typeface="Calibri"/>
                <a:cs typeface="Calibri"/>
              </a:rPr>
              <a:t>Напредна постојана закана, APT</a:t>
            </a:r>
            <a:r>
              <a:rPr lang="mk" sz="1800" b="0" i="0" strike="noStrike" cap="none" spc="0" baseline="0" dirty="0">
                <a:solidFill>
                  <a:srgbClr val="000000"/>
                </a:solidFill>
                <a:effectLst/>
                <a:latin typeface="Calibri"/>
                <a:ea typeface="Calibri"/>
                <a:cs typeface="Calibri"/>
              </a:rPr>
              <a:t> </a:t>
            </a:r>
            <a:r>
              <a:rPr lang="en-US" sz="1800" b="0" i="0" strike="noStrike" cap="none" spc="0" baseline="0" dirty="0">
                <a:solidFill>
                  <a:srgbClr val="000000"/>
                </a:solidFill>
                <a:effectLst/>
                <a:latin typeface="Calibri"/>
                <a:ea typeface="Calibri"/>
                <a:cs typeface="Calibri"/>
              </a:rPr>
              <a:t>(</a:t>
            </a:r>
            <a:r>
              <a:rPr lang="mk" sz="1800" b="0" i="0" strike="noStrike" cap="none" spc="0" baseline="0" dirty="0">
                <a:solidFill>
                  <a:srgbClr val="000000"/>
                </a:solidFill>
                <a:effectLst/>
                <a:latin typeface="Calibri"/>
                <a:ea typeface="Calibri"/>
                <a:cs typeface="Calibri"/>
              </a:rPr>
              <a:t>advanced persistent threat) е мрежен напад со кој неовластеното лице добива пристап до мрежата и останува таму неоткриен подолг временски период. Целта на </a:t>
            </a:r>
            <a:r>
              <a:rPr lang="en-GB" sz="1800" b="0" i="0" strike="noStrike" cap="none" spc="0" baseline="0" dirty="0">
                <a:solidFill>
                  <a:srgbClr val="000000"/>
                </a:solidFill>
                <a:effectLst/>
                <a:latin typeface="Calibri"/>
                <a:ea typeface="Calibri"/>
                <a:cs typeface="Calibri"/>
              </a:rPr>
              <a:t>APT</a:t>
            </a:r>
            <a:r>
              <a:rPr lang="mk" sz="1800" b="0" i="0" strike="noStrike" cap="none" spc="0" baseline="0" dirty="0">
                <a:solidFill>
                  <a:srgbClr val="000000"/>
                </a:solidFill>
                <a:effectLst/>
                <a:latin typeface="Calibri"/>
                <a:ea typeface="Calibri"/>
                <a:cs typeface="Calibri"/>
              </a:rPr>
              <a:t> нападот е да се украдат податоци, а не да се предизвика штета на мрежата или организацијата.</a:t>
            </a:r>
          </a:p>
          <a:p>
            <a:endParaRPr lang="en-US" altLang="en-US" dirty="0"/>
          </a:p>
          <a:p>
            <a:pPr fontAlgn="base"/>
            <a:r>
              <a:rPr lang="mk" sz="1200" b="0" i="0" strike="noStrike" cap="none" spc="0" baseline="0" dirty="0">
                <a:solidFill>
                  <a:srgbClr val="000000"/>
                </a:solidFill>
                <a:effectLst/>
                <a:latin typeface="Calibri"/>
                <a:ea typeface="Calibri"/>
                <a:cs typeface="Calibri"/>
              </a:rPr>
              <a:t>Ако постои една работа што на експертите за сајбер-безбедност не им дава да спијат ноќе, тоа е помислата за напад со низа на софистицирани техники осмислени за кражба на скапоцените информации на компанијата. </a:t>
            </a:r>
          </a:p>
          <a:p>
            <a:pPr fontAlgn="base"/>
            <a:r>
              <a:rPr lang="mk" sz="1200" b="0" i="0" strike="noStrike" cap="none" spc="0" baseline="0" dirty="0">
                <a:solidFill>
                  <a:srgbClr val="000000"/>
                </a:solidFill>
                <a:effectLst/>
                <a:latin typeface="Calibri"/>
                <a:ea typeface="Calibri"/>
                <a:cs typeface="Calibri"/>
              </a:rPr>
              <a:t>Како што и укажува називот „напредна“, напредниот постојан напад (</a:t>
            </a:r>
            <a:r>
              <a:rPr lang="en-US" sz="1200" b="0" i="0" strike="noStrike" cap="none" spc="0" baseline="0" dirty="0">
                <a:solidFill>
                  <a:srgbClr val="000000"/>
                </a:solidFill>
                <a:effectLst/>
                <a:latin typeface="Calibri"/>
                <a:ea typeface="Calibri"/>
                <a:cs typeface="Calibri"/>
              </a:rPr>
              <a:t>APT</a:t>
            </a:r>
            <a:r>
              <a:rPr lang="mk" sz="1200" b="0" i="0" strike="noStrike" cap="none" spc="0" baseline="0" dirty="0">
                <a:solidFill>
                  <a:srgbClr val="000000"/>
                </a:solidFill>
                <a:effectLst/>
                <a:latin typeface="Calibri"/>
                <a:ea typeface="Calibri"/>
                <a:cs typeface="Calibri"/>
              </a:rPr>
              <a:t>) користи непрекинати, притаени и софистицирани техники за хакирање за да добие пристап во системот и останува внатре долг временски период, со потенцијално декструктивни последици.</a:t>
            </a:r>
          </a:p>
          <a:p>
            <a:pPr fontAlgn="base"/>
            <a:endParaRPr lang="mk" sz="1200" b="0" i="0" strike="noStrike" cap="none" spc="0" baseline="0" dirty="0">
              <a:solidFill>
                <a:srgbClr val="000000"/>
              </a:solidFill>
              <a:effectLst/>
              <a:latin typeface="Calibri"/>
              <a:ea typeface="Calibri"/>
              <a:cs typeface="Calibri"/>
            </a:endParaRPr>
          </a:p>
          <a:p>
            <a:pPr fontAlgn="base"/>
            <a:r>
              <a:rPr lang="mk" sz="1200" b="1" i="0" strike="noStrike" cap="none" spc="0" baseline="0" dirty="0">
                <a:solidFill>
                  <a:srgbClr val="000000"/>
                </a:solidFill>
                <a:effectLst/>
                <a:latin typeface="Calibri"/>
                <a:ea typeface="Calibri"/>
                <a:cs typeface="Calibri"/>
              </a:rPr>
              <a:t>Главни цели</a:t>
            </a:r>
          </a:p>
          <a:p>
            <a:pPr fontAlgn="base"/>
            <a:r>
              <a:rPr lang="mk" sz="1200" b="0" i="0" strike="noStrike" cap="none" spc="0" baseline="0" dirty="0">
                <a:solidFill>
                  <a:srgbClr val="000000"/>
                </a:solidFill>
                <a:effectLst/>
                <a:latin typeface="Calibri"/>
                <a:ea typeface="Calibri"/>
                <a:cs typeface="Calibri"/>
              </a:rPr>
              <a:t>Поради големиот напор што е потребен за да се изведе еден таков напад, </a:t>
            </a:r>
            <a:r>
              <a:rPr lang="en-GB" sz="1200" b="0" i="0" strike="noStrike" cap="none" spc="0" baseline="0" dirty="0">
                <a:solidFill>
                  <a:srgbClr val="000000"/>
                </a:solidFill>
                <a:effectLst/>
                <a:latin typeface="Calibri"/>
                <a:ea typeface="Calibri"/>
                <a:cs typeface="Calibri"/>
              </a:rPr>
              <a:t>APT</a:t>
            </a:r>
            <a:r>
              <a:rPr lang="mk" sz="1200" b="0" i="0" strike="noStrike" cap="none" spc="0" baseline="0" dirty="0">
                <a:solidFill>
                  <a:srgbClr val="000000"/>
                </a:solidFill>
                <a:effectLst/>
                <a:latin typeface="Calibri"/>
                <a:ea typeface="Calibri"/>
                <a:cs typeface="Calibri"/>
              </a:rPr>
              <a:t> обично се користи само за мети коишто се од повисок ранг, како што се националните држави или големите корпорации, со крајна цел да се украдат информации во текот на подолг временски период, а не само да се „ѕирне“ и напушти, како што прават поголем број блек-хет хакери (black hat hackers, хакери кои работата за личен профит) при напади од понизок профил.</a:t>
            </a:r>
          </a:p>
          <a:p>
            <a:pPr fontAlgn="base"/>
            <a:r>
              <a:rPr lang="en-GB" sz="1200" b="0" i="0" strike="noStrike" cap="none" spc="0" baseline="0" dirty="0">
                <a:solidFill>
                  <a:srgbClr val="000000"/>
                </a:solidFill>
                <a:effectLst/>
                <a:latin typeface="Calibri"/>
                <a:ea typeface="Calibri"/>
                <a:cs typeface="Calibri"/>
              </a:rPr>
              <a:t>APT</a:t>
            </a:r>
            <a:r>
              <a:rPr lang="mk" sz="1200" b="0" i="0" strike="noStrike" cap="none" spc="0" baseline="0" dirty="0">
                <a:solidFill>
                  <a:srgbClr val="000000"/>
                </a:solidFill>
                <a:effectLst/>
                <a:latin typeface="Calibri"/>
                <a:ea typeface="Calibri"/>
                <a:cs typeface="Calibri"/>
              </a:rPr>
              <a:t> е метод на напад кој треба да се најде на радарот на деловните субјекти насекаде. Ова не значи дека ваквите напади треба да ги игнорираат помалите или средните претпријатија.</a:t>
            </a:r>
          </a:p>
          <a:p>
            <a:pPr fontAlgn="base"/>
            <a:r>
              <a:rPr lang="mk" sz="1200" b="0" i="0" strike="noStrike" cap="none" spc="0" baseline="0" dirty="0">
                <a:solidFill>
                  <a:srgbClr val="000000"/>
                </a:solidFill>
                <a:effectLst/>
                <a:latin typeface="Calibri"/>
                <a:ea typeface="Calibri"/>
                <a:cs typeface="Calibri"/>
              </a:rPr>
              <a:t>Напаѓачите со </a:t>
            </a:r>
            <a:r>
              <a:rPr lang="en-GB" sz="1200" b="0" i="0" strike="noStrike" cap="none" spc="0" baseline="0" dirty="0">
                <a:solidFill>
                  <a:srgbClr val="000000"/>
                </a:solidFill>
                <a:effectLst/>
                <a:latin typeface="Calibri"/>
                <a:ea typeface="Calibri"/>
                <a:cs typeface="Calibri"/>
              </a:rPr>
              <a:t>APT</a:t>
            </a:r>
            <a:r>
              <a:rPr lang="mk" sz="1200" b="0" i="0" strike="noStrike" cap="none" spc="0" baseline="0" dirty="0">
                <a:solidFill>
                  <a:srgbClr val="000000"/>
                </a:solidFill>
                <a:effectLst/>
                <a:latin typeface="Calibri"/>
                <a:ea typeface="Calibri"/>
                <a:cs typeface="Calibri"/>
              </a:rPr>
              <a:t> сè повеќе ги искористуваат помалите компании кои се наоѓаат во синџирот на набавка на поголемите корпорации што се нивната крајна мета. Ваквите помали компании, чијашто сајбер-одбрана обично е послаба, ги искористуваат како пристапна точка до поголемите комапнии. </a:t>
            </a:r>
          </a:p>
          <a:p>
            <a:pPr fontAlgn="base"/>
            <a:r>
              <a:rPr lang="mk" sz="1200" b="1" i="0" strike="noStrike" cap="none" spc="0" baseline="0" dirty="0">
                <a:solidFill>
                  <a:srgbClr val="000000"/>
                </a:solidFill>
                <a:effectLst/>
                <a:latin typeface="Calibri"/>
                <a:ea typeface="Calibri"/>
                <a:cs typeface="Calibri"/>
              </a:rPr>
              <a:t>Напад што еволуира</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132</a:t>
            </a:fld>
            <a:endParaRPr lang="en-US" altLang="en-US"/>
          </a:p>
        </p:txBody>
      </p:sp>
    </p:spTree>
    <p:extLst>
      <p:ext uri="{BB962C8B-B14F-4D97-AF65-F5344CB8AC3E}">
        <p14:creationId xmlns:p14="http://schemas.microsoft.com/office/powerpoint/2010/main" val="281389488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Добри примери</a:t>
            </a:r>
          </a:p>
          <a:p>
            <a:r>
              <a:rPr lang="mk" sz="1800" b="0" i="0" strike="noStrike" cap="none" spc="0" baseline="0" dirty="0">
                <a:solidFill>
                  <a:srgbClr val="000000"/>
                </a:solidFill>
                <a:effectLst/>
                <a:latin typeface="Calibri"/>
                <a:ea typeface="Calibri"/>
                <a:cs typeface="Calibri"/>
              </a:rPr>
              <a:t>Stuxnet од 2010 година</a:t>
            </a:r>
          </a:p>
          <a:p>
            <a:r>
              <a:rPr lang="mk" sz="1200" b="0" i="0" strike="noStrike" cap="none" spc="0" baseline="0" dirty="0">
                <a:solidFill>
                  <a:srgbClr val="000000"/>
                </a:solidFill>
                <a:effectLst/>
                <a:latin typeface="Calibri"/>
                <a:ea typeface="Calibri"/>
                <a:cs typeface="Calibri"/>
              </a:rPr>
              <a:t>Во тоа време се сметаше за еден од најсофистицираните </a:t>
            </a:r>
            <a:r>
              <a:rPr lang="en-US" sz="1200" b="0" i="0" strike="noStrike" cap="none" spc="0" baseline="0" dirty="0">
                <a:solidFill>
                  <a:srgbClr val="000000"/>
                </a:solidFill>
                <a:effectLst/>
                <a:latin typeface="Calibri"/>
                <a:ea typeface="Calibri"/>
                <a:cs typeface="Calibri"/>
                <a:hlinkClick r:id="rId3" tooltip="Software used or created by hackers to disrupt computer operation, gather sensitive information, or gain access to private computer systems. Short for ‘malicious software’." history="0"/>
              </a:rPr>
              <a:t>malware</a:t>
            </a:r>
            <a:r>
              <a:rPr lang="mk" sz="1200" b="0" i="0" strike="noStrike" cap="none" spc="0" baseline="0" dirty="0">
                <a:solidFill>
                  <a:srgbClr val="000000"/>
                </a:solidFill>
                <a:effectLst/>
                <a:latin typeface="Calibri"/>
                <a:ea typeface="Calibri"/>
                <a:cs typeface="Calibri"/>
              </a:rPr>
              <a:t> што некогаш се забележани, </a:t>
            </a:r>
            <a:r>
              <a:rPr lang="mk" sz="1200" b="0" i="0" strike="noStrike" cap="none" spc="0" baseline="0" dirty="0">
                <a:solidFill>
                  <a:srgbClr val="000000"/>
                </a:solidFill>
                <a:effectLst/>
                <a:latin typeface="Calibri"/>
                <a:ea typeface="Calibri"/>
                <a:cs typeface="Calibri"/>
                <a:hlinkClick r:id="rId3" tooltip="A computer hack that gradually affects performance." history="0"/>
              </a:rPr>
              <a:t>компјутерскиот црв</a:t>
            </a:r>
            <a:r>
              <a:rPr lang="mk" sz="1200" b="0" i="0" strike="noStrike" cap="none" spc="0" baseline="0" dirty="0">
                <a:solidFill>
                  <a:srgbClr val="000000"/>
                </a:solidFill>
                <a:effectLst/>
                <a:latin typeface="Calibri"/>
                <a:ea typeface="Calibri"/>
                <a:cs typeface="Calibri"/>
              </a:rPr>
              <a:t> Stuxnet се користеше во операциите против Иран во 2010 година. Неговата сложеност укажува на тоа дека само националните држави би можеле да го изработат и пуштат. Клучната разлика кај Stuxnet се состои во тоа што, за разлика од другите вируси, </a:t>
            </a:r>
            <a:r>
              <a:rPr lang="mk" sz="1200" b="0" i="0" strike="noStrike" cap="none" spc="0" baseline="0" dirty="0">
                <a:solidFill>
                  <a:srgbClr val="000000"/>
                </a:solidFill>
                <a:effectLst/>
                <a:latin typeface="Calibri"/>
                <a:ea typeface="Calibri"/>
                <a:cs typeface="Calibri"/>
                <a:hlinkClick r:id="rId3" tooltip="A computer hack that gradually affects performance." history="0"/>
              </a:rPr>
              <a:t>компјутерскиот црв</a:t>
            </a:r>
            <a:r>
              <a:rPr lang="mk" sz="1200" b="0" i="0" strike="noStrike" cap="none" spc="0" baseline="0" dirty="0">
                <a:solidFill>
                  <a:srgbClr val="000000"/>
                </a:solidFill>
                <a:effectLst/>
                <a:latin typeface="Calibri"/>
                <a:ea typeface="Calibri"/>
                <a:cs typeface="Calibri"/>
              </a:rPr>
              <a:t> ги напаѓа системите коишто традиционално не се поврзани на интернетот токму од безбедносни причини. Наместо тоа, ги нагаѓа машините кои работат на Windows преку </a:t>
            </a:r>
            <a:r>
              <a:rPr lang="en-US" sz="1200" b="0" i="0" strike="noStrike" cap="none" spc="0" baseline="0" dirty="0">
                <a:solidFill>
                  <a:srgbClr val="000000"/>
                </a:solidFill>
                <a:effectLst/>
                <a:latin typeface="Calibri"/>
                <a:ea typeface="Calibri"/>
                <a:cs typeface="Calibri"/>
                <a:hlinkClick r:id="rId3" history="0"/>
              </a:rPr>
              <a:t>USB</a:t>
            </a:r>
            <a:r>
              <a:rPr lang="mk" sz="1200" b="0" i="0" strike="noStrike" cap="none" spc="0" baseline="0" dirty="0">
                <a:solidFill>
                  <a:srgbClr val="000000"/>
                </a:solidFill>
                <a:effectLst/>
                <a:latin typeface="Calibri"/>
                <a:ea typeface="Calibri"/>
                <a:cs typeface="Calibri"/>
              </a:rPr>
              <a:t>, а потоа се умножува низ </a:t>
            </a:r>
            <a:r>
              <a:rPr lang="mk" sz="1200" b="0" i="0" strike="noStrike" cap="none" spc="0" baseline="0" dirty="0">
                <a:solidFill>
                  <a:srgbClr val="000000"/>
                </a:solidFill>
                <a:effectLst/>
                <a:latin typeface="Calibri"/>
                <a:ea typeface="Calibri"/>
                <a:cs typeface="Calibri"/>
                <a:hlinkClick r:id="rId3" tooltip="A number of computers that are connected to one another, together with the connecting infrastructure. " history="0"/>
              </a:rPr>
              <a:t>мрежата</a:t>
            </a:r>
            <a:r>
              <a:rPr lang="mk" sz="1200" b="0" i="0" strike="noStrike" cap="none" spc="0" baseline="0" dirty="0">
                <a:solidFill>
                  <a:srgbClr val="000000"/>
                </a:solidFill>
                <a:effectLst/>
                <a:latin typeface="Calibri"/>
                <a:ea typeface="Calibri"/>
                <a:cs typeface="Calibri"/>
              </a:rPr>
              <a:t>, барајќи Siemens Step7 софтвер на компјутерите коишто ги контролираат </a:t>
            </a:r>
            <a:r>
              <a:rPr lang="en-US" sz="1200" b="0" i="0" strike="noStrike" cap="none" spc="0" baseline="0" dirty="0">
                <a:solidFill>
                  <a:srgbClr val="000000"/>
                </a:solidFill>
                <a:effectLst/>
                <a:latin typeface="Calibri"/>
                <a:ea typeface="Calibri"/>
                <a:cs typeface="Calibri"/>
              </a:rPr>
              <a:t>PLC</a:t>
            </a:r>
            <a:r>
              <a:rPr lang="mk-MK" sz="1200" b="0" i="0" strike="noStrike" cap="none" spc="0" baseline="0" dirty="0">
                <a:solidFill>
                  <a:srgbClr val="000000"/>
                </a:solidFill>
                <a:effectLst/>
                <a:latin typeface="Calibri"/>
                <a:ea typeface="Calibri"/>
                <a:cs typeface="Calibri"/>
              </a:rPr>
              <a:t> колата</a:t>
            </a:r>
            <a:r>
              <a:rPr lang="mk" sz="1200" b="0" i="0" strike="noStrike" cap="none" spc="0" baseline="0" dirty="0">
                <a:solidFill>
                  <a:srgbClr val="000000"/>
                </a:solidFill>
                <a:effectLst/>
                <a:latin typeface="Calibri"/>
                <a:ea typeface="Calibri"/>
                <a:cs typeface="Calibri"/>
              </a:rPr>
              <a:t> (програмабилни логички контролери (за индустриски машини)). Овие операции беа така осмислени што на хакерите да им обезбедат чувствителни информации за иранската индустриска инфраструктура. </a:t>
            </a:r>
            <a:endParaRPr lang="en-US" altLang="en-US" dirty="0"/>
          </a:p>
          <a:p>
            <a:endParaRPr lang="en-US" altLang="en-US" dirty="0"/>
          </a:p>
          <a:p>
            <a:r>
              <a:rPr lang="mk" sz="1800" b="0" i="0" strike="noStrike" cap="none" spc="0" baseline="0" dirty="0">
                <a:solidFill>
                  <a:srgbClr val="000000"/>
                </a:solidFill>
                <a:effectLst/>
                <a:latin typeface="Calibri"/>
                <a:ea typeface="Calibri"/>
                <a:cs typeface="Calibri"/>
              </a:rPr>
              <a:t>Deep Panda 2015 година</a:t>
            </a: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Неодамна откриен напад со </a:t>
            </a:r>
            <a:r>
              <a:rPr lang="en-US" sz="1200" b="0" i="0" strike="noStrike" cap="none" spc="0" baseline="0" dirty="0">
                <a:solidFill>
                  <a:srgbClr val="000000"/>
                </a:solidFill>
                <a:effectLst/>
                <a:latin typeface="Calibri"/>
                <a:ea typeface="Calibri"/>
                <a:cs typeface="Calibri"/>
              </a:rPr>
              <a:t>ATP</a:t>
            </a:r>
            <a:r>
              <a:rPr lang="mk" sz="1200" b="0" i="0" strike="noStrike" cap="none" spc="0" baseline="0" dirty="0">
                <a:solidFill>
                  <a:srgbClr val="000000"/>
                </a:solidFill>
                <a:effectLst/>
                <a:latin typeface="Calibri"/>
                <a:ea typeface="Calibri"/>
                <a:cs typeface="Calibri"/>
              </a:rPr>
              <a:t> ја погоди кадровската служба на Владата на САД, а ѝ се припишува на она што денеска го опишуваме како тековна сајбер-војна помеѓу Кина и САД. За последната рунда на напади се увиде дека користат најразлични кодни имиња, при што Deep Panda е еден од најчестите атрибути. За нападот врз кадровската служба во 2015 година се цени дека предизвикала компромитирање на над 4 милиони лични досиеја на државни службеници на САД и постои страв дека е можно да биле украдени и податоци за вработените во тајните служби.</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133</a:t>
            </a:fld>
            <a:endParaRPr lang="en-US" altLang="en-US"/>
          </a:p>
        </p:txBody>
      </p:sp>
    </p:spTree>
    <p:extLst>
      <p:ext uri="{BB962C8B-B14F-4D97-AF65-F5344CB8AC3E}">
        <p14:creationId xmlns:p14="http://schemas.microsoft.com/office/powerpoint/2010/main" val="32438345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200" b="0" i="0" strike="noStrike" cap="none" spc="0" baseline="0" dirty="0">
                <a:solidFill>
                  <a:srgbClr val="000000"/>
                </a:solidFill>
                <a:effectLst/>
                <a:latin typeface="Calibri"/>
                <a:ea typeface="Calibri"/>
                <a:cs typeface="Calibri"/>
              </a:rPr>
              <a:t>Според базата на податоци за разузнавање на заканите, нападите со пристап од далечина се меѓу најчестите вектори на напад во т.н. вмрежен дом. Хакерите за своја мета ги земаат компјутерите, паметните телефони, камерите со интернет протоколи (</a:t>
            </a:r>
            <a:r>
              <a:rPr lang="en-GB" sz="1200" b="0" i="0" strike="noStrike" cap="none" spc="0" baseline="0" dirty="0">
                <a:solidFill>
                  <a:srgbClr val="000000"/>
                </a:solidFill>
                <a:effectLst/>
                <a:latin typeface="Calibri"/>
                <a:ea typeface="Calibri"/>
                <a:cs typeface="Calibri"/>
              </a:rPr>
              <a:t>IP</a:t>
            </a:r>
            <a:r>
              <a:rPr lang="mk" sz="1200" b="0" i="0" strike="noStrike" cap="none" spc="0" baseline="0" dirty="0">
                <a:solidFill>
                  <a:srgbClr val="000000"/>
                </a:solidFill>
                <a:effectLst/>
                <a:latin typeface="Calibri"/>
                <a:ea typeface="Calibri"/>
                <a:cs typeface="Calibri"/>
              </a:rPr>
              <a:t>) и локалните мрежни уреди за складирање податоци (</a:t>
            </a:r>
            <a:r>
              <a:rPr lang="en-GB" sz="1200" b="0" i="0" strike="noStrike" cap="none" spc="0" baseline="0" dirty="0">
                <a:solidFill>
                  <a:srgbClr val="000000"/>
                </a:solidFill>
                <a:effectLst/>
                <a:latin typeface="Calibri"/>
                <a:ea typeface="Calibri"/>
                <a:cs typeface="Calibri"/>
              </a:rPr>
              <a:t>NAS</a:t>
            </a:r>
            <a:r>
              <a:rPr lang="mk" sz="1200" b="0" i="0" strike="noStrike" cap="none" spc="0" baseline="0" dirty="0">
                <a:solidFill>
                  <a:srgbClr val="000000"/>
                </a:solidFill>
                <a:effectLst/>
                <a:latin typeface="Calibri"/>
                <a:ea typeface="Calibri"/>
                <a:cs typeface="Calibri"/>
              </a:rPr>
              <a:t>), бидејќи овие уреди обично мора да имаат отворени порти проследени до надворешните мрежи или интернет.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134</a:t>
            </a:fld>
            <a:endParaRPr lang="en-US" altLang="en-US"/>
          </a:p>
        </p:txBody>
      </p:sp>
    </p:spTree>
    <p:extLst>
      <p:ext uri="{BB962C8B-B14F-4D97-AF65-F5344CB8AC3E}">
        <p14:creationId xmlns:p14="http://schemas.microsoft.com/office/powerpoint/2010/main" val="3900888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Се објаснува попосле.</a:t>
            </a:r>
          </a:p>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Насекаде, сајбер-криминалот се препознава според појавите од типот на </a:t>
            </a:r>
            <a:r>
              <a:rPr lang="mk" sz="1800" b="0" i="1" strike="noStrike" cap="none" spc="0" baseline="0" dirty="0">
                <a:solidFill>
                  <a:srgbClr val="000000"/>
                </a:solidFill>
                <a:effectLst/>
                <a:latin typeface="Calibri"/>
                <a:ea typeface="Calibri"/>
                <a:cs typeface="Calibri"/>
              </a:rPr>
              <a:t>хакирање</a:t>
            </a:r>
            <a:r>
              <a:rPr lang="mk" sz="1800" b="0" i="0" strike="noStrike" cap="none" spc="0" baseline="0" dirty="0">
                <a:solidFill>
                  <a:srgbClr val="000000"/>
                </a:solidFill>
                <a:effectLst/>
                <a:latin typeface="Calibri"/>
                <a:ea typeface="Calibri"/>
                <a:cs typeface="Calibri"/>
              </a:rPr>
              <a:t>, или ширење на </a:t>
            </a:r>
            <a:r>
              <a:rPr lang="en-GB" sz="1800" b="0" i="1"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(главно вируси и т.н. </a:t>
            </a:r>
            <a:r>
              <a:rPr lang="en-US" sz="1800" b="0" i="0" strike="noStrike" cap="none" spc="0" baseline="0" dirty="0">
                <a:solidFill>
                  <a:srgbClr val="000000"/>
                </a:solidFill>
                <a:effectLst/>
                <a:latin typeface="Calibri"/>
                <a:ea typeface="Calibri"/>
                <a:cs typeface="Calibri"/>
              </a:rPr>
              <a:t>worms</a:t>
            </a:r>
            <a:r>
              <a:rPr lang="mk" sz="1800" b="0" i="0" strike="noStrike" cap="none" spc="0" baseline="0" dirty="0">
                <a:solidFill>
                  <a:srgbClr val="000000"/>
                </a:solidFill>
                <a:effectLst/>
                <a:latin typeface="Calibri"/>
                <a:ea typeface="Calibri"/>
                <a:cs typeface="Calibri"/>
              </a:rPr>
              <a:t>), или популарните за </a:t>
            </a:r>
            <a:r>
              <a:rPr lang="mk" sz="1800" b="0" i="1" strike="noStrike" cap="none" spc="0" baseline="0" dirty="0">
                <a:solidFill>
                  <a:srgbClr val="000000"/>
                </a:solidFill>
                <a:effectLst/>
                <a:latin typeface="Calibri"/>
                <a:ea typeface="Calibri"/>
                <a:cs typeface="Calibri"/>
              </a:rPr>
              <a:t>медиумите</a:t>
            </a:r>
            <a:r>
              <a:rPr lang="mk" sz="1800" b="0" i="0" strike="noStrike" cap="none" spc="0" baseline="0" dirty="0">
                <a:solidFill>
                  <a:srgbClr val="000000"/>
                </a:solidFill>
                <a:effectLst/>
                <a:latin typeface="Calibri"/>
                <a:ea typeface="Calibri"/>
                <a:cs typeface="Calibri"/>
              </a:rPr>
              <a:t> компјутерски напади (</a:t>
            </a:r>
            <a:r>
              <a:rPr lang="en-GB" sz="1800" b="0" i="1" strike="noStrike" cap="none" spc="0" baseline="0" dirty="0">
                <a:solidFill>
                  <a:srgbClr val="000000"/>
                </a:solidFill>
                <a:effectLst/>
                <a:latin typeface="Calibri"/>
                <a:ea typeface="Calibri"/>
                <a:cs typeface="Calibri"/>
              </a:rPr>
              <a:t>DoS</a:t>
            </a:r>
            <a:r>
              <a:rPr lang="mk" sz="1800" b="0" i="0" strike="noStrike" cap="none" spc="0" baseline="0" dirty="0">
                <a:solidFill>
                  <a:srgbClr val="000000"/>
                </a:solidFill>
                <a:effectLst/>
                <a:latin typeface="Calibri"/>
                <a:ea typeface="Calibri"/>
                <a:cs typeface="Calibri"/>
              </a:rPr>
              <a:t> или </a:t>
            </a:r>
            <a:r>
              <a:rPr lang="en-GB" sz="1800" b="0" i="1" strike="noStrike" cap="none" spc="0" baseline="0" dirty="0">
                <a:solidFill>
                  <a:srgbClr val="000000"/>
                </a:solidFill>
                <a:effectLst/>
                <a:latin typeface="Calibri"/>
                <a:ea typeface="Calibri"/>
                <a:cs typeface="Calibri"/>
              </a:rPr>
              <a:t>DDoS</a:t>
            </a:r>
            <a:r>
              <a:rPr lang="mk" sz="1800" b="0" i="0" strike="noStrike" cap="none" spc="0" baseline="0" dirty="0">
                <a:solidFill>
                  <a:srgbClr val="000000"/>
                </a:solidFill>
                <a:effectLst/>
                <a:latin typeface="Calibri"/>
                <a:ea typeface="Calibri"/>
                <a:cs typeface="Calibri"/>
              </a:rPr>
              <a:t>).  Сепак, денес, дури и обичните граѓани се свесни за многуте други кривични дејствија што се одвиваат на мрежите, повеќето заради остварување профит (да ги споредиме, на пример, редовните измами и компјутерските измами). Исто така сите ги знаат </a:t>
            </a:r>
            <a:r>
              <a:rPr lang="mk-MK" sz="1800" b="0" i="0" strike="noStrike" cap="none" spc="0" baseline="0" dirty="0">
                <a:solidFill>
                  <a:srgbClr val="000000"/>
                </a:solidFill>
                <a:effectLst/>
                <a:latin typeface="Calibri"/>
                <a:ea typeface="Calibri"/>
                <a:cs typeface="Calibri"/>
              </a:rPr>
              <a:t>и </a:t>
            </a:r>
            <a:r>
              <a:rPr lang="mk" sz="1800" b="0" i="0" strike="noStrike" cap="none" spc="0" baseline="0" dirty="0">
                <a:solidFill>
                  <a:srgbClr val="000000"/>
                </a:solidFill>
                <a:effectLst/>
                <a:latin typeface="Calibri"/>
                <a:ea typeface="Calibri"/>
                <a:cs typeface="Calibri"/>
              </a:rPr>
              <a:t>огромните можности што ги нуди сајбер-средината, или сајбер-екосистемот, за извршување или олеснување на редовниот криминал.  </a:t>
            </a:r>
          </a:p>
          <a:p>
            <a:endParaRPr lang="en-GB" altLang="en-US" dirty="0"/>
          </a:p>
          <a:p>
            <a:r>
              <a:rPr lang="mk" sz="1800" b="0" i="0" strike="noStrike" cap="none" spc="0" baseline="0" dirty="0">
                <a:solidFill>
                  <a:srgbClr val="000000"/>
                </a:solidFill>
                <a:effectLst/>
                <a:latin typeface="Calibri"/>
                <a:ea typeface="Calibri"/>
                <a:cs typeface="Calibri"/>
              </a:rPr>
              <a:t>Компромитирање на деловна е-пошта (ќе го објасниме попосле) – Напаѓачот го користи идентитетот на некој друг на корпоративната мрежа за да испраќа </a:t>
            </a:r>
            <a:r>
              <a:rPr lang="en-US" sz="1800" b="0" i="0" strike="noStrike" cap="none" spc="0" baseline="0" dirty="0">
                <a:solidFill>
                  <a:srgbClr val="000000"/>
                </a:solidFill>
                <a:effectLst/>
                <a:latin typeface="Calibri"/>
                <a:ea typeface="Calibri"/>
                <a:cs typeface="Calibri"/>
              </a:rPr>
              <a:t>e-mail </a:t>
            </a:r>
            <a:r>
              <a:rPr lang="mk-MK" sz="1800" b="0" i="0" strike="noStrike" cap="none" spc="0" baseline="0" dirty="0">
                <a:solidFill>
                  <a:srgbClr val="000000"/>
                </a:solidFill>
                <a:effectLst/>
                <a:latin typeface="Calibri"/>
                <a:ea typeface="Calibri"/>
                <a:cs typeface="Calibri"/>
              </a:rPr>
              <a:t>пораки со лажно претставување </a:t>
            </a:r>
            <a:r>
              <a:rPr lang="mk" sz="1800" b="0" i="0" strike="noStrike" cap="none" spc="0" baseline="0" dirty="0">
                <a:solidFill>
                  <a:srgbClr val="000000"/>
                </a:solidFill>
                <a:effectLst/>
                <a:latin typeface="Calibri"/>
                <a:ea typeface="Calibri"/>
                <a:cs typeface="Calibri"/>
              </a:rPr>
              <a:t>за да ги измами лица да испратат пари на сметката на напаѓачот (spoofing).</a:t>
            </a:r>
          </a:p>
          <a:p>
            <a:endParaRPr lang="en-GB" altLang="en-US" dirty="0"/>
          </a:p>
          <a:p>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 софтвер за откуп (ќе го објасниме попосле) – Специфичен штетен код којшто ја енкриптира содржината на компјутерот и бара да се плати откуп за да ги поврати енкриптираните податоци.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a:t>
            </a:fld>
            <a:endParaRPr lang="en-US" altLang="en-US"/>
          </a:p>
        </p:txBody>
      </p:sp>
    </p:spTree>
    <p:extLst>
      <p:ext uri="{BB962C8B-B14F-4D97-AF65-F5344CB8AC3E}">
        <p14:creationId xmlns:p14="http://schemas.microsoft.com/office/powerpoint/2010/main" val="39506605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200" b="0" i="0" strike="noStrike" cap="none" spc="0" baseline="0" dirty="0">
                <a:solidFill>
                  <a:srgbClr val="000000"/>
                </a:solidFill>
                <a:effectLst/>
                <a:latin typeface="Calibri"/>
                <a:ea typeface="Calibri"/>
                <a:cs typeface="Calibri"/>
              </a:rPr>
              <a:t>Според базата на податоци за разузнавање на заканите, нападите со пристап од далечина се меѓу најчестите вектори на напад во т.н. вмрежен дом. Хакерите за своја мета ги земаат компјутерите, паметните телефони, камерите со интернет протоколи (</a:t>
            </a:r>
            <a:r>
              <a:rPr lang="en-GB" sz="1200" b="0" i="0" strike="noStrike" cap="none" spc="0" baseline="0" dirty="0">
                <a:solidFill>
                  <a:srgbClr val="000000"/>
                </a:solidFill>
                <a:effectLst/>
                <a:latin typeface="Calibri"/>
                <a:ea typeface="Calibri"/>
                <a:cs typeface="Calibri"/>
              </a:rPr>
              <a:t>IP</a:t>
            </a:r>
            <a:r>
              <a:rPr lang="mk" sz="1200" b="0" i="0" strike="noStrike" cap="none" spc="0" baseline="0" dirty="0">
                <a:solidFill>
                  <a:srgbClr val="000000"/>
                </a:solidFill>
                <a:effectLst/>
                <a:latin typeface="Calibri"/>
                <a:ea typeface="Calibri"/>
                <a:cs typeface="Calibri"/>
              </a:rPr>
              <a:t>) и локалните мрежни уреди за складирање податоци (</a:t>
            </a:r>
            <a:r>
              <a:rPr lang="en-GB" sz="1200" b="0" i="0" strike="noStrike" cap="none" spc="0" baseline="0" dirty="0">
                <a:solidFill>
                  <a:srgbClr val="000000"/>
                </a:solidFill>
                <a:effectLst/>
                <a:latin typeface="Calibri"/>
                <a:ea typeface="Calibri"/>
                <a:cs typeface="Calibri"/>
              </a:rPr>
              <a:t>NAS</a:t>
            </a:r>
            <a:r>
              <a:rPr lang="mk" sz="1200" b="0" i="0" strike="noStrike" cap="none" spc="0" baseline="0" dirty="0">
                <a:solidFill>
                  <a:srgbClr val="000000"/>
                </a:solidFill>
                <a:effectLst/>
                <a:latin typeface="Calibri"/>
                <a:ea typeface="Calibri"/>
                <a:cs typeface="Calibri"/>
              </a:rPr>
              <a:t>), бидејќи овие уреди обично мора да имаат отворени порти проследени до надворешните мрежи или интернет.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135</a:t>
            </a:fld>
            <a:endParaRPr lang="en-US" altLang="en-US"/>
          </a:p>
        </p:txBody>
      </p:sp>
    </p:spTree>
    <p:extLst>
      <p:ext uri="{BB962C8B-B14F-4D97-AF65-F5344CB8AC3E}">
        <p14:creationId xmlns:p14="http://schemas.microsoft.com/office/powerpoint/2010/main" val="31981159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200" b="0" i="0" strike="noStrike" cap="none" spc="0" baseline="0" dirty="0">
                <a:solidFill>
                  <a:srgbClr val="000000"/>
                </a:solidFill>
                <a:effectLst/>
                <a:latin typeface="Calibri"/>
                <a:ea typeface="Calibri"/>
                <a:cs typeface="Calibri"/>
              </a:rPr>
              <a:t>Крипто-грабнување претставува неовластена употреба на нечиј компјутер за мајнинг на криптовалути. Хакерите го прават ова или така што ќе ја натераат жртвата да кликне врз штетниот линк во</a:t>
            </a:r>
            <a:r>
              <a:rPr lang="en-US" sz="1200" b="0" i="0" strike="noStrike" cap="none" spc="0" baseline="0" dirty="0">
                <a:solidFill>
                  <a:srgbClr val="000000"/>
                </a:solidFill>
                <a:effectLst/>
                <a:latin typeface="Calibri"/>
                <a:ea typeface="Calibri"/>
                <a:cs typeface="Calibri"/>
              </a:rPr>
              <a:t> e-mail</a:t>
            </a:r>
            <a:r>
              <a:rPr lang="mk" sz="1200" b="0" i="0" strike="noStrike" cap="none" spc="0" baseline="0" dirty="0">
                <a:solidFill>
                  <a:srgbClr val="000000"/>
                </a:solidFill>
                <a:effectLst/>
                <a:latin typeface="Calibri"/>
                <a:ea typeface="Calibri"/>
                <a:cs typeface="Calibri"/>
              </a:rPr>
              <a:t> пораката, со што во компјутерот се вчитува код за крипто</a:t>
            </a:r>
            <a:r>
              <a:rPr lang="en-US" sz="1200" b="0" i="0" strike="noStrike" cap="none" spc="0" baseline="0" dirty="0">
                <a:solidFill>
                  <a:srgbClr val="000000"/>
                </a:solidFill>
                <a:effectLst/>
                <a:latin typeface="Calibri"/>
                <a:ea typeface="Calibri"/>
                <a:cs typeface="Calibri"/>
              </a:rPr>
              <a:t>-</a:t>
            </a:r>
            <a:r>
              <a:rPr lang="mk-MK" sz="1200" b="0" i="0" strike="noStrike" cap="none" spc="0" baseline="0" dirty="0" err="1">
                <a:solidFill>
                  <a:srgbClr val="000000"/>
                </a:solidFill>
                <a:effectLst/>
                <a:latin typeface="Calibri"/>
                <a:ea typeface="Calibri"/>
                <a:cs typeface="Calibri"/>
              </a:rPr>
              <a:t>мајнинг</a:t>
            </a:r>
            <a:r>
              <a:rPr lang="mk-MK" sz="1200" b="0" i="0" strike="noStrike" cap="none" spc="0" baseline="0" dirty="0">
                <a:solidFill>
                  <a:srgbClr val="000000"/>
                </a:solidFill>
                <a:effectLst/>
                <a:latin typeface="Calibri"/>
                <a:ea typeface="Calibri"/>
                <a:cs typeface="Calibri"/>
              </a:rPr>
              <a:t>,</a:t>
            </a:r>
            <a:r>
              <a:rPr lang="mk" sz="1200" b="0" i="0" strike="noStrike" cap="none" spc="0" baseline="0" dirty="0">
                <a:solidFill>
                  <a:srgbClr val="000000"/>
                </a:solidFill>
                <a:effectLst/>
                <a:latin typeface="Calibri"/>
                <a:ea typeface="Calibri"/>
                <a:cs typeface="Calibri"/>
              </a:rPr>
              <a:t> или преку инфицирање на вебсајт или онлајн реклама со JavaScript код, кој автоматски се самоизвршува штом ќе се вчита во прегледувачот на жртвата.   </a:t>
            </a:r>
          </a:p>
          <a:p>
            <a:endParaRPr lang="en-GB" sz="1200" b="0" i="0" kern="1200" dirty="0">
              <a:solidFill>
                <a:schemeClr val="tx1"/>
              </a:solidFill>
              <a:effectLst/>
              <a:latin typeface="+mn-lt"/>
              <a:ea typeface="MS PGothic" pitchFamily="34" charset="-128"/>
              <a:cs typeface="ＭＳ Ｐゴシック" charset="0"/>
            </a:endParaRPr>
          </a:p>
          <a:p>
            <a:r>
              <a:rPr lang="mk" sz="1200" b="0" i="0" strike="noStrike" cap="none" spc="0" baseline="0" dirty="0">
                <a:solidFill>
                  <a:srgbClr val="000000"/>
                </a:solidFill>
                <a:effectLst/>
                <a:latin typeface="Calibri"/>
                <a:ea typeface="Calibri"/>
                <a:cs typeface="Calibri"/>
              </a:rPr>
              <a:t>Без оглед на начинот на кој ќе навлезе, кодот за крипто-мајнинг почнува да работи во позадина дури жртвата продолжува да си го користи компјутерот без да се посомнева во нешто. Единствениот знак што може да го забележат се успорените перфроманси или застои при извршувањето.</a:t>
            </a:r>
          </a:p>
          <a:p>
            <a:endParaRPr lang="en-GB" sz="1200" b="0" i="0" kern="1200" dirty="0">
              <a:solidFill>
                <a:schemeClr val="tx1"/>
              </a:solidFill>
              <a:effectLst/>
              <a:latin typeface="+mn-lt"/>
              <a:ea typeface="MS PGothic" pitchFamily="34" charset="-128"/>
              <a:cs typeface="ＭＳ Ｐゴシック" charset="0"/>
            </a:endParaRPr>
          </a:p>
          <a:p>
            <a:r>
              <a:rPr lang="mk" sz="1200" b="0" i="0" strike="noStrike" cap="none" spc="0" baseline="0" dirty="0">
                <a:solidFill>
                  <a:srgbClr val="000000"/>
                </a:solidFill>
                <a:effectLst/>
                <a:latin typeface="Calibri"/>
                <a:ea typeface="Calibri"/>
                <a:cs typeface="Calibri"/>
              </a:rPr>
              <a:t>Како функционира крипто-грабнувањето</a:t>
            </a:r>
          </a:p>
          <a:p>
            <a:r>
              <a:rPr lang="mk" sz="1200" b="0" i="0" strike="noStrike" cap="none" spc="0" baseline="0" dirty="0">
                <a:solidFill>
                  <a:srgbClr val="000000"/>
                </a:solidFill>
                <a:effectLst/>
                <a:latin typeface="Calibri"/>
                <a:ea typeface="Calibri"/>
                <a:cs typeface="Calibri"/>
              </a:rPr>
              <a:t>Хакерите користат два основни начина за да го придобијат компјутерот на жртвата скришно да врши мајнинг на криптовалути.  Едниот начин е да се измамат жртвите самите да го вчитаат кодот за крипто-мајнинг во своите компјутери.  Ова се постигнува преку тактики кои наликуваат на </a:t>
            </a:r>
            <a:r>
              <a:rPr lang="en-US" sz="1200" b="0" i="0" strike="noStrike" cap="none" spc="0" baseline="0" dirty="0">
                <a:solidFill>
                  <a:srgbClr val="000000"/>
                </a:solidFill>
                <a:effectLst/>
                <a:latin typeface="Calibri"/>
                <a:ea typeface="Calibri"/>
                <a:cs typeface="Calibri"/>
              </a:rPr>
              <a:t>phishing</a:t>
            </a:r>
            <a:r>
              <a:rPr lang="mk" sz="1200" b="0" i="0" strike="noStrike" cap="none" spc="0" baseline="0" dirty="0">
                <a:solidFill>
                  <a:srgbClr val="000000"/>
                </a:solidFill>
                <a:effectLst/>
                <a:latin typeface="Calibri"/>
                <a:ea typeface="Calibri"/>
                <a:cs typeface="Calibri"/>
              </a:rPr>
              <a:t>: </a:t>
            </a:r>
            <a:r>
              <a:rPr lang="mk-MK" sz="1200" b="0" i="0" strike="noStrike" cap="none" spc="0" baseline="0" dirty="0">
                <a:solidFill>
                  <a:srgbClr val="000000"/>
                </a:solidFill>
                <a:effectLst/>
                <a:latin typeface="Calibri"/>
                <a:ea typeface="Calibri"/>
                <a:cs typeface="Calibri"/>
              </a:rPr>
              <a:t>ж</a:t>
            </a:r>
            <a:r>
              <a:rPr lang="mk" sz="1200" b="0" i="0" strike="noStrike" cap="none" spc="0" baseline="0" dirty="0">
                <a:solidFill>
                  <a:srgbClr val="000000"/>
                </a:solidFill>
                <a:effectLst/>
                <a:latin typeface="Calibri"/>
                <a:ea typeface="Calibri"/>
                <a:cs typeface="Calibri"/>
              </a:rPr>
              <a:t>ртвите добиваат </a:t>
            </a:r>
            <a:r>
              <a:rPr lang="en-US" sz="1200" b="0" i="0" strike="noStrike" cap="none" spc="0" baseline="0" dirty="0">
                <a:solidFill>
                  <a:srgbClr val="000000"/>
                </a:solidFill>
                <a:effectLst/>
                <a:latin typeface="Calibri"/>
                <a:ea typeface="Calibri"/>
                <a:cs typeface="Calibri"/>
              </a:rPr>
              <a:t>e-mail</a:t>
            </a:r>
            <a:r>
              <a:rPr lang="mk" sz="1200" b="0" i="0" strike="noStrike" cap="none" spc="0" baseline="0" dirty="0">
                <a:solidFill>
                  <a:srgbClr val="000000"/>
                </a:solidFill>
                <a:effectLst/>
                <a:latin typeface="Calibri"/>
                <a:ea typeface="Calibri"/>
                <a:cs typeface="Calibri"/>
              </a:rPr>
              <a:t> кој делува легитимно, па тоа ги охрабрува да кликнат на линкот. Линкот го покренува кодот којшто скриптата за крипто-мајнинг ја вметнува во компјутерот. Скриптата потоа си функционира во позадина, како што жртвата си работи на компјутерот. </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136</a:t>
            </a:fld>
            <a:endParaRPr lang="en-US" altLang="en-US"/>
          </a:p>
        </p:txBody>
      </p:sp>
    </p:spTree>
    <p:extLst>
      <p:ext uri="{BB962C8B-B14F-4D97-AF65-F5344CB8AC3E}">
        <p14:creationId xmlns:p14="http://schemas.microsoft.com/office/powerpoint/2010/main" val="423611492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Пример 1: </a:t>
            </a:r>
            <a:r>
              <a:rPr lang="en-GB" sz="1800" b="0" i="0" strike="noStrike" cap="none" spc="0" baseline="0" dirty="0">
                <a:solidFill>
                  <a:srgbClr val="000000"/>
                </a:solidFill>
                <a:effectLst/>
                <a:latin typeface="Calibri"/>
                <a:ea typeface="Calibri"/>
                <a:cs typeface="Calibri"/>
              </a:rPr>
              <a:t>DDoS</a:t>
            </a:r>
            <a:r>
              <a:rPr lang="mk" sz="1800" b="0" i="0" strike="noStrike" cap="none" spc="0" baseline="0" dirty="0">
                <a:solidFill>
                  <a:srgbClr val="000000"/>
                </a:solidFill>
                <a:effectLst/>
                <a:latin typeface="Calibri"/>
                <a:ea typeface="Calibri"/>
                <a:cs typeface="Calibri"/>
              </a:rPr>
              <a:t> напади. Прекугранични од својот извор до метата. Нападот вклучува напаѓач, „</a:t>
            </a:r>
            <a:r>
              <a:rPr lang="en-US" sz="1800" b="0" i="0" strike="noStrike" cap="none" spc="0" baseline="0" dirty="0">
                <a:solidFill>
                  <a:srgbClr val="000000"/>
                </a:solidFill>
                <a:effectLst/>
                <a:latin typeface="Calibri"/>
                <a:ea typeface="Calibri"/>
                <a:cs typeface="Calibri"/>
              </a:rPr>
              <a:t>bot herder</a:t>
            </a:r>
            <a:r>
              <a:rPr lang="mk" sz="1800" b="0" i="0" strike="noStrike" cap="none" spc="0" baseline="0" dirty="0">
                <a:solidFill>
                  <a:srgbClr val="000000"/>
                </a:solidFill>
                <a:effectLst/>
                <a:latin typeface="Calibri"/>
                <a:ea typeface="Calibri"/>
                <a:cs typeface="Calibri"/>
              </a:rPr>
              <a:t>“ и „зомби“ компјутер и мета (жртва) на нападот, коишто најчесто користат компјутерски системи ширум светот.</a:t>
            </a:r>
            <a:endParaRPr lang="en-US" altLang="en-US" dirty="0"/>
          </a:p>
          <a:p>
            <a:endParaRPr lang="en-US" altLang="en-US" dirty="0"/>
          </a:p>
          <a:p>
            <a:r>
              <a:rPr lang="mk" sz="1800" b="0" i="0" strike="noStrike" cap="none" spc="0" baseline="0" dirty="0">
                <a:solidFill>
                  <a:srgbClr val="000000"/>
                </a:solidFill>
                <a:effectLst/>
                <a:latin typeface="Calibri"/>
                <a:ea typeface="Calibri"/>
                <a:cs typeface="Calibri"/>
              </a:rPr>
              <a:t>Слика: http://westendsolution.com/wp-content/uploads/2013/04/DDoS-network-map.jpg.</a:t>
            </a:r>
          </a:p>
          <a:p>
            <a:endParaRPr lang="en-US" altLang="en-US" dirty="0"/>
          </a:p>
          <a:p>
            <a:r>
              <a:rPr lang="mk" sz="1800" b="0" i="0" strike="noStrike" cap="none" spc="0" baseline="0" dirty="0">
                <a:solidFill>
                  <a:srgbClr val="000000"/>
                </a:solidFill>
                <a:effectLst/>
                <a:latin typeface="Calibri"/>
                <a:ea typeface="Calibri"/>
                <a:cs typeface="Calibri"/>
              </a:rPr>
              <a:t>Како делува </a:t>
            </a:r>
            <a:r>
              <a:rPr lang="en-GB" sz="1800" b="0" i="0" strike="noStrike" cap="none" spc="0" baseline="0" dirty="0">
                <a:solidFill>
                  <a:srgbClr val="000000"/>
                </a:solidFill>
                <a:effectLst/>
                <a:latin typeface="Calibri"/>
                <a:ea typeface="Calibri"/>
                <a:cs typeface="Calibri"/>
              </a:rPr>
              <a:t>DDoS</a:t>
            </a:r>
            <a:r>
              <a:rPr lang="mk" sz="1800" b="0" i="0" strike="noStrike" cap="none" spc="0" baseline="0" dirty="0">
                <a:solidFill>
                  <a:srgbClr val="000000"/>
                </a:solidFill>
                <a:effectLst/>
                <a:latin typeface="Calibri"/>
                <a:ea typeface="Calibri"/>
                <a:cs typeface="Calibri"/>
              </a:rPr>
              <a:t> нападот ќе објасниме попосле во текот на обуката, овој пример само треба да ви ја покаже меѓународната димензија што може да ја поприми еден напад.  </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137</a:t>
            </a:fld>
            <a:endParaRPr lang="en-US" altLang="en-US"/>
          </a:p>
        </p:txBody>
      </p:sp>
    </p:spTree>
    <p:extLst>
      <p:ext uri="{BB962C8B-B14F-4D97-AF65-F5344CB8AC3E}">
        <p14:creationId xmlns:p14="http://schemas.microsoft.com/office/powerpoint/2010/main" val="9375515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Čuvar mesta za sliku na slajdu 1">
            <a:extLst>
              <a:ext uri="{FF2B5EF4-FFF2-40B4-BE49-F238E27FC236}">
                <a16:creationId xmlns:a16="http://schemas.microsoft.com/office/drawing/2014/main" id="{1290D13F-DD68-444F-99DE-5F40C9185D0B}"/>
              </a:ext>
            </a:extLst>
          </p:cNvPr>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3667" name="Čuvar mesta za napomene 2">
            <a:extLst>
              <a:ext uri="{FF2B5EF4-FFF2-40B4-BE49-F238E27FC236}">
                <a16:creationId xmlns:a16="http://schemas.microsoft.com/office/drawing/2014/main" id="{D1283059-AEDF-44BD-B0AF-B857D28559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mk" sz="1800" b="0" i="0" strike="noStrike" cap="none" spc="0" baseline="0" dirty="0">
                <a:solidFill>
                  <a:srgbClr val="000000"/>
                </a:solidFill>
                <a:effectLst/>
                <a:latin typeface="Calibri"/>
                <a:ea typeface="Calibri"/>
                <a:cs typeface="Calibri"/>
              </a:rPr>
              <a:t>Пример 2: Имплементирање на </a:t>
            </a:r>
            <a:r>
              <a:rPr lang="en-GB" sz="1800" b="0" i="0" strike="noStrike" cap="none" spc="0" baseline="0" dirty="0">
                <a:solidFill>
                  <a:srgbClr val="000000"/>
                </a:solidFill>
                <a:effectLst/>
                <a:latin typeface="Calibri"/>
                <a:ea typeface="Calibri"/>
                <a:cs typeface="Calibri"/>
              </a:rPr>
              <a:t>malware-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ZEUS заради грабнување на банкарски сметки. Шемата се состои од 6 чекори: испраќање масивни бројки на инфицирани </a:t>
            </a:r>
            <a:r>
              <a:rPr lang="en-US" sz="1800" b="0" i="0" strike="noStrike" cap="none" spc="0" baseline="0" dirty="0">
                <a:solidFill>
                  <a:srgbClr val="000000"/>
                </a:solidFill>
                <a:effectLst/>
                <a:latin typeface="Calibri"/>
                <a:ea typeface="Calibri"/>
                <a:cs typeface="Calibri"/>
              </a:rPr>
              <a:t>e-mail </a:t>
            </a:r>
            <a:r>
              <a:rPr lang="mk-MK" sz="1800" b="0" i="0" strike="noStrike" cap="none" spc="0" baseline="0" dirty="0">
                <a:solidFill>
                  <a:srgbClr val="000000"/>
                </a:solidFill>
                <a:effectLst/>
                <a:latin typeface="Calibri"/>
                <a:ea typeface="Calibri"/>
                <a:cs typeface="Calibri"/>
              </a:rPr>
              <a:t>пораки</a:t>
            </a:r>
            <a:r>
              <a:rPr lang="mk" sz="1800" b="0" i="0" strike="noStrike" cap="none" spc="0" baseline="0" dirty="0">
                <a:solidFill>
                  <a:srgbClr val="000000"/>
                </a:solidFill>
                <a:effectLst/>
                <a:latin typeface="Calibri"/>
                <a:ea typeface="Calibri"/>
                <a:cs typeface="Calibri"/>
              </a:rPr>
              <a:t>, нивно отворање и активирање на </a:t>
            </a:r>
            <a:r>
              <a:rPr lang="en-GB" sz="1800" b="0" i="0" strike="noStrike" cap="none" spc="0" baseline="0" dirty="0">
                <a:solidFill>
                  <a:srgbClr val="000000"/>
                </a:solidFill>
                <a:effectLst/>
                <a:latin typeface="Calibri"/>
                <a:ea typeface="Calibri"/>
                <a:cs typeface="Calibri"/>
              </a:rPr>
              <a:t>malware-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евидентирање на податоците за банкарските сметки, преземање на вистинските сметки, пренос на пари и повлекување на пари од страна на лица кои илегално пренесуваат пари (</a:t>
            </a:r>
            <a:r>
              <a:rPr lang="en-US" sz="1800" b="0" i="0" strike="noStrike" cap="none" spc="0" baseline="0" dirty="0">
                <a:solidFill>
                  <a:srgbClr val="000000"/>
                </a:solidFill>
                <a:effectLst/>
                <a:latin typeface="Calibri"/>
                <a:ea typeface="Calibri"/>
                <a:cs typeface="Calibri"/>
              </a:rPr>
              <a:t>money mules)</a:t>
            </a:r>
            <a:r>
              <a:rPr lang="mk" sz="1800" b="0" i="0" strike="noStrike" cap="none" spc="0" baseline="0" dirty="0">
                <a:solidFill>
                  <a:srgbClr val="000000"/>
                </a:solidFill>
                <a:effectLst/>
                <a:latin typeface="Calibri"/>
                <a:ea typeface="Calibri"/>
                <a:cs typeface="Calibri"/>
              </a:rPr>
              <a:t> и предавање на илегалната добивка на организаторот, при што извесен процент се задржува како награда.  </a:t>
            </a:r>
          </a:p>
          <a:p>
            <a:endParaRPr lang="mk" altLang="en-US" sz="1800" b="0" i="0" strike="noStrike" cap="none" spc="0" baseline="0" dirty="0">
              <a:solidFill>
                <a:srgbClr val="000000"/>
              </a:solidFill>
              <a:effectLst/>
              <a:latin typeface="Calibri"/>
              <a:cs typeface="Calibri"/>
            </a:endParaRPr>
          </a:p>
          <a:p>
            <a:r>
              <a:rPr lang="en-US" altLang="en-US" sz="1800" b="0" i="0" strike="noStrike" cap="none" spc="0" baseline="0" dirty="0">
                <a:solidFill>
                  <a:srgbClr val="000000"/>
                </a:solidFill>
                <a:effectLst/>
                <a:latin typeface="Calibri"/>
                <a:cs typeface="Calibri"/>
              </a:rPr>
              <a:t>[</a:t>
            </a:r>
            <a:r>
              <a:rPr lang="mk-MK" altLang="en-US" sz="1800" b="0" i="0" strike="noStrike" cap="none" spc="0" baseline="0" dirty="0">
                <a:solidFill>
                  <a:srgbClr val="000000"/>
                </a:solidFill>
                <a:effectLst/>
                <a:latin typeface="Calibri"/>
                <a:cs typeface="Calibri"/>
              </a:rPr>
              <a:t>текст на сликата:</a:t>
            </a:r>
          </a:p>
          <a:p>
            <a:r>
              <a:rPr lang="mk-MK" altLang="en-US" sz="1800" b="0" i="0" strike="noStrike" cap="none" spc="0" baseline="0" dirty="0">
                <a:solidFill>
                  <a:srgbClr val="000000"/>
                </a:solidFill>
                <a:effectLst/>
                <a:latin typeface="Calibri"/>
                <a:cs typeface="Calibri"/>
              </a:rPr>
              <a:t>Автоматски шалтерски службеник </a:t>
            </a:r>
            <a:r>
              <a:rPr lang="en-US" altLang="en-US" sz="1800" b="0" i="0" strike="noStrike" cap="none" spc="0" baseline="0" dirty="0">
                <a:solidFill>
                  <a:srgbClr val="000000"/>
                </a:solidFill>
                <a:effectLst/>
                <a:latin typeface="Calibri"/>
                <a:cs typeface="Calibri"/>
              </a:rPr>
              <a:t>|</a:t>
            </a:r>
            <a:r>
              <a:rPr lang="mk-MK" altLang="en-US" sz="1800" b="0" i="0" strike="noStrike" cap="none" spc="0" baseline="0" dirty="0">
                <a:solidFill>
                  <a:srgbClr val="000000"/>
                </a:solidFill>
                <a:effectLst/>
                <a:latin typeface="Calibri"/>
                <a:cs typeface="Calibri"/>
              </a:rPr>
              <a:t> Како </a:t>
            </a:r>
            <a:r>
              <a:rPr lang="mk-MK" altLang="en-US" sz="1800" b="0" i="0" strike="noStrike" cap="none" spc="0" baseline="0" dirty="0" err="1">
                <a:solidFill>
                  <a:srgbClr val="000000"/>
                </a:solidFill>
                <a:effectLst/>
                <a:latin typeface="Calibri"/>
                <a:cs typeface="Calibri"/>
              </a:rPr>
              <a:t>сајбер</a:t>
            </a:r>
            <a:r>
              <a:rPr lang="mk-MK" altLang="en-US" sz="1800" b="0" i="0" strike="noStrike" cap="none" spc="0" baseline="0" dirty="0">
                <a:solidFill>
                  <a:srgbClr val="000000"/>
                </a:solidFill>
                <a:effectLst/>
                <a:latin typeface="Calibri"/>
                <a:cs typeface="Calibri"/>
              </a:rPr>
              <a:t>-криминалците наводно извлекле милиони долари од банките во САД</a:t>
            </a:r>
          </a:p>
          <a:p>
            <a:pPr marL="342900" indent="-342900">
              <a:buAutoNum type="arabicPeriod"/>
            </a:pPr>
            <a:r>
              <a:rPr lang="mk-MK" altLang="en-US" sz="1800" b="0" i="0" strike="noStrike" cap="none" spc="0" baseline="0" dirty="0">
                <a:solidFill>
                  <a:srgbClr val="000000"/>
                </a:solidFill>
                <a:effectLst/>
                <a:latin typeface="Calibri"/>
                <a:cs typeface="Calibri"/>
              </a:rPr>
              <a:t>Криминалци од Источна Европа праќаат наизглед легитимни </a:t>
            </a:r>
            <a:r>
              <a:rPr lang="en-US" altLang="en-US" sz="1800" b="0" i="0" strike="noStrike" cap="none" spc="0" baseline="0" dirty="0">
                <a:solidFill>
                  <a:srgbClr val="000000"/>
                </a:solidFill>
                <a:effectLst/>
                <a:latin typeface="Calibri"/>
                <a:cs typeface="Calibri"/>
              </a:rPr>
              <a:t>e-mail </a:t>
            </a:r>
            <a:r>
              <a:rPr lang="mk-MK" altLang="en-US" sz="1800" b="0" i="0" strike="noStrike" cap="none" spc="0" baseline="0" dirty="0">
                <a:solidFill>
                  <a:srgbClr val="000000"/>
                </a:solidFill>
                <a:effectLst/>
                <a:latin typeface="Calibri"/>
                <a:cs typeface="Calibri"/>
              </a:rPr>
              <a:t>пораки до мали бизниси и општини во САД.</a:t>
            </a:r>
          </a:p>
          <a:p>
            <a:pPr marL="342900" indent="-342900">
              <a:buAutoNum type="arabicPeriod"/>
            </a:pPr>
            <a:r>
              <a:rPr lang="mk-MK" altLang="en-US" sz="1800" b="0" i="0" strike="noStrike" cap="none" spc="0" baseline="0" dirty="0">
                <a:solidFill>
                  <a:srgbClr val="000000"/>
                </a:solidFill>
                <a:effectLst/>
                <a:latin typeface="Calibri"/>
                <a:cs typeface="Calibri"/>
              </a:rPr>
              <a:t>Овие пораки содржат тројанец </a:t>
            </a:r>
            <a:r>
              <a:rPr lang="en-US" altLang="en-US" sz="1800" b="0" i="0" strike="noStrike" cap="none" spc="0" baseline="0" dirty="0">
                <a:solidFill>
                  <a:srgbClr val="000000"/>
                </a:solidFill>
                <a:effectLst/>
                <a:latin typeface="Calibri"/>
                <a:cs typeface="Calibri"/>
              </a:rPr>
              <a:t>Zeus Trojan malware.</a:t>
            </a:r>
            <a:r>
              <a:rPr lang="mk-MK" altLang="en-US" sz="1800" b="0" i="0" strike="noStrike" cap="none" spc="0" baseline="0" dirty="0">
                <a:solidFill>
                  <a:srgbClr val="000000"/>
                </a:solidFill>
                <a:effectLst/>
                <a:latin typeface="Calibri"/>
                <a:cs typeface="Calibri"/>
              </a:rPr>
              <a:t> Откако ќе бидат отворени, штетниот софтвер се инсталирање на компјутерите на жртвите.</a:t>
            </a:r>
          </a:p>
          <a:p>
            <a:pPr marL="342900" indent="-342900">
              <a:buAutoNum type="arabicPeriod"/>
            </a:pPr>
            <a:r>
              <a:rPr lang="mk-MK" altLang="en-US" sz="1800" b="0" i="0" strike="noStrike" cap="none" spc="0" baseline="0" dirty="0">
                <a:solidFill>
                  <a:srgbClr val="000000"/>
                </a:solidFill>
                <a:effectLst/>
                <a:latin typeface="Calibri"/>
                <a:cs typeface="Calibri"/>
              </a:rPr>
              <a:t>Штетниот софтвер го запишува она што жртвите го внесуваат преку тастатурите што на </a:t>
            </a:r>
            <a:r>
              <a:rPr lang="mk-MK" altLang="en-US" sz="1800" b="0" i="0" strike="noStrike" cap="none" spc="0" baseline="0" dirty="0" err="1">
                <a:solidFill>
                  <a:srgbClr val="000000"/>
                </a:solidFill>
                <a:effectLst/>
                <a:latin typeface="Calibri"/>
                <a:cs typeface="Calibri"/>
              </a:rPr>
              <a:t>сајбер</a:t>
            </a:r>
            <a:r>
              <a:rPr lang="mk-MK" altLang="en-US" sz="1800" b="0" i="0" strike="noStrike" cap="none" spc="0" baseline="0" dirty="0">
                <a:solidFill>
                  <a:srgbClr val="000000"/>
                </a:solidFill>
                <a:effectLst/>
                <a:latin typeface="Calibri"/>
                <a:cs typeface="Calibri"/>
              </a:rPr>
              <a:t>-криминалците им дава пристап од броеви на сметки, лозинки и други лични податоци.</a:t>
            </a:r>
          </a:p>
          <a:p>
            <a:pPr marL="342900" indent="-342900">
              <a:buAutoNum type="arabicPeriod"/>
            </a:pPr>
            <a:r>
              <a:rPr lang="mk-MK" altLang="en-US" sz="1800" b="0" i="0" strike="noStrike" cap="none" spc="0" baseline="0" dirty="0" err="1">
                <a:solidFill>
                  <a:srgbClr val="000000"/>
                </a:solidFill>
                <a:effectLst/>
                <a:latin typeface="Calibri"/>
                <a:cs typeface="Calibri"/>
              </a:rPr>
              <a:t>Сајбер</a:t>
            </a:r>
            <a:r>
              <a:rPr lang="mk-MK" altLang="en-US" sz="1800" b="0" i="0" strike="noStrike" cap="none" spc="0" baseline="0" dirty="0">
                <a:solidFill>
                  <a:srgbClr val="000000"/>
                </a:solidFill>
                <a:effectLst/>
                <a:latin typeface="Calibri"/>
                <a:cs typeface="Calibri"/>
              </a:rPr>
              <a:t>-криминалците ги користат информациите за да ги преземат банкарските сметки на жртвите.</a:t>
            </a:r>
          </a:p>
          <a:p>
            <a:pPr marL="342900" indent="-342900">
              <a:buAutoNum type="arabicPeriod"/>
            </a:pPr>
            <a:r>
              <a:rPr lang="mk-MK" altLang="en-US" sz="1800" b="0" i="0" strike="noStrike" cap="none" spc="0" baseline="0" dirty="0" err="1">
                <a:solidFill>
                  <a:srgbClr val="000000"/>
                </a:solidFill>
                <a:effectLst/>
                <a:latin typeface="Calibri"/>
                <a:cs typeface="Calibri"/>
              </a:rPr>
              <a:t>Сајбер</a:t>
            </a:r>
            <a:r>
              <a:rPr lang="mk-MK" altLang="en-US" sz="1800" b="0" i="0" strike="noStrike" cap="none" spc="0" baseline="0" dirty="0">
                <a:solidFill>
                  <a:srgbClr val="000000"/>
                </a:solidFill>
                <a:effectLst/>
                <a:latin typeface="Calibri"/>
                <a:cs typeface="Calibri"/>
              </a:rPr>
              <a:t>-криминалците ги пренесуваат парите на сметки отворени со лажни лични карти од т.н. „</a:t>
            </a:r>
            <a:r>
              <a:rPr lang="mk-MK" altLang="en-US" sz="1800" b="0" i="0" strike="noStrike" cap="none" spc="0" baseline="0" dirty="0" err="1">
                <a:solidFill>
                  <a:srgbClr val="000000"/>
                </a:solidFill>
                <a:effectLst/>
                <a:latin typeface="Calibri"/>
                <a:cs typeface="Calibri"/>
              </a:rPr>
              <a:t>мулиња</a:t>
            </a:r>
            <a:r>
              <a:rPr lang="mk-MK" altLang="en-US" sz="1800" b="0" i="0" strike="noStrike" cap="none" spc="0" baseline="0" dirty="0">
                <a:solidFill>
                  <a:srgbClr val="000000"/>
                </a:solidFill>
                <a:effectLst/>
                <a:latin typeface="Calibri"/>
                <a:cs typeface="Calibri"/>
              </a:rPr>
              <a:t> за пари“ кои патуваат во САД или земјата со студентски визи.</a:t>
            </a:r>
          </a:p>
          <a:p>
            <a:pPr marL="342900" indent="-342900">
              <a:buAutoNum type="arabicPeriod"/>
            </a:pPr>
            <a:r>
              <a:rPr lang="mk-MK" altLang="en-US" sz="1800" b="0" i="0" strike="noStrike" cap="none" spc="0" baseline="0" dirty="0" err="1">
                <a:solidFill>
                  <a:srgbClr val="000000"/>
                </a:solidFill>
                <a:effectLst/>
                <a:latin typeface="Calibri"/>
                <a:cs typeface="Calibri"/>
              </a:rPr>
              <a:t>Мулињата</a:t>
            </a:r>
            <a:r>
              <a:rPr lang="mk-MK" altLang="en-US" sz="1800" b="0" i="0" strike="noStrike" cap="none" spc="0" baseline="0" dirty="0">
                <a:solidFill>
                  <a:srgbClr val="000000"/>
                </a:solidFill>
                <a:effectLst/>
                <a:latin typeface="Calibri"/>
                <a:cs typeface="Calibri"/>
              </a:rPr>
              <a:t> задржуваат процент од парите – вообичаено 10% - и им го пренесуваат остатокот на </a:t>
            </a:r>
            <a:r>
              <a:rPr lang="mk-MK" altLang="en-US" sz="1800" b="0" i="0" strike="noStrike" cap="none" spc="0" baseline="0" dirty="0" err="1">
                <a:solidFill>
                  <a:srgbClr val="000000"/>
                </a:solidFill>
                <a:effectLst/>
                <a:latin typeface="Calibri"/>
                <a:cs typeface="Calibri"/>
              </a:rPr>
              <a:t>сајбер</a:t>
            </a:r>
            <a:r>
              <a:rPr lang="mk-MK" altLang="en-US" sz="1800" b="0" i="0" strike="noStrike" cap="none" spc="0" baseline="0" dirty="0">
                <a:solidFill>
                  <a:srgbClr val="000000"/>
                </a:solidFill>
                <a:effectLst/>
                <a:latin typeface="Calibri"/>
                <a:cs typeface="Calibri"/>
              </a:rPr>
              <a:t>-криминалците.</a:t>
            </a:r>
            <a:r>
              <a:rPr lang="en-US" altLang="en-US" sz="1800" b="0" i="0" strike="noStrike" cap="none" spc="0" baseline="0" dirty="0">
                <a:solidFill>
                  <a:srgbClr val="000000"/>
                </a:solidFill>
                <a:effectLst/>
                <a:latin typeface="Calibri"/>
                <a:cs typeface="Calibri"/>
              </a:rPr>
              <a:t>]</a:t>
            </a:r>
            <a:endParaRPr lang="en-US" altLang="en-US" dirty="0"/>
          </a:p>
        </p:txBody>
      </p:sp>
      <p:sp>
        <p:nvSpPr>
          <p:cNvPr id="113668" name="Čuvar mesta za broj slajda 3">
            <a:extLst>
              <a:ext uri="{FF2B5EF4-FFF2-40B4-BE49-F238E27FC236}">
                <a16:creationId xmlns:a16="http://schemas.microsoft.com/office/drawing/2014/main" id="{2D40CC75-20BE-46B0-9156-D34D65A11A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F025BACD-728E-4C70-B172-4D59918B5BAA}" type="slidenum">
              <a:rPr lang="en-US" altLang="en-US"/>
              <a:pPr eaLnBrk="1" hangingPunct="1">
                <a:spcBef>
                  <a:spcPct val="0"/>
                </a:spcBef>
              </a:pPr>
              <a:t>138</a:t>
            </a:fld>
            <a:endParaRPr lang="en-US" altLang="en-US"/>
          </a:p>
        </p:txBody>
      </p:sp>
    </p:spTree>
    <p:extLst>
      <p:ext uri="{BB962C8B-B14F-4D97-AF65-F5344CB8AC3E}">
        <p14:creationId xmlns:p14="http://schemas.microsoft.com/office/powerpoint/2010/main" val="408027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Сајбер-просторот станува уште покомплициран со тоа што новите трендови на сајбер-безбедност се преклопуваат со сајбер-криминалот. Важно е овие два света да се држат одвоено, но со свесноста дека некои работи од сајбер-безбедноста на крајот може да се искористат и за сајбер-криминал.</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14</a:t>
            </a:fld>
            <a:endParaRPr lang="en-US" altLang="en-US"/>
          </a:p>
        </p:txBody>
      </p:sp>
    </p:spTree>
    <p:extLst>
      <p:ext uri="{BB962C8B-B14F-4D97-AF65-F5344CB8AC3E}">
        <p14:creationId xmlns:p14="http://schemas.microsoft.com/office/powerpoint/2010/main" val="301563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На сликата се прикажани некои настани во светот кои се поврзуваат со сајбер-војување.</a:t>
            </a:r>
          </a:p>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15</a:t>
            </a:fld>
            <a:endParaRPr lang="en-US" altLang="en-US"/>
          </a:p>
        </p:txBody>
      </p:sp>
    </p:spTree>
    <p:extLst>
      <p:ext uri="{BB962C8B-B14F-4D97-AF65-F5344CB8AC3E}">
        <p14:creationId xmlns:p14="http://schemas.microsoft.com/office/powerpoint/2010/main" val="1800443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16</a:t>
            </a:fld>
            <a:endParaRPr lang="en-US" altLang="en-US"/>
          </a:p>
        </p:txBody>
      </p:sp>
    </p:spTree>
    <p:extLst>
      <p:ext uri="{BB962C8B-B14F-4D97-AF65-F5344CB8AC3E}">
        <p14:creationId xmlns:p14="http://schemas.microsoft.com/office/powerpoint/2010/main" val="169937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17</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90000"/>
              </a:lnSpc>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Важно е да се објасни уште на самиот почеток дека се користат голем број термини за да се опише криминалната употреба на технологијата и би било од помош да се понуди кратко објаснување.    </a:t>
            </a:r>
          </a:p>
          <a:p>
            <a:pPr marL="0" indent="0" algn="just">
              <a:lnSpc>
                <a:spcPct val="90000"/>
              </a:lnSpc>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Термините „компјутерски криминал“, „хај-тек криминал“, „ИТ криминал“ и „сајбер-криминал“ многу често се користат наизменично и создаваат забуна и недоразбирање. </a:t>
            </a:r>
          </a:p>
          <a:p>
            <a:pPr marL="0" indent="0" algn="just">
              <a:lnSpc>
                <a:spcPct val="90000"/>
              </a:lnSpc>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Употребата на компјутерите и другите уреди од страна на криминалците и вредноста на податоците што може да се повратат за полициската истрага може да се разглобат вака: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18</a:t>
            </a:fld>
            <a:endParaRPr lang="en-US" altLang="en-US"/>
          </a:p>
        </p:txBody>
      </p:sp>
    </p:spTree>
    <p:extLst>
      <p:ext uri="{BB962C8B-B14F-4D97-AF65-F5344CB8AC3E}">
        <p14:creationId xmlns:p14="http://schemas.microsoft.com/office/powerpoint/2010/main" val="346570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жртва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цел на криминалот – традиционално ова се смета за „компјутерски криминал“ во вистинска смисла на зборот, и тука спаѓаат кривичните дела од типот на хакирање, напади со спречување пристап до услугите и ширењето вируси.</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помагало за криминалот:</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кога компјутерите и другите уреди се користат за да се помогне извршувањето на традиционалните кривични дела, на пример, за производство на фалсификувани документи, за испраќање смртни закани или уценување или за  создавање и растурање на илегален материјал, како што се слики од злоупотреба на децата.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комуникациска алатка:</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е кога криминалците ја користат технологијата за да комуницираат еден со друг на начин што ја намалува можноста да бидат откриени, на пример, со користење на технологијата за енкрипција.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медиум за складирање:</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претставува намерното или ненамерното складирање на информации на уредите што се користат за која било од другите категории, и обично подразбира податоци што се чуваат на компјутерските системи на жртвите, сведоците или осомничените. </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Технологијата како сведок на криминалот:</a:t>
            </a:r>
          </a:p>
          <a:p>
            <a:pPr algn="just">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 - може да се сретне кога доказите што се содржат на ИТ (информатичките) уредите се користат како поткрепа на доказите со кои очигледно не се поврзани, на пример, да се докаже или побие алибито што го дава осомничениот или тврдењето на сведокот.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19</a:t>
            </a:fld>
            <a:endParaRPr lang="en-US" altLang="en-US"/>
          </a:p>
        </p:txBody>
      </p:sp>
    </p:spTree>
    <p:extLst>
      <p:ext uri="{BB962C8B-B14F-4D97-AF65-F5344CB8AC3E}">
        <p14:creationId xmlns:p14="http://schemas.microsoft.com/office/powerpoint/2010/main" val="321589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a:ea typeface="Calibri"/>
                <a:cs typeface="Calibri"/>
              </a:rPr>
              <a:t>Оваа сесија ќе биде поделена во 5 дела за да се направат природни паузи.</a:t>
            </a:r>
          </a:p>
          <a:p>
            <a:r>
              <a:rPr lang="mk" sz="3600" b="0" i="0" strike="noStrike" cap="none" spc="0" baseline="0">
                <a:solidFill>
                  <a:srgbClr val="000000"/>
                </a:solidFill>
                <a:effectLst/>
                <a:latin typeface="Calibri"/>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a:solidFill>
                  <a:srgbClr val="000000"/>
                </a:solidFill>
                <a:effectLst/>
                <a:latin typeface="Calibri"/>
                <a:ea typeface="Calibri"/>
                <a:cs typeface="Calibri"/>
              </a:rPr>
              <a:t>Потоа, да се опише што претставува и како функционира интернетот.</a:t>
            </a:r>
          </a:p>
          <a:p>
            <a:r>
              <a:rPr lang="mk" sz="3600" b="0" i="0" strike="noStrike" cap="none" spc="0" baseline="0">
                <a:solidFill>
                  <a:srgbClr val="000000"/>
                </a:solidFill>
                <a:effectLst/>
                <a:latin typeface="Calibri"/>
                <a:ea typeface="Calibri"/>
                <a:cs typeface="Calibri"/>
              </a:rPr>
              <a:t>А потоа да се види како таквиот компјутер се поврзува на интернет.</a:t>
            </a:r>
          </a:p>
          <a:p>
            <a:r>
              <a:rPr lang="mk" sz="3600" b="0" i="0" strike="noStrike" cap="none" spc="0" baseline="0">
                <a:solidFill>
                  <a:srgbClr val="000000"/>
                </a:solidFill>
                <a:effectLst/>
                <a:latin typeface="Calibri"/>
                <a:ea typeface="Calibri"/>
                <a:cs typeface="Calibri"/>
              </a:rPr>
              <a:t>И потоа и да се види што се наоѓа на самиот интернет.</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Од 1984 г., кога писателот Вилијам Гибсон го скова зборот сајбер-простор, во својот научно-фантастичен роман Невромансер, во однос на Интернетот и другите мрежи, настанаа и други слични изрази со истиот префикс. Сајбер-криминалот е секако еден од нив. Речиси три децении подоцна, авторите не постигнаа консензус околу точната дефиниција на изразот сајбер-криминал, и покрај сè побројната литература којашто расправа токму за сајбер-криминалот.</a:t>
            </a:r>
            <a:endParaRPr lang="hr-HR" altLang="en-US" dirty="0"/>
          </a:p>
          <a:p>
            <a:r>
              <a:rPr lang="en-GB" altLang="en-US" dirty="0"/>
              <a:t> </a:t>
            </a:r>
            <a:endParaRPr lang="hr-HR" altLang="en-US" dirty="0"/>
          </a:p>
          <a:p>
            <a:r>
              <a:rPr lang="mk" sz="1800" b="0" i="0" strike="noStrike" cap="none" spc="0" baseline="0" dirty="0">
                <a:solidFill>
                  <a:srgbClr val="000000"/>
                </a:solidFill>
                <a:effectLst/>
                <a:latin typeface="Calibri"/>
                <a:ea typeface="Calibri"/>
                <a:cs typeface="Calibri"/>
              </a:rPr>
              <a:t>Ниту пак постои согласност околу тоа дали сајбер-криминалот е навистина ново и посебно поле на казненото право или пак е само множество на поединечни одредби од кривичното право кои, ете, се погодиле да се однесуваат на дигиталната сфера.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20</a:t>
            </a:fld>
            <a:endParaRPr lang="en-US" altLang="en-US"/>
          </a:p>
        </p:txBody>
      </p:sp>
    </p:spTree>
    <p:extLst>
      <p:ext uri="{BB962C8B-B14F-4D97-AF65-F5344CB8AC3E}">
        <p14:creationId xmlns:p14="http://schemas.microsoft.com/office/powerpoint/2010/main" val="2381311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Сепак, кажано социолошки, криминалот што се извршува во сајбер-средина е веќе важна и автономна реалност. Сепак, гледано социолошки, криминалот извршен во сајбер-средината веќе претставува важна и самостојна реалност. Постојат, насекаде низ Европа и во повеќето земји во остатокот од светот, посебни истражни единици во</a:t>
            </a:r>
            <a:r>
              <a:rPr lang="mk-MK" sz="1800" b="0" i="0" strike="noStrike" cap="none" spc="0" baseline="0" dirty="0">
                <a:solidFill>
                  <a:srgbClr val="000000"/>
                </a:solidFill>
                <a:effectLst/>
                <a:latin typeface="Calibri"/>
                <a:ea typeface="Calibri"/>
                <a:cs typeface="Calibri"/>
              </a:rPr>
              <a:t> рамки на</a:t>
            </a:r>
            <a:r>
              <a:rPr lang="mk" sz="1800" b="0" i="0" strike="noStrike" cap="none" spc="0" baseline="0" dirty="0">
                <a:solidFill>
                  <a:srgbClr val="000000"/>
                </a:solidFill>
                <a:effectLst/>
                <a:latin typeface="Calibri"/>
                <a:ea typeface="Calibri"/>
                <a:cs typeface="Calibri"/>
              </a:rPr>
              <a:t> полицијата, како и некои посебни обвинителства. Меѓународните јавни организации и приватни компании се сè повеќе загрижени за последиците од </a:t>
            </a:r>
            <a:r>
              <a:rPr lang="sr-Cyrl-RS" sz="1800" b="0" i="0" strike="noStrike" cap="none" spc="0" baseline="0" dirty="0">
                <a:solidFill>
                  <a:srgbClr val="000000"/>
                </a:solidFill>
                <a:effectLst/>
                <a:latin typeface="Calibri"/>
                <a:ea typeface="Calibri"/>
                <a:cs typeface="Calibri"/>
              </a:rPr>
              <a:t>илегалн</a:t>
            </a:r>
            <a:r>
              <a:rPr lang="mk" sz="1800" b="0" i="0" strike="noStrike" cap="none" spc="0" baseline="0" dirty="0">
                <a:solidFill>
                  <a:srgbClr val="000000"/>
                </a:solidFill>
                <a:effectLst/>
                <a:latin typeface="Calibri"/>
                <a:ea typeface="Calibri"/>
                <a:cs typeface="Calibri"/>
              </a:rPr>
              <a:t>ите и штетните дела извршени со помош на комуникациските мрежи или во рамките на тие мрежи.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21</a:t>
            </a:fld>
            <a:endParaRPr lang="en-US" altLang="en-US"/>
          </a:p>
        </p:txBody>
      </p:sp>
    </p:spTree>
    <p:extLst>
      <p:ext uri="{BB962C8B-B14F-4D97-AF65-F5344CB8AC3E}">
        <p14:creationId xmlns:p14="http://schemas.microsoft.com/office/powerpoint/2010/main" val="1055626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defRPr/>
            </a:pPr>
            <a:r>
              <a:rPr lang="mk" sz="1800" b="0" i="0" strike="noStrike" cap="none" spc="0" baseline="0" dirty="0">
                <a:solidFill>
                  <a:srgbClr val="000000"/>
                </a:solidFill>
                <a:effectLst/>
                <a:latin typeface="Calibri"/>
                <a:ea typeface="Calibri"/>
                <a:cs typeface="Calibri"/>
              </a:rPr>
              <a:t>Сајбер-криминалот може да се дефинира и во потесна и во поширока смисла: начелно, поимот се користи со ограничено значење, за да се опишат кривичните дејствија во кои компјутерот или мрежата се суштинскиот дел од криминалот; сепак, поимот сајбер-криминал исто така се користи за вклучување и на трудите традиционални кривични дела за кои се користат компјутерите или мрежите за да се овозможи илегалната активност.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7F3F99"/>
                </a:solidFill>
                <a:effectLst/>
                <a:latin typeface="HelveticaNeue-Bold"/>
                <a:ea typeface="HelveticaNeue-Bold"/>
                <a:cs typeface="HelveticaNeue-Bold"/>
              </a:rPr>
              <a:t>Во рамките на Процена на заканите за 2019 година од страна на </a:t>
            </a:r>
            <a:r>
              <a:rPr lang="en-GB" sz="1800" b="0" i="0" strike="noStrike" cap="none" spc="0" baseline="0" dirty="0" err="1">
                <a:solidFill>
                  <a:srgbClr val="7F3F99"/>
                </a:solidFill>
                <a:effectLst/>
                <a:latin typeface="HelveticaNeue-Bold"/>
                <a:ea typeface="HelveticaNeue-Bold"/>
                <a:cs typeface="HelveticaNeue-Bold"/>
              </a:rPr>
              <a:t>IOCTA</a:t>
            </a:r>
            <a:r>
              <a:rPr lang="mk" sz="1800" b="0" i="0" strike="noStrike" cap="none" spc="0" baseline="0" dirty="0">
                <a:solidFill>
                  <a:srgbClr val="7F3F99"/>
                </a:solidFill>
                <a:effectLst/>
                <a:latin typeface="HelveticaNeue-Bold"/>
                <a:ea typeface="HelveticaNeue-Bold"/>
                <a:cs typeface="HelveticaNeue-Bold"/>
              </a:rPr>
              <a:t> – следново беше наведено како дефиниција</a:t>
            </a:r>
          </a:p>
          <a:p>
            <a:pPr algn="l"/>
            <a:endParaRPr lang="en-GB" sz="1800" b="1" i="0" u="none" strike="noStrike" baseline="0" dirty="0">
              <a:solidFill>
                <a:srgbClr val="7F3F99"/>
              </a:solidFill>
              <a:latin typeface="HelveticaNeue-Bold"/>
            </a:endParaRPr>
          </a:p>
          <a:p>
            <a:pPr algn="l"/>
            <a:r>
              <a:rPr lang="mk" sz="1800" b="0" i="0" strike="noStrike" cap="none" spc="0" baseline="0" dirty="0">
                <a:solidFill>
                  <a:srgbClr val="7F3F99"/>
                </a:solidFill>
                <a:effectLst/>
                <a:latin typeface="HelveticaNeue-Bold"/>
                <a:ea typeface="HelveticaNeue-Bold"/>
                <a:cs typeface="HelveticaNeue-Bold"/>
              </a:rPr>
              <a:t>„Сајбер-криминал: Преглед на доказите</a:t>
            </a:r>
          </a:p>
          <a:p>
            <a:pPr algn="l"/>
            <a:r>
              <a:rPr lang="mk" sz="1800" b="0" i="0" strike="noStrike" cap="none" spc="0" baseline="0" dirty="0">
                <a:solidFill>
                  <a:srgbClr val="7F3F99"/>
                </a:solidFill>
                <a:effectLst/>
                <a:latin typeface="HelveticaNeue"/>
                <a:ea typeface="HelveticaNeue"/>
                <a:cs typeface="HelveticaNeue"/>
              </a:rPr>
              <a:t>Извештај од истражување 75</a:t>
            </a:r>
          </a:p>
          <a:p>
            <a:pPr algn="l"/>
            <a:r>
              <a:rPr lang="mk" sz="1800" b="0" i="0" strike="noStrike" cap="none" spc="0" baseline="0" dirty="0">
                <a:solidFill>
                  <a:srgbClr val="7F3F99"/>
                </a:solidFill>
                <a:effectLst/>
                <a:latin typeface="HelveticaNeue"/>
                <a:ea typeface="HelveticaNeue"/>
                <a:cs typeface="HelveticaNeue"/>
              </a:rPr>
              <a:t>Глава 1: Сајбер-зависен криминал</a:t>
            </a:r>
          </a:p>
          <a:p>
            <a:pPr algn="l"/>
            <a:r>
              <a:rPr lang="mk" sz="1800" b="0" i="0" strike="noStrike" cap="none" spc="0" baseline="0" dirty="0">
                <a:solidFill>
                  <a:srgbClr val="000000"/>
                </a:solidFill>
                <a:effectLst/>
                <a:latin typeface="HelveticaNeue"/>
                <a:ea typeface="HelveticaNeue"/>
                <a:cs typeface="HelveticaNeue"/>
              </a:rPr>
              <a:t>д-р Мајк МекГаер (Сари Универзитет) и</a:t>
            </a:r>
          </a:p>
          <a:p>
            <a:pPr algn="l"/>
            <a:r>
              <a:rPr lang="mk" sz="1800" b="0" i="0" strike="noStrike" cap="none" spc="0" baseline="0" dirty="0">
                <a:solidFill>
                  <a:srgbClr val="000000"/>
                </a:solidFill>
                <a:effectLst/>
                <a:latin typeface="HelveticaNeue"/>
                <a:ea typeface="HelveticaNeue"/>
                <a:cs typeface="HelveticaNeue"/>
              </a:rPr>
              <a:t>Саманта Даулинг (Хоум Офис Сајанс)</a:t>
            </a:r>
          </a:p>
          <a:p>
            <a:pPr algn="l"/>
            <a:r>
              <a:rPr lang="mk" sz="1800" b="0" i="0" strike="noStrike" cap="none" spc="0" baseline="0" dirty="0">
                <a:solidFill>
                  <a:srgbClr val="000000"/>
                </a:solidFill>
                <a:effectLst/>
                <a:latin typeface="HelveticaNeue"/>
                <a:ea typeface="HelveticaNeue"/>
                <a:cs typeface="HelveticaNeue"/>
              </a:rPr>
              <a:t>октомври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22</a:t>
            </a:fld>
            <a:endParaRPr lang="en-US" altLang="en-US"/>
          </a:p>
        </p:txBody>
      </p:sp>
    </p:spTree>
    <p:extLst>
      <p:ext uri="{BB962C8B-B14F-4D97-AF65-F5344CB8AC3E}">
        <p14:creationId xmlns:p14="http://schemas.microsoft.com/office/powerpoint/2010/main" val="619508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23</a:t>
            </a:fld>
            <a:endParaRPr lang="en-US" altLang="en-US"/>
          </a:p>
        </p:txBody>
      </p:sp>
    </p:spTree>
    <p:extLst>
      <p:ext uri="{BB962C8B-B14F-4D97-AF65-F5344CB8AC3E}">
        <p14:creationId xmlns:p14="http://schemas.microsoft.com/office/powerpoint/2010/main" val="1458066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25</a:t>
            </a:fld>
            <a:endParaRPr lang="en-US"/>
          </a:p>
        </p:txBody>
      </p:sp>
    </p:spTree>
    <p:extLst>
      <p:ext uri="{BB962C8B-B14F-4D97-AF65-F5344CB8AC3E}">
        <p14:creationId xmlns:p14="http://schemas.microsoft.com/office/powerpoint/2010/main" val="1163534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 uri="{FAA26D3D-D897-4be2-8F04-BA451C77F1D7}">
              <ma14:placeholderFlag xmlns:p14="http://schemas.microsoft.com/office/powerpoint/2010/main" xmlns:a14="http://schemas.microsoft.com/office/drawing/2010/main"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a:latin typeface="Calibri"/>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fld id="{AF832C6B-BDA8-DE4D-980B-63A4BC844782}" type="slidenum">
              <a:rPr lang="fr-FR" sz="1200"/>
              <a:t>26</a:t>
            </a:fld>
            <a:endParaRPr lang="fr-FR"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 uri="{FAA26D3D-D897-4be2-8F04-BA451C77F1D7}">
              <ma14:placeholderFlag xmlns:p14="http://schemas.microsoft.com/office/powerpoint/2010/main" xmlns:a14="http://schemas.microsoft.com/office/drawing/2010/main"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mk" sz="1000" b="0" i="0" strike="noStrike" cap="none" spc="0" baseline="0" dirty="0">
                <a:solidFill>
                  <a:srgbClr val="000000"/>
                </a:solidFill>
                <a:effectLst/>
                <a:latin typeface="Calibri"/>
                <a:ea typeface="Calibri"/>
                <a:cs typeface="Calibri"/>
              </a:rPr>
              <a:t>Целосен или делумен пристап без право на тоа</a:t>
            </a:r>
          </a:p>
          <a:p>
            <a:pPr marL="171450" indent="-171450">
              <a:buFontTx/>
              <a:buChar char="•"/>
            </a:pPr>
            <a:r>
              <a:rPr lang="mk" sz="1000" b="0" i="0" strike="noStrike" cap="none" spc="0" baseline="0" dirty="0">
                <a:solidFill>
                  <a:srgbClr val="000000"/>
                </a:solidFill>
                <a:effectLst/>
                <a:latin typeface="Calibri"/>
                <a:ea typeface="Calibri"/>
                <a:cs typeface="Calibri"/>
              </a:rPr>
              <a:t>Пренесување на компјутерските податоци недостапно за јавноста кон, од, во рамките на компјутерскиот систем </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Оштетување, бришење, нарушување, изменување или потиснување на компјутерските податоци</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Подривање на функционирањето на компјутерскиот систем преку внесување, пренесување, оштетување, бришење, нарушување, изменување или потиснување на компјутерските податоци </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Производство и поседување на компјутерски системи со коишто се врши горенаведеното </a:t>
            </a:r>
          </a:p>
          <a:p>
            <a:pPr marL="171450" indent="-171450" eaLnBrk="1" hangingPunct="1">
              <a:spcBef>
                <a:spcPct val="0"/>
              </a:spcBef>
              <a:buFontTx/>
              <a:buChar char="•"/>
            </a:pPr>
            <a:r>
              <a:rPr lang="mk" sz="1000" b="0" i="0" strike="noStrike" cap="none" spc="0" baseline="0" dirty="0">
                <a:solidFill>
                  <a:srgbClr val="000000"/>
                </a:solidFill>
                <a:effectLst/>
                <a:latin typeface="Calibri"/>
                <a:ea typeface="Calibri"/>
                <a:cs typeface="Calibri"/>
              </a:rPr>
              <a:t>Неавтентични податоци со намера да се искористат или со нив да се делува за </a:t>
            </a:r>
            <a:r>
              <a:rPr lang="sr-Cyrl-RS" sz="1000" b="0" i="0" strike="noStrike" cap="none" spc="0" baseline="0" dirty="0">
                <a:solidFill>
                  <a:srgbClr val="000000"/>
                </a:solidFill>
                <a:effectLst/>
                <a:latin typeface="Calibri"/>
                <a:ea typeface="Calibri"/>
                <a:cs typeface="Calibri"/>
              </a:rPr>
              <a:t>илегалн</a:t>
            </a:r>
            <a:r>
              <a:rPr lang="mk" sz="1000" b="0" i="0" strike="noStrike" cap="none" spc="0" baseline="0" dirty="0">
                <a:solidFill>
                  <a:srgbClr val="000000"/>
                </a:solidFill>
                <a:effectLst/>
                <a:latin typeface="Calibri"/>
                <a:ea typeface="Calibri"/>
                <a:cs typeface="Calibri"/>
              </a:rPr>
              <a:t>и цели, како божем да се автентични </a:t>
            </a:r>
            <a:endParaRPr lang="it-IT" dirty="0">
              <a:latin typeface="Calibri"/>
            </a:endParaRP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Внес, мешање со нечесна намера да се оствари економска добивка</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Произведување, нудење, ширење, набавување, поседување</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Права на интелектуална сопственост</a:t>
            </a:r>
          </a:p>
          <a:p>
            <a:pPr marL="171450" indent="-171450" eaLnBrk="1" hangingPunct="1">
              <a:spcBef>
                <a:spcPct val="0"/>
              </a:spcBef>
              <a:buFontTx/>
              <a:buChar char="•"/>
            </a:pPr>
            <a:endParaRPr lang="it-IT" dirty="0">
              <a:latin typeface="Calibri"/>
            </a:endParaRP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Експедитивно зачувување на компјутерските податоци и податоците за сообраќајот </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Делумно разоткривање на податоците за сообраќајот за да идентификува провајдерот и патеката</a:t>
            </a:r>
          </a:p>
          <a:p>
            <a:pPr marL="171450" indent="-171450" eaLnBrk="1" hangingPunct="1">
              <a:spcBef>
                <a:spcPct val="0"/>
              </a:spcBef>
              <a:buFontTx/>
              <a:buChar char="•"/>
            </a:pPr>
            <a:r>
              <a:rPr lang="sr-Cyrl-RS" sz="1800" b="0" i="0" strike="noStrike" cap="none" spc="0" baseline="0" dirty="0">
                <a:solidFill>
                  <a:srgbClr val="000000"/>
                </a:solidFill>
                <a:effectLst/>
                <a:latin typeface="Calibri"/>
                <a:ea typeface="Calibri"/>
                <a:cs typeface="Calibri"/>
              </a:rPr>
              <a:t>Налог за генерирање </a:t>
            </a:r>
            <a:r>
              <a:rPr lang="sr-Cyrl-RS" sz="1800" b="0" i="0" strike="noStrike" cap="none" spc="0" baseline="0" dirty="0" err="1">
                <a:solidFill>
                  <a:srgbClr val="000000"/>
                </a:solidFill>
                <a:effectLst/>
                <a:latin typeface="Calibri"/>
                <a:ea typeface="Calibri"/>
                <a:cs typeface="Calibri"/>
              </a:rPr>
              <a:t>информации</a:t>
            </a:r>
            <a:r>
              <a:rPr lang="mk" sz="1800" b="0" i="0" strike="noStrike" cap="none" spc="0" baseline="0" dirty="0">
                <a:solidFill>
                  <a:srgbClr val="000000"/>
                </a:solidFill>
                <a:effectLst/>
                <a:latin typeface="Calibri"/>
                <a:ea typeface="Calibri"/>
                <a:cs typeface="Calibri"/>
              </a:rPr>
              <a:t> за лицата (компјутерски податоци) и давателите на услуги (претплатнички информации)</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Потрага и </a:t>
            </a:r>
            <a:r>
              <a:rPr lang="sr-Cyrl-RS" sz="1800" b="0" i="0" strike="noStrike" cap="none" spc="0" baseline="0" dirty="0">
                <a:solidFill>
                  <a:srgbClr val="000000"/>
                </a:solidFill>
                <a:effectLst/>
                <a:latin typeface="Calibri"/>
                <a:ea typeface="Calibri"/>
                <a:cs typeface="Calibri"/>
              </a:rPr>
              <a:t>заплена</a:t>
            </a:r>
            <a:r>
              <a:rPr lang="mk" sz="1800" b="0" i="0" strike="noStrike" cap="none" spc="0" baseline="0" dirty="0">
                <a:solidFill>
                  <a:srgbClr val="000000"/>
                </a:solidFill>
                <a:effectLst/>
                <a:latin typeface="Calibri"/>
                <a:ea typeface="Calibri"/>
                <a:cs typeface="Calibri"/>
              </a:rPr>
              <a:t> на компјутерските податоци (компјутер и кое било друго складиште)</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Собирање на податоци за сообраќајот во реално време, како и </a:t>
            </a:r>
            <a:r>
              <a:rPr lang="sr-Cyrl-RS" sz="1800" b="0" i="0" strike="noStrike" cap="none" spc="0" baseline="0" dirty="0" err="1">
                <a:solidFill>
                  <a:srgbClr val="000000"/>
                </a:solidFill>
                <a:effectLst/>
                <a:latin typeface="Calibri"/>
                <a:ea typeface="Calibri"/>
                <a:cs typeface="Calibri"/>
              </a:rPr>
              <a:t>следење</a:t>
            </a:r>
            <a:r>
              <a:rPr lang="mk" sz="1800" b="0" i="0" strike="noStrike" cap="none" spc="0" baseline="0" dirty="0">
                <a:solidFill>
                  <a:srgbClr val="000000"/>
                </a:solidFill>
                <a:effectLst/>
                <a:latin typeface="Calibri"/>
                <a:ea typeface="Calibri"/>
                <a:cs typeface="Calibri"/>
              </a:rPr>
              <a:t> на компјутерските податоци </a:t>
            </a:r>
          </a:p>
          <a:p>
            <a:pPr marL="171450" indent="-171450" eaLnBrk="1" hangingPunct="1">
              <a:spcBef>
                <a:spcPct val="0"/>
              </a:spcBef>
              <a:buFontTx/>
              <a:buChar char="•"/>
            </a:pPr>
            <a:endParaRPr lang="en-US" dirty="0">
              <a:latin typeface="Calibri"/>
            </a:endParaRP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Кривични дела коишто се смета дека ги вклучуваат и есктрадирачките дела</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ЗПП – уште една заемна помош во најширока можна мера за целите на истрагата или кривичното гонење на кривичните дела поврзани со компјутерските системи и податоци, или за собирање на докази во електронска форма за кривичните дела</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Доброволно разоткривање </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Експедитивно зачувување на компјутерските податоци, разоткривање на зачуваните податоци за сообраќајот </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ЗПП да побара </a:t>
            </a:r>
            <a:r>
              <a:rPr lang="sr-Cyrl-RS" sz="1800" b="0" i="0" strike="noStrike" cap="none" spc="0" baseline="0" dirty="0">
                <a:solidFill>
                  <a:srgbClr val="000000"/>
                </a:solidFill>
                <a:effectLst/>
                <a:latin typeface="Calibri"/>
                <a:ea typeface="Calibri"/>
                <a:cs typeface="Calibri"/>
              </a:rPr>
              <a:t>заплена</a:t>
            </a:r>
            <a:r>
              <a:rPr lang="mk" sz="1800" b="0" i="0" strike="noStrike" cap="none" spc="0" baseline="0" dirty="0">
                <a:solidFill>
                  <a:srgbClr val="000000"/>
                </a:solidFill>
                <a:effectLst/>
                <a:latin typeface="Calibri"/>
                <a:ea typeface="Calibri"/>
                <a:cs typeface="Calibri"/>
              </a:rPr>
              <a:t>, без одобрување да се влезе во компјутерските системи од дома (чл. 32)</a:t>
            </a:r>
          </a:p>
          <a:p>
            <a:pPr marL="171450" indent="-171450" eaLnBrk="1" hangingPunct="1">
              <a:spcBef>
                <a:spcPct val="0"/>
              </a:spcBef>
              <a:buFontTx/>
              <a:buChar char="•"/>
            </a:pPr>
            <a:r>
              <a:rPr lang="mk" sz="1800" b="0" i="0" strike="noStrike" cap="none" spc="0" baseline="0" dirty="0">
                <a:solidFill>
                  <a:srgbClr val="000000"/>
                </a:solidFill>
                <a:effectLst/>
                <a:latin typeface="Calibri"/>
                <a:ea typeface="Calibri"/>
                <a:cs typeface="Calibri"/>
              </a:rPr>
              <a:t>Точка за контакт 24/7 (една, за потребите на истрагата, 24/7, експедитивна соработка и подготвеност за барањата, обучен персонал)</a:t>
            </a:r>
          </a:p>
          <a:p>
            <a:pPr marL="171450" indent="-171450" eaLnBrk="1" hangingPunct="1">
              <a:spcBef>
                <a:spcPct val="0"/>
              </a:spcBef>
              <a:buFontTx/>
              <a:buChar char="•"/>
            </a:pPr>
            <a:endParaRPr lang="it-IT" dirty="0">
              <a:latin typeface="Calibri"/>
            </a:endParaRPr>
          </a:p>
          <a:p>
            <a:pPr marL="171450" indent="-171450" eaLnBrk="1" hangingPunct="1">
              <a:spcBef>
                <a:spcPct val="0"/>
              </a:spcBef>
              <a:buFontTx/>
              <a:buChar char="•"/>
            </a:pPr>
            <a:endParaRPr lang="en-US" dirty="0">
              <a:latin typeface="Calibri"/>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fld id="{AF832C6B-BDA8-DE4D-980B-63A4BC844782}" type="slidenum">
              <a:rPr lang="fr-FR" sz="1200"/>
              <a:t>27</a:t>
            </a:fld>
            <a:endParaRPr lang="fr-F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Отворена за потпишување во ноември 2001 г. во Бидумпешта</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По што следуваше основање на Комитет на Конвенцијата за сајбер-криминал (T-CY) </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Отворена за пристапување од страна на која било држава</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Денеска, Конвенцијата од Будимпешта е единствениот меѓународен договор за сајбер-криминал и електронски докази</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Дава технолошко неутрални дефиниции на високо ниво за кривичните дела од сајбер-криминалот</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Ги поставува стандардните процедури за водењето истраги и кривичното гонење на национално ниво, и наметнува релевантни обврски за вмешаните страни</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Ги дефинира процедуралните одредби за меѓународната соработка, полициска и судска</a:t>
            </a:r>
          </a:p>
          <a:p>
            <a:pPr>
              <a:lnSpc>
                <a:spcPct val="120000"/>
              </a:lnSpc>
              <a:spcBef>
                <a:spcPts val="600"/>
              </a:spcBef>
              <a:spcAft>
                <a:spcPts val="600"/>
              </a:spcAft>
              <a:defRPr/>
            </a:pPr>
            <a:r>
              <a:rPr lang="mk" sz="1800" b="0" i="0" strike="noStrike" cap="none" spc="0" baseline="0" dirty="0">
                <a:solidFill>
                  <a:srgbClr val="000000"/>
                </a:solidFill>
                <a:effectLst/>
                <a:latin typeface="Verdana" charset="0"/>
                <a:ea typeface="Verdana"/>
                <a:cs typeface="Verdana" charset="0"/>
              </a:rPr>
              <a:t>Комитетот има објавено упатство за толкување на одредбите од Конвенцијата во светло на новите закани и новите технолошки парадигми </a:t>
            </a: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640663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30</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31</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dirty="0">
                <a:solidFill>
                  <a:srgbClr val="000000"/>
                </a:solidFill>
                <a:effectLst/>
                <a:latin typeface="Calibri"/>
                <a:ea typeface="Calibri"/>
                <a:cs typeface="Calibri"/>
              </a:rPr>
              <a:t>Целта е многу широка - да се даде еден информативен преглед, без притоа да се западне во високо технолошко опишување.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32</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33</a:t>
            </a:fld>
            <a:endParaRPr lang="en-US" altLang="en-US"/>
          </a:p>
        </p:txBody>
      </p:sp>
    </p:spTree>
    <p:extLst>
      <p:ext uri="{BB962C8B-B14F-4D97-AF65-F5344CB8AC3E}">
        <p14:creationId xmlns:p14="http://schemas.microsoft.com/office/powerpoint/2010/main" val="669065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Wingdings" pitchFamily="2" charset="2"/>
              <a:buNone/>
            </a:pPr>
            <a:r>
              <a:rPr lang="mk" sz="1800" b="0" i="0" strike="noStrike" cap="none" spc="0" baseline="0" dirty="0">
                <a:solidFill>
                  <a:srgbClr val="000000"/>
                </a:solidFill>
                <a:effectLst/>
                <a:latin typeface="Calibri"/>
                <a:ea typeface="Calibri"/>
                <a:cs typeface="Calibri"/>
              </a:rPr>
              <a:t>Меѓувладината експертска група на ОН за сајбер-криминалот (</a:t>
            </a:r>
            <a:r>
              <a:rPr lang="en-GB" sz="1800" b="0" i="0" strike="noStrike" cap="none" spc="0" baseline="0" dirty="0" err="1">
                <a:solidFill>
                  <a:srgbClr val="000000"/>
                </a:solidFill>
                <a:effectLst/>
                <a:latin typeface="Calibri"/>
                <a:ea typeface="Calibri"/>
                <a:cs typeface="Calibri"/>
              </a:rPr>
              <a:t>IEG</a:t>
            </a:r>
            <a:r>
              <a:rPr lang="mk" sz="1800" b="0" i="0" strike="noStrike" cap="none" spc="0" baseline="0" dirty="0">
                <a:solidFill>
                  <a:srgbClr val="000000"/>
                </a:solidFill>
                <a:effectLst/>
                <a:latin typeface="Calibri"/>
                <a:ea typeface="Calibri"/>
                <a:cs typeface="Calibri"/>
              </a:rPr>
              <a:t>) се основа во 2010 година „за да се спроведе сеопфатно проучување на проблемот на сајбер-криминалот и одговорите на земјите членки, меѓународната заедница и приватниот сектор, вклучувајќи и размена на информации за националното законодавство, најдобрите практики, техничката помош и меѓународната соработка, во насока на испитување на можностите за зајакнување на постојните и предлагање на нови национални и меѓународни законски и други одговори кон сајбер-криминалот“. Во 2020 година, </a:t>
            </a:r>
            <a:r>
              <a:rPr lang="en-GB" sz="1800" b="0" i="0" strike="noStrike" cap="none" spc="0" baseline="0" dirty="0" err="1">
                <a:solidFill>
                  <a:srgbClr val="000000"/>
                </a:solidFill>
                <a:effectLst/>
                <a:latin typeface="Calibri"/>
                <a:ea typeface="Calibri"/>
                <a:cs typeface="Calibri"/>
              </a:rPr>
              <a:t>IEG</a:t>
            </a:r>
            <a:r>
              <a:rPr lang="mk" sz="1800" b="0" i="0" strike="noStrike" cap="none" spc="0" baseline="0" dirty="0">
                <a:solidFill>
                  <a:srgbClr val="000000"/>
                </a:solidFill>
                <a:effectLst/>
                <a:latin typeface="Calibri"/>
                <a:ea typeface="Calibri"/>
                <a:cs typeface="Calibri"/>
              </a:rPr>
              <a:t> ќе го дискутира поглавјето за меѓународна соработка и превенција од Сеопфатната нацрт-студија за Сајбер-Криминалот, согласно работниот план на Експертската група за 2018-2021. </a:t>
            </a:r>
          </a:p>
          <a:p>
            <a:pPr marL="0" lvl="0" indent="0">
              <a:buFont typeface="Wingdings" pitchFamily="2" charset="2"/>
              <a:buNone/>
            </a:pPr>
            <a:endParaRPr lang="en-GB" sz="1800" dirty="0">
              <a:effectLst/>
              <a:latin typeface="Calibri" pitchFamily="34" charset="0"/>
              <a:ea typeface="Times New Roman" panose="02020603050405020304" pitchFamily="18" charset="0"/>
            </a:endParaRPr>
          </a:p>
          <a:p>
            <a:pPr marL="0" lvl="0" indent="0">
              <a:buFont typeface="Wingdings" pitchFamily="2" charset="2"/>
              <a:buNone/>
            </a:pPr>
            <a:r>
              <a:rPr lang="mk" sz="1800" b="0" i="0" strike="noStrike" cap="none" spc="0" baseline="0" dirty="0">
                <a:solidFill>
                  <a:srgbClr val="000000"/>
                </a:solidFill>
                <a:effectLst/>
                <a:latin typeface="Calibri"/>
                <a:ea typeface="Calibri"/>
                <a:cs typeface="Calibri"/>
              </a:rPr>
              <a:t>Во декември 2019 година, Резолуцијата на Генералното собрание на ОН A/RES/74/247 започна со еден нов, паралелен процес. Со резолуцијата се наложи основање на отворен ад-хок меѓувладин комитет на експерти, претставници на сите региони, за да изработат сеопфатна меѓународна конвенција за „сузбивање на употребата на информатичките и комуникациските технологии за криминални цени“. Процесот ќе започне во 2021 година.</a:t>
            </a:r>
          </a:p>
          <a:p>
            <a:pPr marL="0" lvl="0" indent="0">
              <a:buFont typeface="Wingdings" pitchFamily="2" charset="2"/>
              <a:buNone/>
            </a:pPr>
            <a:endParaRPr lang="en-GB" sz="1800" dirty="0">
              <a:effectLst/>
              <a:latin typeface="Calibri" pitchFamily="34" charset="0"/>
              <a:ea typeface="Calibri" panose="020F0502020204030204" pitchFamily="34" charset="0"/>
            </a:endParaRPr>
          </a:p>
          <a:p>
            <a:pPr marL="0" lvl="0" indent="0">
              <a:buFont typeface="Wingdings" pitchFamily="2" charset="2"/>
              <a:buNone/>
            </a:pPr>
            <a:r>
              <a:rPr lang="mk" sz="1800" b="0" i="0" strike="noStrike" cap="none" spc="0" baseline="0" dirty="0">
                <a:solidFill>
                  <a:srgbClr val="000000"/>
                </a:solidFill>
                <a:effectLst/>
                <a:latin typeface="Calibri"/>
                <a:ea typeface="Calibri"/>
                <a:cs typeface="Calibri"/>
              </a:rPr>
              <a:t>Глобална програма за сајбер-криминалот на УНОДК: </a:t>
            </a:r>
            <a:r>
              <a:rPr lang="mk" sz="1800" b="0" i="0" u="sng" strike="noStrike" cap="none" spc="0" baseline="0" dirty="0">
                <a:solidFill>
                  <a:srgbClr val="0000FF"/>
                </a:solidFill>
                <a:effectLst/>
                <a:uFill>
                  <a:solidFill>
                    <a:srgbClr val="0000FF"/>
                  </a:solidFill>
                </a:uFill>
                <a:latin typeface="Calibri"/>
                <a:ea typeface="Calibri"/>
                <a:cs typeface="Calibri"/>
                <a:hlinkClick r:id="rId3" history="0"/>
              </a:rPr>
              <a:t> https://www.unodc.org/unodc/en/cybercrime/global-programme-cybercrime.html </a:t>
            </a:r>
            <a:endParaRPr lang="en-GB" sz="1800" u="sng" dirty="0">
              <a:solidFill>
                <a:srgbClr val="0000FF"/>
              </a:solidFill>
              <a:effectLst/>
              <a:latin typeface="Calibri" pitchFamily="34" charset="0"/>
              <a:ea typeface="Times New Roman" panose="02020603050405020304" pitchFamily="18" charset="0"/>
            </a:endParaRPr>
          </a:p>
          <a:p>
            <a:pPr marL="0" lvl="0" indent="0">
              <a:buFont typeface="Wingdings" pitchFamily="2" charset="2"/>
              <a:buNone/>
            </a:pPr>
            <a:endParaRPr lang="en-US" sz="1800" u="sng" dirty="0">
              <a:solidFill>
                <a:srgbClr val="0000FF"/>
              </a:solidFill>
              <a:effectLst/>
              <a:latin typeface="Calibri" pitchFamily="34" charset="0"/>
              <a:ea typeface="Times New Roman" panose="02020603050405020304" pitchFamily="18" charset="0"/>
            </a:endParaRPr>
          </a:p>
          <a:p>
            <a:pPr algn="just"/>
            <a:r>
              <a:rPr lang="mk" sz="2800" b="0" i="0" strike="noStrike" cap="none" spc="0" baseline="0" dirty="0">
                <a:solidFill>
                  <a:srgbClr val="212529"/>
                </a:solidFill>
                <a:effectLst/>
                <a:latin typeface="Roboto"/>
                <a:ea typeface="Roboto"/>
                <a:cs typeface="Roboto"/>
              </a:rPr>
              <a:t>Глобалната програма е така осмислена што да може флексибилно да одговори на идентификуваните потреби на земјите во развој преку поддржување на земјите членки во спречувањето и сузбивањето на сајбер-криминалот на холистички начин.  Главниот географски јазол за Програмата за сајбер-криминалот за 2017 година беа Централна Америка, Источна Африка, Блиски Исто со Северна Африка и Југоисточна Азија со Пацификот, со клучни цели:</a:t>
            </a:r>
          </a:p>
          <a:p>
            <a:pPr algn="just">
              <a:buFont typeface="Arial" panose="020B0604020202020204" pitchFamily="34" charset="0"/>
              <a:buChar char="•"/>
            </a:pPr>
            <a:r>
              <a:rPr lang="mk" sz="2800" b="0" i="0" strike="noStrike" cap="none" spc="0" baseline="0" dirty="0">
                <a:solidFill>
                  <a:srgbClr val="212529"/>
                </a:solidFill>
                <a:effectLst/>
                <a:latin typeface="Roboto"/>
                <a:ea typeface="Roboto"/>
                <a:cs typeface="Roboto"/>
              </a:rPr>
              <a:t> Зголемена ефикасност и ефективност во водењето истраги, кривичното гонење и судењето на сајбер-криминалот, особено сексуалната експлоатација и злоупотреба на децата онлајн, со силна рамка за човековите права;</a:t>
            </a:r>
          </a:p>
          <a:p>
            <a:pPr algn="just">
              <a:buFont typeface="Arial" panose="020B0604020202020204" pitchFamily="34" charset="0"/>
              <a:buChar char="•"/>
            </a:pPr>
            <a:r>
              <a:rPr lang="mk" sz="2800" b="0" i="0" strike="noStrike" cap="none" spc="0" baseline="0" dirty="0">
                <a:solidFill>
                  <a:srgbClr val="212529"/>
                </a:solidFill>
                <a:effectLst/>
                <a:latin typeface="Roboto"/>
                <a:ea typeface="Roboto"/>
                <a:cs typeface="Roboto"/>
              </a:rPr>
              <a:t> Ефикасен и ефективен долгорочен севкупен владин одговор на сајбер-криминалот, вклучувајќи ги и националната координација, собирањето податоци и ефективна законска рамка, што ќе доведе до одржлив одговор и поголемо одвраќање;</a:t>
            </a:r>
          </a:p>
          <a:p>
            <a:pPr algn="just">
              <a:buFont typeface="Arial" panose="020B0604020202020204" pitchFamily="34" charset="0"/>
              <a:buChar char="•"/>
            </a:pPr>
            <a:r>
              <a:rPr lang="mk" sz="2800" b="0" i="0" strike="noStrike" cap="none" spc="0" baseline="0" dirty="0">
                <a:solidFill>
                  <a:srgbClr val="212529"/>
                </a:solidFill>
                <a:effectLst/>
                <a:latin typeface="Roboto"/>
                <a:ea typeface="Roboto"/>
                <a:cs typeface="Roboto"/>
              </a:rPr>
              <a:t> Зајакната национална и меѓународна комуникација помеѓу владите, органите за спроведување на законот и приватниот сектор, со зголемена јавна свесност за ризиците од сајбер-криминалот. </a:t>
            </a:r>
          </a:p>
          <a:p>
            <a:pPr marL="1143000" lvl="2" indent="-228600">
              <a:buFont typeface="Wingdings" pitchFamily="2" charset="2"/>
              <a:buChar char=""/>
            </a:pPr>
            <a:endParaRPr lang="en-GB" sz="1800" dirty="0">
              <a:effectLst/>
              <a:latin typeface="Calibri"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409576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37</a:t>
            </a:fld>
            <a:endParaRPr lang="en-US" altLang="en-US"/>
          </a:p>
        </p:txBody>
      </p:sp>
    </p:spTree>
    <p:extLst>
      <p:ext uri="{BB962C8B-B14F-4D97-AF65-F5344CB8AC3E}">
        <p14:creationId xmlns:p14="http://schemas.microsoft.com/office/powerpoint/2010/main" val="3486300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000000"/>
                </a:solidFill>
                <a:effectLst/>
                <a:latin typeface="Arial"/>
                <a:ea typeface="Arial"/>
                <a:cs typeface="Arial"/>
              </a:rPr>
              <a:t>Злонамерен домен. </a:t>
            </a:r>
            <a:r>
              <a:rPr lang="en-GB" sz="1800" b="0" i="0" strike="noStrike" cap="none" spc="0" baseline="0" dirty="0">
                <a:solidFill>
                  <a:srgbClr val="000000"/>
                </a:solidFill>
                <a:effectLst/>
                <a:latin typeface="Arial"/>
                <a:ea typeface="Arial"/>
                <a:cs typeface="Arial"/>
              </a:rPr>
              <a:t>Ransomware</a:t>
            </a:r>
            <a:r>
              <a:rPr lang="mk" sz="1800" b="0" i="0" strike="noStrike" cap="none" spc="0" baseline="0" dirty="0">
                <a:solidFill>
                  <a:srgbClr val="000000"/>
                </a:solidFill>
                <a:effectLst/>
                <a:latin typeface="Arial"/>
                <a:ea typeface="Arial"/>
                <a:cs typeface="Arial"/>
              </a:rPr>
              <a:t> (софтвер за откуп). Штетен софтвер за илегално собирање податоци. Ботнети (роботски мрежи). Крипто-грабнување (</a:t>
            </a:r>
            <a:r>
              <a:rPr lang="en-US" sz="1800" b="0" i="0" strike="noStrike" cap="none" spc="0" baseline="0" dirty="0">
                <a:solidFill>
                  <a:srgbClr val="000000"/>
                </a:solidFill>
                <a:effectLst/>
                <a:latin typeface="Arial"/>
                <a:ea typeface="Arial"/>
                <a:cs typeface="Arial"/>
              </a:rPr>
              <a:t>crypto-jacking)</a:t>
            </a:r>
            <a:r>
              <a:rPr lang="mk" sz="1800" b="0" i="0" strike="noStrike" cap="none" spc="0" baseline="0" dirty="0">
                <a:solidFill>
                  <a:srgbClr val="000000"/>
                </a:solidFill>
                <a:effectLst/>
                <a:latin typeface="Arial"/>
                <a:ea typeface="Arial"/>
                <a:cs typeface="Arial"/>
              </a:rPr>
              <a:t>. </a:t>
            </a:r>
            <a:r>
              <a:rPr lang="en-US" sz="1800" b="0" i="0" strike="noStrike" cap="none" spc="0" baseline="0" dirty="0">
                <a:solidFill>
                  <a:srgbClr val="000000"/>
                </a:solidFill>
                <a:effectLst/>
                <a:latin typeface="Arial"/>
                <a:ea typeface="Arial"/>
                <a:cs typeface="Arial"/>
              </a:rPr>
              <a:t>Darknet (</a:t>
            </a:r>
            <a:r>
              <a:rPr lang="mk-MK" sz="1800" b="0" i="0" strike="noStrike" cap="none" spc="0" baseline="0" dirty="0">
                <a:solidFill>
                  <a:srgbClr val="000000"/>
                </a:solidFill>
                <a:effectLst/>
                <a:latin typeface="Arial"/>
                <a:ea typeface="Arial"/>
                <a:cs typeface="Arial"/>
              </a:rPr>
              <a:t>т.н. „</a:t>
            </a:r>
            <a:r>
              <a:rPr lang="mk" sz="1800" b="0" i="0" strike="noStrike" cap="none" spc="0" baseline="0" dirty="0">
                <a:solidFill>
                  <a:srgbClr val="000000"/>
                </a:solidFill>
                <a:effectLst/>
                <a:latin typeface="Arial"/>
                <a:ea typeface="Arial"/>
                <a:cs typeface="Arial"/>
              </a:rPr>
              <a:t>Темна мрежа“). Сајбер-криминалот како услуга.</a:t>
            </a:r>
          </a:p>
          <a:p>
            <a:pPr algn="l"/>
            <a:r>
              <a:rPr lang="mk" sz="1800" b="0" i="0" strike="noStrike" cap="none" spc="0" baseline="0" dirty="0">
                <a:solidFill>
                  <a:srgbClr val="000000"/>
                </a:solidFill>
                <a:effectLst/>
                <a:latin typeface="Arial"/>
                <a:ea typeface="Arial"/>
                <a:cs typeface="Arial"/>
              </a:rPr>
              <a:t>Зборови и изрази кои </a:t>
            </a:r>
            <a:r>
              <a:rPr lang="en-US" sz="1800" b="0" i="0" strike="noStrike" cap="none" spc="0" baseline="0" dirty="0">
                <a:solidFill>
                  <a:srgbClr val="000000"/>
                </a:solidFill>
                <a:effectLst/>
                <a:latin typeface="Arial"/>
                <a:ea typeface="Arial"/>
                <a:cs typeface="Arial"/>
              </a:rPr>
              <a:t>o</a:t>
            </a:r>
            <a:r>
              <a:rPr lang="mk" sz="1800" b="0" i="0" strike="noStrike" cap="none" spc="0" baseline="0" dirty="0">
                <a:solidFill>
                  <a:srgbClr val="000000"/>
                </a:solidFill>
                <a:effectLst/>
                <a:latin typeface="Arial"/>
                <a:ea typeface="Arial"/>
                <a:cs typeface="Arial"/>
              </a:rPr>
              <a:t>двај и да постоеја пред една деценија</a:t>
            </a:r>
            <a:r>
              <a:rPr lang="en-US" sz="1800" b="0" i="0" strike="noStrike" cap="none" spc="0" baseline="0" dirty="0">
                <a:solidFill>
                  <a:srgbClr val="000000"/>
                </a:solidFill>
                <a:effectLst/>
                <a:latin typeface="Arial"/>
                <a:ea typeface="Arial"/>
                <a:cs typeface="Arial"/>
              </a:rPr>
              <a:t>, a</a:t>
            </a:r>
            <a:r>
              <a:rPr lang="mk" sz="1800" b="0" i="0" strike="noStrike" cap="none" spc="0" baseline="0" dirty="0">
                <a:solidFill>
                  <a:srgbClr val="000000"/>
                </a:solidFill>
                <a:effectLst/>
                <a:latin typeface="Arial"/>
                <a:ea typeface="Arial"/>
                <a:cs typeface="Arial"/>
              </a:rPr>
              <a:t> сега с</a:t>
            </a:r>
            <a:r>
              <a:rPr lang="en-US" sz="1800" b="0" i="0" strike="noStrike" cap="none" spc="0" baseline="0" dirty="0">
                <a:solidFill>
                  <a:srgbClr val="000000"/>
                </a:solidFill>
                <a:effectLst/>
                <a:latin typeface="Arial"/>
                <a:ea typeface="Arial"/>
                <a:cs typeface="Arial"/>
              </a:rPr>
              <a:t>e</a:t>
            </a:r>
            <a:r>
              <a:rPr lang="mk" sz="1800" b="0" i="0" strike="noStrike" cap="none" spc="0" baseline="0" dirty="0">
                <a:solidFill>
                  <a:srgbClr val="000000"/>
                </a:solidFill>
                <a:effectLst/>
                <a:latin typeface="Arial"/>
                <a:ea typeface="Arial"/>
                <a:cs typeface="Arial"/>
              </a:rPr>
              <a:t> дел од нашиот секојдневен јазик, како што криминалците </a:t>
            </a:r>
            <a:r>
              <a:rPr lang="mk-MK" sz="1800" b="0" i="0" strike="noStrike" cap="none" spc="0" baseline="0" dirty="0">
                <a:solidFill>
                  <a:srgbClr val="000000"/>
                </a:solidFill>
                <a:effectLst/>
                <a:latin typeface="Arial"/>
                <a:ea typeface="Arial"/>
                <a:cs typeface="Arial"/>
              </a:rPr>
              <a:t>ги користат </a:t>
            </a:r>
            <a:r>
              <a:rPr lang="mk" sz="1800" b="0" i="0" strike="noStrike" cap="none" spc="0" baseline="0" dirty="0">
                <a:solidFill>
                  <a:srgbClr val="000000"/>
                </a:solidFill>
                <a:effectLst/>
                <a:latin typeface="Arial"/>
                <a:ea typeface="Arial"/>
                <a:cs typeface="Arial"/>
              </a:rPr>
              <a:t>новите технологии за да извршат сајбер-напади против владите, бизнисите и поединците. Овие кривични дела не препознаваат граници, ниту физички ниту виртуелни, предизвикуваат сериозна штета и претставуваат многу сериозна закана по жртвите ширум светот.</a:t>
            </a:r>
          </a:p>
          <a:p>
            <a:pPr algn="l"/>
            <a:r>
              <a:rPr lang="mk" sz="1800" b="0" i="0" strike="noStrike" cap="none" spc="0" baseline="0" dirty="0">
                <a:solidFill>
                  <a:srgbClr val="000000"/>
                </a:solidFill>
                <a:effectLst/>
                <a:latin typeface="Arial"/>
                <a:ea typeface="Arial"/>
                <a:cs typeface="Arial"/>
              </a:rPr>
              <a:t>Сајбер-криминалот напредува со многу брза стапка, при што постојано се појавуваат и нови трендови.  Сајбер-криминалците стануваат сè поагилни, користат нови технологии со молскавична брзина, своите напади ги кројат по мерка на новите методи, а соработуваат и меѓу себе на до сега невиден начин.</a:t>
            </a:r>
          </a:p>
          <a:p>
            <a:pPr algn="l"/>
            <a:r>
              <a:rPr lang="mk" sz="1800" b="0" i="0" strike="noStrike" cap="none" spc="0" baseline="0" dirty="0">
                <a:solidFill>
                  <a:srgbClr val="000000"/>
                </a:solidFill>
                <a:effectLst/>
                <a:latin typeface="Arial"/>
                <a:ea typeface="Arial"/>
                <a:cs typeface="Arial"/>
              </a:rPr>
              <a:t>Ширум светот делуваат сложени криминални мрежи, кои може да искоординираат сложени напади за само неколку минути.   </a:t>
            </a:r>
          </a:p>
          <a:p>
            <a:pPr algn="l"/>
            <a:r>
              <a:rPr lang="mk" sz="1800" b="0" i="0" strike="noStrike" cap="none" spc="0" baseline="0" dirty="0">
                <a:solidFill>
                  <a:srgbClr val="000000"/>
                </a:solidFill>
                <a:effectLst/>
                <a:latin typeface="Arial"/>
                <a:ea typeface="Arial"/>
                <a:cs typeface="Arial"/>
              </a:rPr>
              <a:t>Затоа, и полицијата мора да остане во чекор со новите технологии, за да се разберат можностите за делување што истите ги создаваат за криминалците и како може да се искористат како алатка за борба против сајбер-криминалот.</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255856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u="sng" strike="noStrike" cap="none" spc="0" baseline="0" dirty="0">
                <a:solidFill>
                  <a:srgbClr val="0000FF"/>
                </a:solidFill>
                <a:effectLst/>
                <a:uFill>
                  <a:solidFill>
                    <a:srgbClr val="0000FF"/>
                  </a:solidFill>
                </a:uFill>
                <a:latin typeface="Calibri"/>
                <a:ea typeface="Calibri"/>
                <a:cs typeface="Calibri"/>
                <a:hlinkClick r:id="rId3" history="0"/>
              </a:rPr>
              <a:t>https://ec.europa.eu/home-affairs/what-we-do/policies/cybercrime_en</a:t>
            </a:r>
            <a:endParaRPr lang="en-US" b="0" i="0" dirty="0">
              <a:solidFill>
                <a:srgbClr val="333333"/>
              </a:solidFill>
              <a:effectLst/>
              <a:latin typeface="Arial" panose="020B0604020202020204" pitchFamily="34" charset="0"/>
            </a:endParaRPr>
          </a:p>
          <a:p>
            <a:pPr algn="l"/>
            <a:endParaRPr lang="en-US" b="0" i="0" dirty="0">
              <a:solidFill>
                <a:srgbClr val="333333"/>
              </a:solidFill>
              <a:effectLst/>
              <a:latin typeface="Arial" panose="020B0604020202020204" pitchFamily="34" charset="0"/>
            </a:endParaRPr>
          </a:p>
          <a:p>
            <a:pPr algn="l"/>
            <a:r>
              <a:rPr lang="mk" sz="1800" b="0" i="0" strike="noStrike" cap="none" spc="0" baseline="0" dirty="0">
                <a:solidFill>
                  <a:srgbClr val="333333"/>
                </a:solidFill>
                <a:effectLst/>
                <a:latin typeface="Arial"/>
                <a:ea typeface="Arial"/>
                <a:cs typeface="Arial"/>
              </a:rPr>
              <a:t>Право – следење и ажурирање на правото на ЕУ за сајбер-криминалот:</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2011 – Директива за сузбивање на сексуалната експлоатација на децата онлајн и на детската порнографија, со која подобро се решаваат новите случувања во онлајн средината, како што е </a:t>
            </a:r>
            <a:r>
              <a:rPr lang="en-US" sz="1800" b="0" i="0" strike="noStrike" cap="none" spc="0" baseline="0" dirty="0">
                <a:solidFill>
                  <a:srgbClr val="333333"/>
                </a:solidFill>
                <a:effectLst/>
                <a:latin typeface="Arial"/>
                <a:ea typeface="Arial"/>
                <a:cs typeface="Arial"/>
              </a:rPr>
              <a:t>“grooming”</a:t>
            </a:r>
            <a:r>
              <a:rPr lang="mk" sz="1800" b="0" i="0" strike="noStrike" cap="none" spc="0" baseline="0" dirty="0">
                <a:solidFill>
                  <a:srgbClr val="333333"/>
                </a:solidFill>
                <a:effectLst/>
                <a:latin typeface="Arial"/>
                <a:ea typeface="Arial"/>
                <a:cs typeface="Arial"/>
              </a:rPr>
              <a:t> (кога сторителот се преправа дека е дете за да ги намами малолетниците заради сексуална злоупотреба). Во 2016 – Комисијата објави два извештаи за мерките што земјите-членки ги преземаат за да се придржуваат до Директивата (едниот се однесува на целата Директива, а другиот се фокусира на мерките против вебсајтите што содржат детска порнографија).  </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2013 – Директива за нападите против информатичките системи, која има за цел да се справи со сајбер-нападите од поголем обем така што од земјите-членките се бара да ги зајакнат националните закони за сајбер-криминалот и да воведат построги кривични санкции. 2017 – Комисијата објави Извештај од оцената во колкава мера земјите-членки ги презеле неопходните мерки за да се придрж</a:t>
            </a:r>
            <a:r>
              <a:rPr lang="mk-MK" sz="1800" b="0" i="0" strike="noStrike" cap="none" spc="0" baseline="0" dirty="0" err="1">
                <a:solidFill>
                  <a:srgbClr val="333333"/>
                </a:solidFill>
                <a:effectLst/>
                <a:latin typeface="Arial"/>
                <a:ea typeface="Arial"/>
                <a:cs typeface="Arial"/>
              </a:rPr>
              <a:t>ува</a:t>
            </a:r>
            <a:r>
              <a:rPr lang="mk" sz="1800" b="0" i="0" strike="noStrike" cap="none" spc="0" baseline="0" dirty="0">
                <a:solidFill>
                  <a:srgbClr val="333333"/>
                </a:solidFill>
                <a:effectLst/>
                <a:latin typeface="Arial"/>
                <a:ea typeface="Arial"/>
                <a:cs typeface="Arial"/>
              </a:rPr>
              <a:t>ат до Директивата.</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2018 – Комисијата предложи Регулатива и Директива за </a:t>
            </a:r>
            <a:r>
              <a:rPr lang="mk" sz="1800" b="0" i="0" strike="noStrike" cap="none" spc="0" baseline="0" dirty="0">
                <a:solidFill>
                  <a:srgbClr val="0065A2"/>
                </a:solidFill>
                <a:effectLst/>
                <a:latin typeface="Arial"/>
                <a:ea typeface="Arial"/>
                <a:cs typeface="Arial"/>
                <a:hlinkClick r:id="rId4" history="0"/>
              </a:rPr>
              <a:t>олеснување на прекуграничниот пристап до електронските докази за водењето истраги во кривична материја.</a:t>
            </a:r>
            <a:r>
              <a:rPr lang="mk" sz="1800" b="0" i="0" strike="noStrike" cap="none" spc="0" baseline="0" dirty="0">
                <a:solidFill>
                  <a:srgbClr val="333333"/>
                </a:solidFill>
                <a:effectLst/>
                <a:latin typeface="Arial"/>
                <a:ea typeface="Arial"/>
                <a:cs typeface="Arial"/>
              </a:rPr>
              <a:t> </a:t>
            </a:r>
          </a:p>
          <a:p>
            <a:pPr algn="l">
              <a:buFont typeface="Arial" panose="020B0604020202020204" pitchFamily="34" charset="0"/>
              <a:buChar char="•"/>
            </a:pPr>
            <a:r>
              <a:rPr lang="mk" sz="1800" b="0" i="0" strike="noStrike" cap="none" spc="0" baseline="0" dirty="0">
                <a:solidFill>
                  <a:srgbClr val="333333"/>
                </a:solidFill>
                <a:effectLst/>
                <a:latin typeface="Arial"/>
                <a:ea typeface="Arial"/>
                <a:cs typeface="Arial"/>
              </a:rPr>
              <a:t>2019 – Новата </a:t>
            </a:r>
            <a:r>
              <a:rPr lang="mk" sz="1800" b="0" i="0" strike="noStrike" cap="none" spc="0" baseline="0" dirty="0">
                <a:solidFill>
                  <a:srgbClr val="0065A2"/>
                </a:solidFill>
                <a:effectLst/>
                <a:latin typeface="Arial"/>
                <a:ea typeface="Arial"/>
                <a:cs typeface="Arial"/>
                <a:hlinkClick r:id="rId5" history="0"/>
              </a:rPr>
              <a:t>Директива за безготовински платежни средства</a:t>
            </a:r>
            <a:r>
              <a:rPr lang="mk" sz="1800" b="0" i="0" strike="noStrike" cap="none" spc="0" baseline="0" dirty="0">
                <a:solidFill>
                  <a:srgbClr val="333333"/>
                </a:solidFill>
                <a:effectLst/>
                <a:latin typeface="Arial"/>
                <a:ea typeface="Arial"/>
                <a:cs typeface="Arial"/>
              </a:rPr>
              <a:t>, со која се ажурира правната рамка, се отстрануваат пречките во оперативната соработка и се зајакнува превенцијата и помошта на жртвите, а со цел да стане поефективно делувањето на органите за спроведување на законот против измамата и фалсификувањето на безготовинските платежни средства.</a:t>
            </a:r>
          </a:p>
          <a:p>
            <a:endParaRPr lang="en-US" dirty="0"/>
          </a:p>
          <a:p>
            <a:pPr algn="l"/>
            <a:r>
              <a:rPr lang="mk" sz="1800" b="0" i="0" strike="noStrike" cap="none" spc="0" baseline="0" dirty="0">
                <a:solidFill>
                  <a:srgbClr val="000000"/>
                </a:solidFill>
                <a:effectLst/>
                <a:latin typeface="Calibri"/>
                <a:ea typeface="Calibri"/>
                <a:cs typeface="Calibri"/>
              </a:rPr>
              <a:t>Координација – </a:t>
            </a:r>
            <a:r>
              <a:rPr lang="mk" sz="1800" b="0" i="0" strike="noStrike" cap="none" spc="0" baseline="0" dirty="0">
                <a:solidFill>
                  <a:srgbClr val="333333"/>
                </a:solidFill>
                <a:effectLst/>
                <a:latin typeface="Arial"/>
                <a:ea typeface="Arial"/>
                <a:cs typeface="Arial"/>
              </a:rPr>
              <a:t>поддршка за надлежните органи:</a:t>
            </a:r>
          </a:p>
          <a:p>
            <a:pPr algn="l"/>
            <a:r>
              <a:rPr lang="mk" sz="1800" b="0" i="0" strike="noStrike" cap="none" spc="0" baseline="0" dirty="0">
                <a:solidFill>
                  <a:srgbClr val="0065A2"/>
                </a:solidFill>
                <a:effectLst/>
                <a:latin typeface="Arial"/>
                <a:ea typeface="Arial"/>
                <a:cs typeface="Arial"/>
                <a:hlinkClick r:id="rId6" history="0"/>
              </a:rPr>
              <a:t>Европскиот центар за сајбер-криминал</a:t>
            </a:r>
            <a:r>
              <a:rPr lang="mk" sz="1800" b="0" i="0" strike="noStrike" cap="none" spc="0" baseline="0" dirty="0">
                <a:solidFill>
                  <a:srgbClr val="333333"/>
                </a:solidFill>
                <a:effectLst/>
                <a:latin typeface="Arial"/>
                <a:ea typeface="Arial"/>
                <a:cs typeface="Arial"/>
              </a:rPr>
              <a:t> во рамките на Европол – делува како фокусна точка во борбата против сајбер-криминалот во Унијата, ја собира колективната експертиза за сајбер-криминалот во Европа за да им се помогне на земјите-членки во водењето истраги и да им се даде колективен глас на истражителите на сајбер-криминалот на сите нивоа на спроведување на законот и во сите правосудства. Комисијата води ред за усогласување на работата на Европскиот центар за сајбер-криминал (</a:t>
            </a:r>
            <a:r>
              <a:rPr lang="en-GB" sz="1800" b="0" i="0" strike="noStrike" cap="none" spc="0" baseline="0" dirty="0">
                <a:solidFill>
                  <a:srgbClr val="333333"/>
                </a:solidFill>
                <a:effectLst/>
                <a:latin typeface="Arial"/>
                <a:ea typeface="Arial"/>
                <a:cs typeface="Arial"/>
              </a:rPr>
              <a:t>EC3</a:t>
            </a:r>
            <a:r>
              <a:rPr lang="mk" sz="1800" b="0" i="0" strike="noStrike" cap="none" spc="0" baseline="0" dirty="0">
                <a:solidFill>
                  <a:srgbClr val="333333"/>
                </a:solidFill>
                <a:effectLst/>
                <a:latin typeface="Arial"/>
                <a:ea typeface="Arial"/>
                <a:cs typeface="Arial"/>
              </a:rPr>
              <a:t>) со политиката на ЕУ за сајбер-криминалот, води сметка </a:t>
            </a:r>
            <a:r>
              <a:rPr lang="en-GB" sz="1800" b="0" i="0" strike="noStrike" cap="none" spc="0" baseline="0" dirty="0">
                <a:solidFill>
                  <a:srgbClr val="333333"/>
                </a:solidFill>
                <a:effectLst/>
                <a:latin typeface="Arial"/>
                <a:ea typeface="Arial"/>
                <a:cs typeface="Arial"/>
              </a:rPr>
              <a:t>EC3</a:t>
            </a:r>
            <a:r>
              <a:rPr lang="mk" sz="1800" b="0" i="0" strike="noStrike" cap="none" spc="0" baseline="0" dirty="0">
                <a:solidFill>
                  <a:srgbClr val="333333"/>
                </a:solidFill>
                <a:effectLst/>
                <a:latin typeface="Arial"/>
                <a:ea typeface="Arial"/>
                <a:cs typeface="Arial"/>
              </a:rPr>
              <a:t> да располага со достаточни ресурси, и ја промовира неговата работа.</a:t>
            </a:r>
          </a:p>
          <a:p>
            <a:pPr algn="l"/>
            <a:r>
              <a:rPr lang="mk" sz="1800" b="0" i="0" strike="noStrike" cap="none" spc="0" baseline="0" dirty="0">
                <a:solidFill>
                  <a:srgbClr val="333333"/>
                </a:solidFill>
                <a:effectLst/>
                <a:latin typeface="Arial"/>
                <a:ea typeface="Arial"/>
                <a:cs typeface="Arial"/>
              </a:rPr>
              <a:t>Јавно-приватна соработка, на пример, </a:t>
            </a:r>
            <a:r>
              <a:rPr lang="mk" sz="1800" b="0" i="0" strike="noStrike" cap="none" spc="0" baseline="0" dirty="0">
                <a:solidFill>
                  <a:srgbClr val="0065A2"/>
                </a:solidFill>
                <a:effectLst/>
                <a:latin typeface="Arial"/>
                <a:ea typeface="Arial"/>
                <a:cs typeface="Arial"/>
                <a:hlinkClick r:id="rId7" history="0"/>
              </a:rPr>
              <a:t>Глобалната алијанса WePROTECT</a:t>
            </a:r>
            <a:r>
              <a:rPr lang="mk" sz="1800" b="0" i="0" strike="noStrike" cap="none" spc="0" baseline="0" dirty="0">
                <a:solidFill>
                  <a:srgbClr val="333333"/>
                </a:solidFill>
                <a:effectLst/>
                <a:latin typeface="Arial"/>
                <a:ea typeface="Arial"/>
                <a:cs typeface="Arial"/>
              </a:rPr>
              <a:t> (онлајн сексуална експлоатација на децата)  </a:t>
            </a:r>
          </a:p>
          <a:p>
            <a:pPr algn="l"/>
            <a:r>
              <a:rPr lang="mk" sz="1800" b="0" i="0" strike="noStrike" cap="none" spc="0" baseline="0" dirty="0">
                <a:solidFill>
                  <a:srgbClr val="333333"/>
                </a:solidFill>
                <a:effectLst/>
                <a:latin typeface="Arial"/>
                <a:ea typeface="Arial"/>
                <a:cs typeface="Arial"/>
              </a:rPr>
              <a:t>Управување на интернетот, на пример, </a:t>
            </a:r>
            <a:r>
              <a:rPr lang="mk" sz="1800" b="0" i="0" strike="noStrike" cap="none" spc="0" baseline="0" dirty="0">
                <a:solidFill>
                  <a:srgbClr val="0065A2"/>
                </a:solidFill>
                <a:effectLst/>
                <a:latin typeface="Arial"/>
                <a:ea typeface="Arial"/>
                <a:cs typeface="Arial"/>
                <a:hlinkClick r:id="rId8" history="0"/>
              </a:rPr>
              <a:t>Работната група за јавна безбедност</a:t>
            </a:r>
            <a:r>
              <a:rPr lang="mk" sz="1800" b="0" i="0" strike="noStrike" cap="none" spc="0" baseline="0" dirty="0">
                <a:solidFill>
                  <a:srgbClr val="333333"/>
                </a:solidFill>
                <a:effectLst/>
                <a:latin typeface="Arial"/>
                <a:ea typeface="Arial"/>
                <a:cs typeface="Arial"/>
              </a:rPr>
              <a:t> (Public Safety Working Group, (PSWG) од Владиниот советодавен комитет на Интернет корпорацијата за доделените називи и броеви (Internet Corporation for Assigned Names and Numbers (ICANN)).</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770317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40</a:t>
            </a:fld>
            <a:endParaRPr lang="en-US" altLang="en-US"/>
          </a:p>
        </p:txBody>
      </p:sp>
    </p:spTree>
    <p:extLst>
      <p:ext uri="{BB962C8B-B14F-4D97-AF65-F5344CB8AC3E}">
        <p14:creationId xmlns:p14="http://schemas.microsoft.com/office/powerpoint/2010/main" val="1839617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678854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a:ea typeface="Calibri"/>
                <a:cs typeface="Calibri"/>
              </a:rPr>
              <a:t>Оваа сесија ќе биде поделена во 5 дела за да се направат природни паузи.</a:t>
            </a:r>
          </a:p>
          <a:p>
            <a:r>
              <a:rPr lang="mk" sz="3600" b="0" i="0" strike="noStrike" cap="none" spc="0" baseline="0">
                <a:solidFill>
                  <a:srgbClr val="000000"/>
                </a:solidFill>
                <a:effectLst/>
                <a:latin typeface="Calibri"/>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a:solidFill>
                  <a:srgbClr val="000000"/>
                </a:solidFill>
                <a:effectLst/>
                <a:latin typeface="Calibri"/>
                <a:ea typeface="Calibri"/>
                <a:cs typeface="Calibri"/>
              </a:rPr>
              <a:t>Потоа, да се опише што претставува и како функционира интернетот.</a:t>
            </a:r>
          </a:p>
          <a:p>
            <a:r>
              <a:rPr lang="mk" sz="3600" b="0" i="0" strike="noStrike" cap="none" spc="0" baseline="0">
                <a:solidFill>
                  <a:srgbClr val="000000"/>
                </a:solidFill>
                <a:effectLst/>
                <a:latin typeface="Calibri"/>
                <a:ea typeface="Calibri"/>
                <a:cs typeface="Calibri"/>
              </a:rPr>
              <a:t>А потоа да се види како таквиот компјутер се поврзува на интернет.</a:t>
            </a:r>
          </a:p>
          <a:p>
            <a:r>
              <a:rPr lang="mk" sz="3600" b="0" i="0" strike="noStrike" cap="none" spc="0" baseline="0">
                <a:solidFill>
                  <a:srgbClr val="000000"/>
                </a:solidFill>
                <a:effectLst/>
                <a:latin typeface="Calibri"/>
                <a:ea typeface="Calibri"/>
                <a:cs typeface="Calibri"/>
              </a:rPr>
              <a:t>И потоа и да се види што се наоѓа на самиот интернет.</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060391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000000"/>
                </a:solidFill>
                <a:effectLst/>
                <a:latin typeface="Calibri"/>
                <a:ea typeface="Calibri"/>
                <a:cs typeface="Calibri"/>
              </a:rPr>
              <a:t>https://www.coe.int/en/web/cybercrime/cybercrime-office-c-proc</a:t>
            </a:r>
            <a:endParaRPr lang="en-US" b="0" i="0" dirty="0">
              <a:solidFill>
                <a:srgbClr val="161616"/>
              </a:solidFill>
              <a:effectLst/>
              <a:latin typeface="Open Sans" panose="020B0606030504020204" pitchFamily="34" charset="0"/>
            </a:endParaRPr>
          </a:p>
          <a:p>
            <a:pPr algn="l"/>
            <a:endParaRPr lang="en-US" b="0" i="0" dirty="0">
              <a:solidFill>
                <a:srgbClr val="161616"/>
              </a:solidFill>
              <a:effectLst/>
              <a:latin typeface="Open Sans" panose="020B0606030504020204" pitchFamily="34" charset="0"/>
            </a:endParaRPr>
          </a:p>
          <a:p>
            <a:pPr algn="l"/>
            <a:r>
              <a:rPr lang="mk" sz="1800" b="0" i="0" strike="noStrike" cap="none" spc="0" baseline="0" dirty="0">
                <a:solidFill>
                  <a:srgbClr val="696969"/>
                </a:solidFill>
                <a:effectLst/>
                <a:latin typeface="Open Sans"/>
                <a:ea typeface="Open Sans"/>
                <a:cs typeface="Open Sans"/>
              </a:rPr>
              <a:t>Конвенцијата за сајбер-криминал</a:t>
            </a:r>
            <a:r>
              <a:rPr lang="mk" sz="1800" b="0" i="0" strike="noStrike" cap="none" spc="0" baseline="0" dirty="0">
                <a:solidFill>
                  <a:srgbClr val="161616"/>
                </a:solidFill>
                <a:effectLst/>
                <a:latin typeface="Open Sans"/>
                <a:ea typeface="Open Sans"/>
                <a:cs typeface="Open Sans"/>
              </a:rPr>
              <a:t> на Советот на Европа (CETS No.185), позната како Конвенцијата од Будимпешта, е единствениот правно обврзувачки инструмент за оваа проблематика. Служи како упатство за секоја земја во изработка на сеопфатно национално законодавство против сајбер-криминалот и како рамка за меѓународна соработка помеѓу државите потписнички на овој договор. </a:t>
            </a:r>
          </a:p>
          <a:p>
            <a:pPr algn="l"/>
            <a:r>
              <a:rPr lang="mk" sz="1800" b="0" i="0" strike="noStrike" cap="none" spc="0" baseline="0" dirty="0">
                <a:solidFill>
                  <a:srgbClr val="161616"/>
                </a:solidFill>
                <a:effectLst/>
                <a:latin typeface="Open Sans"/>
                <a:ea typeface="Open Sans"/>
                <a:cs typeface="Open Sans"/>
              </a:rPr>
              <a:t>Конвенцијата од Будимпешта ја надополнува </a:t>
            </a:r>
            <a:r>
              <a:rPr lang="mk" sz="1800" b="0" i="0" strike="noStrike" cap="none" spc="0" baseline="0" dirty="0">
                <a:solidFill>
                  <a:srgbClr val="696969"/>
                </a:solidFill>
                <a:effectLst/>
                <a:latin typeface="Open Sans"/>
                <a:ea typeface="Open Sans"/>
                <a:cs typeface="Open Sans"/>
              </a:rPr>
              <a:t>Протоколот за ксенофобија и расизам</a:t>
            </a:r>
            <a:r>
              <a:rPr lang="mk" sz="1800" b="0" i="0" strike="noStrike" cap="none" spc="0" baseline="0" dirty="0">
                <a:solidFill>
                  <a:srgbClr val="161616"/>
                </a:solidFill>
                <a:effectLst/>
                <a:latin typeface="Open Sans"/>
                <a:ea typeface="Open Sans"/>
                <a:cs typeface="Open Sans"/>
              </a:rPr>
              <a:t> сторени преку компјутерски системи.</a:t>
            </a:r>
          </a:p>
          <a:p>
            <a:pPr algn="l"/>
            <a:endParaRPr lang="en-US" b="0" i="0" dirty="0">
              <a:solidFill>
                <a:srgbClr val="161616"/>
              </a:solidFill>
              <a:effectLst/>
              <a:latin typeface="Open Sans" panose="020B0606030504020204" pitchFamily="34" charset="0"/>
            </a:endParaRPr>
          </a:p>
          <a:p>
            <a:pPr algn="l"/>
            <a:r>
              <a:rPr lang="mk" sz="1800" b="1" i="0" strike="noStrike" cap="none" spc="0" baseline="0" dirty="0">
                <a:solidFill>
                  <a:srgbClr val="161616"/>
                </a:solidFill>
                <a:effectLst/>
                <a:latin typeface="Open Sans"/>
                <a:ea typeface="Open Sans"/>
                <a:cs typeface="Open Sans"/>
              </a:rPr>
              <a:t>Програмската канцеларија за сајбер-криминалот на Советот на Европа (C-PROC) </a:t>
            </a:r>
            <a:r>
              <a:rPr lang="mk" sz="1800" b="0" i="0" strike="noStrike" cap="none" spc="0" baseline="0" dirty="0">
                <a:solidFill>
                  <a:srgbClr val="161616"/>
                </a:solidFill>
                <a:effectLst/>
                <a:latin typeface="Open Sans"/>
                <a:ea typeface="Open Sans"/>
                <a:cs typeface="Open Sans"/>
              </a:rPr>
              <a:t>во Букурешт, Романија е одговорна за да им помогне на земјите ширум светот во зајакнувањето на капацитетите на нивните правни системи да одговорат на предизвиците што ги наметнуваат сајбер-криминалот и електронските докази врз основа на стандардите на </a:t>
            </a:r>
            <a:r>
              <a:rPr lang="mk" sz="1800" b="0" i="0" strike="noStrike" cap="none" spc="0" baseline="0" dirty="0">
                <a:solidFill>
                  <a:srgbClr val="007BC8"/>
                </a:solidFill>
                <a:effectLst/>
                <a:latin typeface="Open Sans"/>
                <a:ea typeface="Open Sans"/>
                <a:cs typeface="Open Sans"/>
                <a:hlinkClick r:id="rId3" history="0"/>
              </a:rPr>
              <a:t>Конвенцијата од Будимпешта за сајбер-криминалот</a:t>
            </a:r>
            <a:r>
              <a:rPr lang="mk" sz="1800" b="0" i="0" strike="noStrike" cap="none" spc="0" baseline="0" dirty="0">
                <a:solidFill>
                  <a:srgbClr val="161616"/>
                </a:solidFill>
                <a:effectLst/>
                <a:latin typeface="Open Sans"/>
                <a:ea typeface="Open Sans"/>
                <a:cs typeface="Open Sans"/>
              </a:rPr>
              <a:t>. Тука спаѓа поддршката за:</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Зајакнување на законодавството врз сајбер-криминалот и електронските докази во согласност со стандардите за владеење на правото и човековите права (вклучувајќи ја и заштитата на податоците)</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Обука на судии, обвинители и органите за спроведување на законот</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Основање на специјализирани единици за сајбер-криминал и форензика и подобрување на меѓусекторската соработка</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Унапредување на јавно-приватната соработка</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Заштита на децата од сексуалното насилство онлајн</a:t>
            </a:r>
          </a:p>
          <a:p>
            <a:pPr algn="l">
              <a:buFont typeface="Arial" panose="020B0604020202020204" pitchFamily="34" charset="0"/>
              <a:buChar char="•"/>
            </a:pPr>
            <a:r>
              <a:rPr lang="mk" sz="1800" b="0" i="0" strike="noStrike" cap="none" spc="0" baseline="0" dirty="0">
                <a:solidFill>
                  <a:srgbClr val="161616"/>
                </a:solidFill>
                <a:effectLst/>
                <a:latin typeface="Open Sans"/>
                <a:ea typeface="Open Sans"/>
                <a:cs typeface="Open Sans"/>
              </a:rPr>
              <a:t> Зајакнување на ефективноста на меѓународната соработка</a:t>
            </a:r>
          </a:p>
          <a:p>
            <a:pPr algn="l"/>
            <a:r>
              <a:rPr lang="mk" sz="1800" b="0" i="0" strike="noStrike" cap="none" spc="0" baseline="0" dirty="0">
                <a:solidFill>
                  <a:srgbClr val="161616"/>
                </a:solidFill>
                <a:effectLst/>
                <a:latin typeface="Open Sans"/>
                <a:ea typeface="Open Sans"/>
                <a:cs typeface="Open Sans"/>
              </a:rPr>
              <a:t>C-PROC, со својата функција за градење на капацитетите, ја надополнува работата на Комитетот на Конвенцијата за сајбер-криминалот </a:t>
            </a:r>
            <a:r>
              <a:rPr lang="mk" sz="1800" b="0" i="0" strike="noStrike" cap="none" spc="0" baseline="0" dirty="0">
                <a:solidFill>
                  <a:srgbClr val="007BC8"/>
                </a:solidFill>
                <a:effectLst/>
                <a:latin typeface="Open Sans"/>
                <a:ea typeface="Open Sans"/>
                <a:cs typeface="Open Sans"/>
                <a:hlinkClick r:id="rId4" history="0"/>
              </a:rPr>
              <a:t>(T-CY)</a:t>
            </a:r>
            <a:r>
              <a:rPr lang="mk" sz="1800" b="0" i="0" strike="noStrike" cap="none" spc="0" baseline="0" dirty="0">
                <a:solidFill>
                  <a:srgbClr val="161616"/>
                </a:solidFill>
                <a:effectLst/>
                <a:latin typeface="Open Sans"/>
                <a:ea typeface="Open Sans"/>
                <a:cs typeface="Open Sans"/>
              </a:rPr>
              <a:t> преку кој државите потписнички ја спроведуваат Конвенцијата од Будимпешта.</a:t>
            </a:r>
          </a:p>
          <a:p>
            <a:pPr algn="l"/>
            <a:endParaRPr lang="en-US" b="0" i="0" dirty="0">
              <a:solidFill>
                <a:srgbClr val="161616"/>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44</a:t>
            </a:fld>
            <a:endParaRPr lang="en-US" altLang="en-US"/>
          </a:p>
        </p:txBody>
      </p:sp>
    </p:spTree>
    <p:extLst>
      <p:ext uri="{BB962C8B-B14F-4D97-AF65-F5344CB8AC3E}">
        <p14:creationId xmlns:p14="http://schemas.microsoft.com/office/powerpoint/2010/main" val="11036702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Хај-тек криминалот донесе нови предизвици за органите за спроведување на законот.</a:t>
            </a:r>
          </a:p>
          <a:p>
            <a:r>
              <a:rPr lang="mk" sz="1800" b="0" i="0" strike="noStrike" cap="none" spc="0" baseline="0" dirty="0">
                <a:solidFill>
                  <a:srgbClr val="000000"/>
                </a:solidFill>
                <a:effectLst/>
                <a:latin typeface="Calibri"/>
                <a:ea typeface="Calibri"/>
                <a:cs typeface="Calibri"/>
              </a:rPr>
              <a:t>Во истрагите кои се однесуваат и на компјутерските мрежи, често пати е суштински важно технички писмените истражители да работат со невидена брзина за да ги зачуваат електронските податоци и да ги лоцираат осомничените.  </a:t>
            </a:r>
          </a:p>
          <a:p>
            <a:r>
              <a:rPr lang="mk" sz="1800" b="0" i="0" strike="noStrike" cap="none" spc="0" baseline="0" dirty="0">
                <a:solidFill>
                  <a:srgbClr val="000000"/>
                </a:solidFill>
                <a:effectLst/>
                <a:latin typeface="Calibri"/>
                <a:ea typeface="Calibri"/>
                <a:cs typeface="Calibri"/>
              </a:rPr>
              <a:t>Ова често пати подразбира и барање до давателите на интернет-услугите за да помогнат во зачувувањето на податоците.</a:t>
            </a:r>
          </a:p>
          <a:p>
            <a:r>
              <a:rPr lang="mk" sz="1800" b="0" i="0" strike="noStrike" cap="none" spc="0" baseline="0" dirty="0">
                <a:solidFill>
                  <a:srgbClr val="000000"/>
                </a:solidFill>
                <a:effectLst/>
                <a:latin typeface="Calibri"/>
                <a:ea typeface="Calibri"/>
                <a:cs typeface="Calibri"/>
              </a:rPr>
              <a:t>Потребна е 24-часовна соработка во истрагите што се водат за хај-тек криминалот и тероризам.</a:t>
            </a:r>
          </a:p>
          <a:p>
            <a:endParaRPr lang="en-US" dirty="0"/>
          </a:p>
          <a:p>
            <a:r>
              <a:rPr lang="mk" sz="1800" b="0" i="0" strike="noStrike" cap="none" spc="0" baseline="0" dirty="0">
                <a:solidFill>
                  <a:srgbClr val="000000"/>
                </a:solidFill>
                <a:effectLst/>
                <a:latin typeface="Calibri"/>
                <a:ea typeface="Calibri"/>
                <a:cs typeface="Calibri"/>
              </a:rPr>
              <a:t>Органите за спроведување на законот кои бараат помош од странските учесници може да се обратат до 24-часовната точка за контакт во сопствената земја. </a:t>
            </a:r>
          </a:p>
          <a:p>
            <a:r>
              <a:rPr lang="mk" sz="1800" b="0" i="0" strike="noStrike" cap="none" spc="0" baseline="0" dirty="0">
                <a:solidFill>
                  <a:srgbClr val="000000"/>
                </a:solidFill>
                <a:effectLst/>
                <a:latin typeface="Calibri"/>
                <a:ea typeface="Calibri"/>
                <a:cs typeface="Calibri"/>
              </a:rPr>
              <a:t>Оваа точка за контакт, доколку е потребно, ќе го контактира својот пандан во странската земја. </a:t>
            </a:r>
          </a:p>
          <a:p>
            <a:endParaRPr lang="en-US" dirty="0"/>
          </a:p>
          <a:p>
            <a:r>
              <a:rPr lang="mk" sz="1800" b="0" i="0" strike="noStrike" cap="none" spc="0" baseline="0" dirty="0">
                <a:solidFill>
                  <a:srgbClr val="000000"/>
                </a:solidFill>
                <a:effectLst/>
                <a:latin typeface="Calibri"/>
                <a:ea typeface="Calibri"/>
                <a:cs typeface="Calibri"/>
              </a:rPr>
              <a:t>Посветеност со зачленувањето – контакт кој може да се добие 24 часа дневно, 7 дена во неделата, за да добие информации и/или замолница за помош од другите земји во мрежата. </a:t>
            </a:r>
          </a:p>
          <a:p>
            <a:r>
              <a:rPr lang="mk" sz="1800" b="0" i="0" strike="noStrike" cap="none" spc="0" baseline="0" dirty="0">
                <a:solidFill>
                  <a:srgbClr val="000000"/>
                </a:solidFill>
                <a:effectLst/>
                <a:latin typeface="Calibri"/>
                <a:ea typeface="Calibri"/>
                <a:cs typeface="Calibri"/>
              </a:rPr>
              <a:t>Не се наложува основање на формална единица за компјутерски криминал. Во некои судски надлежности/јурисдикции, точката за контакт се состои од неколку истражители заинтересирани за сајбер-криминалот; во други земји, контакт-точката е составен дел на формална единица.</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45</a:t>
            </a:fld>
            <a:endParaRPr lang="en-US" altLang="en-US"/>
          </a:p>
        </p:txBody>
      </p:sp>
    </p:spTree>
    <p:extLst>
      <p:ext uri="{BB962C8B-B14F-4D97-AF65-F5344CB8AC3E}">
        <p14:creationId xmlns:p14="http://schemas.microsoft.com/office/powerpoint/2010/main" val="14860415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Обучувачот треба да го пости овој вебсајт пред да ја прикажува презентацијата, за да добие претстава за оваа организација</a:t>
            </a:r>
          </a:p>
          <a:p>
            <a:endParaRPr lang="en-GB"/>
          </a:p>
          <a:p>
            <a:r>
              <a:rPr lang="mk" sz="1800" b="0" i="0" strike="noStrike" cap="none" spc="0" baseline="0">
                <a:solidFill>
                  <a:srgbClr val="000000"/>
                </a:solidFill>
                <a:effectLst/>
                <a:latin typeface="Calibri"/>
                <a:ea typeface="Calibri"/>
                <a:cs typeface="Calibri"/>
              </a:rPr>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46</a:t>
            </a:fld>
            <a:endParaRPr lang="en-US" altLang="en-US"/>
          </a:p>
        </p:txBody>
      </p:sp>
    </p:spTree>
    <p:extLst>
      <p:ext uri="{BB962C8B-B14F-4D97-AF65-F5344CB8AC3E}">
        <p14:creationId xmlns:p14="http://schemas.microsoft.com/office/powerpoint/2010/main" val="40219313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defRPr/>
            </a:pPr>
            <a:r>
              <a:rPr lang="mk" sz="1800" b="0" i="0" strike="noStrike" cap="none" spc="0" baseline="0">
                <a:solidFill>
                  <a:srgbClr val="000000"/>
                </a:solidFill>
                <a:effectLst/>
                <a:latin typeface="Calibri"/>
                <a:ea typeface="Calibri"/>
                <a:cs typeface="Calibri"/>
              </a:rPr>
              <a:t>Обучувачот треба да го пости овој вебсајт пред да ја прикажува презентацијата, за да добие претстава за оваа организација</a:t>
            </a:r>
          </a:p>
          <a:p>
            <a:endParaRPr lang="en-GB"/>
          </a:p>
          <a:p>
            <a:r>
              <a:rPr lang="mk" sz="1800" b="0" i="0" strike="noStrike" cap="none" spc="0" baseline="0">
                <a:solidFill>
                  <a:srgbClr val="000000"/>
                </a:solidFill>
                <a:effectLst/>
                <a:latin typeface="Calibri"/>
                <a:ea typeface="Calibri"/>
                <a:cs typeface="Calibri"/>
              </a:rPr>
              <a:t>https://au.int/en/treaties/african-union-convention-cyber-security-and-personal-data-protection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47</a:t>
            </a:fld>
            <a:endParaRPr lang="en-US" altLang="en-US"/>
          </a:p>
        </p:txBody>
      </p:sp>
    </p:spTree>
    <p:extLst>
      <p:ext uri="{BB962C8B-B14F-4D97-AF65-F5344CB8AC3E}">
        <p14:creationId xmlns:p14="http://schemas.microsoft.com/office/powerpoint/2010/main" val="30400054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a:ea typeface="Calibri"/>
                <a:cs typeface="Calibri"/>
              </a:rPr>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539036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2800" b="0" i="0" strike="noStrike" cap="none" spc="0" baseline="0" dirty="0">
                <a:solidFill>
                  <a:srgbClr val="D8DADD"/>
                </a:solidFill>
                <a:effectLst/>
                <a:latin typeface="Source Sans Pro"/>
                <a:ea typeface="Source Sans Pro"/>
                <a:cs typeface="Source Sans Pro"/>
              </a:rPr>
              <a:t>Ресурсите што се достапни овде имаат за цел да се градат капацитетите на носителите на политиките, законодавците, јавните обвинители и истражители како и на граѓанското општество во земјите во развој за аспекти од политиката, законите и кривичното право за создавање овозможувачка средина за борба против сајбер-криминалот. Во овие ресурси спаѓаат:</a:t>
            </a:r>
          </a:p>
          <a:p>
            <a:pPr algn="l">
              <a:buFont typeface="Arial" panose="020B0604020202020204" pitchFamily="34" charset="0"/>
              <a:buChar char="•"/>
            </a:pPr>
            <a:r>
              <a:rPr lang="mk" sz="2800" b="0" i="0" strike="noStrike" cap="none" spc="0" baseline="0" dirty="0">
                <a:solidFill>
                  <a:srgbClr val="D8DADD"/>
                </a:solidFill>
                <a:effectLst/>
                <a:latin typeface="Source Sans Pro"/>
                <a:ea typeface="Source Sans Pro"/>
                <a:cs typeface="Source Sans Pro"/>
                <a:hlinkClick r:id="rId3" history="0"/>
              </a:rPr>
              <a:t> Алатник</a:t>
            </a:r>
            <a:r>
              <a:rPr lang="mk" sz="2800" b="0" i="0" strike="noStrike" cap="none" spc="0" baseline="0" dirty="0">
                <a:solidFill>
                  <a:srgbClr val="D8DADD"/>
                </a:solidFill>
                <a:effectLst/>
                <a:latin typeface="Source Sans Pro"/>
                <a:ea typeface="Source Sans Pro"/>
                <a:cs typeface="Source Sans Pro"/>
              </a:rPr>
              <a:t> во кој се обединети добрата меѓународна практика и сузбивањето на сајбер-криминалот </a:t>
            </a:r>
          </a:p>
          <a:p>
            <a:pPr algn="l">
              <a:buFont typeface="Arial" panose="020B0604020202020204" pitchFamily="34" charset="0"/>
              <a:buChar char="•"/>
            </a:pPr>
            <a:r>
              <a:rPr lang="mk" sz="2800" b="0" i="0" strike="noStrike" cap="none" spc="0" baseline="0" dirty="0">
                <a:solidFill>
                  <a:srgbClr val="D8DADD"/>
                </a:solidFill>
                <a:effectLst/>
                <a:latin typeface="Source Sans Pro"/>
                <a:ea typeface="Source Sans Pro"/>
                <a:cs typeface="Source Sans Pro"/>
                <a:hlinkClick r:id="rId4" history="0"/>
              </a:rPr>
              <a:t> Алатка за оцена</a:t>
            </a:r>
            <a:r>
              <a:rPr lang="mk" sz="2800" b="0" i="0" strike="noStrike" cap="none" spc="0" baseline="0" dirty="0">
                <a:solidFill>
                  <a:srgbClr val="D8DADD"/>
                </a:solidFill>
                <a:effectLst/>
                <a:latin typeface="Source Sans Pro"/>
                <a:ea typeface="Source Sans Pro"/>
                <a:cs typeface="Source Sans Pro"/>
              </a:rPr>
              <a:t> која на земјите им овозможува да ги проценат своите постојни капацитети за сузбивање на сајбер-криминалот и за идентификување на приоритетите во однос на градење на капацитетите</a:t>
            </a:r>
          </a:p>
          <a:p>
            <a:pPr algn="l">
              <a:buFont typeface="Arial" panose="020B0604020202020204" pitchFamily="34" charset="0"/>
              <a:buChar char="•"/>
            </a:pPr>
            <a:r>
              <a:rPr lang="mk" sz="2800" b="0" i="0" strike="noStrike" cap="none" spc="0" baseline="0" dirty="0">
                <a:solidFill>
                  <a:srgbClr val="D8DADD"/>
                </a:solidFill>
                <a:effectLst/>
                <a:latin typeface="Source Sans Pro"/>
                <a:ea typeface="Source Sans Pro"/>
                <a:cs typeface="Source Sans Pro"/>
                <a:hlinkClick r:id="rId5" history="0"/>
              </a:rPr>
              <a:t> Виртуелна библиотека</a:t>
            </a:r>
            <a:r>
              <a:rPr lang="mk" sz="2800" b="0" i="0" strike="noStrike" cap="none" spc="0" baseline="0" dirty="0">
                <a:solidFill>
                  <a:srgbClr val="D8DADD"/>
                </a:solidFill>
                <a:effectLst/>
                <a:latin typeface="Source Sans Pro"/>
                <a:ea typeface="Source Sans Pro"/>
                <a:cs typeface="Source Sans Pro"/>
              </a:rPr>
              <a:t> со материјали што ги обезбедуваат организациите што учествуваат во проектот и други</a:t>
            </a:r>
          </a:p>
          <a:p>
            <a:pPr marL="0" lvl="0" indent="0" algn="l">
              <a:buFont typeface="Wingdings" pitchFamily="2" charset="2"/>
              <a:buNone/>
            </a:pPr>
            <a:endParaRPr lang="en-GB" sz="1800" dirty="0">
              <a:effectLst/>
              <a:latin typeface="Calibri"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520870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2800" b="0" i="0" strike="noStrike" cap="none" spc="0" baseline="0">
                <a:solidFill>
                  <a:srgbClr val="D8DADD"/>
                </a:solidFill>
                <a:effectLst/>
                <a:latin typeface="Source Sans Pro"/>
                <a:ea typeface="Source Sans Pro"/>
                <a:cs typeface="Source Sans Pro"/>
              </a:rPr>
              <a:t>http://pilonsec.org/strategicplan/cybercrime-pilon</a:t>
            </a:r>
            <a:endParaRPr lang="en-GB" sz="1800">
              <a:effectLst/>
              <a:latin typeface="Calibri"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37282806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51</a:t>
            </a:fld>
            <a:endParaRPr lang="en-US" altLang="en-US"/>
          </a:p>
        </p:txBody>
      </p:sp>
    </p:spTree>
    <p:extLst>
      <p:ext uri="{BB962C8B-B14F-4D97-AF65-F5344CB8AC3E}">
        <p14:creationId xmlns:p14="http://schemas.microsoft.com/office/powerpoint/2010/main" val="13797609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Нишката на овој дел од сесијата произлегува од извештајот на </a:t>
            </a:r>
            <a:r>
              <a:rPr lang="en-GB" sz="1800" b="0" i="0" strike="noStrike" cap="none" spc="0" baseline="0" dirty="0" err="1">
                <a:solidFill>
                  <a:srgbClr val="000000"/>
                </a:solidFill>
                <a:effectLst/>
                <a:latin typeface="Calibri"/>
                <a:ea typeface="Calibri"/>
                <a:cs typeface="Calibri"/>
              </a:rPr>
              <a:t>IOCTA</a:t>
            </a:r>
            <a:r>
              <a:rPr lang="mk" sz="1800" b="0" i="0" strike="noStrike" cap="none" spc="0" baseline="0" dirty="0">
                <a:solidFill>
                  <a:srgbClr val="000000"/>
                </a:solidFill>
                <a:effectLst/>
                <a:latin typeface="Calibri"/>
                <a:ea typeface="Calibri"/>
                <a:cs typeface="Calibri"/>
              </a:rPr>
              <a:t> од 2019 година (IOCTA, Internet Organised Crime Threat Assessment) – и го следи нивниот образец на анализа на сајбер-криминалот.</a:t>
            </a:r>
          </a:p>
          <a:p>
            <a:r>
              <a:rPr lang="mk" sz="1800" b="0" i="0" strike="noStrike" cap="none" spc="0" baseline="0" dirty="0">
                <a:solidFill>
                  <a:srgbClr val="000000"/>
                </a:solidFill>
                <a:effectLst/>
                <a:latin typeface="Calibri"/>
                <a:ea typeface="Calibri"/>
                <a:cs typeface="Calibri"/>
              </a:rPr>
              <a:t>Обучувачот треба да се запознае со овој извештај пред да ја прикажува презентацијата, бидејќи во него се содржат одлични содржини – дел од кои се репродуцирани овде или во делот за белешките.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52</a:t>
            </a:fld>
            <a:endParaRPr lang="en-US" altLang="en-US"/>
          </a:p>
        </p:txBody>
      </p:sp>
    </p:spTree>
    <p:extLst>
      <p:ext uri="{BB962C8B-B14F-4D97-AF65-F5344CB8AC3E}">
        <p14:creationId xmlns:p14="http://schemas.microsoft.com/office/powerpoint/2010/main" val="201155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600" b="0" i="0" strike="noStrike" cap="none" spc="0" baseline="0" dirty="0">
                <a:solidFill>
                  <a:srgbClr val="000000"/>
                </a:solidFill>
                <a:effectLst/>
                <a:latin typeface="Calibri"/>
                <a:ea typeface="Calibri"/>
                <a:cs typeface="Calibri"/>
              </a:rPr>
              <a:t>Целта на оваа сесија е да ја претстави, од општа перспектива или како вовед, материјата поврзана со сајбер-криминалот. </a:t>
            </a:r>
            <a:endParaRPr lang="hr-HR" altLang="en-US" sz="1100" dirty="0"/>
          </a:p>
          <a:p>
            <a:r>
              <a:rPr lang="mk" sz="1600" b="0" i="0" strike="noStrike" cap="none" spc="0" baseline="0" dirty="0">
                <a:solidFill>
                  <a:srgbClr val="000000"/>
                </a:solidFill>
                <a:effectLst/>
                <a:latin typeface="Calibri"/>
                <a:ea typeface="Calibri"/>
                <a:cs typeface="Calibri"/>
              </a:rPr>
              <a:t>Ќе се објасни концептот на сајбер-криминал, а при тоа ќе ги дискутираме причините поради кои треба да сме загрижени. Овдека ќе ги дискутираме некои од главните закани, трендови и алатки на сајбер-криминалот, и одговорите кон таа појава.  </a:t>
            </a:r>
            <a:endParaRPr lang="hr-HR" altLang="en-US" sz="1100" dirty="0"/>
          </a:p>
          <a:p>
            <a:r>
              <a:rPr lang="mk" sz="1600" b="0" i="0" strike="noStrike" cap="none" spc="0" baseline="0" dirty="0">
                <a:solidFill>
                  <a:srgbClr val="000000"/>
                </a:solidFill>
                <a:effectLst/>
                <a:latin typeface="Calibri"/>
                <a:ea typeface="Calibri"/>
                <a:cs typeface="Calibri"/>
              </a:rPr>
              <a:t>Ќе дадеме и преглед на тоа што сè е опфатено со изразот „сајбер-криминал“. Понатаму, ќе се дискутира и за некои поими за кои се смета дека се еден вид сајбер-криминал според повеќето законодавства и согласно меѓународните стандарди. </a:t>
            </a:r>
            <a:endParaRPr lang="hr-HR" altLang="en-US" sz="1100" dirty="0"/>
          </a:p>
          <a:p>
            <a:r>
              <a:rPr lang="mk" sz="1600" b="0" i="0" strike="noStrike" cap="none" spc="0" baseline="0" dirty="0">
                <a:solidFill>
                  <a:srgbClr val="000000"/>
                </a:solidFill>
                <a:effectLst/>
                <a:latin typeface="Calibri"/>
                <a:ea typeface="Calibri"/>
                <a:cs typeface="Calibri"/>
              </a:rPr>
              <a:t>Една од најважните теми што треба да се разговара се однесува на материјално-правните клаузули од кривичното право, како и некои од клучните фактори што се користат за да се опише сајбер-криминалот, врз основа на Конвенцијата од Будимпешта и релевантната правна рамка на Европската Унија. </a:t>
            </a:r>
            <a:endParaRPr lang="hr-HR" altLang="en-US" sz="1100" dirty="0"/>
          </a:p>
          <a:p>
            <a:r>
              <a:rPr lang="mk" sz="1600" b="0" i="0" strike="noStrike" cap="none" spc="0" baseline="0" dirty="0">
                <a:solidFill>
                  <a:srgbClr val="000000"/>
                </a:solidFill>
                <a:effectLst/>
                <a:latin typeface="Calibri"/>
                <a:ea typeface="Calibri"/>
                <a:cs typeface="Calibri"/>
              </a:rPr>
              <a:t>Важно е и да се анализираат потребите и предностите од усогласувањето на националното законодавство со меѓународните инструменти, особено Конвенцијата од Будимпешта</a:t>
            </a:r>
            <a:endParaRPr lang="hr-HR" altLang="en-US" sz="1100" dirty="0"/>
          </a:p>
          <a:p>
            <a:endParaRPr lang="en-GB" sz="11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53</a:t>
            </a:fld>
            <a:endParaRPr lang="en-US" altLang="en-US"/>
          </a:p>
        </p:txBody>
      </p:sp>
    </p:spTree>
    <p:extLst>
      <p:ext uri="{BB962C8B-B14F-4D97-AF65-F5344CB8AC3E}">
        <p14:creationId xmlns:p14="http://schemas.microsoft.com/office/powerpoint/2010/main" val="2835041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Нападите со </a:t>
            </a:r>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 обично се изведуваат со помош на тројанец, кој навлегува во системот преку, на пример, </a:t>
            </a:r>
            <a:r>
              <a:rPr lang="mk-MK" sz="1800" b="0" i="0" strike="noStrike" cap="none" spc="0" baseline="0" dirty="0">
                <a:solidFill>
                  <a:srgbClr val="000000"/>
                </a:solidFill>
                <a:effectLst/>
                <a:latin typeface="Calibri"/>
                <a:ea typeface="Calibri"/>
                <a:cs typeface="Calibri"/>
              </a:rPr>
              <a:t>преземена датотека/</a:t>
            </a:r>
            <a:r>
              <a:rPr lang="mk" sz="1800" b="0" i="0" strike="noStrike" cap="none" spc="0" baseline="0" dirty="0">
                <a:solidFill>
                  <a:srgbClr val="000000"/>
                </a:solidFill>
                <a:effectLst/>
                <a:latin typeface="Calibri"/>
                <a:ea typeface="Calibri"/>
                <a:cs typeface="Calibri"/>
              </a:rPr>
              <a:t>фајл или преку некоја слабост во мрежната услуга.  Програмата потоа го активира прикачениот </a:t>
            </a:r>
            <a:r>
              <a:rPr lang="mk-MK" sz="1800" b="0" i="0" strike="noStrike" cap="none" spc="0" baseline="0" dirty="0">
                <a:solidFill>
                  <a:srgbClr val="000000"/>
                </a:solidFill>
                <a:effectLst/>
                <a:latin typeface="Calibri"/>
                <a:ea typeface="Calibri"/>
                <a:cs typeface="Calibri"/>
              </a:rPr>
              <a:t>код</a:t>
            </a:r>
            <a:r>
              <a:rPr lang="mk" sz="1800" b="0" i="0" strike="noStrike" cap="none" spc="0" baseline="0" dirty="0">
                <a:solidFill>
                  <a:srgbClr val="000000"/>
                </a:solidFill>
                <a:effectLst/>
                <a:latin typeface="Calibri"/>
                <a:ea typeface="Calibri"/>
                <a:cs typeface="Calibri"/>
              </a:rPr>
              <a:t> (payload) којшто го заклучува системот на некој начин, или тврди дека го заклучува системит, но не го заклучува (на пример, во случај на scareware). </a:t>
            </a:r>
          </a:p>
          <a:p>
            <a:endParaRPr lang="en-US" altLang="en-US" dirty="0"/>
          </a:p>
          <a:p>
            <a:r>
              <a:rPr lang="en-US" sz="1800" b="0" i="0" strike="noStrike" cap="none" spc="0" baseline="0" dirty="0">
                <a:solidFill>
                  <a:srgbClr val="000000"/>
                </a:solidFill>
                <a:effectLst/>
                <a:latin typeface="Calibri"/>
                <a:ea typeface="Calibri"/>
                <a:cs typeface="Calibri"/>
              </a:rPr>
              <a:t>Payload</a:t>
            </a:r>
            <a:r>
              <a:rPr lang="mk-MK" sz="1800" b="0" i="0" strike="noStrike" cap="none" spc="0" baseline="0" dirty="0">
                <a:solidFill>
                  <a:srgbClr val="000000"/>
                </a:solidFill>
                <a:effectLst/>
                <a:latin typeface="Calibri"/>
                <a:ea typeface="Calibri"/>
                <a:cs typeface="Calibri"/>
              </a:rPr>
              <a:t>-</a:t>
            </a:r>
            <a:r>
              <a:rPr lang="mk" sz="1800" b="0" i="0" strike="noStrike" cap="none" spc="0" baseline="0" dirty="0">
                <a:solidFill>
                  <a:srgbClr val="000000"/>
                </a:solidFill>
                <a:effectLst/>
                <a:latin typeface="Calibri"/>
                <a:ea typeface="Calibri"/>
                <a:cs typeface="Calibri"/>
              </a:rPr>
              <a:t>от може да прикаже лажно предупредување наводно од некој субјект како ОСЗ, лажно тврдејќи дека системот бил искористен за илегални активности, или содржи содржина како порнографија или права на интелектуална сопственост.</a:t>
            </a:r>
          </a:p>
          <a:p>
            <a:endParaRPr lang="en-US" altLang="en-US" dirty="0"/>
          </a:p>
          <a:p>
            <a:r>
              <a:rPr lang="mk" sz="1800" b="0" i="0" strike="noStrike" cap="none" spc="0" baseline="0" dirty="0">
                <a:solidFill>
                  <a:srgbClr val="000000"/>
                </a:solidFill>
                <a:effectLst/>
                <a:latin typeface="Calibri"/>
                <a:ea typeface="Calibri"/>
                <a:cs typeface="Calibri"/>
              </a:rPr>
              <a:t>https://en.wikipedia.org/wiki/Ransomware </a:t>
            </a:r>
          </a:p>
          <a:p>
            <a:endParaRPr lang="pt-PT" altLang="en-US" dirty="0"/>
          </a:p>
          <a:p>
            <a:pPr algn="l"/>
            <a:r>
              <a:rPr lang="en-GB" sz="1800" b="0" i="0" strike="noStrike" cap="none" spc="0" baseline="0" dirty="0">
                <a:solidFill>
                  <a:srgbClr val="3D3D5F"/>
                </a:solidFill>
                <a:effectLst/>
                <a:latin typeface="Roboto-Bold"/>
                <a:ea typeface="Roboto-Bold"/>
                <a:cs typeface="Roboto-Bold"/>
              </a:rPr>
              <a:t>Ransomware</a:t>
            </a:r>
            <a:r>
              <a:rPr lang="mk" sz="1800" b="0" i="0" strike="noStrike" cap="none" spc="0" baseline="0" dirty="0">
                <a:solidFill>
                  <a:srgbClr val="3D3D5F"/>
                </a:solidFill>
                <a:effectLst/>
                <a:latin typeface="Roboto-Bold"/>
                <a:ea typeface="Roboto-Bold"/>
                <a:cs typeface="Roboto-Bold"/>
              </a:rPr>
              <a:t> еволуира и останува најистакнатата закана </a:t>
            </a:r>
            <a:r>
              <a:rPr lang="en-GB" sz="1800" b="0" i="0" strike="noStrike" cap="none" spc="0" baseline="0" dirty="0" err="1">
                <a:solidFill>
                  <a:srgbClr val="3D3D5F"/>
                </a:solidFill>
                <a:effectLst/>
                <a:latin typeface="Roboto-Bold"/>
                <a:ea typeface="Roboto-Bold"/>
                <a:cs typeface="Roboto-Bold"/>
              </a:rPr>
              <a:t>IOCTA</a:t>
            </a:r>
            <a:r>
              <a:rPr lang="mk" sz="1800" b="0" i="0" strike="noStrike" cap="none" spc="0" baseline="0" dirty="0">
                <a:solidFill>
                  <a:srgbClr val="3D3D5F"/>
                </a:solidFill>
                <a:effectLst/>
                <a:latin typeface="Roboto-Bold"/>
                <a:ea typeface="Roboto-Bold"/>
                <a:cs typeface="Roboto-Bold"/>
              </a:rPr>
              <a:t> 2019</a:t>
            </a:r>
          </a:p>
          <a:p>
            <a:pPr algn="l"/>
            <a:r>
              <a:rPr lang="mk" sz="1800" b="0" i="0" strike="noStrike" cap="none" spc="0" baseline="0" dirty="0">
                <a:solidFill>
                  <a:srgbClr val="3D3D5F"/>
                </a:solidFill>
                <a:effectLst/>
                <a:latin typeface="Roboto-Light"/>
                <a:ea typeface="Roboto-Light"/>
                <a:cs typeface="Roboto-Light"/>
              </a:rPr>
              <a:t>Повеќето извештаи од приватниот сектор посоч</a:t>
            </a:r>
            <a:r>
              <a:rPr lang="mk-MK" sz="1800" b="0" i="0" strike="noStrike" cap="none" spc="0" baseline="0" dirty="0" err="1">
                <a:solidFill>
                  <a:srgbClr val="3D3D5F"/>
                </a:solidFill>
                <a:effectLst/>
                <a:latin typeface="Roboto-Light"/>
                <a:ea typeface="Roboto-Light"/>
                <a:cs typeface="Roboto-Light"/>
              </a:rPr>
              <a:t>уваат</a:t>
            </a:r>
            <a:r>
              <a:rPr lang="mk" sz="1800" b="0" i="0" strike="noStrike" cap="none" spc="0" baseline="0" dirty="0">
                <a:solidFill>
                  <a:srgbClr val="3D3D5F"/>
                </a:solidFill>
                <a:effectLst/>
                <a:latin typeface="Roboto-Light"/>
                <a:ea typeface="Roboto-Light"/>
                <a:cs typeface="Roboto-Light"/>
              </a:rPr>
              <a:t> дека дошло до видливо опаѓање на нападите со </a:t>
            </a:r>
            <a:r>
              <a:rPr lang="en-GB" sz="1800" b="0" i="0" strike="noStrike" cap="none" spc="0" baseline="0" dirty="0">
                <a:solidFill>
                  <a:srgbClr val="3D3D5F"/>
                </a:solidFill>
                <a:effectLst/>
                <a:latin typeface="Roboto-Light"/>
                <a:ea typeface="Roboto-Light"/>
                <a:cs typeface="Roboto-Light"/>
              </a:rPr>
              <a:t>ransomware</a:t>
            </a:r>
            <a:r>
              <a:rPr lang="mk" sz="1800" b="0" i="0" strike="noStrike" cap="none" spc="0" baseline="0" dirty="0">
                <a:solidFill>
                  <a:srgbClr val="3D3D5F"/>
                </a:solidFill>
                <a:effectLst/>
                <a:latin typeface="Roboto-Light"/>
                <a:ea typeface="Roboto-Light"/>
                <a:cs typeface="Roboto-Light"/>
              </a:rPr>
              <a:t> во текот на 2018 година. Ова може да се припише на повеќе фактори: зголемена свесност кај потенцијалните жртви – поттикнати и со иницијативите од струката и од органите за спроведување на законот за ублажување на заканите (како што е NoMoreRansom); зголемената употреба на мобилни уреди од страна на потрошувачите (со оглед на тоа што повеќето напади со </a:t>
            </a:r>
            <a:r>
              <a:rPr lang="en-GB" sz="1800" b="0" i="0" strike="noStrike" cap="none" spc="0" baseline="0" dirty="0">
                <a:solidFill>
                  <a:srgbClr val="3D3D5F"/>
                </a:solidFill>
                <a:effectLst/>
                <a:latin typeface="Roboto-Light"/>
                <a:ea typeface="Roboto-Light"/>
                <a:cs typeface="Roboto-Light"/>
              </a:rPr>
              <a:t>ransomware</a:t>
            </a:r>
            <a:r>
              <a:rPr lang="mk" sz="1800" b="0" i="0" strike="noStrike" cap="none" spc="0" baseline="0" dirty="0">
                <a:solidFill>
                  <a:srgbClr val="3D3D5F"/>
                </a:solidFill>
                <a:effectLst/>
                <a:latin typeface="Roboto-Light"/>
                <a:ea typeface="Roboto-Light"/>
                <a:cs typeface="Roboto-Light"/>
              </a:rPr>
              <a:t> ги напаѓаат уредите што работат со оперативен систем Windows); како и опаѓање на употребата на комплетите за експлоатација (exploit kits) (кои беа клучниот метод на испорачување).  </a:t>
            </a:r>
            <a:endParaRPr lang="pt-PT"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54</a:t>
            </a:fld>
            <a:endParaRPr lang="en-US" altLang="en-US"/>
          </a:p>
        </p:txBody>
      </p:sp>
    </p:spTree>
    <p:extLst>
      <p:ext uri="{BB962C8B-B14F-4D97-AF65-F5344CB8AC3E}">
        <p14:creationId xmlns:p14="http://schemas.microsoft.com/office/powerpoint/2010/main" val="23132623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Пример за современ </a:t>
            </a:r>
            <a:r>
              <a:rPr lang="en-GB" sz="1800" b="0" i="0" strike="noStrike" cap="none" spc="0" baseline="0" dirty="0">
                <a:solidFill>
                  <a:srgbClr val="000000"/>
                </a:solidFill>
                <a:effectLst/>
                <a:latin typeface="Calibri"/>
                <a:ea typeface="Calibri"/>
                <a:cs typeface="Calibri"/>
              </a:rPr>
              <a:t>ransomware</a:t>
            </a:r>
            <a:r>
              <a:rPr lang="mk" sz="1800" b="0" i="0" strike="noStrike" cap="none" spc="0" baseline="0" dirty="0">
                <a:solidFill>
                  <a:srgbClr val="000000"/>
                </a:solidFill>
                <a:effectLst/>
                <a:latin typeface="Calibri"/>
                <a:ea typeface="Calibri"/>
                <a:cs typeface="Calibri"/>
              </a:rPr>
              <a:t>.</a:t>
            </a:r>
          </a:p>
          <a:p>
            <a:endParaRPr lang="pt-PT" altLang="en-US" dirty="0"/>
          </a:p>
          <a:p>
            <a:r>
              <a:rPr lang="mk" sz="1800" b="1" i="0" strike="noStrike" cap="none" spc="0" baseline="0" dirty="0">
                <a:solidFill>
                  <a:srgbClr val="000000"/>
                </a:solidFill>
                <a:effectLst/>
                <a:latin typeface="Calibri"/>
                <a:ea typeface="Calibri"/>
                <a:cs typeface="Calibri"/>
              </a:rPr>
              <a:t>Нападите со </a:t>
            </a:r>
            <a:r>
              <a:rPr lang="en-GB" sz="1800" b="1" i="0" strike="noStrike" cap="none" spc="0" baseline="0" dirty="0">
                <a:solidFill>
                  <a:srgbClr val="000000"/>
                </a:solidFill>
                <a:effectLst/>
                <a:latin typeface="Calibri"/>
                <a:ea typeface="Calibri"/>
                <a:cs typeface="Calibri"/>
              </a:rPr>
              <a:t>ransomware</a:t>
            </a:r>
            <a:r>
              <a:rPr lang="mk" sz="1800" b="1" i="0" strike="noStrike" cap="none" spc="0" baseline="0" dirty="0">
                <a:solidFill>
                  <a:srgbClr val="000000"/>
                </a:solidFill>
                <a:effectLst/>
                <a:latin typeface="Calibri"/>
                <a:ea typeface="Calibri"/>
                <a:cs typeface="Calibri"/>
              </a:rPr>
              <a:t> WannaCry</a:t>
            </a:r>
            <a:r>
              <a:rPr lang="mk" sz="1800" b="0" i="0" strike="noStrike" cap="none" spc="0" baseline="0" dirty="0">
                <a:solidFill>
                  <a:srgbClr val="000000"/>
                </a:solidFill>
                <a:effectLst/>
                <a:latin typeface="Calibri"/>
                <a:ea typeface="Calibri"/>
                <a:cs typeface="Calibri"/>
              </a:rPr>
              <a:t> беше серија на напади ширум светот со т.н. </a:t>
            </a:r>
            <a:r>
              <a:rPr lang="en-US" sz="1800" b="0" i="0" strike="noStrike" cap="none" spc="0" baseline="0" dirty="0" err="1">
                <a:solidFill>
                  <a:srgbClr val="000000"/>
                </a:solidFill>
                <a:effectLst/>
                <a:latin typeface="Calibri"/>
                <a:ea typeface="Calibri"/>
                <a:cs typeface="Calibri"/>
              </a:rPr>
              <a:t>cryptoworm</a:t>
            </a:r>
            <a:r>
              <a:rPr lang="mk" sz="1800" b="0" i="0" strike="noStrike" cap="none" spc="0" baseline="0" dirty="0">
                <a:solidFill>
                  <a:srgbClr val="000000"/>
                </a:solidFill>
                <a:effectLst/>
                <a:latin typeface="Calibri"/>
                <a:ea typeface="Calibri"/>
                <a:cs typeface="Calibri"/>
              </a:rPr>
              <a:t> </a:t>
            </a:r>
            <a:r>
              <a:rPr lang="mk" sz="1800" b="1" i="0" strike="noStrike" cap="none" spc="0" baseline="30000" dirty="0">
                <a:solidFill>
                  <a:srgbClr val="000000"/>
                </a:solidFill>
                <a:effectLst/>
                <a:latin typeface="Calibri"/>
                <a:ea typeface="Calibri"/>
                <a:cs typeface="Calibri"/>
              </a:rPr>
              <a:t>WannaCry</a:t>
            </a:r>
            <a:r>
              <a:rPr lang="mk" sz="1800" b="0" i="0" strike="noStrike" cap="none" spc="0" baseline="0" dirty="0">
                <a:solidFill>
                  <a:srgbClr val="000000"/>
                </a:solidFill>
                <a:effectLst/>
                <a:latin typeface="Calibri"/>
                <a:ea typeface="Calibri"/>
                <a:cs typeface="Calibri"/>
              </a:rPr>
              <a:t>, кој ги напаѓаше компјутерите што работат со оперативниот систем MS Windows преку енкриптирање на податоците и барање на откуп во </a:t>
            </a:r>
            <a:r>
              <a:rPr lang="mk-MK" sz="1800" b="0" i="0" strike="noStrike" cap="none" spc="0" baseline="0" dirty="0">
                <a:solidFill>
                  <a:srgbClr val="000000"/>
                </a:solidFill>
                <a:effectLst/>
                <a:latin typeface="Calibri"/>
                <a:ea typeface="Calibri"/>
                <a:cs typeface="Calibri"/>
              </a:rPr>
              <a:t>б</a:t>
            </a:r>
            <a:r>
              <a:rPr lang="mk" sz="1800" b="0" i="0" strike="noStrike" cap="none" spc="0" baseline="0" dirty="0">
                <a:solidFill>
                  <a:srgbClr val="000000"/>
                </a:solidFill>
                <a:effectLst/>
                <a:latin typeface="Calibri"/>
                <a:ea typeface="Calibri"/>
                <a:cs typeface="Calibri"/>
              </a:rPr>
              <a:t>иткоини.</a:t>
            </a:r>
          </a:p>
          <a:p>
            <a:r>
              <a:rPr lang="mk" sz="1800" b="0" i="0" strike="noStrike" cap="none" spc="0" baseline="0" dirty="0">
                <a:solidFill>
                  <a:srgbClr val="000000"/>
                </a:solidFill>
                <a:effectLst/>
                <a:latin typeface="Calibri"/>
                <a:ea typeface="Calibri"/>
                <a:cs typeface="Calibri"/>
              </a:rPr>
              <a:t>Нападот започна во петок, на 12 мај 2017 година, </a:t>
            </a:r>
            <a:r>
              <a:rPr lang="mk" sz="1800" b="0" i="0" strike="noStrike" cap="none" spc="0" baseline="30000" dirty="0">
                <a:solidFill>
                  <a:srgbClr val="000000"/>
                </a:solidFill>
                <a:effectLst/>
                <a:latin typeface="Calibri"/>
                <a:ea typeface="Calibri"/>
                <a:cs typeface="Calibri"/>
                <a:hlinkClick r:id="rId3" history="0"/>
              </a:rPr>
              <a:t>[</a:t>
            </a:r>
            <a:r>
              <a:rPr lang="mk" sz="1800" b="0" i="0" strike="noStrike" cap="none" spc="0" baseline="0" dirty="0">
                <a:solidFill>
                  <a:srgbClr val="000000"/>
                </a:solidFill>
                <a:effectLst/>
                <a:latin typeface="Calibri"/>
                <a:ea typeface="Calibri"/>
                <a:cs typeface="Calibri"/>
              </a:rPr>
              <a:t>и за само еден ден беше пријавено инфицирање на повеќе од 230.000 компјутери во над 150 земји</a:t>
            </a:r>
            <a:r>
              <a:rPr lang="mk" sz="1800" b="0" i="0" strike="noStrike" cap="none" spc="0" baseline="30000" dirty="0">
                <a:solidFill>
                  <a:srgbClr val="000000"/>
                </a:solidFill>
                <a:effectLst/>
                <a:latin typeface="Calibri"/>
                <a:ea typeface="Calibri"/>
                <a:cs typeface="Calibri"/>
                <a:hlinkClick r:id="rId4" history="0"/>
              </a:rPr>
              <a:t>]</a:t>
            </a:r>
            <a:r>
              <a:rPr lang="mk" sz="1800" b="0" i="0" strike="noStrike" cap="none" spc="0" baseline="0" dirty="0">
                <a:solidFill>
                  <a:srgbClr val="000000"/>
                </a:solidFill>
                <a:effectLst/>
                <a:latin typeface="Calibri"/>
                <a:ea typeface="Calibri"/>
                <a:cs typeface="Calibri"/>
              </a:rPr>
              <a:t>. Накратко по започнување на нападот, истражувач на безбедноста на интернетот, кој води блог како „MalwareTech“, откри ефективен </a:t>
            </a:r>
            <a:r>
              <a:rPr lang="en-US" sz="1800" b="0" i="0" strike="noStrike" cap="none" spc="0" baseline="0" dirty="0">
                <a:solidFill>
                  <a:srgbClr val="000000"/>
                </a:solidFill>
                <a:effectLst/>
                <a:latin typeface="Calibri"/>
                <a:ea typeface="Calibri"/>
                <a:cs typeface="Calibri"/>
              </a:rPr>
              <a:t>kill switch (</a:t>
            </a:r>
            <a:r>
              <a:rPr lang="mk" sz="1800" b="0" i="0" strike="noStrike" cap="none" spc="0" baseline="0" dirty="0">
                <a:solidFill>
                  <a:srgbClr val="000000"/>
                </a:solidFill>
                <a:effectLst/>
                <a:latin typeface="Calibri"/>
                <a:ea typeface="Calibri"/>
                <a:cs typeface="Calibri"/>
              </a:rPr>
              <a:t>прекинувач за негово исклучување</a:t>
            </a:r>
            <a:r>
              <a:rPr lang="mk-MK" sz="1800" b="0" i="0" strike="noStrike" cap="none" spc="0" baseline="0" dirty="0">
                <a:solidFill>
                  <a:srgbClr val="000000"/>
                </a:solidFill>
                <a:effectLst/>
                <a:latin typeface="Calibri"/>
                <a:ea typeface="Calibri"/>
                <a:cs typeface="Calibri"/>
              </a:rPr>
              <a:t>)</a:t>
            </a:r>
            <a:r>
              <a:rPr lang="mk" sz="1800" b="0" i="0" strike="noStrike" cap="none" spc="0" baseline="0" dirty="0">
                <a:solidFill>
                  <a:srgbClr val="000000"/>
                </a:solidFill>
                <a:effectLst/>
                <a:latin typeface="Calibri"/>
                <a:ea typeface="Calibri"/>
                <a:cs typeface="Calibri"/>
              </a:rPr>
              <a:t>, така што го регистрираше доменскиот назив што го пронајде во кодот на </a:t>
            </a:r>
            <a:r>
              <a:rPr lang="en-GB" sz="1800" b="0" i="0" strike="noStrike" cap="none" spc="0" baseline="0" dirty="0">
                <a:solidFill>
                  <a:srgbClr val="000000"/>
                </a:solidFill>
                <a:effectLst/>
                <a:latin typeface="Calibri"/>
                <a:ea typeface="Calibri"/>
                <a:cs typeface="Calibri"/>
              </a:rPr>
              <a:t>ransomware-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Ова во голема мера го забави ширењето на инфекцијата, со што ефективно ја запре првичната епидемија во понеделник, на 15 мај 2017. Но оттогаш се откриени и нови верзии коишто го немаат тој „прекинувач“. Истражувачите исто така пронајдоа начини за да ги повратат податоците од инфицираните машини, под одредени околности. </a:t>
            </a:r>
          </a:p>
          <a:p>
            <a:endParaRPr lang="pt-PT" altLang="en-US" dirty="0"/>
          </a:p>
          <a:p>
            <a:r>
              <a:rPr lang="mk" sz="1800" b="0" i="0" strike="noStrike" cap="none" spc="0" baseline="0" dirty="0">
                <a:solidFill>
                  <a:srgbClr val="000000"/>
                </a:solidFill>
                <a:effectLst/>
                <a:latin typeface="Calibri"/>
                <a:ea typeface="Calibri"/>
                <a:cs typeface="Calibri"/>
              </a:rPr>
              <a:t>https://en.wikipedia.org/wiki/WannaCry_ransomware_attack </a:t>
            </a:r>
          </a:p>
          <a:p>
            <a:endParaRPr lang="pt-PT" altLang="en-US" dirty="0"/>
          </a:p>
          <a:p>
            <a:r>
              <a:rPr lang="mk" sz="1800" b="0" i="0" strike="noStrike" cap="none" spc="0" baseline="0" dirty="0">
                <a:solidFill>
                  <a:srgbClr val="000000"/>
                </a:solidFill>
                <a:effectLst/>
                <a:latin typeface="Calibri"/>
                <a:ea typeface="Calibri"/>
                <a:cs typeface="Calibri"/>
              </a:rPr>
              <a:t>На левата слика е прикажан екранот што го гледаат корисниците чиишто податоци биле енкриптирани.</a:t>
            </a:r>
          </a:p>
          <a:p>
            <a:r>
              <a:rPr lang="mk" sz="1800" b="0" i="0" strike="noStrike" cap="none" spc="0" baseline="0" dirty="0">
                <a:solidFill>
                  <a:srgbClr val="000000"/>
                </a:solidFill>
                <a:effectLst/>
                <a:latin typeface="Calibri"/>
                <a:ea typeface="Calibri"/>
                <a:cs typeface="Calibri"/>
              </a:rPr>
              <a:t>На десната страна е прикажан еден од многуте медиумски известувања за нападот.</a:t>
            </a:r>
          </a:p>
          <a:p>
            <a:endParaRPr lang="pt-PT" altLang="en-US" dirty="0"/>
          </a:p>
          <a:p>
            <a:r>
              <a:rPr lang="mk" sz="1800" b="0" i="0" strike="noStrike" cap="none" spc="0" baseline="0" dirty="0">
                <a:solidFill>
                  <a:srgbClr val="000000"/>
                </a:solidFill>
                <a:effectLst/>
                <a:latin typeface="Calibri"/>
                <a:ea typeface="Calibri"/>
                <a:cs typeface="Calibri"/>
              </a:rPr>
              <a:t>$300 не се чини како многу пари – но создавачите на </a:t>
            </a:r>
            <a:r>
              <a:rPr lang="en-GB" sz="1800" b="0" i="0" strike="noStrike" cap="none" spc="0" baseline="0" dirty="0">
                <a:solidFill>
                  <a:srgbClr val="000000"/>
                </a:solidFill>
                <a:effectLst/>
                <a:latin typeface="Calibri"/>
                <a:ea typeface="Calibri"/>
                <a:cs typeface="Calibri"/>
              </a:rPr>
              <a:t>ransomware-</a:t>
            </a:r>
            <a:r>
              <a:rPr lang="sr-Cyrl-RS" sz="1800" b="0" i="0" strike="noStrike" cap="none" spc="0" baseline="0" dirty="0" err="1">
                <a:solidFill>
                  <a:srgbClr val="000000"/>
                </a:solidFill>
                <a:effectLst/>
                <a:latin typeface="Calibri"/>
                <a:ea typeface="Calibri"/>
                <a:cs typeface="Calibri"/>
              </a:rPr>
              <a:t>от</a:t>
            </a:r>
            <a:r>
              <a:rPr lang="mk" sz="1800" b="0" i="0" strike="noStrike" cap="none" spc="0" baseline="0" dirty="0">
                <a:solidFill>
                  <a:srgbClr val="000000"/>
                </a:solidFill>
                <a:effectLst/>
                <a:latin typeface="Calibri"/>
                <a:ea typeface="Calibri"/>
                <a:cs typeface="Calibri"/>
              </a:rPr>
              <a:t> и измамниците се потпираат на тоа дека ќе добијат мали износи од голем број лица – и дека ќе им ги вратат податоците во неенкриптирана форма. Доколку не беше така, многу брзо ќе се расчуеше дека плаќањето не резултира со декриптирање – па никој немаше да сака да плати. А ако бараш премногу голема сума, луѓето не можат да си го дозволат тоа – така што малите износи беа нивен компромис за да ја постигнат својата цел.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55</a:t>
            </a:fld>
            <a:endParaRPr lang="en-US" altLang="en-US"/>
          </a:p>
        </p:txBody>
      </p:sp>
    </p:spTree>
    <p:extLst>
      <p:ext uri="{BB962C8B-B14F-4D97-AF65-F5344CB8AC3E}">
        <p14:creationId xmlns:p14="http://schemas.microsoft.com/office/powerpoint/2010/main" val="1818358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56</a:t>
            </a:fld>
            <a:endParaRPr lang="en-US" altLang="en-US"/>
          </a:p>
        </p:txBody>
      </p:sp>
    </p:spTree>
    <p:extLst>
      <p:ext uri="{BB962C8B-B14F-4D97-AF65-F5344CB8AC3E}">
        <p14:creationId xmlns:p14="http://schemas.microsoft.com/office/powerpoint/2010/main" val="18417760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57</a:t>
            </a:fld>
            <a:endParaRPr lang="en-US" altLang="en-US"/>
          </a:p>
        </p:txBody>
      </p:sp>
    </p:spTree>
    <p:extLst>
      <p:ext uri="{BB962C8B-B14F-4D97-AF65-F5344CB8AC3E}">
        <p14:creationId xmlns:p14="http://schemas.microsoft.com/office/powerpoint/2010/main" val="3770576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strike="noStrike" cap="none" spc="0" baseline="0" dirty="0" err="1">
                <a:solidFill>
                  <a:srgbClr val="F04B56"/>
                </a:solidFill>
                <a:effectLst/>
                <a:latin typeface="Roboto-Black"/>
                <a:ea typeface="Roboto-Black"/>
                <a:cs typeface="Roboto-Black"/>
              </a:rPr>
              <a:t>IOCTA</a:t>
            </a:r>
            <a:r>
              <a:rPr lang="mk" sz="1800" b="0" i="0" strike="noStrike" cap="none" spc="0" baseline="0" dirty="0">
                <a:solidFill>
                  <a:srgbClr val="F04B56"/>
                </a:solidFill>
                <a:effectLst/>
                <a:latin typeface="Roboto-Black"/>
                <a:ea typeface="Roboto-Black"/>
                <a:cs typeface="Roboto-Black"/>
              </a:rPr>
              <a:t> 2019 – </a:t>
            </a:r>
            <a:r>
              <a:rPr lang="mk" sz="1800" b="0" i="0" strike="noStrike" cap="none" spc="0" baseline="0" dirty="0">
                <a:solidFill>
                  <a:srgbClr val="F04B56"/>
                </a:solidFill>
                <a:effectLst/>
                <a:latin typeface="Roboto-Regular"/>
                <a:ea typeface="Roboto-Regular"/>
                <a:cs typeface="Roboto-Regular"/>
              </a:rPr>
              <a:t>Magecart група на криминалци, којашто всушност се состои од најмалку шест посебни групи кои делуваат независно, а се активни некаде од 2015 година. Станаа познати во 2018 година кога поголем број истакнати компании претрпеа масивни пробиви на нивните податоци. Само еден таков пробив доведе до компромитирање на податоците за над 380.000 кредитни картички, што резултираше со глоба за компанијата во износ од GBP 183 милиони согласно GDPR14.</a:t>
            </a:r>
            <a:endParaRPr lang="en-US" sz="1800" b="0" i="0" u="none" strike="noStrike" baseline="0" dirty="0">
              <a:solidFill>
                <a:srgbClr val="F04B56"/>
              </a:solidFill>
              <a:latin typeface="Roboto-Regular"/>
            </a:endParaRPr>
          </a:p>
          <a:p>
            <a:pPr algn="l"/>
            <a:endParaRPr lang="en-US" sz="1800" b="0" i="0" u="none" strike="noStrike" baseline="0" dirty="0">
              <a:solidFill>
                <a:srgbClr val="F04B56"/>
              </a:solidFill>
              <a:latin typeface="Roboto-Regular"/>
            </a:endParaRPr>
          </a:p>
          <a:p>
            <a:pPr algn="l"/>
            <a:r>
              <a:rPr lang="mk" sz="1800" b="0" i="0" strike="noStrike" cap="none" spc="0" baseline="0" dirty="0">
                <a:solidFill>
                  <a:srgbClr val="3D3D5F"/>
                </a:solidFill>
                <a:effectLst/>
                <a:latin typeface="Roboto-Black"/>
                <a:ea typeface="Roboto-Black"/>
                <a:cs typeface="Roboto-Black"/>
              </a:rPr>
              <a:t>Напади во синџирот на снабдување -  </a:t>
            </a:r>
            <a:r>
              <a:rPr lang="mk" sz="1800" b="0" i="0" strike="noStrike" cap="none" spc="0" baseline="0" dirty="0">
                <a:solidFill>
                  <a:srgbClr val="3D3D5F"/>
                </a:solidFill>
                <a:effectLst/>
                <a:latin typeface="Roboto-Regular"/>
                <a:ea typeface="Roboto-Regular"/>
                <a:cs typeface="Roboto-Regular"/>
              </a:rPr>
              <a:t>Јасна и сè поголема причина за грижа за партнерите на Европол од приватниот сектор беа нападите насочени против нив преку синџирот на снабдување, т.е. употребата на компромитирани трети страни како средство да се инфилтрираат во нивната мрежа. Честопати станува збор за добавувачи на софтвер или хардвер од трети страни, но и други деловни услуги. Големите компании може да имаат мноштво на добавувачи трети страни, од кои некои може да имаат висок степен на поврзаност, секој носејќи со себе сопствен ризик. Таквите ризици на сличен начин настануваат и кога голема компанија ќе преземе помала компанија која можеби нема доволно развиена сајбер-сигурност. Таков беше и случајот со пробивот на Marriot International.</a:t>
            </a:r>
            <a:endParaRPr lang="en-US" sz="1800" b="0" i="0" u="none" strike="noStrike" baseline="0" dirty="0">
              <a:solidFill>
                <a:srgbClr val="3D3D5F"/>
              </a:solidFill>
              <a:latin typeface="Roboto-Regular"/>
            </a:endParaRPr>
          </a:p>
          <a:p>
            <a:pPr algn="l"/>
            <a:endParaRPr lang="en-US" sz="1800" b="0" i="0" u="none" strike="noStrike" baseline="0" dirty="0">
              <a:solidFill>
                <a:srgbClr val="3D3D5F"/>
              </a:solidFill>
              <a:latin typeface="Roboto-Regular"/>
            </a:endParaRPr>
          </a:p>
          <a:p>
            <a:pPr algn="l"/>
            <a:r>
              <a:rPr lang="mk" sz="1800" b="0" i="0" strike="noStrike" cap="none" spc="0" baseline="0" dirty="0">
                <a:solidFill>
                  <a:srgbClr val="F04B56"/>
                </a:solidFill>
                <a:effectLst/>
                <a:latin typeface="Roboto-Black"/>
                <a:ea typeface="Roboto-Black"/>
                <a:cs typeface="Roboto-Black"/>
              </a:rPr>
              <a:t>Операција ShadowHammer – </a:t>
            </a:r>
            <a:r>
              <a:rPr lang="mk" sz="1800" b="0" i="0" strike="noStrike" cap="none" spc="0" baseline="0" dirty="0">
                <a:solidFill>
                  <a:srgbClr val="F04B56"/>
                </a:solidFill>
                <a:effectLst/>
                <a:latin typeface="Roboto-Regular"/>
                <a:ea typeface="Roboto-Regular"/>
                <a:cs typeface="Roboto-Regular"/>
              </a:rPr>
              <a:t>Во јануари 2019 година, Kaspersky Lab откри дека серверот за алатката за ажурирање на софтверот во живо за корисниците на ASUS производи бил компромитиран од страна на напаѓачи, и дека приближно 500.000 машини што работат на Windows примиле компромитирачки фајл кој ефективно делувал како </a:t>
            </a:r>
            <a:r>
              <a:rPr lang="en-US" sz="1800" b="0" i="0" strike="noStrike" cap="none" spc="0" baseline="0" dirty="0">
                <a:solidFill>
                  <a:srgbClr val="F04B56"/>
                </a:solidFill>
                <a:effectLst/>
                <a:latin typeface="Roboto-Regular"/>
                <a:ea typeface="Roboto-Regular"/>
                <a:cs typeface="Roboto-Regular"/>
              </a:rPr>
              <a:t>back-door </a:t>
            </a:r>
            <a:r>
              <a:rPr lang="mk-MK" sz="1800" b="0" i="0" strike="noStrike" cap="none" spc="0" baseline="0" dirty="0">
                <a:solidFill>
                  <a:srgbClr val="F04B56"/>
                </a:solidFill>
                <a:effectLst/>
                <a:latin typeface="Roboto-Regular"/>
                <a:ea typeface="Roboto-Regular"/>
                <a:cs typeface="Roboto-Regular"/>
              </a:rPr>
              <a:t>(</a:t>
            </a:r>
            <a:r>
              <a:rPr lang="mk" sz="1800" b="0" i="0" strike="noStrike" cap="none" spc="0" baseline="0" dirty="0">
                <a:solidFill>
                  <a:srgbClr val="F04B56"/>
                </a:solidFill>
                <a:effectLst/>
                <a:latin typeface="Roboto-Regular"/>
                <a:ea typeface="Roboto-Regular"/>
                <a:cs typeface="Roboto-Regular"/>
              </a:rPr>
              <a:t>таен влез) за уредите на напаѓачите. </a:t>
            </a:r>
            <a:r>
              <a:rPr lang="mk-MK" sz="1800" b="0" i="0" strike="noStrike" cap="none" spc="0" baseline="0" dirty="0">
                <a:solidFill>
                  <a:srgbClr val="F04B56"/>
                </a:solidFill>
                <a:effectLst/>
                <a:latin typeface="Roboto-Regular"/>
                <a:ea typeface="Roboto-Regular"/>
                <a:cs typeface="Roboto-Regular"/>
              </a:rPr>
              <a:t>Штетни</a:t>
            </a:r>
            <a:r>
              <a:rPr lang="mk" sz="1800" b="0" i="0" strike="noStrike" cap="none" spc="0" baseline="0" dirty="0">
                <a:solidFill>
                  <a:srgbClr val="F04B56"/>
                </a:solidFill>
                <a:effectLst/>
                <a:latin typeface="Roboto-Regular"/>
                <a:ea typeface="Roboto-Regular"/>
                <a:cs typeface="Roboto-Regular"/>
              </a:rPr>
              <a:t>от фајл бил потпишан со легитимен ASUS-ов дигитален сертификат, за да се добие привид дека станува збор за автентично ажурирање на софтверот од страна на компанијата. Но, </a:t>
            </a:r>
            <a:r>
              <a:rPr lang="en-GB" sz="1800" b="0" i="0" strike="noStrike" cap="none" spc="0" baseline="0" dirty="0">
                <a:solidFill>
                  <a:srgbClr val="F04B56"/>
                </a:solidFill>
                <a:effectLst/>
                <a:latin typeface="Roboto-Regular"/>
                <a:ea typeface="Roboto-Regular"/>
                <a:cs typeface="Roboto-Regular"/>
              </a:rPr>
              <a:t>malware-</a:t>
            </a:r>
            <a:r>
              <a:rPr lang="sr-Cyrl-RS" sz="1800" b="0" i="0" strike="noStrike" cap="none" spc="0" baseline="0" dirty="0" err="1">
                <a:solidFill>
                  <a:srgbClr val="F04B56"/>
                </a:solidFill>
                <a:effectLst/>
                <a:latin typeface="Roboto-Regular"/>
                <a:ea typeface="Roboto-Regular"/>
                <a:cs typeface="Roboto-Regular"/>
              </a:rPr>
              <a:t>от</a:t>
            </a:r>
            <a:r>
              <a:rPr lang="mk" sz="1800" b="0" i="0" strike="noStrike" cap="none" spc="0" baseline="0" dirty="0">
                <a:solidFill>
                  <a:srgbClr val="F04B56"/>
                </a:solidFill>
                <a:effectLst/>
                <a:latin typeface="Roboto-Regular"/>
                <a:ea typeface="Roboto-Regular"/>
                <a:cs typeface="Roboto-Regular"/>
              </a:rPr>
              <a:t> бил така осмислен да се активира на само 600-тина единствени машини, врз основа на нивните </a:t>
            </a:r>
            <a:r>
              <a:rPr lang="en-US" sz="1800" b="0" i="0" strike="noStrike" cap="none" spc="0" baseline="0" dirty="0">
                <a:solidFill>
                  <a:srgbClr val="F04B56"/>
                </a:solidFill>
                <a:effectLst/>
                <a:latin typeface="Roboto-Regular"/>
                <a:ea typeface="Roboto-Regular"/>
                <a:cs typeface="Roboto-Regular"/>
              </a:rPr>
              <a:t>MAC</a:t>
            </a:r>
            <a:r>
              <a:rPr lang="mk" sz="1800" b="0" i="0" strike="noStrike" cap="none" spc="0" baseline="0" dirty="0">
                <a:solidFill>
                  <a:srgbClr val="F04B56"/>
                </a:solidFill>
                <a:effectLst/>
                <a:latin typeface="Roboto-Regular"/>
                <a:ea typeface="Roboto-Regular"/>
                <a:cs typeface="Roboto-Regular"/>
              </a:rPr>
              <a:t> адреси, што укажува дека и покрај големиот број на погодените машини, нападот всушност бил крајно насочен</a:t>
            </a:r>
            <a:r>
              <a:rPr lang="mk" sz="1800" b="0" i="0" strike="noStrike" cap="none" spc="0" baseline="0" dirty="0">
                <a:solidFill>
                  <a:srgbClr val="3D3D5F"/>
                </a:solidFill>
                <a:effectLst/>
                <a:latin typeface="Roboto-Regular"/>
                <a:ea typeface="Roboto-Regular"/>
                <a:cs typeface="Roboto-Regular"/>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58</a:t>
            </a:fld>
            <a:endParaRPr lang="en-US" altLang="en-US"/>
          </a:p>
        </p:txBody>
      </p:sp>
    </p:spTree>
    <p:extLst>
      <p:ext uri="{BB962C8B-B14F-4D97-AF65-F5344CB8AC3E}">
        <p14:creationId xmlns:p14="http://schemas.microsoft.com/office/powerpoint/2010/main" val="23127964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202122"/>
                </a:solidFill>
                <a:effectLst/>
                <a:latin typeface="Arial"/>
                <a:ea typeface="Arial"/>
                <a:cs typeface="Arial"/>
              </a:rPr>
              <a:t>Во </a:t>
            </a:r>
            <a:r>
              <a:rPr lang="mk" sz="1800" b="0" i="0" strike="noStrike" cap="none" spc="0" baseline="0" dirty="0">
                <a:solidFill>
                  <a:srgbClr val="0B0080"/>
                </a:solidFill>
                <a:effectLst/>
                <a:latin typeface="Arial"/>
                <a:ea typeface="Arial"/>
                <a:cs typeface="Arial"/>
                <a:hlinkClick r:id="rId3" tooltip="Computing" history="0"/>
              </a:rPr>
              <a:t>компјутерскоиот свет</a:t>
            </a:r>
            <a:r>
              <a:rPr lang="mk" sz="1800" b="0" i="0" strike="noStrike" cap="none" spc="0" baseline="0" dirty="0">
                <a:solidFill>
                  <a:srgbClr val="202122"/>
                </a:solidFill>
                <a:effectLst/>
                <a:latin typeface="Arial"/>
                <a:ea typeface="Arial"/>
                <a:cs typeface="Arial"/>
              </a:rPr>
              <a:t>, </a:t>
            </a:r>
            <a:r>
              <a:rPr lang="mk" sz="1800" b="1" i="0" strike="noStrike" cap="none" spc="0" baseline="0" dirty="0">
                <a:solidFill>
                  <a:srgbClr val="202122"/>
                </a:solidFill>
                <a:effectLst/>
                <a:latin typeface="Arial"/>
                <a:ea typeface="Arial"/>
                <a:cs typeface="Arial"/>
              </a:rPr>
              <a:t>нападот со </a:t>
            </a:r>
            <a:r>
              <a:rPr lang="mk-MK" sz="1800" b="1" i="0" strike="noStrike" cap="none" spc="0" baseline="0" dirty="0">
                <a:solidFill>
                  <a:srgbClr val="202122"/>
                </a:solidFill>
                <a:effectLst/>
                <a:latin typeface="Arial"/>
                <a:ea typeface="Arial"/>
                <a:cs typeface="Arial"/>
              </a:rPr>
              <a:t>спречување пристап до </a:t>
            </a:r>
            <a:r>
              <a:rPr lang="mk" sz="1800" b="1" i="0" strike="noStrike" cap="none" spc="0" baseline="0" dirty="0">
                <a:solidFill>
                  <a:srgbClr val="202122"/>
                </a:solidFill>
                <a:effectLst/>
                <a:latin typeface="Arial"/>
                <a:ea typeface="Arial"/>
                <a:cs typeface="Arial"/>
              </a:rPr>
              <a:t>услугата (DoS, denial-of-service)</a:t>
            </a:r>
            <a:r>
              <a:rPr lang="mk" sz="1800" b="0" i="0" strike="noStrike" cap="none" spc="0" baseline="0" dirty="0">
                <a:solidFill>
                  <a:srgbClr val="202122"/>
                </a:solidFill>
                <a:effectLst/>
                <a:latin typeface="Arial"/>
                <a:ea typeface="Arial"/>
                <a:cs typeface="Arial"/>
              </a:rPr>
              <a:t> претставува </a:t>
            </a:r>
            <a:r>
              <a:rPr lang="mk" sz="1800" b="0" i="0" strike="noStrike" cap="none" spc="0" baseline="0" dirty="0">
                <a:solidFill>
                  <a:srgbClr val="0B0080"/>
                </a:solidFill>
                <a:effectLst/>
                <a:latin typeface="Arial"/>
                <a:ea typeface="Arial"/>
                <a:cs typeface="Arial"/>
                <a:hlinkClick r:id="rId4" tooltip="Cyber-attack" history="0"/>
              </a:rPr>
              <a:t>сајбер-напад</a:t>
            </a:r>
            <a:r>
              <a:rPr lang="mk" sz="1800" b="0" i="0" strike="noStrike" cap="none" spc="0" baseline="0" dirty="0">
                <a:solidFill>
                  <a:srgbClr val="202122"/>
                </a:solidFill>
                <a:effectLst/>
                <a:latin typeface="Arial"/>
                <a:ea typeface="Arial"/>
                <a:cs typeface="Arial"/>
              </a:rPr>
              <a:t> со кој сторителот сака да ги направи машините или ресурсите на мрежата недостапни за предвидениот </a:t>
            </a:r>
            <a:r>
              <a:rPr lang="mk" sz="1800" b="0" i="0" strike="noStrike" cap="none" spc="0" baseline="0" dirty="0">
                <a:solidFill>
                  <a:srgbClr val="0B0080"/>
                </a:solidFill>
                <a:effectLst/>
                <a:latin typeface="Arial"/>
                <a:ea typeface="Arial"/>
                <a:cs typeface="Arial"/>
                <a:hlinkClick r:id="rId5" tooltip="User (computing)" history="0"/>
              </a:rPr>
              <a:t>корисник</a:t>
            </a:r>
            <a:r>
              <a:rPr lang="mk" sz="1800" b="0" i="0" strike="noStrike" cap="none" spc="0" baseline="0" dirty="0">
                <a:solidFill>
                  <a:srgbClr val="202122"/>
                </a:solidFill>
                <a:effectLst/>
                <a:latin typeface="Arial"/>
                <a:ea typeface="Arial"/>
                <a:cs typeface="Arial"/>
              </a:rPr>
              <a:t> така што привремено или трајно ја прекинува </a:t>
            </a:r>
            <a:r>
              <a:rPr lang="mk" sz="1800" b="0" i="0" strike="noStrike" cap="none" spc="0" baseline="0" dirty="0">
                <a:solidFill>
                  <a:srgbClr val="0B0080"/>
                </a:solidFill>
                <a:effectLst/>
                <a:latin typeface="Arial"/>
                <a:ea typeface="Arial"/>
                <a:cs typeface="Arial"/>
                <a:hlinkClick r:id="rId6" tooltip="Network service" history="0"/>
              </a:rPr>
              <a:t>услугата</a:t>
            </a:r>
            <a:r>
              <a:rPr lang="mk" sz="1800" b="0" i="0" strike="noStrike" cap="none" spc="0" baseline="0" dirty="0">
                <a:solidFill>
                  <a:srgbClr val="202122"/>
                </a:solidFill>
                <a:effectLst/>
                <a:latin typeface="Arial"/>
                <a:ea typeface="Arial"/>
                <a:cs typeface="Arial"/>
              </a:rPr>
              <a:t> на </a:t>
            </a:r>
            <a:r>
              <a:rPr lang="mk" sz="1800" b="0" i="0" strike="noStrike" cap="none" spc="0" baseline="0" dirty="0">
                <a:solidFill>
                  <a:srgbClr val="0B0080"/>
                </a:solidFill>
                <a:effectLst/>
                <a:latin typeface="Arial"/>
                <a:ea typeface="Arial"/>
                <a:cs typeface="Arial"/>
                <a:hlinkClick r:id="rId7" tooltip="Host (network)" history="0"/>
              </a:rPr>
              <a:t>домаќинот</a:t>
            </a:r>
            <a:r>
              <a:rPr lang="mk" sz="1800" b="0" i="0" strike="noStrike" cap="none" spc="0" baseline="0" dirty="0">
                <a:solidFill>
                  <a:srgbClr val="202122"/>
                </a:solidFill>
                <a:effectLst/>
                <a:latin typeface="Arial"/>
                <a:ea typeface="Arial"/>
                <a:cs typeface="Arial"/>
              </a:rPr>
              <a:t>  поврзан на </a:t>
            </a:r>
            <a:r>
              <a:rPr lang="mk" sz="1800" b="0" i="0" strike="noStrike" cap="none" spc="0" baseline="0" dirty="0">
                <a:solidFill>
                  <a:srgbClr val="0B0080"/>
                </a:solidFill>
                <a:effectLst/>
                <a:latin typeface="Arial"/>
                <a:ea typeface="Arial"/>
                <a:cs typeface="Arial"/>
                <a:hlinkClick r:id="rId8" tooltip="Internet" history="0"/>
              </a:rPr>
              <a:t>интернетот</a:t>
            </a:r>
            <a:r>
              <a:rPr lang="mk" sz="1800" b="0" i="0" strike="noStrike" cap="none" spc="0" baseline="0" dirty="0">
                <a:solidFill>
                  <a:srgbClr val="202122"/>
                </a:solidFill>
                <a:effectLst/>
                <a:latin typeface="Arial"/>
                <a:ea typeface="Arial"/>
                <a:cs typeface="Arial"/>
              </a:rPr>
              <a:t>. Спречувањето пристап до услугата обично се постигнува така што целената машина или ресурс се преплавува со прекумерен број на барања во обид да се преоптовари системот и да се спречи исполнување на некои или сите легитимни барања.</a:t>
            </a:r>
            <a:r>
              <a:rPr lang="mk" sz="1800" b="0" i="0" strike="noStrike" cap="none" spc="0" baseline="30000" dirty="0">
                <a:solidFill>
                  <a:srgbClr val="0B0080"/>
                </a:solidFill>
                <a:effectLst/>
                <a:latin typeface="Arial"/>
                <a:ea typeface="Arial"/>
                <a:cs typeface="Arial"/>
                <a:hlinkClick r:id="rId9" history="0"/>
              </a:rPr>
              <a:t>[1]</a:t>
            </a:r>
            <a:endParaRPr lang="en-GB" b="0" i="0" dirty="0">
              <a:solidFill>
                <a:srgbClr val="202122"/>
              </a:solidFill>
              <a:effectLst/>
              <a:latin typeface="Arial" panose="020B0604020202020204" pitchFamily="34" charset="0"/>
            </a:endParaRPr>
          </a:p>
          <a:p>
            <a:pPr algn="l"/>
            <a:r>
              <a:rPr lang="mk" sz="1800" b="0" i="0" strike="noStrike" cap="none" spc="0" baseline="0" dirty="0">
                <a:solidFill>
                  <a:srgbClr val="202122"/>
                </a:solidFill>
                <a:effectLst/>
                <a:latin typeface="Arial"/>
                <a:ea typeface="Arial"/>
                <a:cs typeface="Arial"/>
              </a:rPr>
              <a:t>При </a:t>
            </a:r>
            <a:r>
              <a:rPr lang="mk" sz="1800" b="1" i="0" strike="noStrike" cap="none" spc="0" baseline="0" dirty="0">
                <a:solidFill>
                  <a:srgbClr val="202122"/>
                </a:solidFill>
                <a:effectLst/>
                <a:latin typeface="Arial"/>
                <a:ea typeface="Arial"/>
                <a:cs typeface="Arial"/>
              </a:rPr>
              <a:t>дистрибуираниот напад за спречување пристап на услугата (DDoS, distributed denial-of-service)</a:t>
            </a:r>
            <a:r>
              <a:rPr lang="mk" sz="1800" b="0" i="0" strike="noStrike" cap="none" spc="0" baseline="0" dirty="0">
                <a:solidFill>
                  <a:srgbClr val="202122"/>
                </a:solidFill>
                <a:effectLst/>
                <a:latin typeface="Arial"/>
                <a:ea typeface="Arial"/>
                <a:cs typeface="Arial"/>
              </a:rPr>
              <a:t> дојдовниот сообраќај којшто ја преплавува жртвата потекнува од голем број на различни извори.  Ова прави да биде практично невозможно да се запре нападот со едноставно блокирање на еден извор.</a:t>
            </a:r>
          </a:p>
          <a:p>
            <a:pPr algn="l"/>
            <a:r>
              <a:rPr lang="mk" sz="1800" b="0" i="0" strike="noStrike" cap="none" spc="0" baseline="0" dirty="0">
                <a:solidFill>
                  <a:srgbClr val="202122"/>
                </a:solidFill>
                <a:effectLst/>
                <a:latin typeface="Arial"/>
                <a:ea typeface="Arial"/>
                <a:cs typeface="Arial"/>
              </a:rPr>
              <a:t>Нападите со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или </a:t>
            </a:r>
            <a:r>
              <a:rPr lang="en-GB" sz="1800" b="0" i="0" strike="noStrike" cap="none" spc="0" baseline="0" dirty="0">
                <a:solidFill>
                  <a:srgbClr val="202122"/>
                </a:solidFill>
                <a:effectLst/>
                <a:latin typeface="Arial"/>
                <a:ea typeface="Arial"/>
                <a:cs typeface="Arial"/>
              </a:rPr>
              <a:t>DDoS</a:t>
            </a:r>
            <a:r>
              <a:rPr lang="mk" sz="1800" b="0" i="0" strike="noStrike" cap="none" spc="0" baseline="0" dirty="0">
                <a:solidFill>
                  <a:srgbClr val="202122"/>
                </a:solidFill>
                <a:effectLst/>
                <a:latin typeface="Arial"/>
                <a:ea typeface="Arial"/>
                <a:cs typeface="Arial"/>
              </a:rPr>
              <a:t> се аналогни на толпа луѓе што прават метеж на влезната врата од некоја продавница, при што и легитимните купувачи не може да влезат, а со тоа се попречува тргувањето. </a:t>
            </a:r>
          </a:p>
          <a:p>
            <a:pPr algn="l"/>
            <a:r>
              <a:rPr lang="mk" sz="1800" b="0" i="0" strike="noStrike" cap="none" spc="0" baseline="0" dirty="0">
                <a:solidFill>
                  <a:srgbClr val="202122"/>
                </a:solidFill>
                <a:effectLst/>
                <a:latin typeface="Arial"/>
                <a:ea typeface="Arial"/>
                <a:cs typeface="Arial"/>
              </a:rPr>
              <a:t>Криминалните сторители на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нападите честопати ги напаѓаат сајтовите или серверите што се хостираат на високопрофилни </a:t>
            </a:r>
            <a:r>
              <a:rPr lang="mk" sz="1800" b="0" i="0" strike="noStrike" cap="none" spc="0" baseline="0" dirty="0">
                <a:solidFill>
                  <a:srgbClr val="0B0080"/>
                </a:solidFill>
                <a:effectLst/>
                <a:latin typeface="Arial"/>
                <a:ea typeface="Arial"/>
                <a:cs typeface="Arial"/>
                <a:hlinkClick r:id="rId10" tooltip="Web server" history="0"/>
              </a:rPr>
              <a:t>веб-сервери</a:t>
            </a:r>
            <a:r>
              <a:rPr lang="mk" sz="1800" b="0" i="0" strike="noStrike" cap="none" spc="0" baseline="0" dirty="0">
                <a:solidFill>
                  <a:srgbClr val="202122"/>
                </a:solidFill>
                <a:effectLst/>
                <a:latin typeface="Arial"/>
                <a:ea typeface="Arial"/>
                <a:cs typeface="Arial"/>
              </a:rPr>
              <a:t> како што се банките или </a:t>
            </a:r>
            <a:r>
              <a:rPr lang="mk" sz="1800" b="0" i="0" strike="noStrike" cap="none" spc="0" baseline="0" dirty="0">
                <a:solidFill>
                  <a:srgbClr val="0B0080"/>
                </a:solidFill>
                <a:effectLst/>
                <a:latin typeface="Arial"/>
                <a:ea typeface="Arial"/>
                <a:cs typeface="Arial"/>
                <a:hlinkClick r:id="rId11" tooltip="Payment gateway" history="0"/>
              </a:rPr>
              <a:t>гејтвеите за плаќања</a:t>
            </a:r>
            <a:r>
              <a:rPr lang="mk" sz="1800" b="0" i="0" strike="noStrike" cap="none" spc="0" baseline="0" dirty="0">
                <a:solidFill>
                  <a:srgbClr val="202122"/>
                </a:solidFill>
                <a:effectLst/>
                <a:latin typeface="Arial"/>
                <a:ea typeface="Arial"/>
                <a:cs typeface="Arial"/>
              </a:rPr>
              <a:t> со </a:t>
            </a:r>
            <a:r>
              <a:rPr lang="mk" sz="1800" b="0" i="0" strike="noStrike" cap="none" spc="0" baseline="0" dirty="0">
                <a:solidFill>
                  <a:srgbClr val="0B0080"/>
                </a:solidFill>
                <a:effectLst/>
                <a:latin typeface="Arial"/>
                <a:ea typeface="Arial"/>
                <a:cs typeface="Arial"/>
                <a:hlinkClick r:id="rId12" tooltip="Credit card" history="0"/>
              </a:rPr>
              <a:t>кредитни картички</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3" tooltip="Revenge" history="0"/>
              </a:rPr>
              <a:t>Одмазда</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4" tooltip="Blackmail" history="0"/>
              </a:rPr>
              <a:t>уценување</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5" history="0"/>
              </a:rPr>
              <a:t>[2]</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6" history="0"/>
              </a:rPr>
              <a:t>[3]</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7" history="0"/>
              </a:rPr>
              <a:t>[4]</a:t>
            </a:r>
            <a:r>
              <a:rPr lang="mk" sz="1800" b="0" i="0" strike="noStrike" cap="none" spc="0" baseline="30000" dirty="0">
                <a:solidFill>
                  <a:srgbClr val="0B0080"/>
                </a:solidFill>
                <a:effectLst/>
                <a:latin typeface="Arial"/>
                <a:ea typeface="Arial"/>
                <a:cs typeface="Arial"/>
              </a:rPr>
              <a:t>  </a:t>
            </a:r>
            <a:r>
              <a:rPr lang="mk" sz="1800" b="0" i="0" strike="noStrike" cap="none" spc="0" baseline="0" dirty="0">
                <a:solidFill>
                  <a:srgbClr val="202122"/>
                </a:solidFill>
                <a:effectLst/>
                <a:latin typeface="Arial"/>
                <a:ea typeface="Arial"/>
                <a:cs typeface="Arial"/>
              </a:rPr>
              <a:t>и </a:t>
            </a:r>
            <a:r>
              <a:rPr lang="mk" sz="1800" b="0" i="0" strike="noStrike" cap="none" spc="0" baseline="0" dirty="0">
                <a:solidFill>
                  <a:srgbClr val="202122"/>
                </a:solidFill>
                <a:effectLst/>
                <a:latin typeface="Arial"/>
                <a:ea typeface="Arial"/>
                <a:cs typeface="Arial"/>
                <a:hlinkClick r:id="rId18" tooltip="Activism" history="0"/>
              </a:rPr>
              <a:t>активизам</a:t>
            </a:r>
            <a:r>
              <a:rPr lang="mk" sz="1800" b="0" i="0" strike="noStrike" cap="none" spc="0" baseline="0" dirty="0">
                <a:solidFill>
                  <a:srgbClr val="202122"/>
                </a:solidFill>
                <a:effectLst/>
                <a:latin typeface="Arial"/>
                <a:ea typeface="Arial"/>
                <a:cs typeface="Arial"/>
              </a:rPr>
              <a:t> </a:t>
            </a:r>
            <a:r>
              <a:rPr lang="mk" sz="1800" b="0" i="0" strike="noStrike" cap="none" spc="0" baseline="30000" dirty="0">
                <a:solidFill>
                  <a:srgbClr val="202122"/>
                </a:solidFill>
                <a:effectLst/>
                <a:latin typeface="Arial"/>
                <a:ea typeface="Arial"/>
                <a:cs typeface="Arial"/>
                <a:hlinkClick r:id="rId19" history="0"/>
              </a:rPr>
              <a:t>[5]</a:t>
            </a:r>
            <a:r>
              <a:rPr lang="mk" sz="1800" b="0" i="0" strike="noStrike" cap="none" spc="0" baseline="0" dirty="0">
                <a:solidFill>
                  <a:srgbClr val="202122"/>
                </a:solidFill>
                <a:effectLst/>
                <a:latin typeface="Arial"/>
                <a:ea typeface="Arial"/>
                <a:cs typeface="Arial"/>
              </a:rPr>
              <a:t> може да бидат мотиви за ваквите напади.</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59</a:t>
            </a:fld>
            <a:endParaRPr lang="en-US" altLang="en-US"/>
          </a:p>
        </p:txBody>
      </p:sp>
    </p:spTree>
    <p:extLst>
      <p:ext uri="{BB962C8B-B14F-4D97-AF65-F5344CB8AC3E}">
        <p14:creationId xmlns:p14="http://schemas.microsoft.com/office/powerpoint/2010/main" val="14126858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202122"/>
                </a:solidFill>
                <a:effectLst/>
                <a:latin typeface="Arial"/>
                <a:ea typeface="Arial"/>
                <a:cs typeface="Arial"/>
              </a:rPr>
              <a:t>Во </a:t>
            </a:r>
            <a:r>
              <a:rPr lang="mk" sz="1800" b="0" i="0" strike="noStrike" cap="none" spc="0" baseline="0" dirty="0">
                <a:solidFill>
                  <a:srgbClr val="0B0080"/>
                </a:solidFill>
                <a:effectLst/>
                <a:latin typeface="Arial"/>
                <a:ea typeface="Arial"/>
                <a:cs typeface="Arial"/>
                <a:hlinkClick r:id="rId3" tooltip="Computing" history="0"/>
              </a:rPr>
              <a:t>компјутерскоиот свет</a:t>
            </a:r>
            <a:r>
              <a:rPr lang="mk" sz="1800" b="0" i="0" strike="noStrike" cap="none" spc="0" baseline="0" dirty="0">
                <a:solidFill>
                  <a:srgbClr val="202122"/>
                </a:solidFill>
                <a:effectLst/>
                <a:latin typeface="Arial"/>
                <a:ea typeface="Arial"/>
                <a:cs typeface="Arial"/>
              </a:rPr>
              <a:t>, </a:t>
            </a:r>
            <a:r>
              <a:rPr lang="mk" sz="1800" b="1" i="0" strike="noStrike" cap="none" spc="0" baseline="0" dirty="0">
                <a:solidFill>
                  <a:srgbClr val="202122"/>
                </a:solidFill>
                <a:effectLst/>
                <a:latin typeface="Arial"/>
                <a:ea typeface="Arial"/>
                <a:cs typeface="Arial"/>
              </a:rPr>
              <a:t>нападот со </a:t>
            </a:r>
            <a:r>
              <a:rPr lang="mk-MK" sz="1800" b="1" i="0" strike="noStrike" cap="none" spc="0" baseline="0" dirty="0">
                <a:solidFill>
                  <a:srgbClr val="202122"/>
                </a:solidFill>
                <a:effectLst/>
                <a:latin typeface="Arial"/>
                <a:ea typeface="Arial"/>
                <a:cs typeface="Arial"/>
              </a:rPr>
              <a:t>спречување пристап до </a:t>
            </a:r>
            <a:r>
              <a:rPr lang="mk" sz="1800" b="1" i="0" strike="noStrike" cap="none" spc="0" baseline="0" dirty="0">
                <a:solidFill>
                  <a:srgbClr val="202122"/>
                </a:solidFill>
                <a:effectLst/>
                <a:latin typeface="Arial"/>
                <a:ea typeface="Arial"/>
                <a:cs typeface="Arial"/>
              </a:rPr>
              <a:t>услугата (DoS, denial-of-service)</a:t>
            </a:r>
            <a:r>
              <a:rPr lang="mk" sz="1800" b="0" i="0" strike="noStrike" cap="none" spc="0" baseline="0" dirty="0">
                <a:solidFill>
                  <a:srgbClr val="202122"/>
                </a:solidFill>
                <a:effectLst/>
                <a:latin typeface="Arial"/>
                <a:ea typeface="Arial"/>
                <a:cs typeface="Arial"/>
              </a:rPr>
              <a:t> претставува </a:t>
            </a:r>
            <a:r>
              <a:rPr lang="mk" sz="1800" b="0" i="0" strike="noStrike" cap="none" spc="0" baseline="0" dirty="0">
                <a:solidFill>
                  <a:srgbClr val="0B0080"/>
                </a:solidFill>
                <a:effectLst/>
                <a:latin typeface="Arial"/>
                <a:ea typeface="Arial"/>
                <a:cs typeface="Arial"/>
                <a:hlinkClick r:id="rId4" tooltip="Cyber-attack" history="0"/>
              </a:rPr>
              <a:t>сајбер-напад</a:t>
            </a:r>
            <a:r>
              <a:rPr lang="mk" sz="1800" b="0" i="0" strike="noStrike" cap="none" spc="0" baseline="0" dirty="0">
                <a:solidFill>
                  <a:srgbClr val="202122"/>
                </a:solidFill>
                <a:effectLst/>
                <a:latin typeface="Arial"/>
                <a:ea typeface="Arial"/>
                <a:cs typeface="Arial"/>
              </a:rPr>
              <a:t> со кој сторителот сака да ги направи машините или ресурсите на мрежата недостапни за предвидениот </a:t>
            </a:r>
            <a:r>
              <a:rPr lang="mk" sz="1800" b="0" i="0" strike="noStrike" cap="none" spc="0" baseline="0" dirty="0">
                <a:solidFill>
                  <a:srgbClr val="0B0080"/>
                </a:solidFill>
                <a:effectLst/>
                <a:latin typeface="Arial"/>
                <a:ea typeface="Arial"/>
                <a:cs typeface="Arial"/>
                <a:hlinkClick r:id="rId5" tooltip="User (computing)" history="0"/>
              </a:rPr>
              <a:t>корисник</a:t>
            </a:r>
            <a:r>
              <a:rPr lang="mk" sz="1800" b="0" i="0" strike="noStrike" cap="none" spc="0" baseline="0" dirty="0">
                <a:solidFill>
                  <a:srgbClr val="202122"/>
                </a:solidFill>
                <a:effectLst/>
                <a:latin typeface="Arial"/>
                <a:ea typeface="Arial"/>
                <a:cs typeface="Arial"/>
              </a:rPr>
              <a:t> така што привремено или трајно ја прекинува </a:t>
            </a:r>
            <a:r>
              <a:rPr lang="mk" sz="1800" b="0" i="0" strike="noStrike" cap="none" spc="0" baseline="0" dirty="0">
                <a:solidFill>
                  <a:srgbClr val="0B0080"/>
                </a:solidFill>
                <a:effectLst/>
                <a:latin typeface="Arial"/>
                <a:ea typeface="Arial"/>
                <a:cs typeface="Arial"/>
                <a:hlinkClick r:id="rId6" tooltip="Network service" history="0"/>
              </a:rPr>
              <a:t>услугата</a:t>
            </a:r>
            <a:r>
              <a:rPr lang="mk" sz="1800" b="0" i="0" strike="noStrike" cap="none" spc="0" baseline="0" dirty="0">
                <a:solidFill>
                  <a:srgbClr val="202122"/>
                </a:solidFill>
                <a:effectLst/>
                <a:latin typeface="Arial"/>
                <a:ea typeface="Arial"/>
                <a:cs typeface="Arial"/>
              </a:rPr>
              <a:t> на </a:t>
            </a:r>
            <a:r>
              <a:rPr lang="mk" sz="1800" b="0" i="0" strike="noStrike" cap="none" spc="0" baseline="0" dirty="0">
                <a:solidFill>
                  <a:srgbClr val="0B0080"/>
                </a:solidFill>
                <a:effectLst/>
                <a:latin typeface="Arial"/>
                <a:ea typeface="Arial"/>
                <a:cs typeface="Arial"/>
                <a:hlinkClick r:id="rId7" tooltip="Host (network)" history="0"/>
              </a:rPr>
              <a:t>домаќинот</a:t>
            </a:r>
            <a:r>
              <a:rPr lang="mk" sz="1800" b="0" i="0" strike="noStrike" cap="none" spc="0" baseline="0" dirty="0">
                <a:solidFill>
                  <a:srgbClr val="202122"/>
                </a:solidFill>
                <a:effectLst/>
                <a:latin typeface="Arial"/>
                <a:ea typeface="Arial"/>
                <a:cs typeface="Arial"/>
              </a:rPr>
              <a:t>  поврзан на </a:t>
            </a:r>
            <a:r>
              <a:rPr lang="mk" sz="1800" b="0" i="0" strike="noStrike" cap="none" spc="0" baseline="0" dirty="0">
                <a:solidFill>
                  <a:srgbClr val="0B0080"/>
                </a:solidFill>
                <a:effectLst/>
                <a:latin typeface="Arial"/>
                <a:ea typeface="Arial"/>
                <a:cs typeface="Arial"/>
                <a:hlinkClick r:id="rId8" tooltip="Internet" history="0"/>
              </a:rPr>
              <a:t>интернетот</a:t>
            </a:r>
            <a:r>
              <a:rPr lang="mk" sz="1800" b="0" i="0" strike="noStrike" cap="none" spc="0" baseline="0" dirty="0">
                <a:solidFill>
                  <a:srgbClr val="202122"/>
                </a:solidFill>
                <a:effectLst/>
                <a:latin typeface="Arial"/>
                <a:ea typeface="Arial"/>
                <a:cs typeface="Arial"/>
              </a:rPr>
              <a:t>. Спречувањето пристап до услугата обично се постигнува така што целената машина или ресурс се преплавува со прекумерен број на барања во обид да се преоптовари системот и да се спречи исполнување на некои или сите легитимни барања.</a:t>
            </a:r>
            <a:r>
              <a:rPr lang="mk" sz="1800" b="0" i="0" strike="noStrike" cap="none" spc="0" baseline="30000" dirty="0">
                <a:solidFill>
                  <a:srgbClr val="0B0080"/>
                </a:solidFill>
                <a:effectLst/>
                <a:latin typeface="Arial"/>
                <a:ea typeface="Arial"/>
                <a:cs typeface="Arial"/>
                <a:hlinkClick r:id="rId9" history="0"/>
              </a:rPr>
              <a:t>[1]</a:t>
            </a:r>
            <a:endParaRPr lang="en-GB" sz="1800" b="0" i="0" dirty="0">
              <a:solidFill>
                <a:srgbClr val="202122"/>
              </a:solidFill>
              <a:effectLst/>
              <a:latin typeface="Arial" panose="020B0604020202020204" pitchFamily="34" charset="0"/>
            </a:endParaRPr>
          </a:p>
          <a:p>
            <a:pPr algn="l"/>
            <a:r>
              <a:rPr lang="mk" sz="1800" b="0" i="0" strike="noStrike" cap="none" spc="0" baseline="0" dirty="0">
                <a:solidFill>
                  <a:srgbClr val="202122"/>
                </a:solidFill>
                <a:effectLst/>
                <a:latin typeface="Arial"/>
                <a:ea typeface="Arial"/>
                <a:cs typeface="Arial"/>
              </a:rPr>
              <a:t>При </a:t>
            </a:r>
            <a:r>
              <a:rPr lang="mk" sz="1800" b="1" i="0" strike="noStrike" cap="none" spc="0" baseline="0" dirty="0">
                <a:solidFill>
                  <a:srgbClr val="202122"/>
                </a:solidFill>
                <a:effectLst/>
                <a:latin typeface="Arial"/>
                <a:ea typeface="Arial"/>
                <a:cs typeface="Arial"/>
              </a:rPr>
              <a:t>дистрибуираниот напад за спречување пристап на услугата (DDoS, distributed denial-of-service)</a:t>
            </a:r>
            <a:r>
              <a:rPr lang="mk" sz="1800" b="0" i="0" strike="noStrike" cap="none" spc="0" baseline="0" dirty="0">
                <a:solidFill>
                  <a:srgbClr val="202122"/>
                </a:solidFill>
                <a:effectLst/>
                <a:latin typeface="Arial"/>
                <a:ea typeface="Arial"/>
                <a:cs typeface="Arial"/>
              </a:rPr>
              <a:t> дојдовниот сообраќај којшто ја преплавува жртвата потекнува од голем број на различни извори.  Ова прави да биде практично невозможно да се запре нападот со едноставно блокирање на еден извор.</a:t>
            </a:r>
          </a:p>
          <a:p>
            <a:pPr algn="l"/>
            <a:r>
              <a:rPr lang="mk" sz="1800" b="0" i="0" strike="noStrike" cap="none" spc="0" baseline="0" dirty="0">
                <a:solidFill>
                  <a:srgbClr val="202122"/>
                </a:solidFill>
                <a:effectLst/>
                <a:latin typeface="Arial"/>
                <a:ea typeface="Arial"/>
                <a:cs typeface="Arial"/>
              </a:rPr>
              <a:t>Нападите со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или </a:t>
            </a:r>
            <a:r>
              <a:rPr lang="en-GB" sz="1800" b="0" i="0" strike="noStrike" cap="none" spc="0" baseline="0" dirty="0">
                <a:solidFill>
                  <a:srgbClr val="202122"/>
                </a:solidFill>
                <a:effectLst/>
                <a:latin typeface="Arial"/>
                <a:ea typeface="Arial"/>
                <a:cs typeface="Arial"/>
              </a:rPr>
              <a:t>DDoS</a:t>
            </a:r>
            <a:r>
              <a:rPr lang="mk" sz="1800" b="0" i="0" strike="noStrike" cap="none" spc="0" baseline="0" dirty="0">
                <a:solidFill>
                  <a:srgbClr val="202122"/>
                </a:solidFill>
                <a:effectLst/>
                <a:latin typeface="Arial"/>
                <a:ea typeface="Arial"/>
                <a:cs typeface="Arial"/>
              </a:rPr>
              <a:t> се аналогни на толпа луѓе што прават метеж на влезната врата од некоја продавница, при што и легитимните купувачи не може да влезат, а со тоа се попречува тргувањето. </a:t>
            </a:r>
          </a:p>
          <a:p>
            <a:pPr algn="l"/>
            <a:r>
              <a:rPr lang="mk" sz="1800" b="0" i="0" strike="noStrike" cap="none" spc="0" baseline="0" dirty="0">
                <a:solidFill>
                  <a:srgbClr val="202122"/>
                </a:solidFill>
                <a:effectLst/>
                <a:latin typeface="Arial"/>
                <a:ea typeface="Arial"/>
                <a:cs typeface="Arial"/>
              </a:rPr>
              <a:t>Криминалните сторители на </a:t>
            </a:r>
            <a:r>
              <a:rPr lang="en-GB" sz="1800" b="0" i="0" strike="noStrike" cap="none" spc="0" baseline="0" dirty="0">
                <a:solidFill>
                  <a:srgbClr val="202122"/>
                </a:solidFill>
                <a:effectLst/>
                <a:latin typeface="Arial"/>
                <a:ea typeface="Arial"/>
                <a:cs typeface="Arial"/>
              </a:rPr>
              <a:t>DoS</a:t>
            </a:r>
            <a:r>
              <a:rPr lang="mk" sz="1800" b="0" i="0" strike="noStrike" cap="none" spc="0" baseline="0" dirty="0">
                <a:solidFill>
                  <a:srgbClr val="202122"/>
                </a:solidFill>
                <a:effectLst/>
                <a:latin typeface="Arial"/>
                <a:ea typeface="Arial"/>
                <a:cs typeface="Arial"/>
              </a:rPr>
              <a:t> нападите честопати ги напаѓаат сајтовите или серверите што се хостираат на високопрофилни </a:t>
            </a:r>
            <a:r>
              <a:rPr lang="mk" sz="1800" b="0" i="0" strike="noStrike" cap="none" spc="0" baseline="0" dirty="0">
                <a:solidFill>
                  <a:srgbClr val="0B0080"/>
                </a:solidFill>
                <a:effectLst/>
                <a:latin typeface="Arial"/>
                <a:ea typeface="Arial"/>
                <a:cs typeface="Arial"/>
                <a:hlinkClick r:id="rId10" tooltip="Web server" history="0"/>
              </a:rPr>
              <a:t>веб-сервери</a:t>
            </a:r>
            <a:r>
              <a:rPr lang="mk" sz="1800" b="0" i="0" strike="noStrike" cap="none" spc="0" baseline="0" dirty="0">
                <a:solidFill>
                  <a:srgbClr val="202122"/>
                </a:solidFill>
                <a:effectLst/>
                <a:latin typeface="Arial"/>
                <a:ea typeface="Arial"/>
                <a:cs typeface="Arial"/>
              </a:rPr>
              <a:t> како што се банките или </a:t>
            </a:r>
            <a:r>
              <a:rPr lang="mk" sz="1800" b="0" i="0" strike="noStrike" cap="none" spc="0" baseline="0" dirty="0">
                <a:solidFill>
                  <a:srgbClr val="0B0080"/>
                </a:solidFill>
                <a:effectLst/>
                <a:latin typeface="Arial"/>
                <a:ea typeface="Arial"/>
                <a:cs typeface="Arial"/>
                <a:hlinkClick r:id="rId11" tooltip="Payment gateway" history="0"/>
              </a:rPr>
              <a:t>гејтвеите за плаќања</a:t>
            </a:r>
            <a:r>
              <a:rPr lang="mk" sz="1800" b="0" i="0" strike="noStrike" cap="none" spc="0" baseline="0" dirty="0">
                <a:solidFill>
                  <a:srgbClr val="202122"/>
                </a:solidFill>
                <a:effectLst/>
                <a:latin typeface="Arial"/>
                <a:ea typeface="Arial"/>
                <a:cs typeface="Arial"/>
              </a:rPr>
              <a:t> со </a:t>
            </a:r>
            <a:r>
              <a:rPr lang="mk" sz="1800" b="0" i="0" strike="noStrike" cap="none" spc="0" baseline="0" dirty="0">
                <a:solidFill>
                  <a:srgbClr val="0B0080"/>
                </a:solidFill>
                <a:effectLst/>
                <a:latin typeface="Arial"/>
                <a:ea typeface="Arial"/>
                <a:cs typeface="Arial"/>
                <a:hlinkClick r:id="rId12" tooltip="Credit card" history="0"/>
              </a:rPr>
              <a:t>кредитни картички</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3" tooltip="Revenge" history="0"/>
              </a:rPr>
              <a:t>Одмазда</a:t>
            </a:r>
            <a:r>
              <a:rPr lang="mk" sz="1800" b="0" i="0" strike="noStrike" cap="none" spc="0" baseline="0" dirty="0">
                <a:solidFill>
                  <a:srgbClr val="202122"/>
                </a:solidFill>
                <a:effectLst/>
                <a:latin typeface="Arial"/>
                <a:ea typeface="Arial"/>
                <a:cs typeface="Arial"/>
              </a:rPr>
              <a:t>, </a:t>
            </a:r>
            <a:r>
              <a:rPr lang="mk" sz="1800" b="0" i="0" strike="noStrike" cap="none" spc="0" baseline="0" dirty="0">
                <a:solidFill>
                  <a:srgbClr val="0B0080"/>
                </a:solidFill>
                <a:effectLst/>
                <a:latin typeface="Arial"/>
                <a:ea typeface="Arial"/>
                <a:cs typeface="Arial"/>
                <a:hlinkClick r:id="rId14" tooltip="Blackmail" history="0"/>
              </a:rPr>
              <a:t>уценување</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5" history="0"/>
              </a:rPr>
              <a:t>[2]</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6" history="0"/>
              </a:rPr>
              <a:t>[3]</a:t>
            </a:r>
            <a:r>
              <a:rPr lang="mk" sz="1800" b="0" i="0" strike="noStrike" cap="none" spc="0" baseline="30000" dirty="0">
                <a:solidFill>
                  <a:srgbClr val="0B0080"/>
                </a:solidFill>
                <a:effectLst/>
                <a:latin typeface="Arial"/>
                <a:ea typeface="Arial"/>
                <a:cs typeface="Arial"/>
              </a:rPr>
              <a:t> </a:t>
            </a:r>
            <a:r>
              <a:rPr lang="mk" sz="1800" b="0" i="0" strike="noStrike" cap="none" spc="0" baseline="30000" dirty="0">
                <a:solidFill>
                  <a:srgbClr val="0B0080"/>
                </a:solidFill>
                <a:effectLst/>
                <a:latin typeface="Arial"/>
                <a:ea typeface="Arial"/>
                <a:cs typeface="Arial"/>
                <a:hlinkClick r:id="rId17" history="0"/>
              </a:rPr>
              <a:t>[4]</a:t>
            </a:r>
            <a:r>
              <a:rPr lang="mk" sz="1800" b="0" i="0" strike="noStrike" cap="none" spc="0" baseline="30000" dirty="0">
                <a:solidFill>
                  <a:srgbClr val="0B0080"/>
                </a:solidFill>
                <a:effectLst/>
                <a:latin typeface="Arial"/>
                <a:ea typeface="Arial"/>
                <a:cs typeface="Arial"/>
              </a:rPr>
              <a:t>  </a:t>
            </a:r>
            <a:r>
              <a:rPr lang="mk" sz="1800" b="0" i="0" strike="noStrike" cap="none" spc="0" baseline="0" dirty="0">
                <a:solidFill>
                  <a:srgbClr val="202122"/>
                </a:solidFill>
                <a:effectLst/>
                <a:latin typeface="Arial"/>
                <a:ea typeface="Arial"/>
                <a:cs typeface="Arial"/>
              </a:rPr>
              <a:t>и </a:t>
            </a:r>
            <a:r>
              <a:rPr lang="mk" sz="1800" b="0" i="0" strike="noStrike" cap="none" spc="0" baseline="0" dirty="0">
                <a:solidFill>
                  <a:srgbClr val="202122"/>
                </a:solidFill>
                <a:effectLst/>
                <a:latin typeface="Arial"/>
                <a:ea typeface="Arial"/>
                <a:cs typeface="Arial"/>
                <a:hlinkClick r:id="rId18" tooltip="Activism" history="0"/>
              </a:rPr>
              <a:t>активизам</a:t>
            </a:r>
            <a:r>
              <a:rPr lang="mk" sz="1800" b="0" i="0" strike="noStrike" cap="none" spc="0" baseline="0" dirty="0">
                <a:solidFill>
                  <a:srgbClr val="202122"/>
                </a:solidFill>
                <a:effectLst/>
                <a:latin typeface="Arial"/>
                <a:ea typeface="Arial"/>
                <a:cs typeface="Arial"/>
              </a:rPr>
              <a:t> </a:t>
            </a:r>
            <a:r>
              <a:rPr lang="mk" sz="1800" b="0" i="0" strike="noStrike" cap="none" spc="0" baseline="30000" dirty="0">
                <a:solidFill>
                  <a:srgbClr val="202122"/>
                </a:solidFill>
                <a:effectLst/>
                <a:latin typeface="Arial"/>
                <a:ea typeface="Arial"/>
                <a:cs typeface="Arial"/>
                <a:hlinkClick r:id="rId19" history="0"/>
              </a:rPr>
              <a:t>[5]</a:t>
            </a:r>
            <a:r>
              <a:rPr lang="mk" sz="1800" b="0" i="0" strike="noStrike" cap="none" spc="0" baseline="0" dirty="0">
                <a:solidFill>
                  <a:srgbClr val="202122"/>
                </a:solidFill>
                <a:effectLst/>
                <a:latin typeface="Arial"/>
                <a:ea typeface="Arial"/>
                <a:cs typeface="Arial"/>
              </a:rPr>
              <a:t> може да бидат мотиви за ваквите напади.</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60</a:t>
            </a:fld>
            <a:endParaRPr lang="en-US" altLang="en-US"/>
          </a:p>
        </p:txBody>
      </p:sp>
    </p:spTree>
    <p:extLst>
      <p:ext uri="{BB962C8B-B14F-4D97-AF65-F5344CB8AC3E}">
        <p14:creationId xmlns:p14="http://schemas.microsoft.com/office/powerpoint/2010/main" val="18758457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585858"/>
                </a:solidFill>
                <a:effectLst/>
                <a:latin typeface="Arial"/>
                <a:ea typeface="Arial"/>
                <a:cs typeface="Arial"/>
              </a:rPr>
              <a:t>Ботнети се „товарните животни“ на Интернетот. Тие се поврзуваат со компјутерите и вршат голем број на повторливи задачи за да ги одржат веб-сајтовите во функција. Најчесто се користат во однос на разговор преку интернет (IRC, Internet Relay Chat). Овие видови ботнети се целосно легални, дури и корисни, за одржување на непреченото корисничко искуство на интернетот.</a:t>
            </a:r>
          </a:p>
          <a:p>
            <a:pPr algn="l"/>
            <a:endParaRPr lang="en-GB" b="0" i="0" dirty="0">
              <a:solidFill>
                <a:srgbClr val="585858"/>
              </a:solidFill>
              <a:effectLst/>
              <a:latin typeface="Arial" panose="020B0604020202020204" pitchFamily="34" charset="0"/>
            </a:endParaRPr>
          </a:p>
          <a:p>
            <a:pPr algn="l"/>
            <a:r>
              <a:rPr lang="mk" sz="1800" b="0" i="0" strike="noStrike" cap="none" spc="0" baseline="0" dirty="0">
                <a:solidFill>
                  <a:srgbClr val="585858"/>
                </a:solidFill>
                <a:effectLst/>
                <a:latin typeface="Arial"/>
                <a:ea typeface="Arial"/>
                <a:cs typeface="Arial"/>
              </a:rPr>
              <a:t>Она на што треба да се внимава се илегалните и злонамерните ботнети. Она што се случува е ботнетите добиваат пристап до Вашата машина преку извесен штетен код. Во некои случаи, Вашата машина директно е хакирана (пробиена), додека пак во другите случаи „пајакот“ (програма којашто ползи низ интернетот барајќи дупки во безбедноста што може да ги искористи) автоматски го врши хакирањето.</a:t>
            </a:r>
          </a:p>
          <a:p>
            <a:pPr algn="l"/>
            <a:endParaRPr lang="en-GB" b="0" i="0" dirty="0">
              <a:solidFill>
                <a:srgbClr val="585858"/>
              </a:solidFill>
              <a:effectLst/>
              <a:latin typeface="Arial" panose="020B0604020202020204" pitchFamily="34" charset="0"/>
            </a:endParaRPr>
          </a:p>
          <a:p>
            <a:pPr algn="l"/>
            <a:r>
              <a:rPr lang="mk" sz="1800" b="0" i="0" strike="noStrike" cap="none" spc="0" baseline="0" dirty="0">
                <a:solidFill>
                  <a:srgbClr val="585858"/>
                </a:solidFill>
                <a:effectLst/>
                <a:latin typeface="Arial"/>
                <a:ea typeface="Arial"/>
                <a:cs typeface="Arial"/>
              </a:rPr>
              <a:t>Многу често, она што ботнетите сакаат да го направат е да го додадат Вашиот компјутер во својата мрежа. Тоа обично се случува преку </a:t>
            </a:r>
            <a:r>
              <a:rPr lang="mk" sz="1800" b="0" i="0" strike="noStrike" cap="none" spc="0" baseline="0" dirty="0">
                <a:solidFill>
                  <a:srgbClr val="0089C6"/>
                </a:solidFill>
                <a:effectLst/>
                <a:latin typeface="Arial"/>
                <a:ea typeface="Arial"/>
                <a:cs typeface="Arial"/>
                <a:hlinkClick r:id="rId3" history="0"/>
              </a:rPr>
              <a:t>попатно симнување</a:t>
            </a:r>
            <a:r>
              <a:rPr lang="mk" sz="1800" b="0" i="0" strike="noStrike" cap="none" spc="0" baseline="0" dirty="0">
                <a:solidFill>
                  <a:srgbClr val="585858"/>
                </a:solidFill>
                <a:effectLst/>
                <a:latin typeface="Arial"/>
                <a:ea typeface="Arial"/>
                <a:cs typeface="Arial"/>
              </a:rPr>
              <a:t> или така што ќе Ве </a:t>
            </a:r>
            <a:r>
              <a:rPr lang="mk" sz="1800" b="0" i="0" strike="noStrike" cap="none" spc="0" baseline="0" dirty="0">
                <a:solidFill>
                  <a:srgbClr val="0089C6"/>
                </a:solidFill>
                <a:effectLst/>
                <a:latin typeface="Arial"/>
                <a:ea typeface="Arial"/>
                <a:cs typeface="Arial"/>
                <a:hlinkClick r:id="rId4" history="0"/>
              </a:rPr>
              <a:t>измамат да инсталирате тројанец</a:t>
            </a:r>
            <a:r>
              <a:rPr lang="mk" sz="1800" b="0" i="0" strike="noStrike" cap="none" spc="0" baseline="0" dirty="0">
                <a:solidFill>
                  <a:srgbClr val="585858"/>
                </a:solidFill>
                <a:effectLst/>
                <a:latin typeface="Arial"/>
                <a:ea typeface="Arial"/>
                <a:cs typeface="Arial"/>
              </a:rPr>
              <a:t> на Вашиот компјутер. Штом ќе се симне софтверот, ботнетот ќе стапи во контакт со својот матичен компјутер и ќе го извести дека сè е спремно. И сега, Вашиот компјутер, телефон или таблет се под целосна контрола на лицето што го создало ботнетот.</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585858"/>
                </a:solidFill>
                <a:effectLst/>
                <a:latin typeface="Arial"/>
                <a:ea typeface="Arial"/>
                <a:cs typeface="Arial"/>
              </a:rPr>
              <a:t>Штом сопственикот на ботнетот ќе ја преземе контролата врз Вашиот компјутер, најчесто ќе ја искористи машината за извршување на други нечесни задачи. Меѓу најчестите задачи што ги извршуваат ботнетите спаѓаат:</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Искористување на моќта на Вашата машина за да помогне во </a:t>
            </a:r>
            <a:r>
              <a:rPr lang="mk-MK" sz="1800" b="0" i="0" strike="noStrike" cap="none" spc="0" baseline="0" dirty="0">
                <a:solidFill>
                  <a:srgbClr val="585858"/>
                </a:solidFill>
                <a:effectLst/>
                <a:latin typeface="Arial"/>
                <a:ea typeface="Arial"/>
                <a:cs typeface="Arial"/>
              </a:rPr>
              <a:t>дистрибуиран </a:t>
            </a:r>
            <a:r>
              <a:rPr lang="mk" sz="1800" b="0" i="0" strike="noStrike" cap="none" spc="0" baseline="0" dirty="0">
                <a:solidFill>
                  <a:srgbClr val="585858"/>
                </a:solidFill>
                <a:effectLst/>
                <a:latin typeface="Arial"/>
                <a:ea typeface="Arial"/>
                <a:cs typeface="Arial"/>
              </a:rPr>
              <a:t>напад со спречување пристап до услугата (</a:t>
            </a:r>
            <a:r>
              <a:rPr lang="en-GB" sz="1800" b="0" i="0" strike="noStrike" cap="none" spc="0" baseline="0" dirty="0">
                <a:solidFill>
                  <a:srgbClr val="585858"/>
                </a:solidFill>
                <a:effectLst/>
                <a:latin typeface="Arial"/>
                <a:ea typeface="Arial"/>
                <a:cs typeface="Arial"/>
              </a:rPr>
              <a:t>DDoS</a:t>
            </a:r>
            <a:r>
              <a:rPr lang="mk" sz="1800" b="0" i="0" strike="noStrike" cap="none" spc="0" baseline="0" dirty="0">
                <a:solidFill>
                  <a:srgbClr val="585858"/>
                </a:solidFill>
                <a:effectLst/>
                <a:latin typeface="Arial"/>
                <a:ea typeface="Arial"/>
                <a:cs typeface="Arial"/>
              </a:rPr>
              <a:t>) за да се исклучат некои веб-сајтови.</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Пуштање на </a:t>
            </a:r>
            <a:r>
              <a:rPr lang="en-US" sz="1800" b="0" i="0" strike="noStrike" cap="none" spc="0" baseline="0" dirty="0">
                <a:solidFill>
                  <a:srgbClr val="585858"/>
                </a:solidFill>
                <a:effectLst/>
                <a:latin typeface="Arial"/>
                <a:ea typeface="Arial"/>
                <a:cs typeface="Arial"/>
              </a:rPr>
              <a:t>spam e-mail </a:t>
            </a:r>
            <a:r>
              <a:rPr lang="mk-MK" sz="1800" b="0" i="0" strike="noStrike" cap="none" spc="0" baseline="0" dirty="0">
                <a:solidFill>
                  <a:srgbClr val="585858"/>
                </a:solidFill>
                <a:effectLst/>
                <a:latin typeface="Arial"/>
                <a:ea typeface="Arial"/>
                <a:cs typeface="Arial"/>
              </a:rPr>
              <a:t>пораки до</a:t>
            </a:r>
            <a:r>
              <a:rPr lang="mk" sz="1800" b="0" i="0" strike="noStrike" cap="none" spc="0" baseline="0" dirty="0">
                <a:solidFill>
                  <a:srgbClr val="585858"/>
                </a:solidFill>
                <a:effectLst/>
                <a:latin typeface="Arial"/>
                <a:ea typeface="Arial"/>
                <a:cs typeface="Arial"/>
              </a:rPr>
              <a:t> милиони корисници на интернет.</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Создавање на лажен интернет сообраќај на веб-сајтот на трета страна заради финансиска добивка.</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Заменување на банер-рекламите во Вашиот веб-прегледувач конкретно насочени кон Вас.</a:t>
            </a:r>
          </a:p>
          <a:p>
            <a:pPr algn="l">
              <a:buFont typeface="Arial" panose="020B0604020202020204" pitchFamily="34" charset="0"/>
              <a:buChar char="•"/>
            </a:pPr>
            <a:r>
              <a:rPr lang="mk" sz="1800" b="0" i="0" strike="noStrike" cap="none" spc="0" baseline="0" dirty="0">
                <a:solidFill>
                  <a:srgbClr val="585858"/>
                </a:solidFill>
                <a:effectLst/>
                <a:latin typeface="Arial"/>
                <a:ea typeface="Arial"/>
                <a:cs typeface="Arial"/>
              </a:rPr>
              <a:t> Поп-ап реклами направени за да Ве натераат да платите за отстранување на ботнетот преку лажен </a:t>
            </a:r>
            <a:r>
              <a:rPr lang="en-US" sz="1800" b="0" i="0" strike="noStrike" cap="none" spc="0" baseline="0" dirty="0">
                <a:solidFill>
                  <a:srgbClr val="585858"/>
                </a:solidFill>
                <a:effectLst/>
                <a:latin typeface="Arial"/>
                <a:ea typeface="Arial"/>
                <a:cs typeface="Arial"/>
              </a:rPr>
              <a:t>anti</a:t>
            </a:r>
            <a:r>
              <a:rPr lang="mk" sz="1800" b="0" i="0" strike="noStrike" cap="none" spc="0" baseline="0" dirty="0">
                <a:solidFill>
                  <a:srgbClr val="585858"/>
                </a:solidFill>
                <a:effectLst/>
                <a:latin typeface="Arial"/>
                <a:ea typeface="Arial"/>
                <a:cs typeface="Arial"/>
              </a:rPr>
              <a:t>-</a:t>
            </a:r>
            <a:r>
              <a:rPr lang="en-US" sz="1800" b="0" i="0" strike="noStrike" cap="none" spc="0" baseline="0" dirty="0">
                <a:solidFill>
                  <a:srgbClr val="585858"/>
                </a:solidFill>
                <a:effectLst/>
                <a:latin typeface="Arial"/>
                <a:ea typeface="Arial"/>
                <a:cs typeface="Arial"/>
              </a:rPr>
              <a:t>spyware</a:t>
            </a:r>
            <a:r>
              <a:rPr lang="mk" sz="1800" b="0" i="0" strike="noStrike" cap="none" spc="0" baseline="0" dirty="0">
                <a:solidFill>
                  <a:srgbClr val="585858"/>
                </a:solidFill>
                <a:effectLst/>
                <a:latin typeface="Arial"/>
                <a:ea typeface="Arial"/>
                <a:cs typeface="Arial"/>
              </a:rPr>
              <a:t> пакет.</a:t>
            </a:r>
          </a:p>
          <a:p>
            <a:pPr algn="l"/>
            <a:r>
              <a:rPr lang="mk" sz="1800" b="0" i="0" strike="noStrike" cap="none" spc="0" baseline="0" dirty="0">
                <a:solidFill>
                  <a:srgbClr val="585858"/>
                </a:solidFill>
                <a:effectLst/>
                <a:latin typeface="Arial"/>
                <a:ea typeface="Arial"/>
                <a:cs typeface="Arial"/>
              </a:rPr>
              <a:t>Краткиот одговор е дека ботнетот го грабнува Вашиот компјутер за да го прави она што ботнети го прават – да ги вршат рутинските задачи – побрзо и подобро.</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61</a:t>
            </a:fld>
            <a:endParaRPr lang="en-US" altLang="en-US"/>
          </a:p>
        </p:txBody>
      </p:sp>
    </p:spTree>
    <p:extLst>
      <p:ext uri="{BB962C8B-B14F-4D97-AF65-F5344CB8AC3E}">
        <p14:creationId xmlns:p14="http://schemas.microsoft.com/office/powerpoint/2010/main" val="28229646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mk" sz="1800" b="0" i="0" strike="noStrike" cap="none" spc="0" baseline="0" dirty="0">
                <a:solidFill>
                  <a:srgbClr val="000000"/>
                </a:solidFill>
                <a:effectLst/>
                <a:latin typeface="Calibri"/>
                <a:ea typeface="Calibri"/>
                <a:cs typeface="Calibri"/>
              </a:rPr>
              <a:t>Графичко објаснување на тоа како се поставува ботнетот и како може да се искористи како услуга за испорачување на целни напади заради одредена провизија.</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1 Хакерот создава начин за вметнување на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во поголем број на машини – може да бидат илјадници и милиони. Корисниците скоро и да не се свесни дека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е присутен – и обично ги напаѓа послабо заштитените или „незакрпените“ компјутери.</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2 Откако ќе се обезбеди присуството на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тој ја презема контролата врз овие машини кога ќе му затреба. Некои машини може да се исклучат и со тоа стануваат бескорисни – па сепак, обемот на целиот овој потфат значи дека дури и да се загубат 25-50% од машините и понатаму им остануваат илјадници што ќе им служат.</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3 Сопственикот на </a:t>
            </a:r>
            <a:r>
              <a:rPr lang="en-GB" sz="1200" b="0" i="0" strike="noStrike" cap="none" spc="0" baseline="0" dirty="0">
                <a:solidFill>
                  <a:srgbClr val="000000"/>
                </a:solidFill>
                <a:effectLst/>
                <a:latin typeface="Calibri"/>
                <a:ea typeface="Calibri"/>
                <a:cs typeface="Calibri"/>
              </a:rPr>
              <a:t>malware-</a:t>
            </a:r>
            <a:r>
              <a:rPr lang="sr-Cyrl-RS" sz="1200" b="0" i="0" strike="noStrike" cap="none" spc="0" baseline="0" dirty="0" err="1">
                <a:solidFill>
                  <a:srgbClr val="000000"/>
                </a:solidFill>
                <a:effectLst/>
                <a:latin typeface="Calibri"/>
                <a:ea typeface="Calibri"/>
                <a:cs typeface="Calibri"/>
              </a:rPr>
              <a:t>от</a:t>
            </a:r>
            <a:r>
              <a:rPr lang="mk" sz="1200" b="0" i="0" strike="noStrike" cap="none" spc="0" baseline="0" dirty="0">
                <a:solidFill>
                  <a:srgbClr val="000000"/>
                </a:solidFill>
                <a:effectLst/>
                <a:latin typeface="Calibri"/>
                <a:ea typeface="Calibri"/>
                <a:cs typeface="Calibri"/>
              </a:rPr>
              <a:t> му издава барање на крајниот корисник – може да биде банка, компанија или оператор за онлајн коцкање – на кои им е потребно системите и веб-присуството да бидат функционални 24/7. Тој му се заканува на крајниот корисник дека ќе го искористи ботнетот за да го исклучи ресурсот или веб-сајтот – со што ќе ја прекине нивната работа и создавањето пари. Воедно, доколку им ги сруши системите, тие ќе ја изгубат и довербата кај своите клиенти.</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4 Доколку сопственикот на </a:t>
            </a:r>
            <a:r>
              <a:rPr lang="en-GB"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от не го добие тоа што го сака, тој им испраќа команда на зомби-компјутерите да преземат одредено дејство – или испраќање на илјадници </a:t>
            </a:r>
            <a:r>
              <a:rPr lang="en-US" sz="1200" b="0" i="0" strike="noStrike" cap="none" spc="0" baseline="0" dirty="0">
                <a:solidFill>
                  <a:srgbClr val="000000"/>
                </a:solidFill>
                <a:effectLst/>
                <a:latin typeface="Calibri"/>
                <a:ea typeface="Calibri"/>
                <a:cs typeface="Calibri"/>
              </a:rPr>
              <a:t>spam e-mail </a:t>
            </a:r>
            <a:r>
              <a:rPr lang="mk-MK" sz="1200" b="0" i="0" strike="noStrike" cap="none" spc="0" baseline="0" dirty="0">
                <a:solidFill>
                  <a:srgbClr val="000000"/>
                </a:solidFill>
                <a:effectLst/>
                <a:latin typeface="Calibri"/>
                <a:ea typeface="Calibri"/>
                <a:cs typeface="Calibri"/>
              </a:rPr>
              <a:t>пораки</a:t>
            </a:r>
            <a:r>
              <a:rPr lang="en-US" sz="1200" b="0" i="0" strike="noStrike" cap="none" spc="0" baseline="0" dirty="0">
                <a:solidFill>
                  <a:srgbClr val="000000"/>
                </a:solidFill>
                <a:effectLst/>
                <a:latin typeface="Calibri"/>
                <a:ea typeface="Calibri"/>
                <a:cs typeface="Calibri"/>
              </a:rPr>
              <a:t> </a:t>
            </a:r>
            <a:r>
              <a:rPr lang="mk" sz="1200" b="0" i="0" strike="noStrike" cap="none" spc="0" baseline="0" dirty="0">
                <a:solidFill>
                  <a:srgbClr val="000000"/>
                </a:solidFill>
                <a:effectLst/>
                <a:latin typeface="Calibri"/>
                <a:ea typeface="Calibri"/>
                <a:cs typeface="Calibri"/>
              </a:rPr>
              <a:t>или </a:t>
            </a:r>
            <a:r>
              <a:rPr lang="mk-MK" sz="1200" b="0" i="0" strike="noStrike" cap="none" spc="0" baseline="0" dirty="0">
                <a:solidFill>
                  <a:srgbClr val="000000"/>
                </a:solidFill>
                <a:effectLst/>
                <a:latin typeface="Calibri"/>
                <a:ea typeface="Calibri"/>
                <a:cs typeface="Calibri"/>
              </a:rPr>
              <a:t>испраќа</a:t>
            </a:r>
            <a:r>
              <a:rPr lang="mk" sz="1200" b="0" i="0" strike="noStrike" cap="none" spc="0" baseline="0" dirty="0">
                <a:solidFill>
                  <a:srgbClr val="000000"/>
                </a:solidFill>
                <a:effectLst/>
                <a:latin typeface="Calibri"/>
                <a:ea typeface="Calibri"/>
                <a:cs typeface="Calibri"/>
              </a:rPr>
              <a:t>ње автентични барања до веб-серверот со кои ќе го преоптоварат и срушат.</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mk" sz="1200" b="0" i="0" strike="noStrike" cap="none" spc="0" baseline="0" dirty="0">
                <a:solidFill>
                  <a:srgbClr val="000000"/>
                </a:solidFill>
                <a:effectLst/>
                <a:latin typeface="Calibri"/>
                <a:ea typeface="Calibri"/>
                <a:cs typeface="Calibri"/>
              </a:rPr>
              <a:t>Сопственикот на </a:t>
            </a:r>
            <a:r>
              <a:rPr lang="en-US"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от честопати ќе преземе некое дејство во помалку критичен момент, чисто за да ги покаже своите способности, пред да го каже своето вистинско барање.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62</a:t>
            </a:fld>
            <a:endParaRPr lang="en-US" altLang="en-US"/>
          </a:p>
        </p:txBody>
      </p:sp>
    </p:spTree>
    <p:extLst>
      <p:ext uri="{BB962C8B-B14F-4D97-AF65-F5344CB8AC3E}">
        <p14:creationId xmlns:p14="http://schemas.microsoft.com/office/powerpoint/2010/main" val="77711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000000"/>
                </a:solidFill>
                <a:effectLst/>
                <a:latin typeface="Calibri"/>
                <a:ea typeface="Calibri"/>
                <a:cs typeface="Calibri"/>
              </a:rPr>
              <a:t>Информатичкото општество е општество во кое создавањето, растурањето, употребувањето, вградувањето и ракувањето со информациите претставува економска, политичка и културна дејност. Неговите главни двигатели се дигиталните информации и комуникациските технологии, кои доведоа до информациска експлозија и од темели ги менуваат сите аспекти на општествената организација, вклучувајќи ги и економијата, образованието, здравството, војувањето, владеењето и демократијата. Луѓето кои располагаат со средствата за да учествуваат во ваквиот вид на општество понекогаш се нарекуваат дигитални граѓани. Ова е само една од многуте етикети што се измислија за да се укаже дека луѓето влегуваат во нова фаза од општеството. (Хилберт</a:t>
            </a:r>
            <a:r>
              <a:rPr lang="mk" sz="1800" b="0" i="1" strike="noStrike" cap="none" spc="0" baseline="0" dirty="0">
                <a:solidFill>
                  <a:srgbClr val="000000"/>
                </a:solidFill>
                <a:effectLst/>
                <a:latin typeface="Calibri"/>
                <a:ea typeface="Calibri"/>
                <a:cs typeface="Calibri"/>
              </a:rPr>
              <a:t>, M. (2015). Дигитална технологија и општествена промена, Бенигер, Џејмс Р. (1986). Револуција на контролата: Технолошкото и економското потекло на информатичкото општество</a:t>
            </a:r>
            <a:r>
              <a:rPr lang="mk" sz="1800" b="0" i="0" strike="noStrike" cap="none" spc="0" baseline="0" dirty="0">
                <a:solidFill>
                  <a:srgbClr val="000000"/>
                </a:solidFill>
                <a:effectLst/>
                <a:latin typeface="Calibri"/>
                <a:ea typeface="Calibri"/>
                <a:cs typeface="Calibri"/>
              </a:rPr>
              <a:t>).</a:t>
            </a:r>
            <a:endParaRPr lang="en-US" sz="1800" b="0" i="0" strike="noStrike" cap="none" spc="0" baseline="0" dirty="0">
              <a:solidFill>
                <a:srgbClr val="000000"/>
              </a:solidFill>
              <a:effectLst/>
              <a:latin typeface="Calibri"/>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defRPr/>
            </a:pPr>
            <a:endParaRPr lang="en-US" altLang="en-US" sz="1800" b="0" i="0" strike="noStrike" cap="none" spc="0" baseline="0" dirty="0">
              <a:solidFill>
                <a:srgbClr val="000000"/>
              </a:solidFill>
              <a:effectLst/>
              <a:latin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defRPr/>
            </a:pPr>
            <a:r>
              <a:rPr lang="en-US" altLang="en-US" sz="1800" b="0" i="0" strike="noStrike" cap="none" spc="0" baseline="0" dirty="0">
                <a:solidFill>
                  <a:srgbClr val="000000"/>
                </a:solidFill>
                <a:effectLst/>
                <a:latin typeface="Calibri"/>
                <a:cs typeface="Calibri"/>
              </a:rPr>
              <a:t>[</a:t>
            </a:r>
            <a:r>
              <a:rPr lang="mk-MK" altLang="en-US" sz="1800" b="0" i="0" strike="noStrike" cap="none" spc="0" baseline="0" dirty="0">
                <a:solidFill>
                  <a:srgbClr val="000000"/>
                </a:solidFill>
                <a:effectLst/>
                <a:latin typeface="Calibri"/>
                <a:cs typeface="Calibri"/>
              </a:rPr>
              <a:t>текст на сликата:</a:t>
            </a:r>
          </a:p>
          <a:p>
            <a:pPr marL="0" marR="0" lvl="0" indent="0" algn="l" defTabSz="457200" rtl="0" eaLnBrk="1" fontAlgn="auto" latinLnBrk="0" hangingPunct="1">
              <a:lnSpc>
                <a:spcPct val="100000"/>
              </a:lnSpc>
              <a:spcBef>
                <a:spcPct val="0"/>
              </a:spcBef>
              <a:spcAft>
                <a:spcPct val="0"/>
              </a:spcAft>
              <a:buClrTx/>
              <a:buSzTx/>
              <a:buFontTx/>
              <a:buNone/>
              <a:defRPr/>
            </a:pPr>
            <a:r>
              <a:rPr lang="mk-MK" altLang="en-US" sz="1800" b="0" i="0" strike="noStrike" cap="none" spc="0" baseline="0" dirty="0">
                <a:solidFill>
                  <a:srgbClr val="000000"/>
                </a:solidFill>
                <a:effectLst/>
                <a:latin typeface="Calibri"/>
                <a:cs typeface="Calibri"/>
              </a:rPr>
              <a:t>ДИГИТАЛЕН ПРИКАЗ НА СВЕТОТ ВО АПРИЛ 2020 год.</a:t>
            </a:r>
          </a:p>
          <a:p>
            <a:pPr marL="0" marR="0" lvl="0" indent="0" algn="l" defTabSz="457200" rtl="0" eaLnBrk="1" fontAlgn="auto" latinLnBrk="0" hangingPunct="1">
              <a:lnSpc>
                <a:spcPct val="100000"/>
              </a:lnSpc>
              <a:spcBef>
                <a:spcPct val="0"/>
              </a:spcBef>
              <a:spcAft>
                <a:spcPct val="0"/>
              </a:spcAft>
              <a:buClrTx/>
              <a:buSzTx/>
              <a:buFontTx/>
              <a:buNone/>
              <a:defRPr/>
            </a:pPr>
            <a:r>
              <a:rPr lang="mk-MK" altLang="en-US" sz="1800" b="0" i="0" strike="noStrike" cap="none" spc="0" baseline="0" dirty="0">
                <a:solidFill>
                  <a:srgbClr val="000000"/>
                </a:solidFill>
                <a:effectLst/>
                <a:latin typeface="Calibri"/>
                <a:cs typeface="Calibri"/>
              </a:rPr>
              <a:t>од лево надесно:</a:t>
            </a:r>
          </a:p>
          <a:p>
            <a:pPr marL="0" marR="0" lvl="0" indent="0" algn="l" defTabSz="457200" rtl="0" eaLnBrk="1" fontAlgn="auto" latinLnBrk="0" hangingPunct="1">
              <a:lnSpc>
                <a:spcPct val="100000"/>
              </a:lnSpc>
              <a:spcBef>
                <a:spcPct val="0"/>
              </a:spcBef>
              <a:spcAft>
                <a:spcPct val="0"/>
              </a:spcAft>
              <a:buClrTx/>
              <a:buSzTx/>
              <a:buFontTx/>
              <a:buNone/>
              <a:defRPr/>
            </a:pPr>
            <a:r>
              <a:rPr lang="mk-MK" altLang="en-US" sz="1800" b="0" i="0" strike="noStrike" cap="none" spc="0" baseline="0" dirty="0">
                <a:solidFill>
                  <a:srgbClr val="000000"/>
                </a:solidFill>
                <a:effectLst/>
                <a:latin typeface="Calibri"/>
                <a:cs typeface="Calibri"/>
              </a:rPr>
              <a:t>вкупно население (урбанизација), корисници на мобилен телефон (пенетрација), корисници на интернет (пенетрација), активни корисници на друштвените мрежи (пенетрација)</a:t>
            </a:r>
            <a:r>
              <a:rPr lang="en-US" altLang="en-US" sz="1800" b="0" i="0" strike="noStrike" cap="none" spc="0" baseline="0" dirty="0">
                <a:solidFill>
                  <a:srgbClr val="000000"/>
                </a:solidFill>
                <a:effectLst/>
                <a:latin typeface="Calibri"/>
                <a:cs typeface="Calibri"/>
              </a:rPr>
              <a:t>]</a:t>
            </a:r>
            <a:endParaRPr lang="hr-HR" alt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a:t>
            </a:fld>
            <a:endParaRPr lang="en-US"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F04B56"/>
                </a:solidFill>
                <a:effectLst/>
                <a:latin typeface="Roboto-Regular"/>
                <a:ea typeface="Roboto-Regular"/>
                <a:cs typeface="Roboto-Regular"/>
              </a:rPr>
              <a:t>На овој слај се илустрира обемот на проблемот – во 2018 година се случија двата најголеми </a:t>
            </a:r>
            <a:r>
              <a:rPr lang="en-GB" sz="1800" b="0" i="0" strike="noStrike" cap="none" spc="0" baseline="0" dirty="0">
                <a:solidFill>
                  <a:srgbClr val="F04B56"/>
                </a:solidFill>
                <a:effectLst/>
                <a:latin typeface="Roboto-Regular"/>
                <a:ea typeface="Roboto-Regular"/>
                <a:cs typeface="Roboto-Regular"/>
              </a:rPr>
              <a:t>DDoS</a:t>
            </a:r>
            <a:r>
              <a:rPr lang="mk" sz="1800" b="0" i="0" strike="noStrike" cap="none" spc="0" baseline="0" dirty="0">
                <a:solidFill>
                  <a:srgbClr val="F04B56"/>
                </a:solidFill>
                <a:effectLst/>
                <a:latin typeface="Roboto-Regular"/>
                <a:ea typeface="Roboto-Regular"/>
                <a:cs typeface="Roboto-Regular"/>
              </a:rPr>
              <a:t> напади, со помош на претходно непозната техника за засилување. </a:t>
            </a:r>
          </a:p>
          <a:p>
            <a:pPr algn="l"/>
            <a:r>
              <a:rPr lang="mk" sz="1800" b="0" i="0" strike="noStrike" cap="none" spc="0" baseline="0" dirty="0">
                <a:solidFill>
                  <a:srgbClr val="F04B56"/>
                </a:solidFill>
                <a:effectLst/>
                <a:latin typeface="Roboto-Regular"/>
                <a:ea typeface="Roboto-Regular"/>
                <a:cs typeface="Roboto-Regular"/>
              </a:rPr>
              <a:t>Мемкеш (Memcache) е </a:t>
            </a:r>
            <a:r>
              <a:rPr lang="en-US" sz="1800" b="0" i="0" strike="noStrike" cap="none" spc="0" baseline="0" dirty="0">
                <a:solidFill>
                  <a:srgbClr val="F04B56"/>
                </a:solidFill>
                <a:effectLst/>
                <a:latin typeface="Roboto-Regular"/>
                <a:ea typeface="Roboto-Regular"/>
                <a:cs typeface="Roboto-Regular"/>
              </a:rPr>
              <a:t>open source</a:t>
            </a:r>
            <a:r>
              <a:rPr lang="mk" sz="1800" b="0" i="0" strike="noStrike" cap="none" spc="0" baseline="0" dirty="0">
                <a:solidFill>
                  <a:srgbClr val="F04B56"/>
                </a:solidFill>
                <a:effectLst/>
                <a:latin typeface="Roboto-Regular"/>
                <a:ea typeface="Roboto-Regular"/>
                <a:cs typeface="Roboto-Regular"/>
              </a:rPr>
              <a:t> апликација која може да се користи за да скалдира мали парчиња на произволни податоци; нивната цел е да им помогне на веб</a:t>
            </a:r>
            <a:r>
              <a:rPr lang="en-US" sz="1800" b="0" i="0" strike="noStrike" cap="none" spc="0" baseline="0" dirty="0">
                <a:solidFill>
                  <a:srgbClr val="F04B56"/>
                </a:solidFill>
                <a:effectLst/>
                <a:latin typeface="Roboto-Regular"/>
                <a:ea typeface="Roboto-Regular"/>
                <a:cs typeface="Roboto-Regular"/>
              </a:rPr>
              <a:t>-</a:t>
            </a:r>
            <a:r>
              <a:rPr lang="mk" sz="1800" b="0" i="0" strike="noStrike" cap="none" spc="0" baseline="0" dirty="0">
                <a:solidFill>
                  <a:srgbClr val="F04B56"/>
                </a:solidFill>
                <a:effectLst/>
                <a:latin typeface="Roboto-Regular"/>
                <a:ea typeface="Roboto-Regular"/>
                <a:cs typeface="Roboto-Regular"/>
              </a:rPr>
              <a:t>сајт</a:t>
            </a:r>
            <a:r>
              <a:rPr lang="mk-MK" sz="1800" b="0" i="0" strike="noStrike" cap="none" spc="0" baseline="0" dirty="0" err="1">
                <a:solidFill>
                  <a:srgbClr val="F04B56"/>
                </a:solidFill>
                <a:effectLst/>
                <a:latin typeface="Roboto-Regular"/>
                <a:ea typeface="Roboto-Regular"/>
                <a:cs typeface="Roboto-Regular"/>
              </a:rPr>
              <a:t>ов</a:t>
            </a:r>
            <a:r>
              <a:rPr lang="mk" sz="1800" b="0" i="0" strike="noStrike" cap="none" spc="0" baseline="0" dirty="0">
                <a:solidFill>
                  <a:srgbClr val="F04B56"/>
                </a:solidFill>
                <a:effectLst/>
                <a:latin typeface="Roboto-Regular"/>
                <a:ea typeface="Roboto-Regular"/>
                <a:cs typeface="Roboto-Regular"/>
              </a:rPr>
              <a:t>ите и апликациите побрзо да ја полнат содржината. Друштвените мрежи и другите онлајн ресурси го користат – GitHub е најголемата онлајн заедница на изработувачи на софтвер.</a:t>
            </a:r>
          </a:p>
          <a:p>
            <a:pPr algn="l"/>
            <a:r>
              <a:rPr lang="mk" sz="1800" b="0" i="0" strike="noStrike" cap="none" spc="0" baseline="0" dirty="0">
                <a:solidFill>
                  <a:srgbClr val="F04B56"/>
                </a:solidFill>
                <a:effectLst/>
                <a:latin typeface="Roboto-Regular"/>
                <a:ea typeface="Roboto-Regular"/>
                <a:cs typeface="Roboto-Regular"/>
              </a:rPr>
              <a:t>Фејсбук (најголемата друштвена мрежа во светот презема 500+ терабајти дневно (2017) – околу 21 TB/час – околу 0,35TB/минута).</a:t>
            </a:r>
          </a:p>
          <a:p>
            <a:pPr algn="l"/>
            <a:endParaRPr lang="en-GB" sz="1800" b="0" i="0" u="none" strike="noStrike" baseline="0" dirty="0">
              <a:solidFill>
                <a:srgbClr val="F04B56"/>
              </a:solidFill>
              <a:latin typeface="Roboto-Regular"/>
            </a:endParaRPr>
          </a:p>
          <a:p>
            <a:pPr algn="l"/>
            <a:r>
              <a:rPr lang="mk" sz="1800" b="0" i="0" strike="noStrike" cap="none" spc="0" baseline="0" dirty="0">
                <a:solidFill>
                  <a:srgbClr val="F04B56"/>
                </a:solidFill>
                <a:effectLst/>
                <a:latin typeface="Roboto-Regular"/>
                <a:ea typeface="Roboto-Regular"/>
                <a:cs typeface="Roboto-Regular"/>
              </a:rPr>
              <a:t>Овие </a:t>
            </a:r>
            <a:r>
              <a:rPr lang="en-GB" sz="1800" b="0" i="0" strike="noStrike" cap="none" spc="0" baseline="0" dirty="0">
                <a:solidFill>
                  <a:srgbClr val="F04B56"/>
                </a:solidFill>
                <a:effectLst/>
                <a:latin typeface="Roboto-Regular"/>
                <a:ea typeface="Roboto-Regular"/>
                <a:cs typeface="Roboto-Regular"/>
              </a:rPr>
              <a:t>DDoS</a:t>
            </a:r>
            <a:r>
              <a:rPr lang="mk" sz="1800" b="0" i="0" strike="noStrike" cap="none" spc="0" baseline="0" dirty="0">
                <a:solidFill>
                  <a:srgbClr val="F04B56"/>
                </a:solidFill>
                <a:effectLst/>
                <a:latin typeface="Roboto-Regular"/>
                <a:ea typeface="Roboto-Regular"/>
                <a:cs typeface="Roboto-Regular"/>
              </a:rPr>
              <a:t> напади оставаат сериозни последици биејќи ги парализираат организациите, вклучително и делови од критичната инфраструктура, како што се банките, а при тоа континуирано ги присилуваат да ги зголемат своите капацитети за ублажување на нападите, за да може да продолжат со својата работа. Обично ги користат и други провајдери на содржини.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63</a:t>
            </a:fld>
            <a:endParaRPr lang="en-US" altLang="en-US"/>
          </a:p>
        </p:txBody>
      </p:sp>
    </p:spTree>
    <p:extLst>
      <p:ext uri="{BB962C8B-B14F-4D97-AF65-F5344CB8AC3E}">
        <p14:creationId xmlns:p14="http://schemas.microsoft.com/office/powerpoint/2010/main" val="19833467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2800" b="0" i="0" strike="noStrike" cap="none" spc="0" baseline="0" dirty="0">
                <a:solidFill>
                  <a:srgbClr val="000000"/>
                </a:solidFill>
                <a:effectLst/>
                <a:latin typeface="HelveticaNeueETW01-55Rg"/>
                <a:ea typeface="HelveticaNeueETW01-55Rg"/>
                <a:cs typeface="HelveticaNeueETW01-55Rg"/>
              </a:rPr>
              <a:t>Под национална инфраструктура се подразбираат оние постројки, системи, сајтови, информации, луѓе, мрежи и процеси што ѝ се неопходни на државата за да функционира, и од кои зависи секојдневниот живот. </a:t>
            </a:r>
            <a:endParaRPr lang="en-US" sz="2800" b="0" i="0" strike="noStrike" cap="none" spc="0" baseline="0" dirty="0">
              <a:solidFill>
                <a:srgbClr val="000000"/>
              </a:solidFill>
              <a:effectLst/>
              <a:latin typeface="HelveticaNeueETW01-55Rg"/>
              <a:ea typeface="HelveticaNeueETW01-55Rg"/>
              <a:cs typeface="HelveticaNeueETW01-55Rg"/>
            </a:endParaRPr>
          </a:p>
          <a:p>
            <a:pPr algn="l"/>
            <a:r>
              <a:rPr lang="mk" sz="2800" b="0" i="0" strike="noStrike" cap="none" spc="0" baseline="0" dirty="0">
                <a:solidFill>
                  <a:srgbClr val="000000"/>
                </a:solidFill>
                <a:effectLst/>
                <a:latin typeface="HelveticaNeueETW01-55Rg"/>
                <a:ea typeface="HelveticaNeueETW01-55Rg"/>
                <a:cs typeface="HelveticaNeueETW01-55Rg"/>
              </a:rPr>
              <a:t>Тука спаѓаат и одредени функции, сајтови и организации коишто не се критични за одржувањето на суштинските услуги, но на кои треба да се штитат поради потенцијалната опасност по јавноста (на пример, цивилни нуклеарни и хемиски погони).</a:t>
            </a:r>
            <a:endParaRPr lang="en-GB" sz="1800" b="0" i="0" u="none" strike="noStrike" baseline="0" dirty="0">
              <a:solidFill>
                <a:srgbClr val="3D3D5F"/>
              </a:solidFill>
              <a:latin typeface="Roboto-Light"/>
            </a:endParaRPr>
          </a:p>
          <a:p>
            <a:pPr algn="l"/>
            <a:endParaRPr lang="en-GB" sz="1800" b="0" i="0" u="none" strike="noStrike" baseline="0" dirty="0">
              <a:solidFill>
                <a:srgbClr val="3D3D5F"/>
              </a:solidFill>
              <a:latin typeface="Roboto-Light"/>
            </a:endParaRPr>
          </a:p>
          <a:p>
            <a:pPr algn="l"/>
            <a:r>
              <a:rPr lang="mk" sz="1800" b="0" i="0" strike="noStrike" cap="none" spc="0" baseline="0" dirty="0">
                <a:solidFill>
                  <a:srgbClr val="3D3D5F"/>
                </a:solidFill>
                <a:effectLst/>
                <a:latin typeface="Roboto-Light"/>
                <a:ea typeface="Roboto-Light"/>
                <a:cs typeface="Roboto-Light"/>
              </a:rPr>
              <a:t>Предвидливо, постои одредено совпаѓање помеѓу овие напади и некои од алатките за напаѓање опишани претходно, и.е. овие напади може да се состојат од</a:t>
            </a:r>
            <a:r>
              <a:rPr lang="en-US" sz="1800" b="0" i="0" strike="noStrike" cap="none" spc="0" baseline="0" dirty="0">
                <a:solidFill>
                  <a:srgbClr val="3D3D5F"/>
                </a:solidFill>
                <a:effectLst/>
                <a:latin typeface="Roboto-Light"/>
                <a:ea typeface="Roboto-Light"/>
                <a:cs typeface="Roboto-Light"/>
              </a:rPr>
              <a:t> </a:t>
            </a:r>
            <a:r>
              <a:rPr lang="en-GB" sz="1800" b="0" i="0" strike="noStrike" cap="none" spc="0" baseline="0" dirty="0">
                <a:solidFill>
                  <a:srgbClr val="3D3D5F"/>
                </a:solidFill>
                <a:effectLst/>
                <a:latin typeface="Roboto-Light"/>
                <a:ea typeface="Roboto-Light"/>
                <a:cs typeface="Roboto-Light"/>
              </a:rPr>
              <a:t>DDoS</a:t>
            </a:r>
            <a:r>
              <a:rPr lang="mk" sz="1800" b="0" i="0" strike="noStrike" cap="none" spc="0" baseline="0" dirty="0">
                <a:solidFill>
                  <a:srgbClr val="3D3D5F"/>
                </a:solidFill>
                <a:effectLst/>
                <a:latin typeface="Roboto-Light"/>
                <a:ea typeface="Roboto-Light"/>
                <a:cs typeface="Roboto-Light"/>
              </a:rPr>
              <a:t> или </a:t>
            </a:r>
            <a:r>
              <a:rPr lang="en-US" sz="1800" b="0" i="0" strike="noStrike" cap="none" spc="0" baseline="0" dirty="0" err="1">
                <a:solidFill>
                  <a:srgbClr val="3D3D5F"/>
                </a:solidFill>
                <a:effectLst/>
                <a:latin typeface="Roboto-Light"/>
                <a:ea typeface="Roboto-Light"/>
                <a:cs typeface="Roboto-Light"/>
              </a:rPr>
              <a:t>cryptoware</a:t>
            </a:r>
            <a:r>
              <a:rPr lang="mk-MK" sz="1800" b="0" i="0" strike="noStrike" cap="none" spc="0" baseline="0" dirty="0">
                <a:solidFill>
                  <a:srgbClr val="3D3D5F"/>
                </a:solidFill>
                <a:effectLst/>
                <a:latin typeface="Roboto-Light"/>
                <a:ea typeface="Roboto-Light"/>
                <a:cs typeface="Roboto-Light"/>
              </a:rPr>
              <a:t> (</a:t>
            </a:r>
            <a:r>
              <a:rPr lang="mk-MK" sz="1800" b="0" i="0" strike="noStrike" cap="none" spc="0" baseline="0" dirty="0" err="1">
                <a:solidFill>
                  <a:srgbClr val="3D3D5F"/>
                </a:solidFill>
                <a:effectLst/>
                <a:latin typeface="Roboto-Light"/>
                <a:ea typeface="Roboto-Light"/>
                <a:cs typeface="Roboto-Light"/>
              </a:rPr>
              <a:t>крипто</a:t>
            </a:r>
            <a:r>
              <a:rPr lang="mk-MK" sz="1800" b="0" i="0" strike="noStrike" cap="none" spc="0" baseline="0" dirty="0">
                <a:solidFill>
                  <a:srgbClr val="3D3D5F"/>
                </a:solidFill>
                <a:effectLst/>
                <a:latin typeface="Roboto-Light"/>
                <a:ea typeface="Roboto-Light"/>
                <a:cs typeface="Roboto-Light"/>
              </a:rPr>
              <a:t>-софтвер)</a:t>
            </a:r>
            <a:r>
              <a:rPr lang="mk" sz="1800" b="0" i="0" strike="noStrike" cap="none" spc="0" baseline="0" dirty="0">
                <a:solidFill>
                  <a:srgbClr val="3D3D5F"/>
                </a:solidFill>
                <a:effectLst/>
                <a:latin typeface="Roboto-Light"/>
                <a:ea typeface="Roboto-Light"/>
                <a:cs typeface="Roboto-Light"/>
              </a:rPr>
              <a:t>, но овие случаи се фокусираат на напади каде основниот мотив е да се нападне самата инфраструктура.</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Нападите врз овие инфраструктури од страна на финансиски мотивираните криминалци и понатаму се малку веројатни, бидејќи таквите напади би го привлекле вниманието на повеќе надлежни органи, па со тоа и носат со себе несразмерен ризик. </a:t>
            </a:r>
          </a:p>
          <a:p>
            <a:pPr algn="l"/>
            <a:r>
              <a:rPr lang="mk" sz="1800" b="0" i="0" strike="noStrike" cap="none" spc="0" baseline="0" dirty="0">
                <a:solidFill>
                  <a:srgbClr val="3D3D5F"/>
                </a:solidFill>
                <a:effectLst/>
                <a:latin typeface="Roboto-Light"/>
                <a:ea typeface="Roboto-Light"/>
                <a:cs typeface="Roboto-Light"/>
              </a:rPr>
              <a:t>Најверојатните потенцијални сторители се националните држави, како и т.н. скрипт-лаици </a:t>
            </a:r>
            <a:r>
              <a:rPr lang="en-US" sz="1800" b="0" i="0" strike="noStrike" cap="none" spc="0" baseline="0" dirty="0">
                <a:solidFill>
                  <a:srgbClr val="3D3D5F"/>
                </a:solidFill>
                <a:effectLst/>
                <a:latin typeface="Roboto-Light"/>
                <a:ea typeface="Roboto-Light"/>
                <a:cs typeface="Roboto-Light"/>
              </a:rPr>
              <a:t>(script-kiddies)</a:t>
            </a:r>
            <a:r>
              <a:rPr lang="mk" sz="1800" b="0" i="0" strike="noStrike" cap="none" spc="0" baseline="0" dirty="0">
                <a:solidFill>
                  <a:srgbClr val="3D3D5F"/>
                </a:solidFill>
                <a:effectLst/>
                <a:latin typeface="Roboto-Light"/>
                <a:ea typeface="Roboto-Light"/>
                <a:cs typeface="Roboto-Light"/>
              </a:rPr>
              <a:t>. </a:t>
            </a:r>
          </a:p>
          <a:p>
            <a:pPr algn="l"/>
            <a:r>
              <a:rPr lang="mk" sz="1800" b="0" i="0" strike="noStrike" cap="none" spc="0" baseline="0" dirty="0">
                <a:solidFill>
                  <a:srgbClr val="3D3D5F"/>
                </a:solidFill>
                <a:effectLst/>
                <a:latin typeface="Roboto-Light"/>
                <a:ea typeface="Roboto-Light"/>
                <a:cs typeface="Roboto-Light"/>
              </a:rPr>
              <a:t>Достапноста на криминалот како</a:t>
            </a:r>
            <a:r>
              <a:rPr lang="en-US" sz="1800" b="0" i="0" strike="noStrike" cap="none" spc="0" baseline="0" dirty="0">
                <a:solidFill>
                  <a:srgbClr val="3D3D5F"/>
                </a:solidFill>
                <a:effectLst/>
                <a:latin typeface="Roboto-Light"/>
                <a:ea typeface="Roboto-Light"/>
                <a:cs typeface="Roboto-Light"/>
              </a:rPr>
              <a:t> </a:t>
            </a:r>
            <a:r>
              <a:rPr lang="mk" sz="1800" b="0" i="0" strike="noStrike" cap="none" spc="0" baseline="0" dirty="0">
                <a:solidFill>
                  <a:srgbClr val="3D3D5F"/>
                </a:solidFill>
                <a:effectLst/>
                <a:latin typeface="Roboto-Light"/>
                <a:ea typeface="Roboto-Light"/>
                <a:cs typeface="Roboto-Light"/>
              </a:rPr>
              <a:t>услуга им овозможува на напаѓачите да извршуваат потенцијално деструктивни напади.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64</a:t>
            </a:fld>
            <a:endParaRPr lang="en-US" altLang="en-US"/>
          </a:p>
        </p:txBody>
      </p:sp>
    </p:spTree>
    <p:extLst>
      <p:ext uri="{BB962C8B-B14F-4D97-AF65-F5344CB8AC3E}">
        <p14:creationId xmlns:p14="http://schemas.microsoft.com/office/powerpoint/2010/main" val="15119781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3D3D5F"/>
                </a:solidFill>
                <a:effectLst/>
                <a:latin typeface="Roboto-Light"/>
                <a:ea typeface="Roboto-Light"/>
                <a:cs typeface="Roboto-Light"/>
              </a:rPr>
              <a:t>Справувањето на овој начин значи дека доказите се последната грижа – првин се работи на одбрана и ублажување, за воопшто да се спречи проблемот.</a:t>
            </a:r>
          </a:p>
          <a:p>
            <a:pPr algn="l"/>
            <a:endParaRPr lang="mk" sz="1800" b="0" i="0" strike="noStrike" kern="1200" cap="none" spc="0" baseline="0" dirty="0">
              <a:solidFill>
                <a:srgbClr val="3D3D5F"/>
              </a:solidFill>
              <a:effectLst/>
              <a:latin typeface="Roboto-Light"/>
              <a:ea typeface="MS PGothic" pitchFamily="34" charset="-128"/>
              <a:cs typeface="ＭＳ Ｐゴシック" charset="0"/>
            </a:endParaRPr>
          </a:p>
          <a:p>
            <a:pPr algn="l"/>
            <a:r>
              <a:rPr lang="en-US" sz="1800" b="0" i="0" strike="noStrike" kern="1200" cap="none" spc="0" baseline="0" dirty="0">
                <a:solidFill>
                  <a:srgbClr val="3D3D5F"/>
                </a:solidFill>
                <a:effectLst/>
                <a:latin typeface="Roboto-Light"/>
                <a:ea typeface="MS PGothic" pitchFamily="34" charset="-128"/>
                <a:cs typeface="ＭＳ Ｐゴシック" charset="0"/>
              </a:rPr>
              <a:t>[</a:t>
            </a:r>
            <a:r>
              <a:rPr lang="mk-MK" sz="1800" b="0" i="0" strike="noStrike" kern="1200" cap="none" spc="0" baseline="0" dirty="0">
                <a:solidFill>
                  <a:srgbClr val="3D3D5F"/>
                </a:solidFill>
                <a:effectLst/>
                <a:latin typeface="Roboto-Light"/>
                <a:ea typeface="MS PGothic" pitchFamily="34" charset="-128"/>
                <a:cs typeface="ＭＳ Ｐゴシック" charset="0"/>
              </a:rPr>
              <a:t>текст на сликата:</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Рана детекција и идентификување на сериозен </a:t>
            </a:r>
            <a:r>
              <a:rPr lang="mk-MK" sz="1800" b="0" i="0" strike="noStrike" kern="1200" cap="none" spc="0" baseline="0" dirty="0" err="1">
                <a:solidFill>
                  <a:srgbClr val="3D3D5F"/>
                </a:solidFill>
                <a:effectLst/>
                <a:latin typeface="Roboto-Light"/>
                <a:ea typeface="MS PGothic" pitchFamily="34" charset="-128"/>
                <a:cs typeface="ＭＳ Ｐゴシック" charset="0"/>
              </a:rPr>
              <a:t>сајбер</a:t>
            </a:r>
            <a:r>
              <a:rPr lang="mk-MK" sz="1800" b="0" i="0" strike="noStrike" kern="1200" cap="none" spc="0" baseline="0" dirty="0">
                <a:solidFill>
                  <a:srgbClr val="3D3D5F"/>
                </a:solidFill>
                <a:effectLst/>
                <a:latin typeface="Roboto-Light"/>
                <a:ea typeface="MS PGothic" pitchFamily="34" charset="-128"/>
                <a:cs typeface="ＭＳ Ｐゴシック" charset="0"/>
              </a:rPr>
              <a:t> напад</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Класификација на заканата</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Центар за координација на итен одговор</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Известувања за рано предупредување</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Оперативен план за акција на органите за спроведување на законот</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Истрага и повеќеслојна анализа</a:t>
            </a:r>
          </a:p>
          <a:p>
            <a:pPr marL="342900" indent="-342900" algn="l">
              <a:buAutoNum type="arabicPeriod"/>
            </a:pPr>
            <a:r>
              <a:rPr lang="mk-MK" sz="1800" b="0" i="0" strike="noStrike" kern="1200" cap="none" spc="0" baseline="0" dirty="0">
                <a:solidFill>
                  <a:srgbClr val="3D3D5F"/>
                </a:solidFill>
                <a:effectLst/>
                <a:latin typeface="Roboto-Light"/>
                <a:ea typeface="MS PGothic" pitchFamily="34" charset="-128"/>
                <a:cs typeface="ＭＳ Ｐゴシック" charset="0"/>
              </a:rPr>
              <a:t>Затворање на протоколот за итен одговор</a:t>
            </a:r>
            <a:r>
              <a:rPr lang="en-US" sz="1800" b="0" i="0" strike="noStrike" kern="1200" cap="none" spc="0" baseline="0" dirty="0">
                <a:solidFill>
                  <a:srgbClr val="3D3D5F"/>
                </a:solidFill>
                <a:effectLst/>
                <a:latin typeface="Roboto-Light"/>
                <a:ea typeface="MS PGothic"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65</a:t>
            </a:fld>
            <a:endParaRPr lang="en-US" altLang="en-US"/>
          </a:p>
        </p:txBody>
      </p:sp>
    </p:spTree>
    <p:extLst>
      <p:ext uri="{BB962C8B-B14F-4D97-AF65-F5344CB8AC3E}">
        <p14:creationId xmlns:p14="http://schemas.microsoft.com/office/powerpoint/2010/main" val="1808226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800" b="0" i="0" strike="noStrike" cap="none" spc="0" baseline="0" dirty="0">
                <a:solidFill>
                  <a:srgbClr val="3D3D5F"/>
                </a:solidFill>
                <a:effectLst/>
                <a:latin typeface="Roboto-Light"/>
                <a:ea typeface="Roboto-Light"/>
                <a:cs typeface="Roboto-Light"/>
              </a:rPr>
              <a:t>Справувањето на овој начин значи дека доказите се последната грижа – првин се работи на одбрана и ублажување на нападат, со цел да се спречи проблемот.</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Примерот лево на слајдот е од напад со </a:t>
            </a:r>
            <a:r>
              <a:rPr lang="en-GB" sz="1800" b="0" i="0" strike="noStrike" cap="none" spc="0" baseline="0" dirty="0">
                <a:solidFill>
                  <a:srgbClr val="3D3D5F"/>
                </a:solidFill>
                <a:effectLst/>
                <a:latin typeface="Roboto-Light"/>
                <a:ea typeface="Roboto-Light"/>
                <a:cs typeface="Roboto-Light"/>
              </a:rPr>
              <a:t>ransomware</a:t>
            </a:r>
            <a:r>
              <a:rPr lang="mk" sz="1800" b="0" i="0" strike="noStrike" cap="none" spc="0" baseline="0" dirty="0">
                <a:solidFill>
                  <a:srgbClr val="3D3D5F"/>
                </a:solidFill>
                <a:effectLst/>
                <a:latin typeface="Roboto-Light"/>
                <a:ea typeface="Roboto-Light"/>
                <a:cs typeface="Roboto-Light"/>
              </a:rPr>
              <a:t> – кој начелно бил направен не за пари, туку да го наруши работењето на бизнисите – така што им ги заклучува фајловите и го брише/губи клучот.</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2800" b="0" i="0" strike="noStrike" cap="none" spc="0" baseline="0" dirty="0">
                <a:solidFill>
                  <a:srgbClr val="778596"/>
                </a:solidFill>
                <a:effectLst/>
                <a:latin typeface="Proxima Nova"/>
                <a:ea typeface="Proxima Nova"/>
                <a:cs typeface="Proxima Nova"/>
              </a:rPr>
              <a:t>Примерот десно – Stuxnet беше еден од најнапредните</a:t>
            </a:r>
            <a:r>
              <a:rPr lang="en-US" sz="2800" b="0" i="0" strike="noStrike" cap="none" spc="0" baseline="0" dirty="0">
                <a:solidFill>
                  <a:srgbClr val="778596"/>
                </a:solidFill>
                <a:effectLst/>
                <a:latin typeface="Proxima Nova"/>
                <a:ea typeface="Proxima Nova"/>
                <a:cs typeface="Proxima Nova"/>
              </a:rPr>
              <a:t> malware</a:t>
            </a:r>
            <a:r>
              <a:rPr lang="mk-MK" sz="2800" b="0" i="0" strike="noStrike" cap="none" spc="0" baseline="0" dirty="0">
                <a:solidFill>
                  <a:srgbClr val="778596"/>
                </a:solidFill>
                <a:effectLst/>
                <a:latin typeface="Proxima Nova"/>
                <a:ea typeface="Proxima Nova"/>
                <a:cs typeface="Proxima Nova"/>
              </a:rPr>
              <a:t> </a:t>
            </a:r>
            <a:r>
              <a:rPr lang="mk" sz="2800" b="0" i="0" strike="noStrike" cap="none" spc="0" baseline="0" dirty="0">
                <a:solidFill>
                  <a:srgbClr val="778596"/>
                </a:solidFill>
                <a:effectLst/>
                <a:latin typeface="Proxima Nova"/>
                <a:ea typeface="Proxima Nova"/>
                <a:cs typeface="Proxima Nova"/>
              </a:rPr>
              <a:t>напади во историја. </a:t>
            </a:r>
            <a:r>
              <a:rPr lang="mk" sz="2800" b="0" i="0" strike="noStrike" cap="none" spc="0" baseline="0" dirty="0">
                <a:solidFill>
                  <a:srgbClr val="0E0618"/>
                </a:solidFill>
                <a:effectLst/>
                <a:latin typeface="Proxima Nova"/>
                <a:ea typeface="Proxima Nova"/>
                <a:cs typeface="Proxima Nova"/>
              </a:rPr>
              <a:t>Stuxnet е </a:t>
            </a:r>
            <a:r>
              <a:rPr lang="mk-MK" sz="2800" b="0" i="0" strike="noStrike" cap="none" spc="0" baseline="0" dirty="0">
                <a:solidFill>
                  <a:srgbClr val="0E0618"/>
                </a:solidFill>
                <a:effectLst/>
                <a:latin typeface="Proxima Nova"/>
                <a:ea typeface="Proxima Nova"/>
                <a:cs typeface="Proxima Nova"/>
              </a:rPr>
              <a:t>т.н. „</a:t>
            </a:r>
            <a:r>
              <a:rPr lang="mk" sz="2800" b="0" i="0" strike="noStrike" cap="none" spc="0" baseline="0" dirty="0">
                <a:solidFill>
                  <a:srgbClr val="0E0618"/>
                </a:solidFill>
                <a:effectLst/>
                <a:latin typeface="Proxima Nova"/>
                <a:ea typeface="Proxima Nova"/>
                <a:cs typeface="Proxima Nova"/>
              </a:rPr>
              <a:t>компјутерски“ црв (</a:t>
            </a:r>
            <a:r>
              <a:rPr lang="en-US" sz="2800" b="0" i="0" strike="noStrike" cap="none" spc="0" baseline="0" dirty="0">
                <a:solidFill>
                  <a:srgbClr val="0E0618"/>
                </a:solidFill>
                <a:effectLst/>
                <a:latin typeface="Proxima Nova"/>
                <a:ea typeface="Proxima Nova"/>
                <a:cs typeface="Proxima Nova"/>
              </a:rPr>
              <a:t>worm)</a:t>
            </a:r>
            <a:r>
              <a:rPr lang="mk-MK" sz="2800" b="0" i="0" strike="noStrike" cap="none" spc="0" baseline="0" dirty="0">
                <a:solidFill>
                  <a:srgbClr val="0E0618"/>
                </a:solidFill>
                <a:effectLst/>
                <a:latin typeface="Proxima Nova"/>
                <a:ea typeface="Proxima Nova"/>
                <a:cs typeface="Proxima Nova"/>
              </a:rPr>
              <a:t> создаде</a:t>
            </a:r>
            <a:r>
              <a:rPr lang="mk" sz="2800" b="0" i="0" strike="noStrike" cap="none" spc="0" baseline="0" dirty="0">
                <a:solidFill>
                  <a:srgbClr val="0E0618"/>
                </a:solidFill>
                <a:effectLst/>
                <a:latin typeface="Proxima Nova"/>
                <a:ea typeface="Proxima Nova"/>
                <a:cs typeface="Proxima Nova"/>
              </a:rPr>
              <a:t>н да ја прекине работата на </a:t>
            </a:r>
            <a:r>
              <a:rPr lang="en-US" sz="2800" b="0" i="0" strike="noStrike" cap="none" spc="0" baseline="0" dirty="0">
                <a:solidFill>
                  <a:srgbClr val="0E0618"/>
                </a:solidFill>
                <a:effectLst/>
                <a:latin typeface="Proxima Nova"/>
                <a:ea typeface="Proxima Nova"/>
                <a:cs typeface="Proxima Nova"/>
              </a:rPr>
              <a:t>(</a:t>
            </a:r>
            <a:r>
              <a:rPr lang="mk-MK" sz="2800" b="0" i="0" strike="noStrike" cap="none" spc="0" baseline="0" dirty="0">
                <a:solidFill>
                  <a:srgbClr val="0E0618"/>
                </a:solidFill>
                <a:effectLst/>
                <a:latin typeface="Proxima Nova"/>
                <a:ea typeface="Proxima Nova"/>
                <a:cs typeface="Proxima Nova"/>
              </a:rPr>
              <a:t>индустриските) </a:t>
            </a:r>
            <a:r>
              <a:rPr lang="mk" sz="2800" b="0" i="0" strike="noStrike" cap="none" spc="0" baseline="0" dirty="0">
                <a:solidFill>
                  <a:srgbClr val="0E0618"/>
                </a:solidFill>
                <a:effectLst/>
                <a:latin typeface="Proxima Nova"/>
                <a:ea typeface="Proxima Nova"/>
                <a:cs typeface="Proxima Nova"/>
              </a:rPr>
              <a:t>програмабилни логички контролери </a:t>
            </a:r>
            <a:r>
              <a:rPr lang="en-US" sz="2800" b="0" i="0" strike="noStrike" cap="none" spc="0" baseline="0" dirty="0">
                <a:solidFill>
                  <a:srgbClr val="0E0618"/>
                </a:solidFill>
                <a:effectLst/>
                <a:latin typeface="Proxima Nova"/>
                <a:ea typeface="Proxima Nova"/>
                <a:cs typeface="Proxima Nova"/>
              </a:rPr>
              <a:t>(PLC)</a:t>
            </a:r>
            <a:r>
              <a:rPr lang="mk" sz="2800" b="0" i="0" strike="noStrike" cap="none" spc="0" baseline="0" dirty="0">
                <a:solidFill>
                  <a:srgbClr val="0E0618"/>
                </a:solidFill>
                <a:effectLst/>
                <a:latin typeface="Proxima Nova"/>
                <a:ea typeface="Proxima Nova"/>
                <a:cs typeface="Proxima Nova"/>
              </a:rPr>
              <a:t>. За прв пат беше откриен во 2010 година, а неговото создавање нашироко се смета дека е </a:t>
            </a:r>
            <a:r>
              <a:rPr lang="mk" sz="2800" b="0" i="0" strike="noStrike" cap="none" spc="0" baseline="0" dirty="0">
                <a:solidFill>
                  <a:srgbClr val="0E0618"/>
                </a:solidFill>
                <a:effectLst/>
                <a:latin typeface="Proxima Nova"/>
                <a:ea typeface="Proxima Nova"/>
                <a:cs typeface="Proxima Nova"/>
                <a:hlinkClick r:id="rId3" history="0"/>
              </a:rPr>
              <a:t>заедничко дело на САД и Израел</a:t>
            </a:r>
            <a:r>
              <a:rPr lang="mk" sz="2800" b="0" i="0" strike="noStrike" cap="none" spc="0" baseline="0" dirty="0">
                <a:solidFill>
                  <a:srgbClr val="0E0618"/>
                </a:solidFill>
                <a:effectLst/>
                <a:latin typeface="Proxima Nova"/>
                <a:ea typeface="Proxima Nova"/>
                <a:cs typeface="Proxima Nova"/>
              </a:rPr>
              <a:t>, иако ниту една од овие земји не го признава тоа.   Остатокот се наоѓа на слајдот.</a:t>
            </a:r>
            <a:endParaRPr lang="en-GB" sz="2800" b="0" i="0" kern="1200" dirty="0">
              <a:solidFill>
                <a:srgbClr val="0E0618"/>
              </a:solidFill>
              <a:effectLst/>
              <a:latin typeface="Proxima Nova"/>
              <a:ea typeface="MS PGothic" pitchFamily="34" charset="-128"/>
              <a:cs typeface="ＭＳ Ｐゴシック" charset="0"/>
            </a:endParaRPr>
          </a:p>
          <a:p>
            <a:pPr algn="l"/>
            <a:endParaRPr lang="en-GB" sz="2800" b="0" i="0" kern="1200" dirty="0">
              <a:solidFill>
                <a:srgbClr val="0E0618"/>
              </a:solidFill>
              <a:effectLst/>
              <a:latin typeface="Proxima Nova"/>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Можноста националните држави да нападнат друга држава останува доста веројатна.</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66</a:t>
            </a:fld>
            <a:endParaRPr lang="en-US" altLang="en-US"/>
          </a:p>
        </p:txBody>
      </p:sp>
    </p:spTree>
    <p:extLst>
      <p:ext uri="{BB962C8B-B14F-4D97-AF65-F5344CB8AC3E}">
        <p14:creationId xmlns:p14="http://schemas.microsoft.com/office/powerpoint/2010/main" val="6131649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67</a:t>
            </a:fld>
            <a:endParaRPr lang="en-US" altLang="en-US"/>
          </a:p>
        </p:txBody>
      </p:sp>
    </p:spTree>
    <p:extLst>
      <p:ext uri="{BB962C8B-B14F-4D97-AF65-F5344CB8AC3E}">
        <p14:creationId xmlns:p14="http://schemas.microsoft.com/office/powerpoint/2010/main" val="579207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Употреба на кристална топка (за предвидување)!</a:t>
            </a:r>
          </a:p>
          <a:p>
            <a:pPr marL="0" marR="0" lvl="0" indent="0" algn="l" defTabSz="457200" rtl="0" eaLnBrk="0" fontAlgn="base" latinLnBrk="0" hangingPunct="0">
              <a:lnSpc>
                <a:spcPct val="100000"/>
              </a:lnSpc>
              <a:spcBef>
                <a:spcPct val="30000"/>
              </a:spcBef>
              <a:spcAft>
                <a:spcPct val="0"/>
              </a:spcAft>
              <a:buClrTx/>
              <a:buSzTx/>
              <a:buFontTx/>
              <a:buNone/>
              <a:defRPr/>
            </a:pPr>
            <a:r>
              <a:rPr lang="mk" sz="1200" b="0" i="0" strike="noStrike" cap="none" spc="0" baseline="0" dirty="0">
                <a:solidFill>
                  <a:srgbClr val="000000"/>
                </a:solidFill>
                <a:effectLst/>
                <a:latin typeface="Calibri"/>
                <a:ea typeface="Calibri"/>
                <a:cs typeface="Calibri"/>
              </a:rPr>
              <a:t>Врз основа на </a:t>
            </a:r>
            <a:r>
              <a:rPr lang="en-GB" sz="1200" b="0" i="0" strike="noStrike" cap="none" spc="0" baseline="0" dirty="0" err="1">
                <a:solidFill>
                  <a:srgbClr val="000000"/>
                </a:solidFill>
                <a:effectLst/>
                <a:latin typeface="Calibri"/>
                <a:ea typeface="Calibri"/>
                <a:cs typeface="Calibri"/>
              </a:rPr>
              <a:t>IOCTA</a:t>
            </a:r>
            <a:r>
              <a:rPr lang="mk" sz="1200" b="0" i="0" strike="noStrike" cap="none" spc="0" baseline="0" dirty="0">
                <a:solidFill>
                  <a:srgbClr val="000000"/>
                </a:solidFill>
                <a:effectLst/>
                <a:latin typeface="Calibri"/>
                <a:ea typeface="Calibri"/>
                <a:cs typeface="Calibri"/>
              </a:rPr>
              <a:t> 2019.</a:t>
            </a:r>
          </a:p>
          <a:p>
            <a:pPr algn="l"/>
            <a:endParaRPr lang="en-US"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defRPr/>
            </a:pPr>
            <a:r>
              <a:rPr lang="mk" sz="1200" b="0" i="0" strike="noStrike" cap="none" spc="0" baseline="0" dirty="0">
                <a:solidFill>
                  <a:srgbClr val="3D3D5F"/>
                </a:solidFill>
                <a:effectLst/>
                <a:latin typeface="Roboto-Light"/>
                <a:ea typeface="Roboto-Light"/>
                <a:cs typeface="Roboto-Light"/>
              </a:rPr>
              <a:t>Повеќето напади се потпираат на постојниот начин на работа и ги ползуваат познатите слабости. Многу често, постојните напади се прошируваат на претходно нечепнатите жртви, како што е </a:t>
            </a:r>
            <a:r>
              <a:rPr lang="en-GB" sz="1200" b="0" i="0" strike="noStrike" cap="none" spc="0" baseline="0" dirty="0">
                <a:solidFill>
                  <a:srgbClr val="3D3D5F"/>
                </a:solidFill>
                <a:effectLst/>
                <a:latin typeface="Roboto-Light"/>
                <a:ea typeface="Roboto-Light"/>
                <a:cs typeface="Roboto-Light"/>
              </a:rPr>
              <a:t>ransomware-</a:t>
            </a:r>
            <a:r>
              <a:rPr lang="sr-Cyrl-RS" sz="1200" b="0" i="0" strike="noStrike" cap="none" spc="0" baseline="0" dirty="0" err="1">
                <a:solidFill>
                  <a:srgbClr val="3D3D5F"/>
                </a:solidFill>
                <a:effectLst/>
                <a:latin typeface="Roboto-Light"/>
                <a:ea typeface="Roboto-Light"/>
                <a:cs typeface="Roboto-Light"/>
              </a:rPr>
              <a:t>от</a:t>
            </a:r>
            <a:r>
              <a:rPr lang="mk" sz="1200" b="0" i="0" strike="noStrike" cap="none" spc="0" baseline="0" dirty="0">
                <a:solidFill>
                  <a:srgbClr val="3D3D5F"/>
                </a:solidFill>
                <a:effectLst/>
                <a:latin typeface="Roboto-Light"/>
                <a:ea typeface="Roboto-Light"/>
                <a:cs typeface="Roboto-Light"/>
              </a:rPr>
              <a:t> што цели да ги нападне податочните центри или бекап сервери, и постојните алатки за напад ќе продолжат да еволуираат, како што се банкарските тројанци, кои рутински вградуваат функционалност на компјутерски црви, коишто потоа самите се размножуваат. </a:t>
            </a:r>
            <a:r>
              <a:rPr lang="mk" sz="1000" b="0" i="0" strike="noStrike" cap="none" spc="0" baseline="0" dirty="0">
                <a:solidFill>
                  <a:srgbClr val="000000"/>
                </a:solidFill>
                <a:effectLst/>
                <a:latin typeface="Calibri"/>
                <a:ea typeface="Calibri"/>
                <a:cs typeface="Calibri"/>
              </a:rPr>
              <a:t>[9]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68</a:t>
            </a:fld>
            <a:endParaRPr lang="en-US" altLang="en-US"/>
          </a:p>
        </p:txBody>
      </p:sp>
    </p:spTree>
    <p:extLst>
      <p:ext uri="{BB962C8B-B14F-4D97-AF65-F5344CB8AC3E}">
        <p14:creationId xmlns:p14="http://schemas.microsoft.com/office/powerpoint/2010/main" val="1285327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Употреба на кристална топка!</a:t>
            </a:r>
          </a:p>
          <a:p>
            <a:pPr algn="l"/>
            <a:r>
              <a:rPr lang="mk" sz="1200" b="0" i="0" strike="noStrike" cap="none" spc="0" baseline="0" dirty="0">
                <a:solidFill>
                  <a:srgbClr val="000000"/>
                </a:solidFill>
                <a:effectLst/>
                <a:latin typeface="Calibri"/>
                <a:ea typeface="Calibri"/>
                <a:cs typeface="Calibri"/>
              </a:rPr>
              <a:t>Врз основа на </a:t>
            </a:r>
            <a:r>
              <a:rPr lang="en-GB" sz="1200" b="0" i="0" strike="noStrike" cap="none" spc="0" baseline="0" dirty="0" err="1">
                <a:solidFill>
                  <a:srgbClr val="000000"/>
                </a:solidFill>
                <a:effectLst/>
                <a:latin typeface="Calibri"/>
                <a:ea typeface="Calibri"/>
                <a:cs typeface="Calibri"/>
              </a:rPr>
              <a:t>IOCTA</a:t>
            </a:r>
            <a:r>
              <a:rPr lang="mk" sz="1200" b="0" i="0" strike="noStrike" cap="none" spc="0" baseline="0" dirty="0">
                <a:solidFill>
                  <a:srgbClr val="000000"/>
                </a:solidFill>
                <a:effectLst/>
                <a:latin typeface="Calibri"/>
                <a:ea typeface="Calibri"/>
                <a:cs typeface="Calibri"/>
              </a:rPr>
              <a:t> 2019.</a:t>
            </a:r>
          </a:p>
          <a:p>
            <a:pPr algn="l"/>
            <a:endParaRPr lang="en-US"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Реални </a:t>
            </a:r>
            <a:r>
              <a:rPr lang="en-US" sz="1800" b="0" i="0" strike="noStrike" cap="none" spc="0" baseline="0" dirty="0">
                <a:solidFill>
                  <a:srgbClr val="3D3D5F"/>
                </a:solidFill>
                <a:effectLst/>
                <a:latin typeface="Roboto-Light"/>
                <a:ea typeface="Roboto-Light"/>
                <a:cs typeface="Roboto-Light"/>
              </a:rPr>
              <a:t>(fiat)</a:t>
            </a:r>
            <a:r>
              <a:rPr lang="mk" sz="1800" b="0" i="0" strike="noStrike" cap="none" spc="0" baseline="0" dirty="0">
                <a:solidFill>
                  <a:srgbClr val="3D3D5F"/>
                </a:solidFill>
                <a:effectLst/>
                <a:latin typeface="Roboto-Light"/>
                <a:ea typeface="Roboto-Light"/>
                <a:cs typeface="Roboto-Light"/>
              </a:rPr>
              <a:t> пари се парите што ги издава владата, а коишто не се поткрепени со некое добро, како што е златото. Реалните </a:t>
            </a:r>
            <a:r>
              <a:rPr lang="mk-MK" sz="1800" b="0" i="0" strike="noStrike" cap="none" spc="0" baseline="0" dirty="0">
                <a:solidFill>
                  <a:srgbClr val="3D3D5F"/>
                </a:solidFill>
                <a:effectLst/>
                <a:latin typeface="Roboto-Light"/>
                <a:ea typeface="Roboto-Light"/>
                <a:cs typeface="Roboto-Light"/>
              </a:rPr>
              <a:t>п</a:t>
            </a:r>
            <a:r>
              <a:rPr lang="mk" sz="1800" b="0" i="0" strike="noStrike" cap="none" spc="0" baseline="0" dirty="0">
                <a:solidFill>
                  <a:srgbClr val="3D3D5F"/>
                </a:solidFill>
                <a:effectLst/>
                <a:latin typeface="Roboto-Light"/>
                <a:ea typeface="Roboto-Light"/>
                <a:cs typeface="Roboto-Light"/>
              </a:rPr>
              <a:t>арите им даваат на банките </a:t>
            </a:r>
            <a:r>
              <a:rPr lang="mk" sz="1800" b="0" i="0" strike="noStrike" cap="none" spc="0" baseline="0" dirty="0">
                <a:solidFill>
                  <a:srgbClr val="202124"/>
                </a:solidFill>
                <a:effectLst/>
                <a:latin typeface="arial"/>
                <a:ea typeface="arial"/>
                <a:cs typeface="arial"/>
              </a:rPr>
              <a:t>поголема контрола врз економијата бидејќи </a:t>
            </a:r>
            <a:r>
              <a:rPr lang="mk" sz="1800" b="0" i="0" strike="noStrike" cap="none" spc="0" baseline="0" dirty="0">
                <a:solidFill>
                  <a:srgbClr val="3D3D5F"/>
                </a:solidFill>
                <a:effectLst/>
                <a:latin typeface="Roboto-Light"/>
                <a:ea typeface="Roboto-Light"/>
                <a:cs typeface="Roboto-Light"/>
              </a:rPr>
              <a:t>може да контролираат колку пари ќе се отпечатат. Повеќето современи печатени валути се реални пари.</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На почетокот на 2019 година, Интернет корпорацијата за доделените називи и броеви (ICANN) издаде предупредување за „тековен и значителен ризик по клучните делови на инфраструктурата на системот за доменски називи (</a:t>
            </a:r>
            <a:r>
              <a:rPr lang="en-GB" sz="1800" b="0" i="0" strike="noStrike" cap="none" spc="0" baseline="0" dirty="0">
                <a:solidFill>
                  <a:srgbClr val="3D3D5F"/>
                </a:solidFill>
                <a:effectLst/>
                <a:latin typeface="Roboto-Light"/>
                <a:ea typeface="Roboto-Light"/>
                <a:cs typeface="Roboto-Light"/>
              </a:rPr>
              <a:t>DNS</a:t>
            </a:r>
            <a:r>
              <a:rPr lang="mk" sz="1800" b="0" i="0" strike="noStrike" cap="none" spc="0" baseline="0" dirty="0">
                <a:solidFill>
                  <a:srgbClr val="3D3D5F"/>
                </a:solidFill>
                <a:effectLst/>
                <a:latin typeface="Roboto-Light"/>
                <a:ea typeface="Roboto-Light"/>
                <a:cs typeface="Roboto-Light"/>
              </a:rPr>
              <a:t>)“. Предупрдувањето се однесува на напади кои имаат потенцијал да ги видат податоците во транзит, да го пренаосчат сообраќајот и да им дозволат на напаѓачите да предизвикаат „преземат“ (spoof</a:t>
            </a:r>
            <a:r>
              <a:rPr lang="en-US" sz="1800" b="0" i="0" strike="noStrike" cap="none" spc="0" baseline="0" dirty="0" err="1">
                <a:solidFill>
                  <a:srgbClr val="3D3D5F"/>
                </a:solidFill>
                <a:effectLst/>
                <a:latin typeface="Roboto-Light"/>
                <a:ea typeface="Roboto-Light"/>
                <a:cs typeface="Roboto-Light"/>
              </a:rPr>
              <a:t>ing</a:t>
            </a:r>
            <a:r>
              <a:rPr lang="mk" sz="1800" b="0" i="0" strike="noStrike" cap="none" spc="0" baseline="0" dirty="0">
                <a:solidFill>
                  <a:srgbClr val="3D3D5F"/>
                </a:solidFill>
                <a:effectLst/>
                <a:latin typeface="Roboto-Light"/>
                <a:ea typeface="Roboto-Light"/>
                <a:cs typeface="Roboto-Light"/>
              </a:rPr>
              <a:t>) конкретни веб-сајтови. Веројатно е, доколку продолжат, тековните напади врз </a:t>
            </a:r>
            <a:r>
              <a:rPr lang="en-GB" sz="1800" b="0" i="0" strike="noStrike" cap="none" spc="0" baseline="0" dirty="0">
                <a:solidFill>
                  <a:srgbClr val="3D3D5F"/>
                </a:solidFill>
                <a:effectLst/>
                <a:latin typeface="Roboto-Light"/>
                <a:ea typeface="Roboto-Light"/>
                <a:cs typeface="Roboto-Light"/>
              </a:rPr>
              <a:t>DNS</a:t>
            </a:r>
            <a:r>
              <a:rPr lang="mk" sz="1800" b="0" i="0" strike="noStrike" cap="none" spc="0" baseline="0" dirty="0">
                <a:solidFill>
                  <a:srgbClr val="3D3D5F"/>
                </a:solidFill>
                <a:effectLst/>
                <a:latin typeface="Roboto-Light"/>
                <a:ea typeface="Roboto-Light"/>
                <a:cs typeface="Roboto-Light"/>
              </a:rPr>
              <a:t> инфраструктурата да се откријат или ќе се случи нов инцидент.</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69</a:t>
            </a:fld>
            <a:endParaRPr lang="en-US" altLang="en-US"/>
          </a:p>
        </p:txBody>
      </p:sp>
    </p:spTree>
    <p:extLst>
      <p:ext uri="{BB962C8B-B14F-4D97-AF65-F5344CB8AC3E}">
        <p14:creationId xmlns:p14="http://schemas.microsoft.com/office/powerpoint/2010/main" val="29394288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Голем број случаи со коишто ќе се соочат судиите и обвинителите ќе се однесуваат на сексуалната експлоатација и злоупотребата на децата. </a:t>
            </a:r>
          </a:p>
          <a:p>
            <a:endParaRPr lang="en-GB" dirty="0"/>
          </a:p>
          <a:p>
            <a:r>
              <a:rPr lang="mk" sz="1800" b="0" i="0" strike="noStrike" cap="none" spc="0" baseline="0" dirty="0">
                <a:solidFill>
                  <a:srgbClr val="000000"/>
                </a:solidFill>
                <a:effectLst/>
                <a:latin typeface="Calibri"/>
                <a:ea typeface="Calibri"/>
                <a:cs typeface="Calibri"/>
              </a:rPr>
              <a:t>Во овој дел се разгледуваме што се случува и кои трендови најверојатно ќе ги видиме во наредните години.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70</a:t>
            </a:fld>
            <a:endParaRPr lang="en-US" altLang="en-US"/>
          </a:p>
        </p:txBody>
      </p:sp>
    </p:spTree>
    <p:extLst>
      <p:ext uri="{BB962C8B-B14F-4D97-AF65-F5344CB8AC3E}">
        <p14:creationId xmlns:p14="http://schemas.microsoft.com/office/powerpoint/2010/main" val="10580938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71</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a:solidFill>
                  <a:srgbClr val="000000"/>
                </a:solidFill>
                <a:effectLst/>
                <a:latin typeface="Calibri"/>
                <a:ea typeface="Calibri"/>
                <a:cs typeface="Calibri"/>
              </a:rPr>
              <a:t>Информации од IOCTA 2019</a:t>
            </a:r>
            <a:endParaRPr lang="en-GB" sz="1800" b="0" i="0" u="none" strike="noStrike" kern="1200" baseline="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72</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US" sz="1800" b="0" i="0" strike="noStrike" cap="none" spc="0" baseline="0" dirty="0">
                <a:solidFill>
                  <a:srgbClr val="000000"/>
                </a:solidFill>
                <a:effectLst/>
                <a:latin typeface="Calibri" panose="020F0502020204030204"/>
                <a:ea typeface="Calibri"/>
                <a:cs typeface="Calibri"/>
              </a:rPr>
              <a:t>[</a:t>
            </a:r>
            <a:r>
              <a:rPr lang="mk-MK" sz="1800" b="0" i="0" strike="noStrike" cap="none" spc="0" baseline="0" dirty="0">
                <a:solidFill>
                  <a:srgbClr val="000000"/>
                </a:solidFill>
                <a:effectLst/>
                <a:latin typeface="Calibri" panose="020F0502020204030204"/>
                <a:ea typeface="Calibri"/>
                <a:cs typeface="Calibri"/>
              </a:rPr>
              <a:t>текст на сликата:</a:t>
            </a:r>
          </a:p>
          <a:p>
            <a:pPr>
              <a:lnSpc>
                <a:spcPct val="120000"/>
              </a:lnSpc>
            </a:pPr>
            <a:r>
              <a:rPr lang="mk" sz="1800" b="0" i="0" strike="noStrike" cap="none" spc="0" baseline="0" dirty="0">
                <a:solidFill>
                  <a:srgbClr val="000000"/>
                </a:solidFill>
                <a:effectLst/>
                <a:latin typeface="Calibri" panose="020F0502020204030204"/>
                <a:ea typeface="Calibri"/>
                <a:cs typeface="Calibri"/>
              </a:rPr>
              <a:t>(јули 2020 год.) КОРИСТЕЊЕ НА ДРУШТВЕНИ МРЕЖИ ШИРУМ СВЕТОТ</a:t>
            </a:r>
          </a:p>
          <a:p>
            <a:pPr>
              <a:lnSpc>
                <a:spcPct val="120000"/>
              </a:lnSpc>
            </a:pPr>
            <a:r>
              <a:rPr lang="mk" sz="1800" b="0" i="0" strike="noStrike" cap="none" spc="0" baseline="0" dirty="0">
                <a:solidFill>
                  <a:srgbClr val="000000"/>
                </a:solidFill>
                <a:effectLst/>
                <a:latin typeface="Calibri" panose="020F0502020204030204"/>
                <a:ea typeface="Calibri"/>
                <a:cs typeface="Calibri"/>
              </a:rPr>
              <a:t>(од лево надесно)</a:t>
            </a:r>
          </a:p>
          <a:p>
            <a:pPr>
              <a:lnSpc>
                <a:spcPct val="120000"/>
              </a:lnSpc>
            </a:pPr>
            <a:r>
              <a:rPr lang="sr-Cyrl-RS" sz="1800" b="0" i="0" strike="noStrike" cap="none" spc="0" baseline="0" dirty="0">
                <a:solidFill>
                  <a:srgbClr val="000000"/>
                </a:solidFill>
                <a:effectLst/>
                <a:latin typeface="Calibri" panose="020F0502020204030204"/>
                <a:ea typeface="Calibri"/>
                <a:cs typeface="Calibri"/>
              </a:rPr>
              <a:t>- В</a:t>
            </a:r>
            <a:r>
              <a:rPr lang="mk" sz="1800" b="0" i="0" strike="noStrike" cap="none" spc="0" baseline="0" dirty="0">
                <a:solidFill>
                  <a:srgbClr val="000000"/>
                </a:solidFill>
                <a:effectLst/>
                <a:latin typeface="Calibri" panose="020F0502020204030204"/>
                <a:ea typeface="Calibri"/>
                <a:cs typeface="Calibri"/>
              </a:rPr>
              <a:t>купен број на активни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Раширеност на друштвените мрежи (корисници во однос на вкупното население)</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Годишен раст во вкупен број на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Вкупен број на корисници на друштвени мрежи кои пристапуваат преки мобилни телефони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Процент од вкупниот број на корисници на друштвени мрежи кои пристапуваат преку мобилен</a:t>
            </a:r>
            <a:r>
              <a:rPr lang="en-US" sz="1200" kern="1200" dirty="0">
                <a:solidFill>
                  <a:schemeClr val="tx1"/>
                </a:solidFill>
                <a:latin typeface="+mn-lt"/>
                <a:ea typeface="MS PGothic" panose="020B0600070205080204"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a:t>
            </a:fld>
            <a:endParaRPr lang="en-US"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FFFFFF"/>
                </a:solidFill>
                <a:effectLst/>
                <a:latin typeface="Roboto-Light"/>
                <a:ea typeface="Roboto-Light"/>
                <a:cs typeface="Roboto-Light"/>
              </a:rPr>
              <a:t>Начинот на работа на оваа криминална активност останува во голема мера непроменет. Сторителите начелно го користат отворениот веб, едноставно бидејќи е полесно да се дојде во контакт до децата во споредба со </a:t>
            </a:r>
            <a:r>
              <a:rPr lang="en-US" sz="1800" b="0" i="0" strike="noStrike" cap="none" spc="0" baseline="0" dirty="0">
                <a:solidFill>
                  <a:srgbClr val="FFFFFF"/>
                </a:solidFill>
                <a:effectLst/>
                <a:latin typeface="Roboto-Light"/>
                <a:ea typeface="Roboto-Light"/>
                <a:cs typeface="Roboto-Light"/>
              </a:rPr>
              <a:t>Darknet</a:t>
            </a:r>
            <a:r>
              <a:rPr lang="mk" sz="1800" b="0" i="0" strike="noStrike" cap="none" spc="0" baseline="0" dirty="0">
                <a:solidFill>
                  <a:srgbClr val="FFFFFF"/>
                </a:solidFill>
                <a:effectLst/>
                <a:latin typeface="Roboto-Light"/>
                <a:ea typeface="Roboto-Light"/>
                <a:cs typeface="Roboto-Light"/>
              </a:rPr>
              <a:t>. Тие стапуваат во контакт со потенцијалните жртви преку најразновидни услуги на друштвените мрежи, создавајќи притоа</a:t>
            </a:r>
            <a:r>
              <a:rPr lang="en-US" sz="1800" b="0" i="0" strike="noStrike" cap="none" spc="0" baseline="0" dirty="0">
                <a:solidFill>
                  <a:srgbClr val="FFFFFF"/>
                </a:solidFill>
                <a:effectLst/>
                <a:latin typeface="Roboto-Light"/>
                <a:ea typeface="Roboto-Light"/>
                <a:cs typeface="Roboto-Light"/>
              </a:rPr>
              <a:t> </a:t>
            </a:r>
            <a:r>
              <a:rPr lang="mk" sz="1800" b="0" i="0" strike="noStrike" cap="none" spc="0" baseline="0" dirty="0">
                <a:solidFill>
                  <a:srgbClr val="FFFFFF"/>
                </a:solidFill>
                <a:effectLst/>
                <a:latin typeface="Roboto-Light"/>
                <a:ea typeface="Roboto-Light"/>
                <a:cs typeface="Roboto-Light"/>
              </a:rPr>
              <a:t>лажни профили и често пати преправајќи се дека се на иста возраст. Ова може да се постигне на повеќе различни платформи, почнувајќи од Фејсбук и Инстаграм па сè до онлајн гејминг. Исто така, на малолетниците понекогаш им пристапуваат и преку платформите за прикажување видеа во живо. Откако ќе ја стекнат довербата, комуникацијата брзо преминува на апликациите за енкриптиран онлајн месиџинг, како што се WhatsApp или Viber. Иако на почетокот експлицитниот материјал се споделува доброволно, сторителите понатаму го користат овој материјал за да изнудат нов CSEM. Во некои случаи, осомничените ќе ги малтретираат своите жртви за да не ги тужат.</a:t>
            </a:r>
          </a:p>
          <a:p>
            <a:pPr algn="l"/>
            <a:endParaRPr lang="en-US" sz="1800" b="0" i="0" u="none" strike="noStrike" baseline="0" dirty="0">
              <a:solidFill>
                <a:srgbClr val="FFFFFF"/>
              </a:solidFill>
              <a:latin typeface="Roboto-Light"/>
            </a:endParaRPr>
          </a:p>
          <a:p>
            <a:pPr algn="l"/>
            <a:r>
              <a:rPr lang="mk" sz="1800" b="0" i="0" strike="noStrike" cap="none" spc="0" baseline="0" dirty="0">
                <a:solidFill>
                  <a:srgbClr val="FFFFFF"/>
                </a:solidFill>
                <a:effectLst/>
                <a:latin typeface="Roboto-Light"/>
                <a:ea typeface="Roboto-Light"/>
                <a:cs typeface="Roboto-Light"/>
              </a:rPr>
              <a:t>Жртвите најчесто се млади тинејџери, и девојчиња и момчиња. Некои сторители намерно ги таргетираат профилите со голем број пријатели, бидејќи веруваат дека тоа значи</a:t>
            </a:r>
            <a:r>
              <a:rPr lang="en-US" sz="1800" b="0" i="0" strike="noStrike" cap="none" spc="0" baseline="0" dirty="0">
                <a:solidFill>
                  <a:srgbClr val="FFFFFF"/>
                </a:solidFill>
                <a:effectLst/>
                <a:latin typeface="Roboto-Light"/>
                <a:ea typeface="Roboto-Light"/>
                <a:cs typeface="Roboto-Light"/>
              </a:rPr>
              <a:t> </a:t>
            </a:r>
            <a:r>
              <a:rPr lang="mk" sz="1800" b="0" i="0" strike="noStrike" cap="none" spc="0" baseline="0" dirty="0">
                <a:solidFill>
                  <a:srgbClr val="FFFFFF"/>
                </a:solidFill>
                <a:effectLst/>
                <a:latin typeface="Roboto-Light"/>
                <a:ea typeface="Roboto-Light"/>
                <a:cs typeface="Roboto-Light"/>
              </a:rPr>
              <a:t>поголема шанса за успешно остварување на контактот. </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73</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C0A98D"/>
                </a:solidFill>
                <a:effectLst/>
                <a:latin typeface="Roboto-Medium"/>
                <a:ea typeface="Roboto-Medium"/>
                <a:cs typeface="Roboto-Medium"/>
              </a:rPr>
              <a:t>Во март 2019 година, судот во Германија осуди четири мажи на затвор од 4 до 10 години поради тоа што воделе онлајн CSE платформа „Елисиум“ на темната мрежа.  Тие го покренале, администрирале и модерирале еден од најголемите форуми од ваков вид, со над 11.000 регистрирани корисници од ширум светот. Еден од мажите бил осуден и за сексуална злоупотреба на две млади деца. Ниту едно од вмешаните лица не се познавале еден со друг лично. Форумот имал широк </a:t>
            </a:r>
            <a:r>
              <a:rPr lang="mk-MK" sz="1800" b="0" i="0" strike="noStrike" cap="none" spc="0" baseline="0" dirty="0">
                <a:solidFill>
                  <a:srgbClr val="C0A98D"/>
                </a:solidFill>
                <a:effectLst/>
                <a:latin typeface="Roboto-Medium"/>
                <a:ea typeface="Roboto-Medium"/>
                <a:cs typeface="Roboto-Medium"/>
              </a:rPr>
              <a:t>опсег </a:t>
            </a:r>
            <a:r>
              <a:rPr lang="mk" sz="1800" b="0" i="0" strike="noStrike" cap="none" spc="0" baseline="0" dirty="0">
                <a:solidFill>
                  <a:srgbClr val="C0A98D"/>
                </a:solidFill>
                <a:effectLst/>
                <a:latin typeface="Roboto-Medium"/>
                <a:ea typeface="Roboto-Medium"/>
                <a:cs typeface="Roboto-Medium"/>
              </a:rPr>
              <a:t>на различни категории CSEM, вклучувајќи и тешко насилство и многу млади деца.</a:t>
            </a:r>
          </a:p>
          <a:p>
            <a:pPr algn="l"/>
            <a:endParaRPr lang="en-GB" sz="1800" b="0" i="0" u="none" strike="noStrike" kern="1200" baseline="0" dirty="0">
              <a:solidFill>
                <a:srgbClr val="C0A98D"/>
              </a:solidFill>
              <a:latin typeface="Roboto-Medium"/>
              <a:ea typeface="MS PGothic" pitchFamily="34" charset="-128"/>
              <a:cs typeface="ＭＳ Ｐゴシック" charset="0"/>
            </a:endParaRPr>
          </a:p>
          <a:p>
            <a:pPr algn="l"/>
            <a:r>
              <a:rPr lang="mk" sz="1800" b="0" i="0" strike="noStrike" cap="none" spc="0" baseline="0" dirty="0">
                <a:solidFill>
                  <a:srgbClr val="C0A98D"/>
                </a:solidFill>
                <a:effectLst/>
                <a:latin typeface="Roboto-Medium"/>
                <a:ea typeface="Roboto-Medium"/>
                <a:cs typeface="Roboto-Medium"/>
              </a:rPr>
              <a:t>Едно лице во Шведска било осудено на 10 години затвор поради тоа што принудувало деца, сите на возраст под 15 години, главно од Северна Америка и Обединетото Кралство, да се впуштаат во сексуален чин пред камера или веб-камера.  И покрај тоа што лицето не било физички присутно на местото на настанот, судот го осудил како директен сторител врз основа на концептот на „виртуелно силување“.  Ова беше првпат еден онлајн CSE сторител да биде осуден како директен злоставувач.</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74</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Треба да се направи разлика помеѓу SGEM што се создава доброволно и SGEM создаден под принуда или изнуда од страна на сторителот на сексуалната детска злоупотреба. Што се однесува до првата категорија, сè поголем е бројот на малолетниците кои споделуваат сексуални слики и видеа со своите врсници. Децата самите се прават себеси ранливи на повеќе нивоа, преку ваквото однесување, вклучително и во контекст на онлајн изнудување од страна на сторителите на сексуалната детска злоупотреба. Освен тоа, во голем број случаи, сликите или видеата може да се рашират понатаму, првин помеѓу другите врсници, а на крајот да завршат во колекциите на сторителите на онлајн сексуална злоупотреба на децата. Таквите случаи може последователно да доведат до тоа децата да се изложат на сексуална принуда и изнуда од страна на сторителите на онлајн сексуална злоупотреба врз децата за да создадат нови SGEM или материјали во кои ќе ги вклучат нивните браќа/сестри или други пријатели.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75</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F36F78"/>
                </a:solidFill>
                <a:effectLst/>
                <a:latin typeface="Roboto-Regular"/>
                <a:ea typeface="Roboto-Regular"/>
                <a:cs typeface="Roboto-Regular"/>
              </a:rPr>
              <a:t>Иако сексуалната принуда и изнуда на малолетниците се врши и заради финансиска добивка, во најголем број случаи целта е да се дојде до нови CSEM. Сторителите најчесто ги користат постојните експлицитни слики и видеа на жртвата и ѝ се закануваат дека ќе ги споделат во мрежата на жртвата или на друштвените мрежи, доколку не добијат повеќе материјал.  Овие постојни слики и видеа може да дојдат од два извора: или преку онлајн убедување на малолетниците да испратат CSEM, или бидејќи го нашле SGEM материјалот и успеале да  ја идентификуваат и констатираат жртвата.  </a:t>
            </a:r>
          </a:p>
          <a:p>
            <a:pPr algn="l"/>
            <a:endParaRPr lang="en-US" sz="1800" b="0" i="0" u="none" strike="noStrike" baseline="0" dirty="0">
              <a:solidFill>
                <a:srgbClr val="F36F78"/>
              </a:solidFill>
              <a:latin typeface="Roboto-Regular"/>
            </a:endParaRPr>
          </a:p>
          <a:p>
            <a:pPr algn="l"/>
            <a:r>
              <a:rPr lang="mk" sz="1800" b="0" i="0" strike="noStrike" cap="none" spc="0" baseline="0" dirty="0">
                <a:solidFill>
                  <a:srgbClr val="F36F78"/>
                </a:solidFill>
                <a:effectLst/>
                <a:latin typeface="Roboto-Regular"/>
                <a:ea typeface="Roboto-Regular"/>
                <a:cs typeface="Roboto-Regular"/>
              </a:rPr>
              <a:t>Некои сторители ќе испратат експлицитни слики и пораки на малолетниците. Дури и да не добијат никакви експлицитни слики, овие сторители користат скриншот од</a:t>
            </a:r>
            <a:r>
              <a:rPr lang="en-US" sz="1800" b="0" i="0" strike="noStrike" cap="none" spc="0" baseline="0" dirty="0">
                <a:solidFill>
                  <a:srgbClr val="F36F78"/>
                </a:solidFill>
                <a:effectLst/>
                <a:latin typeface="Roboto-Regular"/>
                <a:ea typeface="Roboto-Regular"/>
                <a:cs typeface="Roboto-Regular"/>
              </a:rPr>
              <a:t> </a:t>
            </a:r>
            <a:r>
              <a:rPr lang="mk" sz="1800" b="0" i="0" strike="noStrike" cap="none" spc="0" baseline="0" dirty="0">
                <a:solidFill>
                  <a:srgbClr val="F36F78"/>
                </a:solidFill>
                <a:effectLst/>
                <a:latin typeface="Roboto-Regular"/>
                <a:ea typeface="Roboto-Regular"/>
                <a:cs typeface="Roboto-Regular"/>
              </a:rPr>
              <a:t>разговорот за да ги принудат малолетниците</a:t>
            </a:r>
            <a:r>
              <a:rPr lang="en-US" sz="1800" b="0" i="0" strike="noStrike" cap="none" spc="0" baseline="0" dirty="0">
                <a:solidFill>
                  <a:srgbClr val="F36F78"/>
                </a:solidFill>
                <a:effectLst/>
                <a:latin typeface="Roboto-Regular"/>
                <a:ea typeface="Roboto-Regular"/>
                <a:cs typeface="Roboto-Regular"/>
              </a:rPr>
              <a:t> </a:t>
            </a:r>
            <a:r>
              <a:rPr lang="mk-MK" sz="1800" b="0" i="0" strike="noStrike" cap="none" spc="0" baseline="0" dirty="0">
                <a:solidFill>
                  <a:srgbClr val="F36F78"/>
                </a:solidFill>
                <a:effectLst/>
                <a:latin typeface="Roboto-Regular"/>
                <a:ea typeface="Roboto-Regular"/>
                <a:cs typeface="Roboto-Regular"/>
              </a:rPr>
              <a:t>на тоа</a:t>
            </a:r>
            <a:r>
              <a:rPr lang="mk" sz="1800" b="0" i="0" strike="noStrike" cap="none" spc="0" baseline="0" dirty="0">
                <a:solidFill>
                  <a:srgbClr val="F36F78"/>
                </a:solidFill>
                <a:effectLst/>
                <a:latin typeface="Roboto-Regular"/>
                <a:ea typeface="Roboto-Regular"/>
                <a:cs typeface="Roboto-Regular"/>
              </a:rPr>
              <a:t>. Како што беше кажано погоре, таквата принуда може да подразбира создавање на материјали на или со други деца, во рамките на или пак надвор од нивните семејства. Влијанието е значајно бидејќи сексуалното изнудување (сексторзија) може да предизвика значителна траума кај жртвата, а во некои случаи дури да доведе и до самоубиство. Поради ова, суштински е важно децата да се едуцираат за ризиците од „сексторзија“ и за потребата да се побара помош кога ќе се станат жртва.</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mk" sz="1800" b="0" i="0" strike="noStrike" cap="none" spc="0" baseline="0" dirty="0">
                <a:solidFill>
                  <a:srgbClr val="F36F78"/>
                </a:solidFill>
                <a:effectLst/>
                <a:latin typeface="Roboto-Regular"/>
                <a:ea typeface="Roboto-Regular"/>
                <a:cs typeface="Roboto-Regular"/>
              </a:rPr>
              <a:t>Сепак, во помал број случаи, сторителите сепак бараат и финансиска добивка од онлајн CSE. Еден начин е преку хостирање на легитимни реклами по принципот „плаќање-по-кликање“ на веб-сајтови коишто хостираат CSEM. Особено кога CSEM е прикриен, се зголемува стапката на кликање на платформата, а со тоа и потенцијалната добивка од кликовите. </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mk" sz="1800" b="0" i="0" strike="noStrike" cap="none" spc="0" baseline="0" dirty="0">
                <a:solidFill>
                  <a:srgbClr val="F36F78"/>
                </a:solidFill>
                <a:effectLst/>
                <a:latin typeface="Roboto-Regular"/>
                <a:ea typeface="Roboto-Regular"/>
                <a:cs typeface="Roboto-Regular"/>
              </a:rPr>
              <a:t>Бидејќи сè повеќе се зголемува брзината на интернетот во голем број трети земји, сторителите може да гледаат пренос во живо (</a:t>
            </a:r>
            <a:r>
              <a:rPr lang="en-US" sz="1800" b="0" i="0" strike="noStrike" cap="none" spc="0" baseline="0" dirty="0">
                <a:solidFill>
                  <a:srgbClr val="F36F78"/>
                </a:solidFill>
                <a:effectLst/>
                <a:latin typeface="Roboto-Regular"/>
                <a:ea typeface="Roboto-Regular"/>
                <a:cs typeface="Roboto-Regular"/>
              </a:rPr>
              <a:t>live streaming</a:t>
            </a:r>
            <a:r>
              <a:rPr lang="mk" sz="1800" b="0" i="0" strike="noStrike" cap="none" spc="0" baseline="0" dirty="0">
                <a:solidFill>
                  <a:srgbClr val="F36F78"/>
                </a:solidFill>
                <a:effectLst/>
                <a:latin typeface="Roboto-Regular"/>
                <a:ea typeface="Roboto-Regular"/>
                <a:cs typeface="Roboto-Regular"/>
              </a:rPr>
              <a:t>) на CSE коишто се одвиваат на другиот крај на светот. Во голем број случаи, сторителите плаќаат за да гледаат ваква содржина. Филипините остануваат најпозната земја во поглед на локацијата на жртвите,</a:t>
            </a:r>
            <a:r>
              <a:rPr lang="en-US" sz="1800" b="0" i="0" strike="noStrike" cap="none" spc="0" baseline="0" dirty="0">
                <a:solidFill>
                  <a:srgbClr val="F36F78"/>
                </a:solidFill>
                <a:effectLst/>
                <a:latin typeface="Roboto-Regular"/>
                <a:ea typeface="Roboto-Regular"/>
                <a:cs typeface="Roboto-Regular"/>
              </a:rPr>
              <a:t> </a:t>
            </a:r>
            <a:r>
              <a:rPr lang="mk" sz="1800" b="0" i="0" strike="noStrike" cap="none" spc="0" baseline="0" dirty="0">
                <a:solidFill>
                  <a:srgbClr val="F36F78"/>
                </a:solidFill>
                <a:effectLst/>
                <a:latin typeface="Roboto-Regular"/>
                <a:ea typeface="Roboto-Regular"/>
                <a:cs typeface="Roboto-Regular"/>
              </a:rPr>
              <a:t>иако постојат индиции дека ова се случува во голем број земји во светот. Контактот се остварува на повеќе начини. Во некои случаи, контактот започнува на комерцијални порно сајтови</a:t>
            </a:r>
            <a:r>
              <a:rPr lang="en-US" sz="1800" b="0" i="0" strike="noStrike" cap="none" spc="0" baseline="0" dirty="0">
                <a:solidFill>
                  <a:srgbClr val="F36F78"/>
                </a:solidFill>
                <a:effectLst/>
                <a:latin typeface="Roboto-Regular"/>
                <a:ea typeface="Roboto-Regular"/>
                <a:cs typeface="Roboto-Regular"/>
              </a:rPr>
              <a:t> </a:t>
            </a:r>
            <a:r>
              <a:rPr lang="mk-MK" sz="1800" b="0" i="0" strike="noStrike" cap="none" spc="0" baseline="0" dirty="0">
                <a:solidFill>
                  <a:srgbClr val="F36F78"/>
                </a:solidFill>
                <a:effectLst/>
                <a:latin typeface="Roboto-Regular"/>
                <a:ea typeface="Roboto-Regular"/>
                <a:cs typeface="Roboto-Regular"/>
              </a:rPr>
              <a:t>за возрасни</a:t>
            </a:r>
            <a:r>
              <a:rPr lang="mk" sz="1800" b="0" i="0" strike="noStrike" cap="none" spc="0" baseline="0" dirty="0">
                <a:solidFill>
                  <a:srgbClr val="F36F78"/>
                </a:solidFill>
                <a:effectLst/>
                <a:latin typeface="Roboto-Regular"/>
                <a:ea typeface="Roboto-Regular"/>
                <a:cs typeface="Roboto-Regular"/>
              </a:rPr>
              <a:t>, по што разговорот продолжува на енкриптирани платформи за месиџинг (размена на пораки). Во најголем број случаи,</a:t>
            </a:r>
          </a:p>
          <a:p>
            <a:pPr algn="l"/>
            <a:r>
              <a:rPr lang="mk" sz="1800" b="0" i="0" strike="noStrike" cap="none" spc="0" baseline="0" dirty="0">
                <a:solidFill>
                  <a:srgbClr val="F36F78"/>
                </a:solidFill>
                <a:effectLst/>
                <a:latin typeface="Roboto-Regular"/>
                <a:ea typeface="Roboto-Regular"/>
                <a:cs typeface="Roboto-Regular"/>
              </a:rPr>
              <a:t>CSE се пренесува во живо (стриминг) на онлајн платформите кои имаат можност за видео конференција. Честопати сторителите имаат можност да ја уредуваат и насочуваат сексуалната злоупотреба во реално време. Сторителите обично плаќаат со онлајн методи за наплата, додека пак криптовалутите сè уште се користат ретко. Некои од сторителите дури и патуваат во третите земји за да може да се впуштат во директно злоупотребување.</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76</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000" b="0" i="0" strike="noStrike" cap="none" spc="0" baseline="0" dirty="0">
                <a:solidFill>
                  <a:srgbClr val="000000"/>
                </a:solidFill>
                <a:effectLst/>
                <a:latin typeface="Calibri"/>
                <a:ea typeface="Calibri"/>
                <a:cs typeface="Calibri"/>
              </a:rPr>
              <a:t>Информации од IOCTA 2019</a:t>
            </a:r>
          </a:p>
          <a:p>
            <a:pPr algn="l"/>
            <a:endParaRPr lang="en-US" sz="10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F36F78"/>
                </a:solidFill>
                <a:effectLst/>
                <a:latin typeface="Roboto-Regular"/>
                <a:ea typeface="Roboto-Regular"/>
                <a:cs typeface="Roboto-Regular"/>
              </a:rPr>
              <a:t>Иако сексуалната принуда и изнуда на малолетниците се врши и заради финансиска добивка, во најголем број случаи целта е да се дојде до нови CSEM. Сторителите најчесто ги користат постојните експлицитни слики и видеа на жртвата и ѝ се закануваат дека ќе ги споделат во мрежата на жртвата или на друштвените мрежи, доколку не добијат повеќе материјал.  Овие постојни слики и видеа може да дојдат од два извора: или преку онлајн убедување на малолетниците да испратат CSEM, или бидејќи го нашле SGEM материјалот и успеале да  ја идентификуваат и констатираат жртвата.  </a:t>
            </a:r>
          </a:p>
          <a:p>
            <a:pPr algn="l"/>
            <a:endParaRPr lang="en-US" sz="1200" b="0" i="0" u="none" strike="noStrike" baseline="0" dirty="0">
              <a:solidFill>
                <a:srgbClr val="F36F78"/>
              </a:solidFill>
              <a:latin typeface="Roboto-Regular"/>
            </a:endParaRPr>
          </a:p>
          <a:p>
            <a:pPr algn="l"/>
            <a:r>
              <a:rPr lang="mk" sz="1200" b="0" i="0" strike="noStrike" cap="none" spc="0" baseline="0" dirty="0">
                <a:solidFill>
                  <a:srgbClr val="F36F78"/>
                </a:solidFill>
                <a:effectLst/>
                <a:latin typeface="Roboto-Regular"/>
                <a:ea typeface="Roboto-Regular"/>
                <a:cs typeface="Roboto-Regular"/>
              </a:rPr>
              <a:t>Некои сторители ќе испратат експлицитни слики и пораки на малолетниците. Дури и да не добијат никакви експлицитни слики, овие сторители користат скриншот од</a:t>
            </a:r>
            <a:r>
              <a:rPr lang="en-US" sz="1200" b="0" i="0" strike="noStrike" cap="none" spc="0" baseline="0" dirty="0">
                <a:solidFill>
                  <a:srgbClr val="F36F78"/>
                </a:solidFill>
                <a:effectLst/>
                <a:latin typeface="Roboto-Regular"/>
                <a:ea typeface="Roboto-Regular"/>
                <a:cs typeface="Roboto-Regular"/>
              </a:rPr>
              <a:t> </a:t>
            </a:r>
            <a:r>
              <a:rPr lang="mk" sz="1200" b="0" i="0" strike="noStrike" cap="none" spc="0" baseline="0" dirty="0">
                <a:solidFill>
                  <a:srgbClr val="F36F78"/>
                </a:solidFill>
                <a:effectLst/>
                <a:latin typeface="Roboto-Regular"/>
                <a:ea typeface="Roboto-Regular"/>
                <a:cs typeface="Roboto-Regular"/>
              </a:rPr>
              <a:t>разговорот за да ги принудат малолетниците</a:t>
            </a:r>
            <a:r>
              <a:rPr lang="en-US" sz="1200" b="0" i="0" strike="noStrike" cap="none" spc="0" baseline="0" dirty="0">
                <a:solidFill>
                  <a:srgbClr val="F36F78"/>
                </a:solidFill>
                <a:effectLst/>
                <a:latin typeface="Roboto-Regular"/>
                <a:ea typeface="Roboto-Regular"/>
                <a:cs typeface="Roboto-Regular"/>
              </a:rPr>
              <a:t> </a:t>
            </a:r>
            <a:r>
              <a:rPr lang="mk-MK" sz="1200" b="0" i="0" strike="noStrike" cap="none" spc="0" baseline="0" dirty="0">
                <a:solidFill>
                  <a:srgbClr val="F36F78"/>
                </a:solidFill>
                <a:effectLst/>
                <a:latin typeface="Roboto-Regular"/>
                <a:ea typeface="Roboto-Regular"/>
                <a:cs typeface="Roboto-Regular"/>
              </a:rPr>
              <a:t>на тоа</a:t>
            </a:r>
            <a:r>
              <a:rPr lang="mk" sz="1200" b="0" i="0" strike="noStrike" cap="none" spc="0" baseline="0" dirty="0">
                <a:solidFill>
                  <a:srgbClr val="F36F78"/>
                </a:solidFill>
                <a:effectLst/>
                <a:latin typeface="Roboto-Regular"/>
                <a:ea typeface="Roboto-Regular"/>
                <a:cs typeface="Roboto-Regular"/>
              </a:rPr>
              <a:t>. Како што беше кажано погоре, таквата принуда може да подразбира создавање на материјали на или со други деца, во рамките на или пак надвор од нивните семејства. Влијанието е значајно бидејќи сексуалното изнудување (сексторзија) може да предизвика значителна траума кај жртвата, а во некои случаи дури да доведе и до самоубиство. Поради ова, суштински е важно децата да се едуцираат за ризиците од „сексторзија“ и за потребата да се побара помош кога ќе се станат жртва.</a:t>
            </a:r>
          </a:p>
          <a:p>
            <a:pPr algn="l"/>
            <a:endParaRPr lang="en-GB" sz="1200" b="0" i="0" u="none" strike="noStrike" kern="1200" baseline="0" dirty="0">
              <a:solidFill>
                <a:srgbClr val="F36F78"/>
              </a:solidFill>
              <a:latin typeface="Roboto-Regular"/>
              <a:ea typeface="MS PGothic" pitchFamily="34" charset="-128"/>
              <a:cs typeface="ＭＳ Ｐゴシック" charset="0"/>
            </a:endParaRPr>
          </a:p>
          <a:p>
            <a:pPr algn="l"/>
            <a:r>
              <a:rPr lang="mk" sz="1200" b="0" i="0" strike="noStrike" cap="none" spc="0" baseline="0" dirty="0">
                <a:solidFill>
                  <a:srgbClr val="F36F78"/>
                </a:solidFill>
                <a:effectLst/>
                <a:latin typeface="Roboto-Regular"/>
                <a:ea typeface="Roboto-Regular"/>
                <a:cs typeface="Roboto-Regular"/>
              </a:rPr>
              <a:t>Сепак, во помал број случаи, сторителите сепак бараат и финансиска добивка од онлајн CSE. Еден начин е преку хостирање на легитимни реклами по принципот „плаќање-по-кликање“ на веб-сајтови коишто хостираат CSEM. Особено кога CSEM е прикриен, се зголемува стапката на кликање на платформата, а со тоа и потенцијалната добивка од кликовите. </a:t>
            </a:r>
          </a:p>
          <a:p>
            <a:pPr algn="l"/>
            <a:endParaRPr lang="en-US" sz="1200" b="0" i="0" u="none" strike="noStrike" kern="1200" baseline="0" dirty="0">
              <a:solidFill>
                <a:srgbClr val="F36F78"/>
              </a:solidFill>
              <a:latin typeface="Roboto-Regular"/>
              <a:ea typeface="MS PGothic" pitchFamily="34" charset="-128"/>
              <a:cs typeface="ＭＳ Ｐゴシック" charset="0"/>
            </a:endParaRPr>
          </a:p>
          <a:p>
            <a:pPr algn="l"/>
            <a:r>
              <a:rPr lang="mk" sz="1200" b="0" i="0" strike="noStrike" cap="none" spc="0" baseline="0" dirty="0">
                <a:solidFill>
                  <a:srgbClr val="F36F78"/>
                </a:solidFill>
                <a:effectLst/>
                <a:latin typeface="Roboto-Regular"/>
                <a:ea typeface="Roboto-Regular"/>
                <a:cs typeface="Roboto-Regular"/>
              </a:rPr>
              <a:t>Бидејќи сè повеќе се зголемува брзината на интернетот во голем број трети земји, сторителите може да гледаат пренос во живо (</a:t>
            </a:r>
            <a:r>
              <a:rPr lang="en-US" sz="1200" b="0" i="0" strike="noStrike" cap="none" spc="0" baseline="0" dirty="0">
                <a:solidFill>
                  <a:srgbClr val="F36F78"/>
                </a:solidFill>
                <a:effectLst/>
                <a:latin typeface="Roboto-Regular"/>
                <a:ea typeface="Roboto-Regular"/>
                <a:cs typeface="Roboto-Regular"/>
              </a:rPr>
              <a:t>live streaming</a:t>
            </a:r>
            <a:r>
              <a:rPr lang="mk" sz="1200" b="0" i="0" strike="noStrike" cap="none" spc="0" baseline="0" dirty="0">
                <a:solidFill>
                  <a:srgbClr val="F36F78"/>
                </a:solidFill>
                <a:effectLst/>
                <a:latin typeface="Roboto-Regular"/>
                <a:ea typeface="Roboto-Regular"/>
                <a:cs typeface="Roboto-Regular"/>
              </a:rPr>
              <a:t>) на CSE коишто се одвиваат на другиот крај на светот. Во голем број случаи, сторителите плаќаат за да гледаат ваква содржина. Филипините остануваат најпозната земја во поглед на локацијата на жртвите,</a:t>
            </a:r>
            <a:r>
              <a:rPr lang="en-US" sz="1200" b="0" i="0" strike="noStrike" cap="none" spc="0" baseline="0" dirty="0">
                <a:solidFill>
                  <a:srgbClr val="F36F78"/>
                </a:solidFill>
                <a:effectLst/>
                <a:latin typeface="Roboto-Regular"/>
                <a:ea typeface="Roboto-Regular"/>
                <a:cs typeface="Roboto-Regular"/>
              </a:rPr>
              <a:t> </a:t>
            </a:r>
            <a:r>
              <a:rPr lang="mk" sz="1200" b="0" i="0" strike="noStrike" cap="none" spc="0" baseline="0" dirty="0">
                <a:solidFill>
                  <a:srgbClr val="F36F78"/>
                </a:solidFill>
                <a:effectLst/>
                <a:latin typeface="Roboto-Regular"/>
                <a:ea typeface="Roboto-Regular"/>
                <a:cs typeface="Roboto-Regular"/>
              </a:rPr>
              <a:t>иако постојат индиции дека ова се случува во голем број земји во светот. Контактот се остварува на повеќе начини. Во некои случаи, контактот започнува на комерцијални порно сајтови</a:t>
            </a:r>
            <a:r>
              <a:rPr lang="en-US" sz="1200" b="0" i="0" strike="noStrike" cap="none" spc="0" baseline="0" dirty="0">
                <a:solidFill>
                  <a:srgbClr val="F36F78"/>
                </a:solidFill>
                <a:effectLst/>
                <a:latin typeface="Roboto-Regular"/>
                <a:ea typeface="Roboto-Regular"/>
                <a:cs typeface="Roboto-Regular"/>
              </a:rPr>
              <a:t> </a:t>
            </a:r>
            <a:r>
              <a:rPr lang="mk-MK" sz="1200" b="0" i="0" strike="noStrike" cap="none" spc="0" baseline="0" dirty="0">
                <a:solidFill>
                  <a:srgbClr val="F36F78"/>
                </a:solidFill>
                <a:effectLst/>
                <a:latin typeface="Roboto-Regular"/>
                <a:ea typeface="Roboto-Regular"/>
                <a:cs typeface="Roboto-Regular"/>
              </a:rPr>
              <a:t>за возрасни</a:t>
            </a:r>
            <a:r>
              <a:rPr lang="mk" sz="1200" b="0" i="0" strike="noStrike" cap="none" spc="0" baseline="0" dirty="0">
                <a:solidFill>
                  <a:srgbClr val="F36F78"/>
                </a:solidFill>
                <a:effectLst/>
                <a:latin typeface="Roboto-Regular"/>
                <a:ea typeface="Roboto-Regular"/>
                <a:cs typeface="Roboto-Regular"/>
              </a:rPr>
              <a:t>, по што разговорот продолжува на енкриптирани платформи за месиџинг (размена на пораки). Во најголем број случаи,</a:t>
            </a:r>
          </a:p>
          <a:p>
            <a:pPr algn="l"/>
            <a:r>
              <a:rPr lang="mk" sz="1200" b="0" i="0" strike="noStrike" cap="none" spc="0" baseline="0" dirty="0">
                <a:solidFill>
                  <a:srgbClr val="F36F78"/>
                </a:solidFill>
                <a:effectLst/>
                <a:latin typeface="Roboto-Regular"/>
                <a:ea typeface="Roboto-Regular"/>
                <a:cs typeface="Roboto-Regular"/>
              </a:rPr>
              <a:t>CSE се пренесува во живо (стриминг) на онлајн платформите кои имаат можност за видео конференција. Честопати сторителите имаат можност да ја уредуваат и насочуваат сексуалната злоупотреба во реално време. Сторителите обично плаќаат со онлајн методи за наплата, додека пак криптовалутите сè уште се користат ретко. Некои од сторителите дури и патуваат во третите земји за да може да се впуштат во директно злоупотребување.</a:t>
            </a:r>
            <a:endParaRPr lang="en-US" sz="12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77</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Употреба на кристална топка!</a:t>
            </a:r>
          </a:p>
          <a:p>
            <a:pPr algn="l"/>
            <a:r>
              <a:rPr lang="mk" sz="1200" b="0" i="0" strike="noStrike" cap="none" spc="0" baseline="0" dirty="0">
                <a:solidFill>
                  <a:srgbClr val="000000"/>
                </a:solidFill>
                <a:effectLst/>
                <a:latin typeface="Calibri"/>
                <a:ea typeface="Calibri"/>
                <a:cs typeface="Calibri"/>
              </a:rPr>
              <a:t>Врз основа на </a:t>
            </a:r>
            <a:r>
              <a:rPr lang="en-GB" sz="1200" b="0" i="0" strike="noStrike" cap="none" spc="0" baseline="0" dirty="0" err="1">
                <a:solidFill>
                  <a:srgbClr val="000000"/>
                </a:solidFill>
                <a:effectLst/>
                <a:latin typeface="Calibri"/>
                <a:ea typeface="Calibri"/>
                <a:cs typeface="Calibri"/>
              </a:rPr>
              <a:t>IOCTA</a:t>
            </a:r>
            <a:r>
              <a:rPr lang="mk" sz="1200" b="0" i="0" strike="noStrike" cap="none" spc="0" baseline="0" dirty="0">
                <a:solidFill>
                  <a:srgbClr val="000000"/>
                </a:solidFill>
                <a:effectLst/>
                <a:latin typeface="Calibri"/>
                <a:ea typeface="Calibri"/>
                <a:cs typeface="Calibri"/>
              </a:rPr>
              <a:t> 2019.</a:t>
            </a:r>
          </a:p>
          <a:p>
            <a:pPr algn="l"/>
            <a:endParaRPr lang="en-US" sz="1200" kern="120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F4F4F4"/>
                </a:solidFill>
                <a:effectLst/>
                <a:latin typeface="Roboto-Light"/>
                <a:ea typeface="Roboto-Light"/>
                <a:cs typeface="Roboto-Light"/>
              </a:rPr>
              <a:t>Една новина којашто е причина за загриженост во однос на онлајн CSE е тековното усовршување на т.н. дипфејк (deepfake) содржини. Дипфејк технологијата претставува техника заснована на вештачка интелигенција (</a:t>
            </a:r>
            <a:r>
              <a:rPr lang="en-US" sz="1800" b="0" i="0" strike="noStrike" cap="none" spc="0" baseline="0" dirty="0">
                <a:solidFill>
                  <a:srgbClr val="F4F4F4"/>
                </a:solidFill>
                <a:effectLst/>
                <a:latin typeface="Roboto-Light"/>
                <a:ea typeface="Roboto-Light"/>
                <a:cs typeface="Roboto-Light"/>
              </a:rPr>
              <a:t>AI</a:t>
            </a:r>
            <a:r>
              <a:rPr lang="mk" sz="1800" b="0" i="0" strike="noStrike" cap="none" spc="0" baseline="0" dirty="0">
                <a:solidFill>
                  <a:srgbClr val="F4F4F4"/>
                </a:solidFill>
                <a:effectLst/>
                <a:latin typeface="Roboto-Light"/>
                <a:ea typeface="Roboto-Light"/>
                <a:cs typeface="Roboto-Light"/>
              </a:rPr>
              <a:t>) со која слики или видеа се претопуваат/комбинираат едни со други. Веќе се користи за поставување на лицата на познати личности врз постојни</a:t>
            </a:r>
          </a:p>
          <a:p>
            <a:pPr algn="l"/>
            <a:r>
              <a:rPr lang="mk" sz="1800" b="0" i="0" strike="noStrike" cap="none" spc="0" baseline="0" dirty="0">
                <a:solidFill>
                  <a:srgbClr val="F4F4F4"/>
                </a:solidFill>
                <a:effectLst/>
                <a:latin typeface="Roboto-Light"/>
                <a:ea typeface="Roboto-Light"/>
                <a:cs typeface="Roboto-Light"/>
              </a:rPr>
              <a:t>порнографски видеа. Иако технологијата е релативно нова, нагло се усовршува и станува сè попристапна и полесна за употреба. </a:t>
            </a:r>
          </a:p>
          <a:p>
            <a:pPr algn="l"/>
            <a:r>
              <a:rPr lang="mk" sz="1800" b="0" i="0" strike="noStrike" cap="none" spc="0" baseline="0" dirty="0">
                <a:solidFill>
                  <a:srgbClr val="F4F4F4"/>
                </a:solidFill>
                <a:effectLst/>
                <a:latin typeface="Roboto-Light"/>
                <a:ea typeface="Roboto-Light"/>
                <a:cs typeface="Roboto-Light"/>
              </a:rPr>
              <a:t>Само е прашање на време кога ќе се појават и првите дипфејк содржини кои ќе прикажуваат онлајн CSE, што ќе доведе до создавање на нов „персонализиран“ CSEM. Ова воедно може да има и сериозни импликации врз органите за спроведување на законот, зашто ќе ја доведе во прашање автентичноста на доказите и ќе ја искомплицира истрагата.</a:t>
            </a:r>
          </a:p>
          <a:p>
            <a:pPr algn="l"/>
            <a:endParaRPr lang="en-GB" sz="1800" b="0" i="0" u="none" strike="noStrike" kern="1200" baseline="0" dirty="0">
              <a:solidFill>
                <a:srgbClr val="F4F4F4"/>
              </a:solidFill>
              <a:latin typeface="Roboto-Light"/>
              <a:ea typeface="MS PGothic" pitchFamily="34" charset="-128"/>
              <a:cs typeface="ＭＳ Ｐゴシック" charset="0"/>
            </a:endParaRPr>
          </a:p>
          <a:p>
            <a:pPr algn="l"/>
            <a:r>
              <a:rPr lang="mk" sz="1800" b="0" i="0" strike="noStrike" cap="none" spc="0" baseline="0" dirty="0">
                <a:solidFill>
                  <a:srgbClr val="000000"/>
                </a:solidFill>
                <a:effectLst/>
                <a:latin typeface="Lyon"/>
                <a:ea typeface="Lyon"/>
                <a:cs typeface="Lyon"/>
              </a:rPr>
              <a:t>Но, опасноста од сето ова е што „технологијата може да се искористи за да ги натера луѓето да поверуваат дека нешто е реално, кога тоа всушност не е“, изјави Питер Сингер, стратег за сајбер-безбедност и одбрана, и виш член на New America think tank. </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78</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79</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Земјите-членки во неколку наврати го спомнаа купувањето на (скапи) електронски уреди како што се мобилни телефони, лаптопи и таблети.  Една друга земја-членка конкретно забележа дека начинот на работа во областа на сајбер-криминалот не доживеал ниту една поголема иновација во текот на изминатата година. </a:t>
            </a:r>
            <a:endParaRPr lang="en-US" sz="1800" b="0" i="0" strike="noStrike" cap="none" spc="0" baseline="0" dirty="0">
              <a:solidFill>
                <a:srgbClr val="3D3D5F"/>
              </a:solidFill>
              <a:effectLst/>
              <a:latin typeface="Roboto-Light"/>
              <a:ea typeface="Roboto-Light"/>
              <a:cs typeface="Roboto-Light"/>
            </a:endParaRPr>
          </a:p>
          <a:p>
            <a:pPr algn="l"/>
            <a:r>
              <a:rPr lang="mk" sz="1800" b="0" i="0" strike="noStrike" cap="none" spc="0" baseline="0" dirty="0">
                <a:solidFill>
                  <a:srgbClr val="3D3D5F"/>
                </a:solidFill>
                <a:effectLst/>
                <a:latin typeface="Roboto-Light"/>
                <a:ea typeface="Roboto-Light"/>
                <a:cs typeface="Roboto-Light"/>
              </a:rPr>
              <a:t>Иако не дојде до некоја поголема промена во 2018 година, според </a:t>
            </a:r>
            <a:r>
              <a:rPr lang="mk-MK" sz="1800" b="0" i="0" strike="noStrike" cap="none" spc="0" baseline="0" dirty="0">
                <a:solidFill>
                  <a:srgbClr val="3D3D5F"/>
                </a:solidFill>
                <a:effectLst/>
                <a:latin typeface="Roboto-Light"/>
                <a:ea typeface="Roboto-Light"/>
                <a:cs typeface="Roboto-Light"/>
              </a:rPr>
              <a:t>влезните информации</a:t>
            </a:r>
            <a:r>
              <a:rPr lang="mk" sz="1800" b="0" i="0" strike="noStrike" cap="none" spc="0" baseline="0" dirty="0">
                <a:solidFill>
                  <a:srgbClr val="3D3D5F"/>
                </a:solidFill>
                <a:effectLst/>
                <a:latin typeface="Roboto-Light"/>
                <a:ea typeface="Roboto-Light"/>
                <a:cs typeface="Roboto-Light"/>
              </a:rPr>
              <a:t> од приватниот сектор, CNP сè повеќе се преместува во други сектори, како што е патувањето (хотели, изнајмување возила и сл.),  На органите за спроведување на законот им се пријавуваат помалку случаи, бидејќи сè уште не постои исто ниво на свесност како што е, на пример, во е-трговијата.</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Компромитирање на податоците – Криминалците може да ги искористат слабостите кои настануваат кога сопствениците на вебсајтите  ненамерно погрешно ќе ги конфигурираат своите складишни сервери на Amazon Web Server (AWS) S3.</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Иако честопати за CNP измамата зборуваме од чисто финансиска перспектива, овој вид на криминал исто така помага во извршување на други илегални активности. Како примери може да ги наведеме олеснувањето на илегалната имиграција, а поконкретно и трговијата со луѓе (ТЛ). Криминалците го прават ова преку купување на авионски билети со компромитирани акредитиви на кредитни картички, резервираат хотели, рентаат и сл.  Ова го прават со CNP измама во комбинација со фалсификувани лични исправи.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80</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000" b="0" i="0" strike="noStrike" cap="none" spc="0" baseline="0" dirty="0">
                <a:solidFill>
                  <a:srgbClr val="000000"/>
                </a:solidFill>
                <a:effectLst/>
                <a:latin typeface="Calibri"/>
                <a:ea typeface="Calibri"/>
                <a:cs typeface="Calibri"/>
              </a:rPr>
              <a:t>Информации од IOCTA 2019</a:t>
            </a:r>
          </a:p>
          <a:p>
            <a:pPr algn="l"/>
            <a:endParaRPr lang="en-US" sz="10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3D3D5F"/>
                </a:solidFill>
                <a:effectLst/>
                <a:latin typeface="Roboto-Light"/>
                <a:ea typeface="Roboto-Light"/>
                <a:cs typeface="Roboto-Light"/>
              </a:rPr>
              <a:t>Земјите-членки во неколку наврати го спомнаа купувањето на (скапи) електронски уреди како што се мобилни телефони, лаптопи и таблети.  Една друга земја-членка конкретно забележа дека начинот на работа во областа на сајбер-криминалот не доживеал ниту една поголема иновација во текот на изминатата година. </a:t>
            </a:r>
            <a:endParaRPr lang="en-US" sz="1200" b="0" i="0" strike="noStrike" cap="none" spc="0" baseline="0" dirty="0">
              <a:solidFill>
                <a:srgbClr val="3D3D5F"/>
              </a:solidFill>
              <a:effectLst/>
              <a:latin typeface="Roboto-Light"/>
              <a:ea typeface="Roboto-Light"/>
              <a:cs typeface="Roboto-Light"/>
            </a:endParaRPr>
          </a:p>
          <a:p>
            <a:pPr algn="l"/>
            <a:r>
              <a:rPr lang="mk" sz="1200" b="0" i="0" strike="noStrike" cap="none" spc="0" baseline="0" dirty="0">
                <a:solidFill>
                  <a:srgbClr val="3D3D5F"/>
                </a:solidFill>
                <a:effectLst/>
                <a:latin typeface="Roboto-Light"/>
                <a:ea typeface="Roboto-Light"/>
                <a:cs typeface="Roboto-Light"/>
              </a:rPr>
              <a:t>Иако не дојде до некоја поголема промена во 2018 година, според </a:t>
            </a:r>
            <a:r>
              <a:rPr lang="mk-MK" sz="1200" b="0" i="0" strike="noStrike" cap="none" spc="0" baseline="0" dirty="0">
                <a:solidFill>
                  <a:srgbClr val="3D3D5F"/>
                </a:solidFill>
                <a:effectLst/>
                <a:latin typeface="Roboto-Light"/>
                <a:ea typeface="Roboto-Light"/>
                <a:cs typeface="Roboto-Light"/>
              </a:rPr>
              <a:t>влезните информации</a:t>
            </a:r>
            <a:r>
              <a:rPr lang="mk" sz="1200" b="0" i="0" strike="noStrike" cap="none" spc="0" baseline="0" dirty="0">
                <a:solidFill>
                  <a:srgbClr val="3D3D5F"/>
                </a:solidFill>
                <a:effectLst/>
                <a:latin typeface="Roboto-Light"/>
                <a:ea typeface="Roboto-Light"/>
                <a:cs typeface="Roboto-Light"/>
              </a:rPr>
              <a:t> од приватниот сектор, CNP сè повеќе се преместува во други сектори, како што е патувањето (хотели, изнајмување возила и сл.),  На органите за спроведување на законот им се пријавуваат помалку случаи, бидејќи сè уште не постои исто ниво на свесност како што е, на пример, во е-трговијата.</a:t>
            </a:r>
          </a:p>
          <a:p>
            <a:pPr algn="l"/>
            <a:endParaRPr lang="en-GB" sz="1200" b="0" i="0" u="none" strike="noStrike" kern="1200" baseline="0" dirty="0">
              <a:solidFill>
                <a:srgbClr val="3D3D5F"/>
              </a:solidFill>
              <a:latin typeface="Roboto-Light"/>
              <a:ea typeface="MS PGothic" pitchFamily="34" charset="-128"/>
              <a:cs typeface="ＭＳ Ｐゴシック" charset="0"/>
            </a:endParaRPr>
          </a:p>
          <a:p>
            <a:pPr algn="l"/>
            <a:r>
              <a:rPr lang="mk" sz="1200" b="0" i="0" strike="noStrike" cap="none" spc="0" baseline="0" dirty="0">
                <a:solidFill>
                  <a:srgbClr val="3D3D5F"/>
                </a:solidFill>
                <a:effectLst/>
                <a:latin typeface="Roboto-Light"/>
                <a:ea typeface="Roboto-Light"/>
                <a:cs typeface="Roboto-Light"/>
              </a:rPr>
              <a:t>Компромитирање на податоците – Криминалците може да ги искористат слабостите кои настануваат кога сопствениците на вебсајтите  ненамерно погрешно ќе ги конфигурираат своите складишни сервери на Amazon Web Server (AWS) S3.</a:t>
            </a:r>
          </a:p>
          <a:p>
            <a:pPr algn="l"/>
            <a:endParaRPr lang="en-GB" sz="1200" b="0" i="0" u="none" strike="noStrike" kern="1200" baseline="0" dirty="0">
              <a:solidFill>
                <a:srgbClr val="3D3D5F"/>
              </a:solidFill>
              <a:latin typeface="Roboto-Light"/>
              <a:ea typeface="MS PGothic" pitchFamily="34" charset="-128"/>
              <a:cs typeface="ＭＳ Ｐゴシック" charset="0"/>
            </a:endParaRPr>
          </a:p>
          <a:p>
            <a:pPr algn="l"/>
            <a:r>
              <a:rPr lang="mk" sz="1200" b="0" i="0" strike="noStrike" cap="none" spc="0" baseline="0" dirty="0">
                <a:solidFill>
                  <a:srgbClr val="3D3D5F"/>
                </a:solidFill>
                <a:effectLst/>
                <a:latin typeface="Roboto-Light"/>
                <a:ea typeface="Roboto-Light"/>
                <a:cs typeface="Roboto-Light"/>
              </a:rPr>
              <a:t>Иако честопати за CNP измамата зборуваме од чисто финансиска перспектива, овој вид на криминал исто така помага во извршување на други илегални активности. Како примери може да ги наведеме олеснувањето на илегалната имиграција, а поконкретно и трговијата со луѓе (ТЛ). Криминалците го прават ова преку купување на авионски билети со компромитирани акредитиви на кредитни картички, резервираат хотели, рентаат и сл.  Ова го прават со CNP измама во комбинација со фалсификувани лични исправи. </a:t>
            </a:r>
            <a:endParaRPr lang="en-US" sz="10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81</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Тековните напади со скиминг се директна последица на фактот што не сите платежни (ПОС) терминали и банкомати во Европа ги содржат потребните анти-скиминг мерки  Со тоа, копирањето на податоците од магнетната летна на ПОС терминалите и банкоматите станува можно и е сè уште доминантниот вид на измама во Европа.  Последователната употреба на клонирани платежни картички со магнетна лента речиси и да не е возможна во Европа, бидејќи струката ги осигура своите картички така што Europay, MasterCard и Visa (EMV) користат чип технологија. Но, ситуацијата е поинаква на глобално ниво, особено во земјите коишто допрва треба да воведат EMV. Поради тоа, ваквата измама останува и понатаму сериозен проблем за европските издавачи на картички.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82</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8</a:t>
            </a:fld>
            <a:endParaRPr lang="en-US"/>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Испразнувањето на банкоматите е најшироко распространетиот вид на логички напади врз банкоматите. Криминалците вршат „џекпотинг“ на еден од два начини. Или криминалецот ќе употреби </a:t>
            </a:r>
            <a:r>
              <a:rPr lang="en-GB" sz="1800" b="0" i="0" strike="noStrike" cap="none" spc="0" baseline="0" dirty="0">
                <a:solidFill>
                  <a:srgbClr val="3D3D5F"/>
                </a:solidFill>
                <a:effectLst/>
                <a:latin typeface="Roboto-Light"/>
                <a:ea typeface="Roboto-Light"/>
                <a:cs typeface="Roboto-Light"/>
              </a:rPr>
              <a:t>malware</a:t>
            </a:r>
            <a:r>
              <a:rPr lang="mk" sz="1800" b="0" i="0" strike="noStrike" cap="none" spc="0" baseline="0" dirty="0">
                <a:solidFill>
                  <a:srgbClr val="3D3D5F"/>
                </a:solidFill>
                <a:effectLst/>
                <a:latin typeface="Roboto-Light"/>
                <a:ea typeface="Roboto-Light"/>
                <a:cs typeface="Roboto-Light"/>
              </a:rPr>
              <a:t> кој испраќа команда до диспензерот (на пари), или пак користи свој сопствен хардверски уред, наречен „црна кутија“, кого директно го поврзува со диспензерот, за да го испразни банкоматот. Ваквите напади може да се изведат само врз некои „стари“ банкомати, кои поради послабите безбедносни стандарди стан</a:t>
            </a:r>
            <a:r>
              <a:rPr lang="en-US" sz="1800" b="0" i="0" strike="noStrike" cap="none" spc="0" baseline="0" dirty="0">
                <a:solidFill>
                  <a:srgbClr val="3D3D5F"/>
                </a:solidFill>
                <a:effectLst/>
                <a:latin typeface="Roboto-Light"/>
                <a:ea typeface="Roboto-Light"/>
                <a:cs typeface="Roboto-Light"/>
              </a:rPr>
              <a:t>aa</a:t>
            </a:r>
            <a:r>
              <a:rPr lang="mk" sz="1800" b="0" i="0" strike="noStrike" cap="none" spc="0" baseline="0" dirty="0">
                <a:solidFill>
                  <a:srgbClr val="3D3D5F"/>
                </a:solidFill>
                <a:effectLst/>
                <a:latin typeface="Roboto-Light"/>
                <a:ea typeface="Roboto-Light"/>
                <a:cs typeface="Roboto-Light"/>
              </a:rPr>
              <a:t> ранливи на ваквиот вид напади.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83</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Diebold е произведувач на банкомати – нивниот код за работа на банкоматите беше компромитиран и стана достапен онлајн – и можеше да се искористи за извршување на кражби/измами.</a:t>
            </a:r>
          </a:p>
          <a:p>
            <a:pPr algn="l"/>
            <a:r>
              <a:rPr lang="mk" sz="1200" b="0" i="0" strike="noStrike" cap="none" spc="0" baseline="0" dirty="0">
                <a:solidFill>
                  <a:srgbClr val="000000"/>
                </a:solidFill>
                <a:effectLst/>
                <a:latin typeface="Calibri"/>
                <a:ea typeface="Calibri"/>
                <a:cs typeface="Calibri"/>
              </a:rPr>
              <a:t>WinPot &amp; Cutlet Maker се два вида на </a:t>
            </a:r>
            <a:r>
              <a:rPr lang="en-GB" sz="1200" b="0" i="0" strike="noStrike" cap="none" spc="0" baseline="0" dirty="0">
                <a:solidFill>
                  <a:srgbClr val="000000"/>
                </a:solidFill>
                <a:effectLst/>
                <a:latin typeface="Calibri"/>
                <a:ea typeface="Calibri"/>
                <a:cs typeface="Calibri"/>
              </a:rPr>
              <a:t>malware</a:t>
            </a:r>
            <a:r>
              <a:rPr lang="mk" sz="1200" b="0" i="0" strike="noStrike" cap="none" spc="0" baseline="0" dirty="0">
                <a:solidFill>
                  <a:srgbClr val="000000"/>
                </a:solidFill>
                <a:effectLst/>
                <a:latin typeface="Calibri"/>
                <a:ea typeface="Calibri"/>
                <a:cs typeface="Calibri"/>
              </a:rPr>
              <a:t> така осмислени и направени што овозможуваат илегално повлекување на средства од банкоматите.</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84</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Испразнувањето на банкоматите е најшироко распространетиот вид на логички напади врз банкоматите. Криминалците вршат „џекпотинг“ на еден од два начини. Или криминалецот ќе употреби </a:t>
            </a:r>
            <a:r>
              <a:rPr lang="en-GB" sz="1800" b="0" i="0" strike="noStrike" cap="none" spc="0" baseline="0" dirty="0">
                <a:solidFill>
                  <a:srgbClr val="3D3D5F"/>
                </a:solidFill>
                <a:effectLst/>
                <a:latin typeface="Roboto-Light"/>
                <a:ea typeface="Roboto-Light"/>
                <a:cs typeface="Roboto-Light"/>
              </a:rPr>
              <a:t>malware</a:t>
            </a:r>
            <a:r>
              <a:rPr lang="mk" sz="1800" b="0" i="0" strike="noStrike" cap="none" spc="0" baseline="0" dirty="0">
                <a:solidFill>
                  <a:srgbClr val="3D3D5F"/>
                </a:solidFill>
                <a:effectLst/>
                <a:latin typeface="Roboto-Light"/>
                <a:ea typeface="Roboto-Light"/>
                <a:cs typeface="Roboto-Light"/>
              </a:rPr>
              <a:t> кој испраќа команда до диспензерот, или пак ќе искористи свој сопствен хардверски уред, наречен „црна кутија“, кого директно го поврзува со диспензерот, за да го испразни банкоматот.  Ваквите напади може да се изведат само врз некои „стари“ банкомати, кои поради послабите безбедносни стандарди стануваат ранливи на ваквиот вид напади.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85</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Следниве слајдови се однесуваат на </a:t>
            </a:r>
            <a:r>
              <a:rPr lang="en-US" sz="1800" b="0" i="0" strike="noStrike" cap="none" spc="0" baseline="0" dirty="0">
                <a:solidFill>
                  <a:srgbClr val="000000"/>
                </a:solidFill>
                <a:effectLst/>
                <a:latin typeface="Calibri"/>
                <a:ea typeface="Calibri"/>
                <a:cs typeface="Calibri"/>
              </a:rPr>
              <a:t>Dark Web</a:t>
            </a:r>
            <a:r>
              <a:rPr lang="mk" sz="1800" b="0" i="0" strike="noStrike" cap="none" spc="0" baseline="0" dirty="0">
                <a:solidFill>
                  <a:srgbClr val="000000"/>
                </a:solidFill>
                <a:effectLst/>
                <a:latin typeface="Calibri"/>
                <a:ea typeface="Calibri"/>
                <a:cs typeface="Calibri"/>
              </a:rPr>
              <a:t>. Обучувачот може слободно да </a:t>
            </a:r>
            <a:r>
              <a:rPr lang="mk-MK" sz="1800" b="0" i="0" strike="noStrike" cap="none" spc="0" baseline="0" dirty="0">
                <a:solidFill>
                  <a:srgbClr val="000000"/>
                </a:solidFill>
                <a:effectLst/>
                <a:latin typeface="Calibri"/>
                <a:ea typeface="Calibri"/>
                <a:cs typeface="Calibri"/>
              </a:rPr>
              <a:t>им </a:t>
            </a:r>
            <a:r>
              <a:rPr lang="mk" sz="1800" b="0" i="0" strike="noStrike" cap="none" spc="0" baseline="0" dirty="0">
                <a:solidFill>
                  <a:srgbClr val="000000"/>
                </a:solidFill>
                <a:effectLst/>
                <a:latin typeface="Calibri"/>
                <a:ea typeface="Calibri"/>
                <a:cs typeface="Calibri"/>
              </a:rPr>
              <a:t>го објасни функционирањето и концептот на</a:t>
            </a:r>
            <a:r>
              <a:rPr lang="en-US" sz="1800" b="0" i="0" strike="noStrike" cap="none" spc="0" baseline="0" dirty="0">
                <a:solidFill>
                  <a:srgbClr val="000000"/>
                </a:solidFill>
                <a:effectLst/>
                <a:latin typeface="Calibri"/>
                <a:ea typeface="Calibri"/>
                <a:cs typeface="Calibri"/>
              </a:rPr>
              <a:t> Dark Web </a:t>
            </a:r>
            <a:r>
              <a:rPr lang="mk" sz="1800" b="0" i="0" strike="noStrike" cap="none" spc="0" baseline="0" dirty="0">
                <a:solidFill>
                  <a:srgbClr val="000000"/>
                </a:solidFill>
                <a:effectLst/>
                <a:latin typeface="Calibri"/>
                <a:ea typeface="Calibri"/>
                <a:cs typeface="Calibri"/>
              </a:rPr>
              <a:t>на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a:t>
            </a:r>
          </a:p>
          <a:p>
            <a:endParaRPr lang="en-US" dirty="0"/>
          </a:p>
          <a:p>
            <a:r>
              <a:rPr lang="mk" sz="1800" b="0" i="0" strike="noStrike" cap="none" spc="0" baseline="0" dirty="0">
                <a:solidFill>
                  <a:srgbClr val="000000"/>
                </a:solidFill>
                <a:effectLst/>
                <a:latin typeface="Calibri"/>
                <a:ea typeface="Calibri"/>
                <a:cs typeface="Calibri"/>
              </a:rPr>
              <a:t>Тешко може да се напише содржината за овој дел, а да не излезе цела книга – затоа, обучувачот мора да има соодветни познавања за </a:t>
            </a:r>
            <a:r>
              <a:rPr lang="en-US" sz="1800" b="0" i="0" strike="noStrike" cap="none" spc="0" baseline="0" dirty="0">
                <a:solidFill>
                  <a:srgbClr val="000000"/>
                </a:solidFill>
                <a:effectLst/>
                <a:latin typeface="Calibri"/>
                <a:ea typeface="Calibri"/>
                <a:cs typeface="Calibri"/>
              </a:rPr>
              <a:t>Dark</a:t>
            </a:r>
            <a:r>
              <a:rPr lang="mk-MK" sz="1800" b="0" i="0" strike="noStrike" cap="none" spc="0" baseline="0" dirty="0">
                <a:solidFill>
                  <a:srgbClr val="000000"/>
                </a:solidFill>
                <a:effectLst/>
                <a:latin typeface="Calibri"/>
                <a:ea typeface="Calibri"/>
                <a:cs typeface="Calibri"/>
              </a:rPr>
              <a:t> </a:t>
            </a:r>
            <a:r>
              <a:rPr lang="en-US" sz="1800" b="0" i="0" strike="noStrike" cap="none" spc="0" baseline="0" dirty="0">
                <a:solidFill>
                  <a:srgbClr val="000000"/>
                </a:solidFill>
                <a:effectLst/>
                <a:latin typeface="Calibri"/>
                <a:ea typeface="Calibri"/>
                <a:cs typeface="Calibri"/>
              </a:rPr>
              <a:t>Web</a:t>
            </a:r>
            <a:r>
              <a:rPr lang="mk" sz="1800" b="0" i="0" strike="noStrike" cap="none" spc="0" baseline="0" dirty="0">
                <a:solidFill>
                  <a:srgbClr val="000000"/>
                </a:solidFill>
                <a:effectLst/>
                <a:latin typeface="Calibri"/>
                <a:ea typeface="Calibri"/>
                <a:cs typeface="Calibri"/>
              </a:rPr>
              <a:t> за да може да ја објасни темата – којашто овде е опфатена со само 5 слајда – вклучувајќи ги и криптовалутите – и со одредено упатување на IOCTA.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86</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Секоја година се нагласува непостојаноста на екосистемот на </a:t>
            </a:r>
            <a:r>
              <a:rPr lang="en-US" sz="1800" b="0" i="0" strike="noStrike" cap="none" spc="0" baseline="0" dirty="0">
                <a:solidFill>
                  <a:srgbClr val="3D3D5F"/>
                </a:solidFill>
                <a:effectLst/>
                <a:latin typeface="Roboto-Light"/>
                <a:ea typeface="Roboto-Light"/>
                <a:cs typeface="Roboto-Light"/>
              </a:rPr>
              <a:t>Dark Web</a:t>
            </a:r>
            <a:r>
              <a:rPr lang="mk" sz="1800" b="0" i="0" strike="noStrike" cap="none" spc="0" baseline="0" dirty="0">
                <a:solidFill>
                  <a:srgbClr val="3D3D5F"/>
                </a:solidFill>
                <a:effectLst/>
                <a:latin typeface="Roboto-Light"/>
                <a:ea typeface="Roboto-Light"/>
                <a:cs typeface="Roboto-Light"/>
              </a:rPr>
              <a:t>. Ова и понатаму е така, засилено со ефективно координирано делување на органите за спроведување на законот на почетокот на 2019 година. Властите презедоа глобални дејства против продавачите, па Dream Market, наводно најголемиот пазар во тоа време, доброволно се затвори.   </a:t>
            </a:r>
          </a:p>
          <a:p>
            <a:pPr algn="l"/>
            <a:r>
              <a:rPr lang="mk" sz="1800" b="0" i="0" strike="noStrike" cap="none" spc="0" baseline="0" dirty="0">
                <a:solidFill>
                  <a:srgbClr val="3D3D5F"/>
                </a:solidFill>
                <a:effectLst/>
                <a:latin typeface="Roboto-Light"/>
                <a:ea typeface="Roboto-Light"/>
                <a:cs typeface="Roboto-Light"/>
              </a:rPr>
              <a:t>Ова наводно се случи како последица на продолжени и упорни </a:t>
            </a:r>
            <a:r>
              <a:rPr lang="en-GB" sz="1800" b="0" i="0" strike="noStrike" cap="none" spc="0" baseline="0" dirty="0">
                <a:solidFill>
                  <a:srgbClr val="3D3D5F"/>
                </a:solidFill>
                <a:effectLst/>
                <a:latin typeface="Roboto-Light"/>
                <a:ea typeface="Roboto-Light"/>
                <a:cs typeface="Roboto-Light"/>
              </a:rPr>
              <a:t>DDoS</a:t>
            </a:r>
            <a:r>
              <a:rPr lang="mk" sz="1800" b="0" i="0" strike="noStrike" cap="none" spc="0" baseline="0" dirty="0">
                <a:solidFill>
                  <a:srgbClr val="3D3D5F"/>
                </a:solidFill>
                <a:effectLst/>
                <a:latin typeface="Roboto-Light"/>
                <a:ea typeface="Roboto-Light"/>
                <a:cs typeface="Roboto-Light"/>
              </a:rPr>
              <a:t> напади, </a:t>
            </a:r>
            <a:r>
              <a:rPr lang="mk-MK" sz="1800" b="0" i="0" strike="noStrike" cap="none" spc="0" baseline="0" dirty="0">
                <a:solidFill>
                  <a:srgbClr val="3D3D5F"/>
                </a:solidFill>
                <a:effectLst/>
                <a:latin typeface="Roboto-Light"/>
                <a:ea typeface="Roboto-Light"/>
                <a:cs typeface="Roboto-Light"/>
              </a:rPr>
              <a:t>за</a:t>
            </a:r>
            <a:r>
              <a:rPr lang="en-US" sz="1800" b="0" i="0" strike="noStrike" cap="none" spc="0" baseline="0" dirty="0">
                <a:solidFill>
                  <a:srgbClr val="3D3D5F"/>
                </a:solidFill>
                <a:effectLst/>
                <a:latin typeface="Roboto-Light"/>
                <a:ea typeface="Roboto-Light"/>
                <a:cs typeface="Roboto-Light"/>
              </a:rPr>
              <a:t> </a:t>
            </a:r>
            <a:r>
              <a:rPr lang="mk" sz="1800" b="0" i="0" strike="noStrike" cap="none" spc="0" baseline="0" dirty="0">
                <a:solidFill>
                  <a:srgbClr val="3D3D5F"/>
                </a:solidFill>
                <a:effectLst/>
                <a:latin typeface="Roboto-Light"/>
                <a:ea typeface="Roboto-Light"/>
                <a:cs typeface="Roboto-Light"/>
              </a:rPr>
              <a:t>кои претходно разговаравме во 4.4. Набрзо потоа, органите за спроведување на законот го најавија затворањето на два од преостанатите врвни пазари на </a:t>
            </a:r>
            <a:r>
              <a:rPr lang="en-US" sz="1800" b="0" i="0" strike="noStrike" cap="none" spc="0" baseline="0" dirty="0">
                <a:solidFill>
                  <a:srgbClr val="3D3D5F"/>
                </a:solidFill>
                <a:effectLst/>
                <a:latin typeface="Roboto-Light"/>
                <a:ea typeface="Roboto-Light"/>
                <a:cs typeface="Roboto-Light"/>
              </a:rPr>
              <a:t>Darknet</a:t>
            </a:r>
            <a:r>
              <a:rPr lang="mk" sz="1800" b="0" i="0" strike="noStrike" cap="none" spc="0" baseline="0" dirty="0">
                <a:solidFill>
                  <a:srgbClr val="3D3D5F"/>
                </a:solidFill>
                <a:effectLst/>
                <a:latin typeface="Roboto-Light"/>
                <a:ea typeface="Roboto-Light"/>
                <a:cs typeface="Roboto-Light"/>
              </a:rPr>
              <a:t>, Wall Street Market и Valhalla, по што следеше и Bestmixer, сајт кој нудеше услуги за мешање на криптовалутите, кој делумно се хостираше на </a:t>
            </a:r>
            <a:r>
              <a:rPr lang="en-US" sz="1800" b="0" i="0" strike="noStrike" cap="none" spc="0" baseline="0" dirty="0">
                <a:solidFill>
                  <a:srgbClr val="3D3D5F"/>
                </a:solidFill>
                <a:effectLst/>
                <a:latin typeface="Roboto-Light"/>
                <a:ea typeface="Roboto-Light"/>
                <a:cs typeface="Roboto-Light"/>
              </a:rPr>
              <a:t>Dark Web</a:t>
            </a:r>
            <a:r>
              <a:rPr lang="mk" sz="1800" b="0" i="0" strike="noStrike" cap="none" spc="0" baseline="0" dirty="0">
                <a:solidFill>
                  <a:srgbClr val="3D3D5F"/>
                </a:solidFill>
                <a:effectLst/>
                <a:latin typeface="Roboto-Light"/>
                <a:ea typeface="Roboto-Light"/>
                <a:cs typeface="Roboto-Light"/>
              </a:rPr>
              <a:t>.</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87</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88</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a:solidFill>
                  <a:srgbClr val="000000"/>
                </a:solidFill>
                <a:effectLst/>
                <a:latin typeface="Calibri"/>
                <a:ea typeface="Calibri"/>
                <a:cs typeface="Calibri"/>
              </a:rPr>
              <a:t>Информации од IOCTA 2019</a:t>
            </a:r>
          </a:p>
          <a:p>
            <a:pPr algn="l"/>
            <a:endParaRPr lang="en-US" sz="1200" b="0" i="0" u="none" strike="noStrike" kern="1200" baseline="0">
              <a:solidFill>
                <a:schemeClr val="tx1"/>
              </a:solidFill>
              <a:latin typeface="+mn-lt"/>
              <a:ea typeface="MS PGothic" pitchFamily="34" charset="-128"/>
              <a:cs typeface="ＭＳ Ｐゴシック" charset="0"/>
            </a:endParaRPr>
          </a:p>
          <a:p>
            <a:pPr algn="l"/>
            <a:endParaRPr lang="en-US" sz="1200" b="0" i="0" u="none" strike="noStrike" kern="1200" baseline="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89</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111111"/>
                </a:solidFill>
                <a:effectLst/>
                <a:latin typeface="SourceSansPro"/>
                <a:ea typeface="SourceSansPro"/>
                <a:cs typeface="SourceSansPro"/>
              </a:rPr>
              <a:t>Иако приватноста е високо ценета особина во виртуелниот свет, истиот со себе носи ризик од големи криминални елементи. Операторите на криптовалутите мора да се одбранат себеси од бројни обиди за хакирање од страна на злонамерните учесници. Исто така, и органите за спроведување на законот и регулаторите многу поверојатно ќе ги водат истраги токму на луѓето кои вршат големи трансакции. Иако и понатаму останува најпопуларниот избор, </a:t>
            </a:r>
            <a:r>
              <a:rPr lang="mk" sz="1800" b="0" i="0" u="sng" strike="noStrike" cap="none" spc="0" baseline="0" dirty="0">
                <a:solidFill>
                  <a:srgbClr val="2C40D0"/>
                </a:solidFill>
                <a:effectLst/>
                <a:uFill>
                  <a:solidFill>
                    <a:srgbClr val="2C40D0"/>
                  </a:solidFill>
                </a:uFill>
                <a:latin typeface="SourceSansPro"/>
                <a:ea typeface="SourceSansPro"/>
                <a:cs typeface="SourceSansPro"/>
                <a:hlinkClick r:id="rId3" history="0"/>
              </a:rPr>
              <a:t>биткоинот е постојано на мета</a:t>
            </a:r>
            <a:r>
              <a:rPr lang="mk" sz="1800" b="0" i="0" strike="noStrike" cap="none" spc="0" baseline="0" dirty="0">
                <a:solidFill>
                  <a:srgbClr val="111111"/>
                </a:solidFill>
                <a:effectLst/>
                <a:latin typeface="SourceSansPro"/>
                <a:ea typeface="SourceSansPro"/>
                <a:cs typeface="SourceSansPro"/>
              </a:rPr>
              <a:t> на органите на власта. Тие станаа доста добри во тоа да им влегуваат во трага на биткоинските трансакции, со што создаваат силен поттик да се премине кон поприватни криптовалути.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90</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Пазарите се постојано на мета на органите за спроведување на законот, коишто се обидуваат да ги отстранат овие пазари и да ги уапсат/кривично гонат луѓето што ги ракуваат. </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Silk Road беше првиот од ваквите пазари на црно којшто стекна меѓународна слава – започна со работа во 2011 година, и по само 2 години (во 2013 година) ФБИ го затвори. Сајтот беше најмногу познат за дилање на дрога. Го покрена Рос Улбрихт (Ross Ulbricht – Dread Pirate Roberts). Улбрихт беше осуден на доживотен затвор без можност за условно ослободување.</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202122"/>
                </a:solidFill>
                <a:effectLst/>
                <a:latin typeface="Arial"/>
                <a:ea typeface="Arial"/>
                <a:cs typeface="Arial"/>
              </a:rPr>
              <a:t>Дури функционираше, Silk Road го користеа илјадници дилери на дрога и други илегални продавачи за да дистрибуираат стотици килограми илегални дроги и други незаконски производи и услуги до над 100.000 купувачи, како и за да исперат стотици милиони долари кои потекнуваа од овие незаконски трансакции</a:t>
            </a:r>
            <a:r>
              <a:rPr lang="mk" sz="1200" b="0" i="0" strike="noStrike" cap="none" spc="0" baseline="0" dirty="0">
                <a:solidFill>
                  <a:srgbClr val="000000"/>
                </a:solidFill>
                <a:effectLst/>
                <a:latin typeface="Calibri"/>
                <a:ea typeface="Calibri"/>
                <a:cs typeface="Calibri"/>
              </a:rPr>
              <a:t>.</a:t>
            </a:r>
            <a:r>
              <a:rPr lang="mk" sz="1800" b="0" i="0" strike="noStrike" cap="none" spc="0" baseline="0" dirty="0">
                <a:solidFill>
                  <a:srgbClr val="202122"/>
                </a:solidFill>
                <a:effectLst/>
                <a:latin typeface="Arial"/>
                <a:ea typeface="Arial"/>
                <a:cs typeface="Arial"/>
              </a:rPr>
              <a:t>   </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Едно време постоеја и Silk Road 2 и Silk Road 3, но и тие или беа затворени или самите се затворија поради губиток на средства. Голем број вакви пазари самите се затвораат – особено ако дознаат за одредени активности на органите за спроведување на законот во нивната област.</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На десната слика е едно скорешно известување за акција против пазарите.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91</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92</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000000"/>
                </a:solidFill>
                <a:effectLst/>
                <a:latin typeface="Calibri"/>
                <a:ea typeface="Calibri"/>
                <a:cs typeface="Calibri"/>
              </a:rPr>
              <a:t>Информатичкото општество е општество во кое создавањето, ширењето, употребата, вградувањето и ракувањето со информациите претставува економска, политичка и културна дејност. Неговите главни двигатели се дигиталните информации и комуникациските технологии, кои доведоа до информациска експлозија и од темели ги менуваат сите аспекти на општествената организација, вклучувајќи ги и економијата, образованието, здравството, војувањето, владеењето и демократијата. Луѓето кои располагаат со средствата за да учествуваат во ваквиот вид на општество понекогаш се нарекуваат дигитални граѓани. Ова е само една од многуте етикети што се измислија за да се укаже дека луѓето влегуваат во нова фаза од општественото постоење. (Хилберт</a:t>
            </a:r>
            <a:r>
              <a:rPr lang="mk" sz="1800" b="0" i="1" strike="noStrike" cap="none" spc="0" baseline="0" dirty="0">
                <a:solidFill>
                  <a:srgbClr val="000000"/>
                </a:solidFill>
                <a:effectLst/>
                <a:latin typeface="Calibri"/>
                <a:ea typeface="Calibri"/>
                <a:cs typeface="Calibri"/>
              </a:rPr>
              <a:t>, M. (2015). Дигитална технологија и општествена промена, Бенигер, Џејмс Р. (1986). Револуција на контролата: Технолошкото и економското потекло на информатичкото општество</a:t>
            </a:r>
            <a:r>
              <a:rPr lang="mk" sz="1800" b="0" i="0" strike="noStrike" cap="none" spc="0" baseline="0" dirty="0">
                <a:solidFill>
                  <a:srgbClr val="000000"/>
                </a:solidFill>
                <a:effectLst/>
                <a:latin typeface="Calibri"/>
                <a:ea typeface="Calibri"/>
                <a:cs typeface="Calibri"/>
              </a:rPr>
              <a:t>).</a:t>
            </a:r>
            <a:endParaRPr lang="hr-HR" alt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a:t>
            </a:fld>
            <a:endParaRPr lang="en-US" altLang="en-US"/>
          </a:p>
        </p:txBody>
      </p:sp>
    </p:spTree>
    <p:extLst>
      <p:ext uri="{BB962C8B-B14F-4D97-AF65-F5344CB8AC3E}">
        <p14:creationId xmlns:p14="http://schemas.microsoft.com/office/powerpoint/2010/main" val="1241573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Соочени со поразот на нивниот проект за создавање на држава и сè понепријателските ставови кон нејзината машинерија за онлајн пропаганда, ИД</a:t>
            </a:r>
            <a:r>
              <a:rPr lang="en-US" sz="1800" b="0" i="0" strike="noStrike" cap="none" spc="0" baseline="0" dirty="0">
                <a:solidFill>
                  <a:srgbClr val="3D3D5F"/>
                </a:solidFill>
                <a:effectLst/>
                <a:latin typeface="Roboto-Light"/>
                <a:ea typeface="Roboto-Light"/>
                <a:cs typeface="Roboto-Light"/>
              </a:rPr>
              <a:t> (</a:t>
            </a:r>
            <a:r>
              <a:rPr lang="mk-MK" sz="1800" b="0" i="0" strike="noStrike" cap="none" spc="0" baseline="0" dirty="0">
                <a:solidFill>
                  <a:srgbClr val="3D3D5F"/>
                </a:solidFill>
                <a:effectLst/>
                <a:latin typeface="Roboto-Light"/>
                <a:ea typeface="Roboto-Light"/>
                <a:cs typeface="Roboto-Light"/>
              </a:rPr>
              <a:t>Исламската држава)</a:t>
            </a:r>
            <a:r>
              <a:rPr lang="mk" sz="1800" b="0" i="0" strike="noStrike" cap="none" spc="0" baseline="0" dirty="0">
                <a:solidFill>
                  <a:srgbClr val="3D3D5F"/>
                </a:solidFill>
                <a:effectLst/>
                <a:latin typeface="Roboto-Light"/>
                <a:ea typeface="Roboto-Light"/>
                <a:cs typeface="Roboto-Light"/>
              </a:rPr>
              <a:t> продолжува да ја преобразува својата тактика за да остане релевантна онлајн. И покрај интензивните кампањи за нивно затворање во 2018 година од страна на органите за спроведување на законот и платформите на друштвените мрежи – вклучително и Телеграм – оваа група сè уште може да се пофали со високо диверзифицирана онлајн инфраструктура за ширење на својата пропаганда и продолжува да објавува на низа медиуми и сајтови за споделување фајлови, а особено на помалите платформи со намален капацитет да го прекинат нивното делување. </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Медиумските куќи наклонети кон ИД, вклучително и </a:t>
            </a:r>
            <a:r>
              <a:rPr lang="mk" sz="1800" b="0" i="0" strike="noStrike" cap="none" spc="0" baseline="0" dirty="0">
                <a:solidFill>
                  <a:srgbClr val="3D3D5F"/>
                </a:solidFill>
                <a:effectLst/>
                <a:latin typeface="Roboto-LightItalic"/>
                <a:ea typeface="Roboto-LightItalic"/>
                <a:cs typeface="Roboto-LightItalic"/>
              </a:rPr>
              <a:t>al-Saqri Corporation for Military Sciences, Horizons Electronic Foundation</a:t>
            </a:r>
            <a:r>
              <a:rPr lang="mk" sz="1800" b="0" i="0" strike="noStrike" cap="none" spc="0" baseline="0" dirty="0">
                <a:solidFill>
                  <a:srgbClr val="3D3D5F"/>
                </a:solidFill>
                <a:effectLst/>
                <a:latin typeface="Roboto-Light"/>
                <a:ea typeface="Roboto-Light"/>
                <a:cs typeface="Roboto-Light"/>
              </a:rPr>
              <a:t> и </a:t>
            </a:r>
            <a:r>
              <a:rPr lang="mk" sz="1800" b="0" i="0" strike="noStrike" cap="none" spc="0" baseline="0" dirty="0">
                <a:solidFill>
                  <a:srgbClr val="3D3D5F"/>
                </a:solidFill>
                <a:effectLst/>
                <a:latin typeface="Roboto-LightItalic"/>
                <a:ea typeface="Roboto-LightItalic"/>
                <a:cs typeface="Roboto-LightItalic"/>
              </a:rPr>
              <a:t>United Cyber Caliphate</a:t>
            </a:r>
            <a:r>
              <a:rPr lang="mk" sz="1800" b="0" i="0" strike="noStrike" cap="none" spc="0" baseline="0" dirty="0">
                <a:solidFill>
                  <a:srgbClr val="3D3D5F"/>
                </a:solidFill>
                <a:effectLst/>
                <a:latin typeface="Roboto-Light"/>
                <a:ea typeface="Roboto-Light"/>
                <a:cs typeface="Roboto-Light"/>
              </a:rPr>
              <a:t> станаа</a:t>
            </a:r>
          </a:p>
          <a:p>
            <a:pPr algn="l"/>
            <a:r>
              <a:rPr lang="mk" sz="1800" b="0" i="0" strike="noStrike" cap="none" spc="0" baseline="0" dirty="0">
                <a:solidFill>
                  <a:srgbClr val="3D3D5F"/>
                </a:solidFill>
                <a:effectLst/>
                <a:latin typeface="Roboto-Light"/>
                <a:ea typeface="Roboto-Light"/>
                <a:cs typeface="Roboto-Light"/>
              </a:rPr>
              <a:t>доста успешни и плодни во давањето безбедносни упатства во однос на сајбер-безбедноста и оперативната безбедност. Нивните упатства се однесуваат на сè од предлагање сигурни прегледувачи и апликации со силна приватност, па до промовирање на употребата на </a:t>
            </a:r>
            <a:r>
              <a:rPr lang="en-GB" sz="1800" b="0" i="0" strike="noStrike" cap="none" spc="0" baseline="0" dirty="0">
                <a:solidFill>
                  <a:srgbClr val="3D3D5F"/>
                </a:solidFill>
                <a:effectLst/>
                <a:latin typeface="Roboto-Light"/>
                <a:ea typeface="Roboto-Light"/>
                <a:cs typeface="Roboto-Light"/>
              </a:rPr>
              <a:t>TOR</a:t>
            </a:r>
            <a:r>
              <a:rPr lang="mk" sz="1800" b="0" i="0" strike="noStrike" cap="none" spc="0" baseline="0" dirty="0">
                <a:solidFill>
                  <a:srgbClr val="3D3D5F"/>
                </a:solidFill>
                <a:effectLst/>
                <a:latin typeface="Roboto-Light"/>
                <a:ea typeface="Roboto-Light"/>
                <a:cs typeface="Roboto-Light"/>
              </a:rPr>
              <a:t> прегледувачи и децентрализирани платформи.  Овие неофицијални, но сè поспецијализирани медиумски куќи исто така даваат и совети за тоа како да се заобиколи укинување на сметките (акаунтите), а меѓу предлозите што ги нудат се и користењето каналски називи и профилни слики коишто не може да се поврзат со ИД.</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93</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111111"/>
                </a:solidFill>
                <a:effectLst/>
                <a:latin typeface="SourceSansPro"/>
                <a:ea typeface="SourceSansPro"/>
                <a:cs typeface="SourceSansPro"/>
              </a:rPr>
              <a:t>Еден од најскорешните инциденти од висок профил беше нападот во градот Крајстчерч – каде што голем дел од подготовките се извршија преку интернет.</a:t>
            </a:r>
          </a:p>
          <a:p>
            <a:pPr algn="l"/>
            <a:endParaRPr lang="en-US" sz="1200" b="0" i="0" u="none" strike="noStrike" kern="1200" baseline="0" dirty="0">
              <a:solidFill>
                <a:srgbClr val="111111"/>
              </a:solidFill>
              <a:effectLst/>
              <a:latin typeface="SourceSansPro"/>
              <a:ea typeface="MS PGothic" pitchFamily="34" charset="-128"/>
              <a:cs typeface="ＭＳ Ｐゴシック" charset="0"/>
            </a:endParaRPr>
          </a:p>
          <a:p>
            <a:pPr algn="l"/>
            <a:r>
              <a:rPr lang="mk" sz="1200" b="0" i="0" strike="noStrike" cap="none" spc="0" baseline="0" dirty="0">
                <a:solidFill>
                  <a:srgbClr val="111111"/>
                </a:solidFill>
                <a:effectLst/>
                <a:latin typeface="SourceSansPro"/>
                <a:ea typeface="SourceSansPro"/>
                <a:cs typeface="SourceSansPro"/>
              </a:rPr>
              <a:t>Иако нивниот настап повеќе беше во насока да го изрекламираат своето делување, повеќето терористички организации ја користат технологијата за да ги сокријат и енкриптираат своите пораки упатени кон нивните следбеници и милитанти.</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94</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a:solidFill>
                  <a:srgbClr val="000000"/>
                </a:solidFill>
                <a:effectLst/>
                <a:latin typeface="Calibri"/>
                <a:ea typeface="Calibri"/>
                <a:cs typeface="Calibri"/>
              </a:rPr>
              <a:t>Информации од IOCTA 2019</a:t>
            </a:r>
          </a:p>
          <a:p>
            <a:pPr algn="l"/>
            <a:endParaRPr lang="en-US" sz="1200" b="0" i="0" u="none" strike="noStrike" kern="1200" baseline="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95</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IOCTA 2019</a:t>
            </a:r>
          </a:p>
          <a:p>
            <a:pPr algn="l"/>
            <a:r>
              <a:rPr lang="mk" sz="1800" b="0" i="0" strike="noStrike" cap="none" spc="0" baseline="0" dirty="0">
                <a:solidFill>
                  <a:srgbClr val="3B4E61"/>
                </a:solidFill>
                <a:effectLst/>
                <a:latin typeface="RobotoMono-Regular"/>
                <a:ea typeface="RobotoMono-Regular"/>
                <a:cs typeface="RobotoMono-Regular"/>
              </a:rPr>
              <a:t>Трансверзални криминални фактори се оние кои влијаат врз или го олеснуваат извршувањето на криминалните активности, или поинаку придонесуваат за повеќе криминални области, но не се нужно самите по себе криминални.</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96</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mk" sz="1200" b="0" i="0" strike="noStrike" cap="none" spc="0" baseline="0" dirty="0">
                <a:solidFill>
                  <a:srgbClr val="000000"/>
                </a:solidFill>
                <a:effectLst/>
                <a:latin typeface="Calibri"/>
                <a:ea typeface="Calibri"/>
                <a:cs typeface="Calibri"/>
              </a:rPr>
              <a:t>Информации од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800" b="0" i="0" strike="noStrike" cap="none" spc="0" baseline="0" dirty="0">
                <a:solidFill>
                  <a:srgbClr val="3D3D5F"/>
                </a:solidFill>
                <a:effectLst/>
                <a:latin typeface="Roboto-Light"/>
                <a:ea typeface="Roboto-Light"/>
                <a:cs typeface="Roboto-Light"/>
              </a:rPr>
              <a:t>Сторителите главно користеа фишинг за да ги соберат личните банкарски податоци, податоците за платежните картички или други кориснички податоци за логирање. Криминалците или ги продаваат овие податоци на подземните пазари или самите ги користат за да извршат измама.</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„Мулиња за пари“ се користат како поддршка на сите аспекти на финансискиот криминал и сајбер-криминалот. Се однесува на сајбер-криминалот и безготовинските платни измами. На луѓето им се плаќа за да ги пренесат илегалните средства и да ги „просчистат“ во нормалните валутни системи.</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mk" sz="1200" b="0" i="0" strike="noStrike" cap="none" spc="0" baseline="0" dirty="0">
                <a:solidFill>
                  <a:srgbClr val="000000"/>
                </a:solidFill>
                <a:effectLst/>
                <a:latin typeface="Calibri"/>
                <a:ea typeface="Calibri"/>
                <a:cs typeface="Calibri"/>
              </a:rPr>
              <a:t>Криптовалути – споменати претходно во овој дел, но ги вклучивме тука заради целовитост.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97</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a:p>
            <a:endParaRPr lang="en-GB" dirty="0"/>
          </a:p>
          <a:p>
            <a:r>
              <a:rPr lang="mk" sz="1800" b="0" i="0" strike="noStrike" cap="none" spc="0" baseline="0" dirty="0">
                <a:solidFill>
                  <a:srgbClr val="000000"/>
                </a:solidFill>
                <a:effectLst/>
                <a:latin typeface="Calibri"/>
                <a:ea typeface="Calibri"/>
                <a:cs typeface="Calibri"/>
              </a:rPr>
              <a:t>Обучувачот треба да ја отвори сесијата со отворено прашање до </a:t>
            </a:r>
            <a:r>
              <a:rPr lang="sr-Cyrl-RS" sz="1800" b="0" i="0" strike="noStrike" cap="none" spc="0" baseline="0" dirty="0">
                <a:solidFill>
                  <a:srgbClr val="000000"/>
                </a:solidFill>
                <a:effectLst/>
                <a:latin typeface="Calibri"/>
                <a:ea typeface="Calibri"/>
                <a:cs typeface="Calibri"/>
              </a:rPr>
              <a:t>претставници</a:t>
            </a:r>
            <a:r>
              <a:rPr lang="mk" sz="1800" b="0" i="0" strike="noStrike" cap="none" spc="0" baseline="0" dirty="0">
                <a:solidFill>
                  <a:srgbClr val="000000"/>
                </a:solidFill>
                <a:effectLst/>
                <a:latin typeface="Calibri"/>
                <a:ea typeface="Calibri"/>
                <a:cs typeface="Calibri"/>
              </a:rPr>
              <a:t>те – да посвети одредено време да ги поттикне самите да се обидат да објаснат што тие мислат дека претставува сајбер-криминал.</a:t>
            </a:r>
          </a:p>
          <a:p>
            <a:endParaRPr lang="en-GB" dirty="0"/>
          </a:p>
          <a:p>
            <a:r>
              <a:rPr lang="mk" sz="1800" b="0" i="0" strike="noStrike" cap="none" spc="0" baseline="0" dirty="0">
                <a:solidFill>
                  <a:srgbClr val="000000"/>
                </a:solidFill>
                <a:effectLst/>
                <a:latin typeface="Calibri"/>
                <a:ea typeface="Calibri"/>
                <a:cs typeface="Calibri"/>
              </a:rPr>
              <a:t>Може да се разговара пленарно – или во помали групи. Идејата е да се добие една лаичка дефиниција за тоа што претставува сајбер-криминалот.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98</a:t>
            </a:fld>
            <a:endParaRPr lang="en-US" altLang="en-US"/>
          </a:p>
        </p:txBody>
      </p:sp>
    </p:spTree>
    <p:extLst>
      <p:ext uri="{BB962C8B-B14F-4D97-AF65-F5344CB8AC3E}">
        <p14:creationId xmlns:p14="http://schemas.microsoft.com/office/powerpoint/2010/main" val="278950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a:p>
        </p:txBody>
      </p:sp>
    </p:spTree>
    <p:extLst>
      <p:ext uri="{BB962C8B-B14F-4D97-AF65-F5344CB8AC3E}">
        <p14:creationId xmlns:p14="http://schemas.microsoft.com/office/powerpoint/2010/main" val="23800993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strike="noStrike" cap="none" spc="0" baseline="0" dirty="0">
                <a:solidFill>
                  <a:srgbClr val="000000"/>
                </a:solidFill>
                <a:effectLst/>
                <a:latin typeface="Calibri"/>
                <a:ea typeface="Calibri"/>
                <a:cs typeface="Calibri"/>
              </a:rPr>
              <a:t>SPAM</a:t>
            </a:r>
            <a:r>
              <a:rPr lang="mk" sz="1800" b="0" i="0" strike="noStrike" cap="none" spc="0" baseline="0" dirty="0">
                <a:solidFill>
                  <a:srgbClr val="000000"/>
                </a:solidFill>
                <a:effectLst/>
                <a:latin typeface="Calibri"/>
                <a:ea typeface="Calibri"/>
                <a:cs typeface="Calibri"/>
              </a:rPr>
              <a:t> е широко распространет проблем. Се состои од ширење на непожелна е-пошта до милиони примачи. Тие што ги добиваат овие пораки не може да го избегнат тоа. Понекогаш, пораките имаат чиста маркетиншка цел. Но, честопати се и носители на </a:t>
            </a:r>
            <a:r>
              <a:rPr lang="en-GB" sz="1800" b="0" i="0" strike="noStrike" cap="none" spc="0" baseline="0" dirty="0">
                <a:solidFill>
                  <a:srgbClr val="000000"/>
                </a:solidFill>
                <a:effectLst/>
                <a:latin typeface="Calibri"/>
                <a:ea typeface="Calibri"/>
                <a:cs typeface="Calibri"/>
              </a:rPr>
              <a:t>malware</a:t>
            </a:r>
            <a:r>
              <a:rPr lang="mk" sz="1800" b="0" i="0" strike="noStrike" cap="none" spc="0" baseline="0" dirty="0">
                <a:solidFill>
                  <a:srgbClr val="000000"/>
                </a:solidFill>
                <a:effectLst/>
                <a:latin typeface="Calibri"/>
                <a:ea typeface="Calibri"/>
                <a:cs typeface="Calibri"/>
              </a:rPr>
              <a:t> чија намера е да го инфицира компјутерот.</a:t>
            </a:r>
            <a:endParaRPr lang="hr-HR" altLang="en-US" dirty="0"/>
          </a:p>
          <a:p>
            <a:r>
              <a:rPr lang="en-GB" altLang="en-US" dirty="0"/>
              <a:t> </a:t>
            </a:r>
            <a:endParaRPr lang="hr-HR" altLang="en-US" dirty="0"/>
          </a:p>
          <a:p>
            <a:r>
              <a:rPr lang="mk" sz="1800" b="0" i="0" strike="noStrike" cap="none" spc="0" baseline="0" dirty="0">
                <a:solidFill>
                  <a:srgbClr val="000000"/>
                </a:solidFill>
                <a:effectLst/>
                <a:latin typeface="Calibri"/>
                <a:ea typeface="Calibri"/>
                <a:cs typeface="Calibri"/>
              </a:rPr>
              <a:t>Обично испраќачот е некое лица кое не ѝ е познато на жртвата, и кој ниту ја прашал жртвата ниту пак побарал нејзино одобрување за да ѝ ја прати пораката.</a:t>
            </a:r>
          </a:p>
          <a:p>
            <a:endParaRPr lang="en-GB" altLang="en-US" dirty="0"/>
          </a:p>
          <a:p>
            <a:r>
              <a:rPr lang="mk" sz="1800" b="0" i="0" strike="noStrike" cap="none" spc="0" baseline="0" dirty="0">
                <a:solidFill>
                  <a:srgbClr val="000000"/>
                </a:solidFill>
                <a:effectLst/>
                <a:latin typeface="Calibri"/>
                <a:ea typeface="Calibri"/>
                <a:cs typeface="Calibri"/>
              </a:rPr>
              <a:t>Комитетот на Конвенцијата за сајбер-криминал (T-CY) го издаде Упатството бр. 8 за СПАМ: https://rm.coe.int/CoERMPublicCommonSearchServices/DisplayDCTMContent?documentId=09000016802e7268</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102</a:t>
            </a:fld>
            <a:endParaRPr lang="en-US" altLang="en-US"/>
          </a:p>
        </p:txBody>
      </p:sp>
    </p:spTree>
    <p:extLst>
      <p:ext uri="{BB962C8B-B14F-4D97-AF65-F5344CB8AC3E}">
        <p14:creationId xmlns:p14="http://schemas.microsoft.com/office/powerpoint/2010/main" val="394664241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strike="noStrike" cap="none" spc="0" baseline="0" dirty="0">
                <a:solidFill>
                  <a:srgbClr val="000000"/>
                </a:solidFill>
                <a:effectLst/>
                <a:latin typeface="Calibri"/>
                <a:ea typeface="Calibri"/>
                <a:cs typeface="Calibri"/>
              </a:rPr>
              <a:t>Fishing/</a:t>
            </a:r>
            <a:r>
              <a:rPr lang="mk-MK" sz="1800" b="0" i="0" strike="noStrike" cap="none" spc="0" baseline="0" dirty="0">
                <a:solidFill>
                  <a:srgbClr val="000000"/>
                </a:solidFill>
                <a:effectLst/>
                <a:latin typeface="Calibri"/>
                <a:ea typeface="Calibri"/>
                <a:cs typeface="Calibri"/>
              </a:rPr>
              <a:t>ф</a:t>
            </a:r>
            <a:r>
              <a:rPr lang="mk" sz="1800" b="0" i="0" strike="noStrike" cap="none" spc="0" baseline="0" dirty="0">
                <a:solidFill>
                  <a:srgbClr val="000000"/>
                </a:solidFill>
                <a:effectLst/>
                <a:latin typeface="Calibri"/>
                <a:ea typeface="Calibri"/>
                <a:cs typeface="Calibri"/>
              </a:rPr>
              <a:t>ишинг („лов на лозинки“) е техника којашто се обидува некого да убеди да ги испрати своите лични информации на некое друго лице. </a:t>
            </a:r>
          </a:p>
          <a:p>
            <a:r>
              <a:rPr lang="mk" sz="1800" b="0" i="0" strike="noStrike" cap="none" spc="0" baseline="0" dirty="0">
                <a:solidFill>
                  <a:srgbClr val="000000"/>
                </a:solidFill>
                <a:effectLst/>
                <a:latin typeface="Calibri"/>
                <a:ea typeface="Calibri"/>
                <a:cs typeface="Calibri"/>
              </a:rPr>
              <a:t>Овие информации потоа може да се искористат за кражба или измама. Обично, сторителите користат </a:t>
            </a:r>
            <a:r>
              <a:rPr lang="en-US" sz="1800" b="0" i="0" strike="noStrike" cap="none" spc="0" baseline="0" dirty="0">
                <a:solidFill>
                  <a:srgbClr val="000000"/>
                </a:solidFill>
                <a:effectLst/>
                <a:latin typeface="Calibri"/>
                <a:ea typeface="Calibri"/>
                <a:cs typeface="Calibri"/>
              </a:rPr>
              <a:t>e-mail</a:t>
            </a:r>
            <a:r>
              <a:rPr lang="mk" sz="1800" b="0" i="0" strike="noStrike" cap="none" spc="0" baseline="0" dirty="0">
                <a:solidFill>
                  <a:srgbClr val="000000"/>
                </a:solidFill>
                <a:effectLst/>
                <a:latin typeface="Calibri"/>
                <a:ea typeface="Calibri"/>
                <a:cs typeface="Calibri"/>
              </a:rPr>
              <a:t> пораки за да ја прелажат жртвата, од која ги земаат личните информации, вклучително и</a:t>
            </a:r>
            <a:r>
              <a:rPr lang="en-US" sz="1800" b="0" i="0" strike="noStrike" cap="none" spc="0" baseline="0" dirty="0">
                <a:solidFill>
                  <a:srgbClr val="000000"/>
                </a:solidFill>
                <a:effectLst/>
                <a:latin typeface="Calibri"/>
                <a:ea typeface="Calibri"/>
                <a:cs typeface="Calibri"/>
              </a:rPr>
              <a:t> </a:t>
            </a:r>
            <a:r>
              <a:rPr lang="mk-MK" sz="1800" b="0" i="0" strike="noStrike" cap="none" spc="0" baseline="0" dirty="0">
                <a:solidFill>
                  <a:srgbClr val="000000"/>
                </a:solidFill>
                <a:effectLst/>
                <a:latin typeface="Calibri"/>
                <a:ea typeface="Calibri"/>
                <a:cs typeface="Calibri"/>
              </a:rPr>
              <a:t>лозинки</a:t>
            </a:r>
            <a:r>
              <a:rPr lang="mk" sz="1800" b="0" i="0" strike="noStrike" cap="none" spc="0" baseline="0" dirty="0">
                <a:solidFill>
                  <a:srgbClr val="000000"/>
                </a:solidFill>
                <a:effectLst/>
                <a:latin typeface="Calibri"/>
                <a:ea typeface="Calibri"/>
                <a:cs typeface="Calibri"/>
              </a:rPr>
              <a:t> или други кориснички податоци за логирање/пристап. Понекогаш, оваа техника се користи за пренасочување на корисниците кон штетни или лажни </a:t>
            </a:r>
            <a:r>
              <a:rPr lang="sr-Cyrl-RS" sz="1800" b="0" i="0" strike="noStrike" cap="none" spc="0" baseline="0" dirty="0">
                <a:solidFill>
                  <a:srgbClr val="000000"/>
                </a:solidFill>
                <a:effectLst/>
                <a:latin typeface="Calibri"/>
                <a:ea typeface="Calibri"/>
                <a:cs typeface="Calibri"/>
              </a:rPr>
              <a:t>веб-сајтови</a:t>
            </a:r>
            <a:r>
              <a:rPr lang="mk" sz="1800" b="0" i="0" strike="noStrike" cap="none" spc="0" baseline="0" dirty="0">
                <a:solidFill>
                  <a:srgbClr val="000000"/>
                </a:solidFill>
                <a:effectLst/>
                <a:latin typeface="Calibri"/>
                <a:ea typeface="Calibri"/>
                <a:cs typeface="Calibri"/>
              </a:rPr>
              <a:t>.</a:t>
            </a:r>
          </a:p>
          <a:p>
            <a:endParaRPr lang="en-GB" altLang="en-US" dirty="0"/>
          </a:p>
          <a:p>
            <a:r>
              <a:rPr lang="mk" sz="1800" b="0" i="0" strike="noStrike" cap="none" spc="0" baseline="0" dirty="0">
                <a:solidFill>
                  <a:srgbClr val="000000"/>
                </a:solidFill>
                <a:effectLst/>
                <a:latin typeface="Calibri"/>
                <a:ea typeface="Calibri"/>
                <a:cs typeface="Calibri"/>
              </a:rPr>
              <a:t>https://en.wikipedia.org/wiki/Phishing</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103</a:t>
            </a:fld>
            <a:endParaRPr lang="en-US" altLang="en-US"/>
          </a:p>
        </p:txBody>
      </p:sp>
    </p:spTree>
    <p:extLst>
      <p:ext uri="{BB962C8B-B14F-4D97-AF65-F5344CB8AC3E}">
        <p14:creationId xmlns:p14="http://schemas.microsoft.com/office/powerpoint/2010/main" val="13706673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strike="noStrike" cap="none" spc="0" baseline="0" dirty="0">
                <a:solidFill>
                  <a:srgbClr val="000000"/>
                </a:solidFill>
                <a:effectLst/>
                <a:latin typeface="Calibri"/>
                <a:ea typeface="Calibri"/>
                <a:cs typeface="Calibri"/>
              </a:rPr>
              <a:t>Fishing/</a:t>
            </a:r>
            <a:r>
              <a:rPr lang="mk-MK" sz="1800" b="0" i="0" strike="noStrike" cap="none" spc="0" baseline="0" dirty="0">
                <a:solidFill>
                  <a:srgbClr val="000000"/>
                </a:solidFill>
                <a:effectLst/>
                <a:latin typeface="Calibri"/>
                <a:ea typeface="Calibri"/>
                <a:cs typeface="Calibri"/>
              </a:rPr>
              <a:t>ф</a:t>
            </a:r>
            <a:r>
              <a:rPr lang="mk" sz="1800" b="0" i="0" strike="noStrike" cap="none" spc="0" baseline="0" dirty="0">
                <a:solidFill>
                  <a:srgbClr val="000000"/>
                </a:solidFill>
                <a:effectLst/>
                <a:latin typeface="Calibri"/>
                <a:ea typeface="Calibri"/>
                <a:cs typeface="Calibri"/>
              </a:rPr>
              <a:t>ишинг („лов на лозинки“) е техника којашто се обидува некого да убеди да ги испрати своите лични информации на некое друго лице. </a:t>
            </a:r>
          </a:p>
          <a:p>
            <a:r>
              <a:rPr lang="mk" sz="1800" b="0" i="0" strike="noStrike" cap="none" spc="0" baseline="0" dirty="0">
                <a:solidFill>
                  <a:srgbClr val="000000"/>
                </a:solidFill>
                <a:effectLst/>
                <a:latin typeface="Calibri"/>
                <a:ea typeface="Calibri"/>
                <a:cs typeface="Calibri"/>
              </a:rPr>
              <a:t>Овие информации потоа може да се искористат за кражба или измама. Обично, сторителите користат </a:t>
            </a:r>
            <a:r>
              <a:rPr lang="en-US" sz="1800" b="0" i="0" strike="noStrike" cap="none" spc="0" baseline="0" dirty="0">
                <a:solidFill>
                  <a:srgbClr val="000000"/>
                </a:solidFill>
                <a:effectLst/>
                <a:latin typeface="Calibri"/>
                <a:ea typeface="Calibri"/>
                <a:cs typeface="Calibri"/>
              </a:rPr>
              <a:t>e-mail</a:t>
            </a:r>
            <a:r>
              <a:rPr lang="mk" sz="1800" b="0" i="0" strike="noStrike" cap="none" spc="0" baseline="0" dirty="0">
                <a:solidFill>
                  <a:srgbClr val="000000"/>
                </a:solidFill>
                <a:effectLst/>
                <a:latin typeface="Calibri"/>
                <a:ea typeface="Calibri"/>
                <a:cs typeface="Calibri"/>
              </a:rPr>
              <a:t> пораки за да ја прелажат жртвата, од која ги земаат личните информации, вклучително и</a:t>
            </a:r>
            <a:r>
              <a:rPr lang="en-US" sz="1800" b="0" i="0" strike="noStrike" cap="none" spc="0" baseline="0" dirty="0">
                <a:solidFill>
                  <a:srgbClr val="000000"/>
                </a:solidFill>
                <a:effectLst/>
                <a:latin typeface="Calibri"/>
                <a:ea typeface="Calibri"/>
                <a:cs typeface="Calibri"/>
              </a:rPr>
              <a:t> </a:t>
            </a:r>
            <a:r>
              <a:rPr lang="mk-MK" sz="1800" b="0" i="0" strike="noStrike" cap="none" spc="0" baseline="0" dirty="0">
                <a:solidFill>
                  <a:srgbClr val="000000"/>
                </a:solidFill>
                <a:effectLst/>
                <a:latin typeface="Calibri"/>
                <a:ea typeface="Calibri"/>
                <a:cs typeface="Calibri"/>
              </a:rPr>
              <a:t>лозинки</a:t>
            </a:r>
            <a:r>
              <a:rPr lang="mk" sz="1800" b="0" i="0" strike="noStrike" cap="none" spc="0" baseline="0" dirty="0">
                <a:solidFill>
                  <a:srgbClr val="000000"/>
                </a:solidFill>
                <a:effectLst/>
                <a:latin typeface="Calibri"/>
                <a:ea typeface="Calibri"/>
                <a:cs typeface="Calibri"/>
              </a:rPr>
              <a:t> или други кориснички податоци за логирање/пристап. Понекогаш, оваа техника се користи за пренасочување на корисниците кон штетни или лажни </a:t>
            </a:r>
            <a:r>
              <a:rPr lang="sr-Cyrl-RS" sz="1800" b="0" i="0" strike="noStrike" cap="none" spc="0" baseline="0" dirty="0">
                <a:solidFill>
                  <a:srgbClr val="000000"/>
                </a:solidFill>
                <a:effectLst/>
                <a:latin typeface="Calibri"/>
                <a:ea typeface="Calibri"/>
                <a:cs typeface="Calibri"/>
              </a:rPr>
              <a:t>веб-сајтови</a:t>
            </a:r>
            <a:r>
              <a:rPr lang="mk" sz="1800" b="0" i="0" strike="noStrike" cap="none" spc="0" baseline="0" dirty="0">
                <a:solidFill>
                  <a:srgbClr val="000000"/>
                </a:solidFill>
                <a:effectLst/>
                <a:latin typeface="Calibri"/>
                <a:ea typeface="Calibri"/>
                <a:cs typeface="Calibri"/>
              </a:rPr>
              <a:t>.</a:t>
            </a:r>
          </a:p>
          <a:p>
            <a:endParaRPr lang="en-GB" altLang="en-US" sz="1800" dirty="0"/>
          </a:p>
          <a:p>
            <a:r>
              <a:rPr lang="mk" sz="1800" b="0" i="0" strike="noStrike" cap="none" spc="0" baseline="0" dirty="0">
                <a:solidFill>
                  <a:srgbClr val="000000"/>
                </a:solidFill>
                <a:effectLst/>
                <a:latin typeface="Calibri"/>
                <a:ea typeface="Calibri"/>
                <a:cs typeface="Calibri"/>
              </a:rPr>
              <a:t>https://en.wikipedia.org/wiki/Phishing</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104</a:t>
            </a:fld>
            <a:endParaRPr lang="en-US" altLang="en-US"/>
          </a:p>
        </p:txBody>
      </p:sp>
    </p:spTree>
    <p:extLst>
      <p:ext uri="{BB962C8B-B14F-4D97-AF65-F5344CB8AC3E}">
        <p14:creationId xmlns:p14="http://schemas.microsoft.com/office/powerpoint/2010/main" val="3658271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26/04/2021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t>‹#›</a:t>
            </a:fld>
            <a:endParaRPr lang="en-GB" altLang="en-US"/>
          </a:p>
        </p:txBody>
      </p:sp>
    </p:spTree>
    <p:extLst>
      <p:ext uri="{BB962C8B-B14F-4D97-AF65-F5344CB8AC3E}">
        <p14:creationId xmlns:p14="http://schemas.microsoft.com/office/powerpoint/2010/main" val="419745645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26/04/2021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t>‹#›</a:t>
            </a:fld>
            <a:endParaRPr lang="en-GB" altLang="en-US"/>
          </a:p>
        </p:txBody>
      </p:sp>
    </p:spTree>
    <p:extLst>
      <p:ext uri="{BB962C8B-B14F-4D97-AF65-F5344CB8AC3E}">
        <p14:creationId xmlns:p14="http://schemas.microsoft.com/office/powerpoint/2010/main" val="422272252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26/04/2021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t>‹#›</a:t>
            </a:fld>
            <a:endParaRPr lang="en-GB" altLang="en-US"/>
          </a:p>
        </p:txBody>
      </p:sp>
    </p:spTree>
    <p:extLst>
      <p:ext uri="{BB962C8B-B14F-4D97-AF65-F5344CB8AC3E}">
        <p14:creationId xmlns:p14="http://schemas.microsoft.com/office/powerpoint/2010/main" val="16562708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26/04/2021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D736D99F-863E-447D-B6F4-54D12E5BDF49}" type="slidenum">
              <a:rPr lang="mk" sz="1200" b="1" i="0" strike="noStrike" cap="none" spc="0" baseline="0">
                <a:solidFill>
                  <a:srgbClr val="FFFFFF"/>
                </a:solidFill>
                <a:effectLst/>
                <a:latin typeface="Verdana" charset="0"/>
                <a:ea typeface="Verdana"/>
                <a:cs typeface="Verdana" charset="0"/>
              </a:rPr>
              <a:t>‹#›</a:t>
            </a:fld>
            <a:r>
              <a:rPr lang="mk" sz="1200" b="1" i="0" strike="noStrike" cap="none" spc="0" baseline="0">
                <a:solidFill>
                  <a:srgbClr val="FFFFFF"/>
                </a:solidFill>
                <a:effectLst/>
                <a:latin typeface="Verdana" charset="0"/>
                <a:ea typeface="Verdana"/>
                <a:cs typeface="Verdana" charset="0"/>
              </a:rPr>
              <a:t> -                             </a:t>
            </a:r>
          </a:p>
        </p:txBody>
      </p:sp>
    </p:spTree>
    <p:extLst>
      <p:ext uri="{BB962C8B-B14F-4D97-AF65-F5344CB8AC3E}">
        <p14:creationId xmlns:p14="http://schemas.microsoft.com/office/powerpoint/2010/main" val="25868377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26/04/2021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t>‹#›</a:t>
            </a:fld>
            <a:endParaRPr lang="en-GB" altLang="en-US"/>
          </a:p>
        </p:txBody>
      </p:sp>
    </p:spTree>
    <p:extLst>
      <p:ext uri="{BB962C8B-B14F-4D97-AF65-F5344CB8AC3E}">
        <p14:creationId xmlns:p14="http://schemas.microsoft.com/office/powerpoint/2010/main" val="123613334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26/04/2021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t>‹#›</a:t>
            </a:fld>
            <a:endParaRPr lang="en-GB" altLang="en-US"/>
          </a:p>
        </p:txBody>
      </p:sp>
    </p:spTree>
    <p:extLst>
      <p:ext uri="{BB962C8B-B14F-4D97-AF65-F5344CB8AC3E}">
        <p14:creationId xmlns:p14="http://schemas.microsoft.com/office/powerpoint/2010/main" val="152516729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26/04/2021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t>‹#›</a:t>
            </a:fld>
            <a:endParaRPr lang="en-GB" altLang="en-US"/>
          </a:p>
        </p:txBody>
      </p:sp>
    </p:spTree>
    <p:extLst>
      <p:ext uri="{BB962C8B-B14F-4D97-AF65-F5344CB8AC3E}">
        <p14:creationId xmlns:p14="http://schemas.microsoft.com/office/powerpoint/2010/main" val="428570788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26/04/2021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t>‹#›</a:t>
            </a:fld>
            <a:endParaRPr lang="en-GB" altLang="en-US"/>
          </a:p>
        </p:txBody>
      </p:sp>
    </p:spTree>
    <p:extLst>
      <p:ext uri="{BB962C8B-B14F-4D97-AF65-F5344CB8AC3E}">
        <p14:creationId xmlns:p14="http://schemas.microsoft.com/office/powerpoint/2010/main" val="322797050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26/04/2021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t>‹#›</a:t>
            </a:fld>
            <a:endParaRPr lang="en-GB" altLang="en-US"/>
          </a:p>
        </p:txBody>
      </p:sp>
    </p:spTree>
    <p:extLst>
      <p:ext uri="{BB962C8B-B14F-4D97-AF65-F5344CB8AC3E}">
        <p14:creationId xmlns:p14="http://schemas.microsoft.com/office/powerpoint/2010/main" val="4445677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26/04/2021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t>‹#›</a:t>
            </a:fld>
            <a:endParaRPr lang="en-GB" altLang="en-US"/>
          </a:p>
        </p:txBody>
      </p:sp>
    </p:spTree>
    <p:extLst>
      <p:ext uri="{BB962C8B-B14F-4D97-AF65-F5344CB8AC3E}">
        <p14:creationId xmlns:p14="http://schemas.microsoft.com/office/powerpoint/2010/main" val="38485281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26/04/2021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t>‹#›</a:t>
            </a:fld>
            <a:endParaRPr lang="en-GB" altLang="en-US"/>
          </a:p>
        </p:txBody>
      </p:sp>
    </p:spTree>
    <p:extLst>
      <p:ext uri="{BB962C8B-B14F-4D97-AF65-F5344CB8AC3E}">
        <p14:creationId xmlns:p14="http://schemas.microsoft.com/office/powerpoint/2010/main" val="296919924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a:ea typeface="MS PGothic" charset="0"/>
                <a:cs typeface="MS PGothic" charset="0"/>
              </a:defRPr>
            </a:lvl1pPr>
          </a:lstStyle>
          <a:p>
            <a:pPr>
              <a:defRPr/>
            </a:pPr>
            <a:fld id="{D8D012CA-83C7-43BF-AC9E-7461E7903907}" type="datetimeFigureOut">
              <a:rPr lang="en-GB"/>
              <a:pPr>
                <a:defRPr/>
              </a:pPr>
              <a:t>26/04/2021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a:ea typeface="ＭＳ Ｐゴシック" charset="0"/>
        </a:defRPr>
      </a:lvl6pPr>
      <a:lvl7pPr marL="914400" algn="ctr" rtl="0" fontAlgn="base">
        <a:spcBef>
          <a:spcPct val="0"/>
        </a:spcBef>
        <a:spcAft>
          <a:spcPct val="0"/>
        </a:spcAft>
        <a:defRPr sz="4400">
          <a:solidFill>
            <a:schemeClr val="tx1"/>
          </a:solidFill>
          <a:latin typeface="Calibri"/>
          <a:ea typeface="ＭＳ Ｐゴシック" charset="0"/>
        </a:defRPr>
      </a:lvl7pPr>
      <a:lvl8pPr marL="1371600" algn="ctr" rtl="0" fontAlgn="base">
        <a:spcBef>
          <a:spcPct val="0"/>
        </a:spcBef>
        <a:spcAft>
          <a:spcPct val="0"/>
        </a:spcAft>
        <a:defRPr sz="4400">
          <a:solidFill>
            <a:schemeClr val="tx1"/>
          </a:solidFill>
          <a:latin typeface="Calibri"/>
          <a:ea typeface="ＭＳ Ｐゴシック" charset="0"/>
        </a:defRPr>
      </a:lvl8pPr>
      <a:lvl9pPr marL="1828800" algn="ctr" rtl="0" fontAlgn="base">
        <a:spcBef>
          <a:spcPct val="0"/>
        </a:spcBef>
        <a:spcAft>
          <a:spcPct val="0"/>
        </a:spcAft>
        <a:defRPr sz="4400">
          <a:solidFill>
            <a:schemeClr val="tx1"/>
          </a:solidFill>
          <a:latin typeface="Calibri"/>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5.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5.png"/></Relationships>
</file>

<file path=ppt/slides/_rels/slide10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5.png"/><Relationship Id="rId9" Type="http://schemas.openxmlformats.org/officeDocument/2006/relationships/image" Target="../media/image84.pn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jpeg"/></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02.tiff"/></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5.tiff"/></Relationships>
</file>

<file path=ppt/slides/_rels/slide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6.tiff"/></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08.tif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0.tiff"/></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13.tiff"/><Relationship Id="rId4" Type="http://schemas.openxmlformats.org/officeDocument/2006/relationships/image" Target="../media/image112.tiff"/></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14.tiff"/></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15.tiff"/></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17.tiff"/><Relationship Id="rId4" Type="http://schemas.openxmlformats.org/officeDocument/2006/relationships/image" Target="../media/image116.tiff"/></Relationships>
</file>

<file path=ppt/slides/_rels/slide13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7.jpe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8.jpe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3.png"/><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2.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9.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2.jpe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GB"/>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mk" sz="1200" b="0" i="0" strike="noStrike" cap="none" spc="0" baseline="0">
                <a:solidFill>
                  <a:srgbClr val="FFFFFF"/>
                </a:solidFill>
                <a:effectLst/>
                <a:latin typeface="Verdana" charset="0"/>
                <a:ea typeface="Verdana"/>
                <a:cs typeface="Verdana" charset="0"/>
              </a:rPr>
              <a:t>www.coe.int/cybercrime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86213" y="2352650"/>
            <a:ext cx="8608087" cy="390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3600" b="0" i="0" strike="noStrike" cap="none" spc="0" baseline="0">
                <a:solidFill>
                  <a:srgbClr val="000000"/>
                </a:solidFill>
                <a:effectLst/>
                <a:latin typeface="Verdana" charset="0"/>
                <a:ea typeface="Verdana"/>
                <a:cs typeface="Verdana" charset="0"/>
              </a:rPr>
              <a:t>Сесија 1.5</a:t>
            </a:r>
          </a:p>
          <a:p>
            <a:pPr algn="ctr" eaLnBrk="1" hangingPunct="1">
              <a:spcBef>
                <a:spcPct val="0"/>
              </a:spcBef>
              <a:buFontTx/>
              <a:buNone/>
            </a:pPr>
            <a:r>
              <a:rPr lang="mk" sz="3600" b="0" i="0" strike="noStrike" cap="none" spc="0" baseline="0">
                <a:solidFill>
                  <a:srgbClr val="000000"/>
                </a:solidFill>
                <a:effectLst/>
                <a:latin typeface="Verdana" charset="0"/>
                <a:ea typeface="Verdana"/>
                <a:cs typeface="Verdana" charset="0"/>
              </a:rPr>
              <a:t>Основи на сајбер-криминалот</a:t>
            </a:r>
            <a:endParaRPr lang="en-GB" altLang="en-US" sz="16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r>
              <a:rPr lang="mk" sz="1800" b="1" i="0" strike="noStrike" cap="none" spc="0" baseline="0">
                <a:solidFill>
                  <a:srgbClr val="000000"/>
                </a:solidFill>
                <a:effectLst/>
                <a:latin typeface="Verdana" charset="0"/>
                <a:ea typeface="Verdana"/>
                <a:cs typeface="Verdana" charset="0"/>
              </a:rPr>
              <a:t>Xxxxx XXXXXXXX</a:t>
            </a:r>
          </a:p>
          <a:p>
            <a:pPr algn="ctr" eaLnBrk="1" hangingPunct="1">
              <a:spcBef>
                <a:spcPct val="0"/>
              </a:spcBef>
              <a:buFontTx/>
              <a:buNone/>
            </a:pPr>
            <a:endParaRPr lang="en-GB" altLang="en-US" sz="600">
              <a:latin typeface="Verdana" panose="020B0604030504040204" pitchFamily="34" charset="0"/>
            </a:endParaRPr>
          </a:p>
          <a:p>
            <a:pPr algn="ctr" eaLnBrk="1" hangingPunct="1">
              <a:spcBef>
                <a:spcPct val="0"/>
              </a:spcBef>
              <a:buFontTx/>
              <a:buNone/>
            </a:pPr>
            <a:r>
              <a:rPr lang="mk" sz="1400" b="0" i="1" strike="noStrike" cap="none" spc="0" baseline="0">
                <a:solidFill>
                  <a:srgbClr val="000000"/>
                </a:solidFill>
                <a:effectLst/>
                <a:latin typeface="Verdana" charset="0"/>
                <a:ea typeface="Verdana"/>
                <a:cs typeface="Verdana" charset="0"/>
              </a:rPr>
              <a:t>Совет на Европа</a:t>
            </a:r>
          </a:p>
          <a:p>
            <a:pPr algn="ctr" eaLnBrk="1" hangingPunct="1">
              <a:spcBef>
                <a:spcPct val="0"/>
              </a:spcBef>
              <a:buFontTx/>
              <a:buNone/>
            </a:pPr>
            <a:endParaRPr lang="en-GB" altLang="en-US" sz="1400" b="1">
              <a:solidFill>
                <a:srgbClr val="2F618F"/>
              </a:solidFill>
              <a:latin typeface="Verdana" panose="020B0604030504040204" pitchFamily="34" charset="0"/>
              <a:hlinkClick r:id="rId5"/>
            </a:endParaRPr>
          </a:p>
          <a:p>
            <a:pPr algn="ctr" eaLnBrk="1" hangingPunct="1">
              <a:spcBef>
                <a:spcPct val="0"/>
              </a:spcBef>
              <a:buFontTx/>
              <a:buNone/>
            </a:pPr>
            <a:r>
              <a:rPr lang="mk" sz="1200" b="0" i="0" strike="noStrike" cap="none" spc="0" baseline="0">
                <a:solidFill>
                  <a:srgbClr val="2F618F"/>
                </a:solidFill>
                <a:effectLst/>
                <a:latin typeface="Verdana" charset="0"/>
                <a:ea typeface="Verdana"/>
                <a:cs typeface="Verdana" charset="0"/>
              </a:rPr>
              <a:t>Е-пошта (имејл)</a:t>
            </a: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endParaRPr lang="en-GB" altLang="en-US" sz="1400" b="1">
              <a:latin typeface="Verdana" panose="020B0604030504040204" pitchFamily="34" charset="0"/>
            </a:endParaRPr>
          </a:p>
          <a:p>
            <a:pPr algn="ctr" eaLnBrk="1" hangingPunct="1">
              <a:spcBef>
                <a:spcPct val="0"/>
              </a:spcBef>
              <a:buFontTx/>
              <a:buNone/>
            </a:pPr>
            <a:r>
              <a:rPr lang="mk" sz="1600" b="1" i="0" strike="noStrike" cap="none" spc="0" baseline="0">
                <a:solidFill>
                  <a:srgbClr val="000000"/>
                </a:solidFill>
                <a:effectLst/>
                <a:latin typeface="Verdana" charset="0"/>
                <a:ea typeface="Verdana"/>
                <a:cs typeface="Verdana" charset="0"/>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0824" y="1177588"/>
            <a:ext cx="8608089" cy="3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1400" b="0" i="0" strike="noStrike" cap="none" spc="0" baseline="0">
                <a:solidFill>
                  <a:srgbClr val="000000"/>
                </a:solidFill>
                <a:effectLst/>
                <a:latin typeface="Verdana" charset="0"/>
                <a:ea typeface="Verdana"/>
                <a:cs typeface="Verdana" charset="0"/>
              </a:rPr>
              <a:t>Воведен курс за судска обука за сајбер-криминал и електронски докази</a:t>
            </a:r>
            <a:endParaRPr lang="en-GB" altLang="en-US" sz="1400" i="1">
              <a:latin typeface="Verdana" panose="020B060403050404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„Информатичко општество“</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Се менува светот?</a:t>
            </a:r>
          </a:p>
          <a:p>
            <a:pPr lvl="1" eaLnBrk="1" hangingPunct="1"/>
            <a:r>
              <a:rPr lang="mk" sz="2800" b="0" i="0" strike="noStrike" cap="none" spc="0" baseline="0" dirty="0">
                <a:solidFill>
                  <a:srgbClr val="000000"/>
                </a:solidFill>
                <a:effectLst/>
                <a:latin typeface="Calibri"/>
                <a:ea typeface="Calibri"/>
                <a:cs typeface="Calibri"/>
              </a:rPr>
              <a:t>Економија, образование, здравство, добросостојба, војување, власт и демократија</a:t>
            </a:r>
          </a:p>
          <a:p>
            <a:pPr marL="0" indent="0" eaLnBrk="1" hangingPunct="1">
              <a:buNone/>
            </a:pPr>
            <a:r>
              <a:rPr lang="mk" sz="3200" b="0" i="0" strike="noStrike" cap="none" spc="0" baseline="0" dirty="0">
                <a:solidFill>
                  <a:srgbClr val="000000"/>
                </a:solidFill>
                <a:effectLst/>
                <a:latin typeface="Calibri"/>
                <a:ea typeface="Calibri"/>
                <a:cs typeface="Calibri"/>
              </a:rPr>
              <a:t>Се менуваат животите на луѓето</a:t>
            </a:r>
          </a:p>
          <a:p>
            <a:pPr marL="0" indent="0" eaLnBrk="1" hangingPunct="1">
              <a:buNone/>
            </a:pPr>
            <a:r>
              <a:rPr lang="mk" sz="3200" b="0" i="0" strike="noStrike" cap="none" spc="0" baseline="0" dirty="0">
                <a:solidFill>
                  <a:srgbClr val="000000"/>
                </a:solidFill>
                <a:effectLst/>
                <a:latin typeface="Calibri"/>
                <a:ea typeface="Calibri"/>
                <a:cs typeface="Calibri"/>
              </a:rPr>
              <a:t>Се создава „дигитален граѓанин“</a:t>
            </a:r>
          </a:p>
          <a:p>
            <a:pPr lvl="1" eaLnBrk="1" hangingPunct="1"/>
            <a:r>
              <a:rPr lang="mk" sz="2800" b="0" i="0" strike="noStrike" cap="none" spc="0" baseline="0" dirty="0">
                <a:solidFill>
                  <a:srgbClr val="000000"/>
                </a:solidFill>
                <a:effectLst/>
                <a:latin typeface="Calibri"/>
                <a:ea typeface="Calibri"/>
                <a:cs typeface="Calibri"/>
              </a:rPr>
              <a:t>на работно место</a:t>
            </a:r>
          </a:p>
          <a:p>
            <a:pPr lvl="1" eaLnBrk="1" hangingPunct="1"/>
            <a:r>
              <a:rPr lang="mk" sz="2800" b="0" i="0" strike="noStrike" cap="none" spc="0" baseline="0" dirty="0">
                <a:solidFill>
                  <a:srgbClr val="000000"/>
                </a:solidFill>
                <a:effectLst/>
                <a:latin typeface="Calibri"/>
                <a:ea typeface="Calibri"/>
                <a:cs typeface="Calibri"/>
              </a:rPr>
              <a:t>дома </a:t>
            </a:r>
          </a:p>
          <a:p>
            <a:pPr lvl="1" eaLnBrk="1" hangingPunct="1"/>
            <a:r>
              <a:rPr lang="mk" sz="2800" b="0" i="0" strike="noStrike" cap="none" spc="0" baseline="0" dirty="0">
                <a:solidFill>
                  <a:srgbClr val="000000"/>
                </a:solidFill>
                <a:effectLst/>
                <a:latin typeface="Calibri"/>
                <a:ea typeface="Calibri"/>
                <a:cs typeface="Calibri"/>
              </a:rPr>
              <a:t>најголем дел од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нивната разонода</a:t>
            </a:r>
            <a:endParaRPr lang="pt-PT"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227542"/>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GB"/>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mk" sz="1200" b="0" i="0" strike="noStrike" cap="none" spc="0" baseline="0">
                <a:solidFill>
                  <a:srgbClr val="FFFFFF"/>
                </a:solidFill>
                <a:effectLst/>
                <a:latin typeface="Verdana" charset="0"/>
                <a:ea typeface="Verdana"/>
                <a:cs typeface="Verdana" charset="0"/>
              </a:rPr>
              <a:t>www.coe.int/cybercrime -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86213" y="2352650"/>
            <a:ext cx="8608087" cy="372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3600" b="1" i="0" strike="noStrike" cap="none" spc="0" baseline="0" dirty="0">
                <a:solidFill>
                  <a:srgbClr val="000000"/>
                </a:solidFill>
                <a:effectLst/>
                <a:latin typeface="Verdana" charset="0"/>
                <a:ea typeface="Verdana"/>
                <a:cs typeface="Verdana" charset="0"/>
              </a:rPr>
              <a:t>Ви благодарам</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mk" sz="1800" b="1" i="0" strike="noStrike" cap="none" spc="0" baseline="0" dirty="0">
                <a:solidFill>
                  <a:srgbClr val="000000"/>
                </a:solidFill>
                <a:effectLst/>
                <a:latin typeface="Verdana" charset="0"/>
                <a:ea typeface="Verdana"/>
                <a:cs typeface="Verdana" charset="0"/>
              </a:rPr>
              <a:t>Xxxxx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mk" sz="1400" b="0" i="1" strike="noStrike" cap="none" spc="0" baseline="0" dirty="0">
                <a:solidFill>
                  <a:srgbClr val="000000"/>
                </a:solidFill>
                <a:effectLst/>
                <a:latin typeface="Verdana" charset="0"/>
                <a:ea typeface="Verdana"/>
                <a:cs typeface="Verdana" charset="0"/>
              </a:rPr>
              <a:t>Совет на Европа</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mk" sz="1200" b="0" i="0" strike="noStrike" cap="none" spc="0" baseline="0" dirty="0">
                <a:solidFill>
                  <a:srgbClr val="2F618F"/>
                </a:solidFill>
                <a:effectLst/>
                <a:latin typeface="Verdana" charset="0"/>
                <a:ea typeface="Verdana"/>
                <a:cs typeface="Verdana" charset="0"/>
              </a:rPr>
              <a:t>Е-пошта (имејл)</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mk" sz="1600" b="1" i="0" strike="noStrike" cap="none" spc="0" baseline="0" dirty="0">
                <a:solidFill>
                  <a:srgbClr val="000000"/>
                </a:solidFill>
                <a:effectLst/>
                <a:latin typeface="Verdana" charset="0"/>
                <a:ea typeface="Verdana"/>
                <a:cs typeface="Verdana" charset="0"/>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0824" y="1177588"/>
            <a:ext cx="8608089" cy="3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itchFamily="34" charset="0"/>
                <a:ea typeface="MS PGothic"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itchFamily="34" charset="0"/>
                <a:ea typeface="MS PGothic"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itchFamily="34" charset="0"/>
                <a:ea typeface="MS PGothic"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mk" sz="1400" b="0" i="0" strike="noStrike" cap="none" spc="0" baseline="0">
                <a:solidFill>
                  <a:srgbClr val="000000"/>
                </a:solidFill>
                <a:effectLst/>
                <a:latin typeface="Verdana" charset="0"/>
                <a:ea typeface="Verdana"/>
                <a:cs typeface="Verdana" charset="0"/>
              </a:rPr>
              <a:t>Воведен курс за судска обука за сајбер-криминал и електронски докази</a:t>
            </a:r>
            <a:endParaRPr lang="en-GB" altLang="en-US" sz="1400" i="1">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9D33C-4A8E-4552-8162-49F5A76E76FA}"/>
              </a:ext>
            </a:extLst>
          </p:cNvPr>
          <p:cNvSpPr>
            <a:spLocks noGrp="1"/>
          </p:cNvSpPr>
          <p:nvPr>
            <p:ph type="title"/>
          </p:nvPr>
        </p:nvSpPr>
        <p:spPr/>
        <p:txBody>
          <a:bodyPr/>
          <a:lstStyle/>
          <a:p>
            <a:r>
              <a:rPr lang="mk" sz="4000" b="0" i="0" strike="noStrike" cap="all" spc="0" baseline="0" dirty="0">
                <a:solidFill>
                  <a:srgbClr val="000000"/>
                </a:solidFill>
                <a:effectLst/>
                <a:latin typeface="Calibri"/>
                <a:ea typeface="Calibri"/>
                <a:cs typeface="Calibri"/>
              </a:rPr>
              <a:t>Преместено и зачувано за понатамошнИ упатувањА</a:t>
            </a:r>
            <a:endParaRPr lang="en-GB" dirty="0"/>
          </a:p>
        </p:txBody>
      </p:sp>
      <p:sp>
        <p:nvSpPr>
          <p:cNvPr id="3" name="Text Placeholder 2">
            <a:extLst>
              <a:ext uri="{FF2B5EF4-FFF2-40B4-BE49-F238E27FC236}">
                <a16:creationId xmlns:a16="http://schemas.microsoft.com/office/drawing/2014/main" id="{AE8E0ED3-4745-4810-948D-46E81F068D8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43405471"/>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Спам</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735" y="1228651"/>
            <a:ext cx="4788594" cy="5183335"/>
          </a:xfrm>
        </p:spPr>
        <p:txBody>
          <a:bodyPr/>
          <a:lstStyle/>
          <a:p>
            <a:pPr marL="0" indent="0">
              <a:buNone/>
            </a:pPr>
            <a:r>
              <a:rPr lang="mk" sz="3200" b="0" i="0" strike="noStrike" cap="none" spc="0" baseline="0" dirty="0">
                <a:solidFill>
                  <a:srgbClr val="000000"/>
                </a:solidFill>
                <a:effectLst/>
                <a:latin typeface="Calibri"/>
                <a:ea typeface="Calibri"/>
                <a:cs typeface="Calibri"/>
              </a:rPr>
              <a:t>Непожелни пораки по е-пошта што се праќаат во милиони</a:t>
            </a:r>
          </a:p>
          <a:p>
            <a:pPr lvl="1"/>
            <a:r>
              <a:rPr lang="mk" sz="2400" b="0" i="0" strike="noStrike" cap="none" spc="0" baseline="0" dirty="0">
                <a:solidFill>
                  <a:srgbClr val="000000"/>
                </a:solidFill>
                <a:effectLst/>
                <a:latin typeface="Calibri"/>
                <a:ea typeface="Calibri"/>
                <a:cs typeface="Calibri"/>
              </a:rPr>
              <a:t>Често пати се нарекуваат  </a:t>
            </a:r>
            <a:r>
              <a:rPr lang="en-US" sz="2400" dirty="0">
                <a:solidFill>
                  <a:srgbClr val="000000"/>
                </a:solidFill>
                <a:latin typeface="Calibri"/>
                <a:ea typeface="Calibri"/>
                <a:cs typeface="Calibri"/>
              </a:rPr>
              <a:t>junk mail</a:t>
            </a:r>
            <a:r>
              <a:rPr lang="mk" sz="2400" b="0" i="0" strike="noStrike" cap="none" spc="0" baseline="0" dirty="0">
                <a:solidFill>
                  <a:srgbClr val="000000"/>
                </a:solidFill>
                <a:effectLst/>
                <a:latin typeface="Calibri"/>
                <a:ea typeface="Calibri"/>
                <a:cs typeface="Calibri"/>
              </a:rPr>
              <a:t> (</a:t>
            </a:r>
            <a:r>
              <a:rPr lang="mk-MK" sz="2400" b="0" i="0" strike="noStrike" cap="none" spc="0" baseline="0" dirty="0">
                <a:solidFill>
                  <a:srgbClr val="000000"/>
                </a:solidFill>
                <a:effectLst/>
                <a:latin typeface="Calibri"/>
                <a:ea typeface="Calibri"/>
                <a:cs typeface="Calibri"/>
              </a:rPr>
              <a:t>пораки </a:t>
            </a:r>
            <a:r>
              <a:rPr lang="mk" sz="2400" b="0" i="0" strike="noStrike" cap="none" spc="0" baseline="0" dirty="0">
                <a:solidFill>
                  <a:srgbClr val="000000"/>
                </a:solidFill>
                <a:effectLst/>
                <a:latin typeface="Calibri"/>
                <a:ea typeface="Calibri"/>
                <a:cs typeface="Calibri"/>
              </a:rPr>
              <a:t>за во отпад)</a:t>
            </a:r>
          </a:p>
          <a:p>
            <a:pPr lvl="1"/>
            <a:r>
              <a:rPr lang="mk" sz="2400" b="0" i="0" strike="noStrike" cap="none" spc="0" baseline="0" dirty="0">
                <a:solidFill>
                  <a:srgbClr val="000000"/>
                </a:solidFill>
                <a:effectLst/>
                <a:latin typeface="Calibri"/>
                <a:ea typeface="Calibri"/>
                <a:cs typeface="Calibri"/>
              </a:rPr>
              <a:t>Може да се користат за маркетинг</a:t>
            </a:r>
          </a:p>
          <a:p>
            <a:pPr lvl="1"/>
            <a:r>
              <a:rPr lang="mk" sz="2400" b="0" i="0" strike="noStrike" cap="none" spc="0" baseline="0" dirty="0">
                <a:solidFill>
                  <a:srgbClr val="000000"/>
                </a:solidFill>
                <a:effectLst/>
                <a:latin typeface="Calibri"/>
                <a:ea typeface="Calibri"/>
                <a:cs typeface="Calibri"/>
              </a:rPr>
              <a:t>Често пати во себе сокриваат </a:t>
            </a:r>
            <a:r>
              <a:rPr lang="en-GB" sz="2400" b="0" i="0" strike="noStrike" cap="none" spc="0" baseline="0" dirty="0">
                <a:solidFill>
                  <a:srgbClr val="000000"/>
                </a:solidFill>
                <a:effectLst/>
                <a:latin typeface="Calibri"/>
                <a:ea typeface="Calibri"/>
                <a:cs typeface="Calibri"/>
              </a:rPr>
              <a:t>malware</a:t>
            </a:r>
            <a:endParaRPr lang="mk" sz="2400" b="0" i="0" strike="noStrike" cap="none" spc="0" baseline="0" dirty="0">
              <a:solidFill>
                <a:srgbClr val="000000"/>
              </a:solidFill>
              <a:effectLst/>
              <a:latin typeface="Calibri"/>
              <a:ea typeface="Calibri"/>
              <a:cs typeface="Calibri"/>
            </a:endParaRPr>
          </a:p>
          <a:p>
            <a:pPr lvl="2"/>
            <a:r>
              <a:rPr lang="mk" sz="2000" b="0" i="0" strike="noStrike" cap="none" spc="0" baseline="0" dirty="0">
                <a:solidFill>
                  <a:srgbClr val="000000"/>
                </a:solidFill>
                <a:effectLst/>
                <a:latin typeface="Calibri"/>
                <a:ea typeface="Calibri"/>
                <a:cs typeface="Calibri"/>
              </a:rPr>
              <a:t>Многу често во прилозите (атачментите)</a:t>
            </a:r>
          </a:p>
          <a:p>
            <a:pPr lvl="1"/>
            <a:r>
              <a:rPr lang="mk" sz="2400" b="0" i="0" strike="noStrike" cap="none" spc="0" baseline="0" dirty="0">
                <a:solidFill>
                  <a:srgbClr val="000000"/>
                </a:solidFill>
                <a:effectLst/>
                <a:latin typeface="Calibri"/>
                <a:ea typeface="Calibri"/>
                <a:cs typeface="Calibri"/>
              </a:rPr>
              <a:t>Обично, испраќачот е непознат</a:t>
            </a:r>
          </a:p>
          <a:p>
            <a:pPr marL="0" indent="0">
              <a:buNone/>
            </a:pPr>
            <a:endParaRPr lang="en-GB" altLang="sr-Latn-RS" dirty="0"/>
          </a:p>
        </p:txBody>
      </p:sp>
      <p:grpSp>
        <p:nvGrpSpPr>
          <p:cNvPr id="7" name="Group 6">
            <a:extLst>
              <a:ext uri="{FF2B5EF4-FFF2-40B4-BE49-F238E27FC236}">
                <a16:creationId xmlns:a16="http://schemas.microsoft.com/office/drawing/2014/main" id="{C8250FE4-0F1F-4A01-BEC1-6D36CB15DDC5}"/>
              </a:ext>
            </a:extLst>
          </p:cNvPr>
          <p:cNvGrpSpPr/>
          <p:nvPr/>
        </p:nvGrpSpPr>
        <p:grpSpPr>
          <a:xfrm>
            <a:off x="4916859" y="1772816"/>
            <a:ext cx="4104233" cy="4290687"/>
            <a:chOff x="4769503" y="2276872"/>
            <a:chExt cx="4122977" cy="3678191"/>
          </a:xfrm>
        </p:grpSpPr>
        <p:pic>
          <p:nvPicPr>
            <p:cNvPr id="5" name="Picture 4">
              <a:extLst>
                <a:ext uri="{FF2B5EF4-FFF2-40B4-BE49-F238E27FC236}">
                  <a16:creationId xmlns:a16="http://schemas.microsoft.com/office/drawing/2014/main" id="{3F62D3D5-327B-4698-9397-EA2433BF83C8}"/>
                </a:ext>
              </a:extLst>
            </p:cNvPr>
            <p:cNvPicPr>
              <a:picLocks noChangeAspect="1"/>
            </p:cNvPicPr>
            <p:nvPr/>
          </p:nvPicPr>
          <p:blipFill>
            <a:blip r:embed="rId4"/>
            <a:stretch>
              <a:fillRect/>
            </a:stretch>
          </p:blipFill>
          <p:spPr>
            <a:xfrm>
              <a:off x="4769503" y="2276872"/>
              <a:ext cx="4122977" cy="3678191"/>
            </a:xfrm>
            <a:prstGeom prst="rect">
              <a:avLst/>
            </a:prstGeom>
            <a:ln>
              <a:solidFill>
                <a:schemeClr val="accent1"/>
              </a:solidFill>
            </a:ln>
          </p:spPr>
        </p:pic>
        <p:sp>
          <p:nvSpPr>
            <p:cNvPr id="6" name="Rectangle 5">
              <a:extLst>
                <a:ext uri="{FF2B5EF4-FFF2-40B4-BE49-F238E27FC236}">
                  <a16:creationId xmlns:a16="http://schemas.microsoft.com/office/drawing/2014/main" id="{660F23E6-D759-437E-A629-254C6E331F22}"/>
                </a:ext>
              </a:extLst>
            </p:cNvPr>
            <p:cNvSpPr/>
            <p:nvPr/>
          </p:nvSpPr>
          <p:spPr>
            <a:xfrm>
              <a:off x="5904592" y="3789040"/>
              <a:ext cx="64807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50589291"/>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Фишинг</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43570" y="1126640"/>
            <a:ext cx="889248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Обид да се дојде до чувствителни информации преку одговор</a:t>
            </a:r>
          </a:p>
          <a:p>
            <a:pPr lvl="2"/>
            <a:r>
              <a:rPr lang="mk" sz="2000" b="0" i="0" strike="noStrike" cap="none" spc="0" baseline="0" dirty="0">
                <a:solidFill>
                  <a:srgbClr val="000000"/>
                </a:solidFill>
                <a:effectLst/>
                <a:latin typeface="Calibri"/>
                <a:ea typeface="Calibri"/>
                <a:cs typeface="Calibri"/>
              </a:rPr>
              <a:t>корисничко име, лозинка, податоци за кредитна картичка </a:t>
            </a:r>
          </a:p>
          <a:p>
            <a:pPr lvl="2"/>
            <a:r>
              <a:rPr lang="mk" sz="2000" b="0" i="0" strike="noStrike" cap="none" spc="0" baseline="0" dirty="0">
                <a:solidFill>
                  <a:srgbClr val="000000"/>
                </a:solidFill>
                <a:effectLst/>
                <a:latin typeface="Calibri"/>
                <a:ea typeface="Calibri"/>
                <a:cs typeface="Calibri"/>
              </a:rPr>
              <a:t>(а, индиректно, и пари)</a:t>
            </a:r>
          </a:p>
          <a:p>
            <a:pPr lvl="1"/>
            <a:r>
              <a:rPr lang="mk" sz="2400" b="0" i="0" strike="noStrike" cap="none" spc="0" baseline="0" dirty="0">
                <a:solidFill>
                  <a:srgbClr val="000000"/>
                </a:solidFill>
                <a:effectLst/>
                <a:latin typeface="Calibri"/>
                <a:ea typeface="Calibri"/>
                <a:cs typeface="Calibri"/>
              </a:rPr>
              <a:t>Честопати од зла намера, така што се камуфлира како веродостоен субјект во електронската комуникација</a:t>
            </a:r>
          </a:p>
          <a:p>
            <a:pPr lvl="2"/>
            <a:r>
              <a:rPr lang="mk" sz="2000" b="0" i="0" strike="noStrike" cap="none" spc="0" baseline="0" dirty="0">
                <a:solidFill>
                  <a:srgbClr val="000000"/>
                </a:solidFill>
                <a:effectLst/>
                <a:latin typeface="Calibri"/>
                <a:ea typeface="Calibri"/>
                <a:cs typeface="Calibri"/>
              </a:rPr>
              <a:t>друштвени веб-сајтови, веб-сајтови за аукција, банки, обработувачи на онлајн плаќања, комунални претпријатија, доставни служби, владини министерства или ИТ администратори</a:t>
            </a:r>
          </a:p>
          <a:p>
            <a:pPr lvl="2"/>
            <a:r>
              <a:rPr lang="mk" sz="2000" dirty="0">
                <a:solidFill>
                  <a:srgbClr val="000000"/>
                </a:solidFill>
                <a:latin typeface="Calibri"/>
                <a:ea typeface="Calibri"/>
                <a:cs typeface="Calibri"/>
              </a:rPr>
              <a:t>л</a:t>
            </a:r>
            <a:r>
              <a:rPr lang="mk" sz="2000" b="0" i="0" strike="noStrike" cap="none" spc="0" baseline="0" dirty="0">
                <a:solidFill>
                  <a:srgbClr val="000000"/>
                </a:solidFill>
                <a:effectLst/>
                <a:latin typeface="Calibri"/>
                <a:ea typeface="Calibri"/>
                <a:cs typeface="Calibri"/>
              </a:rPr>
              <a:t>инкови до </a:t>
            </a:r>
            <a:r>
              <a:rPr lang="sr-Cyrl-RS" sz="2000" b="0" i="0" strike="noStrike" cap="none" spc="0" baseline="0" dirty="0">
                <a:solidFill>
                  <a:srgbClr val="000000"/>
                </a:solidFill>
                <a:effectLst/>
                <a:latin typeface="Calibri"/>
                <a:ea typeface="Calibri"/>
                <a:cs typeface="Calibri"/>
              </a:rPr>
              <a:t>веб-сајтови</a:t>
            </a:r>
            <a:r>
              <a:rPr lang="mk" sz="2000" b="0" i="0" strike="noStrike" cap="none" spc="0" baseline="0" dirty="0">
                <a:solidFill>
                  <a:srgbClr val="000000"/>
                </a:solidFill>
                <a:effectLst/>
                <a:latin typeface="Calibri"/>
                <a:ea typeface="Calibri"/>
                <a:cs typeface="Calibri"/>
              </a:rPr>
              <a:t> кои содржат </a:t>
            </a:r>
            <a:r>
              <a:rPr lang="en-GB" sz="2000" b="0" i="0" strike="noStrike" cap="none" spc="0" baseline="0" dirty="0">
                <a:solidFill>
                  <a:srgbClr val="000000"/>
                </a:solidFill>
                <a:effectLst/>
                <a:latin typeface="Calibri"/>
                <a:ea typeface="Calibri"/>
                <a:cs typeface="Calibri"/>
              </a:rPr>
              <a:t>malware</a:t>
            </a:r>
            <a:endParaRPr lang="mk" sz="2000" b="0" i="0" strike="noStrike" cap="none" spc="0" baseline="0" dirty="0">
              <a:solidFill>
                <a:srgbClr val="000000"/>
              </a:solidFill>
              <a:effectLst/>
              <a:latin typeface="Calibri"/>
              <a:ea typeface="Calibri"/>
              <a:cs typeface="Calibri"/>
            </a:endParaRPr>
          </a:p>
          <a:p>
            <a:pPr lvl="2"/>
            <a:r>
              <a:rPr lang="mk" sz="2000" dirty="0">
                <a:solidFill>
                  <a:srgbClr val="000000"/>
                </a:solidFill>
                <a:latin typeface="Calibri"/>
                <a:ea typeface="Calibri"/>
                <a:cs typeface="Calibri"/>
              </a:rPr>
              <a:t>п</a:t>
            </a:r>
            <a:r>
              <a:rPr lang="mk" sz="2000" b="0" i="0" strike="noStrike" cap="none" spc="0" baseline="0" dirty="0">
                <a:solidFill>
                  <a:srgbClr val="000000"/>
                </a:solidFill>
                <a:effectLst/>
                <a:latin typeface="Calibri"/>
                <a:ea typeface="Calibri"/>
                <a:cs typeface="Calibri"/>
              </a:rPr>
              <a:t>огрешната граматика и правопис честопати ги разоткриваат</a:t>
            </a:r>
          </a:p>
        </p:txBody>
      </p:sp>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719" r="23380" b="20102"/>
          <a:stretch>
            <a:fillRect/>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46464"/>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Фишинг</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a:extLst>
              <a:ext uri="{FF2B5EF4-FFF2-40B4-BE49-F238E27FC236}">
                <a16:creationId xmlns:a16="http://schemas.microsoft.com/office/drawing/2014/main" id="{F6D9EA34-F57B-43A3-B385-2291BF6A6C96}"/>
              </a:ext>
            </a:extLst>
          </p:cNvPr>
          <p:cNvGrpSpPr/>
          <p:nvPr/>
        </p:nvGrpSpPr>
        <p:grpSpPr>
          <a:xfrm>
            <a:off x="235167" y="1242507"/>
            <a:ext cx="2464625" cy="5183335"/>
            <a:chOff x="235167" y="1242507"/>
            <a:chExt cx="2464625" cy="5183335"/>
          </a:xfrm>
        </p:grpSpPr>
        <p:pic>
          <p:nvPicPr>
            <p:cNvPr id="4" name="Picture 3">
              <a:extLst>
                <a:ext uri="{FF2B5EF4-FFF2-40B4-BE49-F238E27FC236}">
                  <a16:creationId xmlns:a16="http://schemas.microsoft.com/office/drawing/2014/main" id="{796B0A7B-BBFE-4652-AB80-29AE2C215B65}"/>
                </a:ext>
              </a:extLst>
            </p:cNvPr>
            <p:cNvPicPr>
              <a:picLocks noChangeAspect="1"/>
            </p:cNvPicPr>
            <p:nvPr/>
          </p:nvPicPr>
          <p:blipFill>
            <a:blip r:embed="rId4"/>
            <a:stretch>
              <a:fillRect/>
            </a:stretch>
          </p:blipFill>
          <p:spPr>
            <a:xfrm>
              <a:off x="235167" y="1242507"/>
              <a:ext cx="2464625" cy="5183335"/>
            </a:xfrm>
            <a:prstGeom prst="rect">
              <a:avLst/>
            </a:prstGeom>
            <a:ln>
              <a:solidFill>
                <a:srgbClr val="0070C0"/>
              </a:solidFill>
            </a:ln>
          </p:spPr>
        </p:pic>
        <p:sp>
          <p:nvSpPr>
            <p:cNvPr id="6" name="Rectangle 5">
              <a:extLst>
                <a:ext uri="{FF2B5EF4-FFF2-40B4-BE49-F238E27FC236}">
                  <a16:creationId xmlns:a16="http://schemas.microsoft.com/office/drawing/2014/main" id="{BB0FD525-DCB5-4430-A1DD-0F8F8C1C1FDA}"/>
                </a:ext>
              </a:extLst>
            </p:cNvPr>
            <p:cNvSpPr/>
            <p:nvPr/>
          </p:nvSpPr>
          <p:spPr>
            <a:xfrm>
              <a:off x="804560" y="1628800"/>
              <a:ext cx="959127"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a:extLst>
              <a:ext uri="{FF2B5EF4-FFF2-40B4-BE49-F238E27FC236}">
                <a16:creationId xmlns:a16="http://schemas.microsoft.com/office/drawing/2014/main" id="{93CCE083-07AA-4C67-B35A-8FEFC70FFDBC}"/>
              </a:ext>
            </a:extLst>
          </p:cNvPr>
          <p:cNvPicPr>
            <a:picLocks noChangeAspect="1"/>
          </p:cNvPicPr>
          <p:nvPr/>
        </p:nvPicPr>
        <p:blipFill>
          <a:blip r:embed="rId5"/>
          <a:stretch>
            <a:fillRect/>
          </a:stretch>
        </p:blipFill>
        <p:spPr>
          <a:xfrm>
            <a:off x="1619672" y="1242507"/>
            <a:ext cx="4849221" cy="4228579"/>
          </a:xfrm>
          <a:prstGeom prst="rect">
            <a:avLst/>
          </a:prstGeom>
          <a:ln>
            <a:solidFill>
              <a:schemeClr val="accent5">
                <a:lumMod val="75000"/>
              </a:schemeClr>
            </a:solidFill>
          </a:ln>
        </p:spPr>
      </p:pic>
      <p:pic>
        <p:nvPicPr>
          <p:cNvPr id="3" name="Picture 4">
            <a:extLst>
              <a:ext uri="{FF2B5EF4-FFF2-40B4-BE49-F238E27FC236}">
                <a16:creationId xmlns:a16="http://schemas.microsoft.com/office/drawing/2014/main" id="{8A61148F-183B-443D-8230-A8CD836FBE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4499992" y="1567409"/>
            <a:ext cx="4234011" cy="4091211"/>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E08B5A3-E603-418F-99F7-FD313750CC7E}"/>
              </a:ext>
            </a:extLst>
          </p:cNvPr>
          <p:cNvSpPr txBox="1"/>
          <p:nvPr/>
        </p:nvSpPr>
        <p:spPr>
          <a:xfrm>
            <a:off x="3275856" y="4808024"/>
            <a:ext cx="5868150" cy="2031325"/>
          </a:xfrm>
          <a:prstGeom prst="rect">
            <a:avLst/>
          </a:prstGeom>
          <a:solidFill>
            <a:srgbClr val="F08A34"/>
          </a:solidFill>
        </p:spPr>
        <p:txBody>
          <a:bodyPr wrap="square" rtlCol="0">
            <a:spAutoFit/>
          </a:bodyPr>
          <a:lstStyle/>
          <a:p>
            <a:r>
              <a:rPr lang="en-US" b="0" i="0" strike="noStrike" cap="none" spc="0" baseline="0" dirty="0">
                <a:solidFill>
                  <a:srgbClr val="FFFFFF"/>
                </a:solidFill>
                <a:effectLst/>
                <a:latin typeface="Calibri"/>
                <a:ea typeface="Calibri"/>
                <a:cs typeface="Calibri"/>
              </a:rPr>
              <a:t>E-mail p</a:t>
            </a:r>
            <a:r>
              <a:rPr lang="mk-MK" b="0" i="0" strike="noStrike" cap="none" spc="0" baseline="0" dirty="0">
                <a:solidFill>
                  <a:srgbClr val="FFFFFF"/>
                </a:solidFill>
                <a:effectLst/>
                <a:latin typeface="Calibri"/>
                <a:ea typeface="Calibri"/>
                <a:cs typeface="Calibri"/>
              </a:rPr>
              <a:t>пораки </a:t>
            </a:r>
            <a:r>
              <a:rPr lang="mk" b="0" i="0" strike="noStrike" cap="none" spc="0" baseline="0" dirty="0">
                <a:solidFill>
                  <a:srgbClr val="FFFFFF"/>
                </a:solidFill>
                <a:effectLst/>
                <a:latin typeface="Calibri"/>
                <a:ea typeface="Calibri"/>
                <a:cs typeface="Calibri"/>
              </a:rPr>
              <a:t>кои настојуваат луѓето да кликнат врз вметнатиот линк </a:t>
            </a:r>
          </a:p>
          <a:p>
            <a:pPr marL="342900" indent="-342900">
              <a:buFont typeface="Arial" panose="020B0604020202020204" pitchFamily="34" charset="0"/>
              <a:buChar char="•"/>
            </a:pPr>
            <a:r>
              <a:rPr lang="mk" dirty="0">
                <a:solidFill>
                  <a:srgbClr val="FFFFFF"/>
                </a:solidFill>
                <a:latin typeface="Calibri"/>
                <a:ea typeface="Calibri"/>
                <a:cs typeface="Calibri"/>
              </a:rPr>
              <a:t>п</a:t>
            </a:r>
            <a:r>
              <a:rPr lang="mk" b="0" i="0" strike="noStrike" cap="none" spc="0" baseline="0" dirty="0">
                <a:solidFill>
                  <a:srgbClr val="FFFFFF"/>
                </a:solidFill>
                <a:effectLst/>
                <a:latin typeface="Calibri"/>
                <a:ea typeface="Calibri"/>
                <a:cs typeface="Calibri"/>
              </a:rPr>
              <a:t>огледнете ја граматиката и правописот?</a:t>
            </a:r>
          </a:p>
          <a:p>
            <a:pPr marL="342900" indent="-342900">
              <a:buFont typeface="Arial" panose="020B0604020202020204" pitchFamily="34" charset="0"/>
              <a:buChar char="•"/>
            </a:pPr>
            <a:r>
              <a:rPr lang="mk" dirty="0">
                <a:solidFill>
                  <a:srgbClr val="FFFFFF"/>
                </a:solidFill>
                <a:latin typeface="Calibri"/>
                <a:ea typeface="Calibri"/>
                <a:cs typeface="Calibri"/>
              </a:rPr>
              <a:t>к</a:t>
            </a:r>
            <a:r>
              <a:rPr lang="mk" b="0" i="0" strike="noStrike" cap="none" spc="0" baseline="0" dirty="0">
                <a:solidFill>
                  <a:srgbClr val="FFFFFF"/>
                </a:solidFill>
                <a:effectLst/>
                <a:latin typeface="Calibri"/>
                <a:ea typeface="Calibri"/>
                <a:cs typeface="Calibri"/>
              </a:rPr>
              <a:t>олку комунални претпријатија би го започнале својот допис со „Здраво“?</a:t>
            </a:r>
          </a:p>
          <a:p>
            <a:pPr marL="342900" indent="-342900">
              <a:buFont typeface="Arial" panose="020B0604020202020204" pitchFamily="34" charset="0"/>
              <a:buChar char="•"/>
            </a:pPr>
            <a:r>
              <a:rPr lang="mk" b="0" i="0" strike="noStrike" cap="none" spc="0" baseline="0" dirty="0">
                <a:solidFill>
                  <a:srgbClr val="FFFFFF"/>
                </a:solidFill>
                <a:effectLst/>
                <a:latin typeface="Calibri"/>
                <a:ea typeface="Calibri"/>
                <a:cs typeface="Calibri"/>
              </a:rPr>
              <a:t>отидете со курсорот врз линкот за да прочитате каде ќе Ве однесе</a:t>
            </a:r>
          </a:p>
        </p:txBody>
      </p:sp>
      <p:sp>
        <p:nvSpPr>
          <p:cNvPr id="16" name="Rectangle 15">
            <a:extLst>
              <a:ext uri="{FF2B5EF4-FFF2-40B4-BE49-F238E27FC236}">
                <a16:creationId xmlns:a16="http://schemas.microsoft.com/office/drawing/2014/main" id="{8BF92FFC-8899-4603-9669-E3C5A6995C13}"/>
              </a:ext>
            </a:extLst>
          </p:cNvPr>
          <p:cNvSpPr/>
          <p:nvPr/>
        </p:nvSpPr>
        <p:spPr>
          <a:xfrm>
            <a:off x="3131840" y="4437112"/>
            <a:ext cx="648072" cy="2880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11FF1AF4-2E38-4CCC-B858-F704E3255D42}"/>
              </a:ext>
            </a:extLst>
          </p:cNvPr>
          <p:cNvSpPr/>
          <p:nvPr/>
        </p:nvSpPr>
        <p:spPr>
          <a:xfrm>
            <a:off x="6891216" y="3439584"/>
            <a:ext cx="1655078" cy="49347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2" descr="Off the hook: 6 Tips to avoid Phishing scams">
            <a:extLst>
              <a:ext uri="{FF2B5EF4-FFF2-40B4-BE49-F238E27FC236}">
                <a16:creationId xmlns:a16="http://schemas.microsoft.com/office/drawing/2014/main" id="{B3024642-9F90-43AC-9B39-0AA3B28208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0719" r="23380" b="20102"/>
          <a:stretch>
            <a:fillRect/>
          </a:stretch>
        </p:blipFill>
        <p:spPr bwMode="auto">
          <a:xfrm>
            <a:off x="7933904" y="1101995"/>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5EBFD9CF-3F34-49B5-BF33-93B7D37107CE}"/>
              </a:ext>
            </a:extLst>
          </p:cNvPr>
          <p:cNvSpPr/>
          <p:nvPr/>
        </p:nvSpPr>
        <p:spPr>
          <a:xfrm>
            <a:off x="154660" y="3140968"/>
            <a:ext cx="1465011" cy="9361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F6FB7DCC-A0F0-4C70-8BB8-4462F4DFC875}"/>
              </a:ext>
            </a:extLst>
          </p:cNvPr>
          <p:cNvSpPr/>
          <p:nvPr/>
        </p:nvSpPr>
        <p:spPr>
          <a:xfrm>
            <a:off x="5270896" y="3793354"/>
            <a:ext cx="1101304" cy="28371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012451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8" grpId="0" animBg="1"/>
      <p:bldP spid="19" grpId="0" animBg="1"/>
      <p:bldP spid="2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Фишинг</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719" r="23380" b="20102"/>
          <a:stretch>
            <a:fillRect/>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4">
            <a:extLst>
              <a:ext uri="{FF2B5EF4-FFF2-40B4-BE49-F238E27FC236}">
                <a16:creationId xmlns:a16="http://schemas.microsoft.com/office/drawing/2014/main" id="{6AA898E5-144D-4709-9F55-D9CA15DACE49}"/>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775953" y="1270001"/>
            <a:ext cx="5592093" cy="5136922"/>
          </a:xfrm>
          <a:ln>
            <a:solidFill>
              <a:schemeClr val="accent1"/>
            </a:solidFill>
            <a:miter lim="800000"/>
          </a:ln>
        </p:spPr>
      </p:pic>
    </p:spTree>
    <p:extLst>
      <p:ext uri="{BB962C8B-B14F-4D97-AF65-F5344CB8AC3E}">
        <p14:creationId xmlns:p14="http://schemas.microsoft.com/office/powerpoint/2010/main" val="3636788912"/>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Фишинг</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719" r="23380" b="20102"/>
          <a:stretch>
            <a:fillRect/>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4" name="Content Placeholder 4">
            <a:extLst>
              <a:ext uri="{FF2B5EF4-FFF2-40B4-BE49-F238E27FC236}">
                <a16:creationId xmlns:a16="http://schemas.microsoft.com/office/drawing/2014/main" id="{5F4B612E-8548-4584-877D-0B796AD706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47638" y="1484784"/>
            <a:ext cx="8848725" cy="4104456"/>
          </a:xfrm>
          <a:prstGeom prst="rect">
            <a:avLst/>
          </a:prstGeom>
          <a:noFill/>
          <a:ln>
            <a:solidFill>
              <a:schemeClr val="accent1"/>
            </a:solidFill>
            <a:miter lim="800000"/>
          </a:ln>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EF23AC8D-7607-4B3A-A987-C7217BB3B0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1465263" y="1876425"/>
            <a:ext cx="6213475" cy="668338"/>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D1A5597-91F9-491C-8C2B-04F8640BA2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77788" y="2700338"/>
            <a:ext cx="8988425" cy="349250"/>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F9ED2870-6CFE-4FA0-A815-A5A4A76375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auto">
          <a:xfrm>
            <a:off x="1728788" y="3205163"/>
            <a:ext cx="5686425" cy="509587"/>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88C761F2-10D2-46D2-BCC0-790426C8D03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2540000" y="3868738"/>
            <a:ext cx="4064000" cy="511175"/>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5553CEDB-8C6B-417C-88D5-DD94A234FED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77788" y="4533900"/>
            <a:ext cx="8988425" cy="427038"/>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8CCF7F5-17BC-46D9-97C7-0E6259F64C2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628650" y="5153025"/>
            <a:ext cx="3079750" cy="373063"/>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FF6CB220-2F8A-408A-9780-687B6D75F40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auto">
          <a:xfrm>
            <a:off x="4203700" y="5111750"/>
            <a:ext cx="4311650" cy="427038"/>
          </a:xfrm>
          <a:prstGeom prst="rect">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77E2DB5-B886-449D-A783-8CA477B3C9E2}"/>
              </a:ext>
            </a:extLst>
          </p:cNvPr>
          <p:cNvSpPr/>
          <p:nvPr/>
        </p:nvSpPr>
        <p:spPr>
          <a:xfrm>
            <a:off x="323528" y="2060848"/>
            <a:ext cx="79208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447153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Варијанти на фишинг</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eaLnBrk="1" hangingPunct="1">
              <a:lnSpc>
                <a:spcPct val="90000"/>
              </a:lnSpc>
            </a:pPr>
            <a:r>
              <a:rPr lang="en-US" sz="3200" b="0" i="0" strike="noStrike" cap="none" spc="0" baseline="0" dirty="0">
                <a:solidFill>
                  <a:srgbClr val="0070C0"/>
                </a:solidFill>
                <a:effectLst/>
                <a:latin typeface="Calibri"/>
                <a:ea typeface="Calibri"/>
                <a:cs typeface="Calibri"/>
              </a:rPr>
              <a:t>Spear fishing</a:t>
            </a:r>
            <a:r>
              <a:rPr lang="en-US" sz="3200" b="0" i="0" strike="noStrike" cap="none" spc="0" dirty="0">
                <a:solidFill>
                  <a:srgbClr val="0070C0"/>
                </a:solidFill>
                <a:effectLst/>
                <a:latin typeface="Calibri"/>
                <a:ea typeface="Calibri"/>
                <a:cs typeface="Calibri"/>
              </a:rPr>
              <a:t> (</a:t>
            </a:r>
            <a:r>
              <a:rPr lang="mk-MK" sz="3200" b="0" i="0" strike="noStrike" cap="none" spc="0" dirty="0">
                <a:solidFill>
                  <a:srgbClr val="0070C0"/>
                </a:solidFill>
                <a:effectLst/>
                <a:latin typeface="Calibri"/>
                <a:ea typeface="Calibri"/>
                <a:cs typeface="Calibri"/>
              </a:rPr>
              <a:t>лов</a:t>
            </a:r>
            <a:r>
              <a:rPr lang="mk" sz="3200" b="0" i="0" strike="noStrike" cap="none" spc="0" baseline="0" dirty="0">
                <a:solidFill>
                  <a:srgbClr val="0070C0"/>
                </a:solidFill>
                <a:effectLst/>
                <a:latin typeface="Calibri"/>
                <a:ea typeface="Calibri"/>
                <a:cs typeface="Calibri"/>
              </a:rPr>
              <a:t> со копје) </a:t>
            </a:r>
            <a:r>
              <a:rPr lang="mk"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целта се конкретни поединци или групи во организацијата</a:t>
            </a:r>
          </a:p>
          <a:p>
            <a:pPr eaLnBrk="1" hangingPunct="1">
              <a:lnSpc>
                <a:spcPct val="90000"/>
              </a:lnSpc>
            </a:pPr>
            <a:r>
              <a:rPr lang="en-US" dirty="0">
                <a:solidFill>
                  <a:srgbClr val="0070C0"/>
                </a:solidFill>
                <a:latin typeface="Calibri"/>
                <a:ea typeface="Calibri"/>
                <a:cs typeface="Calibri"/>
              </a:rPr>
              <a:t>Whaling</a:t>
            </a:r>
            <a:r>
              <a:rPr lang="mk" sz="3200" b="0" i="0" strike="noStrike" cap="none" spc="0" baseline="0" dirty="0">
                <a:solidFill>
                  <a:srgbClr val="0070C0"/>
                </a:solidFill>
                <a:effectLst/>
                <a:latin typeface="Calibri"/>
                <a:ea typeface="Calibri"/>
                <a:cs typeface="Calibri"/>
              </a:rPr>
              <a:t> (лов на китови) </a:t>
            </a:r>
            <a:r>
              <a:rPr lang="mk"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испраќање на фишинг </a:t>
            </a:r>
            <a:r>
              <a:rPr lang="en-US" sz="2400" b="0" i="0" strike="noStrike" cap="none" spc="0" baseline="0" dirty="0">
                <a:solidFill>
                  <a:srgbClr val="000000"/>
                </a:solidFill>
                <a:effectLst/>
                <a:latin typeface="Calibri"/>
                <a:ea typeface="Calibri"/>
                <a:cs typeface="Calibri"/>
              </a:rPr>
              <a:t>e-mail</a:t>
            </a:r>
            <a:r>
              <a:rPr lang="mk-MK" sz="2400" dirty="0">
                <a:solidFill>
                  <a:srgbClr val="000000"/>
                </a:solidFill>
                <a:latin typeface="Calibri"/>
                <a:ea typeface="Calibri"/>
                <a:cs typeface="Calibri"/>
              </a:rPr>
              <a:t> пораки</a:t>
            </a:r>
            <a:r>
              <a:rPr lang="mk" sz="2400" b="0" i="0" strike="noStrike" cap="none" spc="0" baseline="0" dirty="0">
                <a:solidFill>
                  <a:srgbClr val="000000"/>
                </a:solidFill>
                <a:effectLst/>
                <a:latin typeface="Calibri"/>
                <a:ea typeface="Calibri"/>
                <a:cs typeface="Calibri"/>
              </a:rPr>
              <a:t> до конкретни цели на високо ниво во организацијата</a:t>
            </a:r>
          </a:p>
          <a:p>
            <a:pPr eaLnBrk="1" hangingPunct="1">
              <a:lnSpc>
                <a:spcPct val="90000"/>
              </a:lnSpc>
            </a:pPr>
            <a:r>
              <a:rPr lang="en-US" sz="3200" b="0" i="0" strike="noStrike" cap="none" spc="0" baseline="0" dirty="0">
                <a:solidFill>
                  <a:srgbClr val="0070C0"/>
                </a:solidFill>
                <a:effectLst/>
                <a:latin typeface="Calibri"/>
                <a:ea typeface="Calibri"/>
                <a:cs typeface="Calibri"/>
              </a:rPr>
              <a:t>Vishing (</a:t>
            </a:r>
            <a:r>
              <a:rPr lang="mk-MK" sz="3200" b="0" i="0" strike="noStrike" cap="none" spc="0" baseline="0" dirty="0">
                <a:solidFill>
                  <a:srgbClr val="0070C0"/>
                </a:solidFill>
                <a:effectLst/>
                <a:latin typeface="Calibri"/>
                <a:ea typeface="Calibri"/>
                <a:cs typeface="Calibri"/>
              </a:rPr>
              <a:t>лов</a:t>
            </a:r>
            <a:r>
              <a:rPr lang="mk-MK" sz="3200" b="0" i="0" strike="noStrike" cap="none" spc="0" dirty="0">
                <a:solidFill>
                  <a:srgbClr val="0070C0"/>
                </a:solidFill>
                <a:effectLst/>
                <a:latin typeface="Calibri"/>
                <a:ea typeface="Calibri"/>
                <a:cs typeface="Calibri"/>
              </a:rPr>
              <a:t> преку </a:t>
            </a:r>
            <a:r>
              <a:rPr lang="en-US" sz="3200" b="0" i="0" strike="noStrike" cap="none" spc="0" dirty="0">
                <a:solidFill>
                  <a:srgbClr val="0070C0"/>
                </a:solidFill>
                <a:effectLst/>
                <a:latin typeface="Calibri"/>
                <a:ea typeface="Calibri"/>
                <a:cs typeface="Calibri"/>
              </a:rPr>
              <a:t>VoIP</a:t>
            </a:r>
            <a:r>
              <a:rPr lang="mk" sz="3200" b="0" i="0" strike="noStrike" cap="none" spc="0" baseline="0" dirty="0">
                <a:solidFill>
                  <a:srgbClr val="0070C0"/>
                </a:solidFill>
                <a:effectLst/>
                <a:latin typeface="Calibri"/>
                <a:ea typeface="Calibri"/>
                <a:cs typeface="Calibri"/>
              </a:rPr>
              <a:t>) </a:t>
            </a:r>
            <a:r>
              <a:rPr lang="mk"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користење на </a:t>
            </a:r>
            <a:r>
              <a:rPr lang="en-US" sz="2400" b="0" i="0" strike="noStrike" cap="none" spc="0" baseline="0" dirty="0">
                <a:solidFill>
                  <a:srgbClr val="000000"/>
                </a:solidFill>
                <a:effectLst/>
                <a:latin typeface="Calibri"/>
                <a:ea typeface="Calibri"/>
                <a:cs typeface="Calibri"/>
              </a:rPr>
              <a:t>VoIP</a:t>
            </a:r>
            <a:r>
              <a:rPr lang="mk" sz="2400" b="0" i="0" strike="noStrike" cap="none" spc="0" baseline="0" dirty="0">
                <a:solidFill>
                  <a:srgbClr val="000000"/>
                </a:solidFill>
                <a:effectLst/>
                <a:latin typeface="Calibri"/>
                <a:ea typeface="Calibri"/>
                <a:cs typeface="Calibri"/>
              </a:rPr>
              <a:t> мрежите за да се упатуваат непожелни телефонски повици заради добивање информации</a:t>
            </a:r>
          </a:p>
          <a:p>
            <a:pPr eaLnBrk="1" hangingPunct="1">
              <a:lnSpc>
                <a:spcPct val="90000"/>
              </a:lnSpc>
            </a:pPr>
            <a:r>
              <a:rPr lang="en-US" dirty="0">
                <a:solidFill>
                  <a:srgbClr val="0070C0"/>
                </a:solidFill>
                <a:latin typeface="Calibri"/>
                <a:ea typeface="Calibri"/>
                <a:cs typeface="Calibri"/>
              </a:rPr>
              <a:t>Farming (</a:t>
            </a:r>
            <a:r>
              <a:rPr lang="mk-MK" dirty="0">
                <a:solidFill>
                  <a:srgbClr val="0070C0"/>
                </a:solidFill>
                <a:latin typeface="Calibri"/>
                <a:ea typeface="Calibri"/>
                <a:cs typeface="Calibri"/>
              </a:rPr>
              <a:t>ф</a:t>
            </a:r>
            <a:r>
              <a:rPr lang="mk" sz="3200" b="0" i="0" strike="noStrike" cap="none" spc="0" baseline="0" dirty="0">
                <a:solidFill>
                  <a:srgbClr val="0070C0"/>
                </a:solidFill>
                <a:effectLst/>
                <a:latin typeface="Calibri"/>
                <a:ea typeface="Calibri"/>
                <a:cs typeface="Calibri"/>
              </a:rPr>
              <a:t>арминг)</a:t>
            </a:r>
            <a:r>
              <a:rPr lang="mk" sz="3200" b="0" i="0" strike="noStrike" cap="none" spc="0" baseline="0" dirty="0">
                <a:solidFill>
                  <a:srgbClr val="000000"/>
                </a:solidFill>
                <a:effectLst/>
                <a:latin typeface="Calibri"/>
                <a:ea typeface="Calibri"/>
                <a:cs typeface="Calibri"/>
              </a:rPr>
              <a:t> –</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пренасочување до лажни </a:t>
            </a:r>
            <a:r>
              <a:rPr lang="sr-Cyrl-RS" sz="2400" b="0" i="0" strike="noStrike" cap="none" spc="0" baseline="0" dirty="0">
                <a:solidFill>
                  <a:srgbClr val="000000"/>
                </a:solidFill>
                <a:effectLst/>
                <a:latin typeface="Calibri"/>
                <a:ea typeface="Calibri"/>
                <a:cs typeface="Calibri"/>
              </a:rPr>
              <a:t>веб-сајтови</a:t>
            </a:r>
            <a:r>
              <a:rPr lang="mk" sz="2400" b="0" i="0" strike="noStrike" cap="none" spc="0" baseline="0" dirty="0">
                <a:solidFill>
                  <a:srgbClr val="000000"/>
                </a:solidFill>
                <a:effectLst/>
                <a:latin typeface="Calibri"/>
                <a:ea typeface="Calibri"/>
                <a:cs typeface="Calibri"/>
              </a:rPr>
              <a:t> кои личат на вистински</a:t>
            </a:r>
          </a:p>
        </p:txBody>
      </p:sp>
      <p:pic>
        <p:nvPicPr>
          <p:cNvPr id="3" name="Picture 2" descr="Off the hook: 6 Tips to avoid Phishing scams">
            <a:extLst>
              <a:ext uri="{FF2B5EF4-FFF2-40B4-BE49-F238E27FC236}">
                <a16:creationId xmlns:a16="http://schemas.microsoft.com/office/drawing/2014/main" id="{B1977995-43A3-4377-9057-9B7FD64F9E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719" r="23380" b="20102"/>
          <a:stretch>
            <a:fillRect/>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1880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Други видови напад</a:t>
            </a:r>
            <a:r>
              <a:rPr lang="mk-MK" sz="3200" dirty="0">
                <a:solidFill>
                  <a:srgbClr val="FFFFFF"/>
                </a:solidFill>
                <a:latin typeface="Verdana" charset="0"/>
                <a:ea typeface="Verdana"/>
                <a:cs typeface="Verdana" charset="0"/>
              </a:rPr>
              <a:t>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504" y="1270001"/>
            <a:ext cx="9036496" cy="5183335"/>
          </a:xfrm>
        </p:spPr>
        <p:txBody>
          <a:bodyPr/>
          <a:lstStyle/>
          <a:p>
            <a:pPr marL="571500" indent="-457200">
              <a:defRPr/>
            </a:pPr>
            <a:r>
              <a:rPr lang="mk" sz="3200" b="0" i="0" strike="noStrike" cap="none" spc="0" baseline="0" dirty="0">
                <a:solidFill>
                  <a:srgbClr val="0070C0"/>
                </a:solidFill>
                <a:effectLst/>
                <a:latin typeface="Calibri"/>
                <a:ea typeface="Calibri"/>
                <a:cs typeface="Calibri"/>
              </a:rPr>
              <a:t>Ескалирање на привилегиите</a:t>
            </a:r>
            <a:r>
              <a:rPr lang="mk" sz="3200" b="0" i="0" strike="noStrike" cap="none" spc="0" baseline="0" dirty="0">
                <a:solidFill>
                  <a:srgbClr val="000000"/>
                </a:solidFill>
                <a:effectLst/>
                <a:latin typeface="Calibri"/>
                <a:ea typeface="Calibri"/>
                <a:cs typeface="Calibri"/>
              </a:rPr>
              <a:t> –</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откако ќе добие пристап, хакерот ги издига своите привилегии на администраторско ниво</a:t>
            </a:r>
            <a:r>
              <a:rPr lang="mk" sz="3200" b="0" i="0" strike="noStrike" cap="none" spc="0" baseline="0" dirty="0">
                <a:solidFill>
                  <a:srgbClr val="0070C0"/>
                </a:solidFill>
                <a:effectLst/>
                <a:latin typeface="Calibri"/>
                <a:ea typeface="Calibri"/>
                <a:cs typeface="Calibri"/>
              </a:rPr>
              <a:t> </a:t>
            </a:r>
          </a:p>
          <a:p>
            <a:pPr marL="571500" indent="-457200">
              <a:defRPr/>
            </a:pPr>
            <a:r>
              <a:rPr lang="en-GB" sz="3200" b="0" i="0" strike="noStrike" cap="none" spc="0" baseline="0" dirty="0">
                <a:solidFill>
                  <a:srgbClr val="0070C0"/>
                </a:solidFill>
                <a:effectLst/>
                <a:latin typeface="Calibri"/>
                <a:ea typeface="Calibri"/>
                <a:cs typeface="Calibri"/>
              </a:rPr>
              <a:t>DNS</a:t>
            </a:r>
            <a:r>
              <a:rPr lang="mk" sz="3200" b="0" i="0" strike="noStrike" cap="none" spc="0" baseline="0" dirty="0">
                <a:solidFill>
                  <a:srgbClr val="0070C0"/>
                </a:solidFill>
                <a:effectLst/>
                <a:latin typeface="Calibri"/>
                <a:ea typeface="Calibri"/>
                <a:cs typeface="Calibri"/>
              </a:rPr>
              <a:t> труење</a:t>
            </a:r>
            <a:r>
              <a:rPr lang="mk" sz="3200" b="0" i="0" strike="noStrike" cap="none" spc="0" baseline="0" dirty="0">
                <a:solidFill>
                  <a:srgbClr val="000000"/>
                </a:solidFill>
                <a:effectLst/>
                <a:latin typeface="Calibri"/>
                <a:ea typeface="Calibri"/>
                <a:cs typeface="Calibri"/>
              </a:rPr>
              <a:t> –</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менување на нагодувањата на локалниот </a:t>
            </a:r>
            <a:r>
              <a:rPr lang="en-GB" sz="2400" b="0" i="0" strike="noStrike" cap="none" spc="0" baseline="0" dirty="0">
                <a:solidFill>
                  <a:srgbClr val="000000"/>
                </a:solidFill>
                <a:effectLst/>
                <a:latin typeface="Calibri"/>
                <a:ea typeface="Calibri"/>
                <a:cs typeface="Calibri"/>
              </a:rPr>
              <a:t>DNS</a:t>
            </a:r>
            <a:r>
              <a:rPr lang="mk" sz="2400" b="0" i="0" strike="noStrike" cap="none" spc="0" baseline="0" dirty="0">
                <a:solidFill>
                  <a:srgbClr val="000000"/>
                </a:solidFill>
                <a:effectLst/>
                <a:latin typeface="Calibri"/>
                <a:ea typeface="Calibri"/>
                <a:cs typeface="Calibri"/>
              </a:rPr>
              <a:t> за да се пренасочат веб-барањата кон лажни копии на </a:t>
            </a:r>
            <a:r>
              <a:rPr lang="sr-Cyrl-RS" sz="2400" b="0" i="0" strike="noStrike" cap="none" spc="0" baseline="0" dirty="0">
                <a:solidFill>
                  <a:srgbClr val="000000"/>
                </a:solidFill>
                <a:effectLst/>
                <a:latin typeface="Calibri"/>
                <a:ea typeface="Calibri"/>
                <a:cs typeface="Calibri"/>
              </a:rPr>
              <a:t>веб-сајтови</a:t>
            </a:r>
            <a:r>
              <a:rPr lang="mk" sz="3200" b="0" i="0" strike="noStrike" cap="none" spc="0" baseline="0" dirty="0">
                <a:solidFill>
                  <a:srgbClr val="0070C0"/>
                </a:solidFill>
                <a:effectLst/>
                <a:latin typeface="Calibri"/>
                <a:ea typeface="Calibri"/>
                <a:cs typeface="Calibri"/>
              </a:rPr>
              <a:t> </a:t>
            </a:r>
          </a:p>
          <a:p>
            <a:pPr marL="571500" indent="-457200">
              <a:defRPr/>
            </a:pPr>
            <a:r>
              <a:rPr lang="en-US" dirty="0">
                <a:solidFill>
                  <a:srgbClr val="0070C0"/>
                </a:solidFill>
                <a:latin typeface="Calibri"/>
                <a:ea typeface="Calibri"/>
                <a:cs typeface="Calibri"/>
              </a:rPr>
              <a:t>ARP</a:t>
            </a:r>
            <a:r>
              <a:rPr lang="mk" sz="3200" b="0" i="0" strike="noStrike" cap="none" spc="0" baseline="0" dirty="0">
                <a:solidFill>
                  <a:srgbClr val="0070C0"/>
                </a:solidFill>
                <a:effectLst/>
                <a:latin typeface="Calibri"/>
                <a:ea typeface="Calibri"/>
                <a:cs typeface="Calibri"/>
              </a:rPr>
              <a:t> труење </a:t>
            </a:r>
            <a:r>
              <a:rPr lang="mk"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70C0"/>
                </a:solidFill>
                <a:effectLst/>
                <a:latin typeface="Calibri"/>
                <a:ea typeface="Calibri"/>
                <a:cs typeface="Calibri"/>
              </a:rPr>
              <a:t> </a:t>
            </a:r>
            <a:r>
              <a:rPr lang="mk" sz="2400" b="0" i="0" strike="noStrike" cap="none" spc="0" baseline="0" dirty="0">
                <a:solidFill>
                  <a:srgbClr val="000000"/>
                </a:solidFill>
                <a:effectLst/>
                <a:latin typeface="Calibri"/>
                <a:ea typeface="Calibri"/>
                <a:cs typeface="Calibri"/>
              </a:rPr>
              <a:t>(А</a:t>
            </a:r>
            <a:r>
              <a:rPr lang="en-US" sz="2400" b="0" i="0" strike="noStrike" cap="none" spc="0" baseline="0" dirty="0">
                <a:solidFill>
                  <a:srgbClr val="000000"/>
                </a:solidFill>
                <a:effectLst/>
                <a:latin typeface="Calibri"/>
                <a:ea typeface="Calibri"/>
                <a:cs typeface="Calibri"/>
              </a:rPr>
              <a:t>RP</a:t>
            </a:r>
            <a:r>
              <a:rPr lang="mk" sz="2400" b="0" i="0" strike="noStrike" cap="none" spc="0" baseline="0" dirty="0">
                <a:solidFill>
                  <a:srgbClr val="000000"/>
                </a:solidFill>
                <a:effectLst/>
                <a:latin typeface="Calibri"/>
                <a:ea typeface="Calibri"/>
                <a:cs typeface="Calibri"/>
              </a:rPr>
              <a:t> = протокол за идентификација</a:t>
            </a:r>
            <a:r>
              <a:rPr lang="mk" sz="2400" b="0" i="0" strike="noStrike" cap="none" spc="0" dirty="0">
                <a:solidFill>
                  <a:srgbClr val="000000"/>
                </a:solidFill>
                <a:effectLst/>
                <a:latin typeface="Calibri"/>
                <a:ea typeface="Calibri"/>
                <a:cs typeface="Calibri"/>
              </a:rPr>
              <a:t> на </a:t>
            </a:r>
            <a:r>
              <a:rPr lang="mk" sz="2400" b="0" i="0" strike="noStrike" cap="none" spc="0" baseline="0" dirty="0">
                <a:solidFill>
                  <a:srgbClr val="000000"/>
                </a:solidFill>
                <a:effectLst/>
                <a:latin typeface="Calibri"/>
                <a:ea typeface="Calibri"/>
                <a:cs typeface="Calibri"/>
              </a:rPr>
              <a:t>адресата) напад со вмешан човек, при што се труе </a:t>
            </a:r>
            <a:r>
              <a:rPr lang="en-US" sz="2400" b="0" i="0" strike="noStrike" cap="none" spc="0" baseline="0" dirty="0">
                <a:solidFill>
                  <a:srgbClr val="000000"/>
                </a:solidFill>
                <a:effectLst/>
                <a:latin typeface="Calibri"/>
                <a:ea typeface="Calibri"/>
                <a:cs typeface="Calibri"/>
              </a:rPr>
              <a:t>ARP-</a:t>
            </a:r>
            <a:r>
              <a:rPr lang="mk" sz="2400" b="0" i="0" strike="noStrike" cap="none" spc="0" baseline="0" dirty="0">
                <a:solidFill>
                  <a:srgbClr val="000000"/>
                </a:solidFill>
                <a:effectLst/>
                <a:latin typeface="Calibri"/>
                <a:ea typeface="Calibri"/>
                <a:cs typeface="Calibri"/>
              </a:rPr>
              <a:t>кешот за сообраќајот да минува низ машината на напаѓачот</a:t>
            </a:r>
          </a:p>
        </p:txBody>
      </p:sp>
    </p:spTree>
    <p:extLst>
      <p:ext uri="{BB962C8B-B14F-4D97-AF65-F5344CB8AC3E}">
        <p14:creationId xmlns:p14="http://schemas.microsoft.com/office/powerpoint/2010/main" val="23579952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Малвер</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US" sz="3200" b="0" i="0" strike="noStrike" cap="none" spc="0" baseline="0" dirty="0">
                <a:solidFill>
                  <a:srgbClr val="0070C0"/>
                </a:solidFill>
                <a:effectLst/>
                <a:latin typeface="Calibri"/>
                <a:ea typeface="Calibri"/>
                <a:cs typeface="Calibri"/>
              </a:rPr>
              <a:t>Malware</a:t>
            </a:r>
            <a:r>
              <a:rPr lang="mk" sz="3200" b="0" i="0" strike="noStrike" cap="none" spc="0" baseline="0" dirty="0">
                <a:solidFill>
                  <a:srgbClr val="0070C0"/>
                </a:solidFill>
                <a:effectLst/>
                <a:latin typeface="Calibri"/>
                <a:ea typeface="Calibri"/>
                <a:cs typeface="Calibri"/>
              </a:rPr>
              <a:t>/</a:t>
            </a:r>
            <a:r>
              <a:rPr lang="mk-MK" dirty="0" err="1">
                <a:solidFill>
                  <a:srgbClr val="0070C0"/>
                </a:solidFill>
                <a:latin typeface="Calibri"/>
                <a:ea typeface="Calibri"/>
                <a:cs typeface="Calibri"/>
              </a:rPr>
              <a:t>штете</a:t>
            </a:r>
            <a:r>
              <a:rPr lang="mk" sz="3200" b="0" i="0" strike="noStrike" cap="none" spc="0" baseline="0" dirty="0">
                <a:solidFill>
                  <a:srgbClr val="0070C0"/>
                </a:solidFill>
                <a:effectLst/>
                <a:latin typeface="Calibri"/>
                <a:ea typeface="Calibri"/>
                <a:cs typeface="Calibri"/>
              </a:rPr>
              <a:t>н софтвер (Mal</a:t>
            </a:r>
            <a:r>
              <a:rPr lang="mk" sz="3200" b="0" i="0" strike="noStrike" cap="none" spc="0" baseline="0" dirty="0">
                <a:solidFill>
                  <a:srgbClr val="000000"/>
                </a:solidFill>
                <a:effectLst/>
                <a:latin typeface="Calibri"/>
                <a:ea typeface="Calibri"/>
                <a:cs typeface="Calibri"/>
              </a:rPr>
              <a:t>icious Soft</a:t>
            </a:r>
            <a:r>
              <a:rPr lang="mk" sz="3200" b="0" i="0" strike="noStrike" cap="none" spc="0" baseline="0" dirty="0">
                <a:solidFill>
                  <a:srgbClr val="0070C0"/>
                </a:solidFill>
                <a:effectLst/>
                <a:latin typeface="Calibri"/>
                <a:ea typeface="Calibri"/>
                <a:cs typeface="Calibri"/>
              </a:rPr>
              <a:t>ware)</a:t>
            </a:r>
          </a:p>
          <a:p>
            <a:pPr eaLnBrk="1" hangingPunct="1">
              <a:lnSpc>
                <a:spcPct val="90000"/>
              </a:lnSpc>
            </a:pPr>
            <a:r>
              <a:rPr lang="mk" sz="3200" b="0" i="0" strike="noStrike" cap="none" spc="0" baseline="0" dirty="0">
                <a:solidFill>
                  <a:srgbClr val="000000"/>
                </a:solidFill>
                <a:effectLst/>
                <a:latin typeface="Calibri"/>
                <a:ea typeface="Calibri"/>
                <a:cs typeface="Calibri"/>
              </a:rPr>
              <a:t>Осмислен така што му пристапува или го компромитира компјутерскиот систем со дозвола од сопственикот</a:t>
            </a:r>
          </a:p>
        </p:txBody>
      </p:sp>
      <p:pic>
        <p:nvPicPr>
          <p:cNvPr id="3" name="Picture 5" descr="C:\Users\B.Stam\Desktop\How-to-identify-Malware-from-computer.jpg">
            <a:extLst>
              <a:ext uri="{FF2B5EF4-FFF2-40B4-BE49-F238E27FC236}">
                <a16:creationId xmlns:a16="http://schemas.microsoft.com/office/drawing/2014/main" id="{EED085A3-B15C-480B-9247-F2F1AD4842E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79711" y="3225185"/>
            <a:ext cx="5348337" cy="329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1368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100" b="0" i="0" strike="noStrike" cap="none" spc="0" baseline="0">
                <a:solidFill>
                  <a:srgbClr val="FFFFFF"/>
                </a:solidFill>
                <a:effectLst/>
                <a:latin typeface="Verdana" charset="0"/>
                <a:ea typeface="Verdana"/>
                <a:cs typeface="Verdana" charset="0"/>
              </a:rPr>
              <a:t>www.coe.int/cybercrime                              </a:t>
            </a:r>
            <a:endParaRPr lang="en-GB" sz="11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2800" b="0" i="0" strike="noStrike" cap="none" spc="0" baseline="0">
                <a:solidFill>
                  <a:srgbClr val="000000"/>
                </a:solidFill>
                <a:effectLst/>
                <a:latin typeface="Calibri"/>
                <a:ea typeface="Calibri"/>
                <a:cs typeface="Calibri"/>
              </a:rPr>
              <a:t>Проблемот во сето ова?</a:t>
            </a:r>
          </a:p>
          <a:p>
            <a:pPr eaLnBrk="1" hangingPunct="1"/>
            <a:r>
              <a:rPr lang="mk" sz="2800" b="0" i="0" strike="noStrike" cap="none" spc="0" baseline="0">
                <a:solidFill>
                  <a:srgbClr val="000000"/>
                </a:solidFill>
                <a:effectLst/>
                <a:latin typeface="Calibri"/>
                <a:ea typeface="Calibri"/>
                <a:cs typeface="Calibri"/>
              </a:rPr>
              <a:t>Интернетот и на криминалците им создава повеќе можности</a:t>
            </a:r>
          </a:p>
          <a:p>
            <a:pPr lvl="1" eaLnBrk="1" hangingPunct="1"/>
            <a:r>
              <a:rPr lang="mk" sz="2400" b="0" i="0" strike="noStrike" cap="none" spc="0" baseline="0">
                <a:solidFill>
                  <a:srgbClr val="000000"/>
                </a:solidFill>
                <a:effectLst/>
                <a:latin typeface="Calibri"/>
                <a:ea typeface="Calibri"/>
                <a:cs typeface="Calibri"/>
              </a:rPr>
              <a:t>Кривичните дела може да се извршат од далечина</a:t>
            </a:r>
          </a:p>
          <a:p>
            <a:pPr lvl="1" eaLnBrk="1" hangingPunct="1"/>
            <a:r>
              <a:rPr lang="mk" sz="2400" b="0" i="0" strike="noStrike" cap="none" spc="0" baseline="0">
                <a:solidFill>
                  <a:srgbClr val="000000"/>
                </a:solidFill>
                <a:effectLst/>
                <a:latin typeface="Calibri"/>
                <a:ea typeface="Calibri"/>
                <a:cs typeface="Calibri"/>
              </a:rPr>
              <a:t>Доказите се непостојани*</a:t>
            </a:r>
          </a:p>
          <a:p>
            <a:pPr lvl="1" eaLnBrk="1" hangingPunct="1"/>
            <a:r>
              <a:rPr lang="mk" sz="2400" b="0" i="0" strike="noStrike" cap="none" spc="0" baseline="0">
                <a:solidFill>
                  <a:srgbClr val="000000"/>
                </a:solidFill>
                <a:effectLst/>
                <a:latin typeface="Calibri"/>
                <a:ea typeface="Calibri"/>
                <a:cs typeface="Calibri"/>
              </a:rPr>
              <a:t>Националните органи за спроведување на законот се определени географски </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a16="http://schemas.microsoft.com/office/drawing/2014/main" id="{CFBBC59A-B2C5-40B0-A6F4-B33B9E9CA788}"/>
              </a:ext>
            </a:extLst>
          </p:cNvPr>
          <p:cNvSpPr txBox="1"/>
          <p:nvPr/>
        </p:nvSpPr>
        <p:spPr bwMode="auto">
          <a:xfrm>
            <a:off x="253772" y="4293096"/>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r>
              <a:rPr lang="mk" sz="2400" b="0" i="0" strike="noStrike" cap="none" spc="0" baseline="0" dirty="0">
                <a:solidFill>
                  <a:srgbClr val="000000"/>
                </a:solidFill>
                <a:effectLst/>
                <a:latin typeface="Calibri"/>
                <a:ea typeface="Calibri"/>
                <a:cs typeface="Calibri"/>
              </a:rPr>
              <a:t>На меѓународната помош ѝ се потребни соодветни правни канали</a:t>
            </a:r>
          </a:p>
          <a:p>
            <a:pPr lvl="1" eaLnBrk="1" hangingPunct="1"/>
            <a:r>
              <a:rPr lang="mk" sz="2400" b="0" i="0" strike="noStrike" cap="none" spc="0" baseline="0" dirty="0">
                <a:solidFill>
                  <a:srgbClr val="000000"/>
                </a:solidFill>
                <a:effectLst/>
                <a:latin typeface="Calibri"/>
                <a:ea typeface="Calibri"/>
                <a:cs typeface="Calibri"/>
              </a:rPr>
              <a:t>Соработката се одвива помеѓу различни земји со различни законски рамки  </a:t>
            </a:r>
          </a:p>
        </p:txBody>
      </p:sp>
      <p:sp>
        <p:nvSpPr>
          <p:cNvPr id="14" name="TextBox 13">
            <a:extLst>
              <a:ext uri="{FF2B5EF4-FFF2-40B4-BE49-F238E27FC236}">
                <a16:creationId xmlns:a16="http://schemas.microsoft.com/office/drawing/2014/main" id="{64302D4D-6AB3-41B2-A892-4F6A15D543D3}"/>
              </a:ext>
            </a:extLst>
          </p:cNvPr>
          <p:cNvSpPr txBox="1"/>
          <p:nvPr/>
        </p:nvSpPr>
        <p:spPr>
          <a:xfrm>
            <a:off x="2146015" y="2524947"/>
            <a:ext cx="5645031" cy="2308324"/>
          </a:xfrm>
          <a:prstGeom prst="rect">
            <a:avLst/>
          </a:prstGeom>
          <a:solidFill>
            <a:srgbClr val="F08A34"/>
          </a:solidFill>
        </p:spPr>
        <p:txBody>
          <a:bodyPr wrap="square" rtlCol="0">
            <a:spAutoFit/>
          </a:bodyPr>
          <a:lstStyle/>
          <a:p>
            <a:pPr algn="ctr"/>
            <a:r>
              <a:rPr lang="mk" sz="3600" b="0" i="0" strike="noStrike" cap="none" spc="0" baseline="0" dirty="0">
                <a:solidFill>
                  <a:srgbClr val="FFFFFF"/>
                </a:solidFill>
                <a:effectLst/>
                <a:latin typeface="Calibri"/>
                <a:ea typeface="Calibri"/>
                <a:cs typeface="Calibri"/>
              </a:rPr>
              <a:t>Експедирањето на заемната правна помош е факт во современата борба против сајбер-криминалот </a:t>
            </a:r>
          </a:p>
        </p:txBody>
      </p:sp>
    </p:spTree>
    <p:extLst>
      <p:ext uri="{BB962C8B-B14F-4D97-AF65-F5344CB8AC3E}">
        <p14:creationId xmlns:p14="http://schemas.microsoft.com/office/powerpoint/2010/main" val="27701671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Вируси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mk" sz="3200" b="0" i="0" strike="noStrike" cap="none" spc="0" baseline="0" dirty="0">
                <a:solidFill>
                  <a:srgbClr val="000000"/>
                </a:solidFill>
                <a:effectLst/>
                <a:latin typeface="Calibri"/>
                <a:ea typeface="Calibri"/>
                <a:cs typeface="Calibri"/>
              </a:rPr>
              <a:t>Софтвер со способност да се умножува себеси од еден фајл во друг и да се смести во одреден систем</a:t>
            </a:r>
          </a:p>
          <a:p>
            <a:pPr lvl="1"/>
            <a:r>
              <a:rPr lang="mk" sz="2800" b="0" i="0" strike="noStrike" cap="none" spc="0" baseline="0" dirty="0">
                <a:solidFill>
                  <a:srgbClr val="000000"/>
                </a:solidFill>
                <a:effectLst/>
                <a:latin typeface="Calibri"/>
                <a:ea typeface="Calibri"/>
                <a:cs typeface="Calibri"/>
              </a:rPr>
              <a:t>без дозвола (или знаење) од корисникот/администраторот</a:t>
            </a:r>
          </a:p>
          <a:p>
            <a:pPr lvl="1"/>
            <a:r>
              <a:rPr lang="mk" sz="2800" b="0" i="0" strike="noStrike" cap="none" spc="0" baseline="0" dirty="0">
                <a:solidFill>
                  <a:srgbClr val="000000"/>
                </a:solidFill>
                <a:effectLst/>
                <a:latin typeface="Calibri"/>
                <a:ea typeface="Calibri"/>
                <a:cs typeface="Calibri"/>
              </a:rPr>
              <a:t>со намера да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предизвика штета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во системот </a:t>
            </a:r>
          </a:p>
        </p:txBody>
      </p:sp>
      <p:pic>
        <p:nvPicPr>
          <p:cNvPr id="3" name="Picture 5" descr="C:\Users\B.Stam\Desktop\AV7-virus.jpg">
            <a:extLst>
              <a:ext uri="{FF2B5EF4-FFF2-40B4-BE49-F238E27FC236}">
                <a16:creationId xmlns:a16="http://schemas.microsoft.com/office/drawing/2014/main" id="{931F4001-E9CB-464F-8D4F-47ED9F03AA1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85900" y="3982419"/>
            <a:ext cx="4208623" cy="247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805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Тројанци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mk" sz="3200" b="0" i="0" strike="noStrike" cap="none" spc="0" baseline="0" dirty="0">
                <a:solidFill>
                  <a:srgbClr val="000000"/>
                </a:solidFill>
                <a:effectLst/>
                <a:latin typeface="Calibri"/>
                <a:ea typeface="Calibri"/>
                <a:cs typeface="Calibri"/>
              </a:rPr>
              <a:t>Софтвер кој изведува непожелни функции врз корисникот, без корисникот да го знае тоа,</a:t>
            </a:r>
          </a:p>
          <a:p>
            <a:pPr lvl="1"/>
            <a:r>
              <a:rPr lang="mk" sz="2800" b="0" i="0" strike="noStrike" cap="none" spc="0" baseline="0" dirty="0">
                <a:solidFill>
                  <a:srgbClr val="000000"/>
                </a:solidFill>
                <a:effectLst/>
                <a:latin typeface="Calibri"/>
                <a:ea typeface="Calibri"/>
                <a:cs typeface="Calibri"/>
              </a:rPr>
              <a:t>именуван според грчкиот „тројански коњ“</a:t>
            </a:r>
          </a:p>
          <a:p>
            <a:pPr lvl="1"/>
            <a:r>
              <a:rPr lang="mk" sz="2800" b="0" i="0" strike="noStrike" cap="none" spc="0" baseline="0" dirty="0">
                <a:solidFill>
                  <a:srgbClr val="000000"/>
                </a:solidFill>
                <a:effectLst/>
                <a:latin typeface="Calibri"/>
                <a:ea typeface="Calibri"/>
                <a:cs typeface="Calibri"/>
              </a:rPr>
              <a:t>уништува податоци</a:t>
            </a:r>
          </a:p>
          <a:p>
            <a:pPr lvl="1"/>
            <a:r>
              <a:rPr lang="mk" sz="2800" b="0" i="0" strike="noStrike" cap="none" spc="0" baseline="0" dirty="0">
                <a:solidFill>
                  <a:srgbClr val="000000"/>
                </a:solidFill>
                <a:effectLst/>
                <a:latin typeface="Calibri"/>
                <a:ea typeface="Calibri"/>
                <a:cs typeface="Calibri"/>
              </a:rPr>
              <a:t>го онеспособува безбедносниот софтвер</a:t>
            </a:r>
          </a:p>
          <a:p>
            <a:pPr lvl="1"/>
            <a:r>
              <a:rPr lang="mk" sz="2800" b="0" i="0" strike="noStrike" cap="none" spc="0" baseline="0" dirty="0">
                <a:solidFill>
                  <a:srgbClr val="000000"/>
                </a:solidFill>
                <a:effectLst/>
                <a:latin typeface="Calibri"/>
                <a:ea typeface="Calibri"/>
                <a:cs typeface="Calibri"/>
              </a:rPr>
              <a:t>допушта пристап од далечина/создава „</a:t>
            </a:r>
            <a:r>
              <a:rPr lang="mk-MK" dirty="0">
                <a:solidFill>
                  <a:srgbClr val="000000"/>
                </a:solidFill>
                <a:latin typeface="Calibri"/>
                <a:ea typeface="Calibri"/>
                <a:cs typeface="Calibri"/>
              </a:rPr>
              <a:t>та</a:t>
            </a:r>
            <a:r>
              <a:rPr lang="mk" sz="2800" b="0" i="0" strike="noStrike" cap="none" spc="0" baseline="0" dirty="0">
                <a:solidFill>
                  <a:srgbClr val="000000"/>
                </a:solidFill>
                <a:effectLst/>
                <a:latin typeface="Calibri"/>
                <a:ea typeface="Calibri"/>
                <a:cs typeface="Calibri"/>
              </a:rPr>
              <a:t>ен влез</a:t>
            </a:r>
            <a:r>
              <a:rPr lang="en-US" sz="2800" b="0" i="0" strike="noStrike" cap="none" spc="0" baseline="0" dirty="0">
                <a:solidFill>
                  <a:srgbClr val="000000"/>
                </a:solidFill>
                <a:effectLst/>
                <a:latin typeface="Calibri"/>
                <a:ea typeface="Calibri"/>
                <a:cs typeface="Calibri"/>
              </a:rPr>
              <a:t> (back</a:t>
            </a:r>
            <a:r>
              <a:rPr lang="en-US" sz="2800" b="0" i="0" strike="noStrike" cap="none" spc="0" dirty="0">
                <a:solidFill>
                  <a:srgbClr val="000000"/>
                </a:solidFill>
                <a:effectLst/>
                <a:latin typeface="Calibri"/>
                <a:ea typeface="Calibri"/>
                <a:cs typeface="Calibri"/>
              </a:rPr>
              <a:t> door)</a:t>
            </a:r>
            <a:r>
              <a:rPr lang="mk" sz="2800" b="0" i="0" strike="noStrike" cap="none" spc="0" baseline="0" dirty="0">
                <a:solidFill>
                  <a:srgbClr val="000000"/>
                </a:solidFill>
                <a:effectLst/>
                <a:latin typeface="Calibri"/>
                <a:ea typeface="Calibri"/>
                <a:cs typeface="Calibri"/>
              </a:rPr>
              <a:t>“ (за да</a:t>
            </a:r>
            <a:r>
              <a:rPr lang="en-US" sz="2800" b="0" i="0" strike="noStrike" cap="none" spc="0" baseline="0" dirty="0">
                <a:solidFill>
                  <a:srgbClr val="000000"/>
                </a:solidFill>
                <a:effectLst/>
                <a:latin typeface="Calibri"/>
                <a:ea typeface="Calibri"/>
                <a:cs typeface="Calibri"/>
              </a:rPr>
              <a:t> </a:t>
            </a:r>
            <a:r>
              <a:rPr lang="mk" sz="2800" b="0" i="0" strike="noStrike" cap="none" spc="0" baseline="0" dirty="0">
                <a:solidFill>
                  <a:srgbClr val="000000"/>
                </a:solidFill>
                <a:effectLst/>
                <a:latin typeface="Calibri"/>
                <a:ea typeface="Calibri"/>
                <a:cs typeface="Calibri"/>
              </a:rPr>
              <a:t>дозволи неовластен</a:t>
            </a:r>
            <a:r>
              <a:rPr lang="en-US" sz="2800" b="0" i="0" strike="noStrike" cap="none" spc="0" baseline="0" dirty="0">
                <a:solidFill>
                  <a:srgbClr val="000000"/>
                </a:solidFill>
                <a:effectLst/>
                <a:latin typeface="Calibri"/>
                <a:ea typeface="Calibri"/>
                <a:cs typeface="Calibri"/>
              </a:rPr>
              <a:t> </a:t>
            </a:r>
            <a:r>
              <a:rPr lang="mk-MK" dirty="0">
                <a:solidFill>
                  <a:srgbClr val="000000"/>
                </a:solidFill>
                <a:latin typeface="Calibri"/>
                <a:ea typeface="Calibri"/>
                <a:cs typeface="Calibri"/>
              </a:rPr>
              <a:t>пристап</a:t>
            </a:r>
            <a:r>
              <a:rPr lang="mk" sz="2800" b="0" i="0" strike="noStrike" cap="none" spc="0" baseline="0" dirty="0">
                <a:solidFill>
                  <a:srgbClr val="000000"/>
                </a:solidFill>
                <a:effectLst/>
                <a:latin typeface="Calibri"/>
                <a:ea typeface="Calibri"/>
                <a:cs typeface="Calibri"/>
              </a:rPr>
              <a:t> во компјутерот) </a:t>
            </a:r>
          </a:p>
          <a:p>
            <a:pPr lvl="1"/>
            <a:r>
              <a:rPr lang="mk" sz="2800" b="0" i="0" strike="noStrike" cap="none" spc="0" baseline="0" dirty="0">
                <a:solidFill>
                  <a:srgbClr val="000000"/>
                </a:solidFill>
                <a:effectLst/>
                <a:latin typeface="Calibri"/>
                <a:ea typeface="Calibri"/>
                <a:cs typeface="Calibri"/>
              </a:rPr>
              <a:t>симнува и инсталира друг </a:t>
            </a:r>
            <a:r>
              <a:rPr lang="en-GB" sz="2800" b="0" i="0" strike="noStrike" cap="none" spc="0" baseline="0" dirty="0">
                <a:solidFill>
                  <a:srgbClr val="000000"/>
                </a:solidFill>
                <a:effectLst/>
                <a:latin typeface="Calibri"/>
                <a:ea typeface="Calibri"/>
                <a:cs typeface="Calibri"/>
              </a:rPr>
              <a:t>malware</a:t>
            </a:r>
            <a:endParaRPr lang="mk" sz="2800" b="0" i="0" strike="noStrike" cap="none" spc="0" baseline="0" dirty="0">
              <a:solidFill>
                <a:srgbClr val="000000"/>
              </a:solidFill>
              <a:effectLst/>
              <a:latin typeface="Calibri"/>
              <a:ea typeface="Calibri"/>
              <a:cs typeface="Calibri"/>
            </a:endParaRPr>
          </a:p>
          <a:p>
            <a:pPr lvl="1"/>
            <a:r>
              <a:rPr lang="mk" dirty="0">
                <a:solidFill>
                  <a:srgbClr val="000000"/>
                </a:solidFill>
                <a:latin typeface="Calibri"/>
                <a:ea typeface="Calibri"/>
                <a:cs typeface="Calibri"/>
              </a:rPr>
              <a:t>и</a:t>
            </a:r>
            <a:r>
              <a:rPr lang="mk" sz="2800" b="0" i="0" strike="noStrike" cap="none" spc="0" baseline="0" dirty="0">
                <a:solidFill>
                  <a:srgbClr val="000000"/>
                </a:solidFill>
                <a:effectLst/>
                <a:latin typeface="Calibri"/>
                <a:ea typeface="Calibri"/>
                <a:cs typeface="Calibri"/>
              </a:rPr>
              <a:t>спраќа податоци надвор </a:t>
            </a:r>
          </a:p>
          <a:p>
            <a:pPr marL="114300" indent="0">
              <a:buNone/>
              <a:defRPr/>
            </a:pPr>
            <a:endParaRPr lang="en-GB" dirty="0"/>
          </a:p>
        </p:txBody>
      </p:sp>
      <p:pic>
        <p:nvPicPr>
          <p:cNvPr id="6146" name="Picture 2" descr="The Greek Myth of Odysseus and the Trojan Horse">
            <a:extLst>
              <a:ext uri="{FF2B5EF4-FFF2-40B4-BE49-F238E27FC236}">
                <a16:creationId xmlns:a16="http://schemas.microsoft.com/office/drawing/2014/main" id="{DE959E93-C7DA-4204-ACBB-DCB2E6234EE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52320" y="5338081"/>
            <a:ext cx="1578898" cy="118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1436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Rootkit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118667"/>
            <a:ext cx="8892480" cy="5183335"/>
          </a:xfrm>
        </p:spPr>
        <p:txBody>
          <a:bodyPr/>
          <a:lstStyle/>
          <a:p>
            <a:pPr marL="114300" indent="0">
              <a:buNone/>
              <a:defRPr/>
            </a:pPr>
            <a:r>
              <a:rPr lang="mk" sz="2800" b="0" i="0" strike="noStrike" cap="none" spc="0" baseline="0" dirty="0">
                <a:solidFill>
                  <a:srgbClr val="000000"/>
                </a:solidFill>
                <a:effectLst/>
                <a:latin typeface="Calibri"/>
                <a:ea typeface="Calibri"/>
                <a:cs typeface="Calibri"/>
              </a:rPr>
              <a:t>Софтвер што се крие себеси во клучните делови на оперативниот систем, којшто не му е пристапен или видлив на корисникот</a:t>
            </a:r>
          </a:p>
          <a:p>
            <a:pPr marL="857250" lvl="1" indent="-342900">
              <a:defRPr/>
            </a:pPr>
            <a:r>
              <a:rPr lang="mk" sz="2400" b="0" i="0" strike="noStrike" cap="none" spc="0" baseline="0" dirty="0">
                <a:solidFill>
                  <a:srgbClr val="000000"/>
                </a:solidFill>
                <a:effectLst/>
                <a:latin typeface="Calibri"/>
                <a:ea typeface="Calibri"/>
                <a:cs typeface="Calibri"/>
              </a:rPr>
              <a:t>се крие во „</a:t>
            </a:r>
            <a:r>
              <a:rPr lang="en-US" sz="2400" b="0" i="0" strike="noStrike" cap="none" spc="0" baseline="0" dirty="0">
                <a:solidFill>
                  <a:srgbClr val="000000"/>
                </a:solidFill>
                <a:effectLst/>
                <a:latin typeface="Calibri"/>
                <a:ea typeface="Calibri"/>
                <a:cs typeface="Calibri"/>
              </a:rPr>
              <a:t>kernel</a:t>
            </a:r>
            <a:r>
              <a:rPr lang="mk" sz="2400" b="0" i="0" strike="noStrike" cap="none" spc="0" baseline="0" dirty="0">
                <a:solidFill>
                  <a:srgbClr val="000000"/>
                </a:solidFill>
                <a:effectLst/>
                <a:latin typeface="Calibri"/>
                <a:ea typeface="Calibri"/>
                <a:cs typeface="Calibri"/>
              </a:rPr>
              <a:t>-от</a:t>
            </a:r>
            <a:r>
              <a:rPr lang="mk-MK" sz="2400" b="0" i="0" strike="noStrike" cap="none" spc="0" baseline="0" dirty="0">
                <a:solidFill>
                  <a:srgbClr val="000000"/>
                </a:solidFill>
                <a:effectLst/>
                <a:latin typeface="Calibri"/>
                <a:ea typeface="Calibri"/>
                <a:cs typeface="Calibri"/>
              </a:rPr>
              <a:t>/јадрото</a:t>
            </a:r>
            <a:r>
              <a:rPr lang="mk" sz="2400" b="0" i="0" strike="noStrike" cap="none" spc="0" baseline="0" dirty="0">
                <a:solidFill>
                  <a:srgbClr val="000000"/>
                </a:solidFill>
                <a:effectLst/>
                <a:latin typeface="Calibri"/>
                <a:ea typeface="Calibri"/>
                <a:cs typeface="Calibri"/>
              </a:rPr>
              <a:t>“ (на оперативниот систем)</a:t>
            </a:r>
          </a:p>
          <a:p>
            <a:pPr marL="857250" lvl="1" indent="-342900">
              <a:defRPr/>
            </a:pPr>
            <a:r>
              <a:rPr lang="mk" sz="2400" b="0" i="0" strike="noStrike" cap="none" spc="0" baseline="0" dirty="0">
                <a:solidFill>
                  <a:srgbClr val="000000"/>
                </a:solidFill>
                <a:effectLst/>
                <a:latin typeface="Calibri"/>
                <a:ea typeface="Calibri"/>
                <a:cs typeface="Calibri"/>
              </a:rPr>
              <a:t>не може да го видат другите програми, како што е управувачот со задачи (</a:t>
            </a:r>
            <a:r>
              <a:rPr lang="en-US" sz="2400" b="0" i="0" strike="noStrike" cap="none" spc="0" baseline="0" dirty="0">
                <a:solidFill>
                  <a:srgbClr val="000000"/>
                </a:solidFill>
                <a:effectLst/>
                <a:latin typeface="Calibri"/>
                <a:ea typeface="Calibri"/>
                <a:cs typeface="Calibri"/>
              </a:rPr>
              <a:t>Task Manage</a:t>
            </a:r>
            <a:r>
              <a:rPr lang="mk" sz="2400" b="0" i="0" strike="noStrike" cap="none" spc="0" baseline="0" dirty="0">
                <a:solidFill>
                  <a:srgbClr val="000000"/>
                </a:solidFill>
                <a:effectLst/>
                <a:latin typeface="Calibri"/>
                <a:ea typeface="Calibri"/>
                <a:cs typeface="Calibri"/>
              </a:rPr>
              <a:t>)</a:t>
            </a:r>
          </a:p>
          <a:p>
            <a:pPr marL="857250" lvl="1" indent="-342900">
              <a:defRPr/>
            </a:pPr>
            <a:r>
              <a:rPr lang="mk" sz="2400" b="0" i="0" strike="noStrike" cap="none" spc="0" baseline="0" dirty="0">
                <a:solidFill>
                  <a:srgbClr val="000000"/>
                </a:solidFill>
                <a:effectLst/>
                <a:latin typeface="Calibri"/>
                <a:ea typeface="Calibri"/>
                <a:cs typeface="Calibri"/>
              </a:rPr>
              <a:t>може да го бележи редоследот на</a:t>
            </a:r>
            <a:r>
              <a:rPr lang="mk-MK" sz="2400" b="0" i="0" strike="noStrike" cap="none" spc="0" baseline="0" dirty="0">
                <a:solidFill>
                  <a:srgbClr val="000000"/>
                </a:solidFill>
                <a:effectLst/>
                <a:latin typeface="Calibri"/>
                <a:ea typeface="Calibri"/>
                <a:cs typeface="Calibri"/>
              </a:rPr>
              <a:t> внесените</a:t>
            </a:r>
            <a:r>
              <a:rPr lang="mk-MK" sz="2400" b="0" i="0" strike="noStrike" cap="none" spc="0" dirty="0">
                <a:solidFill>
                  <a:srgbClr val="000000"/>
                </a:solidFill>
                <a:effectLst/>
                <a:latin typeface="Calibri"/>
                <a:ea typeface="Calibri"/>
                <a:cs typeface="Calibri"/>
              </a:rPr>
              <a:t> знаци преку</a:t>
            </a:r>
            <a:r>
              <a:rPr lang="mk" sz="2400" b="0" i="0" strike="noStrike" cap="none" spc="0" baseline="0" dirty="0">
                <a:solidFill>
                  <a:srgbClr val="000000"/>
                </a:solidFill>
                <a:effectLst/>
                <a:latin typeface="Calibri"/>
                <a:ea typeface="Calibri"/>
                <a:cs typeface="Calibri"/>
              </a:rPr>
              <a:t> тастатурата или да ги следи системските наредби – коишто може да се пренасочат или да овозможат пристап од далечина </a:t>
            </a:r>
          </a:p>
          <a:p>
            <a:pPr marL="857250" lvl="1" indent="-342900">
              <a:defRPr/>
            </a:pPr>
            <a:r>
              <a:rPr lang="mk" sz="2400" b="0" i="0" strike="noStrike" cap="none" spc="0" baseline="0" dirty="0">
                <a:solidFill>
                  <a:srgbClr val="000000"/>
                </a:solidFill>
                <a:effectLst/>
                <a:latin typeface="Calibri"/>
                <a:ea typeface="Calibri"/>
                <a:cs typeface="Calibri"/>
              </a:rPr>
              <a:t>тешко се открива и отстранува</a:t>
            </a:r>
          </a:p>
        </p:txBody>
      </p:sp>
      <p:pic>
        <p:nvPicPr>
          <p:cNvPr id="7170" name="Picture 2" descr="How Does Rootkit Work? | SolarWinds MSP">
            <a:extLst>
              <a:ext uri="{FF2B5EF4-FFF2-40B4-BE49-F238E27FC236}">
                <a16:creationId xmlns:a16="http://schemas.microsoft.com/office/drawing/2014/main" id="{61864584-3C58-4599-8887-2A41BD0A680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239758" y="5622031"/>
            <a:ext cx="1810004" cy="89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6630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Worms (</a:t>
            </a:r>
            <a:r>
              <a:rPr lang="mk-MK" sz="3200" b="0" i="0" strike="noStrike" cap="none" spc="0" baseline="0" dirty="0">
                <a:solidFill>
                  <a:srgbClr val="FFFFFF"/>
                </a:solidFill>
                <a:effectLst/>
                <a:latin typeface="Verdana" charset="0"/>
                <a:ea typeface="Verdana"/>
                <a:cs typeface="Verdana" charset="0"/>
              </a:rPr>
              <a:t>компјутерски црви)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31011" y="1126640"/>
            <a:ext cx="8892480" cy="5183335"/>
          </a:xfrm>
        </p:spPr>
        <p:txBody>
          <a:bodyPr/>
          <a:lstStyle/>
          <a:p>
            <a:pPr marL="114300" indent="0">
              <a:buNone/>
              <a:defRPr/>
            </a:pPr>
            <a:r>
              <a:rPr lang="mk" sz="2800" b="0" i="0" strike="noStrike" cap="none" spc="0" baseline="0" dirty="0">
                <a:solidFill>
                  <a:srgbClr val="000000"/>
                </a:solidFill>
                <a:effectLst/>
                <a:latin typeface="Calibri"/>
                <a:ea typeface="Calibri"/>
                <a:cs typeface="Calibri"/>
              </a:rPr>
              <a:t>Софтвер кој шири свои копии од еден на друг компјутер</a:t>
            </a:r>
          </a:p>
          <a:p>
            <a:pPr marL="971550" lvl="1" indent="-457200">
              <a:defRPr/>
            </a:pPr>
            <a:r>
              <a:rPr lang="mk" sz="2400" b="0" i="0" strike="noStrike" cap="none" spc="0" baseline="0" dirty="0">
                <a:solidFill>
                  <a:srgbClr val="000000"/>
                </a:solidFill>
                <a:effectLst/>
                <a:latin typeface="Calibri"/>
                <a:ea typeface="Calibri"/>
                <a:cs typeface="Calibri"/>
              </a:rPr>
              <a:t>се умножува без човечка интеракција или знаење</a:t>
            </a:r>
          </a:p>
          <a:p>
            <a:pPr marL="971550" lvl="1" indent="-457200">
              <a:defRPr/>
            </a:pPr>
            <a:r>
              <a:rPr lang="mk" sz="2400" b="0" i="0" strike="noStrike" cap="none" spc="0" baseline="0" dirty="0">
                <a:solidFill>
                  <a:srgbClr val="000000"/>
                </a:solidFill>
                <a:effectLst/>
                <a:latin typeface="Calibri"/>
                <a:ea typeface="Calibri"/>
                <a:cs typeface="Calibri"/>
              </a:rPr>
              <a:t>може да пристигне како прилог (атачмент) во </a:t>
            </a:r>
            <a:r>
              <a:rPr lang="en-US" sz="2400" dirty="0">
                <a:solidFill>
                  <a:srgbClr val="000000"/>
                </a:solidFill>
                <a:latin typeface="Calibri"/>
                <a:ea typeface="Calibri"/>
                <a:cs typeface="Calibri"/>
              </a:rPr>
              <a:t>spam e-mail</a:t>
            </a:r>
            <a:r>
              <a:rPr lang="mk" sz="2400" b="0" i="0" strike="noStrike" cap="none" spc="0" baseline="0" dirty="0">
                <a:solidFill>
                  <a:srgbClr val="000000"/>
                </a:solidFill>
                <a:effectLst/>
                <a:latin typeface="Calibri"/>
                <a:ea typeface="Calibri"/>
                <a:cs typeface="Calibri"/>
              </a:rPr>
              <a:t> или порака </a:t>
            </a:r>
          </a:p>
          <a:p>
            <a:pPr marL="971550" lvl="1" indent="-457200">
              <a:defRPr/>
            </a:pPr>
            <a:r>
              <a:rPr lang="mk" sz="2400" b="0" i="0" strike="noStrike" cap="none" spc="0" baseline="0" dirty="0">
                <a:solidFill>
                  <a:srgbClr val="000000"/>
                </a:solidFill>
                <a:effectLst/>
                <a:latin typeface="Calibri"/>
                <a:ea typeface="Calibri"/>
                <a:cs typeface="Calibri"/>
              </a:rPr>
              <a:t>не мора да се прикачи себеси на софтверска програма за да предизвика штета</a:t>
            </a:r>
          </a:p>
          <a:p>
            <a:pPr marL="971550" lvl="1" indent="-457200">
              <a:defRPr/>
            </a:pPr>
            <a:r>
              <a:rPr lang="mk" sz="2400" b="0" i="0" strike="noStrike" cap="none" spc="0" baseline="0" dirty="0">
                <a:solidFill>
                  <a:srgbClr val="000000"/>
                </a:solidFill>
                <a:effectLst/>
                <a:latin typeface="Calibri"/>
                <a:ea typeface="Calibri"/>
                <a:cs typeface="Calibri"/>
              </a:rPr>
              <a:t>може да ги менува и брише фајловите</a:t>
            </a:r>
          </a:p>
          <a:p>
            <a:pPr marL="971550" lvl="1" indent="-457200">
              <a:defRPr/>
            </a:pPr>
            <a:r>
              <a:rPr lang="mk" sz="2400" b="0" i="0" strike="noStrike" cap="none" spc="0" baseline="0" dirty="0">
                <a:solidFill>
                  <a:srgbClr val="000000"/>
                </a:solidFill>
                <a:effectLst/>
                <a:latin typeface="Calibri"/>
                <a:ea typeface="Calibri"/>
                <a:cs typeface="Calibri"/>
              </a:rPr>
              <a:t>се умножува така што ги осиромашува системските ресурси  </a:t>
            </a:r>
          </a:p>
          <a:p>
            <a:pPr marL="1371600" lvl="2" indent="-457200">
              <a:defRPr/>
            </a:pPr>
            <a:r>
              <a:rPr lang="mk-MK" sz="2000" dirty="0">
                <a:solidFill>
                  <a:srgbClr val="000000"/>
                </a:solidFill>
                <a:latin typeface="Calibri"/>
                <a:ea typeface="Calibri"/>
                <a:cs typeface="Calibri"/>
              </a:rPr>
              <a:t>з</a:t>
            </a:r>
            <a:r>
              <a:rPr lang="mk" sz="2000" b="0" i="0" strike="noStrike" cap="none" spc="0" baseline="0" dirty="0">
                <a:solidFill>
                  <a:srgbClr val="000000"/>
                </a:solidFill>
                <a:effectLst/>
                <a:latin typeface="Calibri"/>
                <a:ea typeface="Calibri"/>
                <a:cs typeface="Calibri"/>
              </a:rPr>
              <a:t>азема простор на хард-дискот, од достапниот мрежен проток, ја преоптоварува мрежата</a:t>
            </a:r>
          </a:p>
        </p:txBody>
      </p:sp>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34067" y="5441229"/>
            <a:ext cx="2001983" cy="1079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4658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Worms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9844" y="5701527"/>
            <a:ext cx="1326864" cy="7154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
            <a:extLst>
              <a:ext uri="{FF2B5EF4-FFF2-40B4-BE49-F238E27FC236}">
                <a16:creationId xmlns:a16="http://schemas.microsoft.com/office/drawing/2014/main" id="{C4E513DD-0ACF-4DA5-98F8-EC26E85FA0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209439" y="1547003"/>
            <a:ext cx="6725121" cy="475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38EB8E7-D266-4F67-9CA2-D112588B180A}"/>
              </a:ext>
            </a:extLst>
          </p:cNvPr>
          <p:cNvSpPr txBox="1"/>
          <p:nvPr/>
        </p:nvSpPr>
        <p:spPr>
          <a:xfrm>
            <a:off x="4931594" y="1988840"/>
            <a:ext cx="3168798" cy="769441"/>
          </a:xfrm>
          <a:prstGeom prst="rect">
            <a:avLst/>
          </a:prstGeom>
          <a:solidFill>
            <a:schemeClr val="bg1"/>
          </a:solidFill>
        </p:spPr>
        <p:txBody>
          <a:bodyPr wrap="square" rtlCol="0">
            <a:spAutoFit/>
          </a:bodyPr>
          <a:lstStyle/>
          <a:p>
            <a:r>
              <a:rPr lang="mk-MK" sz="1100" dirty="0"/>
              <a:t>Компјутери во мрежа кои имаат слаби лозинки и ги немаат инсталирано последните безбедносни ажурирања/антивирусен софтвер се заразуваат со компјутерски црв.</a:t>
            </a:r>
            <a:endParaRPr lang="LID4096" sz="1100" dirty="0"/>
          </a:p>
        </p:txBody>
      </p:sp>
      <p:sp>
        <p:nvSpPr>
          <p:cNvPr id="13" name="TextBox 12">
            <a:extLst>
              <a:ext uri="{FF2B5EF4-FFF2-40B4-BE49-F238E27FC236}">
                <a16:creationId xmlns:a16="http://schemas.microsoft.com/office/drawing/2014/main" id="{249D91A0-2002-4390-B6FD-9D72E623885D}"/>
              </a:ext>
            </a:extLst>
          </p:cNvPr>
          <p:cNvSpPr txBox="1"/>
          <p:nvPr/>
        </p:nvSpPr>
        <p:spPr>
          <a:xfrm>
            <a:off x="5580112" y="3568783"/>
            <a:ext cx="3168798" cy="769441"/>
          </a:xfrm>
          <a:prstGeom prst="rect">
            <a:avLst/>
          </a:prstGeom>
          <a:solidFill>
            <a:schemeClr val="bg1"/>
          </a:solidFill>
        </p:spPr>
        <p:txBody>
          <a:bodyPr wrap="square" rtlCol="0">
            <a:spAutoFit/>
          </a:bodyPr>
          <a:lstStyle/>
          <a:p>
            <a:r>
              <a:rPr lang="mk-MK" sz="1100" dirty="0"/>
              <a:t>Компјутери со незаштитени споделени директориуми </a:t>
            </a:r>
            <a:r>
              <a:rPr lang="en-US" sz="1100" dirty="0"/>
              <a:t>(shared folders)</a:t>
            </a:r>
            <a:r>
              <a:rPr lang="mk-MK" sz="1100" dirty="0"/>
              <a:t> без последните безбедносни ажурирања/антивирусен софтвер се заразуваат со компјутерски црв.</a:t>
            </a:r>
            <a:endParaRPr lang="LID4096" sz="1100" dirty="0"/>
          </a:p>
        </p:txBody>
      </p:sp>
      <p:sp>
        <p:nvSpPr>
          <p:cNvPr id="14" name="TextBox 13">
            <a:extLst>
              <a:ext uri="{FF2B5EF4-FFF2-40B4-BE49-F238E27FC236}">
                <a16:creationId xmlns:a16="http://schemas.microsoft.com/office/drawing/2014/main" id="{1D38DF57-E73C-485A-AD15-FB00EE7FF285}"/>
              </a:ext>
            </a:extLst>
          </p:cNvPr>
          <p:cNvSpPr txBox="1"/>
          <p:nvPr/>
        </p:nvSpPr>
        <p:spPr>
          <a:xfrm>
            <a:off x="2051720" y="5784986"/>
            <a:ext cx="3816423" cy="769441"/>
          </a:xfrm>
          <a:prstGeom prst="rect">
            <a:avLst/>
          </a:prstGeom>
          <a:solidFill>
            <a:schemeClr val="bg1"/>
          </a:solidFill>
        </p:spPr>
        <p:txBody>
          <a:bodyPr wrap="square" rtlCol="0">
            <a:spAutoFit/>
          </a:bodyPr>
          <a:lstStyle/>
          <a:p>
            <a:r>
              <a:rPr lang="mk-MK" sz="1100" dirty="0"/>
              <a:t>Компјутери со силни лозинки, заштитени споделени директориуми </a:t>
            </a:r>
            <a:r>
              <a:rPr lang="en-US" sz="1100" dirty="0"/>
              <a:t>(shared folders)</a:t>
            </a:r>
            <a:r>
              <a:rPr lang="mk-MK" sz="1100" dirty="0"/>
              <a:t>, со последните безбедносни ажурирања/антивирусен софтвер се заштитени од компјутерски црв.</a:t>
            </a:r>
            <a:endParaRPr lang="LID4096" sz="1100" dirty="0"/>
          </a:p>
        </p:txBody>
      </p:sp>
      <p:sp>
        <p:nvSpPr>
          <p:cNvPr id="15" name="TextBox 14">
            <a:extLst>
              <a:ext uri="{FF2B5EF4-FFF2-40B4-BE49-F238E27FC236}">
                <a16:creationId xmlns:a16="http://schemas.microsoft.com/office/drawing/2014/main" id="{E5A07D8A-4545-4F6A-A10C-C148F0A0BCF2}"/>
              </a:ext>
            </a:extLst>
          </p:cNvPr>
          <p:cNvSpPr txBox="1"/>
          <p:nvPr/>
        </p:nvSpPr>
        <p:spPr>
          <a:xfrm>
            <a:off x="5868143" y="5129501"/>
            <a:ext cx="2880767" cy="938719"/>
          </a:xfrm>
          <a:prstGeom prst="rect">
            <a:avLst/>
          </a:prstGeom>
          <a:solidFill>
            <a:schemeClr val="bg1"/>
          </a:solidFill>
        </p:spPr>
        <p:txBody>
          <a:bodyPr wrap="square" rtlCol="0">
            <a:spAutoFit/>
          </a:bodyPr>
          <a:lstStyle/>
          <a:p>
            <a:r>
              <a:rPr lang="mk-MK" sz="1100" dirty="0"/>
              <a:t>Компјутери без силни лозинки, заштитени споделени директориуми </a:t>
            </a:r>
            <a:r>
              <a:rPr lang="en-US" sz="1100" dirty="0"/>
              <a:t>(shared folders)</a:t>
            </a:r>
            <a:r>
              <a:rPr lang="mk-MK" sz="1100" dirty="0"/>
              <a:t>, со последните безбедносни ажурирања/антивирусен софтвер се заразени од компјутерски црв.</a:t>
            </a:r>
            <a:endParaRPr lang="LID4096" sz="1100" dirty="0"/>
          </a:p>
        </p:txBody>
      </p:sp>
    </p:spTree>
    <p:extLst>
      <p:ext uri="{BB962C8B-B14F-4D97-AF65-F5344CB8AC3E}">
        <p14:creationId xmlns:p14="http://schemas.microsoft.com/office/powerpoint/2010/main" val="1894342174"/>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dirty="0">
                <a:solidFill>
                  <a:srgbClr val="FFFFFF"/>
                </a:solidFill>
                <a:latin typeface="Verdana" charset="0"/>
                <a:ea typeface="Verdana"/>
                <a:cs typeface="Verdana" charset="0"/>
              </a:rPr>
              <a:t>Spyware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sz="3200" b="0" i="0" strike="noStrike" cap="none" spc="0" baseline="0" dirty="0">
                <a:solidFill>
                  <a:srgbClr val="000000"/>
                </a:solidFill>
                <a:effectLst/>
                <a:latin typeface="Calibri"/>
                <a:ea typeface="Calibri"/>
                <a:cs typeface="Calibri"/>
              </a:rPr>
              <a:t>Софтвер кој овозможува да се </a:t>
            </a:r>
            <a:r>
              <a:rPr lang="mk" dirty="0">
                <a:solidFill>
                  <a:srgbClr val="000000"/>
                </a:solidFill>
                <a:latin typeface="Calibri"/>
                <a:ea typeface="Calibri"/>
                <a:cs typeface="Calibri"/>
              </a:rPr>
              <a:t>след</a:t>
            </a:r>
            <a:r>
              <a:rPr lang="mk" sz="3200" b="0" i="0" strike="noStrike" cap="none" spc="0" baseline="0" dirty="0">
                <a:solidFill>
                  <a:srgbClr val="000000"/>
                </a:solidFill>
                <a:effectLst/>
                <a:latin typeface="Calibri"/>
                <a:ea typeface="Calibri"/>
                <a:cs typeface="Calibri"/>
              </a:rPr>
              <a:t>ат прикриени информации</a:t>
            </a:r>
          </a:p>
          <a:p>
            <a:pPr marL="971550" lvl="1" indent="-457200">
              <a:defRPr/>
            </a:pPr>
            <a:r>
              <a:rPr lang="mk" sz="2800" b="0" i="0" strike="noStrike" cap="none" spc="0" baseline="0" dirty="0">
                <a:solidFill>
                  <a:srgbClr val="000000"/>
                </a:solidFill>
                <a:effectLst/>
                <a:latin typeface="Calibri"/>
                <a:ea typeface="Calibri"/>
                <a:cs typeface="Calibri"/>
              </a:rPr>
              <a:t>може да се користи за маркетинг</a:t>
            </a:r>
          </a:p>
          <a:p>
            <a:pPr marL="971550" lvl="1" indent="-457200">
              <a:defRPr/>
            </a:pPr>
            <a:r>
              <a:rPr lang="mk" sz="2800" b="0" i="0" strike="noStrike" cap="none" spc="0" baseline="0" dirty="0">
                <a:solidFill>
                  <a:srgbClr val="000000"/>
                </a:solidFill>
                <a:effectLst/>
                <a:latin typeface="Calibri"/>
                <a:ea typeface="Calibri"/>
                <a:cs typeface="Calibri"/>
              </a:rPr>
              <a:t>повеќето се злонамерни</a:t>
            </a:r>
          </a:p>
          <a:p>
            <a:pPr marL="1371600" lvl="2" indent="-457200">
              <a:defRPr/>
            </a:pPr>
            <a:r>
              <a:rPr lang="mk" sz="2400" b="0" i="0" strike="noStrike" cap="none" spc="0" baseline="0" dirty="0">
                <a:solidFill>
                  <a:srgbClr val="000000"/>
                </a:solidFill>
                <a:effectLst/>
                <a:latin typeface="Calibri"/>
                <a:ea typeface="Calibri"/>
                <a:cs typeface="Calibri"/>
              </a:rPr>
              <a:t>ги забележуваат лозинките</a:t>
            </a:r>
          </a:p>
          <a:p>
            <a:pPr marL="1371600" lvl="2" indent="-457200">
              <a:defRPr/>
            </a:pPr>
            <a:r>
              <a:rPr lang="mk" sz="2400" b="0" i="0" strike="noStrike" cap="none" spc="0" baseline="0" dirty="0">
                <a:solidFill>
                  <a:srgbClr val="000000"/>
                </a:solidFill>
                <a:effectLst/>
                <a:latin typeface="Calibri"/>
                <a:ea typeface="Calibri"/>
                <a:cs typeface="Calibri"/>
              </a:rPr>
              <a:t>ги снимаат </a:t>
            </a:r>
            <a:r>
              <a:rPr lang="mk" dirty="0">
                <a:solidFill>
                  <a:srgbClr val="000000"/>
                </a:solidFill>
                <a:latin typeface="Calibri"/>
                <a:ea typeface="Calibri"/>
                <a:cs typeface="Calibri"/>
              </a:rPr>
              <a:t>корисничките податоци</a:t>
            </a:r>
            <a:r>
              <a:rPr lang="mk" sz="2400" b="0" i="0" strike="noStrike" cap="none" spc="0" baseline="0" dirty="0">
                <a:solidFill>
                  <a:srgbClr val="000000"/>
                </a:solidFill>
                <a:effectLst/>
                <a:latin typeface="Calibri"/>
                <a:ea typeface="Calibri"/>
                <a:cs typeface="Calibri"/>
              </a:rPr>
              <a:t> за онлајн банкарство </a:t>
            </a:r>
          </a:p>
          <a:p>
            <a:pPr marL="1371600" lvl="2" indent="-457200">
              <a:defRPr/>
            </a:pPr>
            <a:r>
              <a:rPr lang="mk" sz="2400" b="0" i="0" strike="noStrike" cap="none" spc="0" baseline="0" dirty="0">
                <a:solidFill>
                  <a:srgbClr val="000000"/>
                </a:solidFill>
                <a:effectLst/>
                <a:latin typeface="Calibri"/>
                <a:ea typeface="Calibri"/>
                <a:cs typeface="Calibri"/>
              </a:rPr>
              <a:t>преземаат податоци за картичките</a:t>
            </a:r>
          </a:p>
          <a:p>
            <a:pPr marL="971550" lvl="1" indent="-457200">
              <a:defRPr/>
            </a:pPr>
            <a:r>
              <a:rPr lang="mk" sz="2800" b="0" i="0" strike="noStrike" cap="none" spc="0" baseline="0" dirty="0">
                <a:solidFill>
                  <a:srgbClr val="000000"/>
                </a:solidFill>
                <a:effectLst/>
                <a:latin typeface="Calibri"/>
                <a:ea typeface="Calibri"/>
                <a:cs typeface="Calibri"/>
              </a:rPr>
              <a:t>и им ги препраќаат на измамниците</a:t>
            </a:r>
          </a:p>
        </p:txBody>
      </p:sp>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3395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Spyware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B.Stam\Desktop\spyware-alert.jpg">
            <a:extLst>
              <a:ext uri="{FF2B5EF4-FFF2-40B4-BE49-F238E27FC236}">
                <a16:creationId xmlns:a16="http://schemas.microsoft.com/office/drawing/2014/main" id="{46CE91A8-9A8B-487F-BC38-DAEED1F557CB}"/>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493664" y="1153680"/>
            <a:ext cx="6156672" cy="427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208280"/>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Crimeware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sz="3200" b="0" i="0" strike="noStrike" cap="none" spc="0" baseline="0" dirty="0">
                <a:solidFill>
                  <a:srgbClr val="000000"/>
                </a:solidFill>
                <a:effectLst/>
                <a:latin typeface="Calibri"/>
                <a:ea typeface="Calibri"/>
                <a:cs typeface="Calibri"/>
              </a:rPr>
              <a:t>Терминологија за софтвер осмислен за извршување или олеснување и автоматизирање на </a:t>
            </a:r>
            <a:r>
              <a:rPr lang="sr-Cyrl-RS" sz="3200" b="0" i="0" strike="noStrike" cap="none" spc="0" baseline="0" dirty="0">
                <a:solidFill>
                  <a:srgbClr val="000000"/>
                </a:solidFill>
                <a:effectLst/>
                <a:latin typeface="Calibri"/>
                <a:ea typeface="Calibri"/>
                <a:cs typeface="Calibri"/>
              </a:rPr>
              <a:t>илегалн</a:t>
            </a:r>
            <a:r>
              <a:rPr lang="mk" sz="3200" b="0" i="0" strike="noStrike" cap="none" spc="0" baseline="0" dirty="0">
                <a:solidFill>
                  <a:srgbClr val="000000"/>
                </a:solidFill>
                <a:effectLst/>
                <a:latin typeface="Calibri"/>
                <a:ea typeface="Calibri"/>
                <a:cs typeface="Calibri"/>
              </a:rPr>
              <a:t>и активности онлајн </a:t>
            </a:r>
          </a:p>
          <a:p>
            <a:pPr marL="971550" lvl="1" indent="-457200">
              <a:defRPr/>
            </a:pPr>
            <a:r>
              <a:rPr lang="mk" sz="2800" b="0" i="0" strike="noStrike" cap="none" spc="0" baseline="0" dirty="0">
                <a:solidFill>
                  <a:srgbClr val="000000"/>
                </a:solidFill>
                <a:effectLst/>
                <a:latin typeface="Calibri"/>
                <a:ea typeface="Calibri"/>
                <a:cs typeface="Calibri"/>
              </a:rPr>
              <a:t>кражба на идентитет преку социјален инженеринг </a:t>
            </a:r>
          </a:p>
          <a:p>
            <a:pPr marL="1371600" lvl="2" indent="-457200">
              <a:defRPr/>
            </a:pPr>
            <a:r>
              <a:rPr lang="mk" sz="2400" b="0" i="0" strike="noStrike" cap="none" spc="0" baseline="0" dirty="0">
                <a:solidFill>
                  <a:srgbClr val="000000"/>
                </a:solidFill>
                <a:effectLst/>
                <a:latin typeface="Calibri"/>
                <a:ea typeface="Calibri"/>
                <a:cs typeface="Calibri"/>
              </a:rPr>
              <a:t>потенцијален keylogger (се регистра внесеното</a:t>
            </a:r>
            <a:r>
              <a:rPr lang="mk" sz="2400" b="0" i="0" strike="noStrike" cap="none" spc="0" dirty="0">
                <a:solidFill>
                  <a:srgbClr val="000000"/>
                </a:solidFill>
                <a:effectLst/>
                <a:latin typeface="Calibri"/>
                <a:ea typeface="Calibri"/>
                <a:cs typeface="Calibri"/>
              </a:rPr>
              <a:t> преку</a:t>
            </a:r>
            <a:r>
              <a:rPr lang="mk" sz="2400" b="0" i="0" strike="noStrike" cap="none" spc="0" baseline="0" dirty="0">
                <a:solidFill>
                  <a:srgbClr val="000000"/>
                </a:solidFill>
                <a:effectLst/>
                <a:latin typeface="Calibri"/>
                <a:ea typeface="Calibri"/>
                <a:cs typeface="Calibri"/>
              </a:rPr>
              <a:t> тастатурата)</a:t>
            </a:r>
          </a:p>
          <a:p>
            <a:pPr marL="971550" lvl="1" indent="-457200">
              <a:defRPr/>
            </a:pPr>
            <a:r>
              <a:rPr lang="mk" sz="2800" b="0" i="0" strike="noStrike" cap="none" spc="0" baseline="0" dirty="0">
                <a:solidFill>
                  <a:srgbClr val="000000"/>
                </a:solidFill>
                <a:effectLst/>
                <a:latin typeface="Calibri"/>
                <a:ea typeface="Calibri"/>
                <a:cs typeface="Calibri"/>
              </a:rPr>
              <a:t>пристапува до финансиски и продажни евиденции</a:t>
            </a:r>
          </a:p>
          <a:p>
            <a:pPr marL="971550" lvl="1" indent="-457200">
              <a:defRPr/>
            </a:pPr>
            <a:r>
              <a:rPr lang="mk" sz="2800" b="0" i="0" strike="noStrike" cap="none" spc="0" baseline="0" dirty="0">
                <a:solidFill>
                  <a:srgbClr val="000000"/>
                </a:solidFill>
                <a:effectLst/>
                <a:latin typeface="Calibri"/>
                <a:ea typeface="Calibri"/>
                <a:cs typeface="Calibri"/>
              </a:rPr>
              <a:t>создава прилика за извршување на неавторизирани трансакции</a:t>
            </a:r>
          </a:p>
          <a:p>
            <a:pPr marL="1371600" lvl="2" indent="-457200">
              <a:defRPr/>
            </a:pPr>
            <a:r>
              <a:rPr lang="mk" sz="2400" b="0" i="0" strike="noStrike" cap="none" spc="0" baseline="0" dirty="0">
                <a:solidFill>
                  <a:srgbClr val="000000"/>
                </a:solidFill>
                <a:effectLst/>
                <a:latin typeface="Calibri"/>
                <a:ea typeface="Calibri"/>
                <a:cs typeface="Calibri"/>
              </a:rPr>
              <a:t>пренасочува кон </a:t>
            </a:r>
            <a:r>
              <a:rPr lang="mk" dirty="0">
                <a:solidFill>
                  <a:srgbClr val="000000"/>
                </a:solidFill>
                <a:latin typeface="Calibri"/>
                <a:ea typeface="Calibri"/>
                <a:cs typeface="Calibri"/>
              </a:rPr>
              <a:t>лажни</a:t>
            </a:r>
            <a:r>
              <a:rPr lang="mk" sz="2400" b="0" i="0" strike="noStrike" cap="none" spc="0" baseline="0" dirty="0">
                <a:solidFill>
                  <a:srgbClr val="000000"/>
                </a:solidFill>
                <a:effectLst/>
                <a:latin typeface="Calibri"/>
                <a:ea typeface="Calibri"/>
                <a:cs typeface="Calibri"/>
              </a:rPr>
              <a:t> веб-сајтови</a:t>
            </a:r>
          </a:p>
        </p:txBody>
      </p:sp>
      <p:pic>
        <p:nvPicPr>
          <p:cNvPr id="3074" name="Picture 2" descr="Ransomware and Crimeware: A Troubling Evolution of Malware ...">
            <a:extLst>
              <a:ext uri="{FF2B5EF4-FFF2-40B4-BE49-F238E27FC236}">
                <a16:creationId xmlns:a16="http://schemas.microsoft.com/office/drawing/2014/main" id="{437F2170-F0FB-4C85-BBF2-70C8FD08DA0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0588" y="5587999"/>
            <a:ext cx="1865462" cy="932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7570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US" sz="3200" dirty="0">
                <a:solidFill>
                  <a:srgbClr val="FFFFFF"/>
                </a:solidFill>
                <a:latin typeface="Verdana" charset="0"/>
                <a:ea typeface="Verdana"/>
                <a:cs typeface="Verdana" charset="0"/>
              </a:rPr>
              <a:t>Adware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sz="3200" b="0" i="0" strike="noStrike" cap="none" spc="0" baseline="0" dirty="0">
                <a:solidFill>
                  <a:srgbClr val="000000"/>
                </a:solidFill>
                <a:effectLst/>
                <a:latin typeface="Calibri"/>
                <a:ea typeface="Calibri"/>
                <a:cs typeface="Calibri"/>
              </a:rPr>
              <a:t>Софтвер (софтвер за поддршка на рекламирањето) кој автоматски прикажува или симнува рекламен материјал кога сте онлајн</a:t>
            </a:r>
          </a:p>
          <a:p>
            <a:pPr marL="971550" lvl="1" indent="-457200">
              <a:defRPr/>
            </a:pPr>
            <a:r>
              <a:rPr lang="mk" sz="2800" b="0" i="0" strike="noStrike" cap="none" spc="0" baseline="0" dirty="0">
                <a:solidFill>
                  <a:srgbClr val="000000"/>
                </a:solidFill>
                <a:effectLst/>
                <a:latin typeface="Calibri"/>
                <a:ea typeface="Calibri"/>
                <a:cs typeface="Calibri"/>
              </a:rPr>
              <a:t>банери (знаменца)</a:t>
            </a:r>
          </a:p>
          <a:p>
            <a:pPr marL="971550" lvl="1" indent="-457200">
              <a:defRPr/>
            </a:pPr>
            <a:r>
              <a:rPr lang="mk" sz="2800" b="0" i="0" strike="noStrike" cap="none" spc="0" baseline="0" dirty="0">
                <a:solidFill>
                  <a:srgbClr val="000000"/>
                </a:solidFill>
                <a:effectLst/>
                <a:latin typeface="Calibri"/>
                <a:ea typeface="Calibri"/>
                <a:cs typeface="Calibri"/>
              </a:rPr>
              <a:t>поп-ап (скокачки прозорци)</a:t>
            </a:r>
          </a:p>
          <a:p>
            <a:pPr marL="971550" lvl="1" indent="-457200">
              <a:defRPr/>
            </a:pPr>
            <a:r>
              <a:rPr lang="mk" sz="2800" b="0" i="0" strike="noStrike" cap="none" spc="0" baseline="0" dirty="0">
                <a:solidFill>
                  <a:srgbClr val="000000"/>
                </a:solidFill>
                <a:effectLst/>
                <a:latin typeface="Calibri"/>
                <a:ea typeface="Calibri"/>
                <a:cs typeface="Calibri"/>
              </a:rPr>
              <a:t>изработувачот на софтверот добива приход од тоа </a:t>
            </a:r>
          </a:p>
        </p:txBody>
      </p:sp>
      <p:pic>
        <p:nvPicPr>
          <p:cNvPr id="4" name="Picture 3">
            <a:extLst>
              <a:ext uri="{FF2B5EF4-FFF2-40B4-BE49-F238E27FC236}">
                <a16:creationId xmlns:a16="http://schemas.microsoft.com/office/drawing/2014/main" id="{0DDFDE76-8920-44E6-A15F-FC75BC5DE603}"/>
              </a:ext>
            </a:extLst>
          </p:cNvPr>
          <p:cNvPicPr>
            <a:picLocks noChangeAspect="1"/>
          </p:cNvPicPr>
          <p:nvPr/>
        </p:nvPicPr>
        <p:blipFill>
          <a:blip r:embed="rId4"/>
          <a:stretch>
            <a:fillRect/>
          </a:stretch>
        </p:blipFill>
        <p:spPr>
          <a:xfrm>
            <a:off x="7368110" y="5733257"/>
            <a:ext cx="1703882" cy="787474"/>
          </a:xfrm>
          <a:prstGeom prst="rect">
            <a:avLst/>
          </a:prstGeom>
        </p:spPr>
      </p:pic>
    </p:spTree>
    <p:extLst>
      <p:ext uri="{BB962C8B-B14F-4D97-AF65-F5344CB8AC3E}">
        <p14:creationId xmlns:p14="http://schemas.microsoft.com/office/powerpoint/2010/main" val="24232177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Друг </a:t>
            </a:r>
            <a:r>
              <a:rPr lang="en-GB" sz="3200" b="0" i="0" strike="noStrike" cap="none" spc="0" baseline="0" dirty="0">
                <a:solidFill>
                  <a:srgbClr val="FFFFFF"/>
                </a:solidFill>
                <a:effectLst/>
                <a:latin typeface="Verdana" charset="0"/>
                <a:ea typeface="Verdana"/>
                <a:cs typeface="Verdana" charset="0"/>
              </a:rPr>
              <a:t>malware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dirty="0">
                <a:solidFill>
                  <a:srgbClr val="0070C0"/>
                </a:solidFill>
                <a:latin typeface="Calibri"/>
                <a:ea typeface="Calibri"/>
                <a:cs typeface="Calibri"/>
              </a:rPr>
              <a:t>Та</a:t>
            </a:r>
            <a:r>
              <a:rPr lang="mk" sz="3200" b="0" i="0" strike="noStrike" cap="none" spc="0" baseline="0" dirty="0">
                <a:solidFill>
                  <a:srgbClr val="0070C0"/>
                </a:solidFill>
                <a:effectLst/>
                <a:latin typeface="Calibri"/>
                <a:ea typeface="Calibri"/>
                <a:cs typeface="Calibri"/>
              </a:rPr>
              <a:t>ен влез (</a:t>
            </a:r>
            <a:r>
              <a:rPr lang="en-US" sz="3200" b="0" i="0" strike="noStrike" cap="none" spc="0" baseline="0" dirty="0">
                <a:solidFill>
                  <a:srgbClr val="0070C0"/>
                </a:solidFill>
                <a:effectLst/>
                <a:latin typeface="Calibri"/>
                <a:ea typeface="Calibri"/>
                <a:cs typeface="Calibri"/>
              </a:rPr>
              <a:t>back</a:t>
            </a:r>
            <a:r>
              <a:rPr lang="en-US" sz="3200" b="0" i="0" strike="noStrike" cap="none" spc="0" dirty="0">
                <a:solidFill>
                  <a:srgbClr val="0070C0"/>
                </a:solidFill>
                <a:effectLst/>
                <a:latin typeface="Calibri"/>
                <a:ea typeface="Calibri"/>
                <a:cs typeface="Calibri"/>
              </a:rPr>
              <a:t> door</a:t>
            </a:r>
            <a:r>
              <a:rPr lang="mk" sz="3200" b="0" i="0" strike="noStrike" cap="none" spc="0" baseline="0" dirty="0">
                <a:solidFill>
                  <a:srgbClr val="0070C0"/>
                </a:solidFill>
                <a:effectLst/>
                <a:latin typeface="Calibri"/>
                <a:ea typeface="Calibri"/>
                <a:cs typeface="Calibri"/>
              </a:rPr>
              <a:t>) </a:t>
            </a:r>
            <a:r>
              <a:rPr lang="mk"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70C0"/>
                </a:solidFill>
                <a:effectLst/>
                <a:latin typeface="Calibri"/>
                <a:ea typeface="Calibri"/>
                <a:cs typeface="Calibri"/>
              </a:rPr>
              <a:t> </a:t>
            </a:r>
            <a:r>
              <a:rPr lang="mk" sz="2800" b="0" i="0" strike="noStrike" cap="none" spc="0" baseline="0" dirty="0">
                <a:solidFill>
                  <a:srgbClr val="000000"/>
                </a:solidFill>
                <a:effectLst/>
                <a:latin typeface="Calibri"/>
                <a:ea typeface="Calibri"/>
                <a:cs typeface="Calibri"/>
              </a:rPr>
              <a:t>метода со која сервисите и портовите се оставаат отворени за да може да се оствари пристап од далечина и да се заобиколи стандардниот пристап</a:t>
            </a:r>
            <a:r>
              <a:rPr lang="mk" sz="3200" b="0" i="0" strike="noStrike" cap="none" spc="0" baseline="0" dirty="0">
                <a:solidFill>
                  <a:srgbClr val="0070C0"/>
                </a:solidFill>
                <a:effectLst/>
                <a:latin typeface="Calibri"/>
                <a:ea typeface="Calibri"/>
                <a:cs typeface="Calibri"/>
              </a:rPr>
              <a:t> </a:t>
            </a:r>
          </a:p>
          <a:p>
            <a:pPr marL="114300" indent="0">
              <a:buNone/>
              <a:defRPr/>
            </a:pPr>
            <a:r>
              <a:rPr lang="mk" sz="3200" b="0" i="0" strike="noStrike" cap="none" spc="0" baseline="0" dirty="0">
                <a:solidFill>
                  <a:srgbClr val="0070C0"/>
                </a:solidFill>
                <a:effectLst/>
                <a:latin typeface="Calibri"/>
                <a:ea typeface="Calibri"/>
                <a:cs typeface="Calibri"/>
              </a:rPr>
              <a:t>Логичка бомба </a:t>
            </a:r>
            <a:r>
              <a:rPr lang="mk"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70C0"/>
                </a:solidFill>
                <a:effectLst/>
                <a:latin typeface="Calibri"/>
                <a:ea typeface="Calibri"/>
                <a:cs typeface="Calibri"/>
              </a:rPr>
              <a:t> </a:t>
            </a:r>
            <a:r>
              <a:rPr lang="mk" sz="2800" b="0" i="0" strike="noStrike" cap="none" spc="0" baseline="0" dirty="0">
                <a:solidFill>
                  <a:srgbClr val="000000"/>
                </a:solidFill>
                <a:effectLst/>
                <a:latin typeface="Calibri"/>
                <a:ea typeface="Calibri"/>
                <a:cs typeface="Calibri"/>
              </a:rPr>
              <a:t>софтвер кој лежи во мирување и се покренува кога ќе го активира некој настан – датум или кога ќе се покрене некоја програма</a:t>
            </a:r>
          </a:p>
        </p:txBody>
      </p:sp>
      <p:pic>
        <p:nvPicPr>
          <p:cNvPr id="9218" name="Picture 2" descr="A logic bomb: What is it and how to prevent it | NordVPN">
            <a:extLst>
              <a:ext uri="{FF2B5EF4-FFF2-40B4-BE49-F238E27FC236}">
                <a16:creationId xmlns:a16="http://schemas.microsoft.com/office/drawing/2014/main" id="{B489CD13-7573-4D04-B420-89DCBC7B42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9724" r="19309"/>
          <a:stretch>
            <a:fillRect/>
          </a:stretch>
        </p:blipFill>
        <p:spPr bwMode="auto">
          <a:xfrm>
            <a:off x="7309017" y="4874581"/>
            <a:ext cx="1800200" cy="1543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66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Сајбер-криминал</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Глобален криминал</a:t>
            </a:r>
          </a:p>
          <a:p>
            <a:pPr eaLnBrk="1" hangingPunct="1"/>
            <a:r>
              <a:rPr lang="mk" sz="3200" b="0" i="0" strike="noStrike" cap="none" spc="0" baseline="0" dirty="0">
                <a:solidFill>
                  <a:srgbClr val="000000"/>
                </a:solidFill>
                <a:effectLst/>
                <a:latin typeface="Calibri"/>
                <a:ea typeface="Calibri"/>
                <a:cs typeface="Calibri"/>
              </a:rPr>
              <a:t>Потребен е меѓународен фокус во сè поголем број на случаи</a:t>
            </a:r>
          </a:p>
          <a:p>
            <a:pPr eaLnBrk="1" hangingPunct="1"/>
            <a:r>
              <a:rPr lang="mk" sz="3200" b="0" i="0" strike="noStrike" cap="none" spc="0" baseline="0" dirty="0">
                <a:solidFill>
                  <a:srgbClr val="000000"/>
                </a:solidFill>
                <a:effectLst/>
                <a:latin typeface="Calibri"/>
                <a:ea typeface="Calibri"/>
                <a:cs typeface="Calibri"/>
              </a:rPr>
              <a:t>Тоа е единствениот соодветен приод кон безграничната природа на криминалот  </a:t>
            </a:r>
            <a:endParaRPr lang="pt-PT"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id="{B64D8914-222E-486F-9670-4F9C5B04919D}"/>
              </a:ext>
            </a:extLst>
          </p:cNvPr>
          <p:cNvSpPr txBox="1"/>
          <p:nvPr/>
        </p:nvSpPr>
        <p:spPr bwMode="auto">
          <a:xfrm>
            <a:off x="251520" y="3993634"/>
            <a:ext cx="5400600"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r>
              <a:rPr lang="mk" sz="2800" b="0" i="0" strike="noStrike" cap="none" spc="0" baseline="0" dirty="0">
                <a:solidFill>
                  <a:srgbClr val="000000"/>
                </a:solidFill>
                <a:effectLst/>
                <a:latin typeface="Calibri"/>
                <a:ea typeface="Calibri"/>
                <a:cs typeface="Calibri"/>
              </a:rPr>
              <a:t>Меѓународната соработка може да им даде поголема ефективност на домашните напори на тоа поле</a:t>
            </a:r>
          </a:p>
          <a:p>
            <a:pPr lvl="1" eaLnBrk="1" hangingPunct="1"/>
            <a:r>
              <a:rPr lang="mk" sz="2800" b="0" i="0" strike="noStrike" cap="none" spc="0" baseline="0" dirty="0">
                <a:solidFill>
                  <a:srgbClr val="000000"/>
                </a:solidFill>
                <a:effectLst/>
                <a:latin typeface="Calibri"/>
                <a:ea typeface="Calibri"/>
                <a:cs typeface="Calibri"/>
              </a:rPr>
              <a:t>Или да ги обликува!  </a:t>
            </a:r>
            <a:endParaRPr lang="pt-PT" altLang="sr-Latn-RS" dirty="0"/>
          </a:p>
        </p:txBody>
      </p:sp>
    </p:spTree>
    <p:extLst>
      <p:ext uri="{BB962C8B-B14F-4D97-AF65-F5344CB8AC3E}">
        <p14:creationId xmlns:p14="http://schemas.microsoft.com/office/powerpoint/2010/main" val="3976069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sz="2800" b="0" i="0" strike="noStrike" cap="none" spc="0" baseline="0" dirty="0">
                <a:solidFill>
                  <a:srgbClr val="000000"/>
                </a:solidFill>
                <a:effectLst/>
                <a:latin typeface="Calibri"/>
                <a:ea typeface="Calibri"/>
                <a:cs typeface="Calibri"/>
              </a:rPr>
              <a:t>Вообичаен напад со помош на мобилни и безжичн</a:t>
            </a:r>
            <a:r>
              <a:rPr lang="mk-MK" sz="2800" b="0" i="0" strike="noStrike" cap="none" spc="0" baseline="0" dirty="0">
                <a:solidFill>
                  <a:srgbClr val="000000"/>
                </a:solidFill>
                <a:effectLst/>
                <a:latin typeface="Calibri"/>
                <a:ea typeface="Calibri"/>
                <a:cs typeface="Calibri"/>
              </a:rPr>
              <a:t>и</a:t>
            </a:r>
            <a:r>
              <a:rPr lang="mk" sz="2800" b="0" i="0" strike="noStrike" cap="none" spc="0" baseline="0" dirty="0">
                <a:solidFill>
                  <a:srgbClr val="000000"/>
                </a:solidFill>
                <a:effectLst/>
                <a:latin typeface="Calibri"/>
                <a:ea typeface="Calibri"/>
                <a:cs typeface="Calibri"/>
              </a:rPr>
              <a:t> мрежа</a:t>
            </a:r>
          </a:p>
          <a:p>
            <a:pPr marL="971550" lvl="1" indent="-457200">
              <a:defRPr/>
            </a:pPr>
            <a:r>
              <a:rPr lang="mk" sz="2400" b="0" i="0" strike="noStrike" cap="none" spc="0" baseline="0" dirty="0">
                <a:solidFill>
                  <a:srgbClr val="000000"/>
                </a:solidFill>
                <a:effectLst/>
                <a:latin typeface="Calibri"/>
                <a:ea typeface="Calibri"/>
                <a:cs typeface="Calibri"/>
              </a:rPr>
              <a:t>напаѓачот се поставува себеси помеѓу целта и интернетот/серверот</a:t>
            </a:r>
          </a:p>
          <a:p>
            <a:pPr marL="971550" lvl="1" indent="-457200">
              <a:defRPr/>
            </a:pPr>
            <a:r>
              <a:rPr lang="mk" sz="2400" b="0" i="0" strike="noStrike" cap="none" spc="0" baseline="0" dirty="0">
                <a:solidFill>
                  <a:srgbClr val="000000"/>
                </a:solidFill>
                <a:effectLst/>
                <a:latin typeface="Calibri"/>
                <a:ea typeface="Calibri"/>
                <a:cs typeface="Calibri"/>
              </a:rPr>
              <a:t>создава пречки во точката на безжичен пристап?</a:t>
            </a:r>
          </a:p>
          <a:p>
            <a:pPr marL="971550" lvl="1" indent="-457200">
              <a:defRPr/>
            </a:pPr>
            <a:r>
              <a:rPr lang="mk" sz="2400" b="0" i="0" strike="noStrike" cap="none" spc="0" baseline="0" dirty="0">
                <a:solidFill>
                  <a:srgbClr val="000000"/>
                </a:solidFill>
                <a:effectLst/>
                <a:latin typeface="Calibri"/>
                <a:ea typeface="Calibri"/>
                <a:cs typeface="Calibri"/>
              </a:rPr>
              <a:t>жртвата не е свесна</a:t>
            </a:r>
          </a:p>
          <a:p>
            <a:pPr marL="971550" lvl="1" indent="-457200">
              <a:defRPr/>
            </a:pPr>
            <a:r>
              <a:rPr lang="mk" sz="2400" b="0" i="0" strike="noStrike" cap="none" spc="0" baseline="0" dirty="0">
                <a:solidFill>
                  <a:srgbClr val="000000"/>
                </a:solidFill>
                <a:effectLst/>
                <a:latin typeface="Calibri"/>
                <a:ea typeface="Calibri"/>
                <a:cs typeface="Calibri"/>
              </a:rPr>
              <a:t>продолжува нормално</a:t>
            </a:r>
          </a:p>
          <a:p>
            <a:pPr marL="971550" lvl="1" indent="-457200">
              <a:defRPr/>
            </a:pPr>
            <a:r>
              <a:rPr lang="mk" sz="2400" b="0" i="0" strike="noStrike" cap="none" spc="0" baseline="0" dirty="0">
                <a:solidFill>
                  <a:srgbClr val="000000"/>
                </a:solidFill>
                <a:effectLst/>
                <a:latin typeface="Calibri"/>
                <a:ea typeface="Calibri"/>
                <a:cs typeface="Calibri"/>
              </a:rPr>
              <a:t>проследува податоци</a:t>
            </a:r>
          </a:p>
          <a:p>
            <a:pPr marL="1371600" lvl="2" indent="-457200">
              <a:defRPr/>
            </a:pPr>
            <a:r>
              <a:rPr lang="mk" sz="2000" b="0" i="0" strike="noStrike" cap="none" spc="0" baseline="0" dirty="0">
                <a:solidFill>
                  <a:srgbClr val="000000"/>
                </a:solidFill>
                <a:effectLst/>
                <a:latin typeface="Calibri"/>
                <a:ea typeface="Calibri"/>
                <a:cs typeface="Calibri"/>
              </a:rPr>
              <a:t>кориснички</a:t>
            </a:r>
            <a:r>
              <a:rPr lang="mk" sz="2000" b="0" i="0" strike="noStrike" cap="none" spc="0" dirty="0">
                <a:solidFill>
                  <a:srgbClr val="000000"/>
                </a:solidFill>
                <a:effectLst/>
                <a:latin typeface="Calibri"/>
                <a:ea typeface="Calibri"/>
                <a:cs typeface="Calibri"/>
              </a:rPr>
              <a:t> податоци</a:t>
            </a:r>
            <a:br>
              <a:rPr lang="mk" sz="2000" b="0" i="0" strike="noStrike" cap="none" spc="0" dirty="0">
                <a:solidFill>
                  <a:srgbClr val="000000"/>
                </a:solidFill>
                <a:effectLst/>
                <a:latin typeface="Calibri"/>
                <a:ea typeface="Calibri"/>
                <a:cs typeface="Calibri"/>
              </a:rPr>
            </a:br>
            <a:r>
              <a:rPr lang="mk" sz="2000" b="0" i="0" strike="noStrike" cap="none" spc="0" dirty="0">
                <a:solidFill>
                  <a:srgbClr val="000000"/>
                </a:solidFill>
                <a:effectLst/>
                <a:latin typeface="Calibri"/>
                <a:ea typeface="Calibri"/>
                <a:cs typeface="Calibri"/>
              </a:rPr>
              <a:t>з</a:t>
            </a:r>
            <a:r>
              <a:rPr lang="mk" sz="2000" b="0" i="0" strike="noStrike" cap="none" spc="0" baseline="0" dirty="0">
                <a:solidFill>
                  <a:srgbClr val="000000"/>
                </a:solidFill>
                <a:effectLst/>
                <a:latin typeface="Calibri"/>
                <a:ea typeface="Calibri"/>
                <a:cs typeface="Calibri"/>
              </a:rPr>
              <a:t>а логирање</a:t>
            </a:r>
          </a:p>
          <a:p>
            <a:pPr marL="1371600" lvl="2" indent="-457200">
              <a:defRPr/>
            </a:pPr>
            <a:r>
              <a:rPr lang="mk" sz="2000" b="0" i="0" strike="noStrike" cap="none" spc="0" baseline="0" dirty="0">
                <a:solidFill>
                  <a:srgbClr val="000000"/>
                </a:solidFill>
                <a:effectLst/>
                <a:latin typeface="Calibri"/>
                <a:ea typeface="Calibri"/>
                <a:cs typeface="Calibri"/>
              </a:rPr>
              <a:t>податоци за картичка</a:t>
            </a:r>
          </a:p>
          <a:p>
            <a:pPr marL="971550" lvl="1" indent="-457200">
              <a:defRPr/>
            </a:pPr>
            <a:r>
              <a:rPr lang="mk" sz="2400" b="0" i="0" strike="noStrike" cap="none" spc="0" baseline="0" dirty="0">
                <a:solidFill>
                  <a:srgbClr val="000000"/>
                </a:solidFill>
                <a:effectLst/>
                <a:latin typeface="Calibri"/>
                <a:ea typeface="Calibri"/>
                <a:cs typeface="Calibri"/>
              </a:rPr>
              <a:t>напаѓачот ги чита и зачувува – и ги злоупотребува</a:t>
            </a:r>
          </a:p>
        </p:txBody>
      </p:sp>
      <p:pic>
        <p:nvPicPr>
          <p:cNvPr id="3" name="Picture 6">
            <a:extLst>
              <a:ext uri="{FF2B5EF4-FFF2-40B4-BE49-F238E27FC236}">
                <a16:creationId xmlns:a16="http://schemas.microsoft.com/office/drawing/2014/main" id="{C65477E4-393E-40FB-A550-87F580CCD7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736617" y="3359978"/>
            <a:ext cx="4011847" cy="2228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62958" y="222912"/>
            <a:ext cx="88924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Човек во средина (</a:t>
            </a:r>
            <a:r>
              <a:rPr lang="en-US" sz="3200" b="0" i="0" strike="noStrike" cap="none" spc="0" baseline="0" dirty="0">
                <a:solidFill>
                  <a:srgbClr val="FFFFFF"/>
                </a:solidFill>
                <a:effectLst/>
                <a:latin typeface="Verdana" charset="0"/>
                <a:ea typeface="Verdana"/>
                <a:cs typeface="Verdana" charset="0"/>
              </a:rPr>
              <a:t>Man in the middle)</a:t>
            </a:r>
            <a:r>
              <a:rPr lang="mk" sz="3200" b="0" i="0" strike="noStrike" cap="none" spc="0" baseline="0" dirty="0">
                <a:solidFill>
                  <a:srgbClr val="FFFFFF"/>
                </a:solidFill>
                <a:effectLst/>
                <a:latin typeface="Verdana" charset="0"/>
                <a:ea typeface="Verdana"/>
                <a:cs typeface="Verdana" charset="0"/>
              </a:rPr>
              <a:t> </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1479318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00A72575-92C4-438D-A04D-C060F251B860}"/>
              </a:ext>
            </a:extLst>
          </p:cNvPr>
          <p:cNvPicPr>
            <a:picLocks noChangeAspect="1"/>
          </p:cNvPicPr>
          <p:nvPr/>
        </p:nvPicPr>
        <p:blipFill>
          <a:blip r:embed="rId4"/>
          <a:stretch>
            <a:fillRect/>
          </a:stretch>
        </p:blipFill>
        <p:spPr>
          <a:xfrm>
            <a:off x="917848" y="1494893"/>
            <a:ext cx="7308304" cy="4793359"/>
          </a:xfrm>
          <a:prstGeom prst="rect">
            <a:avLst/>
          </a:prstGeom>
        </p:spPr>
      </p:pic>
    </p:spTree>
    <p:extLst>
      <p:ext uri="{BB962C8B-B14F-4D97-AF65-F5344CB8AC3E}">
        <p14:creationId xmlns:p14="http://schemas.microsoft.com/office/powerpoint/2010/main" val="3746301756"/>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buAutoNum type="arabicPeriod"/>
              <a:defRPr/>
            </a:pPr>
            <a:r>
              <a:rPr lang="mk" sz="2800" b="0" i="0" strike="noStrike" cap="none" spc="0" baseline="0" dirty="0">
                <a:solidFill>
                  <a:srgbClr val="0070C0"/>
                </a:solidFill>
                <a:effectLst/>
                <a:latin typeface="Calibri"/>
                <a:ea typeface="Calibri"/>
                <a:cs typeface="Calibri"/>
              </a:rPr>
              <a:t>Мобилни платформи</a:t>
            </a:r>
          </a:p>
          <a:p>
            <a:pPr marL="628650" indent="-514350">
              <a:defRPr/>
            </a:pPr>
            <a:r>
              <a:rPr lang="mk" sz="2800" b="0" i="0" strike="noStrike" cap="none" spc="0" baseline="0" dirty="0">
                <a:solidFill>
                  <a:srgbClr val="000000"/>
                </a:solidFill>
                <a:effectLst/>
                <a:latin typeface="Calibri"/>
                <a:ea typeface="Calibri"/>
                <a:cs typeface="Calibri"/>
              </a:rPr>
              <a:t>5,15 милијарди мобилни уреди</a:t>
            </a:r>
          </a:p>
          <a:p>
            <a:pPr marL="628650" indent="-514350">
              <a:defRPr/>
            </a:pPr>
            <a:r>
              <a:rPr lang="mk" sz="2800" b="0" i="0" strike="noStrike" cap="none" spc="0" baseline="0" dirty="0">
                <a:solidFill>
                  <a:srgbClr val="000000"/>
                </a:solidFill>
                <a:effectLst/>
                <a:latin typeface="Calibri"/>
                <a:ea typeface="Calibri"/>
                <a:cs typeface="Calibri"/>
              </a:rPr>
              <a:t>3,50 милијарди паметни телефони</a:t>
            </a:r>
          </a:p>
          <a:p>
            <a:pPr lvl="1">
              <a:defRPr/>
            </a:pPr>
            <a:r>
              <a:rPr lang="mk" sz="2400" b="0" i="0" strike="noStrike" cap="none" spc="0" baseline="0" dirty="0">
                <a:solidFill>
                  <a:srgbClr val="000000"/>
                </a:solidFill>
                <a:effectLst/>
                <a:latin typeface="Calibri"/>
                <a:ea typeface="Calibri"/>
                <a:cs typeface="Calibri"/>
              </a:rPr>
              <a:t>сè повеќе мобилни трансакции</a:t>
            </a:r>
            <a:endParaRPr lang="sr-Latn-RS" sz="2400" dirty="0"/>
          </a:p>
          <a:p>
            <a:pPr lvl="1">
              <a:defRPr/>
            </a:pPr>
            <a:r>
              <a:rPr lang="mk" sz="2400" b="0" i="0" strike="noStrike" cap="none" spc="0" baseline="0" dirty="0">
                <a:solidFill>
                  <a:srgbClr val="000000"/>
                </a:solidFill>
                <a:effectLst/>
                <a:latin typeface="Calibri"/>
                <a:ea typeface="Calibri"/>
                <a:cs typeface="Calibri"/>
              </a:rPr>
              <a:t>мобилни апликации</a:t>
            </a:r>
            <a:endParaRPr lang="en-US" sz="2400" dirty="0"/>
          </a:p>
          <a:p>
            <a:pPr lvl="1">
              <a:defRPr/>
            </a:pPr>
            <a:r>
              <a:rPr lang="mk" sz="2400" b="0" i="0" strike="noStrike" cap="none" spc="0" baseline="0" dirty="0">
                <a:solidFill>
                  <a:srgbClr val="000000"/>
                </a:solidFill>
                <a:effectLst/>
                <a:latin typeface="Calibri"/>
                <a:ea typeface="Calibri"/>
                <a:cs typeface="Calibri"/>
              </a:rPr>
              <a:t>мобилни друштвени корисници</a:t>
            </a:r>
            <a:endParaRPr lang="sr-Latn-RS" sz="2400" dirty="0"/>
          </a:p>
          <a:p>
            <a:pPr lvl="1">
              <a:defRPr/>
            </a:pPr>
            <a:r>
              <a:rPr lang="mk" sz="2400" b="0" i="0" strike="noStrike" cap="none" spc="0" baseline="0" dirty="0">
                <a:solidFill>
                  <a:srgbClr val="000000"/>
                </a:solidFill>
                <a:effectLst/>
                <a:latin typeface="Calibri"/>
                <a:ea typeface="Calibri"/>
                <a:cs typeface="Calibri"/>
              </a:rPr>
              <a:t>деловна употреба на уреди во приватна сопственост</a:t>
            </a:r>
          </a:p>
          <a:p>
            <a:pPr marL="628650" indent="-514350">
              <a:defRPr/>
            </a:pPr>
            <a:r>
              <a:rPr lang="mk" sz="2800" b="0" i="0" strike="noStrike" cap="none" spc="0" baseline="0" dirty="0">
                <a:solidFill>
                  <a:srgbClr val="000000"/>
                </a:solidFill>
                <a:effectLst/>
                <a:latin typeface="Calibri"/>
                <a:ea typeface="Calibri"/>
                <a:cs typeface="Calibri"/>
              </a:rPr>
              <a:t>Непроверени апликации значат и потенцијално злобен код</a:t>
            </a:r>
          </a:p>
          <a:p>
            <a:pPr marL="1028700" lvl="1" indent="-514350">
              <a:defRPr/>
            </a:pPr>
            <a:r>
              <a:rPr lang="en-GB" sz="2400" b="0" i="0" strike="noStrike" cap="none" spc="0" baseline="0" dirty="0">
                <a:solidFill>
                  <a:srgbClr val="000000"/>
                </a:solidFill>
                <a:effectLst/>
                <a:latin typeface="Calibri"/>
                <a:ea typeface="Calibri"/>
                <a:cs typeface="Calibri"/>
              </a:rPr>
              <a:t>ransomware</a:t>
            </a:r>
            <a:r>
              <a:rPr lang="mk" sz="2400" b="0" i="0" strike="noStrike" cap="none" spc="0" baseline="0" dirty="0">
                <a:solidFill>
                  <a:srgbClr val="000000"/>
                </a:solidFill>
                <a:effectLst/>
                <a:latin typeface="Calibri"/>
                <a:ea typeface="Calibri"/>
                <a:cs typeface="Calibri"/>
              </a:rPr>
              <a:t>, спајвер</a:t>
            </a:r>
          </a:p>
        </p:txBody>
      </p:sp>
      <p:pic>
        <p:nvPicPr>
          <p:cNvPr id="4" name="Picture 3">
            <a:extLst>
              <a:ext uri="{FF2B5EF4-FFF2-40B4-BE49-F238E27FC236}">
                <a16:creationId xmlns:a16="http://schemas.microsoft.com/office/drawing/2014/main" id="{9EF87FD6-82BA-4083-82CD-AD07A9950C8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06915" y="1187302"/>
            <a:ext cx="2016590" cy="3393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0007956"/>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buAutoNum type="arabicPeriod"/>
              <a:defRPr/>
            </a:pPr>
            <a:r>
              <a:rPr lang="mk" sz="3200" b="0" i="0" strike="noStrike" cap="none" spc="0" baseline="0">
                <a:solidFill>
                  <a:srgbClr val="0070C0"/>
                </a:solidFill>
                <a:effectLst/>
                <a:latin typeface="Calibri"/>
                <a:ea typeface="Calibri"/>
                <a:cs typeface="Calibri"/>
              </a:rPr>
              <a:t>Мобилни платформи</a:t>
            </a:r>
          </a:p>
        </p:txBody>
      </p:sp>
      <p:pic>
        <p:nvPicPr>
          <p:cNvPr id="3" name="Picture 2">
            <a:extLst>
              <a:ext uri="{FF2B5EF4-FFF2-40B4-BE49-F238E27FC236}">
                <a16:creationId xmlns:a16="http://schemas.microsoft.com/office/drawing/2014/main" id="{16C27E3C-4F62-1D4B-BA1B-6D013B129A30}"/>
              </a:ext>
            </a:extLst>
          </p:cNvPr>
          <p:cNvPicPr>
            <a:picLocks noChangeAspect="1"/>
          </p:cNvPicPr>
          <p:nvPr/>
        </p:nvPicPr>
        <p:blipFill>
          <a:blip r:embed="rId4"/>
          <a:stretch>
            <a:fillRect/>
          </a:stretch>
        </p:blipFill>
        <p:spPr>
          <a:xfrm>
            <a:off x="917325" y="2060848"/>
            <a:ext cx="7309349" cy="3870672"/>
          </a:xfrm>
          <a:prstGeom prst="rect">
            <a:avLst/>
          </a:prstGeom>
        </p:spPr>
      </p:pic>
    </p:spTree>
    <p:extLst>
      <p:ext uri="{BB962C8B-B14F-4D97-AF65-F5344CB8AC3E}">
        <p14:creationId xmlns:p14="http://schemas.microsoft.com/office/powerpoint/2010/main" val="3381383355"/>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2. Лажни мејлови</a:t>
            </a:r>
          </a:p>
          <a:p>
            <a:pPr marL="571500" indent="-457200">
              <a:defRPr/>
            </a:pPr>
            <a:r>
              <a:rPr lang="mk" sz="3200" b="0" i="0" strike="noStrike" cap="none" spc="0" baseline="0" dirty="0">
                <a:solidFill>
                  <a:srgbClr val="000000"/>
                </a:solidFill>
                <a:effectLst/>
                <a:latin typeface="Calibri"/>
                <a:ea typeface="Calibri"/>
                <a:cs typeface="Calibri"/>
              </a:rPr>
              <a:t>6,5 милијарди </a:t>
            </a:r>
            <a:r>
              <a:rPr lang="en-US" sz="3200" b="0" i="0" strike="noStrike" cap="none" spc="0" baseline="0" dirty="0">
                <a:solidFill>
                  <a:srgbClr val="000000"/>
                </a:solidFill>
                <a:effectLst/>
                <a:latin typeface="Calibri"/>
                <a:ea typeface="Calibri"/>
                <a:cs typeface="Calibri"/>
              </a:rPr>
              <a:t>spam e-mail </a:t>
            </a:r>
            <a:r>
              <a:rPr lang="mk-MK" sz="3200" b="0" i="0" strike="noStrike" cap="none" spc="0" baseline="0" dirty="0">
                <a:solidFill>
                  <a:srgbClr val="000000"/>
                </a:solidFill>
                <a:effectLst/>
                <a:latin typeface="Calibri"/>
                <a:ea typeface="Calibri"/>
                <a:cs typeface="Calibri"/>
              </a:rPr>
              <a:t>пораки</a:t>
            </a:r>
            <a:r>
              <a:rPr lang="mk" sz="3200" b="0" i="0" strike="noStrike" cap="none" spc="0" baseline="0" dirty="0">
                <a:solidFill>
                  <a:srgbClr val="000000"/>
                </a:solidFill>
                <a:effectLst/>
                <a:latin typeface="Calibri"/>
                <a:ea typeface="Calibri"/>
                <a:cs typeface="Calibri"/>
              </a:rPr>
              <a:t> дневно</a:t>
            </a:r>
          </a:p>
          <a:p>
            <a:pPr marL="571500" indent="-457200">
              <a:defRPr/>
            </a:pPr>
            <a:r>
              <a:rPr lang="mk" sz="3200" b="0" i="0" strike="noStrike" cap="none" spc="0" baseline="0" dirty="0">
                <a:solidFill>
                  <a:srgbClr val="000000"/>
                </a:solidFill>
                <a:effectLst/>
                <a:latin typeface="Calibri"/>
                <a:ea typeface="Calibri"/>
                <a:cs typeface="Calibri"/>
              </a:rPr>
              <a:t>Голем дел од нив се фишинг</a:t>
            </a:r>
          </a:p>
        </p:txBody>
      </p:sp>
      <p:pic>
        <p:nvPicPr>
          <p:cNvPr id="11266" name="Picture 2" descr="Cybercrime phishing trend">
            <a:extLst>
              <a:ext uri="{FF2B5EF4-FFF2-40B4-BE49-F238E27FC236}">
                <a16:creationId xmlns:a16="http://schemas.microsoft.com/office/drawing/2014/main" id="{01012668-E868-43C0-A226-B34B1FF575C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9512" y="3068960"/>
            <a:ext cx="5280282"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ybercrime phishing trend">
            <a:extLst>
              <a:ext uri="{FF2B5EF4-FFF2-40B4-BE49-F238E27FC236}">
                <a16:creationId xmlns:a16="http://schemas.microsoft.com/office/drawing/2014/main" id="{AD58A378-FDEB-4A93-B9BC-AB43D1421C58}"/>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12200" y="4662343"/>
            <a:ext cx="5280280" cy="14401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FB291DF-7A57-4B33-BB03-3D760D1914B0}"/>
              </a:ext>
            </a:extLst>
          </p:cNvPr>
          <p:cNvSpPr txBox="1"/>
          <p:nvPr/>
        </p:nvSpPr>
        <p:spPr>
          <a:xfrm>
            <a:off x="5532065" y="3140968"/>
            <a:ext cx="3216399" cy="1200329"/>
          </a:xfrm>
          <a:prstGeom prst="rect">
            <a:avLst/>
          </a:prstGeom>
          <a:noFill/>
        </p:spPr>
        <p:txBody>
          <a:bodyPr wrap="square" rtlCol="0">
            <a:spAutoFit/>
          </a:bodyPr>
          <a:lstStyle/>
          <a:p>
            <a:r>
              <a:rPr lang="en-US" dirty="0"/>
              <a:t>Phishing-</a:t>
            </a:r>
            <a:r>
              <a:rPr lang="mk-MK" dirty="0" err="1"/>
              <a:t>от</a:t>
            </a:r>
            <a:r>
              <a:rPr lang="mk-MK" dirty="0"/>
              <a:t> е ТРЕТАТА НАЈЧЕСТА ПРИЧИНА за повреди поврзани со податоците. </a:t>
            </a:r>
            <a:endParaRPr lang="LID4096" dirty="0"/>
          </a:p>
        </p:txBody>
      </p:sp>
      <p:sp>
        <p:nvSpPr>
          <p:cNvPr id="13" name="TextBox 12">
            <a:extLst>
              <a:ext uri="{FF2B5EF4-FFF2-40B4-BE49-F238E27FC236}">
                <a16:creationId xmlns:a16="http://schemas.microsoft.com/office/drawing/2014/main" id="{AAC0240D-9A5B-4093-B16C-D661AF17E750}"/>
              </a:ext>
            </a:extLst>
          </p:cNvPr>
          <p:cNvSpPr txBox="1"/>
          <p:nvPr/>
        </p:nvSpPr>
        <p:spPr>
          <a:xfrm>
            <a:off x="597312" y="5059257"/>
            <a:ext cx="3216399" cy="646331"/>
          </a:xfrm>
          <a:prstGeom prst="rect">
            <a:avLst/>
          </a:prstGeom>
          <a:noFill/>
        </p:spPr>
        <p:txBody>
          <a:bodyPr wrap="square" rtlCol="0">
            <a:spAutoFit/>
          </a:bodyPr>
          <a:lstStyle/>
          <a:p>
            <a:r>
              <a:rPr lang="mk-MK" dirty="0"/>
              <a:t>9 од 10 напади почнуваат</a:t>
            </a:r>
            <a:endParaRPr lang="en-US" dirty="0"/>
          </a:p>
          <a:p>
            <a:r>
              <a:rPr lang="mk-MK" dirty="0"/>
              <a:t>со </a:t>
            </a:r>
            <a:r>
              <a:rPr lang="en-US" dirty="0"/>
              <a:t>phishing e-mail </a:t>
            </a:r>
            <a:r>
              <a:rPr lang="mk-MK" dirty="0"/>
              <a:t>порака.</a:t>
            </a:r>
            <a:endParaRPr lang="LID4096" dirty="0"/>
          </a:p>
        </p:txBody>
      </p:sp>
    </p:spTree>
    <p:extLst>
      <p:ext uri="{BB962C8B-B14F-4D97-AF65-F5344CB8AC3E}">
        <p14:creationId xmlns:p14="http://schemas.microsoft.com/office/powerpoint/2010/main" val="4284076651"/>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2. Лажни </a:t>
            </a:r>
            <a:r>
              <a:rPr lang="en-US" sz="3200" b="1" i="0" strike="noStrike" cap="none" spc="0" baseline="0" dirty="0">
                <a:solidFill>
                  <a:srgbClr val="0070C0"/>
                </a:solidFill>
                <a:effectLst/>
                <a:latin typeface="Calibri"/>
                <a:ea typeface="Calibri"/>
                <a:cs typeface="Calibri"/>
              </a:rPr>
              <a:t>e-mail </a:t>
            </a:r>
            <a:r>
              <a:rPr lang="mk-MK" sz="3200" b="1" i="0" strike="noStrike" cap="none" spc="0" baseline="0" dirty="0">
                <a:solidFill>
                  <a:srgbClr val="0070C0"/>
                </a:solidFill>
                <a:effectLst/>
                <a:latin typeface="Calibri"/>
                <a:ea typeface="Calibri"/>
                <a:cs typeface="Calibri"/>
              </a:rPr>
              <a:t>пораки</a:t>
            </a:r>
            <a:endParaRPr lang="mk" sz="3200" b="1" i="0" strike="noStrike" cap="none" spc="0" baseline="0" dirty="0">
              <a:solidFill>
                <a:srgbClr val="0070C0"/>
              </a:solidFill>
              <a:effectLst/>
              <a:latin typeface="Calibri"/>
              <a:ea typeface="Calibri"/>
              <a:cs typeface="Calibri"/>
            </a:endParaRPr>
          </a:p>
        </p:txBody>
      </p:sp>
      <p:pic>
        <p:nvPicPr>
          <p:cNvPr id="3" name="Picture 2">
            <a:extLst>
              <a:ext uri="{FF2B5EF4-FFF2-40B4-BE49-F238E27FC236}">
                <a16:creationId xmlns:a16="http://schemas.microsoft.com/office/drawing/2014/main" id="{2F57A04F-58AC-CE46-8184-3F6097C38935}"/>
              </a:ext>
            </a:extLst>
          </p:cNvPr>
          <p:cNvPicPr>
            <a:picLocks noChangeAspect="1"/>
          </p:cNvPicPr>
          <p:nvPr/>
        </p:nvPicPr>
        <p:blipFill>
          <a:blip r:embed="rId4"/>
          <a:stretch>
            <a:fillRect/>
          </a:stretch>
        </p:blipFill>
        <p:spPr>
          <a:xfrm>
            <a:off x="223823" y="2016293"/>
            <a:ext cx="7292182" cy="4289518"/>
          </a:xfrm>
          <a:prstGeom prst="rect">
            <a:avLst/>
          </a:prstGeom>
        </p:spPr>
      </p:pic>
    </p:spTree>
    <p:extLst>
      <p:ext uri="{BB962C8B-B14F-4D97-AF65-F5344CB8AC3E}">
        <p14:creationId xmlns:p14="http://schemas.microsoft.com/office/powerpoint/2010/main" val="80566933"/>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3. Банкарски </a:t>
            </a:r>
            <a:r>
              <a:rPr lang="en-GB" sz="3200" b="1" i="0" strike="noStrike" cap="none" spc="0" baseline="0" dirty="0">
                <a:solidFill>
                  <a:srgbClr val="0070C0"/>
                </a:solidFill>
                <a:effectLst/>
                <a:latin typeface="Calibri"/>
                <a:ea typeface="Calibri"/>
                <a:cs typeface="Calibri"/>
              </a:rPr>
              <a:t>malware</a:t>
            </a:r>
            <a:r>
              <a:rPr lang="mk" sz="3200" b="1" i="0" strike="noStrike" cap="none" spc="0" baseline="0" dirty="0">
                <a:solidFill>
                  <a:srgbClr val="0070C0"/>
                </a:solidFill>
                <a:effectLst/>
                <a:latin typeface="Calibri"/>
                <a:ea typeface="Calibri"/>
                <a:cs typeface="Calibri"/>
              </a:rPr>
              <a:t>, </a:t>
            </a:r>
            <a:r>
              <a:rPr lang="en-GB" sz="3200" b="1" i="0" strike="noStrike" cap="none" spc="0" baseline="0" dirty="0">
                <a:solidFill>
                  <a:srgbClr val="0070C0"/>
                </a:solidFill>
                <a:effectLst/>
                <a:latin typeface="Calibri"/>
                <a:ea typeface="Calibri"/>
                <a:cs typeface="Calibri"/>
              </a:rPr>
              <a:t>ransomware</a:t>
            </a:r>
            <a:r>
              <a:rPr lang="mk" sz="3200" b="1" i="0" strike="noStrike" cap="none" spc="0" baseline="0" dirty="0">
                <a:solidFill>
                  <a:srgbClr val="0070C0"/>
                </a:solidFill>
                <a:effectLst/>
                <a:latin typeface="Calibri"/>
                <a:ea typeface="Calibri"/>
                <a:cs typeface="Calibri"/>
              </a:rPr>
              <a:t> и компромитирање на деловна е-пошта</a:t>
            </a:r>
            <a:endParaRPr lang="en-GB" dirty="0"/>
          </a:p>
          <a:p>
            <a:pPr marL="571500" indent="-457200">
              <a:defRPr/>
            </a:pPr>
            <a:r>
              <a:rPr lang="mk" sz="3200" b="0" i="0" strike="noStrike" cap="none" spc="0" baseline="0" dirty="0">
                <a:solidFill>
                  <a:srgbClr val="000000"/>
                </a:solidFill>
                <a:effectLst/>
                <a:latin typeface="Calibri"/>
                <a:ea typeface="Calibri"/>
                <a:cs typeface="Calibri"/>
              </a:rPr>
              <a:t>Банкарски </a:t>
            </a:r>
            <a:r>
              <a:rPr lang="en-GB" sz="3200" b="0" i="0" strike="noStrike" cap="none" spc="0" baseline="0" dirty="0">
                <a:solidFill>
                  <a:srgbClr val="000000"/>
                </a:solidFill>
                <a:effectLst/>
                <a:latin typeface="Calibri"/>
                <a:ea typeface="Calibri"/>
                <a:cs typeface="Calibri"/>
              </a:rPr>
              <a:t>malware</a:t>
            </a:r>
            <a:endParaRPr lang="mk" sz="3200" b="0" i="0" strike="noStrike" cap="none" spc="0" baseline="0" dirty="0">
              <a:solidFill>
                <a:srgbClr val="000000"/>
              </a:solidFill>
              <a:effectLst/>
              <a:latin typeface="Calibri"/>
              <a:ea typeface="Calibri"/>
              <a:cs typeface="Calibri"/>
            </a:endParaRPr>
          </a:p>
          <a:p>
            <a:pPr lvl="1" algn="just">
              <a:defRPr/>
            </a:pPr>
            <a:r>
              <a:rPr lang="mk" sz="2800" b="0" i="0" strike="noStrike" cap="none" spc="0" baseline="0" dirty="0">
                <a:solidFill>
                  <a:srgbClr val="000000"/>
                </a:solidFill>
                <a:effectLst/>
                <a:latin typeface="Calibri"/>
                <a:ea typeface="Calibri"/>
                <a:cs typeface="Calibri"/>
              </a:rPr>
              <a:t>Zeus и тројанци на база на Zeus </a:t>
            </a:r>
          </a:p>
          <a:p>
            <a:pPr lvl="1" algn="just">
              <a:defRPr/>
            </a:pPr>
            <a:r>
              <a:rPr lang="mk" sz="2800" b="0" i="0" strike="noStrike" cap="none" spc="0" baseline="0" dirty="0">
                <a:solidFill>
                  <a:srgbClr val="000000"/>
                </a:solidFill>
                <a:effectLst/>
                <a:latin typeface="Calibri"/>
                <a:ea typeface="Calibri"/>
                <a:cs typeface="Calibri"/>
              </a:rPr>
              <a:t>Citadel </a:t>
            </a:r>
          </a:p>
          <a:p>
            <a:pPr lvl="1" algn="just">
              <a:defRPr/>
            </a:pPr>
            <a:r>
              <a:rPr lang="mk" sz="2800" b="0" i="0" strike="noStrike" cap="none" spc="0" baseline="0" dirty="0">
                <a:solidFill>
                  <a:srgbClr val="000000"/>
                </a:solidFill>
                <a:effectLst/>
                <a:latin typeface="Calibri"/>
                <a:ea typeface="Calibri"/>
                <a:cs typeface="Calibri"/>
              </a:rPr>
              <a:t>SpyEye и др.</a:t>
            </a:r>
          </a:p>
          <a:p>
            <a:pPr algn="just">
              <a:defRPr/>
            </a:pPr>
            <a:r>
              <a:rPr lang="en-GB" sz="3200" b="0" i="0" strike="noStrike" cap="none" spc="0" baseline="0" dirty="0">
                <a:solidFill>
                  <a:srgbClr val="000000"/>
                </a:solidFill>
                <a:effectLst/>
                <a:latin typeface="Calibri"/>
                <a:ea typeface="Calibri"/>
                <a:cs typeface="Calibri"/>
              </a:rPr>
              <a:t>Ransomware</a:t>
            </a:r>
            <a:r>
              <a:rPr lang="mk" sz="3200" b="0" i="0" strike="noStrike" cap="none" spc="0" baseline="0" dirty="0">
                <a:solidFill>
                  <a:srgbClr val="000000"/>
                </a:solidFill>
                <a:effectLst/>
                <a:latin typeface="Calibri"/>
                <a:ea typeface="Calibri"/>
                <a:cs typeface="Calibri"/>
              </a:rPr>
              <a:t> (софтвер за откуп)</a:t>
            </a:r>
          </a:p>
          <a:p>
            <a:pPr algn="just">
              <a:defRPr/>
            </a:pPr>
            <a:r>
              <a:rPr lang="mk" sz="3200" b="0" i="0" strike="noStrike" cap="none" spc="0" baseline="0" dirty="0">
                <a:solidFill>
                  <a:srgbClr val="000000"/>
                </a:solidFill>
                <a:effectLst/>
                <a:latin typeface="Calibri"/>
                <a:ea typeface="Calibri"/>
                <a:cs typeface="Calibri"/>
              </a:rPr>
              <a:t>Измами со кредитна картичка</a:t>
            </a:r>
            <a:endParaRPr lang="en-US" dirty="0"/>
          </a:p>
          <a:p>
            <a:pPr>
              <a:defRPr/>
            </a:pPr>
            <a:r>
              <a:rPr lang="mk" sz="3200" b="0" i="0" strike="noStrike" cap="none" spc="0" baseline="0" dirty="0">
                <a:solidFill>
                  <a:srgbClr val="000000"/>
                </a:solidFill>
                <a:effectLst/>
                <a:latin typeface="Calibri"/>
                <a:ea typeface="Calibri"/>
                <a:cs typeface="Calibri"/>
              </a:rPr>
              <a:t>Компромитирање на деловна е-пошта</a:t>
            </a:r>
            <a:endParaRPr lang="sr-Latn-CS" b="1" dirty="0">
              <a:solidFill>
                <a:schemeClr val="tx2"/>
              </a:solidFill>
            </a:endParaRPr>
          </a:p>
        </p:txBody>
      </p:sp>
    </p:spTree>
    <p:extLst>
      <p:ext uri="{BB962C8B-B14F-4D97-AF65-F5344CB8AC3E}">
        <p14:creationId xmlns:p14="http://schemas.microsoft.com/office/powerpoint/2010/main" val="2597272987"/>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3. Банкарски </a:t>
            </a:r>
            <a:r>
              <a:rPr lang="en-GB" sz="3200" b="1" i="0" strike="noStrike" cap="none" spc="0" baseline="0" dirty="0">
                <a:solidFill>
                  <a:srgbClr val="0070C0"/>
                </a:solidFill>
                <a:effectLst/>
                <a:latin typeface="Calibri"/>
                <a:ea typeface="Calibri"/>
                <a:cs typeface="Calibri"/>
              </a:rPr>
              <a:t>malware</a:t>
            </a:r>
            <a:r>
              <a:rPr lang="mk" sz="3200" b="1" i="0" strike="noStrike" cap="none" spc="0" baseline="0" dirty="0">
                <a:solidFill>
                  <a:srgbClr val="0070C0"/>
                </a:solidFill>
                <a:effectLst/>
                <a:latin typeface="Calibri"/>
                <a:ea typeface="Calibri"/>
                <a:cs typeface="Calibri"/>
              </a:rPr>
              <a:t>, </a:t>
            </a:r>
            <a:r>
              <a:rPr lang="en-GB" sz="3200" b="1" i="0" strike="noStrike" cap="none" spc="0" baseline="0" dirty="0">
                <a:solidFill>
                  <a:srgbClr val="0070C0"/>
                </a:solidFill>
                <a:effectLst/>
                <a:latin typeface="Calibri"/>
                <a:ea typeface="Calibri"/>
                <a:cs typeface="Calibri"/>
              </a:rPr>
              <a:t>ransomware</a:t>
            </a:r>
            <a:r>
              <a:rPr lang="mk" sz="3200" b="1" i="0" strike="noStrike" cap="none" spc="0" baseline="0" dirty="0">
                <a:solidFill>
                  <a:srgbClr val="0070C0"/>
                </a:solidFill>
                <a:effectLst/>
                <a:latin typeface="Calibri"/>
                <a:ea typeface="Calibri"/>
                <a:cs typeface="Calibri"/>
              </a:rPr>
              <a:t> и компромитирање на деловна е-пошта</a:t>
            </a:r>
            <a:endParaRPr lang="en-GB" dirty="0"/>
          </a:p>
        </p:txBody>
      </p:sp>
      <p:pic>
        <p:nvPicPr>
          <p:cNvPr id="3" name="Picture 2">
            <a:extLst>
              <a:ext uri="{FF2B5EF4-FFF2-40B4-BE49-F238E27FC236}">
                <a16:creationId xmlns:a16="http://schemas.microsoft.com/office/drawing/2014/main" id="{F8987283-DF71-4044-956E-3960E929A142}"/>
              </a:ext>
            </a:extLst>
          </p:cNvPr>
          <p:cNvPicPr>
            <a:picLocks noChangeAspect="1"/>
          </p:cNvPicPr>
          <p:nvPr/>
        </p:nvPicPr>
        <p:blipFill>
          <a:blip r:embed="rId4"/>
          <a:stretch>
            <a:fillRect/>
          </a:stretch>
        </p:blipFill>
        <p:spPr>
          <a:xfrm>
            <a:off x="879624" y="2373954"/>
            <a:ext cx="7384751" cy="3960440"/>
          </a:xfrm>
          <a:prstGeom prst="rect">
            <a:avLst/>
          </a:prstGeom>
        </p:spPr>
      </p:pic>
    </p:spTree>
    <p:extLst>
      <p:ext uri="{BB962C8B-B14F-4D97-AF65-F5344CB8AC3E}">
        <p14:creationId xmlns:p14="http://schemas.microsoft.com/office/powerpoint/2010/main" val="2958216340"/>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mk" sz="3200" b="1" i="0" strike="noStrike" cap="none" spc="0" baseline="0">
                <a:solidFill>
                  <a:srgbClr val="0070C0"/>
                </a:solidFill>
                <a:effectLst/>
                <a:latin typeface="Calibri"/>
                <a:ea typeface="Calibri"/>
                <a:cs typeface="Calibri"/>
              </a:rPr>
              <a:t>4. Хактивизам и злоупотреба на друштвените мрежи</a:t>
            </a:r>
          </a:p>
          <a:p>
            <a:pPr marL="571500" indent="-457200">
              <a:defRPr/>
            </a:pPr>
            <a:r>
              <a:rPr lang="mk" sz="3200" b="0" i="0" strike="noStrike" cap="none" spc="0" baseline="0">
                <a:solidFill>
                  <a:srgbClr val="000000"/>
                </a:solidFill>
                <a:effectLst/>
                <a:latin typeface="Calibri"/>
                <a:ea typeface="Calibri"/>
                <a:cs typeface="Calibri"/>
              </a:rPr>
              <a:t>Анонимус и други групи</a:t>
            </a:r>
          </a:p>
          <a:p>
            <a:pPr marL="971550" lvl="1" indent="-457200">
              <a:defRPr/>
            </a:pPr>
            <a:r>
              <a:rPr lang="mk" sz="2800" b="0" i="0" strike="noStrike" cap="none" spc="0" baseline="0">
                <a:solidFill>
                  <a:srgbClr val="000000"/>
                </a:solidFill>
                <a:effectLst/>
                <a:latin typeface="Calibri"/>
                <a:ea typeface="Calibri"/>
                <a:cs typeface="Calibri"/>
              </a:rPr>
              <a:t>Напади врз достапноста на онлајн услугите на целта</a:t>
            </a:r>
          </a:p>
          <a:p>
            <a:pPr marL="571500" indent="-457200">
              <a:defRPr/>
            </a:pPr>
            <a:r>
              <a:rPr lang="mk" sz="3200" b="0" i="0" strike="noStrike" cap="none" spc="0" baseline="0">
                <a:solidFill>
                  <a:srgbClr val="000000"/>
                </a:solidFill>
                <a:effectLst/>
                <a:latin typeface="Calibri"/>
                <a:ea typeface="Calibri"/>
                <a:cs typeface="Calibri"/>
              </a:rPr>
              <a:t>Доксинг</a:t>
            </a:r>
          </a:p>
          <a:p>
            <a:pPr marL="571500" indent="-457200">
              <a:defRPr/>
            </a:pPr>
            <a:r>
              <a:rPr lang="mk" sz="3200" b="0" i="0" strike="noStrike" cap="none" spc="0" baseline="0">
                <a:solidFill>
                  <a:srgbClr val="000000"/>
                </a:solidFill>
                <a:effectLst/>
                <a:latin typeface="Calibri"/>
                <a:ea typeface="Calibri"/>
                <a:cs typeface="Calibri"/>
              </a:rPr>
              <a:t>Хакирање на игрици</a:t>
            </a:r>
          </a:p>
          <a:p>
            <a:pPr marL="571500" indent="-457200">
              <a:defRPr/>
            </a:pPr>
            <a:r>
              <a:rPr lang="mk" sz="3200" b="0" i="0" strike="noStrike" cap="none" spc="0" baseline="0">
                <a:solidFill>
                  <a:srgbClr val="000000"/>
                </a:solidFill>
                <a:effectLst/>
                <a:latin typeface="Calibri"/>
                <a:ea typeface="Calibri"/>
                <a:cs typeface="Calibri"/>
              </a:rPr>
              <a:t>Закани, сајбер-силеџиство</a:t>
            </a:r>
          </a:p>
          <a:p>
            <a:pPr marL="571500" indent="-457200">
              <a:defRPr/>
            </a:pPr>
            <a:r>
              <a:rPr lang="mk" sz="3200" b="0" i="0" strike="noStrike" cap="none" spc="0" baseline="0">
                <a:solidFill>
                  <a:srgbClr val="000000"/>
                </a:solidFill>
                <a:effectLst/>
                <a:latin typeface="Calibri"/>
                <a:ea typeface="Calibri"/>
                <a:cs typeface="Calibri"/>
              </a:rPr>
              <a:t>Лажни вести за предизвикување паника и немири</a:t>
            </a:r>
          </a:p>
        </p:txBody>
      </p:sp>
      <p:pic>
        <p:nvPicPr>
          <p:cNvPr id="3" name="Content Placeholder 3">
            <a:extLst>
              <a:ext uri="{FF2B5EF4-FFF2-40B4-BE49-F238E27FC236}">
                <a16:creationId xmlns:a16="http://schemas.microsoft.com/office/drawing/2014/main" id="{8EC87805-B4DA-4129-8807-8751C2FB5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6435518" y="2991125"/>
            <a:ext cx="2456962" cy="163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40385"/>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504" y="1052513"/>
            <a:ext cx="864096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4. Хактивизам и злоупотреба на друштвените мрежи</a:t>
            </a:r>
          </a:p>
        </p:txBody>
      </p:sp>
      <p:pic>
        <p:nvPicPr>
          <p:cNvPr id="4" name="Picture 3">
            <a:extLst>
              <a:ext uri="{FF2B5EF4-FFF2-40B4-BE49-F238E27FC236}">
                <a16:creationId xmlns:a16="http://schemas.microsoft.com/office/drawing/2014/main" id="{1F465C19-D073-7645-A295-91473D5009F3}"/>
              </a:ext>
            </a:extLst>
          </p:cNvPr>
          <p:cNvPicPr>
            <a:picLocks noChangeAspect="1"/>
          </p:cNvPicPr>
          <p:nvPr/>
        </p:nvPicPr>
        <p:blipFill>
          <a:blip r:embed="rId4"/>
          <a:stretch>
            <a:fillRect/>
          </a:stretch>
        </p:blipFill>
        <p:spPr>
          <a:xfrm>
            <a:off x="2153110" y="1572700"/>
            <a:ext cx="6125545" cy="5183335"/>
          </a:xfrm>
          <a:prstGeom prst="rect">
            <a:avLst/>
          </a:prstGeom>
        </p:spPr>
      </p:pic>
    </p:spTree>
    <p:extLst>
      <p:ext uri="{BB962C8B-B14F-4D97-AF65-F5344CB8AC3E}">
        <p14:creationId xmlns:p14="http://schemas.microsoft.com/office/powerpoint/2010/main" val="400246456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Појавата</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2800" b="0" i="0" strike="noStrike" cap="none" spc="0" baseline="0" dirty="0">
                <a:solidFill>
                  <a:srgbClr val="000000"/>
                </a:solidFill>
                <a:effectLst/>
                <a:latin typeface="Calibri"/>
                <a:ea typeface="Calibri"/>
                <a:cs typeface="Calibri"/>
              </a:rPr>
              <a:t>Луѓето начелно мислат дека се занимаваме со:</a:t>
            </a:r>
          </a:p>
          <a:p>
            <a:pPr eaLnBrk="1" hangingPunct="1"/>
            <a:r>
              <a:rPr lang="mk" sz="2800" b="0" i="0" strike="noStrike" cap="none" spc="0" baseline="0" dirty="0">
                <a:solidFill>
                  <a:srgbClr val="000000"/>
                </a:solidFill>
                <a:effectLst/>
                <a:latin typeface="Calibri"/>
                <a:ea typeface="Calibri"/>
                <a:cs typeface="Calibri"/>
              </a:rPr>
              <a:t>Хакирање, вируси, </a:t>
            </a:r>
            <a:r>
              <a:rPr lang="en-US" sz="2800" dirty="0">
                <a:solidFill>
                  <a:srgbClr val="000000"/>
                </a:solidFill>
                <a:latin typeface="Calibri"/>
                <a:ea typeface="Calibri"/>
                <a:cs typeface="Calibri"/>
              </a:rPr>
              <a:t>worms</a:t>
            </a:r>
            <a:r>
              <a:rPr lang="mk" sz="2800" b="0" i="0" strike="noStrike" cap="none" spc="0" baseline="0" dirty="0">
                <a:solidFill>
                  <a:srgbClr val="000000"/>
                </a:solidFill>
                <a:effectLst/>
                <a:latin typeface="Calibri"/>
                <a:ea typeface="Calibri"/>
                <a:cs typeface="Calibri"/>
              </a:rPr>
              <a:t>, </a:t>
            </a:r>
            <a:r>
              <a:rPr lang="en-GB" sz="2800" b="0" i="0" strike="noStrike" cap="none" spc="0" baseline="0" dirty="0">
                <a:solidFill>
                  <a:srgbClr val="000000"/>
                </a:solidFill>
                <a:effectLst/>
                <a:latin typeface="Calibri"/>
                <a:ea typeface="Calibri"/>
                <a:cs typeface="Calibri"/>
              </a:rPr>
              <a:t>malware</a:t>
            </a:r>
            <a:endParaRPr lang="mk" sz="2800" b="0" i="0" strike="noStrike" cap="none" spc="0" baseline="0" dirty="0">
              <a:solidFill>
                <a:srgbClr val="000000"/>
              </a:solidFill>
              <a:effectLst/>
              <a:latin typeface="Calibri"/>
              <a:ea typeface="Calibri"/>
              <a:cs typeface="Calibri"/>
            </a:endParaRPr>
          </a:p>
          <a:p>
            <a:pPr eaLnBrk="1" hangingPunct="1"/>
            <a:r>
              <a:rPr lang="en-GB" sz="2800" b="0" i="0" strike="noStrike" cap="none" spc="0" baseline="0" dirty="0">
                <a:solidFill>
                  <a:srgbClr val="000000"/>
                </a:solidFill>
                <a:effectLst/>
                <a:latin typeface="Calibri"/>
                <a:ea typeface="Calibri"/>
                <a:cs typeface="Calibri"/>
              </a:rPr>
              <a:t>DoS</a:t>
            </a:r>
            <a:r>
              <a:rPr lang="mk" sz="2800" b="0" i="0" strike="noStrike" cap="none" spc="0" baseline="0" dirty="0">
                <a:solidFill>
                  <a:srgbClr val="000000"/>
                </a:solidFill>
                <a:effectLst/>
                <a:latin typeface="Calibri"/>
                <a:ea typeface="Calibri"/>
                <a:cs typeface="Calibri"/>
              </a:rPr>
              <a:t>, </a:t>
            </a:r>
            <a:r>
              <a:rPr lang="en-GB" sz="2800" b="0" i="0" strike="noStrike" cap="none" spc="0" baseline="0" dirty="0">
                <a:solidFill>
                  <a:srgbClr val="000000"/>
                </a:solidFill>
                <a:effectLst/>
                <a:latin typeface="Calibri"/>
                <a:ea typeface="Calibri"/>
                <a:cs typeface="Calibri"/>
              </a:rPr>
              <a:t>DDoS</a:t>
            </a:r>
            <a:endParaRPr lang="mk" sz="2800" b="0" i="0" strike="noStrike" cap="none" spc="0" baseline="0" dirty="0">
              <a:solidFill>
                <a:srgbClr val="000000"/>
              </a:solidFill>
              <a:effectLst/>
              <a:latin typeface="Calibri"/>
              <a:ea typeface="Calibri"/>
              <a:cs typeface="Calibri"/>
            </a:endParaRPr>
          </a:p>
          <a:p>
            <a:pPr marL="0" indent="0" eaLnBrk="1" hangingPunct="1">
              <a:buNone/>
            </a:pPr>
            <a:r>
              <a:rPr lang="mk" sz="2800" b="0" i="0" strike="noStrike" cap="none" spc="0" baseline="0" dirty="0">
                <a:solidFill>
                  <a:srgbClr val="000000"/>
                </a:solidFill>
                <a:effectLst/>
                <a:latin typeface="Calibri"/>
                <a:ea typeface="Calibri"/>
                <a:cs typeface="Calibri"/>
              </a:rPr>
              <a:t>Сè повеќе станува криминал „насочен кон профитот“</a:t>
            </a:r>
          </a:p>
          <a:p>
            <a:pPr eaLnBrk="1" hangingPunct="1"/>
            <a:r>
              <a:rPr lang="mk" sz="2800" b="0" i="0" strike="noStrike" cap="none" spc="0" baseline="0" dirty="0">
                <a:solidFill>
                  <a:srgbClr val="000000"/>
                </a:solidFill>
                <a:effectLst/>
                <a:latin typeface="Calibri"/>
                <a:ea typeface="Calibri"/>
                <a:cs typeface="Calibri"/>
              </a:rPr>
              <a:t>Компромитирање на деловна е-пошта*</a:t>
            </a:r>
          </a:p>
          <a:p>
            <a:pPr eaLnBrk="1" hangingPunct="1"/>
            <a:r>
              <a:rPr lang="en-US" sz="2800" b="0" i="0" strike="noStrike" cap="none" spc="0" baseline="0" dirty="0">
                <a:solidFill>
                  <a:srgbClr val="000000"/>
                </a:solidFill>
                <a:effectLst/>
                <a:latin typeface="Calibri"/>
                <a:ea typeface="Calibri"/>
                <a:cs typeface="Calibri"/>
              </a:rPr>
              <a:t>Ransomware</a:t>
            </a:r>
            <a:r>
              <a:rPr lang="mk" sz="2800" b="0" i="0" strike="noStrike" cap="none" spc="0" baseline="0" dirty="0">
                <a:solidFill>
                  <a:srgbClr val="000000"/>
                </a:solidFill>
                <a:effectLst/>
                <a:latin typeface="Calibri"/>
                <a:ea typeface="Calibri"/>
                <a:cs typeface="Calibri"/>
              </a:rPr>
              <a:t> (софтвер за откуп) *</a:t>
            </a:r>
          </a:p>
          <a:p>
            <a:pPr marL="0" indent="0" eaLnBrk="1" hangingPunct="1">
              <a:buNone/>
            </a:pPr>
            <a:r>
              <a:rPr lang="mk" sz="2800" b="0" i="0" strike="noStrike" cap="none" spc="0" baseline="0" dirty="0">
                <a:solidFill>
                  <a:srgbClr val="000000"/>
                </a:solidFill>
                <a:effectLst/>
                <a:latin typeface="Calibri"/>
                <a:ea typeface="Calibri"/>
                <a:cs typeface="Calibri"/>
              </a:rPr>
              <a:t>Или ја користат мрежата</a:t>
            </a:r>
          </a:p>
          <a:p>
            <a:pPr eaLnBrk="1" hangingPunct="1"/>
            <a:r>
              <a:rPr lang="mk" sz="2800" b="0" i="0" strike="noStrike" cap="none" spc="0" baseline="0" dirty="0">
                <a:solidFill>
                  <a:srgbClr val="000000"/>
                </a:solidFill>
                <a:effectLst/>
                <a:latin typeface="Calibri"/>
                <a:ea typeface="Calibri"/>
                <a:cs typeface="Calibri"/>
              </a:rPr>
              <a:t>За да сторат или помогнат </a:t>
            </a:r>
            <a:r>
              <a:rPr lang="mk-MK" sz="2800" dirty="0">
                <a:solidFill>
                  <a:srgbClr val="000000"/>
                </a:solidFill>
                <a:latin typeface="Calibri"/>
                <a:ea typeface="Calibri"/>
                <a:cs typeface="Calibri"/>
              </a:rPr>
              <a:t>во</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извршување на кривично дело</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98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5. Повреда на права на интелектуална сопственост (лажни производи)</a:t>
            </a:r>
          </a:p>
          <a:p>
            <a:pPr marL="571500" indent="-457200">
              <a:defRPr/>
            </a:pPr>
            <a:r>
              <a:rPr lang="mk" sz="3200" b="0" i="0" strike="noStrike" cap="none" spc="0" baseline="0" dirty="0">
                <a:solidFill>
                  <a:srgbClr val="000000"/>
                </a:solidFill>
                <a:effectLst/>
                <a:latin typeface="Calibri"/>
                <a:ea typeface="Calibri"/>
                <a:cs typeface="Calibri"/>
              </a:rPr>
              <a:t>Онлајн дистрибуција на фалсификати</a:t>
            </a:r>
          </a:p>
          <a:p>
            <a:pPr marL="571500" indent="-457200">
              <a:defRPr/>
            </a:pPr>
            <a:r>
              <a:rPr lang="mk" sz="3200" b="0" i="0" strike="noStrike" cap="none" spc="0" baseline="0" dirty="0">
                <a:solidFill>
                  <a:srgbClr val="000000"/>
                </a:solidFill>
                <a:effectLst/>
                <a:latin typeface="Calibri"/>
                <a:ea typeface="Calibri"/>
                <a:cs typeface="Calibri"/>
              </a:rPr>
              <a:t>Илегална дистрибуција или редистрибуција на ТВ/кабелска</a:t>
            </a:r>
          </a:p>
          <a:p>
            <a:pPr marL="571500" indent="-457200">
              <a:defRPr/>
            </a:pPr>
            <a:r>
              <a:rPr lang="mk" sz="3200" b="0" i="0" strike="noStrike" cap="none" spc="0" baseline="0" dirty="0">
                <a:solidFill>
                  <a:srgbClr val="000000"/>
                </a:solidFill>
                <a:effectLst/>
                <a:latin typeface="Calibri"/>
                <a:ea typeface="Calibri"/>
                <a:cs typeface="Calibri"/>
              </a:rPr>
              <a:t>Зголемен удел на </a:t>
            </a:r>
            <a:br>
              <a:rPr lang="mk" sz="3200" b="0" i="0" strike="noStrike" cap="none" spc="0" baseline="0" dirty="0">
                <a:solidFill>
                  <a:srgbClr val="000000"/>
                </a:solidFill>
                <a:effectLst/>
                <a:latin typeface="Calibri"/>
                <a:ea typeface="Calibri"/>
                <a:cs typeface="Calibri"/>
              </a:rPr>
            </a:br>
            <a:r>
              <a:rPr lang="mk" sz="3200" b="0" i="0" strike="noStrike" cap="none" spc="0" baseline="0" dirty="0">
                <a:solidFill>
                  <a:srgbClr val="000000"/>
                </a:solidFill>
                <a:effectLst/>
                <a:latin typeface="Calibri"/>
                <a:ea typeface="Calibri"/>
                <a:cs typeface="Calibri"/>
              </a:rPr>
              <a:t>лекови/дрогерии</a:t>
            </a:r>
          </a:p>
        </p:txBody>
      </p:sp>
      <p:pic>
        <p:nvPicPr>
          <p:cNvPr id="4" name="Picture 8" descr="C:\Users\B.Stam\Desktop\Affiches_V-80x120-IRACM-300x450.jpg">
            <a:extLst>
              <a:ext uri="{FF2B5EF4-FFF2-40B4-BE49-F238E27FC236}">
                <a16:creationId xmlns:a16="http://schemas.microsoft.com/office/drawing/2014/main" id="{FC1FD89C-34F4-4FD3-A8CC-BE021C9A57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0937"/>
          <a:stretch>
            <a:fillRect/>
          </a:stretch>
        </p:blipFill>
        <p:spPr bwMode="auto">
          <a:xfrm>
            <a:off x="6372200" y="3464920"/>
            <a:ext cx="2520280" cy="2988416"/>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390421"/>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5. Повреда на права на интелектуална сопственост </a:t>
            </a:r>
            <a:br>
              <a:rPr lang="mk" sz="3200" b="1" i="0" strike="noStrike" cap="none" spc="0" baseline="0" dirty="0">
                <a:solidFill>
                  <a:srgbClr val="0070C0"/>
                </a:solidFill>
                <a:effectLst/>
                <a:latin typeface="Calibri"/>
                <a:ea typeface="Calibri"/>
                <a:cs typeface="Calibri"/>
              </a:rPr>
            </a:br>
            <a:r>
              <a:rPr lang="mk" sz="3200" b="1" i="0" strike="noStrike" cap="none" spc="0" baseline="0" dirty="0">
                <a:solidFill>
                  <a:srgbClr val="0070C0"/>
                </a:solidFill>
                <a:effectLst/>
                <a:latin typeface="Calibri"/>
                <a:ea typeface="Calibri"/>
                <a:cs typeface="Calibri"/>
              </a:rPr>
              <a:t>(лажни производи)</a:t>
            </a:r>
          </a:p>
        </p:txBody>
      </p:sp>
      <p:pic>
        <p:nvPicPr>
          <p:cNvPr id="3" name="Picture 2">
            <a:extLst>
              <a:ext uri="{FF2B5EF4-FFF2-40B4-BE49-F238E27FC236}">
                <a16:creationId xmlns:a16="http://schemas.microsoft.com/office/drawing/2014/main" id="{40C3B36D-1C1F-BB40-ACD7-B0DC153B49F5}"/>
              </a:ext>
            </a:extLst>
          </p:cNvPr>
          <p:cNvPicPr>
            <a:picLocks noChangeAspect="1"/>
          </p:cNvPicPr>
          <p:nvPr/>
        </p:nvPicPr>
        <p:blipFill>
          <a:blip r:embed="rId4"/>
          <a:stretch>
            <a:fillRect/>
          </a:stretch>
        </p:blipFill>
        <p:spPr>
          <a:xfrm>
            <a:off x="4489642" y="1998679"/>
            <a:ext cx="4402838" cy="4422626"/>
          </a:xfrm>
          <a:prstGeom prst="rect">
            <a:avLst/>
          </a:prstGeom>
        </p:spPr>
      </p:pic>
    </p:spTree>
    <p:extLst>
      <p:ext uri="{BB962C8B-B14F-4D97-AF65-F5344CB8AC3E}">
        <p14:creationId xmlns:p14="http://schemas.microsoft.com/office/powerpoint/2010/main" val="1282810407"/>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0" y="1122476"/>
            <a:ext cx="5112568" cy="5183335"/>
          </a:xfrm>
        </p:spPr>
        <p:txBody>
          <a:bodyPr/>
          <a:lstStyle/>
          <a:p>
            <a:pPr marL="114300" indent="0">
              <a:buNone/>
              <a:defRPr/>
            </a:pPr>
            <a:r>
              <a:rPr lang="mk" sz="2800" b="1" i="0" strike="noStrike" cap="none" spc="0" baseline="0" dirty="0">
                <a:solidFill>
                  <a:srgbClr val="0070C0"/>
                </a:solidFill>
                <a:effectLst/>
                <a:latin typeface="Calibri"/>
                <a:ea typeface="Calibri"/>
                <a:cs typeface="Calibri"/>
              </a:rPr>
              <a:t>6. Зголемување на </a:t>
            </a:r>
            <a:r>
              <a:rPr lang="en-GB" sz="2800" b="1" i="0" strike="noStrike" cap="none" spc="0" baseline="0" dirty="0">
                <a:solidFill>
                  <a:srgbClr val="0070C0"/>
                </a:solidFill>
                <a:effectLst/>
                <a:latin typeface="Calibri"/>
                <a:ea typeface="Calibri"/>
                <a:cs typeface="Calibri"/>
              </a:rPr>
              <a:t>APT</a:t>
            </a:r>
            <a:endParaRPr lang="mk" sz="2800" b="1" i="0" strike="noStrike" cap="none" spc="0" baseline="0" dirty="0">
              <a:solidFill>
                <a:srgbClr val="0070C0"/>
              </a:solidFill>
              <a:effectLst/>
              <a:latin typeface="Calibri"/>
              <a:ea typeface="Calibri"/>
              <a:cs typeface="Calibri"/>
            </a:endParaRPr>
          </a:p>
          <a:p>
            <a:pPr marL="571500" indent="-457200">
              <a:defRPr/>
            </a:pPr>
            <a:r>
              <a:rPr lang="mk" sz="2800" b="0" i="0" strike="noStrike" cap="none" spc="0" baseline="0" dirty="0">
                <a:solidFill>
                  <a:srgbClr val="000000"/>
                </a:solidFill>
                <a:effectLst/>
                <a:latin typeface="Calibri"/>
                <a:ea typeface="Calibri"/>
                <a:cs typeface="Calibri"/>
              </a:rPr>
              <a:t>Напредна упорна закана (APT, Advanced Persistent Threat)</a:t>
            </a:r>
          </a:p>
          <a:p>
            <a:pPr marL="971550" lvl="1" indent="-457200">
              <a:defRPr/>
            </a:pPr>
            <a:r>
              <a:rPr lang="mk" sz="2400" b="0" i="0" strike="noStrike" cap="none" spc="0" baseline="0" dirty="0">
                <a:solidFill>
                  <a:srgbClr val="000000"/>
                </a:solidFill>
                <a:effectLst/>
                <a:latin typeface="Calibri"/>
                <a:ea typeface="Calibri"/>
                <a:cs typeface="Calibri"/>
              </a:rPr>
              <a:t>Добива пристап и останува, со деструктивни последици</a:t>
            </a:r>
          </a:p>
          <a:p>
            <a:pPr marL="971550" lvl="1" indent="-457200">
              <a:defRPr/>
            </a:pPr>
            <a:r>
              <a:rPr lang="mk" sz="2400" b="0" i="0" strike="noStrike" cap="none" spc="0" baseline="0" dirty="0">
                <a:solidFill>
                  <a:srgbClr val="000000"/>
                </a:solidFill>
                <a:effectLst/>
                <a:latin typeface="Calibri"/>
                <a:ea typeface="Calibri"/>
                <a:cs typeface="Calibri"/>
              </a:rPr>
              <a:t>обично кај целите од високо ниво</a:t>
            </a:r>
          </a:p>
          <a:p>
            <a:pPr marL="971550" lvl="1" indent="-457200">
              <a:defRPr/>
            </a:pPr>
            <a:r>
              <a:rPr lang="mk" sz="2400" b="0" i="0" strike="noStrike" cap="none" spc="0" baseline="0" dirty="0">
                <a:solidFill>
                  <a:srgbClr val="000000"/>
                </a:solidFill>
                <a:effectLst/>
                <a:latin typeface="Calibri"/>
                <a:ea typeface="Calibri"/>
                <a:cs typeface="Calibri"/>
              </a:rPr>
              <a:t>големи корпорации, организации или нации</a:t>
            </a:r>
          </a:p>
          <a:p>
            <a:pPr marL="971550" lvl="1" indent="-457200">
              <a:defRPr/>
            </a:pPr>
            <a:r>
              <a:rPr lang="mk" sz="2400" b="0" i="0" strike="noStrike" cap="none" spc="0" baseline="0" dirty="0">
                <a:solidFill>
                  <a:srgbClr val="000000"/>
                </a:solidFill>
                <a:effectLst/>
                <a:latin typeface="Calibri"/>
                <a:ea typeface="Calibri"/>
                <a:cs typeface="Calibri"/>
              </a:rPr>
              <a:t>во подолг временски период</a:t>
            </a:r>
          </a:p>
        </p:txBody>
      </p:sp>
      <p:pic>
        <p:nvPicPr>
          <p:cNvPr id="3" name="Picture 3" descr="C:\Users\Branko Stamenkovic\Desktop\Advanced-Persistent-Threat.png">
            <a:extLst>
              <a:ext uri="{FF2B5EF4-FFF2-40B4-BE49-F238E27FC236}">
                <a16:creationId xmlns:a16="http://schemas.microsoft.com/office/drawing/2014/main" id="{99F1AFBF-E5E3-4D4B-9AB1-377D525B15F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36096" y="3282535"/>
            <a:ext cx="3599954" cy="31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7332386"/>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6. Зголемување на </a:t>
            </a:r>
            <a:r>
              <a:rPr lang="en-GB" sz="3200" b="1" i="0" strike="noStrike" cap="none" spc="0" baseline="0" dirty="0">
                <a:solidFill>
                  <a:srgbClr val="0070C0"/>
                </a:solidFill>
                <a:effectLst/>
                <a:latin typeface="Calibri"/>
                <a:ea typeface="Calibri"/>
                <a:cs typeface="Calibri"/>
              </a:rPr>
              <a:t>APT</a:t>
            </a:r>
            <a:endParaRPr lang="mk" sz="3200" b="1" i="0" strike="noStrike" cap="none" spc="0" baseline="0" dirty="0">
              <a:solidFill>
                <a:srgbClr val="0070C0"/>
              </a:solidFill>
              <a:effectLst/>
              <a:latin typeface="Calibri"/>
              <a:ea typeface="Calibri"/>
              <a:cs typeface="Calibri"/>
            </a:endParaRPr>
          </a:p>
        </p:txBody>
      </p:sp>
      <p:pic>
        <p:nvPicPr>
          <p:cNvPr id="4" name="Picture 3">
            <a:extLst>
              <a:ext uri="{FF2B5EF4-FFF2-40B4-BE49-F238E27FC236}">
                <a16:creationId xmlns:a16="http://schemas.microsoft.com/office/drawing/2014/main" id="{4053BC03-8E89-3746-9B4C-73E94DE3207A}"/>
              </a:ext>
            </a:extLst>
          </p:cNvPr>
          <p:cNvPicPr>
            <a:picLocks noChangeAspect="1"/>
          </p:cNvPicPr>
          <p:nvPr/>
        </p:nvPicPr>
        <p:blipFill>
          <a:blip r:embed="rId4"/>
          <a:stretch>
            <a:fillRect/>
          </a:stretch>
        </p:blipFill>
        <p:spPr>
          <a:xfrm>
            <a:off x="668004" y="2060239"/>
            <a:ext cx="4248472" cy="2265852"/>
          </a:xfrm>
          <a:prstGeom prst="rect">
            <a:avLst/>
          </a:prstGeom>
        </p:spPr>
      </p:pic>
      <p:pic>
        <p:nvPicPr>
          <p:cNvPr id="5" name="Picture 4">
            <a:extLst>
              <a:ext uri="{FF2B5EF4-FFF2-40B4-BE49-F238E27FC236}">
                <a16:creationId xmlns:a16="http://schemas.microsoft.com/office/drawing/2014/main" id="{16C02501-670E-BD4B-BDCD-333C0BB88FCA}"/>
              </a:ext>
            </a:extLst>
          </p:cNvPr>
          <p:cNvPicPr>
            <a:picLocks noChangeAspect="1"/>
          </p:cNvPicPr>
          <p:nvPr/>
        </p:nvPicPr>
        <p:blipFill>
          <a:blip r:embed="rId5"/>
          <a:stretch>
            <a:fillRect/>
          </a:stretch>
        </p:blipFill>
        <p:spPr>
          <a:xfrm>
            <a:off x="5580112" y="3193165"/>
            <a:ext cx="2895884" cy="2895884"/>
          </a:xfrm>
          <a:prstGeom prst="rect">
            <a:avLst/>
          </a:prstGeom>
        </p:spPr>
      </p:pic>
    </p:spTree>
    <p:extLst>
      <p:ext uri="{BB962C8B-B14F-4D97-AF65-F5344CB8AC3E}">
        <p14:creationId xmlns:p14="http://schemas.microsoft.com/office/powerpoint/2010/main" val="328872206"/>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mk" sz="2800" b="1" i="0" strike="noStrike" cap="none" spc="0" baseline="0" dirty="0">
                <a:solidFill>
                  <a:srgbClr val="0070C0"/>
                </a:solidFill>
                <a:effectLst/>
                <a:latin typeface="Calibri"/>
                <a:ea typeface="Calibri"/>
                <a:cs typeface="Calibri"/>
              </a:rPr>
              <a:t>7. </a:t>
            </a:r>
            <a:r>
              <a:rPr lang="en-US" sz="2800" b="1" i="0" strike="noStrike" cap="none" spc="0" baseline="0" dirty="0">
                <a:solidFill>
                  <a:srgbClr val="0070C0"/>
                </a:solidFill>
                <a:effectLst/>
                <a:latin typeface="Calibri"/>
                <a:ea typeface="Calibri"/>
                <a:cs typeface="Calibri"/>
              </a:rPr>
              <a:t>IoT</a:t>
            </a:r>
            <a:r>
              <a:rPr lang="mk" sz="2800" b="1" i="0" strike="noStrike" cap="none" spc="0" baseline="0" dirty="0">
                <a:solidFill>
                  <a:srgbClr val="0070C0"/>
                </a:solidFill>
                <a:effectLst/>
                <a:latin typeface="Calibri"/>
                <a:ea typeface="Calibri"/>
                <a:cs typeface="Calibri"/>
              </a:rPr>
              <a:t> - Интернет на нештата</a:t>
            </a:r>
          </a:p>
          <a:p>
            <a:pPr marL="114300" indent="0">
              <a:buNone/>
              <a:defRPr/>
            </a:pPr>
            <a:r>
              <a:rPr lang="mk" sz="2800" b="0" i="0" strike="noStrike" cap="none" spc="0" baseline="0" dirty="0">
                <a:solidFill>
                  <a:srgbClr val="000000"/>
                </a:solidFill>
                <a:effectLst/>
                <a:latin typeface="Calibri"/>
                <a:ea typeface="Calibri"/>
                <a:cs typeface="Calibri"/>
              </a:rPr>
              <a:t>При сè што е поврзано, повеќе можности</a:t>
            </a:r>
          </a:p>
          <a:p>
            <a:pPr marL="971550" lvl="1" indent="-457200">
              <a:defRPr/>
            </a:pPr>
            <a:r>
              <a:rPr lang="mk" sz="2400" b="0" i="0" strike="noStrike" cap="none" spc="0" baseline="0" dirty="0">
                <a:solidFill>
                  <a:srgbClr val="000000"/>
                </a:solidFill>
                <a:effectLst/>
                <a:latin typeface="Calibri"/>
                <a:ea typeface="Calibri"/>
                <a:cs typeface="Calibri"/>
              </a:rPr>
              <a:t>напади од далечен пристап</a:t>
            </a:r>
          </a:p>
          <a:p>
            <a:pPr marL="971550" lvl="1" indent="-457200">
              <a:defRPr/>
            </a:pPr>
            <a:r>
              <a:rPr lang="mk" sz="2400" b="0" i="0" strike="noStrike" cap="none" spc="0" baseline="0" dirty="0">
                <a:solidFill>
                  <a:srgbClr val="000000"/>
                </a:solidFill>
                <a:effectLst/>
                <a:latin typeface="Calibri"/>
                <a:ea typeface="Calibri"/>
                <a:cs typeface="Calibri"/>
              </a:rPr>
              <a:t>несигурни уреди</a:t>
            </a:r>
          </a:p>
        </p:txBody>
      </p:sp>
      <p:pic>
        <p:nvPicPr>
          <p:cNvPr id="3" name="Picture 2">
            <a:extLst>
              <a:ext uri="{FF2B5EF4-FFF2-40B4-BE49-F238E27FC236}">
                <a16:creationId xmlns:a16="http://schemas.microsoft.com/office/drawing/2014/main" id="{AAF9F584-16EE-C54C-869F-964CCD991EFA}"/>
              </a:ext>
            </a:extLst>
          </p:cNvPr>
          <p:cNvPicPr>
            <a:picLocks noChangeAspect="1"/>
          </p:cNvPicPr>
          <p:nvPr/>
        </p:nvPicPr>
        <p:blipFill>
          <a:blip r:embed="rId4"/>
          <a:stretch>
            <a:fillRect/>
          </a:stretch>
        </p:blipFill>
        <p:spPr>
          <a:xfrm>
            <a:off x="2267744" y="3212976"/>
            <a:ext cx="5163010" cy="2624024"/>
          </a:xfrm>
          <a:prstGeom prst="rect">
            <a:avLst/>
          </a:prstGeom>
        </p:spPr>
      </p:pic>
      <p:sp>
        <p:nvSpPr>
          <p:cNvPr id="4" name="TextBox 3">
            <a:extLst>
              <a:ext uri="{FF2B5EF4-FFF2-40B4-BE49-F238E27FC236}">
                <a16:creationId xmlns:a16="http://schemas.microsoft.com/office/drawing/2014/main" id="{9167BE5E-3DE8-4746-969B-ABC281AB6A39}"/>
              </a:ext>
            </a:extLst>
          </p:cNvPr>
          <p:cNvSpPr txBox="1"/>
          <p:nvPr/>
        </p:nvSpPr>
        <p:spPr>
          <a:xfrm>
            <a:off x="107504" y="5874399"/>
            <a:ext cx="8928546" cy="646331"/>
          </a:xfrm>
          <a:prstGeom prst="rect">
            <a:avLst/>
          </a:prstGeom>
          <a:noFill/>
        </p:spPr>
        <p:txBody>
          <a:bodyPr wrap="square" rtlCol="0">
            <a:spAutoFit/>
          </a:bodyPr>
          <a:lstStyle/>
          <a:p>
            <a:r>
              <a:rPr lang="mk-MK" sz="1200" dirty="0"/>
              <a:t>ТОП 10  КАТЕГОРИИ УРЕДИ СО НАЈМНОГУ ОБИДИ ЗА ДАЛЕЧИНСКИ ПРИСТАП:</a:t>
            </a:r>
          </a:p>
          <a:p>
            <a:r>
              <a:rPr lang="mk-MK" sz="1200" dirty="0"/>
              <a:t>1. компјутери, 2. </a:t>
            </a:r>
            <a:r>
              <a:rPr lang="en-US" sz="1200" dirty="0"/>
              <a:t>NAS-</a:t>
            </a:r>
            <a:r>
              <a:rPr lang="mk-MK" sz="1200" dirty="0"/>
              <a:t>уреди, 3. камери, 4. уреди за видео-</a:t>
            </a:r>
            <a:r>
              <a:rPr lang="mk-MK" sz="1200" dirty="0" err="1"/>
              <a:t>стриминг</a:t>
            </a:r>
            <a:r>
              <a:rPr lang="mk-MK" sz="1200" dirty="0"/>
              <a:t>, 5. </a:t>
            </a:r>
            <a:r>
              <a:rPr lang="en-US" sz="1200" dirty="0"/>
              <a:t>DVR-</a:t>
            </a:r>
            <a:r>
              <a:rPr lang="mk-MK" sz="1200" dirty="0"/>
              <a:t>уреди, </a:t>
            </a:r>
            <a:r>
              <a:rPr lang="en-US" sz="1200" dirty="0"/>
              <a:t>6. </a:t>
            </a:r>
            <a:r>
              <a:rPr lang="mk-MK" sz="1200" dirty="0"/>
              <a:t>сервери, 7. паметни ТВ-уреди, 8. </a:t>
            </a:r>
            <a:r>
              <a:rPr lang="mk-MK" sz="1200" dirty="0" err="1"/>
              <a:t>термостати</a:t>
            </a:r>
            <a:r>
              <a:rPr lang="mk-MK" sz="1200" dirty="0"/>
              <a:t>, 9. пристапни точки (</a:t>
            </a:r>
            <a:r>
              <a:rPr lang="en-US" sz="1200" dirty="0"/>
              <a:t>access points), 10. </a:t>
            </a:r>
            <a:r>
              <a:rPr lang="mk-MK" sz="1200" dirty="0" err="1"/>
              <a:t>рутери</a:t>
            </a:r>
            <a:r>
              <a:rPr lang="mk-MK" sz="1200" dirty="0"/>
              <a:t> </a:t>
            </a:r>
            <a:endParaRPr lang="LID4096" sz="1200" dirty="0"/>
          </a:p>
        </p:txBody>
      </p:sp>
    </p:spTree>
    <p:extLst>
      <p:ext uri="{BB962C8B-B14F-4D97-AF65-F5344CB8AC3E}">
        <p14:creationId xmlns:p14="http://schemas.microsoft.com/office/powerpoint/2010/main" val="1467504737"/>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7. </a:t>
            </a:r>
            <a:r>
              <a:rPr lang="en-US" b="1" dirty="0">
                <a:solidFill>
                  <a:srgbClr val="0070C0"/>
                </a:solidFill>
                <a:latin typeface="Calibri"/>
                <a:ea typeface="Calibri"/>
                <a:cs typeface="Calibri"/>
              </a:rPr>
              <a:t>IoT</a:t>
            </a:r>
            <a:r>
              <a:rPr lang="mk" sz="3200" b="1" i="0" strike="noStrike" cap="none" spc="0" baseline="0" dirty="0">
                <a:solidFill>
                  <a:srgbClr val="0070C0"/>
                </a:solidFill>
                <a:effectLst/>
                <a:latin typeface="Calibri"/>
                <a:ea typeface="Calibri"/>
                <a:cs typeface="Calibri"/>
              </a:rPr>
              <a:t> - Интернет на нештата</a:t>
            </a:r>
          </a:p>
        </p:txBody>
      </p:sp>
      <p:pic>
        <p:nvPicPr>
          <p:cNvPr id="6" name="Picture 5">
            <a:extLst>
              <a:ext uri="{FF2B5EF4-FFF2-40B4-BE49-F238E27FC236}">
                <a16:creationId xmlns:a16="http://schemas.microsoft.com/office/drawing/2014/main" id="{9AE85C6C-141A-F441-94E8-934E9BB35710}"/>
              </a:ext>
            </a:extLst>
          </p:cNvPr>
          <p:cNvPicPr>
            <a:picLocks noChangeAspect="1"/>
          </p:cNvPicPr>
          <p:nvPr/>
        </p:nvPicPr>
        <p:blipFill>
          <a:blip r:embed="rId4"/>
          <a:stretch>
            <a:fillRect/>
          </a:stretch>
        </p:blipFill>
        <p:spPr>
          <a:xfrm>
            <a:off x="1703958" y="1964612"/>
            <a:ext cx="5736083" cy="2928776"/>
          </a:xfrm>
          <a:prstGeom prst="rect">
            <a:avLst/>
          </a:prstGeom>
        </p:spPr>
      </p:pic>
      <p:sp>
        <p:nvSpPr>
          <p:cNvPr id="8" name="TextBox 7">
            <a:extLst>
              <a:ext uri="{FF2B5EF4-FFF2-40B4-BE49-F238E27FC236}">
                <a16:creationId xmlns:a16="http://schemas.microsoft.com/office/drawing/2014/main" id="{95B580D8-6DBE-43A2-87D2-2360566E1699}"/>
              </a:ext>
            </a:extLst>
          </p:cNvPr>
          <p:cNvSpPr txBox="1"/>
          <p:nvPr/>
        </p:nvSpPr>
        <p:spPr>
          <a:xfrm>
            <a:off x="107504" y="5350196"/>
            <a:ext cx="8928546" cy="738664"/>
          </a:xfrm>
          <a:prstGeom prst="rect">
            <a:avLst/>
          </a:prstGeom>
          <a:noFill/>
        </p:spPr>
        <p:txBody>
          <a:bodyPr wrap="square" rtlCol="0">
            <a:spAutoFit/>
          </a:bodyPr>
          <a:lstStyle/>
          <a:p>
            <a:r>
              <a:rPr lang="mk-MK" sz="1400" dirty="0"/>
              <a:t>УРЕДИ ЗА АВТОМАТИЗИРАЊЕ НА ДОМОТ СО НАЈМНОГУ ОБИДИ ЗА НАПАД:</a:t>
            </a:r>
          </a:p>
          <a:p>
            <a:r>
              <a:rPr lang="mk-MK" sz="1400" dirty="0"/>
              <a:t>1. </a:t>
            </a:r>
            <a:r>
              <a:rPr lang="mk-MK" sz="1400" dirty="0" err="1"/>
              <a:t>термостати</a:t>
            </a:r>
            <a:r>
              <a:rPr lang="mk-MK" sz="1400" dirty="0"/>
              <a:t>, 2. алармни системи, 3. детектори на чад, 4. контрола со говор, 5. </a:t>
            </a:r>
            <a:r>
              <a:rPr lang="mk-MK" sz="1400" dirty="0" err="1"/>
              <a:t>гаражна</a:t>
            </a:r>
            <a:r>
              <a:rPr lang="mk-MK" sz="1400" dirty="0"/>
              <a:t> врата, 6. системи со прскалки, 7. брава и ѕвонче, 8. кујнски уреди, 9. управување со енергетската потрошувачка, 10. осветлување</a:t>
            </a:r>
            <a:endParaRPr lang="LID4096" sz="1400" dirty="0"/>
          </a:p>
        </p:txBody>
      </p:sp>
    </p:spTree>
    <p:extLst>
      <p:ext uri="{BB962C8B-B14F-4D97-AF65-F5344CB8AC3E}">
        <p14:creationId xmlns:p14="http://schemas.microsoft.com/office/powerpoint/2010/main" val="2783501169"/>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Трендови во сајбер-криминалот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mk" sz="3200" b="1" i="0" strike="noStrike" cap="none" spc="0" baseline="0" dirty="0">
                <a:solidFill>
                  <a:srgbClr val="0070C0"/>
                </a:solidFill>
                <a:effectLst/>
                <a:latin typeface="Calibri"/>
                <a:ea typeface="Calibri"/>
                <a:cs typeface="Calibri"/>
              </a:rPr>
              <a:t>8. Криптовалути</a:t>
            </a:r>
          </a:p>
          <a:p>
            <a:pPr marL="114300" indent="0">
              <a:buNone/>
              <a:defRPr/>
            </a:pPr>
            <a:r>
              <a:rPr lang="mk" sz="3200" b="0" i="0" strike="noStrike" cap="none" spc="0" baseline="0" dirty="0">
                <a:solidFill>
                  <a:srgbClr val="000000"/>
                </a:solidFill>
                <a:effectLst/>
                <a:latin typeface="Calibri"/>
                <a:ea typeface="Calibri"/>
                <a:cs typeface="Calibri"/>
              </a:rPr>
              <a:t>Употреба и кражба на ....</a:t>
            </a:r>
          </a:p>
          <a:p>
            <a:pPr marL="971550" lvl="1" indent="-457200">
              <a:defRPr/>
            </a:pPr>
            <a:r>
              <a:rPr lang="mk" sz="2800" b="0" i="0" strike="noStrike" cap="none" spc="0" baseline="0" dirty="0">
                <a:solidFill>
                  <a:srgbClr val="000000"/>
                </a:solidFill>
                <a:effectLst/>
                <a:latin typeface="Calibri"/>
                <a:ea typeface="Calibri"/>
                <a:cs typeface="Calibri"/>
              </a:rPr>
              <a:t>„крипто-грабнување</a:t>
            </a:r>
            <a:r>
              <a:rPr lang="en-US" dirty="0">
                <a:solidFill>
                  <a:srgbClr val="000000"/>
                </a:solidFill>
                <a:latin typeface="Calibri"/>
                <a:ea typeface="Calibri"/>
                <a:cs typeface="Calibri"/>
              </a:rPr>
              <a:t> (crypto-</a:t>
            </a:r>
            <a:r>
              <a:rPr lang="en-US" dirty="0" err="1">
                <a:solidFill>
                  <a:srgbClr val="000000"/>
                </a:solidFill>
                <a:latin typeface="Calibri"/>
                <a:ea typeface="Calibri"/>
                <a:cs typeface="Calibri"/>
              </a:rPr>
              <a:t>jaking</a:t>
            </a:r>
            <a:r>
              <a:rPr lang="en-US" dirty="0">
                <a:solidFill>
                  <a:srgbClr val="000000"/>
                </a:solidFill>
                <a:latin typeface="Calibri"/>
                <a:ea typeface="Calibri"/>
                <a:cs typeface="Calibri"/>
              </a:rPr>
              <a:t>)</a:t>
            </a:r>
            <a:r>
              <a:rPr lang="mk" sz="2800" b="0" i="0" strike="noStrike" cap="none" spc="0" baseline="0" dirty="0">
                <a:solidFill>
                  <a:srgbClr val="000000"/>
                </a:solidFill>
                <a:effectLst/>
                <a:latin typeface="Calibri"/>
                <a:ea typeface="Calibri"/>
                <a:cs typeface="Calibri"/>
              </a:rPr>
              <a:t>“</a:t>
            </a:r>
          </a:p>
        </p:txBody>
      </p:sp>
      <p:pic>
        <p:nvPicPr>
          <p:cNvPr id="3" name="Picture 2">
            <a:extLst>
              <a:ext uri="{FF2B5EF4-FFF2-40B4-BE49-F238E27FC236}">
                <a16:creationId xmlns:a16="http://schemas.microsoft.com/office/drawing/2014/main" id="{2D0659FD-ADE1-B843-A26F-2ACCA225C6C9}"/>
              </a:ext>
            </a:extLst>
          </p:cNvPr>
          <p:cNvPicPr>
            <a:picLocks noChangeAspect="1"/>
          </p:cNvPicPr>
          <p:nvPr/>
        </p:nvPicPr>
        <p:blipFill>
          <a:blip r:embed="rId4"/>
          <a:stretch>
            <a:fillRect/>
          </a:stretch>
        </p:blipFill>
        <p:spPr>
          <a:xfrm>
            <a:off x="7229243" y="5288730"/>
            <a:ext cx="1794644" cy="1194777"/>
          </a:xfrm>
          <a:prstGeom prst="rect">
            <a:avLst/>
          </a:prstGeom>
        </p:spPr>
      </p:pic>
      <p:pic>
        <p:nvPicPr>
          <p:cNvPr id="4" name="Picture 3">
            <a:extLst>
              <a:ext uri="{FF2B5EF4-FFF2-40B4-BE49-F238E27FC236}">
                <a16:creationId xmlns:a16="http://schemas.microsoft.com/office/drawing/2014/main" id="{EB52A29A-80CA-F54C-AD67-A3D4A4CED767}"/>
              </a:ext>
            </a:extLst>
          </p:cNvPr>
          <p:cNvPicPr>
            <a:picLocks noChangeAspect="1"/>
          </p:cNvPicPr>
          <p:nvPr/>
        </p:nvPicPr>
        <p:blipFill>
          <a:blip r:embed="rId5"/>
          <a:stretch>
            <a:fillRect/>
          </a:stretch>
        </p:blipFill>
        <p:spPr>
          <a:xfrm>
            <a:off x="2260600" y="3140968"/>
            <a:ext cx="4622800" cy="2933700"/>
          </a:xfrm>
          <a:prstGeom prst="rect">
            <a:avLst/>
          </a:prstGeom>
        </p:spPr>
      </p:pic>
    </p:spTree>
    <p:extLst>
      <p:ext uri="{BB962C8B-B14F-4D97-AF65-F5344CB8AC3E}">
        <p14:creationId xmlns:p14="http://schemas.microsoft.com/office/powerpoint/2010/main" val="191876734"/>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B.Stam\Desktop\DDoS-network-map.jpg">
            <a:extLst>
              <a:ext uri="{FF2B5EF4-FFF2-40B4-BE49-F238E27FC236}">
                <a16:creationId xmlns:a16="http://schemas.microsoft.com/office/drawing/2014/main" id="{F8AE5F97-AAAC-49CB-922F-7E9BBAF0C47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500" y="673100"/>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B8CDDF5-2199-44D6-ACF5-68D0F70C66BB}"/>
              </a:ext>
            </a:extLst>
          </p:cNvPr>
          <p:cNvSpPr txBox="1"/>
          <p:nvPr/>
        </p:nvSpPr>
        <p:spPr>
          <a:xfrm>
            <a:off x="175119" y="6275198"/>
            <a:ext cx="8793762" cy="457657"/>
          </a:xfrm>
          <a:prstGeom prst="rect">
            <a:avLst/>
          </a:prstGeom>
          <a:solidFill>
            <a:schemeClr val="tx1">
              <a:lumMod val="65000"/>
              <a:lumOff val="35000"/>
            </a:schemeClr>
          </a:solidFill>
        </p:spPr>
        <p:txBody>
          <a:bodyPr wrap="square" rtlCol="0">
            <a:spAutoFit/>
          </a:bodyPr>
          <a:lstStyle/>
          <a:p>
            <a:pPr algn="ctr"/>
            <a:r>
              <a:rPr lang="en-GB" sz="2400" b="0" i="0" strike="noStrike" cap="none" spc="0" baseline="0" dirty="0">
                <a:solidFill>
                  <a:srgbClr val="FFFFFF"/>
                </a:solidFill>
                <a:effectLst/>
                <a:latin typeface="Calibri"/>
                <a:ea typeface="Calibri"/>
                <a:cs typeface="Calibri"/>
              </a:rPr>
              <a:t>DDoS</a:t>
            </a:r>
            <a:r>
              <a:rPr lang="mk" sz="2400" b="0" i="0" strike="noStrike" cap="none" spc="0" baseline="0" dirty="0">
                <a:solidFill>
                  <a:srgbClr val="FFFFFF"/>
                </a:solidFill>
                <a:effectLst/>
                <a:latin typeface="Calibri"/>
                <a:ea typeface="Calibri"/>
                <a:cs typeface="Calibri"/>
              </a:rPr>
              <a:t> нападите * - забележете ја целосно глобалната природа</a:t>
            </a:r>
          </a:p>
        </p:txBody>
      </p:sp>
    </p:spTree>
    <p:extLst>
      <p:ext uri="{BB962C8B-B14F-4D97-AF65-F5344CB8AC3E}">
        <p14:creationId xmlns:p14="http://schemas.microsoft.com/office/powerpoint/2010/main" val="260520557"/>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1">
            <a:extLst>
              <a:ext uri="{FF2B5EF4-FFF2-40B4-BE49-F238E27FC236}">
                <a16:creationId xmlns:a16="http://schemas.microsoft.com/office/drawing/2014/main" id="{912D9373-29D1-4F26-A5A7-A8A97451C0FD}"/>
              </a:ext>
            </a:extLst>
          </p:cNvPr>
          <p:cNvSpPr>
            <a:spLocks noGrp="1"/>
          </p:cNvSpPr>
          <p:nvPr>
            <p:ph sz="half" idx="2"/>
          </p:nvPr>
        </p:nvSpPr>
        <p:spPr/>
        <p:txBody>
          <a:bodyPr/>
          <a:lstStyle/>
          <a:p>
            <a:pPr eaLnBrk="1" hangingPunct="1"/>
            <a:endParaRPr lang="en-US" altLang="en-US"/>
          </a:p>
          <a:p>
            <a:pPr eaLnBrk="1" hangingPunct="1"/>
            <a:endParaRPr lang="en-US" altLang="en-US"/>
          </a:p>
          <a:p>
            <a:pPr eaLnBrk="1" hangingPunct="1"/>
            <a:endParaRPr lang="en-US" altLang="en-US"/>
          </a:p>
        </p:txBody>
      </p:sp>
      <p:sp>
        <p:nvSpPr>
          <p:cNvPr id="13315" name="Content Placeholder 9">
            <a:extLst>
              <a:ext uri="{FF2B5EF4-FFF2-40B4-BE49-F238E27FC236}">
                <a16:creationId xmlns:a16="http://schemas.microsoft.com/office/drawing/2014/main" id="{6E0BB113-51AF-4DE2-B201-111EC7152193}"/>
              </a:ext>
            </a:extLst>
          </p:cNvPr>
          <p:cNvSpPr>
            <a:spLocks noGrp="1"/>
          </p:cNvSpPr>
          <p:nvPr>
            <p:ph sz="quarter" idx="4294967295"/>
          </p:nvPr>
        </p:nvSpPr>
        <p:spPr>
          <a:xfrm>
            <a:off x="4787900" y="2205038"/>
            <a:ext cx="4038600" cy="4235450"/>
          </a:xfrm>
        </p:spPr>
        <p:txBody>
          <a:bodyPr/>
          <a:lstStyle/>
          <a:p>
            <a:pPr eaLnBrk="1" hangingPunct="1"/>
            <a:endParaRPr lang="sr-Latn-CS" altLang="en-US"/>
          </a:p>
          <a:p>
            <a:pPr eaLnBrk="1" hangingPunct="1"/>
            <a:endParaRPr lang="sr-Latn-CS" altLang="en-US"/>
          </a:p>
          <a:p>
            <a:pPr eaLnBrk="1" hangingPunct="1">
              <a:buFont typeface="Wingdings" pitchFamily="2" charset="2"/>
              <a:buNone/>
            </a:pPr>
            <a:endParaRPr lang="en-GB" altLang="en-US"/>
          </a:p>
          <a:p>
            <a:pPr eaLnBrk="1" hangingPunct="1"/>
            <a:endParaRPr lang="en-US" altLang="en-US"/>
          </a:p>
        </p:txBody>
      </p:sp>
      <p:pic>
        <p:nvPicPr>
          <p:cNvPr id="38914" name="Picture 2" descr="C:\Users\Benchmark\Desktop\Barcelona PPT\P1-AX461A_CYBER_G_20100930190600.jpg">
            <a:extLst>
              <a:ext uri="{FF2B5EF4-FFF2-40B4-BE49-F238E27FC236}">
                <a16:creationId xmlns:a16="http://schemas.microsoft.com/office/drawing/2014/main" id="{44518AF6-6E3F-4CCD-94B5-94AA8493CA3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825500"/>
            <a:ext cx="9144000"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Čuvar mesta za broj slajda 1">
            <a:extLst>
              <a:ext uri="{FF2B5EF4-FFF2-40B4-BE49-F238E27FC236}">
                <a16:creationId xmlns:a16="http://schemas.microsoft.com/office/drawing/2014/main" id="{334E3D0F-5AC4-40F1-976D-F9EC8D46EF8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fld id="{29C77911-76FF-413D-8DB7-79CBA16181D8}" type="slidenum">
              <a:rPr lang="en-US" altLang="en-US" sz="1200">
                <a:solidFill>
                  <a:srgbClr val="898989"/>
                </a:solidFill>
              </a:rPr>
              <a:pPr eaLnBrk="1" hangingPunct="1">
                <a:spcBef>
                  <a:spcPct val="0"/>
                </a:spcBef>
                <a:buFontTx/>
                <a:buNone/>
              </a:pPr>
              <a:t>138</a:t>
            </a:fld>
            <a:endParaRPr lang="en-US" altLang="en-US" sz="1200">
              <a:solidFill>
                <a:srgbClr val="898989"/>
              </a:solidFill>
            </a:endParaRPr>
          </a:p>
        </p:txBody>
      </p:sp>
    </p:spTree>
    <p:extLst>
      <p:ext uri="{BB962C8B-B14F-4D97-AF65-F5344CB8AC3E}">
        <p14:creationId xmlns:p14="http://schemas.microsoft.com/office/powerpoint/2010/main" val="29029850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Предизвици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mk" sz="2800" b="0" i="0" strike="noStrike" cap="none" spc="0" baseline="0" dirty="0">
                <a:solidFill>
                  <a:srgbClr val="000000"/>
                </a:solidFill>
                <a:effectLst/>
                <a:latin typeface="Calibri"/>
                <a:ea typeface="Calibri"/>
                <a:cs typeface="Calibri"/>
              </a:rPr>
              <a:t>Сајбер-безбедност – се обидува да го запре сајбер-криминалот </a:t>
            </a:r>
          </a:p>
          <a:p>
            <a:pPr marL="0" indent="0" eaLnBrk="1" hangingPunct="1">
              <a:buNone/>
            </a:pPr>
            <a:r>
              <a:rPr lang="mk" sz="2800" b="0" i="0" strike="noStrike" cap="none" spc="0" baseline="0" dirty="0">
                <a:solidFill>
                  <a:srgbClr val="000000"/>
                </a:solidFill>
                <a:effectLst/>
                <a:latin typeface="Calibri"/>
                <a:ea typeface="Calibri"/>
                <a:cs typeface="Calibri"/>
              </a:rPr>
              <a:t>Сајбер-војување – меѓународната трка за вооружување сега повеќе се одвива онлајн отколку офлајн</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id="{B64D8914-222E-486F-9670-4F9C5B04919D}"/>
              </a:ext>
            </a:extLst>
          </p:cNvPr>
          <p:cNvSpPr txBox="1"/>
          <p:nvPr/>
        </p:nvSpPr>
        <p:spPr bwMode="auto">
          <a:xfrm>
            <a:off x="-151144" y="3284984"/>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r>
              <a:rPr lang="mk" b="0" i="0" strike="noStrike" cap="none" spc="0" baseline="0" dirty="0">
                <a:solidFill>
                  <a:srgbClr val="000000"/>
                </a:solidFill>
                <a:effectLst/>
                <a:latin typeface="Calibri"/>
                <a:ea typeface="Calibri"/>
                <a:cs typeface="Calibri"/>
              </a:rPr>
              <a:t>Сајбер-војување е употреба на технологијата за да се нападне една нација, предизвикувајќи</a:t>
            </a:r>
            <a:r>
              <a:rPr lang="en-US" b="0" i="0" strike="noStrike" cap="none" spc="0" baseline="0" dirty="0">
                <a:solidFill>
                  <a:srgbClr val="000000"/>
                </a:solidFill>
                <a:effectLst/>
                <a:latin typeface="Calibri"/>
                <a:ea typeface="Calibri"/>
                <a:cs typeface="Calibri"/>
              </a:rPr>
              <a:t> </a:t>
            </a:r>
            <a:r>
              <a:rPr lang="mk-MK" b="0" i="0" strike="noStrike" cap="none" spc="0" baseline="0" dirty="0">
                <a:solidFill>
                  <a:srgbClr val="000000"/>
                </a:solidFill>
                <a:effectLst/>
                <a:latin typeface="Calibri"/>
                <a:ea typeface="Calibri"/>
                <a:cs typeface="Calibri"/>
              </a:rPr>
              <a:t>притоа</a:t>
            </a:r>
            <a:r>
              <a:rPr lang="mk" b="0" i="0" strike="noStrike" cap="none" spc="0" baseline="0" dirty="0">
                <a:solidFill>
                  <a:srgbClr val="000000"/>
                </a:solidFill>
                <a:effectLst/>
                <a:latin typeface="Calibri"/>
                <a:ea typeface="Calibri"/>
                <a:cs typeface="Calibri"/>
              </a:rPr>
              <a:t> штета што може да се спореди со вистинска војна</a:t>
            </a:r>
          </a:p>
          <a:p>
            <a:pPr lvl="1" algn="r" eaLnBrk="1" hangingPunct="1"/>
            <a:r>
              <a:rPr lang="mk" sz="1200" b="0" i="0" strike="noStrike" cap="none" spc="0" baseline="0" dirty="0">
                <a:solidFill>
                  <a:srgbClr val="000000"/>
                </a:solidFill>
                <a:effectLst/>
                <a:latin typeface="Calibri"/>
                <a:ea typeface="Calibri"/>
                <a:cs typeface="Calibri"/>
              </a:rPr>
              <a:t>Википедија</a:t>
            </a:r>
            <a:endParaRPr lang="pt-PT" altLang="sr-Latn-RS" sz="1200" dirty="0"/>
          </a:p>
        </p:txBody>
      </p:sp>
    </p:spTree>
    <p:extLst>
      <p:ext uri="{BB962C8B-B14F-4D97-AF65-F5344CB8AC3E}">
        <p14:creationId xmlns:p14="http://schemas.microsoft.com/office/powerpoint/2010/main" val="2166262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Сајбер-војна</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BF090CC1-24DF-4D49-9587-433130833718}"/>
              </a:ext>
            </a:extLst>
          </p:cNvPr>
          <p:cNvPicPr>
            <a:picLocks noChangeAspect="1"/>
          </p:cNvPicPr>
          <p:nvPr/>
        </p:nvPicPr>
        <p:blipFill>
          <a:blip r:embed="rId4"/>
          <a:stretch>
            <a:fillRect/>
          </a:stretch>
        </p:blipFill>
        <p:spPr>
          <a:xfrm>
            <a:off x="171450" y="1519014"/>
            <a:ext cx="8801100" cy="4286250"/>
          </a:xfrm>
          <a:prstGeom prst="rect">
            <a:avLst/>
          </a:prstGeom>
        </p:spPr>
      </p:pic>
      <p:pic>
        <p:nvPicPr>
          <p:cNvPr id="13314" name="Picture 2" descr="GRA Quantum">
            <a:extLst>
              <a:ext uri="{FF2B5EF4-FFF2-40B4-BE49-F238E27FC236}">
                <a16:creationId xmlns:a16="http://schemas.microsoft.com/office/drawing/2014/main" id="{95002EAE-C2F3-4C02-B783-83F36178555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17920" y="5445224"/>
            <a:ext cx="2857500" cy="101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38142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0501" y="4951834"/>
            <a:ext cx="2703000" cy="762762"/>
          </a:xfrm>
          <a:prstGeom prst="rect">
            <a:avLst/>
          </a:prstGeom>
          <a:noFill/>
        </p:spPr>
        <p:txBody>
          <a:bodyPr wrap="square" rtlCol="0">
            <a:spAutoFit/>
          </a:bodyPr>
          <a:lstStyle/>
          <a:p>
            <a:pPr algn="ctr"/>
            <a:r>
              <a:rPr lang="mk" sz="4400" b="0" i="0" strike="noStrike" cap="none" spc="0" baseline="0">
                <a:solidFill>
                  <a:srgbClr val="000000"/>
                </a:solidFill>
                <a:effectLst/>
                <a:latin typeface="Calibri"/>
                <a:ea typeface="Calibri"/>
                <a:cs typeface="Calibri"/>
              </a:rPr>
              <a:t>Прашања</a:t>
            </a:r>
            <a:endParaRPr lang="en-GB" sz="4400"/>
          </a:p>
        </p:txBody>
      </p:sp>
    </p:spTree>
    <p:extLst>
      <p:ext uri="{BB962C8B-B14F-4D97-AF65-F5344CB8AC3E}">
        <p14:creationId xmlns:p14="http://schemas.microsoft.com/office/powerpoint/2010/main" val="10210039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Што претставува сајбер-криминал?</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2</a:t>
            </a:r>
            <a:endParaRPr lang="en-GB" sz="200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76439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395537" y="190500"/>
            <a:ext cx="8640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Што претставува сајбер-криминал?</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Се користат голем број поими!</a:t>
            </a:r>
          </a:p>
          <a:p>
            <a:pPr eaLnBrk="1" hangingPunct="1"/>
            <a:r>
              <a:rPr lang="mk" sz="3200" b="0" i="0" strike="noStrike" cap="none" spc="0" baseline="0" dirty="0">
                <a:solidFill>
                  <a:srgbClr val="000000"/>
                </a:solidFill>
                <a:effectLst/>
                <a:latin typeface="Calibri"/>
                <a:ea typeface="Calibri"/>
                <a:cs typeface="Calibri"/>
              </a:rPr>
              <a:t>Сајбер-криминал, компјутерски криминал, хај-тек (високотехнолошки) криминал, интернет-криминал, технолошки криминал</a:t>
            </a:r>
          </a:p>
          <a:p>
            <a:pPr lvl="1" eaLnBrk="1" hangingPunct="1"/>
            <a:r>
              <a:rPr lang="mk" sz="2800" b="0" i="0" strike="noStrike" cap="none" spc="0" baseline="0" dirty="0">
                <a:solidFill>
                  <a:srgbClr val="000000"/>
                </a:solidFill>
                <a:effectLst/>
                <a:latin typeface="Calibri"/>
                <a:ea typeface="Calibri"/>
                <a:cs typeface="Calibri"/>
              </a:rPr>
              <a:t>Сите се користат напоредно</a:t>
            </a:r>
          </a:p>
          <a:p>
            <a:pPr lvl="1" eaLnBrk="1" hangingPunct="1"/>
            <a:r>
              <a:rPr lang="mk" sz="2800" b="0" i="0" strike="noStrike" cap="none" spc="0" baseline="0" dirty="0">
                <a:solidFill>
                  <a:srgbClr val="000000"/>
                </a:solidFill>
                <a:effectLst/>
                <a:latin typeface="Calibri"/>
                <a:ea typeface="Calibri"/>
                <a:cs typeface="Calibri"/>
              </a:rPr>
              <a:t>Збунува и залажува!</a:t>
            </a:r>
          </a:p>
          <a:p>
            <a:pPr lvl="1" eaLnBrk="1" hangingPunct="1"/>
            <a:endParaRPr lang="en-GB" altLang="sr-Latn-RS" dirty="0"/>
          </a:p>
          <a:p>
            <a:pPr eaLnBrk="1" hangingPunct="1"/>
            <a:r>
              <a:rPr lang="mk" sz="3200" b="0" i="0" strike="noStrike" cap="none" spc="0" baseline="0" dirty="0">
                <a:solidFill>
                  <a:srgbClr val="000000"/>
                </a:solidFill>
                <a:effectLst/>
                <a:latin typeface="Calibri"/>
                <a:ea typeface="Calibri"/>
                <a:cs typeface="Calibri"/>
              </a:rPr>
              <a:t>Па затоа, да го разглобиме на делови...</a:t>
            </a:r>
          </a:p>
        </p:txBody>
      </p:sp>
      <p:pic>
        <p:nvPicPr>
          <p:cNvPr id="2050" name="Picture 2" descr="Sony makes cybercrime even more dangerous | Computerworld">
            <a:extLst>
              <a:ext uri="{FF2B5EF4-FFF2-40B4-BE49-F238E27FC236}">
                <a16:creationId xmlns:a16="http://schemas.microsoft.com/office/drawing/2014/main"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739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2738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Што претставува сајбер-криминал?</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26448"/>
            <a:ext cx="8892480" cy="5535389"/>
          </a:xfrm>
        </p:spPr>
        <p:txBody>
          <a:bodyPr/>
          <a:lstStyle/>
          <a:p>
            <a:pPr eaLnBrk="1" hangingPunct="1"/>
            <a:r>
              <a:rPr lang="mk" sz="2400" b="0" i="0" strike="noStrike" cap="none" spc="0" baseline="0" dirty="0">
                <a:solidFill>
                  <a:srgbClr val="0070C0"/>
                </a:solidFill>
                <a:effectLst/>
                <a:latin typeface="Calibri"/>
                <a:ea typeface="Calibri"/>
                <a:cs typeface="Calibri"/>
              </a:rPr>
              <a:t>Технологијата како жртва на криминалот</a:t>
            </a:r>
          </a:p>
          <a:p>
            <a:pPr lvl="1" eaLnBrk="1" hangingPunct="1"/>
            <a:r>
              <a:rPr lang="mk" sz="2000" b="0" i="0" strike="noStrike" cap="none" spc="0" baseline="0" dirty="0">
                <a:solidFill>
                  <a:srgbClr val="000000"/>
                </a:solidFill>
                <a:effectLst/>
                <a:latin typeface="Calibri"/>
                <a:ea typeface="Calibri"/>
                <a:cs typeface="Calibri"/>
              </a:rPr>
              <a:t>„вистински“ компјутерски криминал: хакирање, </a:t>
            </a:r>
            <a:r>
              <a:rPr lang="en-GB" sz="2000" b="0" i="0" strike="noStrike" cap="none" spc="0" baseline="0" dirty="0">
                <a:solidFill>
                  <a:srgbClr val="000000"/>
                </a:solidFill>
                <a:effectLst/>
                <a:latin typeface="Calibri"/>
                <a:ea typeface="Calibri"/>
                <a:cs typeface="Calibri"/>
              </a:rPr>
              <a:t>DDoS</a:t>
            </a:r>
            <a:r>
              <a:rPr lang="mk" sz="2000" b="0" i="0" strike="noStrike" cap="none" spc="0" baseline="0" dirty="0">
                <a:solidFill>
                  <a:srgbClr val="000000"/>
                </a:solidFill>
                <a:effectLst/>
                <a:latin typeface="Calibri"/>
                <a:ea typeface="Calibri"/>
                <a:cs typeface="Calibri"/>
              </a:rPr>
              <a:t>, вирус, </a:t>
            </a:r>
            <a:r>
              <a:rPr lang="en-GB" sz="2000" b="0" i="0" strike="noStrike" cap="none" spc="0" baseline="0" dirty="0">
                <a:solidFill>
                  <a:srgbClr val="000000"/>
                </a:solidFill>
                <a:effectLst/>
                <a:latin typeface="Calibri"/>
                <a:ea typeface="Calibri"/>
                <a:cs typeface="Calibri"/>
              </a:rPr>
              <a:t>malware</a:t>
            </a:r>
            <a:r>
              <a:rPr lang="mk" sz="2000" b="0" i="0" strike="noStrike" cap="none" spc="0" baseline="0" dirty="0">
                <a:solidFill>
                  <a:srgbClr val="000000"/>
                </a:solidFill>
                <a:effectLst/>
                <a:latin typeface="Calibri"/>
                <a:ea typeface="Calibri"/>
                <a:cs typeface="Calibri"/>
              </a:rPr>
              <a:t> </a:t>
            </a:r>
          </a:p>
          <a:p>
            <a:pPr eaLnBrk="1" hangingPunct="1"/>
            <a:r>
              <a:rPr lang="mk" sz="2400" b="0" i="0" strike="noStrike" cap="none" spc="0" baseline="0" dirty="0">
                <a:solidFill>
                  <a:srgbClr val="0070C0"/>
                </a:solidFill>
                <a:effectLst/>
                <a:latin typeface="Calibri"/>
                <a:ea typeface="Calibri"/>
                <a:cs typeface="Calibri"/>
              </a:rPr>
              <a:t>Технологијата како помагало за криминалот</a:t>
            </a:r>
            <a:endParaRPr lang="en-GB" altLang="sr-Latn-RS" sz="2400" dirty="0"/>
          </a:p>
          <a:p>
            <a:pPr lvl="1" eaLnBrk="1" hangingPunct="1"/>
            <a:r>
              <a:rPr lang="mk" sz="2000" b="0" i="0" strike="noStrike" cap="none" spc="0" baseline="0" dirty="0">
                <a:solidFill>
                  <a:srgbClr val="000000"/>
                </a:solidFill>
                <a:effectLst/>
                <a:latin typeface="Calibri"/>
                <a:ea typeface="Calibri"/>
                <a:cs typeface="Calibri"/>
              </a:rPr>
              <a:t>го помага извршувањето на „традиционалните“ видови криминал, како што се фалсификување, заканување, уценување, непристојни слики  </a:t>
            </a:r>
          </a:p>
          <a:p>
            <a:pPr eaLnBrk="1" hangingPunct="1"/>
            <a:r>
              <a:rPr lang="mk" sz="2400" b="0" i="0" strike="noStrike" cap="none" spc="0" baseline="0" dirty="0">
                <a:solidFill>
                  <a:srgbClr val="0070C0"/>
                </a:solidFill>
                <a:effectLst/>
                <a:latin typeface="Calibri"/>
                <a:ea typeface="Calibri"/>
                <a:cs typeface="Calibri"/>
              </a:rPr>
              <a:t>Технологијата како средство за комуникација во криминалот</a:t>
            </a:r>
          </a:p>
          <a:p>
            <a:pPr lvl="1" eaLnBrk="1" hangingPunct="1"/>
            <a:r>
              <a:rPr lang="mk" sz="2000" b="0" i="0" strike="noStrike" cap="none" spc="0" baseline="0" dirty="0">
                <a:solidFill>
                  <a:srgbClr val="000000"/>
                </a:solidFill>
                <a:effectLst/>
                <a:latin typeface="Calibri"/>
                <a:ea typeface="Calibri"/>
                <a:cs typeface="Calibri"/>
              </a:rPr>
              <a:t>Криминалците комуницираат за да ги намалат шансите за откривање, вклучувајќи ја и енкрипцијата</a:t>
            </a:r>
          </a:p>
          <a:p>
            <a:pPr eaLnBrk="1" hangingPunct="1"/>
            <a:r>
              <a:rPr lang="mk" sz="2400" b="0" i="0" strike="noStrike" cap="none" spc="0" baseline="0" dirty="0">
                <a:solidFill>
                  <a:srgbClr val="0070C0"/>
                </a:solidFill>
                <a:effectLst/>
                <a:latin typeface="Calibri"/>
                <a:ea typeface="Calibri"/>
                <a:cs typeface="Calibri"/>
              </a:rPr>
              <a:t>Технологијата како складиште во криминалот</a:t>
            </a:r>
          </a:p>
          <a:p>
            <a:pPr lvl="1" eaLnBrk="1" hangingPunct="1"/>
            <a:r>
              <a:rPr lang="mk" sz="2000" b="0" i="0" strike="noStrike" cap="none" spc="0" baseline="0" dirty="0">
                <a:solidFill>
                  <a:srgbClr val="000000"/>
                </a:solidFill>
                <a:effectLst/>
                <a:latin typeface="Calibri"/>
                <a:ea typeface="Calibri"/>
                <a:cs typeface="Calibri"/>
              </a:rPr>
              <a:t>Намерно/ненамерно складирање на податоците што ѝ се од корист на истрагата</a:t>
            </a:r>
          </a:p>
          <a:p>
            <a:pPr eaLnBrk="1" hangingPunct="1"/>
            <a:r>
              <a:rPr lang="mk" sz="2400" b="0" i="0" strike="noStrike" cap="none" spc="0" baseline="0" dirty="0">
                <a:solidFill>
                  <a:srgbClr val="0070C0"/>
                </a:solidFill>
                <a:effectLst/>
                <a:latin typeface="Calibri"/>
                <a:ea typeface="Calibri"/>
                <a:cs typeface="Calibri"/>
              </a:rPr>
              <a:t>Технологијата како сведок на криминалот</a:t>
            </a:r>
          </a:p>
          <a:p>
            <a:pPr lvl="1" eaLnBrk="1" hangingPunct="1"/>
            <a:r>
              <a:rPr lang="mk" sz="2000" b="0" i="0" strike="noStrike" cap="none" spc="0" baseline="0" dirty="0">
                <a:solidFill>
                  <a:srgbClr val="000000"/>
                </a:solidFill>
                <a:effectLst/>
                <a:latin typeface="Calibri"/>
                <a:ea typeface="Calibri"/>
                <a:cs typeface="Calibri"/>
              </a:rPr>
              <a:t>Докази како потврда/побивање на доказот, како што е алиби</a:t>
            </a:r>
          </a:p>
        </p:txBody>
      </p:sp>
    </p:spTree>
    <p:extLst>
      <p:ext uri="{BB962C8B-B14F-4D97-AF65-F5344CB8AC3E}">
        <p14:creationId xmlns:p14="http://schemas.microsoft.com/office/powerpoint/2010/main" val="38320342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Содржина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5240233"/>
          </a:xfrm>
        </p:spPr>
        <p:txBody>
          <a:bodyPr>
            <a:normAutofit/>
          </a:bodyPr>
          <a:lstStyle/>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„Информатичко општество“</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Што претставува сајбер-криминал?</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Конвенцијата од Будимпешта</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Меѓународни организации за сајбер-криминал</a:t>
            </a:r>
          </a:p>
          <a:p>
            <a:pPr marL="514350" indent="-514350">
              <a:lnSpc>
                <a:spcPct val="150000"/>
              </a:lnSpc>
              <a:buFont typeface="+mj-lt"/>
              <a:buAutoNum type="arabicPeriod"/>
            </a:pPr>
            <a:r>
              <a:rPr lang="mk" sz="3200" b="0" i="0" strike="noStrike" cap="none" spc="0" baseline="0">
                <a:solidFill>
                  <a:srgbClr val="000000"/>
                </a:solidFill>
                <a:effectLst/>
                <a:latin typeface="Calibri"/>
                <a:ea typeface="Calibri"/>
                <a:cs typeface="Calibri"/>
              </a:rPr>
              <a:t>Сајбер-криминал и студии на случај</a:t>
            </a:r>
          </a:p>
        </p:txBody>
      </p:sp>
    </p:spTree>
    <p:extLst>
      <p:ext uri="{BB962C8B-B14F-4D97-AF65-F5344CB8AC3E}">
        <p14:creationId xmlns:p14="http://schemas.microsoft.com/office/powerpoint/2010/main" val="273572336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Дефиниција?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Извинете! Ниту една не ги опфаќа сите!</a:t>
            </a:r>
            <a:endParaRPr lang="en-GB" altLang="sr-Latn-RS" dirty="0"/>
          </a:p>
          <a:p>
            <a:pPr eaLnBrk="1" hangingPunct="1"/>
            <a:r>
              <a:rPr lang="mk" sz="3200" b="0" i="0" strike="noStrike" cap="none" spc="0" baseline="0" dirty="0">
                <a:solidFill>
                  <a:srgbClr val="000000"/>
                </a:solidFill>
                <a:effectLst/>
                <a:latin typeface="Calibri"/>
                <a:ea typeface="Calibri"/>
                <a:cs typeface="Calibri"/>
              </a:rPr>
              <a:t>Романот од 1984 г., „Невромансер“ на Вилијам Гибсон го употреби зборот САЈБЕРПРОСТОР (во однос на интернетот и другите мрежи...)</a:t>
            </a:r>
          </a:p>
          <a:p>
            <a:pPr eaLnBrk="1" hangingPunct="1"/>
            <a:r>
              <a:rPr lang="mk" sz="3200" b="0" i="0" strike="noStrike" cap="none" spc="0" baseline="0" dirty="0">
                <a:solidFill>
                  <a:srgbClr val="000000"/>
                </a:solidFill>
                <a:effectLst/>
                <a:latin typeface="Calibri"/>
                <a:ea typeface="Calibri"/>
                <a:cs typeface="Calibri"/>
              </a:rPr>
              <a:t>35 години, и ние сè уште немаме дефиниција</a:t>
            </a:r>
          </a:p>
          <a:p>
            <a:pPr eaLnBrk="1" hangingPunct="1"/>
            <a:r>
              <a:rPr lang="mk" sz="3200" b="0" i="0" strike="noStrike" cap="none" spc="0" baseline="0" dirty="0">
                <a:solidFill>
                  <a:srgbClr val="000000"/>
                </a:solidFill>
                <a:effectLst/>
                <a:latin typeface="Calibri"/>
                <a:ea typeface="Calibri"/>
                <a:cs typeface="Calibri"/>
              </a:rPr>
              <a:t>Всушност, не се согласуваме ни дали </a:t>
            </a:r>
            <a:br>
              <a:rPr lang="mk" sz="3200" b="0" i="0" strike="noStrike" cap="none" spc="0" baseline="0" dirty="0">
                <a:solidFill>
                  <a:srgbClr val="000000"/>
                </a:solidFill>
                <a:effectLst/>
                <a:latin typeface="Calibri"/>
                <a:ea typeface="Calibri"/>
                <a:cs typeface="Calibri"/>
              </a:rPr>
            </a:br>
            <a:r>
              <a:rPr lang="mk" sz="3200" b="0" i="0" strike="noStrike" cap="none" spc="0" baseline="0" dirty="0">
                <a:solidFill>
                  <a:srgbClr val="000000"/>
                </a:solidFill>
                <a:effectLst/>
                <a:latin typeface="Calibri"/>
                <a:ea typeface="Calibri"/>
                <a:cs typeface="Calibri"/>
              </a:rPr>
              <a:t>„сајбер-криминалот“ е навистина </a:t>
            </a:r>
            <a:br>
              <a:rPr lang="mk" sz="3200" b="0" i="0" strike="noStrike" cap="none" spc="0" baseline="0" dirty="0">
                <a:solidFill>
                  <a:srgbClr val="000000"/>
                </a:solidFill>
                <a:effectLst/>
                <a:latin typeface="Calibri"/>
                <a:ea typeface="Calibri"/>
                <a:cs typeface="Calibri"/>
              </a:rPr>
            </a:br>
            <a:r>
              <a:rPr lang="mk" sz="3200" b="0" i="0" strike="noStrike" cap="none" spc="0" baseline="0" dirty="0">
                <a:solidFill>
                  <a:srgbClr val="000000"/>
                </a:solidFill>
                <a:effectLst/>
                <a:latin typeface="Calibri"/>
                <a:ea typeface="Calibri"/>
                <a:cs typeface="Calibri"/>
              </a:rPr>
              <a:t>ново и посебно поле на правото!</a:t>
            </a:r>
          </a:p>
          <a:p>
            <a:pPr marL="0" indent="0" eaLnBrk="1" hangingPunct="1">
              <a:buNone/>
            </a:pPr>
            <a:endParaRPr lang="en-GB" altLang="sr-Latn-RS"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7188CA54-70C2-429D-8C9F-5EFC43690EB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6090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27384"/>
            <a:ext cx="76403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Во животот на полициските и обвинителските служби</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mk" sz="3200" b="0" i="0" strike="noStrike" cap="none" spc="0" baseline="0" dirty="0">
                <a:solidFill>
                  <a:srgbClr val="000000"/>
                </a:solidFill>
                <a:effectLst/>
                <a:latin typeface="Calibri"/>
                <a:ea typeface="Calibri"/>
                <a:cs typeface="Calibri"/>
              </a:rPr>
              <a:t>Денес постојат посебни единици/групи за справување со интернетските и компјутерските видови криминал:</a:t>
            </a:r>
          </a:p>
          <a:p>
            <a:pPr lvl="1" eaLnBrk="1" hangingPunct="1"/>
            <a:r>
              <a:rPr lang="mk" sz="2800" b="0" i="0" strike="noStrike" cap="none" spc="0" baseline="0" dirty="0">
                <a:solidFill>
                  <a:srgbClr val="000000"/>
                </a:solidFill>
                <a:effectLst/>
                <a:latin typeface="Calibri"/>
                <a:ea typeface="Calibri"/>
                <a:cs typeface="Calibri"/>
              </a:rPr>
              <a:t>Единица за хај-тек криминал</a:t>
            </a:r>
          </a:p>
          <a:p>
            <a:pPr lvl="1" eaLnBrk="1" hangingPunct="1"/>
            <a:r>
              <a:rPr lang="mk" sz="2800" b="0" i="0" strike="noStrike" cap="none" spc="0" baseline="0" dirty="0">
                <a:solidFill>
                  <a:srgbClr val="000000"/>
                </a:solidFill>
                <a:effectLst/>
                <a:latin typeface="Calibri"/>
                <a:ea typeface="Calibri"/>
                <a:cs typeface="Calibri"/>
              </a:rPr>
              <a:t>Единица за сајбер-криминал</a:t>
            </a:r>
          </a:p>
          <a:p>
            <a:pPr lvl="1" eaLnBrk="1" hangingPunct="1"/>
            <a:r>
              <a:rPr lang="mk" sz="2800" b="0" i="0" strike="noStrike" cap="none" spc="0" baseline="0" dirty="0">
                <a:solidFill>
                  <a:srgbClr val="000000"/>
                </a:solidFill>
                <a:effectLst/>
                <a:latin typeface="Calibri"/>
                <a:ea typeface="Calibri"/>
                <a:cs typeface="Calibri"/>
              </a:rPr>
              <a:t>Единица за компјутерска форензика</a:t>
            </a:r>
          </a:p>
          <a:p>
            <a:pPr lvl="1" eaLnBrk="1" hangingPunct="1"/>
            <a:r>
              <a:rPr lang="mk" sz="2800" b="0" i="0" strike="noStrike" cap="none" spc="0" baseline="0" dirty="0">
                <a:solidFill>
                  <a:srgbClr val="000000"/>
                </a:solidFill>
                <a:effectLst/>
                <a:latin typeface="Calibri"/>
                <a:ea typeface="Calibri"/>
                <a:cs typeface="Calibri"/>
              </a:rPr>
              <a:t>Истрага на онлајн педофилија </a:t>
            </a:r>
          </a:p>
          <a:p>
            <a:pPr lvl="1" eaLnBrk="1" hangingPunct="1"/>
            <a:r>
              <a:rPr lang="mk" sz="2800" b="0" i="0" strike="noStrike" cap="none" spc="0" baseline="0" dirty="0">
                <a:solidFill>
                  <a:srgbClr val="000000"/>
                </a:solidFill>
                <a:effectLst/>
                <a:latin typeface="Calibri"/>
                <a:ea typeface="Calibri"/>
                <a:cs typeface="Calibri"/>
              </a:rPr>
              <a:t>Истрага на отворени извори (</a:t>
            </a:r>
            <a:r>
              <a:rPr lang="en-US" sz="2800" b="0" i="0" strike="noStrike" cap="none" spc="0" baseline="0" dirty="0">
                <a:solidFill>
                  <a:srgbClr val="000000"/>
                </a:solidFill>
                <a:effectLst/>
                <a:latin typeface="Calibri"/>
                <a:ea typeface="Calibri"/>
                <a:cs typeface="Calibri"/>
              </a:rPr>
              <a:t>open source</a:t>
            </a:r>
            <a:r>
              <a:rPr lang="mk" sz="2800" b="0" i="0" strike="noStrike" cap="none" spc="0" baseline="0" dirty="0">
                <a:solidFill>
                  <a:srgbClr val="000000"/>
                </a:solidFill>
                <a:effectLst/>
                <a:latin typeface="Calibri"/>
                <a:ea typeface="Calibri"/>
                <a:cs typeface="Calibri"/>
              </a:rPr>
              <a:t>)</a:t>
            </a:r>
          </a:p>
          <a:p>
            <a:pPr lvl="1" eaLnBrk="1" hangingPunct="1"/>
            <a:r>
              <a:rPr lang="mk" sz="2800" b="0" i="0" strike="noStrike" cap="none" spc="0" baseline="0" dirty="0">
                <a:solidFill>
                  <a:srgbClr val="000000"/>
                </a:solidFill>
                <a:effectLst/>
                <a:latin typeface="Calibri"/>
                <a:ea typeface="Calibri"/>
                <a:cs typeface="Calibri"/>
              </a:rPr>
              <a:t>Онлајн тајни операции</a:t>
            </a:r>
          </a:p>
          <a:p>
            <a:pPr marL="0" indent="0" eaLnBrk="1" hangingPunct="1">
              <a:buNone/>
            </a:pPr>
            <a:r>
              <a:rPr lang="mk" sz="3200" b="0" i="0" strike="noStrike" cap="none" spc="0" baseline="0" dirty="0">
                <a:solidFill>
                  <a:srgbClr val="000000"/>
                </a:solidFill>
                <a:effectLst/>
                <a:latin typeface="Calibri"/>
                <a:ea typeface="Calibri"/>
                <a:cs typeface="Calibri"/>
              </a:rPr>
              <a:t>И Вашата земја има свои единици!</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9206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Значи, конечно дефиницијата…</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a:buNone/>
            </a:pPr>
            <a:r>
              <a:rPr lang="mk" sz="3200" b="0" i="0" strike="noStrike" cap="none" spc="0" baseline="0" dirty="0">
                <a:solidFill>
                  <a:srgbClr val="0070C0"/>
                </a:solidFill>
                <a:effectLst/>
                <a:latin typeface="Calibri"/>
                <a:ea typeface="Calibri"/>
                <a:cs typeface="Calibri"/>
              </a:rPr>
              <a:t>Сајбер-зависен криминал – секој вид криминал што може да се изврши само со помош на компјутери, компјутерски мрежи и други форми на информатички комуникациски технологии (ИКТ)</a:t>
            </a:r>
          </a:p>
          <a:p>
            <a:pPr marL="0" indent="0" algn="r">
              <a:buNone/>
            </a:pPr>
            <a:r>
              <a:rPr lang="mk" sz="1600" b="0" i="0" strike="noStrike" cap="none" spc="0" baseline="0" dirty="0">
                <a:solidFill>
                  <a:srgbClr val="000000"/>
                </a:solidFill>
                <a:effectLst/>
                <a:latin typeface="Calibri"/>
                <a:ea typeface="Calibri"/>
                <a:cs typeface="Calibri"/>
              </a:rPr>
              <a:t>„Сајбер-криминал: Разгледување на доказите (МекГаер и Даулинг) 2013’</a:t>
            </a:r>
          </a:p>
          <a:p>
            <a:pPr lvl="1"/>
            <a:endParaRPr lang="en-US" sz="2400" dirty="0"/>
          </a:p>
          <a:p>
            <a:r>
              <a:rPr lang="mk" sz="2400" b="0" i="0" strike="noStrike" cap="none" spc="0" baseline="0" dirty="0">
                <a:solidFill>
                  <a:srgbClr val="000000"/>
                </a:solidFill>
                <a:effectLst/>
                <a:latin typeface="Calibri"/>
                <a:ea typeface="Calibri"/>
                <a:cs typeface="Calibri"/>
              </a:rPr>
              <a:t>Таквите видови криминал обично се насочени кон компјутерите, мрежите и другите извори на ИКТ</a:t>
            </a:r>
          </a:p>
          <a:p>
            <a:r>
              <a:rPr lang="mk" sz="2400" b="0" i="0" strike="noStrike" cap="none" spc="0" baseline="0" dirty="0">
                <a:solidFill>
                  <a:srgbClr val="000000"/>
                </a:solidFill>
                <a:effectLst/>
                <a:latin typeface="Calibri"/>
                <a:ea typeface="Calibri"/>
                <a:cs typeface="Calibri"/>
              </a:rPr>
              <a:t>Во суштина, без интернетот, овие криминалци </a:t>
            </a:r>
            <a:br>
              <a:rPr lang="mk" sz="2400" b="0" i="0" strike="noStrike" cap="none" spc="0" baseline="0" dirty="0">
                <a:solidFill>
                  <a:srgbClr val="000000"/>
                </a:solidFill>
                <a:effectLst/>
                <a:latin typeface="Calibri"/>
                <a:ea typeface="Calibri"/>
                <a:cs typeface="Calibri"/>
              </a:rPr>
            </a:br>
            <a:r>
              <a:rPr lang="mk" sz="2400" b="0" i="0" strike="noStrike" cap="none" spc="0" baseline="0" dirty="0">
                <a:solidFill>
                  <a:srgbClr val="000000"/>
                </a:solidFill>
                <a:effectLst/>
                <a:latin typeface="Calibri"/>
                <a:ea typeface="Calibri"/>
                <a:cs typeface="Calibri"/>
              </a:rPr>
              <a:t>не би можеле да ги сторат тие кривични дела</a:t>
            </a:r>
            <a:endParaRPr lang="en-GB" altLang="sr-Latn-RS" sz="2400"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0204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0501" y="4951834"/>
            <a:ext cx="2703000" cy="762762"/>
          </a:xfrm>
          <a:prstGeom prst="rect">
            <a:avLst/>
          </a:prstGeom>
          <a:noFill/>
        </p:spPr>
        <p:txBody>
          <a:bodyPr wrap="square" rtlCol="0">
            <a:spAutoFit/>
          </a:bodyPr>
          <a:lstStyle/>
          <a:p>
            <a:pPr algn="ctr"/>
            <a:r>
              <a:rPr lang="mk" sz="4400" b="0" i="0" strike="noStrike" cap="none" spc="0" baseline="0">
                <a:solidFill>
                  <a:srgbClr val="000000"/>
                </a:solidFill>
                <a:effectLst/>
                <a:latin typeface="Calibri"/>
                <a:ea typeface="Calibri"/>
                <a:cs typeface="Calibri"/>
              </a:rPr>
              <a:t>Прашања</a:t>
            </a:r>
            <a:endParaRPr lang="en-GB" sz="4400"/>
          </a:p>
        </p:txBody>
      </p:sp>
    </p:spTree>
    <p:extLst>
      <p:ext uri="{BB962C8B-B14F-4D97-AF65-F5344CB8AC3E}">
        <p14:creationId xmlns:p14="http://schemas.microsoft.com/office/powerpoint/2010/main" val="383922808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Конвенцијата од Будимпешта</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3</a:t>
            </a:r>
            <a:endParaRPr lang="en-GB" sz="200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5154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Приодот на Советот на Европа</a:t>
            </a:r>
            <a:endParaRPr lang="en-GB" sz="2000">
              <a:solidFill>
                <a:schemeClr val="bg1"/>
              </a:solidFill>
              <a:latin typeface="Verdana" charset="0"/>
              <a:cs typeface="Verdana" charset="0"/>
            </a:endParaRPr>
          </a:p>
        </p:txBody>
      </p:sp>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charset="0"/>
              <a:cs typeface="Verdana" charset="0"/>
            </a:endParaRPr>
          </a:p>
        </p:txBody>
      </p:sp>
      <p:sp>
        <p:nvSpPr>
          <p:cNvPr id="52230" name="TextBox 12"/>
          <p:cNvSpPr txBox="1">
            <a:spLocks noChangeArrowheads="1"/>
          </p:cNvSpPr>
          <p:nvPr/>
        </p:nvSpPr>
        <p:spPr bwMode="auto">
          <a:xfrm>
            <a:off x="3316744" y="3544888"/>
            <a:ext cx="2264450" cy="1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ctr"/>
            <a:r>
              <a:rPr lang="mk" sz="1800" b="1" i="0" strike="noStrike" cap="none" spc="0" baseline="0">
                <a:solidFill>
                  <a:srgbClr val="FFFFFF"/>
                </a:solidFill>
                <a:effectLst/>
                <a:latin typeface="Verdana" charset="0"/>
                <a:ea typeface="Verdana"/>
                <a:cs typeface="Verdana" charset="0"/>
              </a:rPr>
              <a:t>„Твоја заштита и заштита на твоите права во сајбер-просторот“</a:t>
            </a:r>
          </a:p>
        </p:txBody>
      </p:sp>
      <p:sp>
        <p:nvSpPr>
          <p:cNvPr id="52231" name="TextBox 13"/>
          <p:cNvSpPr txBox="1">
            <a:spLocks noChangeArrowheads="1"/>
          </p:cNvSpPr>
          <p:nvPr/>
        </p:nvSpPr>
        <p:spPr bwMode="auto">
          <a:xfrm>
            <a:off x="1544897" y="1144588"/>
            <a:ext cx="5838308" cy="91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ctr"/>
            <a:r>
              <a:rPr lang="mk" sz="1800" b="1" i="0" strike="noStrike" cap="none" spc="0" baseline="0">
                <a:solidFill>
                  <a:srgbClr val="000000"/>
                </a:solidFill>
                <a:effectLst/>
                <a:latin typeface="Verdana" charset="0"/>
                <a:ea typeface="Verdana"/>
                <a:cs typeface="Verdana" charset="0"/>
              </a:rPr>
              <a:t>1 Заеднички стандарди: Конвенцијата од Будимпешта за сајбер-криминалот и се однесува на стандардите</a:t>
            </a:r>
          </a:p>
        </p:txBody>
      </p:sp>
      <p:sp>
        <p:nvSpPr>
          <p:cNvPr id="52232" name="TextBox 15"/>
          <p:cNvSpPr txBox="1">
            <a:spLocks noChangeArrowheads="1"/>
          </p:cNvSpPr>
          <p:nvPr/>
        </p:nvSpPr>
        <p:spPr bwMode="auto">
          <a:xfrm>
            <a:off x="107950" y="4184873"/>
            <a:ext cx="2993841" cy="1189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800" b="1" i="0" strike="noStrike" cap="none" spc="0" baseline="0">
                <a:solidFill>
                  <a:srgbClr val="000000"/>
                </a:solidFill>
                <a:effectLst/>
                <a:latin typeface="Verdana" charset="0"/>
                <a:ea typeface="Verdana"/>
                <a:cs typeface="Verdana" charset="0"/>
              </a:rPr>
              <a:t>2 Следење и оцена:</a:t>
            </a:r>
          </a:p>
          <a:p>
            <a:r>
              <a:rPr lang="mk" sz="1800" b="0" i="0" strike="noStrike" cap="none" spc="0" baseline="0">
                <a:solidFill>
                  <a:srgbClr val="000000"/>
                </a:solidFill>
                <a:effectLst/>
                <a:latin typeface="Verdana" charset="0"/>
                <a:ea typeface="Verdana"/>
                <a:cs typeface="Verdana" charset="0"/>
              </a:rPr>
              <a:t>Комитет на Конвенцијата за сајбер-криминал (T-CY)</a:t>
            </a:r>
          </a:p>
        </p:txBody>
      </p: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227762" y="5119688"/>
            <a:ext cx="2955703" cy="1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800" b="1" i="0" strike="noStrike" cap="none" spc="0" baseline="0">
                <a:solidFill>
                  <a:srgbClr val="000000"/>
                </a:solidFill>
                <a:effectLst/>
                <a:latin typeface="Verdana" charset="0"/>
                <a:ea typeface="Verdana"/>
                <a:cs typeface="Verdana" charset="0"/>
              </a:rPr>
              <a:t>3 Градење на капацитетите:</a:t>
            </a:r>
          </a:p>
          <a:p>
            <a:r>
              <a:rPr lang="mk" sz="1800" b="1" i="0" strike="noStrike" cap="none" spc="0" baseline="0">
                <a:solidFill>
                  <a:srgbClr val="000000"/>
                </a:solidFill>
                <a:effectLst/>
                <a:latin typeface="Verdana" charset="0"/>
                <a:ea typeface="Verdana"/>
                <a:cs typeface="Verdana" charset="0"/>
              </a:rPr>
              <a:t>C-PROC</a:t>
            </a:r>
            <a:endParaRPr lang="en-GB" sz="1800" b="1">
              <a:latin typeface="Verdana" charset="0"/>
              <a:cs typeface="Verdana" charset="0"/>
            </a:endParaRPr>
          </a:p>
          <a:p>
            <a:r>
              <a:rPr lang="mk" sz="1800" b="1" i="0" strike="noStrike" cap="none" spc="0" baseline="0">
                <a:solidFill>
                  <a:srgbClr val="000000"/>
                </a:solidFill>
                <a:effectLst/>
                <a:latin typeface="Verdana" charset="0"/>
                <a:ea typeface="Verdana"/>
                <a:cs typeface="Verdana" charset="0"/>
              </a:rPr>
              <a:t>Програми за техничка соработка</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Tree>
    <p:extLst>
      <p:ext uri="{BB962C8B-B14F-4D97-AF65-F5344CB8AC3E}">
        <p14:creationId xmlns:p14="http://schemas.microsoft.com/office/powerpoint/2010/main" val="353608767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251520" y="23916"/>
            <a:ext cx="88192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b="0" i="0" strike="noStrike" cap="none" spc="0" baseline="0" dirty="0">
                <a:solidFill>
                  <a:srgbClr val="FFFFFF"/>
                </a:solidFill>
                <a:effectLst/>
                <a:latin typeface="Verdana" charset="0"/>
                <a:ea typeface="Verdana"/>
                <a:cs typeface="Verdana" charset="0"/>
              </a:rPr>
              <a:t>Конвенцијата на Советот на Европа за сајбер-криминал - Конвенцијата од Будимпешта</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61281" cy="4761625"/>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Се преговараше во рамки на Советот на Европа (47 членки), Канада, Јапонија, Јужна Африка и САД</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Отворена за потпишување на 23 ноември 2001 г. во Бидумпешта</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Протокол за ксенофобија и расизам преку компјутерски системи (2003)</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По што следуваше Комитетот на Конвенцијата за сајбер-криминал (T-CY)</a:t>
            </a:r>
            <a:r>
              <a:rPr lang="mk" sz="1400" b="0" i="0" strike="noStrike" cap="none" spc="0" baseline="0" dirty="0">
                <a:solidFill>
                  <a:srgbClr val="000000"/>
                </a:solidFill>
                <a:effectLst/>
                <a:latin typeface="Verdana" charset="0"/>
                <a:ea typeface="Verdana"/>
                <a:cs typeface="Verdana" charset="0"/>
              </a:rPr>
              <a:t> - упатства, толкувања, следење</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Отворена за пристапување од која било држава – 65 пристапувања/ратификации</a:t>
            </a:r>
          </a:p>
          <a:p>
            <a:pPr marL="361950" indent="-361950">
              <a:lnSpc>
                <a:spcPct val="200000"/>
              </a:lnSpc>
              <a:buFont typeface="Wingdings 3" pitchFamily="18" charset="2"/>
              <a:buChar char="u"/>
            </a:pPr>
            <a:r>
              <a:rPr lang="mk" sz="1400" b="1" i="0" strike="noStrike" cap="none" spc="0" baseline="0" dirty="0">
                <a:solidFill>
                  <a:srgbClr val="000000"/>
                </a:solidFill>
                <a:effectLst/>
                <a:latin typeface="Verdana" charset="0"/>
                <a:ea typeface="Verdana"/>
                <a:cs typeface="Verdana" charset="0"/>
              </a:rPr>
              <a:t>2. Дополнителен протокол во моментот се преговара</a:t>
            </a:r>
          </a:p>
          <a:p>
            <a:pPr marL="361950" indent="-361950">
              <a:lnSpc>
                <a:spcPct val="200000"/>
              </a:lnSpc>
              <a:buFont typeface="Wingdings 3" pitchFamily="18" charset="2"/>
              <a:buChar char="u"/>
            </a:pPr>
            <a:r>
              <a:rPr lang="mk" sz="1400" b="0" i="0" strike="noStrike" cap="none" spc="0" baseline="0" dirty="0">
                <a:solidFill>
                  <a:srgbClr val="000000"/>
                </a:solidFill>
                <a:effectLst/>
                <a:latin typeface="Verdana" charset="0"/>
                <a:ea typeface="Verdana"/>
                <a:cs typeface="Verdana" charset="0"/>
              </a:rPr>
              <a:t>Денеска, Конвенцијата од Будимпешта е единствениот меѓународен договор за сајбер-криминал и електронски докази</a:t>
            </a:r>
          </a:p>
        </p:txBody>
      </p:sp>
      <p:sp>
        <p:nvSpPr>
          <p:cNvPr id="2" name="Rectangle 1">
            <a:extLst>
              <a:ext uri="{FF2B5EF4-FFF2-40B4-BE49-F238E27FC236}">
                <a16:creationId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379781392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79388" y="179388"/>
            <a:ext cx="88566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Конвенцијата од Будимпешта: </a:t>
            </a:r>
            <a:r>
              <a:rPr lang="sr-Cyrl-RS" sz="3200" b="0" i="0" strike="noStrike" cap="none" spc="0" baseline="0" dirty="0" err="1">
                <a:solidFill>
                  <a:srgbClr val="FFFFFF"/>
                </a:solidFill>
                <a:effectLst/>
                <a:latin typeface="Verdana" charset="0"/>
                <a:ea typeface="Verdana"/>
                <a:cs typeface="Verdana" charset="0"/>
              </a:rPr>
              <a:t>опфат</a:t>
            </a:r>
            <a:endParaRPr lang="mk" sz="3200" b="0" i="0" strike="noStrike" cap="none" spc="0" baseline="0" dirty="0">
              <a:solidFill>
                <a:srgbClr val="FFFFFF"/>
              </a:solidFill>
              <a:effectLst/>
              <a:latin typeface="Verdana" charset="0"/>
              <a:ea typeface="Verdana"/>
              <a:cs typeface="Verdana" charset="0"/>
            </a:endParaRPr>
          </a:p>
        </p:txBody>
      </p:sp>
      <p:sp>
        <p:nvSpPr>
          <p:cNvPr id="21" name="Textfeld 4"/>
          <p:cNvSpPr txBox="1"/>
          <p:nvPr/>
        </p:nvSpPr>
        <p:spPr>
          <a:xfrm>
            <a:off x="6394450" y="1364580"/>
            <a:ext cx="2574322" cy="4339650"/>
          </a:xfrm>
          <a:prstGeom prst="rect">
            <a:avLst/>
          </a:prstGeom>
          <a:noFill/>
          <a:ln>
            <a:solidFill>
              <a:schemeClr val="bg1">
                <a:lumMod val="50000"/>
              </a:schemeClr>
            </a:solidFill>
          </a:ln>
        </p:spPr>
        <p:txBody>
          <a:bodyPr>
            <a:spAutoFit/>
          </a:bodyPr>
          <a:lstStyle/>
          <a:p>
            <a:pPr fontAlgn="auto">
              <a:spcBef>
                <a:spcPct val="0"/>
              </a:spcBef>
              <a:spcAft>
                <a:spcPct val="0"/>
              </a:spcAft>
              <a:defRPr/>
            </a:pPr>
            <a:r>
              <a:rPr lang="mk" b="0" i="0" strike="noStrike" cap="none" spc="0" baseline="0" dirty="0">
                <a:solidFill>
                  <a:srgbClr val="000000"/>
                </a:solidFill>
                <a:effectLst/>
                <a:latin typeface="Verdana" charset="0"/>
                <a:ea typeface="Verdana"/>
                <a:cs typeface="Verdana" charset="0"/>
              </a:rPr>
              <a:t>Меѓународна соработка:</a:t>
            </a:r>
          </a:p>
          <a:p>
            <a:pPr marL="361950" indent="-361950" fontAlgn="auto">
              <a:spcBef>
                <a:spcPct val="0"/>
              </a:spcBef>
              <a:spcAft>
                <a:spcPct val="0"/>
              </a:spcAft>
              <a:buFont typeface="Wingdings" pitchFamily="2" charset="2"/>
              <a:buChar char="§"/>
              <a:defRPr/>
            </a:pPr>
            <a:endParaRPr lang="en-GB" sz="1600" dirty="0">
              <a:latin typeface="Verdana" charset="0"/>
              <a:cs typeface="Verdana" charset="0"/>
            </a:endParaRP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Екстрадиција</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Заемна правна помош</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Спонтани информации</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Експедирано зачувување</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Заемна правна помош за пристапување до компјутерски податоци</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Заемна правна помош за </a:t>
            </a:r>
            <a:r>
              <a:rPr lang="sr-Cyrl-RS" sz="1400" b="0" i="0" strike="noStrike" cap="none" spc="0" baseline="0" dirty="0" err="1">
                <a:solidFill>
                  <a:srgbClr val="000000"/>
                </a:solidFill>
                <a:effectLst/>
                <a:latin typeface="Verdana" charset="0"/>
                <a:ea typeface="Verdana"/>
                <a:cs typeface="Verdana" charset="0"/>
              </a:rPr>
              <a:t>следење</a:t>
            </a:r>
            <a:endParaRPr lang="mk" sz="1400" b="0" i="0" strike="noStrike" cap="none" spc="0" baseline="0" dirty="0">
              <a:solidFill>
                <a:srgbClr val="000000"/>
              </a:solidFill>
              <a:effectLst/>
              <a:latin typeface="Verdana" charset="0"/>
              <a:ea typeface="Verdana"/>
              <a:cs typeface="Verdana" charset="0"/>
            </a:endParaRP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Точки за контакт 24/7</a:t>
            </a:r>
          </a:p>
        </p:txBody>
      </p:sp>
      <p:sp>
        <p:nvSpPr>
          <p:cNvPr id="20489" name="Textfeld 16"/>
          <p:cNvSpPr txBox="1">
            <a:spLocks noChangeArrowheads="1"/>
          </p:cNvSpPr>
          <p:nvPr/>
        </p:nvSpPr>
        <p:spPr bwMode="auto">
          <a:xfrm>
            <a:off x="2894013" y="1340768"/>
            <a:ext cx="6429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eaLnBrk="1" hangingPunct="1"/>
            <a:r>
              <a:rPr lang="de-DE" sz="4000" b="1">
                <a:latin typeface="Verdana" charset="0"/>
                <a:cs typeface="Verdana" charset="0"/>
              </a:rPr>
              <a:t>+</a:t>
            </a:r>
          </a:p>
        </p:txBody>
      </p:sp>
      <p:sp>
        <p:nvSpPr>
          <p:cNvPr id="20490" name="Textfeld 17"/>
          <p:cNvSpPr txBox="1">
            <a:spLocks noChangeArrowheads="1"/>
          </p:cNvSpPr>
          <p:nvPr/>
        </p:nvSpPr>
        <p:spPr bwMode="auto">
          <a:xfrm>
            <a:off x="5822950" y="1340768"/>
            <a:ext cx="642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eaLnBrk="1" hangingPunct="1"/>
            <a:r>
              <a:rPr lang="de-DE" sz="4000" b="1">
                <a:latin typeface="Verdana" charset="0"/>
                <a:cs typeface="Verdana" charset="0"/>
              </a:rPr>
              <a:t>+</a:t>
            </a:r>
          </a:p>
        </p:txBody>
      </p:sp>
      <p:sp>
        <p:nvSpPr>
          <p:cNvPr id="24" name="Textfeld 18"/>
          <p:cNvSpPr txBox="1"/>
          <p:nvPr/>
        </p:nvSpPr>
        <p:spPr>
          <a:xfrm>
            <a:off x="2715462" y="4911815"/>
            <a:ext cx="1965702" cy="307777"/>
          </a:xfrm>
          <a:prstGeom prst="rect">
            <a:avLst/>
          </a:prstGeom>
          <a:noFill/>
        </p:spPr>
        <p:txBody>
          <a:bodyPr>
            <a:spAutoFit/>
          </a:bodyPr>
          <a:lstStyle/>
          <a:p>
            <a:pPr fontAlgn="auto">
              <a:spcBef>
                <a:spcPct val="0"/>
              </a:spcBef>
              <a:spcAft>
                <a:spcPct val="0"/>
              </a:spcAft>
              <a:defRPr/>
            </a:pPr>
            <a:r>
              <a:rPr lang="mk" sz="1400" b="1" i="0" strike="noStrike" cap="none" spc="0" baseline="0" dirty="0">
                <a:solidFill>
                  <a:srgbClr val="595959"/>
                </a:solidFill>
                <a:effectLst/>
                <a:latin typeface="Verdana" charset="0"/>
                <a:ea typeface="Verdana"/>
                <a:cs typeface="Verdana" charset="0"/>
              </a:rPr>
              <a:t>Усогласување</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flipH="1">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00"/>
          </a:p>
        </p:txBody>
      </p:sp>
      <p:sp>
        <p:nvSpPr>
          <p:cNvPr id="22" name="Rectangle 11"/>
          <p:cNvSpPr>
            <a:spLocks noChangeArrowheads="1"/>
          </p:cNvSpPr>
          <p:nvPr/>
        </p:nvSpPr>
        <p:spPr bwMode="auto">
          <a:xfrm>
            <a:off x="7938" y="6597650"/>
            <a:ext cx="914519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100" b="1" i="0" strike="noStrike" cap="none" spc="0" baseline="0">
                <a:solidFill>
                  <a:srgbClr val="FFFFFF"/>
                </a:solidFill>
                <a:effectLst/>
                <a:latin typeface="Verdana" charset="0"/>
                <a:ea typeface="Verdana"/>
                <a:cs typeface="Verdana" charset="0"/>
              </a:rPr>
              <a:t>www.coe.int/cybercrime						 -</a:t>
            </a:r>
            <a:fld id="{2760D520-BF8D-4860-9C47-D5E86FB4A84D}" type="slidenum">
              <a:rPr lang="mk" sz="1100" b="1" i="0" strike="noStrike" cap="none" spc="0" baseline="0">
                <a:solidFill>
                  <a:srgbClr val="FFFFFF"/>
                </a:solidFill>
                <a:effectLst/>
                <a:latin typeface="Verdana" charset="0"/>
                <a:ea typeface="Verdana"/>
                <a:cs typeface="Verdana" charset="0"/>
              </a:rPr>
              <a:t>27</a:t>
            </a:fld>
            <a:r>
              <a:rPr lang="mk" sz="1100" b="1" i="0" strike="noStrike" cap="none" spc="0" baseline="0">
                <a:solidFill>
                  <a:srgbClr val="FFFFFF"/>
                </a:solidFill>
                <a:effectLst/>
                <a:latin typeface="Verdana" charset="0"/>
                <a:ea typeface="Verdana"/>
                <a:cs typeface="Verdana" charset="0"/>
              </a:rPr>
              <a:t> -                             </a:t>
            </a:r>
          </a:p>
        </p:txBody>
      </p:sp>
      <p:sp>
        <p:nvSpPr>
          <p:cNvPr id="20" name="Textfeld 3"/>
          <p:cNvSpPr txBox="1"/>
          <p:nvPr/>
        </p:nvSpPr>
        <p:spPr>
          <a:xfrm>
            <a:off x="3465512" y="1401093"/>
            <a:ext cx="2431304" cy="3262432"/>
          </a:xfrm>
          <a:prstGeom prst="rect">
            <a:avLst/>
          </a:prstGeom>
          <a:solidFill>
            <a:srgbClr val="FFFFFF"/>
          </a:solidFill>
          <a:ln>
            <a:solidFill>
              <a:schemeClr val="bg1">
                <a:lumMod val="50000"/>
              </a:schemeClr>
            </a:solidFill>
          </a:ln>
        </p:spPr>
        <p:txBody>
          <a:bodyPr>
            <a:spAutoFit/>
          </a:bodyPr>
          <a:lstStyle/>
          <a:p>
            <a:pPr fontAlgn="auto">
              <a:spcBef>
                <a:spcPct val="0"/>
              </a:spcBef>
              <a:spcAft>
                <a:spcPct val="0"/>
              </a:spcAft>
              <a:defRPr/>
            </a:pPr>
            <a:r>
              <a:rPr lang="mk" b="0" i="0" strike="noStrike" cap="none" spc="0" baseline="0" dirty="0">
                <a:solidFill>
                  <a:srgbClr val="000000"/>
                </a:solidFill>
                <a:effectLst/>
                <a:latin typeface="Verdana" charset="0"/>
                <a:ea typeface="Verdana"/>
                <a:cs typeface="Verdana" charset="0"/>
              </a:rPr>
              <a:t>Процедурални алатки</a:t>
            </a:r>
          </a:p>
          <a:p>
            <a:pPr marL="361950" indent="-361950" fontAlgn="auto">
              <a:spcBef>
                <a:spcPct val="0"/>
              </a:spcBef>
              <a:spcAft>
                <a:spcPct val="0"/>
              </a:spcAft>
              <a:buFont typeface="Wingdings" pitchFamily="2" charset="2"/>
              <a:buChar char="§"/>
              <a:defRPr/>
            </a:pPr>
            <a:endParaRPr lang="en-GB" sz="1600" dirty="0">
              <a:latin typeface="Verdana" charset="0"/>
              <a:cs typeface="Verdana" charset="0"/>
            </a:endParaRP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Експедирано зачувување</a:t>
            </a:r>
          </a:p>
          <a:p>
            <a:pPr marL="361950" indent="-36195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Претрес и </a:t>
            </a:r>
            <a:r>
              <a:rPr lang="sr-Cyrl-RS" sz="1400" b="0" i="0" strike="noStrike" cap="none" spc="0" baseline="0" dirty="0">
                <a:solidFill>
                  <a:srgbClr val="000000"/>
                </a:solidFill>
                <a:effectLst/>
                <a:latin typeface="Verdana" charset="0"/>
                <a:ea typeface="Verdana"/>
                <a:cs typeface="Verdana" charset="0"/>
              </a:rPr>
              <a:t>заплена</a:t>
            </a:r>
            <a:endParaRPr lang="mk" sz="1400" b="0" i="0" strike="noStrike" cap="none" spc="0" baseline="0" dirty="0">
              <a:solidFill>
                <a:srgbClr val="000000"/>
              </a:solidFill>
              <a:effectLst/>
              <a:latin typeface="Verdana" charset="0"/>
              <a:ea typeface="Verdana"/>
              <a:cs typeface="Verdana" charset="0"/>
            </a:endParaRPr>
          </a:p>
          <a:p>
            <a:pPr marL="361950" indent="-361950" fontAlgn="auto">
              <a:spcBef>
                <a:spcPct val="0"/>
              </a:spcBef>
              <a:spcAft>
                <a:spcPct val="0"/>
              </a:spcAft>
              <a:buFont typeface="Wingdings" pitchFamily="2" charset="2"/>
              <a:buChar char="§"/>
              <a:defRPr/>
            </a:pPr>
            <a:r>
              <a:rPr lang="sr-Cyrl-RS" sz="1400" b="0" i="0" strike="noStrike" cap="none" spc="0" baseline="0" dirty="0">
                <a:solidFill>
                  <a:srgbClr val="000000"/>
                </a:solidFill>
                <a:effectLst/>
                <a:latin typeface="Verdana" charset="0"/>
                <a:ea typeface="Verdana"/>
                <a:cs typeface="Verdana" charset="0"/>
              </a:rPr>
              <a:t>Налог за генерирање </a:t>
            </a:r>
            <a:r>
              <a:rPr lang="sr-Cyrl-RS" sz="1400" b="0" i="0" strike="noStrike" cap="none" spc="0" baseline="0" dirty="0" err="1">
                <a:solidFill>
                  <a:srgbClr val="000000"/>
                </a:solidFill>
                <a:effectLst/>
                <a:latin typeface="Verdana" charset="0"/>
                <a:ea typeface="Verdana"/>
                <a:cs typeface="Verdana" charset="0"/>
              </a:rPr>
              <a:t>информации</a:t>
            </a:r>
            <a:endParaRPr lang="mk" sz="1400" b="0" i="0" strike="noStrike" cap="none" spc="0" baseline="0" dirty="0">
              <a:solidFill>
                <a:srgbClr val="000000"/>
              </a:solidFill>
              <a:effectLst/>
              <a:latin typeface="Verdana" charset="0"/>
              <a:ea typeface="Verdana"/>
              <a:cs typeface="Verdana" charset="0"/>
            </a:endParaRPr>
          </a:p>
          <a:p>
            <a:pPr marL="361950" indent="-361950" fontAlgn="auto">
              <a:spcBef>
                <a:spcPct val="0"/>
              </a:spcBef>
              <a:spcAft>
                <a:spcPct val="0"/>
              </a:spcAft>
              <a:buFont typeface="Wingdings" pitchFamily="2" charset="2"/>
              <a:buChar char="§"/>
              <a:defRPr/>
            </a:pPr>
            <a:r>
              <a:rPr lang="sr-Cyrl-RS" sz="1400" dirty="0" err="1">
                <a:solidFill>
                  <a:srgbClr val="000000"/>
                </a:solidFill>
                <a:latin typeface="Verdana" charset="0"/>
                <a:ea typeface="Verdana"/>
                <a:cs typeface="Verdana" charset="0"/>
              </a:rPr>
              <a:t>С</a:t>
            </a:r>
            <a:r>
              <a:rPr lang="sr-Cyrl-RS" sz="1400" b="0" i="0" strike="noStrike" cap="none" spc="0" baseline="0" dirty="0" err="1">
                <a:solidFill>
                  <a:srgbClr val="000000"/>
                </a:solidFill>
                <a:effectLst/>
                <a:latin typeface="Verdana" charset="0"/>
                <a:ea typeface="Verdana"/>
                <a:cs typeface="Verdana" charset="0"/>
              </a:rPr>
              <a:t>ледење</a:t>
            </a:r>
            <a:r>
              <a:rPr lang="mk" sz="1400" b="0" i="0" strike="noStrike" cap="none" spc="0" baseline="0" dirty="0">
                <a:solidFill>
                  <a:srgbClr val="000000"/>
                </a:solidFill>
                <a:effectLst/>
                <a:latin typeface="Verdana" charset="0"/>
                <a:ea typeface="Verdana"/>
                <a:cs typeface="Verdana" charset="0"/>
              </a:rPr>
              <a:t> на компјутерски податоци</a:t>
            </a:r>
          </a:p>
          <a:p>
            <a:pPr marL="361950" indent="-361950" fontAlgn="auto">
              <a:spcBef>
                <a:spcPct val="0"/>
              </a:spcBef>
              <a:spcAft>
                <a:spcPct val="0"/>
              </a:spcAft>
              <a:buFont typeface="Wingdings" pitchFamily="2" charset="2"/>
              <a:buChar char="§"/>
              <a:defRPr/>
            </a:pPr>
            <a:endParaRPr lang="en-GB" sz="1400" dirty="0">
              <a:latin typeface="Verdana" charset="0"/>
              <a:cs typeface="Verdana" charset="0"/>
            </a:endParaRPr>
          </a:p>
          <a:p>
            <a:pPr marL="361950" indent="-361950" fontAlgn="auto">
              <a:spcBef>
                <a:spcPct val="0"/>
              </a:spcBef>
              <a:spcAft>
                <a:spcPct val="0"/>
              </a:spcAft>
              <a:buFont typeface="Wingdings" pitchFamily="2" charset="2"/>
              <a:buChar char="§"/>
              <a:defRPr/>
            </a:pPr>
            <a:r>
              <a:rPr lang="mk" sz="1400" b="1" i="0" strike="noStrike" cap="none" spc="0" baseline="0" dirty="0">
                <a:solidFill>
                  <a:srgbClr val="000000"/>
                </a:solidFill>
                <a:effectLst/>
                <a:latin typeface="Verdana" charset="0"/>
                <a:ea typeface="Verdana"/>
                <a:cs typeface="Verdana" charset="0"/>
              </a:rPr>
              <a:t>Услови, гаранции</a:t>
            </a:r>
          </a:p>
        </p:txBody>
      </p:sp>
      <p:sp>
        <p:nvSpPr>
          <p:cNvPr id="19" name="Textfeld 12"/>
          <p:cNvSpPr txBox="1"/>
          <p:nvPr/>
        </p:nvSpPr>
        <p:spPr>
          <a:xfrm>
            <a:off x="179388" y="1412205"/>
            <a:ext cx="2570162" cy="4154984"/>
          </a:xfrm>
          <a:prstGeom prst="rect">
            <a:avLst/>
          </a:prstGeom>
          <a:solidFill>
            <a:schemeClr val="bg1"/>
          </a:solidFill>
          <a:ln>
            <a:solidFill>
              <a:schemeClr val="bg1">
                <a:lumMod val="50000"/>
              </a:schemeClr>
            </a:solidFill>
          </a:ln>
        </p:spPr>
        <p:txBody>
          <a:bodyPr wrap="square">
            <a:spAutoFit/>
          </a:bodyPr>
          <a:lstStyle/>
          <a:p>
            <a:pPr fontAlgn="auto">
              <a:spcBef>
                <a:spcPct val="0"/>
              </a:spcBef>
              <a:spcAft>
                <a:spcPct val="0"/>
              </a:spcAft>
              <a:defRPr/>
            </a:pPr>
            <a:r>
              <a:rPr lang="mk" b="1" i="0" strike="noStrike" cap="none" spc="0" baseline="0" dirty="0">
                <a:solidFill>
                  <a:srgbClr val="000000"/>
                </a:solidFill>
                <a:effectLst/>
                <a:latin typeface="Verdana" charset="0"/>
                <a:ea typeface="Verdana"/>
                <a:cs typeface="Verdana" charset="0"/>
              </a:rPr>
              <a:t>Инкриминирачко поведение </a:t>
            </a:r>
          </a:p>
          <a:p>
            <a:pPr fontAlgn="auto">
              <a:spcBef>
                <a:spcPct val="0"/>
              </a:spcBef>
              <a:spcAft>
                <a:spcPct val="0"/>
              </a:spcAft>
              <a:defRPr/>
            </a:pPr>
            <a:endParaRPr lang="en-GB" b="1" dirty="0">
              <a:latin typeface="Verdana" charset="0"/>
              <a:cs typeface="Verdana" charset="0"/>
            </a:endParaRP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Нелегален пристап</a:t>
            </a:r>
          </a:p>
          <a:p>
            <a:pPr marL="342900" indent="-342900" fontAlgn="auto">
              <a:spcBef>
                <a:spcPct val="0"/>
              </a:spcBef>
              <a:spcAft>
                <a:spcPct val="0"/>
              </a:spcAft>
              <a:buFont typeface="Wingdings" pitchFamily="2" charset="2"/>
              <a:buChar char="§"/>
              <a:defRPr/>
            </a:pPr>
            <a:r>
              <a:rPr lang="sr-Cyrl-RS" sz="1400" b="0" i="0" strike="noStrike" cap="none" spc="0" baseline="0" dirty="0">
                <a:solidFill>
                  <a:srgbClr val="000000"/>
                </a:solidFill>
                <a:effectLst/>
                <a:latin typeface="Verdana" charset="0"/>
                <a:ea typeface="Verdana"/>
                <a:cs typeface="Verdana" charset="0"/>
              </a:rPr>
              <a:t>илегалн</a:t>
            </a:r>
            <a:r>
              <a:rPr lang="mk" sz="1400" b="0" i="0" strike="noStrike" cap="none" spc="0" baseline="0" dirty="0">
                <a:solidFill>
                  <a:srgbClr val="000000"/>
                </a:solidFill>
                <a:effectLst/>
                <a:latin typeface="Verdana" charset="0"/>
                <a:ea typeface="Verdana"/>
                <a:cs typeface="Verdana" charset="0"/>
              </a:rPr>
              <a:t>о </a:t>
            </a:r>
            <a:r>
              <a:rPr lang="sr-Cyrl-RS" sz="1400" b="0" i="0" strike="noStrike" cap="none" spc="0" baseline="0" dirty="0" err="1">
                <a:solidFill>
                  <a:srgbClr val="000000"/>
                </a:solidFill>
                <a:effectLst/>
                <a:latin typeface="Verdana" charset="0"/>
                <a:ea typeface="Verdana"/>
                <a:cs typeface="Verdana" charset="0"/>
              </a:rPr>
              <a:t>следење</a:t>
            </a:r>
            <a:endParaRPr lang="mk" sz="1400" b="0" i="0" strike="noStrike" cap="none" spc="0" baseline="0" dirty="0">
              <a:solidFill>
                <a:srgbClr val="000000"/>
              </a:solidFill>
              <a:effectLst/>
              <a:latin typeface="Verdana" charset="0"/>
              <a:ea typeface="Verdana"/>
              <a:cs typeface="Verdana" charset="0"/>
            </a:endParaRP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Манипулација на податоците</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Попречување на работата на системите</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Злоупотреба на уредите</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Измама и фалсификат</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Детска порнографија</a:t>
            </a:r>
          </a:p>
          <a:p>
            <a:pPr marL="342900" indent="-342900" fontAlgn="auto">
              <a:spcBef>
                <a:spcPct val="0"/>
              </a:spcBef>
              <a:spcAft>
                <a:spcPct val="0"/>
              </a:spcAft>
              <a:buFont typeface="Wingdings" pitchFamily="2" charset="2"/>
              <a:buChar char="§"/>
              <a:defRPr/>
            </a:pPr>
            <a:r>
              <a:rPr lang="mk" sz="1400" b="0" i="0" strike="noStrike" cap="none" spc="0" baseline="0" dirty="0">
                <a:solidFill>
                  <a:srgbClr val="000000"/>
                </a:solidFill>
                <a:effectLst/>
                <a:latin typeface="Verdana" charset="0"/>
                <a:ea typeface="Verdana"/>
                <a:cs typeface="Verdana" charset="0"/>
              </a:rPr>
              <a:t>Повреда на правата на интелектуална сопственост </a:t>
            </a:r>
          </a:p>
        </p:txBody>
      </p:sp>
      <p:sp>
        <p:nvSpPr>
          <p:cNvPr id="18" name="TextBox 17"/>
          <p:cNvSpPr txBox="1"/>
          <p:nvPr/>
        </p:nvSpPr>
        <p:spPr>
          <a:xfrm>
            <a:off x="1749474" y="5754975"/>
            <a:ext cx="5506189" cy="738664"/>
          </a:xfrm>
          <a:prstGeom prst="rect">
            <a:avLst/>
          </a:prstGeom>
          <a:noFill/>
        </p:spPr>
        <p:txBody>
          <a:bodyPr wrap="square" rtlCol="0">
            <a:spAutoFit/>
          </a:bodyPr>
          <a:lstStyle/>
          <a:p>
            <a:r>
              <a:rPr lang="mk" sz="1400" b="1" i="1" strike="noStrike" cap="none" spc="0" baseline="0" dirty="0">
                <a:solidFill>
                  <a:srgbClr val="1F497D"/>
                </a:solidFill>
                <a:effectLst/>
                <a:latin typeface="Verdana" charset="0"/>
                <a:ea typeface="Verdana"/>
                <a:cs typeface="Verdana" charset="0"/>
              </a:rPr>
              <a:t>Процедурални овластувања и меѓународна соработка за СЕКОЕ КРИВИЧНО ДЕЛО за кое доказите се наоѓаат на компјутерски систем!</a:t>
            </a:r>
          </a:p>
        </p:txBody>
      </p:sp>
    </p:spTree>
    <p:extLst>
      <p:ext uri="{BB962C8B-B14F-4D97-AF65-F5344CB8AC3E}">
        <p14:creationId xmlns:p14="http://schemas.microsoft.com/office/powerpoint/2010/main" val="161615047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7709" cy="82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4800" b="1" i="0" strike="noStrike" cap="none" spc="0" baseline="0">
                <a:solidFill>
                  <a:srgbClr val="000000"/>
                </a:solidFill>
                <a:effectLst/>
                <a:latin typeface="Verdana" charset="0"/>
                <a:ea typeface="Verdana"/>
                <a:cs typeface="Verdana" charset="0"/>
              </a:rPr>
              <a:t>130</a:t>
            </a:r>
            <a:r>
              <a:rPr lang="mk" sz="4000" b="1" i="0" strike="noStrike" cap="none" spc="0" baseline="0">
                <a:solidFill>
                  <a:srgbClr val="000000"/>
                </a:solidFill>
                <a:effectLst/>
                <a:latin typeface="Verdana" charset="0"/>
                <a:ea typeface="Verdana"/>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2738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Досегот на Конвенцијата од Будимпешта</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00"/>
          </a:p>
        </p:txBody>
      </p:sp>
      <p:grpSp>
        <p:nvGrpSpPr>
          <p:cNvPr id="53255" name="Group 13"/>
          <p:cNvGrpSpPr/>
          <p:nvPr/>
        </p:nvGrpSpPr>
        <p:grpSpPr>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50" y="0"/>
              <a:ext cx="9372924" cy="4653136"/>
            </a:xfrm>
            <a:prstGeom prst="rect">
              <a:avLst/>
            </a:prstGeom>
            <a:solidFill>
              <a:srgbClr val="FFFFFF"/>
            </a:solidFill>
            <a:ln w="3175">
              <a:solidFill>
                <a:schemeClr val="tx1"/>
              </a:solidFill>
              <a:miter lim="800000"/>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grpSp>
      <p:sp>
        <p:nvSpPr>
          <p:cNvPr id="53256" name="TextBox 134"/>
          <p:cNvSpPr txBox="1">
            <a:spLocks noChangeArrowheads="1"/>
          </p:cNvSpPr>
          <p:nvPr/>
        </p:nvSpPr>
        <p:spPr bwMode="auto">
          <a:xfrm>
            <a:off x="179386" y="5067300"/>
            <a:ext cx="35115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dirty="0">
                <a:solidFill>
                  <a:srgbClr val="000000"/>
                </a:solidFill>
                <a:latin typeface="Verdana" charset="0"/>
                <a:ea typeface="Verdana"/>
                <a:cs typeface="Verdana" charset="0"/>
              </a:rPr>
              <a:t>На </a:t>
            </a:r>
            <a:r>
              <a:rPr lang="mk" sz="1200" b="0" i="0" strike="noStrike" cap="none" spc="0" baseline="0" dirty="0">
                <a:solidFill>
                  <a:srgbClr val="000000"/>
                </a:solidFill>
                <a:effectLst/>
                <a:latin typeface="Verdana" charset="0"/>
                <a:ea typeface="Verdana"/>
                <a:cs typeface="Verdana" charset="0"/>
              </a:rPr>
              <a:t>Конвенцијата од Будимпешта</a:t>
            </a:r>
          </a:p>
          <a:p>
            <a:r>
              <a:rPr lang="mk" sz="1200" b="1" i="0" strike="noStrike" cap="none" spc="0" baseline="0" dirty="0">
                <a:solidFill>
                  <a:srgbClr val="000000"/>
                </a:solidFill>
                <a:effectLst/>
                <a:latin typeface="Verdana" charset="0"/>
                <a:ea typeface="Verdana"/>
                <a:cs typeface="Verdana" charset="0"/>
              </a:rPr>
              <a:t>Ѝ пристапиле/ ја ратификувале </a:t>
            </a:r>
            <a:r>
              <a:rPr lang="mk" b="1" i="0" strike="noStrike" cap="none" spc="0" baseline="0" dirty="0">
                <a:solidFill>
                  <a:srgbClr val="FF0000"/>
                </a:solidFill>
                <a:effectLst/>
                <a:latin typeface="Verdana" charset="0"/>
                <a:ea typeface="Verdana"/>
                <a:cs typeface="Verdana" charset="0"/>
              </a:rPr>
              <a:t>65</a:t>
            </a:r>
          </a:p>
        </p:txBody>
      </p:sp>
      <p:sp>
        <p:nvSpPr>
          <p:cNvPr id="53257" name="TextBox 135"/>
          <p:cNvSpPr txBox="1">
            <a:spLocks noChangeArrowheads="1"/>
          </p:cNvSpPr>
          <p:nvPr/>
        </p:nvSpPr>
        <p:spPr bwMode="auto">
          <a:xfrm>
            <a:off x="179388" y="5785321"/>
            <a:ext cx="27618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a:solidFill>
                  <a:srgbClr val="000000"/>
                </a:solidFill>
                <a:effectLst/>
                <a:latin typeface="Verdana" charset="0"/>
                <a:ea typeface="Verdana"/>
                <a:cs typeface="Verdana" charset="0"/>
              </a:rPr>
              <a:t>Ја потпишале: 3</a:t>
            </a:r>
          </a:p>
        </p:txBody>
      </p:sp>
      <p:sp>
        <p:nvSpPr>
          <p:cNvPr id="53258" name="TextBox 136"/>
          <p:cNvSpPr txBox="1">
            <a:spLocks noChangeArrowheads="1"/>
          </p:cNvSpPr>
          <p:nvPr/>
        </p:nvSpPr>
        <p:spPr bwMode="auto">
          <a:xfrm>
            <a:off x="179388" y="6217567"/>
            <a:ext cx="27618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a:solidFill>
                  <a:srgbClr val="000000"/>
                </a:solidFill>
                <a:effectLst/>
                <a:latin typeface="Verdana" charset="0"/>
                <a:ea typeface="Verdana"/>
                <a:cs typeface="Verdana" charset="0"/>
              </a:rPr>
              <a:t>Поканети да пристапат:  8</a:t>
            </a:r>
          </a:p>
        </p:txBody>
      </p:sp>
      <p:sp>
        <p:nvSpPr>
          <p:cNvPr id="53259" name="TextBox 137"/>
          <p:cNvSpPr txBox="1">
            <a:spLocks noChangeArrowheads="1"/>
          </p:cNvSpPr>
          <p:nvPr/>
        </p:nvSpPr>
        <p:spPr bwMode="auto">
          <a:xfrm>
            <a:off x="3795713" y="5210175"/>
            <a:ext cx="4986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a:solidFill>
                  <a:srgbClr val="000000"/>
                </a:solidFill>
                <a:effectLst/>
                <a:latin typeface="Verdana" charset="0"/>
                <a:ea typeface="Verdana"/>
                <a:cs typeface="Verdana" charset="0"/>
              </a:rPr>
              <a:t>Други земји со закони/ нацрт-закони усогласени со Конвенцијата од Будимпешта = 20</a:t>
            </a: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53264" name="TextBox 142"/>
          <p:cNvSpPr txBox="1">
            <a:spLocks noChangeArrowheads="1"/>
          </p:cNvSpPr>
          <p:nvPr/>
        </p:nvSpPr>
        <p:spPr bwMode="auto">
          <a:xfrm>
            <a:off x="3832225" y="5805488"/>
            <a:ext cx="49865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r>
              <a:rPr lang="mk" sz="1200" b="1" i="0" strike="noStrike" cap="none" spc="0" baseline="0">
                <a:solidFill>
                  <a:srgbClr val="000000"/>
                </a:solidFill>
                <a:effectLst/>
                <a:latin typeface="Verdana" charset="0"/>
                <a:ea typeface="Verdana"/>
                <a:cs typeface="Verdana" charset="0"/>
              </a:rPr>
              <a:t>Други земји кои се угледуваат на Конвенцијата од Будимпешта при изработка на своето законодавство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050">
              <a:latin typeface="Verdana" charset="0"/>
              <a:cs typeface="Verdana" charset="0"/>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charset="0"/>
              <a:cs typeface="Verdana" charset="0"/>
            </a:endParaRPr>
          </a:p>
        </p:txBody>
      </p:sp>
      <p:sp>
        <p:nvSpPr>
          <p:cNvPr id="2" name="Rectangle 1">
            <a:extLst>
              <a:ext uri="{FF2B5EF4-FFF2-40B4-BE49-F238E27FC236}">
                <a16:creationId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100" b="0" i="0" strike="noStrike" cap="none" spc="0" baseline="0">
                <a:solidFill>
                  <a:srgbClr val="FFFFFF"/>
                </a:solidFill>
                <a:effectLst/>
                <a:latin typeface="Verdana" charset="0"/>
                <a:ea typeface="Verdana"/>
                <a:cs typeface="Verdana" charset="0"/>
              </a:rPr>
              <a:t>www.coe.int/cybercrime                              </a:t>
            </a:r>
            <a:endParaRPr lang="en-GB" sz="1100"/>
          </a:p>
        </p:txBody>
      </p:sp>
    </p:spTree>
    <p:extLst>
      <p:ext uri="{BB962C8B-B14F-4D97-AF65-F5344CB8AC3E}">
        <p14:creationId xmlns:p14="http://schemas.microsoft.com/office/powerpoint/2010/main" val="352498738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a16="http://schemas.microsoft.com/office/drawing/2014/main" id="{7D742FC9-9703-4874-9AF6-932F686F069B}"/>
              </a:ext>
            </a:extLst>
          </p:cNvPr>
          <p:cNvSpPr txBox="1"/>
          <p:nvPr/>
        </p:nvSpPr>
        <p:spPr>
          <a:xfrm>
            <a:off x="467544" y="1484784"/>
            <a:ext cx="5622241" cy="4744889"/>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mk" b="1" i="0" strike="noStrike" cap="none" spc="0" baseline="0" dirty="0">
                <a:solidFill>
                  <a:srgbClr val="FFFFFF"/>
                </a:solidFill>
                <a:effectLst/>
                <a:latin typeface="Verdana" charset="0"/>
                <a:ea typeface="Verdana"/>
                <a:cs typeface="Verdana" charset="0"/>
              </a:rPr>
              <a:t>Одредби за поуспешна ЗПП (заемна правна помош)</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Итна ЗПП </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Заеднички истраги</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Видео конференции</a:t>
            </a:r>
          </a:p>
          <a:p>
            <a:pPr marL="457200" lvl="0" indent="-457200">
              <a:spcAft>
                <a:spcPts val="800"/>
              </a:spcAft>
              <a:buFont typeface="Arial" panose="020B0604020202020204" pitchFamily="34" charset="0"/>
              <a:buChar char="•"/>
            </a:pPr>
            <a:r>
              <a:rPr lang="mk" b="1" i="0" strike="noStrike" cap="none" spc="0" baseline="0" dirty="0">
                <a:solidFill>
                  <a:srgbClr val="FFFFFF"/>
                </a:solidFill>
                <a:effectLst/>
                <a:latin typeface="Verdana" charset="0"/>
                <a:ea typeface="Verdana"/>
                <a:cs typeface="Verdana" charset="0"/>
              </a:rPr>
              <a:t>Јазик на барањата</a:t>
            </a:r>
          </a:p>
          <a:p>
            <a:pPr marL="457200" lvl="0" indent="-457200">
              <a:spcAft>
                <a:spcPts val="800"/>
              </a:spcAft>
              <a:buFont typeface="Arial" panose="020B0604020202020204" pitchFamily="34" charset="0"/>
              <a:buChar char="•"/>
            </a:pPr>
            <a:r>
              <a:rPr lang="mk" b="1" dirty="0">
                <a:solidFill>
                  <a:srgbClr val="FFFFFF"/>
                </a:solidFill>
                <a:latin typeface="Verdana" charset="0"/>
                <a:ea typeface="Verdana"/>
                <a:cs typeface="Verdana" charset="0"/>
              </a:rPr>
              <a:t>и</a:t>
            </a:r>
            <a:r>
              <a:rPr lang="mk" b="1" i="0" strike="noStrike" cap="none" spc="0" baseline="0" dirty="0">
                <a:solidFill>
                  <a:srgbClr val="FFFFFF"/>
                </a:solidFill>
                <a:effectLst/>
                <a:latin typeface="Verdana" charset="0"/>
                <a:ea typeface="Verdana"/>
                <a:cs typeface="Verdana" charset="0"/>
              </a:rPr>
              <a:t> др.</a:t>
            </a:r>
          </a:p>
          <a:p>
            <a:pPr lvl="0">
              <a:spcBef>
                <a:spcPts val="600"/>
              </a:spcBef>
              <a:spcAft>
                <a:spcPts val="800"/>
              </a:spcAft>
            </a:pPr>
            <a:r>
              <a:rPr lang="mk" b="1" i="0" strike="noStrike" cap="none" spc="0" baseline="0" dirty="0">
                <a:solidFill>
                  <a:srgbClr val="FFFFFF"/>
                </a:solidFill>
                <a:effectLst/>
                <a:latin typeface="Verdana" charset="0"/>
                <a:ea typeface="Verdana"/>
                <a:cs typeface="Verdana" charset="0"/>
              </a:rPr>
              <a:t>Б. Одредби за директна соработка со провајдерите во другите јурисдикции</a:t>
            </a:r>
          </a:p>
          <a:p>
            <a:pPr>
              <a:spcBef>
                <a:spcPts val="600"/>
              </a:spcBef>
              <a:spcAft>
                <a:spcPts val="800"/>
              </a:spcAft>
            </a:pPr>
            <a:r>
              <a:rPr lang="mk" b="1" i="0" strike="noStrike" cap="none" spc="0" baseline="0" dirty="0">
                <a:solidFill>
                  <a:srgbClr val="FFFFFF"/>
                </a:solidFill>
                <a:effectLst/>
                <a:latin typeface="Verdana" charset="0"/>
                <a:ea typeface="Verdana"/>
                <a:cs typeface="Verdana" charset="0"/>
              </a:rPr>
              <a:t>Ц. Правна рамка и заштитни мерки за постојните практики за проширување на соработката преку граница</a:t>
            </a:r>
          </a:p>
          <a:p>
            <a:pPr>
              <a:spcBef>
                <a:spcPts val="600"/>
              </a:spcBef>
              <a:spcAft>
                <a:spcPts val="800"/>
              </a:spcAft>
            </a:pPr>
            <a:r>
              <a:rPr lang="mk" b="1" i="0" strike="noStrike" cap="none" spc="0" baseline="0" dirty="0">
                <a:solidFill>
                  <a:srgbClr val="FFFFFF"/>
                </a:solidFill>
                <a:effectLst/>
                <a:latin typeface="Verdana" charset="0"/>
                <a:ea typeface="Verdana"/>
                <a:cs typeface="Verdana" charset="0"/>
              </a:rPr>
              <a:t>Д. Заштини мерки/заштита на податоци</a:t>
            </a:r>
          </a:p>
        </p:txBody>
      </p:sp>
      <p:sp>
        <p:nvSpPr>
          <p:cNvPr id="19" name="ZoneTexte 11">
            <a:extLst>
              <a:ext uri="{FF2B5EF4-FFF2-40B4-BE49-F238E27FC236}">
                <a16:creationId xmlns:a16="http://schemas.microsoft.com/office/drawing/2014/main" id="{4981128A-14A1-4C8D-B222-9CF59A34FADB}"/>
              </a:ext>
            </a:extLst>
          </p:cNvPr>
          <p:cNvSpPr txBox="1"/>
          <p:nvPr/>
        </p:nvSpPr>
        <p:spPr>
          <a:xfrm>
            <a:off x="6372200" y="2242607"/>
            <a:ext cx="2355658" cy="3142580"/>
          </a:xfrm>
          <a:prstGeom prst="rect">
            <a:avLst/>
          </a:prstGeom>
          <a:noFill/>
          <a:ln>
            <a:solidFill>
              <a:schemeClr val="accent1">
                <a:lumMod val="75000"/>
              </a:schemeClr>
            </a:solidFill>
          </a:ln>
        </p:spPr>
        <p:txBody>
          <a:bodyPr wrap="square" rtlCol="0">
            <a:spAutoFit/>
          </a:bodyPr>
          <a:lstStyle/>
          <a:p>
            <a:r>
              <a:rPr lang="sr-Cyrl-RS" sz="2000" b="1" i="0" strike="noStrike" cap="none" spc="0" baseline="0" dirty="0" err="1">
                <a:solidFill>
                  <a:srgbClr val="2B5D8F"/>
                </a:solidFill>
                <a:effectLst/>
                <a:latin typeface="Verdana" charset="0"/>
                <a:ea typeface="Verdana"/>
                <a:cs typeface="Verdana" charset="0"/>
              </a:rPr>
              <a:t>Опфат</a:t>
            </a:r>
            <a:r>
              <a:rPr lang="mk" sz="2000" b="1" i="0" strike="noStrike" cap="none" spc="0" baseline="0" dirty="0">
                <a:solidFill>
                  <a:srgbClr val="2B5D8F"/>
                </a:solidFill>
                <a:effectLst/>
                <a:latin typeface="Verdana" charset="0"/>
                <a:ea typeface="Verdana"/>
                <a:cs typeface="Verdana" charset="0"/>
              </a:rPr>
              <a:t>от одобрен во јуни 2017 година</a:t>
            </a:r>
          </a:p>
          <a:p>
            <a:endPar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r>
              <a:rPr lang="mk" sz="2000" b="1" i="0" strike="noStrike" cap="none" spc="0" baseline="0" dirty="0">
                <a:solidFill>
                  <a:srgbClr val="2B5D8F"/>
                </a:solidFill>
                <a:effectLst/>
                <a:latin typeface="Verdana" charset="0"/>
                <a:ea typeface="Verdana"/>
                <a:cs typeface="Verdana" charset="0"/>
              </a:rPr>
              <a:t>Преговори:  септември 2017 - декември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a16="http://schemas.microsoft.com/office/drawing/2014/main" id="{748608A9-869B-4480-B5BB-CB157CC0721B}"/>
              </a:ext>
            </a:extLst>
          </p:cNvPr>
          <p:cNvSpPr txBox="1"/>
          <p:nvPr/>
        </p:nvSpPr>
        <p:spPr>
          <a:xfrm>
            <a:off x="1056889" y="-24482"/>
            <a:ext cx="8056739" cy="15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a:ea typeface="MS PGothic" charset="0"/>
                <a:cs typeface="MS PGothic" charset="0"/>
              </a:defRPr>
            </a:lvl2pPr>
            <a:lvl3pPr marL="1143000" indent="-228600">
              <a:defRPr sz="2400">
                <a:latin typeface="Calibri"/>
                <a:ea typeface="MS PGothic" charset="0"/>
                <a:cs typeface="MS PGothic" charset="0"/>
              </a:defRPr>
            </a:lvl3pPr>
            <a:lvl4pPr marL="1600200" indent="-228600">
              <a:defRPr sz="2400">
                <a:latin typeface="Calibri"/>
                <a:ea typeface="MS PGothic" charset="0"/>
                <a:cs typeface="MS PGothic" charset="0"/>
              </a:defRPr>
            </a:lvl4pPr>
            <a:lvl5pPr marL="2057400" indent="-228600">
              <a:defRPr sz="2400">
                <a:latin typeface="Calibri"/>
                <a:ea typeface="MS PGothic" charset="0"/>
                <a:cs typeface="MS PGothic" charset="0"/>
              </a:defRPr>
            </a:lvl5pPr>
            <a:lvl6pPr marL="2514600" indent="-228600" eaLnBrk="0" fontAlgn="base" hangingPunct="0">
              <a:spcBef>
                <a:spcPct val="0"/>
              </a:spcBef>
              <a:spcAft>
                <a:spcPct val="0"/>
              </a:spcAft>
              <a:defRPr sz="2400">
                <a:latin typeface="Calibri"/>
                <a:ea typeface="MS PGothic" charset="0"/>
                <a:cs typeface="MS PGothic" charset="0"/>
              </a:defRPr>
            </a:lvl6pPr>
            <a:lvl7pPr marL="2971800" indent="-228600" eaLnBrk="0" fontAlgn="base" hangingPunct="0">
              <a:spcBef>
                <a:spcPct val="0"/>
              </a:spcBef>
              <a:spcAft>
                <a:spcPct val="0"/>
              </a:spcAft>
              <a:defRPr sz="2400">
                <a:latin typeface="Calibri"/>
                <a:ea typeface="MS PGothic" charset="0"/>
                <a:cs typeface="MS PGothic" charset="0"/>
              </a:defRPr>
            </a:lvl7pPr>
            <a:lvl8pPr marL="3429000" indent="-228600" eaLnBrk="0" fontAlgn="base" hangingPunct="0">
              <a:spcBef>
                <a:spcPct val="0"/>
              </a:spcBef>
              <a:spcAft>
                <a:spcPct val="0"/>
              </a:spcAft>
              <a:defRPr sz="2400">
                <a:latin typeface="Calibri"/>
                <a:ea typeface="MS PGothic" charset="0"/>
                <a:cs typeface="MS PGothic" charset="0"/>
              </a:defRPr>
            </a:lvl8pPr>
            <a:lvl9pPr marL="3886200" indent="-228600" eaLnBrk="0" fontAlgn="base" hangingPunct="0">
              <a:spcBef>
                <a:spcPct val="0"/>
              </a:spcBef>
              <a:spcAft>
                <a:spcPct val="0"/>
              </a:spcAft>
              <a:defRPr sz="2400">
                <a:latin typeface="Calibri"/>
                <a:ea typeface="MS PGothic" charset="0"/>
                <a:cs typeface="MS PGothic" charset="0"/>
              </a:defRPr>
            </a:lvl9pPr>
          </a:lstStyle>
          <a:p>
            <a:r>
              <a:rPr lang="mk" sz="3200" b="0" i="0" strike="noStrike" cap="none" spc="0" baseline="0">
                <a:solidFill>
                  <a:srgbClr val="FFFFFF"/>
                </a:solidFill>
                <a:effectLst/>
                <a:latin typeface="Verdana" charset="0"/>
                <a:ea typeface="Verdana"/>
                <a:cs typeface="Verdana" charset="0"/>
              </a:rPr>
              <a:t>Дополнителен протокол на Конвенцијата од Будимпешта за сајбер-криминалот </a:t>
            </a:r>
          </a:p>
        </p:txBody>
      </p:sp>
      <p:sp>
        <p:nvSpPr>
          <p:cNvPr id="2" name="Rectangle 1">
            <a:extLst>
              <a:ext uri="{FF2B5EF4-FFF2-40B4-BE49-F238E27FC236}">
                <a16:creationId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407486778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Цел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r>
              <a:rPr lang="mk" sz="3200" b="0" i="0" strike="noStrike" cap="none" spc="0" baseline="0" dirty="0">
                <a:solidFill>
                  <a:srgbClr val="000000"/>
                </a:solidFill>
                <a:effectLst/>
                <a:latin typeface="Calibri"/>
                <a:ea typeface="Calibri"/>
                <a:cs typeface="Calibri"/>
              </a:rPr>
              <a:t>Да се воведат </a:t>
            </a:r>
            <a:r>
              <a:rPr lang="sr-Cyrl-RS" sz="3200" b="0" i="0" strike="noStrike" cap="none" spc="0" baseline="0" dirty="0">
                <a:solidFill>
                  <a:srgbClr val="000000"/>
                </a:solidFill>
                <a:effectLst/>
                <a:latin typeface="Calibri"/>
                <a:ea typeface="Calibri"/>
                <a:cs typeface="Calibri"/>
              </a:rPr>
              <a:t>претставници</a:t>
            </a:r>
            <a:r>
              <a:rPr lang="mk" sz="3200" b="0" i="0" strike="noStrike" cap="none" spc="0" baseline="0" dirty="0">
                <a:solidFill>
                  <a:srgbClr val="000000"/>
                </a:solidFill>
                <a:effectLst/>
                <a:latin typeface="Calibri"/>
                <a:ea typeface="Calibri"/>
                <a:cs typeface="Calibri"/>
              </a:rPr>
              <a:t>те во информатичкото општество и сајбер-криминалот, и да се претстават меѓународните организации и нивните заложби за борба против овој современ вид на криминал.</a:t>
            </a:r>
          </a:p>
          <a:p>
            <a:r>
              <a:rPr lang="mk" sz="3200" b="0" i="0" strike="noStrike" cap="none" spc="0" baseline="0" dirty="0">
                <a:solidFill>
                  <a:srgbClr val="000000"/>
                </a:solidFill>
                <a:effectLst/>
                <a:latin typeface="Calibri"/>
                <a:ea typeface="Calibri"/>
                <a:cs typeface="Calibri"/>
              </a:rPr>
              <a:t>Да се дадат основните дефиниции за сајбер-криминалот, да се разгледа Конвенцијата од Будимпешта на СнЕ (</a:t>
            </a:r>
            <a:r>
              <a:rPr lang="en-US" sz="3200" b="0" i="0" strike="noStrike" cap="none" spc="0" baseline="0" dirty="0" err="1">
                <a:solidFill>
                  <a:srgbClr val="000000"/>
                </a:solidFill>
                <a:effectLst/>
                <a:latin typeface="Calibri"/>
                <a:ea typeface="Calibri"/>
                <a:cs typeface="Calibri"/>
              </a:rPr>
              <a:t>CoE</a:t>
            </a:r>
            <a:r>
              <a:rPr lang="en-US" sz="3200" b="0" i="0" strike="noStrike" cap="none" spc="0" baseline="0" dirty="0">
                <a:solidFill>
                  <a:srgbClr val="000000"/>
                </a:solidFill>
                <a:effectLst/>
                <a:latin typeface="Calibri"/>
                <a:ea typeface="Calibri"/>
                <a:cs typeface="Calibri"/>
              </a:rPr>
              <a:t>)</a:t>
            </a:r>
            <a:r>
              <a:rPr lang="mk" sz="3200" b="0" i="0" strike="noStrike" cap="none" spc="0" baseline="0" dirty="0">
                <a:solidFill>
                  <a:srgbClr val="000000"/>
                </a:solidFill>
                <a:effectLst/>
                <a:latin typeface="Calibri"/>
                <a:ea typeface="Calibri"/>
                <a:cs typeface="Calibri"/>
              </a:rPr>
              <a:t>, и да се определат современите форми на сајбер-криминалот.</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395717" y="4462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Пристапжување кон Конвенцијата од Будимпешта:</a:t>
            </a:r>
            <a:endParaRPr lang="en-GB" sz="1800" dirty="0">
              <a:solidFill>
                <a:schemeClr val="bg1"/>
              </a:solidFill>
              <a:latin typeface="Verdana" charset="0"/>
              <a:cs typeface="Verdana" charset="0"/>
            </a:endParaRPr>
          </a:p>
        </p:txBody>
      </p:sp>
      <p:sp>
        <p:nvSpPr>
          <p:cNvPr id="9" name="TextBox 8"/>
          <p:cNvSpPr txBox="1"/>
          <p:nvPr/>
        </p:nvSpPr>
        <p:spPr>
          <a:xfrm>
            <a:off x="323529" y="2183373"/>
            <a:ext cx="4252721" cy="4362999"/>
          </a:xfrm>
          <a:prstGeom prst="rect">
            <a:avLst/>
          </a:prstGeom>
          <a:noFill/>
          <a:ln>
            <a:solidFill>
              <a:schemeClr val="accent1"/>
            </a:solidFill>
          </a:ln>
        </p:spPr>
        <p:txBody>
          <a:bodyPr wrap="square" rtlCol="0">
            <a:spAutoFit/>
          </a:bodyPr>
          <a:lstStyle/>
          <a:p>
            <a:r>
              <a:rPr lang="mk" sz="2000" b="1" i="0" strike="noStrike" cap="none" spc="0" baseline="0">
                <a:solidFill>
                  <a:srgbClr val="404040"/>
                </a:solidFill>
                <a:effectLst/>
                <a:latin typeface="Verdana" charset="0"/>
                <a:ea typeface="Verdana"/>
                <a:cs typeface="Verdana" charset="0"/>
              </a:rPr>
              <a:t>Фаза 1:</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Земја со постојно законодавство или во напредна фаза</a:t>
            </a:r>
            <a:endParaRPr lang="en-GB" sz="2000" b="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Писмо од Владата до СнЕ со кое се изразува интерес за пристапување</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Консултации (СнЕ/страните) во насока на донесување одлука дали да се покани земјата</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Покана за пристапување</a:t>
            </a:r>
            <a:endParaRPr lang="en-GB" sz="200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5" y="2183373"/>
            <a:ext cx="3927355" cy="2532370"/>
          </a:xfrm>
          <a:prstGeom prst="rect">
            <a:avLst/>
          </a:prstGeom>
          <a:ln>
            <a:solidFill>
              <a:schemeClr val="accent1"/>
            </a:solidFill>
          </a:ln>
        </p:spPr>
        <p:txBody>
          <a:bodyPr wrap="square">
            <a:spAutoFit/>
          </a:bodyPr>
          <a:lstStyle/>
          <a:p>
            <a:r>
              <a:rPr lang="mk" sz="2000" b="1" i="0" strike="noStrike" cap="none" spc="0" baseline="0">
                <a:solidFill>
                  <a:srgbClr val="404040"/>
                </a:solidFill>
                <a:effectLst/>
                <a:latin typeface="Verdana" charset="0"/>
                <a:ea typeface="Verdana"/>
                <a:cs typeface="Verdana" charset="0"/>
              </a:rPr>
              <a:t>Фаза 2:</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Домашна процедура (на пример, одлука на националниот парламент)</a:t>
            </a:r>
          </a:p>
          <a:p>
            <a:pPr marL="342900" indent="-342900">
              <a:buFont typeface="Wingdings" pitchFamily="2" charset="2"/>
              <a:buChar char="§"/>
            </a:pPr>
            <a:r>
              <a:rPr lang="mk" sz="2000" b="1" i="0" strike="noStrike" cap="none" spc="0" baseline="0">
                <a:solidFill>
                  <a:srgbClr val="404040"/>
                </a:solidFill>
                <a:effectLst/>
                <a:latin typeface="Verdana" charset="0"/>
                <a:ea typeface="Verdana"/>
                <a:cs typeface="Verdana" charset="0"/>
              </a:rPr>
              <a:t>Депонирање на инструментот за пристапување</a:t>
            </a:r>
          </a:p>
        </p:txBody>
      </p:sp>
      <p:sp>
        <p:nvSpPr>
          <p:cNvPr id="12" name="Rectangle 11"/>
          <p:cNvSpPr/>
          <p:nvPr/>
        </p:nvSpPr>
        <p:spPr>
          <a:xfrm>
            <a:off x="339454" y="1376695"/>
            <a:ext cx="8819754" cy="457657"/>
          </a:xfrm>
          <a:prstGeom prst="rect">
            <a:avLst/>
          </a:prstGeom>
        </p:spPr>
        <p:txBody>
          <a:bodyPr wrap="none">
            <a:spAutoFit/>
          </a:bodyPr>
          <a:lstStyle/>
          <a:p>
            <a:r>
              <a:rPr lang="mk" sz="2400" b="1" i="0" strike="noStrike" cap="none" spc="0" baseline="0">
                <a:solidFill>
                  <a:srgbClr val="2F618F"/>
                </a:solidFill>
                <a:effectLst/>
                <a:latin typeface="Verdana" charset="0"/>
                <a:ea typeface="Verdana"/>
                <a:cs typeface="Verdana" charset="0"/>
              </a:rPr>
              <a:t>Договорот е отворен за пристапување (член 37)</a:t>
            </a:r>
          </a:p>
        </p:txBody>
      </p:sp>
      <p:sp>
        <p:nvSpPr>
          <p:cNvPr id="2" name="Rectangle 1">
            <a:extLst>
              <a:ext uri="{FF2B5EF4-FFF2-40B4-BE49-F238E27FC236}">
                <a16:creationId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25692679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395717" y="18864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Линкови до Конвенцијата од Будимпешта</a:t>
            </a:r>
            <a:endParaRPr lang="en-GB" sz="1800">
              <a:solidFill>
                <a:schemeClr val="bg1"/>
              </a:solidFill>
              <a:latin typeface="Verdana" charset="0"/>
              <a:cs typeface="Verdana" charset="0"/>
            </a:endParaRPr>
          </a:p>
        </p:txBody>
      </p:sp>
      <p:graphicFrame>
        <p:nvGraphicFramePr>
          <p:cNvPr id="13" name="Table 12">
            <a:extLst>
              <a:ext uri="{FF2B5EF4-FFF2-40B4-BE49-F238E27FC236}">
                <a16:creationId xmlns:a16="http://schemas.microsoft.com/office/drawing/2014/main" id="{F3ADBFFC-BD40-49F9-B237-21408C8E7C18}"/>
              </a:ext>
            </a:extLst>
          </p:cNvPr>
          <p:cNvGraphicFramePr>
            <a:graphicFrameLocks noGrp="1"/>
          </p:cNvGraphicFramePr>
          <p:nvPr>
            <p:extLst>
              <p:ext uri="{D42A27DB-BD31-4B8C-83A1-F6EECF244321}">
                <p14:modId xmlns:p14="http://schemas.microsoft.com/office/powerpoint/2010/main" val="2717230495"/>
              </p:ext>
            </p:extLst>
          </p:nvPr>
        </p:nvGraphicFramePr>
        <p:xfrm>
          <a:off x="323528" y="2955869"/>
          <a:ext cx="8320113" cy="2790885"/>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val="3578159110"/>
                    </a:ext>
                  </a:extLst>
                </a:gridCol>
                <a:gridCol w="1080120">
                  <a:extLst>
                    <a:ext uri="{9D8B030D-6E8A-4147-A177-3AD203B41FA5}">
                      <a16:colId xmlns:a16="http://schemas.microsoft.com/office/drawing/2014/main" val="2958008849"/>
                    </a:ext>
                  </a:extLst>
                </a:gridCol>
                <a:gridCol w="843133">
                  <a:extLst>
                    <a:ext uri="{9D8B030D-6E8A-4147-A177-3AD203B41FA5}">
                      <a16:colId xmlns:a16="http://schemas.microsoft.com/office/drawing/2014/main" val="3830085833"/>
                    </a:ext>
                  </a:extLst>
                </a:gridCol>
                <a:gridCol w="1262874">
                  <a:extLst>
                    <a:ext uri="{9D8B030D-6E8A-4147-A177-3AD203B41FA5}">
                      <a16:colId xmlns:a16="http://schemas.microsoft.com/office/drawing/2014/main" val="897791399"/>
                    </a:ext>
                  </a:extLst>
                </a:gridCol>
                <a:gridCol w="1560021">
                  <a:extLst>
                    <a:ext uri="{9D8B030D-6E8A-4147-A177-3AD203B41FA5}">
                      <a16:colId xmlns:a16="http://schemas.microsoft.com/office/drawing/2014/main" val="1068517895"/>
                    </a:ext>
                  </a:extLst>
                </a:gridCol>
                <a:gridCol w="1485733">
                  <a:extLst>
                    <a:ext uri="{9D8B030D-6E8A-4147-A177-3AD203B41FA5}">
                      <a16:colId xmlns:a16="http://schemas.microsoft.com/office/drawing/2014/main" val="3878177491"/>
                    </a:ext>
                  </a:extLst>
                </a:gridCol>
              </a:tblGrid>
              <a:tr h="347371">
                <a:tc>
                  <a:txBody>
                    <a:bodyPr/>
                    <a:lstStyle/>
                    <a:p>
                      <a:pPr>
                        <a:lnSpc>
                          <a:spcPct val="100000"/>
                        </a:lnSpc>
                      </a:pPr>
                      <a:endParaRPr lang="en-GB" sz="2400" b="1">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Држави</a:t>
                      </a:r>
                    </a:p>
                  </a:txBody>
                  <a:tcPr marL="68580" marR="68580" marT="0" marB="0">
                    <a:solidFill>
                      <a:srgbClr val="326496"/>
                    </a:solidFill>
                  </a:tcPr>
                </a:tc>
                <a:tc gridSpan="2">
                  <a:txBody>
                    <a:bodyPr/>
                    <a:lstStyle/>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Во голема мера спроведена</a:t>
                      </a:r>
                    </a:p>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до јануари 2013</a:t>
                      </a: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Во голема мера спроведена</a:t>
                      </a:r>
                    </a:p>
                    <a:p>
                      <a:pPr algn="ctr">
                        <a:lnSpc>
                          <a:spcPct val="100000"/>
                        </a:lnSpc>
                        <a:spcAft>
                          <a:spcPct val="0"/>
                        </a:spcAft>
                      </a:pPr>
                      <a:r>
                        <a:rPr lang="mk" sz="1600" b="1" i="0" strike="noStrike" cap="none" spc="0" baseline="0" dirty="0">
                          <a:solidFill>
                            <a:srgbClr val="FFFFFF"/>
                          </a:solidFill>
                          <a:effectLst/>
                          <a:latin typeface="Verdana" charset="0"/>
                          <a:ea typeface="Verdana"/>
                          <a:cs typeface="Verdana" charset="0"/>
                        </a:rPr>
                        <a:t>до мај 2020</a:t>
                      </a:r>
                    </a:p>
                  </a:txBody>
                  <a:tcPr marL="68580" marR="68580" marT="0" marB="0">
                    <a:solidFill>
                      <a:srgbClr val="326496"/>
                    </a:solidFill>
                  </a:tcPr>
                </a:tc>
                <a:tc hMerge="1">
                  <a:txBody>
                    <a:bodyPr/>
                    <a:lstStyle/>
                    <a:p>
                      <a:endParaRPr lang="en-GB"/>
                    </a:p>
                  </a:txBody>
                  <a:tcPr/>
                </a:tc>
                <a:extLst>
                  <a:ext uri="{0D108BD9-81ED-4DB2-BD59-A6C34878D82A}">
                    <a16:rowId xmlns:a16="http://schemas.microsoft.com/office/drawing/2014/main" val="2122549328"/>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Африка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54</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6</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11%</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18</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33%</a:t>
                      </a:r>
                    </a:p>
                  </a:txBody>
                  <a:tcPr marL="68580" marR="68580" marT="0" marB="0" anchor="b">
                    <a:noFill/>
                  </a:tcPr>
                </a:tc>
                <a:extLst>
                  <a:ext uri="{0D108BD9-81ED-4DB2-BD59-A6C34878D82A}">
                    <a16:rowId xmlns:a16="http://schemas.microsoft.com/office/drawing/2014/main" val="2041422289"/>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Сите Америки</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35</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10</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29%</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15</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val="1661776069"/>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Азија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42</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13</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31%</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18</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43%</a:t>
                      </a:r>
                    </a:p>
                  </a:txBody>
                  <a:tcPr marL="68580" marR="68580" marT="0" marB="0" anchor="b">
                    <a:noFill/>
                  </a:tcPr>
                </a:tc>
                <a:extLst>
                  <a:ext uri="{0D108BD9-81ED-4DB2-BD59-A6C34878D82A}">
                    <a16:rowId xmlns:a16="http://schemas.microsoft.com/office/drawing/2014/main" val="3670560417"/>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Европа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48</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38</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79%</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45</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val="2668002655"/>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Цела Океанија</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14</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21%</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4</a:t>
                      </a:r>
                    </a:p>
                  </a:txBody>
                  <a:tcPr marL="68580" marR="68580" marT="0" marB="0" anchor="b">
                    <a:no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29%</a:t>
                      </a:r>
                    </a:p>
                  </a:txBody>
                  <a:tcPr marL="68580" marR="68580" marT="0" marB="0" anchor="b">
                    <a:noFill/>
                  </a:tcPr>
                </a:tc>
                <a:extLst>
                  <a:ext uri="{0D108BD9-81ED-4DB2-BD59-A6C34878D82A}">
                    <a16:rowId xmlns:a16="http://schemas.microsoft.com/office/drawing/2014/main" val="2675414985"/>
                  </a:ext>
                </a:extLst>
              </a:tr>
              <a:tr h="302145">
                <a:tc>
                  <a:txBody>
                    <a:bodyPr/>
                    <a:lstStyle/>
                    <a:p>
                      <a:pPr algn="just">
                        <a:lnSpc>
                          <a:spcPct val="100000"/>
                        </a:lnSpc>
                        <a:spcAft>
                          <a:spcPct val="0"/>
                        </a:spcAft>
                      </a:pPr>
                      <a:r>
                        <a:rPr lang="mk" sz="1800" b="1" i="0" strike="noStrike" cap="none" spc="0" baseline="0">
                          <a:solidFill>
                            <a:srgbClr val="FFFFFF"/>
                          </a:solidFill>
                          <a:effectLst/>
                          <a:latin typeface="Verdana" charset="0"/>
                          <a:ea typeface="Verdana"/>
                          <a:cs typeface="Verdana" charset="0"/>
                        </a:rPr>
                        <a:t>Сите</a:t>
                      </a:r>
                    </a:p>
                  </a:txBody>
                  <a:tcPr marL="68580" marR="68580" marT="0" marB="0" anchor="b">
                    <a:solidFill>
                      <a:srgbClr val="326496"/>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193</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70</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36%</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a:solidFill>
                            <a:srgbClr val="000000"/>
                          </a:solidFill>
                          <a:effectLst/>
                          <a:latin typeface="Verdana" charset="0"/>
                          <a:ea typeface="Verdana"/>
                          <a:cs typeface="Verdana" charset="0"/>
                        </a:rPr>
                        <a:t>100</a:t>
                      </a:r>
                    </a:p>
                  </a:txBody>
                  <a:tcPr marL="68580" marR="68580" marT="0" marB="0" anchor="b">
                    <a:solidFill>
                      <a:schemeClr val="accent1">
                        <a:lumMod val="20000"/>
                        <a:lumOff val="80000"/>
                      </a:schemeClr>
                    </a:solidFill>
                  </a:tcPr>
                </a:tc>
                <a:tc>
                  <a:txBody>
                    <a:bodyPr/>
                    <a:lstStyle/>
                    <a:p>
                      <a:pPr algn="r">
                        <a:lnSpc>
                          <a:spcPct val="100000"/>
                        </a:lnSpc>
                        <a:spcAft>
                          <a:spcPct val="0"/>
                        </a:spcAft>
                      </a:pPr>
                      <a:r>
                        <a:rPr lang="mk" sz="1800" b="1" i="0" strike="noStrike" cap="none" spc="0" baseline="0" dirty="0">
                          <a:solidFill>
                            <a:srgbClr val="000000"/>
                          </a:solidFill>
                          <a:effectLst/>
                          <a:latin typeface="Verdana" charset="0"/>
                          <a:ea typeface="Verdana"/>
                          <a:cs typeface="Verdana"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val="2629051196"/>
                  </a:ext>
                </a:extLst>
              </a:tr>
            </a:tbl>
          </a:graphicData>
        </a:graphic>
      </p:graphicFrame>
      <p:sp>
        <p:nvSpPr>
          <p:cNvPr id="14" name="TextBox 13">
            <a:extLst>
              <a:ext uri="{FF2B5EF4-FFF2-40B4-BE49-F238E27FC236}">
                <a16:creationId xmlns:a16="http://schemas.microsoft.com/office/drawing/2014/main" id="{71872171-5E0B-4291-A3DD-E732D7508F50}"/>
              </a:ext>
            </a:extLst>
          </p:cNvPr>
          <p:cNvSpPr txBox="1"/>
          <p:nvPr/>
        </p:nvSpPr>
        <p:spPr>
          <a:xfrm>
            <a:off x="503128" y="1352962"/>
            <a:ext cx="8469822" cy="823783"/>
          </a:xfrm>
          <a:prstGeom prst="rect">
            <a:avLst/>
          </a:prstGeom>
          <a:noFill/>
        </p:spPr>
        <p:txBody>
          <a:bodyPr wrap="square" rtlCol="0">
            <a:spAutoFit/>
          </a:bodyPr>
          <a:lstStyle/>
          <a:p>
            <a:r>
              <a:rPr lang="mk" sz="2400" b="1" i="0" strike="noStrike" cap="none" spc="0" baseline="0">
                <a:solidFill>
                  <a:srgbClr val="1F497D"/>
                </a:solidFill>
                <a:effectLst/>
                <a:latin typeface="Verdana" charset="0"/>
                <a:ea typeface="Verdana"/>
                <a:cs typeface="Verdana" charset="0"/>
              </a:rPr>
              <a:t>Материјално кривично право</a:t>
            </a:r>
          </a:p>
          <a:p>
            <a:r>
              <a:rPr lang="mk" sz="2400" b="1" i="0" strike="noStrike" cap="none" spc="0" baseline="0">
                <a:solidFill>
                  <a:srgbClr val="1F497D"/>
                </a:solidFill>
                <a:effectLst/>
                <a:latin typeface="Verdana" charset="0"/>
                <a:ea typeface="Verdana"/>
                <a:cs typeface="Verdana" charset="0"/>
              </a:rPr>
              <a:t>усогласено со Конвенцијата од Будимпешта</a:t>
            </a:r>
            <a:endParaRPr lang="en-GB" sz="2400" b="1">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38422743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9" name="Rectangle 17"/>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3CAF429D-A527-446A-AECE-CFF986CE77C2}" type="slidenum">
              <a:rPr lang="mk" sz="1200" b="1" i="0" strike="noStrike" cap="none" spc="0" baseline="0">
                <a:solidFill>
                  <a:srgbClr val="FFFFFF"/>
                </a:solidFill>
                <a:effectLst/>
                <a:latin typeface="Verdana" charset="0"/>
                <a:ea typeface="Verdana"/>
                <a:cs typeface="Verdana" charset="0"/>
              </a:rPr>
              <a:t>32</a:t>
            </a:fld>
            <a:r>
              <a:rPr lang="mk" sz="1200" b="1" i="0" strike="noStrike" cap="none" spc="0" baseline="0">
                <a:solidFill>
                  <a:srgbClr val="FFFFFF"/>
                </a:solidFill>
                <a:effectLst/>
                <a:latin typeface="Verdana" charset="0"/>
                <a:ea typeface="Verdana"/>
                <a:cs typeface="Verdana" charset="0"/>
              </a:rPr>
              <a:t> -                             </a:t>
            </a:r>
          </a:p>
        </p:txBody>
      </p:sp>
      <p:sp>
        <p:nvSpPr>
          <p:cNvPr id="67590" name="TextBox 7"/>
          <p:cNvSpPr txBox="1">
            <a:spLocks noChangeArrowheads="1"/>
          </p:cNvSpPr>
          <p:nvPr/>
        </p:nvSpPr>
        <p:spPr bwMode="auto">
          <a:xfrm>
            <a:off x="1395717" y="44624"/>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Линкови до Конвенцијата од Будимпешта</a:t>
            </a:r>
            <a:endParaRPr lang="en-GB" sz="1800" dirty="0">
              <a:solidFill>
                <a:schemeClr val="bg1"/>
              </a:solidFill>
              <a:latin typeface="Verdana" charset="0"/>
              <a:cs typeface="Verdana"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318445612"/>
              </p:ext>
            </p:extLst>
          </p:nvPr>
        </p:nvGraphicFramePr>
        <p:xfrm>
          <a:off x="539109" y="1844824"/>
          <a:ext cx="8136902" cy="3705723"/>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val="20000"/>
                    </a:ext>
                  </a:extLst>
                </a:gridCol>
                <a:gridCol w="1331239">
                  <a:extLst>
                    <a:ext uri="{9D8B030D-6E8A-4147-A177-3AD203B41FA5}">
                      <a16:colId xmlns:a16="http://schemas.microsoft.com/office/drawing/2014/main" val="20001"/>
                    </a:ext>
                  </a:extLst>
                </a:gridCol>
                <a:gridCol w="1160747">
                  <a:extLst>
                    <a:ext uri="{9D8B030D-6E8A-4147-A177-3AD203B41FA5}">
                      <a16:colId xmlns:a16="http://schemas.microsoft.com/office/drawing/2014/main" val="20002"/>
                    </a:ext>
                  </a:extLst>
                </a:gridCol>
                <a:gridCol w="1158411">
                  <a:extLst>
                    <a:ext uri="{9D8B030D-6E8A-4147-A177-3AD203B41FA5}">
                      <a16:colId xmlns:a16="http://schemas.microsoft.com/office/drawing/2014/main" val="20003"/>
                    </a:ext>
                  </a:extLst>
                </a:gridCol>
                <a:gridCol w="1159578">
                  <a:extLst>
                    <a:ext uri="{9D8B030D-6E8A-4147-A177-3AD203B41FA5}">
                      <a16:colId xmlns:a16="http://schemas.microsoft.com/office/drawing/2014/main" val="20004"/>
                    </a:ext>
                  </a:extLst>
                </a:gridCol>
                <a:gridCol w="1341748">
                  <a:extLst>
                    <a:ext uri="{9D8B030D-6E8A-4147-A177-3AD203B41FA5}">
                      <a16:colId xmlns:a16="http://schemas.microsoft.com/office/drawing/2014/main" val="20005"/>
                    </a:ext>
                  </a:extLst>
                </a:gridCol>
              </a:tblGrid>
              <a:tr h="720080">
                <a:tc>
                  <a:txBody>
                    <a:bodyPr/>
                    <a:lstStyle/>
                    <a:p>
                      <a:pPr>
                        <a:lnSpc>
                          <a:spcPct val="150000"/>
                        </a:lnSpc>
                      </a:pPr>
                      <a:endParaRPr lang="en-GB" sz="180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mk" sz="1800" b="1" i="0" strike="noStrike" cap="none" spc="0" baseline="0">
                          <a:solidFill>
                            <a:srgbClr val="FFFFFF"/>
                          </a:solidFill>
                          <a:effectLst/>
                          <a:latin typeface="Verdana" charset="0"/>
                          <a:ea typeface="Verdana"/>
                          <a:cs typeface="Verdana" charset="0"/>
                        </a:rPr>
                        <a:t>Страна, потписничка или поканета да пристапи кон Конвенцијата од Будимпешта</a:t>
                      </a:r>
                    </a:p>
                  </a:txBody>
                  <a:tcPr marL="68580" marR="68580" marT="0" marB="0" anchor="ctr">
                    <a:solidFill>
                      <a:srgbClr val="2F618F"/>
                    </a:solidFill>
                  </a:tcPr>
                </a:tc>
                <a:tc hMerge="1">
                  <a:txBody>
                    <a:bodyPr/>
                    <a:lstStyle/>
                    <a:p>
                      <a:pPr algn="ctr">
                        <a:lnSpc>
                          <a:spcPct val="150000"/>
                        </a:lnSpc>
                        <a:spcAft>
                          <a:spcPct val="0"/>
                        </a:spcAft>
                      </a:pPr>
                      <a:endParaRPr lang="en-GB" sz="180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0500">
                <a:tc>
                  <a:txBody>
                    <a:bodyPr/>
                    <a:lstStyle/>
                    <a:p>
                      <a:pPr>
                        <a:lnSpc>
                          <a:spcPct val="150000"/>
                        </a:lnSpc>
                      </a:pPr>
                      <a:endParaRPr lang="en-GB" sz="1800">
                        <a:effectLst/>
                        <a:latin typeface="Arial Narrow" panose="020B0606020202030204" pitchFamily="34" charset="0"/>
                      </a:endParaRPr>
                    </a:p>
                  </a:txBody>
                  <a:tcPr marL="68580" marR="68580" marT="0" marB="0" anchor="b">
                    <a:solidFill>
                      <a:srgbClr val="2F618F"/>
                    </a:solidFill>
                  </a:tcPr>
                </a:tc>
                <a:tc>
                  <a:txBody>
                    <a:bodyPr/>
                    <a:lstStyle/>
                    <a:p>
                      <a:pPr algn="ctr">
                        <a:lnSpc>
                          <a:spcPct val="150000"/>
                        </a:lnSpc>
                        <a:spcAft>
                          <a:spcPct val="0"/>
                        </a:spcAft>
                      </a:pPr>
                      <a:r>
                        <a:rPr lang="mk" sz="1800" b="1" i="0" strike="noStrike" cap="none" spc="0" baseline="0" dirty="0">
                          <a:solidFill>
                            <a:srgbClr val="000000"/>
                          </a:solidFill>
                          <a:effectLst/>
                          <a:latin typeface="Verdana" charset="0"/>
                          <a:ea typeface="Verdana"/>
                          <a:cs typeface="Verdana" charset="0"/>
                        </a:rPr>
                        <a:t>Држави</a:t>
                      </a:r>
                    </a:p>
                  </a:txBody>
                  <a:tcPr marL="68580" marR="68580" marT="0" marB="0" anchor="b"/>
                </a:tc>
                <a:tc gridSpan="2">
                  <a:txBody>
                    <a:bodyPr/>
                    <a:lstStyle/>
                    <a:p>
                      <a:pPr algn="ctr">
                        <a:lnSpc>
                          <a:spcPct val="150000"/>
                        </a:lnSpc>
                        <a:spcAft>
                          <a:spcPct val="0"/>
                        </a:spcAft>
                      </a:pPr>
                      <a:r>
                        <a:rPr lang="mk" sz="1800" b="1" i="0" strike="noStrike" cap="none" spc="0" baseline="0" dirty="0">
                          <a:solidFill>
                            <a:srgbClr val="000000"/>
                          </a:solidFill>
                          <a:effectLst/>
                          <a:latin typeface="Verdana" charset="0"/>
                          <a:ea typeface="Verdana"/>
                          <a:cs typeface="Verdana" charset="0"/>
                        </a:rPr>
                        <a:t>до јануари 2013</a:t>
                      </a:r>
                    </a:p>
                  </a:txBody>
                  <a:tcPr marL="68580" marR="68580" marT="0" marB="0" anchor="ctr"/>
                </a:tc>
                <a:tc hMerge="1">
                  <a:txBody>
                    <a:bodyPr/>
                    <a:lstStyle/>
                    <a:p>
                      <a:endParaRPr lang="en-GB"/>
                    </a:p>
                  </a:txBody>
                  <a:tcPr/>
                </a:tc>
                <a:tc gridSpan="2">
                  <a:txBody>
                    <a:bodyPr/>
                    <a:lstStyle/>
                    <a:p>
                      <a:pPr algn="ctr">
                        <a:lnSpc>
                          <a:spcPct val="150000"/>
                        </a:lnSpc>
                        <a:spcAft>
                          <a:spcPct val="0"/>
                        </a:spcAft>
                      </a:pPr>
                      <a:r>
                        <a:rPr lang="mk" sz="1800" b="1" i="0" strike="noStrike" cap="none" spc="0" baseline="0" dirty="0">
                          <a:solidFill>
                            <a:srgbClr val="000000"/>
                          </a:solidFill>
                          <a:effectLst/>
                          <a:latin typeface="Verdana" charset="0"/>
                          <a:ea typeface="Verdana"/>
                          <a:cs typeface="Verdana" charset="0"/>
                        </a:rPr>
                        <a:t>до мај 2020</a:t>
                      </a:r>
                    </a:p>
                  </a:txBody>
                  <a:tcPr marL="68580" marR="68580" marT="0" marB="0" anchor="ctr"/>
                </a:tc>
                <a:tc hMerge="1">
                  <a:txBody>
                    <a:bodyPr/>
                    <a:lstStyle/>
                    <a:p>
                      <a:endParaRPr lang="en-GB"/>
                    </a:p>
                  </a:txBody>
                  <a:tcPr/>
                </a:tc>
                <a:extLst>
                  <a:ext uri="{0D108BD9-81ED-4DB2-BD59-A6C34878D82A}">
                    <a16:rowId xmlns:a16="http://schemas.microsoft.com/office/drawing/2014/main" val="10001"/>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Африка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54</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3</a:t>
                      </a:r>
                    </a:p>
                  </a:txBody>
                  <a:tcPr marL="68580" marR="68580" marT="0" marB="0" anchor="b">
                    <a:noFill/>
                  </a:tcPr>
                </a:tc>
                <a:tc>
                  <a:txBody>
                    <a:bodyPr/>
                    <a:lstStyle/>
                    <a:p>
                      <a:pPr algn="r">
                        <a:lnSpc>
                          <a:spcPct val="150000"/>
                        </a:lnSpc>
                        <a:spcAft>
                          <a:spcPct val="0"/>
                        </a:spcAft>
                      </a:pPr>
                      <a:r>
                        <a:rPr lang="mk" sz="1800" b="0" i="0" strike="noStrike" cap="none" spc="0" baseline="0" dirty="0">
                          <a:solidFill>
                            <a:srgbClr val="000000"/>
                          </a:solidFill>
                          <a:effectLst/>
                          <a:latin typeface="Verdana" charset="0"/>
                          <a:ea typeface="Verdana"/>
                          <a:cs typeface="Verdana" charset="0"/>
                        </a:rPr>
                        <a:t>6%</a:t>
                      </a:r>
                    </a:p>
                  </a:txBody>
                  <a:tcPr marL="68580" marR="68580" marT="0" marB="0" anchor="b">
                    <a:noFill/>
                  </a:tcPr>
                </a:tc>
                <a:tc>
                  <a:txBody>
                    <a:bodyPr/>
                    <a:lstStyle/>
                    <a:p>
                      <a:pPr algn="r">
                        <a:lnSpc>
                          <a:spcPct val="150000"/>
                        </a:lnSpc>
                        <a:spcAft>
                          <a:spcPct val="0"/>
                        </a:spcAft>
                      </a:pPr>
                      <a:r>
                        <a:rPr lang="mk" sz="1800" b="0" i="0" strike="noStrike" cap="none" spc="0" baseline="0" dirty="0">
                          <a:solidFill>
                            <a:srgbClr val="000000"/>
                          </a:solidFill>
                          <a:effectLst/>
                          <a:latin typeface="Verdana" charset="0"/>
                          <a:ea typeface="Verdana"/>
                          <a:cs typeface="Verdana"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19%</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2"/>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Сите Америки</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35</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8</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23%</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13</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37%</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3"/>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Азија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42</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2</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5%</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10%</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4"/>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Европа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48</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43</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90%</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46</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96%</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5"/>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Цела Океанија</a:t>
                      </a:r>
                    </a:p>
                  </a:txBody>
                  <a:tcPr marL="68580" marR="68580" marT="0" marB="0" anchor="b">
                    <a:solidFill>
                      <a:srgbClr val="2F618F"/>
                    </a:solid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14</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7%</a:t>
                      </a: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2</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ct val="0"/>
                        </a:spcAft>
                      </a:pPr>
                      <a:r>
                        <a:rPr lang="mk" sz="1800" b="0" i="0" strike="noStrike" cap="none" spc="0" baseline="0">
                          <a:solidFill>
                            <a:srgbClr val="000000"/>
                          </a:solidFill>
                          <a:effectLst/>
                          <a:latin typeface="Verdana" charset="0"/>
                          <a:ea typeface="Verdana"/>
                          <a:cs typeface="Verdana" charset="0"/>
                        </a:rPr>
                        <a:t>14%</a:t>
                      </a: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6"/>
                  </a:ext>
                </a:extLst>
              </a:tr>
              <a:tr h="190500">
                <a:tc>
                  <a:txBody>
                    <a:bodyPr/>
                    <a:lstStyle/>
                    <a:p>
                      <a:pPr algn="just">
                        <a:lnSpc>
                          <a:spcPct val="150000"/>
                        </a:lnSpc>
                        <a:spcAft>
                          <a:spcPct val="0"/>
                        </a:spcAft>
                      </a:pPr>
                      <a:r>
                        <a:rPr lang="mk" sz="1800" b="1" i="0" strike="noStrike" cap="none" spc="0" baseline="0">
                          <a:solidFill>
                            <a:srgbClr val="FFFFFF"/>
                          </a:solidFill>
                          <a:effectLst/>
                          <a:latin typeface="Verdana" charset="0"/>
                          <a:ea typeface="Verdana"/>
                          <a:cs typeface="Verdana" charset="0"/>
                        </a:rPr>
                        <a:t>Сите</a:t>
                      </a:r>
                    </a:p>
                  </a:txBody>
                  <a:tcPr marL="68580" marR="68580" marT="0" marB="0" anchor="b">
                    <a:solidFill>
                      <a:srgbClr val="2F618F"/>
                    </a:solidFill>
                  </a:tcPr>
                </a:tc>
                <a:tc>
                  <a:txBody>
                    <a:bodyPr/>
                    <a:lstStyle/>
                    <a:p>
                      <a:pPr algn="r">
                        <a:lnSpc>
                          <a:spcPct val="150000"/>
                        </a:lnSpc>
                        <a:spcAft>
                          <a:spcPct val="0"/>
                        </a:spcAft>
                      </a:pPr>
                      <a:r>
                        <a:rPr lang="mk" sz="1800" b="1" i="0" strike="noStrike" cap="none" spc="0" baseline="0">
                          <a:solidFill>
                            <a:srgbClr val="000000"/>
                          </a:solidFill>
                          <a:effectLst/>
                          <a:latin typeface="Verdana" charset="0"/>
                          <a:ea typeface="Verdana"/>
                          <a:cs typeface="Verdana" charset="0"/>
                        </a:rPr>
                        <a:t>193</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1" i="0" strike="noStrike" cap="none" spc="0" baseline="0">
                          <a:solidFill>
                            <a:srgbClr val="000000"/>
                          </a:solidFill>
                          <a:effectLst/>
                          <a:latin typeface="Verdana" charset="0"/>
                          <a:ea typeface="Verdana"/>
                          <a:cs typeface="Verdana" charset="0"/>
                        </a:rPr>
                        <a:t>57</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1800" b="1" i="0" strike="noStrike" cap="none" spc="0" baseline="0">
                          <a:solidFill>
                            <a:srgbClr val="000000"/>
                          </a:solidFill>
                          <a:effectLst/>
                          <a:latin typeface="Verdana" charset="0"/>
                          <a:ea typeface="Verdana"/>
                          <a:cs typeface="Verdana" charset="0"/>
                        </a:rPr>
                        <a:t>30%</a:t>
                      </a: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2200" b="1" i="0" strike="noStrike" cap="none" spc="0" baseline="0">
                          <a:solidFill>
                            <a:srgbClr val="000000"/>
                          </a:solidFill>
                          <a:effectLst/>
                          <a:latin typeface="Verdana" charset="0"/>
                          <a:ea typeface="Verdana"/>
                          <a:cs typeface="Verdana" charset="0"/>
                        </a:rPr>
                        <a:t>76</a:t>
                      </a:r>
                      <a:endParaRPr lang="en-GB" sz="2200" b="1">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ct val="0"/>
                        </a:spcAft>
                      </a:pPr>
                      <a:r>
                        <a:rPr lang="mk" sz="2200" b="1" i="0" strike="noStrike" cap="none" spc="0" baseline="0" dirty="0">
                          <a:solidFill>
                            <a:srgbClr val="000000"/>
                          </a:solidFill>
                          <a:effectLst/>
                          <a:latin typeface="Verdana" charset="0"/>
                          <a:ea typeface="Verdana"/>
                          <a:cs typeface="Verdana"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2" name="Rectangle 1">
            <a:extLst>
              <a:ext uri="{FF2B5EF4-FFF2-40B4-BE49-F238E27FC236}">
                <a16:creationId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42904585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0501" y="4951834"/>
            <a:ext cx="2703000" cy="762762"/>
          </a:xfrm>
          <a:prstGeom prst="rect">
            <a:avLst/>
          </a:prstGeom>
          <a:noFill/>
        </p:spPr>
        <p:txBody>
          <a:bodyPr wrap="square" rtlCol="0">
            <a:spAutoFit/>
          </a:bodyPr>
          <a:lstStyle/>
          <a:p>
            <a:pPr algn="ctr"/>
            <a:r>
              <a:rPr lang="mk" sz="4400" b="0" i="0" strike="noStrike" cap="none" spc="0" baseline="0">
                <a:solidFill>
                  <a:srgbClr val="000000"/>
                </a:solidFill>
                <a:effectLst/>
                <a:latin typeface="Calibri"/>
                <a:ea typeface="Calibri"/>
                <a:cs typeface="Calibri"/>
              </a:rPr>
              <a:t>Прашања</a:t>
            </a:r>
            <a:endParaRPr lang="en-GB" sz="4400"/>
          </a:p>
        </p:txBody>
      </p:sp>
    </p:spTree>
    <p:extLst>
      <p:ext uri="{BB962C8B-B14F-4D97-AF65-F5344CB8AC3E}">
        <p14:creationId xmlns:p14="http://schemas.microsoft.com/office/powerpoint/2010/main" val="391831414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Меѓународни организации за сајбер-криминал</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4" name="Rectangle 3">
            <a:extLst>
              <a:ext uri="{FF2B5EF4-FFF2-40B4-BE49-F238E27FC236}">
                <a16:creationId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4</a:t>
            </a:r>
            <a:endParaRPr lang="en-GB" sz="200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0999E604-E88D-4D07-B64F-C99CD4214B5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7983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35</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Меѓународната димензија и одговорот на сајбер-криминалот</a:t>
            </a:r>
            <a:endParaRPr lang="en-GB" sz="280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mk" sz="3200" b="1" i="0" strike="noStrike" cap="none" spc="0" baseline="0">
                <a:solidFill>
                  <a:srgbClr val="000000"/>
                </a:solidFill>
                <a:effectLst/>
                <a:latin typeface="Calibri"/>
                <a:ea typeface="Calibri"/>
                <a:cs typeface="Calibri"/>
              </a:rPr>
              <a:t>Примери за меѓународни одговори</a:t>
            </a:r>
            <a:endParaRPr lang="en-GB" sz="3200" b="1">
              <a:ea typeface="ＭＳ Ｐゴシック" pitchFamily="34" charset="-128"/>
            </a:endParaRPr>
          </a:p>
        </p:txBody>
      </p:sp>
      <p:pic>
        <p:nvPicPr>
          <p:cNvPr id="5" name="Picture 4">
            <a:extLst>
              <a:ext uri="{FF2B5EF4-FFF2-40B4-BE49-F238E27FC236}">
                <a16:creationId xmlns:a16="http://schemas.microsoft.com/office/drawing/2014/main"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a16="http://schemas.microsoft.com/office/drawing/2014/main"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a16="http://schemas.microsoft.com/office/drawing/2014/main"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a16="http://schemas.microsoft.com/office/drawing/2014/main"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a16="http://schemas.microsoft.com/office/drawing/2014/main"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156916806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36</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ОБЕДИНЕТИ НАЦИИ</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a16="http://schemas.microsoft.com/office/drawing/2014/main"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9862464D-8B1B-4FD5-AEAC-0662CE90FB58}"/>
              </a:ext>
            </a:extLst>
          </p:cNvPr>
          <p:cNvSpPr txBox="1"/>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Меѓувладина експертска група на ОН за сајбер-криминал (</a:t>
            </a:r>
            <a:r>
              <a:rPr lang="mk-MK" sz="2800" b="0" i="0" strike="noStrike" cap="none" spc="0" baseline="0" dirty="0" err="1">
                <a:solidFill>
                  <a:srgbClr val="000000"/>
                </a:solidFill>
                <a:effectLst/>
                <a:latin typeface="Calibri"/>
                <a:ea typeface="Calibri"/>
                <a:cs typeface="Calibri"/>
              </a:rPr>
              <a:t>МВЕГ</a:t>
            </a:r>
            <a:r>
              <a:rPr lang="mk-MK" sz="2800" b="0" i="0" strike="noStrike" cap="none" spc="0" baseline="0" dirty="0">
                <a:solidFill>
                  <a:srgbClr val="000000"/>
                </a:solidFill>
                <a:effectLst/>
                <a:latin typeface="Calibri"/>
                <a:ea typeface="Calibri"/>
                <a:cs typeface="Calibri"/>
              </a:rPr>
              <a:t>/</a:t>
            </a:r>
            <a:r>
              <a:rPr lang="en-GB" sz="2800" b="0" i="0" strike="noStrike" cap="none" spc="0" baseline="0" dirty="0" err="1">
                <a:solidFill>
                  <a:srgbClr val="000000"/>
                </a:solidFill>
                <a:effectLst/>
                <a:latin typeface="Calibri"/>
                <a:ea typeface="Calibri"/>
                <a:cs typeface="Calibri"/>
              </a:rPr>
              <a:t>IEG</a:t>
            </a:r>
            <a:r>
              <a:rPr lang="mk" sz="2800" b="0" i="0" strike="noStrike" cap="none" spc="0" baseline="0" dirty="0">
                <a:solidFill>
                  <a:srgbClr val="000000"/>
                </a:solidFill>
                <a:effectLst/>
                <a:latin typeface="Calibri"/>
                <a:ea typeface="Calibri"/>
                <a:cs typeface="Calibri"/>
              </a:rPr>
              <a:t>) 2010</a:t>
            </a:r>
          </a:p>
          <a:p>
            <a:pPr marL="400050" lvl="1" indent="0" eaLnBrk="1" hangingPunct="1">
              <a:buNone/>
            </a:pPr>
            <a:r>
              <a:rPr lang="mk" sz="2000" b="0" i="0" strike="noStrike" cap="none" spc="0" baseline="0" dirty="0">
                <a:solidFill>
                  <a:srgbClr val="000000"/>
                </a:solidFill>
                <a:effectLst/>
                <a:latin typeface="Calibri"/>
                <a:ea typeface="Calibri"/>
                <a:cs typeface="Calibri"/>
              </a:rPr>
              <a:t>„да се спроведе сеопфатно проучување на проблемот на сајбер-криминалот и одговорите на земјите членки, меѓународната заедница и приватниот сектор, вклучувајќи и размена на информации за националното законодавство, најдобрите практики, техничката помош и меѓународната соработка, во насока на испитување на можностите за зајакнување на постојните и предлагање на нови национални и меѓународни законски и други одговори кон сајбер-криминалот“.   </a:t>
            </a:r>
          </a:p>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Глобална програма на УНОДК за сајбер-криминал</a:t>
            </a:r>
          </a:p>
          <a:p>
            <a:pPr eaLnBrk="1" hangingPunct="1"/>
            <a:r>
              <a:rPr lang="mk" sz="2000" b="0" i="0" strike="noStrike" cap="none" spc="0" baseline="0" dirty="0">
                <a:solidFill>
                  <a:srgbClr val="000000"/>
                </a:solidFill>
                <a:effectLst/>
                <a:latin typeface="Calibri"/>
                <a:ea typeface="Calibri"/>
                <a:cs typeface="Calibri"/>
              </a:rPr>
              <a:t>Флексибилно се одговара на потребите на земјите во развој</a:t>
            </a:r>
          </a:p>
          <a:p>
            <a:pPr eaLnBrk="1" hangingPunct="1"/>
            <a:r>
              <a:rPr lang="mk" sz="2000" b="0" i="0" strike="noStrike" cap="none" spc="0" baseline="0" dirty="0">
                <a:solidFill>
                  <a:srgbClr val="000000"/>
                </a:solidFill>
                <a:effectLst/>
                <a:latin typeface="Calibri"/>
                <a:ea typeface="Calibri"/>
                <a:cs typeface="Calibri"/>
              </a:rPr>
              <a:t>Зголемена ефикасност и ефективност</a:t>
            </a:r>
          </a:p>
        </p:txBody>
      </p:sp>
      <p:sp>
        <p:nvSpPr>
          <p:cNvPr id="16" name="TextBox 15">
            <a:extLst>
              <a:ext uri="{FF2B5EF4-FFF2-40B4-BE49-F238E27FC236}">
                <a16:creationId xmlns:a16="http://schemas.microsoft.com/office/drawing/2014/main" id="{6F8A8EAD-F300-4A85-8D4E-6ADA3B6D2B03}"/>
              </a:ext>
            </a:extLst>
          </p:cNvPr>
          <p:cNvSpPr txBox="1"/>
          <p:nvPr/>
        </p:nvSpPr>
        <p:spPr>
          <a:xfrm>
            <a:off x="-36512" y="6228019"/>
            <a:ext cx="7995027" cy="366126"/>
          </a:xfrm>
          <a:prstGeom prst="rect">
            <a:avLst/>
          </a:prstGeom>
          <a:noFill/>
        </p:spPr>
        <p:txBody>
          <a:bodyPr wrap="square">
            <a:spAutoFit/>
          </a:bodyPr>
          <a:lstStyle/>
          <a:p>
            <a:pPr marL="0" lvl="0" indent="0">
              <a:buFont typeface="Wingdings" pitchFamily="2" charset="2"/>
              <a:buNone/>
            </a:pPr>
            <a:r>
              <a:rPr lang="mk" sz="1800" b="0" i="0" u="sng" strike="noStrike" cap="none" spc="0" baseline="0">
                <a:solidFill>
                  <a:srgbClr val="0000FF"/>
                </a:solidFill>
                <a:effectLst/>
                <a:uFill>
                  <a:solidFill>
                    <a:srgbClr val="0000FF"/>
                  </a:solidFill>
                </a:uFill>
                <a:latin typeface="Calibri"/>
                <a:ea typeface="Calibri"/>
                <a:cs typeface="Calibri"/>
                <a:hlinkClick r:id="rId5" history="0"/>
              </a:rPr>
              <a:t>https://www.unodc.org/unodc/en/cybercrime/global-programme-cybercrime.html.</a:t>
            </a:r>
            <a:endParaRPr lang="en-GB" sz="1800" u="sng">
              <a:solidFill>
                <a:srgbClr val="0000FF"/>
              </a:solidFill>
              <a:effectLst/>
              <a:latin typeface="Calibri" pitchFamily="34" charset="0"/>
              <a:ea typeface="Times New Roman" panose="02020603050405020304" pitchFamily="18" charset="0"/>
            </a:endParaRPr>
          </a:p>
        </p:txBody>
      </p:sp>
    </p:spTree>
    <p:extLst>
      <p:ext uri="{BB962C8B-B14F-4D97-AF65-F5344CB8AC3E}">
        <p14:creationId xmlns:p14="http://schemas.microsoft.com/office/powerpoint/2010/main" val="37496181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37</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942868" cy="5461377"/>
          </a:xfrm>
          <a:prstGeom prst="rect">
            <a:avLst/>
          </a:prstGeom>
        </p:spPr>
        <p:txBody>
          <a:bodyPr wrap="square">
            <a:spAutoFit/>
          </a:bodyPr>
          <a:lstStyle/>
          <a:p>
            <a:pPr eaLnBrk="1" hangingPunct="1"/>
            <a:r>
              <a:rPr lang="mk" sz="3200" b="0" i="0" strike="noStrike" cap="none" spc="0" baseline="0">
                <a:solidFill>
                  <a:srgbClr val="000000"/>
                </a:solidFill>
                <a:effectLst/>
                <a:latin typeface="Calibri"/>
                <a:ea typeface="Calibri"/>
                <a:cs typeface="Calibri"/>
              </a:rPr>
              <a:t>Резолуција за борба против криминалната злоупотреба на информатичките технологии (Резолуции 55/63 и 56/121):  </a:t>
            </a:r>
            <a:endParaRPr lang="en-GB" altLang="en-US" sz="3200">
              <a:ea typeface="MS PGothic" pitchFamily="34" charset="-128"/>
            </a:endParaRPr>
          </a:p>
          <a:p>
            <a:pPr marL="342900" indent="-342900" eaLnBrk="1" hangingPunct="1">
              <a:buFont typeface="Arial" panose="020B0604020202020204" pitchFamily="34" charset="0"/>
              <a:buChar char="•"/>
            </a:pPr>
            <a:r>
              <a:rPr lang="mk" sz="2800" b="0" i="0" strike="noStrike" cap="none" spc="0" baseline="0">
                <a:solidFill>
                  <a:srgbClr val="000000"/>
                </a:solidFill>
                <a:effectLst/>
                <a:latin typeface="Calibri"/>
                <a:ea typeface="Calibri"/>
                <a:cs typeface="Calibri"/>
              </a:rPr>
              <a:t>Треба да осигура секоја земја да усвои соодветен закон за сајбер-криминал - да се елиминираат </a:t>
            </a:r>
            <a:r>
              <a:rPr lang="mk" sz="2800" b="0" i="1" strike="noStrike" cap="none" spc="0" baseline="0">
                <a:solidFill>
                  <a:srgbClr val="000000"/>
                </a:solidFill>
                <a:effectLst/>
                <a:latin typeface="Calibri"/>
                <a:ea typeface="Calibri"/>
                <a:cs typeface="Calibri"/>
              </a:rPr>
              <a:t>безбедните засолништа</a:t>
            </a:r>
            <a:r>
              <a:rPr lang="mk" sz="2800" b="0" i="0" strike="noStrike" cap="none" spc="0" baseline="0">
                <a:solidFill>
                  <a:srgbClr val="000000"/>
                </a:solidFill>
                <a:effectLst/>
                <a:latin typeface="Calibri"/>
                <a:ea typeface="Calibri"/>
                <a:cs typeface="Calibri"/>
              </a:rPr>
              <a:t> </a:t>
            </a:r>
          </a:p>
          <a:p>
            <a:pPr marL="342900" indent="-342900" eaLnBrk="1" hangingPunct="1">
              <a:buFont typeface="Arial" panose="020B0604020202020204" pitchFamily="34" charset="0"/>
              <a:buChar char="•"/>
            </a:pPr>
            <a:r>
              <a:rPr lang="mk" sz="2800" b="0" i="0" strike="noStrike" cap="none" spc="0" baseline="0">
                <a:solidFill>
                  <a:srgbClr val="000000"/>
                </a:solidFill>
                <a:effectLst/>
                <a:latin typeface="Calibri"/>
                <a:ea typeface="Calibri"/>
                <a:cs typeface="Calibri"/>
              </a:rPr>
              <a:t>Потреба од размена на информации, соработка и координација меѓу сите држави во однос на некои конкретни криминални истраги на меѓународните случаи на криминална злоупотреба на информатичките технологии.</a:t>
            </a:r>
          </a:p>
          <a:p>
            <a:pPr lvl="1"/>
            <a:endParaRPr lang="en-GB" sz="3200"/>
          </a:p>
        </p:txBody>
      </p:sp>
      <p:pic>
        <p:nvPicPr>
          <p:cNvPr id="5" name="Picture 4">
            <a:extLst>
              <a:ext uri="{FF2B5EF4-FFF2-40B4-BE49-F238E27FC236}">
                <a16:creationId xmlns:a16="http://schemas.microsoft.com/office/drawing/2014/main" id="{4CD58A2B-12F1-204C-9E9D-A9BAC29904D5}"/>
              </a:ext>
            </a:extLst>
          </p:cNvPr>
          <p:cNvPicPr>
            <a:picLocks noChangeAspect="1"/>
          </p:cNvPicPr>
          <p:nvPr/>
        </p:nvPicPr>
        <p:blipFill>
          <a:blip r:embed="rId4"/>
          <a:stretch>
            <a:fillRect/>
          </a:stretch>
        </p:blipFill>
        <p:spPr>
          <a:xfrm>
            <a:off x="6888856" y="5248657"/>
            <a:ext cx="2133600" cy="1194816"/>
          </a:xfrm>
          <a:prstGeom prst="rect">
            <a:avLst/>
          </a:prstGeom>
        </p:spPr>
      </p:pic>
      <p:sp>
        <p:nvSpPr>
          <p:cNvPr id="6" name="Rectangle 5">
            <a:extLst>
              <a:ext uri="{FF2B5EF4-FFF2-40B4-BE49-F238E27FC236}">
                <a16:creationId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86E86C30-1AE3-45B1-BBD9-4AD829B73096}"/>
              </a:ext>
            </a:extLst>
          </p:cNvPr>
          <p:cNvSpPr txBox="1"/>
          <p:nvPr/>
        </p:nvSpPr>
        <p:spPr>
          <a:xfrm>
            <a:off x="0" y="6162280"/>
            <a:ext cx="6293928"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https://www.un.org/press/en/2000/20001204.ga9842.doc.html</a:t>
            </a:r>
            <a:r>
              <a:rPr lang="mk" sz="1800" b="0" i="0" strike="noStrike" cap="none" spc="0" baseline="0">
                <a:solidFill>
                  <a:srgbClr val="000000"/>
                </a:solidFill>
                <a:effectLst/>
                <a:latin typeface="Calibri"/>
                <a:ea typeface="Calibri"/>
                <a:cs typeface="Calibri"/>
              </a:rPr>
              <a:t> </a:t>
            </a:r>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Генералното собрание на Обединетите нации</a:t>
            </a:r>
            <a:endParaRPr lang="en-GB" sz="280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6411228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38</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ИНТЕРПОЛ</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7FA81925-418B-D44C-9255-2AEBBFBC0ADA}"/>
              </a:ext>
            </a:extLst>
          </p:cNvPr>
          <p:cNvSpPr/>
          <p:nvPr/>
        </p:nvSpPr>
        <p:spPr>
          <a:xfrm>
            <a:off x="121544" y="836712"/>
            <a:ext cx="8998702" cy="5201424"/>
          </a:xfrm>
          <a:prstGeom prst="rect">
            <a:avLst/>
          </a:prstGeom>
        </p:spPr>
        <p:txBody>
          <a:bodyPr wrap="square">
            <a:spAutoFit/>
          </a:bodyPr>
          <a:lstStyle/>
          <a:p>
            <a:r>
              <a:rPr lang="mk" sz="2800" b="0" i="0" strike="noStrike" cap="none" spc="0" baseline="0" dirty="0">
                <a:solidFill>
                  <a:srgbClr val="000000"/>
                </a:solidFill>
                <a:effectLst/>
                <a:latin typeface="Calibri"/>
                <a:ea typeface="Calibri"/>
                <a:cs typeface="Calibri"/>
              </a:rPr>
              <a:t>194 членки (во 2020)</a:t>
            </a:r>
          </a:p>
          <a:p>
            <a:r>
              <a:rPr lang="mk" sz="2800" b="0" i="0" strike="noStrike" cap="none" spc="0" baseline="0" dirty="0">
                <a:solidFill>
                  <a:srgbClr val="000000"/>
                </a:solidFill>
                <a:effectLst/>
                <a:latin typeface="Calibri"/>
                <a:ea typeface="Calibri"/>
                <a:cs typeface="Calibri"/>
              </a:rPr>
              <a:t>Органите за спроведување на законот од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секаде од светот</a:t>
            </a:r>
          </a:p>
          <a:p>
            <a:r>
              <a:rPr lang="mk" sz="2800" b="0" i="0" strike="noStrike" cap="none" spc="0" baseline="0" dirty="0">
                <a:solidFill>
                  <a:srgbClr val="000000"/>
                </a:solidFill>
                <a:effectLst/>
                <a:latin typeface="Calibri"/>
                <a:ea typeface="Calibri"/>
                <a:cs typeface="Calibri"/>
              </a:rPr>
              <a:t>Цели:</a:t>
            </a:r>
          </a:p>
          <a:p>
            <a:pPr marL="800100" lvl="1" indent="-342900">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да ја зајакне и олесни меѓународната полициска соработка</a:t>
            </a:r>
          </a:p>
          <a:p>
            <a:pPr marL="800100" lvl="1" indent="-342900">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да организира глобален полициски комуникациски систем </a:t>
            </a:r>
          </a:p>
          <a:p>
            <a:pPr marL="800100" lvl="1" indent="-342900">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да се изработат специфични бази на податоци и анализи на полициските информации</a:t>
            </a:r>
          </a:p>
          <a:p>
            <a:pPr eaLnBrk="1" fontAlgn="auto" hangingPunct="1">
              <a:spcAft>
                <a:spcPct val="0"/>
              </a:spcAft>
              <a:defRPr/>
            </a:pPr>
            <a:r>
              <a:rPr lang="mk" sz="2800" b="0" i="0" strike="noStrike" cap="none" spc="0" baseline="0" dirty="0">
                <a:solidFill>
                  <a:srgbClr val="000000"/>
                </a:solidFill>
                <a:effectLst/>
                <a:latin typeface="Calibri"/>
                <a:ea typeface="Calibri"/>
                <a:cs typeface="Calibri"/>
              </a:rPr>
              <a:t>Една од трите Криминалистички програми на ИНТЕРПОЛ</a:t>
            </a:r>
            <a:endParaRPr lang="en-US" altLang="en-US" sz="2800" dirty="0"/>
          </a:p>
          <a:p>
            <a:pPr marL="457200" indent="-457200" eaLnBrk="1" fontAlgn="auto" hangingPunct="1">
              <a:spcAft>
                <a:spcPct val="0"/>
              </a:spcAft>
              <a:buFont typeface="Arial" panose="020B0604020202020204" pitchFamily="34" charset="0"/>
              <a:buChar char="•"/>
              <a:defRPr/>
            </a:pPr>
            <a:r>
              <a:rPr lang="mk" sz="2400" b="0" i="0" strike="noStrike" cap="none" spc="0" baseline="0" dirty="0">
                <a:solidFill>
                  <a:srgbClr val="000000"/>
                </a:solidFill>
                <a:effectLst/>
                <a:latin typeface="Calibri"/>
                <a:ea typeface="Calibri"/>
                <a:cs typeface="Calibri"/>
              </a:rPr>
              <a:t>Фокус врз сајбер-криминалот, со акцент врз </a:t>
            </a:r>
            <a:r>
              <a:rPr lang="en-US" sz="2400" b="0" i="0" strike="noStrike" cap="none" spc="0" baseline="0" dirty="0">
                <a:solidFill>
                  <a:srgbClr val="000000"/>
                </a:solidFill>
                <a:effectLst/>
                <a:latin typeface="Calibri"/>
                <a:ea typeface="Calibri"/>
                <a:cs typeface="Calibri"/>
              </a:rPr>
              <a:t>Darknet</a:t>
            </a:r>
            <a:r>
              <a:rPr lang="mk" sz="2400" b="0" i="0" strike="noStrike" cap="none" spc="0" baseline="0" dirty="0">
                <a:solidFill>
                  <a:srgbClr val="000000"/>
                </a:solidFill>
                <a:effectLst/>
                <a:latin typeface="Calibri"/>
                <a:ea typeface="Calibri"/>
                <a:cs typeface="Calibri"/>
              </a:rPr>
              <a:t> и криптовалутите, вклучувајќи и дигитални докази, штетни/злонамерни домени, </a:t>
            </a:r>
            <a:r>
              <a:rPr lang="en-GB" sz="2400" b="0" i="0" strike="noStrike" cap="none" spc="0" baseline="0" dirty="0">
                <a:solidFill>
                  <a:srgbClr val="000000"/>
                </a:solidFill>
                <a:effectLst/>
                <a:latin typeface="Calibri"/>
                <a:ea typeface="Calibri"/>
                <a:cs typeface="Calibri"/>
              </a:rPr>
              <a:t>ransomware</a:t>
            </a:r>
            <a:r>
              <a:rPr lang="mk" sz="2400" b="0" i="0" strike="noStrike" cap="none" spc="0" baseline="0" dirty="0">
                <a:solidFill>
                  <a:srgbClr val="000000"/>
                </a:solidFill>
                <a:effectLst/>
                <a:latin typeface="Calibri"/>
                <a:ea typeface="Calibri"/>
                <a:cs typeface="Calibri"/>
              </a:rPr>
              <a:t>, </a:t>
            </a:r>
            <a:r>
              <a:rPr lang="en-US" sz="2400" b="0" i="0" strike="noStrike" cap="none" spc="0" baseline="0" dirty="0">
                <a:solidFill>
                  <a:srgbClr val="000000"/>
                </a:solidFill>
                <a:effectLst/>
                <a:latin typeface="Calibri"/>
                <a:ea typeface="Calibri"/>
                <a:cs typeface="Calibri"/>
              </a:rPr>
              <a:t>malware</a:t>
            </a:r>
            <a:r>
              <a:rPr lang="mk" sz="2400" b="0" i="0" strike="noStrike" cap="none" spc="0" baseline="0" dirty="0">
                <a:solidFill>
                  <a:srgbClr val="000000"/>
                </a:solidFill>
                <a:effectLst/>
                <a:latin typeface="Calibri"/>
                <a:ea typeface="Calibri"/>
                <a:cs typeface="Calibri"/>
              </a:rPr>
              <a:t> за </a:t>
            </a:r>
            <a:r>
              <a:rPr lang="mk" sz="2400" dirty="0">
                <a:solidFill>
                  <a:srgbClr val="000000"/>
                </a:solidFill>
                <a:latin typeface="Calibri"/>
                <a:ea typeface="Calibri"/>
                <a:cs typeface="Calibri"/>
              </a:rPr>
              <a:t>и</a:t>
            </a:r>
            <a:r>
              <a:rPr lang="mk" sz="2400" b="0" i="0" strike="noStrike" cap="none" spc="0" baseline="0" dirty="0">
                <a:solidFill>
                  <a:srgbClr val="000000"/>
                </a:solidFill>
                <a:effectLst/>
                <a:latin typeface="Calibri"/>
                <a:ea typeface="Calibri"/>
                <a:cs typeface="Calibri"/>
              </a:rPr>
              <a:t>легално собирање на податоци, ботнети, крипто-грабнување и др. </a:t>
            </a:r>
            <a:endParaRPr lang="en-GB" sz="2400" dirty="0"/>
          </a:p>
        </p:txBody>
      </p:sp>
      <p:pic>
        <p:nvPicPr>
          <p:cNvPr id="7" name="Picture 6">
            <a:extLst>
              <a:ext uri="{FF2B5EF4-FFF2-40B4-BE49-F238E27FC236}">
                <a16:creationId xmlns:a16="http://schemas.microsoft.com/office/drawing/2014/main"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3B78DA13-E6F2-4E08-BB57-8393753C7713}"/>
              </a:ext>
            </a:extLst>
          </p:cNvPr>
          <p:cNvSpPr txBox="1"/>
          <p:nvPr/>
        </p:nvSpPr>
        <p:spPr>
          <a:xfrm>
            <a:off x="23754" y="6277906"/>
            <a:ext cx="7259390" cy="311207"/>
          </a:xfrm>
          <a:prstGeom prst="rect">
            <a:avLst/>
          </a:prstGeom>
          <a:noFill/>
        </p:spPr>
        <p:txBody>
          <a:bodyPr wrap="square">
            <a:spAutoFit/>
          </a:bodyPr>
          <a:lstStyle/>
          <a:p>
            <a:pPr marL="0" indent="0" eaLnBrk="1" hangingPunct="1">
              <a:lnSpc>
                <a:spcPct val="80000"/>
              </a:lnSpc>
              <a:buNone/>
            </a:pPr>
            <a:r>
              <a:rPr lang="mk" sz="1800" b="0" i="0" strike="noStrike" cap="none" spc="0" baseline="0">
                <a:solidFill>
                  <a:srgbClr val="000000"/>
                </a:solidFill>
                <a:effectLst/>
                <a:latin typeface="Calibri"/>
                <a:ea typeface="Calibri"/>
                <a:cs typeface="Calibri"/>
                <a:hlinkClick r:id="rId5" history="0"/>
              </a:rPr>
              <a:t>https://www.interpol.int/en/Crimes/Cybercrime</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205012447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39</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39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Европска Унија</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FA148ADD-5604-49B1-8940-F8255D65E771}"/>
              </a:ext>
            </a:extLst>
          </p:cNvPr>
          <p:cNvSpPr txBox="1"/>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400" b="0" i="0" strike="noStrike" cap="none" spc="0" baseline="0" dirty="0">
                <a:solidFill>
                  <a:srgbClr val="000000"/>
                </a:solidFill>
                <a:effectLst/>
                <a:latin typeface="Calibri"/>
                <a:ea typeface="Calibri"/>
                <a:cs typeface="Calibri"/>
              </a:rPr>
              <a:t>Создавање политика за -</a:t>
            </a:r>
          </a:p>
          <a:p>
            <a:pPr eaLnBrk="1" hangingPunct="1"/>
            <a:r>
              <a:rPr lang="mk" sz="2000" b="0" i="0" strike="noStrike" cap="none" spc="0" baseline="0" dirty="0">
                <a:solidFill>
                  <a:srgbClr val="000000"/>
                </a:solidFill>
                <a:effectLst/>
                <a:latin typeface="Calibri"/>
                <a:ea typeface="Calibri"/>
                <a:cs typeface="Calibri"/>
              </a:rPr>
              <a:t>е-докази, енкрипција, измама со безготивински плаќања, сексуална злоупотреба на децата</a:t>
            </a:r>
            <a:endParaRPr lang="en-GB" altLang="sr-Latn-RS" sz="2400" dirty="0">
              <a:latin typeface="Calibri" pitchFamily="34" charset="0"/>
            </a:endParaRPr>
          </a:p>
          <a:p>
            <a:pPr marL="0" indent="0" eaLnBrk="1" hangingPunct="1">
              <a:buNone/>
            </a:pPr>
            <a:r>
              <a:rPr lang="mk" sz="2400" b="0" i="0" strike="noStrike" cap="none" spc="0" baseline="0" dirty="0">
                <a:solidFill>
                  <a:srgbClr val="000000"/>
                </a:solidFill>
                <a:effectLst/>
                <a:latin typeface="Calibri"/>
                <a:ea typeface="Calibri"/>
                <a:cs typeface="Calibri"/>
              </a:rPr>
              <a:t>Преземање дејства за - </a:t>
            </a:r>
          </a:p>
          <a:p>
            <a:pPr eaLnBrk="1" hangingPunct="1"/>
            <a:r>
              <a:rPr lang="mk" sz="2400" b="0" i="0" strike="noStrike" cap="none" spc="0" baseline="0" dirty="0">
                <a:solidFill>
                  <a:srgbClr val="000000"/>
                </a:solidFill>
                <a:effectLst/>
                <a:latin typeface="Calibri"/>
                <a:ea typeface="Calibri"/>
                <a:cs typeface="Calibri"/>
              </a:rPr>
              <a:t>Правото</a:t>
            </a:r>
          </a:p>
          <a:p>
            <a:pPr lvl="1" eaLnBrk="1" hangingPunct="1"/>
            <a:r>
              <a:rPr lang="mk" sz="2000" b="0" i="0" strike="noStrike" cap="none" spc="0" baseline="0" dirty="0">
                <a:solidFill>
                  <a:srgbClr val="000000"/>
                </a:solidFill>
                <a:effectLst/>
                <a:latin typeface="Calibri"/>
                <a:ea typeface="Calibri"/>
                <a:cs typeface="Calibri"/>
              </a:rPr>
              <a:t>Следење и ажурирање на правото на ЕУ за сајбер-криминалот</a:t>
            </a:r>
          </a:p>
          <a:p>
            <a:pPr lvl="1" eaLnBrk="1" hangingPunct="1"/>
            <a:r>
              <a:rPr lang="mk" sz="2000" b="0" i="0" strike="noStrike" cap="none" spc="0" baseline="0" dirty="0">
                <a:solidFill>
                  <a:srgbClr val="000000"/>
                </a:solidFill>
                <a:effectLst/>
                <a:latin typeface="Calibri"/>
                <a:ea typeface="Calibri"/>
                <a:cs typeface="Calibri"/>
              </a:rPr>
              <a:t>Создавање цели</a:t>
            </a:r>
          </a:p>
          <a:p>
            <a:pPr eaLnBrk="1" hangingPunct="1"/>
            <a:r>
              <a:rPr lang="mk" sz="2400" b="0" i="0" strike="noStrike" cap="none" spc="0" baseline="0" dirty="0">
                <a:solidFill>
                  <a:srgbClr val="000000"/>
                </a:solidFill>
                <a:effectLst/>
                <a:latin typeface="Calibri"/>
                <a:ea typeface="Calibri"/>
                <a:cs typeface="Calibri"/>
              </a:rPr>
              <a:t>Координација</a:t>
            </a:r>
          </a:p>
          <a:p>
            <a:pPr lvl="1" eaLnBrk="1" hangingPunct="1"/>
            <a:r>
              <a:rPr lang="mk" sz="2000" b="0" i="0" strike="noStrike" cap="none" spc="0" baseline="0" dirty="0">
                <a:solidFill>
                  <a:srgbClr val="000000"/>
                </a:solidFill>
                <a:effectLst/>
                <a:latin typeface="Calibri"/>
                <a:ea typeface="Calibri"/>
                <a:cs typeface="Calibri"/>
              </a:rPr>
              <a:t>Поддршка на органите</a:t>
            </a:r>
          </a:p>
          <a:p>
            <a:pPr lvl="1" eaLnBrk="1" hangingPunct="1"/>
            <a:r>
              <a:rPr lang="mk" sz="2000" b="0" i="0" strike="noStrike" cap="none" spc="0" baseline="0" dirty="0">
                <a:solidFill>
                  <a:srgbClr val="000000"/>
                </a:solidFill>
                <a:effectLst/>
                <a:latin typeface="Calibri"/>
                <a:ea typeface="Calibri"/>
                <a:cs typeface="Calibri"/>
              </a:rPr>
              <a:t>Европски центар за сајбер-криминал</a:t>
            </a:r>
          </a:p>
          <a:p>
            <a:pPr lvl="1" eaLnBrk="1" hangingPunct="1"/>
            <a:r>
              <a:rPr lang="mk" sz="2000" b="0" i="0" strike="noStrike" cap="none" spc="0" baseline="0" dirty="0">
                <a:solidFill>
                  <a:srgbClr val="000000"/>
                </a:solidFill>
                <a:effectLst/>
                <a:latin typeface="Calibri"/>
                <a:ea typeface="Calibri"/>
                <a:cs typeface="Calibri"/>
              </a:rPr>
              <a:t>WeProtect</a:t>
            </a:r>
            <a:endParaRPr lang="en-GB" altLang="sr-Latn-RS" sz="2000" dirty="0">
              <a:latin typeface="Calibri" pitchFamily="34" charset="0"/>
            </a:endParaRPr>
          </a:p>
          <a:p>
            <a:pPr lvl="1" eaLnBrk="1" hangingPunct="1"/>
            <a:r>
              <a:rPr lang="mk" sz="2000" b="0" i="0" strike="noStrike" cap="none" spc="0" baseline="0" dirty="0">
                <a:solidFill>
                  <a:srgbClr val="000000"/>
                </a:solidFill>
                <a:effectLst/>
                <a:latin typeface="Calibri"/>
                <a:ea typeface="Calibri"/>
                <a:cs typeface="Calibri"/>
              </a:rPr>
              <a:t>Работна група за јавна безбедност</a:t>
            </a:r>
          </a:p>
        </p:txBody>
      </p:sp>
      <p:sp>
        <p:nvSpPr>
          <p:cNvPr id="16" name="TextBox 15">
            <a:extLst>
              <a:ext uri="{FF2B5EF4-FFF2-40B4-BE49-F238E27FC236}">
                <a16:creationId xmlns:a16="http://schemas.microsoft.com/office/drawing/2014/main" id="{0BA9BBE0-8814-4084-A5DC-7FD0DD658D3E}"/>
              </a:ext>
            </a:extLst>
          </p:cNvPr>
          <p:cNvSpPr txBox="1"/>
          <p:nvPr/>
        </p:nvSpPr>
        <p:spPr>
          <a:xfrm>
            <a:off x="0" y="6175012"/>
            <a:ext cx="6864834" cy="640720"/>
          </a:xfrm>
          <a:prstGeom prst="rect">
            <a:avLst/>
          </a:prstGeom>
          <a:noFill/>
        </p:spPr>
        <p:txBody>
          <a:bodyPr wrap="square">
            <a:spAutoFit/>
          </a:bodyPr>
          <a:lstStyle/>
          <a:p>
            <a:pPr algn="l"/>
            <a:r>
              <a:rPr lang="mk" sz="1800" b="0" i="0" u="sng" strike="noStrike" cap="none" spc="0" baseline="0">
                <a:solidFill>
                  <a:srgbClr val="0000FF"/>
                </a:solidFill>
                <a:effectLst/>
                <a:uFill>
                  <a:solidFill>
                    <a:srgbClr val="0000FF"/>
                  </a:solidFill>
                </a:uFill>
                <a:latin typeface="Calibri"/>
                <a:ea typeface="Calibri"/>
                <a:cs typeface="Calibri"/>
                <a:hlinkClick r:id="rId5" history="0"/>
              </a:rPr>
              <a:t>https://ec.europa.eu/home-affairs/what-we-do/policies/cybercrime_en</a:t>
            </a:r>
            <a:endParaRPr lang="en-US" b="0" i="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189046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Конкретни цели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a:bodyPr>
          <a:lstStyle/>
          <a:p>
            <a:pPr marL="0" indent="0">
              <a:buNone/>
            </a:pPr>
            <a:r>
              <a:rPr lang="mk" sz="3200" b="0" i="0" strike="noStrike" cap="none" spc="0" baseline="0" dirty="0">
                <a:solidFill>
                  <a:srgbClr val="000000"/>
                </a:solidFill>
                <a:effectLst/>
                <a:latin typeface="Calibri"/>
                <a:ea typeface="Calibri"/>
                <a:cs typeface="Calibri"/>
              </a:rPr>
              <a:t>На крајот на оваа сесија, </a:t>
            </a:r>
            <a:r>
              <a:rPr lang="sr-Cyrl-RS" sz="3200" b="0" i="0" strike="noStrike" cap="none" spc="0" baseline="0" dirty="0">
                <a:solidFill>
                  <a:srgbClr val="000000"/>
                </a:solidFill>
                <a:effectLst/>
                <a:latin typeface="Calibri"/>
                <a:ea typeface="Calibri"/>
                <a:cs typeface="Calibri"/>
              </a:rPr>
              <a:t>претставници</a:t>
            </a:r>
            <a:r>
              <a:rPr lang="mk" sz="3200" b="0" i="0" strike="noStrike" cap="none" spc="0" baseline="0" dirty="0">
                <a:solidFill>
                  <a:srgbClr val="000000"/>
                </a:solidFill>
                <a:effectLst/>
                <a:latin typeface="Calibri"/>
                <a:ea typeface="Calibri"/>
                <a:cs typeface="Calibri"/>
              </a:rPr>
              <a:t>те ќе можат:</a:t>
            </a:r>
          </a:p>
          <a:p>
            <a:r>
              <a:rPr lang="mk" sz="2800" b="0" i="0" strike="noStrike" cap="none" spc="0" baseline="0" dirty="0">
                <a:solidFill>
                  <a:srgbClr val="000000"/>
                </a:solidFill>
                <a:effectLst/>
                <a:latin typeface="Calibri"/>
                <a:ea typeface="Calibri"/>
                <a:cs typeface="Calibri"/>
              </a:rPr>
              <a:t>Да ги препознаат различните видови на сајбер-криминалот и нивното влијание</a:t>
            </a:r>
          </a:p>
          <a:p>
            <a:r>
              <a:rPr lang="mk" sz="2800" b="0" i="0" strike="noStrike" cap="none" spc="0" baseline="0" dirty="0">
                <a:solidFill>
                  <a:srgbClr val="000000"/>
                </a:solidFill>
                <a:effectLst/>
                <a:latin typeface="Calibri"/>
                <a:ea typeface="Calibri"/>
                <a:cs typeface="Calibri"/>
              </a:rPr>
              <a:t>Да ги наведат заканите, трендовите и алатките на сајбер-криминалот, и одговорите кон таа појава</a:t>
            </a:r>
            <a:endParaRPr lang="pt-PT" altLang="sr-Latn-RS" sz="2800" dirty="0"/>
          </a:p>
          <a:p>
            <a:r>
              <a:rPr lang="mk" sz="2800" b="0" i="0" strike="noStrike" cap="none" spc="0" baseline="0" dirty="0">
                <a:solidFill>
                  <a:srgbClr val="000000"/>
                </a:solidFill>
                <a:effectLst/>
                <a:latin typeface="Calibri"/>
                <a:ea typeface="Calibri"/>
                <a:cs typeface="Calibri"/>
              </a:rPr>
              <a:t>Да ги објаснат концептите на сајбер-криминал коишто се сметаат за еден вид кривично дело според повеќето законодавства и меѓународните стандарди </a:t>
            </a:r>
            <a:endParaRPr lang="pt-PT" altLang="sr-Latn-RS" sz="2800" dirty="0"/>
          </a:p>
          <a:p>
            <a:r>
              <a:rPr lang="mk" sz="2800" b="0" i="0" strike="noStrike" cap="none" spc="0" baseline="0" dirty="0">
                <a:solidFill>
                  <a:srgbClr val="000000"/>
                </a:solidFill>
                <a:effectLst/>
                <a:latin typeface="Calibri"/>
                <a:ea typeface="Calibri"/>
                <a:cs typeface="Calibri"/>
              </a:rPr>
              <a:t>Да ги анализираат потребите и предностите од усогласувањето на националното законодавство со меѓународните инструменти, особено Конвенцијата од Будимпешта</a:t>
            </a: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40</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ЕВРОПОЛ</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697616" cy="3996873"/>
          </a:xfrm>
          <a:prstGeom prst="rect">
            <a:avLst/>
          </a:prstGeom>
        </p:spPr>
        <p:txBody>
          <a:bodyPr wrap="square">
            <a:spAutoFit/>
          </a:bodyPr>
          <a:lstStyle/>
          <a:p>
            <a:r>
              <a:rPr lang="mk" sz="3200" b="0" i="0" strike="noStrike" cap="none" spc="0" baseline="0">
                <a:solidFill>
                  <a:srgbClr val="000000"/>
                </a:solidFill>
                <a:effectLst/>
                <a:latin typeface="Calibri"/>
                <a:ea typeface="Calibri"/>
                <a:cs typeface="Calibri"/>
              </a:rPr>
              <a:t>Улогата на Европската Унија </a:t>
            </a:r>
          </a:p>
          <a:p>
            <a:pPr marL="457200" indent="-457200">
              <a:buFont typeface="Arial" panose="020B0604020202020204" pitchFamily="34" charset="0"/>
              <a:buChar char="•"/>
            </a:pPr>
            <a:r>
              <a:rPr lang="mk" sz="2800" b="0" i="0" strike="noStrike" cap="none" spc="0" baseline="0">
                <a:solidFill>
                  <a:srgbClr val="000000"/>
                </a:solidFill>
                <a:effectLst/>
                <a:latin typeface="Calibri"/>
                <a:ea typeface="Calibri"/>
                <a:cs typeface="Calibri"/>
              </a:rPr>
              <a:t>Да се подобри ефективноста на соработката помеѓу органите за спроведување на законот од секоја земја-членка на Европската Унија</a:t>
            </a:r>
          </a:p>
          <a:p>
            <a:pPr marL="457200" indent="-457200">
              <a:buFont typeface="Arial" panose="020B0604020202020204" pitchFamily="34" charset="0"/>
              <a:buChar char="•"/>
            </a:pPr>
            <a:r>
              <a:rPr lang="mk" sz="2800" b="0" i="0" strike="noStrike" cap="none" spc="0" baseline="0">
                <a:solidFill>
                  <a:srgbClr val="000000"/>
                </a:solidFill>
                <a:effectLst/>
                <a:latin typeface="Calibri"/>
                <a:ea typeface="Calibri"/>
                <a:cs typeface="Calibri"/>
              </a:rPr>
              <a:t>Работи од 1999 година, ја помага анализата на споделувањето криминални информации помеѓу земјите-членки  </a:t>
            </a:r>
          </a:p>
          <a:p>
            <a:pPr marL="457200" indent="-457200">
              <a:buFont typeface="Arial" panose="020B0604020202020204" pitchFamily="34" charset="0"/>
              <a:buChar char="•"/>
            </a:pPr>
            <a:r>
              <a:rPr lang="mk" sz="2800" b="0" i="0" strike="noStrike" cap="none" spc="0" baseline="0">
                <a:solidFill>
                  <a:srgbClr val="000000"/>
                </a:solidFill>
                <a:effectLst/>
                <a:latin typeface="Calibri"/>
                <a:ea typeface="Calibri"/>
                <a:cs typeface="Calibri"/>
              </a:rPr>
              <a:t>Европскиот центар за сајбер-криминал (отворен јануари 2013) </a:t>
            </a:r>
          </a:p>
        </p:txBody>
      </p:sp>
      <p:pic>
        <p:nvPicPr>
          <p:cNvPr id="9" name="Picture 8">
            <a:extLst>
              <a:ext uri="{FF2B5EF4-FFF2-40B4-BE49-F238E27FC236}">
                <a16:creationId xmlns:a16="http://schemas.microsoft.com/office/drawing/2014/main"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27DF62E9-29E1-483C-92B6-BB1491F32CA1}"/>
              </a:ext>
            </a:extLst>
          </p:cNvPr>
          <p:cNvSpPr txBox="1"/>
          <p:nvPr/>
        </p:nvSpPr>
        <p:spPr>
          <a:xfrm>
            <a:off x="29844" y="6228019"/>
            <a:ext cx="8030946"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https://www.europol.europa.eu/about-europol/european-cybercrime-centre-ec3</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261974969"/>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41</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ЕВРОЏАСТ</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908835"/>
            <a:ext cx="8942868" cy="4093428"/>
          </a:xfrm>
          <a:prstGeom prst="rect">
            <a:avLst/>
          </a:prstGeom>
        </p:spPr>
        <p:txBody>
          <a:bodyPr wrap="square">
            <a:spAutoFit/>
          </a:bodyPr>
          <a:lstStyle/>
          <a:p>
            <a:pPr>
              <a:spcAft>
                <a:spcPts val="600"/>
              </a:spcAft>
            </a:pPr>
            <a:r>
              <a:rPr lang="mk" sz="3200" b="0" i="0" strike="noStrike" cap="none" spc="0" baseline="0" dirty="0">
                <a:solidFill>
                  <a:srgbClr val="000000"/>
                </a:solidFill>
                <a:effectLst/>
                <a:latin typeface="Calibri"/>
                <a:ea typeface="Calibri"/>
                <a:cs typeface="Calibri"/>
              </a:rPr>
              <a:t>Соработка во борбата против криминалот</a:t>
            </a:r>
          </a:p>
          <a:p>
            <a:pPr marL="457200" indent="-457200">
              <a:spcAft>
                <a:spcPts val="600"/>
              </a:spcAft>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Координирање на активностите што ги спроведуваат националните органи надлежни за кривично гонење и водење истраги</a:t>
            </a:r>
          </a:p>
          <a:p>
            <a:pPr marL="457200" indent="-457200">
              <a:spcAft>
                <a:spcPts val="600"/>
              </a:spcAft>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Надлежности за:</a:t>
            </a:r>
          </a:p>
          <a:p>
            <a:pPr marL="914400" lvl="1" indent="-457200">
              <a:spcAft>
                <a:spcPts val="600"/>
              </a:spcAft>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Промовирање на координацијата помеѓу надлежните органи од различните земји-членки</a:t>
            </a:r>
          </a:p>
          <a:p>
            <a:pPr marL="914400" lvl="1" indent="-457200">
              <a:spcAft>
                <a:spcPts val="600"/>
              </a:spcAft>
              <a:buFont typeface="Arial" panose="020B0604020202020204" pitchFamily="34" charset="0"/>
              <a:buChar char="•"/>
            </a:pPr>
            <a:r>
              <a:rPr lang="mk" sz="2400" b="0" i="0" strike="noStrike" cap="none" spc="0" baseline="0" dirty="0">
                <a:solidFill>
                  <a:srgbClr val="000000"/>
                </a:solidFill>
                <a:effectLst/>
                <a:latin typeface="Calibri"/>
                <a:ea typeface="Calibri"/>
                <a:cs typeface="Calibri"/>
              </a:rPr>
              <a:t>Олеснување на спроведувањето на меѓународната заемна правна помош и барањата за екстрадиција </a:t>
            </a:r>
          </a:p>
        </p:txBody>
      </p:sp>
      <p:pic>
        <p:nvPicPr>
          <p:cNvPr id="8" name="Picture 7">
            <a:extLst>
              <a:ext uri="{FF2B5EF4-FFF2-40B4-BE49-F238E27FC236}">
                <a16:creationId xmlns:a16="http://schemas.microsoft.com/office/drawing/2014/main"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8484EFA7-B493-4375-862A-78034620BA57}"/>
              </a:ext>
            </a:extLst>
          </p:cNvPr>
          <p:cNvSpPr txBox="1"/>
          <p:nvPr/>
        </p:nvSpPr>
        <p:spPr>
          <a:xfrm>
            <a:off x="35496" y="6228019"/>
            <a:ext cx="5813776"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http://www.eurojust.europa.eu/pages/home.aspx</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420492750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42</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Европска судска мрежа за сајбер-криминал </a:t>
            </a:r>
            <a:r>
              <a:rPr lang="en-GB" sz="2800" b="0" i="0" strike="noStrike" cap="none" spc="0" baseline="0" dirty="0" err="1">
                <a:solidFill>
                  <a:srgbClr val="FFFFFF"/>
                </a:solidFill>
                <a:effectLst/>
                <a:latin typeface="Verdana" charset="0"/>
                <a:ea typeface="Verdana"/>
                <a:cs typeface="Verdana" charset="0"/>
              </a:rPr>
              <a:t>EJCN</a:t>
            </a:r>
            <a:endParaRPr lang="mk" sz="2800" b="0" i="0" strike="noStrike" cap="none" spc="0" baseline="0" dirty="0">
              <a:solidFill>
                <a:srgbClr val="FFFFFF"/>
              </a:solidFill>
              <a:effectLst/>
              <a:latin typeface="Verdana" charset="0"/>
              <a:ea typeface="Verdana"/>
              <a:cs typeface="Verdana"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CAE5D1B-C7CD-DD44-B0C3-576B01C85806}"/>
              </a:ext>
            </a:extLst>
          </p:cNvPr>
          <p:cNvSpPr/>
          <p:nvPr/>
        </p:nvSpPr>
        <p:spPr>
          <a:xfrm>
            <a:off x="88522" y="1120348"/>
            <a:ext cx="8812762" cy="4980722"/>
          </a:xfrm>
          <a:prstGeom prst="rect">
            <a:avLst/>
          </a:prstGeom>
        </p:spPr>
        <p:txBody>
          <a:bodyPr wrap="square">
            <a:spAutoFit/>
          </a:bodyPr>
          <a:lstStyle/>
          <a:p>
            <a:pPr>
              <a:spcAft>
                <a:spcPct val="0"/>
              </a:spcAft>
            </a:pPr>
            <a:r>
              <a:rPr lang="mk" sz="2800" b="0" i="0" strike="noStrike" cap="none" spc="0" baseline="0" dirty="0">
                <a:solidFill>
                  <a:srgbClr val="000000"/>
                </a:solidFill>
                <a:effectLst/>
                <a:latin typeface="Calibri"/>
                <a:ea typeface="Calibri"/>
                <a:cs typeface="Calibri"/>
              </a:rPr>
              <a:t>Европска судска мрежа за сајбер-криминал (</a:t>
            </a:r>
            <a:r>
              <a:rPr lang="en-GB" sz="2800" b="0" i="0" strike="noStrike" cap="none" spc="0" baseline="0" dirty="0" err="1">
                <a:solidFill>
                  <a:srgbClr val="000000"/>
                </a:solidFill>
                <a:effectLst/>
                <a:latin typeface="Calibri"/>
                <a:ea typeface="Calibri"/>
                <a:cs typeface="Calibri"/>
              </a:rPr>
              <a:t>EJCN</a:t>
            </a:r>
            <a:r>
              <a:rPr lang="mk" sz="2800" b="0" i="0" strike="noStrike" cap="none" spc="0" baseline="0" dirty="0">
                <a:solidFill>
                  <a:srgbClr val="000000"/>
                </a:solidFill>
                <a:effectLst/>
                <a:latin typeface="Calibri"/>
                <a:ea typeface="Calibri"/>
                <a:cs typeface="Calibri"/>
              </a:rPr>
              <a:t>)</a:t>
            </a:r>
          </a:p>
          <a:p>
            <a:pPr marL="457200" indent="-457200" eaLnBrk="1" fontAlgn="auto" hangingPunct="1">
              <a:lnSpc>
                <a:spcPct val="150000"/>
              </a:lnSpc>
              <a:spcAft>
                <a:spcPct val="0"/>
              </a:spcAft>
              <a:buFont typeface="Arial" panose="020B0604020202020204" pitchFamily="34" charset="0"/>
              <a:buChar char="•"/>
              <a:defRPr/>
            </a:pPr>
            <a:r>
              <a:rPr lang="mk" sz="2800" b="0" i="0" strike="noStrike" cap="none" spc="0" baseline="0" dirty="0">
                <a:solidFill>
                  <a:srgbClr val="000000"/>
                </a:solidFill>
                <a:effectLst/>
                <a:latin typeface="Calibri"/>
                <a:ea typeface="Calibri"/>
                <a:cs typeface="Calibri"/>
              </a:rPr>
              <a:t>Основана 2016 година</a:t>
            </a:r>
          </a:p>
          <a:p>
            <a:pPr marL="457200" indent="-457200" eaLnBrk="1" fontAlgn="auto" hangingPunct="1">
              <a:lnSpc>
                <a:spcPct val="150000"/>
              </a:lnSpc>
              <a:spcAft>
                <a:spcPct val="0"/>
              </a:spcAft>
              <a:buFont typeface="Arial" panose="020B0604020202020204" pitchFamily="34" charset="0"/>
              <a:buChar char="•"/>
              <a:defRPr/>
            </a:pPr>
            <a:r>
              <a:rPr lang="mk" sz="2800" b="0" i="0" strike="noStrike" cap="none" spc="0" baseline="0" dirty="0">
                <a:solidFill>
                  <a:srgbClr val="000000"/>
                </a:solidFill>
                <a:effectLst/>
                <a:latin typeface="Calibri"/>
                <a:ea typeface="Calibri"/>
                <a:cs typeface="Calibri"/>
              </a:rPr>
              <a:t>Ги поттикнува контактите помеѓу практичарите кои специјализираат во спротивставување на предизвиците што ги претставува сајбер-криминалот, сајбер-овозможениот криминал и истрагите во сајбер-просторот и да се зголеми ефикасноста на истрагите и судското гонење.</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7832632" y="1068540"/>
            <a:ext cx="1311367" cy="1352348"/>
          </a:xfrm>
          <a:prstGeom prst="rect">
            <a:avLst/>
          </a:prstGeom>
        </p:spPr>
      </p:pic>
      <p:sp>
        <p:nvSpPr>
          <p:cNvPr id="6" name="Rectangle 5">
            <a:extLst>
              <a:ext uri="{FF2B5EF4-FFF2-40B4-BE49-F238E27FC236}">
                <a16:creationId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TextBox 15">
            <a:extLst>
              <a:ext uri="{FF2B5EF4-FFF2-40B4-BE49-F238E27FC236}">
                <a16:creationId xmlns:a16="http://schemas.microsoft.com/office/drawing/2014/main" id="{4BCD9585-36D1-469F-ACB8-BD5F4420357E}"/>
              </a:ext>
            </a:extLst>
          </p:cNvPr>
          <p:cNvSpPr txBox="1"/>
          <p:nvPr/>
        </p:nvSpPr>
        <p:spPr>
          <a:xfrm>
            <a:off x="62212" y="6214075"/>
            <a:ext cx="6343041"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https://www.ejn-crimjust.europa.eu/ejn/Ejn_Home/EN</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388237580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43</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b="0" i="0" strike="noStrike" cap="none" spc="0" baseline="0" dirty="0" err="1">
                <a:solidFill>
                  <a:srgbClr val="FFFFFF"/>
                </a:solidFill>
                <a:effectLst/>
                <a:latin typeface="Verdana" charset="0"/>
                <a:ea typeface="Verdana"/>
                <a:cs typeface="Verdana" charset="0"/>
              </a:rPr>
              <a:t>EJN</a:t>
            </a:r>
            <a:r>
              <a:rPr lang="mk" sz="2800" b="0" i="0" strike="noStrike" cap="none" spc="0" baseline="0" dirty="0">
                <a:solidFill>
                  <a:srgbClr val="FFFFFF"/>
                </a:solidFill>
                <a:effectLst/>
                <a:latin typeface="Verdana" charset="0"/>
                <a:ea typeface="Verdana"/>
                <a:cs typeface="Verdana" charset="0"/>
              </a:rPr>
              <a:t> - Европската судска мрежа</a:t>
            </a:r>
            <a:br>
              <a:rPr sz="2800" dirty="0"/>
            </a:br>
            <a:r>
              <a:rPr lang="mk" sz="2800" b="0" i="0" strike="noStrike" cap="none" spc="0" baseline="0" dirty="0">
                <a:solidFill>
                  <a:srgbClr val="FFFFFF"/>
                </a:solidFill>
                <a:effectLst/>
                <a:latin typeface="Verdana" charset="0"/>
                <a:ea typeface="Verdana"/>
                <a:cs typeface="Verdana" charset="0"/>
              </a:rPr>
              <a:t> во кривичната материја </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214853" y="931278"/>
            <a:ext cx="8837752" cy="5308825"/>
          </a:xfrm>
          <a:prstGeom prst="rect">
            <a:avLst/>
          </a:prstGeom>
        </p:spPr>
        <p:txBody>
          <a:bodyPr wrap="square">
            <a:spAutoFit/>
          </a:bodyPr>
          <a:lstStyle/>
          <a:p>
            <a:pPr>
              <a:lnSpc>
                <a:spcPct val="150000"/>
              </a:lnSpc>
            </a:pPr>
            <a:r>
              <a:rPr lang="mk" sz="3200" b="0" i="0" strike="noStrike" cap="none" spc="0" baseline="0" dirty="0">
                <a:solidFill>
                  <a:srgbClr val="000000"/>
                </a:solidFill>
                <a:effectLst/>
                <a:latin typeface="Calibri"/>
                <a:ea typeface="Calibri"/>
                <a:cs typeface="Calibri"/>
              </a:rPr>
              <a:t>Мрежа на правосудните точки за контакт </a:t>
            </a:r>
          </a:p>
          <a:p>
            <a:pPr marL="457200" indent="-457200">
              <a:lnSpc>
                <a:spcPct val="150000"/>
              </a:lnSpc>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Атласот им овозможува на практичарите веднаш да го идентификуваат локалниот надлежен орган во секоја земја-членка заради примање и извршување на </a:t>
            </a:r>
            <a:r>
              <a:rPr lang="mk-MK" sz="2800" dirty="0">
                <a:solidFill>
                  <a:srgbClr val="000000"/>
                </a:solidFill>
                <a:latin typeface="Calibri"/>
                <a:ea typeface="Calibri"/>
                <a:cs typeface="Calibri"/>
              </a:rPr>
              <a:t>барањата</a:t>
            </a:r>
            <a:r>
              <a:rPr lang="mk" sz="2800" b="0" i="0" strike="noStrike" cap="none" spc="0" baseline="0" dirty="0">
                <a:solidFill>
                  <a:srgbClr val="000000"/>
                </a:solidFill>
                <a:effectLst/>
                <a:latin typeface="Calibri"/>
                <a:ea typeface="Calibri"/>
                <a:cs typeface="Calibri"/>
              </a:rPr>
              <a:t> за заемна правна помош </a:t>
            </a:r>
          </a:p>
          <a:p>
            <a:pPr marL="457200" indent="-457200">
              <a:lnSpc>
                <a:spcPct val="150000"/>
              </a:lnSpc>
              <a:buFont typeface="Arial" panose="020B0604020202020204" pitchFamily="34" charset="0"/>
              <a:buChar char="•"/>
            </a:pPr>
            <a:r>
              <a:rPr lang="mk" sz="2800" b="0" i="0" strike="noStrike" cap="none" spc="0" baseline="0" dirty="0">
                <a:solidFill>
                  <a:srgbClr val="000000"/>
                </a:solidFill>
                <a:effectLst/>
                <a:latin typeface="Calibri"/>
                <a:ea typeface="Calibri"/>
                <a:cs typeface="Calibri"/>
              </a:rPr>
              <a:t>Точките за контакт се активен посредник чијашто задача е да ја олеснат правосудната соработка помеѓу земјите-членки</a:t>
            </a:r>
          </a:p>
        </p:txBody>
      </p:sp>
      <p:pic>
        <p:nvPicPr>
          <p:cNvPr id="6" name="Picture 5">
            <a:extLst>
              <a:ext uri="{FF2B5EF4-FFF2-40B4-BE49-F238E27FC236}">
                <a16:creationId xmlns:a16="http://schemas.microsoft.com/office/drawing/2014/main"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TextBox 4">
            <a:extLst>
              <a:ext uri="{FF2B5EF4-FFF2-40B4-BE49-F238E27FC236}">
                <a16:creationId xmlns:a16="http://schemas.microsoft.com/office/drawing/2014/main" id="{05B27831-83F6-4C5E-A0CA-EAD2C57CB88E}"/>
              </a:ext>
            </a:extLst>
          </p:cNvPr>
          <p:cNvSpPr txBox="1"/>
          <p:nvPr/>
        </p:nvSpPr>
        <p:spPr>
          <a:xfrm>
            <a:off x="62212" y="6214075"/>
            <a:ext cx="6343041"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https://www.ejn-crimjust.europa.eu/ejn/Ejn_Home/EN</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7774331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44</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Совет на Европа</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Content Placeholder 1">
            <a:extLst>
              <a:ext uri="{FF2B5EF4-FFF2-40B4-BE49-F238E27FC236}">
                <a16:creationId xmlns:a16="http://schemas.microsoft.com/office/drawing/2014/main" id="{8F3004C3-EB53-4F66-BE83-724D781FA14A}"/>
              </a:ext>
            </a:extLst>
          </p:cNvPr>
          <p:cNvSpPr txBox="1"/>
          <p:nvPr/>
        </p:nvSpPr>
        <p:spPr>
          <a:xfrm>
            <a:off x="179735" y="836712"/>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1959 Европска конвенција за заемна помош во кривичната материја </a:t>
            </a:r>
          </a:p>
          <a:p>
            <a:pPr eaLnBrk="1" hangingPunct="1"/>
            <a:r>
              <a:rPr lang="mk" sz="2800" b="0" i="0" strike="noStrike" cap="none" spc="0" baseline="0" dirty="0">
                <a:solidFill>
                  <a:srgbClr val="000000"/>
                </a:solidFill>
                <a:effectLst/>
                <a:latin typeface="Calibri"/>
                <a:ea typeface="Calibri"/>
                <a:cs typeface="Calibri"/>
              </a:rPr>
              <a:t>Позадина на Коневнцијата за сајбер-криминал (Будимпешта)</a:t>
            </a:r>
          </a:p>
          <a:p>
            <a:pPr lvl="1" eaLnBrk="1" hangingPunct="1"/>
            <a:r>
              <a:rPr lang="mk" sz="2400" b="0" i="0" strike="noStrike" cap="none" spc="0" baseline="0" dirty="0">
                <a:solidFill>
                  <a:srgbClr val="000000"/>
                </a:solidFill>
                <a:effectLst/>
                <a:latin typeface="Calibri"/>
                <a:ea typeface="Calibri"/>
                <a:cs typeface="Calibri"/>
              </a:rPr>
              <a:t>Сите земји-членки ја ратификуваа</a:t>
            </a:r>
          </a:p>
          <a:p>
            <a:pPr eaLnBrk="1" hangingPunct="1"/>
            <a:r>
              <a:rPr lang="mk" sz="2800" b="0" i="0" strike="noStrike" cap="none" spc="0" baseline="0" dirty="0">
                <a:solidFill>
                  <a:srgbClr val="000000"/>
                </a:solidFill>
                <a:effectLst/>
                <a:latin typeface="Calibri"/>
                <a:ea typeface="Calibri"/>
                <a:cs typeface="Calibri"/>
              </a:rPr>
              <a:t>Програмска канцеларија за сајбер-криминал (C-PROC)</a:t>
            </a:r>
          </a:p>
          <a:p>
            <a:pPr lvl="1" eaLnBrk="1" hangingPunct="1"/>
            <a:r>
              <a:rPr lang="mk" sz="2400" b="0" i="0" strike="noStrike" cap="none" spc="0" baseline="0" dirty="0">
                <a:solidFill>
                  <a:srgbClr val="000000"/>
                </a:solidFill>
                <a:effectLst/>
                <a:latin typeface="Calibri"/>
                <a:ea typeface="Calibri"/>
                <a:cs typeface="Calibri"/>
              </a:rPr>
              <a:t>Им помага на земјите ширум светот</a:t>
            </a:r>
          </a:p>
          <a:p>
            <a:pPr lvl="1" eaLnBrk="1" hangingPunct="1"/>
            <a:r>
              <a:rPr lang="mk" sz="2400" b="0" i="0" strike="noStrike" cap="none" spc="0" baseline="0" dirty="0">
                <a:solidFill>
                  <a:srgbClr val="000000"/>
                </a:solidFill>
                <a:effectLst/>
                <a:latin typeface="Calibri"/>
                <a:ea typeface="Calibri"/>
                <a:cs typeface="Calibri"/>
              </a:rPr>
              <a:t>Го зајакнува законодавството </a:t>
            </a:r>
          </a:p>
          <a:p>
            <a:pPr lvl="1" eaLnBrk="1" hangingPunct="1"/>
            <a:r>
              <a:rPr lang="mk" sz="2400" b="0" i="0" strike="noStrike" cap="none" spc="0" baseline="0" dirty="0">
                <a:solidFill>
                  <a:srgbClr val="000000"/>
                </a:solidFill>
                <a:effectLst/>
                <a:latin typeface="Calibri"/>
                <a:ea typeface="Calibri"/>
                <a:cs typeface="Calibri"/>
              </a:rPr>
              <a:t>Обуки</a:t>
            </a:r>
          </a:p>
          <a:p>
            <a:pPr lvl="1" eaLnBrk="1" hangingPunct="1"/>
            <a:r>
              <a:rPr lang="mk" sz="2400" b="0" i="0" strike="noStrike" cap="none" spc="0" baseline="0" dirty="0">
                <a:solidFill>
                  <a:srgbClr val="000000"/>
                </a:solidFill>
                <a:effectLst/>
                <a:latin typeface="Calibri"/>
                <a:ea typeface="Calibri"/>
                <a:cs typeface="Calibri"/>
              </a:rPr>
              <a:t>Основање специјализирани единици</a:t>
            </a:r>
          </a:p>
          <a:p>
            <a:pPr lvl="1" eaLnBrk="1" hangingPunct="1"/>
            <a:r>
              <a:rPr lang="mk" sz="2400" b="0" i="0" strike="noStrike" cap="none" spc="0" baseline="0" dirty="0">
                <a:solidFill>
                  <a:srgbClr val="000000"/>
                </a:solidFill>
                <a:effectLst/>
                <a:latin typeface="Calibri"/>
                <a:ea typeface="Calibri"/>
                <a:cs typeface="Calibri"/>
              </a:rPr>
              <a:t>Заштита на децата</a:t>
            </a:r>
          </a:p>
          <a:p>
            <a:pPr lvl="1" eaLnBrk="1" hangingPunct="1"/>
            <a:r>
              <a:rPr lang="mk" sz="2400" b="0" i="0" strike="noStrike" cap="none" spc="0" baseline="0" dirty="0">
                <a:solidFill>
                  <a:srgbClr val="000000"/>
                </a:solidFill>
                <a:effectLst/>
                <a:latin typeface="Calibri"/>
                <a:ea typeface="Calibri"/>
                <a:cs typeface="Calibri"/>
              </a:rPr>
              <a:t>Подобрување на ефективноста</a:t>
            </a:r>
          </a:p>
        </p:txBody>
      </p:sp>
      <p:sp>
        <p:nvSpPr>
          <p:cNvPr id="16" name="TextBox 15">
            <a:extLst>
              <a:ext uri="{FF2B5EF4-FFF2-40B4-BE49-F238E27FC236}">
                <a16:creationId xmlns:a16="http://schemas.microsoft.com/office/drawing/2014/main" id="{BE0EC077-25B7-47D6-8464-AFB555FAA933}"/>
              </a:ext>
            </a:extLst>
          </p:cNvPr>
          <p:cNvSpPr txBox="1"/>
          <p:nvPr/>
        </p:nvSpPr>
        <p:spPr>
          <a:xfrm>
            <a:off x="35496" y="6228019"/>
            <a:ext cx="6685469" cy="366126"/>
          </a:xfrm>
          <a:prstGeom prst="rect">
            <a:avLst/>
          </a:prstGeom>
          <a:noFill/>
        </p:spPr>
        <p:txBody>
          <a:bodyPr wrap="square">
            <a:spAutoFit/>
          </a:bodyPr>
          <a:lstStyle/>
          <a:p>
            <a:pPr algn="l"/>
            <a:r>
              <a:rPr lang="mk" sz="1800" b="0" i="0" strike="noStrike" cap="none" spc="0" baseline="0">
                <a:solidFill>
                  <a:srgbClr val="000000"/>
                </a:solidFill>
                <a:effectLst/>
                <a:latin typeface="Calibri"/>
                <a:ea typeface="Calibri"/>
                <a:cs typeface="Calibri"/>
                <a:hlinkClick r:id="rId5" history="0"/>
              </a:rPr>
              <a:t>https://www.coe.int/en/web/cybercrime/cybercrime-office-c-proc</a:t>
            </a:r>
            <a:r>
              <a:rPr lang="mk" sz="1800" b="0" i="0" strike="noStrike" cap="none" spc="0" baseline="0">
                <a:solidFill>
                  <a:srgbClr val="000000"/>
                </a:solidFill>
                <a:effectLst/>
                <a:latin typeface="Calibri"/>
                <a:ea typeface="Calibri"/>
                <a:cs typeface="Calibri"/>
              </a:rPr>
              <a:t> </a:t>
            </a:r>
            <a:endParaRPr lang="en-US" b="0" i="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2530655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45</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Г8 (Подгрупа за хај-тек криминал)</a:t>
            </a:r>
            <a:endParaRPr lang="en-GB" sz="280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6" name="Content Placeholder 1">
            <a:extLst>
              <a:ext uri="{FF2B5EF4-FFF2-40B4-BE49-F238E27FC236}">
                <a16:creationId xmlns:a16="http://schemas.microsoft.com/office/drawing/2014/main" id="{6F5E60C4-1136-4EE0-A61C-DB785E05444C}"/>
              </a:ext>
            </a:extLst>
          </p:cNvPr>
          <p:cNvSpPr txBox="1"/>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3200" b="0" i="0" strike="noStrike" cap="none" spc="0" baseline="0" dirty="0">
                <a:solidFill>
                  <a:srgbClr val="000000"/>
                </a:solidFill>
                <a:effectLst/>
                <a:latin typeface="Calibri"/>
                <a:ea typeface="Calibri"/>
                <a:cs typeface="Calibri"/>
              </a:rPr>
              <a:t>Повдеќе проактивни опции</a:t>
            </a:r>
          </a:p>
          <a:p>
            <a:pPr eaLnBrk="1" hangingPunct="1"/>
            <a:r>
              <a:rPr lang="mk" sz="2800" b="0" i="0" strike="noStrike" cap="none" spc="0" baseline="0" dirty="0">
                <a:solidFill>
                  <a:srgbClr val="000000"/>
                </a:solidFill>
                <a:effectLst/>
                <a:latin typeface="Calibri"/>
                <a:ea typeface="Calibri"/>
                <a:cs typeface="Calibri"/>
              </a:rPr>
              <a:t>Г8 создаде мрежа од точки за контакт</a:t>
            </a:r>
          </a:p>
          <a:p>
            <a:pPr eaLnBrk="1" hangingPunct="1"/>
            <a:r>
              <a:rPr lang="mk" sz="2800" b="0" i="0" strike="noStrike" cap="none" spc="0" baseline="0" dirty="0">
                <a:solidFill>
                  <a:srgbClr val="000000"/>
                </a:solidFill>
                <a:effectLst/>
                <a:latin typeface="Calibri"/>
                <a:ea typeface="Calibri"/>
                <a:cs typeface="Calibri"/>
              </a:rPr>
              <a:t>Станаа референтни во меѓународната соработка </a:t>
            </a:r>
          </a:p>
          <a:p>
            <a:pPr lvl="1" eaLnBrk="1" hangingPunct="1"/>
            <a:r>
              <a:rPr lang="mk" sz="2800" b="0" i="0" strike="noStrike" cap="none" spc="0" baseline="0" dirty="0">
                <a:solidFill>
                  <a:srgbClr val="000000"/>
                </a:solidFill>
                <a:effectLst/>
                <a:latin typeface="Calibri"/>
                <a:ea typeface="Calibri"/>
                <a:cs typeface="Calibri"/>
              </a:rPr>
              <a:t>„Мрежа 24/7“</a:t>
            </a:r>
          </a:p>
          <a:p>
            <a:pPr eaLnBrk="1" hangingPunct="1"/>
            <a:r>
              <a:rPr lang="mk" sz="2800" b="0" i="0" strike="noStrike" cap="none" spc="0" baseline="0" dirty="0">
                <a:solidFill>
                  <a:srgbClr val="000000"/>
                </a:solidFill>
                <a:effectLst/>
                <a:latin typeface="Calibri"/>
                <a:ea typeface="Calibri"/>
                <a:cs typeface="Calibri"/>
              </a:rPr>
              <a:t>Именик - лицата може да се добијат и да помогнат веднаш да се преземат дејства кога тоа е потребно </a:t>
            </a:r>
          </a:p>
          <a:p>
            <a:pPr eaLnBrk="1" hangingPunct="1"/>
            <a:r>
              <a:rPr lang="mk" sz="2800" b="0" i="0" strike="noStrike" cap="none" spc="0" baseline="0" dirty="0">
                <a:solidFill>
                  <a:srgbClr val="000000"/>
                </a:solidFill>
                <a:effectLst/>
                <a:latin typeface="Calibri"/>
                <a:ea typeface="Calibri"/>
                <a:cs typeface="Calibri"/>
              </a:rPr>
              <a:t>Ги зајакнува и надополнува традиционалните методи на добивање помош</a:t>
            </a:r>
          </a:p>
          <a:p>
            <a:pPr eaLnBrk="1" hangingPunct="1"/>
            <a:r>
              <a:rPr lang="mk" sz="2800" b="0" i="0" strike="noStrike" cap="none" spc="0" baseline="0" dirty="0">
                <a:solidFill>
                  <a:srgbClr val="000000"/>
                </a:solidFill>
                <a:effectLst/>
                <a:latin typeface="Calibri"/>
                <a:ea typeface="Calibri"/>
                <a:cs typeface="Calibri"/>
              </a:rPr>
              <a:t>Не го заменува условот да се повикува на Договорот за заемна правна помош</a:t>
            </a:r>
          </a:p>
        </p:txBody>
      </p:sp>
    </p:spTree>
    <p:extLst>
      <p:ext uri="{BB962C8B-B14F-4D97-AF65-F5344CB8AC3E}">
        <p14:creationId xmlns:p14="http://schemas.microsoft.com/office/powerpoint/2010/main" val="389237706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ОАС (Организација на американските држави)</a:t>
            </a:r>
            <a:endParaRPr lang="en-GB" sz="280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pic>
        <p:nvPicPr>
          <p:cNvPr id="10" name="Picture 9">
            <a:extLst>
              <a:ext uri="{FF2B5EF4-FFF2-40B4-BE49-F238E27FC236}">
                <a16:creationId xmlns:a16="http://schemas.microsoft.com/office/drawing/2014/main"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id="{67D49CEC-BAF6-4423-93F1-FD441079E3CB}"/>
              </a:ext>
            </a:extLst>
          </p:cNvPr>
          <p:cNvSpPr txBox="1"/>
          <p:nvPr/>
        </p:nvSpPr>
        <p:spPr>
          <a:xfrm>
            <a:off x="35496" y="6201332"/>
            <a:ext cx="4647587"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6" history="0"/>
              </a:rPr>
              <a:t>http://www.oas.org/juridico/english/cyber.htm</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115321082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47</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dirty="0">
                <a:solidFill>
                  <a:srgbClr val="FFFFFF"/>
                </a:solidFill>
                <a:effectLst/>
                <a:latin typeface="Verdana" charset="0"/>
                <a:ea typeface="Verdana"/>
                <a:cs typeface="Verdana" charset="0"/>
              </a:rPr>
              <a:t>Африканска Унија</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Content Placeholder 1">
            <a:extLst>
              <a:ext uri="{FF2B5EF4-FFF2-40B4-BE49-F238E27FC236}">
                <a16:creationId xmlns:a16="http://schemas.microsoft.com/office/drawing/2014/main" id="{F97FF257-27F5-42C0-8A34-AC046C2EBF44}"/>
              </a:ext>
            </a:extLst>
          </p:cNvPr>
          <p:cNvSpPr txBox="1"/>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defRPr/>
            </a:pPr>
            <a:r>
              <a:rPr lang="mk" sz="3200" b="0" i="0" strike="noStrike" cap="none" spc="0" baseline="0" dirty="0">
                <a:solidFill>
                  <a:srgbClr val="000000"/>
                </a:solidFill>
                <a:effectLst/>
                <a:latin typeface="Calibri"/>
                <a:ea typeface="Calibri"/>
                <a:cs typeface="Calibri"/>
              </a:rPr>
              <a:t>Конвенција за сајбер-безбедност и заштита на личните податоци </a:t>
            </a:r>
          </a:p>
          <a:p>
            <a:pPr eaLnBrk="1" hangingPunct="1">
              <a:defRPr/>
            </a:pPr>
            <a:r>
              <a:rPr lang="mk" sz="2800" b="0" i="0" strike="noStrike" cap="none" spc="0" baseline="0" dirty="0">
                <a:solidFill>
                  <a:srgbClr val="000000"/>
                </a:solidFill>
                <a:effectLst/>
                <a:latin typeface="Calibri"/>
                <a:ea typeface="Calibri"/>
                <a:cs typeface="Calibri"/>
              </a:rPr>
              <a:t>Мултилатерален договор потпишан од членките на Африканската Унија</a:t>
            </a:r>
            <a:endParaRPr lang="en-GB" sz="2800" dirty="0">
              <a:latin typeface="Calibri" pitchFamily="34" charset="0"/>
            </a:endParaRPr>
          </a:p>
          <a:p>
            <a:pPr eaLnBrk="1" hangingPunct="1">
              <a:defRPr/>
            </a:pPr>
            <a:r>
              <a:rPr lang="mk" sz="3200" b="0" i="0" strike="noStrike" cap="none" spc="0" baseline="0" dirty="0">
                <a:solidFill>
                  <a:srgbClr val="000000"/>
                </a:solidFill>
                <a:effectLst/>
                <a:latin typeface="Calibri"/>
                <a:ea typeface="Calibri"/>
                <a:cs typeface="Calibri"/>
              </a:rPr>
              <a:t>Ги дава законодавните принципи во однос на: </a:t>
            </a:r>
          </a:p>
          <a:p>
            <a:pPr lvl="1" eaLnBrk="1" hangingPunct="1">
              <a:defRPr/>
            </a:pPr>
            <a:r>
              <a:rPr lang="mk" sz="2800" b="0" i="0" strike="noStrike" cap="none" spc="0" baseline="0" dirty="0">
                <a:solidFill>
                  <a:srgbClr val="000000"/>
                </a:solidFill>
                <a:effectLst/>
                <a:latin typeface="Calibri"/>
                <a:ea typeface="Calibri"/>
                <a:cs typeface="Calibri"/>
              </a:rPr>
              <a:t>електронските трансакции</a:t>
            </a:r>
          </a:p>
          <a:p>
            <a:pPr lvl="1" eaLnBrk="1" hangingPunct="1">
              <a:defRPr/>
            </a:pPr>
            <a:r>
              <a:rPr lang="mk" sz="2800" b="0" i="0" strike="noStrike" cap="none" spc="0" baseline="0" dirty="0">
                <a:solidFill>
                  <a:srgbClr val="000000"/>
                </a:solidFill>
                <a:effectLst/>
                <a:latin typeface="Calibri"/>
                <a:ea typeface="Calibri"/>
                <a:cs typeface="Calibri"/>
              </a:rPr>
              <a:t>заштита на личните податоци</a:t>
            </a:r>
          </a:p>
          <a:p>
            <a:pPr lvl="1" eaLnBrk="1" hangingPunct="1">
              <a:defRPr/>
            </a:pPr>
            <a:r>
              <a:rPr lang="mk" sz="2800" b="0" i="0" strike="noStrike" cap="none" spc="0" baseline="0" dirty="0">
                <a:solidFill>
                  <a:srgbClr val="000000"/>
                </a:solidFill>
                <a:effectLst/>
                <a:latin typeface="Calibri"/>
                <a:ea typeface="Calibri"/>
                <a:cs typeface="Calibri"/>
              </a:rPr>
              <a:t>сајбер-безбедност и сајбер-криминал</a:t>
            </a:r>
          </a:p>
          <a:p>
            <a:pPr marL="0" indent="0" eaLnBrk="1" hangingPunct="1">
              <a:buNone/>
              <a:defRPr/>
            </a:pPr>
            <a:endParaRPr lang="en-GB" dirty="0"/>
          </a:p>
        </p:txBody>
      </p:sp>
      <p:sp>
        <p:nvSpPr>
          <p:cNvPr id="16" name="TextBox 15">
            <a:extLst>
              <a:ext uri="{FF2B5EF4-FFF2-40B4-BE49-F238E27FC236}">
                <a16:creationId xmlns:a16="http://schemas.microsoft.com/office/drawing/2014/main" id="{D66A837E-A79A-40AE-8899-248280605289}"/>
              </a:ext>
            </a:extLst>
          </p:cNvPr>
          <p:cNvSpPr txBox="1"/>
          <p:nvPr/>
        </p:nvSpPr>
        <p:spPr>
          <a:xfrm>
            <a:off x="-36512" y="6228019"/>
            <a:ext cx="9306833"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5" history="0"/>
              </a:rPr>
              <a:t>https://au.int/en/treaties/african-union-convention-cyber-security-and-personal-data-protection</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398646018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48</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Комонвлет</a:t>
            </a:r>
            <a:endParaRPr lang="en-GB" sz="280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812762" cy="5139869"/>
          </a:xfrm>
          <a:prstGeom prst="rect">
            <a:avLst/>
          </a:prstGeom>
        </p:spPr>
        <p:txBody>
          <a:bodyPr wrap="square">
            <a:spAutoFit/>
          </a:bodyPr>
          <a:lstStyle/>
          <a:p>
            <a:pPr marL="0" lvl="2" eaLnBrk="1" hangingPunct="1">
              <a:spcAft>
                <a:spcPts val="1200"/>
              </a:spcAft>
              <a:defRPr/>
            </a:pPr>
            <a:r>
              <a:rPr lang="mk" sz="2400" b="1" i="0" strike="noStrike" cap="none" spc="0" baseline="0" dirty="0">
                <a:solidFill>
                  <a:srgbClr val="000000"/>
                </a:solidFill>
                <a:effectLst/>
                <a:latin typeface="Calibri"/>
                <a:ea typeface="Calibri"/>
                <a:cs typeface="Calibri"/>
              </a:rPr>
              <a:t>Модел-закон</a:t>
            </a:r>
          </a:p>
          <a:p>
            <a:pPr marL="0" lvl="2" eaLnBrk="1" hangingPunct="1">
              <a:spcAft>
                <a:spcPts val="1200"/>
              </a:spcAft>
              <a:defRPr/>
            </a:pPr>
            <a:r>
              <a:rPr lang="mk" sz="2400" b="0" i="1" strike="noStrike" cap="none" spc="0" baseline="0" dirty="0">
                <a:solidFill>
                  <a:srgbClr val="000000"/>
                </a:solidFill>
                <a:effectLst/>
                <a:latin typeface="Calibri"/>
                <a:ea typeface="Calibri"/>
                <a:cs typeface="Calibri"/>
              </a:rPr>
              <a:t>Инструментот за соработка од Хараре</a:t>
            </a:r>
            <a:r>
              <a:rPr lang="mk" sz="2400" b="0" i="0" strike="noStrike" cap="none" spc="0" baseline="0" dirty="0">
                <a:solidFill>
                  <a:srgbClr val="000000"/>
                </a:solidFill>
                <a:effectLst/>
                <a:latin typeface="Calibri"/>
                <a:ea typeface="Calibri"/>
                <a:cs typeface="Calibri"/>
              </a:rPr>
              <a:t> овозможува зголемено ниво и </a:t>
            </a:r>
            <a:r>
              <a:rPr lang="sr-Cyrl-RS" sz="2400" b="0" i="0" strike="noStrike" cap="none" spc="0" baseline="0" dirty="0" err="1">
                <a:solidFill>
                  <a:srgbClr val="000000"/>
                </a:solidFill>
                <a:effectLst/>
                <a:latin typeface="Calibri"/>
                <a:ea typeface="Calibri"/>
                <a:cs typeface="Calibri"/>
              </a:rPr>
              <a:t>опфат</a:t>
            </a:r>
            <a:r>
              <a:rPr lang="mk" sz="2400" b="0" i="0" strike="noStrike" cap="none" spc="0" baseline="0" dirty="0">
                <a:solidFill>
                  <a:srgbClr val="000000"/>
                </a:solidFill>
                <a:effectLst/>
                <a:latin typeface="Calibri"/>
                <a:ea typeface="Calibri"/>
                <a:cs typeface="Calibri"/>
              </a:rPr>
              <a:t> на соработка помеѓу владите на Комонвелтот во кривичната материја, вклучително и за прашања од сајбер-криминалот</a:t>
            </a:r>
          </a:p>
          <a:p>
            <a:pPr marL="0" lvl="2" eaLnBrk="1" hangingPunct="1">
              <a:spcAft>
                <a:spcPts val="1200"/>
              </a:spcAft>
              <a:defRPr/>
            </a:pPr>
            <a:r>
              <a:rPr lang="mk" sz="2400" b="0" i="0" strike="noStrike" cap="none" spc="0" baseline="0" dirty="0">
                <a:solidFill>
                  <a:srgbClr val="000000"/>
                </a:solidFill>
                <a:effectLst/>
                <a:latin typeface="Calibri"/>
                <a:ea typeface="Calibri"/>
                <a:cs typeface="Calibri"/>
              </a:rPr>
              <a:t>Вклучува:</a:t>
            </a:r>
          </a:p>
          <a:p>
            <a:pPr marL="1028700" lvl="3" indent="-571500" eaLnBrk="1" hangingPunct="1">
              <a:spcAft>
                <a:spcPts val="1200"/>
              </a:spcAft>
              <a:buFont typeface="Arial" panose="020B0604020202020204" pitchFamily="34" charset="0"/>
              <a:buChar char="•"/>
              <a:defRPr/>
            </a:pPr>
            <a:r>
              <a:rPr lang="mk" sz="2400" b="0" i="0" strike="noStrike" cap="none" spc="0" baseline="0" dirty="0">
                <a:solidFill>
                  <a:srgbClr val="000000"/>
                </a:solidFill>
                <a:effectLst/>
                <a:latin typeface="Calibri"/>
                <a:ea typeface="Calibri"/>
                <a:cs typeface="Calibri"/>
              </a:rPr>
              <a:t>Идентификување и лоцирање на лица, доставување документи, претрес и </a:t>
            </a:r>
            <a:r>
              <a:rPr lang="sr-Cyrl-RS" sz="2400" b="0" i="0" strike="noStrike" cap="none" spc="0" baseline="0" dirty="0">
                <a:solidFill>
                  <a:srgbClr val="000000"/>
                </a:solidFill>
                <a:effectLst/>
                <a:latin typeface="Calibri"/>
                <a:ea typeface="Calibri"/>
                <a:cs typeface="Calibri"/>
              </a:rPr>
              <a:t>заплена</a:t>
            </a:r>
            <a:r>
              <a:rPr lang="mk" sz="2400" b="0" i="0" strike="noStrike" cap="none" spc="0" baseline="0" dirty="0">
                <a:solidFill>
                  <a:srgbClr val="000000"/>
                </a:solidFill>
                <a:effectLst/>
                <a:latin typeface="Calibri"/>
                <a:ea typeface="Calibri"/>
                <a:cs typeface="Calibri"/>
              </a:rPr>
              <a:t>, обезбедување докази, влегување во трага на, </a:t>
            </a:r>
            <a:r>
              <a:rPr lang="sr-Cyrl-RS" sz="2400" b="0" i="0" strike="noStrike" cap="none" spc="0" baseline="0" dirty="0">
                <a:solidFill>
                  <a:srgbClr val="000000"/>
                </a:solidFill>
                <a:effectLst/>
                <a:latin typeface="Calibri"/>
                <a:ea typeface="Calibri"/>
                <a:cs typeface="Calibri"/>
              </a:rPr>
              <a:t>заплена</a:t>
            </a:r>
            <a:r>
              <a:rPr lang="mk" sz="2400" b="0" i="0" strike="noStrike" cap="none" spc="0" baseline="0" dirty="0">
                <a:solidFill>
                  <a:srgbClr val="000000"/>
                </a:solidFill>
                <a:effectLst/>
                <a:latin typeface="Calibri"/>
                <a:ea typeface="Calibri"/>
                <a:cs typeface="Calibri"/>
              </a:rPr>
              <a:t> и конфискување на добивките остварени со средствата за извршување на кривичното дело</a:t>
            </a:r>
          </a:p>
          <a:p>
            <a:pPr marL="0" lvl="2" eaLnBrk="1" hangingPunct="1">
              <a:spcAft>
                <a:spcPts val="1200"/>
              </a:spcAft>
              <a:defRPr/>
            </a:pPr>
            <a:endParaRPr lang="en-GB" sz="2400" dirty="0"/>
          </a:p>
        </p:txBody>
      </p:sp>
      <p:pic>
        <p:nvPicPr>
          <p:cNvPr id="6" name="Picture 5">
            <a:extLst>
              <a:ext uri="{FF2B5EF4-FFF2-40B4-BE49-F238E27FC236}">
                <a16:creationId xmlns:a16="http://schemas.microsoft.com/office/drawing/2014/main"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Tree>
    <p:extLst>
      <p:ext uri="{BB962C8B-B14F-4D97-AF65-F5344CB8AC3E}">
        <p14:creationId xmlns:p14="http://schemas.microsoft.com/office/powerpoint/2010/main" val="35469105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49</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49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Светска банка</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9862464D-8B1B-4FD5-AEAC-0662CE90FB58}"/>
              </a:ext>
            </a:extLst>
          </p:cNvPr>
          <p:cNvSpPr txBox="1"/>
          <p:nvPr/>
        </p:nvSpPr>
        <p:spPr>
          <a:xfrm>
            <a:off x="251520" y="980728"/>
            <a:ext cx="468052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2800" b="0" i="0" strike="noStrike" cap="none" spc="0" baseline="0" dirty="0">
                <a:solidFill>
                  <a:srgbClr val="000000"/>
                </a:solidFill>
                <a:effectLst/>
                <a:latin typeface="Calibri"/>
                <a:ea typeface="Calibri"/>
                <a:cs typeface="Calibri"/>
              </a:rPr>
              <a:t>Сузбивање на сајбер-криминалот</a:t>
            </a:r>
          </a:p>
          <a:p>
            <a:pPr eaLnBrk="1" hangingPunct="1"/>
            <a:r>
              <a:rPr lang="mk" sz="2400" b="0" i="0" strike="noStrike" cap="none" spc="0" baseline="0" dirty="0">
                <a:solidFill>
                  <a:srgbClr val="000000"/>
                </a:solidFill>
                <a:effectLst/>
                <a:latin typeface="Calibri"/>
                <a:ea typeface="Calibri"/>
                <a:cs typeface="Calibri"/>
              </a:rPr>
              <a:t>Создавање алатки и градење на капацитетите</a:t>
            </a:r>
          </a:p>
          <a:p>
            <a:pPr eaLnBrk="1" hangingPunct="1"/>
            <a:r>
              <a:rPr lang="mk" sz="2400" b="0" i="0" strike="noStrike" cap="none" spc="0" baseline="0" dirty="0">
                <a:solidFill>
                  <a:srgbClr val="000000"/>
                </a:solidFill>
                <a:effectLst/>
                <a:latin typeface="Calibri"/>
                <a:ea typeface="Calibri"/>
                <a:cs typeface="Calibri"/>
              </a:rPr>
              <a:t>Алатник - </a:t>
            </a:r>
          </a:p>
          <a:p>
            <a:pPr lvl="1" eaLnBrk="1" hangingPunct="1"/>
            <a:r>
              <a:rPr lang="mk" sz="2400" b="0" i="0" strike="noStrike" cap="none" spc="0" baseline="0" dirty="0">
                <a:solidFill>
                  <a:srgbClr val="000000"/>
                </a:solidFill>
                <a:effectLst/>
                <a:latin typeface="Calibri"/>
                <a:ea typeface="Calibri"/>
                <a:cs typeface="Calibri"/>
              </a:rPr>
              <a:t>„ресурс кој ги синтетизира добрите практики во сузбивањето на сајбер-криминалот и е поставен во девет димензии, или поглавја“</a:t>
            </a:r>
            <a:endParaRPr lang="en-GB" altLang="sr-Latn-RS" sz="2400" dirty="0">
              <a:latin typeface="Calibri" pitchFamily="34" charset="0"/>
            </a:endParaRPr>
          </a:p>
        </p:txBody>
      </p:sp>
      <p:pic>
        <p:nvPicPr>
          <p:cNvPr id="2050" name="Picture 2" descr="India slips to 7th largest economy in 2018">
            <a:extLst>
              <a:ext uri="{FF2B5EF4-FFF2-40B4-BE49-F238E27FC236}">
                <a16:creationId xmlns:a16="http://schemas.microsoft.com/office/drawing/2014/main" id="{40C77A70-5BD8-484F-88FD-6155EBD5BB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3038"/>
          <a:stretch>
            <a:fillRect/>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a16="http://schemas.microsoft.com/office/drawing/2014/main" id="{A2E13060-E61F-411C-AF8B-4551095D2609}"/>
              </a:ext>
            </a:extLst>
          </p:cNvPr>
          <p:cNvSpPr txBox="1"/>
          <p:nvPr/>
        </p:nvSpPr>
        <p:spPr>
          <a:xfrm>
            <a:off x="88522" y="6208892"/>
            <a:ext cx="4647587" cy="366126"/>
          </a:xfrm>
          <a:prstGeom prst="rect">
            <a:avLst/>
          </a:prstGeom>
          <a:noFill/>
        </p:spPr>
        <p:txBody>
          <a:bodyPr wrap="square">
            <a:spAutoFit/>
          </a:bodyPr>
          <a:lstStyle/>
          <a:p>
            <a:r>
              <a:rPr lang="mk" sz="1800" b="0" i="0" strike="noStrike" cap="none" spc="0" baseline="0">
                <a:solidFill>
                  <a:srgbClr val="000000"/>
                </a:solidFill>
                <a:effectLst/>
                <a:latin typeface="Calibri"/>
                <a:ea typeface="Calibri"/>
                <a:cs typeface="Calibri"/>
                <a:hlinkClick r:id="rId6" history="0"/>
              </a:rPr>
              <a:t>http://www.combattingcybercrime.org</a:t>
            </a:r>
            <a:r>
              <a:rPr lang="mk" sz="1800" b="0" i="0" strike="noStrike" cap="none" spc="0" baseline="0">
                <a:solidFill>
                  <a:srgbClr val="000000"/>
                </a:solidFill>
                <a:effectLst/>
                <a:latin typeface="Calibri"/>
                <a:ea typeface="Calibri"/>
                <a:cs typeface="Calibri"/>
              </a:rPr>
              <a:t> </a:t>
            </a:r>
          </a:p>
        </p:txBody>
      </p:sp>
    </p:spTree>
    <p:extLst>
      <p:ext uri="{BB962C8B-B14F-4D97-AF65-F5344CB8AC3E}">
        <p14:creationId xmlns:p14="http://schemas.microsoft.com/office/powerpoint/2010/main" val="149452527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„Информатичко општество“</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876DE9A2-58E9-4A04-96B5-4744AEB05518}" type="slidenum">
              <a:rPr lang="mk" sz="1200" b="1" i="0" strike="noStrike" cap="none" spc="0" baseline="0">
                <a:solidFill>
                  <a:srgbClr val="FFFFFF"/>
                </a:solidFill>
                <a:effectLst/>
                <a:latin typeface="Verdana" charset="0"/>
                <a:ea typeface="Verdana"/>
                <a:cs typeface="Verdana" charset="0"/>
              </a:rPr>
              <a:t>5</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1</a:t>
            </a:r>
            <a:endParaRPr lang="en-GB" sz="200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t>50</a:t>
            </a:fld>
            <a:endParaRPr lang="en-GB"/>
          </a:p>
        </p:txBody>
      </p:sp>
      <p:sp>
        <p:nvSpPr>
          <p:cNvPr id="3" name="TextBox 2"/>
          <p:cNvSpPr txBox="1"/>
          <p:nvPr/>
        </p:nvSpPr>
        <p:spPr>
          <a:xfrm>
            <a:off x="88522" y="6557282"/>
            <a:ext cx="3676081" cy="396636"/>
          </a:xfrm>
          <a:prstGeom prst="rect">
            <a:avLst/>
          </a:prstGeom>
          <a:noFill/>
        </p:spPr>
        <p:txBody>
          <a:bodyPr wrap="square" rtlCol="0">
            <a:spAutoFit/>
          </a:bodyPr>
          <a:lstStyle/>
          <a:p>
            <a:r>
              <a:rPr lang="mk" sz="2000" b="0" i="0" strike="noStrike" cap="none" spc="0" baseline="0">
                <a:solidFill>
                  <a:srgbClr val="FFFFFF"/>
                </a:solidFill>
                <a:effectLst/>
                <a:latin typeface="Segoe UI"/>
                <a:ea typeface="Segoe UI"/>
                <a:cs typeface="Segoe UI"/>
              </a:rPr>
              <a:t>www.coe.int/cybercrime                              </a:t>
            </a:r>
          </a:p>
        </p:txBody>
      </p:sp>
      <p:sp>
        <p:nvSpPr>
          <p:cNvPr id="4" name="Slide Number Placeholder 4"/>
          <p:cNvSpPr txBox="1"/>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t>50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mk" sz="2800" b="0" i="0" strike="noStrike" cap="none" spc="0" baseline="0">
                <a:solidFill>
                  <a:srgbClr val="FFFFFF"/>
                </a:solidFill>
                <a:effectLst/>
                <a:latin typeface="Verdana" charset="0"/>
                <a:ea typeface="Verdana"/>
                <a:cs typeface="Verdana" charset="0"/>
              </a:rPr>
              <a:t>ПИЛОН</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9" name="Content Placeholder 1">
            <a:extLst>
              <a:ext uri="{FF2B5EF4-FFF2-40B4-BE49-F238E27FC236}">
                <a16:creationId xmlns:a16="http://schemas.microsoft.com/office/drawing/2014/main" id="{9862464D-8B1B-4FD5-AEAC-0662CE90FB58}"/>
              </a:ext>
            </a:extLst>
          </p:cNvPr>
          <p:cNvSpPr txBox="1"/>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mk" sz="3200" b="0" i="0" strike="noStrike" cap="none" spc="0" baseline="0">
                <a:solidFill>
                  <a:srgbClr val="000000"/>
                </a:solidFill>
                <a:effectLst/>
                <a:latin typeface="Calibri"/>
                <a:ea typeface="Calibri"/>
                <a:cs typeface="Calibri"/>
              </a:rPr>
              <a:t>Мрежа на органите на законот на пацифичките острови</a:t>
            </a:r>
          </a:p>
          <a:p>
            <a:pPr marL="0" indent="0" eaLnBrk="1" hangingPunct="1">
              <a:buFont typeface="Arial" panose="020B0604020202020204" pitchFamily="34" charset="0"/>
              <a:buNone/>
            </a:pPr>
            <a:endParaRPr lang="en-GB" altLang="sr-Latn-RS">
              <a:latin typeface="Calibri" pitchFamily="34" charset="0"/>
            </a:endParaRPr>
          </a:p>
        </p:txBody>
      </p:sp>
      <p:pic>
        <p:nvPicPr>
          <p:cNvPr id="7" name="Picture 6">
            <a:extLst>
              <a:ext uri="{FF2B5EF4-FFF2-40B4-BE49-F238E27FC236}">
                <a16:creationId xmlns:a16="http://schemas.microsoft.com/office/drawing/2014/main" id="{FE63792F-B0D3-4535-90EF-EE8C50491581}"/>
              </a:ext>
            </a:extLst>
          </p:cNvPr>
          <p:cNvPicPr>
            <a:picLocks noChangeAspect="1"/>
          </p:cNvPicPr>
          <p:nvPr/>
        </p:nvPicPr>
        <p:blipFill>
          <a:blip r:embed="rId4"/>
          <a:stretch>
            <a:fillRect/>
          </a:stretch>
        </p:blipFill>
        <p:spPr>
          <a:xfrm>
            <a:off x="2195736" y="1702249"/>
            <a:ext cx="6048672" cy="4384869"/>
          </a:xfrm>
          <a:prstGeom prst="rect">
            <a:avLst/>
          </a:prstGeom>
          <a:ln>
            <a:solidFill>
              <a:srgbClr val="0070C0"/>
            </a:solidFill>
          </a:ln>
        </p:spPr>
      </p:pic>
      <p:sp>
        <p:nvSpPr>
          <p:cNvPr id="16" name="TextBox 15">
            <a:extLst>
              <a:ext uri="{FF2B5EF4-FFF2-40B4-BE49-F238E27FC236}">
                <a16:creationId xmlns:a16="http://schemas.microsoft.com/office/drawing/2014/main" id="{B1FA651F-1AE4-4020-9D11-A1272DE845D3}"/>
              </a:ext>
            </a:extLst>
          </p:cNvPr>
          <p:cNvSpPr txBox="1"/>
          <p:nvPr/>
        </p:nvSpPr>
        <p:spPr>
          <a:xfrm>
            <a:off x="35496" y="6228019"/>
            <a:ext cx="5857550" cy="366126"/>
          </a:xfrm>
          <a:prstGeom prst="rect">
            <a:avLst/>
          </a:prstGeom>
          <a:noFill/>
        </p:spPr>
        <p:txBody>
          <a:bodyPr wrap="square">
            <a:spAutoFit/>
          </a:bodyPr>
          <a:lstStyle/>
          <a:p>
            <a:pPr algn="l"/>
            <a:r>
              <a:rPr lang="mk" sz="1800" b="0" i="0" strike="noStrike" cap="none" spc="0" baseline="0">
                <a:solidFill>
                  <a:srgbClr val="D8DADD"/>
                </a:solidFill>
                <a:effectLst/>
                <a:latin typeface="Source Sans Pro"/>
                <a:ea typeface="Source Sans Pro"/>
                <a:cs typeface="Source Sans Pro"/>
                <a:hlinkClick r:id="rId5" history="0"/>
              </a:rPr>
              <a:t>http://pilonsec.org/strategicplan/cybercrime-pilon</a:t>
            </a:r>
            <a:r>
              <a:rPr lang="mk" sz="1800" b="0" i="0" strike="noStrike" cap="none" spc="0" baseline="0">
                <a:solidFill>
                  <a:srgbClr val="D8DADD"/>
                </a:solidFill>
                <a:effectLst/>
                <a:latin typeface="Source Sans Pro"/>
                <a:ea typeface="Source Sans Pro"/>
                <a:cs typeface="Source Sans Pro"/>
              </a:rPr>
              <a:t> </a:t>
            </a:r>
            <a:endParaRPr lang="en-GB" sz="1200">
              <a:effectLst/>
              <a:latin typeface="Calibri" pitchFamily="34" charset="0"/>
              <a:ea typeface="Calibri" panose="020F0502020204030204" pitchFamily="34" charset="0"/>
            </a:endParaRPr>
          </a:p>
        </p:txBody>
      </p:sp>
    </p:spTree>
    <p:extLst>
      <p:ext uri="{BB962C8B-B14F-4D97-AF65-F5344CB8AC3E}">
        <p14:creationId xmlns:p14="http://schemas.microsoft.com/office/powerpoint/2010/main" val="189927380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0501" y="4951834"/>
            <a:ext cx="2703000" cy="762762"/>
          </a:xfrm>
          <a:prstGeom prst="rect">
            <a:avLst/>
          </a:prstGeom>
          <a:noFill/>
        </p:spPr>
        <p:txBody>
          <a:bodyPr wrap="square" rtlCol="0">
            <a:spAutoFit/>
          </a:bodyPr>
          <a:lstStyle/>
          <a:p>
            <a:pPr algn="ctr"/>
            <a:r>
              <a:rPr lang="mk" sz="4400" b="0" i="0" strike="noStrike" cap="none" spc="0" baseline="0">
                <a:solidFill>
                  <a:srgbClr val="000000"/>
                </a:solidFill>
                <a:effectLst/>
                <a:latin typeface="Calibri"/>
                <a:ea typeface="Calibri"/>
                <a:cs typeface="Calibri"/>
              </a:rPr>
              <a:t>Прашања</a:t>
            </a:r>
            <a:endParaRPr lang="en-GB" sz="4400"/>
          </a:p>
        </p:txBody>
      </p:sp>
    </p:spTree>
    <p:extLst>
      <p:ext uri="{BB962C8B-B14F-4D97-AF65-F5344CB8AC3E}">
        <p14:creationId xmlns:p14="http://schemas.microsoft.com/office/powerpoint/2010/main" val="4136707749"/>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a:ea typeface="Calibri"/>
                <a:cs typeface="Calibri"/>
              </a:rPr>
              <a:t>Сајбер-криминал и студии на случај</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a:ea typeface="Calibri"/>
                <a:cs typeface="Calibri"/>
              </a:rPr>
              <a:t>Основи на сајбер-криминалот</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3318F0CB-2BA0-472D-B347-D8D31F8C6521}" type="slidenum">
              <a:rPr lang="mk" sz="1200" b="1" i="0" strike="noStrike" cap="none" spc="0" baseline="0">
                <a:solidFill>
                  <a:srgbClr val="FFFFFF"/>
                </a:solidFill>
                <a:effectLst/>
                <a:latin typeface="Verdana" charset="0"/>
                <a:ea typeface="Verdana"/>
                <a:cs typeface="Verdana" charset="0"/>
              </a:rPr>
              <a:t>52</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5</a:t>
            </a:r>
            <a:endParaRPr lang="en-GB" sz="200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36273"/>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Сајбер-зависен криминал</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726F0ACD-0ADD-4332-9064-E2EAE1AE1858}" type="slidenum">
              <a:rPr lang="mk" sz="1200" b="1" i="0" strike="noStrike" cap="none" spc="0" baseline="0">
                <a:solidFill>
                  <a:srgbClr val="FFFFFF"/>
                </a:solidFill>
                <a:effectLst/>
                <a:latin typeface="Verdana" charset="0"/>
                <a:ea typeface="Verdana"/>
                <a:cs typeface="Verdana" charset="0"/>
              </a:rPr>
              <a:t>53</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45068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Ransomware</a:t>
            </a:r>
            <a:r>
              <a:rPr lang="mk" sz="3200" b="0" i="0" strike="noStrike" cap="none" spc="0" baseline="0" dirty="0">
                <a:solidFill>
                  <a:srgbClr val="FFFFFF"/>
                </a:solidFill>
                <a:effectLst/>
                <a:latin typeface="Verdana" charset="0"/>
                <a:ea typeface="Verdana"/>
                <a:cs typeface="Verdana" charset="0"/>
              </a:rPr>
              <a:t> (софтвер за откуп)</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68971" y="908720"/>
            <a:ext cx="8707051" cy="5183335"/>
          </a:xfrm>
        </p:spPr>
        <p:txBody>
          <a:bodyPr/>
          <a:lstStyle/>
          <a:p>
            <a:pPr marL="0" indent="0">
              <a:buNone/>
              <a:defRPr/>
            </a:pPr>
            <a:r>
              <a:rPr lang="mk" sz="2800" b="0" i="0" strike="noStrike" cap="none" spc="0" baseline="0" dirty="0">
                <a:solidFill>
                  <a:srgbClr val="000000"/>
                </a:solidFill>
                <a:effectLst/>
                <a:latin typeface="Calibri"/>
                <a:ea typeface="Calibri"/>
                <a:cs typeface="Calibri"/>
              </a:rPr>
              <a:t>Софтвер којшто го блокира пристапот до податоците на жртвата или се заканува да ги објави или избрише доколку не се плати откуп </a:t>
            </a:r>
          </a:p>
          <a:p>
            <a:pPr lvl="1">
              <a:defRPr/>
            </a:pPr>
            <a:r>
              <a:rPr lang="mk" sz="2400" b="0" i="0" strike="noStrike" cap="none" spc="0" baseline="0" dirty="0">
                <a:solidFill>
                  <a:srgbClr val="000000"/>
                </a:solidFill>
                <a:effectLst/>
                <a:latin typeface="Calibri"/>
                <a:ea typeface="Calibri"/>
                <a:cs typeface="Calibri"/>
              </a:rPr>
              <a:t>Обично се изведува со помош на тројанец (</a:t>
            </a:r>
            <a:r>
              <a:rPr lang="en-US" sz="2400" b="0" i="0" strike="noStrike" cap="none" spc="0" baseline="0" dirty="0">
                <a:solidFill>
                  <a:srgbClr val="000000"/>
                </a:solidFill>
                <a:effectLst/>
                <a:latin typeface="Calibri"/>
                <a:ea typeface="Calibri"/>
                <a:cs typeface="Calibri"/>
              </a:rPr>
              <a:t>trojan malware)</a:t>
            </a:r>
            <a:r>
              <a:rPr lang="mk" sz="2400" b="0" i="0" strike="noStrike" cap="none" spc="0" baseline="0" dirty="0">
                <a:solidFill>
                  <a:srgbClr val="000000"/>
                </a:solidFill>
                <a:effectLst/>
                <a:latin typeface="Calibri"/>
                <a:ea typeface="Calibri"/>
                <a:cs typeface="Calibri"/>
              </a:rPr>
              <a:t>, камуфлиран како легитимен фајл, во е-пошта, или при активен Remote Desktop Protocol (десктоп протокол за далечинско поврзување)  </a:t>
            </a:r>
          </a:p>
          <a:p>
            <a:pPr lvl="1">
              <a:defRPr/>
            </a:pPr>
            <a:r>
              <a:rPr lang="mk" sz="2400" b="0" i="0" strike="noStrike" cap="none" spc="0" baseline="0" dirty="0">
                <a:solidFill>
                  <a:srgbClr val="000000"/>
                </a:solidFill>
                <a:effectLst/>
                <a:latin typeface="Calibri"/>
                <a:ea typeface="Calibri"/>
                <a:cs typeface="Calibri"/>
              </a:rPr>
              <a:t>Корисникот се измамува да го симне (</a:t>
            </a:r>
            <a:r>
              <a:rPr lang="en-US" sz="2400" b="0" i="0" strike="noStrike" cap="none" spc="0" baseline="0" dirty="0">
                <a:solidFill>
                  <a:srgbClr val="000000"/>
                </a:solidFill>
                <a:effectLst/>
                <a:latin typeface="Calibri"/>
                <a:ea typeface="Calibri"/>
                <a:cs typeface="Calibri"/>
              </a:rPr>
              <a:t>download</a:t>
            </a:r>
            <a:r>
              <a:rPr lang="mk" sz="2400" b="0" i="0" strike="noStrike" cap="none" spc="0" baseline="0" dirty="0">
                <a:solidFill>
                  <a:srgbClr val="000000"/>
                </a:solidFill>
                <a:effectLst/>
                <a:latin typeface="Calibri"/>
                <a:ea typeface="Calibri"/>
                <a:cs typeface="Calibri"/>
              </a:rPr>
              <a:t>) или да го отвори фајлот кога ќе пристигне како прилог </a:t>
            </a:r>
            <a:r>
              <a:rPr lang="mk-MK" sz="2400" b="0" i="0" strike="noStrike" cap="none" spc="0" baseline="0" dirty="0">
                <a:solidFill>
                  <a:srgbClr val="000000"/>
                </a:solidFill>
                <a:effectLst/>
                <a:latin typeface="Calibri"/>
                <a:ea typeface="Calibri"/>
                <a:cs typeface="Calibri"/>
              </a:rPr>
              <a:t>в</a:t>
            </a:r>
            <a:r>
              <a:rPr lang="mk" sz="2400" b="0" i="0" strike="noStrike" cap="none" spc="0" baseline="0" dirty="0">
                <a:solidFill>
                  <a:srgbClr val="000000"/>
                </a:solidFill>
                <a:effectLst/>
                <a:latin typeface="Calibri"/>
                <a:ea typeface="Calibri"/>
                <a:cs typeface="Calibri"/>
              </a:rPr>
              <a:t>о е-поштата (</a:t>
            </a:r>
            <a:r>
              <a:rPr lang="en-US" sz="2400" b="0" i="0" strike="noStrike" cap="none" spc="0" baseline="0" dirty="0">
                <a:solidFill>
                  <a:srgbClr val="000000"/>
                </a:solidFill>
                <a:effectLst/>
                <a:latin typeface="Calibri"/>
                <a:ea typeface="Calibri"/>
                <a:cs typeface="Calibri"/>
              </a:rPr>
              <a:t>e-mail attachment</a:t>
            </a:r>
            <a:r>
              <a:rPr lang="mk" sz="2400" b="0" i="0" strike="noStrike" cap="none" spc="0" baseline="0" dirty="0">
                <a:solidFill>
                  <a:srgbClr val="000000"/>
                </a:solidFill>
                <a:effectLst/>
                <a:latin typeface="Calibri"/>
                <a:ea typeface="Calibri"/>
                <a:cs typeface="Calibri"/>
              </a:rPr>
              <a:t>)</a:t>
            </a:r>
          </a:p>
          <a:p>
            <a:pPr lvl="1">
              <a:defRPr/>
            </a:pPr>
            <a:r>
              <a:rPr lang="mk" sz="2400" b="0" i="0" strike="noStrike" cap="none" spc="0" baseline="0" dirty="0">
                <a:solidFill>
                  <a:srgbClr val="000000"/>
                </a:solidFill>
                <a:effectLst/>
                <a:latin typeface="Calibri"/>
                <a:ea typeface="Calibri"/>
                <a:cs typeface="Calibri"/>
              </a:rPr>
              <a:t>Премин од нецелени, нефокусирани напади врз „граѓани“ кон целени напади врз приватниот/јавниот </a:t>
            </a:r>
            <a:br>
              <a:rPr lang="en-US" sz="2400" b="0" i="0" strike="noStrike" cap="none" spc="0" baseline="0" dirty="0">
                <a:solidFill>
                  <a:srgbClr val="000000"/>
                </a:solidFill>
                <a:effectLst/>
                <a:latin typeface="Calibri"/>
                <a:ea typeface="Calibri"/>
                <a:cs typeface="Calibri"/>
              </a:rPr>
            </a:br>
            <a:r>
              <a:rPr lang="mk" sz="2400" b="0" i="0" strike="noStrike" cap="none" spc="0" baseline="0" dirty="0">
                <a:solidFill>
                  <a:srgbClr val="000000"/>
                </a:solidFill>
                <a:effectLst/>
                <a:latin typeface="Calibri"/>
                <a:ea typeface="Calibri"/>
                <a:cs typeface="Calibri"/>
              </a:rPr>
              <a:t>сектор </a:t>
            </a:r>
          </a:p>
          <a:p>
            <a:pPr lvl="1">
              <a:defRPr/>
            </a:pPr>
            <a:r>
              <a:rPr lang="mk" sz="2400" b="0" i="0" strike="noStrike" cap="none" spc="0" baseline="0" dirty="0">
                <a:solidFill>
                  <a:srgbClr val="000000"/>
                </a:solidFill>
                <a:effectLst/>
                <a:latin typeface="Calibri"/>
                <a:ea typeface="Calibri"/>
                <a:cs typeface="Calibri"/>
              </a:rPr>
              <a:t>Најистакнат вид на сајбер закана </a:t>
            </a:r>
          </a:p>
          <a:p>
            <a:pPr marL="457200" lvl="1" indent="0">
              <a:buNone/>
              <a:defRPr/>
            </a:pPr>
            <a:r>
              <a:rPr lang="mk" sz="1400" b="0" i="0" strike="noStrike" cap="none" spc="0" baseline="0" dirty="0">
                <a:solidFill>
                  <a:srgbClr val="000000"/>
                </a:solidFill>
                <a:effectLst/>
                <a:latin typeface="Calibri"/>
                <a:ea typeface="Calibri"/>
                <a:cs typeface="Calibri"/>
              </a:rPr>
              <a:t>					(</a:t>
            </a:r>
            <a:r>
              <a:rPr lang="en-GB" sz="1400" b="0" i="0" strike="noStrike" cap="none" spc="0" baseline="0" dirty="0" err="1">
                <a:solidFill>
                  <a:srgbClr val="000000"/>
                </a:solidFill>
                <a:effectLst/>
                <a:latin typeface="Calibri"/>
                <a:ea typeface="Calibri"/>
                <a:cs typeface="Calibri"/>
              </a:rPr>
              <a:t>IOCTA</a:t>
            </a:r>
            <a:r>
              <a:rPr lang="mk" sz="1400" b="0" i="0" strike="noStrike" cap="none" spc="0" baseline="0" dirty="0">
                <a:solidFill>
                  <a:srgbClr val="000000"/>
                </a:solidFill>
                <a:effectLst/>
                <a:latin typeface="Calibri"/>
                <a:ea typeface="Calibri"/>
                <a:cs typeface="Calibri"/>
              </a:rPr>
              <a:t> 2019)</a:t>
            </a:r>
          </a:p>
        </p:txBody>
      </p:sp>
      <p:pic>
        <p:nvPicPr>
          <p:cNvPr id="10242" name="Picture 2" descr="Ransomware 101: What Is Ransomware and How Can You Protect Your ...">
            <a:extLst>
              <a:ext uri="{FF2B5EF4-FFF2-40B4-BE49-F238E27FC236}">
                <a16:creationId xmlns:a16="http://schemas.microsoft.com/office/drawing/2014/main"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89440" y="5589240"/>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553964"/>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Ransomware</a:t>
            </a:r>
            <a:r>
              <a:rPr lang="mk" sz="3200" b="0" i="0" strike="noStrike" cap="none" spc="0" baseline="0" dirty="0">
                <a:solidFill>
                  <a:srgbClr val="FFFFFF"/>
                </a:solidFill>
                <a:effectLst/>
                <a:latin typeface="Verdana" charset="0"/>
                <a:ea typeface="Verdana"/>
                <a:cs typeface="Verdana" charset="0"/>
              </a:rPr>
              <a:t> (софтвер за откуп)</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a16="http://schemas.microsoft.com/office/drawing/2014/main"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37149" y="1216149"/>
            <a:ext cx="6064219" cy="4301958"/>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7504" y="1143266"/>
            <a:ext cx="4161755" cy="5373216"/>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id="{F8182BE8-C081-4016-8D8B-08E4A46ED6EE}"/>
                </a:ext>
              </a:extLst>
            </p:cNvPr>
            <p:cNvSpPr txBox="1"/>
            <p:nvPr/>
          </p:nvSpPr>
          <p:spPr>
            <a:xfrm>
              <a:off x="7019444" y="1916832"/>
              <a:ext cx="1657840" cy="366126"/>
            </a:xfrm>
            <a:prstGeom prst="rect">
              <a:avLst/>
            </a:prstGeom>
            <a:solidFill>
              <a:schemeClr val="accent1">
                <a:lumMod val="40000"/>
                <a:lumOff val="60000"/>
              </a:schemeClr>
            </a:solidFill>
          </p:spPr>
          <p:txBody>
            <a:bodyPr wrap="square" rtlCol="0">
              <a:spAutoFit/>
            </a:bodyPr>
            <a:lstStyle/>
            <a:p>
              <a:pPr algn="ctr"/>
              <a:r>
                <a:rPr lang="mk" sz="1800" b="0" i="0" strike="noStrike" cap="none" spc="0" baseline="0">
                  <a:solidFill>
                    <a:srgbClr val="000000"/>
                  </a:solidFill>
                  <a:effectLst/>
                  <a:latin typeface="Calibri"/>
                  <a:ea typeface="Calibri"/>
                  <a:cs typeface="Calibri"/>
                </a:rPr>
                <a:t>14 август 2020</a:t>
              </a:r>
            </a:p>
          </p:txBody>
        </p:sp>
      </p:grpSp>
    </p:spTree>
    <p:extLst>
      <p:ext uri="{BB962C8B-B14F-4D97-AF65-F5344CB8AC3E}">
        <p14:creationId xmlns:p14="http://schemas.microsoft.com/office/powerpoint/2010/main" val="23808165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Сајбер-криминалот како услуга.</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mk" sz="3200" b="0" i="0" strike="noStrike" cap="none" spc="0" baseline="0">
                <a:solidFill>
                  <a:srgbClr val="000000"/>
                </a:solidFill>
                <a:effectLst/>
                <a:latin typeface="Calibri"/>
                <a:ea typeface="Calibri"/>
                <a:cs typeface="Calibri"/>
              </a:rPr>
              <a:t>Сè поголема модернизација на сајбер-криминалот</a:t>
            </a:r>
          </a:p>
          <a:p>
            <a:pPr marL="0" indent="0">
              <a:buNone/>
              <a:defRPr/>
            </a:pPr>
            <a:r>
              <a:rPr lang="mk" sz="3200" b="0" i="0" strike="noStrike" cap="none" spc="0" baseline="0">
                <a:solidFill>
                  <a:srgbClr val="000000"/>
                </a:solidFill>
                <a:effectLst/>
                <a:latin typeface="Calibri"/>
                <a:ea typeface="Calibri"/>
                <a:cs typeface="Calibri"/>
              </a:rPr>
              <a:t>Го вршат специјализирани групи</a:t>
            </a:r>
          </a:p>
          <a:p>
            <a:pPr marL="0" indent="0">
              <a:buNone/>
              <a:defRPr/>
            </a:pPr>
            <a:r>
              <a:rPr lang="mk" sz="3200" b="0" i="0" strike="noStrike" cap="none" spc="0" baseline="0">
                <a:solidFill>
                  <a:srgbClr val="000000"/>
                </a:solidFill>
                <a:effectLst/>
                <a:latin typeface="Calibri"/>
                <a:ea typeface="Calibri"/>
                <a:cs typeface="Calibri"/>
              </a:rPr>
              <a:t>Тешко може да се докаже криминалната намера на еден поединечен актер во синџирот</a:t>
            </a:r>
          </a:p>
          <a:p>
            <a:pPr marL="0" indent="0">
              <a:buNone/>
              <a:defRPr/>
            </a:pPr>
            <a:r>
              <a:rPr lang="mk" sz="3200" b="0" i="0" strike="noStrike" cap="none" spc="0" baseline="0">
                <a:solidFill>
                  <a:srgbClr val="000000"/>
                </a:solidFill>
                <a:effectLst/>
                <a:latin typeface="Calibri"/>
                <a:ea typeface="Calibri"/>
                <a:cs typeface="Calibri"/>
              </a:rPr>
              <a:t>Наметнува многу тежок товар на докажување</a:t>
            </a:r>
          </a:p>
        </p:txBody>
      </p:sp>
      <p:pic>
        <p:nvPicPr>
          <p:cNvPr id="3" name="Picture 2">
            <a:extLst>
              <a:ext uri="{FF2B5EF4-FFF2-40B4-BE49-F238E27FC236}">
                <a16:creationId xmlns:a16="http://schemas.microsoft.com/office/drawing/2014/main" id="{9626F3EE-3E95-4D8B-9911-72BA42F8E3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317" t="4176" r="1826"/>
          <a:stretch>
            <a:fillRect/>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a16="http://schemas.microsoft.com/office/drawing/2014/main" id="{ADCF8F31-4868-4947-BF8B-321880239E85}"/>
              </a:ext>
            </a:extLst>
          </p:cNvPr>
          <p:cNvSpPr>
            <a:spLocks noChangeArrowheads="1"/>
          </p:cNvSpPr>
          <p:nvPr/>
        </p:nvSpPr>
        <p:spPr bwMode="auto">
          <a:xfrm>
            <a:off x="483216" y="4521465"/>
            <a:ext cx="3979856" cy="1999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mk" sz="1600" b="1" i="0" u="sng" strike="noStrike" cap="none" spc="0" baseline="0" dirty="0">
                <a:solidFill>
                  <a:srgbClr val="000000"/>
                </a:solidFill>
                <a:effectLst/>
                <a:uFill>
                  <a:solidFill>
                    <a:srgbClr val="000000"/>
                  </a:solidFill>
                </a:uFill>
                <a:latin typeface="Calibri"/>
                <a:ea typeface="Calibri"/>
                <a:cs typeface="Calibri"/>
              </a:rPr>
              <a:t>Пример</a:t>
            </a:r>
          </a:p>
          <a:p>
            <a:pPr>
              <a:lnSpc>
                <a:spcPct val="120000"/>
              </a:lnSpc>
              <a:spcBef>
                <a:spcPts val="600"/>
              </a:spcBef>
              <a:spcAft>
                <a:spcPts val="600"/>
              </a:spcAft>
            </a:pPr>
            <a:r>
              <a:rPr lang="mk" sz="1600" b="1" i="0" strike="noStrike" cap="none" spc="0" baseline="0" dirty="0">
                <a:solidFill>
                  <a:srgbClr val="000000"/>
                </a:solidFill>
                <a:effectLst/>
                <a:latin typeface="Calibri"/>
                <a:ea typeface="Calibri"/>
                <a:cs typeface="Calibri"/>
              </a:rPr>
              <a:t>Меѓународниот сајбер-криминален синдикат </a:t>
            </a:r>
            <a:r>
              <a:rPr lang="mk" sz="1600" b="0" i="0" strike="noStrike" cap="none" spc="0" baseline="0" dirty="0">
                <a:solidFill>
                  <a:srgbClr val="000000"/>
                </a:solidFill>
                <a:effectLst/>
                <a:latin typeface="Calibri"/>
                <a:ea typeface="Calibri"/>
                <a:cs typeface="Calibri"/>
              </a:rPr>
              <a:t>се сомничи дека украл </a:t>
            </a:r>
            <a:r>
              <a:rPr lang="mk" sz="1600" b="1" i="0" strike="noStrike" cap="none" spc="0" baseline="0" dirty="0">
                <a:solidFill>
                  <a:srgbClr val="000000"/>
                </a:solidFill>
                <a:effectLst/>
                <a:latin typeface="Calibri"/>
                <a:ea typeface="Calibri"/>
                <a:cs typeface="Calibri"/>
              </a:rPr>
              <a:t>$100 милиони</a:t>
            </a:r>
            <a:r>
              <a:rPr lang="mk" sz="1600" b="0" i="0" strike="noStrike" cap="none" spc="0" baseline="0" dirty="0">
                <a:solidFill>
                  <a:srgbClr val="000000"/>
                </a:solidFill>
                <a:effectLst/>
                <a:latin typeface="Calibri"/>
                <a:ea typeface="Calibri"/>
                <a:cs typeface="Calibri"/>
              </a:rPr>
              <a:t> од </a:t>
            </a:r>
            <a:r>
              <a:rPr lang="mk" sz="1600" b="1" i="0" strike="noStrike" cap="none" spc="0" baseline="0" dirty="0">
                <a:solidFill>
                  <a:srgbClr val="000000"/>
                </a:solidFill>
                <a:effectLst/>
                <a:latin typeface="Calibri"/>
                <a:ea typeface="Calibri"/>
                <a:cs typeface="Calibri"/>
              </a:rPr>
              <a:t>над 41.000 жртви</a:t>
            </a:r>
            <a:r>
              <a:rPr lang="mk" sz="1600" b="0" i="0" strike="noStrike" cap="none" spc="0" baseline="0" dirty="0">
                <a:solidFill>
                  <a:srgbClr val="000000"/>
                </a:solidFill>
                <a:effectLst/>
                <a:latin typeface="Calibri"/>
                <a:ea typeface="Calibri"/>
                <a:cs typeface="Calibri"/>
              </a:rPr>
              <a:t> со помош на </a:t>
            </a:r>
            <a:r>
              <a:rPr lang="mk" sz="1600" b="1" i="0" strike="noStrike" cap="none" spc="0" baseline="0" dirty="0">
                <a:solidFill>
                  <a:srgbClr val="000000"/>
                </a:solidFill>
                <a:effectLst/>
                <a:latin typeface="Calibri"/>
                <a:ea typeface="Calibri"/>
                <a:cs typeface="Calibri"/>
              </a:rPr>
              <a:t>притаен банкарски тројанец</a:t>
            </a:r>
            <a:r>
              <a:rPr lang="mk" sz="1600" b="0" i="0" strike="noStrike" cap="none" spc="0" baseline="0" dirty="0">
                <a:solidFill>
                  <a:srgbClr val="000000"/>
                </a:solidFill>
                <a:effectLst/>
                <a:latin typeface="Calibri"/>
                <a:ea typeface="Calibri"/>
                <a:cs typeface="Calibri"/>
              </a:rPr>
              <a:t> именуван </a:t>
            </a:r>
            <a:r>
              <a:rPr lang="mk" sz="1600" b="0" i="0" strike="noStrike" cap="none" spc="0" baseline="0" dirty="0">
                <a:solidFill>
                  <a:srgbClr val="FF0000"/>
                </a:solidFill>
                <a:effectLst/>
                <a:latin typeface="Calibri"/>
                <a:ea typeface="Calibri"/>
                <a:cs typeface="Calibri"/>
              </a:rPr>
              <a:t>GozNym</a:t>
            </a:r>
            <a:endParaRPr lang="en-US" sz="1600" b="1" dirty="0">
              <a:solidFill>
                <a:srgbClr val="FF0000"/>
              </a:solidFill>
              <a:latin typeface="+mn-lt"/>
              <a:cs typeface="Verdana" charset="0"/>
            </a:endParaRPr>
          </a:p>
        </p:txBody>
      </p:sp>
    </p:spTree>
    <p:extLst>
      <p:ext uri="{BB962C8B-B14F-4D97-AF65-F5344CB8AC3E}">
        <p14:creationId xmlns:p14="http://schemas.microsoft.com/office/powerpoint/2010/main" val="35335662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Компромитирање на податоците</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sr-Cyrl-RS" sz="3200" b="0" i="0" strike="noStrike" cap="none" spc="0" baseline="0" dirty="0">
                <a:solidFill>
                  <a:srgbClr val="000000"/>
                </a:solidFill>
                <a:effectLst/>
                <a:latin typeface="Calibri"/>
                <a:ea typeface="Calibri"/>
                <a:cs typeface="Calibri"/>
              </a:rPr>
              <a:t>илегалн</a:t>
            </a:r>
            <a:r>
              <a:rPr lang="mk" sz="3200" b="0" i="0" strike="noStrike" cap="none" spc="0" baseline="0" dirty="0">
                <a:solidFill>
                  <a:srgbClr val="000000"/>
                </a:solidFill>
                <a:effectLst/>
                <a:latin typeface="Calibri"/>
                <a:ea typeface="Calibri"/>
                <a:cs typeface="Calibri"/>
              </a:rPr>
              <a:t>о стекнување на финансиски и други податоци</a:t>
            </a:r>
          </a:p>
          <a:p>
            <a:pPr lvl="1">
              <a:defRPr/>
            </a:pPr>
            <a:r>
              <a:rPr lang="mk" sz="2800" b="0" i="0" strike="noStrike" cap="none" spc="0" baseline="0" dirty="0">
                <a:solidFill>
                  <a:srgbClr val="000000"/>
                </a:solidFill>
                <a:effectLst/>
                <a:latin typeface="Calibri"/>
                <a:ea typeface="Calibri"/>
                <a:cs typeface="Calibri"/>
              </a:rPr>
              <a:t>Информации за кредитни картички</a:t>
            </a:r>
          </a:p>
          <a:p>
            <a:pPr lvl="1">
              <a:defRPr/>
            </a:pPr>
            <a:r>
              <a:rPr lang="mk" sz="2800" b="0" i="0" strike="noStrike" cap="none" spc="0" baseline="0" dirty="0">
                <a:solidFill>
                  <a:srgbClr val="000000"/>
                </a:solidFill>
                <a:effectLst/>
                <a:latin typeface="Calibri"/>
                <a:ea typeface="Calibri"/>
                <a:cs typeface="Calibri"/>
              </a:rPr>
              <a:t>Акредитиви за онлајн банкарство</a:t>
            </a:r>
          </a:p>
          <a:p>
            <a:pPr lvl="1">
              <a:defRPr/>
            </a:pPr>
            <a:r>
              <a:rPr lang="mk" sz="2800" b="0" i="0" strike="noStrike" cap="none" spc="0" baseline="0" dirty="0">
                <a:solidFill>
                  <a:srgbClr val="000000"/>
                </a:solidFill>
                <a:effectLst/>
                <a:latin typeface="Calibri"/>
                <a:ea typeface="Calibri"/>
                <a:cs typeface="Calibri"/>
              </a:rPr>
              <a:t>Паричници на криптовалути</a:t>
            </a:r>
          </a:p>
          <a:p>
            <a:pPr lvl="1">
              <a:defRPr/>
            </a:pPr>
            <a:r>
              <a:rPr lang="mk" sz="2800" b="0" i="0" strike="noStrike" cap="none" spc="0" baseline="0" dirty="0">
                <a:solidFill>
                  <a:srgbClr val="000000"/>
                </a:solidFill>
                <a:effectLst/>
                <a:latin typeface="Calibri"/>
                <a:ea typeface="Calibri"/>
                <a:cs typeface="Calibri"/>
              </a:rPr>
              <a:t>Лични податоци и акредитиви за логирање (најавување)</a:t>
            </a:r>
          </a:p>
          <a:p>
            <a:pPr>
              <a:defRPr/>
            </a:pPr>
            <a:r>
              <a:rPr lang="mk" sz="2800" b="0" i="0" strike="noStrike" cap="none" spc="0" baseline="0" dirty="0">
                <a:solidFill>
                  <a:srgbClr val="000000"/>
                </a:solidFill>
                <a:effectLst/>
                <a:latin typeface="Calibri"/>
                <a:ea typeface="Calibri"/>
                <a:cs typeface="Calibri"/>
              </a:rPr>
              <a:t>Се собираат преку фишинг, повреда на податоци и друг </a:t>
            </a:r>
            <a:r>
              <a:rPr lang="en-GB" sz="2800" b="0" i="0" strike="noStrike" cap="none" spc="0" baseline="0" dirty="0">
                <a:solidFill>
                  <a:srgbClr val="000000"/>
                </a:solidFill>
                <a:effectLst/>
                <a:latin typeface="Calibri"/>
                <a:ea typeface="Calibri"/>
                <a:cs typeface="Calibri"/>
              </a:rPr>
              <a:t>malware</a:t>
            </a:r>
            <a:endParaRPr lang="mk" sz="2800" b="0" i="0" strike="noStrike" cap="none" spc="0" baseline="0" dirty="0">
              <a:solidFill>
                <a:srgbClr val="000000"/>
              </a:solidFill>
              <a:effectLst/>
              <a:latin typeface="Calibri"/>
              <a:ea typeface="Calibri"/>
              <a:cs typeface="Calibri"/>
            </a:endParaRPr>
          </a:p>
        </p:txBody>
      </p:sp>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68752" y="5300036"/>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67246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Компромитирање на податоците</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256014098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DoS</a:t>
            </a:r>
            <a:r>
              <a:rPr lang="mk" sz="3200" b="0" i="0" strike="noStrike" cap="none" spc="0" baseline="0" dirty="0">
                <a:solidFill>
                  <a:srgbClr val="FFFFFF"/>
                </a:solidFill>
                <a:effectLst/>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mk-MK" sz="2800" dirty="0">
                <a:solidFill>
                  <a:srgbClr val="0070C0"/>
                </a:solidFill>
                <a:latin typeface="Calibri"/>
                <a:ea typeface="Calibri"/>
                <a:cs typeface="Calibri"/>
              </a:rPr>
              <a:t>Спречување пристап до </a:t>
            </a:r>
            <a:r>
              <a:rPr lang="mk" sz="2800" b="0" i="0" strike="noStrike" cap="none" spc="0" baseline="0" dirty="0">
                <a:solidFill>
                  <a:srgbClr val="0070C0"/>
                </a:solidFill>
                <a:effectLst/>
                <a:latin typeface="Calibri"/>
                <a:ea typeface="Calibri"/>
                <a:cs typeface="Calibri"/>
              </a:rPr>
              <a:t>услугата (DoS, Denial of Service ) </a:t>
            </a:r>
            <a:r>
              <a:rPr lang="mk" sz="2800" b="0" i="0" strike="noStrike" cap="none" spc="0" baseline="0" dirty="0">
                <a:solidFill>
                  <a:srgbClr val="000000"/>
                </a:solidFill>
                <a:effectLst/>
                <a:latin typeface="Calibri"/>
                <a:ea typeface="Calibri"/>
                <a:cs typeface="Calibri"/>
              </a:rPr>
              <a:t>или</a:t>
            </a:r>
            <a:r>
              <a:rPr lang="mk" sz="2800" b="0" i="0" strike="noStrike" cap="none" spc="0" baseline="0" dirty="0">
                <a:solidFill>
                  <a:srgbClr val="0070C0"/>
                </a:solidFill>
                <a:effectLst/>
                <a:latin typeface="Calibri"/>
                <a:ea typeface="Calibri"/>
                <a:cs typeface="Calibri"/>
              </a:rPr>
              <a:t> дистрибуирано</a:t>
            </a:r>
            <a:r>
              <a:rPr lang="mk" sz="2800" b="0" i="0" strike="noStrike" cap="none" spc="0" dirty="0">
                <a:solidFill>
                  <a:srgbClr val="0070C0"/>
                </a:solidFill>
                <a:effectLst/>
                <a:latin typeface="Calibri"/>
                <a:ea typeface="Calibri"/>
                <a:cs typeface="Calibri"/>
              </a:rPr>
              <a:t> спречување пристап до</a:t>
            </a:r>
            <a:r>
              <a:rPr lang="mk" sz="2800" b="0" i="0" strike="noStrike" cap="none" spc="0" baseline="0" dirty="0">
                <a:solidFill>
                  <a:srgbClr val="0070C0"/>
                </a:solidFill>
                <a:effectLst/>
                <a:latin typeface="Calibri"/>
                <a:ea typeface="Calibri"/>
                <a:cs typeface="Calibri"/>
              </a:rPr>
              <a:t> услугата (DDoS, Distributed Denial of Service)</a:t>
            </a:r>
          </a:p>
          <a:p>
            <a:pPr marL="971550" lvl="1" indent="-457200">
              <a:defRPr/>
            </a:pPr>
            <a:r>
              <a:rPr lang="mk" sz="2400" b="0" i="0" strike="noStrike" cap="none" spc="0" baseline="0" dirty="0">
                <a:solidFill>
                  <a:srgbClr val="000000"/>
                </a:solidFill>
                <a:effectLst/>
                <a:latin typeface="Calibri"/>
                <a:ea typeface="Calibri"/>
                <a:cs typeface="Calibri"/>
              </a:rPr>
              <a:t>Сајбер-напад со кој сторителот се обидува да ја направи машината или ресурсот недостапен за корисникот</a:t>
            </a:r>
          </a:p>
          <a:p>
            <a:pPr marL="971550" lvl="1" indent="-457200">
              <a:defRPr/>
            </a:pPr>
            <a:r>
              <a:rPr lang="mk" sz="2400" b="0" i="0" strike="noStrike" cap="none" spc="0" baseline="0" dirty="0">
                <a:solidFill>
                  <a:srgbClr val="000000"/>
                </a:solidFill>
                <a:effectLst/>
                <a:latin typeface="Calibri"/>
                <a:ea typeface="Calibri"/>
                <a:cs typeface="Calibri"/>
              </a:rPr>
              <a:t>Привремено или трајно</a:t>
            </a:r>
          </a:p>
          <a:p>
            <a:pPr marL="971550" lvl="1" indent="-457200">
              <a:defRPr/>
            </a:pPr>
            <a:r>
              <a:rPr lang="mk" sz="2400" b="0" i="0" strike="noStrike" cap="none" spc="0" baseline="0" dirty="0">
                <a:solidFill>
                  <a:srgbClr val="000000"/>
                </a:solidFill>
                <a:effectLst/>
                <a:latin typeface="Calibri"/>
                <a:ea typeface="Calibri"/>
                <a:cs typeface="Calibri"/>
              </a:rPr>
              <a:t>Прекин на услугите</a:t>
            </a:r>
          </a:p>
          <a:p>
            <a:pPr marL="971550" lvl="1" indent="-457200">
              <a:defRPr/>
            </a:pPr>
            <a:r>
              <a:rPr lang="mk" sz="2400" b="0" i="0" strike="noStrike" cap="none" spc="0" baseline="0" dirty="0">
                <a:solidFill>
                  <a:srgbClr val="000000"/>
                </a:solidFill>
                <a:effectLst/>
                <a:latin typeface="Calibri"/>
                <a:ea typeface="Calibri"/>
                <a:cs typeface="Calibri"/>
              </a:rPr>
              <a:t>Вообичаено, така што ќе го преплави со барања</a:t>
            </a:r>
            <a:endParaRPr lang="en-GB" sz="2400" dirty="0"/>
          </a:p>
          <a:p>
            <a:pPr marL="571500" indent="-457200">
              <a:defRPr/>
            </a:pPr>
            <a:r>
              <a:rPr lang="mk" sz="2800" b="0" i="0" strike="noStrike" cap="none" spc="0" baseline="0" dirty="0">
                <a:solidFill>
                  <a:srgbClr val="000000"/>
                </a:solidFill>
                <a:effectLst/>
                <a:latin typeface="Calibri"/>
                <a:ea typeface="Calibri"/>
                <a:cs typeface="Calibri"/>
              </a:rPr>
              <a:t>Кај дистрибуираните напади (</a:t>
            </a:r>
            <a:r>
              <a:rPr lang="en-GB" sz="2800" b="0" i="0" strike="noStrike" cap="none" spc="0" baseline="0" dirty="0">
                <a:solidFill>
                  <a:srgbClr val="000000"/>
                </a:solidFill>
                <a:effectLst/>
                <a:latin typeface="Calibri"/>
                <a:ea typeface="Calibri"/>
                <a:cs typeface="Calibri"/>
              </a:rPr>
              <a:t>DDoS</a:t>
            </a:r>
            <a:r>
              <a:rPr lang="mk" sz="2800" b="0" i="0" strike="noStrike" cap="none" spc="0" baseline="0" dirty="0">
                <a:solidFill>
                  <a:srgbClr val="000000"/>
                </a:solidFill>
                <a:effectLst/>
                <a:latin typeface="Calibri"/>
                <a:ea typeface="Calibri"/>
                <a:cs typeface="Calibri"/>
              </a:rPr>
              <a:t>)</a:t>
            </a:r>
          </a:p>
          <a:p>
            <a:pPr marL="971550" lvl="1" indent="-457200">
              <a:defRPr/>
            </a:pPr>
            <a:r>
              <a:rPr lang="mk" sz="2400" b="0" i="0" strike="noStrike" cap="none" spc="0" baseline="0" dirty="0">
                <a:solidFill>
                  <a:srgbClr val="000000"/>
                </a:solidFill>
                <a:effectLst/>
                <a:latin typeface="Calibri"/>
                <a:ea typeface="Calibri"/>
                <a:cs typeface="Calibri"/>
              </a:rPr>
              <a:t>Преплавувањето потекнува од поголем број извори</a:t>
            </a:r>
          </a:p>
          <a:p>
            <a:pPr marL="971550" lvl="1" indent="-457200">
              <a:defRPr/>
            </a:pPr>
            <a:r>
              <a:rPr lang="mk" sz="2400" b="0" i="0" strike="noStrike" cap="none" spc="0" baseline="0" dirty="0">
                <a:solidFill>
                  <a:srgbClr val="000000"/>
                </a:solidFill>
                <a:effectLst/>
                <a:latin typeface="Calibri"/>
                <a:ea typeface="Calibri"/>
                <a:cs typeface="Calibri"/>
              </a:rPr>
              <a:t>Со самото тоа што постојат повеќе извори, неговото запирање станува потешко </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0815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Глобален дигитален приказ</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a16="http://schemas.microsoft.com/office/drawing/2014/main"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9485" cy="33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600" b="1" i="0" strike="noStrike" cap="none" spc="0" baseline="0">
                <a:solidFill>
                  <a:srgbClr val="2F618F"/>
                </a:solidFill>
                <a:effectLst/>
                <a:latin typeface="Calibri"/>
                <a:ea typeface="Calibri"/>
                <a:cs typeface="Calibri"/>
              </a:rPr>
              <a:t>https://wearesocial.com/uk/blog/2020/04/digital-around-the-world-in-april-2020</a:t>
            </a:r>
          </a:p>
        </p:txBody>
      </p:sp>
    </p:spTree>
    <p:extLst>
      <p:ext uri="{BB962C8B-B14F-4D97-AF65-F5344CB8AC3E}">
        <p14:creationId xmlns:p14="http://schemas.microsoft.com/office/powerpoint/2010/main" val="2183905369"/>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DoS</a:t>
            </a:r>
            <a:r>
              <a:rPr lang="mk" sz="3200" b="0" i="0" strike="noStrike" cap="none" spc="0" baseline="0" dirty="0">
                <a:solidFill>
                  <a:srgbClr val="FFFFFF"/>
                </a:solidFill>
                <a:effectLst/>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734" y="981969"/>
            <a:ext cx="8856315" cy="5183335"/>
          </a:xfrm>
        </p:spPr>
        <p:txBody>
          <a:bodyPr/>
          <a:lstStyle/>
          <a:p>
            <a:pPr marL="114300" indent="0">
              <a:buNone/>
              <a:defRPr/>
            </a:pPr>
            <a:r>
              <a:rPr lang="mk" sz="3200" b="0" i="0" strike="noStrike" cap="none" spc="0" baseline="0" dirty="0">
                <a:solidFill>
                  <a:srgbClr val="000000"/>
                </a:solidFill>
                <a:effectLst/>
                <a:latin typeface="Calibri"/>
                <a:ea typeface="Calibri"/>
                <a:cs typeface="Calibri"/>
              </a:rPr>
              <a:t>Зошто?</a:t>
            </a:r>
          </a:p>
          <a:p>
            <a:pPr marL="971550" lvl="1" indent="-457200">
              <a:defRPr/>
            </a:pPr>
            <a:r>
              <a:rPr lang="mk" sz="2800" b="0" i="0" strike="noStrike" cap="none" spc="0" baseline="0" dirty="0">
                <a:solidFill>
                  <a:srgbClr val="000000"/>
                </a:solidFill>
                <a:effectLst/>
                <a:latin typeface="Calibri"/>
                <a:ea typeface="Calibri"/>
                <a:cs typeface="Calibri"/>
              </a:rPr>
              <a:t>Најчесто, заради некаква изнуда</a:t>
            </a:r>
          </a:p>
          <a:p>
            <a:pPr marL="971550" lvl="1" indent="-457200">
              <a:defRPr/>
            </a:pPr>
            <a:r>
              <a:rPr lang="mk" sz="2800" b="0" i="0" strike="noStrike" cap="none" spc="0" baseline="0" dirty="0">
                <a:solidFill>
                  <a:srgbClr val="000000"/>
                </a:solidFill>
                <a:effectLst/>
                <a:latin typeface="Calibri"/>
                <a:ea typeface="Calibri"/>
                <a:cs typeface="Calibri"/>
              </a:rPr>
              <a:t>Од идеолошки и политички причини</a:t>
            </a:r>
          </a:p>
          <a:p>
            <a:pPr marL="971550" lvl="1" indent="-457200">
              <a:defRPr/>
            </a:pPr>
            <a:r>
              <a:rPr lang="mk" sz="2800" b="0" i="0" strike="noStrike" cap="none" spc="0" baseline="0" dirty="0">
                <a:solidFill>
                  <a:srgbClr val="000000"/>
                </a:solidFill>
                <a:effectLst/>
                <a:latin typeface="Calibri"/>
                <a:ea typeface="Calibri"/>
                <a:cs typeface="Calibri"/>
              </a:rPr>
              <a:t>Од чиста злоба</a:t>
            </a:r>
            <a:endParaRPr lang="en-GB" dirty="0"/>
          </a:p>
          <a:p>
            <a:pPr marL="114300" indent="0">
              <a:buNone/>
              <a:defRPr/>
            </a:pPr>
            <a:r>
              <a:rPr lang="mk" sz="3200" b="0" i="0" strike="noStrike" cap="none" spc="0" baseline="0" dirty="0">
                <a:solidFill>
                  <a:srgbClr val="000000"/>
                </a:solidFill>
                <a:effectLst/>
                <a:latin typeface="Calibri"/>
                <a:ea typeface="Calibri"/>
                <a:cs typeface="Calibri"/>
              </a:rPr>
              <a:t>Мети</a:t>
            </a:r>
          </a:p>
          <a:p>
            <a:pPr marL="971550" lvl="1" indent="-457200">
              <a:defRPr/>
            </a:pPr>
            <a:r>
              <a:rPr lang="mk" sz="2800" b="0" i="0" strike="noStrike" cap="none" spc="0" baseline="0" dirty="0">
                <a:solidFill>
                  <a:srgbClr val="000000"/>
                </a:solidFill>
                <a:effectLst/>
                <a:latin typeface="Calibri"/>
                <a:ea typeface="Calibri"/>
                <a:cs typeface="Calibri"/>
              </a:rPr>
              <a:t>Финансиски институции</a:t>
            </a:r>
          </a:p>
          <a:p>
            <a:pPr marL="971550" lvl="1" indent="-457200">
              <a:defRPr/>
            </a:pPr>
            <a:r>
              <a:rPr lang="mk" sz="2800" b="0" i="0" strike="noStrike" cap="none" spc="0" baseline="0" dirty="0">
                <a:solidFill>
                  <a:srgbClr val="000000"/>
                </a:solidFill>
                <a:effectLst/>
                <a:latin typeface="Calibri"/>
                <a:ea typeface="Calibri"/>
                <a:cs typeface="Calibri"/>
              </a:rPr>
              <a:t>Органите од државниот сектор (полицијата/властите)</a:t>
            </a:r>
          </a:p>
          <a:p>
            <a:pPr marL="971550" lvl="1" indent="-457200">
              <a:defRPr/>
            </a:pPr>
            <a:r>
              <a:rPr lang="mk" sz="2800" b="0" i="0" strike="noStrike" cap="none" spc="0" baseline="0" dirty="0">
                <a:solidFill>
                  <a:srgbClr val="000000"/>
                </a:solidFill>
                <a:effectLst/>
                <a:latin typeface="Calibri"/>
                <a:ea typeface="Calibri"/>
                <a:cs typeface="Calibri"/>
              </a:rPr>
              <a:t>Патнички агенции, интернет инфраструктурата, критичната инфраструктура </a:t>
            </a:r>
          </a:p>
          <a:p>
            <a:pPr marL="971550" lvl="1" indent="-457200">
              <a:defRPr/>
            </a:pPr>
            <a:r>
              <a:rPr lang="mk" sz="2800" b="0" i="0" strike="noStrike" cap="none" spc="0" baseline="0" dirty="0">
                <a:solidFill>
                  <a:srgbClr val="000000"/>
                </a:solidFill>
                <a:effectLst/>
                <a:latin typeface="Calibri"/>
                <a:ea typeface="Calibri"/>
                <a:cs typeface="Calibri"/>
              </a:rPr>
              <a:t>Онлајн играње или коцкање</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8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Ботнети (роботски мрежи)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defRPr/>
            </a:pPr>
            <a:r>
              <a:rPr lang="mk" sz="3200" b="0" i="0" strike="noStrike" cap="none" spc="0" baseline="0" dirty="0">
                <a:solidFill>
                  <a:srgbClr val="000000"/>
                </a:solidFill>
                <a:effectLst/>
                <a:latin typeface="Calibri"/>
                <a:ea typeface="Calibri"/>
                <a:cs typeface="Calibri"/>
              </a:rPr>
              <a:t>Ботнет, роботска мрежа (Ro</a:t>
            </a:r>
            <a:r>
              <a:rPr lang="mk" sz="3200" b="0" i="0" strike="noStrike" cap="none" spc="0" baseline="0" dirty="0">
                <a:solidFill>
                  <a:srgbClr val="0070C0"/>
                </a:solidFill>
                <a:effectLst/>
                <a:latin typeface="Calibri"/>
                <a:ea typeface="Calibri"/>
                <a:cs typeface="Calibri"/>
              </a:rPr>
              <a:t>bot</a:t>
            </a:r>
            <a:r>
              <a:rPr lang="mk" sz="3200" b="0" i="0" strike="noStrike" cap="none" spc="0" baseline="0" dirty="0">
                <a:solidFill>
                  <a:srgbClr val="000000"/>
                </a:solidFill>
                <a:effectLst/>
                <a:latin typeface="Calibri"/>
                <a:ea typeface="Calibri"/>
                <a:cs typeface="Calibri"/>
              </a:rPr>
              <a:t> </a:t>
            </a:r>
            <a:r>
              <a:rPr lang="mk" sz="3200" b="0" i="0" strike="noStrike" cap="none" spc="0" baseline="0" dirty="0">
                <a:solidFill>
                  <a:srgbClr val="0070C0"/>
                </a:solidFill>
                <a:effectLst/>
                <a:latin typeface="Calibri"/>
                <a:ea typeface="Calibri"/>
                <a:cs typeface="Calibri"/>
              </a:rPr>
              <a:t>Net</a:t>
            </a:r>
            <a:r>
              <a:rPr lang="mk" sz="3200" b="0" i="0" strike="noStrike" cap="none" spc="0" baseline="0" dirty="0">
                <a:solidFill>
                  <a:srgbClr val="000000"/>
                </a:solidFill>
                <a:effectLst/>
                <a:latin typeface="Calibri"/>
                <a:ea typeface="Calibri"/>
                <a:cs typeface="Calibri"/>
              </a:rPr>
              <a:t>work ) – мрежа на компромитирани компјутери (зомби-</a:t>
            </a:r>
            <a:r>
              <a:rPr lang="mk-MK" dirty="0">
                <a:solidFill>
                  <a:srgbClr val="000000"/>
                </a:solidFill>
                <a:latin typeface="Calibri"/>
                <a:ea typeface="Calibri"/>
                <a:cs typeface="Calibri"/>
              </a:rPr>
              <a:t>компјутери</a:t>
            </a:r>
            <a:r>
              <a:rPr lang="mk" sz="3200" b="0" i="0" strike="noStrike" cap="none" spc="0" baseline="0" dirty="0">
                <a:solidFill>
                  <a:srgbClr val="000000"/>
                </a:solidFill>
                <a:effectLst/>
                <a:latin typeface="Calibri"/>
                <a:ea typeface="Calibri"/>
                <a:cs typeface="Calibri"/>
              </a:rPr>
              <a:t>)</a:t>
            </a:r>
          </a:p>
          <a:p>
            <a:pPr lvl="1">
              <a:defRPr/>
            </a:pPr>
            <a:r>
              <a:rPr lang="mk" sz="2800" b="0" i="0" strike="noStrike" cap="none" spc="0" baseline="0" dirty="0">
                <a:solidFill>
                  <a:srgbClr val="000000"/>
                </a:solidFill>
                <a:effectLst/>
                <a:latin typeface="Calibri"/>
                <a:ea typeface="Calibri"/>
                <a:cs typeface="Calibri"/>
              </a:rPr>
              <a:t>Под контрола на едно лице или организација</a:t>
            </a:r>
          </a:p>
          <a:p>
            <a:pPr lvl="1">
              <a:defRPr/>
            </a:pPr>
            <a:r>
              <a:rPr lang="mk" sz="2800" b="0" i="0" strike="noStrike" cap="none" spc="0" baseline="0" dirty="0">
                <a:solidFill>
                  <a:srgbClr val="000000"/>
                </a:solidFill>
                <a:effectLst/>
                <a:latin typeface="Calibri"/>
                <a:ea typeface="Calibri"/>
                <a:cs typeface="Calibri"/>
              </a:rPr>
              <a:t>Намената му е да се користи за </a:t>
            </a:r>
            <a:r>
              <a:rPr lang="sr-Cyrl-RS" sz="2800" b="0" i="0" strike="noStrike" cap="none" spc="0" baseline="0" dirty="0">
                <a:solidFill>
                  <a:srgbClr val="000000"/>
                </a:solidFill>
                <a:effectLst/>
                <a:latin typeface="Calibri"/>
                <a:ea typeface="Calibri"/>
                <a:cs typeface="Calibri"/>
              </a:rPr>
              <a:t>илегалн</a:t>
            </a:r>
            <a:r>
              <a:rPr lang="mk" sz="2800" b="0" i="0" strike="noStrike" cap="none" spc="0" baseline="0" dirty="0">
                <a:solidFill>
                  <a:srgbClr val="000000"/>
                </a:solidFill>
                <a:effectLst/>
                <a:latin typeface="Calibri"/>
                <a:ea typeface="Calibri"/>
                <a:cs typeface="Calibri"/>
              </a:rPr>
              <a:t>и активности</a:t>
            </a:r>
          </a:p>
          <a:p>
            <a:pPr lvl="1">
              <a:defRPr/>
            </a:pPr>
            <a:r>
              <a:rPr lang="mk" sz="2800" b="0" i="0" strike="noStrike" cap="none" spc="0" baseline="0" dirty="0">
                <a:solidFill>
                  <a:srgbClr val="000000"/>
                </a:solidFill>
                <a:effectLst/>
                <a:latin typeface="Calibri"/>
                <a:ea typeface="Calibri"/>
                <a:cs typeface="Calibri"/>
              </a:rPr>
              <a:t>Инфектираните компјутери ги контролира софтверот којшто овозможува автоматизација на операциите низ целата мрежа</a:t>
            </a:r>
          </a:p>
          <a:p>
            <a:pPr lvl="1">
              <a:defRPr/>
            </a:pPr>
            <a:r>
              <a:rPr lang="mk" sz="2800" b="0" i="0" strike="noStrike" cap="none" spc="0" baseline="0" dirty="0">
                <a:solidFill>
                  <a:srgbClr val="000000"/>
                </a:solidFill>
                <a:effectLst/>
                <a:latin typeface="Calibri"/>
                <a:ea typeface="Calibri"/>
                <a:cs typeface="Calibri"/>
              </a:rPr>
              <a:t>Неактивен, сѐ дури не притреба</a:t>
            </a:r>
          </a:p>
        </p:txBody>
      </p:sp>
    </p:spTree>
    <p:extLst>
      <p:ext uri="{BB962C8B-B14F-4D97-AF65-F5344CB8AC3E}">
        <p14:creationId xmlns:p14="http://schemas.microsoft.com/office/powerpoint/2010/main" val="4219863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Ботнети (роботски мрежи)</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a16="http://schemas.microsoft.com/office/drawing/2014/main"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355990"/>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DoS</a:t>
            </a:r>
            <a:r>
              <a:rPr lang="mk" sz="3200" b="0" i="0" strike="noStrike" cap="none" spc="0" baseline="0" dirty="0">
                <a:solidFill>
                  <a:srgbClr val="FFFFFF"/>
                </a:solidFill>
                <a:effectLst/>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mk" sz="2800" b="0" i="0" strike="noStrike" cap="none" spc="0" baseline="0" dirty="0">
                <a:solidFill>
                  <a:srgbClr val="000000"/>
                </a:solidFill>
                <a:effectLst/>
                <a:latin typeface="Calibri"/>
                <a:ea typeface="Calibri"/>
                <a:cs typeface="Calibri"/>
              </a:rPr>
              <a:t>Обемот на проблемот</a:t>
            </a:r>
          </a:p>
          <a:p>
            <a:pPr marL="571500" indent="-457200">
              <a:defRPr/>
            </a:pPr>
            <a:r>
              <a:rPr lang="mk" sz="2800" b="0" i="0" strike="noStrike" cap="none" spc="0" baseline="0" dirty="0">
                <a:solidFill>
                  <a:srgbClr val="000000"/>
                </a:solidFill>
                <a:effectLst/>
                <a:latin typeface="Calibri"/>
                <a:ea typeface="Calibri"/>
                <a:cs typeface="Calibri"/>
              </a:rPr>
              <a:t>2018</a:t>
            </a:r>
          </a:p>
          <a:p>
            <a:pPr marL="971550" lvl="1" indent="-457200">
              <a:defRPr/>
            </a:pPr>
            <a:r>
              <a:rPr lang="mk" sz="2400" b="0" i="0" strike="noStrike" cap="none" spc="0" baseline="0" dirty="0">
                <a:solidFill>
                  <a:srgbClr val="000000"/>
                </a:solidFill>
                <a:effectLst/>
                <a:latin typeface="Calibri"/>
                <a:ea typeface="Calibri"/>
                <a:cs typeface="Calibri"/>
              </a:rPr>
              <a:t>Два големи </a:t>
            </a:r>
            <a:r>
              <a:rPr lang="en-GB" sz="2400" b="0" i="0" strike="noStrike" cap="none" spc="0" baseline="0" dirty="0">
                <a:solidFill>
                  <a:srgbClr val="000000"/>
                </a:solidFill>
                <a:effectLst/>
                <a:latin typeface="Calibri"/>
                <a:ea typeface="Calibri"/>
                <a:cs typeface="Calibri"/>
              </a:rPr>
              <a:t>DDoS</a:t>
            </a:r>
            <a:r>
              <a:rPr lang="mk" sz="2400" b="0" i="0" strike="noStrike" cap="none" spc="0" baseline="0" dirty="0">
                <a:solidFill>
                  <a:srgbClr val="000000"/>
                </a:solidFill>
                <a:effectLst/>
                <a:latin typeface="Calibri"/>
                <a:ea typeface="Calibri"/>
                <a:cs typeface="Calibri"/>
              </a:rPr>
              <a:t> напади со помош на „мемкеш“</a:t>
            </a:r>
          </a:p>
          <a:p>
            <a:pPr marL="971550" lvl="1" indent="-457200">
              <a:defRPr/>
            </a:pPr>
            <a:r>
              <a:rPr lang="mk" sz="2400" b="0" i="0" strike="noStrike" cap="none" spc="0" baseline="0" dirty="0">
                <a:solidFill>
                  <a:srgbClr val="000000"/>
                </a:solidFill>
                <a:effectLst/>
                <a:latin typeface="Calibri"/>
                <a:ea typeface="Calibri"/>
                <a:cs typeface="Calibri"/>
              </a:rPr>
              <a:t>Се покренаа два посебни напади од 1,35 и 1,7 терабајти во секунда врз GitHub (онлајн платформа)  </a:t>
            </a:r>
          </a:p>
          <a:p>
            <a:pPr marL="514350" lvl="1" indent="0">
              <a:buNone/>
              <a:defRPr/>
            </a:pPr>
            <a:r>
              <a:rPr lang="mk" sz="2000" b="0" i="0" strike="noStrike" cap="none" spc="0" baseline="0" dirty="0">
                <a:solidFill>
                  <a:srgbClr val="000000"/>
                </a:solidFill>
                <a:effectLst/>
                <a:latin typeface="Calibri"/>
                <a:ea typeface="Calibri"/>
                <a:cs typeface="Calibri"/>
              </a:rPr>
              <a:t>		(Контекст – во 2017 Фејсбук примаше 0,35TB/минута!)</a:t>
            </a:r>
          </a:p>
          <a:p>
            <a:pPr marL="571500" indent="-457200">
              <a:defRPr/>
            </a:pPr>
            <a:r>
              <a:rPr lang="mk" sz="2800" b="0" i="0" strike="noStrike" cap="none" spc="0" baseline="0" dirty="0">
                <a:solidFill>
                  <a:srgbClr val="000000"/>
                </a:solidFill>
                <a:effectLst/>
                <a:latin typeface="Calibri"/>
                <a:ea typeface="Calibri"/>
                <a:cs typeface="Calibri"/>
              </a:rPr>
              <a:t>2019</a:t>
            </a:r>
          </a:p>
          <a:p>
            <a:pPr marL="971550" lvl="1" indent="-457200">
              <a:defRPr/>
            </a:pPr>
            <a:r>
              <a:rPr lang="mk" sz="2400" b="0" i="0" strike="noStrike" cap="none" spc="0" baseline="0" dirty="0">
                <a:solidFill>
                  <a:srgbClr val="000000"/>
                </a:solidFill>
                <a:effectLst/>
                <a:latin typeface="Calibri"/>
                <a:ea typeface="Calibri"/>
                <a:cs typeface="Calibri"/>
              </a:rPr>
              <a:t>Системот за заштита од </a:t>
            </a:r>
            <a:r>
              <a:rPr lang="en-GB" sz="2400" b="0" i="0" strike="noStrike" cap="none" spc="0" baseline="0" dirty="0">
                <a:solidFill>
                  <a:srgbClr val="000000"/>
                </a:solidFill>
                <a:effectLst/>
                <a:latin typeface="Calibri"/>
                <a:ea typeface="Calibri"/>
                <a:cs typeface="Calibri"/>
              </a:rPr>
              <a:t>DDoS</a:t>
            </a:r>
            <a:r>
              <a:rPr lang="mk" sz="2400" b="0" i="0" strike="noStrike" cap="none" spc="0" baseline="0" dirty="0">
                <a:solidFill>
                  <a:srgbClr val="000000"/>
                </a:solidFill>
                <a:effectLst/>
                <a:latin typeface="Calibri"/>
                <a:ea typeface="Calibri"/>
                <a:cs typeface="Calibri"/>
              </a:rPr>
              <a:t> ги ублажи 580-те милиони пакети/секунда</a:t>
            </a:r>
          </a:p>
          <a:p>
            <a:pPr marL="971550" lvl="1" indent="-457200">
              <a:defRPr/>
            </a:pPr>
            <a:r>
              <a:rPr lang="mk" sz="2400" b="0" i="0" strike="noStrike" cap="none" spc="0" baseline="0" dirty="0">
                <a:solidFill>
                  <a:srgbClr val="FF0000"/>
                </a:solidFill>
                <a:effectLst/>
                <a:latin typeface="Calibri"/>
                <a:ea typeface="Calibri"/>
                <a:cs typeface="Calibri"/>
              </a:rPr>
              <a:t>4 пати поголем по обем </a:t>
            </a:r>
            <a:r>
              <a:rPr lang="mk" sz="2400" b="0" i="0" strike="noStrike" cap="none" spc="0" baseline="0" dirty="0">
                <a:solidFill>
                  <a:srgbClr val="000000"/>
                </a:solidFill>
                <a:effectLst/>
                <a:latin typeface="Calibri"/>
                <a:ea typeface="Calibri"/>
                <a:cs typeface="Calibri"/>
              </a:rPr>
              <a:t>од нападот на GitHub</a:t>
            </a:r>
          </a:p>
        </p:txBody>
      </p:sp>
    </p:spTree>
    <p:extLst>
      <p:ext uri="{BB962C8B-B14F-4D97-AF65-F5344CB8AC3E}">
        <p14:creationId xmlns:p14="http://schemas.microsoft.com/office/powerpoint/2010/main" val="21139687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0" y="1198936"/>
            <a:ext cx="8136457" cy="5183335"/>
          </a:xfrm>
        </p:spPr>
        <p:txBody>
          <a:bodyPr/>
          <a:lstStyle/>
          <a:p>
            <a:pPr marL="0" indent="0">
              <a:buNone/>
            </a:pPr>
            <a:r>
              <a:rPr lang="mk" sz="2800" b="0" i="0" strike="noStrike" cap="none" spc="0" baseline="0" dirty="0">
                <a:solidFill>
                  <a:srgbClr val="000000"/>
                </a:solidFill>
                <a:effectLst/>
                <a:latin typeface="Calibri"/>
                <a:ea typeface="Calibri"/>
                <a:cs typeface="Calibri"/>
              </a:rPr>
              <a:t>Напади коишто го прекинуваат или подриваат внатрешното функционирање на една или повеќе критични инфраструктури  </a:t>
            </a:r>
          </a:p>
          <a:p>
            <a:pPr lvl="1"/>
            <a:r>
              <a:rPr lang="mk" sz="2400" b="0" i="0" strike="noStrike" cap="none" spc="0" baseline="0" dirty="0">
                <a:solidFill>
                  <a:srgbClr val="000000"/>
                </a:solidFill>
                <a:effectLst/>
                <a:latin typeface="Calibri"/>
                <a:ea typeface="Calibri"/>
                <a:cs typeface="Calibri"/>
              </a:rPr>
              <a:t>Се преклопува со претходните потфати (</a:t>
            </a:r>
            <a:r>
              <a:rPr lang="en-GB" sz="2400" b="0" i="0" strike="noStrike" cap="none" spc="0" baseline="0" dirty="0">
                <a:solidFill>
                  <a:srgbClr val="000000"/>
                </a:solidFill>
                <a:effectLst/>
                <a:latin typeface="Calibri"/>
                <a:ea typeface="Calibri"/>
                <a:cs typeface="Calibri"/>
              </a:rPr>
              <a:t>DDoS</a:t>
            </a:r>
            <a:r>
              <a:rPr lang="mk" sz="2400" b="0" i="0" strike="noStrike" cap="none" spc="0" baseline="0" dirty="0">
                <a:solidFill>
                  <a:srgbClr val="000000"/>
                </a:solidFill>
                <a:effectLst/>
                <a:latin typeface="Calibri"/>
                <a:ea typeface="Calibri"/>
                <a:cs typeface="Calibri"/>
              </a:rPr>
              <a:t> и сл.)</a:t>
            </a:r>
          </a:p>
          <a:p>
            <a:pPr lvl="1"/>
            <a:r>
              <a:rPr lang="mk" sz="2400" b="0" i="0" strike="noStrike" cap="none" spc="0" baseline="0" dirty="0">
                <a:solidFill>
                  <a:srgbClr val="000000"/>
                </a:solidFill>
                <a:effectLst/>
                <a:latin typeface="Calibri"/>
                <a:ea typeface="Calibri"/>
                <a:cs typeface="Calibri"/>
              </a:rPr>
              <a:t>Енергија, транспорт, водоснабдување, здравство и сл.</a:t>
            </a:r>
            <a:endParaRPr lang="en-GB" sz="2400" dirty="0"/>
          </a:p>
          <a:p>
            <a:pPr marL="57150" indent="0">
              <a:buNone/>
            </a:pPr>
            <a:r>
              <a:rPr lang="mk" sz="2800" b="0" i="0" strike="noStrike" cap="none" spc="0" baseline="0" dirty="0">
                <a:solidFill>
                  <a:srgbClr val="000000"/>
                </a:solidFill>
                <a:effectLst/>
                <a:latin typeface="Calibri"/>
                <a:ea typeface="Calibri"/>
                <a:cs typeface="Calibri"/>
              </a:rPr>
              <a:t>Кој?</a:t>
            </a:r>
          </a:p>
          <a:p>
            <a:pPr lvl="1"/>
            <a:r>
              <a:rPr lang="mk" sz="2400" b="0" i="0" strike="noStrike" cap="none" spc="0" baseline="0" dirty="0">
                <a:solidFill>
                  <a:srgbClr val="000000"/>
                </a:solidFill>
                <a:effectLst/>
                <a:latin typeface="Calibri"/>
                <a:ea typeface="Calibri"/>
                <a:cs typeface="Calibri"/>
              </a:rPr>
              <a:t>Националните држави</a:t>
            </a:r>
          </a:p>
          <a:p>
            <a:pPr lvl="1"/>
            <a:r>
              <a:rPr lang="mk" sz="2400" b="0" i="0" strike="noStrike" cap="none" spc="0" baseline="0" dirty="0">
                <a:solidFill>
                  <a:srgbClr val="000000"/>
                </a:solidFill>
                <a:effectLst/>
                <a:latin typeface="Calibri"/>
                <a:ea typeface="Calibri"/>
                <a:cs typeface="Calibri"/>
              </a:rPr>
              <a:t>Скрипт-лаици (script kiddies)</a:t>
            </a:r>
          </a:p>
          <a:p>
            <a:pPr lvl="2"/>
            <a:r>
              <a:rPr lang="mk" sz="2000" b="0" i="0" strike="noStrike" cap="none" spc="0" baseline="0" dirty="0">
                <a:solidFill>
                  <a:srgbClr val="000000"/>
                </a:solidFill>
                <a:effectLst/>
                <a:latin typeface="Calibri"/>
                <a:ea typeface="Calibri"/>
                <a:cs typeface="Calibri"/>
              </a:rPr>
              <a:t>Достапноста на „</a:t>
            </a:r>
            <a:r>
              <a:rPr lang="mk" sz="2000" dirty="0">
                <a:solidFill>
                  <a:srgbClr val="000000"/>
                </a:solidFill>
                <a:latin typeface="Calibri"/>
                <a:ea typeface="Calibri"/>
                <a:cs typeface="Calibri"/>
              </a:rPr>
              <a:t>к</a:t>
            </a:r>
            <a:r>
              <a:rPr lang="mk" sz="2000" b="0" i="0" strike="noStrike" cap="none" spc="0" baseline="0" dirty="0">
                <a:solidFill>
                  <a:srgbClr val="000000"/>
                </a:solidFill>
                <a:effectLst/>
                <a:latin typeface="Calibri"/>
                <a:ea typeface="Calibri"/>
                <a:cs typeface="Calibri"/>
              </a:rPr>
              <a:t>риминалот како услуга“ – </a:t>
            </a:r>
            <a:br>
              <a:rPr lang="en-US" sz="2000" b="0" i="0" strike="noStrike" cap="none" spc="0" baseline="0" dirty="0">
                <a:solidFill>
                  <a:srgbClr val="000000"/>
                </a:solidFill>
                <a:effectLst/>
                <a:latin typeface="Calibri"/>
                <a:ea typeface="Calibri"/>
                <a:cs typeface="Calibri"/>
              </a:rPr>
            </a:br>
            <a:r>
              <a:rPr lang="mk" sz="2000" b="0" i="0" strike="noStrike" cap="none" spc="0" baseline="0" dirty="0">
                <a:solidFill>
                  <a:srgbClr val="000000"/>
                </a:solidFill>
                <a:effectLst/>
                <a:latin typeface="Calibri"/>
                <a:ea typeface="Calibri"/>
                <a:cs typeface="Calibri"/>
              </a:rPr>
              <a:t>ги купуваш средствата со кои ќе го сториш </a:t>
            </a:r>
            <a:br>
              <a:rPr lang="en-US" sz="2000" b="0" i="0" strike="noStrike" cap="none" spc="0" baseline="0" dirty="0">
                <a:solidFill>
                  <a:srgbClr val="000000"/>
                </a:solidFill>
                <a:effectLst/>
                <a:latin typeface="Calibri"/>
                <a:ea typeface="Calibri"/>
                <a:cs typeface="Calibri"/>
              </a:rPr>
            </a:br>
            <a:r>
              <a:rPr lang="mk" sz="2000" b="0" i="0" strike="noStrike" cap="none" spc="0" baseline="0" dirty="0">
                <a:solidFill>
                  <a:srgbClr val="000000"/>
                </a:solidFill>
                <a:effectLst/>
                <a:latin typeface="Calibri"/>
                <a:ea typeface="Calibri"/>
                <a:cs typeface="Calibri"/>
              </a:rPr>
              <a:t>сајбер-криминалот</a:t>
            </a:r>
            <a:endParaRPr lang="en-US" sz="2000" dirty="0"/>
          </a:p>
        </p:txBody>
      </p:sp>
      <p:pic>
        <p:nvPicPr>
          <p:cNvPr id="1026" name="Picture 2" descr="National Infrastructure Tower">
            <a:extLst>
              <a:ext uri="{FF2B5EF4-FFF2-40B4-BE49-F238E27FC236}">
                <a16:creationId xmlns:a16="http://schemas.microsoft.com/office/drawing/2014/main" id="{5D744812-0D86-4666-AEFD-96A3D0537BE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70193" y="3569545"/>
            <a:ext cx="1943769" cy="194376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539552" y="190500"/>
            <a:ext cx="84964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Напади врз критична инфраструктура</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0670877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27384"/>
            <a:ext cx="7865984"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Напади врз критична инфраструктура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F4D9BA63-50A2-4FFB-B6F6-C6B4C98FFDAE}"/>
              </a:ext>
            </a:extLst>
          </p:cNvPr>
          <p:cNvPicPr>
            <a:picLocks noChangeAspect="1"/>
          </p:cNvPicPr>
          <p:nvPr/>
        </p:nvPicPr>
        <p:blipFill>
          <a:blip r:embed="rId4"/>
          <a:stretch>
            <a:fillRect/>
          </a:stretch>
        </p:blipFill>
        <p:spPr>
          <a:xfrm>
            <a:off x="1907704" y="1414115"/>
            <a:ext cx="5064025" cy="4867275"/>
          </a:xfrm>
          <a:prstGeom prst="rect">
            <a:avLst/>
          </a:prstGeom>
        </p:spPr>
      </p:pic>
      <p:sp>
        <p:nvSpPr>
          <p:cNvPr id="8" name="TextBox 7">
            <a:extLst>
              <a:ext uri="{FF2B5EF4-FFF2-40B4-BE49-F238E27FC236}">
                <a16:creationId xmlns:a16="http://schemas.microsoft.com/office/drawing/2014/main" id="{BCC343E1-AD9B-453A-AADD-50968F3F1460}"/>
              </a:ext>
            </a:extLst>
          </p:cNvPr>
          <p:cNvSpPr txBox="1"/>
          <p:nvPr/>
        </p:nvSpPr>
        <p:spPr>
          <a:xfrm>
            <a:off x="7020272" y="2114957"/>
            <a:ext cx="2072900" cy="3386664"/>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dirty="0">
                <a:solidFill>
                  <a:srgbClr val="FFFFFF"/>
                </a:solidFill>
                <a:effectLst/>
                <a:latin typeface="Calibri"/>
                <a:ea typeface="Calibri"/>
                <a:cs typeface="Calibri"/>
              </a:rPr>
              <a:t>ЕУ шема за координиран одговор на големи пркугранични сајбер-безбедносни инциденти и кризи</a:t>
            </a:r>
          </a:p>
        </p:txBody>
      </p:sp>
    </p:spTree>
    <p:extLst>
      <p:ext uri="{BB962C8B-B14F-4D97-AF65-F5344CB8AC3E}">
        <p14:creationId xmlns:p14="http://schemas.microsoft.com/office/powerpoint/2010/main" val="4086606313"/>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077838" y="-35647"/>
            <a:ext cx="7865984"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Напади врз критична инфраструктура</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8354287C-3138-4A58-A598-81456FF36654}"/>
              </a:ext>
            </a:extLst>
          </p:cNvPr>
          <p:cNvSpPr txBox="1"/>
          <p:nvPr/>
        </p:nvSpPr>
        <p:spPr>
          <a:xfrm>
            <a:off x="2482771" y="3070304"/>
            <a:ext cx="1995357" cy="3386664"/>
          </a:xfrm>
          <a:prstGeom prst="rect">
            <a:avLst/>
          </a:prstGeom>
          <a:solidFill>
            <a:srgbClr val="BDD8F3"/>
          </a:solidFill>
        </p:spPr>
        <p:txBody>
          <a:bodyPr wrap="square" rtlCol="0">
            <a:spAutoFit/>
          </a:bodyPr>
          <a:lstStyle/>
          <a:p>
            <a:pPr algn="ctr"/>
            <a:r>
              <a:rPr lang="mk" sz="2400" b="0" i="0" strike="noStrike" cap="none" spc="0" baseline="0" dirty="0">
                <a:solidFill>
                  <a:srgbClr val="595959"/>
                </a:solidFill>
                <a:effectLst/>
                <a:latin typeface="Calibri"/>
                <a:ea typeface="Calibri"/>
                <a:cs typeface="Calibri"/>
              </a:rPr>
              <a:t>LockerGoga </a:t>
            </a:r>
            <a:r>
              <a:rPr lang="en-GB" sz="2400" b="0" i="0" strike="noStrike" cap="none" spc="0" baseline="0" dirty="0">
                <a:solidFill>
                  <a:srgbClr val="595959"/>
                </a:solidFill>
                <a:effectLst/>
                <a:latin typeface="Calibri"/>
                <a:ea typeface="Calibri"/>
                <a:cs typeface="Calibri"/>
              </a:rPr>
              <a:t>ransomware</a:t>
            </a:r>
            <a:r>
              <a:rPr lang="mk" sz="2400" b="0" i="0" strike="noStrike" cap="none" spc="0" baseline="0" dirty="0">
                <a:solidFill>
                  <a:srgbClr val="595959"/>
                </a:solidFill>
                <a:effectLst/>
                <a:latin typeface="Calibri"/>
                <a:ea typeface="Calibri"/>
                <a:cs typeface="Calibri"/>
              </a:rPr>
              <a:t> затвори инфраструктурни бизниси</a:t>
            </a:r>
          </a:p>
          <a:p>
            <a:pPr algn="ctr"/>
            <a:endParaRPr lang="en-GB" sz="2400" dirty="0">
              <a:solidFill>
                <a:schemeClr val="tx1">
                  <a:lumMod val="65000"/>
                  <a:lumOff val="35000"/>
                </a:schemeClr>
              </a:solidFill>
              <a:latin typeface="+mj-lt"/>
            </a:endParaRPr>
          </a:p>
          <a:p>
            <a:pPr algn="ctr"/>
            <a:r>
              <a:rPr lang="mk" sz="2400" b="0" i="0" strike="noStrike" cap="none" spc="0" baseline="0" dirty="0">
                <a:solidFill>
                  <a:srgbClr val="595959"/>
                </a:solidFill>
                <a:effectLst/>
                <a:latin typeface="Calibri"/>
                <a:ea typeface="Calibri"/>
                <a:cs typeface="Calibri"/>
              </a:rPr>
              <a:t>Проектирани трошоци од €35 милиони</a:t>
            </a:r>
          </a:p>
        </p:txBody>
      </p:sp>
      <p:pic>
        <p:nvPicPr>
          <p:cNvPr id="2050" name="Picture 2" descr="Windows PCs vulnerable to Stuxnet attack - five years after patch -  ExtremeTech">
            <a:extLst>
              <a:ext uri="{FF2B5EF4-FFF2-40B4-BE49-F238E27FC236}">
                <a16:creationId xmlns:a16="http://schemas.microsoft.com/office/drawing/2014/main"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a16="http://schemas.microsoft.com/office/drawing/2014/main"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5095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Обезличување на вебсајт</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70042" y="1122476"/>
            <a:ext cx="8784530" cy="5183335"/>
          </a:xfrm>
        </p:spPr>
        <p:txBody>
          <a:bodyPr/>
          <a:lstStyle/>
          <a:p>
            <a:pPr marL="0" indent="0">
              <a:buNone/>
            </a:pPr>
            <a:r>
              <a:rPr lang="mk" sz="2800" b="0" i="0" strike="noStrike" cap="none" spc="0" baseline="0" dirty="0">
                <a:solidFill>
                  <a:srgbClr val="000000"/>
                </a:solidFill>
                <a:effectLst/>
                <a:latin typeface="Calibri"/>
                <a:ea typeface="Calibri"/>
                <a:cs typeface="Calibri"/>
              </a:rPr>
              <a:t>Напад врз веб-сајтот што го менува визуелниот изглед на веб-сајтот (веб-локацијата) или на веб-страницата</a:t>
            </a:r>
          </a:p>
          <a:p>
            <a:pPr lvl="1"/>
            <a:r>
              <a:rPr lang="mk" sz="2400" b="0" i="0" strike="noStrike" cap="none" spc="0" baseline="0" dirty="0">
                <a:solidFill>
                  <a:srgbClr val="000000"/>
                </a:solidFill>
                <a:effectLst/>
                <a:latin typeface="Calibri"/>
                <a:ea typeface="Calibri"/>
                <a:cs typeface="Calibri"/>
              </a:rPr>
              <a:t>Обично, станува збор за дело на т.н. „системски провалник“ (system cracker)</a:t>
            </a:r>
          </a:p>
          <a:p>
            <a:pPr lvl="1"/>
            <a:r>
              <a:rPr lang="mk" sz="2400" b="0" i="0" strike="noStrike" cap="none" spc="0" baseline="0" dirty="0">
                <a:solidFill>
                  <a:srgbClr val="000000"/>
                </a:solidFill>
                <a:effectLst/>
                <a:latin typeface="Calibri"/>
                <a:ea typeface="Calibri"/>
                <a:cs typeface="Calibri"/>
              </a:rPr>
              <a:t>Провалува во веб-серверот</a:t>
            </a:r>
          </a:p>
          <a:p>
            <a:pPr lvl="1"/>
            <a:r>
              <a:rPr lang="mk" sz="2400" b="0" i="0" strike="noStrike" cap="none" spc="0" baseline="0" dirty="0">
                <a:solidFill>
                  <a:srgbClr val="000000"/>
                </a:solidFill>
                <a:effectLst/>
                <a:latin typeface="Calibri"/>
                <a:ea typeface="Calibri"/>
                <a:cs typeface="Calibri"/>
              </a:rPr>
              <a:t>Го заменува хостираниот веб-сајт со свој сопствен</a:t>
            </a:r>
          </a:p>
          <a:p>
            <a:pPr marL="0" indent="0">
              <a:buNone/>
            </a:pPr>
            <a:r>
              <a:rPr lang="mk" sz="2800" b="0" i="0" strike="noStrike" cap="none" spc="0" baseline="0" dirty="0">
                <a:solidFill>
                  <a:srgbClr val="000000"/>
                </a:solidFill>
                <a:effectLst/>
                <a:latin typeface="Calibri"/>
                <a:ea typeface="Calibri"/>
                <a:cs typeface="Calibri"/>
              </a:rPr>
              <a:t>Зошто?</a:t>
            </a:r>
          </a:p>
          <a:p>
            <a:pPr lvl="1"/>
            <a:r>
              <a:rPr lang="mk" sz="2400" b="0" i="0" strike="noStrike" cap="none" spc="0" baseline="0" dirty="0">
                <a:solidFill>
                  <a:srgbClr val="000000"/>
                </a:solidFill>
                <a:effectLst/>
                <a:latin typeface="Calibri"/>
                <a:ea typeface="Calibri"/>
                <a:cs typeface="Calibri"/>
              </a:rPr>
              <a:t>политички/идеолошки причини</a:t>
            </a:r>
          </a:p>
          <a:p>
            <a:pPr lvl="1"/>
            <a:r>
              <a:rPr lang="mk" sz="2400" b="0" i="0" strike="noStrike" cap="none" spc="0" baseline="0" dirty="0">
                <a:solidFill>
                  <a:srgbClr val="000000"/>
                </a:solidFill>
                <a:effectLst/>
                <a:latin typeface="Calibri"/>
                <a:ea typeface="Calibri"/>
                <a:cs typeface="Calibri"/>
              </a:rPr>
              <a:t>зла намера</a:t>
            </a:r>
          </a:p>
          <a:p>
            <a:pPr lvl="1"/>
            <a:r>
              <a:rPr lang="mk" sz="2400" b="0" i="0" strike="noStrike" cap="none" spc="0" baseline="0" dirty="0">
                <a:solidFill>
                  <a:srgbClr val="000000"/>
                </a:solidFill>
                <a:effectLst/>
                <a:latin typeface="Calibri"/>
                <a:ea typeface="Calibri"/>
                <a:cs typeface="Calibri"/>
              </a:rPr>
              <a:t>за пари</a:t>
            </a:r>
          </a:p>
        </p:txBody>
      </p:sp>
      <p:pic>
        <p:nvPicPr>
          <p:cNvPr id="2050" name="Picture 2" descr="SPUZ : WikiLeaks defaced">
            <a:extLst>
              <a:ext uri="{FF2B5EF4-FFF2-40B4-BE49-F238E27FC236}">
                <a16:creationId xmlns:a16="http://schemas.microsoft.com/office/drawing/2014/main" id="{E030045C-FAD7-4A73-8ADA-7123AE468BB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80927" y="4733984"/>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632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6375" y="967561"/>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Постојните напади може да се прошират и кај досега незасегнатите жртви </a:t>
            </a:r>
          </a:p>
          <a:p>
            <a:pPr lvl="1"/>
            <a:r>
              <a:rPr lang="en-GB" sz="2800" b="0" i="0" strike="noStrike" cap="none" spc="0" baseline="0" dirty="0">
                <a:solidFill>
                  <a:srgbClr val="000000"/>
                </a:solidFill>
                <a:effectLst/>
                <a:latin typeface="Calibri"/>
                <a:ea typeface="Calibri"/>
                <a:cs typeface="Calibri"/>
              </a:rPr>
              <a:t>Ransomware</a:t>
            </a:r>
            <a:r>
              <a:rPr lang="mk" sz="2800" b="0" i="0" strike="noStrike" cap="none" spc="0" baseline="0" dirty="0">
                <a:solidFill>
                  <a:srgbClr val="000000"/>
                </a:solidFill>
                <a:effectLst/>
                <a:latin typeface="Calibri"/>
                <a:ea typeface="Calibri"/>
                <a:cs typeface="Calibri"/>
              </a:rPr>
              <a:t> на дата центри и серверски бекап (резервни копии)</a:t>
            </a:r>
          </a:p>
          <a:p>
            <a:pPr lvl="1"/>
            <a:r>
              <a:rPr lang="mk" sz="2800" b="0" i="0" strike="noStrike" cap="none" spc="0" baseline="0" dirty="0">
                <a:solidFill>
                  <a:srgbClr val="000000"/>
                </a:solidFill>
                <a:effectLst/>
                <a:latin typeface="Calibri"/>
                <a:ea typeface="Calibri"/>
                <a:cs typeface="Calibri"/>
              </a:rPr>
              <a:t>Ќе се развијат постојните алатки за напад, како што се тројанците</a:t>
            </a:r>
          </a:p>
          <a:p>
            <a:pPr lvl="2"/>
            <a:r>
              <a:rPr lang="mk" sz="2400" b="0" i="0" strike="noStrike" cap="none" spc="0" baseline="0" dirty="0">
                <a:solidFill>
                  <a:srgbClr val="000000"/>
                </a:solidFill>
                <a:effectLst/>
                <a:latin typeface="Calibri"/>
                <a:ea typeface="Calibri"/>
                <a:cs typeface="Calibri"/>
              </a:rPr>
              <a:t>со </a:t>
            </a:r>
            <a:r>
              <a:rPr lang="en-US" sz="2400" b="0" i="0" strike="noStrike" cap="none" spc="0" baseline="0" dirty="0">
                <a:solidFill>
                  <a:srgbClr val="000000"/>
                </a:solidFill>
                <a:effectLst/>
                <a:latin typeface="Calibri"/>
                <a:ea typeface="Calibri"/>
                <a:cs typeface="Calibri"/>
              </a:rPr>
              <a:t>worms</a:t>
            </a:r>
            <a:r>
              <a:rPr lang="mk" sz="2400" b="0" i="0" strike="noStrike" cap="none" spc="0" baseline="0" dirty="0">
                <a:solidFill>
                  <a:srgbClr val="000000"/>
                </a:solidFill>
                <a:effectLst/>
                <a:latin typeface="Calibri"/>
                <a:ea typeface="Calibri"/>
                <a:cs typeface="Calibri"/>
              </a:rPr>
              <a:t> што самите си се размножуваат?</a:t>
            </a:r>
          </a:p>
          <a:p>
            <a:pPr lvl="1"/>
            <a:r>
              <a:rPr lang="mk" sz="2800" b="0" i="0" strike="noStrike" cap="none" spc="0" baseline="0" dirty="0">
                <a:solidFill>
                  <a:srgbClr val="000000"/>
                </a:solidFill>
                <a:effectLst/>
                <a:latin typeface="Calibri"/>
                <a:ea typeface="Calibri"/>
                <a:cs typeface="Calibri"/>
              </a:rPr>
              <a:t>Нови закани од веќе постојните слабости на веќе постојната технологија</a:t>
            </a:r>
          </a:p>
          <a:p>
            <a:pPr lvl="1"/>
            <a:r>
              <a:rPr lang="mk" sz="2800" b="0" i="0" strike="noStrike" cap="none" spc="0" baseline="0" dirty="0">
                <a:solidFill>
                  <a:srgbClr val="000000"/>
                </a:solidFill>
                <a:effectLst/>
                <a:latin typeface="Calibri"/>
                <a:ea typeface="Calibri"/>
                <a:cs typeface="Calibri"/>
              </a:rPr>
              <a:t>Напади во синџирот на снабдување </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кај повеќе компании коишто ги </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аутсорсираат компјутерските услуги</a:t>
            </a:r>
          </a:p>
          <a:p>
            <a:pPr lvl="1"/>
            <a:endParaRPr lang="en-US" dirty="0"/>
          </a:p>
        </p:txBody>
      </p:sp>
      <p:pic>
        <p:nvPicPr>
          <p:cNvPr id="4098" name="Picture 2" descr="A Crystal Ball for HPC - HPCwire">
            <a:extLst>
              <a:ext uri="{FF2B5EF4-FFF2-40B4-BE49-F238E27FC236}">
                <a16:creationId xmlns:a16="http://schemas.microsoft.com/office/drawing/2014/main" id="{DD6338CA-007F-447B-8624-869A32570D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4" t="5482" r="11412" b="9534"/>
          <a:stretch>
            <a:fillRect/>
          </a:stretch>
        </p:blipFill>
        <p:spPr bwMode="auto">
          <a:xfrm>
            <a:off x="7069337" y="489403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251519" y="190500"/>
            <a:ext cx="87845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Сајбер-овозможен-криминал - иднината</a:t>
            </a:r>
          </a:p>
        </p:txBody>
      </p:sp>
    </p:spTree>
    <p:extLst>
      <p:ext uri="{BB962C8B-B14F-4D97-AF65-F5344CB8AC3E}">
        <p14:creationId xmlns:p14="http://schemas.microsoft.com/office/powerpoint/2010/main" val="89325206"/>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1" y="981969"/>
            <a:ext cx="8784530" cy="5183335"/>
          </a:xfrm>
        </p:spPr>
        <p:txBody>
          <a:bodyPr/>
          <a:lstStyle/>
          <a:p>
            <a:pPr marL="57150" indent="0">
              <a:buNone/>
            </a:pPr>
            <a:r>
              <a:rPr lang="mk" b="0" i="0" strike="noStrike" cap="none" spc="0" baseline="0" dirty="0">
                <a:solidFill>
                  <a:srgbClr val="000000"/>
                </a:solidFill>
                <a:effectLst/>
                <a:latin typeface="Calibri"/>
                <a:ea typeface="Calibri"/>
                <a:cs typeface="Calibri"/>
              </a:rPr>
              <a:t>Постојните напади може да се прошират и кај досега незасегнатите жртви </a:t>
            </a:r>
          </a:p>
          <a:p>
            <a:pPr lvl="1"/>
            <a:r>
              <a:rPr lang="mk" b="0" i="0" strike="noStrike" cap="none" spc="0" baseline="0" dirty="0">
                <a:solidFill>
                  <a:srgbClr val="000000"/>
                </a:solidFill>
                <a:effectLst/>
                <a:latin typeface="Calibri"/>
                <a:ea typeface="Calibri"/>
                <a:cs typeface="Calibri"/>
              </a:rPr>
              <a:t>Напади во облак – една компанија складира податоци за голем број клиенти, па така станува совршена мета за финансиски мотивираните криминалци </a:t>
            </a:r>
          </a:p>
          <a:p>
            <a:pPr lvl="1"/>
            <a:r>
              <a:rPr lang="mk" b="0" i="0" strike="noStrike" cap="none" spc="0" baseline="0" dirty="0">
                <a:solidFill>
                  <a:srgbClr val="000000"/>
                </a:solidFill>
                <a:effectLst/>
                <a:latin typeface="Calibri"/>
                <a:ea typeface="Calibri"/>
                <a:cs typeface="Calibri"/>
              </a:rPr>
              <a:t>Напад врз банкарските апликации со кои се вршат трансфери</a:t>
            </a:r>
          </a:p>
          <a:p>
            <a:pPr lvl="1"/>
            <a:r>
              <a:rPr lang="mk" b="0" i="0" strike="noStrike" cap="none" spc="0" baseline="0" dirty="0">
                <a:solidFill>
                  <a:srgbClr val="000000"/>
                </a:solidFill>
                <a:effectLst/>
                <a:latin typeface="Calibri"/>
                <a:ea typeface="Calibri"/>
                <a:cs typeface="Calibri"/>
              </a:rPr>
              <a:t>Се преминува од напади врз </a:t>
            </a:r>
            <a:r>
              <a:rPr lang="en-US" dirty="0">
                <a:solidFill>
                  <a:srgbClr val="000000"/>
                </a:solidFill>
                <a:latin typeface="Calibri"/>
                <a:ea typeface="Calibri"/>
                <a:cs typeface="Calibri"/>
              </a:rPr>
              <a:t>fiat (</a:t>
            </a:r>
            <a:r>
              <a:rPr lang="mk-MK" dirty="0">
                <a:solidFill>
                  <a:srgbClr val="000000"/>
                </a:solidFill>
                <a:latin typeface="Calibri"/>
                <a:ea typeface="Calibri"/>
                <a:cs typeface="Calibri"/>
              </a:rPr>
              <a:t>реални))</a:t>
            </a:r>
            <a:r>
              <a:rPr lang="mk" b="0" i="0" strike="noStrike" cap="none" spc="0" baseline="0" dirty="0">
                <a:solidFill>
                  <a:srgbClr val="000000"/>
                </a:solidFill>
                <a:effectLst/>
                <a:latin typeface="Calibri"/>
                <a:ea typeface="Calibri"/>
                <a:cs typeface="Calibri"/>
              </a:rPr>
              <a:t> </a:t>
            </a:r>
            <a:br>
              <a:rPr lang="en-US" b="0" i="0" strike="noStrike" cap="none" spc="0" baseline="0" dirty="0">
                <a:solidFill>
                  <a:srgbClr val="000000"/>
                </a:solidFill>
                <a:effectLst/>
                <a:latin typeface="Calibri"/>
                <a:ea typeface="Calibri"/>
                <a:cs typeface="Calibri"/>
              </a:rPr>
            </a:br>
            <a:r>
              <a:rPr lang="mk" b="0" i="0" strike="noStrike" cap="none" spc="0" baseline="0" dirty="0">
                <a:solidFill>
                  <a:srgbClr val="000000"/>
                </a:solidFill>
                <a:effectLst/>
                <a:latin typeface="Calibri"/>
                <a:ea typeface="Calibri"/>
                <a:cs typeface="Calibri"/>
              </a:rPr>
              <a:t>пари кон напади врз криптовалути и </a:t>
            </a:r>
            <a:br>
              <a:rPr lang="en-US" b="0" i="0" strike="noStrike" cap="none" spc="0" baseline="0" dirty="0">
                <a:solidFill>
                  <a:srgbClr val="000000"/>
                </a:solidFill>
                <a:effectLst/>
                <a:latin typeface="Calibri"/>
                <a:ea typeface="Calibri"/>
                <a:cs typeface="Calibri"/>
              </a:rPr>
            </a:br>
            <a:r>
              <a:rPr lang="mk" b="0" i="0" strike="noStrike" cap="none" spc="0" baseline="0" dirty="0">
                <a:solidFill>
                  <a:srgbClr val="000000"/>
                </a:solidFill>
                <a:effectLst/>
                <a:latin typeface="Calibri"/>
                <a:ea typeface="Calibri"/>
                <a:cs typeface="Calibri"/>
              </a:rPr>
              <a:t>оние </a:t>
            </a:r>
            <a:r>
              <a:rPr lang="mk" dirty="0">
                <a:solidFill>
                  <a:srgbClr val="000000"/>
                </a:solidFill>
                <a:latin typeface="Calibri"/>
                <a:ea typeface="Calibri"/>
                <a:cs typeface="Calibri"/>
              </a:rPr>
              <a:t>кои имаат обемни</a:t>
            </a:r>
            <a:r>
              <a:rPr lang="mk" b="0" i="0" strike="noStrike" cap="none" spc="0" baseline="0" dirty="0">
                <a:solidFill>
                  <a:srgbClr val="000000"/>
                </a:solidFill>
                <a:effectLst/>
                <a:latin typeface="Calibri"/>
                <a:ea typeface="Calibri"/>
                <a:cs typeface="Calibri"/>
              </a:rPr>
              <a:t> криптовалутни средства </a:t>
            </a:r>
          </a:p>
          <a:p>
            <a:pPr lvl="1"/>
            <a:r>
              <a:rPr lang="en-GB" b="0" i="0" strike="noStrike" cap="none" spc="0" baseline="0" dirty="0">
                <a:solidFill>
                  <a:srgbClr val="000000"/>
                </a:solidFill>
                <a:effectLst/>
                <a:latin typeface="Calibri"/>
                <a:ea typeface="Calibri"/>
                <a:cs typeface="Calibri"/>
              </a:rPr>
              <a:t>DNS</a:t>
            </a:r>
            <a:r>
              <a:rPr lang="mk" b="0" i="0" strike="noStrike" cap="none" spc="0" baseline="0" dirty="0">
                <a:solidFill>
                  <a:srgbClr val="000000"/>
                </a:solidFill>
                <a:effectLst/>
                <a:latin typeface="Calibri"/>
                <a:ea typeface="Calibri"/>
                <a:cs typeface="Calibri"/>
              </a:rPr>
              <a:t> напади – пренасочување и создавање пречки</a:t>
            </a:r>
          </a:p>
        </p:txBody>
      </p:sp>
      <p:pic>
        <p:nvPicPr>
          <p:cNvPr id="3" name="Picture 2" descr="A Crystal Ball for HPC - HPCwire">
            <a:extLst>
              <a:ext uri="{FF2B5EF4-FFF2-40B4-BE49-F238E27FC236}">
                <a16:creationId xmlns:a16="http://schemas.microsoft.com/office/drawing/2014/main" id="{DC8C860C-D6D4-48DE-B53E-662FAE4C8D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4" t="5482" r="11412" b="9534"/>
          <a:stretch>
            <a:fillRect/>
          </a:stretch>
        </p:blipFill>
        <p:spPr bwMode="auto">
          <a:xfrm>
            <a:off x="7069337" y="438894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7938" y="190500"/>
            <a:ext cx="90281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Сајбер-овозможен-криминал - иднината</a:t>
            </a:r>
          </a:p>
        </p:txBody>
      </p:sp>
    </p:spTree>
    <p:extLst>
      <p:ext uri="{BB962C8B-B14F-4D97-AF65-F5344CB8AC3E}">
        <p14:creationId xmlns:p14="http://schemas.microsoft.com/office/powerpoint/2010/main" val="86568286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Глобален дигитален приказ</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9485" cy="33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600" b="1" i="0" strike="noStrike" cap="none" spc="0" baseline="0">
                <a:solidFill>
                  <a:srgbClr val="2F618F"/>
                </a:solidFill>
                <a:effectLst/>
                <a:latin typeface="Calibri"/>
                <a:ea typeface="Calibri"/>
                <a:cs typeface="Calibri"/>
              </a:rPr>
              <a:t>https://wearesocial.com/uk/blog/2020/04/digital-around-the-world-in-april-2020</a:t>
            </a:r>
          </a:p>
        </p:txBody>
      </p:sp>
      <p:pic>
        <p:nvPicPr>
          <p:cNvPr id="3" name="Content Placeholder 2">
            <a:extLst>
              <a:ext uri="{FF2B5EF4-FFF2-40B4-BE49-F238E27FC236}">
                <a16:creationId xmlns:a16="http://schemas.microsoft.com/office/drawing/2014/main"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681887800"/>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Сексуална експлоатација на деца</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4182FE0D-F3DB-49A8-AF99-CC73EC99553B}" type="slidenum">
              <a:rPr lang="mk" sz="1200" b="1" i="0" strike="noStrike" cap="none" spc="0" baseline="0">
                <a:solidFill>
                  <a:srgbClr val="FFFFFF"/>
                </a:solidFill>
                <a:effectLst/>
                <a:latin typeface="Verdana" charset="0"/>
                <a:ea typeface="Verdana"/>
                <a:cs typeface="Verdana" charset="0"/>
              </a:rPr>
              <a:t>70</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05268"/>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сексуална експлоатација на деца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mk" sz="3200" b="0" i="0" strike="noStrike" cap="none" spc="0" baseline="0" dirty="0">
                <a:solidFill>
                  <a:srgbClr val="0070C0"/>
                </a:solidFill>
                <a:effectLst/>
                <a:latin typeface="Calibri"/>
                <a:ea typeface="Calibri"/>
                <a:cs typeface="Calibri"/>
              </a:rPr>
              <a:t>Онлајн сексуална експлоатација и злоупотреба на децата (OCSEA)</a:t>
            </a:r>
          </a:p>
          <a:p>
            <a:pPr lvl="1"/>
            <a:r>
              <a:rPr lang="mk" sz="2800" b="0" i="0" strike="noStrike" cap="none" spc="0" baseline="0" dirty="0">
                <a:solidFill>
                  <a:srgbClr val="000000"/>
                </a:solidFill>
                <a:effectLst/>
                <a:latin typeface="Calibri"/>
                <a:ea typeface="Calibri"/>
                <a:cs typeface="Calibri"/>
              </a:rPr>
              <a:t>Создавање и растурање на видеа и слики</a:t>
            </a:r>
          </a:p>
          <a:p>
            <a:pPr marL="1314450" lvl="4" indent="-342900"/>
            <a:r>
              <a:rPr lang="mk" sz="2800" b="0" i="0" strike="noStrike" cap="none" spc="0" baseline="0" dirty="0">
                <a:solidFill>
                  <a:srgbClr val="000000"/>
                </a:solidFill>
                <a:effectLst/>
                <a:latin typeface="Calibri"/>
                <a:ea typeface="Calibri"/>
                <a:cs typeface="Calibri"/>
              </a:rPr>
              <a:t>Материјали со сексуална експлоатација на децата </a:t>
            </a:r>
            <a:r>
              <a:rPr lang="mk" sz="2800" b="0" i="0" strike="noStrike" cap="none" spc="0" baseline="0" dirty="0">
                <a:solidFill>
                  <a:srgbClr val="0070C0"/>
                </a:solidFill>
                <a:effectLst/>
                <a:latin typeface="Calibri"/>
                <a:ea typeface="Calibri"/>
                <a:cs typeface="Calibri"/>
              </a:rPr>
              <a:t>(CSEM)</a:t>
            </a:r>
          </a:p>
          <a:p>
            <a:pPr marL="1314450" lvl="4" indent="-342900"/>
            <a:r>
              <a:rPr lang="mk" sz="2800" b="0" i="0" strike="noStrike" cap="none" spc="0" baseline="0" dirty="0">
                <a:solidFill>
                  <a:srgbClr val="000000"/>
                </a:solidFill>
                <a:effectLst/>
                <a:latin typeface="Calibri"/>
                <a:ea typeface="Calibri"/>
                <a:cs typeface="Calibri"/>
              </a:rPr>
              <a:t>Материјали со сексуална злоупотреба на децата </a:t>
            </a:r>
            <a:r>
              <a:rPr lang="mk" sz="2800" b="0" i="0" strike="noStrike" cap="none" spc="0" baseline="0" dirty="0">
                <a:solidFill>
                  <a:srgbClr val="0070C0"/>
                </a:solidFill>
                <a:effectLst/>
                <a:latin typeface="Calibri"/>
                <a:ea typeface="Calibri"/>
                <a:cs typeface="Calibri"/>
              </a:rPr>
              <a:t>(CSAM)</a:t>
            </a:r>
          </a:p>
          <a:p>
            <a:pPr lvl="1"/>
            <a:r>
              <a:rPr lang="mk" sz="2800" b="0" i="0" strike="noStrike" cap="none" spc="0" baseline="0" dirty="0">
                <a:solidFill>
                  <a:srgbClr val="000000"/>
                </a:solidFill>
                <a:effectLst/>
                <a:latin typeface="Calibri"/>
                <a:ea typeface="Calibri"/>
                <a:cs typeface="Calibri"/>
              </a:rPr>
              <a:t>Онлајн намамување</a:t>
            </a:r>
          </a:p>
          <a:p>
            <a:pPr lvl="1"/>
            <a:r>
              <a:rPr lang="mk" sz="2800" b="0" i="0" strike="noStrike" cap="none" spc="0" baseline="0" dirty="0">
                <a:solidFill>
                  <a:srgbClr val="000000"/>
                </a:solidFill>
                <a:effectLst/>
                <a:latin typeface="Calibri"/>
                <a:ea typeface="Calibri"/>
                <a:cs typeface="Calibri"/>
              </a:rPr>
              <a:t>Самосоздаден екпслицитен </a:t>
            </a:r>
            <a:br>
              <a:rPr lang="en-US"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материјал (SGEM)</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2239" y="513441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дистрибуција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735" y="1228651"/>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Количеството CSEM продолжува да се зголемува</a:t>
            </a:r>
          </a:p>
          <a:p>
            <a:pPr lvl="1"/>
            <a:r>
              <a:rPr lang="mk" sz="2400" b="0" i="0" strike="noStrike" cap="none" spc="0" baseline="0" dirty="0">
                <a:solidFill>
                  <a:srgbClr val="000000"/>
                </a:solidFill>
                <a:effectLst/>
                <a:latin typeface="Calibri"/>
                <a:ea typeface="Calibri"/>
                <a:cs typeface="Calibri"/>
              </a:rPr>
              <a:t>Континуирана виктимизација</a:t>
            </a:r>
          </a:p>
          <a:p>
            <a:pPr lvl="1"/>
            <a:r>
              <a:rPr lang="mk" sz="2400" b="0" i="0" strike="noStrike" cap="none" spc="0" baseline="0" dirty="0">
                <a:solidFill>
                  <a:srgbClr val="000000"/>
                </a:solidFill>
                <a:effectLst/>
                <a:latin typeface="Calibri"/>
                <a:ea typeface="Calibri"/>
                <a:cs typeface="Calibri"/>
              </a:rPr>
              <a:t>Упатувањата од струката достигнуваат вртоглави рекорди</a:t>
            </a:r>
          </a:p>
          <a:p>
            <a:pPr lvl="2"/>
            <a:r>
              <a:rPr lang="mk" sz="2000" b="0" i="0" strike="noStrike" cap="none" spc="0" baseline="0" dirty="0">
                <a:solidFill>
                  <a:srgbClr val="000000"/>
                </a:solidFill>
                <a:effectLst/>
                <a:latin typeface="Calibri"/>
                <a:ea typeface="Calibri"/>
                <a:cs typeface="Calibri"/>
              </a:rPr>
              <a:t>Оптоварување за органите за спроведување на законот  </a:t>
            </a:r>
          </a:p>
          <a:p>
            <a:pPr lvl="1"/>
            <a:r>
              <a:rPr lang="mk" sz="2400" b="0" i="0" strike="noStrike" cap="none" spc="0" baseline="0" dirty="0">
                <a:solidFill>
                  <a:srgbClr val="000000"/>
                </a:solidFill>
                <a:effectLst/>
                <a:latin typeface="Calibri"/>
                <a:ea typeface="Calibri"/>
                <a:cs typeface="Calibri"/>
              </a:rPr>
              <a:t>Повеќето се воочени веб-сајтови што хостираат слики</a:t>
            </a:r>
          </a:p>
          <a:p>
            <a:pPr lvl="1"/>
            <a:r>
              <a:rPr lang="mk" sz="2400" b="0" i="0" strike="noStrike" cap="none" spc="0" baseline="0" dirty="0">
                <a:solidFill>
                  <a:srgbClr val="000000"/>
                </a:solidFill>
                <a:effectLst/>
                <a:latin typeface="Calibri"/>
                <a:ea typeface="Calibri"/>
                <a:cs typeface="Calibri"/>
              </a:rPr>
              <a:t>Исто на peer-to-peer платформи</a:t>
            </a:r>
            <a:r>
              <a:rPr lang="en-US" sz="2400" b="0" i="0" strike="noStrike" cap="none" spc="0" baseline="0" dirty="0">
                <a:solidFill>
                  <a:srgbClr val="000000"/>
                </a:solidFill>
                <a:effectLst/>
                <a:latin typeface="Calibri"/>
                <a:ea typeface="Calibri"/>
                <a:cs typeface="Calibri"/>
              </a:rPr>
              <a:t> (</a:t>
            </a:r>
            <a:r>
              <a:rPr lang="mk-MK" sz="2400" b="0" i="0" strike="noStrike" cap="none" spc="0" baseline="0" dirty="0">
                <a:solidFill>
                  <a:srgbClr val="000000"/>
                </a:solidFill>
                <a:effectLst/>
                <a:latin typeface="Calibri"/>
                <a:ea typeface="Calibri"/>
                <a:cs typeface="Calibri"/>
              </a:rPr>
              <a:t>директно</a:t>
            </a:r>
            <a:r>
              <a:rPr lang="mk-MK" sz="2400" b="0" i="0" strike="noStrike" cap="none" spc="0" dirty="0">
                <a:solidFill>
                  <a:srgbClr val="000000"/>
                </a:solidFill>
                <a:effectLst/>
                <a:latin typeface="Calibri"/>
                <a:ea typeface="Calibri"/>
                <a:cs typeface="Calibri"/>
              </a:rPr>
              <a:t> поврзување </a:t>
            </a:r>
            <a:r>
              <a:rPr lang="mk-MK" sz="2400" b="0" i="0" strike="noStrike" cap="none" spc="0" baseline="0" dirty="0">
                <a:solidFill>
                  <a:srgbClr val="000000"/>
                </a:solidFill>
                <a:effectLst/>
                <a:latin typeface="Calibri"/>
                <a:ea typeface="Calibri"/>
                <a:cs typeface="Calibri"/>
              </a:rPr>
              <a:t>корисник/</a:t>
            </a:r>
            <a:r>
              <a:rPr lang="mk-MK" sz="2400" b="0" i="0" strike="noStrike" cap="none" spc="0" baseline="0" dirty="0" err="1">
                <a:solidFill>
                  <a:srgbClr val="000000"/>
                </a:solidFill>
                <a:effectLst/>
                <a:latin typeface="Calibri"/>
                <a:ea typeface="Calibri"/>
                <a:cs typeface="Calibri"/>
              </a:rPr>
              <a:t>ци</a:t>
            </a:r>
            <a:r>
              <a:rPr lang="mk-MK" sz="2400" b="0" i="0" strike="noStrike" cap="none" spc="0" baseline="0" dirty="0">
                <a:solidFill>
                  <a:srgbClr val="000000"/>
                </a:solidFill>
                <a:effectLst/>
                <a:latin typeface="Calibri"/>
                <a:ea typeface="Calibri"/>
                <a:cs typeface="Calibri"/>
              </a:rPr>
              <a:t>-корисник/</a:t>
            </a:r>
            <a:r>
              <a:rPr lang="mk-MK" sz="2400" b="0" i="0" strike="noStrike" cap="none" spc="0" baseline="0" dirty="0" err="1">
                <a:solidFill>
                  <a:srgbClr val="000000"/>
                </a:solidFill>
                <a:effectLst/>
                <a:latin typeface="Calibri"/>
                <a:ea typeface="Calibri"/>
                <a:cs typeface="Calibri"/>
              </a:rPr>
              <a:t>ци</a:t>
            </a:r>
            <a:r>
              <a:rPr lang="mk-MK" sz="2400" b="0" i="0" strike="noStrike" cap="none" spc="0" baseline="0" dirty="0">
                <a:solidFill>
                  <a:srgbClr val="000000"/>
                </a:solidFill>
                <a:effectLst/>
                <a:latin typeface="Calibri"/>
                <a:ea typeface="Calibri"/>
                <a:cs typeface="Calibri"/>
              </a:rPr>
              <a:t>)</a:t>
            </a:r>
            <a:endParaRPr lang="mk" sz="2400" b="0" i="0" strike="noStrike" cap="none" spc="0" baseline="0" dirty="0">
              <a:solidFill>
                <a:srgbClr val="000000"/>
              </a:solidFill>
              <a:effectLst/>
              <a:latin typeface="Calibri"/>
              <a:ea typeface="Calibri"/>
              <a:cs typeface="Calibri"/>
            </a:endParaRPr>
          </a:p>
          <a:p>
            <a:pPr lvl="1"/>
            <a:r>
              <a:rPr lang="mk" sz="2400" b="0" i="0" strike="noStrike" cap="none" spc="0" baseline="0" dirty="0">
                <a:solidFill>
                  <a:srgbClr val="000000"/>
                </a:solidFill>
                <a:effectLst/>
                <a:latin typeface="Calibri"/>
                <a:ea typeface="Calibri"/>
                <a:cs typeface="Calibri"/>
              </a:rPr>
              <a:t>Наменските билтени на</a:t>
            </a:r>
            <a:r>
              <a:rPr lang="en-US" sz="2400" b="0" i="0" strike="noStrike" cap="none" spc="0" baseline="0" dirty="0">
                <a:solidFill>
                  <a:srgbClr val="000000"/>
                </a:solidFill>
                <a:effectLst/>
                <a:latin typeface="Calibri"/>
                <a:ea typeface="Calibri"/>
                <a:cs typeface="Calibri"/>
              </a:rPr>
              <a:t> </a:t>
            </a:r>
            <a:r>
              <a:rPr lang="en-US" sz="2400" b="0" i="0" strike="noStrike" cap="none" spc="0" baseline="0" dirty="0" err="1">
                <a:solidFill>
                  <a:srgbClr val="000000"/>
                </a:solidFill>
                <a:effectLst/>
                <a:latin typeface="Calibri"/>
                <a:ea typeface="Calibri"/>
                <a:cs typeface="Calibri"/>
              </a:rPr>
              <a:t>Darkent</a:t>
            </a:r>
            <a:r>
              <a:rPr lang="en-US" sz="2400" b="0" i="0" strike="noStrike" cap="none" spc="0" baseline="0" dirty="0">
                <a:solidFill>
                  <a:srgbClr val="000000"/>
                </a:solidFill>
                <a:effectLst/>
                <a:latin typeface="Calibri"/>
                <a:ea typeface="Calibri"/>
                <a:cs typeface="Calibri"/>
              </a:rPr>
              <a:t> (</a:t>
            </a:r>
            <a:r>
              <a:rPr lang="mk-MK" sz="2400" b="0" i="0" strike="noStrike" cap="none" spc="0" baseline="0" dirty="0">
                <a:solidFill>
                  <a:srgbClr val="000000"/>
                </a:solidFill>
                <a:effectLst/>
                <a:latin typeface="Calibri"/>
                <a:ea typeface="Calibri"/>
                <a:cs typeface="Calibri"/>
              </a:rPr>
              <a:t>т.н.</a:t>
            </a:r>
            <a:r>
              <a:rPr lang="mk-MK" sz="2400" b="0" i="0" strike="noStrike" cap="none" spc="0" dirty="0">
                <a:solidFill>
                  <a:srgbClr val="000000"/>
                </a:solidFill>
                <a:effectLst/>
                <a:latin typeface="Calibri"/>
                <a:ea typeface="Calibri"/>
                <a:cs typeface="Calibri"/>
              </a:rPr>
              <a:t> Т</a:t>
            </a:r>
            <a:r>
              <a:rPr lang="mk" sz="2400" b="0" i="0" strike="noStrike" cap="none" spc="0" baseline="0" dirty="0">
                <a:solidFill>
                  <a:srgbClr val="000000"/>
                </a:solidFill>
                <a:effectLst/>
                <a:latin typeface="Calibri"/>
                <a:ea typeface="Calibri"/>
                <a:cs typeface="Calibri"/>
              </a:rPr>
              <a:t>емна мрежа) сè повеќе се зголемуваат</a:t>
            </a:r>
          </a:p>
          <a:p>
            <a:pPr lvl="1"/>
            <a:r>
              <a:rPr lang="mk" sz="2400" b="0" i="0" strike="noStrike" cap="none" spc="0" baseline="0" dirty="0">
                <a:solidFill>
                  <a:srgbClr val="000000"/>
                </a:solidFill>
                <a:effectLst/>
                <a:latin typeface="Calibri"/>
                <a:ea typeface="Calibri"/>
                <a:cs typeface="Calibri"/>
              </a:rPr>
              <a:t>Друштвените мрежи </a:t>
            </a:r>
          </a:p>
          <a:p>
            <a:pPr lvl="1"/>
            <a:r>
              <a:rPr lang="mk" sz="2400" b="0" i="0" strike="noStrike" cap="none" spc="0" baseline="0" dirty="0">
                <a:solidFill>
                  <a:srgbClr val="000000"/>
                </a:solidFill>
                <a:effectLst/>
                <a:latin typeface="Calibri"/>
                <a:ea typeface="Calibri"/>
                <a:cs typeface="Calibri"/>
              </a:rPr>
              <a:t>Употреба на енкрипција</a:t>
            </a:r>
          </a:p>
          <a:p>
            <a:pPr lvl="1"/>
            <a:r>
              <a:rPr lang="en-GB" sz="2400" b="0" i="0" strike="noStrike" cap="none" spc="0" baseline="0" dirty="0">
                <a:solidFill>
                  <a:srgbClr val="000000"/>
                </a:solidFill>
                <a:effectLst/>
                <a:latin typeface="Calibri"/>
                <a:ea typeface="Calibri"/>
                <a:cs typeface="Calibri"/>
              </a:rPr>
              <a:t>VPN</a:t>
            </a:r>
            <a:r>
              <a:rPr lang="mk" sz="2400" b="0" i="0" strike="noStrike" cap="none" spc="0" baseline="0" dirty="0">
                <a:solidFill>
                  <a:srgbClr val="000000"/>
                </a:solidFill>
                <a:effectLst/>
                <a:latin typeface="Calibri"/>
                <a:ea typeface="Calibri"/>
                <a:cs typeface="Calibri"/>
              </a:rPr>
              <a:t> и </a:t>
            </a:r>
            <a:r>
              <a:rPr lang="en-US" sz="2400" dirty="0">
                <a:solidFill>
                  <a:srgbClr val="000000"/>
                </a:solidFill>
                <a:latin typeface="Calibri"/>
                <a:ea typeface="Calibri"/>
                <a:cs typeface="Calibri"/>
              </a:rPr>
              <a:t>TOR</a:t>
            </a:r>
            <a:endParaRPr lang="mk" sz="2400" b="0" i="0" strike="noStrike" cap="none" spc="0" baseline="0" dirty="0">
              <a:solidFill>
                <a:srgbClr val="000000"/>
              </a:solidFill>
              <a:effectLst/>
              <a:latin typeface="Calibri"/>
              <a:ea typeface="Calibri"/>
              <a:cs typeface="Calibri"/>
            </a:endParaRP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намамување за сексуални цели</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7937" y="1061455"/>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Останува сериозна закана</a:t>
            </a:r>
          </a:p>
          <a:p>
            <a:pPr marL="914400" lvl="1" indent="-457200"/>
            <a:r>
              <a:rPr lang="mk" sz="2400" b="0" i="0" strike="noStrike" cap="none" spc="0" baseline="0" dirty="0">
                <a:solidFill>
                  <a:srgbClr val="000000"/>
                </a:solidFill>
                <a:effectLst/>
                <a:latin typeface="Calibri"/>
                <a:ea typeface="Calibri"/>
                <a:cs typeface="Calibri"/>
              </a:rPr>
              <a:t>Малолетниците што се активни на друштвените мрежи претставуваат голем број на потенцијални жртви</a:t>
            </a:r>
          </a:p>
          <a:p>
            <a:pPr marL="914400" lvl="1" indent="-457200"/>
            <a:r>
              <a:rPr lang="mk" sz="2400" b="0" i="0" strike="noStrike" cap="none" spc="0" baseline="0" dirty="0">
                <a:solidFill>
                  <a:srgbClr val="000000"/>
                </a:solidFill>
                <a:effectLst/>
                <a:latin typeface="Calibri"/>
                <a:ea typeface="Calibri"/>
                <a:cs typeface="Calibri"/>
              </a:rPr>
              <a:t>Сè поголемата јавна свест помага</a:t>
            </a:r>
            <a:endParaRPr lang="en-GB" sz="2400" dirty="0"/>
          </a:p>
          <a:p>
            <a:pPr marL="914400" lvl="1" indent="-457200"/>
            <a:r>
              <a:rPr lang="mk" sz="2400" b="0" i="0" strike="noStrike" cap="none" spc="0" baseline="0" dirty="0">
                <a:solidFill>
                  <a:srgbClr val="000000"/>
                </a:solidFill>
                <a:effectLst/>
                <a:latin typeface="Calibri"/>
                <a:ea typeface="Calibri"/>
                <a:cs typeface="Calibri"/>
              </a:rPr>
              <a:t>Начелно, преку отворената мрежа, друштвените мрежи и онлајн игрите (гејминг) </a:t>
            </a:r>
          </a:p>
          <a:p>
            <a:pPr marL="914400" lvl="1" indent="-457200"/>
            <a:r>
              <a:rPr lang="mk" sz="2400" b="0" i="0" strike="noStrike" cap="none" spc="0" baseline="0" dirty="0">
                <a:solidFill>
                  <a:srgbClr val="000000"/>
                </a:solidFill>
                <a:effectLst/>
                <a:latin typeface="Calibri"/>
                <a:ea typeface="Calibri"/>
                <a:cs typeface="Calibri"/>
              </a:rPr>
              <a:t>Контактот се остварува преку лажни профили</a:t>
            </a:r>
          </a:p>
          <a:p>
            <a:pPr marL="914400" lvl="1" indent="-457200"/>
            <a:r>
              <a:rPr lang="mk" sz="2400" b="0" i="0" strike="noStrike" cap="none" spc="0" baseline="0" dirty="0">
                <a:solidFill>
                  <a:srgbClr val="000000"/>
                </a:solidFill>
                <a:effectLst/>
                <a:latin typeface="Calibri"/>
                <a:ea typeface="Calibri"/>
                <a:cs typeface="Calibri"/>
              </a:rPr>
              <a:t>Може да се одвива и преку видео во живо </a:t>
            </a:r>
          </a:p>
          <a:p>
            <a:pPr marL="914400" lvl="1" indent="-457200"/>
            <a:r>
              <a:rPr lang="mk" sz="2400" b="0" i="0" strike="noStrike" cap="none" spc="0" baseline="0" dirty="0">
                <a:solidFill>
                  <a:srgbClr val="000000"/>
                </a:solidFill>
                <a:effectLst/>
                <a:latin typeface="Calibri"/>
                <a:ea typeface="Calibri"/>
                <a:cs typeface="Calibri"/>
              </a:rPr>
              <a:t>Штом ќе се оствари контактот -</a:t>
            </a:r>
          </a:p>
          <a:p>
            <a:pPr marL="1314450" lvl="2" indent="-457200"/>
            <a:r>
              <a:rPr lang="mk" sz="2000" b="0" i="0" strike="noStrike" cap="none" spc="0" baseline="0" dirty="0">
                <a:solidFill>
                  <a:srgbClr val="000000"/>
                </a:solidFill>
                <a:effectLst/>
                <a:latin typeface="Calibri"/>
                <a:ea typeface="Calibri"/>
                <a:cs typeface="Calibri"/>
              </a:rPr>
              <a:t>се преминува кон енкриптиран </a:t>
            </a:r>
            <a:br>
              <a:rPr lang="en-US" sz="2000" b="0" i="0" strike="noStrike" cap="none" spc="0" baseline="0" dirty="0">
                <a:solidFill>
                  <a:srgbClr val="000000"/>
                </a:solidFill>
                <a:effectLst/>
                <a:latin typeface="Calibri"/>
                <a:ea typeface="Calibri"/>
                <a:cs typeface="Calibri"/>
              </a:rPr>
            </a:br>
            <a:r>
              <a:rPr lang="mk" sz="2000" b="0" i="0" strike="noStrike" cap="none" spc="0" baseline="0" dirty="0">
                <a:solidFill>
                  <a:srgbClr val="000000"/>
                </a:solidFill>
                <a:effectLst/>
                <a:latin typeface="Calibri"/>
                <a:ea typeface="Calibri"/>
                <a:cs typeface="Calibri"/>
              </a:rPr>
              <a:t>онлајн месиџинг</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49537" y="5145625"/>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Онлајн намамување за сексуални цели</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Самосоздаден екпслицитен материјал</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Сè поголем проблем што сè повеќе и повеќе млади луѓе споделуваат содржини</a:t>
            </a:r>
          </a:p>
          <a:p>
            <a:pPr marL="514350" indent="-457200"/>
            <a:r>
              <a:rPr lang="mk" sz="3200" b="0" i="0" strike="noStrike" cap="none" spc="0" baseline="0" dirty="0">
                <a:solidFill>
                  <a:srgbClr val="000000"/>
                </a:solidFill>
                <a:effectLst/>
                <a:latin typeface="Calibri"/>
                <a:ea typeface="Calibri"/>
                <a:cs typeface="Calibri"/>
              </a:rPr>
              <a:t>Паметните телефони го овозможуваат тоа</a:t>
            </a:r>
          </a:p>
          <a:p>
            <a:pPr marL="514350" indent="-457200"/>
            <a:r>
              <a:rPr lang="mk" sz="3200" b="0" i="0" strike="noStrike" cap="none" spc="0" baseline="0" dirty="0">
                <a:solidFill>
                  <a:srgbClr val="000000"/>
                </a:solidFill>
                <a:effectLst/>
                <a:latin typeface="Calibri"/>
                <a:ea typeface="Calibri"/>
                <a:cs typeface="Calibri"/>
              </a:rPr>
              <a:t>Слаба свесност за ризикот</a:t>
            </a:r>
          </a:p>
          <a:p>
            <a:pPr marL="914400" lvl="1" indent="-457200"/>
            <a:r>
              <a:rPr lang="mk" sz="2800" b="0" i="0" strike="noStrike" cap="none" spc="0" baseline="0" dirty="0">
                <a:solidFill>
                  <a:srgbClr val="000000"/>
                </a:solidFill>
                <a:effectLst/>
                <a:latin typeface="Calibri"/>
                <a:ea typeface="Calibri"/>
                <a:cs typeface="Calibri"/>
              </a:rPr>
              <a:t>Доброволно – со врсниците  </a:t>
            </a:r>
          </a:p>
          <a:p>
            <a:pPr marL="1314450" lvl="2" indent="-457200"/>
            <a:r>
              <a:rPr lang="mk" sz="2400" b="0" i="0" strike="noStrike" cap="none" spc="0" baseline="0" dirty="0">
                <a:solidFill>
                  <a:srgbClr val="000000"/>
                </a:solidFill>
                <a:effectLst/>
                <a:latin typeface="Calibri"/>
                <a:ea typeface="Calibri"/>
                <a:cs typeface="Calibri"/>
              </a:rPr>
              <a:t>Но, може да се прошири и кон другите, па да доведе до принудување или изнудување на нови содржини</a:t>
            </a:r>
          </a:p>
          <a:p>
            <a:pPr marL="914400" lvl="1" indent="-457200"/>
            <a:r>
              <a:rPr lang="mk" sz="2800" b="0" i="0" strike="noStrike" cap="none" spc="0" baseline="0" dirty="0">
                <a:solidFill>
                  <a:srgbClr val="000000"/>
                </a:solidFill>
                <a:effectLst/>
                <a:latin typeface="Calibri"/>
                <a:ea typeface="Calibri"/>
                <a:cs typeface="Calibri"/>
              </a:rPr>
              <a:t>Под принуда или изнуда – </a:t>
            </a:r>
            <a:br>
              <a:rPr lang="mk" sz="2800" b="0" i="0" strike="noStrike" cap="none" spc="0" baseline="0" dirty="0">
                <a:solidFill>
                  <a:srgbClr val="000000"/>
                </a:solidFill>
                <a:effectLst/>
                <a:latin typeface="Calibri"/>
                <a:ea typeface="Calibri"/>
                <a:cs typeface="Calibri"/>
              </a:rPr>
            </a:br>
            <a:r>
              <a:rPr lang="mk" sz="2800" b="0" i="0" strike="noStrike" cap="none" spc="0" baseline="0" dirty="0">
                <a:solidFill>
                  <a:srgbClr val="000000"/>
                </a:solidFill>
                <a:effectLst/>
                <a:latin typeface="Calibri"/>
                <a:ea typeface="Calibri"/>
                <a:cs typeface="Calibri"/>
              </a:rPr>
              <a:t>кај сексуалните пристапници </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88670" y="5212748"/>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16632"/>
            <a:ext cx="7865984" cy="94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Сексуална принуда и злоупотреба во живо од далечина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buNone/>
            </a:pPr>
            <a:r>
              <a:rPr lang="mk" sz="2800" b="0" i="0" strike="noStrike" cap="none" spc="0" baseline="0" dirty="0">
                <a:solidFill>
                  <a:srgbClr val="0070C0"/>
                </a:solidFill>
                <a:effectLst/>
                <a:latin typeface="Calibri"/>
                <a:ea typeface="Calibri"/>
                <a:cs typeface="Calibri"/>
              </a:rPr>
              <a:t>Сексуална принуда или изнуда за нови CSEM</a:t>
            </a:r>
          </a:p>
          <a:p>
            <a:pPr marL="914400" lvl="1" indent="-457200"/>
            <a:r>
              <a:rPr lang="mk" sz="2400" b="0" i="0" strike="noStrike" cap="none" spc="0" baseline="0" dirty="0">
                <a:solidFill>
                  <a:srgbClr val="000000"/>
                </a:solidFill>
                <a:effectLst/>
                <a:latin typeface="Calibri"/>
                <a:ea typeface="Calibri"/>
                <a:cs typeface="Calibri"/>
              </a:rPr>
              <a:t>Начелно, како сопствена колекција – не за пари</a:t>
            </a:r>
          </a:p>
          <a:p>
            <a:pPr marL="914400" lvl="1" indent="-457200"/>
            <a:r>
              <a:rPr lang="mk" sz="2400" b="0" i="0" strike="noStrike" cap="none" spc="0" baseline="0" dirty="0">
                <a:solidFill>
                  <a:srgbClr val="000000"/>
                </a:solidFill>
                <a:effectLst/>
                <a:latin typeface="Calibri"/>
                <a:ea typeface="Calibri"/>
                <a:cs typeface="Calibri"/>
              </a:rPr>
              <a:t>Закана со постојните содржини за да се добијат нови</a:t>
            </a:r>
          </a:p>
          <a:p>
            <a:pPr marL="914400" lvl="1" indent="-457200"/>
            <a:r>
              <a:rPr lang="mk" sz="2400" b="0" i="0" strike="noStrike" cap="none" spc="0" baseline="0" dirty="0">
                <a:solidFill>
                  <a:srgbClr val="000000"/>
                </a:solidFill>
                <a:effectLst/>
                <a:latin typeface="Calibri"/>
                <a:ea typeface="Calibri"/>
                <a:cs typeface="Calibri"/>
              </a:rPr>
              <a:t>Или да се изнуди од онлајн разговорот</a:t>
            </a:r>
          </a:p>
          <a:p>
            <a:pPr marL="914400" lvl="1" indent="-457200"/>
            <a:r>
              <a:rPr lang="mk" sz="2400" b="0" i="0" strike="noStrike" cap="none" spc="0" baseline="0" dirty="0">
                <a:solidFill>
                  <a:srgbClr val="000000"/>
                </a:solidFill>
                <a:effectLst/>
                <a:latin typeface="Calibri"/>
                <a:ea typeface="Calibri"/>
                <a:cs typeface="Calibri"/>
              </a:rPr>
              <a:t>Значајна траума за жртвата </a:t>
            </a:r>
          </a:p>
          <a:p>
            <a:pPr marL="57150" indent="0">
              <a:buNone/>
            </a:pPr>
            <a:r>
              <a:rPr lang="mk" sz="2800" b="0" i="0" strike="noStrike" cap="none" spc="0" baseline="0" dirty="0">
                <a:solidFill>
                  <a:srgbClr val="0070C0"/>
                </a:solidFill>
                <a:effectLst/>
                <a:latin typeface="Calibri"/>
                <a:ea typeface="Calibri"/>
                <a:cs typeface="Calibri"/>
              </a:rPr>
              <a:t>Злоупотреба на децата на далечина во живо</a:t>
            </a:r>
          </a:p>
          <a:p>
            <a:pPr marL="914400" lvl="1" indent="-457200"/>
            <a:r>
              <a:rPr lang="mk" sz="2400" b="0" i="0" strike="noStrike" cap="none" spc="0" baseline="0" dirty="0">
                <a:solidFill>
                  <a:srgbClr val="000000"/>
                </a:solidFill>
                <a:effectLst/>
                <a:latin typeface="Calibri"/>
                <a:ea typeface="Calibri"/>
                <a:cs typeface="Calibri"/>
              </a:rPr>
              <a:t>Сторителите бараат финансиска добивка</a:t>
            </a:r>
          </a:p>
          <a:p>
            <a:pPr marL="914400" lvl="1" indent="-457200"/>
            <a:r>
              <a:rPr lang="mk" sz="2400" b="0" i="0" strike="noStrike" cap="none" spc="0" baseline="0" dirty="0">
                <a:solidFill>
                  <a:srgbClr val="000000"/>
                </a:solidFill>
                <a:effectLst/>
                <a:latin typeface="Calibri"/>
                <a:ea typeface="Calibri"/>
                <a:cs typeface="Calibri"/>
              </a:rPr>
              <a:t>Сè поголема брзина на интернетот – пренос во живо (</a:t>
            </a:r>
            <a:r>
              <a:rPr lang="en-US" sz="2400" b="0" i="0" strike="noStrike" cap="none" spc="0" baseline="0" dirty="0">
                <a:solidFill>
                  <a:srgbClr val="000000"/>
                </a:solidFill>
                <a:effectLst/>
                <a:latin typeface="Calibri"/>
                <a:ea typeface="Calibri"/>
                <a:cs typeface="Calibri"/>
              </a:rPr>
              <a:t>live streaming</a:t>
            </a:r>
            <a:r>
              <a:rPr lang="mk" sz="2400" b="0" i="0" strike="noStrike" cap="none" spc="0" baseline="0" dirty="0">
                <a:solidFill>
                  <a:srgbClr val="000000"/>
                </a:solidFill>
                <a:effectLst/>
                <a:latin typeface="Calibri"/>
                <a:ea typeface="Calibri"/>
                <a:cs typeface="Calibri"/>
              </a:rPr>
              <a:t>)</a:t>
            </a:r>
          </a:p>
          <a:p>
            <a:pPr marL="914400" lvl="1" indent="-457200"/>
            <a:r>
              <a:rPr lang="mk" sz="2400" b="0" i="0" strike="noStrike" cap="none" spc="0" baseline="0" dirty="0">
                <a:solidFill>
                  <a:srgbClr val="000000"/>
                </a:solidFill>
                <a:effectLst/>
                <a:latin typeface="Calibri"/>
                <a:ea typeface="Calibri"/>
                <a:cs typeface="Calibri"/>
              </a:rPr>
              <a:t>Сторителите плаќаат за да гледаат</a:t>
            </a:r>
          </a:p>
          <a:p>
            <a:pPr marL="914400" lvl="1" indent="-457200"/>
            <a:r>
              <a:rPr lang="mk" sz="2400" b="0" i="0" strike="noStrike" cap="none" spc="0" baseline="0" dirty="0">
                <a:solidFill>
                  <a:srgbClr val="000000"/>
                </a:solidFill>
                <a:effectLst/>
                <a:latin typeface="Calibri"/>
                <a:ea typeface="Calibri"/>
                <a:cs typeface="Calibri"/>
              </a:rPr>
              <a:t>Порно сајт &gt; енкриптирана порака</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6" y="39849"/>
            <a:ext cx="7865984" cy="94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Сексуална принуда и злоупотреба во живо од далечина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94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Сексуална експлоатација на децата - иднината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4444" y="1046965"/>
            <a:ext cx="7499884" cy="5183335"/>
          </a:xfrm>
        </p:spPr>
        <p:txBody>
          <a:bodyPr/>
          <a:lstStyle/>
          <a:p>
            <a:pPr marL="514350" indent="-457200"/>
            <a:r>
              <a:rPr lang="mk" sz="2800" b="0" i="0" strike="noStrike" cap="none" spc="0" baseline="0" dirty="0">
                <a:solidFill>
                  <a:srgbClr val="000000"/>
                </a:solidFill>
                <a:effectLst/>
                <a:latin typeface="Calibri"/>
                <a:ea typeface="Calibri"/>
                <a:cs typeface="Calibri"/>
              </a:rPr>
              <a:t>Главните закани се во голема мера утврдени и стабилни</a:t>
            </a:r>
          </a:p>
          <a:p>
            <a:pPr marL="514350" indent="-457200"/>
            <a:r>
              <a:rPr lang="mk" sz="2800" b="1" i="0" strike="noStrike" cap="none" spc="0" baseline="0" dirty="0">
                <a:solidFill>
                  <a:srgbClr val="0070C0"/>
                </a:solidFill>
                <a:effectLst/>
                <a:latin typeface="Calibri"/>
                <a:ea typeface="Calibri"/>
                <a:cs typeface="Calibri"/>
              </a:rPr>
              <a:t>Дипфејк </a:t>
            </a:r>
            <a:r>
              <a:rPr lang="mk" sz="2800" b="0" i="0" strike="noStrike" cap="none" spc="0" baseline="0" dirty="0">
                <a:solidFill>
                  <a:srgbClr val="000000"/>
                </a:solidFill>
                <a:effectLst/>
                <a:latin typeface="Calibri"/>
                <a:ea typeface="Calibri"/>
                <a:cs typeface="Calibri"/>
              </a:rPr>
              <a:t>– „длабоко проучување“ (на постојна) + (креирање) „лажна содржина“ </a:t>
            </a:r>
            <a:br>
              <a:rPr lang="mk" sz="2800" dirty="0">
                <a:solidFill>
                  <a:srgbClr val="000000"/>
                </a:solidFill>
                <a:latin typeface="Calibri"/>
                <a:ea typeface="Calibri"/>
                <a:cs typeface="Calibri"/>
              </a:rPr>
            </a:br>
            <a:r>
              <a:rPr lang="mk" sz="2800" b="0" i="0" strike="noStrike" cap="none" spc="0" baseline="0" dirty="0">
                <a:solidFill>
                  <a:srgbClr val="000000"/>
                </a:solidFill>
                <a:effectLst/>
                <a:latin typeface="Calibri"/>
                <a:ea typeface="Calibri"/>
                <a:cs typeface="Calibri"/>
              </a:rPr>
              <a:t>(Deepfakes – ‘Deep learning’ &amp; ‘fake’)</a:t>
            </a:r>
          </a:p>
          <a:p>
            <a:pPr marL="914400" lvl="1" indent="-457200"/>
            <a:r>
              <a:rPr lang="mk" sz="2400" b="0" i="0" strike="noStrike" cap="none" spc="0" baseline="0" dirty="0">
                <a:solidFill>
                  <a:srgbClr val="000000"/>
                </a:solidFill>
                <a:effectLst/>
                <a:latin typeface="Calibri"/>
                <a:ea typeface="Calibri"/>
                <a:cs typeface="Calibri"/>
              </a:rPr>
              <a:t>„АИ“ технологија (вештачка интелигенција) коишто претопуваат слики и видеа едни врз други</a:t>
            </a:r>
          </a:p>
          <a:p>
            <a:pPr marL="914400" lvl="1" indent="-457200"/>
            <a:r>
              <a:rPr lang="mk" sz="2400" b="0" i="0" strike="noStrike" cap="none" spc="0" baseline="0" dirty="0">
                <a:solidFill>
                  <a:srgbClr val="000000"/>
                </a:solidFill>
                <a:effectLst/>
                <a:latin typeface="Calibri"/>
                <a:ea typeface="Calibri"/>
                <a:cs typeface="Calibri"/>
              </a:rPr>
              <a:t>Можност за нови, персонализирани CSEM</a:t>
            </a:r>
          </a:p>
          <a:p>
            <a:pPr marL="914400" lvl="1" indent="-457200"/>
            <a:r>
              <a:rPr lang="mk" sz="2400" b="0" i="0" strike="noStrike" cap="none" spc="0" baseline="0" dirty="0">
                <a:solidFill>
                  <a:srgbClr val="000000"/>
                </a:solidFill>
                <a:effectLst/>
                <a:latin typeface="Calibri"/>
                <a:ea typeface="Calibri"/>
                <a:cs typeface="Calibri"/>
              </a:rPr>
              <a:t>Импликации врз докажување на автентичноста </a:t>
            </a:r>
            <a:br>
              <a:rPr lang="en-US" sz="2400" b="0" i="0" strike="noStrike" cap="none" spc="0" baseline="0" dirty="0">
                <a:solidFill>
                  <a:srgbClr val="000000"/>
                </a:solidFill>
                <a:effectLst/>
                <a:latin typeface="Calibri"/>
                <a:ea typeface="Calibri"/>
                <a:cs typeface="Calibri"/>
              </a:rPr>
            </a:br>
            <a:r>
              <a:rPr lang="mk" sz="2400" b="0" i="0" strike="noStrike" cap="none" spc="0" baseline="0" dirty="0">
                <a:solidFill>
                  <a:srgbClr val="000000"/>
                </a:solidFill>
                <a:effectLst/>
                <a:latin typeface="Calibri"/>
                <a:ea typeface="Calibri"/>
                <a:cs typeface="Calibri"/>
              </a:rPr>
              <a:t>од страна на органите за спроведување на законот</a:t>
            </a:r>
          </a:p>
        </p:txBody>
      </p:sp>
      <p:pic>
        <p:nvPicPr>
          <p:cNvPr id="5" name="Picture 4" descr="A Crystal Ball for HPC - HPCwire">
            <a:extLst>
              <a:ext uri="{FF2B5EF4-FFF2-40B4-BE49-F238E27FC236}">
                <a16:creationId xmlns:a16="http://schemas.microsoft.com/office/drawing/2014/main" id="{91495AAC-1CDE-4A39-B16D-F4E95606E4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4" t="5482" r="11412" b="9534"/>
          <a:stretch>
            <a:fillRect/>
          </a:stretch>
        </p:blipFill>
        <p:spPr bwMode="auto">
          <a:xfrm>
            <a:off x="7035202" y="3499086"/>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Платежни измами</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21895749-B98C-4AA4-AEC9-0E1506BFF4EB}" type="slidenum">
              <a:rPr lang="mk" sz="1200" b="1" i="0" strike="noStrike" cap="none" spc="0" baseline="0">
                <a:solidFill>
                  <a:srgbClr val="FFFFFF"/>
                </a:solidFill>
                <a:effectLst/>
                <a:latin typeface="Verdana" charset="0"/>
                <a:ea typeface="Verdana"/>
                <a:cs typeface="Verdana" charset="0"/>
              </a:rPr>
              <a:t>79</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Според една процена, 2,5 квинтилиони бајти податоци се создаваат секој ден, а интернетот на нештата (ИоТ) само ја забрзува таа динамика</a:t>
            </a:r>
          </a:p>
          <a:p>
            <a:pPr lvl="1">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Тоа се 2.500.000.000.000.000.000 бајти дневно </a:t>
            </a:r>
          </a:p>
          <a:p>
            <a:pPr>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Само во изминатите две години, се создадоа 90% од податоците во светот </a:t>
            </a:r>
          </a:p>
          <a:p>
            <a:pPr>
              <a:lnSpc>
                <a:spcPct val="120000"/>
              </a:lnSpc>
              <a:spcBef>
                <a:spcPts val="600"/>
              </a:spcBef>
              <a:spcAft>
                <a:spcPts val="600"/>
              </a:spcAft>
            </a:pPr>
            <a:r>
              <a:rPr lang="mk" sz="3200" b="0" i="0" strike="noStrike" cap="none" spc="0" baseline="0">
                <a:solidFill>
                  <a:srgbClr val="000000"/>
                </a:solidFill>
                <a:effectLst/>
                <a:latin typeface="Calibri"/>
                <a:ea typeface="Calibri"/>
                <a:cs typeface="Calibri"/>
              </a:rPr>
              <a:t>До 2020 година, околу 1,7 мегабајти нови информации ќе се создаваат секоја секунда за секое човечко суштество на планетата</a:t>
            </a:r>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8436" name="TextBox 7"/>
          <p:cNvSpPr txBox="1">
            <a:spLocks noChangeArrowheads="1"/>
          </p:cNvSpPr>
          <p:nvPr/>
        </p:nvSpPr>
        <p:spPr bwMode="auto">
          <a:xfrm>
            <a:off x="1395717" y="18864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 Колку податоци?</a:t>
            </a:r>
            <a:endParaRPr lang="en-GB" sz="2000">
              <a:solidFill>
                <a:schemeClr val="bg1"/>
              </a:solidFill>
              <a:latin typeface="Verdana" charset="0"/>
              <a:cs typeface="Verdana" charset="0"/>
            </a:endParaRPr>
          </a:p>
        </p:txBody>
      </p:sp>
      <p:pic>
        <p:nvPicPr>
          <p:cNvPr id="1843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11"/>
          <p:cNvSpPr>
            <a:spLocks noChangeArrowheads="1"/>
          </p:cNvSpPr>
          <p:nvPr/>
        </p:nvSpPr>
        <p:spPr bwMode="auto">
          <a:xfrm>
            <a:off x="7938" y="6597658"/>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Извор: ОЕЦД</a:t>
            </a:r>
            <a:r>
              <a:rPr lang="mk" sz="1200" b="0" i="0" strike="noStrike" cap="none" spc="0" baseline="0">
                <a:solidFill>
                  <a:srgbClr val="FFFFFF"/>
                </a:solidFill>
                <a:effectLst/>
                <a:latin typeface="Verdana" charset="0"/>
                <a:ea typeface="Verdana"/>
                <a:cs typeface="Verdana" charset="0"/>
              </a:rPr>
              <a:t>							</a:t>
            </a:r>
          </a:p>
        </p:txBody>
      </p:sp>
      <p:sp>
        <p:nvSpPr>
          <p:cNvPr id="2" name="Rectangle 1"/>
          <p:cNvSpPr/>
          <p:nvPr/>
        </p:nvSpPr>
        <p:spPr>
          <a:xfrm>
            <a:off x="184734" y="5879013"/>
            <a:ext cx="8860168" cy="640720"/>
          </a:xfrm>
          <a:prstGeom prst="rect">
            <a:avLst/>
          </a:prstGeom>
        </p:spPr>
        <p:txBody>
          <a:bodyPr wrap="square">
            <a:spAutoFit/>
          </a:bodyPr>
          <a:lstStyle/>
          <a:p>
            <a:r>
              <a:rPr lang="mk" sz="1200" b="0" i="0" strike="noStrike" cap="none" spc="0" baseline="0">
                <a:solidFill>
                  <a:srgbClr val="000000"/>
                </a:solidFill>
                <a:effectLst/>
                <a:latin typeface="Calibri"/>
                <a:ea typeface="Calibri"/>
                <a:cs typeface="Calibri"/>
              </a:rPr>
              <a:t>Мар, Бернард (2018), Колку податоци создаваме секој ден? Зачудувачка статистика што секој треба да ја прочита, Forbes.com, </a:t>
            </a:r>
            <a:r>
              <a:rPr lang="mk" sz="1200" b="0" i="0" strike="noStrike" cap="none" spc="0" baseline="0">
                <a:solidFill>
                  <a:srgbClr val="000000"/>
                </a:solidFill>
                <a:effectLst/>
                <a:latin typeface="Calibri"/>
                <a:ea typeface="Calibri"/>
                <a:cs typeface="Calibri"/>
                <a:hlinkClick r:id="rId4" history="0"/>
              </a:rPr>
              <a:t>https://www.forbes.com/sites/bernardmarr/2018/05/21/how-much-data-do-we-create-every-day-the-mind-blowing-stats-everyone-should-read/</a:t>
            </a:r>
            <a:r>
              <a:rPr lang="mk" sz="1200" b="0" i="0" strike="noStrike" cap="none" spc="0" baseline="0">
                <a:solidFill>
                  <a:srgbClr val="000000"/>
                </a:solidFill>
                <a:effectLst/>
                <a:latin typeface="Calibri"/>
                <a:ea typeface="Calibri"/>
                <a:cs typeface="Calibri"/>
              </a:rPr>
              <a:t> </a:t>
            </a:r>
            <a:endParaRPr lang="en-US" sz="120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6376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Картичката не е присутна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Главен приоритет кај истражителите на измамите</a:t>
            </a:r>
          </a:p>
          <a:p>
            <a:pPr marL="914400" lvl="1" indent="-457200"/>
            <a:r>
              <a:rPr lang="mk" sz="2400" b="0" i="0" strike="noStrike" cap="none" spc="0" baseline="0" dirty="0">
                <a:solidFill>
                  <a:srgbClr val="000000"/>
                </a:solidFill>
                <a:effectLst/>
                <a:latin typeface="Calibri"/>
                <a:ea typeface="Calibri"/>
                <a:cs typeface="Calibri"/>
              </a:rPr>
              <a:t>Онлајн трансакциите еволуираат и се зголемуваат во обем</a:t>
            </a:r>
          </a:p>
          <a:p>
            <a:pPr marL="914400" lvl="1" indent="-457200"/>
            <a:r>
              <a:rPr lang="mk" sz="2400" b="0" i="0" strike="noStrike" cap="none" spc="0" baseline="0" dirty="0">
                <a:solidFill>
                  <a:srgbClr val="000000"/>
                </a:solidFill>
                <a:effectLst/>
                <a:latin typeface="Calibri"/>
                <a:ea typeface="Calibri"/>
                <a:cs typeface="Calibri"/>
              </a:rPr>
              <a:t>Електронски уреди (мобилни телефони, таблети и сл.)</a:t>
            </a:r>
          </a:p>
          <a:p>
            <a:pPr marL="914400" lvl="1" indent="-457200"/>
            <a:r>
              <a:rPr lang="mk" sz="2400" b="0" i="0" strike="noStrike" cap="none" spc="0" baseline="0" dirty="0">
                <a:solidFill>
                  <a:srgbClr val="000000"/>
                </a:solidFill>
                <a:effectLst/>
                <a:latin typeface="Calibri"/>
                <a:ea typeface="Calibri"/>
                <a:cs typeface="Calibri"/>
              </a:rPr>
              <a:t>Се преминува во секторот на патување (се употребува за </a:t>
            </a:r>
            <a:r>
              <a:rPr lang="sr-Cyrl-RS" sz="2400" b="0" i="0" strike="noStrike" cap="none" spc="0" baseline="0" dirty="0">
                <a:solidFill>
                  <a:srgbClr val="000000"/>
                </a:solidFill>
                <a:effectLst/>
                <a:latin typeface="Calibri"/>
                <a:ea typeface="Calibri"/>
                <a:cs typeface="Calibri"/>
              </a:rPr>
              <a:t>илегалн</a:t>
            </a:r>
            <a:r>
              <a:rPr lang="mk" sz="2400" b="0" i="0" strike="noStrike" cap="none" spc="0" baseline="0" dirty="0">
                <a:solidFill>
                  <a:srgbClr val="000000"/>
                </a:solidFill>
                <a:effectLst/>
                <a:latin typeface="Calibri"/>
                <a:ea typeface="Calibri"/>
                <a:cs typeface="Calibri"/>
              </a:rPr>
              <a:t>а имиграција и трговија со луѓе (ТЛ) преку лажни идентитети)</a:t>
            </a:r>
            <a:endParaRPr lang="en-GB" sz="2400" dirty="0"/>
          </a:p>
          <a:p>
            <a:pPr marL="514350" indent="-457200"/>
            <a:r>
              <a:rPr lang="mk" sz="2800" b="0" i="0" strike="noStrike" cap="none" spc="0" baseline="0" dirty="0">
                <a:solidFill>
                  <a:srgbClr val="000000"/>
                </a:solidFill>
                <a:effectLst/>
                <a:latin typeface="Calibri"/>
                <a:ea typeface="Calibri"/>
                <a:cs typeface="Calibri"/>
              </a:rPr>
              <a:t>Произлегува од компромитирање на податоците, пробивање на податоците од трети страни, текстуални пораки за фишинг</a:t>
            </a:r>
            <a:r>
              <a:rPr lang="en-US" sz="2800" b="0" i="0" strike="noStrike" cap="none" spc="0" baseline="0" dirty="0">
                <a:solidFill>
                  <a:srgbClr val="000000"/>
                </a:solidFill>
                <a:effectLst/>
                <a:latin typeface="Calibri"/>
                <a:ea typeface="Calibri"/>
                <a:cs typeface="Calibri"/>
              </a:rPr>
              <a:t> (fishing)</a:t>
            </a:r>
            <a:r>
              <a:rPr lang="mk" sz="2800" b="0" i="0" strike="noStrike" cap="none" spc="0" baseline="0" dirty="0">
                <a:solidFill>
                  <a:srgbClr val="000000"/>
                </a:solidFill>
                <a:effectLst/>
                <a:latin typeface="Calibri"/>
                <a:ea typeface="Calibri"/>
                <a:cs typeface="Calibri"/>
              </a:rPr>
              <a:t> и измами (</a:t>
            </a:r>
            <a:r>
              <a:rPr lang="en-US" sz="2800" b="0" i="0" strike="noStrike" cap="none" spc="0" baseline="0" dirty="0">
                <a:solidFill>
                  <a:srgbClr val="000000"/>
                </a:solidFill>
                <a:effectLst/>
                <a:latin typeface="Calibri"/>
                <a:ea typeface="Calibri"/>
                <a:cs typeface="Calibri"/>
              </a:rPr>
              <a:t>scam</a:t>
            </a:r>
            <a:r>
              <a:rPr lang="mk" sz="2800" b="0" i="0" strike="noStrike" cap="none" spc="0" baseline="0" dirty="0">
                <a:solidFill>
                  <a:srgbClr val="000000"/>
                </a:solidFill>
                <a:effectLst/>
                <a:latin typeface="Calibri"/>
                <a:ea typeface="Calibri"/>
                <a:cs typeface="Calibri"/>
              </a:rPr>
              <a:t>) </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Картичката не е присутна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Скиминг (обирање) </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sz="2400" b="0" i="0" strike="noStrike" cap="none" spc="0" baseline="0" dirty="0">
                <a:solidFill>
                  <a:srgbClr val="0070C0"/>
                </a:solidFill>
                <a:effectLst/>
                <a:latin typeface="Calibri"/>
                <a:ea typeface="Calibri"/>
                <a:cs typeface="Calibri"/>
              </a:rPr>
              <a:t>Skimming</a:t>
            </a:r>
            <a:r>
              <a:rPr lang="mk" sz="2400" b="0" i="0" strike="noStrike" cap="none" spc="0" baseline="0" dirty="0">
                <a:solidFill>
                  <a:srgbClr val="0070C0"/>
                </a:solidFill>
                <a:effectLst/>
                <a:latin typeface="Calibri"/>
                <a:ea typeface="Calibri"/>
                <a:cs typeface="Calibri"/>
              </a:rPr>
              <a:t> (</a:t>
            </a:r>
            <a:r>
              <a:rPr lang="mk-MK" sz="2400" dirty="0" err="1">
                <a:solidFill>
                  <a:srgbClr val="0070C0"/>
                </a:solidFill>
                <a:latin typeface="Calibri"/>
                <a:ea typeface="Calibri"/>
                <a:cs typeface="Calibri"/>
              </a:rPr>
              <a:t>скиминг</a:t>
            </a:r>
            <a:r>
              <a:rPr lang="mk-MK" sz="2400" dirty="0">
                <a:solidFill>
                  <a:srgbClr val="0070C0"/>
                </a:solidFill>
                <a:latin typeface="Calibri"/>
                <a:ea typeface="Calibri"/>
                <a:cs typeface="Calibri"/>
              </a:rPr>
              <a:t>/</a:t>
            </a:r>
            <a:r>
              <a:rPr lang="mk" sz="2400" b="0" i="0" strike="noStrike" cap="none" spc="0" baseline="0" dirty="0">
                <a:solidFill>
                  <a:srgbClr val="0070C0"/>
                </a:solidFill>
                <a:effectLst/>
                <a:latin typeface="Calibri"/>
                <a:ea typeface="Calibri"/>
                <a:cs typeface="Calibri"/>
              </a:rPr>
              <a:t>илегално собирање податоци) </a:t>
            </a:r>
          </a:p>
          <a:p>
            <a:pPr marL="914400" lvl="1" indent="-457200"/>
            <a:r>
              <a:rPr lang="mk" sz="2000" b="0" i="0" strike="noStrike" cap="none" spc="0" baseline="0" dirty="0">
                <a:solidFill>
                  <a:srgbClr val="000000"/>
                </a:solidFill>
                <a:effectLst/>
                <a:latin typeface="Calibri"/>
                <a:ea typeface="Calibri"/>
                <a:cs typeface="Calibri"/>
              </a:rPr>
              <a:t>„Длабоко вметнати“ скимери ја читаат магнетната лента</a:t>
            </a:r>
          </a:p>
          <a:p>
            <a:pPr marL="914400" lvl="1" indent="-457200"/>
            <a:r>
              <a:rPr lang="mk" sz="2000" b="0" i="0" strike="noStrike" cap="none" spc="0" baseline="0" dirty="0">
                <a:solidFill>
                  <a:srgbClr val="000000"/>
                </a:solidFill>
                <a:effectLst/>
                <a:latin typeface="Calibri"/>
                <a:ea typeface="Calibri"/>
                <a:cs typeface="Calibri"/>
              </a:rPr>
              <a:t>Се користи камера за да се украде ПИН-от </a:t>
            </a:r>
          </a:p>
          <a:p>
            <a:pPr marL="914400" lvl="1" indent="-457200"/>
            <a:r>
              <a:rPr lang="mk" sz="2000" b="0" i="0" strike="noStrike" cap="none" spc="0" baseline="0" dirty="0">
                <a:solidFill>
                  <a:srgbClr val="000000"/>
                </a:solidFill>
                <a:effectLst/>
                <a:latin typeface="Calibri"/>
                <a:ea typeface="Calibri"/>
                <a:cs typeface="Calibri"/>
              </a:rPr>
              <a:t>Се користи, или се дистрибуира (во голема мера преку </a:t>
            </a:r>
            <a:r>
              <a:rPr lang="en-US" sz="2000" b="0" i="0" strike="noStrike" cap="none" spc="0" baseline="0" dirty="0" err="1">
                <a:solidFill>
                  <a:srgbClr val="000000"/>
                </a:solidFill>
                <a:effectLst/>
                <a:latin typeface="Calibri"/>
                <a:ea typeface="Calibri"/>
                <a:cs typeface="Calibri"/>
              </a:rPr>
              <a:t>Darkent</a:t>
            </a:r>
            <a:r>
              <a:rPr lang="mk" sz="2000" b="0" i="0" strike="noStrike" cap="none" spc="0" baseline="0" dirty="0">
                <a:solidFill>
                  <a:srgbClr val="000000"/>
                </a:solidFill>
                <a:effectLst/>
                <a:latin typeface="Calibri"/>
                <a:ea typeface="Calibri"/>
                <a:cs typeface="Calibri"/>
              </a:rPr>
              <a:t>)</a:t>
            </a:r>
          </a:p>
          <a:p>
            <a:pPr marL="914400" lvl="1" indent="-457200"/>
            <a:r>
              <a:rPr lang="mk" sz="2000" b="0" i="0" strike="noStrike" cap="none" spc="0" baseline="0" dirty="0">
                <a:solidFill>
                  <a:srgbClr val="000000"/>
                </a:solidFill>
                <a:effectLst/>
                <a:latin typeface="Calibri"/>
                <a:ea typeface="Calibri"/>
                <a:cs typeface="Calibri"/>
              </a:rPr>
              <a:t>Се намалува со употреба на чип/</a:t>
            </a:r>
            <a:r>
              <a:rPr lang="mk-MK" sz="2000" dirty="0">
                <a:solidFill>
                  <a:srgbClr val="000000"/>
                </a:solidFill>
                <a:latin typeface="Calibri"/>
                <a:ea typeface="Calibri"/>
                <a:cs typeface="Calibri"/>
              </a:rPr>
              <a:t>пин</a:t>
            </a:r>
            <a:endParaRPr lang="mk" sz="2000" b="0" i="0" strike="noStrike" cap="none" spc="0" baseline="0" dirty="0">
              <a:solidFill>
                <a:srgbClr val="000000"/>
              </a:solidFill>
              <a:effectLst/>
              <a:latin typeface="Calibri"/>
              <a:ea typeface="Calibri"/>
              <a:cs typeface="Calibri"/>
            </a:endParaRPr>
          </a:p>
          <a:p>
            <a:pPr marL="57150" indent="0">
              <a:buNone/>
            </a:pPr>
            <a:r>
              <a:rPr lang="mk" sz="2400" b="0" i="0" strike="noStrike" cap="none" spc="0" baseline="0" dirty="0">
                <a:solidFill>
                  <a:srgbClr val="0070C0"/>
                </a:solidFill>
                <a:effectLst/>
                <a:latin typeface="Calibri"/>
                <a:ea typeface="Calibri"/>
                <a:cs typeface="Calibri"/>
              </a:rPr>
              <a:t>Шиминг (подложување)</a:t>
            </a:r>
          </a:p>
          <a:p>
            <a:pPr marL="914400" lvl="1" indent="-457200"/>
            <a:r>
              <a:rPr lang="mk" sz="2000" b="0" i="0" strike="noStrike" cap="none" spc="0" baseline="0" dirty="0">
                <a:solidFill>
                  <a:srgbClr val="000000"/>
                </a:solidFill>
                <a:effectLst/>
                <a:latin typeface="Calibri"/>
                <a:ea typeface="Calibri"/>
                <a:cs typeface="Calibri"/>
              </a:rPr>
              <a:t>Измамникот вметнува </a:t>
            </a:r>
            <a:r>
              <a:rPr lang="en-US" sz="2000" dirty="0">
                <a:solidFill>
                  <a:srgbClr val="000000"/>
                </a:solidFill>
                <a:latin typeface="Calibri"/>
                <a:ea typeface="Calibri"/>
                <a:cs typeface="Calibri"/>
              </a:rPr>
              <a:t>“shim</a:t>
            </a:r>
            <a:r>
              <a:rPr lang="mk" sz="2000" b="0" i="0" strike="noStrike" cap="none" spc="0" baseline="0" dirty="0">
                <a:solidFill>
                  <a:srgbClr val="000000"/>
                </a:solidFill>
                <a:effectLst/>
                <a:latin typeface="Calibri"/>
                <a:ea typeface="Calibri"/>
                <a:cs typeface="Calibri"/>
              </a:rPr>
              <a:t>“ (подлошка) во читачот на картичката</a:t>
            </a:r>
          </a:p>
          <a:p>
            <a:pPr marL="914400" lvl="1" indent="-457200"/>
            <a:r>
              <a:rPr lang="mk" sz="2000" b="0" i="0" strike="noStrike" cap="none" spc="0" baseline="0" dirty="0">
                <a:solidFill>
                  <a:srgbClr val="000000"/>
                </a:solidFill>
                <a:effectLst/>
                <a:latin typeface="Calibri"/>
                <a:ea typeface="Calibri"/>
                <a:cs typeface="Calibri"/>
              </a:rPr>
              <a:t>Се копираат информациите од чипот на картичката</a:t>
            </a:r>
          </a:p>
          <a:p>
            <a:pPr marL="914400" lvl="1" indent="-457200"/>
            <a:r>
              <a:rPr lang="mk" sz="2000" b="0" i="0" strike="noStrike" cap="none" spc="0" baseline="0" dirty="0">
                <a:solidFill>
                  <a:srgbClr val="000000"/>
                </a:solidFill>
                <a:effectLst/>
                <a:latin typeface="Calibri"/>
                <a:ea typeface="Calibri"/>
                <a:cs typeface="Calibri"/>
              </a:rPr>
              <a:t>Од добиените информации, се создава картичка со магнетна лента</a:t>
            </a:r>
          </a:p>
          <a:p>
            <a:pPr marL="914400" lvl="1" indent="-457200"/>
            <a:r>
              <a:rPr lang="mk" sz="2000" b="0" i="0" strike="noStrike" cap="none" spc="0" baseline="0" dirty="0">
                <a:solidFill>
                  <a:srgbClr val="000000"/>
                </a:solidFill>
                <a:effectLst/>
                <a:latin typeface="Calibri"/>
                <a:ea typeface="Calibri"/>
                <a:cs typeface="Calibri"/>
              </a:rPr>
              <a:t>Се користи во продавници коишто сè уште користат ваква технологија</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27837" y="5394189"/>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mk" sz="3200" b="0" i="0" strike="noStrike" cap="none" spc="0" baseline="0" dirty="0">
                <a:solidFill>
                  <a:srgbClr val="0070C0"/>
                </a:solidFill>
                <a:effectLst/>
                <a:latin typeface="Calibri"/>
                <a:ea typeface="Calibri"/>
                <a:cs typeface="Calibri"/>
              </a:rPr>
              <a:t>Џек-потинг (освојување на главната награда)</a:t>
            </a:r>
          </a:p>
          <a:p>
            <a:pPr marL="914400" lvl="1" indent="-457200"/>
            <a:r>
              <a:rPr lang="mk" sz="2800" b="0" i="0" strike="noStrike" cap="none" spc="0" baseline="0" dirty="0">
                <a:solidFill>
                  <a:srgbClr val="000000"/>
                </a:solidFill>
                <a:effectLst/>
                <a:latin typeface="Calibri"/>
                <a:ea typeface="Calibri"/>
                <a:cs typeface="Calibri"/>
              </a:rPr>
              <a:t>Познато и како напад со „црна кутија“</a:t>
            </a:r>
          </a:p>
          <a:p>
            <a:pPr marL="914400" lvl="1" indent="-457200"/>
            <a:r>
              <a:rPr lang="mk" sz="2800" b="0" i="0" strike="noStrike" cap="none" spc="0" baseline="0" dirty="0">
                <a:solidFill>
                  <a:srgbClr val="000000"/>
                </a:solidFill>
                <a:effectLst/>
                <a:latin typeface="Calibri"/>
                <a:ea typeface="Calibri"/>
                <a:cs typeface="Calibri"/>
              </a:rPr>
              <a:t>Криминалецот користи </a:t>
            </a:r>
            <a:r>
              <a:rPr lang="en-GB" sz="2800" b="0" i="0" strike="noStrike" cap="none" spc="0" baseline="0" dirty="0">
                <a:solidFill>
                  <a:srgbClr val="000000"/>
                </a:solidFill>
                <a:effectLst/>
                <a:latin typeface="Calibri"/>
                <a:ea typeface="Calibri"/>
                <a:cs typeface="Calibri"/>
              </a:rPr>
              <a:t>malware</a:t>
            </a:r>
            <a:r>
              <a:rPr lang="mk" sz="2800" b="0" i="0" strike="noStrike" cap="none" spc="0" baseline="0" dirty="0">
                <a:solidFill>
                  <a:srgbClr val="000000"/>
                </a:solidFill>
                <a:effectLst/>
                <a:latin typeface="Calibri"/>
                <a:ea typeface="Calibri"/>
                <a:cs typeface="Calibri"/>
              </a:rPr>
              <a:t> или ја прикачува црната кутија на банкоматот, којашто го празни уредот </a:t>
            </a:r>
          </a:p>
          <a:p>
            <a:pPr marL="914400" lvl="1" indent="-457200"/>
            <a:r>
              <a:rPr lang="mk" sz="2800" b="0" i="0" strike="noStrike" cap="none" spc="0" baseline="0" dirty="0">
                <a:solidFill>
                  <a:srgbClr val="000000"/>
                </a:solidFill>
                <a:effectLst/>
                <a:latin typeface="Calibri"/>
                <a:ea typeface="Calibri"/>
                <a:cs typeface="Calibri"/>
              </a:rPr>
              <a:t>Потребно е физичко присуство – се оштетува уредот за да се добие електронски пристап </a:t>
            </a:r>
          </a:p>
          <a:p>
            <a:pPr marL="914400" lvl="1" indent="-457200"/>
            <a:r>
              <a:rPr lang="mk" sz="2800" b="0" i="0" strike="noStrike" cap="none" spc="0" baseline="0" dirty="0">
                <a:solidFill>
                  <a:srgbClr val="000000"/>
                </a:solidFill>
                <a:effectLst/>
                <a:latin typeface="Calibri"/>
                <a:ea typeface="Calibri"/>
                <a:cs typeface="Calibri"/>
              </a:rPr>
              <a:t>Се однесува на постарите банкомати</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251520" y="190500"/>
            <a:ext cx="8784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Џекпотинг (освојување на главната награда)</a:t>
            </a:r>
          </a:p>
        </p:txBody>
      </p:sp>
    </p:spTree>
    <p:extLst>
      <p:ext uri="{BB962C8B-B14F-4D97-AF65-F5344CB8AC3E}">
        <p14:creationId xmlns:p14="http://schemas.microsoft.com/office/powerpoint/2010/main" val="1314609359"/>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7937" y="190500"/>
            <a:ext cx="902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Џекпотинг (освојување на главната награда)</a:t>
            </a:r>
          </a:p>
        </p:txBody>
      </p:sp>
    </p:spTree>
    <p:extLst>
      <p:ext uri="{BB962C8B-B14F-4D97-AF65-F5344CB8AC3E}">
        <p14:creationId xmlns:p14="http://schemas.microsoft.com/office/powerpoint/2010/main" val="2996329708"/>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Компромитирање на деловна е-пошта*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Насочено кон вишиот менаџмент</a:t>
            </a:r>
          </a:p>
          <a:p>
            <a:pPr marL="914400" lvl="1" indent="-457200"/>
            <a:r>
              <a:rPr lang="mk" sz="2800" b="0" i="0" strike="noStrike" cap="none" spc="0" baseline="0" dirty="0">
                <a:solidFill>
                  <a:srgbClr val="000000"/>
                </a:solidFill>
                <a:effectLst/>
                <a:latin typeface="Calibri"/>
                <a:ea typeface="Calibri"/>
                <a:cs typeface="Calibri"/>
              </a:rPr>
              <a:t>Попрофесионално и поубедливо</a:t>
            </a:r>
          </a:p>
          <a:p>
            <a:pPr marL="914400" lvl="1" indent="-457200"/>
            <a:r>
              <a:rPr lang="mk" sz="2800" b="0" i="0" strike="noStrike" cap="none" spc="0" baseline="0" dirty="0">
                <a:solidFill>
                  <a:srgbClr val="000000"/>
                </a:solidFill>
                <a:effectLst/>
                <a:latin typeface="Calibri"/>
                <a:ea typeface="Calibri"/>
                <a:cs typeface="Calibri"/>
              </a:rPr>
              <a:t>Се искористува начинот на кој компаниите го водат бизнисот</a:t>
            </a:r>
          </a:p>
          <a:p>
            <a:pPr marL="1314450" lvl="2" indent="-457200"/>
            <a:r>
              <a:rPr lang="mk" sz="2400" b="0" i="0" strike="noStrike" cap="none" spc="0" baseline="0" dirty="0">
                <a:solidFill>
                  <a:srgbClr val="000000"/>
                </a:solidFill>
                <a:effectLst/>
                <a:latin typeface="Calibri"/>
                <a:ea typeface="Calibri"/>
                <a:cs typeface="Calibri"/>
              </a:rPr>
              <a:t>Се напаѓаат празнините при потврда на внатрешните плаќања</a:t>
            </a:r>
          </a:p>
          <a:p>
            <a:pPr marL="1314450" lvl="2" indent="-457200"/>
            <a:r>
              <a:rPr lang="mk" sz="2400" b="0" i="0" strike="noStrike" cap="none" spc="0" baseline="0" dirty="0">
                <a:solidFill>
                  <a:srgbClr val="000000"/>
                </a:solidFill>
                <a:effectLst/>
                <a:latin typeface="Calibri"/>
                <a:ea typeface="Calibri"/>
                <a:cs typeface="Calibri"/>
              </a:rPr>
              <a:t>Поделена структура на компанијата</a:t>
            </a:r>
          </a:p>
          <a:p>
            <a:pPr marL="914400" lvl="1" indent="-457200"/>
            <a:r>
              <a:rPr lang="mk" sz="2800" b="0" i="0" strike="noStrike" cap="none" spc="0" baseline="0" dirty="0">
                <a:solidFill>
                  <a:srgbClr val="000000"/>
                </a:solidFill>
                <a:effectLst/>
                <a:latin typeface="Calibri"/>
                <a:ea typeface="Calibri"/>
                <a:cs typeface="Calibri"/>
              </a:rPr>
              <a:t>Повеќето сè уште користат социјален инженеринг</a:t>
            </a:r>
          </a:p>
          <a:p>
            <a:pPr marL="914400" lvl="1" indent="-457200"/>
            <a:r>
              <a:rPr lang="mk" sz="2800" b="0" i="0" strike="noStrike" cap="none" spc="0" baseline="0" dirty="0">
                <a:solidFill>
                  <a:srgbClr val="000000"/>
                </a:solidFill>
                <a:effectLst/>
                <a:latin typeface="Calibri"/>
                <a:ea typeface="Calibri"/>
                <a:cs typeface="Calibri"/>
              </a:rPr>
              <a:t>Другите </a:t>
            </a:r>
            <a:r>
              <a:rPr lang="en-US" sz="2800" b="0" i="0" strike="noStrike" cap="none" spc="0" baseline="0" dirty="0">
                <a:solidFill>
                  <a:srgbClr val="000000"/>
                </a:solidFill>
                <a:effectLst/>
                <a:latin typeface="Calibri"/>
                <a:ea typeface="Calibri"/>
                <a:cs typeface="Calibri"/>
              </a:rPr>
              <a:t>malware</a:t>
            </a:r>
            <a:r>
              <a:rPr lang="mk" sz="2800" b="0" i="0" strike="noStrike" cap="none" spc="0" baseline="0" dirty="0">
                <a:solidFill>
                  <a:srgbClr val="000000"/>
                </a:solidFill>
                <a:effectLst/>
                <a:latin typeface="Calibri"/>
                <a:ea typeface="Calibri"/>
                <a:cs typeface="Calibri"/>
              </a:rPr>
              <a:t> и мрежни упади</a:t>
            </a:r>
            <a:endParaRPr lang="en-GB"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US" sz="4000" b="0" i="0" strike="noStrike" cap="all" spc="0" baseline="0" dirty="0">
                <a:solidFill>
                  <a:srgbClr val="558ED5"/>
                </a:solidFill>
                <a:effectLst/>
                <a:latin typeface="Calibri"/>
                <a:ea typeface="Calibri"/>
                <a:cs typeface="Calibri"/>
              </a:rPr>
              <a:t>DARK</a:t>
            </a:r>
            <a:r>
              <a:rPr lang="mk-MK" sz="4000" b="0" i="0" strike="noStrike" cap="all" spc="0" baseline="0" dirty="0">
                <a:solidFill>
                  <a:srgbClr val="558ED5"/>
                </a:solidFill>
                <a:effectLst/>
                <a:latin typeface="Calibri"/>
                <a:ea typeface="Calibri"/>
                <a:cs typeface="Calibri"/>
              </a:rPr>
              <a:t> </a:t>
            </a:r>
            <a:r>
              <a:rPr lang="en-US" sz="4000" b="0" i="0" strike="noStrike" cap="all" spc="0" baseline="0" dirty="0">
                <a:solidFill>
                  <a:srgbClr val="558ED5"/>
                </a:solidFill>
                <a:effectLst/>
                <a:latin typeface="Calibri"/>
                <a:ea typeface="Calibri"/>
                <a:cs typeface="Calibri"/>
              </a:rPr>
              <a:t>WEB</a:t>
            </a:r>
            <a:br>
              <a:rPr lang="en-US" sz="4000" b="0" i="0" strike="noStrike" cap="all" spc="0" baseline="0" dirty="0">
                <a:solidFill>
                  <a:srgbClr val="558ED5"/>
                </a:solidFill>
                <a:effectLst/>
                <a:latin typeface="Calibri"/>
                <a:ea typeface="Calibri"/>
                <a:cs typeface="Calibri"/>
              </a:rPr>
            </a:br>
            <a:r>
              <a:rPr lang="en-US" sz="4000" b="0" i="0" strike="noStrike" cap="all" spc="0" baseline="0" dirty="0">
                <a:solidFill>
                  <a:srgbClr val="558ED5"/>
                </a:solidFill>
                <a:effectLst/>
                <a:latin typeface="Calibri"/>
                <a:ea typeface="Calibri"/>
                <a:cs typeface="Calibri"/>
              </a:rPr>
              <a:t>(</a:t>
            </a:r>
            <a:r>
              <a:rPr lang="mk-MK" sz="4000" b="0" i="0" strike="noStrike" cap="all" spc="0" baseline="0" dirty="0">
                <a:solidFill>
                  <a:srgbClr val="558ED5"/>
                </a:solidFill>
                <a:effectLst/>
                <a:latin typeface="Calibri"/>
                <a:ea typeface="Calibri"/>
                <a:cs typeface="Calibri"/>
              </a:rPr>
              <a:t>темна мрежа)</a:t>
            </a:r>
            <a:endParaRPr lang="mk" sz="4000" b="0" i="0" strike="noStrike" cap="all" spc="0" baseline="0" dirty="0">
              <a:solidFill>
                <a:srgbClr val="558ED5"/>
              </a:solidFill>
              <a:effectLst/>
              <a:latin typeface="Calibri"/>
              <a:ea typeface="Calibri"/>
              <a:cs typeface="Calibri"/>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FFBAFA07-065A-4955-B3A1-ECC1F22BE445}" type="slidenum">
              <a:rPr lang="mk" sz="1200" b="1" i="0" strike="noStrike" cap="none" spc="0" baseline="0">
                <a:solidFill>
                  <a:srgbClr val="FFFFFF"/>
                </a:solidFill>
                <a:effectLst/>
                <a:latin typeface="Verdana" charset="0"/>
                <a:ea typeface="Verdana"/>
                <a:cs typeface="Verdana" charset="0"/>
              </a:rPr>
              <a:t>86</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dirty="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Останува клучниот простор за тргување со криминалните производи и услуги </a:t>
            </a:r>
          </a:p>
          <a:p>
            <a:pPr marL="514350" indent="-457200"/>
            <a:r>
              <a:rPr lang="mk" sz="2800" b="0" i="0" strike="noStrike" cap="none" spc="0" baseline="0" dirty="0">
                <a:solidFill>
                  <a:srgbClr val="000000"/>
                </a:solidFill>
                <a:effectLst/>
                <a:latin typeface="Calibri"/>
                <a:ea typeface="Calibri"/>
                <a:cs typeface="Calibri"/>
              </a:rPr>
              <a:t>Приоритет за органите за спроведување на законот</a:t>
            </a:r>
            <a:endParaRPr lang="en-GB" sz="2800" dirty="0"/>
          </a:p>
          <a:p>
            <a:pPr marL="514350" indent="-457200"/>
            <a:r>
              <a:rPr lang="en-GB" sz="2800" b="0" i="0" strike="noStrike" cap="none" spc="0" baseline="0" dirty="0">
                <a:solidFill>
                  <a:srgbClr val="000000"/>
                </a:solidFill>
                <a:effectLst/>
                <a:latin typeface="Calibri"/>
                <a:ea typeface="Calibri"/>
                <a:cs typeface="Calibri"/>
              </a:rPr>
              <a:t>TOR</a:t>
            </a:r>
            <a:r>
              <a:rPr lang="mk" sz="2800" b="0" i="0" strike="noStrike" cap="none" spc="0" baseline="0" dirty="0">
                <a:solidFill>
                  <a:srgbClr val="000000"/>
                </a:solidFill>
                <a:effectLst/>
                <a:latin typeface="Calibri"/>
                <a:ea typeface="Calibri"/>
                <a:cs typeface="Calibri"/>
              </a:rPr>
              <a:t> сè уште претставува примарна влезна точка</a:t>
            </a:r>
          </a:p>
          <a:p>
            <a:pPr marL="914400" lvl="1" indent="-457200"/>
            <a:r>
              <a:rPr lang="mk" sz="2400" b="0" i="0" strike="noStrike" cap="none" spc="0" baseline="0" dirty="0">
                <a:solidFill>
                  <a:srgbClr val="000000"/>
                </a:solidFill>
                <a:effectLst/>
                <a:latin typeface="Calibri"/>
                <a:ea typeface="Calibri"/>
                <a:cs typeface="Calibri"/>
              </a:rPr>
              <a:t>Другите се I2P, Zeronet, Freenet, Openbazaar</a:t>
            </a:r>
            <a:endParaRPr lang="en-GB" sz="2400" dirty="0"/>
          </a:p>
          <a:p>
            <a:pPr marL="514350" indent="-457200"/>
            <a:r>
              <a:rPr lang="mk" sz="2800" b="0" i="0" strike="noStrike" cap="none" spc="0" baseline="0" dirty="0">
                <a:solidFill>
                  <a:srgbClr val="000000"/>
                </a:solidFill>
                <a:effectLst/>
                <a:latin typeface="Calibri"/>
                <a:ea typeface="Calibri"/>
                <a:cs typeface="Calibri"/>
              </a:rPr>
              <a:t>Се зголемува кај малите продавници и малите расцепкани пазари (вкл. и на конкретни јазици)</a:t>
            </a:r>
          </a:p>
          <a:p>
            <a:pPr marL="914400" lvl="1" indent="-457200"/>
            <a:r>
              <a:rPr lang="mk" sz="2400" b="0" i="0" strike="noStrike" cap="none" spc="0" baseline="0" dirty="0">
                <a:solidFill>
                  <a:srgbClr val="000000"/>
                </a:solidFill>
                <a:effectLst/>
                <a:latin typeface="Calibri"/>
                <a:ea typeface="Calibri"/>
                <a:cs typeface="Calibri"/>
              </a:rPr>
              <a:t>Продажба на криминални производи и услуги</a:t>
            </a:r>
          </a:p>
          <a:p>
            <a:pPr marL="1314450" lvl="2" indent="-457200"/>
            <a:r>
              <a:rPr lang="mk-MK" sz="2000" dirty="0">
                <a:solidFill>
                  <a:srgbClr val="000000"/>
                </a:solidFill>
                <a:latin typeface="Calibri"/>
                <a:ea typeface="Calibri"/>
                <a:cs typeface="Calibri"/>
              </a:rPr>
              <a:t>д</a:t>
            </a:r>
            <a:r>
              <a:rPr lang="mk" sz="2000" b="0" i="0" strike="noStrike" cap="none" spc="0" baseline="0" dirty="0">
                <a:solidFill>
                  <a:srgbClr val="000000"/>
                </a:solidFill>
                <a:effectLst/>
                <a:latin typeface="Calibri"/>
                <a:ea typeface="Calibri"/>
                <a:cs typeface="Calibri"/>
              </a:rPr>
              <a:t>роги, оружје, експлозиви, податоци</a:t>
            </a:r>
          </a:p>
          <a:p>
            <a:pPr marL="1314450" lvl="2" indent="-457200"/>
            <a:r>
              <a:rPr lang="mk" sz="2000" b="0" i="0" strike="noStrike" cap="none" spc="0" baseline="0" dirty="0">
                <a:solidFill>
                  <a:srgbClr val="000000"/>
                </a:solidFill>
                <a:effectLst/>
                <a:latin typeface="Calibri"/>
                <a:ea typeface="Calibri"/>
                <a:cs typeface="Calibri"/>
              </a:rPr>
              <a:t>кредитни картички, </a:t>
            </a:r>
            <a:r>
              <a:rPr lang="en-GB" sz="2000" b="0" i="0" strike="noStrike" cap="none" spc="0" baseline="0" dirty="0">
                <a:solidFill>
                  <a:srgbClr val="000000"/>
                </a:solidFill>
                <a:effectLst/>
                <a:latin typeface="Calibri"/>
                <a:ea typeface="Calibri"/>
                <a:cs typeface="Calibri"/>
              </a:rPr>
              <a:t>malware</a:t>
            </a:r>
            <a:r>
              <a:rPr lang="mk" sz="2000" b="0" i="0" strike="noStrike" cap="none" spc="0" baseline="0" dirty="0">
                <a:solidFill>
                  <a:srgbClr val="000000"/>
                </a:solidFill>
                <a:effectLst/>
                <a:latin typeface="Calibri"/>
                <a:ea typeface="Calibri"/>
                <a:cs typeface="Calibri"/>
              </a:rPr>
              <a:t>, фалсификати</a:t>
            </a:r>
            <a:endParaRPr lang="en-US" sz="2000" dirty="0"/>
          </a:p>
        </p:txBody>
      </p:sp>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35000" y="324128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76405BE-E0B8-485C-9B40-5766188A84AE}"/>
              </a:ext>
            </a:extLst>
          </p:cNvPr>
          <p:cNvPicPr>
            <a:picLocks noChangeAspect="1"/>
          </p:cNvPicPr>
          <p:nvPr/>
        </p:nvPicPr>
        <p:blipFill>
          <a:blip r:embed="rId5"/>
          <a:stretch>
            <a:fillRect/>
          </a:stretch>
        </p:blipFill>
        <p:spPr>
          <a:xfrm>
            <a:off x="125141" y="1142068"/>
            <a:ext cx="3582763" cy="5301208"/>
          </a:xfrm>
          <a:prstGeom prst="rect">
            <a:avLst/>
          </a:prstGeom>
          <a:ln>
            <a:solidFill>
              <a:schemeClr val="accent1"/>
            </a:solidFill>
          </a:ln>
        </p:spPr>
      </p:pic>
      <p:sp>
        <p:nvSpPr>
          <p:cNvPr id="2" name="TextBox 1">
            <a:extLst>
              <a:ext uri="{FF2B5EF4-FFF2-40B4-BE49-F238E27FC236}">
                <a16:creationId xmlns:a16="http://schemas.microsoft.com/office/drawing/2014/main" id="{D0EAB37B-0604-4A44-901E-AA8A221D40A7}"/>
              </a:ext>
            </a:extLst>
          </p:cNvPr>
          <p:cNvSpPr txBox="1"/>
          <p:nvPr/>
        </p:nvSpPr>
        <p:spPr>
          <a:xfrm>
            <a:off x="3779912" y="1164397"/>
            <a:ext cx="2282035" cy="369332"/>
          </a:xfrm>
          <a:prstGeom prst="rect">
            <a:avLst/>
          </a:prstGeom>
          <a:noFill/>
        </p:spPr>
        <p:txBody>
          <a:bodyPr wrap="none" rtlCol="0">
            <a:spAutoFit/>
          </a:bodyPr>
          <a:lstStyle/>
          <a:p>
            <a:r>
              <a:rPr lang="mk-MK" dirty="0"/>
              <a:t>Комерцијални услуги</a:t>
            </a:r>
            <a:endParaRPr lang="LID4096" dirty="0"/>
          </a:p>
        </p:txBody>
      </p:sp>
      <p:sp>
        <p:nvSpPr>
          <p:cNvPr id="14" name="TextBox 13">
            <a:extLst>
              <a:ext uri="{FF2B5EF4-FFF2-40B4-BE49-F238E27FC236}">
                <a16:creationId xmlns:a16="http://schemas.microsoft.com/office/drawing/2014/main" id="{0360A7BB-144C-4086-9008-B6A4104C3644}"/>
              </a:ext>
            </a:extLst>
          </p:cNvPr>
          <p:cNvSpPr txBox="1"/>
          <p:nvPr/>
        </p:nvSpPr>
        <p:spPr>
          <a:xfrm>
            <a:off x="3779911" y="3691595"/>
            <a:ext cx="782587" cy="369332"/>
          </a:xfrm>
          <a:prstGeom prst="rect">
            <a:avLst/>
          </a:prstGeom>
          <a:noFill/>
        </p:spPr>
        <p:txBody>
          <a:bodyPr wrap="none" rtlCol="0">
            <a:spAutoFit/>
          </a:bodyPr>
          <a:lstStyle/>
          <a:p>
            <a:r>
              <a:rPr lang="mk-MK" dirty="0"/>
              <a:t>Дроги</a:t>
            </a:r>
            <a:endParaRPr lang="LID4096" dirty="0"/>
          </a:p>
        </p:txBody>
      </p:sp>
      <p:sp>
        <p:nvSpPr>
          <p:cNvPr id="15" name="TextBox 14">
            <a:extLst>
              <a:ext uri="{FF2B5EF4-FFF2-40B4-BE49-F238E27FC236}">
                <a16:creationId xmlns:a16="http://schemas.microsoft.com/office/drawing/2014/main" id="{C0248ACC-62DB-411D-A434-376AD574EDD3}"/>
              </a:ext>
            </a:extLst>
          </p:cNvPr>
          <p:cNvSpPr txBox="1"/>
          <p:nvPr/>
        </p:nvSpPr>
        <p:spPr>
          <a:xfrm>
            <a:off x="3771819" y="1533729"/>
            <a:ext cx="3642728" cy="2123658"/>
          </a:xfrm>
          <a:prstGeom prst="rect">
            <a:avLst/>
          </a:prstGeom>
          <a:noFill/>
        </p:spPr>
        <p:txBody>
          <a:bodyPr wrap="none" rtlCol="0">
            <a:spAutoFit/>
          </a:bodyPr>
          <a:lstStyle/>
          <a:p>
            <a:r>
              <a:rPr lang="en-US" sz="1200" dirty="0"/>
              <a:t>Dark Web </a:t>
            </a:r>
            <a:r>
              <a:rPr lang="mk-MK" sz="1200" dirty="0"/>
              <a:t>хакери за најмување</a:t>
            </a:r>
          </a:p>
          <a:p>
            <a:r>
              <a:rPr lang="mk-MK" sz="1200" dirty="0"/>
              <a:t>Најдобар продавач на отклучени мобилни телефони</a:t>
            </a:r>
          </a:p>
          <a:p>
            <a:r>
              <a:rPr lang="mk-MK" sz="1200" dirty="0"/>
              <a:t>Како вијагра, но </a:t>
            </a:r>
            <a:r>
              <a:rPr lang="mk-MK" sz="1200" dirty="0" err="1"/>
              <a:t>поефтино</a:t>
            </a:r>
            <a:endParaRPr lang="mk-MK" sz="1200" dirty="0"/>
          </a:p>
          <a:p>
            <a:r>
              <a:rPr lang="mk-MK" sz="1200" dirty="0"/>
              <a:t>Лажни пасоши и лични карти за биткоин</a:t>
            </a:r>
          </a:p>
          <a:p>
            <a:r>
              <a:rPr lang="mk-MK" sz="1200" dirty="0"/>
              <a:t>Продавница за оружје и муниција во ОК</a:t>
            </a:r>
          </a:p>
          <a:p>
            <a:r>
              <a:rPr lang="mk-MK" sz="1200" dirty="0"/>
              <a:t>Продавница за лажни лични карти во САД</a:t>
            </a:r>
          </a:p>
          <a:p>
            <a:r>
              <a:rPr lang="mk-MK" sz="1200" dirty="0"/>
              <a:t>Број 1 дилер на оружје во Европа</a:t>
            </a:r>
          </a:p>
          <a:p>
            <a:r>
              <a:rPr lang="en-US" sz="1200" dirty="0"/>
              <a:t>iPhone, iPad </a:t>
            </a:r>
            <a:r>
              <a:rPr lang="mk-MK" sz="1200" dirty="0"/>
              <a:t>и повеќе за биткоин</a:t>
            </a:r>
          </a:p>
          <a:p>
            <a:r>
              <a:rPr lang="mk-MK" sz="1200" dirty="0"/>
              <a:t>Вистински пасоши на ОК</a:t>
            </a:r>
          </a:p>
          <a:p>
            <a:r>
              <a:rPr lang="mk-MK" sz="1200" dirty="0"/>
              <a:t>Станете жител на САД</a:t>
            </a:r>
          </a:p>
          <a:p>
            <a:r>
              <a:rPr lang="mk-MK" sz="1200" dirty="0" err="1"/>
              <a:t>Изнајмете</a:t>
            </a:r>
            <a:r>
              <a:rPr lang="mk-MK" sz="1200" dirty="0"/>
              <a:t> хакер за биткоин</a:t>
            </a:r>
            <a:endParaRPr lang="LID4096" sz="1200" dirty="0"/>
          </a:p>
        </p:txBody>
      </p:sp>
      <p:sp>
        <p:nvSpPr>
          <p:cNvPr id="16" name="TextBox 15">
            <a:extLst>
              <a:ext uri="{FF2B5EF4-FFF2-40B4-BE49-F238E27FC236}">
                <a16:creationId xmlns:a16="http://schemas.microsoft.com/office/drawing/2014/main" id="{5DE7828C-B346-48DA-8C39-4E62272E64AB}"/>
              </a:ext>
            </a:extLst>
          </p:cNvPr>
          <p:cNvSpPr txBox="1"/>
          <p:nvPr/>
        </p:nvSpPr>
        <p:spPr>
          <a:xfrm>
            <a:off x="3771819" y="4205776"/>
            <a:ext cx="4042645" cy="2308324"/>
          </a:xfrm>
          <a:prstGeom prst="rect">
            <a:avLst/>
          </a:prstGeom>
          <a:noFill/>
        </p:spPr>
        <p:txBody>
          <a:bodyPr wrap="none" rtlCol="0">
            <a:spAutoFit/>
          </a:bodyPr>
          <a:lstStyle/>
          <a:p>
            <a:r>
              <a:rPr lang="mk-MK" sz="1200" dirty="0"/>
              <a:t>„Холандска врска“ за ОК</a:t>
            </a:r>
          </a:p>
          <a:p>
            <a:r>
              <a:rPr lang="mk-MK" sz="1200" dirty="0"/>
              <a:t>Марихуана директно од изворот</a:t>
            </a:r>
          </a:p>
          <a:p>
            <a:r>
              <a:rPr lang="mk-MK" sz="1200" dirty="0"/>
              <a:t>Кокаин, хероин, </a:t>
            </a:r>
            <a:r>
              <a:rPr lang="mk-MK" sz="1200" dirty="0" err="1"/>
              <a:t>МДМА</a:t>
            </a:r>
            <a:r>
              <a:rPr lang="mk-MK" sz="1200" dirty="0"/>
              <a:t> и ЛСД од Холандија</a:t>
            </a:r>
          </a:p>
          <a:p>
            <a:r>
              <a:rPr lang="mk-MK" sz="1200" dirty="0"/>
              <a:t>Канабис со квалитет на легална продавница во ОК</a:t>
            </a:r>
          </a:p>
          <a:p>
            <a:r>
              <a:rPr lang="mk-MK" sz="1200" dirty="0"/>
              <a:t>Најголема .</a:t>
            </a:r>
            <a:r>
              <a:rPr lang="en-US" sz="1200" dirty="0"/>
              <a:t>onion </a:t>
            </a:r>
            <a:r>
              <a:rPr lang="mk-MK" sz="1200" dirty="0"/>
              <a:t>продавница за дрога во Европа</a:t>
            </a:r>
          </a:p>
          <a:p>
            <a:r>
              <a:rPr lang="mk-MK" sz="1200" dirty="0"/>
              <a:t>Прва класа канабис</a:t>
            </a:r>
          </a:p>
          <a:p>
            <a:r>
              <a:rPr lang="mk-MK" sz="1200" dirty="0"/>
              <a:t>Најдобриот органски канабис од САД</a:t>
            </a:r>
          </a:p>
          <a:p>
            <a:r>
              <a:rPr lang="mk-MK" sz="1200" dirty="0"/>
              <a:t>Добавува на канабис на големо во ОК</a:t>
            </a:r>
          </a:p>
          <a:p>
            <a:r>
              <a:rPr lang="mk-MK" sz="1200" dirty="0"/>
              <a:t>Најдобрите </a:t>
            </a:r>
            <a:r>
              <a:rPr lang="mk-MK" sz="1200" dirty="0" err="1"/>
              <a:t>психоделични</a:t>
            </a:r>
            <a:r>
              <a:rPr lang="mk-MK" sz="1200" dirty="0"/>
              <a:t> дроги на </a:t>
            </a:r>
            <a:r>
              <a:rPr lang="en-US" sz="1200" dirty="0"/>
              <a:t>Dark Web</a:t>
            </a:r>
          </a:p>
          <a:p>
            <a:r>
              <a:rPr lang="mk-MK" sz="1200" dirty="0"/>
              <a:t>Канабис со квалитет од канабис-</a:t>
            </a:r>
            <a:r>
              <a:rPr lang="mk-MK" sz="1200" dirty="0" err="1"/>
              <a:t>кафулирање</a:t>
            </a:r>
            <a:r>
              <a:rPr lang="mk-MK" sz="1200" dirty="0"/>
              <a:t> во Холандија</a:t>
            </a:r>
          </a:p>
          <a:p>
            <a:r>
              <a:rPr lang="mk-MK" sz="1200" dirty="0"/>
              <a:t>Најдобриот добавува на дрога на </a:t>
            </a:r>
            <a:r>
              <a:rPr lang="en-US" sz="1200" dirty="0"/>
              <a:t>Dark Web</a:t>
            </a:r>
          </a:p>
          <a:p>
            <a:r>
              <a:rPr lang="mk-MK" sz="1200" dirty="0"/>
              <a:t>Германска продавница за марихуана</a:t>
            </a:r>
            <a:endParaRPr lang="LID4096" sz="1200" dirty="0"/>
          </a:p>
        </p:txBody>
      </p:sp>
    </p:spTree>
    <p:extLst>
      <p:ext uri="{BB962C8B-B14F-4D97-AF65-F5344CB8AC3E}">
        <p14:creationId xmlns:p14="http://schemas.microsoft.com/office/powerpoint/2010/main" val="2038509465"/>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„Информатичко општество“</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4607271"/>
          </a:xfrm>
        </p:spPr>
        <p:txBody>
          <a:bodyPr/>
          <a:lstStyle/>
          <a:p>
            <a:pPr eaLnBrk="1" hangingPunct="1"/>
            <a:r>
              <a:rPr lang="mk" sz="3200" b="0" i="0" strike="noStrike" cap="none" spc="0" baseline="0">
                <a:solidFill>
                  <a:srgbClr val="000000"/>
                </a:solidFill>
                <a:effectLst/>
                <a:latin typeface="Calibri"/>
                <a:ea typeface="Calibri"/>
                <a:cs typeface="Calibri"/>
              </a:rPr>
              <a:t>„Општество во кое создавањето, растурањето, употребувањето, вградувањето и ракувањето со информациите претставува економска, политичка и културна дејност“  </a:t>
            </a:r>
          </a:p>
          <a:p>
            <a:pPr marL="0" indent="0" algn="r" eaLnBrk="1" hangingPunct="1">
              <a:buNone/>
            </a:pPr>
            <a:r>
              <a:rPr lang="mk" sz="1600" b="0" i="0" strike="noStrike" cap="none" spc="0" baseline="0">
                <a:solidFill>
                  <a:srgbClr val="000000"/>
                </a:solidFill>
                <a:effectLst/>
                <a:latin typeface="Calibri"/>
                <a:ea typeface="Calibri"/>
                <a:cs typeface="Calibri"/>
              </a:rPr>
              <a:t>Хилберт М и Бенигер ЏР</a:t>
            </a:r>
          </a:p>
          <a:p>
            <a:pPr lvl="1" eaLnBrk="1" hangingPunct="1"/>
            <a:r>
              <a:rPr lang="mk" sz="2800" b="0" i="0" strike="noStrike" cap="none" spc="0" baseline="0">
                <a:solidFill>
                  <a:srgbClr val="000000"/>
                </a:solidFill>
                <a:effectLst/>
                <a:latin typeface="Calibri"/>
                <a:ea typeface="Calibri"/>
                <a:cs typeface="Calibri"/>
              </a:rPr>
              <a:t>Дигитална информација</a:t>
            </a:r>
          </a:p>
          <a:p>
            <a:pPr lvl="1" eaLnBrk="1" hangingPunct="1"/>
            <a:r>
              <a:rPr lang="mk" sz="2800" b="0" i="0" strike="noStrike" cap="none" spc="0" baseline="0">
                <a:solidFill>
                  <a:srgbClr val="000000"/>
                </a:solidFill>
                <a:effectLst/>
                <a:latin typeface="Calibri"/>
                <a:ea typeface="Calibri"/>
                <a:cs typeface="Calibri"/>
              </a:rPr>
              <a:t>Комуникациска технологија</a:t>
            </a:r>
          </a:p>
          <a:p>
            <a:pPr lvl="1" eaLnBrk="1" hangingPunct="1"/>
            <a:r>
              <a:rPr lang="mk" sz="2800" b="0" i="0" strike="noStrike" cap="none" spc="0" baseline="0">
                <a:solidFill>
                  <a:srgbClr val="000000"/>
                </a:solidFill>
                <a:effectLst/>
                <a:latin typeface="Calibri"/>
                <a:ea typeface="Calibri"/>
                <a:cs typeface="Calibri"/>
              </a:rPr>
              <a:t>Експлозија на информации</a:t>
            </a:r>
          </a:p>
          <a:p>
            <a:pPr eaLnBrk="1" hangingPunct="1"/>
            <a:r>
              <a:rPr lang="mk" sz="3200" b="0" i="0" strike="noStrike" cap="none" spc="0" baseline="0">
                <a:solidFill>
                  <a:srgbClr val="000000"/>
                </a:solidFill>
                <a:effectLst/>
                <a:latin typeface="Calibri"/>
                <a:ea typeface="Calibri"/>
                <a:cs typeface="Calibri"/>
              </a:rPr>
              <a:t>Се менува светот?</a:t>
            </a:r>
            <a:endParaRPr lang="sr-Cyrl-RS" altLang="en-US"/>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190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mk" sz="3200" b="0" i="0" strike="noStrike" cap="none" spc="0" baseline="0" dirty="0">
                <a:solidFill>
                  <a:srgbClr val="000000"/>
                </a:solidFill>
                <a:effectLst/>
                <a:latin typeface="Calibri"/>
                <a:ea typeface="Calibri"/>
                <a:cs typeface="Calibri"/>
              </a:rPr>
              <a:t>Валутата </a:t>
            </a:r>
            <a:r>
              <a:rPr lang="mk-MK" dirty="0">
                <a:solidFill>
                  <a:srgbClr val="000000"/>
                </a:solidFill>
                <a:latin typeface="Calibri"/>
                <a:ea typeface="Calibri"/>
                <a:cs typeface="Calibri"/>
              </a:rPr>
              <a:t>на </a:t>
            </a:r>
            <a:r>
              <a:rPr lang="en-US" dirty="0">
                <a:solidFill>
                  <a:srgbClr val="000000"/>
                </a:solidFill>
                <a:latin typeface="Calibri"/>
                <a:ea typeface="Calibri"/>
                <a:cs typeface="Calibri"/>
              </a:rPr>
              <a:t>Dark Web</a:t>
            </a:r>
            <a:r>
              <a:rPr lang="mk" sz="3200" b="0" i="0" strike="noStrike" cap="none" spc="0" baseline="0" dirty="0">
                <a:solidFill>
                  <a:srgbClr val="000000"/>
                </a:solidFill>
                <a:effectLst/>
                <a:latin typeface="Calibri"/>
                <a:ea typeface="Calibri"/>
                <a:cs typeface="Calibri"/>
              </a:rPr>
              <a:t> мрежа останува виртуелна</a:t>
            </a:r>
          </a:p>
          <a:p>
            <a:pPr marL="914400" lvl="1" indent="-457200"/>
            <a:r>
              <a:rPr lang="mk" sz="2800" b="0" i="0" strike="noStrike" cap="none" spc="0" baseline="0" dirty="0">
                <a:solidFill>
                  <a:srgbClr val="000000"/>
                </a:solidFill>
                <a:effectLst/>
                <a:latin typeface="Calibri"/>
                <a:ea typeface="Calibri"/>
                <a:cs typeface="Calibri"/>
              </a:rPr>
              <a:t>1 милијарди УСД потрошени во 2019</a:t>
            </a:r>
          </a:p>
          <a:p>
            <a:pPr marL="914400" lvl="1" indent="-457200"/>
            <a:r>
              <a:rPr lang="mk" sz="2800" b="0" i="0" strike="noStrike" cap="none" spc="0" baseline="0" dirty="0">
                <a:solidFill>
                  <a:srgbClr val="000000"/>
                </a:solidFill>
                <a:effectLst/>
                <a:latin typeface="Calibri"/>
                <a:ea typeface="Calibri"/>
                <a:cs typeface="Calibri"/>
              </a:rPr>
              <a:t>Биткоинот се користи најчесто – поради неговата општа познатост  </a:t>
            </a:r>
          </a:p>
          <a:p>
            <a:pPr marL="1314450" lvl="2" indent="-457200"/>
            <a:r>
              <a:rPr lang="mk" sz="2400" b="0" i="0" strike="noStrike" cap="none" spc="0" baseline="0" dirty="0">
                <a:solidFill>
                  <a:srgbClr val="000000"/>
                </a:solidFill>
                <a:effectLst/>
                <a:latin typeface="Calibri"/>
                <a:ea typeface="Calibri"/>
                <a:cs typeface="Calibri"/>
              </a:rPr>
              <a:t>Премин кон валути насочени кон приватноста, преку страв за безбедност</a:t>
            </a:r>
            <a:r>
              <a:rPr lang="en-US" sz="2400" b="0" i="0" strike="noStrike" cap="none" spc="0" baseline="0" dirty="0">
                <a:solidFill>
                  <a:srgbClr val="000000"/>
                </a:solidFill>
                <a:effectLst/>
                <a:latin typeface="Calibri"/>
                <a:ea typeface="Calibri"/>
                <a:cs typeface="Calibri"/>
              </a:rPr>
              <a:t>a</a:t>
            </a:r>
            <a:r>
              <a:rPr lang="mk" sz="2400" b="0" i="0" strike="noStrike" cap="none" spc="0" baseline="0" dirty="0">
                <a:solidFill>
                  <a:srgbClr val="000000"/>
                </a:solidFill>
                <a:effectLst/>
                <a:latin typeface="Calibri"/>
                <a:ea typeface="Calibri"/>
                <a:cs typeface="Calibri"/>
              </a:rPr>
              <a:t> </a:t>
            </a:r>
          </a:p>
          <a:p>
            <a:pPr marL="1314450" lvl="2" indent="-457200"/>
            <a:r>
              <a:rPr lang="mk" sz="2400" b="0" i="0" strike="noStrike" cap="none" spc="0" baseline="0" dirty="0">
                <a:solidFill>
                  <a:srgbClr val="000000"/>
                </a:solidFill>
                <a:effectLst/>
                <a:latin typeface="Calibri"/>
                <a:ea typeface="Calibri"/>
                <a:cs typeface="Calibri"/>
              </a:rPr>
              <a:t>На пример, Monero (XMR), Zcash (ZEC), Komodo (KMD), Verge (XVG), Horizen (ZEN) </a:t>
            </a:r>
          </a:p>
        </p:txBody>
      </p:sp>
      <p:pic>
        <p:nvPicPr>
          <p:cNvPr id="19458" name="Picture 2" descr="Bitcoin Has Halved—What Now?">
            <a:extLst>
              <a:ext uri="{FF2B5EF4-FFF2-40B4-BE49-F238E27FC236}">
                <a16:creationId xmlns:a16="http://schemas.microsoft.com/office/drawing/2014/main"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14832" y="4836738"/>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a16="http://schemas.microsoft.com/office/drawing/2014/main"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273591" y="473824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Криминална употреба на темната мрежа</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a16="http://schemas.microsoft.com/office/drawing/2014/main"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a16="http://schemas.microsoft.com/office/drawing/2014/main" id="{7437D36F-6500-4341-91D7-3CAAAA70200A}"/>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Спојувањето на сајбер и тероризам</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08BA04A7-AC4D-45C9-82C8-3FBCDD90C776}" type="slidenum">
              <a:rPr lang="mk" sz="1200" b="1" i="0" strike="noStrike" cap="none" spc="0" baseline="0">
                <a:solidFill>
                  <a:srgbClr val="FFFFFF"/>
                </a:solidFill>
                <a:effectLst/>
                <a:latin typeface="Verdana" charset="0"/>
                <a:ea typeface="Verdana"/>
                <a:cs typeface="Verdana" charset="0"/>
              </a:rPr>
              <a:t>92</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Терористичка употреба на интернетот</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mk" sz="2800" b="0" i="0" strike="noStrike" cap="none" spc="0" baseline="0" dirty="0">
                <a:solidFill>
                  <a:srgbClr val="000000"/>
                </a:solidFill>
                <a:effectLst/>
                <a:latin typeface="Calibri"/>
                <a:ea typeface="Calibri"/>
                <a:cs typeface="Calibri"/>
              </a:rPr>
              <a:t>Продолжуваат да го шират своето онлајн присуството</a:t>
            </a:r>
          </a:p>
          <a:p>
            <a:pPr marL="914400" lvl="1" indent="-457200"/>
            <a:r>
              <a:rPr lang="mk" sz="2400" b="0" i="0" strike="noStrike" cap="none" spc="0" baseline="0" dirty="0">
                <a:solidFill>
                  <a:srgbClr val="000000"/>
                </a:solidFill>
                <a:effectLst/>
                <a:latin typeface="Calibri"/>
                <a:ea typeface="Calibri"/>
                <a:cs typeface="Calibri"/>
              </a:rPr>
              <a:t>Се шират низ повеќе јурисдикции</a:t>
            </a:r>
          </a:p>
          <a:p>
            <a:pPr marL="914400" lvl="1" indent="-457200"/>
            <a:r>
              <a:rPr lang="mk" sz="2400" b="0" i="0" strike="noStrike" cap="none" spc="0" baseline="0" dirty="0">
                <a:solidFill>
                  <a:srgbClr val="000000"/>
                </a:solidFill>
                <a:effectLst/>
                <a:latin typeface="Calibri"/>
                <a:ea typeface="Calibri"/>
                <a:cs typeface="Calibri"/>
              </a:rPr>
              <a:t>Се состои од форуми, сајтови за споделување на фајлови, пејстбин, сајтови за стриминг на видеа, услуги за скратување на </a:t>
            </a:r>
            <a:r>
              <a:rPr lang="en-GB" sz="2400" b="0" i="0" strike="noStrike" cap="none" spc="0" baseline="0" dirty="0">
                <a:solidFill>
                  <a:srgbClr val="000000"/>
                </a:solidFill>
                <a:effectLst/>
                <a:latin typeface="Calibri"/>
                <a:ea typeface="Calibri"/>
                <a:cs typeface="Calibri"/>
              </a:rPr>
              <a:t>URL</a:t>
            </a:r>
            <a:r>
              <a:rPr lang="mk" sz="2400" b="0" i="0" strike="noStrike" cap="none" spc="0" baseline="0" dirty="0">
                <a:solidFill>
                  <a:srgbClr val="000000"/>
                </a:solidFill>
                <a:effectLst/>
                <a:latin typeface="Calibri"/>
                <a:ea typeface="Calibri"/>
                <a:cs typeface="Calibri"/>
              </a:rPr>
              <a:t>, блогови, апликации за испраќање пораки/емитување, платформи за пренос во живо, сајтови на друштвените медиуми, хостинг услуги</a:t>
            </a:r>
          </a:p>
          <a:p>
            <a:pPr marL="514350" indent="-457200"/>
            <a:r>
              <a:rPr lang="mk" sz="2800" b="0" i="0" strike="noStrike" cap="none" spc="0" baseline="0" dirty="0">
                <a:solidFill>
                  <a:srgbClr val="000000"/>
                </a:solidFill>
                <a:effectLst/>
                <a:latin typeface="Calibri"/>
                <a:ea typeface="Calibri"/>
                <a:cs typeface="Calibri"/>
              </a:rPr>
              <a:t>Честопати, тие се меѓу првите што ги усвојуваат новите технологии и новите платформи </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Терористичка употреба на интернетот</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37375019-F78A-4BAB-B75C-C64845B462F5}"/>
              </a:ext>
            </a:extLst>
          </p:cNvPr>
          <p:cNvPicPr>
            <a:picLocks noChangeAspect="1"/>
          </p:cNvPicPr>
          <p:nvPr/>
        </p:nvPicPr>
        <p:blipFill>
          <a:blip r:embed="rId4"/>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id="{4CF23235-C2A3-4F0F-BAAA-65E351797266}"/>
              </a:ext>
            </a:extLst>
          </p:cNvPr>
          <p:cNvPicPr>
            <a:picLocks noChangeAspect="1"/>
          </p:cNvPicPr>
          <p:nvPr/>
        </p:nvPicPr>
        <p:blipFill>
          <a:blip r:embed="rId5"/>
          <a:stretch>
            <a:fillRect/>
          </a:stretch>
        </p:blipFill>
        <p:spPr>
          <a:xfrm>
            <a:off x="4063382" y="3059066"/>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Терористичка употреба на интернетот</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303DD0F7-8AE0-4006-89A7-52A25716F349}"/>
              </a:ext>
            </a:extLst>
          </p:cNvPr>
          <p:cNvSpPr txBox="1"/>
          <p:nvPr/>
        </p:nvSpPr>
        <p:spPr>
          <a:xfrm>
            <a:off x="6371078" y="1532282"/>
            <a:ext cx="2245876" cy="396636"/>
          </a:xfrm>
          <a:prstGeom prst="rect">
            <a:avLst/>
          </a:prstGeom>
          <a:solidFill>
            <a:srgbClr val="F08A34"/>
          </a:solidFill>
        </p:spPr>
        <p:txBody>
          <a:bodyPr wrap="square" rtlCol="0">
            <a:spAutoFit/>
          </a:bodyPr>
          <a:lstStyle/>
          <a:p>
            <a:pPr algn="ctr"/>
            <a:r>
              <a:rPr lang="mk" sz="2000" b="0" i="0" strike="noStrike" cap="none" spc="0" baseline="0">
                <a:solidFill>
                  <a:srgbClr val="FFFFFF"/>
                </a:solidFill>
                <a:effectLst/>
                <a:latin typeface="Calibri"/>
                <a:ea typeface="Calibri"/>
                <a:cs typeface="Calibri"/>
              </a:rPr>
              <a:t>4 септември 2020</a:t>
            </a:r>
          </a:p>
        </p:txBody>
      </p:sp>
    </p:spTree>
    <p:extLst>
      <p:ext uri="{BB962C8B-B14F-4D97-AF65-F5344CB8AC3E}">
        <p14:creationId xmlns:p14="http://schemas.microsoft.com/office/powerpoint/2010/main" val="21724400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558ED5"/>
                </a:solidFill>
                <a:effectLst/>
                <a:latin typeface="Calibri"/>
                <a:ea typeface="Calibri"/>
                <a:cs typeface="Calibri"/>
              </a:rPr>
              <a:t>Трансверзални фактори на криминалот</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fld id="{4CD8D117-0151-4133-A852-43F4DBC51B22}" type="slidenum">
              <a:rPr lang="mk" sz="1200" b="1" i="0" strike="noStrike" cap="none" spc="0" baseline="0">
                <a:solidFill>
                  <a:srgbClr val="FFFFFF"/>
                </a:solidFill>
                <a:effectLst/>
                <a:latin typeface="Verdana" charset="0"/>
                <a:ea typeface="Verdana"/>
                <a:cs typeface="Verdana" charset="0"/>
              </a:rPr>
              <a:t>96</a:t>
            </a:fld>
            <a:r>
              <a:rPr lang="mk" sz="1200" b="1" i="0" strike="noStrike" cap="none" spc="0" baseline="0">
                <a:solidFill>
                  <a:srgbClr val="FFFFFF"/>
                </a:solidFill>
                <a:effectLst/>
                <a:latin typeface="Verdana" charset="0"/>
                <a:ea typeface="Verdana"/>
                <a:cs typeface="Verdana" charset="0"/>
              </a:rPr>
              <a:t> -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0065" y="190500"/>
            <a:ext cx="7865984"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Трансверзални фактори на криминалот</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1" y="1052736"/>
            <a:ext cx="9136062" cy="5183335"/>
          </a:xfrm>
        </p:spPr>
        <p:txBody>
          <a:bodyPr/>
          <a:lstStyle/>
          <a:p>
            <a:pPr marL="57150" indent="0">
              <a:spcBef>
                <a:spcPts val="0"/>
              </a:spcBef>
              <a:spcAft>
                <a:spcPts val="300"/>
              </a:spcAft>
              <a:buNone/>
            </a:pPr>
            <a:r>
              <a:rPr lang="mk" sz="2800" b="0" i="0" strike="noStrike" cap="none" spc="0" baseline="0" dirty="0">
                <a:solidFill>
                  <a:srgbClr val="0070C0"/>
                </a:solidFill>
                <a:effectLst/>
                <a:latin typeface="Calibri"/>
                <a:ea typeface="Calibri"/>
                <a:cs typeface="Calibri"/>
              </a:rPr>
              <a:t>Социјален инженеринг</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Особено со </a:t>
            </a:r>
            <a:r>
              <a:rPr lang="mk" b="0" i="0" strike="noStrike" cap="none" spc="0" baseline="0" dirty="0">
                <a:solidFill>
                  <a:srgbClr val="0070C0"/>
                </a:solidFill>
                <a:effectLst/>
                <a:latin typeface="Calibri"/>
                <a:ea typeface="Calibri"/>
                <a:cs typeface="Calibri"/>
              </a:rPr>
              <a:t>фишинг</a:t>
            </a:r>
            <a:r>
              <a:rPr lang="mk" sz="2400" b="0" i="0" strike="noStrike" cap="none" spc="0" baseline="0" dirty="0">
                <a:solidFill>
                  <a:srgbClr val="000000"/>
                </a:solidFill>
                <a:effectLst/>
                <a:latin typeface="Calibri"/>
                <a:ea typeface="Calibri"/>
                <a:cs typeface="Calibri"/>
              </a:rPr>
              <a:t> за да се добијат податоци и информации</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Последователно се користи и за криминал</a:t>
            </a:r>
          </a:p>
          <a:p>
            <a:pPr marL="57150" indent="0">
              <a:spcBef>
                <a:spcPts val="0"/>
              </a:spcBef>
              <a:spcAft>
                <a:spcPts val="300"/>
              </a:spcAft>
              <a:buNone/>
            </a:pPr>
            <a:r>
              <a:rPr lang="mk" sz="2800" b="0" i="0" strike="noStrike" cap="none" spc="0" baseline="0" dirty="0">
                <a:solidFill>
                  <a:srgbClr val="0070C0"/>
                </a:solidFill>
                <a:effectLst/>
                <a:latin typeface="Calibri"/>
                <a:ea typeface="Calibri"/>
                <a:cs typeface="Calibri"/>
              </a:rPr>
              <a:t>Лица кои илегално пренесуваат пари („мулиња за пари“/</a:t>
            </a:r>
            <a:r>
              <a:rPr lang="en-US" sz="2800" b="0" i="0" strike="noStrike" cap="none" spc="0" baseline="0" dirty="0">
                <a:solidFill>
                  <a:srgbClr val="0070C0"/>
                </a:solidFill>
                <a:effectLst/>
                <a:latin typeface="Calibri"/>
                <a:ea typeface="Calibri"/>
                <a:cs typeface="Calibri"/>
              </a:rPr>
              <a:t>money mules)</a:t>
            </a:r>
            <a:endParaRPr lang="mk" sz="2800" b="0" i="0" strike="noStrike" cap="none" spc="0" baseline="0" dirty="0">
              <a:solidFill>
                <a:srgbClr val="0070C0"/>
              </a:solidFill>
              <a:effectLst/>
              <a:latin typeface="Calibri"/>
              <a:ea typeface="Calibri"/>
              <a:cs typeface="Calibri"/>
            </a:endParaRP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Целта се маргинализирани лица или лица со слаби примања</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Се преминува и кон т.н. „мулиња“ со појака финансиска состојба, кои ги канализираат средствата на меѓународно ниво преку корпоративни сметки</a:t>
            </a:r>
          </a:p>
          <a:p>
            <a:pPr marL="57150" indent="0">
              <a:spcBef>
                <a:spcPts val="0"/>
              </a:spcBef>
              <a:spcAft>
                <a:spcPts val="300"/>
              </a:spcAft>
              <a:buNone/>
            </a:pPr>
            <a:r>
              <a:rPr lang="mk" sz="2800" b="0" i="0" strike="noStrike" cap="none" spc="0" baseline="0" dirty="0">
                <a:solidFill>
                  <a:srgbClr val="0070C0"/>
                </a:solidFill>
                <a:effectLst/>
                <a:latin typeface="Calibri"/>
                <a:ea typeface="Calibri"/>
                <a:cs typeface="Calibri"/>
              </a:rPr>
              <a:t>Криптовалути</a:t>
            </a:r>
          </a:p>
          <a:p>
            <a:pPr marL="914400" lvl="1" indent="-457200">
              <a:spcBef>
                <a:spcPts val="0"/>
              </a:spcBef>
              <a:spcAft>
                <a:spcPts val="300"/>
              </a:spcAft>
            </a:pPr>
            <a:r>
              <a:rPr lang="mk" sz="2400" b="0" i="0" strike="noStrike" cap="none" spc="0" baseline="0" dirty="0">
                <a:solidFill>
                  <a:srgbClr val="000000"/>
                </a:solidFill>
                <a:effectLst/>
                <a:latin typeface="Calibri"/>
                <a:ea typeface="Calibri"/>
                <a:cs typeface="Calibri"/>
              </a:rPr>
              <a:t>Се користат „легитимни“, но за </a:t>
            </a:r>
            <a:r>
              <a:rPr lang="sr-Cyrl-RS" sz="2400" b="0" i="0" strike="noStrike" cap="none" spc="0" baseline="0" dirty="0">
                <a:solidFill>
                  <a:srgbClr val="000000"/>
                </a:solidFill>
                <a:effectLst/>
                <a:latin typeface="Calibri"/>
                <a:ea typeface="Calibri"/>
                <a:cs typeface="Calibri"/>
              </a:rPr>
              <a:t>илегалн</a:t>
            </a:r>
            <a:r>
              <a:rPr lang="mk" sz="2400" b="0" i="0" strike="noStrike" cap="none" spc="0" baseline="0" dirty="0">
                <a:solidFill>
                  <a:srgbClr val="000000"/>
                </a:solidFill>
                <a:effectLst/>
                <a:latin typeface="Calibri"/>
                <a:ea typeface="Calibri"/>
                <a:cs typeface="Calibri"/>
              </a:rPr>
              <a:t>и цели</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0" i="0" strike="noStrike" cap="none" spc="0" baseline="0">
                <a:solidFill>
                  <a:srgbClr val="FFFFFF"/>
                </a:solidFill>
                <a:effectLst/>
                <a:latin typeface="Verdana" charset="0"/>
                <a:ea typeface="Verdana"/>
                <a:cs typeface="Verdana" charset="0"/>
              </a:rPr>
              <a:t>www.coe.int/cybercrime                              </a:t>
            </a:r>
            <a:endParaRPr lang="en-GB" sz="120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0501" y="4951834"/>
            <a:ext cx="2703000" cy="762762"/>
          </a:xfrm>
          <a:prstGeom prst="rect">
            <a:avLst/>
          </a:prstGeom>
          <a:noFill/>
        </p:spPr>
        <p:txBody>
          <a:bodyPr wrap="square" rtlCol="0">
            <a:spAutoFit/>
          </a:bodyPr>
          <a:lstStyle/>
          <a:p>
            <a:pPr algn="ctr"/>
            <a:r>
              <a:rPr lang="mk" sz="4400" b="0" i="0" strike="noStrike" cap="none" spc="0" baseline="0">
                <a:solidFill>
                  <a:srgbClr val="000000"/>
                </a:solidFill>
                <a:effectLst/>
                <a:latin typeface="Calibri"/>
                <a:ea typeface="Calibri"/>
                <a:cs typeface="Calibri"/>
              </a:rPr>
              <a:t>Прашања</a:t>
            </a:r>
            <a:endParaRPr lang="en-GB" sz="4400"/>
          </a:p>
        </p:txBody>
      </p:sp>
    </p:spTree>
    <p:extLst>
      <p:ext uri="{BB962C8B-B14F-4D97-AF65-F5344CB8AC3E}">
        <p14:creationId xmlns:p14="http://schemas.microsoft.com/office/powerpoint/2010/main" val="4288643767"/>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a:ea typeface="MS PGothic" charset="0"/>
                <a:cs typeface="MS PGothic" charset="0"/>
              </a:defRPr>
            </a:lvl1pPr>
            <a:lvl2pPr marL="742950" indent="-285750">
              <a:defRPr sz="2400">
                <a:solidFill>
                  <a:schemeClr val="tx1"/>
                </a:solidFill>
                <a:latin typeface="Calibri"/>
                <a:ea typeface="MS PGothic" charset="0"/>
                <a:cs typeface="MS PGothic" charset="0"/>
              </a:defRPr>
            </a:lvl2pPr>
            <a:lvl3pPr marL="1143000" indent="-228600">
              <a:defRPr sz="2400">
                <a:solidFill>
                  <a:schemeClr val="tx1"/>
                </a:solidFill>
                <a:latin typeface="Calibri"/>
                <a:ea typeface="MS PGothic" charset="0"/>
                <a:cs typeface="MS PGothic" charset="0"/>
              </a:defRPr>
            </a:lvl3pPr>
            <a:lvl4pPr marL="1600200" indent="-228600">
              <a:defRPr sz="2400">
                <a:solidFill>
                  <a:schemeClr val="tx1"/>
                </a:solidFill>
                <a:latin typeface="Calibri"/>
                <a:ea typeface="MS PGothic" charset="0"/>
                <a:cs typeface="MS PGothic" charset="0"/>
              </a:defRPr>
            </a:lvl4pPr>
            <a:lvl5pPr marL="2057400" indent="-228600">
              <a:defRPr sz="2400">
                <a:solidFill>
                  <a:schemeClr val="tx1"/>
                </a:solidFill>
                <a:latin typeface="Calibri"/>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Конкретни цели на сесијата</a:t>
            </a:r>
            <a:endParaRPr lang="en-GB" sz="200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5382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mk" sz="1200" b="0" i="0" strike="noStrike" cap="none" spc="0" baseline="0">
                <a:solidFill>
                  <a:srgbClr val="FFFFFF"/>
                </a:solidFill>
                <a:effectLst/>
                <a:latin typeface="Verdana" charset="0"/>
                <a:ea typeface="Verdana"/>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196752"/>
            <a:ext cx="8712522" cy="5240233"/>
          </a:xfrm>
        </p:spPr>
        <p:txBody>
          <a:bodyPr>
            <a:normAutofit fontScale="92500" lnSpcReduction="10000"/>
          </a:bodyPr>
          <a:lstStyle/>
          <a:p>
            <a:pPr marL="0" indent="0">
              <a:buNone/>
            </a:pPr>
            <a:r>
              <a:rPr lang="mk" sz="3200" b="0" i="0" strike="noStrike" cap="none" spc="0" baseline="0" dirty="0">
                <a:solidFill>
                  <a:srgbClr val="000000"/>
                </a:solidFill>
                <a:effectLst/>
                <a:latin typeface="Calibri"/>
                <a:ea typeface="Calibri"/>
                <a:cs typeface="Calibri"/>
              </a:rPr>
              <a:t>На крајот од оваа сесија, </a:t>
            </a:r>
            <a:r>
              <a:rPr lang="sr-Cyrl-RS" sz="3200" b="0" i="0" strike="noStrike" cap="none" spc="0" baseline="0" dirty="0">
                <a:solidFill>
                  <a:srgbClr val="000000"/>
                </a:solidFill>
                <a:effectLst/>
                <a:latin typeface="Calibri"/>
                <a:ea typeface="Calibri"/>
                <a:cs typeface="Calibri"/>
              </a:rPr>
              <a:t>претставници</a:t>
            </a:r>
            <a:r>
              <a:rPr lang="mk" sz="3200" b="0" i="0" strike="noStrike" cap="none" spc="0" baseline="0" dirty="0">
                <a:solidFill>
                  <a:srgbClr val="000000"/>
                </a:solidFill>
                <a:effectLst/>
                <a:latin typeface="Calibri"/>
                <a:ea typeface="Calibri"/>
                <a:cs typeface="Calibri"/>
              </a:rPr>
              <a:t>те треба да можат:</a:t>
            </a:r>
          </a:p>
          <a:p>
            <a:r>
              <a:rPr lang="mk" sz="2800" b="0" i="0" strike="noStrike" cap="none" spc="0" baseline="0" dirty="0">
                <a:solidFill>
                  <a:srgbClr val="000000"/>
                </a:solidFill>
                <a:effectLst/>
                <a:latin typeface="Calibri"/>
                <a:ea typeface="Calibri"/>
                <a:cs typeface="Calibri"/>
              </a:rPr>
              <a:t>да ги препознаат различните видови на сајбер-криминалот и нивното влијание</a:t>
            </a:r>
          </a:p>
          <a:p>
            <a:r>
              <a:rPr lang="mk" sz="2800" dirty="0">
                <a:solidFill>
                  <a:srgbClr val="000000"/>
                </a:solidFill>
                <a:latin typeface="Calibri"/>
                <a:ea typeface="Calibri"/>
                <a:cs typeface="Calibri"/>
              </a:rPr>
              <a:t>д</a:t>
            </a:r>
            <a:r>
              <a:rPr lang="mk" sz="2800" b="0" i="0" strike="noStrike" cap="none" spc="0" baseline="0" dirty="0">
                <a:solidFill>
                  <a:srgbClr val="000000"/>
                </a:solidFill>
                <a:effectLst/>
                <a:latin typeface="Calibri"/>
                <a:ea typeface="Calibri"/>
                <a:cs typeface="Calibri"/>
              </a:rPr>
              <a:t>а ги наведат заканите, трендовите и алатките на сајбер-криминалот, и одговорите кон таа појава</a:t>
            </a:r>
            <a:endParaRPr lang="pt-PT" altLang="sr-Latn-RS" sz="2800" dirty="0"/>
          </a:p>
          <a:p>
            <a:r>
              <a:rPr lang="mk" sz="2800" dirty="0">
                <a:solidFill>
                  <a:srgbClr val="000000"/>
                </a:solidFill>
                <a:latin typeface="Calibri"/>
                <a:ea typeface="Calibri"/>
                <a:cs typeface="Calibri"/>
              </a:rPr>
              <a:t>д</a:t>
            </a:r>
            <a:r>
              <a:rPr lang="mk" sz="2800" b="0" i="0" strike="noStrike" cap="none" spc="0" baseline="0" dirty="0">
                <a:solidFill>
                  <a:srgbClr val="000000"/>
                </a:solidFill>
                <a:effectLst/>
                <a:latin typeface="Calibri"/>
                <a:ea typeface="Calibri"/>
                <a:cs typeface="Calibri"/>
              </a:rPr>
              <a:t>а ги објаснат концептите на сајбер-криминал коишто се сметаат за еден вид кривично дело според повеќето законодавства и меѓународните стандарди </a:t>
            </a:r>
            <a:endParaRPr lang="pt-PT" altLang="sr-Latn-RS" sz="2800" dirty="0"/>
          </a:p>
          <a:p>
            <a:r>
              <a:rPr lang="mk" sz="2800" b="0" i="0" strike="noStrike" cap="none" spc="0" baseline="0" dirty="0">
                <a:solidFill>
                  <a:srgbClr val="000000"/>
                </a:solidFill>
                <a:effectLst/>
                <a:latin typeface="Calibri"/>
                <a:ea typeface="Calibri"/>
                <a:cs typeface="Calibri"/>
              </a:rPr>
              <a:t>да ги анализираат потребите и предностите од усогласувањето на националното законодавство со меѓународните инструменти, особено Конвенцијата од Будимпешта</a:t>
            </a:r>
            <a:endParaRPr lang="en-GB" dirty="0">
              <a:ea typeface="Verdana" panose="020B0604030504040204" pitchFamily="34" charset="0"/>
            </a:endParaRPr>
          </a:p>
        </p:txBody>
      </p:sp>
    </p:spTree>
    <p:extLst>
      <p:ext uri="{BB962C8B-B14F-4D97-AF65-F5344CB8AC3E}">
        <p14:creationId xmlns:p14="http://schemas.microsoft.com/office/powerpoint/2010/main" val="244116162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Microsoft Windows NT 10.0"/>
  <p:tag name="AS_RELEASE_DATE" val="2019.04.30"/>
  <p:tag name="AS_TITLE" val="Aspose.Slides for Java"/>
  <p:tag name="AS_VERSION" val="19.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321</TotalTime>
  <Words>23739</Words>
  <Application>Microsoft Office PowerPoint</Application>
  <PresentationFormat>On-screen Show (4:3)</PresentationFormat>
  <Paragraphs>1799</Paragraphs>
  <Slides>138</Slides>
  <Notes>133</Notes>
  <HiddenSlides>0</HiddenSlides>
  <MMClips>0</MMClips>
  <ScaleCrop>false</ScaleCrop>
  <HeadingPairs>
    <vt:vector size="6" baseType="variant">
      <vt:variant>
        <vt:lpstr>Fonts Used</vt:lpstr>
      </vt:variant>
      <vt:variant>
        <vt:i4>28</vt:i4>
      </vt:variant>
      <vt:variant>
        <vt:lpstr>Theme</vt:lpstr>
      </vt:variant>
      <vt:variant>
        <vt:i4>1</vt:i4>
      </vt:variant>
      <vt:variant>
        <vt:lpstr>Slide Titles</vt:lpstr>
      </vt:variant>
      <vt:variant>
        <vt:i4>138</vt:i4>
      </vt:variant>
    </vt:vector>
  </HeadingPairs>
  <TitlesOfParts>
    <vt:vector size="167" baseType="lpstr">
      <vt:lpstr>Arial</vt:lpstr>
      <vt:lpstr>Arial</vt:lpstr>
      <vt:lpstr>Arial Narrow</vt:lpstr>
      <vt:lpstr>Calibri</vt:lpstr>
      <vt:lpstr>Helvetica</vt:lpstr>
      <vt:lpstr>HelveticaNeue</vt:lpstr>
      <vt:lpstr>HelveticaNeue-Bold</vt:lpstr>
      <vt:lpstr>HelveticaNeueETW01-55Rg</vt:lpstr>
      <vt:lpstr>Locator</vt:lpstr>
      <vt:lpstr>Lyon</vt:lpstr>
      <vt:lpstr>Montserrat</vt:lpstr>
      <vt:lpstr>Nunito Sans</vt:lpstr>
      <vt:lpstr>Open Sans</vt:lpstr>
      <vt:lpstr>Proxima Nova</vt:lpstr>
      <vt:lpstr>Roboto</vt:lpstr>
      <vt:lpstr>Roboto-Black</vt:lpstr>
      <vt:lpstr>Roboto-Bold</vt:lpstr>
      <vt:lpstr>Roboto-Light</vt:lpstr>
      <vt:lpstr>Roboto-LightItalic</vt:lpstr>
      <vt:lpstr>Roboto-Medium</vt:lpstr>
      <vt:lpstr>RobotoMono-Regular</vt:lpstr>
      <vt:lpstr>Roboto-Regular</vt:lpstr>
      <vt:lpstr>Segoe UI</vt:lpstr>
      <vt:lpstr>Source Sans Pro</vt:lpstr>
      <vt:lpstr>SourceSansPro</vt:lpstr>
      <vt:lpstr>Verdana</vt:lpstr>
      <vt:lpstr>Wingdings</vt:lpstr>
      <vt:lpstr>Wingdings 3</vt:lpstr>
      <vt:lpstr>Office Theme</vt:lpstr>
      <vt:lpstr>PowerPoint Presentation</vt:lpstr>
      <vt:lpstr>PowerPoint Presentation</vt:lpstr>
      <vt:lpstr>PowerPoint Presentation</vt:lpstr>
      <vt:lpstr>PowerPoint Presentation</vt:lpstr>
      <vt:lpstr>„Информатичко општество“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Што претставува сајбер-криминал?</vt:lpstr>
      <vt:lpstr>PowerPoint Presentation</vt:lpstr>
      <vt:lpstr>PowerPoint Presentation</vt:lpstr>
      <vt:lpstr>PowerPoint Presentation</vt:lpstr>
      <vt:lpstr>PowerPoint Presentation</vt:lpstr>
      <vt:lpstr>PowerPoint Presentation</vt:lpstr>
      <vt:lpstr>PowerPoint Presentation</vt:lpstr>
      <vt:lpstr>Конвенцијата од Будимпешта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Меѓународни организации за сајбер-криминал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Сајбер-криминал и студии на случај</vt:lpstr>
      <vt:lpstr>Сајбер-зависен криминал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Сексуална експлоатација на деца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Платежни измами</vt:lpstr>
      <vt:lpstr>PowerPoint Presentation</vt:lpstr>
      <vt:lpstr>PowerPoint Presentation</vt:lpstr>
      <vt:lpstr>PowerPoint Presentation</vt:lpstr>
      <vt:lpstr>PowerPoint Presentation</vt:lpstr>
      <vt:lpstr>PowerPoint Presentation</vt:lpstr>
      <vt:lpstr>PowerPoint Presentation</vt:lpstr>
      <vt:lpstr>DARK WEB (темна мрежа)</vt:lpstr>
      <vt:lpstr>PowerPoint Presentation</vt:lpstr>
      <vt:lpstr>PowerPoint Presentation</vt:lpstr>
      <vt:lpstr>PowerPoint Presentation</vt:lpstr>
      <vt:lpstr>PowerPoint Presentation</vt:lpstr>
      <vt:lpstr>PowerPoint Presentation</vt:lpstr>
      <vt:lpstr>Спојувањето на сајбер и тероризам</vt:lpstr>
      <vt:lpstr>PowerPoint Presentation</vt:lpstr>
      <vt:lpstr>PowerPoint Presentation</vt:lpstr>
      <vt:lpstr>PowerPoint Presentation</vt:lpstr>
      <vt:lpstr>Трансверзални фактори на криминалот</vt:lpstr>
      <vt:lpstr>PowerPoint Presentation</vt:lpstr>
      <vt:lpstr>PowerPoint Presentation</vt:lpstr>
      <vt:lpstr>PowerPoint Presentation</vt:lpstr>
      <vt:lpstr>PowerPoint Presentation</vt:lpstr>
      <vt:lpstr>Преместено и зачувано за понатамошнИ упатувањА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apetrovmk@outlook.com</cp:lastModifiedBy>
  <cp:revision>1419</cp:revision>
  <cp:lastPrinted>2016-05-18T07:38:13Z</cp:lastPrinted>
  <dcterms:created xsi:type="dcterms:W3CDTF">2013-06-24T06:40:18Z</dcterms:created>
  <dcterms:modified xsi:type="dcterms:W3CDTF">2021-04-26T07:46:35Z</dcterms:modified>
</cp:coreProperties>
</file>