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7"/>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263" r:id="rId20"/>
    <p:sldId id="457" r:id="rId21"/>
    <p:sldId id="1451" r:id="rId22"/>
    <p:sldId id="1452" r:id="rId23"/>
    <p:sldId id="1453" r:id="rId24"/>
    <p:sldId id="1454" r:id="rId25"/>
    <p:sldId id="1455" r:id="rId26"/>
    <p:sldId id="1456" r:id="rId27"/>
    <p:sldId id="1457" r:id="rId28"/>
    <p:sldId id="1458" r:id="rId29"/>
    <p:sldId id="1459" r:id="rId30"/>
    <p:sldId id="1460" r:id="rId31"/>
    <p:sldId id="571" r:id="rId32"/>
    <p:sldId id="458" r:id="rId33"/>
    <p:sldId id="1076" r:id="rId34"/>
    <p:sldId id="1098" r:id="rId35"/>
    <p:sldId id="1077" r:id="rId36"/>
    <p:sldId id="1079" r:id="rId37"/>
    <p:sldId id="1080" r:id="rId38"/>
    <p:sldId id="1081" r:id="rId39"/>
    <p:sldId id="1087" r:id="rId40"/>
    <p:sldId id="1082" r:id="rId41"/>
    <p:sldId id="1083" r:id="rId42"/>
    <p:sldId id="1084" r:id="rId43"/>
    <p:sldId id="1085" r:id="rId44"/>
    <p:sldId id="1086" r:id="rId45"/>
    <p:sldId id="1095" r:id="rId46"/>
    <p:sldId id="1054" r:id="rId47"/>
    <p:sldId id="1090" r:id="rId48"/>
    <p:sldId id="1091" r:id="rId49"/>
    <p:sldId id="1092" r:id="rId50"/>
    <p:sldId id="1088" r:id="rId51"/>
    <p:sldId id="1093" r:id="rId52"/>
    <p:sldId id="1094" r:id="rId53"/>
    <p:sldId id="1432" r:id="rId54"/>
    <p:sldId id="1039" r:id="rId55"/>
    <p:sldId id="45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Наслов" id="{2CD8423E-0CCD-48E0-A715-3EC094151D76}">
          <p14:sldIdLst>
            <p14:sldId id="418"/>
          </p14:sldIdLst>
        </p14:section>
        <p14:section name="Вовед" id="{DEED0A68-EF9C-4733-ADAA-766A859E58BB}">
          <p14:sldIdLst>
            <p14:sldId id="1435"/>
            <p14:sldId id="1436"/>
            <p14:sldId id="1437"/>
          </p14:sldIdLst>
        </p14:section>
        <p14:section name="Дел 2"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263"/>
          </p14:sldIdLst>
        </p14:section>
        <p14:section name="Дел 2" id="{64A33C99-CD85-476B-80AE-285978042B74}">
          <p14:sldIdLst>
            <p14:sldId id="457"/>
            <p14:sldId id="1451"/>
            <p14:sldId id="1452"/>
            <p14:sldId id="1453"/>
            <p14:sldId id="1454"/>
            <p14:sldId id="1455"/>
            <p14:sldId id="1456"/>
            <p14:sldId id="1457"/>
            <p14:sldId id="1458"/>
            <p14:sldId id="1459"/>
            <p14:sldId id="1460"/>
            <p14:sldId id="571"/>
          </p14:sldIdLst>
        </p14:section>
        <p14:section name="Дел 3" id="{308D822E-C220-4295-A91C-5C781A5093DF}">
          <p14:sldIdLst>
            <p14:sldId id="458"/>
            <p14:sldId id="1076"/>
            <p14:sldId id="1098"/>
            <p14:sldId id="1077"/>
            <p14:sldId id="1079"/>
            <p14:sldId id="1080"/>
            <p14:sldId id="1081"/>
            <p14:sldId id="1087"/>
            <p14:sldId id="1082"/>
            <p14:sldId id="1083"/>
            <p14:sldId id="1084"/>
            <p14:sldId id="1085"/>
            <p14:sldId id="1086"/>
            <p14:sldId id="1095"/>
            <p14:sldId id="1054"/>
            <p14:sldId id="1090"/>
            <p14:sldId id="1091"/>
            <p14:sldId id="1092"/>
            <p14:sldId id="1088"/>
            <p14:sldId id="1093"/>
            <p14:sldId id="1094"/>
            <p14:sldId id="1432"/>
          </p14:sldIdLst>
        </p14:section>
        <p14:section name="Заклучоци" id="{AD901706-933A-4282-831D-2F305081F9D7}">
          <p14:sldIdLst>
            <p14:sldId id="1039"/>
            <p14:sldId id="4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1681" autoAdjust="0"/>
  </p:normalViewPr>
  <p:slideViewPr>
    <p:cSldViewPr snapToGrid="0">
      <p:cViewPr varScale="1">
        <p:scale>
          <a:sx n="62" d="100"/>
          <a:sy n="62" d="100"/>
        </p:scale>
        <p:origin x="84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26/04/2021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Оваа сесија трае 90 минути.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endParaRPr lang="en-US" altLang="en-US"/>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a:t>
            </a:r>
            <a:r>
              <a:rPr lang="mk-MK" sz="1800" b="0" dirty="0">
                <a:effectLst/>
                <a:latin typeface="Calibri" panose="020F0502020204030204" pitchFamily="34" charset="0"/>
                <a:ea typeface="Calibri" panose="020F0502020204030204" pitchFamily="34" charset="0"/>
                <a:cs typeface="Arial" panose="020B0604020202020204" pitchFamily="34" charset="0"/>
              </a:rPr>
              <a:t>елемент („вршат претрес или да преземат слични дејствија“).</a:t>
            </a:r>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овој слајд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од Будимпешта користи и традиционален и поспецифичен јазик за компјутерски системи за нејзиниот јазик да може да биде технолошки неутрален и соодветен за сите правни системи.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br>
              <a:rPr lang="mk-MK" sz="1800" dirty="0">
                <a:effectLst/>
                <a:latin typeface="Calibri" panose="020F0502020204030204" pitchFamily="34" charset="0"/>
                <a:ea typeface="Calibri" panose="020F0502020204030204" pitchFamily="34" charset="0"/>
                <a:cs typeface="Arial" panose="020B0604020202020204" pitchFamily="34" charset="0"/>
              </a:rPr>
            </a:b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7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(„компјутерски систем... дел од него...компјутерските податоци складирани во него... медиум за складирање на компјутерски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27100" algn="just">
              <a:lnSpc>
                <a:spcPct val="90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овој слајд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255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Овластувањето за пребарување и пристапување на сличен начин според член 19 од Конвенцијата од Будимпешта се протега на компјутерските системи, делови од компјутерски системи и медиумите за складирање на компјутерски податоци. Овој слајд го објаснува опсегот на членот.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366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(„точно определен компјутерски систем... легално да им пристапат на тие податоци преку првиот компјутерски систем...експедитивно да го прошират претресот или преземањето слични дејствија...“).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овој слајд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652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Овластувањето за спроведување на претрес се однесува на специфичен компјутерски систем - затоа дозволата за спроведување на претрес не може да биде поврзана со неопределен број компјутерски системи.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Честопати, при претрес или при пристапување од сличен карактер, службениците за спроведување на законот откриваат дека други компјутерски системи или други делови од истиот компјутерски систем може да ги содржат податоците кои се потребни. Конвенцијата од Будимпешта дозволува проширување на претресот или на пристапувањето од сличен карактер; сепак истиот може да подлежи на независна дозвола.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(„да заплени или на сличен начин да се обезбеди“).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овој слајд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од Будимпешта користи и традиционален и поспецифичен јазик за компјутерски системи за нејзиниот јазик да може да биде технолошки неутрален и соодветен за сите правни системи. Запленувањето или обезбедувањето на податоци на сличен начин е еден од начините на кои ова овластување може да се спроведе.</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(„да се направи или задржи копија“).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620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Правењето или задржувањето на копија од потребните компјутерски податоци е друг начин на реализирање на запленувањето или на обезбедување на компјутерски податоци на сличен начин. Ова може да спречи преземање на скапа, напорна за изведба и инвазивна мерка за физичко одземање на компјутерски податоци и компјутерски системи.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(„да се сочува интегритетот“).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874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Важно е дека треба да се сочува интегритетот на сите запленети податоци за да не им биде изменета или променета на кој било начин состојбата во која се пронајдени за време на запленувањето или пристапот од сличен карактер.</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(„да се направат непристапни“).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 е уште една мерка којашто може да се преземе со цел запленување на податоци. Податоците се прават непристапни или се отстрануваат обично кога таквите податоци претставуваат опасност или социјална штета.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(„лице кое има познавање за начинот на кој функционира компјутерскиот систем или за мерките кои треба да се преземат за да се заштитат компјутерските податоци,</a:t>
            </a:r>
            <a:r>
              <a:rPr lang="mk-MK" sz="1800" dirty="0">
                <a:effectLst/>
                <a:latin typeface="Calibri Light" panose="020F0302020204030204" pitchFamily="34" charset="0"/>
                <a:ea typeface="Calibri" panose="020F0502020204030204" pitchFamily="34" charset="0"/>
                <a:cs typeface="Arial" panose="020B0604020202020204" pitchFamily="34" charset="0"/>
              </a:rPr>
              <a:t>...во </a:t>
            </a:r>
            <a:r>
              <a:rPr lang="mk-MK" sz="1800" dirty="0">
                <a:effectLst/>
                <a:latin typeface="Calibri" panose="020F0502020204030204" pitchFamily="34" charset="0"/>
                <a:ea typeface="Calibri" panose="020F0502020204030204" pitchFamily="34" charset="0"/>
                <a:cs typeface="Arial" panose="020B0604020202020204" pitchFamily="34" charset="0"/>
              </a:rPr>
              <a:t>мера колку што е разумно“).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98500">
              <a:lnSpc>
                <a:spcPct val="9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од Будимпешта признава дека за спроведување на законот честопати е комплицирано да вршат претреси, заплени и да преземаат слични мерки без помош од системските администратори кои се подобро запознаени со локацијата и средствата за пристап до таквите податоци. Членот 18.4 предвидува правна основа за соработка со системските администратори и други лица кои имаат познавање на функционирањето на компјутерскиот систем.</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(„во согласност со членовите 14 и 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66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Како и сите овластувања утврдени во согласност со Конвенцијата од Будимпешта, и ова процедурално овластување подлежи на услови и заштитни мерки.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слајдот</a:t>
            </a:r>
            <a:r>
              <a:rPr lang="mk-MK" sz="1800" dirty="0">
                <a:effectLst/>
                <a:latin typeface="Calibri" panose="020F0502020204030204" pitchFamily="34" charset="0"/>
                <a:ea typeface="Calibri" panose="020F0502020204030204" pitchFamily="34" charset="0"/>
                <a:cs typeface="Arial" panose="020B0604020202020204" pitchFamily="34" charset="0"/>
              </a:rPr>
              <a:t> се наведени можните релевантни заштитни мерки.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ADFBB1-7B02-4717-AEA4-A0D2A92F6065}" type="slidenum">
              <a:rPr lang="en-GB" smtClean="0"/>
              <a:t>19</a:t>
            </a:fld>
            <a:endParaRPr lang="en-GB"/>
          </a:p>
        </p:txBody>
      </p:sp>
    </p:spTree>
    <p:extLst>
      <p:ext uri="{BB962C8B-B14F-4D97-AF65-F5344CB8AC3E}">
        <p14:creationId xmlns:p14="http://schemas.microsoft.com/office/powerpoint/2010/main" val="2507049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Оваа сесија ќе биде поделена на 4 дела.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7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Првиот дел на сесијата ќе се однесува на процесните овластувања за претрес и запленување на складирани компјутерски податоци</a:t>
            </a:r>
            <a:r>
              <a:rPr lang="sv-SE"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a:effectLst/>
                <a:latin typeface="Calibri" panose="020F0502020204030204" pitchFamily="34" charset="0"/>
                <a:ea typeface="Calibri" panose="020F0502020204030204" pitchFamily="34" charset="0"/>
                <a:cs typeface="Arial" panose="020B0604020202020204" pitchFamily="34" charset="0"/>
              </a:rPr>
              <a:t>во согласност со член 19 од Конвенцијата од Будимпешта. </a:t>
            </a:r>
            <a:endParaRPr lang="sv-SE"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5000"/>
              </a:lnSpc>
              <a:spcBef>
                <a:spcPts val="0"/>
              </a:spcBef>
              <a:spcAft>
                <a:spcPts val="0"/>
              </a:spcAft>
            </a:pPr>
            <a:endParaRPr lang="sv-SE"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Вториот дел на сесијата ќе се осврне на процесните овластувања на</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a:effectLst/>
                <a:latin typeface="Calibri" panose="020F0502020204030204" pitchFamily="34" charset="0"/>
                <a:ea typeface="Calibri" panose="020F0502020204030204" pitchFamily="34" charset="0"/>
                <a:cs typeface="Arial" panose="020B0604020202020204" pitchFamily="34" charset="0"/>
              </a:rPr>
              <a:t>преземањето податочен сообраќај во реално време во согласност со член 20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72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Третиот дел на сесијата ќе се осврне на процесните овластувања на следењето на содржински податоци во реално време во согласност со член 21 од Конвенцијата од Будимпешта</a:t>
            </a:r>
            <a:r>
              <a:rPr lang="sv-SE" sz="1800" dirty="0">
                <a:effectLst/>
                <a:latin typeface="Calibri" panose="020F0502020204030204" pitchFamily="34" charset="0"/>
                <a:ea typeface="Calibri" panose="020F0502020204030204" pitchFamily="34" charset="0"/>
                <a:cs typeface="Arial" panose="020B0604020202020204" pitchFamily="34" charset="0"/>
              </a:rPr>
              <a:t>.</a:t>
            </a:r>
          </a:p>
          <a:p>
            <a:endParaRPr lang="sv-SE" sz="1800" dirty="0">
              <a:effectLst/>
              <a:latin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Четвриот дел на сесијата ќе се осврне на опсегот на јурисдикцијата на Конвенцијата од Будимпешта во согласност со член 22 од Конвенцијата од Будимпешта</a:t>
            </a:r>
            <a:r>
              <a:rPr lang="en-GB" sz="3600" dirty="0"/>
              <a:t>.</a:t>
            </a:r>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620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Пред да преминеме на Интернетот, треба да дадеме малку перспектива за тоа што е мрежа и што ја сочинува - што е важно за да се овозможи разбирање на тоа како функционира Интернетот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br>
              <a:rPr lang="mk-MK" sz="1800" dirty="0">
                <a:effectLst/>
                <a:latin typeface="Calibri" panose="020F0502020204030204" pitchFamily="34" charset="0"/>
                <a:ea typeface="Calibri" panose="020F0502020204030204" pitchFamily="34" charset="0"/>
                <a:cs typeface="Arial" panose="020B0604020202020204" pitchFamily="34" charset="0"/>
              </a:rPr>
            </a:br>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endParaRPr lang="en-US" altLang="en-US"/>
          </a:p>
        </p:txBody>
      </p:sp>
    </p:spTree>
    <p:extLst>
      <p:ext uri="{BB962C8B-B14F-4D97-AF65-F5344CB8AC3E}">
        <p14:creationId xmlns:p14="http://schemas.microsoft.com/office/powerpoint/2010/main" val="601493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320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Понекогаш на истражувачот му требаат повеќе свежи информации, отколку оние информации обезбедени со претрес или запленување на зачувани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366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Собирањето на компјутерски податоци </a:t>
            </a:r>
            <a:r>
              <a:rPr lang="mk-MK" sz="1800" i="1" dirty="0">
                <a:effectLst/>
                <a:latin typeface="Calibri" panose="020F0502020204030204" pitchFamily="34" charset="0"/>
                <a:ea typeface="Calibri" panose="020F0502020204030204" pitchFamily="34" charset="0"/>
                <a:cs typeface="Arial" panose="020B0604020202020204" pitchFamily="34" charset="0"/>
              </a:rPr>
              <a:t>во реално време</a:t>
            </a:r>
            <a:r>
              <a:rPr lang="mk-MK" sz="1800" dirty="0">
                <a:effectLst/>
                <a:latin typeface="Calibri" panose="020F0502020204030204" pitchFamily="34" charset="0"/>
                <a:ea typeface="Calibri" panose="020F0502020204030204" pitchFamily="34" charset="0"/>
                <a:cs typeface="Arial" panose="020B0604020202020204" pitchFamily="34" charset="0"/>
              </a:rPr>
              <a:t> овозможува истраги во живо и е опишано во член 20 од Конвенцијата од Будимпешта. Таквиот вид на </a:t>
            </a:r>
            <a:r>
              <a:rPr lang="mk-MK" sz="1800" dirty="0" err="1">
                <a:effectLst/>
                <a:latin typeface="Calibri" panose="020F0502020204030204" pitchFamily="34" charset="0"/>
                <a:ea typeface="Calibri" panose="020F0502020204030204" pitchFamily="34" charset="0"/>
                <a:cs typeface="Arial" panose="020B0604020202020204" pitchFamily="34" charset="0"/>
              </a:rPr>
              <a:t>интрузивна</a:t>
            </a:r>
            <a:r>
              <a:rPr lang="mk-MK" sz="1800" dirty="0">
                <a:effectLst/>
                <a:latin typeface="Calibri" panose="020F0502020204030204" pitchFamily="34" charset="0"/>
                <a:ea typeface="Calibri" panose="020F0502020204030204" pitchFamily="34" charset="0"/>
                <a:cs typeface="Arial" panose="020B0604020202020204" pitchFamily="34" charset="0"/>
              </a:rPr>
              <a:t> мерка, бара соодветно законодавство за да им се овозможи на органите за спроведување на законот да собираат или снимаат, со помош на технички средства, податоци во реално време, како и овластување да ги принудат давателите на услуги да собираат или снимаат податоци од нивните потрошувачи, во рамките на нивната нормална активност, во реално време.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1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652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вид истражна алатка може да биде многу важен, на пример, за да се утврди изворот на комуникација, со цел идентификување на сторителот, во реално време.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Да се забележи дека став 3 од член 20 им налага на страните да усвојат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427576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366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(„да собираат или снимаат...да му наложат на давателот на услуги...да собира или да снима... да соработува со или да им помага на“).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Надлежните органи може директно да користат технички средства за преземање податочен сообраќај. Надлежните органи исто така можат да принудат давател на услуги да помогне во овој поглед, вклучително и да соработува и да им помага на надлежните органи за реализација на ова овластување.</a:t>
            </a:r>
            <a:endParaRPr lang="en-US" baseline="0"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8429388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(„технички средства“).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112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од Будимпешта е неутрална во однос на технологијата во овој поглед, и страните можат слободно да носат закони за специфични технички мерки што можат да се користат за преземање на таков податочен сообраќај.</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6369541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(„неговите постојни технички можности“).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255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напис не наметнува обврска за давателот на услугата да ги развива потребните технички можности за да му овозможи да спроведе преземање податочен сообраќај во реално време. Единствено може да биде обврзан да стори сѐ што е во неговите технички можности, без оглед дали се користи таква техничка можност за време на наредбата.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0440785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(„податочен сообраќај“).</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00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Особено, се објаснува што претставуваат, а што не, преносните податоци, како што е дефинирано во член 1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6167345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(„поврзани со точно определени комуникации“).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144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Имајќи ја предвид загриженоста за приватноста поврзана со преземањето податочен сообраќај во реално време, се бара секое извршување на овластувањата според овој член да се однесува на наведените комуникации и да не се даваат овластувања за надзор кои се општи или без прецизирање на надлежните органи.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7106202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(„на својата територија“).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7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објаснува како комуникациите мора да се одвиваат на територијата - 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7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барем едно лице или уред што ја прима комуникацијата да се наоѓа на територијата.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9785369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(„наместо тоа таа може да усвои законодавни и други мерки кои се неопходни</a:t>
            </a:r>
            <a:r>
              <a:rPr lang="mk-MK"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6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366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земјите каде што има ограничувања за преземање податочен сообраќај во реално време од страна на органот за спроведување на законот, други законодавни или други мерки што може да бидат потребни за да се осигури дека таквите податоци се снимаат. Тука може да се работи за барање од давателите на услуги да ги дадат потребните технички капацитети за да ги реализираат овластувањата.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25940319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(„да му се наложи на давателот на услуги да го држи во тајност“).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4605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 витално значење е преземањето на податочен сообраќај во реално време да се чува во тајност, или во спротивно, мерката може да биде неуспешна.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4605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427233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8128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Целта на сесијата е да им овозможи на учесниците сеопфатно разбирање на членовите 19–2</a:t>
            </a:r>
            <a:r>
              <a:rPr lang="sv-SE" sz="1800" dirty="0">
                <a:effectLst/>
                <a:latin typeface="Calibri" panose="020F0502020204030204" pitchFamily="34" charset="0"/>
                <a:ea typeface="Calibri" panose="020F0502020204030204" pitchFamily="34" charset="0"/>
                <a:cs typeface="Arial" panose="020B0604020202020204" pitchFamily="34" charset="0"/>
              </a:rPr>
              <a:t>2</a:t>
            </a:r>
            <a:r>
              <a:rPr lang="mk-MK" sz="1800" dirty="0">
                <a:effectLst/>
                <a:latin typeface="Calibri" panose="020F0502020204030204" pitchFamily="34" charset="0"/>
                <a:ea typeface="Calibri" panose="020F0502020204030204" pitchFamily="34" charset="0"/>
                <a:cs typeface="Arial" panose="020B0604020202020204" pitchFamily="34" charset="0"/>
              </a:rPr>
              <a:t>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(„во согласност со членовите 14 и 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1629763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ADFBB1-7B02-4717-AEA4-A0D2A92F6065}" type="slidenum">
              <a:rPr lang="en-GB" smtClean="0"/>
              <a:t>31</a:t>
            </a:fld>
            <a:endParaRPr lang="en-GB"/>
          </a:p>
        </p:txBody>
      </p:sp>
    </p:spTree>
    <p:extLst>
      <p:ext uri="{BB962C8B-B14F-4D97-AF65-F5344CB8AC3E}">
        <p14:creationId xmlns:p14="http://schemas.microsoft.com/office/powerpoint/2010/main" val="40963494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ADFBB1-7B02-4717-AEA4-A0D2A92F6065}" type="slidenum">
              <a:rPr lang="en-GB" smtClean="0"/>
              <a:t>32</a:t>
            </a:fld>
            <a:endParaRPr lang="en-GB"/>
          </a:p>
        </p:txBody>
      </p:sp>
    </p:spTree>
    <p:extLst>
      <p:ext uri="{BB962C8B-B14F-4D97-AF65-F5344CB8AC3E}">
        <p14:creationId xmlns:p14="http://schemas.microsoft.com/office/powerpoint/2010/main" val="29047689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Последно, но не и најмалку важно, членот 21 опишува следење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00100">
              <a:lnSpc>
                <a:spcPct val="9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Покрај преносните податоци понекогаш органите за спроведување на законот можеби ќе треба да ја знаат вистинската содржина на комуникациите помеѓу осомничените за кривично дело. Некои земји веќе имаат одредби за следење на телефонска комуникација, но не сите им дозволуваат на властите, конкретно, да ги следат комуникациите, освен оние по телефон.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Тоа е причината зошто, конкретно, во член 21, Конвенцијата од Будимпешта вклучува одредби што им овозможуваат на истражителите да ги следат и снимаат комуникациите со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gn="just">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Освен што е многу моќна истражна алатка, следењето на комуникациите е исто така многу </a:t>
            </a:r>
            <a:r>
              <a:rPr lang="mk-MK" sz="1800" dirty="0" err="1">
                <a:effectLst/>
                <a:latin typeface="Calibri" panose="020F0502020204030204" pitchFamily="34" charset="0"/>
                <a:ea typeface="Calibri" panose="020F0502020204030204" pitchFamily="34" charset="0"/>
                <a:cs typeface="Arial" panose="020B0604020202020204" pitchFamily="34" charset="0"/>
              </a:rPr>
              <a:t>интрузивна</a:t>
            </a:r>
            <a:r>
              <a:rPr lang="mk-MK" sz="1800" dirty="0">
                <a:effectLst/>
                <a:latin typeface="Calibri" panose="020F0502020204030204" pitchFamily="34" charset="0"/>
                <a:ea typeface="Calibri" panose="020F0502020204030204" pitchFamily="34" charset="0"/>
                <a:cs typeface="Arial" panose="020B0604020202020204" pitchFamily="34" charset="0"/>
              </a:rPr>
              <a:t> мерка и е дозволено само според условите на Конвенцијата, а во врска со низа сериозни дела што треба да се утврдат со националните закони.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За дополнителни заштитни мерки во врска со тајното набљудување (вклучително и следењето на содржински податоци) што треба да се воведат во националното законодавство од страните на Европската конвенција за човекови права, видете ја збирката од релевантната судска пракса на Европскиот суд за човекови права развиена врз основа на член 8 (право на почитување на приватниот и семејниот живот, домот и кореспонденцијата): http://www.echr.coe.int/Documents/FS_Mass_surveillance_ENG.pdf</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7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Да се забележи дека став 3 од член 21 им налага на страните да усвојат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7683025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23900">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прикажува новинарска статија која опишува како француската полиција, откако открила дека серверите на една криминална мрежа за разговор се наоѓаат во нивната земја, поставила технички уред на серверите, што ѝ овозможил на француската полиција да ги следат комуникациите. Услугата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чет</a:t>
            </a:r>
            <a:r>
              <a:rPr lang="mk-MK" sz="1800" dirty="0">
                <a:effectLst/>
                <a:latin typeface="Calibri" panose="020F0502020204030204" pitchFamily="34" charset="0"/>
                <a:ea typeface="Calibri" panose="020F0502020204030204" pitchFamily="34" charset="0"/>
                <a:cs typeface="Arial" panose="020B0604020202020204" pitchFamily="34" charset="0"/>
              </a:rPr>
              <a:t> (разговор), позната како </a:t>
            </a:r>
            <a:r>
              <a:rPr lang="mk-MK" sz="1800" dirty="0" err="1">
                <a:effectLst/>
                <a:latin typeface="Calibri" panose="020F0502020204030204" pitchFamily="34" charset="0"/>
                <a:ea typeface="Calibri" panose="020F0502020204030204" pitchFamily="34" charset="0"/>
                <a:cs typeface="Arial" panose="020B0604020202020204" pitchFamily="34" charset="0"/>
              </a:rPr>
              <a:t>EncroChat</a:t>
            </a:r>
            <a:r>
              <a:rPr lang="mk-MK" sz="1800" dirty="0">
                <a:effectLst/>
                <a:latin typeface="Calibri" panose="020F0502020204030204" pitchFamily="34" charset="0"/>
                <a:ea typeface="Calibri" panose="020F0502020204030204" pitchFamily="34" charset="0"/>
                <a:cs typeface="Arial" panose="020B0604020202020204" pitchFamily="34" charset="0"/>
              </a:rPr>
              <a:t>, имаше 60.000 претплатници. Бидејќи пораките испратени преку </a:t>
            </a:r>
            <a:r>
              <a:rPr lang="mk-MK" sz="1800" dirty="0" err="1">
                <a:effectLst/>
                <a:latin typeface="Calibri" panose="020F0502020204030204" pitchFamily="34" charset="0"/>
                <a:ea typeface="Calibri" panose="020F0502020204030204" pitchFamily="34" charset="0"/>
                <a:cs typeface="Arial" panose="020B0604020202020204" pitchFamily="34" charset="0"/>
              </a:rPr>
              <a:t>чет</a:t>
            </a:r>
            <a:r>
              <a:rPr lang="mk-MK" sz="1800" dirty="0">
                <a:effectLst/>
                <a:latin typeface="Calibri" panose="020F0502020204030204" pitchFamily="34" charset="0"/>
                <a:ea typeface="Calibri" panose="020F0502020204030204" pitchFamily="34" charset="0"/>
                <a:cs typeface="Arial" panose="020B0604020202020204" pitchFamily="34" charset="0"/>
              </a:rPr>
              <a:t> автоматски се бришат и на телефоните на испраќачот и на примателот, полицијата немаше друга опција освен да спроведе следење на комуникациите во живо за да собере докази. Овој доказ последователно го користеа агенциите низ цела Европа за апсење на повеќе од 800 лица. Во Велика Британија беа запленети два тона дрога, неколку десетици пиштоли и 54 милиони фунти сомнителни парични средства.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Линк до целата новинарска статија: https://www.bbc.com/news/uk-53263310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3913504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(„сериозни дела“).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5362497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001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(„да собираат или снимаат...да му наложат на давателот на услуги...да собира или да снима… да соработува или да им помага“).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9329808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(„технички средства“).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5786743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(„постојни технички можности“).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7901769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(„содржински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28422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претставува целите на оваа сесија. Се истакнува тоа што учесниците треба да очекуваат да научат од слајдовите. Учесниците може да бидат информирани дека овој слајд ќе биде прегледан на крајот на сесијата за да се процени дали се исполнети целите.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(„точно определени комуникации“).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9626822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(„на нејзината територија“).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34027690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(„да усвои законодавни и други мерки кои се неопходни“).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6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0114052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gn="just">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(„за да му се наложи на давателот на услуги да го држи во тајност“).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35530505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(„во согласност со членовите 14 и 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66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Како и сите овластувања утврдени во согласност со Конвенцијата од Будимпешта, и ова процедурално овластување подлежи на услови и заштитни мерки.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слајдот</a:t>
            </a:r>
            <a:r>
              <a:rPr lang="mk-MK" sz="1800" dirty="0">
                <a:effectLst/>
                <a:latin typeface="Calibri" panose="020F0502020204030204" pitchFamily="34" charset="0"/>
                <a:ea typeface="Calibri" panose="020F0502020204030204" pitchFamily="34" charset="0"/>
                <a:cs typeface="Arial" panose="020B0604020202020204" pitchFamily="34" charset="0"/>
              </a:rPr>
              <a:t> се наведени можните релевантни заштитни мерки.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4303714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017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Член 22 утврдува низа критериуми според кои од страните на Конвенцијата во Будимпешта се бара да воспостават надлежност за кривичните дела утврдени во согласност со членовите 2-11 од Конвенцијата од Будимпешта. Тој ги опфаќа и начелото на територијалност и начелото на државјанство, и исто така објаснува каде страните може да не спроведат одредени одредби.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оглед на транснационалната природа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член 22, исто така, а ова е многу важно, предвидува консултативен процес кога две држави имаат истовремена јурисдикција врз основа на нивното спроведување на начелото на територијалност и/или начелото на државјанство.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10119747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(„на нејзината територија“).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елемент го опишува </a:t>
            </a:r>
            <a:r>
              <a:rPr lang="mk-MK" sz="1800" dirty="0" err="1">
                <a:effectLst/>
                <a:latin typeface="Calibri" panose="020F0502020204030204" pitchFamily="34" charset="0"/>
                <a:ea typeface="Calibri" panose="020F0502020204030204" pitchFamily="34" charset="0"/>
                <a:cs typeface="Arial" panose="020B0604020202020204" pitchFamily="34" charset="0"/>
              </a:rPr>
              <a:t>најосновниот</a:t>
            </a:r>
            <a:r>
              <a:rPr lang="mk-MK" sz="1800" dirty="0">
                <a:effectLst/>
                <a:latin typeface="Calibri" panose="020F0502020204030204" pitchFamily="34" charset="0"/>
                <a:ea typeface="Calibri" panose="020F0502020204030204" pitchFamily="34" charset="0"/>
                <a:cs typeface="Arial" panose="020B0604020202020204" pitchFamily="34" charset="0"/>
              </a:rPr>
              <a:t> принцип на територијалност - наведувајќи дека една земја може да ја спроведува својата јурисдикција за прекршок утврден во согласност со членот 2-11 од Конвенцијата од Будимпешта, кога таквото дело е сторено на нејзина територија. </a:t>
            </a:r>
            <a:r>
              <a:rPr lang="mk-MK" sz="1800" dirty="0" err="1">
                <a:effectLst/>
                <a:latin typeface="Calibri" panose="020F0502020204030204" pitchFamily="34" charset="0"/>
                <a:ea typeface="Calibri" panose="020F0502020204030204" pitchFamily="34" charset="0"/>
                <a:cs typeface="Arial" panose="020B0604020202020204" pitchFamily="34" charset="0"/>
              </a:rPr>
              <a:t>Слајдот</a:t>
            </a:r>
            <a:r>
              <a:rPr lang="mk-MK" sz="1800" dirty="0">
                <a:effectLst/>
                <a:latin typeface="Calibri" panose="020F0502020204030204" pitchFamily="34" charset="0"/>
                <a:ea typeface="Calibri" panose="020F0502020204030204" pitchFamily="34" charset="0"/>
                <a:cs typeface="Arial" panose="020B0604020202020204" pitchFamily="34" charset="0"/>
              </a:rPr>
              <a:t> дава примери на случаи кога страната може да се повика на територијалната надлежност.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29269185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(„брод кој плови под знамето...воздухоплов кој е регистриран според законот...“).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49300">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елемент ги наведува дополнителните аспекти на начелото на територијалност - наведувајќи дека една земја може да ја спроведува својата јурисдикција за прекршок утврден во согласност со член 2-11 од Конвенцијата од Будимпешта, кога таквото дело е сторено на брод кој плови под нејзиното знаме или воздухоплов кој е регистриран според нејзините закони. Ова често се смета за важна вклученост бидејќи бродовите и воздухопловите може во одредено време да бидат надвор од вообичаената територијална надлежност на една држава, но државата сепак може да има интерес да ги гони. Многу земји, исто така, имаат јурисдикција во врска со обичните кривични дела кога се сторени на бродови кои го пловат под нивното знаме или воздухоплови регистрирани според нивните закони.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37004933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(„од нејзин државјанин, доколку делото е казниво...онаму каде што е сторено или...надвор од територија која потпаѓа под јурисдикција на која било страна).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874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елемент го опишува </a:t>
            </a:r>
            <a:r>
              <a:rPr lang="mk-MK" sz="1800" dirty="0" err="1">
                <a:effectLst/>
                <a:latin typeface="Calibri" panose="020F0502020204030204" pitchFamily="34" charset="0"/>
                <a:ea typeface="Calibri" panose="020F0502020204030204" pitchFamily="34" charset="0"/>
                <a:cs typeface="Arial" panose="020B0604020202020204" pitchFamily="34" charset="0"/>
              </a:rPr>
              <a:t>најосновниот</a:t>
            </a:r>
            <a:r>
              <a:rPr lang="mk-MK" sz="1800" dirty="0">
                <a:effectLst/>
                <a:latin typeface="Calibri" panose="020F0502020204030204" pitchFamily="34" charset="0"/>
                <a:ea typeface="Calibri" panose="020F0502020204030204" pitchFamily="34" charset="0"/>
                <a:cs typeface="Arial" panose="020B0604020202020204" pitchFamily="34" charset="0"/>
              </a:rPr>
              <a:t> принцип на територијалност - наведувајќи дека една земја може да ја спроведува својата јурисдикција за прекршок утврден во согласност со членот 2-11 од Конвенцијата од Будимпешта, кога таквото дело е сторено од нејзин државјанин. Постои дополнителен предуслов дека делото или мора да биде прекршок на територијата каде што е сторено, или да се изврши надвор од територијалната јурисдикција на која било држава.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4291184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(„може да го задржи правото да не ги применува или да ги применува само во точно определени случаи или услови правилата за јурисдикција предвидени во став 1.б до 1.д“).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128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елемент од суштинско значење им обезбедува на државите можност да не применуваат одредени барања во однос на јурисдикцијата. Всушност, единственото задолжително барање во врска со јурисдикцијата според Конвенцијата од Будимпешта е она што е наведено во член 22.1.а (основниот принцип на територијалност).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br>
              <a:rPr lang="mk-MK" sz="1800" dirty="0">
                <a:effectLst/>
                <a:latin typeface="Calibri" panose="020F0502020204030204" pitchFamily="34" charset="0"/>
                <a:ea typeface="Calibri" panose="020F0502020204030204" pitchFamily="34" charset="0"/>
                <a:cs typeface="Arial" panose="020B0604020202020204" pitchFamily="34" charset="0"/>
              </a:rPr>
            </a:b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931965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endParaRPr lang="en-US"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239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(„наводниот сторител се наоѓа на нејзината територија и таа страна не планира да го екстрадира... единствено врз неговото државјанство,“).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објаснува дека страната мора да има јурисдикција доколку одбие барање за екстрадиција за наводен сторител исклучиво врз основа на неговото државјанство.</a:t>
            </a:r>
            <a:r>
              <a:rPr lang="mk-MK" sz="1800" dirty="0">
                <a:effectLst/>
                <a:latin typeface="Calibri Light" panose="020F0302020204030204" pitchFamily="34" charset="0"/>
                <a:ea typeface="Calibri" panose="020F0502020204030204" pitchFamily="34" charset="0"/>
                <a:cs typeface="Arial" panose="020B0604020202020204" pitchFamily="34" charset="0"/>
              </a:rPr>
              <a:t> Ова е да се осигури дека наводниот сторител може да биде предмет на кривична постапка во земјата каде што се наоѓа.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163875943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620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(„не ја исклучува кривичната јурисдикција...во согласност со нејзиното домашно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652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Важна карактеристика на Конвенцијата од Будимпешта е тоа што не исклучува каква било кривична јурисдикција што една страна може да посака да ја спроведе преку одредбите на домашното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36382622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890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(„две или повеќе страни тврдат дека имаат јурисдикција...ќе се консултираат со цел да се определи најсоодветната јурисдикција за гонење на тоа дело.“)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nSpc>
                <a:spcPct val="9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оглед на транснационалната природа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не е невообичаено да има ситуации кога повеќе од една страна ќе има јурисдикција за прекршок или сторител. Како што е наведено во став 239 од </a:t>
            </a:r>
            <a:r>
              <a:rPr lang="mk-MK" sz="1800" dirty="0" err="1">
                <a:effectLst/>
                <a:latin typeface="Calibri" panose="020F0502020204030204" pitchFamily="34" charset="0"/>
                <a:ea typeface="Calibri" panose="020F0502020204030204" pitchFamily="34" charset="0"/>
                <a:cs typeface="Arial" panose="020B0604020202020204" pitchFamily="34" charset="0"/>
              </a:rPr>
              <a:t>Објаснувачкиот</a:t>
            </a:r>
            <a:r>
              <a:rPr lang="mk-MK" sz="1800" dirty="0">
                <a:effectLst/>
                <a:latin typeface="Calibri" panose="020F0502020204030204" pitchFamily="34" charset="0"/>
                <a:ea typeface="Calibri" panose="020F0502020204030204" pitchFamily="34" charset="0"/>
                <a:cs typeface="Arial" panose="020B0604020202020204" pitchFamily="34" charset="0"/>
              </a:rPr>
              <a:t> извештај на Конвенцијата од Будимпешта, </a:t>
            </a:r>
            <a:r>
              <a:rPr lang="mk-MK" sz="1800" i="1" dirty="0">
                <a:effectLst/>
                <a:latin typeface="Calibri" panose="020F0502020204030204" pitchFamily="34" charset="0"/>
                <a:ea typeface="Calibri" panose="020F0502020204030204" pitchFamily="34" charset="0"/>
                <a:cs typeface="Arial" panose="020B0604020202020204" pitchFamily="34" charset="0"/>
              </a:rPr>
              <a:t>„На пример, многу напади со вируси, измами и повреди на авторските права извршени преку Интернет се насочени кон жртви кои се наоѓаат во многу држави. Со цел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6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lvl="0" indent="0" algn="l" defTabSz="914400" rtl="0" eaLnBrk="1" fontAlgn="auto" latinLnBrk="0" hangingPunct="1">
              <a:lnSpc>
                <a:spcPct val="92000"/>
              </a:lnSpc>
              <a:spcBef>
                <a:spcPts val="0"/>
              </a:spcBef>
              <a:spcAft>
                <a:spcPts val="0"/>
              </a:spcAft>
              <a:buClrTx/>
              <a:buSzTx/>
              <a:buFontTx/>
              <a:buNone/>
              <a:tabLst/>
              <a:defRPr/>
            </a:pPr>
            <a:r>
              <a:rPr lang="mk-MK" sz="1800" i="1" dirty="0">
                <a:effectLst/>
                <a:latin typeface="Calibri" panose="020F0502020204030204" pitchFamily="34" charset="0"/>
                <a:ea typeface="Calibri" panose="020F0502020204030204" pitchFamily="34" charset="0"/>
                <a:cs typeface="Arial" panose="020B0604020202020204" pitchFamily="34" charset="0"/>
              </a:rPr>
              <a:t>да се избегне удвојување на напорите, непотребни непријатности за сведоците или конкуренција меѓу службените лица за спроведување на законот на засегнатите држави, или на друг начин да ја олесни ефикасноста или правичноста на постапките, погодените</a:t>
            </a:r>
            <a:r>
              <a:rPr lang="sv-SE" sz="1800" i="1" dirty="0">
                <a:effectLst/>
                <a:latin typeface="Calibri" panose="020F0502020204030204" pitchFamily="34" charset="0"/>
                <a:ea typeface="Calibri" panose="020F0502020204030204" pitchFamily="34" charset="0"/>
                <a:cs typeface="Arial" panose="020B0604020202020204" pitchFamily="34" charset="0"/>
              </a:rPr>
              <a:t> </a:t>
            </a:r>
            <a:r>
              <a:rPr lang="mk-MK" sz="1800" i="1" dirty="0">
                <a:effectLst/>
                <a:latin typeface="Calibri" panose="020F0502020204030204" pitchFamily="34" charset="0"/>
                <a:ea typeface="Calibri" panose="020F0502020204030204" pitchFamily="34" charset="0"/>
                <a:cs typeface="Arial" panose="020B0604020202020204" pitchFamily="34" charset="0"/>
              </a:rPr>
              <a:t>страни треба да се консултираат за да се утврди соодветно место за гонење.“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2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4751319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ADFBB1-7B02-4717-AEA4-A0D2A92F6065}" type="slidenum">
              <a:rPr lang="en-GB" smtClean="0"/>
              <a:t>53</a:t>
            </a:fld>
            <a:endParaRPr lang="en-GB"/>
          </a:p>
        </p:txBody>
      </p:sp>
    </p:spTree>
    <p:extLst>
      <p:ext uri="{BB962C8B-B14F-4D97-AF65-F5344CB8AC3E}">
        <p14:creationId xmlns:p14="http://schemas.microsoft.com/office/powerpoint/2010/main" val="29407023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508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претставува целите на оваа сесија. Обучувачот може да ги помине овие цели за да се осигура дека овие аспекти се опфатени во овој модул.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831449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ADFBB1-7B02-4717-AEA4-A0D2A92F6065}" type="slidenum">
              <a:rPr lang="en-GB" smtClean="0"/>
              <a:t>55</a:t>
            </a:fld>
            <a:endParaRPr lang="en-GB"/>
          </a:p>
        </p:txBody>
      </p:sp>
    </p:spTree>
    <p:extLst>
      <p:ext uri="{BB962C8B-B14F-4D97-AF65-F5344CB8AC3E}">
        <p14:creationId xmlns:p14="http://schemas.microsoft.com/office/powerpoint/2010/main" val="3414004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Претресот и запленувањето се опишани со член 19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nSpc>
                <a:spcPct val="9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Повеќето од националните процесни правила вклучуваат општи регулативи за претрес и запленување, но не сите имаат специфични правила со кои се регулира претрес и запленување на компјутери. Многу јурисдикции можат да функционираат добро само со традиционален претрес и запленување. Сепак, реалниот свет нѐ учи дека дигиталните истраги се соочуваат со предизвици кои претходно биле непознати, предизвикани, на пример, од меѓусебната поврзаност на компјутерските системи.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112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Соочувајќи се со таквиот вид нови прашања Конвенцијата од Будимпешта создаде специфични правила за справување со претрес и запленување во дигиталниот свет. Како резултат на тоа, таа ја организира можноста за пребарување во компјутерски систем, во медиум за складирање и во компјутерски систем до кој може да се пристапи од првичниот. Оваа последна можност му  овозможува на органот „експедитивно“ да го прошири претресот на друг систем кога, при законски претрес на специфичен компјутерски систем или негов дел овој орган има разумна основа да верува дека бараните податоци се складирани на друг компјутерски систем на неговата територија.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врска со истражните овластувања, член 19 бара истражителите да имаат овластување за „заплена или слично обезбедување“ на компјутерските податоци до кои се пристапило и да му наложат на секое лице што има знаење за функционирањето на компјутерскиот систем или мерките што се применуваат за заштита на компјутерските податоци во него, да ги обезбеди, во рамки на она што е разумно, потребните информации, за да се овозможи претрес и запленување.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414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оглед на различните можности и </a:t>
            </a:r>
            <a:r>
              <a:rPr lang="mk-MK" sz="1800" dirty="0" err="1">
                <a:effectLst/>
                <a:latin typeface="Calibri" panose="020F0502020204030204" pitchFamily="34" charset="0"/>
                <a:ea typeface="Calibri" panose="020F0502020204030204" pitchFamily="34" charset="0"/>
                <a:cs typeface="Arial" panose="020B0604020202020204" pitchFamily="34" charset="0"/>
              </a:rPr>
              <a:t>поефикасните</a:t>
            </a:r>
            <a:r>
              <a:rPr lang="mk-MK" sz="1800" dirty="0">
                <a:effectLst/>
                <a:latin typeface="Calibri" panose="020F0502020204030204" pitchFamily="34" charset="0"/>
                <a:ea typeface="Calibri" panose="020F0502020204030204" pitchFamily="34" charset="0"/>
                <a:cs typeface="Arial" panose="020B0604020202020204" pitchFamily="34" charset="0"/>
              </a:rPr>
              <a:t> начини што се достапни за запленување на компјутерски податоци, Конвенцијата од Будимпешта дава список на основни дејствија што истражувачите треба да бидат овластени да ги извршуваат... (следен слајд)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874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Основните дејствија за кои истражителите треба законски да се овластени да ги извршуваат за време на процесот на законското запленување на компјутерски податоци, според Конвенцијата од Будимпешта, се следниве: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mk-MK" sz="1800" dirty="0">
              <a:effectLst/>
              <a:latin typeface="Calibri" panose="020F0502020204030204" pitchFamily="34" charset="0"/>
              <a:ea typeface="Times New Roman" panose="02020603050405020304" pitchFamily="18" charset="0"/>
              <a:cs typeface="Arial" panose="020B0604020202020204" pitchFamily="34" charset="0"/>
            </a:endParaRPr>
          </a:p>
          <a:p>
            <a:pPr marL="0" marR="0">
              <a:lnSpc>
                <a:spcPts val="143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а) физички да запленуваат компјутерски системи,</a:t>
            </a:r>
          </a:p>
          <a:p>
            <a:pPr marL="0" marR="0">
              <a:lnSpc>
                <a:spcPts val="1430"/>
              </a:lnSpc>
              <a:spcBef>
                <a:spcPts val="0"/>
              </a:spcBef>
              <a:spcAft>
                <a:spcPts val="0"/>
              </a:spcAft>
            </a:pPr>
            <a:endParaRPr lang="mk-MK"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б) да направат и задржат копија од тие компјутерски податоци (што е важно во случај податоците да се зачувани на поголем сервер, каде што физичкото отстранување е невозможно, а исто така и кога физичкото запленување би ги повредило правата на другите луѓе кои имаат право на пристап до таа машина - на пример, сервер на голема компанија)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spcBef>
                <a:spcPts val="0"/>
              </a:spcBef>
              <a:spcAft>
                <a:spcPts val="0"/>
              </a:spcAft>
              <a:buFont typeface="+mj-lt"/>
              <a:buNone/>
              <a:tabLst>
                <a:tab pos="1524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в) да го сочуваат интегритетот на релевантните складирани компјутерски податоци и конечно да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16000" lvl="0" indent="0">
              <a:lnSpc>
                <a:spcPct val="90000"/>
              </a:lnSpc>
              <a:spcBef>
                <a:spcPts val="0"/>
              </a:spcBef>
              <a:spcAft>
                <a:spcPts val="0"/>
              </a:spcAft>
              <a:buFont typeface="+mj-lt"/>
              <a:buNone/>
              <a:tabLst>
                <a:tab pos="16002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г) да ги направат непристапни или да ги отстранат тие компјутерски податоци од компјутерскиот систем до кој се пристапило.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985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Оваа последна одредба е релевантна, на пример, кога физичкото запленување е невозможно, но може да настане вистинска штета ако трето лице добие пристап до податоците.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исклучок на самото запленување на податоците во сопствениот и оригиналниот запис, сите овие процесни можности се специфични мерки во дигиталната средина.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001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прикажува новинарска статија што опишува претрес и запленување спроведени од страна на Работната група за борба против експлоатација на деца на Федералното биро за истраги на САД (ФБИ). Според написот, ФБИ запленило над дваесет надворешни </a:t>
            </a:r>
            <a:r>
              <a:rPr lang="mk-MK" sz="1800" dirty="0" err="1">
                <a:effectLst/>
                <a:latin typeface="Calibri" panose="020F0502020204030204" pitchFamily="34" charset="0"/>
                <a:ea typeface="Calibri" panose="020F0502020204030204" pitchFamily="34" charset="0"/>
                <a:cs typeface="Arial" panose="020B0604020202020204" pitchFamily="34" charset="0"/>
              </a:rPr>
              <a:t>хард</a:t>
            </a:r>
            <a:r>
              <a:rPr lang="mk-MK" sz="1800" dirty="0">
                <a:effectLst/>
                <a:latin typeface="Calibri" panose="020F0502020204030204" pitchFamily="34" charset="0"/>
                <a:ea typeface="Calibri" panose="020F0502020204030204" pitchFamily="34" charset="0"/>
                <a:cs typeface="Arial" panose="020B0604020202020204" pitchFamily="34" charset="0"/>
              </a:rPr>
              <a:t>-дискови од живеалиштето на поединец обвинет за поседување детски порнографски слики.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27100">
              <a:lnSpc>
                <a:spcPct val="89000"/>
              </a:lnSpc>
              <a:spcBef>
                <a:spcPts val="0"/>
              </a:spcBef>
              <a:spcAft>
                <a:spcPts val="0"/>
              </a:spcAft>
            </a:pPr>
            <a:r>
              <a:rPr lang="mk-MK" sz="1800" dirty="0">
                <a:solidFill>
                  <a:srgbClr val="111111"/>
                </a:solidFill>
                <a:effectLst/>
                <a:latin typeface="Calibri" panose="020F0502020204030204" pitchFamily="34" charset="0"/>
                <a:ea typeface="Calibri" panose="020F0502020204030204" pitchFamily="34" charset="0"/>
                <a:cs typeface="Arial" panose="020B0604020202020204" pitchFamily="34" charset="0"/>
              </a:rPr>
              <a:t>Линк до целата статија: https://www.insider.com/children-youtube-channel-child-porn-the-happy-scientist-charges-kids-2020-9</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1430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покажува новинарска статија што опишува претрес и запленување спроведени од германската полиција, заедно со Европол и агенциите за спроведување на законот од САД, Холандија и Франција.</a:t>
            </a:r>
            <a:r>
              <a:rPr lang="mk-MK"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Ова беше дел од </a:t>
            </a:r>
            <a:r>
              <a:rPr lang="mk-MK" sz="1800" dirty="0">
                <a:effectLst/>
                <a:latin typeface="Calibri" panose="020F0502020204030204" pitchFamily="34" charset="0"/>
                <a:ea typeface="Calibri" panose="020F0502020204030204" pitchFamily="34" charset="0"/>
                <a:cs typeface="Arial" panose="020B0604020202020204" pitchFamily="34" charset="0"/>
              </a:rPr>
              <a:t>координирани меѓународни напори да се урне </a:t>
            </a:r>
            <a:r>
              <a:rPr lang="en-US" sz="1800" dirty="0">
                <a:effectLst/>
                <a:latin typeface="Calibri" panose="020F0502020204030204" pitchFamily="34" charset="0"/>
                <a:ea typeface="Calibri" panose="020F0502020204030204" pitchFamily="34" charset="0"/>
                <a:cs typeface="Arial" panose="020B0604020202020204" pitchFamily="34" charset="0"/>
              </a:rPr>
              <a:t>Dark Web</a:t>
            </a:r>
            <a:r>
              <a:rPr lang="mk-MK" sz="1800" dirty="0">
                <a:effectLst/>
                <a:latin typeface="Calibri" panose="020F0502020204030204" pitchFamily="34" charset="0"/>
                <a:ea typeface="Calibri" panose="020F0502020204030204" pitchFamily="34" charset="0"/>
                <a:cs typeface="Arial" panose="020B0604020202020204" pitchFamily="34" charset="0"/>
              </a:rPr>
              <a:t> пазар познат како </a:t>
            </a:r>
            <a:r>
              <a:rPr lang="en-US" sz="1800" dirty="0">
                <a:effectLst/>
                <a:latin typeface="Calibri" panose="020F0502020204030204" pitchFamily="34" charset="0"/>
                <a:ea typeface="Calibri" panose="020F0502020204030204" pitchFamily="34" charset="0"/>
                <a:cs typeface="Arial" panose="020B0604020202020204" pitchFamily="34" charset="0"/>
              </a:rPr>
              <a:t>Wall Street Market</a:t>
            </a:r>
            <a:r>
              <a:rPr lang="mk-MK" sz="1800" dirty="0">
                <a:effectLst/>
                <a:latin typeface="Calibri" panose="020F0502020204030204" pitchFamily="34" charset="0"/>
                <a:ea typeface="Calibri" panose="020F0502020204030204" pitchFamily="34" charset="0"/>
                <a:cs typeface="Arial" panose="020B0604020202020204" pitchFamily="34" charset="0"/>
              </a:rPr>
              <a:t>, на кој корисниците продаваа нелегални производи како што се дрога, оружје, кориснички податоци за најава и алатки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хакирање</a:t>
            </a:r>
            <a:r>
              <a:rPr lang="mk-MK" sz="1800" dirty="0">
                <a:effectLst/>
                <a:latin typeface="Calibri" panose="020F0502020204030204" pitchFamily="34" charset="0"/>
                <a:ea typeface="Calibri" panose="020F0502020204030204" pitchFamily="34" charset="0"/>
                <a:cs typeface="Arial" panose="020B0604020202020204" pitchFamily="34" charset="0"/>
              </a:rPr>
              <a:t>. Обучувачот треба да го искористи овој пример за да покаже како опсегот на овластувањето за спроведување на заплена во врска со компјутерските податоци не само што се однесува на физичката заплена на компјутерските системи и уредите за складирање, туку и на оневозможувањето на пристап до компјутерските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26/04/2021</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26/04/2021</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26/04/2021</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
        <p:nvSpPr>
          <p:cNvPr id="14" name="Slide Number Placeholder 4">
            <a:extLst>
              <a:ext uri="{FF2B5EF4-FFF2-40B4-BE49-F238E27FC236}">
                <a16:creationId xmlns:a16="http://schemas.microsoft.com/office/drawing/2014/main"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image" Target="../media/image7.w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5.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3600" b="1" dirty="0">
                <a:latin typeface="+mn-lt"/>
              </a:rPr>
              <a:t>Сесија 2.5</a:t>
            </a:r>
          </a:p>
          <a:p>
            <a:pPr algn="ctr">
              <a:spcBef>
                <a:spcPct val="0"/>
              </a:spcBef>
              <a:buNone/>
            </a:pPr>
            <a:r>
              <a:rPr lang="mk-MK" sz="3600" b="1" dirty="0">
                <a:latin typeface="+mn-lt"/>
              </a:rPr>
              <a:t>Процесни овластувања според Конвенцијата од Будимпешта - Дел 2</a:t>
            </a: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mk-MK" sz="1800" b="1" dirty="0" err="1">
                <a:latin typeface="+mn-lt"/>
              </a:rPr>
              <a:t>Xxxxx</a:t>
            </a:r>
            <a:r>
              <a:rPr lang="mk-MK"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mk-MK" sz="1400" i="1" dirty="0">
                <a:latin typeface="+mn-lt"/>
              </a:rPr>
              <a:t>Совет на Европа</a:t>
            </a:r>
          </a:p>
          <a:p>
            <a:pPr algn="ctr" eaLnBrk="1" hangingPunct="1">
              <a:spcBef>
                <a:spcPct val="0"/>
              </a:spcBef>
              <a:buFontTx/>
              <a:buNone/>
            </a:pPr>
            <a:endParaRPr lang="en-GB" altLang="en-US" sz="1400" b="1" dirty="0">
              <a:solidFill>
                <a:srgbClr val="2F618F"/>
              </a:solidFill>
              <a:latin typeface="+mn-lt"/>
              <a:hlinkClick r:id="rId4"/>
            </a:endParaRPr>
          </a:p>
          <a:p>
            <a:pPr algn="ctr" eaLnBrk="1" hangingPunct="1">
              <a:spcBef>
                <a:spcPct val="0"/>
              </a:spcBef>
              <a:buFontTx/>
              <a:buNone/>
            </a:pPr>
            <a:r>
              <a:rPr lang="mk-MK" sz="1200" b="1" dirty="0" err="1">
                <a:solidFill>
                  <a:srgbClr val="2F618F"/>
                </a:solidFill>
                <a:latin typeface="+mn-lt"/>
              </a:rPr>
              <a:t>email</a:t>
            </a:r>
            <a:endParaRPr lang="mk-MK" sz="1200" b="1" dirty="0">
              <a:solidFill>
                <a:srgbClr val="2F618F"/>
              </a:solidFill>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mk-MK" sz="1600" b="1" dirty="0">
                <a:latin typeface="+mn-lt"/>
              </a:rPr>
              <a:t>ДД Месец ГГГГ</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1600" b="1">
                <a:latin typeface="+mn-lt"/>
              </a:rPr>
              <a:t>Воведен курс за судска обука за сајбер-криминал и електронски докази</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0" y="1124744"/>
            <a:ext cx="4294208" cy="5693866"/>
          </a:xfrm>
          <a:prstGeom prst="rect">
            <a:avLst/>
          </a:prstGeom>
        </p:spPr>
        <p:txBody>
          <a:bodyPr wrap="square">
            <a:spAutoFit/>
          </a:bodyPr>
          <a:lstStyle/>
          <a:p>
            <a:pPr algn="just"/>
            <a:r>
              <a:rPr lang="mk-MK" sz="1400" dirty="0"/>
              <a:t>Секоја од страните ќе донесе такви законодавни и други мерки кои се неопходни нејзините надлежни органи да бидат овластени да </a:t>
            </a:r>
            <a:r>
              <a:rPr lang="mk-MK" sz="1400" b="1" dirty="0">
                <a:solidFill>
                  <a:srgbClr val="C00000"/>
                </a:solidFill>
              </a:rPr>
              <a:t>вршат претрес или да преземат слични дејствија со кои ќе обезбедат пристап до</a:t>
            </a:r>
            <a:r>
              <a:rPr lang="mk-MK" sz="1400" dirty="0"/>
              <a:t>: </a:t>
            </a:r>
          </a:p>
          <a:p>
            <a:pPr marL="800100" lvl="1" indent="-342900" algn="just">
              <a:buFont typeface="+mj-lt"/>
              <a:buAutoNum type="alphaLcPeriod"/>
            </a:pPr>
            <a:r>
              <a:rPr lang="mk-MK" sz="1400" dirty="0"/>
              <a:t>компјутерски систем или дел од него, како и до компјутерските податоци во него; и </a:t>
            </a:r>
          </a:p>
          <a:p>
            <a:pPr marL="800100" lvl="1" indent="-342900" algn="just">
              <a:buFont typeface="+mj-lt"/>
              <a:buAutoNum type="alphaLcPeriod"/>
            </a:pPr>
            <a:r>
              <a:rPr lang="mk-MK" sz="1400" dirty="0"/>
              <a:t>медиум за складирање на компјутерски податоци во кој можат да се чуваат компјутерски податоци и кој се наоѓа на нејзината територија</a:t>
            </a:r>
          </a:p>
          <a:p>
            <a:pPr lvl="1" algn="just"/>
            <a:endParaRPr lang="en-US" sz="1400" dirty="0"/>
          </a:p>
          <a:p>
            <a:pPr algn="just"/>
            <a:r>
              <a:rPr lang="mk-MK" sz="1400" dirty="0"/>
              <a:t>Секоја страна ќе донесе такви законодавни и други мерки кои се неопходни кога нејзините надлежни органи вршат претрес или преземаат слични дејствија со кои пристапуваат кон точно определен компјутерски систем или дел од него согласно став 1.а. и кога постојат основи да се верува дека бараните податоци се чуваат во друг компјутерски систем или дел од него, кој се наоѓа на нејзината територија, да можат легално да им пристапат на тие податоци преку првиот компјутерски систем и да можат експедитивно да го прошират претресот или преземањето слични дејствија на пристапување до другиот систем.</a:t>
            </a:r>
          </a:p>
        </p:txBody>
      </p:sp>
      <p:sp>
        <p:nvSpPr>
          <p:cNvPr id="6" name="Rectangle 5">
            <a:extLst>
              <a:ext uri="{FF2B5EF4-FFF2-40B4-BE49-F238E27FC236}">
                <a16:creationId xmlns:a16="http://schemas.microsoft.com/office/drawing/2014/main" id="{524B6456-681F-2F44-A01A-AD3514E81BD2}"/>
              </a:ext>
            </a:extLst>
          </p:cNvPr>
          <p:cNvSpPr/>
          <p:nvPr/>
        </p:nvSpPr>
        <p:spPr>
          <a:xfrm>
            <a:off x="4152913" y="1124744"/>
            <a:ext cx="4747018" cy="3170099"/>
          </a:xfrm>
          <a:prstGeom prst="rect">
            <a:avLst/>
          </a:prstGeom>
        </p:spPr>
        <p:txBody>
          <a:bodyPr wrap="square">
            <a:spAutoFit/>
          </a:bodyPr>
          <a:lstStyle/>
          <a:p>
            <a:pPr marL="342900" indent="-342900" algn="just">
              <a:buFont typeface="Arial" panose="020B0604020202020204" pitchFamily="34" charset="0"/>
              <a:buChar char="•"/>
            </a:pPr>
            <a:r>
              <a:rPr lang="mk-MK" sz="2000" dirty="0"/>
              <a:t>Поимот „пребарување“ значи да се бара, чита, прегледува, испитува или проверува.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Поимот „презема слични дејствија со кои се пристапува“ е технолошки неутрален јазик кој би овозможил </a:t>
            </a:r>
            <a:r>
              <a:rPr lang="mk-MK" sz="2000" i="1" dirty="0"/>
              <a:t>проверување </a:t>
            </a:r>
            <a:r>
              <a:rPr lang="mk-MK" sz="2000" dirty="0"/>
              <a:t>на нематеријални податоци кои можат да бидат во електромагнетна форма</a:t>
            </a:r>
            <a:r>
              <a:rPr lang="mk-MK" sz="2000" i="1" dirty="0"/>
              <a:t>.</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0" y="1124744"/>
            <a:ext cx="4274833" cy="5693866"/>
          </a:xfrm>
          <a:prstGeom prst="rect">
            <a:avLst/>
          </a:prstGeom>
        </p:spPr>
        <p:txBody>
          <a:bodyPr wrap="square">
            <a:spAutoFit/>
          </a:bodyPr>
          <a:lstStyle/>
          <a:p>
            <a:pPr algn="just"/>
            <a:r>
              <a:rPr lang="mk-MK" sz="1400" dirty="0"/>
              <a:t>Секоја од страните ќе ги донесе законските и други мерки кои се неопходни за овластување на своите надлежни власти да вршат претрес или на сличен начин да добијат пристап до: </a:t>
            </a:r>
          </a:p>
          <a:p>
            <a:pPr marL="800100" lvl="1" indent="-342900" algn="just">
              <a:buFont typeface="+mj-lt"/>
              <a:buAutoNum type="alphaLcPeriod"/>
            </a:pPr>
            <a:r>
              <a:rPr lang="mk-MK" sz="1400" dirty="0"/>
              <a:t> </a:t>
            </a:r>
            <a:r>
              <a:rPr lang="mk-MK" sz="1400" b="1" dirty="0">
                <a:solidFill>
                  <a:srgbClr val="C00000"/>
                </a:solidFill>
              </a:rPr>
              <a:t>компјутерски систем </a:t>
            </a:r>
            <a:r>
              <a:rPr lang="mk-MK" sz="1400" dirty="0"/>
              <a:t>или </a:t>
            </a:r>
            <a:r>
              <a:rPr lang="mk-MK" sz="1400" b="1" dirty="0">
                <a:solidFill>
                  <a:srgbClr val="C00000"/>
                </a:solidFill>
              </a:rPr>
              <a:t>дел од него</a:t>
            </a:r>
            <a:r>
              <a:rPr lang="mk-MK" sz="1400" dirty="0"/>
              <a:t>, и до </a:t>
            </a:r>
            <a:r>
              <a:rPr lang="mk-MK" sz="1400" b="1" dirty="0">
                <a:solidFill>
                  <a:srgbClr val="C00000"/>
                </a:solidFill>
              </a:rPr>
              <a:t>компјутерските податоци складирани во него</a:t>
            </a:r>
            <a:r>
              <a:rPr lang="mk-MK" sz="1400" dirty="0"/>
              <a:t>; и </a:t>
            </a:r>
          </a:p>
          <a:p>
            <a:pPr marL="800100" lvl="1" indent="-342900" algn="just">
              <a:buFont typeface="+mj-lt"/>
              <a:buAutoNum type="alphaLcPeriod"/>
            </a:pPr>
            <a:r>
              <a:rPr lang="mk-MK" sz="1400" b="1" dirty="0">
                <a:solidFill>
                  <a:srgbClr val="C00000"/>
                </a:solidFill>
              </a:rPr>
              <a:t>медиум за складирање на компјутерски податоци</a:t>
            </a:r>
            <a:r>
              <a:rPr lang="mk-MK" sz="1400" dirty="0"/>
              <a:t> во кој можат да се чуваат компјутерски податоци и кој се наоѓа на нејзината територија</a:t>
            </a:r>
          </a:p>
          <a:p>
            <a:pPr lvl="1" algn="just"/>
            <a:endParaRPr lang="en-US" sz="1400" dirty="0"/>
          </a:p>
          <a:p>
            <a:pPr algn="just"/>
            <a:r>
              <a:rPr lang="mk-MK" sz="1400" dirty="0"/>
              <a:t>Секоја страна ќе донесе такви законодавни и други мерки кои се неопходни кога нејзините надлежни органи вршат претрес или преземаат слични дејствија со кои пристапуваат кон точно определен компјутерски систем или дел од него согласно став 1.а. и кога постојат основи да се верува дека бараните податоци се чуваат во друг компјутерски систем или дел од него, кој се наоѓа на нејзината територија, да можат легално да им пристапат на тие податоци преку првиот компјутерски систем и да можат експедитивно да го прошират претресот или преземањето слични дејствија на пристапување до другиот систем.</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093154"/>
          </a:xfrm>
          <a:prstGeom prst="rect">
            <a:avLst/>
          </a:prstGeom>
        </p:spPr>
        <p:txBody>
          <a:bodyPr wrap="square">
            <a:spAutoFit/>
          </a:bodyPr>
          <a:lstStyle/>
          <a:p>
            <a:pPr marL="342900" indent="-342900" algn="just">
              <a:buFont typeface="Arial" panose="020B0604020202020204" pitchFamily="34" charset="0"/>
              <a:buChar char="•"/>
            </a:pPr>
            <a:r>
              <a:rPr lang="mk-MK" sz="2400" dirty="0"/>
              <a:t>Овластување за претрес или преземање на слични дејствија со кои се пристапува до:</a:t>
            </a:r>
          </a:p>
          <a:p>
            <a:pPr marL="800100" lvl="1" indent="-342900" algn="just">
              <a:buFont typeface="Calibri Light" panose="020F0302020204030204" pitchFamily="34" charset="0"/>
              <a:buChar char="‐"/>
            </a:pPr>
            <a:r>
              <a:rPr lang="mk-MK" sz="2100" dirty="0"/>
              <a:t>Компјутерски систем</a:t>
            </a:r>
          </a:p>
          <a:p>
            <a:pPr marL="800100" lvl="1" indent="-342900" algn="just">
              <a:buFont typeface="Calibri Light" panose="020F0302020204030204" pitchFamily="34" charset="0"/>
              <a:buChar char="‐"/>
            </a:pPr>
            <a:r>
              <a:rPr lang="mk-MK" sz="2100" dirty="0"/>
              <a:t>Дел од компјутерски систем</a:t>
            </a:r>
          </a:p>
          <a:p>
            <a:pPr marL="800100" lvl="1" indent="-342900" algn="just">
              <a:buFont typeface="Calibri Light" panose="020F0302020204030204" pitchFamily="34" charset="0"/>
              <a:buChar char="‐"/>
            </a:pPr>
            <a:r>
              <a:rPr lang="mk-MK" sz="2100" dirty="0"/>
              <a:t>Компјутерски податоци складирани во компјутерски систем</a:t>
            </a:r>
          </a:p>
          <a:p>
            <a:pPr marL="800100" lvl="1" indent="-342900" algn="just">
              <a:buFont typeface="Calibri Light" panose="020F0302020204030204" pitchFamily="34" charset="0"/>
              <a:buChar char="‐"/>
            </a:pPr>
            <a:r>
              <a:rPr lang="mk-MK" sz="2100" dirty="0"/>
              <a:t>Медиум за складирање на компјутерски податоци во кој се чуваат компјутерски податоци и кој се наоѓа на одредена територија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0" y="1222594"/>
            <a:ext cx="4456253" cy="5262979"/>
          </a:xfrm>
          <a:prstGeom prst="rect">
            <a:avLst/>
          </a:prstGeom>
        </p:spPr>
        <p:txBody>
          <a:bodyPr wrap="square">
            <a:spAutoFit/>
          </a:bodyPr>
          <a:lstStyle/>
          <a:p>
            <a:pPr marL="342900" indent="-342900" algn="just">
              <a:buFont typeface="+mj-lt"/>
              <a:buAutoNum type="arabicPeriod"/>
            </a:pPr>
            <a:r>
              <a:rPr lang="mk-MK" sz="1400" dirty="0">
                <a:highlight>
                  <a:srgbClr val="FFFFFF"/>
                </a:highlight>
              </a:rPr>
              <a:t>Секоја од страните ќе ги донесе законските и други мерки кои се неопходни за овластување на своите надлежни власти да вршат претрес или на сличен начин да добијат пристап до: </a:t>
            </a:r>
          </a:p>
          <a:p>
            <a:pPr marL="800100" lvl="1" indent="-342900" algn="just">
              <a:buFont typeface="+mj-lt"/>
              <a:buAutoNum type="alphaLcPeriod"/>
            </a:pPr>
            <a:r>
              <a:rPr lang="mk-MK" sz="1400" dirty="0">
                <a:highlight>
                  <a:srgbClr val="FFFFFF"/>
                </a:highlight>
              </a:rPr>
              <a:t>компјутерски систем или дел од него, и до компјутерските податоци складирани во него; и </a:t>
            </a:r>
          </a:p>
          <a:p>
            <a:pPr marL="800100" lvl="1" indent="-342900" algn="just">
              <a:buFont typeface="+mj-lt"/>
              <a:buAutoNum type="alphaLcPeriod"/>
            </a:pPr>
            <a:r>
              <a:rPr lang="mk-MK" sz="1400" dirty="0">
                <a:highlight>
                  <a:srgbClr val="FFFFFF"/>
                </a:highlight>
              </a:rPr>
              <a:t>медиум за складирање на компјутерски податоци во кој можат да се чуваат компјутерски податоци и кој се наоѓа на нејзината територија</a:t>
            </a:r>
          </a:p>
          <a:p>
            <a:pPr marL="342900" indent="-342900" algn="just">
              <a:buFont typeface="+mj-lt"/>
              <a:buAutoNum type="arabicPeriod"/>
            </a:pPr>
            <a:r>
              <a:rPr lang="mk-MK" sz="1400" dirty="0">
                <a:highlight>
                  <a:srgbClr val="FFFFFF"/>
                </a:highlight>
              </a:rPr>
              <a:t>Секоја страна ќе донесе такви законодавни и други мерки кои се неопходни кога нејзините надлежни органи вршат претрес или преземаат слични дејствија со кои пристапуваат кон </a:t>
            </a:r>
            <a:r>
              <a:rPr lang="mk-MK" sz="1400" b="1" dirty="0">
                <a:solidFill>
                  <a:srgbClr val="C00000"/>
                </a:solidFill>
                <a:highlight>
                  <a:srgbClr val="FFFFFF"/>
                </a:highlight>
              </a:rPr>
              <a:t>точно определен компјутерски систем</a:t>
            </a:r>
            <a:r>
              <a:rPr lang="mk-MK" sz="1400" dirty="0">
                <a:highlight>
                  <a:srgbClr val="FFFFFF"/>
                </a:highlight>
              </a:rPr>
              <a:t> дел од него согласно став 1.а. и кога постојат основи да се верува дека бараните податоци се чуваат во друг компјутерски систем или дел од него, кој се наоѓа на нејзината територија, да можат </a:t>
            </a:r>
            <a:r>
              <a:rPr lang="mk-MK" sz="1400" b="1" dirty="0">
                <a:solidFill>
                  <a:srgbClr val="C00000"/>
                </a:solidFill>
                <a:highlight>
                  <a:srgbClr val="FFFFFF"/>
                </a:highlight>
              </a:rPr>
              <a:t>легално да им пристапат на тие податоци преку првиот компјутерски систем</a:t>
            </a:r>
            <a:r>
              <a:rPr lang="mk-MK" sz="1400" dirty="0">
                <a:highlight>
                  <a:srgbClr val="FFFFFF"/>
                </a:highlight>
              </a:rPr>
              <a:t> и да можат експедитивно </a:t>
            </a:r>
            <a:r>
              <a:rPr lang="mk-MK" sz="1400" b="1" dirty="0">
                <a:solidFill>
                  <a:srgbClr val="C00000"/>
                </a:solidFill>
                <a:highlight>
                  <a:srgbClr val="FFFFFF"/>
                </a:highlight>
              </a:rPr>
              <a:t>да го прошират претресот или преземањето слични дејствија на пристапување</a:t>
            </a:r>
            <a:r>
              <a:rPr lang="mk-MK" sz="1400" dirty="0">
                <a:highlight>
                  <a:srgbClr val="FFFFFF"/>
                </a:highlight>
              </a:rPr>
              <a:t> до другиот систем.</a:t>
            </a:r>
          </a:p>
        </p:txBody>
      </p:sp>
      <p:sp>
        <p:nvSpPr>
          <p:cNvPr id="2" name="Rectangle 1">
            <a:extLst>
              <a:ext uri="{FF2B5EF4-FFF2-40B4-BE49-F238E27FC236}">
                <a16:creationId xmlns:a16="http://schemas.microsoft.com/office/drawing/2014/main" id="{EE725CE1-54F5-4A32-97EE-15EE42B9AF86}"/>
              </a:ext>
            </a:extLst>
          </p:cNvPr>
          <p:cNvSpPr/>
          <p:nvPr/>
        </p:nvSpPr>
        <p:spPr>
          <a:xfrm>
            <a:off x="4355975" y="1222594"/>
            <a:ext cx="4665875" cy="5078313"/>
          </a:xfrm>
          <a:prstGeom prst="rect">
            <a:avLst/>
          </a:prstGeom>
        </p:spPr>
        <p:txBody>
          <a:bodyPr wrap="square">
            <a:spAutoFit/>
          </a:bodyPr>
          <a:lstStyle/>
          <a:p>
            <a:pPr marL="342900" indent="-342900" algn="just">
              <a:buFont typeface="Arial" panose="020B0604020202020204" pitchFamily="34" charset="0"/>
              <a:buChar char="•"/>
            </a:pPr>
            <a:r>
              <a:rPr lang="mk-MK" dirty="0"/>
              <a:t>Овластувањето за претрес треба да се примени во однос на точно определен компјутерски систем</a:t>
            </a:r>
            <a:endParaRPr lang="en-US" dirty="0"/>
          </a:p>
          <a:p>
            <a:pPr marL="342900" indent="-342900" algn="just">
              <a:buFont typeface="Arial" panose="020B0604020202020204" pitchFamily="34" charset="0"/>
              <a:buChar char="•"/>
            </a:pPr>
            <a:r>
              <a:rPr lang="mk-MK" dirty="0"/>
              <a:t>Овластување за проширување на претресот или за преземање на слични дејствија со кои ќе се пристапи до друг компјутерски систем или дел од него: </a:t>
            </a:r>
          </a:p>
          <a:p>
            <a:pPr marL="800100" lvl="1" indent="-342900" algn="just">
              <a:buFont typeface="Calibri Light" panose="020F0302020204030204" pitchFamily="34" charset="0"/>
              <a:buChar char="‐"/>
            </a:pPr>
            <a:r>
              <a:rPr lang="mk-MK" dirty="0"/>
              <a:t>Основи да се верува дела потребните податоци се во тој компјутерски систем или дел од него; и </a:t>
            </a:r>
          </a:p>
          <a:p>
            <a:pPr marL="800100" lvl="1" indent="-342900" algn="just">
              <a:buFont typeface="Calibri Light" panose="020F0302020204030204" pitchFamily="34" charset="0"/>
              <a:buChar char="‐"/>
            </a:pPr>
            <a:r>
              <a:rPr lang="mk-MK" dirty="0"/>
              <a:t>Другиот компјутерски систем или дел од него е исто така на територијата </a:t>
            </a:r>
          </a:p>
          <a:p>
            <a:pPr marL="800100" lvl="1" indent="-342900" algn="just">
              <a:buFont typeface="Calibri Light" panose="020F0302020204030204" pitchFamily="34" charset="0"/>
              <a:buChar char="‐"/>
            </a:pPr>
            <a:r>
              <a:rPr lang="mk-MK" dirty="0"/>
              <a:t>Податоците за кои е дадено продолжување се законски достапни од првиот компјутерски систем</a:t>
            </a:r>
            <a:endParaRPr lang="en-US" dirty="0"/>
          </a:p>
          <a:p>
            <a:pPr marL="342900" indent="-342900" algn="just">
              <a:buFont typeface="Arial" panose="020B0604020202020204" pitchFamily="34" charset="0"/>
              <a:buChar char="•"/>
            </a:pPr>
            <a:r>
              <a:rPr lang="mk-MK" dirty="0"/>
              <a:t>Продолжувањето може да е условено (на пр. со авторизација)</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и други мерки кои се неопходни нејзините надлежни органи да бидат овластени да ги запленат или на сличен начин да ги обезбедат компјутерските податоци до кои пристапиле согласно ставовите 1 и 2. Овие мерки опфаќаат овластување: </a:t>
            </a:r>
          </a:p>
          <a:p>
            <a:pPr marL="800100" lvl="1" indent="-342900" algn="just">
              <a:buFont typeface="+mj-lt"/>
              <a:buAutoNum type="alphaLcPeriod"/>
            </a:pPr>
            <a:r>
              <a:rPr lang="mk-MK" sz="1400" dirty="0"/>
              <a:t> </a:t>
            </a:r>
            <a:r>
              <a:rPr lang="mk-MK" sz="1400" b="1" dirty="0">
                <a:solidFill>
                  <a:srgbClr val="C00000"/>
                </a:solidFill>
              </a:rPr>
              <a:t>да се заплени или на сличен начин да се обезбеди </a:t>
            </a:r>
            <a:r>
              <a:rPr lang="mk-MK" sz="1400" dirty="0"/>
              <a:t>компјутерски систем или дел од него, или медиум кој служи за складирање на компјутерски податоци; </a:t>
            </a:r>
          </a:p>
          <a:p>
            <a:pPr marL="800100" lvl="1" indent="-342900" algn="just">
              <a:buFont typeface="+mj-lt"/>
              <a:buAutoNum type="alphaLcPeriod"/>
            </a:pPr>
            <a:r>
              <a:rPr lang="mk-MK" sz="1400" dirty="0"/>
              <a:t>да се направи или задржи копија од тие компјутерски податоци; </a:t>
            </a:r>
          </a:p>
          <a:p>
            <a:pPr marL="800100" lvl="1" indent="-342900" algn="just">
              <a:buFont typeface="+mj-lt"/>
              <a:buAutoNum type="alphaLcPeriod"/>
            </a:pPr>
            <a:r>
              <a:rPr lang="mk-MK" sz="1400" dirty="0"/>
              <a:t>да се сочува интегритетот на релевантните складирани компјутерски податоци; </a:t>
            </a:r>
          </a:p>
          <a:p>
            <a:pPr marL="800100" lvl="1" indent="-342900" algn="just">
              <a:buFont typeface="+mj-lt"/>
              <a:buAutoNum type="alphaLcPeriod"/>
            </a:pPr>
            <a:r>
              <a:rPr lang="mk-MK" sz="1400" dirty="0"/>
              <a:t>да се направат непристапни или да се отстранат сите компјутерски податоци од компјутерскиот систем во кој се пристапило.</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4401205"/>
          </a:xfrm>
          <a:prstGeom prst="rect">
            <a:avLst/>
          </a:prstGeom>
        </p:spPr>
        <p:txBody>
          <a:bodyPr wrap="square">
            <a:spAutoFit/>
          </a:bodyPr>
          <a:lstStyle/>
          <a:p>
            <a:pPr marL="342900" indent="-342900" algn="just">
              <a:buFont typeface="Arial" panose="020B0604020202020204" pitchFamily="34" charset="0"/>
              <a:buChar char="•"/>
            </a:pPr>
            <a:r>
              <a:rPr lang="mk-MK" sz="2000" dirty="0"/>
              <a:t>Поимот „заплени“ значи да се одземе физички медиум врз кој се запишуваат податоци или информации или да се направи и задржи копија од таквите информации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Поимот „на сличен начин да обезбеди“ е технолошки неутрален јазик кој би овозможил снимање, оневозможувајќи копирање или задржувајќи копија од нематеријални податоци кои можат да бидат во електромагнетна форма</a:t>
            </a:r>
            <a:r>
              <a:rPr lang="mk-MK" sz="2000" i="1" dirty="0"/>
              <a:t>.</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и други мерки кои се неопходни нејзините надлежни органи да бидат овластени да ги запленат или на друг начин да ги обезбедат компјутерските податоци до кои пристапиле согласно ставовите 1 и 2. Овие мерки опфаќаат овластување: </a:t>
            </a:r>
          </a:p>
          <a:p>
            <a:pPr marL="800100" lvl="1" indent="-342900" algn="just">
              <a:buFont typeface="+mj-lt"/>
              <a:buAutoNum type="alphaLcPeriod"/>
            </a:pPr>
            <a:r>
              <a:rPr lang="mk-MK" sz="1400" dirty="0"/>
              <a:t>да се заплени или на сличен начин да се обезбеди компјутерски систем или дел од него, или медиум кој служи за складирање на компјутерски податоци; </a:t>
            </a:r>
          </a:p>
          <a:p>
            <a:pPr marL="800100" lvl="1" indent="-342900" algn="just">
              <a:buFont typeface="+mj-lt"/>
              <a:buAutoNum type="alphaLcPeriod"/>
            </a:pPr>
            <a:r>
              <a:rPr lang="mk-MK" sz="1400" dirty="0"/>
              <a:t> </a:t>
            </a:r>
            <a:r>
              <a:rPr lang="mk-MK" sz="1400" b="1" dirty="0">
                <a:solidFill>
                  <a:srgbClr val="C00000"/>
                </a:solidFill>
              </a:rPr>
              <a:t>да се направи или задржи копија</a:t>
            </a:r>
            <a:r>
              <a:rPr lang="mk-MK" sz="1400" dirty="0"/>
              <a:t> од тие компјутерски податоци; </a:t>
            </a:r>
          </a:p>
          <a:p>
            <a:pPr marL="800100" lvl="1" indent="-342900" algn="just">
              <a:buFont typeface="+mj-lt"/>
              <a:buAutoNum type="alphaLcPeriod"/>
            </a:pPr>
            <a:r>
              <a:rPr lang="mk-MK" sz="1400" dirty="0"/>
              <a:t>да се сочува интегритетот на релевантните складирани компјутерски податоци; </a:t>
            </a:r>
          </a:p>
          <a:p>
            <a:pPr marL="800100" lvl="1" indent="-342900" algn="just">
              <a:buFont typeface="+mj-lt"/>
              <a:buAutoNum type="alphaLcPeriod"/>
            </a:pPr>
            <a:r>
              <a:rPr lang="mk-MK" sz="1400" dirty="0"/>
              <a:t>да се направат непристапни или да се отстранат тие компјутерски податоци од компјутерскиот систем во кој се пристапило.</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4093428"/>
          </a:xfrm>
          <a:prstGeom prst="rect">
            <a:avLst/>
          </a:prstGeom>
        </p:spPr>
        <p:txBody>
          <a:bodyPr wrap="square">
            <a:spAutoFit/>
          </a:bodyPr>
          <a:lstStyle/>
          <a:p>
            <a:pPr marL="342900" indent="-342900" algn="just">
              <a:buFont typeface="Arial" panose="020B0604020202020204" pitchFamily="34" charset="0"/>
              <a:buChar char="•"/>
            </a:pPr>
            <a:r>
              <a:rPr lang="mk-MK" sz="2000"/>
              <a:t>Заплената не мора да вклучува мерка за физичко одземање компјутерски системи или медиуми за складирање на компјутерски податоци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Каде што е можно, службените лица за спроведување на законот можат да направат или задржат копија на релевантни податоци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Правењето и задржувањето на копија од податоците овозможува полесно обезбедување на компјутерските податоци и може да биде соодветно во некои ситуации</a:t>
            </a:r>
          </a:p>
        </p:txBody>
      </p:sp>
      <p:sp>
        <p:nvSpPr>
          <p:cNvPr id="13"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и други мерки кои се неопходни нејзините надлежни органи да бидат овластени да ги запленат или на сличен начин да ги обезбедат компјутерските податоци до кои се пристапило согласно ставовите 1 и 2. Овие мерки опфаќаат овластување: </a:t>
            </a:r>
          </a:p>
          <a:p>
            <a:pPr marL="800100" lvl="1" indent="-342900" algn="just">
              <a:buFont typeface="+mj-lt"/>
              <a:buAutoNum type="alphaLcPeriod"/>
            </a:pPr>
            <a:r>
              <a:rPr lang="mk-MK" sz="1400" dirty="0"/>
              <a:t>да се заплени или на сличен начин да се обезбеди компјутерски систем или дел од него, или медиум кој служи за складирање на компјутерски податоци; </a:t>
            </a:r>
          </a:p>
          <a:p>
            <a:pPr marL="800100" lvl="1" indent="-342900" algn="just">
              <a:buFont typeface="+mj-lt"/>
              <a:buAutoNum type="alphaLcPeriod"/>
            </a:pPr>
            <a:r>
              <a:rPr lang="mk-MK" sz="1400" dirty="0"/>
              <a:t>да се направи или задржи копија од тие компјутерски податоци; </a:t>
            </a:r>
          </a:p>
          <a:p>
            <a:pPr marL="800100" lvl="1" indent="-342900" algn="just">
              <a:buFont typeface="+mj-lt"/>
              <a:buAutoNum type="alphaLcPeriod"/>
            </a:pPr>
            <a:r>
              <a:rPr lang="mk-MK" sz="1400" dirty="0"/>
              <a:t> </a:t>
            </a:r>
            <a:r>
              <a:rPr lang="mk-MK" sz="1400" b="1" dirty="0">
                <a:solidFill>
                  <a:srgbClr val="C00000"/>
                </a:solidFill>
              </a:rPr>
              <a:t>да се сочува интегритетот</a:t>
            </a:r>
            <a:r>
              <a:rPr lang="mk-MK" sz="1400" dirty="0"/>
              <a:t> на релевантните складирани компјутерски податоци; </a:t>
            </a:r>
          </a:p>
          <a:p>
            <a:pPr marL="800100" lvl="1" indent="-342900" algn="just">
              <a:buFont typeface="+mj-lt"/>
              <a:buAutoNum type="alphaLcPeriod"/>
            </a:pPr>
            <a:r>
              <a:rPr lang="mk-MK" sz="1400" dirty="0"/>
              <a:t>да се направат непристапни или да се отстранат тие компјутерски податоци од компјутерскиот систем до кој се пристапило.</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2554545"/>
          </a:xfrm>
          <a:prstGeom prst="rect">
            <a:avLst/>
          </a:prstGeom>
        </p:spPr>
        <p:txBody>
          <a:bodyPr wrap="square">
            <a:spAutoFit/>
          </a:bodyPr>
          <a:lstStyle/>
          <a:p>
            <a:pPr marL="342900" indent="-342900" algn="just">
              <a:buFont typeface="Arial" panose="020B0604020202020204" pitchFamily="34" charset="0"/>
              <a:buChar char="•"/>
            </a:pPr>
            <a:r>
              <a:rPr lang="mk-MK" sz="2000"/>
              <a:t>Одржувањето на интегритетот на компјутерските податоци се однесува на одржувањето на нивниот синџир на чување</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a:t>Ова бара податоците што се копираат, отстрануваат или обезбедуваат да бидат задржани во истата состојба во која биле пронајдени за време на запленувањето и да останат непроменети</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и други мерки кои се неопходни нејзините надлежни органи да бидат овластени да ги запленат или на сличен начин да ги обезбедат компјутерските податоци до кои се пристапило согласно ставовите 1 и 2. Овие мерки опфаќаат овластување: </a:t>
            </a:r>
          </a:p>
          <a:p>
            <a:pPr marL="800100" lvl="1" indent="-342900" algn="just">
              <a:buFont typeface="+mj-lt"/>
              <a:buAutoNum type="alphaLcPeriod"/>
            </a:pPr>
            <a:r>
              <a:rPr lang="mk-MK" sz="1400" dirty="0"/>
              <a:t>да се заплени или на сличен начин да се обезбеди компјутерски систем или дел од него, или медиум кој служи за складирање на компјутерски податоци; </a:t>
            </a:r>
          </a:p>
          <a:p>
            <a:pPr marL="800100" lvl="1" indent="-342900" algn="just">
              <a:buFont typeface="+mj-lt"/>
              <a:buAutoNum type="alphaLcPeriod"/>
            </a:pPr>
            <a:r>
              <a:rPr lang="mk-MK" sz="1400" dirty="0"/>
              <a:t>да се направи или задржи копија од тие компјутерски податоци; </a:t>
            </a:r>
          </a:p>
          <a:p>
            <a:pPr marL="800100" lvl="1" indent="-342900" algn="just">
              <a:buFont typeface="+mj-lt"/>
              <a:buAutoNum type="alphaLcPeriod"/>
            </a:pPr>
            <a:r>
              <a:rPr lang="mk-MK" sz="1400" dirty="0"/>
              <a:t>да се сочува интегритетот на релевантните складирани компјутерски податоци; </a:t>
            </a:r>
          </a:p>
          <a:p>
            <a:pPr marL="800100" lvl="1" indent="-342900" algn="just">
              <a:buFont typeface="+mj-lt"/>
              <a:buAutoNum type="alphaLcPeriod"/>
            </a:pPr>
            <a:r>
              <a:rPr lang="mk-MK" sz="1400" b="1" dirty="0">
                <a:solidFill>
                  <a:srgbClr val="C00000"/>
                </a:solidFill>
              </a:rPr>
              <a:t>да се направат непристапни</a:t>
            </a:r>
            <a:r>
              <a:rPr lang="mk-MK" sz="1400" dirty="0"/>
              <a:t> или </a:t>
            </a:r>
            <a:r>
              <a:rPr lang="mk-MK" sz="1400" b="1" dirty="0">
                <a:solidFill>
                  <a:srgbClr val="C00000"/>
                </a:solidFill>
              </a:rPr>
              <a:t>да се отстранат</a:t>
            </a:r>
            <a:r>
              <a:rPr lang="mk-MK" sz="1400" dirty="0"/>
              <a:t> тие компјутерски податоци од компјутерскиот систем до кој се пристапило.</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477875"/>
          </a:xfrm>
          <a:prstGeom prst="rect">
            <a:avLst/>
          </a:prstGeom>
        </p:spPr>
        <p:txBody>
          <a:bodyPr wrap="square">
            <a:spAutoFit/>
          </a:bodyPr>
          <a:lstStyle/>
          <a:p>
            <a:pPr marL="342900" indent="-342900" algn="just">
              <a:buFont typeface="Arial" panose="020B0604020202020204" pitchFamily="34" charset="0"/>
              <a:buChar char="•"/>
            </a:pPr>
            <a:r>
              <a:rPr lang="mk-MK" sz="2000"/>
              <a:t>Податоците може да се направат непристапни преку каква било техничка мерка, вклучително и енкрипција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Да се применува каде што постои опасност или општествена повреда (на пр. упатства за правење бомби, детска порнографија)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Отстранувањето и оневозможувањето на пристап до податоците е привремена мерка со која осомничениот е привремено лишен од податоците</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62994" y="1151172"/>
            <a:ext cx="3889351" cy="3323987"/>
          </a:xfrm>
          <a:prstGeom prst="rect">
            <a:avLst/>
          </a:prstGeom>
        </p:spPr>
        <p:txBody>
          <a:bodyPr wrap="square">
            <a:spAutoFit/>
          </a:bodyPr>
          <a:lstStyle/>
          <a:p>
            <a:pPr marL="342900" indent="-342900" algn="just">
              <a:buFont typeface="+mj-lt"/>
              <a:buAutoNum type="arabicPeriod" startAt="4"/>
            </a:pPr>
            <a:r>
              <a:rPr lang="mk-MK" sz="1400" dirty="0"/>
              <a:t>Секоја страна ќе донесе такви законодавни и други мерки кои се неопходни нејзините надлежни органи да бидат овластени да му наложат на кое било </a:t>
            </a:r>
            <a:r>
              <a:rPr lang="mk-MK" sz="1400" b="1" dirty="0">
                <a:solidFill>
                  <a:srgbClr val="C00000"/>
                </a:solidFill>
              </a:rPr>
              <a:t>лице кое има познавање за начинот на кој функционира компјутерскиот систем или за мерките кои треба да се преземат за да се заштитат компјутерските податоци</a:t>
            </a:r>
            <a:r>
              <a:rPr lang="mk-MK" sz="1400" dirty="0"/>
              <a:t>, да ги даде, </a:t>
            </a:r>
            <a:r>
              <a:rPr lang="mk-MK" sz="1400" b="1" dirty="0">
                <a:solidFill>
                  <a:srgbClr val="C00000"/>
                </a:solidFill>
              </a:rPr>
              <a:t>во мера колку што е разумно</a:t>
            </a:r>
            <a:r>
              <a:rPr lang="mk-MK" sz="1400" dirty="0"/>
              <a:t>, неопходните информации за да може да се преземат мерките предвидени во ставовите 1 и 2.</a:t>
            </a:r>
          </a:p>
          <a:p>
            <a:pPr marL="342900" indent="-342900" algn="just">
              <a:buFont typeface="+mj-lt"/>
              <a:buAutoNum type="arabicPeriod" startAt="4"/>
            </a:pPr>
            <a:endParaRPr lang="en-US" sz="1400" dirty="0"/>
          </a:p>
          <a:p>
            <a:pPr marL="342900" indent="-342900" algn="just">
              <a:buFont typeface="+mj-lt"/>
              <a:buAutoNum type="arabicPeriod" startAt="4"/>
            </a:pPr>
            <a:r>
              <a:rPr lang="mk-MK" sz="1400" dirty="0"/>
              <a:t>Овластувањата и процедурите предвидени со овој член треба да бидат во согласност со членовите 14 и 15.</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970318"/>
          </a:xfrm>
          <a:prstGeom prst="rect">
            <a:avLst/>
          </a:prstGeom>
        </p:spPr>
        <p:txBody>
          <a:bodyPr wrap="square">
            <a:spAutoFit/>
          </a:bodyPr>
          <a:lstStyle/>
          <a:p>
            <a:pPr marL="342900" indent="-342900" algn="just">
              <a:buFont typeface="Arial" panose="020B0604020202020204" pitchFamily="34" charset="0"/>
              <a:buChar char="•"/>
            </a:pPr>
            <a:r>
              <a:rPr lang="mk-MK"/>
              <a:t>Системските администратори честопати треба да бидат консултирани во врска со техничките модалитети за спроведување на претресот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a:t>Се спречува економски товар врз легитимните деловни активности со тоа што им се дава законска основа за соработка со органите за спроведување на законот кои бараат спроведување на претрес и заплена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a:t>Се зголемува ефективноста и се подобрува ефикасноста на трошоците за мерката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a:t>Мерките мора да бидат разумни и да не ја загрозуваат неоправдано приватноста</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49465" y="1155403"/>
            <a:ext cx="3889351" cy="3323987"/>
          </a:xfrm>
          <a:prstGeom prst="rect">
            <a:avLst/>
          </a:prstGeom>
        </p:spPr>
        <p:txBody>
          <a:bodyPr wrap="square">
            <a:spAutoFit/>
          </a:bodyPr>
          <a:lstStyle/>
          <a:p>
            <a:pPr marL="342900" indent="-342900" algn="just">
              <a:buFont typeface="+mj-lt"/>
              <a:buAutoNum type="arabicPeriod" startAt="4"/>
            </a:pPr>
            <a:r>
              <a:rPr lang="mk-MK" sz="1400" dirty="0"/>
              <a:t>Секоја страна ќе донесе такви законодавни и други мерки кои се неопходни нејзините надлежни органи да бидат овластени да му наложат на кое било лице кое има познавање за начинот на кој функционира компјутерскиот систем или за мерките кои треба да се преземат за да се заштитат компјутерските податоци, да ги даде, во мера колку што е разумно, неопходните информации за да може да се преземат мерките предвидени во ставовите 1 и 2.</a:t>
            </a:r>
          </a:p>
          <a:p>
            <a:pPr marL="342900" indent="-342900" algn="just">
              <a:buFont typeface="+mj-lt"/>
              <a:buAutoNum type="arabicPeriod" startAt="4"/>
            </a:pPr>
            <a:endParaRPr lang="en-US" sz="1400" dirty="0"/>
          </a:p>
          <a:p>
            <a:pPr marL="342900" indent="-342900" algn="just">
              <a:buFont typeface="+mj-lt"/>
              <a:buAutoNum type="arabicPeriod" startAt="4"/>
            </a:pPr>
            <a:r>
              <a:rPr lang="mk-MK" sz="1400" dirty="0"/>
              <a:t>Овластувањата и процедурите наведени во овој член треба да бидат во </a:t>
            </a:r>
            <a:r>
              <a:rPr lang="mk-MK" sz="1400" b="1" dirty="0">
                <a:solidFill>
                  <a:srgbClr val="C00000"/>
                </a:solidFill>
              </a:rPr>
              <a:t>согласност со членовите 14 и 15</a:t>
            </a:r>
            <a:r>
              <a:rPr lang="mk-MK" sz="1400" dirty="0"/>
              <a:t>.</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155403"/>
            <a:ext cx="4747018" cy="2308324"/>
          </a:xfrm>
          <a:prstGeom prst="rect">
            <a:avLst/>
          </a:prstGeom>
        </p:spPr>
        <p:txBody>
          <a:bodyPr wrap="square">
            <a:spAutoFit/>
          </a:bodyPr>
          <a:lstStyle/>
          <a:p>
            <a:pPr marL="285750" indent="-285750" algn="just">
              <a:buFont typeface="Arial" panose="020B0604020202020204" pitchFamily="34" charset="0"/>
              <a:buChar char="•"/>
            </a:pPr>
            <a:r>
              <a:rPr lang="mk-MK"/>
              <a:t>Условите и заштитните мерки може да вклучуваат одредби во врска со ангажманот и финансиската компензација на сведоците и експертите</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a:t>Страните треба да утврдат дали поединците ќе треба да се известат за тоа дали компјутерските податоци се обезбедени преку копирање или не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Содржина на сесијата</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a:bodyPr>
          <a:lstStyle/>
          <a:p>
            <a:pPr marL="514350" indent="-514350">
              <a:lnSpc>
                <a:spcPct val="150000"/>
              </a:lnSpc>
              <a:buFont typeface="+mj-lt"/>
              <a:buAutoNum type="arabicPeriod"/>
            </a:pPr>
            <a:r>
              <a:rPr lang="mk-MK" sz="2800" dirty="0">
                <a:latin typeface="+mn-lt"/>
                <a:ea typeface="Verdana" panose="020B0604030504040204" pitchFamily="34" charset="0"/>
              </a:rPr>
              <a:t>Претрес и запленување на складирани компјутерски податоци</a:t>
            </a:r>
          </a:p>
          <a:p>
            <a:pPr marL="514350" indent="-514350">
              <a:lnSpc>
                <a:spcPct val="150000"/>
              </a:lnSpc>
              <a:buFont typeface="+mj-lt"/>
              <a:buAutoNum type="arabicPeriod"/>
            </a:pPr>
            <a:r>
              <a:rPr lang="mk-MK" sz="2800" dirty="0">
                <a:latin typeface="+mn-lt"/>
                <a:ea typeface="Verdana" panose="020B0604030504040204" pitchFamily="34" charset="0"/>
              </a:rPr>
              <a:t>Преземање податочен сообраќај (</a:t>
            </a:r>
            <a:r>
              <a:rPr lang="en-US" dirty="0">
                <a:latin typeface="+mn-lt"/>
                <a:ea typeface="Verdana" panose="020B0604030504040204" pitchFamily="34" charset="0"/>
              </a:rPr>
              <a:t>data traffic)</a:t>
            </a:r>
            <a:r>
              <a:rPr lang="mk-MK" sz="2800" dirty="0">
                <a:latin typeface="+mn-lt"/>
                <a:ea typeface="Verdana" panose="020B0604030504040204" pitchFamily="34" charset="0"/>
              </a:rPr>
              <a:t> во реално време</a:t>
            </a:r>
          </a:p>
          <a:p>
            <a:pPr marL="514350" indent="-514350">
              <a:lnSpc>
                <a:spcPct val="150000"/>
              </a:lnSpc>
              <a:buFont typeface="+mj-lt"/>
              <a:buAutoNum type="arabicPeriod"/>
            </a:pPr>
            <a:r>
              <a:rPr lang="mk-MK" sz="2800" dirty="0">
                <a:latin typeface="+mn-lt"/>
                <a:ea typeface="Verdana" panose="020B0604030504040204" pitchFamily="34" charset="0"/>
              </a:rPr>
              <a:t>Следење на содржински податоци (</a:t>
            </a:r>
            <a:r>
              <a:rPr lang="en-US" sz="2800" dirty="0">
                <a:latin typeface="+mn-lt"/>
                <a:ea typeface="Verdana" panose="020B0604030504040204" pitchFamily="34" charset="0"/>
              </a:rPr>
              <a:t>content data</a:t>
            </a:r>
            <a:r>
              <a:rPr lang="mk-MK" sz="2800" dirty="0">
                <a:latin typeface="+mn-lt"/>
                <a:ea typeface="Verdana" panose="020B0604030504040204" pitchFamily="34" charset="0"/>
              </a:rPr>
              <a:t>)</a:t>
            </a:r>
          </a:p>
          <a:p>
            <a:pPr marL="514350" indent="-514350">
              <a:lnSpc>
                <a:spcPct val="150000"/>
              </a:lnSpc>
              <a:buFont typeface="+mj-lt"/>
              <a:buAutoNum type="arabicPeriod"/>
            </a:pPr>
            <a:r>
              <a:rPr lang="mk-MK" sz="2800" dirty="0">
                <a:latin typeface="+mn-lt"/>
                <a:ea typeface="Verdana" panose="020B0604030504040204" pitchFamily="34" charset="0"/>
              </a:rPr>
              <a:t>Јурисдикција (судска надлежност)</a:t>
            </a: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mk-MK" dirty="0">
                <a:latin typeface="+mn-lt"/>
              </a:rPr>
              <a:t>ПРЕЗЕМАЊЕ ПОДАТОЧЕН СООБРАЌАЈ ВО РЕАЛНО ВРЕМЕ</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t>Процесни овластувања според Конвенцијата од Будимпешта (Дел 2)</a:t>
            </a:r>
          </a:p>
        </p:txBody>
      </p:sp>
      <p:sp>
        <p:nvSpPr>
          <p:cNvPr id="6" name="TextBox 7">
            <a:extLst>
              <a:ext uri="{FF2B5EF4-FFF2-40B4-BE49-F238E27FC236}">
                <a16:creationId xmlns:a16="http://schemas.microsoft.com/office/drawing/2014/main"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Дел 2</a:t>
            </a:r>
          </a:p>
        </p:txBody>
      </p:sp>
    </p:spTree>
    <p:extLst>
      <p:ext uri="{BB962C8B-B14F-4D97-AF65-F5344CB8AC3E}">
        <p14:creationId xmlns:p14="http://schemas.microsoft.com/office/powerpoint/2010/main" val="3372764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511300"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
        <p:nvSpPr>
          <p:cNvPr id="2" name="Rectangle 3">
            <a:extLst>
              <a:ext uri="{FF2B5EF4-FFF2-40B4-BE49-F238E27FC236}">
                <a16:creationId xmlns:a16="http://schemas.microsoft.com/office/drawing/2014/main"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600" b="1" i="1" dirty="0">
                <a:ea typeface="ＭＳ Ｐゴシック" pitchFamily="34" charset="-128"/>
              </a:rPr>
              <a:t>Преземање податочен сообраќај во реално време</a:t>
            </a:r>
          </a:p>
          <a:p>
            <a:pPr marL="0" indent="0" algn="ctr" eaLnBrk="1" hangingPunct="1">
              <a:lnSpc>
                <a:spcPct val="80000"/>
              </a:lnSpc>
              <a:spcBef>
                <a:spcPts val="600"/>
              </a:spcBef>
              <a:spcAft>
                <a:spcPts val="1200"/>
              </a:spcAft>
              <a:buFont typeface="Arial" pitchFamily="34" charset="0"/>
              <a:buNone/>
              <a:defRPr/>
            </a:pPr>
            <a:r>
              <a:rPr lang="mk-MK" sz="2600" b="1" i="1" dirty="0">
                <a:ea typeface="ＭＳ Ｐゴシック" pitchFamily="34" charset="-128"/>
              </a:rPr>
              <a:t>(член 20 - Конвенција од Будимпешта)</a:t>
            </a: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r>
              <a:rPr lang="mk-MK" sz="2600" i="1" dirty="0">
                <a:ea typeface="ＭＳ Ｐゴシック" pitchFamily="34" charset="-128"/>
              </a:rPr>
              <a:t>Овозможува истраги во живо</a:t>
            </a:r>
          </a:p>
          <a:p>
            <a:pPr algn="ctr" eaLnBrk="1" hangingPunct="1">
              <a:lnSpc>
                <a:spcPct val="80000"/>
              </a:lnSpc>
              <a:spcBef>
                <a:spcPts val="600"/>
              </a:spcBef>
              <a:spcAft>
                <a:spcPts val="1200"/>
              </a:spcAft>
              <a:defRPr/>
            </a:pPr>
            <a:r>
              <a:rPr lang="mk-MK" sz="2600" i="1" dirty="0" err="1">
                <a:ea typeface="ＭＳ Ｐゴシック" pitchFamily="34" charset="-128"/>
              </a:rPr>
              <a:t>Интрузивна</a:t>
            </a:r>
            <a:r>
              <a:rPr lang="mk-MK" sz="2600" i="1" dirty="0">
                <a:ea typeface="ＭＳ Ｐゴシック" pitchFamily="34" charset="-128"/>
              </a:rPr>
              <a:t> мерка, бара соодветно законодавство </a:t>
            </a:r>
          </a:p>
          <a:p>
            <a:pPr algn="ctr" eaLnBrk="1" hangingPunct="1">
              <a:lnSpc>
                <a:spcPct val="80000"/>
              </a:lnSpc>
              <a:spcBef>
                <a:spcPts val="600"/>
              </a:spcBef>
              <a:spcAft>
                <a:spcPts val="1200"/>
              </a:spcAft>
              <a:defRPr/>
            </a:pPr>
            <a:r>
              <a:rPr lang="mk-MK" sz="2600" i="1" dirty="0">
                <a:ea typeface="ＭＳ Ｐゴシック" pitchFamily="34" charset="-128"/>
              </a:rPr>
              <a:t>Органите за спроведување на законот да собираат или снимаат, со помош на технички средства, податоци во реално време и </a:t>
            </a:r>
          </a:p>
          <a:p>
            <a:pPr algn="ctr" eaLnBrk="1" hangingPunct="1">
              <a:lnSpc>
                <a:spcPct val="80000"/>
              </a:lnSpc>
              <a:spcBef>
                <a:spcPts val="600"/>
              </a:spcBef>
              <a:spcAft>
                <a:spcPts val="1200"/>
              </a:spcAft>
              <a:defRPr/>
            </a:pPr>
            <a:r>
              <a:rPr lang="mk-MK" sz="2600" i="1" dirty="0">
                <a:ea typeface="ＭＳ Ｐゴシック" pitchFamily="34" charset="-128"/>
              </a:rPr>
              <a:t>Овластување да им се наложи на давателите на услуги да собираат или снимаат податоци од сопствените корисници, во реално време.</a:t>
            </a:r>
          </a:p>
        </p:txBody>
      </p:sp>
    </p:spTree>
    <p:extLst>
      <p:ext uri="{BB962C8B-B14F-4D97-AF65-F5344CB8AC3E}">
        <p14:creationId xmlns:p14="http://schemas.microsoft.com/office/powerpoint/2010/main" val="3023540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237505"/>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да: </a:t>
            </a:r>
          </a:p>
          <a:p>
            <a:pPr marL="800100" lvl="1" indent="-342900" algn="just">
              <a:buFont typeface="+mj-lt"/>
              <a:buAutoNum type="alphaLcPeriod"/>
            </a:pPr>
            <a:r>
              <a:rPr lang="mk-MK" sz="1400" b="1" dirty="0">
                <a:solidFill>
                  <a:srgbClr val="C00000"/>
                </a:solidFill>
              </a:rPr>
              <a:t>да собираат или снимаат</a:t>
            </a:r>
            <a:r>
              <a:rPr lang="mk-MK" sz="1400" dirty="0"/>
              <a:t> преку примена на технички средства на територијата на таа страна и </a:t>
            </a:r>
          </a:p>
          <a:p>
            <a:pPr marL="800100" lvl="1" indent="-342900" algn="just">
              <a:buFont typeface="+mj-lt"/>
              <a:buAutoNum type="alphaLcPeriod"/>
            </a:pPr>
            <a:r>
              <a:rPr lang="mk-MK" sz="1400" b="1" dirty="0">
                <a:solidFill>
                  <a:srgbClr val="C00000"/>
                </a:solidFill>
              </a:rPr>
              <a:t>да му наложат на давателот на услуги</a:t>
            </a:r>
            <a:r>
              <a:rPr lang="mk-MK" sz="1400" dirty="0"/>
              <a:t>, во границите на неговите технички можности: </a:t>
            </a:r>
          </a:p>
          <a:p>
            <a:pPr marL="1314450" lvl="2" indent="-400050" algn="just">
              <a:buFont typeface="+mj-lt"/>
              <a:buAutoNum type="romanLcPeriod"/>
            </a:pPr>
            <a:r>
              <a:rPr lang="mk-MK" sz="1400" dirty="0"/>
              <a:t>да </a:t>
            </a:r>
            <a:r>
              <a:rPr lang="mk-MK" sz="1400" b="1" dirty="0">
                <a:solidFill>
                  <a:srgbClr val="C00000"/>
                </a:solidFill>
              </a:rPr>
              <a:t>собира или да снима</a:t>
            </a:r>
            <a:r>
              <a:rPr lang="mk-MK" sz="1400" dirty="0"/>
              <a:t> преку примена на технички средства на територијата на таа страна; или </a:t>
            </a:r>
          </a:p>
          <a:p>
            <a:pPr marL="1314450" lvl="2" indent="-400050" algn="just">
              <a:buFont typeface="+mj-lt"/>
              <a:buAutoNum type="romanLcPeriod"/>
            </a:pPr>
            <a:r>
              <a:rPr lang="mk-MK" sz="1400" dirty="0"/>
              <a:t> </a:t>
            </a:r>
            <a:r>
              <a:rPr lang="mk-MK" sz="1400" b="1" dirty="0">
                <a:solidFill>
                  <a:srgbClr val="C00000"/>
                </a:solidFill>
              </a:rPr>
              <a:t>да соработува со или да им помага на</a:t>
            </a:r>
            <a:r>
              <a:rPr lang="mk-MK" sz="1400" dirty="0"/>
              <a:t> надлежните органи во собирањето или снимањето на, </a:t>
            </a:r>
          </a:p>
          <a:p>
            <a:pPr lvl="1" algn="just"/>
            <a:r>
              <a:rPr lang="mk-MK" sz="1400" dirty="0"/>
              <a:t>податочен сообраќај,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237505"/>
            <a:ext cx="4414945" cy="2923877"/>
          </a:xfrm>
          <a:prstGeom prst="rect">
            <a:avLst/>
          </a:prstGeom>
        </p:spPr>
        <p:txBody>
          <a:bodyPr wrap="square">
            <a:spAutoFit/>
          </a:bodyPr>
          <a:lstStyle/>
          <a:p>
            <a:pPr marL="342900" indent="-342900" algn="just">
              <a:buFont typeface="Arial" panose="020B0604020202020204" pitchFamily="34" charset="0"/>
              <a:buChar char="•"/>
            </a:pPr>
            <a:r>
              <a:rPr lang="mk-MK" sz="2000" dirty="0"/>
              <a:t>Надлежниот орган има овластување:</a:t>
            </a:r>
          </a:p>
          <a:p>
            <a:pPr marL="800100" lvl="1" indent="-342900" algn="just">
              <a:buFont typeface="Calibri Light" panose="020F0302020204030204" pitchFamily="34" charset="0"/>
              <a:buChar char="‐"/>
            </a:pPr>
            <a:r>
              <a:rPr lang="mk-MK" dirty="0"/>
              <a:t>директно да собира или снима податочен сообраќај;</a:t>
            </a:r>
          </a:p>
          <a:p>
            <a:pPr marL="800100" lvl="1" indent="-342900" algn="just">
              <a:buFont typeface="Calibri Light" panose="020F0302020204030204" pitchFamily="34" charset="0"/>
              <a:buChar char="‐"/>
            </a:pPr>
            <a:r>
              <a:rPr lang="mk-MK" dirty="0"/>
              <a:t>да му наложи на давателот на услуги да собира или снима податочен сообраќај;</a:t>
            </a:r>
          </a:p>
          <a:p>
            <a:pPr marL="800100" lvl="1" indent="-342900" algn="just">
              <a:buFont typeface="Calibri Light" panose="020F0302020204030204" pitchFamily="34" charset="0"/>
              <a:buChar char="‐"/>
            </a:pPr>
            <a:r>
              <a:rPr lang="mk-MK" dirty="0"/>
              <a:t>да му наложи на давателот на услуги да соработува со и да му помага на надлежниот орган.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40652798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a:t>
            </a:r>
            <a:r>
              <a:rPr lang="mk-MK" sz="1400" b="1" dirty="0">
                <a:solidFill>
                  <a:srgbClr val="C00000"/>
                </a:solidFill>
              </a:rPr>
              <a:t>технички средства</a:t>
            </a:r>
            <a:r>
              <a:rPr lang="mk-MK" sz="1400" dirty="0"/>
              <a:t>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a:t>
            </a:r>
            <a:r>
              <a:rPr lang="mk-MK" sz="1400" b="1" dirty="0">
                <a:solidFill>
                  <a:srgbClr val="C00000"/>
                </a:solidFill>
              </a:rPr>
              <a:t>технички средства</a:t>
            </a:r>
            <a:r>
              <a:rPr lang="mk-MK" sz="1400" dirty="0"/>
              <a:t>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 собирањето или снимањето на, </a:t>
            </a:r>
          </a:p>
          <a:p>
            <a:pPr lvl="1" algn="just"/>
            <a:r>
              <a:rPr lang="mk-MK" sz="1400" dirty="0"/>
              <a:t>податочен сообраќај,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mk-MK" sz="2000" dirty="0"/>
              <a:t>Техничките средства не се дефинирани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Кое било техничко средство може да се користи за преземање податочен сообраќај (неутралност на технологијата)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3829448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или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a:t>
            </a:r>
            <a:r>
              <a:rPr lang="mk-MK" sz="1400" b="1" dirty="0">
                <a:solidFill>
                  <a:srgbClr val="C00000"/>
                </a:solidFill>
              </a:rPr>
              <a:t>неговите технички можности</a:t>
            </a:r>
            <a:r>
              <a:rPr lang="mk-MK" sz="1400" dirty="0"/>
              <a:t>: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 собирањето или снимањето на, </a:t>
            </a:r>
          </a:p>
          <a:p>
            <a:pPr lvl="1" algn="just"/>
            <a:r>
              <a:rPr lang="mk-MK" sz="1400" dirty="0"/>
              <a:t>податочен сообраќај,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247317"/>
          </a:xfrm>
          <a:prstGeom prst="rect">
            <a:avLst/>
          </a:prstGeom>
        </p:spPr>
        <p:txBody>
          <a:bodyPr wrap="square">
            <a:spAutoFit/>
          </a:bodyPr>
          <a:lstStyle/>
          <a:p>
            <a:pPr marL="342900" indent="-342900" algn="just">
              <a:buFont typeface="Arial" panose="020B0604020202020204" pitchFamily="34" charset="0"/>
              <a:buChar char="•"/>
            </a:pPr>
            <a:r>
              <a:rPr lang="mk-MK" sz="2000" dirty="0"/>
              <a:t>Обврските за давателите на услуги нема да ја надминуваат постојните технички можности (без разлика дали вообичаено се користат такви технички карактеристики за снимање на податочен сообраќај)</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На давателите на услуги не им се наметнува обврска: </a:t>
            </a:r>
          </a:p>
          <a:p>
            <a:pPr marL="800100" lvl="1" indent="-342900" algn="just">
              <a:buFont typeface="Calibri Light" panose="020F0302020204030204" pitchFamily="34" charset="0"/>
              <a:buChar char="‐"/>
            </a:pPr>
            <a:r>
              <a:rPr lang="mk-MK" dirty="0"/>
              <a:t>Да развијат нова опрема;</a:t>
            </a:r>
          </a:p>
          <a:p>
            <a:pPr marL="800100" lvl="1" indent="-342900" algn="just">
              <a:buFont typeface="Calibri Light" panose="020F0302020204030204" pitchFamily="34" charset="0"/>
              <a:buChar char="‐"/>
            </a:pPr>
            <a:r>
              <a:rPr lang="mk-MK" dirty="0"/>
              <a:t>Да ангажираат експертска поддршка;</a:t>
            </a:r>
          </a:p>
          <a:p>
            <a:pPr marL="800100" lvl="1" indent="-342900" algn="just">
              <a:buFont typeface="Calibri Light" panose="020F0302020204030204" pitchFamily="34" charset="0"/>
              <a:buChar char="‐"/>
            </a:pPr>
            <a:r>
              <a:rPr lang="mk-MK" dirty="0"/>
              <a:t>Да се впуштат во скапи </a:t>
            </a:r>
            <a:r>
              <a:rPr lang="mk-MK" dirty="0" err="1"/>
              <a:t>реконфигурации</a:t>
            </a:r>
            <a:r>
              <a:rPr lang="mk-MK" dirty="0"/>
              <a:t> на системите.</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825845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или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i 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ii да соработува со или да им помага на надлежните органи во собирањето или снимањето на, </a:t>
            </a:r>
          </a:p>
          <a:p>
            <a:pPr lvl="1" algn="just"/>
            <a:r>
              <a:rPr lang="mk-MK" sz="1400" b="1" dirty="0">
                <a:solidFill>
                  <a:srgbClr val="C00000"/>
                </a:solidFill>
              </a:rPr>
              <a:t>податочен сообраќај</a:t>
            </a:r>
            <a:r>
              <a:rPr lang="mk-MK" sz="1400" dirty="0"/>
              <a:t>,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572000" y="982176"/>
            <a:ext cx="4414945" cy="5601533"/>
          </a:xfrm>
          <a:prstGeom prst="rect">
            <a:avLst/>
          </a:prstGeom>
        </p:spPr>
        <p:txBody>
          <a:bodyPr wrap="square">
            <a:spAutoFit/>
          </a:bodyPr>
          <a:lstStyle/>
          <a:p>
            <a:r>
              <a:rPr lang="mk-MK" dirty="0"/>
              <a:t>Да:</a:t>
            </a:r>
          </a:p>
          <a:p>
            <a:pPr marL="800100" lvl="1" indent="-342900" algn="just">
              <a:buFont typeface="Arial" panose="020B0604020202020204" pitchFamily="34" charset="0"/>
              <a:buChar char="•"/>
            </a:pPr>
            <a:r>
              <a:rPr lang="mk-MK" sz="2000" dirty="0"/>
              <a:t>категорија на компјутерски податоци</a:t>
            </a:r>
          </a:p>
          <a:p>
            <a:pPr marL="800100" lvl="1" indent="-342900" algn="just">
              <a:buFont typeface="Arial" panose="020B0604020202020204" pitchFamily="34" charset="0"/>
              <a:buChar char="•"/>
            </a:pPr>
            <a:r>
              <a:rPr lang="mk-MK" sz="2000" dirty="0"/>
              <a:t>генерирани од компјутер кој бил дел во синџирот на комуникација</a:t>
            </a:r>
          </a:p>
          <a:p>
            <a:pPr marL="800100" lvl="1" indent="-342900" algn="just">
              <a:buFont typeface="Arial" panose="020B0604020202020204" pitchFamily="34" charset="0"/>
              <a:buChar char="•"/>
            </a:pPr>
            <a:r>
              <a:rPr lang="mk-MK" sz="2000" dirty="0"/>
              <a:t>Укажуваат на </a:t>
            </a:r>
            <a:r>
              <a:rPr lang="mk-MK" sz="2000" dirty="0" err="1"/>
              <a:t>комуникациското</a:t>
            </a:r>
            <a:r>
              <a:rPr lang="mk-MK" sz="2000" dirty="0"/>
              <a:t>:</a:t>
            </a:r>
          </a:p>
          <a:p>
            <a:pPr marL="1257300" lvl="2" indent="-342900" algn="just">
              <a:buFont typeface="Calibri Light" panose="020F0302020204030204" pitchFamily="34" charset="0"/>
              <a:buChar char="‐"/>
            </a:pPr>
            <a:r>
              <a:rPr lang="mk-MK" dirty="0"/>
              <a:t>потекло; </a:t>
            </a:r>
          </a:p>
          <a:p>
            <a:pPr marL="1257300" lvl="2" indent="-342900" algn="just">
              <a:buFont typeface="Calibri Light" panose="020F0302020204030204" pitchFamily="34" charset="0"/>
              <a:buChar char="‐"/>
            </a:pPr>
            <a:r>
              <a:rPr lang="mk-MK" dirty="0"/>
              <a:t>дестинација;</a:t>
            </a:r>
          </a:p>
          <a:p>
            <a:pPr marL="1257300" lvl="2" indent="-342900" algn="just">
              <a:buFont typeface="Calibri Light" panose="020F0302020204030204" pitchFamily="34" charset="0"/>
              <a:buChar char="‐"/>
            </a:pPr>
            <a:r>
              <a:rPr lang="mk-MK" dirty="0"/>
              <a:t>рута;</a:t>
            </a:r>
          </a:p>
          <a:p>
            <a:pPr marL="1257300" lvl="2" indent="-342900" algn="just">
              <a:buFont typeface="Calibri Light" panose="020F0302020204030204" pitchFamily="34" charset="0"/>
              <a:buChar char="‐"/>
            </a:pPr>
            <a:r>
              <a:rPr lang="mk-MK" dirty="0"/>
              <a:t>време;</a:t>
            </a:r>
          </a:p>
          <a:p>
            <a:pPr marL="1257300" lvl="2" indent="-342900" algn="just">
              <a:buFont typeface="Calibri Light" panose="020F0302020204030204" pitchFamily="34" charset="0"/>
              <a:buChar char="‐"/>
            </a:pPr>
            <a:r>
              <a:rPr lang="mk-MK" dirty="0"/>
              <a:t>датум;</a:t>
            </a:r>
          </a:p>
          <a:p>
            <a:pPr marL="1257300" lvl="2" indent="-342900" algn="just">
              <a:buFont typeface="Calibri Light" panose="020F0302020204030204" pitchFamily="34" charset="0"/>
              <a:buChar char="‐"/>
            </a:pPr>
            <a:r>
              <a:rPr lang="mk-MK" dirty="0"/>
              <a:t>големина;</a:t>
            </a:r>
          </a:p>
          <a:p>
            <a:pPr marL="1257300" lvl="2" indent="-342900" algn="just">
              <a:buFont typeface="Calibri Light" panose="020F0302020204030204" pitchFamily="34" charset="0"/>
              <a:buChar char="‐"/>
            </a:pPr>
            <a:r>
              <a:rPr lang="mk-MK" dirty="0"/>
              <a:t>времетраење;</a:t>
            </a:r>
          </a:p>
          <a:p>
            <a:pPr marL="1257300" lvl="2" indent="-342900" algn="just">
              <a:buFont typeface="Calibri Light" panose="020F0302020204030204" pitchFamily="34" charset="0"/>
              <a:buChar char="‐"/>
            </a:pPr>
            <a:r>
              <a:rPr lang="mk-MK" dirty="0"/>
              <a:t>вид на основната (</a:t>
            </a:r>
            <a:r>
              <a:rPr lang="mk-MK" dirty="0" err="1"/>
              <a:t>underlying</a:t>
            </a:r>
            <a:r>
              <a:rPr lang="mk-MK" dirty="0"/>
              <a:t>) услуга. </a:t>
            </a:r>
          </a:p>
          <a:p>
            <a:r>
              <a:rPr lang="mk-MK" dirty="0"/>
              <a:t>Не:</a:t>
            </a:r>
          </a:p>
          <a:p>
            <a:pPr marL="800100" lvl="1" indent="-342900">
              <a:buFont typeface="Arial" panose="020B0604020202020204" pitchFamily="34" charset="0"/>
              <a:buChar char="•"/>
            </a:pPr>
            <a:r>
              <a:rPr lang="mk-MK" sz="2000" dirty="0"/>
              <a:t>содржина на комуникацијата</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54245"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3610526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mk-MK"/>
              <a:t>www.coe.int/cybercrime</a:t>
            </a:r>
          </a:p>
        </p:txBody>
      </p:sp>
      <p:sp>
        <p:nvSpPr>
          <p:cNvPr id="8" name="Rectangle 7">
            <a:extLst>
              <a:ext uri="{FF2B5EF4-FFF2-40B4-BE49-F238E27FC236}">
                <a16:creationId xmlns:a16="http://schemas.microsoft.com/office/drawing/2014/main"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mk-MK" sz="1200" b="1">
                <a:solidFill>
                  <a:srgbClr val="FFFFFF"/>
                </a:solidFill>
                <a:latin typeface="Verdana" panose="020B0604030504040204" pitchFamily="34" charset="0"/>
                <a:ea typeface="Verdana" panose="020B0604030504040204" pitchFamily="34" charset="0"/>
                <a:cs typeface="Verdana" charset="0"/>
              </a:rPr>
              <a:t>www.coe.int/cybercrime</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или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 собирањето или снимањето на, </a:t>
            </a:r>
          </a:p>
          <a:p>
            <a:pPr lvl="1" algn="just"/>
            <a:r>
              <a:rPr lang="mk-MK" sz="1400" dirty="0"/>
              <a:t>податочен сообраќај, во реално време, </a:t>
            </a:r>
            <a:r>
              <a:rPr lang="mk-MK" sz="1400" b="1" dirty="0">
                <a:solidFill>
                  <a:srgbClr val="C00000"/>
                </a:solidFill>
              </a:rPr>
              <a:t>поврзани со точно определени комуникации</a:t>
            </a:r>
            <a:r>
              <a:rPr lang="mk-MK" sz="1400" dirty="0"/>
              <a:t>,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170099"/>
          </a:xfrm>
          <a:prstGeom prst="rect">
            <a:avLst/>
          </a:prstGeom>
        </p:spPr>
        <p:txBody>
          <a:bodyPr wrap="square">
            <a:spAutoFit/>
          </a:bodyPr>
          <a:lstStyle/>
          <a:p>
            <a:pPr marL="342900" indent="-342900" algn="just">
              <a:buFont typeface="Arial" panose="020B0604020202020204" pitchFamily="34" charset="0"/>
              <a:buChar char="•"/>
            </a:pPr>
            <a:r>
              <a:rPr lang="mk-MK" sz="2000" dirty="0"/>
              <a:t>Овластувањето мора да се примени во однос на точно определени комуникации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Применувањето на ова овластување за општ или неселективен надзор или собирање на големи количини на податочен сообраќај не е дозволено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3621050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или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 собирањето или снимањето на, </a:t>
            </a:r>
          </a:p>
          <a:p>
            <a:pPr lvl="1" algn="just"/>
            <a:r>
              <a:rPr lang="mk-MK" sz="1400" dirty="0"/>
              <a:t>податочен сообраќај, во реално време, поврзани со точно определени комуникации, кои се пренесуваат со помош на компјутерски систем </a:t>
            </a:r>
            <a:r>
              <a:rPr lang="mk-MK" sz="1400" b="1" dirty="0">
                <a:solidFill>
                  <a:srgbClr val="C00000"/>
                </a:solidFill>
              </a:rPr>
              <a:t>на својата територија</a:t>
            </a:r>
            <a:r>
              <a:rPr lang="mk-MK" sz="1400" dirty="0"/>
              <a:t>. </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39969"/>
            <a:ext cx="4414945" cy="5355312"/>
          </a:xfrm>
          <a:prstGeom prst="rect">
            <a:avLst/>
          </a:prstGeom>
        </p:spPr>
        <p:txBody>
          <a:bodyPr wrap="square">
            <a:spAutoFit/>
          </a:bodyPr>
          <a:lstStyle/>
          <a:p>
            <a:pPr marL="342900" indent="-342900" algn="just">
              <a:buFont typeface="Arial" panose="020B0604020202020204" pitchFamily="34" charset="0"/>
              <a:buChar char="•"/>
            </a:pPr>
            <a:r>
              <a:rPr lang="mk-MK" dirty="0"/>
              <a:t>Една страна може да спроведе мерки во врска со комуникациите во рамките на својата територија</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Давателот на услуги може да биде обврзан таму каде што има физичка инфраструктура или опрема на територијата, дури и ако тоа не е локацијата каде што се наоѓаат неговите главни операции или седиштето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Комуникацијата се смета дека е во рамки на територијата доколку една од страните која комуницира (луѓе или компјутери) се наоѓа на територијата или компјутер преку кој комуникацијата поминува се наоѓа на територијата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1188951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a:t>
            </a:r>
            <a:r>
              <a:rPr lang="mk-MK" sz="1400" b="1" dirty="0">
                <a:solidFill>
                  <a:srgbClr val="C00000"/>
                </a:solidFill>
              </a:rPr>
              <a:t>наместо тоа таа може да усвои законодавни и други мерки кои се неопходни</a:t>
            </a:r>
            <a:r>
              <a:rPr lang="mk-MK" sz="1400" dirty="0"/>
              <a:t> за да се обезбеди собирање и снимање во реално време на преносните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предвидени со овој член треба да бидат 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093428"/>
          </a:xfrm>
          <a:prstGeom prst="rect">
            <a:avLst/>
          </a:prstGeom>
        </p:spPr>
        <p:txBody>
          <a:bodyPr wrap="square">
            <a:spAutoFit/>
          </a:bodyPr>
          <a:lstStyle/>
          <a:p>
            <a:pPr marL="342900" indent="-342900" algn="just">
              <a:buFont typeface="Arial" panose="020B0604020202020204" pitchFamily="34" charset="0"/>
              <a:buChar char="•"/>
            </a:pPr>
            <a:r>
              <a:rPr lang="mk-MK" sz="2000" dirty="0"/>
              <a:t>Некои јурисдикции не им дозволуваат на органите за спроведување на законот да собираат или снимаат податоци во реално време без помош или барем знаење од давателот на услуги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Таквите јурисдикции можат да усвојат други мерки како наложување на давателот на услуги да ги обезбеди неопходните технички капацитети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1390558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1"/>
            <a:ext cx="4476172" cy="4401205"/>
          </a:xfrm>
          <a:prstGeom prst="rect">
            <a:avLst/>
          </a:prstGeom>
        </p:spPr>
        <p:txBody>
          <a:bodyPr wrap="square">
            <a:spAutoFit/>
          </a:bodyPr>
          <a:lstStyle/>
          <a:p>
            <a:pPr marL="342900" indent="-342900">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законодавни и други мерки кои се неопходни за да се обезбеди собирање и снимање во реално време на преносните податоци поврзани со точно определени комуникации кои се пренесуваат на нејзината територија, со примена на технички средства</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a:t>
            </a:r>
            <a:r>
              <a:rPr lang="mk-MK" sz="1400" b="1" dirty="0">
                <a:solidFill>
                  <a:srgbClr val="C00000"/>
                </a:solidFill>
              </a:rPr>
              <a:t>наложи на давателот на услуги да го држи во тајност</a:t>
            </a:r>
            <a:r>
              <a:rPr lang="mk-MK" sz="1400" dirty="0"/>
              <a:t>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предвидени со овој член треба да бидат 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801314"/>
          </a:xfrm>
          <a:prstGeom prst="rect">
            <a:avLst/>
          </a:prstGeom>
        </p:spPr>
        <p:txBody>
          <a:bodyPr wrap="square">
            <a:spAutoFit/>
          </a:bodyPr>
          <a:lstStyle/>
          <a:p>
            <a:pPr marL="285750" indent="-285750" algn="just">
              <a:buFont typeface="Arial" panose="020B0604020202020204" pitchFamily="34" charset="0"/>
              <a:buChar char="•"/>
            </a:pPr>
            <a:r>
              <a:rPr lang="mk-MK" dirty="0"/>
              <a:t>Ова овластување е ефикасно само доколку се преземе без знаење на лицата што се под истрага</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Страните кои комуницираат не смеат да ја забележат мерката за собирање во реално време која е преземена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Важно е тоа што давателите на услуги можат да бидат принудени да го држат во тајност извршувањето на какви било овластувања</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Ова исто така ќе го ослободи давателот на услуги од какви било договорни или други законски обврски да ги извести претплатниците за мерката</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47953"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2640092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Цел на сесијата</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5739" y="2403610"/>
            <a:ext cx="8712522" cy="2548481"/>
          </a:xfrm>
        </p:spPr>
        <p:txBody>
          <a:bodyPr>
            <a:normAutofit lnSpcReduction="10000"/>
          </a:bodyPr>
          <a:lstStyle/>
          <a:p>
            <a:pPr marL="0" indent="0" algn="just">
              <a:buNone/>
            </a:pPr>
            <a:r>
              <a:rPr lang="mk-MK" dirty="0">
                <a:latin typeface="+mn-lt"/>
                <a:ea typeface="Verdana" panose="020B0604030504040204" pitchFamily="34" charset="0"/>
              </a:rPr>
              <a:t>Целта на оваа сесија е на учесниците да им се овозможи сеопфатно разбирање на елементите на процесните овластувања поврзани со претрес и запленување на складирани компјутерски податоци, преземање податочен сообраќај во реално време, како и опсегот на јурисдикција на Конвенцијата од Будимпешта.  </a:t>
            </a: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законодавни и други мерки кои се неопходни за да се обезбеди собирање и снимање во реално време на преносните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предвидени со овој член треба да бидат </a:t>
            </a:r>
            <a:r>
              <a:rPr lang="mk-MK" sz="1400" b="1" dirty="0">
                <a:solidFill>
                  <a:srgbClr val="C00000"/>
                </a:solidFill>
              </a:rPr>
              <a:t>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342900" indent="-342900" algn="just">
              <a:buFont typeface="Arial" panose="020B0604020202020204" pitchFamily="34" charset="0"/>
              <a:buChar char="•"/>
            </a:pPr>
            <a:r>
              <a:rPr lang="mk-MK" dirty="0"/>
              <a:t>Одреден податочен сообраќај - како што се податоците за изворот и дестинацијата на комуникацијата (детали за посетените веб-страници) може да имаат силно влијание врз приватноста</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mk-MK" dirty="0"/>
              <a:t>Ова би можело да овозможи собирање на информации за интересите, контактите и социјалниот контекст на лицето</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mk-MK" dirty="0"/>
              <a:t>Треба да се воспостават соодветни заштитни мерки и правни предуслови кога се врши преземање податочен сообраќај во реално време</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32037725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mk-MK" dirty="0">
                <a:latin typeface="+mn-lt"/>
              </a:rPr>
              <a:t>СЛЕДЕЊЕ НА СОДРЖИНСКИ ПОДАТОЦИ</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t>Процесни овластувања според Конвенцијата од Будимпешта (Дел 2)</a:t>
            </a:r>
          </a:p>
        </p:txBody>
      </p:sp>
      <p:sp>
        <p:nvSpPr>
          <p:cNvPr id="6" name="TextBox 7">
            <a:extLst>
              <a:ext uri="{FF2B5EF4-FFF2-40B4-BE49-F238E27FC236}">
                <a16:creationId xmlns:a16="http://schemas.microsoft.com/office/drawing/2014/main"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Дел 3</a:t>
            </a:r>
          </a:p>
        </p:txBody>
      </p:sp>
    </p:spTree>
    <p:extLst>
      <p:ext uri="{BB962C8B-B14F-4D97-AF65-F5344CB8AC3E}">
        <p14:creationId xmlns:p14="http://schemas.microsoft.com/office/powerpoint/2010/main" val="1084515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
        <p:nvSpPr>
          <p:cNvPr id="3" name="Rectangle 3">
            <a:extLst>
              <a:ext uri="{FF2B5EF4-FFF2-40B4-BE49-F238E27FC236}">
                <a16:creationId xmlns:a16="http://schemas.microsoft.com/office/drawing/2014/main"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Следење на содржински податоци</a:t>
            </a:r>
          </a:p>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(член 21 - Конвенција од Будимпешта)</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mk-MK" sz="2800" i="1" dirty="0">
                <a:ea typeface="ＭＳ Ｐゴシック" pitchFamily="34" charset="-128"/>
              </a:rPr>
              <a:t>Многу моќна истражна алатка, но исто така многу </a:t>
            </a:r>
            <a:r>
              <a:rPr lang="mk-MK" sz="2800" i="1" dirty="0" err="1">
                <a:ea typeface="ＭＳ Ｐゴシック" pitchFamily="34" charset="-128"/>
              </a:rPr>
              <a:t>интрузивна</a:t>
            </a:r>
            <a:r>
              <a:rPr lang="mk-MK" sz="2800" i="1" dirty="0">
                <a:ea typeface="ＭＳ Ｐゴシック" pitchFamily="34" charset="-128"/>
              </a:rPr>
              <a:t> </a:t>
            </a:r>
          </a:p>
          <a:p>
            <a:pPr algn="ctr" eaLnBrk="1" hangingPunct="1">
              <a:lnSpc>
                <a:spcPct val="80000"/>
              </a:lnSpc>
              <a:spcBef>
                <a:spcPts val="600"/>
              </a:spcBef>
              <a:spcAft>
                <a:spcPts val="1200"/>
              </a:spcAft>
              <a:defRPr/>
            </a:pPr>
            <a:r>
              <a:rPr lang="mk-MK" sz="2800" i="1" dirty="0">
                <a:ea typeface="ＭＳ Ｐゴシック" pitchFamily="34" charset="-128"/>
              </a:rPr>
              <a:t>Одобрена е само во однос на низа сериозни прекршоци кои треба да се утврдат со националните закони</a:t>
            </a:r>
          </a:p>
          <a:p>
            <a:pPr algn="ctr" eaLnBrk="1" hangingPunct="1">
              <a:lnSpc>
                <a:spcPct val="80000"/>
              </a:lnSpc>
              <a:spcBef>
                <a:spcPts val="600"/>
              </a:spcBef>
              <a:spcAft>
                <a:spcPts val="1200"/>
              </a:spcAft>
              <a:defRPr/>
            </a:pPr>
            <a:r>
              <a:rPr lang="mk-MK" sz="2800" i="1" dirty="0">
                <a:ea typeface="ＭＳ Ｐゴシック" pitchFamily="34" charset="-128"/>
              </a:rPr>
              <a:t>Треба да се воспостават соодветни заштитни мерки</a:t>
            </a:r>
          </a:p>
        </p:txBody>
      </p:sp>
    </p:spTree>
    <p:extLst>
      <p:ext uri="{BB962C8B-B14F-4D97-AF65-F5344CB8AC3E}">
        <p14:creationId xmlns:p14="http://schemas.microsoft.com/office/powerpoint/2010/main" val="37433491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DB4CF455-1E48-448A-BBBB-6D422FE56E76}"/>
              </a:ext>
            </a:extLst>
          </p:cNvPr>
          <p:cNvGraphicFramePr>
            <a:graphicFrameLocks noChangeAspect="1"/>
          </p:cNvGraphicFramePr>
          <p:nvPr/>
        </p:nvGraphicFramePr>
        <p:xfrm>
          <a:off x="588962" y="1052513"/>
          <a:ext cx="8113340" cy="5493738"/>
        </p:xfrm>
        <a:graphic>
          <a:graphicData uri="http://schemas.openxmlformats.org/presentationml/2006/ole">
            <mc:AlternateContent xmlns:mc="http://schemas.openxmlformats.org/markup-compatibility/2006">
              <mc:Choice xmlns:v="urn:schemas-microsoft-com:vml" Requires="v">
                <p:oleObj name="Bitmap Image" r:id="rId3" imgW="8305920" imgH="6233040" progId="Paint.Picture">
                  <p:embed/>
                </p:oleObj>
              </mc:Choice>
              <mc:Fallback>
                <p:oleObj name="Bitmap Image" r:id="rId3" imgW="8305920" imgH="6233040" progId="Paint.Picture">
                  <p:embed/>
                  <p:pic>
                    <p:nvPicPr>
                      <p:cNvPr id="2" name="Object 1">
                        <a:extLst>
                          <a:ext uri="{FF2B5EF4-FFF2-40B4-BE49-F238E27FC236}">
                            <a16:creationId xmlns:a16="http://schemas.microsoft.com/office/drawing/2014/main" id="{DB4CF455-1E48-448A-BBBB-6D422FE56E76}"/>
                          </a:ext>
                        </a:extLst>
                      </p:cNvPr>
                      <p:cNvPicPr/>
                      <p:nvPr/>
                    </p:nvPicPr>
                    <p:blipFill>
                      <a:blip r:embed="rId4"/>
                      <a:stretch>
                        <a:fillRect/>
                      </a:stretch>
                    </p:blipFill>
                    <p:spPr>
                      <a:xfrm>
                        <a:off x="588962" y="1052513"/>
                        <a:ext cx="8113340" cy="5493738"/>
                      </a:xfrm>
                      <a:prstGeom prst="rect">
                        <a:avLst/>
                      </a:prstGeom>
                    </p:spPr>
                  </p:pic>
                </p:oleObj>
              </mc:Fallback>
            </mc:AlternateContent>
          </a:graphicData>
        </a:graphic>
      </p:graphicFrame>
      <p:sp>
        <p:nvSpPr>
          <p:cNvPr id="12" name="TextBox 7">
            <a:extLst>
              <a:ext uri="{FF2B5EF4-FFF2-40B4-BE49-F238E27FC236}">
                <a16:creationId xmlns:a16="http://schemas.microsoft.com/office/drawing/2014/main" id="{BED49BDA-0F3A-4203-9A8D-3D62DC42C2DD}"/>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21478100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832092"/>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a:t>
            </a:r>
            <a:r>
              <a:rPr lang="mk-MK" sz="1400" b="1" dirty="0">
                <a:solidFill>
                  <a:srgbClr val="C00000"/>
                </a:solidFill>
              </a:rPr>
              <a:t>сериозни дела</a:t>
            </a:r>
            <a:r>
              <a:rPr lang="mk-MK" sz="1400" dirty="0"/>
              <a:t>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точно определени комуникации на својата територија, кои се пренесуваат со помош на компјутерски систем.
</a:t>
            </a:r>
            <a:br>
              <a:rPr lang="mk-MK" sz="1400" dirty="0"/>
            </a:br>
            <a:r>
              <a:rPr lang="mk-MK" sz="1400" dirty="0"/>
              <a:t>на нејзината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mk-MK" sz="2000"/>
              <a:t>Голем интерес за приватноста поврзан со содржински податоци, така што оваа моќ може да се користи само во врска со сериозни прекршоци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Сериозните дела треба да бидат утврдени од домашното право</a:t>
            </a:r>
          </a:p>
        </p:txBody>
      </p:sp>
      <p:sp>
        <p:nvSpPr>
          <p:cNvPr id="12" name="TextBox 7">
            <a:extLst>
              <a:ext uri="{FF2B5EF4-FFF2-40B4-BE49-F238E27FC236}">
                <a16:creationId xmlns:a16="http://schemas.microsoft.com/office/drawing/2014/main" id="{5D31EFFE-F398-4DE7-91BA-B6164076CB18}"/>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35582677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дела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 </a:t>
            </a:r>
            <a:r>
              <a:rPr lang="mk-MK" sz="1400" b="1" dirty="0">
                <a:solidFill>
                  <a:srgbClr val="C00000"/>
                </a:solidFill>
              </a:rPr>
              <a:t>да собираат или снимаат</a:t>
            </a:r>
            <a:r>
              <a:rPr lang="mk-MK" sz="1400" dirty="0"/>
              <a:t> преку примена на технички средства на територијата на таа страна и </a:t>
            </a:r>
          </a:p>
          <a:p>
            <a:pPr marL="800100" lvl="1" indent="-342900" algn="just">
              <a:buFont typeface="+mj-lt"/>
              <a:buAutoNum type="alphaLcPeriod"/>
            </a:pPr>
            <a:r>
              <a:rPr lang="mk-MK" sz="1400" dirty="0"/>
              <a:t> </a:t>
            </a:r>
            <a:r>
              <a:rPr lang="mk-MK" sz="1400" b="1" dirty="0">
                <a:solidFill>
                  <a:srgbClr val="C00000"/>
                </a:solidFill>
              </a:rPr>
              <a:t>да му наложат на давателот на услуги</a:t>
            </a:r>
            <a:r>
              <a:rPr lang="mk-MK" sz="1400" dirty="0"/>
              <a:t>, во границите на неговите технички можности: </a:t>
            </a:r>
          </a:p>
          <a:p>
            <a:pPr marL="1314450" lvl="2" indent="-400050" algn="just">
              <a:buFont typeface="+mj-lt"/>
              <a:buAutoNum type="romanLcPeriod"/>
            </a:pPr>
            <a:r>
              <a:rPr lang="mk-MK" sz="1400" dirty="0"/>
              <a:t>да </a:t>
            </a:r>
            <a:r>
              <a:rPr lang="mk-MK" sz="1400" b="1" dirty="0">
                <a:solidFill>
                  <a:srgbClr val="C00000"/>
                </a:solidFill>
              </a:rPr>
              <a:t>собира или да снима</a:t>
            </a:r>
            <a:r>
              <a:rPr lang="mk-MK" sz="1400" dirty="0"/>
              <a:t> преку примена на технички средства на територијата на таа страна, или </a:t>
            </a:r>
          </a:p>
          <a:p>
            <a:pPr marL="1314450" lvl="2" indent="-400050" algn="just">
              <a:buFont typeface="+mj-lt"/>
              <a:buAutoNum type="romanLcPeriod"/>
            </a:pPr>
            <a:r>
              <a:rPr lang="mk-MK" sz="1400" dirty="0"/>
              <a:t>да </a:t>
            </a:r>
            <a:r>
              <a:rPr lang="mk-MK" sz="1400" b="1" dirty="0">
                <a:solidFill>
                  <a:srgbClr val="C00000"/>
                </a:solidFill>
              </a:rPr>
              <a:t>соработува или да им помага</a:t>
            </a:r>
            <a:r>
              <a:rPr lang="mk-MK" sz="1400" dirty="0"/>
              <a:t>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923877"/>
          </a:xfrm>
          <a:prstGeom prst="rect">
            <a:avLst/>
          </a:prstGeom>
        </p:spPr>
        <p:txBody>
          <a:bodyPr wrap="square">
            <a:spAutoFit/>
          </a:bodyPr>
          <a:lstStyle/>
          <a:p>
            <a:pPr marL="342900" indent="-342900" algn="just">
              <a:buFont typeface="Arial" panose="020B0604020202020204" pitchFamily="34" charset="0"/>
              <a:buChar char="•"/>
            </a:pPr>
            <a:r>
              <a:rPr lang="mk-MK" sz="2000" dirty="0"/>
              <a:t>Надлежниот орган има овластување:</a:t>
            </a:r>
          </a:p>
          <a:p>
            <a:pPr marL="800100" lvl="1" indent="-342900" algn="just">
              <a:buFont typeface="Calibri Light" panose="020F0302020204030204" pitchFamily="34" charset="0"/>
              <a:buChar char="‐"/>
            </a:pPr>
            <a:r>
              <a:rPr lang="mk-MK" dirty="0"/>
              <a:t>директно да собира или да снима содржински податоци</a:t>
            </a:r>
          </a:p>
          <a:p>
            <a:pPr marL="800100" lvl="1" indent="-342900" algn="just">
              <a:buFont typeface="Calibri Light" panose="020F0302020204030204" pitchFamily="34" charset="0"/>
              <a:buChar char="‐"/>
            </a:pPr>
            <a:r>
              <a:rPr lang="mk-MK" dirty="0"/>
              <a:t>да му наложи на давателот на услуги да собира или снима содржински податоци</a:t>
            </a:r>
          </a:p>
          <a:p>
            <a:pPr marL="800100" lvl="1" indent="-342900" algn="just">
              <a:buFont typeface="Calibri Light" panose="020F0302020204030204" pitchFamily="34" charset="0"/>
              <a:buChar char="‐"/>
            </a:pPr>
            <a:r>
              <a:rPr lang="mk-MK" dirty="0"/>
              <a:t>да му наложи на давателот на услуги да соработува со и да му помага на надлежниот орган </a:t>
            </a:r>
          </a:p>
        </p:txBody>
      </p:sp>
      <p:sp>
        <p:nvSpPr>
          <p:cNvPr id="12" name="TextBox 7">
            <a:extLst>
              <a:ext uri="{FF2B5EF4-FFF2-40B4-BE49-F238E27FC236}">
                <a16:creationId xmlns:a16="http://schemas.microsoft.com/office/drawing/2014/main" id="{84D401F6-7C97-4FE2-867C-8DF85C4644C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33999369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a:t>
            </a:r>
            <a:r>
              <a:rPr lang="mk-MK" sz="1400" b="1" dirty="0">
                <a:solidFill>
                  <a:srgbClr val="C00000"/>
                </a:solidFill>
              </a:rPr>
              <a:t>технички средства</a:t>
            </a:r>
            <a:r>
              <a:rPr lang="mk-MK" sz="1400" dirty="0"/>
              <a:t>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a:t>
            </a:r>
            <a:r>
              <a:rPr lang="mk-MK" sz="1400" b="1" dirty="0">
                <a:solidFill>
                  <a:srgbClr val="C00000"/>
                </a:solidFill>
              </a:rPr>
              <a:t>технички средства</a:t>
            </a:r>
            <a:r>
              <a:rPr lang="mk-MK" sz="1400" dirty="0"/>
              <a:t>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1477328"/>
          </a:xfrm>
          <a:prstGeom prst="rect">
            <a:avLst/>
          </a:prstGeom>
        </p:spPr>
        <p:txBody>
          <a:bodyPr wrap="square">
            <a:spAutoFit/>
          </a:bodyPr>
          <a:lstStyle/>
          <a:p>
            <a:pPr marL="342900" indent="-342900" algn="just">
              <a:buFont typeface="Arial" panose="020B0604020202020204" pitchFamily="34" charset="0"/>
              <a:buChar char="•"/>
            </a:pPr>
            <a:r>
              <a:rPr lang="mk-MK"/>
              <a:t>Техничките средства не се дефинирани</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a:t>Кое било техничко средство може да се користи за собирање на содржински податоци (неутралност на технологијата) </a:t>
            </a:r>
          </a:p>
        </p:txBody>
      </p:sp>
      <p:sp>
        <p:nvSpPr>
          <p:cNvPr id="12" name="TextBox 7">
            <a:extLst>
              <a:ext uri="{FF2B5EF4-FFF2-40B4-BE49-F238E27FC236}">
                <a16:creationId xmlns:a16="http://schemas.microsoft.com/office/drawing/2014/main" id="{594A45FF-9103-4D3B-8A97-E07C42D9123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12368899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a:t>
            </a:r>
            <a:r>
              <a:rPr lang="mk-MK" sz="1400" b="1" dirty="0">
                <a:solidFill>
                  <a:srgbClr val="C00000"/>
                </a:solidFill>
              </a:rPr>
              <a:t>постојни технички можности</a:t>
            </a:r>
            <a:r>
              <a:rPr lang="mk-MK" sz="1400" dirty="0"/>
              <a:t>: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662541"/>
          </a:xfrm>
          <a:prstGeom prst="rect">
            <a:avLst/>
          </a:prstGeom>
        </p:spPr>
        <p:txBody>
          <a:bodyPr wrap="square">
            <a:spAutoFit/>
          </a:bodyPr>
          <a:lstStyle/>
          <a:p>
            <a:pPr marL="342900" indent="-342900" algn="just">
              <a:buFont typeface="Arial" panose="020B0604020202020204" pitchFamily="34" charset="0"/>
              <a:buChar char="•"/>
            </a:pPr>
            <a:r>
              <a:rPr lang="mk-MK" sz="2000"/>
              <a:t>Обврските за давателите на услуги нема да ги надминуваат постојните технички можности (без разлика дали вообичаено се користат такви технички карактеристики за содржина податоци)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На давателите на услуги не им се наметнува обврска: </a:t>
            </a:r>
          </a:p>
          <a:p>
            <a:pPr marL="800100" lvl="1" indent="-342900" algn="just">
              <a:buFont typeface="Calibri" panose="020F0502020204030204" pitchFamily="34" charset="0"/>
              <a:buChar char="‐"/>
            </a:pPr>
            <a:r>
              <a:rPr lang="mk-MK"/>
              <a:t>Да развијат нова опрема </a:t>
            </a:r>
          </a:p>
          <a:p>
            <a:pPr marL="800100" lvl="1" indent="-342900" algn="just">
              <a:buFont typeface="Calibri" panose="020F0502020204030204" pitchFamily="34" charset="0"/>
              <a:buChar char="‐"/>
            </a:pPr>
            <a:r>
              <a:rPr lang="mk-MK"/>
              <a:t>Да ангажираат експертска поддршка </a:t>
            </a:r>
          </a:p>
          <a:p>
            <a:pPr marL="800100" lvl="1" indent="-342900" algn="just">
              <a:buFont typeface="Calibri" panose="020F0502020204030204" pitchFamily="34" charset="0"/>
              <a:buChar char="‐"/>
            </a:pPr>
            <a:r>
              <a:rPr lang="mk-MK"/>
              <a:t>Да се впуштат во скапи реконфигурации на системите</a:t>
            </a:r>
          </a:p>
        </p:txBody>
      </p:sp>
      <p:sp>
        <p:nvSpPr>
          <p:cNvPr id="12" name="TextBox 7">
            <a:extLst>
              <a:ext uri="{FF2B5EF4-FFF2-40B4-BE49-F238E27FC236}">
                <a16:creationId xmlns:a16="http://schemas.microsoft.com/office/drawing/2014/main" id="{6F972BD1-E8CA-42AB-BFA2-D27E25A9CF4E}"/>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28330266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b="1" dirty="0">
                <a:solidFill>
                  <a:srgbClr val="C00000"/>
                </a:solidFill>
              </a:rPr>
              <a:t>содржински податоци</a:t>
            </a:r>
            <a:r>
              <a:rPr lang="mk-MK" sz="1400" dirty="0"/>
              <a:t>,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21105" y="1139969"/>
            <a:ext cx="4414945" cy="3416320"/>
          </a:xfrm>
          <a:prstGeom prst="rect">
            <a:avLst/>
          </a:prstGeom>
        </p:spPr>
        <p:txBody>
          <a:bodyPr wrap="square">
            <a:spAutoFit/>
          </a:bodyPr>
          <a:lstStyle/>
          <a:p>
            <a:pPr marL="342900" indent="-342900" algn="just">
              <a:buFont typeface="Arial" panose="020B0604020202020204" pitchFamily="34" charset="0"/>
              <a:buChar char="•"/>
            </a:pPr>
            <a:r>
              <a:rPr lang="mk-MK" dirty="0"/>
              <a:t>„Содржински податоци“ се однесува на комуникациската содржина на комуникацијата</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Всушност, тоа е значењето или целта на комуникацијата, или пораката или информациите кои се пренесуваат преку комуникацијата.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Тоа е сѐ што се пренесува како дел од комуникацијата што не претставува податочен сообраќај.</a:t>
            </a:r>
          </a:p>
        </p:txBody>
      </p:sp>
      <p:sp>
        <p:nvSpPr>
          <p:cNvPr id="12" name="TextBox 7">
            <a:extLst>
              <a:ext uri="{FF2B5EF4-FFF2-40B4-BE49-F238E27FC236}">
                <a16:creationId xmlns:a16="http://schemas.microsoft.com/office/drawing/2014/main" id="{90AD520B-F481-48D7-8C71-5AD754BE9A0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3921270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Цели на сесијата</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3800" y="1913791"/>
            <a:ext cx="8712522" cy="3475073"/>
          </a:xfrm>
        </p:spPr>
        <p:txBody>
          <a:bodyPr>
            <a:normAutofit fontScale="92500" lnSpcReduction="10000"/>
          </a:bodyPr>
          <a:lstStyle/>
          <a:p>
            <a:pPr marL="0" indent="0" algn="just">
              <a:buNone/>
            </a:pPr>
            <a:r>
              <a:rPr lang="mk-MK" sz="3000" dirty="0">
                <a:latin typeface="+mn-lt"/>
                <a:ea typeface="Verdana" panose="020B0604030504040204" pitchFamily="34" charset="0"/>
              </a:rPr>
              <a:t>На крајот на оваа сесија, делегатите ќе можат:</a:t>
            </a:r>
          </a:p>
          <a:p>
            <a:pPr algn="just"/>
            <a:r>
              <a:rPr lang="mk-MK" sz="2700" dirty="0">
                <a:latin typeface="+mn-lt"/>
                <a:ea typeface="Verdana" panose="020B0604030504040204" pitchFamily="34" charset="0"/>
              </a:rPr>
              <a:t>Да ги препознаат елементите на процесните овластувања на:  </a:t>
            </a:r>
          </a:p>
          <a:p>
            <a:pPr lvl="1" algn="just"/>
            <a:r>
              <a:rPr lang="mk-MK" sz="2600" dirty="0">
                <a:latin typeface="+mn-lt"/>
                <a:ea typeface="Verdana" panose="020B0604030504040204" pitchFamily="34" charset="0"/>
              </a:rPr>
              <a:t>Претресот и запленувањето на складирани компјутерски податоци</a:t>
            </a:r>
          </a:p>
          <a:p>
            <a:pPr lvl="1" algn="just"/>
            <a:r>
              <a:rPr lang="mk-MK" sz="2600" dirty="0">
                <a:latin typeface="+mn-lt"/>
                <a:ea typeface="Verdana" panose="020B0604030504040204" pitchFamily="34" charset="0"/>
              </a:rPr>
              <a:t>Преземање податочен сообраќај во реално време</a:t>
            </a:r>
          </a:p>
          <a:p>
            <a:pPr lvl="1" algn="just"/>
            <a:r>
              <a:rPr lang="mk-MK" sz="2600" dirty="0">
                <a:latin typeface="+mn-lt"/>
                <a:ea typeface="Verdana" panose="020B0604030504040204" pitchFamily="34" charset="0"/>
              </a:rPr>
              <a:t>Следењето на содржински податоци</a:t>
            </a:r>
          </a:p>
          <a:p>
            <a:pPr algn="just"/>
            <a:r>
              <a:rPr lang="mk-MK" sz="2700" dirty="0">
                <a:latin typeface="+mn-lt"/>
                <a:ea typeface="Verdana" panose="020B0604030504040204" pitchFamily="34" charset="0"/>
              </a:rPr>
              <a:t>Да го разберат опсегот на јурисдикција на Конвенцијата од Будимпешта</a:t>
            </a:r>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a:t>
            </a:r>
            <a:r>
              <a:rPr lang="mk-MK" sz="1400" b="1" dirty="0">
                <a:solidFill>
                  <a:srgbClr val="C00000"/>
                </a:solidFill>
              </a:rPr>
              <a:t>точно определени комуникации</a:t>
            </a:r>
            <a:r>
              <a:rPr lang="mk-MK" sz="1400" dirty="0"/>
              <a:t>,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308324"/>
          </a:xfrm>
          <a:prstGeom prst="rect">
            <a:avLst/>
          </a:prstGeom>
        </p:spPr>
        <p:txBody>
          <a:bodyPr wrap="square">
            <a:spAutoFit/>
          </a:bodyPr>
          <a:lstStyle/>
          <a:p>
            <a:pPr marL="342900" indent="-342900" algn="just">
              <a:buFont typeface="Arial" panose="020B0604020202020204" pitchFamily="34" charset="0"/>
              <a:buChar char="•"/>
            </a:pPr>
            <a:r>
              <a:rPr lang="mk-MK" dirty="0"/>
              <a:t>Овластувањето мора да се примени во однос на точно определени комуникации</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Применувањето на ова овластување за општ или неселективен надзор или следење на големи количини на содржински податоци не е дозволено</a:t>
            </a:r>
          </a:p>
        </p:txBody>
      </p:sp>
      <p:sp>
        <p:nvSpPr>
          <p:cNvPr id="12" name="TextBox 7">
            <a:extLst>
              <a:ext uri="{FF2B5EF4-FFF2-40B4-BE49-F238E27FC236}">
                <a16:creationId xmlns:a16="http://schemas.microsoft.com/office/drawing/2014/main" id="{9E7A6B74-323C-46D1-A91A-F12C8B2DAF5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18265071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marL="800100" lvl="1" indent="-342900" algn="just">
              <a:buFont typeface="+mj-lt"/>
              <a:buAutoNum type="alphaLcPeriod"/>
            </a:pPr>
            <a:r>
              <a:rPr lang="mk-MK" sz="1400" dirty="0"/>
              <a:t>содржински податоци, во реално време, поврзани со точно определени комуникации, кои се пренесуваат со помош на компјутерски систем </a:t>
            </a:r>
            <a:r>
              <a:rPr lang="mk-MK" sz="1400" b="1" dirty="0">
                <a:solidFill>
                  <a:srgbClr val="C00000"/>
                </a:solidFill>
              </a:rPr>
              <a:t>на својата територија</a:t>
            </a:r>
            <a:r>
              <a:rPr lang="mk-MK" sz="1400" dirty="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5355312"/>
          </a:xfrm>
          <a:prstGeom prst="rect">
            <a:avLst/>
          </a:prstGeom>
        </p:spPr>
        <p:txBody>
          <a:bodyPr wrap="square">
            <a:spAutoFit/>
          </a:bodyPr>
          <a:lstStyle/>
          <a:p>
            <a:pPr marL="342900" indent="-342900" algn="just">
              <a:buFont typeface="Arial" panose="020B0604020202020204" pitchFamily="34" charset="0"/>
              <a:buChar char="•"/>
            </a:pPr>
            <a:r>
              <a:rPr lang="mk-MK" dirty="0"/>
              <a:t>Една страна може да спроведе мерки во врска со комуникациите во рамките на својата територија</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давателот на услуги може да биде обврзан таму каде што има физичка инфраструктура или опрема на територијата, дури и ако тоа не е локацијата каде што се наоѓаат неговите главни операции или седиштето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Комуникацијата се смета дека е во рамките на територијата доколку една од страните која комуницира (луѓе или компјутери) се наоѓа на територијата или компјутер преку кој комуникацијата поминува се наоѓа на територијата </a:t>
            </a:r>
          </a:p>
        </p:txBody>
      </p:sp>
      <p:sp>
        <p:nvSpPr>
          <p:cNvPr id="12" name="TextBox 7">
            <a:extLst>
              <a:ext uri="{FF2B5EF4-FFF2-40B4-BE49-F238E27FC236}">
                <a16:creationId xmlns:a16="http://schemas.microsoft.com/office/drawing/2014/main" id="{CF663E12-7995-4CD5-8C27-DED9CF241F55}"/>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9914128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a:t>
            </a:r>
            <a:r>
              <a:rPr lang="mk-MK" sz="1400" b="1" dirty="0">
                <a:solidFill>
                  <a:srgbClr val="C00000"/>
                </a:solidFill>
              </a:rPr>
              <a:t>законодавни и други мерки кои се неопходни</a:t>
            </a:r>
            <a:r>
              <a:rPr lang="mk-MK" sz="1400" dirty="0"/>
              <a:t> за да се обезбеди собирање и снимање во реално време на Содржина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наведени во овој член треба да бидат 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862322"/>
          </a:xfrm>
          <a:prstGeom prst="rect">
            <a:avLst/>
          </a:prstGeom>
        </p:spPr>
        <p:txBody>
          <a:bodyPr wrap="square">
            <a:spAutoFit/>
          </a:bodyPr>
          <a:lstStyle/>
          <a:p>
            <a:pPr marL="342900" indent="-342900" algn="just">
              <a:buFont typeface="Arial" panose="020B0604020202020204" pitchFamily="34" charset="0"/>
              <a:buChar char="•"/>
            </a:pPr>
            <a:r>
              <a:rPr lang="mk-MK" dirty="0"/>
              <a:t>Некои јурисдикции не им дозволуваат на органите за спроведување на законот да следат содржински податоци без помош или барем знаење од давателот на услуги</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Таквите јурисдикции можат да усвојат други мерки како наложување на давателот на услуги да ги обезбеди неопходните технички капацитети </a:t>
            </a:r>
          </a:p>
        </p:txBody>
      </p:sp>
      <p:sp>
        <p:nvSpPr>
          <p:cNvPr id="12" name="TextBox 7">
            <a:extLst>
              <a:ext uri="{FF2B5EF4-FFF2-40B4-BE49-F238E27FC236}">
                <a16:creationId xmlns:a16="http://schemas.microsoft.com/office/drawing/2014/main" id="{96C2B0E3-41BC-464D-8FBE-4F08A004B87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2951627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законодавни и други мерки кои се неопходни за да се обезбеди собирање и снимање во реално време на содржински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a:t>
            </a:r>
            <a:r>
              <a:rPr lang="mk-MK" sz="1400" b="1" dirty="0">
                <a:solidFill>
                  <a:srgbClr val="C00000"/>
                </a:solidFill>
              </a:rPr>
              <a:t> за да му се наложи на давателот на услуги да го држи во тајност</a:t>
            </a:r>
            <a:r>
              <a:rPr lang="mk-MK" sz="1400" dirty="0"/>
              <a:t>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наведени во овој член треба да бидат 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801314"/>
          </a:xfrm>
          <a:prstGeom prst="rect">
            <a:avLst/>
          </a:prstGeom>
        </p:spPr>
        <p:txBody>
          <a:bodyPr wrap="square">
            <a:spAutoFit/>
          </a:bodyPr>
          <a:lstStyle/>
          <a:p>
            <a:pPr marL="285750" indent="-285750" algn="just">
              <a:buFont typeface="Arial" panose="020B0604020202020204" pitchFamily="34" charset="0"/>
              <a:buChar char="•"/>
            </a:pPr>
            <a:r>
              <a:rPr lang="mk-MK" dirty="0"/>
              <a:t>Ова овластување е ефикасно само доколку се преземе без знаење на лицата што се под истрага</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Страните кои комуницираат не смеат да ја забележат мерката за собирање во реално време која е преземена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Важно е тоа што давателите на услуги можат да бидат принудени да го држат во тајност извршувањето на какви било овластувања</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Ова исто така ќе го ослободи давателот на услуги од какви било договорни или други законски обврски да ги извести претплатниците за мерката</a:t>
            </a:r>
          </a:p>
        </p:txBody>
      </p:sp>
      <p:sp>
        <p:nvSpPr>
          <p:cNvPr id="12" name="TextBox 7">
            <a:extLst>
              <a:ext uri="{FF2B5EF4-FFF2-40B4-BE49-F238E27FC236}">
                <a16:creationId xmlns:a16="http://schemas.microsoft.com/office/drawing/2014/main" id="{0DAB3B12-192C-4272-BFDF-D2DAC02DABB9}"/>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39131054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a16="http://schemas.microsoft.com/office/drawing/2014/main"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законодавни и други мерки кои се неопходни за да се обезбеди собирање и снимање во реално време на содржински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наведени во овој член треба да бидат во </a:t>
            </a:r>
            <a:r>
              <a:rPr lang="mk-MK" sz="1400" b="1" dirty="0">
                <a:solidFill>
                  <a:srgbClr val="C00000"/>
                </a:solidFill>
              </a:rPr>
              <a:t>согласност со членовите 14 и 15</a:t>
            </a:r>
            <a:r>
              <a:rPr lang="mk-MK" sz="1400" dirty="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308324"/>
          </a:xfrm>
          <a:prstGeom prst="rect">
            <a:avLst/>
          </a:prstGeom>
        </p:spPr>
        <p:txBody>
          <a:bodyPr wrap="square">
            <a:spAutoFit/>
          </a:bodyPr>
          <a:lstStyle/>
          <a:p>
            <a:pPr marL="342900" indent="-342900" algn="just">
              <a:buFont typeface="Arial" panose="020B0604020202020204" pitchFamily="34" charset="0"/>
              <a:buChar char="•"/>
            </a:pPr>
            <a:r>
              <a:rPr lang="mk-MK" dirty="0"/>
              <a:t>Постои голем интерес за заштита на приватноста поврзан со </a:t>
            </a:r>
            <a:r>
              <a:rPr lang="mk-MK" dirty="0" err="1"/>
              <a:t>содржинските</a:t>
            </a:r>
            <a:r>
              <a:rPr lang="mk-MK" dirty="0"/>
              <a:t> податоци.</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Условите и заштитните мерки за следење на содржински податоци се обично построги од преземањето на податочен сообраќај во реално време </a:t>
            </a:r>
          </a:p>
        </p:txBody>
      </p:sp>
      <p:sp>
        <p:nvSpPr>
          <p:cNvPr id="12" name="TextBox 7">
            <a:extLst>
              <a:ext uri="{FF2B5EF4-FFF2-40B4-BE49-F238E27FC236}">
                <a16:creationId xmlns:a16="http://schemas.microsoft.com/office/drawing/2014/main" id="{563A2997-E35E-49F6-AF7A-9D7C029C94F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212688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
        <p:nvSpPr>
          <p:cNvPr id="2" name="Rectangle 3">
            <a:extLst>
              <a:ext uri="{FF2B5EF4-FFF2-40B4-BE49-F238E27FC236}">
                <a16:creationId xmlns:a16="http://schemas.microsoft.com/office/drawing/2014/main"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Јурисдикција</a:t>
            </a:r>
          </a:p>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(член 22 - Конвенција од Будимпешта)</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mk-MK" sz="2800" i="1" dirty="0">
                <a:ea typeface="ＭＳ Ｐゴシック" pitchFamily="34" charset="-128"/>
              </a:rPr>
              <a:t>Дава упатства за воспоставување јурисдикција над делата</a:t>
            </a:r>
          </a:p>
          <a:p>
            <a:pPr algn="ctr" eaLnBrk="1" hangingPunct="1">
              <a:lnSpc>
                <a:spcPct val="80000"/>
              </a:lnSpc>
              <a:spcBef>
                <a:spcPts val="600"/>
              </a:spcBef>
              <a:spcAft>
                <a:spcPts val="1200"/>
              </a:spcAft>
              <a:defRPr/>
            </a:pPr>
            <a:r>
              <a:rPr lang="mk-MK" sz="2800" i="1" dirty="0">
                <a:ea typeface="ＭＳ Ｐゴシック" pitchFamily="34" charset="-128"/>
              </a:rPr>
              <a:t>Истакнати се начелото на територијалност и начелото на државјанство</a:t>
            </a:r>
          </a:p>
          <a:p>
            <a:pPr algn="ctr" eaLnBrk="1" hangingPunct="1">
              <a:lnSpc>
                <a:spcPct val="80000"/>
              </a:lnSpc>
              <a:spcBef>
                <a:spcPts val="600"/>
              </a:spcBef>
              <a:spcAft>
                <a:spcPts val="1200"/>
              </a:spcAft>
              <a:defRPr/>
            </a:pPr>
            <a:r>
              <a:rPr lang="mk-MK" sz="2800" i="1" dirty="0">
                <a:ea typeface="ＭＳ Ｐゴシック" pitchFamily="34" charset="-128"/>
              </a:rPr>
              <a:t>Консултативни процеси каде две држави имаат истовремена јурисдикција</a:t>
            </a:r>
          </a:p>
        </p:txBody>
      </p:sp>
    </p:spTree>
    <p:extLst>
      <p:ext uri="{BB962C8B-B14F-4D97-AF65-F5344CB8AC3E}">
        <p14:creationId xmlns:p14="http://schemas.microsoft.com/office/powerpoint/2010/main" val="787772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78925"/>
            <a:ext cx="4298867"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за да воспостави јурисдикција над делата предвидени со членовите 2 до 11 на оваа Конвенција, во случаите кога делото е сторено: </a:t>
            </a:r>
          </a:p>
          <a:p>
            <a:pPr marL="800100" lvl="1" indent="-342900" algn="just">
              <a:buFont typeface="+mj-lt"/>
              <a:buAutoNum type="alphaLcPeriod"/>
            </a:pPr>
            <a:r>
              <a:rPr lang="mk-MK" sz="1400" dirty="0"/>
              <a:t> </a:t>
            </a:r>
            <a:r>
              <a:rPr lang="mk-MK" sz="1400" b="1" dirty="0">
                <a:solidFill>
                  <a:srgbClr val="C00000"/>
                </a:solidFill>
              </a:rPr>
              <a:t>на нејзината територија</a:t>
            </a:r>
            <a:r>
              <a:rPr lang="mk-MK" sz="1400" dirty="0"/>
              <a:t>; или </a:t>
            </a:r>
          </a:p>
          <a:p>
            <a:pPr marL="800100" lvl="1" indent="-342900" algn="just">
              <a:buFont typeface="+mj-lt"/>
              <a:buAutoNum type="alphaLcPeriod"/>
            </a:pPr>
            <a:r>
              <a:rPr lang="mk-MK" sz="1400" dirty="0"/>
              <a:t>на брод кој плови под знамето на таа страна; или </a:t>
            </a:r>
          </a:p>
          <a:p>
            <a:pPr marL="800100" lvl="1" indent="-342900" algn="just">
              <a:buFont typeface="+mj-lt"/>
              <a:buAutoNum type="alphaLcPeriod"/>
            </a:pPr>
            <a:r>
              <a:rPr lang="mk-MK" sz="1400" dirty="0"/>
              <a:t>во воздухоплов кој е регистриран според законот на таа страна; или </a:t>
            </a:r>
          </a:p>
          <a:p>
            <a:pPr marL="800100" lvl="1" indent="-342900" algn="just">
              <a:buFont typeface="+mj-lt"/>
              <a:buAutoNum type="alphaLcPeriod"/>
            </a:pPr>
            <a:r>
              <a:rPr lang="mk-MK" sz="1400" dirty="0"/>
              <a:t>од нејзин државјанин, доколку делото е казниво според кривичниот закон онаму каде што е сторено, или доколку делото е сторено надвор од територија која потпаѓа под јурисдикција на која било држава. </a:t>
            </a:r>
          </a:p>
          <a:p>
            <a:pPr marL="342900" indent="-342900" algn="just">
              <a:buFont typeface="+mj-lt"/>
              <a:buAutoNum type="arabicPeriod"/>
            </a:pPr>
            <a:endParaRPr lang="en-US" sz="1400" dirty="0"/>
          </a:p>
          <a:p>
            <a:pPr marL="342900" indent="-342900" algn="just">
              <a:buFont typeface="+mj-lt"/>
              <a:buAutoNum type="arabicPeriod"/>
            </a:pPr>
            <a:r>
              <a:rPr lang="mk-MK" sz="1400" dirty="0"/>
              <a:t>Секоја страна може да го задржи правото да не ги применува или да ги применува правилата за јурисдикција предвидени во став 1.б. до 1.д. од овој член или дел од нив само во точно определени случаи или услови.</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078925"/>
            <a:ext cx="4465355" cy="3816429"/>
          </a:xfrm>
          <a:prstGeom prst="rect">
            <a:avLst/>
          </a:prstGeom>
        </p:spPr>
        <p:txBody>
          <a:bodyPr wrap="square">
            <a:spAutoFit/>
          </a:bodyPr>
          <a:lstStyle/>
          <a:p>
            <a:pPr marL="342900" indent="-342900" algn="just">
              <a:buFont typeface="Arial" panose="020B0604020202020204" pitchFamily="34" charset="0"/>
              <a:buChar char="•"/>
            </a:pPr>
            <a:r>
              <a:rPr lang="mk-MK" dirty="0"/>
              <a:t>Засновано на начелото на територијалност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mk-MK" dirty="0"/>
              <a:t>Бара од секоја страна да го казни извршувањето на кривични дела на нејзината територија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mk-MK" dirty="0"/>
              <a:t>Територијална јурисдикција може да се утврди доколку, на пример:</a:t>
            </a:r>
          </a:p>
          <a:p>
            <a:pPr marL="800100" lvl="1" indent="-342900" algn="just">
              <a:buFont typeface="Calibri" panose="020F0502020204030204" pitchFamily="34" charset="0"/>
              <a:buChar char="‐"/>
            </a:pPr>
            <a:r>
              <a:rPr lang="mk-MK" sz="1600" dirty="0"/>
              <a:t>И лицето кое напаѓа компјутерски систем и компјутерскиот систем кој е жртва се наоѓаат на територијата</a:t>
            </a:r>
          </a:p>
          <a:p>
            <a:pPr marL="800100" lvl="1" indent="-342900" algn="just">
              <a:buFont typeface="Calibri" panose="020F0502020204030204" pitchFamily="34" charset="0"/>
              <a:buChar char="‐"/>
            </a:pPr>
            <a:r>
              <a:rPr lang="mk-MK" sz="1600" dirty="0"/>
              <a:t>Компјутерскиот систем на жртвата се наоѓа на територијата, но напаѓачот не</a:t>
            </a:r>
          </a:p>
        </p:txBody>
      </p:sp>
      <p:sp>
        <p:nvSpPr>
          <p:cNvPr id="12" name="TextBox 7">
            <a:extLst>
              <a:ext uri="{FF2B5EF4-FFF2-40B4-BE49-F238E27FC236}">
                <a16:creationId xmlns:a16="http://schemas.microsoft.com/office/drawing/2014/main" id="{0B3BF641-E1A4-4005-989C-3B68B988DD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21164490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94083"/>
            <a:ext cx="4298867"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за да воспостави јурисдикција над делата предвидени со членовите 2 до 11 на оваа Конвенција, во случаите кога делото е сторено: </a:t>
            </a:r>
          </a:p>
          <a:p>
            <a:pPr marL="800100" lvl="1" indent="-342900" algn="just">
              <a:buFont typeface="+mj-lt"/>
              <a:buAutoNum type="alphaLcPeriod"/>
            </a:pPr>
            <a:r>
              <a:rPr lang="mk-MK" sz="1400" dirty="0"/>
              <a:t>на нејзината територија; или </a:t>
            </a:r>
          </a:p>
          <a:p>
            <a:pPr marL="800100" lvl="1" indent="-342900" algn="just">
              <a:buFont typeface="+mj-lt"/>
              <a:buAutoNum type="alphaLcPeriod"/>
            </a:pPr>
            <a:r>
              <a:rPr lang="mk-MK" sz="1400" dirty="0"/>
              <a:t>на </a:t>
            </a:r>
            <a:r>
              <a:rPr lang="mk-MK" sz="1400" b="1" dirty="0"/>
              <a:t>брод кој плови под знамето</a:t>
            </a:r>
            <a:r>
              <a:rPr lang="mk-MK" sz="1400" dirty="0"/>
              <a:t> на таа страна; или </a:t>
            </a:r>
          </a:p>
          <a:p>
            <a:pPr marL="800100" lvl="1" indent="-342900" algn="just">
              <a:buFont typeface="+mj-lt"/>
              <a:buAutoNum type="alphaLcPeriod"/>
            </a:pPr>
            <a:r>
              <a:rPr lang="mk-MK" sz="1400" dirty="0"/>
              <a:t>во </a:t>
            </a:r>
            <a:r>
              <a:rPr lang="mk-MK" sz="1400" b="1" dirty="0"/>
              <a:t>воздухоплов кој е регистриран според законот</a:t>
            </a:r>
            <a:r>
              <a:rPr lang="mk-MK" sz="1400" dirty="0"/>
              <a:t> на таа страна; или </a:t>
            </a:r>
          </a:p>
          <a:p>
            <a:pPr marL="800100" lvl="1" indent="-342900" algn="just">
              <a:buFont typeface="+mj-lt"/>
              <a:buAutoNum type="alphaLcPeriod"/>
            </a:pPr>
            <a:r>
              <a:rPr lang="mk-MK" sz="1400" dirty="0"/>
              <a:t>од нејзин државјанин, доколку делото е казниво според кривичниот закон онаму каде што е сторено, или доколку делото е сторено надвор од територија која потпаѓа под јурисдикција на било која Страна. </a:t>
            </a:r>
          </a:p>
          <a:p>
            <a:pPr marL="342900" indent="-342900" algn="just">
              <a:buFont typeface="+mj-lt"/>
              <a:buAutoNum type="arabicPeriod"/>
            </a:pPr>
            <a:endParaRPr lang="en-US" sz="1400" dirty="0"/>
          </a:p>
          <a:p>
            <a:pPr marL="342900" indent="-342900" algn="just">
              <a:buFont typeface="+mj-lt"/>
              <a:buAutoNum type="arabicPeriod"/>
            </a:pPr>
            <a:r>
              <a:rPr lang="mk-MK" sz="1400" dirty="0"/>
              <a:t>Секоја Страна може да го задржи правото да не ги применува или да ги применува правилата за јурисдикција предвидени во став 1.б. до 1.д. од овој член или дел од нив само во точно определени случаи или услови.</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094083"/>
            <a:ext cx="4465355" cy="4401205"/>
          </a:xfrm>
          <a:prstGeom prst="rect">
            <a:avLst/>
          </a:prstGeom>
        </p:spPr>
        <p:txBody>
          <a:bodyPr wrap="square">
            <a:spAutoFit/>
          </a:bodyPr>
          <a:lstStyle/>
          <a:p>
            <a:pPr marL="342900" indent="-342900" algn="just">
              <a:buFont typeface="Arial" panose="020B0604020202020204" pitchFamily="34" charset="0"/>
              <a:buChar char="•"/>
            </a:pPr>
            <a:r>
              <a:rPr lang="mk-MK" sz="2000" dirty="0"/>
              <a:t>Варијанта на начелото на територијалност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Многу земји обично тврдат дека имаат надлежност над бродовите што пловат под нивното знаме или авиони регистрирани според нивните закони - гледајќи ги како проширувања на територијата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Корисно да се земе предвид кога бродот или воздухопловот не се на територијата во време на извршувањето на делото </a:t>
            </a:r>
          </a:p>
        </p:txBody>
      </p:sp>
      <p:sp>
        <p:nvSpPr>
          <p:cNvPr id="12" name="TextBox 7">
            <a:extLst>
              <a:ext uri="{FF2B5EF4-FFF2-40B4-BE49-F238E27FC236}">
                <a16:creationId xmlns:a16="http://schemas.microsoft.com/office/drawing/2014/main" id="{B8F00032-7A6B-4E98-AF16-C047A405DBB3}"/>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292209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28776"/>
            <a:ext cx="4298867"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за да воспостави јурисдикција над делата предвидени со членовите 2 до 11 на оваа Конвенција, во случаите кога делото е сторено: </a:t>
            </a:r>
          </a:p>
          <a:p>
            <a:pPr marL="800100" lvl="1" indent="-342900" algn="just">
              <a:buFont typeface="+mj-lt"/>
              <a:buAutoNum type="alphaLcPeriod"/>
            </a:pPr>
            <a:r>
              <a:rPr lang="mk-MK" sz="1400" dirty="0"/>
              <a:t>на нејзината територија; или </a:t>
            </a:r>
          </a:p>
          <a:p>
            <a:pPr marL="800100" lvl="1" indent="-342900" algn="just">
              <a:buFont typeface="+mj-lt"/>
              <a:buAutoNum type="alphaLcPeriod"/>
            </a:pPr>
            <a:r>
              <a:rPr lang="mk-MK" sz="1400" dirty="0"/>
              <a:t>на брод кој плови под знамето на таа Страна; или </a:t>
            </a:r>
          </a:p>
          <a:p>
            <a:pPr marL="800100" lvl="1" indent="-342900" algn="just">
              <a:buFont typeface="+mj-lt"/>
              <a:buAutoNum type="alphaLcPeriod"/>
            </a:pPr>
            <a:r>
              <a:rPr lang="mk-MK" sz="1400" dirty="0"/>
              <a:t>во воздухоплов кој е регистриран според законот на таа Страна; или </a:t>
            </a:r>
          </a:p>
          <a:p>
            <a:pPr marL="800100" lvl="1" indent="-342900" algn="just">
              <a:buFont typeface="+mj-lt"/>
              <a:buAutoNum type="alphaLcPeriod"/>
            </a:pPr>
            <a:r>
              <a:rPr lang="mk-MK" sz="1400" b="1" dirty="0"/>
              <a:t>Од нејзин државјанин,</a:t>
            </a:r>
            <a:r>
              <a:rPr lang="mk-MK" sz="1400" dirty="0"/>
              <a:t> </a:t>
            </a:r>
            <a:r>
              <a:rPr lang="mk-MK" sz="1400" b="1" dirty="0"/>
              <a:t>доколку делото е казниво</a:t>
            </a:r>
            <a:r>
              <a:rPr lang="mk-MK" sz="1400" dirty="0"/>
              <a:t> според кривичниот закон </a:t>
            </a:r>
            <a:r>
              <a:rPr lang="mk-MK" sz="1400" b="1" dirty="0"/>
              <a:t>онаму каде што е сторено</a:t>
            </a:r>
            <a:r>
              <a:rPr lang="mk-MK" sz="1400" dirty="0"/>
              <a:t>, или доколку делото е сторено </a:t>
            </a:r>
            <a:r>
              <a:rPr lang="mk-MK" sz="1400" b="1" dirty="0"/>
              <a:t>надвор од територија која потпаѓа под јурисдикција на која било страна.</a:t>
            </a:r>
            <a:r>
              <a:rPr lang="mk-MK" sz="1400" dirty="0"/>
              <a:t> </a:t>
            </a:r>
          </a:p>
          <a:p>
            <a:pPr marL="342900" indent="-342900" algn="just">
              <a:buFont typeface="+mj-lt"/>
              <a:buAutoNum type="arabicPeriod"/>
            </a:pPr>
            <a:endParaRPr lang="en-US" sz="1400" dirty="0"/>
          </a:p>
          <a:p>
            <a:pPr marL="342900" indent="-342900" algn="just">
              <a:buFont typeface="+mj-lt"/>
              <a:buAutoNum type="arabicPeriod"/>
            </a:pPr>
            <a:r>
              <a:rPr lang="mk-MK" sz="1400" dirty="0"/>
              <a:t>Секоја страна може да го задржи правото да не ги применува или да ги применува правилата за јурисдикција предвидени во став 1.б. до 1.д. од овој член или дел од нив само во точно определени случаи или услови.</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128776"/>
            <a:ext cx="4465355" cy="4585871"/>
          </a:xfrm>
          <a:prstGeom prst="rect">
            <a:avLst/>
          </a:prstGeom>
        </p:spPr>
        <p:txBody>
          <a:bodyPr wrap="square">
            <a:spAutoFit/>
          </a:bodyPr>
          <a:lstStyle/>
          <a:p>
            <a:pPr marL="342900" indent="-342900" algn="just">
              <a:buFont typeface="Arial" panose="020B0604020202020204" pitchFamily="34" charset="0"/>
              <a:buChar char="•"/>
            </a:pPr>
            <a:r>
              <a:rPr lang="mk-MK" sz="2000" dirty="0"/>
              <a:t>Врз основа на начелото на државјанство усвоен од многу граѓански земји</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Бара од државјаните на една земја да ги почитуваат нејзините закони дури и кога се надвор од нејзината територија</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Овој принцип ќе биде применлив само доколку однесувањето:</a:t>
            </a:r>
          </a:p>
          <a:p>
            <a:pPr marL="800100" lvl="1" indent="-342900" algn="just">
              <a:buFont typeface="Calibri" panose="020F0502020204030204" pitchFamily="34" charset="0"/>
              <a:buChar char="‐"/>
            </a:pPr>
            <a:r>
              <a:rPr lang="mk-MK" dirty="0"/>
              <a:t>е исто така прекршок на територијата на која е сторено </a:t>
            </a:r>
          </a:p>
          <a:p>
            <a:pPr marL="800100" lvl="1" indent="-342900" algn="just">
              <a:buFont typeface="Calibri" panose="020F0502020204030204" pitchFamily="34" charset="0"/>
              <a:buChar char="‐"/>
            </a:pPr>
            <a:r>
              <a:rPr lang="mk-MK" dirty="0"/>
              <a:t>не е сторено во територијалната јурисдикција на друга држава  </a:t>
            </a:r>
          </a:p>
        </p:txBody>
      </p:sp>
      <p:sp>
        <p:nvSpPr>
          <p:cNvPr id="12" name="TextBox 7">
            <a:extLst>
              <a:ext uri="{FF2B5EF4-FFF2-40B4-BE49-F238E27FC236}">
                <a16:creationId xmlns:a16="http://schemas.microsoft.com/office/drawing/2014/main" id="{792417BA-DC5A-42C5-9271-07C9E2B429B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5962847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4121" y="1150005"/>
            <a:ext cx="4298867"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за да воспостави јурисдикција над делата предвидени со членовите 2 до 11 на оваа Конвенција, во случаите кога делото е сторено: </a:t>
            </a:r>
          </a:p>
          <a:p>
            <a:pPr marL="800100" lvl="1" indent="-342900" algn="just">
              <a:buFont typeface="+mj-lt"/>
              <a:buAutoNum type="alphaLcPeriod"/>
            </a:pPr>
            <a:r>
              <a:rPr lang="mk-MK" sz="1400" dirty="0"/>
              <a:t>на нејзината територија; или </a:t>
            </a:r>
          </a:p>
          <a:p>
            <a:pPr marL="800100" lvl="1" indent="-342900" algn="just">
              <a:buFont typeface="+mj-lt"/>
              <a:buAutoNum type="alphaLcPeriod"/>
            </a:pPr>
            <a:r>
              <a:rPr lang="mk-MK" sz="1400" dirty="0"/>
              <a:t>на брод кој плови под знамето на таа страна; или </a:t>
            </a:r>
          </a:p>
          <a:p>
            <a:pPr marL="800100" lvl="1" indent="-342900" algn="just">
              <a:buFont typeface="+mj-lt"/>
              <a:buAutoNum type="alphaLcPeriod"/>
            </a:pPr>
            <a:r>
              <a:rPr lang="mk-MK" sz="1400" dirty="0"/>
              <a:t>во воздухоплов кој е регистриран според законот на таа страна; или </a:t>
            </a:r>
          </a:p>
          <a:p>
            <a:pPr marL="800100" lvl="1" indent="-342900" algn="just">
              <a:buFont typeface="+mj-lt"/>
              <a:buAutoNum type="alphaLcPeriod"/>
            </a:pPr>
            <a:r>
              <a:rPr lang="mk-MK" sz="1400" dirty="0"/>
              <a:t>од нејзин државјанин, доколку делото е казниво според кривичниот закон онаму каде што е сторено, или доколку делото е сторено надвор од територија која потпаѓа под јурисдикција на која било страна. </a:t>
            </a:r>
          </a:p>
          <a:p>
            <a:pPr marL="342900" indent="-342900" algn="just">
              <a:buFont typeface="+mj-lt"/>
              <a:buAutoNum type="arabicPeriod"/>
            </a:pPr>
            <a:endParaRPr lang="en-US" sz="1400" dirty="0"/>
          </a:p>
          <a:p>
            <a:pPr marL="342900" indent="-342900" algn="just">
              <a:buFont typeface="+mj-lt"/>
              <a:buAutoNum type="arabicPeriod"/>
            </a:pPr>
            <a:r>
              <a:rPr lang="mk-MK" sz="1400" dirty="0"/>
              <a:t>Секоја страна </a:t>
            </a:r>
            <a:r>
              <a:rPr lang="mk-MK" sz="1400" b="1" dirty="0">
                <a:solidFill>
                  <a:srgbClr val="C00000"/>
                </a:solidFill>
              </a:rPr>
              <a:t>може да го задржи правото да не ги применува или да ги применува правилата за јурисдикција предвидени во став 1.б до 1.д</a:t>
            </a:r>
            <a:r>
              <a:rPr lang="mk-MK" sz="1400" dirty="0"/>
              <a:t> од овој член или дел од нив само во точно определени случаи или услови.</a:t>
            </a:r>
          </a:p>
        </p:txBody>
      </p:sp>
      <p:sp>
        <p:nvSpPr>
          <p:cNvPr id="6" name="Rectangle 5">
            <a:extLst>
              <a:ext uri="{FF2B5EF4-FFF2-40B4-BE49-F238E27FC236}">
                <a16:creationId xmlns:a16="http://schemas.microsoft.com/office/drawing/2014/main" id="{524B6456-681F-2F44-A01A-AD3514E81BD2}"/>
              </a:ext>
            </a:extLst>
          </p:cNvPr>
          <p:cNvSpPr/>
          <p:nvPr/>
        </p:nvSpPr>
        <p:spPr>
          <a:xfrm>
            <a:off x="4544524" y="1150005"/>
            <a:ext cx="4465355" cy="3647152"/>
          </a:xfrm>
          <a:prstGeom prst="rect">
            <a:avLst/>
          </a:prstGeom>
        </p:spPr>
        <p:txBody>
          <a:bodyPr wrap="square">
            <a:spAutoFit/>
          </a:bodyPr>
          <a:lstStyle/>
          <a:p>
            <a:pPr marL="342900" indent="-342900" algn="just">
              <a:buFont typeface="Arial" panose="020B0604020202020204" pitchFamily="34" charset="0"/>
              <a:buChar char="•"/>
            </a:pPr>
            <a:r>
              <a:rPr lang="mk-MK" sz="2000" dirty="0"/>
              <a:t>Државите можат да изберат да не применуваат јурисдикција, целосно или делумно, над дела сторени: </a:t>
            </a:r>
          </a:p>
          <a:p>
            <a:pPr marL="742950" lvl="1" indent="-285750" algn="just">
              <a:buFont typeface="Calibri Light" panose="020F0302020204030204" pitchFamily="34" charset="0"/>
              <a:buChar char="‐"/>
            </a:pPr>
            <a:r>
              <a:rPr lang="mk-MK" dirty="0"/>
              <a:t>на брод кој плови под нивното знаме</a:t>
            </a:r>
          </a:p>
          <a:p>
            <a:pPr marL="742950" lvl="1" indent="-285750" algn="just">
              <a:buFont typeface="Calibri Light" panose="020F0302020204030204" pitchFamily="34" charset="0"/>
              <a:buChar char="‐"/>
            </a:pPr>
            <a:r>
              <a:rPr lang="mk-MK" dirty="0"/>
              <a:t>во воздухоплов кој е регистриран според нивните закони</a:t>
            </a:r>
          </a:p>
          <a:p>
            <a:pPr marL="742950" lvl="1" indent="-285750" algn="just">
              <a:buFont typeface="Calibri Light" panose="020F0302020204030204" pitchFamily="34" charset="0"/>
              <a:buChar char="‐"/>
            </a:pPr>
            <a:r>
              <a:rPr lang="mk-MK" dirty="0"/>
              <a:t>од нивни државјани</a:t>
            </a:r>
          </a:p>
          <a:p>
            <a:pPr marL="342900" indent="-342900" algn="just">
              <a:buFont typeface="Arial" panose="020B0604020202020204" pitchFamily="34" charset="0"/>
              <a:buChar char="•"/>
            </a:pPr>
            <a:endParaRPr lang="en-GB" sz="2100" dirty="0"/>
          </a:p>
          <a:p>
            <a:pPr marL="342900" indent="-342900" algn="just">
              <a:buFont typeface="Arial" panose="020B0604020202020204" pitchFamily="34" charset="0"/>
              <a:buChar char="•"/>
            </a:pPr>
            <a:r>
              <a:rPr lang="mk-MK" sz="2000" dirty="0"/>
              <a:t>Сепак, примената на начелото на територијалност според член 22.1.а е задолжителна </a:t>
            </a:r>
          </a:p>
        </p:txBody>
      </p:sp>
      <p:sp>
        <p:nvSpPr>
          <p:cNvPr id="12" name="TextBox 7">
            <a:extLst>
              <a:ext uri="{FF2B5EF4-FFF2-40B4-BE49-F238E27FC236}">
                <a16:creationId xmlns:a16="http://schemas.microsoft.com/office/drawing/2014/main" id="{D6B09DD1-51FA-465F-8AE8-FE1BF5EA68BD}"/>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452110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mk-MK">
                <a:latin typeface="+mn-lt"/>
              </a:rPr>
              <a:t>Претрес и запленување на складирани компјутерски податоци</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t>Процесни овластувања според Конвенцијата од Будимпешта (Дел 2)</a:t>
            </a: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Дел 1</a:t>
            </a:r>
          </a:p>
        </p:txBody>
      </p:sp>
      <p:sp>
        <p:nvSpPr>
          <p:cNvPr id="12" name="Slide Number Placeholder 4">
            <a:extLst>
              <a:ext uri="{FF2B5EF4-FFF2-40B4-BE49-F238E27FC236}">
                <a16:creationId xmlns:a16="http://schemas.microsoft.com/office/drawing/2014/main" id="{4120CC53-4CBC-4E13-B00B-B6842626CCD1}"/>
              </a:ext>
            </a:extLst>
          </p:cNvPr>
          <p:cNvSpPr txBox="1">
            <a:spLocks/>
          </p:cNvSpPr>
          <p:nvPr/>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5</a:t>
            </a:fld>
            <a:endParaRPr lang="en-GB" sz="900" b="1">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4298867"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мерки кои се неопходни за да воспостави јурисдикција над делата предвидени во членот 24, став 1 од оваа Конвенција, во случаите кога </a:t>
            </a:r>
            <a:r>
              <a:rPr lang="mk-MK" sz="1400" b="1" dirty="0">
                <a:solidFill>
                  <a:srgbClr val="C00000"/>
                </a:solidFill>
              </a:rPr>
              <a:t>наводниот сторител се наоѓа на нејзината територија и таа страна не планира да го екстрадира </a:t>
            </a:r>
            <a:r>
              <a:rPr lang="mk-MK" sz="1400" dirty="0"/>
              <a:t>на друга страна во случај кога барањето за екстрадиција се заснова </a:t>
            </a:r>
            <a:r>
              <a:rPr lang="mk-MK" sz="1400" b="1" dirty="0">
                <a:solidFill>
                  <a:srgbClr val="C00000"/>
                </a:solidFill>
              </a:rPr>
              <a:t>единствено врз неговото државјанство</a:t>
            </a:r>
            <a:r>
              <a:rPr lang="mk-MK" sz="1400" dirty="0"/>
              <a:t>.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Оваа конвенција не ја исклучува кривичната јурисдикција на страната воспоставена во согласност со нејзиното домашно право.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Кога две или повеќе страни тврдат дека имаат јурисдикција над одредено кривично дело предвидено со оваа Конвенција, доколку е тоа возможно, инволвираните страни ќе се консултираат со цел да се определи</a:t>
            </a:r>
            <a:br>
              <a:rPr lang="mk-MK" sz="1400" dirty="0"/>
            </a:br>
            <a:r>
              <a:rPr lang="mk-MK" sz="1400" dirty="0"/>
              <a:t>најсоодветната јурисдикција за гонење на тоа дело.</a:t>
            </a:r>
          </a:p>
        </p:txBody>
      </p:sp>
      <p:sp>
        <p:nvSpPr>
          <p:cNvPr id="6" name="Rectangle 5">
            <a:extLst>
              <a:ext uri="{FF2B5EF4-FFF2-40B4-BE49-F238E27FC236}">
                <a16:creationId xmlns:a16="http://schemas.microsoft.com/office/drawing/2014/main" id="{524B6456-681F-2F44-A01A-AD3514E81BD2}"/>
              </a:ext>
            </a:extLst>
          </p:cNvPr>
          <p:cNvSpPr/>
          <p:nvPr/>
        </p:nvSpPr>
        <p:spPr>
          <a:xfrm>
            <a:off x="4570695" y="1336957"/>
            <a:ext cx="4465355" cy="2308324"/>
          </a:xfrm>
          <a:prstGeom prst="rect">
            <a:avLst/>
          </a:prstGeom>
        </p:spPr>
        <p:txBody>
          <a:bodyPr wrap="square">
            <a:spAutoFit/>
          </a:bodyPr>
          <a:lstStyle/>
          <a:p>
            <a:pPr marL="342900" indent="-342900" algn="just">
              <a:buFont typeface="Arial" panose="020B0604020202020204" pitchFamily="34" charset="0"/>
              <a:buChar char="•"/>
            </a:pPr>
            <a:r>
              <a:rPr lang="mk-MK"/>
              <a:t>Доколку страната одбие барање за екстрадиција за наводен сторител исклучиво врз основа на неговото државјанство, таа треба да има надлежност над таквото лице</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mk-MK"/>
              <a:t>Ова ќе овозможи да се осигураме дека страната има законска можност да спроведе истрага и судски постапки во земјата </a:t>
            </a:r>
          </a:p>
        </p:txBody>
      </p:sp>
      <p:sp>
        <p:nvSpPr>
          <p:cNvPr id="12" name="TextBox 7">
            <a:extLst>
              <a:ext uri="{FF2B5EF4-FFF2-40B4-BE49-F238E27FC236}">
                <a16:creationId xmlns:a16="http://schemas.microsoft.com/office/drawing/2014/main" id="{42E02B81-1DA4-45C6-9173-35DC0CAF9C4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1586093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287212"/>
            <a:ext cx="4298867"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мерки кои се неопходни за да воспостави јурисдикција над делата предвидени во членот 24, став 1 од оваа Конвенција, во случаите кога наводниот сторител се наоѓа на нејзината територија и таа страна не планира да го екстрадира на друга страна во случај кога барањето за екстрадиција се заснова единствено врз неговото државјанство.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Оваа конвенција </a:t>
            </a:r>
            <a:r>
              <a:rPr lang="mk-MK" sz="1400" b="1" dirty="0"/>
              <a:t>не ја исклучува кривичната јурисдикција</a:t>
            </a:r>
            <a:r>
              <a:rPr lang="mk-MK" sz="1400" dirty="0"/>
              <a:t> на страната воспоставена </a:t>
            </a:r>
            <a:r>
              <a:rPr lang="mk-MK" sz="1400" b="1" dirty="0"/>
              <a:t>во согласност со нејзиното домашно право.</a:t>
            </a:r>
            <a:r>
              <a:rPr lang="mk-MK" sz="1400" b="1" dirty="0">
                <a:solidFill>
                  <a:srgbClr val="FF0000"/>
                </a:solidFill>
              </a:rPr>
              <a:t>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Кога две или повеќе страни тврдат дека имаат јурисдикција над одредено кривично дело предвидено со оваа Конвенција, доколку е тоа возможно, инволвираните страни ќе се консултираат со цел да се определи</a:t>
            </a:r>
            <a:br>
              <a:rPr lang="mk-MK" sz="1400" dirty="0"/>
            </a:br>
            <a:r>
              <a:rPr lang="mk-MK" sz="1400" dirty="0"/>
              <a:t>најсоодветната јурисдикција за гонење на тоа дело.</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2246769"/>
          </a:xfrm>
          <a:prstGeom prst="rect">
            <a:avLst/>
          </a:prstGeom>
        </p:spPr>
        <p:txBody>
          <a:bodyPr wrap="square">
            <a:spAutoFit/>
          </a:bodyPr>
          <a:lstStyle/>
          <a:p>
            <a:pPr marL="342900" indent="-342900" algn="just">
              <a:buFont typeface="Arial" panose="020B0604020202020204" pitchFamily="34" charset="0"/>
              <a:buChar char="•"/>
            </a:pPr>
            <a:r>
              <a:rPr lang="mk-MK" sz="2000"/>
              <a:t>Во член 22 не се наведени во целост критериумите за утврдување на надлежност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a:t>Страните можат да воспостават кривична јурисдикција во согласност со своите домашни законодавства</a:t>
            </a:r>
          </a:p>
        </p:txBody>
      </p:sp>
      <p:sp>
        <p:nvSpPr>
          <p:cNvPr id="12" name="TextBox 7">
            <a:extLst>
              <a:ext uri="{FF2B5EF4-FFF2-40B4-BE49-F238E27FC236}">
                <a16:creationId xmlns:a16="http://schemas.microsoft.com/office/drawing/2014/main" id="{45C57B12-C19A-4D59-BEA0-A747396D627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7182504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73033"/>
            <a:ext cx="4298867"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мерки кои се неопходни за да воспостави јурисдикција над делата предвидени во членот 24, став 1 од оваа Конвенција, во случаите кога наводниот сторител се наоѓа на нејзината територија и таа страна не планира да го екстрадира на друга страна во случај кога барањето за екстрадиција се заснова единствено врз неговото државјанство.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Оваа конвенција не ја исклучува кривичната јурисдикција на страната воспоставена во согласност со нејзиното домашно право.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Кога </a:t>
            </a:r>
            <a:r>
              <a:rPr lang="mk-MK" sz="1400" b="1" dirty="0"/>
              <a:t>две или повеќе страни тврдат дека имаат јурисдикција</a:t>
            </a:r>
            <a:r>
              <a:rPr lang="mk-MK" sz="1400" dirty="0"/>
              <a:t> над одредено кривично дело предвидено со оваа Конвенција, доколку е тоа возможно, инволвираните страни ќе се </a:t>
            </a:r>
            <a:r>
              <a:rPr lang="mk-MK" sz="1400" b="1" dirty="0"/>
              <a:t>консултираат со цел да се определи</a:t>
            </a:r>
            <a:br>
              <a:rPr lang="mk-MK" sz="1400" b="1" dirty="0"/>
            </a:br>
            <a:r>
              <a:rPr lang="mk-MK" sz="1400" b="1" dirty="0"/>
              <a:t>најсоодветната јурисдикција за гонење</a:t>
            </a:r>
            <a:r>
              <a:rPr lang="mk-MK" sz="1400" dirty="0"/>
              <a:t> на тоа дело.</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4247317"/>
          </a:xfrm>
          <a:prstGeom prst="rect">
            <a:avLst/>
          </a:prstGeom>
        </p:spPr>
        <p:txBody>
          <a:bodyPr wrap="square">
            <a:spAutoFit/>
          </a:bodyPr>
          <a:lstStyle/>
          <a:p>
            <a:pPr marL="285750" indent="-285750" algn="just">
              <a:buFont typeface="Arial" panose="020B0604020202020204" pitchFamily="34" charset="0"/>
              <a:buChar char="•"/>
            </a:pPr>
            <a:r>
              <a:rPr lang="mk-MK"/>
              <a:t>Може да се појават ситуации кога две или повеќе страни имаат надлежност над еден или повеќе учесници во кривично дело</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mk-MK"/>
              <a:t>На пример, многу напади со вируси, измами и повреди на авторските права извршени преку Интернет имаат за цел жртви во многу држави</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mk-MK"/>
              <a:t>За да се избегне дуплирање на напорите, непотребни непријатности за сведоците или конкуренција помеѓу спроведувачите на законот од различни држави, страните можат, доколку е соодветно, да одлучат да се консултираат за да се утврди соодветно место за гонење</a:t>
            </a:r>
          </a:p>
        </p:txBody>
      </p:sp>
      <p:sp>
        <p:nvSpPr>
          <p:cNvPr id="12" name="TextBox 7">
            <a:extLst>
              <a:ext uri="{FF2B5EF4-FFF2-40B4-BE49-F238E27FC236}">
                <a16:creationId xmlns:a16="http://schemas.microsoft.com/office/drawing/2014/main" id="{68643558-B987-434C-B663-5B0C95E529B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7622174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Цели на сесијата</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mk-MK" sz="2400" dirty="0">
                <a:latin typeface="+mn-lt"/>
                <a:ea typeface="Verdana" panose="020B0604030504040204" pitchFamily="34" charset="0"/>
              </a:rPr>
              <a:t>На крајот на оваа сесија, делегатите ќе можат:</a:t>
            </a:r>
          </a:p>
          <a:p>
            <a:pPr algn="just"/>
            <a:r>
              <a:rPr lang="mk-MK" sz="2400" dirty="0">
                <a:latin typeface="+mn-lt"/>
                <a:ea typeface="Verdana" panose="020B0604030504040204" pitchFamily="34" charset="0"/>
              </a:rPr>
              <a:t>да го разберат опфатот на процесните овластувања според Конвенцијата од Будимпешта</a:t>
            </a:r>
          </a:p>
          <a:p>
            <a:pPr algn="just"/>
            <a:r>
              <a:rPr lang="mk-MK" sz="2400" dirty="0">
                <a:latin typeface="+mn-lt"/>
                <a:ea typeface="Verdana" panose="020B0604030504040204" pitchFamily="34" charset="0"/>
              </a:rPr>
              <a:t>да дискутираат за соодветните услови и заштитни мерки поврзани со примената на процесните овластувања</a:t>
            </a:r>
          </a:p>
          <a:p>
            <a:pPr algn="just"/>
            <a:r>
              <a:rPr lang="mk-MK" sz="2400" dirty="0">
                <a:latin typeface="+mn-lt"/>
                <a:ea typeface="Verdana" panose="020B0604030504040204" pitchFamily="34" charset="0"/>
              </a:rPr>
              <a:t>да ги препознаат елементите на процесните овластувања на:  </a:t>
            </a:r>
          </a:p>
          <a:p>
            <a:pPr lvl="1" algn="just"/>
            <a:r>
              <a:rPr lang="mk-MK" dirty="0" err="1">
                <a:latin typeface="+mn-lt"/>
                <a:ea typeface="Verdana" panose="020B0604030504040204" pitchFamily="34" charset="0"/>
              </a:rPr>
              <a:t>експедитивното</a:t>
            </a:r>
            <a:r>
              <a:rPr lang="mk-MK" dirty="0">
                <a:latin typeface="+mn-lt"/>
                <a:ea typeface="Verdana" panose="020B0604030504040204" pitchFamily="34" charset="0"/>
              </a:rPr>
              <a:t> зачувување на складирани компјутерски податоци</a:t>
            </a:r>
          </a:p>
          <a:p>
            <a:pPr lvl="1" algn="just"/>
            <a:r>
              <a:rPr lang="mk-MK" dirty="0" err="1">
                <a:latin typeface="+mn-lt"/>
                <a:ea typeface="Verdana" panose="020B0604030504040204" pitchFamily="34" charset="0"/>
              </a:rPr>
              <a:t>експедитивното</a:t>
            </a:r>
            <a:r>
              <a:rPr lang="mk-MK" dirty="0">
                <a:latin typeface="+mn-lt"/>
                <a:ea typeface="Verdana" panose="020B0604030504040204" pitchFamily="34" charset="0"/>
              </a:rPr>
              <a:t> зачувување и делумното откривање на зачуваниот </a:t>
            </a:r>
            <a:r>
              <a:rPr lang="mk-MK">
                <a:latin typeface="+mn-lt"/>
                <a:ea typeface="Verdana" panose="020B0604030504040204" pitchFamily="34" charset="0"/>
              </a:rPr>
              <a:t>податочен сообраќај </a:t>
            </a:r>
            <a:endParaRPr lang="mk-MK" dirty="0">
              <a:latin typeface="+mn-lt"/>
              <a:ea typeface="Verdana" panose="020B0604030504040204" pitchFamily="34" charset="0"/>
            </a:endParaRPr>
          </a:p>
          <a:p>
            <a:pPr lvl="1" algn="just"/>
            <a:r>
              <a:rPr lang="mk-MK" dirty="0">
                <a:latin typeface="+mn-lt"/>
                <a:ea typeface="Verdana" panose="020B0604030504040204" pitchFamily="34" charset="0"/>
              </a:rPr>
              <a:t>налогот за генерирање информации</a:t>
            </a:r>
          </a:p>
        </p:txBody>
      </p:sp>
    </p:spTree>
    <p:extLst>
      <p:ext uri="{BB962C8B-B14F-4D97-AF65-F5344CB8AC3E}">
        <p14:creationId xmlns:p14="http://schemas.microsoft.com/office/powerpoint/2010/main" val="24516612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3600" b="1" dirty="0">
                <a:latin typeface="Verdana" panose="020B0604030504040204" pitchFamily="34" charset="0"/>
              </a:rPr>
              <a:t>Ви благодарам</a:t>
            </a: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mk-MK" sz="1800" b="1" dirty="0" err="1">
                <a:latin typeface="Verdana" panose="020B0604030504040204" pitchFamily="34" charset="0"/>
              </a:rPr>
              <a:t>Xxxxx</a:t>
            </a:r>
            <a:r>
              <a:rPr lang="mk-MK" sz="1800" b="1" dirty="0">
                <a:latin typeface="Verdana" panose="020B0604030504040204" pitchFamily="34" charset="0"/>
              </a:rPr>
              <a:t> </a:t>
            </a:r>
            <a:r>
              <a:rPr lang="mk-MK" sz="1800" b="1" dirty="0" err="1">
                <a:latin typeface="Verdana" panose="020B0604030504040204" pitchFamily="34" charset="0"/>
              </a:rPr>
              <a:t>XXXXXXXX</a:t>
            </a:r>
            <a:endParaRPr lang="mk-MK" sz="1800" b="1" dirty="0">
              <a:latin typeface="Verdana" panose="020B0604030504040204" pitchFamily="34" charset="0"/>
            </a:endParaRP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mk-MK" sz="1400" i="1" dirty="0">
                <a:latin typeface="Verdana" panose="020B0604030504040204" pitchFamily="34" charset="0"/>
              </a:rPr>
              <a:t>Совет на Европа</a:t>
            </a: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mk-MK" sz="1200" b="1" dirty="0" err="1">
                <a:solidFill>
                  <a:srgbClr val="2F618F"/>
                </a:solidFill>
                <a:latin typeface="Verdana" panose="020B0604030504040204" pitchFamily="34" charset="0"/>
              </a:rPr>
              <a:t>email</a:t>
            </a:r>
            <a:endParaRPr lang="mk-MK"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mk-MK" sz="1600" b="1" dirty="0">
                <a:latin typeface="Verdana" panose="020B0604030504040204" pitchFamily="34" charset="0"/>
              </a:rPr>
              <a:t>ДД Месец </a:t>
            </a:r>
            <a:r>
              <a:rPr lang="mk-MK" sz="1600" b="1" dirty="0" err="1">
                <a:latin typeface="Verdana" panose="020B0604030504040204" pitchFamily="34" charset="0"/>
              </a:rPr>
              <a:t>ГГГГ</a:t>
            </a:r>
            <a:endParaRPr lang="mk-MK" sz="1600" b="1" dirty="0">
              <a:latin typeface="Verdana" panose="020B0604030504040204" pitchFamily="34" charset="0"/>
            </a:endParaRP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1400" b="1">
                <a:latin typeface="Verdana" panose="020B0604030504040204" pitchFamily="34" charset="0"/>
              </a:rPr>
              <a:t>Воведен курс за судска обука за сајбер-криминал и електронски докази</a:t>
            </a: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
        <p:nvSpPr>
          <p:cNvPr id="2" name="Rectangle 3">
            <a:extLst>
              <a:ext uri="{FF2B5EF4-FFF2-40B4-BE49-F238E27FC236}">
                <a16:creationId xmlns:a16="http://schemas.microsoft.com/office/drawing/2014/main" id="{4B7A20FD-779E-46A1-B7F9-46B26961CD96}"/>
              </a:ext>
            </a:extLst>
          </p:cNvPr>
          <p:cNvSpPr txBox="1">
            <a:spLocks/>
          </p:cNvSpPr>
          <p:nvPr/>
        </p:nvSpPr>
        <p:spPr bwMode="auto">
          <a:xfrm>
            <a:off x="243068" y="1145894"/>
            <a:ext cx="8672354" cy="5324354"/>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600" b="1" i="1" dirty="0">
                <a:ea typeface="ＭＳ Ｐゴシック" pitchFamily="34" charset="-128"/>
              </a:rPr>
              <a:t>Претрес и запленување на складирани компјутерски податоци</a:t>
            </a:r>
          </a:p>
          <a:p>
            <a:pPr marL="0" indent="0" algn="ctr" eaLnBrk="1" hangingPunct="1">
              <a:lnSpc>
                <a:spcPct val="80000"/>
              </a:lnSpc>
              <a:spcBef>
                <a:spcPts val="600"/>
              </a:spcBef>
              <a:spcAft>
                <a:spcPts val="1200"/>
              </a:spcAft>
              <a:buFont typeface="Arial" pitchFamily="34" charset="0"/>
              <a:buNone/>
              <a:defRPr/>
            </a:pPr>
            <a:r>
              <a:rPr lang="mk-MK" sz="2600" b="1" i="1" dirty="0">
                <a:ea typeface="ＭＳ Ｐゴシック" pitchFamily="34" charset="-128"/>
              </a:rPr>
              <a:t>(член 19 - Конвенција од Будимпешта)</a:t>
            </a:r>
          </a:p>
          <a:p>
            <a:pPr eaLnBrk="1" hangingPunct="1">
              <a:lnSpc>
                <a:spcPct val="80000"/>
              </a:lnSpc>
              <a:spcBef>
                <a:spcPts val="600"/>
              </a:spcBef>
              <a:spcAft>
                <a:spcPts val="1200"/>
              </a:spcAft>
              <a:defRPr/>
            </a:pPr>
            <a:r>
              <a:rPr lang="mk-MK" sz="2400" b="1" i="1" dirty="0">
                <a:ea typeface="ＭＳ Ｐゴシック" pitchFamily="34" charset="-128"/>
              </a:rPr>
              <a:t>Каде</a:t>
            </a:r>
            <a:r>
              <a:rPr lang="mk-MK" sz="2400" i="1" dirty="0">
                <a:ea typeface="ＭＳ Ｐゴシック" pitchFamily="34" charset="-128"/>
              </a:rPr>
              <a:t>:</a:t>
            </a:r>
          </a:p>
          <a:p>
            <a:pPr lvl="1" eaLnBrk="1" hangingPunct="1">
              <a:lnSpc>
                <a:spcPct val="80000"/>
              </a:lnSpc>
              <a:spcBef>
                <a:spcPts val="600"/>
              </a:spcBef>
              <a:spcAft>
                <a:spcPts val="1200"/>
              </a:spcAft>
              <a:defRPr/>
            </a:pPr>
            <a:r>
              <a:rPr lang="mk-MK" sz="2000" i="1" dirty="0">
                <a:ea typeface="ＭＳ Ｐゴシック" pitchFamily="34" charset="-128"/>
              </a:rPr>
              <a:t>Во компјутерски систем или дел од него</a:t>
            </a:r>
          </a:p>
          <a:p>
            <a:pPr lvl="1" eaLnBrk="1" hangingPunct="1">
              <a:lnSpc>
                <a:spcPct val="80000"/>
              </a:lnSpc>
              <a:spcBef>
                <a:spcPts val="600"/>
              </a:spcBef>
              <a:spcAft>
                <a:spcPts val="1200"/>
              </a:spcAft>
              <a:defRPr/>
            </a:pPr>
            <a:r>
              <a:rPr lang="mk-MK" sz="2000" i="1" dirty="0">
                <a:ea typeface="ＭＳ Ｐゴシック" pitchFamily="34" charset="-128"/>
              </a:rPr>
              <a:t>Во медиум за складирање компјутерски податоци </a:t>
            </a:r>
          </a:p>
          <a:p>
            <a:pPr lvl="1" eaLnBrk="1" hangingPunct="1">
              <a:lnSpc>
                <a:spcPct val="80000"/>
              </a:lnSpc>
              <a:spcBef>
                <a:spcPts val="600"/>
              </a:spcBef>
              <a:spcAft>
                <a:spcPts val="1200"/>
              </a:spcAft>
              <a:defRPr/>
            </a:pPr>
            <a:r>
              <a:rPr lang="mk-MK" sz="2000" i="1" dirty="0">
                <a:ea typeface="ＭＳ Ｐゴシック" pitchFamily="34" charset="-128"/>
              </a:rPr>
              <a:t>Во компјутерски систем достапен од првичниот систем (експедитивно проширување на пребарувањето)</a:t>
            </a:r>
          </a:p>
          <a:p>
            <a:pPr eaLnBrk="1" hangingPunct="1">
              <a:lnSpc>
                <a:spcPct val="80000"/>
              </a:lnSpc>
              <a:spcBef>
                <a:spcPts val="600"/>
              </a:spcBef>
              <a:spcAft>
                <a:spcPts val="1200"/>
              </a:spcAft>
              <a:defRPr/>
            </a:pPr>
            <a:r>
              <a:rPr lang="mk-MK" sz="2400" b="1" i="1" dirty="0">
                <a:ea typeface="ＭＳ Ｐゴシック" pitchFamily="34" charset="-128"/>
              </a:rPr>
              <a:t>Што</a:t>
            </a:r>
            <a:r>
              <a:rPr lang="mk-MK" sz="2400" i="1" dirty="0">
                <a:ea typeface="ＭＳ Ｐゴシック" pitchFamily="34" charset="-128"/>
              </a:rPr>
              <a:t>: </a:t>
            </a:r>
          </a:p>
          <a:p>
            <a:pPr lvl="1" eaLnBrk="1" hangingPunct="1">
              <a:lnSpc>
                <a:spcPct val="80000"/>
              </a:lnSpc>
              <a:spcBef>
                <a:spcPts val="600"/>
              </a:spcBef>
              <a:spcAft>
                <a:spcPts val="1200"/>
              </a:spcAft>
              <a:defRPr/>
            </a:pPr>
            <a:r>
              <a:rPr lang="mk-MK" sz="2000" i="1" dirty="0">
                <a:ea typeface="ＭＳ Ｐゴシック" pitchFamily="34" charset="-128"/>
              </a:rPr>
              <a:t>Заплена или слично обезбедување на компјутерските податоци до кои се пристапило</a:t>
            </a:r>
          </a:p>
          <a:p>
            <a:pPr lvl="1" eaLnBrk="1" hangingPunct="1">
              <a:lnSpc>
                <a:spcPct val="80000"/>
              </a:lnSpc>
              <a:spcBef>
                <a:spcPts val="600"/>
              </a:spcBef>
              <a:spcAft>
                <a:spcPts val="1200"/>
              </a:spcAft>
              <a:defRPr/>
            </a:pPr>
            <a:r>
              <a:rPr lang="mk-MK" sz="2000" i="1" dirty="0">
                <a:ea typeface="ＭＳ Ｐゴシック" pitchFamily="34" charset="-128"/>
              </a:rPr>
              <a:t>Овластување да се побараат неопходните информации за да се разбере функционирањето на системот</a:t>
            </a: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1ACE1977-077C-4734-AAFB-24DB6415AE98}"/>
              </a:ext>
            </a:extLst>
          </p:cNvPr>
          <p:cNvSpPr txBox="1">
            <a:spLocks/>
          </p:cNvSpPr>
          <p:nvPr/>
        </p:nvSpPr>
        <p:spPr bwMode="auto">
          <a:xfrm>
            <a:off x="300943" y="1319515"/>
            <a:ext cx="8531000" cy="4840144"/>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Заплена или слично обезбедување на компјутерските податоци до кои се пристапило</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mk-MK" sz="2400" i="1" dirty="0">
                <a:ea typeface="ＭＳ Ｐゴシック" pitchFamily="34" charset="-128"/>
              </a:rPr>
              <a:t>Физичко запленување</a:t>
            </a:r>
          </a:p>
          <a:p>
            <a:pPr algn="ctr" eaLnBrk="1" hangingPunct="1">
              <a:lnSpc>
                <a:spcPct val="80000"/>
              </a:lnSpc>
              <a:spcBef>
                <a:spcPts val="600"/>
              </a:spcBef>
              <a:spcAft>
                <a:spcPts val="1200"/>
              </a:spcAft>
              <a:defRPr/>
            </a:pPr>
            <a:r>
              <a:rPr lang="mk-MK" sz="2400" i="1" dirty="0">
                <a:ea typeface="ＭＳ Ｐゴシック" pitchFamily="34" charset="-128"/>
              </a:rPr>
              <a:t>Запленување со едноставно копирање на податоците</a:t>
            </a:r>
          </a:p>
          <a:p>
            <a:pPr algn="ctr" eaLnBrk="1" hangingPunct="1">
              <a:lnSpc>
                <a:spcPct val="80000"/>
              </a:lnSpc>
              <a:spcBef>
                <a:spcPts val="600"/>
              </a:spcBef>
              <a:spcAft>
                <a:spcPts val="1200"/>
              </a:spcAft>
              <a:defRPr/>
            </a:pPr>
            <a:r>
              <a:rPr lang="mk-MK" sz="2400" i="1" dirty="0">
                <a:ea typeface="ＭＳ Ｐゴシック" pitchFamily="34" charset="-128"/>
              </a:rPr>
              <a:t>Запленувањето како одржување на интегритетот на тие податоци со чување на податоците во компјутерот каде што се складирани </a:t>
            </a:r>
          </a:p>
          <a:p>
            <a:pPr algn="ctr" eaLnBrk="1" hangingPunct="1">
              <a:lnSpc>
                <a:spcPct val="80000"/>
              </a:lnSpc>
              <a:spcBef>
                <a:spcPts val="600"/>
              </a:spcBef>
              <a:spcAft>
                <a:spcPts val="1200"/>
              </a:spcAft>
              <a:defRPr/>
            </a:pPr>
            <a:r>
              <a:rPr lang="mk-MK" sz="2400" i="1" dirty="0">
                <a:ea typeface="ＭＳ Ｐゴシック" pitchFamily="34" charset="-128"/>
              </a:rPr>
              <a:t>Запленување со оневозможување на пристап до податоците или дури и со отстранување на конкретни податоци од конкретен компјутер или компјутерски систем</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AB4173-4462-4D5F-831E-EB1B7CB48C3D}"/>
              </a:ext>
            </a:extLst>
          </p:cNvPr>
          <p:cNvPicPr>
            <a:picLocks noChangeAspect="1"/>
          </p:cNvPicPr>
          <p:nvPr/>
        </p:nvPicPr>
        <p:blipFill>
          <a:blip r:embed="rId3"/>
          <a:stretch>
            <a:fillRect/>
          </a:stretch>
        </p:blipFill>
        <p:spPr>
          <a:xfrm>
            <a:off x="0" y="1294237"/>
            <a:ext cx="9144000" cy="5052164"/>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0D598A-3BAC-4066-913A-19FFCE5649B9}"/>
              </a:ext>
            </a:extLst>
          </p:cNvPr>
          <p:cNvPicPr>
            <a:picLocks noChangeAspect="1"/>
          </p:cNvPicPr>
          <p:nvPr/>
        </p:nvPicPr>
        <p:blipFill>
          <a:blip r:embed="rId3"/>
          <a:stretch>
            <a:fillRect/>
          </a:stretch>
        </p:blipFill>
        <p:spPr>
          <a:xfrm>
            <a:off x="0" y="1366837"/>
            <a:ext cx="9144000" cy="5136729"/>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1269</TotalTime>
  <Words>11753</Words>
  <Application>Microsoft Office PowerPoint</Application>
  <PresentationFormat>On-screen Show (4:3)</PresentationFormat>
  <Paragraphs>802</Paragraphs>
  <Slides>55</Slides>
  <Notes>55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3" baseType="lpstr">
      <vt:lpstr>Arial</vt:lpstr>
      <vt:lpstr>Calibri</vt:lpstr>
      <vt:lpstr>Calibri (heading)</vt:lpstr>
      <vt:lpstr>Calibri Light</vt:lpstr>
      <vt:lpstr>Times New Roman</vt:lpstr>
      <vt:lpstr>Verdana</vt:lpstr>
      <vt:lpstr>Office Theme</vt:lpstr>
      <vt:lpstr>Bitmap Image</vt:lpstr>
      <vt:lpstr>PowerPoint Presentation</vt:lpstr>
      <vt:lpstr>PowerPoint Presentation</vt:lpstr>
      <vt:lpstr>PowerPoint Presentation</vt:lpstr>
      <vt:lpstr>PowerPoint Presentation</vt:lpstr>
      <vt:lpstr>Претрес и запленување на складирани компјутерски податоци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ПРЕЗЕМАЊЕ ПОДАТОЧЕН СООБРАЌАЈ ВО РЕАЛНО ВРЕМЕ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СЛЕДЕЊЕ НА СОДРЖИНСКИ ПОДАТОЦИ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228</cp:revision>
  <dcterms:created xsi:type="dcterms:W3CDTF">2020-10-07T11:36:01Z</dcterms:created>
  <dcterms:modified xsi:type="dcterms:W3CDTF">2021-04-26T02:02:19Z</dcterms:modified>
</cp:coreProperties>
</file>