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355" r:id="rId2"/>
    <p:sldId id="567" r:id="rId3"/>
    <p:sldId id="568" r:id="rId4"/>
    <p:sldId id="569" r:id="rId5"/>
    <p:sldId id="570" r:id="rId6"/>
    <p:sldId id="571" r:id="rId7"/>
    <p:sldId id="573" r:id="rId8"/>
    <p:sldId id="747" r:id="rId9"/>
    <p:sldId id="748" r:id="rId10"/>
    <p:sldId id="749" r:id="rId11"/>
    <p:sldId id="750" r:id="rId12"/>
    <p:sldId id="770" r:id="rId13"/>
    <p:sldId id="751" r:id="rId14"/>
    <p:sldId id="780" r:id="rId15"/>
    <p:sldId id="781" r:id="rId16"/>
    <p:sldId id="263" r:id="rId17"/>
    <p:sldId id="587" r:id="rId18"/>
    <p:sldId id="588" r:id="rId19"/>
    <p:sldId id="356" r:id="rId20"/>
    <p:sldId id="357" r:id="rId21"/>
    <p:sldId id="584" r:id="rId22"/>
    <p:sldId id="585" r:id="rId23"/>
    <p:sldId id="782" r:id="rId24"/>
    <p:sldId id="590" r:id="rId25"/>
    <p:sldId id="737" r:id="rId26"/>
    <p:sldId id="738" r:id="rId27"/>
    <p:sldId id="739" r:id="rId28"/>
    <p:sldId id="771" r:id="rId29"/>
    <p:sldId id="734" r:id="rId30"/>
    <p:sldId id="735" r:id="rId31"/>
    <p:sldId id="772" r:id="rId32"/>
    <p:sldId id="736" r:id="rId33"/>
    <p:sldId id="741" r:id="rId34"/>
    <p:sldId id="742" r:id="rId35"/>
    <p:sldId id="743" r:id="rId36"/>
    <p:sldId id="773" r:id="rId37"/>
    <p:sldId id="783" r:id="rId38"/>
    <p:sldId id="752" r:id="rId39"/>
    <p:sldId id="753" r:id="rId40"/>
    <p:sldId id="754" r:id="rId41"/>
    <p:sldId id="755" r:id="rId42"/>
    <p:sldId id="774" r:id="rId43"/>
    <p:sldId id="757" r:id="rId44"/>
    <p:sldId id="758" r:id="rId45"/>
    <p:sldId id="775" r:id="rId46"/>
    <p:sldId id="760" r:id="rId47"/>
    <p:sldId id="761" r:id="rId48"/>
    <p:sldId id="776" r:id="rId49"/>
    <p:sldId id="763" r:id="rId50"/>
    <p:sldId id="777" r:id="rId51"/>
    <p:sldId id="785" r:id="rId52"/>
    <p:sldId id="765" r:id="rId53"/>
    <p:sldId id="766" r:id="rId54"/>
    <p:sldId id="778" r:id="rId55"/>
    <p:sldId id="767" r:id="rId56"/>
    <p:sldId id="768" r:id="rId57"/>
    <p:sldId id="779" r:id="rId58"/>
    <p:sldId id="784" r:id="rId59"/>
    <p:sldId id="616" r:id="rId60"/>
    <p:sldId id="787" r:id="rId61"/>
    <p:sldId id="786"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355"/>
          </p14:sldIdLst>
        </p14:section>
        <p14:section name="Вовед" id="{DEED0A68-EF9C-4733-ADAA-766A859E58BB}">
          <p14:sldIdLst>
            <p14:sldId id="567"/>
            <p14:sldId id="568"/>
          </p14:sldIdLst>
        </p14:section>
        <p14:section name="Дел 1" id="{1F767E79-2A4A-4837-8114-C2475E36F49A}">
          <p14:sldIdLst>
            <p14:sldId id="569"/>
            <p14:sldId id="570"/>
            <p14:sldId id="571"/>
            <p14:sldId id="573"/>
            <p14:sldId id="747"/>
            <p14:sldId id="748"/>
            <p14:sldId id="749"/>
            <p14:sldId id="750"/>
            <p14:sldId id="770"/>
            <p14:sldId id="751"/>
            <p14:sldId id="780"/>
            <p14:sldId id="781"/>
            <p14:sldId id="263"/>
          </p14:sldIdLst>
        </p14:section>
        <p14:section name="Дел 2" id="{892BF753-DF49-4689-9CE1-D4C545F1375F}">
          <p14:sldIdLst>
            <p14:sldId id="587"/>
            <p14:sldId id="588"/>
            <p14:sldId id="356"/>
            <p14:sldId id="357"/>
            <p14:sldId id="584"/>
            <p14:sldId id="585"/>
            <p14:sldId id="782"/>
          </p14:sldIdLst>
        </p14:section>
        <p14:section name="Дел 3" id="{5AFCBE4C-7AC2-4AB5-A2A2-EA953BE29FEB}">
          <p14:sldIdLst>
            <p14:sldId id="590"/>
            <p14:sldId id="737"/>
            <p14:sldId id="738"/>
            <p14:sldId id="739"/>
            <p14:sldId id="771"/>
            <p14:sldId id="734"/>
            <p14:sldId id="735"/>
            <p14:sldId id="772"/>
            <p14:sldId id="736"/>
            <p14:sldId id="741"/>
            <p14:sldId id="742"/>
            <p14:sldId id="743"/>
            <p14:sldId id="773"/>
            <p14:sldId id="783"/>
          </p14:sldIdLst>
        </p14:section>
        <p14:section name="Дел 4" id="{42AB9B2C-602D-4C4D-9B15-02487831F694}">
          <p14:sldIdLst>
            <p14:sldId id="752"/>
            <p14:sldId id="753"/>
            <p14:sldId id="754"/>
            <p14:sldId id="755"/>
            <p14:sldId id="774"/>
            <p14:sldId id="757"/>
            <p14:sldId id="758"/>
            <p14:sldId id="775"/>
            <p14:sldId id="760"/>
            <p14:sldId id="761"/>
            <p14:sldId id="776"/>
            <p14:sldId id="763"/>
            <p14:sldId id="777"/>
            <p14:sldId id="785"/>
            <p14:sldId id="765"/>
            <p14:sldId id="766"/>
            <p14:sldId id="778"/>
            <p14:sldId id="767"/>
            <p14:sldId id="768"/>
            <p14:sldId id="779"/>
            <p14:sldId id="784"/>
          </p14:sldIdLst>
        </p14:section>
        <p14:section name="Дел 5" id="{67F623D0-C5EF-430D-958D-01C4D44E7904}">
          <p14:sldIdLst>
            <p14:sldId id="616"/>
            <p14:sldId id="787"/>
            <p14:sldId id="786"/>
          </p14:sldIdLst>
        </p14:section>
        <p14:section name="Заклучоци"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2261" autoAdjust="0"/>
  </p:normalViewPr>
  <p:slideViewPr>
    <p:cSldViewPr snapToGrid="0">
      <p:cViewPr varScale="1">
        <p:scale>
          <a:sx n="52" d="100"/>
          <a:sy n="52" d="100"/>
        </p:scale>
        <p:origin x="114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mk-MK" sz="2400" dirty="0"/>
            <a:t>ЗПП во најширок можен обем</a:t>
          </a:r>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mk-MK" sz="2400" dirty="0"/>
            <a:t>Законодавство на сила</a:t>
          </a:r>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mk-MK" sz="2400" dirty="0"/>
            <a:t>Забрзување</a:t>
          </a:r>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custScaleX="105467">
        <dgm:presLayoutVars>
          <dgm:chMax val="0"/>
          <dgm:chPref val="0"/>
          <dgm:bulletEnabled val="1"/>
        </dgm:presLayoutVars>
      </dgm:prSet>
      <dgm:spPr/>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pt>
  </dgm:ptLst>
  <dgm:cxnLst>
    <dgm:cxn modelId="{FB31E709-7152-4FD9-A40C-C1F993A9E6CB}" srcId="{FA3209E3-5BD1-479D-9A9D-EC950BFB9D49}" destId="{38020291-BF5A-4F3A-95D7-FA81D27566E6}" srcOrd="1" destOrd="0" parTransId="{16F4076F-CEC4-46C9-BBE0-0D0F9D479C21}" sibTransId="{B4D3D51F-A12F-474E-AA7F-7E5FCD8FDFBB}"/>
    <dgm:cxn modelId="{0E32092E-BB4E-4B3C-95C7-827FB7E99BFF}" srcId="{FA3209E3-5BD1-479D-9A9D-EC950BFB9D49}" destId="{8FB3AF02-29CB-4B7E-A232-6E9A77E58566}" srcOrd="2" destOrd="0" parTransId="{DE7DB939-1A7F-49D7-83E5-6CE1271073BA}" sibTransId="{5ABFB04F-1702-4647-8D75-3A29A8C40B71}"/>
    <dgm:cxn modelId="{32D83A6E-3328-43AB-93FB-AD29AD79855D}" type="presOf" srcId="{FA3209E3-5BD1-479D-9A9D-EC950BFB9D49}" destId="{FCE7FA39-DE66-41A1-A306-3F67DA86831A}"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B5BB4DB7-B179-4316-BE07-BDE307EB56BE}" type="presOf" srcId="{3FAEE33B-CCEB-485C-AC5B-67735DE8D9C7}" destId="{7022D918-0CA5-4D88-8D2D-6536F35688D9}"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mk-MK" sz="1400" b="1" dirty="0"/>
            <a:t>Земјата А испраќа по е-пошта информации за ЗПП за можно кривично дело</a:t>
          </a:r>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mk-MK" sz="1400" b="1" dirty="0"/>
            <a:t>Земјата Б ги добива информациите и започнува локална предистражна проверка на фактите</a:t>
          </a:r>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mk-MK" sz="1400" b="1" dirty="0"/>
            <a:t>Земјата Б наоѓа докази дека информациите биле вистинити и започнува целосна истрага</a:t>
          </a:r>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pt>
  </dgm:ptLst>
  <dgm:cxnLst>
    <dgm:cxn modelId="{B69BD430-C656-459E-AAD8-EF206AC98F2B}" srcId="{A7E5CBB0-4DF4-4B15-B16E-2911B2197939}" destId="{78F7585E-335D-44DF-8E8E-A30CF166D3E7}" srcOrd="1" destOrd="0" parTransId="{7E1731B6-6397-41DC-8ADB-17C7DA5CC516}" sibTransId="{ABE11BC1-DADD-4959-A162-AD191F6F8DEA}"/>
    <dgm:cxn modelId="{E9B54940-5687-4CA3-B0A0-57764C74C280}" srcId="{A7E5CBB0-4DF4-4B15-B16E-2911B2197939}" destId="{C82AE4C0-0BF1-4522-8963-AA4C2C799037}" srcOrd="2" destOrd="0" parTransId="{A37964C6-D74F-437B-9420-4CB638F99EF6}" sibTransId="{EF8E77A0-FF32-4BA8-B1E0-D3129C1CD286}"/>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0064138A-FCD6-45F2-AADB-D103FA7BD939}" type="presOf" srcId="{46FA69C8-9DAA-45F7-A1BD-1B1CF5AD2B39}" destId="{E2C21E0C-02B7-4F18-B02B-9BDD0D2FF7E5}" srcOrd="0" destOrd="0" presId="urn:microsoft.com/office/officeart/2005/8/layout/equation1"/>
    <dgm:cxn modelId="{F000A48F-74B2-4502-B63A-1AD9C132AEFC}" type="presOf" srcId="{C82AE4C0-0BF1-4522-8963-AA4C2C799037}" destId="{74A6A061-7CF3-4873-8E84-7FEC5E35DF51}"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mk-MK"/>
            <a:t>Централен орган</a:t>
          </a:r>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mk-MK"/>
            <a:t>Примена на договорот</a:t>
          </a:r>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mk-MK"/>
            <a:t>Основи за отфрлање</a:t>
          </a:r>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mk-MK"/>
            <a:t>Информирање</a:t>
          </a:r>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mk-MK"/>
            <a:t>Директна соработка</a:t>
          </a:r>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pt>
    <dgm:pt modelId="{48043CAD-7228-4326-807D-49A74039CA0C}" type="pres">
      <dgm:prSet presAssocID="{75D1B636-D175-4028-9284-1550E54BFD19}" presName="node" presStyleLbl="node1" presStyleIdx="0" presStyleCnt="5">
        <dgm:presLayoutVars>
          <dgm:bulletEnabled val="1"/>
        </dgm:presLayoutVars>
      </dgm:prSet>
      <dgm:spPr/>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pt>
  </dgm:ptLst>
  <dgm:cxnLst>
    <dgm:cxn modelId="{87502106-8D3C-4087-8BB3-566CC61A4E16}" type="presOf" srcId="{BBF75AFB-F130-4FCF-B60D-6B1AC94A267E}" destId="{896159CF-BA7F-4498-98DF-61790BFA6179}"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033F8518-71FE-4F46-AAC7-0537532EA4FA}" type="presOf" srcId="{8FF7BCED-2F72-44A3-9BD9-DB669D6EE95E}" destId="{4ABB35AB-43E9-45F9-B772-A62698B4D057}"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E076475F-06D7-4AFC-8F85-52A6612F4713}" type="presOf" srcId="{23C4106E-C2E7-4668-8185-9B881F2CBFC9}" destId="{F8A3965B-38B9-4F26-A8EC-A16B7E7679C4}" srcOrd="0" destOrd="0" presId="urn:microsoft.com/office/officeart/2005/8/layout/default"/>
    <dgm:cxn modelId="{A976CD6F-CB06-474F-9C2D-50B392E19E01}" type="presOf" srcId="{BE6B433B-011A-48FE-80A0-81DC91A17C46}" destId="{A1D7765D-812F-4276-9313-2C74C923229F}" srcOrd="0" destOrd="0" presId="urn:microsoft.com/office/officeart/2005/8/layout/default"/>
    <dgm:cxn modelId="{DABBB08E-81C4-4F8F-B99E-711C1D86F462}" type="presOf" srcId="{B49108A2-02A4-4F59-9E6B-54CDA22F79A7}" destId="{ED2F326A-66D6-4800-827B-AE8FF9A6F28C}" srcOrd="0" destOrd="0" presId="urn:microsoft.com/office/officeart/2005/8/layout/default"/>
    <dgm:cxn modelId="{DCCB179E-1352-4A91-A514-D0E90670215F}" srcId="{BBF75AFB-F130-4FCF-B60D-6B1AC94A267E}" destId="{BE6B433B-011A-48FE-80A0-81DC91A17C46}" srcOrd="1" destOrd="0" parTransId="{30ED4AEC-FDB2-4292-9FEA-194F1132C2F1}" sibTransId="{7677688E-19F9-494C-88CF-4475FBB5E701}"/>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mk-MK" sz="2100" b="1" dirty="0"/>
            <a:t>Експедитивно барање за зачувување</a:t>
          </a:r>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mk-MK" sz="2100" b="1" dirty="0"/>
            <a:t>Нема режим за задржување на податоци</a:t>
          </a:r>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mk-MK" sz="2100" b="1"/>
            <a:t>Содржина на барањето</a:t>
          </a:r>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mk-MK" sz="2100" b="1"/>
            <a:t>Што, зошто, кој, кога, каде?</a:t>
          </a:r>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mk-MK" sz="2100" b="1" dirty="0"/>
            <a:t>Заштитни мерки</a:t>
          </a:r>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mk-MK" sz="2000" b="1" dirty="0"/>
            <a:t>Услови за одбивање</a:t>
          </a:r>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custLinFactNeighborX="20260" custLinFactNeighborY="-1728"/>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pt>
    <dgm:pt modelId="{52E48DBB-AF6D-41DF-B170-D8F41A227E12}" type="pres">
      <dgm:prSet presAssocID="{67EB3051-92A7-4139-B292-34CB9B6860A0}" presName="ChildText" presStyleLbl="revTx" presStyleIdx="0" presStyleCnt="3" custScaleX="127636" custLinFactNeighborX="14308" custLinFactNeighborY="-6131">
        <dgm:presLayoutVars>
          <dgm:chMax val="0"/>
          <dgm:chPref val="0"/>
          <dgm:bulletEnabled val="1"/>
        </dgm:presLayoutVars>
      </dgm:prSet>
      <dgm:spPr/>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custLinFactNeighborX="-13685">
        <dgm:presLayoutVars>
          <dgm:chMax val="1"/>
          <dgm:chPref val="1"/>
          <dgm:bulletEnabled val="1"/>
        </dgm:presLayoutVars>
      </dgm:prSet>
      <dgm:spPr/>
    </dgm:pt>
    <dgm:pt modelId="{C5C71605-FA8E-47E8-9A57-50CBF5B28BB8}" type="pres">
      <dgm:prSet presAssocID="{A36D20B0-06E8-4224-A950-B6E62CB3FFA0}" presName="FinalChildText" presStyleLbl="revTx" presStyleIdx="2" presStyleCnt="3" custScaleX="107153" custScaleY="101368" custLinFactNeighborX="-11924" custLinFactNeighborY="-4624">
        <dgm:presLayoutVars>
          <dgm:chMax val="0"/>
          <dgm:chPref val="0"/>
          <dgm:bulletEnabled val="1"/>
        </dgm:presLayoutVars>
      </dgm:prSet>
      <dgm:spPr/>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7D80E816-8ABE-4512-9209-984A384E647E}" type="presOf" srcId="{75F8A651-A7C2-48D9-808A-E0FFEA9518D9}" destId="{A5F31CDA-115C-41E7-AE28-01F4D53E927C}"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CE0A545B-792E-4016-A259-355AAE070DC8}" type="presOf" srcId="{3C018D3C-0F91-4A08-90F6-BB16C7CF8F8E}" destId="{D1C491F7-C6F2-452C-ABA8-CA087C267FC6}" srcOrd="0" destOrd="0" presId="urn:microsoft.com/office/officeart/2005/8/layout/StepDownProcess"/>
    <dgm:cxn modelId="{E827E446-742D-4C0D-9087-E35DF9F46A40}" type="presOf" srcId="{5D92D247-FB78-4075-80EA-04B6A0571AA5}" destId="{D73EB49A-F08A-4ADC-BCC6-8D88F76D62B6}"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D8E27974-A339-4A1C-A777-3E55B5081739}" type="presOf" srcId="{40A053CC-BC28-4080-943A-767C8E120CC0}" destId="{C5C71605-FA8E-47E8-9A57-50CBF5B28BB8}"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mk-MK" b="1"/>
            <a:t>Информација испратена од Земја А</a:t>
          </a:r>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mk-MK" b="1" dirty="0" err="1">
              <a:solidFill>
                <a:srgbClr val="FFFF00"/>
              </a:solidFill>
            </a:rPr>
            <a:t>Relay</a:t>
          </a:r>
          <a:r>
            <a:rPr lang="mk-MK" b="1" dirty="0">
              <a:solidFill>
                <a:srgbClr val="FFFF00"/>
              </a:solidFill>
            </a:rPr>
            <a:t> (транзитен)-сервер во Земја Б</a:t>
          </a: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mk-MK" b="1"/>
            <a:t>Информација примена во Земја В</a:t>
          </a:r>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pt>
    <dgm:pt modelId="{66314F9B-10CF-44C6-A95B-6D106D205273}" type="pres">
      <dgm:prSet presAssocID="{D8EC43DE-F0ED-4306-8402-ACDF80100405}" presName="sibTrans" presStyleLbl="sibTrans2D1" presStyleIdx="0" presStyleCnt="2"/>
      <dgm:spPr/>
    </dgm:pt>
    <dgm:pt modelId="{239083C5-3C4C-4A27-AC35-DA09DABF6434}" type="pres">
      <dgm:prSet presAssocID="{D8EC43DE-F0ED-4306-8402-ACDF80100405}" presName="connectorText" presStyleLbl="sibTrans2D1" presStyleIdx="0" presStyleCnt="2"/>
      <dgm:spPr/>
    </dgm:pt>
    <dgm:pt modelId="{9ABA3D6E-65D8-49C4-AABD-F1758CEAA15B}" type="pres">
      <dgm:prSet presAssocID="{CD231E6B-939C-434B-9CDC-CB74ED5C27CA}" presName="node" presStyleLbl="node1" presStyleIdx="1" presStyleCnt="3">
        <dgm:presLayoutVars>
          <dgm:bulletEnabled val="1"/>
        </dgm:presLayoutVars>
      </dgm:prSet>
      <dgm:spPr/>
    </dgm:pt>
    <dgm:pt modelId="{41C79047-15CF-4FFE-BEF8-7E421503F124}" type="pres">
      <dgm:prSet presAssocID="{1605DF09-B689-440D-A8F7-8A0DDE38192F}" presName="sibTrans" presStyleLbl="sibTrans2D1" presStyleIdx="1" presStyleCnt="2"/>
      <dgm:spPr/>
    </dgm:pt>
    <dgm:pt modelId="{5E546C62-3D0C-4375-A5B9-DB1AF73E0FED}" type="pres">
      <dgm:prSet presAssocID="{1605DF09-B689-440D-A8F7-8A0DDE38192F}" presName="connectorText" presStyleLbl="sibTrans2D1" presStyleIdx="1" presStyleCnt="2"/>
      <dgm:spPr/>
    </dgm:pt>
    <dgm:pt modelId="{62574373-2E21-446F-959B-D8FA026EBE7F}" type="pres">
      <dgm:prSet presAssocID="{54F52897-B747-4F08-A43F-62CD1150A1C7}" presName="node" presStyleLbl="node1" presStyleIdx="2" presStyleCnt="3">
        <dgm:presLayoutVars>
          <dgm:bulletEnabled val="1"/>
        </dgm:presLayoutVars>
      </dgm:prSet>
      <dgm:spPr/>
    </dgm:pt>
  </dgm:ptLst>
  <dgm:cxnLst>
    <dgm:cxn modelId="{6189531A-B95A-4923-9310-66D2A3176B89}" type="presOf" srcId="{1605DF09-B689-440D-A8F7-8A0DDE38192F}" destId="{41C79047-15CF-4FFE-BEF8-7E421503F124}" srcOrd="0"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FC4BE7F9-11E9-48CC-AA79-420B5E88C547}" srcId="{CCB0F65B-9F91-406A-90CB-6785F6808F2D}" destId="{54F52897-B747-4F08-A43F-62CD1150A1C7}" srcOrd="2" destOrd="0" parTransId="{79CC8503-680C-4BAD-BCD9-F5CBAE75EF89}" sibTransId="{DF958E0E-E0DB-436A-A0EF-AD61AD7EC53B}"/>
    <dgm:cxn modelId="{377230FF-2C64-4C61-B6D7-68498E03313F}" type="presOf" srcId="{F1CEAA09-6E04-4169-A989-51DA223B1AE2}" destId="{35A29870-0D19-40B0-B764-1D224889547E}"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mk-MK" sz="2500" b="1"/>
            <a:t>Иницијатива/предлог</a:t>
          </a:r>
        </a:p>
        <a:p>
          <a:r>
            <a:rPr lang="mk-MK" sz="2500" b="1"/>
            <a:t>на ОСЗ</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mk-MK" sz="2500" b="1" dirty="0"/>
            <a:t>Наредба на обвинителство или суд на друга земја</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mk-MK" b="1" dirty="0"/>
            <a:t>Имплементација од страна на </a:t>
          </a:r>
          <a:r>
            <a:rPr lang="en-US" b="1" dirty="0"/>
            <a:t>ISP</a:t>
          </a:r>
          <a:endParaRPr lang="mk-MK" b="1" dirty="0"/>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pt>
    <dgm:pt modelId="{575B4603-DEF0-5541-83A2-96EE904E758D}" type="pres">
      <dgm:prSet presAssocID="{FDC3CB59-829A-C84B-B579-8B9002EFB2A7}" presName="sibTrans" presStyleLbl="sibTrans2D1" presStyleIdx="0" presStyleCnt="2"/>
      <dgm:spPr/>
    </dgm:pt>
    <dgm:pt modelId="{38921681-A46C-2E46-A28A-EE209F7DFF8E}" type="pres">
      <dgm:prSet presAssocID="{FDC3CB59-829A-C84B-B579-8B9002EFB2A7}" presName="connectorText" presStyleLbl="sibTrans2D1" presStyleIdx="0" presStyleCnt="2"/>
      <dgm:spPr/>
    </dgm:pt>
    <dgm:pt modelId="{0208B717-D5D6-D14D-9793-A6B9B85D6CE5}" type="pres">
      <dgm:prSet presAssocID="{FBFCC004-16C3-1C4C-AE98-8809FF704719}" presName="node" presStyleLbl="node1" presStyleIdx="1" presStyleCnt="3" custScaleX="107035">
        <dgm:presLayoutVars>
          <dgm:bulletEnabled val="1"/>
        </dgm:presLayoutVars>
      </dgm:prSet>
      <dgm:spPr/>
    </dgm:pt>
    <dgm:pt modelId="{2D7682A1-F91C-7942-AF4D-3E91EBC211EA}" type="pres">
      <dgm:prSet presAssocID="{7038ADFC-0E27-1B49-8658-6394F010896A}" presName="sibTrans" presStyleLbl="sibTrans2D1" presStyleIdx="1" presStyleCnt="2"/>
      <dgm:spPr/>
    </dgm:pt>
    <dgm:pt modelId="{0CDFECCB-DBA2-8B4B-9BDF-F313F7BF9897}" type="pres">
      <dgm:prSet presAssocID="{7038ADFC-0E27-1B49-8658-6394F010896A}" presName="connectorText" presStyleLbl="sibTrans2D1" presStyleIdx="1" presStyleCnt="2"/>
      <dgm:spPr/>
    </dgm:pt>
    <dgm:pt modelId="{CB3D899A-8E9B-E840-8698-AEB53FA7A099}" type="pres">
      <dgm:prSet presAssocID="{B817E51B-5347-A54F-94F0-8C2DEC193D04}" presName="node" presStyleLbl="node1" presStyleIdx="2" presStyleCnt="3" custLinFactNeighborX="-2572" custLinFactNeighborY="940">
        <dgm:presLayoutVars>
          <dgm:bulletEnabled val="1"/>
        </dgm:presLayoutVars>
      </dgm:prSet>
      <dgm:spPr/>
    </dgm:pt>
  </dgm:ptLst>
  <dgm:cxnLst>
    <dgm:cxn modelId="{9B417129-DC17-3A41-B949-F70FB8661828}" srcId="{851E8B54-F15E-144E-8D2F-9EAF10BA117C}" destId="{B817E51B-5347-A54F-94F0-8C2DEC193D04}" srcOrd="2" destOrd="0" parTransId="{447C4BF7-F03D-984C-BFC2-B44166D8C519}" sibTransId="{CC6911FD-9181-3E4D-A024-52DBEDEE6FDA}"/>
    <dgm:cxn modelId="{3C0EDD2F-B444-2D44-A133-893E970273CF}" type="presOf" srcId="{851E8B54-F15E-144E-8D2F-9EAF10BA117C}" destId="{CA3B3DD8-C9D2-B246-BC8F-382A89A4400F}"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6AF18147-3EC6-2B42-B0B6-5034FA52D517}" type="presOf" srcId="{FDC3CB59-829A-C84B-B579-8B9002EFB2A7}" destId="{575B4603-DEF0-5541-83A2-96EE904E758D}" srcOrd="0"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20" y="2120053"/>
          <a:ext cx="3127749"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ЗПП во најширок можен обем</a:t>
          </a:r>
        </a:p>
      </dsp:txBody>
      <dsp:txXfrm>
        <a:off x="628170" y="2120053"/>
        <a:ext cx="1876650" cy="1251099"/>
      </dsp:txXfrm>
    </dsp:sp>
    <dsp:sp modelId="{5E586836-6813-44D7-8945-9800C12A8FB4}">
      <dsp:nvSpPr>
        <dsp:cNvPr id="0" name=""/>
        <dsp:cNvSpPr/>
      </dsp:nvSpPr>
      <dsp:spPr>
        <a:xfrm>
          <a:off x="2817595" y="2120053"/>
          <a:ext cx="3298743"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Законодавство на сила</a:t>
          </a:r>
        </a:p>
      </dsp:txBody>
      <dsp:txXfrm>
        <a:off x="3443145" y="2120053"/>
        <a:ext cx="2047644" cy="1251099"/>
      </dsp:txXfrm>
    </dsp:sp>
    <dsp:sp modelId="{B75CB205-DFCA-49F4-B42D-8726485D1790}">
      <dsp:nvSpPr>
        <dsp:cNvPr id="0" name=""/>
        <dsp:cNvSpPr/>
      </dsp:nvSpPr>
      <dsp:spPr>
        <a:xfrm>
          <a:off x="5803563" y="2120053"/>
          <a:ext cx="3127749"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Забрзување</a:t>
          </a:r>
        </a:p>
      </dsp:txBody>
      <dsp:txXfrm>
        <a:off x="6429113" y="2120053"/>
        <a:ext cx="1876650" cy="1251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А испраќа по е-пошта информации за ЗПП за можно кривично дело</a:t>
          </a:r>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Б ги добива информациите и започнува локална предистражна проверка на фактите</a:t>
          </a:r>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Б наоѓа докази дека информациите биле вистинити и започнува целосна истрага</a:t>
          </a:r>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Централен орган</a:t>
          </a:r>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Примена на договорот</a:t>
          </a:r>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Основи за отфрлање</a:t>
          </a:r>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Информирање</a:t>
          </a:r>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Директна соработка</a:t>
          </a:r>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973925" y="1423248"/>
          <a:ext cx="1278275" cy="1455271"/>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340421" y="28342"/>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Експедитивно барање за зачувување</a:t>
          </a:r>
        </a:p>
      </dsp:txBody>
      <dsp:txXfrm>
        <a:off x="413963" y="101884"/>
        <a:ext cx="2004779" cy="1359150"/>
      </dsp:txXfrm>
    </dsp:sp>
    <dsp:sp modelId="{52E48DBB-AF6D-41DF-B170-D8F41A227E12}">
      <dsp:nvSpPr>
        <dsp:cNvPr id="0" name=""/>
        <dsp:cNvSpPr/>
      </dsp:nvSpPr>
      <dsp:spPr>
        <a:xfrm>
          <a:off x="2499954" y="97357"/>
          <a:ext cx="1997580" cy="1217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mk-MK" sz="2100" b="1" kern="1200" dirty="0"/>
            <a:t>Нема режим за задржување на податоци</a:t>
          </a:r>
        </a:p>
      </dsp:txBody>
      <dsp:txXfrm>
        <a:off x="2499954" y="97357"/>
        <a:ext cx="1997580" cy="1217405"/>
      </dsp:txXfrm>
    </dsp:sp>
    <dsp:sp modelId="{6CC64585-60A8-40E0-ADC9-12EB47EBEB83}">
      <dsp:nvSpPr>
        <dsp:cNvPr id="0" name=""/>
        <dsp:cNvSpPr/>
      </dsp:nvSpPr>
      <dsp:spPr>
        <a:xfrm rot="5400000">
          <a:off x="2567015" y="3137335"/>
          <a:ext cx="1278275" cy="1455271"/>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2228350" y="1720341"/>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a:t>Содржина на барањето</a:t>
          </a:r>
        </a:p>
      </dsp:txBody>
      <dsp:txXfrm>
        <a:off x="2301892" y="1793883"/>
        <a:ext cx="2004779" cy="1359150"/>
      </dsp:txXfrm>
    </dsp:sp>
    <dsp:sp modelId="{A5F31CDA-115C-41E7-AE28-01F4D53E927C}">
      <dsp:nvSpPr>
        <dsp:cNvPr id="0" name=""/>
        <dsp:cNvSpPr/>
      </dsp:nvSpPr>
      <dsp:spPr>
        <a:xfrm>
          <a:off x="4380213" y="1863994"/>
          <a:ext cx="1565060" cy="1217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mk-MK" sz="2100" b="1" kern="1200"/>
            <a:t>Што, зошто, кој, кога, каде?</a:t>
          </a:r>
        </a:p>
      </dsp:txBody>
      <dsp:txXfrm>
        <a:off x="4380213" y="1863994"/>
        <a:ext cx="1565060" cy="1217405"/>
      </dsp:txXfrm>
    </dsp:sp>
    <dsp:sp modelId="{BBC99311-7DE7-4254-AAFC-4B74B3B2EFE0}">
      <dsp:nvSpPr>
        <dsp:cNvPr id="0" name=""/>
        <dsp:cNvSpPr/>
      </dsp:nvSpPr>
      <dsp:spPr>
        <a:xfrm>
          <a:off x="3821796" y="3412339"/>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Заштитни мерки</a:t>
          </a:r>
        </a:p>
      </dsp:txBody>
      <dsp:txXfrm>
        <a:off x="3895338" y="3485881"/>
        <a:ext cx="2004779" cy="1359150"/>
      </dsp:txXfrm>
    </dsp:sp>
    <dsp:sp modelId="{C5C71605-FA8E-47E8-9A57-50CBF5B28BB8}">
      <dsp:nvSpPr>
        <dsp:cNvPr id="0" name=""/>
        <dsp:cNvSpPr/>
      </dsp:nvSpPr>
      <dsp:spPr>
        <a:xfrm>
          <a:off x="6025550" y="3491373"/>
          <a:ext cx="1677009" cy="1234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mk-MK" sz="2000" b="1" kern="1200" dirty="0"/>
            <a:t>Услови за одбивање</a:t>
          </a:r>
        </a:p>
      </dsp:txBody>
      <dsp:txXfrm>
        <a:off x="6025550" y="3491373"/>
        <a:ext cx="1677009" cy="12340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a:t>Информација испратена од Земја А</a:t>
          </a:r>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dirty="0" err="1">
              <a:solidFill>
                <a:srgbClr val="FFFF00"/>
              </a:solidFill>
            </a:rPr>
            <a:t>Relay</a:t>
          </a:r>
          <a:r>
            <a:rPr lang="mk-MK" sz="1800" b="1" kern="1200" dirty="0">
              <a:solidFill>
                <a:srgbClr val="FFFF00"/>
              </a:solidFill>
            </a:rPr>
            <a:t> (транзитен)-сервер во Земја Б</a:t>
          </a: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a:t>Информација примена во Земја В</a:t>
          </a:r>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5636" y="150942"/>
          <a:ext cx="2305388"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mk-MK" sz="2500" b="1" kern="1200"/>
            <a:t>Иницијатива/предлог</a:t>
          </a:r>
        </a:p>
        <a:p>
          <a:pPr marL="0" lvl="0" indent="0" algn="ctr" defTabSz="1111250">
            <a:lnSpc>
              <a:spcPct val="90000"/>
            </a:lnSpc>
            <a:spcBef>
              <a:spcPct val="0"/>
            </a:spcBef>
            <a:spcAft>
              <a:spcPct val="35000"/>
            </a:spcAft>
            <a:buNone/>
          </a:pPr>
          <a:r>
            <a:rPr lang="mk-MK" sz="2500" b="1" kern="1200"/>
            <a:t>на ОСЗ</a:t>
          </a:r>
        </a:p>
      </dsp:txBody>
      <dsp:txXfrm>
        <a:off x="55233" y="200539"/>
        <a:ext cx="2206194" cy="1594170"/>
      </dsp:txXfrm>
    </dsp:sp>
    <dsp:sp modelId="{575B4603-DEF0-5541-83A2-96EE904E758D}">
      <dsp:nvSpPr>
        <dsp:cNvPr id="0" name=""/>
        <dsp:cNvSpPr/>
      </dsp:nvSpPr>
      <dsp:spPr>
        <a:xfrm>
          <a:off x="2541564" y="711756"/>
          <a:ext cx="488742" cy="571736"/>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2541564" y="826103"/>
        <a:ext cx="342119" cy="343042"/>
      </dsp:txXfrm>
    </dsp:sp>
    <dsp:sp modelId="{0208B717-D5D6-D14D-9793-A6B9B85D6CE5}">
      <dsp:nvSpPr>
        <dsp:cNvPr id="0" name=""/>
        <dsp:cNvSpPr/>
      </dsp:nvSpPr>
      <dsp:spPr>
        <a:xfrm>
          <a:off x="3233180" y="150942"/>
          <a:ext cx="2467572"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mk-MK" sz="2500" b="1" kern="1200" dirty="0"/>
            <a:t>Наредба на обвинителство или суд на друга земја</a:t>
          </a:r>
        </a:p>
      </dsp:txBody>
      <dsp:txXfrm>
        <a:off x="3282777" y="200539"/>
        <a:ext cx="2368378" cy="1594170"/>
      </dsp:txXfrm>
    </dsp:sp>
    <dsp:sp modelId="{2D7682A1-F91C-7942-AF4D-3E91EBC211EA}">
      <dsp:nvSpPr>
        <dsp:cNvPr id="0" name=""/>
        <dsp:cNvSpPr/>
      </dsp:nvSpPr>
      <dsp:spPr>
        <a:xfrm rot="16658">
          <a:off x="5925359" y="719976"/>
          <a:ext cx="476177" cy="571736"/>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925360" y="833977"/>
        <a:ext cx="333324" cy="343042"/>
      </dsp:txXfrm>
    </dsp:sp>
    <dsp:sp modelId="{CB3D899A-8E9B-E840-8698-AEB53FA7A099}">
      <dsp:nvSpPr>
        <dsp:cNvPr id="0" name=""/>
        <dsp:cNvSpPr/>
      </dsp:nvSpPr>
      <dsp:spPr>
        <a:xfrm>
          <a:off x="6599190" y="166859"/>
          <a:ext cx="2305388"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Имплементација од страна на </a:t>
          </a:r>
          <a:r>
            <a:rPr lang="en-US" sz="2100" b="1" kern="1200" dirty="0"/>
            <a:t>ISP</a:t>
          </a:r>
          <a:endParaRPr lang="mk-MK" sz="2100" b="1" kern="1200" dirty="0"/>
        </a:p>
      </dsp:txBody>
      <dsp:txXfrm>
        <a:off x="6648787" y="216456"/>
        <a:ext cx="2206194" cy="159417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26/04/2021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0287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накратко да им го претстави на делегатите дневниот ред и содржината на обуката.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Обвинителите и судиите кои поднесуваат формално барање треба секогаш да ја докажат меѓународната обврска на побараната земја за помош кога таквата обврска постои по пат на меѓународен инструмент. Подеднакво, органот до кој е напишано писмото со барање, треба исто така да биде напишано со зборови.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Административната помош може и треба да се користи и при барање за собирање докази од земја во која не се бара употреба на присилна моќ (на пример, потерница или судска наредба) за да во ред се добијат доказите. Таквиот пристап го намалува ризикот од доцнење и ќе биде добредојден од повеќе земји.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овој контекст важно е да се запамети дека иако административната помош понекогаш се нарекува „неформална помош“, тоа не значи дека формата на добиените докази е неформална или не може да се смета за доказ; напротив, барањето за доказен материјал на коешто се одговорило административно/неформално треба да ги презентира доказите во иста форма како да се собрани како одговор на формално писмо со барање.</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е денес постојан елемент на општеството. Тој не прави разлика меѓу поединци, ентитети или влади. Сите и сѐ е изложено на ризик. Проблемот се влошува поради леснотијата и брзината на споделување информации меѓу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-криминалците за сторување на кривично дело, што го отежнува спроведувањето на законот и бизнисот. Стандардните практики за спроведување на законот веќе не се доволни - потребни се алатки по мерка. Што е најважно, органите за спроведување на законот и деловните субјекти мора да соработуваат за решавање на ова итно прашање.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112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Соработката на јавниот и приватниот сектор во областа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во однос на меѓународните аспекти на кривичното дело е исклучително важна компонента на истрагата и главната фаза на судење. Давателите на услугите од приватниот сектор поврзани со информациските и комуникациски технологии (ИКТ) се главните носители на најкорисните информации за истражителите на кривични дела, обвинителите и судиите.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6200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Соработката со нив за изнаоѓање начини за тоа како да се забрза соработката и како истата да се направи попрецизна и покорисна, е од голема важност доколку целта е да се постигне брзина во откривањето и стекнувањето со докази. Затоа, во законски граници, сите форми на таква соработка треба да бидат истражени и утврдени не само врз основа на присилни мерки и наредби, туку и врз основа на доброволните договори и слични форми на соработка.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89370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2192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Обучувачот треба да ги објасни трите нивоа на соработка што можат да се случат со домашната индустрија: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Задолжителна соработка со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задолжителна соработка што произлегува од извршувањето на процесни овластувања од страна на органите за спроведување на законот што се во согласност со членовите 16 - 21 од Конвенцијата од Будимпешта. Ова вклучува издавање на наредби/налози со кои се предлага субјектот на таквата наредба/налог да соработува со агенциите за спроведување на законот.</a:t>
            </a: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со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доброволна соработка што се случува врз основа на некое законско овластување што ја нема истата сила како задолжителните одредби на законот. На пример, таквата соработка може да биде резултат на меморандум за разбирање потпишан помеѓу оператор од приватен сектор и агенција за спроведување на законот.</a:t>
            </a:r>
            <a:endParaRPr lang="mk-MK" sz="1800" b="0" dirty="0">
              <a:effectLst/>
              <a:latin typeface="Calibri" panose="020F0502020204030204" pitchFamily="34" charset="0"/>
              <a:ea typeface="Calibri" panose="020F0502020204030204" pitchFamily="34" charset="0"/>
              <a:cs typeface="Arial" panose="020B0604020202020204" pitchFamily="34" charset="0"/>
            </a:endParaRP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без оглед дали има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доброволна соработка што се јавува и покрај тоа што нема законско овластување за истата. Таквата соработка може да биде овозможена со закон, но законот не ја бара.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44796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493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Обучувачот треба да ги објасни трите нивоа на соработка што можат да се случат со странски даватели на услуги: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Задолжителна соработка:</a:t>
            </a:r>
            <a:r>
              <a:rPr lang="mk-MK" sz="1800" dirty="0">
                <a:effectLst/>
                <a:latin typeface="Calibri" panose="020F0502020204030204" pitchFamily="34" charset="0"/>
                <a:ea typeface="Calibri" panose="020F0502020204030204" pitchFamily="34" charset="0"/>
                <a:cs typeface="Arial" panose="020B0604020202020204" pitchFamily="34" charset="0"/>
              </a:rPr>
              <a:t> Оваа соработка е регулирана преку каналите за заемна правна помош и е наложена на странските даватели на услуги преку нивните домашни закони. Страната, исто така, може да го искористи своето домашно процедурално овластување за издавање на наредба за производство на давател на услуги што нуди услуги на нејзина територија да генерира информации за претплатниците што ги поседува или контролира.</a:t>
            </a: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со законско овластување: </a:t>
            </a:r>
            <a:r>
              <a:rPr lang="mk-MK" sz="1800" dirty="0">
                <a:effectLst/>
                <a:latin typeface="Calibri" panose="020F0502020204030204" pitchFamily="34" charset="0"/>
                <a:ea typeface="Calibri" panose="020F0502020204030204" pitchFamily="34" charset="0"/>
                <a:cs typeface="Arial" panose="020B0604020202020204" pitchFamily="34" charset="0"/>
              </a:rPr>
              <a:t>Оваа соработка е соработка која иако е спроведена доброволно од странски даватели на услуги има законско овластување (на пр. прекуграничен пристап до податоци со согласност).</a:t>
            </a: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без разлика дали има законско овластување: </a:t>
            </a:r>
            <a:r>
              <a:rPr lang="mk-MK" sz="1800" dirty="0">
                <a:effectLst/>
                <a:latin typeface="Calibri" panose="020F0502020204030204" pitchFamily="34" charset="0"/>
                <a:ea typeface="Calibri" panose="020F0502020204030204" pitchFamily="34" charset="0"/>
                <a:cs typeface="Arial" panose="020B0604020202020204" pitchFamily="34" charset="0"/>
              </a:rPr>
              <a:t>Оваа соработка е соработка што доброволно се изведува од странски даватели на услуги без никакво законско овластување (на пр. директна соработка со странски даватели на услуги преку воспоставени политики од таквите странски даватели на услуги).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85000"/>
              </a:lnSpc>
              <a:spcBef>
                <a:spcPts val="0"/>
              </a:spcBef>
              <a:spcAft>
                <a:spcPts val="0"/>
              </a:spcAft>
            </a:pPr>
            <a:r>
              <a:rPr lang="mk-MK"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СЛАЈДОТ ВЕРОЈАТНО ЌЕ БИДЕ ИЗБРИШАН ПОРАДИ НЕГОВО ПОВТОРУВАЊЕ ВО ПРЕТХОДНИТЕ 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7000"/>
              </a:lnSpc>
              <a:spcBef>
                <a:spcPts val="0"/>
              </a:spcBef>
              <a:spcAft>
                <a:spcPts val="0"/>
              </a:spcAft>
            </a:pPr>
            <a:r>
              <a:rPr lang="mk-MK" sz="1800" b="1" dirty="0">
                <a:effectLst/>
                <a:latin typeface="Calibri" panose="020F0502020204030204" pitchFamily="34" charset="0"/>
                <a:ea typeface="Calibri" panose="020F0502020204030204" pitchFamily="34" charset="0"/>
                <a:cs typeface="Arial" panose="020B0604020202020204" pitchFamily="34" charset="0"/>
              </a:rPr>
              <a:t>Конвенцијата за </a:t>
            </a:r>
            <a:r>
              <a:rPr lang="mk-MK" sz="1800" b="1"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b="1" dirty="0">
                <a:effectLst/>
                <a:latin typeface="Calibri" panose="020F0502020204030204" pitchFamily="34" charset="0"/>
                <a:ea typeface="Calibri" panose="020F0502020204030204" pitchFamily="34" charset="0"/>
                <a:cs typeface="Arial" panose="020B0604020202020204" pitchFamily="34" charset="0"/>
              </a:rPr>
              <a:t>-криминал</a:t>
            </a:r>
            <a:r>
              <a:rPr lang="mk-MK" sz="1800" dirty="0">
                <a:effectLst/>
                <a:latin typeface="Calibri" panose="020F0502020204030204" pitchFamily="34" charset="0"/>
                <a:ea typeface="Calibri" panose="020F0502020204030204" pitchFamily="34" charset="0"/>
                <a:cs typeface="Arial" panose="020B0604020202020204" pitchFamily="34" charset="0"/>
              </a:rPr>
              <a:t> на Советот на Европа (CETS бр. 185), позната како Конвенција од Будимпешта, е единствениот обврзувачки меѓународен инструмент за ова прашање. Таа служи како упатство за која било земја што развива сеопфатно национално законодавство против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и како рамка за меѓународна соработка помеѓу државите страни на овој договор.</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е прв меѓународен договор за кривични дела извршени преку Интернет и други компјутерски мрежи, кои се занимаваат особено со кршење на авторските права, измами поврзани со компјутер, детска порнографија и нарушување на безбедноста на мрежите. Таа исто така содржи низа овластувања и постапки како што се претрес на компјутерски мрежи и следење.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Нејзината главна цел, утврдена во преамбулата, е да спроведе заедничка кривична политика насочена кон заштита на општеството од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особено преку усвојување на соодветно законодавство и поттикнување на меѓународна соработка.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е надополнета со </a:t>
            </a:r>
            <a:r>
              <a:rPr lang="mk-MK" sz="1800" b="1" dirty="0">
                <a:effectLst/>
                <a:latin typeface="Calibri" panose="020F0502020204030204" pitchFamily="34" charset="0"/>
                <a:ea typeface="Calibri" panose="020F0502020204030204" pitchFamily="34" charset="0"/>
                <a:cs typeface="Arial" panose="020B0604020202020204" pitchFamily="34" charset="0"/>
              </a:rPr>
              <a:t>Протокол за ксенофобија и расизам</a:t>
            </a:r>
            <a:r>
              <a:rPr lang="mk-MK" sz="1800" dirty="0">
                <a:effectLst/>
                <a:latin typeface="Calibri" panose="020F0502020204030204" pitchFamily="34" charset="0"/>
                <a:ea typeface="Calibri" panose="020F0502020204030204" pitchFamily="34" charset="0"/>
                <a:cs typeface="Arial" panose="020B0604020202020204" pitchFamily="34" charset="0"/>
              </a:rPr>
              <a:t> како дела извршени преку компјутерски системи.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909059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Поглавјето III од Конвенцијата ги содржи одредбите што се однесуваат на традиционалната и заемната помош поврзани со </a:t>
            </a:r>
            <a:r>
              <a:rPr lang="mk-MK" sz="1800" dirty="0" err="1">
                <a:effectLst/>
                <a:latin typeface="Arial" panose="020B0604020202020204" pitchFamily="34" charset="0"/>
                <a:ea typeface="Calibri" panose="020F0502020204030204" pitchFamily="34" charset="0"/>
                <a:cs typeface="Arial" panose="020B0604020202020204" pitchFamily="34" charset="0"/>
              </a:rPr>
              <a:t>сајбер</a:t>
            </a:r>
            <a:r>
              <a:rPr lang="mk-MK" sz="1800" dirty="0">
                <a:effectLst/>
                <a:latin typeface="Arial" panose="020B0604020202020204" pitchFamily="34" charset="0"/>
                <a:ea typeface="Calibri" panose="020F0502020204030204" pitchFamily="34" charset="0"/>
                <a:cs typeface="Arial" panose="020B0604020202020204" pitchFamily="34" charset="0"/>
              </a:rPr>
              <a:t>-криминалот, како и правилата за екстрадиција. Тоа ја опфаќа традиционалната заемна помош во две ситуации: каде што не постои правна основа (договор, реципрочно законодавство, итн.) меѓу страните - случај во кој се применуваат нејзините одредби - и каде што таква основа постои - случај во кој постојните аранжмани исто така се применуваат на помошта во согласност со Конвенцијата. Помошта поврзана со </a:t>
            </a:r>
            <a:r>
              <a:rPr lang="mk-MK" sz="1800" dirty="0" err="1">
                <a:effectLst/>
                <a:latin typeface="Arial" panose="020B0604020202020204" pitchFamily="34" charset="0"/>
                <a:ea typeface="Calibri" panose="020F0502020204030204" pitchFamily="34" charset="0"/>
                <a:cs typeface="Arial" panose="020B0604020202020204" pitchFamily="34" charset="0"/>
              </a:rPr>
              <a:t>сајбер</a:t>
            </a:r>
            <a:r>
              <a:rPr lang="mk-MK" sz="1800" dirty="0">
                <a:effectLst/>
                <a:latin typeface="Arial" panose="020B0604020202020204" pitchFamily="34" charset="0"/>
                <a:ea typeface="Calibri" panose="020F0502020204030204" pitchFamily="34" charset="0"/>
                <a:cs typeface="Arial" panose="020B0604020202020204" pitchFamily="34" charset="0"/>
              </a:rPr>
              <a:t>-криминалот или компјутерскиот криминал се однесува и на двете ситуации и го опфаќа, под одредени услови, истиот опсег на процесни овластувања како што е дефинирано во Поглавје II.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Покрај тоа, Поглавје III содржи одредба за специфичен вид прекуграничен пристап до складирани компјутерски податоци за кои не е потребна заемна помош (со согласност или кога се јавно достапни) и предвидува поставување мрежа 24/7 за обезбедување брза помош меѓу страните.</a:t>
            </a: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Arial" panose="020B0604020202020204" pitchFamily="34" charset="0"/>
                <a:ea typeface="Calibri" panose="020F0502020204030204" pitchFamily="34" charset="0"/>
              </a:rPr>
              <a:t>Целта на специфичните процесни овластувања е да обезбедат специфични механизми со цел да се преземат ефикасни и координирани меѓународни активности во случаи поврзани со компјутерски прекршоци и докази во електронска форма.</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Глобализацијата и зголемената мобилност на луѓето низ целиот свет создаваат нови можности за прекуграничен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81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 е причината зошто заемната правна помош и договорите за екстрадиција се од суштинско значење за запирање на прекуграничниот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Заемната правна помош е форма на соработка помеѓу различни земји со цел собирање и размена на информации. Властите од една земја исто така можат да бараат и да обезбедат докази лоцирани во една земја за да помогнат во кривични истраги или постапки во друга земја.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Традиционална алатка за заемна правна помош биле </a:t>
            </a:r>
            <a:r>
              <a:rPr lang="mk-MK" sz="1800" i="1" dirty="0">
                <a:effectLst/>
                <a:latin typeface="Calibri" panose="020F0502020204030204" pitchFamily="34" charset="0"/>
                <a:ea typeface="Calibri" panose="020F0502020204030204" pitchFamily="34" charset="0"/>
                <a:cs typeface="Arial" panose="020B0604020202020204" pitchFamily="34" charset="0"/>
              </a:rPr>
              <a:t>барањата за правна помош</a:t>
            </a:r>
            <a:r>
              <a:rPr lang="mk-MK" sz="1800" dirty="0">
                <a:effectLst/>
                <a:latin typeface="Calibri" panose="020F0502020204030204" pitchFamily="34" charset="0"/>
                <a:ea typeface="Calibri" panose="020F0502020204030204" pitchFamily="34" charset="0"/>
                <a:cs typeface="Arial" panose="020B0604020202020204" pitchFamily="34" charset="0"/>
              </a:rPr>
              <a:t> - формално барање од судскиот орган на една држава до судскиот орган на друга држава, во кое од бараниот судски орган се бара да изврши една или повеќе специфицирани дејствија, обично собирање докази и интервјуирање на сведоци, во име на судскиот орган што тоа го бара. Овие барања конвенционално се пренесуваат преку дипломатски канали. Откако обвинителот ќе го подготви барањето, тоа треба да биде потврдено од надлежниот национален суд во државата барател, а потоа Министерството за надворешни работи на таа држава го доставува до амбасадата на бараната држава. (</a:t>
            </a:r>
            <a:r>
              <a:rPr lang="mk-MK" sz="1800" dirty="0" err="1">
                <a:effectLst/>
                <a:latin typeface="Calibri" panose="020F0502020204030204" pitchFamily="34" charset="0"/>
                <a:ea typeface="Calibri" panose="020F0502020204030204" pitchFamily="34" charset="0"/>
                <a:cs typeface="Arial" panose="020B0604020202020204" pitchFamily="34" charset="0"/>
              </a:rPr>
              <a:t>Funk</a:t>
            </a:r>
            <a:r>
              <a:rPr lang="mk-MK" sz="1800" dirty="0">
                <a:effectLst/>
                <a:latin typeface="Calibri" panose="020F0502020204030204" pitchFamily="34" charset="0"/>
                <a:ea typeface="Calibri" panose="020F0502020204030204" pitchFamily="34" charset="0"/>
                <a:cs typeface="Arial" panose="020B0604020202020204" pitchFamily="34" charset="0"/>
              </a:rPr>
              <a:t>, 2014; </a:t>
            </a:r>
            <a:r>
              <a:rPr lang="mk-MK" sz="1800" dirty="0" err="1">
                <a:effectLst/>
                <a:latin typeface="Calibri" panose="020F0502020204030204" pitchFamily="34" charset="0"/>
                <a:ea typeface="Calibri" panose="020F0502020204030204" pitchFamily="34" charset="0"/>
                <a:cs typeface="Arial" panose="020B0604020202020204" pitchFamily="34" charset="0"/>
              </a:rPr>
              <a:t>Efrat</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and</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Newman</a:t>
            </a:r>
            <a:r>
              <a:rPr lang="mk-MK" sz="1800" dirty="0">
                <a:effectLst/>
                <a:latin typeface="Calibri" panose="020F0502020204030204" pitchFamily="34" charset="0"/>
                <a:ea typeface="Calibri" panose="020F0502020204030204" pitchFamily="34" charset="0"/>
                <a:cs typeface="Arial" panose="020B0604020202020204" pitchFamily="34" charset="0"/>
              </a:rPr>
              <a:t>, 2017). Амбасадата го испраќа барањето до надлежните судски органи на бараната држава. Откако барањето е завршено, редоследот е обратен.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Формалните договори создадоа поцврста основа за меѓународна соработка. Процесот за барање за правна помош бара повеќе време и е понепредвидлив од оној на договорите за заемна правна помош. Ова е во најголем дел така затоа што спроведувањето на барањето на правна помош е прашање на добра соработка меѓу судовите, наместо да се заснова на договори. Од овие причини, обвинителите обично сметаат дека барањето за правна помош за жал е опција на последна алтернатива за пристап до докази во странство, што треба да се користи само кога не се достапни договори за заемна правна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 билатерални договори (меѓу две земји) може да се преговара меѓу државите со повисок степен на сигурност во однос на обврските и очекувањата на двете страни. Меѓутоа преговарањето, изготвувањето и договарањето на билатерални договори може да чини скапо, како и да одзема многу време и ресурси, а и не е можно да се има билатерален договор со секоја земја во светот.</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Усогласувањето на правните рамки на национално и меѓународно ниво е од суштинска важност. Имањето слични постапки и воспоставено законодавство ја прави соработката полесна и побрза. Мултилатералните и регионалните договори служат за оваа цел.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Сѝ</a:t>
            </a:r>
            <a:r>
              <a:rPr lang="mk-MK" sz="1800" dirty="0">
                <a:effectLst/>
                <a:latin typeface="Calibri" panose="020F0502020204030204" pitchFamily="34" charset="0"/>
                <a:ea typeface="Calibri" panose="020F0502020204030204" pitchFamily="34" charset="0"/>
                <a:cs typeface="Arial" panose="020B0604020202020204" pitchFamily="34" charset="0"/>
              </a:rPr>
              <a:t> повеќе договорите за заемна правна помош бараат државите да назначат централен орган (обично тоа е Министерството за правда) до кого може да се пратат барањата, со што ќе се даде алтернатива на дипломатските канали. Судските органи на државата барател можат да комуницираат директно со централниот орган.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Денес во сѐ поголем обем се користат уште подиректни канали, со тоа што службено лице во државата барател може да го испрати барањето директно до соодветниот службеник на другата држава. Оваа тенденција покажува колку е важно да се има национален централен орган како предуслов за давање поефективна заемна правна помош</a:t>
            </a:r>
            <a:r>
              <a:rPr lang="en-GB" dirty="0"/>
              <a:t>.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Општите начела што ја регулираат обврската за давање заемна помош се утврдени во став 1. Соработката треба да се обезбеди „во најширокиот можен обем“. Според тоа, како во членот 23 („Општи начела во врска со меѓународната соработка“), заемната помош во начело треба да биде обемна, а пречките за тоа да бидат строго ограничени.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Второ, како во членот 23, обврската за соработка се однесува во начело и на кривичните дела поврзани со компјутерски системи и податоци (т.е. на делата опфатени со член 14, став 2, букви а-б) и на собирањето докази во електронска форма на кривичното дело. Договорено е да се наметне обврска за соработка во врска со оваа широка класа на кривични дела затоа што постои иста потреба од </a:t>
            </a:r>
            <a:r>
              <a:rPr lang="mk-MK" sz="1800" dirty="0" err="1">
                <a:effectLst/>
                <a:latin typeface="Arial" panose="020B0604020202020204" pitchFamily="34" charset="0"/>
                <a:ea typeface="Calibri" panose="020F0502020204030204" pitchFamily="34" charset="0"/>
              </a:rPr>
              <a:t>рационализирани</a:t>
            </a:r>
            <a:r>
              <a:rPr lang="mk-MK" sz="1800" dirty="0">
                <a:effectLst/>
                <a:latin typeface="Arial" panose="020B0604020202020204" pitchFamily="34" charset="0"/>
                <a:ea typeface="Calibri" panose="020F0502020204030204" pitchFamily="34" charset="0"/>
              </a:rPr>
              <a:t> механизми за меѓународна соработка за овие две категории.</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им ги претстави на делегатите целите на сесијата на пр. опсегот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Делегатите треба да разберат која е целта на сесијата и што се очекува од нив на крајот на оваа сесија</a:t>
            </a:r>
            <a:r>
              <a:rPr lang="en-US" dirty="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Затоа, целта на став 3 е да го олесни забрзувањето на процесот на добивање заемна помош, со цел критичните информации или докази да не се изгубат затоа што биле избришани пред да може да се подготви, пренесе и одговори на барање за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За оваа цел став 3 (1) ги оспособува страните да упатуваат итни барања за соработка преку </a:t>
            </a:r>
            <a:r>
              <a:rPr lang="mk-MK" sz="1800" dirty="0" err="1">
                <a:effectLst/>
                <a:latin typeface="Arial" panose="020B0604020202020204" pitchFamily="34" charset="0"/>
                <a:ea typeface="Calibri" panose="020F0502020204030204" pitchFamily="34" charset="0"/>
                <a:cs typeface="Arial" panose="020B0604020202020204" pitchFamily="34" charset="0"/>
              </a:rPr>
              <a:t>експедитивни</a:t>
            </a:r>
            <a:r>
              <a:rPr lang="mk-MK" sz="1800" dirty="0">
                <a:effectLst/>
                <a:latin typeface="Arial" panose="020B0604020202020204" pitchFamily="34" charset="0"/>
                <a:ea typeface="Calibri" panose="020F0502020204030204" pitchFamily="34" charset="0"/>
                <a:cs typeface="Arial" panose="020B0604020202020204" pitchFamily="34" charset="0"/>
              </a:rPr>
              <a:t> средства за комуникација, наместо преку традиционалното, многу побавно пренесување на пишани, запечатени документи преку дипломатски торби или системи за испорака по пошта; и (2) бара од замолената страна да користи </a:t>
            </a:r>
            <a:r>
              <a:rPr lang="mk-MK" sz="1800" dirty="0" err="1">
                <a:effectLst/>
                <a:latin typeface="Arial" panose="020B0604020202020204" pitchFamily="34" charset="0"/>
                <a:ea typeface="Calibri" panose="020F0502020204030204" pitchFamily="34" charset="0"/>
                <a:cs typeface="Arial" panose="020B0604020202020204" pitchFamily="34" charset="0"/>
              </a:rPr>
              <a:t>експедитивни</a:t>
            </a:r>
            <a:r>
              <a:rPr lang="mk-MK" sz="1800" dirty="0">
                <a:effectLst/>
                <a:latin typeface="Arial" panose="020B0604020202020204" pitchFamily="34" charset="0"/>
                <a:ea typeface="Calibri" panose="020F0502020204030204" pitchFamily="34" charset="0"/>
                <a:cs typeface="Arial" panose="020B0604020202020204" pitchFamily="34" charset="0"/>
              </a:rPr>
              <a:t> средства за да одговори на барањата во такви околности.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Во став 4 е утврден начелото дека заемната помош подлежи на условите на применливите договори за заемна помош (</a:t>
            </a:r>
            <a:r>
              <a:rPr lang="en-US" sz="1800" dirty="0" err="1">
                <a:effectLst/>
                <a:latin typeface="Arial" panose="020B0604020202020204" pitchFamily="34" charset="0"/>
                <a:ea typeface="Calibri" panose="020F0502020204030204" pitchFamily="34" charset="0"/>
              </a:rPr>
              <a:t>MLAT</a:t>
            </a:r>
            <a:r>
              <a:rPr lang="en-US" sz="1800" dirty="0">
                <a:effectLst/>
                <a:latin typeface="Arial" panose="020B0604020202020204" pitchFamily="34" charset="0"/>
                <a:ea typeface="Calibri" panose="020F0502020204030204" pitchFamily="34" charset="0"/>
              </a:rPr>
              <a:t>/</a:t>
            </a:r>
            <a:r>
              <a:rPr lang="mk-MK" sz="1800" dirty="0" err="1">
                <a:effectLst/>
                <a:latin typeface="Arial" panose="020B0604020202020204" pitchFamily="34" charset="0"/>
                <a:ea typeface="Calibri" panose="020F0502020204030204" pitchFamily="34" charset="0"/>
              </a:rPr>
              <a:t>ДЗПП</a:t>
            </a:r>
            <a:r>
              <a:rPr lang="mk-MK" sz="1800" dirty="0">
                <a:effectLst/>
                <a:latin typeface="Arial" panose="020B0604020202020204" pitchFamily="34" charset="0"/>
                <a:ea typeface="Calibri" panose="020F0502020204030204" pitchFamily="34" charset="0"/>
              </a:rPr>
              <a:t>) и домашните закони. Овие режими обезбедуваат заштитни мерки за правата на лицата кои се наоѓаат во замолената страна што може да станат предмет на барање за заемна помош.</a:t>
            </a:r>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sz="1800" dirty="0">
                <a:effectLst/>
                <a:latin typeface="Arial" panose="020B0604020202020204" pitchFamily="34" charset="0"/>
                <a:ea typeface="Calibri" panose="020F0502020204030204" pitchFamily="34" charset="0"/>
              </a:rPr>
              <a:t>Ставот 5 во суштина е дефиниција за двојно инкриминирање поради добивање заемна помош според ова поглавје. Кога на замолената страна ѝ е дозволено да бара двојно инкриминирање како услов за давање помош (на пример, кога замолената страна го задржала своето право да бара двојно инкриминирање во однос на зачувување на податоците според член 29, став 4 „Експедитивно зачувување за зачувани компјутерски податоци“), двојното кривично дело ќе се смета за присутно ако однесувањето кое стои во основата на делото за кое се бара помош е исто така кривично дело според законите на замолената страна, дури и ако нејзините закони го ставаат делото во друга категорија на дело или употребуваат различна терминологија во именувањето на делото</a:t>
            </a:r>
            <a:r>
              <a:rPr lang="en-GB" dirty="0">
                <a:effectLst/>
                <a:latin typeface="Arial" panose="020B0604020202020204" pitchFamily="34" charset="0"/>
              </a:rPr>
              <a:t>.</a:t>
            </a: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15392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25. Експертот треба да ги резимира со ефективен заклучок.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Овој член е изведен од одредбите на претходните инструменти на Советот на Европа, како што е член 10 од Конвенцијата за перење, претрес, заплена и конфискација на имот стекнат преку вршење на кривични дела (ETS бр. 141) и член 28 од Кривично-правната конвенција за корупција (ETS бр. 173).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Сѐ почесто една страна поседува вредни информации за кои верува дека можат да и помогнат на друга страна во кривична истрага или постапка, а за која страната што ја спроведува истрагата или постапката не знае дека постои. Во таквите случаи нема да биде испратено барање за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Доверливоста ќе биде значаен аспект во случаи во кои важни интереси на државата давател може да бидат загрозени доколку информациите бидат јавно објавени, на пример, кога има потреба да се заштити идентитетот на начин што се користи за собирање на информациите или фактот дека се води истрага за криминална група.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Ако некоја претходна истрага открие дека страната примател не може да го исполни условот што го бара страната давател (на пример, кога не може да го почитува условот за доверливост затоа што информациите се потребни како доказ на јавно судење), страната примател ја информира за тоа страна давател, која потоа има можност да не ги даде информациите.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пример на чл. 26 за користењето на информациите од полициски информатор/соработник кои имаат меѓународна димензија.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Членот 27 ги обврзува страните да применуваат одредени постапки и услови за заемна помош доколку нема спогодба или договор за заемна помош врз основа на </a:t>
            </a:r>
            <a:r>
              <a:rPr lang="mk-MK" sz="1800" dirty="0" err="1">
                <a:effectLst/>
                <a:latin typeface="Arial" panose="020B0604020202020204" pitchFamily="34" charset="0"/>
                <a:ea typeface="Calibri" panose="020F0502020204030204" pitchFamily="34" charset="0"/>
                <a:cs typeface="Arial" panose="020B0604020202020204" pitchFamily="34" charset="0"/>
              </a:rPr>
              <a:t>униформно</a:t>
            </a:r>
            <a:r>
              <a:rPr lang="mk-MK" sz="1800" dirty="0">
                <a:effectLst/>
                <a:latin typeface="Arial" panose="020B0604020202020204" pitchFamily="34" charset="0"/>
                <a:ea typeface="Calibri" panose="020F0502020204030204" pitchFamily="34" charset="0"/>
                <a:cs typeface="Arial" panose="020B0604020202020204" pitchFamily="34" charset="0"/>
              </a:rPr>
              <a:t> или реципрочно законодавство што е во сила помеѓу страната барател и замолената страна. Членот го зајакнува генералниот начело дека заемната помош треба да се спроведува преку примена на релевантни договори и слични аранжмани за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Партиите се охрабруваат поради поголема ефикасност да назначат единствен централен орган со цел заемна помош; општо земено би било најефикасно органот назначен за таква намена според </a:t>
            </a:r>
            <a:r>
              <a:rPr lang="en-US" sz="1800" dirty="0" err="1">
                <a:effectLst/>
                <a:latin typeface="Arial" panose="020B0604020202020204" pitchFamily="34" charset="0"/>
                <a:ea typeface="Calibri" panose="020F0502020204030204" pitchFamily="34" charset="0"/>
              </a:rPr>
              <a:t>MLAT</a:t>
            </a:r>
            <a:r>
              <a:rPr lang="mk-MK" sz="1800" dirty="0">
                <a:effectLst/>
                <a:latin typeface="Arial" panose="020B0604020202020204" pitchFamily="34" charset="0"/>
                <a:ea typeface="Calibri" panose="020F0502020204030204" pitchFamily="34" charset="0"/>
              </a:rPr>
              <a:t> на страните или според домашното право на една страна да служи и како централен орган кога овој член е применлив. Сепак, една страна има флексибилност да назначи повеќе од еден централен орган кога тоа го дозволува нејзиниот систем на заемна помош. Кога се основани повеќе од една централен орган, страната што го сторила тоа треба да осигури дека секој орган ги толкува одредбите на Конвенцијата на ист начин и дека и влезните и појдовните барања се третираат брзо и ефикасно</a:t>
            </a:r>
            <a:r>
              <a:rPr lang="en-US" sz="1800" dirty="0">
                <a:effectLst/>
                <a:latin typeface="Arial" panose="020B0604020202020204" pitchFamily="34" charset="0"/>
                <a:ea typeface="Calibri" panose="020F050202020403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94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Став 4 предвидува можност за одбивање на барања за барања за заемна помош поднесени според овој член. Помошта може да биде одбиена врз основите утврдени во член 25, став 4 (т.е. основи предвидени во законот на замолената страна), вклучително и нарушување на суверенитетот на државата, безбедноста, јавниот ред или други основни интереси, и кога прекршокот од страна на замолената страна се смета за политички прекршок или дело поврзано со политички прекршок. Со цел да се промовира главниот начело на обезбедување на мерка на соработка во најширок можен обем (види членови 23, 25), основите за одбивање утврдени од замолената страна треба да бидат тесни и да се користат со воздржаност. Тие не треба да бидат толку широки за да создадат можност за категорично одбивање на помошта или за поставување на отежнувачки услови во однос на широки категории докази или информации.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Се подразбира дека освен оние основи утврдени во член 28, одбивање на помош за основи на заштита на податоци може да се случи само во исклучителни случаи. Таква ситуација може да се појави доколку, по одмерувањето на важните интереси вклучени во конкретниот случај (од една страна, јавните интереси, вклучително и темелната спроведување на правдата и, од друга страна, интересите поврзани со приватниот живот), обезбедувањето на специфичните податоци што ги бара страната барател би предизвикало толку суштински тешкотии што замолената страна може да смета дека спаѓаат во основните причини кои даваат основа за одбивање. Затоа, се исклучува широка, категорична или систематска примена на начелата за заштита на податоците за да се одбие соработката.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4101247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Став 7 ја обврзува замолената страна да ја известува страната барател за резултатот од барањето и бара да бидат наведени причини во случај на одбивање или одложување на помошта. Наведувањето на причините може, меѓу другото, да ѝ помогне на страната барател да разбере како замолената страна ги толкува барањата на овој член, да обезбеди основа за консултации со цел да се подобри идната ефикасност на заемната помош и да ѝ се обезбеди на страната барател претходно непознати фактички информации за достапноста или состојбата на сведоците или доказите. 273. Постојат ситуации кога една страна поднесува барање во особено чувствителен случај, или во случај во кој може да има катастрофални последици доколку фактите на кои се заснова барањето треба да бидат предвреме јавно објавени.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Според тоа, став 8 дозволува страната барател да побара да се чува како доверлив фактот дека е испратено барање, како и неговата содржина. Сепак, доверливост не може да се бара во случаи во кои би се нарушила способноста на замолената страна да ги добие бараните докази или информации, на пр., кога информациите ќе треба да бидат откриени за да се добие судски налог потребен за давање помош, или каде што приватните лица кои поседуваат докази ќе треба да бидат запознаени со барањето за тоа успешно да се изврши. Доколку замолената страна не може да го исполни барањето за доверливост, таа ќе ја извести страната барател, која потоа има можност да го повлече или измени барањето</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778935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Во случај на итност барањата за заемна правна помош можат да бидат испратени директно од судиите и обвинителите на страната барател до судиите и обвинителите на замолената страна. Судијата или обвинителот што ја следи оваа постапка исто така мора да упати копија од барањето до неговиот централен орган со цел негово пренесување до централниот орган на замолената страна. Барањата можат да се испраќаат преку Интерпол.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Властите на замолената страна кои добиле барање што не спаѓа во нивното поле на надлежност имаат двојна обврска. Прво, тие мора да го пренесат барањето до надлежниот орган на замолената страна. Второ, тие мора да ги информираат властите на страната барател за извршениот трансфер. Барањата исто така, можат да се пренесат директно без интервенција на централните органи дури и ако не постои итност, сè додека органот на замолената страна е во можност да го исполни барањето без да употреби присилно дејствие.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0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На крајот ѝ овозможува на страната да ги информира другите, преку генералниот секретар на Советот на Европа, дека, заради ефикасност, директните комуникации треба да бидат упатени до централниот орган.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Револуцијата во информатичките технологии го промени општеството во суштина и веројатно ќе продолжи да го прави тоа во догледно време. Многу задачи станаа полесни за извршување. Иако на почетокот само некои специфични сектори во општеството ги имаа рационализирано своите постапки за работа со помош на информатичката технологија, сега ретко дека кој било сектор во општеството не е засегнат. Информатичката технологија на еден или друг начин ги зафати скоро сите аспекти на човековите активности.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Една видлива карактеристика на информатичката технологија е влијанието што го имаше и ќе го има врз еволуцијата на телекомуникациската технологија. Класичната телефонија, која вклучува пренесување на човечки глас, ја надмина размената на огромни количини на податоци кои содржат глас, текст, музика и статични и подвижни слики. Оваа размена повеќе не се случува само меѓу човечки суштества, туку и меѓу човечки суштества и компјутери, како и меѓу самите компјутери. Врските преку комутирани струјни кола </a:t>
            </a:r>
            <a:r>
              <a:rPr lang="en-US" sz="1800" dirty="0">
                <a:effectLst/>
                <a:latin typeface="Arial" panose="020B0604020202020204" pitchFamily="34" charset="0"/>
                <a:ea typeface="Calibri" panose="020F0502020204030204" pitchFamily="34" charset="0"/>
                <a:cs typeface="Arial" panose="020B0604020202020204" pitchFamily="34" charset="0"/>
              </a:rPr>
              <a:t>(circuit switched</a:t>
            </a:r>
            <a:r>
              <a:rPr lang="mk-MK"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a:effectLst/>
                <a:latin typeface="Arial" panose="020B0604020202020204" pitchFamily="34" charset="0"/>
                <a:ea typeface="Calibri" panose="020F0502020204030204" pitchFamily="34" charset="0"/>
                <a:cs typeface="Arial" panose="020B0604020202020204" pitchFamily="34" charset="0"/>
              </a:rPr>
              <a:t>connections)</a:t>
            </a:r>
            <a:r>
              <a:rPr lang="mk-MK" sz="1800" dirty="0">
                <a:effectLst/>
                <a:latin typeface="Arial" panose="020B0604020202020204" pitchFamily="34" charset="0"/>
                <a:ea typeface="Calibri" panose="020F0502020204030204" pitchFamily="34" charset="0"/>
                <a:cs typeface="Arial" panose="020B0604020202020204" pitchFamily="34" charset="0"/>
              </a:rPr>
              <a:t> беа заменети со мрежи со</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mk-MK" sz="1800" dirty="0">
                <a:effectLst/>
                <a:latin typeface="Arial" panose="020B0604020202020204" pitchFamily="34" charset="0"/>
                <a:ea typeface="Calibri" panose="020F0502020204030204" pitchFamily="34" charset="0"/>
                <a:cs typeface="Arial" panose="020B0604020202020204" pitchFamily="34" charset="0"/>
              </a:rPr>
              <a:t>комутација на пакети</a:t>
            </a:r>
            <a:r>
              <a:rPr lang="en-US" sz="1800" dirty="0">
                <a:effectLst/>
                <a:latin typeface="Arial" panose="020B0604020202020204" pitchFamily="34" charset="0"/>
                <a:ea typeface="Calibri" panose="020F0502020204030204" pitchFamily="34" charset="0"/>
                <a:cs typeface="Arial" panose="020B0604020202020204" pitchFamily="34" charset="0"/>
              </a:rPr>
              <a:t> (packet-switched networks)</a:t>
            </a:r>
            <a:r>
              <a:rPr lang="mk-MK" sz="1800" dirty="0">
                <a:effectLst/>
                <a:latin typeface="Arial" panose="020B0604020202020204" pitchFamily="34" charset="0"/>
                <a:ea typeface="Calibri" panose="020F0502020204030204" pitchFamily="34" charset="0"/>
                <a:cs typeface="Arial" panose="020B0604020202020204" pitchFamily="34" charset="0"/>
              </a:rPr>
              <a:t>. Повеќе не е релевантно дали може да се воспостави директна врска; доволно е податоците да бидат внесени во мрежа со адреса на дестинација или да бидат достапни за секој што сака да пристапи до нив.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27. Експертот треба да ги резимира со ефективен заклучок.</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предвидува механизам на меѓународно ниво еквивалентен на оној предвиден во член 16 за употреба на домашно ниво. Ставот 1 на овој член овластува страната да поднесе барање, а во став 3 се бара секоја од страните да има законска можност за експедитивно зачувување на податоците зачувани на територијата на замолената страна преку компјутерски систем, со цел податоците да не се менуваат, отстрануваат или бришат во периодот потребен за подготовка, пренесување и извршување на барањето за заемна помош за добивање на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Иако е многу побрза од обичната практика на заемна помош, оваа мерка е истовремено помалку интрузивна. Од службениците за заемна помош на замолената страна не се обврзани да ги добијат податоците во своја сопственост од нивниот имател. Постапката која се претпочита е замолената страна да се осигура дека имателот (честопати давател на услуги или друго трето лице) ќе ги зачувува (т.е. нема да ги избрише) податоците во очекување на почетокот на постапката со која се бара да им се предадат на службениците за спроведување на законот во подоцнежна фаза.</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Предноста на оваа постапка е што е брза и ја заштитува приватноста на лицето на кое се однесуваат податоците, бидејќи нема да биде откриено или испитувано од ниту еден владин службеник сè додека не се исполнат критериумите за целосно обелоденување во согласност со вообичаените режими на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ставот 2 е утврдена содржината на барањето за зачувување согласно овој член. Имајќи предвид дека ова е привремена мерка и дека барањето треба да се изготви и пренесе брзо, обезбедените информации ќе бидат збирни и ќе ги вклучуваат само минималните информации потребни за да се овозможи зачувување на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Освен прецизирањето на органот што бара зачувување и делото за кое се бара мерката, барањето мора да содржи резиме на фактите, информации кои се доволни за да се идентификуваат податоците што треба да се зачуваат и нивната локација, како и да се покаже дека податоците се релевантни за истрагата или гонењето на кривичното дело и дека зачувувањето е неопходно. Конечно, страната барател мора да се обврзе последователно да поднесе барање за заемна помош за да може да ги добие податоците.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Соодветно на тоа, општото правило е дека страните мора да се откажат од какво било барање за двојно инкриминирање за да ги зачува податоците. Сепак, во став 4 е предвидена ограничена резерва. Доколку една страна бара двојно инкриминирање како услов за да одговори на барање за заемна помош за производство на податоците и ако има причина да верува дека двојното инкриминирање нема да биде исполнето во моментот на откривањето, таа може да го задржи правото да бара двојно инкриминирање како предуслов за зачувување.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Што се однесува до делата утврдени во согласност со членовите 2 до 11, се претпоставува дека условот за двојно инкриминирање автоматски се исполнува меѓу страните, со исклучок на резервите што тие можеби ги изразиле за овие дела каде што е тоа дозволено со Конвенцијата. Затоа, страните можат да го наметнат ова барање само во врска со други дела кои не се дефинирани во Конвенцијата.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Страните можат да се осигурат дека податоците зачувани согласно овој член ќе се чуваат најмалку 60 дена до примањето на формалното барање за заемна помош за откривање на податоците и ќе продолжат да се чуваат и по приемот на барањето.</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29. Експертот треба да ги резимира со ефективен заклучок.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6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најдобро може да се објасни кога </a:t>
            </a:r>
            <a:r>
              <a:rPr lang="mk-MK" dirty="0">
                <a:solidFill>
                  <a:srgbClr val="FF0000"/>
                </a:solidFill>
              </a:rPr>
              <a:t>не</a:t>
            </a:r>
            <a:r>
              <a:rPr lang="mk-MK" sz="1800" dirty="0">
                <a:effectLst/>
                <a:latin typeface="Calibri" panose="020F0502020204030204" pitchFamily="34" charset="0"/>
                <a:ea typeface="Calibri" panose="020F0502020204030204" pitchFamily="34" charset="0"/>
                <a:cs typeface="Arial" panose="020B0604020202020204" pitchFamily="34" charset="0"/>
              </a:rPr>
              <a:t> постои режим (обврска) за задржување на податоци. Кога е така, зачувување не е потребно бидејќи податоците веќе се чуваат одреден временски период од страна на давателот на интернет услуги. Сепак,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може да се користи дури и кога постои режими за задржување на податоците, бидејќи не ги опфаќа податоците што ги поседуваат физичките лица. Сепак, повеќето од податоците што ги бараат надлежните органи за кривична правда се чуваат од страна на давателите на интернет услуги или други правни лица и, доколку постои задржување,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нема да биде толку многу користено. Кога не е така, задржувањето на податоците е единствениот начин да се зачуваат податоците до налогот за генерирање информации.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обезбедува меѓународен еквивалент на овластувањето утврдено за внатрешна употреба во член 17.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на барање на страна во која е сторено кривично дело, замолената страна ќе го зачува податочниот сообраќај што транзитирал преку нејзините компјутери, со цел да го следи преносот до неговиот извор и да го идентификува сторителот на кривичното дело или да лоцира критични докази. Притоа, замолената страна може да открие дека податочниот сообраќај пронајден на нејзината територија открива преносот </a:t>
            </a:r>
            <a:r>
              <a:rPr lang="mk-MK" sz="1800" dirty="0" err="1">
                <a:effectLst/>
                <a:latin typeface="Calibri" panose="020F0502020204030204" pitchFamily="34" charset="0"/>
                <a:ea typeface="Calibri" panose="020F0502020204030204" pitchFamily="34" charset="0"/>
                <a:cs typeface="Arial" panose="020B0604020202020204" pitchFamily="34" charset="0"/>
              </a:rPr>
              <a:t>рутиран</a:t>
            </a:r>
            <a:r>
              <a:rPr lang="mk-MK" sz="1800" dirty="0">
                <a:effectLst/>
                <a:latin typeface="Calibri" panose="020F0502020204030204" pitchFamily="34" charset="0"/>
                <a:ea typeface="Calibri" panose="020F0502020204030204" pitchFamily="34" charset="0"/>
                <a:cs typeface="Arial" panose="020B0604020202020204" pitchFamily="34" charset="0"/>
              </a:rPr>
              <a:t> од давател на услуги во трета држава или од давател на услуги во самата држава барател.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такви случаи, замолената страна мора итно да ѝ достави на страната барател доволно количество податочен сообраќај за да се овозможи идентификување на давателот на услугата во другата држава и патеката на комуникацијата. Доколку преносот дошол од трета држава, оваа информација ќе ѝ овозможи на страната барател да поднесе барање за зачувување и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експедитивна</a:t>
            </a:r>
            <a:r>
              <a:rPr lang="mk-MK" sz="1800" dirty="0">
                <a:effectLst/>
                <a:latin typeface="Calibri" panose="020F0502020204030204" pitchFamily="34" charset="0"/>
                <a:ea typeface="Calibri" panose="020F0502020204030204" pitchFamily="34" charset="0"/>
                <a:cs typeface="Arial" panose="020B0604020202020204" pitchFamily="34" charset="0"/>
              </a:rPr>
              <a:t> заемна помош на таа друга држава со цел да го пронајде преносот до нејзиниот краен извор. Ако преносот се вратил назад до страната барател, таа ќе може да добие зачувување и откривање на дополнителен податочен сообраќај преку внатрешните постапки.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Замолената страна може да одбие да го открие податочниот сообраќај само доколку откривањето има можност да го наруши нејзиниот суверенитет, безбедност, јавен ред или други суштински интереси или кога смета дека делото е политички прекршок или дело поврзано со политички прекршок.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во член 29 (Експедитивно зачувување на складирани компјутерски податоци) основите за одбивање треба да бидат строго ограничени бидејќи овој вид на информации е од клучно значење за идентификување на оние кои сториле кривични дела од опсегот на оваа Конвенција или за лоцирање на критични докази, и е договорено дека се исклучува повикувањето на која било друга основа за одбивање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30. Барањето оди во земјата Б со цел да се идентификува приемникот во земјата 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обезбедува меѓународен еквивалент на овластувањето утврдено за внатрешна употреба во член 19.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Став 1 овозможува една страна да бара ваков вид на заемна помош, а став 2 бара од замолената страната да биде во состојба да ја обезбеди. Став 2 исто така го следи начелото дека начините и условите за обезбедување на таква соработка треба да бидат оние кои се утврдени во важечките договори, аранжмани и домашните закони со кои се регулира заемната правна помош во кривичната материја</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Според став 3, на таквото барање мора да се одговори на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експедитивна</a:t>
            </a:r>
            <a:r>
              <a:rPr lang="mk-MK" sz="1800" dirty="0">
                <a:effectLst/>
                <a:latin typeface="Calibri" panose="020F0502020204030204" pitchFamily="34" charset="0"/>
                <a:ea typeface="Calibri" panose="020F0502020204030204" pitchFamily="34" charset="0"/>
                <a:cs typeface="Arial" panose="020B0604020202020204" pitchFamily="34" charset="0"/>
              </a:rPr>
              <a:t> основа, кога (1) постојат основи да се верува дека релевантните податоци се особено ранливи на загуба или измена, или (2) во други случаи, доколку тоа го предвидуваат договорите, аранжманите или законите.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02558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Тешките прашања се, всушност, основни прашања во врска со заемната правна помош во кривични предмети. Експертот треба да ги претстави како предговор на претстојната постапка којашто ќе се случи.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постапките за ЗПП, како во домашните истраги, надлежните органи ќе се соочат со прашања за територијалната, надлежната и внатрешната надлежност или надлежноста на органот/органите за спроведување. Како и во многу други земји, местото на извршување ќе биде </a:t>
            </a:r>
            <a:r>
              <a:rPr lang="mk-MK" sz="1800" dirty="0" err="1">
                <a:effectLst/>
                <a:latin typeface="Calibri" panose="020F0502020204030204" pitchFamily="34" charset="0"/>
                <a:ea typeface="Calibri" panose="020F0502020204030204" pitchFamily="34" charset="0"/>
                <a:cs typeface="Arial" panose="020B0604020202020204" pitchFamily="34" charset="0"/>
              </a:rPr>
              <a:t>дефинирачки</a:t>
            </a:r>
            <a:r>
              <a:rPr lang="mk-MK" sz="1800" dirty="0">
                <a:effectLst/>
                <a:latin typeface="Calibri" panose="020F0502020204030204" pitchFamily="34" charset="0"/>
                <a:ea typeface="Calibri" panose="020F0502020204030204" pitchFamily="34" charset="0"/>
                <a:cs typeface="Arial" panose="020B0604020202020204" pitchFamily="34" charset="0"/>
              </a:rPr>
              <a:t> факт за утврдување на соодветна компетентност.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0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Делегатите треба да бидат свесни дека постојат одредени </a:t>
            </a:r>
            <a:r>
              <a:rPr lang="mk-MK" sz="1800" dirty="0" err="1">
                <a:effectLst/>
                <a:latin typeface="Calibri" panose="020F0502020204030204" pitchFamily="34" charset="0"/>
                <a:ea typeface="Calibri" panose="020F0502020204030204" pitchFamily="34" charset="0"/>
                <a:cs typeface="Arial" panose="020B0604020202020204" pitchFamily="34" charset="0"/>
              </a:rPr>
              <a:t>потешкотии</a:t>
            </a:r>
            <a:r>
              <a:rPr lang="mk-MK" sz="1800" dirty="0">
                <a:effectLst/>
                <a:latin typeface="Calibri" panose="020F0502020204030204" pitchFamily="34" charset="0"/>
                <a:ea typeface="Calibri" panose="020F0502020204030204" pitchFamily="34" charset="0"/>
                <a:cs typeface="Arial" panose="020B0604020202020204" pitchFamily="34" charset="0"/>
              </a:rPr>
              <a:t> во врска со истрагите што ги надминуваат домашните граници. Тие можат да бидат ограничувачки фактор, како потребата за прекугранична истрага и пристапот до местото за складирање на податоци во техничката област „облак“, објаснета за време на сесијата за електронски докази во Воведната обука</a:t>
            </a:r>
            <a:r>
              <a:rPr lang="en-US" dirty="0"/>
              <a:t>.</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Администраторите на пазарот </a:t>
            </a:r>
            <a:r>
              <a:rPr lang="mk-MK" sz="1800" dirty="0" err="1">
                <a:effectLst/>
                <a:latin typeface="Calibri" panose="020F0502020204030204" pitchFamily="34" charset="0"/>
                <a:ea typeface="Calibri" panose="020F0502020204030204" pitchFamily="34" charset="0"/>
                <a:cs typeface="Arial" panose="020B0604020202020204" pitchFamily="34" charset="0"/>
              </a:rPr>
              <a:t>DDoS</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i="1" dirty="0">
                <a:effectLst/>
                <a:latin typeface="Calibri" panose="020F0502020204030204" pitchFamily="34" charset="0"/>
                <a:ea typeface="Calibri" panose="020F0502020204030204" pitchFamily="34" charset="0"/>
                <a:cs typeface="Arial" panose="020B0604020202020204" pitchFamily="34" charset="0"/>
              </a:rPr>
              <a:t>webstresser.org</a:t>
            </a:r>
            <a:r>
              <a:rPr lang="mk-MK" sz="1800" dirty="0">
                <a:effectLst/>
                <a:latin typeface="Calibri" panose="020F0502020204030204" pitchFamily="34" charset="0"/>
                <a:ea typeface="Calibri" panose="020F0502020204030204" pitchFamily="34" charset="0"/>
                <a:cs typeface="Arial" panose="020B0604020202020204" pitchFamily="34" charset="0"/>
              </a:rPr>
              <a:t> беа уапсени на 24 април 2018 година како резултат на операцијата „Исклучување“ (</a:t>
            </a:r>
            <a:r>
              <a:rPr lang="mk-MK" sz="1800" dirty="0" err="1">
                <a:effectLst/>
                <a:latin typeface="Calibri" panose="020F0502020204030204" pitchFamily="34" charset="0"/>
                <a:ea typeface="Calibri" panose="020F0502020204030204" pitchFamily="34" charset="0"/>
                <a:cs typeface="Arial" panose="020B0604020202020204" pitchFamily="34" charset="0"/>
              </a:rPr>
              <a:t>Operation</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Power</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Off</a:t>
            </a:r>
            <a:r>
              <a:rPr lang="mk-MK" sz="1800" dirty="0">
                <a:effectLst/>
                <a:latin typeface="Calibri" panose="020F0502020204030204" pitchFamily="34" charset="0"/>
                <a:ea typeface="Calibri" panose="020F0502020204030204" pitchFamily="34" charset="0"/>
                <a:cs typeface="Arial" panose="020B0604020202020204" pitchFamily="34" charset="0"/>
              </a:rPr>
              <a:t>), комплексна истрага предводена од холандската полиција и Националната агенција за борба против криминалот на Обединетото Кралство со поддршка на Европол и десетина агенции за спроведување на законот од целиот свет. Администраторите се наоѓаа во Велика Британија, Хрватска, Канада и Србија. Преземени се понатамошни мерки против главните корисници на овој пазар во Холандија, Италија, Шпанија, Хрватска, Обединетото Кралство, Австралија, Канада и Хонг </a:t>
            </a:r>
            <a:r>
              <a:rPr lang="mk-MK" sz="1800" dirty="0" err="1">
                <a:effectLst/>
                <a:latin typeface="Calibri" panose="020F0502020204030204" pitchFamily="34" charset="0"/>
                <a:ea typeface="Calibri" panose="020F0502020204030204" pitchFamily="34" charset="0"/>
                <a:cs typeface="Arial" panose="020B0604020202020204" pitchFamily="34" charset="0"/>
              </a:rPr>
              <a:t>Конг</a:t>
            </a:r>
            <a:r>
              <a:rPr lang="mk-MK" sz="1800" dirty="0">
                <a:effectLst/>
                <a:latin typeface="Calibri" panose="020F0502020204030204" pitchFamily="34" charset="0"/>
                <a:ea typeface="Calibri" panose="020F0502020204030204" pitchFamily="34" charset="0"/>
                <a:cs typeface="Arial" panose="020B0604020202020204" pitchFamily="34" charset="0"/>
              </a:rPr>
              <a:t>. Незаконскиот сервис беше затворен, а неговата инфраструктура заедно со зачуваните податоци беа запленети во Холандија, САД, Германија и Србија.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i="1" dirty="0">
                <a:effectLst/>
                <a:latin typeface="Calibri" panose="020F0502020204030204" pitchFamily="34" charset="0"/>
                <a:ea typeface="Calibri" panose="020F0502020204030204" pitchFamily="34" charset="0"/>
                <a:cs typeface="Arial" panose="020B0604020202020204" pitchFamily="34" charset="0"/>
              </a:rPr>
              <a:t>Webstresser.org</a:t>
            </a:r>
            <a:r>
              <a:rPr lang="mk-MK" sz="1800" dirty="0">
                <a:effectLst/>
                <a:latin typeface="Calibri" panose="020F0502020204030204" pitchFamily="34" charset="0"/>
                <a:ea typeface="Calibri" panose="020F0502020204030204" pitchFamily="34" charset="0"/>
                <a:cs typeface="Arial" panose="020B0604020202020204" pitchFamily="34" charset="0"/>
              </a:rPr>
              <a:t> важеше за најголемиот светски пазар за ангажирање на услуги за дистрибуирано одбивање на услуги (</a:t>
            </a:r>
            <a:r>
              <a:rPr lang="mk-MK" sz="1800" dirty="0" err="1">
                <a:effectLst/>
                <a:latin typeface="Calibri" panose="020F0502020204030204" pitchFamily="34" charset="0"/>
                <a:ea typeface="Calibri" panose="020F0502020204030204" pitchFamily="34" charset="0"/>
                <a:cs typeface="Arial" panose="020B0604020202020204" pitchFamily="34" charset="0"/>
              </a:rPr>
              <a:t>DDoS</a:t>
            </a:r>
            <a:r>
              <a:rPr lang="mk-MK" sz="1800" dirty="0">
                <a:effectLst/>
                <a:latin typeface="Calibri" panose="020F0502020204030204" pitchFamily="34" charset="0"/>
                <a:ea typeface="Calibri" panose="020F0502020204030204" pitchFamily="34" charset="0"/>
                <a:cs typeface="Arial" panose="020B0604020202020204" pitchFamily="34" charset="0"/>
              </a:rPr>
              <a:t>), со над 136.000 регистрирани корисници и 4 милиони напади измерени до април 2018 година. Оркестрираните напади беа насочени кон важни мрежни услуги што ги нудат банките, владините институции и полициските сили, како и жртви во индустријата за игри</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Член 32 (Прекуграничен пристап до складирани компјутерски податоци со согласност или кога се јавно достапни) се однесува на две ситуации: прво, кога податоците до кои се пристапува се јавно достапни, и второ, кога страната има пристапено до или примила податоци лоцирани надвор од нејзината територија преку компјутерски систем на нејзината територија и добила законска и доброволна согласност од лицето кое има законско овластување да ги открие податоците на страната преку тој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Дефиницијата за лице кое е „законски овластено“ да открива податоци може да варира во зависност од околностите, природата на лицето и важечкиот закон. На пример, е-поштата на лицето може да се чува во друга земја од страна на давател на услуги, или некое лице може намерно да складира податоци во друга земја. Овие лица можат да ги преземат податоците и, доколку имаат законско овластување, можат доброволно да ги соопштат податоците на службениците за спроведување на законот или да им дозволат на таквите службеници пристап до податоците, како што е предвидено во членот.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пристапот до јавно достапните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цел да се подобри ефикасноста истражувачите можат да ги користат алатките за вршење истраги OSINT. Ова ќе му овозможи на истражителот на случајот да работи на квалитетни податоци и да анализира увиди наместо да врши оперативна работа со пребарување информации на Интернет и на други места.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Можностите за автоматизација управувани од ВИ прилагодени од алатките OSINT ќе им овозможат на истражителите да добијат големи количини на релевантни податоци за случајот што ќе им овозможи на истражувачите да се фокусираат единствено на истражување на увидите и проценка на ситуацијата.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став Б од член 32.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7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Страната пристапила до или примила податоци лоцирани надвор од нејзината територија преку компјутерски систем на нејзина територија и добила законска и доброволна согласност на лицето кое има законско овластување да ги открие податоците на страната преку тој систем. Дефиницијата за лице кое е „законски овластено“ да открива податоци може да варира во зависност од околностите, природата на лицето и важечкиот закон. На пример, е-поштата на лицето може да се чува во друга земја од страна на давател на услуги, или некое лице може намерно да складира податоци во друга земја.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Овие лица можат да ги преземат податоците и, доколку имаат законско овластување, можат доброволно да ги откријат податоците на службениците за спроведување на законот или да им дозволат на таквите службеници пристап до податоците, како што е предвидено во членот.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многу случаи, истражителите не можат да гарантираат дека се во можност да ја проследат комуникацијата до нејзиниот извор следејќи ја трагата преку записи за претходни преноси, бидејќи клучниот податочен сообраќај може да биде автоматски избришани од давател на услуги во синџирот на пренос пред да биде зачуван. Затоа е од суштинска важност за истражителите во секоја од страните да имаат можност да добијат податочен сообраќај во реално време во врска со комуникациите што минуваат низ компјутерски систем во други страни.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Соодветно на тоа, според членот 33 (Заемна помош во врска со преземање податочен сообраќај во реално време), секоја страна е обврзана да преземе податочен сообраќај во реално време за другата страна. Иако овој член бара од страните да соработуваат во врска со овие прашања, овде, како и на друго место, ќе се земат предвид постојните форми на заемна помош. Според тоа, условите со кои треба да се обезбеди таква соработка се генерално оние кои се утврдени во применливите договори, аранжмани и закони со кои се регулира заемната правна помош во кривичната материја.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Поради високиот степен на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интрузивност</a:t>
            </a:r>
            <a:r>
              <a:rPr lang="mk-MK" sz="1800" dirty="0">
                <a:effectLst/>
                <a:latin typeface="Calibri" panose="020F0502020204030204" pitchFamily="34" charset="0"/>
                <a:ea typeface="Calibri" panose="020F0502020204030204" pitchFamily="34" charset="0"/>
                <a:cs typeface="Arial" panose="020B0604020202020204" pitchFamily="34" charset="0"/>
              </a:rPr>
              <a:t> на следењето, ограничена е обврската да се обезбеди заемна помош за следење на содржински податоци. Помошта треба да се обезбеди до степен дозволен со важечките договори и закони на страните.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Бидејќи обезбедувањето соработка за следење на содржината е ново подрачје на практиката за заемна помош, беше одлучено да се следат постојните режими за заемна помош и домашните закони во врска со обемот и ограничувањето на обврската за помош. Во врска со ова, се упатува на коментарите на членовите 14, 15 и 21, како и на Бр. R (85) 10 во врска со практичната примена на Европската конвенција за заемна помош во кривичната материја во врска со барањата за помош за следење (</a:t>
            </a:r>
            <a:r>
              <a:rPr lang="en-US" sz="1800" dirty="0">
                <a:effectLst/>
                <a:latin typeface="Calibri" panose="020F0502020204030204" pitchFamily="34" charset="0"/>
                <a:ea typeface="Calibri" panose="020F0502020204030204" pitchFamily="34" charset="0"/>
                <a:cs typeface="Arial" panose="020B0604020202020204" pitchFamily="34" charset="0"/>
              </a:rPr>
              <a:t>interception)</a:t>
            </a:r>
            <a:r>
              <a:rPr lang="mk-MK" sz="1800" dirty="0">
                <a:effectLst/>
                <a:latin typeface="Calibri" panose="020F0502020204030204" pitchFamily="34" charset="0"/>
                <a:ea typeface="Calibri" panose="020F0502020204030204" pitchFamily="34" charset="0"/>
                <a:cs typeface="Arial" panose="020B0604020202020204" pitchFamily="34" charset="0"/>
              </a:rPr>
              <a:t> на телекомуникациите</a:t>
            </a:r>
            <a:r>
              <a:rPr lang="en-US" sz="1800" dirty="0">
                <a:effectLst/>
                <a:latin typeface="Calibri" panose="020F0502020204030204" pitchFamily="34" charset="0"/>
                <a:ea typeface="Calibri" panose="020F0502020204030204" pitchFamily="34" charset="0"/>
                <a:cs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имплементацијата на членовите 33 и 34. Експертот треба да ги повтори разликите помеѓу податочниот сообраќај и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и можностите на различните правни режими за нивно добивање, на пр. понекогаш помалку строги за податочниот сообраќај (доволно е полициски или налог од обвинител) и построги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(само со судски налог).</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24/7 точката на контакт на секоја страна треба или да го олесни или директно да го спроведе, меѓу другото, обезбедувањето на технички совети, зачувувањето податоци, собирањето докази, давањето правни информации и лоцирањето на осомничени. Поимот „правни информации“ во став 1 значи совет на друга страна што бара соработка со сите правни предуслови потребни за обезбедување неформална или формална соработка.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Секоја страна може слободно да одреди каде да ја лоцира точката на контакт во рамките на нејзината структура за спроведување на законот. Некои страни можеби ќе сакаат да го сместат 24/7 контактот во рамки на нивните централни органи за заемна помош, некои можеби веруваат дека најдобрата локација е во полициска единица која е специјализирана за борба против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или криминал поврзан со компјутери, но и други избори може да бидат соодветни за одредена страна, со оглед на нивната владина структура и правен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Бидејќи контактот 24/7 треба да обезбеди и технички совет за запирање или следење на нападот, како и должности на меѓународната соработка како лоцирање на осомничени, не постои еден точен одговор и се очекува структурата на мрежата да се развива со текот на времето. При назначувањето на националната точка на контакт особено внимание треба да се посвети на потребата од комуникација со контакт-точки кои користат други јазици.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Став 2 предвидува дека меѓу клучните задачи што треба да ги извршува контакт-точката 24/7 е можноста за олеснување на брзото извршување на тие функции што не ги извршува директно самата таа.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пример, ако контакт-точката 24/7 на една страна е дел од полициска единица, таа мора да има способност за брза координација со другите релевантни компоненти во рамките на нејзината влада, како што е централниот орган за меѓународна екстрадиција или заемна помош, со цел да може да се преземе соодветно дејствие во кој било час од денот или ноќта. Покрај тоа, став 2 налага контакт-точката 24/7 на секоја страна да има капацитет за комуницирање со другите членови на мрежата на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експедитивна</a:t>
            </a:r>
            <a:r>
              <a:rPr lang="mk-MK" sz="1800" dirty="0">
                <a:effectLst/>
                <a:latin typeface="Calibri" panose="020F0502020204030204" pitchFamily="34" charset="0"/>
                <a:ea typeface="Calibri" panose="020F0502020204030204" pitchFamily="34" charset="0"/>
                <a:cs typeface="Arial" panose="020B0604020202020204" pitchFamily="34" charset="0"/>
              </a:rPr>
              <a:t> основа.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Пример на список на мрежа на контакт-точки 24/7 на Советот на Европа. Оваа земја има две контакт-точки: едната е во полицијата, а другата е во обвинителството</a:t>
            </a:r>
            <a:r>
              <a:rPr lang="en-US" sz="1200" kern="1200" dirty="0">
                <a:solidFill>
                  <a:schemeClr val="tx1"/>
                </a:solidFill>
                <a:effectLst/>
                <a:latin typeface="+mn-lt"/>
                <a:ea typeface="ＭＳ Ｐゴシック" pitchFamily="-65" charset="-128"/>
                <a:cs typeface="ＭＳ Ｐゴシック" pitchFamily="-65" charset="-128"/>
              </a:rPr>
              <a:t>.</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Дигитален доказ или електронски доказ е каква било доказна информација зачувана или пренесена во дигитална форма што странката во судскиот спор може да ја користи на судењето. Пред прифаќање на дигиталните докази, судот ќе утврди дали доказите се релевантни, дали се автентични, дали се посредни информации од втора рака и дали копијата е прифатлива или се бара оригиналот.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Употребата на дигитални докази се зголеми во последните неколку децении бидејќи судовите дозволија употреба на е-пошта, дигитални фотографии, записи од трансакции со банкомат, документи за обработка на текст, историја на инстант пораки, датотеки зачувани од сметководствени програми, табели, истории на интернет прелистувачи, бази на податоци, содржината на компјутерската меморија, бекап за компјутер, отпечатени материјали од компјутер, траги од </a:t>
            </a:r>
            <a:r>
              <a:rPr lang="en-GB" sz="1800" dirty="0">
                <a:effectLst/>
                <a:latin typeface="Calibri" panose="020F0502020204030204" pitchFamily="34" charset="0"/>
                <a:ea typeface="Calibri" panose="020F0502020204030204" pitchFamily="34" charset="0"/>
                <a:cs typeface="Arial" panose="020B0604020202020204" pitchFamily="34" charset="0"/>
              </a:rPr>
              <a:t>GPS</a:t>
            </a:r>
            <a:r>
              <a:rPr lang="mk-MK" sz="1800" dirty="0">
                <a:effectLst/>
                <a:latin typeface="Calibri" panose="020F0502020204030204" pitchFamily="34" charset="0"/>
                <a:ea typeface="Calibri" panose="020F0502020204030204" pitchFamily="34" charset="0"/>
                <a:cs typeface="Arial" panose="020B0604020202020204" pitchFamily="34" charset="0"/>
              </a:rPr>
              <a:t> (глобален систем за позиционирање), записи од електронски брави на вратите во хотели и дигитални видео или аудио датотеки</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a:effectLst/>
                <a:latin typeface="Calibri" panose="020F0502020204030204" pitchFamily="34" charset="0"/>
                <a:ea typeface="Calibri" panose="020F0502020204030204" pitchFamily="34" charset="0"/>
                <a:cs typeface="Arial" panose="020B0604020202020204" pitchFamily="34" charset="0"/>
              </a:rPr>
              <a:t>фајлови/</a:t>
            </a:r>
            <a:r>
              <a:rPr lang="en-US" sz="1800" dirty="0">
                <a:effectLst/>
                <a:latin typeface="Calibri" panose="020F0502020204030204" pitchFamily="34" charset="0"/>
                <a:ea typeface="Calibri" panose="020F0502020204030204" pitchFamily="34" charset="0"/>
                <a:cs typeface="Arial" panose="020B0604020202020204" pitchFamily="34" charset="0"/>
              </a:rPr>
              <a:t>files)</a:t>
            </a:r>
            <a:r>
              <a:rPr lang="en-GB" b="0"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2558561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им ги претстави на претставниците целите на сесијата на пр. опсегот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Претставниците треба да разберат која е целта на сесијата и што се очекува од нив на крајот на оваа сесија</a:t>
            </a:r>
            <a:r>
              <a:rPr lang="en-US" dirty="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април 2016 година, Европскиот парламент ја донесе Општата регулатива за заштита на податоците (GDPR) со една главна цел во фокус: заштита на личната приватност и податоците на граѓаните на ЕУ. Меѓу другото, мерката забранува компании што собираат податоци за граѓани на ЕУ во земјите членки на ЕУ - вклучително и гигантски корпорации како Фејсбук и Гугл и регистратори на домени како </a:t>
            </a:r>
            <a:r>
              <a:rPr lang="mk-MK" sz="1800" dirty="0" err="1">
                <a:effectLst/>
                <a:latin typeface="Calibri" panose="020F0502020204030204" pitchFamily="34" charset="0"/>
                <a:ea typeface="Calibri" panose="020F0502020204030204" pitchFamily="34" charset="0"/>
                <a:cs typeface="Arial" panose="020B0604020202020204" pitchFamily="34" charset="0"/>
              </a:rPr>
              <a:t>GoDaddy</a:t>
            </a:r>
            <a:r>
              <a:rPr lang="mk-MK" sz="1800" dirty="0">
                <a:effectLst/>
                <a:latin typeface="Calibri" panose="020F0502020204030204" pitchFamily="34" charset="0"/>
                <a:ea typeface="Calibri" panose="020F0502020204030204" pitchFamily="34" charset="0"/>
                <a:cs typeface="Arial" panose="020B0604020202020204" pitchFamily="34" charset="0"/>
              </a:rPr>
              <a:t> - да објавуваат информации што ги идентификуваат поединците. Кога </a:t>
            </a:r>
            <a:r>
              <a:rPr lang="mk-MK" sz="1800" dirty="0" err="1">
                <a:effectLst/>
                <a:latin typeface="Calibri" panose="020F0502020204030204" pitchFamily="34" charset="0"/>
                <a:ea typeface="Calibri" panose="020F0502020204030204" pitchFamily="34" charset="0"/>
                <a:cs typeface="Arial" panose="020B0604020202020204" pitchFamily="34" charset="0"/>
              </a:rPr>
              <a:t>GDPR</a:t>
            </a:r>
            <a:r>
              <a:rPr lang="mk-MK" sz="1800" dirty="0">
                <a:effectLst/>
                <a:latin typeface="Calibri" panose="020F0502020204030204" pitchFamily="34" charset="0"/>
                <a:ea typeface="Calibri" panose="020F0502020204030204" pitchFamily="34" charset="0"/>
                <a:cs typeface="Arial" panose="020B0604020202020204" pitchFamily="34" charset="0"/>
              </a:rPr>
              <a:t> стапува на сила на 25.05.2018 година, компаниите коишто не ги почитуваат повисоките ограничувања на приватноста би можеле да бидат принудени да плаќаат многу строги казни (организациите кои го прекршуваат GDPR може да бидат казнети до 4% од годишниот глобален промет или 20 милиони евра!).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ICANN има договори со илјадници оператори на домени и регистратори кои бараат од нив да обезбедат бесплатен јавен пристап до податоци за регистрирани имиња на домени или „WHOIS </a:t>
            </a:r>
            <a:r>
              <a:rPr lang="mk-MK" sz="1800" dirty="0" err="1">
                <a:effectLst/>
                <a:latin typeface="Calibri" panose="020F0502020204030204" pitchFamily="34" charset="0"/>
                <a:ea typeface="Calibri" panose="020F0502020204030204" pitchFamily="34" charset="0"/>
                <a:cs typeface="Arial" panose="020B0604020202020204" pitchFamily="34" charset="0"/>
              </a:rPr>
              <a:t>data</a:t>
            </a:r>
            <a:r>
              <a:rPr lang="mk-MK" sz="1800" dirty="0">
                <a:effectLst/>
                <a:latin typeface="Calibri" panose="020F0502020204030204" pitchFamily="34" charset="0"/>
                <a:ea typeface="Calibri" panose="020F0502020204030204" pitchFamily="34" charset="0"/>
                <a:cs typeface="Arial" panose="020B0604020202020204" pitchFamily="34" charset="0"/>
              </a:rPr>
              <a:t>“. Постојат голем број бесплатни алатки за пребарување на WHOIS кои обезбедуваат пристап до податоците на WHOIS, вклучувајќи информации како што се истекот на името на доменот и датумите на создавање и информациите за контакт на </a:t>
            </a:r>
            <a:r>
              <a:rPr lang="mk-MK" sz="1800" dirty="0" err="1">
                <a:effectLst/>
                <a:latin typeface="Calibri" panose="020F0502020204030204" pitchFamily="34" charset="0"/>
                <a:ea typeface="Calibri" panose="020F0502020204030204" pitchFamily="34" charset="0"/>
                <a:cs typeface="Arial" panose="020B0604020202020204" pitchFamily="34" charset="0"/>
              </a:rPr>
              <a:t>регистрантите</a:t>
            </a:r>
            <a:r>
              <a:rPr lang="mk-MK" sz="1800" dirty="0">
                <a:effectLst/>
                <a:latin typeface="Calibri" panose="020F0502020204030204" pitchFamily="34" charset="0"/>
                <a:ea typeface="Calibri" panose="020F0502020204030204" pitchFamily="34" charset="0"/>
                <a:cs typeface="Arial" panose="020B0604020202020204" pitchFamily="34" charset="0"/>
              </a:rPr>
              <a:t>. Услугите на WHOIS се вреден ресурс за сопствениците на трговски марки и адвокатите, овозможувајќи им да ги идентификуваат сопствениците на домени и да ги спроведуваат правата против нелегалните содржини на веб-страници или регистрација и употреба на име на домен за злонамерни цели</a:t>
            </a:r>
            <a:r>
              <a:rPr lang="en-GB" dirty="0"/>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криптографијата</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криптирањето</a:t>
            </a:r>
            <a:r>
              <a:rPr lang="mk-MK" sz="1800" dirty="0">
                <a:effectLst/>
                <a:latin typeface="Calibri" panose="020F0502020204030204" pitchFamily="34" charset="0"/>
                <a:ea typeface="Calibri" panose="020F0502020204030204" pitchFamily="34" charset="0"/>
                <a:cs typeface="Arial" panose="020B0604020202020204" pitchFamily="34" charset="0"/>
              </a:rPr>
              <a:t>/</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енкрипцијата</a:t>
            </a:r>
            <a:r>
              <a:rPr lang="mk-MK" sz="1800" dirty="0">
                <a:effectLst/>
                <a:latin typeface="Calibri" panose="020F0502020204030204" pitchFamily="34" charset="0"/>
                <a:ea typeface="Calibri" panose="020F0502020204030204" pitchFamily="34" charset="0"/>
                <a:cs typeface="Arial" panose="020B0604020202020204" pitchFamily="34" charset="0"/>
              </a:rPr>
              <a:t>  е процес на кодирање на информации. Овој процес ја претвора оригиналната претстава на информациите, позната како обичен текст (</a:t>
            </a:r>
            <a:r>
              <a:rPr lang="mk-MK" sz="1800" dirty="0" err="1">
                <a:effectLst/>
                <a:latin typeface="Calibri" panose="020F0502020204030204" pitchFamily="34" charset="0"/>
                <a:ea typeface="Calibri" panose="020F0502020204030204" pitchFamily="34" charset="0"/>
                <a:cs typeface="Arial" panose="020B0604020202020204" pitchFamily="34" charset="0"/>
              </a:rPr>
              <a:t>plaintext</a:t>
            </a:r>
            <a:r>
              <a:rPr lang="mk-MK" sz="1800" dirty="0">
                <a:effectLst/>
                <a:latin typeface="Calibri" panose="020F0502020204030204" pitchFamily="34" charset="0"/>
                <a:ea typeface="Calibri" panose="020F0502020204030204" pitchFamily="34" charset="0"/>
                <a:cs typeface="Arial" panose="020B0604020202020204" pitchFamily="34" charset="0"/>
              </a:rPr>
              <a:t>), во алтернативна форма позната како шифриран текст (</a:t>
            </a:r>
            <a:r>
              <a:rPr lang="mk-MK" sz="1800" dirty="0" err="1">
                <a:effectLst/>
                <a:latin typeface="Calibri" panose="020F0502020204030204" pitchFamily="34" charset="0"/>
                <a:ea typeface="Calibri" panose="020F0502020204030204" pitchFamily="34" charset="0"/>
                <a:cs typeface="Arial" panose="020B0604020202020204" pitchFamily="34" charset="0"/>
              </a:rPr>
              <a:t>ciphertext</a:t>
            </a:r>
            <a:r>
              <a:rPr lang="mk-MK" sz="1800" dirty="0">
                <a:effectLst/>
                <a:latin typeface="Calibri" panose="020F0502020204030204" pitchFamily="34" charset="0"/>
                <a:ea typeface="Calibri" panose="020F0502020204030204" pitchFamily="34" charset="0"/>
                <a:cs typeface="Arial" panose="020B0604020202020204" pitchFamily="34" charset="0"/>
              </a:rPr>
              <a:t>).</a:t>
            </a: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Само овластените страни можат да дешифрираат шифриран текст во обичен текст и да пристапат до оригиналните информации.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Шифрирањето само по себе не спречува манипулирање, но не му дава пристап до разбирливата содржина на можниот </a:t>
            </a:r>
            <a:r>
              <a:rPr lang="mk-MK" sz="1800" dirty="0" err="1">
                <a:effectLst/>
                <a:latin typeface="Calibri" panose="020F0502020204030204" pitchFamily="34" charset="0"/>
                <a:ea typeface="Calibri" panose="020F0502020204030204" pitchFamily="34" charset="0"/>
                <a:cs typeface="Arial" panose="020B0604020202020204" pitchFamily="34" charset="0"/>
              </a:rPr>
              <a:t>следач</a:t>
            </a:r>
            <a:r>
              <a:rPr lang="mk-MK" sz="1800" dirty="0">
                <a:effectLst/>
                <a:latin typeface="Calibri" panose="020F0502020204030204" pitchFamily="34" charset="0"/>
                <a:ea typeface="Calibri" panose="020F0502020204030204" pitchFamily="34" charset="0"/>
                <a:cs typeface="Arial" panose="020B0604020202020204" pitchFamily="34" charset="0"/>
              </a:rPr>
              <a:t> на информациите. Од технички причини, шемата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користи </a:t>
            </a:r>
            <a:r>
              <a:rPr lang="mk-MK" sz="1800" dirty="0" err="1">
                <a:effectLst/>
                <a:latin typeface="Calibri" panose="020F0502020204030204" pitchFamily="34" charset="0"/>
                <a:ea typeface="Calibri" panose="020F0502020204030204" pitchFamily="34" charset="0"/>
                <a:cs typeface="Arial" panose="020B0604020202020204" pitchFamily="34" charset="0"/>
              </a:rPr>
              <a:t>псевдо</a:t>
            </a:r>
            <a:r>
              <a:rPr lang="mk-MK" sz="1800" dirty="0">
                <a:effectLst/>
                <a:latin typeface="Calibri" panose="020F0502020204030204" pitchFamily="34" charset="0"/>
                <a:ea typeface="Calibri" panose="020F0502020204030204" pitchFamily="34" charset="0"/>
                <a:cs typeface="Arial" panose="020B0604020202020204" pitchFamily="34" charset="0"/>
              </a:rPr>
              <a:t>-случаен клуч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генериран од алгоритам. Можно е да се дешифрира пораката без да се поседува клучот, но за добро дизајнирана шема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потребни се значителни пресметковни ресурси и вештини.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 (или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a:t>
            </a:r>
            <a:r>
              <a:rPr lang="mk-MK" sz="1800" dirty="0">
                <a:effectLst/>
                <a:latin typeface="Calibri" panose="020F0502020204030204" pitchFamily="34" charset="0"/>
                <a:ea typeface="Calibri" panose="020F0502020204030204" pitchFamily="34" charset="0"/>
                <a:cs typeface="Arial" panose="020B0604020202020204" pitchFamily="34" charset="0"/>
              </a:rPr>
              <a:t>-валута) е дигитално средство дизајнирано да работи како медиум за размена при што индивидуалните записи за сопственост на монети се чуваат во листа на трансакции </a:t>
            </a:r>
            <a:r>
              <a:rPr lang="en-US" sz="1800" dirty="0">
                <a:effectLst/>
                <a:latin typeface="Calibri" panose="020F0502020204030204" pitchFamily="34" charset="0"/>
                <a:ea typeface="Calibri" panose="020F0502020204030204" pitchFamily="34" charset="0"/>
                <a:cs typeface="Arial" panose="020B0604020202020204" pitchFamily="34" charset="0"/>
              </a:rPr>
              <a:t>(ledger</a:t>
            </a:r>
            <a:r>
              <a:rPr lang="mk-MK" sz="1800" dirty="0">
                <a:effectLst/>
                <a:latin typeface="Calibri" panose="020F0502020204030204" pitchFamily="34" charset="0"/>
                <a:ea typeface="Calibri" panose="020F0502020204030204" pitchFamily="34" charset="0"/>
                <a:cs typeface="Arial" panose="020B0604020202020204" pitchFamily="34" charset="0"/>
              </a:rPr>
              <a:t>) што постои во форма на компјутеризирана база на податоци со помош на силна криптографија за да се </a:t>
            </a:r>
            <a:r>
              <a:rPr lang="mk-MK" sz="1800" dirty="0" err="1">
                <a:effectLst/>
                <a:latin typeface="Calibri" panose="020F0502020204030204" pitchFamily="34" charset="0"/>
                <a:ea typeface="Calibri" panose="020F0502020204030204" pitchFamily="34" charset="0"/>
                <a:cs typeface="Arial" panose="020B0604020202020204" pitchFamily="34" charset="0"/>
              </a:rPr>
              <a:t>осигураат</a:t>
            </a:r>
            <a:r>
              <a:rPr lang="mk-MK" sz="1800" dirty="0">
                <a:effectLst/>
                <a:latin typeface="Calibri" panose="020F0502020204030204" pitchFamily="34" charset="0"/>
                <a:ea typeface="Calibri" panose="020F0502020204030204" pitchFamily="34" charset="0"/>
                <a:cs typeface="Arial" panose="020B0604020202020204" pitchFamily="34" charset="0"/>
              </a:rPr>
              <a:t> записите за трансакции, за да се контролира создавањето на дополнителни монети , и за да се потврди преносот на сопственоста на монетата. [1] [2] Вообичаено не постои во физичка форма (како хартиени пари) и обично не ја издава централен орган.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Криптовалутите</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користат децентрализирана контрола, наспроти централизираната дигитална валута и системите за централно банкарство. [3] Кога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криптовалутата</a:t>
            </a:r>
            <a:r>
              <a:rPr lang="mk-MK" sz="1800" dirty="0">
                <a:effectLst/>
                <a:latin typeface="Calibri" panose="020F0502020204030204" pitchFamily="34" charset="0"/>
                <a:ea typeface="Calibri" panose="020F0502020204030204" pitchFamily="34" charset="0"/>
                <a:cs typeface="Arial" panose="020B0604020202020204" pitchFamily="34" charset="0"/>
              </a:rPr>
              <a:t> се кова или се создава пред издавањето или се издава од еден издавач, таа обично се смета за централизирана. Кога се спроведува со децентрализирана контрола, секоја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 работи преку технологија за дистрибуирана листа на трансакции (</a:t>
            </a:r>
            <a:r>
              <a:rPr lang="en-GB" sz="1800" dirty="0"/>
              <a:t>distributed ledger technology</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a:t>
            </a:r>
            <a:r>
              <a:rPr lang="mk-MK" sz="1800" dirty="0" err="1">
                <a:effectLst/>
                <a:latin typeface="Calibri" panose="020F0502020204030204" pitchFamily="34" charset="0"/>
                <a:ea typeface="Calibri" panose="020F0502020204030204" pitchFamily="34" charset="0"/>
                <a:cs typeface="Arial" panose="020B0604020202020204" pitchFamily="34" charset="0"/>
              </a:rPr>
              <a:t>блокчејн</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block chain</a:t>
            </a:r>
            <a:r>
              <a:rPr lang="mk-MK" sz="1800" dirty="0">
                <a:effectLst/>
                <a:latin typeface="Calibri" panose="020F0502020204030204" pitchFamily="34" charset="0"/>
                <a:ea typeface="Calibri" panose="020F0502020204030204" pitchFamily="34" charset="0"/>
                <a:cs typeface="Arial" panose="020B0604020202020204" pitchFamily="34" charset="0"/>
              </a:rPr>
              <a:t>), што служи како база на податоци за јавни финансиски трансакции.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Dark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Web</a:t>
            </a:r>
            <a:r>
              <a:rPr lang="mk-MK" sz="1800" dirty="0">
                <a:effectLst/>
                <a:latin typeface="Calibri" panose="020F0502020204030204" pitchFamily="34" charset="0"/>
                <a:ea typeface="Calibri" panose="020F0502020204030204" pitchFamily="34" charset="0"/>
                <a:cs typeface="Arial" panose="020B0604020202020204" pitchFamily="34" charset="0"/>
              </a:rPr>
              <a:t> (Темната мрежа) е содржина на Интернет што постои на темни мрежи, мрежи на преклопување кои користат Интернет, но за пристап им е потребен специфичен софтвер, конфигурации или авторизација. Преку мрачната мрежа, приватните мрежи можат да комуницираат и да водат деловни активности анонимно без да откриваат информации за идентификација, како што е локацијата. </a:t>
            </a:r>
            <a:r>
              <a:rPr lang="mk-MK" sz="1800" dirty="0" err="1">
                <a:effectLst/>
                <a:latin typeface="Calibri" panose="020F0502020204030204" pitchFamily="34" charset="0"/>
                <a:ea typeface="Calibri" panose="020F0502020204030204" pitchFamily="34" charset="0"/>
                <a:cs typeface="Arial" panose="020B0604020202020204" pitchFamily="34" charset="0"/>
              </a:rPr>
              <a:t>Dark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Web</a:t>
            </a:r>
            <a:r>
              <a:rPr lang="mk-MK" sz="1800" dirty="0">
                <a:effectLst/>
                <a:latin typeface="Calibri" panose="020F0502020204030204" pitchFamily="34" charset="0"/>
                <a:ea typeface="Calibri" panose="020F0502020204030204" pitchFamily="34" charset="0"/>
                <a:cs typeface="Arial" panose="020B0604020202020204" pitchFamily="34" charset="0"/>
              </a:rPr>
              <a:t> (Темната мрежа) е мал дел од </a:t>
            </a:r>
            <a:r>
              <a:rPr lang="en-US" sz="1800" dirty="0">
                <a:effectLst/>
                <a:latin typeface="Calibri" panose="020F0502020204030204" pitchFamily="34" charset="0"/>
                <a:ea typeface="Calibri" panose="020F0502020204030204" pitchFamily="34" charset="0"/>
                <a:cs typeface="Arial" panose="020B0604020202020204" pitchFamily="34" charset="0"/>
              </a:rPr>
              <a:t>D</a:t>
            </a:r>
            <a:r>
              <a:rPr lang="mk-MK" sz="1800" dirty="0" err="1">
                <a:effectLst/>
                <a:latin typeface="Calibri" panose="020F0502020204030204" pitchFamily="34" charset="0"/>
                <a:ea typeface="Calibri" panose="020F0502020204030204" pitchFamily="34" charset="0"/>
                <a:cs typeface="Arial" panose="020B0604020202020204" pitchFamily="34" charset="0"/>
              </a:rPr>
              <a:t>eep</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W</a:t>
            </a:r>
            <a:r>
              <a:rPr lang="mk-MK" sz="1800" dirty="0" err="1">
                <a:effectLst/>
                <a:latin typeface="Calibri" panose="020F0502020204030204" pitchFamily="34" charset="0"/>
                <a:ea typeface="Calibri" panose="020F0502020204030204" pitchFamily="34" charset="0"/>
                <a:cs typeface="Arial" panose="020B0604020202020204" pitchFamily="34" charset="0"/>
              </a:rPr>
              <a:t>eb</a:t>
            </a:r>
            <a:r>
              <a:rPr lang="mk-MK" sz="1800" dirty="0">
                <a:effectLst/>
                <a:latin typeface="Calibri" panose="020F0502020204030204" pitchFamily="34" charset="0"/>
                <a:ea typeface="Calibri" panose="020F0502020204030204" pitchFamily="34" charset="0"/>
                <a:cs typeface="Arial" panose="020B0604020202020204" pitchFamily="34" charset="0"/>
              </a:rPr>
              <a:t> (длабоката мрежа), дел од мрежата што не е индексирана од веб-пребарувачите, иако понекогаш поимот длабока мрежа по грешка се користи кога се зборува конкретно за </a:t>
            </a:r>
            <a:r>
              <a:rPr lang="en-US" sz="1800" dirty="0">
                <a:effectLst/>
                <a:latin typeface="Calibri" panose="020F0502020204030204" pitchFamily="34" charset="0"/>
                <a:ea typeface="Calibri" panose="020F0502020204030204" pitchFamily="34" charset="0"/>
                <a:cs typeface="Arial" panose="020B0604020202020204" pitchFamily="34" charset="0"/>
              </a:rPr>
              <a:t>D</a:t>
            </a:r>
            <a:r>
              <a:rPr lang="mk-MK" sz="1800" dirty="0" err="1">
                <a:effectLst/>
                <a:latin typeface="Calibri" panose="020F0502020204030204" pitchFamily="34" charset="0"/>
                <a:ea typeface="Calibri" panose="020F0502020204030204" pitchFamily="34" charset="0"/>
                <a:cs typeface="Arial" panose="020B0604020202020204" pitchFamily="34" charset="0"/>
              </a:rPr>
              <a:t>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W</a:t>
            </a:r>
            <a:r>
              <a:rPr lang="mk-MK" sz="1800" dirty="0" err="1">
                <a:effectLst/>
                <a:latin typeface="Calibri" panose="020F0502020204030204" pitchFamily="34" charset="0"/>
                <a:ea typeface="Calibri" panose="020F0502020204030204" pitchFamily="34" charset="0"/>
                <a:cs typeface="Arial" panose="020B0604020202020204" pitchFamily="34" charset="0"/>
              </a:rPr>
              <a:t>eb</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Чувањето на податоци на облак (</a:t>
            </a:r>
            <a:r>
              <a:rPr lang="mk-MK" sz="1800" dirty="0" err="1">
                <a:effectLst/>
                <a:latin typeface="Calibri" panose="020F0502020204030204" pitchFamily="34" charset="0"/>
                <a:ea typeface="Calibri" panose="020F0502020204030204" pitchFamily="34" charset="0"/>
                <a:cs typeface="Arial" panose="020B0604020202020204" pitchFamily="34" charset="0"/>
              </a:rPr>
              <a:t>cloud</a:t>
            </a:r>
            <a:r>
              <a:rPr lang="mk-MK" sz="1800" dirty="0">
                <a:effectLst/>
                <a:latin typeface="Calibri" panose="020F0502020204030204" pitchFamily="34" charset="0"/>
                <a:ea typeface="Calibri" panose="020F0502020204030204" pitchFamily="34" charset="0"/>
                <a:cs typeface="Arial" panose="020B0604020202020204" pitchFamily="34" charset="0"/>
              </a:rPr>
              <a:t>) е модел на складирање на компјутерски податоци во кој дигиталните податоци се чуваат во логички збирки, за кои се вели дека се на „облакот“. Физичкото складирање опфаќа повеќе сервери (понекогаш на повеќе локации), а физичкото опкружување обично е во сопственост и управувано од </a:t>
            </a:r>
            <a:r>
              <a:rPr lang="mk-MK" sz="1800" dirty="0" err="1">
                <a:effectLst/>
                <a:latin typeface="Calibri" panose="020F0502020204030204" pitchFamily="34" charset="0"/>
                <a:ea typeface="Calibri" panose="020F0502020204030204" pitchFamily="34" charset="0"/>
                <a:cs typeface="Arial" panose="020B0604020202020204" pitchFamily="34" charset="0"/>
              </a:rPr>
              <a:t>хостинг</a:t>
            </a:r>
            <a:r>
              <a:rPr lang="mk-MK" sz="1800" dirty="0">
                <a:effectLst/>
                <a:latin typeface="Calibri" panose="020F0502020204030204" pitchFamily="34" charset="0"/>
                <a:ea typeface="Calibri" panose="020F0502020204030204" pitchFamily="34" charset="0"/>
                <a:cs typeface="Arial" panose="020B0604020202020204" pitchFamily="34" charset="0"/>
              </a:rPr>
              <a:t> компанија. Овие даватели на услуги за складирање на облак се одговорни податоците да бидат достапни и на располагање, а физичката средина да биде заштитена и да функционира. Луѓето и организациите купуваат или изнајмуваат капацитет за складирање од давателите на услуги за складирање на податоци за корисникот, организацијата или апликацијата.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Глобализацијата и зголемената мобилност на луѓето низ целиот свет создаваат нови можности за прекуграничен криминал. Ова е причината зошто заемната правна помош и договорите за екстрадиција се од суштинско значење за запирање на прекуграничниот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Заемната правна помош е форма на соработка помеѓу различни земји со цел собирање и размена на информации. Властите од една земја исто така можат да бараат и да обезбедат докази лоцирани во една земја за да помогнат во кривични истраги или постапки во друга земја</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8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Традиционална алатка за заемна правна помош биле </a:t>
            </a:r>
            <a:r>
              <a:rPr lang="mk-MK" sz="1800" i="1" dirty="0">
                <a:effectLst/>
                <a:latin typeface="Calibri" panose="020F0502020204030204" pitchFamily="34" charset="0"/>
                <a:ea typeface="Calibri" panose="020F0502020204030204" pitchFamily="34" charset="0"/>
                <a:cs typeface="Arial" panose="020B0604020202020204" pitchFamily="34" charset="0"/>
              </a:rPr>
              <a:t>барањата за правна помош</a:t>
            </a:r>
            <a:r>
              <a:rPr lang="mk-MK" sz="1800" dirty="0">
                <a:effectLst/>
                <a:latin typeface="Calibri" panose="020F0502020204030204" pitchFamily="34" charset="0"/>
                <a:ea typeface="Calibri" panose="020F0502020204030204" pitchFamily="34" charset="0"/>
                <a:cs typeface="Arial" panose="020B0604020202020204" pitchFamily="34" charset="0"/>
              </a:rPr>
              <a:t> - формално барање од судскиот орган на една држава до судскиот орган на друга држава, во кое од бараниот судски орган се бара да изврши една или повеќе специфицирани дејствија, обично собирајќи докази и интервјуирање на сведоци, во име на судскиот орган што бара. Овие барања конвенционално се пренесуваат преку дипломатски канали. Откако обвинителот ќе го подготви барањето, тоа треба да биде потврдено од надлежниот национален суд во државата барател, а потоа Министерството за надворешни работи на таа држава го доставува до амбасадата на бараната држава. Амбасадата го испраќа барањето до надлежните судски органи на бараната држава. Откако барањето е завршено, редоследот е обратен.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Формалните договори создадоа поцврста основа за меѓународна соработка. Процесот за барање за правна помош бара повеќе време и е понепредвидлив од оној на договорите за заемна правна помош. Ова е во најголем дел така затоа што спроведувањето на барањето на правна помош е прашање на добра соработка меѓу судовите, наместо да се заснова на договори. Од овие причини, обвинителите обично сметаат дека барањето за правна помош за жал е опција на последна алтернатива за пристап до докази во странство, што треба да се користи само кога не се достапни договори за заемна правна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0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 билатерални договори (меѓу две земји) може да се преговара меѓу државите со повисок степен на сигурност во однос на обврските и очекувањата на двете страни. Меѓутоа преговарањето, изготвувањето и договарањето на билатерални договори може да чини скапо, како и да одзема многу време и ресурси, а и не е можно да се има билатерален договор со секоја земја во светот.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41769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png"/><Relationship Id="rId7" Type="http://schemas.openxmlformats.org/officeDocument/2006/relationships/diagramQuickStyle" Target="../diagrams/quickStyle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mk-MK" sz="3600" b="1">
                <a:ea typeface="MS PGothic" panose="020B0600070205080204" pitchFamily="34" charset="-128"/>
              </a:rPr>
              <a:t>Сесија 3.x </a:t>
            </a:r>
          </a:p>
          <a:p>
            <a:pPr marL="0" indent="0" algn="ctr">
              <a:buFont typeface="Arial" charset="0"/>
              <a:buNone/>
              <a:defRPr/>
            </a:pPr>
            <a:r>
              <a:rPr lang="mk-MK" sz="3600" b="1">
                <a:ea typeface="MS PGothic" panose="020B0600070205080204" pitchFamily="34" charset="-128"/>
              </a:rPr>
              <a:t>Основни концепти на меѓународната соработка</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mk-MK" b="1"/>
              <a:t>Xxxxx XXXXXXXX</a:t>
            </a:r>
          </a:p>
          <a:p>
            <a:pPr algn="ctr">
              <a:spcBef>
                <a:spcPct val="0"/>
              </a:spcBef>
            </a:pPr>
            <a:endParaRPr lang="en-GB" altLang="en-US" sz="800" dirty="0"/>
          </a:p>
          <a:p>
            <a:pPr algn="ctr">
              <a:spcBef>
                <a:spcPct val="0"/>
              </a:spcBef>
            </a:pPr>
            <a:r>
              <a:rPr lang="mk-MK" sz="1400" i="1"/>
              <a:t>Совет на Европа</a:t>
            </a:r>
          </a:p>
          <a:p>
            <a:pPr algn="ctr">
              <a:spcBef>
                <a:spcPct val="0"/>
              </a:spcBef>
            </a:pPr>
            <a:endParaRPr lang="en-GB" altLang="en-US" sz="1400" b="1" dirty="0">
              <a:solidFill>
                <a:srgbClr val="2F618F"/>
              </a:solidFill>
              <a:hlinkClick r:id="rId2"/>
            </a:endParaRPr>
          </a:p>
          <a:p>
            <a:pPr algn="ctr">
              <a:spcBef>
                <a:spcPct val="0"/>
              </a:spcBef>
            </a:pPr>
            <a:r>
              <a:rPr lang="mk-MK" sz="1200" b="1">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mk-MK" sz="1600" b="1"/>
              <a:t>ДД Месец ГГГГ</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600" b="1">
                <a:latin typeface="+mn-lt"/>
              </a:rPr>
              <a:t>Воведен курс за судска обука за сајбер-криминал и електронски докази</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22023" y="1213817"/>
            <a:ext cx="4805501" cy="5016758"/>
          </a:xfrm>
          <a:prstGeom prst="rect">
            <a:avLst/>
          </a:prstGeom>
        </p:spPr>
        <p:txBody>
          <a:bodyPr wrap="square">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Разлики и дивергирање (разидување) во законските рамки за ЗПП:</a:t>
            </a:r>
          </a:p>
          <a:p>
            <a:pPr marL="342900" indent="-342900">
              <a:buFont typeface="Wingdings" pitchFamily="2" charset="2"/>
              <a:buChar char="ü"/>
            </a:pPr>
            <a:endParaRPr lang="en-US" sz="2000" i="1" dirty="0"/>
          </a:p>
          <a:p>
            <a:pPr lvl="1"/>
            <a:r>
              <a:rPr lang="mk-MK" sz="2000" dirty="0"/>
              <a:t>разлики помеѓу домашното и меѓународното право за ЗПП;</a:t>
            </a:r>
          </a:p>
          <a:p>
            <a:pPr marL="800100" lvl="1" indent="-342900">
              <a:buFont typeface="Arial" panose="020B0604020202020204" pitchFamily="34" charset="0"/>
              <a:buChar char="•"/>
            </a:pPr>
            <a:endParaRPr lang="en-GB" sz="2000" dirty="0"/>
          </a:p>
          <a:p>
            <a:pPr lvl="1"/>
            <a:r>
              <a:rPr lang="mk-MK" sz="2000" dirty="0"/>
              <a:t>разлики на ниво на материјалното право;</a:t>
            </a:r>
          </a:p>
          <a:p>
            <a:pPr marL="800100" lvl="1" indent="-342900">
              <a:buFont typeface="Arial" panose="020B0604020202020204" pitchFamily="34" charset="0"/>
              <a:buChar char="•"/>
            </a:pPr>
            <a:endParaRPr lang="en-GB" sz="2000" dirty="0"/>
          </a:p>
          <a:p>
            <a:pPr lvl="1"/>
            <a:r>
              <a:rPr lang="mk-MK" sz="2000" dirty="0"/>
              <a:t>разлики на ниво на процесното право;</a:t>
            </a:r>
          </a:p>
          <a:p>
            <a:pPr marL="800100" lvl="1" indent="-342900">
              <a:buFont typeface="Arial" panose="020B0604020202020204" pitchFamily="34" charset="0"/>
              <a:buChar char="•"/>
            </a:pPr>
            <a:endParaRPr lang="en-GB" sz="2000" dirty="0"/>
          </a:p>
          <a:p>
            <a:pPr lvl="1"/>
            <a:r>
              <a:rPr lang="mk-MK" sz="2000" dirty="0"/>
              <a:t>дефиниции за електронски докази (доколку постојат).</a:t>
            </a:r>
          </a:p>
        </p:txBody>
      </p:sp>
      <p:pic>
        <p:nvPicPr>
          <p:cNvPr id="6" name="Picture 5">
            <a:extLst>
              <a:ext uri="{FF2B5EF4-FFF2-40B4-BE49-F238E27FC236}">
                <a16:creationId xmlns:a16="http://schemas.microsoft.com/office/drawing/2014/main"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a:p>
        </p:txBody>
      </p:sp>
      <p:sp>
        <p:nvSpPr>
          <p:cNvPr id="7" name="Rectangle 6">
            <a:extLst>
              <a:ext uri="{FF2B5EF4-FFF2-40B4-BE49-F238E27FC236}">
                <a16:creationId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128609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89386" y="984947"/>
            <a:ext cx="4572000" cy="5016758"/>
          </a:xfrm>
          <a:prstGeom prst="rect">
            <a:avLst/>
          </a:prstGeom>
        </p:spPr>
        <p:txBody>
          <a:bodyPr>
            <a:spAutoFit/>
          </a:bodyPr>
          <a:lstStyle/>
          <a:p>
            <a:endParaRPr lang="en-US" sz="2000" b="1" dirty="0"/>
          </a:p>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Пречки на меѓународната соработка:</a:t>
            </a:r>
          </a:p>
          <a:p>
            <a:pPr marL="342900" indent="-342900">
              <a:buFont typeface="Wingdings" pitchFamily="2" charset="2"/>
              <a:buChar char="ü"/>
            </a:pPr>
            <a:endParaRPr lang="en-US" sz="2000" i="1" dirty="0"/>
          </a:p>
          <a:p>
            <a:pPr lvl="1"/>
            <a:r>
              <a:rPr lang="mk-MK" sz="2000" dirty="0"/>
              <a:t>во некои земји </a:t>
            </a:r>
            <a:r>
              <a:rPr lang="mk-MK" sz="2000" b="1" dirty="0"/>
              <a:t>недостаток на заедничка</a:t>
            </a:r>
            <a:r>
              <a:rPr lang="mk-MK" sz="2000" dirty="0"/>
              <a:t> правна рамка;</a:t>
            </a:r>
          </a:p>
          <a:p>
            <a:pPr marL="800100" lvl="1" indent="-342900">
              <a:buFont typeface="Arial" panose="020B0604020202020204" pitchFamily="34" charset="0"/>
              <a:buChar char="•"/>
            </a:pPr>
            <a:endParaRPr lang="en-GB" sz="2000" dirty="0"/>
          </a:p>
          <a:p>
            <a:pPr lvl="1"/>
            <a:r>
              <a:rPr lang="mk-MK" sz="2000" b="1" dirty="0"/>
              <a:t>премногу бавни</a:t>
            </a:r>
            <a:r>
              <a:rPr lang="mk-MK" sz="2000" dirty="0"/>
              <a:t> </a:t>
            </a:r>
            <a:r>
              <a:rPr lang="mk-MK" sz="2000" b="1" dirty="0"/>
              <a:t>формални постапки за ЗПП </a:t>
            </a:r>
            <a:r>
              <a:rPr lang="mk-MK" sz="2000" dirty="0"/>
              <a:t> наспроти побрза неформална ЗПП;</a:t>
            </a:r>
          </a:p>
          <a:p>
            <a:pPr marL="800100" lvl="1" indent="-342900">
              <a:buFont typeface="Arial" panose="020B0604020202020204" pitchFamily="34" charset="0"/>
              <a:buChar char="•"/>
            </a:pPr>
            <a:endParaRPr lang="en-GB" sz="2000" dirty="0"/>
          </a:p>
          <a:p>
            <a:pPr lvl="1"/>
            <a:r>
              <a:rPr lang="mk-MK" sz="2000" b="1" dirty="0"/>
              <a:t>неможност за соработка</a:t>
            </a:r>
            <a:r>
              <a:rPr lang="mk-MK" sz="2000" dirty="0"/>
              <a:t> или учество во меѓународни активности и истраги за сузбивање на </a:t>
            </a:r>
            <a:r>
              <a:rPr lang="mk-MK" sz="2000" dirty="0" err="1"/>
              <a:t>сајбер</a:t>
            </a:r>
            <a:r>
              <a:rPr lang="mk-MK" sz="2000" dirty="0"/>
              <a:t>-криминал.</a:t>
            </a:r>
          </a:p>
        </p:txBody>
      </p:sp>
      <p:pic>
        <p:nvPicPr>
          <p:cNvPr id="6" name="Picture 5">
            <a:extLst>
              <a:ext uri="{FF2B5EF4-FFF2-40B4-BE49-F238E27FC236}">
                <a16:creationId xmlns:a16="http://schemas.microsoft.com/office/drawing/2014/main"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a:p>
        </p:txBody>
      </p:sp>
      <p:sp>
        <p:nvSpPr>
          <p:cNvPr id="7" name="Rectangle 6">
            <a:extLst>
              <a:ext uri="{FF2B5EF4-FFF2-40B4-BE49-F238E27FC236}">
                <a16:creationId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2459662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CAE5D1B-C7CD-DD44-B0C3-576B01C85806}"/>
              </a:ext>
            </a:extLst>
          </p:cNvPr>
          <p:cNvSpPr/>
          <p:nvPr/>
        </p:nvSpPr>
        <p:spPr>
          <a:xfrm>
            <a:off x="88522" y="1102281"/>
            <a:ext cx="4572000" cy="4339650"/>
          </a:xfrm>
          <a:prstGeom prst="rect">
            <a:avLst/>
          </a:prstGeom>
        </p:spPr>
        <p:txBody>
          <a:bodyPr>
            <a:spAutoFit/>
          </a:bodyPr>
          <a:lstStyle/>
          <a:p>
            <a:pPr>
              <a:spcAft>
                <a:spcPts val="0"/>
              </a:spcAft>
            </a:pPr>
            <a:r>
              <a:rPr lang="mk-MK" sz="2200" b="1" dirty="0"/>
              <a:t>Формална наспроти неформална заемна правна помош (ЗПП)</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100" b="1" dirty="0">
                <a:cs typeface="Arial" panose="020B0604020202020204" pitchFamily="34" charset="0"/>
              </a:rPr>
              <a:t>Заемната правна помош (ЗПП)</a:t>
            </a:r>
            <a:r>
              <a:rPr lang="mk-MK" sz="2100" dirty="0">
                <a:cs typeface="Arial" panose="020B0604020202020204" pitchFamily="34" charset="0"/>
              </a:rPr>
              <a:t>, понекогаш позната како „судска помош“ </a:t>
            </a:r>
            <a:r>
              <a:rPr lang="mk-MK" sz="2100" b="1" dirty="0">
                <a:cs typeface="Arial" panose="020B0604020202020204" pitchFamily="34" charset="0"/>
              </a:rPr>
              <a:t>е формалниот начин на кој државите бараат и обезбедуваат помош</a:t>
            </a:r>
            <a:r>
              <a:rPr lang="mk-MK" sz="2100" dirty="0">
                <a:cs typeface="Arial" panose="020B0604020202020204" pitchFamily="34" charset="0"/>
              </a:rPr>
              <a:t> за добивање докази лоцирани во една држава за да помогнат во кривични истраги или постапки во друга држава</a:t>
            </a: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a:buFont typeface="Arial" panose="020B0604020202020204" pitchFamily="34" charset="0"/>
              <a:buChar char="•"/>
            </a:pPr>
            <a:r>
              <a:rPr lang="mk-MK" sz="2100" b="1" dirty="0">
                <a:cs typeface="Arial" panose="020B0604020202020204" pitchFamily="34" charset="0"/>
              </a:rPr>
              <a:t>Административната помош понекогаш се нарекува „неформална помош“</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mk-MK" sz="2100" b="1" dirty="0">
                <a:cs typeface="Arial" panose="020B0604020202020204" pitchFamily="34" charset="0"/>
              </a:rPr>
              <a:t>таа не вклучува издавање на формален допис</a:t>
            </a:r>
            <a:r>
              <a:rPr lang="mk-MK" sz="2100" dirty="0">
                <a:cs typeface="Arial" panose="020B0604020202020204" pitchFamily="34" charset="0"/>
              </a:rPr>
              <a:t> со барање што претставува основа на барање за заемна правна помош</a:t>
            </a: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id="{ECD9E502-CD5E-3741-857E-8A091CFC16D1}"/>
              </a:ext>
            </a:extLst>
          </p:cNvPr>
          <p:cNvPicPr>
            <a:picLocks noChangeAspect="1"/>
          </p:cNvPicPr>
          <p:nvPr/>
        </p:nvPicPr>
        <p:blipFill>
          <a:blip r:embed="rId3"/>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a:p>
        </p:txBody>
      </p:sp>
      <p:sp>
        <p:nvSpPr>
          <p:cNvPr id="9" name="Rectangle 8">
            <a:extLst>
              <a:ext uri="{FF2B5EF4-FFF2-40B4-BE49-F238E27FC236}">
                <a16:creationId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325893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7" y="1305341"/>
            <a:ext cx="4760003" cy="4924425"/>
          </a:xfrm>
          <a:prstGeom prst="rect">
            <a:avLst/>
          </a:prstGeom>
        </p:spPr>
        <p:txBody>
          <a:bodyPr wrap="square">
            <a:spAutoFit/>
          </a:bodyPr>
          <a:lstStyle/>
          <a:p>
            <a:r>
              <a:rPr lang="mk-MK" sz="2800" b="1" dirty="0"/>
              <a:t>Предизвици:</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mk-MK" sz="2200" dirty="0"/>
              <a:t>Јавно– приватна соработка:</a:t>
            </a:r>
          </a:p>
          <a:p>
            <a:pPr marL="342900" indent="-342900">
              <a:buFont typeface="Wingdings" pitchFamily="2" charset="2"/>
              <a:buChar char="ü"/>
            </a:pPr>
            <a:endParaRPr lang="en-US" sz="2200" i="1" dirty="0"/>
          </a:p>
          <a:p>
            <a:pPr lvl="1"/>
            <a:r>
              <a:rPr lang="mk-MK" sz="2200" b="1" dirty="0"/>
              <a:t>улогата на приватниот сектор</a:t>
            </a:r>
            <a:r>
              <a:rPr lang="mk-MK" sz="2200" dirty="0"/>
              <a:t> во истрагите за </a:t>
            </a:r>
            <a:r>
              <a:rPr lang="mk-MK" sz="2200" dirty="0" err="1"/>
              <a:t>сајбер</a:t>
            </a:r>
            <a:r>
              <a:rPr lang="mk-MK" sz="2200" dirty="0"/>
              <a:t>-криминал и ЗПП?;</a:t>
            </a:r>
          </a:p>
          <a:p>
            <a:pPr lvl="1"/>
            <a:endParaRPr lang="en-US" sz="2200" dirty="0"/>
          </a:p>
          <a:p>
            <a:pPr lvl="1"/>
            <a:r>
              <a:rPr lang="mk-MK" sz="2200" b="1" dirty="0"/>
              <a:t>правна рамка</a:t>
            </a:r>
            <a:r>
              <a:rPr lang="mk-MK" sz="2200" dirty="0"/>
              <a:t> за таква соработка?;</a:t>
            </a:r>
          </a:p>
          <a:p>
            <a:pPr lvl="1"/>
            <a:endParaRPr lang="en-US" sz="2200" dirty="0"/>
          </a:p>
          <a:p>
            <a:pPr lvl="1"/>
            <a:r>
              <a:rPr lang="mk-MK" sz="2200" dirty="0"/>
              <a:t>нови </a:t>
            </a:r>
            <a:r>
              <a:rPr lang="mk-MK" sz="2200" dirty="0" err="1"/>
              <a:t>сајбер</a:t>
            </a:r>
            <a:r>
              <a:rPr lang="mk-MK" sz="2200" dirty="0"/>
              <a:t>-технологии (квантно сметање и </a:t>
            </a:r>
            <a:r>
              <a:rPr lang="en-US" sz="2200" dirty="0"/>
              <a:t>AI-</a:t>
            </a:r>
            <a:r>
              <a:rPr lang="mk-MK" sz="2200" dirty="0"/>
              <a:t>вештачка интелигенција).</a:t>
            </a:r>
          </a:p>
        </p:txBody>
      </p:sp>
      <p:sp>
        <p:nvSpPr>
          <p:cNvPr id="12" name="Slide Number Placeholder 1">
            <a:extLst>
              <a:ext uri="{FF2B5EF4-FFF2-40B4-BE49-F238E27FC236}">
                <a16:creationId xmlns:a16="http://schemas.microsoft.com/office/drawing/2014/main" id="{24260425-9792-4083-A0E4-6F9982D74C7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a:p>
        </p:txBody>
      </p:sp>
      <p:sp>
        <p:nvSpPr>
          <p:cNvPr id="8" name="Rectangle 7">
            <a:extLst>
              <a:ext uri="{FF2B5EF4-FFF2-40B4-BE49-F238E27FC236}">
                <a16:creationId xmlns:a16="http://schemas.microsoft.com/office/drawing/2014/main" id="{6CFE2B09-66D1-4700-A502-E2AB6CA7C78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pic>
        <p:nvPicPr>
          <p:cNvPr id="9" name="Picture 8">
            <a:extLst>
              <a:ext uri="{FF2B5EF4-FFF2-40B4-BE49-F238E27FC236}">
                <a16:creationId xmlns:a16="http://schemas.microsoft.com/office/drawing/2014/main" id="{DEBE32F8-C478-4232-A676-52AE34DFD336}"/>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406250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9" y="1553877"/>
            <a:ext cx="4768880" cy="4339650"/>
          </a:xfrm>
          <a:prstGeom prst="rect">
            <a:avLst/>
          </a:prstGeom>
        </p:spPr>
        <p:txBody>
          <a:bodyPr wrap="square">
            <a:spAutoFit/>
          </a:bodyPr>
          <a:lstStyle/>
          <a:p>
            <a:r>
              <a:rPr lang="mk-MK" sz="2800" b="1"/>
              <a:t>Домашна јавно-приватна соработка</a:t>
            </a:r>
            <a:r>
              <a:rPr lang="mk-MK" b="1"/>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mk-MK" sz="2200" b="1"/>
              <a:t>Задолжителна соработка</a:t>
            </a:r>
            <a:r>
              <a:rPr lang="mk-MK" sz="2200"/>
              <a:t> со законско овластување</a:t>
            </a:r>
          </a:p>
          <a:p>
            <a:pPr marL="342900" lvl="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Доброволна соработка</a:t>
            </a:r>
            <a:r>
              <a:rPr lang="mk-MK" sz="2200"/>
              <a:t> со законско овластување - (на пр. врз база на Меморандум за разбирање)</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Доброволна соработка, без оглед</a:t>
            </a:r>
            <a:r>
              <a:rPr lang="mk-MK" sz="2200"/>
              <a:t> дали има законско овластување (можно е со правни олеснувачи)</a:t>
            </a:r>
          </a:p>
        </p:txBody>
      </p:sp>
      <p:sp>
        <p:nvSpPr>
          <p:cNvPr id="16" name="Slide Number Placeholder 1">
            <a:extLst>
              <a:ext uri="{FF2B5EF4-FFF2-40B4-BE49-F238E27FC236}">
                <a16:creationId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14</a:t>
            </a:fld>
            <a:endParaRPr lang="en-GB"/>
          </a:p>
        </p:txBody>
      </p:sp>
      <p:sp>
        <p:nvSpPr>
          <p:cNvPr id="7" name="Rectangle 6">
            <a:extLst>
              <a:ext uri="{FF2B5EF4-FFF2-40B4-BE49-F238E27FC236}">
                <a16:creationId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pic>
        <p:nvPicPr>
          <p:cNvPr id="9" name="Picture 8">
            <a:extLst>
              <a:ext uri="{FF2B5EF4-FFF2-40B4-BE49-F238E27FC236}">
                <a16:creationId xmlns:a16="http://schemas.microsoft.com/office/drawing/2014/main"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295580" y="1215323"/>
            <a:ext cx="4915612" cy="5293757"/>
          </a:xfrm>
          <a:prstGeom prst="rect">
            <a:avLst/>
          </a:prstGeom>
        </p:spPr>
        <p:txBody>
          <a:bodyPr wrap="square">
            <a:spAutoFit/>
          </a:bodyPr>
          <a:lstStyle/>
          <a:p>
            <a:r>
              <a:rPr lang="mk-MK" sz="2800" b="1" dirty="0"/>
              <a:t>Меѓународна јавно-приватна соработка</a:t>
            </a:r>
            <a:r>
              <a:rPr lang="mk-MK"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mk-MK" sz="2000" b="1" dirty="0"/>
              <a:t>Задолжителна соработка</a:t>
            </a:r>
            <a:r>
              <a:rPr lang="mk-MK" sz="2000" dirty="0"/>
              <a:t> со законско овластување (според договор за заемна правна помош; или наредба за производство)</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mk-MK" sz="2000" b="1" dirty="0"/>
              <a:t>Доброволна соработка</a:t>
            </a:r>
            <a:r>
              <a:rPr lang="mk-MK" sz="2000" dirty="0"/>
              <a:t> со законско овластување (на пр. член 32 од Конвенцијата од Будимпешта)</a:t>
            </a:r>
          </a:p>
          <a:p>
            <a:pPr marL="34290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mk-MK" sz="2000" b="1" dirty="0"/>
              <a:t>Доброволна соработка без оглед</a:t>
            </a:r>
            <a:r>
              <a:rPr lang="mk-MK" sz="2000" dirty="0"/>
              <a:t> дали има законско овластување (директна соработка со странски даватели на услуги)</a:t>
            </a:r>
          </a:p>
        </p:txBody>
      </p:sp>
      <p:pic>
        <p:nvPicPr>
          <p:cNvPr id="12" name="Picture 11">
            <a:extLst>
              <a:ext uri="{FF2B5EF4-FFF2-40B4-BE49-F238E27FC236}">
                <a16:creationId xmlns:a16="http://schemas.microsoft.com/office/drawing/2014/main" id="{10214C1E-BDF7-924A-AB09-5E9D09F0EA10}"/>
              </a:ext>
            </a:extLst>
          </p:cNvPr>
          <p:cNvPicPr>
            <a:picLocks noChangeAspect="1"/>
          </p:cNvPicPr>
          <p:nvPr/>
        </p:nvPicPr>
        <p:blipFill>
          <a:blip r:embed="rId3"/>
          <a:stretch>
            <a:fillRect/>
          </a:stretch>
        </p:blipFill>
        <p:spPr>
          <a:xfrm>
            <a:off x="5367917" y="2632710"/>
            <a:ext cx="3284965" cy="2181984"/>
          </a:xfrm>
          <a:prstGeom prst="rect">
            <a:avLst/>
          </a:prstGeom>
        </p:spPr>
      </p:pic>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842337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16</a:t>
            </a:fld>
            <a:endParaRPr lang="en-GB"/>
          </a:p>
        </p:txBody>
      </p:sp>
    </p:spTree>
    <p:extLst>
      <p:ext uri="{BB962C8B-B14F-4D97-AF65-F5344CB8AC3E}">
        <p14:creationId xmlns:p14="http://schemas.microsoft.com/office/powerpoint/2010/main" val="133481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mk-MK" sz="3200" b="1"/>
              <a:t>Конвенцијата од Будимпешта за сајбер-криминал и алатки за меѓународна соработка</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за меѓународна соработка</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Втор дел</a:t>
            </a:r>
          </a:p>
        </p:txBody>
      </p:sp>
    </p:spTree>
    <p:extLst>
      <p:ext uri="{BB962C8B-B14F-4D97-AF65-F5344CB8AC3E}">
        <p14:creationId xmlns:p14="http://schemas.microsoft.com/office/powerpoint/2010/main" val="390309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20427" y="53091"/>
            <a:ext cx="772357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2400">
                <a:latin typeface="Verdana" panose="020B0604030504040204" pitchFamily="34" charset="0"/>
                <a:ea typeface="Verdana" panose="020B0604030504040204" pitchFamily="34" charset="0"/>
              </a:rPr>
              <a:t>Конвенцијата за сајбер-криминал на Советот на Европа или Конвенцијата од Будимпешта </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360501"/>
            <a:ext cx="4651429" cy="5062924"/>
          </a:xfrm>
          <a:prstGeom prst="rect">
            <a:avLst/>
          </a:prstGeom>
        </p:spPr>
        <p:txBody>
          <a:bodyPr wrap="square">
            <a:spAutoFit/>
          </a:bodyPr>
          <a:lstStyle/>
          <a:p>
            <a:pPr marL="342900" indent="-342900">
              <a:buFont typeface="Arial" panose="020B0604020202020204" pitchFamily="34" charset="0"/>
              <a:buChar char="•"/>
              <a:defRPr/>
            </a:pPr>
            <a:r>
              <a:rPr lang="mk-MK" sz="1900" b="1" dirty="0"/>
              <a:t>Усвоена на 23 ноември 2001 година во Будимпешта</a:t>
            </a:r>
          </a:p>
          <a:p>
            <a:pPr marL="342900" indent="-342900">
              <a:buFont typeface="Arial" panose="020B0604020202020204" pitchFamily="34" charset="0"/>
              <a:buChar char="•"/>
              <a:defRPr/>
            </a:pPr>
            <a:r>
              <a:rPr lang="mk-MK" sz="1900" b="1" dirty="0"/>
              <a:t>Проследена од Комитетот на конвенцијата за </a:t>
            </a:r>
            <a:r>
              <a:rPr lang="mk-MK" sz="1900" b="1" dirty="0" err="1"/>
              <a:t>сајбер</a:t>
            </a:r>
            <a:r>
              <a:rPr lang="mk-MK" sz="1900" b="1" dirty="0"/>
              <a:t>-криминал (T-CY) </a:t>
            </a:r>
          </a:p>
          <a:p>
            <a:pPr marL="342900" indent="-342900">
              <a:buFont typeface="Arial" panose="020B0604020202020204" pitchFamily="34" charset="0"/>
              <a:buChar char="•"/>
              <a:defRPr/>
            </a:pPr>
            <a:r>
              <a:rPr lang="mk-MK" sz="1900" b="1" dirty="0"/>
              <a:t>Отворена за пристапување на која било држава</a:t>
            </a:r>
          </a:p>
          <a:p>
            <a:pPr>
              <a:defRPr/>
            </a:pPr>
            <a:endParaRPr lang="en-GB" sz="1900" b="1" dirty="0"/>
          </a:p>
          <a:p>
            <a:pPr marL="342900" indent="-342900">
              <a:buFont typeface="Arial" pitchFamily="34" charset="0"/>
              <a:buChar char="•"/>
              <a:defRPr/>
            </a:pPr>
            <a:r>
              <a:rPr lang="mk-MK" sz="1900" b="1" dirty="0"/>
              <a:t>Од јули 2020 година:</a:t>
            </a:r>
          </a:p>
          <a:p>
            <a:pPr lvl="1">
              <a:defRPr/>
            </a:pPr>
            <a:r>
              <a:rPr lang="mk-MK" sz="1900" b="1" dirty="0"/>
              <a:t>65 страни</a:t>
            </a:r>
            <a:r>
              <a:rPr lang="mk-MK" sz="1900" dirty="0"/>
              <a:t> (44 држави членки на Советот на Европа, покрај Аргентина, Австралија, Република Зелен ‘Рт, Канада, Чиле, Колумбија, Костарика, Доминиканска Република, Гана, Израел, Јапонија, Маурициус, Мароко, Панама, Парагвај, Перу, Филипини, Сенегал, Шри Ланка, Тонга и САД)</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360500"/>
            <a:ext cx="4572000" cy="4770537"/>
          </a:xfrm>
          <a:prstGeom prst="rect">
            <a:avLst/>
          </a:prstGeom>
        </p:spPr>
        <p:txBody>
          <a:bodyPr>
            <a:spAutoFit/>
          </a:bodyPr>
          <a:lstStyle/>
          <a:p>
            <a:pPr marL="342900" indent="-342900">
              <a:buFont typeface="Arial" pitchFamily="34" charset="0"/>
              <a:buChar char="•"/>
              <a:defRPr/>
            </a:pPr>
            <a:r>
              <a:rPr lang="mk-MK" sz="1900" b="1" dirty="0"/>
              <a:t>Потпишана но </a:t>
            </a:r>
            <a:r>
              <a:rPr lang="mk-MK" sz="1900" b="1" dirty="0" err="1"/>
              <a:t>нератификувана</a:t>
            </a:r>
            <a:r>
              <a:rPr lang="mk-MK" sz="1900" b="1" dirty="0"/>
              <a:t>: 3 </a:t>
            </a:r>
          </a:p>
          <a:p>
            <a:pPr lvl="1">
              <a:defRPr/>
            </a:pPr>
            <a:r>
              <a:rPr lang="mk-MK" sz="1900" dirty="0"/>
              <a:t>(Ирска, Шведска, Јужна Африка)</a:t>
            </a:r>
          </a:p>
          <a:p>
            <a:pPr marL="342900" indent="-342900">
              <a:buFont typeface="Arial" pitchFamily="34" charset="0"/>
              <a:buChar char="•"/>
              <a:defRPr/>
            </a:pPr>
            <a:endParaRPr lang="en-US" sz="1900" dirty="0"/>
          </a:p>
          <a:p>
            <a:pPr marL="342900" indent="-342900">
              <a:buFont typeface="Arial" pitchFamily="34" charset="0"/>
              <a:buChar char="•"/>
              <a:defRPr/>
            </a:pPr>
            <a:r>
              <a:rPr lang="mk-MK" sz="1900" b="1" dirty="0"/>
              <a:t>Покана за потпишување и ратификување:</a:t>
            </a:r>
            <a:r>
              <a:rPr lang="mk-MK" sz="1900" dirty="0"/>
              <a:t> </a:t>
            </a:r>
            <a:r>
              <a:rPr lang="mk-MK" sz="1900" b="1" dirty="0"/>
              <a:t>9</a:t>
            </a:r>
          </a:p>
          <a:p>
            <a:pPr lvl="1">
              <a:defRPr/>
            </a:pPr>
            <a:r>
              <a:rPr lang="mk-MK" sz="1900" dirty="0"/>
              <a:t>(Бенин, Бразил, Буркина Фасо, Гватемала, Мексико, Нов Зеланд, Нигер, Нигерија, Тунис)</a:t>
            </a:r>
          </a:p>
          <a:p>
            <a:pPr marL="342900" indent="-342900">
              <a:buFont typeface="Arial" pitchFamily="34" charset="0"/>
              <a:buChar char="•"/>
              <a:defRPr/>
            </a:pPr>
            <a:endParaRPr lang="en-US" sz="1900" dirty="0"/>
          </a:p>
          <a:p>
            <a:pPr marL="342900" indent="-342900">
              <a:buFont typeface="Arial" pitchFamily="34" charset="0"/>
              <a:buChar char="•"/>
              <a:defRPr/>
            </a:pPr>
            <a:r>
              <a:rPr lang="mk-MK" sz="1900" b="1" dirty="0"/>
              <a:t>Ратификации, потпишувања и покани до јули 2020 година: 77</a:t>
            </a:r>
          </a:p>
          <a:p>
            <a:pPr>
              <a:defRPr/>
            </a:pPr>
            <a:r>
              <a:rPr lang="mk-MK" sz="1900" b="1" dirty="0"/>
              <a:t> </a:t>
            </a:r>
          </a:p>
          <a:p>
            <a:pPr marL="342900" indent="-342900">
              <a:buFont typeface="Arial" panose="020B0604020202020204" pitchFamily="34" charset="0"/>
              <a:buChar char="•"/>
              <a:defRPr/>
            </a:pPr>
            <a:r>
              <a:rPr lang="mk-MK" sz="1900" b="1" dirty="0"/>
              <a:t>Многу повеќе ја имаат користено Конвенцијата од Будимпешта како упатство за домашното законодавство</a:t>
            </a:r>
          </a:p>
        </p:txBody>
      </p:sp>
      <p:sp>
        <p:nvSpPr>
          <p:cNvPr id="16" name="Slide Number Placeholder 1">
            <a:extLst>
              <a:ext uri="{FF2B5EF4-FFF2-40B4-BE49-F238E27FC236}">
                <a16:creationId xmlns:a16="http://schemas.microsoft.com/office/drawing/2014/main" id="{0D0BD8B9-0A2F-4919-B2F9-7700817BFA4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a:p>
        </p:txBody>
      </p:sp>
    </p:spTree>
    <p:extLst>
      <p:ext uri="{BB962C8B-B14F-4D97-AF65-F5344CB8AC3E}">
        <p14:creationId xmlns:p14="http://schemas.microsoft.com/office/powerpoint/2010/main" val="709657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Конвенција од Будимпешта: </a:t>
            </a:r>
          </a:p>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начела на меѓународната соработка</a:t>
            </a:r>
          </a:p>
        </p:txBody>
      </p:sp>
      <p:sp>
        <p:nvSpPr>
          <p:cNvPr id="6" name="TextBox 5"/>
          <p:cNvSpPr txBox="1"/>
          <p:nvPr/>
        </p:nvSpPr>
        <p:spPr>
          <a:xfrm>
            <a:off x="228600" y="1088371"/>
            <a:ext cx="8686800" cy="5401479"/>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mk-MK" sz="1900" b="1" dirty="0">
                <a:cs typeface="Arial" panose="020B0604020202020204" pitchFamily="34" charset="0"/>
              </a:rPr>
              <a:t>Соработка „во најширок можен обем“</a:t>
            </a:r>
          </a:p>
          <a:p>
            <a:pPr marL="342900" indent="-342900" algn="just">
              <a:spcAft>
                <a:spcPts val="600"/>
              </a:spcAft>
              <a:buFont typeface="Arial" panose="020B0604020202020204" pitchFamily="34" charset="0"/>
              <a:buChar char="•"/>
            </a:pPr>
            <a:r>
              <a:rPr lang="mk-MK" sz="1900" b="1" dirty="0">
                <a:cs typeface="Arial" panose="020B0604020202020204" pitchFamily="34" charset="0"/>
              </a:rPr>
              <a:t>Соработка за сите</a:t>
            </a:r>
            <a:r>
              <a:rPr lang="mk-MK" sz="1900" dirty="0">
                <a:cs typeface="Arial" panose="020B0604020202020204" pitchFamily="34" charset="0"/>
              </a:rPr>
              <a:t> прекршоци поврзани со </a:t>
            </a:r>
            <a:r>
              <a:rPr lang="mk-MK" sz="1900" b="1" dirty="0">
                <a:cs typeface="Arial" panose="020B0604020202020204" pitchFamily="34" charset="0"/>
              </a:rPr>
              <a:t>компјутер</a:t>
            </a:r>
            <a:r>
              <a:rPr lang="mk-MK" sz="1900" dirty="0">
                <a:cs typeface="Arial" panose="020B0604020202020204" pitchFamily="34" charset="0"/>
              </a:rPr>
              <a:t> и електронски докази;</a:t>
            </a:r>
          </a:p>
          <a:p>
            <a:pPr marL="342900" indent="-342900" algn="just">
              <a:spcAft>
                <a:spcPts val="600"/>
              </a:spcAft>
              <a:buFont typeface="Arial" panose="020B0604020202020204" pitchFamily="34" charset="0"/>
              <a:buChar char="•"/>
            </a:pPr>
            <a:r>
              <a:rPr lang="mk-MK" sz="1900" b="1" dirty="0">
                <a:cs typeface="Arial" panose="020B0604020202020204" pitchFamily="34" charset="0"/>
              </a:rPr>
              <a:t>Соработка заснована</a:t>
            </a:r>
            <a:r>
              <a:rPr lang="mk-MK" sz="1900" dirty="0">
                <a:cs typeface="Arial" panose="020B0604020202020204" pitchFamily="34" charset="0"/>
              </a:rPr>
              <a:t> на Конвенцијата, како и:</a:t>
            </a:r>
          </a:p>
          <a:p>
            <a:pPr lvl="1" algn="just">
              <a:spcAft>
                <a:spcPts val="600"/>
              </a:spcAft>
            </a:pPr>
            <a:r>
              <a:rPr lang="mk-MK" sz="1900" dirty="0">
                <a:cs typeface="Arial" panose="020B0604020202020204" pitchFamily="34" charset="0"/>
              </a:rPr>
              <a:t>преку примена на релевантни меѓународни инструменти за меѓународна соработка во кривични прашања;</a:t>
            </a:r>
          </a:p>
          <a:p>
            <a:pPr lvl="1" algn="just">
              <a:spcAft>
                <a:spcPts val="600"/>
              </a:spcAft>
            </a:pPr>
            <a:r>
              <a:rPr lang="mk-MK" sz="1900" dirty="0">
                <a:cs typeface="Arial" panose="020B0604020202020204" pitchFamily="34" charset="0"/>
              </a:rPr>
              <a:t>преку аранжмани договорени врз основа на еднообразно или реципрочно законодавство и</a:t>
            </a:r>
          </a:p>
          <a:p>
            <a:pPr lvl="1" algn="just">
              <a:spcAft>
                <a:spcPts val="600"/>
              </a:spcAft>
            </a:pPr>
            <a:r>
              <a:rPr lang="mk-MK" sz="1900" dirty="0">
                <a:cs typeface="Arial" panose="020B0604020202020204" pitchFamily="34" charset="0"/>
              </a:rPr>
              <a:t>домашните закони.</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Начела на заемната правна помош:</a:t>
            </a:r>
          </a:p>
          <a:p>
            <a:pPr marL="457200" lvl="2" algn="just">
              <a:spcAft>
                <a:spcPts val="600"/>
              </a:spcAft>
            </a:pPr>
            <a:r>
              <a:rPr lang="mk-MK" sz="1900" dirty="0">
                <a:cs typeface="Arial" panose="020B0604020202020204" pitchFamily="34" charset="0"/>
              </a:rPr>
              <a:t>национална законска основа за мерки според чл. 29 до 35 од Конвенцијата;</a:t>
            </a:r>
          </a:p>
          <a:p>
            <a:pPr marL="457200" lvl="2" algn="just">
              <a:spcAft>
                <a:spcPts val="600"/>
              </a:spcAft>
            </a:pPr>
            <a:r>
              <a:rPr lang="mk-MK" sz="1900" dirty="0">
                <a:cs typeface="Arial" panose="020B0604020202020204" pitchFamily="34" charset="0"/>
              </a:rPr>
              <a:t>употреба на </a:t>
            </a:r>
            <a:r>
              <a:rPr lang="mk-MK" sz="1900" dirty="0" err="1">
                <a:cs typeface="Arial" panose="020B0604020202020204" pitchFamily="34" charset="0"/>
              </a:rPr>
              <a:t>експедитивни</a:t>
            </a:r>
            <a:r>
              <a:rPr lang="mk-MK" sz="1900" dirty="0">
                <a:cs typeface="Arial" panose="020B0604020202020204" pitchFamily="34" charset="0"/>
              </a:rPr>
              <a:t> средства за комуникација;</a:t>
            </a:r>
          </a:p>
          <a:p>
            <a:pPr marL="457200" lvl="2" algn="just">
              <a:spcAft>
                <a:spcPts val="600"/>
              </a:spcAft>
            </a:pPr>
            <a:r>
              <a:rPr lang="mk-MK" sz="1900" dirty="0">
                <a:cs typeface="Arial" panose="020B0604020202020204" pitchFamily="34" charset="0"/>
              </a:rPr>
              <a:t>подлежи на условите на применливите договори за ЗПП и домашните закони;</a:t>
            </a:r>
          </a:p>
          <a:p>
            <a:pPr marL="457200" lvl="2" algn="just">
              <a:spcAft>
                <a:spcPts val="600"/>
              </a:spcAft>
            </a:pPr>
            <a:r>
              <a:rPr lang="mk-MK" sz="1900" dirty="0">
                <a:cs typeface="Arial" panose="020B0604020202020204" pitchFamily="34" charset="0"/>
              </a:rPr>
              <a:t>се потпира на начелото на двојно инкриминирање.</a:t>
            </a:r>
          </a:p>
          <a:p>
            <a:pPr marL="347663" lvl="1" indent="-342900" algn="just">
              <a:spcAft>
                <a:spcPts val="600"/>
              </a:spcAft>
              <a:buFont typeface="Arial" panose="020B0604020202020204" pitchFamily="34" charset="0"/>
              <a:buChar char="•"/>
            </a:pPr>
            <a:r>
              <a:rPr lang="mk-MK" sz="1900" b="1" dirty="0">
                <a:cs typeface="Arial" panose="020B0604020202020204" pitchFamily="34" charset="0"/>
              </a:rPr>
              <a:t>ЗПП е можна</a:t>
            </a:r>
            <a:r>
              <a:rPr lang="mk-MK" sz="1900" dirty="0">
                <a:cs typeface="Arial" panose="020B0604020202020204" pitchFamily="34" charset="0"/>
              </a:rPr>
              <a:t> во отсуство на релевантни договори (член 27)</a:t>
            </a:r>
          </a:p>
        </p:txBody>
      </p:sp>
      <p:sp>
        <p:nvSpPr>
          <p:cNvPr id="17" name="Slide Number Placeholder 1">
            <a:extLst>
              <a:ext uri="{FF2B5EF4-FFF2-40B4-BE49-F238E27FC236}">
                <a16:creationId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a:p>
        </p:txBody>
      </p:sp>
    </p:spTree>
    <p:extLst>
      <p:ext uri="{BB962C8B-B14F-4D97-AF65-F5344CB8AC3E}">
        <p14:creationId xmlns:p14="http://schemas.microsoft.com/office/powerpoint/2010/main" val="83085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solidFill>
                  <a:schemeClr val="bg1"/>
                </a:solidFill>
                <a:latin typeface="Verdana" charset="0"/>
                <a:cs typeface="Verdana" charset="0"/>
              </a:rPr>
              <a:t>Содржина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4237442"/>
          </a:xfrm>
          <a:prstGeom prst="rect">
            <a:avLst/>
          </a:prstGeom>
        </p:spPr>
        <p:txBody>
          <a:bodyPr wrap="square">
            <a:spAutoFit/>
          </a:bodyPr>
          <a:lstStyle/>
          <a:p>
            <a:pPr marL="457200" indent="-457200" eaLnBrk="1" hangingPunct="1">
              <a:lnSpc>
                <a:spcPct val="80000"/>
              </a:lnSpc>
              <a:buFont typeface="+mj-lt"/>
              <a:buAutoNum type="arabicPeriod"/>
            </a:pPr>
            <a:r>
              <a:rPr lang="mk-MK" sz="2800" dirty="0"/>
              <a:t>Меѓународна димензија на </a:t>
            </a:r>
            <a:r>
              <a:rPr lang="mk-MK" sz="2800" dirty="0" err="1"/>
              <a:t>сајбер</a:t>
            </a:r>
            <a:r>
              <a:rPr lang="mk-MK" sz="2800" dirty="0"/>
              <a:t>-криминалот</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mk-MK" sz="2800" dirty="0"/>
              <a:t>Конвенцијата од Будимпешта за </a:t>
            </a:r>
            <a:r>
              <a:rPr lang="mk-MK" sz="2800" dirty="0" err="1"/>
              <a:t>сајбер</a:t>
            </a:r>
            <a:r>
              <a:rPr lang="mk-MK" sz="2800" dirty="0"/>
              <a:t>-криминал и алатки за меѓународна соработка</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mk-MK" sz="2800" dirty="0">
                <a:ea typeface="ＭＳ Ｐゴシック" charset="0"/>
                <a:cs typeface="ＭＳ Ｐゴシック" charset="0"/>
              </a:rPr>
              <a:t>Совет на Европа Конвенција за </a:t>
            </a:r>
            <a:r>
              <a:rPr lang="mk-MK" sz="2800" dirty="0" err="1">
                <a:ea typeface="ＭＳ Ｐゴシック" charset="0"/>
                <a:cs typeface="ＭＳ Ｐゴシック" charset="0"/>
              </a:rPr>
              <a:t>сајбер</a:t>
            </a:r>
            <a:r>
              <a:rPr lang="mk-MK" sz="2800" dirty="0">
                <a:ea typeface="ＭＳ Ｐゴシック" charset="0"/>
                <a:cs typeface="ＭＳ Ｐゴシック" charset="0"/>
              </a:rPr>
              <a:t>-криминал Општи членови за заемна правна помош</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mk-MK" sz="2800" dirty="0">
                <a:ea typeface="ＭＳ Ｐゴシック" charset="0"/>
                <a:cs typeface="ＭＳ Ｐゴシック" charset="0"/>
              </a:rPr>
              <a:t>Совет на Европа Конвенција за </a:t>
            </a:r>
            <a:r>
              <a:rPr lang="mk-MK" sz="2800" dirty="0" err="1">
                <a:ea typeface="ＭＳ Ｐゴシック" charset="0"/>
                <a:cs typeface="ＭＳ Ｐゴシック" charset="0"/>
              </a:rPr>
              <a:t>сајбер</a:t>
            </a:r>
            <a:r>
              <a:rPr lang="mk-MK" sz="2800" dirty="0">
                <a:ea typeface="ＭＳ Ｐゴシック" charset="0"/>
                <a:cs typeface="ＭＳ Ｐゴシック" charset="0"/>
              </a:rPr>
              <a:t>-криминал Посебни членови за заемна правна помош</a:t>
            </a: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mk-MK" sz="2800" dirty="0"/>
              <a:t>Резиме</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720146" cy="5170646"/>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mk-MK" sz="1900" b="1" dirty="0">
                <a:cs typeface="Arial" panose="020B0604020202020204" pitchFamily="34" charset="0"/>
              </a:rPr>
              <a:t>Експедитивно зачувување на складираните компјутерски податоци</a:t>
            </a:r>
            <a:r>
              <a:rPr lang="mk-MK" sz="1900" dirty="0">
                <a:cs typeface="Arial" panose="020B0604020202020204" pitchFamily="34" charset="0"/>
              </a:rPr>
              <a:t> (член 29):</a:t>
            </a:r>
          </a:p>
          <a:p>
            <a:pPr lvl="1" algn="just">
              <a:spcAft>
                <a:spcPts val="600"/>
              </a:spcAft>
            </a:pPr>
            <a:r>
              <a:rPr lang="mk-MK" sz="1900" dirty="0"/>
              <a:t>Проширување на релевантните домашни овластувања во меѓународен контекст;</a:t>
            </a:r>
          </a:p>
          <a:p>
            <a:pPr lvl="1" algn="just">
              <a:spcAft>
                <a:spcPts val="600"/>
              </a:spcAft>
            </a:pPr>
            <a:r>
              <a:rPr lang="mk-MK" sz="1900" dirty="0"/>
              <a:t>Условот за двојно инкриминирање се применува само во исклучителни околности;</a:t>
            </a:r>
          </a:p>
          <a:p>
            <a:pPr lvl="1" algn="just">
              <a:spcAft>
                <a:spcPts val="600"/>
              </a:spcAft>
            </a:pPr>
            <a:r>
              <a:rPr lang="mk-MK" sz="1900" dirty="0"/>
              <a:t>Реалното откривање на информации е последователен чекор којшто бара ЗПП.</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Експедитивно откривање на зачувани податочен сообраќај</a:t>
            </a:r>
            <a:r>
              <a:rPr lang="mk-MK" sz="1900" dirty="0">
                <a:cs typeface="Arial" panose="020B0604020202020204" pitchFamily="34" charset="0"/>
              </a:rPr>
              <a:t> (член 30)</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Заемна помош во врска со пристап до складирани компјутерски податоци</a:t>
            </a:r>
            <a:r>
              <a:rPr lang="mk-MK" sz="1900" dirty="0">
                <a:cs typeface="Arial" panose="020B0604020202020204" pitchFamily="34" charset="0"/>
              </a:rPr>
              <a:t> (член 31)</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Прекуграничен пристап до складирани компјутерски податоци со согласност или кога се јавно достапни</a:t>
            </a:r>
            <a:r>
              <a:rPr lang="mk-MK" sz="1900" dirty="0">
                <a:cs typeface="Arial" panose="020B0604020202020204" pitchFamily="34" charset="0"/>
              </a:rPr>
              <a:t> (член 32)</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Заемна помош за следење на податоци</a:t>
            </a:r>
            <a:r>
              <a:rPr lang="mk-MK" sz="1900" dirty="0">
                <a:cs typeface="Arial" panose="020B0604020202020204" pitchFamily="34" charset="0"/>
              </a:rPr>
              <a:t> (чл. 33 и 34)</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24/7 мрежи на точките на контакт:</a:t>
            </a:r>
            <a:r>
              <a:rPr lang="mk-MK" sz="1900" dirty="0">
                <a:cs typeface="Arial" panose="020B0604020202020204" pitchFamily="34" charset="0"/>
              </a:rPr>
              <a:t> ги дополнува но не ги заменува другите постојни канали на соработка (чл. 35)</a:t>
            </a:r>
          </a:p>
        </p:txBody>
      </p:sp>
      <p:sp>
        <p:nvSpPr>
          <p:cNvPr id="17" name="Slide Number Placeholder 1">
            <a:extLst>
              <a:ext uri="{FF2B5EF4-FFF2-40B4-BE49-F238E27FC236}">
                <a16:creationId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a:p>
        </p:txBody>
      </p:sp>
      <p:sp>
        <p:nvSpPr>
          <p:cNvPr id="19" name="TextBox 18">
            <a:extLst>
              <a:ext uri="{FF2B5EF4-FFF2-40B4-BE49-F238E27FC236}">
                <a16:creationId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Конвенција од Будимпешта: </a:t>
            </a:r>
          </a:p>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начела на меѓународната соработка</a:t>
            </a:r>
          </a:p>
        </p:txBody>
      </p:sp>
    </p:spTree>
    <p:extLst>
      <p:ext uri="{BB962C8B-B14F-4D97-AF65-F5344CB8AC3E}">
        <p14:creationId xmlns:p14="http://schemas.microsoft.com/office/powerpoint/2010/main" val="321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latin typeface="Verdana" panose="020B0604030504040204" pitchFamily="34" charset="0"/>
                <a:ea typeface="Verdana" panose="020B0604030504040204" pitchFamily="34" charset="0"/>
              </a:rPr>
              <a:t>Договори за</a:t>
            </a:r>
            <a:r>
              <a:rPr lang="mk-MK" sz="3200" dirty="0">
                <a:latin typeface="Verdana" panose="020B0604030504040204" pitchFamily="34" charset="0"/>
                <a:ea typeface="Verdana" panose="020B0604030504040204" pitchFamily="34" charset="0"/>
              </a:rPr>
              <a:t> </a:t>
            </a:r>
            <a:r>
              <a:rPr lang="mk-MK" sz="3200" b="1" dirty="0">
                <a:latin typeface="Verdana" panose="020B0604030504040204" pitchFamily="34" charset="0"/>
                <a:ea typeface="Verdana" panose="020B0604030504040204" pitchFamily="34" charset="0"/>
              </a:rPr>
              <a:t>заемна правна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210321" y="1598539"/>
            <a:ext cx="4572000" cy="4154984"/>
          </a:xfrm>
          <a:prstGeom prst="rect">
            <a:avLst/>
          </a:prstGeom>
        </p:spPr>
        <p:txBody>
          <a:bodyPr>
            <a:spAutoFit/>
          </a:bodyPr>
          <a:lstStyle/>
          <a:p>
            <a:pPr marL="342900" indent="-342900" algn="just">
              <a:buFont typeface="Arial" panose="020B0604020202020204" pitchFamily="34" charset="0"/>
              <a:buChar char="•"/>
            </a:pPr>
            <a:r>
              <a:rPr lang="mk-MK" sz="2200" b="1"/>
              <a:t>Формална соработка </a:t>
            </a:r>
            <a:r>
              <a:rPr lang="mk-MK" sz="2200"/>
              <a:t>меѓу две или повеќе земји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Вклучуваат одредби </a:t>
            </a:r>
            <a:r>
              <a:rPr lang="mk-MK" sz="2200"/>
              <a:t>за собирање и размена на информации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Се од помош во ситуации</a:t>
            </a:r>
            <a:r>
              <a:rPr lang="mk-MK" sz="2200"/>
              <a:t> во кои барањата можат да бидат одбиени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Ги обезбедуваат барањата</a:t>
            </a:r>
            <a:r>
              <a:rPr lang="mk-MK" sz="2200"/>
              <a:t> со кои молбите за помош мора да бидат усогласени </a:t>
            </a:r>
          </a:p>
        </p:txBody>
      </p:sp>
      <p:pic>
        <p:nvPicPr>
          <p:cNvPr id="6" name="Picture 5">
            <a:extLst>
              <a:ext uri="{FF2B5EF4-FFF2-40B4-BE49-F238E27FC236}">
                <a16:creationId xmlns:a16="http://schemas.microsoft.com/office/drawing/2014/main"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21</a:t>
            </a:fld>
            <a:endParaRPr lang="en-GB"/>
          </a:p>
        </p:txBody>
      </p:sp>
    </p:spTree>
    <p:extLst>
      <p:ext uri="{BB962C8B-B14F-4D97-AF65-F5344CB8AC3E}">
        <p14:creationId xmlns:p14="http://schemas.microsoft.com/office/powerpoint/2010/main" val="235880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423848"/>
            <a:ext cx="4572000" cy="5016758"/>
          </a:xfrm>
          <a:prstGeom prst="rect">
            <a:avLst/>
          </a:prstGeom>
        </p:spPr>
        <p:txBody>
          <a:bodyPr>
            <a:spAutoFit/>
          </a:bodyPr>
          <a:lstStyle/>
          <a:p>
            <a:pPr marL="342900" indent="-342900" algn="just">
              <a:buFont typeface="Arial" panose="020B0604020202020204" pitchFamily="34" charset="0"/>
              <a:buChar char="•"/>
            </a:pPr>
            <a:r>
              <a:rPr lang="mk-MK" sz="2000" b="1" dirty="0"/>
              <a:t>Домашното законодавство може да предвиди механизми</a:t>
            </a:r>
            <a:r>
              <a:rPr lang="mk-MK" sz="2000" dirty="0"/>
              <a:t> за соработка со земјите, без разлика дали има договори за ЗПП со нив или не</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b="1" dirty="0"/>
              <a:t>Овие закони може да содржат одредби</a:t>
            </a:r>
            <a:r>
              <a:rPr lang="mk-MK" sz="2000" dirty="0"/>
              <a:t> што овозможуваат соработка во различни области, вклучувајќи реализирање или доставување на барање за експедитивно зачувување на зачуваните податоци, претрес и запленување на податоци</a:t>
            </a:r>
            <a:r>
              <a:rPr lang="mk-MK" sz="2000"/>
              <a:t>, следење </a:t>
            </a:r>
            <a:r>
              <a:rPr lang="mk-MK" sz="2000" dirty="0"/>
              <a:t>на содржински податоци и собирање на податочен сообраќај</a:t>
            </a:r>
          </a:p>
          <a:p>
            <a:pPr marL="800100" lvl="1" indent="-342900">
              <a:buFont typeface="Wingdings" pitchFamily="2" charset="2"/>
              <a:buChar char="ü"/>
            </a:pPr>
            <a:endParaRPr lang="en-GB" sz="2000" dirty="0"/>
          </a:p>
        </p:txBody>
      </p:sp>
      <p:pic>
        <p:nvPicPr>
          <p:cNvPr id="8" name="Picture 7">
            <a:extLst>
              <a:ext uri="{FF2B5EF4-FFF2-40B4-BE49-F238E27FC236}">
                <a16:creationId xmlns:a16="http://schemas.microsoft.com/office/drawing/2014/main"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a:p>
        </p:txBody>
      </p:sp>
      <p:sp>
        <p:nvSpPr>
          <p:cNvPr id="19" name="Rectangle 18">
            <a:extLst>
              <a:ext uri="{FF2B5EF4-FFF2-40B4-BE49-F238E27FC236}">
                <a16:creationId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latin typeface="Verdana" panose="020B0604030504040204" pitchFamily="34" charset="0"/>
                <a:ea typeface="Verdana" panose="020B0604030504040204" pitchFamily="34" charset="0"/>
              </a:rPr>
              <a:t>Договори за</a:t>
            </a:r>
            <a:r>
              <a:rPr lang="mk-MK" sz="3200" dirty="0">
                <a:latin typeface="Verdana" panose="020B0604030504040204" pitchFamily="34" charset="0"/>
                <a:ea typeface="Verdana" panose="020B0604030504040204" pitchFamily="34" charset="0"/>
              </a:rPr>
              <a:t> </a:t>
            </a:r>
            <a:r>
              <a:rPr lang="mk-MK" sz="3200" b="1" dirty="0">
                <a:latin typeface="Verdana" panose="020B0604030504040204" pitchFamily="34" charset="0"/>
                <a:ea typeface="Verdana" panose="020B0604030504040204" pitchFamily="34" charset="0"/>
              </a:rPr>
              <a:t>заемна правна помош:</a:t>
            </a:r>
          </a:p>
        </p:txBody>
      </p:sp>
    </p:spTree>
    <p:extLst>
      <p:ext uri="{BB962C8B-B14F-4D97-AF65-F5344CB8AC3E}">
        <p14:creationId xmlns:p14="http://schemas.microsoft.com/office/powerpoint/2010/main" val="283400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23</a:t>
            </a:fld>
            <a:endParaRPr lang="en-GB"/>
          </a:p>
        </p:txBody>
      </p:sp>
    </p:spTree>
    <p:extLst>
      <p:ext uri="{BB962C8B-B14F-4D97-AF65-F5344CB8AC3E}">
        <p14:creationId xmlns:p14="http://schemas.microsoft.com/office/powerpoint/2010/main" val="2079787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1284069"/>
          </a:xfrm>
          <a:prstGeom prst="rect">
            <a:avLst/>
          </a:prstGeom>
        </p:spPr>
        <p:txBody>
          <a:bodyPr wrap="square">
            <a:spAutoFit/>
          </a:bodyPr>
          <a:lstStyle/>
          <a:p>
            <a:pPr>
              <a:lnSpc>
                <a:spcPct val="80000"/>
              </a:lnSpc>
            </a:pPr>
            <a:r>
              <a:rPr lang="mk-MK" sz="3200" b="1" dirty="0">
                <a:ea typeface="ＭＳ Ｐゴシック" charset="0"/>
                <a:cs typeface="ＭＳ Ｐゴシック" charset="0"/>
              </a:rPr>
              <a:t>Совет на Европа </a:t>
            </a:r>
          </a:p>
          <a:p>
            <a:pPr>
              <a:lnSpc>
                <a:spcPct val="80000"/>
              </a:lnSpc>
            </a:pPr>
            <a:r>
              <a:rPr lang="mk-MK" sz="3200" b="1" dirty="0">
                <a:ea typeface="ＭＳ Ｐゴシック" charset="0"/>
                <a:cs typeface="ＭＳ Ｐゴシック" charset="0"/>
              </a:rPr>
              <a:t>Конвенција за </a:t>
            </a:r>
            <a:r>
              <a:rPr lang="mk-MK" sz="3200" b="1" dirty="0" err="1">
                <a:ea typeface="ＭＳ Ｐゴシック" charset="0"/>
                <a:cs typeface="ＭＳ Ｐゴシック" charset="0"/>
              </a:rPr>
              <a:t>сајбер</a:t>
            </a:r>
            <a:r>
              <a:rPr lang="mk-MK" sz="3200" b="1" dirty="0">
                <a:ea typeface="ＭＳ Ｐゴシック" charset="0"/>
                <a:cs typeface="ＭＳ Ｐゴシック" charset="0"/>
              </a:rPr>
              <a:t>-криминал </a:t>
            </a:r>
          </a:p>
          <a:p>
            <a:pPr>
              <a:lnSpc>
                <a:spcPct val="80000"/>
              </a:lnSpc>
            </a:pPr>
            <a:r>
              <a:rPr lang="mk-MK" sz="3200" b="1" dirty="0">
                <a:ea typeface="ＭＳ Ｐゴシック" charset="0"/>
                <a:cs typeface="ＭＳ Ｐゴシック" charset="0"/>
              </a:rPr>
              <a:t>Општи членови за заемна правна помош</a:t>
            </a:r>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на меѓународната соработка</a:t>
            </a:r>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Трет дел</a:t>
            </a:r>
          </a:p>
        </p:txBody>
      </p:sp>
    </p:spTree>
    <p:extLst>
      <p:ext uri="{BB962C8B-B14F-4D97-AF65-F5344CB8AC3E}">
        <p14:creationId xmlns:p14="http://schemas.microsoft.com/office/powerpoint/2010/main" val="105638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90708"/>
            <a:ext cx="4572000" cy="5509200"/>
          </a:xfrm>
          <a:prstGeom prst="rect">
            <a:avLst/>
          </a:prstGeom>
        </p:spPr>
        <p:txBody>
          <a:bodyPr>
            <a:spAutoFit/>
          </a:bodyPr>
          <a:lstStyle/>
          <a:p>
            <a:pPr marL="514350" indent="-514350" algn="just">
              <a:buFont typeface="+mj-lt"/>
              <a:buAutoNum type="arabicPeriod"/>
            </a:pPr>
            <a:r>
              <a:rPr lang="mk-MK" sz="2200" dirty="0"/>
              <a:t>Страните ќе овозможат </a:t>
            </a:r>
            <a:r>
              <a:rPr lang="mk-MK" sz="2200" b="1" dirty="0"/>
              <a:t>заемна помош во најширок можен обем</a:t>
            </a:r>
            <a:r>
              <a:rPr lang="mk-MK" sz="2200" dirty="0"/>
              <a:t> заради истраги или постапки во врска со кривични дела поврзани со компјутерски системи и податоци или за собирање докази во електронска форма за кривично дело.</a:t>
            </a:r>
          </a:p>
          <a:p>
            <a:pPr marL="514350" indent="-514350" algn="just">
              <a:buFont typeface="+mj-lt"/>
              <a:buAutoNum type="arabicPeriod"/>
            </a:pPr>
            <a:endParaRPr lang="en-US" sz="2200" dirty="0"/>
          </a:p>
          <a:p>
            <a:pPr marL="514350" indent="-514350" algn="just">
              <a:buFont typeface="+mj-lt"/>
              <a:buAutoNum type="arabicPeriod"/>
            </a:pPr>
            <a:r>
              <a:rPr lang="mk-MK" sz="2200" dirty="0"/>
              <a:t>… </a:t>
            </a:r>
            <a:r>
              <a:rPr lang="mk-MK" sz="2200" b="1" dirty="0"/>
              <a:t>донесат такво законодавство</a:t>
            </a:r>
            <a:r>
              <a:rPr lang="mk-MK" sz="2200" dirty="0"/>
              <a:t>... за извршување на обврските утврдени во членовите 27 до 35.</a:t>
            </a:r>
          </a:p>
          <a:p>
            <a:pPr algn="just"/>
            <a:endParaRPr lang="en-US" sz="2200" dirty="0"/>
          </a:p>
        </p:txBody>
      </p:sp>
      <p:sp>
        <p:nvSpPr>
          <p:cNvPr id="19" name="TextBox 18">
            <a:extLst>
              <a:ext uri="{FF2B5EF4-FFF2-40B4-BE49-F238E27FC236}">
                <a16:creationId xmlns:a16="http://schemas.microsoft.com/office/drawing/2014/main" id="{1F68BF9E-69E4-4C94-8087-A60BAB8E2C23}"/>
              </a:ext>
            </a:extLst>
          </p:cNvPr>
          <p:cNvSpPr txBox="1"/>
          <p:nvPr/>
        </p:nvSpPr>
        <p:spPr>
          <a:xfrm>
            <a:off x="5024447" y="2521869"/>
            <a:ext cx="3871885" cy="2677656"/>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latin typeface="Arial" panose="020B0604020202020204" pitchFamily="34" charset="0"/>
              </a:rPr>
              <a:t>ЗПП во најширок можен обем</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latin typeface="Arial" panose="020B0604020202020204" pitchFamily="34" charset="0"/>
              </a:rPr>
              <a:t>законска основа за извршување на специфичните форми на соработка</a:t>
            </a:r>
          </a:p>
        </p:txBody>
      </p:sp>
      <p:sp>
        <p:nvSpPr>
          <p:cNvPr id="12" name="Slide Number Placeholder 1">
            <a:extLst>
              <a:ext uri="{FF2B5EF4-FFF2-40B4-BE49-F238E27FC236}">
                <a16:creationId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a:p>
        </p:txBody>
      </p:sp>
    </p:spTree>
    <p:extLst>
      <p:ext uri="{BB962C8B-B14F-4D97-AF65-F5344CB8AC3E}">
        <p14:creationId xmlns:p14="http://schemas.microsoft.com/office/powerpoint/2010/main" val="2448875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0" y="1128025"/>
            <a:ext cx="4572000" cy="5455340"/>
          </a:xfrm>
          <a:prstGeom prst="rect">
            <a:avLst/>
          </a:prstGeom>
        </p:spPr>
        <p:txBody>
          <a:bodyPr>
            <a:spAutoFit/>
          </a:bodyPr>
          <a:lstStyle/>
          <a:p>
            <a:pPr marL="514350" indent="-514350" algn="just">
              <a:buFont typeface="+mj-lt"/>
              <a:buAutoNum type="arabicPeriod" startAt="3"/>
            </a:pPr>
            <a:r>
              <a:rPr lang="mk-MK" sz="2050" b="1" dirty="0"/>
              <a:t>Секоја страна може, во итни околности, да поднесе барања… преку </a:t>
            </a:r>
            <a:r>
              <a:rPr lang="mk-MK" sz="2050" b="1" dirty="0" err="1"/>
              <a:t>експедитивни</a:t>
            </a:r>
            <a:r>
              <a:rPr lang="mk-MK" sz="2050" b="1" dirty="0"/>
              <a:t> средства за комуникација, вклучувајќи факс или е-пошта</a:t>
            </a:r>
            <a:r>
              <a:rPr lang="mk-MK" sz="2050" dirty="0"/>
              <a:t>… треба да следат соодветни нивоа на безбедност и автентикација… со формална потврда... Страна до која се доставило барање ќе го прифати и одговори... </a:t>
            </a:r>
            <a:r>
              <a:rPr lang="mk-MK" sz="2050" dirty="0" err="1"/>
              <a:t>експедитивни</a:t>
            </a:r>
            <a:r>
              <a:rPr lang="mk-MK" sz="2050" dirty="0"/>
              <a:t> средства за комуникација.</a:t>
            </a:r>
          </a:p>
          <a:p>
            <a:pPr marL="514350" indent="-514350" algn="just">
              <a:buFont typeface="+mj-lt"/>
              <a:buAutoNum type="arabicPeriod" startAt="3"/>
            </a:pPr>
            <a:endParaRPr lang="en-US" sz="2050" dirty="0"/>
          </a:p>
          <a:p>
            <a:pPr marL="514350" indent="-514350" algn="just">
              <a:buFont typeface="+mj-lt"/>
              <a:buAutoNum type="arabicPeriod" startAt="3"/>
            </a:pPr>
            <a:r>
              <a:rPr lang="mk-MK" sz="2050" dirty="0"/>
              <a:t>… заемната помош подлежи на условите предвидени со законот на страната до која се доставува барање или на применливите договори за заемна помош</a:t>
            </a:r>
          </a:p>
        </p:txBody>
      </p:sp>
      <p:sp>
        <p:nvSpPr>
          <p:cNvPr id="16" name="TextBox 15">
            <a:extLst>
              <a:ext uri="{FF2B5EF4-FFF2-40B4-BE49-F238E27FC236}">
                <a16:creationId xmlns:a16="http://schemas.microsoft.com/office/drawing/2014/main"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rPr>
              <a:t>забрзување на процесот</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rPr>
              <a:t>заемната помош подлежи на условите на договорите за ЗПП и домашните закони</a:t>
            </a:r>
          </a:p>
        </p:txBody>
      </p:sp>
      <p:sp>
        <p:nvSpPr>
          <p:cNvPr id="19" name="Slide Number Placeholder 1">
            <a:extLst>
              <a:ext uri="{FF2B5EF4-FFF2-40B4-BE49-F238E27FC236}">
                <a16:creationId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a:p>
        </p:txBody>
      </p:sp>
      <p:sp>
        <p:nvSpPr>
          <p:cNvPr id="20" name="Rectangle 19">
            <a:extLst>
              <a:ext uri="{FF2B5EF4-FFF2-40B4-BE49-F238E27FC236}">
                <a16:creationId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Tree>
    <p:extLst>
      <p:ext uri="{BB962C8B-B14F-4D97-AF65-F5344CB8AC3E}">
        <p14:creationId xmlns:p14="http://schemas.microsoft.com/office/powerpoint/2010/main" val="1322621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22257"/>
            <a:ext cx="4572000" cy="2931572"/>
          </a:xfrm>
          <a:prstGeom prst="rect">
            <a:avLst/>
          </a:prstGeom>
        </p:spPr>
        <p:txBody>
          <a:bodyPr>
            <a:spAutoFit/>
          </a:bodyPr>
          <a:lstStyle/>
          <a:p>
            <a:pPr marL="457200" indent="-457200" algn="just">
              <a:buFont typeface="+mj-lt"/>
              <a:buAutoNum type="arabicPeriod" startAt="5"/>
            </a:pPr>
            <a:r>
              <a:rPr lang="mk-MK" sz="2050" dirty="0"/>
              <a:t>...дозволено е страната да ја </a:t>
            </a:r>
            <a:r>
              <a:rPr lang="mk-MK" sz="2050" b="1" dirty="0"/>
              <a:t>условува заемната помош со постоење на двојно инкриминирање, тој услов ќе се смета за исполнет… ако однесувањето кое е во</a:t>
            </a:r>
            <a:r>
              <a:rPr lang="mk-MK" sz="2050" dirty="0"/>
              <a:t> </a:t>
            </a:r>
            <a:r>
              <a:rPr lang="mk-MK" sz="2050" b="1" dirty="0"/>
              <a:t>основа</a:t>
            </a:r>
            <a:r>
              <a:rPr lang="mk-MK" sz="2050" dirty="0"/>
              <a:t> на делото за кое се бара помош е кривично дело според нејзините закони.</a:t>
            </a:r>
          </a:p>
        </p:txBody>
      </p:sp>
      <p:sp>
        <p:nvSpPr>
          <p:cNvPr id="16" name="TextBox 15">
            <a:extLst>
              <a:ext uri="{FF2B5EF4-FFF2-40B4-BE49-F238E27FC236}">
                <a16:creationId xmlns:a16="http://schemas.microsoft.com/office/drawing/2014/main" id="{A1D1B9A4-E4CF-45B7-9C59-64BAC1013F7D}"/>
              </a:ext>
            </a:extLst>
          </p:cNvPr>
          <p:cNvSpPr txBox="1"/>
          <p:nvPr/>
        </p:nvSpPr>
        <p:spPr>
          <a:xfrm>
            <a:off x="4764970" y="1750909"/>
            <a:ext cx="4063064" cy="1569660"/>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latin typeface="Arial" panose="020B0604020202020204" pitchFamily="34" charset="0"/>
              </a:rPr>
              <a:t>дефинирање на двојно инкриминирање поради добивање заемна помош</a:t>
            </a:r>
          </a:p>
        </p:txBody>
      </p:sp>
      <p:pic>
        <p:nvPicPr>
          <p:cNvPr id="5" name="Picture 4">
            <a:extLst>
              <a:ext uri="{FF2B5EF4-FFF2-40B4-BE49-F238E27FC236}">
                <a16:creationId xmlns:a16="http://schemas.microsoft.com/office/drawing/2014/main" id="{CDB74488-73EB-3446-AA6A-8E9F5ECFB54D}"/>
              </a:ext>
            </a:extLst>
          </p:cNvPr>
          <p:cNvPicPr>
            <a:picLocks noChangeAspect="1"/>
          </p:cNvPicPr>
          <p:nvPr/>
        </p:nvPicPr>
        <p:blipFill>
          <a:blip r:embed="rId3"/>
          <a:stretch>
            <a:fillRect/>
          </a:stretch>
        </p:blipFill>
        <p:spPr>
          <a:xfrm>
            <a:off x="2976504" y="4194238"/>
            <a:ext cx="3576933" cy="2003082"/>
          </a:xfrm>
          <a:prstGeom prst="rect">
            <a:avLst/>
          </a:prstGeom>
        </p:spPr>
      </p:pic>
      <p:sp>
        <p:nvSpPr>
          <p:cNvPr id="20" name="Slide Number Placeholder 1">
            <a:extLst>
              <a:ext uri="{FF2B5EF4-FFF2-40B4-BE49-F238E27FC236}">
                <a16:creationId xmlns:a16="http://schemas.microsoft.com/office/drawing/2014/main" id="{145768E1-D806-4293-9C6E-0673D7E82CC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a:p>
        </p:txBody>
      </p:sp>
      <p:sp>
        <p:nvSpPr>
          <p:cNvPr id="21" name="Rectangle 20">
            <a:extLst>
              <a:ext uri="{FF2B5EF4-FFF2-40B4-BE49-F238E27FC236}">
                <a16:creationId xmlns:a16="http://schemas.microsoft.com/office/drawing/2014/main" id="{87E677AD-42EC-40BF-A6B6-B033C679AC70}"/>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Tree>
    <p:extLst>
      <p:ext uri="{BB962C8B-B14F-4D97-AF65-F5344CB8AC3E}">
        <p14:creationId xmlns:p14="http://schemas.microsoft.com/office/powerpoint/2010/main" val="3653552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id="{A0F587E2-1A44-4A6A-BFF8-218D6C9FB3A7}"/>
              </a:ext>
            </a:extLst>
          </p:cNvPr>
          <p:cNvGraphicFramePr/>
          <p:nvPr>
            <p:extLst>
              <p:ext uri="{D42A27DB-BD31-4B8C-83A1-F6EECF244321}">
                <p14:modId xmlns:p14="http://schemas.microsoft.com/office/powerpoint/2010/main" val="2291359715"/>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a:p>
        </p:txBody>
      </p:sp>
      <p:sp>
        <p:nvSpPr>
          <p:cNvPr id="19" name="Rectangle 18">
            <a:extLst>
              <a:ext uri="{FF2B5EF4-FFF2-40B4-BE49-F238E27FC236}">
                <a16:creationId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mk-MK" sz="2050" dirty="0"/>
              <a:t>Страната може, во границите на нејзиното домашно законодавство и без претходно барање, </a:t>
            </a:r>
            <a:r>
              <a:rPr lang="mk-MK" sz="2050" b="1" dirty="0"/>
              <a:t>да ѝ проследи на друга страна информација добиена во рамки на нејзините сопствени истраги</a:t>
            </a:r>
            <a:r>
              <a:rPr lang="mk-MK" sz="2050" dirty="0"/>
              <a:t> кога смета дека откривањето на таквите информации може да ѝ помогне на страната примател за започне или спроведе истраги или постапки во врска со кривични дела утврдени во согласност со оваа Конвенција или може да доведе до барање за соработка од таа страна според ова поглавје.</a:t>
            </a:r>
          </a:p>
        </p:txBody>
      </p:sp>
      <p:sp>
        <p:nvSpPr>
          <p:cNvPr id="16" name="TextBox 15">
            <a:extLst>
              <a:ext uri="{FF2B5EF4-FFF2-40B4-BE49-F238E27FC236}">
                <a16:creationId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ѝ дава овластување на државата која ги поседува информациите да ги проследи до другата држава без претходно барање</a:t>
            </a:r>
          </a:p>
        </p:txBody>
      </p:sp>
      <p:sp>
        <p:nvSpPr>
          <p:cNvPr id="12" name="Slide Number Placeholder 1">
            <a:extLst>
              <a:ext uri="{FF2B5EF4-FFF2-40B4-BE49-F238E27FC236}">
                <a16:creationId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a:p>
        </p:txBody>
      </p:sp>
    </p:spTree>
    <p:extLst>
      <p:ext uri="{BB962C8B-B14F-4D97-AF65-F5344CB8AC3E}">
        <p14:creationId xmlns:p14="http://schemas.microsoft.com/office/powerpoint/2010/main" val="115687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mk-MK" sz="2200" dirty="0"/>
              <a:t>Да се разбере глобалната димензија на интернетот и меѓународната димензија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разберат предизвиците на </a:t>
            </a:r>
            <a:r>
              <a:rPr lang="mk-MK" sz="2200" dirty="0" err="1"/>
              <a:t>сајбер</a:t>
            </a:r>
            <a:r>
              <a:rPr lang="mk-MK" sz="2200" dirty="0"/>
              <a:t>-криминалот во меѓународна средина</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објасни важноста на меѓународната соработка и да се препознаат достапните инструменти за меѓународна соработка во областа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дискутира Конвенцијата од Будимпешта за </a:t>
            </a:r>
            <a:r>
              <a:rPr lang="mk-MK" sz="2200" dirty="0" err="1"/>
              <a:t>сајбер</a:t>
            </a:r>
            <a:r>
              <a:rPr lang="mk-MK" sz="2200" dirty="0"/>
              <a:t>-криминал и да се идентификуваат нејзините општи и посебни начела и членови за заемна правна помош во кривичната материја</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06706" y="1523099"/>
            <a:ext cx="4572000" cy="4508927"/>
          </a:xfrm>
          <a:prstGeom prst="rect">
            <a:avLst/>
          </a:prstGeom>
        </p:spPr>
        <p:txBody>
          <a:bodyPr>
            <a:spAutoFit/>
          </a:bodyPr>
          <a:lstStyle/>
          <a:p>
            <a:pPr marL="514350" indent="-514350" algn="just">
              <a:buFont typeface="+mj-lt"/>
              <a:buAutoNum type="arabicPeriod" startAt="2"/>
            </a:pPr>
            <a:r>
              <a:rPr lang="mk-MK" sz="2050"/>
              <a:t>Пред давањето на таквите информации, страна која ги дава може да побара да се </a:t>
            </a:r>
            <a:r>
              <a:rPr lang="mk-MK" sz="2050" b="1"/>
              <a:t>чуваат во тајност или да се користат само под одредени услови</a:t>
            </a:r>
            <a:r>
              <a:rPr lang="mk-MK" sz="2050"/>
              <a:t>. Доколку страната примател не може да го исполни таквото барање, таа ќе ја извести страната давател, која потоа утврдува дали информациите сепак треба да бидат дадени. Доколку страната примател ги прифати информациите со почитување на условите, таа е обврзана со нив.</a:t>
            </a:r>
          </a:p>
        </p:txBody>
      </p:sp>
      <p:sp>
        <p:nvSpPr>
          <p:cNvPr id="16" name="TextBox 15">
            <a:extLst>
              <a:ext uri="{FF2B5EF4-FFF2-40B4-BE49-F238E27FC236}">
                <a16:creationId xmlns:a16="http://schemas.microsoft.com/office/drawing/2014/main"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Страната спонтано ќе проследува информации доколку чувствителните информации се чуваат во тајност</a:t>
            </a:r>
          </a:p>
        </p:txBody>
      </p:sp>
      <p:sp>
        <p:nvSpPr>
          <p:cNvPr id="20" name="Slide Number Placeholder 1">
            <a:extLst>
              <a:ext uri="{FF2B5EF4-FFF2-40B4-BE49-F238E27FC236}">
                <a16:creationId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a:p>
        </p:txBody>
      </p:sp>
      <p:sp>
        <p:nvSpPr>
          <p:cNvPr id="21" name="Rectangle 20">
            <a:extLst>
              <a:ext uri="{FF2B5EF4-FFF2-40B4-BE49-F238E27FC236}">
                <a16:creationId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Tree>
    <p:extLst>
      <p:ext uri="{BB962C8B-B14F-4D97-AF65-F5344CB8AC3E}">
        <p14:creationId xmlns:p14="http://schemas.microsoft.com/office/powerpoint/2010/main" val="383579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id="{77F675A6-2D60-41E4-9319-258232C26433}"/>
              </a:ext>
            </a:extLst>
          </p:cNvPr>
          <p:cNvGraphicFramePr/>
          <p:nvPr>
            <p:extLst>
              <p:ext uri="{D42A27DB-BD31-4B8C-83A1-F6EECF244321}">
                <p14:modId xmlns:p14="http://schemas.microsoft.com/office/powerpoint/2010/main" val="1338582671"/>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
        <p:nvSpPr>
          <p:cNvPr id="12" name="Slide Number Placeholder 1">
            <a:extLst>
              <a:ext uri="{FF2B5EF4-FFF2-40B4-BE49-F238E27FC236}">
                <a16:creationId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121543" y="1130068"/>
            <a:ext cx="4898325" cy="5193729"/>
          </a:xfrm>
          <a:prstGeom prst="rect">
            <a:avLst/>
          </a:prstGeom>
        </p:spPr>
        <p:txBody>
          <a:bodyPr wrap="square">
            <a:spAutoFit/>
          </a:bodyPr>
          <a:lstStyle/>
          <a:p>
            <a:pPr marL="457200" indent="-457200" algn="just">
              <a:buFont typeface="+mj-lt"/>
              <a:buAutoNum type="arabicPeriod" startAt="2"/>
            </a:pPr>
            <a:r>
              <a:rPr lang="mk-MK" sz="1950" dirty="0"/>
              <a:t>а) </a:t>
            </a:r>
            <a:r>
              <a:rPr lang="mk-MK" sz="1950" b="1" dirty="0"/>
              <a:t>Секоја страна ќе назначи централен орган или органи</a:t>
            </a:r>
            <a:r>
              <a:rPr lang="mk-MK" sz="1950" dirty="0"/>
              <a:t> надлежни за испраќање и одговарање на барања за заемна помош, извршување на таквите барања или нивно пренесување до органите надлежни за нивно извршување.</a:t>
            </a:r>
          </a:p>
          <a:p>
            <a:pPr algn="just"/>
            <a:r>
              <a:rPr lang="mk-MK" sz="1950" dirty="0"/>
              <a:t>	б) </a:t>
            </a:r>
            <a:r>
              <a:rPr lang="mk-MK" sz="1950" b="1" dirty="0"/>
              <a:t>Централните власти ќе 	комуницираат директно едни со 	други</a:t>
            </a:r>
            <a:r>
              <a:rPr lang="mk-MK" sz="1950" dirty="0"/>
              <a:t>;</a:t>
            </a:r>
          </a:p>
          <a:p>
            <a:pPr algn="just"/>
            <a:endParaRPr lang="en-US" sz="1950" b="1" dirty="0"/>
          </a:p>
          <a:p>
            <a:pPr marL="457200" indent="-457200" algn="just">
              <a:buClr>
                <a:schemeClr val="tx1"/>
              </a:buClr>
              <a:buFont typeface="+mj-lt"/>
              <a:buAutoNum type="arabicPeriod" startAt="3"/>
            </a:pPr>
            <a:r>
              <a:rPr lang="mk-MK" sz="1950" dirty="0"/>
              <a:t>Барањата за </a:t>
            </a:r>
            <a:r>
              <a:rPr lang="mk-MK" sz="1950" b="1" dirty="0"/>
              <a:t>заемна помош</a:t>
            </a:r>
            <a:r>
              <a:rPr lang="mk-MK" sz="1950" dirty="0"/>
              <a:t> според овој член </a:t>
            </a:r>
            <a:r>
              <a:rPr lang="mk-MK" sz="1950" b="1" dirty="0"/>
              <a:t>ќе се извршуваат во согласност со постапките наведени од страната барател, освен ако не се во согласност со законот на страната од која се бара</a:t>
            </a:r>
            <a:r>
              <a:rPr lang="mk-MK" sz="1950" dirty="0"/>
              <a:t>.</a:t>
            </a:r>
          </a:p>
        </p:txBody>
      </p:sp>
      <p:sp>
        <p:nvSpPr>
          <p:cNvPr id="16" name="TextBox 15">
            <a:extLst>
              <a:ext uri="{FF2B5EF4-FFF2-40B4-BE49-F238E27FC236}">
                <a16:creationId xmlns:a16="http://schemas.microsoft.com/office/drawing/2014/main" id="{16FE3329-51E5-474A-9117-C35827CFA84A}"/>
              </a:ext>
            </a:extLst>
          </p:cNvPr>
          <p:cNvSpPr txBox="1"/>
          <p:nvPr/>
        </p:nvSpPr>
        <p:spPr>
          <a:xfrm>
            <a:off x="5485876" y="1646210"/>
            <a:ext cx="3171497" cy="4524315"/>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rPr>
              <a:t>назначување на централен орган и воспоставување директен контакт</a:t>
            </a:r>
          </a:p>
          <a:p>
            <a:pPr algn="just"/>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rPr>
              <a:t>заемната помош треба да се спроведе преку примена на релевантните договори</a:t>
            </a: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a:p>
        </p:txBody>
      </p:sp>
    </p:spTree>
    <p:extLst>
      <p:ext uri="{BB962C8B-B14F-4D97-AF65-F5344CB8AC3E}">
        <p14:creationId xmlns:p14="http://schemas.microsoft.com/office/powerpoint/2010/main" val="173473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238342" y="1212671"/>
            <a:ext cx="4572000" cy="5016758"/>
          </a:xfrm>
          <a:prstGeom prst="rect">
            <a:avLst/>
          </a:prstGeom>
        </p:spPr>
        <p:txBody>
          <a:bodyPr>
            <a:spAutoFit/>
          </a:bodyPr>
          <a:lstStyle/>
          <a:p>
            <a:pPr marL="457200" indent="-457200" algn="just">
              <a:buClr>
                <a:schemeClr val="tx1"/>
              </a:buClr>
              <a:buFont typeface="+mj-lt"/>
              <a:buAutoNum type="arabicPeriod" startAt="4"/>
            </a:pPr>
            <a:r>
              <a:rPr lang="mk-MK" sz="2000" b="1" dirty="0"/>
              <a:t>Страната до која се доставило барање</a:t>
            </a:r>
            <a:r>
              <a:rPr lang="mk-MK" sz="2000" dirty="0"/>
              <a:t> може, покрај основите за одбивање утврдени во член 25, став 4, </a:t>
            </a:r>
            <a:r>
              <a:rPr lang="mk-MK" sz="2000" b="1" dirty="0"/>
              <a:t>да одбие да даде помош ако</a:t>
            </a:r>
            <a:r>
              <a:rPr lang="mk-MK" sz="2000" dirty="0"/>
              <a:t>: </a:t>
            </a:r>
          </a:p>
          <a:p>
            <a:pPr marL="457200" indent="-457200" algn="just">
              <a:buFont typeface="+mj-lt"/>
              <a:buAutoNum type="arabicPeriod" startAt="4"/>
            </a:pPr>
            <a:endParaRPr lang="en-US" sz="2000" dirty="0"/>
          </a:p>
          <a:p>
            <a:pPr algn="just"/>
            <a:r>
              <a:rPr lang="mk-MK" sz="2000" dirty="0"/>
              <a:t>	а.) барањето се однесува на прекршок за кој </a:t>
            </a:r>
            <a:r>
              <a:rPr lang="mk-MK" sz="2000" b="1" dirty="0"/>
              <a:t>замолената страна смета дека е политички прекршок или прекршок поврзан со политички прекршок</a:t>
            </a:r>
            <a:r>
              <a:rPr lang="mk-MK" sz="2000" dirty="0"/>
              <a:t>, или</a:t>
            </a:r>
          </a:p>
          <a:p>
            <a:pPr algn="just"/>
            <a:r>
              <a:rPr lang="mk-MK" sz="2000" dirty="0"/>
              <a:t>	б.) смета дека извршувањето на барањето има веројатност да го </a:t>
            </a:r>
            <a:r>
              <a:rPr lang="mk-MK" sz="2000" b="1" dirty="0"/>
              <a:t>загрози нејзиниот суверенитет, безбедност, </a:t>
            </a:r>
            <a:r>
              <a:rPr lang="mk-MK" sz="2000" b="1" i="1" dirty="0"/>
              <a:t>јавен ред</a:t>
            </a:r>
            <a:r>
              <a:rPr lang="mk-MK" sz="2000" b="1" dirty="0"/>
              <a:t> или други суштински интереси</a:t>
            </a:r>
          </a:p>
        </p:txBody>
      </p:sp>
      <p:sp>
        <p:nvSpPr>
          <p:cNvPr id="16" name="TextBox 15">
            <a:extLst>
              <a:ext uri="{FF2B5EF4-FFF2-40B4-BE49-F238E27FC236}">
                <a16:creationId xmlns:a16="http://schemas.microsoft.com/office/drawing/2014/main" id="{EF3BAE96-3500-4DD7-9AB2-2ADC882B625D}"/>
              </a:ext>
            </a:extLst>
          </p:cNvPr>
          <p:cNvSpPr txBox="1"/>
          <p:nvPr/>
        </p:nvSpPr>
        <p:spPr>
          <a:xfrm>
            <a:off x="5122436" y="1720555"/>
            <a:ext cx="3783222" cy="3416320"/>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помошта може да биде одбиена врз основите утврдени во член 25</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a:solidFill>
                  <a:srgbClr val="C00000"/>
                </a:solidFill>
              </a:rPr>
              <a:t>не би требало да биде толку широко за да создаде можност за категорично одбивање на помошта</a:t>
            </a:r>
          </a:p>
          <a:p>
            <a:pPr marL="342900" indent="-342900" algn="just">
              <a:buFont typeface="Arial" panose="020B0604020202020204" pitchFamily="34" charset="0"/>
              <a:buChar char="•"/>
            </a:pPr>
            <a:endParaRPr lang="en-GB" sz="2400" b="1" dirty="0">
              <a:solidFill>
                <a:srgbClr val="FF0000"/>
              </a:solidFill>
            </a:endParaRPr>
          </a:p>
        </p:txBody>
      </p:sp>
      <p:sp>
        <p:nvSpPr>
          <p:cNvPr id="19" name="Slide Number Placeholder 1">
            <a:extLst>
              <a:ext uri="{FF2B5EF4-FFF2-40B4-BE49-F238E27FC236}">
                <a16:creationId xmlns:a16="http://schemas.microsoft.com/office/drawing/2014/main" id="{CFB90D1D-B405-45B1-A4A4-118A1946F0FD}"/>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33</a:t>
            </a:fld>
            <a:endParaRPr lang="en-GB"/>
          </a:p>
        </p:txBody>
      </p:sp>
      <p:sp>
        <p:nvSpPr>
          <p:cNvPr id="20" name="Rectangle 19">
            <a:extLst>
              <a:ext uri="{FF2B5EF4-FFF2-40B4-BE49-F238E27FC236}">
                <a16:creationId xmlns:a16="http://schemas.microsoft.com/office/drawing/2014/main" id="{8B93BB03-92B3-4E1A-9FB8-78640DBBECC3}"/>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Tree>
    <p:extLst>
      <p:ext uri="{BB962C8B-B14F-4D97-AF65-F5344CB8AC3E}">
        <p14:creationId xmlns:p14="http://schemas.microsoft.com/office/powerpoint/2010/main" val="1239444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523099"/>
            <a:ext cx="4572000" cy="3785652"/>
          </a:xfrm>
          <a:prstGeom prst="rect">
            <a:avLst/>
          </a:prstGeom>
        </p:spPr>
        <p:txBody>
          <a:bodyPr>
            <a:spAutoFit/>
          </a:bodyPr>
          <a:lstStyle/>
          <a:p>
            <a:pPr marL="342900" indent="-342900" algn="just">
              <a:buFont typeface="+mj-lt"/>
              <a:buAutoNum type="arabicPeriod" startAt="7"/>
            </a:pPr>
            <a:r>
              <a:rPr lang="mk-MK" sz="2000" dirty="0"/>
              <a:t>замолената страна </a:t>
            </a:r>
            <a:r>
              <a:rPr lang="mk-MK" sz="2000" b="1" dirty="0"/>
              <a:t>веднаш ќе ја извести страната барател за резултатот од извршувањето</a:t>
            </a:r>
            <a:r>
              <a:rPr lang="mk-MK" sz="2000" dirty="0"/>
              <a:t> на барањето за помош…</a:t>
            </a:r>
          </a:p>
          <a:p>
            <a:pPr marL="342900" indent="-342900" algn="just">
              <a:buFont typeface="+mj-lt"/>
              <a:buAutoNum type="arabicPeriod" startAt="7"/>
            </a:pPr>
            <a:endParaRPr lang="en-US" sz="2000" dirty="0"/>
          </a:p>
          <a:p>
            <a:pPr marL="342900" indent="-342900" algn="just">
              <a:buFont typeface="+mj-lt"/>
              <a:buAutoNum type="arabicPeriod" startAt="7"/>
            </a:pPr>
            <a:r>
              <a:rPr lang="mk-MK" sz="2000" dirty="0"/>
              <a:t>Страната барател може да побара од </a:t>
            </a:r>
            <a:r>
              <a:rPr lang="mk-MK" sz="2000" b="1" dirty="0"/>
              <a:t>замолената страна да го чува во тајност</a:t>
            </a:r>
            <a:r>
              <a:rPr lang="mk-MK" sz="2000" dirty="0"/>
              <a:t> барањето... освен до степен потребен за негово извршување.  Доколку замолената страна </a:t>
            </a:r>
            <a:r>
              <a:rPr lang="mk-MK" sz="2000" b="1" dirty="0"/>
              <a:t>не може да се сообрази</a:t>
            </a:r>
            <a:r>
              <a:rPr lang="mk-MK" sz="2000" dirty="0"/>
              <a:t>… таа </a:t>
            </a:r>
            <a:r>
              <a:rPr lang="mk-MK" sz="2000" b="1" dirty="0"/>
              <a:t>веднаш ќе ја извести страната барател</a:t>
            </a:r>
            <a:r>
              <a:rPr lang="mk-MK" sz="2000" dirty="0"/>
              <a:t>...</a:t>
            </a:r>
          </a:p>
        </p:txBody>
      </p:sp>
      <p:sp>
        <p:nvSpPr>
          <p:cNvPr id="16" name="TextBox 15">
            <a:extLst>
              <a:ext uri="{FF2B5EF4-FFF2-40B4-BE49-F238E27FC236}">
                <a16:creationId xmlns:a16="http://schemas.microsoft.com/office/drawing/2014/main" id="{771DDDF6-C7C7-4DD3-B7C2-5DC5F4608815}"/>
              </a:ext>
            </a:extLst>
          </p:cNvPr>
          <p:cNvSpPr txBox="1"/>
          <p:nvPr/>
        </p:nvSpPr>
        <p:spPr>
          <a:xfrm>
            <a:off x="4905530" y="1798888"/>
            <a:ext cx="3871918" cy="3416320"/>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информирање на страната барател за резултатот од барањето</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a:solidFill>
                  <a:srgbClr val="C00000"/>
                </a:solidFill>
              </a:rPr>
              <a:t>дозволува страната барател да побара да се чуваат доверливи барањето и неговата содржина</a:t>
            </a:r>
          </a:p>
        </p:txBody>
      </p:sp>
      <p:sp>
        <p:nvSpPr>
          <p:cNvPr id="12" name="Rectangle 11">
            <a:extLst>
              <a:ext uri="{FF2B5EF4-FFF2-40B4-BE49-F238E27FC236}">
                <a16:creationId xmlns:a16="http://schemas.microsoft.com/office/drawing/2014/main" id="{A8431453-9585-49B9-93C6-6C2A1841BBDA}"/>
              </a:ext>
            </a:extLst>
          </p:cNvPr>
          <p:cNvSpPr/>
          <p:nvPr/>
        </p:nvSpPr>
        <p:spPr>
          <a:xfrm>
            <a:off x="1677880" y="-27384"/>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
        <p:nvSpPr>
          <p:cNvPr id="19" name="Slide Number Placeholder 1">
            <a:extLst>
              <a:ext uri="{FF2B5EF4-FFF2-40B4-BE49-F238E27FC236}">
                <a16:creationId xmlns:a16="http://schemas.microsoft.com/office/drawing/2014/main" id="{24D1A84A-188A-43EE-A2C1-F0243F951C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a:p>
        </p:txBody>
      </p:sp>
    </p:spTree>
    <p:extLst>
      <p:ext uri="{BB962C8B-B14F-4D97-AF65-F5344CB8AC3E}">
        <p14:creationId xmlns:p14="http://schemas.microsoft.com/office/powerpoint/2010/main" val="139266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184545"/>
            <a:ext cx="4572000" cy="5324535"/>
          </a:xfrm>
          <a:prstGeom prst="rect">
            <a:avLst/>
          </a:prstGeom>
        </p:spPr>
        <p:txBody>
          <a:bodyPr>
            <a:spAutoFit/>
          </a:bodyPr>
          <a:lstStyle/>
          <a:p>
            <a:pPr marL="457200" indent="-457200" algn="just">
              <a:buFont typeface="+mj-lt"/>
              <a:buAutoNum type="arabicPeriod" startAt="9"/>
            </a:pPr>
            <a:r>
              <a:rPr lang="mk-MK" sz="2000" dirty="0"/>
              <a:t>а.) Во случај на итност, барањата за заемна помош или комуникација… </a:t>
            </a:r>
            <a:r>
              <a:rPr lang="mk-MK" sz="2000" b="1" dirty="0"/>
              <a:t>можат да бидат испратени директно од судските органи на страната барател до таквите органи на страната барател</a:t>
            </a:r>
            <a:r>
              <a:rPr lang="mk-MK" sz="2000" dirty="0"/>
              <a:t>. … истовремено ќе се испрати копија до централниот орган ...;</a:t>
            </a:r>
          </a:p>
          <a:p>
            <a:pPr algn="just"/>
            <a:r>
              <a:rPr lang="mk-MK" sz="2000" dirty="0"/>
              <a:t>	б.) Секое барање или комуникација 	според овој став може да се 	</a:t>
            </a:r>
            <a:r>
              <a:rPr lang="mk-MK" sz="2000" b="1" dirty="0"/>
              <a:t>изврши преку Меѓународната 	организација за криминалистичка 	полиција (Интерпол)</a:t>
            </a:r>
            <a:r>
              <a:rPr lang="mk-MK" sz="2000" dirty="0"/>
              <a:t>;</a:t>
            </a:r>
          </a:p>
          <a:p>
            <a:pPr algn="just"/>
            <a:r>
              <a:rPr lang="mk-MK" sz="2000" dirty="0"/>
              <a:t>	г.) Барањата или комуникациите… 	</a:t>
            </a:r>
            <a:r>
              <a:rPr lang="mk-MK" sz="2000" b="1" dirty="0"/>
              <a:t>што не вклучуваат присилна акција 	може да бидат директно 	пренесени...</a:t>
            </a:r>
            <a:r>
              <a:rPr lang="mk-MK" sz="2000" dirty="0"/>
              <a:t> .</a:t>
            </a:r>
          </a:p>
        </p:txBody>
      </p:sp>
      <p:sp>
        <p:nvSpPr>
          <p:cNvPr id="16" name="TextBox 15">
            <a:extLst>
              <a:ext uri="{FF2B5EF4-FFF2-40B4-BE49-F238E27FC236}">
                <a16:creationId xmlns:a16="http://schemas.microsoft.com/office/drawing/2014/main"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барањата можат да бидат испратени директно од судиите и обвинителите на страната барател до судиите и обвинителите на страната од која се бара помош</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a:solidFill>
                  <a:srgbClr val="C00000"/>
                </a:solidFill>
              </a:rPr>
              <a:t>Користење на каналите на Интерпол</a:t>
            </a:r>
          </a:p>
        </p:txBody>
      </p:sp>
      <p:sp>
        <p:nvSpPr>
          <p:cNvPr id="19" name="Slide Number Placeholder 1">
            <a:extLst>
              <a:ext uri="{FF2B5EF4-FFF2-40B4-BE49-F238E27FC236}">
                <a16:creationId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a:p>
        </p:txBody>
      </p:sp>
      <p:sp>
        <p:nvSpPr>
          <p:cNvPr id="20" name="Rectangle 19">
            <a:extLst>
              <a:ext uri="{FF2B5EF4-FFF2-40B4-BE49-F238E27FC236}">
                <a16:creationId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Tree>
    <p:extLst>
      <p:ext uri="{BB962C8B-B14F-4D97-AF65-F5344CB8AC3E}">
        <p14:creationId xmlns:p14="http://schemas.microsoft.com/office/powerpoint/2010/main" val="20947905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C34A32F7-EAA0-4D66-BCA0-E3CA6C2BEB7E}"/>
              </a:ext>
            </a:extLst>
          </p:cNvPr>
          <p:cNvGraphicFramePr/>
          <p:nvPr>
            <p:extLst>
              <p:ext uri="{D42A27DB-BD31-4B8C-83A1-F6EECF244321}">
                <p14:modId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a:p>
        </p:txBody>
      </p:sp>
      <p:sp>
        <p:nvSpPr>
          <p:cNvPr id="16" name="Rectangle 15">
            <a:extLst>
              <a:ext uri="{FF2B5EF4-FFF2-40B4-BE49-F238E27FC236}">
                <a16:creationId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37</a:t>
            </a:fld>
            <a:endParaRPr lang="en-GB"/>
          </a:p>
        </p:txBody>
      </p:sp>
    </p:spTree>
    <p:extLst>
      <p:ext uri="{BB962C8B-B14F-4D97-AF65-F5344CB8AC3E}">
        <p14:creationId xmlns:p14="http://schemas.microsoft.com/office/powerpoint/2010/main" val="2937071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1678023"/>
          </a:xfrm>
          <a:prstGeom prst="rect">
            <a:avLst/>
          </a:prstGeom>
        </p:spPr>
        <p:txBody>
          <a:bodyPr wrap="square">
            <a:spAutoFit/>
          </a:bodyPr>
          <a:lstStyle/>
          <a:p>
            <a:pPr>
              <a:lnSpc>
                <a:spcPct val="80000"/>
              </a:lnSpc>
            </a:pPr>
            <a:r>
              <a:rPr lang="mk-MK" sz="3200" b="1" dirty="0">
                <a:ea typeface="ＭＳ Ｐゴシック" charset="0"/>
                <a:cs typeface="ＭＳ Ｐゴシック" charset="0"/>
              </a:rPr>
              <a:t>Совет на Европа </a:t>
            </a:r>
          </a:p>
          <a:p>
            <a:pPr>
              <a:lnSpc>
                <a:spcPct val="80000"/>
              </a:lnSpc>
            </a:pPr>
            <a:r>
              <a:rPr lang="mk-MK" sz="3200" b="1" dirty="0">
                <a:ea typeface="ＭＳ Ｐゴシック" charset="0"/>
                <a:cs typeface="ＭＳ Ｐゴシック" charset="0"/>
              </a:rPr>
              <a:t>Конвенција за </a:t>
            </a:r>
            <a:r>
              <a:rPr lang="mk-MK" sz="3200" b="1" dirty="0" err="1">
                <a:ea typeface="ＭＳ Ｐゴシック" charset="0"/>
                <a:cs typeface="ＭＳ Ｐゴシック" charset="0"/>
              </a:rPr>
              <a:t>сајбер</a:t>
            </a:r>
            <a:r>
              <a:rPr lang="mk-MK" sz="3200" b="1" dirty="0">
                <a:ea typeface="ＭＳ Ｐゴシック" charset="0"/>
                <a:cs typeface="ＭＳ Ｐゴシック" charset="0"/>
              </a:rPr>
              <a:t>-криминал </a:t>
            </a:r>
          </a:p>
          <a:p>
            <a:pPr>
              <a:lnSpc>
                <a:spcPct val="80000"/>
              </a:lnSpc>
            </a:pPr>
            <a:r>
              <a:rPr lang="mk-MK" sz="3200" b="1" dirty="0">
                <a:ea typeface="ＭＳ Ｐゴシック" charset="0"/>
                <a:cs typeface="ＭＳ Ｐゴシック" charset="0"/>
              </a:rPr>
              <a:t>Специфични членови за заемна правна помош</a:t>
            </a:r>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за меѓународна соработка</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Четврт дел</a:t>
            </a:r>
          </a:p>
        </p:txBody>
      </p:sp>
    </p:spTree>
    <p:extLst>
      <p:ext uri="{BB962C8B-B14F-4D97-AF65-F5344CB8AC3E}">
        <p14:creationId xmlns:p14="http://schemas.microsoft.com/office/powerpoint/2010/main" val="731303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62269" y="99519"/>
            <a:ext cx="778173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514350" indent="-514350" algn="just">
              <a:buFont typeface="+mj-lt"/>
              <a:buAutoNum type="arabicPeriod"/>
            </a:pPr>
            <a:r>
              <a:rPr lang="mk-MK" sz="2000">
                <a:cs typeface="Times New Roman" pitchFamily="18" charset="0"/>
              </a:rPr>
              <a:t>Една страна може да побара друга страна да нарача или на друг начин да добие </a:t>
            </a:r>
            <a:r>
              <a:rPr lang="mk-MK" sz="2000" b="1">
                <a:cs typeface="Times New Roman" pitchFamily="18" charset="0"/>
              </a:rPr>
              <a:t>експедитивно</a:t>
            </a:r>
            <a:r>
              <a:rPr lang="mk-MK" sz="2000">
                <a:cs typeface="Times New Roman" pitchFamily="18" charset="0"/>
              </a:rPr>
              <a:t> </a:t>
            </a:r>
            <a:r>
              <a:rPr lang="mk-MK" sz="2000" b="1">
                <a:cs typeface="Times New Roman" pitchFamily="18" charset="0"/>
              </a:rPr>
              <a:t>зачувување на податоци</a:t>
            </a:r>
            <a:r>
              <a:rPr lang="mk-MK" sz="2000">
                <a:cs typeface="Times New Roman" pitchFamily="18" charset="0"/>
              </a:rPr>
              <a:t> складирани со помош на компјутерски систем, лоциран во рамките на територијата на другата страна и во однос на кои страната барател </a:t>
            </a:r>
            <a:r>
              <a:rPr lang="mk-MK" sz="2000" b="1">
                <a:cs typeface="Times New Roman" pitchFamily="18" charset="0"/>
              </a:rPr>
              <a:t>има намера да поднесе барање за заемна помош за пребарување или сличен пристап, запленување или слично обезбедување, или откривање на податоците</a:t>
            </a:r>
            <a:r>
              <a:rPr lang="mk-MK" sz="2000">
                <a:cs typeface="Times New Roman" pitchFamily="18" charset="0"/>
              </a:rPr>
              <a:t>.</a:t>
            </a:r>
          </a:p>
        </p:txBody>
      </p:sp>
      <p:sp>
        <p:nvSpPr>
          <p:cNvPr id="5" name="Rectangle 4">
            <a:extLst>
              <a:ext uri="{FF2B5EF4-FFF2-40B4-BE49-F238E27FC236}">
                <a16:creationId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mk-MK" sz="2400" b="1">
                <a:solidFill>
                  <a:srgbClr val="C00000"/>
                </a:solidFill>
                <a:cs typeface="Times New Roman" pitchFamily="18" charset="0"/>
              </a:rPr>
              <a:t>експедитивно зачувување на податоци складирани со помош на компјутерски систем кој се наоѓа во рамките на територијата на другата страна </a:t>
            </a:r>
          </a:p>
        </p:txBody>
      </p:sp>
      <p:sp>
        <p:nvSpPr>
          <p:cNvPr id="12" name="Slide Number Placeholder 1">
            <a:extLst>
              <a:ext uri="{FF2B5EF4-FFF2-40B4-BE49-F238E27FC236}">
                <a16:creationId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a:p>
        </p:txBody>
      </p:sp>
    </p:spTree>
    <p:extLst>
      <p:ext uri="{BB962C8B-B14F-4D97-AF65-F5344CB8AC3E}">
        <p14:creationId xmlns:p14="http://schemas.microsoft.com/office/powerpoint/2010/main" val="272187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Прв дел</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496161"/>
          </a:xfrm>
          <a:prstGeom prst="rect">
            <a:avLst/>
          </a:prstGeom>
        </p:spPr>
        <p:txBody>
          <a:bodyPr wrap="square">
            <a:spAutoFit/>
          </a:bodyPr>
          <a:lstStyle/>
          <a:p>
            <a:pPr eaLnBrk="1" hangingPunct="1">
              <a:lnSpc>
                <a:spcPct val="80000"/>
              </a:lnSpc>
            </a:pPr>
            <a:r>
              <a:rPr lang="mk-MK" sz="3200" b="1">
                <a:ea typeface="+mj-ea"/>
                <a:cs typeface="+mj-cs"/>
              </a:rPr>
              <a:t>Меѓународна</a:t>
            </a:r>
            <a:r>
              <a:rPr lang="mk-MK" sz="3200" b="1"/>
              <a:t> </a:t>
            </a:r>
            <a:r>
              <a:rPr lang="mk-MK" sz="3200" b="1">
                <a:ea typeface="+mj-ea"/>
                <a:cs typeface="+mj-cs"/>
              </a:rPr>
              <a:t>димензија на сајбер-криминалот</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на меѓународната соработка</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41295" y="1228053"/>
            <a:ext cx="4572000" cy="5355312"/>
          </a:xfrm>
          <a:prstGeom prst="rect">
            <a:avLst/>
          </a:prstGeom>
        </p:spPr>
        <p:txBody>
          <a:bodyPr>
            <a:spAutoFit/>
          </a:bodyPr>
          <a:lstStyle/>
          <a:p>
            <a:pPr marL="457200" indent="-457200" algn="just">
              <a:buFont typeface="+mj-lt"/>
              <a:buAutoNum type="arabicPeriod" startAt="2"/>
              <a:defRPr/>
            </a:pPr>
            <a:r>
              <a:rPr lang="mk-MK" dirty="0"/>
              <a:t>Барањето ... ќе ги прецизира:</a:t>
            </a:r>
          </a:p>
          <a:p>
            <a:pPr algn="just">
              <a:defRPr/>
            </a:pPr>
            <a:endParaRPr lang="en-US" sz="1600" dirty="0">
              <a:cs typeface="Times New Roman" pitchFamily="18" charset="0"/>
            </a:endParaRPr>
          </a:p>
          <a:p>
            <a:pPr marL="857250" lvl="1" indent="-457200" algn="just">
              <a:buFont typeface="+mj-lt"/>
              <a:buAutoNum type="alphaLcParenR"/>
              <a:defRPr/>
            </a:pPr>
            <a:r>
              <a:rPr lang="mk-MK" sz="1600" b="1" dirty="0">
                <a:cs typeface="Times New Roman" pitchFamily="18" charset="0"/>
              </a:rPr>
              <a:t>органот што бара зачувување</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делото што е предмет на кривична истрага или постапка и кратко резиме на поврзаните факти</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складираните компјутерски податоци што треба да се зачуваат и нивниот однос со делото</a:t>
            </a:r>
            <a:r>
              <a:rPr lang="mk-MK" sz="1600" dirty="0">
                <a:cs typeface="Times New Roman" pitchFamily="18" charset="0"/>
              </a:rPr>
              <a:t>;</a:t>
            </a:r>
          </a:p>
          <a:p>
            <a:pPr marL="857250" lvl="1" indent="-457200" algn="just">
              <a:buFont typeface="+mj-lt"/>
              <a:buAutoNum type="alphaLcParenR"/>
              <a:defRPr/>
            </a:pPr>
            <a:r>
              <a:rPr lang="mk-MK" sz="1600" dirty="0">
                <a:cs typeface="Times New Roman" pitchFamily="18" charset="0"/>
              </a:rPr>
              <a:t>сите </a:t>
            </a:r>
            <a:r>
              <a:rPr lang="mk-MK" sz="1600" b="1" dirty="0">
                <a:cs typeface="Times New Roman" pitchFamily="18" charset="0"/>
              </a:rPr>
              <a:t>достапни информации што го идентификуваат чуварот на складираните компјутерски податоци или локацијата на компјутерскиот систем</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неопходноста за зачувување;</a:t>
            </a:r>
            <a:r>
              <a:rPr lang="mk-MK" sz="1600" dirty="0">
                <a:cs typeface="Times New Roman" pitchFamily="18" charset="0"/>
              </a:rPr>
              <a:t> и</a:t>
            </a:r>
          </a:p>
          <a:p>
            <a:pPr marL="857250" lvl="1" indent="-457200" algn="just">
              <a:buFont typeface="+mj-lt"/>
              <a:buAutoNum type="alphaLcParenR"/>
              <a:defRPr/>
            </a:pPr>
            <a:r>
              <a:rPr lang="mk-MK" sz="1600" dirty="0">
                <a:cs typeface="Times New Roman" pitchFamily="18" charset="0"/>
              </a:rPr>
              <a:t>дека страната има </a:t>
            </a:r>
            <a:r>
              <a:rPr lang="mk-MK" sz="1600" b="1" dirty="0">
                <a:cs typeface="Times New Roman" pitchFamily="18" charset="0"/>
              </a:rPr>
              <a:t>намера да поднесе барање за заемна помош</a:t>
            </a:r>
            <a:r>
              <a:rPr lang="mk-MK" sz="1600" dirty="0">
                <a:cs typeface="Times New Roman" pitchFamily="18" charset="0"/>
              </a:rPr>
              <a:t> за пребарување или сличен пристап, запленување или слично обезбедување, или откривање на складираните компјутерски податоци.</a:t>
            </a:r>
          </a:p>
        </p:txBody>
      </p:sp>
      <p:sp>
        <p:nvSpPr>
          <p:cNvPr id="5" name="Rectangle 4">
            <a:extLst>
              <a:ext uri="{FF2B5EF4-FFF2-40B4-BE49-F238E27FC236}">
                <a16:creationId xmlns:a16="http://schemas.microsoft.com/office/drawing/2014/main"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ea typeface="ＭＳ Ｐゴシック" pitchFamily="-65" charset="-128"/>
                <a:cs typeface="ＭＳ Ｐゴシック" pitchFamily="-65" charset="-128"/>
              </a:rPr>
              <a:t>Содржина на барањето за зачувување </a:t>
            </a:r>
          </a:p>
        </p:txBody>
      </p:sp>
      <p:sp>
        <p:nvSpPr>
          <p:cNvPr id="16" name="Slide Number Placeholder 1">
            <a:extLst>
              <a:ext uri="{FF2B5EF4-FFF2-40B4-BE49-F238E27FC236}">
                <a16:creationId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a:p>
        </p:txBody>
      </p:sp>
      <p:sp>
        <p:nvSpPr>
          <p:cNvPr id="19" name="Rectangle 18">
            <a:extLst>
              <a:ext uri="{FF2B5EF4-FFF2-40B4-BE49-F238E27FC236}">
                <a16:creationId xmlns:a16="http://schemas.microsoft.com/office/drawing/2014/main" id="{6C00E7ED-BBFC-44C0-B730-634C91BEA2F7}"/>
              </a:ext>
            </a:extLst>
          </p:cNvPr>
          <p:cNvSpPr/>
          <p:nvPr/>
        </p:nvSpPr>
        <p:spPr>
          <a:xfrm>
            <a:off x="1101012" y="99519"/>
            <a:ext cx="804298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2885986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07601"/>
            <a:ext cx="4572000" cy="5232202"/>
          </a:xfrm>
          <a:prstGeom prst="rect">
            <a:avLst/>
          </a:prstGeom>
        </p:spPr>
        <p:txBody>
          <a:bodyPr>
            <a:spAutoFit/>
          </a:bodyPr>
          <a:lstStyle/>
          <a:p>
            <a:pPr marL="457200" indent="-457200" algn="just">
              <a:lnSpc>
                <a:spcPct val="90000"/>
              </a:lnSpc>
              <a:spcBef>
                <a:spcPts val="600"/>
              </a:spcBef>
              <a:spcAft>
                <a:spcPts val="1200"/>
              </a:spcAft>
              <a:buFont typeface="+mj-lt"/>
              <a:buAutoNum type="arabicPeriod" startAt="4"/>
            </a:pPr>
            <a:r>
              <a:rPr lang="mk-MK" dirty="0"/>
              <a:t>Страна што бара двојно инкриминирање може, во врска со други дела, </a:t>
            </a:r>
            <a:r>
              <a:rPr lang="mk-MK" b="1" dirty="0"/>
              <a:t>освен</a:t>
            </a:r>
            <a:r>
              <a:rPr lang="mk-MK" dirty="0"/>
              <a:t>… </a:t>
            </a:r>
            <a:r>
              <a:rPr lang="mk-MK" b="1" dirty="0"/>
              <a:t>членовите 2 до 11</a:t>
            </a:r>
            <a:r>
              <a:rPr lang="mk-MK" dirty="0"/>
              <a:t>…</a:t>
            </a:r>
            <a:r>
              <a:rPr lang="mk-MK" b="1" dirty="0"/>
              <a:t>, да го задржи правото да го отфрли</a:t>
            </a:r>
            <a:r>
              <a:rPr lang="mk-MK" dirty="0"/>
              <a:t> барањето за зачувување… кога има причини да верува дека во моментот на откривањето не може да се исполни </a:t>
            </a:r>
            <a:r>
              <a:rPr lang="mk-MK" b="1" dirty="0"/>
              <a:t>условот за двојна </a:t>
            </a:r>
            <a:r>
              <a:rPr lang="mk-MK" b="1" dirty="0" err="1"/>
              <a:t>инкриминираност</a:t>
            </a:r>
            <a:r>
              <a:rPr lang="mk-MK" dirty="0"/>
              <a:t>.</a:t>
            </a:r>
          </a:p>
          <a:p>
            <a:pPr marL="457200" indent="-457200" algn="just">
              <a:buFont typeface="+mj-lt"/>
              <a:buAutoNum type="arabicPeriod" startAt="5"/>
            </a:pPr>
            <a:r>
              <a:rPr lang="mk-MK" dirty="0"/>
              <a:t>... барањето за зачувување може да се одбие само доколку:</a:t>
            </a:r>
          </a:p>
          <a:p>
            <a:pPr marL="857250" lvl="1" indent="-457200" algn="just">
              <a:buFont typeface="+mj-lt"/>
              <a:buAutoNum type="alphaLcParenR"/>
            </a:pPr>
            <a:r>
              <a:rPr lang="mk-MK" dirty="0"/>
              <a:t>… </a:t>
            </a:r>
            <a:r>
              <a:rPr lang="mk-MK" b="1" dirty="0"/>
              <a:t>политички прекршок</a:t>
            </a:r>
            <a:r>
              <a:rPr lang="mk-MK" dirty="0"/>
              <a:t> или дело поврзано со </a:t>
            </a:r>
            <a:r>
              <a:rPr lang="mk-MK" b="1" dirty="0"/>
              <a:t>политички прекршок</a:t>
            </a:r>
            <a:r>
              <a:rPr lang="mk-MK" dirty="0"/>
              <a:t>, или</a:t>
            </a:r>
          </a:p>
          <a:p>
            <a:pPr marL="857250" lvl="1" indent="-457200" algn="just">
              <a:buFont typeface="+mj-lt"/>
              <a:buAutoNum type="alphaLcParenR"/>
            </a:pPr>
            <a:r>
              <a:rPr lang="mk-MK" dirty="0"/>
              <a:t>...извршувањето на барањето има веројатност да го </a:t>
            </a:r>
            <a:r>
              <a:rPr lang="mk-MK" b="1" dirty="0"/>
              <a:t>загрози нејзиниот суверенитет, безбедност, </a:t>
            </a:r>
            <a:r>
              <a:rPr lang="mk-MK" b="1" i="1" dirty="0"/>
              <a:t>јавен ред</a:t>
            </a:r>
            <a:r>
              <a:rPr lang="mk-MK" b="1" dirty="0"/>
              <a:t> или други суштински интереси</a:t>
            </a:r>
            <a:r>
              <a:rPr lang="mk-MK" dirty="0"/>
              <a:t>.</a:t>
            </a:r>
          </a:p>
        </p:txBody>
      </p:sp>
      <p:sp>
        <p:nvSpPr>
          <p:cNvPr id="5" name="Rectangle 4">
            <a:extLst>
              <a:ext uri="{FF2B5EF4-FFF2-40B4-BE49-F238E27FC236}">
                <a16:creationId xmlns:a16="http://schemas.microsoft.com/office/drawing/2014/main"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cs typeface="Arial" panose="020B0604020202020204" pitchFamily="34" charset="0"/>
              </a:rPr>
              <a:t>Задржување на правото да се одбие барањето во случаи кога условот за двојна инкриминираност не може да се исполни</a:t>
            </a:r>
          </a:p>
        </p:txBody>
      </p:sp>
      <p:sp>
        <p:nvSpPr>
          <p:cNvPr id="16" name="Slide Number Placeholder 1">
            <a:extLst>
              <a:ext uri="{FF2B5EF4-FFF2-40B4-BE49-F238E27FC236}">
                <a16:creationId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a:p>
        </p:txBody>
      </p:sp>
      <p:sp>
        <p:nvSpPr>
          <p:cNvPr id="19" name="Rectangle 18">
            <a:extLst>
              <a:ext uri="{FF2B5EF4-FFF2-40B4-BE49-F238E27FC236}">
                <a16:creationId xmlns:a16="http://schemas.microsoft.com/office/drawing/2014/main" id="{B5601FA4-5DA4-47F5-BC12-FF4C6B2F15B5}"/>
              </a:ext>
            </a:extLst>
          </p:cNvPr>
          <p:cNvSpPr/>
          <p:nvPr/>
        </p:nvSpPr>
        <p:spPr>
          <a:xfrm>
            <a:off x="1138335" y="99519"/>
            <a:ext cx="800566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178546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id="{0BEFEE59-EBC3-4E6C-8F79-DC19E7BCB918}"/>
              </a:ext>
            </a:extLst>
          </p:cNvPr>
          <p:cNvGraphicFramePr/>
          <p:nvPr>
            <p:extLst>
              <p:ext uri="{D42A27DB-BD31-4B8C-83A1-F6EECF244321}">
                <p14:modId xmlns:p14="http://schemas.microsoft.com/office/powerpoint/2010/main" val="1310864110"/>
              </p:ext>
            </p:extLst>
          </p:nvPr>
        </p:nvGraphicFramePr>
        <p:xfrm>
          <a:off x="559837" y="1285900"/>
          <a:ext cx="8229599" cy="49469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a:p>
        </p:txBody>
      </p:sp>
      <p:sp>
        <p:nvSpPr>
          <p:cNvPr id="19" name="Rectangle 18">
            <a:extLst>
              <a:ext uri="{FF2B5EF4-FFF2-40B4-BE49-F238E27FC236}">
                <a16:creationId xmlns:a16="http://schemas.microsoft.com/office/drawing/2014/main" id="{56FC7558-428B-443A-90E1-9A1A85DF1BF4}"/>
              </a:ext>
            </a:extLst>
          </p:cNvPr>
          <p:cNvSpPr/>
          <p:nvPr/>
        </p:nvSpPr>
        <p:spPr>
          <a:xfrm>
            <a:off x="1261408" y="99519"/>
            <a:ext cx="788259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зачувани податочен сообраќај</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09582"/>
            <a:ext cx="4572000" cy="4708981"/>
          </a:xfrm>
          <a:prstGeom prst="rect">
            <a:avLst/>
          </a:prstGeom>
        </p:spPr>
        <p:txBody>
          <a:bodyPr>
            <a:spAutoFit/>
          </a:bodyPr>
          <a:lstStyle/>
          <a:p>
            <a:pPr marL="514350" indent="-514350" algn="just">
              <a:buFont typeface="Wingdings" charset="0"/>
              <a:buAutoNum type="arabicPeriod"/>
              <a:defRPr/>
            </a:pPr>
            <a:r>
              <a:rPr lang="mk-MK" sz="2000" dirty="0">
                <a:ea typeface="ＭＳ Ｐゴシック" charset="0"/>
                <a:cs typeface="Times New Roman" charset="0"/>
              </a:rPr>
              <a:t>Кога во текот на извршувањето на барањето поднесено во согласност со член 29 за зачувување на податочен сообраќај во врска со одредена комуникација, замолената страна открие </a:t>
            </a:r>
            <a:r>
              <a:rPr lang="mk-MK" sz="2000" b="1" dirty="0">
                <a:ea typeface="ＭＳ Ｐゴシック" charset="0"/>
                <a:cs typeface="Times New Roman" charset="0"/>
              </a:rPr>
              <a:t>дека давателот на</a:t>
            </a:r>
            <a:r>
              <a:rPr lang="mk-MK" sz="2000" dirty="0">
                <a:ea typeface="ＭＳ Ｐゴシック" charset="0"/>
                <a:cs typeface="Times New Roman" charset="0"/>
              </a:rPr>
              <a:t> </a:t>
            </a:r>
            <a:r>
              <a:rPr lang="mk-MK" sz="2000" b="1" dirty="0">
                <a:ea typeface="ＭＳ Ｐゴシック" charset="0"/>
                <a:cs typeface="Times New Roman" charset="0"/>
              </a:rPr>
              <a:t>услуги во друга земја</a:t>
            </a:r>
            <a:r>
              <a:rPr lang="mk-MK" sz="2000" dirty="0">
                <a:ea typeface="ＭＳ Ｐゴシック" charset="0"/>
                <a:cs typeface="Times New Roman" charset="0"/>
              </a:rPr>
              <a:t> </a:t>
            </a:r>
            <a:r>
              <a:rPr lang="mk-MK" sz="2000" b="1" dirty="0">
                <a:ea typeface="ＭＳ Ｐゴシック" charset="0"/>
                <a:cs typeface="Times New Roman" charset="0"/>
              </a:rPr>
              <a:t>учествувал во преносот</a:t>
            </a:r>
            <a:r>
              <a:rPr lang="mk-MK" sz="2000" dirty="0">
                <a:ea typeface="ＭＳ Ｐゴシック" charset="0"/>
                <a:cs typeface="Times New Roman" charset="0"/>
              </a:rPr>
              <a:t> на комуникацијата, </a:t>
            </a:r>
            <a:r>
              <a:rPr lang="mk-MK" sz="2000" b="1" dirty="0">
                <a:ea typeface="ＭＳ Ｐゴシック" charset="0"/>
                <a:cs typeface="Times New Roman" charset="0"/>
              </a:rPr>
              <a:t>замолената страна експедитивно ќе ѝ открие доволно податочен сообраќај на страната барател, а со цел го идентификува тој давател на услуги и патеката низ која се пренесувала комуникацијата</a:t>
            </a:r>
            <a:r>
              <a:rPr lang="mk-MK" sz="2000" dirty="0">
                <a:ea typeface="ＭＳ Ｐゴシック" charset="0"/>
                <a:cs typeface="Times New Roman" charset="0"/>
              </a:rPr>
              <a:t>.</a:t>
            </a:r>
          </a:p>
        </p:txBody>
      </p:sp>
      <p:sp>
        <p:nvSpPr>
          <p:cNvPr id="8" name="Rectangle 7">
            <a:extLst>
              <a:ext uri="{FF2B5EF4-FFF2-40B4-BE49-F238E27FC236}">
                <a16:creationId xmlns:a16="http://schemas.microsoft.com/office/drawing/2014/main" id="{88F80527-D992-724A-AFAB-DF65C59C5F9B}"/>
              </a:ext>
            </a:extLst>
          </p:cNvPr>
          <p:cNvSpPr/>
          <p:nvPr/>
        </p:nvSpPr>
        <p:spPr>
          <a:xfrm>
            <a:off x="4860388" y="2337203"/>
            <a:ext cx="4058529" cy="2677656"/>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ea typeface="ＭＳ Ｐゴシック" charset="0"/>
                <a:cs typeface="Times New Roman" charset="0"/>
              </a:rPr>
              <a:t>експедитивно откривање на доволна количина на податочен сообраќај со цел да се идентификува патеката низ која се пренесувала комуникацијата</a:t>
            </a:r>
          </a:p>
        </p:txBody>
      </p:sp>
      <p:sp>
        <p:nvSpPr>
          <p:cNvPr id="12" name="Slide Number Placeholder 1">
            <a:extLst>
              <a:ext uri="{FF2B5EF4-FFF2-40B4-BE49-F238E27FC236}">
                <a16:creationId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a:p>
        </p:txBody>
      </p:sp>
    </p:spTree>
    <p:extLst>
      <p:ext uri="{BB962C8B-B14F-4D97-AF65-F5344CB8AC3E}">
        <p14:creationId xmlns:p14="http://schemas.microsoft.com/office/powerpoint/2010/main" val="2756386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016758"/>
          </a:xfrm>
          <a:prstGeom prst="rect">
            <a:avLst/>
          </a:prstGeom>
        </p:spPr>
        <p:txBody>
          <a:bodyPr>
            <a:spAutoFit/>
          </a:bodyPr>
          <a:lstStyle/>
          <a:p>
            <a:pPr marL="514350" indent="-514350" algn="just">
              <a:buFont typeface="+mj-lt"/>
              <a:buAutoNum type="arabicPeriod" startAt="2"/>
              <a:defRPr/>
            </a:pPr>
            <a:r>
              <a:rPr lang="mk-MK" sz="2000" dirty="0"/>
              <a:t>Откривање на податочен сообраќај според став 1 може да се задржи доколку:</a:t>
            </a:r>
          </a:p>
          <a:p>
            <a:pPr marL="514350" indent="-514350" algn="just">
              <a:buFont typeface="+mj-lt"/>
              <a:buAutoNum type="arabicPeriod" startAt="2"/>
              <a:defRPr/>
            </a:pPr>
            <a:endParaRPr lang="en-US" sz="2000" dirty="0"/>
          </a:p>
          <a:p>
            <a:pPr marL="914400" lvl="1" indent="-514350" algn="just">
              <a:buFont typeface="+mj-lt"/>
              <a:buAutoNum type="alphaLcParenR"/>
              <a:defRPr/>
            </a:pPr>
            <a:r>
              <a:rPr lang="mk-MK" sz="2000" dirty="0"/>
              <a:t>барањето се однесува на прекршок за кој замолената страна смета дека е </a:t>
            </a:r>
            <a:r>
              <a:rPr lang="mk-MK" sz="2000" b="1" dirty="0"/>
              <a:t>политички прекршок или прекршок поврзан со политички прекршок</a:t>
            </a:r>
            <a:r>
              <a:rPr lang="mk-MK" sz="2000" dirty="0"/>
              <a:t> или</a:t>
            </a:r>
          </a:p>
          <a:p>
            <a:pPr marL="914400" lvl="1" indent="-514350" algn="just">
              <a:buFont typeface="+mj-lt"/>
              <a:buAutoNum type="alphaLcParenR"/>
              <a:defRPr/>
            </a:pPr>
            <a:r>
              <a:rPr lang="mk-MK" sz="2000" dirty="0"/>
              <a:t>замолената страна смета дека извршувањето на барањето е веројатно да го </a:t>
            </a:r>
            <a:r>
              <a:rPr lang="mk-MK" sz="2000" b="1" dirty="0"/>
              <a:t>загрози нејзиниот суверенитет, безбедност, јавен ред</a:t>
            </a:r>
            <a:r>
              <a:rPr lang="mk-MK" sz="2000" dirty="0"/>
              <a:t> или други </a:t>
            </a:r>
            <a:r>
              <a:rPr lang="mk-MK" sz="2000" b="1" dirty="0"/>
              <a:t>суштински</a:t>
            </a:r>
            <a:r>
              <a:rPr lang="mk-MK" sz="2000" dirty="0"/>
              <a:t> </a:t>
            </a:r>
            <a:r>
              <a:rPr lang="mk-MK" sz="2000" b="1" dirty="0"/>
              <a:t>интереси</a:t>
            </a:r>
            <a:r>
              <a:rPr lang="mk-MK" sz="2000" dirty="0"/>
              <a:t>.</a:t>
            </a:r>
          </a:p>
        </p:txBody>
      </p:sp>
      <p:sp>
        <p:nvSpPr>
          <p:cNvPr id="5" name="Rectangle 4">
            <a:extLst>
              <a:ext uri="{FF2B5EF4-FFF2-40B4-BE49-F238E27FC236}">
                <a16:creationId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Откривањето на податочен сообраќај може да се одбие под некои услови</a:t>
            </a:r>
          </a:p>
        </p:txBody>
      </p:sp>
      <p:sp>
        <p:nvSpPr>
          <p:cNvPr id="16" name="Slide Number Placeholder 1">
            <a:extLst>
              <a:ext uri="{FF2B5EF4-FFF2-40B4-BE49-F238E27FC236}">
                <a16:creationId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a:p>
        </p:txBody>
      </p:sp>
      <p:sp>
        <p:nvSpPr>
          <p:cNvPr id="19" name="Rectangle 18">
            <a:extLst>
              <a:ext uri="{FF2B5EF4-FFF2-40B4-BE49-F238E27FC236}">
                <a16:creationId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 податочен сообраќај</a:t>
            </a:r>
          </a:p>
        </p:txBody>
      </p:sp>
    </p:spTree>
    <p:extLst>
      <p:ext uri="{BB962C8B-B14F-4D97-AF65-F5344CB8AC3E}">
        <p14:creationId xmlns:p14="http://schemas.microsoft.com/office/powerpoint/2010/main" val="80790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id="{78741A34-6EEC-4B36-8392-FD5A6CCCF1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id="{D19CFA6D-0E89-4584-8F48-326503BF7E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id="{A3E179A7-91BC-4666-AA8B-1DAC83C488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id="{C15DC01B-FEA5-4523-805C-33100EAC2EBE}"/>
              </a:ext>
            </a:extLst>
          </p:cNvPr>
          <p:cNvGraphicFramePr/>
          <p:nvPr>
            <p:extLst>
              <p:ext uri="{D42A27DB-BD31-4B8C-83A1-F6EECF244321}">
                <p14:modId xmlns:p14="http://schemas.microsoft.com/office/powerpoint/2010/main" val="216507087"/>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a:p>
        </p:txBody>
      </p:sp>
      <p:sp>
        <p:nvSpPr>
          <p:cNvPr id="21" name="Rectangle 20">
            <a:extLst>
              <a:ext uri="{FF2B5EF4-FFF2-40B4-BE49-F238E27FC236}">
                <a16:creationId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 податочен сообраќај</a:t>
            </a: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24947" y="131567"/>
            <a:ext cx="781905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31</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пристап до складирани компјутерски податоци</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484627"/>
            <a:ext cx="4572000" cy="5032147"/>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mk-MK" sz="2000" dirty="0"/>
              <a:t>Една страна може </a:t>
            </a:r>
            <a:r>
              <a:rPr lang="mk-MK" sz="2000" b="1" dirty="0"/>
              <a:t>да побара друга страна да побара или на друг начин да пристапи, заплени или слично да обезбеди</a:t>
            </a:r>
            <a:r>
              <a:rPr lang="mk-MK" sz="2000" dirty="0"/>
              <a:t> и </a:t>
            </a:r>
            <a:r>
              <a:rPr lang="mk-MK" sz="2000" b="1" dirty="0"/>
              <a:t>открие податоци со помош на компјутерски систем</a:t>
            </a:r>
            <a:r>
              <a:rPr lang="mk-MK" sz="2000" dirty="0"/>
              <a:t> лоциран во рамките на територијата на замолената страна, </a:t>
            </a:r>
            <a:r>
              <a:rPr lang="mk-MK" sz="2000" b="1" dirty="0"/>
              <a:t>вклучувајќи податоци зачувани во согласност со член 29.</a:t>
            </a:r>
          </a:p>
          <a:p>
            <a:pPr marL="514350" indent="-514350" algn="just">
              <a:lnSpc>
                <a:spcPct val="90000"/>
              </a:lnSpc>
              <a:spcBef>
                <a:spcPts val="600"/>
              </a:spcBef>
              <a:spcAft>
                <a:spcPts val="1200"/>
              </a:spcAft>
              <a:buFont typeface="+mj-lt"/>
              <a:buAutoNum type="arabicPeriod"/>
            </a:pPr>
            <a:r>
              <a:rPr lang="mk-MK" sz="2000" b="1" dirty="0"/>
              <a:t>Замолената страна ќе одговори</a:t>
            </a:r>
            <a:r>
              <a:rPr lang="mk-MK" sz="2000" dirty="0"/>
              <a:t> на барањето преку </a:t>
            </a:r>
            <a:r>
              <a:rPr lang="mk-MK" sz="2000" b="1" dirty="0"/>
              <a:t>примена</a:t>
            </a:r>
            <a:r>
              <a:rPr lang="mk-MK" sz="2000" dirty="0"/>
              <a:t> на меѓународните инструменти, аранжмани и закони </a:t>
            </a:r>
            <a:r>
              <a:rPr lang="mk-MK" sz="2000" b="1" dirty="0"/>
              <a:t>наведени во член 23</a:t>
            </a:r>
            <a:r>
              <a:rPr lang="mk-MK" sz="2000" dirty="0"/>
              <a:t> и во согласност со другите релевантни одредби од ова поглавје.</a:t>
            </a:r>
          </a:p>
        </p:txBody>
      </p:sp>
      <p:sp>
        <p:nvSpPr>
          <p:cNvPr id="8" name="Rectangle 7">
            <a:extLst>
              <a:ext uri="{FF2B5EF4-FFF2-40B4-BE49-F238E27FC236}">
                <a16:creationId xmlns:a16="http://schemas.microsoft.com/office/drawing/2014/main"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rPr>
              <a:t>да заплени или обезбеди на сличен начин и открие податоци зачувани на територијата на бараната земја</a:t>
            </a:r>
          </a:p>
        </p:txBody>
      </p:sp>
      <p:sp>
        <p:nvSpPr>
          <p:cNvPr id="12" name="Slide Number Placeholder 1">
            <a:extLst>
              <a:ext uri="{FF2B5EF4-FFF2-40B4-BE49-F238E27FC236}">
                <a16:creationId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a:p>
        </p:txBody>
      </p:sp>
    </p:spTree>
    <p:extLst>
      <p:ext uri="{BB962C8B-B14F-4D97-AF65-F5344CB8AC3E}">
        <p14:creationId xmlns:p14="http://schemas.microsoft.com/office/powerpoint/2010/main" val="974716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267198" y="1701609"/>
            <a:ext cx="4483478" cy="3462486"/>
          </a:xfrm>
          <a:prstGeom prst="rect">
            <a:avLst/>
          </a:prstGeom>
        </p:spPr>
        <p:txBody>
          <a:bodyPr wrap="square">
            <a:spAutoFit/>
          </a:bodyPr>
          <a:lstStyle/>
          <a:p>
            <a:pPr marL="514350" indent="-514350" algn="just">
              <a:lnSpc>
                <a:spcPct val="90000"/>
              </a:lnSpc>
              <a:spcBef>
                <a:spcPts val="600"/>
              </a:spcBef>
              <a:spcAft>
                <a:spcPts val="1200"/>
              </a:spcAft>
              <a:buFont typeface="+mj-lt"/>
              <a:buAutoNum type="arabicPeriod" startAt="3"/>
            </a:pPr>
            <a:r>
              <a:rPr lang="mk-MK" sz="2100"/>
              <a:t>На барањето ќе се одговори </a:t>
            </a:r>
            <a:r>
              <a:rPr lang="mk-MK" sz="2100" b="1"/>
              <a:t>експедитивно</a:t>
            </a:r>
            <a:r>
              <a:rPr lang="mk-MK" sz="2100"/>
              <a:t> кога:</a:t>
            </a:r>
          </a:p>
          <a:p>
            <a:pPr marL="914400" lvl="1" indent="-514350" algn="just">
              <a:lnSpc>
                <a:spcPct val="90000"/>
              </a:lnSpc>
              <a:spcBef>
                <a:spcPts val="600"/>
              </a:spcBef>
              <a:spcAft>
                <a:spcPts val="1200"/>
              </a:spcAft>
              <a:buFont typeface="+mj-lt"/>
              <a:buAutoNum type="alphaLcParenR"/>
            </a:pPr>
            <a:r>
              <a:rPr lang="mk-MK" sz="2100"/>
              <a:t>постојат основи да се верува дека </a:t>
            </a:r>
            <a:r>
              <a:rPr lang="mk-MK" sz="2100" b="1"/>
              <a:t>релевантните</a:t>
            </a:r>
            <a:r>
              <a:rPr lang="mk-MK" sz="2100"/>
              <a:t> </a:t>
            </a:r>
            <a:r>
              <a:rPr lang="mk-MK" sz="2100" b="1"/>
              <a:t>податоци се особено</a:t>
            </a:r>
            <a:r>
              <a:rPr lang="mk-MK" sz="2100"/>
              <a:t> </a:t>
            </a:r>
            <a:r>
              <a:rPr lang="mk-MK" sz="2100" b="1"/>
              <a:t>ранливи на загуба или модификација</a:t>
            </a:r>
            <a:r>
              <a:rPr lang="mk-MK" sz="2100"/>
              <a:t>; или</a:t>
            </a:r>
          </a:p>
          <a:p>
            <a:pPr marL="914400" lvl="1" indent="-514350" algn="just">
              <a:lnSpc>
                <a:spcPct val="90000"/>
              </a:lnSpc>
              <a:spcBef>
                <a:spcPts val="600"/>
              </a:spcBef>
              <a:spcAft>
                <a:spcPts val="1200"/>
              </a:spcAft>
              <a:buFont typeface="+mj-lt"/>
              <a:buAutoNum type="alphaLcParenR"/>
            </a:pPr>
            <a:r>
              <a:rPr lang="mk-MK" sz="2100"/>
              <a:t>инструментите, аранжманите и законите наведени во став 2 </a:t>
            </a:r>
            <a:r>
              <a:rPr lang="mk-MK" sz="2100" b="1"/>
              <a:t>на друг</a:t>
            </a:r>
            <a:r>
              <a:rPr lang="mk-MK" sz="2100"/>
              <a:t> </a:t>
            </a:r>
            <a:r>
              <a:rPr lang="mk-MK" sz="2100" b="1"/>
              <a:t>начин предвидуваат експедитивна</a:t>
            </a:r>
            <a:r>
              <a:rPr lang="mk-MK" sz="2100"/>
              <a:t> </a:t>
            </a:r>
            <a:r>
              <a:rPr lang="mk-MK" sz="2100" b="1"/>
              <a:t>соработка.</a:t>
            </a:r>
          </a:p>
        </p:txBody>
      </p:sp>
      <p:sp>
        <p:nvSpPr>
          <p:cNvPr id="8" name="Rectangle 7">
            <a:extLst>
              <a:ext uri="{FF2B5EF4-FFF2-40B4-BE49-F238E27FC236}">
                <a16:creationId xmlns:a16="http://schemas.microsoft.com/office/drawing/2014/main" id="{C2855476-780D-8842-BD78-A52AE62AA4ED}"/>
              </a:ext>
            </a:extLst>
          </p:cNvPr>
          <p:cNvSpPr/>
          <p:nvPr/>
        </p:nvSpPr>
        <p:spPr>
          <a:xfrm>
            <a:off x="5280207" y="3123537"/>
            <a:ext cx="3504503" cy="1569660"/>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основи за експедитивност/ дополнителни причини</a:t>
            </a:r>
          </a:p>
        </p:txBody>
      </p:sp>
      <p:sp>
        <p:nvSpPr>
          <p:cNvPr id="16" name="Slide Number Placeholder 1">
            <a:extLst>
              <a:ext uri="{FF2B5EF4-FFF2-40B4-BE49-F238E27FC236}">
                <a16:creationId xmlns:a16="http://schemas.microsoft.com/office/drawing/2014/main" id="{278C48E4-8CE3-411C-80FB-366B0893DA5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a:p>
        </p:txBody>
      </p:sp>
      <p:sp>
        <p:nvSpPr>
          <p:cNvPr id="19" name="Rectangle 18">
            <a:extLst>
              <a:ext uri="{FF2B5EF4-FFF2-40B4-BE49-F238E27FC236}">
                <a16:creationId xmlns:a16="http://schemas.microsoft.com/office/drawing/2014/main" id="{4FC175AC-F8F2-4F7F-870B-50F44E9F301B}"/>
              </a:ext>
            </a:extLst>
          </p:cNvPr>
          <p:cNvSpPr/>
          <p:nvPr/>
        </p:nvSpPr>
        <p:spPr>
          <a:xfrm>
            <a:off x="1399593" y="131567"/>
            <a:ext cx="7744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31</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пристап до складирани компјутерски податоци</a:t>
            </a:r>
          </a:p>
        </p:txBody>
      </p:sp>
    </p:spTree>
    <p:extLst>
      <p:ext uri="{BB962C8B-B14F-4D97-AF65-F5344CB8AC3E}">
        <p14:creationId xmlns:p14="http://schemas.microsoft.com/office/powerpoint/2010/main" val="590328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a:p>
        </p:txBody>
      </p:sp>
      <p:sp>
        <p:nvSpPr>
          <p:cNvPr id="16" name="Rectangle 15">
            <a:extLst>
              <a:ext uri="{FF2B5EF4-FFF2-40B4-BE49-F238E27FC236}">
                <a16:creationId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31</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пристап до складирани компјутерски податоци</a:t>
            </a:r>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99592" y="102999"/>
            <a:ext cx="7744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7585"/>
            <a:ext cx="4572000" cy="4708981"/>
          </a:xfrm>
          <a:prstGeom prst="rect">
            <a:avLst/>
          </a:prstGeom>
        </p:spPr>
        <p:txBody>
          <a:bodyPr>
            <a:spAutoFit/>
          </a:bodyPr>
          <a:lstStyle/>
          <a:p>
            <a:pPr marL="0" indent="0" algn="just">
              <a:spcBef>
                <a:spcPts val="600"/>
              </a:spcBef>
              <a:spcAft>
                <a:spcPts val="1200"/>
              </a:spcAft>
              <a:buFont typeface="Arial" pitchFamily="34" charset="0"/>
              <a:buNone/>
            </a:pPr>
            <a:r>
              <a:rPr lang="mk-MK" dirty="0"/>
              <a:t>Страната може без одобрение од друга страна:</a:t>
            </a:r>
          </a:p>
          <a:p>
            <a:pPr marL="514350" indent="-514350" algn="just">
              <a:spcBef>
                <a:spcPts val="600"/>
              </a:spcBef>
              <a:spcAft>
                <a:spcPts val="1200"/>
              </a:spcAft>
              <a:buFont typeface="+mj-lt"/>
              <a:buAutoNum type="alphaLcParenR"/>
            </a:pPr>
            <a:r>
              <a:rPr lang="mk-MK" dirty="0"/>
              <a:t>да пристапи до </a:t>
            </a:r>
            <a:r>
              <a:rPr lang="mk-MK" b="1" dirty="0"/>
              <a:t>јавно достапни (со отворен извор)</a:t>
            </a:r>
            <a:r>
              <a:rPr lang="mk-MK" dirty="0"/>
              <a:t> складирани компјутерски податоци, без оглед каде се наоѓаат податоците географски;</a:t>
            </a:r>
          </a:p>
          <a:p>
            <a:pPr marL="514350" indent="-514350" algn="just">
              <a:spcBef>
                <a:spcPts val="600"/>
              </a:spcBef>
              <a:spcAft>
                <a:spcPts val="1200"/>
              </a:spcAft>
              <a:buFont typeface="+mj-lt"/>
              <a:buAutoNum type="alphaLcParenR"/>
            </a:pPr>
            <a:r>
              <a:rPr lang="mk-MK" dirty="0"/>
              <a:t>да пристапи или прими, преку компјутерски систем на нејзина територија, </a:t>
            </a:r>
            <a:r>
              <a:rPr lang="mk-MK" b="1" dirty="0"/>
              <a:t>зачувани компјутерски податоци лоцирани во друга страна, доколку страната добие законска и доброволна согласност од лицето кое има законско овластување да ѝ ги открие податоците</a:t>
            </a:r>
            <a:r>
              <a:rPr lang="mk-MK" dirty="0"/>
              <a:t> на страната преку тој компјутерски систем.</a:t>
            </a:r>
          </a:p>
        </p:txBody>
      </p:sp>
      <p:sp>
        <p:nvSpPr>
          <p:cNvPr id="5" name="Rectangle 4">
            <a:extLst>
              <a:ext uri="{FF2B5EF4-FFF2-40B4-BE49-F238E27FC236}">
                <a16:creationId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ea typeface="ＭＳ Ｐゴシック" pitchFamily="-65" charset="-128"/>
                <a:cs typeface="ＭＳ Ｐゴシック" pitchFamily="-65" charset="-128"/>
              </a:rPr>
              <a:t>Прекуграничен пристап до складирани компјутерски податоци со согласност или кога се јавно достапни</a:t>
            </a:r>
          </a:p>
        </p:txBody>
      </p:sp>
      <p:sp>
        <p:nvSpPr>
          <p:cNvPr id="12" name="Slide Number Placeholder 1">
            <a:extLst>
              <a:ext uri="{FF2B5EF4-FFF2-40B4-BE49-F238E27FC236}">
                <a16:creationId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a:p>
        </p:txBody>
      </p:sp>
    </p:spTree>
    <p:extLst>
      <p:ext uri="{BB962C8B-B14F-4D97-AF65-F5344CB8AC3E}">
        <p14:creationId xmlns:p14="http://schemas.microsoft.com/office/powerpoint/2010/main" val="73814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189475" y="1166842"/>
            <a:ext cx="4572000" cy="4407360"/>
          </a:xfrm>
          <a:prstGeom prst="rect">
            <a:avLst/>
          </a:prstGeom>
        </p:spPr>
        <p:txBody>
          <a:bodyPr>
            <a:spAutoFit/>
          </a:bodyPr>
          <a:lstStyle/>
          <a:p>
            <a:pPr marL="342900" indent="-342900">
              <a:buFont typeface="Arial" panose="020B0604020202020204" pitchFamily="34" charset="0"/>
              <a:buChar char="•"/>
            </a:pPr>
            <a:r>
              <a:rPr lang="mk-MK" sz="2200" b="1"/>
              <a:t>Интернетот е глобално достапен</a:t>
            </a:r>
            <a:r>
              <a:rPr lang="mk-MK" sz="2200"/>
              <a:t>,  создавајќи повеќе можности за криминалците</a:t>
            </a:r>
          </a:p>
          <a:p>
            <a:pPr marL="342900" indent="-342900">
              <a:buFont typeface="Arial" panose="020B0604020202020204" pitchFamily="34" charset="0"/>
              <a:buChar char="•"/>
            </a:pPr>
            <a:r>
              <a:rPr lang="mk-MK" sz="2200" b="1"/>
              <a:t>го користи скоро секој човек </a:t>
            </a:r>
            <a:r>
              <a:rPr lang="mk-MK" sz="2200"/>
              <a:t>на планетата и овозможува да се прават кривични дела од далечина</a:t>
            </a:r>
          </a:p>
          <a:p>
            <a:pPr marL="342900" indent="-342900">
              <a:buFont typeface="Arial" panose="020B0604020202020204" pitchFamily="34" charset="0"/>
              <a:buChar char="•"/>
            </a:pPr>
            <a:r>
              <a:rPr lang="mk-MK" sz="2200" b="1"/>
              <a:t>на сајбер-криминалот мора да му се пристапи</a:t>
            </a:r>
            <a:r>
              <a:rPr lang="mk-MK" sz="2200"/>
              <a:t> како на глобален феномен</a:t>
            </a:r>
          </a:p>
          <a:p>
            <a:pPr marL="342900" indent="-342900">
              <a:buFont typeface="Arial" panose="020B0604020202020204" pitchFamily="34" charset="0"/>
              <a:buChar char="•"/>
            </a:pPr>
            <a:r>
              <a:rPr lang="mk-MK" sz="2200" b="1"/>
              <a:t>меѓународната димензија </a:t>
            </a:r>
            <a:r>
              <a:rPr lang="mk-MK" sz="2200"/>
              <a:t>е од суштинско значење за разбирање на целата реалност на сајбер-криминалот</a:t>
            </a:r>
          </a:p>
          <a:p>
            <a:pPr marL="0" indent="0" eaLnBrk="1" hangingPunct="1">
              <a:lnSpc>
                <a:spcPct val="80000"/>
              </a:lnSpc>
              <a:buNone/>
            </a:pPr>
            <a:endParaRPr lang="en-GB" sz="2000" dirty="0"/>
          </a:p>
        </p:txBody>
      </p:sp>
      <p:sp>
        <p:nvSpPr>
          <p:cNvPr id="6" name="Rectangle 5">
            <a:extLst>
              <a:ext uri="{FF2B5EF4-FFF2-40B4-BE49-F238E27FC236}">
                <a16:creationId xmlns:a16="http://schemas.microsoft.com/office/drawing/2014/main" id="{AC27F312-0B6C-0449-8FCC-B5B66A2714AD}"/>
              </a:ext>
            </a:extLst>
          </p:cNvPr>
          <p:cNvSpPr/>
          <p:nvPr/>
        </p:nvSpPr>
        <p:spPr>
          <a:xfrm>
            <a:off x="4732127" y="1166842"/>
            <a:ext cx="4572000" cy="2800767"/>
          </a:xfrm>
          <a:prstGeom prst="rect">
            <a:avLst/>
          </a:prstGeom>
        </p:spPr>
        <p:txBody>
          <a:bodyPr>
            <a:spAutoFit/>
          </a:bodyPr>
          <a:lstStyle/>
          <a:p>
            <a:pPr marL="342900" indent="-342900">
              <a:buFont typeface="Arial" panose="020B0604020202020204" pitchFamily="34" charset="0"/>
              <a:buChar char="•"/>
            </a:pPr>
            <a:r>
              <a:rPr lang="mk-MK" sz="2200" b="1"/>
              <a:t>сајбер-криминалот е најтранснационалната </a:t>
            </a:r>
            <a:r>
              <a:rPr lang="mk-MK" sz="2200"/>
              <a:t>од сите форми на криминал</a:t>
            </a:r>
          </a:p>
          <a:p>
            <a:pPr marL="342900" indent="-342900">
              <a:buFont typeface="Arial" panose="020B0604020202020204" pitchFamily="34" charset="0"/>
              <a:buChar char="•"/>
            </a:pPr>
            <a:r>
              <a:rPr lang="mk-MK" sz="2200" b="1"/>
              <a:t>истрагата за сајбер-криминал </a:t>
            </a:r>
            <a:r>
              <a:rPr lang="mk-MK" sz="2200"/>
              <a:t>бара ефикасна меѓународна соработка</a:t>
            </a:r>
          </a:p>
          <a:p>
            <a:pPr marL="342900" indent="-342900">
              <a:buFont typeface="Arial" panose="020B0604020202020204" pitchFamily="34" charset="0"/>
              <a:buChar char="•"/>
            </a:pPr>
            <a:r>
              <a:rPr lang="mk-MK" sz="2200" b="1"/>
              <a:t>без таквата соработка</a:t>
            </a:r>
            <a:r>
              <a:rPr lang="mk-MK" sz="2200"/>
              <a:t> истрагите немаат големи шанси да успеат</a:t>
            </a:r>
          </a:p>
        </p:txBody>
      </p:sp>
      <p:pic>
        <p:nvPicPr>
          <p:cNvPr id="7" name="Picture 6">
            <a:extLst>
              <a:ext uri="{FF2B5EF4-FFF2-40B4-BE49-F238E27FC236}">
                <a16:creationId xmlns:a16="http://schemas.microsoft.com/office/drawing/2014/main" id="{E6B07E91-28B4-5143-BC17-7E9A52492C6D}"/>
              </a:ext>
            </a:extLst>
          </p:cNvPr>
          <p:cNvPicPr>
            <a:picLocks noChangeAspect="1"/>
          </p:cNvPicPr>
          <p:nvPr/>
        </p:nvPicPr>
        <p:blipFill>
          <a:blip r:embed="rId3"/>
          <a:stretch>
            <a:fillRect/>
          </a:stretch>
        </p:blipFill>
        <p:spPr>
          <a:xfrm>
            <a:off x="5452541" y="4062951"/>
            <a:ext cx="3131171" cy="2354447"/>
          </a:xfrm>
          <a:prstGeom prst="rect">
            <a:avLst/>
          </a:prstGeom>
        </p:spPr>
      </p:pic>
      <p:sp>
        <p:nvSpPr>
          <p:cNvPr id="8" name="Rectangle 7">
            <a:extLst>
              <a:ext uri="{FF2B5EF4-FFF2-40B4-BE49-F238E27FC236}">
                <a16:creationId xmlns:a16="http://schemas.microsoft.com/office/drawing/2014/main" id="{C98CB215-40AC-4077-A880-FD25180A4E5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a:p>
        </p:txBody>
      </p:sp>
      <p:sp>
        <p:nvSpPr>
          <p:cNvPr id="6" name="Rectangle 5">
            <a:extLst>
              <a:ext uri="{FF2B5EF4-FFF2-40B4-BE49-F238E27FC236}">
                <a16:creationId xmlns:a16="http://schemas.microsoft.com/office/drawing/2014/main" id="{0C6C38FF-ED8D-413F-A682-D97666F45D5B}"/>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id="{E9B5B0CB-3022-466A-8A5F-829F9CD44F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id="{8648AAE3-8850-4602-A618-2C80543DE70D}"/>
              </a:ext>
            </a:extLst>
          </p:cNvPr>
          <p:cNvSpPr txBox="1"/>
          <p:nvPr/>
        </p:nvSpPr>
        <p:spPr>
          <a:xfrm>
            <a:off x="3645642" y="1073075"/>
            <a:ext cx="3364757" cy="338554"/>
          </a:xfrm>
          <a:prstGeom prst="rect">
            <a:avLst/>
          </a:prstGeom>
          <a:noFill/>
        </p:spPr>
        <p:txBody>
          <a:bodyPr wrap="square" rtlCol="0">
            <a:spAutoFit/>
          </a:bodyPr>
          <a:lstStyle/>
          <a:p>
            <a:r>
              <a:rPr lang="mk-MK" sz="1600" b="1" i="1" dirty="0"/>
              <a:t>Отворена e-пошта на клиент</a:t>
            </a:r>
          </a:p>
        </p:txBody>
      </p:sp>
      <p:pic>
        <p:nvPicPr>
          <p:cNvPr id="19" name="Graphic 18" descr="House">
            <a:extLst>
              <a:ext uri="{FF2B5EF4-FFF2-40B4-BE49-F238E27FC236}">
                <a16:creationId xmlns:a16="http://schemas.microsoft.com/office/drawing/2014/main" id="{79E96E60-C662-4994-BCB3-F7DFA5D744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id="{F61A7F05-35ED-4F66-8F7A-FB4AE795F0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id="{358420D5-6145-4B11-A0FE-F949992AC45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id="{22B2C2FC-9640-43B7-9397-BA90621C07C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286B3E58-F79D-42A4-86E5-F114DEA9169B}"/>
              </a:ext>
            </a:extLst>
          </p:cNvPr>
          <p:cNvSpPr txBox="1"/>
          <p:nvPr/>
        </p:nvSpPr>
        <p:spPr>
          <a:xfrm>
            <a:off x="508644" y="2841029"/>
            <a:ext cx="1994264" cy="584775"/>
          </a:xfrm>
          <a:prstGeom prst="rect">
            <a:avLst/>
          </a:prstGeom>
          <a:noFill/>
        </p:spPr>
        <p:txBody>
          <a:bodyPr wrap="none" rtlCol="0">
            <a:spAutoFit/>
          </a:bodyPr>
          <a:lstStyle/>
          <a:p>
            <a:pPr algn="ctr"/>
            <a:r>
              <a:rPr lang="mk-MK" sz="1600" b="1" i="1" dirty="0"/>
              <a:t>Претрес во куќа во </a:t>
            </a:r>
          </a:p>
          <a:p>
            <a:pPr algn="ctr"/>
            <a:r>
              <a:rPr lang="mk-MK" sz="1600" b="1" i="1" dirty="0"/>
              <a:t>Земја А</a:t>
            </a:r>
          </a:p>
        </p:txBody>
      </p:sp>
      <p:sp>
        <p:nvSpPr>
          <p:cNvPr id="43" name="TextBox 42">
            <a:extLst>
              <a:ext uri="{FF2B5EF4-FFF2-40B4-BE49-F238E27FC236}">
                <a16:creationId xmlns:a16="http://schemas.microsoft.com/office/drawing/2014/main" id="{CAD91C68-59CF-49A2-A98C-BF40175BF3BA}"/>
              </a:ext>
            </a:extLst>
          </p:cNvPr>
          <p:cNvSpPr txBox="1"/>
          <p:nvPr/>
        </p:nvSpPr>
        <p:spPr>
          <a:xfrm>
            <a:off x="7310990" y="1072394"/>
            <a:ext cx="657552" cy="338554"/>
          </a:xfrm>
          <a:prstGeom prst="rect">
            <a:avLst/>
          </a:prstGeom>
          <a:noFill/>
        </p:spPr>
        <p:txBody>
          <a:bodyPr wrap="none" rtlCol="0">
            <a:spAutoFit/>
          </a:bodyPr>
          <a:lstStyle/>
          <a:p>
            <a:r>
              <a:rPr lang="mk-MK" sz="1600" b="1" i="1" dirty="0"/>
              <a:t>Свет</a:t>
            </a:r>
          </a:p>
        </p:txBody>
      </p:sp>
      <p:sp>
        <p:nvSpPr>
          <p:cNvPr id="45" name="TextBox 44">
            <a:extLst>
              <a:ext uri="{FF2B5EF4-FFF2-40B4-BE49-F238E27FC236}">
                <a16:creationId xmlns:a16="http://schemas.microsoft.com/office/drawing/2014/main" id="{3BF697B0-9FF7-4B9B-B96A-7D0800D0D4AE}"/>
              </a:ext>
            </a:extLst>
          </p:cNvPr>
          <p:cNvSpPr txBox="1"/>
          <p:nvPr/>
        </p:nvSpPr>
        <p:spPr>
          <a:xfrm>
            <a:off x="413385" y="5404652"/>
            <a:ext cx="2334293" cy="830997"/>
          </a:xfrm>
          <a:prstGeom prst="rect">
            <a:avLst/>
          </a:prstGeom>
          <a:noFill/>
        </p:spPr>
        <p:txBody>
          <a:bodyPr wrap="none" rtlCol="0">
            <a:spAutoFit/>
          </a:bodyPr>
          <a:lstStyle/>
          <a:p>
            <a:r>
              <a:rPr lang="mk-MK" sz="1600" b="1" i="1" dirty="0"/>
              <a:t>Содржина на пошта </a:t>
            </a:r>
          </a:p>
          <a:p>
            <a:r>
              <a:rPr lang="mk-MK" sz="1600" b="1" i="1" dirty="0"/>
              <a:t>на ISP сервер во Земја Б</a:t>
            </a:r>
          </a:p>
          <a:p>
            <a:pPr algn="ctr"/>
            <a:endParaRPr lang="mk-MK" sz="1600" b="1" i="1" dirty="0"/>
          </a:p>
        </p:txBody>
      </p:sp>
      <p:sp>
        <p:nvSpPr>
          <p:cNvPr id="47" name="TextBox 46">
            <a:extLst>
              <a:ext uri="{FF2B5EF4-FFF2-40B4-BE49-F238E27FC236}">
                <a16:creationId xmlns:a16="http://schemas.microsoft.com/office/drawing/2014/main" id="{8B2970FA-440D-4C86-B103-0B4B6837CA9E}"/>
              </a:ext>
            </a:extLst>
          </p:cNvPr>
          <p:cNvSpPr txBox="1"/>
          <p:nvPr/>
        </p:nvSpPr>
        <p:spPr>
          <a:xfrm>
            <a:off x="3103840" y="5404864"/>
            <a:ext cx="2924530" cy="830997"/>
          </a:xfrm>
          <a:prstGeom prst="rect">
            <a:avLst/>
          </a:prstGeom>
          <a:noFill/>
        </p:spPr>
        <p:txBody>
          <a:bodyPr wrap="square" rtlCol="0">
            <a:spAutoFit/>
          </a:bodyPr>
          <a:lstStyle/>
          <a:p>
            <a:r>
              <a:rPr lang="mk-MK" sz="1600" b="1" i="1" dirty="0"/>
              <a:t>Дозвола од сопственикот на е-поштата </a:t>
            </a:r>
          </a:p>
          <a:p>
            <a:pPr algn="ctr"/>
            <a:r>
              <a:rPr lang="mk-MK" sz="1600" b="1" i="1" dirty="0"/>
              <a:t> </a:t>
            </a:r>
          </a:p>
        </p:txBody>
      </p:sp>
      <p:sp>
        <p:nvSpPr>
          <p:cNvPr id="49" name="TextBox 48">
            <a:extLst>
              <a:ext uri="{FF2B5EF4-FFF2-40B4-BE49-F238E27FC236}">
                <a16:creationId xmlns:a16="http://schemas.microsoft.com/office/drawing/2014/main" id="{3DC45FD8-6CA8-408F-8DE3-07209961F530}"/>
              </a:ext>
            </a:extLst>
          </p:cNvPr>
          <p:cNvSpPr txBox="1"/>
          <p:nvPr/>
        </p:nvSpPr>
        <p:spPr>
          <a:xfrm>
            <a:off x="6028370" y="5320249"/>
            <a:ext cx="2891695" cy="1077218"/>
          </a:xfrm>
          <a:prstGeom prst="rect">
            <a:avLst/>
          </a:prstGeom>
          <a:noFill/>
        </p:spPr>
        <p:txBody>
          <a:bodyPr wrap="square" rtlCol="0">
            <a:spAutoFit/>
          </a:bodyPr>
          <a:lstStyle/>
          <a:p>
            <a:pPr algn="ctr"/>
            <a:r>
              <a:rPr lang="mk-MK" sz="1600" b="1" i="1" dirty="0"/>
              <a:t>Пристап или наредба </a:t>
            </a:r>
          </a:p>
          <a:p>
            <a:pPr algn="ctr"/>
            <a:r>
              <a:rPr lang="mk-MK" sz="1600" b="1" i="1" dirty="0"/>
              <a:t>да се испрати содржината на е-поштата од</a:t>
            </a:r>
          </a:p>
          <a:p>
            <a:pPr algn="ctr"/>
            <a:r>
              <a:rPr lang="mk-MK" sz="1600" b="1" i="1" dirty="0"/>
              <a:t>ISP серверот во Земја Б</a:t>
            </a:r>
          </a:p>
        </p:txBody>
      </p:sp>
      <p:pic>
        <p:nvPicPr>
          <p:cNvPr id="51" name="Graphic 50" descr="Server">
            <a:extLst>
              <a:ext uri="{FF2B5EF4-FFF2-40B4-BE49-F238E27FC236}">
                <a16:creationId xmlns:a16="http://schemas.microsoft.com/office/drawing/2014/main" id="{2D9BF52B-6D6C-4499-968F-B24DD8694B1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mk-MK" b="1" dirty="0">
                <a:solidFill>
                  <a:srgbClr val="FF0000"/>
                </a:solidFill>
              </a:rPr>
              <a:t>Пристап до или добивање на содржина на е-пошта во Земја А</a:t>
            </a:r>
          </a:p>
        </p:txBody>
      </p:sp>
      <p:sp>
        <p:nvSpPr>
          <p:cNvPr id="32" name="Slide Number Placeholder 1">
            <a:extLst>
              <a:ext uri="{FF2B5EF4-FFF2-40B4-BE49-F238E27FC236}">
                <a16:creationId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a:p>
        </p:txBody>
      </p:sp>
      <p:sp>
        <p:nvSpPr>
          <p:cNvPr id="24" name="Rectangle 23">
            <a:extLst>
              <a:ext uri="{FF2B5EF4-FFF2-40B4-BE49-F238E27FC236}">
                <a16:creationId xmlns:a16="http://schemas.microsoft.com/office/drawing/2014/main"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 presetClass="entr" presetSubtype="32" fill="hold" grpId="0" nodeType="click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box(out)">
                                      <p:cBhvr>
                                        <p:cTn id="111"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P spid="5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33</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преземање податочен сообраќај реално време</a:t>
            </a:r>
          </a:p>
        </p:txBody>
      </p:sp>
      <p:sp>
        <p:nvSpPr>
          <p:cNvPr id="7" name="Rectangle 6">
            <a:extLst>
              <a:ext uri="{FF2B5EF4-FFF2-40B4-BE49-F238E27FC236}">
                <a16:creationId xmlns:a16="http://schemas.microsoft.com/office/drawing/2014/main" id="{1FCE5F71-B62F-4840-AD46-7690CB1F70D4}"/>
              </a:ext>
            </a:extLst>
          </p:cNvPr>
          <p:cNvSpPr/>
          <p:nvPr/>
        </p:nvSpPr>
        <p:spPr>
          <a:xfrm>
            <a:off x="0" y="1563913"/>
            <a:ext cx="4572000" cy="4755148"/>
          </a:xfrm>
          <a:prstGeom prst="rect">
            <a:avLst/>
          </a:prstGeom>
        </p:spPr>
        <p:txBody>
          <a:bodyPr>
            <a:spAutoFit/>
          </a:bodyPr>
          <a:lstStyle/>
          <a:p>
            <a:pPr marL="514350" indent="-514350" algn="just">
              <a:spcBef>
                <a:spcPts val="600"/>
              </a:spcBef>
              <a:spcAft>
                <a:spcPts val="1200"/>
              </a:spcAft>
              <a:buFont typeface="+mj-lt"/>
              <a:buAutoNum type="arabicPeriod"/>
              <a:defRPr/>
            </a:pPr>
            <a:r>
              <a:rPr lang="mk-MK" dirty="0"/>
              <a:t>Страните ќе обезбедат заемна помош едни на други во врска со </a:t>
            </a:r>
            <a:r>
              <a:rPr lang="mk-MK" b="1" dirty="0"/>
              <a:t>преземањето податочен сообраќај во реално време, поврзани со конкретни комуникации на нејзината територија, пренесени преку компјутерски систем</a:t>
            </a:r>
            <a:r>
              <a:rPr lang="mk-MK" dirty="0"/>
              <a:t>. Во согласност со став 2, помошта ќе се регулира според условите и постапките предвидени со домашното законодавство.</a:t>
            </a:r>
          </a:p>
          <a:p>
            <a:pPr marL="514350" indent="-514350" algn="just">
              <a:spcBef>
                <a:spcPts val="600"/>
              </a:spcBef>
              <a:spcAft>
                <a:spcPts val="1200"/>
              </a:spcAft>
              <a:buFont typeface="+mj-lt"/>
              <a:buAutoNum type="arabicPeriod"/>
              <a:defRPr/>
            </a:pPr>
            <a:r>
              <a:rPr lang="mk-MK" dirty="0"/>
              <a:t>Секоја страна ќе обезбеди таква помош </a:t>
            </a:r>
            <a:r>
              <a:rPr lang="mk-MK" b="1" dirty="0"/>
              <a:t>минимум кога станува збор за кривични дела за кои би било достапно преземање податочен сообраќај во реално време во сличен домашен случај</a:t>
            </a:r>
            <a:r>
              <a:rPr lang="mk-MK" dirty="0"/>
              <a:t>.</a:t>
            </a:r>
          </a:p>
        </p:txBody>
      </p:sp>
      <p:sp>
        <p:nvSpPr>
          <p:cNvPr id="5" name="Rectangle 4">
            <a:extLst>
              <a:ext uri="{FF2B5EF4-FFF2-40B4-BE49-F238E27FC236}">
                <a16:creationId xmlns:a16="http://schemas.microsoft.com/office/drawing/2014/main" id="{DCA9A6A3-8468-F74D-A0B0-44D1CC2D147F}"/>
              </a:ext>
            </a:extLst>
          </p:cNvPr>
          <p:cNvSpPr/>
          <p:nvPr/>
        </p:nvSpPr>
        <p:spPr>
          <a:xfrm>
            <a:off x="5432923" y="2706534"/>
            <a:ext cx="3344525" cy="1938992"/>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преземање податочен сообраќај во реално време пренесен преку компјутерски систем</a:t>
            </a:r>
          </a:p>
        </p:txBody>
      </p:sp>
      <p:sp>
        <p:nvSpPr>
          <p:cNvPr id="12" name="Slide Number Placeholder 1">
            <a:extLst>
              <a:ext uri="{FF2B5EF4-FFF2-40B4-BE49-F238E27FC236}">
                <a16:creationId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a:p>
        </p:txBody>
      </p:sp>
    </p:spTree>
    <p:extLst>
      <p:ext uri="{BB962C8B-B14F-4D97-AF65-F5344CB8AC3E}">
        <p14:creationId xmlns:p14="http://schemas.microsoft.com/office/powerpoint/2010/main" val="2907905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34</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следење на содржински податоци</a:t>
            </a:r>
          </a:p>
        </p:txBody>
      </p:sp>
      <p:sp>
        <p:nvSpPr>
          <p:cNvPr id="7" name="Rectangle 6">
            <a:extLst>
              <a:ext uri="{FF2B5EF4-FFF2-40B4-BE49-F238E27FC236}">
                <a16:creationId xmlns:a16="http://schemas.microsoft.com/office/drawing/2014/main" id="{1FCE5F71-B62F-4840-AD46-7690CB1F70D4}"/>
              </a:ext>
            </a:extLst>
          </p:cNvPr>
          <p:cNvSpPr/>
          <p:nvPr/>
        </p:nvSpPr>
        <p:spPr>
          <a:xfrm>
            <a:off x="339919" y="2175619"/>
            <a:ext cx="4572000" cy="3000821"/>
          </a:xfrm>
          <a:prstGeom prst="rect">
            <a:avLst/>
          </a:prstGeom>
        </p:spPr>
        <p:txBody>
          <a:bodyPr>
            <a:spAutoFit/>
          </a:bodyPr>
          <a:lstStyle/>
          <a:p>
            <a:pPr marL="0" indent="0" algn="just">
              <a:buNone/>
            </a:pPr>
            <a:r>
              <a:rPr lang="mk-MK" sz="2100" dirty="0"/>
              <a:t>Страните </a:t>
            </a:r>
            <a:r>
              <a:rPr lang="mk-MK" sz="2100" b="1" dirty="0"/>
              <a:t>ќе обезбедат заемна помош</a:t>
            </a:r>
            <a:r>
              <a:rPr lang="mk-MK" sz="2100" dirty="0"/>
              <a:t> едни на други при </a:t>
            </a:r>
            <a:r>
              <a:rPr lang="mk-MK" sz="2100" b="1" dirty="0"/>
              <a:t>собирање или снимање на содржински податоци</a:t>
            </a:r>
            <a:r>
              <a:rPr lang="mk-MK" sz="2100" dirty="0"/>
              <a:t> </a:t>
            </a:r>
            <a:r>
              <a:rPr lang="mk-MK" sz="2100" b="1" dirty="0"/>
              <a:t>во реално време</a:t>
            </a:r>
            <a:r>
              <a:rPr lang="mk-MK" sz="2100" dirty="0"/>
              <a:t> на конкретни комуникации што се пренесуваат преку компјутерски систем, </a:t>
            </a:r>
            <a:r>
              <a:rPr lang="mk-MK" sz="2100" b="1" dirty="0"/>
              <a:t>до степен што е дозволен според нивните применливи договори и домашни закони</a:t>
            </a:r>
            <a:r>
              <a:rPr lang="mk-MK" sz="2100" dirty="0"/>
              <a:t>.</a:t>
            </a:r>
          </a:p>
        </p:txBody>
      </p:sp>
      <p:sp>
        <p:nvSpPr>
          <p:cNvPr id="5" name="Rectangle 4">
            <a:extLst>
              <a:ext uri="{FF2B5EF4-FFF2-40B4-BE49-F238E27FC236}">
                <a16:creationId xmlns:a16="http://schemas.microsoft.com/office/drawing/2014/main"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a:buFont typeface="Arial" panose="020B0604020202020204" pitchFamily="34" charset="0"/>
              <a:buChar char="•"/>
            </a:pPr>
            <a:r>
              <a:rPr lang="mk-MK" sz="2400" b="1" dirty="0">
                <a:solidFill>
                  <a:srgbClr val="C00000"/>
                </a:solidFill>
              </a:rPr>
              <a:t>собирање или снимање на содржински податоци во реално време </a:t>
            </a:r>
          </a:p>
        </p:txBody>
      </p:sp>
      <p:sp>
        <p:nvSpPr>
          <p:cNvPr id="12" name="Slide Number Placeholder 1">
            <a:extLst>
              <a:ext uri="{FF2B5EF4-FFF2-40B4-BE49-F238E27FC236}">
                <a16:creationId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a:p>
        </p:txBody>
      </p:sp>
    </p:spTree>
    <p:extLst>
      <p:ext uri="{BB962C8B-B14F-4D97-AF65-F5344CB8AC3E}">
        <p14:creationId xmlns:p14="http://schemas.microsoft.com/office/powerpoint/2010/main" val="4141717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Членови 33 и 34</a:t>
            </a:r>
          </a:p>
          <a:p>
            <a:pPr algn="r">
              <a:lnSpc>
                <a:spcPct val="80000"/>
              </a:lnSpc>
            </a:pPr>
            <a:r>
              <a:rPr lang="mk-MK" sz="2400">
                <a:latin typeface="Verdana" panose="020B0604030504040204" pitchFamily="34" charset="0"/>
                <a:ea typeface="Verdana" panose="020B0604030504040204" pitchFamily="34" charset="0"/>
              </a:rPr>
              <a:t>Имплементација</a:t>
            </a:r>
          </a:p>
        </p:txBody>
      </p:sp>
      <p:graphicFrame>
        <p:nvGraphicFramePr>
          <p:cNvPr id="6" name="Diagram 5">
            <a:extLst>
              <a:ext uri="{FF2B5EF4-FFF2-40B4-BE49-F238E27FC236}">
                <a16:creationId xmlns:a16="http://schemas.microsoft.com/office/drawing/2014/main" id="{37CCB2F0-CA86-D64D-A173-65134AEEF0C2}"/>
              </a:ext>
            </a:extLst>
          </p:cNvPr>
          <p:cNvGraphicFramePr/>
          <p:nvPr>
            <p:extLst>
              <p:ext uri="{D42A27DB-BD31-4B8C-83A1-F6EECF244321}">
                <p14:modId xmlns:p14="http://schemas.microsoft.com/office/powerpoint/2010/main" val="1818165888"/>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
        <p:nvSpPr>
          <p:cNvPr id="7" name="Rectangle 6">
            <a:extLst>
              <a:ext uri="{FF2B5EF4-FFF2-40B4-BE49-F238E27FC236}">
                <a16:creationId xmlns:a16="http://schemas.microsoft.com/office/drawing/2014/main" id="{1FCE5F71-B62F-4840-AD46-7690CB1F70D4}"/>
              </a:ext>
            </a:extLst>
          </p:cNvPr>
          <p:cNvSpPr/>
          <p:nvPr/>
        </p:nvSpPr>
        <p:spPr>
          <a:xfrm>
            <a:off x="0" y="1504682"/>
            <a:ext cx="4572000" cy="3970318"/>
          </a:xfrm>
          <a:prstGeom prst="rect">
            <a:avLst/>
          </a:prstGeom>
        </p:spPr>
        <p:txBody>
          <a:bodyPr>
            <a:spAutoFit/>
          </a:bodyPr>
          <a:lstStyle/>
          <a:p>
            <a:pPr marL="457200" indent="-457200" algn="just">
              <a:spcBef>
                <a:spcPts val="0"/>
              </a:spcBef>
              <a:spcAft>
                <a:spcPts val="0"/>
              </a:spcAft>
              <a:buFont typeface="+mj-lt"/>
              <a:buAutoNum type="arabicPeriod"/>
            </a:pPr>
            <a:r>
              <a:rPr lang="mk-MK" dirty="0"/>
              <a:t>...</a:t>
            </a:r>
            <a:r>
              <a:rPr lang="mk-MK" b="1" dirty="0"/>
              <a:t>назначи контакт точка достапна дваесет и четири часа</a:t>
            </a:r>
            <a:r>
              <a:rPr lang="mk-MK" dirty="0"/>
              <a:t>… обезбедување на непосредна помош за истраги или постапки во врска со кривични дела… или за собирање докази во електронска форма… вклучува </a:t>
            </a:r>
            <a:r>
              <a:rPr lang="mk-MK" b="1" dirty="0"/>
              <a:t>олеснување</a:t>
            </a:r>
            <a:r>
              <a:rPr lang="mk-MK" dirty="0"/>
              <a:t> или… </a:t>
            </a:r>
            <a:r>
              <a:rPr lang="mk-MK" b="1" dirty="0"/>
              <a:t>директно спроведување</a:t>
            </a:r>
            <a:r>
              <a:rPr lang="mk-MK" dirty="0"/>
              <a:t> на следните мерки:</a:t>
            </a:r>
          </a:p>
          <a:p>
            <a:pPr marL="857250" lvl="1" indent="-457200" algn="just">
              <a:spcBef>
                <a:spcPts val="0"/>
              </a:spcBef>
              <a:spcAft>
                <a:spcPts val="0"/>
              </a:spcAft>
              <a:buFont typeface="+mj-lt"/>
              <a:buAutoNum type="alphaLcParenR"/>
            </a:pPr>
            <a:r>
              <a:rPr lang="mk-MK" dirty="0"/>
              <a:t>обезбедување на технички совети;</a:t>
            </a:r>
          </a:p>
          <a:p>
            <a:pPr marL="857250" lvl="1" indent="-457200" algn="just">
              <a:spcBef>
                <a:spcPts val="0"/>
              </a:spcBef>
              <a:spcAft>
                <a:spcPts val="0"/>
              </a:spcAft>
              <a:buFont typeface="+mj-lt"/>
              <a:buAutoNum type="alphaLcParenR"/>
            </a:pPr>
            <a:r>
              <a:rPr lang="mk-MK" dirty="0"/>
              <a:t>зачувување на податоците согласно со член 29 и 30;</a:t>
            </a:r>
          </a:p>
          <a:p>
            <a:pPr marL="857250" lvl="1" indent="-457200" algn="just">
              <a:spcBef>
                <a:spcPts val="0"/>
              </a:spcBef>
              <a:spcAft>
                <a:spcPts val="0"/>
              </a:spcAft>
              <a:buFont typeface="+mj-lt"/>
              <a:buAutoNum type="alphaLcParenR"/>
            </a:pPr>
            <a:r>
              <a:rPr lang="mk-MK" dirty="0"/>
              <a:t>собирање докази, обезбедување на правни информации и лоцирање на осомничени лица.</a:t>
            </a:r>
          </a:p>
        </p:txBody>
      </p:sp>
      <p:sp>
        <p:nvSpPr>
          <p:cNvPr id="5" name="Rectangle 4">
            <a:extLst>
              <a:ext uri="{FF2B5EF4-FFF2-40B4-BE49-F238E27FC236}">
                <a16:creationId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точка за контакт достапна дваесет и четири часа</a:t>
            </a:r>
          </a:p>
        </p:txBody>
      </p:sp>
      <p:sp>
        <p:nvSpPr>
          <p:cNvPr id="12" name="Slide Number Placeholder 1">
            <a:extLst>
              <a:ext uri="{FF2B5EF4-FFF2-40B4-BE49-F238E27FC236}">
                <a16:creationId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55</a:t>
            </a:fld>
            <a:endParaRPr lang="en-GB"/>
          </a:p>
        </p:txBody>
      </p:sp>
    </p:spTree>
    <p:extLst>
      <p:ext uri="{BB962C8B-B14F-4D97-AF65-F5344CB8AC3E}">
        <p14:creationId xmlns:p14="http://schemas.microsoft.com/office/powerpoint/2010/main" val="18360678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mk-MK" sz="1900" b="1" dirty="0"/>
              <a:t>А) Точката на контакт на една страна има капацитет да спроведува комуникации со точката на контакт на друга страна на </a:t>
            </a:r>
            <a:r>
              <a:rPr lang="mk-MK" sz="1900" b="1" dirty="0" err="1"/>
              <a:t>експедитивна</a:t>
            </a:r>
            <a:r>
              <a:rPr lang="mk-MK" sz="1900" b="1" dirty="0"/>
              <a:t> основа</a:t>
            </a:r>
            <a:r>
              <a:rPr lang="mk-MK" sz="1900" dirty="0"/>
              <a:t>.</a:t>
            </a:r>
          </a:p>
          <a:p>
            <a:pPr algn="just"/>
            <a:r>
              <a:rPr lang="mk-MK" sz="1900" b="1" dirty="0"/>
              <a:t>	</a:t>
            </a:r>
            <a:r>
              <a:rPr lang="mk-MK" sz="1900" dirty="0"/>
              <a:t>Доколку точката на контакт… не е дел 	од… органот… за меѓународна заемна 	помош или екстрадиција… точката на 	контакт треба да осигура дека е во 	можност да се координира со таквиот 	орган… на </a:t>
            </a:r>
            <a:r>
              <a:rPr lang="mk-MK" sz="1900" dirty="0" err="1"/>
              <a:t>експедитивна</a:t>
            </a:r>
            <a:r>
              <a:rPr lang="mk-MK" sz="1900" dirty="0"/>
              <a:t> основа.</a:t>
            </a:r>
          </a:p>
          <a:p>
            <a:pPr marL="514350" indent="-514350" algn="just">
              <a:buFont typeface="+mj-lt"/>
              <a:buAutoNum type="arabicPeriod" startAt="3"/>
            </a:pPr>
            <a:endParaRPr lang="en-US" sz="1900" dirty="0"/>
          </a:p>
          <a:p>
            <a:pPr marL="514350" indent="-514350" algn="just">
              <a:buFont typeface="+mj-lt"/>
              <a:buAutoNum type="arabicPeriod" startAt="3"/>
            </a:pPr>
            <a:r>
              <a:rPr lang="mk-MK" sz="1900" b="1" dirty="0"/>
              <a:t>Секоја страна ќе осигура дека е достапен обучен и опремен персонал, со цел да се олесни работењето на мрежата.</a:t>
            </a:r>
          </a:p>
        </p:txBody>
      </p:sp>
      <p:sp>
        <p:nvSpPr>
          <p:cNvPr id="5" name="Rectangle 4">
            <a:extLst>
              <a:ext uri="{FF2B5EF4-FFF2-40B4-BE49-F238E27FC236}">
                <a16:creationId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rPr>
              <a:t>достапноста на обучен и опремен персонал е силно препорачана, дури и неопходна</a:t>
            </a:r>
          </a:p>
        </p:txBody>
      </p:sp>
      <p:sp>
        <p:nvSpPr>
          <p:cNvPr id="16" name="Slide Number Placeholder 1">
            <a:extLst>
              <a:ext uri="{FF2B5EF4-FFF2-40B4-BE49-F238E27FC236}">
                <a16:creationId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56</a:t>
            </a:fld>
            <a:endParaRPr lang="en-GB"/>
          </a:p>
        </p:txBody>
      </p:sp>
      <p:sp>
        <p:nvSpPr>
          <p:cNvPr id="19" name="Rectangle 18">
            <a:extLst>
              <a:ext uri="{FF2B5EF4-FFF2-40B4-BE49-F238E27FC236}">
                <a16:creationId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Tree>
    <p:extLst>
      <p:ext uri="{BB962C8B-B14F-4D97-AF65-F5344CB8AC3E}">
        <p14:creationId xmlns:p14="http://schemas.microsoft.com/office/powerpoint/2010/main" val="3070388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57</a:t>
            </a:fld>
            <a:endParaRPr lang="en-GB"/>
          </a:p>
        </p:txBody>
      </p:sp>
      <p:sp>
        <p:nvSpPr>
          <p:cNvPr id="16" name="Rectangle 15">
            <a:extLst>
              <a:ext uri="{FF2B5EF4-FFF2-40B4-BE49-F238E27FC236}">
                <a16:creationId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Tree>
    <p:extLst>
      <p:ext uri="{BB962C8B-B14F-4D97-AF65-F5344CB8AC3E}">
        <p14:creationId xmlns:p14="http://schemas.microsoft.com/office/powerpoint/2010/main" val="313896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a:p>
        </p:txBody>
      </p:sp>
    </p:spTree>
    <p:extLst>
      <p:ext uri="{BB962C8B-B14F-4D97-AF65-F5344CB8AC3E}">
        <p14:creationId xmlns:p14="http://schemas.microsoft.com/office/powerpoint/2010/main" val="4285843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mk-MK" sz="3200" b="1">
                <a:ea typeface="ＭＳ Ｐゴシック" charset="0"/>
              </a:rPr>
              <a:t>Резиме</a:t>
            </a:r>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dirty="0">
                <a:solidFill>
                  <a:schemeClr val="tx1">
                    <a:tint val="75000"/>
                  </a:schemeClr>
                </a:solidFill>
              </a:rPr>
              <a:t>Основни концепти на меѓународната соработка</a:t>
            </a: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Петти дел</a:t>
            </a:r>
          </a:p>
        </p:txBody>
      </p:sp>
      <p:sp>
        <p:nvSpPr>
          <p:cNvPr id="12" name="Slide Number Placeholder 1">
            <a:extLst>
              <a:ext uri="{FF2B5EF4-FFF2-40B4-BE49-F238E27FC236}">
                <a16:creationId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59</a:t>
            </a:fld>
            <a:endParaRPr lang="en-GB"/>
          </a:p>
        </p:txBody>
      </p:sp>
    </p:spTree>
    <p:extLst>
      <p:ext uri="{BB962C8B-B14F-4D97-AF65-F5344CB8AC3E}">
        <p14:creationId xmlns:p14="http://schemas.microsoft.com/office/powerpoint/2010/main" val="416769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
        <p:nvSpPr>
          <p:cNvPr id="5" name="Rectangle 4">
            <a:extLst>
              <a:ext uri="{FF2B5EF4-FFF2-40B4-BE49-F238E27FC236}">
                <a16:creationId xmlns:a16="http://schemas.microsoft.com/office/drawing/2014/main" id="{7FA81925-418B-D44C-9255-2AEBBFBC0ADA}"/>
              </a:ext>
            </a:extLst>
          </p:cNvPr>
          <p:cNvSpPr/>
          <p:nvPr/>
        </p:nvSpPr>
        <p:spPr>
          <a:xfrm>
            <a:off x="88522" y="2271699"/>
            <a:ext cx="4216192" cy="4185761"/>
          </a:xfrm>
          <a:prstGeom prst="rect">
            <a:avLst/>
          </a:prstGeom>
        </p:spPr>
        <p:txBody>
          <a:bodyPr wrap="square">
            <a:spAutoFit/>
          </a:bodyPr>
          <a:lstStyle/>
          <a:p>
            <a:pPr marL="514350" indent="-514350">
              <a:buAutoNum type="arabicPeriod"/>
            </a:pPr>
            <a:r>
              <a:rPr lang="mk-MK" sz="2800" b="1">
                <a:solidFill>
                  <a:srgbClr val="C00000"/>
                </a:solidFill>
              </a:rPr>
              <a:t>Локацијата на кривичното дело: каде е извршено?</a:t>
            </a:r>
          </a:p>
          <a:p>
            <a:pPr marL="514350" indent="-514350">
              <a:buAutoNum type="arabicPeriod"/>
            </a:pPr>
            <a:endParaRPr lang="en-GB" sz="2800" i="1" dirty="0"/>
          </a:p>
          <a:p>
            <a:pPr marL="342900" indent="-342900">
              <a:buFont typeface="Arial" panose="020B0604020202020204" pitchFamily="34" charset="0"/>
              <a:buChar char="•"/>
            </a:pPr>
            <a:r>
              <a:rPr lang="mk-MK" sz="2200"/>
              <a:t>Какви информации или докази имаме за местото на извршувањето?</a:t>
            </a:r>
          </a:p>
          <a:p>
            <a:pPr marL="342900" indent="-342900" algn="just">
              <a:buFont typeface="Arial" panose="020B0604020202020204" pitchFamily="34" charset="0"/>
              <a:buChar char="•"/>
            </a:pPr>
            <a:endParaRPr lang="en-GB" sz="2200" dirty="0"/>
          </a:p>
          <a:p>
            <a:pPr marL="342900" indent="-342900">
              <a:buFont typeface="Arial" panose="020B0604020202020204" pitchFamily="34" charset="0"/>
              <a:buChar char="•"/>
            </a:pPr>
            <a:r>
              <a:rPr lang="mk-MK" sz="2200"/>
              <a:t>Со кој орган треба да се контактира за помош и како да се направи тоа?</a:t>
            </a:r>
          </a:p>
        </p:txBody>
      </p:sp>
      <p:sp>
        <p:nvSpPr>
          <p:cNvPr id="7" name="Rectangle 6">
            <a:extLst>
              <a:ext uri="{FF2B5EF4-FFF2-40B4-BE49-F238E27FC236}">
                <a16:creationId xmlns:a16="http://schemas.microsoft.com/office/drawing/2014/main" id="{DBE60575-DD4A-B441-877C-92F4E7FF41F7}"/>
              </a:ext>
            </a:extLst>
          </p:cNvPr>
          <p:cNvSpPr/>
          <p:nvPr/>
        </p:nvSpPr>
        <p:spPr>
          <a:xfrm>
            <a:off x="4839288" y="2271699"/>
            <a:ext cx="4183168" cy="3416320"/>
          </a:xfrm>
          <a:prstGeom prst="rect">
            <a:avLst/>
          </a:prstGeom>
        </p:spPr>
        <p:txBody>
          <a:bodyPr wrap="square">
            <a:spAutoFit/>
          </a:bodyPr>
          <a:lstStyle/>
          <a:p>
            <a:r>
              <a:rPr lang="mk-MK" sz="2800" b="1" dirty="0">
                <a:solidFill>
                  <a:srgbClr val="C00000"/>
                </a:solidFill>
              </a:rPr>
              <a:t>2.</a:t>
            </a:r>
            <a:r>
              <a:rPr lang="mk-MK" sz="2800" b="1" dirty="0">
                <a:solidFill>
                  <a:srgbClr val="FF0000"/>
                </a:solidFill>
              </a:rPr>
              <a:t> </a:t>
            </a:r>
            <a:r>
              <a:rPr lang="mk-MK" sz="2800" b="1" dirty="0">
                <a:solidFill>
                  <a:srgbClr val="C00000"/>
                </a:solidFill>
              </a:rPr>
              <a:t>Јурисдикција: кој ќе го преземе случајот?</a:t>
            </a:r>
          </a:p>
          <a:p>
            <a:pPr algn="just"/>
            <a:endParaRPr lang="en-GB" sz="2800" i="1"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mk-MK" sz="2200" dirty="0"/>
              <a:t>Кој е надлежен орган за истрагата/судењето?</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mk-MK" sz="2200" dirty="0"/>
              <a:t>Дали ќе биде потребна прекугранична истрага?</a:t>
            </a:r>
          </a:p>
        </p:txBody>
      </p:sp>
      <p:sp>
        <p:nvSpPr>
          <p:cNvPr id="16" name="Title 1">
            <a:extLst>
              <a:ext uri="{FF2B5EF4-FFF2-40B4-BE49-F238E27FC236}">
                <a16:creationId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mk-MK" b="1">
                <a:ea typeface="ＭＳ Ｐゴシック" pitchFamily="34" charset="-128"/>
              </a:rPr>
              <a:t>Главни прашања?</a:t>
            </a:r>
          </a:p>
        </p:txBody>
      </p:sp>
    </p:spTree>
    <p:extLst>
      <p:ext uri="{BB962C8B-B14F-4D97-AF65-F5344CB8AC3E}">
        <p14:creationId xmlns:p14="http://schemas.microsoft.com/office/powerpoint/2010/main" val="1722714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60</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mk-MK" sz="2200" dirty="0"/>
              <a:t>Да се препознае глобалната димензија на Интернетот и меѓународната димензија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разберат предизвиците на </a:t>
            </a:r>
            <a:r>
              <a:rPr lang="mk-MK" sz="2200" dirty="0" err="1"/>
              <a:t>сајбер</a:t>
            </a:r>
            <a:r>
              <a:rPr lang="mk-MK" sz="2200" dirty="0"/>
              <a:t>-криминалот во меѓународна средина</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објасни важноста на меѓународната соработка и да се препознаат достапните инструменти за меѓународна соработка во областа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дискутира Конвенцијата од Будимпешта за </a:t>
            </a:r>
            <a:r>
              <a:rPr lang="mk-MK" sz="2200" dirty="0" err="1"/>
              <a:t>сајбер</a:t>
            </a:r>
            <a:r>
              <a:rPr lang="mk-MK" sz="2200" dirty="0"/>
              <a:t>-криминал и да се идентификуваат нејзините општи и посебни начела и членови за заемна правна помош во кривичната материја</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61</a:t>
            </a:fld>
            <a:endParaRPr lang="en-GB"/>
          </a:p>
        </p:txBody>
      </p:sp>
    </p:spTree>
    <p:extLst>
      <p:ext uri="{BB962C8B-B14F-4D97-AF65-F5344CB8AC3E}">
        <p14:creationId xmlns:p14="http://schemas.microsoft.com/office/powerpoint/2010/main" val="37326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66552" y="1359537"/>
            <a:ext cx="4572000" cy="5515356"/>
          </a:xfrm>
          <a:prstGeom prst="rect">
            <a:avLst/>
          </a:prstGeom>
        </p:spPr>
        <p:txBody>
          <a:bodyPr>
            <a:spAutoFit/>
          </a:bodyPr>
          <a:lstStyle/>
          <a:p>
            <a:r>
              <a:rPr lang="mk-MK" sz="2800" b="1" dirty="0"/>
              <a:t>Предизвици:</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mk-MK" sz="2400" dirty="0"/>
              <a:t>Губење на податоци</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mk-MK" sz="2400" dirty="0"/>
              <a:t>Губење на локацијата</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mk-MK" sz="2400" dirty="0"/>
              <a:t>Национални законски рамки за заемна правна помош</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mk-MK" sz="2400" dirty="0"/>
              <a:t>Пречки на меѓународната соработка</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mk-MK" sz="2400" dirty="0"/>
              <a:t>Јавно-приватна соработка</a:t>
            </a:r>
          </a:p>
          <a:p>
            <a:pPr marL="342900" indent="-342900">
              <a:buFont typeface="Wingdings" pitchFamily="2" charset="2"/>
              <a:buChar char="Ø"/>
            </a:pPr>
            <a:endParaRPr lang="en-GB" sz="2200" dirty="0"/>
          </a:p>
          <a:p>
            <a:pPr marL="0" indent="0" eaLnBrk="1" hangingPunct="1">
              <a:lnSpc>
                <a:spcPct val="80000"/>
              </a:lnSpc>
              <a:buNone/>
            </a:pPr>
            <a:endParaRPr lang="en-GB" sz="2000" dirty="0"/>
          </a:p>
        </p:txBody>
      </p:sp>
      <p:pic>
        <p:nvPicPr>
          <p:cNvPr id="8" name="Picture 7">
            <a:extLst>
              <a:ext uri="{FF2B5EF4-FFF2-40B4-BE49-F238E27FC236}">
                <a16:creationId xmlns:a16="http://schemas.microsoft.com/office/drawing/2014/main" id="{51D22049-DFD4-7144-88D9-21E07F883367}"/>
              </a:ext>
            </a:extLst>
          </p:cNvPr>
          <p:cNvPicPr>
            <a:picLocks noChangeAspect="1"/>
          </p:cNvPicPr>
          <p:nvPr/>
        </p:nvPicPr>
        <p:blipFill>
          <a:blip r:embed="rId3"/>
          <a:stretch>
            <a:fillRect/>
          </a:stretch>
        </p:blipFill>
        <p:spPr>
          <a:xfrm>
            <a:off x="5315712" y="2580219"/>
            <a:ext cx="3493183" cy="1697562"/>
          </a:xfrm>
          <a:prstGeom prst="rect">
            <a:avLst/>
          </a:prstGeom>
        </p:spPr>
      </p:pic>
      <p:sp>
        <p:nvSpPr>
          <p:cNvPr id="12" name="Slide Number Placeholder 1">
            <a:extLst>
              <a:ext uri="{FF2B5EF4-FFF2-40B4-BE49-F238E27FC236}">
                <a16:creationId xmlns:a16="http://schemas.microsoft.com/office/drawing/2014/main" id="{A64B5EDA-FA54-460C-86B6-069A9E92723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a:p>
        </p:txBody>
      </p:sp>
      <p:sp>
        <p:nvSpPr>
          <p:cNvPr id="7" name="Rectangle 6">
            <a:extLst>
              <a:ext uri="{FF2B5EF4-FFF2-40B4-BE49-F238E27FC236}">
                <a16:creationId xmlns:a16="http://schemas.microsoft.com/office/drawing/2014/main" id="{49CB41E4-B4CD-4F03-8F39-3446D13E2FF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205012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4480" y="984947"/>
            <a:ext cx="4939323" cy="5324535"/>
          </a:xfrm>
          <a:prstGeom prst="rect">
            <a:avLst/>
          </a:prstGeom>
        </p:spPr>
        <p:txBody>
          <a:bodyPr wrap="square">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Губење на можноста за брз пристап до податоци:</a:t>
            </a:r>
          </a:p>
          <a:p>
            <a:pPr marL="342900" indent="-342900">
              <a:buFont typeface="Wingdings" pitchFamily="2" charset="2"/>
              <a:buChar char="ü"/>
            </a:pPr>
            <a:endParaRPr lang="en-US" sz="2000" i="1" dirty="0"/>
          </a:p>
          <a:p>
            <a:pPr lvl="1"/>
            <a:r>
              <a:rPr lang="mk-MK" sz="2000" b="1" dirty="0"/>
              <a:t>WHOIS „престанува да функционира” </a:t>
            </a:r>
            <a:r>
              <a:rPr lang="mk-MK" sz="2000" dirty="0"/>
              <a:t>– лишување на ОСЗ, обвинителството и судството од можноста веднаш да го истражат меѓународниот </a:t>
            </a:r>
            <a:r>
              <a:rPr lang="mk-MK" sz="2000" dirty="0" err="1"/>
              <a:t>сајбер</a:t>
            </a:r>
            <a:r>
              <a:rPr lang="mk-MK" sz="2000" dirty="0"/>
              <a:t>-криминал;</a:t>
            </a:r>
          </a:p>
          <a:p>
            <a:pPr lvl="1"/>
            <a:endParaRPr lang="en-GB" sz="2000" dirty="0"/>
          </a:p>
          <a:p>
            <a:pPr lvl="1"/>
            <a:r>
              <a:rPr lang="mk-MK" sz="2000" b="1" dirty="0"/>
              <a:t>Резултати од ICAAN </a:t>
            </a:r>
            <a:r>
              <a:rPr lang="mk-MK" sz="2000" dirty="0"/>
              <a:t>– во 2018 година само 33% од барањата на ОСЗ до WHOIS  беа успешни споредено со 98% пред промените;</a:t>
            </a:r>
          </a:p>
          <a:p>
            <a:pPr lvl="1"/>
            <a:endParaRPr lang="en-GB" sz="2000" dirty="0"/>
          </a:p>
          <a:p>
            <a:pPr lvl="1" algn="just"/>
            <a:r>
              <a:rPr lang="mk-MK" sz="2000" b="1" dirty="0"/>
              <a:t>Проблеми со енкрипција.</a:t>
            </a:r>
          </a:p>
        </p:txBody>
      </p:sp>
      <p:pic>
        <p:nvPicPr>
          <p:cNvPr id="6" name="Picture 5">
            <a:extLst>
              <a:ext uri="{FF2B5EF4-FFF2-40B4-BE49-F238E27FC236}">
                <a16:creationId xmlns:a16="http://schemas.microsoft.com/office/drawing/2014/main"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a:p>
        </p:txBody>
      </p:sp>
      <p:sp>
        <p:nvSpPr>
          <p:cNvPr id="7" name="Rectangle 6">
            <a:extLst>
              <a:ext uri="{FF2B5EF4-FFF2-40B4-BE49-F238E27FC236}">
                <a16:creationId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29972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399989"/>
            <a:ext cx="4572000" cy="4708981"/>
          </a:xfrm>
          <a:prstGeom prst="rect">
            <a:avLst/>
          </a:prstGeom>
        </p:spPr>
        <p:txBody>
          <a:bodyPr>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Губење на локацијата на корисникот на податоците, носителот, производителот:</a:t>
            </a:r>
          </a:p>
          <a:p>
            <a:pPr marL="342900" indent="-342900">
              <a:buFont typeface="Wingdings" pitchFamily="2" charset="2"/>
              <a:buChar char="ü"/>
            </a:pPr>
            <a:endParaRPr lang="en-US" sz="2000" i="1" dirty="0"/>
          </a:p>
          <a:p>
            <a:pPr lvl="1"/>
            <a:r>
              <a:rPr lang="mk-MK" sz="2000" dirty="0"/>
              <a:t>Користење на алатки за енкрипција и </a:t>
            </a:r>
            <a:r>
              <a:rPr lang="mk-MK" sz="2000" dirty="0" err="1"/>
              <a:t>анонимизирање</a:t>
            </a:r>
            <a:r>
              <a:rPr lang="mk-MK" sz="2000" dirty="0"/>
              <a:t>; </a:t>
            </a:r>
          </a:p>
          <a:p>
            <a:pPr marL="800100" lvl="1" indent="-342900">
              <a:buFont typeface="Arial" panose="020B0604020202020204" pitchFamily="34" charset="0"/>
              <a:buChar char="•"/>
            </a:pPr>
            <a:endParaRPr lang="en-GB" sz="2000" dirty="0"/>
          </a:p>
          <a:p>
            <a:pPr lvl="1"/>
            <a:r>
              <a:rPr lang="mk-MK" sz="2000" dirty="0" err="1"/>
              <a:t>Криптовалути</a:t>
            </a:r>
            <a:r>
              <a:rPr lang="mk-MK" sz="2000" dirty="0"/>
              <a:t>;</a:t>
            </a:r>
          </a:p>
          <a:p>
            <a:pPr marL="800100" lvl="1" indent="-342900">
              <a:buFont typeface="Arial" panose="020B0604020202020204" pitchFamily="34" charset="0"/>
              <a:buChar char="•"/>
            </a:pPr>
            <a:endParaRPr lang="en-GB" sz="2000" dirty="0"/>
          </a:p>
          <a:p>
            <a:pPr lvl="1"/>
            <a:r>
              <a:rPr lang="mk-MK" sz="2000" dirty="0" err="1"/>
              <a:t>Dark</a:t>
            </a:r>
            <a:r>
              <a:rPr lang="mk-MK" sz="2000" dirty="0"/>
              <a:t> </a:t>
            </a:r>
            <a:r>
              <a:rPr lang="mk-MK" sz="2000" dirty="0" err="1"/>
              <a:t>Web</a:t>
            </a:r>
            <a:r>
              <a:rPr lang="mk-MK" sz="2000" dirty="0"/>
              <a:t>;</a:t>
            </a:r>
          </a:p>
          <a:p>
            <a:pPr marL="800100" lvl="1" indent="-342900">
              <a:buFont typeface="Arial" panose="020B0604020202020204" pitchFamily="34" charset="0"/>
              <a:buChar char="•"/>
            </a:pPr>
            <a:endParaRPr lang="en-GB" sz="2000" dirty="0"/>
          </a:p>
          <a:p>
            <a:pPr lvl="1"/>
            <a:r>
              <a:rPr lang="mk-MK" sz="2000" dirty="0"/>
              <a:t>Чување на податоци и услуги базирани на облак (</a:t>
            </a:r>
            <a:r>
              <a:rPr lang="mk-MK" sz="2000" dirty="0" err="1"/>
              <a:t>cloud</a:t>
            </a:r>
            <a:r>
              <a:rPr lang="mk-MK" sz="2000" dirty="0"/>
              <a:t>).</a:t>
            </a:r>
          </a:p>
        </p:txBody>
      </p:sp>
      <p:pic>
        <p:nvPicPr>
          <p:cNvPr id="6" name="Picture 5">
            <a:extLst>
              <a:ext uri="{FF2B5EF4-FFF2-40B4-BE49-F238E27FC236}">
                <a16:creationId xmlns:a16="http://schemas.microsoft.com/office/drawing/2014/main"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a:p>
        </p:txBody>
      </p:sp>
      <p:sp>
        <p:nvSpPr>
          <p:cNvPr id="7" name="Rectangle 6">
            <a:extLst>
              <a:ext uri="{FF2B5EF4-FFF2-40B4-BE49-F238E27FC236}">
                <a16:creationId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1050488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746</TotalTime>
  <Words>11435</Words>
  <Application>Microsoft Office PowerPoint</Application>
  <PresentationFormat>On-screen Show (4:3)</PresentationFormat>
  <Paragraphs>730</Paragraphs>
  <Slides>61</Slides>
  <Notes>50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61</vt:i4>
      </vt:variant>
    </vt:vector>
  </HeadingPairs>
  <TitlesOfParts>
    <vt:vector size="71" baseType="lpstr">
      <vt:lpstr>Arial</vt:lpstr>
      <vt:lpstr>Arial Narrow</vt:lpstr>
      <vt:lpstr>Calibri</vt:lpstr>
      <vt:lpstr>Calibri (heading)</vt:lpstr>
      <vt:lpstr>Calibri Light</vt:lpstr>
      <vt:lpstr>MinionPro-Regular</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143</cp:revision>
  <dcterms:created xsi:type="dcterms:W3CDTF">2020-10-07T11:36:01Z</dcterms:created>
  <dcterms:modified xsi:type="dcterms:W3CDTF">2021-04-26T02:16:42Z</dcterms:modified>
</cp:coreProperties>
</file>