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6" roundtripDataSignature="AMtx7mhmHoydEC6eJmPGnti0M1ApfNCFJ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741" autoAdjust="0"/>
  </p:normalViewPr>
  <p:slideViewPr>
    <p:cSldViewPr snapToGrid="0">
      <p:cViewPr varScale="1">
        <p:scale>
          <a:sx n="55" d="100"/>
          <a:sy n="55" d="100"/>
        </p:scale>
        <p:origin x="10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mk-MK"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a:t>Оваа сесија ќе трае 90 минути</a:t>
            </a:r>
            <a:endParaRPr/>
          </a:p>
          <a:p>
            <a:pPr marL="0" lvl="0" indent="0" algn="l" rtl="0">
              <a:spcBef>
                <a:spcPts val="0"/>
              </a:spcBef>
              <a:spcAft>
                <a:spcPts val="0"/>
              </a:spcAft>
              <a:buNone/>
            </a:pPr>
            <a:endParaRPr/>
          </a:p>
        </p:txBody>
      </p:sp>
      <p:sp>
        <p:nvSpPr>
          <p:cNvPr id="139" name="Google Shape;13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(„начелото на пропорционалност“).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Според Конвенцијата од Будимпешта, заштитните мерки мора да го обезбедат барем начелото на пропорционалност. Начелото на пропорционалност е уште еден важно начело, чие значење може да варира во зависност од правните системи. Начелото на пропорционалност бара да постои разумен сооднос помеѓу одредена цел што треба да се постигне и средствата што се користат за постигнување на таа цел.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Во земјите обврзани со </a:t>
            </a:r>
            <a:r>
              <a:rPr lang="mk-MK" sz="1200" b="0" i="0" dirty="0" err="1">
                <a:solidFill>
                  <a:schemeClr val="dk1"/>
                </a:solidFill>
                <a:latin typeface="Calibri"/>
                <a:ea typeface="Calibri"/>
                <a:cs typeface="Calibri"/>
                <a:sym typeface="Calibri"/>
              </a:rPr>
              <a:t>ЕСЧП</a:t>
            </a:r>
            <a:r>
              <a:rPr lang="mk-MK" sz="1200" b="0" i="0" dirty="0">
                <a:solidFill>
                  <a:schemeClr val="dk1"/>
                </a:solidFill>
                <a:latin typeface="Calibri"/>
                <a:ea typeface="Calibri"/>
                <a:cs typeface="Calibri"/>
                <a:sym typeface="Calibri"/>
              </a:rPr>
              <a:t>, начелото на пропорционалност гарантира дека ниту едно друго помалку </a:t>
            </a:r>
            <a:r>
              <a:rPr lang="mk-MK" sz="1200" b="0" i="0" dirty="0" err="1">
                <a:solidFill>
                  <a:schemeClr val="dk1"/>
                </a:solidFill>
                <a:latin typeface="Calibri"/>
                <a:ea typeface="Calibri"/>
                <a:cs typeface="Calibri"/>
                <a:sym typeface="Calibri"/>
              </a:rPr>
              <a:t>интрузивно</a:t>
            </a:r>
            <a:r>
              <a:rPr lang="mk-MK" sz="1200" b="0" i="0" dirty="0">
                <a:solidFill>
                  <a:schemeClr val="dk1"/>
                </a:solidFill>
                <a:latin typeface="Calibri"/>
                <a:ea typeface="Calibri"/>
                <a:cs typeface="Calibri"/>
                <a:sym typeface="Calibri"/>
              </a:rPr>
              <a:t> овластување или постапка не може да овозможи соодветно да се постигне целта на ова овластување или постапка, земајќи ги предвид и природата и околностите на делото, како и природата и легитимноста на засегнатите основни права.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Во рамките на </a:t>
            </a:r>
            <a:r>
              <a:rPr lang="mk-MK" sz="1200" b="0" i="0" dirty="0" err="1">
                <a:solidFill>
                  <a:schemeClr val="dk1"/>
                </a:solidFill>
                <a:latin typeface="Calibri"/>
                <a:ea typeface="Calibri"/>
                <a:cs typeface="Calibri"/>
                <a:sym typeface="Calibri"/>
              </a:rPr>
              <a:t>ЕСЧП</a:t>
            </a:r>
            <a:r>
              <a:rPr lang="mk-MK" sz="1200" b="0" i="0" dirty="0">
                <a:solidFill>
                  <a:schemeClr val="dk1"/>
                </a:solidFill>
                <a:latin typeface="Calibri"/>
                <a:ea typeface="Calibri"/>
                <a:cs typeface="Calibri"/>
                <a:sym typeface="Calibri"/>
              </a:rPr>
              <a:t>, се подразбира дека ова начело вклучува или е придружено со друго начело, како што е начелото на „неопходност“ на овластувањето или постапката. Тоа се однесува на</a:t>
            </a:r>
            <a:r>
              <a:rPr lang="mk-MK" dirty="0"/>
              <a:t>:</a:t>
            </a:r>
            <a:endParaRPr dirty="0"/>
          </a:p>
          <a:p>
            <a:pPr marL="171450" marR="0" lvl="0" indent="-171450" algn="l" rtl="0">
              <a:lnSpc>
                <a:spcPct val="100000"/>
              </a:lnSpc>
              <a:spcBef>
                <a:spcPts val="0"/>
              </a:spcBef>
              <a:spcAft>
                <a:spcPts val="0"/>
              </a:spcAft>
              <a:buClr>
                <a:schemeClr val="dk1"/>
              </a:buClr>
              <a:buSzPts val="1200"/>
              <a:buFont typeface="Arial"/>
              <a:buChar char="•"/>
            </a:pPr>
            <a:r>
              <a:rPr lang="mk-MK" dirty="0"/>
              <a:t>дали постои итна социјална потреба за одредено ограничување на основните права? </a:t>
            </a:r>
            <a:endParaRPr dirty="0"/>
          </a:p>
          <a:p>
            <a:pPr marL="171450" marR="0" lvl="0" indent="-171450" algn="l" rtl="0">
              <a:lnSpc>
                <a:spcPct val="100000"/>
              </a:lnSpc>
              <a:spcBef>
                <a:spcPts val="0"/>
              </a:spcBef>
              <a:spcAft>
                <a:spcPts val="0"/>
              </a:spcAft>
              <a:buClr>
                <a:schemeClr val="dk1"/>
              </a:buClr>
              <a:buSzPts val="1200"/>
              <a:buFont typeface="Arial"/>
              <a:buChar char="•"/>
            </a:pPr>
            <a:r>
              <a:rPr lang="mk-MK" dirty="0"/>
              <a:t>доколку е така, дали конкретното ограничување одговора на оваа потреба? </a:t>
            </a:r>
            <a:endParaRPr dirty="0"/>
          </a:p>
          <a:p>
            <a:pPr marL="171450" marR="0" lvl="0" indent="-171450" algn="l" rtl="0">
              <a:lnSpc>
                <a:spcPct val="100000"/>
              </a:lnSpc>
              <a:spcBef>
                <a:spcPts val="0"/>
              </a:spcBef>
              <a:spcAft>
                <a:spcPts val="0"/>
              </a:spcAft>
              <a:buClr>
                <a:schemeClr val="dk1"/>
              </a:buClr>
              <a:buSzPts val="1200"/>
              <a:buFont typeface="Arial"/>
              <a:buChar char="•"/>
            </a:pPr>
            <a:r>
              <a:rPr lang="mk-MK" dirty="0"/>
              <a:t>доколку е така, дали е тоа сразмерен одговор на таа потреба? </a:t>
            </a:r>
            <a:endParaRPr dirty="0"/>
          </a:p>
          <a:p>
            <a:pPr marL="0" marR="0" lvl="0" indent="0" algn="l" rtl="0">
              <a:lnSpc>
                <a:spcPct val="100000"/>
              </a:lnSpc>
              <a:spcBef>
                <a:spcPts val="0"/>
              </a:spcBef>
              <a:spcAft>
                <a:spcPts val="0"/>
              </a:spcAft>
              <a:buClr>
                <a:schemeClr val="dk1"/>
              </a:buClr>
              <a:buSzPts val="1200"/>
              <a:buFont typeface="Arial"/>
              <a:buNone/>
            </a:pPr>
            <a:endParaRPr i="1" dirty="0"/>
          </a:p>
          <a:p>
            <a:pPr marL="0" marR="0" lvl="0" indent="0" algn="l" rtl="0">
              <a:lnSpc>
                <a:spcPct val="100000"/>
              </a:lnSpc>
              <a:spcBef>
                <a:spcPts val="0"/>
              </a:spcBef>
              <a:spcAft>
                <a:spcPts val="0"/>
              </a:spcAft>
              <a:buClr>
                <a:schemeClr val="dk1"/>
              </a:buClr>
              <a:buSzPts val="1200"/>
              <a:buFont typeface="Arial"/>
              <a:buNone/>
            </a:pPr>
            <a:r>
              <a:rPr lang="mk-MK" sz="1200" b="0" i="1" dirty="0">
                <a:solidFill>
                  <a:schemeClr val="dk1"/>
                </a:solidFill>
                <a:latin typeface="Calibri"/>
                <a:ea typeface="Calibri"/>
                <a:cs typeface="Calibri"/>
                <a:sym typeface="Calibri"/>
              </a:rPr>
              <a:t>На пример, експлицитното ограничување веќе споменато во член 21 дека примената на мерките за следење треба да се спроведат во однос на низа сериозни повреди, утврдени со домашното законодавство, е експлицитен пример за примена на начелото на пропорционалност (види Објаснувачки извештај за Конвенцијата од Будимпешта). </a:t>
            </a:r>
            <a:endParaRPr i="1" dirty="0"/>
          </a:p>
        </p:txBody>
      </p:sp>
      <p:sp>
        <p:nvSpPr>
          <p:cNvPr id="213" name="Google Shape;21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(„со оглед на природата на постапката или </a:t>
            </a:r>
            <a:r>
              <a:rPr lang="mk-MK" dirty="0" err="1"/>
              <a:t>засегнатото</a:t>
            </a:r>
            <a:r>
              <a:rPr lang="mk-MK" dirty="0"/>
              <a:t> овластување“).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Конвенцијата од Будимпешта не ги ограничува видовите услови и заштитни мерки што можат да бидат применливи. Овој член предвидува само список на заштитни мерки кои мора да се спроведат како минимум, каде што тоа е соодветно, со оглед на природата на постапката или овластувањето за кое станува збор (во зависност од повеќе или помалку </a:t>
            </a:r>
            <a:r>
              <a:rPr lang="mk-MK" sz="1200" b="0" i="0" dirty="0" err="1">
                <a:solidFill>
                  <a:schemeClr val="dk1"/>
                </a:solidFill>
                <a:latin typeface="Calibri"/>
                <a:ea typeface="Calibri"/>
                <a:cs typeface="Calibri"/>
                <a:sym typeface="Calibri"/>
              </a:rPr>
              <a:t>интрузивна</a:t>
            </a:r>
            <a:r>
              <a:rPr lang="mk-MK" sz="1200" b="0" i="0" dirty="0">
                <a:solidFill>
                  <a:schemeClr val="dk1"/>
                </a:solidFill>
                <a:latin typeface="Calibri"/>
                <a:ea typeface="Calibri"/>
                <a:cs typeface="Calibri"/>
                <a:sym typeface="Calibri"/>
              </a:rPr>
              <a:t> природа на овластувањето или постапката).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Слајдот покажува превртена пирамида која го демонстрира обемот на услови и заштитни мерки потребни за секоја процесно овластување во зависност од нивото на </a:t>
            </a:r>
            <a:r>
              <a:rPr lang="mk-MK" sz="1200" b="0" i="0" dirty="0" err="1">
                <a:solidFill>
                  <a:schemeClr val="dk1"/>
                </a:solidFill>
                <a:latin typeface="Calibri"/>
                <a:ea typeface="Calibri"/>
                <a:cs typeface="Calibri"/>
                <a:sym typeface="Calibri"/>
              </a:rPr>
              <a:t>интрузивност</a:t>
            </a:r>
            <a:r>
              <a:rPr lang="mk-MK" sz="1200" b="0" i="0" dirty="0">
                <a:solidFill>
                  <a:schemeClr val="dk1"/>
                </a:solidFill>
                <a:latin typeface="Calibri"/>
                <a:ea typeface="Calibri"/>
                <a:cs typeface="Calibri"/>
                <a:sym typeface="Calibri"/>
              </a:rPr>
              <a:t> на овластувањето. Обучувачот може да спомене дека секоја од надлежностите ќе се разгледа последователно. </a:t>
            </a:r>
            <a:endParaRPr dirty="0"/>
          </a:p>
        </p:txBody>
      </p:sp>
      <p:sp>
        <p:nvSpPr>
          <p:cNvPr id="221" name="Google Shape;22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(„опфаќаат судски... независен надзор, основи... ограничувањето... опфатот... времетраењето“).</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Како што е обележано во овој елемент, потенцијалните заштитни мерки вклучуваат:</a:t>
            </a:r>
            <a:endParaRPr dirty="0"/>
          </a:p>
          <a:p>
            <a:pPr marL="171450" lvl="0" indent="-171450" algn="l" rtl="0">
              <a:spcBef>
                <a:spcPts val="0"/>
              </a:spcBef>
              <a:spcAft>
                <a:spcPts val="0"/>
              </a:spcAft>
              <a:buClr>
                <a:schemeClr val="dk1"/>
              </a:buClr>
              <a:buSzPts val="1200"/>
              <a:buFont typeface="Arial"/>
              <a:buChar char="•"/>
            </a:pPr>
            <a:r>
              <a:rPr lang="mk-MK" dirty="0"/>
              <a:t>судски или друг независен надзор, </a:t>
            </a:r>
            <a:endParaRPr dirty="0"/>
          </a:p>
          <a:p>
            <a:pPr marL="171450" lvl="0" indent="-171450" algn="l" rtl="0">
              <a:spcBef>
                <a:spcPts val="0"/>
              </a:spcBef>
              <a:spcAft>
                <a:spcPts val="0"/>
              </a:spcAft>
              <a:buClr>
                <a:schemeClr val="dk1"/>
              </a:buClr>
              <a:buSzPts val="1200"/>
              <a:buFont typeface="Arial"/>
              <a:buChar char="•"/>
            </a:pPr>
            <a:r>
              <a:rPr lang="mk-MK" dirty="0"/>
              <a:t>основа за ограничување на примената, </a:t>
            </a:r>
            <a:endParaRPr dirty="0"/>
          </a:p>
          <a:p>
            <a:pPr marL="171450" lvl="0" indent="-171450" algn="l" rtl="0">
              <a:spcBef>
                <a:spcPts val="0"/>
              </a:spcBef>
              <a:spcAft>
                <a:spcPts val="0"/>
              </a:spcAft>
              <a:buClr>
                <a:schemeClr val="dk1"/>
              </a:buClr>
              <a:buSzPts val="1200"/>
              <a:buFont typeface="Arial"/>
              <a:buChar char="•"/>
            </a:pPr>
            <a:r>
              <a:rPr lang="mk-MK" dirty="0"/>
              <a:t>и ограничување на обемот и времетраењето на таквото овластување или постапката.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Независниот надзор и обемот и ограничувањето на времето се традиционални заштитни мерки кои обезбедуваат пропорционалност на </a:t>
            </a:r>
            <a:r>
              <a:rPr lang="mk-MK" sz="1200" b="0" i="0" dirty="0" err="1">
                <a:solidFill>
                  <a:schemeClr val="dk1"/>
                </a:solidFill>
                <a:latin typeface="Calibri"/>
                <a:ea typeface="Calibri"/>
                <a:cs typeface="Calibri"/>
                <a:sym typeface="Calibri"/>
              </a:rPr>
              <a:t>интрузивните</a:t>
            </a:r>
            <a:r>
              <a:rPr lang="mk-MK" sz="1200" b="0" i="0" dirty="0">
                <a:solidFill>
                  <a:schemeClr val="dk1"/>
                </a:solidFill>
                <a:latin typeface="Calibri"/>
                <a:ea typeface="Calibri"/>
                <a:cs typeface="Calibri"/>
                <a:sym typeface="Calibri"/>
              </a:rPr>
              <a:t> мерки, со наметнување ограничувања на овие мерки и со овозможување на независна проверка на почитувањето на овие ограничувања и на другите принципи кои обезбедуваат заштита на правата.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Спецификацијата на основите што ја оправдуваат </a:t>
            </a:r>
            <a:r>
              <a:rPr lang="mk-MK" sz="1200" b="0" i="0" dirty="0" err="1">
                <a:solidFill>
                  <a:schemeClr val="dk1"/>
                </a:solidFill>
                <a:latin typeface="Calibri"/>
                <a:ea typeface="Calibri"/>
                <a:cs typeface="Calibri"/>
                <a:sym typeface="Calibri"/>
              </a:rPr>
              <a:t>интрузивната</a:t>
            </a:r>
            <a:r>
              <a:rPr lang="mk-MK" sz="1200" b="0" i="0" dirty="0">
                <a:solidFill>
                  <a:schemeClr val="dk1"/>
                </a:solidFill>
                <a:latin typeface="Calibri"/>
                <a:ea typeface="Calibri"/>
                <a:cs typeface="Calibri"/>
                <a:sym typeface="Calibri"/>
              </a:rPr>
              <a:t> мерка е уште еден принцип што традиционално ја обезбедува и неопходноста и пропорционалноста на оваа мерка (оваа спецификација овозможува да се провери дали мерката што ги ограничува слободите е ефективно потребна и дали оваа мерка е пропорционална со </a:t>
            </a:r>
            <a:r>
              <a:rPr lang="mk-MK" sz="1200" b="0" i="0" dirty="0" err="1">
                <a:solidFill>
                  <a:schemeClr val="dk1"/>
                </a:solidFill>
                <a:latin typeface="Calibri"/>
                <a:ea typeface="Calibri"/>
                <a:cs typeface="Calibri"/>
                <a:sym typeface="Calibri"/>
              </a:rPr>
              <a:t>конкрентната</a:t>
            </a:r>
            <a:r>
              <a:rPr lang="mk-MK" sz="1200" b="0" i="0" dirty="0">
                <a:solidFill>
                  <a:schemeClr val="dk1"/>
                </a:solidFill>
                <a:latin typeface="Calibri"/>
                <a:ea typeface="Calibri"/>
                <a:cs typeface="Calibri"/>
                <a:sym typeface="Calibri"/>
              </a:rPr>
              <a:t> цел што треба да се постигне).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Идејата дека заштитните мерки мора да бидат спроведат до тој степен што се „</a:t>
            </a:r>
            <a:r>
              <a:rPr lang="mk-MK" sz="1200" b="0" i="1" dirty="0">
                <a:solidFill>
                  <a:schemeClr val="dk1"/>
                </a:solidFill>
                <a:latin typeface="Calibri"/>
                <a:ea typeface="Calibri"/>
                <a:cs typeface="Calibri"/>
                <a:sym typeface="Calibri"/>
              </a:rPr>
              <a:t>соодветни во поглед на природата на постапката или надлежното овластување</a:t>
            </a:r>
            <a:r>
              <a:rPr lang="mk-MK" sz="1200" b="0" i="0" dirty="0">
                <a:solidFill>
                  <a:schemeClr val="dk1"/>
                </a:solidFill>
                <a:latin typeface="Calibri"/>
                <a:ea typeface="Calibri"/>
                <a:cs typeface="Calibri"/>
                <a:sym typeface="Calibri"/>
              </a:rPr>
              <a:t>“ треба да биде подетално опишана. Оваа индикација по третпат потсетува на важноста да се земат предвид околностите при утврдувањето соодветни заштитни мерки. На пример, како што е повторено во </a:t>
            </a:r>
            <a:r>
              <a:rPr lang="mk-MK" sz="1200" b="0" i="0" dirty="0" err="1">
                <a:solidFill>
                  <a:schemeClr val="dk1"/>
                </a:solidFill>
                <a:latin typeface="Calibri"/>
                <a:ea typeface="Calibri"/>
                <a:cs typeface="Calibri"/>
                <a:sym typeface="Calibri"/>
              </a:rPr>
              <a:t>Објаснувачкиот</a:t>
            </a:r>
            <a:r>
              <a:rPr lang="mk-MK" sz="1200" b="0" i="0" dirty="0">
                <a:solidFill>
                  <a:schemeClr val="dk1"/>
                </a:solidFill>
                <a:latin typeface="Calibri"/>
                <a:ea typeface="Calibri"/>
                <a:cs typeface="Calibri"/>
                <a:sym typeface="Calibri"/>
              </a:rPr>
              <a:t>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a:t>
            </a:r>
            <a:r>
              <a:rPr lang="mk-MK" sz="1200" b="0" i="1" dirty="0">
                <a:solidFill>
                  <a:schemeClr val="dk1"/>
                </a:solidFill>
                <a:latin typeface="Calibri"/>
                <a:ea typeface="Calibri"/>
                <a:cs typeface="Calibri"/>
                <a:sym typeface="Calibri"/>
              </a:rPr>
              <a:t>Страните треба јасно да ги применуваат условите и заштитните мерки какви што се</a:t>
            </a:r>
            <a:r>
              <a:rPr lang="mk-MK" sz="1200" b="0" i="0" dirty="0">
                <a:solidFill>
                  <a:schemeClr val="dk1"/>
                </a:solidFill>
                <a:latin typeface="Calibri"/>
                <a:ea typeface="Calibri"/>
                <a:cs typeface="Calibri"/>
                <a:sym typeface="Calibri"/>
              </a:rPr>
              <a:t>“ оние споменати во §2 споменати во овој слајд „</a:t>
            </a:r>
            <a:r>
              <a:rPr lang="mk-MK" sz="1200" b="0" i="1" dirty="0">
                <a:solidFill>
                  <a:schemeClr val="dk1"/>
                </a:solidFill>
                <a:latin typeface="Calibri"/>
                <a:ea typeface="Calibri"/>
                <a:cs typeface="Calibri"/>
                <a:sym typeface="Calibri"/>
              </a:rPr>
              <a:t>во врска со следењето, со оглед на неговата </a:t>
            </a:r>
            <a:r>
              <a:rPr lang="mk-MK" sz="1200" b="0" i="1" dirty="0" err="1">
                <a:solidFill>
                  <a:schemeClr val="dk1"/>
                </a:solidFill>
                <a:latin typeface="Calibri"/>
                <a:ea typeface="Calibri"/>
                <a:cs typeface="Calibri"/>
                <a:sym typeface="Calibri"/>
              </a:rPr>
              <a:t>интрузивност</a:t>
            </a:r>
            <a:r>
              <a:rPr lang="mk-MK" sz="1200" b="0" i="0" dirty="0">
                <a:solidFill>
                  <a:schemeClr val="dk1"/>
                </a:solidFill>
                <a:latin typeface="Calibri"/>
                <a:ea typeface="Calibri"/>
                <a:cs typeface="Calibri"/>
                <a:sym typeface="Calibri"/>
              </a:rPr>
              <a:t>“, но нема да важат подеднакво и за зачувување на податоците. Посебни околности, исто така, може да бараат заштитни мерки кои не се наведени во член 15. Според </a:t>
            </a:r>
            <a:r>
              <a:rPr lang="mk-MK" sz="1200" b="0" i="0" dirty="0" err="1">
                <a:solidFill>
                  <a:schemeClr val="dk1"/>
                </a:solidFill>
                <a:latin typeface="Calibri"/>
                <a:ea typeface="Calibri"/>
                <a:cs typeface="Calibri"/>
                <a:sym typeface="Calibri"/>
              </a:rPr>
              <a:t>Објаснувачкиот</a:t>
            </a:r>
            <a:r>
              <a:rPr lang="mk-MK" sz="1200" b="0" i="0" dirty="0">
                <a:solidFill>
                  <a:schemeClr val="dk1"/>
                </a:solidFill>
                <a:latin typeface="Calibri"/>
                <a:ea typeface="Calibri"/>
                <a:cs typeface="Calibri"/>
                <a:sym typeface="Calibri"/>
              </a:rPr>
              <a:t> извештај, овие други заштитни мерки „</a:t>
            </a:r>
            <a:r>
              <a:rPr lang="mk-MK" sz="1200" b="0" i="1" dirty="0">
                <a:solidFill>
                  <a:schemeClr val="dk1"/>
                </a:solidFill>
                <a:latin typeface="Calibri"/>
                <a:ea typeface="Calibri"/>
                <a:cs typeface="Calibri"/>
                <a:sym typeface="Calibri"/>
              </a:rPr>
              <a:t>што треба да се дефинираат според домашното законодавство го вклучуваат правото против само-инкриминација и правните привилегии, како и специфичностите на поединците или местата што се предмет на примена на мерката</a:t>
            </a:r>
            <a:r>
              <a:rPr lang="mk-MK" sz="1200" b="0" i="0" dirty="0">
                <a:solidFill>
                  <a:schemeClr val="dk1"/>
                </a:solidFill>
                <a:latin typeface="Calibri"/>
                <a:ea typeface="Calibri"/>
                <a:cs typeface="Calibri"/>
                <a:sym typeface="Calibri"/>
              </a:rPr>
              <a:t>“ (на пример, треба да се зајакне заштитата на новинарите, судиите и адвокатските канцеларии и нивната кореспонденцијата).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Конечно, став 3 од член 15 предизвикува неопходност да се разгледа влијанието на овластувањата и постапките врз правата, одговорностите и легитимните интереси на трети страни, до степен до кој тоа е во согласност со јавниот интерес, особено при темелно спроведување на правдата. Ова барање е втор аспект на начелото на пропорционалност, кое беше споменато при дефинирањето на ова начело во претходниот слајд. </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Начелото на пропорционалност е за да се осигури дека ниту едно друго помалку </a:t>
            </a:r>
            <a:r>
              <a:rPr lang="mk-MK" sz="1200" b="0" i="0" dirty="0" err="1">
                <a:solidFill>
                  <a:schemeClr val="dk1"/>
                </a:solidFill>
                <a:latin typeface="Calibri"/>
                <a:ea typeface="Calibri"/>
                <a:cs typeface="Calibri"/>
                <a:sym typeface="Calibri"/>
              </a:rPr>
              <a:t>интрузивно</a:t>
            </a:r>
            <a:r>
              <a:rPr lang="mk-MK" sz="1200" b="0" i="0" dirty="0">
                <a:solidFill>
                  <a:schemeClr val="dk1"/>
                </a:solidFill>
                <a:latin typeface="Calibri"/>
                <a:ea typeface="Calibri"/>
                <a:cs typeface="Calibri"/>
                <a:sym typeface="Calibri"/>
              </a:rPr>
              <a:t> овластување или постапка не може да овозможи соодветно постигнување на целта на ова овластување или постапка, земајќи ги предвид и природата и околностите на делото, како и природата и легитимноста на засегнатите основни права. Ставот 3 од членот 15 се однесува на последниот дел од оваа реченица, со тоа што се обезбедува дека спроведените заштитни мерки го земаат предвид влијанието врз основните права, одговорности и легитимните интереси на трети страни.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241" name="Google Shape;24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(„јавниот интерес, темелното спроведување на правдата... правата, одговорностите и легитимните интереси на трети лица“).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Овој елемент ја ограничува потребата да се намалат влијанијата на овластувањето или постапката во ситуација кога ова намалување е „во согласност со јавниот интерес, особено при темелно спроведување на правдата“. Ова значи дека влијанието на овластувањата или постапките прво мора да се процени во однос на темелното спроведување на правдата и другите јавни интереси (на пр. јавната безбедност и јавното здравје и други интереси, вклучително и интересите на жртвите и почитувањето на приватниот живот). Доколку ограничувањето на влијанието на овластувањето или постапката врз другите права и интереси е компатибилно со заштитата на овие јавни интереси, тогаш треба да се спроведат други заштитни мерки со цел да се заштитат овие други интереси, како што е „минимизирање на нарушувањето на потрошувачките услуги, заштита од одговорност од обелоденување или олеснување на обелоденувањето според ова поглавје или заштита на сопственичките интереси“ (види [1] Објаснувачки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 148).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marR="0" lvl="0" indent="0" algn="l" rtl="0">
              <a:lnSpc>
                <a:spcPct val="100000"/>
              </a:lnSpc>
              <a:spcBef>
                <a:spcPts val="0"/>
              </a:spcBef>
              <a:spcAft>
                <a:spcPts val="0"/>
              </a:spcAft>
              <a:buClr>
                <a:schemeClr val="dk1"/>
              </a:buClr>
              <a:buSzPts val="1200"/>
              <a:buFont typeface="Calibri"/>
              <a:buNone/>
            </a:pPr>
            <a:r>
              <a:rPr lang="mk-MK" b="1" i="1" u="sng" dirty="0"/>
              <a:t>Користена литература:</a:t>
            </a:r>
            <a:endParaRPr b="1" i="1" u="sng" dirty="0"/>
          </a:p>
          <a:p>
            <a:pPr marL="0" marR="0" lvl="0" indent="0" algn="l" rtl="0">
              <a:lnSpc>
                <a:spcPct val="100000"/>
              </a:lnSpc>
              <a:spcBef>
                <a:spcPts val="0"/>
              </a:spcBef>
              <a:spcAft>
                <a:spcPts val="0"/>
              </a:spcAft>
              <a:buClr>
                <a:schemeClr val="dk1"/>
              </a:buClr>
              <a:buSzPts val="1200"/>
              <a:buFont typeface="Calibri"/>
              <a:buNone/>
            </a:pPr>
            <a:r>
              <a:rPr lang="mk-MK" sz="1200" baseline="30000" dirty="0"/>
              <a:t>[1] </a:t>
            </a:r>
            <a:r>
              <a:rPr lang="mk-MK" sz="1200" b="0" i="0" dirty="0">
                <a:solidFill>
                  <a:schemeClr val="dk1"/>
                </a:solidFill>
                <a:latin typeface="Calibri"/>
                <a:ea typeface="Calibri"/>
                <a:cs typeface="Calibri"/>
                <a:sym typeface="Calibri"/>
              </a:rPr>
              <a:t>Објаснувачки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§148. </a:t>
            </a:r>
            <a:endParaRPr dirty="0"/>
          </a:p>
          <a:p>
            <a:pPr marL="0" lvl="0" indent="0" algn="l" rtl="0">
              <a:spcBef>
                <a:spcPts val="0"/>
              </a:spcBef>
              <a:spcAft>
                <a:spcPts val="0"/>
              </a:spcAft>
              <a:buNone/>
            </a:pPr>
            <a:endParaRPr dirty="0"/>
          </a:p>
        </p:txBody>
      </p:sp>
      <p:sp>
        <p:nvSpPr>
          <p:cNvPr id="249" name="Google Shape;24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група слајдови ќе истражи две важни процесни овластувања поврзани со зачувување на складирани компјутерски податоци и делумно откривање на податочен сообраќај, како што е утврдено во членовите 16 и 17 од Конвенцијата од Будимпешта.</a:t>
            </a:r>
            <a:endParaRPr dirty="0"/>
          </a:p>
        </p:txBody>
      </p:sp>
      <p:sp>
        <p:nvSpPr>
          <p:cNvPr id="257" name="Google Shape;25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5" name="Google Shape;265;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sz="1200" b="0" i="0" dirty="0">
                <a:solidFill>
                  <a:schemeClr val="dk1"/>
                </a:solidFill>
                <a:latin typeface="Calibri"/>
                <a:ea typeface="Calibri"/>
                <a:cs typeface="Calibri"/>
                <a:sym typeface="Calibri"/>
              </a:rPr>
              <a:t>Членовите 16 и 17 го опишуваат </a:t>
            </a: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на компјутерските податоци и </a:t>
            </a: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и откривање на компјутерските податоци. Двете одредби се многу иновативни и исклучително значајни. </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Традиционалните докази ќе останат на местото на настанот и тоа подолг временски период, но дигиталните податоци - електронските докази - се многу несигурни и може да исчезнат многу брзо: откако ќе се изгубат или уништат, тешко ќе се повратат. </a:t>
            </a:r>
            <a:br>
              <a:rPr lang="mk-MK" sz="1200" b="0" i="0" dirty="0">
                <a:solidFill>
                  <a:schemeClr val="dk1"/>
                </a:solidFill>
                <a:latin typeface="Calibri"/>
                <a:ea typeface="Calibri"/>
                <a:cs typeface="Calibri"/>
                <a:sym typeface="Calibri"/>
              </a:rPr>
            </a:br>
            <a:endParaRPr i="1"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Податочниот сообраќај, на пример, е многу корисен за да се идентификува сторителот на кривично дело. Но, овој вид на информации не е систематски достапен. Затоа, да се обезбеди нивно зачувување подразбира постоење на правен инструмент што им овозможува на агенциите за спроведување на законот да наредат зачувување на ваквите непостојани информации и да им ги соопштат на другите служби. </a:t>
            </a:r>
            <a:endParaRPr dirty="0"/>
          </a:p>
          <a:p>
            <a:pPr marL="0" lvl="0" indent="0" algn="l" rtl="0">
              <a:spcBef>
                <a:spcPts val="0"/>
              </a:spcBef>
              <a:spcAft>
                <a:spcPts val="0"/>
              </a:spcAft>
              <a:buNone/>
            </a:pPr>
            <a:endParaRPr i="1" dirty="0"/>
          </a:p>
          <a:p>
            <a:pPr marL="0" lvl="0" indent="0" algn="l" rtl="0">
              <a:spcBef>
                <a:spcPts val="0"/>
              </a:spcBef>
              <a:spcAft>
                <a:spcPts val="0"/>
              </a:spcAft>
              <a:buNone/>
            </a:pPr>
            <a:r>
              <a:rPr lang="mk-MK" sz="1200" b="0" i="1" dirty="0">
                <a:solidFill>
                  <a:schemeClr val="dk1"/>
                </a:solidFill>
                <a:latin typeface="Calibri"/>
                <a:ea typeface="Calibri"/>
                <a:cs typeface="Calibri"/>
                <a:sym typeface="Calibri"/>
              </a:rPr>
              <a:t>Некои земји го имаат спроведено законодавството за задржување на податоците. Надвор од Европа, повеќето земји сè уште немаат спроведено такво законодавство. Во рамки на Европската Унија, некои национални законодавства за задржување на податоците се прогласени спротивни на локалниот устав заради недостаток на соодветни заштитни мерки (на пр. во Германија и во Словенија), а самата директива за задржување на податоците на ЕУ е прогласена за непропорционална од Судот на правдата (поради преголемиот обем и недостатокот на заштитни мерки) и затоа е во спротивност со Повелбата на ЕУ за основните права и Европската конвенција за човекови права (Пресуда на Судот, 8 април 2014 година, споени предмети C-293/12 и С-594/12, случај „Дигитални права Ирска ДООЕЛ“. Оваа ситуација дава прв преглед на важноста на член 15 од Конвенцијата во Будимпешта за условите и заштитните мерки, што ќе биде разгледано во Дел II. </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Конвенцијата од Будимпешта нема одредба за задржување на податоци. Членовите 16 и 17 се однесуваат на посебни податоци потребни за одредена истрага или постапка. Не важат за собирање и задржување на податочен сообраќај во реално време или пристап до содржински податоци во реално време. Овие членови го организираат „</a:t>
            </a: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како непосредна привремена мерка за чување докази и да се добие на време додека се добијат судските налози за одземање или откривање на податоците. Член 16 се однесува на податочниот сообраќај и </a:t>
            </a:r>
            <a:r>
              <a:rPr lang="mk-MK" sz="1200" b="0" i="0" dirty="0" err="1">
                <a:solidFill>
                  <a:schemeClr val="dk1"/>
                </a:solidFill>
                <a:latin typeface="Calibri"/>
                <a:ea typeface="Calibri"/>
                <a:cs typeface="Calibri"/>
                <a:sym typeface="Calibri"/>
              </a:rPr>
              <a:t>содржинските</a:t>
            </a:r>
            <a:r>
              <a:rPr lang="mk-MK" sz="1200" b="0" i="0" dirty="0">
                <a:solidFill>
                  <a:schemeClr val="dk1"/>
                </a:solidFill>
                <a:latin typeface="Calibri"/>
                <a:ea typeface="Calibri"/>
                <a:cs typeface="Calibri"/>
                <a:sym typeface="Calibri"/>
              </a:rPr>
              <a:t> податоци. Член 17 се однесува поконкретно на податочниот сообраќај.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r>
              <a:rPr lang="mk-MK" dirty="0"/>
              <a:t>Забелешки: </a:t>
            </a:r>
            <a:endParaRPr dirty="0"/>
          </a:p>
          <a:p>
            <a:pPr marL="171450" marR="0" lvl="0" indent="-171450" algn="l" rtl="0">
              <a:lnSpc>
                <a:spcPct val="100000"/>
              </a:lnSpc>
              <a:spcBef>
                <a:spcPts val="0"/>
              </a:spcBef>
              <a:spcAft>
                <a:spcPts val="0"/>
              </a:spcAft>
              <a:buClr>
                <a:schemeClr val="dk1"/>
              </a:buClr>
              <a:buSzPts val="1200"/>
              <a:buFont typeface="Calibri"/>
              <a:buChar char="-"/>
            </a:pPr>
            <a:r>
              <a:rPr lang="mk-MK" sz="1200" b="0" i="0" dirty="0">
                <a:solidFill>
                  <a:schemeClr val="dk1"/>
                </a:solidFill>
                <a:latin typeface="Calibri"/>
                <a:ea typeface="Calibri"/>
                <a:cs typeface="Calibri"/>
                <a:sym typeface="Calibri"/>
              </a:rPr>
              <a:t>разликата помеѓу податочниот сообраќај и </a:t>
            </a:r>
            <a:r>
              <a:rPr lang="mk-MK" sz="1200" b="0" i="0" dirty="0" err="1">
                <a:solidFill>
                  <a:schemeClr val="dk1"/>
                </a:solidFill>
                <a:latin typeface="Calibri"/>
                <a:ea typeface="Calibri"/>
                <a:cs typeface="Calibri"/>
                <a:sym typeface="Calibri"/>
              </a:rPr>
              <a:t>содржинските</a:t>
            </a:r>
            <a:r>
              <a:rPr lang="mk-MK" sz="1200" b="0" i="0" dirty="0">
                <a:solidFill>
                  <a:schemeClr val="dk1"/>
                </a:solidFill>
                <a:latin typeface="Calibri"/>
                <a:ea typeface="Calibri"/>
                <a:cs typeface="Calibri"/>
                <a:sym typeface="Calibri"/>
              </a:rPr>
              <a:t> податоците е оправдана со фактот дека </a:t>
            </a:r>
            <a:r>
              <a:rPr lang="mk-MK" sz="1200" b="0" i="0" dirty="0" err="1">
                <a:solidFill>
                  <a:schemeClr val="dk1"/>
                </a:solidFill>
                <a:latin typeface="Calibri"/>
                <a:ea typeface="Calibri"/>
                <a:cs typeface="Calibri"/>
                <a:sym typeface="Calibri"/>
              </a:rPr>
              <a:t>содржинските</a:t>
            </a:r>
            <a:r>
              <a:rPr lang="mk-MK" sz="1200" b="0" i="0" dirty="0">
                <a:solidFill>
                  <a:schemeClr val="dk1"/>
                </a:solidFill>
                <a:latin typeface="Calibri"/>
                <a:ea typeface="Calibri"/>
                <a:cs typeface="Calibri"/>
                <a:sym typeface="Calibri"/>
              </a:rPr>
              <a:t> податоци се почувствителни</a:t>
            </a:r>
            <a:r>
              <a:rPr lang="mk-MK" dirty="0"/>
              <a:t>;</a:t>
            </a:r>
            <a:endParaRPr dirty="0"/>
          </a:p>
          <a:p>
            <a:pPr marL="171450" marR="0" lvl="0" indent="-171450" algn="l" rtl="0">
              <a:lnSpc>
                <a:spcPct val="100000"/>
              </a:lnSpc>
              <a:spcBef>
                <a:spcPts val="0"/>
              </a:spcBef>
              <a:spcAft>
                <a:spcPts val="0"/>
              </a:spcAft>
              <a:buClr>
                <a:schemeClr val="dk1"/>
              </a:buClr>
              <a:buSzPts val="1200"/>
              <a:buFont typeface="Calibri"/>
              <a:buChar char="-"/>
            </a:pPr>
            <a:r>
              <a:rPr lang="mk-MK" dirty="0"/>
              <a:t>страните на Конвенцијата можат да одат подалеку од минималните нивоа опишани овде.</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Овој слајд покажува интересен случај за лице кое го повредило налогот (наредбата) за зачувување издаден во врска со дигитални докази. Обучувачот треба да нагласи дека налогот за зачувување е издадена во врска со граѓанска тужба и не е еквивалентен на налогот за генерирање информации што би била издаден според член 16 од Конвенцијата од Будимпешта. Сепак, начелото утврдено во случајот може да се користи за да се објасни како Конвенцијата од Будимпешта дозволува зачувување само во врска со наведени компјутерски податоци – и не мора да дозволува барање за зачувување на нејасно количество податоци.</a:t>
            </a:r>
            <a:endParaRPr dirty="0"/>
          </a:p>
        </p:txBody>
      </p:sp>
      <p:sp>
        <p:nvSpPr>
          <p:cNvPr id="272" name="Google Shape;272;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(„наредат или на сличен начин да добијат“).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Особено, овој слајд ги наведува можните медиуми преку кои може да се изврши експедитивно зачувување на складираните компјутерски податоци. Конвенцијата од Будимпешта е флексибилна и им овозможува на страните да наведат во своето домашно законодавство средства преку кои ќе се спроведе овластувањето за експедитивно зачувување на зачуваните компјутерски податоци.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280" name="Google Shape;28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(„експедитивно зачувување“).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е едно од клучните процесни овластувања во работите поврзани со електронските докази. Со оглед на нестабилноста на компјутерските податоци и леснотијата со која тие можат да бидат избришани, модифицирани или изменети и со оглед на фактот дека многу даватели на услуги и лица не чуваат компјутерски податоци за подолг временски период, потребно е да постои процесно овластување за да се обезбеди експедитивно зачувување. Користењето на ова овластување штити од бришење, менување, модифицирање или на друг начин промена на состојбата или квалитетот на компјутерските податоци.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288" name="Google Shape;28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(„наведените компјутерски податоци, вклучувајќи податочен сообраќај“).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Овластувањето за издавање налог или на сличен начин обезбедување експедитивно зачувување на податоците не е еквивалентно на концептот на задржување на податоците и затоа е потребно на надлежниот орган што издава налог за или на сличен начин обезбедува експедитивно зачувување на компјутерските податоци, да му биде дозволено да го стори истото во однос на само специфицирани податоци, и генерално не наметнува обврска за лицата да чуваат неодредени или неселективни количини на податоци. </a:t>
            </a:r>
            <a:endParaRPr dirty="0"/>
          </a:p>
        </p:txBody>
      </p:sp>
      <p:sp>
        <p:nvSpPr>
          <p:cNvPr id="296" name="Google Shape;296;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sz="1200" dirty="0"/>
              <a:t>Оваа сесија е поделена на четири дела.</a:t>
            </a:r>
            <a:endParaRPr dirty="0"/>
          </a:p>
          <a:p>
            <a:pPr marL="0" lvl="0" indent="0" algn="l" rtl="0">
              <a:spcBef>
                <a:spcPts val="0"/>
              </a:spcBef>
              <a:spcAft>
                <a:spcPts val="0"/>
              </a:spcAft>
              <a:buNone/>
            </a:pPr>
            <a:r>
              <a:rPr lang="mk-MK" sz="1200" dirty="0"/>
              <a:t>Првиот дел од сесијата ќе го разгледа опфатот на процесните одредби предвидени според член 14 од Конвенцијата од Будимпешта. </a:t>
            </a:r>
            <a:endParaRPr dirty="0"/>
          </a:p>
          <a:p>
            <a:pPr marL="0" lvl="0" indent="0" algn="l" rtl="0">
              <a:spcBef>
                <a:spcPts val="0"/>
              </a:spcBef>
              <a:spcAft>
                <a:spcPts val="0"/>
              </a:spcAft>
              <a:buNone/>
            </a:pPr>
            <a:r>
              <a:rPr lang="mk-MK" sz="1200" dirty="0"/>
              <a:t>Вториот дел од сесијата ќе ги разгледа условите и заштитните мерки потребни за процесните овластувања предвидени според член 15 од Конвенцијата од Будимпешта. </a:t>
            </a:r>
            <a:endParaRPr dirty="0"/>
          </a:p>
          <a:p>
            <a:pPr marL="0" lvl="0" indent="0" algn="l" rtl="0">
              <a:spcBef>
                <a:spcPts val="0"/>
              </a:spcBef>
              <a:spcAft>
                <a:spcPts val="0"/>
              </a:spcAft>
              <a:buNone/>
            </a:pPr>
            <a:r>
              <a:rPr lang="mk-MK" dirty="0"/>
              <a:t>Третиот дел од сесијата ќе ги разгледа процесните овластувања за експедитивно зачувување на складирани компјутерски податоци и делумно откривање на податочен сообраќај, како што е предвидено според членовите 16 и 17 од </a:t>
            </a:r>
            <a:r>
              <a:rPr lang="mk-MK" sz="1200" dirty="0"/>
              <a:t>Конвенцијата од Будимпешта.</a:t>
            </a:r>
            <a:endParaRPr dirty="0"/>
          </a:p>
          <a:p>
            <a:pPr marL="0" lvl="0" indent="0" algn="l" rtl="0">
              <a:spcBef>
                <a:spcPts val="0"/>
              </a:spcBef>
              <a:spcAft>
                <a:spcPts val="0"/>
              </a:spcAft>
              <a:buNone/>
            </a:pPr>
            <a:r>
              <a:rPr lang="mk-MK" sz="1200" dirty="0"/>
              <a:t>Четвртиот дел од сесијата ќе ги разгледа процесните овластувања за налог за генерирање информации според член 18 од Конвенцијата од Будимпешта.</a:t>
            </a:r>
            <a:endParaRPr dirty="0"/>
          </a:p>
        </p:txBody>
      </p:sp>
      <p:sp>
        <p:nvSpPr>
          <p:cNvPr id="147" name="Google Shape;14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(„складирани со помош на компјутерски систем“).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Ова процесно овластување не може да се искористи за да му се наложи на кое било лице да зачувува податоци што веќе не постојат; или не се зачувани со помош на компјутерски систем. Со ова повторно се прави разлика со обврската за чување на податоци, што може да важи за податоци што не постојат.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endParaRPr dirty="0"/>
          </a:p>
        </p:txBody>
      </p:sp>
      <p:sp>
        <p:nvSpPr>
          <p:cNvPr id="304" name="Google Shape;304;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(„основа да се верува дека компјутерските податоци се особено изложени на загуба или модификација“).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Во некои судски надлежности, од службените лица за спроведување на законот се бара да потврдат на задоволително ниво за надлежните органи дека складираните компјутерски податоци во однос на кои се бара експедитивно зачувување се ранливи на загуба или модификација. Ова вклучува и ранливост на наменетата загуба/модификација на компјутерските податоци, како и несакана загуба/модификација како резултат на небезбедно складирање на компјутерските податоци. </a:t>
            </a:r>
            <a:endParaRPr dirty="0"/>
          </a:p>
        </p:txBody>
      </p:sp>
      <p:sp>
        <p:nvSpPr>
          <p:cNvPr id="312" name="Google Shape;312;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(„поседува или контролира“).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Надлежниот орган може да му наложи на лице да ги чува складираните компјутерски податоци само доколку таквите посебни компјутерски податоци се во сопственост или под контрола на тоа лице. Овој слајд прави разлика помеѓу поседувањето (т.е. физичко поседување) и контролата (т.е. слободна контрола врз податоците, дури и ако тие не се во нивен физички посед). </a:t>
            </a:r>
            <a:endParaRPr dirty="0"/>
          </a:p>
        </p:txBody>
      </p:sp>
      <p:sp>
        <p:nvSpPr>
          <p:cNvPr id="320" name="Google Shape;320;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(„период колку што е потребен, најмногу до деведесет дена... бараат нивно откривање... дополнително обновен“).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Важно е да се препознае дека зачувувањето е привремено овластување; и не им овозможува на службените лица за спроведување на законот да им наложат на лицата да ги чуваат податоците на неодредено време. Тоа е само привремена мерка која има за цел да не го наруши извршувањето на другите процесни овластувања, имено генерирање на компјутерски податоци или претрес и заплена на компјутерски податоци. Конвенцијата од Будимпешта бара страните да обезбедат максимум 90 дена во кој период може да се наложи зачувување, додека посебниот период за одреден случај мора да биде наведен во налогот за зачувување. </a:t>
            </a:r>
            <a:endParaRPr dirty="0"/>
          </a:p>
        </p:txBody>
      </p:sp>
      <p:sp>
        <p:nvSpPr>
          <p:cNvPr id="328" name="Google Shape;328;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(„преземените постапки да ги чува во тајност“).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Од суштинско значење е преземањето на мерки за зачувување да се чува во доверливост од субјектот на налогот за генерирање информации, или во спротивно, мерката може да биде проблематична. </a:t>
            </a:r>
            <a:endParaRPr dirty="0"/>
          </a:p>
        </p:txBody>
      </p:sp>
      <p:sp>
        <p:nvSpPr>
          <p:cNvPr id="336" name="Google Shape;336;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Овој слајд ја покажува мапата на комуникација која започнува од Гвадалахара во Мексико и оди до Москва, Русија. Сликата покажува како комуникацијата се пренесува преку повеќе земји и различни даватели на услуги. Важен дел од истрагата што вклучува електронски докази е да се идентификуваат сите даватели на услуги вклучени во преносот на комуникацијата без никакво одложување. Ова е потребно затоа што многу даватели на услуги не зачувуваат податоци, па истрагата може да биде проблематична доколку не се идентификуваат таквите даватели на услуги со цел да се зачуваат релевантните податоци.</a:t>
            </a:r>
            <a:endParaRPr dirty="0"/>
          </a:p>
        </p:txBody>
      </p:sp>
      <p:sp>
        <p:nvSpPr>
          <p:cNvPr id="344" name="Google Shape;344;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17 од Конвенцијата во Будимпешта каде што е обележан еден елемент („без оглед дали еден или повеќе даватели на услуги биле вклучени во пренесувањето на таа комуникација“).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Со оглед на тоа што во синџирот на пренесување на каква било комуникација обично има повеќе од еден давател на услуги, тешко е за агенциите за спроведување на законот да го идентификуваат секој давател на услуги вклучен во синџирот на пренос за да можат да ги спроведат другите овластувања (вклучително и налогот за генерирање информации; претрес и заплена) кај секој давател на услуги. Така, член 18 од Конвенцијата од Будимпешта им дава законски мандат на надлежните органи да бараат делумно откривање на податочниот сообраќај за да се овозможи идентификување на давателите на услуги вклучени во синџирот.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r>
              <a:rPr lang="mk-MK" sz="1200" b="0" i="0" dirty="0">
                <a:solidFill>
                  <a:schemeClr val="dk1"/>
                </a:solidFill>
                <a:latin typeface="Calibri"/>
                <a:ea typeface="Calibri"/>
                <a:cs typeface="Calibri"/>
                <a:sym typeface="Calibri"/>
              </a:rPr>
              <a:t>Овој слајд, исто така, дава различни начини на кои може да се достават налозите до повеќе даватели на услуги (на пр. одделни налози како што се идентификува секој следен давател на услуги вклучен во синџирот на пренос; единечен налог што се доставува последователно на секој следен давател на услуги, како што е идентификуван; или единствен налог доставена на единствен давател на услуги што е должен со налогот да го извести следниот давател на услуги вклучен во синџирот на пренос.</a:t>
            </a:r>
            <a:endParaRPr dirty="0"/>
          </a:p>
        </p:txBody>
      </p:sp>
      <p:sp>
        <p:nvSpPr>
          <p:cNvPr id="351" name="Google Shape;351;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17 од Конвенцијата во Будимпешта каде што е обележан еден елемент („без оглед дали еден или повеќе даватели на услуги биле вклучени во пренесувањето на таа комуникација“).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Важно е субјектот на налогот за делумно откривање на податочниот сообраќај да има мандат за откривање на доволно податочен сообраќај за да може да ги идентификува другите даватели на услуги вклучени во преносот на комуникацијата. Во отсуство на ова овластување, би претставило голем предизвик да се идентификуваат различните вклучени даватели на услуги и со тоа да се спроведат соодветните овластувања. </a:t>
            </a:r>
            <a:endParaRPr dirty="0"/>
          </a:p>
          <a:p>
            <a:pPr marL="0" lvl="0" indent="0" algn="l" rtl="0">
              <a:spcBef>
                <a:spcPts val="0"/>
              </a:spcBef>
              <a:spcAft>
                <a:spcPts val="0"/>
              </a:spcAft>
              <a:buNone/>
            </a:pPr>
            <a:endParaRPr dirty="0"/>
          </a:p>
        </p:txBody>
      </p:sp>
      <p:sp>
        <p:nvSpPr>
          <p:cNvPr id="359" name="Google Shape;359;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2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последна група слајдови ќе го истражат процесното овластување на налогот за генерирање информации (</a:t>
            </a:r>
            <a:r>
              <a:rPr lang="en-US" dirty="0"/>
              <a:t>production order</a:t>
            </a:r>
            <a:r>
              <a:rPr lang="mk-MK" dirty="0"/>
              <a:t>) како што е утврдено во член 18 од Конвенцијата од Будимпешта.</a:t>
            </a:r>
            <a:endParaRPr dirty="0"/>
          </a:p>
        </p:txBody>
      </p:sp>
      <p:sp>
        <p:nvSpPr>
          <p:cNvPr id="367" name="Google Shape;367;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Одредбата од член 18 е исто така многу интересна. Според</a:t>
            </a:r>
            <a:r>
              <a:rPr lang="en-US" sz="1200" b="0" i="0" dirty="0">
                <a:solidFill>
                  <a:schemeClr val="dk1"/>
                </a:solidFill>
                <a:latin typeface="Calibri"/>
                <a:ea typeface="Calibri"/>
                <a:cs typeface="Calibri"/>
                <a:sym typeface="Calibri"/>
              </a:rPr>
              <a:t> </a:t>
            </a:r>
            <a:r>
              <a:rPr lang="mk-MK" sz="1200" b="0" i="0" dirty="0">
                <a:solidFill>
                  <a:schemeClr val="dk1"/>
                </a:solidFill>
                <a:latin typeface="Calibri"/>
                <a:ea typeface="Calibri"/>
                <a:cs typeface="Calibri"/>
                <a:sym typeface="Calibri"/>
              </a:rPr>
              <a:t>истата, секоја страна мора да донесе законски мерки за зајакнување на своите органи за спроведување на законот со можност за давање „налози за генерирање информации “. Овој судски налог може да го издадат агенциите за спроведување на законот кон граѓаните и давателите на интернет услуги, наложувајќи им да обезбедат за надлежните органи податоци складирани во компјутерски систем, што е во нивна надлежност, или да им дадат податоци за претплатниците. </a:t>
            </a:r>
            <a:endParaRPr dirty="0"/>
          </a:p>
          <a:p>
            <a:pPr marL="0" lvl="0" indent="0" algn="l" rtl="0">
              <a:spcBef>
                <a:spcPts val="0"/>
              </a:spcBef>
              <a:spcAft>
                <a:spcPts val="0"/>
              </a:spcAft>
              <a:buNone/>
            </a:pP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Според Конвенцијата, налогот за генерирање информации мора да ја специфицира природата и обемот на потребните податоци: многу е јасно дека податоците што ги бара истрагата мора да бидат претходно утврдени и затоа се забрануваат т.н. бесцелни истражувања (</a:t>
            </a:r>
            <a:r>
              <a:rPr lang="en-US" sz="1200" b="0" i="0" dirty="0">
                <a:solidFill>
                  <a:schemeClr val="dk1"/>
                </a:solidFill>
                <a:latin typeface="Calibri"/>
                <a:ea typeface="Calibri"/>
                <a:cs typeface="Calibri"/>
                <a:sym typeface="Calibri"/>
              </a:rPr>
              <a:t>fishing expeditions)</a:t>
            </a:r>
            <a:r>
              <a:rPr lang="mk-MK" sz="1200" b="0" i="0" dirty="0">
                <a:solidFill>
                  <a:schemeClr val="dk1"/>
                </a:solidFill>
                <a:latin typeface="Calibri"/>
                <a:ea typeface="Calibri"/>
                <a:cs typeface="Calibri"/>
                <a:sym typeface="Calibri"/>
              </a:rPr>
              <a:t>. Целта на овој законски лимит е да се наметне важна заштитна мерка за човековите права и слободи при извршување на овие истражни овластувања од страна на агенциите за спроведување на законот; се гарантира дека претресот и запленувањето информации се ограничени на информации директно поврзани со случајот што се истражува. Ова ограничување е дури и поважно од сличните ограничувања што ја даваат рамката на претресот и запленувањето во реалниот свет, каде што овие операции во најголем дел од времето имаат ограничен практичен опфат. Во дигиталниот свет, ако правилото беше целосна дозвола за пристап до целата информација што доаѓа со парче хардвер, ќе беше дозволен пристап до сите видови информации складирани на тој компјутер, честопати неповрзани со кривичното дело што се истражува и (на пример, во случај на комуникација по е-пошта) во која се вклучени и трети страни. </a:t>
            </a:r>
            <a:br>
              <a:rPr lang="mk-MK" dirty="0"/>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Како што веќе беше споменато, член 16 може да создаде обврска кон давателот на услуги да ги зачува компјутерските податоци. Откривањето на податочен сообраќај до агенциите за спроведување на законот е уредено со член 17, што дозволува откривање на податочен сообраќај. Можноста да им се открие на органите за спроведување на законот кој било друг вид на информации складирани на дигитален медиум е уреден со член 18, во согласност со или без налог за зачувување издаден врз основа на член 16. </a:t>
            </a:r>
            <a:endParaRPr dirty="0"/>
          </a:p>
        </p:txBody>
      </p:sp>
      <p:sp>
        <p:nvSpPr>
          <p:cNvPr id="376" name="Google Shape;376;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sz="1200"/>
              <a:t>Целта на оваа сесија е да им обезбеди на учесниците сеопфатно разбирање за член 14 – 18 од Конвенцијата од Будимпешта.</a:t>
            </a:r>
            <a:endParaRPr sz="1200"/>
          </a:p>
          <a:p>
            <a:pPr marL="0" lvl="0" indent="0" algn="l" rtl="0">
              <a:spcBef>
                <a:spcPts val="0"/>
              </a:spcBef>
              <a:spcAft>
                <a:spcPts val="0"/>
              </a:spcAft>
              <a:buNone/>
            </a:pPr>
            <a:endParaRPr/>
          </a:p>
        </p:txBody>
      </p:sp>
      <p:sp>
        <p:nvSpPr>
          <p:cNvPr id="155" name="Google Shape;15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2" name="Google Shape;38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Слајдот покажува статија што опишува како највисокиот белгиски суд пресудил дека технолошката компанија </a:t>
            </a:r>
            <a:r>
              <a:rPr lang="mk-MK" dirty="0" err="1"/>
              <a:t>Yahoo</a:t>
            </a:r>
            <a:r>
              <a:rPr lang="mk-MK" dirty="0"/>
              <a:t>! е предмет на локален налог за генерирање информации. Ова овластување било искористено за да се побара генерирање на основни информации за претплатници на Skype. Skype одбил да го исполни налогот за генерирање информации сугерирајќи дека барањето треба да биде направено преку каналите за взаемна правна помош. Обучувачот може да го користи ова како пример за тоа како може да се бараат информации за претплатници според член 18.1.б од Конвенцијата од Будимпешта според овој белгиски преседан.</a:t>
            </a:r>
            <a:endParaRPr dirty="0"/>
          </a:p>
        </p:txBody>
      </p:sp>
      <p:sp>
        <p:nvSpPr>
          <p:cNvPr id="383" name="Google Shape;383;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(„лице кое се наоѓа на нејзина територија“).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Член 18,1, а се однесува на лица на територијата на страната. Така, иако не е потребно компјутерските податоци што се предмет на налогот за генерирање информации да бидат лоцирани на територијата, од лицето до кое е доставен налогот се бара да биде физички присутно на територијата. Поимот лице е широк и ги вклучува и физичките лица и правните лица, вклучително и давателите на услуги.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390" name="Google Shape;39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(„наведени компјутерски податоци“).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r>
              <a:rPr lang="mk-MK"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Потребно е на надлежниот орган што наредува производство на компјутерски податоци да им биде дозволено да го стори истото само во врска со </a:t>
            </a:r>
            <a:r>
              <a:rPr lang="mk-MK" sz="1200" b="0" i="0" dirty="0" err="1">
                <a:solidFill>
                  <a:schemeClr val="dk1"/>
                </a:solidFill>
                <a:latin typeface="Calibri"/>
                <a:ea typeface="Calibri"/>
                <a:cs typeface="Calibri"/>
                <a:sym typeface="Calibri"/>
              </a:rPr>
              <a:t>специфицираните</a:t>
            </a:r>
            <a:r>
              <a:rPr lang="mk-MK" sz="1200" b="0" i="0" dirty="0">
                <a:solidFill>
                  <a:schemeClr val="dk1"/>
                </a:solidFill>
                <a:latin typeface="Calibri"/>
                <a:ea typeface="Calibri"/>
                <a:cs typeface="Calibri"/>
                <a:sym typeface="Calibri"/>
              </a:rPr>
              <a:t> податоци, и генерално да не бара нејасни големи количини на податоци. Така, налогот за генерирање информации на едно лице да ги произведе сите податоци складирани во нивниот компјутерски систем не е дозволена според член 18.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endParaRPr dirty="0"/>
          </a:p>
        </p:txBody>
      </p:sp>
      <p:sp>
        <p:nvSpPr>
          <p:cNvPr id="398" name="Google Shape;398;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3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(„сопственост или под контрола“).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Надлежниот орган може да наложи одредено лице да генерирање компјутерски податоци само кога таквите посебни компјутерски податоци се во сопственост или под контрола на такво лице.</a:t>
            </a: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endParaRPr dirty="0"/>
          </a:p>
        </p:txBody>
      </p:sp>
      <p:sp>
        <p:nvSpPr>
          <p:cNvPr id="406" name="Google Shape;406;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3" name="Google Shape;41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(„складирани во компјутерски систем или на медиум за складирање на компјутерски податоци“).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r>
              <a:rPr lang="mk-MK"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Налозите за генерирање информации може да се издаваат само во однос на постојните податоци што се наоѓаат во компјутерски систем или на медиум за складирање на компјутерски податоци. Не може да се користи за да му се наложи на лице да зачува податоци; или да се генерираат податоци што ќе започнат да постојат на иден датум.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414" name="Google Shape;414;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(„нуди своите услуги на територијата“).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Член 18,1, б има поограничен опфат во споредба со член 18,1, а во смисла дека се однесува само на давателите на услуги;</a:t>
            </a:r>
            <a:r>
              <a:rPr lang="mk-MK" sz="1200" b="0" i="0" dirty="0">
                <a:solidFill>
                  <a:schemeClr val="dk1"/>
                </a:solidFill>
                <a:latin typeface="Calibri"/>
                <a:ea typeface="Calibri"/>
                <a:cs typeface="Calibri"/>
                <a:sym typeface="Calibri"/>
              </a:rPr>
              <a:t> со тоа не се однесува на никакви физички или правни лица кои не спаѓаат во дефиницијата за даватели на услуги. </a:t>
            </a:r>
            <a:br>
              <a:rPr lang="mk-MK" sz="1200" b="0" i="0" dirty="0">
                <a:solidFill>
                  <a:schemeClr val="dk1"/>
                </a:solidFill>
                <a:latin typeface="Calibri"/>
                <a:ea typeface="Calibri"/>
                <a:cs typeface="Calibri"/>
                <a:sym typeface="Calibri"/>
              </a:rPr>
            </a:b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mk-MK" dirty="0"/>
              <a:t>Сепак, тоа не е ограничено во однос на физичката локација на давателот на услугата и важи сè додека давателот на услуги нуди услуги на територијата на страната.</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Слајдот наведува некои од </a:t>
            </a:r>
            <a:r>
              <a:rPr lang="mk-MK" sz="1200" b="0" i="0" dirty="0" err="1">
                <a:solidFill>
                  <a:schemeClr val="dk1"/>
                </a:solidFill>
                <a:latin typeface="Calibri"/>
                <a:ea typeface="Calibri"/>
                <a:cs typeface="Calibri"/>
                <a:sym typeface="Calibri"/>
              </a:rPr>
              <a:t>одредувачките</a:t>
            </a:r>
            <a:r>
              <a:rPr lang="mk-MK" sz="1200" b="0" i="0" dirty="0">
                <a:solidFill>
                  <a:schemeClr val="dk1"/>
                </a:solidFill>
                <a:latin typeface="Calibri"/>
                <a:ea typeface="Calibri"/>
                <a:cs typeface="Calibri"/>
                <a:sym typeface="Calibri"/>
              </a:rPr>
              <a:t> фактори кои треба да се земат предвид при проценка дали давател на услуги нуди услуги на одредена територија. </a:t>
            </a:r>
            <a:endParaRPr dirty="0"/>
          </a:p>
          <a:p>
            <a:pPr marL="0" lvl="0" indent="0" algn="l" rtl="0">
              <a:spcBef>
                <a:spcPts val="0"/>
              </a:spcBef>
              <a:spcAft>
                <a:spcPts val="0"/>
              </a:spcAft>
              <a:buNone/>
            </a:pP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Потоа, обучувачот може да се повика на Упатството за член 18 (види го следниот слајд) </a:t>
            </a:r>
            <a:endParaRPr dirty="0"/>
          </a:p>
        </p:txBody>
      </p:sp>
      <p:sp>
        <p:nvSpPr>
          <p:cNvPr id="422" name="Google Shape;42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9" name="Google Shape;42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Овој слајд покажува слика од Упатството за член 18, во коешто е објаснето како може да се користи овластувањето според член 18.1.б за барање на генерирање информации за претплатници од даватели на услуги кои немаат законско присуство во одредена земја.</a:t>
            </a:r>
            <a:endParaRPr dirty="0"/>
          </a:p>
        </p:txBody>
      </p:sp>
      <p:sp>
        <p:nvSpPr>
          <p:cNvPr id="430" name="Google Shape;43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3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(„достави информации за претплатниците“).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Овој слајд дава објаснување за дефиницијата на информациите за претплатникот според член 18 од Конвенцијата од Будимпешта. Важно е да се напомене дека информациите за претплатникот не мора да бидат во форма на компјутерски податоци; а тоа ги вклучува и физичките (печатените) записи што ги водат давателите на услуги во однос на нивните претплатници. </a:t>
            </a:r>
            <a:endParaRPr dirty="0"/>
          </a:p>
        </p:txBody>
      </p:sp>
      <p:sp>
        <p:nvSpPr>
          <p:cNvPr id="437" name="Google Shape;43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4" name="Google Shape;444;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(„во врска со тие услуги“).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Ова го ограничува обемот на информациите за претплатникот што можат да бидат предмет на налог за генерирање на таквите информации за претплатници, кои се поврзани со услугите што ги нуди давател на услуги на територијата. </a:t>
            </a:r>
            <a:endParaRPr dirty="0"/>
          </a:p>
        </p:txBody>
      </p:sp>
      <p:sp>
        <p:nvSpPr>
          <p:cNvPr id="445" name="Google Shape;445;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(„сопственост или под контрола на тој давател на услуги“).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Надлежниот орган може да му нареди на давателот на услугата да генерира информации за претплатник само кога таквите информации за претплатници се во сопственост или под контрола на таквиот давател на услуги. Овој слајд прави разлика помеѓу поседување (т.е. физичко поседување) и контрола (т.е. слободна контрола врз информациите, дури и ако тие не се во негова физичка сопственост).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453" name="Google Shape;453;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sz="1200" dirty="0"/>
              <a:t>Овој слајд ги истакнува целите на оваа сесија. Нагласено е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се процени дали се исполнети целите.</a:t>
            </a:r>
            <a:endParaRPr sz="1200" dirty="0"/>
          </a:p>
          <a:p>
            <a:pPr marL="0" lvl="0" indent="0" algn="l" rtl="0">
              <a:spcBef>
                <a:spcPts val="0"/>
              </a:spcBef>
              <a:spcAft>
                <a:spcPts val="0"/>
              </a:spcAft>
              <a:buNone/>
            </a:pPr>
            <a:endParaRPr sz="1200" dirty="0"/>
          </a:p>
          <a:p>
            <a:pPr marL="0" lvl="0" indent="0" algn="l" rtl="0">
              <a:spcBef>
                <a:spcPts val="0"/>
              </a:spcBef>
              <a:spcAft>
                <a:spcPts val="0"/>
              </a:spcAft>
              <a:buNone/>
            </a:pPr>
            <a:endParaRPr dirty="0"/>
          </a:p>
        </p:txBody>
      </p:sp>
      <p:sp>
        <p:nvSpPr>
          <p:cNvPr id="163" name="Google Shape;16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Calibri"/>
              <a:buNone/>
            </a:pPr>
            <a:r>
              <a:rPr lang="mk-MK" sz="3600" dirty="0"/>
              <a:t>Овој слајд ги повторува целите на оваа сесија. Обучувачот може да ги повтори овие цели за да се осигури дека овие аспекти се опфатени во овој модул.</a:t>
            </a:r>
            <a:endParaRPr sz="3600" dirty="0"/>
          </a:p>
        </p:txBody>
      </p:sp>
      <p:sp>
        <p:nvSpPr>
          <p:cNvPr id="460" name="Google Shape;460;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7" name="Google Shape;467;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група слајдови ќе го истражи опфатот на процесните одредби според Поглавје II оддел 2 од Конвенцијата од Будимпешта, како што е утврдено во член 14 од Конвенцијата од Будимпешта.</a:t>
            </a:r>
            <a:endParaRPr dirty="0"/>
          </a:p>
          <a:p>
            <a:pPr marL="0" lvl="0" indent="0" algn="l" rtl="0">
              <a:spcBef>
                <a:spcPts val="0"/>
              </a:spcBef>
              <a:spcAft>
                <a:spcPts val="0"/>
              </a:spcAft>
              <a:buNone/>
            </a:pPr>
            <a:endParaRPr dirty="0"/>
          </a:p>
        </p:txBody>
      </p:sp>
      <p:sp>
        <p:nvSpPr>
          <p:cNvPr id="171" name="Google Shape;17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14 од Конвенцијата во Будимпешта каде што е обележан еден елемент („утврдување на овластувањата и постапки... посебни истражни дејствија или постапки“).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mk-MK" sz="1200" b="0" i="0" dirty="0">
                <a:solidFill>
                  <a:schemeClr val="dk1"/>
                </a:solidFill>
                <a:latin typeface="Calibri"/>
                <a:ea typeface="Calibri"/>
                <a:cs typeface="Calibri"/>
                <a:sym typeface="Calibri"/>
              </a:rPr>
              <a:t>Целта на овој елемент е да се разјасни дека процесните овластувања наведени во Поглавје II, оддел 2 од Конвенцијата од Будимпешта можат да се користат само во врска со посебни кривични истраги или постапки. Одредбите на Конвенцијата од Будимпешта не налагаат законодавни мерки за други цели, како што е собирање на општи информации.</a:t>
            </a:r>
            <a:endParaRPr dirty="0"/>
          </a:p>
        </p:txBody>
      </p:sp>
      <p:sp>
        <p:nvSpPr>
          <p:cNvPr id="180" name="Google Shape;18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14 од Конвенцијата во Будимпешта каде што е обележан еден елемент („кривичните прекршоци утврдени во согласност со... други кривични дела... компјутерски систем... докази... електронска форма... кривично дело“).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Оваа одредба опишува еден од клучните аспекти што ја прават Конвенцијата од Будимпешта толку вредна. Според член 14, Конвенцијата од Будимпешта е применлива, очигледно, кога делото што се истражува е едно од делата наведени во Конвенцијата од Будимпешта. Сепак, тоа исто така вклучува две екстремно далекусежни и вредни проширувања</a:t>
            </a:r>
            <a:r>
              <a:rPr lang="mk-MK" dirty="0"/>
              <a:t>: </a:t>
            </a:r>
            <a:endParaRPr dirty="0"/>
          </a:p>
          <a:p>
            <a:pPr marL="171450" lvl="0" indent="-171450" algn="l" rtl="0">
              <a:spcBef>
                <a:spcPts val="0"/>
              </a:spcBef>
              <a:spcAft>
                <a:spcPts val="0"/>
              </a:spcAft>
              <a:buClr>
                <a:schemeClr val="dk1"/>
              </a:buClr>
              <a:buSzPts val="1200"/>
              <a:buFont typeface="Calibri"/>
              <a:buChar char="-"/>
            </a:pPr>
            <a:r>
              <a:rPr lang="mk-MK" dirty="0"/>
              <a:t>прво, процесните правила можат да се користат во истрагата за кое било кривично дело, доколку е сторено со помош на компјутерски систем; </a:t>
            </a:r>
            <a:endParaRPr dirty="0"/>
          </a:p>
          <a:p>
            <a:pPr marL="171450" lvl="0" indent="-171450" algn="l" rtl="0">
              <a:spcBef>
                <a:spcPts val="0"/>
              </a:spcBef>
              <a:spcAft>
                <a:spcPts val="0"/>
              </a:spcAft>
              <a:buClr>
                <a:schemeClr val="dk1"/>
              </a:buClr>
              <a:buSzPts val="1200"/>
              <a:buFont typeface="Calibri"/>
              <a:buChar char="-"/>
            </a:pPr>
            <a:r>
              <a:rPr lang="mk-MK" sz="1200" b="0" i="0" dirty="0">
                <a:solidFill>
                  <a:schemeClr val="dk1"/>
                </a:solidFill>
                <a:latin typeface="Calibri"/>
                <a:ea typeface="Calibri"/>
                <a:cs typeface="Calibri"/>
                <a:sym typeface="Calibri"/>
              </a:rPr>
              <a:t>второ, правилата може да бидат применливи и за собирање докази во каква било истрага доколку доказите, во случајот, се чуваат во каков било вид дигитален запис: ова значи дека секое кривично дело потенцијално спаѓа во процесните правила на Конвенцијата од Будимпешта </a:t>
            </a:r>
            <a:r>
              <a:rPr lang="mk-MK" dirty="0"/>
              <a:t>.</a:t>
            </a:r>
            <a:endParaRPr dirty="0"/>
          </a:p>
          <a:p>
            <a:pPr marL="171450" lvl="0" indent="-9525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mk-MK" sz="1200" b="0" i="0" dirty="0">
                <a:solidFill>
                  <a:schemeClr val="dk1"/>
                </a:solidFill>
                <a:latin typeface="Calibri"/>
                <a:ea typeface="Calibri"/>
                <a:cs typeface="Calibri"/>
                <a:sym typeface="Calibri"/>
              </a:rPr>
              <a:t>Обучувачот треба да нагласи дека Конвенцијата од Будимпешта не е само конвенција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туку конвенција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и за ЕЛЕКТРОНСКИ ДОКАЗИ. </a:t>
            </a:r>
            <a:endParaRPr dirty="0"/>
          </a:p>
        </p:txBody>
      </p:sp>
      <p:sp>
        <p:nvSpPr>
          <p:cNvPr id="188" name="Google Shape;18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група слајдови ќе ги истражи условите и заштитните мерки </a:t>
            </a:r>
            <a:r>
              <a:rPr lang="en-US" dirty="0"/>
              <a:t>(conditions and safeguards)</a:t>
            </a:r>
            <a:r>
              <a:rPr lang="mk-MK" dirty="0"/>
              <a:t> наредени од Конвенцијата од Будимпешта во врска со вршењето на процесните овластувања, како што е утврдено во член 15 од Конвенцијата од Будимпешта.</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96" name="Google Shape;19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(„заштитни мерки предвидени со сопственото домашно право... соодветна заштита на човековите права и слободи...применливи меѓународни инструменти за човекови права“).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just" rtl="0">
              <a:spcBef>
                <a:spcPts val="0"/>
              </a:spcBef>
              <a:spcAft>
                <a:spcPts val="0"/>
              </a:spcAft>
              <a:buNone/>
            </a:pPr>
            <a:r>
              <a:rPr lang="mk-MK" sz="1200" b="0" i="0" dirty="0">
                <a:solidFill>
                  <a:schemeClr val="dk1"/>
                </a:solidFill>
                <a:latin typeface="Calibri"/>
                <a:ea typeface="Calibri"/>
                <a:cs typeface="Calibri"/>
                <a:sym typeface="Calibri"/>
              </a:rPr>
              <a:t>Заштитата на човековите права е повторлив процес кој мора да се обезбеди земајќи ги предвид сите прецизни околности. Од оваа причина, утврдувањето на соодветните заштитни мерки треба да се изврши во секој чекор од примената на процесното правило: </a:t>
            </a:r>
            <a:r>
              <a:rPr lang="mk-MK" sz="1200" b="0" i="1" dirty="0">
                <a:solidFill>
                  <a:schemeClr val="dk1"/>
                </a:solidFill>
                <a:latin typeface="Calibri"/>
                <a:ea typeface="Calibri"/>
                <a:cs typeface="Calibri"/>
                <a:sym typeface="Calibri"/>
              </a:rPr>
              <a:t>неговото воспоставување </a:t>
            </a:r>
            <a:r>
              <a:rPr lang="mk-MK" sz="1200" b="0" i="0" dirty="0">
                <a:solidFill>
                  <a:schemeClr val="dk1"/>
                </a:solidFill>
                <a:latin typeface="Calibri"/>
                <a:ea typeface="Calibri"/>
                <a:cs typeface="Calibri"/>
                <a:sym typeface="Calibri"/>
              </a:rPr>
              <a:t>(т.е. неговото вклучување во домашното право), </a:t>
            </a:r>
            <a:r>
              <a:rPr lang="mk-MK" sz="1200" b="0" i="1" dirty="0">
                <a:solidFill>
                  <a:schemeClr val="dk1"/>
                </a:solidFill>
                <a:latin typeface="Calibri"/>
                <a:ea typeface="Calibri"/>
                <a:cs typeface="Calibri"/>
                <a:sym typeface="Calibri"/>
              </a:rPr>
              <a:t>неговото спроведување (т.е. внатрешната организација со цел да се овозможи одржување на овластувањето или постапката) и потоа да се примени (т.е. конкретна примена во даден конкретен случај). </a:t>
            </a:r>
            <a:r>
              <a:rPr lang="mk-MK" sz="1200" b="0" i="0" dirty="0">
                <a:solidFill>
                  <a:schemeClr val="dk1"/>
                </a:solidFill>
                <a:latin typeface="Calibri"/>
                <a:ea typeface="Calibri"/>
                <a:cs typeface="Calibri"/>
                <a:sym typeface="Calibri"/>
              </a:rPr>
              <a:t>Предвидувањата се згора на тоа, особено важна акција што овозможува зачувување на човековите права „по правило“ - каде што тоа е соодветно - што значи во основа дека, доколку е утврдено заштитната мерка да се вклучи во дадена постапка за време на дефинирањето на оваа постапка, оваа заштитна мерка ќе биде тотално компатибилна со примената на таа постапка, што ќе овозможи да се заштедат напори при примена на заштитната мерка и да се обезбеди правилна примена на заштитната мерка во корист на заштитата на основните права. </a:t>
            </a:r>
            <a:endParaRPr dirty="0"/>
          </a:p>
          <a:p>
            <a:pPr marL="0" lvl="0" indent="0" algn="just" rtl="0">
              <a:spcBef>
                <a:spcPts val="0"/>
              </a:spcBef>
              <a:spcAft>
                <a:spcPts val="0"/>
              </a:spcAft>
              <a:buNone/>
            </a:pPr>
            <a:r>
              <a:rPr lang="mk-MK" i="0" dirty="0"/>
              <a:t>	</a:t>
            </a:r>
            <a:endParaRPr dirty="0"/>
          </a:p>
          <a:p>
            <a:pPr marL="0" lvl="0" indent="0" algn="just" rtl="0">
              <a:spcBef>
                <a:spcPts val="0"/>
              </a:spcBef>
              <a:spcAft>
                <a:spcPts val="0"/>
              </a:spcAft>
              <a:buNone/>
            </a:pPr>
            <a:r>
              <a:rPr lang="mk-MK" sz="1200" b="0" i="0" dirty="0">
                <a:solidFill>
                  <a:schemeClr val="dk1"/>
                </a:solidFill>
                <a:latin typeface="Calibri"/>
                <a:ea typeface="Calibri"/>
                <a:cs typeface="Calibri"/>
                <a:sym typeface="Calibri"/>
              </a:rPr>
              <a:t>Другиот аспект на обележаниот елемент е принципот на правна основа. Заштитните мерки мора да бидат предвидени со домашното законодавство, што овозможува и нивна ефективност и јавно познавање (благодарение на што </a:t>
            </a:r>
            <a:r>
              <a:rPr lang="mk-MK" sz="1200" b="0" i="0" dirty="0" err="1">
                <a:solidFill>
                  <a:schemeClr val="dk1"/>
                </a:solidFill>
                <a:latin typeface="Calibri"/>
                <a:ea typeface="Calibri"/>
                <a:cs typeface="Calibri"/>
                <a:sym typeface="Calibri"/>
              </a:rPr>
              <a:t>граѓанинот</a:t>
            </a:r>
            <a:r>
              <a:rPr lang="mk-MK" sz="1200" b="0" i="0" dirty="0">
                <a:solidFill>
                  <a:schemeClr val="dk1"/>
                </a:solidFill>
                <a:latin typeface="Calibri"/>
                <a:ea typeface="Calibri"/>
                <a:cs typeface="Calibri"/>
                <a:sym typeface="Calibri"/>
              </a:rPr>
              <a:t> е во состојба да ги знае своите права и обврски). Сепак, поимот „домашно право“ се толкува во неговата материјална смисла и се однесува на законодавни акти, но исто така и на уставни правила и други правни извори како што е постојната судска пракса (извор: Објаснувачки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што одговара на позицијата на Европскиот суд за човекови права на Советот на Европа - </a:t>
            </a:r>
            <a:r>
              <a:rPr lang="mk-MK" sz="1200" b="0" i="0" dirty="0" err="1">
                <a:solidFill>
                  <a:schemeClr val="dk1"/>
                </a:solidFill>
                <a:latin typeface="Calibri"/>
                <a:ea typeface="Calibri"/>
                <a:cs typeface="Calibri"/>
                <a:sym typeface="Calibri"/>
              </a:rPr>
              <a:t>ЕСЧП</a:t>
            </a:r>
            <a:r>
              <a:rPr lang="mk-MK" sz="1200" b="0" i="0" dirty="0">
                <a:solidFill>
                  <a:schemeClr val="dk1"/>
                </a:solidFill>
                <a:latin typeface="Calibri"/>
                <a:ea typeface="Calibri"/>
                <a:cs typeface="Calibri"/>
                <a:sym typeface="Calibri"/>
              </a:rPr>
              <a:t>). </a:t>
            </a:r>
            <a:endParaRPr i="0" dirty="0"/>
          </a:p>
          <a:p>
            <a:pPr marL="0" lvl="0" indent="0" algn="l" rtl="0">
              <a:spcBef>
                <a:spcPts val="0"/>
              </a:spcBef>
              <a:spcAft>
                <a:spcPts val="0"/>
              </a:spcAft>
              <a:buNone/>
            </a:pPr>
            <a:endParaRPr dirty="0"/>
          </a:p>
        </p:txBody>
      </p:sp>
      <p:sp>
        <p:nvSpPr>
          <p:cNvPr id="205" name="Google Shape;20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9"/>
        <p:cNvGrpSpPr/>
        <p:nvPr/>
      </p:nvGrpSpPr>
      <p:grpSpPr>
        <a:xfrm>
          <a:off x="0" y="0"/>
          <a:ext cx="0" cy="0"/>
          <a:chOff x="0" y="0"/>
          <a:chExt cx="0" cy="0"/>
        </a:xfrm>
      </p:grpSpPr>
      <p:sp>
        <p:nvSpPr>
          <p:cNvPr id="20" name="Google Shape;20;p4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pic>
        <p:nvPicPr>
          <p:cNvPr id="21" name="Google Shape;21;p43"/>
          <p:cNvPicPr preferRelativeResize="0"/>
          <p:nvPr/>
        </p:nvPicPr>
        <p:blipFill rotWithShape="1">
          <a:blip r:embed="rId2">
            <a:alphaModFix/>
          </a:blip>
          <a:srcRect/>
          <a:stretch/>
        </p:blipFill>
        <p:spPr>
          <a:xfrm>
            <a:off x="5041214" y="101678"/>
            <a:ext cx="4090771" cy="713294"/>
          </a:xfrm>
          <a:prstGeom prst="rect">
            <a:avLst/>
          </a:prstGeom>
          <a:noFill/>
          <a:ln>
            <a:noFill/>
          </a:ln>
        </p:spPr>
      </p:pic>
      <p:sp>
        <p:nvSpPr>
          <p:cNvPr id="22" name="Google Shape;22;p43"/>
          <p:cNvSpPr txBox="1">
            <a:spLocks noGrp="1"/>
          </p:cNvSpPr>
          <p:nvPr>
            <p:ph type="body" idx="1"/>
          </p:nvPr>
        </p:nvSpPr>
        <p:spPr>
          <a:xfrm>
            <a:off x="448274" y="1251040"/>
            <a:ext cx="8074025" cy="51752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600"/>
              <a:buNone/>
              <a:defRPr sz="1600" b="1">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3"/>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3400"/>
              <a:buNone/>
              <a:defRPr sz="3400" b="1" i="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43"/>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400"/>
              <a:buNone/>
              <a:defRPr sz="140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
        <p:cNvGrpSpPr/>
        <p:nvPr/>
      </p:nvGrpSpPr>
      <p:grpSpPr>
        <a:xfrm>
          <a:off x="0" y="0"/>
          <a:ext cx="0" cy="0"/>
          <a:chOff x="0" y="0"/>
          <a:chExt cx="0" cy="0"/>
        </a:xfrm>
      </p:grpSpPr>
      <p:sp>
        <p:nvSpPr>
          <p:cNvPr id="65" name="Google Shape;65;p5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2"/>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2"/>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1"/>
        <p:cNvGrpSpPr/>
        <p:nvPr/>
      </p:nvGrpSpPr>
      <p:grpSpPr>
        <a:xfrm>
          <a:off x="0" y="0"/>
          <a:ext cx="0" cy="0"/>
          <a:chOff x="0" y="0"/>
          <a:chExt cx="0" cy="0"/>
        </a:xfrm>
      </p:grpSpPr>
      <p:sp>
        <p:nvSpPr>
          <p:cNvPr id="72" name="Google Shape;72;p53"/>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53"/>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53"/>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53"/>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6" name="Google Shape;76;p53"/>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54"/>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5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5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sp>
        <p:nvSpPr>
          <p:cNvPr id="86" name="Google Shape;86;p55"/>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55"/>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8" name="Google Shape;88;p55"/>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9" name="Google Shape;89;p5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5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5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2"/>
        <p:cNvGrpSpPr/>
        <p:nvPr/>
      </p:nvGrpSpPr>
      <p:grpSpPr>
        <a:xfrm>
          <a:off x="0" y="0"/>
          <a:ext cx="0" cy="0"/>
          <a:chOff x="0" y="0"/>
          <a:chExt cx="0" cy="0"/>
        </a:xfrm>
      </p:grpSpPr>
      <p:sp>
        <p:nvSpPr>
          <p:cNvPr id="93" name="Google Shape;93;p56"/>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56"/>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5" name="Google Shape;95;p56"/>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6" name="Google Shape;96;p5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5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5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9"/>
        <p:cNvGrpSpPr/>
        <p:nvPr/>
      </p:nvGrpSpPr>
      <p:grpSpPr>
        <a:xfrm>
          <a:off x="0" y="0"/>
          <a:ext cx="0" cy="0"/>
          <a:chOff x="0" y="0"/>
          <a:chExt cx="0" cy="0"/>
        </a:xfrm>
      </p:grpSpPr>
      <p:sp>
        <p:nvSpPr>
          <p:cNvPr id="100" name="Google Shape;100;p5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57"/>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5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5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5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5"/>
        <p:cNvGrpSpPr/>
        <p:nvPr/>
      </p:nvGrpSpPr>
      <p:grpSpPr>
        <a:xfrm>
          <a:off x="0" y="0"/>
          <a:ext cx="0" cy="0"/>
          <a:chOff x="0" y="0"/>
          <a:chExt cx="0" cy="0"/>
        </a:xfrm>
      </p:grpSpPr>
      <p:sp>
        <p:nvSpPr>
          <p:cNvPr id="106" name="Google Shape;106;p58"/>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58"/>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5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5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5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11"/>
        <p:cNvGrpSpPr/>
        <p:nvPr/>
      </p:nvGrpSpPr>
      <p:grpSpPr>
        <a:xfrm>
          <a:off x="0" y="0"/>
          <a:ext cx="0" cy="0"/>
          <a:chOff x="0" y="0"/>
          <a:chExt cx="0" cy="0"/>
        </a:xfrm>
      </p:grpSpPr>
      <p:sp>
        <p:nvSpPr>
          <p:cNvPr id="112" name="Google Shape;112;p59"/>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59"/>
          <p:cNvSpPr txBox="1">
            <a:spLocks noGrp="1"/>
          </p:cNvSpPr>
          <p:nvPr>
            <p:ph type="sldNum" idx="12"/>
          </p:nvPr>
        </p:nvSpPr>
        <p:spPr>
          <a:xfrm>
            <a:off x="7086600" y="6588125"/>
            <a:ext cx="2057400" cy="28581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a:solidFill>
                  <a:srgbClr val="888888"/>
                </a:solidFill>
                <a:latin typeface="Verdana"/>
                <a:ea typeface="Verdana"/>
                <a:cs typeface="Verdana"/>
                <a:sym typeface="Verdana"/>
              </a:defRPr>
            </a:lvl1pPr>
            <a:lvl2pPr marL="0" lvl="1" indent="0" algn="r">
              <a:spcBef>
                <a:spcPts val="0"/>
              </a:spcBef>
              <a:buNone/>
              <a:defRPr sz="900">
                <a:solidFill>
                  <a:srgbClr val="888888"/>
                </a:solidFill>
                <a:latin typeface="Verdana"/>
                <a:ea typeface="Verdana"/>
                <a:cs typeface="Verdana"/>
                <a:sym typeface="Verdana"/>
              </a:defRPr>
            </a:lvl2pPr>
            <a:lvl3pPr marL="0" lvl="2" indent="0" algn="r">
              <a:spcBef>
                <a:spcPts val="0"/>
              </a:spcBef>
              <a:buNone/>
              <a:defRPr sz="900">
                <a:solidFill>
                  <a:srgbClr val="888888"/>
                </a:solidFill>
                <a:latin typeface="Verdana"/>
                <a:ea typeface="Verdana"/>
                <a:cs typeface="Verdana"/>
                <a:sym typeface="Verdana"/>
              </a:defRPr>
            </a:lvl3pPr>
            <a:lvl4pPr marL="0" lvl="3" indent="0" algn="r">
              <a:spcBef>
                <a:spcPts val="0"/>
              </a:spcBef>
              <a:buNone/>
              <a:defRPr sz="900">
                <a:solidFill>
                  <a:srgbClr val="888888"/>
                </a:solidFill>
                <a:latin typeface="Verdana"/>
                <a:ea typeface="Verdana"/>
                <a:cs typeface="Verdana"/>
                <a:sym typeface="Verdana"/>
              </a:defRPr>
            </a:lvl4pPr>
            <a:lvl5pPr marL="0" lvl="4" indent="0" algn="r">
              <a:spcBef>
                <a:spcPts val="0"/>
              </a:spcBef>
              <a:buNone/>
              <a:defRPr sz="900">
                <a:solidFill>
                  <a:srgbClr val="888888"/>
                </a:solidFill>
                <a:latin typeface="Verdana"/>
                <a:ea typeface="Verdana"/>
                <a:cs typeface="Verdana"/>
                <a:sym typeface="Verdana"/>
              </a:defRPr>
            </a:lvl5pPr>
            <a:lvl6pPr marL="0" lvl="5" indent="0" algn="r">
              <a:spcBef>
                <a:spcPts val="0"/>
              </a:spcBef>
              <a:buNone/>
              <a:defRPr sz="900">
                <a:solidFill>
                  <a:srgbClr val="888888"/>
                </a:solidFill>
                <a:latin typeface="Verdana"/>
                <a:ea typeface="Verdana"/>
                <a:cs typeface="Verdana"/>
                <a:sym typeface="Verdana"/>
              </a:defRPr>
            </a:lvl6pPr>
            <a:lvl7pPr marL="0" lvl="6" indent="0" algn="r">
              <a:spcBef>
                <a:spcPts val="0"/>
              </a:spcBef>
              <a:buNone/>
              <a:defRPr sz="900">
                <a:solidFill>
                  <a:srgbClr val="888888"/>
                </a:solidFill>
                <a:latin typeface="Verdana"/>
                <a:ea typeface="Verdana"/>
                <a:cs typeface="Verdana"/>
                <a:sym typeface="Verdana"/>
              </a:defRPr>
            </a:lvl7pPr>
            <a:lvl8pPr marL="0" lvl="7" indent="0" algn="r">
              <a:spcBef>
                <a:spcPts val="0"/>
              </a:spcBef>
              <a:buNone/>
              <a:defRPr sz="900">
                <a:solidFill>
                  <a:srgbClr val="888888"/>
                </a:solidFill>
                <a:latin typeface="Verdana"/>
                <a:ea typeface="Verdana"/>
                <a:cs typeface="Verdana"/>
                <a:sym typeface="Verdana"/>
              </a:defRPr>
            </a:lvl8pPr>
            <a:lvl9pPr marL="0" lvl="8" indent="0" algn="r">
              <a:spcBef>
                <a:spcPts val="0"/>
              </a:spcBef>
              <a:buNone/>
              <a:defRPr sz="900">
                <a:solidFill>
                  <a:srgbClr val="888888"/>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mk-MK"/>
              <a:t>‹#›</a:t>
            </a:fld>
            <a:endParaRPr/>
          </a:p>
        </p:txBody>
      </p:sp>
      <p:sp>
        <p:nvSpPr>
          <p:cNvPr id="114" name="Google Shape;114;p59"/>
          <p:cNvSpPr/>
          <p:nvPr/>
        </p:nvSpPr>
        <p:spPr>
          <a:xfrm>
            <a:off x="0" y="6622629"/>
            <a:ext cx="3960440"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900"/>
              <a:buFont typeface="Arial"/>
              <a:buNone/>
            </a:pPr>
            <a:r>
              <a:rPr lang="mk-MK" sz="900" b="1">
                <a:solidFill>
                  <a:srgbClr val="FFFFFF"/>
                </a:solidFill>
                <a:latin typeface="Verdana"/>
                <a:ea typeface="Verdana"/>
                <a:cs typeface="Verdana"/>
                <a:sym typeface="Verdana"/>
              </a:rPr>
              <a:t>www.coe.int/cybercrime			</a:t>
            </a:r>
            <a:endParaRPr/>
          </a:p>
        </p:txBody>
      </p:sp>
      <p:sp>
        <p:nvSpPr>
          <p:cNvPr id="115" name="Google Shape;115;p59"/>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Two Content">
  <p:cSld name="1_Two Content">
    <p:spTree>
      <p:nvGrpSpPr>
        <p:cNvPr id="1" name="Shape 116"/>
        <p:cNvGrpSpPr/>
        <p:nvPr/>
      </p:nvGrpSpPr>
      <p:grpSpPr>
        <a:xfrm>
          <a:off x="0" y="0"/>
          <a:ext cx="0" cy="0"/>
          <a:chOff x="0" y="0"/>
          <a:chExt cx="0" cy="0"/>
        </a:xfrm>
      </p:grpSpPr>
      <p:sp>
        <p:nvSpPr>
          <p:cNvPr id="117" name="Google Shape;117;p60"/>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60"/>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6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20" name="Google Shape;120;p60"/>
          <p:cNvSpPr txBox="1">
            <a:spLocks noGrp="1"/>
          </p:cNvSpPr>
          <p:nvPr>
            <p:ph type="body" idx="3"/>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121"/>
        <p:cNvGrpSpPr/>
        <p:nvPr/>
      </p:nvGrpSpPr>
      <p:grpSpPr>
        <a:xfrm>
          <a:off x="0" y="0"/>
          <a:ext cx="0" cy="0"/>
          <a:chOff x="0" y="0"/>
          <a:chExt cx="0" cy="0"/>
        </a:xfrm>
      </p:grpSpPr>
      <p:sp>
        <p:nvSpPr>
          <p:cNvPr id="122" name="Google Shape;122;p61"/>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61"/>
          <p:cNvSpPr txBox="1">
            <a:spLocks noGrp="1"/>
          </p:cNvSpPr>
          <p:nvPr>
            <p:ph type="body" idx="2"/>
          </p:nvPr>
        </p:nvSpPr>
        <p:spPr>
          <a:xfrm>
            <a:off x="629842" y="2617213"/>
            <a:ext cx="3868340"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61"/>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61"/>
          <p:cNvSpPr txBox="1">
            <a:spLocks noGrp="1"/>
          </p:cNvSpPr>
          <p:nvPr>
            <p:ph type="body" idx="4"/>
          </p:nvPr>
        </p:nvSpPr>
        <p:spPr>
          <a:xfrm>
            <a:off x="4629150" y="2617213"/>
            <a:ext cx="3887391"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6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27" name="Google Shape;127;p61"/>
          <p:cNvSpPr txBox="1">
            <a:spLocks noGrp="1"/>
          </p:cNvSpPr>
          <p:nvPr>
            <p:ph type="body" idx="5"/>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25"/>
        <p:cNvGrpSpPr/>
        <p:nvPr/>
      </p:nvGrpSpPr>
      <p:grpSpPr>
        <a:xfrm>
          <a:off x="0" y="0"/>
          <a:ext cx="0" cy="0"/>
          <a:chOff x="0" y="0"/>
          <a:chExt cx="0" cy="0"/>
        </a:xfrm>
      </p:grpSpPr>
      <p:sp>
        <p:nvSpPr>
          <p:cNvPr id="26" name="Google Shape;26;p44"/>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4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28" name="Google Shape;28;p44"/>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128"/>
        <p:cNvGrpSpPr/>
        <p:nvPr/>
      </p:nvGrpSpPr>
      <p:grpSpPr>
        <a:xfrm>
          <a:off x="0" y="0"/>
          <a:ext cx="0" cy="0"/>
          <a:chOff x="0" y="0"/>
          <a:chExt cx="0" cy="0"/>
        </a:xfrm>
      </p:grpSpPr>
      <p:sp>
        <p:nvSpPr>
          <p:cNvPr id="129" name="Google Shape;129;p6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30" name="Google Shape;130;p62"/>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131"/>
        <p:cNvGrpSpPr/>
        <p:nvPr/>
      </p:nvGrpSpPr>
      <p:grpSpPr>
        <a:xfrm>
          <a:off x="0" y="0"/>
          <a:ext cx="0" cy="0"/>
          <a:chOff x="0" y="0"/>
          <a:chExt cx="0" cy="0"/>
        </a:xfrm>
      </p:grpSpPr>
      <p:sp>
        <p:nvSpPr>
          <p:cNvPr id="132" name="Google Shape;132;p63"/>
          <p:cNvSpPr txBox="1">
            <a:spLocks noGrp="1"/>
          </p:cNvSpPr>
          <p:nvPr>
            <p:ph type="title"/>
          </p:nvPr>
        </p:nvSpPr>
        <p:spPr>
          <a:xfrm rot="5400000">
            <a:off x="5100952" y="2762564"/>
            <a:ext cx="4857122"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63"/>
          <p:cNvSpPr txBox="1">
            <a:spLocks noGrp="1"/>
          </p:cNvSpPr>
          <p:nvPr>
            <p:ph type="body" idx="1"/>
          </p:nvPr>
        </p:nvSpPr>
        <p:spPr>
          <a:xfrm rot="5400000">
            <a:off x="1100452" y="848039"/>
            <a:ext cx="4857121" cy="58007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6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35" name="Google Shape;135;p63"/>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29"/>
        <p:cNvGrpSpPr/>
        <p:nvPr/>
      </p:nvGrpSpPr>
      <p:grpSpPr>
        <a:xfrm>
          <a:off x="0" y="0"/>
          <a:ext cx="0" cy="0"/>
          <a:chOff x="0" y="0"/>
          <a:chExt cx="0" cy="0"/>
        </a:xfrm>
      </p:grpSpPr>
      <p:sp>
        <p:nvSpPr>
          <p:cNvPr id="30" name="Google Shape;30;p4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4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32" name="Google Shape;32;p45"/>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33"/>
        <p:cNvGrpSpPr/>
        <p:nvPr/>
      </p:nvGrpSpPr>
      <p:grpSpPr>
        <a:xfrm>
          <a:off x="0" y="0"/>
          <a:ext cx="0" cy="0"/>
          <a:chOff x="0" y="0"/>
          <a:chExt cx="0" cy="0"/>
        </a:xfrm>
      </p:grpSpPr>
      <p:sp>
        <p:nvSpPr>
          <p:cNvPr id="34" name="Google Shape;34;p4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36" name="Google Shape;36;p46"/>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ection Header">
  <p:cSld name="1_Section Header">
    <p:spTree>
      <p:nvGrpSpPr>
        <p:cNvPr id="1" name="Shape 37"/>
        <p:cNvGrpSpPr/>
        <p:nvPr/>
      </p:nvGrpSpPr>
      <p:grpSpPr>
        <a:xfrm>
          <a:off x="0" y="0"/>
          <a:ext cx="0" cy="0"/>
          <a:chOff x="0" y="0"/>
          <a:chExt cx="0" cy="0"/>
        </a:xfrm>
      </p:grpSpPr>
      <p:sp>
        <p:nvSpPr>
          <p:cNvPr id="38" name="Google Shape;38;p47"/>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000"/>
              <a:buFont typeface="Calibri"/>
              <a:buNone/>
              <a:defRPr sz="4000" b="1" i="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7"/>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000"/>
              <a:buNone/>
              <a:defRPr sz="2000">
                <a:solidFill>
                  <a:srgbClr val="7F7F7F"/>
                </a:solidFill>
                <a:latin typeface="Calibri"/>
                <a:ea typeface="Calibri"/>
                <a:cs typeface="Calibri"/>
                <a:sym typeface="Calibri"/>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0" name="Google Shape;40;p4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41" name="Google Shape;41;p47"/>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2"/>
        <p:cNvGrpSpPr/>
        <p:nvPr/>
      </p:nvGrpSpPr>
      <p:grpSpPr>
        <a:xfrm>
          <a:off x="0" y="0"/>
          <a:ext cx="0" cy="0"/>
          <a:chOff x="0" y="0"/>
          <a:chExt cx="0" cy="0"/>
        </a:xfrm>
      </p:grpSpPr>
      <p:sp>
        <p:nvSpPr>
          <p:cNvPr id="43" name="Google Shape;43;p4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4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6"/>
        <p:cNvGrpSpPr/>
        <p:nvPr/>
      </p:nvGrpSpPr>
      <p:grpSpPr>
        <a:xfrm>
          <a:off x="0" y="0"/>
          <a:ext cx="0" cy="0"/>
          <a:chOff x="0" y="0"/>
          <a:chExt cx="0" cy="0"/>
        </a:xfrm>
      </p:grpSpPr>
      <p:sp>
        <p:nvSpPr>
          <p:cNvPr id="47" name="Google Shape;47;p4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4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4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
        <p:cNvGrpSpPr/>
        <p:nvPr/>
      </p:nvGrpSpPr>
      <p:grpSpPr>
        <a:xfrm>
          <a:off x="0" y="0"/>
          <a:ext cx="0" cy="0"/>
          <a:chOff x="0" y="0"/>
          <a:chExt cx="0" cy="0"/>
        </a:xfrm>
      </p:grpSpPr>
      <p:sp>
        <p:nvSpPr>
          <p:cNvPr id="53" name="Google Shape;53;p50"/>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50"/>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5" name="Google Shape;55;p5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51"/>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1"/>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61" name="Google Shape;61;p5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5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mk-MK"/>
              <a:t>‹#›</a:t>
            </a:fld>
            <a:endParaRPr/>
          </a:p>
        </p:txBody>
      </p:sp>
      <p:sp>
        <p:nvSpPr>
          <p:cNvPr id="15" name="Google Shape;15;p42"/>
          <p:cNvSpPr/>
          <p:nvPr/>
        </p:nvSpPr>
        <p:spPr>
          <a:xfrm>
            <a:off x="0" y="-26988"/>
            <a:ext cx="9144000" cy="1079501"/>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42"/>
          <p:cNvPicPr preferRelativeResize="0"/>
          <p:nvPr/>
        </p:nvPicPr>
        <p:blipFill rotWithShape="1">
          <a:blip r:embed="rId23">
            <a:alphaModFix/>
          </a:blip>
          <a:srcRect/>
          <a:stretch/>
        </p:blipFill>
        <p:spPr>
          <a:xfrm>
            <a:off x="-899" y="-22225"/>
            <a:ext cx="1322388" cy="1074738"/>
          </a:xfrm>
          <a:prstGeom prst="rect">
            <a:avLst/>
          </a:prstGeom>
          <a:noFill/>
          <a:ln>
            <a:noFill/>
          </a:ln>
        </p:spPr>
      </p:pic>
      <p:sp>
        <p:nvSpPr>
          <p:cNvPr id="17" name="Google Shape;17;p42"/>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42"/>
          <p:cNvSpPr/>
          <p:nvPr/>
        </p:nvSpPr>
        <p:spPr>
          <a:xfrm>
            <a:off x="-60382" y="6596936"/>
            <a:ext cx="3217653"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1000"/>
              <a:buFont typeface="Arial"/>
              <a:buNone/>
            </a:pPr>
            <a:r>
              <a:rPr lang="mk-MK" sz="1000" b="0" i="0" u="none" strike="noStrike" cap="none">
                <a:solidFill>
                  <a:srgbClr val="FFFFFF"/>
                </a:solidFill>
                <a:latin typeface="Calibri"/>
                <a:ea typeface="Calibri"/>
                <a:cs typeface="Calibri"/>
                <a:sym typeface="Calibri"/>
              </a:rPr>
              <a:t>www.coe.int/cybercrime			</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8.xml"/><Relationship Id="rId4" Type="http://schemas.openxmlformats.org/officeDocument/2006/relationships/hyperlink" Target="mailto:matteo.lucchetti@coe.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
          <p:cNvSpPr txBox="1">
            <a:spLocks noGrp="1"/>
          </p:cNvSpPr>
          <p:nvPr>
            <p:ph type="body" idx="1"/>
          </p:nvPr>
        </p:nvSpPr>
        <p:spPr>
          <a:xfrm>
            <a:off x="448274" y="1251039"/>
            <a:ext cx="8074025" cy="724409"/>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rgbClr val="000000"/>
              </a:buClr>
              <a:buSzPts val="1400"/>
              <a:buNone/>
            </a:pPr>
            <a:r>
              <a:rPr lang="mk-MK" sz="1400">
                <a:solidFill>
                  <a:srgbClr val="000000"/>
                </a:solidFill>
                <a:latin typeface="Verdana"/>
                <a:ea typeface="Verdana"/>
                <a:cs typeface="Verdana"/>
                <a:sym typeface="Verdana"/>
              </a:rPr>
              <a:t>Воведен судски курс за сајбер-криминал и електронски докази</a:t>
            </a:r>
            <a:endParaRPr sz="1400" b="0" i="1">
              <a:solidFill>
                <a:srgbClr val="000000"/>
              </a:solidFill>
              <a:latin typeface="Verdana"/>
              <a:ea typeface="Verdana"/>
              <a:cs typeface="Verdana"/>
              <a:sym typeface="Verdana"/>
            </a:endParaRPr>
          </a:p>
          <a:p>
            <a:pPr marL="0" lvl="0" indent="0" algn="ctr" rtl="0">
              <a:lnSpc>
                <a:spcPct val="90000"/>
              </a:lnSpc>
              <a:spcBef>
                <a:spcPts val="1000"/>
              </a:spcBef>
              <a:spcAft>
                <a:spcPts val="0"/>
              </a:spcAft>
              <a:buClr>
                <a:schemeClr val="dk1"/>
              </a:buClr>
              <a:buSzPts val="1600"/>
              <a:buNone/>
            </a:pPr>
            <a:endParaRPr/>
          </a:p>
        </p:txBody>
      </p:sp>
      <p:sp>
        <p:nvSpPr>
          <p:cNvPr id="142" name="Google Shape;142;p1"/>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3200"/>
              <a:buNone/>
            </a:pPr>
            <a:r>
              <a:rPr lang="mk-MK" sz="3200" dirty="0">
                <a:latin typeface="Calibri"/>
                <a:ea typeface="Calibri"/>
                <a:cs typeface="Calibri"/>
                <a:sym typeface="Calibri"/>
              </a:rPr>
              <a:t>Процесни овластувања според Конвенцијата од Будимпешта – Прв дел</a:t>
            </a:r>
            <a:endParaRPr sz="32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mk-MK" sz="1400" dirty="0" err="1">
                <a:latin typeface="Calibri"/>
                <a:ea typeface="Calibri"/>
                <a:cs typeface="Calibri"/>
                <a:sym typeface="Calibri"/>
              </a:rPr>
              <a:t>Xxxxx</a:t>
            </a:r>
            <a:r>
              <a:rPr lang="mk-MK" sz="1400" dirty="0">
                <a:latin typeface="Calibri"/>
                <a:ea typeface="Calibri"/>
                <a:cs typeface="Calibri"/>
                <a:sym typeface="Calibri"/>
              </a:rPr>
              <a:t> </a:t>
            </a:r>
            <a:r>
              <a:rPr lang="mk-MK" sz="1400" dirty="0" err="1">
                <a:latin typeface="Calibri"/>
                <a:ea typeface="Calibri"/>
                <a:cs typeface="Calibri"/>
                <a:sym typeface="Calibri"/>
              </a:rPr>
              <a:t>XXXXXXXX</a:t>
            </a:r>
            <a:endParaRPr dirty="0"/>
          </a:p>
          <a:p>
            <a:pPr marL="0" lvl="0" indent="0" algn="ctr" rtl="0">
              <a:lnSpc>
                <a:spcPct val="90000"/>
              </a:lnSpc>
              <a:spcBef>
                <a:spcPts val="0"/>
              </a:spcBef>
              <a:spcAft>
                <a:spcPts val="0"/>
              </a:spcAft>
              <a:buClr>
                <a:schemeClr val="dk1"/>
              </a:buClr>
              <a:buSzPts val="1400"/>
              <a:buNone/>
            </a:pP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mk-MK" sz="1400" i="1" dirty="0">
                <a:latin typeface="Calibri"/>
                <a:ea typeface="Calibri"/>
                <a:cs typeface="Calibri"/>
                <a:sym typeface="Calibri"/>
              </a:rPr>
              <a:t>Совет на Европа</a:t>
            </a:r>
            <a:endParaRPr sz="1400" i="1"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u="sng" dirty="0">
              <a:solidFill>
                <a:srgbClr val="2F618F"/>
              </a:solidFill>
              <a:latin typeface="Calibri"/>
              <a:ea typeface="Calibri"/>
              <a:cs typeface="Calibri"/>
              <a:sym typeface="Calibri"/>
              <a:hlinkClick r:id="rId3">
                <a:extLst>
                  <a:ext uri="{A12FA001-AC4F-418D-AE19-62706E023703}">
                    <ahyp:hlinkClr xmlns:ahyp="http://schemas.microsoft.com/office/drawing/2018/hyperlinkcolor" val="tx"/>
                  </a:ext>
                </a:extLst>
              </a:hlinkClick>
            </a:endParaRPr>
          </a:p>
          <a:p>
            <a:pPr marL="0" lvl="0" indent="0" algn="ctr" rtl="0">
              <a:lnSpc>
                <a:spcPct val="90000"/>
              </a:lnSpc>
              <a:spcBef>
                <a:spcPts val="0"/>
              </a:spcBef>
              <a:spcAft>
                <a:spcPts val="0"/>
              </a:spcAft>
              <a:buClr>
                <a:srgbClr val="2F618F"/>
              </a:buClr>
              <a:buSzPts val="1400"/>
              <a:buNone/>
            </a:pPr>
            <a:r>
              <a:rPr lang="mk-MK" sz="1400" dirty="0">
                <a:solidFill>
                  <a:srgbClr val="2F618F"/>
                </a:solidFill>
                <a:latin typeface="Calibri"/>
                <a:ea typeface="Calibri"/>
                <a:cs typeface="Calibri"/>
                <a:sym typeface="Calibri"/>
              </a:rPr>
              <a:t>Е-пошта</a:t>
            </a:r>
            <a:endParaRPr sz="1400" dirty="0">
              <a:solidFill>
                <a:srgbClr val="2F618F"/>
              </a:solidFill>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3400"/>
              <a:buNone/>
            </a:pPr>
            <a:endParaRPr dirty="0"/>
          </a:p>
        </p:txBody>
      </p:sp>
      <p:sp>
        <p:nvSpPr>
          <p:cNvPr id="143" name="Google Shape;143;p1"/>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400"/>
              <a:buNone/>
            </a:pPr>
            <a:r>
              <a:rPr lang="mk-MK">
                <a:latin typeface="Verdana"/>
                <a:ea typeface="Verdana"/>
                <a:cs typeface="Verdana"/>
                <a:sym typeface="Verdana"/>
              </a:rPr>
              <a:t>ДД месец ГГГГ</a:t>
            </a:r>
            <a:endParaRPr>
              <a:latin typeface="Verdana"/>
              <a:ea typeface="Verdana"/>
              <a:cs typeface="Verdana"/>
              <a:sym typeface="Verdana"/>
            </a:endParaRPr>
          </a:p>
          <a:p>
            <a:pPr marL="0" lvl="0" indent="0" algn="ctr" rtl="0">
              <a:lnSpc>
                <a:spcPct val="90000"/>
              </a:lnSpc>
              <a:spcBef>
                <a:spcPts val="1000"/>
              </a:spcBef>
              <a:spcAft>
                <a:spcPts val="0"/>
              </a:spcAft>
              <a:buClr>
                <a:schemeClr val="dk1"/>
              </a:buClr>
              <a:buSzPts val="14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0"/>
          <p:cNvSpPr/>
          <p:nvPr/>
        </p:nvSpPr>
        <p:spPr>
          <a:xfrm>
            <a:off x="172435" y="1518790"/>
            <a:ext cx="3889351" cy="470894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Секоја страна ќе обезбеди воведувањето, спроведувањето и примената на овластувањата и постапките предвидени во овој оддел да подлежат на услови и заштитни мерки предвидени со сопственото домашно право, со кое се предвидува соодветна заштита на човековите права и слободи, вклучувајќи ги и правата што произлегуваат согласно обврските преземени со Конвенцијата за заштита на човековите права и основните слободи на Советот на Европа од 1950 година, Меѓународниот пакт за граѓанските и политички права на Организацијата на Обединетите нации од 1966 година и други применливи меѓународни инструменти за човекови права, а кои го вклучуваат </a:t>
            </a:r>
            <a:r>
              <a:rPr lang="mk-MK" sz="1500" b="1" dirty="0">
                <a:solidFill>
                  <a:srgbClr val="FF0000"/>
                </a:solidFill>
                <a:latin typeface="Calibri"/>
                <a:ea typeface="Calibri"/>
                <a:cs typeface="Calibri"/>
                <a:sym typeface="Calibri"/>
              </a:rPr>
              <a:t>начелото</a:t>
            </a:r>
            <a:r>
              <a:rPr lang="mk-MK" sz="1500" b="1" i="0" u="none" strike="noStrike" cap="none" dirty="0">
                <a:solidFill>
                  <a:srgbClr val="FF0000"/>
                </a:solidFill>
                <a:latin typeface="Calibri"/>
                <a:ea typeface="Calibri"/>
                <a:cs typeface="Calibri"/>
                <a:sym typeface="Calibri"/>
              </a:rPr>
              <a:t> на пропорционалност</a:t>
            </a:r>
            <a:r>
              <a:rPr lang="mk-MK" sz="15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p:txBody>
      </p:sp>
      <p:sp>
        <p:nvSpPr>
          <p:cNvPr id="216" name="Google Shape;216;p10"/>
          <p:cNvSpPr/>
          <p:nvPr/>
        </p:nvSpPr>
        <p:spPr>
          <a:xfrm>
            <a:off x="4630366" y="1518790"/>
            <a:ext cx="3978614" cy="30931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или постапката мора да бидат пропорционални на природата и околностите на </a:t>
            </a:r>
            <a:r>
              <a:rPr lang="mk-MK" sz="1500" dirty="0">
                <a:solidFill>
                  <a:schemeClr val="dk1"/>
                </a:solidFill>
                <a:latin typeface="Calibri"/>
                <a:ea typeface="Calibri"/>
                <a:cs typeface="Calibri"/>
                <a:sym typeface="Calibri"/>
              </a:rPr>
              <a:t>делото.</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Домашниот закон мора да обезбеди ограничувања на прекумерниот опфат на налозите за генерирање информации и барањата за разумност на претресите и </a:t>
            </a:r>
            <a:r>
              <a:rPr lang="mk-MK" sz="1500" b="0" i="0" u="none" strike="noStrike" cap="none" dirty="0" err="1">
                <a:solidFill>
                  <a:schemeClr val="dk1"/>
                </a:solidFill>
                <a:latin typeface="Calibri"/>
                <a:ea typeface="Calibri"/>
                <a:cs typeface="Calibri"/>
                <a:sym typeface="Calibri"/>
              </a:rPr>
              <a:t>заплените</a:t>
            </a:r>
            <a:r>
              <a:rPr lang="mk-MK" sz="15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Од страните се бара да го спроведат начелото на пропорционалност во согласност со домашното право.</a:t>
            </a:r>
            <a:endParaRPr sz="1500" b="0" i="0" u="none" strike="noStrike" cap="none" dirty="0">
              <a:solidFill>
                <a:schemeClr val="dk1"/>
              </a:solidFill>
              <a:latin typeface="Calibri"/>
              <a:ea typeface="Calibri"/>
              <a:cs typeface="Calibri"/>
              <a:sym typeface="Calibri"/>
            </a:endParaRPr>
          </a:p>
        </p:txBody>
      </p:sp>
      <p:sp>
        <p:nvSpPr>
          <p:cNvPr id="217" name="Google Shape;217;p10"/>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1"/>
          <p:cNvSpPr/>
          <p:nvPr/>
        </p:nvSpPr>
        <p:spPr>
          <a:xfrm>
            <a:off x="152979" y="1436029"/>
            <a:ext cx="3889351" cy="401644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2 Таквите услови и заштитни мерки, доколку тоа е соодветно </a:t>
            </a:r>
            <a:r>
              <a:rPr lang="mk-MK" sz="1500" b="1" i="0" u="none" strike="noStrike" cap="none" dirty="0">
                <a:solidFill>
                  <a:srgbClr val="FF0000"/>
                </a:solidFill>
                <a:latin typeface="Calibri"/>
                <a:ea typeface="Calibri"/>
                <a:cs typeface="Calibri"/>
                <a:sym typeface="Calibri"/>
              </a:rPr>
              <a:t>со оглед на природата на постапката или </a:t>
            </a:r>
            <a:r>
              <a:rPr lang="mk-MK" sz="1500" b="1" i="0" u="none" strike="noStrike" cap="none" dirty="0" err="1">
                <a:solidFill>
                  <a:srgbClr val="FF0000"/>
                </a:solidFill>
                <a:latin typeface="Calibri"/>
                <a:ea typeface="Calibri"/>
                <a:cs typeface="Calibri"/>
                <a:sym typeface="Calibri"/>
              </a:rPr>
              <a:t>засегнатото</a:t>
            </a:r>
            <a:r>
              <a:rPr lang="mk-MK" sz="1500" b="1" i="0" u="none" strike="noStrike" cap="none" dirty="0">
                <a:solidFill>
                  <a:srgbClr val="FF0000"/>
                </a:solidFill>
                <a:latin typeface="Calibri"/>
                <a:ea typeface="Calibri"/>
                <a:cs typeface="Calibri"/>
                <a:sym typeface="Calibri"/>
              </a:rPr>
              <a:t> овластување</a:t>
            </a:r>
            <a:r>
              <a:rPr lang="mk-MK" sz="1500" b="0" i="0" u="none" strike="noStrike" cap="none" dirty="0">
                <a:solidFill>
                  <a:schemeClr val="dk1"/>
                </a:solidFill>
                <a:latin typeface="Calibri"/>
                <a:ea typeface="Calibri"/>
                <a:cs typeface="Calibri"/>
                <a:sym typeface="Calibri"/>
              </a:rPr>
              <a:t>, меѓу другото, опфаќаат судски или друг независен надзор, основа што ја оправдува нивната примена и ограничувањето на опфатот и времетраењето на овластувањето или постапката. </a:t>
            </a:r>
            <a:endParaRPr dirty="0"/>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3 До степен кој е во согласност со јавниот интерес, особено при темелното спроведување на правдата, секоја страна ќе го земе предвид влијанието на овластувањата и постапките во овој оддел врз правата, одговорностите и легитимните интереси на трети лица.</a:t>
            </a:r>
            <a:endParaRPr sz="1500" b="0" i="0" u="none" strike="noStrike" cap="none" dirty="0">
              <a:solidFill>
                <a:schemeClr val="dk1"/>
              </a:solidFill>
              <a:latin typeface="Calibri"/>
              <a:ea typeface="Calibri"/>
              <a:cs typeface="Calibri"/>
              <a:sym typeface="Calibri"/>
            </a:endParaRPr>
          </a:p>
        </p:txBody>
      </p:sp>
      <p:sp>
        <p:nvSpPr>
          <p:cNvPr id="224" name="Google Shape;224;p11"/>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grpSp>
        <p:nvGrpSpPr>
          <p:cNvPr id="225" name="Google Shape;225;p11"/>
          <p:cNvGrpSpPr/>
          <p:nvPr/>
        </p:nvGrpSpPr>
        <p:grpSpPr>
          <a:xfrm>
            <a:off x="4139952" y="1270001"/>
            <a:ext cx="5004047" cy="4847227"/>
            <a:chOff x="0" y="0"/>
            <a:chExt cx="5004047" cy="4847227"/>
          </a:xfrm>
        </p:grpSpPr>
        <p:sp>
          <p:nvSpPr>
            <p:cNvPr id="226" name="Google Shape;226;p11"/>
            <p:cNvSpPr/>
            <p:nvPr/>
          </p:nvSpPr>
          <p:spPr>
            <a:xfrm rot="10800000">
              <a:off x="0" y="0"/>
              <a:ext cx="5004047"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txBox="1"/>
            <p:nvPr/>
          </p:nvSpPr>
          <p:spPr>
            <a:xfrm>
              <a:off x="875708" y="0"/>
              <a:ext cx="3252631"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Следење на содржински податоци</a:t>
              </a:r>
              <a:endParaRPr sz="1400" b="1" i="0" u="none" strike="noStrike" cap="none" dirty="0">
                <a:solidFill>
                  <a:schemeClr val="lt1"/>
                </a:solidFill>
                <a:latin typeface="Calibri"/>
                <a:ea typeface="Calibri"/>
                <a:cs typeface="Calibri"/>
                <a:sym typeface="Calibri"/>
              </a:endParaRPr>
            </a:p>
          </p:txBody>
        </p:sp>
        <p:sp>
          <p:nvSpPr>
            <p:cNvPr id="228" name="Google Shape;228;p11"/>
            <p:cNvSpPr/>
            <p:nvPr/>
          </p:nvSpPr>
          <p:spPr>
            <a:xfrm rot="10800000">
              <a:off x="417003" y="807871"/>
              <a:ext cx="4170040"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1"/>
            <p:cNvSpPr txBox="1"/>
            <p:nvPr/>
          </p:nvSpPr>
          <p:spPr>
            <a:xfrm>
              <a:off x="1146760" y="807871"/>
              <a:ext cx="2710526"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Преземање на податочен сообраќај во реално време</a:t>
              </a:r>
              <a:endParaRPr sz="1400" b="1" i="0" u="none" strike="noStrike" cap="none" dirty="0">
                <a:solidFill>
                  <a:schemeClr val="lt1"/>
                </a:solidFill>
                <a:latin typeface="Calibri"/>
                <a:ea typeface="Calibri"/>
                <a:cs typeface="Calibri"/>
                <a:sym typeface="Calibri"/>
              </a:endParaRPr>
            </a:p>
          </p:txBody>
        </p:sp>
        <p:sp>
          <p:nvSpPr>
            <p:cNvPr id="230" name="Google Shape;230;p11"/>
            <p:cNvSpPr/>
            <p:nvPr/>
          </p:nvSpPr>
          <p:spPr>
            <a:xfrm rot="10800000">
              <a:off x="834007" y="1615742"/>
              <a:ext cx="3336032"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1"/>
            <p:cNvSpPr txBox="1"/>
            <p:nvPr/>
          </p:nvSpPr>
          <p:spPr>
            <a:xfrm>
              <a:off x="1417813" y="1615742"/>
              <a:ext cx="2168420"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a:solidFill>
                    <a:schemeClr val="lt1"/>
                  </a:solidFill>
                  <a:latin typeface="Calibri"/>
                  <a:ea typeface="Calibri"/>
                  <a:cs typeface="Calibri"/>
                  <a:sym typeface="Calibri"/>
                </a:rPr>
                <a:t>Претрес и заплена</a:t>
              </a:r>
              <a:endParaRPr sz="1400" b="1" i="0" u="none" strike="noStrike" cap="none">
                <a:solidFill>
                  <a:schemeClr val="lt1"/>
                </a:solidFill>
                <a:latin typeface="Calibri"/>
                <a:ea typeface="Calibri"/>
                <a:cs typeface="Calibri"/>
                <a:sym typeface="Calibri"/>
              </a:endParaRPr>
            </a:p>
          </p:txBody>
        </p:sp>
        <p:sp>
          <p:nvSpPr>
            <p:cNvPr id="232" name="Google Shape;232;p11"/>
            <p:cNvSpPr/>
            <p:nvPr/>
          </p:nvSpPr>
          <p:spPr>
            <a:xfrm rot="10800000">
              <a:off x="1251011" y="2423614"/>
              <a:ext cx="2502023"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1"/>
            <p:cNvSpPr txBox="1"/>
            <p:nvPr/>
          </p:nvSpPr>
          <p:spPr>
            <a:xfrm>
              <a:off x="1688866" y="2423614"/>
              <a:ext cx="1626315"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Налог за генерирање информации</a:t>
              </a:r>
              <a:endParaRPr sz="1400" b="1" i="0" u="none" strike="noStrike" cap="none" dirty="0">
                <a:solidFill>
                  <a:schemeClr val="lt1"/>
                </a:solidFill>
                <a:latin typeface="Calibri"/>
                <a:ea typeface="Calibri"/>
                <a:cs typeface="Calibri"/>
                <a:sym typeface="Calibri"/>
              </a:endParaRPr>
            </a:p>
          </p:txBody>
        </p:sp>
        <p:sp>
          <p:nvSpPr>
            <p:cNvPr id="234" name="Google Shape;234;p11"/>
            <p:cNvSpPr/>
            <p:nvPr/>
          </p:nvSpPr>
          <p:spPr>
            <a:xfrm rot="10800000">
              <a:off x="1668015" y="3231485"/>
              <a:ext cx="1668016"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1"/>
            <p:cNvSpPr txBox="1"/>
            <p:nvPr/>
          </p:nvSpPr>
          <p:spPr>
            <a:xfrm>
              <a:off x="1959918" y="3231485"/>
              <a:ext cx="1084210"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Делумно откривање на податочен сообраќај</a:t>
              </a:r>
              <a:endParaRPr sz="1400" b="1" i="0" u="none" strike="noStrike" cap="none" dirty="0">
                <a:solidFill>
                  <a:schemeClr val="lt1"/>
                </a:solidFill>
                <a:latin typeface="Calibri"/>
                <a:ea typeface="Calibri"/>
                <a:cs typeface="Calibri"/>
                <a:sym typeface="Calibri"/>
              </a:endParaRPr>
            </a:p>
          </p:txBody>
        </p:sp>
        <p:sp>
          <p:nvSpPr>
            <p:cNvPr id="236" name="Google Shape;236;p11"/>
            <p:cNvSpPr/>
            <p:nvPr/>
          </p:nvSpPr>
          <p:spPr>
            <a:xfrm rot="10800000">
              <a:off x="2085019" y="4039356"/>
              <a:ext cx="834008"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1"/>
            <p:cNvSpPr txBox="1"/>
            <p:nvPr/>
          </p:nvSpPr>
          <p:spPr>
            <a:xfrm>
              <a:off x="2085019" y="4039356"/>
              <a:ext cx="834008" cy="807871"/>
            </a:xfrm>
            <a:prstGeom prst="rect">
              <a:avLst/>
            </a:prstGeom>
            <a:noFill/>
            <a:ln>
              <a:noFill/>
            </a:ln>
          </p:spPr>
          <p:txBody>
            <a:bodyPr spcFirstLastPara="1" wrap="square" lIns="17775" tIns="17775" rIns="17775" bIns="17775" anchor="t" anchorCtr="0">
              <a:noAutofit/>
            </a:bodyPr>
            <a:lstStyle/>
            <a:p>
              <a:pPr marL="0" marR="0" lvl="0" indent="0" algn="ctr" rtl="0">
                <a:lnSpc>
                  <a:spcPct val="90000"/>
                </a:lnSpc>
                <a:spcBef>
                  <a:spcPts val="0"/>
                </a:spcBef>
                <a:spcAft>
                  <a:spcPts val="0"/>
                </a:spcAft>
                <a:buNone/>
              </a:pPr>
              <a:r>
                <a:rPr lang="mk-MK" sz="1400" b="1" i="0" u="none" strike="noStrike" cap="none" dirty="0" err="1">
                  <a:solidFill>
                    <a:schemeClr val="bg1"/>
                  </a:solidFill>
                  <a:latin typeface="Calibri"/>
                  <a:ea typeface="Calibri"/>
                  <a:cs typeface="Calibri"/>
                  <a:sym typeface="Calibri"/>
                </a:rPr>
                <a:t>Експед</a:t>
              </a:r>
              <a:r>
                <a:rPr lang="mk-MK" sz="1400" b="1" i="0" u="none" strike="noStrike" cap="none" dirty="0">
                  <a:solidFill>
                    <a:schemeClr val="bg1"/>
                  </a:solidFill>
                  <a:latin typeface="Calibri"/>
                  <a:ea typeface="Calibri"/>
                  <a:cs typeface="Calibri"/>
                  <a:sym typeface="Calibri"/>
                </a:rPr>
                <a:t>. зачу-</a:t>
              </a:r>
              <a:r>
                <a:rPr lang="mk-MK" sz="1400" b="1" i="0" u="none" strike="noStrike" cap="none" dirty="0" err="1">
                  <a:solidFill>
                    <a:schemeClr val="bg1"/>
                  </a:solidFill>
                  <a:latin typeface="Calibri"/>
                  <a:ea typeface="Calibri"/>
                  <a:cs typeface="Calibri"/>
                  <a:sym typeface="Calibri"/>
                </a:rPr>
                <a:t>вување</a:t>
              </a:r>
              <a:endParaRPr sz="1400" b="1" i="0" u="none" strike="noStrike" cap="none" dirty="0">
                <a:solidFill>
                  <a:schemeClr val="bg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2"/>
          <p:cNvSpPr/>
          <p:nvPr/>
        </p:nvSpPr>
        <p:spPr>
          <a:xfrm>
            <a:off x="162708" y="1463645"/>
            <a:ext cx="3889351" cy="477049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2 Таквите услови и заштитни мерки, доколку тоа е соодветно, со оглед на природата на постапката или </a:t>
            </a:r>
            <a:r>
              <a:rPr lang="mk-MK" sz="1600" b="0" i="0" u="none" strike="noStrike" cap="none" dirty="0" err="1">
                <a:solidFill>
                  <a:schemeClr val="dk1"/>
                </a:solidFill>
                <a:latin typeface="Calibri"/>
                <a:ea typeface="Calibri"/>
                <a:cs typeface="Calibri"/>
                <a:sym typeface="Calibri"/>
              </a:rPr>
              <a:t>засегнатото</a:t>
            </a:r>
            <a:r>
              <a:rPr lang="mk-MK" sz="1600" b="0" i="0" u="none" strike="noStrike" cap="none" dirty="0">
                <a:solidFill>
                  <a:schemeClr val="dk1"/>
                </a:solidFill>
                <a:latin typeface="Calibri"/>
                <a:ea typeface="Calibri"/>
                <a:cs typeface="Calibri"/>
                <a:sym typeface="Calibri"/>
              </a:rPr>
              <a:t> овластување, меѓу другото, </a:t>
            </a:r>
            <a:r>
              <a:rPr lang="mk-MK" sz="1600" b="1" i="0" u="none" strike="noStrike" cap="none" dirty="0">
                <a:solidFill>
                  <a:srgbClr val="FF0000"/>
                </a:solidFill>
                <a:latin typeface="Calibri"/>
                <a:ea typeface="Calibri"/>
                <a:cs typeface="Calibri"/>
                <a:sym typeface="Calibri"/>
              </a:rPr>
              <a:t>опфаќаат судски </a:t>
            </a:r>
            <a:r>
              <a:rPr lang="mk-MK" sz="1600" b="0" i="0" u="none" strike="noStrike" cap="none" dirty="0">
                <a:solidFill>
                  <a:schemeClr val="dk1"/>
                </a:solidFill>
                <a:latin typeface="Calibri"/>
                <a:ea typeface="Calibri"/>
                <a:cs typeface="Calibri"/>
                <a:sym typeface="Calibri"/>
              </a:rPr>
              <a:t>или друг </a:t>
            </a:r>
            <a:r>
              <a:rPr lang="mk-MK" sz="1600" b="1" i="0" u="none" strike="noStrike" cap="none" dirty="0">
                <a:solidFill>
                  <a:srgbClr val="FF0000"/>
                </a:solidFill>
                <a:latin typeface="Calibri"/>
                <a:ea typeface="Calibri"/>
                <a:cs typeface="Calibri"/>
                <a:sym typeface="Calibri"/>
              </a:rPr>
              <a:t>независен надзор, основа </a:t>
            </a:r>
            <a:r>
              <a:rPr lang="mk-MK" sz="1600" b="0" i="0" u="none" strike="noStrike" cap="none" dirty="0">
                <a:solidFill>
                  <a:schemeClr val="dk1"/>
                </a:solidFill>
                <a:latin typeface="Calibri"/>
                <a:ea typeface="Calibri"/>
                <a:cs typeface="Calibri"/>
                <a:sym typeface="Calibri"/>
              </a:rPr>
              <a:t>што ја оправдува нивната примена и </a:t>
            </a:r>
            <a:r>
              <a:rPr lang="mk-MK" sz="1600" b="1" i="0" u="none" strike="noStrike" cap="none" dirty="0">
                <a:solidFill>
                  <a:srgbClr val="FF0000"/>
                </a:solidFill>
                <a:latin typeface="Calibri"/>
                <a:ea typeface="Calibri"/>
                <a:cs typeface="Calibri"/>
                <a:sym typeface="Calibri"/>
              </a:rPr>
              <a:t>ограничувањето</a:t>
            </a:r>
            <a:r>
              <a:rPr lang="mk-MK" sz="1600" b="0" i="0" u="none" strike="noStrike" cap="none" dirty="0">
                <a:solidFill>
                  <a:schemeClr val="dk1"/>
                </a:solidFill>
                <a:latin typeface="Calibri"/>
                <a:ea typeface="Calibri"/>
                <a:cs typeface="Calibri"/>
                <a:sym typeface="Calibri"/>
              </a:rPr>
              <a:t> на </a:t>
            </a:r>
            <a:r>
              <a:rPr lang="mk-MK" sz="1600" b="1" i="0" u="none" strike="noStrike" cap="none" dirty="0">
                <a:solidFill>
                  <a:srgbClr val="FF0000"/>
                </a:solidFill>
                <a:latin typeface="Calibri"/>
                <a:ea typeface="Calibri"/>
                <a:cs typeface="Calibri"/>
                <a:sym typeface="Calibri"/>
              </a:rPr>
              <a:t>опфатот</a:t>
            </a:r>
            <a:r>
              <a:rPr lang="mk-MK" sz="1600" b="0" i="0" u="none" strike="noStrike" cap="none" dirty="0">
                <a:solidFill>
                  <a:schemeClr val="dk1"/>
                </a:solidFill>
                <a:latin typeface="Calibri"/>
                <a:ea typeface="Calibri"/>
                <a:cs typeface="Calibri"/>
                <a:sym typeface="Calibri"/>
              </a:rPr>
              <a:t> и </a:t>
            </a:r>
            <a:r>
              <a:rPr lang="mk-MK" sz="1600" b="1" i="0" u="none" strike="noStrike" cap="none" dirty="0">
                <a:solidFill>
                  <a:srgbClr val="FF0000"/>
                </a:solidFill>
                <a:latin typeface="Calibri"/>
                <a:ea typeface="Calibri"/>
                <a:cs typeface="Calibri"/>
                <a:sym typeface="Calibri"/>
              </a:rPr>
              <a:t>времетраењето</a:t>
            </a:r>
            <a:r>
              <a:rPr lang="mk-MK" sz="1600" b="0" i="0" u="none" strike="noStrike" cap="none" dirty="0">
                <a:solidFill>
                  <a:schemeClr val="dk1"/>
                </a:solidFill>
                <a:latin typeface="Calibri"/>
                <a:ea typeface="Calibri"/>
                <a:cs typeface="Calibri"/>
                <a:sym typeface="Calibri"/>
              </a:rPr>
              <a:t> на овластувањето или постапката. </a:t>
            </a:r>
            <a:endParaRPr dirty="0"/>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3 До степен кој е во согласност со јавниот интерес, особено при темелното спроведување на правдата, секоја </a:t>
            </a:r>
            <a:r>
              <a:rPr lang="mk-MK" sz="1600" dirty="0">
                <a:solidFill>
                  <a:schemeClr val="dk1"/>
                </a:solidFill>
                <a:latin typeface="Calibri"/>
                <a:ea typeface="Calibri"/>
                <a:cs typeface="Calibri"/>
                <a:sym typeface="Calibri"/>
              </a:rPr>
              <a:t>с</a:t>
            </a:r>
            <a:r>
              <a:rPr lang="mk-MK" sz="1600" b="0" i="0" u="none" strike="noStrike" cap="none" dirty="0">
                <a:solidFill>
                  <a:schemeClr val="dk1"/>
                </a:solidFill>
                <a:latin typeface="Calibri"/>
                <a:ea typeface="Calibri"/>
                <a:cs typeface="Calibri"/>
                <a:sym typeface="Calibri"/>
              </a:rPr>
              <a:t>трана ќе го земе предвид влијанието на овластувањата и постапките во овој оддел врз правата, одговорностите и легитимните интереси на трети лица.</a:t>
            </a:r>
            <a:endParaRPr sz="1600" b="0" i="0" u="none" strike="noStrike" cap="none" dirty="0">
              <a:solidFill>
                <a:schemeClr val="dk1"/>
              </a:solidFill>
              <a:latin typeface="Calibri"/>
              <a:ea typeface="Calibri"/>
              <a:cs typeface="Calibri"/>
              <a:sym typeface="Calibri"/>
            </a:endParaRPr>
          </a:p>
        </p:txBody>
      </p:sp>
      <p:sp>
        <p:nvSpPr>
          <p:cNvPr id="244" name="Google Shape;244;p12"/>
          <p:cNvSpPr/>
          <p:nvPr/>
        </p:nvSpPr>
        <p:spPr>
          <a:xfrm>
            <a:off x="4289032" y="1506174"/>
            <a:ext cx="4290764" cy="280072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err="1">
                <a:solidFill>
                  <a:schemeClr val="dk1"/>
                </a:solidFill>
                <a:latin typeface="Calibri"/>
                <a:ea typeface="Calibri"/>
                <a:cs typeface="Calibri"/>
                <a:sym typeface="Calibri"/>
              </a:rPr>
              <a:t>Илустративната</a:t>
            </a:r>
            <a:r>
              <a:rPr lang="mk-MK" sz="1600" b="0" i="0" u="none" strike="noStrike" cap="none" dirty="0">
                <a:solidFill>
                  <a:schemeClr val="dk1"/>
                </a:solidFill>
                <a:latin typeface="Calibri"/>
                <a:ea typeface="Calibri"/>
                <a:cs typeface="Calibri"/>
                <a:sym typeface="Calibri"/>
              </a:rPr>
              <a:t> и неисцрпна листа на можни услови и заштитни мерки вклучува: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с</a:t>
            </a:r>
            <a:r>
              <a:rPr lang="mk-MK" sz="1600" b="0" i="0" u="none" strike="noStrike" cap="none" dirty="0">
                <a:solidFill>
                  <a:schemeClr val="dk1"/>
                </a:solidFill>
                <a:latin typeface="Calibri"/>
                <a:ea typeface="Calibri"/>
                <a:cs typeface="Calibri"/>
                <a:sym typeface="Calibri"/>
              </a:rPr>
              <a:t>удски надзор</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д</a:t>
            </a:r>
            <a:r>
              <a:rPr lang="mk-MK" sz="1600" b="0" i="0" u="none" strike="noStrike" cap="none" dirty="0">
                <a:solidFill>
                  <a:schemeClr val="dk1"/>
                </a:solidFill>
                <a:latin typeface="Calibri"/>
                <a:ea typeface="Calibri"/>
                <a:cs typeface="Calibri"/>
                <a:sym typeface="Calibri"/>
              </a:rPr>
              <a:t>руг независен надзор</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о</a:t>
            </a:r>
            <a:r>
              <a:rPr lang="mk-MK" sz="1600" b="0" i="0" u="none" strike="noStrike" cap="none" dirty="0">
                <a:solidFill>
                  <a:schemeClr val="dk1"/>
                </a:solidFill>
                <a:latin typeface="Calibri"/>
                <a:ea typeface="Calibri"/>
                <a:cs typeface="Calibri"/>
                <a:sym typeface="Calibri"/>
              </a:rPr>
              <a:t>снови со кои се оправдува примената на процесните овластувања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о</a:t>
            </a:r>
            <a:r>
              <a:rPr lang="mk-MK" sz="1600" b="0" i="0" u="none" strike="noStrike" cap="none" dirty="0">
                <a:solidFill>
                  <a:schemeClr val="dk1"/>
                </a:solidFill>
                <a:latin typeface="Calibri"/>
                <a:ea typeface="Calibri"/>
                <a:cs typeface="Calibri"/>
                <a:sym typeface="Calibri"/>
              </a:rPr>
              <a:t>граничување на опфатот на овластувањата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о</a:t>
            </a:r>
            <a:r>
              <a:rPr lang="mk-MK" sz="1600" b="0" i="0" u="none" strike="noStrike" cap="none" dirty="0">
                <a:solidFill>
                  <a:schemeClr val="dk1"/>
                </a:solidFill>
                <a:latin typeface="Calibri"/>
                <a:ea typeface="Calibri"/>
                <a:cs typeface="Calibri"/>
                <a:sym typeface="Calibri"/>
              </a:rPr>
              <a:t>граничување на времетраењето на овластувањата</a:t>
            </a:r>
            <a:endParaRPr sz="1600" b="0" i="0" u="none" strike="noStrike" cap="none" dirty="0">
              <a:solidFill>
                <a:schemeClr val="dk1"/>
              </a:solidFill>
              <a:latin typeface="Calibri"/>
              <a:ea typeface="Calibri"/>
              <a:cs typeface="Calibri"/>
              <a:sym typeface="Calibri"/>
            </a:endParaRPr>
          </a:p>
        </p:txBody>
      </p:sp>
      <p:sp>
        <p:nvSpPr>
          <p:cNvPr id="245" name="Google Shape;245;p12"/>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3"/>
          <p:cNvSpPr/>
          <p:nvPr/>
        </p:nvSpPr>
        <p:spPr>
          <a:xfrm>
            <a:off x="152979" y="1348800"/>
            <a:ext cx="3961821" cy="477049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2 Таквите услови и заштитни мерки, доколку е соодветно со оглед на природата на постапката или </a:t>
            </a:r>
            <a:r>
              <a:rPr lang="mk-MK" sz="1600" b="0" i="0" u="none" strike="noStrike" cap="none" dirty="0" err="1">
                <a:solidFill>
                  <a:schemeClr val="dk1"/>
                </a:solidFill>
                <a:latin typeface="Calibri"/>
                <a:ea typeface="Calibri"/>
                <a:cs typeface="Calibri"/>
                <a:sym typeface="Calibri"/>
              </a:rPr>
              <a:t>засегнатото</a:t>
            </a:r>
            <a:r>
              <a:rPr lang="mk-MK" sz="1600" b="0" i="0" u="none" strike="noStrike" cap="none" dirty="0">
                <a:solidFill>
                  <a:schemeClr val="dk1"/>
                </a:solidFill>
                <a:latin typeface="Calibri"/>
                <a:ea typeface="Calibri"/>
                <a:cs typeface="Calibri"/>
                <a:sym typeface="Calibri"/>
              </a:rPr>
              <a:t> овластување, меѓу другото, опфаќаат судски или друг независен надзор, основи што ја оправдуваат нивната примена и ограничувањето на опфатот и времетраењето на овластувањето или постапката. </a:t>
            </a:r>
            <a:endParaRPr dirty="0"/>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3 До степен кој е во согласност со </a:t>
            </a:r>
            <a:r>
              <a:rPr lang="mk-MK" sz="1600" b="1" i="0" u="none" strike="noStrike" cap="none" dirty="0">
                <a:solidFill>
                  <a:srgbClr val="FF0000"/>
                </a:solidFill>
                <a:latin typeface="Calibri"/>
                <a:ea typeface="Calibri"/>
                <a:cs typeface="Calibri"/>
                <a:sym typeface="Calibri"/>
              </a:rPr>
              <a:t>јавниот интерес</a:t>
            </a:r>
            <a:r>
              <a:rPr lang="mk-MK" sz="1600" b="0" i="0" u="none" strike="noStrike" cap="none" dirty="0">
                <a:solidFill>
                  <a:schemeClr val="dk1"/>
                </a:solidFill>
                <a:latin typeface="Calibri"/>
                <a:ea typeface="Calibri"/>
                <a:cs typeface="Calibri"/>
                <a:sym typeface="Calibri"/>
              </a:rPr>
              <a:t>, особено со </a:t>
            </a:r>
            <a:r>
              <a:rPr lang="mk-MK" sz="1600" b="1" i="0" u="none" strike="noStrike" cap="none" dirty="0">
                <a:solidFill>
                  <a:srgbClr val="FF0000"/>
                </a:solidFill>
                <a:latin typeface="Calibri"/>
                <a:ea typeface="Calibri"/>
                <a:cs typeface="Calibri"/>
                <a:sym typeface="Calibri"/>
              </a:rPr>
              <a:t>темелното спроведување на правдата</a:t>
            </a:r>
            <a:r>
              <a:rPr lang="mk-MK" sz="1600" b="0" i="0" u="none" strike="noStrike" cap="none" dirty="0">
                <a:solidFill>
                  <a:schemeClr val="dk1"/>
                </a:solidFill>
                <a:latin typeface="Calibri"/>
                <a:ea typeface="Calibri"/>
                <a:cs typeface="Calibri"/>
                <a:sym typeface="Calibri"/>
              </a:rPr>
              <a:t>, секоја Страна ќе го земе предвид влијанието на овластувањата и постапките во овој оддел врз </a:t>
            </a:r>
            <a:r>
              <a:rPr lang="mk-MK" sz="1600" b="1" i="0" u="none" strike="noStrike" cap="none" dirty="0">
                <a:solidFill>
                  <a:srgbClr val="FF0000"/>
                </a:solidFill>
                <a:latin typeface="Calibri"/>
                <a:ea typeface="Calibri"/>
                <a:cs typeface="Calibri"/>
                <a:sym typeface="Calibri"/>
              </a:rPr>
              <a:t>правата, одговорностите и легитимните интереси на трети лица.</a:t>
            </a:r>
            <a:endParaRPr sz="1600" b="1" i="0" u="none" strike="noStrike" cap="none" dirty="0">
              <a:solidFill>
                <a:srgbClr val="FF0000"/>
              </a:solidFill>
              <a:latin typeface="Calibri"/>
              <a:ea typeface="Calibri"/>
              <a:cs typeface="Calibri"/>
              <a:sym typeface="Calibri"/>
            </a:endParaRPr>
          </a:p>
        </p:txBody>
      </p:sp>
      <p:sp>
        <p:nvSpPr>
          <p:cNvPr id="252" name="Google Shape;252;p13"/>
          <p:cNvSpPr/>
          <p:nvPr/>
        </p:nvSpPr>
        <p:spPr>
          <a:xfrm>
            <a:off x="4406630" y="1348800"/>
            <a:ext cx="4357992" cy="304698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Треба да има рамнотежа помеѓу јавниот интерес (особено правилното спроведување на правдата) и правата, обврските и легитимните интереси на третите лица</a:t>
            </a:r>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Разгледувањата треба да вклучуваат:</a:t>
            </a:r>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Минимизирање на нарушувањето на потрошувачките услуги</a:t>
            </a:r>
            <a:endParaRPr sz="1600" b="0" i="0" u="none" strike="noStrike" cap="none">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Заштита од одговорност за откривање или олеснување на обелоденувањето</a:t>
            </a:r>
            <a:endParaRPr sz="1600" b="0" i="0" u="none" strike="noStrike" cap="none">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Заштита на сопственички интереси</a:t>
            </a:r>
            <a:endParaRPr sz="1600" b="0" i="0" u="none" strike="noStrike" cap="none">
              <a:solidFill>
                <a:schemeClr val="dk1"/>
              </a:solidFill>
              <a:latin typeface="Calibri"/>
              <a:ea typeface="Calibri"/>
              <a:cs typeface="Calibri"/>
              <a:sym typeface="Calibri"/>
            </a:endParaRPr>
          </a:p>
        </p:txBody>
      </p:sp>
      <p:sp>
        <p:nvSpPr>
          <p:cNvPr id="253" name="Google Shape;253;p13"/>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4"/>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mk-MK" sz="3200" dirty="0">
                <a:latin typeface="Calibri"/>
                <a:ea typeface="Calibri"/>
                <a:cs typeface="Calibri"/>
                <a:sym typeface="Calibri"/>
              </a:rPr>
              <a:t>ЕКСПЕДИТИВНО ЗАЧУВУВАЊЕ НА СКЛАДИРАНИ КОМПЈУТЕРСКИ ПОДАТОЦИ И ДЕЛУМНО ОТКРИВАЊЕ НА ПОДАТОЧЕН СООБРАЌАЈ</a:t>
            </a:r>
            <a:endParaRPr sz="3200" dirty="0">
              <a:latin typeface="Calibri"/>
              <a:ea typeface="Calibri"/>
              <a:cs typeface="Calibri"/>
              <a:sym typeface="Calibri"/>
            </a:endParaRPr>
          </a:p>
        </p:txBody>
      </p:sp>
      <p:sp>
        <p:nvSpPr>
          <p:cNvPr id="260" name="Google Shape;260;p14"/>
          <p:cNvSpPr txBox="1">
            <a:spLocks noGrp="1"/>
          </p:cNvSpPr>
          <p:nvPr>
            <p:ph type="body" idx="1"/>
          </p:nvPr>
        </p:nvSpPr>
        <p:spPr>
          <a:xfrm>
            <a:off x="550562" y="3429000"/>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61" name="Google Shape;261;p1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14</a:t>
            </a:fld>
            <a:endParaRPr/>
          </a:p>
        </p:txBody>
      </p:sp>
      <p:sp>
        <p:nvSpPr>
          <p:cNvPr id="262" name="Google Shape;262;p14"/>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Трет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5"/>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68" name="Google Shape;268;p15"/>
          <p:cNvSpPr txBox="1"/>
          <p:nvPr/>
        </p:nvSpPr>
        <p:spPr>
          <a:xfrm>
            <a:off x="312057" y="1204573"/>
            <a:ext cx="8519885" cy="529280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chemeClr val="dk1"/>
              </a:buClr>
              <a:buSzPts val="1000"/>
              <a:buFont typeface="Arial"/>
              <a:buNone/>
            </a:pPr>
            <a:endParaRPr sz="10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600"/>
              <a:buFont typeface="Arial"/>
              <a:buNone/>
            </a:pPr>
            <a:r>
              <a:rPr lang="mk-MK" sz="2600" b="1" i="1" u="none" strike="noStrike" cap="none" dirty="0">
                <a:solidFill>
                  <a:schemeClr val="dk1"/>
                </a:solidFill>
                <a:latin typeface="Calibri"/>
                <a:ea typeface="Calibri"/>
                <a:cs typeface="Calibri"/>
                <a:sym typeface="Calibri"/>
              </a:rPr>
              <a:t>Експедитивно зачувување на складирани податоци</a:t>
            </a:r>
            <a:endParaRPr sz="26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600"/>
              <a:buFont typeface="Arial"/>
              <a:buNone/>
            </a:pPr>
            <a:r>
              <a:rPr lang="mk-MK" sz="2600" b="1" i="1" u="none" strike="noStrike" cap="none" dirty="0">
                <a:solidFill>
                  <a:schemeClr val="dk1"/>
                </a:solidFill>
                <a:latin typeface="Calibri"/>
                <a:ea typeface="Calibri"/>
                <a:cs typeface="Calibri"/>
                <a:sym typeface="Calibri"/>
              </a:rPr>
              <a:t>Експедитивно зачувување и откривање на компјутерски податоци</a:t>
            </a:r>
            <a:endParaRPr sz="26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600"/>
              <a:buFont typeface="Arial"/>
              <a:buNone/>
            </a:pPr>
            <a:r>
              <a:rPr lang="mk-MK" sz="2600" b="1" i="1" u="none" strike="noStrike" cap="none" dirty="0">
                <a:solidFill>
                  <a:schemeClr val="dk1"/>
                </a:solidFill>
                <a:latin typeface="Calibri"/>
                <a:ea typeface="Calibri"/>
                <a:cs typeface="Calibri"/>
                <a:sym typeface="Calibri"/>
              </a:rPr>
              <a:t>(членови 16 и 17 – Конвенција од Будимпешта)</a:t>
            </a:r>
            <a:endParaRPr sz="2600" b="1" i="1" u="none" strike="noStrike" cap="none" dirty="0">
              <a:solidFill>
                <a:schemeClr val="dk1"/>
              </a:solidFill>
              <a:latin typeface="Calibri"/>
              <a:ea typeface="Calibri"/>
              <a:cs typeface="Calibri"/>
              <a:sym typeface="Calibri"/>
            </a:endParaRPr>
          </a:p>
          <a:p>
            <a:pPr marL="342900" marR="0" lvl="0" indent="-279400" algn="l" rtl="0">
              <a:lnSpc>
                <a:spcPct val="80000"/>
              </a:lnSpc>
              <a:spcBef>
                <a:spcPts val="1800"/>
              </a:spcBef>
              <a:spcAft>
                <a:spcPts val="0"/>
              </a:spcAft>
              <a:buClr>
                <a:schemeClr val="dk1"/>
              </a:buClr>
              <a:buSzPts val="1000"/>
              <a:buFont typeface="Arial"/>
              <a:buNone/>
            </a:pPr>
            <a:endParaRPr sz="1000" b="0" i="0"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1800"/>
              </a:spcBef>
              <a:spcAft>
                <a:spcPts val="0"/>
              </a:spcAft>
              <a:buClr>
                <a:schemeClr val="dk1"/>
              </a:buClr>
              <a:buSzPts val="2000"/>
              <a:buFont typeface="Arial"/>
              <a:buChar char="•"/>
            </a:pPr>
            <a:r>
              <a:rPr lang="mk-MK" sz="2000" b="0" i="1" u="none" strike="noStrike" cap="none" dirty="0">
                <a:solidFill>
                  <a:schemeClr val="dk1"/>
                </a:solidFill>
                <a:latin typeface="Calibri"/>
                <a:ea typeface="Calibri"/>
                <a:cs typeface="Calibri"/>
                <a:sym typeface="Calibri"/>
              </a:rPr>
              <a:t>многу иновативно и од огромна важност</a:t>
            </a:r>
            <a:endParaRPr sz="2000" b="0" i="1"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1800"/>
              </a:spcBef>
              <a:spcAft>
                <a:spcPts val="0"/>
              </a:spcAft>
              <a:buClr>
                <a:schemeClr val="dk1"/>
              </a:buClr>
              <a:buSzPts val="2000"/>
              <a:buFont typeface="Arial"/>
              <a:buChar char="•"/>
            </a:pPr>
            <a:r>
              <a:rPr lang="mk-MK" sz="2000" b="0" i="1" u="none" strike="noStrike" cap="none" dirty="0">
                <a:solidFill>
                  <a:schemeClr val="dk1"/>
                </a:solidFill>
                <a:latin typeface="Calibri"/>
                <a:ea typeface="Calibri"/>
                <a:cs typeface="Calibri"/>
                <a:sym typeface="Calibri"/>
              </a:rPr>
              <a:t>различен фокус</a:t>
            </a:r>
            <a:endParaRPr sz="2000" b="0" i="0"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1800"/>
              </a:spcBef>
              <a:spcAft>
                <a:spcPts val="0"/>
              </a:spcAft>
              <a:buClr>
                <a:schemeClr val="dk1"/>
              </a:buClr>
              <a:buSzPts val="1800"/>
              <a:buFont typeface="Arial"/>
              <a:buChar char="•"/>
            </a:pPr>
            <a:r>
              <a:rPr lang="mk-MK" sz="1800" b="0" i="1" u="none" strike="noStrike" cap="none" dirty="0">
                <a:solidFill>
                  <a:schemeClr val="dk1"/>
                </a:solidFill>
                <a:latin typeface="Calibri"/>
                <a:ea typeface="Calibri"/>
                <a:cs typeface="Calibri"/>
                <a:sym typeface="Calibri"/>
              </a:rPr>
              <a:t>Двата се експедитивно ориентирано за да одговорат на брзината на циркулација на информациите во дигиталната средина</a:t>
            </a:r>
            <a:endParaRPr sz="1800" b="0" i="1"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1800"/>
              </a:spcBef>
              <a:spcAft>
                <a:spcPts val="0"/>
              </a:spcAft>
              <a:buClr>
                <a:schemeClr val="dk1"/>
              </a:buClr>
              <a:buSzPts val="1800"/>
              <a:buFont typeface="Arial"/>
              <a:buChar char="•"/>
            </a:pPr>
            <a:r>
              <a:rPr lang="mk-MK" sz="1800" b="0" i="1" u="none" strike="noStrike" cap="none" dirty="0">
                <a:solidFill>
                  <a:schemeClr val="dk1"/>
                </a:solidFill>
                <a:latin typeface="Calibri"/>
                <a:ea typeface="Calibri"/>
                <a:cs typeface="Calibri"/>
                <a:sym typeface="Calibri"/>
              </a:rPr>
              <a:t>Нивното ниво на </a:t>
            </a:r>
            <a:r>
              <a:rPr lang="mk-MK" sz="1800" b="0" i="1" u="none" strike="noStrike" cap="none" dirty="0" err="1">
                <a:solidFill>
                  <a:schemeClr val="dk1"/>
                </a:solidFill>
                <a:latin typeface="Calibri"/>
                <a:ea typeface="Calibri"/>
                <a:cs typeface="Calibri"/>
                <a:sym typeface="Calibri"/>
              </a:rPr>
              <a:t>интрузивност</a:t>
            </a:r>
            <a:r>
              <a:rPr lang="mk-MK" sz="1800" b="0" i="1" u="none" strike="noStrike" cap="none" dirty="0">
                <a:solidFill>
                  <a:schemeClr val="dk1"/>
                </a:solidFill>
                <a:latin typeface="Calibri"/>
                <a:ea typeface="Calibri"/>
                <a:cs typeface="Calibri"/>
                <a:sym typeface="Calibri"/>
              </a:rPr>
              <a:t> не е многу високо</a:t>
            </a:r>
            <a:endParaRPr sz="1800" b="0" i="1"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1800"/>
              </a:spcBef>
              <a:spcAft>
                <a:spcPts val="0"/>
              </a:spcAft>
              <a:buClr>
                <a:schemeClr val="dk1"/>
              </a:buClr>
              <a:buSzPts val="1800"/>
              <a:buFont typeface="Arial"/>
              <a:buChar char="•"/>
            </a:pPr>
            <a:r>
              <a:rPr lang="mk-MK" sz="1800" b="0" i="1" u="none" strike="noStrike" cap="none" dirty="0">
                <a:solidFill>
                  <a:schemeClr val="dk1"/>
                </a:solidFill>
                <a:latin typeface="Calibri"/>
                <a:ea typeface="Calibri"/>
                <a:cs typeface="Calibri"/>
                <a:sym typeface="Calibri"/>
              </a:rPr>
              <a:t>Во врска со </a:t>
            </a:r>
            <a:r>
              <a:rPr lang="mk-MK" sz="1800" i="1" dirty="0">
                <a:solidFill>
                  <a:schemeClr val="dk1"/>
                </a:solidFill>
                <a:latin typeface="Calibri"/>
                <a:ea typeface="Calibri"/>
                <a:cs typeface="Calibri"/>
                <a:sym typeface="Calibri"/>
              </a:rPr>
              <a:t>податочниот сообраќај</a:t>
            </a:r>
            <a:r>
              <a:rPr lang="mk-MK" sz="1800" b="0" i="1" u="none" strike="noStrike" cap="none" dirty="0">
                <a:solidFill>
                  <a:schemeClr val="dk1"/>
                </a:solidFill>
                <a:latin typeface="Calibri"/>
                <a:ea typeface="Calibri"/>
                <a:cs typeface="Calibri"/>
                <a:sym typeface="Calibri"/>
              </a:rPr>
              <a:t>, постои и одредба што дозволува експедитивно откривање</a:t>
            </a:r>
            <a:endParaRPr sz="18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1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a:p>
        </p:txBody>
      </p:sp>
      <p:pic>
        <p:nvPicPr>
          <p:cNvPr id="275" name="Google Shape;275;p16"/>
          <p:cNvPicPr preferRelativeResize="0"/>
          <p:nvPr/>
        </p:nvPicPr>
        <p:blipFill rotWithShape="1">
          <a:blip r:embed="rId3">
            <a:alphaModFix/>
          </a:blip>
          <a:srcRect/>
          <a:stretch/>
        </p:blipFill>
        <p:spPr>
          <a:xfrm>
            <a:off x="0" y="1196752"/>
            <a:ext cx="9144000" cy="5256584"/>
          </a:xfrm>
          <a:prstGeom prst="rect">
            <a:avLst/>
          </a:prstGeom>
          <a:noFill/>
          <a:ln>
            <a:noFill/>
          </a:ln>
        </p:spPr>
      </p:pic>
      <p:sp>
        <p:nvSpPr>
          <p:cNvPr id="276" name="Google Shape;276;p16"/>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7"/>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83" name="Google Shape;283;p17"/>
          <p:cNvSpPr/>
          <p:nvPr/>
        </p:nvSpPr>
        <p:spPr>
          <a:xfrm>
            <a:off x="189637" y="1287212"/>
            <a:ext cx="4615446"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се овозможи на сопствените надлежни органи да </a:t>
            </a:r>
            <a:r>
              <a:rPr lang="mk-MK" sz="1400" b="1" i="0" u="none" strike="noStrike" cap="none" dirty="0">
                <a:solidFill>
                  <a:srgbClr val="FF0000"/>
                </a:solidFill>
                <a:latin typeface="Calibri"/>
                <a:ea typeface="Calibri"/>
                <a:cs typeface="Calibri"/>
                <a:sym typeface="Calibri"/>
              </a:rPr>
              <a:t>наложат или на сличен начин да добијат </a:t>
            </a:r>
            <a:r>
              <a:rPr lang="mk-MK" sz="1400" b="0" i="0" u="none" strike="noStrike" cap="none" dirty="0">
                <a:solidFill>
                  <a:schemeClr val="dk1"/>
                </a:solidFill>
                <a:latin typeface="Calibri"/>
                <a:ea typeface="Calibri"/>
                <a:cs typeface="Calibri"/>
                <a:sym typeface="Calibri"/>
              </a:rPr>
              <a:t>експедитивно зачувување на наведените компјутерски податоци, вклучувајќи податочен сообраќај, складирани со помош на компјутерски систем, особено кога постои основа да се верува дека компјутерските податоци се особено изложени на загуба или модификација.</a:t>
            </a:r>
            <a:endParaRPr sz="1400" b="0" i="0" u="none" strike="noStrike" cap="none" dirty="0">
              <a:solidFill>
                <a:schemeClr val="dk1"/>
              </a:solidFill>
              <a:latin typeface="Calibri"/>
              <a:ea typeface="Calibri"/>
              <a:cs typeface="Calibri"/>
              <a:sym typeface="Calibri"/>
            </a:endParaRPr>
          </a:p>
          <a:p>
            <a:pPr marL="342900" marR="0" lvl="0" indent="-254000" algn="just" rtl="0">
              <a:spcBef>
                <a:spcPts val="0"/>
              </a:spcBef>
              <a:spcAft>
                <a:spcPts val="0"/>
              </a:spcAft>
              <a:buClr>
                <a:schemeClr val="dk1"/>
              </a:buClr>
              <a:buSzPts val="1400"/>
              <a:buFont typeface="Noto Sans Symbols"/>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endParaRPr sz="1400" b="0" i="0" u="none" strike="noStrike" cap="none" dirty="0">
              <a:solidFill>
                <a:schemeClr val="dk1"/>
              </a:solidFill>
              <a:latin typeface="Calibri"/>
              <a:ea typeface="Calibri"/>
              <a:cs typeface="Calibri"/>
              <a:sym typeface="Calibri"/>
            </a:endParaRPr>
          </a:p>
        </p:txBody>
      </p:sp>
      <p:sp>
        <p:nvSpPr>
          <p:cNvPr id="284" name="Google Shape;284;p17"/>
          <p:cNvSpPr/>
          <p:nvPr/>
        </p:nvSpPr>
        <p:spPr>
          <a:xfrm>
            <a:off x="4930588" y="1287212"/>
            <a:ext cx="3688118" cy="332394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Зачувувањето може да се нареди или слично да се добие преку:</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с</a:t>
            </a:r>
            <a:r>
              <a:rPr lang="mk-MK" sz="1500" b="0" i="0" u="none" strike="noStrike" cap="none" dirty="0">
                <a:solidFill>
                  <a:schemeClr val="dk1"/>
                </a:solidFill>
                <a:latin typeface="Calibri"/>
                <a:ea typeface="Calibri"/>
                <a:cs typeface="Calibri"/>
                <a:sym typeface="Calibri"/>
              </a:rPr>
              <a:t>удска наредба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а</a:t>
            </a:r>
            <a:r>
              <a:rPr lang="mk-MK" sz="1500" b="0" i="0" u="none" strike="noStrike" cap="none" dirty="0">
                <a:solidFill>
                  <a:schemeClr val="dk1"/>
                </a:solidFill>
                <a:latin typeface="Calibri"/>
                <a:ea typeface="Calibri"/>
                <a:cs typeface="Calibri"/>
                <a:sym typeface="Calibri"/>
              </a:rPr>
              <a:t>дминистративна наредба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д</a:t>
            </a:r>
            <a:r>
              <a:rPr lang="mk-MK" sz="1500" b="0" i="0" u="none" strike="noStrike" cap="none" dirty="0">
                <a:solidFill>
                  <a:schemeClr val="dk1"/>
                </a:solidFill>
                <a:latin typeface="Calibri"/>
                <a:ea typeface="Calibri"/>
                <a:cs typeface="Calibri"/>
                <a:sym typeface="Calibri"/>
              </a:rPr>
              <a:t>иректива </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ретрес и заплена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н</a:t>
            </a:r>
            <a:r>
              <a:rPr lang="mk-MK" sz="1500" b="0" i="0" u="none" strike="noStrike" cap="none" dirty="0">
                <a:solidFill>
                  <a:schemeClr val="dk1"/>
                </a:solidFill>
                <a:latin typeface="Calibri"/>
                <a:ea typeface="Calibri"/>
                <a:cs typeface="Calibri"/>
                <a:sym typeface="Calibri"/>
              </a:rPr>
              <a:t>алог за генерирање информации</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Страните имаат флексибилност во одредување на начинот на спроведување на зачувувањето, иако Конвенцијата од Будимпешта налага тоа да се направи експедитивно</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8"/>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91" name="Google Shape;291;p18"/>
          <p:cNvSpPr/>
          <p:nvPr/>
        </p:nvSpPr>
        <p:spPr>
          <a:xfrm>
            <a:off x="238276" y="1262019"/>
            <a:ext cx="4471624"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mk-MK" sz="1400" b="1" i="0" u="none" strike="noStrike" cap="none" dirty="0">
                <a:solidFill>
                  <a:srgbClr val="FF0000"/>
                </a:solidFill>
                <a:latin typeface="Calibri"/>
                <a:ea typeface="Calibri"/>
                <a:cs typeface="Calibri"/>
                <a:sym typeface="Calibri"/>
              </a:rPr>
              <a:t>експедитивно зачувување</a:t>
            </a:r>
            <a:r>
              <a:rPr lang="mk-MK" sz="1400" b="0" i="0" u="none" strike="noStrike" cap="none" dirty="0">
                <a:solidFill>
                  <a:schemeClr val="dk1"/>
                </a:solidFill>
                <a:latin typeface="Calibri"/>
                <a:ea typeface="Calibri"/>
                <a:cs typeface="Calibri"/>
                <a:sym typeface="Calibri"/>
              </a:rPr>
              <a:t> на наведените компјутерски податоци, вклучувајќи податочен сообраќај, складирани со помош на компјутерски систем, особено кога постои основа да се верува дека компјутерските податоци се особено изложени на загуба или модификација.</a:t>
            </a:r>
            <a:endParaRPr sz="1400" b="0" i="0" u="none" strike="noStrike" cap="none" dirty="0">
              <a:solidFill>
                <a:schemeClr val="dk1"/>
              </a:solidFill>
              <a:latin typeface="Calibri"/>
              <a:ea typeface="Calibri"/>
              <a:cs typeface="Calibri"/>
              <a:sym typeface="Calibri"/>
            </a:endParaRPr>
          </a:p>
          <a:p>
            <a:pPr marL="342900" marR="0" lvl="0" indent="-254000" algn="just" rtl="0">
              <a:spcBef>
                <a:spcPts val="0"/>
              </a:spcBef>
              <a:spcAft>
                <a:spcPts val="0"/>
              </a:spcAft>
              <a:buClr>
                <a:schemeClr val="dk1"/>
              </a:buClr>
              <a:buSzPts val="1400"/>
              <a:buFont typeface="Noto Sans Symbols"/>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endParaRPr sz="1400" b="0" i="0" u="none" strike="noStrike" cap="none" dirty="0">
              <a:solidFill>
                <a:schemeClr val="dk1"/>
              </a:solidFill>
              <a:latin typeface="Calibri"/>
              <a:ea typeface="Calibri"/>
              <a:cs typeface="Calibri"/>
              <a:sym typeface="Calibri"/>
            </a:endParaRPr>
          </a:p>
        </p:txBody>
      </p:sp>
      <p:sp>
        <p:nvSpPr>
          <p:cNvPr id="292" name="Google Shape;292;p18"/>
          <p:cNvSpPr/>
          <p:nvPr/>
        </p:nvSpPr>
        <p:spPr>
          <a:xfrm>
            <a:off x="4709900" y="1268171"/>
            <a:ext cx="3889351" cy="26314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овозможува заштита на постојните складирани податоци од сѐ што може да предизвика промена или влошување на нивниот постоечки квалитет или состојба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Тоа не мора да бара: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зачуваните податоци да бидат недостапни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спречување на употреба на копија од легитимни корисници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9"/>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99" name="Google Shape;299;p19"/>
          <p:cNvSpPr/>
          <p:nvPr/>
        </p:nvSpPr>
        <p:spPr>
          <a:xfrm>
            <a:off x="209093" y="1309828"/>
            <a:ext cx="4613919"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b="0" i="0" u="none" strike="noStrike" cap="none" dirty="0">
                <a:solidFill>
                  <a:schemeClr val="dk1"/>
                </a:solidFill>
                <a:latin typeface="Calibri"/>
                <a:ea typeface="Calibri"/>
                <a:cs typeface="Calibri"/>
                <a:sym typeface="Calibri"/>
              </a:rPr>
              <a:t>на </a:t>
            </a:r>
            <a:r>
              <a:rPr lang="ru-RU" b="1" dirty="0">
                <a:solidFill>
                  <a:srgbClr val="FF0000"/>
                </a:solidFill>
                <a:latin typeface="Calibri"/>
                <a:cs typeface="Calibri"/>
                <a:sym typeface="Calibri"/>
              </a:rPr>
              <a:t>наведените компјутерски податоци, вклучувајќи податочен сообраќај. </a:t>
            </a:r>
            <a:r>
              <a:rPr lang="ru-RU" sz="1400" b="0" i="0" u="none" strike="noStrike" cap="none" dirty="0">
                <a:solidFill>
                  <a:schemeClr val="dk1"/>
                </a:solidFill>
                <a:latin typeface="Calibri"/>
                <a:ea typeface="Calibri"/>
                <a:cs typeface="Calibri"/>
                <a:sym typeface="Calibri"/>
              </a:rPr>
              <a:t>складирани со помош на компјутерски систем, особено кога постои основа да се верува дека компјутерските податоци се особено изложени на загуба или модификација.</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00" name="Google Shape;300;p19"/>
          <p:cNvSpPr/>
          <p:nvPr/>
        </p:nvSpPr>
        <p:spPr>
          <a:xfrm>
            <a:off x="4984376" y="1309828"/>
            <a:ext cx="3546781" cy="30931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ги опфаќа сите компјутерски податоци, вклучувајќи:</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деловни, здравствени, лични или други записи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податочен сообраќај</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Мерките мора да се применат во врска со истрагата на одреден случај</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Мерката мора да се примени во однос на наведените компјутерски податоци (а не на нејасно количество податоци)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800"/>
              <a:buFont typeface="Calibri"/>
              <a:buAutoNum type="arabicPeriod"/>
            </a:pPr>
            <a:r>
              <a:rPr lang="mk-MK" dirty="0"/>
              <a:t>Опфат на процесните одредби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mk-MK" dirty="0"/>
              <a:t>Услови и заштитни мерки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mk-MK" dirty="0"/>
              <a:t>Експедитивно зачувување на складирани податоци и делумно откривање на податочен сообраќај</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mk-MK" dirty="0"/>
              <a:t>Налози за генерирање информации</a:t>
            </a:r>
            <a:endParaRPr dirty="0"/>
          </a:p>
          <a:p>
            <a:pPr marL="0" lvl="0" indent="0" algn="l" rtl="0">
              <a:lnSpc>
                <a:spcPct val="90000"/>
              </a:lnSpc>
              <a:spcBef>
                <a:spcPts val="1000"/>
              </a:spcBef>
              <a:spcAft>
                <a:spcPts val="0"/>
              </a:spcAft>
              <a:buClr>
                <a:schemeClr val="dk1"/>
              </a:buClr>
              <a:buSzPts val="2800"/>
              <a:buNone/>
            </a:pPr>
            <a:endParaRPr dirty="0"/>
          </a:p>
        </p:txBody>
      </p:sp>
      <p:sp>
        <p:nvSpPr>
          <p:cNvPr id="150" name="Google Shape;150;p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2</a:t>
            </a:fld>
            <a:endParaRPr/>
          </a:p>
        </p:txBody>
      </p:sp>
      <p:sp>
        <p:nvSpPr>
          <p:cNvPr id="151" name="Google Shape;151;p2"/>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Содржина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0"/>
          <p:cNvSpPr txBox="1"/>
          <p:nvPr/>
        </p:nvSpPr>
        <p:spPr>
          <a:xfrm>
            <a:off x="1403350" y="100223"/>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07" name="Google Shape;307;p20"/>
          <p:cNvSpPr/>
          <p:nvPr/>
        </p:nvSpPr>
        <p:spPr>
          <a:xfrm>
            <a:off x="121544" y="1272817"/>
            <a:ext cx="4593891"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b="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a:t>
            </a:r>
            <a:r>
              <a:rPr lang="ru-RU" b="1" dirty="0">
                <a:solidFill>
                  <a:srgbClr val="FF0000"/>
                </a:solidFill>
                <a:latin typeface="Calibri"/>
                <a:cs typeface="Calibri"/>
                <a:sym typeface="Calibri"/>
              </a:rPr>
              <a:t>складирани со помош на компјутерски систем,</a:t>
            </a:r>
            <a:r>
              <a:rPr lang="ru-RU" sz="1400" b="0" i="0" u="none" strike="noStrike" cap="none" dirty="0">
                <a:solidFill>
                  <a:schemeClr val="dk1"/>
                </a:solidFill>
                <a:latin typeface="Calibri"/>
                <a:ea typeface="Calibri"/>
                <a:cs typeface="Calibri"/>
                <a:sym typeface="Calibri"/>
              </a:rPr>
              <a:t> особено кога постои основа да се верува дека компјутерските податоци се особено изложени на загуба или модификација.</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08" name="Google Shape;308;p20"/>
          <p:cNvSpPr/>
          <p:nvPr/>
        </p:nvSpPr>
        <p:spPr>
          <a:xfrm>
            <a:off x="4858870" y="1287212"/>
            <a:ext cx="3720925" cy="21697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Зачувувањето не наметнува општа обврска за задржување на податоците</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Податоците што се бара да бидат зачувани мора:</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веќе да постојат</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в</a:t>
            </a:r>
            <a:r>
              <a:rPr lang="mk-MK" sz="1500" b="0" i="0" u="none" strike="noStrike" cap="none" dirty="0">
                <a:solidFill>
                  <a:schemeClr val="dk1"/>
                </a:solidFill>
                <a:latin typeface="Calibri"/>
                <a:ea typeface="Calibri"/>
                <a:cs typeface="Calibri"/>
                <a:sym typeface="Calibri"/>
              </a:rPr>
              <a:t>еќе да се преземени од и складирани во компјутерскиот систем</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21"/>
          <p:cNvSpPr txBox="1"/>
          <p:nvPr/>
        </p:nvSpPr>
        <p:spPr>
          <a:xfrm>
            <a:off x="1389756" y="48638"/>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15" name="Google Shape;315;p21"/>
          <p:cNvSpPr/>
          <p:nvPr/>
        </p:nvSpPr>
        <p:spPr>
          <a:xfrm>
            <a:off x="199366" y="1287212"/>
            <a:ext cx="4450456"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складирани со помош на компјутерски систем,</a:t>
            </a:r>
            <a:r>
              <a:rPr lang="ru-RU" sz="1400" i="0" u="none" strike="noStrike" cap="none" dirty="0">
                <a:solidFill>
                  <a:schemeClr val="tx1"/>
                </a:solidFill>
                <a:latin typeface="Calibri"/>
                <a:ea typeface="Calibri"/>
                <a:cs typeface="Calibri"/>
                <a:sym typeface="Calibri"/>
              </a:rPr>
              <a:t> особено кога постои</a:t>
            </a:r>
            <a:r>
              <a:rPr lang="ru-RU" sz="1400" b="1" i="0" u="none" strike="noStrike" cap="none" dirty="0">
                <a:solidFill>
                  <a:schemeClr val="tx1"/>
                </a:solidFill>
                <a:latin typeface="Calibri"/>
                <a:ea typeface="Calibri"/>
                <a:cs typeface="Calibri"/>
                <a:sym typeface="Calibri"/>
              </a:rPr>
              <a:t> </a:t>
            </a:r>
            <a:r>
              <a:rPr lang="ru-RU" b="1" dirty="0">
                <a:solidFill>
                  <a:srgbClr val="FF0000"/>
                </a:solidFill>
                <a:latin typeface="Calibri"/>
                <a:cs typeface="Calibri"/>
                <a:sym typeface="Calibri"/>
              </a:rPr>
              <a:t>основа да се верува дека компјутерските податоци се особено изложени на загуба или модификација</a:t>
            </a:r>
            <a:r>
              <a:rPr lang="ru-RU" sz="1400" b="0" i="0" u="none" strike="noStrike" cap="none" dirty="0">
                <a:solidFill>
                  <a:schemeClr val="dk1"/>
                </a:solidFill>
                <a:latin typeface="Calibri"/>
                <a:ea typeface="Calibri"/>
                <a:cs typeface="Calibri"/>
                <a:sym typeface="Calibri"/>
              </a:rPr>
              <a:t>.</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16" name="Google Shape;316;p21"/>
          <p:cNvSpPr/>
          <p:nvPr/>
        </p:nvSpPr>
        <p:spPr>
          <a:xfrm>
            <a:off x="4823012" y="1287212"/>
            <a:ext cx="4199444" cy="2400617"/>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 да се изврши зачувувањето, мора да постои основа дека компјутерските податоци се особено ранливи на загуба или модификација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Примери:</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политика за бришење податоци</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олитика за ограничено задржување</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небезбедно складирање на податоци</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н</a:t>
            </a:r>
            <a:r>
              <a:rPr lang="mk-MK" sz="1500" b="0" i="0" u="none" strike="noStrike" cap="none" dirty="0">
                <a:solidFill>
                  <a:schemeClr val="dk1"/>
                </a:solidFill>
                <a:latin typeface="Calibri"/>
                <a:ea typeface="Calibri"/>
                <a:cs typeface="Calibri"/>
                <a:sym typeface="Calibri"/>
              </a:rPr>
              <a:t>едоверлив имател</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22"/>
          <p:cNvSpPr txBox="1"/>
          <p:nvPr/>
        </p:nvSpPr>
        <p:spPr>
          <a:xfrm>
            <a:off x="1389756" y="7104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23" name="Google Shape;323;p22"/>
          <p:cNvSpPr/>
          <p:nvPr/>
        </p:nvSpPr>
        <p:spPr>
          <a:xfrm>
            <a:off x="179910" y="1287212"/>
            <a:ext cx="4392090"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складирани со помош на компјутерски систем,</a:t>
            </a:r>
            <a:r>
              <a:rPr lang="ru-RU" sz="1400" i="0" u="none" strike="noStrike" cap="none" dirty="0">
                <a:solidFill>
                  <a:schemeClr val="tx1"/>
                </a:solidFill>
                <a:latin typeface="Calibri"/>
                <a:ea typeface="Calibri"/>
                <a:cs typeface="Calibri"/>
                <a:sym typeface="Calibri"/>
              </a:rPr>
              <a:t> особено кога постои </a:t>
            </a:r>
            <a:r>
              <a:rPr lang="ru-RU" dirty="0">
                <a:solidFill>
                  <a:schemeClr val="tx1"/>
                </a:solidFill>
                <a:latin typeface="Calibri"/>
                <a:cs typeface="Calibri"/>
                <a:sym typeface="Calibri"/>
              </a:rPr>
              <a:t>основа да се верува дека компјутерските податоци се особено изложени на загуба или модификација</a:t>
            </a:r>
            <a:r>
              <a:rPr lang="ru-RU" sz="1400" i="0" u="none" strike="noStrike" cap="none" dirty="0">
                <a:solidFill>
                  <a:schemeClr val="tx1"/>
                </a:solidFill>
                <a:latin typeface="Calibri"/>
                <a:ea typeface="Calibri"/>
                <a:cs typeface="Calibri"/>
                <a:sym typeface="Calibri"/>
              </a:rPr>
              <a:t>.</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a:t>
            </a:r>
            <a:r>
              <a:rPr lang="ru-RU" b="1" dirty="0">
                <a:solidFill>
                  <a:srgbClr val="FF0000"/>
                </a:solidFill>
                <a:latin typeface="Calibri"/>
                <a:cs typeface="Calibri"/>
                <a:sym typeface="Calibri"/>
              </a:rPr>
              <a:t>поседува или контролира </a:t>
            </a:r>
            <a:r>
              <a:rPr lang="ru-RU" sz="1400" b="0" i="0" u="none" strike="noStrike" cap="none" dirty="0">
                <a:solidFill>
                  <a:schemeClr val="dk1"/>
                </a:solidFill>
                <a:latin typeface="Calibri"/>
                <a:ea typeface="Calibri"/>
                <a:cs typeface="Calibri"/>
                <a:sym typeface="Calibri"/>
              </a:rPr>
              <a:t>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24" name="Google Shape;324;p22"/>
          <p:cNvSpPr/>
          <p:nvPr/>
        </p:nvSpPr>
        <p:spPr>
          <a:xfrm>
            <a:off x="4572000" y="1287212"/>
            <a:ext cx="4134255" cy="26314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Лице кое е предмет на налог за зачувување може:</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физички да поседува податоци или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конструктивно да поседува податоци (слободна контрола врз нивното генерирање)</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Контролата не вклучува техничка можност за пристап до складирани податоци на далечина кои не се во рамки на неговата легитимна контрола</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23"/>
          <p:cNvSpPr txBox="1"/>
          <p:nvPr/>
        </p:nvSpPr>
        <p:spPr>
          <a:xfrm>
            <a:off x="1389756" y="51097"/>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31" name="Google Shape;331;p23"/>
          <p:cNvSpPr/>
          <p:nvPr/>
        </p:nvSpPr>
        <p:spPr>
          <a:xfrm>
            <a:off x="121544" y="1272817"/>
            <a:ext cx="4450456"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складирани со помош на компјутерски систем,</a:t>
            </a:r>
            <a:r>
              <a:rPr lang="ru-RU" sz="1400" i="0" u="none" strike="noStrike" cap="none" dirty="0">
                <a:solidFill>
                  <a:schemeClr val="tx1"/>
                </a:solidFill>
                <a:latin typeface="Calibri"/>
                <a:ea typeface="Calibri"/>
                <a:cs typeface="Calibri"/>
                <a:sym typeface="Calibri"/>
              </a:rPr>
              <a:t> особено кога постои</a:t>
            </a:r>
            <a:r>
              <a:rPr lang="ru-RU" sz="1400" b="1" i="0" u="none" strike="noStrike" cap="none" dirty="0">
                <a:solidFill>
                  <a:schemeClr val="tx1"/>
                </a:solidFill>
                <a:latin typeface="Calibri"/>
                <a:ea typeface="Calibri"/>
                <a:cs typeface="Calibri"/>
                <a:sym typeface="Calibri"/>
              </a:rPr>
              <a:t> </a:t>
            </a:r>
            <a:r>
              <a:rPr lang="ru-RU" b="1" dirty="0">
                <a:solidFill>
                  <a:srgbClr val="FF0000"/>
                </a:solidFill>
                <a:latin typeface="Calibri"/>
                <a:cs typeface="Calibri"/>
                <a:sym typeface="Calibri"/>
              </a:rPr>
              <a:t>основа да се верува дека компјутерските податоци се особено изложени на загуба или модификација</a:t>
            </a:r>
            <a:r>
              <a:rPr lang="ru-RU" sz="1400" b="0" i="0" u="none" strike="noStrike" cap="none" dirty="0">
                <a:solidFill>
                  <a:schemeClr val="dk1"/>
                </a:solidFill>
                <a:latin typeface="Calibri"/>
                <a:ea typeface="Calibri"/>
                <a:cs typeface="Calibri"/>
                <a:sym typeface="Calibri"/>
              </a:rPr>
              <a:t>.</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a:t>
            </a:r>
            <a:r>
              <a:rPr lang="ru-RU" b="1" dirty="0">
                <a:solidFill>
                  <a:srgbClr val="FF0000"/>
                </a:solidFill>
                <a:latin typeface="Calibri"/>
                <a:cs typeface="Calibri"/>
                <a:sym typeface="Calibri"/>
              </a:rPr>
              <a:t>за одреден временски период, колку што е потребно, а најмногу до деведесет дена</a:t>
            </a:r>
            <a:r>
              <a:rPr lang="ru-RU" sz="1400" b="0" i="0" u="none" strike="noStrike" cap="none" dirty="0">
                <a:solidFill>
                  <a:schemeClr val="dk1"/>
                </a:solidFill>
                <a:latin typeface="Calibri"/>
                <a:ea typeface="Calibri"/>
                <a:cs typeface="Calibri"/>
                <a:sym typeface="Calibri"/>
              </a:rPr>
              <a:t>, за да им се овозможи на надлежните органи </a:t>
            </a:r>
            <a:r>
              <a:rPr lang="ru-RU" b="1" dirty="0">
                <a:solidFill>
                  <a:srgbClr val="FF0000"/>
                </a:solidFill>
                <a:latin typeface="Calibri"/>
                <a:cs typeface="Calibri"/>
                <a:sym typeface="Calibri"/>
              </a:rPr>
              <a:t>да бараат нивно откривање</a:t>
            </a:r>
            <a:r>
              <a:rPr lang="ru-RU" sz="1400" b="0" i="0" u="none" strike="noStrike" cap="none" dirty="0">
                <a:solidFill>
                  <a:schemeClr val="dk1"/>
                </a:solidFill>
                <a:latin typeface="Calibri"/>
                <a:ea typeface="Calibri"/>
                <a:cs typeface="Calibri"/>
                <a:sym typeface="Calibri"/>
              </a:rPr>
              <a:t>. Страната може да предвиди таквиот налог да биде </a:t>
            </a:r>
            <a:r>
              <a:rPr lang="ru-RU" b="1" dirty="0">
                <a:solidFill>
                  <a:srgbClr val="FF0000"/>
                </a:solidFill>
                <a:latin typeface="Calibri"/>
                <a:cs typeface="Calibri"/>
                <a:sym typeface="Calibri"/>
              </a:rPr>
              <a:t>дополнително обновен</a:t>
            </a:r>
            <a:r>
              <a:rPr lang="ru-RU" sz="1400" b="0" i="0" u="none" strike="noStrike" cap="none" dirty="0">
                <a:solidFill>
                  <a:schemeClr val="dk1"/>
                </a:solidFill>
                <a:latin typeface="Calibri"/>
                <a:ea typeface="Calibri"/>
                <a:cs typeface="Calibri"/>
                <a:sym typeface="Calibri"/>
              </a:rPr>
              <a:t>.</a:t>
            </a:r>
          </a:p>
        </p:txBody>
      </p:sp>
      <p:sp>
        <p:nvSpPr>
          <p:cNvPr id="332" name="Google Shape;332;p23"/>
          <p:cNvSpPr/>
          <p:nvPr/>
        </p:nvSpPr>
        <p:spPr>
          <a:xfrm>
            <a:off x="4787153" y="1272817"/>
            <a:ext cx="3724549" cy="355477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Зачувувањето е привремено овластување за заштитување на податоци додека надлежните органи бараат:</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генерирање на податоци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ретрес и заплена на податоци</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Максимален временски период од налогот за зачувување: 90 дена (</a:t>
            </a:r>
            <a:r>
              <a:rPr lang="mk-MK" sz="1500" b="0" i="0" u="none" strike="noStrike" cap="none" dirty="0" err="1">
                <a:solidFill>
                  <a:schemeClr val="dk1"/>
                </a:solidFill>
                <a:latin typeface="Calibri"/>
                <a:ea typeface="Calibri"/>
                <a:cs typeface="Calibri"/>
                <a:sym typeface="Calibri"/>
              </a:rPr>
              <a:t>обновливо</a:t>
            </a:r>
            <a:r>
              <a:rPr lang="mk-MK" sz="1500" b="0" i="0" u="none" strike="noStrike" cap="none" dirty="0">
                <a:solidFill>
                  <a:schemeClr val="dk1"/>
                </a:solidFill>
                <a:latin typeface="Calibri"/>
                <a:ea typeface="Calibri"/>
                <a:cs typeface="Calibri"/>
                <a:sym typeface="Calibri"/>
              </a:rPr>
              <a:t>)</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Налогот за зачувување треба да определи точен временски период за зачувување (не може да биде на неопределено време)</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24"/>
          <p:cNvSpPr txBox="1"/>
          <p:nvPr/>
        </p:nvSpPr>
        <p:spPr>
          <a:xfrm>
            <a:off x="1389756" y="7104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39" name="Google Shape;339;p24"/>
          <p:cNvSpPr/>
          <p:nvPr/>
        </p:nvSpPr>
        <p:spPr>
          <a:xfrm>
            <a:off x="121544" y="1272817"/>
            <a:ext cx="3889351" cy="1938992"/>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Секоја страна ќе донесе такви законодавни или други мерки кои се неопходни за да се наметне обврска врз имателот или друго лице кое треба да ги сочува компјутерските податоци, </a:t>
            </a:r>
            <a:r>
              <a:rPr lang="mk-MK" sz="1500" b="1" i="0" u="none" strike="noStrike" cap="none" dirty="0">
                <a:solidFill>
                  <a:srgbClr val="FF0000"/>
                </a:solidFill>
                <a:latin typeface="Calibri"/>
                <a:ea typeface="Calibri"/>
                <a:cs typeface="Calibri"/>
                <a:sym typeface="Calibri"/>
              </a:rPr>
              <a:t>преземените постапки да ги чува во тајност </a:t>
            </a:r>
            <a:r>
              <a:rPr lang="mk-MK" sz="1500" b="0" i="0" u="none" strike="noStrike" cap="none" dirty="0">
                <a:solidFill>
                  <a:schemeClr val="dk1"/>
                </a:solidFill>
                <a:latin typeface="Calibri"/>
                <a:ea typeface="Calibri"/>
                <a:cs typeface="Calibri"/>
                <a:sym typeface="Calibri"/>
              </a:rPr>
              <a:t>онолку време колку што е предвидено со домашното право.</a:t>
            </a:r>
            <a:endParaRPr sz="1500" b="0" i="0" u="none" strike="noStrike" cap="none" dirty="0">
              <a:solidFill>
                <a:schemeClr val="dk1"/>
              </a:solidFill>
              <a:latin typeface="Calibri"/>
              <a:ea typeface="Calibri"/>
              <a:cs typeface="Calibri"/>
              <a:sym typeface="Calibri"/>
            </a:endParaRPr>
          </a:p>
        </p:txBody>
      </p:sp>
      <p:sp>
        <p:nvSpPr>
          <p:cNvPr id="340" name="Google Shape;340;p24"/>
          <p:cNvSpPr/>
          <p:nvPr/>
        </p:nvSpPr>
        <p:spPr>
          <a:xfrm>
            <a:off x="4333804" y="1271311"/>
            <a:ext cx="4255719" cy="329316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Налогот за зачувување може да бара од лицето кое треба да ги зачува компјутерските податоци да ја одржува доверливоста за одреден временски период</a:t>
            </a: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Цел:</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осомничените да не станат свесни за истрагата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з</a:t>
            </a:r>
            <a:r>
              <a:rPr lang="mk-MK" sz="1600" b="0" i="0" u="none" strike="noStrike" cap="none" dirty="0">
                <a:solidFill>
                  <a:schemeClr val="dk1"/>
                </a:solidFill>
                <a:latin typeface="Calibri"/>
                <a:ea typeface="Calibri"/>
                <a:cs typeface="Calibri"/>
                <a:sym typeface="Calibri"/>
              </a:rPr>
              <a:t>аштита на правото на приватност</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зачувувањето е прелиминарна мерка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спречување на други лица кои се обидуваат да ги изменат или избришат податоците</a:t>
            </a:r>
            <a:endParaRPr sz="16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25"/>
          <p:cNvSpPr txBox="1"/>
          <p:nvPr/>
        </p:nvSpPr>
        <p:spPr>
          <a:xfrm>
            <a:off x="1511300" y="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dirty="0">
                <a:solidFill>
                  <a:schemeClr val="lt1"/>
                </a:solidFill>
                <a:latin typeface="Verdana"/>
                <a:ea typeface="Verdana"/>
                <a:cs typeface="Verdana"/>
                <a:sym typeface="Verdana"/>
              </a:rPr>
              <a:t>Експедитивно зачувување и делумно откривање на податочен сообраќај</a:t>
            </a:r>
            <a:endParaRPr sz="2700" b="0" i="0" u="none" strike="noStrike" cap="none" dirty="0">
              <a:solidFill>
                <a:schemeClr val="lt1"/>
              </a:solidFill>
              <a:latin typeface="Verdana"/>
              <a:ea typeface="Verdana"/>
              <a:cs typeface="Verdana"/>
              <a:sym typeface="Verdana"/>
            </a:endParaRPr>
          </a:p>
        </p:txBody>
      </p:sp>
      <p:pic>
        <p:nvPicPr>
          <p:cNvPr id="347" name="Google Shape;347;p25" descr="http://research.dyn.com/wp-content/uploads/2013/11/jim_blog_nov_2013_path1_wired-01.jpg"/>
          <p:cNvPicPr preferRelativeResize="0"/>
          <p:nvPr/>
        </p:nvPicPr>
        <p:blipFill rotWithShape="1">
          <a:blip r:embed="rId3">
            <a:alphaModFix/>
          </a:blip>
          <a:srcRect/>
          <a:stretch/>
        </p:blipFill>
        <p:spPr>
          <a:xfrm>
            <a:off x="7937" y="1062038"/>
            <a:ext cx="9136063" cy="5535612"/>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6"/>
          <p:cNvSpPr txBox="1"/>
          <p:nvPr/>
        </p:nvSpPr>
        <p:spPr>
          <a:xfrm>
            <a:off x="1511300" y="7104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dirty="0">
                <a:solidFill>
                  <a:schemeClr val="lt1"/>
                </a:solidFill>
                <a:latin typeface="Verdana"/>
                <a:ea typeface="Verdana"/>
                <a:cs typeface="Verdana"/>
                <a:sym typeface="Verdana"/>
              </a:rPr>
              <a:t>Експедитивно зачувување и делумно откривање на податочен сообраќај</a:t>
            </a:r>
            <a:endParaRPr sz="2700" b="0" i="0" u="none" strike="noStrike" cap="none" dirty="0">
              <a:solidFill>
                <a:schemeClr val="lt1"/>
              </a:solidFill>
              <a:latin typeface="Verdana"/>
              <a:ea typeface="Verdana"/>
              <a:cs typeface="Verdana"/>
              <a:sym typeface="Verdana"/>
            </a:endParaRPr>
          </a:p>
        </p:txBody>
      </p:sp>
      <p:sp>
        <p:nvSpPr>
          <p:cNvPr id="354" name="Google Shape;354;p26"/>
          <p:cNvSpPr/>
          <p:nvPr/>
        </p:nvSpPr>
        <p:spPr>
          <a:xfrm>
            <a:off x="121544" y="1272817"/>
            <a:ext cx="3889351" cy="461660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a:t>
            </a:r>
            <a:r>
              <a:rPr lang="mk-MK" dirty="0">
                <a:solidFill>
                  <a:schemeClr val="dk1"/>
                </a:solidFill>
                <a:latin typeface="Calibri"/>
                <a:ea typeface="Calibri"/>
                <a:cs typeface="Calibri"/>
                <a:sym typeface="Calibri"/>
              </a:rPr>
              <a:t>ст</a:t>
            </a:r>
            <a:r>
              <a:rPr lang="mk-MK" sz="1400" b="0" i="0" u="none" strike="noStrike" cap="none" dirty="0">
                <a:solidFill>
                  <a:schemeClr val="dk1"/>
                </a:solidFill>
                <a:latin typeface="Calibri"/>
                <a:ea typeface="Calibri"/>
                <a:cs typeface="Calibri"/>
                <a:sym typeface="Calibri"/>
              </a:rPr>
              <a:t>рана ќе донесе, во поглед на податочниот сообраќај што треба да се зачува согласно член 16, такви законодавни и други мерки кои се неопходни за: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а да се обезбеди дека такво експедитивно зачувување на податочниот сообраќај е достапно </a:t>
            </a:r>
            <a:r>
              <a:rPr lang="mk-MK" sz="1400" b="1" i="0" u="none" strike="noStrike" cap="none" dirty="0">
                <a:solidFill>
                  <a:srgbClr val="FF0000"/>
                </a:solidFill>
                <a:latin typeface="Calibri"/>
                <a:ea typeface="Calibri"/>
                <a:cs typeface="Calibri"/>
                <a:sym typeface="Calibri"/>
              </a:rPr>
              <a:t>без оглед дали еден или повеќе даватели на услуги биле вклучени во </a:t>
            </a:r>
            <a:r>
              <a:rPr lang="mk-MK" sz="1400" b="1" i="0" u="none" strike="noStrike" cap="none" dirty="0" err="1">
                <a:solidFill>
                  <a:srgbClr val="FF0000"/>
                </a:solidFill>
                <a:latin typeface="Calibri"/>
                <a:ea typeface="Calibri"/>
                <a:cs typeface="Calibri"/>
                <a:sym typeface="Calibri"/>
              </a:rPr>
              <a:t>пренесот</a:t>
            </a:r>
            <a:r>
              <a:rPr lang="mk-MK" sz="1400" b="1" i="0" u="none" strike="noStrike" cap="none" dirty="0">
                <a:solidFill>
                  <a:srgbClr val="FF0000"/>
                </a:solidFill>
                <a:latin typeface="Calibri"/>
                <a:ea typeface="Calibri"/>
                <a:cs typeface="Calibri"/>
                <a:sym typeface="Calibri"/>
              </a:rPr>
              <a:t> на таа комуникација</a:t>
            </a:r>
            <a:r>
              <a:rPr lang="mk-MK" sz="1400" b="0" i="0" u="none" strike="noStrike" cap="none" dirty="0">
                <a:solidFill>
                  <a:schemeClr val="dk1"/>
                </a:solidFill>
                <a:latin typeface="Calibri"/>
                <a:ea typeface="Calibri"/>
                <a:cs typeface="Calibri"/>
                <a:sym typeface="Calibri"/>
              </a:rPr>
              <a:t>; и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б да се обезбеди експедитивно откривање пред надлежните органи на страната, или пред лицето назначено од тој орган, на </a:t>
            </a:r>
            <a:r>
              <a:rPr lang="mk-MK" dirty="0">
                <a:solidFill>
                  <a:schemeClr val="dk1"/>
                </a:solidFill>
                <a:latin typeface="Calibri"/>
                <a:ea typeface="Calibri"/>
                <a:cs typeface="Calibri"/>
                <a:sym typeface="Calibri"/>
              </a:rPr>
              <a:t>д</a:t>
            </a:r>
            <a:r>
              <a:rPr lang="mk-MK" sz="1400" b="0" i="0" u="none" strike="noStrike" cap="none" dirty="0">
                <a:solidFill>
                  <a:schemeClr val="dk1"/>
                </a:solidFill>
                <a:latin typeface="Calibri"/>
                <a:ea typeface="Calibri"/>
                <a:cs typeface="Calibri"/>
                <a:sym typeface="Calibri"/>
              </a:rPr>
              <a:t>оволна количина на податочен сообраќај за да може страната да ги идентификува давателите на услуги и патот по кој се пренесувала комуникацијата.</a:t>
            </a:r>
            <a:endParaRPr sz="14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Овластувањата и постапките предвидени во овој член се предмет на членовите 14 и 15.</a:t>
            </a:r>
            <a:endParaRPr dirty="0"/>
          </a:p>
        </p:txBody>
      </p:sp>
      <p:sp>
        <p:nvSpPr>
          <p:cNvPr id="355" name="Google Shape;355;p26"/>
          <p:cNvSpPr/>
          <p:nvPr/>
        </p:nvSpPr>
        <p:spPr>
          <a:xfrm>
            <a:off x="4426085" y="1272817"/>
            <a:ext cx="4250988"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Повеќе даватели на услуги се обично вклучени во преносот на комуникации</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одаточниот сообраќај често се споделува помеѓу давателите на услуги за комерцијални, безбедносни или технички цели</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Обично ниту еден давател на услуги не поседува доволно клучни податоци за да се одреди изворот и дестинацијата на комуникацијата (секој давател на услуги </a:t>
            </a:r>
            <a:r>
              <a:rPr lang="mk-MK" sz="1500" dirty="0">
                <a:solidFill>
                  <a:schemeClr val="dk1"/>
                </a:solidFill>
                <a:latin typeface="Calibri"/>
                <a:ea typeface="Calibri"/>
                <a:cs typeface="Calibri"/>
                <a:sym typeface="Calibri"/>
              </a:rPr>
              <a:t>поседува</a:t>
            </a:r>
            <a:r>
              <a:rPr lang="mk-MK" sz="1500" b="0" i="0" u="none" strike="noStrike" cap="none" dirty="0">
                <a:solidFill>
                  <a:schemeClr val="dk1"/>
                </a:solidFill>
                <a:latin typeface="Calibri"/>
                <a:ea typeface="Calibri"/>
                <a:cs typeface="Calibri"/>
                <a:sym typeface="Calibri"/>
              </a:rPr>
              <a:t> дел од сложувалката)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Страните можат да достават одделни налози до секој давател на услуги или единечен налог што се доставува последователно како што се идентификува секој следен давател на услуги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27"/>
          <p:cNvSpPr txBox="1"/>
          <p:nvPr/>
        </p:nvSpPr>
        <p:spPr>
          <a:xfrm>
            <a:off x="1511300" y="51097"/>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dirty="0">
                <a:solidFill>
                  <a:schemeClr val="lt1"/>
                </a:solidFill>
                <a:latin typeface="Verdana"/>
                <a:ea typeface="Verdana"/>
                <a:cs typeface="Verdana"/>
                <a:sym typeface="Verdana"/>
              </a:rPr>
              <a:t>Експедитивно зачувување и делумно откривање на податочен сообраќај</a:t>
            </a:r>
            <a:endParaRPr sz="2700" b="0" i="0" u="none" strike="noStrike" cap="none" dirty="0">
              <a:solidFill>
                <a:schemeClr val="lt1"/>
              </a:solidFill>
              <a:latin typeface="Verdana"/>
              <a:ea typeface="Verdana"/>
              <a:cs typeface="Verdana"/>
              <a:sym typeface="Verdana"/>
            </a:endParaRPr>
          </a:p>
        </p:txBody>
      </p:sp>
      <p:sp>
        <p:nvSpPr>
          <p:cNvPr id="362" name="Google Shape;362;p27"/>
          <p:cNvSpPr/>
          <p:nvPr/>
        </p:nvSpPr>
        <p:spPr>
          <a:xfrm>
            <a:off x="121544" y="1272817"/>
            <a:ext cx="4012711" cy="440116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страна ќе донесе, во поглед на податочниот сообраќај што треба да се зачува согласно член 16, такви законодавни и други мерки кои се неопходни за: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а да се обезбеди дека такво експедитивно зачувување на податочниот сообраќај е достапно без оглед дали еден или повеќе даватели на услуги биле вклучени во </a:t>
            </a:r>
            <a:r>
              <a:rPr lang="mk-MK" sz="1400" b="0" i="0" u="none" strike="noStrike" cap="none" dirty="0" err="1">
                <a:solidFill>
                  <a:schemeClr val="dk1"/>
                </a:solidFill>
                <a:latin typeface="Calibri"/>
                <a:ea typeface="Calibri"/>
                <a:cs typeface="Calibri"/>
                <a:sym typeface="Calibri"/>
              </a:rPr>
              <a:t>пренесот</a:t>
            </a:r>
            <a:r>
              <a:rPr lang="mk-MK" sz="1400" b="0" i="0" u="none" strike="noStrike" cap="none" dirty="0">
                <a:solidFill>
                  <a:schemeClr val="dk1"/>
                </a:solidFill>
                <a:latin typeface="Calibri"/>
                <a:ea typeface="Calibri"/>
                <a:cs typeface="Calibri"/>
                <a:sym typeface="Calibri"/>
              </a:rPr>
              <a:t> таа комуникација; и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б да се обезбеди </a:t>
            </a:r>
            <a:r>
              <a:rPr lang="mk-MK" sz="1400" b="1" i="0" u="none" strike="noStrike" cap="none" dirty="0">
                <a:solidFill>
                  <a:srgbClr val="FF0000"/>
                </a:solidFill>
                <a:latin typeface="Calibri"/>
                <a:ea typeface="Calibri"/>
                <a:cs typeface="Calibri"/>
                <a:sym typeface="Calibri"/>
              </a:rPr>
              <a:t>експедитивно откривање</a:t>
            </a:r>
            <a:r>
              <a:rPr lang="mk-MK" sz="1400" b="0" i="0" u="none" strike="noStrike" cap="none" dirty="0">
                <a:solidFill>
                  <a:schemeClr val="dk1"/>
                </a:solidFill>
                <a:latin typeface="Calibri"/>
                <a:ea typeface="Calibri"/>
                <a:cs typeface="Calibri"/>
                <a:sym typeface="Calibri"/>
              </a:rPr>
              <a:t> пред надлежните органи на страната, или пред лицето назначено од тој орган, на </a:t>
            </a:r>
            <a:r>
              <a:rPr lang="mk-MK" sz="1400" b="1" i="0" u="none" strike="noStrike" cap="none" dirty="0">
                <a:solidFill>
                  <a:srgbClr val="FF0000"/>
                </a:solidFill>
                <a:latin typeface="Calibri"/>
                <a:ea typeface="Calibri"/>
                <a:cs typeface="Calibri"/>
                <a:sym typeface="Calibri"/>
              </a:rPr>
              <a:t>доволна количина на податочен сообраќај</a:t>
            </a:r>
            <a:r>
              <a:rPr lang="mk-MK" sz="1400" b="0" i="0" u="none" strike="noStrike" cap="none" dirty="0">
                <a:solidFill>
                  <a:schemeClr val="dk1"/>
                </a:solidFill>
                <a:latin typeface="Calibri"/>
                <a:ea typeface="Calibri"/>
                <a:cs typeface="Calibri"/>
                <a:sym typeface="Calibri"/>
              </a:rPr>
              <a:t> за да може страната да ги </a:t>
            </a:r>
            <a:r>
              <a:rPr lang="mk-MK" sz="1400" b="1" i="0" u="none" strike="noStrike" cap="none" dirty="0">
                <a:solidFill>
                  <a:srgbClr val="FF0000"/>
                </a:solidFill>
                <a:latin typeface="Calibri"/>
                <a:ea typeface="Calibri"/>
                <a:cs typeface="Calibri"/>
                <a:sym typeface="Calibri"/>
              </a:rPr>
              <a:t>идентификува давателите на услуги и патот</a:t>
            </a:r>
            <a:r>
              <a:rPr lang="mk-MK" sz="1400" b="0" i="0" u="none" strike="noStrike" cap="none" dirty="0">
                <a:solidFill>
                  <a:schemeClr val="dk1"/>
                </a:solidFill>
                <a:latin typeface="Calibri"/>
                <a:ea typeface="Calibri"/>
                <a:cs typeface="Calibri"/>
                <a:sym typeface="Calibri"/>
              </a:rPr>
              <a:t> по кој се пренесувала комуникацијата.</a:t>
            </a:r>
            <a:endParaRPr sz="14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Овластувањата и постапките предвидени во овој член се предмет на членовите 14 и 15.</a:t>
            </a:r>
            <a:endParaRPr dirty="0"/>
          </a:p>
        </p:txBody>
      </p:sp>
      <p:sp>
        <p:nvSpPr>
          <p:cNvPr id="363" name="Google Shape;363;p27"/>
          <p:cNvSpPr/>
          <p:nvPr/>
        </p:nvSpPr>
        <p:spPr>
          <a:xfrm>
            <a:off x="4275438" y="1287212"/>
            <a:ext cx="4747018" cy="26314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Ова овластување не се обезбедува само зачувување</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Исто така, потребно е експедитивно откривање на податочен сообраќај за да се идентификуваат другите даватели на услуги вклучени во преносот на комуникацијата и патот на комуникацијата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Целта е да се овозможи идентификување на сите даватели на услуги за да може да се преземат соодветни процесни мерки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28"/>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mk-MK" sz="3200" dirty="0">
                <a:latin typeface="Calibri"/>
                <a:ea typeface="Calibri"/>
                <a:cs typeface="Calibri"/>
                <a:sym typeface="Calibri"/>
              </a:rPr>
              <a:t>НАЛОГ ЗА ГЕНЕРИРАЊЕ ИНФОРМАЦИИ</a:t>
            </a:r>
            <a:endParaRPr sz="3200" dirty="0">
              <a:latin typeface="Calibri"/>
              <a:ea typeface="Calibri"/>
              <a:cs typeface="Calibri"/>
              <a:sym typeface="Calibri"/>
            </a:endParaRPr>
          </a:p>
        </p:txBody>
      </p:sp>
      <p:sp>
        <p:nvSpPr>
          <p:cNvPr id="370" name="Google Shape;370;p28"/>
          <p:cNvSpPr txBox="1">
            <a:spLocks noGrp="1"/>
          </p:cNvSpPr>
          <p:nvPr>
            <p:ph type="body" idx="1"/>
          </p:nvPr>
        </p:nvSpPr>
        <p:spPr>
          <a:xfrm>
            <a:off x="550562" y="3429000"/>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371" name="Google Shape;371;p2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28</a:t>
            </a:fld>
            <a:endParaRPr/>
          </a:p>
        </p:txBody>
      </p:sp>
      <p:sp>
        <p:nvSpPr>
          <p:cNvPr id="372" name="Google Shape;372;p28"/>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Четврти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9"/>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
        <p:nvSpPr>
          <p:cNvPr id="379" name="Google Shape;379;p29"/>
          <p:cNvSpPr txBox="1"/>
          <p:nvPr/>
        </p:nvSpPr>
        <p:spPr>
          <a:xfrm>
            <a:off x="348345" y="1270001"/>
            <a:ext cx="8184095" cy="5130793"/>
          </a:xfrm>
          <a:prstGeom prst="rect">
            <a:avLst/>
          </a:prstGeom>
          <a:no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Clr>
                <a:schemeClr val="dk1"/>
              </a:buClr>
              <a:buSzPts val="2300"/>
              <a:buFont typeface="Arial"/>
              <a:buNone/>
            </a:pPr>
            <a:r>
              <a:rPr lang="mk-MK" sz="2300" b="1" i="1" u="none" strike="noStrike" cap="none" dirty="0">
                <a:solidFill>
                  <a:schemeClr val="dk1"/>
                </a:solidFill>
                <a:latin typeface="Calibri"/>
                <a:ea typeface="Calibri"/>
                <a:cs typeface="Calibri"/>
                <a:sym typeface="Calibri"/>
              </a:rPr>
              <a:t>Налог за генерирање информации</a:t>
            </a:r>
            <a:endParaRPr sz="23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300"/>
              <a:buFont typeface="Arial"/>
              <a:buNone/>
            </a:pPr>
            <a:r>
              <a:rPr lang="mk-MK" sz="2300" b="1" i="1" u="none" strike="noStrike" cap="none" dirty="0">
                <a:solidFill>
                  <a:schemeClr val="dk1"/>
                </a:solidFill>
                <a:latin typeface="Calibri"/>
                <a:ea typeface="Calibri"/>
                <a:cs typeface="Calibri"/>
                <a:sym typeface="Calibri"/>
              </a:rPr>
              <a:t>(член 18 – Конвенција од Будимпешта)</a:t>
            </a:r>
            <a:endParaRPr sz="2300" b="1" i="1"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1800"/>
              </a:spcBef>
              <a:spcAft>
                <a:spcPts val="0"/>
              </a:spcAft>
              <a:buClr>
                <a:schemeClr val="dk1"/>
              </a:buClr>
              <a:buSzPts val="1700"/>
              <a:buFont typeface="Arial"/>
              <a:buChar char="•"/>
            </a:pPr>
            <a:r>
              <a:rPr lang="mk-MK" sz="1700" i="1" dirty="0">
                <a:solidFill>
                  <a:schemeClr val="dk1"/>
                </a:solidFill>
                <a:latin typeface="Calibri"/>
                <a:ea typeface="Calibri"/>
                <a:cs typeface="Calibri"/>
                <a:sym typeface="Calibri"/>
              </a:rPr>
              <a:t>и</a:t>
            </a:r>
            <a:r>
              <a:rPr lang="mk-MK" sz="1700" b="0" i="1" u="none" strike="noStrike" cap="none" dirty="0">
                <a:solidFill>
                  <a:schemeClr val="dk1"/>
                </a:solidFill>
                <a:latin typeface="Calibri"/>
                <a:ea typeface="Calibri"/>
                <a:cs typeface="Calibri"/>
                <a:sym typeface="Calibri"/>
              </a:rPr>
              <a:t>сто така многу иновативно</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Да се овластат органите за спроведување на законот да издаваат налози </a:t>
            </a:r>
            <a:r>
              <a:rPr lang="mk-MK" sz="1700" i="1" dirty="0">
                <a:solidFill>
                  <a:schemeClr val="dk1"/>
                </a:solidFill>
                <a:latin typeface="Calibri"/>
                <a:ea typeface="Calibri"/>
                <a:cs typeface="Calibri"/>
                <a:sym typeface="Calibri"/>
              </a:rPr>
              <a:t>за генерирање информации</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Овој налог може да го издадат агенциите за спроведување на законот кон поединци и даватели на услуги</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Налог за да се обезбедат:</a:t>
            </a:r>
            <a:endParaRPr sz="1700" b="0" i="1" u="none" strike="noStrike" cap="none" dirty="0">
              <a:solidFill>
                <a:schemeClr val="dk1"/>
              </a:solidFill>
              <a:latin typeface="Calibri"/>
              <a:ea typeface="Calibri"/>
              <a:cs typeface="Calibri"/>
              <a:sym typeface="Calibri"/>
            </a:endParaRPr>
          </a:p>
          <a:p>
            <a:pPr marL="939800" marR="0" lvl="1" indent="-285750" algn="l" rtl="0">
              <a:lnSpc>
                <a:spcPct val="80000"/>
              </a:lnSpc>
              <a:spcBef>
                <a:spcPts val="1800"/>
              </a:spcBef>
              <a:spcAft>
                <a:spcPts val="0"/>
              </a:spcAft>
              <a:buClr>
                <a:schemeClr val="dk1"/>
              </a:buClr>
              <a:buSzPts val="1600"/>
              <a:buFont typeface="Arial"/>
              <a:buChar char="–"/>
            </a:pPr>
            <a:r>
              <a:rPr lang="mk-MK" sz="1600" b="0" i="1" u="none" strike="noStrike" cap="none" dirty="0">
                <a:solidFill>
                  <a:schemeClr val="dk1"/>
                </a:solidFill>
                <a:latin typeface="Calibri"/>
                <a:ea typeface="Calibri"/>
                <a:cs typeface="Calibri"/>
                <a:sym typeface="Calibri"/>
              </a:rPr>
              <a:t>податоци зачувани во компјутерски систем во нивна надлежност</a:t>
            </a:r>
            <a:endParaRPr sz="1600" b="0" i="1" u="none" strike="noStrike" cap="none" dirty="0">
              <a:solidFill>
                <a:schemeClr val="dk1"/>
              </a:solidFill>
              <a:latin typeface="Calibri"/>
              <a:ea typeface="Calibri"/>
              <a:cs typeface="Calibri"/>
              <a:sym typeface="Calibri"/>
            </a:endParaRPr>
          </a:p>
          <a:p>
            <a:pPr marL="939800" marR="0" lvl="1" indent="-285750" algn="l" rtl="0">
              <a:lnSpc>
                <a:spcPct val="80000"/>
              </a:lnSpc>
              <a:spcBef>
                <a:spcPts val="1800"/>
              </a:spcBef>
              <a:spcAft>
                <a:spcPts val="0"/>
              </a:spcAft>
              <a:buClr>
                <a:schemeClr val="dk1"/>
              </a:buClr>
              <a:buSzPts val="1600"/>
              <a:buFont typeface="Arial"/>
              <a:buChar char="–"/>
            </a:pPr>
            <a:r>
              <a:rPr lang="mk-MK" sz="1600" b="0" i="1" u="none" strike="noStrike" cap="none" dirty="0">
                <a:solidFill>
                  <a:schemeClr val="dk1"/>
                </a:solidFill>
                <a:latin typeface="Calibri"/>
                <a:ea typeface="Calibri"/>
                <a:cs typeface="Calibri"/>
                <a:sym typeface="Calibri"/>
              </a:rPr>
              <a:t>информации за претплатници</a:t>
            </a:r>
            <a:endParaRPr sz="16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i="1" dirty="0">
                <a:solidFill>
                  <a:schemeClr val="dk1"/>
                </a:solidFill>
                <a:latin typeface="Calibri"/>
                <a:ea typeface="Calibri"/>
                <a:cs typeface="Calibri"/>
                <a:sym typeface="Calibri"/>
              </a:rPr>
              <a:t>Н</a:t>
            </a:r>
            <a:r>
              <a:rPr lang="mk-MK" sz="1700" b="0" i="1" u="none" strike="noStrike" cap="none" dirty="0">
                <a:solidFill>
                  <a:schemeClr val="dk1"/>
                </a:solidFill>
                <a:latin typeface="Calibri"/>
                <a:ea typeface="Calibri"/>
                <a:cs typeface="Calibri"/>
                <a:sym typeface="Calibri"/>
              </a:rPr>
              <a:t>алогот за генерирање информации мора да ја наведе природата и обемот на потребните податоци</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Податоците што ги бара истрагата мора да бидат претходно утврдени</a:t>
            </a:r>
            <a:endParaRPr sz="17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228600" algn="just" rtl="0">
              <a:lnSpc>
                <a:spcPct val="90000"/>
              </a:lnSpc>
              <a:spcBef>
                <a:spcPts val="0"/>
              </a:spcBef>
              <a:spcAft>
                <a:spcPts val="0"/>
              </a:spcAft>
              <a:buClr>
                <a:schemeClr val="dk1"/>
              </a:buClr>
              <a:buSzPts val="2800"/>
              <a:buChar char="•"/>
            </a:pPr>
            <a:r>
              <a:rPr lang="mk-MK" dirty="0"/>
              <a:t>Да им обезбеди на претставниците сеопфатно разбирање за елементите на процесните овластувања поврзани со зачувување на складирани компјутерски податоци, делумно откривање на податочен сообраќај и налог за генерирање информации, опфат на процесни овластувања и услови и заштитни мерки поврзани со нивната примена. </a:t>
            </a:r>
            <a:endParaRPr dirty="0"/>
          </a:p>
        </p:txBody>
      </p:sp>
      <p:sp>
        <p:nvSpPr>
          <p:cNvPr id="158" name="Google Shape;158;p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3</a:t>
            </a:fld>
            <a:endParaRPr/>
          </a:p>
        </p:txBody>
      </p:sp>
      <p:sp>
        <p:nvSpPr>
          <p:cNvPr id="159" name="Google Shape;159;p3"/>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Цел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30"/>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pic>
        <p:nvPicPr>
          <p:cNvPr id="386" name="Google Shape;386;p30"/>
          <p:cNvPicPr preferRelativeResize="0"/>
          <p:nvPr/>
        </p:nvPicPr>
        <p:blipFill rotWithShape="1">
          <a:blip r:embed="rId3">
            <a:alphaModFix/>
          </a:blip>
          <a:srcRect t="4719" r="8763" b="9800"/>
          <a:stretch/>
        </p:blipFill>
        <p:spPr>
          <a:xfrm>
            <a:off x="1439652" y="1213267"/>
            <a:ext cx="6372708" cy="524006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31"/>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a:t>
            </a:r>
            <a:r>
              <a:rPr lang="mk-MK" sz="1600" b="1" i="0" u="none" strike="noStrike" cap="none" dirty="0">
                <a:solidFill>
                  <a:srgbClr val="FF0000"/>
                </a:solidFill>
                <a:latin typeface="Calibri"/>
                <a:ea typeface="Calibri"/>
                <a:cs typeface="Calibri"/>
                <a:sym typeface="Calibri"/>
              </a:rPr>
              <a:t>лице кое се наоѓа на нејзина територија </a:t>
            </a:r>
            <a:r>
              <a:rPr lang="mk-MK" sz="1600" b="0" i="0" u="none" strike="noStrike" cap="none" dirty="0">
                <a:solidFill>
                  <a:schemeClr val="dk1"/>
                </a:solidFill>
                <a:latin typeface="Calibri"/>
                <a:ea typeface="Calibri"/>
                <a:cs typeface="Calibri"/>
                <a:sym typeface="Calibri"/>
              </a:rPr>
              <a:t>да ги достави наведените компјутерски податоци кои се во сопственост или под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393" name="Google Shape;393;p31"/>
          <p:cNvSpPr/>
          <p:nvPr/>
        </p:nvSpPr>
        <p:spPr>
          <a:xfrm>
            <a:off x="4289032" y="1336957"/>
            <a:ext cx="4465862" cy="13234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Секое лице на територијата (вклучувајќи и давател на услуги)</a:t>
            </a:r>
            <a:endParaRPr sz="1600" b="0" i="0" u="none" strike="noStrike" cap="none">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Локацијата на податоците не е релевантна</a:t>
            </a:r>
            <a:endParaRPr sz="1600" b="0" i="0" u="none" strike="noStrike" cap="none">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a:solidFill>
                <a:schemeClr val="dk1"/>
              </a:solidFill>
              <a:latin typeface="Calibri"/>
              <a:ea typeface="Calibri"/>
              <a:cs typeface="Calibri"/>
              <a:sym typeface="Calibri"/>
            </a:endParaRPr>
          </a:p>
        </p:txBody>
      </p:sp>
      <p:sp>
        <p:nvSpPr>
          <p:cNvPr id="394" name="Google Shape;394;p31"/>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32"/>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a:t>
            </a:r>
            <a:r>
              <a:rPr lang="mk-MK" sz="1600" b="1" i="0" u="none" strike="noStrike" cap="none" dirty="0">
                <a:solidFill>
                  <a:srgbClr val="FF0000"/>
                </a:solidFill>
                <a:latin typeface="Calibri"/>
                <a:ea typeface="Calibri"/>
                <a:cs typeface="Calibri"/>
                <a:sym typeface="Calibri"/>
              </a:rPr>
              <a:t>наведените компјутерски податоци</a:t>
            </a:r>
            <a:r>
              <a:rPr lang="mk-MK" sz="1600" b="0" i="0" u="none" strike="noStrike" cap="none" dirty="0">
                <a:solidFill>
                  <a:schemeClr val="dk1"/>
                </a:solidFill>
                <a:latin typeface="Calibri"/>
                <a:ea typeface="Calibri"/>
                <a:cs typeface="Calibri"/>
                <a:sym typeface="Calibri"/>
              </a:rPr>
              <a:t> кои се во сопственост или под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01" name="Google Shape;401;p32"/>
          <p:cNvSpPr/>
          <p:nvPr/>
        </p:nvSpPr>
        <p:spPr>
          <a:xfrm>
            <a:off x="4275438" y="1287212"/>
            <a:ext cx="4187626" cy="378561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Се однесува на сите компјутерски податоци (податочна содржина или други компјутерски податоци)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Налогот мора да ги наведе компјутерските податоци (не може да биде нејасен)</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д</a:t>
            </a:r>
            <a:r>
              <a:rPr lang="mk-MK" sz="1600" b="0" i="0" u="none" strike="noStrike" cap="none" dirty="0">
                <a:solidFill>
                  <a:schemeClr val="dk1"/>
                </a:solidFill>
                <a:latin typeface="Calibri"/>
                <a:ea typeface="Calibri"/>
                <a:cs typeface="Calibri"/>
                <a:sym typeface="Calibri"/>
              </a:rPr>
              <a:t>озволено: налог за генерирање на адреси за е-пошта поврзани со одредено име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не е дозволено: налог за генерирање информации </a:t>
            </a:r>
            <a:r>
              <a:rPr lang="mk-MK" sz="1600" dirty="0">
                <a:solidFill>
                  <a:schemeClr val="dk1"/>
                </a:solidFill>
                <a:latin typeface="Calibri"/>
                <a:ea typeface="Calibri"/>
                <a:cs typeface="Calibri"/>
                <a:sym typeface="Calibri"/>
              </a:rPr>
              <a:t>з</a:t>
            </a:r>
            <a:r>
              <a:rPr lang="mk-MK" sz="1600" b="0" i="0" u="none" strike="noStrike" cap="none" dirty="0">
                <a:solidFill>
                  <a:schemeClr val="dk1"/>
                </a:solidFill>
                <a:latin typeface="Calibri"/>
                <a:ea typeface="Calibri"/>
                <a:cs typeface="Calibri"/>
                <a:sym typeface="Calibri"/>
              </a:rPr>
              <a:t>а сите комуникации преку е-пошта за време на последните три години поврзани со одредено име</a:t>
            </a:r>
            <a:endParaRPr sz="1600" b="0" i="0" u="none" strike="noStrike" cap="none" dirty="0">
              <a:solidFill>
                <a:schemeClr val="dk1"/>
              </a:solidFill>
              <a:latin typeface="Calibri"/>
              <a:ea typeface="Calibri"/>
              <a:cs typeface="Calibri"/>
              <a:sym typeface="Calibri"/>
            </a:endParaRPr>
          </a:p>
        </p:txBody>
      </p:sp>
      <p:sp>
        <p:nvSpPr>
          <p:cNvPr id="402" name="Google Shape;402;p32"/>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3"/>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a:t>
            </a:r>
            <a:r>
              <a:rPr lang="mk-MK" sz="1600" b="1" i="0" u="none" strike="noStrike" cap="none" dirty="0">
                <a:solidFill>
                  <a:srgbClr val="FF0000"/>
                </a:solidFill>
                <a:latin typeface="Calibri"/>
                <a:ea typeface="Calibri"/>
                <a:cs typeface="Calibri"/>
                <a:sym typeface="Calibri"/>
              </a:rPr>
              <a:t>сопственост или под контрола </a:t>
            </a:r>
            <a:r>
              <a:rPr lang="mk-MK" sz="1600" b="0" i="0" u="none" strike="noStrike" cap="none" dirty="0">
                <a:solidFill>
                  <a:schemeClr val="dk1"/>
                </a:solidFill>
                <a:latin typeface="Calibri"/>
                <a:ea typeface="Calibri"/>
                <a:cs typeface="Calibri"/>
                <a:sym typeface="Calibri"/>
              </a:rPr>
              <a:t>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09" name="Google Shape;409;p33"/>
          <p:cNvSpPr/>
          <p:nvPr/>
        </p:nvSpPr>
        <p:spPr>
          <a:xfrm>
            <a:off x="4343532" y="1336957"/>
            <a:ext cx="4129260" cy="329316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може да има:</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физичко владение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конструктивно владение (слободна контрола врз нивното генерирање)</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Локацијата на податоците не е важна, сѐ додека истите ги контролира давателот на услуги на територијата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Контролата не вклучува техничка можност за пристап до податоци складирани далечински, кои не се во легитимна контрола</a:t>
            </a:r>
            <a:endParaRPr sz="1600" b="0" i="0" u="none" strike="noStrike" cap="none" dirty="0">
              <a:solidFill>
                <a:schemeClr val="dk1"/>
              </a:solidFill>
              <a:latin typeface="Calibri"/>
              <a:ea typeface="Calibri"/>
              <a:cs typeface="Calibri"/>
              <a:sym typeface="Calibri"/>
            </a:endParaRPr>
          </a:p>
        </p:txBody>
      </p:sp>
      <p:sp>
        <p:nvSpPr>
          <p:cNvPr id="410" name="Google Shape;410;p33"/>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34"/>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a:t>
            </a:r>
            <a:r>
              <a:rPr lang="mk-MK" sz="1600" b="1" i="0" u="none" strike="noStrike" cap="none" dirty="0">
                <a:solidFill>
                  <a:srgbClr val="FF0000"/>
                </a:solidFill>
                <a:latin typeface="Calibri"/>
                <a:ea typeface="Calibri"/>
                <a:cs typeface="Calibri"/>
                <a:sym typeface="Calibri"/>
              </a:rPr>
              <a:t>складирани во компјутерски систем или </a:t>
            </a:r>
            <a:r>
              <a:rPr lang="mk-MK" sz="1600" b="1" dirty="0">
                <a:solidFill>
                  <a:srgbClr val="FF0000"/>
                </a:solidFill>
                <a:latin typeface="Calibri"/>
                <a:ea typeface="Calibri"/>
                <a:cs typeface="Calibri"/>
                <a:sym typeface="Calibri"/>
              </a:rPr>
              <a:t>на</a:t>
            </a:r>
            <a:r>
              <a:rPr lang="mk-MK" sz="1600" b="1" i="0" u="none" strike="noStrike" cap="none" dirty="0">
                <a:solidFill>
                  <a:srgbClr val="FF0000"/>
                </a:solidFill>
                <a:latin typeface="Calibri"/>
                <a:ea typeface="Calibri"/>
                <a:cs typeface="Calibri"/>
                <a:sym typeface="Calibri"/>
              </a:rPr>
              <a:t> медиум за складирање на компјутерски податоци</a:t>
            </a:r>
            <a:r>
              <a:rPr lang="mk-MK" sz="1600" b="0" i="0" u="none" strike="noStrike" cap="none" dirty="0">
                <a:solidFill>
                  <a:schemeClr val="dk1"/>
                </a:solidFill>
                <a:latin typeface="Calibri"/>
                <a:ea typeface="Calibri"/>
                <a:cs typeface="Calibri"/>
                <a:sym typeface="Calibri"/>
              </a:rPr>
              <a:t>;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17" name="Google Shape;417;p34"/>
          <p:cNvSpPr/>
          <p:nvPr/>
        </p:nvSpPr>
        <p:spPr>
          <a:xfrm>
            <a:off x="4289032" y="1336957"/>
            <a:ext cx="4212942" cy="156966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Овластувањето се однесува само на складирани (постоечки) податоци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Не наметнува обврска за задржување на податоците</a:t>
            </a:r>
            <a:endParaRPr sz="1600" b="0" i="0" u="none" strike="noStrike" cap="none" dirty="0">
              <a:solidFill>
                <a:schemeClr val="dk1"/>
              </a:solidFill>
              <a:latin typeface="Calibri"/>
              <a:ea typeface="Calibri"/>
              <a:cs typeface="Calibri"/>
              <a:sym typeface="Calibri"/>
            </a:endParaRPr>
          </a:p>
          <a:p>
            <a:pPr marL="0" marR="0" lvl="0" indent="0" algn="just" rtl="0">
              <a:spcBef>
                <a:spcPts val="0"/>
              </a:spcBef>
              <a:spcAft>
                <a:spcPts val="0"/>
              </a:spcAft>
              <a:buNone/>
            </a:pPr>
            <a:endParaRPr sz="1600" b="0" i="0" u="none" strike="noStrike" cap="none" dirty="0">
              <a:solidFill>
                <a:schemeClr val="dk1"/>
              </a:solidFill>
              <a:latin typeface="Calibri"/>
              <a:ea typeface="Calibri"/>
              <a:cs typeface="Calibri"/>
              <a:sym typeface="Calibri"/>
            </a:endParaRPr>
          </a:p>
        </p:txBody>
      </p:sp>
      <p:sp>
        <p:nvSpPr>
          <p:cNvPr id="418" name="Google Shape;418;p34"/>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35"/>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a:t>
            </a:r>
            <a:r>
              <a:rPr lang="mk-MK" sz="1600" b="1" i="0" u="none" strike="noStrike" cap="none" dirty="0">
                <a:solidFill>
                  <a:srgbClr val="FF0000"/>
                </a:solidFill>
                <a:latin typeface="Calibri"/>
                <a:ea typeface="Calibri"/>
                <a:cs typeface="Calibri"/>
                <a:sym typeface="Calibri"/>
              </a:rPr>
              <a:t>нуди своите услуги на територијата </a:t>
            </a:r>
            <a:r>
              <a:rPr lang="mk-MK" sz="1600" b="0" i="0" u="none" strike="noStrike" cap="none" dirty="0">
                <a:solidFill>
                  <a:schemeClr val="dk1"/>
                </a:solidFill>
                <a:latin typeface="Calibri"/>
                <a:ea typeface="Calibri"/>
                <a:cs typeface="Calibri"/>
                <a:sym typeface="Calibri"/>
              </a:rPr>
              <a:t>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25" name="Google Shape;425;p35"/>
          <p:cNvSpPr/>
          <p:nvPr/>
        </p:nvSpPr>
        <p:spPr>
          <a:xfrm>
            <a:off x="4275438" y="1287212"/>
            <a:ext cx="4304358" cy="526297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не мора да биде лоциран на територијата сè додека тој ги „нуди тие услуги“ на територијата</a:t>
            </a: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Ова може да се утврди доколку:</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им овозможува на лицата да се претплатат на неговите услуги на територијата (на пр. не блокира услуги); и</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воспоставил вистинска и суштинска врска со страната – на пример:</a:t>
            </a:r>
            <a:endParaRPr dirty="0"/>
          </a:p>
          <a:p>
            <a:pPr marL="1257300" marR="0" lvl="2"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л</a:t>
            </a:r>
            <a:r>
              <a:rPr lang="mk-MK" sz="1600" b="0" i="0" u="none" strike="noStrike" cap="none" dirty="0">
                <a:solidFill>
                  <a:schemeClr val="dk1"/>
                </a:solidFill>
                <a:latin typeface="Calibri"/>
                <a:ea typeface="Calibri"/>
                <a:cs typeface="Calibri"/>
                <a:sym typeface="Calibri"/>
              </a:rPr>
              <a:t>окално рекламирање и рекламирање на локален јазик</a:t>
            </a:r>
            <a:endParaRPr sz="16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к</a:t>
            </a:r>
            <a:r>
              <a:rPr lang="mk-MK" sz="1600" b="0" i="0" u="none" strike="noStrike" cap="none" dirty="0">
                <a:solidFill>
                  <a:schemeClr val="dk1"/>
                </a:solidFill>
                <a:latin typeface="Calibri"/>
                <a:ea typeface="Calibri"/>
                <a:cs typeface="Calibri"/>
                <a:sym typeface="Calibri"/>
              </a:rPr>
              <a:t>ористење на информации за претплатници или поврзан податочен сообраќај во текот на своите активности</a:t>
            </a:r>
            <a:endParaRPr sz="16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и</a:t>
            </a:r>
            <a:r>
              <a:rPr lang="mk-MK" sz="1600" b="0" i="0" u="none" strike="noStrike" cap="none" dirty="0">
                <a:solidFill>
                  <a:schemeClr val="dk1"/>
                </a:solidFill>
                <a:latin typeface="Calibri"/>
                <a:ea typeface="Calibri"/>
                <a:cs typeface="Calibri"/>
                <a:sym typeface="Calibri"/>
              </a:rPr>
              <a:t>нтеракција со локалните претплатници</a:t>
            </a:r>
            <a:endParaRPr sz="16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на друг начин се смета дека е основан локално</a:t>
            </a:r>
            <a:endParaRPr sz="1600" b="0" i="0" u="none" strike="noStrike" cap="none" dirty="0">
              <a:solidFill>
                <a:schemeClr val="dk1"/>
              </a:solidFill>
              <a:latin typeface="Calibri"/>
              <a:ea typeface="Calibri"/>
              <a:cs typeface="Calibri"/>
              <a:sym typeface="Calibri"/>
            </a:endParaRPr>
          </a:p>
        </p:txBody>
      </p:sp>
      <p:sp>
        <p:nvSpPr>
          <p:cNvPr id="426" name="Google Shape;426;p35"/>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36"/>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pic>
        <p:nvPicPr>
          <p:cNvPr id="433" name="Google Shape;433;p36"/>
          <p:cNvPicPr preferRelativeResize="0"/>
          <p:nvPr/>
        </p:nvPicPr>
        <p:blipFill rotWithShape="1">
          <a:blip r:embed="rId3">
            <a:alphaModFix/>
          </a:blip>
          <a:srcRect/>
          <a:stretch/>
        </p:blipFill>
        <p:spPr>
          <a:xfrm>
            <a:off x="790575" y="1141561"/>
            <a:ext cx="7562850" cy="532447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37"/>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a:t>
            </a:r>
            <a:r>
              <a:rPr lang="mk-MK" sz="1600" dirty="0">
                <a:solidFill>
                  <a:schemeClr val="dk1"/>
                </a:solidFill>
                <a:latin typeface="Calibri"/>
                <a:ea typeface="Calibri"/>
                <a:cs typeface="Calibri"/>
                <a:sym typeface="Calibri"/>
              </a:rPr>
              <a:t>ги </a:t>
            </a:r>
            <a:r>
              <a:rPr lang="mk-MK" sz="1600" b="0" i="0" u="none" strike="noStrike" cap="none" dirty="0">
                <a:solidFill>
                  <a:schemeClr val="dk1"/>
                </a:solidFill>
                <a:latin typeface="Calibri"/>
                <a:ea typeface="Calibri"/>
                <a:cs typeface="Calibri"/>
                <a:sym typeface="Calibri"/>
              </a:rPr>
              <a:t>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a:t>
            </a:r>
            <a:r>
              <a:rPr lang="mk-MK" sz="1600" b="1" i="0" u="none" strike="noStrike" cap="none" dirty="0">
                <a:solidFill>
                  <a:srgbClr val="FF0000"/>
                </a:solidFill>
                <a:latin typeface="Calibri"/>
                <a:ea typeface="Calibri"/>
                <a:cs typeface="Calibri"/>
                <a:sym typeface="Calibri"/>
              </a:rPr>
              <a:t>достави информации за претплатниците </a:t>
            </a:r>
            <a:r>
              <a:rPr lang="mk-MK" sz="1600" b="0" i="0" u="none" strike="noStrike" cap="none" dirty="0">
                <a:solidFill>
                  <a:schemeClr val="dk1"/>
                </a:solidFill>
                <a:latin typeface="Calibri"/>
                <a:ea typeface="Calibri"/>
                <a:cs typeface="Calibri"/>
                <a:sym typeface="Calibri"/>
              </a:rPr>
              <a:t>во врска со тие услуги во сопственост или под контрола на тој давател на услуги. </a:t>
            </a:r>
            <a:endParaRPr dirty="0"/>
          </a:p>
        </p:txBody>
      </p:sp>
      <p:sp>
        <p:nvSpPr>
          <p:cNvPr id="440" name="Google Shape;440;p37"/>
          <p:cNvSpPr/>
          <p:nvPr/>
        </p:nvSpPr>
        <p:spPr>
          <a:xfrm>
            <a:off x="4416356" y="1287212"/>
            <a:ext cx="4163439" cy="452427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Може да биде во каква било форма (компјутерски или </a:t>
            </a:r>
            <a:r>
              <a:rPr lang="mk-MK" sz="1600" b="0" i="0" u="none" strike="noStrike" cap="none" dirty="0" err="1">
                <a:solidFill>
                  <a:schemeClr val="dk1"/>
                </a:solidFill>
                <a:latin typeface="Calibri"/>
                <a:ea typeface="Calibri"/>
                <a:cs typeface="Calibri"/>
                <a:sym typeface="Calibri"/>
              </a:rPr>
              <a:t>некомпјутерски</a:t>
            </a:r>
            <a:r>
              <a:rPr lang="mk-MK" sz="1600" b="0" i="0" u="none" strike="noStrike" cap="none" dirty="0">
                <a:solidFill>
                  <a:schemeClr val="dk1"/>
                </a:solidFill>
                <a:latin typeface="Calibri"/>
                <a:ea typeface="Calibri"/>
                <a:cs typeface="Calibri"/>
                <a:sym typeface="Calibri"/>
              </a:rPr>
              <a:t> податоци)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Може да ги вклучува: </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видот на користената комуникациска услуга, техничките одредби и времетраењето на услугата; </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идентитетот на претплатникот, поштенската/географската адреса, телефонскиот или друг број за пристап, информации за наплата и плаќање што се достапни</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други информации за местото на инсталацијата на комуникациската опрема, достапни врз основа на договорот за услуги</a:t>
            </a:r>
            <a:endParaRPr sz="1600" b="0" i="0" u="none" strike="noStrike" cap="none" dirty="0">
              <a:solidFill>
                <a:schemeClr val="dk1"/>
              </a:solidFill>
              <a:latin typeface="Calibri"/>
              <a:ea typeface="Calibri"/>
              <a:cs typeface="Calibri"/>
              <a:sym typeface="Calibri"/>
            </a:endParaRPr>
          </a:p>
        </p:txBody>
      </p:sp>
      <p:sp>
        <p:nvSpPr>
          <p:cNvPr id="441" name="Google Shape;441;p37"/>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38"/>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a:t>
            </a:r>
            <a:r>
              <a:rPr lang="mk-MK" sz="1600" b="1" i="0" u="none" strike="noStrike" cap="none" dirty="0">
                <a:solidFill>
                  <a:srgbClr val="FF0000"/>
                </a:solidFill>
                <a:latin typeface="Calibri"/>
                <a:ea typeface="Calibri"/>
                <a:cs typeface="Calibri"/>
                <a:sym typeface="Calibri"/>
              </a:rPr>
              <a:t>во врска со тие услуги </a:t>
            </a:r>
            <a:r>
              <a:rPr lang="mk-MK" sz="1600" b="0" i="0" u="none" strike="noStrike" cap="none" dirty="0">
                <a:solidFill>
                  <a:schemeClr val="dk1"/>
                </a:solidFill>
                <a:latin typeface="Calibri"/>
                <a:ea typeface="Calibri"/>
                <a:cs typeface="Calibri"/>
                <a:sym typeface="Calibri"/>
              </a:rPr>
              <a:t>во сопственост или под контрола на тој давател на услуги. </a:t>
            </a:r>
            <a:endParaRPr dirty="0"/>
          </a:p>
        </p:txBody>
      </p:sp>
      <p:sp>
        <p:nvSpPr>
          <p:cNvPr id="448" name="Google Shape;448;p38"/>
          <p:cNvSpPr/>
          <p:nvPr/>
        </p:nvSpPr>
        <p:spPr>
          <a:xfrm>
            <a:off x="4275438" y="1287212"/>
            <a:ext cx="4352996" cy="206206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Информациите што се наложува да се генерираат мора да се однесуваат на услугите што се нудат во рамки на територијата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Информациите за претплатниците не можат да се бараат за услуги што се нудат исклучиво надвор од територијата</a:t>
            </a:r>
            <a:endParaRPr sz="1600" b="0" i="0" u="none" strike="noStrike" cap="none" dirty="0">
              <a:solidFill>
                <a:schemeClr val="dk1"/>
              </a:solidFill>
              <a:latin typeface="Calibri"/>
              <a:ea typeface="Calibri"/>
              <a:cs typeface="Calibri"/>
              <a:sym typeface="Calibri"/>
            </a:endParaRPr>
          </a:p>
        </p:txBody>
      </p:sp>
      <p:sp>
        <p:nvSpPr>
          <p:cNvPr id="449" name="Google Shape;449;p38"/>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39"/>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a:t>
            </a:r>
            <a:r>
              <a:rPr lang="mk-MK" sz="1600" b="1" i="0" u="none" strike="noStrike" cap="none" dirty="0">
                <a:solidFill>
                  <a:srgbClr val="FF0000"/>
                </a:solidFill>
                <a:latin typeface="Calibri"/>
                <a:ea typeface="Calibri"/>
                <a:cs typeface="Calibri"/>
                <a:sym typeface="Calibri"/>
              </a:rPr>
              <a:t>сопственост или под контрола на тој давател на услуги</a:t>
            </a:r>
            <a:r>
              <a:rPr lang="mk-MK" sz="1600" b="0" i="0" u="none" strike="noStrike" cap="none" dirty="0">
                <a:solidFill>
                  <a:schemeClr val="dk1"/>
                </a:solidFill>
                <a:latin typeface="Calibri"/>
                <a:ea typeface="Calibri"/>
                <a:cs typeface="Calibri"/>
                <a:sym typeface="Calibri"/>
              </a:rPr>
              <a:t>. </a:t>
            </a:r>
            <a:endParaRPr dirty="0"/>
          </a:p>
        </p:txBody>
      </p:sp>
      <p:sp>
        <p:nvSpPr>
          <p:cNvPr id="456" name="Google Shape;456;p39"/>
          <p:cNvSpPr/>
          <p:nvPr/>
        </p:nvSpPr>
        <p:spPr>
          <a:xfrm>
            <a:off x="4581728" y="1336957"/>
            <a:ext cx="4007795" cy="35393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може да има:</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физичко владение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конструктивно владение (слободна контрола врз нивното генерирање)</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Локацијата на податоците не е важна, сѐ додека истите ги контролира давателот на услуги на територијата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Контролата не вклучува техничка можност за пристап до податоци складирани далечински, кои не се во негова легитимна контрола</a:t>
            </a:r>
            <a:endParaRPr sz="1600" b="0" i="0" u="none" strike="noStrike" cap="none" dirty="0">
              <a:solidFill>
                <a:schemeClr val="dk1"/>
              </a:solidFill>
              <a:latin typeface="Calibri"/>
              <a:ea typeface="Calibri"/>
              <a:cs typeface="Calibri"/>
              <a:sym typeface="Calibri"/>
            </a:endParaRPr>
          </a:p>
        </p:txBody>
      </p:sp>
      <p:sp>
        <p:nvSpPr>
          <p:cNvPr id="457" name="Google Shape;457;p39"/>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4"/>
          <p:cNvSpPr txBox="1">
            <a:spLocks noGrp="1"/>
          </p:cNvSpPr>
          <p:nvPr>
            <p:ph type="body" idx="1"/>
          </p:nvPr>
        </p:nvSpPr>
        <p:spPr>
          <a:xfrm>
            <a:off x="699770" y="1524404"/>
            <a:ext cx="7886700" cy="4351338"/>
          </a:xfrm>
          <a:prstGeom prst="rect">
            <a:avLst/>
          </a:prstGeom>
          <a:noFill/>
          <a:ln>
            <a:noFill/>
          </a:ln>
        </p:spPr>
        <p:txBody>
          <a:bodyPr spcFirstLastPara="1" wrap="square" lIns="91425" tIns="45700" rIns="91425" bIns="45700" anchor="t" anchorCtr="0">
            <a:normAutofit fontScale="85000" lnSpcReduction="20000"/>
          </a:bodyPr>
          <a:lstStyle/>
          <a:p>
            <a:pPr marL="0" lvl="0" indent="0" algn="just" rtl="0">
              <a:lnSpc>
                <a:spcPct val="90000"/>
              </a:lnSpc>
              <a:spcBef>
                <a:spcPts val="0"/>
              </a:spcBef>
              <a:spcAft>
                <a:spcPts val="0"/>
              </a:spcAft>
              <a:buClr>
                <a:schemeClr val="dk1"/>
              </a:buClr>
              <a:buSzPct val="100000"/>
              <a:buNone/>
            </a:pPr>
            <a:r>
              <a:rPr lang="mk-MK" b="1" dirty="0"/>
              <a:t>На крајот на оваа сесија, претставниците ќе можат да:</a:t>
            </a:r>
            <a:endParaRPr dirty="0"/>
          </a:p>
          <a:p>
            <a:pPr marL="0" lvl="0" indent="0" algn="just" rtl="0">
              <a:lnSpc>
                <a:spcPct val="90000"/>
              </a:lnSpc>
              <a:spcBef>
                <a:spcPts val="1000"/>
              </a:spcBef>
              <a:spcAft>
                <a:spcPts val="0"/>
              </a:spcAft>
              <a:buClr>
                <a:schemeClr val="dk1"/>
              </a:buClr>
              <a:buSzPct val="100000"/>
              <a:buNone/>
            </a:pPr>
            <a:r>
              <a:rPr lang="mk-MK" dirty="0"/>
              <a:t>Го разберат опфатот на судската надлежност на Конвенцијата од Будимпешта</a:t>
            </a:r>
            <a:endParaRPr dirty="0"/>
          </a:p>
          <a:p>
            <a:pPr marL="0" lvl="0" indent="0" algn="just" rtl="0">
              <a:lnSpc>
                <a:spcPct val="90000"/>
              </a:lnSpc>
              <a:spcBef>
                <a:spcPts val="1000"/>
              </a:spcBef>
              <a:spcAft>
                <a:spcPts val="0"/>
              </a:spcAft>
              <a:buClr>
                <a:schemeClr val="dk1"/>
              </a:buClr>
              <a:buSzPct val="100000"/>
              <a:buNone/>
            </a:pPr>
            <a:r>
              <a:rPr lang="mk-MK" dirty="0"/>
              <a:t>Да дискутираат за соодветните услови и заштитни мерки поврзани со примената на процесните овластувања</a:t>
            </a:r>
            <a:endParaRPr dirty="0"/>
          </a:p>
          <a:p>
            <a:pPr marL="0" lvl="0" indent="0" algn="just" rtl="0">
              <a:lnSpc>
                <a:spcPct val="90000"/>
              </a:lnSpc>
              <a:spcBef>
                <a:spcPts val="1000"/>
              </a:spcBef>
              <a:spcAft>
                <a:spcPts val="0"/>
              </a:spcAft>
              <a:buClr>
                <a:schemeClr val="dk1"/>
              </a:buClr>
              <a:buSzPct val="100000"/>
              <a:buNone/>
            </a:pPr>
            <a:r>
              <a:rPr lang="mk-MK" dirty="0"/>
              <a:t>Ги идентификуваат елементите на процесните овластувања за:  </a:t>
            </a:r>
            <a:endParaRPr dirty="0"/>
          </a:p>
          <a:p>
            <a:pPr marL="228600" lvl="0" indent="-228600" algn="just" rtl="0">
              <a:lnSpc>
                <a:spcPct val="90000"/>
              </a:lnSpc>
              <a:spcBef>
                <a:spcPts val="1000"/>
              </a:spcBef>
              <a:spcAft>
                <a:spcPts val="0"/>
              </a:spcAft>
              <a:buClr>
                <a:schemeClr val="dk1"/>
              </a:buClr>
              <a:buSzPct val="100000"/>
              <a:buChar char="•"/>
            </a:pPr>
            <a:r>
              <a:rPr lang="mk-MK" dirty="0"/>
              <a:t>експедитивно зачувување на складирани компјутерски податоци</a:t>
            </a:r>
            <a:endParaRPr dirty="0"/>
          </a:p>
          <a:p>
            <a:pPr marL="228600" lvl="0" indent="-228600" algn="just" rtl="0">
              <a:lnSpc>
                <a:spcPct val="90000"/>
              </a:lnSpc>
              <a:spcBef>
                <a:spcPts val="1000"/>
              </a:spcBef>
              <a:spcAft>
                <a:spcPts val="0"/>
              </a:spcAft>
              <a:buClr>
                <a:schemeClr val="dk1"/>
              </a:buClr>
              <a:buSzPct val="100000"/>
              <a:buChar char="•"/>
            </a:pPr>
            <a:r>
              <a:rPr lang="mk-MK" dirty="0"/>
              <a:t>експедитивно зачувување и делумно откривање на податочен сообраќај</a:t>
            </a:r>
            <a:endParaRPr dirty="0"/>
          </a:p>
          <a:p>
            <a:pPr marL="228600" lvl="0" indent="-228600" algn="just" rtl="0">
              <a:lnSpc>
                <a:spcPct val="90000"/>
              </a:lnSpc>
              <a:spcBef>
                <a:spcPts val="1000"/>
              </a:spcBef>
              <a:spcAft>
                <a:spcPts val="0"/>
              </a:spcAft>
              <a:buClr>
                <a:schemeClr val="dk1"/>
              </a:buClr>
              <a:buSzPct val="100000"/>
              <a:buChar char="•"/>
            </a:pPr>
            <a:r>
              <a:rPr lang="mk-MK" dirty="0"/>
              <a:t>налог за генерирање информации</a:t>
            </a:r>
            <a:endParaRPr dirty="0"/>
          </a:p>
          <a:p>
            <a:pPr marL="0" lvl="0" indent="0" algn="l" rtl="0">
              <a:lnSpc>
                <a:spcPct val="90000"/>
              </a:lnSpc>
              <a:spcBef>
                <a:spcPts val="1000"/>
              </a:spcBef>
              <a:spcAft>
                <a:spcPts val="0"/>
              </a:spcAft>
              <a:buClr>
                <a:schemeClr val="dk1"/>
              </a:buClr>
              <a:buSzPct val="100000"/>
              <a:buNone/>
            </a:pPr>
            <a:endParaRPr dirty="0"/>
          </a:p>
        </p:txBody>
      </p:sp>
      <p:sp>
        <p:nvSpPr>
          <p:cNvPr id="166" name="Google Shape;166;p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4</a:t>
            </a:fld>
            <a:endParaRPr/>
          </a:p>
        </p:txBody>
      </p:sp>
      <p:sp>
        <p:nvSpPr>
          <p:cNvPr id="167" name="Google Shape;167;p4"/>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Цели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40"/>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3" name="Google Shape;463;p40"/>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u="none">
                <a:solidFill>
                  <a:schemeClr val="lt1"/>
                </a:solidFill>
                <a:latin typeface="Verdana"/>
                <a:ea typeface="Verdana"/>
                <a:cs typeface="Verdana"/>
                <a:sym typeface="Verdana"/>
              </a:rPr>
              <a:t>Цели на сесијата</a:t>
            </a:r>
            <a:endParaRPr sz="2000" b="0" u="none">
              <a:solidFill>
                <a:schemeClr val="lt1"/>
              </a:solidFill>
              <a:latin typeface="Verdana"/>
              <a:ea typeface="Verdana"/>
              <a:cs typeface="Verdana"/>
              <a:sym typeface="Verdana"/>
            </a:endParaRPr>
          </a:p>
        </p:txBody>
      </p:sp>
      <p:sp>
        <p:nvSpPr>
          <p:cNvPr id="464" name="Google Shape;464;p40"/>
          <p:cNvSpPr txBox="1">
            <a:spLocks noGrp="1"/>
          </p:cNvSpPr>
          <p:nvPr>
            <p:ph type="body" idx="1"/>
          </p:nvPr>
        </p:nvSpPr>
        <p:spPr>
          <a:xfrm>
            <a:off x="323528" y="1340767"/>
            <a:ext cx="8712522" cy="5240233"/>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400"/>
              <a:buNone/>
            </a:pPr>
            <a:r>
              <a:rPr lang="mk-MK" sz="2400" b="1" dirty="0"/>
              <a:t>На крајот на оваа сесија, претставниците ќе можат да:</a:t>
            </a:r>
            <a:endParaRPr dirty="0"/>
          </a:p>
          <a:p>
            <a:pPr marL="0" lvl="0" indent="0" algn="just" rtl="0">
              <a:lnSpc>
                <a:spcPct val="90000"/>
              </a:lnSpc>
              <a:spcBef>
                <a:spcPts val="1000"/>
              </a:spcBef>
              <a:spcAft>
                <a:spcPts val="0"/>
              </a:spcAft>
              <a:buClr>
                <a:schemeClr val="dk1"/>
              </a:buClr>
              <a:buSzPts val="2400"/>
              <a:buNone/>
            </a:pPr>
            <a:endParaRPr sz="2400" dirty="0"/>
          </a:p>
          <a:p>
            <a:pPr marL="228600" lvl="0" indent="-228600" algn="just" rtl="0">
              <a:lnSpc>
                <a:spcPct val="90000"/>
              </a:lnSpc>
              <a:spcBef>
                <a:spcPts val="1000"/>
              </a:spcBef>
              <a:spcAft>
                <a:spcPts val="0"/>
              </a:spcAft>
              <a:buClr>
                <a:schemeClr val="dk1"/>
              </a:buClr>
              <a:buSzPts val="2400"/>
              <a:buChar char="•"/>
            </a:pPr>
            <a:r>
              <a:rPr lang="mk-MK" sz="2400" dirty="0"/>
              <a:t>го разберат опфатот на судската надлежност на Конвенцијата од Будимпешта</a:t>
            </a:r>
            <a:endParaRPr sz="2400" dirty="0"/>
          </a:p>
          <a:p>
            <a:pPr marL="228600" lvl="0" indent="-228600" algn="just" rtl="0">
              <a:lnSpc>
                <a:spcPct val="90000"/>
              </a:lnSpc>
              <a:spcBef>
                <a:spcPts val="1000"/>
              </a:spcBef>
              <a:spcAft>
                <a:spcPts val="0"/>
              </a:spcAft>
              <a:buClr>
                <a:schemeClr val="dk1"/>
              </a:buClr>
              <a:buSzPts val="2400"/>
              <a:buChar char="•"/>
            </a:pPr>
            <a:r>
              <a:rPr lang="mk-MK" sz="2400" dirty="0"/>
              <a:t>да дискутираат за соодветните услови и заштитни мерки поврзани со примената на процесните овластувања</a:t>
            </a:r>
            <a:endParaRPr sz="2400" dirty="0"/>
          </a:p>
          <a:p>
            <a:pPr marL="228600" lvl="0" indent="-228600" algn="just" rtl="0">
              <a:lnSpc>
                <a:spcPct val="90000"/>
              </a:lnSpc>
              <a:spcBef>
                <a:spcPts val="1000"/>
              </a:spcBef>
              <a:spcAft>
                <a:spcPts val="0"/>
              </a:spcAft>
              <a:buClr>
                <a:schemeClr val="dk1"/>
              </a:buClr>
              <a:buSzPts val="2400"/>
              <a:buChar char="•"/>
            </a:pPr>
            <a:r>
              <a:rPr lang="mk-MK" sz="2400" dirty="0"/>
              <a:t>ги идентификуваат елементите на процесните овластувања за:  </a:t>
            </a:r>
            <a:endParaRPr sz="2400" dirty="0"/>
          </a:p>
          <a:p>
            <a:pPr marL="685800" lvl="1" indent="-228600" algn="just" rtl="0">
              <a:lnSpc>
                <a:spcPct val="90000"/>
              </a:lnSpc>
              <a:spcBef>
                <a:spcPts val="500"/>
              </a:spcBef>
              <a:spcAft>
                <a:spcPts val="0"/>
              </a:spcAft>
              <a:buClr>
                <a:schemeClr val="dk1"/>
              </a:buClr>
              <a:buSzPts val="2400"/>
              <a:buChar char="•"/>
            </a:pPr>
            <a:r>
              <a:rPr lang="mk-MK" dirty="0"/>
              <a:t>експедитивно зачувување на складирани компјутерски податоци</a:t>
            </a:r>
            <a:endParaRPr dirty="0"/>
          </a:p>
          <a:p>
            <a:pPr marL="685800" lvl="1" indent="-228600" algn="just" rtl="0">
              <a:lnSpc>
                <a:spcPct val="90000"/>
              </a:lnSpc>
              <a:spcBef>
                <a:spcPts val="500"/>
              </a:spcBef>
              <a:spcAft>
                <a:spcPts val="0"/>
              </a:spcAft>
              <a:buClr>
                <a:schemeClr val="dk1"/>
              </a:buClr>
              <a:buSzPts val="2400"/>
              <a:buChar char="•"/>
            </a:pPr>
            <a:r>
              <a:rPr lang="mk-MK" dirty="0"/>
              <a:t>експедитивно зачувување и делумно откривање на податочен сообраќај</a:t>
            </a:r>
            <a:endParaRPr dirty="0"/>
          </a:p>
          <a:p>
            <a:pPr marL="685800" lvl="1" indent="-228600" algn="just" rtl="0">
              <a:lnSpc>
                <a:spcPct val="90000"/>
              </a:lnSpc>
              <a:spcBef>
                <a:spcPts val="500"/>
              </a:spcBef>
              <a:spcAft>
                <a:spcPts val="0"/>
              </a:spcAft>
              <a:buClr>
                <a:schemeClr val="dk1"/>
              </a:buClr>
              <a:buSzPts val="2400"/>
              <a:buChar char="•"/>
            </a:pPr>
            <a:r>
              <a:rPr lang="mk-MK" dirty="0"/>
              <a:t>налог за генерирање информации</a:t>
            </a: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41"/>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470" name="Google Shape;470;p41"/>
          <p:cNvPicPr preferRelativeResize="0"/>
          <p:nvPr/>
        </p:nvPicPr>
        <p:blipFill rotWithShape="1">
          <a:blip r:embed="rId3">
            <a:alphaModFix/>
          </a:blip>
          <a:srcRect/>
          <a:stretch/>
        </p:blipFill>
        <p:spPr>
          <a:xfrm>
            <a:off x="4876800" y="188913"/>
            <a:ext cx="4087813" cy="711200"/>
          </a:xfrm>
          <a:prstGeom prst="rect">
            <a:avLst/>
          </a:prstGeom>
          <a:noFill/>
          <a:ln>
            <a:noFill/>
          </a:ln>
        </p:spPr>
      </p:pic>
      <p:sp>
        <p:nvSpPr>
          <p:cNvPr id="471" name="Google Shape;471;p41"/>
          <p:cNvSpPr/>
          <p:nvPr/>
        </p:nvSpPr>
        <p:spPr>
          <a:xfrm>
            <a:off x="290513" y="2352650"/>
            <a:ext cx="8599487" cy="37548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3600"/>
              <a:buFont typeface="Arial"/>
              <a:buNone/>
            </a:pPr>
            <a:r>
              <a:rPr lang="mk-MK" sz="3600" b="1">
                <a:solidFill>
                  <a:schemeClr val="dk1"/>
                </a:solidFill>
                <a:latin typeface="Calibri"/>
                <a:ea typeface="Calibri"/>
                <a:cs typeface="Calibri"/>
                <a:sym typeface="Calibri"/>
              </a:rPr>
              <a:t>Ви благодариме</a:t>
            </a: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800"/>
              <a:buFont typeface="Arial"/>
              <a:buNone/>
            </a:pPr>
            <a:r>
              <a:rPr lang="mk-MK" sz="1800" b="1">
                <a:solidFill>
                  <a:schemeClr val="dk1"/>
                </a:solidFill>
                <a:latin typeface="Calibri"/>
                <a:ea typeface="Calibri"/>
                <a:cs typeface="Calibri"/>
                <a:sym typeface="Calibri"/>
              </a:rPr>
              <a:t>Xxxxx XXXXXXXX</a:t>
            </a:r>
            <a:endParaRPr/>
          </a:p>
          <a:p>
            <a:pPr marL="0" marR="0" lvl="0" indent="0" algn="ctr" rtl="0">
              <a:spcBef>
                <a:spcPts val="0"/>
              </a:spcBef>
              <a:spcAft>
                <a:spcPts val="0"/>
              </a:spcAft>
              <a:buClr>
                <a:schemeClr val="dk1"/>
              </a:buClr>
              <a:buSzPts val="600"/>
              <a:buFont typeface="Arial"/>
              <a:buNone/>
            </a:pPr>
            <a:endParaRPr sz="600">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400"/>
              <a:buFont typeface="Arial"/>
              <a:buNone/>
            </a:pPr>
            <a:r>
              <a:rPr lang="mk-MK" sz="1400" i="1">
                <a:solidFill>
                  <a:schemeClr val="dk1"/>
                </a:solidFill>
                <a:latin typeface="Calibri"/>
                <a:ea typeface="Calibri"/>
                <a:cs typeface="Calibri"/>
                <a:sym typeface="Calibri"/>
              </a:rPr>
              <a:t>Совет на Европа</a:t>
            </a:r>
            <a:endParaRPr sz="1400" i="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400"/>
              <a:buFont typeface="Arial"/>
              <a:buNone/>
            </a:pPr>
            <a:endParaRPr sz="1400" b="1" u="sng">
              <a:solidFill>
                <a:srgbClr val="2F618F"/>
              </a:solidFill>
              <a:latin typeface="Calibri"/>
              <a:ea typeface="Calibri"/>
              <a:cs typeface="Calibri"/>
              <a:sym typeface="Calibri"/>
              <a:hlinkClick r:id="rId4">
                <a:extLst>
                  <a:ext uri="{A12FA001-AC4F-418D-AE19-62706E023703}">
                    <ahyp:hlinkClr xmlns:ahyp="http://schemas.microsoft.com/office/drawing/2018/hyperlinkcolor" val="tx"/>
                  </a:ext>
                </a:extLst>
              </a:hlinkClick>
            </a:endParaRPr>
          </a:p>
          <a:p>
            <a:pPr marL="0" marR="0" lvl="0" indent="0" algn="ctr" rtl="0">
              <a:spcBef>
                <a:spcPts val="0"/>
              </a:spcBef>
              <a:spcAft>
                <a:spcPts val="0"/>
              </a:spcAft>
              <a:buClr>
                <a:srgbClr val="2F618F"/>
              </a:buClr>
              <a:buSzPts val="1200"/>
              <a:buFont typeface="Arial"/>
              <a:buNone/>
            </a:pPr>
            <a:r>
              <a:rPr lang="mk-MK" sz="1200" b="1">
                <a:solidFill>
                  <a:srgbClr val="2F618F"/>
                </a:solidFill>
                <a:latin typeface="Calibri"/>
                <a:ea typeface="Calibri"/>
                <a:cs typeface="Calibri"/>
                <a:sym typeface="Calibri"/>
              </a:rPr>
              <a:t>Е-пошта</a:t>
            </a:r>
            <a:endParaRPr sz="1200" b="1">
              <a:solidFill>
                <a:srgbClr val="2F618F"/>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400"/>
              <a:buFont typeface="Arial"/>
              <a:buNone/>
            </a:pPr>
            <a:endParaRPr sz="14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r>
              <a:rPr lang="mk-MK" sz="1600" b="1">
                <a:solidFill>
                  <a:schemeClr val="dk1"/>
                </a:solidFill>
                <a:latin typeface="Calibri"/>
                <a:ea typeface="Calibri"/>
                <a:cs typeface="Calibri"/>
                <a:sym typeface="Calibri"/>
              </a:rPr>
              <a:t>ДД месец ГГГГ</a:t>
            </a:r>
            <a:endParaRPr sz="1600" b="1">
              <a:solidFill>
                <a:schemeClr val="dk1"/>
              </a:solidFill>
              <a:latin typeface="Calibri"/>
              <a:ea typeface="Calibri"/>
              <a:cs typeface="Calibri"/>
              <a:sym typeface="Calibri"/>
            </a:endParaRPr>
          </a:p>
        </p:txBody>
      </p:sp>
      <p:sp>
        <p:nvSpPr>
          <p:cNvPr id="472" name="Google Shape;472;p41"/>
          <p:cNvSpPr/>
          <p:nvPr/>
        </p:nvSpPr>
        <p:spPr>
          <a:xfrm>
            <a:off x="365125" y="1177588"/>
            <a:ext cx="8599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Arial"/>
              <a:buNone/>
            </a:pPr>
            <a:r>
              <a:rPr lang="mk-MK" sz="1800" b="1">
                <a:solidFill>
                  <a:schemeClr val="dk1"/>
                </a:solidFill>
                <a:latin typeface="Calibri"/>
                <a:ea typeface="Calibri"/>
                <a:cs typeface="Calibri"/>
                <a:sym typeface="Calibri"/>
              </a:rPr>
              <a:t>Воведен судски курс за сајбер-криминал и електронски докази</a:t>
            </a:r>
            <a:endParaRPr sz="1800" i="1">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5"/>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mk-MK" sz="3200">
                <a:latin typeface="Calibri"/>
                <a:ea typeface="Calibri"/>
                <a:cs typeface="Calibri"/>
                <a:sym typeface="Calibri"/>
              </a:rPr>
              <a:t>ОПФАТ НА ПРОЦЕСНИТЕ ОДРЕДБИ</a:t>
            </a:r>
            <a:endParaRPr sz="3200">
              <a:latin typeface="Calibri"/>
              <a:ea typeface="Calibri"/>
              <a:cs typeface="Calibri"/>
              <a:sym typeface="Calibri"/>
            </a:endParaRPr>
          </a:p>
        </p:txBody>
      </p:sp>
      <p:sp>
        <p:nvSpPr>
          <p:cNvPr id="174" name="Google Shape;174;p5"/>
          <p:cNvSpPr txBox="1">
            <a:spLocks noGrp="1"/>
          </p:cNvSpPr>
          <p:nvPr>
            <p:ph type="body" idx="1"/>
          </p:nvPr>
        </p:nvSpPr>
        <p:spPr>
          <a:xfrm>
            <a:off x="550562" y="329118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175" name="Google Shape;175;p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5</a:t>
            </a:fld>
            <a:endParaRPr/>
          </a:p>
        </p:txBody>
      </p:sp>
      <p:sp>
        <p:nvSpPr>
          <p:cNvPr id="176" name="Google Shape;176;p5"/>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Прв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6"/>
          <p:cNvSpPr/>
          <p:nvPr/>
        </p:nvSpPr>
        <p:spPr>
          <a:xfrm>
            <a:off x="162707" y="1456521"/>
            <a:ext cx="3889351" cy="447810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a:t>
            </a:r>
            <a:r>
              <a:rPr lang="ru-RU" sz="1500" b="0" i="0" u="none" strike="noStrike" cap="none" dirty="0">
                <a:solidFill>
                  <a:schemeClr val="dk1"/>
                </a:solidFill>
                <a:latin typeface="Calibri"/>
                <a:ea typeface="Calibri"/>
                <a:cs typeface="Calibri"/>
                <a:sym typeface="Calibri"/>
              </a:rPr>
              <a:t>Секоја страна донесува такви законодавни или други мерки кои се неопходни за</a:t>
            </a:r>
            <a:r>
              <a:rPr lang="mk-MK" sz="1500" b="0" i="0" u="none" strike="noStrike" cap="none" dirty="0">
                <a:solidFill>
                  <a:schemeClr val="dk1"/>
                </a:solidFill>
                <a:latin typeface="Calibri"/>
                <a:ea typeface="Calibri"/>
                <a:cs typeface="Calibri"/>
                <a:sym typeface="Calibri"/>
              </a:rPr>
              <a:t> </a:t>
            </a:r>
            <a:r>
              <a:rPr lang="mk-MK" sz="1500" b="1" i="0" u="none" strike="noStrike" cap="none" dirty="0">
                <a:solidFill>
                  <a:srgbClr val="FF0000"/>
                </a:solidFill>
                <a:latin typeface="Calibri"/>
                <a:ea typeface="Calibri"/>
                <a:cs typeface="Calibri"/>
                <a:sym typeface="Calibri"/>
              </a:rPr>
              <a:t>утврдување на овластувањата и постапки </a:t>
            </a:r>
            <a:r>
              <a:rPr lang="mk-MK" sz="1500" b="0" i="0" u="none" strike="noStrike" cap="none" dirty="0">
                <a:solidFill>
                  <a:schemeClr val="dk1"/>
                </a:solidFill>
                <a:latin typeface="Calibri"/>
                <a:ea typeface="Calibri"/>
                <a:cs typeface="Calibri"/>
                <a:sym typeface="Calibri"/>
              </a:rPr>
              <a:t>предвидени во овој оддел со цел да се овозможи преземањето на </a:t>
            </a:r>
            <a:r>
              <a:rPr lang="mk-MK" sz="1500" b="1" dirty="0">
                <a:solidFill>
                  <a:srgbClr val="FF0000"/>
                </a:solidFill>
                <a:latin typeface="Calibri"/>
                <a:ea typeface="Calibri"/>
                <a:cs typeface="Calibri"/>
                <a:sym typeface="Calibri"/>
              </a:rPr>
              <a:t>посеб</a:t>
            </a:r>
            <a:r>
              <a:rPr lang="mk-MK" sz="1500" b="1" i="0" u="none" strike="noStrike" cap="none" dirty="0">
                <a:solidFill>
                  <a:srgbClr val="FF0000"/>
                </a:solidFill>
                <a:latin typeface="Calibri"/>
                <a:ea typeface="Calibri"/>
                <a:cs typeface="Calibri"/>
                <a:sym typeface="Calibri"/>
              </a:rPr>
              <a:t>ни истражни дејствија или постапки</a:t>
            </a:r>
            <a:r>
              <a:rPr lang="mk-MK" sz="1500" b="0" i="0" u="none" strike="noStrike" cap="none" dirty="0">
                <a:solidFill>
                  <a:schemeClr val="dk1"/>
                </a:solidFill>
                <a:latin typeface="Calibri"/>
                <a:ea typeface="Calibri"/>
                <a:cs typeface="Calibri"/>
                <a:sym typeface="Calibri"/>
              </a:rPr>
              <a:t>. </a:t>
            </a:r>
            <a:endParaRPr dirty="0"/>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2 Доколку не е поинаку утврдено во член 21, секоја страна ќе ги примени овластувањата и постапките наведени во став 1 од овој член за: </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а кривичните дела утврдени во согласност со членовите 2 до 11 од оваа Конвенција;</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б други кривични дела сторени со помош на компјутерски систем; и</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в собирање докази во електронска форма на кривичен прекршок.</a:t>
            </a:r>
            <a:endParaRPr sz="1500" b="0" i="0" u="none" strike="noStrike" cap="none" dirty="0">
              <a:solidFill>
                <a:schemeClr val="dk1"/>
              </a:solidFill>
              <a:latin typeface="Calibri"/>
              <a:ea typeface="Calibri"/>
              <a:cs typeface="Calibri"/>
              <a:sym typeface="Calibri"/>
            </a:endParaRPr>
          </a:p>
        </p:txBody>
      </p:sp>
      <p:sp>
        <p:nvSpPr>
          <p:cNvPr id="183" name="Google Shape;183;p6"/>
          <p:cNvSpPr/>
          <p:nvPr/>
        </p:nvSpPr>
        <p:spPr>
          <a:xfrm>
            <a:off x="4532223" y="1456521"/>
            <a:ext cx="4125394" cy="21697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Страните мора да ги донесат неопходните мерки за утврдување на овластувањата и постапките во членовите 16 – 21 од Конвенцијата од Будимпешта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Овие овластувања треба да се користат во врска со посебни кривични истраги или постапки (т.е. не за собирање општи информации)</a:t>
            </a:r>
            <a:endParaRPr sz="1500" b="0" i="0" u="none" strike="noStrike" cap="none" dirty="0">
              <a:solidFill>
                <a:schemeClr val="dk1"/>
              </a:solidFill>
              <a:latin typeface="Calibri"/>
              <a:ea typeface="Calibri"/>
              <a:cs typeface="Calibri"/>
              <a:sym typeface="Calibri"/>
            </a:endParaRPr>
          </a:p>
        </p:txBody>
      </p:sp>
      <p:sp>
        <p:nvSpPr>
          <p:cNvPr id="184" name="Google Shape;184;p6"/>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a:solidFill>
                  <a:schemeClr val="lt1"/>
                </a:solidFill>
                <a:latin typeface="Verdana"/>
                <a:ea typeface="Verdana"/>
                <a:cs typeface="Verdana"/>
                <a:sym typeface="Verdana"/>
              </a:rPr>
              <a:t>Опфат на процесните одредби</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7"/>
          <p:cNvSpPr/>
          <p:nvPr/>
        </p:nvSpPr>
        <p:spPr>
          <a:xfrm>
            <a:off x="143252" y="1601399"/>
            <a:ext cx="3889351"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Секоја страна донесува такви законодавни или други мерки кои се неопходни за утврдување на овластувањата и постапки предвидени во овој оддел со цел да се овозможи преземањето на посебни истражни дејствија или постапки. </a:t>
            </a:r>
            <a:endParaRPr dirty="0"/>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2 Доколку не е поинаку утврдено во член 21, секоја страна ќе ги примени овластувањата и постапките наведени во став 1 од овој член на: </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а </a:t>
            </a:r>
            <a:r>
              <a:rPr lang="mk-MK" sz="1500" b="1" i="0" u="none" strike="noStrike" cap="none" dirty="0">
                <a:solidFill>
                  <a:srgbClr val="FF0000"/>
                </a:solidFill>
                <a:latin typeface="Calibri"/>
                <a:ea typeface="Calibri"/>
                <a:cs typeface="Calibri"/>
                <a:sym typeface="Calibri"/>
              </a:rPr>
              <a:t>кривичните прекршоци утврдени во согласност со </a:t>
            </a:r>
            <a:r>
              <a:rPr lang="mk-MK" sz="1500" b="0" i="0" u="none" strike="noStrike" cap="none" dirty="0">
                <a:solidFill>
                  <a:schemeClr val="dk1"/>
                </a:solidFill>
                <a:latin typeface="Calibri"/>
                <a:ea typeface="Calibri"/>
                <a:cs typeface="Calibri"/>
                <a:sym typeface="Calibri"/>
              </a:rPr>
              <a:t>членовите 2 до 11 од оваа </a:t>
            </a:r>
            <a:r>
              <a:rPr lang="mk-MK" sz="1500" b="1" i="0" u="none" strike="noStrike" cap="none" dirty="0">
                <a:solidFill>
                  <a:srgbClr val="FF0000"/>
                </a:solidFill>
                <a:latin typeface="Calibri"/>
                <a:ea typeface="Calibri"/>
                <a:cs typeface="Calibri"/>
                <a:sym typeface="Calibri"/>
              </a:rPr>
              <a:t>Конвенција</a:t>
            </a:r>
            <a:r>
              <a:rPr lang="mk-MK" sz="1500" b="0" i="0" u="none" strike="noStrike" cap="none" dirty="0">
                <a:solidFill>
                  <a:schemeClr val="dk1"/>
                </a:solidFill>
                <a:latin typeface="Calibri"/>
                <a:ea typeface="Calibri"/>
                <a:cs typeface="Calibri"/>
                <a:sym typeface="Calibri"/>
              </a:rPr>
              <a:t>;</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б </a:t>
            </a:r>
            <a:r>
              <a:rPr lang="mk-MK" sz="1500" b="1" i="0" u="none" strike="noStrike" cap="none" dirty="0">
                <a:solidFill>
                  <a:srgbClr val="FF0000"/>
                </a:solidFill>
                <a:latin typeface="Calibri"/>
                <a:ea typeface="Calibri"/>
                <a:cs typeface="Calibri"/>
                <a:sym typeface="Calibri"/>
              </a:rPr>
              <a:t>други кривични дела </a:t>
            </a:r>
            <a:r>
              <a:rPr lang="mk-MK" sz="1500" b="0" i="0" u="none" strike="noStrike" cap="none" dirty="0">
                <a:solidFill>
                  <a:schemeClr val="dk1"/>
                </a:solidFill>
                <a:latin typeface="Calibri"/>
                <a:ea typeface="Calibri"/>
                <a:cs typeface="Calibri"/>
                <a:sym typeface="Calibri"/>
              </a:rPr>
              <a:t>сторени со помош на </a:t>
            </a:r>
            <a:r>
              <a:rPr lang="mk-MK" sz="1500" b="1" i="0" u="none" strike="noStrike" cap="none" dirty="0">
                <a:solidFill>
                  <a:srgbClr val="FF0000"/>
                </a:solidFill>
                <a:latin typeface="Calibri"/>
                <a:ea typeface="Calibri"/>
                <a:cs typeface="Calibri"/>
                <a:sym typeface="Calibri"/>
              </a:rPr>
              <a:t>компјутерски систем</a:t>
            </a:r>
            <a:r>
              <a:rPr lang="mk-MK" sz="1500" b="0" i="0" u="none" strike="noStrike" cap="none" dirty="0">
                <a:solidFill>
                  <a:schemeClr val="dk1"/>
                </a:solidFill>
                <a:latin typeface="Calibri"/>
                <a:ea typeface="Calibri"/>
                <a:cs typeface="Calibri"/>
                <a:sym typeface="Calibri"/>
              </a:rPr>
              <a:t>; и</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в собирање </a:t>
            </a:r>
            <a:r>
              <a:rPr lang="mk-MK" sz="1500" b="1" i="0" u="none" strike="noStrike" cap="none" dirty="0">
                <a:solidFill>
                  <a:srgbClr val="FF0000"/>
                </a:solidFill>
                <a:latin typeface="Calibri"/>
                <a:ea typeface="Calibri"/>
                <a:cs typeface="Calibri"/>
                <a:sym typeface="Calibri"/>
              </a:rPr>
              <a:t>докази</a:t>
            </a:r>
            <a:r>
              <a:rPr lang="mk-MK" sz="1500" b="0" i="0" u="none" strike="noStrike" cap="none" dirty="0">
                <a:solidFill>
                  <a:schemeClr val="dk1"/>
                </a:solidFill>
                <a:latin typeface="Calibri"/>
                <a:ea typeface="Calibri"/>
                <a:cs typeface="Calibri"/>
                <a:sym typeface="Calibri"/>
              </a:rPr>
              <a:t> во </a:t>
            </a:r>
            <a:r>
              <a:rPr lang="mk-MK" sz="1500" b="1" i="0" u="none" strike="noStrike" cap="none" dirty="0">
                <a:solidFill>
                  <a:srgbClr val="FF0000"/>
                </a:solidFill>
                <a:latin typeface="Calibri"/>
                <a:ea typeface="Calibri"/>
                <a:cs typeface="Calibri"/>
                <a:sym typeface="Calibri"/>
              </a:rPr>
              <a:t>електронска форма</a:t>
            </a:r>
            <a:r>
              <a:rPr lang="mk-MK" sz="1500" b="0" i="0" u="none" strike="noStrike" cap="none" dirty="0">
                <a:solidFill>
                  <a:schemeClr val="dk1"/>
                </a:solidFill>
                <a:latin typeface="Calibri"/>
                <a:ea typeface="Calibri"/>
                <a:cs typeface="Calibri"/>
                <a:sym typeface="Calibri"/>
              </a:rPr>
              <a:t> на </a:t>
            </a:r>
            <a:r>
              <a:rPr lang="mk-MK" sz="1500" b="1" i="0" u="none" strike="noStrike" cap="none" dirty="0">
                <a:solidFill>
                  <a:srgbClr val="FF0000"/>
                </a:solidFill>
                <a:latin typeface="Calibri"/>
                <a:ea typeface="Calibri"/>
                <a:cs typeface="Calibri"/>
                <a:sym typeface="Calibri"/>
              </a:rPr>
              <a:t>кривичен прекршок</a:t>
            </a:r>
            <a:r>
              <a:rPr lang="mk-MK" sz="1500" b="0" i="0" u="none" strike="noStrike" cap="none" dirty="0">
                <a:solidFill>
                  <a:schemeClr val="dk1"/>
                </a:solidFill>
                <a:latin typeface="Calibri"/>
                <a:ea typeface="Calibri"/>
                <a:cs typeface="Calibri"/>
                <a:sym typeface="Calibri"/>
              </a:rPr>
              <a:t>.</a:t>
            </a:r>
            <a:endParaRPr sz="1500" b="0" i="0" u="none" strike="noStrike" cap="none" dirty="0">
              <a:solidFill>
                <a:schemeClr val="dk1"/>
              </a:solidFill>
              <a:latin typeface="Calibri"/>
              <a:ea typeface="Calibri"/>
              <a:cs typeface="Calibri"/>
              <a:sym typeface="Calibri"/>
            </a:endParaRPr>
          </a:p>
        </p:txBody>
      </p:sp>
      <p:sp>
        <p:nvSpPr>
          <p:cNvPr id="191" name="Google Shape;191;p7"/>
          <p:cNvSpPr/>
          <p:nvPr/>
        </p:nvSpPr>
        <p:spPr>
          <a:xfrm>
            <a:off x="4591455" y="1601399"/>
            <a:ext cx="4134256" cy="40164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процесните овластувања утврдени во согласност со Конвенцијата од Будимпешта не се однесуваат само на </a:t>
            </a:r>
            <a:r>
              <a:rPr lang="mk-MK" sz="1500" b="0" i="0" u="none" strike="noStrike" cap="none" dirty="0" err="1">
                <a:solidFill>
                  <a:schemeClr val="dk1"/>
                </a:solidFill>
                <a:latin typeface="Calibri"/>
                <a:ea typeface="Calibri"/>
                <a:cs typeface="Calibri"/>
                <a:sym typeface="Calibri"/>
              </a:rPr>
              <a:t>сајбер</a:t>
            </a:r>
            <a:r>
              <a:rPr lang="mk-MK" sz="1500" b="0" i="0" u="none" strike="noStrike" cap="none" dirty="0">
                <a:solidFill>
                  <a:schemeClr val="dk1"/>
                </a:solidFill>
                <a:latin typeface="Calibri"/>
                <a:ea typeface="Calibri"/>
                <a:cs typeface="Calibri"/>
                <a:sym typeface="Calibri"/>
              </a:rPr>
              <a:t>-криминал.</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Овие овластувања можат да се користат во однос на:</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кривични дела утврдени во согласност со Конвенцијата од Будимпешта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д</a:t>
            </a:r>
            <a:r>
              <a:rPr lang="mk-MK" sz="1500" b="0" i="0" u="none" strike="noStrike" cap="none" dirty="0">
                <a:solidFill>
                  <a:schemeClr val="dk1"/>
                </a:solidFill>
                <a:latin typeface="Calibri"/>
                <a:ea typeface="Calibri"/>
                <a:cs typeface="Calibri"/>
                <a:sym typeface="Calibri"/>
              </a:rPr>
              <a:t>руги кривични дела извршени со помош на компјутер</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собирање докази за какво било кривично дело.</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Конвенцијата од Будимпешта е конвенција за </a:t>
            </a:r>
            <a:r>
              <a:rPr lang="mk-MK" sz="1500" b="0" i="0" u="none" strike="noStrike" cap="none" dirty="0" err="1">
                <a:solidFill>
                  <a:schemeClr val="dk1"/>
                </a:solidFill>
                <a:latin typeface="Calibri"/>
                <a:ea typeface="Calibri"/>
                <a:cs typeface="Calibri"/>
                <a:sym typeface="Calibri"/>
              </a:rPr>
              <a:t>сајбер</a:t>
            </a:r>
            <a:r>
              <a:rPr lang="mk-MK" sz="1500" b="0" i="0" u="none" strike="noStrike" cap="none" dirty="0">
                <a:solidFill>
                  <a:schemeClr val="dk1"/>
                </a:solidFill>
                <a:latin typeface="Calibri"/>
                <a:ea typeface="Calibri"/>
                <a:cs typeface="Calibri"/>
                <a:sym typeface="Calibri"/>
              </a:rPr>
              <a:t>-криминал и за електронски докази.</a:t>
            </a:r>
            <a:endParaRPr sz="1500" b="0" i="0" u="none" strike="noStrike" cap="none" dirty="0">
              <a:solidFill>
                <a:schemeClr val="dk1"/>
              </a:solidFill>
              <a:latin typeface="Calibri"/>
              <a:ea typeface="Calibri"/>
              <a:cs typeface="Calibri"/>
              <a:sym typeface="Calibri"/>
            </a:endParaRPr>
          </a:p>
        </p:txBody>
      </p:sp>
      <p:sp>
        <p:nvSpPr>
          <p:cNvPr id="192" name="Google Shape;192;p7"/>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a:solidFill>
                  <a:schemeClr val="lt1"/>
                </a:solidFill>
                <a:latin typeface="Verdana"/>
                <a:ea typeface="Verdana"/>
                <a:cs typeface="Verdana"/>
                <a:sym typeface="Verdana"/>
              </a:rPr>
              <a:t>Опфат на процесните одредби</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8"/>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mk-MK" sz="3200" dirty="0">
                <a:latin typeface="Calibri"/>
                <a:ea typeface="Calibri"/>
                <a:cs typeface="Calibri"/>
                <a:sym typeface="Calibri"/>
              </a:rPr>
              <a:t>УСЛОВИ И ЗАШТИТНИ МЕРКИ</a:t>
            </a:r>
            <a:endParaRPr sz="3200" dirty="0">
              <a:latin typeface="Calibri"/>
              <a:ea typeface="Calibri"/>
              <a:cs typeface="Calibri"/>
              <a:sym typeface="Calibri"/>
            </a:endParaRPr>
          </a:p>
        </p:txBody>
      </p:sp>
      <p:sp>
        <p:nvSpPr>
          <p:cNvPr id="199" name="Google Shape;199;p8"/>
          <p:cNvSpPr txBox="1">
            <a:spLocks noGrp="1"/>
          </p:cNvSpPr>
          <p:nvPr>
            <p:ph type="body" idx="1"/>
          </p:nvPr>
        </p:nvSpPr>
        <p:spPr>
          <a:xfrm>
            <a:off x="550562" y="3429000"/>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00" name="Google Shape;200;p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8</a:t>
            </a:fld>
            <a:endParaRPr/>
          </a:p>
        </p:txBody>
      </p:sp>
      <p:sp>
        <p:nvSpPr>
          <p:cNvPr id="201" name="Google Shape;201;p8"/>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Втор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9"/>
          <p:cNvSpPr/>
          <p:nvPr/>
        </p:nvSpPr>
        <p:spPr>
          <a:xfrm>
            <a:off x="152980" y="1445757"/>
            <a:ext cx="3889351" cy="470894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Секоја страна ќе обезбеди воведувањето, спроведувањето и примената на овластувањата и постапките предвидени во овој оддел да подлежат на услови и </a:t>
            </a:r>
            <a:r>
              <a:rPr lang="mk-MK" sz="1500" b="1" i="0" u="none" strike="noStrike" cap="none" dirty="0">
                <a:solidFill>
                  <a:srgbClr val="FF0000"/>
                </a:solidFill>
                <a:latin typeface="Calibri"/>
                <a:ea typeface="Calibri"/>
                <a:cs typeface="Calibri"/>
                <a:sym typeface="Calibri"/>
              </a:rPr>
              <a:t>заштитни мерки предвидени со сопственото домашно право</a:t>
            </a:r>
            <a:r>
              <a:rPr lang="mk-MK" sz="1500" b="0" i="0" u="none" strike="noStrike" cap="none" dirty="0">
                <a:solidFill>
                  <a:schemeClr val="dk1"/>
                </a:solidFill>
                <a:latin typeface="Calibri"/>
                <a:ea typeface="Calibri"/>
                <a:cs typeface="Calibri"/>
                <a:sym typeface="Calibri"/>
              </a:rPr>
              <a:t>, со кои се предвидува </a:t>
            </a:r>
            <a:r>
              <a:rPr lang="mk-MK" sz="1500" b="1" i="0" u="none" strike="noStrike" cap="none" dirty="0">
                <a:solidFill>
                  <a:srgbClr val="FF0000"/>
                </a:solidFill>
                <a:latin typeface="Calibri"/>
                <a:ea typeface="Calibri"/>
                <a:cs typeface="Calibri"/>
                <a:sym typeface="Calibri"/>
              </a:rPr>
              <a:t>соодветна заштита на човековите права и слободи</a:t>
            </a:r>
            <a:r>
              <a:rPr lang="mk-MK" sz="1500" b="0" i="0" u="none" strike="noStrike" cap="none" dirty="0">
                <a:solidFill>
                  <a:schemeClr val="dk1"/>
                </a:solidFill>
                <a:latin typeface="Calibri"/>
                <a:ea typeface="Calibri"/>
                <a:cs typeface="Calibri"/>
                <a:sym typeface="Calibri"/>
              </a:rPr>
              <a:t>, вклучувајќи ги и правата што произлегуваат согласно обврските преземени со Конвенцијата за заштита на човековите права и основните слободи на Советот на Европа од 1950 година, Меѓународниот пакт за граѓанските и политички права на Организацијата на Обединетите нации од 1966 година и други </a:t>
            </a:r>
            <a:r>
              <a:rPr lang="mk-MK" sz="1500" b="1" i="0" u="none" strike="noStrike" cap="none" dirty="0">
                <a:solidFill>
                  <a:srgbClr val="FF0000"/>
                </a:solidFill>
                <a:latin typeface="Calibri"/>
                <a:ea typeface="Calibri"/>
                <a:cs typeface="Calibri"/>
                <a:sym typeface="Calibri"/>
              </a:rPr>
              <a:t>применливи меѓународни инструменти за човекови права</a:t>
            </a:r>
            <a:r>
              <a:rPr lang="mk-MK" sz="1500" dirty="0">
                <a:solidFill>
                  <a:schemeClr val="dk1"/>
                </a:solidFill>
                <a:latin typeface="Calibri"/>
                <a:ea typeface="Calibri"/>
                <a:cs typeface="Calibri"/>
                <a:sym typeface="Calibri"/>
              </a:rPr>
              <a:t>, а кои</a:t>
            </a:r>
            <a:r>
              <a:rPr lang="mk-MK" sz="1500" b="0" i="0" u="none" strike="noStrike" cap="none" dirty="0">
                <a:solidFill>
                  <a:schemeClr val="dk1"/>
                </a:solidFill>
                <a:latin typeface="Calibri"/>
                <a:ea typeface="Calibri"/>
                <a:cs typeface="Calibri"/>
                <a:sym typeface="Calibri"/>
              </a:rPr>
              <a:t> го вклучуваат начелото на пропорционалност. </a:t>
            </a:r>
            <a:endParaRPr sz="1500" b="0" i="0" u="none" strike="noStrike" cap="none" dirty="0">
              <a:solidFill>
                <a:schemeClr val="dk1"/>
              </a:solidFill>
              <a:latin typeface="Calibri"/>
              <a:ea typeface="Calibri"/>
              <a:cs typeface="Calibri"/>
              <a:sym typeface="Calibri"/>
            </a:endParaRPr>
          </a:p>
        </p:txBody>
      </p:sp>
      <p:sp>
        <p:nvSpPr>
          <p:cNvPr id="208" name="Google Shape;208;p9"/>
          <p:cNvSpPr/>
          <p:nvPr/>
        </p:nvSpPr>
        <p:spPr>
          <a:xfrm>
            <a:off x="4610911" y="1445757"/>
            <a:ext cx="4056434" cy="30931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или постапката мора да бидат пропорционални на природата и околностите на делото.</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Домашното право мора да обезбеди ограничувања на прекумерниот опфат на налозите за генерирање информации и барањата за разумност на претресите и </a:t>
            </a:r>
            <a:r>
              <a:rPr lang="mk-MK" sz="1500" b="0" i="0" u="none" strike="noStrike" cap="none" dirty="0" err="1">
                <a:solidFill>
                  <a:schemeClr val="dk1"/>
                </a:solidFill>
                <a:latin typeface="Calibri"/>
                <a:ea typeface="Calibri"/>
                <a:cs typeface="Calibri"/>
                <a:sym typeface="Calibri"/>
              </a:rPr>
              <a:t>заплените</a:t>
            </a:r>
            <a:r>
              <a:rPr lang="mk-MK" sz="15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Од страните се бара да го спроведат начелото на пропорционалност во согласност со домашното право.</a:t>
            </a:r>
            <a:endParaRPr sz="1500" b="0" i="0" u="none" strike="noStrike" cap="none" dirty="0">
              <a:solidFill>
                <a:schemeClr val="dk1"/>
              </a:solidFill>
              <a:latin typeface="Calibri"/>
              <a:ea typeface="Calibri"/>
              <a:cs typeface="Calibri"/>
              <a:sym typeface="Calibri"/>
            </a:endParaRPr>
          </a:p>
        </p:txBody>
      </p:sp>
      <p:sp>
        <p:nvSpPr>
          <p:cNvPr id="209" name="Google Shape;209;p9"/>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1097</TotalTime>
  <Words>10213</Words>
  <Application>Microsoft Office PowerPoint</Application>
  <PresentationFormat>On-screen Show (4:3)</PresentationFormat>
  <Paragraphs>604</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Noto Sans Symbols</vt:lpstr>
      <vt:lpstr>Verdana</vt:lpstr>
      <vt:lpstr>Office Theme</vt:lpstr>
      <vt:lpstr>PowerPoint Presentation</vt:lpstr>
      <vt:lpstr>PowerPoint Presentation</vt:lpstr>
      <vt:lpstr>PowerPoint Presentation</vt:lpstr>
      <vt:lpstr>PowerPoint Presentation</vt:lpstr>
      <vt:lpstr>ОПФАТ НА ПРОЦЕСНИТЕ ОДРЕДБИ</vt:lpstr>
      <vt:lpstr>PowerPoint Presentation</vt:lpstr>
      <vt:lpstr>PowerPoint Presentation</vt:lpstr>
      <vt:lpstr>УСЛОВИ И ЗАШТИТНИ МЕРКИ</vt:lpstr>
      <vt:lpstr>PowerPoint Presentation</vt:lpstr>
      <vt:lpstr>PowerPoint Presentation</vt:lpstr>
      <vt:lpstr>PowerPoint Presentation</vt:lpstr>
      <vt:lpstr>PowerPoint Presentation</vt:lpstr>
      <vt:lpstr>PowerPoint Presentation</vt:lpstr>
      <vt:lpstr>ЕКСПЕДИТИВНО ЗАЧУВУВАЊЕ НА СКЛАДИРАНИ КОМПЈУТЕРСКИ ПОДАТОЦИ И ДЕЛУМНО ОТКРИВАЊЕ НА ПОДАТОЧЕН СООБРАЌАЈ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НАЛОГ ЗА ГЕНЕРИРАЊЕ ИНФОРМАЦИИ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35</cp:revision>
  <dcterms:created xsi:type="dcterms:W3CDTF">2020-10-07T11:36:01Z</dcterms:created>
  <dcterms:modified xsi:type="dcterms:W3CDTF">2021-04-25T19:39:45Z</dcterms:modified>
</cp:coreProperties>
</file>