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media/audio1.bin" ContentType="audio/unknown"/>
  <Override PartName="/ppt/media/audio2.bin" ContentType="audio/unknown"/>
  <Override PartName="/ppt/media/audio3.bin" ContentType="audio/unknown"/>
  <Override PartName="/ppt/media/audio4.bin" ContentType="audio/unknown"/>
  <Override PartName="/ppt/media/audio5.bin" ContentType="audio/unknown"/>
  <Override PartName="/ppt/media/audio6.bin" ContentType="audio/unknown"/>
  <Override PartName="/ppt/media/audio7.bin" ContentType="audio/unknown"/>
  <Override PartName="/ppt/media/audio8.bin" ContentType="audio/unknown"/>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2"/>
  </p:notesMasterIdLst>
  <p:sldIdLst>
    <p:sldId id="276" r:id="rId2"/>
    <p:sldId id="277" r:id="rId3"/>
    <p:sldId id="258" r:id="rId4"/>
    <p:sldId id="579" r:id="rId5"/>
    <p:sldId id="286" r:id="rId6"/>
    <p:sldId id="310" r:id="rId7"/>
    <p:sldId id="311" r:id="rId8"/>
    <p:sldId id="568" r:id="rId9"/>
    <p:sldId id="561" r:id="rId10"/>
    <p:sldId id="569" r:id="rId11"/>
    <p:sldId id="562" r:id="rId12"/>
    <p:sldId id="563" r:id="rId13"/>
    <p:sldId id="559" r:id="rId14"/>
    <p:sldId id="510" r:id="rId15"/>
    <p:sldId id="581" r:id="rId16"/>
    <p:sldId id="582" r:id="rId17"/>
    <p:sldId id="583" r:id="rId18"/>
    <p:sldId id="584" r:id="rId19"/>
    <p:sldId id="585" r:id="rId20"/>
    <p:sldId id="586" r:id="rId21"/>
    <p:sldId id="592" r:id="rId22"/>
    <p:sldId id="587" r:id="rId23"/>
    <p:sldId id="591" r:id="rId24"/>
    <p:sldId id="590" r:id="rId25"/>
    <p:sldId id="588" r:id="rId26"/>
    <p:sldId id="600" r:id="rId27"/>
    <p:sldId id="589" r:id="rId28"/>
    <p:sldId id="593" r:id="rId29"/>
    <p:sldId id="594" r:id="rId30"/>
    <p:sldId id="595" r:id="rId31"/>
    <p:sldId id="596" r:id="rId32"/>
    <p:sldId id="597" r:id="rId33"/>
    <p:sldId id="598" r:id="rId34"/>
    <p:sldId id="599" r:id="rId35"/>
    <p:sldId id="602" r:id="rId36"/>
    <p:sldId id="603" r:id="rId37"/>
    <p:sldId id="604" r:id="rId38"/>
    <p:sldId id="605" r:id="rId39"/>
    <p:sldId id="606" r:id="rId40"/>
    <p:sldId id="607" r:id="rId41"/>
    <p:sldId id="608" r:id="rId42"/>
    <p:sldId id="609" r:id="rId43"/>
    <p:sldId id="601" r:id="rId44"/>
    <p:sldId id="565" r:id="rId45"/>
    <p:sldId id="566" r:id="rId46"/>
    <p:sldId id="513" r:id="rId47"/>
    <p:sldId id="514" r:id="rId48"/>
    <p:sldId id="526" r:id="rId49"/>
    <p:sldId id="571" r:id="rId50"/>
    <p:sldId id="528" r:id="rId51"/>
    <p:sldId id="530" r:id="rId52"/>
    <p:sldId id="572" r:id="rId53"/>
    <p:sldId id="573" r:id="rId54"/>
    <p:sldId id="574" r:id="rId55"/>
    <p:sldId id="575" r:id="rId56"/>
    <p:sldId id="576" r:id="rId57"/>
    <p:sldId id="532" r:id="rId58"/>
    <p:sldId id="570" r:id="rId59"/>
    <p:sldId id="535" r:id="rId60"/>
    <p:sldId id="383" r:id="rId61"/>
    <p:sldId id="384" r:id="rId62"/>
    <p:sldId id="385" r:id="rId63"/>
    <p:sldId id="578" r:id="rId64"/>
    <p:sldId id="577" r:id="rId65"/>
    <p:sldId id="396" r:id="rId66"/>
    <p:sldId id="397" r:id="rId67"/>
    <p:sldId id="398" r:id="rId68"/>
    <p:sldId id="399" r:id="rId69"/>
    <p:sldId id="400" r:id="rId70"/>
    <p:sldId id="580" r:id="rId71"/>
    <p:sldId id="560" r:id="rId72"/>
    <p:sldId id="406" r:id="rId73"/>
    <p:sldId id="615" r:id="rId74"/>
    <p:sldId id="610" r:id="rId75"/>
    <p:sldId id="611" r:id="rId76"/>
    <p:sldId id="639" r:id="rId77"/>
    <p:sldId id="612" r:id="rId78"/>
    <p:sldId id="613" r:id="rId79"/>
    <p:sldId id="640" r:id="rId80"/>
    <p:sldId id="614" r:id="rId81"/>
    <p:sldId id="409" r:id="rId82"/>
    <p:sldId id="411" r:id="rId83"/>
    <p:sldId id="412" r:id="rId84"/>
    <p:sldId id="413" r:id="rId85"/>
    <p:sldId id="414" r:id="rId86"/>
    <p:sldId id="415" r:id="rId87"/>
    <p:sldId id="416" r:id="rId88"/>
    <p:sldId id="417" r:id="rId89"/>
    <p:sldId id="616" r:id="rId90"/>
    <p:sldId id="419" r:id="rId91"/>
    <p:sldId id="420" r:id="rId92"/>
    <p:sldId id="421" r:id="rId93"/>
    <p:sldId id="422" r:id="rId94"/>
    <p:sldId id="423" r:id="rId95"/>
    <p:sldId id="424" r:id="rId96"/>
    <p:sldId id="617" r:id="rId97"/>
    <p:sldId id="425" r:id="rId98"/>
    <p:sldId id="426" r:id="rId99"/>
    <p:sldId id="618" r:id="rId100"/>
    <p:sldId id="428" r:id="rId101"/>
    <p:sldId id="429" r:id="rId102"/>
    <p:sldId id="430" r:id="rId103"/>
    <p:sldId id="431" r:id="rId104"/>
    <p:sldId id="432" r:id="rId105"/>
    <p:sldId id="620" r:id="rId106"/>
    <p:sldId id="433" r:id="rId107"/>
    <p:sldId id="434" r:id="rId108"/>
    <p:sldId id="436" r:id="rId109"/>
    <p:sldId id="437" r:id="rId110"/>
    <p:sldId id="641" r:id="rId111"/>
    <p:sldId id="642" r:id="rId112"/>
    <p:sldId id="643" r:id="rId113"/>
    <p:sldId id="645" r:id="rId114"/>
    <p:sldId id="647" r:id="rId115"/>
    <p:sldId id="648" r:id="rId116"/>
    <p:sldId id="649" r:id="rId117"/>
    <p:sldId id="650" r:id="rId118"/>
    <p:sldId id="651" r:id="rId119"/>
    <p:sldId id="652" r:id="rId120"/>
    <p:sldId id="653" r:id="rId121"/>
    <p:sldId id="654" r:id="rId122"/>
    <p:sldId id="655" r:id="rId123"/>
    <p:sldId id="656" r:id="rId124"/>
    <p:sldId id="657" r:id="rId125"/>
    <p:sldId id="694" r:id="rId126"/>
    <p:sldId id="695" r:id="rId127"/>
    <p:sldId id="696" r:id="rId128"/>
    <p:sldId id="665" r:id="rId129"/>
    <p:sldId id="666" r:id="rId130"/>
    <p:sldId id="668" r:id="rId131"/>
    <p:sldId id="669" r:id="rId132"/>
    <p:sldId id="670" r:id="rId133"/>
    <p:sldId id="686" r:id="rId134"/>
    <p:sldId id="687" r:id="rId135"/>
    <p:sldId id="688" r:id="rId136"/>
    <p:sldId id="689" r:id="rId137"/>
    <p:sldId id="690" r:id="rId138"/>
    <p:sldId id="691" r:id="rId139"/>
    <p:sldId id="693" r:id="rId140"/>
    <p:sldId id="697" r:id="rId141"/>
    <p:sldId id="633" r:id="rId142"/>
    <p:sldId id="638" r:id="rId143"/>
    <p:sldId id="634" r:id="rId144"/>
    <p:sldId id="635" r:id="rId145"/>
    <p:sldId id="636" r:id="rId146"/>
    <p:sldId id="637" r:id="rId147"/>
    <p:sldId id="366" r:id="rId148"/>
    <p:sldId id="631" r:id="rId149"/>
    <p:sldId id="624" r:id="rId150"/>
    <p:sldId id="538" r:id="rId151"/>
    <p:sldId id="539" r:id="rId152"/>
    <p:sldId id="540" r:id="rId153"/>
    <p:sldId id="541" r:id="rId154"/>
    <p:sldId id="542" r:id="rId155"/>
    <p:sldId id="625" r:id="rId156"/>
    <p:sldId id="544" r:id="rId157"/>
    <p:sldId id="545" r:id="rId158"/>
    <p:sldId id="546" r:id="rId159"/>
    <p:sldId id="626" r:id="rId160"/>
    <p:sldId id="548" r:id="rId161"/>
    <p:sldId id="549" r:id="rId162"/>
    <p:sldId id="550" r:id="rId163"/>
    <p:sldId id="551" r:id="rId164"/>
    <p:sldId id="552" r:id="rId165"/>
    <p:sldId id="627" r:id="rId166"/>
    <p:sldId id="628" r:id="rId167"/>
    <p:sldId id="700" r:id="rId168"/>
    <p:sldId id="698" r:id="rId169"/>
    <p:sldId id="699" r:id="rId170"/>
    <p:sldId id="356" r:id="rId1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71298" autoAdjust="0"/>
  </p:normalViewPr>
  <p:slideViewPr>
    <p:cSldViewPr snapToGrid="0" snapToObjects="1">
      <p:cViewPr>
        <p:scale>
          <a:sx n="62" d="100"/>
          <a:sy n="62" d="100"/>
        </p:scale>
        <p:origin x="-72" y="-3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76"/>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theme" Target="theme/theme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F5C0A3-2857-451B-97FC-E5DDB73F47C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mk"/>
        </a:p>
      </dgm:t>
    </dgm:pt>
    <dgm:pt modelId="{031314DA-2242-4CAA-B6B3-A6FD2279EA8E}">
      <dgm:prSet phldrT="[Text]" custT="1"/>
      <dgm:spPr>
        <a:solidFill>
          <a:schemeClr val="tx2">
            <a:lumMod val="75000"/>
          </a:schemeClr>
        </a:solidFill>
      </dgm:spPr>
      <dgm:t>
        <a:bodyPr/>
        <a:lstStyle/>
        <a:p>
          <a:pPr algn="l" rtl="0"/>
          <a:r>
            <a:rPr lang="mk" sz="2400" b="1" i="0" u="none"/>
            <a:t>Дигитална форензика</a:t>
          </a:r>
          <a:endParaRPr lang="mk" sz="2400" b="1" dirty="0"/>
        </a:p>
      </dgm:t>
    </dgm:pt>
    <dgm:pt modelId="{2D82FDBC-9467-4FB4-A1BE-4CB049D1C333}" type="parTrans" cxnId="{F9D42539-0231-4BAB-AF64-31D02472148C}">
      <dgm:prSet/>
      <dgm:spPr/>
      <dgm:t>
        <a:bodyPr/>
        <a:lstStyle/>
        <a:p>
          <a:endParaRPr lang="mk" dirty="0"/>
        </a:p>
      </dgm:t>
    </dgm:pt>
    <dgm:pt modelId="{24C2A7B5-7230-4BD6-A213-EF2AAFB0329A}" type="sibTrans" cxnId="{F9D42539-0231-4BAB-AF64-31D02472148C}">
      <dgm:prSet/>
      <dgm:spPr/>
      <dgm:t>
        <a:bodyPr/>
        <a:lstStyle/>
        <a:p>
          <a:endParaRPr lang="mk" dirty="0"/>
        </a:p>
      </dgm:t>
    </dgm:pt>
    <dgm:pt modelId="{D6E64C49-15F3-4EA9-A76D-C561CF2C2115}">
      <dgm:prSet phldrT="[Text]" custT="1"/>
      <dgm:spPr/>
      <dgm:t>
        <a:bodyPr/>
        <a:lstStyle/>
        <a:p>
          <a:pPr algn="l" rtl="0"/>
          <a:r>
            <a:rPr lang="mk" sz="1400" b="1" i="0" u="none"/>
            <a:t>Компјутерска форензика</a:t>
          </a:r>
          <a:endParaRPr lang="mk" sz="1400" b="1" dirty="0"/>
        </a:p>
      </dgm:t>
    </dgm:pt>
    <dgm:pt modelId="{0604D3C0-8608-464B-ACF3-9AF66E787A98}" type="parTrans" cxnId="{967D6447-9C5F-4EAF-9828-606CBB393B9D}">
      <dgm:prSet/>
      <dgm:spPr/>
      <dgm:t>
        <a:bodyPr/>
        <a:lstStyle/>
        <a:p>
          <a:endParaRPr lang="mk" dirty="0"/>
        </a:p>
      </dgm:t>
    </dgm:pt>
    <dgm:pt modelId="{CC214FF3-0526-4391-BA79-F517A920629D}" type="sibTrans" cxnId="{967D6447-9C5F-4EAF-9828-606CBB393B9D}">
      <dgm:prSet/>
      <dgm:spPr/>
      <dgm:t>
        <a:bodyPr/>
        <a:lstStyle/>
        <a:p>
          <a:endParaRPr lang="mk" dirty="0"/>
        </a:p>
      </dgm:t>
    </dgm:pt>
    <dgm:pt modelId="{3E1273AC-8F38-4BEF-AA98-95541B3D403A}">
      <dgm:prSet phldrT="[Text]" custT="1"/>
      <dgm:spPr>
        <a:solidFill>
          <a:schemeClr val="accent1">
            <a:lumMod val="60000"/>
            <a:lumOff val="40000"/>
          </a:schemeClr>
        </a:solidFill>
      </dgm:spPr>
      <dgm:t>
        <a:bodyPr/>
        <a:lstStyle/>
        <a:p>
          <a:pPr algn="l" rtl="0"/>
          <a:r>
            <a:rPr lang="mk" sz="1400" b="1" i="0" u="none"/>
            <a:t>Мобилна форензика</a:t>
          </a:r>
          <a:endParaRPr lang="mk" sz="1400" b="1" noProof="0" dirty="0"/>
        </a:p>
      </dgm:t>
    </dgm:pt>
    <dgm:pt modelId="{25E89F94-31F1-4B18-BD71-47E105F0BD7E}" type="parTrans" cxnId="{2E9948BD-34DF-4C76-871E-78276D0143B0}">
      <dgm:prSet/>
      <dgm:spPr/>
      <dgm:t>
        <a:bodyPr/>
        <a:lstStyle/>
        <a:p>
          <a:endParaRPr lang="mk" dirty="0"/>
        </a:p>
      </dgm:t>
    </dgm:pt>
    <dgm:pt modelId="{8511B60F-EEC9-49D7-AF51-44320E0C4575}" type="sibTrans" cxnId="{2E9948BD-34DF-4C76-871E-78276D0143B0}">
      <dgm:prSet/>
      <dgm:spPr/>
      <dgm:t>
        <a:bodyPr/>
        <a:lstStyle/>
        <a:p>
          <a:endParaRPr lang="mk" dirty="0"/>
        </a:p>
      </dgm:t>
    </dgm:pt>
    <dgm:pt modelId="{A32329E3-9939-4C91-8A51-A1D8883F91B2}">
      <dgm:prSet phldrT="[Text]" custT="1"/>
      <dgm:spPr>
        <a:solidFill>
          <a:schemeClr val="accent1">
            <a:lumMod val="75000"/>
          </a:schemeClr>
        </a:solidFill>
      </dgm:spPr>
      <dgm:t>
        <a:bodyPr/>
        <a:lstStyle/>
        <a:p>
          <a:pPr algn="l" rtl="0"/>
          <a:r>
            <a:rPr lang="mk" sz="1400" b="1" i="0" u="none"/>
            <a:t>Мрежна форензика</a:t>
          </a:r>
          <a:endParaRPr lang="mk" sz="1400" b="1" dirty="0"/>
        </a:p>
      </dgm:t>
    </dgm:pt>
    <dgm:pt modelId="{C005ABB9-7D32-4071-AD9F-E08265B8E7ED}" type="parTrans" cxnId="{24EEEA58-60F8-48D1-8C73-0BF2360914D6}">
      <dgm:prSet/>
      <dgm:spPr/>
      <dgm:t>
        <a:bodyPr/>
        <a:lstStyle/>
        <a:p>
          <a:endParaRPr lang="mk" dirty="0"/>
        </a:p>
      </dgm:t>
    </dgm:pt>
    <dgm:pt modelId="{DE8085CB-B247-458B-9FF5-4F750410FE78}" type="sibTrans" cxnId="{24EEEA58-60F8-48D1-8C73-0BF2360914D6}">
      <dgm:prSet/>
      <dgm:spPr/>
      <dgm:t>
        <a:bodyPr/>
        <a:lstStyle/>
        <a:p>
          <a:endParaRPr lang="mk" dirty="0"/>
        </a:p>
      </dgm:t>
    </dgm:pt>
    <dgm:pt modelId="{A1719268-082B-4CDA-8044-D21A24474971}">
      <dgm:prSet custT="1"/>
      <dgm:spPr/>
      <dgm:t>
        <a:bodyPr/>
        <a:lstStyle/>
        <a:p>
          <a:pPr algn="l" rtl="0"/>
          <a:r>
            <a:rPr lang="mk" sz="1400" b="0" i="0" u="none"/>
            <a:t>Пост мортем форензика </a:t>
          </a:r>
          <a:r>
            <a:rPr lang="mk" sz="1400" dirty="0" smtClean="0"/>
            <a:t/>
          </a:r>
          <a:br>
            <a:rPr lang="mk" sz="1400" dirty="0" smtClean="0"/>
          </a:br>
          <a:r>
            <a:rPr lang="mk" sz="1400" b="0" i="0" u="none"/>
            <a:t>ФОРЕНЗИЧКИ НАУКИ</a:t>
          </a:r>
          <a:endParaRPr lang="mk" sz="1400" dirty="0"/>
        </a:p>
      </dgm:t>
    </dgm:pt>
    <dgm:pt modelId="{C160EAED-1AFB-423E-930D-9E9D02939C49}" type="parTrans" cxnId="{899C644A-D1F8-41FF-A08C-B3D8DF0BCACF}">
      <dgm:prSet/>
      <dgm:spPr/>
      <dgm:t>
        <a:bodyPr/>
        <a:lstStyle/>
        <a:p>
          <a:endParaRPr lang="mk" dirty="0"/>
        </a:p>
      </dgm:t>
    </dgm:pt>
    <dgm:pt modelId="{E68E00AA-2102-49FE-A773-97BFF377D6FA}" type="sibTrans" cxnId="{899C644A-D1F8-41FF-A08C-B3D8DF0BCACF}">
      <dgm:prSet/>
      <dgm:spPr/>
      <dgm:t>
        <a:bodyPr/>
        <a:lstStyle/>
        <a:p>
          <a:endParaRPr lang="mk" dirty="0"/>
        </a:p>
      </dgm:t>
    </dgm:pt>
    <dgm:pt modelId="{E4A61699-DC44-4145-80AC-CE34858D8C90}">
      <dgm:prSet custT="1"/>
      <dgm:spPr/>
      <dgm:t>
        <a:bodyPr/>
        <a:lstStyle/>
        <a:p>
          <a:pPr algn="l" rtl="0"/>
          <a:r>
            <a:rPr lang="mk" sz="1400" b="0" i="0" u="none"/>
            <a:t>Жива форензика</a:t>
          </a:r>
          <a:endParaRPr lang="mk" sz="1400" noProof="0" dirty="0"/>
        </a:p>
      </dgm:t>
    </dgm:pt>
    <dgm:pt modelId="{EDF38529-DC77-4102-8EC0-08728CE52C11}" type="parTrans" cxnId="{9141E11F-7338-4017-AE8E-76747FA0F34B}">
      <dgm:prSet/>
      <dgm:spPr/>
      <dgm:t>
        <a:bodyPr/>
        <a:lstStyle/>
        <a:p>
          <a:endParaRPr lang="mk" dirty="0"/>
        </a:p>
      </dgm:t>
    </dgm:pt>
    <dgm:pt modelId="{84240134-5350-47EF-8949-54E8CFE140F9}" type="sibTrans" cxnId="{9141E11F-7338-4017-AE8E-76747FA0F34B}">
      <dgm:prSet/>
      <dgm:spPr/>
      <dgm:t>
        <a:bodyPr/>
        <a:lstStyle/>
        <a:p>
          <a:endParaRPr lang="mk" dirty="0"/>
        </a:p>
      </dgm:t>
    </dgm:pt>
    <dgm:pt modelId="{CDF5D6EC-E797-414D-8734-6644507AFCEF}">
      <dgm:prSet custT="1"/>
      <dgm:spPr/>
      <dgm:t>
        <a:bodyPr/>
        <a:lstStyle/>
        <a:p>
          <a:pPr algn="l" rtl="0"/>
          <a:r>
            <a:rPr lang="mk" sz="1400" b="0" i="0" u="none"/>
            <a:t>Форензика на апликации</a:t>
          </a:r>
          <a:endParaRPr lang="mk" sz="1400" noProof="0" dirty="0"/>
        </a:p>
      </dgm:t>
    </dgm:pt>
    <dgm:pt modelId="{178DCBB6-8F1D-415D-8FCF-9A7CF3A37F5F}" type="parTrans" cxnId="{368A974C-67B6-48BA-9999-947AEF83390A}">
      <dgm:prSet/>
      <dgm:spPr/>
      <dgm:t>
        <a:bodyPr/>
        <a:lstStyle/>
        <a:p>
          <a:endParaRPr lang="mk" dirty="0"/>
        </a:p>
      </dgm:t>
    </dgm:pt>
    <dgm:pt modelId="{645B8D76-E9E4-4671-8687-BD64A130F6E3}" type="sibTrans" cxnId="{368A974C-67B6-48BA-9999-947AEF83390A}">
      <dgm:prSet/>
      <dgm:spPr/>
      <dgm:t>
        <a:bodyPr/>
        <a:lstStyle/>
        <a:p>
          <a:endParaRPr lang="mk" dirty="0"/>
        </a:p>
      </dgm:t>
    </dgm:pt>
    <dgm:pt modelId="{5090F348-D384-493D-A6CF-1215841E8AA8}">
      <dgm:prSet custT="1"/>
      <dgm:spPr>
        <a:solidFill>
          <a:schemeClr val="accent1">
            <a:lumMod val="60000"/>
            <a:lumOff val="40000"/>
          </a:schemeClr>
        </a:solidFill>
      </dgm:spPr>
      <dgm:t>
        <a:bodyPr/>
        <a:lstStyle/>
        <a:p>
          <a:pPr algn="l" rtl="0"/>
          <a:r>
            <a:rPr lang="mk" sz="1400" b="0" i="0" u="none"/>
            <a:t>Андроидна форензика</a:t>
          </a:r>
          <a:endParaRPr lang="mk" sz="1400" dirty="0"/>
        </a:p>
      </dgm:t>
    </dgm:pt>
    <dgm:pt modelId="{B306FA57-4221-4B33-91B4-588A574D9E89}" type="parTrans" cxnId="{B3849E74-29CA-48B6-94C3-C3A9CCC193B6}">
      <dgm:prSet/>
      <dgm:spPr>
        <a:ln>
          <a:solidFill>
            <a:schemeClr val="accent1">
              <a:lumMod val="60000"/>
              <a:lumOff val="40000"/>
            </a:schemeClr>
          </a:solidFill>
        </a:ln>
      </dgm:spPr>
      <dgm:t>
        <a:bodyPr/>
        <a:lstStyle/>
        <a:p>
          <a:endParaRPr lang="mk" dirty="0"/>
        </a:p>
      </dgm:t>
    </dgm:pt>
    <dgm:pt modelId="{4AE58CE3-C73D-4A68-9799-8B58779065CE}" type="sibTrans" cxnId="{B3849E74-29CA-48B6-94C3-C3A9CCC193B6}">
      <dgm:prSet/>
      <dgm:spPr/>
      <dgm:t>
        <a:bodyPr/>
        <a:lstStyle/>
        <a:p>
          <a:endParaRPr lang="mk" dirty="0"/>
        </a:p>
      </dgm:t>
    </dgm:pt>
    <dgm:pt modelId="{0007B8E5-41CA-4FCC-87A4-C99A572B3782}">
      <dgm:prSet custT="1"/>
      <dgm:spPr>
        <a:solidFill>
          <a:schemeClr val="accent1">
            <a:lumMod val="60000"/>
            <a:lumOff val="40000"/>
          </a:schemeClr>
        </a:solidFill>
      </dgm:spPr>
      <dgm:t>
        <a:bodyPr/>
        <a:lstStyle/>
        <a:p>
          <a:pPr algn="l" rtl="0"/>
          <a:r>
            <a:rPr lang="mk" sz="1400" b="0" i="0" u="none"/>
            <a:t>iOS форензика</a:t>
          </a:r>
          <a:endParaRPr lang="mk" sz="1400" dirty="0"/>
        </a:p>
      </dgm:t>
    </dgm:pt>
    <dgm:pt modelId="{38C928CE-2A05-4A8A-AAA6-7C05EAF92D42}" type="parTrans" cxnId="{850EDA6E-2186-47AD-89DE-02FC63EBA27F}">
      <dgm:prSet/>
      <dgm:spPr>
        <a:ln>
          <a:solidFill>
            <a:schemeClr val="accent1">
              <a:lumMod val="60000"/>
              <a:lumOff val="40000"/>
            </a:schemeClr>
          </a:solidFill>
        </a:ln>
      </dgm:spPr>
      <dgm:t>
        <a:bodyPr/>
        <a:lstStyle/>
        <a:p>
          <a:endParaRPr lang="mk" dirty="0"/>
        </a:p>
      </dgm:t>
    </dgm:pt>
    <dgm:pt modelId="{CE0B5108-A855-400B-A437-94583857E3CB}" type="sibTrans" cxnId="{850EDA6E-2186-47AD-89DE-02FC63EBA27F}">
      <dgm:prSet/>
      <dgm:spPr/>
      <dgm:t>
        <a:bodyPr/>
        <a:lstStyle/>
        <a:p>
          <a:endParaRPr lang="mk" dirty="0"/>
        </a:p>
      </dgm:t>
    </dgm:pt>
    <dgm:pt modelId="{310E6EB5-1D9F-41C4-A325-A57C8CFC7711}">
      <dgm:prSet custT="1"/>
      <dgm:spPr>
        <a:solidFill>
          <a:schemeClr val="accent1">
            <a:lumMod val="60000"/>
            <a:lumOff val="40000"/>
          </a:schemeClr>
        </a:solidFill>
      </dgm:spPr>
      <dgm:t>
        <a:bodyPr/>
        <a:lstStyle/>
        <a:p>
          <a:pPr algn="l" rtl="0"/>
          <a:r>
            <a:rPr lang="mk" sz="1400" b="0" i="0" u="none"/>
            <a:t>Windows телефон/ Symbian/други</a:t>
          </a:r>
          <a:endParaRPr lang="mk" sz="1400" dirty="0"/>
        </a:p>
      </dgm:t>
    </dgm:pt>
    <dgm:pt modelId="{B95A273E-6E8D-4F23-A1B6-A235BB0307C1}" type="parTrans" cxnId="{4C651151-45E6-4D7B-9531-C297CAFCB4B5}">
      <dgm:prSet/>
      <dgm:spPr>
        <a:ln>
          <a:solidFill>
            <a:schemeClr val="accent1">
              <a:lumMod val="60000"/>
              <a:lumOff val="40000"/>
            </a:schemeClr>
          </a:solidFill>
        </a:ln>
      </dgm:spPr>
      <dgm:t>
        <a:bodyPr/>
        <a:lstStyle/>
        <a:p>
          <a:endParaRPr lang="mk" dirty="0"/>
        </a:p>
      </dgm:t>
    </dgm:pt>
    <dgm:pt modelId="{08110150-9D60-449E-A793-A73916035ED8}" type="sibTrans" cxnId="{4C651151-45E6-4D7B-9531-C297CAFCB4B5}">
      <dgm:prSet/>
      <dgm:spPr/>
      <dgm:t>
        <a:bodyPr/>
        <a:lstStyle/>
        <a:p>
          <a:endParaRPr lang="mk" dirty="0"/>
        </a:p>
      </dgm:t>
    </dgm:pt>
    <dgm:pt modelId="{773C9007-FC53-49BB-9EC0-FA8254F9F219}">
      <dgm:prSet custT="1"/>
      <dgm:spPr>
        <a:solidFill>
          <a:schemeClr val="accent1">
            <a:lumMod val="75000"/>
          </a:schemeClr>
        </a:solidFill>
      </dgm:spPr>
      <dgm:t>
        <a:bodyPr/>
        <a:lstStyle/>
        <a:p>
          <a:pPr algn="l" rtl="0"/>
          <a:r>
            <a:rPr lang="mk" sz="1400" b="0" i="0" u="none"/>
            <a:t>Жива мрежна форензика</a:t>
          </a:r>
          <a:endParaRPr lang="mk" sz="1400" dirty="0"/>
        </a:p>
      </dgm:t>
    </dgm:pt>
    <dgm:pt modelId="{2593641B-5A80-4F1E-A4A1-07A0D80F0BAA}" type="parTrans" cxnId="{592B542E-8873-40A1-BB7E-E85A38DB80C0}">
      <dgm:prSet/>
      <dgm:spPr>
        <a:ln>
          <a:solidFill>
            <a:schemeClr val="accent1">
              <a:lumMod val="75000"/>
            </a:schemeClr>
          </a:solidFill>
        </a:ln>
      </dgm:spPr>
      <dgm:t>
        <a:bodyPr/>
        <a:lstStyle/>
        <a:p>
          <a:endParaRPr lang="mk" dirty="0"/>
        </a:p>
      </dgm:t>
    </dgm:pt>
    <dgm:pt modelId="{C89F31D6-BEDD-4F8E-B4B4-E3F4E996D05D}" type="sibTrans" cxnId="{592B542E-8873-40A1-BB7E-E85A38DB80C0}">
      <dgm:prSet/>
      <dgm:spPr/>
      <dgm:t>
        <a:bodyPr/>
        <a:lstStyle/>
        <a:p>
          <a:endParaRPr lang="mk" dirty="0"/>
        </a:p>
      </dgm:t>
    </dgm:pt>
    <dgm:pt modelId="{1E008C64-E418-48F2-AF62-BD8766C2B2AE}">
      <dgm:prSet custT="1"/>
      <dgm:spPr>
        <a:solidFill>
          <a:schemeClr val="accent1">
            <a:lumMod val="75000"/>
          </a:schemeClr>
        </a:solidFill>
      </dgm:spPr>
      <dgm:t>
        <a:bodyPr/>
        <a:lstStyle/>
        <a:p>
          <a:pPr algn="l" rtl="0"/>
          <a:r>
            <a:rPr lang="mk" sz="1400" b="0" i="0" u="none"/>
            <a:t>Форензика на снимени пакети</a:t>
          </a:r>
          <a:endParaRPr lang="mk" sz="1400" dirty="0"/>
        </a:p>
      </dgm:t>
    </dgm:pt>
    <dgm:pt modelId="{EFBFFCF8-491F-4346-8299-85F8ED40882A}" type="parTrans" cxnId="{B8F59506-CE20-4404-A016-877D127D3FD9}">
      <dgm:prSet/>
      <dgm:spPr>
        <a:ln>
          <a:solidFill>
            <a:schemeClr val="accent1">
              <a:lumMod val="75000"/>
            </a:schemeClr>
          </a:solidFill>
        </a:ln>
      </dgm:spPr>
      <dgm:t>
        <a:bodyPr/>
        <a:lstStyle/>
        <a:p>
          <a:endParaRPr lang="mk" dirty="0"/>
        </a:p>
      </dgm:t>
    </dgm:pt>
    <dgm:pt modelId="{CEC8676D-C000-4EC8-A203-7E93B2728488}" type="sibTrans" cxnId="{B8F59506-CE20-4404-A016-877D127D3FD9}">
      <dgm:prSet/>
      <dgm:spPr/>
      <dgm:t>
        <a:bodyPr/>
        <a:lstStyle/>
        <a:p>
          <a:endParaRPr lang="mk" dirty="0"/>
        </a:p>
      </dgm:t>
    </dgm:pt>
    <dgm:pt modelId="{629BDA9D-4AEF-4A69-90B4-C6C9E18DA307}">
      <dgm:prSet/>
      <dgm:spPr>
        <a:solidFill>
          <a:schemeClr val="accent1">
            <a:lumMod val="60000"/>
            <a:lumOff val="40000"/>
          </a:schemeClr>
        </a:solidFill>
      </dgm:spPr>
      <dgm:t>
        <a:bodyPr/>
        <a:lstStyle/>
        <a:p>
          <a:pPr algn="l" rtl="0"/>
          <a:r>
            <a:rPr lang="mk" b="0" i="0" u="none"/>
            <a:t>Друго, на пример, Satnav.</a:t>
          </a:r>
          <a:endParaRPr lang="mk" dirty="0"/>
        </a:p>
      </dgm:t>
    </dgm:pt>
    <dgm:pt modelId="{7C81572A-7A88-4CF9-9ACB-56B4A040545E}" type="parTrans" cxnId="{6E39D18A-C85B-4F9F-ACCE-2139164E7191}">
      <dgm:prSet/>
      <dgm:spPr>
        <a:ln>
          <a:solidFill>
            <a:schemeClr val="accent1">
              <a:lumMod val="60000"/>
              <a:lumOff val="40000"/>
            </a:schemeClr>
          </a:solidFill>
        </a:ln>
      </dgm:spPr>
      <dgm:t>
        <a:bodyPr/>
        <a:lstStyle/>
        <a:p>
          <a:endParaRPr lang="mk" dirty="0"/>
        </a:p>
      </dgm:t>
    </dgm:pt>
    <dgm:pt modelId="{A3671FEA-A319-415D-9BCE-0C1B07DDCB24}" type="sibTrans" cxnId="{6E39D18A-C85B-4F9F-ACCE-2139164E7191}">
      <dgm:prSet/>
      <dgm:spPr/>
      <dgm:t>
        <a:bodyPr/>
        <a:lstStyle/>
        <a:p>
          <a:endParaRPr lang="mk" dirty="0"/>
        </a:p>
      </dgm:t>
    </dgm:pt>
    <dgm:pt modelId="{EF126347-4095-4D31-9C97-638E5C138575}">
      <dgm:prSet/>
      <dgm:spPr>
        <a:solidFill>
          <a:schemeClr val="accent1">
            <a:lumMod val="75000"/>
          </a:schemeClr>
        </a:solidFill>
      </dgm:spPr>
      <dgm:t>
        <a:bodyPr/>
        <a:lstStyle/>
        <a:p>
          <a:pPr algn="l" rtl="0"/>
          <a:r>
            <a:rPr lang="mk" b="0" i="0" u="none"/>
            <a:t>Малвер анализа</a:t>
          </a:r>
          <a:endParaRPr lang="mk" dirty="0"/>
        </a:p>
      </dgm:t>
    </dgm:pt>
    <dgm:pt modelId="{EECCD84F-4E27-4DA1-B51D-55E7C0D734EB}" type="parTrans" cxnId="{C37C171C-3BEC-4597-897C-9896E9F02878}">
      <dgm:prSet/>
      <dgm:spPr/>
      <dgm:t>
        <a:bodyPr/>
        <a:lstStyle/>
        <a:p>
          <a:endParaRPr lang="mk" dirty="0"/>
        </a:p>
      </dgm:t>
    </dgm:pt>
    <dgm:pt modelId="{AD78A869-18CD-4F8C-A692-5CDFFCDF859A}" type="sibTrans" cxnId="{C37C171C-3BEC-4597-897C-9896E9F02878}">
      <dgm:prSet/>
      <dgm:spPr/>
      <dgm:t>
        <a:bodyPr/>
        <a:lstStyle/>
        <a:p>
          <a:endParaRPr lang="mk" dirty="0"/>
        </a:p>
      </dgm:t>
    </dgm:pt>
    <dgm:pt modelId="{D4C873C4-2209-4561-9C4F-5908425B0E66}">
      <dgm:prSet/>
      <dgm:spPr/>
      <dgm:t>
        <a:bodyPr/>
        <a:lstStyle/>
        <a:p>
          <a:pPr algn="l" rtl="0"/>
          <a:r>
            <a:rPr lang="mk" b="0" i="0" u="none"/>
            <a:t>Форензика на други уреди DVR, рутери, конзоли за игри, скимери, итн.</a:t>
          </a:r>
          <a:endParaRPr lang="mk" dirty="0"/>
        </a:p>
      </dgm:t>
    </dgm:pt>
    <dgm:pt modelId="{C377A381-A42B-40DF-B36B-100A2722C927}" type="parTrans" cxnId="{B076AF8B-FAFC-4251-B8AC-3A73142F9B3C}">
      <dgm:prSet/>
      <dgm:spPr/>
      <dgm:t>
        <a:bodyPr/>
        <a:lstStyle/>
        <a:p>
          <a:endParaRPr lang="mk" dirty="0"/>
        </a:p>
      </dgm:t>
    </dgm:pt>
    <dgm:pt modelId="{891528D1-D9D5-47EB-85D6-E91745AF1653}" type="sibTrans" cxnId="{B076AF8B-FAFC-4251-B8AC-3A73142F9B3C}">
      <dgm:prSet/>
      <dgm:spPr/>
      <dgm:t>
        <a:bodyPr/>
        <a:lstStyle/>
        <a:p>
          <a:endParaRPr lang="mk" dirty="0"/>
        </a:p>
      </dgm:t>
    </dgm:pt>
    <dgm:pt modelId="{A5C46A2C-9532-4FFD-B706-BA93C12F160B}" type="pres">
      <dgm:prSet presAssocID="{7EF5C0A3-2857-451B-97FC-E5DDB73F47C5}" presName="hierChild1" presStyleCnt="0">
        <dgm:presLayoutVars>
          <dgm:orgChart val="1"/>
          <dgm:chPref val="1"/>
          <dgm:dir/>
          <dgm:animOne val="branch"/>
          <dgm:animLvl val="lvl"/>
          <dgm:resizeHandles/>
        </dgm:presLayoutVars>
      </dgm:prSet>
      <dgm:spPr/>
      <dgm:t>
        <a:bodyPr/>
        <a:lstStyle/>
        <a:p>
          <a:endParaRPr lang="mk"/>
        </a:p>
      </dgm:t>
    </dgm:pt>
    <dgm:pt modelId="{2D467B90-398B-4410-A422-BD7C194E9A26}" type="pres">
      <dgm:prSet presAssocID="{031314DA-2242-4CAA-B6B3-A6FD2279EA8E}" presName="hierRoot1" presStyleCnt="0">
        <dgm:presLayoutVars>
          <dgm:hierBranch val="init"/>
        </dgm:presLayoutVars>
      </dgm:prSet>
      <dgm:spPr/>
    </dgm:pt>
    <dgm:pt modelId="{222E58DD-BB08-4415-8937-E1256BFECF1F}" type="pres">
      <dgm:prSet presAssocID="{031314DA-2242-4CAA-B6B3-A6FD2279EA8E}" presName="rootComposite1" presStyleCnt="0"/>
      <dgm:spPr/>
    </dgm:pt>
    <dgm:pt modelId="{AE6E1A79-ACC2-4B43-9252-888CB64F0709}" type="pres">
      <dgm:prSet presAssocID="{031314DA-2242-4CAA-B6B3-A6FD2279EA8E}" presName="rootText1" presStyleLbl="node0" presStyleIdx="0" presStyleCnt="1" custScaleX="145645" custScaleY="76647">
        <dgm:presLayoutVars>
          <dgm:chPref val="3"/>
        </dgm:presLayoutVars>
      </dgm:prSet>
      <dgm:spPr/>
      <dgm:t>
        <a:bodyPr/>
        <a:lstStyle/>
        <a:p>
          <a:endParaRPr lang="mk"/>
        </a:p>
      </dgm:t>
    </dgm:pt>
    <dgm:pt modelId="{D0C737AD-9600-4B4C-8287-DBA7A3A656CB}" type="pres">
      <dgm:prSet presAssocID="{031314DA-2242-4CAA-B6B3-A6FD2279EA8E}" presName="rootConnector1" presStyleLbl="node1" presStyleIdx="0" presStyleCnt="0"/>
      <dgm:spPr/>
      <dgm:t>
        <a:bodyPr/>
        <a:lstStyle/>
        <a:p>
          <a:endParaRPr lang="mk"/>
        </a:p>
      </dgm:t>
    </dgm:pt>
    <dgm:pt modelId="{3F83F39D-426D-427B-8510-8AC1298E67B8}" type="pres">
      <dgm:prSet presAssocID="{031314DA-2242-4CAA-B6B3-A6FD2279EA8E}" presName="hierChild2" presStyleCnt="0"/>
      <dgm:spPr/>
    </dgm:pt>
    <dgm:pt modelId="{E3E6EC51-3ED1-4337-B5C5-B226D7EA5C59}" type="pres">
      <dgm:prSet presAssocID="{0604D3C0-8608-464B-ACF3-9AF66E787A98}" presName="Name37" presStyleLbl="parChTrans1D2" presStyleIdx="0" presStyleCnt="3"/>
      <dgm:spPr/>
      <dgm:t>
        <a:bodyPr/>
        <a:lstStyle/>
        <a:p>
          <a:endParaRPr lang="mk"/>
        </a:p>
      </dgm:t>
    </dgm:pt>
    <dgm:pt modelId="{0E76AF4B-E128-4921-A857-32E190A936C3}" type="pres">
      <dgm:prSet presAssocID="{D6E64C49-15F3-4EA9-A76D-C561CF2C2115}" presName="hierRoot2" presStyleCnt="0">
        <dgm:presLayoutVars>
          <dgm:hierBranch val="init"/>
        </dgm:presLayoutVars>
      </dgm:prSet>
      <dgm:spPr/>
    </dgm:pt>
    <dgm:pt modelId="{E3BE72C4-234B-40A5-9D00-FF3DB4F3066F}" type="pres">
      <dgm:prSet presAssocID="{D6E64C49-15F3-4EA9-A76D-C561CF2C2115}" presName="rootComposite" presStyleCnt="0"/>
      <dgm:spPr/>
    </dgm:pt>
    <dgm:pt modelId="{1108FBA0-E998-455D-9E8A-6A59BA651442}" type="pres">
      <dgm:prSet presAssocID="{D6E64C49-15F3-4EA9-A76D-C561CF2C2115}" presName="rootText" presStyleLbl="node2" presStyleIdx="0" presStyleCnt="3" custScaleY="52477" custLinFactNeighborX="-35943" custLinFactNeighborY="-3126">
        <dgm:presLayoutVars>
          <dgm:chPref val="3"/>
        </dgm:presLayoutVars>
      </dgm:prSet>
      <dgm:spPr/>
      <dgm:t>
        <a:bodyPr/>
        <a:lstStyle/>
        <a:p>
          <a:endParaRPr lang="mk"/>
        </a:p>
      </dgm:t>
    </dgm:pt>
    <dgm:pt modelId="{035EBF1B-01A2-42DF-A85C-9EE335465D40}" type="pres">
      <dgm:prSet presAssocID="{D6E64C49-15F3-4EA9-A76D-C561CF2C2115}" presName="rootConnector" presStyleLbl="node2" presStyleIdx="0" presStyleCnt="3"/>
      <dgm:spPr/>
      <dgm:t>
        <a:bodyPr/>
        <a:lstStyle/>
        <a:p>
          <a:endParaRPr lang="mk"/>
        </a:p>
      </dgm:t>
    </dgm:pt>
    <dgm:pt modelId="{693E643D-3C04-4DD0-8990-56110E958AFC}" type="pres">
      <dgm:prSet presAssocID="{D6E64C49-15F3-4EA9-A76D-C561CF2C2115}" presName="hierChild4" presStyleCnt="0"/>
      <dgm:spPr/>
    </dgm:pt>
    <dgm:pt modelId="{0D57FD57-F1FF-49D2-8216-62643AE51EA5}" type="pres">
      <dgm:prSet presAssocID="{C160EAED-1AFB-423E-930D-9E9D02939C49}" presName="Name37" presStyleLbl="parChTrans1D3" presStyleIdx="0" presStyleCnt="11"/>
      <dgm:spPr/>
      <dgm:t>
        <a:bodyPr/>
        <a:lstStyle/>
        <a:p>
          <a:endParaRPr lang="mk"/>
        </a:p>
      </dgm:t>
    </dgm:pt>
    <dgm:pt modelId="{F0F650DC-2B33-470B-BC20-C9FCF03509BA}" type="pres">
      <dgm:prSet presAssocID="{A1719268-082B-4CDA-8044-D21A24474971}" presName="hierRoot2" presStyleCnt="0">
        <dgm:presLayoutVars>
          <dgm:hierBranch val="init"/>
        </dgm:presLayoutVars>
      </dgm:prSet>
      <dgm:spPr/>
    </dgm:pt>
    <dgm:pt modelId="{E140BDF1-6CDF-43EC-9810-71E700467FCE}" type="pres">
      <dgm:prSet presAssocID="{A1719268-082B-4CDA-8044-D21A24474971}" presName="rootComposite" presStyleCnt="0"/>
      <dgm:spPr/>
    </dgm:pt>
    <dgm:pt modelId="{BCFDE1FA-F5EB-4C9A-92F3-E7188BC5217F}" type="pres">
      <dgm:prSet presAssocID="{A1719268-082B-4CDA-8044-D21A24474971}" presName="rootText" presStyleLbl="node3" presStyleIdx="0" presStyleCnt="11" custScaleX="101547" custScaleY="73567" custLinFactNeighborX="-36486" custLinFactNeighborY="-36280">
        <dgm:presLayoutVars>
          <dgm:chPref val="3"/>
        </dgm:presLayoutVars>
      </dgm:prSet>
      <dgm:spPr/>
      <dgm:t>
        <a:bodyPr/>
        <a:lstStyle/>
        <a:p>
          <a:endParaRPr lang="mk"/>
        </a:p>
      </dgm:t>
    </dgm:pt>
    <dgm:pt modelId="{04A545E0-4A3E-49E1-B8C9-167787EDC744}" type="pres">
      <dgm:prSet presAssocID="{A1719268-082B-4CDA-8044-D21A24474971}" presName="rootConnector" presStyleLbl="node3" presStyleIdx="0" presStyleCnt="11"/>
      <dgm:spPr/>
      <dgm:t>
        <a:bodyPr/>
        <a:lstStyle/>
        <a:p>
          <a:endParaRPr lang="mk"/>
        </a:p>
      </dgm:t>
    </dgm:pt>
    <dgm:pt modelId="{5B0A5E1B-7C14-4CD6-AB1E-482126326598}" type="pres">
      <dgm:prSet presAssocID="{A1719268-082B-4CDA-8044-D21A24474971}" presName="hierChild4" presStyleCnt="0"/>
      <dgm:spPr/>
    </dgm:pt>
    <dgm:pt modelId="{8A75DBEF-A579-4556-920A-749394D924BC}" type="pres">
      <dgm:prSet presAssocID="{A1719268-082B-4CDA-8044-D21A24474971}" presName="hierChild5" presStyleCnt="0"/>
      <dgm:spPr/>
    </dgm:pt>
    <dgm:pt modelId="{29DC2D7F-AE93-4BDD-98B7-D7B1597529D9}" type="pres">
      <dgm:prSet presAssocID="{EDF38529-DC77-4102-8EC0-08728CE52C11}" presName="Name37" presStyleLbl="parChTrans1D3" presStyleIdx="1" presStyleCnt="11"/>
      <dgm:spPr/>
      <dgm:t>
        <a:bodyPr/>
        <a:lstStyle/>
        <a:p>
          <a:endParaRPr lang="mk"/>
        </a:p>
      </dgm:t>
    </dgm:pt>
    <dgm:pt modelId="{F523A4E9-0743-48CF-8060-1B015AFC25DA}" type="pres">
      <dgm:prSet presAssocID="{E4A61699-DC44-4145-80AC-CE34858D8C90}" presName="hierRoot2" presStyleCnt="0">
        <dgm:presLayoutVars>
          <dgm:hierBranch val="init"/>
        </dgm:presLayoutVars>
      </dgm:prSet>
      <dgm:spPr/>
    </dgm:pt>
    <dgm:pt modelId="{BCF53456-4364-43DD-8287-F780B1E3C622}" type="pres">
      <dgm:prSet presAssocID="{E4A61699-DC44-4145-80AC-CE34858D8C90}" presName="rootComposite" presStyleCnt="0"/>
      <dgm:spPr/>
    </dgm:pt>
    <dgm:pt modelId="{B1505D27-7393-46A8-94B8-A780B39F4649}" type="pres">
      <dgm:prSet presAssocID="{E4A61699-DC44-4145-80AC-CE34858D8C90}" presName="rootText" presStyleLbl="node3" presStyleIdx="1" presStyleCnt="11" custScaleX="101547" custScaleY="74501" custLinFactNeighborX="-36486" custLinFactNeighborY="-70713">
        <dgm:presLayoutVars>
          <dgm:chPref val="3"/>
        </dgm:presLayoutVars>
      </dgm:prSet>
      <dgm:spPr/>
      <dgm:t>
        <a:bodyPr/>
        <a:lstStyle/>
        <a:p>
          <a:endParaRPr lang="mk"/>
        </a:p>
      </dgm:t>
    </dgm:pt>
    <dgm:pt modelId="{AAF39A7A-75AB-462B-9331-DE6FE54A4485}" type="pres">
      <dgm:prSet presAssocID="{E4A61699-DC44-4145-80AC-CE34858D8C90}" presName="rootConnector" presStyleLbl="node3" presStyleIdx="1" presStyleCnt="11"/>
      <dgm:spPr/>
      <dgm:t>
        <a:bodyPr/>
        <a:lstStyle/>
        <a:p>
          <a:endParaRPr lang="mk"/>
        </a:p>
      </dgm:t>
    </dgm:pt>
    <dgm:pt modelId="{49EA0897-BE45-4C09-9710-FE3A68E407D0}" type="pres">
      <dgm:prSet presAssocID="{E4A61699-DC44-4145-80AC-CE34858D8C90}" presName="hierChild4" presStyleCnt="0"/>
      <dgm:spPr/>
    </dgm:pt>
    <dgm:pt modelId="{C1C6BD72-33FF-4CBC-A995-369114423B13}" type="pres">
      <dgm:prSet presAssocID="{E4A61699-DC44-4145-80AC-CE34858D8C90}" presName="hierChild5" presStyleCnt="0"/>
      <dgm:spPr/>
    </dgm:pt>
    <dgm:pt modelId="{3A5B5904-2F25-46A1-8850-9C62CF2AD841}" type="pres">
      <dgm:prSet presAssocID="{178DCBB6-8F1D-415D-8FCF-9A7CF3A37F5F}" presName="Name37" presStyleLbl="parChTrans1D3" presStyleIdx="2" presStyleCnt="11"/>
      <dgm:spPr/>
      <dgm:t>
        <a:bodyPr/>
        <a:lstStyle/>
        <a:p>
          <a:endParaRPr lang="mk"/>
        </a:p>
      </dgm:t>
    </dgm:pt>
    <dgm:pt modelId="{D041CD4D-13C8-441A-9CB0-9A0AE2D5AC8F}" type="pres">
      <dgm:prSet presAssocID="{CDF5D6EC-E797-414D-8734-6644507AFCEF}" presName="hierRoot2" presStyleCnt="0">
        <dgm:presLayoutVars>
          <dgm:hierBranch val="init"/>
        </dgm:presLayoutVars>
      </dgm:prSet>
      <dgm:spPr/>
    </dgm:pt>
    <dgm:pt modelId="{46C26408-1D3D-46BD-B879-F26F049F71E2}" type="pres">
      <dgm:prSet presAssocID="{CDF5D6EC-E797-414D-8734-6644507AFCEF}" presName="rootComposite" presStyleCnt="0"/>
      <dgm:spPr/>
    </dgm:pt>
    <dgm:pt modelId="{780D3687-CEFE-46A7-B8E3-9EE0EA6B234E}" type="pres">
      <dgm:prSet presAssocID="{CDF5D6EC-E797-414D-8734-6644507AFCEF}" presName="rootText" presStyleLbl="node3" presStyleIdx="2" presStyleCnt="11" custScaleX="102650" custScaleY="74501" custLinFactY="-6270" custLinFactNeighborX="-36486" custLinFactNeighborY="-100000">
        <dgm:presLayoutVars>
          <dgm:chPref val="3"/>
        </dgm:presLayoutVars>
      </dgm:prSet>
      <dgm:spPr/>
      <dgm:t>
        <a:bodyPr/>
        <a:lstStyle/>
        <a:p>
          <a:endParaRPr lang="mk"/>
        </a:p>
      </dgm:t>
    </dgm:pt>
    <dgm:pt modelId="{6EDE97B6-8406-4090-B787-710F7C435AC6}" type="pres">
      <dgm:prSet presAssocID="{CDF5D6EC-E797-414D-8734-6644507AFCEF}" presName="rootConnector" presStyleLbl="node3" presStyleIdx="2" presStyleCnt="11"/>
      <dgm:spPr/>
      <dgm:t>
        <a:bodyPr/>
        <a:lstStyle/>
        <a:p>
          <a:endParaRPr lang="mk"/>
        </a:p>
      </dgm:t>
    </dgm:pt>
    <dgm:pt modelId="{28456462-9839-4825-9DD9-296F79306582}" type="pres">
      <dgm:prSet presAssocID="{CDF5D6EC-E797-414D-8734-6644507AFCEF}" presName="hierChild4" presStyleCnt="0"/>
      <dgm:spPr/>
    </dgm:pt>
    <dgm:pt modelId="{E9792C64-CE32-4D0B-A505-0311B37FAB2E}" type="pres">
      <dgm:prSet presAssocID="{CDF5D6EC-E797-414D-8734-6644507AFCEF}" presName="hierChild5" presStyleCnt="0"/>
      <dgm:spPr/>
    </dgm:pt>
    <dgm:pt modelId="{64D1CD5B-1EE2-47FC-8EA0-5BDAC2C236B9}" type="pres">
      <dgm:prSet presAssocID="{C377A381-A42B-40DF-B36B-100A2722C927}" presName="Name37" presStyleLbl="parChTrans1D3" presStyleIdx="3" presStyleCnt="11"/>
      <dgm:spPr/>
      <dgm:t>
        <a:bodyPr/>
        <a:lstStyle/>
        <a:p>
          <a:endParaRPr lang="mk"/>
        </a:p>
      </dgm:t>
    </dgm:pt>
    <dgm:pt modelId="{D00CFD78-75BA-4813-AABE-75BE62E94C7C}" type="pres">
      <dgm:prSet presAssocID="{D4C873C4-2209-4561-9C4F-5908425B0E66}" presName="hierRoot2" presStyleCnt="0">
        <dgm:presLayoutVars>
          <dgm:hierBranch val="init"/>
        </dgm:presLayoutVars>
      </dgm:prSet>
      <dgm:spPr/>
    </dgm:pt>
    <dgm:pt modelId="{8B070A18-9D7D-403F-B356-A1AC3977E683}" type="pres">
      <dgm:prSet presAssocID="{D4C873C4-2209-4561-9C4F-5908425B0E66}" presName="rootComposite" presStyleCnt="0"/>
      <dgm:spPr/>
    </dgm:pt>
    <dgm:pt modelId="{40CDE946-0848-460B-A821-854D87DADFFD}" type="pres">
      <dgm:prSet presAssocID="{D4C873C4-2209-4561-9C4F-5908425B0E66}" presName="rootText" presStyleLbl="node3" presStyleIdx="3" presStyleCnt="11" custScaleX="104558" custLinFactY="-32171" custLinFactNeighborX="-38035" custLinFactNeighborY="-100000">
        <dgm:presLayoutVars>
          <dgm:chPref val="3"/>
        </dgm:presLayoutVars>
      </dgm:prSet>
      <dgm:spPr/>
      <dgm:t>
        <a:bodyPr/>
        <a:lstStyle/>
        <a:p>
          <a:endParaRPr lang="mk"/>
        </a:p>
      </dgm:t>
    </dgm:pt>
    <dgm:pt modelId="{AB481D8E-CBE0-4439-AAC1-15EBCADA89F7}" type="pres">
      <dgm:prSet presAssocID="{D4C873C4-2209-4561-9C4F-5908425B0E66}" presName="rootConnector" presStyleLbl="node3" presStyleIdx="3" presStyleCnt="11"/>
      <dgm:spPr/>
      <dgm:t>
        <a:bodyPr/>
        <a:lstStyle/>
        <a:p>
          <a:endParaRPr lang="mk"/>
        </a:p>
      </dgm:t>
    </dgm:pt>
    <dgm:pt modelId="{85EA00BD-4D47-4F4F-ABEF-B4971DAF68A0}" type="pres">
      <dgm:prSet presAssocID="{D4C873C4-2209-4561-9C4F-5908425B0E66}" presName="hierChild4" presStyleCnt="0"/>
      <dgm:spPr/>
    </dgm:pt>
    <dgm:pt modelId="{D83EBFE5-AD77-4CDE-906E-55837687F569}" type="pres">
      <dgm:prSet presAssocID="{D4C873C4-2209-4561-9C4F-5908425B0E66}" presName="hierChild5" presStyleCnt="0"/>
      <dgm:spPr/>
    </dgm:pt>
    <dgm:pt modelId="{69489D3A-C101-4771-A116-1BB533B28926}" type="pres">
      <dgm:prSet presAssocID="{D6E64C49-15F3-4EA9-A76D-C561CF2C2115}" presName="hierChild5" presStyleCnt="0"/>
      <dgm:spPr/>
    </dgm:pt>
    <dgm:pt modelId="{6BB3E314-D2CC-4B49-AEA2-9E73D9C443DF}" type="pres">
      <dgm:prSet presAssocID="{25E89F94-31F1-4B18-BD71-47E105F0BD7E}" presName="Name37" presStyleLbl="parChTrans1D2" presStyleIdx="1" presStyleCnt="3"/>
      <dgm:spPr/>
      <dgm:t>
        <a:bodyPr/>
        <a:lstStyle/>
        <a:p>
          <a:endParaRPr lang="mk"/>
        </a:p>
      </dgm:t>
    </dgm:pt>
    <dgm:pt modelId="{0AF9B972-6A8E-48DE-B8D6-6597690ED8BF}" type="pres">
      <dgm:prSet presAssocID="{3E1273AC-8F38-4BEF-AA98-95541B3D403A}" presName="hierRoot2" presStyleCnt="0">
        <dgm:presLayoutVars>
          <dgm:hierBranch val="init"/>
        </dgm:presLayoutVars>
      </dgm:prSet>
      <dgm:spPr/>
    </dgm:pt>
    <dgm:pt modelId="{97BAE54F-A0D3-4092-81A1-169B3B14DD23}" type="pres">
      <dgm:prSet presAssocID="{3E1273AC-8F38-4BEF-AA98-95541B3D403A}" presName="rootComposite" presStyleCnt="0"/>
      <dgm:spPr/>
    </dgm:pt>
    <dgm:pt modelId="{E55EC117-E706-4B1F-8DA3-6F803617C1BE}" type="pres">
      <dgm:prSet presAssocID="{3E1273AC-8F38-4BEF-AA98-95541B3D403A}" presName="rootText" presStyleLbl="node2" presStyleIdx="1" presStyleCnt="3" custScaleY="52397" custLinFactNeighborX="-1102" custLinFactNeighborY="-765">
        <dgm:presLayoutVars>
          <dgm:chPref val="3"/>
        </dgm:presLayoutVars>
      </dgm:prSet>
      <dgm:spPr/>
      <dgm:t>
        <a:bodyPr/>
        <a:lstStyle/>
        <a:p>
          <a:endParaRPr lang="mk"/>
        </a:p>
      </dgm:t>
    </dgm:pt>
    <dgm:pt modelId="{F5F5EEEF-B445-4176-8E1F-2019F7DBDCEC}" type="pres">
      <dgm:prSet presAssocID="{3E1273AC-8F38-4BEF-AA98-95541B3D403A}" presName="rootConnector" presStyleLbl="node2" presStyleIdx="1" presStyleCnt="3"/>
      <dgm:spPr/>
      <dgm:t>
        <a:bodyPr/>
        <a:lstStyle/>
        <a:p>
          <a:endParaRPr lang="mk"/>
        </a:p>
      </dgm:t>
    </dgm:pt>
    <dgm:pt modelId="{D6AD3F78-6A8D-46EA-A233-9AE0DD54D5AB}" type="pres">
      <dgm:prSet presAssocID="{3E1273AC-8F38-4BEF-AA98-95541B3D403A}" presName="hierChild4" presStyleCnt="0"/>
      <dgm:spPr/>
    </dgm:pt>
    <dgm:pt modelId="{FF2EAA7A-0C72-47B8-9B09-C9B44BDA18FE}" type="pres">
      <dgm:prSet presAssocID="{B306FA57-4221-4B33-91B4-588A574D9E89}" presName="Name37" presStyleLbl="parChTrans1D3" presStyleIdx="4" presStyleCnt="11"/>
      <dgm:spPr/>
      <dgm:t>
        <a:bodyPr/>
        <a:lstStyle/>
        <a:p>
          <a:endParaRPr lang="mk"/>
        </a:p>
      </dgm:t>
    </dgm:pt>
    <dgm:pt modelId="{9679CF58-635C-4DFF-BCCE-B9DF190C967A}" type="pres">
      <dgm:prSet presAssocID="{5090F348-D384-493D-A6CF-1215841E8AA8}" presName="hierRoot2" presStyleCnt="0">
        <dgm:presLayoutVars>
          <dgm:hierBranch val="init"/>
        </dgm:presLayoutVars>
      </dgm:prSet>
      <dgm:spPr/>
    </dgm:pt>
    <dgm:pt modelId="{E8190501-55A1-4E40-AC65-54F0FE16EA07}" type="pres">
      <dgm:prSet presAssocID="{5090F348-D384-493D-A6CF-1215841E8AA8}" presName="rootComposite" presStyleCnt="0"/>
      <dgm:spPr/>
    </dgm:pt>
    <dgm:pt modelId="{5E736E1D-85CF-422A-871E-0D4D19E5EEED}" type="pres">
      <dgm:prSet presAssocID="{5090F348-D384-493D-A6CF-1215841E8AA8}" presName="rootText" presStyleLbl="node3" presStyleIdx="4" presStyleCnt="11" custScaleX="85907" custScaleY="45337" custLinFactNeighborX="-1532" custLinFactNeighborY="-35198">
        <dgm:presLayoutVars>
          <dgm:chPref val="3"/>
        </dgm:presLayoutVars>
      </dgm:prSet>
      <dgm:spPr/>
      <dgm:t>
        <a:bodyPr/>
        <a:lstStyle/>
        <a:p>
          <a:endParaRPr lang="mk"/>
        </a:p>
      </dgm:t>
    </dgm:pt>
    <dgm:pt modelId="{5F8B0443-503B-4DEE-86A3-A72FB9A0006A}" type="pres">
      <dgm:prSet presAssocID="{5090F348-D384-493D-A6CF-1215841E8AA8}" presName="rootConnector" presStyleLbl="node3" presStyleIdx="4" presStyleCnt="11"/>
      <dgm:spPr/>
      <dgm:t>
        <a:bodyPr/>
        <a:lstStyle/>
        <a:p>
          <a:endParaRPr lang="mk"/>
        </a:p>
      </dgm:t>
    </dgm:pt>
    <dgm:pt modelId="{B3527705-B2B4-4639-BECD-70A164D4E170}" type="pres">
      <dgm:prSet presAssocID="{5090F348-D384-493D-A6CF-1215841E8AA8}" presName="hierChild4" presStyleCnt="0"/>
      <dgm:spPr/>
    </dgm:pt>
    <dgm:pt modelId="{68E68046-50D5-40BF-BC98-3EEBA53E6AE3}" type="pres">
      <dgm:prSet presAssocID="{5090F348-D384-493D-A6CF-1215841E8AA8}" presName="hierChild5" presStyleCnt="0"/>
      <dgm:spPr/>
    </dgm:pt>
    <dgm:pt modelId="{090BC93C-69B3-46AC-8DC6-3D89CB948BBC}" type="pres">
      <dgm:prSet presAssocID="{38C928CE-2A05-4A8A-AAA6-7C05EAF92D42}" presName="Name37" presStyleLbl="parChTrans1D3" presStyleIdx="5" presStyleCnt="11"/>
      <dgm:spPr/>
      <dgm:t>
        <a:bodyPr/>
        <a:lstStyle/>
        <a:p>
          <a:endParaRPr lang="mk"/>
        </a:p>
      </dgm:t>
    </dgm:pt>
    <dgm:pt modelId="{9DCC59EA-4092-4DA2-9491-41E4C5531849}" type="pres">
      <dgm:prSet presAssocID="{0007B8E5-41CA-4FCC-87A4-C99A572B3782}" presName="hierRoot2" presStyleCnt="0">
        <dgm:presLayoutVars>
          <dgm:hierBranch val="init"/>
        </dgm:presLayoutVars>
      </dgm:prSet>
      <dgm:spPr/>
    </dgm:pt>
    <dgm:pt modelId="{2B09FE22-43FA-4B37-8DB5-415362D375E8}" type="pres">
      <dgm:prSet presAssocID="{0007B8E5-41CA-4FCC-87A4-C99A572B3782}" presName="rootComposite" presStyleCnt="0"/>
      <dgm:spPr/>
    </dgm:pt>
    <dgm:pt modelId="{500CD307-C0E4-4017-99BC-D8FA52224E27}" type="pres">
      <dgm:prSet presAssocID="{0007B8E5-41CA-4FCC-87A4-C99A572B3782}" presName="rootText" presStyleLbl="node3" presStyleIdx="5" presStyleCnt="11" custScaleX="85907" custScaleY="45337" custLinFactNeighborX="-1531" custLinFactNeighborY="-66569">
        <dgm:presLayoutVars>
          <dgm:chPref val="3"/>
        </dgm:presLayoutVars>
      </dgm:prSet>
      <dgm:spPr/>
      <dgm:t>
        <a:bodyPr/>
        <a:lstStyle/>
        <a:p>
          <a:endParaRPr lang="mk"/>
        </a:p>
      </dgm:t>
    </dgm:pt>
    <dgm:pt modelId="{81F2813E-FFFC-4E7D-8546-6A60C4A18C51}" type="pres">
      <dgm:prSet presAssocID="{0007B8E5-41CA-4FCC-87A4-C99A572B3782}" presName="rootConnector" presStyleLbl="node3" presStyleIdx="5" presStyleCnt="11"/>
      <dgm:spPr/>
      <dgm:t>
        <a:bodyPr/>
        <a:lstStyle/>
        <a:p>
          <a:endParaRPr lang="mk"/>
        </a:p>
      </dgm:t>
    </dgm:pt>
    <dgm:pt modelId="{27ACED85-6F36-47EC-B8D1-466C48EEE8A0}" type="pres">
      <dgm:prSet presAssocID="{0007B8E5-41CA-4FCC-87A4-C99A572B3782}" presName="hierChild4" presStyleCnt="0"/>
      <dgm:spPr/>
    </dgm:pt>
    <dgm:pt modelId="{87A482EC-A55A-4F58-B112-E7E0D469228A}" type="pres">
      <dgm:prSet presAssocID="{0007B8E5-41CA-4FCC-87A4-C99A572B3782}" presName="hierChild5" presStyleCnt="0"/>
      <dgm:spPr/>
    </dgm:pt>
    <dgm:pt modelId="{E2571495-7184-4A93-85D3-7247B0E25DDD}" type="pres">
      <dgm:prSet presAssocID="{B95A273E-6E8D-4F23-A1B6-A235BB0307C1}" presName="Name37" presStyleLbl="parChTrans1D3" presStyleIdx="6" presStyleCnt="11"/>
      <dgm:spPr/>
      <dgm:t>
        <a:bodyPr/>
        <a:lstStyle/>
        <a:p>
          <a:endParaRPr lang="mk"/>
        </a:p>
      </dgm:t>
    </dgm:pt>
    <dgm:pt modelId="{E45F0ADE-64A0-4AD4-B7D4-C648EBA89BF1}" type="pres">
      <dgm:prSet presAssocID="{310E6EB5-1D9F-41C4-A325-A57C8CFC7711}" presName="hierRoot2" presStyleCnt="0">
        <dgm:presLayoutVars>
          <dgm:hierBranch val="init"/>
        </dgm:presLayoutVars>
      </dgm:prSet>
      <dgm:spPr/>
    </dgm:pt>
    <dgm:pt modelId="{D0F1E18F-F7CF-4EA2-BE83-2AD32AE60EA3}" type="pres">
      <dgm:prSet presAssocID="{310E6EB5-1D9F-41C4-A325-A57C8CFC7711}" presName="rootComposite" presStyleCnt="0"/>
      <dgm:spPr/>
    </dgm:pt>
    <dgm:pt modelId="{8D5E0606-D3F0-4054-AB3C-53C918A74826}" type="pres">
      <dgm:prSet presAssocID="{310E6EB5-1D9F-41C4-A325-A57C8CFC7711}" presName="rootText" presStyleLbl="node3" presStyleIdx="6" presStyleCnt="11" custScaleX="85907" custScaleY="65299" custLinFactNeighborX="-1506" custLinFactNeighborY="-97176">
        <dgm:presLayoutVars>
          <dgm:chPref val="3"/>
        </dgm:presLayoutVars>
      </dgm:prSet>
      <dgm:spPr/>
      <dgm:t>
        <a:bodyPr/>
        <a:lstStyle/>
        <a:p>
          <a:endParaRPr lang="mk"/>
        </a:p>
      </dgm:t>
    </dgm:pt>
    <dgm:pt modelId="{867D9A73-CB57-4C59-BD46-D190F3FEDDCB}" type="pres">
      <dgm:prSet presAssocID="{310E6EB5-1D9F-41C4-A325-A57C8CFC7711}" presName="rootConnector" presStyleLbl="node3" presStyleIdx="6" presStyleCnt="11"/>
      <dgm:spPr/>
      <dgm:t>
        <a:bodyPr/>
        <a:lstStyle/>
        <a:p>
          <a:endParaRPr lang="mk"/>
        </a:p>
      </dgm:t>
    </dgm:pt>
    <dgm:pt modelId="{298C103F-089A-4472-A8BD-443FA512D049}" type="pres">
      <dgm:prSet presAssocID="{310E6EB5-1D9F-41C4-A325-A57C8CFC7711}" presName="hierChild4" presStyleCnt="0"/>
      <dgm:spPr/>
    </dgm:pt>
    <dgm:pt modelId="{8580A49E-69EF-41E8-BC7D-8A603895E425}" type="pres">
      <dgm:prSet presAssocID="{310E6EB5-1D9F-41C4-A325-A57C8CFC7711}" presName="hierChild5" presStyleCnt="0"/>
      <dgm:spPr/>
    </dgm:pt>
    <dgm:pt modelId="{3F3151E0-169C-41D6-8CE0-24AB5571C972}" type="pres">
      <dgm:prSet presAssocID="{7C81572A-7A88-4CF9-9ACB-56B4A040545E}" presName="Name37" presStyleLbl="parChTrans1D3" presStyleIdx="7" presStyleCnt="11"/>
      <dgm:spPr/>
      <dgm:t>
        <a:bodyPr/>
        <a:lstStyle/>
        <a:p>
          <a:endParaRPr lang="mk"/>
        </a:p>
      </dgm:t>
    </dgm:pt>
    <dgm:pt modelId="{5633574F-DEF0-4301-BF9A-6F1E57826702}" type="pres">
      <dgm:prSet presAssocID="{629BDA9D-4AEF-4A69-90B4-C6C9E18DA307}" presName="hierRoot2" presStyleCnt="0">
        <dgm:presLayoutVars>
          <dgm:hierBranch val="init"/>
        </dgm:presLayoutVars>
      </dgm:prSet>
      <dgm:spPr/>
    </dgm:pt>
    <dgm:pt modelId="{FF7DD54C-6A9C-4249-B50D-68DE13F271F5}" type="pres">
      <dgm:prSet presAssocID="{629BDA9D-4AEF-4A69-90B4-C6C9E18DA307}" presName="rootComposite" presStyleCnt="0"/>
      <dgm:spPr/>
    </dgm:pt>
    <dgm:pt modelId="{BA3AA106-B34E-4109-AC6D-70F574478CAF}" type="pres">
      <dgm:prSet presAssocID="{629BDA9D-4AEF-4A69-90B4-C6C9E18DA307}" presName="rootText" presStyleLbl="node3" presStyleIdx="7" presStyleCnt="11" custScaleX="87872" custScaleY="57110" custLinFactY="-26479" custLinFactNeighborX="-2067" custLinFactNeighborY="-100000">
        <dgm:presLayoutVars>
          <dgm:chPref val="3"/>
        </dgm:presLayoutVars>
      </dgm:prSet>
      <dgm:spPr/>
      <dgm:t>
        <a:bodyPr/>
        <a:lstStyle/>
        <a:p>
          <a:endParaRPr lang="mk"/>
        </a:p>
      </dgm:t>
    </dgm:pt>
    <dgm:pt modelId="{3EFEC2CA-ECAE-4E09-A2A1-51A71A779898}" type="pres">
      <dgm:prSet presAssocID="{629BDA9D-4AEF-4A69-90B4-C6C9E18DA307}" presName="rootConnector" presStyleLbl="node3" presStyleIdx="7" presStyleCnt="11"/>
      <dgm:spPr/>
      <dgm:t>
        <a:bodyPr/>
        <a:lstStyle/>
        <a:p>
          <a:endParaRPr lang="mk"/>
        </a:p>
      </dgm:t>
    </dgm:pt>
    <dgm:pt modelId="{F1A04C64-A52B-4865-8889-C880340B566C}" type="pres">
      <dgm:prSet presAssocID="{629BDA9D-4AEF-4A69-90B4-C6C9E18DA307}" presName="hierChild4" presStyleCnt="0"/>
      <dgm:spPr/>
    </dgm:pt>
    <dgm:pt modelId="{17AFA652-6735-4B64-B150-777E86407280}" type="pres">
      <dgm:prSet presAssocID="{629BDA9D-4AEF-4A69-90B4-C6C9E18DA307}" presName="hierChild5" presStyleCnt="0"/>
      <dgm:spPr/>
    </dgm:pt>
    <dgm:pt modelId="{3C8F7591-6954-40E1-B971-A7FC955241CE}" type="pres">
      <dgm:prSet presAssocID="{3E1273AC-8F38-4BEF-AA98-95541B3D403A}" presName="hierChild5" presStyleCnt="0"/>
      <dgm:spPr/>
    </dgm:pt>
    <dgm:pt modelId="{3227F2A0-6CF1-4121-BA42-F363CC9CD018}" type="pres">
      <dgm:prSet presAssocID="{C005ABB9-7D32-4071-AD9F-E08265B8E7ED}" presName="Name37" presStyleLbl="parChTrans1D2" presStyleIdx="2" presStyleCnt="3"/>
      <dgm:spPr/>
      <dgm:t>
        <a:bodyPr/>
        <a:lstStyle/>
        <a:p>
          <a:endParaRPr lang="mk"/>
        </a:p>
      </dgm:t>
    </dgm:pt>
    <dgm:pt modelId="{81870F9D-B278-4AD3-AE4B-C4B50C0574DC}" type="pres">
      <dgm:prSet presAssocID="{A32329E3-9939-4C91-8A51-A1D8883F91B2}" presName="hierRoot2" presStyleCnt="0">
        <dgm:presLayoutVars>
          <dgm:hierBranch val="init"/>
        </dgm:presLayoutVars>
      </dgm:prSet>
      <dgm:spPr/>
    </dgm:pt>
    <dgm:pt modelId="{19F94FB4-2CFE-4A43-A58C-555D79DB7C22}" type="pres">
      <dgm:prSet presAssocID="{A32329E3-9939-4C91-8A51-A1D8883F91B2}" presName="rootComposite" presStyleCnt="0"/>
      <dgm:spPr/>
    </dgm:pt>
    <dgm:pt modelId="{7B27B07C-4897-4A9B-849D-406F857EB4D3}" type="pres">
      <dgm:prSet presAssocID="{A32329E3-9939-4C91-8A51-A1D8883F91B2}" presName="rootText" presStyleLbl="node2" presStyleIdx="2" presStyleCnt="3" custScaleY="55548" custLinFactNeighborX="3586" custLinFactNeighborY="-3188">
        <dgm:presLayoutVars>
          <dgm:chPref val="3"/>
        </dgm:presLayoutVars>
      </dgm:prSet>
      <dgm:spPr/>
      <dgm:t>
        <a:bodyPr/>
        <a:lstStyle/>
        <a:p>
          <a:endParaRPr lang="mk"/>
        </a:p>
      </dgm:t>
    </dgm:pt>
    <dgm:pt modelId="{7F1982B5-C555-4A69-9FFA-620428F7867C}" type="pres">
      <dgm:prSet presAssocID="{A32329E3-9939-4C91-8A51-A1D8883F91B2}" presName="rootConnector" presStyleLbl="node2" presStyleIdx="2" presStyleCnt="3"/>
      <dgm:spPr/>
      <dgm:t>
        <a:bodyPr/>
        <a:lstStyle/>
        <a:p>
          <a:endParaRPr lang="mk"/>
        </a:p>
      </dgm:t>
    </dgm:pt>
    <dgm:pt modelId="{CD060D40-9F58-4568-A772-96E81860615C}" type="pres">
      <dgm:prSet presAssocID="{A32329E3-9939-4C91-8A51-A1D8883F91B2}" presName="hierChild4" presStyleCnt="0"/>
      <dgm:spPr/>
    </dgm:pt>
    <dgm:pt modelId="{03552278-51F2-4188-A74D-225313BD16F8}" type="pres">
      <dgm:prSet presAssocID="{2593641B-5A80-4F1E-A4A1-07A0D80F0BAA}" presName="Name37" presStyleLbl="parChTrans1D3" presStyleIdx="8" presStyleCnt="11"/>
      <dgm:spPr/>
      <dgm:t>
        <a:bodyPr/>
        <a:lstStyle/>
        <a:p>
          <a:endParaRPr lang="mk"/>
        </a:p>
      </dgm:t>
    </dgm:pt>
    <dgm:pt modelId="{5BBD2386-8F11-45C3-B2D6-A6D990DCB7C7}" type="pres">
      <dgm:prSet presAssocID="{773C9007-FC53-49BB-9EC0-FA8254F9F219}" presName="hierRoot2" presStyleCnt="0">
        <dgm:presLayoutVars>
          <dgm:hierBranch val="init"/>
        </dgm:presLayoutVars>
      </dgm:prSet>
      <dgm:spPr/>
    </dgm:pt>
    <dgm:pt modelId="{50B98B97-D4E5-45DE-9257-0B5910574B79}" type="pres">
      <dgm:prSet presAssocID="{773C9007-FC53-49BB-9EC0-FA8254F9F219}" presName="rootComposite" presStyleCnt="0"/>
      <dgm:spPr/>
    </dgm:pt>
    <dgm:pt modelId="{C6D11E7F-ABF3-4B76-BBF2-8470D0117EA7}" type="pres">
      <dgm:prSet presAssocID="{773C9007-FC53-49BB-9EC0-FA8254F9F219}" presName="rootText" presStyleLbl="node3" presStyleIdx="8" presStyleCnt="11" custScaleX="87986" custScaleY="59966" custLinFactNeighborX="982" custLinFactNeighborY="-37493">
        <dgm:presLayoutVars>
          <dgm:chPref val="3"/>
        </dgm:presLayoutVars>
      </dgm:prSet>
      <dgm:spPr/>
      <dgm:t>
        <a:bodyPr/>
        <a:lstStyle/>
        <a:p>
          <a:endParaRPr lang="mk"/>
        </a:p>
      </dgm:t>
    </dgm:pt>
    <dgm:pt modelId="{9689E889-083A-4C10-867D-7FCA542406EE}" type="pres">
      <dgm:prSet presAssocID="{773C9007-FC53-49BB-9EC0-FA8254F9F219}" presName="rootConnector" presStyleLbl="node3" presStyleIdx="8" presStyleCnt="11"/>
      <dgm:spPr/>
      <dgm:t>
        <a:bodyPr/>
        <a:lstStyle/>
        <a:p>
          <a:endParaRPr lang="mk"/>
        </a:p>
      </dgm:t>
    </dgm:pt>
    <dgm:pt modelId="{B9819C25-0CF3-4C94-A508-B3D257DFA17B}" type="pres">
      <dgm:prSet presAssocID="{773C9007-FC53-49BB-9EC0-FA8254F9F219}" presName="hierChild4" presStyleCnt="0"/>
      <dgm:spPr/>
    </dgm:pt>
    <dgm:pt modelId="{77B220F5-7521-422B-BA1B-617B3257BA93}" type="pres">
      <dgm:prSet presAssocID="{773C9007-FC53-49BB-9EC0-FA8254F9F219}" presName="hierChild5" presStyleCnt="0"/>
      <dgm:spPr/>
    </dgm:pt>
    <dgm:pt modelId="{3D57B562-0703-4B8C-885F-1A6E6E8BF7E5}" type="pres">
      <dgm:prSet presAssocID="{EFBFFCF8-491F-4346-8299-85F8ED40882A}" presName="Name37" presStyleLbl="parChTrans1D3" presStyleIdx="9" presStyleCnt="11"/>
      <dgm:spPr/>
      <dgm:t>
        <a:bodyPr/>
        <a:lstStyle/>
        <a:p>
          <a:endParaRPr lang="mk"/>
        </a:p>
      </dgm:t>
    </dgm:pt>
    <dgm:pt modelId="{4916CE43-6C41-48D2-863C-A7817663A211}" type="pres">
      <dgm:prSet presAssocID="{1E008C64-E418-48F2-AF62-BD8766C2B2AE}" presName="hierRoot2" presStyleCnt="0">
        <dgm:presLayoutVars>
          <dgm:hierBranch val="init"/>
        </dgm:presLayoutVars>
      </dgm:prSet>
      <dgm:spPr/>
    </dgm:pt>
    <dgm:pt modelId="{4440DF37-580E-479E-827F-F69EF27D7008}" type="pres">
      <dgm:prSet presAssocID="{1E008C64-E418-48F2-AF62-BD8766C2B2AE}" presName="rootComposite" presStyleCnt="0"/>
      <dgm:spPr/>
    </dgm:pt>
    <dgm:pt modelId="{1767D0E3-0B48-43EE-A3F2-9F9CBA311C49}" type="pres">
      <dgm:prSet presAssocID="{1E008C64-E418-48F2-AF62-BD8766C2B2AE}" presName="rootText" presStyleLbl="node3" presStyleIdx="9" presStyleCnt="11" custScaleX="87986" custScaleY="67921" custLinFactNeighborX="982" custLinFactNeighborY="-66569">
        <dgm:presLayoutVars>
          <dgm:chPref val="3"/>
        </dgm:presLayoutVars>
      </dgm:prSet>
      <dgm:spPr/>
      <dgm:t>
        <a:bodyPr/>
        <a:lstStyle/>
        <a:p>
          <a:endParaRPr lang="mk"/>
        </a:p>
      </dgm:t>
    </dgm:pt>
    <dgm:pt modelId="{D33E208D-8211-4973-B424-E2DC23912F88}" type="pres">
      <dgm:prSet presAssocID="{1E008C64-E418-48F2-AF62-BD8766C2B2AE}" presName="rootConnector" presStyleLbl="node3" presStyleIdx="9" presStyleCnt="11"/>
      <dgm:spPr/>
      <dgm:t>
        <a:bodyPr/>
        <a:lstStyle/>
        <a:p>
          <a:endParaRPr lang="mk"/>
        </a:p>
      </dgm:t>
    </dgm:pt>
    <dgm:pt modelId="{4C9ED6F9-7A2E-4185-ACFA-C8A3C1D763F7}" type="pres">
      <dgm:prSet presAssocID="{1E008C64-E418-48F2-AF62-BD8766C2B2AE}" presName="hierChild4" presStyleCnt="0"/>
      <dgm:spPr/>
    </dgm:pt>
    <dgm:pt modelId="{AE0AA10D-036C-4F04-8FE0-802FEE39AA1B}" type="pres">
      <dgm:prSet presAssocID="{1E008C64-E418-48F2-AF62-BD8766C2B2AE}" presName="hierChild5" presStyleCnt="0"/>
      <dgm:spPr/>
    </dgm:pt>
    <dgm:pt modelId="{3BB57654-547C-4FD0-8DFA-9975CED61D8E}" type="pres">
      <dgm:prSet presAssocID="{EECCD84F-4E27-4DA1-B51D-55E7C0D734EB}" presName="Name37" presStyleLbl="parChTrans1D3" presStyleIdx="10" presStyleCnt="11"/>
      <dgm:spPr/>
      <dgm:t>
        <a:bodyPr/>
        <a:lstStyle/>
        <a:p>
          <a:endParaRPr lang="mk"/>
        </a:p>
      </dgm:t>
    </dgm:pt>
    <dgm:pt modelId="{34D6E3BB-8A16-4D35-9E00-8C0FBA0099C1}" type="pres">
      <dgm:prSet presAssocID="{EF126347-4095-4D31-9C97-638E5C138575}" presName="hierRoot2" presStyleCnt="0">
        <dgm:presLayoutVars>
          <dgm:hierBranch val="init"/>
        </dgm:presLayoutVars>
      </dgm:prSet>
      <dgm:spPr/>
    </dgm:pt>
    <dgm:pt modelId="{8B41EC4A-DB72-4DCA-9BD9-EA02256BEE09}" type="pres">
      <dgm:prSet presAssocID="{EF126347-4095-4D31-9C97-638E5C138575}" presName="rootComposite" presStyleCnt="0"/>
      <dgm:spPr/>
    </dgm:pt>
    <dgm:pt modelId="{65C94771-98DB-45EC-AFD7-6F37D063164F}" type="pres">
      <dgm:prSet presAssocID="{EF126347-4095-4D31-9C97-638E5C138575}" presName="rootText" presStyleLbl="node3" presStyleIdx="10" presStyleCnt="11" custScaleX="88039" custScaleY="71973" custLinFactNeighborX="1327" custLinFactNeighborY="-93772">
        <dgm:presLayoutVars>
          <dgm:chPref val="3"/>
        </dgm:presLayoutVars>
      </dgm:prSet>
      <dgm:spPr/>
      <dgm:t>
        <a:bodyPr/>
        <a:lstStyle/>
        <a:p>
          <a:endParaRPr lang="mk"/>
        </a:p>
      </dgm:t>
    </dgm:pt>
    <dgm:pt modelId="{43DBBBF1-AF01-4983-821A-5EED002335A5}" type="pres">
      <dgm:prSet presAssocID="{EF126347-4095-4D31-9C97-638E5C138575}" presName="rootConnector" presStyleLbl="node3" presStyleIdx="10" presStyleCnt="11"/>
      <dgm:spPr/>
      <dgm:t>
        <a:bodyPr/>
        <a:lstStyle/>
        <a:p>
          <a:endParaRPr lang="mk"/>
        </a:p>
      </dgm:t>
    </dgm:pt>
    <dgm:pt modelId="{BDCF1EC0-5A30-4A92-B5F5-409C17857958}" type="pres">
      <dgm:prSet presAssocID="{EF126347-4095-4D31-9C97-638E5C138575}" presName="hierChild4" presStyleCnt="0"/>
      <dgm:spPr/>
    </dgm:pt>
    <dgm:pt modelId="{D4B2CEC1-F94C-4A1E-BE92-F37EF6958CEE}" type="pres">
      <dgm:prSet presAssocID="{EF126347-4095-4D31-9C97-638E5C138575}" presName="hierChild5" presStyleCnt="0"/>
      <dgm:spPr/>
    </dgm:pt>
    <dgm:pt modelId="{8EE86F6E-F58C-4595-B1D2-132114C7582F}" type="pres">
      <dgm:prSet presAssocID="{A32329E3-9939-4C91-8A51-A1D8883F91B2}" presName="hierChild5" presStyleCnt="0"/>
      <dgm:spPr/>
    </dgm:pt>
    <dgm:pt modelId="{4FF057C1-198E-4E9D-B016-E6752E09D7A0}" type="pres">
      <dgm:prSet presAssocID="{031314DA-2242-4CAA-B6B3-A6FD2279EA8E}" presName="hierChild3" presStyleCnt="0"/>
      <dgm:spPr/>
    </dgm:pt>
  </dgm:ptLst>
  <dgm:cxnLst>
    <dgm:cxn modelId="{E447F00B-9253-0341-8C36-A0287C6A69B2}" type="presOf" srcId="{C377A381-A42B-40DF-B36B-100A2722C927}" destId="{64D1CD5B-1EE2-47FC-8EA0-5BDAC2C236B9}" srcOrd="0" destOrd="0" presId="urn:microsoft.com/office/officeart/2005/8/layout/orgChart1"/>
    <dgm:cxn modelId="{00B41F69-5182-4740-AA5D-9E0DBBEE160A}" type="presOf" srcId="{D4C873C4-2209-4561-9C4F-5908425B0E66}" destId="{AB481D8E-CBE0-4439-AAC1-15EBCADA89F7}" srcOrd="1" destOrd="0" presId="urn:microsoft.com/office/officeart/2005/8/layout/orgChart1"/>
    <dgm:cxn modelId="{44EE2B14-61DF-B04D-9E5A-12D66FDD2F69}" type="presOf" srcId="{B95A273E-6E8D-4F23-A1B6-A235BB0307C1}" destId="{E2571495-7184-4A93-85D3-7247B0E25DDD}" srcOrd="0" destOrd="0" presId="urn:microsoft.com/office/officeart/2005/8/layout/orgChart1"/>
    <dgm:cxn modelId="{09D517FD-5279-F94C-B4B4-8CD5E2E7B721}" type="presOf" srcId="{629BDA9D-4AEF-4A69-90B4-C6C9E18DA307}" destId="{3EFEC2CA-ECAE-4E09-A2A1-51A71A779898}" srcOrd="1" destOrd="0" presId="urn:microsoft.com/office/officeart/2005/8/layout/orgChart1"/>
    <dgm:cxn modelId="{94EAE172-9D26-CA41-B9F8-268FBC891ACC}" type="presOf" srcId="{031314DA-2242-4CAA-B6B3-A6FD2279EA8E}" destId="{AE6E1A79-ACC2-4B43-9252-888CB64F0709}" srcOrd="0" destOrd="0" presId="urn:microsoft.com/office/officeart/2005/8/layout/orgChart1"/>
    <dgm:cxn modelId="{9762C632-0353-0549-8440-D595A4026E46}" type="presOf" srcId="{0604D3C0-8608-464B-ACF3-9AF66E787A98}" destId="{E3E6EC51-3ED1-4337-B5C5-B226D7EA5C59}" srcOrd="0" destOrd="0" presId="urn:microsoft.com/office/officeart/2005/8/layout/orgChart1"/>
    <dgm:cxn modelId="{F89C9E24-9B81-FD43-BD3A-ECEC277052FF}" type="presOf" srcId="{773C9007-FC53-49BB-9EC0-FA8254F9F219}" destId="{9689E889-083A-4C10-867D-7FCA542406EE}" srcOrd="1" destOrd="0" presId="urn:microsoft.com/office/officeart/2005/8/layout/orgChart1"/>
    <dgm:cxn modelId="{592B542E-8873-40A1-BB7E-E85A38DB80C0}" srcId="{A32329E3-9939-4C91-8A51-A1D8883F91B2}" destId="{773C9007-FC53-49BB-9EC0-FA8254F9F219}" srcOrd="0" destOrd="0" parTransId="{2593641B-5A80-4F1E-A4A1-07A0D80F0BAA}" sibTransId="{C89F31D6-BEDD-4F8E-B4B4-E3F4E996D05D}"/>
    <dgm:cxn modelId="{2ADE4B82-B205-4344-A4B0-2B7FF7F6827B}" type="presOf" srcId="{310E6EB5-1D9F-41C4-A325-A57C8CFC7711}" destId="{867D9A73-CB57-4C59-BD46-D190F3FEDDCB}" srcOrd="1" destOrd="0" presId="urn:microsoft.com/office/officeart/2005/8/layout/orgChart1"/>
    <dgm:cxn modelId="{C76F8522-5B0E-6D4F-9F00-E57904C47257}" type="presOf" srcId="{1E008C64-E418-48F2-AF62-BD8766C2B2AE}" destId="{1767D0E3-0B48-43EE-A3F2-9F9CBA311C49}" srcOrd="0" destOrd="0" presId="urn:microsoft.com/office/officeart/2005/8/layout/orgChart1"/>
    <dgm:cxn modelId="{AAF1727D-2196-384C-AC37-24E0FE9E491E}" type="presOf" srcId="{25E89F94-31F1-4B18-BD71-47E105F0BD7E}" destId="{6BB3E314-D2CC-4B49-AEA2-9E73D9C443DF}" srcOrd="0" destOrd="0" presId="urn:microsoft.com/office/officeart/2005/8/layout/orgChart1"/>
    <dgm:cxn modelId="{44DFC84A-A97A-C243-AE39-357AB9EBEFDD}" type="presOf" srcId="{B306FA57-4221-4B33-91B4-588A574D9E89}" destId="{FF2EAA7A-0C72-47B8-9B09-C9B44BDA18FE}" srcOrd="0" destOrd="0" presId="urn:microsoft.com/office/officeart/2005/8/layout/orgChart1"/>
    <dgm:cxn modelId="{6906FD84-8874-9A45-9064-140CEBDF08A4}" type="presOf" srcId="{D6E64C49-15F3-4EA9-A76D-C561CF2C2115}" destId="{1108FBA0-E998-455D-9E8A-6A59BA651442}" srcOrd="0" destOrd="0" presId="urn:microsoft.com/office/officeart/2005/8/layout/orgChart1"/>
    <dgm:cxn modelId="{B1683671-A23D-8347-BA69-31B86A01D35D}" type="presOf" srcId="{EF126347-4095-4D31-9C97-638E5C138575}" destId="{43DBBBF1-AF01-4983-821A-5EED002335A5}" srcOrd="1" destOrd="0" presId="urn:microsoft.com/office/officeart/2005/8/layout/orgChart1"/>
    <dgm:cxn modelId="{369BAE6B-D335-A245-9F5D-3CB6480FE3F6}" type="presOf" srcId="{A32329E3-9939-4C91-8A51-A1D8883F91B2}" destId="{7B27B07C-4897-4A9B-849D-406F857EB4D3}" srcOrd="0" destOrd="0" presId="urn:microsoft.com/office/officeart/2005/8/layout/orgChart1"/>
    <dgm:cxn modelId="{850EDA6E-2186-47AD-89DE-02FC63EBA27F}" srcId="{3E1273AC-8F38-4BEF-AA98-95541B3D403A}" destId="{0007B8E5-41CA-4FCC-87A4-C99A572B3782}" srcOrd="1" destOrd="0" parTransId="{38C928CE-2A05-4A8A-AAA6-7C05EAF92D42}" sibTransId="{CE0B5108-A855-400B-A437-94583857E3CB}"/>
    <dgm:cxn modelId="{D6150D43-2E5F-B24D-8586-E3AAFD274C10}" type="presOf" srcId="{3E1273AC-8F38-4BEF-AA98-95541B3D403A}" destId="{E55EC117-E706-4B1F-8DA3-6F803617C1BE}" srcOrd="0" destOrd="0" presId="urn:microsoft.com/office/officeart/2005/8/layout/orgChart1"/>
    <dgm:cxn modelId="{967D6447-9C5F-4EAF-9828-606CBB393B9D}" srcId="{031314DA-2242-4CAA-B6B3-A6FD2279EA8E}" destId="{D6E64C49-15F3-4EA9-A76D-C561CF2C2115}" srcOrd="0" destOrd="0" parTransId="{0604D3C0-8608-464B-ACF3-9AF66E787A98}" sibTransId="{CC214FF3-0526-4391-BA79-F517A920629D}"/>
    <dgm:cxn modelId="{9C37E0CB-25EA-2A45-94E8-CC292B0D2B6C}" type="presOf" srcId="{EF126347-4095-4D31-9C97-638E5C138575}" destId="{65C94771-98DB-45EC-AFD7-6F37D063164F}" srcOrd="0" destOrd="0" presId="urn:microsoft.com/office/officeart/2005/8/layout/orgChart1"/>
    <dgm:cxn modelId="{32467D6C-7E8C-5745-9C6D-29468BA1C495}" type="presOf" srcId="{0007B8E5-41CA-4FCC-87A4-C99A572B3782}" destId="{81F2813E-FFFC-4E7D-8546-6A60C4A18C51}" srcOrd="1" destOrd="0" presId="urn:microsoft.com/office/officeart/2005/8/layout/orgChart1"/>
    <dgm:cxn modelId="{D08BDEF5-EB24-E949-86A2-4E1838E5FE36}" type="presOf" srcId="{178DCBB6-8F1D-415D-8FCF-9A7CF3A37F5F}" destId="{3A5B5904-2F25-46A1-8850-9C62CF2AD841}" srcOrd="0" destOrd="0" presId="urn:microsoft.com/office/officeart/2005/8/layout/orgChart1"/>
    <dgm:cxn modelId="{503B3C3A-DB6B-E44F-B33D-6978712604B2}" type="presOf" srcId="{5090F348-D384-493D-A6CF-1215841E8AA8}" destId="{5F8B0443-503B-4DEE-86A3-A72FB9A0006A}" srcOrd="1" destOrd="0" presId="urn:microsoft.com/office/officeart/2005/8/layout/orgChart1"/>
    <dgm:cxn modelId="{1D388DA8-5BBF-CF45-A449-72CD48C988E2}" type="presOf" srcId="{D6E64C49-15F3-4EA9-A76D-C561CF2C2115}" destId="{035EBF1B-01A2-42DF-A85C-9EE335465D40}" srcOrd="1" destOrd="0" presId="urn:microsoft.com/office/officeart/2005/8/layout/orgChart1"/>
    <dgm:cxn modelId="{29BA4F3A-3CA9-2E4D-B52E-057235009CDF}" type="presOf" srcId="{5090F348-D384-493D-A6CF-1215841E8AA8}" destId="{5E736E1D-85CF-422A-871E-0D4D19E5EEED}" srcOrd="0" destOrd="0" presId="urn:microsoft.com/office/officeart/2005/8/layout/orgChart1"/>
    <dgm:cxn modelId="{B8F59506-CE20-4404-A016-877D127D3FD9}" srcId="{A32329E3-9939-4C91-8A51-A1D8883F91B2}" destId="{1E008C64-E418-48F2-AF62-BD8766C2B2AE}" srcOrd="1" destOrd="0" parTransId="{EFBFFCF8-491F-4346-8299-85F8ED40882A}" sibTransId="{CEC8676D-C000-4EC8-A203-7E93B2728488}"/>
    <dgm:cxn modelId="{F7F1502B-D79A-B14B-8AA8-346BA706CE95}" type="presOf" srcId="{EDF38529-DC77-4102-8EC0-08728CE52C11}" destId="{29DC2D7F-AE93-4BDD-98B7-D7B1597529D9}" srcOrd="0" destOrd="0" presId="urn:microsoft.com/office/officeart/2005/8/layout/orgChart1"/>
    <dgm:cxn modelId="{B076AF8B-FAFC-4251-B8AC-3A73142F9B3C}" srcId="{D6E64C49-15F3-4EA9-A76D-C561CF2C2115}" destId="{D4C873C4-2209-4561-9C4F-5908425B0E66}" srcOrd="3" destOrd="0" parTransId="{C377A381-A42B-40DF-B36B-100A2722C927}" sibTransId="{891528D1-D9D5-47EB-85D6-E91745AF1653}"/>
    <dgm:cxn modelId="{0EF41E72-1FEE-A844-89BF-4CBE3ECC7795}" type="presOf" srcId="{E4A61699-DC44-4145-80AC-CE34858D8C90}" destId="{B1505D27-7393-46A8-94B8-A780B39F4649}" srcOrd="0" destOrd="0" presId="urn:microsoft.com/office/officeart/2005/8/layout/orgChart1"/>
    <dgm:cxn modelId="{30CC5B8E-4189-244B-94C7-DC0E602B555D}" type="presOf" srcId="{D4C873C4-2209-4561-9C4F-5908425B0E66}" destId="{40CDE946-0848-460B-A821-854D87DADFFD}" srcOrd="0" destOrd="0" presId="urn:microsoft.com/office/officeart/2005/8/layout/orgChart1"/>
    <dgm:cxn modelId="{A4111E29-4271-2543-9764-F8E34A27724E}" type="presOf" srcId="{7EF5C0A3-2857-451B-97FC-E5DDB73F47C5}" destId="{A5C46A2C-9532-4FFD-B706-BA93C12F160B}" srcOrd="0" destOrd="0" presId="urn:microsoft.com/office/officeart/2005/8/layout/orgChart1"/>
    <dgm:cxn modelId="{B5372DB3-2869-5F40-BBC5-1C3C6E65235A}" type="presOf" srcId="{310E6EB5-1D9F-41C4-A325-A57C8CFC7711}" destId="{8D5E0606-D3F0-4054-AB3C-53C918A74826}" srcOrd="0" destOrd="0" presId="urn:microsoft.com/office/officeart/2005/8/layout/orgChart1"/>
    <dgm:cxn modelId="{04B121B2-AAAF-8D4D-8F48-9E82E1F0E5A1}" type="presOf" srcId="{A1719268-082B-4CDA-8044-D21A24474971}" destId="{BCFDE1FA-F5EB-4C9A-92F3-E7188BC5217F}" srcOrd="0" destOrd="0" presId="urn:microsoft.com/office/officeart/2005/8/layout/orgChart1"/>
    <dgm:cxn modelId="{2A78881E-3F4D-B940-919C-6A32ED3ED9FF}" type="presOf" srcId="{0007B8E5-41CA-4FCC-87A4-C99A572B3782}" destId="{500CD307-C0E4-4017-99BC-D8FA52224E27}" srcOrd="0" destOrd="0" presId="urn:microsoft.com/office/officeart/2005/8/layout/orgChart1"/>
    <dgm:cxn modelId="{6E39D18A-C85B-4F9F-ACCE-2139164E7191}" srcId="{3E1273AC-8F38-4BEF-AA98-95541B3D403A}" destId="{629BDA9D-4AEF-4A69-90B4-C6C9E18DA307}" srcOrd="3" destOrd="0" parTransId="{7C81572A-7A88-4CF9-9ACB-56B4A040545E}" sibTransId="{A3671FEA-A319-415D-9BCE-0C1B07DDCB24}"/>
    <dgm:cxn modelId="{2E9948BD-34DF-4C76-871E-78276D0143B0}" srcId="{031314DA-2242-4CAA-B6B3-A6FD2279EA8E}" destId="{3E1273AC-8F38-4BEF-AA98-95541B3D403A}" srcOrd="1" destOrd="0" parTransId="{25E89F94-31F1-4B18-BD71-47E105F0BD7E}" sibTransId="{8511B60F-EEC9-49D7-AF51-44320E0C4575}"/>
    <dgm:cxn modelId="{D0BEA221-5282-9549-A905-BC879F9F25A5}" type="presOf" srcId="{A1719268-082B-4CDA-8044-D21A24474971}" destId="{04A545E0-4A3E-49E1-B8C9-167787EDC744}" srcOrd="1" destOrd="0" presId="urn:microsoft.com/office/officeart/2005/8/layout/orgChart1"/>
    <dgm:cxn modelId="{37E64B04-5228-674E-BCB8-0481BF2032D5}" type="presOf" srcId="{2593641B-5A80-4F1E-A4A1-07A0D80F0BAA}" destId="{03552278-51F2-4188-A74D-225313BD16F8}" srcOrd="0" destOrd="0" presId="urn:microsoft.com/office/officeart/2005/8/layout/orgChart1"/>
    <dgm:cxn modelId="{4C651151-45E6-4D7B-9531-C297CAFCB4B5}" srcId="{3E1273AC-8F38-4BEF-AA98-95541B3D403A}" destId="{310E6EB5-1D9F-41C4-A325-A57C8CFC7711}" srcOrd="2" destOrd="0" parTransId="{B95A273E-6E8D-4F23-A1B6-A235BB0307C1}" sibTransId="{08110150-9D60-449E-A793-A73916035ED8}"/>
    <dgm:cxn modelId="{17AE6577-CA38-3B42-A493-2BDCE11A5200}" type="presOf" srcId="{3E1273AC-8F38-4BEF-AA98-95541B3D403A}" destId="{F5F5EEEF-B445-4176-8E1F-2019F7DBDCEC}" srcOrd="1" destOrd="0" presId="urn:microsoft.com/office/officeart/2005/8/layout/orgChart1"/>
    <dgm:cxn modelId="{CA2FA186-3B39-864D-AEBC-2EE46DFBB769}" type="presOf" srcId="{CDF5D6EC-E797-414D-8734-6644507AFCEF}" destId="{780D3687-CEFE-46A7-B8E3-9EE0EA6B234E}" srcOrd="0" destOrd="0" presId="urn:microsoft.com/office/officeart/2005/8/layout/orgChart1"/>
    <dgm:cxn modelId="{9F416440-54E2-2449-95CB-57E5487A9C13}" type="presOf" srcId="{E4A61699-DC44-4145-80AC-CE34858D8C90}" destId="{AAF39A7A-75AB-462B-9331-DE6FE54A4485}" srcOrd="1" destOrd="0" presId="urn:microsoft.com/office/officeart/2005/8/layout/orgChart1"/>
    <dgm:cxn modelId="{AA5D93CE-6CF8-4548-8CCD-71DCEAC20CA5}" type="presOf" srcId="{CDF5D6EC-E797-414D-8734-6644507AFCEF}" destId="{6EDE97B6-8406-4090-B787-710F7C435AC6}" srcOrd="1" destOrd="0" presId="urn:microsoft.com/office/officeart/2005/8/layout/orgChart1"/>
    <dgm:cxn modelId="{24EEEA58-60F8-48D1-8C73-0BF2360914D6}" srcId="{031314DA-2242-4CAA-B6B3-A6FD2279EA8E}" destId="{A32329E3-9939-4C91-8A51-A1D8883F91B2}" srcOrd="2" destOrd="0" parTransId="{C005ABB9-7D32-4071-AD9F-E08265B8E7ED}" sibTransId="{DE8085CB-B247-458B-9FF5-4F750410FE78}"/>
    <dgm:cxn modelId="{50F3DB6E-046E-6B4B-996E-BCED9322908B}" type="presOf" srcId="{EFBFFCF8-491F-4346-8299-85F8ED40882A}" destId="{3D57B562-0703-4B8C-885F-1A6E6E8BF7E5}" srcOrd="0" destOrd="0" presId="urn:microsoft.com/office/officeart/2005/8/layout/orgChart1"/>
    <dgm:cxn modelId="{91EA6882-43ED-404D-8D81-0D0EF6B530A0}" type="presOf" srcId="{EECCD84F-4E27-4DA1-B51D-55E7C0D734EB}" destId="{3BB57654-547C-4FD0-8DFA-9975CED61D8E}" srcOrd="0" destOrd="0" presId="urn:microsoft.com/office/officeart/2005/8/layout/orgChart1"/>
    <dgm:cxn modelId="{C37C171C-3BEC-4597-897C-9896E9F02878}" srcId="{A32329E3-9939-4C91-8A51-A1D8883F91B2}" destId="{EF126347-4095-4D31-9C97-638E5C138575}" srcOrd="2" destOrd="0" parTransId="{EECCD84F-4E27-4DA1-B51D-55E7C0D734EB}" sibTransId="{AD78A869-18CD-4F8C-A692-5CDFFCDF859A}"/>
    <dgm:cxn modelId="{E821BF03-9B03-7641-8E5D-28B3F39501FC}" type="presOf" srcId="{7C81572A-7A88-4CF9-9ACB-56B4A040545E}" destId="{3F3151E0-169C-41D6-8CE0-24AB5571C972}" srcOrd="0" destOrd="0" presId="urn:microsoft.com/office/officeart/2005/8/layout/orgChart1"/>
    <dgm:cxn modelId="{B3849E74-29CA-48B6-94C3-C3A9CCC193B6}" srcId="{3E1273AC-8F38-4BEF-AA98-95541B3D403A}" destId="{5090F348-D384-493D-A6CF-1215841E8AA8}" srcOrd="0" destOrd="0" parTransId="{B306FA57-4221-4B33-91B4-588A574D9E89}" sibTransId="{4AE58CE3-C73D-4A68-9799-8B58779065CE}"/>
    <dgm:cxn modelId="{0787390D-56BB-6447-89F4-9B4994511897}" type="presOf" srcId="{C005ABB9-7D32-4071-AD9F-E08265B8E7ED}" destId="{3227F2A0-6CF1-4121-BA42-F363CC9CD018}" srcOrd="0" destOrd="0" presId="urn:microsoft.com/office/officeart/2005/8/layout/orgChart1"/>
    <dgm:cxn modelId="{368A974C-67B6-48BA-9999-947AEF83390A}" srcId="{D6E64C49-15F3-4EA9-A76D-C561CF2C2115}" destId="{CDF5D6EC-E797-414D-8734-6644507AFCEF}" srcOrd="2" destOrd="0" parTransId="{178DCBB6-8F1D-415D-8FCF-9A7CF3A37F5F}" sibTransId="{645B8D76-E9E4-4671-8687-BD64A130F6E3}"/>
    <dgm:cxn modelId="{899C644A-D1F8-41FF-A08C-B3D8DF0BCACF}" srcId="{D6E64C49-15F3-4EA9-A76D-C561CF2C2115}" destId="{A1719268-082B-4CDA-8044-D21A24474971}" srcOrd="0" destOrd="0" parTransId="{C160EAED-1AFB-423E-930D-9E9D02939C49}" sibTransId="{E68E00AA-2102-49FE-A773-97BFF377D6FA}"/>
    <dgm:cxn modelId="{D5949D57-D1B5-C94A-891E-4B7E28F4BF29}" type="presOf" srcId="{031314DA-2242-4CAA-B6B3-A6FD2279EA8E}" destId="{D0C737AD-9600-4B4C-8287-DBA7A3A656CB}" srcOrd="1" destOrd="0" presId="urn:microsoft.com/office/officeart/2005/8/layout/orgChart1"/>
    <dgm:cxn modelId="{715FF3A6-E906-F04F-B87E-45AB1467AF48}" type="presOf" srcId="{C160EAED-1AFB-423E-930D-9E9D02939C49}" destId="{0D57FD57-F1FF-49D2-8216-62643AE51EA5}" srcOrd="0" destOrd="0" presId="urn:microsoft.com/office/officeart/2005/8/layout/orgChart1"/>
    <dgm:cxn modelId="{1FE8D672-318F-4A43-ACD1-D82F412707AC}" type="presOf" srcId="{629BDA9D-4AEF-4A69-90B4-C6C9E18DA307}" destId="{BA3AA106-B34E-4109-AC6D-70F574478CAF}" srcOrd="0" destOrd="0" presId="urn:microsoft.com/office/officeart/2005/8/layout/orgChart1"/>
    <dgm:cxn modelId="{E8684563-F1C6-6842-BCD9-C25BFE59140C}" type="presOf" srcId="{A32329E3-9939-4C91-8A51-A1D8883F91B2}" destId="{7F1982B5-C555-4A69-9FFA-620428F7867C}" srcOrd="1" destOrd="0" presId="urn:microsoft.com/office/officeart/2005/8/layout/orgChart1"/>
    <dgm:cxn modelId="{22C68B36-4484-1344-87F0-634B4D9A4219}" type="presOf" srcId="{773C9007-FC53-49BB-9EC0-FA8254F9F219}" destId="{C6D11E7F-ABF3-4B76-BBF2-8470D0117EA7}" srcOrd="0" destOrd="0" presId="urn:microsoft.com/office/officeart/2005/8/layout/orgChart1"/>
    <dgm:cxn modelId="{03FFFE8E-8E6D-0344-B2B2-0955105C252B}" type="presOf" srcId="{38C928CE-2A05-4A8A-AAA6-7C05EAF92D42}" destId="{090BC93C-69B3-46AC-8DC6-3D89CB948BBC}" srcOrd="0" destOrd="0" presId="urn:microsoft.com/office/officeart/2005/8/layout/orgChart1"/>
    <dgm:cxn modelId="{9141E11F-7338-4017-AE8E-76747FA0F34B}" srcId="{D6E64C49-15F3-4EA9-A76D-C561CF2C2115}" destId="{E4A61699-DC44-4145-80AC-CE34858D8C90}" srcOrd="1" destOrd="0" parTransId="{EDF38529-DC77-4102-8EC0-08728CE52C11}" sibTransId="{84240134-5350-47EF-8949-54E8CFE140F9}"/>
    <dgm:cxn modelId="{F9D42539-0231-4BAB-AF64-31D02472148C}" srcId="{7EF5C0A3-2857-451B-97FC-E5DDB73F47C5}" destId="{031314DA-2242-4CAA-B6B3-A6FD2279EA8E}" srcOrd="0" destOrd="0" parTransId="{2D82FDBC-9467-4FB4-A1BE-4CB049D1C333}" sibTransId="{24C2A7B5-7230-4BD6-A213-EF2AAFB0329A}"/>
    <dgm:cxn modelId="{BB4323F9-EEA7-0E42-8830-0DFBD3AC689C}" type="presOf" srcId="{1E008C64-E418-48F2-AF62-BD8766C2B2AE}" destId="{D33E208D-8211-4973-B424-E2DC23912F88}" srcOrd="1" destOrd="0" presId="urn:microsoft.com/office/officeart/2005/8/layout/orgChart1"/>
    <dgm:cxn modelId="{F8ECCCFA-AF07-5B40-AFAD-D40E9602603A}" type="presParOf" srcId="{A5C46A2C-9532-4FFD-B706-BA93C12F160B}" destId="{2D467B90-398B-4410-A422-BD7C194E9A26}" srcOrd="0" destOrd="0" presId="urn:microsoft.com/office/officeart/2005/8/layout/orgChart1"/>
    <dgm:cxn modelId="{33B6EFDB-6E2E-D44A-90D5-3F4617C82070}" type="presParOf" srcId="{2D467B90-398B-4410-A422-BD7C194E9A26}" destId="{222E58DD-BB08-4415-8937-E1256BFECF1F}" srcOrd="0" destOrd="0" presId="urn:microsoft.com/office/officeart/2005/8/layout/orgChart1"/>
    <dgm:cxn modelId="{94769A6D-E093-8C41-97CB-ECCF6988FB7C}" type="presParOf" srcId="{222E58DD-BB08-4415-8937-E1256BFECF1F}" destId="{AE6E1A79-ACC2-4B43-9252-888CB64F0709}" srcOrd="0" destOrd="0" presId="urn:microsoft.com/office/officeart/2005/8/layout/orgChart1"/>
    <dgm:cxn modelId="{1B41CEE2-4BF0-704F-A146-96639A790C72}" type="presParOf" srcId="{222E58DD-BB08-4415-8937-E1256BFECF1F}" destId="{D0C737AD-9600-4B4C-8287-DBA7A3A656CB}" srcOrd="1" destOrd="0" presId="urn:microsoft.com/office/officeart/2005/8/layout/orgChart1"/>
    <dgm:cxn modelId="{91FFAB6F-18B2-0F43-881C-761B38402E6A}" type="presParOf" srcId="{2D467B90-398B-4410-A422-BD7C194E9A26}" destId="{3F83F39D-426D-427B-8510-8AC1298E67B8}" srcOrd="1" destOrd="0" presId="urn:microsoft.com/office/officeart/2005/8/layout/orgChart1"/>
    <dgm:cxn modelId="{6D651EDA-814D-324F-881E-84ED51BA48CA}" type="presParOf" srcId="{3F83F39D-426D-427B-8510-8AC1298E67B8}" destId="{E3E6EC51-3ED1-4337-B5C5-B226D7EA5C59}" srcOrd="0" destOrd="0" presId="urn:microsoft.com/office/officeart/2005/8/layout/orgChart1"/>
    <dgm:cxn modelId="{0B77C9CB-6E43-3F48-AEC6-DC3F9BE265AF}" type="presParOf" srcId="{3F83F39D-426D-427B-8510-8AC1298E67B8}" destId="{0E76AF4B-E128-4921-A857-32E190A936C3}" srcOrd="1" destOrd="0" presId="urn:microsoft.com/office/officeart/2005/8/layout/orgChart1"/>
    <dgm:cxn modelId="{2F0D029B-B280-D242-AB83-808A9B8C1254}" type="presParOf" srcId="{0E76AF4B-E128-4921-A857-32E190A936C3}" destId="{E3BE72C4-234B-40A5-9D00-FF3DB4F3066F}" srcOrd="0" destOrd="0" presId="urn:microsoft.com/office/officeart/2005/8/layout/orgChart1"/>
    <dgm:cxn modelId="{4CE974B4-27D4-A54C-9437-CD547A7F207E}" type="presParOf" srcId="{E3BE72C4-234B-40A5-9D00-FF3DB4F3066F}" destId="{1108FBA0-E998-455D-9E8A-6A59BA651442}" srcOrd="0" destOrd="0" presId="urn:microsoft.com/office/officeart/2005/8/layout/orgChart1"/>
    <dgm:cxn modelId="{60F65C42-C3B8-D54F-A8CA-918E01BF2E5C}" type="presParOf" srcId="{E3BE72C4-234B-40A5-9D00-FF3DB4F3066F}" destId="{035EBF1B-01A2-42DF-A85C-9EE335465D40}" srcOrd="1" destOrd="0" presId="urn:microsoft.com/office/officeart/2005/8/layout/orgChart1"/>
    <dgm:cxn modelId="{4107CF9F-ED32-2A4F-9F07-4CAD9B4271D3}" type="presParOf" srcId="{0E76AF4B-E128-4921-A857-32E190A936C3}" destId="{693E643D-3C04-4DD0-8990-56110E958AFC}" srcOrd="1" destOrd="0" presId="urn:microsoft.com/office/officeart/2005/8/layout/orgChart1"/>
    <dgm:cxn modelId="{785A27AF-2AA0-474B-8685-FD13E60AAEA3}" type="presParOf" srcId="{693E643D-3C04-4DD0-8990-56110E958AFC}" destId="{0D57FD57-F1FF-49D2-8216-62643AE51EA5}" srcOrd="0" destOrd="0" presId="urn:microsoft.com/office/officeart/2005/8/layout/orgChart1"/>
    <dgm:cxn modelId="{40FA23A1-462C-1946-8649-07B2C96C5ACF}" type="presParOf" srcId="{693E643D-3C04-4DD0-8990-56110E958AFC}" destId="{F0F650DC-2B33-470B-BC20-C9FCF03509BA}" srcOrd="1" destOrd="0" presId="urn:microsoft.com/office/officeart/2005/8/layout/orgChart1"/>
    <dgm:cxn modelId="{8CD2EA58-E5E2-A846-B031-5F42DE56C5DD}" type="presParOf" srcId="{F0F650DC-2B33-470B-BC20-C9FCF03509BA}" destId="{E140BDF1-6CDF-43EC-9810-71E700467FCE}" srcOrd="0" destOrd="0" presId="urn:microsoft.com/office/officeart/2005/8/layout/orgChart1"/>
    <dgm:cxn modelId="{E496C8BC-606A-1849-B4F3-5D4C57650716}" type="presParOf" srcId="{E140BDF1-6CDF-43EC-9810-71E700467FCE}" destId="{BCFDE1FA-F5EB-4C9A-92F3-E7188BC5217F}" srcOrd="0" destOrd="0" presId="urn:microsoft.com/office/officeart/2005/8/layout/orgChart1"/>
    <dgm:cxn modelId="{FE569413-204D-F84C-A126-47B941474A31}" type="presParOf" srcId="{E140BDF1-6CDF-43EC-9810-71E700467FCE}" destId="{04A545E0-4A3E-49E1-B8C9-167787EDC744}" srcOrd="1" destOrd="0" presId="urn:microsoft.com/office/officeart/2005/8/layout/orgChart1"/>
    <dgm:cxn modelId="{5627C12D-BC45-1741-AFCB-415AB53851BD}" type="presParOf" srcId="{F0F650DC-2B33-470B-BC20-C9FCF03509BA}" destId="{5B0A5E1B-7C14-4CD6-AB1E-482126326598}" srcOrd="1" destOrd="0" presId="urn:microsoft.com/office/officeart/2005/8/layout/orgChart1"/>
    <dgm:cxn modelId="{2807F75A-FF06-D343-80BB-E141B84A7990}" type="presParOf" srcId="{F0F650DC-2B33-470B-BC20-C9FCF03509BA}" destId="{8A75DBEF-A579-4556-920A-749394D924BC}" srcOrd="2" destOrd="0" presId="urn:microsoft.com/office/officeart/2005/8/layout/orgChart1"/>
    <dgm:cxn modelId="{25975806-8F4F-3B4C-8118-2BE785B0F09D}" type="presParOf" srcId="{693E643D-3C04-4DD0-8990-56110E958AFC}" destId="{29DC2D7F-AE93-4BDD-98B7-D7B1597529D9}" srcOrd="2" destOrd="0" presId="urn:microsoft.com/office/officeart/2005/8/layout/orgChart1"/>
    <dgm:cxn modelId="{316FC685-3533-494C-9BA6-FAF242120BC4}" type="presParOf" srcId="{693E643D-3C04-4DD0-8990-56110E958AFC}" destId="{F523A4E9-0743-48CF-8060-1B015AFC25DA}" srcOrd="3" destOrd="0" presId="urn:microsoft.com/office/officeart/2005/8/layout/orgChart1"/>
    <dgm:cxn modelId="{C797352A-7BEC-AE4F-8EAE-5228BB77A9DB}" type="presParOf" srcId="{F523A4E9-0743-48CF-8060-1B015AFC25DA}" destId="{BCF53456-4364-43DD-8287-F780B1E3C622}" srcOrd="0" destOrd="0" presId="urn:microsoft.com/office/officeart/2005/8/layout/orgChart1"/>
    <dgm:cxn modelId="{4764B3E4-DC87-2544-9C99-2B5BFEE4D96B}" type="presParOf" srcId="{BCF53456-4364-43DD-8287-F780B1E3C622}" destId="{B1505D27-7393-46A8-94B8-A780B39F4649}" srcOrd="0" destOrd="0" presId="urn:microsoft.com/office/officeart/2005/8/layout/orgChart1"/>
    <dgm:cxn modelId="{ECC78A93-6523-3E4C-BDB3-34D3D0E7677B}" type="presParOf" srcId="{BCF53456-4364-43DD-8287-F780B1E3C622}" destId="{AAF39A7A-75AB-462B-9331-DE6FE54A4485}" srcOrd="1" destOrd="0" presId="urn:microsoft.com/office/officeart/2005/8/layout/orgChart1"/>
    <dgm:cxn modelId="{7C4420CA-A0F6-764A-8E96-F47B234B0FF5}" type="presParOf" srcId="{F523A4E9-0743-48CF-8060-1B015AFC25DA}" destId="{49EA0897-BE45-4C09-9710-FE3A68E407D0}" srcOrd="1" destOrd="0" presId="urn:microsoft.com/office/officeart/2005/8/layout/orgChart1"/>
    <dgm:cxn modelId="{B641D7FD-DD6D-8748-A837-5C81A76953C0}" type="presParOf" srcId="{F523A4E9-0743-48CF-8060-1B015AFC25DA}" destId="{C1C6BD72-33FF-4CBC-A995-369114423B13}" srcOrd="2" destOrd="0" presId="urn:microsoft.com/office/officeart/2005/8/layout/orgChart1"/>
    <dgm:cxn modelId="{5B706C5E-6926-DE4E-B565-799BA4BBD2C0}" type="presParOf" srcId="{693E643D-3C04-4DD0-8990-56110E958AFC}" destId="{3A5B5904-2F25-46A1-8850-9C62CF2AD841}" srcOrd="4" destOrd="0" presId="urn:microsoft.com/office/officeart/2005/8/layout/orgChart1"/>
    <dgm:cxn modelId="{98E75721-6F2A-9041-8988-2433E74DFDE0}" type="presParOf" srcId="{693E643D-3C04-4DD0-8990-56110E958AFC}" destId="{D041CD4D-13C8-441A-9CB0-9A0AE2D5AC8F}" srcOrd="5" destOrd="0" presId="urn:microsoft.com/office/officeart/2005/8/layout/orgChart1"/>
    <dgm:cxn modelId="{335568E7-1817-5C47-8B74-0B4A737A5756}" type="presParOf" srcId="{D041CD4D-13C8-441A-9CB0-9A0AE2D5AC8F}" destId="{46C26408-1D3D-46BD-B879-F26F049F71E2}" srcOrd="0" destOrd="0" presId="urn:microsoft.com/office/officeart/2005/8/layout/orgChart1"/>
    <dgm:cxn modelId="{8DBED9CE-6836-9C47-9AC9-196C15558228}" type="presParOf" srcId="{46C26408-1D3D-46BD-B879-F26F049F71E2}" destId="{780D3687-CEFE-46A7-B8E3-9EE0EA6B234E}" srcOrd="0" destOrd="0" presId="urn:microsoft.com/office/officeart/2005/8/layout/orgChart1"/>
    <dgm:cxn modelId="{D6CCD1BE-13EE-BD47-858D-669372749257}" type="presParOf" srcId="{46C26408-1D3D-46BD-B879-F26F049F71E2}" destId="{6EDE97B6-8406-4090-B787-710F7C435AC6}" srcOrd="1" destOrd="0" presId="urn:microsoft.com/office/officeart/2005/8/layout/orgChart1"/>
    <dgm:cxn modelId="{FE4D091C-D711-F14E-8560-B2E452A5CA42}" type="presParOf" srcId="{D041CD4D-13C8-441A-9CB0-9A0AE2D5AC8F}" destId="{28456462-9839-4825-9DD9-296F79306582}" srcOrd="1" destOrd="0" presId="urn:microsoft.com/office/officeart/2005/8/layout/orgChart1"/>
    <dgm:cxn modelId="{363C49D2-0E06-4C42-9667-65CAE2FFBD91}" type="presParOf" srcId="{D041CD4D-13C8-441A-9CB0-9A0AE2D5AC8F}" destId="{E9792C64-CE32-4D0B-A505-0311B37FAB2E}" srcOrd="2" destOrd="0" presId="urn:microsoft.com/office/officeart/2005/8/layout/orgChart1"/>
    <dgm:cxn modelId="{DC5CAF0A-63DB-E744-919A-C6CA62448B83}" type="presParOf" srcId="{693E643D-3C04-4DD0-8990-56110E958AFC}" destId="{64D1CD5B-1EE2-47FC-8EA0-5BDAC2C236B9}" srcOrd="6" destOrd="0" presId="urn:microsoft.com/office/officeart/2005/8/layout/orgChart1"/>
    <dgm:cxn modelId="{6F2562E3-0277-2C46-A437-B106905FF9C2}" type="presParOf" srcId="{693E643D-3C04-4DD0-8990-56110E958AFC}" destId="{D00CFD78-75BA-4813-AABE-75BE62E94C7C}" srcOrd="7" destOrd="0" presId="urn:microsoft.com/office/officeart/2005/8/layout/orgChart1"/>
    <dgm:cxn modelId="{6886E8F2-3CA6-8649-B1EE-4687E744A153}" type="presParOf" srcId="{D00CFD78-75BA-4813-AABE-75BE62E94C7C}" destId="{8B070A18-9D7D-403F-B356-A1AC3977E683}" srcOrd="0" destOrd="0" presId="urn:microsoft.com/office/officeart/2005/8/layout/orgChart1"/>
    <dgm:cxn modelId="{671DFE5C-9B35-774D-B4EB-E9FB3B0FEA3D}" type="presParOf" srcId="{8B070A18-9D7D-403F-B356-A1AC3977E683}" destId="{40CDE946-0848-460B-A821-854D87DADFFD}" srcOrd="0" destOrd="0" presId="urn:microsoft.com/office/officeart/2005/8/layout/orgChart1"/>
    <dgm:cxn modelId="{FD4DF265-5F08-6B4F-8312-AB1BD61BE8BD}" type="presParOf" srcId="{8B070A18-9D7D-403F-B356-A1AC3977E683}" destId="{AB481D8E-CBE0-4439-AAC1-15EBCADA89F7}" srcOrd="1" destOrd="0" presId="urn:microsoft.com/office/officeart/2005/8/layout/orgChart1"/>
    <dgm:cxn modelId="{25415709-AF58-1442-A607-D7F24393B57A}" type="presParOf" srcId="{D00CFD78-75BA-4813-AABE-75BE62E94C7C}" destId="{85EA00BD-4D47-4F4F-ABEF-B4971DAF68A0}" srcOrd="1" destOrd="0" presId="urn:microsoft.com/office/officeart/2005/8/layout/orgChart1"/>
    <dgm:cxn modelId="{AD61CA05-B7B1-9C43-8651-B715C55D28D8}" type="presParOf" srcId="{D00CFD78-75BA-4813-AABE-75BE62E94C7C}" destId="{D83EBFE5-AD77-4CDE-906E-55837687F569}" srcOrd="2" destOrd="0" presId="urn:microsoft.com/office/officeart/2005/8/layout/orgChart1"/>
    <dgm:cxn modelId="{851E7867-CF1D-0B4C-8D01-0A3B291993F7}" type="presParOf" srcId="{0E76AF4B-E128-4921-A857-32E190A936C3}" destId="{69489D3A-C101-4771-A116-1BB533B28926}" srcOrd="2" destOrd="0" presId="urn:microsoft.com/office/officeart/2005/8/layout/orgChart1"/>
    <dgm:cxn modelId="{3BD50C56-EE8C-EB43-9A5E-3196121CF929}" type="presParOf" srcId="{3F83F39D-426D-427B-8510-8AC1298E67B8}" destId="{6BB3E314-D2CC-4B49-AEA2-9E73D9C443DF}" srcOrd="2" destOrd="0" presId="urn:microsoft.com/office/officeart/2005/8/layout/orgChart1"/>
    <dgm:cxn modelId="{E565487A-985C-C346-9085-37E80B2C68EA}" type="presParOf" srcId="{3F83F39D-426D-427B-8510-8AC1298E67B8}" destId="{0AF9B972-6A8E-48DE-B8D6-6597690ED8BF}" srcOrd="3" destOrd="0" presId="urn:microsoft.com/office/officeart/2005/8/layout/orgChart1"/>
    <dgm:cxn modelId="{8CB2F916-2E72-2543-9D80-21E6C059AA0C}" type="presParOf" srcId="{0AF9B972-6A8E-48DE-B8D6-6597690ED8BF}" destId="{97BAE54F-A0D3-4092-81A1-169B3B14DD23}" srcOrd="0" destOrd="0" presId="urn:microsoft.com/office/officeart/2005/8/layout/orgChart1"/>
    <dgm:cxn modelId="{CCBC7823-6DBD-B249-8086-2F29E2157EBC}" type="presParOf" srcId="{97BAE54F-A0D3-4092-81A1-169B3B14DD23}" destId="{E55EC117-E706-4B1F-8DA3-6F803617C1BE}" srcOrd="0" destOrd="0" presId="urn:microsoft.com/office/officeart/2005/8/layout/orgChart1"/>
    <dgm:cxn modelId="{51E6678F-265B-A247-8709-AC72BE0714EB}" type="presParOf" srcId="{97BAE54F-A0D3-4092-81A1-169B3B14DD23}" destId="{F5F5EEEF-B445-4176-8E1F-2019F7DBDCEC}" srcOrd="1" destOrd="0" presId="urn:microsoft.com/office/officeart/2005/8/layout/orgChart1"/>
    <dgm:cxn modelId="{5661A70E-3B20-D149-83C6-C9DFA5A7DD07}" type="presParOf" srcId="{0AF9B972-6A8E-48DE-B8D6-6597690ED8BF}" destId="{D6AD3F78-6A8D-46EA-A233-9AE0DD54D5AB}" srcOrd="1" destOrd="0" presId="urn:microsoft.com/office/officeart/2005/8/layout/orgChart1"/>
    <dgm:cxn modelId="{DB25A2E7-79CA-2C40-9718-0CCB82B2B194}" type="presParOf" srcId="{D6AD3F78-6A8D-46EA-A233-9AE0DD54D5AB}" destId="{FF2EAA7A-0C72-47B8-9B09-C9B44BDA18FE}" srcOrd="0" destOrd="0" presId="urn:microsoft.com/office/officeart/2005/8/layout/orgChart1"/>
    <dgm:cxn modelId="{C9E8BBE6-A65B-834A-B41E-88D06B9E2A11}" type="presParOf" srcId="{D6AD3F78-6A8D-46EA-A233-9AE0DD54D5AB}" destId="{9679CF58-635C-4DFF-BCCE-B9DF190C967A}" srcOrd="1" destOrd="0" presId="urn:microsoft.com/office/officeart/2005/8/layout/orgChart1"/>
    <dgm:cxn modelId="{0C1DB763-1130-BF4F-9F94-72A03F0AB350}" type="presParOf" srcId="{9679CF58-635C-4DFF-BCCE-B9DF190C967A}" destId="{E8190501-55A1-4E40-AC65-54F0FE16EA07}" srcOrd="0" destOrd="0" presId="urn:microsoft.com/office/officeart/2005/8/layout/orgChart1"/>
    <dgm:cxn modelId="{51D4B5E1-6B9D-8541-A493-5FC4D68E6B21}" type="presParOf" srcId="{E8190501-55A1-4E40-AC65-54F0FE16EA07}" destId="{5E736E1D-85CF-422A-871E-0D4D19E5EEED}" srcOrd="0" destOrd="0" presId="urn:microsoft.com/office/officeart/2005/8/layout/orgChart1"/>
    <dgm:cxn modelId="{E2877778-45A3-A54C-966A-CA85B3565A4A}" type="presParOf" srcId="{E8190501-55A1-4E40-AC65-54F0FE16EA07}" destId="{5F8B0443-503B-4DEE-86A3-A72FB9A0006A}" srcOrd="1" destOrd="0" presId="urn:microsoft.com/office/officeart/2005/8/layout/orgChart1"/>
    <dgm:cxn modelId="{FA8F59F4-B45D-8C43-910F-DAEF68C00401}" type="presParOf" srcId="{9679CF58-635C-4DFF-BCCE-B9DF190C967A}" destId="{B3527705-B2B4-4639-BECD-70A164D4E170}" srcOrd="1" destOrd="0" presId="urn:microsoft.com/office/officeart/2005/8/layout/orgChart1"/>
    <dgm:cxn modelId="{060A8420-F8BD-D74F-9750-96BB105AAC31}" type="presParOf" srcId="{9679CF58-635C-4DFF-BCCE-B9DF190C967A}" destId="{68E68046-50D5-40BF-BC98-3EEBA53E6AE3}" srcOrd="2" destOrd="0" presId="urn:microsoft.com/office/officeart/2005/8/layout/orgChart1"/>
    <dgm:cxn modelId="{469ABFEA-CB49-3D4C-A87F-9F1C5CC50EE2}" type="presParOf" srcId="{D6AD3F78-6A8D-46EA-A233-9AE0DD54D5AB}" destId="{090BC93C-69B3-46AC-8DC6-3D89CB948BBC}" srcOrd="2" destOrd="0" presId="urn:microsoft.com/office/officeart/2005/8/layout/orgChart1"/>
    <dgm:cxn modelId="{251BBC23-F60B-B441-9CB3-9D1964DC0A37}" type="presParOf" srcId="{D6AD3F78-6A8D-46EA-A233-9AE0DD54D5AB}" destId="{9DCC59EA-4092-4DA2-9491-41E4C5531849}" srcOrd="3" destOrd="0" presId="urn:microsoft.com/office/officeart/2005/8/layout/orgChart1"/>
    <dgm:cxn modelId="{15242C17-24B9-D749-A312-9BE3D0E1D389}" type="presParOf" srcId="{9DCC59EA-4092-4DA2-9491-41E4C5531849}" destId="{2B09FE22-43FA-4B37-8DB5-415362D375E8}" srcOrd="0" destOrd="0" presId="urn:microsoft.com/office/officeart/2005/8/layout/orgChart1"/>
    <dgm:cxn modelId="{E7A8A204-980E-2743-B592-3C315916C77D}" type="presParOf" srcId="{2B09FE22-43FA-4B37-8DB5-415362D375E8}" destId="{500CD307-C0E4-4017-99BC-D8FA52224E27}" srcOrd="0" destOrd="0" presId="urn:microsoft.com/office/officeart/2005/8/layout/orgChart1"/>
    <dgm:cxn modelId="{99444442-677E-5943-BA77-6260AABC36BF}" type="presParOf" srcId="{2B09FE22-43FA-4B37-8DB5-415362D375E8}" destId="{81F2813E-FFFC-4E7D-8546-6A60C4A18C51}" srcOrd="1" destOrd="0" presId="urn:microsoft.com/office/officeart/2005/8/layout/orgChart1"/>
    <dgm:cxn modelId="{9B39D57C-480E-8C44-848A-E95B8410B7F4}" type="presParOf" srcId="{9DCC59EA-4092-4DA2-9491-41E4C5531849}" destId="{27ACED85-6F36-47EC-B8D1-466C48EEE8A0}" srcOrd="1" destOrd="0" presId="urn:microsoft.com/office/officeart/2005/8/layout/orgChart1"/>
    <dgm:cxn modelId="{579492B8-4F8C-DC4D-983F-7ECFF01B7273}" type="presParOf" srcId="{9DCC59EA-4092-4DA2-9491-41E4C5531849}" destId="{87A482EC-A55A-4F58-B112-E7E0D469228A}" srcOrd="2" destOrd="0" presId="urn:microsoft.com/office/officeart/2005/8/layout/orgChart1"/>
    <dgm:cxn modelId="{02A1C33F-D963-8940-A346-910881890AAF}" type="presParOf" srcId="{D6AD3F78-6A8D-46EA-A233-9AE0DD54D5AB}" destId="{E2571495-7184-4A93-85D3-7247B0E25DDD}" srcOrd="4" destOrd="0" presId="urn:microsoft.com/office/officeart/2005/8/layout/orgChart1"/>
    <dgm:cxn modelId="{568AB0FD-ACAC-6847-A114-03E2522F80B3}" type="presParOf" srcId="{D6AD3F78-6A8D-46EA-A233-9AE0DD54D5AB}" destId="{E45F0ADE-64A0-4AD4-B7D4-C648EBA89BF1}" srcOrd="5" destOrd="0" presId="urn:microsoft.com/office/officeart/2005/8/layout/orgChart1"/>
    <dgm:cxn modelId="{A87502A9-DC39-5442-B8FC-13B3E394535F}" type="presParOf" srcId="{E45F0ADE-64A0-4AD4-B7D4-C648EBA89BF1}" destId="{D0F1E18F-F7CF-4EA2-BE83-2AD32AE60EA3}" srcOrd="0" destOrd="0" presId="urn:microsoft.com/office/officeart/2005/8/layout/orgChart1"/>
    <dgm:cxn modelId="{6D316458-99A2-F14B-ACF8-195077307FB8}" type="presParOf" srcId="{D0F1E18F-F7CF-4EA2-BE83-2AD32AE60EA3}" destId="{8D5E0606-D3F0-4054-AB3C-53C918A74826}" srcOrd="0" destOrd="0" presId="urn:microsoft.com/office/officeart/2005/8/layout/orgChart1"/>
    <dgm:cxn modelId="{32CD9102-7516-9546-875C-F3928DAD7203}" type="presParOf" srcId="{D0F1E18F-F7CF-4EA2-BE83-2AD32AE60EA3}" destId="{867D9A73-CB57-4C59-BD46-D190F3FEDDCB}" srcOrd="1" destOrd="0" presId="urn:microsoft.com/office/officeart/2005/8/layout/orgChart1"/>
    <dgm:cxn modelId="{33DF51F2-303B-F745-BF39-B4063126D8C4}" type="presParOf" srcId="{E45F0ADE-64A0-4AD4-B7D4-C648EBA89BF1}" destId="{298C103F-089A-4472-A8BD-443FA512D049}" srcOrd="1" destOrd="0" presId="urn:microsoft.com/office/officeart/2005/8/layout/orgChart1"/>
    <dgm:cxn modelId="{BB51D8D7-6C05-5647-A97D-8639A1265ABF}" type="presParOf" srcId="{E45F0ADE-64A0-4AD4-B7D4-C648EBA89BF1}" destId="{8580A49E-69EF-41E8-BC7D-8A603895E425}" srcOrd="2" destOrd="0" presId="urn:microsoft.com/office/officeart/2005/8/layout/orgChart1"/>
    <dgm:cxn modelId="{77EC8F59-B450-0F48-90E2-E97E92B60392}" type="presParOf" srcId="{D6AD3F78-6A8D-46EA-A233-9AE0DD54D5AB}" destId="{3F3151E0-169C-41D6-8CE0-24AB5571C972}" srcOrd="6" destOrd="0" presId="urn:microsoft.com/office/officeart/2005/8/layout/orgChart1"/>
    <dgm:cxn modelId="{BAD1F6D5-CBFA-424C-802F-33C3564A1974}" type="presParOf" srcId="{D6AD3F78-6A8D-46EA-A233-9AE0DD54D5AB}" destId="{5633574F-DEF0-4301-BF9A-6F1E57826702}" srcOrd="7" destOrd="0" presId="urn:microsoft.com/office/officeart/2005/8/layout/orgChart1"/>
    <dgm:cxn modelId="{BACFBF90-8F7B-0E4B-9816-343E294AB9E5}" type="presParOf" srcId="{5633574F-DEF0-4301-BF9A-6F1E57826702}" destId="{FF7DD54C-6A9C-4249-B50D-68DE13F271F5}" srcOrd="0" destOrd="0" presId="urn:microsoft.com/office/officeart/2005/8/layout/orgChart1"/>
    <dgm:cxn modelId="{5DDF0F81-E422-1245-9402-FC663CD40B4D}" type="presParOf" srcId="{FF7DD54C-6A9C-4249-B50D-68DE13F271F5}" destId="{BA3AA106-B34E-4109-AC6D-70F574478CAF}" srcOrd="0" destOrd="0" presId="urn:microsoft.com/office/officeart/2005/8/layout/orgChart1"/>
    <dgm:cxn modelId="{146C741F-ACAC-A646-9A86-0FA850299897}" type="presParOf" srcId="{FF7DD54C-6A9C-4249-B50D-68DE13F271F5}" destId="{3EFEC2CA-ECAE-4E09-A2A1-51A71A779898}" srcOrd="1" destOrd="0" presId="urn:microsoft.com/office/officeart/2005/8/layout/orgChart1"/>
    <dgm:cxn modelId="{0E52668C-5EC3-574F-B841-3B29B7F5A04C}" type="presParOf" srcId="{5633574F-DEF0-4301-BF9A-6F1E57826702}" destId="{F1A04C64-A52B-4865-8889-C880340B566C}" srcOrd="1" destOrd="0" presId="urn:microsoft.com/office/officeart/2005/8/layout/orgChart1"/>
    <dgm:cxn modelId="{420C1485-C5DB-0046-B256-5521CA676BA8}" type="presParOf" srcId="{5633574F-DEF0-4301-BF9A-6F1E57826702}" destId="{17AFA652-6735-4B64-B150-777E86407280}" srcOrd="2" destOrd="0" presId="urn:microsoft.com/office/officeart/2005/8/layout/orgChart1"/>
    <dgm:cxn modelId="{B63559B9-1E70-8A44-BC7E-3452B761DAE9}" type="presParOf" srcId="{0AF9B972-6A8E-48DE-B8D6-6597690ED8BF}" destId="{3C8F7591-6954-40E1-B971-A7FC955241CE}" srcOrd="2" destOrd="0" presId="urn:microsoft.com/office/officeart/2005/8/layout/orgChart1"/>
    <dgm:cxn modelId="{1FBA4288-608E-8A48-8F3F-3BF1758B04D3}" type="presParOf" srcId="{3F83F39D-426D-427B-8510-8AC1298E67B8}" destId="{3227F2A0-6CF1-4121-BA42-F363CC9CD018}" srcOrd="4" destOrd="0" presId="urn:microsoft.com/office/officeart/2005/8/layout/orgChart1"/>
    <dgm:cxn modelId="{9F398662-93ED-444D-8123-49FCC85B9F02}" type="presParOf" srcId="{3F83F39D-426D-427B-8510-8AC1298E67B8}" destId="{81870F9D-B278-4AD3-AE4B-C4B50C0574DC}" srcOrd="5" destOrd="0" presId="urn:microsoft.com/office/officeart/2005/8/layout/orgChart1"/>
    <dgm:cxn modelId="{7348184B-9CC4-FD4F-87CA-572D5D419D55}" type="presParOf" srcId="{81870F9D-B278-4AD3-AE4B-C4B50C0574DC}" destId="{19F94FB4-2CFE-4A43-A58C-555D79DB7C22}" srcOrd="0" destOrd="0" presId="urn:microsoft.com/office/officeart/2005/8/layout/orgChart1"/>
    <dgm:cxn modelId="{5E582ADC-AF20-9E4F-A1CC-DEBDDDFFCA40}" type="presParOf" srcId="{19F94FB4-2CFE-4A43-A58C-555D79DB7C22}" destId="{7B27B07C-4897-4A9B-849D-406F857EB4D3}" srcOrd="0" destOrd="0" presId="urn:microsoft.com/office/officeart/2005/8/layout/orgChart1"/>
    <dgm:cxn modelId="{363141DD-92A4-0548-B9AD-7407F5959BE6}" type="presParOf" srcId="{19F94FB4-2CFE-4A43-A58C-555D79DB7C22}" destId="{7F1982B5-C555-4A69-9FFA-620428F7867C}" srcOrd="1" destOrd="0" presId="urn:microsoft.com/office/officeart/2005/8/layout/orgChart1"/>
    <dgm:cxn modelId="{61C0916D-42A8-0A42-8FC3-D50B433DADD0}" type="presParOf" srcId="{81870F9D-B278-4AD3-AE4B-C4B50C0574DC}" destId="{CD060D40-9F58-4568-A772-96E81860615C}" srcOrd="1" destOrd="0" presId="urn:microsoft.com/office/officeart/2005/8/layout/orgChart1"/>
    <dgm:cxn modelId="{5191ECF9-AF42-7042-A11E-4A0F3DC9DCB0}" type="presParOf" srcId="{CD060D40-9F58-4568-A772-96E81860615C}" destId="{03552278-51F2-4188-A74D-225313BD16F8}" srcOrd="0" destOrd="0" presId="urn:microsoft.com/office/officeart/2005/8/layout/orgChart1"/>
    <dgm:cxn modelId="{35DCA9EB-ECC1-9040-AF9E-8480C1DA5DDD}" type="presParOf" srcId="{CD060D40-9F58-4568-A772-96E81860615C}" destId="{5BBD2386-8F11-45C3-B2D6-A6D990DCB7C7}" srcOrd="1" destOrd="0" presId="urn:microsoft.com/office/officeart/2005/8/layout/orgChart1"/>
    <dgm:cxn modelId="{BC2917AB-8C25-814A-9E33-D49DF8A88891}" type="presParOf" srcId="{5BBD2386-8F11-45C3-B2D6-A6D990DCB7C7}" destId="{50B98B97-D4E5-45DE-9257-0B5910574B79}" srcOrd="0" destOrd="0" presId="urn:microsoft.com/office/officeart/2005/8/layout/orgChart1"/>
    <dgm:cxn modelId="{1605C95D-59FB-7647-9A29-D5EFE707250E}" type="presParOf" srcId="{50B98B97-D4E5-45DE-9257-0B5910574B79}" destId="{C6D11E7F-ABF3-4B76-BBF2-8470D0117EA7}" srcOrd="0" destOrd="0" presId="urn:microsoft.com/office/officeart/2005/8/layout/orgChart1"/>
    <dgm:cxn modelId="{B8A4671D-9F7A-DC4F-82E5-B820C163ECF7}" type="presParOf" srcId="{50B98B97-D4E5-45DE-9257-0B5910574B79}" destId="{9689E889-083A-4C10-867D-7FCA542406EE}" srcOrd="1" destOrd="0" presId="urn:microsoft.com/office/officeart/2005/8/layout/orgChart1"/>
    <dgm:cxn modelId="{1B283657-F7FD-684D-8747-17EA73A21004}" type="presParOf" srcId="{5BBD2386-8F11-45C3-B2D6-A6D990DCB7C7}" destId="{B9819C25-0CF3-4C94-A508-B3D257DFA17B}" srcOrd="1" destOrd="0" presId="urn:microsoft.com/office/officeart/2005/8/layout/orgChart1"/>
    <dgm:cxn modelId="{079EE2F7-63FB-2F4B-8D91-C50252251E3F}" type="presParOf" srcId="{5BBD2386-8F11-45C3-B2D6-A6D990DCB7C7}" destId="{77B220F5-7521-422B-BA1B-617B3257BA93}" srcOrd="2" destOrd="0" presId="urn:microsoft.com/office/officeart/2005/8/layout/orgChart1"/>
    <dgm:cxn modelId="{CC0D6424-73E9-8B48-A568-E817C8049DE3}" type="presParOf" srcId="{CD060D40-9F58-4568-A772-96E81860615C}" destId="{3D57B562-0703-4B8C-885F-1A6E6E8BF7E5}" srcOrd="2" destOrd="0" presId="urn:microsoft.com/office/officeart/2005/8/layout/orgChart1"/>
    <dgm:cxn modelId="{82C97F9D-D74C-254A-97C8-FA22F375CA38}" type="presParOf" srcId="{CD060D40-9F58-4568-A772-96E81860615C}" destId="{4916CE43-6C41-48D2-863C-A7817663A211}" srcOrd="3" destOrd="0" presId="urn:microsoft.com/office/officeart/2005/8/layout/orgChart1"/>
    <dgm:cxn modelId="{E46D1974-92CC-7541-9D25-6C33EF2F6DAA}" type="presParOf" srcId="{4916CE43-6C41-48D2-863C-A7817663A211}" destId="{4440DF37-580E-479E-827F-F69EF27D7008}" srcOrd="0" destOrd="0" presId="urn:microsoft.com/office/officeart/2005/8/layout/orgChart1"/>
    <dgm:cxn modelId="{90524981-46B6-614F-B916-362EB9FF9A89}" type="presParOf" srcId="{4440DF37-580E-479E-827F-F69EF27D7008}" destId="{1767D0E3-0B48-43EE-A3F2-9F9CBA311C49}" srcOrd="0" destOrd="0" presId="urn:microsoft.com/office/officeart/2005/8/layout/orgChart1"/>
    <dgm:cxn modelId="{5D6283DD-AEB7-244B-B378-75B898F7BE4F}" type="presParOf" srcId="{4440DF37-580E-479E-827F-F69EF27D7008}" destId="{D33E208D-8211-4973-B424-E2DC23912F88}" srcOrd="1" destOrd="0" presId="urn:microsoft.com/office/officeart/2005/8/layout/orgChart1"/>
    <dgm:cxn modelId="{1A50218F-33DB-FB4D-BB15-4F71F4FA505A}" type="presParOf" srcId="{4916CE43-6C41-48D2-863C-A7817663A211}" destId="{4C9ED6F9-7A2E-4185-ACFA-C8A3C1D763F7}" srcOrd="1" destOrd="0" presId="urn:microsoft.com/office/officeart/2005/8/layout/orgChart1"/>
    <dgm:cxn modelId="{D40CD172-4A65-CC44-8A93-052A51A0333B}" type="presParOf" srcId="{4916CE43-6C41-48D2-863C-A7817663A211}" destId="{AE0AA10D-036C-4F04-8FE0-802FEE39AA1B}" srcOrd="2" destOrd="0" presId="urn:microsoft.com/office/officeart/2005/8/layout/orgChart1"/>
    <dgm:cxn modelId="{637CFF45-C158-0B40-A6B5-7BCEE64529B7}" type="presParOf" srcId="{CD060D40-9F58-4568-A772-96E81860615C}" destId="{3BB57654-547C-4FD0-8DFA-9975CED61D8E}" srcOrd="4" destOrd="0" presId="urn:microsoft.com/office/officeart/2005/8/layout/orgChart1"/>
    <dgm:cxn modelId="{CE61E957-BAEF-344C-91EA-AB33921E2DDE}" type="presParOf" srcId="{CD060D40-9F58-4568-A772-96E81860615C}" destId="{34D6E3BB-8A16-4D35-9E00-8C0FBA0099C1}" srcOrd="5" destOrd="0" presId="urn:microsoft.com/office/officeart/2005/8/layout/orgChart1"/>
    <dgm:cxn modelId="{F35027D4-8981-984C-AA88-C7365582349D}" type="presParOf" srcId="{34D6E3BB-8A16-4D35-9E00-8C0FBA0099C1}" destId="{8B41EC4A-DB72-4DCA-9BD9-EA02256BEE09}" srcOrd="0" destOrd="0" presId="urn:microsoft.com/office/officeart/2005/8/layout/orgChart1"/>
    <dgm:cxn modelId="{F8C4699B-F31F-4746-8693-44957D421263}" type="presParOf" srcId="{8B41EC4A-DB72-4DCA-9BD9-EA02256BEE09}" destId="{65C94771-98DB-45EC-AFD7-6F37D063164F}" srcOrd="0" destOrd="0" presId="urn:microsoft.com/office/officeart/2005/8/layout/orgChart1"/>
    <dgm:cxn modelId="{B8DD5007-6190-454B-BA43-DE49E8A64CC9}" type="presParOf" srcId="{8B41EC4A-DB72-4DCA-9BD9-EA02256BEE09}" destId="{43DBBBF1-AF01-4983-821A-5EED002335A5}" srcOrd="1" destOrd="0" presId="urn:microsoft.com/office/officeart/2005/8/layout/orgChart1"/>
    <dgm:cxn modelId="{E20A97E4-18D5-8C48-BC25-33325316665A}" type="presParOf" srcId="{34D6E3BB-8A16-4D35-9E00-8C0FBA0099C1}" destId="{BDCF1EC0-5A30-4A92-B5F5-409C17857958}" srcOrd="1" destOrd="0" presId="urn:microsoft.com/office/officeart/2005/8/layout/orgChart1"/>
    <dgm:cxn modelId="{34C919C4-4273-5D46-9845-AACFD39BB2A5}" type="presParOf" srcId="{34D6E3BB-8A16-4D35-9E00-8C0FBA0099C1}" destId="{D4B2CEC1-F94C-4A1E-BE92-F37EF6958CEE}" srcOrd="2" destOrd="0" presId="urn:microsoft.com/office/officeart/2005/8/layout/orgChart1"/>
    <dgm:cxn modelId="{16546EE8-92B7-1742-8A28-B51DEA6FD0AC}" type="presParOf" srcId="{81870F9D-B278-4AD3-AE4B-C4B50C0574DC}" destId="{8EE86F6E-F58C-4595-B1D2-132114C7582F}" srcOrd="2" destOrd="0" presId="urn:microsoft.com/office/officeart/2005/8/layout/orgChart1"/>
    <dgm:cxn modelId="{DEDAED4F-04FA-D34C-A2BC-863EFE8311B1}" type="presParOf" srcId="{2D467B90-398B-4410-A422-BD7C194E9A26}" destId="{4FF057C1-198E-4E9D-B016-E6752E09D7A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pPr algn="l" rtl="0"/>
          <a:r>
            <a:rPr lang="mk" b="1" i="0" u="none"/>
            <a:t>Стекнување</a:t>
          </a:r>
          <a:endParaRPr lang="mk" b="1" noProof="0"/>
        </a:p>
      </dgm:t>
    </dgm:pt>
    <dgm:pt modelId="{DB5D72B8-5F40-4D6F-B13C-2F4B3CFAA3B3}" type="parTrans" cxnId="{F2590711-9A3E-45A4-BF04-B41AC57288BF}">
      <dgm:prSet/>
      <dgm:spPr/>
      <dgm:t>
        <a:bodyPr/>
        <a:lstStyle/>
        <a:p>
          <a:endParaRPr lang="mk"/>
        </a:p>
      </dgm:t>
    </dgm:pt>
    <dgm:pt modelId="{5D4BEF66-D5EE-4A77-BA22-4BB7B418E4CE}" type="sibTrans" cxnId="{F2590711-9A3E-45A4-BF04-B41AC57288BF}">
      <dgm:prSet/>
      <dgm:spPr/>
      <dgm:t>
        <a:bodyPr/>
        <a:lstStyle/>
        <a:p>
          <a:endParaRPr lang="mk"/>
        </a:p>
      </dgm:t>
    </dgm:pt>
    <dgm:pt modelId="{2FDADE6F-CB3F-4AE6-8982-684365E8ADBD}">
      <dgm:prSet phldrT="[Text]"/>
      <dgm:spPr>
        <a:solidFill>
          <a:srgbClr val="00B050"/>
        </a:solidFill>
      </dgm:spPr>
      <dgm:t>
        <a:bodyPr/>
        <a:lstStyle/>
        <a:p>
          <a:pPr algn="l" rtl="0"/>
          <a:r>
            <a:rPr lang="mk" b="1" i="0" u="none"/>
            <a:t>Обработка</a:t>
          </a:r>
          <a:endParaRPr lang="mk" b="1" noProof="0"/>
        </a:p>
      </dgm:t>
    </dgm:pt>
    <dgm:pt modelId="{E8899724-4751-40F2-A2A9-A8CBA859A0F4}" type="parTrans" cxnId="{B306E225-BEE8-480E-A364-F55826619151}">
      <dgm:prSet/>
      <dgm:spPr/>
      <dgm:t>
        <a:bodyPr/>
        <a:lstStyle/>
        <a:p>
          <a:endParaRPr lang="mk"/>
        </a:p>
      </dgm:t>
    </dgm:pt>
    <dgm:pt modelId="{97CFFFB1-C0BC-4B09-913D-EC46EB301898}" type="sibTrans" cxnId="{B306E225-BEE8-480E-A364-F55826619151}">
      <dgm:prSet/>
      <dgm:spPr/>
      <dgm:t>
        <a:bodyPr/>
        <a:lstStyle/>
        <a:p>
          <a:endParaRPr lang="mk"/>
        </a:p>
      </dgm:t>
    </dgm:pt>
    <dgm:pt modelId="{47A89173-DB96-4A86-B75D-01212DE1A64B}">
      <dgm:prSet phldrT="[Text]"/>
      <dgm:spPr/>
      <dgm:t>
        <a:bodyPr/>
        <a:lstStyle/>
        <a:p>
          <a:pPr algn="l" rtl="0"/>
          <a:r>
            <a:rPr lang="mk" b="1" i="0" u="none"/>
            <a:t>Анализа</a:t>
          </a:r>
          <a:endParaRPr lang="mk" b="1" noProof="0"/>
        </a:p>
      </dgm:t>
    </dgm:pt>
    <dgm:pt modelId="{2FB33732-1844-40E6-9012-D43AC3413C71}" type="parTrans" cxnId="{EEEB637D-C0AE-4013-849B-7D7F685C40C8}">
      <dgm:prSet/>
      <dgm:spPr/>
      <dgm:t>
        <a:bodyPr/>
        <a:lstStyle/>
        <a:p>
          <a:endParaRPr lang="mk"/>
        </a:p>
      </dgm:t>
    </dgm:pt>
    <dgm:pt modelId="{F3AAA990-CB48-463E-B9F0-CC07838B3502}" type="sibTrans" cxnId="{EEEB637D-C0AE-4013-849B-7D7F685C40C8}">
      <dgm:prSet/>
      <dgm:spPr/>
      <dgm:t>
        <a:bodyPr/>
        <a:lstStyle/>
        <a:p>
          <a:endParaRPr lang="mk"/>
        </a:p>
      </dgm:t>
    </dgm:pt>
    <dgm:pt modelId="{D9ACE7BF-3E96-4269-AA26-5DF561108E1A}">
      <dgm:prSet/>
      <dgm:spPr>
        <a:solidFill>
          <a:schemeClr val="accent4">
            <a:lumMod val="75000"/>
          </a:schemeClr>
        </a:solidFill>
      </dgm:spPr>
      <dgm:t>
        <a:bodyPr/>
        <a:lstStyle/>
        <a:p>
          <a:pPr algn="l" rtl="0"/>
          <a:r>
            <a:rPr lang="mk" b="1" i="0" u="none"/>
            <a:t>Презентација</a:t>
          </a:r>
          <a:endParaRPr lang="mk" b="1" noProof="0"/>
        </a:p>
      </dgm:t>
    </dgm:pt>
    <dgm:pt modelId="{837BBB3F-9098-4A3E-9592-0D358F0810EF}" type="parTrans" cxnId="{986050D1-80D0-419C-B782-3947110D81A2}">
      <dgm:prSet/>
      <dgm:spPr/>
      <dgm:t>
        <a:bodyPr/>
        <a:lstStyle/>
        <a:p>
          <a:endParaRPr lang="mk"/>
        </a:p>
      </dgm:t>
    </dgm:pt>
    <dgm:pt modelId="{CBAA65B7-6F10-4AED-BD94-63F90AF14F15}" type="sibTrans" cxnId="{986050D1-80D0-419C-B782-3947110D81A2}">
      <dgm:prSet/>
      <dgm:spPr/>
      <dgm:t>
        <a:bodyPr/>
        <a:lstStyle/>
        <a:p>
          <a:endParaRPr lang="mk"/>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t>
        <a:bodyPr/>
        <a:lstStyle/>
        <a:p>
          <a:endParaRPr lang="mk"/>
        </a:p>
      </dgm:t>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t>
        <a:bodyPr/>
        <a:lstStyle/>
        <a:p>
          <a:endParaRPr lang="mk"/>
        </a:p>
      </dgm:t>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t>
        <a:bodyPr/>
        <a:lstStyle/>
        <a:p>
          <a:endParaRPr lang="mk"/>
        </a:p>
      </dgm:t>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t>
        <a:bodyPr/>
        <a:lstStyle/>
        <a:p>
          <a:endParaRPr lang="mk"/>
        </a:p>
      </dgm:t>
    </dgm:pt>
  </dgm:ptLst>
  <dgm:cxnLst>
    <dgm:cxn modelId="{F2590711-9A3E-45A4-BF04-B41AC57288BF}" srcId="{625F8CF0-4504-4ECB-8231-4EBF0278FE49}" destId="{0EE6F383-1829-4BBD-9A89-A0EA712ED0FE}" srcOrd="0" destOrd="0" parTransId="{DB5D72B8-5F40-4D6F-B13C-2F4B3CFAA3B3}" sibTransId="{5D4BEF66-D5EE-4A77-BA22-4BB7B418E4CE}"/>
    <dgm:cxn modelId="{986050D1-80D0-419C-B782-3947110D81A2}" srcId="{625F8CF0-4504-4ECB-8231-4EBF0278FE49}" destId="{D9ACE7BF-3E96-4269-AA26-5DF561108E1A}" srcOrd="3" destOrd="0" parTransId="{837BBB3F-9098-4A3E-9592-0D358F0810EF}" sibTransId="{CBAA65B7-6F10-4AED-BD94-63F90AF14F15}"/>
    <dgm:cxn modelId="{61936CED-677C-4D4E-8B11-83CF6F270BD3}" type="presOf" srcId="{2FDADE6F-CB3F-4AE6-8982-684365E8ADBD}" destId="{468B4480-34CD-4997-9F6B-2196D6114E0E}" srcOrd="0" destOrd="0" presId="urn:microsoft.com/office/officeart/2005/8/layout/hChevron3"/>
    <dgm:cxn modelId="{307F9875-ED28-4A42-9438-3AE0D29EA86D}" type="presOf" srcId="{47A89173-DB96-4A86-B75D-01212DE1A64B}" destId="{F5457D1C-4EE2-4B58-8069-31794885CDD4}" srcOrd="0" destOrd="0" presId="urn:microsoft.com/office/officeart/2005/8/layout/hChevron3"/>
    <dgm:cxn modelId="{9672549A-DF77-A049-A96C-DC2ED138024D}" type="presOf" srcId="{D9ACE7BF-3E96-4269-AA26-5DF561108E1A}" destId="{E8716B41-D4EA-4C19-A2AD-FB871FEC2B6C}" srcOrd="0" destOrd="0" presId="urn:microsoft.com/office/officeart/2005/8/layout/hChevron3"/>
    <dgm:cxn modelId="{15408160-348D-FD47-BCF8-C4556362571B}" type="presOf" srcId="{0EE6F383-1829-4BBD-9A89-A0EA712ED0FE}" destId="{E0BAD33D-1F14-41F7-B89E-21D0B308F589}" srcOrd="0" destOrd="0" presId="urn:microsoft.com/office/officeart/2005/8/layout/hChevron3"/>
    <dgm:cxn modelId="{84980BDE-0688-794E-ACFB-F7A98D4FA4F4}" type="presOf" srcId="{625F8CF0-4504-4ECB-8231-4EBF0278FE49}" destId="{59828533-5546-40F3-BAD2-1CA1044A0B64}" srcOrd="0" destOrd="0" presId="urn:microsoft.com/office/officeart/2005/8/layout/hChevron3"/>
    <dgm:cxn modelId="{B306E225-BEE8-480E-A364-F55826619151}" srcId="{625F8CF0-4504-4ECB-8231-4EBF0278FE49}" destId="{2FDADE6F-CB3F-4AE6-8982-684365E8ADBD}" srcOrd="1" destOrd="0" parTransId="{E8899724-4751-40F2-A2A9-A8CBA859A0F4}" sibTransId="{97CFFFB1-C0BC-4B09-913D-EC46EB301898}"/>
    <dgm:cxn modelId="{EEEB637D-C0AE-4013-849B-7D7F685C40C8}" srcId="{625F8CF0-4504-4ECB-8231-4EBF0278FE49}" destId="{47A89173-DB96-4A86-B75D-01212DE1A64B}" srcOrd="2" destOrd="0" parTransId="{2FB33732-1844-40E6-9012-D43AC3413C71}" sibTransId="{F3AAA990-CB48-463E-B9F0-CC07838B3502}"/>
    <dgm:cxn modelId="{133A5657-763C-1946-B858-AD258A32DC78}" type="presParOf" srcId="{59828533-5546-40F3-BAD2-1CA1044A0B64}" destId="{E0BAD33D-1F14-41F7-B89E-21D0B308F589}" srcOrd="0" destOrd="0" presId="urn:microsoft.com/office/officeart/2005/8/layout/hChevron3"/>
    <dgm:cxn modelId="{C8299BFB-4A6D-D444-9E46-F2AD5ACC2C81}" type="presParOf" srcId="{59828533-5546-40F3-BAD2-1CA1044A0B64}" destId="{D2C37382-0CD8-43EA-89AC-D0F847C31E51}" srcOrd="1" destOrd="0" presId="urn:microsoft.com/office/officeart/2005/8/layout/hChevron3"/>
    <dgm:cxn modelId="{46942043-EB26-3B48-9F81-E0F981C9F2CD}" type="presParOf" srcId="{59828533-5546-40F3-BAD2-1CA1044A0B64}" destId="{468B4480-34CD-4997-9F6B-2196D6114E0E}" srcOrd="2" destOrd="0" presId="urn:microsoft.com/office/officeart/2005/8/layout/hChevron3"/>
    <dgm:cxn modelId="{A9A7B315-F067-9F42-9945-E98C5BDFDB1A}" type="presParOf" srcId="{59828533-5546-40F3-BAD2-1CA1044A0B64}" destId="{05320372-CD1D-4238-8BDE-7B8CA36C592A}" srcOrd="3" destOrd="0" presId="urn:microsoft.com/office/officeart/2005/8/layout/hChevron3"/>
    <dgm:cxn modelId="{BEEFCC7B-7C08-014D-805C-38CCE7A1D855}" type="presParOf" srcId="{59828533-5546-40F3-BAD2-1CA1044A0B64}" destId="{F5457D1C-4EE2-4B58-8069-31794885CDD4}" srcOrd="4" destOrd="0" presId="urn:microsoft.com/office/officeart/2005/8/layout/hChevron3"/>
    <dgm:cxn modelId="{FA29F922-82A2-C247-BCCC-D9254F1BDC92}" type="presParOf" srcId="{59828533-5546-40F3-BAD2-1CA1044A0B64}" destId="{278A53E7-1DB5-4D6E-BE50-31004BFA7B55}" srcOrd="5" destOrd="0" presId="urn:microsoft.com/office/officeart/2005/8/layout/hChevron3"/>
    <dgm:cxn modelId="{E01A10F4-05A9-2E49-B207-176AC3B7D06E}"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B57654-547C-4FD0-8DFA-9975CED61D8E}">
      <dsp:nvSpPr>
        <dsp:cNvPr id="0" name=""/>
        <dsp:cNvSpPr/>
      </dsp:nvSpPr>
      <dsp:spPr>
        <a:xfrm>
          <a:off x="5680505" y="1477717"/>
          <a:ext cx="220141" cy="1721680"/>
        </a:xfrm>
        <a:custGeom>
          <a:avLst/>
          <a:gdLst/>
          <a:ahLst/>
          <a:cxnLst/>
          <a:rect l="0" t="0" r="0" b="0"/>
          <a:pathLst>
            <a:path>
              <a:moveTo>
                <a:pt x="0" y="0"/>
              </a:moveTo>
              <a:lnTo>
                <a:pt x="0" y="1721680"/>
              </a:lnTo>
              <a:lnTo>
                <a:pt x="220141" y="172168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D57B562-0703-4B8C-885F-1A6E6E8BF7E5}">
      <dsp:nvSpPr>
        <dsp:cNvPr id="0" name=""/>
        <dsp:cNvSpPr/>
      </dsp:nvSpPr>
      <dsp:spPr>
        <a:xfrm>
          <a:off x="5680505" y="1477717"/>
          <a:ext cx="214180" cy="989569"/>
        </a:xfrm>
        <a:custGeom>
          <a:avLst/>
          <a:gdLst/>
          <a:ahLst/>
          <a:cxnLst/>
          <a:rect l="0" t="0" r="0" b="0"/>
          <a:pathLst>
            <a:path>
              <a:moveTo>
                <a:pt x="0" y="0"/>
              </a:moveTo>
              <a:lnTo>
                <a:pt x="0" y="989569"/>
              </a:lnTo>
              <a:lnTo>
                <a:pt x="214180" y="989569"/>
              </a:lnTo>
            </a:path>
          </a:pathLst>
        </a:custGeom>
        <a:noFill/>
        <a:ln w="2540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sp>
    <dsp:sp modelId="{03552278-51F2-4188-A74D-225313BD16F8}">
      <dsp:nvSpPr>
        <dsp:cNvPr id="0" name=""/>
        <dsp:cNvSpPr/>
      </dsp:nvSpPr>
      <dsp:spPr>
        <a:xfrm>
          <a:off x="5680505" y="1477717"/>
          <a:ext cx="214180" cy="325503"/>
        </a:xfrm>
        <a:custGeom>
          <a:avLst/>
          <a:gdLst/>
          <a:ahLst/>
          <a:cxnLst/>
          <a:rect l="0" t="0" r="0" b="0"/>
          <a:pathLst>
            <a:path>
              <a:moveTo>
                <a:pt x="0" y="0"/>
              </a:moveTo>
              <a:lnTo>
                <a:pt x="0" y="325503"/>
              </a:lnTo>
              <a:lnTo>
                <a:pt x="214180" y="325503"/>
              </a:lnTo>
            </a:path>
          </a:pathLst>
        </a:custGeom>
        <a:noFill/>
        <a:ln w="2540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sp>
    <dsp:sp modelId="{3227F2A0-6CF1-4121-BA42-F363CC9CD018}">
      <dsp:nvSpPr>
        <dsp:cNvPr id="0" name=""/>
        <dsp:cNvSpPr/>
      </dsp:nvSpPr>
      <dsp:spPr>
        <a:xfrm>
          <a:off x="4196118" y="662532"/>
          <a:ext cx="2175513" cy="335300"/>
        </a:xfrm>
        <a:custGeom>
          <a:avLst/>
          <a:gdLst/>
          <a:ahLst/>
          <a:cxnLst/>
          <a:rect l="0" t="0" r="0" b="0"/>
          <a:pathLst>
            <a:path>
              <a:moveTo>
                <a:pt x="0" y="0"/>
              </a:moveTo>
              <a:lnTo>
                <a:pt x="0" y="153879"/>
              </a:lnTo>
              <a:lnTo>
                <a:pt x="2175513" y="153879"/>
              </a:lnTo>
              <a:lnTo>
                <a:pt x="2175513" y="3353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3151E0-169C-41D6-8CE0-24AB5571C972}">
      <dsp:nvSpPr>
        <dsp:cNvPr id="0" name=""/>
        <dsp:cNvSpPr/>
      </dsp:nvSpPr>
      <dsp:spPr>
        <a:xfrm>
          <a:off x="3508844" y="1471428"/>
          <a:ext cx="242499" cy="1959467"/>
        </a:xfrm>
        <a:custGeom>
          <a:avLst/>
          <a:gdLst/>
          <a:ahLst/>
          <a:cxnLst/>
          <a:rect l="0" t="0" r="0" b="0"/>
          <a:pathLst>
            <a:path>
              <a:moveTo>
                <a:pt x="0" y="0"/>
              </a:moveTo>
              <a:lnTo>
                <a:pt x="0" y="1959467"/>
              </a:lnTo>
              <a:lnTo>
                <a:pt x="242499" y="1959467"/>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E2571495-7184-4A93-85D3-7247B0E25DDD}">
      <dsp:nvSpPr>
        <dsp:cNvPr id="0" name=""/>
        <dsp:cNvSpPr/>
      </dsp:nvSpPr>
      <dsp:spPr>
        <a:xfrm>
          <a:off x="3508844" y="1471428"/>
          <a:ext cx="252192" cy="1321025"/>
        </a:xfrm>
        <a:custGeom>
          <a:avLst/>
          <a:gdLst/>
          <a:ahLst/>
          <a:cxnLst/>
          <a:rect l="0" t="0" r="0" b="0"/>
          <a:pathLst>
            <a:path>
              <a:moveTo>
                <a:pt x="0" y="0"/>
              </a:moveTo>
              <a:lnTo>
                <a:pt x="0" y="1321025"/>
              </a:lnTo>
              <a:lnTo>
                <a:pt x="252192" y="1321025"/>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090BC93C-69B3-46AC-8DC6-3D89CB948BBC}">
      <dsp:nvSpPr>
        <dsp:cNvPr id="0" name=""/>
        <dsp:cNvSpPr/>
      </dsp:nvSpPr>
      <dsp:spPr>
        <a:xfrm>
          <a:off x="3508844" y="1471428"/>
          <a:ext cx="251760" cy="744702"/>
        </a:xfrm>
        <a:custGeom>
          <a:avLst/>
          <a:gdLst/>
          <a:ahLst/>
          <a:cxnLst/>
          <a:rect l="0" t="0" r="0" b="0"/>
          <a:pathLst>
            <a:path>
              <a:moveTo>
                <a:pt x="0" y="0"/>
              </a:moveTo>
              <a:lnTo>
                <a:pt x="0" y="744702"/>
              </a:lnTo>
              <a:lnTo>
                <a:pt x="251760" y="744702"/>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FF2EAA7A-0C72-47B8-9B09-C9B44BDA18FE}">
      <dsp:nvSpPr>
        <dsp:cNvPr id="0" name=""/>
        <dsp:cNvSpPr/>
      </dsp:nvSpPr>
      <dsp:spPr>
        <a:xfrm>
          <a:off x="3508844" y="1471428"/>
          <a:ext cx="251743" cy="261207"/>
        </a:xfrm>
        <a:custGeom>
          <a:avLst/>
          <a:gdLst/>
          <a:ahLst/>
          <a:cxnLst/>
          <a:rect l="0" t="0" r="0" b="0"/>
          <a:pathLst>
            <a:path>
              <a:moveTo>
                <a:pt x="0" y="0"/>
              </a:moveTo>
              <a:lnTo>
                <a:pt x="0" y="261207"/>
              </a:lnTo>
              <a:lnTo>
                <a:pt x="251743" y="261207"/>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6BB3E314-D2CC-4B49-AEA2-9E73D9C443DF}">
      <dsp:nvSpPr>
        <dsp:cNvPr id="0" name=""/>
        <dsp:cNvSpPr/>
      </dsp:nvSpPr>
      <dsp:spPr>
        <a:xfrm>
          <a:off x="4150398" y="662532"/>
          <a:ext cx="91440" cy="356232"/>
        </a:xfrm>
        <a:custGeom>
          <a:avLst/>
          <a:gdLst/>
          <a:ahLst/>
          <a:cxnLst/>
          <a:rect l="0" t="0" r="0" b="0"/>
          <a:pathLst>
            <a:path>
              <a:moveTo>
                <a:pt x="45720" y="0"/>
              </a:moveTo>
              <a:lnTo>
                <a:pt x="45720" y="174812"/>
              </a:lnTo>
              <a:lnTo>
                <a:pt x="49573" y="174812"/>
              </a:lnTo>
              <a:lnTo>
                <a:pt x="49573" y="35623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D1CD5B-1EE2-47FC-8EA0-5BDAC2C236B9}">
      <dsp:nvSpPr>
        <dsp:cNvPr id="0" name=""/>
        <dsp:cNvSpPr/>
      </dsp:nvSpPr>
      <dsp:spPr>
        <a:xfrm>
          <a:off x="770407" y="1451722"/>
          <a:ext cx="223026" cy="2691284"/>
        </a:xfrm>
        <a:custGeom>
          <a:avLst/>
          <a:gdLst/>
          <a:ahLst/>
          <a:cxnLst/>
          <a:rect l="0" t="0" r="0" b="0"/>
          <a:pathLst>
            <a:path>
              <a:moveTo>
                <a:pt x="0" y="0"/>
              </a:moveTo>
              <a:lnTo>
                <a:pt x="0" y="2691284"/>
              </a:lnTo>
              <a:lnTo>
                <a:pt x="223026" y="269128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5B5904-2F25-46A1-8850-9C62CF2AD841}">
      <dsp:nvSpPr>
        <dsp:cNvPr id="0" name=""/>
        <dsp:cNvSpPr/>
      </dsp:nvSpPr>
      <dsp:spPr>
        <a:xfrm>
          <a:off x="770407" y="1451722"/>
          <a:ext cx="249790" cy="1798438"/>
        </a:xfrm>
        <a:custGeom>
          <a:avLst/>
          <a:gdLst/>
          <a:ahLst/>
          <a:cxnLst/>
          <a:rect l="0" t="0" r="0" b="0"/>
          <a:pathLst>
            <a:path>
              <a:moveTo>
                <a:pt x="0" y="0"/>
              </a:moveTo>
              <a:lnTo>
                <a:pt x="0" y="1798438"/>
              </a:lnTo>
              <a:lnTo>
                <a:pt x="249790" y="179843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DC2D7F-AE93-4BDD-98B7-D7B1597529D9}">
      <dsp:nvSpPr>
        <dsp:cNvPr id="0" name=""/>
        <dsp:cNvSpPr/>
      </dsp:nvSpPr>
      <dsp:spPr>
        <a:xfrm>
          <a:off x="770407" y="1451722"/>
          <a:ext cx="249790" cy="1099156"/>
        </a:xfrm>
        <a:custGeom>
          <a:avLst/>
          <a:gdLst/>
          <a:ahLst/>
          <a:cxnLst/>
          <a:rect l="0" t="0" r="0" b="0"/>
          <a:pathLst>
            <a:path>
              <a:moveTo>
                <a:pt x="0" y="0"/>
              </a:moveTo>
              <a:lnTo>
                <a:pt x="0" y="1099156"/>
              </a:lnTo>
              <a:lnTo>
                <a:pt x="249790" y="109915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57FD57-F1FF-49D2-8216-62643AE51EA5}">
      <dsp:nvSpPr>
        <dsp:cNvPr id="0" name=""/>
        <dsp:cNvSpPr/>
      </dsp:nvSpPr>
      <dsp:spPr>
        <a:xfrm>
          <a:off x="770407" y="1451722"/>
          <a:ext cx="249790" cy="394197"/>
        </a:xfrm>
        <a:custGeom>
          <a:avLst/>
          <a:gdLst/>
          <a:ahLst/>
          <a:cxnLst/>
          <a:rect l="0" t="0" r="0" b="0"/>
          <a:pathLst>
            <a:path>
              <a:moveTo>
                <a:pt x="0" y="0"/>
              </a:moveTo>
              <a:lnTo>
                <a:pt x="0" y="394197"/>
              </a:lnTo>
              <a:lnTo>
                <a:pt x="249790" y="39419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E6EC51-3ED1-4337-B5C5-B226D7EA5C59}">
      <dsp:nvSpPr>
        <dsp:cNvPr id="0" name=""/>
        <dsp:cNvSpPr/>
      </dsp:nvSpPr>
      <dsp:spPr>
        <a:xfrm>
          <a:off x="1461534" y="662532"/>
          <a:ext cx="2734583" cy="335836"/>
        </a:xfrm>
        <a:custGeom>
          <a:avLst/>
          <a:gdLst/>
          <a:ahLst/>
          <a:cxnLst/>
          <a:rect l="0" t="0" r="0" b="0"/>
          <a:pathLst>
            <a:path>
              <a:moveTo>
                <a:pt x="2734583" y="0"/>
              </a:moveTo>
              <a:lnTo>
                <a:pt x="2734583" y="154415"/>
              </a:lnTo>
              <a:lnTo>
                <a:pt x="0" y="154415"/>
              </a:lnTo>
              <a:lnTo>
                <a:pt x="0" y="3358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6E1A79-ACC2-4B43-9252-888CB64F0709}">
      <dsp:nvSpPr>
        <dsp:cNvPr id="0" name=""/>
        <dsp:cNvSpPr/>
      </dsp:nvSpPr>
      <dsp:spPr>
        <a:xfrm>
          <a:off x="2937878" y="372"/>
          <a:ext cx="2516481" cy="662160"/>
        </a:xfrm>
        <a:prstGeom prst="rect">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l" defTabSz="1066800" rtl="0">
            <a:lnSpc>
              <a:spcPct val="90000"/>
            </a:lnSpc>
            <a:spcBef>
              <a:spcPct val="0"/>
            </a:spcBef>
            <a:spcAft>
              <a:spcPct val="35000"/>
            </a:spcAft>
          </a:pPr>
          <a:r>
            <a:rPr lang="mk" sz="2400" b="1" i="0" u="none" kern="1200"/>
            <a:t>Дигитална форензика</a:t>
          </a:r>
          <a:endParaRPr lang="mk" sz="2400" b="1" kern="1200" dirty="0"/>
        </a:p>
      </dsp:txBody>
      <dsp:txXfrm>
        <a:off x="2937878" y="372"/>
        <a:ext cx="2516481" cy="662160"/>
      </dsp:txXfrm>
    </dsp:sp>
    <dsp:sp modelId="{1108FBA0-E998-455D-9E8A-6A59BA651442}">
      <dsp:nvSpPr>
        <dsp:cNvPr id="0" name=""/>
        <dsp:cNvSpPr/>
      </dsp:nvSpPr>
      <dsp:spPr>
        <a:xfrm>
          <a:off x="597625" y="998369"/>
          <a:ext cx="1727818" cy="4533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1" i="0" u="none" kern="1200"/>
            <a:t>Компјутерска форензика</a:t>
          </a:r>
          <a:endParaRPr lang="mk" sz="1400" b="1" kern="1200" dirty="0"/>
        </a:p>
      </dsp:txBody>
      <dsp:txXfrm>
        <a:off x="597625" y="998369"/>
        <a:ext cx="1727818" cy="453353"/>
      </dsp:txXfrm>
    </dsp:sp>
    <dsp:sp modelId="{BCFDE1FA-F5EB-4C9A-92F3-E7188BC5217F}">
      <dsp:nvSpPr>
        <dsp:cNvPr id="0" name=""/>
        <dsp:cNvSpPr/>
      </dsp:nvSpPr>
      <dsp:spPr>
        <a:xfrm>
          <a:off x="1020198" y="1528144"/>
          <a:ext cx="1754547" cy="63555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0" i="0" u="none" kern="1200"/>
            <a:t>Пост мортем форензика </a:t>
          </a:r>
          <a:r>
            <a:rPr lang="mk" sz="1400" kern="1200" dirty="0" smtClean="0"/>
            <a:t/>
          </a:r>
          <a:br>
            <a:rPr lang="mk" sz="1400" kern="1200" dirty="0" smtClean="0"/>
          </a:br>
          <a:r>
            <a:rPr lang="mk" sz="1400" b="0" i="0" u="none" kern="1200"/>
            <a:t>ФОРЕНЗИЧКИ НАУКИ</a:t>
          </a:r>
          <a:endParaRPr lang="mk" sz="1400" kern="1200" dirty="0"/>
        </a:p>
      </dsp:txBody>
      <dsp:txXfrm>
        <a:off x="1020198" y="1528144"/>
        <a:ext cx="1754547" cy="635552"/>
      </dsp:txXfrm>
    </dsp:sp>
    <dsp:sp modelId="{B1505D27-7393-46A8-94B8-A780B39F4649}">
      <dsp:nvSpPr>
        <dsp:cNvPr id="0" name=""/>
        <dsp:cNvSpPr/>
      </dsp:nvSpPr>
      <dsp:spPr>
        <a:xfrm>
          <a:off x="1020198" y="2229068"/>
          <a:ext cx="1754547" cy="6436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0" i="0" u="none" kern="1200"/>
            <a:t>Жива форензика</a:t>
          </a:r>
          <a:endParaRPr lang="mk" sz="1400" kern="1200" noProof="0" dirty="0"/>
        </a:p>
      </dsp:txBody>
      <dsp:txXfrm>
        <a:off x="1020198" y="2229068"/>
        <a:ext cx="1754547" cy="643621"/>
      </dsp:txXfrm>
    </dsp:sp>
    <dsp:sp modelId="{780D3687-CEFE-46A7-B8E3-9EE0EA6B234E}">
      <dsp:nvSpPr>
        <dsp:cNvPr id="0" name=""/>
        <dsp:cNvSpPr/>
      </dsp:nvSpPr>
      <dsp:spPr>
        <a:xfrm>
          <a:off x="1020198" y="2928350"/>
          <a:ext cx="1773605" cy="6436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0" i="0" u="none" kern="1200"/>
            <a:t>Форензика на апликации</a:t>
          </a:r>
          <a:endParaRPr lang="mk" sz="1400" kern="1200" noProof="0" dirty="0"/>
        </a:p>
      </dsp:txBody>
      <dsp:txXfrm>
        <a:off x="1020198" y="2928350"/>
        <a:ext cx="1773605" cy="643621"/>
      </dsp:txXfrm>
    </dsp:sp>
    <dsp:sp modelId="{40CDE946-0848-460B-A821-854D87DADFFD}">
      <dsp:nvSpPr>
        <dsp:cNvPr id="0" name=""/>
        <dsp:cNvSpPr/>
      </dsp:nvSpPr>
      <dsp:spPr>
        <a:xfrm>
          <a:off x="993434" y="3711052"/>
          <a:ext cx="1806572" cy="86390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l" defTabSz="666750" rtl="0">
            <a:lnSpc>
              <a:spcPct val="90000"/>
            </a:lnSpc>
            <a:spcBef>
              <a:spcPct val="0"/>
            </a:spcBef>
            <a:spcAft>
              <a:spcPct val="35000"/>
            </a:spcAft>
          </a:pPr>
          <a:r>
            <a:rPr lang="mk" sz="1500" b="0" i="0" u="none" kern="1200"/>
            <a:t>Форензика на други уреди DVR, рутери, конзоли за игри, скимери, итн.</a:t>
          </a:r>
          <a:endParaRPr lang="mk" sz="1500" kern="1200" dirty="0"/>
        </a:p>
      </dsp:txBody>
      <dsp:txXfrm>
        <a:off x="993434" y="3711052"/>
        <a:ext cx="1806572" cy="863909"/>
      </dsp:txXfrm>
    </dsp:sp>
    <dsp:sp modelId="{E55EC117-E706-4B1F-8DA3-6F803617C1BE}">
      <dsp:nvSpPr>
        <dsp:cNvPr id="0" name=""/>
        <dsp:cNvSpPr/>
      </dsp:nvSpPr>
      <dsp:spPr>
        <a:xfrm>
          <a:off x="3336062" y="1018765"/>
          <a:ext cx="1727818" cy="452662"/>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1" i="0" u="none" kern="1200"/>
            <a:t>Мобилна форензика</a:t>
          </a:r>
          <a:endParaRPr lang="mk" sz="1400" b="1" kern="1200" noProof="0" dirty="0"/>
        </a:p>
      </dsp:txBody>
      <dsp:txXfrm>
        <a:off x="3336062" y="1018765"/>
        <a:ext cx="1727818" cy="452662"/>
      </dsp:txXfrm>
    </dsp:sp>
    <dsp:sp modelId="{5E736E1D-85CF-422A-871E-0D4D19E5EEED}">
      <dsp:nvSpPr>
        <dsp:cNvPr id="0" name=""/>
        <dsp:cNvSpPr/>
      </dsp:nvSpPr>
      <dsp:spPr>
        <a:xfrm>
          <a:off x="3760587" y="1536800"/>
          <a:ext cx="1484317" cy="391670"/>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0" i="0" u="none" kern="1200"/>
            <a:t>Андроидна форензика</a:t>
          </a:r>
          <a:endParaRPr lang="mk" sz="1400" kern="1200" dirty="0"/>
        </a:p>
      </dsp:txBody>
      <dsp:txXfrm>
        <a:off x="3760587" y="1536800"/>
        <a:ext cx="1484317" cy="391670"/>
      </dsp:txXfrm>
    </dsp:sp>
    <dsp:sp modelId="{500CD307-C0E4-4017-99BC-D8FA52224E27}">
      <dsp:nvSpPr>
        <dsp:cNvPr id="0" name=""/>
        <dsp:cNvSpPr/>
      </dsp:nvSpPr>
      <dsp:spPr>
        <a:xfrm>
          <a:off x="3760604" y="2020295"/>
          <a:ext cx="1484317" cy="391670"/>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0" i="0" u="none" kern="1200"/>
            <a:t>iOS форензика</a:t>
          </a:r>
          <a:endParaRPr lang="mk" sz="1400" kern="1200" dirty="0"/>
        </a:p>
      </dsp:txBody>
      <dsp:txXfrm>
        <a:off x="3760604" y="2020295"/>
        <a:ext cx="1484317" cy="391670"/>
      </dsp:txXfrm>
    </dsp:sp>
    <dsp:sp modelId="{8D5E0606-D3F0-4054-AB3C-53C918A74826}">
      <dsp:nvSpPr>
        <dsp:cNvPr id="0" name=""/>
        <dsp:cNvSpPr/>
      </dsp:nvSpPr>
      <dsp:spPr>
        <a:xfrm>
          <a:off x="3761036" y="2510391"/>
          <a:ext cx="1484317" cy="564124"/>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0" i="0" u="none" kern="1200"/>
            <a:t>Windows телефон/ Symbian/други</a:t>
          </a:r>
          <a:endParaRPr lang="mk" sz="1400" kern="1200" dirty="0"/>
        </a:p>
      </dsp:txBody>
      <dsp:txXfrm>
        <a:off x="3761036" y="2510391"/>
        <a:ext cx="1484317" cy="564124"/>
      </dsp:txXfrm>
    </dsp:sp>
    <dsp:sp modelId="{BA3AA106-B34E-4109-AC6D-70F574478CAF}">
      <dsp:nvSpPr>
        <dsp:cNvPr id="0" name=""/>
        <dsp:cNvSpPr/>
      </dsp:nvSpPr>
      <dsp:spPr>
        <a:xfrm>
          <a:off x="3751343" y="3184206"/>
          <a:ext cx="1518268" cy="493378"/>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l" defTabSz="666750" rtl="0">
            <a:lnSpc>
              <a:spcPct val="90000"/>
            </a:lnSpc>
            <a:spcBef>
              <a:spcPct val="0"/>
            </a:spcBef>
            <a:spcAft>
              <a:spcPct val="35000"/>
            </a:spcAft>
          </a:pPr>
          <a:r>
            <a:rPr lang="mk" sz="1500" b="0" i="0" u="none" kern="1200"/>
            <a:t>Друго, на пример, Satnav.</a:t>
          </a:r>
          <a:endParaRPr lang="mk" sz="1500" kern="1200" dirty="0"/>
        </a:p>
      </dsp:txBody>
      <dsp:txXfrm>
        <a:off x="3751343" y="3184206"/>
        <a:ext cx="1518268" cy="493378"/>
      </dsp:txXfrm>
    </dsp:sp>
    <dsp:sp modelId="{7B27B07C-4897-4A9B-849D-406F857EB4D3}">
      <dsp:nvSpPr>
        <dsp:cNvPr id="0" name=""/>
        <dsp:cNvSpPr/>
      </dsp:nvSpPr>
      <dsp:spPr>
        <a:xfrm>
          <a:off x="5507723" y="997833"/>
          <a:ext cx="1727818" cy="479884"/>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1" i="0" u="none" kern="1200"/>
            <a:t>Мрежна форензика</a:t>
          </a:r>
          <a:endParaRPr lang="mk" sz="1400" b="1" kern="1200" dirty="0"/>
        </a:p>
      </dsp:txBody>
      <dsp:txXfrm>
        <a:off x="5507723" y="997833"/>
        <a:ext cx="1727818" cy="479884"/>
      </dsp:txXfrm>
    </dsp:sp>
    <dsp:sp modelId="{C6D11E7F-ABF3-4B76-BBF2-8470D0117EA7}">
      <dsp:nvSpPr>
        <dsp:cNvPr id="0" name=""/>
        <dsp:cNvSpPr/>
      </dsp:nvSpPr>
      <dsp:spPr>
        <a:xfrm>
          <a:off x="5894685" y="1544195"/>
          <a:ext cx="1520238" cy="518051"/>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0" i="0" u="none" kern="1200"/>
            <a:t>Жива мрежна форензика</a:t>
          </a:r>
          <a:endParaRPr lang="mk" sz="1400" kern="1200" dirty="0"/>
        </a:p>
      </dsp:txBody>
      <dsp:txXfrm>
        <a:off x="5894685" y="1544195"/>
        <a:ext cx="1520238" cy="518051"/>
      </dsp:txXfrm>
    </dsp:sp>
    <dsp:sp modelId="{1767D0E3-0B48-43EE-A3F2-9F9CBA311C49}">
      <dsp:nvSpPr>
        <dsp:cNvPr id="0" name=""/>
        <dsp:cNvSpPr/>
      </dsp:nvSpPr>
      <dsp:spPr>
        <a:xfrm>
          <a:off x="5894685" y="2173899"/>
          <a:ext cx="1520238" cy="586775"/>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l" defTabSz="622300" rtl="0">
            <a:lnSpc>
              <a:spcPct val="90000"/>
            </a:lnSpc>
            <a:spcBef>
              <a:spcPct val="0"/>
            </a:spcBef>
            <a:spcAft>
              <a:spcPct val="35000"/>
            </a:spcAft>
          </a:pPr>
          <a:r>
            <a:rPr lang="mk" sz="1400" b="0" i="0" u="none" kern="1200"/>
            <a:t>Форензика на снимени пакети</a:t>
          </a:r>
          <a:endParaRPr lang="mk" sz="1400" kern="1200" dirty="0"/>
        </a:p>
      </dsp:txBody>
      <dsp:txXfrm>
        <a:off x="5894685" y="2173899"/>
        <a:ext cx="1520238" cy="586775"/>
      </dsp:txXfrm>
    </dsp:sp>
    <dsp:sp modelId="{65C94771-98DB-45EC-AFD7-6F37D063164F}">
      <dsp:nvSpPr>
        <dsp:cNvPr id="0" name=""/>
        <dsp:cNvSpPr/>
      </dsp:nvSpPr>
      <dsp:spPr>
        <a:xfrm>
          <a:off x="5900646" y="2888507"/>
          <a:ext cx="1521154" cy="621781"/>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l" defTabSz="666750" rtl="0">
            <a:lnSpc>
              <a:spcPct val="90000"/>
            </a:lnSpc>
            <a:spcBef>
              <a:spcPct val="0"/>
            </a:spcBef>
            <a:spcAft>
              <a:spcPct val="35000"/>
            </a:spcAft>
          </a:pPr>
          <a:r>
            <a:rPr lang="mk" sz="1500" b="0" i="0" u="none" kern="1200"/>
            <a:t>Малвер анализа</a:t>
          </a:r>
          <a:endParaRPr lang="mk" sz="1500" kern="1200" dirty="0"/>
        </a:p>
      </dsp:txBody>
      <dsp:txXfrm>
        <a:off x="5900646" y="2888507"/>
        <a:ext cx="1521154" cy="6217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48006" rIns="24003" bIns="48006" numCol="1" spcCol="1270" anchor="ctr" anchorCtr="0">
          <a:noAutofit/>
        </a:bodyPr>
        <a:lstStyle/>
        <a:p>
          <a:pPr lvl="0" algn="l" defTabSz="800100" rtl="0">
            <a:lnSpc>
              <a:spcPct val="90000"/>
            </a:lnSpc>
            <a:spcBef>
              <a:spcPct val="0"/>
            </a:spcBef>
            <a:spcAft>
              <a:spcPct val="35000"/>
            </a:spcAft>
          </a:pPr>
          <a:r>
            <a:rPr lang="mk" sz="1800" b="1" i="0" u="none" kern="1200"/>
            <a:t>Стекнување</a:t>
          </a:r>
          <a:endParaRPr lang="mk" sz="1800" b="1" kern="1200" noProof="0"/>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l" defTabSz="800100" rtl="0">
            <a:lnSpc>
              <a:spcPct val="90000"/>
            </a:lnSpc>
            <a:spcBef>
              <a:spcPct val="0"/>
            </a:spcBef>
            <a:spcAft>
              <a:spcPct val="35000"/>
            </a:spcAft>
          </a:pPr>
          <a:r>
            <a:rPr lang="mk" sz="1800" b="1" i="0" u="none" kern="1200"/>
            <a:t>Обработка</a:t>
          </a:r>
          <a:endParaRPr lang="mk" sz="1800" b="1" kern="1200" noProof="0"/>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l" defTabSz="800100" rtl="0">
            <a:lnSpc>
              <a:spcPct val="90000"/>
            </a:lnSpc>
            <a:spcBef>
              <a:spcPct val="0"/>
            </a:spcBef>
            <a:spcAft>
              <a:spcPct val="35000"/>
            </a:spcAft>
          </a:pPr>
          <a:r>
            <a:rPr lang="mk" sz="1800" b="1" i="0" u="none" kern="1200"/>
            <a:t>Анализа</a:t>
          </a:r>
          <a:endParaRPr lang="mk" sz="1800" b="1" kern="1200" noProof="0"/>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l" defTabSz="800100" rtl="0">
            <a:lnSpc>
              <a:spcPct val="90000"/>
            </a:lnSpc>
            <a:spcBef>
              <a:spcPct val="0"/>
            </a:spcBef>
            <a:spcAft>
              <a:spcPct val="35000"/>
            </a:spcAft>
          </a:pPr>
          <a:r>
            <a:rPr lang="mk" sz="1800" b="1" i="0" u="none" kern="1200"/>
            <a:t>Презентација</a:t>
          </a:r>
          <a:endParaRPr lang="mk" sz="1800" b="1" kern="1200" noProof="0"/>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22C30-4822-E547-B346-706181DB0BCF}" type="datetimeFigureOut">
              <a:rPr lang="en-US" smtClean="0"/>
              <a:pPr/>
              <a:t>11/9/2017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040226-21D7-5847-B396-76B67129E36D}" type="slidenum">
              <a:rPr lang="en-US" smtClean="0"/>
              <a:pPr/>
              <a:t>‹#›</a:t>
            </a:fld>
            <a:endParaRPr lang="en-US"/>
          </a:p>
        </p:txBody>
      </p:sp>
    </p:spTree>
    <p:extLst>
      <p:ext uri="{BB962C8B-B14F-4D97-AF65-F5344CB8AC3E}">
        <p14:creationId xmlns:p14="http://schemas.microsoft.com/office/powerpoint/2010/main" val="41757907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b="0" i="0" u="none" dirty="0"/>
              <a:t>Овој дел го опфаќа предметот на електронски докази и се базира главно на содржината на Водичот за електронски докази на Советот на Европа. Овој водич е дел од пакетот за обука. Инструкторот ќе треба да има печатени примероци на додатоците со дијаграми бидејќи тие не се читаат лесно од слајдовите</a:t>
            </a:r>
            <a:r>
              <a:rPr lang="mk" b="0" i="0" u="none" dirty="0" smtClean="0"/>
              <a:t>. Слајдовите </a:t>
            </a:r>
            <a:r>
              <a:rPr lang="mk" b="0" i="0" u="none" dirty="0"/>
              <a:t>содржат дополнителни информации, кога е потребно да му се помогне на инструкторот. Мора да се има на ум дека овие слајдови се дадени како пример на тоа како целите наведени во пакетот за обука можат да се исполнат</a:t>
            </a:r>
            <a:r>
              <a:rPr lang="mk" b="0" i="0" u="none" dirty="0" smtClean="0"/>
              <a:t>.  </a:t>
            </a:r>
            <a:r>
              <a:rPr lang="mk" b="0" i="0" u="none" dirty="0"/>
              <a:t>На секој инструктор лежи одговорноста да ги подготви материјалите кои се соодветни со начинот на учење на учесниците и начинот на предавање на инструкторот</a:t>
            </a:r>
            <a:r>
              <a:rPr lang="mk" b="0" i="0" u="none" dirty="0" smtClean="0"/>
              <a:t>. Овие </a:t>
            </a:r>
            <a:r>
              <a:rPr lang="mk" b="0" i="0" u="none" dirty="0"/>
              <a:t>слајдови можат да бидат од помош. </a:t>
            </a:r>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a:t>
            </a:fld>
            <a:endParaRPr lang="mk" dirty="0"/>
          </a:p>
        </p:txBody>
      </p:sp>
    </p:spTree>
    <p:extLst>
      <p:ext uri="{BB962C8B-B14F-4D97-AF65-F5344CB8AC3E}">
        <p14:creationId xmlns:p14="http://schemas.microsoft.com/office/powerpoint/2010/main" val="130344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effectLst/>
                <a:latin typeface="+mn-lt"/>
                <a:ea typeface="+mn-ea"/>
                <a:cs typeface="+mn-cs"/>
              </a:rPr>
              <a:t>Не потои меѓународно прифатена дефиниција за електронски доказ</a:t>
            </a:r>
            <a:r>
              <a:rPr lang="mk" sz="1200" b="0" i="0" u="none" kern="1200" dirty="0" smtClean="0">
                <a:solidFill>
                  <a:schemeClr val="tx1"/>
                </a:solidFill>
                <a:effectLst/>
                <a:latin typeface="+mn-lt"/>
                <a:ea typeface="+mn-ea"/>
                <a:cs typeface="+mn-cs"/>
              </a:rPr>
              <a:t>. Меѓутоа</a:t>
            </a:r>
            <a:r>
              <a:rPr lang="mk" sz="1200" b="0" i="0" u="none" kern="1200" dirty="0">
                <a:solidFill>
                  <a:schemeClr val="tx1"/>
                </a:solidFill>
                <a:effectLst/>
                <a:latin typeface="+mn-lt"/>
                <a:ea typeface="+mn-ea"/>
                <a:cs typeface="+mn-cs"/>
              </a:rPr>
              <a:t>, во сите држави постојат прописи кои содржат пропис кој, ма некој налин, се однесува на </a:t>
            </a:r>
            <a:r>
              <a:rPr lang="mk" sz="1200" b="0" i="1" u="none" kern="1200" dirty="0">
                <a:solidFill>
                  <a:schemeClr val="tx1"/>
                </a:solidFill>
                <a:effectLst/>
                <a:latin typeface="+mn-lt"/>
                <a:ea typeface="+mn-ea"/>
                <a:cs typeface="+mn-cs"/>
              </a:rPr>
              <a:t>електронски докази</a:t>
            </a:r>
            <a:r>
              <a:rPr lang="mk" sz="1200" b="0" i="1" u="none" kern="1200" dirty="0" smtClean="0">
                <a:solidFill>
                  <a:schemeClr val="tx1"/>
                </a:solidFill>
                <a:effectLst/>
                <a:latin typeface="+mn-lt"/>
                <a:ea typeface="+mn-ea"/>
                <a:cs typeface="+mn-cs"/>
              </a:rPr>
              <a:t>. </a:t>
            </a:r>
            <a:r>
              <a:rPr lang="mk" sz="1200" b="0" i="0" u="none" kern="1200" dirty="0" smtClean="0">
                <a:solidFill>
                  <a:schemeClr val="tx1"/>
                </a:solidFill>
                <a:effectLst/>
                <a:latin typeface="+mn-lt"/>
                <a:ea typeface="+mn-ea"/>
                <a:cs typeface="+mn-cs"/>
              </a:rPr>
              <a:t> </a:t>
            </a:r>
            <a:endParaRPr lang="mk" sz="1200" kern="1200" dirty="0" smtClean="0">
              <a:solidFill>
                <a:schemeClr val="tx1"/>
              </a:solidFill>
              <a:effectLst/>
              <a:latin typeface="+mn-lt"/>
              <a:ea typeface="+mn-ea"/>
              <a:cs typeface="+mn-cs"/>
            </a:endParaRPr>
          </a:p>
          <a:p>
            <a:pPr marL="93663" indent="-3175" algn="just" rtl="0">
              <a:buNone/>
            </a:pPr>
            <a:endParaRPr lang="mk" dirty="0" smtClean="0"/>
          </a:p>
          <a:p>
            <a:pPr marL="93663" indent="-3175" algn="just" rtl="0">
              <a:buNone/>
            </a:pPr>
            <a:r>
              <a:rPr lang="mk" b="0" i="0" u="none" dirty="0"/>
              <a:t>„Дефиниција“ во Водичот на Советот на Европа гласи:</a:t>
            </a:r>
          </a:p>
          <a:p>
            <a:pPr marL="0" indent="0" algn="just" rtl="0">
              <a:buNone/>
            </a:pPr>
            <a:r>
              <a:rPr lang="mk" b="1" i="1" u="none" dirty="0"/>
              <a:t>„Секоја информација генерирана, меморирана или пренесена во дигитална форма која подоцна може да биде потребна за докажување или недокажување на факти кои се оспоруваат во правна постапка.“</a:t>
            </a:r>
          </a:p>
          <a:p>
            <a:pPr marL="0" marR="0" indent="0" algn="l" defTabSz="457200" rtl="0" eaLnBrk="1" fontAlgn="auto" latinLnBrk="0" hangingPunct="1">
              <a:lnSpc>
                <a:spcPct val="100000"/>
              </a:lnSpc>
              <a:spcBef>
                <a:spcPts val="0"/>
              </a:spcBef>
              <a:spcAft>
                <a:spcPts val="0"/>
              </a:spcAft>
              <a:buClrTx/>
              <a:buSzTx/>
              <a:buFontTx/>
              <a:buNone/>
              <a:tabLst/>
              <a:defRPr/>
            </a:pPr>
            <a:endParaRPr lang="mk"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Да повториме, на инструкторот лежи одговорноста да ги обезбеди евентуалните национални дефиниции кои можеби постојат да бидат вклучени во курсот во државата во која се обавува обуката</a:t>
            </a:r>
            <a:r>
              <a:rPr lang="mk" sz="1200" b="0" i="0" u="none" kern="1200" dirty="0" smtClean="0">
                <a:solidFill>
                  <a:schemeClr val="tx1"/>
                </a:solidFill>
                <a:latin typeface="+mn-lt"/>
                <a:ea typeface="+mn-ea"/>
                <a:cs typeface="+mn-cs"/>
              </a:rPr>
              <a:t>. </a:t>
            </a:r>
            <a:endParaRPr lang="mk" sz="1200" b="0" i="0" u="none" kern="1200" dirty="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10</a:t>
            </a:fld>
            <a:endParaRPr lang="mk" dirty="0"/>
          </a:p>
        </p:txBody>
      </p:sp>
    </p:spTree>
    <p:extLst>
      <p:ext uri="{BB962C8B-B14F-4D97-AF65-F5344CB8AC3E}">
        <p14:creationId xmlns:p14="http://schemas.microsoft.com/office/powerpoint/2010/main" val="304299165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127</a:t>
            </a:fld>
            <a:endParaRPr lang="mk"/>
          </a:p>
        </p:txBody>
      </p:sp>
    </p:spTree>
    <p:extLst>
      <p:ext uri="{BB962C8B-B14F-4D97-AF65-F5344CB8AC3E}">
        <p14:creationId xmlns:p14="http://schemas.microsoft.com/office/powerpoint/2010/main" val="19483839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128</a:t>
            </a:fld>
            <a:endParaRPr lang="mk"/>
          </a:p>
        </p:txBody>
      </p:sp>
    </p:spTree>
    <p:extLst>
      <p:ext uri="{BB962C8B-B14F-4D97-AF65-F5344CB8AC3E}">
        <p14:creationId xmlns:p14="http://schemas.microsoft.com/office/powerpoint/2010/main" val="168908975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Услуги за чување податоци во Облак и чување податоци онлајн е тема која добива сè поголема важност</a:t>
            </a:r>
            <a:r>
              <a:rPr lang="mk" sz="1200" b="0" i="0" u="none" kern="1200" dirty="0" smtClean="0">
                <a:solidFill>
                  <a:schemeClr val="tx1"/>
                </a:solidFill>
                <a:effectLst/>
                <a:latin typeface="+mn-lt"/>
                <a:ea typeface="+mn-ea"/>
                <a:cs typeface="+mn-cs"/>
              </a:rPr>
              <a:t>.  За </a:t>
            </a:r>
            <a:r>
              <a:rPr lang="mk" sz="1200" b="0" i="0" u="none" kern="1200" dirty="0">
                <a:solidFill>
                  <a:schemeClr val="tx1"/>
                </a:solidFill>
                <a:effectLst/>
                <a:latin typeface="+mn-lt"/>
                <a:ea typeface="+mn-ea"/>
                <a:cs typeface="+mn-cs"/>
              </a:rPr>
              <a:t>да биде во можност да ги препознае и разбере овие услуги, истражителот треба да знае што е обработка во облак, какви врсти на услуги се достапни, и како тие функционираат</a:t>
            </a:r>
            <a:r>
              <a:rPr lang="mk" sz="1200" b="0" i="0" u="none" kern="1200" dirty="0" smtClean="0">
                <a:solidFill>
                  <a:schemeClr val="tx1"/>
                </a:solidFill>
                <a:effectLst/>
                <a:latin typeface="+mn-lt"/>
                <a:ea typeface="+mn-ea"/>
                <a:cs typeface="+mn-cs"/>
              </a:rPr>
              <a:t>. Следниот </a:t>
            </a:r>
            <a:r>
              <a:rPr lang="mk" sz="1200" b="0" i="0" u="none" kern="1200" dirty="0">
                <a:solidFill>
                  <a:schemeClr val="tx1"/>
                </a:solidFill>
                <a:effectLst/>
                <a:latin typeface="+mn-lt"/>
                <a:ea typeface="+mn-ea"/>
                <a:cs typeface="+mn-cs"/>
              </a:rPr>
              <a:t>графички приказ и дефинициите даваат корисен преглед.</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135</a:t>
            </a:fld>
            <a:endParaRPr lang="mk"/>
          </a:p>
        </p:txBody>
      </p:sp>
    </p:spTree>
    <p:extLst>
      <p:ext uri="{BB962C8B-B14F-4D97-AF65-F5344CB8AC3E}">
        <p14:creationId xmlns:p14="http://schemas.microsoft.com/office/powerpoint/2010/main" val="3530154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gn="l" rtl="0"/>
            <a:r>
              <a:rPr lang="mk" sz="1200" b="0" i="0" u="none" kern="1200" dirty="0">
                <a:solidFill>
                  <a:schemeClr val="tx1"/>
                </a:solidFill>
                <a:effectLst/>
                <a:latin typeface="+mn-lt"/>
                <a:ea typeface="+mn-ea"/>
                <a:cs typeface="+mn-cs"/>
              </a:rPr>
              <a:t>Дефиниција на обработка во облак</a:t>
            </a:r>
          </a:p>
          <a:p>
            <a:pPr algn="l" rtl="0"/>
            <a:r>
              <a:rPr lang="mk" sz="1200" b="0" i="0" u="none" kern="1200" dirty="0">
                <a:solidFill>
                  <a:schemeClr val="tx1"/>
                </a:solidFill>
                <a:effectLst/>
                <a:latin typeface="+mn-lt"/>
                <a:ea typeface="+mn-ea"/>
                <a:cs typeface="+mn-cs"/>
              </a:rPr>
              <a:t>Обработка во облак е модел со кој се овозможува на секаде присатен, погоден и на барање мрежен пристап до заедничка група на конфигурабилни компјутерски ресурси (на пример, мрежи, сервери, мемории, апликации и услуги) кои можат да бидат брзо обезбедени и ослободени со минимален напор на управување или интеракција на провајдерот на услугите. 60 Mell и Grance од Националниот институт за стандарди и технологија (NIST) идентификуваа три сервисни модели за Обработка во облак.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Софтвер како услуга (SaaS):</a:t>
            </a:r>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На клиентот му се обезбедува можност да ги користи апликациите на провајдерот кои работат на инфраструктура на облак</a:t>
            </a:r>
            <a:r>
              <a:rPr lang="mk" sz="1200" b="0" i="0" u="none" kern="1200" dirty="0" smtClean="0">
                <a:solidFill>
                  <a:schemeClr val="tx1"/>
                </a:solidFill>
                <a:effectLst/>
                <a:latin typeface="+mn-lt"/>
                <a:ea typeface="+mn-ea"/>
                <a:cs typeface="+mn-cs"/>
              </a:rPr>
              <a:t>. Апликациите </a:t>
            </a:r>
            <a:r>
              <a:rPr lang="mk" sz="1200" b="0" i="0" u="none" kern="1200" dirty="0">
                <a:solidFill>
                  <a:schemeClr val="tx1"/>
                </a:solidFill>
                <a:effectLst/>
                <a:latin typeface="+mn-lt"/>
                <a:ea typeface="+mn-ea"/>
                <a:cs typeface="+mn-cs"/>
              </a:rPr>
              <a:t>се пристапни од разни уреди на клиентот преку интерфејс со тенок клиент како што е пребарувач на мрежа (на пример, електронска пошта преку мрежа) или преку програмски интерфејс</a:t>
            </a:r>
            <a:r>
              <a:rPr lang="mk" sz="1200" b="0" i="0" u="none" kern="1200" dirty="0" smtClean="0">
                <a:solidFill>
                  <a:schemeClr val="tx1"/>
                </a:solidFill>
                <a:effectLst/>
                <a:latin typeface="+mn-lt"/>
                <a:ea typeface="+mn-ea"/>
                <a:cs typeface="+mn-cs"/>
              </a:rPr>
              <a:t>. Клиентот </a:t>
            </a:r>
            <a:r>
              <a:rPr lang="mk" sz="1200" b="0" i="0" u="none" kern="1200" dirty="0">
                <a:solidFill>
                  <a:schemeClr val="tx1"/>
                </a:solidFill>
                <a:effectLst/>
                <a:latin typeface="+mn-lt"/>
                <a:ea typeface="+mn-ea"/>
                <a:cs typeface="+mn-cs"/>
              </a:rPr>
              <a:t>не управува и не ја контролира основната инфраструктура на облак (вклучувајќи ги и мрежата, серверите, оперативните системи или меморијата) па ниту поедините апликации, со можен исклучок на ограничени поставки за апликации специфични за корисникот.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Платформа како услуга (PaaS):</a:t>
            </a:r>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На клиентот му се дава можност да развие апликации креирани или добиени од страна на корисникот во инфраструктура на облак креирана со користење на програмски јазици, библиотеки, услуги и алатки поддржани од страна на провајдерот</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Клиентот не управува и не ја контролира основната инфраструктура на облак (вклучувајќи ги и мрежата, серверите, оперативните системи или меморијата), но има контрола врз апликациите кои се развиени и веројатно врз поставките на конфигурацијата за хостинг средината на апликацијата.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Инфраструктура како </a:t>
            </a:r>
            <a:r>
              <a:rPr lang="mk" sz="1200" b="1" i="0" u="none" kern="1200" dirty="0" smtClean="0">
                <a:solidFill>
                  <a:schemeClr val="tx1"/>
                </a:solidFill>
                <a:effectLst/>
                <a:latin typeface="+mn-lt"/>
                <a:ea typeface="+mn-ea"/>
                <a:cs typeface="+mn-cs"/>
              </a:rPr>
              <a:t>услуга (</a:t>
            </a:r>
            <a:r>
              <a:rPr lang="mk" sz="1200" b="1" i="0" u="none" kern="1200" dirty="0">
                <a:solidFill>
                  <a:schemeClr val="tx1"/>
                </a:solidFill>
                <a:effectLst/>
                <a:latin typeface="+mn-lt"/>
                <a:ea typeface="+mn-ea"/>
                <a:cs typeface="+mn-cs"/>
              </a:rPr>
              <a:t>IaaS):</a:t>
            </a:r>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На клиентот му се обезбедува обработка, чување, мрежа и други основни компјутерски ресурси и тој има можност да развие и оперира со арбитрарен софтвер (вклучително и оперативни системи и апликации</a:t>
            </a:r>
            <a:r>
              <a:rPr lang="mk" sz="1200" b="0" i="0" u="none" kern="1200" dirty="0" smtClean="0">
                <a:solidFill>
                  <a:schemeClr val="tx1"/>
                </a:solidFill>
                <a:effectLst/>
                <a:latin typeface="+mn-lt"/>
                <a:ea typeface="+mn-ea"/>
                <a:cs typeface="+mn-cs"/>
              </a:rPr>
              <a:t>). Клиентот </a:t>
            </a:r>
            <a:r>
              <a:rPr lang="mk" sz="1200" b="0" i="0" u="none" kern="1200" dirty="0">
                <a:solidFill>
                  <a:schemeClr val="tx1"/>
                </a:solidFill>
                <a:effectLst/>
                <a:latin typeface="+mn-lt"/>
                <a:ea typeface="+mn-ea"/>
                <a:cs typeface="+mn-cs"/>
              </a:rPr>
              <a:t>не управува или не ја контролира основната инфраструктура на облакот, но има „широка слобода за избор“ на оперативни системи, чување и развиени апликации; и веројатно охграничена контрола врз избраните мрежни компоненти (на пример, хостиран огнен ѕид</a:t>
            </a:r>
            <a:r>
              <a:rPr lang="mk" sz="1200" b="0" i="0" u="none" kern="1200" dirty="0" smtClean="0">
                <a:solidFill>
                  <a:schemeClr val="tx1"/>
                </a:solidFill>
                <a:effectLst/>
                <a:latin typeface="+mn-lt"/>
                <a:ea typeface="+mn-ea"/>
                <a:cs typeface="+mn-cs"/>
              </a:rPr>
              <a:t>). </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136</a:t>
            </a:fld>
            <a:endParaRPr lang="mk"/>
          </a:p>
        </p:txBody>
      </p:sp>
    </p:spTree>
    <p:extLst>
      <p:ext uri="{BB962C8B-B14F-4D97-AF65-F5344CB8AC3E}">
        <p14:creationId xmlns:p14="http://schemas.microsoft.com/office/powerpoint/2010/main" val="142635232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gn="l" rtl="0"/>
            <a:r>
              <a:rPr lang="mk" sz="1200" b="0" i="0" u="none" kern="1200" dirty="0">
                <a:solidFill>
                  <a:schemeClr val="tx1"/>
                </a:solidFill>
                <a:effectLst/>
                <a:latin typeface="+mn-lt"/>
                <a:ea typeface="+mn-ea"/>
                <a:cs typeface="+mn-cs"/>
              </a:rPr>
              <a:t>Amazon нуди серија на разни веб услуги. Нивниот Elastic Compute Cloud (EC2) е една од најголемите услуги на облак во целиот свет. Тие нудат типични IaaS услуги. http://aws.amazon.com/en/ec2/</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Microsoft OneDrive на своите клиенти им нуди големи количини на онлајн чување податоци со интеграција на Microsoft Office.URL: https://onedrive.live.com</a:t>
            </a:r>
            <a:endParaRPr lang="mk" sz="1200" kern="1200" dirty="0" smtClean="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Google Docs нуди онлајн чување на големи количини документи. Тие нудат повеќекориснички Wysiwyg (што гледате тоа добивате) уредници за табеларни пресметки, текстуални документи, презентации, итн. во рамки на пребарувачот. URL: https://docs.google.com/</a:t>
            </a:r>
          </a:p>
          <a:p>
            <a:pPr algn="l" rtl="0"/>
            <a:r>
              <a:rPr lang="mk" sz="1200" b="0" i="0" u="none" kern="1200" dirty="0">
                <a:solidFill>
                  <a:schemeClr val="tx1"/>
                </a:solidFill>
                <a:effectLst/>
                <a:latin typeface="+mn-lt"/>
                <a:ea typeface="+mn-ea"/>
                <a:cs typeface="+mn-cs"/>
              </a:rPr>
              <a:t>Google drive нуди ограничемно количество на онлајн чување за беплатно онлајн чување кое може да се надогради со плаќање на месечна надокнада</a:t>
            </a:r>
            <a:r>
              <a:rPr lang="mk" sz="1200" b="0" i="0" u="none" kern="1200" dirty="0" smtClean="0">
                <a:solidFill>
                  <a:schemeClr val="tx1"/>
                </a:solidFill>
                <a:effectLst/>
                <a:latin typeface="+mn-lt"/>
                <a:ea typeface="+mn-ea"/>
                <a:cs typeface="+mn-cs"/>
              </a:rPr>
              <a:t>. Корисникот </a:t>
            </a:r>
            <a:r>
              <a:rPr lang="mk" sz="1200" b="0" i="0" u="none" kern="1200" dirty="0">
                <a:solidFill>
                  <a:schemeClr val="tx1"/>
                </a:solidFill>
                <a:effectLst/>
                <a:latin typeface="+mn-lt"/>
                <a:ea typeface="+mn-ea"/>
                <a:cs typeface="+mn-cs"/>
              </a:rPr>
              <a:t>може да ги вчита, синхронизира и сподели сите видови податоци како и да пристапи до неговите Google docs документи</a:t>
            </a:r>
            <a:r>
              <a:rPr lang="mk" sz="1200" b="0" i="0" u="none" kern="1200" dirty="0" smtClean="0">
                <a:solidFill>
                  <a:schemeClr val="tx1"/>
                </a:solidFill>
                <a:effectLst/>
                <a:latin typeface="+mn-lt"/>
                <a:ea typeface="+mn-ea"/>
                <a:cs typeface="+mn-cs"/>
              </a:rPr>
              <a:t>. URL</a:t>
            </a:r>
            <a:r>
              <a:rPr lang="mk" sz="1200" b="0" i="0" u="none" kern="1200" dirty="0">
                <a:solidFill>
                  <a:schemeClr val="tx1"/>
                </a:solidFill>
                <a:effectLst/>
                <a:latin typeface="+mn-lt"/>
                <a:ea typeface="+mn-ea"/>
                <a:cs typeface="+mn-cs"/>
              </a:rPr>
              <a:t>: https://drive.google.com/</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Dropbox нуди ограничемно количество на бесплатно онлајн чување кое може да се прошири со купување професионални планови. Нивна специјалност е синхронизација на датотеките меѓу широк спектар на оперативни системи за различни уреди како што се Windows, Linux, Mac OS X, iOS, Android, итн.URL: https://www.dropbox.com</a:t>
            </a:r>
            <a:endParaRPr lang="mk" sz="1200" kern="1200" dirty="0" smtClean="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Box е сличен на Dropbox и нуди ограничен бесплатен капацитет за онлајн чување податоци кој може да се прошири со купување професионални планови</a:t>
            </a:r>
            <a:r>
              <a:rPr lang="mk" sz="1200" b="0" i="0" u="none" kern="1200" dirty="0" smtClean="0">
                <a:solidFill>
                  <a:schemeClr val="tx1"/>
                </a:solidFill>
                <a:effectLst/>
                <a:latin typeface="+mn-lt"/>
                <a:ea typeface="+mn-ea"/>
                <a:cs typeface="+mn-cs"/>
              </a:rPr>
              <a:t>. Тие </a:t>
            </a:r>
            <a:r>
              <a:rPr lang="mk" sz="1200" b="0" i="0" u="none" kern="1200" dirty="0">
                <a:solidFill>
                  <a:schemeClr val="tx1"/>
                </a:solidFill>
                <a:effectLst/>
                <a:latin typeface="+mn-lt"/>
                <a:ea typeface="+mn-ea"/>
                <a:cs typeface="+mn-cs"/>
              </a:rPr>
              <a:t>исто така нудат и големи можности за синхронизација како и можности за соработка.URL: https://www.box.com</a:t>
            </a:r>
            <a:endParaRPr lang="mk" sz="1200" kern="1200" dirty="0" smtClean="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Apple им нуди на своите клиенти бесплатно ограничено, со можност за проширување, чување на податоци во iCloud. Оваа услуга е можна и за синхронизирање на податоци меѓу уредите на Apple и на компјутерите кои работат на iTunes софтвер.URL: https://www.icloud.com</a:t>
            </a:r>
            <a:endParaRPr lang="mk" sz="1200" kern="1200" dirty="0" smtClean="0">
              <a:solidFill>
                <a:schemeClr val="tx1"/>
              </a:solidFill>
              <a:effectLst/>
              <a:latin typeface="+mn-lt"/>
              <a:ea typeface="+mn-ea"/>
              <a:cs typeface="+mn-cs"/>
            </a:endParaRP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137</a:t>
            </a:fld>
            <a:endParaRPr lang="mk"/>
          </a:p>
        </p:txBody>
      </p:sp>
    </p:spTree>
    <p:extLst>
      <p:ext uri="{BB962C8B-B14F-4D97-AF65-F5344CB8AC3E}">
        <p14:creationId xmlns:p14="http://schemas.microsoft.com/office/powerpoint/2010/main" val="172362353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lgn="l" rtl="0"/>
            <a:r>
              <a:rPr lang="mk" sz="1200" b="0" i="0" u="none" kern="1200" dirty="0">
                <a:solidFill>
                  <a:schemeClr val="tx1"/>
                </a:solidFill>
                <a:effectLst/>
                <a:latin typeface="+mn-lt"/>
                <a:ea typeface="+mn-ea"/>
                <a:cs typeface="+mn-cs"/>
              </a:rPr>
              <a:t>Ако истражителот се соочи со систем во работа со мрежен пристап и се сомнева дека е вклучена компјутерска обработка во облак, тој треба да:</a:t>
            </a:r>
          </a:p>
          <a:p>
            <a:pPr algn="l" rtl="0"/>
            <a:r>
              <a:rPr lang="mk" sz="1200" b="0" i="0" u="none" kern="1200" dirty="0">
                <a:solidFill>
                  <a:schemeClr val="tx1"/>
                </a:solidFill>
                <a:effectLst/>
                <a:latin typeface="+mn-lt"/>
                <a:ea typeface="+mn-ea"/>
                <a:cs typeface="+mn-cs"/>
              </a:rPr>
              <a:t>• Ја побара системската икона која изгледа како лого на провајдерите напомнати погоре;</a:t>
            </a:r>
          </a:p>
          <a:p>
            <a:pPr algn="l" rtl="0"/>
            <a:r>
              <a:rPr lang="mk" sz="1200" b="0" i="0" u="none" kern="1200" dirty="0">
                <a:solidFill>
                  <a:schemeClr val="tx1"/>
                </a:solidFill>
                <a:effectLst/>
                <a:latin typeface="+mn-lt"/>
                <a:ea typeface="+mn-ea"/>
                <a:cs typeface="+mn-cs"/>
              </a:rPr>
              <a:t>• Да го провери инсталираниот софтвер во однос на услуги во облак;</a:t>
            </a:r>
          </a:p>
          <a:p>
            <a:pPr algn="l" rtl="0"/>
            <a:r>
              <a:rPr lang="mk" sz="1200" b="0" i="0" u="none" kern="1200" dirty="0">
                <a:solidFill>
                  <a:schemeClr val="tx1"/>
                </a:solidFill>
                <a:effectLst/>
                <a:latin typeface="+mn-lt"/>
                <a:ea typeface="+mn-ea"/>
                <a:cs typeface="+mn-cs"/>
              </a:rPr>
              <a:t>• Да ги побара во процесната листа имињата на провајдерите на облак; </a:t>
            </a:r>
          </a:p>
          <a:p>
            <a:pPr algn="l" rtl="0"/>
            <a:r>
              <a:rPr lang="mk" sz="1200" b="0" i="0" u="none" kern="1200" dirty="0">
                <a:solidFill>
                  <a:schemeClr val="tx1"/>
                </a:solidFill>
                <a:effectLst/>
                <a:latin typeface="+mn-lt"/>
                <a:ea typeface="+mn-ea"/>
                <a:cs typeface="+mn-cs"/>
              </a:rPr>
              <a:t>• Да ги побара дисковите за споделувања на мрежа и на мапираните мрежни дискови;</a:t>
            </a:r>
          </a:p>
          <a:p>
            <a:pPr algn="l" rtl="0"/>
            <a:r>
              <a:rPr lang="mk" sz="1200" b="0" i="0" u="none" kern="1200" dirty="0">
                <a:solidFill>
                  <a:schemeClr val="tx1"/>
                </a:solidFill>
                <a:effectLst/>
                <a:latin typeface="+mn-lt"/>
                <a:ea typeface="+mn-ea"/>
                <a:cs typeface="+mn-cs"/>
              </a:rPr>
              <a:t>• Го набљудув мрежниот сообраќај;</a:t>
            </a:r>
          </a:p>
          <a:p>
            <a:pPr algn="l" rtl="0"/>
            <a:r>
              <a:rPr lang="mk" sz="1200" b="0" i="0" u="none" kern="1200" dirty="0">
                <a:solidFill>
                  <a:schemeClr val="tx1"/>
                </a:solidFill>
                <a:effectLst/>
                <a:latin typeface="+mn-lt"/>
                <a:ea typeface="+mn-ea"/>
                <a:cs typeface="+mn-cs"/>
              </a:rPr>
              <a:t>• Да ја набљудува листата на отворени или мрежни сокети за сомнителни активности; </a:t>
            </a:r>
          </a:p>
          <a:p>
            <a:pPr algn="l" rtl="0"/>
            <a:r>
              <a:rPr lang="mk" sz="1200" b="0" i="0" u="none" kern="1200" dirty="0">
                <a:solidFill>
                  <a:schemeClr val="tx1"/>
                </a:solidFill>
                <a:effectLst/>
                <a:latin typeface="+mn-lt"/>
                <a:ea typeface="+mn-ea"/>
                <a:cs typeface="+mn-cs"/>
              </a:rPr>
              <a:t>• Да ги собере сите податоци за кои се покажа чуваат на далечина</a:t>
            </a:r>
            <a:r>
              <a:rPr lang="mk" sz="1200" b="0" i="0" u="none" kern="1200" dirty="0" smtClean="0">
                <a:solidFill>
                  <a:schemeClr val="tx1"/>
                </a:solidFill>
                <a:effectLst/>
                <a:latin typeface="+mn-lt"/>
                <a:ea typeface="+mn-ea"/>
                <a:cs typeface="+mn-cs"/>
              </a:rPr>
              <a:t>. Иако </a:t>
            </a:r>
            <a:r>
              <a:rPr lang="mk" sz="1200" b="0" i="0" u="none" kern="1200" dirty="0">
                <a:solidFill>
                  <a:schemeClr val="tx1"/>
                </a:solidFill>
                <a:effectLst/>
                <a:latin typeface="+mn-lt"/>
                <a:ea typeface="+mn-ea"/>
                <a:cs typeface="+mn-cs"/>
              </a:rPr>
              <a:t>услугата за онлајс чување можеби ги синхронизирала податоците на хард дискот на компјутерот, на таквата сихнронизација никогаш не треба да ѝ се верува. </a:t>
            </a:r>
          </a:p>
          <a:p>
            <a:pPr algn="l" rtl="0"/>
            <a:r>
              <a:rPr lang="mk" sz="1200" b="0" i="0" u="none" kern="1200" dirty="0">
                <a:solidFill>
                  <a:schemeClr val="tx1"/>
                </a:solidFill>
                <a:effectLst/>
                <a:latin typeface="+mn-lt"/>
                <a:ea typeface="+mn-ea"/>
                <a:cs typeface="+mn-cs"/>
              </a:rPr>
              <a:t>Откако истражителот ги собрал сите избришливи и пролазни податоци, тој може да продолжи на следен начин: </a:t>
            </a:r>
          </a:p>
          <a:p>
            <a:pPr algn="l" rtl="0"/>
            <a:r>
              <a:rPr lang="mk" sz="1200" b="0" i="0" u="none" kern="1200" dirty="0">
                <a:solidFill>
                  <a:schemeClr val="tx1"/>
                </a:solidFill>
                <a:effectLst/>
                <a:latin typeface="+mn-lt"/>
                <a:ea typeface="+mn-ea"/>
                <a:cs typeface="+mn-cs"/>
              </a:rPr>
              <a:t>• Извадете го кабелот за напојување од целната опрема и забележете го времето кога сте го направиле тоа (не исклучувајте го од штекерот во ѕид затоа што компјуѕерскиот систем можеби има уред за непрекинато напојување (UPS</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 Извадете го медиумот за чување податоци од соодветниот диск; поставете го медиумот во оригиналните кутии/обвивка и ставете им соодветна налепница. Вметнете диск за запленување/CD или празен флопи диск ако е можно</a:t>
            </a:r>
            <a:r>
              <a:rPr lang="mk" sz="1200" b="0" i="0" u="none" kern="1200" dirty="0" smtClean="0">
                <a:solidFill>
                  <a:schemeClr val="tx1"/>
                </a:solidFill>
                <a:effectLst/>
                <a:latin typeface="+mn-lt"/>
                <a:ea typeface="+mn-ea"/>
                <a:cs typeface="+mn-cs"/>
              </a:rPr>
              <a:t>. Не </a:t>
            </a:r>
            <a:r>
              <a:rPr lang="mk" sz="1200" b="0" i="0" u="none" kern="1200" dirty="0">
                <a:solidFill>
                  <a:schemeClr val="tx1"/>
                </a:solidFill>
                <a:effectLst/>
                <a:latin typeface="+mn-lt"/>
                <a:ea typeface="+mn-ea"/>
                <a:cs typeface="+mn-cs"/>
              </a:rPr>
              <a:t>вадете ги DVD дисковите и не притискајте ги копчињата на DVD</a:t>
            </a:r>
          </a:p>
          <a:p>
            <a:pPr algn="l" rtl="0"/>
            <a:r>
              <a:rPr lang="mk" sz="1200" b="0" i="0" u="none" kern="1200" dirty="0">
                <a:solidFill>
                  <a:schemeClr val="tx1"/>
                </a:solidFill>
                <a:effectLst/>
                <a:latin typeface="+mn-lt"/>
                <a:ea typeface="+mn-ea"/>
                <a:cs typeface="+mn-cs"/>
              </a:rPr>
              <a:t>дискот.</a:t>
            </a:r>
          </a:p>
          <a:p>
            <a:pPr algn="l" rtl="0"/>
            <a:r>
              <a:rPr lang="mk" sz="1200" b="0" i="0" u="none" kern="1200" dirty="0">
                <a:solidFill>
                  <a:schemeClr val="tx1"/>
                </a:solidFill>
                <a:effectLst/>
                <a:latin typeface="+mn-lt"/>
                <a:ea typeface="+mn-ea"/>
                <a:cs typeface="+mn-cs"/>
              </a:rPr>
              <a:t>• Исклучете ги сите модеми кои се приклучени (нивно едноставно исклучување понекогаш може да не биде доволно</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 Ако во прашање е пренослив уред, извадете ја и батеријата. Извадете ги и сите други батерии, ако постојат (Забелешка: некои преносливи уреди имаат и втора батерија во повеќенаменското лежиште наместо флопи диск драјв или CD драјв). </a:t>
            </a: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138</a:t>
            </a:fld>
            <a:endParaRPr lang="mk"/>
          </a:p>
        </p:txBody>
      </p:sp>
    </p:spTree>
    <p:extLst>
      <p:ext uri="{BB962C8B-B14F-4D97-AF65-F5344CB8AC3E}">
        <p14:creationId xmlns:p14="http://schemas.microsoft.com/office/powerpoint/2010/main" val="74983631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1" i="0" u="none"/>
              <a:t>Овој дијаграм треба да се отпечати и инструкторот може да го користи за да го покаже процесот кој треба да се следи при запленување на електронски докази. </a:t>
            </a:r>
            <a:endParaRPr lang="mk" b="1" dirty="0"/>
          </a:p>
        </p:txBody>
      </p:sp>
      <p:sp>
        <p:nvSpPr>
          <p:cNvPr id="4" name="Slide Number Placeholder 3"/>
          <p:cNvSpPr>
            <a:spLocks noGrp="1"/>
          </p:cNvSpPr>
          <p:nvPr>
            <p:ph type="sldNum" sz="quarter" idx="10"/>
          </p:nvPr>
        </p:nvSpPr>
        <p:spPr/>
        <p:txBody>
          <a:bodyPr/>
          <a:lstStyle/>
          <a:p>
            <a:pPr algn="l" rtl="0"/>
            <a:fld id="{6F040226-21D7-5847-B396-76B67129E36D}" type="slidenum">
              <a:rPr/>
              <a:pPr/>
              <a:t>139</a:t>
            </a:fld>
            <a:endParaRPr lang="mk"/>
          </a:p>
        </p:txBody>
      </p:sp>
    </p:spTree>
    <p:extLst>
      <p:ext uri="{BB962C8B-B14F-4D97-AF65-F5344CB8AC3E}">
        <p14:creationId xmlns:p14="http://schemas.microsoft.com/office/powerpoint/2010/main" val="6689858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140</a:t>
            </a:fld>
            <a:endParaRPr lang="mk"/>
          </a:p>
        </p:txBody>
      </p:sp>
    </p:spTree>
    <p:extLst>
      <p:ext uri="{BB962C8B-B14F-4D97-AF65-F5344CB8AC3E}">
        <p14:creationId xmlns:p14="http://schemas.microsoft.com/office/powerpoint/2010/main" val="177010114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l" rtl="0"/>
            <a:r>
              <a:rPr lang="mk" sz="1200" b="1" i="0" u="none" kern="1200" dirty="0">
                <a:solidFill>
                  <a:schemeClr val="tx1"/>
                </a:solidFill>
                <a:latin typeface="+mn-lt"/>
                <a:ea typeface="+mn-ea"/>
                <a:cs typeface="+mn-cs"/>
              </a:rPr>
              <a:t>Пакување, транспорт и чување</a:t>
            </a:r>
            <a:endParaRPr lang="mk" sz="2400" b="1"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Копмпјутерите и поврзаните уреди се кршливи електронски инструменти кои се чувствителни на температура, влажност, физички удари, статички електрицитет, магнетски извори, па дури и на некои активности (на пример, вклучување/исклучување</a:t>
            </a:r>
            <a:r>
              <a:rPr lang="mk" sz="1200" b="0" i="0" u="none" kern="1200" dirty="0" smtClean="0">
                <a:solidFill>
                  <a:schemeClr val="tx1"/>
                </a:solidFill>
                <a:latin typeface="+mn-lt"/>
                <a:ea typeface="+mn-ea"/>
                <a:cs typeface="+mn-cs"/>
              </a:rPr>
              <a:t>). Поради </a:t>
            </a:r>
            <a:r>
              <a:rPr lang="mk" sz="1200" b="0" i="0" u="none" kern="1200" dirty="0">
                <a:solidFill>
                  <a:schemeClr val="tx1"/>
                </a:solidFill>
                <a:latin typeface="+mn-lt"/>
                <a:ea typeface="+mn-ea"/>
                <a:cs typeface="+mn-cs"/>
              </a:rPr>
              <a:t>тоа потребно е да се преземат посебни мерки на претпазливот при пакувањето, транспортот и чувањето на е-доказите</a:t>
            </a:r>
            <a:r>
              <a:rPr lang="mk" sz="1200" b="0" i="0" u="none" kern="1200" dirty="0" smtClean="0">
                <a:solidFill>
                  <a:schemeClr val="tx1"/>
                </a:solidFill>
                <a:latin typeface="+mn-lt"/>
                <a:ea typeface="+mn-ea"/>
                <a:cs typeface="+mn-cs"/>
              </a:rPr>
              <a:t>. За </a:t>
            </a:r>
            <a:r>
              <a:rPr lang="mk" sz="1200" b="0" i="0" u="none" kern="1200" dirty="0">
                <a:solidFill>
                  <a:schemeClr val="tx1"/>
                </a:solidFill>
                <a:latin typeface="+mn-lt"/>
                <a:ea typeface="+mn-ea"/>
                <a:cs typeface="+mn-cs"/>
              </a:rPr>
              <a:t>да се одржи синџирот на чување, пакувањето, транспортот и чувањето треба да бидат соодветно евидентирани.</a:t>
            </a:r>
            <a:endParaRPr lang="mk" sz="14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Генерално, со сите компоненти на компјутерите и со медиумите за чување податоци треба да се ракува со крајна грижа зат6оа што нестручно ракување може да предизвика штета или уништување на е-доказите. </a:t>
            </a:r>
            <a:endParaRPr lang="mk" sz="1400" kern="1200" dirty="0" smtClean="0">
              <a:solidFill>
                <a:schemeClr val="tx1"/>
              </a:solidFill>
              <a:latin typeface="+mn-lt"/>
              <a:ea typeface="+mn-ea"/>
              <a:cs typeface="+mn-cs"/>
            </a:endParaRPr>
          </a:p>
          <a:p>
            <a:pPr lvl="0" algn="l" rtl="0"/>
            <a:r>
              <a:rPr lang="mk" sz="1200" b="1" i="0" u="none" kern="1200" dirty="0">
                <a:solidFill>
                  <a:schemeClr val="tx1"/>
                </a:solidFill>
                <a:latin typeface="+mn-lt"/>
                <a:ea typeface="+mn-ea"/>
                <a:cs typeface="+mn-cs"/>
              </a:rPr>
              <a:t>Пакување</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Осигурајте се дека сите собрани е-докази се прописно документирани и означени пред пакувањето.</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Секогаш кога е можно, транспортирајте ги е-доказите во оригиналната амбалажа.</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Ако оригиналната амбалажа не е достапна, користете антистатичка амбалажа (на пример, хартија или антистатички пластични кеси</a:t>
            </a:r>
            <a:r>
              <a:rPr lang="mk" sz="1200" b="0" i="0" u="none" kern="1200" dirty="0" smtClean="0">
                <a:solidFill>
                  <a:schemeClr val="tx1"/>
                </a:solidFill>
                <a:latin typeface="+mn-lt"/>
                <a:ea typeface="+mn-ea"/>
                <a:cs typeface="+mn-cs"/>
              </a:rPr>
              <a:t>).  </a:t>
            </a:r>
            <a:r>
              <a:rPr lang="mk" sz="1200" b="0" i="0" u="none" kern="1200" dirty="0">
                <a:solidFill>
                  <a:schemeClr val="tx1"/>
                </a:solidFill>
                <a:latin typeface="+mn-lt"/>
                <a:ea typeface="+mn-ea"/>
                <a:cs typeface="+mn-cs"/>
              </a:rPr>
              <a:t>Избегнувајте користење материјали кои можат да предизвикаат статички електрицитет, како што се стандардните пластични кеси.</a:t>
            </a:r>
            <a:endParaRPr lang="mk" sz="1400" kern="1200" dirty="0" smtClean="0">
              <a:solidFill>
                <a:schemeClr val="tx1"/>
              </a:solidFill>
              <a:latin typeface="+mn-lt"/>
              <a:ea typeface="+mn-ea"/>
              <a:cs typeface="+mn-cs"/>
            </a:endParaRPr>
          </a:p>
          <a:p>
            <a:pPr lvl="0" algn="l" rtl="0"/>
            <a:r>
              <a:rPr lang="mk" sz="1200" b="1" i="0" u="none" kern="1200" dirty="0">
                <a:solidFill>
                  <a:schemeClr val="tx1"/>
                </a:solidFill>
                <a:latin typeface="+mn-lt"/>
                <a:ea typeface="+mn-ea"/>
                <a:cs typeface="+mn-cs"/>
              </a:rPr>
              <a:t>Немојте</a:t>
            </a:r>
            <a:r>
              <a:rPr lang="mk" sz="1200" b="0" i="0" u="none" kern="1200" dirty="0">
                <a:solidFill>
                  <a:schemeClr val="tx1"/>
                </a:solidFill>
                <a:latin typeface="+mn-lt"/>
                <a:ea typeface="+mn-ea"/>
                <a:cs typeface="+mn-cs"/>
              </a:rPr>
              <a:t> да го превиткувате, искривувате или гребете медиумот за чување како што се дискетите, CD-ROM-овите и траките.</a:t>
            </a:r>
            <a:endParaRPr lang="mk" sz="1400" kern="1200" dirty="0" smtClean="0">
              <a:solidFill>
                <a:schemeClr val="tx1"/>
              </a:solidFill>
              <a:latin typeface="+mn-lt"/>
              <a:ea typeface="+mn-ea"/>
              <a:cs typeface="+mn-cs"/>
            </a:endParaRPr>
          </a:p>
          <a:p>
            <a:pPr lvl="0" algn="l" rtl="0"/>
            <a:r>
              <a:rPr lang="mk" sz="1200" b="1" i="0" u="none" kern="1200" dirty="0">
                <a:solidFill>
                  <a:schemeClr val="tx1"/>
                </a:solidFill>
                <a:latin typeface="+mn-lt"/>
                <a:ea typeface="+mn-ea"/>
                <a:cs typeface="+mn-cs"/>
              </a:rPr>
              <a:t>Не</a:t>
            </a:r>
            <a:r>
              <a:rPr lang="mk" sz="1200" b="0" i="0" u="none" kern="1200" dirty="0">
                <a:solidFill>
                  <a:schemeClr val="tx1"/>
                </a:solidFill>
                <a:latin typeface="+mn-lt"/>
                <a:ea typeface="+mn-ea"/>
                <a:cs typeface="+mn-cs"/>
              </a:rPr>
              <a:t> лепете самолепливи налепници на површината на медиумот за чување. Користете кутии или коверти за пакување на медиумите за чување секогаш кога тоа е можно. </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Осигурајте се дека сите кутии со доказите се прописно обележени. </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Ако се собрани повеќе компјутерски системи, обележете го секој систем за да може повторно да се склопи како што е најден.</a:t>
            </a:r>
            <a:endParaRPr lang="mk" sz="14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 </a:t>
            </a:r>
            <a:endParaRPr lang="mk" sz="1400" kern="1200" dirty="0" smtClean="0">
              <a:solidFill>
                <a:schemeClr val="tx1"/>
              </a:solidFill>
              <a:latin typeface="+mn-lt"/>
              <a:ea typeface="+mn-ea"/>
              <a:cs typeface="+mn-cs"/>
            </a:endParaRPr>
          </a:p>
          <a:p>
            <a:pPr lvl="0" algn="l" rtl="0"/>
            <a:r>
              <a:rPr lang="mk" sz="1200" b="1" i="0" u="none" kern="1200" dirty="0">
                <a:solidFill>
                  <a:schemeClr val="tx1"/>
                </a:solidFill>
                <a:latin typeface="+mn-lt"/>
                <a:ea typeface="+mn-ea"/>
                <a:cs typeface="+mn-cs"/>
              </a:rPr>
              <a:t>Транспорт</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Чувајте ги електронските докази подалеку од магнетните извори. Радио предаватели, магнети во звучниците и загреаните седишта се примери кои можат да ги уништат е-доказите. </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Осигурајте се опремата да биде заштитена од удари и потреси (односно, од механичко оштетување), топлина и влажност.</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Осигурајте се компјутерите и другите уреди кои не се спакувани во кутии да бидат осигурани во возилото за да се исбегнат удари и прекумерни вибрации</a:t>
            </a:r>
            <a:r>
              <a:rPr lang="mk" sz="1200" b="0" i="0" u="none" kern="1200" dirty="0" smtClean="0">
                <a:solidFill>
                  <a:schemeClr val="tx1"/>
                </a:solidFill>
                <a:latin typeface="+mn-lt"/>
                <a:ea typeface="+mn-ea"/>
                <a:cs typeface="+mn-cs"/>
              </a:rPr>
              <a:t>. На </a:t>
            </a:r>
            <a:r>
              <a:rPr lang="mk" sz="1200" b="0" i="0" u="none" kern="1200" dirty="0">
                <a:solidFill>
                  <a:schemeClr val="tx1"/>
                </a:solidFill>
                <a:latin typeface="+mn-lt"/>
                <a:ea typeface="+mn-ea"/>
                <a:cs typeface="+mn-cs"/>
              </a:rPr>
              <a:t>пример, компјутерите треба да се постават на подот на возилото а мониторите на седиштето со екранот свртен надолу и осигурани со каиши;</a:t>
            </a:r>
            <a:endParaRPr lang="mk" sz="1400" kern="1200" dirty="0" smtClean="0">
              <a:solidFill>
                <a:schemeClr val="tx1"/>
              </a:solidFill>
              <a:latin typeface="+mn-lt"/>
              <a:ea typeface="+mn-ea"/>
              <a:cs typeface="+mn-cs"/>
            </a:endParaRPr>
          </a:p>
          <a:p>
            <a:pPr lvl="0" algn="l" rtl="0"/>
            <a:r>
              <a:rPr lang="mk" sz="1200" b="1" i="0" u="none" kern="1200" dirty="0">
                <a:solidFill>
                  <a:schemeClr val="tx1"/>
                </a:solidFill>
                <a:latin typeface="+mn-lt"/>
                <a:ea typeface="+mn-ea"/>
                <a:cs typeface="+mn-cs"/>
              </a:rPr>
              <a:t>Не</a:t>
            </a:r>
            <a:r>
              <a:rPr lang="mk" sz="1200" b="0" i="0" u="none" kern="1200" dirty="0">
                <a:solidFill>
                  <a:schemeClr val="tx1"/>
                </a:solidFill>
                <a:latin typeface="+mn-lt"/>
                <a:ea typeface="+mn-ea"/>
                <a:cs typeface="+mn-cs"/>
              </a:rPr>
              <a:t> ставајте тешки предмети врз помалите парчиња опрема/медиуми за чување податоци.</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Секогаш кога е можно, </a:t>
            </a:r>
            <a:r>
              <a:rPr lang="mk" sz="1200" b="1" i="0" u="none" kern="1200" dirty="0">
                <a:solidFill>
                  <a:schemeClr val="tx1"/>
                </a:solidFill>
                <a:latin typeface="+mn-lt"/>
                <a:ea typeface="+mn-ea"/>
                <a:cs typeface="+mn-cs"/>
              </a:rPr>
              <a:t>не</a:t>
            </a:r>
            <a:r>
              <a:rPr lang="mk" sz="1200" b="0" i="0" u="none" kern="1200" dirty="0">
                <a:solidFill>
                  <a:schemeClr val="tx1"/>
                </a:solidFill>
                <a:latin typeface="+mn-lt"/>
                <a:ea typeface="+mn-ea"/>
                <a:cs typeface="+mn-cs"/>
              </a:rPr>
              <a:t> чувајте ги електронските докази во возилата подолг временски период.</a:t>
            </a:r>
            <a:endParaRPr lang="mk" sz="1400" kern="1200" dirty="0" smtClean="0">
              <a:solidFill>
                <a:schemeClr val="tx1"/>
              </a:solidFill>
              <a:latin typeface="+mn-lt"/>
              <a:ea typeface="+mn-ea"/>
              <a:cs typeface="+mn-cs"/>
            </a:endParaRPr>
          </a:p>
          <a:p>
            <a:pPr lvl="0" algn="l" rtl="0"/>
            <a:endParaRPr lang="mk" sz="1200" b="1" kern="1200" dirty="0" smtClean="0">
              <a:solidFill>
                <a:schemeClr val="tx1"/>
              </a:solidFill>
              <a:latin typeface="+mn-lt"/>
              <a:ea typeface="+mn-ea"/>
              <a:cs typeface="+mn-cs"/>
            </a:endParaRPr>
          </a:p>
          <a:p>
            <a:pPr lvl="0" algn="l" rtl="0"/>
            <a:r>
              <a:rPr lang="mk" sz="1200" b="1" i="0" u="none" kern="1200" dirty="0">
                <a:solidFill>
                  <a:schemeClr val="tx1"/>
                </a:solidFill>
                <a:latin typeface="+mn-lt"/>
                <a:ea typeface="+mn-ea"/>
                <a:cs typeface="+mn-cs"/>
              </a:rPr>
              <a:t>Чување</a:t>
            </a:r>
            <a:endParaRPr lang="mk" sz="1400" b="1"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Осигурајте се доказите да бидат потпишани во согласност со релевантните политики.</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Чувајте ги доказите во обезбедено подрачје, подалеку од екстремни температури и влажност</a:t>
            </a:r>
            <a:r>
              <a:rPr lang="mk" sz="1200" b="0" i="0" u="none" kern="1200" dirty="0" smtClean="0">
                <a:solidFill>
                  <a:schemeClr val="tx1"/>
                </a:solidFill>
                <a:latin typeface="+mn-lt"/>
                <a:ea typeface="+mn-ea"/>
                <a:cs typeface="+mn-cs"/>
              </a:rPr>
              <a:t>. </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Заштитете ги од магнетните извори, влагата, прашината, и од други штетни честички или загадувачи.</a:t>
            </a:r>
            <a:endParaRPr lang="mk" sz="1400" kern="1200" dirty="0" smtClean="0">
              <a:solidFill>
                <a:schemeClr val="tx1"/>
              </a:solidFill>
              <a:latin typeface="+mn-lt"/>
              <a:ea typeface="+mn-ea"/>
              <a:cs typeface="+mn-cs"/>
            </a:endParaRPr>
          </a:p>
          <a:p>
            <a:pPr lvl="0" algn="l" rtl="0"/>
            <a:r>
              <a:rPr lang="mk" sz="1200" b="0" i="0" u="none" kern="1200" dirty="0">
                <a:solidFill>
                  <a:schemeClr val="tx1"/>
                </a:solidFill>
                <a:latin typeface="+mn-lt"/>
                <a:ea typeface="+mn-ea"/>
                <a:cs typeface="+mn-cs"/>
              </a:rPr>
              <a:t>Користете соодветно обезбедена просторија за чување со соодветна </a:t>
            </a:r>
            <a:endParaRPr lang="mk" sz="1400" kern="1200" dirty="0" smtClean="0">
              <a:solidFill>
                <a:schemeClr val="tx1"/>
              </a:solidFill>
              <a:latin typeface="+mn-lt"/>
              <a:ea typeface="+mn-ea"/>
              <a:cs typeface="+mn-cs"/>
            </a:endParaRPr>
          </a:p>
          <a:p>
            <a:pPr lvl="2" algn="l" rtl="0"/>
            <a:r>
              <a:rPr lang="mk" sz="1200" b="0" i="0" u="none" kern="1200" dirty="0">
                <a:solidFill>
                  <a:schemeClr val="tx1"/>
                </a:solidFill>
                <a:latin typeface="+mn-lt"/>
                <a:ea typeface="+mn-ea"/>
                <a:cs typeface="+mn-cs"/>
              </a:rPr>
              <a:t>контрола на пристап,</a:t>
            </a:r>
            <a:endParaRPr lang="mk" sz="1400" kern="1200" dirty="0" smtClean="0">
              <a:solidFill>
                <a:schemeClr val="tx1"/>
              </a:solidFill>
              <a:latin typeface="+mn-lt"/>
              <a:ea typeface="+mn-ea"/>
              <a:cs typeface="+mn-cs"/>
            </a:endParaRPr>
          </a:p>
          <a:p>
            <a:pPr lvl="2" algn="l" rtl="0"/>
            <a:r>
              <a:rPr lang="mk" sz="1200" b="0" i="0" u="none" kern="1200" dirty="0">
                <a:solidFill>
                  <a:schemeClr val="tx1"/>
                </a:solidFill>
                <a:latin typeface="+mn-lt"/>
                <a:ea typeface="+mn-ea"/>
                <a:cs typeface="+mn-cs"/>
              </a:rPr>
              <a:t>заштита од пожар (на пример, аларм, противпожарен апарат, забрането пушење во просторијата за чување или во нејзината близина),</a:t>
            </a:r>
            <a:endParaRPr lang="mk" sz="1400" kern="1200" dirty="0" smtClean="0">
              <a:solidFill>
                <a:schemeClr val="tx1"/>
              </a:solidFill>
              <a:latin typeface="+mn-lt"/>
              <a:ea typeface="+mn-ea"/>
              <a:cs typeface="+mn-cs"/>
            </a:endParaRPr>
          </a:p>
          <a:p>
            <a:pPr lvl="2" algn="l" rtl="0"/>
            <a:r>
              <a:rPr lang="mk" sz="1200" b="0" i="0" u="none" kern="1200" dirty="0">
                <a:solidFill>
                  <a:schemeClr val="tx1"/>
                </a:solidFill>
                <a:latin typeface="+mn-lt"/>
                <a:ea typeface="+mn-ea"/>
                <a:cs typeface="+mn-cs"/>
              </a:rPr>
              <a:t>температура и влажност, и</a:t>
            </a:r>
            <a:endParaRPr lang="mk" sz="1400" kern="1200" dirty="0" smtClean="0">
              <a:solidFill>
                <a:schemeClr val="tx1"/>
              </a:solidFill>
              <a:latin typeface="+mn-lt"/>
              <a:ea typeface="+mn-ea"/>
              <a:cs typeface="+mn-cs"/>
            </a:endParaRPr>
          </a:p>
          <a:p>
            <a:pPr lvl="2" algn="l" rtl="0"/>
            <a:r>
              <a:rPr lang="mk" sz="1200" b="0" i="0" u="none" kern="1200" dirty="0">
                <a:solidFill>
                  <a:schemeClr val="tx1"/>
                </a:solidFill>
                <a:latin typeface="+mn-lt"/>
                <a:ea typeface="+mn-ea"/>
                <a:cs typeface="+mn-cs"/>
              </a:rPr>
              <a:t>заштита од магнетни извори (на пример, подалеку од насочените радио уреди).</a:t>
            </a:r>
            <a:endParaRPr lang="mk" sz="1400" kern="1200" dirty="0" smtClean="0">
              <a:solidFill>
                <a:schemeClr val="tx1"/>
              </a:solidFill>
              <a:latin typeface="+mn-lt"/>
              <a:ea typeface="+mn-ea"/>
              <a:cs typeface="+mn-cs"/>
            </a:endParaRPr>
          </a:p>
          <a:p>
            <a:pPr lvl="1" algn="l" rtl="0"/>
            <a:r>
              <a:rPr lang="mk" sz="1200" b="1" i="0" u="none" kern="1200" dirty="0">
                <a:solidFill>
                  <a:schemeClr val="tx1"/>
                </a:solidFill>
                <a:latin typeface="+mn-lt"/>
                <a:ea typeface="+mn-ea"/>
                <a:cs typeface="+mn-cs"/>
              </a:rPr>
              <a:t>Не </a:t>
            </a:r>
            <a:r>
              <a:rPr lang="mk" sz="1200" b="0" i="0" u="none" kern="1200" dirty="0">
                <a:solidFill>
                  <a:schemeClr val="tx1"/>
                </a:solidFill>
                <a:latin typeface="+mn-lt"/>
                <a:ea typeface="+mn-ea"/>
                <a:cs typeface="+mn-cs"/>
              </a:rPr>
              <a:t>чувајте запалливи предмети во истата просторија или во близина (на пример, хемикалии за чистење, или гомили хартија). </a:t>
            </a:r>
            <a:endParaRPr lang="mk" sz="1400" kern="1200" dirty="0" smtClean="0">
              <a:solidFill>
                <a:schemeClr val="tx1"/>
              </a:solidFill>
              <a:latin typeface="+mn-lt"/>
              <a:ea typeface="+mn-ea"/>
              <a:cs typeface="+mn-cs"/>
            </a:endParaRPr>
          </a:p>
          <a:p>
            <a:pPr lvl="1" algn="l" rtl="0"/>
            <a:r>
              <a:rPr lang="mk" sz="1200" b="0" i="0" u="none" kern="1200" dirty="0">
                <a:solidFill>
                  <a:schemeClr val="tx1"/>
                </a:solidFill>
                <a:latin typeface="+mn-lt"/>
                <a:ea typeface="+mn-ea"/>
                <a:cs typeface="+mn-cs"/>
              </a:rPr>
              <a:t>Користете соодветни подни облоги за да избегнете статички набој.</a:t>
            </a:r>
            <a:endParaRPr lang="mk" sz="1400" kern="1200" dirty="0" smtClean="0">
              <a:solidFill>
                <a:schemeClr val="tx1"/>
              </a:solidFill>
              <a:latin typeface="+mn-lt"/>
              <a:ea typeface="+mn-ea"/>
              <a:cs typeface="+mn-cs"/>
            </a:endParaRPr>
          </a:p>
          <a:p>
            <a:pPr lvl="1" algn="l" rtl="0"/>
            <a:r>
              <a:rPr lang="mk" sz="1200" b="1" i="0" u="none" kern="1200" dirty="0">
                <a:solidFill>
                  <a:schemeClr val="tx1"/>
                </a:solidFill>
                <a:latin typeface="+mn-lt"/>
                <a:ea typeface="+mn-ea"/>
                <a:cs typeface="+mn-cs"/>
              </a:rPr>
              <a:t>Не </a:t>
            </a:r>
            <a:r>
              <a:rPr lang="mk" sz="1200" b="0" i="0" u="none" kern="1200" dirty="0">
                <a:solidFill>
                  <a:schemeClr val="tx1"/>
                </a:solidFill>
                <a:latin typeface="+mn-lt"/>
                <a:ea typeface="+mn-ea"/>
                <a:cs typeface="+mn-cs"/>
              </a:rPr>
              <a:t>чувајте ги е-доказите во простории со цевки за вода, особено по плафонот</a:t>
            </a:r>
            <a:r>
              <a:rPr lang="mk" sz="1200" b="0" i="0" u="none" kern="1200" dirty="0" smtClean="0">
                <a:solidFill>
                  <a:schemeClr val="tx1"/>
                </a:solidFill>
                <a:latin typeface="+mn-lt"/>
                <a:ea typeface="+mn-ea"/>
                <a:cs typeface="+mn-cs"/>
              </a:rPr>
              <a:t>. </a:t>
            </a:r>
            <a:endParaRPr lang="mk" sz="14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 Водете сметка дека потенцијални докази како што се датумите, времето и конфигурацијата на системот можат да се загубат како резултат на подолго чување</a:t>
            </a:r>
            <a:r>
              <a:rPr lang="mk" sz="1200" b="0" i="0" u="none" kern="1200" dirty="0" smtClean="0">
                <a:solidFill>
                  <a:schemeClr val="tx1"/>
                </a:solidFill>
                <a:latin typeface="+mn-lt"/>
                <a:ea typeface="+mn-ea"/>
                <a:cs typeface="+mn-cs"/>
              </a:rPr>
              <a:t>. Со </a:t>
            </a:r>
            <a:r>
              <a:rPr lang="mk" sz="1200" b="0" i="0" u="none" kern="1200" dirty="0">
                <a:solidFill>
                  <a:schemeClr val="tx1"/>
                </a:solidFill>
                <a:latin typeface="+mn-lt"/>
                <a:ea typeface="+mn-ea"/>
                <a:cs typeface="+mn-cs"/>
              </a:rPr>
              <a:t>оглед дека батериите имаат ограничен животен век, податоците можат да се загубат ако тие откажат</a:t>
            </a:r>
            <a:r>
              <a:rPr lang="mk" sz="1200" b="0" i="0" u="none" kern="1200" dirty="0" smtClean="0">
                <a:solidFill>
                  <a:schemeClr val="tx1"/>
                </a:solidFill>
                <a:latin typeface="+mn-lt"/>
                <a:ea typeface="+mn-ea"/>
                <a:cs typeface="+mn-cs"/>
              </a:rPr>
              <a:t>.  </a:t>
            </a:r>
            <a:r>
              <a:rPr lang="mk" sz="1200" b="0" i="0" u="none" kern="1200" dirty="0">
                <a:solidFill>
                  <a:schemeClr val="tx1"/>
                </a:solidFill>
                <a:latin typeface="+mn-lt"/>
                <a:ea typeface="+mn-ea"/>
                <a:cs typeface="+mn-cs"/>
              </a:rPr>
              <a:t>Затоа соодветниот персонал треба да се информира дека уредот кој се напојува преку батерии (на пример</a:t>
            </a:r>
            <a:r>
              <a:rPr lang="mk" sz="1200" b="0" i="0" u="none" kern="1200" dirty="0" smtClean="0">
                <a:solidFill>
                  <a:schemeClr val="tx1"/>
                </a:solidFill>
                <a:latin typeface="+mn-lt"/>
                <a:ea typeface="+mn-ea"/>
                <a:cs typeface="+mn-cs"/>
              </a:rPr>
              <a:t>, PDA </a:t>
            </a:r>
            <a:r>
              <a:rPr lang="mk" sz="1200" b="0" i="0" u="none" kern="1200" dirty="0">
                <a:solidFill>
                  <a:schemeClr val="tx1"/>
                </a:solidFill>
                <a:latin typeface="+mn-lt"/>
                <a:ea typeface="+mn-ea"/>
                <a:cs typeface="+mn-cs"/>
              </a:rPr>
              <a:t>или PC/CMOS) бара итно внимание.</a:t>
            </a:r>
            <a:r>
              <a:rPr lang="mk" b="0" i="0" u="none" dirty="0"/>
              <a:t>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142</a:t>
            </a:fld>
            <a:endParaRPr lang="mk"/>
          </a:p>
        </p:txBody>
      </p:sp>
    </p:spTree>
    <p:extLst>
      <p:ext uri="{BB962C8B-B14F-4D97-AF65-F5344CB8AC3E}">
        <p14:creationId xmlns:p14="http://schemas.microsoft.com/office/powerpoint/2010/main" val="60428782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algn="l" rtl="0" eaLnBrk="1" hangingPunct="1">
              <a:spcBef>
                <a:spcPct val="0"/>
              </a:spcBef>
            </a:pPr>
            <a:r>
              <a:rPr lang="mk" sz="1200" b="0" i="0" u="none" kern="1200">
                <a:solidFill>
                  <a:schemeClr val="tx1"/>
                </a:solidFill>
                <a:effectLst/>
                <a:latin typeface="+mn-lt"/>
                <a:ea typeface="+mn-ea"/>
                <a:cs typeface="+mn-cs"/>
              </a:rPr>
              <a:t>Инструкторот треба да им овозможи на учесниците да поставуваат прашања кои можеби ги имаат во врска со овој дел од часот. </a:t>
            </a:r>
            <a:endParaRPr lang="mk"/>
          </a:p>
        </p:txBody>
      </p:sp>
      <p:sp>
        <p:nvSpPr>
          <p:cNvPr id="61444" name="Slide Number Placeholder 3"/>
          <p:cNvSpPr>
            <a:spLocks noGrp="1"/>
          </p:cNvSpPr>
          <p:nvPr>
            <p:ph type="sldNum" sz="quarter" idx="5"/>
          </p:nvPr>
        </p:nvSpPr>
        <p:spPr bwMode="auto">
          <a:noFill/>
          <a:ln>
            <a:miter lim="800000"/>
            <a:headEnd/>
            <a:tailEnd/>
          </a:ln>
        </p:spPr>
        <p:txBody>
          <a:bodyPr/>
          <a:lstStyle/>
          <a:p>
            <a:pPr algn="l" rtl="0"/>
            <a:fld id="{D4686019-33D4-984A-9587-FE396FFF4F29}" type="slidenum">
              <a:rPr/>
              <a:pPr/>
              <a:t>147</a:t>
            </a:fld>
            <a:endParaRPr lang="mk"/>
          </a:p>
        </p:txBody>
      </p:sp>
    </p:spTree>
    <p:extLst>
      <p:ext uri="{BB962C8B-B14F-4D97-AF65-F5344CB8AC3E}">
        <p14:creationId xmlns:p14="http://schemas.microsoft.com/office/powerpoint/2010/main" val="1043958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a:t>Следните два слајда утврдуваат општи услови, барања за продукција на докази и ги објаснуваат разликите и предизвиците на електронските докази. </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11</a:t>
            </a:fld>
            <a:endParaRPr lang="mk" dirty="0"/>
          </a:p>
        </p:txBody>
      </p:sp>
    </p:spTree>
    <p:extLst>
      <p:ext uri="{BB962C8B-B14F-4D97-AF65-F5344CB8AC3E}">
        <p14:creationId xmlns:p14="http://schemas.microsoft.com/office/powerpoint/2010/main" val="95153382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B2221978-7AB2-D644-A1FF-AF545A1745C1}" type="slidenum">
              <a:rPr/>
              <a:pPr/>
              <a:t>148</a:t>
            </a:fld>
            <a:endParaRPr lang="mk"/>
          </a:p>
        </p:txBody>
      </p:sp>
    </p:spTree>
    <p:extLst>
      <p:ext uri="{BB962C8B-B14F-4D97-AF65-F5344CB8AC3E}">
        <p14:creationId xmlns:p14="http://schemas.microsoft.com/office/powerpoint/2010/main" val="8116051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b="0" i="0" u="none" dirty="0"/>
              <a:t>Ова прашање е наменето да го утврди нивото на претходно знаење на учесниците</a:t>
            </a:r>
            <a:r>
              <a:rPr lang="mk" b="0" i="0" u="none" dirty="0" smtClean="0"/>
              <a:t>. Ова </a:t>
            </a:r>
            <a:r>
              <a:rPr lang="mk" b="0" i="0" u="none" dirty="0"/>
              <a:t>ќе му овозможи на инструкторот да го утврди нивото на обуката, имајќи предвид дека оваа содржина е основно ниво и дека не е за оние кои се специјализирани за темата. </a:t>
            </a:r>
            <a:endParaRPr lang="mk" noProof="0" dirty="0" smtClean="0"/>
          </a:p>
          <a:p>
            <a:endParaRPr lang="mk" noProof="0" dirty="0" smtClean="0"/>
          </a:p>
          <a:p>
            <a:pPr algn="l" rtl="0"/>
            <a:r>
              <a:rPr lang="mk" b="0" i="0" u="none" dirty="0"/>
              <a:t>[Запомнете колку ученици имаа искуство со дигиталната форензика]</a:t>
            </a:r>
            <a:endParaRPr lang="mk" noProof="0" dirty="0"/>
          </a:p>
        </p:txBody>
      </p:sp>
      <p:sp>
        <p:nvSpPr>
          <p:cNvPr id="4" name="Slide Number Placeholder 3"/>
          <p:cNvSpPr>
            <a:spLocks noGrp="1"/>
          </p:cNvSpPr>
          <p:nvPr>
            <p:ph type="sldNum" sz="quarter" idx="10"/>
          </p:nvPr>
        </p:nvSpPr>
        <p:spPr/>
        <p:txBody>
          <a:bodyPr/>
          <a:lstStyle/>
          <a:p>
            <a:pPr algn="l" rtl="0"/>
            <a:fld id="{6F040226-21D7-5847-B396-76B67129E36D}" type="slidenum">
              <a:rPr/>
              <a:pPr/>
              <a:t>149</a:t>
            </a:fld>
            <a:endParaRPr lang="mk"/>
          </a:p>
        </p:txBody>
      </p:sp>
    </p:spTree>
    <p:extLst>
      <p:ext uri="{BB962C8B-B14F-4D97-AF65-F5344CB8AC3E}">
        <p14:creationId xmlns:p14="http://schemas.microsoft.com/office/powerpoint/2010/main" val="70228501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dirty="0"/>
              <a:t>Кој во оваа просторија има искуство со судски расправи во кои бил вклучен било кој дел од форензичката наука спомнати на овој слајд</a:t>
            </a:r>
            <a:r>
              <a:rPr lang="mk" b="0" i="0" u="none" dirty="0" smtClean="0"/>
              <a:t>. </a:t>
            </a:r>
            <a:endParaRPr lang="mk" b="0" i="0" u="none" dirty="0"/>
          </a:p>
          <a:p>
            <a:endParaRPr lang="mk" baseline="0" noProof="0" dirty="0" smtClean="0"/>
          </a:p>
          <a:p>
            <a:pPr algn="l" rtl="0"/>
            <a:r>
              <a:rPr lang="mk" b="0" i="0" u="none" baseline="0" dirty="0"/>
              <a:t>ОК, на почетокот видовме дека Х луѓе имаат искуство со дигиталната форензика додека речиси сите вие имате искуство со судски расправи кои вклучите некои од потрадиционалните форензички науки</a:t>
            </a:r>
            <a:r>
              <a:rPr lang="mk" b="0" i="0" u="none" baseline="0" dirty="0" smtClean="0"/>
              <a:t>.  </a:t>
            </a:r>
            <a:r>
              <a:rPr lang="mk" b="0" i="0" u="none" baseline="0" dirty="0"/>
              <a:t>Ова покажува дека дигиталната форензика е релативно нова наука додека останатите форензички науки имаат подолга историја</a:t>
            </a:r>
            <a:r>
              <a:rPr lang="mk" b="0" i="0" u="none" baseline="0" dirty="0" smtClean="0"/>
              <a:t>. Но </a:t>
            </a:r>
            <a:r>
              <a:rPr lang="mk" b="0" i="0" u="none" baseline="0" dirty="0"/>
              <a:t>да бидеме искрени - бројот на случаи во кои се вклучени дигитални докази расте брзо</a:t>
            </a:r>
            <a:r>
              <a:rPr lang="mk" b="0" i="0" u="none" baseline="0" dirty="0" smtClean="0"/>
              <a:t>. Значи</a:t>
            </a:r>
            <a:r>
              <a:rPr lang="mk" b="0" i="0" u="none" baseline="0" dirty="0"/>
              <a:t>, постои голем расчекор меѓу искуството и знаењето за дигиталната форензика од една страна и растечката појава на случаи кои вклучуваат дигитални докази од друга страна. Поради тоа повеќето адвокати, обвинители и судии треба да бидат запознаени со оваа нова наука</a:t>
            </a:r>
            <a:r>
              <a:rPr lang="mk" b="0" i="0" u="none" baseline="0" dirty="0" smtClean="0"/>
              <a:t>. Тие </a:t>
            </a:r>
            <a:r>
              <a:rPr lang="mk" b="0" i="0" u="none" baseline="0" dirty="0"/>
              <a:t>треба да знаат што се дигитални докази и како дигиталната форензика може да им помогне во решавањето на нивните случаи. А токму за тоа сме ние овде!</a:t>
            </a:r>
          </a:p>
          <a:p>
            <a:endParaRPr lang="mk" baseline="0" noProof="0" dirty="0" smtClean="0"/>
          </a:p>
          <a:p>
            <a:pPr algn="l" rtl="0"/>
            <a:r>
              <a:rPr lang="mk" b="0" i="0" u="none" baseline="0" dirty="0"/>
              <a:t>Ајде да видиме дали можеме да најдеме одредени сличности межу традиционалната истрага на траги и дигиталната форензика. </a:t>
            </a:r>
          </a:p>
        </p:txBody>
      </p:sp>
      <p:sp>
        <p:nvSpPr>
          <p:cNvPr id="4" name="Foliennummernplatzhalter 3"/>
          <p:cNvSpPr>
            <a:spLocks noGrp="1"/>
          </p:cNvSpPr>
          <p:nvPr>
            <p:ph type="sldNum" sz="quarter" idx="10"/>
          </p:nvPr>
        </p:nvSpPr>
        <p:spPr/>
        <p:txBody>
          <a:bodyPr/>
          <a:lstStyle/>
          <a:p>
            <a:pPr algn="l" rtl="0"/>
            <a:fld id="{5827260C-95DC-194B-88B2-0B241DEC43BF}" type="slidenum">
              <a:rPr/>
              <a:pPr/>
              <a:t>150</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Забелешка: Овој слајд е анимиран</a:t>
            </a:r>
          </a:p>
          <a:p>
            <a:endParaRPr lang="mk" noProof="0" dirty="0" smtClean="0"/>
          </a:p>
          <a:p>
            <a:pPr algn="l" rtl="0"/>
            <a:r>
              <a:rPr lang="mk" b="0" i="0" u="none" dirty="0"/>
              <a:t>[клик]Во реалниот свет имате место на злосторство кое треба да биде обезбедено - иако јас не сум сигурен што направија колегите на оваа слика ;) </a:t>
            </a:r>
          </a:p>
          <a:p>
            <a:endParaRPr lang="mk" baseline="0" noProof="0" dirty="0" smtClean="0"/>
          </a:p>
          <a:p>
            <a:pPr algn="l" rtl="0"/>
            <a:r>
              <a:rPr lang="mk" b="0" i="0" u="none" dirty="0"/>
              <a:t>Во светот на дигиталната форензика можете да го имате истото место на злосторството. Значи истражителите треба да го обезбедат тоа место на ист начин како што тоа би го направиле во традиционалната форензика</a:t>
            </a:r>
            <a:r>
              <a:rPr lang="mk" b="0" i="0" u="none" dirty="0" smtClean="0"/>
              <a:t>. Но </a:t>
            </a:r>
            <a:r>
              <a:rPr lang="mk" b="0" i="0" u="none" dirty="0"/>
              <a:t>во нашиот свет на дигиталната форензика ние можеме да имате и второ место на злосторството [клик]. Компјутерскиот систем можеби бил употребен за извршување на кривичното дело</a:t>
            </a:r>
            <a:r>
              <a:rPr lang="mk" b="0" i="0" u="none" dirty="0" smtClean="0"/>
              <a:t>. Тоа </a:t>
            </a:r>
            <a:r>
              <a:rPr lang="mk" b="0" i="0" u="none" dirty="0"/>
              <a:t>го прави корисен доказ за нашиот случај. Но дури и самиот компјутер да не бил користен за извршување на кривичното дело, тој сепак може да содржи важни информации за кривичното дело, за подготвителната фаза на кривичното дело, за документирани сметководствени табели, разговори меѓу жртвата и псомничениот и други околности кои се однесуваат на кривичното дело. </a:t>
            </a:r>
            <a:endParaRPr lang="mk" noProof="0" dirty="0"/>
          </a:p>
        </p:txBody>
      </p:sp>
      <p:sp>
        <p:nvSpPr>
          <p:cNvPr id="4" name="Foliennummernplatzhalter 3"/>
          <p:cNvSpPr>
            <a:spLocks noGrp="1"/>
          </p:cNvSpPr>
          <p:nvPr>
            <p:ph type="sldNum" sz="quarter" idx="10"/>
          </p:nvPr>
        </p:nvSpPr>
        <p:spPr/>
        <p:txBody>
          <a:bodyPr/>
          <a:lstStyle/>
          <a:p>
            <a:pPr algn="l" rtl="0"/>
            <a:fld id="{5827260C-95DC-194B-88B2-0B241DEC43BF}" type="slidenum">
              <a:rPr/>
              <a:pPr/>
              <a:t>151</a:t>
            </a:fld>
            <a:endParaRPr lang="mk"/>
          </a:p>
        </p:txBody>
      </p:sp>
    </p:spTree>
    <p:extLst>
      <p:ext uri="{BB962C8B-B14F-4D97-AF65-F5344CB8AC3E}">
        <p14:creationId xmlns:p14="http://schemas.microsoft.com/office/powerpoint/2010/main" val="247886763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Забелешка: Овој слајд е анимиран</a:t>
            </a:r>
          </a:p>
          <a:p>
            <a:endParaRPr lang="mk" noProof="0" dirty="0" smtClean="0"/>
          </a:p>
          <a:p>
            <a:pPr algn="l" rtl="0"/>
            <a:r>
              <a:rPr lang="mk" b="0" i="0" u="none" dirty="0"/>
              <a:t>[клик] Секогаш носете ги вашите ракавици кога го обезбедувате местото на злосторството - овој стар принцип од традиционалната форензика важи и за дигиталната форензика</a:t>
            </a:r>
            <a:r>
              <a:rPr lang="mk" b="0" i="0" u="none" dirty="0" smtClean="0"/>
              <a:t>. Како </a:t>
            </a:r>
            <a:r>
              <a:rPr lang="mk" b="0" i="0" u="none" dirty="0"/>
              <a:t>што не би сакале вашите отпечатоци и ДНК да се најдат на оружјето кое било употребено во кривичното дело, исто така не сакате да оставите ваши траги на дигиталните уреди кои се доказ како што е хард дискот.[клик]</a:t>
            </a:r>
          </a:p>
          <a:p>
            <a:endParaRPr lang="mk" baseline="0" noProof="0" dirty="0" smtClean="0"/>
          </a:p>
          <a:p>
            <a:pPr algn="l" rtl="0"/>
            <a:r>
              <a:rPr lang="mk" b="0" i="0" u="none" baseline="0" dirty="0"/>
              <a:t>Тука стапуваат на сцена блокаторите на пишување</a:t>
            </a:r>
            <a:r>
              <a:rPr lang="mk" b="0" i="0" u="none" baseline="0" dirty="0" smtClean="0"/>
              <a:t>. Постојат </a:t>
            </a:r>
            <a:r>
              <a:rPr lang="mk" b="0" i="0" u="none" baseline="0" dirty="0"/>
              <a:t>различни типови на блокатори за пишување</a:t>
            </a:r>
            <a:r>
              <a:rPr lang="mk" b="0" i="0" u="none" baseline="0" dirty="0" smtClean="0"/>
              <a:t>. Некои </a:t>
            </a:r>
            <a:r>
              <a:rPr lang="mk" b="0" i="0" u="none" baseline="0" dirty="0"/>
              <a:t>од нив се само мали делчиња од софтвер кои се обидуваат да го деактивираат пристапот за пишување на дискот (софтверски блокатори на пишување). А некои од нив се стварни хардверски уреди кои физички го оневозможуваат сигналот кој е одговорен за испраќање на команди за пишување до хард дискот (хардверски блокатори на пишување</a:t>
            </a:r>
            <a:r>
              <a:rPr lang="mk" b="0" i="0" u="none" baseline="0" dirty="0" smtClean="0"/>
              <a:t>). На </a:t>
            </a:r>
            <a:r>
              <a:rPr lang="mk" b="0" i="0" u="none" baseline="0" dirty="0"/>
              <a:t>оваа слика можете да го видите хардверскиот блокатор на пишување од фирмата Tableau. Постојат и други од компании како што се Wiebetech или MyKey Technologies. Заедничко за сите е што постојат некои порти за поврзување изворниот хард диск (доказ) и други порти за поврзување на блокаторот за пишување за форензичката машина на истражителот</a:t>
            </a:r>
            <a:r>
              <a:rPr lang="mk" b="0" i="0" u="none" baseline="0" dirty="0" smtClean="0"/>
              <a:t>. </a:t>
            </a:r>
            <a:endParaRPr lang="mk" noProof="0" dirty="0"/>
          </a:p>
        </p:txBody>
      </p:sp>
      <p:sp>
        <p:nvSpPr>
          <p:cNvPr id="4" name="Foliennummernplatzhalter 3"/>
          <p:cNvSpPr>
            <a:spLocks noGrp="1"/>
          </p:cNvSpPr>
          <p:nvPr>
            <p:ph type="sldNum" sz="quarter" idx="10"/>
          </p:nvPr>
        </p:nvSpPr>
        <p:spPr/>
        <p:txBody>
          <a:bodyPr/>
          <a:lstStyle/>
          <a:p>
            <a:pPr algn="l" rtl="0"/>
            <a:fld id="{5827260C-95DC-194B-88B2-0B241DEC43BF}" type="slidenum">
              <a:rPr/>
              <a:pPr/>
              <a:t>152</a:t>
            </a:fld>
            <a:endParaRPr lang="mk"/>
          </a:p>
        </p:txBody>
      </p:sp>
    </p:spTree>
    <p:extLst>
      <p:ext uri="{BB962C8B-B14F-4D97-AF65-F5344CB8AC3E}">
        <p14:creationId xmlns:p14="http://schemas.microsoft.com/office/powerpoint/2010/main" val="3699948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Забелешка: Овој слајд е анимиран</a:t>
            </a:r>
          </a:p>
          <a:p>
            <a:endParaRPr lang="mk" noProof="0" dirty="0" smtClean="0"/>
          </a:p>
          <a:p>
            <a:pPr algn="l" rtl="0"/>
            <a:r>
              <a:rPr lang="mk" b="0" i="0" u="none" dirty="0"/>
              <a:t>[клик] Во традиционалната форензика истражителите на местото на злосторството можат да најдат и да обезбедат отпечатоци од прсти, влакна, ДНК и други траги како докази кои моѓжат да доведат до осомничениот</a:t>
            </a:r>
            <a:r>
              <a:rPr lang="mk" b="0" i="0" u="none" dirty="0" smtClean="0"/>
              <a:t>. Многу </a:t>
            </a:r>
            <a:r>
              <a:rPr lang="mk" b="0" i="0" u="none" dirty="0"/>
              <a:t>слични траги можат фа се најдат и на дигиталните извори: интернет страници кои осомничениот ги посетил, документите кои ги креирал, сликите кои ги отворал па дури и траги на напаѓач кој провалил во системот</a:t>
            </a:r>
            <a:r>
              <a:rPr lang="mk" b="0" i="0" u="none" dirty="0" smtClean="0"/>
              <a:t>. Како </a:t>
            </a:r>
            <a:r>
              <a:rPr lang="mk" b="0" i="0" u="none" dirty="0"/>
              <a:t>што е ДНК во традиционалната форензика, некои дигитални траги исто така не се гледаат очигледно и бараат специјални техники за да од нив се извлече доказна содржина. [клик] Фрагменти од датотеки во неалоцирани делови на дискот се пример за тоа</a:t>
            </a:r>
            <a:r>
              <a:rPr lang="mk" b="0" i="0" u="none" dirty="0" smtClean="0"/>
              <a:t>.  Некогаш </a:t>
            </a:r>
            <a:r>
              <a:rPr lang="mk" b="0" i="0" u="none" dirty="0"/>
              <a:t>форензичките исѕтражители мора да копаат подлабоко во структурата на дискот, системите на датотеки, неискористените простори и на структурите за сопственичките податоци за да најдат докази кои се потребни за судењето</a:t>
            </a:r>
            <a:r>
              <a:rPr lang="mk" b="0" i="0" u="none" dirty="0" smtClean="0"/>
              <a:t>.  </a:t>
            </a:r>
            <a:endParaRPr lang="mk" noProof="0" dirty="0"/>
          </a:p>
        </p:txBody>
      </p:sp>
      <p:sp>
        <p:nvSpPr>
          <p:cNvPr id="4" name="Foliennummernplatzhalter 3"/>
          <p:cNvSpPr>
            <a:spLocks noGrp="1"/>
          </p:cNvSpPr>
          <p:nvPr>
            <p:ph type="sldNum" sz="quarter" idx="10"/>
          </p:nvPr>
        </p:nvSpPr>
        <p:spPr/>
        <p:txBody>
          <a:bodyPr/>
          <a:lstStyle/>
          <a:p>
            <a:pPr algn="l" rtl="0"/>
            <a:fld id="{5827260C-95DC-194B-88B2-0B241DEC43BF}" type="slidenum">
              <a:rPr/>
              <a:pPr/>
              <a:t>153</a:t>
            </a:fld>
            <a:endParaRPr lang="mk"/>
          </a:p>
        </p:txBody>
      </p:sp>
    </p:spTree>
    <p:extLst>
      <p:ext uri="{BB962C8B-B14F-4D97-AF65-F5344CB8AC3E}">
        <p14:creationId xmlns:p14="http://schemas.microsoft.com/office/powerpoint/2010/main" val="13870381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Забелешка: Овој слајд е анимиран</a:t>
            </a:r>
            <a:endParaRPr lang="mk" dirty="0" smtClean="0"/>
          </a:p>
          <a:p>
            <a:endParaRPr lang="mk" dirty="0" smtClean="0"/>
          </a:p>
          <a:p>
            <a:pPr algn="l" rtl="0"/>
            <a:r>
              <a:rPr lang="mk" b="0" i="0" u="none" dirty="0"/>
              <a:t>[клик] Ова е уште еден пример на сличностите меѓу традиционална форензичка наука and дигитална форензика. Кога истражителите ќе најдат отпечатоци од прсти на алатот кој бил користен во кривичното дело, тие ја скенираат нивната база на податоци за да пронајдат потполно ист отпечаток</a:t>
            </a:r>
            <a:r>
              <a:rPr lang="mk" b="0" i="0" u="none" dirty="0" smtClean="0"/>
              <a:t>. Ако </a:t>
            </a:r>
            <a:r>
              <a:rPr lang="mk" b="0" i="0" u="none" dirty="0"/>
              <a:t>пребарувањето е успешно тие можат дефинитивно да кажат дека отпечатокот од прстот на алатот му припаѓа на конкретното лице од нивната база на податоци</a:t>
            </a:r>
            <a:r>
              <a:rPr lang="mk" b="0" i="0" u="none" dirty="0" smtClean="0"/>
              <a:t>. Во </a:t>
            </a:r>
            <a:r>
              <a:rPr lang="mk" b="0" i="0" u="none" dirty="0"/>
              <a:t>дигиталната офрензика постои сличен начин за споредба и пронаоѓање на одредени датотеки и за докажување дека таа датотека која се барала и датотеката која е пронајдена потполно одговараат</a:t>
            </a:r>
            <a:r>
              <a:rPr lang="mk" b="0" i="0" u="none" dirty="0" smtClean="0"/>
              <a:t>. Можеби </a:t>
            </a:r>
            <a:r>
              <a:rPr lang="mk" b="0" i="0" u="none" dirty="0"/>
              <a:t>некои од вас слушнале за ваквите методи</a:t>
            </a:r>
            <a:r>
              <a:rPr lang="mk" b="0" i="0" u="none" dirty="0" smtClean="0"/>
              <a:t>. Дали </a:t>
            </a:r>
            <a:r>
              <a:rPr lang="mk" b="0" i="0" u="none" dirty="0"/>
              <a:t>било кој од вас има некаква идеја?</a:t>
            </a:r>
          </a:p>
          <a:p>
            <a:endParaRPr lang="mk" baseline="0" dirty="0" smtClean="0"/>
          </a:p>
          <a:p>
            <a:pPr algn="l" rtl="0"/>
            <a:r>
              <a:rPr lang="mk" b="0" i="0" u="none" baseline="0" dirty="0"/>
              <a:t>[клик] Можеби сега? Хеширање е терминот кој го барав</a:t>
            </a:r>
            <a:r>
              <a:rPr lang="mk" b="0" i="0" u="none" baseline="0" dirty="0" smtClean="0"/>
              <a:t>. Во </a:t>
            </a:r>
            <a:r>
              <a:rPr lang="mk" b="0" i="0" u="none" baseline="0" dirty="0"/>
              <a:t>анализите на хеш функцијата форензичкиот истражител ги пресметува хешираните збирови на датотека или диск</a:t>
            </a:r>
            <a:r>
              <a:rPr lang="mk" b="0" i="0" u="none" baseline="0" dirty="0" smtClean="0"/>
              <a:t>.  MD5</a:t>
            </a:r>
            <a:r>
              <a:rPr lang="mk" b="0" i="0" u="none" baseline="0" dirty="0"/>
              <a:t>, SHA-1, SHA-256, итн. се само некои од повообичаените примери за криптографскиот хеш алгоритам. Штом оваа хеш вредност, што во основа е низа од броеви и букви, е пресметана таа е единствена за содржините на таа датотека</a:t>
            </a:r>
            <a:r>
              <a:rPr lang="mk" b="0" i="0" u="none" baseline="0" dirty="0" smtClean="0"/>
              <a:t>.  </a:t>
            </a:r>
            <a:r>
              <a:rPr lang="mk" b="0" i="0" u="none" baseline="0" dirty="0"/>
              <a:t>Ниту една датотека нема да има иста хеш вредност освен ако нема иста содржина</a:t>
            </a:r>
            <a:r>
              <a:rPr lang="mk" b="0" i="0" u="none" baseline="0" dirty="0" smtClean="0"/>
              <a:t>. Поради </a:t>
            </a:r>
            <a:r>
              <a:rPr lang="mk" b="0" i="0" u="none" baseline="0" dirty="0"/>
              <a:t>тоа истражителите можат да ги користат хеш вредностите за важни датотеки и да потврдат дали содржината на форензичкиот примерок од хард дискот е иста со онаа од оригиналниот хард диск.</a:t>
            </a:r>
          </a:p>
          <a:p>
            <a:endParaRPr lang="mk" baseline="0" dirty="0" smtClean="0"/>
          </a:p>
          <a:p>
            <a:pPr algn="l" rtl="0"/>
            <a:r>
              <a:rPr lang="mk" b="0" i="0" u="none" dirty="0"/>
              <a:t>Во поглед на веројатноста: Според ваше мислење колкава е веројатноста две лица да имаат исти отпечатоци на прсти? … </a:t>
            </a:r>
            <a:r>
              <a:rPr lang="mk" sz="1200" b="1" i="0" u="none" strike="noStrike" kern="1200" dirty="0">
                <a:solidFill>
                  <a:schemeClr val="tx1"/>
                </a:solidFill>
                <a:latin typeface="+mn-lt"/>
                <a:ea typeface="+mn-ea"/>
                <a:cs typeface="+mn-cs"/>
              </a:rPr>
              <a:t>1 во 64 милијарди</a:t>
            </a:r>
            <a:r>
              <a:rPr lang="mk" sz="1200" b="0" i="0" u="none" strike="noStrike" kern="1200" dirty="0">
                <a:solidFill>
                  <a:schemeClr val="tx1"/>
                </a:solidFill>
                <a:latin typeface="+mn-lt"/>
                <a:ea typeface="+mn-ea"/>
                <a:cs typeface="+mn-cs"/>
              </a:rPr>
              <a:t>! </a:t>
            </a:r>
            <a:r>
              <a:rPr lang="mk" b="0" i="0" u="none" dirty="0"/>
              <a:t>[click]</a:t>
            </a:r>
            <a:r>
              <a:rPr lang="mk" sz="1200" b="0" i="0" u="none" strike="noStrike" kern="1200" baseline="0" dirty="0">
                <a:solidFill>
                  <a:schemeClr val="tx1"/>
                </a:solidFill>
                <a:latin typeface="+mn-lt"/>
                <a:ea typeface="+mn-ea"/>
                <a:cs typeface="+mn-cs"/>
              </a:rPr>
              <a:t>И колку је веројатно според ваше мислење да се добие највисоката класа во Euromillions лотаријата? ... </a:t>
            </a:r>
            <a:r>
              <a:rPr lang="mk" sz="1200" b="1" i="0" u="none" strike="noStrike" kern="1200" baseline="0" dirty="0">
                <a:solidFill>
                  <a:schemeClr val="tx1"/>
                </a:solidFill>
                <a:latin typeface="+mn-lt"/>
                <a:ea typeface="+mn-ea"/>
                <a:cs typeface="+mn-cs"/>
              </a:rPr>
              <a:t>1 на 116 милиони!</a:t>
            </a:r>
            <a:r>
              <a:rPr lang="mk" sz="1200" b="0" i="0" u="none" strike="noStrike" kern="1200" baseline="0" dirty="0">
                <a:solidFill>
                  <a:schemeClr val="tx1"/>
                </a:solidFill>
                <a:latin typeface="+mn-lt"/>
                <a:ea typeface="+mn-ea"/>
                <a:cs typeface="+mn-cs"/>
              </a:rPr>
              <a:t> Сега кога ги знаете овие високи бројки, колку е голема според ваше мислење веројатноста две датотеки да имаат иста хеш-вредност? ... Со користење на </a:t>
            </a:r>
            <a:r>
              <a:rPr lang="mk" b="0" i="0" u="none" baseline="0" dirty="0"/>
              <a:t>алгоритмот MD5 веројатноста две датотеки да имаат иста вредност е [клик] </a:t>
            </a:r>
            <a:r>
              <a:rPr lang="mk" sz="1200" b="1" i="0" u="none" strike="noStrike" kern="1200" baseline="0" dirty="0">
                <a:solidFill>
                  <a:schemeClr val="tx1"/>
                </a:solidFill>
                <a:latin typeface="+mn-lt"/>
                <a:ea typeface="+mn-ea"/>
                <a:cs typeface="+mn-cs"/>
              </a:rPr>
              <a:t>1 во преку 340 милијарди милијарди милијарди милијарди </a:t>
            </a:r>
            <a:r>
              <a:rPr lang="mk" sz="1200" b="0" i="0" u="none" strike="noStrike" kern="1200" baseline="0" dirty="0">
                <a:solidFill>
                  <a:schemeClr val="tx1"/>
                </a:solidFill>
                <a:latin typeface="+mn-lt"/>
                <a:ea typeface="+mn-ea"/>
                <a:cs typeface="+mn-cs"/>
              </a:rPr>
              <a:t>(2 со моќ од 128), додека веројатноста со SHA-1 е преку </a:t>
            </a:r>
            <a:r>
              <a:rPr lang="mk" sz="1200" b="1" i="0" u="none" strike="noStrike" kern="1200" baseline="0" dirty="0">
                <a:solidFill>
                  <a:schemeClr val="tx1"/>
                </a:solidFill>
                <a:latin typeface="+mn-lt"/>
                <a:ea typeface="+mn-ea"/>
                <a:cs typeface="+mn-cs"/>
              </a:rPr>
              <a:t>една илјада билиони билиони билиони билиони </a:t>
            </a:r>
            <a:r>
              <a:rPr lang="mk" sz="1200" b="0" i="0" u="none" strike="noStrike" kern="1200" baseline="0" dirty="0">
                <a:solidFill>
                  <a:schemeClr val="tx1"/>
                </a:solidFill>
                <a:latin typeface="+mn-lt"/>
                <a:ea typeface="+mn-ea"/>
                <a:cs typeface="+mn-cs"/>
              </a:rPr>
              <a:t>(2 со моќ од 160). Меѓутоа - само за вас кои тоа сте го слушнале - истражувачите успеале да произведат хеш-колизии во лабораториски услови.</a:t>
            </a:r>
          </a:p>
          <a:p>
            <a:endParaRPr lang="mk" sz="1200" b="0" i="0" u="none" strike="noStrike" kern="1200" baseline="0" dirty="0" smtClean="0">
              <a:solidFill>
                <a:schemeClr val="tx1"/>
              </a:solidFill>
              <a:latin typeface="+mn-lt"/>
              <a:ea typeface="+mn-ea"/>
              <a:cs typeface="+mn-cs"/>
            </a:endParaRPr>
          </a:p>
          <a:p>
            <a:endParaRPr lang="mk" dirty="0"/>
          </a:p>
        </p:txBody>
      </p:sp>
      <p:sp>
        <p:nvSpPr>
          <p:cNvPr id="4" name="Foliennummernplatzhalter 3"/>
          <p:cNvSpPr>
            <a:spLocks noGrp="1"/>
          </p:cNvSpPr>
          <p:nvPr>
            <p:ph type="sldNum" sz="quarter" idx="10"/>
          </p:nvPr>
        </p:nvSpPr>
        <p:spPr/>
        <p:txBody>
          <a:bodyPr/>
          <a:lstStyle/>
          <a:p>
            <a:pPr algn="l" rtl="0"/>
            <a:fld id="{5827260C-95DC-194B-88B2-0B241DEC43BF}" type="slidenum">
              <a:rPr/>
              <a:pPr/>
              <a:t>154</a:t>
            </a:fld>
            <a:endParaRPr lang="mk"/>
          </a:p>
        </p:txBody>
      </p:sp>
    </p:spTree>
    <p:extLst>
      <p:ext uri="{BB962C8B-B14F-4D97-AF65-F5344CB8AC3E}">
        <p14:creationId xmlns:p14="http://schemas.microsoft.com/office/powerpoint/2010/main" val="166891143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baseline="0"/>
              <a:t>Сега кога сте виделе како дигиталната форензика е слична на другата традиционална форензичка наука, сега ќе видиме како дигиталната форензика се дефинира и како таа функционира.</a:t>
            </a:r>
          </a:p>
        </p:txBody>
      </p:sp>
      <p:sp>
        <p:nvSpPr>
          <p:cNvPr id="4" name="Slide Number Placeholder 3"/>
          <p:cNvSpPr>
            <a:spLocks noGrp="1"/>
          </p:cNvSpPr>
          <p:nvPr>
            <p:ph type="sldNum" sz="quarter" idx="10"/>
          </p:nvPr>
        </p:nvSpPr>
        <p:spPr/>
        <p:txBody>
          <a:bodyPr/>
          <a:lstStyle/>
          <a:p>
            <a:pPr algn="l" rtl="0"/>
            <a:fld id="{6F040226-21D7-5847-B396-76B67129E36D}" type="slidenum">
              <a:rPr/>
              <a:pPr/>
              <a:t>155</a:t>
            </a:fld>
            <a:endParaRPr lang="mk"/>
          </a:p>
        </p:txBody>
      </p:sp>
    </p:spTree>
    <p:extLst>
      <p:ext uri="{BB962C8B-B14F-4D97-AF65-F5344CB8AC3E}">
        <p14:creationId xmlns:p14="http://schemas.microsoft.com/office/powerpoint/2010/main" val="174552501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baseline="0" dirty="0"/>
              <a:t>Дефиниција:</a:t>
            </a:r>
          </a:p>
          <a:p>
            <a:pPr marL="0" marR="0" indent="0" algn="l" defTabSz="457200" rtl="0" eaLnBrk="1" fontAlgn="auto" latinLnBrk="0" hangingPunct="1">
              <a:lnSpc>
                <a:spcPct val="100000"/>
              </a:lnSpc>
              <a:spcBef>
                <a:spcPts val="0"/>
              </a:spcBef>
              <a:spcAft>
                <a:spcPts val="0"/>
              </a:spcAft>
              <a:buClrTx/>
              <a:buSzTx/>
              <a:buFontTx/>
              <a:buNone/>
              <a:tabLst/>
              <a:defRPr/>
            </a:pPr>
            <a:endParaRPr lang="mk" baseline="0" dirty="0" smtClean="0"/>
          </a:p>
          <a:p>
            <a:pPr marL="0" indent="0" algn="just" rtl="0">
              <a:spcBef>
                <a:spcPts val="0"/>
              </a:spcBef>
              <a:buNone/>
              <a:defRPr/>
            </a:pPr>
            <a:r>
              <a:rPr lang="mk" sz="1200" b="0" i="0" u="none" dirty="0"/>
              <a:t>Форензичка наука е изучување на секое поле бидејќи се однесува на правната материја</a:t>
            </a:r>
            <a:r>
              <a:rPr lang="mk" sz="1200" b="0" i="0" u="none" dirty="0" smtClean="0"/>
              <a:t>. Форензички </a:t>
            </a:r>
            <a:r>
              <a:rPr lang="mk" sz="1200" b="0" i="0" u="none" dirty="0"/>
              <a:t>докази се однесува поконкретно на докази кои ги исполнуваат строгите стандарди на сигурност и на научен интегритет за прифатливост во судот. </a:t>
            </a:r>
          </a:p>
          <a:p>
            <a:pPr marL="0" indent="0" algn="just" rtl="0">
              <a:spcBef>
                <a:spcPts val="0"/>
              </a:spcBef>
              <a:buNone/>
              <a:defRPr/>
            </a:pPr>
            <a:endParaRPr lang="mk" sz="1200" dirty="0" smtClean="0"/>
          </a:p>
          <a:p>
            <a:pPr marL="0" indent="0" algn="just" rtl="0">
              <a:spcBef>
                <a:spcPts val="0"/>
              </a:spcBef>
              <a:buNone/>
              <a:defRPr/>
            </a:pPr>
            <a:r>
              <a:rPr lang="mk" sz="1200" b="0" i="0" u="none" dirty="0"/>
              <a:t>Дигитална форензика е гранка на форензичката наука која се однесува на собирање, обработка, анализа и известување за докази кои се чуваат во компјутерските системи, дигиталните уреди и други мемориски медиуми со цел да бидат прифатени од судот. </a:t>
            </a:r>
          </a:p>
          <a:p>
            <a:endParaRPr lang="mk" baseline="0" dirty="0" smtClean="0"/>
          </a:p>
        </p:txBody>
      </p:sp>
      <p:sp>
        <p:nvSpPr>
          <p:cNvPr id="4" name="Foliennummernplatzhalter 3"/>
          <p:cNvSpPr>
            <a:spLocks noGrp="1"/>
          </p:cNvSpPr>
          <p:nvPr>
            <p:ph type="sldNum" sz="quarter" idx="10"/>
          </p:nvPr>
        </p:nvSpPr>
        <p:spPr/>
        <p:txBody>
          <a:bodyPr/>
          <a:lstStyle/>
          <a:p>
            <a:pPr algn="l" rtl="0"/>
            <a:fld id="{5827260C-95DC-194B-88B2-0B241DEC43BF}" type="slidenum">
              <a:rPr/>
              <a:pPr/>
              <a:t>156</a:t>
            </a:fld>
            <a:endParaRPr lang="mk"/>
          </a:p>
        </p:txBody>
      </p:sp>
    </p:spTree>
    <p:extLst>
      <p:ext uri="{BB962C8B-B14F-4D97-AF65-F5344CB8AC3E}">
        <p14:creationId xmlns:p14="http://schemas.microsoft.com/office/powerpoint/2010/main" val="190825563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algn="l" rtl="0"/>
            <a:r>
              <a:rPr lang="mk" b="0" i="0" u="none" dirty="0"/>
              <a:t>Постојат три главни категории на дигитална форензика.</a:t>
            </a:r>
          </a:p>
          <a:p>
            <a:endParaRPr lang="mk" baseline="0" noProof="0" dirty="0" smtClean="0"/>
          </a:p>
          <a:p>
            <a:pPr algn="l" rtl="0"/>
            <a:r>
              <a:rPr lang="mk" b="0" i="0" u="none" baseline="0" dirty="0"/>
              <a:t>Компјутерска форензика е најстара од овие категории. Таа делува на персоналните компјутери, на серверите и на медиумите за чување податоци. Компјутерската форензика има </a:t>
            </a:r>
            <a:r>
              <a:rPr lang="mk" b="0" i="0" u="none" baseline="0" dirty="0" smtClean="0"/>
              <a:t>четири подкатегории</a:t>
            </a:r>
            <a:r>
              <a:rPr lang="mk" b="0" i="0" u="none" baseline="0" dirty="0"/>
              <a:t>. Тоа се</a:t>
            </a:r>
          </a:p>
          <a:p>
            <a:pPr marL="171450" indent="-171450" algn="l" rtl="0">
              <a:buFontTx/>
              <a:buChar char="-"/>
            </a:pPr>
            <a:r>
              <a:rPr lang="mk" b="0" i="0" u="none" baseline="0" dirty="0"/>
              <a:t>Пост мортем форензика, која се однесува во целост на тоа како да се извадат, обработат, анализираат и известат податоците кои се чуваат во компјутерските системи кои не се вклучени. Ова е најтрадиционалната категорија на форензиката</a:t>
            </a:r>
            <a:r>
              <a:rPr lang="mk" b="0" i="0" u="none" baseline="0" dirty="0" smtClean="0"/>
              <a:t>. </a:t>
            </a:r>
            <a:endParaRPr lang="mk" b="0" i="0" u="none" baseline="0" dirty="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mk" b="0" i="0" u="none" baseline="0" dirty="0"/>
              <a:t>Живата форензика се однесува во целост на тоа како да се извадат, обработат, анализираат и известат податоците што се чуваат во компјутерските системи кои се вклучени. Споредено со пост мортем форензиката, ова е релативно млада подкатегорија но станува сè поважна бидејќи многу податоци денес се чуваат привремено, на далечина и шифрирани. </a:t>
            </a:r>
            <a:endParaRPr lang="mk" noProof="0" dirty="0" smtClean="0"/>
          </a:p>
          <a:p>
            <a:pPr marL="171450" indent="-171450" algn="l" rtl="0">
              <a:buFontTx/>
              <a:buChar char="-"/>
            </a:pPr>
            <a:r>
              <a:rPr lang="mk" b="0" i="0" u="none" dirty="0"/>
              <a:t>Апликативната форензика е подкатегорија која се фокусира на анализирањето на трагите и артефактите оставени од илјадници различни апликации. </a:t>
            </a:r>
          </a:p>
          <a:p>
            <a:pPr marL="171450" indent="-171450" algn="l" rtl="0">
              <a:buFontTx/>
              <a:buChar char="-"/>
            </a:pPr>
            <a:r>
              <a:rPr lang="mk" b="0" i="0" u="none" baseline="0" dirty="0"/>
              <a:t>Последната категорија е форензика која се однесува на хардверските уреди, како што се дигитални видео рекордери, рутери, конзоли за игра, скимери и уште многу други</a:t>
            </a:r>
            <a:r>
              <a:rPr lang="mk" b="0" i="0" u="none" baseline="0" dirty="0" smtClean="0"/>
              <a:t>. Многу </a:t>
            </a:r>
            <a:r>
              <a:rPr lang="mk" b="0" i="0" u="none" baseline="0" dirty="0"/>
              <a:t>уреди имаат свои сопствени системи на датотеки и оперативни системи. </a:t>
            </a:r>
          </a:p>
          <a:p>
            <a:pPr marL="0" indent="0" algn="l" rtl="0">
              <a:buFontTx/>
              <a:buNone/>
            </a:pPr>
            <a:endParaRPr lang="mk" baseline="0" noProof="0" dirty="0" smtClean="0"/>
          </a:p>
          <a:p>
            <a:pPr marL="0" indent="0" algn="l" rtl="0">
              <a:buFontTx/>
              <a:buNone/>
            </a:pPr>
            <a:r>
              <a:rPr lang="mk" b="0" i="0" u="none" baseline="0" dirty="0"/>
              <a:t>Првите три категории имаат подкатегории за различните оперативни системи, како што се Windows, Linux, Mac OS X</a:t>
            </a:r>
          </a:p>
          <a:p>
            <a:pPr marL="0" indent="0" algn="l" rtl="0">
              <a:buFontTx/>
              <a:buNone/>
            </a:pPr>
            <a:endParaRPr lang="mk" baseline="0" noProof="0" dirty="0" smtClean="0"/>
          </a:p>
          <a:p>
            <a:pPr marL="0" indent="0" algn="l" rtl="0">
              <a:buFontTx/>
              <a:buNone/>
            </a:pPr>
            <a:r>
              <a:rPr lang="mk" b="0" i="0" u="none" baseline="0" dirty="0"/>
              <a:t>Мобилната форензика е доста млада категорија но станува доста популарна, бидејќи многу податоци кои можат да бидат интересни за истрагата можат да се чуваат на мобилните уреди како што се смарт телеефоните и таблет компјутерите</a:t>
            </a:r>
            <a:r>
              <a:rPr lang="mk" b="0" i="0" u="none" baseline="0" dirty="0" smtClean="0"/>
              <a:t>. Подкатегориите </a:t>
            </a:r>
            <a:r>
              <a:rPr lang="mk" b="0" i="0" u="none" baseline="0" dirty="0"/>
              <a:t>ги одразуваат различните оперативни системи</a:t>
            </a:r>
            <a:r>
              <a:rPr lang="mk" b="0" i="0" u="none" baseline="0" dirty="0" smtClean="0"/>
              <a:t>. Најпопуларните </a:t>
            </a:r>
            <a:r>
              <a:rPr lang="mk" b="0" i="0" u="none" baseline="0" dirty="0"/>
              <a:t>во моментот се Google Android и iOS од Mac. </a:t>
            </a:r>
          </a:p>
          <a:p>
            <a:pPr marL="0" indent="0" algn="l" rtl="0">
              <a:buFontTx/>
              <a:buNone/>
            </a:pPr>
            <a:endParaRPr lang="mk" baseline="0" noProof="0" dirty="0" smtClean="0"/>
          </a:p>
          <a:p>
            <a:pPr marL="0" indent="0" algn="l" rtl="0">
              <a:buFontTx/>
              <a:buNone/>
            </a:pPr>
            <a:r>
              <a:rPr lang="mk" b="0" i="0" u="none" baseline="0" dirty="0"/>
              <a:t>Категоријата мрежна форензика се бави со електронските докази кои се пренесуваат преку мрежа, бежична или со жица, интернет или локална мрежа. Во живата форензика инстражителите се соочуваат со ситуација каде тие ги пресретнуваат мрежните врски и треба да ги анализираат тековите на податоци во лет</a:t>
            </a:r>
            <a:r>
              <a:rPr lang="mk" b="0" i="0" u="none" baseline="0" dirty="0" smtClean="0"/>
              <a:t>. Додека </a:t>
            </a:r>
            <a:r>
              <a:rPr lang="mk" b="0" i="0" u="none" baseline="0" dirty="0"/>
              <a:t>форензиката на снимени пакети се бави со анализа на датотеките кои содржат снимен мрежен сообраќај. </a:t>
            </a:r>
            <a:endParaRPr lang="mk" noProof="0" dirty="0"/>
          </a:p>
        </p:txBody>
      </p:sp>
      <p:sp>
        <p:nvSpPr>
          <p:cNvPr id="4" name="Foliennummernplatzhalter 3"/>
          <p:cNvSpPr>
            <a:spLocks noGrp="1"/>
          </p:cNvSpPr>
          <p:nvPr>
            <p:ph type="sldNum" sz="quarter" idx="10"/>
          </p:nvPr>
        </p:nvSpPr>
        <p:spPr/>
        <p:txBody>
          <a:bodyPr/>
          <a:lstStyle/>
          <a:p>
            <a:pPr algn="l" rtl="0"/>
            <a:fld id="{5827260C-95DC-194B-88B2-0B241DEC43BF}" type="slidenum">
              <a:rPr/>
              <a:pPr/>
              <a:t>157</a:t>
            </a:fld>
            <a:endParaRPr lang="mk"/>
          </a:p>
        </p:txBody>
      </p:sp>
    </p:spTree>
    <p:extLst>
      <p:ext uri="{BB962C8B-B14F-4D97-AF65-F5344CB8AC3E}">
        <p14:creationId xmlns:p14="http://schemas.microsoft.com/office/powerpoint/2010/main" val="211352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13</a:t>
            </a:fld>
            <a:endParaRPr lang="mk" dirty="0"/>
          </a:p>
        </p:txBody>
      </p:sp>
    </p:spTree>
    <p:extLst>
      <p:ext uri="{BB962C8B-B14F-4D97-AF65-F5344CB8AC3E}">
        <p14:creationId xmlns:p14="http://schemas.microsoft.com/office/powerpoint/2010/main" val="64956814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Забелешка: Овој слајд е анимиран</a:t>
            </a:r>
          </a:p>
          <a:p>
            <a:endParaRPr lang="mk" noProof="0" dirty="0" smtClean="0"/>
          </a:p>
          <a:p>
            <a:pPr algn="l" rtl="0"/>
            <a:r>
              <a:rPr lang="mk" b="0" i="0" u="none" dirty="0"/>
              <a:t>Во случај кој вклучува дигитална форензика стандардната процедура нормално се состои од четири чекора:</a:t>
            </a:r>
          </a:p>
          <a:p>
            <a:endParaRPr lang="mk" noProof="0" dirty="0" smtClean="0"/>
          </a:p>
          <a:p>
            <a:pPr algn="l" rtl="0"/>
            <a:r>
              <a:rPr lang="mk" b="0" i="0" u="none" dirty="0"/>
              <a:t>[клик] Стекнување: Дигиталните докази треба да се стекнат</a:t>
            </a:r>
            <a:r>
              <a:rPr lang="mk" b="0" i="0" u="none" dirty="0" smtClean="0"/>
              <a:t>. Ова </a:t>
            </a:r>
            <a:r>
              <a:rPr lang="mk" b="0" i="0" u="none" dirty="0"/>
              <a:t>може да се случи со собирање на избришливите податоци во сценариото на пребарување и заплена, со стекнување на дискот на осомничениот од запленетиот компјутер или со било кој друг процес во текот на случајот кога истражителот треба форензички да ги стекне податоците од други извори</a:t>
            </a:r>
            <a:r>
              <a:rPr lang="mk" b="0" i="0" u="none" dirty="0" smtClean="0"/>
              <a:t>.  Чекорот </a:t>
            </a:r>
            <a:r>
              <a:rPr lang="mk" b="0" i="0" u="none" dirty="0"/>
              <a:t>на прибирање докази е клучен бидејќи мошат да се направат многу непоправливи грешки во овој ран чекор</a:t>
            </a:r>
            <a:r>
              <a:rPr lang="mk" b="0" i="0" u="none" dirty="0" smtClean="0"/>
              <a:t>. Важно </a:t>
            </a:r>
            <a:r>
              <a:rPr lang="mk" b="0" i="0" u="none" dirty="0"/>
              <a:t>е да се зачува синџирот на чување недопрен, да се документираат сите чекори и да се верификува сè што е стекнато. </a:t>
            </a:r>
            <a:endParaRPr lang="mk" noProof="0" dirty="0" smtClean="0"/>
          </a:p>
          <a:p>
            <a:endParaRPr lang="mk" noProof="0" dirty="0" smtClean="0"/>
          </a:p>
          <a:p>
            <a:pPr algn="l" rtl="0"/>
            <a:r>
              <a:rPr lang="mk" b="0" i="0" u="none" dirty="0"/>
              <a:t>[клик] Обработка: Чекорот на обработка е важен секогаш кога се во прашање времето, ефективноста или големиот број податоци. Во овој форензички чекор истражителите можат да дадат приоритет на одредени уреди или податоци, тие можат да употребат паметни филтери специфични за случајот (рударење на податоците) или тие можат да ја обработат сликата на начин на кој нормален истражител може да ја направи анализата (на пример, со враќање на избришаните датотеки, со монтирање на контејнери, разбивање на шифрите, анализа на податоците за апликациите како што е интернет историјата, дневник на разговори, итн</a:t>
            </a:r>
            <a:r>
              <a:rPr lang="mk" b="0" i="0" u="none" dirty="0" smtClean="0"/>
              <a:t>.).  </a:t>
            </a:r>
            <a:endParaRPr lang="mk" noProof="0" dirty="0" smtClean="0"/>
          </a:p>
          <a:p>
            <a:endParaRPr lang="mk" noProof="0" dirty="0" smtClean="0"/>
          </a:p>
          <a:p>
            <a:pPr algn="l" rtl="0"/>
            <a:r>
              <a:rPr lang="mk" b="0" i="0" u="none" dirty="0"/>
              <a:t>[клик] Анализа: Во анализата истражувачот всуѓност пребарува за дигитални докази на сликите. Овој чекор може да бара многу време и многу стручно знаење за толкување на трагите и артефактите. </a:t>
            </a:r>
            <a:endParaRPr lang="mk" noProof="0" dirty="0" smtClean="0"/>
          </a:p>
          <a:p>
            <a:endParaRPr lang="mk" noProof="0" dirty="0" smtClean="0"/>
          </a:p>
          <a:p>
            <a:pPr algn="l" rtl="0"/>
            <a:r>
              <a:rPr lang="mk" b="0" i="0" u="none" dirty="0"/>
              <a:t>[клик] Презентација: Откако сите докази се најдени во чекорот на анализа, истражителот треба да креира извештај за судењето</a:t>
            </a:r>
            <a:r>
              <a:rPr lang="mk" b="0" i="0" u="none" dirty="0" smtClean="0"/>
              <a:t>. Неговата </a:t>
            </a:r>
            <a:r>
              <a:rPr lang="mk" b="0" i="0" u="none" dirty="0"/>
              <a:t>работа е да го илустрира и протолкува комплицираниот технички контекст на вас како судии и обвинители на начин на кој вие јасно може да разберете какви докази се најдени, каде биле најдени, како биле најдени и како дошле таму</a:t>
            </a:r>
            <a:r>
              <a:rPr lang="mk" b="0" i="0" u="none" dirty="0" smtClean="0"/>
              <a:t>. </a:t>
            </a:r>
            <a:endParaRPr lang="mk" b="0" i="0" u="none" dirty="0"/>
          </a:p>
          <a:p>
            <a:endParaRPr lang="mk" baseline="0" dirty="0" smtClean="0"/>
          </a:p>
        </p:txBody>
      </p:sp>
      <p:sp>
        <p:nvSpPr>
          <p:cNvPr id="4" name="Foliennummernplatzhalter 3"/>
          <p:cNvSpPr>
            <a:spLocks noGrp="1"/>
          </p:cNvSpPr>
          <p:nvPr>
            <p:ph type="sldNum" sz="quarter" idx="10"/>
          </p:nvPr>
        </p:nvSpPr>
        <p:spPr/>
        <p:txBody>
          <a:bodyPr/>
          <a:lstStyle/>
          <a:p>
            <a:pPr algn="l" rtl="0"/>
            <a:fld id="{5827260C-95DC-194B-88B2-0B241DEC43BF}" type="slidenum">
              <a:rPr/>
              <a:pPr/>
              <a:t>158</a:t>
            </a:fld>
            <a:endParaRPr lang="mk"/>
          </a:p>
        </p:txBody>
      </p:sp>
    </p:spTree>
    <p:extLst>
      <p:ext uri="{BB962C8B-B14F-4D97-AF65-F5344CB8AC3E}">
        <p14:creationId xmlns:p14="http://schemas.microsoft.com/office/powerpoint/2010/main" val="3861444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baseline="0"/>
              <a:t>Сега кога сте виделе како дигиталната форензика е слична на другата традиционална форензичка наука, сега ќе видиме како дигиталната форензика се дефинира и како таа функционира.</a:t>
            </a:r>
          </a:p>
        </p:txBody>
      </p:sp>
      <p:sp>
        <p:nvSpPr>
          <p:cNvPr id="4" name="Slide Number Placeholder 3"/>
          <p:cNvSpPr>
            <a:spLocks noGrp="1"/>
          </p:cNvSpPr>
          <p:nvPr>
            <p:ph type="sldNum" sz="quarter" idx="10"/>
          </p:nvPr>
        </p:nvSpPr>
        <p:spPr/>
        <p:txBody>
          <a:bodyPr/>
          <a:lstStyle/>
          <a:p>
            <a:pPr algn="l" rtl="0"/>
            <a:fld id="{6F040226-21D7-5847-B396-76B67129E36D}" type="slidenum">
              <a:rPr/>
              <a:pPr/>
              <a:t>159</a:t>
            </a:fld>
            <a:endParaRPr lang="mk"/>
          </a:p>
        </p:txBody>
      </p:sp>
    </p:spTree>
    <p:extLst>
      <p:ext uri="{BB962C8B-B14F-4D97-AF65-F5344CB8AC3E}">
        <p14:creationId xmlns:p14="http://schemas.microsoft.com/office/powerpoint/2010/main" val="187776430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dirty="0"/>
              <a:t>Постојат два типа на дигитални траги:</a:t>
            </a:r>
          </a:p>
          <a:p>
            <a:endParaRPr lang="mk" noProof="0" dirty="0" smtClean="0"/>
          </a:p>
          <a:p>
            <a:pPr algn="l" rtl="0"/>
            <a:r>
              <a:rPr lang="mk" b="0" i="0" u="none" dirty="0"/>
              <a:t>Траги кои можат да се избегнат: Ова се траги кои се чуваат од страна на оперативниот систем и апликациите како однапред зададени но можат да бидат конфигурирани а не чувани. Земете го вашиот веб пребарувач како пример. Во URL ќе ја откуцата вашата омилена веб стран. Потоа, еден ден подоцна сакате да ја посетите овааа веб страна повторно и започнувате да го куцате URL повторно кога одеднаш вашиот пребарувач автоматски ја комплетира URL</a:t>
            </a:r>
            <a:r>
              <a:rPr lang="mk" b="0" i="0" u="none" dirty="0" smtClean="0"/>
              <a:t>. Значи </a:t>
            </a:r>
            <a:r>
              <a:rPr lang="mk" b="0" i="0" u="none" dirty="0"/>
              <a:t>на вашиот хард диск постои место каде точно таа информација се чува</a:t>
            </a:r>
            <a:r>
              <a:rPr lang="mk" b="0" i="0" u="none" dirty="0" smtClean="0"/>
              <a:t>. Друг </a:t>
            </a:r>
            <a:r>
              <a:rPr lang="mk" b="0" i="0" u="none" dirty="0"/>
              <a:t>пример е ваш мени за стартовање и вашиот Office програм; тие паметат кои датотеки сте ги отвориле неодамна</a:t>
            </a:r>
            <a:r>
              <a:rPr lang="mk" b="0" i="0" u="none" dirty="0" smtClean="0"/>
              <a:t>. Постојат </a:t>
            </a:r>
            <a:r>
              <a:rPr lang="mk" b="0" i="0" u="none" dirty="0"/>
              <a:t>многу вачки информации кои се чуваат на вашиот хард диск</a:t>
            </a:r>
            <a:r>
              <a:rPr lang="mk" b="0" i="0" u="none" dirty="0" smtClean="0"/>
              <a:t>. Некои </a:t>
            </a:r>
            <a:r>
              <a:rPr lang="mk" b="0" i="0" u="none" dirty="0"/>
              <a:t>од нив се спомнати на овој слајд. Меѓутоа, можете да копате по вашиот систем и по конфигурациите на програмите и да го смените таквото однесување</a:t>
            </a:r>
            <a:r>
              <a:rPr lang="mk" b="0" i="0" u="none" dirty="0" smtClean="0"/>
              <a:t>. Значи </a:t>
            </a:r>
            <a:r>
              <a:rPr lang="mk" b="0" i="0" u="none" dirty="0"/>
              <a:t>можете да ги избегнете овие траги. </a:t>
            </a:r>
            <a:endParaRPr lang="mk" noProof="0" dirty="0" smtClean="0"/>
          </a:p>
          <a:p>
            <a:endParaRPr lang="mk"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Траги кои не можат да се избегнат: Спротивно на трагите кои можат да се избегнат, оние ко и не можат да се избегнат не можат да се конфигурираат да престанат. Значи веројатноста да најдете ненамерно сочувани доказни податоци во овие делови е доста голема дури и ако осомничениот се обидел да ги избрише неговите траги</a:t>
            </a:r>
            <a:r>
              <a:rPr lang="mk" b="0" i="0" u="none" dirty="0" smtClean="0"/>
              <a:t>. Ќе </a:t>
            </a:r>
            <a:r>
              <a:rPr lang="mk" b="0" i="0" u="none" dirty="0"/>
              <a:t>ви го објаснам терминот неискористен и недоделен простор за неколку минути, но за жал не можеме да одиме во повеќе детали во оваа фаза. </a:t>
            </a:r>
            <a:endParaRPr lang="mk" noProof="0" dirty="0" smtClean="0"/>
          </a:p>
          <a:p>
            <a:endParaRPr lang="mk" noProof="0" dirty="0" smtClean="0"/>
          </a:p>
          <a:p>
            <a:pPr algn="l" rtl="0"/>
            <a:r>
              <a:rPr lang="mk" b="0" i="0" u="none" dirty="0"/>
              <a:t>Ајде да видиме дали дигиталната форензика може да ви помогне со овие траги</a:t>
            </a:r>
            <a:r>
              <a:rPr lang="mk" b="0" i="0" u="none" dirty="0" smtClean="0"/>
              <a:t>. </a:t>
            </a:r>
            <a:endParaRPr lang="mk" noProof="0" dirty="0"/>
          </a:p>
        </p:txBody>
      </p:sp>
      <p:sp>
        <p:nvSpPr>
          <p:cNvPr id="4" name="Foliennummernplatzhalter 3"/>
          <p:cNvSpPr>
            <a:spLocks noGrp="1"/>
          </p:cNvSpPr>
          <p:nvPr>
            <p:ph type="sldNum" sz="quarter" idx="10"/>
          </p:nvPr>
        </p:nvSpPr>
        <p:spPr/>
        <p:txBody>
          <a:bodyPr/>
          <a:lstStyle/>
          <a:p>
            <a:pPr algn="l" rtl="0"/>
            <a:fld id="{5827260C-95DC-194B-88B2-0B241DEC43BF}" type="slidenum">
              <a:rPr/>
              <a:pPr/>
              <a:t>160</a:t>
            </a:fld>
            <a:endParaRPr lang="mk"/>
          </a:p>
        </p:txBody>
      </p:sp>
    </p:spTree>
    <p:extLst>
      <p:ext uri="{BB962C8B-B14F-4D97-AF65-F5344CB8AC3E}">
        <p14:creationId xmlns:p14="http://schemas.microsoft.com/office/powerpoint/2010/main" val="321665098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dirty="0"/>
              <a:t>Може ли да ви поставам прашање? Кој од вас сурфа на интернет? ... ОК, а кој од вас користи некој од пребарувачите прикажани на овој слајд? ... Супер! ОК, значи можам да претпоставам дека сите знаете дека интернет пребарувачите ја чуваат историјата на пребарувањето, локална тајна меморија на веб страниците кои сте ги посетиле и на информациите од колачињата како и вредностите кои ги запишувате во полињата на формуларите како што е google пребарување и инфорамцици за вашите омилени веб страници и превземања</a:t>
            </a:r>
            <a:r>
              <a:rPr lang="mk" b="0" i="0" u="none" dirty="0" smtClean="0"/>
              <a:t>.  </a:t>
            </a:r>
            <a:endParaRPr lang="mk" b="0" i="0" u="none" dirty="0"/>
          </a:p>
          <a:p>
            <a:pPr algn="l" rtl="0"/>
            <a:r>
              <a:rPr lang="mk" b="0" i="0" u="none" baseline="0" dirty="0"/>
              <a:t>Ако е така, овој слајд нема да ви каже ништо ново: На сите веб страници кои осомничениот ги посетил, потполнил податоци и бил интерактивен остануваат траги по дифолт</a:t>
            </a:r>
            <a:r>
              <a:rPr lang="mk" b="0" i="0" u="none" baseline="0" dirty="0" smtClean="0"/>
              <a:t>. Некои </a:t>
            </a:r>
            <a:r>
              <a:rPr lang="mk" b="0" i="0" u="none" baseline="0" dirty="0"/>
              <a:t>од пребарувачите можат да бидат конфигурирани да не ги чуваат сите информации но сите од нив всушност не си го одржуваат зборот</a:t>
            </a:r>
            <a:r>
              <a:rPr lang="mk" b="0" i="0" u="none" baseline="0" dirty="0" smtClean="0"/>
              <a:t>.  </a:t>
            </a:r>
            <a:r>
              <a:rPr lang="mk" b="0" i="0" u="none" baseline="0" dirty="0"/>
              <a:t>Некогаш историјата која не треба да биде евидентирана само не е прикажана но сепак е евидентирана. </a:t>
            </a:r>
          </a:p>
          <a:p>
            <a:endParaRPr lang="mk" baseline="0" noProof="0" dirty="0" smtClean="0"/>
          </a:p>
          <a:p>
            <a:pPr algn="l" rtl="0"/>
            <a:r>
              <a:rPr lang="mk" b="0" i="0" u="none" baseline="0" dirty="0"/>
              <a:t>Според тоа, интернет историјата е често добро место за пронаоѓање информации - дури повеќе во време кога речиси сите сурфаат по мрежата и кога многу кривични дела се вршат преку интернет</a:t>
            </a:r>
            <a:r>
              <a:rPr lang="mk" b="0" i="0" u="none" baseline="0" dirty="0" smtClean="0"/>
              <a:t>. Ако </a:t>
            </a:r>
            <a:r>
              <a:rPr lang="mk" b="0" i="0" u="none" baseline="0" dirty="0"/>
              <a:t>погледаме во некои од адресите можеме да видиме некои примери од URL кои истражувачот можат да го направат барем љубопитен</a:t>
            </a:r>
            <a:r>
              <a:rPr lang="mk" b="0" i="0" u="none" baseline="0" dirty="0" smtClean="0"/>
              <a:t>. Колку </a:t>
            </a:r>
            <a:r>
              <a:rPr lang="mk" b="0" i="0" u="none" baseline="0" dirty="0"/>
              <a:t>што го познавам нашето правосудство во Германија огромна разлика на судењето може да се постигне ако може да се докаже дека осомничениот намерно пребарувал и го планирал кривичното дело пред да го изврши</a:t>
            </a:r>
            <a:r>
              <a:rPr lang="mk" b="0" i="0" u="none" baseline="0" dirty="0" smtClean="0"/>
              <a:t>.  </a:t>
            </a:r>
            <a:r>
              <a:rPr lang="mk" b="0" i="0" u="none" baseline="0" dirty="0"/>
              <a:t>Како е во вашето правосудство?</a:t>
            </a:r>
            <a:endParaRPr lang="mk" noProof="0" dirty="0"/>
          </a:p>
        </p:txBody>
      </p:sp>
      <p:sp>
        <p:nvSpPr>
          <p:cNvPr id="4" name="Foliennummernplatzhalter 3"/>
          <p:cNvSpPr>
            <a:spLocks noGrp="1"/>
          </p:cNvSpPr>
          <p:nvPr>
            <p:ph type="sldNum" sz="quarter" idx="10"/>
          </p:nvPr>
        </p:nvSpPr>
        <p:spPr/>
        <p:txBody>
          <a:bodyPr/>
          <a:lstStyle/>
          <a:p>
            <a:pPr algn="l" rtl="0"/>
            <a:fld id="{5827260C-95DC-194B-88B2-0B241DEC43BF}" type="slidenum">
              <a:rPr/>
              <a:pPr/>
              <a:t>161</a:t>
            </a:fld>
            <a:endParaRPr lang="mk"/>
          </a:p>
        </p:txBody>
      </p:sp>
    </p:spTree>
    <p:extLst>
      <p:ext uri="{BB962C8B-B14F-4D97-AF65-F5344CB8AC3E}">
        <p14:creationId xmlns:p14="http://schemas.microsoft.com/office/powerpoint/2010/main" val="335977282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a:t>Следуваат неколку други примери за тоа каков вид податоци испитувањето на дигиталната форензика може да ви обезбеди: </a:t>
            </a:r>
          </a:p>
          <a:p>
            <a:endParaRPr lang="mk" noProof="0" smtClean="0"/>
          </a:p>
          <a:p>
            <a:pPr marL="0" indent="0" algn="l" rtl="0">
              <a:lnSpc>
                <a:spcPct val="150000"/>
              </a:lnSpc>
              <a:spcBef>
                <a:spcPts val="0"/>
              </a:spcBef>
              <a:buNone/>
            </a:pPr>
            <a:r>
              <a:rPr lang="mk" b="1" i="0" u="none"/>
              <a:t>Податоци карактеристични за корисникот</a:t>
            </a:r>
          </a:p>
          <a:p>
            <a:pPr marL="0" indent="0" algn="l" rtl="0">
              <a:lnSpc>
                <a:spcPct val="150000"/>
              </a:lnSpc>
              <a:spcBef>
                <a:spcPts val="0"/>
              </a:spcBef>
              <a:buNone/>
            </a:pPr>
            <a:r>
              <a:rPr lang="mk" b="0" i="0" u="none"/>
              <a:t>Користени програми, посетени веб страници, извршени пребарувања, отворени/запомнети датотеки</a:t>
            </a:r>
          </a:p>
          <a:p>
            <a:pPr marL="0" indent="0" algn="l" rtl="0">
              <a:lnSpc>
                <a:spcPct val="150000"/>
              </a:lnSpc>
              <a:spcBef>
                <a:spcPts val="0"/>
              </a:spcBef>
              <a:buNone/>
            </a:pPr>
            <a:endParaRPr lang="mk" b="1" noProof="0" smtClean="0"/>
          </a:p>
          <a:p>
            <a:pPr marL="0" indent="0" algn="l" rtl="0">
              <a:lnSpc>
                <a:spcPct val="150000"/>
              </a:lnSpc>
              <a:spcBef>
                <a:spcPts val="0"/>
              </a:spcBef>
              <a:buNone/>
            </a:pPr>
            <a:r>
              <a:rPr lang="mk" b="1" i="0" u="none"/>
              <a:t>Exif податоци</a:t>
            </a:r>
          </a:p>
          <a:p>
            <a:pPr marL="0" indent="0" algn="l" rtl="0">
              <a:lnSpc>
                <a:spcPct val="150000"/>
              </a:lnSpc>
              <a:spcBef>
                <a:spcPts val="0"/>
              </a:spcBef>
              <a:buNone/>
            </a:pPr>
            <a:r>
              <a:rPr lang="mk" b="0" i="0" u="none"/>
              <a:t>Кога, каде е снимена фотографијата со кој модел на фотографски апарат, сериски број</a:t>
            </a:r>
          </a:p>
          <a:p>
            <a:endParaRPr lang="mk"/>
          </a:p>
        </p:txBody>
      </p:sp>
      <p:sp>
        <p:nvSpPr>
          <p:cNvPr id="4" name="Foliennummernplatzhalter 3"/>
          <p:cNvSpPr>
            <a:spLocks noGrp="1"/>
          </p:cNvSpPr>
          <p:nvPr>
            <p:ph type="sldNum" sz="quarter" idx="10"/>
          </p:nvPr>
        </p:nvSpPr>
        <p:spPr/>
        <p:txBody>
          <a:bodyPr/>
          <a:lstStyle/>
          <a:p>
            <a:pPr algn="l" rtl="0"/>
            <a:fld id="{5827260C-95DC-194B-88B2-0B241DEC43BF}" type="slidenum">
              <a:rPr/>
              <a:pPr/>
              <a:t>162</a:t>
            </a:fld>
            <a:endParaRPr lang="mk"/>
          </a:p>
        </p:txBody>
      </p:sp>
    </p:spTree>
    <p:extLst>
      <p:ext uri="{BB962C8B-B14F-4D97-AF65-F5344CB8AC3E}">
        <p14:creationId xmlns:p14="http://schemas.microsoft.com/office/powerpoint/2010/main" val="147676135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l" rtl="0">
              <a:lnSpc>
                <a:spcPct val="150000"/>
              </a:lnSpc>
              <a:spcBef>
                <a:spcPts val="0"/>
              </a:spcBef>
              <a:buNone/>
            </a:pPr>
            <a:r>
              <a:rPr lang="mk" b="1" i="0" u="none"/>
              <a:t>Апликативни податоци</a:t>
            </a:r>
          </a:p>
          <a:p>
            <a:pPr marL="0" indent="0" algn="l" rtl="0">
              <a:lnSpc>
                <a:spcPct val="150000"/>
              </a:lnSpc>
              <a:spcBef>
                <a:spcPts val="0"/>
              </a:spcBef>
              <a:buNone/>
            </a:pPr>
            <a:r>
              <a:rPr lang="mk" b="0" i="0" u="none"/>
              <a:t>Е-мејл клиенти, историја на разговори, бази на податоци, конфигурации, анализи на малвер</a:t>
            </a:r>
          </a:p>
          <a:p>
            <a:pPr marL="0" indent="0" algn="l" rtl="0">
              <a:lnSpc>
                <a:spcPct val="150000"/>
              </a:lnSpc>
              <a:spcBef>
                <a:spcPts val="0"/>
              </a:spcBef>
              <a:buNone/>
            </a:pPr>
            <a:endParaRPr lang="mk" sz="1000" b="1" smtClean="0"/>
          </a:p>
          <a:p>
            <a:pPr marL="0" indent="0" algn="l" rtl="0">
              <a:lnSpc>
                <a:spcPct val="150000"/>
              </a:lnSpc>
              <a:spcBef>
                <a:spcPts val="0"/>
              </a:spcBef>
              <a:buNone/>
            </a:pPr>
            <a:r>
              <a:rPr lang="mk" b="1" i="0" u="none"/>
              <a:t>Фрагменти</a:t>
            </a:r>
          </a:p>
          <a:p>
            <a:pPr marL="0" indent="0" algn="l" rtl="0">
              <a:lnSpc>
                <a:spcPct val="150000"/>
              </a:lnSpc>
              <a:spcBef>
                <a:spcPts val="0"/>
              </a:spcBef>
              <a:buNone/>
            </a:pPr>
            <a:r>
              <a:rPr lang="mk" b="0" i="0" u="none"/>
              <a:t>Фрагменти на доказните фотографии, документи, истории, дневничка датотека, ...</a:t>
            </a:r>
          </a:p>
          <a:p>
            <a:endParaRPr lang="mk"/>
          </a:p>
        </p:txBody>
      </p:sp>
      <p:sp>
        <p:nvSpPr>
          <p:cNvPr id="4" name="Foliennummernplatzhalter 3"/>
          <p:cNvSpPr>
            <a:spLocks noGrp="1"/>
          </p:cNvSpPr>
          <p:nvPr>
            <p:ph type="sldNum" sz="quarter" idx="10"/>
          </p:nvPr>
        </p:nvSpPr>
        <p:spPr/>
        <p:txBody>
          <a:bodyPr/>
          <a:lstStyle/>
          <a:p>
            <a:pPr algn="l" rtl="0"/>
            <a:fld id="{5827260C-95DC-194B-88B2-0B241DEC43BF}" type="slidenum">
              <a:rPr/>
              <a:pPr/>
              <a:t>163</a:t>
            </a:fld>
            <a:endParaRPr lang="mk"/>
          </a:p>
        </p:txBody>
      </p:sp>
    </p:spTree>
    <p:extLst>
      <p:ext uri="{BB962C8B-B14F-4D97-AF65-F5344CB8AC3E}">
        <p14:creationId xmlns:p14="http://schemas.microsoft.com/office/powerpoint/2010/main" val="403543873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l" rtl="0">
              <a:lnSpc>
                <a:spcPct val="150000"/>
              </a:lnSpc>
              <a:spcBef>
                <a:spcPts val="0"/>
              </a:spcBef>
              <a:buNone/>
            </a:pPr>
            <a:r>
              <a:rPr lang="mk" b="1" i="0" u="none"/>
              <a:t>Доказни документи</a:t>
            </a:r>
          </a:p>
          <a:p>
            <a:pPr marL="0" indent="0" algn="l" rtl="0">
              <a:lnSpc>
                <a:spcPct val="150000"/>
              </a:lnSpc>
              <a:spcBef>
                <a:spcPts val="0"/>
              </a:spcBef>
              <a:buNone/>
            </a:pPr>
            <a:r>
              <a:rPr lang="mk" b="0" i="0" u="none"/>
              <a:t>банкарски изводи, писма со уцена, нелегални фотографии, контакти, дневнички датотеки, украдени нацрти, ...</a:t>
            </a:r>
          </a:p>
          <a:p>
            <a:pPr marL="0" indent="0" algn="l" rtl="0">
              <a:lnSpc>
                <a:spcPct val="150000"/>
              </a:lnSpc>
              <a:spcBef>
                <a:spcPts val="0"/>
              </a:spcBef>
              <a:buNone/>
            </a:pPr>
            <a:endParaRPr lang="mk" smtClean="0"/>
          </a:p>
          <a:p>
            <a:pPr marL="0" indent="0" algn="l" rtl="0">
              <a:lnSpc>
                <a:spcPct val="150000"/>
              </a:lnSpc>
              <a:spcBef>
                <a:spcPts val="0"/>
              </a:spcBef>
              <a:buNone/>
            </a:pPr>
            <a:r>
              <a:rPr lang="mk" b="1" i="0" u="none"/>
              <a:t>Непристапни податоци</a:t>
            </a:r>
            <a:r>
              <a:rPr lang="mk" b="0" i="0" u="none"/>
              <a:t> </a:t>
            </a:r>
          </a:p>
          <a:p>
            <a:pPr marL="0" indent="0" algn="l" rtl="0">
              <a:lnSpc>
                <a:spcPct val="150000"/>
              </a:lnSpc>
              <a:spcBef>
                <a:spcPts val="0"/>
              </a:spcBef>
              <a:buNone/>
            </a:pPr>
            <a:r>
              <a:rPr lang="mk" b="0" i="0" u="none"/>
              <a:t>сокриени датотеки, датотеки заштитени со шифри, избришани податоци, </a:t>
            </a:r>
          </a:p>
          <a:p>
            <a:pPr marL="0" indent="0" algn="l" rtl="0">
              <a:lnSpc>
                <a:spcPct val="150000"/>
              </a:lnSpc>
              <a:spcBef>
                <a:spcPts val="0"/>
              </a:spcBef>
              <a:buNone/>
            </a:pPr>
            <a:r>
              <a:rPr lang="mk" b="0" i="0" u="none"/>
              <a:t>програма за вметнување стенографски пораки, датотеки, чување во облак, на мрежа</a:t>
            </a:r>
          </a:p>
          <a:p>
            <a:endParaRPr lang="mk"/>
          </a:p>
        </p:txBody>
      </p:sp>
      <p:sp>
        <p:nvSpPr>
          <p:cNvPr id="4" name="Foliennummernplatzhalter 3"/>
          <p:cNvSpPr>
            <a:spLocks noGrp="1"/>
          </p:cNvSpPr>
          <p:nvPr>
            <p:ph type="sldNum" sz="quarter" idx="10"/>
          </p:nvPr>
        </p:nvSpPr>
        <p:spPr/>
        <p:txBody>
          <a:bodyPr/>
          <a:lstStyle/>
          <a:p>
            <a:pPr algn="l" rtl="0"/>
            <a:fld id="{5827260C-95DC-194B-88B2-0B241DEC43BF}" type="slidenum">
              <a:rPr/>
              <a:pPr/>
              <a:t>164</a:t>
            </a:fld>
            <a:endParaRPr lang="mk"/>
          </a:p>
        </p:txBody>
      </p:sp>
    </p:spTree>
    <p:extLst>
      <p:ext uri="{BB962C8B-B14F-4D97-AF65-F5344CB8AC3E}">
        <p14:creationId xmlns:p14="http://schemas.microsoft.com/office/powerpoint/2010/main" val="167626459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1" i="0" u="none" kern="1200" dirty="0">
                <a:solidFill>
                  <a:schemeClr val="tx1"/>
                </a:solidFill>
                <a:effectLst/>
                <a:latin typeface="+mn-lt"/>
                <a:ea typeface="+mn-ea"/>
                <a:cs typeface="+mn-cs"/>
              </a:rPr>
              <a:t>Преглед на целите на сесијата</a:t>
            </a:r>
            <a:endParaRPr lang="mk" sz="1200" kern="1200" dirty="0" smtClean="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Инструкторот треба да даде рекапитулација/да го тестира знаењето во однос на следните цели за да осигура дека тие се исполнети во текот на сесијата (забелешка: оваа листа на целите е развиена во следните два слајда):</a:t>
            </a:r>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Разговараат за содржината на Водичот за електронски докази на СЕ</a:t>
            </a:r>
          </a:p>
          <a:p>
            <a:pPr algn="l" rtl="0"/>
            <a:r>
              <a:rPr lang="mk" sz="1200" b="0" i="0" u="none" kern="1200" dirty="0">
                <a:solidFill>
                  <a:schemeClr val="tx1"/>
                </a:solidFill>
                <a:effectLst/>
                <a:latin typeface="+mn-lt"/>
                <a:ea typeface="+mn-ea"/>
                <a:cs typeface="+mn-cs"/>
              </a:rPr>
              <a:t>Разговараат за разни видови електронски докази </a:t>
            </a:r>
          </a:p>
          <a:p>
            <a:pPr algn="l" rtl="0"/>
            <a:r>
              <a:rPr lang="mk" sz="1200" b="0" i="0" u="none" kern="1200" dirty="0">
                <a:solidFill>
                  <a:schemeClr val="tx1"/>
                </a:solidFill>
                <a:effectLst/>
                <a:latin typeface="+mn-lt"/>
                <a:ea typeface="+mn-ea"/>
                <a:cs typeface="+mn-cs"/>
              </a:rPr>
              <a:t>Ги објаснат принципите на најдобрата практика кои се однесуваат на заплена и на ракување со електронските докази</a:t>
            </a:r>
          </a:p>
          <a:p>
            <a:pPr algn="l" rtl="0"/>
            <a:r>
              <a:rPr lang="mk" sz="1200" b="0" i="0" u="none" kern="1200" dirty="0">
                <a:solidFill>
                  <a:schemeClr val="tx1"/>
                </a:solidFill>
                <a:effectLst/>
                <a:latin typeface="+mn-lt"/>
                <a:ea typeface="+mn-ea"/>
                <a:cs typeface="+mn-cs"/>
              </a:rPr>
              <a:t>Ги идентификуваат предизвиците кои ги нуди „мртвата кутија“, „живите податоци” и интернет изворите на електронски докази, вклучително и доказите во „облак“. </a:t>
            </a:r>
          </a:p>
          <a:p>
            <a:pPr algn="l" rtl="0"/>
            <a:r>
              <a:rPr lang="mk" sz="1200" b="0" i="0" u="none" kern="1200" dirty="0">
                <a:solidFill>
                  <a:schemeClr val="tx1"/>
                </a:solidFill>
                <a:effectLst/>
                <a:latin typeface="+mn-lt"/>
                <a:ea typeface="+mn-ea"/>
                <a:cs typeface="+mn-cs"/>
              </a:rPr>
              <a:t>Разговараат за прифатливоста на електронски докази во судската постапка</a:t>
            </a:r>
          </a:p>
          <a:p>
            <a:pPr algn="l" rtl="0"/>
            <a:r>
              <a:rPr lang="mk" sz="1200" b="0" i="0" u="none" kern="1200" dirty="0">
                <a:solidFill>
                  <a:schemeClr val="tx1"/>
                </a:solidFill>
                <a:effectLst/>
                <a:latin typeface="+mn-lt"/>
                <a:ea typeface="+mn-ea"/>
                <a:cs typeface="+mn-cs"/>
              </a:rPr>
              <a:t>Го објаснат исправното планирање и подготовка на пребарување на места каде можат да се најдат дигитални докази.</a:t>
            </a:r>
          </a:p>
          <a:p>
            <a:pPr algn="l" rtl="0"/>
            <a:r>
              <a:rPr lang="mk" sz="1200" b="0" i="0" u="none" kern="1200" dirty="0">
                <a:solidFill>
                  <a:schemeClr val="tx1"/>
                </a:solidFill>
                <a:effectLst/>
                <a:latin typeface="+mn-lt"/>
                <a:ea typeface="+mn-ea"/>
                <a:cs typeface="+mn-cs"/>
              </a:rPr>
              <a:t>Листа на алатки и предмети кои коже да бидат потребни за пребарувањето на местата каде можат да се најдат дигитални докази.</a:t>
            </a:r>
          </a:p>
          <a:p>
            <a:pPr algn="l" rtl="0"/>
            <a:r>
              <a:rPr lang="mk" sz="1200" b="0" i="0" u="none" kern="1200" dirty="0">
                <a:solidFill>
                  <a:schemeClr val="tx1"/>
                </a:solidFill>
                <a:effectLst/>
                <a:latin typeface="+mn-lt"/>
                <a:ea typeface="+mn-ea"/>
                <a:cs typeface="+mn-cs"/>
              </a:rPr>
              <a:t>Објаснување како треба да се осигури и документира местото на злосторсво каде се јавуваат дигиталните докази.</a:t>
            </a:r>
          </a:p>
          <a:p>
            <a:pPr algn="l" rtl="0"/>
            <a:r>
              <a:rPr lang="mk" sz="1200" b="0" i="0" u="none" kern="1200" dirty="0">
                <a:solidFill>
                  <a:schemeClr val="tx1"/>
                </a:solidFill>
                <a:effectLst/>
                <a:latin typeface="+mn-lt"/>
                <a:ea typeface="+mn-ea"/>
                <a:cs typeface="+mn-cs"/>
              </a:rPr>
              <a:t>Го објаснат терминот дигитална форензика</a:t>
            </a:r>
          </a:p>
          <a:p>
            <a:pPr algn="l" rtl="0"/>
            <a:r>
              <a:rPr lang="mk" sz="1200" b="0" i="0" u="none" kern="1200" dirty="0">
                <a:solidFill>
                  <a:schemeClr val="tx1"/>
                </a:solidFill>
                <a:effectLst/>
                <a:latin typeface="+mn-lt"/>
                <a:ea typeface="+mn-ea"/>
                <a:cs typeface="+mn-cs"/>
              </a:rPr>
              <a:t>Ја споредат дигиталната форензика со традиционалната форензичка наука </a:t>
            </a:r>
          </a:p>
          <a:p>
            <a:pPr algn="l" rtl="0"/>
            <a:r>
              <a:rPr lang="mk" sz="1200" b="0" i="0" u="none" kern="1200" dirty="0">
                <a:solidFill>
                  <a:schemeClr val="tx1"/>
                </a:solidFill>
                <a:effectLst/>
                <a:latin typeface="+mn-lt"/>
                <a:ea typeface="+mn-ea"/>
                <a:cs typeface="+mn-cs"/>
              </a:rPr>
              <a:t>Дефинираат барем три подгранки на дигиталната форензика</a:t>
            </a:r>
          </a:p>
          <a:p>
            <a:pPr algn="l" rtl="0"/>
            <a:r>
              <a:rPr lang="mk" sz="1200" b="0" i="0" u="none" kern="1200" dirty="0">
                <a:solidFill>
                  <a:schemeClr val="tx1"/>
                </a:solidFill>
                <a:effectLst/>
                <a:latin typeface="+mn-lt"/>
                <a:ea typeface="+mn-ea"/>
                <a:cs typeface="+mn-cs"/>
              </a:rPr>
              <a:t>Ги идентификуваат четирите чекори во испитувањето на дигиталната форензика</a:t>
            </a:r>
          </a:p>
          <a:p>
            <a:pPr algn="l" rtl="0"/>
            <a:r>
              <a:rPr lang="mk" sz="1200" b="0" i="0" u="none" kern="1200" dirty="0">
                <a:solidFill>
                  <a:schemeClr val="tx1"/>
                </a:solidFill>
                <a:effectLst/>
                <a:latin typeface="+mn-lt"/>
                <a:ea typeface="+mn-ea"/>
                <a:cs typeface="+mn-cs"/>
              </a:rPr>
              <a:t>Направат разлика меѓу две категории дигитални траги</a:t>
            </a:r>
          </a:p>
          <a:p>
            <a:pPr algn="l" rtl="0"/>
            <a:r>
              <a:rPr lang="mk" sz="1200" b="0" i="0" u="none" kern="1200" dirty="0">
                <a:solidFill>
                  <a:schemeClr val="tx1"/>
                </a:solidFill>
                <a:effectLst/>
                <a:latin typeface="+mn-lt"/>
                <a:ea typeface="+mn-ea"/>
                <a:cs typeface="+mn-cs"/>
              </a:rPr>
              <a:t>Опишат како дигиталната форензика може да ѝ помогне на истрагата </a:t>
            </a:r>
          </a:p>
          <a:p>
            <a:pPr algn="l" rtl="0"/>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Ова може да се постигне преку групна дискусија, прашување на учесниците, квиз или друг признаен метод</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На овој час беше направен обид да се дадат насоки во однос на видот и на нивото на технолошкото знаење што се бара од судиите и од обвинителите за да ја извршат ефективно својата улога. Не се претендира часот да биде комплетна анализа на прашањата и каде што е битно, се укажува каде може да се добијат дополнителни информации. </a:t>
            </a:r>
          </a:p>
          <a:p>
            <a:pPr algn="l" rtl="0"/>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Се препорачува програмерите на обуката да осигураат дека материјалот кој го подготвуваат е ажуриран и дека ги инкорпорира најновите прашања и како тие влијаат на криминалното однесување; неговото влијание на правните, процедуралните и доказните правила во рамки на судската надлежност каде обуката треба да се изведе</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Постојат технолошки промени кои ќе влијаат на кривичниот правосуден систем, како што е чувањето на податоците на полупроводничките статички уреди IP верзија 6 и Web 2.0. Ова ќе бидат важни прашања кои ќе треба да се вклучат во програмите за обука и бараат инклузија како што стануваат се пораспространети</a:t>
            </a:r>
            <a:r>
              <a:rPr lang="mk" sz="1200" b="0" i="0" u="none" kern="1200" dirty="0" smtClean="0">
                <a:solidFill>
                  <a:schemeClr val="tx1"/>
                </a:solidFill>
                <a:effectLst/>
                <a:latin typeface="+mn-lt"/>
                <a:ea typeface="+mn-ea"/>
                <a:cs typeface="+mn-cs"/>
              </a:rPr>
              <a:t>. Еден </a:t>
            </a:r>
            <a:r>
              <a:rPr lang="mk" sz="1200" b="0" i="0" u="none" kern="1200" dirty="0">
                <a:solidFill>
                  <a:schemeClr val="tx1"/>
                </a:solidFill>
                <a:effectLst/>
                <a:latin typeface="+mn-lt"/>
                <a:ea typeface="+mn-ea"/>
                <a:cs typeface="+mn-cs"/>
              </a:rPr>
              <a:t>од аспектите кој ќе биде сè повеќе важен е законското прашање во врска со собирањето и стекнувањето докази од „облак“ како извор</a:t>
            </a:r>
            <a:r>
              <a:rPr lang="mk" sz="1200" b="0" i="0" u="none" kern="1200" dirty="0" smtClean="0">
                <a:solidFill>
                  <a:schemeClr val="tx1"/>
                </a:solidFill>
                <a:effectLst/>
                <a:latin typeface="+mn-lt"/>
                <a:ea typeface="+mn-ea"/>
                <a:cs typeface="+mn-cs"/>
              </a:rPr>
              <a:t>. Комитетот </a:t>
            </a:r>
            <a:r>
              <a:rPr lang="mk" sz="1200" b="0" i="0" u="none" kern="1200" dirty="0">
                <a:solidFill>
                  <a:schemeClr val="tx1"/>
                </a:solidFill>
                <a:effectLst/>
                <a:latin typeface="+mn-lt"/>
                <a:ea typeface="+mn-ea"/>
                <a:cs typeface="+mn-cs"/>
              </a:rPr>
              <a:t>на TCY конвенцијата именуваше група за докази од облак која треба да го истражи прашањето и да даде препораки</a:t>
            </a:r>
            <a:r>
              <a:rPr lang="mk" sz="1200" b="0" i="0" u="none" kern="1200" dirty="0" smtClean="0">
                <a:solidFill>
                  <a:schemeClr val="tx1"/>
                </a:solidFill>
                <a:effectLst/>
                <a:latin typeface="+mn-lt"/>
                <a:ea typeface="+mn-ea"/>
                <a:cs typeface="+mn-cs"/>
              </a:rPr>
              <a:t>. Нивниот </a:t>
            </a:r>
            <a:r>
              <a:rPr lang="mk" sz="1200" b="0" i="0" u="none" kern="1200" dirty="0">
                <a:solidFill>
                  <a:schemeClr val="tx1"/>
                </a:solidFill>
                <a:effectLst/>
                <a:latin typeface="+mn-lt"/>
                <a:ea typeface="+mn-ea"/>
                <a:cs typeface="+mn-cs"/>
              </a:rPr>
              <a:t>конечен документ може да се најде на </a:t>
            </a:r>
            <a:r>
              <a:rPr lang="mk" sz="1200" b="0" i="0" u="sng" kern="1200" dirty="0">
                <a:solidFill>
                  <a:schemeClr val="tx1"/>
                </a:solidFill>
                <a:effectLst/>
                <a:latin typeface="+mn-lt"/>
                <a:ea typeface="+mn-ea"/>
                <a:cs typeface="+mn-cs"/>
                <a:hlinkClick r:id="rId3"/>
              </a:rPr>
              <a:t>https://rm.coe.int/CoERMPublicCommonSearchServices/DisplayDCTMContent?documentId=09000016806a495e</a:t>
            </a:r>
            <a:r>
              <a:rPr lang="mk" sz="1200" b="0" i="0" u="none" kern="1200" dirty="0">
                <a:solidFill>
                  <a:schemeClr val="tx1"/>
                </a:solidFill>
                <a:effectLst/>
                <a:latin typeface="+mn-lt"/>
                <a:ea typeface="+mn-ea"/>
                <a:cs typeface="+mn-cs"/>
              </a:rPr>
              <a:t> Овој документ исто така вклучува и забелешка за нацрт насоките за TCY комитетот. Се препорачува инструкторите кои се подготвуваат да предаваат на овој курс во иднина ја проучат содржината на извештајот и и штом ќе се издаде забелешката за насоките, да размислат за вградување на релевантни аспекти од насоките во оваа сесија</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kern="1200" baseline="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Проверка на знаење</a:t>
            </a:r>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Никаква посебна проверка на знаење освен она наведено горе не е моментално предвидена за овој курс</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Не е побарано никакво званично оценување</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kern="1200" baseline="0" dirty="0" smtClean="0">
              <a:solidFill>
                <a:schemeClr val="tx1"/>
              </a:solidFill>
              <a:effectLst/>
              <a:latin typeface="+mn-lt"/>
              <a:ea typeface="+mn-ea"/>
              <a:cs typeface="+mn-cs"/>
            </a:endParaRPr>
          </a:p>
          <a:p>
            <a:endParaRPr lang="mk" baseline="0" dirty="0" smtClean="0"/>
          </a:p>
        </p:txBody>
      </p:sp>
      <p:sp>
        <p:nvSpPr>
          <p:cNvPr id="4" name="Slide Number Placeholder 3"/>
          <p:cNvSpPr>
            <a:spLocks noGrp="1"/>
          </p:cNvSpPr>
          <p:nvPr>
            <p:ph type="sldNum" sz="quarter" idx="10"/>
          </p:nvPr>
        </p:nvSpPr>
        <p:spPr/>
        <p:txBody>
          <a:bodyPr/>
          <a:lstStyle/>
          <a:p>
            <a:pPr algn="l" rtl="0"/>
            <a:fld id="{6F040226-21D7-5847-B396-76B67129E36D}" type="slidenum">
              <a:rPr/>
              <a:pPr/>
              <a:t>167</a:t>
            </a:fld>
            <a:endParaRPr lang="mk"/>
          </a:p>
        </p:txBody>
      </p:sp>
    </p:spTree>
    <p:extLst>
      <p:ext uri="{BB962C8B-B14F-4D97-AF65-F5344CB8AC3E}">
        <p14:creationId xmlns:p14="http://schemas.microsoft.com/office/powerpoint/2010/main" val="325073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lgn="l" rtl="0" eaLnBrk="1" hangingPunct="1">
              <a:spcBef>
                <a:spcPct val="0"/>
              </a:spcBef>
              <a:buFont typeface="Arial"/>
              <a:buNone/>
            </a:pPr>
            <a:r>
              <a:rPr lang="mk" sz="1200" b="0" i="0" u="none" kern="1200" dirty="0">
                <a:solidFill>
                  <a:schemeClr val="tx1"/>
                </a:solidFill>
                <a:effectLst/>
                <a:latin typeface="+mn-lt"/>
                <a:ea typeface="+mn-ea"/>
                <a:cs typeface="+mn-cs"/>
              </a:rPr>
              <a:t>Важно е учесниците да ги разберат целите на сесијата</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Ова треба да бидат „ПАМЕТНИ“ цели кои се објаснети во детали на учесниците пред почетокот на сесијата, со користење на информации од слајдот. </a:t>
            </a:r>
            <a:endParaRPr lang="mk"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lgn="l" rtl="0" fontAlgn="base">
              <a:spcBef>
                <a:spcPct val="0"/>
              </a:spcBef>
              <a:spcAft>
                <a:spcPct val="0"/>
              </a:spcAft>
              <a:defRPr/>
            </a:pPr>
            <a:fld id="{EA8BDE35-C40A-4CEA-96D9-6F308C501992}" type="slidenum">
              <a:rPr/>
              <a:pPr fontAlgn="base">
                <a:spcBef>
                  <a:spcPct val="0"/>
                </a:spcBef>
                <a:spcAft>
                  <a:spcPct val="0"/>
                </a:spcAft>
                <a:defRPr/>
              </a:pPr>
              <a:t>168</a:t>
            </a:fld>
            <a:endParaRPr lang="mk"/>
          </a:p>
        </p:txBody>
      </p:sp>
    </p:spTree>
    <p:extLst>
      <p:ext uri="{BB962C8B-B14F-4D97-AF65-F5344CB8AC3E}">
        <p14:creationId xmlns:p14="http://schemas.microsoft.com/office/powerpoint/2010/main" val="172893546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lgn="l" rtl="0" eaLnBrk="1" hangingPunct="1">
              <a:spcBef>
                <a:spcPct val="0"/>
              </a:spcBef>
              <a:buFont typeface="Arial"/>
              <a:buNone/>
            </a:pPr>
            <a:r>
              <a:rPr lang="mk" sz="1200" b="0" i="0" u="none" kern="1200" dirty="0">
                <a:solidFill>
                  <a:schemeClr val="tx1"/>
                </a:solidFill>
                <a:effectLst/>
                <a:latin typeface="+mn-lt"/>
                <a:ea typeface="+mn-ea"/>
                <a:cs typeface="+mn-cs"/>
              </a:rPr>
              <a:t>Важно е учесниците да ги разберат целите на сесијата</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Ова треба да бидат „ПАМЕТНИ“ цели кои се објаснети во детали на учесниците пред почетокот на сесијата, со користење на информации од слајдот. </a:t>
            </a:r>
            <a:endParaRPr lang="mk"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lgn="l" rtl="0" fontAlgn="base">
              <a:spcBef>
                <a:spcPct val="0"/>
              </a:spcBef>
              <a:spcAft>
                <a:spcPct val="0"/>
              </a:spcAft>
              <a:defRPr/>
            </a:pPr>
            <a:fld id="{EA8BDE35-C40A-4CEA-96D9-6F308C501992}" type="slidenum">
              <a:rPr/>
              <a:pPr fontAlgn="base">
                <a:spcBef>
                  <a:spcPct val="0"/>
                </a:spcBef>
                <a:spcAft>
                  <a:spcPct val="0"/>
                </a:spcAft>
                <a:defRPr/>
              </a:pPr>
              <a:t>169</a:t>
            </a:fld>
            <a:endParaRPr lang="mk"/>
          </a:p>
        </p:txBody>
      </p:sp>
    </p:spTree>
    <p:extLst>
      <p:ext uri="{BB962C8B-B14F-4D97-AF65-F5344CB8AC3E}">
        <p14:creationId xmlns:p14="http://schemas.microsoft.com/office/powerpoint/2010/main" val="933141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latin typeface="+mn-lt"/>
                <a:ea typeface="+mn-ea"/>
                <a:cs typeface="+mn-cs"/>
              </a:rPr>
              <a:t>Не е потребно повторно да се види целата листа на типови и извори на докази кои беа идентификувани во технолокпшкиот дел на овој курс</a:t>
            </a:r>
            <a:r>
              <a:rPr lang="mk" sz="1200" b="0" i="0" u="none" kern="1200" dirty="0" smtClean="0">
                <a:solidFill>
                  <a:schemeClr val="tx1"/>
                </a:solidFill>
                <a:latin typeface="+mn-lt"/>
                <a:ea typeface="+mn-ea"/>
                <a:cs typeface="+mn-cs"/>
              </a:rPr>
              <a:t>. Инструкторот </a:t>
            </a:r>
            <a:r>
              <a:rPr lang="mk" sz="1200" b="0" i="0" u="none" kern="1200" dirty="0">
                <a:solidFill>
                  <a:schemeClr val="tx1"/>
                </a:solidFill>
                <a:latin typeface="+mn-lt"/>
                <a:ea typeface="+mn-ea"/>
                <a:cs typeface="+mn-cs"/>
              </a:rPr>
              <a:t>треба да направи рекапитулација со користење на листата која е изработена на почетокот од оваа сесија. </a:t>
            </a:r>
          </a:p>
          <a:p>
            <a:pPr algn="l" rtl="0"/>
            <a:r>
              <a:rPr lang="mk" sz="1200" b="0" i="0" u="none" kern="1200" dirty="0">
                <a:solidFill>
                  <a:schemeClr val="tx1"/>
                </a:solidFill>
                <a:latin typeface="+mn-lt"/>
                <a:ea typeface="+mn-ea"/>
                <a:cs typeface="+mn-cs"/>
              </a:rPr>
              <a:t>Изворите ги опфаќаат сите електронски уреди. Инструкторот можеби ќе сака во оваа фаза да ја идентификува важноста на електронските докази од различни уреди и улогата која тие ја имаат во случаевите</a:t>
            </a:r>
            <a:r>
              <a:rPr lang="mk" sz="1200" b="0" i="0" u="none" kern="1200" dirty="0" smtClean="0">
                <a:solidFill>
                  <a:schemeClr val="tx1"/>
                </a:solidFill>
                <a:latin typeface="+mn-lt"/>
                <a:ea typeface="+mn-ea"/>
                <a:cs typeface="+mn-cs"/>
              </a:rPr>
              <a:t>. </a:t>
            </a:r>
            <a:endParaRPr lang="mk" sz="1200" b="0" i="0" u="none" kern="1200" dirty="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Типови на докази кои треба да се опфатат се оние кои вклучуваат:</a:t>
            </a:r>
          </a:p>
          <a:p>
            <a:pPr algn="l" rtl="0"/>
            <a:r>
              <a:rPr lang="mk" sz="1200" b="0" i="0" u="none" kern="1200" dirty="0">
                <a:solidFill>
                  <a:schemeClr val="tx1"/>
                </a:solidFill>
                <a:latin typeface="+mn-lt"/>
                <a:ea typeface="+mn-ea"/>
                <a:cs typeface="+mn-cs"/>
              </a:rPr>
              <a:t>Статистички податоци </a:t>
            </a:r>
          </a:p>
          <a:p>
            <a:pPr algn="l" rtl="0"/>
            <a:r>
              <a:rPr lang="mk" sz="1200" b="0" i="0" u="none" kern="1200" dirty="0">
                <a:solidFill>
                  <a:schemeClr val="tx1"/>
                </a:solidFill>
                <a:latin typeface="+mn-lt"/>
                <a:ea typeface="+mn-ea"/>
                <a:cs typeface="+mn-cs"/>
              </a:rPr>
              <a:t>Живи податоци</a:t>
            </a:r>
          </a:p>
          <a:p>
            <a:pPr algn="l" rtl="0"/>
            <a:r>
              <a:rPr lang="mk" sz="1200" b="0" i="0" u="none" kern="1200" dirty="0">
                <a:solidFill>
                  <a:schemeClr val="tx1"/>
                </a:solidFill>
                <a:latin typeface="+mn-lt"/>
                <a:ea typeface="+mn-ea"/>
                <a:cs typeface="+mn-cs"/>
              </a:rPr>
              <a:t>Интернет податоци</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14</a:t>
            </a:fld>
            <a:endParaRPr lang="mk" dirty="0"/>
          </a:p>
        </p:txBody>
      </p:sp>
    </p:spTree>
    <p:extLst>
      <p:ext uri="{BB962C8B-B14F-4D97-AF65-F5344CB8AC3E}">
        <p14:creationId xmlns:p14="http://schemas.microsoft.com/office/powerpoint/2010/main" val="372798950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algn="l" rtl="0" eaLnBrk="1" hangingPunct="1">
              <a:spcBef>
                <a:spcPct val="0"/>
              </a:spcBef>
            </a:pPr>
            <a:r>
              <a:rPr lang="mk" sz="1200" b="0" i="0" u="none" kern="1200" dirty="0">
                <a:solidFill>
                  <a:schemeClr val="tx1"/>
                </a:solidFill>
                <a:effectLst/>
                <a:latin typeface="+mn-lt"/>
                <a:ea typeface="+mn-ea"/>
                <a:cs typeface="+mn-cs"/>
              </a:rPr>
              <a:t>Инструкторот треба да им овозможи на учесниците да поставуваат прашања кои можеби ги имаат во врска со овој дел од часот. </a:t>
            </a:r>
            <a:endParaRPr lang="mk" dirty="0"/>
          </a:p>
        </p:txBody>
      </p:sp>
      <p:sp>
        <p:nvSpPr>
          <p:cNvPr id="61444" name="Slide Number Placeholder 3"/>
          <p:cNvSpPr>
            <a:spLocks noGrp="1"/>
          </p:cNvSpPr>
          <p:nvPr>
            <p:ph type="sldNum" sz="quarter" idx="5"/>
          </p:nvPr>
        </p:nvSpPr>
        <p:spPr bwMode="auto">
          <a:noFill/>
          <a:ln>
            <a:miter lim="800000"/>
            <a:headEnd/>
            <a:tailEnd/>
          </a:ln>
        </p:spPr>
        <p:txBody>
          <a:bodyPr/>
          <a:lstStyle/>
          <a:p>
            <a:pPr algn="l" rtl="0"/>
            <a:fld id="{D4686019-33D4-984A-9587-FE396FFF4F29}" type="slidenum">
              <a:rPr/>
              <a:pPr/>
              <a:t>170</a:t>
            </a:fld>
            <a:endParaRPr lang="mk"/>
          </a:p>
        </p:txBody>
      </p:sp>
    </p:spTree>
    <p:extLst>
      <p:ext uri="{BB962C8B-B14F-4D97-AF65-F5344CB8AC3E}">
        <p14:creationId xmlns:p14="http://schemas.microsoft.com/office/powerpoint/2010/main" val="430308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dirty="0"/>
              <a:t>Се препорачува инструкторот да добие разна хардверска опрема за компјутери која ќе се користи во следниот дел</a:t>
            </a:r>
            <a:r>
              <a:rPr lang="mk" b="0" i="0" u="none" dirty="0" smtClean="0"/>
              <a:t>. Таа </a:t>
            </a:r>
            <a:r>
              <a:rPr lang="mk" b="0" i="0" u="none" dirty="0"/>
              <a:t>опрема треба да ги опфати производите кои ќе содржат докази и други кои не содржат, како што се полначи, кабли, итн</a:t>
            </a:r>
            <a:r>
              <a:rPr lang="mk" b="0" i="0" u="none" dirty="0" smtClean="0"/>
              <a:t>.  </a:t>
            </a:r>
            <a:r>
              <a:rPr lang="mk" b="0" i="0" u="none" dirty="0"/>
              <a:t>Тие потоа можат да им се дадат на учесниците и секој од нив да се праша дали опремата која ја држат може или не може да содржи електронски докази</a:t>
            </a:r>
            <a:r>
              <a:rPr lang="mk" b="0" i="0" u="none" dirty="0" smtClean="0"/>
              <a:t>. Во </a:t>
            </a:r>
            <a:r>
              <a:rPr lang="mk" b="0" i="0" u="none" dirty="0"/>
              <a:t>текот на сесијата важно е да се нагласи дека освен електронските докази, оваа опрема може да содржи и традиционални докази како што се отпечатоци на прски или ДНК</a:t>
            </a:r>
            <a:r>
              <a:rPr lang="mk" b="0" i="0" u="none" dirty="0" smtClean="0"/>
              <a:t>. Слајдовите </a:t>
            </a:r>
            <a:r>
              <a:rPr lang="mk" b="0" i="0" u="none" dirty="0"/>
              <a:t>кои ги прикажуваат и опишуваат уредите се присатни за да му помогнат на инструкторот кога не е можно да се обезбедат физички уреди за курсот</a:t>
            </a:r>
            <a:r>
              <a:rPr lang="mk" b="0" i="0" u="none" dirty="0" smtClean="0"/>
              <a:t>.  </a:t>
            </a:r>
            <a:r>
              <a:rPr lang="mk" b="0" i="0" u="none" dirty="0"/>
              <a:t>Инструкторот може едноставно да ги сокрие овие слајдови кога се користат уреди или да ги користи како поддршка на материјалот.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16</a:t>
            </a:fld>
            <a:endParaRPr lang="mk" dirty="0"/>
          </a:p>
        </p:txBody>
      </p:sp>
    </p:spTree>
    <p:extLst>
      <p:ext uri="{BB962C8B-B14F-4D97-AF65-F5344CB8AC3E}">
        <p14:creationId xmlns:p14="http://schemas.microsoft.com/office/powerpoint/2010/main" val="56644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dirty="0"/>
              <a:t>Овие дефиниции ги опфаќаат уредите наведени од страна 17 и понатаму во водичот за електронски докази на СЕ</a:t>
            </a:r>
            <a:r>
              <a:rPr lang="mk" b="0" i="0" u="none" dirty="0" smtClean="0"/>
              <a:t>.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17</a:t>
            </a:fld>
            <a:endParaRPr lang="mk" dirty="0"/>
          </a:p>
        </p:txBody>
      </p:sp>
    </p:spTree>
    <p:extLst>
      <p:ext uri="{BB962C8B-B14F-4D97-AF65-F5344CB8AC3E}">
        <p14:creationId xmlns:p14="http://schemas.microsoft.com/office/powerpoint/2010/main" val="284057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dirty="0"/>
              <a:t>Следните 25 слајдови се вклучени, заедно со пратечките информации, за да инструкторите ги употребат и идентификуваат изворите на докази</a:t>
            </a:r>
            <a:r>
              <a:rPr lang="mk" b="0" i="0" u="none" dirty="0" smtClean="0"/>
              <a:t>. Тие </a:t>
            </a:r>
            <a:r>
              <a:rPr lang="mk" b="0" i="0" u="none" dirty="0"/>
              <a:t>можат да бидат заменети или дополнети со физичка опрема која се препорачува за употреба во планот за часот за инструкторот.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18</a:t>
            </a:fld>
            <a:endParaRPr lang="mk" dirty="0"/>
          </a:p>
        </p:txBody>
      </p:sp>
    </p:spTree>
    <p:extLst>
      <p:ext uri="{BB962C8B-B14F-4D97-AF65-F5344CB8AC3E}">
        <p14:creationId xmlns:p14="http://schemas.microsoft.com/office/powerpoint/2010/main" val="1336262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Хард дисковите (HDD) се главни уреди за чување податоци во рамки на компјутерскиот систем</a:t>
            </a:r>
            <a:r>
              <a:rPr lang="mk" sz="1200" b="0" i="0" u="none" kern="1200" dirty="0" smtClean="0">
                <a:solidFill>
                  <a:schemeClr val="tx1"/>
                </a:solidFill>
                <a:effectLst/>
                <a:latin typeface="+mn-lt"/>
                <a:ea typeface="+mn-ea"/>
                <a:cs typeface="+mn-cs"/>
              </a:rPr>
              <a:t>. Тие </a:t>
            </a:r>
            <a:r>
              <a:rPr lang="mk" sz="1200" b="0" i="0" u="none" kern="1200" dirty="0">
                <a:solidFill>
                  <a:schemeClr val="tx1"/>
                </a:solidFill>
                <a:effectLst/>
                <a:latin typeface="+mn-lt"/>
                <a:ea typeface="+mn-ea"/>
                <a:cs typeface="+mn-cs"/>
              </a:rPr>
              <a:t>се состојат од печатена плоча, податоци и конектори за напојување</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Во внатрешноста на хард дискот се наоѓаат магнетски напојувани керамички, метални или стаклени плочи (или дискови) кои ротираат со голема брзина</a:t>
            </a:r>
            <a:r>
              <a:rPr lang="mk" sz="1200" b="0" i="0" u="none" kern="1200" dirty="0" smtClean="0">
                <a:solidFill>
                  <a:schemeClr val="tx1"/>
                </a:solidFill>
                <a:effectLst/>
                <a:latin typeface="+mn-lt"/>
                <a:ea typeface="+mn-ea"/>
                <a:cs typeface="+mn-cs"/>
              </a:rPr>
              <a:t>. По </a:t>
            </a:r>
            <a:r>
              <a:rPr lang="mk" sz="1200" b="0" i="0" u="none" kern="1200" dirty="0">
                <a:solidFill>
                  <a:schemeClr val="tx1"/>
                </a:solidFill>
                <a:effectLst/>
                <a:latin typeface="+mn-lt"/>
                <a:ea typeface="+mn-ea"/>
                <a:cs typeface="+mn-cs"/>
              </a:rPr>
              <a:t>површината на плочата ротира рачка како кај старите грамофони и ги „запишува“ податоците на дискот</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текот на пребарувањето не е невообичаено да се откријат посебни хард дискови кои не се поврзани или инсталирани во компјутерскиот систем</a:t>
            </a:r>
            <a:r>
              <a:rPr lang="mk" sz="1200" b="0" i="0" u="none" kern="1200" dirty="0" smtClean="0">
                <a:solidFill>
                  <a:schemeClr val="tx1"/>
                </a:solidFill>
                <a:effectLst/>
                <a:latin typeface="+mn-lt"/>
                <a:ea typeface="+mn-ea"/>
                <a:cs typeface="+mn-cs"/>
              </a:rPr>
              <a:t>. Обично </a:t>
            </a:r>
            <a:r>
              <a:rPr lang="mk" sz="1200" b="0" i="0" u="none" kern="1200" dirty="0">
                <a:solidFill>
                  <a:schemeClr val="tx1"/>
                </a:solidFill>
                <a:effectLst/>
                <a:latin typeface="+mn-lt"/>
                <a:ea typeface="+mn-ea"/>
                <a:cs typeface="+mn-cs"/>
              </a:rPr>
              <a:t>погонот на хард дискот во деск-топ компјутерите изнесува 3,5 инчи (8,9 cm) напреку и 2,5 инчи (6,35 cm) напреку кај лаптоповите.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Полупроводничките статични уреди (SSD) имаат различна структура во однос на хард дисковите и стануваат сè пополурани.Наместо меморирање на податоците на плочи, полупроводничките статички уреди ги меморираат податоците со помош на микрочипови и немаат подвижни делови</a:t>
            </a:r>
            <a:r>
              <a:rPr lang="mk" sz="1200" b="0" i="0" u="none" kern="1200" dirty="0" smtClean="0">
                <a:solidFill>
                  <a:schemeClr val="tx1"/>
                </a:solidFill>
                <a:effectLst/>
                <a:latin typeface="+mn-lt"/>
                <a:ea typeface="+mn-ea"/>
                <a:cs typeface="+mn-cs"/>
              </a:rPr>
              <a:t>. Како </a:t>
            </a:r>
            <a:r>
              <a:rPr lang="mk" sz="1200" b="0" i="0" u="none" kern="1200" dirty="0">
                <a:solidFill>
                  <a:schemeClr val="tx1"/>
                </a:solidFill>
                <a:effectLst/>
                <a:latin typeface="+mn-lt"/>
                <a:ea typeface="+mn-ea"/>
                <a:cs typeface="+mn-cs"/>
              </a:rPr>
              <a:t>такви, веројатноста за нивното оштетување кога ќе се испуштат или удрат е помала и нудат побрз пристап до податоците. </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19</a:t>
            </a:fld>
            <a:endParaRPr lang="mk" dirty="0"/>
          </a:p>
        </p:txBody>
      </p:sp>
    </p:spTree>
    <p:extLst>
      <p:ext uri="{BB962C8B-B14F-4D97-AF65-F5344CB8AC3E}">
        <p14:creationId xmlns:p14="http://schemas.microsoft.com/office/powerpoint/2010/main" val="588996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Компакт диск (CD), Дигитален видео диск (DVD) и Blu-ray (синозрачни) дискови (BD) обично се користат за чување на големи видео или аудио датотеки. Меѓутоа, тие можат исто така да содржат големи количини на други видови податоци кои можат да имаат доказна вредност</a:t>
            </a:r>
            <a:r>
              <a:rPr lang="mk" sz="1200" b="0" i="0" u="none" kern="1200" dirty="0" smtClean="0">
                <a:solidFill>
                  <a:schemeClr val="tx1"/>
                </a:solidFill>
                <a:effectLst/>
                <a:latin typeface="+mn-lt"/>
                <a:ea typeface="+mn-ea"/>
                <a:cs typeface="+mn-cs"/>
              </a:rPr>
              <a:t>. Иако </a:t>
            </a:r>
            <a:r>
              <a:rPr lang="mk" sz="1200" b="0" i="0" u="none" kern="1200" dirty="0">
                <a:solidFill>
                  <a:schemeClr val="tx1"/>
                </a:solidFill>
                <a:effectLst/>
                <a:latin typeface="+mn-lt"/>
                <a:ea typeface="+mn-ea"/>
                <a:cs typeface="+mn-cs"/>
              </a:rPr>
              <a:t>изгледаат многу слично, капацитетите на чување се разликуваат многу. </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20</a:t>
            </a:fld>
            <a:endParaRPr lang="mk" dirty="0"/>
          </a:p>
        </p:txBody>
      </p:sp>
    </p:spTree>
    <p:extLst>
      <p:ext uri="{BB962C8B-B14F-4D97-AF65-F5344CB8AC3E}">
        <p14:creationId xmlns:p14="http://schemas.microsoft.com/office/powerpoint/2010/main" val="43859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Мемориските картици, познати и како флеш картици, се исто така уреди за меморирање на дигиталните информации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Тие се користат во уредите како што се дигитални камери, мобилни телефони, лаптоп компјутери, музичките плеери и конзоли за игри</a:t>
            </a:r>
            <a:r>
              <a:rPr lang="mk" sz="1200" b="0" i="0" u="none" kern="1200" dirty="0" smtClean="0">
                <a:solidFill>
                  <a:schemeClr val="tx1"/>
                </a:solidFill>
                <a:effectLst/>
                <a:latin typeface="+mn-lt"/>
                <a:ea typeface="+mn-ea"/>
                <a:cs typeface="+mn-cs"/>
              </a:rPr>
              <a:t>. Тие </a:t>
            </a:r>
            <a:r>
              <a:rPr lang="mk" sz="1200" b="0" i="0" u="none" kern="1200" dirty="0">
                <a:solidFill>
                  <a:schemeClr val="tx1"/>
                </a:solidFill>
                <a:effectLst/>
                <a:latin typeface="+mn-lt"/>
                <a:ea typeface="+mn-ea"/>
                <a:cs typeface="+mn-cs"/>
              </a:rPr>
              <a:t>ги зачувуваат податоците без електрилчна енергија и можат да меморираат огромни количини на податоци и при тоа можат лесно да се сокријат. </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21</a:t>
            </a:fld>
            <a:endParaRPr lang="mk" dirty="0"/>
          </a:p>
        </p:txBody>
      </p:sp>
    </p:spTree>
    <p:extLst>
      <p:ext uri="{BB962C8B-B14F-4D97-AF65-F5344CB8AC3E}">
        <p14:creationId xmlns:p14="http://schemas.microsoft.com/office/powerpoint/2010/main" val="47057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1" i="0" u="none" kern="1200" dirty="0">
                <a:solidFill>
                  <a:schemeClr val="tx1"/>
                </a:solidFill>
                <a:latin typeface="+mn-lt"/>
                <a:ea typeface="+mn-ea"/>
                <a:cs typeface="+mn-cs"/>
              </a:rPr>
              <a:t>Агенда</a:t>
            </a:r>
            <a:endParaRPr lang="mk" sz="1200" kern="1200" dirty="0" smtClean="0">
              <a:solidFill>
                <a:schemeClr val="tx1"/>
              </a:solidFill>
              <a:latin typeface="+mn-lt"/>
              <a:ea typeface="+mn-ea"/>
              <a:cs typeface="+mn-cs"/>
            </a:endParaRPr>
          </a:p>
          <a:p>
            <a:pPr algn="l" rtl="0"/>
            <a:r>
              <a:rPr lang="mk" sz="1200" b="0" i="0" u="none" kern="1200" dirty="0">
                <a:solidFill>
                  <a:schemeClr val="tx1"/>
                </a:solidFill>
                <a:effectLst/>
                <a:latin typeface="+mn-lt"/>
                <a:ea typeface="+mn-ea"/>
                <a:cs typeface="+mn-cs"/>
              </a:rPr>
              <a:t>Слајдот со агендата ги наведува деловите од сесијата и инструкторот треба да ги помине објаснувајќи кога е неопходно специфичните аспекти кои имаат нагласок за одредени групи учесници</a:t>
            </a:r>
            <a:r>
              <a:rPr lang="mk" sz="1200" b="0" i="0" u="none" kern="1200" dirty="0" smtClean="0">
                <a:solidFill>
                  <a:schemeClr val="tx1"/>
                </a:solidFill>
                <a:effectLst/>
                <a:latin typeface="+mn-lt"/>
                <a:ea typeface="+mn-ea"/>
                <a:cs typeface="+mn-cs"/>
              </a:rPr>
              <a:t>. Инструкторот </a:t>
            </a:r>
            <a:r>
              <a:rPr lang="mk" sz="1200" b="0" i="0" u="none" kern="1200" dirty="0">
                <a:solidFill>
                  <a:schemeClr val="tx1"/>
                </a:solidFill>
                <a:effectLst/>
                <a:latin typeface="+mn-lt"/>
                <a:ea typeface="+mn-ea"/>
                <a:cs typeface="+mn-cs"/>
              </a:rPr>
              <a:t>треба да објасни како ќе се предава материјалот и дека ќе има време за интеракција и прашања</a:t>
            </a:r>
            <a:r>
              <a:rPr lang="mk" sz="1200" b="0" i="0" u="none" kern="1200" dirty="0" smtClean="0">
                <a:solidFill>
                  <a:schemeClr val="tx1"/>
                </a:solidFill>
                <a:effectLst/>
                <a:latin typeface="+mn-lt"/>
                <a:ea typeface="+mn-ea"/>
                <a:cs typeface="+mn-cs"/>
              </a:rPr>
              <a:t>. Инструкторот </a:t>
            </a:r>
            <a:r>
              <a:rPr lang="mk" sz="1200" b="0" i="0" u="none" kern="1200" dirty="0">
                <a:solidFill>
                  <a:schemeClr val="tx1"/>
                </a:solidFill>
                <a:effectLst/>
                <a:latin typeface="+mn-lt"/>
                <a:ea typeface="+mn-ea"/>
                <a:cs typeface="+mn-cs"/>
              </a:rPr>
              <a:t>треба да нагласи дека оваа обука е осмислена да биде интерактивна и дека од учесниците се очекува да учествуваат во текот на целата обука</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Инструкторот треба да објасни дали постои оценување и во каков облик тоа ќе биде, вклучувајќи и детали за прелазни оцени што ќе се применуваат</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За оваа пилот програма, не е вклучено оценувањето).</a:t>
            </a:r>
            <a:r>
              <a:rPr lang="mk" b="0" i="0" u="none" dirty="0">
                <a:effectLst/>
              </a:rPr>
              <a:t> </a:t>
            </a:r>
            <a:endParaRPr lang="mk" sz="1200" i="0" kern="1200" dirty="0" smtClean="0">
              <a:solidFill>
                <a:schemeClr val="tx1"/>
              </a:solidFill>
              <a:latin typeface="+mn-lt"/>
              <a:ea typeface="+mn-ea"/>
              <a:cs typeface="+mn-cs"/>
            </a:endParaRPr>
          </a:p>
          <a:p>
            <a:endParaRPr lang="mk" sz="120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lgn="l" rtl="0"/>
            <a:fld id="{B2221978-7AB2-D644-A1FF-AF545A1745C1}" type="slidenum">
              <a:rPr/>
              <a:pPr/>
              <a:t>2</a:t>
            </a:fld>
            <a:endParaRPr lang="mk" dirty="0"/>
          </a:p>
        </p:txBody>
      </p:sp>
    </p:spTree>
    <p:extLst>
      <p:ext uri="{BB962C8B-B14F-4D97-AF65-F5344CB8AC3E}">
        <p14:creationId xmlns:p14="http://schemas.microsoft.com/office/powerpoint/2010/main" val="403507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Универзална сериска магистрала (USB) е име дадено на збир на парвила или „протоколи“ кои се користат за комуникација, поврзување и напојување за уреди кои се поврзуваат со компјутери</a:t>
            </a:r>
            <a:r>
              <a:rPr lang="mk" sz="1200" b="0" i="0" u="none" kern="1200" dirty="0" smtClean="0">
                <a:solidFill>
                  <a:schemeClr val="tx1"/>
                </a:solidFill>
                <a:effectLst/>
                <a:latin typeface="+mn-lt"/>
                <a:ea typeface="+mn-ea"/>
                <a:cs typeface="+mn-cs"/>
              </a:rPr>
              <a:t>. Опсегот </a:t>
            </a:r>
            <a:r>
              <a:rPr lang="mk" sz="1200" b="0" i="0" u="none" kern="1200" dirty="0">
                <a:solidFill>
                  <a:schemeClr val="tx1"/>
                </a:solidFill>
                <a:effectLst/>
                <a:latin typeface="+mn-lt"/>
                <a:ea typeface="+mn-ea"/>
                <a:cs typeface="+mn-cs"/>
              </a:rPr>
              <a:t>на уредите кои го користат овој протокол енормно порасна од деведесеттите години на минатиот век кога беше воведен</a:t>
            </a:r>
            <a:r>
              <a:rPr lang="mk" sz="1200" b="0" i="0" u="none" kern="1200" dirty="0" smtClean="0">
                <a:solidFill>
                  <a:schemeClr val="tx1"/>
                </a:solidFill>
                <a:effectLst/>
                <a:latin typeface="+mn-lt"/>
                <a:ea typeface="+mn-ea"/>
                <a:cs typeface="+mn-cs"/>
              </a:rPr>
              <a:t>. Некои </a:t>
            </a:r>
            <a:r>
              <a:rPr lang="mk" sz="1200" b="0" i="0" u="none" kern="1200" dirty="0">
                <a:solidFill>
                  <a:schemeClr val="tx1"/>
                </a:solidFill>
                <a:effectLst/>
                <a:latin typeface="+mn-lt"/>
                <a:ea typeface="+mn-ea"/>
                <a:cs typeface="+mn-cs"/>
              </a:rPr>
              <a:t>примери на поовибичаените УСБ уреди се дадени во продолжение.</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22</a:t>
            </a:fld>
            <a:endParaRPr lang="mk" dirty="0"/>
          </a:p>
        </p:txBody>
      </p:sp>
    </p:spTree>
    <p:extLst>
      <p:ext uri="{BB962C8B-B14F-4D97-AF65-F5344CB8AC3E}">
        <p14:creationId xmlns:p14="http://schemas.microsoft.com/office/powerpoint/2010/main" val="1950900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23</a:t>
            </a:fld>
            <a:endParaRPr lang="mk" dirty="0"/>
          </a:p>
        </p:txBody>
      </p:sp>
    </p:spTree>
    <p:extLst>
      <p:ext uri="{BB962C8B-B14F-4D97-AF65-F5344CB8AC3E}">
        <p14:creationId xmlns:p14="http://schemas.microsoft.com/office/powerpoint/2010/main" val="1742501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Податоците зачувани на трака почесто се среќаваат во деловното опкружување отколку во домашното. Најчест тип кој се користи сега е „Linear Tape-Open“ (LTO) технологија (запис на магнетна трака) развиена во деведесеттите години на минатиот век како стандард на отворен формат</a:t>
            </a:r>
            <a:r>
              <a:rPr lang="mk" sz="1200" b="0" i="0" u="none" kern="1200" dirty="0" smtClean="0">
                <a:solidFill>
                  <a:schemeClr val="tx1"/>
                </a:solidFill>
                <a:effectLst/>
                <a:latin typeface="+mn-lt"/>
                <a:ea typeface="+mn-ea"/>
                <a:cs typeface="+mn-cs"/>
              </a:rPr>
              <a:t>. Траките </a:t>
            </a:r>
            <a:r>
              <a:rPr lang="mk" sz="1200" b="0" i="0" u="none" kern="1200" dirty="0">
                <a:solidFill>
                  <a:schemeClr val="tx1"/>
                </a:solidFill>
                <a:effectLst/>
                <a:latin typeface="+mn-lt"/>
                <a:ea typeface="+mn-ea"/>
                <a:cs typeface="+mn-cs"/>
              </a:rPr>
              <a:t>нормално се користат за резервни копии и можат да бидат корисни во случаи кога се бара историска анализа или кога оригиналниот компјутер не е достапен. </a:t>
            </a:r>
          </a:p>
          <a:p>
            <a:endParaRPr lang="mk" sz="1200" kern="1200" dirty="0" smtClean="0">
              <a:solidFill>
                <a:schemeClr val="tx1"/>
              </a:solidFill>
              <a:effectLst/>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24</a:t>
            </a:fld>
            <a:endParaRPr lang="mk" dirty="0"/>
          </a:p>
        </p:txBody>
      </p:sp>
    </p:spTree>
    <p:extLst>
      <p:ext uri="{BB962C8B-B14F-4D97-AF65-F5344CB8AC3E}">
        <p14:creationId xmlns:p14="http://schemas.microsoft.com/office/powerpoint/2010/main" val="1878340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Периферните уреди се уреди кои не се интегрален дел на компјутерот туку кога се поврзани за него го зголемуваат обемот на неговите функции</a:t>
            </a:r>
            <a:r>
              <a:rPr lang="mk" sz="1200" b="0" i="0" u="none" kern="1200" dirty="0" smtClean="0">
                <a:solidFill>
                  <a:schemeClr val="tx1"/>
                </a:solidFill>
                <a:effectLst/>
                <a:latin typeface="+mn-lt"/>
                <a:ea typeface="+mn-ea"/>
                <a:cs typeface="+mn-cs"/>
              </a:rPr>
              <a:t>. Примери </a:t>
            </a:r>
            <a:r>
              <a:rPr lang="mk" sz="1200" b="0" i="0" u="none" kern="1200" dirty="0">
                <a:solidFill>
                  <a:schemeClr val="tx1"/>
                </a:solidFill>
                <a:effectLst/>
                <a:latin typeface="+mn-lt"/>
                <a:ea typeface="+mn-ea"/>
                <a:cs typeface="+mn-cs"/>
              </a:rPr>
              <a:t>на периферните уреди се скенери, печатачи, погони за ленти, веб-камери, звучници, микрофони, калкулатори, факс машини, автоматски секретарски и читачи на картици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Поголемиот број од овие уреди имаат сопствени капацитети за чување податоци и можат да бидат релевантни за одредени видови истраги (на пример, присуство на читачот на картици може да биде релевантно во истрага за клонирање кредитни картици). Во продолжение се дадени неколку слики од само неколку видови периферни уреди со кои можете да се сретнете:</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25</a:t>
            </a:fld>
            <a:endParaRPr lang="mk" dirty="0"/>
          </a:p>
        </p:txBody>
      </p:sp>
    </p:spTree>
    <p:extLst>
      <p:ext uri="{BB962C8B-B14F-4D97-AF65-F5344CB8AC3E}">
        <p14:creationId xmlns:p14="http://schemas.microsoft.com/office/powerpoint/2010/main" val="1170645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Таблет компјутер е уред кој функционира со допир на екранот наместо користење тастатура</a:t>
            </a:r>
            <a:r>
              <a:rPr lang="mk" sz="1200" b="0" i="0" u="none" kern="1200" baseline="0" dirty="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или глушец</a:t>
            </a:r>
            <a:r>
              <a:rPr lang="mk" sz="1200" b="0" i="0" u="none" kern="1200" dirty="0" smtClean="0">
                <a:solidFill>
                  <a:schemeClr val="tx1"/>
                </a:solidFill>
                <a:effectLst/>
                <a:latin typeface="+mn-lt"/>
                <a:ea typeface="+mn-ea"/>
                <a:cs typeface="+mn-cs"/>
              </a:rPr>
              <a:t>. Тој </a:t>
            </a:r>
            <a:r>
              <a:rPr lang="mk" sz="1200" b="0" i="0" u="none" kern="1200" dirty="0">
                <a:solidFill>
                  <a:schemeClr val="tx1"/>
                </a:solidFill>
                <a:effectLst/>
                <a:latin typeface="+mn-lt"/>
                <a:ea typeface="+mn-ea"/>
                <a:cs typeface="+mn-cs"/>
              </a:rPr>
              <a:t>е нормално поголем од мобилен телефон или од џебен компјутер (PDA). Таблетите можат да меморираат податоци во облик на хард диск или на флеш меморија, но, сè повеќе, податоците кои ги генерира корисникот се меморираат во облак</a:t>
            </a:r>
            <a:r>
              <a:rPr lang="mk" sz="1200" b="0" i="0" u="none" kern="1200" dirty="0" smtClean="0">
                <a:solidFill>
                  <a:schemeClr val="tx1"/>
                </a:solidFill>
                <a:effectLst/>
                <a:latin typeface="+mn-lt"/>
                <a:ea typeface="+mn-ea"/>
                <a:cs typeface="+mn-cs"/>
              </a:rPr>
              <a:t>. Таблетите </a:t>
            </a:r>
            <a:r>
              <a:rPr lang="mk" sz="1200" b="0" i="0" u="none" kern="1200" dirty="0">
                <a:solidFill>
                  <a:schemeClr val="tx1"/>
                </a:solidFill>
                <a:effectLst/>
                <a:latin typeface="+mn-lt"/>
                <a:ea typeface="+mn-ea"/>
                <a:cs typeface="+mn-cs"/>
              </a:rPr>
              <a:t>станаа многу популарни последните години</a:t>
            </a:r>
            <a:r>
              <a:rPr lang="mk" sz="1200" b="0" i="0" u="none" kern="1200" dirty="0" smtClean="0">
                <a:solidFill>
                  <a:schemeClr val="tx1"/>
                </a:solidFill>
                <a:effectLst/>
                <a:latin typeface="+mn-lt"/>
                <a:ea typeface="+mn-ea"/>
                <a:cs typeface="+mn-cs"/>
              </a:rPr>
              <a:t>. Тие </a:t>
            </a:r>
            <a:r>
              <a:rPr lang="mk" sz="1200" b="0" i="0" u="none" kern="1200" dirty="0">
                <a:solidFill>
                  <a:schemeClr val="tx1"/>
                </a:solidFill>
                <a:effectLst/>
                <a:latin typeface="+mn-lt"/>
                <a:ea typeface="+mn-ea"/>
                <a:cs typeface="+mn-cs"/>
              </a:rPr>
              <a:t>имаат свои сопствени оперативни системи и често се поврзани со интернет преку безжична локална мрежа (WLAN), Трета генерација на мобилни комуникации (3G) (која сега полека станува четврта генерација или 4G), или преку мрежата Long Term Evolution (</a:t>
            </a:r>
            <a:r>
              <a:rPr lang="mk" sz="1200" b="0" i="0" u="none" kern="1200" dirty="0" smtClean="0">
                <a:solidFill>
                  <a:schemeClr val="tx1"/>
                </a:solidFill>
                <a:effectLst/>
                <a:latin typeface="+mn-lt"/>
                <a:ea typeface="+mn-ea"/>
                <a:cs typeface="+mn-cs"/>
              </a:rPr>
              <a:t>LTE)12 (</a:t>
            </a:r>
            <a:r>
              <a:rPr lang="mk" sz="1200" b="0" i="0" u="none" kern="1200" dirty="0">
                <a:solidFill>
                  <a:schemeClr val="tx1"/>
                </a:solidFill>
                <a:effectLst/>
                <a:latin typeface="+mn-lt"/>
                <a:ea typeface="+mn-ea"/>
                <a:cs typeface="+mn-cs"/>
              </a:rPr>
              <a:t>долгорочна еволуција).</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26</a:t>
            </a:fld>
            <a:endParaRPr lang="mk" dirty="0"/>
          </a:p>
        </p:txBody>
      </p:sp>
    </p:spTree>
    <p:extLst>
      <p:ext uri="{BB962C8B-B14F-4D97-AF65-F5344CB8AC3E}">
        <p14:creationId xmlns:p14="http://schemas.microsoft.com/office/powerpoint/2010/main" val="17213452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Времето кога телефоните беа користени само за излезни и приемни повици се давнешно минато. Денес мобилните или „целуларните“ телефони се користат за многу други задачи: испраќање и примање текстови или мултимедијални пораки; пристап до интернет и електронска пошта, играње игри, слушање музика и фотографирање</a:t>
            </a:r>
            <a:r>
              <a:rPr lang="mk" sz="1200" b="0" i="0" u="none" kern="1200" dirty="0" smtClean="0">
                <a:solidFill>
                  <a:schemeClr val="tx1"/>
                </a:solidFill>
                <a:effectLst/>
                <a:latin typeface="+mn-lt"/>
                <a:ea typeface="+mn-ea"/>
                <a:cs typeface="+mn-cs"/>
              </a:rPr>
              <a:t>. Многу </a:t>
            </a:r>
            <a:r>
              <a:rPr lang="mk" sz="1200" b="0" i="0" u="none" kern="1200" dirty="0">
                <a:solidFill>
                  <a:schemeClr val="tx1"/>
                </a:solidFill>
                <a:effectLst/>
                <a:latin typeface="+mn-lt"/>
                <a:ea typeface="+mn-ea"/>
                <a:cs typeface="+mn-cs"/>
              </a:rPr>
              <a:t>современи мобилни телефони се во стварност компјутери, иако нивната можност за поврзување бара со нив да се ракува на различен начин</a:t>
            </a:r>
            <a:r>
              <a:rPr lang="mk" sz="1200" b="0" i="0" u="none" kern="1200" dirty="0" smtClean="0">
                <a:solidFill>
                  <a:schemeClr val="tx1"/>
                </a:solidFill>
                <a:effectLst/>
                <a:latin typeface="+mn-lt"/>
                <a:ea typeface="+mn-ea"/>
                <a:cs typeface="+mn-cs"/>
              </a:rPr>
              <a:t>. Важно </a:t>
            </a:r>
            <a:r>
              <a:rPr lang="mk" sz="1200" b="0" i="0" u="none" kern="1200" dirty="0">
                <a:solidFill>
                  <a:schemeClr val="tx1"/>
                </a:solidFill>
                <a:effectLst/>
                <a:latin typeface="+mn-lt"/>
                <a:ea typeface="+mn-ea"/>
                <a:cs typeface="+mn-cs"/>
              </a:rPr>
              <a:t>е да се напомне дека различните телефони имаат различни можности и начинот на кој се поврзуваат (нивните „интерфејси на поврзување“) може да бараат посебна опрема за да се дојде до докази. </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27</a:t>
            </a:fld>
            <a:endParaRPr lang="mk" dirty="0"/>
          </a:p>
        </p:txBody>
      </p:sp>
    </p:spTree>
    <p:extLst>
      <p:ext uri="{BB962C8B-B14F-4D97-AF65-F5344CB8AC3E}">
        <p14:creationId xmlns:p14="http://schemas.microsoft.com/office/powerpoint/2010/main" val="2006776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Дигиталните фотоапарати снимаат неподвижни или видео снимки во форма на илјадници мали точки на светлина кои се нарекуваат пиксели</a:t>
            </a:r>
            <a:r>
              <a:rPr lang="mk" sz="1200" b="0" i="0" u="none" kern="1200" dirty="0" smtClean="0">
                <a:solidFill>
                  <a:schemeClr val="tx1"/>
                </a:solidFill>
                <a:effectLst/>
                <a:latin typeface="+mn-lt"/>
                <a:ea typeface="+mn-ea"/>
                <a:cs typeface="+mn-cs"/>
              </a:rPr>
              <a:t>. Најсовремените </a:t>
            </a:r>
            <a:r>
              <a:rPr lang="mk" sz="1200" b="0" i="0" u="none" kern="1200" dirty="0">
                <a:solidFill>
                  <a:schemeClr val="tx1"/>
                </a:solidFill>
                <a:effectLst/>
                <a:latin typeface="+mn-lt"/>
                <a:ea typeface="+mn-ea"/>
                <a:cs typeface="+mn-cs"/>
              </a:rPr>
              <a:t>дигитални фотоапарати можат да снимаат и звук и слика</a:t>
            </a:r>
            <a:r>
              <a:rPr lang="mk" sz="1200" b="0" i="0" u="none" kern="1200" dirty="0" smtClean="0">
                <a:solidFill>
                  <a:schemeClr val="tx1"/>
                </a:solidFill>
                <a:effectLst/>
                <a:latin typeface="+mn-lt"/>
                <a:ea typeface="+mn-ea"/>
                <a:cs typeface="+mn-cs"/>
              </a:rPr>
              <a:t>. Дигиталните </a:t>
            </a:r>
            <a:r>
              <a:rPr lang="mk" sz="1200" b="0" i="0" u="none" kern="1200" dirty="0">
                <a:solidFill>
                  <a:schemeClr val="tx1"/>
                </a:solidFill>
                <a:effectLst/>
                <a:latin typeface="+mn-lt"/>
                <a:ea typeface="+mn-ea"/>
                <a:cs typeface="+mn-cs"/>
              </a:rPr>
              <a:t>фотоапарати можат да чуваат илјадници слики на мала „мемориска картица“ (видете 2.1.1.3 горе) или во самиот апарат</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За истраги кои вклучуваат фотографии може да се докаже со кој фотоапарат е снимена конкретна фотографија затоа што одредени метаподатоци често се меморираат на сликата. Примери на вообичаени типови дигитални фотоапарати се дадени во продолжение, заедно со некои фотоапарати маскирани како други уреди. </a:t>
            </a: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28</a:t>
            </a:fld>
            <a:endParaRPr lang="mk" dirty="0"/>
          </a:p>
        </p:txBody>
      </p:sp>
    </p:spTree>
    <p:extLst>
      <p:ext uri="{BB962C8B-B14F-4D97-AF65-F5344CB8AC3E}">
        <p14:creationId xmlns:p14="http://schemas.microsoft.com/office/powerpoint/2010/main" val="16356728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Дигитална видео камера често меморира слики на пренослив медиум, но исто така може да меморира и на хард дискот кој се наоѓа во самата камера</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некои случаи овие камери изгледаат многу слично на дигиталните фотоапарати (имајќи во вид дека дигиталните фотоапарати обично можат да снимаат и видеа а дигиталните видео камери можат да фотографираат неподвижни фотографии). Некои примери на видеокамерите се прикажани во продолжение.</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29</a:t>
            </a:fld>
            <a:endParaRPr lang="mk" dirty="0"/>
          </a:p>
        </p:txBody>
      </p:sp>
    </p:spTree>
    <p:extLst>
      <p:ext uri="{BB962C8B-B14F-4D97-AF65-F5344CB8AC3E}">
        <p14:creationId xmlns:p14="http://schemas.microsoft.com/office/powerpoint/2010/main" val="1181522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Видеорекордерите обично се среќаваат во домашна средина и се користат за снимање ТВ програми или за други домашни активности. Тие исто така се користат за репродукција на претходно снимените филмови, музика и други податоци</a:t>
            </a:r>
            <a:r>
              <a:rPr lang="mk" sz="1200" b="0" i="0" u="none" kern="1200" dirty="0" smtClean="0">
                <a:solidFill>
                  <a:schemeClr val="tx1"/>
                </a:solidFill>
                <a:effectLst/>
                <a:latin typeface="+mn-lt"/>
                <a:ea typeface="+mn-ea"/>
                <a:cs typeface="+mn-cs"/>
              </a:rPr>
              <a:t>. Рекордерите </a:t>
            </a:r>
            <a:r>
              <a:rPr lang="mk" sz="1200" b="0" i="0" u="none" kern="1200" dirty="0">
                <a:solidFill>
                  <a:schemeClr val="tx1"/>
                </a:solidFill>
                <a:effectLst/>
                <a:latin typeface="+mn-lt"/>
                <a:ea typeface="+mn-ea"/>
                <a:cs typeface="+mn-cs"/>
              </a:rPr>
              <a:t>на Домашниот видео систем (VHS) беа популарни од седумдесеттите години на минатиот век, додека не беа потиснати од дигитални верзии</a:t>
            </a:r>
            <a:r>
              <a:rPr lang="mk" sz="1200" b="0" i="0" u="none" kern="1200" dirty="0" smtClean="0">
                <a:solidFill>
                  <a:schemeClr val="tx1"/>
                </a:solidFill>
                <a:effectLst/>
                <a:latin typeface="+mn-lt"/>
                <a:ea typeface="+mn-ea"/>
                <a:cs typeface="+mn-cs"/>
              </a:rPr>
              <a:t>. VHS </a:t>
            </a:r>
            <a:r>
              <a:rPr lang="mk" sz="1200" b="0" i="0" u="none" kern="1200" dirty="0">
                <a:solidFill>
                  <a:schemeClr val="tx1"/>
                </a:solidFill>
                <a:effectLst/>
                <a:latin typeface="+mn-lt"/>
                <a:ea typeface="+mn-ea"/>
                <a:cs typeface="+mn-cs"/>
              </a:rPr>
              <a:t>користеше големи касети со траки за снимање и репродукција кои сè уште можат да се сретнат во одредени околности</a:t>
            </a:r>
            <a:r>
              <a:rPr lang="mk" sz="1200" b="0" i="0" u="none" kern="1200" dirty="0" smtClean="0">
                <a:solidFill>
                  <a:schemeClr val="tx1"/>
                </a:solidFill>
                <a:effectLst/>
                <a:latin typeface="+mn-lt"/>
                <a:ea typeface="+mn-ea"/>
                <a:cs typeface="+mn-cs"/>
              </a:rPr>
              <a:t>. Одредени </a:t>
            </a:r>
            <a:r>
              <a:rPr lang="mk" sz="1200" b="0" i="0" u="none" kern="1200" dirty="0">
                <a:solidFill>
                  <a:schemeClr val="tx1"/>
                </a:solidFill>
                <a:effectLst/>
                <a:latin typeface="+mn-lt"/>
                <a:ea typeface="+mn-ea"/>
                <a:cs typeface="+mn-cs"/>
              </a:rPr>
              <a:t>видови на оптички дискови беа исто така произведени, но не станаа широко распространети. Наместо тоа, стандард стана Дигиталниот многустран диск (DVD). DVD и неговиот подоцнежен развој, Blu-ray дисковите, се користат и денес, но некои модерни видео рекордери ги меморираат своите снимања на вградени хард дискови. </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30</a:t>
            </a:fld>
            <a:endParaRPr lang="mk" dirty="0"/>
          </a:p>
        </p:txBody>
      </p:sp>
    </p:spTree>
    <p:extLst>
      <p:ext uri="{BB962C8B-B14F-4D97-AF65-F5344CB8AC3E}">
        <p14:creationId xmlns:p14="http://schemas.microsoft.com/office/powerpoint/2010/main" val="2034760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Дигиталните уреди за аудио снимања се мали рачни уреди кои се користат за снимање звук на мемориски чип за да снименото се репродукува</a:t>
            </a:r>
            <a:r>
              <a:rPr lang="mk" sz="1200" b="0" i="0" u="none" kern="1200" dirty="0" smtClean="0">
                <a:solidFill>
                  <a:schemeClr val="tx1"/>
                </a:solidFill>
                <a:effectLst/>
                <a:latin typeface="+mn-lt"/>
                <a:ea typeface="+mn-ea"/>
                <a:cs typeface="+mn-cs"/>
              </a:rPr>
              <a:t>. Тие </a:t>
            </a:r>
            <a:r>
              <a:rPr lang="mk" sz="1200" b="0" i="0" u="none" kern="1200" dirty="0">
                <a:solidFill>
                  <a:schemeClr val="tx1"/>
                </a:solidFill>
                <a:effectLst/>
                <a:latin typeface="+mn-lt"/>
                <a:ea typeface="+mn-ea"/>
                <a:cs typeface="+mn-cs"/>
              </a:rPr>
              <a:t>имаат различни капацитети во однос на максималното време на снимање и на квалитетот</a:t>
            </a:r>
            <a:r>
              <a:rPr lang="mk" sz="1200" b="0" i="0" u="none" kern="1200" dirty="0" smtClean="0">
                <a:solidFill>
                  <a:schemeClr val="tx1"/>
                </a:solidFill>
                <a:effectLst/>
                <a:latin typeface="+mn-lt"/>
                <a:ea typeface="+mn-ea"/>
                <a:cs typeface="+mn-cs"/>
              </a:rPr>
              <a:t>. Некои </a:t>
            </a:r>
            <a:r>
              <a:rPr lang="mk" sz="1200" b="0" i="0" u="none" kern="1200" dirty="0">
                <a:solidFill>
                  <a:schemeClr val="tx1"/>
                </a:solidFill>
                <a:effectLst/>
                <a:latin typeface="+mn-lt"/>
                <a:ea typeface="+mn-ea"/>
                <a:cs typeface="+mn-cs"/>
              </a:rPr>
              <a:t>уреди имаат УСБ можност што овозможува снимениот материјал да биде вчитан во компјутер и може да се поврзе со софтвер за препознавање говор што овозможува автоматско создавање на нацрт транскрипти.</a:t>
            </a:r>
          </a:p>
          <a:p>
            <a:endParaRPr lang="mk" sz="1200" kern="1200" dirty="0" smtClean="0">
              <a:solidFill>
                <a:schemeClr val="tx1"/>
              </a:solidFill>
              <a:effectLst/>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31</a:t>
            </a:fld>
            <a:endParaRPr lang="mk" dirty="0"/>
          </a:p>
        </p:txBody>
      </p:sp>
    </p:spTree>
    <p:extLst>
      <p:ext uri="{BB962C8B-B14F-4D97-AF65-F5344CB8AC3E}">
        <p14:creationId xmlns:p14="http://schemas.microsoft.com/office/powerpoint/2010/main" val="467033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lgn="l" rtl="0" eaLnBrk="1" hangingPunct="1">
              <a:spcBef>
                <a:spcPct val="0"/>
              </a:spcBef>
              <a:buFont typeface="Arial"/>
              <a:buNone/>
            </a:pPr>
            <a:r>
              <a:rPr lang="mk" sz="1200" b="0" i="0" u="none" kern="1200" dirty="0">
                <a:solidFill>
                  <a:schemeClr val="tx1"/>
                </a:solidFill>
                <a:effectLst/>
                <a:latin typeface="+mn-lt"/>
                <a:ea typeface="+mn-ea"/>
                <a:cs typeface="+mn-cs"/>
              </a:rPr>
              <a:t>Важно е учесниците да ги разберат целите на сесијата</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Ова треба да бидат „ПАМЕТНИ“ цели кои се објаснети во детали на учесниците пред почетокот на сесијата, со користење на информации од слајдот. </a:t>
            </a:r>
            <a:endParaRPr lang="mk"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lgn="l" rtl="0" fontAlgn="base">
              <a:spcBef>
                <a:spcPct val="0"/>
              </a:spcBef>
              <a:spcAft>
                <a:spcPct val="0"/>
              </a:spcAft>
              <a:defRPr/>
            </a:pPr>
            <a:fld id="{EA8BDE35-C40A-4CEA-96D9-6F308C501992}" type="slidenum">
              <a:rPr/>
              <a:pPr fontAlgn="base">
                <a:spcBef>
                  <a:spcPct val="0"/>
                </a:spcBef>
                <a:spcAft>
                  <a:spcPct val="0"/>
                </a:spcAft>
                <a:defRPr/>
              </a:pPr>
              <a:t>3</a:t>
            </a:fld>
            <a:endParaRPr lang="mk" dirty="0"/>
          </a:p>
        </p:txBody>
      </p:sp>
    </p:spTree>
    <p:extLst>
      <p:ext uri="{BB962C8B-B14F-4D97-AF65-F5344CB8AC3E}">
        <p14:creationId xmlns:p14="http://schemas.microsoft.com/office/powerpoint/2010/main" val="2043530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Интерните надзорни камери (CCTV) се користат од страна на компании, влади и приватни лица</a:t>
            </a:r>
            <a:r>
              <a:rPr lang="mk" sz="1200" b="0" i="0" u="none" kern="1200" dirty="0" smtClean="0">
                <a:solidFill>
                  <a:schemeClr val="tx1"/>
                </a:solidFill>
                <a:effectLst/>
                <a:latin typeface="+mn-lt"/>
                <a:ea typeface="+mn-ea"/>
                <a:cs typeface="+mn-cs"/>
              </a:rPr>
              <a:t>. CCTV </a:t>
            </a:r>
            <a:r>
              <a:rPr lang="mk" sz="1200" b="0" i="0" u="none" kern="1200" dirty="0">
                <a:solidFill>
                  <a:schemeClr val="tx1"/>
                </a:solidFill>
                <a:effectLst/>
                <a:latin typeface="+mn-lt"/>
                <a:ea typeface="+mn-ea"/>
                <a:cs typeface="+mn-cs"/>
              </a:rPr>
              <a:t>камерите можат да бидат распоредени непрекинато или да пратат одредена активност</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некои држави тие станаа алатка за надзор на јавни места при што се следи сообраќајот или движењето на луѓето, се откриваат јавните нереди или криминалните активности</a:t>
            </a:r>
            <a:r>
              <a:rPr lang="mk" sz="1200" b="0" i="0" u="none" kern="1200" dirty="0" smtClean="0">
                <a:solidFill>
                  <a:schemeClr val="tx1"/>
                </a:solidFill>
                <a:effectLst/>
                <a:latin typeface="+mn-lt"/>
                <a:ea typeface="+mn-ea"/>
                <a:cs typeface="+mn-cs"/>
              </a:rPr>
              <a:t>. Некои </a:t>
            </a:r>
            <a:r>
              <a:rPr lang="mk" sz="1200" b="0" i="0" u="none" kern="1200" dirty="0">
                <a:solidFill>
                  <a:schemeClr val="tx1"/>
                </a:solidFill>
                <a:effectLst/>
                <a:latin typeface="+mn-lt"/>
                <a:ea typeface="+mn-ea"/>
                <a:cs typeface="+mn-cs"/>
              </a:rPr>
              <a:t>CCTV камери снимаат слики на медиум за чување податоци, додека другите се користат само за снимање во живо</a:t>
            </a:r>
            <a:r>
              <a:rPr lang="mk" sz="1200" b="0" i="0" u="none" kern="1200" dirty="0" smtClean="0">
                <a:solidFill>
                  <a:schemeClr val="tx1"/>
                </a:solidFill>
                <a:effectLst/>
                <a:latin typeface="+mn-lt"/>
                <a:ea typeface="+mn-ea"/>
                <a:cs typeface="+mn-cs"/>
              </a:rPr>
              <a:t>. Тие </a:t>
            </a:r>
            <a:r>
              <a:rPr lang="mk" sz="1200" b="0" i="0" u="none" kern="1200" dirty="0">
                <a:solidFill>
                  <a:schemeClr val="tx1"/>
                </a:solidFill>
                <a:effectLst/>
                <a:latin typeface="+mn-lt"/>
                <a:ea typeface="+mn-ea"/>
                <a:cs typeface="+mn-cs"/>
              </a:rPr>
              <a:t>исто така може да се активираат на движење и да работат на мала светлина или во услови на инфрацрвена светлина</a:t>
            </a:r>
            <a:r>
              <a:rPr lang="mk" sz="1200" b="0" i="0" u="none" kern="1200" dirty="0" smtClean="0">
                <a:solidFill>
                  <a:schemeClr val="tx1"/>
                </a:solidFill>
                <a:effectLst/>
                <a:latin typeface="+mn-lt"/>
                <a:ea typeface="+mn-ea"/>
                <a:cs typeface="+mn-cs"/>
              </a:rPr>
              <a:t>. Тие </a:t>
            </a:r>
            <a:r>
              <a:rPr lang="mk" sz="1200" b="0" i="0" u="none" kern="1200" dirty="0">
                <a:solidFill>
                  <a:schemeClr val="tx1"/>
                </a:solidFill>
                <a:effectLst/>
                <a:latin typeface="+mn-lt"/>
                <a:ea typeface="+mn-ea"/>
                <a:cs typeface="+mn-cs"/>
              </a:rPr>
              <a:t>секогаш треба да се сметаат за потенцијален извор на електронски докази секогаш кога се на или во близина на местото на злосторот</a:t>
            </a:r>
            <a:r>
              <a:rPr lang="mk" sz="1200" b="0" i="0" u="none" kern="1200" dirty="0" smtClean="0">
                <a:solidFill>
                  <a:schemeClr val="tx1"/>
                </a:solidFill>
                <a:effectLst/>
                <a:latin typeface="+mn-lt"/>
                <a:ea typeface="+mn-ea"/>
                <a:cs typeface="+mn-cs"/>
              </a:rPr>
              <a:t>.  Некои </a:t>
            </a:r>
            <a:r>
              <a:rPr lang="mk" sz="1200" b="0" i="0" u="none" kern="1200" dirty="0">
                <a:solidFill>
                  <a:schemeClr val="tx1"/>
                </a:solidFill>
                <a:effectLst/>
                <a:latin typeface="+mn-lt"/>
                <a:ea typeface="+mn-ea"/>
                <a:cs typeface="+mn-cs"/>
              </a:rPr>
              <a:t>примери како можат да изгледаат CCTV камерите се прикажани во продолжение.</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32</a:t>
            </a:fld>
            <a:endParaRPr lang="mk" dirty="0"/>
          </a:p>
        </p:txBody>
      </p:sp>
    </p:spTree>
    <p:extLst>
      <p:ext uri="{BB962C8B-B14F-4D97-AF65-F5344CB8AC3E}">
        <p14:creationId xmlns:p14="http://schemas.microsoft.com/office/powerpoint/2010/main" val="13820692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Преносните медија плеери како што се iPods или MP3 плеери меморираат и репродуцираат дигитални медиуми. Тука може да спаѓа музиката и други аудио снимки, фотографии или видео снимки како и документи и други видови датотеки. Уште еднаш да повториме, овие уреди имаат многу сличности со компјутерите</a:t>
            </a:r>
            <a:r>
              <a:rPr lang="mk" sz="1200" b="0" i="0" u="none" kern="1200" dirty="0" smtClean="0">
                <a:solidFill>
                  <a:schemeClr val="tx1"/>
                </a:solidFill>
                <a:effectLst/>
                <a:latin typeface="+mn-lt"/>
                <a:ea typeface="+mn-ea"/>
                <a:cs typeface="+mn-cs"/>
              </a:rPr>
              <a:t>. Некои </a:t>
            </a:r>
            <a:r>
              <a:rPr lang="mk" sz="1200" b="0" i="0" u="none" kern="1200" dirty="0">
                <a:solidFill>
                  <a:schemeClr val="tx1"/>
                </a:solidFill>
                <a:effectLst/>
                <a:latin typeface="+mn-lt"/>
                <a:ea typeface="+mn-ea"/>
                <a:cs typeface="+mn-cs"/>
              </a:rPr>
              <a:t>од овие уреди користат пренослива флеш меморија додека другите имаат големи хард дискови со капацитет за чување илјадници датотеки</a:t>
            </a:r>
            <a:r>
              <a:rPr lang="mk" sz="1200" b="0" i="0" u="none" kern="1200" dirty="0" smtClean="0">
                <a:solidFill>
                  <a:schemeClr val="tx1"/>
                </a:solidFill>
                <a:effectLst/>
                <a:latin typeface="+mn-lt"/>
                <a:ea typeface="+mn-ea"/>
                <a:cs typeface="+mn-cs"/>
              </a:rPr>
              <a:t>.  Некои </a:t>
            </a:r>
            <a:r>
              <a:rPr lang="mk" sz="1200" b="0" i="0" u="none" kern="1200" dirty="0">
                <a:solidFill>
                  <a:schemeClr val="tx1"/>
                </a:solidFill>
                <a:effectLst/>
                <a:latin typeface="+mn-lt"/>
                <a:ea typeface="+mn-ea"/>
                <a:cs typeface="+mn-cs"/>
              </a:rPr>
              <a:t>примери oд преносни медија плеери се дадени во продолжение.</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33</a:t>
            </a:fld>
            <a:endParaRPr lang="mk" dirty="0"/>
          </a:p>
        </p:txBody>
      </p:sp>
    </p:spTree>
    <p:extLst>
      <p:ext uri="{BB962C8B-B14F-4D97-AF65-F5344CB8AC3E}">
        <p14:creationId xmlns:p14="http://schemas.microsoft.com/office/powerpoint/2010/main" val="1346968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Конзолите за видео игри постојат од почетоците на седумдесеттите години на минатиот век, но многу се развија во последните години</a:t>
            </a:r>
            <a:r>
              <a:rPr lang="mk" sz="1200" b="0" i="0" u="none" kern="1200" dirty="0" smtClean="0">
                <a:solidFill>
                  <a:schemeClr val="tx1"/>
                </a:solidFill>
                <a:effectLst/>
                <a:latin typeface="+mn-lt"/>
                <a:ea typeface="+mn-ea"/>
                <a:cs typeface="+mn-cs"/>
              </a:rPr>
              <a:t>. Овие </a:t>
            </a:r>
            <a:r>
              <a:rPr lang="mk" sz="1200" b="0" i="0" u="none" kern="1200" dirty="0">
                <a:solidFill>
                  <a:schemeClr val="tx1"/>
                </a:solidFill>
                <a:effectLst/>
                <a:latin typeface="+mn-lt"/>
                <a:ea typeface="+mn-ea"/>
                <a:cs typeface="+mn-cs"/>
              </a:rPr>
              <a:t>уреди користат вградена или пренослива меморија која им овозможува на корисниците не само да играат игри туку и да посетуваат интернет страници и да меморираат и репродуцираат видеа, фотографии и музика. Од оваа причина, тие никогаш не смеат да се превидат како извор на електронски докази дури и ако на пров поглед изгледаат наивно</a:t>
            </a:r>
            <a:r>
              <a:rPr lang="mk" sz="1200" b="0" i="0" u="none" kern="1200" dirty="0" smtClean="0">
                <a:solidFill>
                  <a:schemeClr val="tx1"/>
                </a:solidFill>
                <a:effectLst/>
                <a:latin typeface="+mn-lt"/>
                <a:ea typeface="+mn-ea"/>
                <a:cs typeface="+mn-cs"/>
              </a:rPr>
              <a:t>. Главни </a:t>
            </a:r>
            <a:r>
              <a:rPr lang="mk" sz="1200" b="0" i="0" u="none" kern="1200" dirty="0">
                <a:solidFill>
                  <a:schemeClr val="tx1"/>
                </a:solidFill>
                <a:effectLst/>
                <a:latin typeface="+mn-lt"/>
                <a:ea typeface="+mn-ea"/>
                <a:cs typeface="+mn-cs"/>
              </a:rPr>
              <a:t>производители на конзолите се Sony, Nintendo и Microsoft и овие компании во моментот имаат најголем удел на пазарот на конзоли и игри. </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34</a:t>
            </a:fld>
            <a:endParaRPr lang="mk" dirty="0"/>
          </a:p>
        </p:txBody>
      </p:sp>
    </p:spTree>
    <p:extLst>
      <p:ext uri="{BB962C8B-B14F-4D97-AF65-F5344CB8AC3E}">
        <p14:creationId xmlns:p14="http://schemas.microsoft.com/office/powerpoint/2010/main" val="721642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l" rtl="0"/>
            <a:r>
              <a:rPr lang="mk" sz="1200" b="0" i="0" u="none" kern="1200" dirty="0">
                <a:solidFill>
                  <a:schemeClr val="tx1"/>
                </a:solidFill>
                <a:effectLst/>
                <a:latin typeface="+mn-lt"/>
                <a:ea typeface="+mn-ea"/>
                <a:cs typeface="+mn-cs"/>
              </a:rPr>
              <a:t>Кога два или повеќе компјутери се поврзани со кабли за пренос на податоци или безжично, се воспоставува „мрежа“. Компјутерите во мрежа имаат капацитет да споделуваат податоци и други ресурси меѓу нив и често се поврзани со дополнителни хардверски компоненти кои ги прошируваат нивниот обем и расположивите функции</a:t>
            </a:r>
            <a:r>
              <a:rPr lang="mk" sz="1200" b="0" i="0" u="none" kern="1200" dirty="0" smtClean="0">
                <a:solidFill>
                  <a:schemeClr val="tx1"/>
                </a:solidFill>
                <a:effectLst/>
                <a:latin typeface="+mn-lt"/>
                <a:ea typeface="+mn-ea"/>
                <a:cs typeface="+mn-cs"/>
              </a:rPr>
              <a:t>. Компјутерските </a:t>
            </a:r>
            <a:r>
              <a:rPr lang="mk" sz="1200" b="0" i="0" u="none" kern="1200" dirty="0">
                <a:solidFill>
                  <a:schemeClr val="tx1"/>
                </a:solidFill>
                <a:effectLst/>
                <a:latin typeface="+mn-lt"/>
                <a:ea typeface="+mn-ea"/>
                <a:cs typeface="+mn-cs"/>
              </a:rPr>
              <a:t>мрежи можат да бидат ограничени како што се оние кои ги среќаваме во домовите (на пример, кога членови на семејство основаат мрежа при што се споделува интернет модемот) или проширени како што се оние кои ги користат големите корпорации или влади кои поврзуваат стотици па дури и илјадници компјутери. </a:t>
            </a:r>
          </a:p>
          <a:p>
            <a:endParaRPr lang="mk" sz="1200" b="1"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Локална мрежа (LAN) </a:t>
            </a:r>
            <a:r>
              <a:rPr lang="mk" sz="1200" b="0" i="0" u="none" kern="1200" dirty="0">
                <a:solidFill>
                  <a:schemeClr val="tx1"/>
                </a:solidFill>
                <a:effectLst/>
                <a:latin typeface="+mn-lt"/>
                <a:ea typeface="+mn-ea"/>
                <a:cs typeface="+mn-cs"/>
              </a:rPr>
              <a:t>- Локалната мрежа е компјутерска мрежа која покрива ограничен „локален“ простор како што е дом, канцеларија или група згради (како што е училиште). Дефинирачка карактеристика на LAN мрежите вклучува многу поголеми брзини кои тие ги постигнуваат за пренос на податоците меѓу компјутерите во мрежата, ограничен географски опсег и фактот дека за нив не е </a:t>
            </a:r>
          </a:p>
          <a:p>
            <a:pPr algn="l" rtl="0"/>
            <a:r>
              <a:rPr lang="mk" sz="1200" b="0" i="0" u="none" kern="1200" dirty="0">
                <a:solidFill>
                  <a:schemeClr val="tx1"/>
                </a:solidFill>
                <a:effectLst/>
                <a:latin typeface="+mn-lt"/>
                <a:ea typeface="+mn-ea"/>
                <a:cs typeface="+mn-cs"/>
              </a:rPr>
              <a:t>потребно изнајмување линии од телекомуникациските компании.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Глобална мрежа (WAN) </a:t>
            </a:r>
            <a:r>
              <a:rPr lang="mk" sz="1200" b="0" i="0" u="none" kern="1200" dirty="0">
                <a:solidFill>
                  <a:schemeClr val="tx1"/>
                </a:solidFill>
                <a:effectLst/>
                <a:latin typeface="+mn-lt"/>
                <a:ea typeface="+mn-ea"/>
                <a:cs typeface="+mn-cs"/>
              </a:rPr>
              <a:t>- Глобалната мрежа е компјутерска мрежа која покрива поширока област и која вклучува секоја мрежа која ги поминува градските, регионални или национални граници. Терминот се однесува на мрежа која користи рутери и врски од јавните комуникации. Споредете го ова со личните локални мрежи (PAN), локалните мрежи за кампуси (CAN) или </a:t>
            </a:r>
          </a:p>
          <a:p>
            <a:pPr algn="l" rtl="0"/>
            <a:r>
              <a:rPr lang="mk" sz="1200" b="0" i="0" u="none" kern="1200" dirty="0">
                <a:solidFill>
                  <a:schemeClr val="tx1"/>
                </a:solidFill>
                <a:effectLst/>
                <a:latin typeface="+mn-lt"/>
                <a:ea typeface="+mn-ea"/>
                <a:cs typeface="+mn-cs"/>
              </a:rPr>
              <a:t>градските локални мрежи (MAN) кои вообичаено се ограничени на просторија, зграда, кампус или специфична градска област</a:t>
            </a:r>
            <a:r>
              <a:rPr lang="mk" sz="1200" b="0" i="0" u="none" kern="1200" dirty="0" smtClean="0">
                <a:solidFill>
                  <a:schemeClr val="tx1"/>
                </a:solidFill>
                <a:effectLst/>
                <a:latin typeface="+mn-lt"/>
                <a:ea typeface="+mn-ea"/>
                <a:cs typeface="+mn-cs"/>
              </a:rPr>
              <a:t>. Најголем </a:t>
            </a:r>
            <a:r>
              <a:rPr lang="mk" sz="1200" b="0" i="0" u="none" kern="1200" dirty="0">
                <a:solidFill>
                  <a:schemeClr val="tx1"/>
                </a:solidFill>
                <a:effectLst/>
                <a:latin typeface="+mn-lt"/>
                <a:ea typeface="+mn-ea"/>
                <a:cs typeface="+mn-cs"/>
              </a:rPr>
              <a:t>и најпознат пример на WAN е интернетот.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Некои од термините и уредите со кои можете да се сретнете при работа со мрежите се:</a:t>
            </a:r>
          </a:p>
          <a:p>
            <a:pPr algn="l" rtl="0"/>
            <a:r>
              <a:rPr lang="mk" sz="1200" b="1" i="0" u="none" kern="1200" dirty="0">
                <a:solidFill>
                  <a:schemeClr val="tx1"/>
                </a:solidFill>
                <a:effectLst/>
                <a:latin typeface="+mn-lt"/>
                <a:ea typeface="+mn-ea"/>
                <a:cs typeface="+mn-cs"/>
              </a:rPr>
              <a:t>Порта </a:t>
            </a:r>
            <a:r>
              <a:rPr lang="mk" sz="1200" b="0" i="0" u="none" kern="1200" dirty="0">
                <a:solidFill>
                  <a:schemeClr val="tx1"/>
                </a:solidFill>
                <a:effectLst/>
                <a:latin typeface="+mn-lt"/>
                <a:ea typeface="+mn-ea"/>
                <a:cs typeface="+mn-cs"/>
              </a:rPr>
              <a:t>- Постојат два вида порти: компјутерски и хардверски порти и мрежни или интернет порти</a:t>
            </a:r>
            <a:r>
              <a:rPr lang="mk" sz="1200" b="0" i="0" u="none" kern="1200" dirty="0" smtClean="0">
                <a:solidFill>
                  <a:schemeClr val="tx1"/>
                </a:solidFill>
                <a:effectLst/>
                <a:latin typeface="+mn-lt"/>
                <a:ea typeface="+mn-ea"/>
                <a:cs typeface="+mn-cs"/>
              </a:rPr>
              <a:t>. Компјутерска </a:t>
            </a:r>
            <a:r>
              <a:rPr lang="mk" sz="1200" b="0" i="0" u="none" kern="1200" dirty="0">
                <a:solidFill>
                  <a:schemeClr val="tx1"/>
                </a:solidFill>
                <a:effectLst/>
                <a:latin typeface="+mn-lt"/>
                <a:ea typeface="+mn-ea"/>
                <a:cs typeface="+mn-cs"/>
              </a:rPr>
              <a:t>порта е приклучна точка меѓу коомпјутер и друг уред каде информациите влегуваат и излегуваат (примери се УСБ, Етернет и паралелни порти со кои уреди можат да бидат приклучени). Мрежната порта е лоцирана во софтверот на место каде софтверот се поврзува за интернет или за мрежната услуга</a:t>
            </a:r>
            <a:r>
              <a:rPr lang="mk" sz="1200" b="0" i="0" u="none" kern="1200" dirty="0" smtClean="0">
                <a:solidFill>
                  <a:schemeClr val="tx1"/>
                </a:solidFill>
                <a:effectLst/>
                <a:latin typeface="+mn-lt"/>
                <a:ea typeface="+mn-ea"/>
                <a:cs typeface="+mn-cs"/>
              </a:rPr>
              <a:t>. Заедничка </a:t>
            </a:r>
            <a:r>
              <a:rPr lang="mk" sz="1200" b="0" i="0" u="none" kern="1200" dirty="0">
                <a:solidFill>
                  <a:schemeClr val="tx1"/>
                </a:solidFill>
                <a:effectLst/>
                <a:latin typeface="+mn-lt"/>
                <a:ea typeface="+mn-ea"/>
                <a:cs typeface="+mn-cs"/>
              </a:rPr>
              <a:t>аналогија би биле вратите и прозорците во зграда. На секоја порта ѝ е доделен различен број при програмирањето на компјутерот</a:t>
            </a:r>
            <a:r>
              <a:rPr lang="mk" sz="1200" b="0" i="0" u="none" kern="1200" dirty="0" smtClean="0">
                <a:solidFill>
                  <a:schemeClr val="tx1"/>
                </a:solidFill>
                <a:effectLst/>
                <a:latin typeface="+mn-lt"/>
                <a:ea typeface="+mn-ea"/>
                <a:cs typeface="+mn-cs"/>
              </a:rPr>
              <a:t>. Бројот </a:t>
            </a:r>
            <a:r>
              <a:rPr lang="mk" sz="1200" b="0" i="0" u="none" kern="1200" dirty="0">
                <a:solidFill>
                  <a:schemeClr val="tx1"/>
                </a:solidFill>
                <a:effectLst/>
                <a:latin typeface="+mn-lt"/>
                <a:ea typeface="+mn-ea"/>
                <a:cs typeface="+mn-cs"/>
              </a:rPr>
              <a:t>ја идентификува улогата и функцијата на портата и нагоден е според заедничките стандарди</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Појасна ширина (пропусност) </a:t>
            </a:r>
            <a:r>
              <a:rPr lang="mk" sz="1200" b="0" i="0" u="none" kern="1200" dirty="0">
                <a:solidFill>
                  <a:schemeClr val="tx1"/>
                </a:solidFill>
                <a:effectLst/>
                <a:latin typeface="+mn-lt"/>
                <a:ea typeface="+mn-ea"/>
                <a:cs typeface="+mn-cs"/>
              </a:rPr>
              <a:t>- како пречник на цевка, големината на појасната ширина укажува на максималниот обем на информации кои можат да се пренесуваат преку телефонската линија, кабелската линија, сателитот, итн</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Што е</a:t>
            </a:r>
          </a:p>
          <a:p>
            <a:pPr algn="l" rtl="0"/>
            <a:r>
              <a:rPr lang="mk" sz="1200" b="0" i="0" u="none" kern="1200" dirty="0">
                <a:solidFill>
                  <a:schemeClr val="tx1"/>
                </a:solidFill>
                <a:effectLst/>
                <a:latin typeface="+mn-lt"/>
                <a:ea typeface="+mn-ea"/>
                <a:cs typeface="+mn-cs"/>
              </a:rPr>
              <a:t>поголема појасната ширина, побрзо е потенцијалното преземање и вчитување на податоците. Контролна адреса за пристап на медиум (МАС) - МАС адресата е единствен референтен код доделен</a:t>
            </a:r>
          </a:p>
          <a:p>
            <a:pPr algn="l" rtl="0"/>
            <a:r>
              <a:rPr lang="mk" sz="1200" b="0" i="0" u="none" kern="1200" dirty="0">
                <a:solidFill>
                  <a:schemeClr val="tx1"/>
                </a:solidFill>
                <a:effectLst/>
                <a:latin typeface="+mn-lt"/>
                <a:ea typeface="+mn-ea"/>
                <a:cs typeface="+mn-cs"/>
              </a:rPr>
              <a:t>од страна на производителот на повеќето мрежни адаптери или мрежни интерфејс картички (NIC). МАС адресите функционираат како адреси на мрежа така што уредот може да биде идентификуван и соодветните податоци можат да се проследат до него.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Придружна мрежна меморија (NAS) </a:t>
            </a:r>
            <a:r>
              <a:rPr lang="mk" sz="1200" b="0" i="0" u="none" kern="1200" dirty="0">
                <a:solidFill>
                  <a:schemeClr val="tx1"/>
                </a:solidFill>
                <a:effectLst/>
                <a:latin typeface="+mn-lt"/>
                <a:ea typeface="+mn-ea"/>
                <a:cs typeface="+mn-cs"/>
              </a:rPr>
              <a:t>- NAS е сличен на надворешен хард диск со таа разлика што тој обезбедува мемориски простор за целата мрежа наместо за само еден персонален компјутер (РС). NAS често може </a:t>
            </a:r>
          </a:p>
          <a:p>
            <a:pPr algn="l" rtl="0"/>
            <a:r>
              <a:rPr lang="mk" sz="1200" b="0" i="0" u="none" kern="1200" dirty="0">
                <a:solidFill>
                  <a:schemeClr val="tx1"/>
                </a:solidFill>
                <a:effectLst/>
                <a:latin typeface="+mn-lt"/>
                <a:ea typeface="+mn-ea"/>
                <a:cs typeface="+mn-cs"/>
              </a:rPr>
              <a:t>да понуди многу повеќе од само чување податоци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NAS може да се користи као сервер за автоматско преземање (на пример, uTorrent), па дури и како мал веб сервер</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многу NAS уреди се сместени повеќе од еден хард диск и често „RAID“ функционалност.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Така наречената „редундантна низа на независни дискови“ (RAID) е начин на уредување на чувањето на податоците („конфигурација на податоците“) со користење повеќе дискови</a:t>
            </a:r>
            <a:r>
              <a:rPr lang="mk" sz="1200" b="0" i="0" u="none" kern="1200" dirty="0" smtClean="0">
                <a:solidFill>
                  <a:schemeClr val="tx1"/>
                </a:solidFill>
                <a:effectLst/>
                <a:latin typeface="+mn-lt"/>
                <a:ea typeface="+mn-ea"/>
                <a:cs typeface="+mn-cs"/>
              </a:rPr>
              <a:t>. Податоците </a:t>
            </a:r>
            <a:r>
              <a:rPr lang="mk" sz="1200" b="0" i="0" u="none" kern="1200" dirty="0">
                <a:solidFill>
                  <a:schemeClr val="tx1"/>
                </a:solidFill>
                <a:effectLst/>
                <a:latin typeface="+mn-lt"/>
                <a:ea typeface="+mn-ea"/>
                <a:cs typeface="+mn-cs"/>
              </a:rPr>
              <a:t>се чуваат на поедините дискови за да се осигура најдобро ниво на перформанси и/или сигурност на податоците</a:t>
            </a:r>
            <a:r>
              <a:rPr lang="mk" sz="1200" b="0" i="0" u="none" kern="1200" dirty="0" smtClean="0">
                <a:solidFill>
                  <a:schemeClr val="tx1"/>
                </a:solidFill>
                <a:effectLst/>
                <a:latin typeface="+mn-lt"/>
                <a:ea typeface="+mn-ea"/>
                <a:cs typeface="+mn-cs"/>
              </a:rPr>
              <a:t>. Оперативниот </a:t>
            </a:r>
            <a:r>
              <a:rPr lang="mk" sz="1200" b="0" i="0" u="none" kern="1200" dirty="0">
                <a:solidFill>
                  <a:schemeClr val="tx1"/>
                </a:solidFill>
                <a:effectLst/>
                <a:latin typeface="+mn-lt"/>
                <a:ea typeface="+mn-ea"/>
                <a:cs typeface="+mn-cs"/>
              </a:rPr>
              <a:t>систем ќе му пристапи на RAID како да е еден хард диск</a:t>
            </a:r>
            <a:r>
              <a:rPr lang="mk" sz="1200" b="0" i="0" u="none" kern="1200" dirty="0" smtClean="0">
                <a:solidFill>
                  <a:schemeClr val="tx1"/>
                </a:solidFill>
                <a:effectLst/>
                <a:latin typeface="+mn-lt"/>
                <a:ea typeface="+mn-ea"/>
                <a:cs typeface="+mn-cs"/>
              </a:rPr>
              <a:t>. Пристапот </a:t>
            </a:r>
            <a:r>
              <a:rPr lang="mk" sz="1200" b="0" i="0" u="none" kern="1200" dirty="0">
                <a:solidFill>
                  <a:schemeClr val="tx1"/>
                </a:solidFill>
                <a:effectLst/>
                <a:latin typeface="+mn-lt"/>
                <a:ea typeface="+mn-ea"/>
                <a:cs typeface="+mn-cs"/>
              </a:rPr>
              <a:t>се контролира и координира или со помош на софтверот или со помош на хардверскиот RAID контролер</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RAID обично се среќаваат во мрежните конфигурации и можат да содржат огромни количества електронски докази. </a:t>
            </a: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35</a:t>
            </a:fld>
            <a:endParaRPr lang="mk" dirty="0"/>
          </a:p>
        </p:txBody>
      </p:sp>
    </p:spTree>
    <p:extLst>
      <p:ext uri="{BB962C8B-B14F-4D97-AF65-F5344CB8AC3E}">
        <p14:creationId xmlns:p14="http://schemas.microsoft.com/office/powerpoint/2010/main" val="2060843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effectLst/>
                <a:latin typeface="+mn-lt"/>
                <a:ea typeface="+mn-ea"/>
                <a:cs typeface="+mn-cs"/>
              </a:rPr>
              <a:t>Контролер на мрежен интерфејс (NIC) - е печатено коло или картичка инсталирана во компјутерот која му овозможува да се поврзе во мрежа. </a:t>
            </a:r>
          </a:p>
        </p:txBody>
      </p:sp>
      <p:sp>
        <p:nvSpPr>
          <p:cNvPr id="4" name="Slide Number Placeholder 3"/>
          <p:cNvSpPr>
            <a:spLocks noGrp="1"/>
          </p:cNvSpPr>
          <p:nvPr>
            <p:ph type="sldNum" sz="quarter" idx="10"/>
          </p:nvPr>
        </p:nvSpPr>
        <p:spPr/>
        <p:txBody>
          <a:bodyPr/>
          <a:lstStyle/>
          <a:p>
            <a:pPr algn="l" rtl="0"/>
            <a:fld id="{6F040226-21D7-5847-B396-76B67129E36D}" type="slidenum">
              <a:rPr/>
              <a:pPr/>
              <a:t>36</a:t>
            </a:fld>
            <a:endParaRPr lang="mk" dirty="0"/>
          </a:p>
        </p:txBody>
      </p:sp>
    </p:spTree>
    <p:extLst>
      <p:ext uri="{BB962C8B-B14F-4D97-AF65-F5344CB8AC3E}">
        <p14:creationId xmlns:p14="http://schemas.microsoft.com/office/powerpoint/2010/main" val="14585243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effectLst/>
                <a:latin typeface="+mn-lt"/>
                <a:ea typeface="+mn-ea"/>
                <a:cs typeface="+mn-cs"/>
              </a:rPr>
              <a:t>Мрежен разводник - Мрежен разводник или концентратор е уред за поврзување на повеќе компјутери или интернет уреди заедно за да дејствуваат заедно како единствен дел или „сегмент“ на мрежа</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Сите компјутери во овој сегмент можат да комуницираат еден со друг. Разводникот ги пренесува сите податоци добиени од мрежата и ги емитува до сите други уреди поврзани за него</a:t>
            </a:r>
            <a:r>
              <a:rPr lang="mk" sz="1200" b="0" i="0" u="none" kern="1200" dirty="0" smtClean="0">
                <a:solidFill>
                  <a:schemeClr val="tx1"/>
                </a:solidFill>
                <a:effectLst/>
                <a:latin typeface="+mn-lt"/>
                <a:ea typeface="+mn-ea"/>
                <a:cs typeface="+mn-cs"/>
              </a:rPr>
              <a:t>. За</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истражителите може да биде тешко да направат разлика меѓу разводниците и прекинувачите затоа што тие во суштина изгледаат исто, но разводниците се во голема мера заменети си мрежни прекинувачи. Главната разлика се состои во тоа што разводниците ги емитуваат сите пакети до сите порти додека прекинувачот го праќа само до целната порта. </a:t>
            </a:r>
          </a:p>
          <a:p>
            <a:endParaRPr lang="mk"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37</a:t>
            </a:fld>
            <a:endParaRPr lang="mk" dirty="0"/>
          </a:p>
        </p:txBody>
      </p:sp>
    </p:spTree>
    <p:extLst>
      <p:ext uri="{BB962C8B-B14F-4D97-AF65-F5344CB8AC3E}">
        <p14:creationId xmlns:p14="http://schemas.microsoft.com/office/powerpoint/2010/main" val="1163969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effectLst/>
                <a:latin typeface="+mn-lt"/>
                <a:ea typeface="+mn-ea"/>
                <a:cs typeface="+mn-cs"/>
              </a:rPr>
              <a:t>Мрежен прекинувач - Мрежниот прекинувач е многу сличен на разводникот</a:t>
            </a:r>
            <a:r>
              <a:rPr lang="mk" sz="1200" b="0" i="0" u="none" kern="1200" dirty="0" smtClean="0">
                <a:solidFill>
                  <a:schemeClr val="tx1"/>
                </a:solidFill>
                <a:effectLst/>
                <a:latin typeface="+mn-lt"/>
                <a:ea typeface="+mn-ea"/>
                <a:cs typeface="+mn-cs"/>
              </a:rPr>
              <a:t>. Прекинувачите </a:t>
            </a:r>
            <a:r>
              <a:rPr lang="mk" sz="1200" b="0" i="0" u="none" kern="1200" dirty="0">
                <a:solidFill>
                  <a:schemeClr val="tx1"/>
                </a:solidFill>
                <a:effectLst/>
                <a:latin typeface="+mn-lt"/>
                <a:ea typeface="+mn-ea"/>
                <a:cs typeface="+mn-cs"/>
              </a:rPr>
              <a:t>главно се користат за поврзување на групи на мрежни уреди еден за друг</a:t>
            </a:r>
            <a:r>
              <a:rPr lang="mk" sz="1200" b="0" i="0" u="none" kern="1200" dirty="0" smtClean="0">
                <a:solidFill>
                  <a:schemeClr val="tx1"/>
                </a:solidFill>
                <a:effectLst/>
                <a:latin typeface="+mn-lt"/>
                <a:ea typeface="+mn-ea"/>
                <a:cs typeface="+mn-cs"/>
              </a:rPr>
              <a:t>. Спротивно </a:t>
            </a:r>
            <a:r>
              <a:rPr lang="mk" sz="1200" b="0" i="0" u="none" kern="1200" dirty="0">
                <a:solidFill>
                  <a:schemeClr val="tx1"/>
                </a:solidFill>
                <a:effectLst/>
                <a:latin typeface="+mn-lt"/>
                <a:ea typeface="+mn-ea"/>
                <a:cs typeface="+mn-cs"/>
              </a:rPr>
              <a:t>на разводникот, тие користат интерно меморирани бази на податоци за да запомнат која МАС адреса ја користи која порта од прекинувачот. Ова овозможува прекинувачот да насочува пакети со податоци кон спеџифичниот уред наместо кон сите уреди</a:t>
            </a:r>
            <a:r>
              <a:rPr lang="mk" sz="1200" b="0" i="0" u="none" kern="1200" dirty="0" smtClean="0">
                <a:solidFill>
                  <a:schemeClr val="tx1"/>
                </a:solidFill>
                <a:effectLst/>
                <a:latin typeface="+mn-lt"/>
                <a:ea typeface="+mn-ea"/>
                <a:cs typeface="+mn-cs"/>
              </a:rPr>
              <a:t>. </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38</a:t>
            </a:fld>
            <a:endParaRPr lang="mk" dirty="0"/>
          </a:p>
        </p:txBody>
      </p:sp>
    </p:spTree>
    <p:extLst>
      <p:ext uri="{BB962C8B-B14F-4D97-AF65-F5344CB8AC3E}">
        <p14:creationId xmlns:p14="http://schemas.microsoft.com/office/powerpoint/2010/main" val="18180226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effectLst/>
                <a:latin typeface="+mn-lt"/>
                <a:ea typeface="+mn-ea"/>
                <a:cs typeface="+mn-cs"/>
              </a:rPr>
              <a:t>Рутер - Рутерот е нешто како сортирач во поштенската соба</a:t>
            </a:r>
            <a:r>
              <a:rPr lang="mk" sz="1200" b="0" i="0" u="none" kern="1200" dirty="0" smtClean="0">
                <a:solidFill>
                  <a:schemeClr val="tx1"/>
                </a:solidFill>
                <a:effectLst/>
                <a:latin typeface="+mn-lt"/>
                <a:ea typeface="+mn-ea"/>
                <a:cs typeface="+mn-cs"/>
              </a:rPr>
              <a:t>. Тоа </a:t>
            </a:r>
            <a:r>
              <a:rPr lang="mk" sz="1200" b="0" i="0" u="none" kern="1200" dirty="0">
                <a:solidFill>
                  <a:schemeClr val="tx1"/>
                </a:solidFill>
                <a:effectLst/>
                <a:latin typeface="+mn-lt"/>
                <a:ea typeface="+mn-ea"/>
                <a:cs typeface="+mn-cs"/>
              </a:rPr>
              <a:t>е уред кој ја идентификува дестинацијата на која е адресиран пакетот со податоци и потоа го испраќа пакетот понатаму до следната точка во мрежата најблиску до местото до кое треба да оди</a:t>
            </a:r>
            <a:r>
              <a:rPr lang="mk" sz="1200" b="0" i="0" u="none" kern="1200" dirty="0" smtClean="0">
                <a:solidFill>
                  <a:schemeClr val="tx1"/>
                </a:solidFill>
                <a:effectLst/>
                <a:latin typeface="+mn-lt"/>
                <a:ea typeface="+mn-ea"/>
                <a:cs typeface="+mn-cs"/>
              </a:rPr>
              <a:t>. Иако </a:t>
            </a:r>
            <a:r>
              <a:rPr lang="mk" sz="1200" b="0" i="0" u="none" kern="1200" dirty="0">
                <a:solidFill>
                  <a:schemeClr val="tx1"/>
                </a:solidFill>
                <a:effectLst/>
                <a:latin typeface="+mn-lt"/>
                <a:ea typeface="+mn-ea"/>
                <a:cs typeface="+mn-cs"/>
              </a:rPr>
              <a:t>рутерот мора да биде лчоциран на излезната порта меѓу мрежите, не е неопходно тој да биде поврзан со интернет</a:t>
            </a:r>
            <a:r>
              <a:rPr lang="mk" sz="1200" b="0" i="0" u="none" kern="1200" dirty="0" smtClean="0">
                <a:solidFill>
                  <a:schemeClr val="tx1"/>
                </a:solidFill>
                <a:effectLst/>
                <a:latin typeface="+mn-lt"/>
                <a:ea typeface="+mn-ea"/>
                <a:cs typeface="+mn-cs"/>
              </a:rPr>
              <a:t>. Рутерите </a:t>
            </a:r>
            <a:r>
              <a:rPr lang="mk" sz="1200" b="0" i="0" u="none" kern="1200" dirty="0">
                <a:solidFill>
                  <a:schemeClr val="tx1"/>
                </a:solidFill>
                <a:effectLst/>
                <a:latin typeface="+mn-lt"/>
                <a:ea typeface="+mn-ea"/>
                <a:cs typeface="+mn-cs"/>
              </a:rPr>
              <a:t>вообичаено се користат во домовите за поврзување на домот со широкопојасната врска</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таква ситуација тој често ќе служи за повеќе цели и ќе дејствува како прекинувач, пристапна точка, огнен ѕид (firewall), рутер и капија, сè во едно. </a:t>
            </a:r>
          </a:p>
          <a:p>
            <a:endParaRPr lang="mk" sz="1200" kern="1200" dirty="0" smtClean="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39</a:t>
            </a:fld>
            <a:endParaRPr lang="mk" dirty="0"/>
          </a:p>
        </p:txBody>
      </p:sp>
    </p:spTree>
    <p:extLst>
      <p:ext uri="{BB962C8B-B14F-4D97-AF65-F5344CB8AC3E}">
        <p14:creationId xmlns:p14="http://schemas.microsoft.com/office/powerpoint/2010/main" val="15060921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effectLst/>
                <a:latin typeface="+mn-lt"/>
                <a:ea typeface="+mn-ea"/>
                <a:cs typeface="+mn-cs"/>
              </a:rPr>
              <a:t>Сервер - Серверот е компјутер или уред кој обезбедува информации и/или услуги за други компјутери во мрежата. Земајќи го предвид правиот софтвер, било кој компјутер поврзан во мрежа може </a:t>
            </a:r>
          </a:p>
          <a:p>
            <a:pPr algn="l" rtl="0"/>
            <a:r>
              <a:rPr lang="mk" sz="1200" b="0" i="0" u="none" kern="1200" dirty="0">
                <a:solidFill>
                  <a:schemeClr val="tx1"/>
                </a:solidFill>
                <a:effectLst/>
                <a:latin typeface="+mn-lt"/>
                <a:ea typeface="+mn-ea"/>
                <a:cs typeface="+mn-cs"/>
              </a:rPr>
              <a:t>да се конфигурира како сервер</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повеќето случаи, серверот ќе биде наменски поќен компјутер дизајниран да биде „секогаш на располагање</a:t>
            </a:r>
            <a:r>
              <a:rPr lang="mk" sz="1200" b="0" i="0" u="none" kern="1200" dirty="0" smtClean="0">
                <a:solidFill>
                  <a:schemeClr val="tx1"/>
                </a:solidFill>
                <a:effectLst/>
                <a:latin typeface="+mn-lt"/>
                <a:ea typeface="+mn-ea"/>
                <a:cs typeface="+mn-cs"/>
              </a:rPr>
              <a:t>“. Еден </a:t>
            </a:r>
            <a:r>
              <a:rPr lang="mk" sz="1200" b="0" i="0" u="none" kern="1200" dirty="0">
                <a:solidFill>
                  <a:schemeClr val="tx1"/>
                </a:solidFill>
                <a:effectLst/>
                <a:latin typeface="+mn-lt"/>
                <a:ea typeface="+mn-ea"/>
                <a:cs typeface="+mn-cs"/>
              </a:rPr>
              <a:t>компјутерски сервер може да дава неколку услуги (на пример, сервер за мрежа, сервер за електронска пошта, сервер за датотеки, сервер за печатење, итн.). Во компаниите често има смисол различни услуги да се вршат на различни машини поради сигурносни причини и заради минимизирање на влијанието на кваровите. </a:t>
            </a: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40</a:t>
            </a:fld>
            <a:endParaRPr lang="mk"/>
          </a:p>
        </p:txBody>
      </p:sp>
    </p:spTree>
    <p:extLst>
      <p:ext uri="{BB962C8B-B14F-4D97-AF65-F5344CB8AC3E}">
        <p14:creationId xmlns:p14="http://schemas.microsoft.com/office/powerpoint/2010/main" val="208132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effectLst/>
                <a:latin typeface="+mn-lt"/>
                <a:ea typeface="+mn-ea"/>
                <a:cs typeface="+mn-cs"/>
              </a:rPr>
              <a:t>Огнен ѕид (Firewall) – Огнениот ѕид е хардвер уред или софтверска услуга која се користи за да се зголеми сигурноста на мрежата со спречување на неовластен пристап. На пример, огнениот ѕид може да биде конфигуриран (нагоден) да открива и блокира секаков обид за влегување во мрежата со користење на повеќе порти освен оние кои се конфигурирани да го дозволат дојдовниот сообраќај</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Во домивите, почесто се среќава софтверски огнен ѕид, но во деловното окружување истражителите поверојатно ќе се среќаваат со хардверски огнени ѕидови</a:t>
            </a:r>
            <a:r>
              <a:rPr lang="mk" sz="1200" b="0" i="0" u="none" kern="1200" dirty="0" smtClean="0">
                <a:solidFill>
                  <a:schemeClr val="tx1"/>
                </a:solidFill>
                <a:effectLst/>
                <a:latin typeface="+mn-lt"/>
                <a:ea typeface="+mn-ea"/>
                <a:cs typeface="+mn-cs"/>
              </a:rPr>
              <a:t>.  </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41</a:t>
            </a:fld>
            <a:endParaRPr lang="mk"/>
          </a:p>
        </p:txBody>
      </p:sp>
    </p:spTree>
    <p:extLst>
      <p:ext uri="{BB962C8B-B14F-4D97-AF65-F5344CB8AC3E}">
        <p14:creationId xmlns:p14="http://schemas.microsoft.com/office/powerpoint/2010/main" val="98516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lgn="l" rtl="0" eaLnBrk="1" hangingPunct="1">
              <a:spcBef>
                <a:spcPct val="0"/>
              </a:spcBef>
              <a:buFont typeface="Arial"/>
              <a:buNone/>
            </a:pPr>
            <a:r>
              <a:rPr lang="mk" sz="1200" b="0" i="0" u="none" kern="1200" dirty="0">
                <a:solidFill>
                  <a:schemeClr val="tx1"/>
                </a:solidFill>
                <a:effectLst/>
                <a:latin typeface="+mn-lt"/>
                <a:ea typeface="+mn-ea"/>
                <a:cs typeface="+mn-cs"/>
              </a:rPr>
              <a:t>Важно е учесниците да ги разберат целите на сесијата</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Ова треба да бидат „ПАМЕТНИ“ цели кои се објаснети во детали на учесниците пред почетокот на сесијата, со користење на информации од слајдот. </a:t>
            </a:r>
            <a:endParaRPr lang="mk"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lgn="l" rtl="0" fontAlgn="base">
              <a:spcBef>
                <a:spcPct val="0"/>
              </a:spcBef>
              <a:spcAft>
                <a:spcPct val="0"/>
              </a:spcAft>
              <a:defRPr/>
            </a:pPr>
            <a:fld id="{EA8BDE35-C40A-4CEA-96D9-6F308C501992}" type="slidenum">
              <a:rPr/>
              <a:pPr fontAlgn="base">
                <a:spcBef>
                  <a:spcPct val="0"/>
                </a:spcBef>
                <a:spcAft>
                  <a:spcPct val="0"/>
                </a:spcAft>
                <a:defRPr/>
              </a:pPr>
              <a:t>4</a:t>
            </a:fld>
            <a:endParaRPr lang="mk" dirty="0"/>
          </a:p>
        </p:txBody>
      </p:sp>
    </p:spTree>
    <p:extLst>
      <p:ext uri="{BB962C8B-B14F-4D97-AF65-F5344CB8AC3E}">
        <p14:creationId xmlns:p14="http://schemas.microsoft.com/office/powerpoint/2010/main" val="601898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effectLst/>
                <a:latin typeface="+mn-lt"/>
                <a:ea typeface="+mn-ea"/>
                <a:cs typeface="+mn-cs"/>
              </a:rPr>
              <a:t>Безжична пристапна точка - Безжичните пристапни точки ги поврзуваат </a:t>
            </a:r>
            <a:r>
              <a:rPr lang="mk" sz="1200" b="0" i="0" u="none" kern="1200" dirty="0" smtClean="0">
                <a:solidFill>
                  <a:schemeClr val="tx1"/>
                </a:solidFill>
                <a:effectLst/>
                <a:latin typeface="+mn-lt"/>
                <a:ea typeface="+mn-ea"/>
                <a:cs typeface="+mn-cs"/>
              </a:rPr>
              <a:t>безжичните LAN </a:t>
            </a:r>
            <a:r>
              <a:rPr lang="mk" sz="1200" b="0" i="0" u="none" kern="1200" dirty="0">
                <a:solidFill>
                  <a:schemeClr val="tx1"/>
                </a:solidFill>
                <a:effectLst/>
                <a:latin typeface="+mn-lt"/>
                <a:ea typeface="+mn-ea"/>
                <a:cs typeface="+mn-cs"/>
              </a:rPr>
              <a:t>уреди со остатокот од мрежата</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секоја WLAN инфраструктура пристапна точка е неопходна секогаш кога постојат повеќе од два уреди</a:t>
            </a:r>
            <a:r>
              <a:rPr lang="mk" sz="1200" b="0" i="0" u="none" kern="1200" dirty="0" smtClean="0">
                <a:solidFill>
                  <a:schemeClr val="tx1"/>
                </a:solidFill>
                <a:effectLst/>
                <a:latin typeface="+mn-lt"/>
                <a:ea typeface="+mn-ea"/>
                <a:cs typeface="+mn-cs"/>
              </a:rPr>
              <a:t>. Модерните </a:t>
            </a:r>
            <a:r>
              <a:rPr lang="mk" sz="1200" b="0" i="0" u="none" kern="1200" dirty="0">
                <a:solidFill>
                  <a:schemeClr val="tx1"/>
                </a:solidFill>
                <a:effectLst/>
                <a:latin typeface="+mn-lt"/>
                <a:ea typeface="+mn-ea"/>
                <a:cs typeface="+mn-cs"/>
              </a:rPr>
              <a:t>рутери често можат да функционираат како пристапна точка</a:t>
            </a:r>
            <a:r>
              <a:rPr lang="mk" sz="1200" b="0" i="0" u="none" kern="1200" dirty="0" smtClean="0">
                <a:solidFill>
                  <a:schemeClr val="tx1"/>
                </a:solidFill>
                <a:effectLst/>
                <a:latin typeface="+mn-lt"/>
                <a:ea typeface="+mn-ea"/>
                <a:cs typeface="+mn-cs"/>
              </a:rPr>
              <a:t>. NIC </a:t>
            </a:r>
            <a:r>
              <a:rPr lang="mk" sz="1200" b="0" i="0" u="none" kern="1200" dirty="0">
                <a:solidFill>
                  <a:schemeClr val="tx1"/>
                </a:solidFill>
                <a:effectLst/>
                <a:latin typeface="+mn-lt"/>
                <a:ea typeface="+mn-ea"/>
                <a:cs typeface="+mn-cs"/>
              </a:rPr>
              <a:t>на компјутерот па дури и мобилен телефон можат исто така да се конфигурираат да функционираат како пристапни точки.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Иакомрежните уреди наведени горе можат да бидат самостојни </a:t>
            </a:r>
            <a:r>
              <a:rPr lang="mk" sz="1200" b="0" i="0" u="none" kern="1200" dirty="0" smtClean="0">
                <a:solidFill>
                  <a:schemeClr val="tx1"/>
                </a:solidFill>
                <a:effectLst/>
                <a:latin typeface="+mn-lt"/>
                <a:ea typeface="+mn-ea"/>
                <a:cs typeface="+mn-cs"/>
              </a:rPr>
              <a:t>уреди како </a:t>
            </a:r>
            <a:r>
              <a:rPr lang="mk" sz="1200" b="0" i="0" u="none" kern="1200" dirty="0">
                <a:solidFill>
                  <a:schemeClr val="tx1"/>
                </a:solidFill>
                <a:effectLst/>
                <a:latin typeface="+mn-lt"/>
                <a:ea typeface="+mn-ea"/>
                <a:cs typeface="+mn-cs"/>
              </a:rPr>
              <a:t>што е прикажано на фотографиите, многу е веројатно дека еден уред може да служи за повеќе цели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Рутерите во домот често функционираат како модеми, огнени ѕидови, прекинувачи и пристапни точки, а системот за Придружна мрежна меморија (NAS) исто така може да служи како Виртуелна приватна мрежа, електронска пошта и веб сервер со прекинување како и да има способности на пристапна точка.</a:t>
            </a: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42</a:t>
            </a:fld>
            <a:endParaRPr lang="mk"/>
          </a:p>
        </p:txBody>
      </p:sp>
    </p:spTree>
    <p:extLst>
      <p:ext uri="{BB962C8B-B14F-4D97-AF65-F5344CB8AC3E}">
        <p14:creationId xmlns:p14="http://schemas.microsoft.com/office/powerpoint/2010/main" val="575310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dirty="0"/>
              <a:t>Следните слајдови го водат инструкторот од описот на уредите на дискусија за карактеристиките и размислувањата за електронските докази кои можат да бидат присутни во овие уреди</a:t>
            </a:r>
            <a:r>
              <a:rPr lang="mk" b="0" i="0" u="none" dirty="0" smtClean="0"/>
              <a:t>.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43</a:t>
            </a:fld>
            <a:endParaRPr lang="mk"/>
          </a:p>
        </p:txBody>
      </p:sp>
    </p:spTree>
    <p:extLst>
      <p:ext uri="{BB962C8B-B14F-4D97-AF65-F5344CB8AC3E}">
        <p14:creationId xmlns:p14="http://schemas.microsoft.com/office/powerpoint/2010/main" val="14146163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l" rtl="0"/>
            <a:r>
              <a:rPr lang="mk" sz="1200" b="0" i="0" u="none" kern="1200" dirty="0">
                <a:solidFill>
                  <a:schemeClr val="tx1"/>
                </a:solidFill>
                <a:effectLst/>
                <a:latin typeface="+mn-lt"/>
                <a:ea typeface="+mn-ea"/>
                <a:cs typeface="+mn-cs"/>
              </a:rPr>
              <a:t>Електронските докази ги споделуваат повеќето карактеристики со традиционалните облици на докази, но исто така поседуваат и некои единствени карактеристики кои ги карактеризираат само нив:</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Тие се невидливи за необучено око:</a:t>
            </a:r>
            <a:r>
              <a:rPr lang="mk" sz="1200" b="0" i="0" u="none" kern="1200" dirty="0">
                <a:solidFill>
                  <a:schemeClr val="tx1"/>
                </a:solidFill>
                <a:effectLst/>
                <a:latin typeface="+mn-lt"/>
                <a:ea typeface="+mn-ea"/>
                <a:cs typeface="+mn-cs"/>
              </a:rPr>
              <a:t> Електронските докази често се наоѓаат на места каде само стручњаци можат да ги бараат или на локации со пристап само со помош на исклучително специјални алатки. Токму како што електронскиот микроскоп за скенирање му овозможува на ентомологот да ги идентификува клучните морфолошки карактеристики на јајцето на мувата, така и во дигиталната форензика постојат специфични алатки за испитување и анализа на податоците пронајдени во компјутерите.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Можеби ќе биде потребно да ги протолкува стручњак:</a:t>
            </a:r>
            <a:r>
              <a:rPr lang="mk" sz="1200" b="0" i="0" u="none" kern="1200" dirty="0">
                <a:solidFill>
                  <a:schemeClr val="tx1"/>
                </a:solidFill>
                <a:effectLst/>
                <a:latin typeface="+mn-lt"/>
                <a:ea typeface="+mn-ea"/>
                <a:cs typeface="+mn-cs"/>
              </a:rPr>
              <a:t> Информациите пронајдени во компјутерите немаад голема корист за нестручните лица бидејќи тие не се во можност да ги извлечат карактеристиките или поврзаните докази кои осигуруваат дека релевантната информација е вистинска и дека со неа не било манипулирано и дека не била неовластено менувана</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некои случаи, токму како во анализата на образецот на крвните дамки, мора да се примени високо специјализирано знаење.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Тие многу лесно се бришат:</a:t>
            </a:r>
            <a:r>
              <a:rPr lang="mk" sz="1200" b="0" i="0" u="none" kern="1200" dirty="0">
                <a:solidFill>
                  <a:schemeClr val="tx1"/>
                </a:solidFill>
                <a:effectLst/>
                <a:latin typeface="+mn-lt"/>
                <a:ea typeface="+mn-ea"/>
                <a:cs typeface="+mn-cs"/>
              </a:rPr>
              <a:t> Понекогаш електронските докази се пронаоѓаат на уреди во кои состојбата (0 или 1 по бит) на нивната меморија се пребришува секогаш кога ќе се случи специфичен настан</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некои случаи тоа може да биде престанок на напојување, во други може да се случи автоматскиот систем да направи запис врз старата инфоромација за да остави простор за меморирање на нови информации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Уредите на кои може да има електронски докази мораад да бида сочувани што е можно побрзо.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Тие можат да бидат изменети и уништени со нормална употреба</a:t>
            </a:r>
            <a:r>
              <a:rPr lang="mk" sz="1200" b="1" i="0" u="none" kern="1200" dirty="0" smtClean="0">
                <a:solidFill>
                  <a:schemeClr val="tx1"/>
                </a:solidFill>
                <a:effectLst/>
                <a:latin typeface="+mn-lt"/>
                <a:ea typeface="+mn-ea"/>
                <a:cs typeface="+mn-cs"/>
              </a:rPr>
              <a:t>: </a:t>
            </a:r>
            <a:r>
              <a:rPr lang="mk" sz="1200" b="0" i="0" u="none" kern="1200" dirty="0" smtClean="0">
                <a:solidFill>
                  <a:schemeClr val="tx1"/>
                </a:solidFill>
                <a:effectLst/>
                <a:latin typeface="+mn-lt"/>
                <a:ea typeface="+mn-ea"/>
                <a:cs typeface="+mn-cs"/>
              </a:rPr>
              <a:t>Уредите </a:t>
            </a:r>
            <a:r>
              <a:rPr lang="mk" sz="1200" b="0" i="0" u="none" kern="1200" dirty="0">
                <a:solidFill>
                  <a:schemeClr val="tx1"/>
                </a:solidFill>
                <a:effectLst/>
                <a:latin typeface="+mn-lt"/>
                <a:ea typeface="+mn-ea"/>
                <a:cs typeface="+mn-cs"/>
              </a:rPr>
              <a:t>постојано ја менуваат состојбата со нивните мемории, било да е тоа на барање на корисникот („меморирај го овој документ“, „ископирај ја оваа датотека“) или автоматски преку оперативниот систем на компјутерот („определи простор за оваа програма“, „запомни ја привремено информацијата за замена меѓу уреди“). Оваа карактеристика ја нагласува важноста на ракувањето со електронските уреди на соодветен начин од моментот кога тие се идентификувани како релевантни за истрагата.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Тие можат да се копираат без ограничување</a:t>
            </a:r>
            <a:r>
              <a:rPr lang="mk" sz="1200" b="0" i="0" u="none" kern="1200" dirty="0">
                <a:solidFill>
                  <a:schemeClr val="tx1"/>
                </a:solidFill>
                <a:effectLst/>
                <a:latin typeface="+mn-lt"/>
                <a:ea typeface="+mn-ea"/>
                <a:cs typeface="+mn-cs"/>
              </a:rPr>
              <a:t>: дигиталните информации можат да се копираат неограничено и секоја копија ќе биде потполно иста како оригиналот</a:t>
            </a:r>
            <a:r>
              <a:rPr lang="mk" sz="1200" b="0" i="0" u="none" kern="1200" dirty="0" smtClean="0">
                <a:solidFill>
                  <a:schemeClr val="tx1"/>
                </a:solidFill>
                <a:effectLst/>
                <a:latin typeface="+mn-lt"/>
                <a:ea typeface="+mn-ea"/>
                <a:cs typeface="+mn-cs"/>
              </a:rPr>
              <a:t>. Ова </a:t>
            </a:r>
            <a:r>
              <a:rPr lang="mk" sz="1200" b="0" i="0" u="none" kern="1200" dirty="0">
                <a:solidFill>
                  <a:schemeClr val="tx1"/>
                </a:solidFill>
                <a:effectLst/>
                <a:latin typeface="+mn-lt"/>
                <a:ea typeface="+mn-ea"/>
                <a:cs typeface="+mn-cs"/>
              </a:rPr>
              <a:t>единствено својство овозможува повеќе точни копии на оригиналот кои можат да се дистрибуираат и анализираат од страна на разни стручњаци во исто време</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Тоа исто така овозможува електронските докази да бидат презентирани такви какви се на суд заедно со извештајот од вештото лице</a:t>
            </a:r>
            <a:r>
              <a:rPr lang="mk" sz="1200" b="0" i="0" u="none" kern="1200" dirty="0" smtClean="0">
                <a:solidFill>
                  <a:schemeClr val="tx1"/>
                </a:solidFill>
                <a:effectLst/>
                <a:latin typeface="+mn-lt"/>
                <a:ea typeface="+mn-ea"/>
                <a:cs typeface="+mn-cs"/>
              </a:rPr>
              <a:t>. </a:t>
            </a:r>
            <a:endParaRPr lang="mk" sz="1200" kern="1200" dirty="0" smtClean="0">
              <a:solidFill>
                <a:schemeClr val="tx1"/>
              </a:solidFill>
              <a:effectLst/>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5827260C-95DC-194B-88B2-0B241DEC43BF}" type="slidenum">
              <a:rPr/>
              <a:pPr/>
              <a:t>44</a:t>
            </a:fld>
            <a:endParaRPr lang="mk"/>
          </a:p>
        </p:txBody>
      </p:sp>
    </p:spTree>
    <p:extLst>
      <p:ext uri="{BB962C8B-B14F-4D97-AF65-F5344CB8AC3E}">
        <p14:creationId xmlns:p14="http://schemas.microsoft.com/office/powerpoint/2010/main" val="1325005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l" rtl="0"/>
            <a:r>
              <a:rPr lang="mk" sz="1200" b="1" i="0" u="none" kern="1200" dirty="0">
                <a:solidFill>
                  <a:schemeClr val="tx1"/>
                </a:solidFill>
                <a:effectLst/>
                <a:latin typeface="+mn-lt"/>
                <a:ea typeface="+mn-ea"/>
                <a:cs typeface="+mn-cs"/>
              </a:rPr>
              <a:t>Ракување од страна на стручњаци:</a:t>
            </a:r>
            <a:r>
              <a:rPr lang="mk" sz="1200" b="0" i="0" u="none" kern="1200" dirty="0">
                <a:solidFill>
                  <a:schemeClr val="tx1"/>
                </a:solidFill>
                <a:effectLst/>
                <a:latin typeface="+mn-lt"/>
                <a:ea typeface="+mn-ea"/>
                <a:cs typeface="+mn-cs"/>
              </a:rPr>
              <a:t> Секој електронски уред има специфични карактеристики, па според тоа мора строго да се следат специфични процедури за пристап до неговата меморија каде можат да се чуваат електронски докази</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случај на електронски докази, еден од најголемите ризици е ненамерна модификација на делот од доказите. Ова може да предизвика сомнеж во специфични измени, и дали инкриминирачкиот или ослободителниот доказ бил неовластено менуван, што пак може да покрене проблеми со прифатливост за судот</a:t>
            </a:r>
            <a:r>
              <a:rPr lang="mk" sz="1200" b="0" i="0" u="none" kern="1200" dirty="0" smtClean="0">
                <a:solidFill>
                  <a:schemeClr val="tx1"/>
                </a:solidFill>
                <a:effectLst/>
                <a:latin typeface="+mn-lt"/>
                <a:ea typeface="+mn-ea"/>
                <a:cs typeface="+mn-cs"/>
              </a:rPr>
              <a:t>.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Брз развој на изворите на електронски докази:</a:t>
            </a:r>
            <a:r>
              <a:rPr lang="mk" sz="1200" b="0" i="0" u="none" kern="1200" dirty="0">
                <a:solidFill>
                  <a:schemeClr val="tx1"/>
                </a:solidFill>
                <a:effectLst/>
                <a:latin typeface="+mn-lt"/>
                <a:ea typeface="+mn-ea"/>
                <a:cs typeface="+mn-cs"/>
              </a:rPr>
              <a:t> Новите технологии се развиваат многу брзо и постои потреба од постојано осовременување не само на самите нви технологии туку и на процедурите и на техниките кои треба да се применат за да се пронајде нивната содржина и да се анализира.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Примена на правилни процедури, техники и алатки</a:t>
            </a:r>
            <a:r>
              <a:rPr lang="mk" sz="1200" b="1" i="0" u="none" kern="1200" dirty="0" smtClean="0">
                <a:solidFill>
                  <a:schemeClr val="tx1"/>
                </a:solidFill>
                <a:effectLst/>
                <a:latin typeface="+mn-lt"/>
                <a:ea typeface="+mn-ea"/>
                <a:cs typeface="+mn-cs"/>
              </a:rPr>
              <a:t>: </a:t>
            </a:r>
            <a:r>
              <a:rPr lang="mk" sz="1200" b="0" i="0" u="none" kern="1200" dirty="0" smtClean="0">
                <a:solidFill>
                  <a:schemeClr val="tx1"/>
                </a:solidFill>
                <a:effectLst/>
                <a:latin typeface="+mn-lt"/>
                <a:ea typeface="+mn-ea"/>
                <a:cs typeface="+mn-cs"/>
              </a:rPr>
              <a:t>Како </a:t>
            </a:r>
            <a:r>
              <a:rPr lang="mk" sz="1200" b="0" i="0" u="none" kern="1200" dirty="0">
                <a:solidFill>
                  <a:schemeClr val="tx1"/>
                </a:solidFill>
                <a:effectLst/>
                <a:latin typeface="+mn-lt"/>
                <a:ea typeface="+mn-ea"/>
                <a:cs typeface="+mn-cs"/>
              </a:rPr>
              <a:t>и во повеќето традиционални форензички дисциплини, на стручњаците за дигитална форензика им требаат, покрај стручното знаење, и посебни алатки и знаење за да ја извршат својата работа исправно, како што е да ги соберат сите оригинални информации од советот. Задолжително е да се користат адекватни техники и алатки, и дека процедурите се следливи и повторливи од страна на други стручњаци, за да собраните информации имаат доказна вредност</a:t>
            </a:r>
            <a:r>
              <a:rPr lang="mk" sz="1200" b="0" i="0" u="none" kern="1200" dirty="0" smtClean="0">
                <a:solidFill>
                  <a:schemeClr val="tx1"/>
                </a:solidFill>
                <a:effectLst/>
                <a:latin typeface="+mn-lt"/>
                <a:ea typeface="+mn-ea"/>
                <a:cs typeface="+mn-cs"/>
              </a:rPr>
              <a:t>.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Прифатливост:</a:t>
            </a:r>
            <a:r>
              <a:rPr lang="mk" sz="1200" b="0" i="0" u="none" kern="1200" dirty="0">
                <a:solidFill>
                  <a:schemeClr val="tx1"/>
                </a:solidFill>
                <a:effectLst/>
                <a:latin typeface="+mn-lt"/>
                <a:ea typeface="+mn-ea"/>
                <a:cs typeface="+mn-cs"/>
              </a:rPr>
              <a:t> Со оглед дека крајната цел е да се користат стекнатите и анализираните докази за да го поддржат случајот даден на суд, електронските докази мораат да бидат добиени во согласност со постоечкото законодавство и најдобрата практика за да бидат прифатливи за судот</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Иако деталите се разликуваат во зависност од националното законодавство, следните основни критериуми мораат генерално да бидат земени предвид.</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Автентичност:</a:t>
            </a:r>
            <a:r>
              <a:rPr lang="mk" sz="1200" b="0" i="0" u="none" kern="1200" dirty="0">
                <a:solidFill>
                  <a:schemeClr val="tx1"/>
                </a:solidFill>
                <a:effectLst/>
                <a:latin typeface="+mn-lt"/>
                <a:ea typeface="+mn-ea"/>
                <a:cs typeface="+mn-cs"/>
              </a:rPr>
              <a:t> Мора да биде возможно доказниот материјал позитивно да се поврзе со инстражуваниот инцидент.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Комплетност:</a:t>
            </a:r>
            <a:r>
              <a:rPr lang="mk" sz="1200" b="0" i="0" u="none" kern="1200" dirty="0">
                <a:solidFill>
                  <a:schemeClr val="tx1"/>
                </a:solidFill>
                <a:effectLst/>
                <a:latin typeface="+mn-lt"/>
                <a:ea typeface="+mn-ea"/>
                <a:cs typeface="+mn-cs"/>
              </a:rPr>
              <a:t> Тие мора да ја кажуваат целата приказна а не само одредено гледиште.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Сигурност:</a:t>
            </a:r>
            <a:r>
              <a:rPr lang="mk" sz="1200" b="0" i="0" u="none" kern="1200" dirty="0">
                <a:solidFill>
                  <a:schemeClr val="tx1"/>
                </a:solidFill>
                <a:effectLst/>
                <a:latin typeface="+mn-lt"/>
                <a:ea typeface="+mn-ea"/>
                <a:cs typeface="+mn-cs"/>
              </a:rPr>
              <a:t> Не смее да постои ништо за начинот на кој биле собирани доказите и начинот на кој потоа со нив е ракувано кои можат да предизвикаат сомнеж во нивната автентичност или вистинитост</a:t>
            </a:r>
            <a:r>
              <a:rPr lang="mk" sz="1200" b="0" i="0" u="none" kern="1200" dirty="0" smtClean="0">
                <a:solidFill>
                  <a:schemeClr val="tx1"/>
                </a:solidFill>
                <a:effectLst/>
                <a:latin typeface="+mn-lt"/>
                <a:ea typeface="+mn-ea"/>
                <a:cs typeface="+mn-cs"/>
              </a:rPr>
              <a:t>.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Убедливост:</a:t>
            </a:r>
            <a:r>
              <a:rPr lang="mk" sz="1200" b="0" i="0" u="none" kern="1200" dirty="0">
                <a:solidFill>
                  <a:schemeClr val="tx1"/>
                </a:solidFill>
                <a:effectLst/>
                <a:latin typeface="+mn-lt"/>
                <a:ea typeface="+mn-ea"/>
                <a:cs typeface="+mn-cs"/>
              </a:rPr>
              <a:t> Тие мора да бидат лесно убедливи и разбирливи за судијата и/или членовите на поротата. </a:t>
            </a:r>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Пропорционалност: </a:t>
            </a:r>
            <a:r>
              <a:rPr lang="mk" sz="1200" b="0" i="0" u="none" kern="1200" dirty="0">
                <a:solidFill>
                  <a:schemeClr val="tx1"/>
                </a:solidFill>
                <a:effectLst/>
                <a:latin typeface="+mn-lt"/>
                <a:ea typeface="+mn-ea"/>
                <a:cs typeface="+mn-cs"/>
              </a:rPr>
              <a:t>нивната примена во дигиталната форензика утврдува дека целиот истражем процес мора да биде адекватен и соодветен: користа која треба да се стекне со користењето на специфичните мерки мора да биде поголема од штетата за страната или страните кои се погодени со мерката</a:t>
            </a:r>
            <a:r>
              <a:rPr lang="mk" sz="1200" b="0" i="0" u="none" kern="1200" dirty="0" smtClean="0">
                <a:solidFill>
                  <a:schemeClr val="tx1"/>
                </a:solidFill>
                <a:effectLst/>
                <a:latin typeface="+mn-lt"/>
                <a:ea typeface="+mn-ea"/>
                <a:cs typeface="+mn-cs"/>
              </a:rPr>
              <a:t>. </a:t>
            </a:r>
            <a:endParaRPr lang="mk" sz="1200" kern="1200" dirty="0" smtClean="0">
              <a:solidFill>
                <a:schemeClr val="tx1"/>
              </a:solidFill>
              <a:effectLst/>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5827260C-95DC-194B-88B2-0B241DEC43BF}" type="slidenum">
              <a:rPr/>
              <a:pPr/>
              <a:t>45</a:t>
            </a:fld>
            <a:endParaRPr lang="mk"/>
          </a:p>
        </p:txBody>
      </p:sp>
    </p:spTree>
    <p:extLst>
      <p:ext uri="{BB962C8B-B14F-4D97-AF65-F5344CB8AC3E}">
        <p14:creationId xmlns:p14="http://schemas.microsoft.com/office/powerpoint/2010/main" val="24290576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mk" sz="1200" b="0" i="0" u="none" kern="1200">
                <a:solidFill>
                  <a:schemeClr val="tx1"/>
                </a:solidFill>
                <a:effectLst/>
                <a:latin typeface="+mn-lt"/>
                <a:ea typeface="+mn-ea"/>
                <a:cs typeface="+mn-cs"/>
              </a:rPr>
              <a:t>Инструкторот треба да им овозможи на учесниците да поставуваат прашања кои можеби ги имаат во врска со овој дел од часот. </a:t>
            </a:r>
            <a:endParaRPr lang="mk" smtClean="0"/>
          </a:p>
          <a:p>
            <a:pPr algn="l" rtl="0" eaLnBrk="1" hangingPunct="1">
              <a:spcBef>
                <a:spcPct val="0"/>
              </a:spcBef>
            </a:pPr>
            <a:endParaRPr lang="mk"/>
          </a:p>
        </p:txBody>
      </p:sp>
      <p:sp>
        <p:nvSpPr>
          <p:cNvPr id="61444" name="Slide Number Placeholder 3"/>
          <p:cNvSpPr>
            <a:spLocks noGrp="1"/>
          </p:cNvSpPr>
          <p:nvPr>
            <p:ph type="sldNum" sz="quarter" idx="5"/>
          </p:nvPr>
        </p:nvSpPr>
        <p:spPr bwMode="auto">
          <a:noFill/>
          <a:ln>
            <a:miter lim="800000"/>
            <a:headEnd/>
            <a:tailEnd/>
          </a:ln>
        </p:spPr>
        <p:txBody>
          <a:bodyPr/>
          <a:lstStyle/>
          <a:p>
            <a:pPr algn="l" rtl="0"/>
            <a:fld id="{D4686019-33D4-984A-9587-FE396FFF4F29}" type="slidenum">
              <a:rPr/>
              <a:pPr/>
              <a:t>46</a:t>
            </a:fld>
            <a:endParaRPr lang="mk"/>
          </a:p>
        </p:txBody>
      </p:sp>
    </p:spTree>
    <p:extLst>
      <p:ext uri="{BB962C8B-B14F-4D97-AF65-F5344CB8AC3E}">
        <p14:creationId xmlns:p14="http://schemas.microsoft.com/office/powerpoint/2010/main" val="64861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B2221978-7AB2-D644-A1FF-AF545A1745C1}" type="slidenum">
              <a:rPr/>
              <a:pPr/>
              <a:t>47</a:t>
            </a:fld>
            <a:endParaRPr lang="mk"/>
          </a:p>
        </p:txBody>
      </p:sp>
    </p:spTree>
    <p:extLst>
      <p:ext uri="{BB962C8B-B14F-4D97-AF65-F5344CB8AC3E}">
        <p14:creationId xmlns:p14="http://schemas.microsoft.com/office/powerpoint/2010/main" val="12868175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dirty="0"/>
              <a:t>Овој слајд е едноставен вовед во водичот</a:t>
            </a:r>
            <a:r>
              <a:rPr lang="mk" b="0" i="0" u="none" dirty="0" smtClean="0"/>
              <a:t>. Важно </a:t>
            </a:r>
            <a:r>
              <a:rPr lang="mk" b="0" i="0" u="none" dirty="0"/>
              <a:t>е дека за националните обуки инструкторот го вклучува националното законодавство и сите напатствија кои се достапни</a:t>
            </a:r>
            <a:r>
              <a:rPr lang="mk" b="0" i="0" u="none" dirty="0" smtClean="0"/>
              <a:t>.  </a:t>
            </a:r>
            <a:r>
              <a:rPr lang="mk" b="0" i="0" u="none" dirty="0"/>
              <a:t>Се препорачува споредба меѓу националните напатствија и напатствијата на СЕ која би била корисна како индикација на компатибилноста на националните стандарди со оние кои се применуваат меѓународно.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49</a:t>
            </a:fld>
            <a:endParaRPr lang="mk"/>
          </a:p>
        </p:txBody>
      </p:sp>
    </p:spTree>
    <p:extLst>
      <p:ext uri="{BB962C8B-B14F-4D97-AF65-F5344CB8AC3E}">
        <p14:creationId xmlns:p14="http://schemas.microsoft.com/office/powerpoint/2010/main" val="20877015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dirty="0"/>
              <a:t>Следните 14 слајда даваат објаснување за позадината на водичот, неговата цел, корисници и начинот на кој водичот треба да се користи</a:t>
            </a:r>
            <a:r>
              <a:rPr lang="mk" b="0" i="0" u="none" dirty="0" smtClean="0"/>
              <a:t>. Тие </a:t>
            </a:r>
            <a:r>
              <a:rPr lang="mk" b="0" i="0" u="none" dirty="0"/>
              <a:t>се јасни и се препорачува инструкторот да биде упатен во водичот пред да се обиде да го одржи овој час.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50</a:t>
            </a:fld>
            <a:endParaRPr lang="mk"/>
          </a:p>
        </p:txBody>
      </p:sp>
    </p:spTree>
    <p:extLst>
      <p:ext uri="{BB962C8B-B14F-4D97-AF65-F5344CB8AC3E}">
        <p14:creationId xmlns:p14="http://schemas.microsoft.com/office/powerpoint/2010/main" val="1850659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gn="l" rtl="0"/>
            <a:r>
              <a:rPr lang="mk" sz="1200" b="0" i="0" u="none" strike="noStrike" kern="1200" baseline="0" dirty="0">
                <a:solidFill>
                  <a:schemeClr val="tx1"/>
                </a:solidFill>
                <a:latin typeface="+mn-lt"/>
                <a:ea typeface="+mn-ea"/>
                <a:cs typeface="+mn-cs"/>
              </a:rPr>
              <a:t>Сите кривични постапки зависат од докази за да се донесе одлука за вината или за невиноста на обвинетиот или за да се донесе одлука за меритум во случај на граѓанска постапка</a:t>
            </a:r>
            <a:r>
              <a:rPr lang="mk" sz="1200" b="0" i="0" u="none" strike="noStrike" kern="1200" baseline="0" dirty="0" smtClean="0">
                <a:solidFill>
                  <a:schemeClr val="tx1"/>
                </a:solidFill>
                <a:latin typeface="+mn-lt"/>
                <a:ea typeface="+mn-ea"/>
                <a:cs typeface="+mn-cs"/>
              </a:rPr>
              <a:t>. Традиционално </a:t>
            </a:r>
            <a:r>
              <a:rPr lang="mk" sz="1200" b="0" i="0" u="none" strike="noStrike" kern="1200" baseline="0" dirty="0">
                <a:solidFill>
                  <a:schemeClr val="tx1"/>
                </a:solidFill>
                <a:latin typeface="+mn-lt"/>
                <a:ea typeface="+mn-ea"/>
                <a:cs typeface="+mn-cs"/>
              </a:rPr>
              <a:t>и историски, доказите се во физички облик (како што се документи или фотографии, итн.) или усни сведочења на сведоците. </a:t>
            </a:r>
          </a:p>
          <a:p>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Електронските докази произлегуваат од електронските уреди како што се компјутерите и нивните периферни уреди, компјутерски мрежи, мобилни телефони, дигитални камери и друга преносна опрема (вклучувајќи ги и уредите за чување податоци), како и од интернет</a:t>
            </a:r>
            <a:r>
              <a:rPr lang="mk" sz="1200" b="0" i="0" u="none" strike="noStrike" kern="1200" baseline="0" dirty="0" smtClean="0">
                <a:solidFill>
                  <a:schemeClr val="tx1"/>
                </a:solidFill>
                <a:latin typeface="+mn-lt"/>
                <a:ea typeface="+mn-ea"/>
                <a:cs typeface="+mn-cs"/>
              </a:rPr>
              <a:t>. Инфорнациите </a:t>
            </a:r>
            <a:r>
              <a:rPr lang="mk" sz="1200" b="0" i="0" u="none" strike="noStrike" kern="1200" baseline="0" dirty="0">
                <a:solidFill>
                  <a:schemeClr val="tx1"/>
                </a:solidFill>
                <a:latin typeface="+mn-lt"/>
                <a:ea typeface="+mn-ea"/>
                <a:cs typeface="+mn-cs"/>
              </a:rPr>
              <a:t>кои тие ги содржат немаат </a:t>
            </a:r>
          </a:p>
          <a:p>
            <a:pPr algn="l" rtl="0"/>
            <a:r>
              <a:rPr lang="mk" sz="1200" b="0" i="0" u="none" strike="noStrike" kern="1200" baseline="0" dirty="0">
                <a:solidFill>
                  <a:schemeClr val="tx1"/>
                </a:solidFill>
                <a:latin typeface="+mn-lt"/>
                <a:ea typeface="+mn-ea"/>
                <a:cs typeface="+mn-cs"/>
              </a:rPr>
              <a:t>независен физички облик. </a:t>
            </a:r>
          </a:p>
          <a:p>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Меѓутоа, на многу начини, електронските докази не се разликуваат од традиционалните докази во смисол дека страната која ги изведува во правната постапка мора да биде во можност да покаже дека тие ја одразуваат истата низа околности и фактички информации како што било во време на извршувањето на делото</a:t>
            </a:r>
            <a:r>
              <a:rPr lang="mk" sz="1200" b="0" i="0" u="none" strike="noStrike" kern="1200" baseline="0" dirty="0" smtClean="0">
                <a:solidFill>
                  <a:schemeClr val="tx1"/>
                </a:solidFill>
                <a:latin typeface="+mn-lt"/>
                <a:ea typeface="+mn-ea"/>
                <a:cs typeface="+mn-cs"/>
              </a:rPr>
              <a:t>. Со </a:t>
            </a:r>
            <a:r>
              <a:rPr lang="mk" sz="1200" b="0" i="0" u="none" strike="noStrike" kern="1200" baseline="0" dirty="0">
                <a:solidFill>
                  <a:schemeClr val="tx1"/>
                </a:solidFill>
                <a:latin typeface="+mn-lt"/>
                <a:ea typeface="+mn-ea"/>
                <a:cs typeface="+mn-cs"/>
              </a:rPr>
              <a:t>други зборови, тие мора да докажат дека никакви промени, бришења, дополнувања или други измени не се случиле. </a:t>
            </a:r>
          </a:p>
          <a:p>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Нематеријалната природа на било која информација меморирана во електронска форма ја прави информацијата многу полесна за манипулирање и поподложна на измени од традиционалните облици на докази</a:t>
            </a:r>
            <a:r>
              <a:rPr lang="mk" sz="1200" b="0" i="0" u="none" strike="noStrike" kern="1200" baseline="0" dirty="0" smtClean="0">
                <a:solidFill>
                  <a:schemeClr val="tx1"/>
                </a:solidFill>
                <a:latin typeface="+mn-lt"/>
                <a:ea typeface="+mn-ea"/>
                <a:cs typeface="+mn-cs"/>
              </a:rPr>
              <a:t>. Ова </a:t>
            </a:r>
            <a:r>
              <a:rPr lang="mk" sz="1200" b="0" i="0" u="none" strike="noStrike" kern="1200" baseline="0" dirty="0">
                <a:solidFill>
                  <a:schemeClr val="tx1"/>
                </a:solidFill>
                <a:latin typeface="+mn-lt"/>
                <a:ea typeface="+mn-ea"/>
                <a:cs typeface="+mn-cs"/>
              </a:rPr>
              <a:t>создава посебни предизвици на правосудниот систем кој бара со ваквите податоци да се ракува на посебен начин </a:t>
            </a:r>
          </a:p>
          <a:p>
            <a:pPr algn="l" rtl="0"/>
            <a:r>
              <a:rPr lang="mk" sz="1200" b="0" i="0" u="none" strike="noStrike" kern="1200" baseline="0" dirty="0">
                <a:solidFill>
                  <a:schemeClr val="tx1"/>
                </a:solidFill>
                <a:latin typeface="+mn-lt"/>
                <a:ea typeface="+mn-ea"/>
                <a:cs typeface="+mn-cs"/>
              </a:rPr>
              <a:t>за да се осигури интегритетот на доказите кои тие ги нудат.</a:t>
            </a:r>
          </a:p>
          <a:p>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Со оглед на нивните посебни карактеристики, електронските докази можат да се дефинираат како:</a:t>
            </a:r>
          </a:p>
          <a:p>
            <a:pPr algn="l" rtl="0"/>
            <a:r>
              <a:rPr lang="mk" sz="1200" b="0" i="0" u="none" strike="noStrike" kern="1200" baseline="0" dirty="0">
                <a:solidFill>
                  <a:schemeClr val="tx1"/>
                </a:solidFill>
                <a:latin typeface="+mn-lt"/>
                <a:ea typeface="+mn-ea"/>
                <a:cs typeface="+mn-cs"/>
              </a:rPr>
              <a:t>Секоја информација генерирана, меморирана или пренесена во дигитален облик која подоцна може да биде </a:t>
            </a:r>
          </a:p>
          <a:p>
            <a:pPr algn="l" rtl="0"/>
            <a:r>
              <a:rPr lang="mk" sz="1200" b="0" i="0" u="none" strike="noStrike" kern="1200" baseline="0" dirty="0">
                <a:solidFill>
                  <a:schemeClr val="tx1"/>
                </a:solidFill>
                <a:latin typeface="+mn-lt"/>
                <a:ea typeface="+mn-ea"/>
                <a:cs typeface="+mn-cs"/>
              </a:rPr>
              <a:t>потребна за докажување или недокажување на факти кои се оспоруваат во правна постапка.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63</a:t>
            </a:fld>
            <a:endParaRPr lang="mk"/>
          </a:p>
        </p:txBody>
      </p:sp>
    </p:spTree>
    <p:extLst>
      <p:ext uri="{BB962C8B-B14F-4D97-AF65-F5344CB8AC3E}">
        <p14:creationId xmlns:p14="http://schemas.microsoft.com/office/powerpoint/2010/main" val="9942816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a:t>Група принципи кои се вклучени во следните пет слајда и во согласност со генерално прифатената практика на меѓународно ниво. Стварниот принцип е наведен со масни курзивни букви по што следат забелешки со објаснувања. Инструкторот треба да се запознае со принципите и да истражи дали постојат инструкции кои се применуваат локално пред започнување на оваа презентација.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64</a:t>
            </a:fld>
            <a:endParaRPr lang="mk"/>
          </a:p>
        </p:txBody>
      </p:sp>
    </p:spTree>
    <p:extLst>
      <p:ext uri="{BB962C8B-B14F-4D97-AF65-F5344CB8AC3E}">
        <p14:creationId xmlns:p14="http://schemas.microsoft.com/office/powerpoint/2010/main" val="1553173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5</a:t>
            </a:fld>
            <a:endParaRPr lang="mk" dirty="0"/>
          </a:p>
        </p:txBody>
      </p:sp>
    </p:spTree>
    <p:extLst>
      <p:ext uri="{BB962C8B-B14F-4D97-AF65-F5344CB8AC3E}">
        <p14:creationId xmlns:p14="http://schemas.microsoft.com/office/powerpoint/2010/main" val="16016359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mk" sz="1200" b="0" i="0" u="none" kern="1200">
                <a:solidFill>
                  <a:schemeClr val="tx1"/>
                </a:solidFill>
                <a:effectLst/>
                <a:latin typeface="+mn-lt"/>
                <a:ea typeface="+mn-ea"/>
                <a:cs typeface="+mn-cs"/>
              </a:rPr>
              <a:t>Инструкторот треба да им овозможи на учесниците да поставуваат прашања кои можеби ги имаат во врска со овој дел од часот. </a:t>
            </a:r>
            <a:endParaRPr lang="mk" smtClean="0"/>
          </a:p>
          <a:p>
            <a:pPr algn="l" rtl="0" eaLnBrk="1" hangingPunct="1">
              <a:spcBef>
                <a:spcPct val="0"/>
              </a:spcBef>
            </a:pPr>
            <a:endParaRPr lang="mk"/>
          </a:p>
        </p:txBody>
      </p:sp>
      <p:sp>
        <p:nvSpPr>
          <p:cNvPr id="61444" name="Slide Number Placeholder 3"/>
          <p:cNvSpPr>
            <a:spLocks noGrp="1"/>
          </p:cNvSpPr>
          <p:nvPr>
            <p:ph type="sldNum" sz="quarter" idx="5"/>
          </p:nvPr>
        </p:nvSpPr>
        <p:spPr bwMode="auto">
          <a:noFill/>
          <a:ln>
            <a:miter lim="800000"/>
            <a:headEnd/>
            <a:tailEnd/>
          </a:ln>
        </p:spPr>
        <p:txBody>
          <a:bodyPr/>
          <a:lstStyle/>
          <a:p>
            <a:pPr algn="l" rtl="0"/>
            <a:fld id="{D4686019-33D4-984A-9587-FE396FFF4F29}" type="slidenum">
              <a:rPr/>
              <a:pPr/>
              <a:t>70</a:t>
            </a:fld>
            <a:endParaRPr lang="mk"/>
          </a:p>
        </p:txBody>
      </p:sp>
    </p:spTree>
    <p:extLst>
      <p:ext uri="{BB962C8B-B14F-4D97-AF65-F5344CB8AC3E}">
        <p14:creationId xmlns:p14="http://schemas.microsoft.com/office/powerpoint/2010/main" val="11944689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71</a:t>
            </a:fld>
            <a:endParaRPr lang="mk"/>
          </a:p>
        </p:txBody>
      </p:sp>
    </p:spTree>
    <p:extLst>
      <p:ext uri="{BB962C8B-B14F-4D97-AF65-F5344CB8AC3E}">
        <p14:creationId xmlns:p14="http://schemas.microsoft.com/office/powerpoint/2010/main" val="4650055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gn="l" rtl="0" eaLnBrk="1" hangingPunct="1">
              <a:buFontTx/>
              <a:buAutoNum type="arabicPeriod"/>
            </a:pPr>
            <a:r>
              <a:rPr lang="mk" b="0" i="0" u="none" dirty="0">
                <a:latin typeface="Calibri" charset="0"/>
              </a:rPr>
              <a:t>Ваквата одлука ќе дбиде финализирана на местото на анстанот (работите се појасни)</a:t>
            </a:r>
          </a:p>
          <a:p>
            <a:pPr marL="228600" indent="-228600" algn="l" rtl="0" eaLnBrk="1" hangingPunct="1">
              <a:buFontTx/>
              <a:buAutoNum type="arabicPeriod"/>
            </a:pPr>
            <a:r>
              <a:rPr lang="mk" b="0" i="0" u="none" dirty="0">
                <a:latin typeface="Calibri" charset="0"/>
              </a:rPr>
              <a:t>Меѓутоа, колку повеќе информации имаме, толку подобро</a:t>
            </a:r>
            <a:r>
              <a:rPr lang="mk" b="0" i="0" u="none" dirty="0" smtClean="0">
                <a:latin typeface="Calibri" charset="0"/>
              </a:rPr>
              <a:t>. </a:t>
            </a:r>
            <a:endParaRPr lang="mk" dirty="0" smtClean="0">
              <a:latin typeface="Calibri" charset="0"/>
            </a:endParaRPr>
          </a:p>
          <a:p>
            <a:pPr marL="228600" indent="-228600" algn="l" rtl="0" eaLnBrk="1" hangingPunct="1">
              <a:buFontTx/>
              <a:buAutoNum type="arabicPeriod"/>
            </a:pPr>
            <a:endParaRPr lang="mk"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83109741-2BAC-7E41-B182-958CD2507C74}" type="slidenum">
              <a:rPr>
                <a:latin typeface="Calibri" charset="0"/>
              </a:rPr>
              <a:pPr eaLnBrk="1" hangingPunct="1"/>
              <a:t>72</a:t>
            </a:fld>
            <a:endParaRPr lang="mk">
              <a:latin typeface="Calibri" charset="0"/>
            </a:endParaRPr>
          </a:p>
        </p:txBody>
      </p:sp>
    </p:spTree>
    <p:extLst>
      <p:ext uri="{BB962C8B-B14F-4D97-AF65-F5344CB8AC3E}">
        <p14:creationId xmlns:p14="http://schemas.microsoft.com/office/powerpoint/2010/main" val="11979791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Ако знаете или се сомневате дека на местото на настанот може да се најдат е-докази, тимот за пребарување треба да вклучи членови кои се специјално обучени за таа функција како и независни стручњаци ако е потребно</a:t>
            </a:r>
            <a:r>
              <a:rPr lang="mk" sz="1200" b="0" i="0" u="none" kern="1200" dirty="0" smtClean="0">
                <a:solidFill>
                  <a:schemeClr val="tx1"/>
                </a:solidFill>
                <a:effectLst/>
                <a:latin typeface="+mn-lt"/>
                <a:ea typeface="+mn-ea"/>
                <a:cs typeface="+mn-cs"/>
              </a:rPr>
              <a:t>. Ако </a:t>
            </a:r>
            <a:r>
              <a:rPr lang="mk" sz="1200" b="0" i="0" u="none" kern="1200" dirty="0">
                <a:solidFill>
                  <a:schemeClr val="tx1"/>
                </a:solidFill>
                <a:effectLst/>
                <a:latin typeface="+mn-lt"/>
                <a:ea typeface="+mn-ea"/>
                <a:cs typeface="+mn-cs"/>
              </a:rPr>
              <a:t>системот го администрира или одржува надворешна компанија или администратор, истражителот може да размисли да ги вклучите како вешти лица (секако ако тој/таа не се сметаат за осомничени или немаат никаков друг конфликт на интереси).Како минимум, оние кои ракуваат со електронските докази (и идеално сите присутни) треба да имаат основна обука за идентификување и собирање потенцијални извори на такви докази</a:t>
            </a:r>
            <a:r>
              <a:rPr lang="mk" sz="1200" b="0" i="0" u="none" kern="1200" dirty="0" smtClean="0">
                <a:solidFill>
                  <a:schemeClr val="tx1"/>
                </a:solidFill>
                <a:effectLst/>
                <a:latin typeface="+mn-lt"/>
                <a:ea typeface="+mn-ea"/>
                <a:cs typeface="+mn-cs"/>
              </a:rPr>
              <a:t>. Кога </a:t>
            </a:r>
            <a:r>
              <a:rPr lang="mk" sz="1200" b="0" i="0" u="none" kern="1200" dirty="0">
                <a:solidFill>
                  <a:schemeClr val="tx1"/>
                </a:solidFill>
                <a:effectLst/>
                <a:latin typeface="+mn-lt"/>
                <a:ea typeface="+mn-ea"/>
                <a:cs typeface="+mn-cs"/>
              </a:rPr>
              <a:t>е можно, секоја група која е задолжена со заплена на електронски докази треба да се состои барем од двајца службеници за да постојат сведоци за секоја активност. Сите членови на тимот тгреба да ги знаат принципите кои се применуваат при ракување со е-докази како и оние кои се користат за ракување со други физички докази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Тие исто така треба да бидат свесни за сите специјални мерки кои се потребни (на пример, да не користат алуминиумски прав за собирање на отисоци од прсти од електронските уреди). Тие исто така треба да знаат дека во одредени ситуации тие мораат да ја контактираат стручната единица и треба да ја имаат оваа информаџција за контакт подготвена ако не вклучиле стручњак во пребарувањето</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73</a:t>
            </a:fld>
            <a:endParaRPr lang="mk"/>
          </a:p>
        </p:txBody>
      </p:sp>
    </p:spTree>
    <p:extLst>
      <p:ext uri="{BB962C8B-B14F-4D97-AF65-F5344CB8AC3E}">
        <p14:creationId xmlns:p14="http://schemas.microsoft.com/office/powerpoint/2010/main" val="720236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74</a:t>
            </a:fld>
            <a:endParaRPr lang="mk"/>
          </a:p>
        </p:txBody>
      </p:sp>
    </p:spTree>
    <p:extLst>
      <p:ext uri="{BB962C8B-B14F-4D97-AF65-F5344CB8AC3E}">
        <p14:creationId xmlns:p14="http://schemas.microsoft.com/office/powerpoint/2010/main" val="12750966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l" rtl="0"/>
            <a:r>
              <a:rPr lang="mk" sz="1200" b="0" i="0" u="none" kern="1200" dirty="0">
                <a:solidFill>
                  <a:schemeClr val="tx1"/>
                </a:solidFill>
                <a:effectLst/>
                <a:latin typeface="+mn-lt"/>
                <a:ea typeface="+mn-ea"/>
                <a:cs typeface="+mn-cs"/>
              </a:rPr>
              <a:t>Со оглед дека дигиталната форензика е многу сложена и вклучува многу различни дисциплини, истражувачот на дигитална форензика е склон да специјализира една област на електронски докази</a:t>
            </a:r>
            <a:r>
              <a:rPr lang="mk" sz="1200" b="0" i="0" u="none" kern="1200" dirty="0" smtClean="0">
                <a:solidFill>
                  <a:schemeClr val="tx1"/>
                </a:solidFill>
                <a:effectLst/>
                <a:latin typeface="+mn-lt"/>
                <a:ea typeface="+mn-ea"/>
                <a:cs typeface="+mn-cs"/>
              </a:rPr>
              <a:t>. Ова </a:t>
            </a:r>
            <a:r>
              <a:rPr lang="mk" sz="1200" b="0" i="0" u="none" kern="1200" dirty="0">
                <a:solidFill>
                  <a:schemeClr val="tx1"/>
                </a:solidFill>
                <a:effectLst/>
                <a:latin typeface="+mn-lt"/>
                <a:ea typeface="+mn-ea"/>
                <a:cs typeface="+mn-cs"/>
              </a:rPr>
              <a:t>значи дека истражувачот или обвинителот понекогаш ќе има потреба да ги задржи услугите на дигиталните стручњаци за да им помогнат во особени технички ситуации. При избор на стручњак може да биде корисно да се видат некои облици на формални акредитации кои се доделени од страна на почитувани академски или професионални тела</a:t>
            </a:r>
            <a:r>
              <a:rPr lang="mk" sz="1200" b="0" i="0" u="none" kern="1200" dirty="0" smtClean="0">
                <a:solidFill>
                  <a:schemeClr val="tx1"/>
                </a:solidFill>
                <a:effectLst/>
                <a:latin typeface="+mn-lt"/>
                <a:ea typeface="+mn-ea"/>
                <a:cs typeface="+mn-cs"/>
              </a:rPr>
              <a:t>. Акредитацијата </a:t>
            </a:r>
            <a:r>
              <a:rPr lang="mk" sz="1200" b="0" i="0" u="none" kern="1200" dirty="0">
                <a:solidFill>
                  <a:schemeClr val="tx1"/>
                </a:solidFill>
                <a:effectLst/>
                <a:latin typeface="+mn-lt"/>
                <a:ea typeface="+mn-ea"/>
                <a:cs typeface="+mn-cs"/>
              </a:rPr>
              <a:t>претставува одредено ниво на образовно постигнување и дава независна оценка на неговите или нејзините уверенија кога неговата или нејзината експертиза се наоѓаат под лупа во судот</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Слично, евиденција на публикациите во реномирани списанија каде рецензија даваат колегите, искуства во претходни случаи и професионалната репутација исто така помагаат да се зајакне таа доверба.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Процесот на избор не треба да биде случаен, туку активен и структуриран од самиот почеток. Единиците за компјутерски кримина, можат да бидат во можност да понудат дополнителен совет за критериумите за избор, меѓутоа следните критериуми можат да помогнат да се утврди вредноста и репутацијата на интерните вешти лица.</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Стручни вештини</a:t>
            </a:r>
          </a:p>
          <a:p>
            <a:pPr algn="l" rtl="0"/>
            <a:r>
              <a:rPr lang="mk" sz="1200" b="0" i="0" u="none" kern="1200" dirty="0">
                <a:solidFill>
                  <a:schemeClr val="tx1"/>
                </a:solidFill>
                <a:effectLst/>
                <a:latin typeface="+mn-lt"/>
                <a:ea typeface="+mn-ea"/>
                <a:cs typeface="+mn-cs"/>
              </a:rPr>
              <a:t>а. Релевантни академски и професионални квалификации и акредитација; </a:t>
            </a:r>
          </a:p>
          <a:p>
            <a:pPr algn="l" rtl="0"/>
            <a:r>
              <a:rPr lang="mk" sz="1200" b="0" i="0" u="none" kern="1200" dirty="0">
                <a:solidFill>
                  <a:schemeClr val="tx1"/>
                </a:solidFill>
                <a:effectLst/>
                <a:latin typeface="+mn-lt"/>
                <a:ea typeface="+mn-ea"/>
                <a:cs typeface="+mn-cs"/>
              </a:rPr>
              <a:t>б. Специфични вештини кој тој или таа ги поседува а кои се релевантни за конкретниот случај;</a:t>
            </a:r>
          </a:p>
          <a:p>
            <a:pPr algn="l" rtl="0"/>
            <a:r>
              <a:rPr lang="mk" sz="1200" b="0" i="0" u="none" kern="1200" dirty="0">
                <a:solidFill>
                  <a:schemeClr val="tx1"/>
                </a:solidFill>
                <a:effectLst/>
                <a:latin typeface="+mn-lt"/>
                <a:ea typeface="+mn-ea"/>
                <a:cs typeface="+mn-cs"/>
              </a:rPr>
              <a:t>в. Вкјлученост во некој релевантен специјализиран професионален инстутут или асоцијација;</a:t>
            </a:r>
          </a:p>
          <a:p>
            <a:pPr algn="l" rtl="0"/>
            <a:r>
              <a:rPr lang="mk" sz="1200" b="0" i="0" u="none" kern="1200" dirty="0">
                <a:solidFill>
                  <a:schemeClr val="tx1"/>
                </a:solidFill>
                <a:effectLst/>
                <a:latin typeface="+mn-lt"/>
                <a:ea typeface="+mn-ea"/>
                <a:cs typeface="+mn-cs"/>
              </a:rPr>
              <a:t>г. Признаена репутација за неговата или нејзината активност во бараното поле на стручност (на пример, дали стручњакот има награди за својата работа?).</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Стручно искуство</a:t>
            </a:r>
          </a:p>
          <a:p>
            <a:pPr algn="l" rtl="0"/>
            <a:r>
              <a:rPr lang="mk" sz="1200" b="0" i="0" u="none" kern="1200" dirty="0">
                <a:solidFill>
                  <a:schemeClr val="tx1"/>
                </a:solidFill>
                <a:effectLst/>
                <a:latin typeface="+mn-lt"/>
                <a:ea typeface="+mn-ea"/>
                <a:cs typeface="+mn-cs"/>
              </a:rPr>
              <a:t>а. Должината и природата на искуството на ваков вид работа;</a:t>
            </a:r>
          </a:p>
          <a:p>
            <a:pPr algn="l" rtl="0"/>
            <a:r>
              <a:rPr lang="mk" sz="1200" b="0" i="0" u="none" kern="1200" dirty="0">
                <a:solidFill>
                  <a:schemeClr val="tx1"/>
                </a:solidFill>
                <a:effectLst/>
                <a:latin typeface="+mn-lt"/>
                <a:ea typeface="+mn-ea"/>
                <a:cs typeface="+mn-cs"/>
              </a:rPr>
              <a:t>б. Стекнато ниво и работен стаж;</a:t>
            </a:r>
          </a:p>
          <a:p>
            <a:pPr algn="l" rtl="0"/>
            <a:r>
              <a:rPr lang="mk" sz="1200" b="0" i="0" u="none" kern="1200" dirty="0">
                <a:solidFill>
                  <a:schemeClr val="tx1"/>
                </a:solidFill>
                <a:effectLst/>
                <a:latin typeface="+mn-lt"/>
                <a:ea typeface="+mn-ea"/>
                <a:cs typeface="+mn-cs"/>
              </a:rPr>
              <a:t>в. Број на судски случаи во кои тој или таа биле вклучени;</a:t>
            </a:r>
          </a:p>
          <a:p>
            <a:pPr algn="l" rtl="0"/>
            <a:r>
              <a:rPr lang="mk" sz="1200" b="0" i="0" u="none" kern="1200" dirty="0">
                <a:solidFill>
                  <a:schemeClr val="tx1"/>
                </a:solidFill>
                <a:effectLst/>
                <a:latin typeface="+mn-lt"/>
                <a:ea typeface="+mn-ea"/>
                <a:cs typeface="+mn-cs"/>
              </a:rPr>
              <a:t>г. Типот и сложеноста на случаите во кои бил вклучен стручњакот;</a:t>
            </a:r>
          </a:p>
          <a:p>
            <a:pPr algn="l" rtl="0"/>
            <a:r>
              <a:rPr lang="mk" sz="1200" b="0" i="0" u="none" kern="1200" dirty="0">
                <a:solidFill>
                  <a:schemeClr val="tx1"/>
                </a:solidFill>
                <a:effectLst/>
                <a:latin typeface="+mn-lt"/>
                <a:ea typeface="+mn-ea"/>
                <a:cs typeface="+mn-cs"/>
              </a:rPr>
              <a:t>д. Докази со кои се докажува нивото и квалитетот на искуството (на пример, учество како поканет гостин на реномиран настан; побликации во реномирани списанија каде рецензија даваат колегите, званични </a:t>
            </a:r>
            <a:r>
              <a:rPr lang="mk" sz="1200" b="0" i="0" u="none" kern="1200" dirty="0" smtClean="0">
                <a:solidFill>
                  <a:schemeClr val="tx1"/>
                </a:solidFill>
                <a:effectLst/>
                <a:latin typeface="+mn-lt"/>
                <a:ea typeface="+mn-ea"/>
                <a:cs typeface="+mn-cs"/>
              </a:rPr>
              <a:t>и  </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хонорарни именувања релевантни за специјалноста).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Познавање на истраги</a:t>
            </a:r>
          </a:p>
          <a:p>
            <a:pPr algn="l" rtl="0"/>
            <a:r>
              <a:rPr lang="mk" sz="1200" b="0" i="0" u="none" kern="1200" dirty="0">
                <a:solidFill>
                  <a:schemeClr val="tx1"/>
                </a:solidFill>
                <a:effectLst/>
                <a:latin typeface="+mn-lt"/>
                <a:ea typeface="+mn-ea"/>
                <a:cs typeface="+mn-cs"/>
              </a:rPr>
              <a:t>Разбирање на природата и на потребитее на истрага во смисол на доверливост, важност и дистинкција меѓу информација, разузнацање и доказ</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Контекстуално знаење</a:t>
            </a:r>
          </a:p>
          <a:p>
            <a:pPr algn="l" rtl="0"/>
            <a:r>
              <a:rPr lang="mk" sz="1200" b="0" i="0" u="none" kern="1200" dirty="0">
                <a:solidFill>
                  <a:schemeClr val="tx1"/>
                </a:solidFill>
                <a:effectLst/>
                <a:latin typeface="+mn-lt"/>
                <a:ea typeface="+mn-ea"/>
                <a:cs typeface="+mn-cs"/>
              </a:rPr>
              <a:t>Разбирање на разликата меѓу пристапи, јазик, филозофија, практика и улогите на полицијата и правото, и потребно техничко знаење од информатитчка технологија како и запознаеноста со концептот на веројатноста во најширока смисла и познавањето на разликата меѓу научните и правните стандарди на докази</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Познавање на правото</a:t>
            </a:r>
          </a:p>
          <a:p>
            <a:pPr algn="l" rtl="0"/>
            <a:r>
              <a:rPr lang="mk" sz="1200" b="0" i="0" u="none" kern="1200" dirty="0">
                <a:solidFill>
                  <a:schemeClr val="tx1"/>
                </a:solidFill>
                <a:effectLst/>
                <a:latin typeface="+mn-lt"/>
                <a:ea typeface="+mn-ea"/>
                <a:cs typeface="+mn-cs"/>
              </a:rPr>
              <a:t>Разбирање на релевантните аспекти на правото во врска со:</a:t>
            </a:r>
          </a:p>
          <a:p>
            <a:pPr algn="l" rtl="0"/>
            <a:r>
              <a:rPr lang="mk" sz="1200" b="0" i="0" u="none" kern="1200" dirty="0">
                <a:solidFill>
                  <a:schemeClr val="tx1"/>
                </a:solidFill>
                <a:effectLst/>
                <a:latin typeface="+mn-lt"/>
                <a:ea typeface="+mn-ea"/>
                <a:cs typeface="+mn-cs"/>
              </a:rPr>
              <a:t>а. Изјави;</a:t>
            </a:r>
          </a:p>
          <a:p>
            <a:pPr algn="l" rtl="0"/>
            <a:r>
              <a:rPr lang="mk" sz="1200" b="0" i="0" u="none" kern="1200" dirty="0">
                <a:solidFill>
                  <a:schemeClr val="tx1"/>
                </a:solidFill>
                <a:effectLst/>
                <a:latin typeface="+mn-lt"/>
                <a:ea typeface="+mn-ea"/>
                <a:cs typeface="+mn-cs"/>
              </a:rPr>
              <a:t>б. Континуитет; </a:t>
            </a:r>
          </a:p>
          <a:p>
            <a:pPr algn="l" rtl="0"/>
            <a:r>
              <a:rPr lang="mk" sz="1200" b="0" i="0" u="none" kern="1200" dirty="0">
                <a:solidFill>
                  <a:schemeClr val="tx1"/>
                </a:solidFill>
                <a:effectLst/>
                <a:latin typeface="+mn-lt"/>
                <a:ea typeface="+mn-ea"/>
                <a:cs typeface="+mn-cs"/>
              </a:rPr>
              <a:t>в. Прописи кои се однесуваат на доказите;</a:t>
            </a:r>
          </a:p>
          <a:p>
            <a:pPr algn="l" rtl="0"/>
            <a:r>
              <a:rPr lang="mk" sz="1200" b="0" i="0" u="none" kern="1200" dirty="0">
                <a:solidFill>
                  <a:schemeClr val="tx1"/>
                </a:solidFill>
                <a:effectLst/>
                <a:latin typeface="+mn-lt"/>
                <a:ea typeface="+mn-ea"/>
                <a:cs typeface="+mn-cs"/>
              </a:rPr>
              <a:t>г. Судски постапки (вклучувајчи ја и разликата на улогите на одбраната и обвинителството);</a:t>
            </a:r>
          </a:p>
          <a:p>
            <a:pPr algn="l" rtl="0"/>
            <a:r>
              <a:rPr lang="mk" sz="1200" b="0" i="0" u="none" kern="1200" dirty="0">
                <a:solidFill>
                  <a:schemeClr val="tx1"/>
                </a:solidFill>
                <a:effectLst/>
                <a:latin typeface="+mn-lt"/>
                <a:ea typeface="+mn-ea"/>
                <a:cs typeface="+mn-cs"/>
              </a:rPr>
              <a:t>д. Јасно разбирање на улогите и на одговорностите на стручните лица.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Комуникациски вештини</a:t>
            </a:r>
          </a:p>
          <a:p>
            <a:pPr algn="l" rtl="0"/>
            <a:r>
              <a:rPr lang="mk" sz="1200" b="0" i="0" u="none" kern="1200" dirty="0">
                <a:solidFill>
                  <a:schemeClr val="tx1"/>
                </a:solidFill>
                <a:effectLst/>
                <a:latin typeface="+mn-lt"/>
                <a:ea typeface="+mn-ea"/>
                <a:cs typeface="+mn-cs"/>
              </a:rPr>
              <a:t>Способност да ги изрази и објасни на обичен јазик:</a:t>
            </a:r>
          </a:p>
          <a:p>
            <a:pPr algn="l" rtl="0"/>
            <a:r>
              <a:rPr lang="mk" sz="1200" b="0" i="0" u="none" kern="1200" dirty="0">
                <a:solidFill>
                  <a:schemeClr val="tx1"/>
                </a:solidFill>
                <a:effectLst/>
                <a:latin typeface="+mn-lt"/>
                <a:ea typeface="+mn-ea"/>
                <a:cs typeface="+mn-cs"/>
              </a:rPr>
              <a:t>а. Природата на полето на специјалноста; </a:t>
            </a:r>
          </a:p>
          <a:p>
            <a:pPr algn="l" rtl="0"/>
            <a:r>
              <a:rPr lang="mk" sz="1200" b="0" i="0" u="none" kern="1200" dirty="0">
                <a:solidFill>
                  <a:schemeClr val="tx1"/>
                </a:solidFill>
                <a:effectLst/>
                <a:latin typeface="+mn-lt"/>
                <a:ea typeface="+mn-ea"/>
                <a:cs typeface="+mn-cs"/>
              </a:rPr>
              <a:t>б. Техниките и опремата кои се користени во испитувањето; </a:t>
            </a:r>
          </a:p>
          <a:p>
            <a:pPr algn="l" rtl="0"/>
            <a:r>
              <a:rPr lang="mk" sz="1200" b="0" i="0" u="none" kern="1200" dirty="0">
                <a:solidFill>
                  <a:schemeClr val="tx1"/>
                </a:solidFill>
                <a:effectLst/>
                <a:latin typeface="+mn-lt"/>
                <a:ea typeface="+mn-ea"/>
                <a:cs typeface="+mn-cs"/>
              </a:rPr>
              <a:t>в. Употребени методи на толкување;</a:t>
            </a:r>
          </a:p>
          <a:p>
            <a:pPr algn="l" rtl="0"/>
            <a:r>
              <a:rPr lang="mk" sz="1200" b="0" i="0" u="none" kern="1200" dirty="0">
                <a:solidFill>
                  <a:schemeClr val="tx1"/>
                </a:solidFill>
                <a:effectLst/>
                <a:latin typeface="+mn-lt"/>
                <a:ea typeface="+mn-ea"/>
                <a:cs typeface="+mn-cs"/>
              </a:rPr>
              <a:t>г. Предности и слабости на доказите;</a:t>
            </a:r>
          </a:p>
          <a:p>
            <a:pPr algn="l" rtl="0"/>
            <a:r>
              <a:rPr lang="mk" sz="1200" b="0" i="0" u="none" kern="1200" dirty="0">
                <a:solidFill>
                  <a:schemeClr val="tx1"/>
                </a:solidFill>
                <a:effectLst/>
                <a:latin typeface="+mn-lt"/>
                <a:ea typeface="+mn-ea"/>
                <a:cs typeface="+mn-cs"/>
              </a:rPr>
              <a:t>д. Сите можни алтернативни објаснувања за неоткриените факти.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Општо</a:t>
            </a:r>
          </a:p>
          <a:p>
            <a:pPr algn="l" rtl="0"/>
            <a:r>
              <a:rPr lang="mk" sz="1200" b="0" i="0" u="none" kern="1200" dirty="0">
                <a:solidFill>
                  <a:schemeClr val="tx1"/>
                </a:solidFill>
                <a:effectLst/>
                <a:latin typeface="+mn-lt"/>
                <a:ea typeface="+mn-ea"/>
                <a:cs typeface="+mn-cs"/>
              </a:rPr>
              <a:t>а. Стручњакот можеби ќе треба да има безбедносен сертификат за одредено ниво за да може да ракува со доказниот материјал;</a:t>
            </a:r>
          </a:p>
          <a:p>
            <a:pPr algn="l" rtl="0"/>
            <a:r>
              <a:rPr lang="mk" sz="1200" b="0" i="0" u="none" kern="1200" dirty="0">
                <a:solidFill>
                  <a:schemeClr val="tx1"/>
                </a:solidFill>
                <a:effectLst/>
                <a:latin typeface="+mn-lt"/>
                <a:ea typeface="+mn-ea"/>
                <a:cs typeface="+mn-cs"/>
              </a:rPr>
              <a:t>б. Стручњакот треба да потпише договор за тајност (за да се осигура дека сознанијата до кои е дојдено во текот на испитувањето ќе останат доверливи); </a:t>
            </a:r>
          </a:p>
          <a:p>
            <a:pPr algn="l" rtl="0"/>
            <a:r>
              <a:rPr lang="mk" sz="1200" b="0" i="0" u="none" kern="1200" dirty="0">
                <a:solidFill>
                  <a:schemeClr val="tx1"/>
                </a:solidFill>
                <a:effectLst/>
                <a:latin typeface="+mn-lt"/>
                <a:ea typeface="+mn-ea"/>
                <a:cs typeface="+mn-cs"/>
              </a:rPr>
              <a:t>в. Каде што е важно, стручњакот треба да се запознае со сите релевантни упатства за материјалите поврзани со педофилија, вклучувајќи го и ефектот на тие материјали врз другите вклучени и од него ќе се бара да направи нивна соодветна оценка на ризикот;</a:t>
            </a:r>
          </a:p>
          <a:p>
            <a:pPr algn="l" rtl="0"/>
            <a:r>
              <a:rPr lang="mk" sz="1200" b="0" i="0" u="none" kern="1200" dirty="0">
                <a:solidFill>
                  <a:schemeClr val="tx1"/>
                </a:solidFill>
                <a:effectLst/>
                <a:latin typeface="+mn-lt"/>
                <a:ea typeface="+mn-ea"/>
                <a:cs typeface="+mn-cs"/>
              </a:rPr>
              <a:t>г. Стручњакот не смее да има конфликт на интереси и од него треба да се побара да даде изјава во тој смисол. </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75</a:t>
            </a:fld>
            <a:endParaRPr lang="mk"/>
          </a:p>
        </p:txBody>
      </p:sp>
    </p:spTree>
    <p:extLst>
      <p:ext uri="{BB962C8B-B14F-4D97-AF65-F5344CB8AC3E}">
        <p14:creationId xmlns:p14="http://schemas.microsoft.com/office/powerpoint/2010/main" val="14163426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gn="l" rtl="0"/>
            <a:r>
              <a:rPr lang="mk" sz="1200" b="1" i="0" u="none" kern="1200" dirty="0">
                <a:solidFill>
                  <a:schemeClr val="tx1"/>
                </a:solidFill>
                <a:effectLst/>
                <a:latin typeface="+mn-lt"/>
                <a:ea typeface="+mn-ea"/>
                <a:cs typeface="+mn-cs"/>
              </a:rPr>
              <a:t>Каде се хостирани податоците (односно, каде тие всушност се чуваат)?</a:t>
            </a:r>
          </a:p>
          <a:p>
            <a:pPr algn="l" rtl="0"/>
            <a:r>
              <a:rPr lang="mk" sz="1200" b="0" i="0" u="none" kern="1200" dirty="0">
                <a:solidFill>
                  <a:schemeClr val="tx1"/>
                </a:solidFill>
                <a:effectLst/>
                <a:latin typeface="+mn-lt"/>
                <a:ea typeface="+mn-ea"/>
                <a:cs typeface="+mn-cs"/>
              </a:rPr>
              <a:t>Не е невообичаено податоците да се чуваат на други локации освен локацијата кад еопремата е присутна</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Ако дојдете за пребарување а не сте размислиле за оваа можност, можете да откриете дека ви се потребни дополнителни законски овластувања (особено ако податоците се чуваат во различна јурисдикција) или можат да ви бидат потребни дополнителни технички вештини или опрема.</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Колку е софостициран осомничениот?</a:t>
            </a:r>
          </a:p>
          <a:p>
            <a:pPr algn="l" rtl="0"/>
            <a:r>
              <a:rPr lang="mk" sz="1200" b="0" i="0" u="none" kern="1200" dirty="0">
                <a:solidFill>
                  <a:schemeClr val="tx1"/>
                </a:solidFill>
                <a:effectLst/>
                <a:latin typeface="+mn-lt"/>
                <a:ea typeface="+mn-ea"/>
                <a:cs typeface="+mn-cs"/>
              </a:rPr>
              <a:t>Паметно е да се соберат што е можно повеќе разузнавачки податоци за осомничениот</a:t>
            </a:r>
            <a:r>
              <a:rPr lang="mk" sz="1200" b="0" i="0" u="none" kern="1200" dirty="0" smtClean="0">
                <a:solidFill>
                  <a:schemeClr val="tx1"/>
                </a:solidFill>
                <a:effectLst/>
                <a:latin typeface="+mn-lt"/>
                <a:ea typeface="+mn-ea"/>
                <a:cs typeface="+mn-cs"/>
              </a:rPr>
              <a:t>. Осомничен </a:t>
            </a:r>
            <a:r>
              <a:rPr lang="mk" sz="1200" b="0" i="0" u="none" kern="1200" dirty="0">
                <a:solidFill>
                  <a:schemeClr val="tx1"/>
                </a:solidFill>
                <a:effectLst/>
                <a:latin typeface="+mn-lt"/>
                <a:ea typeface="+mn-ea"/>
                <a:cs typeface="+mn-cs"/>
              </a:rPr>
              <a:t>кој е обучен за работа со компјутери можеби применил анти-форензички процедури за да ја попречи заплената на опремата или снимањето на податоците (на пример, тој можеби ги заштитил со шифри сите свои уреди за чување податоци или инсталирал единствен клуч за бришење на податоците на својот компјутер</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таков случај, ќе биде неопходно однапред да се подготват противмерки. Осомничениот исто така може да има податоци кои се чуваат во облак или да користи некои други онлајн извори така што на опремата нема да се најдат податоци.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Дали постојат алтернативни или комплементарни извори на докази?</a:t>
            </a:r>
          </a:p>
          <a:p>
            <a:pPr algn="l" rtl="0"/>
            <a:r>
              <a:rPr lang="mk" sz="1200" b="0" i="0" u="none" kern="1200" dirty="0">
                <a:solidFill>
                  <a:schemeClr val="tx1"/>
                </a:solidFill>
                <a:effectLst/>
                <a:latin typeface="+mn-lt"/>
                <a:ea typeface="+mn-ea"/>
                <a:cs typeface="+mn-cs"/>
              </a:rPr>
              <a:t>Пред пристапување кон било каква активност која може да вклучи директен контакт со осомничениуот, заплена на неговата опрема или снимање на неговите податоци, во текот на фазата на планирање треба да се размисли дали постојат други, попожелни извори од кои може</a:t>
            </a:r>
          </a:p>
          <a:p>
            <a:pPr algn="l" rtl="0"/>
            <a:r>
              <a:rPr lang="mk" sz="1200" b="0" i="0" u="none" kern="1200" dirty="0">
                <a:solidFill>
                  <a:schemeClr val="tx1"/>
                </a:solidFill>
                <a:effectLst/>
                <a:latin typeface="+mn-lt"/>
                <a:ea typeface="+mn-ea"/>
                <a:cs typeface="+mn-cs"/>
              </a:rPr>
              <a:t>да се добијат исти информации</a:t>
            </a:r>
            <a:r>
              <a:rPr lang="mk" sz="1200" b="0" i="0" u="none" kern="1200" dirty="0" smtClean="0">
                <a:solidFill>
                  <a:schemeClr val="tx1"/>
                </a:solidFill>
                <a:effectLst/>
                <a:latin typeface="+mn-lt"/>
                <a:ea typeface="+mn-ea"/>
                <a:cs typeface="+mn-cs"/>
              </a:rPr>
              <a:t>. На </a:t>
            </a:r>
            <a:r>
              <a:rPr lang="mk" sz="1200" b="0" i="0" u="none" kern="1200" dirty="0">
                <a:solidFill>
                  <a:schemeClr val="tx1"/>
                </a:solidFill>
                <a:effectLst/>
                <a:latin typeface="+mn-lt"/>
                <a:ea typeface="+mn-ea"/>
                <a:cs typeface="+mn-cs"/>
              </a:rPr>
              <a:t>пример, можете да размислите да ги контактирате другите страни во онлајн трансакциите (како што е размена на електронска пошта), трети страни како што е Провајдерот на интернет услугите (ISP) или прoвајдер на онлајн услуги</a:t>
            </a:r>
            <a:r>
              <a:rPr lang="mk" sz="1200" b="0" i="0" u="none" kern="1200" dirty="0" smtClean="0">
                <a:solidFill>
                  <a:schemeClr val="tx1"/>
                </a:solidFill>
                <a:effectLst/>
                <a:latin typeface="+mn-lt"/>
                <a:ea typeface="+mn-ea"/>
                <a:cs typeface="+mn-cs"/>
              </a:rPr>
              <a:t>. Со </a:t>
            </a:r>
            <a:r>
              <a:rPr lang="mk" sz="1200" b="0" i="0" u="none" kern="1200" dirty="0">
                <a:solidFill>
                  <a:schemeClr val="tx1"/>
                </a:solidFill>
                <a:effectLst/>
                <a:latin typeface="+mn-lt"/>
                <a:ea typeface="+mn-ea"/>
                <a:cs typeface="+mn-cs"/>
              </a:rPr>
              <a:t>поголемо користење на облак, истите податоци можат да се вратат во првобитна состојба од извори од такви трети страни</a:t>
            </a:r>
            <a:r>
              <a:rPr lang="mk" sz="1200" b="0" i="0" u="none" kern="1200" dirty="0" smtClean="0">
                <a:solidFill>
                  <a:schemeClr val="tx1"/>
                </a:solidFill>
                <a:effectLst/>
                <a:latin typeface="+mn-lt"/>
                <a:ea typeface="+mn-ea"/>
                <a:cs typeface="+mn-cs"/>
              </a:rPr>
              <a:t>. Тактичка </a:t>
            </a:r>
            <a:r>
              <a:rPr lang="mk" sz="1200" b="0" i="0" u="none" kern="1200" dirty="0">
                <a:solidFill>
                  <a:schemeClr val="tx1"/>
                </a:solidFill>
                <a:effectLst/>
                <a:latin typeface="+mn-lt"/>
                <a:ea typeface="+mn-ea"/>
                <a:cs typeface="+mn-cs"/>
              </a:rPr>
              <a:t>одлука е дали податоците да се вратат во првобитна состојба од осомничениот или од алтернативниот имател на податоците. Во некои јурисдикции, од третите страни се бара со закон да ги известат своите клиенти за секое барање за пристап до податоци што може во невреме да го предупреди осомничениот и да го поттикне да ги сокрие или уништи доказите</a:t>
            </a:r>
            <a:r>
              <a:rPr lang="mk" sz="1200" b="0" i="0" u="none" kern="1200" dirty="0" smtClean="0">
                <a:solidFill>
                  <a:schemeClr val="tx1"/>
                </a:solidFill>
                <a:effectLst/>
                <a:latin typeface="+mn-lt"/>
                <a:ea typeface="+mn-ea"/>
                <a:cs typeface="+mn-cs"/>
              </a:rPr>
              <a:t>. Задолжениот </a:t>
            </a:r>
            <a:r>
              <a:rPr lang="mk" sz="1200" b="0" i="0" u="none" kern="1200" dirty="0">
                <a:solidFill>
                  <a:schemeClr val="tx1"/>
                </a:solidFill>
                <a:effectLst/>
                <a:latin typeface="+mn-lt"/>
                <a:ea typeface="+mn-ea"/>
                <a:cs typeface="+mn-cs"/>
              </a:rPr>
              <a:t>истражител или обвинител ќе треба да размислат како постапката на враќање на податоците од трети страни може да влијае на ефективноста на истрагата (особено ако податоците се чуваат во друга јурисдикција</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Исто така ќе биде важно да се одлучи кој извор на докази е најдобар за целите на истрагата и најкорисен за нејзиниот конечен исход. </a:t>
            </a:r>
          </a:p>
          <a:p>
            <a:endParaRPr lang="mk" sz="1200" kern="1200" dirty="0" smtClean="0">
              <a:solidFill>
                <a:schemeClr val="tx1"/>
              </a:solidFill>
              <a:effectLst/>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76</a:t>
            </a:fld>
            <a:endParaRPr lang="mk"/>
          </a:p>
        </p:txBody>
      </p:sp>
    </p:spTree>
    <p:extLst>
      <p:ext uri="{BB962C8B-B14F-4D97-AF65-F5344CB8AC3E}">
        <p14:creationId xmlns:p14="http://schemas.microsoft.com/office/powerpoint/2010/main" val="323555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dirty="0"/>
              <a:t>Листите дадени на следните слајдови не се конечни и се препорачува пред да се помине на специфичните барања за подготовка и планирање, инструкторот да побара од учесниците да ги кажат своите размислувања и да ги забележи на белата табла или на училишната табла</a:t>
            </a:r>
            <a:r>
              <a:rPr lang="mk" b="0" i="0" u="none" dirty="0" smtClean="0"/>
              <a:t>. Оваа </a:t>
            </a:r>
            <a:r>
              <a:rPr lang="mk" b="0" i="0" u="none" dirty="0"/>
              <a:t>листа која е дадена може да се користи како референца во текот на дискусијата. Учесниците секако можат да даваат предлози кои се битни но кои не се дадени во листата.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77</a:t>
            </a:fld>
            <a:endParaRPr lang="mk"/>
          </a:p>
        </p:txBody>
      </p:sp>
    </p:spTree>
    <p:extLst>
      <p:ext uri="{BB962C8B-B14F-4D97-AF65-F5344CB8AC3E}">
        <p14:creationId xmlns:p14="http://schemas.microsoft.com/office/powerpoint/2010/main" val="2630864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78</a:t>
            </a:fld>
            <a:endParaRPr lang="mk"/>
          </a:p>
        </p:txBody>
      </p:sp>
    </p:spTree>
    <p:extLst>
      <p:ext uri="{BB962C8B-B14F-4D97-AF65-F5344CB8AC3E}">
        <p14:creationId xmlns:p14="http://schemas.microsoft.com/office/powerpoint/2010/main" val="2257977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l" rtl="0"/>
            <a:r>
              <a:rPr lang="mk" sz="1200" b="0" i="0" u="none" kern="1200" dirty="0">
                <a:solidFill>
                  <a:schemeClr val="tx1"/>
                </a:solidFill>
                <a:effectLst/>
                <a:latin typeface="+mn-lt"/>
                <a:ea typeface="+mn-ea"/>
                <a:cs typeface="+mn-cs"/>
              </a:rPr>
              <a:t>Со оглед дека дигиталната форензика е многу сложена и вклучува многу различни дисциплини, истражувачот на дигитална форензика е склон да специјализира една област на електронски докази</a:t>
            </a:r>
            <a:r>
              <a:rPr lang="mk" sz="1200" b="0" i="0" u="none" kern="1200" dirty="0" smtClean="0">
                <a:solidFill>
                  <a:schemeClr val="tx1"/>
                </a:solidFill>
                <a:effectLst/>
                <a:latin typeface="+mn-lt"/>
                <a:ea typeface="+mn-ea"/>
                <a:cs typeface="+mn-cs"/>
              </a:rPr>
              <a:t>. Ова </a:t>
            </a:r>
            <a:r>
              <a:rPr lang="mk" sz="1200" b="0" i="0" u="none" kern="1200" dirty="0">
                <a:solidFill>
                  <a:schemeClr val="tx1"/>
                </a:solidFill>
                <a:effectLst/>
                <a:latin typeface="+mn-lt"/>
                <a:ea typeface="+mn-ea"/>
                <a:cs typeface="+mn-cs"/>
              </a:rPr>
              <a:t>значи дека истражувачот или обвинителот понекогаш ќе има потреба да ги задржи услугите на дигиталните стручњаци за да им помогнат во особени технички ситуации. При избор на стручњак може да биде корисно да се видат некои облици на формални акредитации кои се доделени од страна на почитувани академски или професионални тела</a:t>
            </a:r>
            <a:r>
              <a:rPr lang="mk" sz="1200" b="0" i="0" u="none" kern="1200" dirty="0" smtClean="0">
                <a:solidFill>
                  <a:schemeClr val="tx1"/>
                </a:solidFill>
                <a:effectLst/>
                <a:latin typeface="+mn-lt"/>
                <a:ea typeface="+mn-ea"/>
                <a:cs typeface="+mn-cs"/>
              </a:rPr>
              <a:t>. Акредитацијата </a:t>
            </a:r>
            <a:r>
              <a:rPr lang="mk" sz="1200" b="0" i="0" u="none" kern="1200" dirty="0">
                <a:solidFill>
                  <a:schemeClr val="tx1"/>
                </a:solidFill>
                <a:effectLst/>
                <a:latin typeface="+mn-lt"/>
                <a:ea typeface="+mn-ea"/>
                <a:cs typeface="+mn-cs"/>
              </a:rPr>
              <a:t>претставува одредено ниво на образовно</a:t>
            </a:r>
          </a:p>
          <a:p>
            <a:pPr algn="l" rtl="0"/>
            <a:r>
              <a:rPr lang="mk" sz="1200" b="0" i="0" u="none" kern="1200" dirty="0">
                <a:solidFill>
                  <a:schemeClr val="tx1"/>
                </a:solidFill>
                <a:effectLst/>
                <a:latin typeface="+mn-lt"/>
                <a:ea typeface="+mn-ea"/>
                <a:cs typeface="+mn-cs"/>
              </a:rPr>
              <a:t>постигнување и дава независна оценка на неговите или нејзините уверенија кога неговата или нејзината експертиза се наоѓаат под лупа во судот</a:t>
            </a:r>
            <a:r>
              <a:rPr lang="mk" sz="1200" b="0" i="0" u="none" kern="1200" dirty="0" smtClean="0">
                <a:solidFill>
                  <a:schemeClr val="tx1"/>
                </a:solidFill>
                <a:effectLst/>
                <a:latin typeface="+mn-lt"/>
                <a:ea typeface="+mn-ea"/>
                <a:cs typeface="+mn-cs"/>
              </a:rPr>
              <a:t>. Слично</a:t>
            </a:r>
            <a:r>
              <a:rPr lang="mk" sz="1200" b="0" i="0" u="none" kern="1200" dirty="0">
                <a:solidFill>
                  <a:schemeClr val="tx1"/>
                </a:solidFill>
                <a:effectLst/>
                <a:latin typeface="+mn-lt"/>
                <a:ea typeface="+mn-ea"/>
                <a:cs typeface="+mn-cs"/>
              </a:rPr>
              <a:t>, евиденција на публикациите во реномирани списанија каде рецензија даваат колегите, искуства во претходни случаи и професионалната репутација исто така помагаат да се зајакне таа доверба. Процесот на избор не треба да биде случаен, туку активен и структуриран од самиот почеток. Единиците за компјутерски кримина, можат да бидат во можност да понудат дополнителен совет за критериумите за избор, меѓутоа следните критериуми можат да помогнат да се утврди вредноста и репутацијата на независните вешти лица (овие критериуми се исти како оние презентирани во слајдот 79 кои се однесуваа на интерни вешти лица). </a:t>
            </a:r>
          </a:p>
          <a:p>
            <a:endParaRPr lang="mk" sz="1200" b="1"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Стручни вештини</a:t>
            </a:r>
          </a:p>
          <a:p>
            <a:pPr algn="l" rtl="0"/>
            <a:r>
              <a:rPr lang="mk" sz="1200" b="0" i="0" u="none" kern="1200" dirty="0">
                <a:solidFill>
                  <a:schemeClr val="tx1"/>
                </a:solidFill>
                <a:effectLst/>
                <a:latin typeface="+mn-lt"/>
                <a:ea typeface="+mn-ea"/>
                <a:cs typeface="+mn-cs"/>
              </a:rPr>
              <a:t>а. Релевантни академски и професионални квалификации и акредитација; </a:t>
            </a:r>
          </a:p>
          <a:p>
            <a:pPr algn="l" rtl="0"/>
            <a:r>
              <a:rPr lang="mk" sz="1200" b="0" i="0" u="none" kern="1200" dirty="0">
                <a:solidFill>
                  <a:schemeClr val="tx1"/>
                </a:solidFill>
                <a:effectLst/>
                <a:latin typeface="+mn-lt"/>
                <a:ea typeface="+mn-ea"/>
                <a:cs typeface="+mn-cs"/>
              </a:rPr>
              <a:t>б. Специфични вештини кој тој или таа ги поседува а кои се релевантни за конкретниот случај;</a:t>
            </a:r>
          </a:p>
          <a:p>
            <a:pPr algn="l" rtl="0"/>
            <a:r>
              <a:rPr lang="mk" sz="1200" b="0" i="0" u="none" kern="1200" dirty="0">
                <a:solidFill>
                  <a:schemeClr val="tx1"/>
                </a:solidFill>
                <a:effectLst/>
                <a:latin typeface="+mn-lt"/>
                <a:ea typeface="+mn-ea"/>
                <a:cs typeface="+mn-cs"/>
              </a:rPr>
              <a:t>в. Вкјлученост во некој релевантен специјализиран професионален инстутут или асоцијација;</a:t>
            </a: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effectLst/>
                <a:latin typeface="+mn-lt"/>
                <a:ea typeface="+mn-ea"/>
                <a:cs typeface="+mn-cs"/>
              </a:rPr>
              <a:t>г. Признаена репутација за неговата или нејзината активност во бараното поле на стручност (на пример, дали стручњакот има награди за својата работа?).</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Стручно искуство</a:t>
            </a:r>
          </a:p>
          <a:p>
            <a:pPr algn="l" rtl="0"/>
            <a:r>
              <a:rPr lang="mk" sz="1200" b="0" i="0" u="none" kern="1200" dirty="0">
                <a:solidFill>
                  <a:schemeClr val="tx1"/>
                </a:solidFill>
                <a:effectLst/>
                <a:latin typeface="+mn-lt"/>
                <a:ea typeface="+mn-ea"/>
                <a:cs typeface="+mn-cs"/>
              </a:rPr>
              <a:t>а. Должината и природата на искуството на ваков вид работа;</a:t>
            </a:r>
          </a:p>
          <a:p>
            <a:pPr algn="l" rtl="0"/>
            <a:r>
              <a:rPr lang="mk" sz="1200" b="0" i="0" u="none" kern="1200" dirty="0">
                <a:solidFill>
                  <a:schemeClr val="tx1"/>
                </a:solidFill>
                <a:effectLst/>
                <a:latin typeface="+mn-lt"/>
                <a:ea typeface="+mn-ea"/>
                <a:cs typeface="+mn-cs"/>
              </a:rPr>
              <a:t>б. Стекнато ниво и работен стаж;</a:t>
            </a:r>
          </a:p>
          <a:p>
            <a:pPr algn="l" rtl="0"/>
            <a:r>
              <a:rPr lang="mk" sz="1200" b="0" i="0" u="none" kern="1200" dirty="0">
                <a:solidFill>
                  <a:schemeClr val="tx1"/>
                </a:solidFill>
                <a:effectLst/>
                <a:latin typeface="+mn-lt"/>
                <a:ea typeface="+mn-ea"/>
                <a:cs typeface="+mn-cs"/>
              </a:rPr>
              <a:t>в. Број на судски случаи во кои тој или таа биле вклучени;</a:t>
            </a:r>
          </a:p>
          <a:p>
            <a:pPr algn="l" rtl="0"/>
            <a:r>
              <a:rPr lang="mk" sz="1200" b="0" i="0" u="none" kern="1200" dirty="0">
                <a:solidFill>
                  <a:schemeClr val="tx1"/>
                </a:solidFill>
                <a:effectLst/>
                <a:latin typeface="+mn-lt"/>
                <a:ea typeface="+mn-ea"/>
                <a:cs typeface="+mn-cs"/>
              </a:rPr>
              <a:t>г. Типот и сложеноста на случаите во кои бил вклучен стручњакот;</a:t>
            </a:r>
          </a:p>
          <a:p>
            <a:pPr algn="l" rtl="0"/>
            <a:r>
              <a:rPr lang="mk" sz="1200" b="0" i="0" u="none" kern="1200" dirty="0">
                <a:solidFill>
                  <a:schemeClr val="tx1"/>
                </a:solidFill>
                <a:effectLst/>
                <a:latin typeface="+mn-lt"/>
                <a:ea typeface="+mn-ea"/>
                <a:cs typeface="+mn-cs"/>
              </a:rPr>
              <a:t>д. Докази со кои се докажува нивото и квалитетот на искуството (на пример, учество како поканет гостин на реномиран настан; побликации во реномирани списанија каде рецензија даваат колегите, званични </a:t>
            </a:r>
            <a:r>
              <a:rPr lang="mk" sz="1200" b="0" i="0" u="none" kern="1200" dirty="0" smtClean="0">
                <a:solidFill>
                  <a:schemeClr val="tx1"/>
                </a:solidFill>
                <a:effectLst/>
                <a:latin typeface="+mn-lt"/>
                <a:ea typeface="+mn-ea"/>
                <a:cs typeface="+mn-cs"/>
              </a:rPr>
              <a:t>и хонорарни </a:t>
            </a:r>
            <a:r>
              <a:rPr lang="mk" sz="1200" b="0" i="0" u="none" kern="1200" dirty="0">
                <a:solidFill>
                  <a:schemeClr val="tx1"/>
                </a:solidFill>
                <a:effectLst/>
                <a:latin typeface="+mn-lt"/>
                <a:ea typeface="+mn-ea"/>
                <a:cs typeface="+mn-cs"/>
              </a:rPr>
              <a:t>именувања релевантни за специјалноста</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b="1"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Познавање на истраги</a:t>
            </a:r>
          </a:p>
          <a:p>
            <a:pPr algn="l" rtl="0"/>
            <a:r>
              <a:rPr lang="mk" sz="1200" b="0" i="0" u="none" kern="1200" dirty="0">
                <a:solidFill>
                  <a:schemeClr val="tx1"/>
                </a:solidFill>
                <a:effectLst/>
                <a:latin typeface="+mn-lt"/>
                <a:ea typeface="+mn-ea"/>
                <a:cs typeface="+mn-cs"/>
              </a:rPr>
              <a:t>Разбирање на природата и на потребитее на истрага во смисол на доверливост, важност и дистинкција меѓу информација, разузнацање и доказ</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b="1"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Контекстуално знаење</a:t>
            </a:r>
          </a:p>
          <a:p>
            <a:pPr algn="l" rtl="0"/>
            <a:r>
              <a:rPr lang="mk" sz="1200" b="0" i="0" u="none" kern="1200" dirty="0">
                <a:solidFill>
                  <a:schemeClr val="tx1"/>
                </a:solidFill>
                <a:effectLst/>
                <a:latin typeface="+mn-lt"/>
                <a:ea typeface="+mn-ea"/>
                <a:cs typeface="+mn-cs"/>
              </a:rPr>
              <a:t>Разбирање на разликата меѓу пристапи, јазик, филозофија, практика и улогите на полицијата и правото, и потребно техничко знаење од информатитчка технологија како и запознаеноста со концептот на веројатноста во најширока смисла и познавањето на разликата меѓу научните и правните стандарди на докази</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b="1"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Познавање на правото</a:t>
            </a:r>
          </a:p>
          <a:p>
            <a:pPr algn="l" rtl="0"/>
            <a:r>
              <a:rPr lang="mk" sz="1200" b="0" i="0" u="none" kern="1200" dirty="0">
                <a:solidFill>
                  <a:schemeClr val="tx1"/>
                </a:solidFill>
                <a:effectLst/>
                <a:latin typeface="+mn-lt"/>
                <a:ea typeface="+mn-ea"/>
                <a:cs typeface="+mn-cs"/>
              </a:rPr>
              <a:t>Разбирање на релевантните аспекти на правото во врска со:</a:t>
            </a:r>
          </a:p>
          <a:p>
            <a:pPr algn="l" rtl="0"/>
            <a:r>
              <a:rPr lang="mk" sz="1200" b="0" i="0" u="none" kern="1200" dirty="0">
                <a:solidFill>
                  <a:schemeClr val="tx1"/>
                </a:solidFill>
                <a:effectLst/>
                <a:latin typeface="+mn-lt"/>
                <a:ea typeface="+mn-ea"/>
                <a:cs typeface="+mn-cs"/>
              </a:rPr>
              <a:t>а. Изјави;</a:t>
            </a:r>
          </a:p>
          <a:p>
            <a:pPr algn="l" rtl="0"/>
            <a:r>
              <a:rPr lang="mk" sz="1200" b="0" i="0" u="none" kern="1200" dirty="0">
                <a:solidFill>
                  <a:schemeClr val="tx1"/>
                </a:solidFill>
                <a:effectLst/>
                <a:latin typeface="+mn-lt"/>
                <a:ea typeface="+mn-ea"/>
                <a:cs typeface="+mn-cs"/>
              </a:rPr>
              <a:t>б. Континуитет; </a:t>
            </a:r>
          </a:p>
          <a:p>
            <a:pPr algn="l" rtl="0"/>
            <a:r>
              <a:rPr lang="mk" sz="1200" b="0" i="0" u="none" kern="1200" dirty="0">
                <a:solidFill>
                  <a:schemeClr val="tx1"/>
                </a:solidFill>
                <a:effectLst/>
                <a:latin typeface="+mn-lt"/>
                <a:ea typeface="+mn-ea"/>
                <a:cs typeface="+mn-cs"/>
              </a:rPr>
              <a:t>в. Прописи кои се однесуваат на доказите;</a:t>
            </a:r>
          </a:p>
          <a:p>
            <a:pPr algn="l" rtl="0"/>
            <a:r>
              <a:rPr lang="mk" sz="1200" b="0" i="0" u="none" kern="1200" dirty="0">
                <a:solidFill>
                  <a:schemeClr val="tx1"/>
                </a:solidFill>
                <a:effectLst/>
                <a:latin typeface="+mn-lt"/>
                <a:ea typeface="+mn-ea"/>
                <a:cs typeface="+mn-cs"/>
              </a:rPr>
              <a:t>г. Судски постапки (вклучувајчи ја и разликата на улогите на одбраната и обвинителството);</a:t>
            </a:r>
          </a:p>
          <a:p>
            <a:pPr algn="l" rtl="0"/>
            <a:r>
              <a:rPr lang="mk" sz="1200" b="0" i="0" u="none" kern="1200" dirty="0">
                <a:solidFill>
                  <a:schemeClr val="tx1"/>
                </a:solidFill>
                <a:effectLst/>
                <a:latin typeface="+mn-lt"/>
                <a:ea typeface="+mn-ea"/>
                <a:cs typeface="+mn-cs"/>
              </a:rPr>
              <a:t>д. Јасно разбирање на улогите и на одговорностите на стручните лица. </a:t>
            </a:r>
          </a:p>
          <a:p>
            <a:endParaRPr lang="mk" sz="1200" b="1"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Комуникациски вештини</a:t>
            </a:r>
          </a:p>
          <a:p>
            <a:pPr algn="l" rtl="0"/>
            <a:r>
              <a:rPr lang="mk" sz="1200" b="0" i="0" u="none" kern="1200" dirty="0">
                <a:solidFill>
                  <a:schemeClr val="tx1"/>
                </a:solidFill>
                <a:effectLst/>
                <a:latin typeface="+mn-lt"/>
                <a:ea typeface="+mn-ea"/>
                <a:cs typeface="+mn-cs"/>
              </a:rPr>
              <a:t>Способност да ги изрази и објасни на обичен јазик:</a:t>
            </a:r>
          </a:p>
          <a:p>
            <a:pPr algn="l" rtl="0"/>
            <a:r>
              <a:rPr lang="mk" sz="1200" b="0" i="0" u="none" kern="1200" dirty="0">
                <a:solidFill>
                  <a:schemeClr val="tx1"/>
                </a:solidFill>
                <a:effectLst/>
                <a:latin typeface="+mn-lt"/>
                <a:ea typeface="+mn-ea"/>
                <a:cs typeface="+mn-cs"/>
              </a:rPr>
              <a:t>а. Природата на полето на специјалноста; </a:t>
            </a:r>
          </a:p>
          <a:p>
            <a:pPr algn="l" rtl="0"/>
            <a:r>
              <a:rPr lang="mk" sz="1200" b="0" i="0" u="none" kern="1200" dirty="0">
                <a:solidFill>
                  <a:schemeClr val="tx1"/>
                </a:solidFill>
                <a:effectLst/>
                <a:latin typeface="+mn-lt"/>
                <a:ea typeface="+mn-ea"/>
                <a:cs typeface="+mn-cs"/>
              </a:rPr>
              <a:t>б. Техниките и опремата кои се користени во испитувањето; </a:t>
            </a:r>
          </a:p>
          <a:p>
            <a:pPr algn="l" rtl="0"/>
            <a:r>
              <a:rPr lang="mk" sz="1200" b="0" i="0" u="none" kern="1200" dirty="0">
                <a:solidFill>
                  <a:schemeClr val="tx1"/>
                </a:solidFill>
                <a:effectLst/>
                <a:latin typeface="+mn-lt"/>
                <a:ea typeface="+mn-ea"/>
                <a:cs typeface="+mn-cs"/>
              </a:rPr>
              <a:t>в. Употребени методи на толкување;</a:t>
            </a:r>
          </a:p>
          <a:p>
            <a:pPr algn="l" rtl="0"/>
            <a:r>
              <a:rPr lang="mk" sz="1200" b="0" i="0" u="none" kern="1200" dirty="0">
                <a:solidFill>
                  <a:schemeClr val="tx1"/>
                </a:solidFill>
                <a:effectLst/>
                <a:latin typeface="+mn-lt"/>
                <a:ea typeface="+mn-ea"/>
                <a:cs typeface="+mn-cs"/>
              </a:rPr>
              <a:t>г. Предности и слабости на доказите;</a:t>
            </a:r>
          </a:p>
          <a:p>
            <a:pPr algn="l" rtl="0"/>
            <a:r>
              <a:rPr lang="mk" sz="1200" b="0" i="0" u="none" kern="1200" dirty="0">
                <a:solidFill>
                  <a:schemeClr val="tx1"/>
                </a:solidFill>
                <a:effectLst/>
                <a:latin typeface="+mn-lt"/>
                <a:ea typeface="+mn-ea"/>
                <a:cs typeface="+mn-cs"/>
              </a:rPr>
              <a:t>д. Сите можни алтернативни објаснувања за неоткриените факти.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Општо</a:t>
            </a:r>
          </a:p>
          <a:p>
            <a:pPr algn="l" rtl="0"/>
            <a:r>
              <a:rPr lang="mk" sz="1200" b="0" i="0" u="none" kern="1200" dirty="0">
                <a:solidFill>
                  <a:schemeClr val="tx1"/>
                </a:solidFill>
                <a:effectLst/>
                <a:latin typeface="+mn-lt"/>
                <a:ea typeface="+mn-ea"/>
                <a:cs typeface="+mn-cs"/>
              </a:rPr>
              <a:t>а. Стручњакот можеби ќе треба да има безбедносен сертификат за одредено ниво за да може да ракува со доказниот материјал;</a:t>
            </a:r>
          </a:p>
          <a:p>
            <a:pPr algn="l" rtl="0"/>
            <a:r>
              <a:rPr lang="mk" sz="1200" b="0" i="0" u="none" kern="1200" dirty="0">
                <a:solidFill>
                  <a:schemeClr val="tx1"/>
                </a:solidFill>
                <a:effectLst/>
                <a:latin typeface="+mn-lt"/>
                <a:ea typeface="+mn-ea"/>
                <a:cs typeface="+mn-cs"/>
              </a:rPr>
              <a:t>б. Стручњакот треба да потпише договор за тајност (за да се осигура дека сознанијата до кои е дојдено во текот на испитувањето ќе останат доверливи); </a:t>
            </a:r>
          </a:p>
          <a:p>
            <a:pPr algn="l" rtl="0"/>
            <a:r>
              <a:rPr lang="mk" sz="1200" b="0" i="0" u="none" kern="1200" dirty="0">
                <a:solidFill>
                  <a:schemeClr val="tx1"/>
                </a:solidFill>
                <a:effectLst/>
                <a:latin typeface="+mn-lt"/>
                <a:ea typeface="+mn-ea"/>
                <a:cs typeface="+mn-cs"/>
              </a:rPr>
              <a:t>в. Каде што е важно, стручњакот треба да се запознае со сите релевантни упатства за материјалите поврзани со педофилија, вклучувајќи го и ефектот на тие материјали врз другите вклучени и од него ќе се бара да направи нивна соодветна оценка на ризикот;</a:t>
            </a:r>
          </a:p>
          <a:p>
            <a:pPr algn="l" rtl="0"/>
            <a:r>
              <a:rPr lang="mk" sz="1200" b="0" i="0" u="none" kern="1200" dirty="0">
                <a:solidFill>
                  <a:schemeClr val="tx1"/>
                </a:solidFill>
                <a:effectLst/>
                <a:latin typeface="+mn-lt"/>
                <a:ea typeface="+mn-ea"/>
                <a:cs typeface="+mn-cs"/>
              </a:rPr>
              <a:t>г. Стручњакот не смее да има конфликт на интереси и од него треба да се побара да даде изјава во тој смисол. </a:t>
            </a:r>
          </a:p>
          <a:p>
            <a:endParaRPr lang="mk" sz="1200" kern="1200" dirty="0" smtClean="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79</a:t>
            </a:fld>
            <a:endParaRPr lang="mk"/>
          </a:p>
        </p:txBody>
      </p:sp>
    </p:spTree>
    <p:extLst>
      <p:ext uri="{BB962C8B-B14F-4D97-AF65-F5344CB8AC3E}">
        <p14:creationId xmlns:p14="http://schemas.microsoft.com/office/powerpoint/2010/main" val="145053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Инструкторот треба да ја започне дискусијата со групата со идентификување на врсти на електронски докази и да ги поттикне учесниците да дадат детали за нивното знаење во врска со прашањето</a:t>
            </a:r>
            <a:r>
              <a:rPr lang="mk" sz="1200" b="0" i="0" u="none" kern="1200" dirty="0" smtClean="0">
                <a:solidFill>
                  <a:schemeClr val="tx1"/>
                </a:solidFill>
                <a:latin typeface="+mn-lt"/>
                <a:ea typeface="+mn-ea"/>
                <a:cs typeface="+mn-cs"/>
              </a:rPr>
              <a:t>. Инструкторот </a:t>
            </a:r>
            <a:r>
              <a:rPr lang="mk" sz="1200" b="0" i="0" u="none" kern="1200" dirty="0">
                <a:solidFill>
                  <a:schemeClr val="tx1"/>
                </a:solidFill>
                <a:latin typeface="+mn-lt"/>
                <a:ea typeface="+mn-ea"/>
                <a:cs typeface="+mn-cs"/>
              </a:rPr>
              <a:t>потоа треба да ги наведе врстите со нивно истакнување на флип-чарт таблата или на белата табла</a:t>
            </a:r>
            <a:r>
              <a:rPr lang="mk" sz="1200" b="0" i="0" u="none" kern="1200" dirty="0" smtClean="0">
                <a:solidFill>
                  <a:schemeClr val="tx1"/>
                </a:solidFill>
                <a:latin typeface="+mn-lt"/>
                <a:ea typeface="+mn-ea"/>
                <a:cs typeface="+mn-cs"/>
              </a:rPr>
              <a:t>. Ако </a:t>
            </a:r>
            <a:r>
              <a:rPr lang="mk" sz="1200" b="0" i="0" u="none" kern="1200" dirty="0">
                <a:solidFill>
                  <a:schemeClr val="tx1"/>
                </a:solidFill>
                <a:latin typeface="+mn-lt"/>
                <a:ea typeface="+mn-ea"/>
                <a:cs typeface="+mn-cs"/>
              </a:rPr>
              <a:t>слушателите не истакнуваат одредени врсти на докази, листата треба да ја комплетира инструкторот</a:t>
            </a:r>
            <a:r>
              <a:rPr lang="mk" sz="1200" b="0" i="0" u="none" kern="1200" dirty="0" smtClean="0">
                <a:solidFill>
                  <a:schemeClr val="tx1"/>
                </a:solidFill>
                <a:latin typeface="+mn-lt"/>
                <a:ea typeface="+mn-ea"/>
                <a:cs typeface="+mn-cs"/>
              </a:rPr>
              <a:t>. Листата </a:t>
            </a:r>
            <a:r>
              <a:rPr lang="mk" sz="1200" b="0" i="0" u="none" kern="1200" dirty="0">
                <a:solidFill>
                  <a:schemeClr val="tx1"/>
                </a:solidFill>
                <a:latin typeface="+mn-lt"/>
                <a:ea typeface="+mn-ea"/>
                <a:cs typeface="+mn-cs"/>
              </a:rPr>
              <a:t>треба да ги вклучи двете врсти на докази, на пример, мртвата кутија, живите податоци, меморијата, интернетот, како и изворите на докази како што се оние кои се обработуваат во технолошкиот дел на курсот. </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6</a:t>
            </a:fld>
            <a:endParaRPr lang="mk" dirty="0"/>
          </a:p>
        </p:txBody>
      </p:sp>
    </p:spTree>
    <p:extLst>
      <p:ext uri="{BB962C8B-B14F-4D97-AF65-F5344CB8AC3E}">
        <p14:creationId xmlns:p14="http://schemas.microsoft.com/office/powerpoint/2010/main" val="10853347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80</a:t>
            </a:fld>
            <a:endParaRPr lang="mk"/>
          </a:p>
        </p:txBody>
      </p:sp>
    </p:spTree>
    <p:extLst>
      <p:ext uri="{BB962C8B-B14F-4D97-AF65-F5344CB8AC3E}">
        <p14:creationId xmlns:p14="http://schemas.microsoft.com/office/powerpoint/2010/main" val="8221139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228600" indent="-228600" algn="l" rtl="0">
              <a:buFontTx/>
              <a:buAutoNum type="arabicPeriod"/>
            </a:pPr>
            <a:r>
              <a:rPr lang="mk" b="0" i="0" u="none" dirty="0">
                <a:latin typeface="Calibri" charset="0"/>
              </a:rPr>
              <a:t>На инструкторот му се препорачува да го искористи овој дел да ги праша учесниците кои улоги се потребни за тимот за претрес и да ги наведе одговорите на флип-чарт таблата и потоа да ги спореди осговорите со листата на овој слајд</a:t>
            </a:r>
            <a:r>
              <a:rPr lang="mk" b="0" i="0" u="none" dirty="0" smtClean="0">
                <a:latin typeface="Calibri" charset="0"/>
              </a:rPr>
              <a:t>. Потребно </a:t>
            </a:r>
            <a:r>
              <a:rPr lang="mk" b="0" i="0" u="none" dirty="0">
                <a:latin typeface="Calibri" charset="0"/>
              </a:rPr>
              <a:t>е да се наглчалси важноста на поедините улоги</a:t>
            </a:r>
            <a:r>
              <a:rPr lang="mk" b="0" i="0" u="none" dirty="0" smtClean="0">
                <a:latin typeface="Calibri" charset="0"/>
              </a:rPr>
              <a:t>. </a:t>
            </a:r>
            <a:endParaRPr lang="mk" dirty="0" smtClean="0">
              <a:latin typeface="Calibri" charset="0"/>
            </a:endParaRPr>
          </a:p>
          <a:p>
            <a:pPr marL="228600" indent="-228600" algn="l" rtl="0">
              <a:buFontTx/>
              <a:buAutoNum type="arabicPeriod"/>
            </a:pPr>
            <a:endParaRPr lang="mk" dirty="0" smtClean="0">
              <a:latin typeface="Calibri" charset="0"/>
            </a:endParaRPr>
          </a:p>
          <a:p>
            <a:pPr marL="228600" indent="-228600" algn="l" rtl="0">
              <a:buFontTx/>
              <a:buAutoNum type="arabicPeriod"/>
            </a:pPr>
            <a:endParaRPr lang="mk" dirty="0" smtClean="0">
              <a:latin typeface="Calibri" charset="0"/>
            </a:endParaRPr>
          </a:p>
          <a:p>
            <a:pPr marL="228600" indent="-228600" algn="l" rtl="0">
              <a:buFontTx/>
              <a:buAutoNum type="arabicPeriod"/>
            </a:pPr>
            <a:r>
              <a:rPr lang="mk" b="0" i="0" u="none" dirty="0">
                <a:latin typeface="Calibri" charset="0"/>
              </a:rPr>
              <a:t>На сите треба да им се доделат и резервно задачи вп случај тие да ја завршиле својата работа порано и да се потребни на друго место</a:t>
            </a:r>
            <a:r>
              <a:rPr lang="mk" b="0" i="0" u="none" dirty="0" smtClean="0">
                <a:latin typeface="Calibri" charset="0"/>
              </a:rPr>
              <a:t>. </a:t>
            </a:r>
            <a:endParaRPr lang="mk" b="0" i="0" u="none" dirty="0">
              <a:latin typeface="Calibri" charset="0"/>
            </a:endParaRPr>
          </a:p>
          <a:p>
            <a:pPr marL="228600" indent="-228600" algn="l" rtl="0">
              <a:buFontTx/>
              <a:buAutoNum type="arabicPeriod"/>
            </a:pPr>
            <a:r>
              <a:rPr lang="mk" b="0" i="0" u="none" dirty="0">
                <a:latin typeface="Calibri" charset="0"/>
              </a:rPr>
              <a:t>Коментирајте дали се потребни Службеникот за докази и Запишувачот на настани. </a:t>
            </a:r>
            <a:endParaRPr lang="mk" dirty="0" smtClean="0">
              <a:latin typeface="Calibri" charset="0"/>
            </a:endParaRPr>
          </a:p>
          <a:p>
            <a:pPr marL="514350" indent="-514350" algn="l" rtl="0" eaLnBrk="1" hangingPunct="1">
              <a:lnSpc>
                <a:spcPct val="80000"/>
              </a:lnSpc>
              <a:buFont typeface="Calibri" charset="0"/>
              <a:buAutoNum type="arabicPeriod"/>
            </a:pPr>
            <a:r>
              <a:rPr lang="mk" b="0" i="0" u="none" dirty="0">
                <a:latin typeface="Calibri" charset="0"/>
              </a:rPr>
              <a:t>Ако системот го администрира или одржува надворешна компанија или администратор, можете да размислите да ги вклучите како вешти лица (ако тој/таа не се сметаат за осомничени).</a:t>
            </a:r>
          </a:p>
          <a:p>
            <a:pPr marL="514350" indent="-514350" algn="l" rtl="0" eaLnBrk="1" hangingPunct="1">
              <a:lnSpc>
                <a:spcPct val="80000"/>
              </a:lnSpc>
              <a:buFont typeface="Calibri" charset="0"/>
              <a:buAutoNum type="arabicPeriod"/>
            </a:pPr>
            <a:r>
              <a:rPr lang="mk" b="0" i="0" u="none" dirty="0">
                <a:latin typeface="Calibri" charset="0"/>
              </a:rPr>
              <a:t>Два сведока на секоја активност. Некои активности во секој случај бараат две лица. </a:t>
            </a:r>
          </a:p>
          <a:p>
            <a:pPr marL="514350" indent="-514350" algn="l" rtl="0" eaLnBrk="1" hangingPunct="1">
              <a:lnSpc>
                <a:spcPct val="80000"/>
              </a:lnSpc>
              <a:buFont typeface="Calibri" charset="0"/>
              <a:buAutoNum type="arabicPeriod"/>
            </a:pPr>
            <a:r>
              <a:rPr lang="mk" b="0" i="0" u="none" dirty="0">
                <a:latin typeface="Calibri" charset="0"/>
              </a:rPr>
              <a:t>Пример: Нема прашок за отисоци</a:t>
            </a:r>
          </a:p>
          <a:p>
            <a:pPr marL="514350" indent="-514350" algn="l" rtl="0" eaLnBrk="1" hangingPunct="1">
              <a:lnSpc>
                <a:spcPct val="80000"/>
              </a:lnSpc>
              <a:buFont typeface="Calibri" charset="0"/>
              <a:buAutoNum type="arabicPeriod"/>
            </a:pPr>
            <a:r>
              <a:rPr lang="mk" b="0" i="0" u="none" dirty="0">
                <a:latin typeface="Calibri" charset="0"/>
              </a:rPr>
              <a:t>Претресот може да се случи после многу сати па затоа може да биде потребен стручњак на повик</a:t>
            </a:r>
            <a:r>
              <a:rPr lang="mk" b="0" i="0" u="none" dirty="0" smtClean="0">
                <a:latin typeface="Calibri" charset="0"/>
              </a:rPr>
              <a:t>. </a:t>
            </a:r>
            <a:endParaRPr lang="mk" b="0" i="0" u="none" dirty="0">
              <a:latin typeface="Calibri" charset="0"/>
            </a:endParaRPr>
          </a:p>
          <a:p>
            <a:pPr marL="514350" indent="-514350" algn="l" rtl="0" eaLnBrk="1" hangingPunct="1">
              <a:lnSpc>
                <a:spcPct val="80000"/>
              </a:lnSpc>
              <a:buFont typeface="Calibri" charset="0"/>
              <a:buAutoNum type="arabicPeriod"/>
            </a:pPr>
            <a:endParaRPr lang="mk" dirty="0" smtClean="0">
              <a:latin typeface="Calibri" charset="0"/>
            </a:endParaRPr>
          </a:p>
          <a:p>
            <a:pPr algn="l" rtl="0"/>
            <a:r>
              <a:rPr lang="mk" sz="1200" b="0" i="0" u="none" kern="1200" dirty="0">
                <a:solidFill>
                  <a:schemeClr val="tx1"/>
                </a:solidFill>
                <a:effectLst/>
                <a:latin typeface="+mn-lt"/>
                <a:ea typeface="+mn-ea"/>
                <a:cs typeface="+mn-cs"/>
              </a:rPr>
              <a:t>Ако знаете дека на местото на настанот може да се најдат е-докази, тимот за заплена треба да вклучи службеници кои се специјално обучени за претрес и заплена на ИТ опрема и е-докази. Во некои случаи може дури да биде неопходно да консултирате независен стручњак (на пример, ако системот го администрира надворешна компанија или администратор, можете да размислите да ги вклучите како вешти лица (ако тој/таа не се сметаат за осомничени). Минимално барање е лицата кои први пристапуваат кон местото на настанот да имаат основна обука за собирање е-докази. </a:t>
            </a:r>
          </a:p>
          <a:p>
            <a:pPr algn="l" rtl="0"/>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Членовите на тимот треба да се бираат и задачите да им се доделуваат од страна на одговорен службеник според фазите на процедурата за заплена (видете го и почетокот на слајдот 30</a:t>
            </a:r>
            <a:r>
              <a:rPr lang="mk" sz="1200" b="0" i="0" u="none" kern="1200" dirty="0" smtClean="0">
                <a:solidFill>
                  <a:schemeClr val="tx1"/>
                </a:solidFill>
                <a:effectLst/>
                <a:latin typeface="+mn-lt"/>
                <a:ea typeface="+mn-ea"/>
                <a:cs typeface="+mn-cs"/>
              </a:rPr>
              <a:t>). Фазите </a:t>
            </a:r>
            <a:r>
              <a:rPr lang="mk" sz="1200" b="0" i="0" u="none" kern="1200" dirty="0">
                <a:solidFill>
                  <a:schemeClr val="tx1"/>
                </a:solidFill>
                <a:effectLst/>
                <a:latin typeface="+mn-lt"/>
                <a:ea typeface="+mn-ea"/>
                <a:cs typeface="+mn-cs"/>
              </a:rPr>
              <a:t>и соодветните задачи се опишани во следниот дел</a:t>
            </a:r>
            <a:r>
              <a:rPr lang="mk" sz="1200" b="0" i="0" u="none" kern="1200" dirty="0" smtClean="0">
                <a:solidFill>
                  <a:schemeClr val="tx1"/>
                </a:solidFill>
                <a:effectLst/>
                <a:latin typeface="+mn-lt"/>
                <a:ea typeface="+mn-ea"/>
                <a:cs typeface="+mn-cs"/>
              </a:rPr>
              <a:t>. </a:t>
            </a:r>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Сите членови на тимот треба да бидат адекватно упатени како да ги извршуваат нивните задачи</a:t>
            </a:r>
            <a:r>
              <a:rPr lang="mk" sz="1200" b="0" i="0" u="none" kern="1200" dirty="0" smtClean="0">
                <a:solidFill>
                  <a:schemeClr val="tx1"/>
                </a:solidFill>
                <a:effectLst/>
                <a:latin typeface="+mn-lt"/>
                <a:ea typeface="+mn-ea"/>
                <a:cs typeface="+mn-cs"/>
              </a:rPr>
              <a:t>. На </a:t>
            </a:r>
            <a:r>
              <a:rPr lang="mk" sz="1200" b="0" i="0" u="none" kern="1200" dirty="0">
                <a:solidFill>
                  <a:schemeClr val="tx1"/>
                </a:solidFill>
                <a:effectLst/>
                <a:latin typeface="+mn-lt"/>
                <a:ea typeface="+mn-ea"/>
                <a:cs typeface="+mn-cs"/>
              </a:rPr>
              <a:t>пример, тие треба да знаат кога да ги применуваат истите принципи во ракувањето со е-доказите како и кога ракуваат со физички докази, а кога да преземат одредени специјални мерки (на пример, алуминиумски прав не смее да се користи за земање отпечатоци од прсти од електронските уреди</a:t>
            </a:r>
            <a:r>
              <a:rPr lang="mk" sz="1200" b="0" i="0" u="none" kern="1200" dirty="0" smtClean="0">
                <a:solidFill>
                  <a:schemeClr val="tx1"/>
                </a:solidFill>
                <a:effectLst/>
                <a:latin typeface="+mn-lt"/>
                <a:ea typeface="+mn-ea"/>
                <a:cs typeface="+mn-cs"/>
              </a:rPr>
              <a:t>). Тие </a:t>
            </a:r>
            <a:r>
              <a:rPr lang="mk" sz="1200" b="0" i="0" u="none" kern="1200" dirty="0">
                <a:solidFill>
                  <a:schemeClr val="tx1"/>
                </a:solidFill>
                <a:effectLst/>
                <a:latin typeface="+mn-lt"/>
                <a:ea typeface="+mn-ea"/>
                <a:cs typeface="+mn-cs"/>
              </a:rPr>
              <a:t>исто така треба да знаат дека во одредени случаи тие мораат да ја контактираат стручната единица и треба да ја имаат оваа информација за контакт однапред.</a:t>
            </a:r>
          </a:p>
          <a:p>
            <a:pPr marL="514350" indent="-514350" algn="l" rtl="0" eaLnBrk="1" hangingPunct="1">
              <a:lnSpc>
                <a:spcPct val="80000"/>
              </a:lnSpc>
              <a:buFont typeface="Calibri" charset="0"/>
              <a:buAutoNum type="arabicPeriod"/>
            </a:pPr>
            <a:endParaRPr lang="mk" dirty="0" smtClean="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4ABB925F-2A04-A848-9E5E-36FD708ABDCF}" type="slidenum">
              <a:rPr>
                <a:latin typeface="Calibri" charset="0"/>
              </a:rPr>
              <a:pPr eaLnBrk="1" hangingPunct="1"/>
              <a:t>81</a:t>
            </a:fld>
            <a:endParaRPr lang="mk">
              <a:latin typeface="Calibri" charset="0"/>
            </a:endParaRPr>
          </a:p>
        </p:txBody>
      </p:sp>
    </p:spTree>
    <p:extLst>
      <p:ext uri="{BB962C8B-B14F-4D97-AF65-F5344CB8AC3E}">
        <p14:creationId xmlns:p14="http://schemas.microsoft.com/office/powerpoint/2010/main" val="37727009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endParaRPr lang="mk">
              <a:latin typeface="Calibri" charset="0"/>
            </a:endParaRPr>
          </a:p>
          <a:p>
            <a:pPr marL="514350" indent="-514350" algn="l" rtl="0" eaLnBrk="1" hangingPunct="1">
              <a:lnSpc>
                <a:spcPct val="80000"/>
              </a:lnSpc>
              <a:buFont typeface="Calibri" charset="0"/>
              <a:buAutoNum type="arabicPeriod"/>
            </a:pPr>
            <a:r>
              <a:rPr lang="mk" b="0" i="0" u="none">
                <a:latin typeface="Calibri" charset="0"/>
              </a:rPr>
              <a:t>Понатаму ова ќе го видиме во детали</a:t>
            </a:r>
          </a:p>
          <a:p>
            <a:pPr marL="514350" indent="-514350" algn="l" rtl="0" eaLnBrk="1" hangingPunct="1">
              <a:lnSpc>
                <a:spcPct val="80000"/>
              </a:lnSpc>
              <a:buFont typeface="Calibri" charset="0"/>
              <a:buAutoNum type="arabicPeriod"/>
            </a:pPr>
            <a:r>
              <a:rPr lang="mk" b="0" i="0" u="none">
                <a:latin typeface="Calibri" charset="0"/>
              </a:rPr>
              <a:t>Инфпрмации пред претресот ќе ни помогнат да дефинираме дали ни треба нешто вонредно</a:t>
            </a:r>
          </a:p>
          <a:p>
            <a:pPr marL="514350" indent="-514350" algn="l" rtl="0" eaLnBrk="1" hangingPunct="1">
              <a:lnSpc>
                <a:spcPct val="80000"/>
              </a:lnSpc>
              <a:buFont typeface="Calibri" charset="0"/>
              <a:buAutoNum type="arabicPeriod"/>
            </a:pPr>
            <a:endParaRPr lang="mk">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258D6793-22C9-C849-A218-D9AB766784B8}" type="slidenum">
              <a:rPr>
                <a:latin typeface="Calibri" charset="0"/>
              </a:rPr>
              <a:pPr eaLnBrk="1" hangingPunct="1"/>
              <a:t>82</a:t>
            </a:fld>
            <a:endParaRPr lang="mk">
              <a:latin typeface="Calibri" charset="0"/>
            </a:endParaRPr>
          </a:p>
        </p:txBody>
      </p:sp>
    </p:spTree>
    <p:extLst>
      <p:ext uri="{BB962C8B-B14F-4D97-AF65-F5344CB8AC3E}">
        <p14:creationId xmlns:p14="http://schemas.microsoft.com/office/powerpoint/2010/main" val="31453351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endParaRPr lang="mk">
              <a:latin typeface="Calibri" charset="0"/>
            </a:endParaRPr>
          </a:p>
          <a:p>
            <a:pPr marL="514350" indent="-514350" algn="l" rtl="0" eaLnBrk="1" hangingPunct="1">
              <a:lnSpc>
                <a:spcPct val="80000"/>
              </a:lnSpc>
              <a:buFont typeface="Calibri" charset="0"/>
              <a:buAutoNum type="arabicPeriod"/>
            </a:pPr>
            <a:r>
              <a:rPr lang="mk" b="0" i="0" u="none">
                <a:latin typeface="Calibri" charset="0"/>
              </a:rPr>
              <a:t>Со рамна глава и крстачи, од конкретен производител, на пример, Hewlett Packard, Apple</a:t>
            </a:r>
          </a:p>
          <a:p>
            <a:pPr marL="514350" indent="-514350" algn="l" rtl="0" eaLnBrk="1" hangingPunct="1">
              <a:lnSpc>
                <a:spcPct val="80000"/>
              </a:lnSpc>
              <a:buFont typeface="Calibri" charset="0"/>
              <a:buAutoNum type="arabicPeriod"/>
            </a:pPr>
            <a:r>
              <a:rPr lang="mk" b="0" i="0" u="none">
                <a:latin typeface="Calibri" charset="0"/>
              </a:rPr>
              <a:t>Шестоаглона навртка, ѕвездест тип и осигурана</a:t>
            </a:r>
          </a:p>
          <a:p>
            <a:pPr marL="514350" indent="-514350" algn="l" rtl="0" eaLnBrk="1" hangingPunct="1">
              <a:lnSpc>
                <a:spcPct val="80000"/>
              </a:lnSpc>
              <a:buFont typeface="Calibri" charset="0"/>
              <a:buAutoNum type="arabicPeriod"/>
            </a:pPr>
            <a:r>
              <a:rPr lang="mk" b="0" i="0" u="none">
                <a:latin typeface="Calibri" charset="0"/>
              </a:rPr>
              <a:t>Стандардни и шпицангли</a:t>
            </a:r>
          </a:p>
          <a:p>
            <a:pPr marL="514350" indent="-514350" algn="l" rtl="0" eaLnBrk="1" hangingPunct="1">
              <a:lnSpc>
                <a:spcPct val="80000"/>
              </a:lnSpc>
              <a:buFont typeface="Calibri" charset="0"/>
              <a:buAutoNum type="arabicPeriod"/>
            </a:pPr>
            <a:r>
              <a:rPr lang="mk" b="0" i="0" u="none">
                <a:latin typeface="Calibri" charset="0"/>
              </a:rPr>
              <a:t>За одстранување на кабловските врски</a:t>
            </a:r>
          </a:p>
          <a:p>
            <a:pPr marL="514350" indent="-514350" algn="l" rtl="0" eaLnBrk="1" hangingPunct="1">
              <a:lnSpc>
                <a:spcPct val="80000"/>
              </a:lnSpc>
              <a:buFont typeface="Calibri" charset="0"/>
              <a:buAutoNum type="arabicPeriod"/>
            </a:pPr>
            <a:endParaRPr lang="mk">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682DE4F2-2D11-7C4A-8D98-94119E6A1A5F}" type="slidenum">
              <a:rPr>
                <a:latin typeface="Calibri" charset="0"/>
              </a:rPr>
              <a:pPr eaLnBrk="1" hangingPunct="1"/>
              <a:t>83</a:t>
            </a:fld>
            <a:endParaRPr lang="mk">
              <a:latin typeface="Calibri" charset="0"/>
            </a:endParaRPr>
          </a:p>
        </p:txBody>
      </p:sp>
    </p:spTree>
    <p:extLst>
      <p:ext uri="{BB962C8B-B14F-4D97-AF65-F5344CB8AC3E}">
        <p14:creationId xmlns:p14="http://schemas.microsoft.com/office/powerpoint/2010/main" val="27139881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endParaRPr lang="mk" dirty="0">
              <a:latin typeface="Calibri" charset="0"/>
            </a:endParaRPr>
          </a:p>
          <a:p>
            <a:pPr marL="514350" indent="-514350" algn="l" rtl="0" eaLnBrk="1" hangingPunct="1">
              <a:lnSpc>
                <a:spcPct val="80000"/>
              </a:lnSpc>
              <a:buFont typeface="Calibri" charset="0"/>
              <a:buAutoNum type="arabicPeriod"/>
            </a:pPr>
            <a:r>
              <a:rPr lang="mk" b="0" i="0" u="none" dirty="0">
                <a:latin typeface="Calibri" charset="0"/>
              </a:rPr>
              <a:t>Регистар на имот </a:t>
            </a:r>
          </a:p>
          <a:p>
            <a:pPr marL="514350" indent="-514350" algn="l" rtl="0" eaLnBrk="1" hangingPunct="1">
              <a:lnSpc>
                <a:spcPct val="80000"/>
              </a:lnSpc>
              <a:buFont typeface="Calibri" charset="0"/>
              <a:buAutoNum type="arabicPeriod"/>
            </a:pPr>
            <a:r>
              <a:rPr lang="mk" b="0" i="0" u="none" dirty="0">
                <a:latin typeface="Calibri" charset="0"/>
              </a:rPr>
              <a:t>За обележување и идентификување на составните делови на системот, вклучително и на кабловите </a:t>
            </a:r>
            <a:r>
              <a:rPr lang="mk" b="0" i="0" u="none" dirty="0" smtClean="0">
                <a:latin typeface="Calibri" charset="0"/>
              </a:rPr>
              <a:t>и штекерите</a:t>
            </a:r>
            <a:endParaRPr lang="mk" b="0" i="0" u="none" dirty="0">
              <a:latin typeface="Calibri" charset="0"/>
            </a:endParaRPr>
          </a:p>
          <a:p>
            <a:pPr marL="514350" indent="-514350" algn="l" rtl="0" eaLnBrk="1" hangingPunct="1">
              <a:lnSpc>
                <a:spcPct val="80000"/>
              </a:lnSpc>
              <a:buFont typeface="Calibri" charset="0"/>
              <a:buAutoNum type="arabicPeriod"/>
            </a:pPr>
            <a:r>
              <a:rPr lang="mk" b="0" i="0" u="none" dirty="0">
                <a:latin typeface="Calibri" charset="0"/>
              </a:rPr>
              <a:t>------</a:t>
            </a:r>
          </a:p>
          <a:p>
            <a:pPr marL="514350" indent="-514350" algn="l" rtl="0" eaLnBrk="1" hangingPunct="1">
              <a:lnSpc>
                <a:spcPct val="80000"/>
              </a:lnSpc>
              <a:buFont typeface="Calibri" charset="0"/>
              <a:buAutoNum type="arabicPeriod"/>
            </a:pPr>
            <a:r>
              <a:rPr lang="mk" b="0" i="0" u="none" dirty="0">
                <a:latin typeface="Calibri" charset="0"/>
              </a:rPr>
              <a:t>За врзување и за лепење</a:t>
            </a:r>
          </a:p>
          <a:p>
            <a:pPr marL="514350" indent="-514350" algn="l" rtl="0" eaLnBrk="1" hangingPunct="1">
              <a:lnSpc>
                <a:spcPct val="80000"/>
              </a:lnSpc>
              <a:buFont typeface="Calibri" charset="0"/>
              <a:buAutoNum type="arabicPeriod"/>
            </a:pPr>
            <a:r>
              <a:rPr lang="mk" b="0" i="0" u="none" dirty="0">
                <a:latin typeface="Calibri" charset="0"/>
              </a:rPr>
              <a:t>-----</a:t>
            </a:r>
          </a:p>
          <a:p>
            <a:pPr marL="514350" indent="-514350" algn="l" rtl="0" eaLnBrk="1" hangingPunct="1">
              <a:lnSpc>
                <a:spcPct val="80000"/>
              </a:lnSpc>
              <a:buFont typeface="Calibri" charset="0"/>
              <a:buAutoNum type="arabicPeriod"/>
            </a:pPr>
            <a:r>
              <a:rPr lang="mk" b="0" i="0" u="none" dirty="0">
                <a:latin typeface="Calibri" charset="0"/>
              </a:rPr>
              <a:t>За шифрирање и идентификување на одстранетите делови</a:t>
            </a:r>
          </a:p>
          <a:p>
            <a:pPr marL="514350" indent="-514350" algn="l" rtl="0" eaLnBrk="1" hangingPunct="1">
              <a:lnSpc>
                <a:spcPct val="80000"/>
              </a:lnSpc>
              <a:buFont typeface="Calibri" charset="0"/>
              <a:buAutoNum type="arabicPeriod"/>
            </a:pPr>
            <a:r>
              <a:rPr lang="mk" b="0" i="0" u="none" dirty="0">
                <a:latin typeface="Calibri" charset="0"/>
              </a:rPr>
              <a:t>За фотографирање на местото на настанот и за прикажување на екран - Можеби ќе биде потребен фотограф со лиценца </a:t>
            </a:r>
          </a:p>
          <a:p>
            <a:pPr marL="514350" indent="-514350" algn="l" rtl="0" eaLnBrk="1" hangingPunct="1">
              <a:lnSpc>
                <a:spcPct val="80000"/>
              </a:lnSpc>
              <a:buFont typeface="Calibri" charset="0"/>
              <a:buAutoNum type="arabicPeriod"/>
            </a:pPr>
            <a:endParaRPr lang="mk"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D518CEAF-46DF-3C45-BE5B-D9F67B1BADE3}" type="slidenum">
              <a:rPr>
                <a:latin typeface="Calibri" charset="0"/>
              </a:rPr>
              <a:pPr eaLnBrk="1" hangingPunct="1"/>
              <a:t>84</a:t>
            </a:fld>
            <a:endParaRPr lang="mk">
              <a:latin typeface="Calibri" charset="0"/>
            </a:endParaRPr>
          </a:p>
        </p:txBody>
      </p:sp>
    </p:spTree>
    <p:extLst>
      <p:ext uri="{BB962C8B-B14F-4D97-AF65-F5344CB8AC3E}">
        <p14:creationId xmlns:p14="http://schemas.microsoft.com/office/powerpoint/2010/main" val="13719396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algn="l" rtl="0"/>
            <a:r>
              <a:rPr lang="mk" sz="1200" b="0" i="0" u="none" kern="1200" dirty="0">
                <a:solidFill>
                  <a:schemeClr val="tx1"/>
                </a:solidFill>
                <a:effectLst/>
                <a:latin typeface="+mn-lt"/>
                <a:ea typeface="+mn-ea"/>
                <a:cs typeface="+mn-cs"/>
              </a:rPr>
              <a:t>Копмпјутерите и поврзаните уреди се кршливи електронски инструменти кои се чувствителни на температура, влажност, физички удари, статички електрицитет, магнетски извори, па дури и на некои оперативни функции (на пример, вклучување/исклучување</a:t>
            </a:r>
            <a:r>
              <a:rPr lang="mk" sz="1200" b="0" i="0" u="none" kern="1200" dirty="0" smtClean="0">
                <a:solidFill>
                  <a:schemeClr val="tx1"/>
                </a:solidFill>
                <a:effectLst/>
                <a:latin typeface="+mn-lt"/>
                <a:ea typeface="+mn-ea"/>
                <a:cs typeface="+mn-cs"/>
              </a:rPr>
              <a:t>). Поради </a:t>
            </a:r>
            <a:r>
              <a:rPr lang="mk" sz="1200" b="0" i="0" u="none" kern="1200" dirty="0">
                <a:solidFill>
                  <a:schemeClr val="tx1"/>
                </a:solidFill>
                <a:effectLst/>
                <a:latin typeface="+mn-lt"/>
                <a:ea typeface="+mn-ea"/>
                <a:cs typeface="+mn-cs"/>
              </a:rPr>
              <a:t>тоа потребно е да се преземат посебни мерки на претпазливот при пакувањето, транспортот и чување на е-доказите</a:t>
            </a:r>
            <a:r>
              <a:rPr lang="mk" sz="1200" b="0" i="0" u="none" kern="1200" dirty="0" smtClean="0">
                <a:solidFill>
                  <a:schemeClr val="tx1"/>
                </a:solidFill>
                <a:effectLst/>
                <a:latin typeface="+mn-lt"/>
                <a:ea typeface="+mn-ea"/>
                <a:cs typeface="+mn-cs"/>
              </a:rPr>
              <a:t>. За </a:t>
            </a:r>
            <a:r>
              <a:rPr lang="mk" sz="1200" b="0" i="0" u="none" kern="1200" dirty="0">
                <a:solidFill>
                  <a:schemeClr val="tx1"/>
                </a:solidFill>
                <a:effectLst/>
                <a:latin typeface="+mn-lt"/>
                <a:ea typeface="+mn-ea"/>
                <a:cs typeface="+mn-cs"/>
              </a:rPr>
              <a:t>да се одржи синџирот на чување, пакувањето, транспортот и чувањето треба да бидат евидентирани и секоја промена на чувањето или на условите на запленетиот имот треба да биде евидентирана и времето наведено. Нестручно ракување може да предизвика штета или уништување на е-доказитеи затоа е потребно да се </a:t>
            </a:r>
          </a:p>
          <a:p>
            <a:pPr algn="l" rtl="0"/>
            <a:r>
              <a:rPr lang="mk" sz="1200" b="0" i="0" u="none" kern="1200" dirty="0">
                <a:solidFill>
                  <a:schemeClr val="tx1"/>
                </a:solidFill>
                <a:effectLst/>
                <a:latin typeface="+mn-lt"/>
                <a:ea typeface="+mn-ea"/>
                <a:cs typeface="+mn-cs"/>
              </a:rPr>
              <a:t>преземат следните мерки на претпазливост:</a:t>
            </a:r>
          </a:p>
          <a:p>
            <a:pPr algn="l" rtl="0"/>
            <a:r>
              <a:rPr lang="mk" sz="1200" b="0" i="0" u="none" kern="1200" dirty="0">
                <a:solidFill>
                  <a:schemeClr val="tx1"/>
                </a:solidFill>
                <a:effectLst/>
                <a:latin typeface="+mn-lt"/>
                <a:ea typeface="+mn-ea"/>
                <a:cs typeface="+mn-cs"/>
              </a:rPr>
              <a:t>• Пакување:</a:t>
            </a:r>
          </a:p>
          <a:p>
            <a:pPr algn="l" rtl="0"/>
            <a:r>
              <a:rPr lang="mk" sz="1200" b="0" i="0" u="none" kern="1200" dirty="0">
                <a:solidFill>
                  <a:schemeClr val="tx1"/>
                </a:solidFill>
                <a:effectLst/>
                <a:latin typeface="+mn-lt"/>
                <a:ea typeface="+mn-ea"/>
                <a:cs typeface="+mn-cs"/>
              </a:rPr>
              <a:t>- Осигурајте се дека сите собрани е-докази се прописно документирани и означени пред пакувањето;</a:t>
            </a:r>
          </a:p>
          <a:p>
            <a:pPr algn="l" rtl="0"/>
            <a:r>
              <a:rPr lang="mk" sz="1200" b="0" i="0" u="none" kern="1200" dirty="0">
                <a:solidFill>
                  <a:schemeClr val="tx1"/>
                </a:solidFill>
                <a:effectLst/>
                <a:latin typeface="+mn-lt"/>
                <a:ea typeface="+mn-ea"/>
                <a:cs typeface="+mn-cs"/>
              </a:rPr>
              <a:t>- Секога кога е можно, транспортирајте ги е-доказите во оригиналната амбалажа;</a:t>
            </a:r>
          </a:p>
          <a:p>
            <a:pPr algn="l" rtl="0"/>
            <a:r>
              <a:rPr lang="mk" sz="1200" b="0" i="0" u="none" kern="1200" dirty="0">
                <a:solidFill>
                  <a:schemeClr val="tx1"/>
                </a:solidFill>
                <a:effectLst/>
                <a:latin typeface="+mn-lt"/>
                <a:ea typeface="+mn-ea"/>
                <a:cs typeface="+mn-cs"/>
              </a:rPr>
              <a:t>- Ако не е достапна оригиналната амбалажа, кјористете антистатичка амбалажа (на пример, хартија или антистатички пластични кеси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Избегнувајте користење материјали кои можат да предизвикаат статички електрицитет, како што се стандардните пластични кеси;</a:t>
            </a:r>
          </a:p>
          <a:p>
            <a:pPr algn="l" rtl="0"/>
            <a:r>
              <a:rPr lang="mk" sz="1200" b="0" i="0" u="none" kern="1200" dirty="0">
                <a:solidFill>
                  <a:schemeClr val="tx1"/>
                </a:solidFill>
                <a:effectLst/>
                <a:latin typeface="+mn-lt"/>
                <a:ea typeface="+mn-ea"/>
                <a:cs typeface="+mn-cs"/>
              </a:rPr>
              <a:t>- Немојте да го превиткувате, искривувате или гребете медиумот за чување како што се дискетите, CD-ROM-овите и траките;</a:t>
            </a:r>
          </a:p>
          <a:p>
            <a:pPr algn="l" rtl="0"/>
            <a:r>
              <a:rPr lang="mk" sz="1200" b="0" i="0" u="none" kern="1200" dirty="0">
                <a:solidFill>
                  <a:schemeClr val="tx1"/>
                </a:solidFill>
                <a:effectLst/>
                <a:latin typeface="+mn-lt"/>
                <a:ea typeface="+mn-ea"/>
                <a:cs typeface="+mn-cs"/>
              </a:rPr>
              <a:t>- Не лепете самолепливи налепници на површината на медиумот за чување. Користете кутии или коверти за пакување на медиумите за чување секогаш кога тоа е можно; </a:t>
            </a:r>
          </a:p>
          <a:p>
            <a:pPr algn="l" rtl="0"/>
            <a:r>
              <a:rPr lang="mk" sz="1200" b="0" i="0" u="none" kern="1200" dirty="0">
                <a:solidFill>
                  <a:schemeClr val="tx1"/>
                </a:solidFill>
                <a:effectLst/>
                <a:latin typeface="+mn-lt"/>
                <a:ea typeface="+mn-ea"/>
                <a:cs typeface="+mn-cs"/>
              </a:rPr>
              <a:t>- Осигурајте се дека сите кутии со доказите се прописно обележени; </a:t>
            </a:r>
          </a:p>
          <a:p>
            <a:pPr algn="l" rtl="0"/>
            <a:r>
              <a:rPr lang="mk" sz="1200" b="0" i="0" u="none" kern="1200" dirty="0">
                <a:solidFill>
                  <a:schemeClr val="tx1"/>
                </a:solidFill>
                <a:effectLst/>
                <a:latin typeface="+mn-lt"/>
                <a:ea typeface="+mn-ea"/>
                <a:cs typeface="+mn-cs"/>
              </a:rPr>
              <a:t>- Ако се собрани повеќе компјутерски системи, обележете го секој систем за да може повторно да се склопи како што е најден.</a:t>
            </a:r>
          </a:p>
          <a:p>
            <a:pPr algn="l" rtl="0"/>
            <a:r>
              <a:rPr lang="mk" sz="1200" b="0" i="0" u="none" kern="1200" dirty="0">
                <a:solidFill>
                  <a:schemeClr val="tx1"/>
                </a:solidFill>
                <a:effectLst/>
                <a:latin typeface="+mn-lt"/>
                <a:ea typeface="+mn-ea"/>
                <a:cs typeface="+mn-cs"/>
              </a:rPr>
              <a:t>• Оставете ги целуларните, мобилните или смарт телефоните во состојба на напојување (вклучен или исклучен) како што се најдени. </a:t>
            </a:r>
          </a:p>
          <a:p>
            <a:pPr algn="l" rtl="0"/>
            <a:r>
              <a:rPr lang="mk" sz="1200" b="0" i="0" u="none" kern="1200" dirty="0">
                <a:solidFill>
                  <a:schemeClr val="tx1"/>
                </a:solidFill>
                <a:effectLst/>
                <a:latin typeface="+mn-lt"/>
                <a:ea typeface="+mn-ea"/>
                <a:cs typeface="+mn-cs"/>
              </a:rPr>
              <a:t>- Запакувајте ги мобилните или смарт телефоните во материјал кој го блокира сигналот како што се Фарадееви изолациони кеси, материјал за заштита од радио фреквенции, или замотајте ги во алуминиумска фолија за да спречите уредот да испраќа и да прима пораки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Ако не е прописно спакуван или ако се извади од заштитната амбалажа, уредот може да испраќа и прима пораки</a:t>
            </a:r>
            <a:r>
              <a:rPr lang="mk" sz="1200" b="0" i="0" u="none" kern="1200" dirty="0" smtClean="0">
                <a:solidFill>
                  <a:schemeClr val="tx1"/>
                </a:solidFill>
                <a:effectLst/>
                <a:latin typeface="+mn-lt"/>
                <a:ea typeface="+mn-ea"/>
                <a:cs typeface="+mn-cs"/>
              </a:rPr>
              <a:t>. Водете </a:t>
            </a:r>
            <a:r>
              <a:rPr lang="mk" sz="1200" b="0" i="0" u="none" kern="1200" dirty="0">
                <a:solidFill>
                  <a:schemeClr val="tx1"/>
                </a:solidFill>
                <a:effectLst/>
                <a:latin typeface="+mn-lt"/>
                <a:ea typeface="+mn-ea"/>
                <a:cs typeface="+mn-cs"/>
              </a:rPr>
              <a:t>сметка дека чувањето на уредите во амбалажа која блокира сигнал може значително да го скрати животот на батеријата</a:t>
            </a:r>
            <a:r>
              <a:rPr lang="mk" sz="1200" b="0" i="0" u="none" kern="1200" dirty="0" smtClean="0">
                <a:solidFill>
                  <a:schemeClr val="tx1"/>
                </a:solidFill>
                <a:effectLst/>
                <a:latin typeface="+mn-lt"/>
                <a:ea typeface="+mn-ea"/>
                <a:cs typeface="+mn-cs"/>
              </a:rPr>
              <a:t>. Во </a:t>
            </a:r>
            <a:r>
              <a:rPr lang="mk" sz="1200" b="0" i="0" u="none" kern="1200" dirty="0">
                <a:solidFill>
                  <a:schemeClr val="tx1"/>
                </a:solidFill>
                <a:effectLst/>
                <a:latin typeface="+mn-lt"/>
                <a:ea typeface="+mn-ea"/>
                <a:cs typeface="+mn-cs"/>
              </a:rPr>
              <a:t>случај на слабо напојување на батеријата, размислите наместо тоа да го ставите уредот во „режим на летање</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 Транспорт:</a:t>
            </a:r>
          </a:p>
          <a:p>
            <a:pPr algn="l" rtl="0"/>
            <a:r>
              <a:rPr lang="mk" sz="1200" b="0" i="0" u="none" kern="1200" dirty="0">
                <a:solidFill>
                  <a:schemeClr val="tx1"/>
                </a:solidFill>
                <a:effectLst/>
                <a:latin typeface="+mn-lt"/>
                <a:ea typeface="+mn-ea"/>
                <a:cs typeface="+mn-cs"/>
              </a:rPr>
              <a:t>- Чувајте ги електронските докази подалеку од магнетните извори. Радио предаватели, магнети во звиучниците и загреаните седишта се примери кои можат да ги уништат е-доказите; </a:t>
            </a:r>
          </a:p>
          <a:p>
            <a:pPr algn="l" rtl="0"/>
            <a:r>
              <a:rPr lang="mk" sz="1200" b="0" i="0" u="none" kern="1200" dirty="0">
                <a:solidFill>
                  <a:schemeClr val="tx1"/>
                </a:solidFill>
                <a:effectLst/>
                <a:latin typeface="+mn-lt"/>
                <a:ea typeface="+mn-ea"/>
                <a:cs typeface="+mn-cs"/>
              </a:rPr>
              <a:t>- Осигурајте се опремата да биде заштитена од удари и потреси (односно, од механичко оштетување), топлина и влажност;</a:t>
            </a:r>
          </a:p>
          <a:p>
            <a:pPr algn="l" rtl="0"/>
            <a:r>
              <a:rPr lang="mk" sz="1200" b="0" i="0" u="none" kern="1200" dirty="0">
                <a:solidFill>
                  <a:schemeClr val="tx1"/>
                </a:solidFill>
                <a:effectLst/>
                <a:latin typeface="+mn-lt"/>
                <a:ea typeface="+mn-ea"/>
                <a:cs typeface="+mn-cs"/>
              </a:rPr>
              <a:t>- Осигурајте се компјутерите и другите уреди кои не се спакувани во кутии да бидат</a:t>
            </a:r>
          </a:p>
          <a:p>
            <a:pPr algn="l" rtl="0"/>
            <a:r>
              <a:rPr lang="mk" sz="1200" b="0" i="0" u="none" kern="1200" dirty="0">
                <a:solidFill>
                  <a:schemeClr val="tx1"/>
                </a:solidFill>
                <a:effectLst/>
                <a:latin typeface="+mn-lt"/>
                <a:ea typeface="+mn-ea"/>
                <a:cs typeface="+mn-cs"/>
              </a:rPr>
              <a:t>осигурани во текот на транспортот за да се избегнат удари и претерани вибрации</a:t>
            </a:r>
            <a:r>
              <a:rPr lang="mk" sz="1200" b="0" i="0" u="none" kern="1200" dirty="0" smtClean="0">
                <a:solidFill>
                  <a:schemeClr val="tx1"/>
                </a:solidFill>
                <a:effectLst/>
                <a:latin typeface="+mn-lt"/>
                <a:ea typeface="+mn-ea"/>
                <a:cs typeface="+mn-cs"/>
              </a:rPr>
              <a:t>. На </a:t>
            </a:r>
            <a:r>
              <a:rPr lang="mk" sz="1200" b="0" i="0" u="none" kern="1200" dirty="0">
                <a:solidFill>
                  <a:schemeClr val="tx1"/>
                </a:solidFill>
                <a:effectLst/>
                <a:latin typeface="+mn-lt"/>
                <a:ea typeface="+mn-ea"/>
                <a:cs typeface="+mn-cs"/>
              </a:rPr>
              <a:t>пример, компјутерите треба да се постават на подот на возилото а мониторите на седиште со екранот свртен надолу и осигуран со каишот;</a:t>
            </a:r>
          </a:p>
          <a:p>
            <a:pPr algn="l" rtl="0"/>
            <a:r>
              <a:rPr lang="mk" sz="1200" b="0" i="0" u="none" kern="1200" dirty="0">
                <a:solidFill>
                  <a:schemeClr val="tx1"/>
                </a:solidFill>
                <a:effectLst/>
                <a:latin typeface="+mn-lt"/>
                <a:ea typeface="+mn-ea"/>
                <a:cs typeface="+mn-cs"/>
              </a:rPr>
              <a:t>- Не ставајте тешки предмети врз помалите парчиња опрема/медиуми за чување податоци;</a:t>
            </a:r>
          </a:p>
          <a:p>
            <a:pPr algn="l" rtl="0"/>
            <a:r>
              <a:rPr lang="mk" sz="1200" b="0" i="0" u="none" kern="1200" dirty="0">
                <a:solidFill>
                  <a:schemeClr val="tx1"/>
                </a:solidFill>
                <a:effectLst/>
                <a:latin typeface="+mn-lt"/>
                <a:ea typeface="+mn-ea"/>
                <a:cs typeface="+mn-cs"/>
              </a:rPr>
              <a:t>- Секогаш кога е можно, не чувајте ги електронските докази во возилата подолг временски период;</a:t>
            </a:r>
          </a:p>
          <a:p>
            <a:pPr algn="l" rtl="0"/>
            <a:r>
              <a:rPr lang="mk" sz="1200" b="0" i="0" u="none" kern="1200" dirty="0">
                <a:solidFill>
                  <a:schemeClr val="tx1"/>
                </a:solidFill>
                <a:effectLst/>
                <a:latin typeface="+mn-lt"/>
                <a:ea typeface="+mn-ea"/>
                <a:cs typeface="+mn-cs"/>
              </a:rPr>
              <a:t>- Документирајте го транспортот на дигиталните докази и одржувајте го синџирот на чување за сите докази кои се транспортирани.</a:t>
            </a:r>
          </a:p>
          <a:p>
            <a:endParaRPr lang="mk" sz="1200" kern="1200" dirty="0" smtClean="0">
              <a:solidFill>
                <a:schemeClr val="tx1"/>
              </a:solidFill>
              <a:effectLst/>
              <a:latin typeface="+mn-lt"/>
              <a:ea typeface="+mn-ea"/>
              <a:cs typeface="+mn-cs"/>
            </a:endParaRPr>
          </a:p>
          <a:p>
            <a:pPr marL="514350" indent="-514350" algn="l" rtl="0" eaLnBrk="1" hangingPunct="1">
              <a:lnSpc>
                <a:spcPct val="80000"/>
              </a:lnSpc>
              <a:buFont typeface="Calibri" charset="0"/>
              <a:buAutoNum type="arabicPeriod"/>
            </a:pPr>
            <a:endParaRPr lang="mk" dirty="0" smtClean="0">
              <a:latin typeface="Calibri" charset="0"/>
            </a:endParaRPr>
          </a:p>
          <a:p>
            <a:pPr marL="514350" indent="-514350" algn="l" rtl="0" eaLnBrk="1" hangingPunct="1">
              <a:lnSpc>
                <a:spcPct val="80000"/>
              </a:lnSpc>
              <a:buFont typeface="Calibri" charset="0"/>
              <a:buAutoNum type="arabicPeriod"/>
            </a:pPr>
            <a:endParaRPr lang="mk" dirty="0">
              <a:latin typeface="Calibri" charset="0"/>
            </a:endParaRPr>
          </a:p>
          <a:p>
            <a:pPr marL="514350" indent="-514350" algn="l" rtl="0" eaLnBrk="1" hangingPunct="1">
              <a:lnSpc>
                <a:spcPct val="80000"/>
              </a:lnSpc>
              <a:buFont typeface="Calibri" charset="0"/>
              <a:buAutoNum type="arabicPeriod"/>
            </a:pPr>
            <a:r>
              <a:rPr lang="mk" b="0" i="0" u="none" dirty="0">
                <a:latin typeface="Calibri" charset="0"/>
              </a:rPr>
              <a:t>За заштита на опремата која е одстранета како што е печатеното коло</a:t>
            </a:r>
            <a:r>
              <a:rPr lang="mk" b="0" i="0" u="none" dirty="0" smtClean="0">
                <a:latin typeface="Calibri" charset="0"/>
              </a:rPr>
              <a:t>. Материјали </a:t>
            </a:r>
            <a:r>
              <a:rPr lang="mk" b="0" i="0" u="none" dirty="0">
                <a:latin typeface="Calibri" charset="0"/>
              </a:rPr>
              <a:t>кои можат да предизвикаат статички електрицитет, како што се полиетиленски кеси, треба да се избегнуваат.</a:t>
            </a:r>
          </a:p>
          <a:p>
            <a:pPr marL="514350" indent="-514350" algn="l" rtl="0" eaLnBrk="1" hangingPunct="1">
              <a:lnSpc>
                <a:spcPct val="80000"/>
              </a:lnSpc>
              <a:buFont typeface="Calibri" charset="0"/>
              <a:buAutoNum type="arabicPeriod"/>
            </a:pPr>
            <a:r>
              <a:rPr lang="mk" b="0" i="0" u="none" dirty="0">
                <a:latin typeface="Calibri" charset="0"/>
              </a:rPr>
              <a:t>------</a:t>
            </a:r>
          </a:p>
          <a:p>
            <a:pPr marL="514350" indent="-514350" algn="l" rtl="0" eaLnBrk="1" hangingPunct="1">
              <a:lnSpc>
                <a:spcPct val="80000"/>
              </a:lnSpc>
              <a:buFont typeface="Calibri" charset="0"/>
              <a:buAutoNum type="arabicPeriod"/>
            </a:pPr>
            <a:r>
              <a:rPr lang="mk" b="0" i="0" u="none" dirty="0">
                <a:latin typeface="Calibri" charset="0"/>
              </a:rPr>
              <a:t>За обезбедување на каблите</a:t>
            </a:r>
          </a:p>
          <a:p>
            <a:pPr marL="514350" indent="-514350" algn="l" rtl="0" eaLnBrk="1" hangingPunct="1">
              <a:lnSpc>
                <a:spcPct val="80000"/>
              </a:lnSpc>
              <a:buFont typeface="Calibri" charset="0"/>
              <a:buAutoNum type="arabicPeriod"/>
            </a:pPr>
            <a:r>
              <a:rPr lang="mk" b="0" i="0" u="none" dirty="0">
                <a:latin typeface="Calibri" charset="0"/>
              </a:rPr>
              <a:t>------</a:t>
            </a:r>
          </a:p>
          <a:p>
            <a:pPr marL="514350" indent="-514350" algn="l" rtl="0" eaLnBrk="1" hangingPunct="1">
              <a:lnSpc>
                <a:spcPct val="80000"/>
              </a:lnSpc>
              <a:buFont typeface="Calibri" charset="0"/>
              <a:buAutoNum type="arabicPeriod"/>
            </a:pPr>
            <a:r>
              <a:rPr lang="mk" b="0" i="0" u="none" dirty="0">
                <a:latin typeface="Calibri" charset="0"/>
              </a:rPr>
              <a:t>-----</a:t>
            </a:r>
          </a:p>
          <a:p>
            <a:pPr marL="514350" indent="-514350" algn="l" rtl="0" eaLnBrk="1" hangingPunct="1">
              <a:lnSpc>
                <a:spcPct val="80000"/>
              </a:lnSpc>
              <a:buFont typeface="Calibri" charset="0"/>
              <a:buAutoNum type="arabicPeriod"/>
            </a:pPr>
            <a:r>
              <a:rPr lang="mk" b="0" i="0" u="none" dirty="0">
                <a:latin typeface="Calibri" charset="0"/>
              </a:rPr>
              <a:t>Материјали кои можат да предизвикаат статички електрицитет, како што е стиропорот или „кикиритките“ од стиропор, треба да се избегнуваат.</a:t>
            </a:r>
          </a:p>
          <a:p>
            <a:pPr marL="514350" indent="-514350" algn="l" rtl="0" eaLnBrk="1" hangingPunct="1">
              <a:lnSpc>
                <a:spcPct val="80000"/>
              </a:lnSpc>
              <a:buFont typeface="Calibri" charset="0"/>
              <a:buAutoNum type="arabicPeriod"/>
            </a:pPr>
            <a:r>
              <a:rPr lang="mk" b="0" i="0" u="none" dirty="0">
                <a:latin typeface="Calibri" charset="0"/>
              </a:rPr>
              <a:t>Секогаш кога тоа е можно тгреба да се користи оригиналната амбалажа. </a:t>
            </a:r>
            <a:endParaRPr lang="mk"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ACF3AFC4-45B0-5D43-B516-F99B15D26380}" type="slidenum">
              <a:rPr>
                <a:latin typeface="Calibri" charset="0"/>
              </a:rPr>
              <a:pPr eaLnBrk="1" hangingPunct="1"/>
              <a:t>85</a:t>
            </a:fld>
            <a:endParaRPr lang="mk">
              <a:latin typeface="Calibri" charset="0"/>
            </a:endParaRPr>
          </a:p>
        </p:txBody>
      </p:sp>
    </p:spTree>
    <p:extLst>
      <p:ext uri="{BB962C8B-B14F-4D97-AF65-F5344CB8AC3E}">
        <p14:creationId xmlns:p14="http://schemas.microsoft.com/office/powerpoint/2010/main" val="39082362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r>
              <a:rPr lang="mk" b="0" i="0" u="none">
                <a:latin typeface="Calibri" charset="0"/>
              </a:rPr>
              <a:t>Не смее да се користи во близина на компјутерска опрема</a:t>
            </a:r>
          </a:p>
          <a:p>
            <a:pPr marL="514350" indent="-514350" algn="l" rtl="0" eaLnBrk="1" hangingPunct="1">
              <a:lnSpc>
                <a:spcPct val="80000"/>
              </a:lnSpc>
              <a:buFont typeface="Calibri" charset="0"/>
              <a:buAutoNum type="arabicPeriod"/>
            </a:pPr>
            <a:r>
              <a:rPr lang="mk" b="0" i="0" u="none">
                <a:latin typeface="Calibri" charset="0"/>
              </a:rPr>
              <a:t>На пример, телефонски броеви на специјализираната единица </a:t>
            </a:r>
            <a:endParaRPr lang="mk">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009D68BB-A808-4D4C-B06E-93DDBDEDE48F}" type="slidenum">
              <a:rPr>
                <a:latin typeface="Calibri" charset="0"/>
              </a:rPr>
              <a:pPr eaLnBrk="1" hangingPunct="1"/>
              <a:t>86</a:t>
            </a:fld>
            <a:endParaRPr lang="mk">
              <a:latin typeface="Calibri" charset="0"/>
            </a:endParaRPr>
          </a:p>
        </p:txBody>
      </p:sp>
    </p:spTree>
    <p:extLst>
      <p:ext uri="{BB962C8B-B14F-4D97-AF65-F5344CB8AC3E}">
        <p14:creationId xmlns:p14="http://schemas.microsoft.com/office/powerpoint/2010/main" val="14038292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a:r>
              <a:rPr lang="mk" sz="1200" b="0" i="0" u="none" kern="1200">
                <a:solidFill>
                  <a:schemeClr val="tx1"/>
                </a:solidFill>
                <a:effectLst/>
                <a:latin typeface="+mn-lt"/>
                <a:ea typeface="+mn-ea"/>
                <a:cs typeface="+mn-cs"/>
              </a:rPr>
              <a:t>Мала светилка со држач;</a:t>
            </a:r>
          </a:p>
          <a:p>
            <a:pPr algn="l" rtl="0"/>
            <a:r>
              <a:rPr lang="mk" sz="1200" b="0" i="0" u="none" kern="1200">
                <a:solidFill>
                  <a:schemeClr val="tx1"/>
                </a:solidFill>
                <a:effectLst/>
                <a:latin typeface="+mn-lt"/>
                <a:ea typeface="+mn-ea"/>
                <a:cs typeface="+mn-cs"/>
              </a:rPr>
              <a:t>- Ракавици</a:t>
            </a:r>
          </a:p>
          <a:p>
            <a:pPr algn="l" rtl="0"/>
            <a:r>
              <a:rPr lang="mk" sz="1200" b="0" i="0" u="none" kern="1200">
                <a:solidFill>
                  <a:schemeClr val="tx1"/>
                </a:solidFill>
                <a:effectLst/>
                <a:latin typeface="+mn-lt"/>
                <a:ea typeface="+mn-ea"/>
                <a:cs typeface="+mn-cs"/>
              </a:rPr>
              <a:t>- Рачна количка (односно, ниска платформа на 2 тркала);</a:t>
            </a:r>
          </a:p>
          <a:p>
            <a:pPr algn="l" rtl="0"/>
            <a:r>
              <a:rPr lang="mk" sz="1200" b="0" i="0" u="none" kern="1200">
                <a:solidFill>
                  <a:schemeClr val="tx1"/>
                </a:solidFill>
                <a:effectLst/>
                <a:latin typeface="+mn-lt"/>
                <a:ea typeface="+mn-ea"/>
                <a:cs typeface="+mn-cs"/>
              </a:rPr>
              <a:t>- Големи гумички;</a:t>
            </a:r>
          </a:p>
          <a:p>
            <a:pPr algn="l" rtl="0"/>
            <a:r>
              <a:rPr lang="mk" sz="1200" b="0" i="0" u="none" kern="1200">
                <a:solidFill>
                  <a:schemeClr val="tx1"/>
                </a:solidFill>
                <a:effectLst/>
                <a:latin typeface="+mn-lt"/>
                <a:ea typeface="+mn-ea"/>
                <a:cs typeface="+mn-cs"/>
              </a:rPr>
              <a:t>- Лупа;</a:t>
            </a:r>
          </a:p>
          <a:p>
            <a:pPr algn="l" rtl="0"/>
            <a:r>
              <a:rPr lang="mk" sz="1200" b="0" i="0" u="none" kern="1200">
                <a:solidFill>
                  <a:schemeClr val="tx1"/>
                </a:solidFill>
                <a:effectLst/>
                <a:latin typeface="+mn-lt"/>
                <a:ea typeface="+mn-ea"/>
                <a:cs typeface="+mn-cs"/>
              </a:rPr>
              <a:t>- Хартија за печатење.</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807C854F-C0CF-7F4C-859F-F9E6074DACF8}" type="slidenum">
              <a:rPr>
                <a:latin typeface="Calibri" charset="0"/>
              </a:rPr>
              <a:pPr eaLnBrk="1" hangingPunct="1"/>
              <a:t>87</a:t>
            </a:fld>
            <a:endParaRPr lang="mk">
              <a:latin typeface="Calibri" charset="0"/>
            </a:endParaRPr>
          </a:p>
        </p:txBody>
      </p:sp>
    </p:spTree>
    <p:extLst>
      <p:ext uri="{BB962C8B-B14F-4D97-AF65-F5344CB8AC3E}">
        <p14:creationId xmlns:p14="http://schemas.microsoft.com/office/powerpoint/2010/main" val="21391941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mk" sz="1200" b="0" i="0" u="none" kern="1200">
                <a:solidFill>
                  <a:schemeClr val="tx1"/>
                </a:solidFill>
                <a:effectLst/>
                <a:latin typeface="+mn-lt"/>
                <a:ea typeface="+mn-ea"/>
                <a:cs typeface="+mn-cs"/>
              </a:rPr>
              <a:t>Лаптоп компјутер во кој се вчитани сите стандардни форензички алатки; </a:t>
            </a:r>
          </a:p>
          <a:p>
            <a:pPr algn="l" rtl="0"/>
            <a:r>
              <a:rPr lang="mk" sz="1200" b="0" i="0" u="none" kern="1200">
                <a:solidFill>
                  <a:schemeClr val="tx1"/>
                </a:solidFill>
                <a:effectLst/>
                <a:latin typeface="+mn-lt"/>
                <a:ea typeface="+mn-ea"/>
                <a:cs typeface="+mn-cs"/>
              </a:rPr>
              <a:t>- Мрежни кабли (упредена парица и вкрстена парица); </a:t>
            </a:r>
          </a:p>
          <a:p>
            <a:pPr algn="l" rtl="0"/>
            <a:r>
              <a:rPr lang="mk" sz="1200" b="0" i="0" u="none" kern="1200">
                <a:solidFill>
                  <a:schemeClr val="tx1"/>
                </a:solidFill>
                <a:effectLst/>
                <a:latin typeface="+mn-lt"/>
                <a:ea typeface="+mn-ea"/>
                <a:cs typeface="+mn-cs"/>
              </a:rPr>
              <a:t>- Доволен капацитет на хард диск (на пример, некои Терабајт надворешни хард дискови);</a:t>
            </a:r>
          </a:p>
          <a:p>
            <a:pPr algn="l" rtl="0"/>
            <a:r>
              <a:rPr lang="mk" sz="1200" b="0" i="0" u="none" kern="1200">
                <a:solidFill>
                  <a:schemeClr val="tx1"/>
                </a:solidFill>
                <a:effectLst/>
                <a:latin typeface="+mn-lt"/>
                <a:ea typeface="+mn-ea"/>
                <a:cs typeface="+mn-cs"/>
              </a:rPr>
              <a:t>- Хардвер блокатори за пишување (за снимања на лице место и за цели на тријажа);</a:t>
            </a:r>
          </a:p>
          <a:p>
            <a:pPr algn="l" rtl="0"/>
            <a:r>
              <a:rPr lang="mk" sz="1200" b="0" i="0" u="none" kern="1200">
                <a:solidFill>
                  <a:schemeClr val="tx1"/>
                </a:solidFill>
                <a:effectLst/>
                <a:latin typeface="+mn-lt"/>
                <a:ea typeface="+mn-ea"/>
                <a:cs typeface="+mn-cs"/>
              </a:rPr>
              <a:t>- Форензички диск за подигање на системот-DVD (за употреба кога службениците се обучени за негова употреба, за форензички цели);</a:t>
            </a:r>
          </a:p>
          <a:p>
            <a:pPr algn="l" rtl="0"/>
            <a:r>
              <a:rPr lang="mk" sz="1200" b="0" i="0" u="none" kern="1200">
                <a:solidFill>
                  <a:schemeClr val="tx1"/>
                </a:solidFill>
                <a:effectLst/>
                <a:latin typeface="+mn-lt"/>
                <a:ea typeface="+mn-ea"/>
                <a:cs typeface="+mn-cs"/>
              </a:rPr>
              <a:t>- Форензички алат за живи податоци (кога службениците се обучени за негова употреба, за форензички цели);</a:t>
            </a:r>
          </a:p>
          <a:p>
            <a:pPr algn="l" rtl="0"/>
            <a:r>
              <a:rPr lang="mk" sz="1200" b="0" i="0" u="none" kern="1200">
                <a:solidFill>
                  <a:schemeClr val="tx1"/>
                </a:solidFill>
                <a:effectLst/>
                <a:latin typeface="+mn-lt"/>
                <a:ea typeface="+mn-ea"/>
                <a:cs typeface="+mn-cs"/>
              </a:rPr>
              <a:t>- Транспорт (до и од местото на настанот, на членовите на тимот, алатките и опрема за заплена и на запленетите докази).</a:t>
            </a:r>
          </a:p>
          <a:p>
            <a:pPr marL="514350" indent="-514350" algn="l" rtl="0" eaLnBrk="1" hangingPunct="1">
              <a:lnSpc>
                <a:spcPct val="80000"/>
              </a:lnSpc>
              <a:buFont typeface="Calibri" charset="0"/>
              <a:buAutoNum type="arabicPeriod"/>
            </a:pPr>
            <a:endParaRPr lang="mk">
              <a:latin typeface="Calibri" charset="0"/>
            </a:endParaRPr>
          </a:p>
          <a:p>
            <a:pPr marL="514350" indent="-514350" algn="l" rtl="0" eaLnBrk="1" hangingPunct="1">
              <a:lnSpc>
                <a:spcPct val="80000"/>
              </a:lnSpc>
              <a:buFont typeface="Calibri" charset="0"/>
              <a:buAutoNum type="arabicPeriod"/>
            </a:pPr>
            <a:endParaRPr lang="mk">
              <a:latin typeface="Calibri" charset="0"/>
            </a:endParaRPr>
          </a:p>
          <a:p>
            <a:pPr marL="514350" indent="-514350" algn="l" rtl="0" eaLnBrk="1" hangingPunct="1">
              <a:lnSpc>
                <a:spcPct val="80000"/>
              </a:lnSpc>
              <a:buFont typeface="Calibri" charset="0"/>
              <a:buAutoNum type="arabicPeriod"/>
            </a:pPr>
            <a:endParaRPr lang="mk">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4AED65D2-015E-D748-88ED-7E9BF89AE3B5}" type="slidenum">
              <a:rPr>
                <a:latin typeface="Calibri" charset="0"/>
              </a:rPr>
              <a:pPr eaLnBrk="1" hangingPunct="1"/>
              <a:t>88</a:t>
            </a:fld>
            <a:endParaRPr lang="mk">
              <a:latin typeface="Calibri" charset="0"/>
            </a:endParaRPr>
          </a:p>
        </p:txBody>
      </p:sp>
    </p:spTree>
    <p:extLst>
      <p:ext uri="{BB962C8B-B14F-4D97-AF65-F5344CB8AC3E}">
        <p14:creationId xmlns:p14="http://schemas.microsoft.com/office/powerpoint/2010/main" val="20619225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89</a:t>
            </a:fld>
            <a:endParaRPr lang="mk"/>
          </a:p>
        </p:txBody>
      </p:sp>
    </p:spTree>
    <p:extLst>
      <p:ext uri="{BB962C8B-B14F-4D97-AF65-F5344CB8AC3E}">
        <p14:creationId xmlns:p14="http://schemas.microsoft.com/office/powerpoint/2010/main" val="1248279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gn="l" rtl="0"/>
            <a:r>
              <a:rPr lang="mk" sz="1200" b="0" i="0" u="none" strike="noStrike" kern="1200" baseline="0" dirty="0">
                <a:solidFill>
                  <a:schemeClr val="tx1"/>
                </a:solidFill>
                <a:latin typeface="+mn-lt"/>
                <a:ea typeface="+mn-ea"/>
                <a:cs typeface="+mn-cs"/>
              </a:rPr>
              <a:t>Сите кривични постапки зависат од докази за да се донесе одлука за вината или за невиноста на обвинетиот или за да се донесе одлука за меритум во случај на граѓанска постапка</a:t>
            </a:r>
            <a:r>
              <a:rPr lang="mk" sz="1200" b="0" i="0" u="none" strike="noStrike" kern="1200" baseline="0" dirty="0" smtClean="0">
                <a:solidFill>
                  <a:schemeClr val="tx1"/>
                </a:solidFill>
                <a:latin typeface="+mn-lt"/>
                <a:ea typeface="+mn-ea"/>
                <a:cs typeface="+mn-cs"/>
              </a:rPr>
              <a:t>. Традиционално </a:t>
            </a:r>
            <a:r>
              <a:rPr lang="mk" sz="1200" b="0" i="0" u="none" strike="noStrike" kern="1200" baseline="0" dirty="0">
                <a:solidFill>
                  <a:schemeClr val="tx1"/>
                </a:solidFill>
                <a:latin typeface="+mn-lt"/>
                <a:ea typeface="+mn-ea"/>
                <a:cs typeface="+mn-cs"/>
              </a:rPr>
              <a:t>и историски, доказите се во физички облик (како што се документи или фотографии, итн.) или усни сведочења на сведоците. </a:t>
            </a:r>
          </a:p>
          <a:p>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Електронските докази произлегуваат од електронските уреди како што се компјутерите и нивните периферни уреди, компјутерски мрежи, мобилни телефони, дигитални камери и друга преносна опрема (вклучувајќи ги и уредите за чување податоци), како и од интернет</a:t>
            </a:r>
            <a:r>
              <a:rPr lang="mk" sz="1200" b="0" i="0" u="none" strike="noStrike" kern="1200" baseline="0" dirty="0" smtClean="0">
                <a:solidFill>
                  <a:schemeClr val="tx1"/>
                </a:solidFill>
                <a:latin typeface="+mn-lt"/>
                <a:ea typeface="+mn-ea"/>
                <a:cs typeface="+mn-cs"/>
              </a:rPr>
              <a:t>. Инфорнациите </a:t>
            </a:r>
            <a:r>
              <a:rPr lang="mk" sz="1200" b="0" i="0" u="none" strike="noStrike" kern="1200" baseline="0" dirty="0">
                <a:solidFill>
                  <a:schemeClr val="tx1"/>
                </a:solidFill>
                <a:latin typeface="+mn-lt"/>
                <a:ea typeface="+mn-ea"/>
                <a:cs typeface="+mn-cs"/>
              </a:rPr>
              <a:t>кои тие ги содржат немаат </a:t>
            </a:r>
          </a:p>
          <a:p>
            <a:pPr algn="l" rtl="0"/>
            <a:r>
              <a:rPr lang="mk" sz="1200" b="0" i="0" u="none" strike="noStrike" kern="1200" baseline="0" dirty="0">
                <a:solidFill>
                  <a:schemeClr val="tx1"/>
                </a:solidFill>
                <a:latin typeface="+mn-lt"/>
                <a:ea typeface="+mn-ea"/>
                <a:cs typeface="+mn-cs"/>
              </a:rPr>
              <a:t>независен физички облик. </a:t>
            </a:r>
          </a:p>
          <a:p>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Меѓутоа, на многу начини, електронските докази не се разликуваат од традиционалните докази во смисол дека страната која ги изведува во правната постапка мора да биде во можност да покаже дека тие ја одразуваат истата низа околности и фактички информации како што било во време на извршувањето на делото</a:t>
            </a:r>
            <a:r>
              <a:rPr lang="mk" sz="1200" b="0" i="0" u="none" strike="noStrike" kern="1200" baseline="0" dirty="0" smtClean="0">
                <a:solidFill>
                  <a:schemeClr val="tx1"/>
                </a:solidFill>
                <a:latin typeface="+mn-lt"/>
                <a:ea typeface="+mn-ea"/>
                <a:cs typeface="+mn-cs"/>
              </a:rPr>
              <a:t>. Со </a:t>
            </a:r>
            <a:r>
              <a:rPr lang="mk" sz="1200" b="0" i="0" u="none" strike="noStrike" kern="1200" baseline="0" dirty="0">
                <a:solidFill>
                  <a:schemeClr val="tx1"/>
                </a:solidFill>
                <a:latin typeface="+mn-lt"/>
                <a:ea typeface="+mn-ea"/>
                <a:cs typeface="+mn-cs"/>
              </a:rPr>
              <a:t>други зборови, тие мора да докажат дека никакви промени, бришења, дополнувања или други измени не се случиле. </a:t>
            </a:r>
          </a:p>
          <a:p>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Нематеријалната природа на било која информација меморирана во електронска форма ја прави информацијата многу полесна за манипулирање и поподложна на измени од традиционалните облици на докази</a:t>
            </a:r>
            <a:r>
              <a:rPr lang="mk" sz="1200" b="0" i="0" u="none" strike="noStrike" kern="1200" baseline="0" dirty="0" smtClean="0">
                <a:solidFill>
                  <a:schemeClr val="tx1"/>
                </a:solidFill>
                <a:latin typeface="+mn-lt"/>
                <a:ea typeface="+mn-ea"/>
                <a:cs typeface="+mn-cs"/>
              </a:rPr>
              <a:t>. Ова </a:t>
            </a:r>
            <a:r>
              <a:rPr lang="mk" sz="1200" b="0" i="0" u="none" strike="noStrike" kern="1200" baseline="0" dirty="0">
                <a:solidFill>
                  <a:schemeClr val="tx1"/>
                </a:solidFill>
                <a:latin typeface="+mn-lt"/>
                <a:ea typeface="+mn-ea"/>
                <a:cs typeface="+mn-cs"/>
              </a:rPr>
              <a:t>создава посебни предизвици на правосудниот систем кој бара со ваквите податоци да се ракува на посебен начин </a:t>
            </a:r>
          </a:p>
          <a:p>
            <a:pPr algn="l" rtl="0"/>
            <a:r>
              <a:rPr lang="mk" sz="1200" b="0" i="0" u="none" strike="noStrike" kern="1200" baseline="0" dirty="0">
                <a:solidFill>
                  <a:schemeClr val="tx1"/>
                </a:solidFill>
                <a:latin typeface="+mn-lt"/>
                <a:ea typeface="+mn-ea"/>
                <a:cs typeface="+mn-cs"/>
              </a:rPr>
              <a:t>за да се осигури интегритетот на доказите кои тие ги нудат.</a:t>
            </a:r>
          </a:p>
          <a:p>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Со оглед на нивните посебни карактеристики, електронските докази можат да се дефинираат како:</a:t>
            </a:r>
          </a:p>
          <a:p>
            <a:pPr algn="l" rtl="0"/>
            <a:r>
              <a:rPr lang="mk" sz="1200" b="0" i="0" u="none" strike="noStrike" kern="1200" baseline="0" dirty="0">
                <a:solidFill>
                  <a:schemeClr val="tx1"/>
                </a:solidFill>
                <a:latin typeface="+mn-lt"/>
                <a:ea typeface="+mn-ea"/>
                <a:cs typeface="+mn-cs"/>
              </a:rPr>
              <a:t>Секоја информација генерирана, меморирана или пренесена во дигитален облик која подоцна може да биде </a:t>
            </a:r>
          </a:p>
          <a:p>
            <a:pPr algn="l" rtl="0"/>
            <a:r>
              <a:rPr lang="mk" sz="1200" b="0" i="0" u="none" strike="noStrike" kern="1200" baseline="0" dirty="0">
                <a:solidFill>
                  <a:schemeClr val="tx1"/>
                </a:solidFill>
                <a:latin typeface="+mn-lt"/>
                <a:ea typeface="+mn-ea"/>
                <a:cs typeface="+mn-cs"/>
              </a:rPr>
              <a:t>потребна за докажување или недокажување на факти кои се оспоруваат во правна постапка. </a:t>
            </a:r>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7</a:t>
            </a:fld>
            <a:endParaRPr lang="mk" dirty="0"/>
          </a:p>
        </p:txBody>
      </p:sp>
    </p:spTree>
    <p:extLst>
      <p:ext uri="{BB962C8B-B14F-4D97-AF65-F5344CB8AC3E}">
        <p14:creationId xmlns:p14="http://schemas.microsoft.com/office/powerpoint/2010/main" val="37437727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p:cNvSpPr>
            <a:spLocks noGrp="1"/>
          </p:cNvSpPr>
          <p:nvPr>
            <p:ph type="body" idx="1"/>
          </p:nvPr>
        </p:nvSpPr>
        <p:spPr/>
        <p:txBody>
          <a:bodyPr/>
          <a:lstStyle/>
          <a:p>
            <a:pPr algn="l" rtl="0">
              <a:defRPr/>
            </a:pPr>
            <a:r>
              <a:rPr lang="mk" b="0" i="0" u="none">
                <a:ea typeface="+mn-ea"/>
              </a:rPr>
              <a:t>Пример: </a:t>
            </a:r>
          </a:p>
          <a:p>
            <a:pPr marL="228600" indent="-228600" algn="l" rtl="0">
              <a:buFontTx/>
              <a:buAutoNum type="arabicPeriod"/>
              <a:defRPr/>
            </a:pPr>
            <a:r>
              <a:rPr lang="mk" b="0" i="0" u="none">
                <a:ea typeface="+mn-ea"/>
              </a:rPr>
              <a:t>15 лица наместо 1</a:t>
            </a:r>
          </a:p>
          <a:p>
            <a:pPr marL="228600" indent="-228600" algn="l" rtl="0">
              <a:buFontTx/>
              <a:buAutoNum type="arabicPeriod"/>
              <a:defRPr/>
            </a:pPr>
            <a:r>
              <a:rPr lang="mk" b="0" i="0" u="none">
                <a:ea typeface="+mn-ea"/>
              </a:rPr>
              <a:t>2 големи кучиња</a:t>
            </a:r>
          </a:p>
          <a:p>
            <a:pPr marL="228600" indent="-228600" algn="l" rtl="0">
              <a:buFontTx/>
              <a:buAutoNum type="arabicPeriod"/>
              <a:defRPr/>
            </a:pPr>
            <a:r>
              <a:rPr lang="mk" b="0" i="0" u="none">
                <a:ea typeface="+mn-ea"/>
              </a:rPr>
              <a:t>Новородено бебе</a:t>
            </a:r>
          </a:p>
          <a:p>
            <a:pPr marL="228600" indent="-228600" algn="l" rtl="0">
              <a:buFontTx/>
              <a:buAutoNum type="arabicPeriod"/>
              <a:defRPr/>
            </a:pPr>
            <a:endParaRPr lang="mk">
              <a:ea typeface="+mn-ea"/>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13EF82B5-62B5-4949-88A2-087D2E726F28}" type="slidenum">
              <a:rPr>
                <a:latin typeface="Calibri" charset="0"/>
              </a:rPr>
              <a:pPr eaLnBrk="1" hangingPunct="1"/>
              <a:t>90</a:t>
            </a:fld>
            <a:endParaRPr lang="mk">
              <a:latin typeface="Calibri" charset="0"/>
            </a:endParaRPr>
          </a:p>
        </p:txBody>
      </p:sp>
    </p:spTree>
    <p:extLst>
      <p:ext uri="{BB962C8B-B14F-4D97-AF65-F5344CB8AC3E}">
        <p14:creationId xmlns:p14="http://schemas.microsoft.com/office/powerpoint/2010/main" val="17055425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None/>
            </a:pPr>
            <a:endParaRPr lang="mk">
              <a:latin typeface="Calibri" charset="0"/>
            </a:endParaRPr>
          </a:p>
          <a:p>
            <a:pPr marL="514350" indent="-514350" algn="l" rtl="0" eaLnBrk="1" hangingPunct="1">
              <a:lnSpc>
                <a:spcPct val="80000"/>
              </a:lnSpc>
              <a:buFont typeface="Calibri" charset="0"/>
              <a:buAutoNum type="arabicPeriod"/>
            </a:pPr>
            <a:endParaRPr lang="mk">
              <a:latin typeface="Calibri" charset="0"/>
            </a:endParaRPr>
          </a:p>
          <a:p>
            <a:pPr marL="514350" indent="-514350" algn="l" rtl="0" eaLnBrk="1" hangingPunct="1">
              <a:lnSpc>
                <a:spcPct val="80000"/>
              </a:lnSpc>
              <a:buFont typeface="Calibri" charset="0"/>
              <a:buAutoNum type="arabicPeriod"/>
            </a:pPr>
            <a:endParaRPr lang="mk">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C477CECC-2CAE-4147-8410-2A773FA9C6B2}" type="slidenum">
              <a:rPr>
                <a:latin typeface="Calibri" charset="0"/>
              </a:rPr>
              <a:pPr eaLnBrk="1" hangingPunct="1"/>
              <a:t>91</a:t>
            </a:fld>
            <a:endParaRPr lang="mk">
              <a:latin typeface="Calibri" charset="0"/>
            </a:endParaRPr>
          </a:p>
        </p:txBody>
      </p:sp>
    </p:spTree>
    <p:extLst>
      <p:ext uri="{BB962C8B-B14F-4D97-AF65-F5344CB8AC3E}">
        <p14:creationId xmlns:p14="http://schemas.microsoft.com/office/powerpoint/2010/main" val="56088291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endParaRPr lang="mk">
              <a:latin typeface="Calibri" charset="0"/>
            </a:endParaRPr>
          </a:p>
          <a:p>
            <a:pPr algn="l" rtl="0"/>
            <a:r>
              <a:rPr lang="mk" sz="1200" b="0" i="0" u="none" kern="1200">
                <a:solidFill>
                  <a:schemeClr val="tx1"/>
                </a:solidFill>
                <a:effectLst/>
                <a:latin typeface="+mn-lt"/>
                <a:ea typeface="+mn-ea"/>
                <a:cs typeface="+mn-cs"/>
              </a:rPr>
              <a:t>Обезбедување на местото на настанот ги вклучува следните чекори:</a:t>
            </a:r>
          </a:p>
          <a:p>
            <a:pPr algn="l" rtl="0"/>
            <a:r>
              <a:rPr lang="mk" sz="1200" b="0" i="0" u="none" kern="1200">
                <a:solidFill>
                  <a:schemeClr val="tx1"/>
                </a:solidFill>
                <a:effectLst/>
                <a:latin typeface="+mn-lt"/>
                <a:ea typeface="+mn-ea"/>
                <a:cs typeface="+mn-cs"/>
              </a:rPr>
              <a:t>• Следете ја стандардната политика и процедура во вашата јурисдикција за да го обезбедите местото на злосторството.</a:t>
            </a:r>
          </a:p>
          <a:p>
            <a:pPr algn="l" rtl="0"/>
            <a:r>
              <a:rPr lang="mk" sz="1200" b="0" i="0" u="none" kern="1200">
                <a:solidFill>
                  <a:schemeClr val="tx1"/>
                </a:solidFill>
                <a:effectLst/>
                <a:latin typeface="+mn-lt"/>
                <a:ea typeface="+mn-ea"/>
                <a:cs typeface="+mn-cs"/>
              </a:rPr>
              <a:t>• Одстранете ги сите лица од близината на сите докази кои треба да се соберат (вклучително и опремата и уредите за напојување).</a:t>
            </a:r>
          </a:p>
          <a:p>
            <a:pPr algn="l" rtl="0"/>
            <a:r>
              <a:rPr lang="mk" sz="1200" b="0" i="0" u="none" kern="1200">
                <a:solidFill>
                  <a:schemeClr val="tx1"/>
                </a:solidFill>
                <a:effectLst/>
                <a:latin typeface="+mn-lt"/>
                <a:ea typeface="+mn-ea"/>
                <a:cs typeface="+mn-cs"/>
              </a:rPr>
              <a:t>• Осигурајте ги сите електронски уреди вклучително и персоналните и преносните уреди.</a:t>
            </a:r>
          </a:p>
          <a:p>
            <a:pPr algn="l" rtl="0"/>
            <a:r>
              <a:rPr lang="mk" sz="1200" b="0" i="0" u="none" kern="1200">
                <a:solidFill>
                  <a:schemeClr val="tx1"/>
                </a:solidFill>
                <a:effectLst/>
                <a:latin typeface="+mn-lt"/>
                <a:ea typeface="+mn-ea"/>
                <a:cs typeface="+mn-cs"/>
              </a:rPr>
              <a:t>• Одбијте ги понудите за помош или техничка асистенција од било кое неовластено лице.</a:t>
            </a:r>
          </a:p>
          <a:p>
            <a:pPr algn="l" rtl="0"/>
            <a:r>
              <a:rPr lang="mk" sz="1200" b="0" i="0" u="none" kern="1200">
                <a:solidFill>
                  <a:schemeClr val="tx1"/>
                </a:solidFill>
                <a:effectLst/>
                <a:latin typeface="+mn-lt"/>
                <a:ea typeface="+mn-ea"/>
                <a:cs typeface="+mn-cs"/>
              </a:rPr>
              <a:t>• Оставите го компјутерот или електронскиот уред исклучен ако тој веќе е исклучен. </a:t>
            </a:r>
          </a:p>
          <a:p>
            <a:pPr marL="514350" indent="-514350" algn="l" rtl="0" eaLnBrk="1" hangingPunct="1">
              <a:lnSpc>
                <a:spcPct val="80000"/>
              </a:lnSpc>
              <a:buFont typeface="Calibri" charset="0"/>
              <a:buAutoNum type="arabicPeriod"/>
            </a:pPr>
            <a:endParaRPr lang="mk">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066E418A-6AE8-324D-853D-A398FD5C970E}" type="slidenum">
              <a:rPr>
                <a:latin typeface="Calibri" charset="0"/>
              </a:rPr>
              <a:pPr eaLnBrk="1" hangingPunct="1"/>
              <a:t>92</a:t>
            </a:fld>
            <a:endParaRPr lang="mk">
              <a:latin typeface="Calibri" charset="0"/>
            </a:endParaRPr>
          </a:p>
        </p:txBody>
      </p:sp>
    </p:spTree>
    <p:extLst>
      <p:ext uri="{BB962C8B-B14F-4D97-AF65-F5344CB8AC3E}">
        <p14:creationId xmlns:p14="http://schemas.microsoft.com/office/powerpoint/2010/main" val="27040838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mk" sz="1200" b="0" i="0" u="none" kern="1200">
                <a:solidFill>
                  <a:schemeClr val="tx1"/>
                </a:solidFill>
                <a:effectLst/>
                <a:latin typeface="+mn-lt"/>
                <a:ea typeface="+mn-ea"/>
                <a:cs typeface="+mn-cs"/>
              </a:rPr>
              <a:t>• Ако компјутерот е вклучен или состојбата не може да се утврди, истражителот треба да ги следи чекорите опишани во делот 3.4.3 од водичот;</a:t>
            </a:r>
            <a:endParaRPr lang="mk" sz="1200" kern="1200" smtClean="0">
              <a:solidFill>
                <a:schemeClr val="tx1"/>
              </a:solidFill>
              <a:effectLst/>
              <a:latin typeface="+mn-lt"/>
              <a:ea typeface="+mn-ea"/>
              <a:cs typeface="+mn-cs"/>
            </a:endParaRPr>
          </a:p>
          <a:p>
            <a:pPr algn="l" rtl="0"/>
            <a:r>
              <a:rPr lang="mk" sz="1200" b="0" i="0" u="none" kern="1200">
                <a:solidFill>
                  <a:schemeClr val="tx1"/>
                </a:solidFill>
                <a:effectLst/>
                <a:latin typeface="+mn-lt"/>
                <a:ea typeface="+mn-ea"/>
                <a:cs typeface="+mn-cs"/>
              </a:rPr>
              <a:t>• Заштитите ги избришливите податоци физички и електронски следејќи ги чекорите опишани во делот 3.5;</a:t>
            </a:r>
          </a:p>
          <a:p>
            <a:pPr algn="l" rtl="0"/>
            <a:r>
              <a:rPr lang="mk" sz="1200" b="0" i="0" u="none" kern="1200">
                <a:solidFill>
                  <a:schemeClr val="tx1"/>
                </a:solidFill>
                <a:effectLst/>
                <a:latin typeface="+mn-lt"/>
                <a:ea typeface="+mn-ea"/>
                <a:cs typeface="+mn-cs"/>
              </a:rPr>
              <a:t>• Идентификувајте ги и документирајте ги поврзаните електронски компоненти кои нема да се соберат;</a:t>
            </a:r>
          </a:p>
          <a:p>
            <a:pPr algn="l" rtl="0"/>
            <a:r>
              <a:rPr lang="mk" sz="1200" b="0" i="0" u="none" kern="1200">
                <a:solidFill>
                  <a:schemeClr val="tx1"/>
                </a:solidFill>
                <a:effectLst/>
                <a:latin typeface="+mn-lt"/>
                <a:ea typeface="+mn-ea"/>
                <a:cs typeface="+mn-cs"/>
              </a:rPr>
              <a:t>• Идентификувајте ги телефонските и мрежните линии приклучени на уредите, документирајте ги и означете ги;</a:t>
            </a:r>
          </a:p>
          <a:p>
            <a:pPr marL="514350" indent="-514350" algn="l" rtl="0" eaLnBrk="1" hangingPunct="1">
              <a:lnSpc>
                <a:spcPct val="80000"/>
              </a:lnSpc>
              <a:buFont typeface="Calibri" charset="0"/>
              <a:buAutoNum type="arabicPeriod" startAt="6"/>
            </a:pPr>
            <a:endParaRPr lang="mk">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34ED3E7B-9251-A946-8C77-F132CABE83DA}" type="slidenum">
              <a:rPr>
                <a:latin typeface="Calibri" charset="0"/>
              </a:rPr>
              <a:pPr eaLnBrk="1" hangingPunct="1"/>
              <a:t>93</a:t>
            </a:fld>
            <a:endParaRPr lang="mk">
              <a:latin typeface="Calibri" charset="0"/>
            </a:endParaRPr>
          </a:p>
        </p:txBody>
      </p:sp>
    </p:spTree>
    <p:extLst>
      <p:ext uri="{BB962C8B-B14F-4D97-AF65-F5344CB8AC3E}">
        <p14:creationId xmlns:p14="http://schemas.microsoft.com/office/powerpoint/2010/main" val="23949510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endParaRPr lang="mk" dirty="0">
              <a:latin typeface="Calibri" charset="0"/>
            </a:endParaRPr>
          </a:p>
          <a:p>
            <a:pPr algn="l" rtl="0"/>
            <a:r>
              <a:rPr lang="mk" sz="1200" b="0" i="0" u="none" kern="1200">
                <a:solidFill>
                  <a:schemeClr val="tx1"/>
                </a:solidFill>
                <a:effectLst/>
                <a:latin typeface="+mn-lt"/>
                <a:ea typeface="+mn-ea"/>
                <a:cs typeface="+mn-cs"/>
              </a:rPr>
              <a:t>• Одлучете дали некои други докази се потребни од уредот кој треба да се заплени (на пример, ДНК, отпечатоци од прсти, дрога, акцелератори); </a:t>
            </a:r>
          </a:p>
          <a:p>
            <a:pPr algn="l" rtl="0"/>
            <a:r>
              <a:rPr lang="mk" sz="1200" b="0" i="0" u="none" kern="1200">
                <a:solidFill>
                  <a:schemeClr val="tx1"/>
                </a:solidFill>
                <a:effectLst/>
                <a:latin typeface="+mn-lt"/>
                <a:ea typeface="+mn-ea"/>
                <a:cs typeface="+mn-cs"/>
              </a:rPr>
              <a:t>- Ако е така, следете ги генералните процедури за ракување за таков тип на докази дадени во соодветниот прирачник;</a:t>
            </a:r>
          </a:p>
          <a:p>
            <a:pPr algn="l" rtl="0"/>
            <a:r>
              <a:rPr lang="mk" sz="1200" b="0" i="0" u="none" kern="1200">
                <a:solidFill>
                  <a:schemeClr val="tx1"/>
                </a:solidFill>
                <a:effectLst/>
                <a:latin typeface="+mn-lt"/>
                <a:ea typeface="+mn-ea"/>
                <a:cs typeface="+mn-cs"/>
              </a:rPr>
              <a:t>- Одложете ги деструктивните техники дури откако е завршено обновување на електронските докази;</a:t>
            </a:r>
          </a:p>
          <a:p>
            <a:pPr algn="l" rtl="0"/>
            <a:r>
              <a:rPr lang="mk" sz="1200" b="0" i="0" u="none" kern="1200">
                <a:solidFill>
                  <a:schemeClr val="tx1"/>
                </a:solidFill>
                <a:effectLst/>
                <a:latin typeface="+mn-lt"/>
                <a:ea typeface="+mn-ea"/>
                <a:cs typeface="+mn-cs"/>
              </a:rPr>
              <a:t> - Соберете ги латентните отпечатоци откако обновата на е-доказите е завршена (бидејќи тастатурата, компјутерскиот глушец, дискетите, CD или другите компоненти можат да имаат латентни отпечатоци на прсти или други физички докази кои треба да се сачуваат);</a:t>
            </a:r>
          </a:p>
          <a:p>
            <a:pPr algn="l" rtl="0"/>
            <a:r>
              <a:rPr lang="mk" sz="1200" b="0" i="0" u="none" kern="1200">
                <a:solidFill>
                  <a:schemeClr val="tx1"/>
                </a:solidFill>
                <a:effectLst/>
                <a:latin typeface="+mn-lt"/>
                <a:ea typeface="+mn-ea"/>
                <a:cs typeface="+mn-cs"/>
              </a:rPr>
              <a:t> - Не користете алуминиумски прав за земање отпечатоци од местото на настанот затоа што тој може да ја оштети опремата и податоците. </a:t>
            </a:r>
          </a:p>
          <a:p>
            <a:pPr marL="514350" indent="-514350" algn="l" rtl="0" eaLnBrk="1" hangingPunct="1">
              <a:lnSpc>
                <a:spcPct val="80000"/>
              </a:lnSpc>
              <a:buFont typeface="Calibri" charset="0"/>
              <a:buNone/>
            </a:pPr>
            <a:endParaRPr lang="mk"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5758124E-B0E5-CE4C-8ECE-191CFA22779F}" type="slidenum">
              <a:rPr>
                <a:latin typeface="Calibri" charset="0"/>
              </a:rPr>
              <a:pPr eaLnBrk="1" hangingPunct="1"/>
              <a:t>94</a:t>
            </a:fld>
            <a:endParaRPr lang="mk">
              <a:latin typeface="Calibri" charset="0"/>
            </a:endParaRPr>
          </a:p>
        </p:txBody>
      </p:sp>
    </p:spTree>
    <p:extLst>
      <p:ext uri="{BB962C8B-B14F-4D97-AF65-F5344CB8AC3E}">
        <p14:creationId xmlns:p14="http://schemas.microsoft.com/office/powerpoint/2010/main" val="367002211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mk" sz="1200" b="0" i="0" u="none" kern="1200">
                <a:solidFill>
                  <a:schemeClr val="tx1"/>
                </a:solidFill>
                <a:effectLst/>
                <a:latin typeface="+mn-lt"/>
                <a:ea typeface="+mn-ea"/>
                <a:cs typeface="+mn-cs"/>
              </a:rPr>
              <a:t>• Пребарување на местото на настанот за неелектронски но поврзани докази, како што се:</a:t>
            </a:r>
          </a:p>
          <a:p>
            <a:pPr algn="l" rtl="0"/>
            <a:r>
              <a:rPr lang="mk" sz="1200" b="0" i="0" u="none" kern="1200">
                <a:solidFill>
                  <a:schemeClr val="tx1"/>
                </a:solidFill>
                <a:effectLst/>
                <a:latin typeface="+mn-lt"/>
                <a:ea typeface="+mn-ea"/>
                <a:cs typeface="+mn-cs"/>
              </a:rPr>
              <a:t>- запишани лозунзи и други рачно пишувани забелешки;</a:t>
            </a:r>
          </a:p>
          <a:p>
            <a:pPr algn="l" rtl="0"/>
            <a:r>
              <a:rPr lang="mk" sz="1200" b="0" i="0" u="none" kern="1200">
                <a:solidFill>
                  <a:schemeClr val="tx1"/>
                </a:solidFill>
                <a:effectLst/>
                <a:latin typeface="+mn-lt"/>
                <a:ea typeface="+mn-ea"/>
                <a:cs typeface="+mn-cs"/>
              </a:rPr>
              <a:t>- празни блокови за пишување со отисоци од пишување на претходната страна (но не засенчувајте со графитен молив);</a:t>
            </a:r>
          </a:p>
          <a:p>
            <a:pPr algn="l" rtl="0"/>
            <a:r>
              <a:rPr lang="mk" sz="1200" b="0" i="0" u="none" kern="1200">
                <a:solidFill>
                  <a:schemeClr val="tx1"/>
                </a:solidFill>
                <a:effectLst/>
                <a:latin typeface="+mn-lt"/>
                <a:ea typeface="+mn-ea"/>
                <a:cs typeface="+mn-cs"/>
              </a:rPr>
              <a:t>- прирачници за хардверот и софтверот;</a:t>
            </a:r>
          </a:p>
          <a:p>
            <a:pPr algn="l" rtl="0"/>
            <a:r>
              <a:rPr lang="mk" sz="1200" b="0" i="0" u="none" kern="1200">
                <a:solidFill>
                  <a:schemeClr val="tx1"/>
                </a:solidFill>
                <a:effectLst/>
                <a:latin typeface="+mn-lt"/>
                <a:ea typeface="+mn-ea"/>
                <a:cs typeface="+mn-cs"/>
              </a:rPr>
              <a:t>- календари или дневници;</a:t>
            </a:r>
          </a:p>
          <a:p>
            <a:pPr algn="l" rtl="0"/>
            <a:r>
              <a:rPr lang="mk" sz="1200" b="0" i="0" u="none" kern="1200">
                <a:solidFill>
                  <a:schemeClr val="tx1"/>
                </a:solidFill>
                <a:effectLst/>
                <a:latin typeface="+mn-lt"/>
                <a:ea typeface="+mn-ea"/>
                <a:cs typeface="+mn-cs"/>
              </a:rPr>
              <a:t>- текстуални или графички компјутерски исписи;</a:t>
            </a:r>
          </a:p>
          <a:p>
            <a:pPr algn="l" rtl="0"/>
            <a:r>
              <a:rPr lang="mk" sz="1200" b="0" i="0" u="none" kern="1200">
                <a:solidFill>
                  <a:schemeClr val="tx1"/>
                </a:solidFill>
                <a:effectLst/>
                <a:latin typeface="+mn-lt"/>
                <a:ea typeface="+mn-ea"/>
                <a:cs typeface="+mn-cs"/>
              </a:rPr>
              <a:t>- фотографии, или</a:t>
            </a:r>
          </a:p>
          <a:p>
            <a:pPr algn="l" rtl="0"/>
            <a:r>
              <a:rPr lang="mk" sz="1200" b="0" i="0" u="none" kern="1200">
                <a:solidFill>
                  <a:schemeClr val="tx1"/>
                </a:solidFill>
                <a:effectLst/>
                <a:latin typeface="+mn-lt"/>
                <a:ea typeface="+mn-ea"/>
                <a:cs typeface="+mn-cs"/>
              </a:rPr>
              <a:t>- информации за лични интереси кои можат да бидат корисни за понатамошно разбивање на лозунгот/пропусната фраза (повеќето лозунзи се директно поврзани за личната средина, како што се регистарски таблички, партнери/деца, броеви на телефони, хобии, итн.)</a:t>
            </a:r>
          </a:p>
          <a:p>
            <a:pPr algn="l" rtl="0"/>
            <a:r>
              <a:rPr lang="mk" sz="1200" b="0" i="0" u="none" kern="1200">
                <a:solidFill>
                  <a:schemeClr val="tx1"/>
                </a:solidFill>
                <a:effectLst/>
                <a:latin typeface="+mn-lt"/>
                <a:ea typeface="+mn-ea"/>
                <a:cs typeface="+mn-cs"/>
              </a:rPr>
              <a:t>- (Не заборавајте ги традиционалните физички докази како што се отпечатоци од прсти и ДНК). </a:t>
            </a:r>
            <a:endParaRPr lang="mk"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ED2304F7-CFFC-5C4A-929B-6CBE4E922A7E}" type="slidenum">
              <a:rPr>
                <a:latin typeface="Calibri" charset="0"/>
              </a:rPr>
              <a:pPr eaLnBrk="1" hangingPunct="1"/>
              <a:t>95</a:t>
            </a:fld>
            <a:endParaRPr lang="mk">
              <a:latin typeface="Calibri" charset="0"/>
            </a:endParaRPr>
          </a:p>
        </p:txBody>
      </p:sp>
    </p:spTree>
    <p:extLst>
      <p:ext uri="{BB962C8B-B14F-4D97-AF65-F5344CB8AC3E}">
        <p14:creationId xmlns:p14="http://schemas.microsoft.com/office/powerpoint/2010/main" val="1647060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r>
              <a:rPr lang="mk" b="0" i="0" u="none">
                <a:latin typeface="Calibri" charset="0"/>
              </a:rPr>
              <a:t>Сведоци, предмети или друго</a:t>
            </a:r>
          </a:p>
          <a:p>
            <a:pPr marL="514350" indent="-514350" algn="l" rtl="0" eaLnBrk="1" hangingPunct="1">
              <a:lnSpc>
                <a:spcPct val="80000"/>
              </a:lnSpc>
              <a:buFont typeface="Calibri" charset="0"/>
              <a:buAutoNum type="arabicPeriod"/>
            </a:pPr>
            <a:r>
              <a:rPr lang="mk" b="0" i="0" u="none">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7DDF5159-F0C5-7540-A044-346C9E304FE2}" type="slidenum">
              <a:rPr>
                <a:latin typeface="Calibri" charset="0"/>
              </a:rPr>
              <a:pPr eaLnBrk="1" hangingPunct="1"/>
              <a:t>97</a:t>
            </a:fld>
            <a:endParaRPr lang="mk">
              <a:latin typeface="Calibri" charset="0"/>
            </a:endParaRPr>
          </a:p>
        </p:txBody>
      </p:sp>
    </p:spTree>
    <p:extLst>
      <p:ext uri="{BB962C8B-B14F-4D97-AF65-F5344CB8AC3E}">
        <p14:creationId xmlns:p14="http://schemas.microsoft.com/office/powerpoint/2010/main" val="13781312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r>
              <a:rPr lang="mk" b="0" i="0" u="none">
                <a:latin typeface="Calibri" charset="0"/>
              </a:rPr>
              <a:t>на пример, книговодствени</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Едно лице може да има повеќе лозунзи, на пример, BIOS, пријавување во систем, мрежа или ISP, датотеки со апликации, пропусна фраза за шифрирање како што е за PGP или Truecrypt, електронска пошта, пристапен токен, планер или листа на контакти. </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endParaRPr lang="mk">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D3FC2BD8-F8B1-C748-8F77-3EEA9186A070}" type="slidenum">
              <a:rPr>
                <a:latin typeface="Calibri" charset="0"/>
              </a:rPr>
              <a:pPr eaLnBrk="1" hangingPunct="1"/>
              <a:t>98</a:t>
            </a:fld>
            <a:endParaRPr lang="mk">
              <a:latin typeface="Calibri" charset="0"/>
            </a:endParaRPr>
          </a:p>
        </p:txBody>
      </p:sp>
    </p:spTree>
    <p:extLst>
      <p:ext uri="{BB962C8B-B14F-4D97-AF65-F5344CB8AC3E}">
        <p14:creationId xmlns:p14="http://schemas.microsoft.com/office/powerpoint/2010/main" val="4459998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99</a:t>
            </a:fld>
            <a:endParaRPr lang="mk"/>
          </a:p>
        </p:txBody>
      </p:sp>
    </p:spTree>
    <p:extLst>
      <p:ext uri="{BB962C8B-B14F-4D97-AF65-F5344CB8AC3E}">
        <p14:creationId xmlns:p14="http://schemas.microsoft.com/office/powerpoint/2010/main" val="193495532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r>
              <a:rPr lang="mk" b="0" i="0" u="none" dirty="0">
                <a:latin typeface="Calibri" charset="0"/>
              </a:rPr>
              <a:t>Документирање на местото на настанот е постојан процес низ целата процедура на заплена. Тоа е од клучна важност за да точно се документира локацијата и состојбата на компјутерите, медиумите за чување податоци и на другите електронски и конвенционални уреди</a:t>
            </a:r>
            <a:r>
              <a:rPr lang="mk" b="0" i="0" u="none" dirty="0" smtClean="0">
                <a:latin typeface="Calibri" charset="0"/>
              </a:rPr>
              <a:t>. Овој </a:t>
            </a:r>
            <a:r>
              <a:rPr lang="mk" b="0" i="0" u="none" dirty="0">
                <a:latin typeface="Calibri" charset="0"/>
              </a:rPr>
              <a:t>дел дава само резиме на информациите кои треба да се документираат</a:t>
            </a:r>
            <a:r>
              <a:rPr lang="mk" b="0" i="0" u="none" dirty="0" smtClean="0">
                <a:latin typeface="Calibri" charset="0"/>
              </a:rPr>
              <a:t>. </a:t>
            </a:r>
            <a:endParaRPr lang="mk"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F8CB40A4-CBD6-B146-9230-62E7D316EE2B}" type="slidenum">
              <a:rPr>
                <a:latin typeface="Calibri" charset="0"/>
              </a:rPr>
              <a:pPr eaLnBrk="1" hangingPunct="1"/>
              <a:t>100</a:t>
            </a:fld>
            <a:endParaRPr lang="mk">
              <a:latin typeface="Calibri" charset="0"/>
            </a:endParaRPr>
          </a:p>
        </p:txBody>
      </p:sp>
    </p:spTree>
    <p:extLst>
      <p:ext uri="{BB962C8B-B14F-4D97-AF65-F5344CB8AC3E}">
        <p14:creationId xmlns:p14="http://schemas.microsoft.com/office/powerpoint/2010/main" val="435787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Дефиницијата на доказите е нормално препишана во национално законодавство. Со оглед дена ова е меѓународен курс, се користи генеричка дефиниција</a:t>
            </a:r>
            <a:r>
              <a:rPr lang="mk" sz="1200" b="0" i="0" u="none" kern="1200" dirty="0" smtClean="0">
                <a:solidFill>
                  <a:schemeClr val="tx1"/>
                </a:solidFill>
                <a:latin typeface="+mn-lt"/>
                <a:ea typeface="+mn-ea"/>
                <a:cs typeface="+mn-cs"/>
              </a:rPr>
              <a:t>. Оваа </a:t>
            </a:r>
            <a:r>
              <a:rPr lang="mk" sz="1200" b="0" i="0" u="none" kern="1200" dirty="0">
                <a:solidFill>
                  <a:schemeClr val="tx1"/>
                </a:solidFill>
                <a:latin typeface="+mn-lt"/>
                <a:ea typeface="+mn-ea"/>
                <a:cs typeface="+mn-cs"/>
              </a:rPr>
              <a:t>е од Речникот на правните термини на Блек. При предавањето на материјата, интрукторите треба да ја заменат оваа дефиниција со националната. </a:t>
            </a:r>
          </a:p>
          <a:p>
            <a:endParaRPr lang="mk" dirty="0"/>
          </a:p>
        </p:txBody>
      </p:sp>
      <p:sp>
        <p:nvSpPr>
          <p:cNvPr id="4" name="Slide Number Placeholder 3"/>
          <p:cNvSpPr>
            <a:spLocks noGrp="1"/>
          </p:cNvSpPr>
          <p:nvPr>
            <p:ph type="sldNum" sz="quarter" idx="10"/>
          </p:nvPr>
        </p:nvSpPr>
        <p:spPr/>
        <p:txBody>
          <a:bodyPr/>
          <a:lstStyle/>
          <a:p>
            <a:pPr algn="l" rtl="0"/>
            <a:fld id="{6F040226-21D7-5847-B396-76B67129E36D}" type="slidenum">
              <a:rPr/>
              <a:pPr/>
              <a:t>8</a:t>
            </a:fld>
            <a:endParaRPr lang="mk" dirty="0"/>
          </a:p>
        </p:txBody>
      </p:sp>
    </p:spTree>
    <p:extLst>
      <p:ext uri="{BB962C8B-B14F-4D97-AF65-F5344CB8AC3E}">
        <p14:creationId xmlns:p14="http://schemas.microsoft.com/office/powerpoint/2010/main" val="28189935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покриеност од 360 степени, ако е можно</a:t>
            </a:r>
          </a:p>
          <a:p>
            <a:pPr marL="514350" indent="-514350" algn="l" rtl="0" eaLnBrk="1" hangingPunct="1">
              <a:lnSpc>
                <a:spcPct val="80000"/>
              </a:lnSpc>
              <a:buFont typeface="Calibri" charset="0"/>
              <a:buAutoNum type="arabicPeriod"/>
            </a:pPr>
            <a:r>
              <a:rPr lang="mk" b="0" i="0" u="none">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D45F9AA4-C368-E442-B4E0-C6E4AD0CC0B0}" type="slidenum">
              <a:rPr>
                <a:latin typeface="Calibri" charset="0"/>
              </a:rPr>
              <a:pPr eaLnBrk="1" hangingPunct="1"/>
              <a:t>101</a:t>
            </a:fld>
            <a:endParaRPr lang="mk">
              <a:latin typeface="Calibri" charset="0"/>
            </a:endParaRPr>
          </a:p>
        </p:txBody>
      </p:sp>
    </p:spTree>
    <p:extLst>
      <p:ext uri="{BB962C8B-B14F-4D97-AF65-F5344CB8AC3E}">
        <p14:creationId xmlns:p14="http://schemas.microsoft.com/office/powerpoint/2010/main" val="12450888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r>
              <a:rPr lang="mk" b="0" i="0" u="none">
                <a:latin typeface="Calibri" charset="0"/>
              </a:rPr>
              <a:t>на пример, производител, модел, сериски број</a:t>
            </a:r>
          </a:p>
          <a:p>
            <a:pPr marL="514350" indent="-514350" algn="l" rtl="0" eaLnBrk="1" hangingPunct="1">
              <a:lnSpc>
                <a:spcPct val="80000"/>
              </a:lnSpc>
              <a:buFont typeface="Calibri" charset="0"/>
              <a:buAutoNum type="arabicPeriod"/>
            </a:pPr>
            <a:r>
              <a:rPr lang="mk" b="0" i="0" u="none">
                <a:latin typeface="Calibri" charset="0"/>
              </a:rPr>
              <a:t>Дали тој е вклучен, исклучен или во мирен режим на работа</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Вклучувајќи ги и врските со периферните уреди</a:t>
            </a:r>
          </a:p>
          <a:p>
            <a:pPr marL="514350" indent="-514350" algn="l" rtl="0" eaLnBrk="1" hangingPunct="1">
              <a:lnSpc>
                <a:spcPct val="80000"/>
              </a:lnSpc>
              <a:buFont typeface="Calibri" charset="0"/>
              <a:buAutoNum type="arabicPeriod"/>
            </a:pPr>
            <a:r>
              <a:rPr lang="mk" b="0" i="0" u="none">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98396480-7743-B843-A682-EFE68DC83DF5}" type="slidenum">
              <a:rPr>
                <a:latin typeface="Calibri" charset="0"/>
              </a:rPr>
              <a:pPr eaLnBrk="1" hangingPunct="1"/>
              <a:t>102</a:t>
            </a:fld>
            <a:endParaRPr lang="mk">
              <a:latin typeface="Calibri" charset="0"/>
            </a:endParaRPr>
          </a:p>
        </p:txBody>
      </p:sp>
    </p:spTree>
    <p:extLst>
      <p:ext uri="{BB962C8B-B14F-4D97-AF65-F5344CB8AC3E}">
        <p14:creationId xmlns:p14="http://schemas.microsoft.com/office/powerpoint/2010/main" val="12856233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E1CCA0DA-788C-7F4F-8D3F-DBA03812ECAD}" type="slidenum">
              <a:rPr>
                <a:latin typeface="Calibri" charset="0"/>
              </a:rPr>
              <a:pPr eaLnBrk="1" hangingPunct="1"/>
              <a:t>103</a:t>
            </a:fld>
            <a:endParaRPr lang="mk">
              <a:latin typeface="Calibri" charset="0"/>
            </a:endParaRPr>
          </a:p>
        </p:txBody>
      </p:sp>
    </p:spTree>
    <p:extLst>
      <p:ext uri="{BB962C8B-B14F-4D97-AF65-F5344CB8AC3E}">
        <p14:creationId xmlns:p14="http://schemas.microsoft.com/office/powerpoint/2010/main" val="228376821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a:p>
            <a:pPr marL="514350" indent="-514350" algn="l" rtl="0" eaLnBrk="1" hangingPunct="1">
              <a:lnSpc>
                <a:spcPct val="80000"/>
              </a:lnSpc>
              <a:buFont typeface="Calibri" charset="0"/>
              <a:buAutoNum type="arabicPeriod"/>
            </a:pPr>
            <a:r>
              <a:rPr lang="mk" b="0" i="0" u="none">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58974A60-4924-5449-A6B7-121942214F5E}" type="slidenum">
              <a:rPr>
                <a:latin typeface="Calibri" charset="0"/>
              </a:rPr>
              <a:pPr eaLnBrk="1" hangingPunct="1"/>
              <a:t>104</a:t>
            </a:fld>
            <a:endParaRPr lang="mk">
              <a:latin typeface="Calibri" charset="0"/>
            </a:endParaRPr>
          </a:p>
        </p:txBody>
      </p:sp>
    </p:spTree>
    <p:extLst>
      <p:ext uri="{BB962C8B-B14F-4D97-AF65-F5344CB8AC3E}">
        <p14:creationId xmlns:p14="http://schemas.microsoft.com/office/powerpoint/2010/main" val="116350677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105</a:t>
            </a:fld>
            <a:endParaRPr lang="mk"/>
          </a:p>
        </p:txBody>
      </p:sp>
    </p:spTree>
    <p:extLst>
      <p:ext uri="{BB962C8B-B14F-4D97-AF65-F5344CB8AC3E}">
        <p14:creationId xmlns:p14="http://schemas.microsoft.com/office/powerpoint/2010/main" val="2170297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a:t>Овие слајдови се само визуелни примери на она што може да се најде. Инструкторот можеби ќе сака да ги подеси слајдовите така што дексрипторите ќе бидат сскриени, за да овозможи на учесниците да им се постави прашање да ги идентификуваат изворите на можните докази од сликите. </a:t>
            </a:r>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106</a:t>
            </a:fld>
            <a:endParaRPr lang="mk"/>
          </a:p>
        </p:txBody>
      </p:sp>
    </p:spTree>
    <p:extLst>
      <p:ext uri="{BB962C8B-B14F-4D97-AF65-F5344CB8AC3E}">
        <p14:creationId xmlns:p14="http://schemas.microsoft.com/office/powerpoint/2010/main" val="120406522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gn="l" rtl="0"/>
            <a:r>
              <a:rPr lang="mk" sz="1200" b="0" i="0" u="none" kern="1200" dirty="0">
                <a:solidFill>
                  <a:schemeClr val="tx1"/>
                </a:solidFill>
                <a:effectLst/>
                <a:latin typeface="+mn-lt"/>
                <a:ea typeface="+mn-ea"/>
                <a:cs typeface="+mn-cs"/>
              </a:rPr>
              <a:t>Запомнете:</a:t>
            </a:r>
          </a:p>
          <a:p>
            <a:pPr algn="l" rtl="0"/>
            <a:r>
              <a:rPr lang="mk" sz="1200" b="0" i="0" u="none" kern="1200" dirty="0">
                <a:solidFill>
                  <a:schemeClr val="tx1"/>
                </a:solidFill>
                <a:effectLst/>
                <a:latin typeface="+mn-lt"/>
                <a:ea typeface="+mn-ea"/>
                <a:cs typeface="+mn-cs"/>
              </a:rPr>
              <a:t>• Документирајте го местото на настанот постојано и евидентирајте ги сите активности кои ги преземате и сите промени кои ги забележувате на мониторот, компјутерот, принтерот или на другите уреди како резултат на вашите активности.</a:t>
            </a:r>
          </a:p>
          <a:p>
            <a:pPr algn="l" rtl="0"/>
            <a:r>
              <a:rPr lang="mk" sz="1200" b="0" i="0" u="none" kern="1200" dirty="0">
                <a:solidFill>
                  <a:schemeClr val="tx1"/>
                </a:solidFill>
                <a:effectLst/>
                <a:latin typeface="+mn-lt"/>
                <a:ea typeface="+mn-ea"/>
                <a:cs typeface="+mn-cs"/>
              </a:rPr>
              <a:t>• Не следете никаков непотврден совет од потенцијално осомничениот.</a:t>
            </a:r>
          </a:p>
          <a:p>
            <a:pPr algn="l" rtl="0"/>
            <a:r>
              <a:rPr lang="mk" sz="1200" b="0" i="0" u="none" kern="1200" dirty="0">
                <a:solidFill>
                  <a:schemeClr val="tx1"/>
                </a:solidFill>
                <a:effectLst/>
                <a:latin typeface="+mn-lt"/>
                <a:ea typeface="+mn-ea"/>
                <a:cs typeface="+mn-cs"/>
              </a:rPr>
              <a:t>• Ако се сретнете со компјутерска мрежа, контактирајте форензички стручњак за компјутери во вашата агенција или надворешен стручњак идентификуван од страна на вашата агенција за помош.</a:t>
            </a:r>
          </a:p>
          <a:p>
            <a:pPr marL="171450" marR="0" indent="-171450" algn="l" defTabSz="457200" rtl="0" eaLnBrk="1" fontAlgn="auto" latinLnBrk="0" hangingPunct="1">
              <a:lnSpc>
                <a:spcPct val="100000"/>
              </a:lnSpc>
              <a:spcBef>
                <a:spcPts val="0"/>
              </a:spcBef>
              <a:spcAft>
                <a:spcPts val="0"/>
              </a:spcAft>
              <a:buClrTx/>
              <a:buSzTx/>
              <a:buFont typeface="Arial" charset="0"/>
              <a:buChar char="•"/>
              <a:tabLst/>
              <a:defRPr/>
            </a:pPr>
            <a:r>
              <a:rPr lang="mk" sz="1200" b="0" i="0" u="none" kern="1200" dirty="0">
                <a:solidFill>
                  <a:schemeClr val="tx1"/>
                </a:solidFill>
                <a:effectLst/>
                <a:latin typeface="+mn-lt"/>
                <a:ea typeface="+mn-ea"/>
                <a:cs typeface="+mn-cs"/>
              </a:rPr>
              <a:t>Водете сметка дека некои уреди можат да бидат поврзани преку бежична врска (на пример, WLAN, Bluetooth, Инфрацрвен);</a:t>
            </a:r>
          </a:p>
          <a:p>
            <a:pPr algn="l" rtl="0"/>
            <a:r>
              <a:rPr lang="mk" sz="1200" b="0" i="0" u="none" kern="1200" dirty="0">
                <a:solidFill>
                  <a:schemeClr val="tx1"/>
                </a:solidFill>
                <a:effectLst/>
                <a:latin typeface="+mn-lt"/>
                <a:ea typeface="+mn-ea"/>
                <a:cs typeface="+mn-cs"/>
              </a:rPr>
              <a:t>• Водете сметка дека ако постои било каква мрежна конекција, на компјутерскиот систем може да му се пристапи и тој да биде манипулиран за време на запленувањето (односно, секогаш кога е вклучен и во дофат на мрежната конекција).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Чекори кои треба да се следат за обезбедување на местото на настанот и за заплена на опремата:</a:t>
            </a:r>
          </a:p>
          <a:p>
            <a:pPr algn="l" rtl="0"/>
            <a:r>
              <a:rPr lang="mk" sz="1200" b="0" i="0" u="none" kern="1200" dirty="0">
                <a:solidFill>
                  <a:schemeClr val="tx1"/>
                </a:solidFill>
                <a:effectLst/>
                <a:latin typeface="+mn-lt"/>
                <a:ea typeface="+mn-ea"/>
                <a:cs typeface="+mn-cs"/>
              </a:rPr>
              <a:t>• Пребарајте го просторот за следните компоненти/предмети:</a:t>
            </a:r>
          </a:p>
          <a:p>
            <a:pPr algn="l" rtl="0"/>
            <a:r>
              <a:rPr lang="mk" sz="1200" b="0" i="0" u="none" kern="1200" dirty="0">
                <a:solidFill>
                  <a:schemeClr val="tx1"/>
                </a:solidFill>
                <a:effectLst/>
                <a:latin typeface="+mn-lt"/>
                <a:ea typeface="+mn-ea"/>
                <a:cs typeface="+mn-cs"/>
              </a:rPr>
              <a:t>- компоненти на компјутерскиот систем;</a:t>
            </a:r>
          </a:p>
          <a:p>
            <a:pPr algn="l" rtl="0"/>
            <a:r>
              <a:rPr lang="mk" sz="1200" b="0" i="0" u="none" kern="1200" dirty="0">
                <a:solidFill>
                  <a:schemeClr val="tx1"/>
                </a:solidFill>
                <a:effectLst/>
                <a:latin typeface="+mn-lt"/>
                <a:ea typeface="+mn-ea"/>
                <a:cs typeface="+mn-cs"/>
              </a:rPr>
              <a:t>- медиуми за чување дигитални податоци;</a:t>
            </a:r>
          </a:p>
          <a:p>
            <a:pPr algn="l" rtl="0"/>
            <a:r>
              <a:rPr lang="mk" sz="1200" b="0" i="0" u="none" kern="1200" dirty="0">
                <a:solidFill>
                  <a:schemeClr val="tx1"/>
                </a:solidFill>
                <a:effectLst/>
                <a:latin typeface="+mn-lt"/>
                <a:ea typeface="+mn-ea"/>
                <a:cs typeface="+mn-cs"/>
              </a:rPr>
              <a:t>- дополнителни компоненти;</a:t>
            </a:r>
          </a:p>
          <a:p>
            <a:pPr algn="l" rtl="0"/>
            <a:r>
              <a:rPr lang="mk" sz="1200" b="0" i="0" u="none" kern="1200" dirty="0">
                <a:solidFill>
                  <a:schemeClr val="tx1"/>
                </a:solidFill>
                <a:effectLst/>
                <a:latin typeface="+mn-lt"/>
                <a:ea typeface="+mn-ea"/>
                <a:cs typeface="+mn-cs"/>
              </a:rPr>
              <a:t>- други електронски ујреди, и</a:t>
            </a:r>
          </a:p>
          <a:p>
            <a:pPr algn="l" rtl="0"/>
            <a:r>
              <a:rPr lang="mk" sz="1200" b="0" i="0" u="none" kern="1200" dirty="0">
                <a:solidFill>
                  <a:schemeClr val="tx1"/>
                </a:solidFill>
                <a:effectLst/>
                <a:latin typeface="+mn-lt"/>
                <a:ea typeface="+mn-ea"/>
                <a:cs typeface="+mn-cs"/>
              </a:rPr>
              <a:t>- не-електронски докази.</a:t>
            </a:r>
          </a:p>
          <a:p>
            <a:pPr algn="l" rtl="0"/>
            <a:r>
              <a:rPr lang="mk" sz="1200" b="0" i="0" u="none" kern="1200" dirty="0">
                <a:solidFill>
                  <a:schemeClr val="tx1"/>
                </a:solidFill>
                <a:effectLst/>
                <a:latin typeface="+mn-lt"/>
                <a:ea typeface="+mn-ea"/>
                <a:cs typeface="+mn-cs"/>
              </a:rPr>
              <a:t>• Спроведете прелиминарни информативни разговори;</a:t>
            </a:r>
          </a:p>
          <a:p>
            <a:pPr algn="l" rtl="0"/>
            <a:r>
              <a:rPr lang="mk" sz="1200" b="0" i="0" u="none" kern="1200" dirty="0">
                <a:solidFill>
                  <a:schemeClr val="tx1"/>
                </a:solidFill>
                <a:effectLst/>
                <a:latin typeface="+mn-lt"/>
                <a:ea typeface="+mn-ea"/>
                <a:cs typeface="+mn-cs"/>
              </a:rPr>
              <a:t>• Набљудувајте го компјутерскиот систем и утврдете дали тој е вклучен или исклучен (видете подолу);</a:t>
            </a:r>
          </a:p>
          <a:p>
            <a:pPr algn="l" rtl="0"/>
            <a:r>
              <a:rPr lang="mk" sz="1200" b="0" i="0" u="none" kern="1200" dirty="0">
                <a:solidFill>
                  <a:schemeClr val="tx1"/>
                </a:solidFill>
                <a:effectLst/>
                <a:latin typeface="+mn-lt"/>
                <a:ea typeface="+mn-ea"/>
                <a:cs typeface="+mn-cs"/>
              </a:rPr>
              <a:t>• Документирајте ги сите врски и компоненти и ставете налепници на секоја врска и уред;</a:t>
            </a:r>
          </a:p>
          <a:p>
            <a:pPr algn="l" rtl="0"/>
            <a:r>
              <a:rPr lang="mk" sz="1200" b="0" i="0" u="none" kern="1200" dirty="0">
                <a:solidFill>
                  <a:schemeClr val="tx1"/>
                </a:solidFill>
                <a:effectLst/>
                <a:latin typeface="+mn-lt"/>
                <a:ea typeface="+mn-ea"/>
                <a:cs typeface="+mn-cs"/>
              </a:rPr>
              <a:t>- Фотографирајте и/или нацртајте дијаграм на врските до/од компјутерот </a:t>
            </a:r>
            <a:r>
              <a:rPr lang="mk" sz="1200" b="0" i="0" u="none" kern="1200" dirty="0" smtClean="0">
                <a:solidFill>
                  <a:schemeClr val="tx1"/>
                </a:solidFill>
                <a:effectLst/>
                <a:latin typeface="+mn-lt"/>
                <a:ea typeface="+mn-ea"/>
                <a:cs typeface="+mn-cs"/>
              </a:rPr>
              <a:t>и на </a:t>
            </a:r>
            <a:r>
              <a:rPr lang="mk" sz="1200" b="0" i="0" u="none" kern="1200" dirty="0">
                <a:solidFill>
                  <a:schemeClr val="tx1"/>
                </a:solidFill>
                <a:effectLst/>
                <a:latin typeface="+mn-lt"/>
                <a:ea typeface="+mn-ea"/>
                <a:cs typeface="+mn-cs"/>
              </a:rPr>
              <a:t>соодветните кабли;</a:t>
            </a:r>
          </a:p>
          <a:p>
            <a:pPr algn="l" rtl="0"/>
            <a:r>
              <a:rPr lang="mk" sz="1200" b="0" i="0" u="none" kern="1200" dirty="0">
                <a:solidFill>
                  <a:schemeClr val="tx1"/>
                </a:solidFill>
                <a:effectLst/>
                <a:latin typeface="+mn-lt"/>
                <a:ea typeface="+mn-ea"/>
                <a:cs typeface="+mn-cs"/>
              </a:rPr>
              <a:t>- Евидентирајте ги доказите според процедурите на вашата агенција.</a:t>
            </a:r>
          </a:p>
          <a:p>
            <a:pPr algn="l" rtl="0"/>
            <a:r>
              <a:rPr lang="mk" sz="1200" b="0" i="0" u="none" kern="1200" dirty="0">
                <a:solidFill>
                  <a:schemeClr val="tx1"/>
                </a:solidFill>
                <a:effectLst/>
                <a:latin typeface="+mn-lt"/>
                <a:ea typeface="+mn-ea"/>
                <a:cs typeface="+mn-cs"/>
              </a:rPr>
              <a:t>• Внимателно одстранете ја опремата и евидентирајте ги сите сериски или идентификациски броеви</a:t>
            </a:r>
            <a:r>
              <a:rPr lang="mk" sz="1200" b="0" i="0" u="none" kern="1200" dirty="0" smtClean="0">
                <a:solidFill>
                  <a:schemeClr val="tx1"/>
                </a:solidFill>
                <a:effectLst/>
                <a:latin typeface="+mn-lt"/>
                <a:ea typeface="+mn-ea"/>
                <a:cs typeface="+mn-cs"/>
              </a:rPr>
              <a:t>. Оставете </a:t>
            </a:r>
            <a:r>
              <a:rPr lang="mk" sz="1200" b="0" i="0" u="none" kern="1200" dirty="0">
                <a:solidFill>
                  <a:schemeClr val="tx1"/>
                </a:solidFill>
                <a:effectLst/>
                <a:latin typeface="+mn-lt"/>
                <a:ea typeface="+mn-ea"/>
                <a:cs typeface="+mn-cs"/>
              </a:rPr>
              <a:t>ја опремата да се олади пред пакувањето и одстранувањето. </a:t>
            </a:r>
          </a:p>
          <a:p>
            <a:pPr algn="l" rtl="0"/>
            <a:r>
              <a:rPr lang="mk" sz="1200" b="0" i="0" u="none" kern="1200" dirty="0">
                <a:solidFill>
                  <a:schemeClr val="tx1"/>
                </a:solidFill>
                <a:effectLst/>
                <a:latin typeface="+mn-lt"/>
                <a:ea typeface="+mn-ea"/>
                <a:cs typeface="+mn-cs"/>
              </a:rPr>
              <a:t>• Ако е потребен транспорт, запакувајте ги компонентите. </a:t>
            </a:r>
          </a:p>
        </p:txBody>
      </p:sp>
      <p:sp>
        <p:nvSpPr>
          <p:cNvPr id="4" name="Slide Number Placeholder 3"/>
          <p:cNvSpPr>
            <a:spLocks noGrp="1"/>
          </p:cNvSpPr>
          <p:nvPr>
            <p:ph type="sldNum" sz="quarter" idx="10"/>
          </p:nvPr>
        </p:nvSpPr>
        <p:spPr/>
        <p:txBody>
          <a:bodyPr/>
          <a:lstStyle/>
          <a:p>
            <a:pPr algn="l" rtl="0"/>
            <a:fld id="{6F040226-21D7-5847-B396-76B67129E36D}" type="slidenum">
              <a:rPr/>
              <a:pPr/>
              <a:t>110</a:t>
            </a:fld>
            <a:endParaRPr lang="mk"/>
          </a:p>
        </p:txBody>
      </p:sp>
    </p:spTree>
    <p:extLst>
      <p:ext uri="{BB962C8B-B14F-4D97-AF65-F5344CB8AC3E}">
        <p14:creationId xmlns:p14="http://schemas.microsoft.com/office/powerpoint/2010/main" val="14982997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Овој дел нуди некои совети кои се однесуваат на заплената на компјутерската опрема и на медиумите за чување.</a:t>
            </a:r>
          </a:p>
          <a:p>
            <a:pPr algn="l" rtl="0"/>
            <a:r>
              <a:rPr lang="mk" sz="1200" b="0" i="0" u="none" kern="1200" dirty="0">
                <a:solidFill>
                  <a:schemeClr val="tx1"/>
                </a:solidFill>
                <a:effectLst/>
                <a:latin typeface="+mn-lt"/>
                <a:ea typeface="+mn-ea"/>
                <a:cs typeface="+mn-cs"/>
              </a:rPr>
              <a:t>Утврдете дали компјутерскиот систем е исклучен или вклучен. </a:t>
            </a:r>
          </a:p>
          <a:p>
            <a:pPr algn="l" rtl="0"/>
            <a:r>
              <a:rPr lang="mk" sz="1200" b="0" i="0" u="none" kern="1200" dirty="0">
                <a:solidFill>
                  <a:schemeClr val="tx1"/>
                </a:solidFill>
                <a:effectLst/>
                <a:latin typeface="+mn-lt"/>
                <a:ea typeface="+mn-ea"/>
                <a:cs typeface="+mn-cs"/>
              </a:rPr>
              <a:t>Повеќето компјутери имаат сијаличка за статусот кога компјутерот е вклучен</a:t>
            </a:r>
            <a:r>
              <a:rPr lang="mk" sz="1200" b="0" i="0" u="none" kern="1200" dirty="0" smtClean="0">
                <a:solidFill>
                  <a:schemeClr val="tx1"/>
                </a:solidFill>
                <a:effectLst/>
                <a:latin typeface="+mn-lt"/>
                <a:ea typeface="+mn-ea"/>
                <a:cs typeface="+mn-cs"/>
              </a:rPr>
              <a:t>. Ако </a:t>
            </a:r>
            <a:r>
              <a:rPr lang="mk" sz="1200" b="0" i="0" u="none" kern="1200" dirty="0">
                <a:solidFill>
                  <a:schemeClr val="tx1"/>
                </a:solidFill>
                <a:effectLst/>
                <a:latin typeface="+mn-lt"/>
                <a:ea typeface="+mn-ea"/>
                <a:cs typeface="+mn-cs"/>
              </a:rPr>
              <a:t>се слуша бучава од вентилатор, системот е веројатно вклучен</a:t>
            </a:r>
            <a:r>
              <a:rPr lang="mk" sz="1200" b="0" i="0" u="none" kern="1200" dirty="0" smtClean="0">
                <a:solidFill>
                  <a:schemeClr val="tx1"/>
                </a:solidFill>
                <a:effectLst/>
                <a:latin typeface="+mn-lt"/>
                <a:ea typeface="+mn-ea"/>
                <a:cs typeface="+mn-cs"/>
              </a:rPr>
              <a:t>. Ако </a:t>
            </a:r>
            <a:r>
              <a:rPr lang="mk" sz="1200" b="0" i="0" u="none" kern="1200" dirty="0">
                <a:solidFill>
                  <a:schemeClr val="tx1"/>
                </a:solidFill>
                <a:effectLst/>
                <a:latin typeface="+mn-lt"/>
                <a:ea typeface="+mn-ea"/>
                <a:cs typeface="+mn-cs"/>
              </a:rPr>
              <a:t>куќиштето на компјутерот е загреано, тоа исто така може да укаже дека тој е вклучен или дека неодамна бил исклучен. </a:t>
            </a:r>
          </a:p>
          <a:p>
            <a:pPr algn="l" rtl="0"/>
            <a:r>
              <a:rPr lang="mk" sz="1200" b="0" i="0" u="none" kern="1200" dirty="0">
                <a:solidFill>
                  <a:schemeClr val="tx1"/>
                </a:solidFill>
                <a:effectLst/>
                <a:latin typeface="+mn-lt"/>
                <a:ea typeface="+mn-ea"/>
                <a:cs typeface="+mn-cs"/>
              </a:rPr>
              <a:t>Забелешка: Некои преносливи уреди се активираат со отворање на капакот.</a:t>
            </a:r>
          </a:p>
          <a:p>
            <a:pPr algn="l" rtl="0"/>
            <a:r>
              <a:rPr lang="mk" sz="1200" b="0" i="0" u="none" kern="1200" dirty="0">
                <a:solidFill>
                  <a:schemeClr val="tx1"/>
                </a:solidFill>
                <a:effectLst/>
                <a:latin typeface="+mn-lt"/>
                <a:ea typeface="+mn-ea"/>
                <a:cs typeface="+mn-cs"/>
              </a:rPr>
              <a:t>Секогаш размислете за одтранување на батеријата од преносливите компјутери и уреди. </a:t>
            </a:r>
          </a:p>
          <a:p>
            <a:pPr algn="l" rtl="0"/>
            <a:r>
              <a:rPr lang="mk" sz="1200" b="0" i="0" u="none" kern="1200" dirty="0">
                <a:solidFill>
                  <a:schemeClr val="tx1"/>
                </a:solidFill>
                <a:effectLst/>
                <a:latin typeface="+mn-lt"/>
                <a:ea typeface="+mn-ea"/>
                <a:cs typeface="+mn-cs"/>
              </a:rPr>
              <a:t>Преносливите компјутери (на пример, ноутбук или лаптоп компјутери) обично имаат батерија покрај мрежното напојување. Некои дури имаат и втора батерија во повеќенаменското лежиште наместо флопи диск драјв или CD драјв</a:t>
            </a:r>
            <a:r>
              <a:rPr lang="mk" sz="1200" b="0" i="0" u="none" kern="1200" dirty="0" smtClean="0">
                <a:solidFill>
                  <a:schemeClr val="tx1"/>
                </a:solidFill>
                <a:effectLst/>
                <a:latin typeface="+mn-lt"/>
                <a:ea typeface="+mn-ea"/>
                <a:cs typeface="+mn-cs"/>
              </a:rPr>
              <a:t>. Батериите </a:t>
            </a:r>
            <a:r>
              <a:rPr lang="mk" sz="1200" b="0" i="0" u="none" kern="1200" dirty="0">
                <a:solidFill>
                  <a:schemeClr val="tx1"/>
                </a:solidFill>
                <a:effectLst/>
                <a:latin typeface="+mn-lt"/>
                <a:ea typeface="+mn-ea"/>
                <a:cs typeface="+mn-cs"/>
              </a:rPr>
              <a:t>за ваквите уреди се полнат кога преносливиот компјутер е поврзан за мрежно напојување и, ако се наполнети до крај, можат да трајат неколку сати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Често е тешко да се утврди дали преносливиот компјутер е вклучен или исклучен кога тој а во пасивен режим на работа. </a:t>
            </a:r>
          </a:p>
          <a:p>
            <a:pPr algn="l" rtl="0"/>
            <a:r>
              <a:rPr lang="mk" sz="1200" b="0" i="0" u="none" kern="1200" dirty="0">
                <a:solidFill>
                  <a:schemeClr val="tx1"/>
                </a:solidFill>
                <a:effectLst/>
                <a:latin typeface="+mn-lt"/>
                <a:ea typeface="+mn-ea"/>
                <a:cs typeface="+mn-cs"/>
              </a:rPr>
              <a:t>Компјутерски систем кој изгледа дека е исклучен може да биде во состојба на мирување. Ако е така, тој може да се активира и може да му се пристапи далечински со што се овозможува менување или бришење на датотеките. </a:t>
            </a:r>
          </a:p>
          <a:p>
            <a:pPr algn="l" rtl="0"/>
            <a:r>
              <a:rPr lang="mk" sz="1200" b="0" i="0" u="none" kern="1200" dirty="0">
                <a:solidFill>
                  <a:schemeClr val="tx1"/>
                </a:solidFill>
                <a:effectLst/>
                <a:latin typeface="+mn-lt"/>
                <a:ea typeface="+mn-ea"/>
                <a:cs typeface="+mn-cs"/>
              </a:rPr>
              <a:t>Некои чувари на екрани одаваат впечаток дека компјутерот е исклучен</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Набљудувајте го мон иторот и обидете се да утврдите дали тој е вклучен, исклучен или е во мирен режим на работа.</a:t>
            </a:r>
          </a:p>
          <a:p>
            <a:endParaRPr lang="mk" sz="1200" kern="1200" dirty="0" smtClean="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113</a:t>
            </a:fld>
            <a:endParaRPr lang="mk"/>
          </a:p>
        </p:txBody>
      </p:sp>
    </p:spTree>
    <p:extLst>
      <p:ext uri="{BB962C8B-B14F-4D97-AF65-F5344CB8AC3E}">
        <p14:creationId xmlns:p14="http://schemas.microsoft.com/office/powerpoint/2010/main" val="16039327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a:solidFill>
                  <a:schemeClr val="tx1"/>
                </a:solidFill>
                <a:effectLst/>
                <a:latin typeface="+mn-lt"/>
                <a:ea typeface="+mn-ea"/>
                <a:cs typeface="+mn-cs"/>
              </a:rPr>
              <a:t>Можете да се сретнете со една од следните ситуации:</a:t>
            </a:r>
          </a:p>
          <a:p>
            <a:endParaRPr lang="mk" sz="1200" kern="1200" smtClean="0">
              <a:solidFill>
                <a:schemeClr val="tx1"/>
              </a:solidFill>
              <a:effectLst/>
              <a:latin typeface="+mn-lt"/>
              <a:ea typeface="+mn-ea"/>
              <a:cs typeface="+mn-cs"/>
            </a:endParaRPr>
          </a:p>
          <a:p>
            <a:pPr algn="l" rtl="0"/>
            <a:r>
              <a:rPr lang="mk" sz="1200" b="0" i="0" u="none" kern="1200">
                <a:solidFill>
                  <a:schemeClr val="tx1"/>
                </a:solidFill>
                <a:effectLst/>
                <a:latin typeface="+mn-lt"/>
                <a:ea typeface="+mn-ea"/>
                <a:cs typeface="+mn-cs"/>
              </a:rPr>
              <a:t>Ситуација 1: Мониторот е вклучен и производот на работата и/или десктопот се видливи. </a:t>
            </a:r>
          </a:p>
          <a:p>
            <a:pPr algn="l" rtl="0"/>
            <a:r>
              <a:rPr lang="mk" sz="1200" b="0" i="0" u="none" kern="1200">
                <a:solidFill>
                  <a:schemeClr val="tx1"/>
                </a:solidFill>
                <a:effectLst/>
                <a:latin typeface="+mn-lt"/>
                <a:ea typeface="+mn-ea"/>
                <a:cs typeface="+mn-cs"/>
              </a:rPr>
              <a:t>- Документирајте ги деталите за мониторот во време на интервенцијата. </a:t>
            </a:r>
          </a:p>
          <a:p>
            <a:pPr algn="l" rtl="0"/>
            <a:r>
              <a:rPr lang="mk" sz="1200" b="0" i="0" u="none" kern="1200">
                <a:solidFill>
                  <a:schemeClr val="tx1"/>
                </a:solidFill>
                <a:effectLst/>
                <a:latin typeface="+mn-lt"/>
                <a:ea typeface="+mn-ea"/>
                <a:cs typeface="+mn-cs"/>
              </a:rPr>
              <a:t>- Продолжете на „Поставка Б“ како што е опишано подолу. </a:t>
            </a:r>
          </a:p>
        </p:txBody>
      </p:sp>
      <p:sp>
        <p:nvSpPr>
          <p:cNvPr id="4" name="Slide Number Placeholder 3"/>
          <p:cNvSpPr>
            <a:spLocks noGrp="1"/>
          </p:cNvSpPr>
          <p:nvPr>
            <p:ph type="sldNum" sz="quarter" idx="10"/>
          </p:nvPr>
        </p:nvSpPr>
        <p:spPr/>
        <p:txBody>
          <a:bodyPr/>
          <a:lstStyle/>
          <a:p>
            <a:pPr algn="l" rtl="0"/>
            <a:fld id="{6F040226-21D7-5847-B396-76B67129E36D}" type="slidenum">
              <a:rPr/>
              <a:pPr/>
              <a:t>114</a:t>
            </a:fld>
            <a:endParaRPr lang="mk"/>
          </a:p>
        </p:txBody>
      </p:sp>
    </p:spTree>
    <p:extLst>
      <p:ext uri="{BB962C8B-B14F-4D97-AF65-F5344CB8AC3E}">
        <p14:creationId xmlns:p14="http://schemas.microsoft.com/office/powerpoint/2010/main" val="6541154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Ситуација 2: Монитороте вклучен и екранот е празен (режим на мирување) или чуварот на екранот (на пример, слика) е видлив. </a:t>
            </a:r>
          </a:p>
          <a:p>
            <a:pPr algn="l" rtl="0"/>
            <a:r>
              <a:rPr lang="mk" sz="1200" b="0" i="0" u="none" kern="1200" dirty="0">
                <a:solidFill>
                  <a:schemeClr val="tx1"/>
                </a:solidFill>
                <a:effectLst/>
                <a:latin typeface="+mn-lt"/>
                <a:ea typeface="+mn-ea"/>
                <a:cs typeface="+mn-cs"/>
              </a:rPr>
              <a:t>- Помрднете го малку глушецот (без притискање на копче</a:t>
            </a:r>
            <a:r>
              <a:rPr lang="mk" sz="1200" b="0" i="0" u="none" kern="1200" dirty="0" smtClean="0">
                <a:solidFill>
                  <a:schemeClr val="tx1"/>
                </a:solidFill>
                <a:effectLst/>
                <a:latin typeface="+mn-lt"/>
                <a:ea typeface="+mn-ea"/>
                <a:cs typeface="+mn-cs"/>
              </a:rPr>
              <a:t>). Екранот </a:t>
            </a:r>
            <a:r>
              <a:rPr lang="mk" sz="1200" b="0" i="0" u="none" kern="1200" dirty="0">
                <a:solidFill>
                  <a:schemeClr val="tx1"/>
                </a:solidFill>
                <a:effectLst/>
                <a:latin typeface="+mn-lt"/>
                <a:ea typeface="+mn-ea"/>
                <a:cs typeface="+mn-cs"/>
              </a:rPr>
              <a:t>треба да се смени и да го покаже производот на работата или барање за лозунг. </a:t>
            </a:r>
          </a:p>
          <a:p>
            <a:pPr algn="l" rtl="0"/>
            <a:r>
              <a:rPr lang="mk" sz="1200" b="0" i="0" u="none" kern="1200" dirty="0">
                <a:solidFill>
                  <a:schemeClr val="tx1"/>
                </a:solidFill>
                <a:effectLst/>
                <a:latin typeface="+mn-lt"/>
                <a:ea typeface="+mn-ea"/>
                <a:cs typeface="+mn-cs"/>
              </a:rPr>
              <a:t>- Ако поместувањето на глушецот не предизвика промена на екранот, не удирајте по тастатурата и не работете со глушецот. </a:t>
            </a:r>
          </a:p>
          <a:p>
            <a:pPr algn="l" rtl="0"/>
            <a:r>
              <a:rPr lang="mk" sz="1200" b="0" i="0" u="none" kern="1200" dirty="0">
                <a:solidFill>
                  <a:schemeClr val="tx1"/>
                </a:solidFill>
                <a:effectLst/>
                <a:latin typeface="+mn-lt"/>
                <a:ea typeface="+mn-ea"/>
                <a:cs typeface="+mn-cs"/>
              </a:rPr>
              <a:t>- Документирајте ги деталите за мониторот во време на интервенцијата. </a:t>
            </a:r>
          </a:p>
          <a:p>
            <a:pPr algn="l" rtl="0"/>
            <a:r>
              <a:rPr lang="mk" sz="1200" b="0" i="0" u="none" kern="1200" dirty="0">
                <a:solidFill>
                  <a:schemeClr val="tx1"/>
                </a:solidFill>
                <a:effectLst/>
                <a:latin typeface="+mn-lt"/>
                <a:ea typeface="+mn-ea"/>
                <a:cs typeface="+mn-cs"/>
              </a:rPr>
              <a:t>- Продолжете на „Поставка Б“ како што е опишано подолу. </a:t>
            </a:r>
          </a:p>
        </p:txBody>
      </p:sp>
      <p:sp>
        <p:nvSpPr>
          <p:cNvPr id="4" name="Slide Number Placeholder 3"/>
          <p:cNvSpPr>
            <a:spLocks noGrp="1"/>
          </p:cNvSpPr>
          <p:nvPr>
            <p:ph type="sldNum" sz="quarter" idx="10"/>
          </p:nvPr>
        </p:nvSpPr>
        <p:spPr/>
        <p:txBody>
          <a:bodyPr/>
          <a:lstStyle/>
          <a:p>
            <a:pPr algn="l" rtl="0"/>
            <a:fld id="{6F040226-21D7-5847-B396-76B67129E36D}" type="slidenum">
              <a:rPr/>
              <a:pPr/>
              <a:t>115</a:t>
            </a:fld>
            <a:endParaRPr lang="mk"/>
          </a:p>
        </p:txBody>
      </p:sp>
    </p:spTree>
    <p:extLst>
      <p:ext uri="{BB962C8B-B14F-4D97-AF65-F5344CB8AC3E}">
        <p14:creationId xmlns:p14="http://schemas.microsoft.com/office/powerpoint/2010/main" val="748906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l" rtl="0"/>
            <a:r>
              <a:rPr lang="mk" sz="1200" b="0" i="0" u="none" kern="1200">
                <a:solidFill>
                  <a:schemeClr val="tx1"/>
                </a:solidFill>
                <a:effectLst/>
                <a:latin typeface="+mn-lt"/>
                <a:ea typeface="+mn-ea"/>
                <a:cs typeface="+mn-cs"/>
              </a:rPr>
              <a:t>Инструкторот се поканува да го прочита слајдот.</a:t>
            </a:r>
            <a:endParaRPr lang="mk" dirty="0"/>
          </a:p>
        </p:txBody>
      </p:sp>
      <p:sp>
        <p:nvSpPr>
          <p:cNvPr id="4" name="Espace réservé du numéro de diapositive 3"/>
          <p:cNvSpPr>
            <a:spLocks noGrp="1"/>
          </p:cNvSpPr>
          <p:nvPr>
            <p:ph type="sldNum" sz="quarter" idx="10"/>
          </p:nvPr>
        </p:nvSpPr>
        <p:spPr/>
        <p:txBody>
          <a:bodyPr/>
          <a:lstStyle/>
          <a:p>
            <a:pPr algn="l" rtl="0"/>
            <a:fld id="{6F040226-21D7-5847-B396-76B67129E36D}" type="slidenum">
              <a:rPr/>
              <a:pPr/>
              <a:t>9</a:t>
            </a:fld>
            <a:endParaRPr lang="mk" dirty="0"/>
          </a:p>
        </p:txBody>
      </p:sp>
    </p:spTree>
    <p:extLst>
      <p:ext uri="{BB962C8B-B14F-4D97-AF65-F5344CB8AC3E}">
        <p14:creationId xmlns:p14="http://schemas.microsoft.com/office/powerpoint/2010/main" val="2901481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a:solidFill>
                  <a:schemeClr val="tx1"/>
                </a:solidFill>
                <a:effectLst/>
                <a:latin typeface="+mn-lt"/>
                <a:ea typeface="+mn-ea"/>
                <a:cs typeface="+mn-cs"/>
              </a:rPr>
              <a:t>Ситуација 3: Мониторот е исклучен.</a:t>
            </a:r>
          </a:p>
          <a:p>
            <a:pPr algn="l" rtl="0"/>
            <a:r>
              <a:rPr lang="mk" sz="1200" b="0" i="0" u="none" kern="1200">
                <a:solidFill>
                  <a:schemeClr val="tx1"/>
                </a:solidFill>
                <a:effectLst/>
                <a:latin typeface="+mn-lt"/>
                <a:ea typeface="+mn-ea"/>
                <a:cs typeface="+mn-cs"/>
              </a:rPr>
              <a:t>- Забележете го статусот „исклучен“. </a:t>
            </a:r>
          </a:p>
          <a:p>
            <a:pPr algn="l" rtl="0"/>
            <a:r>
              <a:rPr lang="mk" sz="1200" b="0" i="0" u="none" kern="1200">
                <a:solidFill>
                  <a:schemeClr val="tx1"/>
                </a:solidFill>
                <a:effectLst/>
                <a:latin typeface="+mn-lt"/>
                <a:ea typeface="+mn-ea"/>
                <a:cs typeface="+mn-cs"/>
              </a:rPr>
              <a:t>- Вклучете го мониторот, потоа утврдете дали статусот на мониторот одговара на опишаното во Ситуацијата 1 или 2 погоре и следете ги овие чекори. </a:t>
            </a:r>
          </a:p>
        </p:txBody>
      </p:sp>
      <p:sp>
        <p:nvSpPr>
          <p:cNvPr id="4" name="Slide Number Placeholder 3"/>
          <p:cNvSpPr>
            <a:spLocks noGrp="1"/>
          </p:cNvSpPr>
          <p:nvPr>
            <p:ph type="sldNum" sz="quarter" idx="10"/>
          </p:nvPr>
        </p:nvSpPr>
        <p:spPr/>
        <p:txBody>
          <a:bodyPr/>
          <a:lstStyle/>
          <a:p>
            <a:pPr algn="l" rtl="0"/>
            <a:fld id="{6F040226-21D7-5847-B396-76B67129E36D}" type="slidenum">
              <a:rPr/>
              <a:pPr/>
              <a:t>116</a:t>
            </a:fld>
            <a:endParaRPr lang="mk"/>
          </a:p>
        </p:txBody>
      </p:sp>
    </p:spTree>
    <p:extLst>
      <p:ext uri="{BB962C8B-B14F-4D97-AF65-F5344CB8AC3E}">
        <p14:creationId xmlns:p14="http://schemas.microsoft.com/office/powerpoint/2010/main" val="47622667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Откако сте утврдиле дали компјутерот е вклучен или исклучен, ќе треба да преземете еден од следните чекори:</a:t>
            </a:r>
          </a:p>
          <a:p>
            <a:pPr algn="l" rtl="0"/>
            <a:r>
              <a:rPr lang="mk" sz="1200" b="0" i="0" u="none" kern="1200" dirty="0">
                <a:solidFill>
                  <a:schemeClr val="tx1"/>
                </a:solidFill>
                <a:effectLst/>
                <a:latin typeface="+mn-lt"/>
                <a:ea typeface="+mn-ea"/>
                <a:cs typeface="+mn-cs"/>
              </a:rPr>
              <a:t>Поставка А: Утврдивте дека системот е исклучен; не вклучувајте го! </a:t>
            </a:r>
          </a:p>
          <a:p>
            <a:pPr algn="l" rtl="0"/>
            <a:r>
              <a:rPr lang="mk" sz="1200" b="0" i="0" u="none" kern="1200" dirty="0">
                <a:solidFill>
                  <a:schemeClr val="tx1"/>
                </a:solidFill>
                <a:effectLst/>
                <a:latin typeface="+mn-lt"/>
                <a:ea typeface="+mn-ea"/>
                <a:cs typeface="+mn-cs"/>
              </a:rPr>
              <a:t>• Извадете го кабелот за напојување од целната опрема (не исклучувајте го од ѕидниот штекер) и забележете го времето кога сте го направиле тоа</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 Ако во прашање е пренослив уред, извадете ја и батеријата. Извадете ги и сите други батерии, ако постојат (некои преносливи уреди имаат и втора батерија во повеќенаменското лежиште наместо флопи диск драјв или CD драјв).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Ако компјутерскиот систем е исклучен, оставете го исклучен затоа што процесот на покренување ќе ги модифицира компјутерските податоци и може да ги уништи доказите</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117</a:t>
            </a:fld>
            <a:endParaRPr lang="mk"/>
          </a:p>
        </p:txBody>
      </p:sp>
    </p:spTree>
    <p:extLst>
      <p:ext uri="{BB962C8B-B14F-4D97-AF65-F5344CB8AC3E}">
        <p14:creationId xmlns:p14="http://schemas.microsoft.com/office/powerpoint/2010/main" val="2701239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Поставка Б: Утврдивте дека системот е вклучен; не исклучувајте го! </a:t>
            </a:r>
          </a:p>
          <a:p>
            <a:pPr algn="l" rtl="0"/>
            <a:r>
              <a:rPr lang="mk" sz="1200" b="0" i="0" u="none" kern="1200" dirty="0">
                <a:solidFill>
                  <a:schemeClr val="tx1"/>
                </a:solidFill>
                <a:effectLst/>
                <a:latin typeface="+mn-lt"/>
                <a:ea typeface="+mn-ea"/>
                <a:cs typeface="+mn-cs"/>
              </a:rPr>
              <a:t>• Обидете се да контактирате стручњак: </a:t>
            </a:r>
          </a:p>
          <a:p>
            <a:pPr algn="l" rtl="0"/>
            <a:r>
              <a:rPr lang="mk" sz="1200" b="0" i="0" u="none" kern="1200" dirty="0">
                <a:solidFill>
                  <a:schemeClr val="tx1"/>
                </a:solidFill>
                <a:effectLst/>
                <a:latin typeface="+mn-lt"/>
                <a:ea typeface="+mn-ea"/>
                <a:cs typeface="+mn-cs"/>
              </a:rPr>
              <a:t>- Ако стручњакот е достапен, следете ги неговите совети; </a:t>
            </a:r>
          </a:p>
          <a:p>
            <a:pPr algn="l" rtl="0"/>
            <a:r>
              <a:rPr lang="mk" sz="1200" b="0" i="0" u="none" kern="1200" dirty="0">
                <a:solidFill>
                  <a:schemeClr val="tx1"/>
                </a:solidFill>
                <a:effectLst/>
                <a:latin typeface="+mn-lt"/>
                <a:ea typeface="+mn-ea"/>
                <a:cs typeface="+mn-cs"/>
              </a:rPr>
              <a:t>- Ако стручњакот не е достапен, продолжете со следното упатство. </a:t>
            </a:r>
          </a:p>
          <a:p>
            <a:pPr algn="l" rtl="0"/>
            <a:r>
              <a:rPr lang="mk" sz="1200" b="0" i="0" u="none" kern="1200" dirty="0">
                <a:solidFill>
                  <a:schemeClr val="tx1"/>
                </a:solidFill>
                <a:effectLst/>
                <a:latin typeface="+mn-lt"/>
                <a:ea typeface="+mn-ea"/>
                <a:cs typeface="+mn-cs"/>
              </a:rPr>
              <a:t>• Не допирајте ја тастатурата или другите влезни уреди. </a:t>
            </a:r>
          </a:p>
          <a:p>
            <a:pPr algn="l" rtl="0"/>
            <a:r>
              <a:rPr lang="mk" sz="1200" b="0" i="0" u="none" kern="1200" dirty="0">
                <a:solidFill>
                  <a:schemeClr val="tx1"/>
                </a:solidFill>
                <a:effectLst/>
                <a:latin typeface="+mn-lt"/>
                <a:ea typeface="+mn-ea"/>
                <a:cs typeface="+mn-cs"/>
              </a:rPr>
              <a:t>• Продолжете со чекорите опишани во 3.5.</a:t>
            </a:r>
          </a:p>
          <a:p>
            <a:pPr algn="l" rtl="0"/>
            <a:r>
              <a:rPr lang="mk" sz="1200" b="0" i="0" u="none" kern="1200" dirty="0">
                <a:solidFill>
                  <a:schemeClr val="tx1"/>
                </a:solidFill>
                <a:effectLst/>
                <a:latin typeface="+mn-lt"/>
                <a:ea typeface="+mn-ea"/>
                <a:cs typeface="+mn-cs"/>
              </a:rPr>
              <a:t>Запомнете: Вадењето на кабелот за напојување од компјутерскиот систем ќе влијае на сите моментално покренати програми и сите податоци кои во моментот се сочувани во RAM меморијата на компјутерот (вклучително и релевантни податоци како што се лозунзите) ќе бидат изгубени. Ова ќе ги вклучи сите конекции за интернет, печатење или шифрирање</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Запомнете: Кога системот е вклучен, од клучна важност е да се осигури дека осомничениот е подалеку од разводната кутија, прекинувачите на напојување како и од уредите за мобилна комуникација</a:t>
            </a:r>
            <a:r>
              <a:rPr lang="mk" sz="1200" b="0" i="0" u="none" kern="1200" dirty="0" smtClean="0">
                <a:solidFill>
                  <a:schemeClr val="tx1"/>
                </a:solidFill>
                <a:effectLst/>
                <a:latin typeface="+mn-lt"/>
                <a:ea typeface="+mn-ea"/>
                <a:cs typeface="+mn-cs"/>
              </a:rPr>
              <a:t>. Постојат </a:t>
            </a:r>
            <a:r>
              <a:rPr lang="mk" sz="1200" b="0" i="0" u="none" kern="1200" dirty="0">
                <a:solidFill>
                  <a:schemeClr val="tx1"/>
                </a:solidFill>
                <a:effectLst/>
                <a:latin typeface="+mn-lt"/>
                <a:ea typeface="+mn-ea"/>
                <a:cs typeface="+mn-cs"/>
              </a:rPr>
              <a:t>случаи кога системите кои работеле со шифриран цел диск биле исклучени за време на претресот само поради тоа што осомничениот бил во можност да допре до разводната кутија или да испрати сигнал на далечински контролиран адаптер за напојување. </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118</a:t>
            </a:fld>
            <a:endParaRPr lang="mk"/>
          </a:p>
        </p:txBody>
      </p:sp>
    </p:spTree>
    <p:extLst>
      <p:ext uri="{BB962C8B-B14F-4D97-AF65-F5344CB8AC3E}">
        <p14:creationId xmlns:p14="http://schemas.microsoft.com/office/powerpoint/2010/main" val="84090377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Поставка В: Не можете да утврдите дали системот е вклучен или исклучен. </a:t>
            </a:r>
          </a:p>
          <a:p>
            <a:pPr algn="l" rtl="0"/>
            <a:r>
              <a:rPr lang="mk" sz="1200" b="0" i="0" u="none" kern="1200" dirty="0">
                <a:solidFill>
                  <a:schemeClr val="tx1"/>
                </a:solidFill>
                <a:effectLst/>
                <a:latin typeface="+mn-lt"/>
                <a:ea typeface="+mn-ea"/>
                <a:cs typeface="+mn-cs"/>
              </a:rPr>
              <a:t>• Претпоставете дека тој е исклучен</a:t>
            </a:r>
            <a:r>
              <a:rPr lang="mk" sz="1200" b="0" i="0" u="none" kern="1200" dirty="0" smtClean="0">
                <a:solidFill>
                  <a:schemeClr val="tx1"/>
                </a:solidFill>
                <a:effectLst/>
                <a:latin typeface="+mn-lt"/>
                <a:ea typeface="+mn-ea"/>
                <a:cs typeface="+mn-cs"/>
              </a:rPr>
              <a:t>. Не </a:t>
            </a:r>
            <a:r>
              <a:rPr lang="mk" sz="1200" b="0" i="0" u="none" kern="1200" dirty="0">
                <a:solidFill>
                  <a:schemeClr val="tx1"/>
                </a:solidFill>
                <a:effectLst/>
                <a:latin typeface="+mn-lt"/>
                <a:ea typeface="+mn-ea"/>
                <a:cs typeface="+mn-cs"/>
              </a:rPr>
              <a:t>притискајте го прекинувачот. </a:t>
            </a:r>
          </a:p>
          <a:p>
            <a:pPr algn="l" rtl="0"/>
            <a:r>
              <a:rPr lang="mk" sz="1200" b="0" i="0" u="none" kern="1200" dirty="0">
                <a:solidFill>
                  <a:schemeClr val="tx1"/>
                </a:solidFill>
                <a:effectLst/>
                <a:latin typeface="+mn-lt"/>
                <a:ea typeface="+mn-ea"/>
                <a:cs typeface="+mn-cs"/>
              </a:rPr>
              <a:t>• Извадете го кабелот за напојување од целната опрема (не исклучувајте го од ѕидниот штекер) и забележете го времето кога сте го направиле тоа</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 Ако во прашање е пренослив уред, извадете ја и батеријата. Извадете ги и сите други батерии, ако постојат (некои преносливи уреди имаат и втора батерија во повеќенаменското лежиште наместо флопи диск драјв или CD драјв). </a:t>
            </a:r>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119</a:t>
            </a:fld>
            <a:endParaRPr lang="mk"/>
          </a:p>
        </p:txBody>
      </p:sp>
    </p:spTree>
    <p:extLst>
      <p:ext uri="{BB962C8B-B14F-4D97-AF65-F5344CB8AC3E}">
        <p14:creationId xmlns:p14="http://schemas.microsoft.com/office/powerpoint/2010/main" val="3722743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sz="1200" b="0" i="0" u="none" kern="1200" dirty="0">
                <a:solidFill>
                  <a:schemeClr val="tx1"/>
                </a:solidFill>
                <a:effectLst/>
                <a:latin typeface="+mn-lt"/>
                <a:ea typeface="+mn-ea"/>
                <a:cs typeface="+mn-cs"/>
              </a:rPr>
              <a:t>Собирање податоци од компјутерска мрежа</a:t>
            </a:r>
          </a:p>
          <a:p>
            <a:pPr algn="l" rtl="0"/>
            <a:r>
              <a:rPr lang="mk" sz="1200" b="0" i="0" u="none" kern="1200" dirty="0">
                <a:solidFill>
                  <a:schemeClr val="tx1"/>
                </a:solidFill>
                <a:effectLst/>
                <a:latin typeface="+mn-lt"/>
                <a:ea typeface="+mn-ea"/>
                <a:cs typeface="+mn-cs"/>
              </a:rPr>
              <a:t>Запомнете - Ако имате добра причина да верувате дека на местото постои мрежа, контактирајте стручњак за компјутерска мрежа пред да дојдете на местото на настанот</a:t>
            </a:r>
            <a:r>
              <a:rPr lang="mk" sz="1200" b="0" i="0" u="none" kern="1200" dirty="0" smtClean="0">
                <a:solidFill>
                  <a:schemeClr val="tx1"/>
                </a:solidFill>
                <a:effectLst/>
                <a:latin typeface="+mn-lt"/>
                <a:ea typeface="+mn-ea"/>
                <a:cs typeface="+mn-cs"/>
              </a:rPr>
              <a:t>. Ако </a:t>
            </a:r>
            <a:r>
              <a:rPr lang="mk" sz="1200" b="0" i="0" u="none" kern="1200" dirty="0">
                <a:solidFill>
                  <a:schemeClr val="tx1"/>
                </a:solidFill>
                <a:effectLst/>
                <a:latin typeface="+mn-lt"/>
                <a:ea typeface="+mn-ea"/>
                <a:cs typeface="+mn-cs"/>
              </a:rPr>
              <a:t>стручњак не е достапен, информациите дадени во одој дел можат да ви помогнат во заплената на релевантната опрема. </a:t>
            </a:r>
          </a:p>
          <a:p>
            <a:pPr algn="l" rtl="0"/>
            <a:r>
              <a:rPr lang="mk" sz="1200" b="0" i="0" u="none" kern="1200" dirty="0">
                <a:solidFill>
                  <a:schemeClr val="tx1"/>
                </a:solidFill>
                <a:effectLst/>
                <a:latin typeface="+mn-lt"/>
                <a:ea typeface="+mn-ea"/>
                <a:cs typeface="+mn-cs"/>
              </a:rPr>
              <a:t>Компјутерската мрежа ја означува: </a:t>
            </a:r>
          </a:p>
          <a:p>
            <a:pPr algn="l" rtl="0"/>
            <a:r>
              <a:rPr lang="mk" sz="1200" b="0" i="0" u="none" kern="1200" dirty="0">
                <a:solidFill>
                  <a:schemeClr val="tx1"/>
                </a:solidFill>
                <a:effectLst/>
                <a:latin typeface="+mn-lt"/>
                <a:ea typeface="+mn-ea"/>
                <a:cs typeface="+mn-cs"/>
              </a:rPr>
              <a:t>• Присуство на повеќе компјутерски системи;</a:t>
            </a:r>
          </a:p>
          <a:p>
            <a:pPr algn="l" rtl="0"/>
            <a:r>
              <a:rPr lang="mk" sz="1200" b="0" i="0" u="none" kern="1200" dirty="0">
                <a:solidFill>
                  <a:schemeClr val="tx1"/>
                </a:solidFill>
                <a:effectLst/>
                <a:latin typeface="+mn-lt"/>
                <a:ea typeface="+mn-ea"/>
                <a:cs typeface="+mn-cs"/>
              </a:rPr>
              <a:t>• Присуство на мрежни компоненти како што се:</a:t>
            </a:r>
          </a:p>
          <a:p>
            <a:pPr algn="l" rtl="0"/>
            <a:r>
              <a:rPr lang="mk" sz="1200" b="0" i="0" u="none" kern="1200" dirty="0">
                <a:solidFill>
                  <a:schemeClr val="tx1"/>
                </a:solidFill>
                <a:effectLst/>
                <a:latin typeface="+mn-lt"/>
                <a:ea typeface="+mn-ea"/>
                <a:cs typeface="+mn-cs"/>
              </a:rPr>
              <a:t>o Мрежни интерфејс картици (NIC, или мрежни картици) и поврзани кабли (ако опремата не е</a:t>
            </a:r>
          </a:p>
          <a:p>
            <a:pPr algn="l" rtl="0"/>
            <a:r>
              <a:rPr lang="mk" sz="1200" b="0" i="0" u="none" kern="1200" dirty="0">
                <a:solidFill>
                  <a:schemeClr val="tx1"/>
                </a:solidFill>
                <a:effectLst/>
                <a:latin typeface="+mn-lt"/>
                <a:ea typeface="+mn-ea"/>
                <a:cs typeface="+mn-cs"/>
              </a:rPr>
              <a:t>бежична);</a:t>
            </a:r>
          </a:p>
          <a:p>
            <a:pPr algn="l" rtl="0"/>
            <a:r>
              <a:rPr lang="mk" sz="1200" b="0" i="0" u="none" kern="1200" dirty="0">
                <a:solidFill>
                  <a:schemeClr val="tx1"/>
                </a:solidFill>
                <a:effectLst/>
                <a:latin typeface="+mn-lt"/>
                <a:ea typeface="+mn-ea"/>
                <a:cs typeface="+mn-cs"/>
              </a:rPr>
              <a:t>o Уреди за бежична локална мрежа (WLAN) (на пример, бежична пристапна точка);</a:t>
            </a:r>
          </a:p>
          <a:p>
            <a:pPr algn="l" rtl="0"/>
            <a:r>
              <a:rPr lang="mk" sz="1200" b="0" i="0" u="none" kern="1200" dirty="0">
                <a:solidFill>
                  <a:schemeClr val="tx1"/>
                </a:solidFill>
                <a:effectLst/>
                <a:latin typeface="+mn-lt"/>
                <a:ea typeface="+mn-ea"/>
                <a:cs typeface="+mn-cs"/>
              </a:rPr>
              <a:t>o Рутери, разводници и прекинувачи;</a:t>
            </a:r>
          </a:p>
          <a:p>
            <a:pPr algn="l" rtl="0"/>
            <a:r>
              <a:rPr lang="mk" sz="1200" b="0" i="0" u="none" kern="1200" dirty="0">
                <a:solidFill>
                  <a:schemeClr val="tx1"/>
                </a:solidFill>
                <a:effectLst/>
                <a:latin typeface="+mn-lt"/>
                <a:ea typeface="+mn-ea"/>
                <a:cs typeface="+mn-cs"/>
              </a:rPr>
              <a:t>o Сервери; и</a:t>
            </a:r>
          </a:p>
          <a:p>
            <a:pPr algn="l" rtl="0"/>
            <a:r>
              <a:rPr lang="mk" sz="1200" b="0" i="0" u="none" kern="1200" dirty="0">
                <a:solidFill>
                  <a:schemeClr val="tx1"/>
                </a:solidFill>
                <a:effectLst/>
                <a:latin typeface="+mn-lt"/>
                <a:ea typeface="+mn-ea"/>
                <a:cs typeface="+mn-cs"/>
              </a:rPr>
              <a:t>o Мрежни кабли кои одат меѓу компјутерите или централните уреди како што се разводниците.</a:t>
            </a:r>
          </a:p>
          <a:p>
            <a:pPr algn="l" rtl="0"/>
            <a:r>
              <a:rPr lang="mk" sz="1200" b="0" i="0" u="none" kern="1200" dirty="0">
                <a:solidFill>
                  <a:schemeClr val="tx1"/>
                </a:solidFill>
                <a:effectLst/>
                <a:latin typeface="+mn-lt"/>
                <a:ea typeface="+mn-ea"/>
                <a:cs typeface="+mn-cs"/>
              </a:rPr>
              <a:t>• Информации дадени од информаторите или од поединците на местото на настанот.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Запомнете: Ако се сретнете со компјутерска мрежа, контактирајте форензички стручњак за компјутери во вашата агенција или надворешен стручњак препорачан од страна на вашата агенција за помош.</a:t>
            </a: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120</a:t>
            </a:fld>
            <a:endParaRPr lang="mk"/>
          </a:p>
        </p:txBody>
      </p:sp>
    </p:spTree>
    <p:extLst>
      <p:ext uri="{BB962C8B-B14F-4D97-AF65-F5344CB8AC3E}">
        <p14:creationId xmlns:p14="http://schemas.microsoft.com/office/powerpoint/2010/main" val="10260328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gn="l" rtl="0"/>
            <a:r>
              <a:rPr lang="mk" sz="1200" b="0" i="0" u="none" kern="1200" dirty="0">
                <a:solidFill>
                  <a:schemeClr val="tx1"/>
                </a:solidFill>
                <a:effectLst/>
                <a:latin typeface="+mn-lt"/>
                <a:ea typeface="+mn-ea"/>
                <a:cs typeface="+mn-cs"/>
              </a:rPr>
              <a:t>Телефон е микротелефонска комбинација која се наоѓа:</a:t>
            </a:r>
          </a:p>
          <a:p>
            <a:pPr algn="l" rtl="0"/>
            <a:r>
              <a:rPr lang="mk" sz="1200" b="0" i="0" u="none" kern="1200" dirty="0">
                <a:solidFill>
                  <a:schemeClr val="tx1"/>
                </a:solidFill>
                <a:effectLst/>
                <a:latin typeface="+mn-lt"/>
                <a:ea typeface="+mn-ea"/>
                <a:cs typeface="+mn-cs"/>
              </a:rPr>
              <a:t>• Сама (како кај мобилните телефони);</a:t>
            </a:r>
          </a:p>
          <a:p>
            <a:pPr algn="l" rtl="0"/>
            <a:r>
              <a:rPr lang="mk" sz="1200" b="0" i="0" u="none" kern="1200" dirty="0">
                <a:solidFill>
                  <a:schemeClr val="tx1"/>
                </a:solidFill>
                <a:effectLst/>
                <a:latin typeface="+mn-lt"/>
                <a:ea typeface="+mn-ea"/>
                <a:cs typeface="+mn-cs"/>
              </a:rPr>
              <a:t>• Со далечинска базна станица (бежична), или </a:t>
            </a:r>
          </a:p>
          <a:p>
            <a:pPr algn="l" rtl="0"/>
            <a:r>
              <a:rPr lang="mk" sz="1200" b="0" i="0" u="none" kern="1200" dirty="0">
                <a:solidFill>
                  <a:schemeClr val="tx1"/>
                </a:solidFill>
                <a:effectLst/>
                <a:latin typeface="+mn-lt"/>
                <a:ea typeface="+mn-ea"/>
                <a:cs typeface="+mn-cs"/>
              </a:rPr>
              <a:t>• Поврзана директно заземјен кабел.</a:t>
            </a:r>
          </a:p>
          <a:p>
            <a:pPr algn="l" rtl="0"/>
            <a:r>
              <a:rPr lang="mk" sz="1200" b="0" i="0" u="none" kern="1200" dirty="0">
                <a:solidFill>
                  <a:schemeClr val="tx1"/>
                </a:solidFill>
                <a:effectLst/>
                <a:latin typeface="+mn-lt"/>
                <a:ea typeface="+mn-ea"/>
                <a:cs typeface="+mn-cs"/>
              </a:rPr>
              <a:t>Мобилниот телефон може да има некои дополнителни функции (на пример, можност да снима дигитални фотографии</a:t>
            </a:r>
            <a:r>
              <a:rPr lang="mk" sz="1200" b="0" i="0" u="none" kern="1200" dirty="0" smtClean="0">
                <a:solidFill>
                  <a:schemeClr val="tx1"/>
                </a:solidFill>
                <a:effectLst/>
                <a:latin typeface="+mn-lt"/>
                <a:ea typeface="+mn-ea"/>
                <a:cs typeface="+mn-cs"/>
              </a:rPr>
              <a:t>). Модерните </a:t>
            </a:r>
            <a:r>
              <a:rPr lang="mk" sz="1200" b="0" i="0" u="none" kern="1200" dirty="0">
                <a:solidFill>
                  <a:schemeClr val="tx1"/>
                </a:solidFill>
                <a:effectLst/>
                <a:latin typeface="+mn-lt"/>
                <a:ea typeface="+mn-ea"/>
                <a:cs typeface="+mn-cs"/>
              </a:rPr>
              <a:t>мобилни телефони често имаат оперативен систем (како што се iOS, Android, Windows Phone) кои му овозможуваат на корисникот да обавува задачи кои обично се поврзуваат со традиционалните компјутерски системи, вклучително примање и испраќање електрнска пошта, сурфање на интернет, разговори, играње игри, итн</a:t>
            </a:r>
            <a:r>
              <a:rPr lang="mk" sz="1200" b="0" i="0" u="none" kern="1200" dirty="0" smtClean="0">
                <a:solidFill>
                  <a:schemeClr val="tx1"/>
                </a:solidFill>
                <a:effectLst/>
                <a:latin typeface="+mn-lt"/>
                <a:ea typeface="+mn-ea"/>
                <a:cs typeface="+mn-cs"/>
              </a:rPr>
              <a:t>. Мобилните </a:t>
            </a:r>
            <a:r>
              <a:rPr lang="mk" sz="1200" b="0" i="0" u="none" kern="1200" dirty="0">
                <a:solidFill>
                  <a:schemeClr val="tx1"/>
                </a:solidFill>
                <a:effectLst/>
                <a:latin typeface="+mn-lt"/>
                <a:ea typeface="+mn-ea"/>
                <a:cs typeface="+mn-cs"/>
              </a:rPr>
              <a:t>телефони со таквата проширена функционалност се нарекуваат смартфони. </a:t>
            </a:r>
          </a:p>
          <a:p>
            <a:pPr algn="l" rtl="0"/>
            <a:r>
              <a:rPr lang="mk" sz="1200" b="0" i="0" u="none" kern="1200" dirty="0">
                <a:solidFill>
                  <a:schemeClr val="tx1"/>
                </a:solidFill>
                <a:effectLst/>
                <a:latin typeface="+mn-lt"/>
                <a:ea typeface="+mn-ea"/>
                <a:cs typeface="+mn-cs"/>
              </a:rPr>
              <a:t>Телефонот може да се напојува од внатрешна батерија, да се вклучи во електрична мрежа или директно од телефонскиот систем</a:t>
            </a:r>
            <a:r>
              <a:rPr lang="mk" sz="1200" b="0" i="0" u="none" kern="1200" dirty="0" smtClean="0">
                <a:solidFill>
                  <a:schemeClr val="tx1"/>
                </a:solidFill>
                <a:effectLst/>
                <a:latin typeface="+mn-lt"/>
                <a:ea typeface="+mn-ea"/>
                <a:cs typeface="+mn-cs"/>
              </a:rPr>
              <a:t>. Двонасочната </a:t>
            </a:r>
            <a:r>
              <a:rPr lang="mk" sz="1200" b="0" i="0" u="none" kern="1200" dirty="0">
                <a:solidFill>
                  <a:schemeClr val="tx1"/>
                </a:solidFill>
                <a:effectLst/>
                <a:latin typeface="+mn-lt"/>
                <a:ea typeface="+mn-ea"/>
                <a:cs typeface="+mn-cs"/>
              </a:rPr>
              <a:t>комуникација се воспоставува од еден телефон со друг преку земјени линии, радио пренос, целуларен систем или преку комбинација на системи</a:t>
            </a:r>
            <a:r>
              <a:rPr lang="mk" sz="1200" b="0" i="0" u="none" kern="1200" dirty="0" smtClean="0">
                <a:solidFill>
                  <a:schemeClr val="tx1"/>
                </a:solidFill>
                <a:effectLst/>
                <a:latin typeface="+mn-lt"/>
                <a:ea typeface="+mn-ea"/>
                <a:cs typeface="+mn-cs"/>
              </a:rPr>
              <a:t>. Повеќето </a:t>
            </a:r>
            <a:r>
              <a:rPr lang="mk" sz="1200" b="0" i="0" u="none" kern="1200" dirty="0">
                <a:solidFill>
                  <a:schemeClr val="tx1"/>
                </a:solidFill>
                <a:effectLst/>
                <a:latin typeface="+mn-lt"/>
                <a:ea typeface="+mn-ea"/>
                <a:cs typeface="+mn-cs"/>
              </a:rPr>
              <a:t>телефони можат да памтат имиња, теелфонски броеви и информации за идентификација на повикувачот</a:t>
            </a:r>
            <a:r>
              <a:rPr lang="mk" sz="1200" b="0" i="0" u="none" kern="1200" dirty="0" smtClean="0">
                <a:solidFill>
                  <a:schemeClr val="tx1"/>
                </a:solidFill>
                <a:effectLst/>
                <a:latin typeface="+mn-lt"/>
                <a:ea typeface="+mn-ea"/>
                <a:cs typeface="+mn-cs"/>
              </a:rPr>
              <a:t>. Повеќето </a:t>
            </a:r>
            <a:r>
              <a:rPr lang="mk" sz="1200" b="0" i="0" u="none" kern="1200" dirty="0">
                <a:solidFill>
                  <a:schemeClr val="tx1"/>
                </a:solidFill>
                <a:effectLst/>
                <a:latin typeface="+mn-lt"/>
                <a:ea typeface="+mn-ea"/>
                <a:cs typeface="+mn-cs"/>
              </a:rPr>
              <a:t>мобилни телефони можат </a:t>
            </a:r>
          </a:p>
          <a:p>
            <a:pPr algn="l" rtl="0"/>
            <a:r>
              <a:rPr lang="mk" sz="1200" b="0" i="0" u="none" kern="1200" dirty="0">
                <a:solidFill>
                  <a:schemeClr val="tx1"/>
                </a:solidFill>
                <a:effectLst/>
                <a:latin typeface="+mn-lt"/>
                <a:ea typeface="+mn-ea"/>
                <a:cs typeface="+mn-cs"/>
              </a:rPr>
              <a:t>исто така да чуваат имиња, адреси, информации од календарот, детали за дојдовните повици, примени електронски писма, испратени текстови, функционираат како уреди за снимање на глас и можат да бидат користени за пристап до интернет (значи содржат податоци за пристап до интернет</a:t>
            </a:r>
            <a:r>
              <a:rPr lang="mk" sz="1200" b="0" i="0" u="none" kern="1200" dirty="0" smtClean="0">
                <a:solidFill>
                  <a:schemeClr val="tx1"/>
                </a:solidFill>
                <a:effectLst/>
                <a:latin typeface="+mn-lt"/>
                <a:ea typeface="+mn-ea"/>
                <a:cs typeface="+mn-cs"/>
              </a:rPr>
              <a:t>). Пристап </a:t>
            </a:r>
            <a:r>
              <a:rPr lang="mk" sz="1200" b="0" i="0" u="none" kern="1200" dirty="0">
                <a:solidFill>
                  <a:schemeClr val="tx1"/>
                </a:solidFill>
                <a:effectLst/>
                <a:latin typeface="+mn-lt"/>
                <a:ea typeface="+mn-ea"/>
                <a:cs typeface="+mn-cs"/>
              </a:rPr>
              <a:t>до повеќето мобилни телефони ќе бара PIN-ови, лозунзи или други пристапни шифри.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Таблет уредите се мнофу слични на смарт телефоните, но имаат поголем екран</a:t>
            </a:r>
            <a:r>
              <a:rPr lang="mk" sz="1200" b="0" i="0" u="none" kern="1200" dirty="0" smtClean="0">
                <a:solidFill>
                  <a:schemeClr val="tx1"/>
                </a:solidFill>
                <a:effectLst/>
                <a:latin typeface="+mn-lt"/>
                <a:ea typeface="+mn-ea"/>
                <a:cs typeface="+mn-cs"/>
              </a:rPr>
              <a:t>. Тие </a:t>
            </a:r>
            <a:r>
              <a:rPr lang="mk" sz="1200" b="0" i="0" u="none" kern="1200" dirty="0">
                <a:solidFill>
                  <a:schemeClr val="tx1"/>
                </a:solidFill>
                <a:effectLst/>
                <a:latin typeface="+mn-lt"/>
                <a:ea typeface="+mn-ea"/>
                <a:cs typeface="+mn-cs"/>
              </a:rPr>
              <a:t>доаѓаат со нивниот сопствен оперативен систем кој се заснова на верзии на оперативни системи за мобилни телефони</a:t>
            </a:r>
            <a:r>
              <a:rPr lang="mk" sz="1200" b="0" i="0" u="none" kern="1200" dirty="0" smtClean="0">
                <a:solidFill>
                  <a:schemeClr val="tx1"/>
                </a:solidFill>
                <a:effectLst/>
                <a:latin typeface="+mn-lt"/>
                <a:ea typeface="+mn-ea"/>
                <a:cs typeface="+mn-cs"/>
              </a:rPr>
              <a:t>. Како </a:t>
            </a:r>
            <a:r>
              <a:rPr lang="mk" sz="1200" b="0" i="0" u="none" kern="1200" dirty="0">
                <a:solidFill>
                  <a:schemeClr val="tx1"/>
                </a:solidFill>
                <a:effectLst/>
                <a:latin typeface="+mn-lt"/>
                <a:ea typeface="+mn-ea"/>
                <a:cs typeface="+mn-cs"/>
              </a:rPr>
              <a:t>и смарт телефоните, и тие нудат речиси бескрајни различни функции и му овозможуваат на корисникот да аинсталира сопствени апликаии (apps).</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Видете ги информаците дадени погоре за инструкции за генерална заплена, пакување, транспорт</a:t>
            </a:r>
          </a:p>
          <a:p>
            <a:pPr algn="l" rtl="0"/>
            <a:r>
              <a:rPr lang="mk" sz="1200" b="0" i="0" u="none" kern="1200" dirty="0">
                <a:solidFill>
                  <a:schemeClr val="tx1"/>
                </a:solidFill>
                <a:effectLst/>
                <a:latin typeface="+mn-lt"/>
                <a:ea typeface="+mn-ea"/>
                <a:cs typeface="+mn-cs"/>
              </a:rPr>
              <a:t>и чување. Исто така, видете го и делот 3.4 од водичот на СЕ.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Инструкторот треба да биде сигурен дека дал доволно информации за користењето и употребата на фарадеевите кафези</a:t>
            </a:r>
            <a:r>
              <a:rPr lang="mk" sz="1200" b="0" i="0" u="none" kern="1200" dirty="0" smtClean="0">
                <a:solidFill>
                  <a:schemeClr val="tx1"/>
                </a:solidFill>
                <a:effectLst/>
                <a:latin typeface="+mn-lt"/>
                <a:ea typeface="+mn-ea"/>
                <a:cs typeface="+mn-cs"/>
              </a:rPr>
              <a:t>. Слушателите </a:t>
            </a:r>
            <a:r>
              <a:rPr lang="mk" sz="1200" b="0" i="0" u="none" kern="1200" dirty="0">
                <a:solidFill>
                  <a:schemeClr val="tx1"/>
                </a:solidFill>
                <a:effectLst/>
                <a:latin typeface="+mn-lt"/>
                <a:ea typeface="+mn-ea"/>
                <a:cs typeface="+mn-cs"/>
              </a:rPr>
              <a:t>можат но и не мора да бидат запознаени со нивна употреба, па затоа е важно инструѕкторот да го утврди нивото на знаење на случателите</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Ако е возможно, инструкторот може да донесе фарадеев кафез за да ја демонстрира неговата цел</a:t>
            </a:r>
            <a:r>
              <a:rPr lang="mk" sz="1200" b="0" i="0" u="none" kern="1200" dirty="0" smtClean="0">
                <a:solidFill>
                  <a:schemeClr val="tx1"/>
                </a:solidFill>
                <a:effectLst/>
                <a:latin typeface="+mn-lt"/>
                <a:ea typeface="+mn-ea"/>
                <a:cs typeface="+mn-cs"/>
              </a:rPr>
              <a:t>. Исто </a:t>
            </a:r>
            <a:r>
              <a:rPr lang="mk" sz="1200" b="0" i="0" u="none" kern="1200" dirty="0">
                <a:solidFill>
                  <a:schemeClr val="tx1"/>
                </a:solidFill>
                <a:effectLst/>
                <a:latin typeface="+mn-lt"/>
                <a:ea typeface="+mn-ea"/>
                <a:cs typeface="+mn-cs"/>
              </a:rPr>
              <a:t>така е можно да се демонстрира, со помош на сребрена фолија, како можат да се блокираат сигналите</a:t>
            </a:r>
            <a:r>
              <a:rPr lang="mk" sz="1200" b="0" i="0" u="none" kern="1200" dirty="0" smtClean="0">
                <a:solidFill>
                  <a:schemeClr val="tx1"/>
                </a:solidFill>
                <a:effectLst/>
                <a:latin typeface="+mn-lt"/>
                <a:ea typeface="+mn-ea"/>
                <a:cs typeface="+mn-cs"/>
              </a:rPr>
              <a:t>. Ова </a:t>
            </a:r>
            <a:r>
              <a:rPr lang="mk" sz="1200" b="0" i="0" u="none" kern="1200" dirty="0">
                <a:solidFill>
                  <a:schemeClr val="tx1"/>
                </a:solidFill>
                <a:effectLst/>
                <a:latin typeface="+mn-lt"/>
                <a:ea typeface="+mn-ea"/>
                <a:cs typeface="+mn-cs"/>
              </a:rPr>
              <a:t>е користен начин да се објаснат можностите со кои доказите можат да се загубат или изменат</a:t>
            </a:r>
            <a:r>
              <a:rPr lang="mk" sz="1200" b="0" i="0" u="none" kern="1200" dirty="0" smtClean="0">
                <a:solidFill>
                  <a:schemeClr val="tx1"/>
                </a:solidFill>
                <a:effectLst/>
                <a:latin typeface="+mn-lt"/>
                <a:ea typeface="+mn-ea"/>
                <a:cs typeface="+mn-cs"/>
              </a:rPr>
              <a:t>. Извештаи </a:t>
            </a:r>
            <a:r>
              <a:rPr lang="mk" sz="1200" b="0" i="0" u="none" kern="1200" dirty="0">
                <a:solidFill>
                  <a:schemeClr val="tx1"/>
                </a:solidFill>
                <a:effectLst/>
                <a:latin typeface="+mn-lt"/>
                <a:ea typeface="+mn-ea"/>
                <a:cs typeface="+mn-cs"/>
              </a:rPr>
              <a:t>од Обединетото Кралство открија дека во еден временски период им е пристапено на неколку мобилни уреди од далечина. неко Во еден случај полициски службеник далечински избришал докази кои беа на чување во полицијата</a:t>
            </a:r>
            <a:r>
              <a:rPr lang="mk" sz="1200" b="0" i="0" u="none" kern="1200" dirty="0" smtClean="0">
                <a:solidFill>
                  <a:schemeClr val="tx1"/>
                </a:solidFill>
                <a:effectLst/>
                <a:latin typeface="+mn-lt"/>
                <a:ea typeface="+mn-ea"/>
                <a:cs typeface="+mn-cs"/>
              </a:rPr>
              <a:t>. Видете </a:t>
            </a:r>
            <a:r>
              <a:rPr lang="mk" sz="1200" b="0" i="0" u="none" kern="1200" dirty="0">
                <a:solidFill>
                  <a:schemeClr val="tx1"/>
                </a:solidFill>
                <a:effectLst/>
                <a:latin typeface="+mn-lt"/>
                <a:ea typeface="+mn-ea"/>
                <a:cs typeface="+mn-cs"/>
              </a:rPr>
              <a:t>ги доле линковите за дополнителни информации:</a:t>
            </a:r>
          </a:p>
          <a:p>
            <a:pPr algn="l" rtl="0"/>
            <a:r>
              <a:rPr lang="mk" sz="1200" b="0" i="0" u="none" kern="1200" baseline="0" dirty="0">
                <a:solidFill>
                  <a:schemeClr val="tx1"/>
                </a:solidFill>
                <a:effectLst/>
                <a:latin typeface="+mn-lt"/>
                <a:ea typeface="+mn-ea"/>
                <a:cs typeface="+mn-cs"/>
              </a:rPr>
              <a:t>http://www.bbc.co.uk/news/technology-29464889 </a:t>
            </a:r>
          </a:p>
          <a:p>
            <a:pPr algn="l" rtl="0"/>
            <a:r>
              <a:rPr lang="mk" sz="1200" b="0" i="0" u="none" kern="1200" baseline="0" dirty="0">
                <a:solidFill>
                  <a:schemeClr val="tx1"/>
                </a:solidFill>
                <a:effectLst/>
                <a:latin typeface="+mn-lt"/>
                <a:ea typeface="+mn-ea"/>
                <a:cs typeface="+mn-cs"/>
              </a:rPr>
              <a:t>http://www.mirror.co.uk/news/uk-news/police-officer-remotely-wiped-evidence-7838193</a:t>
            </a:r>
          </a:p>
          <a:p>
            <a:endParaRPr lang="mk" sz="1200" kern="1200" dirty="0" smtClean="0">
              <a:solidFill>
                <a:schemeClr val="tx1"/>
              </a:solidFill>
              <a:effectLst/>
              <a:latin typeface="+mn-lt"/>
              <a:ea typeface="+mn-ea"/>
              <a:cs typeface="+mn-cs"/>
            </a:endParaRPr>
          </a:p>
          <a:p>
            <a:endParaRPr lang="mk"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lgn="l" rtl="0"/>
            <a:fld id="{6F040226-21D7-5847-B396-76B67129E36D}" type="slidenum">
              <a:rPr/>
              <a:pPr/>
              <a:t>122</a:t>
            </a:fld>
            <a:endParaRPr lang="mk"/>
          </a:p>
        </p:txBody>
      </p:sp>
    </p:spTree>
    <p:extLst>
      <p:ext uri="{BB962C8B-B14F-4D97-AF65-F5344CB8AC3E}">
        <p14:creationId xmlns:p14="http://schemas.microsoft.com/office/powerpoint/2010/main" val="13378119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l" rtl="0"/>
            <a:r>
              <a:rPr lang="mk" sz="1200" b="0" i="0" u="none" kern="1200" dirty="0">
                <a:solidFill>
                  <a:schemeClr val="tx1"/>
                </a:solidFill>
                <a:effectLst/>
                <a:latin typeface="+mn-lt"/>
                <a:ea typeface="+mn-ea"/>
                <a:cs typeface="+mn-cs"/>
              </a:rPr>
              <a:t>Смарт картица е мал рачен уред кој содржи микропроцесор (односно „чип</a:t>
            </a:r>
            <a:r>
              <a:rPr lang="mk" sz="1200" b="0" i="0" u="none" kern="1200" dirty="0" smtClean="0">
                <a:solidFill>
                  <a:schemeClr val="tx1"/>
                </a:solidFill>
                <a:effectLst/>
                <a:latin typeface="+mn-lt"/>
                <a:ea typeface="+mn-ea"/>
                <a:cs typeface="+mn-cs"/>
              </a:rPr>
              <a:t>“. Таа </a:t>
            </a:r>
            <a:r>
              <a:rPr lang="mk" sz="1200" b="0" i="0" u="none" kern="1200" dirty="0">
                <a:solidFill>
                  <a:schemeClr val="tx1"/>
                </a:solidFill>
                <a:effectLst/>
                <a:latin typeface="+mn-lt"/>
                <a:ea typeface="+mn-ea"/>
                <a:cs typeface="+mn-cs"/>
              </a:rPr>
              <a:t>понекогаш се нарекува и чип картица) која има способност да чува монетарна вредност, клуч за шифрирање или информации за автентикација (лозунг), дигитални сертификати или други информации</a:t>
            </a:r>
            <a:r>
              <a:rPr lang="mk" sz="1200" b="0" i="0" u="none" kern="1200" dirty="0" smtClean="0">
                <a:solidFill>
                  <a:schemeClr val="tx1"/>
                </a:solidFill>
                <a:effectLst/>
                <a:latin typeface="+mn-lt"/>
                <a:ea typeface="+mn-ea"/>
                <a:cs typeface="+mn-cs"/>
              </a:rPr>
              <a:t>. Некои </a:t>
            </a:r>
            <a:r>
              <a:rPr lang="mk" sz="1200" b="0" i="0" u="none" kern="1200" dirty="0">
                <a:solidFill>
                  <a:schemeClr val="tx1"/>
                </a:solidFill>
                <a:effectLst/>
                <a:latin typeface="+mn-lt"/>
                <a:ea typeface="+mn-ea"/>
                <a:cs typeface="+mn-cs"/>
              </a:rPr>
              <a:t>смарт картици се всуѓшност мали компјутери затоа што тие исто така имаат оперативен систем (односно оперативен систем</a:t>
            </a:r>
          </a:p>
          <a:p>
            <a:pPr algn="l" rtl="0"/>
            <a:r>
              <a:rPr lang="mk" sz="1200" b="0" i="0" u="none" kern="1200" dirty="0">
                <a:solidFill>
                  <a:schemeClr val="tx1"/>
                </a:solidFill>
                <a:effectLst/>
                <a:latin typeface="+mn-lt"/>
                <a:ea typeface="+mn-ea"/>
                <a:cs typeface="+mn-cs"/>
              </a:rPr>
              <a:t>на смарт картицата). Смарт картиците можат да се користат за различни цели и апликации, како на пример:</a:t>
            </a:r>
          </a:p>
          <a:p>
            <a:pPr algn="l" rtl="0"/>
            <a:r>
              <a:rPr lang="mk" sz="1200" b="0" i="0" u="none" kern="1200" dirty="0">
                <a:solidFill>
                  <a:schemeClr val="tx1"/>
                </a:solidFill>
                <a:effectLst/>
                <a:latin typeface="+mn-lt"/>
                <a:ea typeface="+mn-ea"/>
                <a:cs typeface="+mn-cs"/>
              </a:rPr>
              <a:t>• Како клучеви картиците овозможуваат физички пристап до забранетите области/згради/простории;</a:t>
            </a:r>
          </a:p>
          <a:p>
            <a:pPr algn="l" rtl="0"/>
            <a:r>
              <a:rPr lang="mk" sz="1200" b="0" i="0" u="none" kern="1200" dirty="0">
                <a:solidFill>
                  <a:schemeClr val="tx1"/>
                </a:solidFill>
                <a:effectLst/>
                <a:latin typeface="+mn-lt"/>
                <a:ea typeface="+mn-ea"/>
                <a:cs typeface="+mn-cs"/>
              </a:rPr>
              <a:t>• Обезбедуваат контрола на пристапот до компјутерите или програмите или функциите (на пример, како клуч за шифрирање);</a:t>
            </a:r>
          </a:p>
          <a:p>
            <a:pPr algn="l" rtl="0"/>
            <a:r>
              <a:rPr lang="mk" sz="1200" b="0" i="0" u="none" kern="1200" dirty="0">
                <a:solidFill>
                  <a:schemeClr val="tx1"/>
                </a:solidFill>
                <a:effectLst/>
                <a:latin typeface="+mn-lt"/>
                <a:ea typeface="+mn-ea"/>
                <a:cs typeface="+mn-cs"/>
              </a:rPr>
              <a:t>• Овозможуваат подигање готовина на банкомати;</a:t>
            </a:r>
          </a:p>
          <a:p>
            <a:pPr algn="l" rtl="0"/>
            <a:r>
              <a:rPr lang="mk" sz="1200" b="0" i="0" u="none" kern="1200" dirty="0">
                <a:solidFill>
                  <a:schemeClr val="tx1"/>
                </a:solidFill>
                <a:effectLst/>
                <a:latin typeface="+mn-lt"/>
                <a:ea typeface="+mn-ea"/>
                <a:cs typeface="+mn-cs"/>
              </a:rPr>
              <a:t>• Функционираат како електронски паричник;</a:t>
            </a:r>
          </a:p>
          <a:p>
            <a:pPr algn="l" rtl="0"/>
            <a:r>
              <a:rPr lang="mk" sz="1200" b="0" i="0" u="none" kern="1200" dirty="0">
                <a:solidFill>
                  <a:schemeClr val="tx1"/>
                </a:solidFill>
                <a:effectLst/>
                <a:latin typeface="+mn-lt"/>
                <a:ea typeface="+mn-ea"/>
                <a:cs typeface="+mn-cs"/>
              </a:rPr>
              <a:t>• Како картица за лојалност на купувачите или како платежна картица;</a:t>
            </a:r>
          </a:p>
          <a:p>
            <a:pPr algn="l" rtl="0"/>
            <a:r>
              <a:rPr lang="mk" sz="1200" b="0" i="0" u="none" kern="1200" dirty="0">
                <a:solidFill>
                  <a:schemeClr val="tx1"/>
                </a:solidFill>
                <a:effectLst/>
                <a:latin typeface="+mn-lt"/>
                <a:ea typeface="+mn-ea"/>
                <a:cs typeface="+mn-cs"/>
              </a:rPr>
              <a:t>• Како картичка за социјално осигурување или лична карта издадена од владата;</a:t>
            </a:r>
          </a:p>
          <a:p>
            <a:pPr algn="l" rtl="0"/>
            <a:r>
              <a:rPr lang="mk" sz="1200" b="0" i="0" u="none" kern="1200" dirty="0">
                <a:solidFill>
                  <a:schemeClr val="tx1"/>
                </a:solidFill>
                <a:effectLst/>
                <a:latin typeface="+mn-lt"/>
                <a:ea typeface="+mn-ea"/>
                <a:cs typeface="+mn-cs"/>
              </a:rPr>
              <a:t>• Како овластување за пристап до одредени владини услуги; </a:t>
            </a:r>
          </a:p>
          <a:p>
            <a:pPr algn="l" rtl="0"/>
            <a:r>
              <a:rPr lang="mk" sz="1200" b="0" i="0" u="none" kern="1200" dirty="0">
                <a:solidFill>
                  <a:schemeClr val="tx1"/>
                </a:solidFill>
                <a:effectLst/>
                <a:latin typeface="+mn-lt"/>
                <a:ea typeface="+mn-ea"/>
                <a:cs typeface="+mn-cs"/>
              </a:rPr>
              <a:t>• За креирање дигитален потпис; </a:t>
            </a:r>
          </a:p>
          <a:p>
            <a:pPr algn="l" rtl="0"/>
            <a:r>
              <a:rPr lang="mk" sz="1200" b="0" i="0" u="none" kern="1200" dirty="0">
                <a:solidFill>
                  <a:schemeClr val="tx1"/>
                </a:solidFill>
                <a:effectLst/>
                <a:latin typeface="+mn-lt"/>
                <a:ea typeface="+mn-ea"/>
                <a:cs typeface="+mn-cs"/>
              </a:rPr>
              <a:t>• Како картица за плаќање телефон; или</a:t>
            </a:r>
          </a:p>
          <a:p>
            <a:pPr algn="l" rtl="0"/>
            <a:r>
              <a:rPr lang="mk" sz="1200" b="0" i="0" u="none" kern="1200" dirty="0">
                <a:solidFill>
                  <a:schemeClr val="tx1"/>
                </a:solidFill>
                <a:effectLst/>
                <a:latin typeface="+mn-lt"/>
                <a:ea typeface="+mn-ea"/>
                <a:cs typeface="+mn-cs"/>
              </a:rPr>
              <a:t>• За чување на лични податоци, адреси, пристапни шифри. </a:t>
            </a: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effectLst/>
                <a:latin typeface="+mn-lt"/>
                <a:ea typeface="+mn-ea"/>
                <a:cs typeface="+mn-cs"/>
              </a:rPr>
              <a:t>Поради овие различни примени и информациите кои таа може да ги содржи смарт картичката може да содржи потенцијални докази речиси на ист начин како компјутерски систем. Според меѓународните стандарди, смарт картицата треба да биде 85,6 x 54 x 0,76mm (односно формат ID-1, таканаречена „ATM големина на картица“) со електрична контактна плоча на предната страна на картичката</a:t>
            </a:r>
            <a:r>
              <a:rPr lang="mk" sz="1200" b="0" i="0" u="none" kern="1200" dirty="0" smtClean="0">
                <a:solidFill>
                  <a:schemeClr val="tx1"/>
                </a:solidFill>
                <a:effectLst/>
                <a:latin typeface="+mn-lt"/>
                <a:ea typeface="+mn-ea"/>
                <a:cs typeface="+mn-cs"/>
              </a:rPr>
              <a:t>. Смарт </a:t>
            </a:r>
            <a:r>
              <a:rPr lang="mk" sz="1200" b="0" i="0" u="none" kern="1200" dirty="0">
                <a:solidFill>
                  <a:schemeClr val="tx1"/>
                </a:solidFill>
                <a:effectLst/>
                <a:latin typeface="+mn-lt"/>
                <a:ea typeface="+mn-ea"/>
                <a:cs typeface="+mn-cs"/>
              </a:rPr>
              <a:t>картичките исто така имаат и магнетна трака на задната страна. Постојат и други стандарди за чип картичките</a:t>
            </a:r>
            <a:r>
              <a:rPr lang="mk" sz="1200" b="0" i="0" u="none" kern="1200" dirty="0" smtClean="0">
                <a:solidFill>
                  <a:schemeClr val="tx1"/>
                </a:solidFill>
                <a:effectLst/>
                <a:latin typeface="+mn-lt"/>
                <a:ea typeface="+mn-ea"/>
                <a:cs typeface="+mn-cs"/>
              </a:rPr>
              <a:t>. На </a:t>
            </a:r>
            <a:r>
              <a:rPr lang="mk" sz="1200" b="0" i="0" u="none" kern="1200" dirty="0">
                <a:solidFill>
                  <a:schemeClr val="tx1"/>
                </a:solidFill>
                <a:effectLst/>
                <a:latin typeface="+mn-lt"/>
                <a:ea typeface="+mn-ea"/>
                <a:cs typeface="+mn-cs"/>
              </a:rPr>
              <a:t>пример, ID-0 формат (големина 25x15x0,76mm) кој се користи кај мобилните телефони (цела големина на SIM картичката).</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USB токените содржат функција на чип (заснован на истите стандарди како чип на смарт картичката) и читач на чип картичката. Ова значи дека тие стануваат сè попопуларни за автентикација во два чекори за добивање на компјутеризираните услуги. </a:t>
            </a: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Постојат и некои смарт картички кои користат индукциона технологија наместо контакт плочи</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Овие картички не бараат физички контакт со читачот на картица, туку само треба да се стават во близина на уредот за читање</a:t>
            </a:r>
            <a:r>
              <a:rPr lang="mk" sz="1200" b="0" i="0" u="none" kern="1200" dirty="0" smtClean="0">
                <a:solidFill>
                  <a:schemeClr val="tx1"/>
                </a:solidFill>
                <a:effectLst/>
                <a:latin typeface="+mn-lt"/>
                <a:ea typeface="+mn-ea"/>
                <a:cs typeface="+mn-cs"/>
              </a:rPr>
              <a:t>. Исто </a:t>
            </a:r>
            <a:r>
              <a:rPr lang="mk" sz="1200" b="0" i="0" u="none" kern="1200" dirty="0">
                <a:solidFill>
                  <a:schemeClr val="tx1"/>
                </a:solidFill>
                <a:effectLst/>
                <a:latin typeface="+mn-lt"/>
                <a:ea typeface="+mn-ea"/>
                <a:cs typeface="+mn-cs"/>
              </a:rPr>
              <a:t>така се развиени и „супер“ смарт картички кои имаат интерна батерија, мал LCD екран и интегрирана тастатура</a:t>
            </a:r>
            <a:r>
              <a:rPr lang="mk" sz="1200" b="0" i="0" u="none" kern="1200" dirty="0" smtClean="0">
                <a:solidFill>
                  <a:schemeClr val="tx1"/>
                </a:solidFill>
                <a:effectLst/>
                <a:latin typeface="+mn-lt"/>
                <a:ea typeface="+mn-ea"/>
                <a:cs typeface="+mn-cs"/>
              </a:rPr>
              <a:t>. Овие </a:t>
            </a:r>
            <a:r>
              <a:rPr lang="mk" sz="1200" b="0" i="0" u="none" kern="1200" dirty="0">
                <a:solidFill>
                  <a:schemeClr val="tx1"/>
                </a:solidFill>
                <a:effectLst/>
                <a:latin typeface="+mn-lt"/>
                <a:ea typeface="+mn-ea"/>
                <a:cs typeface="+mn-cs"/>
              </a:rPr>
              <a:t>картички имаат значително подобрено ниво на сигурност. </a:t>
            </a:r>
          </a:p>
          <a:p>
            <a:pPr algn="l" rtl="0"/>
            <a:r>
              <a:rPr lang="mk" sz="1200" b="0" i="0" u="none" kern="1200" dirty="0">
                <a:solidFill>
                  <a:schemeClr val="tx1"/>
                </a:solidFill>
                <a:effectLst/>
                <a:latin typeface="+mn-lt"/>
                <a:ea typeface="+mn-ea"/>
                <a:cs typeface="+mn-cs"/>
              </a:rPr>
              <a:t>Повеќето податоци и функции на смарт картичките се заштитени со тајна лична шифра (наречена личен идентификациски број или PIN) а податоците на картичката стануваат пристапни откако на компјутерската тастатура, на тастатурата на читачот на картичката (или на самата супер смарт картичка) ќе се внесе точната шифра</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Постојат некои правила за ракување со смарт картичките:</a:t>
            </a:r>
          </a:p>
          <a:p>
            <a:pPr algn="l" rtl="0"/>
            <a:r>
              <a:rPr lang="mk" sz="1200" b="0" i="0" u="none" kern="1200" dirty="0">
                <a:solidFill>
                  <a:schemeClr val="tx1"/>
                </a:solidFill>
                <a:effectLst/>
                <a:latin typeface="+mn-lt"/>
                <a:ea typeface="+mn-ea"/>
                <a:cs typeface="+mn-cs"/>
              </a:rPr>
              <a:t>• Не превиткувајте ја картичката;</a:t>
            </a:r>
          </a:p>
          <a:p>
            <a:pPr algn="l" rtl="0"/>
            <a:r>
              <a:rPr lang="mk" sz="1200" b="0" i="0" u="none" kern="1200" dirty="0">
                <a:solidFill>
                  <a:schemeClr val="tx1"/>
                </a:solidFill>
                <a:effectLst/>
                <a:latin typeface="+mn-lt"/>
                <a:ea typeface="+mn-ea"/>
                <a:cs typeface="+mn-cs"/>
              </a:rPr>
              <a:t>• Не изложувајте ја картичката на екстремни температури;</a:t>
            </a:r>
          </a:p>
          <a:p>
            <a:pPr algn="l" rtl="0"/>
            <a:r>
              <a:rPr lang="mk" sz="1200" b="0" i="0" u="none" kern="1200" dirty="0">
                <a:solidFill>
                  <a:schemeClr val="tx1"/>
                </a:solidFill>
                <a:effectLst/>
                <a:latin typeface="+mn-lt"/>
                <a:ea typeface="+mn-ea"/>
                <a:cs typeface="+mn-cs"/>
              </a:rPr>
              <a:t>• Не допирајте ја електричната контактна плоча;</a:t>
            </a:r>
          </a:p>
          <a:p>
            <a:pPr algn="l" rtl="0"/>
            <a:r>
              <a:rPr lang="mk" sz="1200" b="0" i="0" u="none" kern="1200" dirty="0">
                <a:solidFill>
                  <a:schemeClr val="tx1"/>
                </a:solidFill>
                <a:effectLst/>
                <a:latin typeface="+mn-lt"/>
                <a:ea typeface="+mn-ea"/>
                <a:cs typeface="+mn-cs"/>
              </a:rPr>
              <a:t>• Заштитете ја картичката од гребнатинки, течности, магнетско влијание, итн. </a:t>
            </a:r>
          </a:p>
          <a:p>
            <a:pPr algn="l" rtl="0"/>
            <a:r>
              <a:rPr lang="mk" sz="1200" b="0" i="0" u="none" kern="1200" dirty="0">
                <a:solidFill>
                  <a:schemeClr val="tx1"/>
                </a:solidFill>
                <a:effectLst/>
                <a:latin typeface="+mn-lt"/>
                <a:ea typeface="+mn-ea"/>
                <a:cs typeface="+mn-cs"/>
              </a:rPr>
              <a:t>• Обидете се да го пронајдете PIN-от (барајте дали се чува со картицата или прачајте доверлив корисник/корисници); </a:t>
            </a:r>
          </a:p>
          <a:p>
            <a:pPr algn="l" rtl="0"/>
            <a:r>
              <a:rPr lang="mk" sz="1200" b="0" i="0" u="none" kern="1200" dirty="0">
                <a:solidFill>
                  <a:schemeClr val="tx1"/>
                </a:solidFill>
                <a:effectLst/>
                <a:latin typeface="+mn-lt"/>
                <a:ea typeface="+mn-ea"/>
                <a:cs typeface="+mn-cs"/>
              </a:rPr>
              <a:t>• Не обидувајте се да пристапите до податоците/функциите на картицата, дури и кога потенцијалниот осомничен тврди дека ви го кажал PIN-от</a:t>
            </a:r>
            <a:r>
              <a:rPr lang="mk" sz="1200" b="0" i="0" u="none" kern="1200" dirty="0" smtClean="0">
                <a:solidFill>
                  <a:schemeClr val="tx1"/>
                </a:solidFill>
                <a:effectLst/>
                <a:latin typeface="+mn-lt"/>
                <a:ea typeface="+mn-ea"/>
                <a:cs typeface="+mn-cs"/>
              </a:rPr>
              <a:t>.  </a:t>
            </a:r>
            <a:r>
              <a:rPr lang="mk" sz="1200" b="0" i="0" u="none" kern="1200" dirty="0">
                <a:solidFill>
                  <a:schemeClr val="tx1"/>
                </a:solidFill>
                <a:effectLst/>
                <a:latin typeface="+mn-lt"/>
                <a:ea typeface="+mn-ea"/>
                <a:cs typeface="+mn-cs"/>
              </a:rPr>
              <a:t>Неколку обиди да се внесе лажен PIN можат да доведат до ненадоместлив губиток на податоци и блокирање на картицата (во некои случаи можно е картицата да се деблокира со друга тајна лична шифра наречена личен клуч за деблокирање или PUK).</a:t>
            </a:r>
          </a:p>
          <a:p>
            <a:pPr algn="l" rtl="0"/>
            <a:r>
              <a:rPr lang="mk" sz="1200" b="0" i="0" u="none" kern="1200" dirty="0">
                <a:solidFill>
                  <a:schemeClr val="tx1"/>
                </a:solidFill>
                <a:effectLst/>
                <a:latin typeface="+mn-lt"/>
                <a:ea typeface="+mn-ea"/>
                <a:cs typeface="+mn-cs"/>
              </a:rPr>
              <a:t>• Фотографирајте ги/забележете ги/копирајте ги информациите испечатени на картицата (на пример, податоци за идентификација на сопственикот на картицата,броеви на сметки, кредитни картички на компании, деловни контакти, итн</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 Ако се присутни, запленете ги и сите читачи на смарт картички кои сте ги нашле. </a:t>
            </a:r>
          </a:p>
        </p:txBody>
      </p:sp>
      <p:sp>
        <p:nvSpPr>
          <p:cNvPr id="4" name="Slide Number Placeholder 3"/>
          <p:cNvSpPr>
            <a:spLocks noGrp="1"/>
          </p:cNvSpPr>
          <p:nvPr>
            <p:ph type="sldNum" sz="quarter" idx="10"/>
          </p:nvPr>
        </p:nvSpPr>
        <p:spPr/>
        <p:txBody>
          <a:bodyPr/>
          <a:lstStyle/>
          <a:p>
            <a:pPr algn="l" rtl="0"/>
            <a:fld id="{6F040226-21D7-5847-B396-76B67129E36D}" type="slidenum">
              <a:rPr/>
              <a:pPr/>
              <a:t>123</a:t>
            </a:fld>
            <a:endParaRPr lang="mk"/>
          </a:p>
        </p:txBody>
      </p:sp>
    </p:spTree>
    <p:extLst>
      <p:ext uri="{BB962C8B-B14F-4D97-AF65-F5344CB8AC3E}">
        <p14:creationId xmlns:p14="http://schemas.microsoft.com/office/powerpoint/2010/main" val="11613086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124</a:t>
            </a:fld>
            <a:endParaRPr lang="mk"/>
          </a:p>
        </p:txBody>
      </p:sp>
    </p:spTree>
    <p:extLst>
      <p:ext uri="{BB962C8B-B14F-4D97-AF65-F5344CB8AC3E}">
        <p14:creationId xmlns:p14="http://schemas.microsoft.com/office/powerpoint/2010/main" val="37933126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1" i="0" u="none"/>
              <a:t>Овој дијаграм треба да се отпечати и инструкторот може да го користи за да го покаже процесот кој треба да се следи при запленување на електронски докази. </a:t>
            </a:r>
            <a:endParaRPr lang="mk" b="1" dirty="0"/>
          </a:p>
        </p:txBody>
      </p:sp>
      <p:sp>
        <p:nvSpPr>
          <p:cNvPr id="4" name="Slide Number Placeholder 3"/>
          <p:cNvSpPr>
            <a:spLocks noGrp="1"/>
          </p:cNvSpPr>
          <p:nvPr>
            <p:ph type="sldNum" sz="quarter" idx="10"/>
          </p:nvPr>
        </p:nvSpPr>
        <p:spPr/>
        <p:txBody>
          <a:bodyPr/>
          <a:lstStyle/>
          <a:p>
            <a:pPr algn="l" rtl="0"/>
            <a:fld id="{6F040226-21D7-5847-B396-76B67129E36D}" type="slidenum">
              <a:rPr/>
              <a:pPr/>
              <a:t>125</a:t>
            </a:fld>
            <a:endParaRPr lang="mk"/>
          </a:p>
        </p:txBody>
      </p:sp>
    </p:spTree>
    <p:extLst>
      <p:ext uri="{BB962C8B-B14F-4D97-AF65-F5344CB8AC3E}">
        <p14:creationId xmlns:p14="http://schemas.microsoft.com/office/powerpoint/2010/main" val="11260566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6F040226-21D7-5847-B396-76B67129E36D}" type="slidenum">
              <a:rPr/>
              <a:pPr/>
              <a:t>126</a:t>
            </a:fld>
            <a:endParaRPr lang="mk"/>
          </a:p>
        </p:txBody>
      </p:sp>
    </p:spTree>
    <p:extLst>
      <p:ext uri="{BB962C8B-B14F-4D97-AF65-F5344CB8AC3E}">
        <p14:creationId xmlns:p14="http://schemas.microsoft.com/office/powerpoint/2010/main" val="1024426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26D4931D-9A67-4551-B03D-BBCABF7283DA}" type="datetime1">
              <a:rPr lang="en-US" smtClean="0"/>
              <a:t>11/9/2017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5230244-339A-49CD-A0B9-1831591FB3C5}" type="datetime1">
              <a:rPr lang="en-US" smtClean="0"/>
              <a:t>11/9/2017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1622BB62-BF4B-4F5C-A56C-FE808AD20DC1}" type="datetime1">
              <a:rPr lang="en-US" smtClean="0"/>
              <a:t>11/9/2017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2369CF0-65FA-4E39-9DE4-5062E968DD56}" type="datetime1">
              <a:rPr lang="en-US" smtClean="0"/>
              <a:t>11/9/2017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2BC7C73B-485A-483D-9A92-E67B3B3C5553}" type="datetime1">
              <a:rPr lang="en-US" smtClean="0"/>
              <a:t>11/9/2017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49975ED8-7B58-415C-AE0B-D0017E860DFB}" type="datetime1">
              <a:rPr lang="en-US" smtClean="0"/>
              <a:t>11/9/2017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899CBED3-35DC-434B-801D-5CCAAEE4DFC0}" type="datetime1">
              <a:rPr lang="en-US" smtClean="0"/>
              <a:t>11/9/2017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A0C9309-51DB-4A84-90CB-2062459F28FE}" type="datetime1">
              <a:rPr lang="en-US" smtClean="0"/>
              <a:t>11/9/2017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7A918-6773-444A-9151-498C765B5A72}" type="datetime1">
              <a:rPr lang="en-US" smtClean="0"/>
              <a:t>11/9/2017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F325C92C-4780-445E-BC0B-1C24DC357422}" type="datetime1">
              <a:rPr lang="en-US" smtClean="0"/>
              <a:t>11/9/2017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249E2D6-BA90-44FB-AE5A-501BEA6DAF1E}" type="datetime1">
              <a:rPr lang="en-US" smtClean="0"/>
              <a:t>11/9/2017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BCD675-4071-4A74-925E-6CE8DC9F7E78}" type="datetime1">
              <a:rPr lang="en-US" smtClean="0"/>
              <a:t>11/9/2017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20EB3-92EE-104B-92CD-26C09B1518F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2.png"/><Relationship Id="rId4" Type="http://schemas.openxmlformats.org/officeDocument/2006/relationships/oleObject" Target="../embeddings/oleObject1.bin"/></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audio" Target="../media/audio6.bin"/><Relationship Id="rId3" Type="http://schemas.openxmlformats.org/officeDocument/2006/relationships/audio" Target="../media/audio1.bin"/><Relationship Id="rId7" Type="http://schemas.openxmlformats.org/officeDocument/2006/relationships/audio" Target="../media/audio5.bin"/><Relationship Id="rId2" Type="http://schemas.openxmlformats.org/officeDocument/2006/relationships/audio" Target="NULL"/><Relationship Id="rId1" Type="http://schemas.openxmlformats.org/officeDocument/2006/relationships/slideLayout" Target="../slideLayouts/slideLayout2.xml"/><Relationship Id="rId6" Type="http://schemas.openxmlformats.org/officeDocument/2006/relationships/audio" Target="../media/audio4.bin"/><Relationship Id="rId5" Type="http://schemas.openxmlformats.org/officeDocument/2006/relationships/audio" Target="../media/audio3.bin"/><Relationship Id="rId10" Type="http://schemas.openxmlformats.org/officeDocument/2006/relationships/audio" Target="../media/audio8.bin"/><Relationship Id="rId4" Type="http://schemas.openxmlformats.org/officeDocument/2006/relationships/audio" Target="../media/audio2.bin"/><Relationship Id="rId9" Type="http://schemas.openxmlformats.org/officeDocument/2006/relationships/audio" Target="../media/audio7.bin"/></Relationships>
</file>

<file path=ppt/slides/_rels/slide1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image" Target="../media/image83.emf"/><Relationship Id="rId7" Type="http://schemas.openxmlformats.org/officeDocument/2006/relationships/image" Target="../media/image87.emf"/><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86.emf"/><Relationship Id="rId5" Type="http://schemas.openxmlformats.org/officeDocument/2006/relationships/image" Target="../media/image85.emf"/><Relationship Id="rId4" Type="http://schemas.openxmlformats.org/officeDocument/2006/relationships/image" Target="../media/image84.emf"/></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jpeg"/></Relationships>
</file>

<file path=ppt/slides/_rels/slide1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5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15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15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09.png"/><Relationship Id="rId4" Type="http://schemas.openxmlformats.org/officeDocument/2006/relationships/diagramLayout" Target="../diagrams/layout1.xml"/><Relationship Id="rId9" Type="http://schemas.openxmlformats.org/officeDocument/2006/relationships/image" Target="../media/image108.png"/></Relationships>
</file>

<file path=ppt/slides/_rels/slide15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16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14.png"/></Relationships>
</file>

<file path=ppt/slides/_rels/slide16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0.xml"/><Relationship Id="rId1" Type="http://schemas.openxmlformats.org/officeDocument/2006/relationships/slideLayout" Target="../slideLayouts/slideLayout2.xml"/><Relationship Id="rId5" Type="http://schemas.openxmlformats.org/officeDocument/2006/relationships/image" Target="../media/image117.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2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tiff"/></Relationships>
</file>

<file path=ppt/slides/_rels/slide2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1.wdp"/></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8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8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rtl="0"/>
            <a:r>
              <a:rPr lang="mk" b="1" i="0" u="none"/>
              <a:t>Воведна обука за компјутерски криминал за судии и обвинители</a:t>
            </a:r>
            <a:endParaRPr lang="mk" b="1" dirty="0"/>
          </a:p>
        </p:txBody>
      </p:sp>
      <p:sp>
        <p:nvSpPr>
          <p:cNvPr id="3" name="Subtitle 2"/>
          <p:cNvSpPr>
            <a:spLocks noGrp="1"/>
          </p:cNvSpPr>
          <p:nvPr>
            <p:ph type="subTitle" idx="1"/>
          </p:nvPr>
        </p:nvSpPr>
        <p:spPr>
          <a:xfrm>
            <a:off x="1016000" y="3886200"/>
            <a:ext cx="7442200" cy="1752600"/>
          </a:xfrm>
        </p:spPr>
        <p:txBody>
          <a:bodyPr/>
          <a:lstStyle/>
          <a:p>
            <a:pPr rtl="0"/>
            <a:r>
              <a:rPr lang="mk" b="0" i="0" u="none"/>
              <a:t>Сесија 1.3.2</a:t>
            </a:r>
            <a:endParaRPr lang="mk" dirty="0" smtClean="0"/>
          </a:p>
          <a:p>
            <a:pPr rtl="0"/>
            <a:r>
              <a:rPr lang="mk" b="0" i="0" u="none"/>
              <a:t>Практики и процедури за електронски докази</a:t>
            </a:r>
            <a:endParaRPr lang="mk" dirty="0"/>
          </a:p>
        </p:txBody>
      </p:sp>
      <p:sp>
        <p:nvSpPr>
          <p:cNvPr id="5" name="Slide Number Placeholder 4"/>
          <p:cNvSpPr>
            <a:spLocks noGrp="1"/>
          </p:cNvSpPr>
          <p:nvPr>
            <p:ph type="sldNum" sz="quarter" idx="12"/>
          </p:nvPr>
        </p:nvSpPr>
        <p:spPr/>
        <p:txBody>
          <a:bodyPr/>
          <a:lstStyle/>
          <a:p>
            <a:pPr algn="r" rtl="0"/>
            <a:r>
              <a:rPr lang="mk" b="0" i="0" u="none"/>
              <a:t>!</a:t>
            </a:r>
            <a:fld id="{CBD56858-EB0B-D04D-B23C-7A827FD60C9F}" type="slidenum">
              <a:rPr/>
              <a:pPr/>
              <a:t>1</a:t>
            </a:fld>
            <a:endParaRPr lang="mk" dirty="0"/>
          </a:p>
        </p:txBody>
      </p:sp>
      <p:sp>
        <p:nvSpPr>
          <p:cNvPr id="6" name="Rectangle 5"/>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mk"/>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13"/>
          <p:cNvSpPr txBox="1">
            <a:spLocks noChangeArrowheads="1"/>
          </p:cNvSpPr>
          <p:nvPr/>
        </p:nvSpPr>
        <p:spPr bwMode="auto">
          <a:xfrm>
            <a:off x="1258888" y="-33338"/>
            <a:ext cx="381793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algn="l" rtl="0" eaLnBrk="1" hangingPunct="1">
              <a:spcBef>
                <a:spcPct val="0"/>
              </a:spcBef>
              <a:buFontTx/>
              <a:buNone/>
            </a:pPr>
            <a:r>
              <a:rPr lang="mk" b="1" i="0" u="none">
                <a:solidFill>
                  <a:schemeClr val="bg1"/>
                </a:solidFill>
                <a:latin typeface="Arial Narrow" pitchFamily="34" charset="0"/>
              </a:rPr>
              <a:t>iPROCEEDS</a:t>
            </a:r>
            <a:r>
              <a:rPr lang="mk" b="0" i="0" u="none">
                <a:solidFill>
                  <a:schemeClr val="bg1"/>
                </a:solidFill>
                <a:latin typeface="Arial Narrow" pitchFamily="34" charset="0"/>
              </a:rPr>
              <a:t> </a:t>
            </a:r>
          </a:p>
          <a:p>
            <a:pPr algn="l" rtl="0" eaLnBrk="1" hangingPunct="1">
              <a:spcBef>
                <a:spcPct val="0"/>
              </a:spcBef>
              <a:buFontTx/>
              <a:buNone/>
            </a:pPr>
            <a:r>
              <a:rPr lang="mk" sz="1400" b="1" i="0" u="none">
                <a:solidFill>
                  <a:schemeClr val="bg1"/>
                </a:solidFill>
              </a:rPr>
              <a:t>Проект за таргетирање на криминалните приноси од интернет во Југоисточна Европа и во Турција</a:t>
            </a:r>
            <a:endParaRPr lang="mk" altLang="en-US" sz="1400" dirty="0">
              <a:solidFill>
                <a:schemeClr val="bg1"/>
              </a:solidFill>
            </a:endParaRPr>
          </a:p>
          <a:p>
            <a:pPr algn="l" rtl="0" eaLnBrk="1" hangingPunct="1">
              <a:spcBef>
                <a:spcPct val="0"/>
              </a:spcBef>
              <a:buFontTx/>
              <a:buNone/>
            </a:pPr>
            <a:endParaRPr lang="mk" altLang="en-US" sz="1600" b="1" dirty="0">
              <a:solidFill>
                <a:schemeClr val="bg1"/>
              </a:solidFill>
              <a:latin typeface="Arial Narrow" pitchFamily="34" charset="0"/>
            </a:endParaRPr>
          </a:p>
        </p:txBody>
      </p:sp>
      <p:pic>
        <p:nvPicPr>
          <p:cNvPr id="9" name="Picture 8" descr="http://www.coe.int/documents/16695/995226/Funded+EU%2BCOE+-+Implemented+COE+dark+background.png/643b8f9d-517b-4fad-82f4-488bde2625b0?t=1375371137000?t=1375371137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Електронски докази</a:t>
            </a:r>
            <a:endParaRPr lang="mk" b="1" dirty="0"/>
          </a:p>
        </p:txBody>
      </p:sp>
      <p:sp>
        <p:nvSpPr>
          <p:cNvPr id="3" name="Content Placeholder 2"/>
          <p:cNvSpPr>
            <a:spLocks noGrp="1"/>
          </p:cNvSpPr>
          <p:nvPr>
            <p:ph idx="1"/>
          </p:nvPr>
        </p:nvSpPr>
        <p:spPr>
          <a:xfrm>
            <a:off x="457200" y="1600200"/>
            <a:ext cx="8229600" cy="4907038"/>
          </a:xfrm>
        </p:spPr>
        <p:txBody>
          <a:bodyPr>
            <a:normAutofit fontScale="85000" lnSpcReduction="10000"/>
          </a:bodyPr>
          <a:lstStyle/>
          <a:p>
            <a:pPr marL="93663" indent="-3175" algn="just" rtl="0">
              <a:buNone/>
            </a:pPr>
            <a:r>
              <a:rPr lang="mk" b="0" i="0" u="none" dirty="0"/>
              <a:t>Не потои меѓународно прифатена дефиниција за електронски доказ</a:t>
            </a:r>
            <a:r>
              <a:rPr lang="mk" b="0" i="0" u="none" dirty="0" smtClean="0"/>
              <a:t>. Меѓутоа</a:t>
            </a:r>
            <a:r>
              <a:rPr lang="mk" b="0" i="0" u="none" dirty="0"/>
              <a:t>, во сите држави постојат прописи кои содржат пропис кој, ма некој налин, се однесува на </a:t>
            </a:r>
            <a:r>
              <a:rPr lang="mk" b="0" i="1" u="none" dirty="0"/>
              <a:t>електронски докази</a:t>
            </a:r>
            <a:r>
              <a:rPr lang="mk" b="0" i="1" u="none" dirty="0" smtClean="0"/>
              <a:t>. </a:t>
            </a:r>
            <a:r>
              <a:rPr lang="mk" b="0" i="0" u="none" dirty="0" smtClean="0"/>
              <a:t> </a:t>
            </a:r>
            <a:endParaRPr lang="mk" dirty="0" smtClean="0"/>
          </a:p>
          <a:p>
            <a:pPr marL="93663" indent="-3175" algn="just" rtl="0">
              <a:buNone/>
            </a:pPr>
            <a:endParaRPr lang="mk" dirty="0" smtClean="0"/>
          </a:p>
          <a:p>
            <a:pPr marL="93663" indent="-3175" algn="just" rtl="0">
              <a:buNone/>
            </a:pPr>
            <a:r>
              <a:rPr lang="mk" b="0" i="0" u="none" dirty="0"/>
              <a:t>„Дефиниција“ во Водичот на Советот на Европа гласи:</a:t>
            </a:r>
          </a:p>
          <a:p>
            <a:pPr marL="0" indent="0" algn="just" rtl="0">
              <a:buNone/>
            </a:pPr>
            <a:r>
              <a:rPr lang="mk" b="1" i="1" u="none" dirty="0"/>
              <a:t>„Секоја информација генерирана, меморирана или пренесена во дигитална форма која подоцна може да биде потребна за докажување или недокажување на факти кои се оспоруваат во правна постапка.“</a:t>
            </a:r>
            <a:endParaRPr lang="mk" b="1" i="1" dirty="0"/>
          </a:p>
          <a:p>
            <a:pPr marL="93663" indent="-3175" algn="just" rtl="0">
              <a:buNone/>
            </a:pP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10</a:t>
            </a:fld>
            <a:endParaRPr lang="mk" dirty="0"/>
          </a:p>
        </p:txBody>
      </p:sp>
    </p:spTree>
    <p:extLst>
      <p:ext uri="{BB962C8B-B14F-4D97-AF65-F5344CB8AC3E}">
        <p14:creationId xmlns:p14="http://schemas.microsoft.com/office/powerpoint/2010/main" val="25725250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425435AF-CA4B-7341-8CDC-5ABCDDD4F0FA}" type="slidenum">
              <a:rPr>
                <a:solidFill>
                  <a:srgbClr val="898989"/>
                </a:solidFill>
                <a:latin typeface="Calibri" charset="0"/>
              </a:rPr>
              <a:pPr eaLnBrk="1" hangingPunct="1"/>
              <a:t>100</a:t>
            </a:fld>
            <a:endParaRPr lang="mk">
              <a:solidFill>
                <a:srgbClr val="898989"/>
              </a:solidFill>
              <a:latin typeface="Calibri" charset="0"/>
            </a:endParaRPr>
          </a:p>
        </p:txBody>
      </p:sp>
      <p:sp>
        <p:nvSpPr>
          <p:cNvPr id="29699"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Документирање на местото на настанот</a:t>
            </a:r>
          </a:p>
        </p:txBody>
      </p:sp>
      <p:sp>
        <p:nvSpPr>
          <p:cNvPr id="29700" name="Content Placeholder 2"/>
          <p:cNvSpPr>
            <a:spLocks noGrp="1"/>
          </p:cNvSpPr>
          <p:nvPr>
            <p:ph idx="1"/>
          </p:nvPr>
        </p:nvSpPr>
        <p:spPr>
          <a:xfrm>
            <a:off x="206375" y="1219200"/>
            <a:ext cx="8851128" cy="2674938"/>
          </a:xfrm>
        </p:spPr>
        <p:txBody>
          <a:bodyPr/>
          <a:lstStyle/>
          <a:p>
            <a:pPr marL="971550" lvl="1" indent="-457200" algn="l" rtl="0">
              <a:buFont typeface="Arial" charset="0"/>
              <a:buChar char="•"/>
            </a:pPr>
            <a:r>
              <a:rPr lang="mk" sz="3100" b="0" i="0" u="none">
                <a:latin typeface="Calibri" charset="0"/>
              </a:rPr>
              <a:t>Документирање на почетокот и на крајот со пребарување</a:t>
            </a:r>
          </a:p>
          <a:p>
            <a:pPr marL="1371600" lvl="2" indent="-457200" algn="l" rtl="0">
              <a:buFont typeface="Arial" charset="0"/>
              <a:buChar char="•"/>
            </a:pPr>
            <a:r>
              <a:rPr lang="mk" sz="2800" b="0" i="0" u="none">
                <a:latin typeface="Calibri" charset="0"/>
              </a:rPr>
              <a:t>Физичко место на настанот</a:t>
            </a:r>
          </a:p>
          <a:p>
            <a:pPr marL="1371600" lvl="2" indent="-457200" algn="l" rtl="0">
              <a:buFont typeface="Arial" charset="0"/>
              <a:buChar char="•"/>
            </a:pPr>
            <a:r>
              <a:rPr lang="mk" sz="2800" b="0" i="0" u="none">
                <a:latin typeface="Calibri" charset="0"/>
              </a:rPr>
              <a:t>Електронски докази</a:t>
            </a:r>
          </a:p>
          <a:p>
            <a:pPr marL="1371600" lvl="2" indent="-457200" algn="l" rtl="0">
              <a:buFont typeface="Arial" charset="0"/>
              <a:buChar char="•"/>
            </a:pPr>
            <a:r>
              <a:rPr lang="mk" sz="2800" b="0" i="0" u="none">
                <a:latin typeface="Calibri" charset="0"/>
              </a:rPr>
              <a:t>Лица</a:t>
            </a:r>
            <a:endParaRPr lang="mk" sz="2800">
              <a:latin typeface="Calibri" charset="0"/>
            </a:endParaRPr>
          </a:p>
          <a:p>
            <a:pPr lvl="2" algn="l" rtl="0">
              <a:buFont typeface="Arial" charset="0"/>
              <a:buChar char="•"/>
            </a:pPr>
            <a:endParaRPr lang="mk" sz="2700">
              <a:latin typeface="Calibri" charset="0"/>
            </a:endParaRPr>
          </a:p>
        </p:txBody>
      </p:sp>
      <p:pic>
        <p:nvPicPr>
          <p:cNvPr id="29701" name="Picture 2" descr="C:\Users\Lemon\Desktop\BackUp\COE Training\Photos\documen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9773" y="2693773"/>
            <a:ext cx="4164227" cy="4164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9373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46AB25BE-5C1A-9543-908E-D7BD64325AC9}" type="slidenum">
              <a:rPr>
                <a:solidFill>
                  <a:srgbClr val="898989"/>
                </a:solidFill>
                <a:latin typeface="Calibri" charset="0"/>
              </a:rPr>
              <a:pPr eaLnBrk="1" hangingPunct="1"/>
              <a:t>101</a:t>
            </a:fld>
            <a:endParaRPr lang="mk">
              <a:solidFill>
                <a:srgbClr val="898989"/>
              </a:solidFill>
              <a:latin typeface="Calibri" charset="0"/>
            </a:endParaRPr>
          </a:p>
        </p:txBody>
      </p:sp>
      <p:sp>
        <p:nvSpPr>
          <p:cNvPr id="1028"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Документирање - Физичко место на настанот</a:t>
            </a:r>
          </a:p>
        </p:txBody>
      </p:sp>
      <p:sp>
        <p:nvSpPr>
          <p:cNvPr id="1029" name="Content Placeholder 2"/>
          <p:cNvSpPr>
            <a:spLocks noGrp="1"/>
          </p:cNvSpPr>
          <p:nvPr>
            <p:ph idx="1"/>
          </p:nvPr>
        </p:nvSpPr>
        <p:spPr>
          <a:xfrm>
            <a:off x="206375" y="965200"/>
            <a:ext cx="8655050" cy="2997200"/>
          </a:xfrm>
        </p:spPr>
        <p:txBody>
          <a:bodyPr>
            <a:normAutofit lnSpcReduction="10000"/>
          </a:bodyPr>
          <a:lstStyle/>
          <a:p>
            <a:pPr lvl="1" algn="just" rtl="0">
              <a:buFont typeface="Arial" charset="0"/>
              <a:buChar char="•"/>
            </a:pPr>
            <a:r>
              <a:rPr lang="mk" b="0" i="0" u="none">
                <a:latin typeface="Calibri" charset="0"/>
              </a:rPr>
              <a:t>Нацртајте скица на системот вклучувајќи ја и позицијата на глушецот и локацијата на компонентите</a:t>
            </a:r>
            <a:endParaRPr lang="mk">
              <a:latin typeface="Calibri" charset="0"/>
            </a:endParaRPr>
          </a:p>
          <a:p>
            <a:pPr lvl="1" algn="just" rtl="0">
              <a:buFont typeface="Arial" charset="0"/>
              <a:buChar char="•"/>
            </a:pPr>
            <a:r>
              <a:rPr lang="mk" b="0" i="0" u="none">
                <a:latin typeface="Calibri" charset="0"/>
              </a:rPr>
              <a:t>Фотографирајте го/направете видео запис/документирајте го целото место</a:t>
            </a:r>
            <a:endParaRPr lang="mk">
              <a:latin typeface="Calibri" charset="0"/>
            </a:endParaRPr>
          </a:p>
          <a:p>
            <a:pPr lvl="1" algn="just" rtl="0">
              <a:buFont typeface="Arial" charset="0"/>
              <a:buChar char="•"/>
            </a:pPr>
            <a:r>
              <a:rPr lang="mk" b="0" i="0" u="none">
                <a:latin typeface="Calibri" charset="0"/>
              </a:rPr>
              <a:t>Компјутерски системи и електронски компоненти/уреди/опрема</a:t>
            </a:r>
            <a:endParaRPr lang="mk">
              <a:latin typeface="Calibri" charset="0"/>
            </a:endParaRPr>
          </a:p>
        </p:txBody>
      </p:sp>
      <p:graphicFrame>
        <p:nvGraphicFramePr>
          <p:cNvPr id="1026" name="Object 2"/>
          <p:cNvGraphicFramePr>
            <a:graphicFrameLocks noChangeAspect="1"/>
          </p:cNvGraphicFramePr>
          <p:nvPr>
            <p:extLst>
              <p:ext uri="{D42A27DB-BD31-4B8C-83A1-F6EECF244321}">
                <p14:modId xmlns:p14="http://schemas.microsoft.com/office/powerpoint/2010/main" val="1498106464"/>
              </p:ext>
            </p:extLst>
          </p:nvPr>
        </p:nvGraphicFramePr>
        <p:xfrm>
          <a:off x="5876925" y="4194175"/>
          <a:ext cx="3267075" cy="2663825"/>
        </p:xfrm>
        <a:graphic>
          <a:graphicData uri="http://schemas.openxmlformats.org/presentationml/2006/ole">
            <mc:AlternateContent xmlns:mc="http://schemas.openxmlformats.org/markup-compatibility/2006">
              <mc:Choice xmlns:v="urn:schemas-microsoft-com:vml" Requires="v">
                <p:oleObj spid="_x0000_s51307" r:id="rId4" imgW="10600000" imgH="8638095" progId="">
                  <p:embed/>
                </p:oleObj>
              </mc:Choice>
              <mc:Fallback>
                <p:oleObj r:id="rId4" imgW="10600000" imgH="8638095" progId="">
                  <p:embed/>
                  <p:pic>
                    <p:nvPicPr>
                      <p:cNvPr id="0" name="Picture 1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6925" y="4194175"/>
                        <a:ext cx="3267075" cy="26638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rgbClr val="00000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24641854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F0CA7F7D-2B9E-E646-938E-8ADAC3AB0573}" type="slidenum">
              <a:rPr>
                <a:solidFill>
                  <a:srgbClr val="898989"/>
                </a:solidFill>
                <a:latin typeface="Calibri" charset="0"/>
              </a:rPr>
              <a:pPr eaLnBrk="1" hangingPunct="1"/>
              <a:t>102</a:t>
            </a:fld>
            <a:endParaRPr lang="mk">
              <a:solidFill>
                <a:srgbClr val="898989"/>
              </a:solidFill>
              <a:latin typeface="Calibri" charset="0"/>
            </a:endParaRPr>
          </a:p>
        </p:txBody>
      </p:sp>
      <p:sp>
        <p:nvSpPr>
          <p:cNvPr id="30723" name="Title 1"/>
          <p:cNvSpPr>
            <a:spLocks noGrp="1"/>
          </p:cNvSpPr>
          <p:nvPr>
            <p:ph type="title"/>
          </p:nvPr>
        </p:nvSpPr>
        <p:spPr>
          <a:xfrm>
            <a:off x="206375" y="274638"/>
            <a:ext cx="8655050" cy="690562"/>
          </a:xfrm>
        </p:spPr>
        <p:txBody>
          <a:bodyPr>
            <a:normAutofit fontScale="90000"/>
          </a:bodyPr>
          <a:lstStyle/>
          <a:p>
            <a:pPr marL="342900" indent="-342900" rtl="0"/>
            <a:r>
              <a:rPr lang="mk" sz="4000" b="1" i="0" u="none">
                <a:latin typeface="Calibri" charset="0"/>
              </a:rPr>
              <a:t>Документирање - Електронски докази</a:t>
            </a:r>
          </a:p>
        </p:txBody>
      </p:sp>
      <p:sp>
        <p:nvSpPr>
          <p:cNvPr id="3" name="Content Placeholder 2"/>
          <p:cNvSpPr>
            <a:spLocks noGrp="1"/>
          </p:cNvSpPr>
          <p:nvPr>
            <p:ph idx="1"/>
          </p:nvPr>
        </p:nvSpPr>
        <p:spPr>
          <a:xfrm>
            <a:off x="206375" y="1360488"/>
            <a:ext cx="8655050" cy="4995862"/>
          </a:xfrm>
        </p:spPr>
        <p:txBody>
          <a:bodyPr>
            <a:normAutofit fontScale="92500" lnSpcReduction="20000"/>
          </a:bodyPr>
          <a:lstStyle/>
          <a:p>
            <a:pPr lvl="1" algn="just" rtl="0">
              <a:buFont typeface="Arial" charset="0"/>
              <a:buChar char="•"/>
              <a:defRPr/>
            </a:pPr>
            <a:r>
              <a:rPr lang="mk" b="0" i="0" u="none">
                <a:ea typeface="+mn-ea"/>
              </a:rPr>
              <a:t>Детали за целата релевантна електронска опрема која е најдена </a:t>
            </a:r>
            <a:endParaRPr lang="mk" smtClean="0">
              <a:ea typeface="+mn-ea"/>
            </a:endParaRPr>
          </a:p>
          <a:p>
            <a:pPr lvl="1" algn="just" rtl="0">
              <a:buFont typeface="Arial" charset="0"/>
              <a:buChar char="•"/>
              <a:defRPr/>
            </a:pPr>
            <a:r>
              <a:rPr lang="mk" b="0" i="0" u="none">
                <a:ea typeface="+mn-ea"/>
              </a:rPr>
              <a:t>Состојба и локација на секој компјутерски систем кој содржи или презентира електронски доказ, вклучително и статусот на напојување на компјутерот</a:t>
            </a:r>
            <a:endParaRPr lang="mk" smtClean="0">
              <a:ea typeface="+mn-ea"/>
            </a:endParaRPr>
          </a:p>
          <a:p>
            <a:pPr lvl="1" algn="just" rtl="0">
              <a:buFont typeface="Arial" charset="0"/>
              <a:buChar char="•"/>
              <a:defRPr/>
            </a:pPr>
            <a:r>
              <a:rPr lang="mk" b="0" i="0" u="none">
                <a:ea typeface="+mn-ea"/>
              </a:rPr>
              <a:t>Документирајте ги сите поврзувања (кабловски или бежични) до и од компјутерскиот систем или другите уреди </a:t>
            </a:r>
            <a:endParaRPr lang="mk" smtClean="0">
              <a:ea typeface="+mn-ea"/>
            </a:endParaRPr>
          </a:p>
          <a:p>
            <a:pPr lvl="1" algn="just" rtl="0">
              <a:buFont typeface="Arial" charset="0"/>
              <a:buChar char="•"/>
              <a:defRPr/>
            </a:pPr>
            <a:r>
              <a:rPr lang="mk" b="0" i="0" u="none">
                <a:ea typeface="+mn-ea"/>
              </a:rPr>
              <a:t>Обележете ги со налепници сите порти и кабли за да овозможите точно склопување подоцна</a:t>
            </a:r>
          </a:p>
          <a:p>
            <a:pPr lvl="1" algn="just" rtl="0">
              <a:buFont typeface="Arial" charset="0"/>
              <a:buChar char="•"/>
              <a:defRPr/>
            </a:pPr>
            <a:r>
              <a:rPr lang="mk" b="0" i="0" u="none">
                <a:ea typeface="+mn-ea"/>
              </a:rPr>
              <a:t>Обележете ги неупотребуваните порти за поврзување како „неискористени“. Идентификувајте ги приклучните станици за лаптоп компјутерите во напор да ги иденте другите медиуми за чување.</a:t>
            </a:r>
            <a:endParaRPr lang="mk" smtClean="0">
              <a:ea typeface="+mn-ea"/>
            </a:endParaRPr>
          </a:p>
          <a:p>
            <a:pPr lvl="1" algn="just" rtl="0">
              <a:buFont typeface="Arial" charset="0"/>
              <a:buChar char="•"/>
              <a:defRPr/>
            </a:pPr>
            <a:endParaRPr lang="mk">
              <a:ea typeface="+mn-ea"/>
            </a:endParaRPr>
          </a:p>
        </p:txBody>
      </p:sp>
    </p:spTree>
    <p:extLst>
      <p:ext uri="{BB962C8B-B14F-4D97-AF65-F5344CB8AC3E}">
        <p14:creationId xmlns:p14="http://schemas.microsoft.com/office/powerpoint/2010/main" val="170570803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8A3F2AB0-2C48-A74C-A07E-1AF8417FC1D0}" type="slidenum">
              <a:rPr>
                <a:solidFill>
                  <a:srgbClr val="898989"/>
                </a:solidFill>
                <a:latin typeface="Calibri" charset="0"/>
              </a:rPr>
              <a:pPr eaLnBrk="1" hangingPunct="1"/>
              <a:t>103</a:t>
            </a:fld>
            <a:endParaRPr lang="mk">
              <a:solidFill>
                <a:srgbClr val="898989"/>
              </a:solidFill>
              <a:latin typeface="Calibri" charset="0"/>
            </a:endParaRPr>
          </a:p>
        </p:txBody>
      </p:sp>
      <p:sp>
        <p:nvSpPr>
          <p:cNvPr id="31747" name="Title 1"/>
          <p:cNvSpPr>
            <a:spLocks noGrp="1"/>
          </p:cNvSpPr>
          <p:nvPr>
            <p:ph type="title"/>
          </p:nvPr>
        </p:nvSpPr>
        <p:spPr>
          <a:xfrm>
            <a:off x="206375" y="274638"/>
            <a:ext cx="8655050" cy="690562"/>
          </a:xfrm>
        </p:spPr>
        <p:txBody>
          <a:bodyPr>
            <a:normAutofit fontScale="90000"/>
          </a:bodyPr>
          <a:lstStyle/>
          <a:p>
            <a:pPr marL="342900" indent="-342900" rtl="0"/>
            <a:r>
              <a:rPr lang="mk" sz="4000" b="1" i="0" u="none">
                <a:latin typeface="Calibri" charset="0"/>
              </a:rPr>
              <a:t>Документирање - Електронски докази</a:t>
            </a:r>
            <a:endParaRPr lang="mk" sz="4000" b="1">
              <a:latin typeface="Calibri" charset="0"/>
            </a:endParaRPr>
          </a:p>
        </p:txBody>
      </p:sp>
      <p:sp>
        <p:nvSpPr>
          <p:cNvPr id="31748" name="Content Placeholder 2"/>
          <p:cNvSpPr>
            <a:spLocks noGrp="1"/>
          </p:cNvSpPr>
          <p:nvPr>
            <p:ph idx="1"/>
          </p:nvPr>
        </p:nvSpPr>
        <p:spPr>
          <a:xfrm>
            <a:off x="206375" y="1223328"/>
            <a:ext cx="8655050" cy="4995862"/>
          </a:xfrm>
        </p:spPr>
        <p:txBody>
          <a:bodyPr>
            <a:normAutofit fontScale="92500"/>
          </a:bodyPr>
          <a:lstStyle/>
          <a:p>
            <a:pPr lvl="1" algn="just" rtl="0">
              <a:buFont typeface="Arial" charset="0"/>
              <a:buChar char="•"/>
            </a:pPr>
            <a:r>
              <a:rPr lang="mk" b="0" i="0" u="none" dirty="0">
                <a:latin typeface="Calibri" charset="0"/>
              </a:rPr>
              <a:t>Документирајте ги деталите за мониторот во време на интервенцијата. </a:t>
            </a:r>
            <a:endParaRPr lang="mk" dirty="0">
              <a:latin typeface="Calibri" charset="0"/>
            </a:endParaRPr>
          </a:p>
          <a:p>
            <a:pPr lvl="1" algn="just" rtl="0">
              <a:buFont typeface="Arial" charset="0"/>
              <a:buChar char="•"/>
            </a:pPr>
            <a:r>
              <a:rPr lang="mk" b="0" i="0" u="none" dirty="0">
                <a:latin typeface="Calibri" charset="0"/>
              </a:rPr>
              <a:t>Фотографирајте ја предната страна на компјутерот како и екранот на мониторот и другите компоненти</a:t>
            </a:r>
            <a:endParaRPr lang="mk" dirty="0">
              <a:latin typeface="Calibri" charset="0"/>
            </a:endParaRPr>
          </a:p>
          <a:p>
            <a:pPr lvl="1" algn="just" rtl="0">
              <a:buFont typeface="Arial" charset="0"/>
              <a:buChar char="•"/>
            </a:pPr>
            <a:r>
              <a:rPr lang="mk" b="0" i="0" u="none" dirty="0">
                <a:latin typeface="Calibri" charset="0"/>
              </a:rPr>
              <a:t>Запишете што се појавува на екранот на мониторот</a:t>
            </a:r>
            <a:endParaRPr lang="mk" dirty="0">
              <a:latin typeface="Calibri" charset="0"/>
            </a:endParaRPr>
          </a:p>
          <a:p>
            <a:pPr lvl="1" algn="just" rtl="0">
              <a:buFont typeface="Arial" charset="0"/>
              <a:buChar char="•"/>
            </a:pPr>
            <a:r>
              <a:rPr lang="mk" b="0" i="0" u="none" dirty="0">
                <a:latin typeface="Calibri" charset="0"/>
              </a:rPr>
              <a:t>Направете видео запис на активните програми или креирајте поширока документација за активноста на екранот на мониторот. </a:t>
            </a:r>
            <a:endParaRPr lang="mk" dirty="0">
              <a:latin typeface="Calibri" charset="0"/>
            </a:endParaRPr>
          </a:p>
          <a:p>
            <a:pPr lvl="1" algn="just" rtl="0">
              <a:buFont typeface="Arial" charset="0"/>
              <a:buChar char="•"/>
            </a:pPr>
            <a:r>
              <a:rPr lang="mk" b="0" i="0" u="none" dirty="0">
                <a:latin typeface="Calibri" charset="0"/>
              </a:rPr>
              <a:t>Документирајте ги релевантните електронски компоненти кои нема да се соберат</a:t>
            </a:r>
            <a:endParaRPr lang="mk" dirty="0">
              <a:latin typeface="Calibri" charset="0"/>
            </a:endParaRPr>
          </a:p>
          <a:p>
            <a:pPr lvl="1" algn="just" rtl="0">
              <a:buFont typeface="Arial" charset="0"/>
              <a:buChar char="•"/>
            </a:pPr>
            <a:endParaRPr lang="mk" dirty="0">
              <a:latin typeface="Calibri" charset="0"/>
            </a:endParaRPr>
          </a:p>
        </p:txBody>
      </p:sp>
    </p:spTree>
    <p:extLst>
      <p:ext uri="{BB962C8B-B14F-4D97-AF65-F5344CB8AC3E}">
        <p14:creationId xmlns:p14="http://schemas.microsoft.com/office/powerpoint/2010/main" val="39287603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36E6146D-5B08-8547-98EE-54C6FFAA0AA5}" type="slidenum">
              <a:rPr>
                <a:solidFill>
                  <a:srgbClr val="898989"/>
                </a:solidFill>
                <a:latin typeface="Calibri" charset="0"/>
              </a:rPr>
              <a:pPr eaLnBrk="1" hangingPunct="1"/>
              <a:t>104</a:t>
            </a:fld>
            <a:endParaRPr lang="mk">
              <a:solidFill>
                <a:srgbClr val="898989"/>
              </a:solidFill>
              <a:latin typeface="Calibri" charset="0"/>
            </a:endParaRPr>
          </a:p>
        </p:txBody>
      </p:sp>
      <p:sp>
        <p:nvSpPr>
          <p:cNvPr id="32771" name="Title 1"/>
          <p:cNvSpPr>
            <a:spLocks noGrp="1"/>
          </p:cNvSpPr>
          <p:nvPr>
            <p:ph type="title"/>
          </p:nvPr>
        </p:nvSpPr>
        <p:spPr>
          <a:xfrm>
            <a:off x="206375" y="274638"/>
            <a:ext cx="8655050" cy="690562"/>
          </a:xfrm>
        </p:spPr>
        <p:txBody>
          <a:bodyPr>
            <a:normAutofit fontScale="90000"/>
          </a:bodyPr>
          <a:lstStyle/>
          <a:p>
            <a:pPr marL="342900" indent="-342900" rtl="0"/>
            <a:r>
              <a:rPr lang="mk" sz="4000" b="1" i="0" u="none">
                <a:latin typeface="Calibri" charset="0"/>
              </a:rPr>
              <a:t>Документирање - лица</a:t>
            </a:r>
          </a:p>
        </p:txBody>
      </p:sp>
      <p:sp>
        <p:nvSpPr>
          <p:cNvPr id="32772" name="Content Placeholder 2"/>
          <p:cNvSpPr>
            <a:spLocks noGrp="1"/>
          </p:cNvSpPr>
          <p:nvPr>
            <p:ph idx="1"/>
          </p:nvPr>
        </p:nvSpPr>
        <p:spPr>
          <a:xfrm>
            <a:off x="206375" y="1360488"/>
            <a:ext cx="8655050" cy="4995862"/>
          </a:xfrm>
        </p:spPr>
        <p:txBody>
          <a:bodyPr>
            <a:normAutofit lnSpcReduction="10000"/>
          </a:bodyPr>
          <a:lstStyle/>
          <a:p>
            <a:pPr lvl="1" algn="just" rtl="0">
              <a:buFont typeface="Arial" charset="0"/>
              <a:buChar char="•"/>
            </a:pPr>
            <a:r>
              <a:rPr lang="mk" b="0" i="0" u="none">
                <a:latin typeface="Calibri" charset="0"/>
              </a:rPr>
              <a:t>Детали за лица присутни во просториите кои се пребаруваат</a:t>
            </a:r>
            <a:endParaRPr lang="mk">
              <a:latin typeface="Calibri" charset="0"/>
            </a:endParaRPr>
          </a:p>
          <a:p>
            <a:pPr lvl="1" algn="just" rtl="0">
              <a:buFont typeface="Arial" charset="0"/>
              <a:buChar char="•"/>
            </a:pPr>
            <a:r>
              <a:rPr lang="mk" b="0" i="0" u="none">
                <a:latin typeface="Calibri" charset="0"/>
              </a:rPr>
              <a:t>Детали за сите лица кои го користеле релевантниот компјутерски систем/опрема</a:t>
            </a:r>
            <a:endParaRPr lang="mk">
              <a:latin typeface="Calibri" charset="0"/>
            </a:endParaRPr>
          </a:p>
          <a:p>
            <a:pPr lvl="1" algn="just" rtl="0">
              <a:buFont typeface="Arial" charset="0"/>
              <a:buChar char="•"/>
            </a:pPr>
            <a:r>
              <a:rPr lang="mk" b="0" i="0" u="none">
                <a:latin typeface="Calibri" charset="0"/>
              </a:rPr>
              <a:t>Забелешки, коментари и информации кои ги нудат корисниците/сопствениците на компјутерите/сведоците</a:t>
            </a:r>
            <a:endParaRPr lang="mk">
              <a:latin typeface="Calibri" charset="0"/>
            </a:endParaRPr>
          </a:p>
          <a:p>
            <a:pPr lvl="1" algn="just" rtl="0">
              <a:buFont typeface="Arial" charset="0"/>
              <a:buChar char="•"/>
            </a:pPr>
            <a:r>
              <a:rPr lang="mk" b="1" i="0" u="none">
                <a:latin typeface="Calibri" charset="0"/>
              </a:rPr>
              <a:t>Активности преземени на местото на настанот</a:t>
            </a:r>
            <a:endParaRPr lang="mk" b="1">
              <a:latin typeface="Calibri" charset="0"/>
            </a:endParaRPr>
          </a:p>
          <a:p>
            <a:pPr lvl="1" algn="just" rtl="0">
              <a:buFont typeface="Arial" charset="0"/>
              <a:buChar char="•"/>
            </a:pPr>
            <a:r>
              <a:rPr lang="mk" b="1" i="0" u="none">
                <a:latin typeface="Calibri" charset="0"/>
              </a:rPr>
              <a:t>Креирајте ревизорска трага/двеник на запленувањето со опис на преземените активности и точен датум и време.</a:t>
            </a:r>
            <a:endParaRPr lang="mk" b="1">
              <a:latin typeface="Calibri" charset="0"/>
            </a:endParaRPr>
          </a:p>
        </p:txBody>
      </p:sp>
    </p:spTree>
    <p:extLst>
      <p:ext uri="{BB962C8B-B14F-4D97-AF65-F5344CB8AC3E}">
        <p14:creationId xmlns:p14="http://schemas.microsoft.com/office/powerpoint/2010/main" val="37880504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fld id="{CBD56858-EB0B-D04D-B23C-7A827FD60C9F}" type="slidenum">
              <a:rPr/>
              <a:pPr/>
              <a:t>105</a:t>
            </a:fld>
            <a:endParaRPr lang="mk"/>
          </a:p>
        </p:txBody>
      </p:sp>
      <p:sp>
        <p:nvSpPr>
          <p:cNvPr id="5" name="TextBox 4"/>
          <p:cNvSpPr txBox="1"/>
          <p:nvPr/>
        </p:nvSpPr>
        <p:spPr>
          <a:xfrm>
            <a:off x="2478093" y="2151727"/>
            <a:ext cx="3692047" cy="2554545"/>
          </a:xfrm>
          <a:prstGeom prst="rect">
            <a:avLst/>
          </a:prstGeom>
          <a:noFill/>
        </p:spPr>
        <p:txBody>
          <a:bodyPr wrap="square" rtlCol="0">
            <a:spAutoFit/>
          </a:bodyPr>
          <a:lstStyle/>
          <a:p>
            <a:pPr lvl="1" algn="ctr" rtl="0"/>
            <a:r>
              <a:rPr lang="mk" sz="3200" b="1" i="0" u="none">
                <a:solidFill>
                  <a:schemeClr val="accent1">
                    <a:lumMod val="25000"/>
                  </a:schemeClr>
                </a:solidFill>
                <a:latin typeface="Calibri" pitchFamily="34" charset="0"/>
              </a:rPr>
              <a:t>ПРИМЕРИ СО ШТО МОЖЕТЕ ДА СЕ СРЕТНЕТЕ НА</a:t>
            </a:r>
            <a:r>
              <a:rPr lang="mk" sz="3200" b="0" i="0" u="none">
                <a:solidFill>
                  <a:schemeClr val="accent1">
                    <a:lumMod val="25000"/>
                  </a:schemeClr>
                </a:solidFill>
                <a:latin typeface="Calibri" pitchFamily="34" charset="0"/>
              </a:rPr>
              <a:t> </a:t>
            </a:r>
          </a:p>
          <a:p>
            <a:pPr lvl="1" algn="ctr" rtl="0"/>
            <a:r>
              <a:rPr lang="mk" sz="3200" b="1" i="0" u="none">
                <a:solidFill>
                  <a:schemeClr val="accent1">
                    <a:lumMod val="25000"/>
                  </a:schemeClr>
                </a:solidFill>
                <a:latin typeface="Calibri" pitchFamily="34" charset="0"/>
              </a:rPr>
              <a:t>МЕСТОТО НА НАСТАНОТ</a:t>
            </a:r>
            <a:endParaRPr lang="mk" sz="3200"/>
          </a:p>
        </p:txBody>
      </p:sp>
    </p:spTree>
    <p:extLst>
      <p:ext uri="{BB962C8B-B14F-4D97-AF65-F5344CB8AC3E}">
        <p14:creationId xmlns:p14="http://schemas.microsoft.com/office/powerpoint/2010/main" val="76703524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r>
              <a:rPr lang="mk" b="0" i="0" u="none">
                <a:solidFill>
                  <a:srgbClr val="898989"/>
                </a:solidFill>
                <a:latin typeface="Calibri" charset="0"/>
              </a:rPr>
              <a:t>!</a:t>
            </a:r>
            <a:fld id="{8F6E488D-47FC-FA42-90DE-EEC91AA0A93E}" type="slidenum">
              <a:rPr>
                <a:solidFill>
                  <a:srgbClr val="898989"/>
                </a:solidFill>
                <a:latin typeface="Calibri" charset="0"/>
              </a:rPr>
              <a:pPr eaLnBrk="1" hangingPunct="1"/>
              <a:t>106</a:t>
            </a:fld>
            <a:endParaRPr lang="mk" dirty="0">
              <a:solidFill>
                <a:srgbClr val="898989"/>
              </a:solidFill>
              <a:latin typeface="Calibri" charset="0"/>
            </a:endParaRPr>
          </a:p>
        </p:txBody>
      </p:sp>
      <p:pic>
        <p:nvPicPr>
          <p:cNvPr id="33795" name="Grafik 13"/>
          <p:cNvPicPr>
            <a:picLocks noChangeAspect="1" noChangeArrowheads="1"/>
          </p:cNvPicPr>
          <p:nvPr/>
        </p:nvPicPr>
        <p:blipFill>
          <a:blip r:embed="rId3">
            <a:extLst>
              <a:ext uri="{28A0092B-C50C-407E-A947-70E740481C1C}">
                <a14:useLocalDpi xmlns:a14="http://schemas.microsoft.com/office/drawing/2010/main" val="0"/>
              </a:ext>
            </a:extLst>
          </a:blip>
          <a:srcRect l="1595" t="4359" r="1274" b="2637"/>
          <a:stretch>
            <a:fillRect/>
          </a:stretch>
        </p:blipFill>
        <p:spPr bwMode="auto">
          <a:xfrm>
            <a:off x="185057" y="0"/>
            <a:ext cx="8958943" cy="635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5081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Grafik 3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50" y="0"/>
            <a:ext cx="88981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r>
              <a:rPr lang="mk" b="0" i="0" u="none">
                <a:solidFill>
                  <a:srgbClr val="898989"/>
                </a:solidFill>
                <a:latin typeface="Calibri" charset="0"/>
              </a:rPr>
              <a:t>!</a:t>
            </a:r>
            <a:fld id="{E64A0E00-21EF-F249-910A-047B933E4391}" type="slidenum">
              <a:rPr>
                <a:solidFill>
                  <a:srgbClr val="898989"/>
                </a:solidFill>
                <a:latin typeface="Calibri" charset="0"/>
              </a:rPr>
              <a:pPr eaLnBrk="1" hangingPunct="1"/>
              <a:t>107</a:t>
            </a:fld>
            <a:endParaRPr lang="mk" dirty="0">
              <a:solidFill>
                <a:srgbClr val="898989"/>
              </a:solidFill>
              <a:latin typeface="Calibri" charset="0"/>
            </a:endParaRPr>
          </a:p>
        </p:txBody>
      </p:sp>
    </p:spTree>
    <p:extLst>
      <p:ext uri="{BB962C8B-B14F-4D97-AF65-F5344CB8AC3E}">
        <p14:creationId xmlns:p14="http://schemas.microsoft.com/office/powerpoint/2010/main" val="21503035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r>
              <a:rPr lang="mk" b="0" i="0" u="none">
                <a:solidFill>
                  <a:srgbClr val="898989"/>
                </a:solidFill>
                <a:latin typeface="Calibri" charset="0"/>
              </a:rPr>
              <a:t>!</a:t>
            </a:r>
            <a:fld id="{B6C5E6E8-8E59-0B42-9E23-568ABD433893}" type="slidenum">
              <a:rPr>
                <a:solidFill>
                  <a:srgbClr val="898989"/>
                </a:solidFill>
                <a:latin typeface="Calibri" charset="0"/>
              </a:rPr>
              <a:pPr eaLnBrk="1" hangingPunct="1"/>
              <a:t>108</a:t>
            </a:fld>
            <a:endParaRPr lang="mk" dirty="0">
              <a:solidFill>
                <a:srgbClr val="898989"/>
              </a:solidFill>
              <a:latin typeface="Calibri" charset="0"/>
            </a:endParaRPr>
          </a:p>
        </p:txBody>
      </p:sp>
      <p:pic>
        <p:nvPicPr>
          <p:cNvPr id="36867" name="Grafik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8893629" cy="6464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709248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Grafik 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66213"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r>
              <a:rPr lang="mk" b="0" i="0" u="none">
                <a:solidFill>
                  <a:srgbClr val="898989"/>
                </a:solidFill>
                <a:latin typeface="Calibri" charset="0"/>
              </a:rPr>
              <a:t>!</a:t>
            </a:r>
            <a:fld id="{3EDBC1F6-7150-0C4E-BEA4-004202A08596}" type="slidenum">
              <a:rPr>
                <a:solidFill>
                  <a:srgbClr val="898989"/>
                </a:solidFill>
                <a:latin typeface="Calibri" charset="0"/>
              </a:rPr>
              <a:pPr eaLnBrk="1" hangingPunct="1"/>
              <a:t>109</a:t>
            </a:fld>
            <a:endParaRPr lang="mk" dirty="0">
              <a:solidFill>
                <a:srgbClr val="898989"/>
              </a:solidFill>
              <a:latin typeface="Calibri" charset="0"/>
            </a:endParaRPr>
          </a:p>
        </p:txBody>
      </p:sp>
    </p:spTree>
    <p:extLst>
      <p:ext uri="{BB962C8B-B14F-4D97-AF65-F5344CB8AC3E}">
        <p14:creationId xmlns:p14="http://schemas.microsoft.com/office/powerpoint/2010/main" val="1589984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Што се електронски докази?</a:t>
            </a:r>
            <a:endParaRPr lang="mk" dirty="0"/>
          </a:p>
        </p:txBody>
      </p:sp>
      <p:sp>
        <p:nvSpPr>
          <p:cNvPr id="3" name="Content Placeholder 2"/>
          <p:cNvSpPr>
            <a:spLocks noGrp="1"/>
          </p:cNvSpPr>
          <p:nvPr>
            <p:ph idx="1"/>
          </p:nvPr>
        </p:nvSpPr>
        <p:spPr/>
        <p:txBody>
          <a:bodyPr>
            <a:normAutofit lnSpcReduction="10000"/>
          </a:bodyPr>
          <a:lstStyle/>
          <a:p>
            <a:pPr algn="just" rtl="0"/>
            <a:r>
              <a:rPr lang="mk" b="0" i="0" u="none"/>
              <a:t>Електронските докази не се разликуваат од традиционалните докази во смисол дека страната која ги изведува во правната постапка мора да биде во можност да покаже дека тие не се ништо повеќе или помалку од тоа кога дошле во нејзина сопственост. Со други зборови, тие мора да докажат дека никакви промени, бришења, дополнувања или други измени не се случиле. </a:t>
            </a:r>
            <a:endParaRPr lang="mk" dirty="0"/>
          </a:p>
          <a:p>
            <a:pPr marL="0" indent="0" algn="just" rtl="0">
              <a:buNone/>
            </a:pP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11</a:t>
            </a:fld>
            <a:endParaRPr lang="mk" dirty="0"/>
          </a:p>
        </p:txBody>
      </p:sp>
    </p:spTree>
    <p:extLst>
      <p:ext uri="{BB962C8B-B14F-4D97-AF65-F5344CB8AC3E}">
        <p14:creationId xmlns:p14="http://schemas.microsoft.com/office/powerpoint/2010/main" val="291753094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mk" b="1" i="0" u="none"/>
              <a:t>Општи размислувања за запленувањето</a:t>
            </a:r>
            <a:endParaRPr lang="mk" b="1"/>
          </a:p>
        </p:txBody>
      </p:sp>
      <p:sp>
        <p:nvSpPr>
          <p:cNvPr id="3" name="Content Placeholder 2"/>
          <p:cNvSpPr>
            <a:spLocks noGrp="1"/>
          </p:cNvSpPr>
          <p:nvPr>
            <p:ph idx="1"/>
          </p:nvPr>
        </p:nvSpPr>
        <p:spPr/>
        <p:txBody>
          <a:bodyPr>
            <a:normAutofit fontScale="85000" lnSpcReduction="10000"/>
          </a:bodyPr>
          <a:lstStyle/>
          <a:p>
            <a:pPr algn="l" rtl="0"/>
            <a:r>
              <a:rPr lang="mk" b="0" i="0" u="none"/>
              <a:t>Документирајтего местото на настанот постојано</a:t>
            </a:r>
          </a:p>
          <a:p>
            <a:pPr algn="l" rtl="0"/>
            <a:r>
              <a:rPr lang="mk" b="0" i="0" u="none"/>
              <a:t>Не следете никаков непотврден совет од потенцијално осомничениот </a:t>
            </a:r>
          </a:p>
          <a:p>
            <a:pPr algn="l" rtl="0"/>
            <a:r>
              <a:rPr lang="mk" b="0" i="0" u="none"/>
              <a:t>Ако се сретнете со компјутерска мрежа, контактирајте форензички стручњак за компјутери</a:t>
            </a:r>
          </a:p>
          <a:p>
            <a:pPr algn="l" rtl="0"/>
            <a:r>
              <a:rPr lang="mk" b="0" i="0" u="none"/>
              <a:t>Водете сметка дека некои уреди можат да бидат поврзани преку бежична врска</a:t>
            </a:r>
          </a:p>
          <a:p>
            <a:pPr algn="l" rtl="0"/>
            <a:r>
              <a:rPr lang="mk" b="0" i="0" u="none"/>
              <a:t>Водете сметка дека ако постои било каква мрежна конекција, на компјутерскиот систем може да му се пристапи и тој да биде манипулиран за време на запленувањето.</a:t>
            </a:r>
            <a:endParaRPr lang="mk"/>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110</a:t>
            </a:fld>
            <a:endParaRPr lang="mk" dirty="0"/>
          </a:p>
        </p:txBody>
      </p:sp>
    </p:spTree>
    <p:extLst>
      <p:ext uri="{BB962C8B-B14F-4D97-AF65-F5344CB8AC3E}">
        <p14:creationId xmlns:p14="http://schemas.microsoft.com/office/powerpoint/2010/main" val="131250957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Компјутерски системи</a:t>
            </a:r>
            <a:endParaRPr lang="mk" b="1"/>
          </a:p>
        </p:txBody>
      </p:sp>
      <p:sp>
        <p:nvSpPr>
          <p:cNvPr id="4" name="Rectangle 3"/>
          <p:cNvSpPr>
            <a:spLocks noGrp="1" noChangeArrowheads="1"/>
          </p:cNvSpPr>
          <p:nvPr>
            <p:ph idx="1"/>
          </p:nvPr>
        </p:nvSpPr>
        <p:spPr>
          <a:xfrm>
            <a:off x="457200" y="1371600"/>
            <a:ext cx="5831450" cy="4525963"/>
          </a:xfrm>
        </p:spPr>
        <p:txBody>
          <a:bodyPr>
            <a:normAutofit fontScale="77500" lnSpcReduction="20000"/>
          </a:bodyPr>
          <a:lstStyle/>
          <a:p>
            <a:pPr marL="0" indent="0" algn="l" rtl="0">
              <a:lnSpc>
                <a:spcPct val="150000"/>
              </a:lnSpc>
              <a:spcBef>
                <a:spcPts val="0"/>
              </a:spcBef>
              <a:buNone/>
            </a:pPr>
            <a:r>
              <a:rPr lang="mk" b="0" i="0" u="none" dirty="0"/>
              <a:t>Компјутерските системи се состојат од:</a:t>
            </a:r>
          </a:p>
          <a:p>
            <a:pPr lvl="0" algn="l" rtl="0"/>
            <a:r>
              <a:rPr lang="mk" b="0" i="0" u="none" dirty="0"/>
              <a:t>главна единица,</a:t>
            </a:r>
            <a:endParaRPr lang="mk" dirty="0"/>
          </a:p>
          <a:p>
            <a:pPr lvl="0" algn="l" rtl="0"/>
            <a:r>
              <a:rPr lang="mk" b="0" i="0" u="none" dirty="0"/>
              <a:t>монитор, </a:t>
            </a:r>
            <a:endParaRPr lang="mk" dirty="0"/>
          </a:p>
          <a:p>
            <a:pPr lvl="0" algn="l" rtl="0"/>
            <a:r>
              <a:rPr lang="mk" b="0" i="0" u="none" dirty="0"/>
              <a:t>тастатура,</a:t>
            </a:r>
            <a:endParaRPr lang="mk" dirty="0"/>
          </a:p>
          <a:p>
            <a:pPr lvl="0" algn="l" rtl="0"/>
            <a:r>
              <a:rPr lang="mk" b="0" i="0" u="none" dirty="0"/>
              <a:t>глушец, </a:t>
            </a:r>
            <a:endParaRPr lang="mk" dirty="0"/>
          </a:p>
          <a:p>
            <a:pPr lvl="0" algn="l" rtl="0"/>
            <a:r>
              <a:rPr lang="mk" b="0" i="0" u="none" dirty="0"/>
              <a:t>кабли, </a:t>
            </a:r>
            <a:endParaRPr lang="mk" dirty="0"/>
          </a:p>
          <a:p>
            <a:pPr lvl="0" algn="l" rtl="0"/>
            <a:r>
              <a:rPr lang="mk" b="0" i="0" u="none" dirty="0"/>
              <a:t>единица за напојување (на пример, батерија за напојување и резервни батерии), </a:t>
            </a:r>
            <a:endParaRPr lang="mk" dirty="0"/>
          </a:p>
          <a:p>
            <a:pPr lvl="0" algn="l" rtl="0"/>
            <a:r>
              <a:rPr lang="mk" b="0" i="0" u="none" dirty="0"/>
              <a:t>можни дополнителни компоненти, и</a:t>
            </a:r>
            <a:endParaRPr lang="mk" dirty="0"/>
          </a:p>
          <a:p>
            <a:pPr lvl="0" algn="l" rtl="0"/>
            <a:r>
              <a:rPr lang="mk" b="0" i="0" u="none" dirty="0"/>
              <a:t>мрежни уреди</a:t>
            </a:r>
            <a:endParaRPr lang="mk" dirty="0"/>
          </a:p>
          <a:p>
            <a:pPr marL="0" indent="0" algn="l" rtl="0">
              <a:lnSpc>
                <a:spcPct val="150000"/>
              </a:lnSpc>
              <a:spcBef>
                <a:spcPts val="0"/>
              </a:spcBef>
              <a:buNone/>
            </a:pPr>
            <a:endParaRPr lang="mk" dirty="0"/>
          </a:p>
        </p:txBody>
      </p:sp>
      <p:pic>
        <p:nvPicPr>
          <p:cNvPr id="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111</a:t>
            </a:fld>
            <a:endParaRPr lang="mk" dirty="0"/>
          </a:p>
        </p:txBody>
      </p:sp>
    </p:spTree>
    <p:extLst>
      <p:ext uri="{BB962C8B-B14F-4D97-AF65-F5344CB8AC3E}">
        <p14:creationId xmlns:p14="http://schemas.microsoft.com/office/powerpoint/2010/main" val="697684542"/>
      </p:ext>
    </p:extLst>
  </p:cSld>
  <p:clrMapOvr>
    <a:masterClrMapping/>
  </p:clrMapOvr>
  <p:transition spd="slow">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Компјутерски системи</a:t>
            </a:r>
            <a:endParaRPr lang="mk" b="1"/>
          </a:p>
        </p:txBody>
      </p:sp>
      <p:sp>
        <p:nvSpPr>
          <p:cNvPr id="4" name="Rectangle 3"/>
          <p:cNvSpPr>
            <a:spLocks noGrp="1" noChangeArrowheads="1"/>
          </p:cNvSpPr>
          <p:nvPr>
            <p:ph idx="1"/>
          </p:nvPr>
        </p:nvSpPr>
        <p:spPr>
          <a:xfrm>
            <a:off x="457200" y="1600200"/>
            <a:ext cx="5851625" cy="5060244"/>
          </a:xfrm>
        </p:spPr>
        <p:txBody>
          <a:bodyPr>
            <a:normAutofit fontScale="62500" lnSpcReduction="20000"/>
          </a:bodyPr>
          <a:lstStyle/>
          <a:p>
            <a:pPr marL="0" indent="0" algn="just" rtl="0">
              <a:lnSpc>
                <a:spcPct val="150000"/>
              </a:lnSpc>
              <a:spcBef>
                <a:spcPts val="0"/>
              </a:spcBef>
              <a:buNone/>
            </a:pPr>
            <a:r>
              <a:rPr lang="mk" b="0" i="0" u="none" dirty="0"/>
              <a:t>Кога запленувате компјутерски систем</a:t>
            </a:r>
          </a:p>
          <a:p>
            <a:pPr lvl="0" algn="just" rtl="0"/>
            <a:r>
              <a:rPr lang="mk" b="1" i="0" u="none" dirty="0"/>
              <a:t>Набљудувајте го компјутерскиот систем и утврдете дали тој е вклучен или исклучен</a:t>
            </a:r>
          </a:p>
          <a:p>
            <a:pPr lvl="0" algn="just" rtl="0"/>
            <a:r>
              <a:rPr lang="mk" b="0" i="0" u="none" dirty="0"/>
              <a:t>Документирајте го компјутерскиот систем, сите поврзувања на местото на настанот постојано и евидентирајте ги сите активности кои ги преземате и сите промени кои ги забележувате на мониторот, компјутерот, принтерот или на другите уреди како резултат на вашите активности.</a:t>
            </a:r>
            <a:endParaRPr lang="mk" dirty="0"/>
          </a:p>
          <a:p>
            <a:pPr lvl="0" algn="just" rtl="0"/>
            <a:r>
              <a:rPr lang="mk" b="0" i="0" u="none" dirty="0"/>
              <a:t>Не следете никаков непотврден совет од потенцијално осомничениот</a:t>
            </a:r>
            <a:r>
              <a:rPr lang="mk" b="0" i="0" u="none" dirty="0" smtClean="0"/>
              <a:t>. </a:t>
            </a:r>
            <a:endParaRPr lang="mk" b="0" i="0" u="none" dirty="0"/>
          </a:p>
          <a:p>
            <a:pPr lvl="0" algn="just" rtl="0"/>
            <a:r>
              <a:rPr lang="mk" b="0" i="0" u="none" dirty="0"/>
              <a:t>Ако се сретнете со компјутерска мрежа, контактирајте форензички стручњак за компјутери во вашата агенција или надворешен стручњак идентификуван од страна на вашата агенција за помош. </a:t>
            </a:r>
            <a:endParaRPr lang="mk" dirty="0" smtClean="0"/>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112</a:t>
            </a:fld>
            <a:endParaRPr lang="mk" dirty="0"/>
          </a:p>
        </p:txBody>
      </p:sp>
    </p:spTree>
    <p:extLst>
      <p:ext uri="{BB962C8B-B14F-4D97-AF65-F5344CB8AC3E}">
        <p14:creationId xmlns:p14="http://schemas.microsoft.com/office/powerpoint/2010/main" val="723384774"/>
      </p:ext>
    </p:extLst>
  </p:cSld>
  <p:clrMapOvr>
    <a:masterClrMapping/>
  </p:clrMapOvr>
  <p:transition spd="slow">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Провера на статусот на напојување</a:t>
            </a:r>
            <a:endParaRPr lang="mk" b="1"/>
          </a:p>
        </p:txBody>
      </p:sp>
      <p:sp>
        <p:nvSpPr>
          <p:cNvPr id="4" name="Rectangle 3"/>
          <p:cNvSpPr>
            <a:spLocks noGrp="1" noChangeArrowheads="1"/>
          </p:cNvSpPr>
          <p:nvPr>
            <p:ph idx="1"/>
          </p:nvPr>
        </p:nvSpPr>
        <p:spPr>
          <a:xfrm>
            <a:off x="457200" y="1600200"/>
            <a:ext cx="5396064" cy="4525963"/>
          </a:xfrm>
        </p:spPr>
        <p:txBody>
          <a:bodyPr>
            <a:normAutofit fontScale="92500" lnSpcReduction="20000"/>
          </a:bodyPr>
          <a:lstStyle/>
          <a:p>
            <a:pPr algn="l" rtl="0">
              <a:lnSpc>
                <a:spcPct val="150000"/>
              </a:lnSpc>
              <a:spcBef>
                <a:spcPts val="0"/>
              </a:spcBef>
            </a:pPr>
            <a:r>
              <a:rPr lang="mk" b="0" i="0" u="none"/>
              <a:t>Проверете ги индикаторските сијалички</a:t>
            </a:r>
          </a:p>
          <a:p>
            <a:pPr algn="l" rtl="0">
              <a:lnSpc>
                <a:spcPct val="150000"/>
              </a:lnSpc>
              <a:spcBef>
                <a:spcPts val="0"/>
              </a:spcBef>
            </a:pPr>
            <a:r>
              <a:rPr lang="mk" b="0" i="0" u="none"/>
              <a:t>Проверете ја бучавата</a:t>
            </a:r>
          </a:p>
          <a:p>
            <a:pPr algn="l" rtl="0">
              <a:lnSpc>
                <a:spcPct val="150000"/>
              </a:lnSpc>
              <a:spcBef>
                <a:spcPts val="0"/>
              </a:spcBef>
            </a:pPr>
            <a:r>
              <a:rPr lang="mk" b="0" i="0" u="none"/>
              <a:t>Проверете ја температурата</a:t>
            </a:r>
          </a:p>
          <a:p>
            <a:pPr algn="l" rtl="0">
              <a:lnSpc>
                <a:spcPct val="150000"/>
              </a:lnSpc>
              <a:spcBef>
                <a:spcPts val="0"/>
              </a:spcBef>
            </a:pPr>
            <a:r>
              <a:rPr lang="mk" b="0" i="0" u="none"/>
              <a:t>Размислете за пасивен режим на работа, особено за преносливи компјутери</a:t>
            </a:r>
            <a:endParaRPr lang="mk"/>
          </a:p>
        </p:txBody>
      </p:sp>
      <p:pic>
        <p:nvPicPr>
          <p:cNvPr id="3" name="Bild 2" descr="Bildschirmfoto 2013-02-25 um 14.21.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7198" y="1956531"/>
            <a:ext cx="3680168" cy="240608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113</a:t>
            </a:fld>
            <a:endParaRPr lang="mk" dirty="0"/>
          </a:p>
        </p:txBody>
      </p:sp>
    </p:spTree>
    <p:extLst>
      <p:ext uri="{BB962C8B-B14F-4D97-AF65-F5344CB8AC3E}">
        <p14:creationId xmlns:p14="http://schemas.microsoft.com/office/powerpoint/2010/main" val="492313407"/>
      </p:ext>
    </p:extLst>
  </p:cSld>
  <p:clrMapOvr>
    <a:masterClrMapping/>
  </p:clrMapOvr>
  <p:transition spd="slow">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Набљудување на мониторот</a:t>
            </a:r>
            <a:endParaRPr lang="mk" b="1"/>
          </a:p>
        </p:txBody>
      </p:sp>
      <p:sp>
        <p:nvSpPr>
          <p:cNvPr id="4" name="Rectangle 3"/>
          <p:cNvSpPr>
            <a:spLocks noGrp="1" noChangeArrowheads="1"/>
          </p:cNvSpPr>
          <p:nvPr>
            <p:ph idx="1"/>
          </p:nvPr>
        </p:nvSpPr>
        <p:spPr>
          <a:xfrm>
            <a:off x="457200" y="1600200"/>
            <a:ext cx="5638800" cy="4525963"/>
          </a:xfrm>
        </p:spPr>
        <p:txBody>
          <a:bodyPr>
            <a:normAutofit/>
          </a:bodyPr>
          <a:lstStyle/>
          <a:p>
            <a:pPr marL="0" lvl="0" indent="0" algn="l" rtl="0">
              <a:buNone/>
            </a:pPr>
            <a:r>
              <a:rPr lang="mk" b="0" i="1" u="none" dirty="0"/>
              <a:t>Ситуација 1:</a:t>
            </a:r>
            <a:r>
              <a:rPr lang="mk" b="0" i="0" u="none" dirty="0"/>
              <a:t> </a:t>
            </a:r>
            <a:endParaRPr lang="mk" dirty="0" smtClean="0"/>
          </a:p>
          <a:p>
            <a:pPr lvl="0" algn="just" rtl="0"/>
            <a:r>
              <a:rPr lang="mk" b="0" i="0" u="none" dirty="0"/>
              <a:t>Мониторот е вклучен и производот на работата и/или десктопот се видливи. </a:t>
            </a:r>
            <a:endParaRPr lang="mk" dirty="0"/>
          </a:p>
          <a:p>
            <a:pPr lvl="1" algn="just" rtl="0"/>
            <a:r>
              <a:rPr lang="mk" b="0" i="0" u="none" dirty="0"/>
              <a:t>Документирајте ги деталите за мониторот во време на интервенцијата</a:t>
            </a:r>
            <a:r>
              <a:rPr lang="mk" b="0" i="0" u="none" dirty="0" smtClean="0"/>
              <a:t>. </a:t>
            </a:r>
            <a:endParaRPr lang="mk" dirty="0"/>
          </a:p>
          <a:p>
            <a:pPr lvl="1" algn="just" rtl="0"/>
            <a:r>
              <a:rPr lang="mk" b="0" i="0" u="none" dirty="0"/>
              <a:t>Продолжете на „Ситуација Б“ на следните слајдови</a:t>
            </a:r>
            <a:r>
              <a:rPr lang="mk" b="0" i="0" u="none" dirty="0" smtClean="0"/>
              <a:t>. </a:t>
            </a:r>
            <a:endParaRPr lang="mk" dirty="0"/>
          </a:p>
        </p:txBody>
      </p:sp>
      <p:pic>
        <p:nvPicPr>
          <p:cNvPr id="3" name="Bild 2" descr="2012-01-13 09.41.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5553" y="2314222"/>
            <a:ext cx="2823226" cy="211742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114</a:t>
            </a:fld>
            <a:endParaRPr lang="mk" dirty="0"/>
          </a:p>
        </p:txBody>
      </p:sp>
    </p:spTree>
    <p:extLst>
      <p:ext uri="{BB962C8B-B14F-4D97-AF65-F5344CB8AC3E}">
        <p14:creationId xmlns:p14="http://schemas.microsoft.com/office/powerpoint/2010/main" val="1352928391"/>
      </p:ext>
    </p:extLst>
  </p:cSld>
  <p:clrMapOvr>
    <a:masterClrMapping/>
  </p:clrMapOvr>
  <p:transition spd="slow">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Набљудување на мониторот</a:t>
            </a:r>
            <a:endParaRPr lang="mk" b="1"/>
          </a:p>
        </p:txBody>
      </p:sp>
      <p:sp>
        <p:nvSpPr>
          <p:cNvPr id="4" name="Rectangle 3"/>
          <p:cNvSpPr>
            <a:spLocks noGrp="1" noChangeArrowheads="1"/>
          </p:cNvSpPr>
          <p:nvPr>
            <p:ph idx="1"/>
          </p:nvPr>
        </p:nvSpPr>
        <p:spPr>
          <a:xfrm>
            <a:off x="457200" y="1600200"/>
            <a:ext cx="5188991" cy="5116689"/>
          </a:xfrm>
        </p:spPr>
        <p:txBody>
          <a:bodyPr>
            <a:normAutofit fontScale="70000" lnSpcReduction="20000"/>
          </a:bodyPr>
          <a:lstStyle/>
          <a:p>
            <a:pPr marL="0" lvl="0" indent="0" algn="l" rtl="0">
              <a:buNone/>
            </a:pPr>
            <a:r>
              <a:rPr lang="mk" b="0" i="1" u="none" dirty="0"/>
              <a:t>Ситуација 2:</a:t>
            </a:r>
            <a:r>
              <a:rPr lang="mk" b="0" i="0" u="none" dirty="0"/>
              <a:t> </a:t>
            </a:r>
            <a:endParaRPr lang="mk" dirty="0" smtClean="0"/>
          </a:p>
          <a:p>
            <a:pPr lvl="0" algn="l" rtl="0"/>
            <a:r>
              <a:rPr lang="mk" b="0" i="0" u="none" dirty="0"/>
              <a:t>Монитороте вклучен и екранот е празен (режим на мирување) или чуварот на екранот (на пример, слика) е видлив. </a:t>
            </a:r>
            <a:endParaRPr lang="mk" dirty="0"/>
          </a:p>
          <a:p>
            <a:pPr lvl="1" algn="l" rtl="0"/>
            <a:r>
              <a:rPr lang="mk" b="0" i="0" u="none" dirty="0"/>
              <a:t>Помрднете го малку глушецот (без притискање на копче</a:t>
            </a:r>
            <a:r>
              <a:rPr lang="mk" b="0" i="0" u="none" dirty="0" smtClean="0"/>
              <a:t>). Екранот </a:t>
            </a:r>
            <a:r>
              <a:rPr lang="mk" b="0" i="0" u="none" dirty="0"/>
              <a:t>треба да се смени и да го покаже производот на работата или барање за лозунг. </a:t>
            </a:r>
            <a:endParaRPr lang="mk" dirty="0"/>
          </a:p>
          <a:p>
            <a:pPr lvl="1" algn="l" rtl="0"/>
            <a:r>
              <a:rPr lang="mk" b="0" i="0" u="none" dirty="0"/>
              <a:t>Ако поместувањето на глушецот не предизвика промена на екранот, не удирајте по тастатурата и не работете со глушецот. </a:t>
            </a:r>
            <a:endParaRPr lang="mk" dirty="0"/>
          </a:p>
          <a:p>
            <a:pPr lvl="1" algn="l" rtl="0"/>
            <a:r>
              <a:rPr lang="mk" b="0" i="0" u="none" dirty="0"/>
              <a:t>Документирајте ги деталите за мониторот во време на интервенцијата</a:t>
            </a:r>
            <a:r>
              <a:rPr lang="mk" b="0" i="0" u="none" dirty="0" smtClean="0"/>
              <a:t>. </a:t>
            </a:r>
            <a:endParaRPr lang="mk" dirty="0"/>
          </a:p>
          <a:p>
            <a:pPr lvl="1" algn="l" rtl="0"/>
            <a:r>
              <a:rPr lang="mk" b="0" i="0" u="none" dirty="0"/>
              <a:t>Продолжете на „Ситуација Б“ на следните слајдови</a:t>
            </a:r>
            <a:r>
              <a:rPr lang="mk" b="0" i="0" u="none" dirty="0" smtClean="0"/>
              <a:t>. </a:t>
            </a:r>
            <a:endParaRPr lang="mk" dirty="0"/>
          </a:p>
        </p:txBody>
      </p:sp>
      <p:pic>
        <p:nvPicPr>
          <p:cNvPr id="3" name="Bild 2" descr="Bildschirmfoto 2013-02-25 um 15.03.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0972" y="2017274"/>
            <a:ext cx="3497808" cy="2459133"/>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115</a:t>
            </a:fld>
            <a:endParaRPr lang="mk" dirty="0"/>
          </a:p>
        </p:txBody>
      </p:sp>
    </p:spTree>
    <p:extLst>
      <p:ext uri="{BB962C8B-B14F-4D97-AF65-F5344CB8AC3E}">
        <p14:creationId xmlns:p14="http://schemas.microsoft.com/office/powerpoint/2010/main" val="1110613101"/>
      </p:ext>
    </p:extLst>
  </p:cSld>
  <p:clrMapOvr>
    <a:masterClrMapping/>
  </p:clrMapOvr>
  <p:transition spd="slow">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Набљудување на мониторот</a:t>
            </a:r>
            <a:endParaRPr lang="mk" b="1"/>
          </a:p>
        </p:txBody>
      </p:sp>
      <p:sp>
        <p:nvSpPr>
          <p:cNvPr id="4" name="Rectangle 3"/>
          <p:cNvSpPr>
            <a:spLocks noGrp="1" noChangeArrowheads="1"/>
          </p:cNvSpPr>
          <p:nvPr>
            <p:ph idx="1"/>
          </p:nvPr>
        </p:nvSpPr>
        <p:spPr>
          <a:xfrm>
            <a:off x="457200" y="1600200"/>
            <a:ext cx="5630747" cy="4525963"/>
          </a:xfrm>
        </p:spPr>
        <p:txBody>
          <a:bodyPr>
            <a:normAutofit fontScale="92500" lnSpcReduction="10000"/>
          </a:bodyPr>
          <a:lstStyle/>
          <a:p>
            <a:pPr marL="0" lvl="0" indent="0" algn="l" rtl="0">
              <a:buNone/>
            </a:pPr>
            <a:r>
              <a:rPr lang="mk" b="0" i="1" u="none" dirty="0"/>
              <a:t>Ситуација 3:</a:t>
            </a:r>
            <a:r>
              <a:rPr lang="mk" b="0" i="0" u="none" dirty="0"/>
              <a:t> </a:t>
            </a:r>
            <a:endParaRPr lang="mk" dirty="0" smtClean="0"/>
          </a:p>
          <a:p>
            <a:pPr lvl="0" algn="l" rtl="0"/>
            <a:r>
              <a:rPr lang="mk" b="0" i="0" u="none" dirty="0"/>
              <a:t>Мониторот е исклучен.</a:t>
            </a:r>
            <a:endParaRPr lang="mk" dirty="0"/>
          </a:p>
          <a:p>
            <a:pPr lvl="1" algn="l" rtl="0"/>
            <a:r>
              <a:rPr lang="mk" b="0" i="0" u="none" dirty="0"/>
              <a:t>Забележете го статусот „исклучен“. </a:t>
            </a:r>
            <a:endParaRPr lang="mk" dirty="0"/>
          </a:p>
          <a:p>
            <a:pPr algn="just" rtl="0"/>
            <a:r>
              <a:rPr lang="mk" b="0" i="0" u="none" dirty="0"/>
              <a:t>Вклучете го мониторот, потоа утврдете дали статусот на мониторот одговара на опишаното во Ситуацијата 1 или 2 погоре и следете ги овие чекори</a:t>
            </a:r>
            <a:r>
              <a:rPr lang="mk" b="0" i="0" u="none" dirty="0" smtClean="0"/>
              <a:t>. </a:t>
            </a:r>
            <a:endParaRPr lang="mk" dirty="0"/>
          </a:p>
        </p:txBody>
      </p:sp>
      <p:pic>
        <p:nvPicPr>
          <p:cNvPr id="3" name="Bild 2"/>
          <p:cNvPicPr>
            <a:picLocks noChangeAspect="1"/>
          </p:cNvPicPr>
          <p:nvPr/>
        </p:nvPicPr>
        <p:blipFill>
          <a:blip r:embed="rId3"/>
          <a:stretch>
            <a:fillRect/>
          </a:stretch>
        </p:blipFill>
        <p:spPr>
          <a:xfrm>
            <a:off x="6265365" y="2228061"/>
            <a:ext cx="2646815" cy="227261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116</a:t>
            </a:fld>
            <a:endParaRPr lang="mk" dirty="0"/>
          </a:p>
        </p:txBody>
      </p:sp>
    </p:spTree>
    <p:extLst>
      <p:ext uri="{BB962C8B-B14F-4D97-AF65-F5344CB8AC3E}">
        <p14:creationId xmlns:p14="http://schemas.microsoft.com/office/powerpoint/2010/main" val="146528783"/>
      </p:ext>
    </p:extLst>
  </p:cSld>
  <p:clrMapOvr>
    <a:masterClrMapping/>
  </p:clrMapOvr>
  <p:transition spd="slow">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Ситуација А - Компјутерот е исклучен</a:t>
            </a:r>
            <a:endParaRPr lang="mk" b="1"/>
          </a:p>
        </p:txBody>
      </p:sp>
      <p:sp>
        <p:nvSpPr>
          <p:cNvPr id="4" name="Rectangle 3"/>
          <p:cNvSpPr>
            <a:spLocks noGrp="1" noChangeArrowheads="1"/>
          </p:cNvSpPr>
          <p:nvPr>
            <p:ph idx="1"/>
          </p:nvPr>
        </p:nvSpPr>
        <p:spPr>
          <a:xfrm>
            <a:off x="457200" y="1463040"/>
            <a:ext cx="5709356" cy="4525963"/>
          </a:xfrm>
        </p:spPr>
        <p:txBody>
          <a:bodyPr>
            <a:normAutofit fontScale="77500" lnSpcReduction="20000"/>
          </a:bodyPr>
          <a:lstStyle/>
          <a:p>
            <a:pPr algn="just" rtl="0">
              <a:lnSpc>
                <a:spcPct val="150000"/>
              </a:lnSpc>
              <a:spcBef>
                <a:spcPts val="0"/>
              </a:spcBef>
            </a:pPr>
            <a:r>
              <a:rPr lang="mk" b="0" i="0" u="none" dirty="0"/>
              <a:t>Утврдивте дека системот еисклучен; не вклучувајте го! </a:t>
            </a:r>
            <a:r>
              <a:rPr lang="mk" dirty="0" smtClean="0"/>
              <a:t/>
            </a:r>
            <a:br>
              <a:rPr lang="mk" dirty="0" smtClean="0"/>
            </a:br>
            <a:r>
              <a:rPr lang="mk" b="0" i="0" u="none" dirty="0"/>
              <a:t>ако тој е исклучен, не вклучувајте го </a:t>
            </a:r>
            <a:endParaRPr lang="mk" dirty="0"/>
          </a:p>
          <a:p>
            <a:pPr lvl="0" algn="just" rtl="0"/>
            <a:r>
              <a:rPr lang="mk" b="0" i="0" u="none" dirty="0"/>
              <a:t>Извадете го кабелот за напојување од целната опрема (</a:t>
            </a:r>
            <a:r>
              <a:rPr lang="mk" b="1" i="0" u="none" dirty="0"/>
              <a:t>не </a:t>
            </a:r>
            <a:r>
              <a:rPr lang="mk" b="0" i="0" u="none" dirty="0"/>
              <a:t>исклучувајте го од ѕидниот штекер) и забележете го времето кога сте го направиле тоа</a:t>
            </a:r>
            <a:r>
              <a:rPr lang="mk" b="0" i="0" u="none" dirty="0" smtClean="0"/>
              <a:t>.  </a:t>
            </a:r>
            <a:endParaRPr lang="mk" dirty="0"/>
          </a:p>
          <a:p>
            <a:pPr algn="just" rtl="0"/>
            <a:r>
              <a:rPr lang="mk" b="0" i="0" u="none" dirty="0"/>
              <a:t>Ако во прашање е пренослив уред, извадете ја и батеријата. </a:t>
            </a:r>
            <a:endParaRPr lang="mk" dirty="0"/>
          </a:p>
        </p:txBody>
      </p:sp>
      <p:pic>
        <p:nvPicPr>
          <p:cNvPr id="3" name="Bild 2"/>
          <p:cNvPicPr>
            <a:picLocks noChangeAspect="1"/>
          </p:cNvPicPr>
          <p:nvPr/>
        </p:nvPicPr>
        <p:blipFill>
          <a:blip r:embed="rId3"/>
          <a:stretch>
            <a:fillRect/>
          </a:stretch>
        </p:blipFill>
        <p:spPr>
          <a:xfrm>
            <a:off x="6067778" y="1854198"/>
            <a:ext cx="3256844" cy="216101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117</a:t>
            </a:fld>
            <a:endParaRPr lang="mk" dirty="0"/>
          </a:p>
        </p:txBody>
      </p:sp>
    </p:spTree>
    <p:extLst>
      <p:ext uri="{BB962C8B-B14F-4D97-AF65-F5344CB8AC3E}">
        <p14:creationId xmlns:p14="http://schemas.microsoft.com/office/powerpoint/2010/main" val="1692996419"/>
      </p:ext>
    </p:extLst>
  </p:cSld>
  <p:clrMapOvr>
    <a:masterClrMapping/>
  </p:clrMapOvr>
  <p:transition spd="slow">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Ситуација Б - Компјутерот е вклучен</a:t>
            </a:r>
            <a:endParaRPr lang="mk" b="1"/>
          </a:p>
        </p:txBody>
      </p:sp>
      <p:sp>
        <p:nvSpPr>
          <p:cNvPr id="4" name="Rectangle 3"/>
          <p:cNvSpPr>
            <a:spLocks noGrp="1" noChangeArrowheads="1"/>
          </p:cNvSpPr>
          <p:nvPr>
            <p:ph idx="1"/>
          </p:nvPr>
        </p:nvSpPr>
        <p:spPr>
          <a:xfrm>
            <a:off x="457200" y="1600200"/>
            <a:ext cx="5850467" cy="4525963"/>
          </a:xfrm>
        </p:spPr>
        <p:txBody>
          <a:bodyPr>
            <a:normAutofit fontScale="77500" lnSpcReduction="20000"/>
          </a:bodyPr>
          <a:lstStyle/>
          <a:p>
            <a:pPr algn="just" rtl="0">
              <a:lnSpc>
                <a:spcPct val="150000"/>
              </a:lnSpc>
              <a:spcBef>
                <a:spcPts val="0"/>
              </a:spcBef>
            </a:pPr>
            <a:r>
              <a:rPr lang="mk" b="0" i="0" u="none" dirty="0"/>
              <a:t>Утврдивте дека системот е вклучен; </a:t>
            </a:r>
            <a:r>
              <a:rPr lang="mk" b="1" i="0" u="none" dirty="0"/>
              <a:t>не</a:t>
            </a:r>
            <a:r>
              <a:rPr lang="mk" b="0" i="0" u="none" dirty="0"/>
              <a:t> исклучувајте го</a:t>
            </a:r>
            <a:r>
              <a:rPr lang="mk" b="0" i="0" u="none" dirty="0" smtClean="0"/>
              <a:t>! </a:t>
            </a:r>
            <a:endParaRPr lang="mk" dirty="0" smtClean="0"/>
          </a:p>
          <a:p>
            <a:pPr lvl="0" algn="just" rtl="0"/>
            <a:r>
              <a:rPr lang="mk" b="0" i="0" u="none" dirty="0"/>
              <a:t>Обидете се да контактирате стручњак. </a:t>
            </a:r>
            <a:endParaRPr lang="mk" dirty="0"/>
          </a:p>
          <a:p>
            <a:pPr lvl="1" algn="just" rtl="0"/>
            <a:r>
              <a:rPr lang="mk" b="0" i="0" u="none" dirty="0"/>
              <a:t>Ако стручњакот е достапен, следете ги неговите совети. </a:t>
            </a:r>
            <a:endParaRPr lang="mk" dirty="0"/>
          </a:p>
          <a:p>
            <a:pPr lvl="1" algn="just" rtl="0"/>
            <a:r>
              <a:rPr lang="mk" b="0" i="0" u="none" dirty="0"/>
              <a:t>Ако стручњакот не е достапен, продолжете со следното упатство. </a:t>
            </a:r>
            <a:endParaRPr lang="mk" dirty="0"/>
          </a:p>
          <a:p>
            <a:pPr lvl="0" algn="just" rtl="0"/>
            <a:r>
              <a:rPr lang="mk" b="1" i="0" u="none" dirty="0"/>
              <a:t>Не </a:t>
            </a:r>
            <a:r>
              <a:rPr lang="mk" b="0" i="0" u="none" dirty="0"/>
              <a:t>допирајте ја тастатурата или другите влезни уреди. </a:t>
            </a:r>
            <a:endParaRPr lang="mk" dirty="0"/>
          </a:p>
          <a:p>
            <a:pPr algn="just" rtl="0"/>
            <a:r>
              <a:rPr lang="mk" b="0" i="0" u="none" dirty="0"/>
              <a:t>Продолжете со чекорите опишани во „Дел за живи податоци“ од презентацијата </a:t>
            </a:r>
            <a:endParaRPr lang="mk" dirty="0"/>
          </a:p>
        </p:txBody>
      </p:sp>
      <p:pic>
        <p:nvPicPr>
          <p:cNvPr id="5" name="Grafik 13"/>
          <p:cNvPicPr/>
          <p:nvPr/>
        </p:nvPicPr>
        <p:blipFill rotWithShape="1">
          <a:blip r:embed="rId3">
            <a:extLst>
              <a:ext uri="{28A0092B-C50C-407E-A947-70E740481C1C}">
                <a14:useLocalDpi xmlns:a14="http://schemas.microsoft.com/office/drawing/2010/main" val="0"/>
              </a:ext>
            </a:extLst>
          </a:blip>
          <a:srcRect l="34261" t="33495" r="40724" b="23595"/>
          <a:stretch/>
        </p:blipFill>
        <p:spPr bwMode="auto">
          <a:xfrm>
            <a:off x="6414911" y="1947333"/>
            <a:ext cx="2503034" cy="2456394"/>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118</a:t>
            </a:fld>
            <a:endParaRPr lang="mk" dirty="0"/>
          </a:p>
        </p:txBody>
      </p:sp>
    </p:spTree>
    <p:extLst>
      <p:ext uri="{BB962C8B-B14F-4D97-AF65-F5344CB8AC3E}">
        <p14:creationId xmlns:p14="http://schemas.microsoft.com/office/powerpoint/2010/main" val="32491383"/>
      </p:ext>
    </p:extLst>
  </p:cSld>
  <p:clrMapOvr>
    <a:masterClrMapping/>
  </p:clrMapOvr>
  <p:transition spd="slow">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Ситуација В - не можете д аутврдите</a:t>
            </a:r>
            <a:endParaRPr lang="mk" b="1"/>
          </a:p>
        </p:txBody>
      </p:sp>
      <p:sp>
        <p:nvSpPr>
          <p:cNvPr id="4" name="Rectangle 3"/>
          <p:cNvSpPr>
            <a:spLocks noGrp="1" noChangeArrowheads="1"/>
          </p:cNvSpPr>
          <p:nvPr>
            <p:ph idx="1"/>
          </p:nvPr>
        </p:nvSpPr>
        <p:spPr>
          <a:xfrm>
            <a:off x="457200" y="1600200"/>
            <a:ext cx="5455356" cy="5144911"/>
          </a:xfrm>
        </p:spPr>
        <p:txBody>
          <a:bodyPr>
            <a:normAutofit fontScale="85000" lnSpcReduction="10000"/>
          </a:bodyPr>
          <a:lstStyle/>
          <a:p>
            <a:pPr algn="just" rtl="0"/>
            <a:r>
              <a:rPr lang="mk" b="0" i="0" u="none" dirty="0"/>
              <a:t>Не можете да утврдите дали системот е вклучен или исклучен. </a:t>
            </a:r>
            <a:endParaRPr lang="mk" dirty="0"/>
          </a:p>
          <a:p>
            <a:pPr lvl="0" algn="just" rtl="0"/>
            <a:r>
              <a:rPr lang="mk" b="0" i="0" u="none" dirty="0"/>
              <a:t>Претпоставете дека тој е исклучен</a:t>
            </a:r>
            <a:r>
              <a:rPr lang="mk" b="0" i="0" u="none" dirty="0" smtClean="0"/>
              <a:t>. </a:t>
            </a:r>
            <a:r>
              <a:rPr lang="mk" b="1" i="0" u="none" dirty="0" smtClean="0"/>
              <a:t>Не </a:t>
            </a:r>
            <a:r>
              <a:rPr lang="mk" b="0" i="0" u="none" dirty="0"/>
              <a:t>притискајте го прекинувачот. </a:t>
            </a:r>
            <a:endParaRPr lang="mk" dirty="0"/>
          </a:p>
          <a:p>
            <a:pPr lvl="0" algn="just" rtl="0"/>
            <a:r>
              <a:rPr lang="mk" b="0" i="0" u="none" dirty="0"/>
              <a:t>Извадете го кабелот за напојување од целната опрема (</a:t>
            </a:r>
            <a:r>
              <a:rPr lang="mk" b="1" i="0" u="none" dirty="0"/>
              <a:t>не </a:t>
            </a:r>
            <a:r>
              <a:rPr lang="mk" b="0" i="0" u="none" dirty="0"/>
              <a:t>исклучувајте го од ѕидниот штекер) и забележете го времето кога сте го направиле тоа</a:t>
            </a:r>
            <a:r>
              <a:rPr lang="mk" b="0" i="0" u="none" dirty="0" smtClean="0"/>
              <a:t>.  </a:t>
            </a:r>
            <a:endParaRPr lang="mk" dirty="0"/>
          </a:p>
          <a:p>
            <a:pPr algn="just" rtl="0"/>
            <a:r>
              <a:rPr lang="mk" b="0" i="0" u="none" dirty="0"/>
              <a:t>Ако во прашање е пренослив уред, извадете ја и батеријата. </a:t>
            </a:r>
            <a:endParaRPr lang="mk" dirty="0"/>
          </a:p>
        </p:txBody>
      </p:sp>
      <p:pic>
        <p:nvPicPr>
          <p:cNvPr id="5" name="Grafik 335"/>
          <p:cNvPicPr/>
          <p:nvPr/>
        </p:nvPicPr>
        <p:blipFill rotWithShape="1">
          <a:blip r:embed="rId3">
            <a:extLst>
              <a:ext uri="{28A0092B-C50C-407E-A947-70E740481C1C}">
                <a14:useLocalDpi xmlns:a14="http://schemas.microsoft.com/office/drawing/2010/main" val="0"/>
              </a:ext>
            </a:extLst>
          </a:blip>
          <a:srcRect l="48171" t="18812" r="12878" b="19802"/>
          <a:stretch/>
        </p:blipFill>
        <p:spPr bwMode="auto">
          <a:xfrm>
            <a:off x="6019800" y="1778000"/>
            <a:ext cx="2667000" cy="2699657"/>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119</a:t>
            </a:fld>
            <a:endParaRPr lang="mk" dirty="0"/>
          </a:p>
        </p:txBody>
      </p:sp>
    </p:spTree>
    <p:extLst>
      <p:ext uri="{BB962C8B-B14F-4D97-AF65-F5344CB8AC3E}">
        <p14:creationId xmlns:p14="http://schemas.microsoft.com/office/powerpoint/2010/main" val="621827743"/>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Што се електронски докази?</a:t>
            </a:r>
            <a:endParaRPr lang="mk" dirty="0"/>
          </a:p>
        </p:txBody>
      </p:sp>
      <p:sp>
        <p:nvSpPr>
          <p:cNvPr id="3" name="Content Placeholder 2"/>
          <p:cNvSpPr>
            <a:spLocks noGrp="1"/>
          </p:cNvSpPr>
          <p:nvPr>
            <p:ph idx="1"/>
          </p:nvPr>
        </p:nvSpPr>
        <p:spPr/>
        <p:txBody>
          <a:bodyPr>
            <a:normAutofit lnSpcReduction="10000"/>
          </a:bodyPr>
          <a:lstStyle/>
          <a:p>
            <a:pPr algn="just" rtl="0"/>
            <a:r>
              <a:rPr lang="mk" b="0" i="0" u="none" dirty="0"/>
              <a:t>Самата природа на податоците и информациите кои се чуваат во електронска форма ги прави многу полесни за манипулирање од традиционалните облици на податоци</a:t>
            </a:r>
            <a:r>
              <a:rPr lang="mk" b="0" i="0" u="none" dirty="0" smtClean="0"/>
              <a:t>. Ова </a:t>
            </a:r>
            <a:r>
              <a:rPr lang="mk" b="0" i="0" u="none" dirty="0"/>
              <a:t>создава посебни проблеми за правосудниот систем и бара ракувањето со ваквите податоци да се врши на начин кој обезбедува декаконтинуиран интегритет на информациите може да се одржи и докаже</a:t>
            </a:r>
            <a:r>
              <a:rPr lang="mk" b="0" i="0" u="none" dirty="0" smtClean="0"/>
              <a:t>. </a:t>
            </a:r>
            <a:endParaRPr lang="mk" dirty="0"/>
          </a:p>
          <a:p>
            <a:pPr marL="0" indent="0" algn="just" rtl="0">
              <a:buNone/>
            </a:pP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12</a:t>
            </a:fld>
            <a:endParaRPr lang="mk" dirty="0"/>
          </a:p>
        </p:txBody>
      </p:sp>
    </p:spTree>
    <p:extLst>
      <p:ext uri="{BB962C8B-B14F-4D97-AF65-F5344CB8AC3E}">
        <p14:creationId xmlns:p14="http://schemas.microsoft.com/office/powerpoint/2010/main" val="12043831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Компјутерски мрежи</a:t>
            </a:r>
            <a:endParaRPr lang="mk" b="1"/>
          </a:p>
        </p:txBody>
      </p:sp>
      <p:sp>
        <p:nvSpPr>
          <p:cNvPr id="4" name="Rectangle 3"/>
          <p:cNvSpPr>
            <a:spLocks noGrp="1" noChangeArrowheads="1"/>
          </p:cNvSpPr>
          <p:nvPr>
            <p:ph idx="1"/>
          </p:nvPr>
        </p:nvSpPr>
        <p:spPr/>
        <p:txBody>
          <a:bodyPr>
            <a:normAutofit fontScale="62500" lnSpcReduction="20000"/>
          </a:bodyPr>
          <a:lstStyle/>
          <a:p>
            <a:pPr algn="l" rtl="0">
              <a:lnSpc>
                <a:spcPct val="150000"/>
              </a:lnSpc>
              <a:spcBef>
                <a:spcPts val="0"/>
              </a:spcBef>
            </a:pPr>
            <a:r>
              <a:rPr lang="mk" b="0" i="0" u="none"/>
              <a:t>Ако се сретнете со компјутерска мрежа, контактирајте форензички </a:t>
            </a:r>
            <a:r>
              <a:rPr lang="mk" b="1" i="0" u="none"/>
              <a:t>стручњак</a:t>
            </a:r>
            <a:r>
              <a:rPr lang="mk" b="0" i="0" u="none"/>
              <a:t> за компјутери во вашата агенција или надворешен стручњак препорачан од страна на вашата агенција за помош. </a:t>
            </a:r>
            <a:endParaRPr lang="mk" smtClean="0"/>
          </a:p>
          <a:p>
            <a:pPr algn="l" rtl="0">
              <a:lnSpc>
                <a:spcPct val="150000"/>
              </a:lnSpc>
              <a:spcBef>
                <a:spcPts val="0"/>
              </a:spcBef>
            </a:pPr>
            <a:endParaRPr lang="mk" smtClean="0"/>
          </a:p>
          <a:p>
            <a:pPr algn="l" rtl="0"/>
            <a:r>
              <a:rPr lang="mk" b="0" i="0" u="none"/>
              <a:t>Индикации за мрежа:</a:t>
            </a:r>
            <a:endParaRPr lang="mk"/>
          </a:p>
          <a:p>
            <a:pPr lvl="1" algn="l" rtl="0"/>
            <a:r>
              <a:rPr lang="mk" b="0" i="0" u="none"/>
              <a:t>повеќе компјутерски системи</a:t>
            </a:r>
            <a:endParaRPr lang="mk"/>
          </a:p>
          <a:p>
            <a:pPr lvl="1" algn="l" rtl="0"/>
            <a:r>
              <a:rPr lang="mk" b="0" i="0" u="none"/>
              <a:t>мрежни компоненти (рутер, разводник, прекинувачи, итн.)</a:t>
            </a:r>
            <a:endParaRPr lang="mk"/>
          </a:p>
          <a:p>
            <a:pPr lvl="1" algn="l" rtl="0"/>
            <a:r>
              <a:rPr lang="mk" b="0" i="0" u="none"/>
              <a:t>мрежни интерфејс картици </a:t>
            </a:r>
            <a:endParaRPr lang="mk" smtClean="0"/>
          </a:p>
          <a:p>
            <a:pPr lvl="1" algn="l" rtl="0"/>
            <a:r>
              <a:rPr lang="mk" b="0" i="0" u="none"/>
              <a:t>мрежни кабли</a:t>
            </a:r>
          </a:p>
          <a:p>
            <a:pPr lvl="1" algn="l" rtl="0"/>
            <a:r>
              <a:rPr lang="mk" b="0" i="0" u="none"/>
              <a:t>антени за wifi уреди</a:t>
            </a:r>
            <a:endParaRPr lang="mk"/>
          </a:p>
          <a:p>
            <a:pPr lvl="1" algn="l" rtl="0"/>
            <a:r>
              <a:rPr lang="mk" b="0" i="0" u="none"/>
              <a:t>сервери</a:t>
            </a:r>
            <a:endParaRPr lang="mk" smtClean="0"/>
          </a:p>
          <a:p>
            <a:pPr lvl="1" algn="l" rtl="0"/>
            <a:endParaRPr lang="mk"/>
          </a:p>
          <a:p>
            <a:pPr algn="l" rtl="0"/>
            <a:r>
              <a:rPr lang="mk" b="0" i="0" u="none"/>
              <a:t>Обележете ги сите кабли и уреди со налепници и документирајте ги конекциите</a:t>
            </a:r>
            <a:endParaRPr lang="mk" smtClean="0"/>
          </a:p>
        </p:txBody>
      </p:sp>
      <p:pic>
        <p:nvPicPr>
          <p:cNvPr id="6" name="Grafik 164"/>
          <p:cNvPicPr/>
          <p:nvPr/>
        </p:nvPicPr>
        <p:blipFill>
          <a:blip r:embed="rId3">
            <a:extLst>
              <a:ext uri="{28A0092B-C50C-407E-A947-70E740481C1C}">
                <a14:useLocalDpi xmlns:a14="http://schemas.microsoft.com/office/drawing/2010/main" val="0"/>
              </a:ext>
            </a:extLst>
          </a:blip>
          <a:srcRect/>
          <a:stretch>
            <a:fillRect/>
          </a:stretch>
        </p:blipFill>
        <p:spPr bwMode="auto">
          <a:xfrm>
            <a:off x="6212190" y="2403299"/>
            <a:ext cx="2306941" cy="2306941"/>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120</a:t>
            </a:fld>
            <a:endParaRPr lang="mk" dirty="0"/>
          </a:p>
        </p:txBody>
      </p:sp>
    </p:spTree>
    <p:extLst>
      <p:ext uri="{BB962C8B-B14F-4D97-AF65-F5344CB8AC3E}">
        <p14:creationId xmlns:p14="http://schemas.microsoft.com/office/powerpoint/2010/main" val="1403450299"/>
      </p:ext>
    </p:extLst>
  </p:cSld>
  <p:clrMapOvr>
    <a:masterClrMapping/>
  </p:clrMapOvr>
  <p:transition spd="slow">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37"/>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575778"/>
          </a:xfrm>
          <a:prstGeom prst="rect">
            <a:avLst/>
          </a:prstGeom>
          <a:noFill/>
          <a:ln>
            <a:noFill/>
          </a:ln>
        </p:spPr>
      </p:pic>
      <p:sp>
        <p:nvSpPr>
          <p:cNvPr id="2" name="Espace réservé du numéro de diapositive 1"/>
          <p:cNvSpPr>
            <a:spLocks noGrp="1"/>
          </p:cNvSpPr>
          <p:nvPr>
            <p:ph type="sldNum" sz="quarter" idx="12"/>
          </p:nvPr>
        </p:nvSpPr>
        <p:spPr>
          <a:xfrm>
            <a:off x="6553200" y="6492875"/>
            <a:ext cx="2133600" cy="365125"/>
          </a:xfrm>
        </p:spPr>
        <p:txBody>
          <a:bodyPr/>
          <a:lstStyle/>
          <a:p>
            <a:pPr algn="r" rtl="0"/>
            <a:r>
              <a:rPr lang="mk" b="0" i="0" u="none"/>
              <a:t>!</a:t>
            </a:r>
            <a:fld id="{C1820EB3-92EE-104B-92CD-26C09B1518FE}" type="slidenum">
              <a:rPr/>
              <a:pPr/>
              <a:t>121</a:t>
            </a:fld>
            <a:endParaRPr lang="mk" dirty="0"/>
          </a:p>
        </p:txBody>
      </p:sp>
    </p:spTree>
    <p:extLst>
      <p:ext uri="{BB962C8B-B14F-4D97-AF65-F5344CB8AC3E}">
        <p14:creationId xmlns:p14="http://schemas.microsoft.com/office/powerpoint/2010/main" val="1976280292"/>
      </p:ext>
    </p:extLst>
  </p:cSld>
  <p:clrMapOvr>
    <a:masterClrMapping/>
  </p:clrMapOvr>
  <p:transition spd="slow">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Мобилни телефони / таблети</a:t>
            </a:r>
            <a:endParaRPr lang="mk" b="1"/>
          </a:p>
        </p:txBody>
      </p:sp>
      <p:sp>
        <p:nvSpPr>
          <p:cNvPr id="4" name="Rectangle 3"/>
          <p:cNvSpPr>
            <a:spLocks noGrp="1" noChangeArrowheads="1"/>
          </p:cNvSpPr>
          <p:nvPr>
            <p:ph idx="1"/>
          </p:nvPr>
        </p:nvSpPr>
        <p:spPr>
          <a:xfrm>
            <a:off x="457200" y="1830387"/>
            <a:ext cx="8229600" cy="4525963"/>
          </a:xfrm>
        </p:spPr>
        <p:txBody>
          <a:bodyPr>
            <a:normAutofit fontScale="47500" lnSpcReduction="20000"/>
          </a:bodyPr>
          <a:lstStyle/>
          <a:p>
            <a:pPr algn="l" rtl="0">
              <a:lnSpc>
                <a:spcPct val="150000"/>
              </a:lnSpc>
              <a:spcBef>
                <a:spcPts val="0"/>
              </a:spcBef>
            </a:pPr>
            <a:r>
              <a:rPr lang="mk" b="0" i="0" u="none" dirty="0"/>
              <a:t>Ако уредот е вклучен, </a:t>
            </a:r>
          </a:p>
          <a:p>
            <a:pPr lvl="1" algn="l" rtl="0">
              <a:lnSpc>
                <a:spcPct val="150000"/>
              </a:lnSpc>
              <a:spcBef>
                <a:spcPts val="0"/>
              </a:spcBef>
            </a:pPr>
            <a:r>
              <a:rPr lang="mk" b="0" i="0" u="none" dirty="0"/>
              <a:t>не исклучувајте го</a:t>
            </a:r>
          </a:p>
          <a:p>
            <a:pPr lvl="1" algn="l" rtl="0">
              <a:lnSpc>
                <a:spcPct val="150000"/>
              </a:lnSpc>
              <a:spcBef>
                <a:spcPts val="0"/>
              </a:spcBef>
            </a:pPr>
            <a:r>
              <a:rPr lang="mk" b="0" i="0" u="none" dirty="0"/>
              <a:t>документирајте го екранот</a:t>
            </a:r>
          </a:p>
          <a:p>
            <a:pPr lvl="1" algn="l" rtl="0">
              <a:lnSpc>
                <a:spcPct val="150000"/>
              </a:lnSpc>
              <a:spcBef>
                <a:spcPts val="0"/>
              </a:spcBef>
            </a:pPr>
            <a:r>
              <a:rPr lang="mk" b="0" i="0" u="none" dirty="0"/>
              <a:t>ако е применливо, префрлете го уредот во режим на летање</a:t>
            </a:r>
          </a:p>
          <a:p>
            <a:pPr lvl="1" algn="l" rtl="0">
              <a:lnSpc>
                <a:spcPct val="150000"/>
              </a:lnSpc>
              <a:spcBef>
                <a:spcPts val="0"/>
              </a:spcBef>
            </a:pPr>
            <a:r>
              <a:rPr lang="mk" b="0" i="0" u="none" dirty="0"/>
              <a:t>размислете за користење на фарадеев кафез кој е дизајниран да блокира електромагнетно поле и ќе спречи потенцијално поврзување на уредот и промени или загуба на докази</a:t>
            </a:r>
            <a:r>
              <a:rPr lang="mk" b="0" i="0" u="none" dirty="0" smtClean="0"/>
              <a:t>. Тие </a:t>
            </a:r>
            <a:r>
              <a:rPr lang="mk" b="0" i="0" u="none" dirty="0"/>
              <a:t>се користат редовно во системот на кривичното правосудство за зачувување на интегритетот на доказите. </a:t>
            </a:r>
          </a:p>
          <a:p>
            <a:pPr algn="l" rtl="0">
              <a:lnSpc>
                <a:spcPct val="150000"/>
              </a:lnSpc>
              <a:spcBef>
                <a:spcPts val="0"/>
              </a:spcBef>
            </a:pPr>
            <a:r>
              <a:rPr lang="mk" b="0" i="0" u="none" dirty="0"/>
              <a:t>Ако уредот е вклучен, </a:t>
            </a:r>
            <a:endParaRPr lang="mk" dirty="0"/>
          </a:p>
          <a:p>
            <a:pPr lvl="1" algn="l" rtl="0">
              <a:lnSpc>
                <a:spcPct val="150000"/>
              </a:lnSpc>
              <a:spcBef>
                <a:spcPts val="0"/>
              </a:spcBef>
            </a:pPr>
            <a:r>
              <a:rPr lang="mk" b="0" i="0" u="none" dirty="0"/>
              <a:t>не исклучувајте го</a:t>
            </a:r>
          </a:p>
          <a:p>
            <a:pPr lvl="1" algn="l" rtl="0">
              <a:lnSpc>
                <a:spcPct val="150000"/>
              </a:lnSpc>
              <a:spcBef>
                <a:spcPts val="0"/>
              </a:spcBef>
            </a:pPr>
            <a:endParaRPr lang="mk" dirty="0" smtClean="0"/>
          </a:p>
          <a:p>
            <a:pPr algn="l" rtl="0">
              <a:lnSpc>
                <a:spcPct val="150000"/>
              </a:lnSpc>
              <a:spcBef>
                <a:spcPts val="0"/>
              </a:spcBef>
            </a:pPr>
            <a:r>
              <a:rPr lang="mk" b="0" i="0" u="none" dirty="0"/>
              <a:t>Пребарајте за дополнителни информации кои се однесуваат на уредот (прирачник, напојување, итн.) и SIM катричката (писмо од телеком компанијата, PIN, PUK, итн.)</a:t>
            </a:r>
            <a:endParaRPr lang="mk" dirty="0"/>
          </a:p>
        </p:txBody>
      </p:sp>
      <p:pic>
        <p:nvPicPr>
          <p:cNvPr id="5" name="Picture 118"/>
          <p:cNvPicPr>
            <a:picLocks noChangeAspect="1"/>
          </p:cNvPicPr>
          <p:nvPr/>
        </p:nvPicPr>
        <p:blipFill>
          <a:blip r:embed="rId3"/>
          <a:stretch>
            <a:fillRect/>
          </a:stretch>
        </p:blipFill>
        <p:spPr>
          <a:xfrm>
            <a:off x="5649058" y="1132863"/>
            <a:ext cx="1856641" cy="1701404"/>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122</a:t>
            </a:fld>
            <a:endParaRPr lang="mk" dirty="0"/>
          </a:p>
        </p:txBody>
      </p:sp>
    </p:spTree>
    <p:extLst>
      <p:ext uri="{BB962C8B-B14F-4D97-AF65-F5344CB8AC3E}">
        <p14:creationId xmlns:p14="http://schemas.microsoft.com/office/powerpoint/2010/main" val="213299495"/>
      </p:ext>
    </p:extLst>
  </p:cSld>
  <p:clrMapOvr>
    <a:masterClrMapping/>
  </p:clrMapOvr>
  <p:transition spd="slow">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Смарт картички / картички со магнетни траки</a:t>
            </a:r>
            <a:endParaRPr lang="mk" b="1"/>
          </a:p>
        </p:txBody>
      </p:sp>
      <p:sp>
        <p:nvSpPr>
          <p:cNvPr id="4" name="Rectangle 3"/>
          <p:cNvSpPr>
            <a:spLocks noGrp="1" noChangeArrowheads="1"/>
          </p:cNvSpPr>
          <p:nvPr>
            <p:ph idx="1"/>
          </p:nvPr>
        </p:nvSpPr>
        <p:spPr>
          <a:xfrm>
            <a:off x="457200" y="1600200"/>
            <a:ext cx="5519726" cy="5054165"/>
          </a:xfrm>
        </p:spPr>
        <p:txBody>
          <a:bodyPr>
            <a:normAutofit fontScale="70000" lnSpcReduction="20000"/>
          </a:bodyPr>
          <a:lstStyle/>
          <a:p>
            <a:pPr lvl="0" algn="just" rtl="0"/>
            <a:r>
              <a:rPr lang="mk" b="0" i="0" u="none" dirty="0"/>
              <a:t>Не превиткувајте ја картичката.</a:t>
            </a:r>
            <a:endParaRPr lang="mk" dirty="0"/>
          </a:p>
          <a:p>
            <a:pPr lvl="0" algn="just" rtl="0"/>
            <a:r>
              <a:rPr lang="mk" b="0" i="0" u="none" dirty="0"/>
              <a:t>Не изложувајте ја картичката на екстремни температури.</a:t>
            </a:r>
            <a:endParaRPr lang="mk" dirty="0"/>
          </a:p>
          <a:p>
            <a:pPr lvl="0" algn="just" rtl="0"/>
            <a:r>
              <a:rPr lang="mk" b="0" i="0" u="none" dirty="0"/>
              <a:t>Не допирајте ја електричната контактна плоча.</a:t>
            </a:r>
            <a:endParaRPr lang="mk" dirty="0"/>
          </a:p>
          <a:p>
            <a:pPr lvl="0" algn="just" rtl="0"/>
            <a:r>
              <a:rPr lang="mk" b="0" i="0" u="none" dirty="0"/>
              <a:t>Заштитете ја картичката од гребнатинки, течности, магнетско влијание, итн. </a:t>
            </a:r>
            <a:endParaRPr lang="mk" dirty="0"/>
          </a:p>
          <a:p>
            <a:pPr lvl="0" algn="just" rtl="0"/>
            <a:r>
              <a:rPr lang="mk" b="0" i="0" u="none" dirty="0"/>
              <a:t>Обидете се да го дознаете PIN-от</a:t>
            </a:r>
            <a:r>
              <a:rPr lang="mk" b="0" i="0" u="none" dirty="0" smtClean="0"/>
              <a:t>. Не </a:t>
            </a:r>
            <a:r>
              <a:rPr lang="mk" b="0" i="0" u="none" dirty="0"/>
              <a:t>обидувајте се да пристапите до податоците/функциите на картицата. </a:t>
            </a:r>
          </a:p>
          <a:p>
            <a:pPr lvl="0" algn="just" rtl="0"/>
            <a:r>
              <a:rPr lang="mk" b="0" i="0" u="none" dirty="0"/>
              <a:t>Фотографирајте ги/забележете ги/копипарјте ги информациите од отисокот на телото на картицата.</a:t>
            </a:r>
            <a:endParaRPr lang="mk" dirty="0"/>
          </a:p>
          <a:p>
            <a:pPr lvl="0" algn="just" rtl="0"/>
            <a:r>
              <a:rPr lang="mk" b="0" i="0" u="none" dirty="0"/>
              <a:t>Ако е возможно, запленете фо и читачот на смарт картицата. </a:t>
            </a:r>
            <a:endParaRPr lang="mk" dirty="0"/>
          </a:p>
          <a:p>
            <a:pPr algn="just" rtl="0">
              <a:lnSpc>
                <a:spcPct val="150000"/>
              </a:lnSpc>
              <a:spcBef>
                <a:spcPts val="0"/>
              </a:spcBef>
            </a:pPr>
            <a:endParaRPr lang="mk" dirty="0"/>
          </a:p>
        </p:txBody>
      </p:sp>
      <p:pic>
        <p:nvPicPr>
          <p:cNvPr id="3" name="Bild 2"/>
          <p:cNvPicPr>
            <a:picLocks noChangeAspect="1"/>
          </p:cNvPicPr>
          <p:nvPr/>
        </p:nvPicPr>
        <p:blipFill>
          <a:blip r:embed="rId3"/>
          <a:stretch>
            <a:fillRect/>
          </a:stretch>
        </p:blipFill>
        <p:spPr>
          <a:xfrm>
            <a:off x="5976926" y="1600200"/>
            <a:ext cx="2709874" cy="2890224"/>
          </a:xfrm>
          <a:prstGeom prst="rect">
            <a:avLst/>
          </a:prstGeom>
        </p:spPr>
      </p:pic>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123</a:t>
            </a:fld>
            <a:endParaRPr lang="mk" dirty="0"/>
          </a:p>
        </p:txBody>
      </p:sp>
    </p:spTree>
    <p:extLst>
      <p:ext uri="{BB962C8B-B14F-4D97-AF65-F5344CB8AC3E}">
        <p14:creationId xmlns:p14="http://schemas.microsoft.com/office/powerpoint/2010/main" val="774405622"/>
      </p:ext>
    </p:extLst>
  </p:cSld>
  <p:clrMapOvr>
    <a:masterClrMapping/>
  </p:clrMapOvr>
  <p:transition spd="slow">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Други електронски докази</a:t>
            </a:r>
            <a:endParaRPr lang="mk" b="1"/>
          </a:p>
        </p:txBody>
      </p:sp>
      <p:sp>
        <p:nvSpPr>
          <p:cNvPr id="4" name="Rectangle 3"/>
          <p:cNvSpPr>
            <a:spLocks noGrp="1" noChangeArrowheads="1"/>
          </p:cNvSpPr>
          <p:nvPr>
            <p:ph idx="1"/>
          </p:nvPr>
        </p:nvSpPr>
        <p:spPr/>
        <p:txBody>
          <a:bodyPr>
            <a:normAutofit fontScale="77500" lnSpcReduction="20000"/>
          </a:bodyPr>
          <a:lstStyle/>
          <a:p>
            <a:pPr marL="0" indent="0" algn="l" rtl="0">
              <a:lnSpc>
                <a:spcPct val="150000"/>
              </a:lnSpc>
              <a:spcBef>
                <a:spcPts val="0"/>
              </a:spcBef>
              <a:buNone/>
            </a:pPr>
            <a:r>
              <a:rPr lang="mk" b="0" i="0" u="none" dirty="0"/>
              <a:t>Упатства за заплена на електронските докази:</a:t>
            </a:r>
          </a:p>
          <a:p>
            <a:pPr algn="l" rtl="0">
              <a:lnSpc>
                <a:spcPct val="150000"/>
              </a:lnSpc>
              <a:spcBef>
                <a:spcPts val="0"/>
              </a:spcBef>
            </a:pPr>
            <a:r>
              <a:rPr lang="mk" b="0" i="0" u="none" dirty="0"/>
              <a:t>Ако уредот е вклучен, не исклучувајте го </a:t>
            </a:r>
          </a:p>
          <a:p>
            <a:pPr lvl="1" algn="l" rtl="0"/>
            <a:r>
              <a:rPr lang="mk" b="0" i="0" u="none" dirty="0"/>
              <a:t>Фотографирајте го екранот (ако може) и забележете ги прикажаните информации. </a:t>
            </a:r>
            <a:endParaRPr lang="mk" dirty="0"/>
          </a:p>
          <a:p>
            <a:pPr lvl="1" algn="l" rtl="0"/>
            <a:r>
              <a:rPr lang="mk" b="0" i="0" u="none" dirty="0"/>
              <a:t>Одстранете ги сите кабли за напојување.</a:t>
            </a:r>
            <a:endParaRPr lang="mk" dirty="0"/>
          </a:p>
          <a:p>
            <a:pPr lvl="1" algn="l" rtl="0"/>
            <a:r>
              <a:rPr lang="mk" b="0" i="0" u="none" dirty="0"/>
              <a:t>Не обидувајте се да ѝ пристапите на интерната меморија или на некој друг медиум за чување податоци. </a:t>
            </a:r>
            <a:endParaRPr lang="mk" dirty="0"/>
          </a:p>
          <a:p>
            <a:pPr lvl="0" algn="l" rtl="0"/>
            <a:r>
              <a:rPr lang="mk" b="0" i="0" u="none" dirty="0"/>
              <a:t>Ако тој е исклучен, не вклучувајте </a:t>
            </a:r>
            <a:r>
              <a:rPr lang="mk" b="0" i="0" u="none" dirty="0" smtClean="0"/>
              <a:t>го </a:t>
            </a:r>
            <a:endParaRPr lang="mk" dirty="0" smtClean="0"/>
          </a:p>
          <a:p>
            <a:pPr lvl="0" algn="l" rtl="0"/>
            <a:r>
              <a:rPr lang="mk" b="0" i="0" u="none" dirty="0"/>
              <a:t>Соберете ги/евидентирајте ги важните информации</a:t>
            </a:r>
            <a:endParaRPr lang="mk" dirty="0"/>
          </a:p>
          <a:p>
            <a:pPr lvl="1" algn="l" rtl="0"/>
            <a:r>
              <a:rPr lang="mk" b="0" i="0" u="none" dirty="0"/>
              <a:t>Соберете ги прирачниците и другите упатства ако е можно.</a:t>
            </a:r>
            <a:endParaRPr lang="mk" dirty="0"/>
          </a:p>
          <a:p>
            <a:pPr algn="l" rtl="0"/>
            <a:r>
              <a:rPr lang="mk" b="0" i="0" u="none" dirty="0"/>
              <a:t>Евидентирајте ги релевантните податоци (на пример, телефонски број). </a:t>
            </a:r>
            <a:endParaRPr lang="mk" dirty="0"/>
          </a:p>
        </p:txBody>
      </p:sp>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124</a:t>
            </a:fld>
            <a:endParaRPr lang="mk" dirty="0"/>
          </a:p>
        </p:txBody>
      </p:sp>
    </p:spTree>
    <p:extLst>
      <p:ext uri="{BB962C8B-B14F-4D97-AF65-F5344CB8AC3E}">
        <p14:creationId xmlns:p14="http://schemas.microsoft.com/office/powerpoint/2010/main" val="1684388134"/>
      </p:ext>
    </p:extLst>
  </p:cSld>
  <p:clrMapOvr>
    <a:masterClrMapping/>
  </p:clrMapOvr>
  <p:transition spd="slow">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368" y="0"/>
            <a:ext cx="5474043" cy="6858000"/>
          </a:xfrm>
          <a:prstGeom prst="rect">
            <a:avLst/>
          </a:prstGeom>
        </p:spPr>
      </p:pic>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125</a:t>
            </a:fld>
            <a:endParaRPr lang="mk" dirty="0"/>
          </a:p>
        </p:txBody>
      </p:sp>
    </p:spTree>
    <p:extLst>
      <p:ext uri="{BB962C8B-B14F-4D97-AF65-F5344CB8AC3E}">
        <p14:creationId xmlns:p14="http://schemas.microsoft.com/office/powerpoint/2010/main" val="49689354"/>
      </p:ext>
    </p:extLst>
  </p:cSld>
  <p:clrMapOvr>
    <a:masterClrMapping/>
  </p:clrMapOvr>
  <p:transition spd="slow">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126</a:t>
            </a:fld>
            <a:endParaRPr lang="mk" dirty="0"/>
          </a:p>
        </p:txBody>
      </p:sp>
      <p:sp>
        <p:nvSpPr>
          <p:cNvPr id="5" name="TextBox 4"/>
          <p:cNvSpPr txBox="1"/>
          <p:nvPr/>
        </p:nvSpPr>
        <p:spPr>
          <a:xfrm>
            <a:off x="2539877" y="2890391"/>
            <a:ext cx="3692047" cy="1077218"/>
          </a:xfrm>
          <a:prstGeom prst="rect">
            <a:avLst/>
          </a:prstGeom>
          <a:noFill/>
        </p:spPr>
        <p:txBody>
          <a:bodyPr wrap="square" rtlCol="0">
            <a:spAutoFit/>
          </a:bodyPr>
          <a:lstStyle/>
          <a:p>
            <a:pPr lvl="1" algn="ctr" rtl="0"/>
            <a:r>
              <a:rPr lang="mk" sz="3200" b="1" i="0" u="none">
                <a:solidFill>
                  <a:schemeClr val="accent1">
                    <a:lumMod val="25000"/>
                  </a:schemeClr>
                </a:solidFill>
                <a:latin typeface="Calibri" pitchFamily="34" charset="0"/>
              </a:rPr>
              <a:t>ФОРЕНЗИКА НА ЖИВИ ПОДАТОЦИ</a:t>
            </a:r>
            <a:endParaRPr lang="mk" sz="3200"/>
          </a:p>
        </p:txBody>
      </p:sp>
    </p:spTree>
    <p:extLst>
      <p:ext uri="{BB962C8B-B14F-4D97-AF65-F5344CB8AC3E}">
        <p14:creationId xmlns:p14="http://schemas.microsoft.com/office/powerpoint/2010/main" val="87134619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6432" y="295854"/>
            <a:ext cx="7654704" cy="1594730"/>
          </a:xfrm>
          <a:prstGeom prst="rect">
            <a:avLst/>
          </a:prstGeom>
        </p:spPr>
      </p:pic>
      <p:sp>
        <p:nvSpPr>
          <p:cNvPr id="5" name="TextBox 4"/>
          <p:cNvSpPr txBox="1"/>
          <p:nvPr/>
        </p:nvSpPr>
        <p:spPr>
          <a:xfrm>
            <a:off x="806432" y="2409567"/>
            <a:ext cx="7654704" cy="3216778"/>
          </a:xfrm>
          <a:prstGeom prst="rect">
            <a:avLst/>
          </a:prstGeom>
          <a:noFill/>
        </p:spPr>
        <p:txBody>
          <a:bodyPr wrap="square" rtlCol="0">
            <a:spAutoFit/>
          </a:bodyPr>
          <a:lstStyle/>
          <a:p>
            <a:pPr marL="285750" indent="-285750" algn="just" rtl="0">
              <a:lnSpc>
                <a:spcPts val="3860"/>
              </a:lnSpc>
              <a:spcAft>
                <a:spcPts val="1200"/>
              </a:spcAft>
              <a:buFont typeface="Arial" charset="0"/>
              <a:buChar char="•"/>
            </a:pPr>
            <a:r>
              <a:rPr lang="mk" sz="2800" b="0" i="0" u="none"/>
              <a:t>Форензика на живи податоци е технички процес кој треба да се преземе само од страна на квалификувани поединци кои имаат исправни алатки и опрема. </a:t>
            </a:r>
          </a:p>
          <a:p>
            <a:pPr marL="285750" indent="-285750" algn="just" rtl="0">
              <a:lnSpc>
                <a:spcPts val="3860"/>
              </a:lnSpc>
              <a:spcAft>
                <a:spcPts val="1200"/>
              </a:spcAft>
              <a:buFont typeface="Arial" charset="0"/>
              <a:buChar char="•"/>
            </a:pPr>
            <a:r>
              <a:rPr lang="mk" sz="2800" b="0" i="0" u="none"/>
              <a:t>Таа во помали детали е опфатена со овој курс за да судиите и обвинителите бидат свесни за нејзиното постоење и за ефектите на нејзината примена врз доказите. </a:t>
            </a:r>
            <a:endParaRPr lang="mk" sz="2800"/>
          </a:p>
        </p:txBody>
      </p:sp>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127</a:t>
            </a:fld>
            <a:endParaRPr lang="mk" dirty="0"/>
          </a:p>
        </p:txBody>
      </p:sp>
    </p:spTree>
    <p:extLst>
      <p:ext uri="{BB962C8B-B14F-4D97-AF65-F5344CB8AC3E}">
        <p14:creationId xmlns:p14="http://schemas.microsoft.com/office/powerpoint/2010/main" val="7558119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Што е форензика на живи податоци?</a:t>
            </a:r>
            <a:endParaRPr lang="mk" b="1"/>
          </a:p>
        </p:txBody>
      </p:sp>
      <p:sp>
        <p:nvSpPr>
          <p:cNvPr id="4" name="Rectangle 3"/>
          <p:cNvSpPr>
            <a:spLocks noGrp="1" noChangeArrowheads="1"/>
          </p:cNvSpPr>
          <p:nvPr>
            <p:ph idx="1"/>
          </p:nvPr>
        </p:nvSpPr>
        <p:spPr/>
        <p:txBody>
          <a:bodyPr>
            <a:normAutofit fontScale="92500" lnSpcReduction="20000"/>
          </a:bodyPr>
          <a:lstStyle/>
          <a:p>
            <a:pPr marL="0" indent="0" algn="just" rtl="0">
              <a:buNone/>
            </a:pPr>
            <a:r>
              <a:rPr lang="mk" b="0" i="0" u="none" dirty="0"/>
              <a:t>Форензиката на живите податоци се бави со состојби кога е неопгодно да се снимат </a:t>
            </a:r>
            <a:r>
              <a:rPr lang="mk" b="1" i="0" u="none" dirty="0"/>
              <a:t>избришливи податоци </a:t>
            </a:r>
            <a:r>
              <a:rPr lang="mk" b="0" i="0" u="none" dirty="0"/>
              <a:t>од уредите пред тие да се изгасат или исклучат од мрежата или од напојувањето</a:t>
            </a:r>
            <a:r>
              <a:rPr lang="mk" b="0" i="0" u="none" dirty="0" smtClean="0"/>
              <a:t>.  </a:t>
            </a:r>
            <a:endParaRPr lang="mk" dirty="0" smtClean="0"/>
          </a:p>
          <a:p>
            <a:pPr marL="0" indent="0" algn="just" rtl="0">
              <a:buNone/>
            </a:pPr>
            <a:endParaRPr lang="mk" dirty="0"/>
          </a:p>
          <a:p>
            <a:pPr marL="0" indent="0" algn="just" rtl="0">
              <a:buNone/>
            </a:pPr>
            <a:r>
              <a:rPr lang="mk" b="0" i="0" u="none" dirty="0"/>
              <a:t>Таа бара повисоко ниво на специјализација од процедурите на пребарување и заплена на мртви кутии поради тоа што можноста од измена па дури и пишување врз доказите е многу голема. </a:t>
            </a:r>
            <a:endParaRPr lang="mk" dirty="0"/>
          </a:p>
        </p:txBody>
      </p:sp>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128</a:t>
            </a:fld>
            <a:endParaRPr lang="mk" dirty="0"/>
          </a:p>
        </p:txBody>
      </p:sp>
    </p:spTree>
    <p:extLst>
      <p:ext uri="{BB962C8B-B14F-4D97-AF65-F5344CB8AC3E}">
        <p14:creationId xmlns:p14="http://schemas.microsoft.com/office/powerpoint/2010/main" val="2129271859"/>
      </p:ext>
    </p:extLst>
  </p:cSld>
  <p:clrMapOvr>
    <a:masterClrMapping/>
  </p:clrMapOvr>
  <p:transition spd="slow">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Што се избришливи податоци?</a:t>
            </a:r>
            <a:endParaRPr lang="mk" b="1"/>
          </a:p>
        </p:txBody>
      </p:sp>
      <p:sp>
        <p:nvSpPr>
          <p:cNvPr id="4" name="Rectangle 3"/>
          <p:cNvSpPr>
            <a:spLocks noGrp="1" noChangeArrowheads="1"/>
          </p:cNvSpPr>
          <p:nvPr>
            <p:ph idx="1"/>
          </p:nvPr>
        </p:nvSpPr>
        <p:spPr>
          <a:xfrm>
            <a:off x="457200" y="3632211"/>
            <a:ext cx="8229600" cy="2897903"/>
          </a:xfrm>
        </p:spPr>
        <p:txBody>
          <a:bodyPr>
            <a:normAutofit/>
          </a:bodyPr>
          <a:lstStyle/>
          <a:p>
            <a:pPr marL="0" indent="0" algn="just" rtl="0">
              <a:buNone/>
            </a:pPr>
            <a:r>
              <a:rPr lang="mk" sz="3000" b="0" i="0" u="none" dirty="0"/>
              <a:t>Избришливите податоци се податоци кои се чуваат во дигитален облик на начин за кој постои голема веројатност дека ќе бидат избришани, преку нив ќе биде пишувано или изменети за краток временски период или од луѓето или од автоматско заемно дејствување</a:t>
            </a:r>
            <a:r>
              <a:rPr lang="mk" sz="3000" b="0" i="0" u="none" dirty="0" smtClean="0"/>
              <a:t>. </a:t>
            </a:r>
            <a:endParaRPr lang="mk" sz="3000" b="0" i="0" u="none" dirty="0"/>
          </a:p>
        </p:txBody>
      </p:sp>
      <p:pic>
        <p:nvPicPr>
          <p:cNvPr id="3" name="Bild 2"/>
          <p:cNvPicPr>
            <a:picLocks noChangeAspect="1"/>
          </p:cNvPicPr>
          <p:nvPr/>
        </p:nvPicPr>
        <p:blipFill>
          <a:blip r:embed="rId2"/>
          <a:stretch>
            <a:fillRect/>
          </a:stretch>
        </p:blipFill>
        <p:spPr>
          <a:xfrm>
            <a:off x="1929866" y="1462140"/>
            <a:ext cx="5027788" cy="1990594"/>
          </a:xfrm>
          <a:prstGeom prst="rect">
            <a:avLst/>
          </a:prstGeom>
        </p:spPr>
      </p:pic>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129</a:t>
            </a:fld>
            <a:endParaRPr lang="mk" dirty="0"/>
          </a:p>
        </p:txBody>
      </p:sp>
    </p:spTree>
    <p:extLst>
      <p:ext uri="{BB962C8B-B14F-4D97-AF65-F5344CB8AC3E}">
        <p14:creationId xmlns:p14="http://schemas.microsoft.com/office/powerpoint/2010/main" val="100464060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1320" y="30272"/>
            <a:ext cx="6274340" cy="6858000"/>
          </a:xfrm>
          <a:prstGeom prst="rect">
            <a:avLst/>
          </a:prstGeom>
        </p:spPr>
      </p:pic>
      <p:sp>
        <p:nvSpPr>
          <p:cNvPr id="49" name="TextBox 48"/>
          <p:cNvSpPr txBox="1"/>
          <p:nvPr/>
        </p:nvSpPr>
        <p:spPr>
          <a:xfrm>
            <a:off x="3035325" y="2674442"/>
            <a:ext cx="3069285" cy="1569660"/>
          </a:xfrm>
          <a:prstGeom prst="rect">
            <a:avLst/>
          </a:prstGeom>
          <a:noFill/>
        </p:spPr>
        <p:txBody>
          <a:bodyPr wrap="square" rtlCol="0">
            <a:spAutoFit/>
          </a:bodyPr>
          <a:lstStyle/>
          <a:p>
            <a:pPr algn="ctr" rtl="0"/>
            <a:r>
              <a:rPr lang="mk" sz="3200" b="1" i="0" u="none"/>
              <a:t>ИЗВОРИ И ТИПОВИ НА ДОКАЗИ</a:t>
            </a:r>
          </a:p>
        </p:txBody>
      </p:sp>
      <p:sp>
        <p:nvSpPr>
          <p:cNvPr id="50" name="Slide Number Placeholder 49"/>
          <p:cNvSpPr>
            <a:spLocks noGrp="1"/>
          </p:cNvSpPr>
          <p:nvPr>
            <p:ph type="sldNum" sz="quarter" idx="12"/>
          </p:nvPr>
        </p:nvSpPr>
        <p:spPr/>
        <p:txBody>
          <a:bodyPr/>
          <a:lstStyle/>
          <a:p>
            <a:pPr algn="r" rtl="0"/>
            <a:fld id="{CBD56858-EB0B-D04D-B23C-7A827FD60C9F}" type="slidenum">
              <a:rPr/>
              <a:pPr/>
              <a:t>13</a:t>
            </a:fld>
            <a:endParaRPr lang="mk" dirty="0"/>
          </a:p>
        </p:txBody>
      </p:sp>
    </p:spTree>
    <p:extLst>
      <p:ext uri="{BB962C8B-B14F-4D97-AF65-F5344CB8AC3E}">
        <p14:creationId xmlns:p14="http://schemas.microsoft.com/office/powerpoint/2010/main" val="80765077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Примери на избришливи податоци</a:t>
            </a:r>
            <a:endParaRPr lang="mk" b="1"/>
          </a:p>
        </p:txBody>
      </p:sp>
      <p:sp>
        <p:nvSpPr>
          <p:cNvPr id="4" name="Rectangle 3"/>
          <p:cNvSpPr>
            <a:spLocks noGrp="1" noChangeArrowheads="1"/>
          </p:cNvSpPr>
          <p:nvPr>
            <p:ph idx="1"/>
          </p:nvPr>
        </p:nvSpPr>
        <p:spPr>
          <a:xfrm>
            <a:off x="457200" y="1600200"/>
            <a:ext cx="8229600" cy="4936726"/>
          </a:xfrm>
        </p:spPr>
        <p:txBody>
          <a:bodyPr>
            <a:normAutofit fontScale="92500" lnSpcReduction="20000"/>
          </a:bodyPr>
          <a:lstStyle/>
          <a:p>
            <a:pPr algn="l" rtl="0"/>
            <a:r>
              <a:rPr lang="mk" b="0" i="0" u="none"/>
              <a:t>Сокриени мемории (на пример, arp- и dns-сокриени мемории)</a:t>
            </a:r>
          </a:p>
          <a:p>
            <a:pPr algn="l" rtl="0"/>
            <a:r>
              <a:rPr lang="mk" b="0" i="0" u="none"/>
              <a:t>Незапамтени документи</a:t>
            </a:r>
          </a:p>
          <a:p>
            <a:pPr algn="l" rtl="0"/>
            <a:r>
              <a:rPr lang="mk" b="0" i="0" u="none"/>
              <a:t>Процеси кои се одвиваат</a:t>
            </a:r>
          </a:p>
          <a:p>
            <a:pPr algn="l" rtl="0"/>
            <a:r>
              <a:rPr lang="mk" b="0" i="0" u="none"/>
              <a:t>Лозунзи и клучеви за шифрирање</a:t>
            </a:r>
          </a:p>
          <a:p>
            <a:pPr algn="l" rtl="0"/>
            <a:r>
              <a:rPr lang="mk" b="0" i="0" u="none"/>
              <a:t>Конекции за отворена мрежа</a:t>
            </a:r>
          </a:p>
          <a:p>
            <a:pPr algn="l" rtl="0"/>
            <a:r>
              <a:rPr lang="mk" b="0" i="0" u="none"/>
              <a:t>Информации за системот</a:t>
            </a:r>
          </a:p>
          <a:p>
            <a:pPr algn="l" rtl="0"/>
            <a:r>
              <a:rPr lang="mk" b="0" i="0" u="none"/>
              <a:t>Пријавени корисници</a:t>
            </a:r>
          </a:p>
          <a:p>
            <a:pPr algn="l" rtl="0"/>
            <a:r>
              <a:rPr lang="mk" b="0" i="0" u="none"/>
              <a:t>Привремено поврзан уред за далечинско чување</a:t>
            </a:r>
          </a:p>
          <a:p>
            <a:pPr algn="l" rtl="0"/>
            <a:r>
              <a:rPr lang="mk" b="0" i="0" u="none"/>
              <a:t>Малвер бинари кои се чуваат само во RAM</a:t>
            </a:r>
          </a:p>
          <a:p>
            <a:endParaRPr lang="mk" smtClean="0"/>
          </a:p>
          <a:p>
            <a:endParaRPr lang="mk" smtClean="0"/>
          </a:p>
          <a:p>
            <a:pPr marL="0" indent="0" algn="l" rtl="0">
              <a:buNone/>
            </a:pPr>
            <a:endParaRPr lang="mk" smtClean="0"/>
          </a:p>
        </p:txBody>
      </p:sp>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130</a:t>
            </a:fld>
            <a:endParaRPr lang="mk" dirty="0"/>
          </a:p>
        </p:txBody>
      </p:sp>
    </p:spTree>
    <p:extLst>
      <p:ext uri="{BB962C8B-B14F-4D97-AF65-F5344CB8AC3E}">
        <p14:creationId xmlns:p14="http://schemas.microsoft.com/office/powerpoint/2010/main" val="129949304"/>
      </p:ext>
    </p:extLst>
  </p:cSld>
  <p:clrMapOvr>
    <a:masterClrMapping/>
  </p:clrMapOvr>
  <p:transition spd="slow">
    <p:fade/>
    <p:sndAc>
      <p:stSnd>
        <p:snd r:embed="rId2" name="Explosion"/>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
                                        </p:tgtEl>
                                      </p:cMediaNode>
                                    </p:audio>
                                  </p:sub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4">
                                            <p:txEl>
                                              <p:pRg st="2" end="2"/>
                                            </p:txEl>
                                          </p:spTgt>
                                        </p:tgtEl>
                                      </p:cBhvr>
                                    </p:animEffect>
                                  </p:childTnLst>
                                  <p:subTnLst>
                                    <p:audio>
                                      <p:cMediaNode>
                                        <p:cTn display="0" masterRel="sameClick">
                                          <p:stCondLst>
                                            <p:cond evt="begin" delay="0">
                                              <p:tn val="17"/>
                                            </p:cond>
                                          </p:stCondLst>
                                          <p:endCondLst>
                                            <p:cond evt="onStopAudio" delay="0">
                                              <p:tgtEl>
                                                <p:sldTgt/>
                                              </p:tgtEl>
                                            </p:cond>
                                          </p:endCondLst>
                                        </p:cTn>
                                        <p:tgtEl>
                                          <p:sndTgt r:embed="rId4" name="Flugzeug"/>
                                        </p:tgtEl>
                                      </p:cMediaNode>
                                    </p:audio>
                                  </p:sub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calcmode="lin" valueType="num">
                                      <p:cBhvr>
                                        <p:cTn id="27"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4">
                                            <p:txEl>
                                              <p:pRg st="3" end="3"/>
                                            </p:txEl>
                                          </p:spTgt>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5"/>
                                            </p:cond>
                                          </p:stCondLst>
                                          <p:endCondLst>
                                            <p:cond evt="onStopAudio" delay="0">
                                              <p:tgtEl>
                                                <p:sldTgt/>
                                              </p:tgtEl>
                                            </p:cond>
                                          </p:endCondLst>
                                        </p:cTn>
                                        <p:tgtEl>
                                          <p:sndTgt r:embed="rId5" name="Bleistiftstrich"/>
                                        </p:tgtEl>
                                      </p:cMediaNode>
                                    </p:audio>
                                  </p:sub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1000"/>
                                        <p:tgtEl>
                                          <p:spTgt spid="4">
                                            <p:txEl>
                                              <p:pRg st="4" end="4"/>
                                            </p:txEl>
                                          </p:spTgt>
                                        </p:tgtEl>
                                      </p:cBhvr>
                                    </p:animEffect>
                                    <p:anim calcmode="lin" valueType="num">
                                      <p:cBhvr>
                                        <p:cTn id="3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4">
                                            <p:txEl>
                                              <p:pRg st="4" end="4"/>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4">
                                            <p:txEl>
                                              <p:pRg st="4" end="4"/>
                                            </p:txEl>
                                          </p:spTgt>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6" name="Glockenschlag"/>
                                        </p:tgtEl>
                                      </p:cMediaNode>
                                    </p:audio>
                                  </p:sub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wipe(down)">
                                      <p:cBhvr>
                                        <p:cTn id="41" dur="580">
                                          <p:stCondLst>
                                            <p:cond delay="0"/>
                                          </p:stCondLst>
                                        </p:cTn>
                                        <p:tgtEl>
                                          <p:spTgt spid="4">
                                            <p:txEl>
                                              <p:pRg st="5" end="5"/>
                                            </p:txEl>
                                          </p:spTgt>
                                        </p:tgtEl>
                                      </p:cBhvr>
                                    </p:animEffect>
                                    <p:anim calcmode="lin" valueType="num">
                                      <p:cBhvr>
                                        <p:cTn id="42"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4">
                                            <p:txEl>
                                              <p:pRg st="5" end="5"/>
                                            </p:txEl>
                                          </p:spTgt>
                                        </p:tgtEl>
                                      </p:cBhvr>
                                      <p:to x="100000" y="60000"/>
                                    </p:animScale>
                                    <p:animScale>
                                      <p:cBhvr>
                                        <p:cTn id="48" dur="166" decel="50000">
                                          <p:stCondLst>
                                            <p:cond delay="676"/>
                                          </p:stCondLst>
                                        </p:cTn>
                                        <p:tgtEl>
                                          <p:spTgt spid="4">
                                            <p:txEl>
                                              <p:pRg st="5" end="5"/>
                                            </p:txEl>
                                          </p:spTgt>
                                        </p:tgtEl>
                                      </p:cBhvr>
                                      <p:to x="100000" y="100000"/>
                                    </p:animScale>
                                    <p:animScale>
                                      <p:cBhvr>
                                        <p:cTn id="49" dur="26">
                                          <p:stCondLst>
                                            <p:cond delay="1312"/>
                                          </p:stCondLst>
                                        </p:cTn>
                                        <p:tgtEl>
                                          <p:spTgt spid="4">
                                            <p:txEl>
                                              <p:pRg st="5" end="5"/>
                                            </p:txEl>
                                          </p:spTgt>
                                        </p:tgtEl>
                                      </p:cBhvr>
                                      <p:to x="100000" y="80000"/>
                                    </p:animScale>
                                    <p:animScale>
                                      <p:cBhvr>
                                        <p:cTn id="50" dur="166" decel="50000">
                                          <p:stCondLst>
                                            <p:cond delay="1338"/>
                                          </p:stCondLst>
                                        </p:cTn>
                                        <p:tgtEl>
                                          <p:spTgt spid="4">
                                            <p:txEl>
                                              <p:pRg st="5" end="5"/>
                                            </p:txEl>
                                          </p:spTgt>
                                        </p:tgtEl>
                                      </p:cBhvr>
                                      <p:to x="100000" y="100000"/>
                                    </p:animScale>
                                    <p:animScale>
                                      <p:cBhvr>
                                        <p:cTn id="51" dur="26">
                                          <p:stCondLst>
                                            <p:cond delay="1642"/>
                                          </p:stCondLst>
                                        </p:cTn>
                                        <p:tgtEl>
                                          <p:spTgt spid="4">
                                            <p:txEl>
                                              <p:pRg st="5" end="5"/>
                                            </p:txEl>
                                          </p:spTgt>
                                        </p:tgtEl>
                                      </p:cBhvr>
                                      <p:to x="100000" y="90000"/>
                                    </p:animScale>
                                    <p:animScale>
                                      <p:cBhvr>
                                        <p:cTn id="52" dur="166" decel="50000">
                                          <p:stCondLst>
                                            <p:cond delay="1668"/>
                                          </p:stCondLst>
                                        </p:cTn>
                                        <p:tgtEl>
                                          <p:spTgt spid="4">
                                            <p:txEl>
                                              <p:pRg st="5" end="5"/>
                                            </p:txEl>
                                          </p:spTgt>
                                        </p:tgtEl>
                                      </p:cBhvr>
                                      <p:to x="100000" y="100000"/>
                                    </p:animScale>
                                    <p:animScale>
                                      <p:cBhvr>
                                        <p:cTn id="53" dur="26">
                                          <p:stCondLst>
                                            <p:cond delay="1808"/>
                                          </p:stCondLst>
                                        </p:cTn>
                                        <p:tgtEl>
                                          <p:spTgt spid="4">
                                            <p:txEl>
                                              <p:pRg st="5" end="5"/>
                                            </p:txEl>
                                          </p:spTgt>
                                        </p:tgtEl>
                                      </p:cBhvr>
                                      <p:to x="100000" y="95000"/>
                                    </p:animScale>
                                    <p:animScale>
                                      <p:cBhvr>
                                        <p:cTn id="54" dur="166" decel="50000">
                                          <p:stCondLst>
                                            <p:cond delay="1834"/>
                                          </p:stCondLst>
                                        </p:cTn>
                                        <p:tgtEl>
                                          <p:spTgt spid="4">
                                            <p:txEl>
                                              <p:pRg st="5" end="5"/>
                                            </p:txEl>
                                          </p:spTgt>
                                        </p:tgtEl>
                                      </p:cBhvr>
                                      <p:to x="100000" y="100000"/>
                                    </p:animScale>
                                  </p:childTnLst>
                                  <p:subTnLst>
                                    <p:audio>
                                      <p:cMediaNode>
                                        <p:cTn display="0" masterRel="sameClick">
                                          <p:stCondLst>
                                            <p:cond evt="begin" delay="0">
                                              <p:tn val="39"/>
                                            </p:cond>
                                          </p:stCondLst>
                                          <p:endCondLst>
                                            <p:cond evt="onStopAudio" delay="0">
                                              <p:tgtEl>
                                                <p:sldTgt/>
                                              </p:tgtEl>
                                            </p:cond>
                                          </p:endCondLst>
                                        </p:cTn>
                                        <p:tgtEl>
                                          <p:sndTgt r:embed="rId7" name="Quietschende Bremsen"/>
                                        </p:tgtEl>
                                      </p:cMediaNode>
                                    </p:audio>
                                  </p:subTnLst>
                                </p:cTn>
                              </p:par>
                            </p:childTnLst>
                          </p:cTn>
                        </p:par>
                      </p:childTnLst>
                    </p:cTn>
                  </p:par>
                  <p:par>
                    <p:cTn id="55" fill="hold">
                      <p:stCondLst>
                        <p:cond delay="indefinite"/>
                      </p:stCondLst>
                      <p:childTnLst>
                        <p:par>
                          <p:cTn id="56" fill="hold">
                            <p:stCondLst>
                              <p:cond delay="0"/>
                            </p:stCondLst>
                            <p:childTnLst>
                              <p:par>
                                <p:cTn id="57" presetID="38" presetClass="entr" presetSubtype="0" accel="50000" fill="hold" grpId="0" nodeType="clickEffect">
                                  <p:stCondLst>
                                    <p:cond delay="0"/>
                                  </p:stCondLst>
                                  <p:iterate type="lt">
                                    <p:tmPct val="50000"/>
                                  </p:iterate>
                                  <p:childTnLst>
                                    <p:set>
                                      <p:cBhvr>
                                        <p:cTn id="58" dur="1" fill="hold">
                                          <p:stCondLst>
                                            <p:cond delay="0"/>
                                          </p:stCondLst>
                                        </p:cTn>
                                        <p:tgtEl>
                                          <p:spTgt spid="4">
                                            <p:txEl>
                                              <p:pRg st="6" end="6"/>
                                            </p:txEl>
                                          </p:spTgt>
                                        </p:tgtEl>
                                        <p:attrNameLst>
                                          <p:attrName>style.visibility</p:attrName>
                                        </p:attrNameLst>
                                      </p:cBhvr>
                                      <p:to>
                                        <p:strVal val="visible"/>
                                      </p:to>
                                    </p:set>
                                    <p:set>
                                      <p:cBhvr>
                                        <p:cTn id="59" dur="455" fill="hold">
                                          <p:stCondLst>
                                            <p:cond delay="0"/>
                                          </p:stCondLst>
                                        </p:cTn>
                                        <p:tgtEl>
                                          <p:spTgt spid="4">
                                            <p:txEl>
                                              <p:pRg st="6" end="6"/>
                                            </p:txEl>
                                          </p:spTgt>
                                        </p:tgtEl>
                                        <p:attrNameLst>
                                          <p:attrName>style.rotation</p:attrName>
                                        </p:attrNameLst>
                                      </p:cBhvr>
                                      <p:to>
                                        <p:strVal val="-45.0"/>
                                      </p:to>
                                    </p:set>
                                    <p:anim calcmode="lin" valueType="num">
                                      <p:cBhvr>
                                        <p:cTn id="60" dur="455" fill="hold">
                                          <p:stCondLst>
                                            <p:cond delay="455"/>
                                          </p:stCondLst>
                                        </p:cTn>
                                        <p:tgtEl>
                                          <p:spTgt spid="4">
                                            <p:txEl>
                                              <p:pRg st="6" end="6"/>
                                            </p:txEl>
                                          </p:spTgt>
                                        </p:tgtEl>
                                        <p:attrNameLst>
                                          <p:attrName>style.rotation</p:attrName>
                                        </p:attrNameLst>
                                      </p:cBhvr>
                                      <p:tavLst>
                                        <p:tav tm="0">
                                          <p:val>
                                            <p:fltVal val="-45"/>
                                          </p:val>
                                        </p:tav>
                                        <p:tav tm="69900">
                                          <p:val>
                                            <p:fltVal val="45"/>
                                          </p:val>
                                        </p:tav>
                                        <p:tav tm="100000">
                                          <p:val>
                                            <p:fltVal val="0"/>
                                          </p:val>
                                        </p:tav>
                                      </p:tavLst>
                                    </p:anim>
                                    <p:anim calcmode="lin" valueType="num">
                                      <p:cBhvr>
                                        <p:cTn id="61" dur="455" fill="hold">
                                          <p:stCondLst>
                                            <p:cond delay="0"/>
                                          </p:stCondLst>
                                        </p:cTn>
                                        <p:tgtEl>
                                          <p:spTgt spid="4">
                                            <p:txEl>
                                              <p:pRg st="6" end="6"/>
                                            </p:txEl>
                                          </p:spTgt>
                                        </p:tgtEl>
                                        <p:attrNameLst>
                                          <p:attrName>ppt_y</p:attrName>
                                        </p:attrNameLst>
                                      </p:cBhvr>
                                      <p:tavLst>
                                        <p:tav tm="0">
                                          <p:val>
                                            <p:strVal val="#ppt_y-1"/>
                                          </p:val>
                                        </p:tav>
                                        <p:tav tm="100000">
                                          <p:val>
                                            <p:strVal val="#ppt_y-(0.354*#ppt_w-0.172*#ppt_h)"/>
                                          </p:val>
                                        </p:tav>
                                      </p:tavLst>
                                    </p:anim>
                                    <p:anim calcmode="lin" valueType="num">
                                      <p:cBhvr>
                                        <p:cTn id="62" dur="156" decel="50000" autoRev="1" fill="hold">
                                          <p:stCondLst>
                                            <p:cond delay="455"/>
                                          </p:stCondLst>
                                        </p:cTn>
                                        <p:tgtEl>
                                          <p:spTgt spid="4">
                                            <p:txEl>
                                              <p:pRg st="6" end="6"/>
                                            </p:txEl>
                                          </p:spTgt>
                                        </p:tgtEl>
                                        <p:attrNameLst>
                                          <p:attrName>ppt_y</p:attrName>
                                        </p:attrNameLst>
                                      </p:cBhvr>
                                      <p:tavLst>
                                        <p:tav tm="0">
                                          <p:val>
                                            <p:strVal val="#ppt_y-(0.354*#ppt_w-0.172*#ppt_h)"/>
                                          </p:val>
                                        </p:tav>
                                        <p:tav tm="100000">
                                          <p:val>
                                            <p:strVal val="#ppt_y-(0.354*#ppt_w-0.172*#ppt_h)-#ppt_h/2"/>
                                          </p:val>
                                        </p:tav>
                                      </p:tavLst>
                                    </p:anim>
                                    <p:anim calcmode="lin" valueType="num">
                                      <p:cBhvr>
                                        <p:cTn id="63" dur="136" fill="hold">
                                          <p:stCondLst>
                                            <p:cond delay="864"/>
                                          </p:stCondLst>
                                        </p:cTn>
                                        <p:tgtEl>
                                          <p:spTgt spid="4">
                                            <p:txEl>
                                              <p:pRg st="6" end="6"/>
                                            </p:txEl>
                                          </p:spTgt>
                                        </p:tgtEl>
                                        <p:attrNameLst>
                                          <p:attrName>ppt_y</p:attrName>
                                        </p:attrNameLst>
                                      </p:cBhvr>
                                      <p:tavLst>
                                        <p:tav tm="0">
                                          <p:val>
                                            <p:strVal val="#ppt_y-(0.354*#ppt_w-0.172*#ppt_h)"/>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8" name="Schuss"/>
                                        </p:tgtEl>
                                      </p:cMediaNode>
                                    </p:audio>
                                  </p:subTnLst>
                                </p:cTn>
                              </p:par>
                            </p:childTnLst>
                          </p:cTn>
                        </p:par>
                      </p:childTnLst>
                    </p:cTn>
                  </p:par>
                  <p:par>
                    <p:cTn id="64" fill="hold">
                      <p:stCondLst>
                        <p:cond delay="indefinite"/>
                      </p:stCondLst>
                      <p:childTnLst>
                        <p:par>
                          <p:cTn id="65" fill="hold">
                            <p:stCondLst>
                              <p:cond delay="0"/>
                            </p:stCondLst>
                            <p:childTnLst>
                              <p:par>
                                <p:cTn id="66" presetID="41" presetClass="entr" presetSubtype="0" fill="hold" grpId="0" nodeType="clickEffect">
                                  <p:stCondLst>
                                    <p:cond delay="0"/>
                                  </p:stCondLst>
                                  <p:iterate type="lt">
                                    <p:tmPct val="10000"/>
                                  </p:iterate>
                                  <p:childTnLst>
                                    <p:set>
                                      <p:cBhvr>
                                        <p:cTn id="67" dur="1" fill="hold">
                                          <p:stCondLst>
                                            <p:cond delay="0"/>
                                          </p:stCondLst>
                                        </p:cTn>
                                        <p:tgtEl>
                                          <p:spTgt spid="4">
                                            <p:txEl>
                                              <p:pRg st="7" end="7"/>
                                            </p:txEl>
                                          </p:spTgt>
                                        </p:tgtEl>
                                        <p:attrNameLst>
                                          <p:attrName>style.visibility</p:attrName>
                                        </p:attrNameLst>
                                      </p:cBhvr>
                                      <p:to>
                                        <p:strVal val="visible"/>
                                      </p:to>
                                    </p:set>
                                    <p:anim calcmode="lin" valueType="num">
                                      <p:cBhvr>
                                        <p:cTn id="68" dur="500" fill="hold"/>
                                        <p:tgtEl>
                                          <p:spTgt spid="4">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
                                            <p:txEl>
                                              <p:pRg st="7" end="7"/>
                                            </p:txEl>
                                          </p:spTgt>
                                        </p:tgtEl>
                                        <p:attrNameLst>
                                          <p:attrName>ppt_y</p:attrName>
                                        </p:attrNameLst>
                                      </p:cBhvr>
                                      <p:tavLst>
                                        <p:tav tm="0">
                                          <p:val>
                                            <p:strVal val="#ppt_y"/>
                                          </p:val>
                                        </p:tav>
                                        <p:tav tm="100000">
                                          <p:val>
                                            <p:strVal val="#ppt_y"/>
                                          </p:val>
                                        </p:tav>
                                      </p:tavLst>
                                    </p:anim>
                                    <p:anim calcmode="lin" valueType="num">
                                      <p:cBhvr>
                                        <p:cTn id="70" dur="500" fill="hold"/>
                                        <p:tgtEl>
                                          <p:spTgt spid="4">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
                                            <p:txEl>
                                              <p:pRg st="7" end="7"/>
                                            </p:txEl>
                                          </p:spTgt>
                                        </p:tgtEl>
                                      </p:cBhvr>
                                    </p:animEffect>
                                  </p:childTnLst>
                                  <p:subTnLst>
                                    <p:audio>
                                      <p:cMediaNode>
                                        <p:cTn display="0" masterRel="sameClick">
                                          <p:stCondLst>
                                            <p:cond evt="begin" delay="0">
                                              <p:tn val="66"/>
                                            </p:cond>
                                          </p:stCondLst>
                                          <p:endCondLst>
                                            <p:cond evt="onStopAudio" delay="0">
                                              <p:tgtEl>
                                                <p:sldTgt/>
                                              </p:tgtEl>
                                            </p:cond>
                                          </p:endCondLst>
                                        </p:cTn>
                                        <p:tgtEl>
                                          <p:sndTgt r:embed="rId9" name="Trillerpfeife"/>
                                        </p:tgtEl>
                                      </p:cMediaNode>
                                    </p:audio>
                                  </p:sub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4">
                                            <p:txEl>
                                              <p:pRg st="8" end="8"/>
                                            </p:txEl>
                                          </p:spTgt>
                                        </p:tgtEl>
                                        <p:attrNameLst>
                                          <p:attrName>style.visibility</p:attrName>
                                        </p:attrNameLst>
                                      </p:cBhvr>
                                      <p:to>
                                        <p:strVal val="visible"/>
                                      </p:to>
                                    </p:set>
                                    <p:animEffect transition="in" filter="wipe(down)">
                                      <p:cBhvr>
                                        <p:cTn id="77" dur="580">
                                          <p:stCondLst>
                                            <p:cond delay="0"/>
                                          </p:stCondLst>
                                        </p:cTn>
                                        <p:tgtEl>
                                          <p:spTgt spid="4">
                                            <p:txEl>
                                              <p:pRg st="8" end="8"/>
                                            </p:txEl>
                                          </p:spTgt>
                                        </p:tgtEl>
                                      </p:cBhvr>
                                    </p:animEffect>
                                    <p:anim calcmode="lin" valueType="num">
                                      <p:cBhvr>
                                        <p:cTn id="78"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4">
                                            <p:txEl>
                                              <p:pRg st="8" end="8"/>
                                            </p:txEl>
                                          </p:spTgt>
                                        </p:tgtEl>
                                      </p:cBhvr>
                                      <p:to x="100000" y="60000"/>
                                    </p:animScale>
                                    <p:animScale>
                                      <p:cBhvr>
                                        <p:cTn id="84" dur="166" decel="50000">
                                          <p:stCondLst>
                                            <p:cond delay="676"/>
                                          </p:stCondLst>
                                        </p:cTn>
                                        <p:tgtEl>
                                          <p:spTgt spid="4">
                                            <p:txEl>
                                              <p:pRg st="8" end="8"/>
                                            </p:txEl>
                                          </p:spTgt>
                                        </p:tgtEl>
                                      </p:cBhvr>
                                      <p:to x="100000" y="100000"/>
                                    </p:animScale>
                                    <p:animScale>
                                      <p:cBhvr>
                                        <p:cTn id="85" dur="26">
                                          <p:stCondLst>
                                            <p:cond delay="1312"/>
                                          </p:stCondLst>
                                        </p:cTn>
                                        <p:tgtEl>
                                          <p:spTgt spid="4">
                                            <p:txEl>
                                              <p:pRg st="8" end="8"/>
                                            </p:txEl>
                                          </p:spTgt>
                                        </p:tgtEl>
                                      </p:cBhvr>
                                      <p:to x="100000" y="80000"/>
                                    </p:animScale>
                                    <p:animScale>
                                      <p:cBhvr>
                                        <p:cTn id="86" dur="166" decel="50000">
                                          <p:stCondLst>
                                            <p:cond delay="1338"/>
                                          </p:stCondLst>
                                        </p:cTn>
                                        <p:tgtEl>
                                          <p:spTgt spid="4">
                                            <p:txEl>
                                              <p:pRg st="8" end="8"/>
                                            </p:txEl>
                                          </p:spTgt>
                                        </p:tgtEl>
                                      </p:cBhvr>
                                      <p:to x="100000" y="100000"/>
                                    </p:animScale>
                                    <p:animScale>
                                      <p:cBhvr>
                                        <p:cTn id="87" dur="26">
                                          <p:stCondLst>
                                            <p:cond delay="1642"/>
                                          </p:stCondLst>
                                        </p:cTn>
                                        <p:tgtEl>
                                          <p:spTgt spid="4">
                                            <p:txEl>
                                              <p:pRg st="8" end="8"/>
                                            </p:txEl>
                                          </p:spTgt>
                                        </p:tgtEl>
                                      </p:cBhvr>
                                      <p:to x="100000" y="90000"/>
                                    </p:animScale>
                                    <p:animScale>
                                      <p:cBhvr>
                                        <p:cTn id="88" dur="166" decel="50000">
                                          <p:stCondLst>
                                            <p:cond delay="1668"/>
                                          </p:stCondLst>
                                        </p:cTn>
                                        <p:tgtEl>
                                          <p:spTgt spid="4">
                                            <p:txEl>
                                              <p:pRg st="8" end="8"/>
                                            </p:txEl>
                                          </p:spTgt>
                                        </p:tgtEl>
                                      </p:cBhvr>
                                      <p:to x="100000" y="100000"/>
                                    </p:animScale>
                                    <p:animScale>
                                      <p:cBhvr>
                                        <p:cTn id="89" dur="26">
                                          <p:stCondLst>
                                            <p:cond delay="1808"/>
                                          </p:stCondLst>
                                        </p:cTn>
                                        <p:tgtEl>
                                          <p:spTgt spid="4">
                                            <p:txEl>
                                              <p:pRg st="8" end="8"/>
                                            </p:txEl>
                                          </p:spTgt>
                                        </p:tgtEl>
                                      </p:cBhvr>
                                      <p:to x="100000" y="95000"/>
                                    </p:animScale>
                                    <p:animScale>
                                      <p:cBhvr>
                                        <p:cTn id="90" dur="166" decel="50000">
                                          <p:stCondLst>
                                            <p:cond delay="1834"/>
                                          </p:stCondLst>
                                        </p:cTn>
                                        <p:tgtEl>
                                          <p:spTgt spid="4">
                                            <p:txEl>
                                              <p:pRg st="8" end="8"/>
                                            </p:txEl>
                                          </p:spTgt>
                                        </p:tgtEl>
                                      </p:cBhvr>
                                      <p:to x="100000" y="100000"/>
                                    </p:animScale>
                                  </p:childTnLst>
                                  <p:subTnLst>
                                    <p:audio>
                                      <p:cMediaNode>
                                        <p:cTn display="0" masterRel="sameClick">
                                          <p:stCondLst>
                                            <p:cond evt="begin" delay="0">
                                              <p:tn val="75"/>
                                            </p:cond>
                                          </p:stCondLst>
                                          <p:endCondLst>
                                            <p:cond evt="onStopAudio" delay="0">
                                              <p:tgtEl>
                                                <p:sldTgt/>
                                              </p:tgtEl>
                                            </p:cond>
                                          </p:endCondLst>
                                        </p:cTn>
                                        <p:tgtEl>
                                          <p:sndTgt r:embed="rId10" name="Zerbrechendes Gla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Два типа избришливи податоци</a:t>
            </a:r>
            <a:endParaRPr lang="mk" b="1"/>
          </a:p>
        </p:txBody>
      </p:sp>
      <p:sp>
        <p:nvSpPr>
          <p:cNvPr id="4" name="Rectangle 3"/>
          <p:cNvSpPr>
            <a:spLocks noGrp="1" noChangeArrowheads="1"/>
          </p:cNvSpPr>
          <p:nvPr>
            <p:ph idx="1"/>
          </p:nvPr>
        </p:nvSpPr>
        <p:spPr>
          <a:xfrm>
            <a:off x="457201" y="1600200"/>
            <a:ext cx="6196746" cy="4936726"/>
          </a:xfrm>
        </p:spPr>
        <p:txBody>
          <a:bodyPr>
            <a:normAutofit fontScale="70000" lnSpcReduction="20000"/>
          </a:bodyPr>
          <a:lstStyle/>
          <a:p>
            <a:pPr lvl="0" algn="just" rtl="0"/>
            <a:r>
              <a:rPr lang="mk" b="1" i="0" u="none" dirty="0"/>
              <a:t>Избришливи податоци на физички компјутер</a:t>
            </a:r>
            <a:r>
              <a:rPr lang="mk" b="0" i="0" u="none" dirty="0"/>
              <a:t> како конекции за отворена мрежа, процеси и услуги кои се одвиваат, arp- и dns сокриени мемории. </a:t>
            </a:r>
            <a:endParaRPr lang="mk" dirty="0" smtClean="0"/>
          </a:p>
          <a:p>
            <a:pPr lvl="0" algn="just" rtl="0"/>
            <a:endParaRPr lang="mk" dirty="0" smtClean="0"/>
          </a:p>
          <a:p>
            <a:pPr lvl="0" algn="just" rtl="0"/>
            <a:r>
              <a:rPr lang="mk" b="1" i="0" u="none" dirty="0"/>
              <a:t>Пролазни податоци </a:t>
            </a:r>
            <a:r>
              <a:rPr lang="mk" b="0" i="0" u="none" dirty="0"/>
              <a:t>кои не се избришливи по својата природа но се пристапни само на местото на настанот</a:t>
            </a:r>
            <a:r>
              <a:rPr lang="mk" b="0" i="0" u="none" dirty="0" smtClean="0"/>
              <a:t>. Шифрирани </a:t>
            </a:r>
            <a:r>
              <a:rPr lang="mk" b="0" i="0" u="none" dirty="0"/>
              <a:t>количества како и далечински ресурси се примери на овој тип на податоци</a:t>
            </a:r>
            <a:r>
              <a:rPr lang="mk" b="0" i="0" u="none" dirty="0" smtClean="0"/>
              <a:t>. Карактеристика </a:t>
            </a:r>
            <a:r>
              <a:rPr lang="mk" b="0" i="0" u="none" dirty="0"/>
              <a:t>на овие податоци е дека содржината на податоците може да стане непристапна, изменета или избришана после пребарувањето, ако истражителот не е способен да ги добие</a:t>
            </a:r>
            <a:r>
              <a:rPr lang="mk" b="0" i="0" u="none" dirty="0" smtClean="0"/>
              <a:t>.  </a:t>
            </a:r>
            <a:endParaRPr lang="mk" dirty="0"/>
          </a:p>
          <a:p>
            <a:pPr algn="just" rtl="0"/>
            <a:endParaRPr lang="mk" dirty="0" smtClean="0"/>
          </a:p>
          <a:p>
            <a:pPr algn="just" rtl="0"/>
            <a:endParaRPr lang="mk" dirty="0" smtClean="0"/>
          </a:p>
          <a:p>
            <a:pPr marL="0" indent="0" algn="just" rtl="0">
              <a:buNone/>
            </a:pPr>
            <a:endParaRPr lang="mk" dirty="0" smtClean="0"/>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3946" y="1558783"/>
            <a:ext cx="2365809" cy="1826846"/>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3" name="Bild 2"/>
          <p:cNvPicPr>
            <a:picLocks noChangeAspect="1"/>
          </p:cNvPicPr>
          <p:nvPr/>
        </p:nvPicPr>
        <p:blipFill rotWithShape="1">
          <a:blip r:embed="rId3"/>
          <a:srcRect l="5351" t="12894" r="1839" b="6159"/>
          <a:stretch/>
        </p:blipFill>
        <p:spPr>
          <a:xfrm>
            <a:off x="6985264" y="4348807"/>
            <a:ext cx="2073048" cy="1260000"/>
          </a:xfrm>
          <a:prstGeom prst="rect">
            <a:avLst/>
          </a:prstGeom>
          <a:effectLst>
            <a:reflection blurRad="6350" stA="52000" endA="300" endPos="35000" dir="5400000" sy="-100000" algn="bl" rotWithShape="0"/>
          </a:effectLst>
        </p:spPr>
      </p:pic>
      <p:sp>
        <p:nvSpPr>
          <p:cNvPr id="6" name="Espace réservé du numéro de diapositive 5"/>
          <p:cNvSpPr>
            <a:spLocks noGrp="1"/>
          </p:cNvSpPr>
          <p:nvPr>
            <p:ph type="sldNum" sz="quarter" idx="12"/>
          </p:nvPr>
        </p:nvSpPr>
        <p:spPr/>
        <p:txBody>
          <a:bodyPr/>
          <a:lstStyle/>
          <a:p>
            <a:pPr algn="r" rtl="0"/>
            <a:r>
              <a:rPr lang="mk" b="0" i="0" u="none"/>
              <a:t>!</a:t>
            </a:r>
            <a:fld id="{C1820EB3-92EE-104B-92CD-26C09B1518FE}" type="slidenum">
              <a:rPr/>
              <a:pPr/>
              <a:t>131</a:t>
            </a:fld>
            <a:endParaRPr lang="mk" dirty="0"/>
          </a:p>
        </p:txBody>
      </p:sp>
    </p:spTree>
    <p:extLst>
      <p:ext uri="{BB962C8B-B14F-4D97-AF65-F5344CB8AC3E}">
        <p14:creationId xmlns:p14="http://schemas.microsoft.com/office/powerpoint/2010/main" val="67083329"/>
      </p:ext>
    </p:extLst>
  </p:cSld>
  <p:clrMapOvr>
    <a:masterClrMapping/>
  </p:clrMapOvr>
  <p:transition spd="slow">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Барања</a:t>
            </a:r>
            <a:endParaRPr lang="mk" b="1"/>
          </a:p>
        </p:txBody>
      </p:sp>
      <p:sp>
        <p:nvSpPr>
          <p:cNvPr id="4" name="Rectangle 3"/>
          <p:cNvSpPr>
            <a:spLocks noGrp="1" noChangeArrowheads="1"/>
          </p:cNvSpPr>
          <p:nvPr>
            <p:ph idx="1"/>
          </p:nvPr>
        </p:nvSpPr>
        <p:spPr>
          <a:xfrm>
            <a:off x="457200" y="1145590"/>
            <a:ext cx="8229600" cy="4525963"/>
          </a:xfrm>
        </p:spPr>
        <p:txBody>
          <a:bodyPr>
            <a:noAutofit/>
          </a:bodyPr>
          <a:lstStyle/>
          <a:p>
            <a:pPr marL="0" indent="0" algn="just" rtl="0">
              <a:lnSpc>
                <a:spcPts val="3660"/>
              </a:lnSpc>
              <a:spcBef>
                <a:spcPts val="0"/>
              </a:spcBef>
              <a:spcAft>
                <a:spcPts val="1200"/>
              </a:spcAft>
              <a:buNone/>
            </a:pPr>
            <a:r>
              <a:rPr lang="mk" sz="2600" b="0" i="0" u="none" dirty="0"/>
              <a:t>Барања на форензиката на живи податоци:</a:t>
            </a:r>
          </a:p>
          <a:p>
            <a:pPr algn="just" rtl="0">
              <a:lnSpc>
                <a:spcPts val="3660"/>
              </a:lnSpc>
              <a:spcBef>
                <a:spcPts val="0"/>
              </a:spcBef>
              <a:spcAft>
                <a:spcPts val="1200"/>
              </a:spcAft>
            </a:pPr>
            <a:r>
              <a:rPr lang="mk" sz="2600" b="0" i="0" u="none" dirty="0"/>
              <a:t>Стручњак со специфична обука за форензика на живи податоци</a:t>
            </a:r>
          </a:p>
          <a:p>
            <a:pPr algn="just" rtl="0">
              <a:lnSpc>
                <a:spcPts val="3660"/>
              </a:lnSpc>
              <a:spcBef>
                <a:spcPts val="0"/>
              </a:spcBef>
              <a:spcAft>
                <a:spcPts val="1200"/>
              </a:spcAft>
            </a:pPr>
            <a:r>
              <a:rPr lang="mk" sz="2600" b="0" i="0" u="none" dirty="0"/>
              <a:t>Практично искуство</a:t>
            </a:r>
          </a:p>
          <a:p>
            <a:pPr algn="just" rtl="0">
              <a:lnSpc>
                <a:spcPts val="3660"/>
              </a:lnSpc>
              <a:spcBef>
                <a:spcPts val="0"/>
              </a:spcBef>
              <a:spcAft>
                <a:spcPts val="1200"/>
              </a:spcAft>
            </a:pPr>
            <a:r>
              <a:rPr lang="mk" sz="2600" b="0" i="0" u="none" dirty="0"/>
              <a:t>Скуп на проверени форензички алати за форензика на живи податоци</a:t>
            </a:r>
            <a:endParaRPr lang="mk" sz="2600" dirty="0"/>
          </a:p>
          <a:p>
            <a:pPr marL="0" indent="0" algn="just" rtl="0">
              <a:lnSpc>
                <a:spcPts val="3660"/>
              </a:lnSpc>
              <a:spcBef>
                <a:spcPts val="0"/>
              </a:spcBef>
              <a:spcAft>
                <a:spcPts val="1200"/>
              </a:spcAft>
              <a:buNone/>
            </a:pPr>
            <a:r>
              <a:rPr lang="mk" sz="2600" b="0" i="0" u="none" dirty="0"/>
              <a:t>Ако не е достапен стручњак, извлекување на утикачот има повеќе смисол отколку плеткање во доказите што може да доведе до можна контаминација на доказите и тие да станат неупотребливи во судот</a:t>
            </a:r>
            <a:r>
              <a:rPr lang="mk" sz="2600" b="0" i="0" u="none" dirty="0" smtClean="0"/>
              <a:t>.  </a:t>
            </a:r>
            <a:endParaRPr lang="mk" sz="2600" dirty="0"/>
          </a:p>
          <a:p>
            <a:pPr algn="just" rtl="0">
              <a:lnSpc>
                <a:spcPts val="3660"/>
              </a:lnSpc>
              <a:spcBef>
                <a:spcPts val="0"/>
              </a:spcBef>
              <a:spcAft>
                <a:spcPts val="1200"/>
              </a:spcAft>
            </a:pPr>
            <a:endParaRPr lang="mk" sz="2600" dirty="0"/>
          </a:p>
        </p:txBody>
      </p:sp>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132</a:t>
            </a:fld>
            <a:endParaRPr lang="mk" dirty="0"/>
          </a:p>
        </p:txBody>
      </p:sp>
    </p:spTree>
    <p:extLst>
      <p:ext uri="{BB962C8B-B14F-4D97-AF65-F5344CB8AC3E}">
        <p14:creationId xmlns:p14="http://schemas.microsoft.com/office/powerpoint/2010/main" val="40595828"/>
      </p:ext>
    </p:extLst>
  </p:cSld>
  <p:clrMapOvr>
    <a:masterClrMapping/>
  </p:clrMapOvr>
  <p:transition spd="slow">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Далечинско чување на податоци</a:t>
            </a:r>
            <a:endParaRPr lang="mk" b="1"/>
          </a:p>
        </p:txBody>
      </p:sp>
      <p:sp>
        <p:nvSpPr>
          <p:cNvPr id="4" name="Rectangle 3"/>
          <p:cNvSpPr>
            <a:spLocks noGrp="1" noChangeArrowheads="1"/>
          </p:cNvSpPr>
          <p:nvPr>
            <p:ph idx="1"/>
          </p:nvPr>
        </p:nvSpPr>
        <p:spPr/>
        <p:txBody>
          <a:bodyPr>
            <a:normAutofit fontScale="85000" lnSpcReduction="10000"/>
          </a:bodyPr>
          <a:lstStyle/>
          <a:p>
            <a:pPr algn="l" rtl="0">
              <a:lnSpc>
                <a:spcPct val="150000"/>
              </a:lnSpc>
              <a:spcBef>
                <a:spcPts val="0"/>
              </a:spcBef>
            </a:pPr>
            <a:r>
              <a:rPr lang="mk" b="0" i="0" u="none"/>
              <a:t>Податоците секогаш се чуваат локално</a:t>
            </a:r>
          </a:p>
          <a:p>
            <a:pPr algn="l" rtl="0">
              <a:lnSpc>
                <a:spcPct val="150000"/>
              </a:lnSpc>
              <a:spcBef>
                <a:spcPts val="0"/>
              </a:spcBef>
            </a:pPr>
            <a:r>
              <a:rPr lang="mk" b="0" i="0" u="none"/>
              <a:t>Особено во компаниите ќе најдете податоци кои се чуваат на далечина во други канцеларии, ко-лоцирани во хостинг компании, итн. </a:t>
            </a:r>
            <a:endParaRPr lang="mk" smtClean="0"/>
          </a:p>
          <a:p>
            <a:pPr algn="l" rtl="0">
              <a:lnSpc>
                <a:spcPct val="150000"/>
              </a:lnSpc>
              <a:spcBef>
                <a:spcPts val="0"/>
              </a:spcBef>
            </a:pPr>
            <a:r>
              <a:rPr lang="mk" b="0" i="0" u="none"/>
              <a:t>Важно е да се стекнат податоците кои се чуваат на далечина</a:t>
            </a:r>
          </a:p>
          <a:p>
            <a:pPr algn="l" rtl="0">
              <a:lnSpc>
                <a:spcPct val="150000"/>
              </a:lnSpc>
              <a:spcBef>
                <a:spcPts val="0"/>
              </a:spcBef>
            </a:pPr>
            <a:r>
              <a:rPr lang="mk" b="0" i="0" u="none"/>
              <a:t>Стекнувањето зависи од вашето законодавство</a:t>
            </a:r>
            <a:endParaRPr lang="mk"/>
          </a:p>
        </p:txBody>
      </p:sp>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133</a:t>
            </a:fld>
            <a:endParaRPr lang="mk" dirty="0"/>
          </a:p>
        </p:txBody>
      </p:sp>
    </p:spTree>
    <p:extLst>
      <p:ext uri="{BB962C8B-B14F-4D97-AF65-F5344CB8AC3E}">
        <p14:creationId xmlns:p14="http://schemas.microsoft.com/office/powerpoint/2010/main" val="2019066285"/>
      </p:ext>
    </p:extLst>
  </p:cSld>
  <p:clrMapOvr>
    <a:masterClrMapping/>
  </p:clrMapOvr>
  <p:transition spd="slow">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Примери на далечинско чување на податоци</a:t>
            </a:r>
            <a:endParaRPr lang="mk" b="1"/>
          </a:p>
        </p:txBody>
      </p:sp>
      <p:sp>
        <p:nvSpPr>
          <p:cNvPr id="4" name="Rectangle 3"/>
          <p:cNvSpPr>
            <a:spLocks noGrp="1" noChangeArrowheads="1"/>
          </p:cNvSpPr>
          <p:nvPr>
            <p:ph idx="1"/>
          </p:nvPr>
        </p:nvSpPr>
        <p:spPr/>
        <p:txBody>
          <a:bodyPr>
            <a:normAutofit fontScale="92500" lnSpcReduction="20000"/>
          </a:bodyPr>
          <a:lstStyle/>
          <a:p>
            <a:pPr lvl="0" algn="l" rtl="0"/>
            <a:r>
              <a:rPr lang="mk" b="0" i="0" u="none" dirty="0"/>
              <a:t>Заеднички датотеки на други компјутери во мрежата </a:t>
            </a:r>
            <a:r>
              <a:rPr lang="mk" dirty="0" smtClean="0"/>
              <a:t/>
            </a:r>
            <a:br>
              <a:rPr lang="mk" dirty="0" smtClean="0"/>
            </a:br>
            <a:r>
              <a:rPr lang="mk" b="0" i="0" u="none" dirty="0"/>
              <a:t>компјутерски мрежи</a:t>
            </a:r>
            <a:endParaRPr lang="mk" dirty="0"/>
          </a:p>
          <a:p>
            <a:pPr lvl="0" algn="l" rtl="0"/>
            <a:r>
              <a:rPr lang="mk" b="0" i="0" u="none" dirty="0"/>
              <a:t>Мапирани мрежни дискови од сервер </a:t>
            </a:r>
            <a:r>
              <a:rPr lang="mk" dirty="0" smtClean="0"/>
              <a:t/>
            </a:r>
            <a:br>
              <a:rPr lang="mk" dirty="0" smtClean="0"/>
            </a:br>
            <a:r>
              <a:rPr lang="mk" b="0" i="0" u="none" dirty="0"/>
              <a:t>а.</a:t>
            </a:r>
            <a:endParaRPr lang="mk" dirty="0"/>
          </a:p>
          <a:p>
            <a:pPr lvl="0" algn="l" rtl="0"/>
            <a:r>
              <a:rPr lang="mk" b="0" i="0" u="none" dirty="0"/>
              <a:t>Електорнски писма кои се чуваат на IMAPили на серверот за размени</a:t>
            </a:r>
            <a:r>
              <a:rPr lang="mk" dirty="0" smtClean="0"/>
              <a:t/>
            </a:r>
            <a:br>
              <a:rPr lang="mk" dirty="0" smtClean="0"/>
            </a:br>
            <a:r>
              <a:rPr lang="mk" b="0" i="0" u="none" dirty="0"/>
              <a:t>сервер</a:t>
            </a:r>
            <a:endParaRPr lang="mk" dirty="0"/>
          </a:p>
          <a:p>
            <a:pPr lvl="0" algn="l" rtl="0"/>
            <a:r>
              <a:rPr lang="mk" b="0" i="0" u="none" dirty="0"/>
              <a:t>Услуги за чување податоци во Облак и чување податоци </a:t>
            </a:r>
            <a:r>
              <a:rPr lang="mk" b="0" i="0" u="none" dirty="0" smtClean="0"/>
              <a:t>онлајн  </a:t>
            </a:r>
            <a:r>
              <a:rPr lang="mk" dirty="0" smtClean="0"/>
              <a:t/>
            </a:r>
            <a:br>
              <a:rPr lang="mk" dirty="0" smtClean="0"/>
            </a:br>
            <a:r>
              <a:rPr lang="mk" b="0" i="0" u="none" dirty="0"/>
              <a:t>чување податоци на мрежа</a:t>
            </a:r>
            <a:endParaRPr lang="mk" dirty="0"/>
          </a:p>
          <a:p>
            <a:pPr algn="l" rtl="0">
              <a:lnSpc>
                <a:spcPct val="150000"/>
              </a:lnSpc>
              <a:spcBef>
                <a:spcPts val="0"/>
              </a:spcBef>
            </a:pPr>
            <a:endParaRPr lang="mk" dirty="0"/>
          </a:p>
        </p:txBody>
      </p:sp>
      <p:pic>
        <p:nvPicPr>
          <p:cNvPr id="5" name="Bild 4"/>
          <p:cNvPicPr/>
          <p:nvPr/>
        </p:nvPicPr>
        <p:blipFill>
          <a:blip r:embed="rId2">
            <a:extLst>
              <a:ext uri="{28A0092B-C50C-407E-A947-70E740481C1C}">
                <a14:useLocalDpi xmlns:a14="http://schemas.microsoft.com/office/drawing/2010/main" val="0"/>
              </a:ext>
            </a:extLst>
          </a:blip>
          <a:srcRect r="22275" b="5872"/>
          <a:stretch>
            <a:fillRect/>
          </a:stretch>
        </p:blipFill>
        <p:spPr bwMode="auto">
          <a:xfrm>
            <a:off x="6479493" y="1298500"/>
            <a:ext cx="2609283" cy="2520330"/>
          </a:xfrm>
          <a:prstGeom prst="rect">
            <a:avLst/>
          </a:prstGeom>
          <a:noFill/>
          <a:ln>
            <a:noFill/>
          </a:ln>
        </p:spPr>
      </p:pic>
      <p:pic>
        <p:nvPicPr>
          <p:cNvPr id="6" name="Bild 5"/>
          <p:cNvPicPr/>
          <p:nvPr/>
        </p:nvPicPr>
        <p:blipFill>
          <a:blip r:embed="rId3">
            <a:extLst>
              <a:ext uri="{28A0092B-C50C-407E-A947-70E740481C1C}">
                <a14:useLocalDpi xmlns:a14="http://schemas.microsoft.com/office/drawing/2010/main" val="0"/>
              </a:ext>
            </a:extLst>
          </a:blip>
          <a:srcRect/>
          <a:stretch>
            <a:fillRect/>
          </a:stretch>
        </p:blipFill>
        <p:spPr bwMode="auto">
          <a:xfrm>
            <a:off x="5704060" y="3887304"/>
            <a:ext cx="3421532" cy="2459719"/>
          </a:xfrm>
          <a:prstGeom prst="rect">
            <a:avLst/>
          </a:prstGeom>
          <a:noFill/>
          <a:ln>
            <a:noFill/>
          </a:ln>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134</a:t>
            </a:fld>
            <a:endParaRPr lang="mk" dirty="0"/>
          </a:p>
        </p:txBody>
      </p:sp>
    </p:spTree>
    <p:extLst>
      <p:ext uri="{BB962C8B-B14F-4D97-AF65-F5344CB8AC3E}">
        <p14:creationId xmlns:p14="http://schemas.microsoft.com/office/powerpoint/2010/main" val="2057945748"/>
      </p:ext>
    </p:extLst>
  </p:cSld>
  <p:clrMapOvr>
    <a:masterClrMapping/>
  </p:clrMapOvr>
  <p:transition spd="slow">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Податоци кои се чуваат во облак</a:t>
            </a:r>
            <a:endParaRPr lang="mk" b="1"/>
          </a:p>
        </p:txBody>
      </p:sp>
      <p:sp>
        <p:nvSpPr>
          <p:cNvPr id="4" name="Rectangle 3"/>
          <p:cNvSpPr>
            <a:spLocks noGrp="1" noChangeArrowheads="1"/>
          </p:cNvSpPr>
          <p:nvPr>
            <p:ph idx="1"/>
          </p:nvPr>
        </p:nvSpPr>
        <p:spPr>
          <a:xfrm>
            <a:off x="457200" y="1600200"/>
            <a:ext cx="8229600" cy="4896610"/>
          </a:xfrm>
        </p:spPr>
        <p:txBody>
          <a:bodyPr>
            <a:normAutofit fontScale="92500" lnSpcReduction="10000"/>
          </a:bodyPr>
          <a:lstStyle/>
          <a:p>
            <a:pPr algn="l" rtl="0">
              <a:lnSpc>
                <a:spcPct val="150000"/>
              </a:lnSpc>
              <a:spcBef>
                <a:spcPts val="0"/>
              </a:spcBef>
            </a:pPr>
            <a:endParaRPr lang="mk" smtClean="0"/>
          </a:p>
          <a:p>
            <a:pPr algn="l" rtl="0">
              <a:lnSpc>
                <a:spcPct val="150000"/>
              </a:lnSpc>
              <a:spcBef>
                <a:spcPts val="0"/>
              </a:spcBef>
            </a:pPr>
            <a:endParaRPr lang="mk"/>
          </a:p>
          <a:p>
            <a:pPr algn="l" rtl="0">
              <a:lnSpc>
                <a:spcPct val="150000"/>
              </a:lnSpc>
              <a:spcBef>
                <a:spcPts val="0"/>
              </a:spcBef>
            </a:pPr>
            <a:endParaRPr lang="mk" smtClean="0"/>
          </a:p>
          <a:p>
            <a:pPr algn="l" rtl="0">
              <a:lnSpc>
                <a:spcPct val="150000"/>
              </a:lnSpc>
              <a:spcBef>
                <a:spcPts val="0"/>
              </a:spcBef>
            </a:pPr>
            <a:endParaRPr lang="mk"/>
          </a:p>
          <a:p>
            <a:pPr algn="l" rtl="0">
              <a:lnSpc>
                <a:spcPct val="150000"/>
              </a:lnSpc>
              <a:spcBef>
                <a:spcPts val="0"/>
              </a:spcBef>
            </a:pPr>
            <a:endParaRPr lang="mk" smtClean="0"/>
          </a:p>
          <a:p>
            <a:pPr marL="0" indent="0" algn="l" rtl="0">
              <a:lnSpc>
                <a:spcPct val="150000"/>
              </a:lnSpc>
              <a:spcBef>
                <a:spcPts val="0"/>
              </a:spcBef>
              <a:buNone/>
            </a:pPr>
            <a:endParaRPr lang="mk" smtClean="0"/>
          </a:p>
          <a:p>
            <a:pPr marL="0" indent="0" algn="r" rtl="0">
              <a:lnSpc>
                <a:spcPct val="150000"/>
              </a:lnSpc>
              <a:spcBef>
                <a:spcPts val="0"/>
              </a:spcBef>
              <a:buNone/>
            </a:pPr>
            <a:endParaRPr lang="mk" sz="2000" i="1" smtClean="0"/>
          </a:p>
          <a:p>
            <a:pPr marL="0" indent="0" algn="r" rtl="0">
              <a:lnSpc>
                <a:spcPct val="150000"/>
              </a:lnSpc>
              <a:spcBef>
                <a:spcPts val="0"/>
              </a:spcBef>
              <a:buNone/>
            </a:pPr>
            <a:r>
              <a:rPr lang="mk" sz="2000" b="0" i="1" u="none"/>
              <a:t>Извор:</a:t>
            </a:r>
            <a:r>
              <a:rPr lang="mk" sz="2000" b="0" i="0" u="none"/>
              <a:t> </a:t>
            </a:r>
            <a:r>
              <a:rPr lang="mk" sz="2000" b="0" i="1" u="none"/>
              <a:t>Креирано од Сем Џонстон, Wikipedia.com</a:t>
            </a:r>
            <a:r>
              <a:rPr lang="mk" sz="2000" b="0" i="0" u="none"/>
              <a:t> </a:t>
            </a:r>
            <a:endParaRPr lang="mk" i="1"/>
          </a:p>
        </p:txBody>
      </p:sp>
      <p:pic>
        <p:nvPicPr>
          <p:cNvPr id="6" name="Picture 75"/>
          <p:cNvPicPr/>
          <p:nvPr/>
        </p:nvPicPr>
        <p:blipFill>
          <a:blip r:embed="rId3">
            <a:extLst>
              <a:ext uri="{28A0092B-C50C-407E-A947-70E740481C1C}">
                <a14:useLocalDpi xmlns:a14="http://schemas.microsoft.com/office/drawing/2010/main" val="0"/>
              </a:ext>
            </a:extLst>
          </a:blip>
          <a:srcRect/>
          <a:stretch>
            <a:fillRect/>
          </a:stretch>
        </p:blipFill>
        <p:spPr bwMode="auto">
          <a:xfrm>
            <a:off x="1958094" y="950544"/>
            <a:ext cx="5386558" cy="4760214"/>
          </a:xfrm>
          <a:prstGeom prst="rect">
            <a:avLst/>
          </a:prstGeom>
          <a:noFill/>
          <a:ln>
            <a:noFill/>
          </a:ln>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135</a:t>
            </a:fld>
            <a:endParaRPr lang="mk" dirty="0"/>
          </a:p>
        </p:txBody>
      </p:sp>
    </p:spTree>
    <p:extLst>
      <p:ext uri="{BB962C8B-B14F-4D97-AF65-F5344CB8AC3E}">
        <p14:creationId xmlns:p14="http://schemas.microsoft.com/office/powerpoint/2010/main" val="522568054"/>
      </p:ext>
    </p:extLst>
  </p:cSld>
  <p:clrMapOvr>
    <a:masterClrMapping/>
  </p:clrMapOvr>
  <p:transition spd="slow">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Обработка во облак</a:t>
            </a:r>
            <a:endParaRPr lang="mk" b="1"/>
          </a:p>
        </p:txBody>
      </p:sp>
      <p:sp>
        <p:nvSpPr>
          <p:cNvPr id="4" name="Rectangle 3"/>
          <p:cNvSpPr>
            <a:spLocks noGrp="1" noChangeArrowheads="1"/>
          </p:cNvSpPr>
          <p:nvPr>
            <p:ph idx="1"/>
          </p:nvPr>
        </p:nvSpPr>
        <p:spPr/>
        <p:txBody>
          <a:bodyPr>
            <a:normAutofit fontScale="77500" lnSpcReduction="20000"/>
          </a:bodyPr>
          <a:lstStyle/>
          <a:p>
            <a:pPr marL="0" indent="0" algn="just" rtl="0">
              <a:lnSpc>
                <a:spcPct val="150000"/>
              </a:lnSpc>
              <a:spcBef>
                <a:spcPts val="0"/>
              </a:spcBef>
              <a:buNone/>
            </a:pPr>
            <a:r>
              <a:rPr lang="mk" b="0" i="0" u="none"/>
              <a:t>Обработка во облак е модел со кој се овозможува на секаде присатен, погоден и на барање мрежен пристап до заедничка група на конфигурабилни компјутерски ресурси (на пример, мрежи, сервери, мемории, апликации и услуги) кои можат да бидат брзо обезбедени и ослободени со минимален напор на управување или интеракција на провајдерот на услугите.[…] </a:t>
            </a:r>
            <a:endParaRPr lang="mk" smtClean="0"/>
          </a:p>
          <a:p>
            <a:pPr marL="0" indent="0" algn="l" rtl="0">
              <a:lnSpc>
                <a:spcPct val="150000"/>
              </a:lnSpc>
              <a:spcBef>
                <a:spcPts val="0"/>
              </a:spcBef>
              <a:buNone/>
            </a:pPr>
            <a:endParaRPr lang="mk"/>
          </a:p>
          <a:p>
            <a:pPr marL="0" indent="0" algn="r" rtl="0">
              <a:lnSpc>
                <a:spcPct val="150000"/>
              </a:lnSpc>
              <a:spcBef>
                <a:spcPts val="0"/>
              </a:spcBef>
              <a:buNone/>
            </a:pPr>
            <a:r>
              <a:rPr lang="mk" sz="1900" b="0" i="1" u="none"/>
              <a:t>Извор:</a:t>
            </a:r>
            <a:r>
              <a:rPr lang="mk" sz="1900" b="0" i="0" u="none"/>
              <a:t> </a:t>
            </a:r>
            <a:r>
              <a:rPr lang="mk" sz="1900" b="0" i="1" u="none"/>
              <a:t>Mell and Grance, NIST, 2011, http://csrc.nist.gov/publications/PubsSPs.html#800-145</a:t>
            </a:r>
            <a:r>
              <a:rPr lang="mk" sz="1900" b="0" i="0" u="none"/>
              <a:t> </a:t>
            </a:r>
            <a:endParaRPr lang="mk" sz="1900"/>
          </a:p>
        </p:txBody>
      </p:sp>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136</a:t>
            </a:fld>
            <a:endParaRPr lang="mk" dirty="0"/>
          </a:p>
        </p:txBody>
      </p:sp>
    </p:spTree>
    <p:extLst>
      <p:ext uri="{BB962C8B-B14F-4D97-AF65-F5344CB8AC3E}">
        <p14:creationId xmlns:p14="http://schemas.microsoft.com/office/powerpoint/2010/main" val="1740650995"/>
      </p:ext>
    </p:extLst>
  </p:cSld>
  <p:clrMapOvr>
    <a:masterClrMapping/>
  </p:clrMapOvr>
  <p:transition spd="slow">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Општо познати провајдери на облак </a:t>
            </a:r>
            <a:endParaRPr lang="mk" b="1"/>
          </a:p>
        </p:txBody>
      </p:sp>
      <p:pic>
        <p:nvPicPr>
          <p:cNvPr id="5" name="Grafik 364"/>
          <p:cNvPicPr/>
          <p:nvPr/>
        </p:nvPicPr>
        <p:blipFill>
          <a:blip r:embed="rId3">
            <a:extLst>
              <a:ext uri="{28A0092B-C50C-407E-A947-70E740481C1C}">
                <a14:useLocalDpi xmlns:a14="http://schemas.microsoft.com/office/drawing/2010/main" val="0"/>
              </a:ext>
            </a:extLst>
          </a:blip>
          <a:srcRect/>
          <a:stretch>
            <a:fillRect/>
          </a:stretch>
        </p:blipFill>
        <p:spPr bwMode="auto">
          <a:xfrm>
            <a:off x="1454204" y="2076566"/>
            <a:ext cx="1842666" cy="856450"/>
          </a:xfrm>
          <a:prstGeom prst="rect">
            <a:avLst/>
          </a:prstGeom>
          <a:noFill/>
          <a:ln>
            <a:noFill/>
          </a:ln>
          <a:effectLst>
            <a:reflection blurRad="6350" stA="52000" endA="300" endPos="35000" dir="5400000" sy="-100000" algn="bl" rotWithShape="0"/>
          </a:effectLst>
        </p:spPr>
      </p:pic>
      <p:pic>
        <p:nvPicPr>
          <p:cNvPr id="6" name="Grafik 368"/>
          <p:cNvPicPr/>
          <p:nvPr/>
        </p:nvPicPr>
        <p:blipFill>
          <a:blip r:embed="rId4">
            <a:extLst>
              <a:ext uri="{28A0092B-C50C-407E-A947-70E740481C1C}">
                <a14:useLocalDpi xmlns:a14="http://schemas.microsoft.com/office/drawing/2010/main" val="0"/>
              </a:ext>
            </a:extLst>
          </a:blip>
          <a:srcRect/>
          <a:stretch>
            <a:fillRect/>
          </a:stretch>
        </p:blipFill>
        <p:spPr bwMode="auto">
          <a:xfrm>
            <a:off x="1454204" y="3949626"/>
            <a:ext cx="1371233" cy="946344"/>
          </a:xfrm>
          <a:prstGeom prst="rect">
            <a:avLst/>
          </a:prstGeom>
          <a:noFill/>
          <a:ln>
            <a:noFill/>
          </a:ln>
          <a:effectLst>
            <a:reflection blurRad="6350" stA="52000" endA="300" endPos="35000" dir="5400000" sy="-100000" algn="bl" rotWithShape="0"/>
          </a:effectLst>
        </p:spPr>
      </p:pic>
      <p:pic>
        <p:nvPicPr>
          <p:cNvPr id="7" name="Grafik 372"/>
          <p:cNvPicPr/>
          <p:nvPr/>
        </p:nvPicPr>
        <p:blipFill>
          <a:blip r:embed="rId5">
            <a:extLst>
              <a:ext uri="{28A0092B-C50C-407E-A947-70E740481C1C}">
                <a14:useLocalDpi xmlns:a14="http://schemas.microsoft.com/office/drawing/2010/main" val="0"/>
              </a:ext>
            </a:extLst>
          </a:blip>
          <a:srcRect/>
          <a:stretch>
            <a:fillRect/>
          </a:stretch>
        </p:blipFill>
        <p:spPr bwMode="auto">
          <a:xfrm>
            <a:off x="2966181" y="5290035"/>
            <a:ext cx="1365746" cy="537091"/>
          </a:xfrm>
          <a:prstGeom prst="rect">
            <a:avLst/>
          </a:prstGeom>
          <a:noFill/>
          <a:ln>
            <a:noFill/>
          </a:ln>
          <a:effectLst>
            <a:reflection blurRad="6350" stA="52000" endA="300" endPos="35000" dir="5400000" sy="-100000" algn="bl" rotWithShape="0"/>
          </a:effectLst>
        </p:spPr>
      </p:pic>
      <p:pic>
        <p:nvPicPr>
          <p:cNvPr id="8" name="Grafik 376"/>
          <p:cNvPicPr/>
          <p:nvPr/>
        </p:nvPicPr>
        <p:blipFill>
          <a:blip r:embed="rId6">
            <a:extLst>
              <a:ext uri="{28A0092B-C50C-407E-A947-70E740481C1C}">
                <a14:useLocalDpi xmlns:a14="http://schemas.microsoft.com/office/drawing/2010/main" val="0"/>
              </a:ext>
            </a:extLst>
          </a:blip>
          <a:srcRect/>
          <a:stretch>
            <a:fillRect/>
          </a:stretch>
        </p:blipFill>
        <p:spPr bwMode="auto">
          <a:xfrm>
            <a:off x="6178400" y="4696676"/>
            <a:ext cx="1933914" cy="593360"/>
          </a:xfrm>
          <a:prstGeom prst="rect">
            <a:avLst/>
          </a:prstGeom>
          <a:noFill/>
          <a:ln>
            <a:noFill/>
          </a:ln>
          <a:effectLst>
            <a:reflection blurRad="6350" stA="52000" endA="300" endPos="35000" dir="5400000" sy="-100000" algn="bl" rotWithShape="0"/>
          </a:effectLst>
        </p:spPr>
      </p:pic>
      <p:pic>
        <p:nvPicPr>
          <p:cNvPr id="9" name="Grafik 380"/>
          <p:cNvPicPr/>
          <p:nvPr/>
        </p:nvPicPr>
        <p:blipFill>
          <a:blip r:embed="rId7">
            <a:extLst>
              <a:ext uri="{28A0092B-C50C-407E-A947-70E740481C1C}">
                <a14:useLocalDpi xmlns:a14="http://schemas.microsoft.com/office/drawing/2010/main" val="0"/>
              </a:ext>
            </a:extLst>
          </a:blip>
          <a:srcRect/>
          <a:stretch>
            <a:fillRect/>
          </a:stretch>
        </p:blipFill>
        <p:spPr bwMode="auto">
          <a:xfrm>
            <a:off x="6528786" y="2220440"/>
            <a:ext cx="1846693" cy="890758"/>
          </a:xfrm>
          <a:prstGeom prst="rect">
            <a:avLst/>
          </a:prstGeom>
          <a:noFill/>
          <a:ln>
            <a:noFill/>
          </a:ln>
          <a:effectLst>
            <a:reflection blurRad="6350" stA="52000" endA="300" endPos="35000" dir="5400000" sy="-100000" algn="bl" rotWithShape="0"/>
          </a:effectLst>
        </p:spPr>
      </p:pic>
      <p:pic>
        <p:nvPicPr>
          <p:cNvPr id="10" name="Grafik 384"/>
          <p:cNvPicPr/>
          <p:nvPr/>
        </p:nvPicPr>
        <p:blipFill>
          <a:blip r:embed="rId8">
            <a:extLst>
              <a:ext uri="{28A0092B-C50C-407E-A947-70E740481C1C}">
                <a14:useLocalDpi xmlns:a14="http://schemas.microsoft.com/office/drawing/2010/main" val="0"/>
              </a:ext>
            </a:extLst>
          </a:blip>
          <a:srcRect/>
          <a:stretch>
            <a:fillRect/>
          </a:stretch>
        </p:blipFill>
        <p:spPr bwMode="auto">
          <a:xfrm>
            <a:off x="4331927" y="3111198"/>
            <a:ext cx="1374444" cy="1086770"/>
          </a:xfrm>
          <a:prstGeom prst="rect">
            <a:avLst/>
          </a:prstGeom>
          <a:noFill/>
          <a:ln>
            <a:noFill/>
          </a:ln>
          <a:effectLst>
            <a:reflection blurRad="6350" stA="52000" endA="300" endPos="35000" dir="5400000" sy="-100000" algn="bl" rotWithShape="0"/>
          </a:effectLst>
        </p:spPr>
      </p:pic>
      <p:sp>
        <p:nvSpPr>
          <p:cNvPr id="3" name="Textfeld 2"/>
          <p:cNvSpPr txBox="1"/>
          <p:nvPr/>
        </p:nvSpPr>
        <p:spPr>
          <a:xfrm>
            <a:off x="586256" y="6341429"/>
            <a:ext cx="7344078" cy="369332"/>
          </a:xfrm>
          <a:prstGeom prst="rect">
            <a:avLst/>
          </a:prstGeom>
          <a:noFill/>
        </p:spPr>
        <p:txBody>
          <a:bodyPr wrap="none" rtlCol="0">
            <a:spAutoFit/>
          </a:bodyPr>
          <a:lstStyle/>
          <a:p>
            <a:pPr algn="l" rtl="0"/>
            <a:r>
              <a:rPr lang="mk" b="0" i="0" u="none"/>
              <a:t>Повеќе: http://en.wikipedia.org/wiki/Comparison_of_online_backup_services</a:t>
            </a:r>
            <a:endParaRPr lang="mk"/>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137</a:t>
            </a:fld>
            <a:endParaRPr lang="mk" dirty="0"/>
          </a:p>
        </p:txBody>
      </p:sp>
    </p:spTree>
    <p:extLst>
      <p:ext uri="{BB962C8B-B14F-4D97-AF65-F5344CB8AC3E}">
        <p14:creationId xmlns:p14="http://schemas.microsoft.com/office/powerpoint/2010/main" val="2099033531"/>
      </p:ext>
    </p:extLst>
  </p:cSld>
  <p:clrMapOvr>
    <a:masterClrMapping/>
  </p:clrMapOvr>
  <p:transition spd="slow">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rtl="0"/>
            <a:r>
              <a:rPr lang="mk" sz="4200" b="1" i="0" u="none" dirty="0"/>
              <a:t>Што да се прави со далечинското чување на податоци?</a:t>
            </a:r>
            <a:endParaRPr lang="mk" sz="4200" b="1" dirty="0"/>
          </a:p>
        </p:txBody>
      </p:sp>
      <p:sp>
        <p:nvSpPr>
          <p:cNvPr id="4" name="Rectangle 3"/>
          <p:cNvSpPr>
            <a:spLocks noGrp="1" noChangeArrowheads="1"/>
          </p:cNvSpPr>
          <p:nvPr>
            <p:ph idx="1"/>
          </p:nvPr>
        </p:nvSpPr>
        <p:spPr/>
        <p:txBody>
          <a:bodyPr>
            <a:normAutofit fontScale="85000" lnSpcReduction="20000"/>
          </a:bodyPr>
          <a:lstStyle/>
          <a:p>
            <a:pPr marL="0" indent="0" algn="l" rtl="0">
              <a:lnSpc>
                <a:spcPct val="150000"/>
              </a:lnSpc>
              <a:spcBef>
                <a:spcPts val="0"/>
              </a:spcBef>
              <a:buNone/>
            </a:pPr>
            <a:r>
              <a:rPr lang="mk" b="0" i="0" u="none" dirty="0"/>
              <a:t>Идентификација:</a:t>
            </a:r>
          </a:p>
          <a:p>
            <a:pPr lvl="0" algn="l" rtl="0"/>
            <a:r>
              <a:rPr lang="mk" b="0" i="0" u="none" dirty="0"/>
              <a:t>Системски </a:t>
            </a:r>
            <a:r>
              <a:rPr lang="mk" b="0" i="0" u="none" dirty="0" smtClean="0"/>
              <a:t>икони </a:t>
            </a:r>
            <a:endParaRPr lang="mk" dirty="0" smtClean="0"/>
          </a:p>
          <a:p>
            <a:pPr lvl="0" algn="l" rtl="0"/>
            <a:r>
              <a:rPr lang="mk" b="0" i="0" u="none" dirty="0"/>
              <a:t>Контрола на инсталираниот софтвер</a:t>
            </a:r>
            <a:endParaRPr lang="mk" dirty="0"/>
          </a:p>
          <a:p>
            <a:pPr lvl="0" algn="l" rtl="0"/>
            <a:r>
              <a:rPr lang="mk" b="0" i="0" u="none" dirty="0"/>
              <a:t>Процесна листа </a:t>
            </a:r>
            <a:endParaRPr lang="mk" dirty="0" smtClean="0"/>
          </a:p>
          <a:p>
            <a:pPr lvl="0" algn="l" rtl="0"/>
            <a:r>
              <a:rPr lang="mk" b="0" i="0" u="none" dirty="0"/>
              <a:t>Споделувања на мрежата и мапираните мрежни дискови</a:t>
            </a:r>
            <a:endParaRPr lang="mk" dirty="0"/>
          </a:p>
          <a:p>
            <a:pPr lvl="0" algn="l" rtl="0"/>
            <a:r>
              <a:rPr lang="mk" b="0" i="0" u="none" dirty="0"/>
              <a:t>Набљудување на мрежниот сообраќај</a:t>
            </a:r>
            <a:endParaRPr lang="mk" dirty="0"/>
          </a:p>
          <a:p>
            <a:pPr lvl="0" algn="l" rtl="0"/>
            <a:r>
              <a:rPr lang="mk" b="0" i="0" u="none" dirty="0"/>
              <a:t>Листа на отворени и мрежни сокети за сомнителни активности. </a:t>
            </a:r>
            <a:endParaRPr lang="mk" dirty="0"/>
          </a:p>
          <a:p>
            <a:pPr lvl="0" algn="l" rtl="0"/>
            <a:r>
              <a:rPr lang="mk" b="0" i="0" u="none" dirty="0"/>
              <a:t>Соберете ги сите податоци за кои се покажа дека се чуваат на далечина</a:t>
            </a:r>
            <a:r>
              <a:rPr lang="mk" b="0" i="0" u="none" dirty="0" smtClean="0"/>
              <a:t>. </a:t>
            </a:r>
            <a:endParaRPr lang="mk" dirty="0"/>
          </a:p>
        </p:txBody>
      </p:sp>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138</a:t>
            </a:fld>
            <a:endParaRPr lang="mk" dirty="0"/>
          </a:p>
        </p:txBody>
      </p:sp>
    </p:spTree>
    <p:extLst>
      <p:ext uri="{BB962C8B-B14F-4D97-AF65-F5344CB8AC3E}">
        <p14:creationId xmlns:p14="http://schemas.microsoft.com/office/powerpoint/2010/main" val="1742686248"/>
      </p:ext>
    </p:extLst>
  </p:cSld>
  <p:clrMapOvr>
    <a:masterClrMapping/>
  </p:clrMapOvr>
  <p:transition spd="slow">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800" y="0"/>
            <a:ext cx="5220201" cy="6858000"/>
          </a:xfrm>
          <a:prstGeom prst="rect">
            <a:avLst/>
          </a:prstGeom>
        </p:spPr>
      </p:pic>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139</a:t>
            </a:fld>
            <a:endParaRPr lang="mk" dirty="0"/>
          </a:p>
        </p:txBody>
      </p:sp>
    </p:spTree>
    <p:extLst>
      <p:ext uri="{BB962C8B-B14F-4D97-AF65-F5344CB8AC3E}">
        <p14:creationId xmlns:p14="http://schemas.microsoft.com/office/powerpoint/2010/main" val="1051049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464" y="265929"/>
            <a:ext cx="8843554" cy="1143000"/>
          </a:xfrm>
        </p:spPr>
        <p:txBody>
          <a:bodyPr>
            <a:normAutofit fontScale="90000"/>
          </a:bodyPr>
          <a:lstStyle/>
          <a:p>
            <a:pPr rtl="0"/>
            <a:r>
              <a:rPr lang="mk" b="1" i="0" u="none"/>
              <a:t>Извори и типови на електронски докази</a:t>
            </a:r>
            <a:endParaRPr lang="mk" b="1" dirty="0"/>
          </a:p>
        </p:txBody>
      </p:sp>
      <p:sp>
        <p:nvSpPr>
          <p:cNvPr id="3" name="Content Placeholder 2"/>
          <p:cNvSpPr>
            <a:spLocks noGrp="1"/>
          </p:cNvSpPr>
          <p:nvPr>
            <p:ph idx="1"/>
          </p:nvPr>
        </p:nvSpPr>
        <p:spPr/>
        <p:txBody>
          <a:bodyPr/>
          <a:lstStyle/>
          <a:p>
            <a:pPr algn="l" rtl="0"/>
            <a:r>
              <a:rPr lang="mk" b="1" i="0" u="none"/>
              <a:t>Извори</a:t>
            </a:r>
          </a:p>
          <a:p>
            <a:pPr lvl="1" algn="l" rtl="0"/>
            <a:r>
              <a:rPr lang="mk" b="0" i="0" u="none"/>
              <a:t>Сите електронски уреди</a:t>
            </a:r>
          </a:p>
          <a:p>
            <a:pPr algn="l" rtl="0"/>
            <a:r>
              <a:rPr lang="mk" b="1" i="0" u="none"/>
              <a:t>Типови</a:t>
            </a:r>
          </a:p>
          <a:p>
            <a:pPr lvl="1" algn="l" rtl="0"/>
            <a:r>
              <a:rPr lang="mk" b="0" i="0" u="none"/>
              <a:t>Статистички податоци (мртва кутија)</a:t>
            </a:r>
          </a:p>
          <a:p>
            <a:pPr lvl="1" algn="l" rtl="0"/>
            <a:r>
              <a:rPr lang="mk" b="0" i="0" u="none"/>
              <a:t>Живи податоци (меморија и сервери)</a:t>
            </a:r>
          </a:p>
          <a:p>
            <a:pPr lvl="1" algn="l" rtl="0"/>
            <a:r>
              <a:rPr lang="mk" b="0" i="0" u="none"/>
              <a:t>Интернет податоци</a:t>
            </a:r>
            <a:endParaRPr lang="mk" dirty="0"/>
          </a:p>
        </p:txBody>
      </p:sp>
      <p:sp>
        <p:nvSpPr>
          <p:cNvPr id="4" name="Espace réservé du numéro de diapositive 3"/>
          <p:cNvSpPr>
            <a:spLocks noGrp="1"/>
          </p:cNvSpPr>
          <p:nvPr>
            <p:ph type="sldNum" sz="quarter" idx="12"/>
          </p:nvPr>
        </p:nvSpPr>
        <p:spPr/>
        <p:txBody>
          <a:bodyPr/>
          <a:lstStyle/>
          <a:p>
            <a:pPr algn="r" rtl="0"/>
            <a:fld id="{C1820EB3-92EE-104B-92CD-26C09B1518FE}" type="slidenum">
              <a:rPr/>
              <a:pPr/>
              <a:t>14</a:t>
            </a:fld>
            <a:endParaRPr lang="mk"/>
          </a:p>
        </p:txBody>
      </p:sp>
    </p:spTree>
    <p:extLst>
      <p:ext uri="{BB962C8B-B14F-4D97-AF65-F5344CB8AC3E}">
        <p14:creationId xmlns:p14="http://schemas.microsoft.com/office/powerpoint/2010/main" val="376164754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140</a:t>
            </a:fld>
            <a:endParaRPr lang="mk" dirty="0"/>
          </a:p>
        </p:txBody>
      </p:sp>
      <p:sp>
        <p:nvSpPr>
          <p:cNvPr id="5" name="TextBox 4"/>
          <p:cNvSpPr txBox="1"/>
          <p:nvPr/>
        </p:nvSpPr>
        <p:spPr>
          <a:xfrm>
            <a:off x="2644779" y="2902748"/>
            <a:ext cx="3692047" cy="1569660"/>
          </a:xfrm>
          <a:prstGeom prst="rect">
            <a:avLst/>
          </a:prstGeom>
          <a:noFill/>
        </p:spPr>
        <p:txBody>
          <a:bodyPr wrap="square" rtlCol="0">
            <a:spAutoFit/>
          </a:bodyPr>
          <a:lstStyle/>
          <a:p>
            <a:pPr lvl="1" algn="ctr" rtl="0"/>
            <a:r>
              <a:rPr lang="mk" sz="3200" b="1" i="0" u="none">
                <a:solidFill>
                  <a:schemeClr val="accent1">
                    <a:lumMod val="25000"/>
                  </a:schemeClr>
                </a:solidFill>
                <a:latin typeface="Calibri" pitchFamily="34" charset="0"/>
              </a:rPr>
              <a:t>ОЗНАЧУВАЊЕ, ТРАНСПОРТ И ЧУВАЊЕ</a:t>
            </a:r>
            <a:endParaRPr lang="mk" sz="3200"/>
          </a:p>
        </p:txBody>
      </p:sp>
    </p:spTree>
    <p:extLst>
      <p:ext uri="{BB962C8B-B14F-4D97-AF65-F5344CB8AC3E}">
        <p14:creationId xmlns:p14="http://schemas.microsoft.com/office/powerpoint/2010/main" val="154462738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Означување</a:t>
            </a:r>
            <a:endParaRPr lang="mk" b="1"/>
          </a:p>
        </p:txBody>
      </p:sp>
      <p:sp>
        <p:nvSpPr>
          <p:cNvPr id="4" name="Rectangle 3"/>
          <p:cNvSpPr>
            <a:spLocks noGrp="1" noChangeArrowheads="1"/>
          </p:cNvSpPr>
          <p:nvPr>
            <p:ph idx="1"/>
          </p:nvPr>
        </p:nvSpPr>
        <p:spPr>
          <a:xfrm>
            <a:off x="457200" y="1600200"/>
            <a:ext cx="4871479" cy="4525963"/>
          </a:xfrm>
        </p:spPr>
        <p:txBody>
          <a:bodyPr>
            <a:normAutofit fontScale="70000" lnSpcReduction="20000"/>
          </a:bodyPr>
          <a:lstStyle/>
          <a:p>
            <a:pPr algn="just" rtl="0">
              <a:lnSpc>
                <a:spcPct val="150000"/>
              </a:lnSpc>
              <a:spcBef>
                <a:spcPts val="0"/>
              </a:spcBef>
            </a:pPr>
            <a:r>
              <a:rPr lang="mk" b="0" i="0" u="none"/>
              <a:t>Означете ги сите уреди и кабловски врски. </a:t>
            </a:r>
          </a:p>
          <a:p>
            <a:pPr algn="just" rtl="0">
              <a:lnSpc>
                <a:spcPct val="150000"/>
              </a:lnSpc>
              <a:spcBef>
                <a:spcPts val="0"/>
              </a:spcBef>
            </a:pPr>
            <a:endParaRPr lang="mk" smtClean="0"/>
          </a:p>
          <a:p>
            <a:pPr algn="just" rtl="0">
              <a:lnSpc>
                <a:spcPct val="150000"/>
              </a:lnSpc>
              <a:spcBef>
                <a:spcPts val="0"/>
              </a:spcBef>
            </a:pPr>
            <a:r>
              <a:rPr lang="mk" b="0" i="0" u="none"/>
              <a:t>Не лепете самолепливи налепници на површината на медиумот за чување. Користете кутии, кеси и коверти за пакување и обележување на медиумите за чување податоци. </a:t>
            </a:r>
            <a:endParaRPr lang="mk"/>
          </a:p>
        </p:txBody>
      </p:sp>
      <p:pic>
        <p:nvPicPr>
          <p:cNvPr id="3" name="Bild 2"/>
          <p:cNvPicPr>
            <a:picLocks noChangeAspect="1"/>
          </p:cNvPicPr>
          <p:nvPr/>
        </p:nvPicPr>
        <p:blipFill>
          <a:blip r:embed="rId2"/>
          <a:stretch>
            <a:fillRect/>
          </a:stretch>
        </p:blipFill>
        <p:spPr>
          <a:xfrm>
            <a:off x="5429924" y="1876319"/>
            <a:ext cx="3614602" cy="2168761"/>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pPr algn="r" rtl="0"/>
            <a:fld id="{C1820EB3-92EE-104B-92CD-26C09B1518FE}" type="slidenum">
              <a:rPr/>
              <a:pPr/>
              <a:t>141</a:t>
            </a:fld>
            <a:endParaRPr lang="mk" dirty="0"/>
          </a:p>
        </p:txBody>
      </p:sp>
    </p:spTree>
    <p:extLst>
      <p:ext uri="{BB962C8B-B14F-4D97-AF65-F5344CB8AC3E}">
        <p14:creationId xmlns:p14="http://schemas.microsoft.com/office/powerpoint/2010/main" val="1760219034"/>
      </p:ext>
    </p:extLst>
  </p:cSld>
  <p:clrMapOvr>
    <a:masterClrMapping/>
  </p:clrMapOvr>
  <p:transition spd="slow">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8471"/>
          </a:xfrm>
        </p:spPr>
        <p:txBody>
          <a:bodyPr/>
          <a:lstStyle/>
          <a:p>
            <a:pPr rtl="0"/>
            <a:r>
              <a:rPr lang="mk" b="1" i="0" u="none"/>
              <a:t>Пакување, транспорт и чување</a:t>
            </a:r>
            <a:endParaRPr lang="mk" b="1"/>
          </a:p>
        </p:txBody>
      </p:sp>
      <p:sp>
        <p:nvSpPr>
          <p:cNvPr id="3" name="Content Placeholder 2"/>
          <p:cNvSpPr>
            <a:spLocks noGrp="1"/>
          </p:cNvSpPr>
          <p:nvPr>
            <p:ph idx="1"/>
          </p:nvPr>
        </p:nvSpPr>
        <p:spPr/>
        <p:txBody>
          <a:bodyPr>
            <a:normAutofit fontScale="92500" lnSpcReduction="20000"/>
          </a:bodyPr>
          <a:lstStyle/>
          <a:p>
            <a:pPr marL="363538" indent="0" algn="just" rtl="0">
              <a:buNone/>
            </a:pPr>
            <a:r>
              <a:rPr lang="mk" b="0" i="0" u="none" dirty="0"/>
              <a:t>Копмпјутерите и поврзаните уреди се кршливи електронски инструменти кои се чувствителни на температура, влажност, физички удари, статички електрицитет, магнетски извори, па дури и на некои активности (на пример, вклучување/исклучување</a:t>
            </a:r>
            <a:r>
              <a:rPr lang="mk" b="0" i="0" u="none" dirty="0" smtClean="0"/>
              <a:t>). Поради </a:t>
            </a:r>
            <a:r>
              <a:rPr lang="mk" b="0" i="0" u="none" dirty="0"/>
              <a:t>тоа потребно е да се преземат посебни мерки на претпазливот при пакувањето, транспортот и чувањето на е-доказите</a:t>
            </a:r>
            <a:r>
              <a:rPr lang="mk" b="0" i="0" u="none" dirty="0" smtClean="0"/>
              <a:t>. За </a:t>
            </a:r>
            <a:r>
              <a:rPr lang="mk" b="0" i="0" u="none" dirty="0"/>
              <a:t>да се одржи синџирот на чување, пакувањето, транспортот и чувањето треба да бидат соодветно евидентирани.</a:t>
            </a:r>
          </a:p>
          <a:p>
            <a:pPr algn="just" rtl="0">
              <a:buNone/>
            </a:pPr>
            <a:endParaRPr lang="mk" dirty="0"/>
          </a:p>
        </p:txBody>
      </p:sp>
      <p:sp>
        <p:nvSpPr>
          <p:cNvPr id="4" name="Espace réservé du numéro de diapositive 3"/>
          <p:cNvSpPr>
            <a:spLocks noGrp="1"/>
          </p:cNvSpPr>
          <p:nvPr>
            <p:ph type="sldNum" sz="quarter" idx="12"/>
          </p:nvPr>
        </p:nvSpPr>
        <p:spPr/>
        <p:txBody>
          <a:bodyPr/>
          <a:lstStyle/>
          <a:p>
            <a:pPr algn="r" rtl="0"/>
            <a:fld id="{C1820EB3-92EE-104B-92CD-26C09B1518FE}" type="slidenum">
              <a:rPr/>
              <a:pPr/>
              <a:t>142</a:t>
            </a:fld>
            <a:endParaRPr lang="mk"/>
          </a:p>
        </p:txBody>
      </p:sp>
    </p:spTree>
    <p:extLst>
      <p:ext uri="{BB962C8B-B14F-4D97-AF65-F5344CB8AC3E}">
        <p14:creationId xmlns:p14="http://schemas.microsoft.com/office/powerpoint/2010/main" val="30630824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Пакување и транспорт</a:t>
            </a:r>
            <a:endParaRPr lang="mk" b="1"/>
          </a:p>
        </p:txBody>
      </p:sp>
      <p:sp>
        <p:nvSpPr>
          <p:cNvPr id="4" name="Rectangle 3"/>
          <p:cNvSpPr>
            <a:spLocks noGrp="1" noChangeArrowheads="1"/>
          </p:cNvSpPr>
          <p:nvPr>
            <p:ph idx="1"/>
          </p:nvPr>
        </p:nvSpPr>
        <p:spPr>
          <a:xfrm>
            <a:off x="457200" y="1600200"/>
            <a:ext cx="5170600" cy="5123194"/>
          </a:xfrm>
        </p:spPr>
        <p:txBody>
          <a:bodyPr>
            <a:normAutofit fontScale="70000" lnSpcReduction="20000"/>
          </a:bodyPr>
          <a:lstStyle/>
          <a:p>
            <a:pPr algn="just" rtl="0">
              <a:lnSpc>
                <a:spcPct val="150000"/>
              </a:lnSpc>
              <a:spcBef>
                <a:spcPts val="0"/>
              </a:spcBef>
            </a:pPr>
            <a:r>
              <a:rPr lang="mk" b="0" i="0" u="none" dirty="0"/>
              <a:t>Електронските докази можат да бидат чувствителни на температура, влажност, физички удари, статички електрицитет, магнетски извори, па дури и на некои активности (на пример, вклучување/исклучување</a:t>
            </a:r>
            <a:r>
              <a:rPr lang="mk" b="0" i="0" u="none" dirty="0" smtClean="0"/>
              <a:t>). </a:t>
            </a:r>
            <a:endParaRPr lang="mk" dirty="0" smtClean="0"/>
          </a:p>
          <a:p>
            <a:pPr algn="just" rtl="0">
              <a:lnSpc>
                <a:spcPct val="150000"/>
              </a:lnSpc>
              <a:spcBef>
                <a:spcPts val="0"/>
              </a:spcBef>
            </a:pPr>
            <a:endParaRPr lang="mk" dirty="0" smtClean="0"/>
          </a:p>
          <a:p>
            <a:pPr algn="just" rtl="0">
              <a:lnSpc>
                <a:spcPct val="150000"/>
              </a:lnSpc>
              <a:spcBef>
                <a:spcPts val="0"/>
              </a:spcBef>
            </a:pPr>
            <a:r>
              <a:rPr lang="mk" b="0" i="0" u="none" dirty="0"/>
              <a:t>Со е-доказите треба да се ракува внимателно и мора да се користат соодветни кеси и кутии зпри заплена на уредите. </a:t>
            </a:r>
            <a:endParaRPr lang="mk" dirty="0"/>
          </a:p>
        </p:txBody>
      </p:sp>
      <p:pic>
        <p:nvPicPr>
          <p:cNvPr id="5" name="Bild 4"/>
          <p:cNvPicPr>
            <a:picLocks noChangeAspect="1"/>
          </p:cNvPicPr>
          <p:nvPr/>
        </p:nvPicPr>
        <p:blipFill>
          <a:blip r:embed="rId2"/>
          <a:stretch>
            <a:fillRect/>
          </a:stretch>
        </p:blipFill>
        <p:spPr>
          <a:xfrm>
            <a:off x="5627800" y="1761415"/>
            <a:ext cx="3516200" cy="2684033"/>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143</a:t>
            </a:fld>
            <a:endParaRPr lang="mk"/>
          </a:p>
        </p:txBody>
      </p:sp>
    </p:spTree>
    <p:extLst>
      <p:ext uri="{BB962C8B-B14F-4D97-AF65-F5344CB8AC3E}">
        <p14:creationId xmlns:p14="http://schemas.microsoft.com/office/powerpoint/2010/main" val="266583366"/>
      </p:ext>
    </p:extLst>
  </p:cSld>
  <p:clrMapOvr>
    <a:masterClrMapping/>
  </p:clrMapOvr>
  <p:transition spd="slow">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Транспорт</a:t>
            </a:r>
            <a:endParaRPr lang="mk" b="1"/>
          </a:p>
        </p:txBody>
      </p:sp>
      <p:sp>
        <p:nvSpPr>
          <p:cNvPr id="4" name="Rectangle 3"/>
          <p:cNvSpPr>
            <a:spLocks noGrp="1" noChangeArrowheads="1"/>
          </p:cNvSpPr>
          <p:nvPr>
            <p:ph idx="1"/>
          </p:nvPr>
        </p:nvSpPr>
        <p:spPr>
          <a:xfrm>
            <a:off x="457200" y="1463040"/>
            <a:ext cx="5235660" cy="4525963"/>
          </a:xfrm>
        </p:spPr>
        <p:txBody>
          <a:bodyPr>
            <a:normAutofit fontScale="85000" lnSpcReduction="20000"/>
          </a:bodyPr>
          <a:lstStyle/>
          <a:p>
            <a:pPr algn="just" rtl="0">
              <a:lnSpc>
                <a:spcPct val="150000"/>
              </a:lnSpc>
              <a:spcBef>
                <a:spcPts val="0"/>
              </a:spcBef>
            </a:pPr>
            <a:r>
              <a:rPr lang="mk" sz="2800" b="0" i="0" u="none" dirty="0"/>
              <a:t>Чувајте ги електронските докази подалеку од магнетните извори (на пример, радио предајниците, магнетите на звучниците, загреани седишта) .</a:t>
            </a:r>
          </a:p>
          <a:p>
            <a:pPr marL="342900" lvl="1" indent="-342900" algn="just" rtl="0">
              <a:lnSpc>
                <a:spcPct val="150000"/>
              </a:lnSpc>
              <a:spcBef>
                <a:spcPts val="0"/>
              </a:spcBef>
              <a:buFont typeface="Arial"/>
              <a:buChar char="•"/>
            </a:pPr>
            <a:r>
              <a:rPr lang="mk" b="0" i="0" u="none" dirty="0"/>
              <a:t>Осигурајте се опремата да биде заштитена од удари и потреси (односно, од механичко оштетување), топлина и влажност.</a:t>
            </a:r>
            <a:endParaRPr lang="mk" dirty="0"/>
          </a:p>
          <a:p>
            <a:pPr algn="l" rtl="0">
              <a:lnSpc>
                <a:spcPct val="150000"/>
              </a:lnSpc>
              <a:spcBef>
                <a:spcPts val="0"/>
              </a:spcBef>
            </a:pPr>
            <a:endParaRPr lang="mk" dirty="0"/>
          </a:p>
        </p:txBody>
      </p:sp>
      <p:pic>
        <p:nvPicPr>
          <p:cNvPr id="3" name="Bild 2" descr="Bildschirmfoto 2013-02-25 um 14.11.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850" y="1936369"/>
            <a:ext cx="3244145" cy="2164527"/>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pPr algn="r" rtl="0"/>
            <a:fld id="{C1820EB3-92EE-104B-92CD-26C09B1518FE}" type="slidenum">
              <a:rPr/>
              <a:pPr/>
              <a:t>144</a:t>
            </a:fld>
            <a:endParaRPr lang="mk"/>
          </a:p>
        </p:txBody>
      </p:sp>
    </p:spTree>
    <p:extLst>
      <p:ext uri="{BB962C8B-B14F-4D97-AF65-F5344CB8AC3E}">
        <p14:creationId xmlns:p14="http://schemas.microsoft.com/office/powerpoint/2010/main" val="815744720"/>
      </p:ext>
    </p:extLst>
  </p:cSld>
  <p:clrMapOvr>
    <a:masterClrMapping/>
  </p:clrMapOvr>
  <p:transition spd="slow">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Чување</a:t>
            </a:r>
            <a:endParaRPr lang="mk" b="1"/>
          </a:p>
        </p:txBody>
      </p:sp>
      <p:sp>
        <p:nvSpPr>
          <p:cNvPr id="4" name="Rectangle 3"/>
          <p:cNvSpPr>
            <a:spLocks noGrp="1" noChangeArrowheads="1"/>
          </p:cNvSpPr>
          <p:nvPr>
            <p:ph idx="1"/>
          </p:nvPr>
        </p:nvSpPr>
        <p:spPr>
          <a:xfrm>
            <a:off x="457201" y="1600200"/>
            <a:ext cx="5266778" cy="4525963"/>
          </a:xfrm>
        </p:spPr>
        <p:txBody>
          <a:bodyPr>
            <a:normAutofit fontScale="85000" lnSpcReduction="10000"/>
          </a:bodyPr>
          <a:lstStyle/>
          <a:p>
            <a:pPr marL="285750" lvl="1" algn="just" rtl="0">
              <a:buFont typeface="Arial"/>
              <a:buChar char="•"/>
            </a:pPr>
            <a:r>
              <a:rPr lang="mk" b="0" i="0" u="none" dirty="0"/>
              <a:t>Осигурајте се доказите да бидат потпишани во согласност со релевантните политики.</a:t>
            </a:r>
          </a:p>
          <a:p>
            <a:pPr marL="285750" lvl="1" algn="just" rtl="0">
              <a:buFont typeface="Arial"/>
              <a:buChar char="•"/>
            </a:pPr>
            <a:endParaRPr lang="mk" dirty="0"/>
          </a:p>
          <a:p>
            <a:pPr marL="285750" lvl="1" algn="just" rtl="0">
              <a:buFont typeface="Arial"/>
              <a:buChar char="•"/>
            </a:pPr>
            <a:r>
              <a:rPr lang="mk" b="0" i="0" u="none" dirty="0"/>
              <a:t>Чувајте ги доказите во обезбедено подрачје, подалеку од екстремни температури и влажност</a:t>
            </a:r>
            <a:r>
              <a:rPr lang="mk" b="0" i="0" u="none" dirty="0" smtClean="0"/>
              <a:t>. </a:t>
            </a:r>
            <a:endParaRPr lang="mk" dirty="0" smtClean="0"/>
          </a:p>
          <a:p>
            <a:pPr marL="285750" lvl="1" algn="just" rtl="0">
              <a:buFont typeface="Arial"/>
              <a:buChar char="•"/>
            </a:pPr>
            <a:endParaRPr lang="mk" dirty="0"/>
          </a:p>
          <a:p>
            <a:pPr marL="285750" lvl="1" algn="just" rtl="0">
              <a:buFont typeface="Arial"/>
              <a:buChar char="•"/>
            </a:pPr>
            <a:r>
              <a:rPr lang="mk" b="0" i="0" u="none" dirty="0"/>
              <a:t>Заштитете ги од магнетните извори, влагата, прашината, и од други штетни честички или загадувачи.</a:t>
            </a:r>
            <a:endParaRPr lang="mk" dirty="0"/>
          </a:p>
          <a:p>
            <a:pPr algn="just" rtl="0">
              <a:lnSpc>
                <a:spcPct val="150000"/>
              </a:lnSpc>
              <a:spcBef>
                <a:spcPts val="0"/>
              </a:spcBef>
            </a:pPr>
            <a:endParaRPr lang="mk" dirty="0"/>
          </a:p>
        </p:txBody>
      </p:sp>
      <p:pic>
        <p:nvPicPr>
          <p:cNvPr id="5" name="Bild 4"/>
          <p:cNvPicPr>
            <a:picLocks noChangeAspect="1"/>
          </p:cNvPicPr>
          <p:nvPr/>
        </p:nvPicPr>
        <p:blipFill>
          <a:blip r:embed="rId2"/>
          <a:stretch>
            <a:fillRect/>
          </a:stretch>
        </p:blipFill>
        <p:spPr>
          <a:xfrm>
            <a:off x="5834522" y="1724454"/>
            <a:ext cx="3281868" cy="1934066"/>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145</a:t>
            </a:fld>
            <a:endParaRPr lang="mk"/>
          </a:p>
        </p:txBody>
      </p:sp>
    </p:spTree>
    <p:extLst>
      <p:ext uri="{BB962C8B-B14F-4D97-AF65-F5344CB8AC3E}">
        <p14:creationId xmlns:p14="http://schemas.microsoft.com/office/powerpoint/2010/main" val="685906592"/>
      </p:ext>
    </p:extLst>
  </p:cSld>
  <p:clrMapOvr>
    <a:masterClrMapping/>
  </p:clrMapOvr>
  <p:transition spd="slow">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Простории за чување</a:t>
            </a:r>
            <a:endParaRPr lang="mk" b="1"/>
          </a:p>
        </p:txBody>
      </p:sp>
      <p:sp>
        <p:nvSpPr>
          <p:cNvPr id="4" name="Rectangle 3"/>
          <p:cNvSpPr>
            <a:spLocks noGrp="1" noChangeArrowheads="1"/>
          </p:cNvSpPr>
          <p:nvPr>
            <p:ph idx="1"/>
          </p:nvPr>
        </p:nvSpPr>
        <p:spPr>
          <a:xfrm>
            <a:off x="457200" y="1600200"/>
            <a:ext cx="5340845" cy="4525963"/>
          </a:xfrm>
        </p:spPr>
        <p:txBody>
          <a:bodyPr>
            <a:normAutofit fontScale="85000" lnSpcReduction="20000"/>
          </a:bodyPr>
          <a:lstStyle/>
          <a:p>
            <a:pPr marL="0" lvl="1" indent="0" algn="l" rtl="0">
              <a:buNone/>
            </a:pPr>
            <a:r>
              <a:rPr lang="mk" b="0" i="0" u="none" dirty="0"/>
              <a:t>Користете соодветно обезбедена просторија за чување со </a:t>
            </a:r>
            <a:r>
              <a:rPr lang="mk" b="0" i="0" u="none" dirty="0" smtClean="0"/>
              <a:t>соодветна </a:t>
            </a:r>
            <a:r>
              <a:rPr lang="mk" dirty="0" smtClean="0"/>
              <a:t/>
            </a:r>
            <a:br>
              <a:rPr lang="mk" dirty="0" smtClean="0"/>
            </a:br>
            <a:r>
              <a:rPr lang="mk" b="0" i="0" u="none" dirty="0"/>
              <a:t>користете соодветно обезбедена просторија за чување со соодветна </a:t>
            </a:r>
            <a:endParaRPr lang="mk" dirty="0"/>
          </a:p>
          <a:p>
            <a:pPr marL="558800" lvl="1" indent="-457200" algn="just" rtl="0">
              <a:buFont typeface="Arial"/>
              <a:buChar char="•"/>
            </a:pPr>
            <a:r>
              <a:rPr lang="mk" b="0" i="0" u="none" dirty="0"/>
              <a:t>контрола на пристап,</a:t>
            </a:r>
            <a:endParaRPr lang="mk" dirty="0"/>
          </a:p>
          <a:p>
            <a:pPr marL="558800" lvl="1" indent="-457200" algn="just" rtl="0">
              <a:buFont typeface="Arial"/>
              <a:buChar char="•"/>
            </a:pPr>
            <a:r>
              <a:rPr lang="mk" b="0" i="0" u="none" dirty="0"/>
              <a:t>заштита од пожар (на пример, аларм, противпожарен апарат, забрането пушење во просторијата за чување или во нејзината близина),</a:t>
            </a:r>
            <a:endParaRPr lang="mk" dirty="0"/>
          </a:p>
          <a:p>
            <a:pPr marL="558800" lvl="1" indent="-457200" algn="just" rtl="0">
              <a:buFont typeface="Arial"/>
              <a:buChar char="•"/>
            </a:pPr>
            <a:r>
              <a:rPr lang="mk" b="0" i="0" u="none" dirty="0"/>
              <a:t>температура и влажност, и</a:t>
            </a:r>
            <a:endParaRPr lang="mk" dirty="0"/>
          </a:p>
          <a:p>
            <a:pPr marL="558800" lvl="1" indent="-457200" algn="just" rtl="0">
              <a:buFont typeface="Arial"/>
              <a:buChar char="•"/>
            </a:pPr>
            <a:r>
              <a:rPr lang="mk" b="0" i="0" u="none" dirty="0"/>
              <a:t>заштита од магнетни извори (на пример, подалеку од насочените радио уреди).</a:t>
            </a:r>
            <a:endParaRPr lang="mk" dirty="0"/>
          </a:p>
          <a:p>
            <a:pPr algn="l" rtl="0">
              <a:lnSpc>
                <a:spcPct val="150000"/>
              </a:lnSpc>
              <a:spcBef>
                <a:spcPts val="0"/>
              </a:spcBef>
            </a:pPr>
            <a:endParaRPr lang="mk" dirty="0"/>
          </a:p>
        </p:txBody>
      </p:sp>
      <p:pic>
        <p:nvPicPr>
          <p:cNvPr id="5" name="Picture 2"/>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4679" y="1725432"/>
            <a:ext cx="3083662" cy="2312747"/>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146</a:t>
            </a:fld>
            <a:endParaRPr lang="mk"/>
          </a:p>
        </p:txBody>
      </p:sp>
    </p:spTree>
    <p:extLst>
      <p:ext uri="{BB962C8B-B14F-4D97-AF65-F5344CB8AC3E}">
        <p14:creationId xmlns:p14="http://schemas.microsoft.com/office/powerpoint/2010/main" val="339874648"/>
      </p:ext>
    </p:extLst>
  </p:cSld>
  <p:clrMapOvr>
    <a:masterClrMapping/>
  </p:clrMapOvr>
  <p:transition spd="slow">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pPr algn="l" rtl="0"/>
            <a:r>
              <a:rPr lang="mk" sz="5400" b="1" i="0" u="none">
                <a:latin typeface="Calibri" pitchFamily="-65" charset="0"/>
              </a:rPr>
              <a:t>Прашања</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pPr algn="r" rtl="0"/>
            <a:fld id="{C1820EB3-92EE-104B-92CD-26C09B1518FE}" type="slidenum">
              <a:rPr/>
              <a:pPr/>
              <a:t>147</a:t>
            </a:fld>
            <a:endParaRPr lang="mk"/>
          </a:p>
        </p:txBody>
      </p:sp>
    </p:spTree>
    <p:extLst>
      <p:ext uri="{BB962C8B-B14F-4D97-AF65-F5344CB8AC3E}">
        <p14:creationId xmlns:p14="http://schemas.microsoft.com/office/powerpoint/2010/main" val="322048173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pPr rtl="0"/>
            <a:r>
              <a:rPr lang="mk" b="1" i="0" u="none"/>
              <a:t>Оваа презентација има три дела:</a:t>
            </a:r>
            <a:r>
              <a:rPr lang="mk" b="1" smtClean="0"/>
              <a:t/>
            </a:r>
            <a:br>
              <a:rPr lang="mk" b="1" smtClean="0"/>
            </a:br>
            <a:r>
              <a:rPr lang="mk" b="1" i="0" u="none"/>
              <a:t>Дигитална форензика</a:t>
            </a:r>
            <a:r>
              <a:rPr lang="mk" smtClean="0"/>
              <a:t/>
            </a:r>
            <a:br>
              <a:rPr lang="mk" smtClean="0"/>
            </a:br>
            <a:endParaRPr lang="mk"/>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algn="r" rtl="0"/>
            <a:fld id="{CBD56858-EB0B-D04D-B23C-7A827FD60C9F}" type="slidenum">
              <a:rPr/>
              <a:pPr/>
              <a:t>148</a:t>
            </a:fld>
            <a:endParaRPr lang="mk"/>
          </a:p>
        </p:txBody>
      </p:sp>
    </p:spTree>
    <p:extLst>
      <p:ext uri="{BB962C8B-B14F-4D97-AF65-F5344CB8AC3E}">
        <p14:creationId xmlns:p14="http://schemas.microsoft.com/office/powerpoint/2010/main" val="88091651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149</a:t>
            </a:fld>
            <a:endParaRPr lang="mk" dirty="0"/>
          </a:p>
        </p:txBody>
      </p:sp>
      <p:sp>
        <p:nvSpPr>
          <p:cNvPr id="5" name="TextBox 4"/>
          <p:cNvSpPr txBox="1"/>
          <p:nvPr/>
        </p:nvSpPr>
        <p:spPr>
          <a:xfrm>
            <a:off x="2384853" y="2151727"/>
            <a:ext cx="4015945" cy="2062103"/>
          </a:xfrm>
          <a:prstGeom prst="rect">
            <a:avLst/>
          </a:prstGeom>
          <a:noFill/>
        </p:spPr>
        <p:txBody>
          <a:bodyPr wrap="square" rtlCol="0">
            <a:spAutoFit/>
          </a:bodyPr>
          <a:lstStyle/>
          <a:p>
            <a:pPr lvl="1" algn="ctr" rtl="0"/>
            <a:r>
              <a:rPr lang="mk" sz="3200" b="1" i="0" u="none">
                <a:solidFill>
                  <a:schemeClr val="accent1">
                    <a:lumMod val="25000"/>
                  </a:schemeClr>
                </a:solidFill>
                <a:latin typeface="Calibri" pitchFamily="34" charset="0"/>
              </a:rPr>
              <a:t>ДАЛИ НЕКОЈ ВО ПРОСТОРИЈАТА ИМА ИСКУСТВО СО ДИГИТАЛНАТА ФОРЕНЗИКА</a:t>
            </a:r>
            <a:endParaRPr lang="mk" sz="3200" dirty="0"/>
          </a:p>
        </p:txBody>
      </p:sp>
    </p:spTree>
    <p:extLst>
      <p:ext uri="{BB962C8B-B14F-4D97-AF65-F5344CB8AC3E}">
        <p14:creationId xmlns:p14="http://schemas.microsoft.com/office/powerpoint/2010/main" val="373906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Извори на докази</a:t>
            </a:r>
            <a:endParaRPr lang="mk" b="1" dirty="0"/>
          </a:p>
        </p:txBody>
      </p:sp>
      <p:sp>
        <p:nvSpPr>
          <p:cNvPr id="3" name="Content Placeholder 2"/>
          <p:cNvSpPr>
            <a:spLocks noGrp="1"/>
          </p:cNvSpPr>
          <p:nvPr>
            <p:ph idx="1"/>
          </p:nvPr>
        </p:nvSpPr>
        <p:spPr/>
        <p:txBody>
          <a:bodyPr>
            <a:normAutofit fontScale="85000" lnSpcReduction="20000"/>
          </a:bodyPr>
          <a:lstStyle/>
          <a:p>
            <a:pPr marL="0" indent="0" algn="just" rtl="0">
              <a:buNone/>
            </a:pPr>
            <a:r>
              <a:rPr lang="mk" b="0" i="0" u="none"/>
              <a:t>Компјутерскиот систем ќе биде составен од неколку различни компоненти кои најверојатно ќе вклучат:</a:t>
            </a:r>
          </a:p>
          <a:p>
            <a:pPr algn="just" rtl="0"/>
            <a:r>
              <a:rPr lang="mk" b="0" i="0" u="none"/>
              <a:t>Надворешно куќиште на печатената плоча, микропроцесори, хард дискови, меморија и </a:t>
            </a:r>
          </a:p>
          <a:p>
            <a:pPr algn="just" rtl="0"/>
            <a:r>
              <a:rPr lang="mk" b="0" i="0" u="none"/>
              <a:t>конектори за други уреди;</a:t>
            </a:r>
          </a:p>
          <a:p>
            <a:pPr algn="just" rtl="0"/>
            <a:r>
              <a:rPr lang="mk" b="0" i="0" u="none"/>
              <a:t>Монитор или друг уред за прикажување;</a:t>
            </a:r>
          </a:p>
          <a:p>
            <a:pPr algn="just" rtl="0"/>
            <a:r>
              <a:rPr lang="mk" b="0" i="0" u="none"/>
              <a:t>Тастатура;</a:t>
            </a:r>
          </a:p>
          <a:p>
            <a:pPr algn="just" rtl="0"/>
            <a:r>
              <a:rPr lang="mk" b="0" i="0" u="none"/>
              <a:t>Глушец;</a:t>
            </a:r>
          </a:p>
          <a:p>
            <a:pPr algn="just" rtl="0"/>
            <a:r>
              <a:rPr lang="mk" b="0" i="0" u="none"/>
              <a:t>Надворешно поврзани единици;</a:t>
            </a:r>
          </a:p>
          <a:p>
            <a:pPr algn="just" rtl="0"/>
            <a:r>
              <a:rPr lang="mk" b="0" i="0" u="none"/>
              <a:t>Периферни уреди;</a:t>
            </a:r>
          </a:p>
          <a:p>
            <a:pPr algn="just" rtl="0"/>
            <a:r>
              <a:rPr lang="mk" b="0" i="0" u="none"/>
              <a:t>Софтвер. </a:t>
            </a:r>
          </a:p>
          <a:p>
            <a:pPr algn="just" rtl="0"/>
            <a:endParaRPr lang="mk" dirty="0"/>
          </a:p>
        </p:txBody>
      </p:sp>
      <p:sp>
        <p:nvSpPr>
          <p:cNvPr id="4" name="Espace réservé du numéro de diapositive 3"/>
          <p:cNvSpPr>
            <a:spLocks noGrp="1"/>
          </p:cNvSpPr>
          <p:nvPr>
            <p:ph type="sldNum" sz="quarter" idx="12"/>
          </p:nvPr>
        </p:nvSpPr>
        <p:spPr/>
        <p:txBody>
          <a:bodyPr/>
          <a:lstStyle/>
          <a:p>
            <a:pPr algn="r" rtl="0"/>
            <a:fld id="{C1820EB3-92EE-104B-92CD-26C09B1518FE}" type="slidenum">
              <a:rPr/>
              <a:pPr/>
              <a:t>15</a:t>
            </a:fld>
            <a:endParaRPr lang="mk"/>
          </a:p>
        </p:txBody>
      </p:sp>
    </p:spTree>
    <p:extLst>
      <p:ext uri="{BB962C8B-B14F-4D97-AF65-F5344CB8AC3E}">
        <p14:creationId xmlns:p14="http://schemas.microsoft.com/office/powerpoint/2010/main" val="5521144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Дигитална форензика</a:t>
            </a:r>
            <a:endParaRPr lang="mk" b="1"/>
          </a:p>
        </p:txBody>
      </p:sp>
      <p:sp>
        <p:nvSpPr>
          <p:cNvPr id="4" name="Rectangle 3"/>
          <p:cNvSpPr>
            <a:spLocks noGrp="1" noChangeArrowheads="1"/>
          </p:cNvSpPr>
          <p:nvPr>
            <p:ph idx="1"/>
          </p:nvPr>
        </p:nvSpPr>
        <p:spPr>
          <a:xfrm>
            <a:off x="188662" y="1387764"/>
            <a:ext cx="8229600" cy="4525963"/>
          </a:xfrm>
        </p:spPr>
        <p:txBody>
          <a:bodyPr>
            <a:normAutofit fontScale="92500" lnSpcReduction="10000"/>
          </a:bodyPr>
          <a:lstStyle/>
          <a:p>
            <a:pPr marL="0" indent="0" algn="l" rtl="0">
              <a:lnSpc>
                <a:spcPct val="150000"/>
              </a:lnSpc>
              <a:spcBef>
                <a:spcPts val="0"/>
              </a:spcBef>
              <a:buNone/>
            </a:pPr>
            <a:r>
              <a:rPr lang="mk" b="1" i="0" u="none"/>
              <a:t>Традиционална форензичка наука </a:t>
            </a:r>
            <a:endParaRPr lang="mk" b="1"/>
          </a:p>
          <a:p>
            <a:pPr algn="l" rtl="0">
              <a:lnSpc>
                <a:spcPct val="150000"/>
              </a:lnSpc>
              <a:spcBef>
                <a:spcPts val="0"/>
              </a:spcBef>
            </a:pPr>
            <a:r>
              <a:rPr lang="mk" sz="2600" b="0" i="0" u="none"/>
              <a:t>Анализа на отпечатоци од прсти</a:t>
            </a:r>
          </a:p>
          <a:p>
            <a:pPr algn="l" rtl="0">
              <a:lnSpc>
                <a:spcPct val="150000"/>
              </a:lnSpc>
              <a:spcBef>
                <a:spcPts val="0"/>
              </a:spcBef>
            </a:pPr>
            <a:r>
              <a:rPr lang="mk" sz="2600" b="0" i="0" u="none"/>
              <a:t>ДНК профилирање</a:t>
            </a:r>
          </a:p>
          <a:p>
            <a:pPr algn="l" rtl="0">
              <a:lnSpc>
                <a:spcPct val="150000"/>
              </a:lnSpc>
              <a:spcBef>
                <a:spcPts val="0"/>
              </a:spcBef>
            </a:pPr>
            <a:r>
              <a:rPr lang="mk" sz="2600" b="0" i="0" u="none"/>
              <a:t>Форензичка ентомологија</a:t>
            </a:r>
          </a:p>
          <a:p>
            <a:pPr algn="l" rtl="0">
              <a:lnSpc>
                <a:spcPct val="150000"/>
              </a:lnSpc>
              <a:spcBef>
                <a:spcPts val="0"/>
              </a:spcBef>
            </a:pPr>
            <a:r>
              <a:rPr lang="mk" sz="2600" b="0" i="0" u="none"/>
              <a:t>Форензичка патологија</a:t>
            </a:r>
          </a:p>
          <a:p>
            <a:pPr algn="l" rtl="0">
              <a:lnSpc>
                <a:spcPct val="150000"/>
              </a:lnSpc>
              <a:spcBef>
                <a:spcPts val="0"/>
              </a:spcBef>
            </a:pPr>
            <a:r>
              <a:rPr lang="mk" sz="2600" b="0" i="0" u="none"/>
              <a:t>Анализа на образецот на крвните дамки</a:t>
            </a:r>
          </a:p>
          <a:p>
            <a:pPr algn="l" rtl="0">
              <a:lnSpc>
                <a:spcPct val="150000"/>
              </a:lnSpc>
              <a:spcBef>
                <a:spcPts val="0"/>
              </a:spcBef>
            </a:pPr>
            <a:r>
              <a:rPr lang="mk" sz="2600" b="0" i="0" u="none"/>
              <a:t>Балистички отпечаток од прст</a:t>
            </a:r>
          </a:p>
          <a:p>
            <a:pPr algn="l" rtl="0">
              <a:lnSpc>
                <a:spcPct val="150000"/>
              </a:lnSpc>
              <a:spcBef>
                <a:spcPts val="0"/>
              </a:spcBef>
            </a:pPr>
            <a:r>
              <a:rPr lang="mk" sz="2600" b="0" i="0" u="none"/>
              <a:t>итн. </a:t>
            </a:r>
            <a:endParaRPr lang="mk" sz="2600" smtClean="0"/>
          </a:p>
        </p:txBody>
      </p:sp>
      <p:grpSp>
        <p:nvGrpSpPr>
          <p:cNvPr id="3" name="Gruppieren 2"/>
          <p:cNvGrpSpPr/>
          <p:nvPr/>
        </p:nvGrpSpPr>
        <p:grpSpPr>
          <a:xfrm>
            <a:off x="5258522" y="1544780"/>
            <a:ext cx="3655505" cy="4545306"/>
            <a:chOff x="5350882" y="1461656"/>
            <a:chExt cx="3655505" cy="4545306"/>
          </a:xfrm>
        </p:grpSpPr>
        <p:pic>
          <p:nvPicPr>
            <p:cNvPr id="4098" name="Picture 2" descr="https://upload.wikimedia.org/wikipedia/commons/4/4c/Punuk.Alaska.skul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0882" y="1461656"/>
              <a:ext cx="3655505" cy="241761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ile:Sarcophaga nodos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4292" y="3879274"/>
              <a:ext cx="1922095" cy="128059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ile:Forensic medicine hear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0884" y="3879274"/>
              <a:ext cx="1733408" cy="212768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4292" y="4972984"/>
              <a:ext cx="1922095" cy="1033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150</a:t>
            </a:fld>
            <a:endParaRPr lang="mk" dirty="0"/>
          </a:p>
        </p:txBody>
      </p:sp>
    </p:spTree>
    <p:extLst>
      <p:ext uri="{BB962C8B-B14F-4D97-AF65-F5344CB8AC3E}">
        <p14:creationId xmlns:p14="http://schemas.microsoft.com/office/powerpoint/2010/main" val="1688053882"/>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Аналогна наспроти дигитална форензика</a:t>
            </a:r>
            <a:endParaRPr lang="mk" b="1"/>
          </a:p>
        </p:txBody>
      </p:sp>
      <p:sp>
        <p:nvSpPr>
          <p:cNvPr id="4" name="Inhaltsplatzhalter 3"/>
          <p:cNvSpPr>
            <a:spLocks noGrp="1"/>
          </p:cNvSpPr>
          <p:nvPr>
            <p:ph idx="1"/>
          </p:nvPr>
        </p:nvSpPr>
        <p:spPr/>
        <p:txBody>
          <a:bodyPr/>
          <a:lstStyle/>
          <a:p>
            <a:pPr marL="0" indent="0" algn="l" rtl="0">
              <a:buNone/>
            </a:pPr>
            <a:r>
              <a:rPr lang="mk" b="0" i="0" u="none"/>
              <a:t>	Аналогна										Дигитална</a:t>
            </a:r>
            <a:endParaRPr lang="mk"/>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 y="2716213"/>
            <a:ext cx="3891516" cy="2945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http://www.stitec.de/images/pictures/comput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6821" y="1954288"/>
            <a:ext cx="4118713" cy="411871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151</a:t>
            </a:fld>
            <a:endParaRPr lang="mk" dirty="0"/>
          </a:p>
        </p:txBody>
      </p:sp>
    </p:spTree>
    <p:extLst>
      <p:ext uri="{BB962C8B-B14F-4D97-AF65-F5344CB8AC3E}">
        <p14:creationId xmlns:p14="http://schemas.microsoft.com/office/powerpoint/2010/main" val="268803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Аналогна наспроти дигитална форензика</a:t>
            </a:r>
            <a:endParaRPr lang="mk" b="1"/>
          </a:p>
        </p:txBody>
      </p:sp>
      <p:sp>
        <p:nvSpPr>
          <p:cNvPr id="4" name="Inhaltsplatzhalter 3"/>
          <p:cNvSpPr>
            <a:spLocks noGrp="1"/>
          </p:cNvSpPr>
          <p:nvPr>
            <p:ph idx="1"/>
          </p:nvPr>
        </p:nvSpPr>
        <p:spPr/>
        <p:txBody>
          <a:bodyPr/>
          <a:lstStyle/>
          <a:p>
            <a:pPr marL="0" indent="0" algn="l" rtl="0">
              <a:buNone/>
            </a:pPr>
            <a:r>
              <a:rPr lang="mk" b="0" i="0" u="none"/>
              <a:t>	Аналогна										Дигитална</a:t>
            </a:r>
            <a:endParaRPr lang="mk"/>
          </a:p>
        </p:txBody>
      </p:sp>
      <p:pic>
        <p:nvPicPr>
          <p:cNvPr id="8194" name="Picture 2" descr="http://www.xelajo-onlineshop.de/images/articles/a537781214defc642c78a37c74bf3764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83" y="2580225"/>
            <a:ext cx="4884258" cy="326295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whereismydata.files.wordpress.com/2009/04/e-sata-write-block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802" y="2324913"/>
            <a:ext cx="2445732" cy="3992036"/>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152</a:t>
            </a:fld>
            <a:endParaRPr lang="mk" dirty="0"/>
          </a:p>
        </p:txBody>
      </p:sp>
    </p:spTree>
    <p:extLst>
      <p:ext uri="{BB962C8B-B14F-4D97-AF65-F5344CB8AC3E}">
        <p14:creationId xmlns:p14="http://schemas.microsoft.com/office/powerpoint/2010/main" val="248590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Аналогна наспроти дигитална форензика</a:t>
            </a:r>
            <a:endParaRPr lang="mk" b="1"/>
          </a:p>
        </p:txBody>
      </p:sp>
      <p:sp>
        <p:nvSpPr>
          <p:cNvPr id="4" name="Inhaltsplatzhalter 3"/>
          <p:cNvSpPr>
            <a:spLocks noGrp="1"/>
          </p:cNvSpPr>
          <p:nvPr>
            <p:ph idx="1"/>
          </p:nvPr>
        </p:nvSpPr>
        <p:spPr/>
        <p:txBody>
          <a:bodyPr/>
          <a:lstStyle/>
          <a:p>
            <a:pPr marL="0" indent="0" algn="l" rtl="0">
              <a:buNone/>
            </a:pPr>
            <a:r>
              <a:rPr lang="mk" b="0" i="0" u="none"/>
              <a:t>	Аналогна										Дигитална</a:t>
            </a:r>
            <a:endParaRPr lang="mk"/>
          </a:p>
        </p:txBody>
      </p:sp>
      <p:pic>
        <p:nvPicPr>
          <p:cNvPr id="9218" name="Picture 2" descr="http://www.hillsborotx.org/wp-content/uploads/2010/02/crime-scene-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057" y="2324913"/>
            <a:ext cx="2371060" cy="412475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859" y="2314280"/>
            <a:ext cx="2466752" cy="423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153</a:t>
            </a:fld>
            <a:endParaRPr lang="mk" dirty="0"/>
          </a:p>
        </p:txBody>
      </p:sp>
    </p:spTree>
    <p:extLst>
      <p:ext uri="{BB962C8B-B14F-4D97-AF65-F5344CB8AC3E}">
        <p14:creationId xmlns:p14="http://schemas.microsoft.com/office/powerpoint/2010/main" val="298108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Аналогна наспроти дигитална форензика</a:t>
            </a:r>
            <a:endParaRPr lang="mk" b="1"/>
          </a:p>
        </p:txBody>
      </p:sp>
      <p:sp>
        <p:nvSpPr>
          <p:cNvPr id="4" name="Inhaltsplatzhalter 3"/>
          <p:cNvSpPr>
            <a:spLocks noGrp="1"/>
          </p:cNvSpPr>
          <p:nvPr>
            <p:ph idx="1"/>
          </p:nvPr>
        </p:nvSpPr>
        <p:spPr/>
        <p:txBody>
          <a:bodyPr/>
          <a:lstStyle/>
          <a:p>
            <a:pPr marL="0" indent="0" algn="l" rtl="0">
              <a:buNone/>
            </a:pPr>
            <a:r>
              <a:rPr lang="mk" b="0" i="0" u="none"/>
              <a:t>	Аналогна										Дигитална</a:t>
            </a:r>
            <a:endParaRPr lang="mk"/>
          </a:p>
        </p:txBody>
      </p:sp>
      <p:pic>
        <p:nvPicPr>
          <p:cNvPr id="10242" name="Picture 2" descr="http://www.vetmed.vt.edu/education/curriculum/vm8054/labs/lab14/IMAGES/FINGERPR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60" y="2092361"/>
            <a:ext cx="3146624" cy="455073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http://osx.wdfiles.com/local--files/icon:hashtab/HashTa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2124" y="2223577"/>
            <a:ext cx="3933825" cy="393382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4839106" y="6120828"/>
            <a:ext cx="4199860" cy="369332"/>
          </a:xfrm>
          <a:prstGeom prst="rect">
            <a:avLst/>
          </a:prstGeom>
          <a:noFill/>
        </p:spPr>
        <p:txBody>
          <a:bodyPr wrap="square" rtlCol="0">
            <a:spAutoFit/>
          </a:bodyPr>
          <a:lstStyle/>
          <a:p>
            <a:pPr algn="ctr" rtl="0"/>
            <a:r>
              <a:rPr lang="mk" b="0" i="0" u="none"/>
              <a:t>MD5, SHA-1, SHA-256, SHA-512, …</a:t>
            </a:r>
            <a:endParaRPr lang="mk"/>
          </a:p>
        </p:txBody>
      </p:sp>
      <p:sp>
        <p:nvSpPr>
          <p:cNvPr id="5" name="Rechteck 4"/>
          <p:cNvSpPr/>
          <p:nvPr/>
        </p:nvSpPr>
        <p:spPr>
          <a:xfrm>
            <a:off x="882846" y="6458430"/>
            <a:ext cx="1932132" cy="461665"/>
          </a:xfrm>
          <a:prstGeom prst="rect">
            <a:avLst/>
          </a:prstGeom>
        </p:spPr>
        <p:txBody>
          <a:bodyPr wrap="none">
            <a:spAutoFit/>
          </a:bodyPr>
          <a:lstStyle/>
          <a:p>
            <a:pPr algn="l" rtl="0"/>
            <a:r>
              <a:rPr lang="mk" sz="2400" b="1" i="0" u="none">
                <a:solidFill>
                  <a:schemeClr val="accent1">
                    <a:lumMod val="75000"/>
                  </a:schemeClr>
                </a:solidFill>
              </a:rPr>
              <a:t>1 во 64 милијарди</a:t>
            </a:r>
            <a:endParaRPr lang="mk" sz="2400">
              <a:solidFill>
                <a:schemeClr val="accent1">
                  <a:lumMod val="75000"/>
                </a:schemeClr>
              </a:solidFill>
            </a:endParaRPr>
          </a:p>
        </p:txBody>
      </p:sp>
      <p:sp>
        <p:nvSpPr>
          <p:cNvPr id="8" name="Rechteck 7"/>
          <p:cNvSpPr/>
          <p:nvPr/>
        </p:nvSpPr>
        <p:spPr>
          <a:xfrm>
            <a:off x="4263855" y="6456153"/>
            <a:ext cx="4931350" cy="461665"/>
          </a:xfrm>
          <a:prstGeom prst="rect">
            <a:avLst/>
          </a:prstGeom>
        </p:spPr>
        <p:txBody>
          <a:bodyPr wrap="none">
            <a:spAutoFit/>
          </a:bodyPr>
          <a:lstStyle/>
          <a:p>
            <a:pPr algn="l" rtl="0"/>
            <a:r>
              <a:rPr lang="mk" sz="2400" b="1" i="0" u="none">
                <a:solidFill>
                  <a:schemeClr val="accent1">
                    <a:lumMod val="75000"/>
                  </a:schemeClr>
                </a:solidFill>
              </a:rPr>
              <a:t>1 во &gt; 340 милијарди милијарди милијарди милијарди</a:t>
            </a:r>
            <a:endParaRPr lang="mk" sz="2400">
              <a:solidFill>
                <a:schemeClr val="accent1">
                  <a:lumMod val="75000"/>
                </a:schemeClr>
              </a:solidFill>
            </a:endParaRPr>
          </a:p>
        </p:txBody>
      </p:sp>
      <p:sp>
        <p:nvSpPr>
          <p:cNvPr id="6" name="Espace réservé du numéro de diapositive 5"/>
          <p:cNvSpPr>
            <a:spLocks noGrp="1"/>
          </p:cNvSpPr>
          <p:nvPr>
            <p:ph type="sldNum" sz="quarter" idx="12"/>
          </p:nvPr>
        </p:nvSpPr>
        <p:spPr>
          <a:xfrm>
            <a:off x="6905366" y="6266178"/>
            <a:ext cx="2133600" cy="365125"/>
          </a:xfrm>
        </p:spPr>
        <p:txBody>
          <a:bodyPr/>
          <a:lstStyle/>
          <a:p>
            <a:pPr algn="r" rtl="0"/>
            <a:r>
              <a:rPr lang="mk" b="0" i="0" u="none"/>
              <a:t>!</a:t>
            </a:r>
            <a:fld id="{C1820EB3-92EE-104B-92CD-26C09B1518FE}" type="slidenum">
              <a:rPr/>
              <a:pPr/>
              <a:t>154</a:t>
            </a:fld>
            <a:endParaRPr lang="mk" dirty="0"/>
          </a:p>
        </p:txBody>
      </p:sp>
    </p:spTree>
    <p:extLst>
      <p:ext uri="{BB962C8B-B14F-4D97-AF65-F5344CB8AC3E}">
        <p14:creationId xmlns:p14="http://schemas.microsoft.com/office/powerpoint/2010/main" val="153848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4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155</a:t>
            </a:fld>
            <a:endParaRPr lang="mk" dirty="0"/>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rtl="0"/>
            <a:r>
              <a:rPr lang="mk" sz="3200" b="1" i="0" u="none">
                <a:solidFill>
                  <a:schemeClr val="accent1">
                    <a:lumMod val="25000"/>
                  </a:schemeClr>
                </a:solidFill>
                <a:latin typeface="Calibri" pitchFamily="34" charset="0"/>
              </a:rPr>
              <a:t>ФОРЕНЗИЧКИ НАУКИ</a:t>
            </a:r>
          </a:p>
          <a:p>
            <a:pPr lvl="1" algn="ctr" rtl="0"/>
            <a:endParaRPr lang="mk" sz="3200" b="1">
              <a:solidFill>
                <a:schemeClr val="accent1">
                  <a:lumMod val="25000"/>
                </a:schemeClr>
              </a:solidFill>
              <a:latin typeface="Calibri" pitchFamily="34" charset="0"/>
            </a:endParaRPr>
          </a:p>
          <a:p>
            <a:pPr lvl="1" algn="ctr" rtl="0"/>
            <a:r>
              <a:rPr lang="mk" sz="3200" b="1" i="0" u="none">
                <a:solidFill>
                  <a:schemeClr val="accent1">
                    <a:lumMod val="25000"/>
                  </a:schemeClr>
                </a:solidFill>
                <a:latin typeface="Calibri" pitchFamily="34" charset="0"/>
              </a:rPr>
              <a:t>ДЕФИНИЦИЈА, СТРУКТУРА И МЕТОДОЛОГИЈА</a:t>
            </a:r>
            <a:endParaRPr lang="mk" sz="3200"/>
          </a:p>
        </p:txBody>
      </p:sp>
    </p:spTree>
    <p:extLst>
      <p:ext uri="{BB962C8B-B14F-4D97-AF65-F5344CB8AC3E}">
        <p14:creationId xmlns:p14="http://schemas.microsoft.com/office/powerpoint/2010/main" val="155012016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Дигитална форензика</a:t>
            </a:r>
            <a:endParaRPr lang="mk" b="1"/>
          </a:p>
        </p:txBody>
      </p:sp>
      <p:sp>
        <p:nvSpPr>
          <p:cNvPr id="9" name="Content Placeholder 2"/>
          <p:cNvSpPr>
            <a:spLocks noGrp="1"/>
          </p:cNvSpPr>
          <p:nvPr>
            <p:ph idx="1"/>
          </p:nvPr>
        </p:nvSpPr>
        <p:spPr>
          <a:xfrm>
            <a:off x="457200" y="1234396"/>
            <a:ext cx="8512512" cy="4891767"/>
          </a:xfrm>
        </p:spPr>
        <p:txBody>
          <a:bodyPr>
            <a:normAutofit fontScale="92500" lnSpcReduction="10000"/>
          </a:bodyPr>
          <a:lstStyle/>
          <a:p>
            <a:pPr marL="0" indent="0" algn="l" rtl="0">
              <a:spcBef>
                <a:spcPts val="0"/>
              </a:spcBef>
              <a:buNone/>
              <a:defRPr/>
            </a:pPr>
            <a:r>
              <a:rPr lang="mk" sz="2800" b="1" i="0" u="none" dirty="0"/>
              <a:t>Дефиниција:</a:t>
            </a:r>
          </a:p>
          <a:p>
            <a:pPr marL="0" indent="0" algn="l" rtl="0">
              <a:spcBef>
                <a:spcPts val="0"/>
              </a:spcBef>
              <a:buNone/>
              <a:defRPr/>
            </a:pPr>
            <a:endParaRPr lang="mk" sz="2800" dirty="0"/>
          </a:p>
          <a:p>
            <a:pPr marL="0" indent="0" algn="just" rtl="0">
              <a:spcBef>
                <a:spcPts val="0"/>
              </a:spcBef>
              <a:buNone/>
              <a:defRPr/>
            </a:pPr>
            <a:r>
              <a:rPr lang="mk" sz="2800" b="1" i="0" u="none" dirty="0"/>
              <a:t>Форензичка наука </a:t>
            </a:r>
            <a:r>
              <a:rPr lang="mk" sz="2800" b="0" i="0" u="none" dirty="0"/>
              <a:t>е изучување на секое поле кое се однесува на правната материја</a:t>
            </a:r>
            <a:r>
              <a:rPr lang="mk" sz="2800" b="0" i="0" u="none" dirty="0" smtClean="0"/>
              <a:t>. </a:t>
            </a:r>
            <a:r>
              <a:rPr lang="mk" sz="2800" b="1" i="0" u="none" dirty="0" smtClean="0"/>
              <a:t>Форензички </a:t>
            </a:r>
            <a:r>
              <a:rPr lang="mk" sz="2800" b="1" i="0" u="none" dirty="0"/>
              <a:t>докази </a:t>
            </a:r>
            <a:r>
              <a:rPr lang="mk" sz="2800" b="0" i="0" u="none" dirty="0"/>
              <a:t>се однесува поконкретно на докази кои ги исполнуваат строгите стандарди на сигурност и на научен интегритет за прифатливост во судот. </a:t>
            </a:r>
            <a:endParaRPr lang="mk" sz="2800" dirty="0" smtClean="0"/>
          </a:p>
          <a:p>
            <a:pPr marL="0" indent="0" algn="just" rtl="0">
              <a:spcBef>
                <a:spcPts val="0"/>
              </a:spcBef>
              <a:buNone/>
              <a:defRPr/>
            </a:pPr>
            <a:endParaRPr lang="mk" sz="2800" dirty="0"/>
          </a:p>
          <a:p>
            <a:pPr marL="0" indent="0" algn="just" rtl="0">
              <a:spcBef>
                <a:spcPts val="0"/>
              </a:spcBef>
              <a:buNone/>
              <a:defRPr/>
            </a:pPr>
            <a:r>
              <a:rPr lang="mk" sz="2800" b="1" i="0" u="none" dirty="0"/>
              <a:t>Дигитална форензика</a:t>
            </a:r>
            <a:r>
              <a:rPr lang="mk" sz="2800" b="0" i="0" u="none" dirty="0"/>
              <a:t> е гранка на форензичката наука која се однесува на собирање, обработка, анализа и известување за докази кои се чуваат во компјутерските системи, дигиталните уреди и други мемориски медиуми со цел да бидат прифатени од судот. </a:t>
            </a:r>
            <a:endParaRPr lang="mk" sz="2800" dirty="0"/>
          </a:p>
          <a:p>
            <a:pPr algn="just" rtl="0"/>
            <a:endParaRPr lang="mk" sz="2800" dirty="0"/>
          </a:p>
        </p:txBody>
      </p:sp>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156</a:t>
            </a:fld>
            <a:endParaRPr lang="mk" dirty="0"/>
          </a:p>
        </p:txBody>
      </p:sp>
    </p:spTree>
    <p:extLst>
      <p:ext uri="{BB962C8B-B14F-4D97-AF65-F5344CB8AC3E}">
        <p14:creationId xmlns:p14="http://schemas.microsoft.com/office/powerpoint/2010/main" val="27763081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Дигитална форензика</a:t>
            </a:r>
            <a:endParaRPr lang="mk"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988689133"/>
              </p:ext>
            </p:extLst>
          </p:nvPr>
        </p:nvGraphicFramePr>
        <p:xfrm>
          <a:off x="316345" y="1145591"/>
          <a:ext cx="8617528" cy="5717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uppieren 3"/>
          <p:cNvGrpSpPr/>
          <p:nvPr/>
        </p:nvGrpSpPr>
        <p:grpSpPr>
          <a:xfrm>
            <a:off x="3128289" y="2740661"/>
            <a:ext cx="188100" cy="562185"/>
            <a:chOff x="2700624" y="3601214"/>
            <a:chExt cx="188100" cy="562185"/>
          </a:xfrm>
        </p:grpSpPr>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uppieren 11"/>
          <p:cNvGrpSpPr/>
          <p:nvPr/>
        </p:nvGrpSpPr>
        <p:grpSpPr>
          <a:xfrm>
            <a:off x="3134719" y="3412041"/>
            <a:ext cx="188100" cy="562185"/>
            <a:chOff x="2700624" y="3601214"/>
            <a:chExt cx="188100" cy="562185"/>
          </a:xfrm>
        </p:grpSpPr>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uppieren 15"/>
          <p:cNvGrpSpPr/>
          <p:nvPr/>
        </p:nvGrpSpPr>
        <p:grpSpPr>
          <a:xfrm>
            <a:off x="3141149" y="4107384"/>
            <a:ext cx="188100" cy="562185"/>
            <a:chOff x="2700624" y="3601214"/>
            <a:chExt cx="188100" cy="562185"/>
          </a:xfrm>
        </p:grpSpPr>
        <p:pic>
          <p:nvPicPr>
            <p:cNvPr id="1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157</a:t>
            </a:fld>
            <a:endParaRPr lang="mk" dirty="0"/>
          </a:p>
        </p:txBody>
      </p:sp>
    </p:spTree>
    <p:extLst>
      <p:ext uri="{BB962C8B-B14F-4D97-AF65-F5344CB8AC3E}">
        <p14:creationId xmlns:p14="http://schemas.microsoft.com/office/powerpoint/2010/main" val="879005581"/>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70952"/>
          </a:xfrm>
        </p:spPr>
        <p:txBody>
          <a:bodyPr>
            <a:normAutofit/>
          </a:bodyPr>
          <a:lstStyle/>
          <a:p>
            <a:pPr rtl="0"/>
            <a:r>
              <a:rPr lang="mk" sz="4000" b="1" i="0" u="none"/>
              <a:t>Чекори во дигиталната форензика</a:t>
            </a:r>
            <a:endParaRPr lang="mk" sz="4000"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53723392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158</a:t>
            </a:fld>
            <a:endParaRPr lang="mk" dirty="0"/>
          </a:p>
        </p:txBody>
      </p:sp>
    </p:spTree>
    <p:extLst>
      <p:ext uri="{BB962C8B-B14F-4D97-AF65-F5344CB8AC3E}">
        <p14:creationId xmlns:p14="http://schemas.microsoft.com/office/powerpoint/2010/main" val="311070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E0BAD33D-1F14-41F7-B89E-21D0B308F589}"/>
                                            </p:graphicEl>
                                          </p:spTgt>
                                        </p:tgtEl>
                                        <p:attrNameLst>
                                          <p:attrName>style.visibility</p:attrName>
                                        </p:attrNameLst>
                                      </p:cBhvr>
                                      <p:to>
                                        <p:strVal val="visible"/>
                                      </p:to>
                                    </p:set>
                                    <p:animEffect transition="in" filter="wipe(left)">
                                      <p:cBhvr>
                                        <p:cTn id="7" dur="500"/>
                                        <p:tgtEl>
                                          <p:spTgt spid="3">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graphicEl>
                                              <a:dgm id="{468B4480-34CD-4997-9F6B-2196D6114E0E}"/>
                                            </p:graphicEl>
                                          </p:spTgt>
                                        </p:tgtEl>
                                        <p:attrNameLst>
                                          <p:attrName>style.visibility</p:attrName>
                                        </p:attrNameLst>
                                      </p:cBhvr>
                                      <p:to>
                                        <p:strVal val="visible"/>
                                      </p:to>
                                    </p:set>
                                    <p:animEffect transition="in" filter="wipe(left)">
                                      <p:cBhvr>
                                        <p:cTn id="12" dur="500"/>
                                        <p:tgtEl>
                                          <p:spTgt spid="3">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graphicEl>
                                              <a:dgm id="{F5457D1C-4EE2-4B58-8069-31794885CDD4}"/>
                                            </p:graphicEl>
                                          </p:spTgt>
                                        </p:tgtEl>
                                        <p:attrNameLst>
                                          <p:attrName>style.visibility</p:attrName>
                                        </p:attrNameLst>
                                      </p:cBhvr>
                                      <p:to>
                                        <p:strVal val="visible"/>
                                      </p:to>
                                    </p:set>
                                    <p:animEffect transition="in" filter="wipe(left)">
                                      <p:cBhvr>
                                        <p:cTn id="17" dur="500"/>
                                        <p:tgtEl>
                                          <p:spTgt spid="3">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graphicEl>
                                              <a:dgm id="{E8716B41-D4EA-4C19-A2AD-FB871FEC2B6C}"/>
                                            </p:graphicEl>
                                          </p:spTgt>
                                        </p:tgtEl>
                                        <p:attrNameLst>
                                          <p:attrName>style.visibility</p:attrName>
                                        </p:attrNameLst>
                                      </p:cBhvr>
                                      <p:to>
                                        <p:strVal val="visible"/>
                                      </p:to>
                                    </p:set>
                                    <p:animEffect transition="in" filter="wipe(left)">
                                      <p:cBhvr>
                                        <p:cTn id="22" dur="500"/>
                                        <p:tgtEl>
                                          <p:spTgt spid="3">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159</a:t>
            </a:fld>
            <a:endParaRPr lang="mk" dirty="0"/>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rtl="0"/>
            <a:r>
              <a:rPr lang="mk" sz="3200" b="1" i="0" u="none" dirty="0">
                <a:solidFill>
                  <a:schemeClr val="accent1">
                    <a:lumMod val="25000"/>
                  </a:schemeClr>
                </a:solidFill>
                <a:latin typeface="Calibri" pitchFamily="34" charset="0"/>
              </a:rPr>
              <a:t>ДИГИТАЛНИ ТРАГИ</a:t>
            </a:r>
          </a:p>
          <a:p>
            <a:pPr lvl="1" algn="ctr" rtl="0"/>
            <a:endParaRPr lang="mk" sz="3200" b="1" dirty="0">
              <a:solidFill>
                <a:schemeClr val="accent1">
                  <a:lumMod val="25000"/>
                </a:schemeClr>
              </a:solidFill>
              <a:latin typeface="Calibri" pitchFamily="34" charset="0"/>
            </a:endParaRPr>
          </a:p>
          <a:p>
            <a:pPr lvl="1" algn="ctr" rtl="0"/>
            <a:r>
              <a:rPr lang="mk" sz="3200" b="1" i="0" u="none" dirty="0">
                <a:solidFill>
                  <a:schemeClr val="accent1">
                    <a:lumMod val="25000"/>
                  </a:schemeClr>
                </a:solidFill>
                <a:latin typeface="Calibri" pitchFamily="34" charset="0"/>
              </a:rPr>
              <a:t>КАТЕГОРИИ</a:t>
            </a:r>
            <a:r>
              <a:rPr lang="mk" sz="3200" b="0" i="0" u="none" dirty="0">
                <a:solidFill>
                  <a:schemeClr val="accent1">
                    <a:lumMod val="25000"/>
                  </a:schemeClr>
                </a:solidFill>
                <a:latin typeface="Calibri" pitchFamily="34" charset="0"/>
              </a:rPr>
              <a:t> </a:t>
            </a:r>
          </a:p>
          <a:p>
            <a:pPr lvl="1" algn="ctr" rtl="0"/>
            <a:r>
              <a:rPr lang="mk" sz="3200" b="1" i="0" u="none" dirty="0" smtClean="0">
                <a:solidFill>
                  <a:schemeClr val="accent1">
                    <a:lumMod val="25000"/>
                  </a:schemeClr>
                </a:solidFill>
                <a:latin typeface="Calibri" pitchFamily="34" charset="0"/>
              </a:rPr>
              <a:t>И </a:t>
            </a:r>
            <a:endParaRPr lang="mk" sz="3200" b="0" i="0" u="none" dirty="0">
              <a:solidFill>
                <a:schemeClr val="accent1">
                  <a:lumMod val="25000"/>
                </a:schemeClr>
              </a:solidFill>
              <a:latin typeface="Calibri" pitchFamily="34" charset="0"/>
            </a:endParaRPr>
          </a:p>
          <a:p>
            <a:pPr lvl="1" algn="ctr" rtl="0"/>
            <a:r>
              <a:rPr lang="mk" sz="3200" b="1" i="0" u="none" dirty="0">
                <a:solidFill>
                  <a:schemeClr val="accent1">
                    <a:lumMod val="25000"/>
                  </a:schemeClr>
                </a:solidFill>
                <a:latin typeface="Calibri" pitchFamily="34" charset="0"/>
              </a:rPr>
              <a:t>ПРИМЕРИ</a:t>
            </a:r>
            <a:endParaRPr lang="mk" sz="3200" dirty="0"/>
          </a:p>
        </p:txBody>
      </p:sp>
    </p:spTree>
    <p:extLst>
      <p:ext uri="{BB962C8B-B14F-4D97-AF65-F5344CB8AC3E}">
        <p14:creationId xmlns:p14="http://schemas.microsoft.com/office/powerpoint/2010/main" val="9783431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Извори на докази</a:t>
            </a:r>
            <a:endParaRPr lang="mk" dirty="0"/>
          </a:p>
        </p:txBody>
      </p:sp>
      <p:sp>
        <p:nvSpPr>
          <p:cNvPr id="3" name="Content Placeholder 2"/>
          <p:cNvSpPr>
            <a:spLocks noGrp="1"/>
          </p:cNvSpPr>
          <p:nvPr>
            <p:ph idx="1"/>
          </p:nvPr>
        </p:nvSpPr>
        <p:spPr/>
        <p:txBody>
          <a:bodyPr>
            <a:noAutofit/>
          </a:bodyPr>
          <a:lstStyle/>
          <a:p>
            <a:pPr marL="0" indent="0" algn="just" rtl="0">
              <a:buNone/>
            </a:pPr>
            <a:r>
              <a:rPr lang="mk" sz="3000" b="0" i="0" u="none" dirty="0"/>
              <a:t>Компјутерскиот систем може да биде во многу различни облици вклучувајќи десктопи, лаптопи, компјутери со вертикално куќиште, системи монтирани на рамка, миникомпјутери и мејнфрејм компјутери. Обично за овие системи ќе бидат приклучени други уреди како што се печатари, скенери, рутери, надворешни хард дискови и други уреди за чување, како и приклучни станици (кои овозможуваат повеќекратни приклучувања). </a:t>
            </a:r>
          </a:p>
          <a:p>
            <a:pPr marL="0" indent="0" algn="just" defTabSz="914400" rtl="0">
              <a:spcBef>
                <a:spcPts val="0"/>
              </a:spcBef>
              <a:buNone/>
            </a:pPr>
            <a:endParaRPr lang="mk" sz="3000" dirty="0"/>
          </a:p>
        </p:txBody>
      </p:sp>
      <p:sp>
        <p:nvSpPr>
          <p:cNvPr id="4" name="Espace réservé du numéro de diapositive 3"/>
          <p:cNvSpPr>
            <a:spLocks noGrp="1"/>
          </p:cNvSpPr>
          <p:nvPr>
            <p:ph type="sldNum" sz="quarter" idx="12"/>
          </p:nvPr>
        </p:nvSpPr>
        <p:spPr/>
        <p:txBody>
          <a:bodyPr/>
          <a:lstStyle/>
          <a:p>
            <a:pPr algn="r" rtl="0"/>
            <a:fld id="{C1820EB3-92EE-104B-92CD-26C09B1518FE}" type="slidenum">
              <a:rPr/>
              <a:pPr/>
              <a:t>16</a:t>
            </a:fld>
            <a:endParaRPr lang="mk"/>
          </a:p>
        </p:txBody>
      </p:sp>
    </p:spTree>
    <p:extLst>
      <p:ext uri="{BB962C8B-B14F-4D97-AF65-F5344CB8AC3E}">
        <p14:creationId xmlns:p14="http://schemas.microsoft.com/office/powerpoint/2010/main" val="173420028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Категории на дигитални траги</a:t>
            </a:r>
            <a:endParaRPr lang="mk"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76017267"/>
              </p:ext>
            </p:extLst>
          </p:nvPr>
        </p:nvGraphicFramePr>
        <p:xfrm>
          <a:off x="457200" y="1600199"/>
          <a:ext cx="8229600" cy="5699760"/>
        </p:xfrm>
        <a:graphic>
          <a:graphicData uri="http://schemas.openxmlformats.org/drawingml/2006/table">
            <a:tbl>
              <a:tblPr firstRow="1" bandRow="1">
                <a:effectLst>
                  <a:outerShdw blurRad="76200" dir="18900000" sy="23000" kx="-1200000" algn="bl" rotWithShape="0">
                    <a:prstClr val="black">
                      <a:alpha val="20000"/>
                    </a:prstClr>
                  </a:outerShdw>
                </a:effectLst>
                <a:tableStyleId>{5C22544A-7EE6-4342-B048-85BDC9FD1C3A}</a:tableStyleId>
              </a:tblPr>
              <a:tblGrid>
                <a:gridCol w="4114800"/>
                <a:gridCol w="4114800"/>
              </a:tblGrid>
              <a:tr h="455607">
                <a:tc>
                  <a:txBody>
                    <a:bodyPr/>
                    <a:lstStyle/>
                    <a:p>
                      <a:pPr algn="l" rtl="0"/>
                      <a:r>
                        <a:rPr lang="mk" sz="2800" b="0" i="0" u="none"/>
                        <a:t>Траги кои можат да се избегнат</a:t>
                      </a:r>
                      <a:endParaRPr lang="mk" sz="2800" dirty="0"/>
                    </a:p>
                  </a:txBody>
                  <a:tcPr/>
                </a:tc>
                <a:tc>
                  <a:txBody>
                    <a:bodyPr/>
                    <a:lstStyle/>
                    <a:p>
                      <a:pPr algn="l" rtl="0"/>
                      <a:r>
                        <a:rPr lang="mk" sz="2800" b="0" i="0" u="none"/>
                        <a:t>Траги кои не можат да се избегнат</a:t>
                      </a:r>
                      <a:endParaRPr lang="mk" sz="2800"/>
                    </a:p>
                  </a:txBody>
                  <a:tcPr/>
                </a:tc>
              </a:tr>
              <a:tr h="4214364">
                <a:tc>
                  <a:txBody>
                    <a:bodyPr/>
                    <a:lstStyle/>
                    <a:p>
                      <a:pPr algn="l" rtl="0"/>
                      <a:r>
                        <a:rPr lang="mk" sz="2400" b="1" i="0" u="none"/>
                        <a:t>Thumbcache</a:t>
                      </a:r>
                      <a:endParaRPr lang="mk" sz="2400" b="1" dirty="0" smtClean="0"/>
                    </a:p>
                    <a:p>
                      <a:pPr algn="l" rtl="0"/>
                      <a:r>
                        <a:rPr lang="mk" sz="2400" b="1" i="0" u="none"/>
                        <a:t>Последно користени листи</a:t>
                      </a:r>
                      <a:endParaRPr lang="mk" sz="2400"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sz="2400" b="1" i="0" u="none"/>
                        <a:t>Дневничка датотека</a:t>
                      </a:r>
                    </a:p>
                    <a:p>
                      <a:pPr marL="0" marR="0" indent="0" algn="l" defTabSz="457200" rtl="0" eaLnBrk="1" fontAlgn="auto" latinLnBrk="0" hangingPunct="1">
                        <a:lnSpc>
                          <a:spcPct val="100000"/>
                        </a:lnSpc>
                        <a:spcBef>
                          <a:spcPts val="0"/>
                        </a:spcBef>
                        <a:spcAft>
                          <a:spcPts val="0"/>
                        </a:spcAft>
                        <a:buClrTx/>
                        <a:buSzTx/>
                        <a:buFontTx/>
                        <a:buNone/>
                        <a:tabLst/>
                        <a:defRPr/>
                      </a:pPr>
                      <a:r>
                        <a:rPr lang="mk" sz="2400" b="1" i="0" u="none"/>
                        <a:t>Историја на пребарување</a:t>
                      </a:r>
                      <a:endParaRPr lang="mk" sz="2400"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sz="2400" b="1" i="0" u="none"/>
                        <a:t>Бафер мемории на пребарување</a:t>
                      </a:r>
                    </a:p>
                    <a:p>
                      <a:pPr marL="0" marR="0" indent="0" algn="l" defTabSz="457200" rtl="0" eaLnBrk="1" fontAlgn="auto" latinLnBrk="0" hangingPunct="1">
                        <a:lnSpc>
                          <a:spcPct val="100000"/>
                        </a:lnSpc>
                        <a:spcBef>
                          <a:spcPts val="0"/>
                        </a:spcBef>
                        <a:spcAft>
                          <a:spcPts val="0"/>
                        </a:spcAft>
                        <a:buClrTx/>
                        <a:buSzTx/>
                        <a:buFontTx/>
                        <a:buNone/>
                        <a:tabLst/>
                        <a:defRPr/>
                      </a:pPr>
                      <a:r>
                        <a:rPr lang="mk" sz="2400" b="1" i="0" u="none"/>
                        <a:t>Најкористените програми</a:t>
                      </a:r>
                      <a:endParaRPr lang="mk" sz="2400"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sz="2400" b="1" i="0" u="none"/>
                        <a:t>Податоци од формулари</a:t>
                      </a:r>
                      <a:endParaRPr lang="mk" sz="2400"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sz="2400" b="1" i="0" u="none"/>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mk" sz="2400" b="1" i="0" u="none"/>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mk" sz="2400" b="1" i="0" u="none"/>
                        <a:t>Том на копии Shadow</a:t>
                      </a:r>
                      <a:endParaRPr lang="mk" sz="2400"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sz="2400" b="1" i="0" u="none"/>
                        <a:t>…</a:t>
                      </a:r>
                    </a:p>
                    <a:p>
                      <a:endParaRPr lang="mk"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2800" b="1" i="0" u="none"/>
                        <a:t>Неискористен простор</a:t>
                      </a:r>
                      <a:endParaRPr lang="mk" sz="2800" b="1" smtClean="0"/>
                    </a:p>
                    <a:p>
                      <a:pPr marL="0" marR="0" indent="0" algn="l" defTabSz="457200" rtl="0" eaLnBrk="1" fontAlgn="auto" latinLnBrk="0" hangingPunct="1">
                        <a:lnSpc>
                          <a:spcPct val="100000"/>
                        </a:lnSpc>
                        <a:spcBef>
                          <a:spcPts val="0"/>
                        </a:spcBef>
                        <a:spcAft>
                          <a:spcPts val="0"/>
                        </a:spcAft>
                        <a:buClrTx/>
                        <a:buSzTx/>
                        <a:buFontTx/>
                        <a:buNone/>
                        <a:tabLst/>
                        <a:defRPr/>
                      </a:pPr>
                      <a:r>
                        <a:rPr lang="mk" sz="2800" b="1" i="0" u="none"/>
                        <a:t>Недоделен простор</a:t>
                      </a:r>
                      <a:endParaRPr lang="mk" sz="2800" b="1" smtClean="0"/>
                    </a:p>
                    <a:p>
                      <a:pPr marL="0" marR="0" indent="0" algn="l" defTabSz="457200" rtl="0" eaLnBrk="1" fontAlgn="auto" latinLnBrk="0" hangingPunct="1">
                        <a:lnSpc>
                          <a:spcPct val="100000"/>
                        </a:lnSpc>
                        <a:spcBef>
                          <a:spcPts val="0"/>
                        </a:spcBef>
                        <a:spcAft>
                          <a:spcPts val="0"/>
                        </a:spcAft>
                        <a:buClrTx/>
                        <a:buSzTx/>
                        <a:buFontTx/>
                        <a:buNone/>
                        <a:tabLst/>
                        <a:defRPr/>
                      </a:pPr>
                      <a:r>
                        <a:rPr lang="mk" sz="2800" b="1" i="0" u="none"/>
                        <a:t>MFT внесови</a:t>
                      </a:r>
                      <a:endParaRPr lang="mk" sz="2800" b="1" smtClean="0"/>
                    </a:p>
                    <a:p>
                      <a:pPr marL="0" marR="0" indent="0" algn="l" defTabSz="457200" rtl="0" eaLnBrk="1" fontAlgn="auto" latinLnBrk="0" hangingPunct="1">
                        <a:lnSpc>
                          <a:spcPct val="100000"/>
                        </a:lnSpc>
                        <a:spcBef>
                          <a:spcPts val="0"/>
                        </a:spcBef>
                        <a:spcAft>
                          <a:spcPts val="0"/>
                        </a:spcAft>
                        <a:buClrTx/>
                        <a:buSzTx/>
                        <a:buFontTx/>
                        <a:buNone/>
                        <a:tabLst/>
                        <a:defRPr/>
                      </a:pPr>
                      <a:r>
                        <a:rPr lang="mk" sz="2800" b="1" i="0" u="none"/>
                        <a:t>RAM</a:t>
                      </a:r>
                    </a:p>
                    <a:p>
                      <a:pPr marL="0" marR="0" indent="0" algn="l" defTabSz="457200" rtl="0" eaLnBrk="1" fontAlgn="auto" latinLnBrk="0" hangingPunct="1">
                        <a:lnSpc>
                          <a:spcPct val="100000"/>
                        </a:lnSpc>
                        <a:spcBef>
                          <a:spcPts val="0"/>
                        </a:spcBef>
                        <a:spcAft>
                          <a:spcPts val="0"/>
                        </a:spcAft>
                        <a:buClrTx/>
                        <a:buSzTx/>
                        <a:buFontTx/>
                        <a:buNone/>
                        <a:tabLst/>
                        <a:defRPr/>
                      </a:pPr>
                      <a:r>
                        <a:rPr lang="mk" sz="2800" b="1" i="0" u="none"/>
                        <a:t>некои апликативни траги</a:t>
                      </a:r>
                      <a:endParaRPr lang="mk" sz="2800" b="1" smtClean="0"/>
                    </a:p>
                  </a:txBody>
                  <a:tcPr/>
                </a:tc>
              </a:tr>
            </a:tbl>
          </a:graphicData>
        </a:graphic>
      </p:graphicFrame>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160</a:t>
            </a:fld>
            <a:endParaRPr lang="mk" dirty="0"/>
          </a:p>
        </p:txBody>
      </p:sp>
    </p:spTree>
    <p:extLst>
      <p:ext uri="{BB962C8B-B14F-4D97-AF65-F5344CB8AC3E}">
        <p14:creationId xmlns:p14="http://schemas.microsoft.com/office/powerpoint/2010/main" val="3232658812"/>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Што дигиталната форензика може да направи за вас?</a:t>
            </a:r>
            <a:endParaRPr lang="mk" b="1"/>
          </a:p>
        </p:txBody>
      </p:sp>
      <p:sp>
        <p:nvSpPr>
          <p:cNvPr id="4" name="Rectangle 3"/>
          <p:cNvSpPr>
            <a:spLocks noGrp="1" noChangeArrowheads="1"/>
          </p:cNvSpPr>
          <p:nvPr>
            <p:ph idx="1"/>
          </p:nvPr>
        </p:nvSpPr>
        <p:spPr/>
        <p:txBody>
          <a:bodyPr>
            <a:normAutofit/>
          </a:bodyPr>
          <a:lstStyle/>
          <a:p>
            <a:pPr algn="l" rtl="0">
              <a:lnSpc>
                <a:spcPct val="150000"/>
              </a:lnSpc>
              <a:spcBef>
                <a:spcPts val="0"/>
              </a:spcBef>
            </a:pPr>
            <a:endParaRPr lang="mk"/>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80" y="1145590"/>
            <a:ext cx="9109720" cy="5489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161</a:t>
            </a:fld>
            <a:endParaRPr lang="mk" dirty="0"/>
          </a:p>
        </p:txBody>
      </p:sp>
    </p:spTree>
    <p:extLst>
      <p:ext uri="{BB962C8B-B14F-4D97-AF65-F5344CB8AC3E}">
        <p14:creationId xmlns:p14="http://schemas.microsoft.com/office/powerpoint/2010/main" val="4099990356"/>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Што дигиталната форензика може да направи за вас?</a:t>
            </a:r>
            <a:endParaRPr lang="mk" b="1"/>
          </a:p>
        </p:txBody>
      </p:sp>
      <p:sp>
        <p:nvSpPr>
          <p:cNvPr id="4" name="Rectangle 3"/>
          <p:cNvSpPr>
            <a:spLocks noGrp="1" noChangeArrowheads="1"/>
          </p:cNvSpPr>
          <p:nvPr>
            <p:ph idx="1"/>
          </p:nvPr>
        </p:nvSpPr>
        <p:spPr>
          <a:xfrm>
            <a:off x="2094614" y="1334386"/>
            <a:ext cx="6592186" cy="4525963"/>
          </a:xfrm>
        </p:spPr>
        <p:txBody>
          <a:bodyPr>
            <a:normAutofit fontScale="85000" lnSpcReduction="20000"/>
          </a:bodyPr>
          <a:lstStyle/>
          <a:p>
            <a:pPr marL="0" indent="0" algn="l" rtl="0">
              <a:lnSpc>
                <a:spcPct val="150000"/>
              </a:lnSpc>
              <a:spcBef>
                <a:spcPts val="0"/>
              </a:spcBef>
              <a:buNone/>
            </a:pPr>
            <a:r>
              <a:rPr lang="mk" b="1" i="0" u="none"/>
              <a:t>Податоци карактеристични за корисникот</a:t>
            </a:r>
          </a:p>
          <a:p>
            <a:pPr marL="0" indent="0" algn="l" rtl="0">
              <a:lnSpc>
                <a:spcPct val="150000"/>
              </a:lnSpc>
              <a:spcBef>
                <a:spcPts val="0"/>
              </a:spcBef>
              <a:buNone/>
            </a:pPr>
            <a:r>
              <a:rPr lang="mk" b="0" i="0" u="none"/>
              <a:t>Користени програми, посетени веб страници, извршени пребарувања, отворени/запомнети датотеки</a:t>
            </a:r>
          </a:p>
          <a:p>
            <a:pPr marL="0" indent="0" algn="l" rtl="0">
              <a:lnSpc>
                <a:spcPct val="150000"/>
              </a:lnSpc>
              <a:spcBef>
                <a:spcPts val="0"/>
              </a:spcBef>
              <a:buNone/>
            </a:pPr>
            <a:endParaRPr lang="mk" b="1" smtClean="0"/>
          </a:p>
          <a:p>
            <a:pPr marL="0" indent="0" algn="l" rtl="0">
              <a:lnSpc>
                <a:spcPct val="150000"/>
              </a:lnSpc>
              <a:spcBef>
                <a:spcPts val="0"/>
              </a:spcBef>
              <a:buNone/>
            </a:pPr>
            <a:r>
              <a:rPr lang="mk" b="1" i="0" u="none"/>
              <a:t>Exif податоци</a:t>
            </a:r>
          </a:p>
          <a:p>
            <a:pPr marL="0" indent="0" algn="l" rtl="0">
              <a:lnSpc>
                <a:spcPct val="150000"/>
              </a:lnSpc>
              <a:spcBef>
                <a:spcPts val="0"/>
              </a:spcBef>
              <a:buNone/>
            </a:pPr>
            <a:r>
              <a:rPr lang="mk" b="0" i="0" u="none"/>
              <a:t>Кога, каде е снимена фотографијата со кој модел на фотографски апарат, сериски број</a:t>
            </a:r>
          </a:p>
        </p:txBody>
      </p:sp>
      <p:pic>
        <p:nvPicPr>
          <p:cNvPr id="3074" name="Picture 2" descr="http://icons.iconarchive.com/icons/artua/dragon-soft/512/User-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jmarior.net/wp-images/aperture-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162</a:t>
            </a:fld>
            <a:endParaRPr lang="mk" dirty="0"/>
          </a:p>
        </p:txBody>
      </p:sp>
    </p:spTree>
    <p:extLst>
      <p:ext uri="{BB962C8B-B14F-4D97-AF65-F5344CB8AC3E}">
        <p14:creationId xmlns:p14="http://schemas.microsoft.com/office/powerpoint/2010/main" val="1991722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Што дигиталната форензика може да направи за вас?</a:t>
            </a:r>
            <a:endParaRPr lang="mk" b="1"/>
          </a:p>
        </p:txBody>
      </p:sp>
      <p:sp>
        <p:nvSpPr>
          <p:cNvPr id="4" name="Rectangle 3"/>
          <p:cNvSpPr>
            <a:spLocks noGrp="1" noChangeArrowheads="1"/>
          </p:cNvSpPr>
          <p:nvPr>
            <p:ph idx="1"/>
          </p:nvPr>
        </p:nvSpPr>
        <p:spPr>
          <a:xfrm>
            <a:off x="2083982" y="1600200"/>
            <a:ext cx="6613450" cy="4525963"/>
          </a:xfrm>
        </p:spPr>
        <p:txBody>
          <a:bodyPr>
            <a:normAutofit/>
          </a:bodyPr>
          <a:lstStyle/>
          <a:p>
            <a:pPr marL="0" indent="0" algn="l" rtl="0">
              <a:lnSpc>
                <a:spcPct val="150000"/>
              </a:lnSpc>
              <a:spcBef>
                <a:spcPts val="0"/>
              </a:spcBef>
              <a:buNone/>
            </a:pPr>
            <a:r>
              <a:rPr lang="mk" sz="2400" b="1" i="0" u="none" dirty="0"/>
              <a:t>Апликативни податоци</a:t>
            </a:r>
          </a:p>
          <a:p>
            <a:pPr marL="0" indent="0" algn="l" rtl="0">
              <a:lnSpc>
                <a:spcPct val="150000"/>
              </a:lnSpc>
              <a:spcBef>
                <a:spcPts val="0"/>
              </a:spcBef>
              <a:buNone/>
            </a:pPr>
            <a:r>
              <a:rPr lang="mk" sz="2400" b="0" i="0" u="none" dirty="0"/>
              <a:t>Е-мејл клиенти, историја на разговори, бази на податоци, конфигурации, анализи на малвер</a:t>
            </a:r>
          </a:p>
          <a:p>
            <a:pPr marL="0" indent="0" algn="l" rtl="0">
              <a:lnSpc>
                <a:spcPct val="150000"/>
              </a:lnSpc>
              <a:spcBef>
                <a:spcPts val="0"/>
              </a:spcBef>
              <a:buNone/>
            </a:pPr>
            <a:endParaRPr lang="mk" sz="2400" b="1" dirty="0"/>
          </a:p>
          <a:p>
            <a:pPr marL="0" indent="0" algn="l" rtl="0">
              <a:lnSpc>
                <a:spcPct val="150000"/>
              </a:lnSpc>
              <a:spcBef>
                <a:spcPts val="0"/>
              </a:spcBef>
              <a:buNone/>
            </a:pPr>
            <a:r>
              <a:rPr lang="mk" sz="2400" b="1" i="0" u="none" dirty="0"/>
              <a:t>Фрагменти</a:t>
            </a:r>
            <a:endParaRPr lang="mk" sz="2400" b="1" dirty="0"/>
          </a:p>
          <a:p>
            <a:pPr marL="0" indent="0" algn="l" rtl="0">
              <a:lnSpc>
                <a:spcPct val="150000"/>
              </a:lnSpc>
              <a:spcBef>
                <a:spcPts val="0"/>
              </a:spcBef>
              <a:buNone/>
            </a:pPr>
            <a:r>
              <a:rPr lang="mk" sz="2400" b="0" i="0" u="none" dirty="0"/>
              <a:t>Фрагменти на доказните фотографии, документи, истории, дневничка датотека, ...</a:t>
            </a:r>
            <a:endParaRPr lang="mk" sz="2400" dirty="0"/>
          </a:p>
        </p:txBody>
      </p:sp>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92"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descr="http://www.linux-magazine.com/var/linux_magazin/storage/images/linux-magazine.com/issues/2008/93/undeleted/figure-1/430023-1-eng-US/Figure-1_referen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392"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163</a:t>
            </a:fld>
            <a:endParaRPr lang="mk" dirty="0"/>
          </a:p>
        </p:txBody>
      </p:sp>
    </p:spTree>
    <p:extLst>
      <p:ext uri="{BB962C8B-B14F-4D97-AF65-F5344CB8AC3E}">
        <p14:creationId xmlns:p14="http://schemas.microsoft.com/office/powerpoint/2010/main" val="3226724567"/>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pPr rtl="0"/>
            <a:r>
              <a:rPr lang="mk" b="1" i="0" u="none"/>
              <a:t>Што дигиталната форензика може да направи за вас?</a:t>
            </a:r>
            <a:endParaRPr lang="mk" b="1"/>
          </a:p>
        </p:txBody>
      </p:sp>
      <p:sp>
        <p:nvSpPr>
          <p:cNvPr id="4" name="Rectangle 3"/>
          <p:cNvSpPr>
            <a:spLocks noGrp="1" noChangeArrowheads="1"/>
          </p:cNvSpPr>
          <p:nvPr>
            <p:ph idx="1"/>
          </p:nvPr>
        </p:nvSpPr>
        <p:spPr>
          <a:xfrm>
            <a:off x="2083982" y="1600200"/>
            <a:ext cx="6613450" cy="4525963"/>
          </a:xfrm>
        </p:spPr>
        <p:txBody>
          <a:bodyPr>
            <a:normAutofit fontScale="70000" lnSpcReduction="20000"/>
          </a:bodyPr>
          <a:lstStyle/>
          <a:p>
            <a:pPr marL="0" indent="0" algn="l" rtl="0">
              <a:lnSpc>
                <a:spcPct val="150000"/>
              </a:lnSpc>
              <a:spcBef>
                <a:spcPts val="0"/>
              </a:spcBef>
              <a:buNone/>
            </a:pPr>
            <a:r>
              <a:rPr lang="mk" b="1" i="0" u="none"/>
              <a:t>Доказни документи</a:t>
            </a:r>
          </a:p>
          <a:p>
            <a:pPr marL="0" indent="0" algn="l" rtl="0">
              <a:lnSpc>
                <a:spcPct val="150000"/>
              </a:lnSpc>
              <a:spcBef>
                <a:spcPts val="0"/>
              </a:spcBef>
              <a:buNone/>
            </a:pPr>
            <a:r>
              <a:rPr lang="mk" b="0" i="0" u="none"/>
              <a:t>банкарски изводи, писма со уцена, нелегални фотографии, контакти, дневнички датотеки, украдени нацрти, ...</a:t>
            </a:r>
          </a:p>
          <a:p>
            <a:pPr marL="0" indent="0" algn="l" rtl="0">
              <a:lnSpc>
                <a:spcPct val="150000"/>
              </a:lnSpc>
              <a:spcBef>
                <a:spcPts val="0"/>
              </a:spcBef>
              <a:buNone/>
            </a:pPr>
            <a:endParaRPr lang="mk" smtClean="0"/>
          </a:p>
          <a:p>
            <a:pPr marL="0" indent="0" algn="l" rtl="0">
              <a:lnSpc>
                <a:spcPct val="150000"/>
              </a:lnSpc>
              <a:spcBef>
                <a:spcPts val="0"/>
              </a:spcBef>
              <a:buNone/>
            </a:pPr>
            <a:r>
              <a:rPr lang="mk" b="1" i="0" u="none"/>
              <a:t>Непристапни податоци</a:t>
            </a:r>
            <a:r>
              <a:rPr lang="mk" b="0" i="0" u="none"/>
              <a:t> </a:t>
            </a:r>
            <a:endParaRPr lang="mk"/>
          </a:p>
          <a:p>
            <a:pPr marL="0" indent="0" algn="l" rtl="0">
              <a:lnSpc>
                <a:spcPct val="150000"/>
              </a:lnSpc>
              <a:spcBef>
                <a:spcPts val="0"/>
              </a:spcBef>
              <a:buNone/>
            </a:pPr>
            <a:r>
              <a:rPr lang="mk" b="0" i="0" u="none"/>
              <a:t>сокриени датотеки, датотеки заштитени со шифри, избришани податоци, </a:t>
            </a:r>
          </a:p>
          <a:p>
            <a:pPr marL="0" indent="0" algn="l" rtl="0">
              <a:lnSpc>
                <a:spcPct val="150000"/>
              </a:lnSpc>
              <a:spcBef>
                <a:spcPts val="0"/>
              </a:spcBef>
              <a:buNone/>
            </a:pPr>
            <a:r>
              <a:rPr lang="mk" b="0" i="0" u="none"/>
              <a:t>програма за вметнување стенографски пораки, датотеки, чување во облак, на мрежа</a:t>
            </a:r>
            <a:endParaRPr lang="mk"/>
          </a:p>
        </p:txBody>
      </p:sp>
      <p:pic>
        <p:nvPicPr>
          <p:cNvPr id="5126" name="Picture 6" descr="http://files.softicons.com/download/folder-icons/terra-project-icons-by-aerotox/png/512/Black%20Terra%20S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www.veryicon.com/icon/png/System/Simple/My%20Document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76"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164</a:t>
            </a:fld>
            <a:endParaRPr lang="mk" dirty="0"/>
          </a:p>
        </p:txBody>
      </p:sp>
    </p:spTree>
    <p:extLst>
      <p:ext uri="{BB962C8B-B14F-4D97-AF65-F5344CB8AC3E}">
        <p14:creationId xmlns:p14="http://schemas.microsoft.com/office/powerpoint/2010/main" val="297771490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83911"/>
          </a:xfrm>
        </p:spPr>
        <p:txBody>
          <a:bodyPr/>
          <a:lstStyle/>
          <a:p>
            <a:pPr rtl="0"/>
            <a:r>
              <a:rPr lang="mk" b="1" i="0" u="none"/>
              <a:t>Изработка/презентација</a:t>
            </a:r>
            <a:endParaRPr lang="mk" b="1"/>
          </a:p>
        </p:txBody>
      </p:sp>
      <p:sp>
        <p:nvSpPr>
          <p:cNvPr id="3" name="Content Placeholder 2"/>
          <p:cNvSpPr>
            <a:spLocks noGrp="1"/>
          </p:cNvSpPr>
          <p:nvPr>
            <p:ph idx="1"/>
          </p:nvPr>
        </p:nvSpPr>
        <p:spPr/>
        <p:txBody>
          <a:bodyPr>
            <a:normAutofit fontScale="92500" lnSpcReduction="10000"/>
          </a:bodyPr>
          <a:lstStyle/>
          <a:p>
            <a:pPr lvl="0" algn="just" rtl="0"/>
            <a:r>
              <a:rPr lang="mk" b="0" i="0" u="none" dirty="0"/>
              <a:t>Изработка на целосен извештај кој меѓу другите прашања ги вклучува и чекорите на истрагата и на методите кои се користени за добивање докази</a:t>
            </a:r>
            <a:r>
              <a:rPr lang="mk" b="0" i="0" u="none" dirty="0" smtClean="0"/>
              <a:t>. </a:t>
            </a:r>
            <a:endParaRPr lang="mk" b="0" i="0" u="none" dirty="0"/>
          </a:p>
          <a:p>
            <a:pPr lvl="0" algn="just" rtl="0"/>
            <a:r>
              <a:rPr lang="mk" b="0" i="0" u="none" dirty="0"/>
              <a:t>Форензичките стручњаци можат да бидат вешти лица кои им помагаат на луѓето вклучени во судска постапка да ги разберат процесите за тоа како се креирани доказите, процедурите кои се користени за собирање на доказите и оценувањето на доказите</a:t>
            </a:r>
            <a:r>
              <a:rPr lang="mk" b="0" i="0" u="none" dirty="0" smtClean="0"/>
              <a:t>.  </a:t>
            </a:r>
            <a:endParaRPr lang="mk" b="0" i="0" u="none" dirty="0"/>
          </a:p>
          <a:p>
            <a:pPr algn="just" rtl="0"/>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165</a:t>
            </a:fld>
            <a:endParaRPr lang="mk" dirty="0"/>
          </a:p>
        </p:txBody>
      </p:sp>
    </p:spTree>
    <p:extLst>
      <p:ext uri="{BB962C8B-B14F-4D97-AF65-F5344CB8AC3E}">
        <p14:creationId xmlns:p14="http://schemas.microsoft.com/office/powerpoint/2010/main" val="132213741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794102"/>
          </a:xfrm>
        </p:spPr>
        <p:txBody>
          <a:bodyPr>
            <a:normAutofit fontScale="92500" lnSpcReduction="20000"/>
          </a:bodyPr>
          <a:lstStyle/>
          <a:p>
            <a:pPr marL="88900" lvl="0" indent="14288" algn="just" rtl="0">
              <a:buNone/>
            </a:pPr>
            <a:r>
              <a:rPr lang="mk" b="0" i="0" u="none" dirty="0"/>
              <a:t>Во општите случаи не е неопходно сведоците да изработат фактички докази за да имаат статус на вешти лица. </a:t>
            </a:r>
            <a:endParaRPr lang="mk" dirty="0" smtClean="0"/>
          </a:p>
          <a:p>
            <a:pPr marL="88900" lvl="0" indent="14288" algn="just" rtl="0">
              <a:buNone/>
            </a:pPr>
            <a:r>
              <a:rPr lang="mk" b="0" i="0" u="none" dirty="0"/>
              <a:t>Меѓутоа, струшњаците можат да имаат важна улога во кривичните постапки. Форензичките стручњаци им помагаат на оние вклучени во судска постапка да ги разберат процесите за тоа како се креирани доказите, процедурите кои се користени за собирање на доказите и оценувањето на доказите</a:t>
            </a:r>
            <a:r>
              <a:rPr lang="mk" b="0" i="0" u="none" dirty="0" smtClean="0"/>
              <a:t>.  </a:t>
            </a:r>
            <a:r>
              <a:rPr lang="mk" b="0" i="0" u="none" dirty="0"/>
              <a:t>Тие исто така можат да обезбедат докази со мислење кога тоа го бара судот</a:t>
            </a:r>
            <a:r>
              <a:rPr lang="mk" b="0" i="0" u="none" dirty="0" smtClean="0"/>
              <a:t>. </a:t>
            </a:r>
            <a:endParaRPr lang="mk" b="0" i="0" u="none" dirty="0"/>
          </a:p>
          <a:p>
            <a:pPr algn="just" rtl="0"/>
            <a:endParaRPr lang="mk" dirty="0"/>
          </a:p>
        </p:txBody>
      </p:sp>
      <p:sp>
        <p:nvSpPr>
          <p:cNvPr id="4" name="Title 1"/>
          <p:cNvSpPr>
            <a:spLocks noGrp="1"/>
          </p:cNvSpPr>
          <p:nvPr>
            <p:ph type="title"/>
          </p:nvPr>
        </p:nvSpPr>
        <p:spPr>
          <a:xfrm>
            <a:off x="457200" y="274638"/>
            <a:ext cx="8229600" cy="883911"/>
          </a:xfrm>
        </p:spPr>
        <p:txBody>
          <a:bodyPr/>
          <a:lstStyle/>
          <a:p>
            <a:pPr rtl="0"/>
            <a:r>
              <a:rPr lang="mk" b="1" i="0" u="none"/>
              <a:t>Изработка/презентација</a:t>
            </a:r>
            <a:endParaRPr lang="mk" b="1"/>
          </a:p>
        </p:txBody>
      </p:sp>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166</a:t>
            </a:fld>
            <a:endParaRPr lang="mk" dirty="0"/>
          </a:p>
        </p:txBody>
      </p:sp>
    </p:spTree>
    <p:extLst>
      <p:ext uri="{BB962C8B-B14F-4D97-AF65-F5344CB8AC3E}">
        <p14:creationId xmlns:p14="http://schemas.microsoft.com/office/powerpoint/2010/main" val="115022158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167</a:t>
            </a:fld>
            <a:endParaRPr lang="mk" dirty="0"/>
          </a:p>
        </p:txBody>
      </p:sp>
      <p:sp>
        <p:nvSpPr>
          <p:cNvPr id="5" name="TextBox 4"/>
          <p:cNvSpPr txBox="1"/>
          <p:nvPr/>
        </p:nvSpPr>
        <p:spPr>
          <a:xfrm>
            <a:off x="2298357" y="2445547"/>
            <a:ext cx="4040659" cy="1569660"/>
          </a:xfrm>
          <a:prstGeom prst="rect">
            <a:avLst/>
          </a:prstGeom>
          <a:noFill/>
        </p:spPr>
        <p:txBody>
          <a:bodyPr wrap="square" rtlCol="0">
            <a:spAutoFit/>
          </a:bodyPr>
          <a:lstStyle/>
          <a:p>
            <a:pPr lvl="1" algn="ctr" rtl="0"/>
            <a:r>
              <a:rPr lang="mk" sz="3200" b="1" i="0" u="none">
                <a:solidFill>
                  <a:schemeClr val="accent1">
                    <a:lumMod val="25000"/>
                  </a:schemeClr>
                </a:solidFill>
                <a:latin typeface="Calibri" pitchFamily="34" charset="0"/>
              </a:rPr>
              <a:t>ПРЕГЛЕД НА ЦЕЛИТЕ НА СЕСИЈАТА</a:t>
            </a:r>
            <a:endParaRPr lang="mk" sz="3200"/>
          </a:p>
        </p:txBody>
      </p:sp>
    </p:spTree>
    <p:extLst>
      <p:ext uri="{BB962C8B-B14F-4D97-AF65-F5344CB8AC3E}">
        <p14:creationId xmlns:p14="http://schemas.microsoft.com/office/powerpoint/2010/main" val="138787409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rtl="0" eaLnBrk="1" hangingPunct="1"/>
            <a:r>
              <a:rPr lang="mk" b="1" i="0" u="none"/>
              <a:t>Цели на сесијата </a:t>
            </a:r>
          </a:p>
        </p:txBody>
      </p:sp>
      <p:sp>
        <p:nvSpPr>
          <p:cNvPr id="16386" name="Content Placeholder 2"/>
          <p:cNvSpPr>
            <a:spLocks noGrp="1"/>
          </p:cNvSpPr>
          <p:nvPr>
            <p:ph sz="quarter" idx="1"/>
          </p:nvPr>
        </p:nvSpPr>
        <p:spPr>
          <a:xfrm>
            <a:off x="266095" y="1370208"/>
            <a:ext cx="8634065" cy="5487792"/>
          </a:xfrm>
        </p:spPr>
        <p:txBody>
          <a:bodyPr>
            <a:noAutofit/>
          </a:bodyPr>
          <a:lstStyle/>
          <a:p>
            <a:pPr algn="just" rtl="0">
              <a:buNone/>
            </a:pPr>
            <a:r>
              <a:rPr lang="mk" sz="2000" b="0" i="0" u="none"/>
              <a:t>На крајот на оваа сесија учениците ќе бидат во можност да:</a:t>
            </a:r>
          </a:p>
          <a:p>
            <a:pPr lvl="0" algn="just" rtl="0"/>
            <a:r>
              <a:rPr lang="mk" sz="2000" b="0" i="0" u="none"/>
              <a:t>Разговараат за содржината на Водичот за електронски докази на СЕ</a:t>
            </a:r>
            <a:endParaRPr lang="mk" sz="2000" b="1" smtClean="0"/>
          </a:p>
          <a:p>
            <a:pPr algn="just" rtl="0"/>
            <a:r>
              <a:rPr lang="mk" sz="2000" b="0" i="0" u="none"/>
              <a:t>Разговараат за разни видови електронски докази </a:t>
            </a:r>
          </a:p>
          <a:p>
            <a:pPr algn="just" rtl="0"/>
            <a:r>
              <a:rPr lang="mk" sz="2000" b="0" i="0" u="none"/>
              <a:t>Ги објаснат принципите на најдобрата практика кои се однесуваат на заплена и на ракување со електронските докази</a:t>
            </a:r>
          </a:p>
          <a:p>
            <a:pPr algn="just" rtl="0"/>
            <a:r>
              <a:rPr lang="mk" sz="2000" b="0" i="0" u="none"/>
              <a:t>Ги идентификуваат предизвиците кои ги нуди „мртвата кутија“, „живите податоци” и интернет изворите на електронски докази, вклучително и доказите во „облак“. </a:t>
            </a:r>
          </a:p>
          <a:p>
            <a:pPr algn="just" rtl="0"/>
            <a:r>
              <a:rPr lang="mk" sz="2000" b="0" i="0" u="none"/>
              <a:t>Разговараат за прифатливоста на електронски докази во судската постапка</a:t>
            </a:r>
          </a:p>
          <a:p>
            <a:pPr algn="just" rtl="0">
              <a:buFont typeface="Arial" charset="0"/>
              <a:buChar char="•"/>
            </a:pPr>
            <a:r>
              <a:rPr lang="mk" sz="2000" b="0" i="0" u="none">
                <a:latin typeface="Calibri" charset="0"/>
              </a:rPr>
              <a:t>Го објаснат исправното планирање и подготовка на пребарување на места каде можат да се најдат дигитални докази.</a:t>
            </a:r>
            <a:endParaRPr lang="mk" sz="2000">
              <a:latin typeface="Calibri" charset="0"/>
            </a:endParaRPr>
          </a:p>
          <a:p>
            <a:pPr algn="just" rtl="0">
              <a:buFont typeface="Arial" charset="0"/>
              <a:buChar char="•"/>
            </a:pPr>
            <a:r>
              <a:rPr lang="mk" sz="2000" b="0" i="0" u="none">
                <a:latin typeface="Calibri" charset="0"/>
              </a:rPr>
              <a:t>Објаснат како треба да се осигури и документира местото на настан каде се јавуваат дигитални електронски докази. </a:t>
            </a:r>
            <a:endParaRPr lang="mk" sz="200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168</a:t>
            </a:fld>
            <a:endParaRPr lang="mk" dirty="0"/>
          </a:p>
        </p:txBody>
      </p:sp>
    </p:spTree>
    <p:extLst>
      <p:ext uri="{BB962C8B-B14F-4D97-AF65-F5344CB8AC3E}">
        <p14:creationId xmlns:p14="http://schemas.microsoft.com/office/powerpoint/2010/main" val="2006013846"/>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rtl="0" eaLnBrk="1" hangingPunct="1"/>
            <a:r>
              <a:rPr lang="mk" b="1" i="0" u="none"/>
              <a:t>Цели на сесијата </a:t>
            </a:r>
          </a:p>
        </p:txBody>
      </p:sp>
      <p:sp>
        <p:nvSpPr>
          <p:cNvPr id="16386" name="Content Placeholder 2"/>
          <p:cNvSpPr>
            <a:spLocks noGrp="1"/>
          </p:cNvSpPr>
          <p:nvPr>
            <p:ph sz="quarter" idx="1"/>
          </p:nvPr>
        </p:nvSpPr>
        <p:spPr>
          <a:xfrm>
            <a:off x="266095" y="1370208"/>
            <a:ext cx="8877905" cy="5487792"/>
          </a:xfrm>
        </p:spPr>
        <p:txBody>
          <a:bodyPr>
            <a:noAutofit/>
          </a:bodyPr>
          <a:lstStyle/>
          <a:p>
            <a:pPr algn="l" rtl="0">
              <a:buNone/>
            </a:pPr>
            <a:r>
              <a:rPr lang="mk" sz="2000" b="0" i="0" u="none"/>
              <a:t>На крајот на оваа сесија учениците ќе бидат во можност да:</a:t>
            </a:r>
          </a:p>
          <a:p>
            <a:pPr lvl="0" algn="l" rtl="0"/>
            <a:r>
              <a:rPr lang="mk" sz="2000" b="0" i="0" u="none"/>
              <a:t>Го објаснат терминот дигитална форензика</a:t>
            </a:r>
          </a:p>
          <a:p>
            <a:pPr lvl="0" algn="l" rtl="0"/>
            <a:r>
              <a:rPr lang="mk" sz="2000" b="0" i="0" u="none"/>
              <a:t>Ја споредат дигиталната форензика со традиционалната форензичка наука </a:t>
            </a:r>
          </a:p>
          <a:p>
            <a:pPr lvl="0" algn="l" rtl="0"/>
            <a:r>
              <a:rPr lang="mk" sz="2000" b="0" i="0" u="none"/>
              <a:t>Дефинираат барем три подгранки на дигиталната форензика</a:t>
            </a:r>
          </a:p>
          <a:p>
            <a:pPr lvl="0" algn="l" rtl="0"/>
            <a:r>
              <a:rPr lang="mk" sz="2000" b="0" i="0" u="none"/>
              <a:t>Ги идентификуваат четирите чекори во испитувањето на дигиталната форензика</a:t>
            </a:r>
          </a:p>
          <a:p>
            <a:pPr lvl="0" algn="l" rtl="0"/>
            <a:r>
              <a:rPr lang="mk" sz="2000" b="0" i="0" u="none"/>
              <a:t>Направат разлика меѓу две категории дигитални траги</a:t>
            </a:r>
          </a:p>
          <a:p>
            <a:pPr algn="l" rtl="0"/>
            <a:r>
              <a:rPr lang="mk" sz="2000" b="0" i="0" u="none"/>
              <a:t>Опишат како дигиталната форензика може да ѝ помогне на истрагата</a:t>
            </a:r>
          </a:p>
          <a:p>
            <a:endParaRPr lang="mk" sz="200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169</a:t>
            </a:fld>
            <a:endParaRPr lang="mk" dirty="0"/>
          </a:p>
        </p:txBody>
      </p:sp>
    </p:spTree>
    <p:extLst>
      <p:ext uri="{BB962C8B-B14F-4D97-AF65-F5344CB8AC3E}">
        <p14:creationId xmlns:p14="http://schemas.microsoft.com/office/powerpoint/2010/main" val="6171999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mk" b="1" i="0" u="none"/>
              <a:t>Дефиниции од Конвенција од Будимпешта</a:t>
            </a:r>
            <a:endParaRPr lang="mk" b="1" dirty="0"/>
          </a:p>
        </p:txBody>
      </p:sp>
      <p:sp>
        <p:nvSpPr>
          <p:cNvPr id="3" name="Content Placeholder 2"/>
          <p:cNvSpPr>
            <a:spLocks noGrp="1"/>
          </p:cNvSpPr>
          <p:nvPr>
            <p:ph idx="1"/>
          </p:nvPr>
        </p:nvSpPr>
        <p:spPr>
          <a:xfrm>
            <a:off x="457200" y="1600200"/>
            <a:ext cx="8229600" cy="5035731"/>
          </a:xfrm>
        </p:spPr>
        <p:txBody>
          <a:bodyPr>
            <a:normAutofit fontScale="92500" lnSpcReduction="20000"/>
          </a:bodyPr>
          <a:lstStyle/>
          <a:p>
            <a:pPr marL="0" indent="0" algn="l" rtl="0">
              <a:buNone/>
            </a:pPr>
            <a:r>
              <a:rPr lang="mk" b="0" i="0" u="none"/>
              <a:t>За целите на Конвенцијата од Будимпешта, се применуваат следните дефиниции:</a:t>
            </a:r>
            <a:endParaRPr lang="mk" dirty="0"/>
          </a:p>
          <a:p>
            <a:pPr algn="l" rtl="0"/>
            <a:r>
              <a:rPr lang="mk" b="0" i="0" u="none"/>
              <a:t>„компјутерски систем“ значи било кој уред или група на меѓусебно поврзани уреди од кои еден или повеќе, според програмата, вршат автоматска обработка на податоци;</a:t>
            </a:r>
          </a:p>
          <a:p>
            <a:pPr algn="l" rtl="0"/>
            <a:r>
              <a:rPr lang="mk" b="0" i="0" u="none"/>
              <a:t>„компјутерски податоци“ значи било какво претставување на факти, информации или концепти во облик погоден за обработка во компјутерски систем, вклучително и програма погодна да предизвика компјутерскиот систем да ја врши функцијата; </a:t>
            </a:r>
          </a:p>
          <a:p>
            <a:pPr marL="0" marR="0" lvl="0" indent="0" algn="l" defTabSz="914400" rtl="0" eaLnBrk="1" fontAlgn="auto" latinLnBrk="0" hangingPunct="1">
              <a:lnSpc>
                <a:spcPct val="100000"/>
              </a:lnSpc>
              <a:spcBef>
                <a:spcPts val="0"/>
              </a:spcBef>
              <a:spcAft>
                <a:spcPts val="0"/>
              </a:spcAft>
              <a:buClrTx/>
              <a:buSzTx/>
              <a:buFontTx/>
              <a:buNone/>
              <a:tabLst/>
              <a:defRPr/>
            </a:pPr>
            <a:endParaRPr lang="mk" dirty="0"/>
          </a:p>
        </p:txBody>
      </p:sp>
      <p:sp>
        <p:nvSpPr>
          <p:cNvPr id="4" name="Espace réservé du numéro de diapositive 3"/>
          <p:cNvSpPr>
            <a:spLocks noGrp="1"/>
          </p:cNvSpPr>
          <p:nvPr>
            <p:ph type="sldNum" sz="quarter" idx="12"/>
          </p:nvPr>
        </p:nvSpPr>
        <p:spPr/>
        <p:txBody>
          <a:bodyPr/>
          <a:lstStyle/>
          <a:p>
            <a:pPr algn="r" rtl="0"/>
            <a:fld id="{C1820EB3-92EE-104B-92CD-26C09B1518FE}" type="slidenum">
              <a:rPr/>
              <a:pPr/>
              <a:t>17</a:t>
            </a:fld>
            <a:endParaRPr lang="mk"/>
          </a:p>
        </p:txBody>
      </p:sp>
    </p:spTree>
    <p:extLst>
      <p:ext uri="{BB962C8B-B14F-4D97-AF65-F5344CB8AC3E}">
        <p14:creationId xmlns:p14="http://schemas.microsoft.com/office/powerpoint/2010/main" val="134601703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2769432" y="5627839"/>
            <a:ext cx="3081337" cy="923925"/>
          </a:xfrm>
          <a:prstGeom prst="rect">
            <a:avLst/>
          </a:prstGeom>
          <a:noFill/>
          <a:ln w="9525">
            <a:noFill/>
            <a:miter lim="800000"/>
            <a:headEnd/>
            <a:tailEnd/>
          </a:ln>
        </p:spPr>
        <p:txBody>
          <a:bodyPr wrap="none">
            <a:prstTxWarp prst="textNoShape">
              <a:avLst/>
            </a:prstTxWarp>
            <a:spAutoFit/>
          </a:bodyPr>
          <a:lstStyle/>
          <a:p>
            <a:pPr algn="l" rtl="0"/>
            <a:r>
              <a:rPr lang="mk" sz="5400" b="1" i="0" u="none">
                <a:latin typeface="Calibri" pitchFamily="-65" charset="0"/>
              </a:rPr>
              <a:t>Прашања</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516622" y="1837937"/>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5701" y="162950"/>
            <a:ext cx="6780984" cy="134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170</a:t>
            </a:fld>
            <a:endParaRPr lang="mk"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Извори на докази</a:t>
            </a:r>
            <a:endParaRPr lang="mk" b="1" dirty="0"/>
          </a:p>
        </p:txBody>
      </p:sp>
      <p:pic>
        <p:nvPicPr>
          <p:cNvPr id="4" name="Picture 3"/>
          <p:cNvPicPr>
            <a:picLocks noChangeAspect="1"/>
          </p:cNvPicPr>
          <p:nvPr/>
        </p:nvPicPr>
        <p:blipFill>
          <a:blip r:embed="rId3"/>
          <a:stretch>
            <a:fillRect/>
          </a:stretch>
        </p:blipFill>
        <p:spPr>
          <a:xfrm>
            <a:off x="2053" y="2368731"/>
            <a:ext cx="9145645" cy="2937692"/>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18</a:t>
            </a:fld>
            <a:endParaRPr lang="mk"/>
          </a:p>
        </p:txBody>
      </p:sp>
    </p:spTree>
    <p:extLst>
      <p:ext uri="{BB962C8B-B14F-4D97-AF65-F5344CB8AC3E}">
        <p14:creationId xmlns:p14="http://schemas.microsoft.com/office/powerpoint/2010/main" val="1155490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6" name="Picture 5"/>
          <p:cNvPicPr>
            <a:picLocks noChangeAspect="1"/>
          </p:cNvPicPr>
          <p:nvPr/>
        </p:nvPicPr>
        <p:blipFill>
          <a:blip r:embed="rId3"/>
          <a:stretch>
            <a:fillRect/>
          </a:stretch>
        </p:blipFill>
        <p:spPr>
          <a:xfrm>
            <a:off x="77862" y="1822449"/>
            <a:ext cx="8948535" cy="3472361"/>
          </a:xfrm>
          <a:prstGeom prst="rect">
            <a:avLst/>
          </a:prstGeom>
        </p:spPr>
      </p:pic>
      <p:sp>
        <p:nvSpPr>
          <p:cNvPr id="2" name="Espace réservé du numéro de diapositive 1"/>
          <p:cNvSpPr>
            <a:spLocks noGrp="1"/>
          </p:cNvSpPr>
          <p:nvPr>
            <p:ph type="sldNum" sz="quarter" idx="12"/>
          </p:nvPr>
        </p:nvSpPr>
        <p:spPr/>
        <p:txBody>
          <a:bodyPr/>
          <a:lstStyle/>
          <a:p>
            <a:pPr algn="r" rtl="0"/>
            <a:fld id="{C1820EB3-92EE-104B-92CD-26C09B1518FE}" type="slidenum">
              <a:rPr/>
              <a:pPr/>
              <a:t>19</a:t>
            </a:fld>
            <a:endParaRPr lang="mk"/>
          </a:p>
        </p:txBody>
      </p:sp>
    </p:spTree>
    <p:extLst>
      <p:ext uri="{BB962C8B-B14F-4D97-AF65-F5344CB8AC3E}">
        <p14:creationId xmlns:p14="http://schemas.microsoft.com/office/powerpoint/2010/main" val="515335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pPr rtl="0"/>
            <a:r>
              <a:rPr lang="mk" b="1" i="0" u="none"/>
              <a:t>Агенда</a:t>
            </a:r>
            <a:endParaRPr lang="mk" b="1" dirty="0"/>
          </a:p>
        </p:txBody>
      </p:sp>
      <p:sp>
        <p:nvSpPr>
          <p:cNvPr id="3" name="Content Placeholder 2"/>
          <p:cNvSpPr>
            <a:spLocks noGrp="1"/>
          </p:cNvSpPr>
          <p:nvPr>
            <p:ph idx="1"/>
          </p:nvPr>
        </p:nvSpPr>
        <p:spPr>
          <a:xfrm>
            <a:off x="457200" y="1134931"/>
            <a:ext cx="8513422" cy="5494507"/>
          </a:xfrm>
        </p:spPr>
        <p:txBody>
          <a:bodyPr>
            <a:normAutofit fontScale="92500" lnSpcReduction="20000"/>
          </a:bodyPr>
          <a:lstStyle/>
          <a:p>
            <a:pPr algn="l" rtl="0"/>
            <a:r>
              <a:rPr lang="mk" sz="2800" b="0" i="0" u="none" dirty="0"/>
              <a:t>Прв </a:t>
            </a:r>
            <a:r>
              <a:rPr lang="mk" sz="2800" b="0" i="0" u="none" dirty="0" smtClean="0"/>
              <a:t>дел </a:t>
            </a:r>
            <a:endParaRPr lang="mk" sz="2800" dirty="0"/>
          </a:p>
          <a:p>
            <a:pPr marL="0" indent="0" algn="l" rtl="0">
              <a:buNone/>
            </a:pPr>
            <a:r>
              <a:rPr lang="mk" sz="2800" b="0" i="0" u="none" dirty="0"/>
              <a:t>Што се електронски докази</a:t>
            </a:r>
          </a:p>
          <a:p>
            <a:pPr lvl="1" algn="l" rtl="0"/>
            <a:r>
              <a:rPr lang="mk" sz="2400" b="0" i="0" u="none" dirty="0"/>
              <a:t> Дефиниции</a:t>
            </a:r>
          </a:p>
          <a:p>
            <a:pPr algn="l" rtl="0"/>
            <a:r>
              <a:rPr lang="mk" sz="2800" b="0" i="0" u="none" dirty="0"/>
              <a:t>Втор </a:t>
            </a:r>
            <a:r>
              <a:rPr lang="mk" sz="2800" b="0" i="0" u="none" dirty="0" smtClean="0"/>
              <a:t>дел </a:t>
            </a:r>
            <a:endParaRPr lang="mk" sz="2800" dirty="0"/>
          </a:p>
          <a:p>
            <a:pPr marL="0" indent="0" algn="l" rtl="0">
              <a:buNone/>
            </a:pPr>
            <a:r>
              <a:rPr lang="mk" sz="2800" b="0" i="0" u="none" dirty="0"/>
              <a:t>Водичот за електронски докази на Советот на Европа</a:t>
            </a:r>
          </a:p>
          <a:p>
            <a:pPr lvl="1" algn="l" rtl="0"/>
            <a:r>
              <a:rPr lang="mk" sz="2400" b="0" i="0" u="none" dirty="0"/>
              <a:t>Процедури и добра практика</a:t>
            </a:r>
          </a:p>
          <a:p>
            <a:pPr lvl="2" algn="l" rtl="0"/>
            <a:r>
              <a:rPr lang="mk" sz="1800" b="0" i="0" u="none" dirty="0"/>
              <a:t>Идентификување, заплена и ракување со електронски докази</a:t>
            </a:r>
          </a:p>
          <a:p>
            <a:pPr lvl="2" algn="l" rtl="0"/>
            <a:r>
              <a:rPr lang="mk" sz="1800" b="0" i="0" u="none" dirty="0"/>
              <a:t>Видови на заплена</a:t>
            </a:r>
          </a:p>
          <a:p>
            <a:pPr lvl="2" algn="l" rtl="0"/>
            <a:r>
              <a:rPr lang="mk" sz="1800" b="0" i="0" u="none" dirty="0"/>
              <a:t>Истражување и анализа на електронските докази</a:t>
            </a:r>
          </a:p>
          <a:p>
            <a:pPr lvl="2" algn="l" rtl="0"/>
            <a:r>
              <a:rPr lang="mk" sz="1800" b="0" i="0" u="none" dirty="0"/>
              <a:t>Продуцирање на електронски докази </a:t>
            </a:r>
            <a:endParaRPr lang="mk" sz="1800" dirty="0" smtClean="0"/>
          </a:p>
          <a:p>
            <a:pPr lvl="2" algn="l" rtl="0"/>
            <a:r>
              <a:rPr lang="mk" sz="1800" b="0" i="0" u="none" dirty="0"/>
              <a:t>Прифатливост на електронски докази</a:t>
            </a:r>
          </a:p>
          <a:p>
            <a:pPr algn="l" rtl="0"/>
            <a:r>
              <a:rPr lang="mk" sz="2800" b="0" i="0" u="none" dirty="0"/>
              <a:t>Трет дел </a:t>
            </a:r>
          </a:p>
          <a:p>
            <a:pPr marL="0" indent="0" algn="l" rtl="0">
              <a:buNone/>
            </a:pPr>
            <a:r>
              <a:rPr lang="mk" sz="2800" b="0" i="0" u="none" dirty="0"/>
              <a:t>Дигитална форензика</a:t>
            </a:r>
          </a:p>
          <a:p>
            <a:pPr lvl="1" algn="l" rtl="0"/>
            <a:r>
              <a:rPr lang="mk" sz="2400" b="0" i="0" u="none" dirty="0"/>
              <a:t>Дефиниција</a:t>
            </a:r>
          </a:p>
          <a:p>
            <a:pPr lvl="1" algn="l" rtl="0"/>
            <a:r>
              <a:rPr lang="mk" sz="2400" b="0" i="0" u="none" dirty="0"/>
              <a:t>Традиционална насптори дигитална форензика</a:t>
            </a:r>
          </a:p>
          <a:p>
            <a:pPr lvl="1" algn="l" rtl="0"/>
            <a:r>
              <a:rPr lang="mk" sz="2400" b="0" i="0" u="none" dirty="0"/>
              <a:t>Што форензиката може да направи за истрага</a:t>
            </a:r>
          </a:p>
          <a:p>
            <a:pPr lvl="2" algn="l" rtl="0"/>
            <a:endParaRPr lang="mk" sz="1800" dirty="0" smtClean="0"/>
          </a:p>
        </p:txBody>
      </p:sp>
      <p:sp>
        <p:nvSpPr>
          <p:cNvPr id="4" name="Slide Number Placeholder 3"/>
          <p:cNvSpPr>
            <a:spLocks noGrp="1"/>
          </p:cNvSpPr>
          <p:nvPr>
            <p:ph type="sldNum" sz="quarter" idx="12"/>
          </p:nvPr>
        </p:nvSpPr>
        <p:spPr/>
        <p:txBody>
          <a:bodyPr/>
          <a:lstStyle/>
          <a:p>
            <a:pPr algn="r" rtl="0"/>
            <a:r>
              <a:rPr lang="mk" b="0" i="0" u="none"/>
              <a:t>!</a:t>
            </a:r>
            <a:fld id="{CBD56858-EB0B-D04D-B23C-7A827FD60C9F}" type="slidenum">
              <a:rPr/>
              <a:pPr/>
              <a:t>2</a:t>
            </a:fld>
            <a:endParaRPr lang="mk"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5" name="Picture 4"/>
          <p:cNvPicPr>
            <a:picLocks noChangeAspect="1"/>
          </p:cNvPicPr>
          <p:nvPr/>
        </p:nvPicPr>
        <p:blipFill>
          <a:blip r:embed="rId3"/>
          <a:stretch>
            <a:fillRect/>
          </a:stretch>
        </p:blipFill>
        <p:spPr>
          <a:xfrm>
            <a:off x="65790" y="2006599"/>
            <a:ext cx="9038491" cy="3270795"/>
          </a:xfrm>
          <a:prstGeom prst="rect">
            <a:avLst/>
          </a:prstGeom>
        </p:spPr>
      </p:pic>
      <p:sp>
        <p:nvSpPr>
          <p:cNvPr id="2" name="Espace réservé du numéro de diapositive 1"/>
          <p:cNvSpPr>
            <a:spLocks noGrp="1"/>
          </p:cNvSpPr>
          <p:nvPr>
            <p:ph type="sldNum" sz="quarter" idx="12"/>
          </p:nvPr>
        </p:nvSpPr>
        <p:spPr/>
        <p:txBody>
          <a:bodyPr/>
          <a:lstStyle/>
          <a:p>
            <a:pPr algn="r" rtl="0"/>
            <a:fld id="{C1820EB3-92EE-104B-92CD-26C09B1518FE}" type="slidenum">
              <a:rPr/>
              <a:pPr/>
              <a:t>20</a:t>
            </a:fld>
            <a:endParaRPr lang="mk"/>
          </a:p>
        </p:txBody>
      </p:sp>
    </p:spTree>
    <p:extLst>
      <p:ext uri="{BB962C8B-B14F-4D97-AF65-F5344CB8AC3E}">
        <p14:creationId xmlns:p14="http://schemas.microsoft.com/office/powerpoint/2010/main" val="435679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0" y="2253694"/>
            <a:ext cx="9144000" cy="2350611"/>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21</a:t>
            </a:fld>
            <a:endParaRPr lang="mk"/>
          </a:p>
        </p:txBody>
      </p:sp>
    </p:spTree>
    <p:extLst>
      <p:ext uri="{BB962C8B-B14F-4D97-AF65-F5344CB8AC3E}">
        <p14:creationId xmlns:p14="http://schemas.microsoft.com/office/powerpoint/2010/main" val="990653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grpSp>
        <p:nvGrpSpPr>
          <p:cNvPr id="6" name="Group 5"/>
          <p:cNvGrpSpPr/>
          <p:nvPr/>
        </p:nvGrpSpPr>
        <p:grpSpPr>
          <a:xfrm>
            <a:off x="0" y="1182734"/>
            <a:ext cx="9144000" cy="5675266"/>
            <a:chOff x="0" y="1182734"/>
            <a:chExt cx="9144000" cy="5675266"/>
          </a:xfrm>
        </p:grpSpPr>
        <p:pic>
          <p:nvPicPr>
            <p:cNvPr id="2" name="Picture 1"/>
            <p:cNvPicPr>
              <a:picLocks noChangeAspect="1"/>
            </p:cNvPicPr>
            <p:nvPr/>
          </p:nvPicPr>
          <p:blipFill>
            <a:blip r:embed="rId3"/>
            <a:stretch>
              <a:fillRect/>
            </a:stretch>
          </p:blipFill>
          <p:spPr>
            <a:xfrm>
              <a:off x="234950" y="1182734"/>
              <a:ext cx="8674100" cy="3238500"/>
            </a:xfrm>
            <a:prstGeom prst="rect">
              <a:avLst/>
            </a:prstGeom>
          </p:spPr>
        </p:pic>
        <p:pic>
          <p:nvPicPr>
            <p:cNvPr id="3" name="Picture 2"/>
            <p:cNvPicPr>
              <a:picLocks noChangeAspect="1"/>
            </p:cNvPicPr>
            <p:nvPr/>
          </p:nvPicPr>
          <p:blipFill>
            <a:blip r:embed="rId4"/>
            <a:stretch>
              <a:fillRect/>
            </a:stretch>
          </p:blipFill>
          <p:spPr>
            <a:xfrm>
              <a:off x="0" y="3886200"/>
              <a:ext cx="9144000" cy="2971800"/>
            </a:xfrm>
            <a:prstGeom prst="rect">
              <a:avLst/>
            </a:prstGeom>
          </p:spPr>
        </p:pic>
      </p:grpSp>
      <p:sp>
        <p:nvSpPr>
          <p:cNvPr id="5" name="Espace réservé du numéro de diapositive 4"/>
          <p:cNvSpPr>
            <a:spLocks noGrp="1"/>
          </p:cNvSpPr>
          <p:nvPr>
            <p:ph type="sldNum" sz="quarter" idx="12"/>
          </p:nvPr>
        </p:nvSpPr>
        <p:spPr/>
        <p:txBody>
          <a:bodyPr/>
          <a:lstStyle/>
          <a:p>
            <a:pPr algn="r" rtl="0"/>
            <a:fld id="{C1820EB3-92EE-104B-92CD-26C09B1518FE}" type="slidenum">
              <a:rPr/>
              <a:pPr/>
              <a:t>22</a:t>
            </a:fld>
            <a:endParaRPr lang="mk"/>
          </a:p>
        </p:txBody>
      </p:sp>
    </p:spTree>
    <p:extLst>
      <p:ext uri="{BB962C8B-B14F-4D97-AF65-F5344CB8AC3E}">
        <p14:creationId xmlns:p14="http://schemas.microsoft.com/office/powerpoint/2010/main" val="1008246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025883"/>
            <a:ext cx="9144000" cy="5832117"/>
            <a:chOff x="0" y="846138"/>
            <a:chExt cx="9144000" cy="5832117"/>
          </a:xfrm>
        </p:grpSpPr>
        <p:pic>
          <p:nvPicPr>
            <p:cNvPr id="2" name="Picture 1"/>
            <p:cNvPicPr>
              <a:picLocks noChangeAspect="1"/>
            </p:cNvPicPr>
            <p:nvPr/>
          </p:nvPicPr>
          <p:blipFill>
            <a:blip r:embed="rId3"/>
            <a:stretch>
              <a:fillRect/>
            </a:stretch>
          </p:blipFill>
          <p:spPr>
            <a:xfrm>
              <a:off x="228600" y="846138"/>
              <a:ext cx="8686800" cy="3390900"/>
            </a:xfrm>
            <a:prstGeom prst="rect">
              <a:avLst/>
            </a:prstGeom>
          </p:spPr>
        </p:pic>
        <p:pic>
          <p:nvPicPr>
            <p:cNvPr id="3" name="Picture 2"/>
            <p:cNvPicPr>
              <a:picLocks noChangeAspect="1"/>
            </p:cNvPicPr>
            <p:nvPr/>
          </p:nvPicPr>
          <p:blipFill>
            <a:blip r:embed="rId4"/>
            <a:stretch>
              <a:fillRect/>
            </a:stretch>
          </p:blipFill>
          <p:spPr>
            <a:xfrm>
              <a:off x="0" y="3105826"/>
              <a:ext cx="9144000" cy="3572429"/>
            </a:xfrm>
            <a:prstGeom prst="rect">
              <a:avLst/>
            </a:prstGeom>
          </p:spPr>
        </p:pic>
      </p:grpSp>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sp>
        <p:nvSpPr>
          <p:cNvPr id="6" name="Espace réservé du numéro de diapositive 5"/>
          <p:cNvSpPr>
            <a:spLocks noGrp="1"/>
          </p:cNvSpPr>
          <p:nvPr>
            <p:ph type="sldNum" sz="quarter" idx="12"/>
          </p:nvPr>
        </p:nvSpPr>
        <p:spPr/>
        <p:txBody>
          <a:bodyPr/>
          <a:lstStyle/>
          <a:p>
            <a:pPr algn="r" rtl="0"/>
            <a:fld id="{C1820EB3-92EE-104B-92CD-26C09B1518FE}" type="slidenum">
              <a:rPr/>
              <a:pPr/>
              <a:t>23</a:t>
            </a:fld>
            <a:endParaRPr lang="mk"/>
          </a:p>
        </p:txBody>
      </p:sp>
    </p:spTree>
    <p:extLst>
      <p:ext uri="{BB962C8B-B14F-4D97-AF65-F5344CB8AC3E}">
        <p14:creationId xmlns:p14="http://schemas.microsoft.com/office/powerpoint/2010/main" val="1255475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69777" y="2165350"/>
            <a:ext cx="9084635" cy="2815954"/>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24</a:t>
            </a:fld>
            <a:endParaRPr lang="mk"/>
          </a:p>
        </p:txBody>
      </p:sp>
    </p:spTree>
    <p:extLst>
      <p:ext uri="{BB962C8B-B14F-4D97-AF65-F5344CB8AC3E}">
        <p14:creationId xmlns:p14="http://schemas.microsoft.com/office/powerpoint/2010/main" val="1660396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114300" y="1289050"/>
            <a:ext cx="8915400" cy="4279900"/>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25</a:t>
            </a:fld>
            <a:endParaRPr lang="mk"/>
          </a:p>
        </p:txBody>
      </p:sp>
    </p:spTree>
    <p:extLst>
      <p:ext uri="{BB962C8B-B14F-4D97-AF65-F5344CB8AC3E}">
        <p14:creationId xmlns:p14="http://schemas.microsoft.com/office/powerpoint/2010/main" val="940352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76200" y="2012950"/>
            <a:ext cx="8991600" cy="2832100"/>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26</a:t>
            </a:fld>
            <a:endParaRPr lang="mk"/>
          </a:p>
        </p:txBody>
      </p:sp>
    </p:spTree>
    <p:extLst>
      <p:ext uri="{BB962C8B-B14F-4D97-AF65-F5344CB8AC3E}">
        <p14:creationId xmlns:p14="http://schemas.microsoft.com/office/powerpoint/2010/main" val="1807326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174171" y="2006599"/>
            <a:ext cx="8856618" cy="4284843"/>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27</a:t>
            </a:fld>
            <a:endParaRPr lang="mk"/>
          </a:p>
        </p:txBody>
      </p:sp>
    </p:spTree>
    <p:extLst>
      <p:ext uri="{BB962C8B-B14F-4D97-AF65-F5344CB8AC3E}">
        <p14:creationId xmlns:p14="http://schemas.microsoft.com/office/powerpoint/2010/main" val="1938438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113210" y="1289049"/>
            <a:ext cx="8942369" cy="4981121"/>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28</a:t>
            </a:fld>
            <a:endParaRPr lang="mk"/>
          </a:p>
        </p:txBody>
      </p:sp>
    </p:spTree>
    <p:extLst>
      <p:ext uri="{BB962C8B-B14F-4D97-AF65-F5344CB8AC3E}">
        <p14:creationId xmlns:p14="http://schemas.microsoft.com/office/powerpoint/2010/main" val="2069639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48178" y="2166075"/>
            <a:ext cx="9047643" cy="3363867"/>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29</a:t>
            </a:fld>
            <a:endParaRPr lang="mk"/>
          </a:p>
        </p:txBody>
      </p:sp>
    </p:spTree>
    <p:extLst>
      <p:ext uri="{BB962C8B-B14F-4D97-AF65-F5344CB8AC3E}">
        <p14:creationId xmlns:p14="http://schemas.microsoft.com/office/powerpoint/2010/main" val="816029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rtl="0" eaLnBrk="1" hangingPunct="1"/>
            <a:r>
              <a:rPr lang="mk" b="1" i="0" u="none"/>
              <a:t>Цели на сесијата </a:t>
            </a:r>
          </a:p>
        </p:txBody>
      </p:sp>
      <p:sp>
        <p:nvSpPr>
          <p:cNvPr id="16386" name="Content Placeholder 2"/>
          <p:cNvSpPr>
            <a:spLocks noGrp="1"/>
          </p:cNvSpPr>
          <p:nvPr>
            <p:ph sz="quarter" idx="1"/>
          </p:nvPr>
        </p:nvSpPr>
        <p:spPr>
          <a:xfrm>
            <a:off x="266095" y="1372870"/>
            <a:ext cx="8634065" cy="5013960"/>
          </a:xfrm>
        </p:spPr>
        <p:txBody>
          <a:bodyPr>
            <a:normAutofit fontScale="92500" lnSpcReduction="10000"/>
          </a:bodyPr>
          <a:lstStyle/>
          <a:p>
            <a:pPr algn="just" rtl="0">
              <a:buNone/>
            </a:pPr>
            <a:r>
              <a:rPr lang="mk" sz="2400" b="0" i="0" u="none" dirty="0"/>
              <a:t>На крајот на оваа сесија учениците ќе бидат во можност да:</a:t>
            </a:r>
          </a:p>
          <a:p>
            <a:pPr lvl="0" algn="just" rtl="0"/>
            <a:r>
              <a:rPr lang="mk" sz="2400" b="0" i="0" u="none" dirty="0"/>
              <a:t>Разговараат за содржината на Водичот за електронски докази на СЕ</a:t>
            </a:r>
            <a:endParaRPr lang="mk" sz="2400" b="1" dirty="0" smtClean="0"/>
          </a:p>
          <a:p>
            <a:pPr algn="just" rtl="0"/>
            <a:r>
              <a:rPr lang="mk" sz="2400" b="0" i="0" u="none" dirty="0"/>
              <a:t>Разговараат за разни видови електронски докази </a:t>
            </a:r>
          </a:p>
          <a:p>
            <a:pPr algn="just" rtl="0"/>
            <a:r>
              <a:rPr lang="mk" sz="2400" b="0" i="0" u="none" dirty="0"/>
              <a:t>Ги објаснат принципите на најдобрата практика кои се однесуваат на заплена и на ракување со електронските докази</a:t>
            </a:r>
          </a:p>
          <a:p>
            <a:pPr algn="just" rtl="0"/>
            <a:r>
              <a:rPr lang="mk" sz="2400" b="0" i="0" u="none" dirty="0"/>
              <a:t>Ги идентификуваат предизвиците кои ги нуди „мртвата кутија“, „живите податоци” и интернет изворите на електронски докази, вклучително и доказите во „облак“. </a:t>
            </a:r>
          </a:p>
          <a:p>
            <a:pPr algn="just" rtl="0"/>
            <a:r>
              <a:rPr lang="mk" sz="2400" b="0" i="0" u="none" dirty="0"/>
              <a:t>Разговараат за прифатливоста на електронски докази во судската постапка</a:t>
            </a:r>
          </a:p>
          <a:p>
            <a:pPr algn="just" rtl="0">
              <a:buFont typeface="Arial" charset="0"/>
              <a:buChar char="•"/>
            </a:pPr>
            <a:r>
              <a:rPr lang="mk" sz="2400" b="0" i="0" u="none" dirty="0">
                <a:latin typeface="Calibri" charset="0"/>
              </a:rPr>
              <a:t>Го објаснат исправното планирање и подготовка на пребарување на места каде можат да се најдат дигитални докази.</a:t>
            </a:r>
            <a:endParaRPr lang="mk" sz="2400" dirty="0">
              <a:latin typeface="Calibri" charset="0"/>
            </a:endParaRPr>
          </a:p>
          <a:p>
            <a:pPr algn="just" rtl="0">
              <a:buFont typeface="Arial" charset="0"/>
              <a:buChar char="•"/>
            </a:pPr>
            <a:r>
              <a:rPr lang="mk" sz="2400" b="0" i="0" u="none" dirty="0">
                <a:latin typeface="Calibri" charset="0"/>
              </a:rPr>
              <a:t>Објаснат како треба да се осигури и документира местото на настан каде се јавуваат дигитални електронски докази. </a:t>
            </a:r>
            <a:endParaRPr lang="mk" sz="2400" dirty="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3</a:t>
            </a:fld>
            <a:endParaRPr lang="mk"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107438" y="2222498"/>
            <a:ext cx="9014742" cy="2898141"/>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30</a:t>
            </a:fld>
            <a:endParaRPr lang="mk"/>
          </a:p>
        </p:txBody>
      </p:sp>
    </p:spTree>
    <p:extLst>
      <p:ext uri="{BB962C8B-B14F-4D97-AF65-F5344CB8AC3E}">
        <p14:creationId xmlns:p14="http://schemas.microsoft.com/office/powerpoint/2010/main" val="68096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534728" y="2157367"/>
            <a:ext cx="8152071" cy="3207113"/>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31</a:t>
            </a:fld>
            <a:endParaRPr lang="mk"/>
          </a:p>
        </p:txBody>
      </p:sp>
    </p:spTree>
    <p:extLst>
      <p:ext uri="{BB962C8B-B14F-4D97-AF65-F5344CB8AC3E}">
        <p14:creationId xmlns:p14="http://schemas.microsoft.com/office/powerpoint/2010/main" val="1684078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269814" y="2159000"/>
            <a:ext cx="8505886" cy="2569754"/>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32</a:t>
            </a:fld>
            <a:endParaRPr lang="mk"/>
          </a:p>
        </p:txBody>
      </p:sp>
    </p:spTree>
    <p:extLst>
      <p:ext uri="{BB962C8B-B14F-4D97-AF65-F5344CB8AC3E}">
        <p14:creationId xmlns:p14="http://schemas.microsoft.com/office/powerpoint/2010/main" val="3743298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93977" y="2349499"/>
            <a:ext cx="8822826" cy="2475050"/>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33</a:t>
            </a:fld>
            <a:endParaRPr lang="mk"/>
          </a:p>
        </p:txBody>
      </p:sp>
    </p:spTree>
    <p:extLst>
      <p:ext uri="{BB962C8B-B14F-4D97-AF65-F5344CB8AC3E}">
        <p14:creationId xmlns:p14="http://schemas.microsoft.com/office/powerpoint/2010/main" val="1254557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348343" y="1777999"/>
            <a:ext cx="8425456" cy="4117704"/>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34</a:t>
            </a:fld>
            <a:endParaRPr lang="mk"/>
          </a:p>
        </p:txBody>
      </p:sp>
    </p:spTree>
    <p:extLst>
      <p:ext uri="{BB962C8B-B14F-4D97-AF65-F5344CB8AC3E}">
        <p14:creationId xmlns:p14="http://schemas.microsoft.com/office/powerpoint/2010/main" val="1878691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3" name="Picture 2"/>
          <p:cNvPicPr>
            <a:picLocks noChangeAspect="1"/>
          </p:cNvPicPr>
          <p:nvPr/>
        </p:nvPicPr>
        <p:blipFill>
          <a:blip r:embed="rId3"/>
          <a:stretch>
            <a:fillRect/>
          </a:stretch>
        </p:blipFill>
        <p:spPr>
          <a:xfrm>
            <a:off x="49826" y="1987550"/>
            <a:ext cx="8670000" cy="3777524"/>
          </a:xfrm>
          <a:prstGeom prst="rect">
            <a:avLst/>
          </a:prstGeom>
        </p:spPr>
      </p:pic>
      <p:sp>
        <p:nvSpPr>
          <p:cNvPr id="2" name="Espace réservé du numéro de diapositive 1"/>
          <p:cNvSpPr>
            <a:spLocks noGrp="1"/>
          </p:cNvSpPr>
          <p:nvPr>
            <p:ph type="sldNum" sz="quarter" idx="12"/>
          </p:nvPr>
        </p:nvSpPr>
        <p:spPr/>
        <p:txBody>
          <a:bodyPr/>
          <a:lstStyle/>
          <a:p>
            <a:pPr algn="r" rtl="0"/>
            <a:fld id="{C1820EB3-92EE-104B-92CD-26C09B1518FE}" type="slidenum">
              <a:rPr/>
              <a:pPr/>
              <a:t>35</a:t>
            </a:fld>
            <a:endParaRPr lang="mk"/>
          </a:p>
        </p:txBody>
      </p:sp>
    </p:spTree>
    <p:extLst>
      <p:ext uri="{BB962C8B-B14F-4D97-AF65-F5344CB8AC3E}">
        <p14:creationId xmlns:p14="http://schemas.microsoft.com/office/powerpoint/2010/main" val="1911992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26586" y="2051049"/>
            <a:ext cx="8672914" cy="2895419"/>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36</a:t>
            </a:fld>
            <a:endParaRPr lang="mk"/>
          </a:p>
        </p:txBody>
      </p:sp>
    </p:spTree>
    <p:extLst>
      <p:ext uri="{BB962C8B-B14F-4D97-AF65-F5344CB8AC3E}">
        <p14:creationId xmlns:p14="http://schemas.microsoft.com/office/powerpoint/2010/main" val="12269647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1410789" y="2406649"/>
            <a:ext cx="6322422" cy="3648422"/>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37</a:t>
            </a:fld>
            <a:endParaRPr lang="mk"/>
          </a:p>
        </p:txBody>
      </p:sp>
    </p:spTree>
    <p:extLst>
      <p:ext uri="{BB962C8B-B14F-4D97-AF65-F5344CB8AC3E}">
        <p14:creationId xmlns:p14="http://schemas.microsoft.com/office/powerpoint/2010/main" val="10336264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1131878" y="2653025"/>
            <a:ext cx="6557791" cy="2859502"/>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38</a:t>
            </a:fld>
            <a:endParaRPr lang="mk"/>
          </a:p>
        </p:txBody>
      </p:sp>
    </p:spTree>
    <p:extLst>
      <p:ext uri="{BB962C8B-B14F-4D97-AF65-F5344CB8AC3E}">
        <p14:creationId xmlns:p14="http://schemas.microsoft.com/office/powerpoint/2010/main" val="14141738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1071154" y="2539999"/>
            <a:ext cx="7095650" cy="2806189"/>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39</a:t>
            </a:fld>
            <a:endParaRPr lang="mk"/>
          </a:p>
        </p:txBody>
      </p:sp>
    </p:spTree>
    <p:extLst>
      <p:ext uri="{BB962C8B-B14F-4D97-AF65-F5344CB8AC3E}">
        <p14:creationId xmlns:p14="http://schemas.microsoft.com/office/powerpoint/2010/main" val="110941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rtl="0" eaLnBrk="1" hangingPunct="1"/>
            <a:r>
              <a:rPr lang="mk" b="1" i="0" u="none"/>
              <a:t>Цели на сесијата </a:t>
            </a:r>
          </a:p>
        </p:txBody>
      </p:sp>
      <p:sp>
        <p:nvSpPr>
          <p:cNvPr id="16386" name="Content Placeholder 2"/>
          <p:cNvSpPr>
            <a:spLocks noGrp="1"/>
          </p:cNvSpPr>
          <p:nvPr>
            <p:ph sz="quarter" idx="1"/>
          </p:nvPr>
        </p:nvSpPr>
        <p:spPr>
          <a:xfrm>
            <a:off x="266095" y="1370208"/>
            <a:ext cx="8877905" cy="5487792"/>
          </a:xfrm>
        </p:spPr>
        <p:txBody>
          <a:bodyPr>
            <a:noAutofit/>
          </a:bodyPr>
          <a:lstStyle/>
          <a:p>
            <a:pPr algn="l" rtl="0">
              <a:buNone/>
            </a:pPr>
            <a:r>
              <a:rPr lang="mk" sz="2000" b="0" i="0" u="none"/>
              <a:t>На крајот на оваа сесија учениците ќе бидат во можност да:</a:t>
            </a:r>
          </a:p>
          <a:p>
            <a:pPr lvl="0" algn="l" rtl="0"/>
            <a:r>
              <a:rPr lang="mk" sz="2000" b="0" i="0" u="none"/>
              <a:t>Го објаснат терминот дигитална форензика</a:t>
            </a:r>
          </a:p>
          <a:p>
            <a:pPr lvl="0" algn="l" rtl="0"/>
            <a:r>
              <a:rPr lang="mk" sz="2000" b="0" i="0" u="none"/>
              <a:t>Ја споредат дигиталната форензика со традиционалната форензичка наука </a:t>
            </a:r>
          </a:p>
          <a:p>
            <a:pPr lvl="0" algn="l" rtl="0"/>
            <a:r>
              <a:rPr lang="mk" sz="2000" b="0" i="0" u="none"/>
              <a:t>Дефинираат барем три подгранки на дигиталната форензика</a:t>
            </a:r>
          </a:p>
          <a:p>
            <a:pPr lvl="0" algn="l" rtl="0"/>
            <a:r>
              <a:rPr lang="mk" sz="2000" b="0" i="0" u="none"/>
              <a:t>Ги идентификуваат четирите чекори во испитувањето на дигиталната форензика</a:t>
            </a:r>
          </a:p>
          <a:p>
            <a:pPr lvl="0" algn="l" rtl="0"/>
            <a:r>
              <a:rPr lang="mk" sz="2000" b="0" i="0" u="none"/>
              <a:t>Направат разлика меѓу две категории дигитални траги</a:t>
            </a:r>
          </a:p>
          <a:p>
            <a:pPr algn="l" rtl="0"/>
            <a:r>
              <a:rPr lang="mk" sz="2000" b="0" i="0" u="none"/>
              <a:t>Опишат како дигиталната форензика може да ѝ помогне на истрагата</a:t>
            </a:r>
          </a:p>
          <a:p>
            <a:endParaRPr lang="mk" sz="2000" dirty="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4</a:t>
            </a:fld>
            <a:endParaRPr lang="mk" dirty="0"/>
          </a:p>
        </p:txBody>
      </p:sp>
    </p:spTree>
    <p:extLst>
      <p:ext uri="{BB962C8B-B14F-4D97-AF65-F5344CB8AC3E}">
        <p14:creationId xmlns:p14="http://schemas.microsoft.com/office/powerpoint/2010/main" val="7478921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dirty="0"/>
          </a:p>
        </p:txBody>
      </p:sp>
      <p:pic>
        <p:nvPicPr>
          <p:cNvPr id="2" name="Picture 1"/>
          <p:cNvPicPr>
            <a:picLocks noChangeAspect="1"/>
          </p:cNvPicPr>
          <p:nvPr/>
        </p:nvPicPr>
        <p:blipFill>
          <a:blip r:embed="rId3"/>
          <a:stretch>
            <a:fillRect/>
          </a:stretch>
        </p:blipFill>
        <p:spPr>
          <a:xfrm>
            <a:off x="215267" y="2038349"/>
            <a:ext cx="8839307" cy="3326131"/>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40</a:t>
            </a:fld>
            <a:endParaRPr lang="mk"/>
          </a:p>
        </p:txBody>
      </p:sp>
    </p:spTree>
    <p:extLst>
      <p:ext uri="{BB962C8B-B14F-4D97-AF65-F5344CB8AC3E}">
        <p14:creationId xmlns:p14="http://schemas.microsoft.com/office/powerpoint/2010/main" val="501522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a:p>
        </p:txBody>
      </p:sp>
      <p:pic>
        <p:nvPicPr>
          <p:cNvPr id="2" name="Picture 1"/>
          <p:cNvPicPr>
            <a:picLocks noChangeAspect="1"/>
          </p:cNvPicPr>
          <p:nvPr/>
        </p:nvPicPr>
        <p:blipFill>
          <a:blip r:embed="rId3"/>
          <a:stretch>
            <a:fillRect/>
          </a:stretch>
        </p:blipFill>
        <p:spPr>
          <a:xfrm>
            <a:off x="252549" y="2184399"/>
            <a:ext cx="8754838" cy="2892698"/>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41</a:t>
            </a:fld>
            <a:endParaRPr lang="mk"/>
          </a:p>
        </p:txBody>
      </p:sp>
    </p:spTree>
    <p:extLst>
      <p:ext uri="{BB962C8B-B14F-4D97-AF65-F5344CB8AC3E}">
        <p14:creationId xmlns:p14="http://schemas.microsoft.com/office/powerpoint/2010/main" val="19849620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a:p>
        </p:txBody>
      </p:sp>
      <p:pic>
        <p:nvPicPr>
          <p:cNvPr id="3" name="Picture 2"/>
          <p:cNvPicPr>
            <a:picLocks noChangeAspect="1"/>
          </p:cNvPicPr>
          <p:nvPr/>
        </p:nvPicPr>
        <p:blipFill>
          <a:blip r:embed="rId3"/>
          <a:stretch>
            <a:fillRect/>
          </a:stretch>
        </p:blipFill>
        <p:spPr>
          <a:xfrm>
            <a:off x="501650" y="2025650"/>
            <a:ext cx="8140700" cy="2806700"/>
          </a:xfrm>
          <a:prstGeom prst="rect">
            <a:avLst/>
          </a:prstGeom>
        </p:spPr>
      </p:pic>
      <p:sp>
        <p:nvSpPr>
          <p:cNvPr id="2" name="Espace réservé du numéro de diapositive 1"/>
          <p:cNvSpPr>
            <a:spLocks noGrp="1"/>
          </p:cNvSpPr>
          <p:nvPr>
            <p:ph type="sldNum" sz="quarter" idx="12"/>
          </p:nvPr>
        </p:nvSpPr>
        <p:spPr/>
        <p:txBody>
          <a:bodyPr/>
          <a:lstStyle/>
          <a:p>
            <a:pPr algn="r" rtl="0"/>
            <a:fld id="{C1820EB3-92EE-104B-92CD-26C09B1518FE}" type="slidenum">
              <a:rPr/>
              <a:pPr/>
              <a:t>42</a:t>
            </a:fld>
            <a:endParaRPr lang="mk"/>
          </a:p>
        </p:txBody>
      </p:sp>
    </p:spTree>
    <p:extLst>
      <p:ext uri="{BB962C8B-B14F-4D97-AF65-F5344CB8AC3E}">
        <p14:creationId xmlns:p14="http://schemas.microsoft.com/office/powerpoint/2010/main" val="57276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17617"/>
            <a:ext cx="8229600" cy="4525963"/>
          </a:xfrm>
        </p:spPr>
        <p:txBody>
          <a:bodyPr>
            <a:normAutofit fontScale="85000" lnSpcReduction="20000"/>
          </a:bodyPr>
          <a:lstStyle/>
          <a:p>
            <a:pPr marL="0" indent="0" algn="ctr" rtl="0">
              <a:buNone/>
            </a:pPr>
            <a:r>
              <a:rPr lang="mk" b="1" i="0" u="none" dirty="0"/>
              <a:t>Потенцијални докази на овие уреди</a:t>
            </a:r>
            <a:endParaRPr lang="mk" b="1" dirty="0"/>
          </a:p>
          <a:p>
            <a:pPr marL="0" indent="0" algn="just" rtl="0">
              <a:buNone/>
            </a:pPr>
            <a:r>
              <a:rPr lang="mk" b="0" i="0" u="none" dirty="0"/>
              <a:t>Компjутерскиот хардвер и софтвер, како и мрежите и системите на кои уредот е приклучен, можат да содржат важни податоци кои се креирани автоматски од страна на самиот уред или од страна на корисникот. Податоците генерирани од страна на корисникот се документи, фотографии, датотеки со слики, електронски писма и нивни прилози, базите на податоци и финансиските информации</a:t>
            </a:r>
            <a:r>
              <a:rPr lang="mk" b="0" i="0" u="none" dirty="0" smtClean="0"/>
              <a:t>. Компјутерски </a:t>
            </a:r>
            <a:r>
              <a:rPr lang="mk" b="0" i="0" u="none" dirty="0"/>
              <a:t>генерираните податоци се историја на пребарување на интернет, дневници од разговори, дневници на настани и податоци за други услуги, компјутери и мрежи на кои уредот бил приклучен. </a:t>
            </a:r>
          </a:p>
        </p:txBody>
      </p:sp>
      <p:sp>
        <p:nvSpPr>
          <p:cNvPr id="4" name="Title 1"/>
          <p:cNvSpPr>
            <a:spLocks noGrp="1"/>
          </p:cNvSpPr>
          <p:nvPr>
            <p:ph type="title"/>
          </p:nvPr>
        </p:nvSpPr>
        <p:spPr>
          <a:xfrm>
            <a:off x="457200" y="274638"/>
            <a:ext cx="8229600" cy="1143000"/>
          </a:xfrm>
        </p:spPr>
        <p:txBody>
          <a:bodyPr/>
          <a:lstStyle/>
          <a:p>
            <a:pPr rtl="0"/>
            <a:r>
              <a:rPr lang="mk" b="1" i="0" u="none"/>
              <a:t>Извори на докази</a:t>
            </a:r>
            <a:endParaRPr lang="mk" b="1"/>
          </a:p>
        </p:txBody>
      </p:sp>
      <p:sp>
        <p:nvSpPr>
          <p:cNvPr id="2" name="Espace réservé du numéro de diapositive 1"/>
          <p:cNvSpPr>
            <a:spLocks noGrp="1"/>
          </p:cNvSpPr>
          <p:nvPr>
            <p:ph type="sldNum" sz="quarter" idx="12"/>
          </p:nvPr>
        </p:nvSpPr>
        <p:spPr/>
        <p:txBody>
          <a:bodyPr/>
          <a:lstStyle/>
          <a:p>
            <a:pPr algn="r" rtl="0"/>
            <a:fld id="{C1820EB3-92EE-104B-92CD-26C09B1518FE}" type="slidenum">
              <a:rPr/>
              <a:pPr/>
              <a:t>43</a:t>
            </a:fld>
            <a:endParaRPr lang="mk"/>
          </a:p>
        </p:txBody>
      </p:sp>
    </p:spTree>
    <p:extLst>
      <p:ext uri="{BB962C8B-B14F-4D97-AF65-F5344CB8AC3E}">
        <p14:creationId xmlns:p14="http://schemas.microsoft.com/office/powerpoint/2010/main" val="1297235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Единствени карактеристики</a:t>
            </a:r>
            <a:endParaRPr lang="mk" b="1"/>
          </a:p>
        </p:txBody>
      </p:sp>
      <p:sp>
        <p:nvSpPr>
          <p:cNvPr id="3" name="Content Placeholder 2"/>
          <p:cNvSpPr>
            <a:spLocks noGrp="1"/>
          </p:cNvSpPr>
          <p:nvPr>
            <p:ph idx="1"/>
          </p:nvPr>
        </p:nvSpPr>
        <p:spPr/>
        <p:txBody>
          <a:bodyPr/>
          <a:lstStyle/>
          <a:p>
            <a:pPr algn="just" rtl="0"/>
            <a:r>
              <a:rPr lang="mk" b="0" i="0" u="none"/>
              <a:t>Тие се невидливи за необучено око</a:t>
            </a:r>
          </a:p>
          <a:p>
            <a:pPr algn="just" rtl="0"/>
            <a:r>
              <a:rPr lang="mk" b="0" i="0" u="none"/>
              <a:t>Можеби ќе биде потребно да ги протолкува стручњак</a:t>
            </a:r>
          </a:p>
          <a:p>
            <a:pPr algn="just" rtl="0"/>
            <a:r>
              <a:rPr lang="mk" b="0" i="0" u="none"/>
              <a:t>Тие многу лесно се бришат</a:t>
            </a:r>
          </a:p>
          <a:p>
            <a:pPr algn="just" rtl="0"/>
            <a:r>
              <a:rPr lang="mk" b="0" i="0" u="none"/>
              <a:t>Тие можат да бидат изменети или уништени со нормална употреба </a:t>
            </a:r>
          </a:p>
          <a:p>
            <a:pPr algn="just" rtl="0"/>
            <a:r>
              <a:rPr lang="mk" b="0" i="0" u="none"/>
              <a:t>Тие можат да се копираат без ограничувања</a:t>
            </a:r>
          </a:p>
          <a:p>
            <a:pPr marL="0" indent="0" algn="just" rtl="0">
              <a:buNone/>
            </a:pPr>
            <a:endParaRPr lang="mk"/>
          </a:p>
        </p:txBody>
      </p:sp>
      <p:sp>
        <p:nvSpPr>
          <p:cNvPr id="4" name="Espace réservé du numéro de diapositive 3"/>
          <p:cNvSpPr>
            <a:spLocks noGrp="1"/>
          </p:cNvSpPr>
          <p:nvPr>
            <p:ph type="sldNum" sz="quarter" idx="12"/>
          </p:nvPr>
        </p:nvSpPr>
        <p:spPr/>
        <p:txBody>
          <a:bodyPr/>
          <a:lstStyle/>
          <a:p>
            <a:pPr algn="r" rtl="0"/>
            <a:fld id="{C1820EB3-92EE-104B-92CD-26C09B1518FE}" type="slidenum">
              <a:rPr/>
              <a:pPr/>
              <a:t>44</a:t>
            </a:fld>
            <a:endParaRPr lang="mk"/>
          </a:p>
        </p:txBody>
      </p:sp>
    </p:spTree>
    <p:extLst>
      <p:ext uri="{BB962C8B-B14F-4D97-AF65-F5344CB8AC3E}">
        <p14:creationId xmlns:p14="http://schemas.microsoft.com/office/powerpoint/2010/main" val="34215407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mk" sz="3800" b="1" i="0" u="none"/>
              <a:t>Размислувања за електронските докази</a:t>
            </a:r>
            <a:endParaRPr lang="mk" sz="3800" b="1"/>
          </a:p>
        </p:txBody>
      </p:sp>
      <p:sp>
        <p:nvSpPr>
          <p:cNvPr id="3" name="Content Placeholder 2"/>
          <p:cNvSpPr>
            <a:spLocks noGrp="1"/>
          </p:cNvSpPr>
          <p:nvPr>
            <p:ph idx="1"/>
          </p:nvPr>
        </p:nvSpPr>
        <p:spPr>
          <a:xfrm>
            <a:off x="457200" y="1600200"/>
            <a:ext cx="8229600" cy="4857863"/>
          </a:xfrm>
        </p:spPr>
        <p:txBody>
          <a:bodyPr>
            <a:normAutofit fontScale="92500" lnSpcReduction="20000"/>
          </a:bodyPr>
          <a:lstStyle/>
          <a:p>
            <a:pPr algn="l" rtl="0"/>
            <a:r>
              <a:rPr lang="mk" b="0" i="0" u="none"/>
              <a:t>Ракување од страна на стручњаци </a:t>
            </a:r>
          </a:p>
          <a:p>
            <a:pPr algn="l" rtl="0"/>
            <a:r>
              <a:rPr lang="mk" b="0" i="0" u="none"/>
              <a:t>Брз развој на изворите на електронски докази </a:t>
            </a:r>
            <a:endParaRPr lang="mk" smtClean="0"/>
          </a:p>
          <a:p>
            <a:pPr algn="l" rtl="0"/>
            <a:r>
              <a:rPr lang="mk" b="0" i="0" u="none"/>
              <a:t>Примена на правилни процедури, техники и алатки </a:t>
            </a:r>
            <a:endParaRPr lang="mk" smtClean="0"/>
          </a:p>
          <a:p>
            <a:pPr algn="l" rtl="0"/>
            <a:r>
              <a:rPr lang="mk" b="0" i="0" u="none"/>
              <a:t>Прифатливост </a:t>
            </a:r>
            <a:endParaRPr lang="mk" smtClean="0"/>
          </a:p>
          <a:p>
            <a:pPr algn="l" rtl="0"/>
            <a:r>
              <a:rPr lang="mk" b="0" i="0" u="none"/>
              <a:t>Автентичност </a:t>
            </a:r>
            <a:endParaRPr lang="mk" smtClean="0"/>
          </a:p>
          <a:p>
            <a:pPr algn="l" rtl="0"/>
            <a:r>
              <a:rPr lang="mk" b="0" i="0" u="none"/>
              <a:t>Комплетност </a:t>
            </a:r>
            <a:endParaRPr lang="mk" smtClean="0"/>
          </a:p>
          <a:p>
            <a:pPr algn="l" rtl="0"/>
            <a:r>
              <a:rPr lang="mk" b="0" i="0" u="none"/>
              <a:t>Сигурност</a:t>
            </a:r>
          </a:p>
          <a:p>
            <a:pPr algn="l" rtl="0"/>
            <a:r>
              <a:rPr lang="mk" b="0" i="0" u="none"/>
              <a:t>Убедливост </a:t>
            </a:r>
            <a:endParaRPr lang="mk" smtClean="0"/>
          </a:p>
          <a:p>
            <a:pPr algn="l" rtl="0"/>
            <a:r>
              <a:rPr lang="mk" b="0" i="0" u="none"/>
              <a:t>Пропорционалност </a:t>
            </a:r>
            <a:endParaRPr lang="mk"/>
          </a:p>
        </p:txBody>
      </p:sp>
      <p:sp>
        <p:nvSpPr>
          <p:cNvPr id="4" name="Espace réservé du numéro de diapositive 3"/>
          <p:cNvSpPr>
            <a:spLocks noGrp="1"/>
          </p:cNvSpPr>
          <p:nvPr>
            <p:ph type="sldNum" sz="quarter" idx="12"/>
          </p:nvPr>
        </p:nvSpPr>
        <p:spPr/>
        <p:txBody>
          <a:bodyPr/>
          <a:lstStyle/>
          <a:p>
            <a:pPr algn="r" rtl="0"/>
            <a:fld id="{C1820EB3-92EE-104B-92CD-26C09B1518FE}" type="slidenum">
              <a:rPr/>
              <a:pPr/>
              <a:t>45</a:t>
            </a:fld>
            <a:endParaRPr lang="mk"/>
          </a:p>
        </p:txBody>
      </p:sp>
    </p:spTree>
    <p:extLst>
      <p:ext uri="{BB962C8B-B14F-4D97-AF65-F5344CB8AC3E}">
        <p14:creationId xmlns:p14="http://schemas.microsoft.com/office/powerpoint/2010/main" val="31457274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pPr algn="l" rtl="0"/>
            <a:r>
              <a:rPr lang="mk" sz="5400" b="1" i="0" u="none">
                <a:latin typeface="Calibri" pitchFamily="-65" charset="0"/>
              </a:rPr>
              <a:t>Прашања</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pPr algn="r" rtl="0"/>
            <a:fld id="{C1820EB3-92EE-104B-92CD-26C09B1518FE}" type="slidenum">
              <a:rPr/>
              <a:pPr/>
              <a:t>46</a:t>
            </a:fld>
            <a:endParaRPr lang="mk"/>
          </a:p>
        </p:txBody>
      </p:sp>
    </p:spTree>
    <p:extLst>
      <p:ext uri="{BB962C8B-B14F-4D97-AF65-F5344CB8AC3E}">
        <p14:creationId xmlns:p14="http://schemas.microsoft.com/office/powerpoint/2010/main" val="32937641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pPr rtl="0"/>
            <a:r>
              <a:rPr lang="mk" b="1" i="0" u="none"/>
              <a:t>Втор дел</a:t>
            </a:r>
            <a:r>
              <a:rPr lang="mk" b="1" smtClean="0"/>
              <a:t/>
            </a:r>
            <a:br>
              <a:rPr lang="mk" b="1" smtClean="0"/>
            </a:br>
            <a:r>
              <a:rPr lang="mk" b="1" i="0" u="none"/>
              <a:t>Совет на Европа</a:t>
            </a:r>
            <a:r>
              <a:rPr lang="mk" b="1" smtClean="0"/>
              <a:t/>
            </a:r>
            <a:br>
              <a:rPr lang="mk" b="1" smtClean="0"/>
            </a:br>
            <a:r>
              <a:rPr lang="mk" b="1" i="0" u="none"/>
              <a:t>Електронски докази</a:t>
            </a:r>
            <a:endParaRPr lang="mk"/>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algn="r" rtl="0"/>
            <a:r>
              <a:rPr lang="mk" b="0" i="0" u="none"/>
              <a:t>!</a:t>
            </a:r>
            <a:fld id="{CBD56858-EB0B-D04D-B23C-7A827FD60C9F}" type="slidenum">
              <a:rPr/>
              <a:pPr/>
              <a:t>47</a:t>
            </a:fld>
            <a:endParaRPr lang="mk" dirty="0"/>
          </a:p>
        </p:txBody>
      </p:sp>
    </p:spTree>
    <p:extLst>
      <p:ext uri="{BB962C8B-B14F-4D97-AF65-F5344CB8AC3E}">
        <p14:creationId xmlns:p14="http://schemas.microsoft.com/office/powerpoint/2010/main" val="30695786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5428" y="-396923"/>
            <a:ext cx="4813904" cy="6833906"/>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48</a:t>
            </a:fld>
            <a:endParaRPr lang="mk" dirty="0"/>
          </a:p>
        </p:txBody>
      </p:sp>
    </p:spTree>
    <p:extLst>
      <p:ext uri="{BB962C8B-B14F-4D97-AF65-F5344CB8AC3E}">
        <p14:creationId xmlns:p14="http://schemas.microsoft.com/office/powerpoint/2010/main" val="24850884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5395"/>
          </a:xfrm>
        </p:spPr>
        <p:txBody>
          <a:bodyPr>
            <a:normAutofit fontScale="90000"/>
          </a:bodyPr>
          <a:lstStyle/>
          <a:p>
            <a:pPr rtl="0"/>
            <a:r>
              <a:rPr lang="mk" b="1" i="0" u="none"/>
              <a:t>Предговор за користењето на Водичот</a:t>
            </a:r>
            <a:endParaRPr lang="mk" b="1"/>
          </a:p>
        </p:txBody>
      </p:sp>
      <p:sp>
        <p:nvSpPr>
          <p:cNvPr id="3" name="Content Placeholder 2"/>
          <p:cNvSpPr>
            <a:spLocks noGrp="1"/>
          </p:cNvSpPr>
          <p:nvPr>
            <p:ph idx="1"/>
          </p:nvPr>
        </p:nvSpPr>
        <p:spPr>
          <a:xfrm>
            <a:off x="457200" y="1349332"/>
            <a:ext cx="8229600" cy="4525963"/>
          </a:xfrm>
        </p:spPr>
        <p:txBody>
          <a:bodyPr>
            <a:normAutofit fontScale="85000" lnSpcReduction="10000"/>
          </a:bodyPr>
          <a:lstStyle/>
          <a:p>
            <a:pPr marL="447675" indent="-447675" algn="just" rtl="0"/>
            <a:r>
              <a:rPr lang="mk" b="0" i="0" u="none" dirty="0"/>
              <a:t>Водичот може да се примени на сите случаи во кои треба да се запленат електронски докази</a:t>
            </a:r>
            <a:r>
              <a:rPr lang="mk" b="0" i="0" u="none" dirty="0" smtClean="0"/>
              <a:t>. </a:t>
            </a:r>
            <a:endParaRPr lang="mk" b="0" i="0" u="none" dirty="0"/>
          </a:p>
          <a:p>
            <a:pPr marL="447675" indent="-447675" algn="just" rtl="0"/>
            <a:r>
              <a:rPr lang="mk" b="0" i="0" u="none" dirty="0"/>
              <a:t>Секоја земја треба да ги разгледа своите сопствени правни документи и прописи кога ќе ги толкува мерките предложени во овој документ</a:t>
            </a:r>
            <a:r>
              <a:rPr lang="mk" b="0" i="0" u="none" dirty="0" smtClean="0"/>
              <a:t>. Освен </a:t>
            </a:r>
            <a:r>
              <a:rPr lang="mk" b="0" i="0" u="none" dirty="0"/>
              <a:t>тоа, секоја земја треба да додаде информации за контакт со нејзините стручни единици</a:t>
            </a:r>
            <a:r>
              <a:rPr lang="mk" b="0" i="0" u="none" dirty="0" smtClean="0"/>
              <a:t>. </a:t>
            </a:r>
            <a:r>
              <a:rPr lang="mk" b="0" i="0" u="none" dirty="0"/>
              <a:t> </a:t>
            </a:r>
          </a:p>
          <a:p>
            <a:pPr marL="447675" indent="-447675" algn="just" rtl="0"/>
            <a:r>
              <a:rPr lang="mk" b="0" i="0" u="none" dirty="0"/>
              <a:t>Организација или агенција која сака да ги примени препорачаните процедури треба да ги утврди одговорностите за индивидуалните чекори/акции според нејзината интерна структура</a:t>
            </a:r>
            <a:r>
              <a:rPr lang="mk" b="0" i="0" u="none" dirty="0" smtClean="0"/>
              <a:t>. </a:t>
            </a: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49</a:t>
            </a:fld>
            <a:endParaRPr lang="mk" dirty="0"/>
          </a:p>
        </p:txBody>
      </p:sp>
    </p:spTree>
    <p:extLst>
      <p:ext uri="{BB962C8B-B14F-4D97-AF65-F5344CB8AC3E}">
        <p14:creationId xmlns:p14="http://schemas.microsoft.com/office/powerpoint/2010/main" val="4107463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pPr rtl="0"/>
            <a:r>
              <a:rPr lang="mk" b="1" i="0" u="none"/>
              <a:t>Прв дел</a:t>
            </a:r>
            <a:r>
              <a:rPr lang="mk" b="1" dirty="0" smtClean="0"/>
              <a:t/>
            </a:r>
            <a:br>
              <a:rPr lang="mk" b="1" dirty="0" smtClean="0"/>
            </a:br>
            <a:r>
              <a:rPr lang="mk" b="1" i="0" u="none"/>
              <a:t>Што се електронски докази</a:t>
            </a:r>
            <a:r>
              <a:rPr lang="mk" dirty="0" smtClean="0"/>
              <a:t/>
            </a:r>
            <a:br>
              <a:rPr lang="mk" dirty="0" smtClean="0"/>
            </a:br>
            <a:endParaRPr lang="mk"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algn="r" rtl="0"/>
            <a:r>
              <a:rPr lang="mk" b="0" i="0" u="none"/>
              <a:t>!</a:t>
            </a:r>
            <a:fld id="{CBD56858-EB0B-D04D-B23C-7A827FD60C9F}" type="slidenum">
              <a:rPr/>
              <a:pPr/>
              <a:t>5</a:t>
            </a:fld>
            <a:endParaRPr lang="mk"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2700" y="1118846"/>
            <a:ext cx="6134100" cy="5256584"/>
          </a:xfrm>
        </p:spPr>
        <p:txBody>
          <a:bodyPr>
            <a:normAutofit fontScale="62500" lnSpcReduction="20000"/>
          </a:bodyPr>
          <a:lstStyle/>
          <a:p>
            <a:pPr algn="just" rtl="0">
              <a:lnSpc>
                <a:spcPct val="120000"/>
              </a:lnSpc>
            </a:pPr>
            <a:r>
              <a:rPr lang="mk" b="1" i="0" u="none" dirty="0"/>
              <a:t>Потреба:</a:t>
            </a:r>
            <a:r>
              <a:rPr lang="mk" b="0" i="0" u="none" dirty="0"/>
              <a:t> Барањата кои ги поставуваат учесниците во многу активности организирани во разни проекти на Советот на Европа за компјутерски криминал, вклучувајќи ги и заедничките проекти со Европската унија, укажуваат на потребата за повеќе напатствија за работа со електронските докази. </a:t>
            </a:r>
            <a:endParaRPr lang="mk" dirty="0" smtClean="0">
              <a:effectLst/>
            </a:endParaRPr>
          </a:p>
          <a:p>
            <a:pPr algn="just" rtl="0">
              <a:lnSpc>
                <a:spcPct val="120000"/>
              </a:lnSpc>
            </a:pPr>
            <a:r>
              <a:rPr lang="mk" b="0" i="0" u="none" dirty="0"/>
              <a:t>Проектот Cybercrime@IPA во соработка со глобалниот Проект за компјутерски криминал го поддржува континуираниот развој на документите со насоки за електронските докази</a:t>
            </a:r>
            <a:r>
              <a:rPr lang="mk" b="0" i="0" u="none" dirty="0" smtClean="0"/>
              <a:t>.  </a:t>
            </a:r>
            <a:endParaRPr lang="mk" dirty="0" smtClean="0">
              <a:effectLst/>
            </a:endParaRPr>
          </a:p>
          <a:p>
            <a:pPr algn="just" rtl="0">
              <a:lnSpc>
                <a:spcPct val="120000"/>
              </a:lnSpc>
            </a:pPr>
            <a:r>
              <a:rPr lang="mk" b="0" i="0" u="none" dirty="0"/>
              <a:t>Тој е важна алатка за органите за спроведување закони и за судиите во нивните напори за истрага, гонење и пресудување за компјутерскиот криминал</a:t>
            </a:r>
            <a:r>
              <a:rPr lang="mk" b="0" i="0" u="none" dirty="0" smtClean="0"/>
              <a:t>. </a:t>
            </a:r>
            <a:endParaRPr lang="mk" dirty="0" smtClean="0">
              <a:effectLst/>
            </a:endParaRPr>
          </a:p>
          <a:p>
            <a:pPr algn="l" rtl="0">
              <a:lnSpc>
                <a:spcPct val="110000"/>
              </a:lnSpc>
            </a:pPr>
            <a:endParaRPr lang="mk" dirty="0"/>
          </a:p>
        </p:txBody>
      </p:sp>
      <p:pic>
        <p:nvPicPr>
          <p:cNvPr id="4" name="Bild 3"/>
          <p:cNvPicPr>
            <a:picLocks noChangeAspect="1"/>
          </p:cNvPicPr>
          <p:nvPr/>
        </p:nvPicPr>
        <p:blipFill rotWithShape="1">
          <a:blip r:embed="rId3"/>
          <a:srcRect r="4673"/>
          <a:stretch/>
        </p:blipFill>
        <p:spPr>
          <a:xfrm>
            <a:off x="0" y="2017084"/>
            <a:ext cx="2552700" cy="2717800"/>
          </a:xfrm>
          <a:prstGeom prst="rect">
            <a:avLst/>
          </a:prstGeom>
        </p:spPr>
      </p:pic>
      <p:sp>
        <p:nvSpPr>
          <p:cNvPr id="10" name="Rectangle 2"/>
          <p:cNvSpPr>
            <a:spLocks noGrp="1"/>
          </p:cNvSpPr>
          <p:nvPr>
            <p:ph type="title"/>
          </p:nvPr>
        </p:nvSpPr>
        <p:spPr>
          <a:xfrm>
            <a:off x="457200" y="274638"/>
            <a:ext cx="8229600" cy="941997"/>
          </a:xfrm>
        </p:spPr>
        <p:txBody>
          <a:bodyPr/>
          <a:lstStyle/>
          <a:p>
            <a:pPr rtl="0" eaLnBrk="1" hangingPunct="1"/>
            <a:r>
              <a:rPr lang="mk" b="1" i="0" u="none"/>
              <a:t>Заднина на Водичот</a:t>
            </a:r>
            <a:r>
              <a:rPr lang="mk" b="0" i="0" u="none"/>
              <a:t> </a:t>
            </a:r>
          </a:p>
        </p:txBody>
      </p:sp>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50</a:t>
            </a:fld>
            <a:endParaRPr lang="mk" dirty="0"/>
          </a:p>
        </p:txBody>
      </p:sp>
    </p:spTree>
    <p:extLst>
      <p:ext uri="{BB962C8B-B14F-4D97-AF65-F5344CB8AC3E}">
        <p14:creationId xmlns:p14="http://schemas.microsoft.com/office/powerpoint/2010/main" val="1401378941"/>
      </p:ext>
    </p:extLst>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458" y="1484784"/>
            <a:ext cx="6131342" cy="4904416"/>
          </a:xfrm>
        </p:spPr>
        <p:txBody>
          <a:bodyPr>
            <a:normAutofit fontScale="85000" lnSpcReduction="20000"/>
          </a:bodyPr>
          <a:lstStyle/>
          <a:p>
            <a:pPr algn="just" rtl="0"/>
            <a:r>
              <a:rPr lang="mk" b="1" i="0" u="none" dirty="0"/>
              <a:t>Цел: </a:t>
            </a:r>
            <a:r>
              <a:rPr lang="mk" b="0" i="0" u="none" dirty="0"/>
              <a:t>да обезбеди поддршка и насоки за идентификација, ракување и испитување на електронски докази</a:t>
            </a:r>
            <a:r>
              <a:rPr lang="mk" b="0" i="0" u="none" dirty="0" smtClean="0"/>
              <a:t>. </a:t>
            </a:r>
            <a:endParaRPr lang="mk" dirty="0" smtClean="0">
              <a:effectLst/>
            </a:endParaRPr>
          </a:p>
          <a:p>
            <a:pPr algn="just" rtl="0"/>
            <a:r>
              <a:rPr lang="mk" b="0" i="0" u="none" dirty="0"/>
              <a:t>Тој не е наменет да биде прирачник за упатства со насоки чекор по чекор како треба да се ракува со електронските докази низ сите фази на истрага</a:t>
            </a:r>
            <a:r>
              <a:rPr lang="mk" b="0" i="0" u="none" dirty="0" smtClean="0"/>
              <a:t>. </a:t>
            </a:r>
            <a:endParaRPr lang="mk" dirty="0" smtClean="0">
              <a:effectLst/>
            </a:endParaRPr>
          </a:p>
          <a:p>
            <a:pPr algn="just" rtl="0"/>
            <a:r>
              <a:rPr lang="mk" b="0" i="0" u="none" dirty="0"/>
              <a:t>Наместо тоа, тој е првенствено документ за базично ниво; некои делови се подетални и тие обезбедуваат практични совети за стручњаците</a:t>
            </a:r>
            <a:r>
              <a:rPr lang="mk" b="0" i="0" u="none" dirty="0" smtClean="0"/>
              <a:t>.  </a:t>
            </a:r>
            <a:endParaRPr lang="mk" dirty="0" smtClean="0">
              <a:effectLst/>
            </a:endParaRPr>
          </a:p>
          <a:p>
            <a:pPr algn="just" rtl="0"/>
            <a:endParaRPr lang="mk" dirty="0"/>
          </a:p>
        </p:txBody>
      </p:sp>
      <p:pic>
        <p:nvPicPr>
          <p:cNvPr id="4" name="Bild 3"/>
          <p:cNvPicPr>
            <a:picLocks noChangeAspect="1"/>
          </p:cNvPicPr>
          <p:nvPr/>
        </p:nvPicPr>
        <p:blipFill rotWithShape="1">
          <a:blip r:embed="rId2"/>
          <a:srcRect l="1338"/>
          <a:stretch/>
        </p:blipFill>
        <p:spPr>
          <a:xfrm>
            <a:off x="107504" y="2430884"/>
            <a:ext cx="2511454" cy="2654300"/>
          </a:xfrm>
          <a:prstGeom prst="rect">
            <a:avLst/>
          </a:prstGeom>
        </p:spPr>
      </p:pic>
      <p:sp>
        <p:nvSpPr>
          <p:cNvPr id="12" name="Rectangle 2"/>
          <p:cNvSpPr>
            <a:spLocks noGrp="1"/>
          </p:cNvSpPr>
          <p:nvPr>
            <p:ph type="title"/>
          </p:nvPr>
        </p:nvSpPr>
        <p:spPr>
          <a:xfrm>
            <a:off x="457200" y="274638"/>
            <a:ext cx="8229600" cy="941997"/>
          </a:xfrm>
        </p:spPr>
        <p:txBody>
          <a:bodyPr/>
          <a:lstStyle/>
          <a:p>
            <a:pPr rtl="0" eaLnBrk="1" hangingPunct="1"/>
            <a:r>
              <a:rPr lang="mk" b="1" i="0" u="none"/>
              <a:t>Цел на Водичот</a:t>
            </a:r>
            <a:r>
              <a:rPr lang="mk" b="0" i="0" u="none"/>
              <a:t> </a:t>
            </a:r>
          </a:p>
        </p:txBody>
      </p:sp>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51</a:t>
            </a:fld>
            <a:endParaRPr lang="mk" dirty="0"/>
          </a:p>
        </p:txBody>
      </p:sp>
    </p:spTree>
    <p:extLst>
      <p:ext uri="{BB962C8B-B14F-4D97-AF65-F5344CB8AC3E}">
        <p14:creationId xmlns:p14="http://schemas.microsoft.com/office/powerpoint/2010/main" val="2568005241"/>
      </p:ext>
    </p:extLst>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mk" sz="4000" b="1" i="0" u="none">
                <a:latin typeface="+mn-lt"/>
              </a:rPr>
              <a:t>За кого е наменет водичот</a:t>
            </a:r>
            <a:endParaRPr lang="mk" sz="4000">
              <a:latin typeface="+mn-lt"/>
            </a:endParaRPr>
          </a:p>
        </p:txBody>
      </p:sp>
      <p:sp>
        <p:nvSpPr>
          <p:cNvPr id="3" name="Content Placeholder 2"/>
          <p:cNvSpPr>
            <a:spLocks noGrp="1"/>
          </p:cNvSpPr>
          <p:nvPr>
            <p:ph idx="1"/>
          </p:nvPr>
        </p:nvSpPr>
        <p:spPr/>
        <p:txBody>
          <a:bodyPr>
            <a:normAutofit fontScale="85000" lnSpcReduction="10000"/>
          </a:bodyPr>
          <a:lstStyle/>
          <a:p>
            <a:pPr algn="just" rtl="0"/>
            <a:r>
              <a:rPr lang="mk" b="0" i="0" u="none" dirty="0"/>
              <a:t>Овој водич е подготвен за употреба во држави кои ги развиваат своите одговори на компјутерскиот криминал и ги утврдуваат правилата и протоколите за ракување со електронските докази</a:t>
            </a:r>
            <a:r>
              <a:rPr lang="mk" b="0" i="0" u="none" dirty="0" smtClean="0"/>
              <a:t>. </a:t>
            </a:r>
            <a:endParaRPr lang="mk" dirty="0" smtClean="0"/>
          </a:p>
          <a:p>
            <a:pPr algn="just" rtl="0"/>
            <a:r>
              <a:rPr lang="mk" b="0" i="0" u="none" dirty="0"/>
              <a:t>Повеќето од постоечките водичи се изработени за заедницата за спроведување закони</a:t>
            </a:r>
            <a:r>
              <a:rPr lang="mk" b="0" i="0" u="none" dirty="0" smtClean="0"/>
              <a:t>. </a:t>
            </a:r>
            <a:endParaRPr lang="mk" dirty="0" smtClean="0"/>
          </a:p>
          <a:p>
            <a:pPr algn="just" rtl="0"/>
            <a:r>
              <a:rPr lang="mk" b="0" i="0" u="none" dirty="0"/>
              <a:t>Овој водич е за поширока група на корисници и ги вклучува и судиите, обвинителите и другите лица од правосуниот систем како што се истражителите од приватниот сектор, адвокатите, нотарите и службениците. </a:t>
            </a:r>
            <a:endParaRPr lang="mk" dirty="0"/>
          </a:p>
          <a:p>
            <a:pPr algn="just" rtl="0"/>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52</a:t>
            </a:fld>
            <a:endParaRPr lang="mk" dirty="0"/>
          </a:p>
        </p:txBody>
      </p:sp>
    </p:spTree>
    <p:extLst>
      <p:ext uri="{BB962C8B-B14F-4D97-AF65-F5344CB8AC3E}">
        <p14:creationId xmlns:p14="http://schemas.microsoft.com/office/powerpoint/2010/main" val="28081957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mk" sz="4000" b="1" i="0" u="none">
                <a:latin typeface="+mn-lt"/>
              </a:rPr>
              <a:t>Како треба да се користи водичот</a:t>
            </a:r>
            <a:endParaRPr lang="mk" sz="4000">
              <a:latin typeface="+mn-lt"/>
            </a:endParaRPr>
          </a:p>
        </p:txBody>
      </p:sp>
      <p:sp>
        <p:nvSpPr>
          <p:cNvPr id="3" name="Content Placeholder 2"/>
          <p:cNvSpPr>
            <a:spLocks noGrp="1"/>
          </p:cNvSpPr>
          <p:nvPr>
            <p:ph idx="1"/>
          </p:nvPr>
        </p:nvSpPr>
        <p:spPr/>
        <p:txBody>
          <a:bodyPr>
            <a:normAutofit fontScale="92500" lnSpcReduction="20000"/>
          </a:bodyPr>
          <a:lstStyle/>
          <a:p>
            <a:pPr algn="just" rtl="0"/>
            <a:r>
              <a:rPr lang="mk" b="0" i="0" u="none" dirty="0"/>
              <a:t>Овој водич треба да го користат оние кои се среќаваат со електронски докази во текот на нивната работа и кои имаат намера да ги користат информациите добиени од овие извори во правосудниот систем на нивната држава или за употреба во правосудниот систем на друга јурисдикција</a:t>
            </a:r>
            <a:r>
              <a:rPr lang="mk" b="0" i="0" u="none" dirty="0" smtClean="0"/>
              <a:t>.  </a:t>
            </a:r>
            <a:endParaRPr lang="mk" dirty="0" smtClean="0"/>
          </a:p>
          <a:p>
            <a:pPr algn="just" rtl="0"/>
            <a:r>
              <a:rPr lang="mk" b="0" i="0" u="none" dirty="0"/>
              <a:t>Овој водич треба да се гледа како образец кој може да се адаптира и прилагоди на државите врз основа на нивното законодавство, практика и процедури. </a:t>
            </a:r>
            <a:endParaRPr lang="mk" dirty="0"/>
          </a:p>
          <a:p>
            <a:pPr algn="just" rtl="0"/>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53</a:t>
            </a:fld>
            <a:endParaRPr lang="mk" dirty="0"/>
          </a:p>
        </p:txBody>
      </p:sp>
    </p:spTree>
    <p:extLst>
      <p:ext uri="{BB962C8B-B14F-4D97-AF65-F5344CB8AC3E}">
        <p14:creationId xmlns:p14="http://schemas.microsoft.com/office/powerpoint/2010/main" val="16661879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mk" b="1" i="0" u="none"/>
              <a:t>Како треба да се користи водичот</a:t>
            </a:r>
            <a:endParaRPr lang="mk"/>
          </a:p>
        </p:txBody>
      </p:sp>
      <p:sp>
        <p:nvSpPr>
          <p:cNvPr id="3" name="Content Placeholder 2"/>
          <p:cNvSpPr>
            <a:spLocks noGrp="1"/>
          </p:cNvSpPr>
          <p:nvPr>
            <p:ph idx="1"/>
          </p:nvPr>
        </p:nvSpPr>
        <p:spPr/>
        <p:txBody>
          <a:bodyPr/>
          <a:lstStyle/>
          <a:p>
            <a:pPr marL="0" indent="0" algn="just" rtl="0">
              <a:buNone/>
            </a:pPr>
            <a:r>
              <a:rPr lang="mk" b="0" i="0" u="none" dirty="0"/>
              <a:t>Водичот воспоставува некои генерални принципи за водење на читателот</a:t>
            </a:r>
            <a:r>
              <a:rPr lang="mk" b="0" i="0" u="none" dirty="0" smtClean="0"/>
              <a:t>.  </a:t>
            </a:r>
            <a:r>
              <a:rPr lang="mk" b="0" i="0" u="none" dirty="0"/>
              <a:t>Овие принципи се во согласност со оние кои се генерално прифатени на меѓународно ниво како добра практика во ракувањето со електронските докази</a:t>
            </a:r>
            <a:r>
              <a:rPr lang="mk" b="0" i="0" u="none" dirty="0" smtClean="0"/>
              <a:t>. </a:t>
            </a:r>
            <a:endParaRPr lang="mk" dirty="0"/>
          </a:p>
          <a:p>
            <a:pPr marL="0" indent="0" algn="just" rtl="0">
              <a:buNone/>
            </a:pP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54</a:t>
            </a:fld>
            <a:endParaRPr lang="mk" dirty="0"/>
          </a:p>
        </p:txBody>
      </p:sp>
    </p:spTree>
    <p:extLst>
      <p:ext uri="{BB962C8B-B14F-4D97-AF65-F5344CB8AC3E}">
        <p14:creationId xmlns:p14="http://schemas.microsoft.com/office/powerpoint/2010/main" val="29291028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mk" b="1" i="0" u="none"/>
              <a:t>Како треба да се користи водичот</a:t>
            </a:r>
            <a:endParaRPr lang="mk"/>
          </a:p>
        </p:txBody>
      </p:sp>
      <p:sp>
        <p:nvSpPr>
          <p:cNvPr id="3" name="Content Placeholder 2"/>
          <p:cNvSpPr>
            <a:spLocks noGrp="1"/>
          </p:cNvSpPr>
          <p:nvPr>
            <p:ph idx="1"/>
          </p:nvPr>
        </p:nvSpPr>
        <p:spPr/>
        <p:txBody>
          <a:bodyPr>
            <a:normAutofit fontScale="92500" lnSpcReduction="10000"/>
          </a:bodyPr>
          <a:lstStyle/>
          <a:p>
            <a:pPr algn="l" rtl="0"/>
            <a:r>
              <a:rPr lang="mk" b="0" i="0" u="none" dirty="0"/>
              <a:t>Читателот треба да осигура дека е потполно упатен во законите во неговата држава кои се бават со електронските докази и нивната прифатливост</a:t>
            </a:r>
            <a:r>
              <a:rPr lang="mk" b="0" i="0" u="none" dirty="0" smtClean="0"/>
              <a:t>. </a:t>
            </a:r>
            <a:endParaRPr lang="mk" dirty="0" smtClean="0"/>
          </a:p>
          <a:p>
            <a:pPr algn="l" rtl="0"/>
            <a:r>
              <a:rPr lang="mk" b="0" i="0" u="none" dirty="0"/>
              <a:t>Националните закони се примарен извор на референца во сите околности</a:t>
            </a:r>
            <a:r>
              <a:rPr lang="mk" b="0" i="0" u="none" dirty="0" smtClean="0"/>
              <a:t>. Не </a:t>
            </a:r>
            <a:r>
              <a:rPr lang="mk" b="0" i="0" u="none" dirty="0"/>
              <a:t>се очекува дека советот даден во водичот ќе биде во спротивност со некое национално законодавство во смисол на практичноста за ракувањето со овие докази. </a:t>
            </a:r>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55</a:t>
            </a:fld>
            <a:endParaRPr lang="mk" dirty="0"/>
          </a:p>
        </p:txBody>
      </p:sp>
    </p:spTree>
    <p:extLst>
      <p:ext uri="{BB962C8B-B14F-4D97-AF65-F5344CB8AC3E}">
        <p14:creationId xmlns:p14="http://schemas.microsoft.com/office/powerpoint/2010/main" val="9775613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mk" b="1" i="0" u="none"/>
              <a:t>Како треба да се користи водичот</a:t>
            </a:r>
            <a:endParaRPr lang="mk"/>
          </a:p>
        </p:txBody>
      </p:sp>
      <p:sp>
        <p:nvSpPr>
          <p:cNvPr id="3" name="Content Placeholder 2"/>
          <p:cNvSpPr>
            <a:spLocks noGrp="1"/>
          </p:cNvSpPr>
          <p:nvPr>
            <p:ph idx="1"/>
          </p:nvPr>
        </p:nvSpPr>
        <p:spPr>
          <a:xfrm>
            <a:off x="457200" y="1600200"/>
            <a:ext cx="8229600" cy="4871417"/>
          </a:xfrm>
        </p:spPr>
        <p:txBody>
          <a:bodyPr>
            <a:normAutofit fontScale="85000" lnSpcReduction="10000"/>
          </a:bodyPr>
          <a:lstStyle/>
          <a:p>
            <a:pPr algn="just" rtl="0"/>
            <a:r>
              <a:rPr lang="mk" b="0" i="0" u="none" dirty="0"/>
              <a:t>Водичот е разложен на хронолошки делови кои имаат за цел да обезбедат поддршка на секое лице кое ракува со електронски докази</a:t>
            </a:r>
            <a:r>
              <a:rPr lang="mk" b="0" i="0" u="none" dirty="0" smtClean="0"/>
              <a:t>. </a:t>
            </a:r>
            <a:endParaRPr lang="mk" dirty="0" smtClean="0"/>
          </a:p>
          <a:p>
            <a:pPr algn="just" rtl="0"/>
            <a:r>
              <a:rPr lang="mk" b="0" i="0" u="none" dirty="0"/>
              <a:t>Ова ги покрива сите фази од почетната идентификација на потенцијалните докази, до пребарување и заплена на податоци вклучително и собирање од интернет, и понатаму анализирање, подготовка и известување за доказите</a:t>
            </a:r>
            <a:r>
              <a:rPr lang="mk" b="0" i="0" u="none" dirty="0" smtClean="0"/>
              <a:t>.  </a:t>
            </a:r>
            <a:endParaRPr lang="mk" dirty="0" smtClean="0"/>
          </a:p>
          <a:p>
            <a:pPr algn="just" rtl="0"/>
            <a:r>
              <a:rPr lang="mk" b="0" i="0" u="none" dirty="0"/>
              <a:t>Потоа следат стручни делови за органите за спроведување закони, обвинителите, судиите и истражителите од приватниот сектор, адвокатите, нотарите и службениците. </a:t>
            </a: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56</a:t>
            </a:fld>
            <a:endParaRPr lang="mk" dirty="0"/>
          </a:p>
        </p:txBody>
      </p:sp>
    </p:spTree>
    <p:extLst>
      <p:ext uri="{BB962C8B-B14F-4D97-AF65-F5344CB8AC3E}">
        <p14:creationId xmlns:p14="http://schemas.microsoft.com/office/powerpoint/2010/main" val="705346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0" i="0" u="none"/>
              <a:t>Симболи во документот</a:t>
            </a:r>
            <a:endParaRPr lang="mk"/>
          </a:p>
        </p:txBody>
      </p:sp>
      <p:sp>
        <p:nvSpPr>
          <p:cNvPr id="3" name="Content Placeholder 2"/>
          <p:cNvSpPr>
            <a:spLocks noGrp="1"/>
          </p:cNvSpPr>
          <p:nvPr>
            <p:ph idx="1"/>
          </p:nvPr>
        </p:nvSpPr>
        <p:spPr/>
        <p:txBody>
          <a:bodyPr/>
          <a:lstStyle/>
          <a:p>
            <a:endParaRPr lang="mk" smtClean="0"/>
          </a:p>
          <a:p>
            <a:endParaRPr lang="mk"/>
          </a:p>
          <a:p>
            <a:endParaRPr lang="mk"/>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833526" y="1930614"/>
            <a:ext cx="977999" cy="908306"/>
          </a:xfrm>
          <a:prstGeom prst="rect">
            <a:avLst/>
          </a:prstGeom>
          <a:noFill/>
        </p:spPr>
      </p:pic>
      <p:pic>
        <p:nvPicPr>
          <p:cNvPr id="6" name="Bild 1"/>
          <p:cNvPicPr/>
          <p:nvPr/>
        </p:nvPicPr>
        <p:blipFill>
          <a:blip r:embed="rId3">
            <a:extLst>
              <a:ext uri="{28A0092B-C50C-407E-A947-70E740481C1C}">
                <a14:useLocalDpi xmlns:a14="http://schemas.microsoft.com/office/drawing/2010/main" val="0"/>
              </a:ext>
            </a:extLst>
          </a:blip>
          <a:srcRect/>
          <a:stretch>
            <a:fillRect/>
          </a:stretch>
        </p:blipFill>
        <p:spPr bwMode="auto">
          <a:xfrm>
            <a:off x="3408282" y="1840312"/>
            <a:ext cx="890841" cy="867867"/>
          </a:xfrm>
          <a:prstGeom prst="rect">
            <a:avLst/>
          </a:prstGeom>
          <a:noFill/>
          <a:ln>
            <a:noFill/>
          </a:ln>
        </p:spPr>
      </p:pic>
      <p:pic>
        <p:nvPicPr>
          <p:cNvPr id="7" name="Picture 6" descr="C:\Users\URASMUSSEN\AppData\Local\Microsoft\Windows\Temporary Internet Files\Content.Word\gnome_terminal-1.png"/>
          <p:cNvPicPr/>
          <p:nvPr/>
        </p:nvPicPr>
        <p:blipFill>
          <a:blip r:embed="rId4">
            <a:extLst>
              <a:ext uri="{28A0092B-C50C-407E-A947-70E740481C1C}">
                <a14:useLocalDpi xmlns:a14="http://schemas.microsoft.com/office/drawing/2010/main" val="0"/>
              </a:ext>
            </a:extLst>
          </a:blip>
          <a:srcRect/>
          <a:stretch>
            <a:fillRect/>
          </a:stretch>
        </p:blipFill>
        <p:spPr bwMode="auto">
          <a:xfrm>
            <a:off x="6274974" y="1930614"/>
            <a:ext cx="839595" cy="777565"/>
          </a:xfrm>
          <a:prstGeom prst="rect">
            <a:avLst/>
          </a:prstGeom>
          <a:noFill/>
          <a:ln>
            <a:noFill/>
          </a:ln>
        </p:spPr>
      </p:pic>
      <p:pic>
        <p:nvPicPr>
          <p:cNvPr id="8" name="Grafik 87"/>
          <p:cNvPicPr/>
          <p:nvPr/>
        </p:nvPicPr>
        <p:blipFill>
          <a:blip r:embed="rId5">
            <a:extLst>
              <a:ext uri="{28A0092B-C50C-407E-A947-70E740481C1C}">
                <a14:useLocalDpi xmlns:a14="http://schemas.microsoft.com/office/drawing/2010/main" val="0"/>
              </a:ext>
            </a:extLst>
          </a:blip>
          <a:stretch>
            <a:fillRect/>
          </a:stretch>
        </p:blipFill>
        <p:spPr>
          <a:xfrm>
            <a:off x="833526" y="4031337"/>
            <a:ext cx="949495" cy="1060420"/>
          </a:xfrm>
          <a:prstGeom prst="rect">
            <a:avLst/>
          </a:prstGeom>
        </p:spPr>
      </p:pic>
      <p:pic>
        <p:nvPicPr>
          <p:cNvPr id="9" name="Grafik 397"/>
          <p:cNvPicPr/>
          <p:nvPr/>
        </p:nvPicPr>
        <p:blipFill>
          <a:blip r:embed="rId6">
            <a:extLst>
              <a:ext uri="{28A0092B-C50C-407E-A947-70E740481C1C}">
                <a14:useLocalDpi xmlns:a14="http://schemas.microsoft.com/office/drawing/2010/main" val="0"/>
              </a:ext>
            </a:extLst>
          </a:blip>
          <a:stretch>
            <a:fillRect/>
          </a:stretch>
        </p:blipFill>
        <p:spPr>
          <a:xfrm>
            <a:off x="3501333" y="4034252"/>
            <a:ext cx="1007392" cy="1048166"/>
          </a:xfrm>
          <a:prstGeom prst="rect">
            <a:avLst/>
          </a:prstGeom>
        </p:spPr>
      </p:pic>
      <p:pic>
        <p:nvPicPr>
          <p:cNvPr id="10" name="Grafik 398"/>
          <p:cNvPicPr/>
          <p:nvPr/>
        </p:nvPicPr>
        <p:blipFill>
          <a:blip r:embed="rId7">
            <a:extLst>
              <a:ext uri="{28A0092B-C50C-407E-A947-70E740481C1C}">
                <a14:useLocalDpi xmlns:a14="http://schemas.microsoft.com/office/drawing/2010/main" val="0"/>
              </a:ext>
            </a:extLst>
          </a:blip>
          <a:stretch>
            <a:fillRect/>
          </a:stretch>
        </p:blipFill>
        <p:spPr>
          <a:xfrm>
            <a:off x="6259165" y="4034255"/>
            <a:ext cx="1036089" cy="1048163"/>
          </a:xfrm>
          <a:prstGeom prst="rect">
            <a:avLst/>
          </a:prstGeom>
        </p:spPr>
      </p:pic>
      <p:sp>
        <p:nvSpPr>
          <p:cNvPr id="11" name="TextBox 10"/>
          <p:cNvSpPr txBox="1"/>
          <p:nvPr/>
        </p:nvSpPr>
        <p:spPr>
          <a:xfrm>
            <a:off x="719007" y="2934411"/>
            <a:ext cx="1303324" cy="369332"/>
          </a:xfrm>
          <a:prstGeom prst="rect">
            <a:avLst/>
          </a:prstGeom>
          <a:noFill/>
        </p:spPr>
        <p:txBody>
          <a:bodyPr wrap="none" rtlCol="0">
            <a:spAutoFit/>
          </a:bodyPr>
          <a:lstStyle/>
          <a:p>
            <a:pPr algn="ctr" rtl="0"/>
            <a:r>
              <a:rPr lang="mk" b="0" i="0" u="none"/>
              <a:t>Информации</a:t>
            </a:r>
            <a:endParaRPr lang="mk"/>
          </a:p>
        </p:txBody>
      </p:sp>
      <p:sp>
        <p:nvSpPr>
          <p:cNvPr id="12" name="TextBox 11"/>
          <p:cNvSpPr txBox="1"/>
          <p:nvPr/>
        </p:nvSpPr>
        <p:spPr>
          <a:xfrm>
            <a:off x="3205401" y="2838920"/>
            <a:ext cx="1303324" cy="646331"/>
          </a:xfrm>
          <a:prstGeom prst="rect">
            <a:avLst/>
          </a:prstGeom>
          <a:noFill/>
        </p:spPr>
        <p:txBody>
          <a:bodyPr wrap="none" rtlCol="0">
            <a:spAutoFit/>
          </a:bodyPr>
          <a:lstStyle/>
          <a:p>
            <a:pPr algn="ctr" rtl="0"/>
            <a:r>
              <a:rPr lang="mk" b="0" i="0" u="none"/>
              <a:t>Важно</a:t>
            </a:r>
          </a:p>
          <a:p>
            <a:pPr algn="ctr" rtl="0"/>
            <a:r>
              <a:rPr lang="mk" b="0" i="0" u="none"/>
              <a:t>Информации</a:t>
            </a:r>
            <a:endParaRPr lang="mk"/>
          </a:p>
        </p:txBody>
      </p:sp>
      <p:sp>
        <p:nvSpPr>
          <p:cNvPr id="13" name="TextBox 12"/>
          <p:cNvSpPr txBox="1"/>
          <p:nvPr/>
        </p:nvSpPr>
        <p:spPr>
          <a:xfrm>
            <a:off x="5792263" y="2838920"/>
            <a:ext cx="1702660" cy="646331"/>
          </a:xfrm>
          <a:prstGeom prst="rect">
            <a:avLst/>
          </a:prstGeom>
          <a:noFill/>
        </p:spPr>
        <p:txBody>
          <a:bodyPr wrap="none" rtlCol="0">
            <a:spAutoFit/>
          </a:bodyPr>
          <a:lstStyle/>
          <a:p>
            <a:pPr algn="ctr" rtl="0"/>
            <a:r>
              <a:rPr lang="mk" b="0" i="0" u="none"/>
              <a:t>Високо технички</a:t>
            </a:r>
          </a:p>
          <a:p>
            <a:pPr algn="ctr" rtl="0"/>
            <a:r>
              <a:rPr lang="mk" b="0" i="0" u="none"/>
              <a:t>Информации</a:t>
            </a:r>
            <a:endParaRPr lang="mk"/>
          </a:p>
        </p:txBody>
      </p:sp>
      <p:sp>
        <p:nvSpPr>
          <p:cNvPr id="14" name="TextBox 13"/>
          <p:cNvSpPr txBox="1"/>
          <p:nvPr/>
        </p:nvSpPr>
        <p:spPr>
          <a:xfrm>
            <a:off x="758062" y="5262694"/>
            <a:ext cx="1225215" cy="646331"/>
          </a:xfrm>
          <a:prstGeom prst="rect">
            <a:avLst/>
          </a:prstGeom>
          <a:noFill/>
        </p:spPr>
        <p:txBody>
          <a:bodyPr wrap="none" rtlCol="0">
            <a:spAutoFit/>
          </a:bodyPr>
          <a:lstStyle/>
          <a:p>
            <a:pPr algn="ctr" rtl="0"/>
            <a:r>
              <a:rPr lang="mk" b="0" i="0" u="none"/>
              <a:t>Основно </a:t>
            </a:r>
          </a:p>
          <a:p>
            <a:pPr algn="ctr" rtl="0"/>
            <a:r>
              <a:rPr lang="mk" b="0" i="0" u="none"/>
              <a:t>знаење</a:t>
            </a:r>
            <a:endParaRPr lang="mk"/>
          </a:p>
        </p:txBody>
      </p:sp>
      <p:sp>
        <p:nvSpPr>
          <p:cNvPr id="15" name="TextBox 14"/>
          <p:cNvSpPr txBox="1"/>
          <p:nvPr/>
        </p:nvSpPr>
        <p:spPr>
          <a:xfrm>
            <a:off x="3408282" y="5269499"/>
            <a:ext cx="1225215" cy="646331"/>
          </a:xfrm>
          <a:prstGeom prst="rect">
            <a:avLst/>
          </a:prstGeom>
          <a:noFill/>
        </p:spPr>
        <p:txBody>
          <a:bodyPr wrap="none" rtlCol="0">
            <a:spAutoFit/>
          </a:bodyPr>
          <a:lstStyle/>
          <a:p>
            <a:pPr algn="ctr" rtl="0"/>
            <a:r>
              <a:rPr lang="mk" b="0" i="0" u="none"/>
              <a:t>Напредно </a:t>
            </a:r>
          </a:p>
          <a:p>
            <a:pPr algn="ctr" rtl="0"/>
            <a:r>
              <a:rPr lang="mk" b="0" i="0" u="none"/>
              <a:t>знаење</a:t>
            </a:r>
            <a:endParaRPr lang="mk"/>
          </a:p>
        </p:txBody>
      </p:sp>
      <p:sp>
        <p:nvSpPr>
          <p:cNvPr id="16" name="TextBox 15"/>
          <p:cNvSpPr txBox="1"/>
          <p:nvPr/>
        </p:nvSpPr>
        <p:spPr>
          <a:xfrm>
            <a:off x="6158283" y="5269499"/>
            <a:ext cx="1225215" cy="646331"/>
          </a:xfrm>
          <a:prstGeom prst="rect">
            <a:avLst/>
          </a:prstGeom>
          <a:noFill/>
        </p:spPr>
        <p:txBody>
          <a:bodyPr wrap="none" rtlCol="0">
            <a:spAutoFit/>
          </a:bodyPr>
          <a:lstStyle/>
          <a:p>
            <a:pPr algn="ctr" rtl="0"/>
            <a:r>
              <a:rPr lang="mk" b="0" i="0" u="none"/>
              <a:t>Специјализирано</a:t>
            </a:r>
            <a:endParaRPr lang="mk" smtClean="0"/>
          </a:p>
          <a:p>
            <a:pPr algn="ctr" rtl="0"/>
            <a:r>
              <a:rPr lang="mk" b="0" i="0" u="none"/>
              <a:t>знаење</a:t>
            </a:r>
            <a:endParaRPr lang="mk"/>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57</a:t>
            </a:fld>
            <a:endParaRPr lang="mk" dirty="0"/>
          </a:p>
        </p:txBody>
      </p:sp>
    </p:spTree>
    <p:extLst>
      <p:ext uri="{BB962C8B-B14F-4D97-AF65-F5344CB8AC3E}">
        <p14:creationId xmlns:p14="http://schemas.microsoft.com/office/powerpoint/2010/main" val="32512378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514350" indent="-514350" algn="l" rtl="0">
              <a:buFont typeface="+mj-lt"/>
              <a:buAutoNum type="arabicPeriod"/>
            </a:pPr>
            <a:r>
              <a:rPr lang="mk" b="0" i="0" u="none"/>
              <a:t>Вовед</a:t>
            </a:r>
          </a:p>
          <a:p>
            <a:pPr marL="514350" indent="-514350" algn="l" rtl="0">
              <a:buFont typeface="+mj-lt"/>
              <a:buAutoNum type="arabicPeriod"/>
            </a:pPr>
            <a:r>
              <a:rPr lang="mk" b="0" i="0" u="none"/>
              <a:t>Извори на докази:</a:t>
            </a:r>
          </a:p>
          <a:p>
            <a:pPr marL="514350" indent="-514350" algn="l" rtl="0">
              <a:buFont typeface="+mj-lt"/>
              <a:buAutoNum type="arabicPeriod"/>
            </a:pPr>
            <a:r>
              <a:rPr lang="mk" b="0" i="0" u="none"/>
              <a:t>Пребарување и запленување - На лице место / Осомничен</a:t>
            </a:r>
          </a:p>
          <a:p>
            <a:pPr marL="514350" indent="-514350" algn="l" rtl="0">
              <a:buFont typeface="+mj-lt"/>
              <a:buAutoNum type="arabicPeriod"/>
            </a:pPr>
            <a:r>
              <a:rPr lang="mk" b="0" i="0" u="none"/>
              <a:t>Собирање докази од интернет</a:t>
            </a:r>
          </a:p>
          <a:p>
            <a:pPr marL="514350" indent="-514350" algn="l" rtl="0">
              <a:buFont typeface="+mj-lt"/>
              <a:buAutoNum type="arabicPeriod"/>
            </a:pPr>
            <a:r>
              <a:rPr lang="mk" b="0" i="0" u="none"/>
              <a:t>Податоци кои ги чуваат трети страни</a:t>
            </a:r>
          </a:p>
          <a:p>
            <a:pPr marL="514350" indent="-514350" algn="l" rtl="0">
              <a:buFont typeface="+mj-lt"/>
              <a:buAutoNum type="arabicPeriod"/>
            </a:pPr>
            <a:r>
              <a:rPr lang="mk" b="0" i="0" u="none"/>
              <a:t>Анализирање на докази</a:t>
            </a:r>
          </a:p>
          <a:p>
            <a:pPr marL="514350" indent="-514350" algn="l" rtl="0">
              <a:buFont typeface="+mj-lt"/>
              <a:buAutoNum type="arabicPeriod"/>
            </a:pPr>
            <a:r>
              <a:rPr lang="mk" b="0" i="0" u="none"/>
              <a:t>Подготовка и презентирање на доказите</a:t>
            </a:r>
          </a:p>
          <a:p>
            <a:pPr marL="514350" indent="-514350" algn="l" rtl="0">
              <a:buFont typeface="+mj-lt"/>
              <a:buAutoNum type="arabicPeriod"/>
            </a:pPr>
            <a:r>
              <a:rPr lang="mk" b="0" i="0" u="none"/>
              <a:t>Јурисдикција</a:t>
            </a:r>
          </a:p>
          <a:p>
            <a:pPr marL="514350" indent="-514350" algn="l" rtl="0">
              <a:buFont typeface="+mj-lt"/>
              <a:buAutoNum type="arabicPeriod"/>
            </a:pPr>
            <a:r>
              <a:rPr lang="mk" b="0" i="0" u="none"/>
              <a:t>Специфични разгледувања на улогата </a:t>
            </a:r>
          </a:p>
          <a:p>
            <a:pPr marL="514350" indent="-514350" algn="l" rtl="0">
              <a:buFont typeface="+mj-lt"/>
              <a:buAutoNum type="arabicPeriod"/>
            </a:pPr>
            <a:r>
              <a:rPr lang="mk" b="0" i="0" u="none"/>
              <a:t>Случаи</a:t>
            </a:r>
          </a:p>
          <a:p>
            <a:pPr marL="514350" indent="-514350" algn="l" rtl="0">
              <a:buFont typeface="+mj-lt"/>
              <a:buAutoNum type="arabicPeriod"/>
            </a:pPr>
            <a:r>
              <a:rPr lang="mk" b="0" i="0" u="none"/>
              <a:t>Речник</a:t>
            </a:r>
          </a:p>
          <a:p>
            <a:pPr marL="514350" indent="-514350" algn="l" rtl="0">
              <a:buFont typeface="+mj-lt"/>
              <a:buAutoNum type="arabicPeriod"/>
            </a:pPr>
            <a:r>
              <a:rPr lang="mk" b="0" i="0" u="none"/>
              <a:t>Дополнителни информации</a:t>
            </a:r>
          </a:p>
          <a:p>
            <a:pPr marL="514350" indent="-514350" algn="l" rtl="0">
              <a:buFont typeface="+mj-lt"/>
              <a:buAutoNum type="arabicPeriod"/>
            </a:pPr>
            <a:r>
              <a:rPr lang="mk" b="0" i="0" u="none"/>
              <a:t>Додатоци </a:t>
            </a:r>
          </a:p>
          <a:p>
            <a:pPr marL="514350" indent="-514350" algn="l" rtl="0">
              <a:buFont typeface="+mj-lt"/>
              <a:buAutoNum type="arabicPeriod"/>
            </a:pPr>
            <a:endParaRPr lang="mk"/>
          </a:p>
        </p:txBody>
      </p:sp>
      <p:sp>
        <p:nvSpPr>
          <p:cNvPr id="5" name="Rectangle 2"/>
          <p:cNvSpPr txBox="1">
            <a:spLocks/>
          </p:cNvSpPr>
          <p:nvPr/>
        </p:nvSpPr>
        <p:spPr>
          <a:xfrm>
            <a:off x="457200" y="274638"/>
            <a:ext cx="8229600" cy="941997"/>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rtl="0"/>
            <a:r>
              <a:rPr lang="mk" b="1" i="0" u="none"/>
              <a:t>Структура и содржината на Водичот</a:t>
            </a:r>
            <a:r>
              <a:rPr lang="mk" b="0" i="0" u="none"/>
              <a:t> </a:t>
            </a:r>
          </a:p>
        </p:txBody>
      </p:sp>
      <p:pic>
        <p:nvPicPr>
          <p:cNvPr id="6" name="Bild 3"/>
          <p:cNvPicPr>
            <a:picLocks noChangeAspect="1"/>
          </p:cNvPicPr>
          <p:nvPr/>
        </p:nvPicPr>
        <p:blipFill rotWithShape="1">
          <a:blip r:embed="rId2"/>
          <a:srcRect r="4673"/>
          <a:stretch/>
        </p:blipFill>
        <p:spPr>
          <a:xfrm>
            <a:off x="6591300" y="4140200"/>
            <a:ext cx="2552700" cy="2717800"/>
          </a:xfrm>
          <a:prstGeom prst="rect">
            <a:avLst/>
          </a:prstGeom>
        </p:spPr>
      </p:pic>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58</a:t>
            </a:fld>
            <a:endParaRPr lang="mk" dirty="0"/>
          </a:p>
        </p:txBody>
      </p:sp>
    </p:spTree>
    <p:extLst>
      <p:ext uri="{BB962C8B-B14F-4D97-AF65-F5344CB8AC3E}">
        <p14:creationId xmlns:p14="http://schemas.microsoft.com/office/powerpoint/2010/main" val="18360453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40657"/>
            <a:ext cx="8229600" cy="1143000"/>
          </a:xfrm>
        </p:spPr>
        <p:txBody>
          <a:bodyPr>
            <a:normAutofit/>
          </a:bodyPr>
          <a:lstStyle/>
          <a:p>
            <a:pPr rtl="0"/>
            <a:r>
              <a:rPr lang="mk" b="1" i="0" u="none" dirty="0" smtClean="0"/>
              <a:t>Додатоци </a:t>
            </a:r>
            <a:endParaRPr lang="mk" b="1" dirty="0"/>
          </a:p>
        </p:txBody>
      </p:sp>
      <p:sp>
        <p:nvSpPr>
          <p:cNvPr id="3" name="Inhaltsplatzhalter 2"/>
          <p:cNvSpPr>
            <a:spLocks noGrp="1"/>
          </p:cNvSpPr>
          <p:nvPr>
            <p:ph idx="1"/>
          </p:nvPr>
        </p:nvSpPr>
        <p:spPr>
          <a:xfrm>
            <a:off x="457200" y="1955800"/>
            <a:ext cx="8518880" cy="4525963"/>
          </a:xfrm>
        </p:spPr>
        <p:txBody>
          <a:bodyPr>
            <a:normAutofit fontScale="92500"/>
          </a:bodyPr>
          <a:lstStyle/>
          <a:p>
            <a:pPr marL="0" indent="0" algn="l" rtl="0">
              <a:buNone/>
            </a:pPr>
            <a:r>
              <a:rPr lang="mk" sz="2400" b="1" i="0" u="none" dirty="0"/>
              <a:t>Додаток A</a:t>
            </a:r>
            <a:r>
              <a:rPr lang="mk" sz="2400" b="0" i="0" u="none" dirty="0"/>
              <a:t> </a:t>
            </a:r>
            <a:r>
              <a:rPr lang="mk" sz="2400" b="1" i="0" u="none" dirty="0"/>
              <a:t>- </a:t>
            </a:r>
            <a:r>
              <a:rPr lang="mk" sz="2400" b="0" i="0" u="none" dirty="0"/>
              <a:t>Дијаграм на текот на претреси и запленувања на органот за спроведување закони</a:t>
            </a:r>
          </a:p>
          <a:p>
            <a:pPr marL="0" indent="0" algn="l" rtl="0">
              <a:buNone/>
            </a:pPr>
            <a:r>
              <a:rPr lang="mk" sz="2400" b="1" i="0" u="none" dirty="0"/>
              <a:t>Додаток Б </a:t>
            </a:r>
            <a:r>
              <a:rPr lang="mk" sz="2400" b="0" i="0" u="none" dirty="0"/>
              <a:t>- Дијаграм на текот на жива форензика</a:t>
            </a:r>
          </a:p>
          <a:p>
            <a:pPr marL="0" indent="0" algn="l" rtl="0">
              <a:buNone/>
            </a:pPr>
            <a:r>
              <a:rPr lang="mk" sz="2400" b="1" i="0" u="none" dirty="0"/>
              <a:t>Додаток В </a:t>
            </a:r>
            <a:r>
              <a:rPr lang="mk" sz="2400" b="0" i="0" u="none" dirty="0"/>
              <a:t>- Дијаграм на текот на подготовка на приватниот сектор</a:t>
            </a:r>
          </a:p>
          <a:p>
            <a:pPr marL="0" indent="0" algn="l" rtl="0">
              <a:buNone/>
            </a:pPr>
            <a:r>
              <a:rPr lang="mk" sz="2400" b="1" i="0" u="none" dirty="0"/>
              <a:t>Додаток Г </a:t>
            </a:r>
            <a:r>
              <a:rPr lang="mk" sz="2400" b="0" i="0" u="none" dirty="0"/>
              <a:t>- Дијаграм на текот на претреси и запленувања на приватниот сектор </a:t>
            </a:r>
            <a:endParaRPr lang="mk" sz="2400" dirty="0" smtClean="0">
              <a:effectLst/>
            </a:endParaRPr>
          </a:p>
          <a:p>
            <a:pPr marL="0" indent="0" algn="l" rtl="0">
              <a:buNone/>
            </a:pPr>
            <a:r>
              <a:rPr lang="mk" sz="2400" b="1" i="0" u="none" dirty="0"/>
              <a:t>Додаток Д </a:t>
            </a:r>
            <a:r>
              <a:rPr lang="mk" sz="2400" b="0" i="0" u="none" dirty="0"/>
              <a:t>– Дијаграм на текот на стекнување дигитални докази </a:t>
            </a:r>
          </a:p>
          <a:p>
            <a:pPr marL="0" indent="0" algn="l" rtl="0">
              <a:buNone/>
            </a:pPr>
            <a:r>
              <a:rPr lang="mk" sz="2400" b="1" i="0" u="none" dirty="0"/>
              <a:t>Додаток Ѓ </a:t>
            </a:r>
            <a:r>
              <a:rPr lang="mk" sz="2400" b="0" i="0" u="none" dirty="0"/>
              <a:t>- Евиденција на синџирот на чување</a:t>
            </a:r>
          </a:p>
          <a:p>
            <a:pPr marL="0" indent="0" algn="l" rtl="0">
              <a:buNone/>
            </a:pPr>
            <a:r>
              <a:rPr lang="mk" sz="2400" b="1" i="0" u="none" dirty="0"/>
              <a:t>Додаток Е </a:t>
            </a:r>
            <a:r>
              <a:rPr lang="mk" sz="2400" b="0" i="0" u="none" dirty="0"/>
              <a:t>– Прашалник за лицето што чува</a:t>
            </a:r>
          </a:p>
          <a:p>
            <a:pPr marL="0" indent="0" algn="l" rtl="0">
              <a:buNone/>
            </a:pPr>
            <a:r>
              <a:rPr lang="mk" sz="2400" b="1" i="0" u="none" dirty="0"/>
              <a:t>Додаток Ж </a:t>
            </a:r>
            <a:r>
              <a:rPr lang="mk" sz="2400" b="0" i="0" u="none" dirty="0"/>
              <a:t>- Обрасци на налепници за </a:t>
            </a:r>
            <a:r>
              <a:rPr lang="mk" sz="2400" b="0" i="0" u="none" dirty="0" smtClean="0"/>
              <a:t>докази </a:t>
            </a:r>
            <a:endParaRPr lang="mk" sz="2400" dirty="0" smtClean="0">
              <a:effectLst/>
            </a:endParaRPr>
          </a:p>
          <a:p>
            <a:pPr marL="0" indent="0" algn="l" rtl="0">
              <a:buNone/>
            </a:pPr>
            <a:r>
              <a:rPr lang="mk" sz="2400" b="1" i="0" u="none" dirty="0"/>
              <a:t>Додаток З </a:t>
            </a:r>
            <a:r>
              <a:rPr lang="mk" sz="2400" b="0" i="0" u="none" dirty="0"/>
              <a:t>- Листа на стекнување </a:t>
            </a:r>
            <a:endParaRPr lang="mk" dirty="0" smtClean="0">
              <a:effectLst/>
            </a:endParaRPr>
          </a:p>
          <a:p>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59</a:t>
            </a:fld>
            <a:endParaRPr lang="mk" dirty="0"/>
          </a:p>
        </p:txBody>
      </p:sp>
    </p:spTree>
    <p:extLst>
      <p:ext uri="{BB962C8B-B14F-4D97-AF65-F5344CB8AC3E}">
        <p14:creationId xmlns:p14="http://schemas.microsoft.com/office/powerpoint/2010/main" val="2836127486"/>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6</a:t>
            </a:fld>
            <a:endParaRPr lang="mk" dirty="0"/>
          </a:p>
        </p:txBody>
      </p:sp>
      <p:pic>
        <p:nvPicPr>
          <p:cNvPr id="3" name="Picture 2"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1" name="TextBox 50"/>
          <p:cNvSpPr txBox="1"/>
          <p:nvPr/>
        </p:nvSpPr>
        <p:spPr>
          <a:xfrm>
            <a:off x="2985012" y="3105033"/>
            <a:ext cx="3069285" cy="584776"/>
          </a:xfrm>
          <a:prstGeom prst="rect">
            <a:avLst/>
          </a:prstGeom>
          <a:noFill/>
        </p:spPr>
        <p:txBody>
          <a:bodyPr wrap="square" rtlCol="0">
            <a:spAutoFit/>
          </a:bodyPr>
          <a:lstStyle/>
          <a:p>
            <a:pPr algn="ctr" rtl="0"/>
            <a:r>
              <a:rPr lang="mk" sz="3200" b="1" i="0" u="none"/>
              <a:t>ПРИМЕРИ</a:t>
            </a:r>
            <a:endParaRPr lang="mk" sz="3200"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Конвенција од Будимпешта</a:t>
            </a:r>
            <a:endParaRPr lang="mk" b="1"/>
          </a:p>
        </p:txBody>
      </p:sp>
      <p:sp>
        <p:nvSpPr>
          <p:cNvPr id="3" name="Content Placeholder 2"/>
          <p:cNvSpPr>
            <a:spLocks noGrp="1"/>
          </p:cNvSpPr>
          <p:nvPr>
            <p:ph idx="1"/>
          </p:nvPr>
        </p:nvSpPr>
        <p:spPr/>
        <p:txBody>
          <a:bodyPr/>
          <a:lstStyle/>
          <a:p>
            <a:pPr marL="0" indent="0" algn="just" rtl="0">
              <a:buNone/>
            </a:pPr>
            <a:r>
              <a:rPr lang="mk" b="0" i="0" u="none" dirty="0"/>
              <a:t>Конвенцијата од Будимпешта нуди многу одредби со кои се подобруваат истрагите во кои се вклучени електронски докази</a:t>
            </a:r>
            <a:r>
              <a:rPr lang="mk" b="0" i="0" u="none" dirty="0" smtClean="0"/>
              <a:t>. Некои </a:t>
            </a:r>
            <a:r>
              <a:rPr lang="mk" b="0" i="0" u="none" dirty="0"/>
              <a:t>од нив се спомнати во овој водич; меѓутоа, тоа не е водич за Конвенцијата и читателот треба секогаш да ги види меродавните документи достапни од Советот на Европа кога настојува да ги примени овие одредби. </a:t>
            </a:r>
            <a:endParaRPr lang="mk" dirty="0"/>
          </a:p>
          <a:p>
            <a:pPr marL="0" indent="0" algn="just" rtl="0">
              <a:buNone/>
            </a:pP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60</a:t>
            </a:fld>
            <a:endParaRPr lang="mk" dirty="0"/>
          </a:p>
        </p:txBody>
      </p:sp>
    </p:spTree>
    <p:extLst>
      <p:ext uri="{BB962C8B-B14F-4D97-AF65-F5344CB8AC3E}">
        <p14:creationId xmlns:p14="http://schemas.microsoft.com/office/powerpoint/2010/main" val="21049487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Првенство</a:t>
            </a:r>
            <a:endParaRPr lang="mk" b="1"/>
          </a:p>
        </p:txBody>
      </p:sp>
      <p:sp>
        <p:nvSpPr>
          <p:cNvPr id="3" name="Content Placeholder 2"/>
          <p:cNvSpPr>
            <a:spLocks noGrp="1"/>
          </p:cNvSpPr>
          <p:nvPr>
            <p:ph idx="1"/>
          </p:nvPr>
        </p:nvSpPr>
        <p:spPr/>
        <p:txBody>
          <a:bodyPr>
            <a:normAutofit lnSpcReduction="10000"/>
          </a:bodyPr>
          <a:lstStyle/>
          <a:p>
            <a:pPr algn="just" rtl="0"/>
            <a:r>
              <a:rPr lang="mk" b="0" i="0" u="none" dirty="0"/>
              <a:t>Во околности кога читателот не е сигурен каков тек на активности да преземе, треба да се врати на принципите за да го преземе најефективниот тек на активности</a:t>
            </a:r>
            <a:r>
              <a:rPr lang="mk" b="0" i="0" u="none" dirty="0" smtClean="0"/>
              <a:t>. </a:t>
            </a:r>
            <a:endParaRPr lang="mk" dirty="0" smtClean="0"/>
          </a:p>
          <a:p>
            <a:pPr algn="just" rtl="0"/>
            <a:r>
              <a:rPr lang="mk" b="0" i="0" u="none" dirty="0"/>
              <a:t> Читателот треба да го примени советот кој е релевантен за типот на доказот со кој ракува и да побара помош од стручњак кога прашањата со кои се справува искачаат надвор од обемот на водичот</a:t>
            </a:r>
            <a:r>
              <a:rPr lang="mk" b="0" i="0" u="none" dirty="0" smtClean="0"/>
              <a:t>. </a:t>
            </a:r>
            <a:endParaRPr lang="mk" dirty="0"/>
          </a:p>
          <a:p>
            <a:pPr marL="0" indent="0" algn="just" rtl="0">
              <a:buNone/>
            </a:pP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61</a:t>
            </a:fld>
            <a:endParaRPr lang="mk" dirty="0"/>
          </a:p>
        </p:txBody>
      </p:sp>
    </p:spTree>
    <p:extLst>
      <p:ext uri="{BB962C8B-B14F-4D97-AF65-F5344CB8AC3E}">
        <p14:creationId xmlns:p14="http://schemas.microsoft.com/office/powerpoint/2010/main" val="36843531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Рок на важење на Водичот</a:t>
            </a:r>
            <a:endParaRPr lang="mk" b="1"/>
          </a:p>
        </p:txBody>
      </p:sp>
      <p:sp>
        <p:nvSpPr>
          <p:cNvPr id="3" name="Content Placeholder 2"/>
          <p:cNvSpPr>
            <a:spLocks noGrp="1"/>
          </p:cNvSpPr>
          <p:nvPr>
            <p:ph idx="1"/>
          </p:nvPr>
        </p:nvSpPr>
        <p:spPr>
          <a:xfrm>
            <a:off x="457200" y="1600200"/>
            <a:ext cx="8229600" cy="4815386"/>
          </a:xfrm>
        </p:spPr>
        <p:txBody>
          <a:bodyPr>
            <a:normAutofit fontScale="92500" lnSpcReduction="20000"/>
          </a:bodyPr>
          <a:lstStyle/>
          <a:p>
            <a:pPr algn="just" rtl="0"/>
            <a:r>
              <a:rPr lang="mk" b="0" i="0" u="none" dirty="0"/>
              <a:t>Овој водич и информациите содржани во него се сметаат за важечки до 31 декември 2017 година</a:t>
            </a:r>
            <a:r>
              <a:rPr lang="mk" b="0" i="0" u="none" dirty="0" smtClean="0"/>
              <a:t>. </a:t>
            </a:r>
            <a:endParaRPr lang="mk" dirty="0" smtClean="0"/>
          </a:p>
          <a:p>
            <a:pPr algn="just" rtl="0"/>
            <a:r>
              <a:rPr lang="mk" b="0" i="0" u="none" dirty="0"/>
              <a:t>Намера е водичот да биде ажуриран пред тој датум за да ги земе предвид сите релевантни промени во технологијата, процедурите и практиките кои се релевантни за содржината на овој водич</a:t>
            </a:r>
            <a:r>
              <a:rPr lang="mk" b="0" i="0" u="none" dirty="0" smtClean="0"/>
              <a:t>. </a:t>
            </a:r>
            <a:endParaRPr lang="mk" dirty="0" smtClean="0"/>
          </a:p>
          <a:p>
            <a:pPr algn="just" rtl="0"/>
            <a:r>
              <a:rPr lang="mk" b="0" i="0" u="none" dirty="0"/>
              <a:t>Секое лице или организација кои сакаат да го користат водичот по горе наведениот датум треба да го контактираат Советот на Европа за да ја добијат најновата верзија. </a:t>
            </a:r>
            <a:endParaRPr lang="mk" dirty="0"/>
          </a:p>
          <a:p>
            <a:pPr marL="0" indent="0" algn="just" rtl="0">
              <a:buNone/>
            </a:pP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62</a:t>
            </a:fld>
            <a:endParaRPr lang="mk" dirty="0"/>
          </a:p>
        </p:txBody>
      </p:sp>
    </p:spTree>
    <p:extLst>
      <p:ext uri="{BB962C8B-B14F-4D97-AF65-F5344CB8AC3E}">
        <p14:creationId xmlns:p14="http://schemas.microsoft.com/office/powerpoint/2010/main" val="1961620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07085" y="2644170"/>
            <a:ext cx="3069285" cy="1569660"/>
          </a:xfrm>
          <a:prstGeom prst="rect">
            <a:avLst/>
          </a:prstGeom>
          <a:noFill/>
        </p:spPr>
        <p:txBody>
          <a:bodyPr wrap="square" rtlCol="0">
            <a:spAutoFit/>
          </a:bodyPr>
          <a:lstStyle/>
          <a:p>
            <a:pPr algn="ctr" rtl="0"/>
            <a:r>
              <a:rPr lang="mk" sz="3200" b="1" i="0" u="none"/>
              <a:t>ПРИНЦИПИ НА ЕЛЕКТРОНСКИ ДОКАЗИ</a:t>
            </a:r>
            <a:endParaRPr lang="mk" sz="3200" b="1"/>
          </a:p>
        </p:txBody>
      </p:sp>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63</a:t>
            </a:fld>
            <a:endParaRPr lang="mk" dirty="0"/>
          </a:p>
        </p:txBody>
      </p:sp>
    </p:spTree>
    <p:extLst>
      <p:ext uri="{BB962C8B-B14F-4D97-AF65-F5344CB8AC3E}">
        <p14:creationId xmlns:p14="http://schemas.microsoft.com/office/powerpoint/2010/main" val="9588690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Принципи</a:t>
            </a:r>
            <a:endParaRPr lang="mk" b="1"/>
          </a:p>
        </p:txBody>
      </p:sp>
      <p:sp>
        <p:nvSpPr>
          <p:cNvPr id="3" name="Content Placeholder 2"/>
          <p:cNvSpPr>
            <a:spLocks noGrp="1"/>
          </p:cNvSpPr>
          <p:nvPr>
            <p:ph idx="1"/>
          </p:nvPr>
        </p:nvSpPr>
        <p:spPr/>
        <p:txBody>
          <a:bodyPr/>
          <a:lstStyle/>
          <a:p>
            <a:pPr marL="514350" indent="-514350" algn="l" rtl="0">
              <a:buFont typeface="+mj-lt"/>
              <a:buAutoNum type="arabicPeriod"/>
            </a:pPr>
            <a:r>
              <a:rPr lang="mk" b="0" i="0" u="none"/>
              <a:t>Интегритет на податоци</a:t>
            </a:r>
          </a:p>
          <a:p>
            <a:pPr marL="514350" indent="-514350" algn="l" rtl="0">
              <a:buFont typeface="+mj-lt"/>
              <a:buAutoNum type="arabicPeriod"/>
            </a:pPr>
            <a:r>
              <a:rPr lang="mk" b="0" i="0" u="none"/>
              <a:t>Ревизорска трага</a:t>
            </a:r>
          </a:p>
          <a:p>
            <a:pPr marL="514350" indent="-514350" algn="l" rtl="0">
              <a:buFont typeface="+mj-lt"/>
              <a:buAutoNum type="arabicPeriod"/>
            </a:pPr>
            <a:r>
              <a:rPr lang="mk" b="0" i="0" u="none"/>
              <a:t>Стручна поддршка</a:t>
            </a:r>
          </a:p>
          <a:p>
            <a:pPr marL="514350" indent="-514350" algn="l" rtl="0">
              <a:buFont typeface="+mj-lt"/>
              <a:buAutoNum type="arabicPeriod"/>
            </a:pPr>
            <a:r>
              <a:rPr lang="mk" b="0" i="0" u="none"/>
              <a:t>Соодветна обука</a:t>
            </a:r>
          </a:p>
          <a:p>
            <a:pPr marL="514350" indent="-514350" algn="l" rtl="0">
              <a:buFont typeface="+mj-lt"/>
              <a:buAutoNum type="arabicPeriod"/>
            </a:pPr>
            <a:r>
              <a:rPr lang="mk" b="0" i="0" u="none"/>
              <a:t>Легалност</a:t>
            </a:r>
            <a:endParaRPr lang="mk"/>
          </a:p>
        </p:txBody>
      </p:sp>
      <p:pic>
        <p:nvPicPr>
          <p:cNvPr id="4" name="Picture 3"/>
          <p:cNvPicPr>
            <a:picLocks noChangeAspect="1"/>
          </p:cNvPicPr>
          <p:nvPr/>
        </p:nvPicPr>
        <p:blipFill>
          <a:blip r:embed="rId3"/>
          <a:stretch>
            <a:fillRect/>
          </a:stretch>
        </p:blipFill>
        <p:spPr>
          <a:xfrm>
            <a:off x="4748711" y="4777582"/>
            <a:ext cx="3229429" cy="1686480"/>
          </a:xfrm>
          <a:prstGeom prst="rect">
            <a:avLst/>
          </a:prstGeom>
        </p:spPr>
      </p:pic>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64</a:t>
            </a:fld>
            <a:endParaRPr lang="mk" dirty="0"/>
          </a:p>
        </p:txBody>
      </p:sp>
    </p:spTree>
    <p:extLst>
      <p:ext uri="{BB962C8B-B14F-4D97-AF65-F5344CB8AC3E}">
        <p14:creationId xmlns:p14="http://schemas.microsoft.com/office/powerpoint/2010/main" val="42800249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mk" b="1" i="0" u="none"/>
              <a:t>Принцип 1 – Интегритет на податоци </a:t>
            </a:r>
            <a:endParaRPr lang="mk" b="1"/>
          </a:p>
        </p:txBody>
      </p:sp>
      <p:sp>
        <p:nvSpPr>
          <p:cNvPr id="3" name="Content Placeholder 2"/>
          <p:cNvSpPr>
            <a:spLocks noGrp="1"/>
          </p:cNvSpPr>
          <p:nvPr>
            <p:ph idx="1"/>
          </p:nvPr>
        </p:nvSpPr>
        <p:spPr>
          <a:xfrm>
            <a:off x="457200" y="1600200"/>
            <a:ext cx="8229600" cy="5064600"/>
          </a:xfrm>
        </p:spPr>
        <p:txBody>
          <a:bodyPr>
            <a:normAutofit fontScale="62500" lnSpcReduction="20000"/>
          </a:bodyPr>
          <a:lstStyle/>
          <a:p>
            <a:pPr marL="0" indent="0" algn="just" rtl="0">
              <a:lnSpc>
                <a:spcPct val="120000"/>
              </a:lnSpc>
              <a:buNone/>
            </a:pPr>
            <a:r>
              <a:rPr lang="mk" b="1" i="1" u="none" dirty="0"/>
              <a:t>Никаква преземена акција не смее материјално да измени никаков податок, електронски уред или медиум кои подоцна можат да се користат како доказ во суд. </a:t>
            </a:r>
            <a:endParaRPr lang="mk" b="1" i="1" dirty="0"/>
          </a:p>
          <a:p>
            <a:pPr lvl="0" algn="just" rtl="0">
              <a:lnSpc>
                <a:spcPct val="120000"/>
              </a:lnSpc>
            </a:pPr>
            <a:r>
              <a:rPr lang="mk" b="0" i="0" u="none" dirty="0"/>
              <a:t>При ракување со електронски уреди и податоци, тие не смеат да се менуваат, било во однос на хардверот или на софтверот. Задолженото лице е одговорно за зачувување на интегритетот на материјалот кој е обновен на местото на настанот и на обезбедување на форензичкиот ланец на чување. </a:t>
            </a:r>
            <a:endParaRPr lang="mk" dirty="0"/>
          </a:p>
          <a:p>
            <a:pPr lvl="0" algn="just" rtl="0">
              <a:lnSpc>
                <a:spcPct val="120000"/>
              </a:lnSpc>
            </a:pPr>
            <a:r>
              <a:rPr lang="mk" b="0" i="0" u="none" dirty="0"/>
              <a:t>Постојат околности кога ќе биде донесена одлука на податоците да им се пристапи на „жив“ компјутерски систем за да се избегне загуба на потенцијални докази</a:t>
            </a:r>
            <a:r>
              <a:rPr lang="mk" b="0" i="0" u="none" dirty="0" smtClean="0"/>
              <a:t>.  </a:t>
            </a:r>
            <a:r>
              <a:rPr lang="mk" b="0" i="0" u="none" dirty="0"/>
              <a:t>Ова мора да биде направено на начин кој предизвикува најмало влијание врз податоците и од страна на квалификувано лице</a:t>
            </a:r>
            <a:r>
              <a:rPr lang="mk" b="0" i="0" u="none" dirty="0" smtClean="0"/>
              <a:t>.  </a:t>
            </a:r>
            <a:r>
              <a:rPr lang="mk" b="0" i="0" u="none" dirty="0"/>
              <a:t>Принципи од 2 дo 5 се применуваат ако текот на оваа активност се смета за неопходен.</a:t>
            </a:r>
            <a:endParaRPr lang="mk" dirty="0"/>
          </a:p>
          <a:p>
            <a:pPr marL="0" indent="0" algn="just" rtl="0">
              <a:buNone/>
            </a:pP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65</a:t>
            </a:fld>
            <a:endParaRPr lang="mk" dirty="0"/>
          </a:p>
        </p:txBody>
      </p:sp>
    </p:spTree>
    <p:extLst>
      <p:ext uri="{BB962C8B-B14F-4D97-AF65-F5344CB8AC3E}">
        <p14:creationId xmlns:p14="http://schemas.microsoft.com/office/powerpoint/2010/main" val="9494425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Принцип 2 - Ревизорска трага</a:t>
            </a:r>
            <a:endParaRPr lang="mk" b="1"/>
          </a:p>
        </p:txBody>
      </p:sp>
      <p:sp>
        <p:nvSpPr>
          <p:cNvPr id="3" name="Content Placeholder 2"/>
          <p:cNvSpPr>
            <a:spLocks noGrp="1"/>
          </p:cNvSpPr>
          <p:nvPr>
            <p:ph idx="1"/>
          </p:nvPr>
        </p:nvSpPr>
        <p:spPr>
          <a:xfrm>
            <a:off x="457200" y="1417638"/>
            <a:ext cx="8229600" cy="4525963"/>
          </a:xfrm>
        </p:spPr>
        <p:txBody>
          <a:bodyPr>
            <a:noAutofit/>
          </a:bodyPr>
          <a:lstStyle/>
          <a:p>
            <a:pPr algn="just" rtl="0">
              <a:lnSpc>
                <a:spcPct val="120000"/>
              </a:lnSpc>
            </a:pPr>
            <a:r>
              <a:rPr lang="mk" sz="2200" b="1" i="1" u="none" dirty="0"/>
              <a:t>За сите активности кои се преземени во ракувањето со електронските докази треба да биде креирана и зачувана ревизорска трага или друга евиденција.</a:t>
            </a:r>
            <a:r>
              <a:rPr lang="mk" sz="2200" b="0" i="0" u="none" dirty="0"/>
              <a:t> </a:t>
            </a:r>
            <a:r>
              <a:rPr lang="mk" sz="2200" b="1" i="1" u="none" dirty="0"/>
              <a:t>Независна трета страна треба да биде во можност да ги испита овие активности, туку и да ги добие истите резултати. </a:t>
            </a:r>
            <a:endParaRPr lang="mk" sz="2200" b="1" i="1" dirty="0"/>
          </a:p>
          <a:p>
            <a:pPr lvl="0" algn="just" rtl="0">
              <a:lnSpc>
                <a:spcPct val="120000"/>
              </a:lnSpc>
            </a:pPr>
            <a:r>
              <a:rPr lang="mk" sz="2200" b="0" i="0" u="none" dirty="0"/>
              <a:t>Задолжителна обврска е сите активности да се евидентираат точно за да се овозможи некоја трета страна да ги реконструира активностите на лицата кои први го прегледале местото на настанот за да се овозможи докажана вредност на суд. Сите активности кои се однесуваат на заплената, пристапот, чувањето или преносот на електронските податоци мораат да бидат во целост документирани, зачувани и достапни за ревизија. </a:t>
            </a:r>
            <a:endParaRPr lang="mk" sz="2200" dirty="0"/>
          </a:p>
          <a:p>
            <a:pPr algn="just" rtl="0">
              <a:lnSpc>
                <a:spcPct val="120000"/>
              </a:lnSpc>
            </a:pPr>
            <a:endParaRPr lang="mk" sz="2200"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66</a:t>
            </a:fld>
            <a:endParaRPr lang="mk" dirty="0"/>
          </a:p>
        </p:txBody>
      </p:sp>
    </p:spTree>
    <p:extLst>
      <p:ext uri="{BB962C8B-B14F-4D97-AF65-F5344CB8AC3E}">
        <p14:creationId xmlns:p14="http://schemas.microsoft.com/office/powerpoint/2010/main" val="5296707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mk" b="1" i="0" u="none"/>
              <a:t>Принцип 3 - Поддршка од стручњак</a:t>
            </a:r>
            <a:endParaRPr lang="mk" b="1"/>
          </a:p>
        </p:txBody>
      </p:sp>
      <p:sp>
        <p:nvSpPr>
          <p:cNvPr id="3" name="Content Placeholder 2"/>
          <p:cNvSpPr>
            <a:spLocks noGrp="1"/>
          </p:cNvSpPr>
          <p:nvPr>
            <p:ph idx="1"/>
          </p:nvPr>
        </p:nvSpPr>
        <p:spPr>
          <a:xfrm>
            <a:off x="457200" y="1600200"/>
            <a:ext cx="8229600" cy="5035066"/>
          </a:xfrm>
        </p:spPr>
        <p:txBody>
          <a:bodyPr>
            <a:normAutofit fontScale="62500" lnSpcReduction="20000"/>
          </a:bodyPr>
          <a:lstStyle/>
          <a:p>
            <a:pPr algn="just" rtl="0">
              <a:lnSpc>
                <a:spcPct val="120000"/>
              </a:lnSpc>
            </a:pPr>
            <a:r>
              <a:rPr lang="mk" b="1" i="1" u="none"/>
              <a:t>Ако се очекува дека во тек на планирана операција можат да се откријат електронски докази, лицето задолжено за операцијата треба на време да обавести стручњак/надворешен советник.</a:t>
            </a:r>
            <a:endParaRPr lang="mk" b="1" i="1" dirty="0"/>
          </a:p>
          <a:p>
            <a:pPr lvl="0" algn="just" rtl="0">
              <a:lnSpc>
                <a:spcPct val="120000"/>
              </a:lnSpc>
            </a:pPr>
            <a:r>
              <a:rPr lang="mk" b="0" i="0" u="none"/>
              <a:t>За истраги кои вклучуваат пребарување и заплена на електронски докази можеби ќе биде неопходно да се консултираат надворешни стручњаци. Сите надворешни стручњаци треба да бидат запознаени со принципите утврдени во овој или во други слични релевантни документи. Стручњакот треба да има:</a:t>
            </a:r>
            <a:endParaRPr lang="mk" dirty="0"/>
          </a:p>
          <a:p>
            <a:pPr lvl="1" algn="just" rtl="0">
              <a:lnSpc>
                <a:spcPct val="120000"/>
              </a:lnSpc>
            </a:pPr>
            <a:r>
              <a:rPr lang="mk" b="0" i="0" u="none"/>
              <a:t>Неопходна стручна експертиза и искуство во дадената област,</a:t>
            </a:r>
            <a:endParaRPr lang="mk" dirty="0"/>
          </a:p>
          <a:p>
            <a:pPr lvl="1" algn="just" rtl="0">
              <a:lnSpc>
                <a:spcPct val="120000"/>
              </a:lnSpc>
            </a:pPr>
            <a:r>
              <a:rPr lang="mk" b="0" i="0" u="none"/>
              <a:t>Неопходно истражувачко знаење,</a:t>
            </a:r>
            <a:endParaRPr lang="mk" dirty="0"/>
          </a:p>
          <a:p>
            <a:pPr lvl="1" algn="just" rtl="0">
              <a:lnSpc>
                <a:spcPct val="120000"/>
              </a:lnSpc>
            </a:pPr>
            <a:r>
              <a:rPr lang="mk" b="0" i="0" u="none"/>
              <a:t>Неопходно знаење за материјата која се обработува,</a:t>
            </a:r>
            <a:endParaRPr lang="mk" dirty="0"/>
          </a:p>
          <a:p>
            <a:pPr lvl="1" algn="just" rtl="0">
              <a:lnSpc>
                <a:spcPct val="120000"/>
              </a:lnSpc>
            </a:pPr>
            <a:r>
              <a:rPr lang="mk" b="0" i="0" u="none"/>
              <a:t>Неопходно знаење за правото,</a:t>
            </a:r>
            <a:endParaRPr lang="mk" dirty="0"/>
          </a:p>
          <a:p>
            <a:pPr lvl="1" algn="just" rtl="0">
              <a:lnSpc>
                <a:spcPct val="120000"/>
              </a:lnSpc>
            </a:pPr>
            <a:r>
              <a:rPr lang="mk" b="0" i="0" u="none"/>
              <a:t>Соодветни вештини за комуникација (како за усни така и за писмени објаснувања) </a:t>
            </a:r>
            <a:endParaRPr lang="mk" dirty="0"/>
          </a:p>
          <a:p>
            <a:pPr lvl="1" algn="just" rtl="0">
              <a:lnSpc>
                <a:spcPct val="120000"/>
              </a:lnSpc>
            </a:pPr>
            <a:r>
              <a:rPr lang="mk" b="0" i="0" u="none"/>
              <a:t>Неопходни соодветни јазични вештини.</a:t>
            </a:r>
            <a:endParaRPr lang="mk" dirty="0"/>
          </a:p>
          <a:p>
            <a:pPr algn="just" rtl="0">
              <a:lnSpc>
                <a:spcPct val="120000"/>
              </a:lnSpc>
            </a:pPr>
            <a:endParaRPr lang="mk" b="1"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67</a:t>
            </a:fld>
            <a:endParaRPr lang="mk" dirty="0"/>
          </a:p>
        </p:txBody>
      </p:sp>
    </p:spTree>
    <p:extLst>
      <p:ext uri="{BB962C8B-B14F-4D97-AF65-F5344CB8AC3E}">
        <p14:creationId xmlns:p14="http://schemas.microsoft.com/office/powerpoint/2010/main" val="11657627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Принцип 4 - Соодветна обука</a:t>
            </a:r>
            <a:endParaRPr lang="mk" b="1"/>
          </a:p>
        </p:txBody>
      </p:sp>
      <p:sp>
        <p:nvSpPr>
          <p:cNvPr id="3" name="Content Placeholder 2"/>
          <p:cNvSpPr>
            <a:spLocks noGrp="1"/>
          </p:cNvSpPr>
          <p:nvPr>
            <p:ph idx="1"/>
          </p:nvPr>
        </p:nvSpPr>
        <p:spPr>
          <a:xfrm>
            <a:off x="457200" y="1600200"/>
            <a:ext cx="8229600" cy="4897241"/>
          </a:xfrm>
        </p:spPr>
        <p:txBody>
          <a:bodyPr>
            <a:normAutofit fontScale="85000" lnSpcReduction="20000"/>
          </a:bodyPr>
          <a:lstStyle/>
          <a:p>
            <a:pPr algn="just" rtl="0"/>
            <a:r>
              <a:rPr lang="mk" b="1" i="1" u="none"/>
              <a:t>Лицата кои први реагираат на местото на настанот мораат да имаат соодветна обука за да бидат во можност да пребаруваат и запленуваат електронски докази ако на местото на настанот нема стручњак. </a:t>
            </a:r>
            <a:endParaRPr lang="mk" b="1" i="1" dirty="0"/>
          </a:p>
          <a:p>
            <a:pPr lvl="0" algn="just" rtl="0"/>
            <a:r>
              <a:rPr lang="mk" b="0" i="0" u="none"/>
              <a:t>Во исклучителни околности кога е неопходно луѓето кои први излегуваат на местото на настанот да ги собираат електронските докази и/или да им пристапуваат на оригиналните податоци кои се чуваат во електронскиот уред или во медиумот за дигитално чување, тие мора да бидат обучени тоа да го прават исправно и да ја објаснат важноста и импликациите на нивната акција. </a:t>
            </a:r>
            <a:endParaRPr lang="mk" dirty="0"/>
          </a:p>
          <a:p>
            <a:pPr marL="0" indent="0" algn="just" rtl="0">
              <a:buNone/>
            </a:pPr>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68</a:t>
            </a:fld>
            <a:endParaRPr lang="mk" dirty="0"/>
          </a:p>
        </p:txBody>
      </p:sp>
    </p:spTree>
    <p:extLst>
      <p:ext uri="{BB962C8B-B14F-4D97-AF65-F5344CB8AC3E}">
        <p14:creationId xmlns:p14="http://schemas.microsoft.com/office/powerpoint/2010/main" val="41595885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Principle 5 - Легалност</a:t>
            </a:r>
            <a:endParaRPr lang="mk" b="1"/>
          </a:p>
        </p:txBody>
      </p:sp>
      <p:sp>
        <p:nvSpPr>
          <p:cNvPr id="3" name="Content Placeholder 2"/>
          <p:cNvSpPr>
            <a:spLocks noGrp="1"/>
          </p:cNvSpPr>
          <p:nvPr>
            <p:ph idx="1"/>
          </p:nvPr>
        </p:nvSpPr>
        <p:spPr>
          <a:xfrm>
            <a:off x="457200" y="1600200"/>
            <a:ext cx="8229600" cy="5074444"/>
          </a:xfrm>
        </p:spPr>
        <p:txBody>
          <a:bodyPr>
            <a:normAutofit fontScale="92500" lnSpcReduction="20000"/>
          </a:bodyPr>
          <a:lstStyle/>
          <a:p>
            <a:pPr algn="just" rtl="0">
              <a:lnSpc>
                <a:spcPct val="110000"/>
              </a:lnSpc>
            </a:pPr>
            <a:r>
              <a:rPr lang="mk" b="1" i="1" u="none" dirty="0"/>
              <a:t>Лицето и агенцијата задолжени за случајот се одговорни да обезбедат дека се почитува законот, генералните форензички и процедурални принципи и горе наведените принципи</a:t>
            </a:r>
            <a:r>
              <a:rPr lang="mk" b="1" i="1" u="none" dirty="0" smtClean="0"/>
              <a:t>. Ова </a:t>
            </a:r>
            <a:r>
              <a:rPr lang="mk" b="1" i="1" u="none" dirty="0"/>
              <a:t>се однесува на поседување и пристап до електронски докази</a:t>
            </a:r>
            <a:r>
              <a:rPr lang="mk" b="1" i="1" u="none" dirty="0" smtClean="0"/>
              <a:t>. </a:t>
            </a:r>
            <a:endParaRPr lang="mk" b="0" i="0" u="none" dirty="0"/>
          </a:p>
          <a:p>
            <a:pPr algn="just" rtl="0">
              <a:lnSpc>
                <a:spcPct val="110000"/>
              </a:lnSpc>
            </a:pPr>
            <a:r>
              <a:rPr lang="mk" b="0" i="0" u="none" dirty="0"/>
              <a:t>Секоја земја членка треба да ги разгледа своите сопствени правни документи и прописи кога ќе ги толкува мерките предложени во овој документ. </a:t>
            </a:r>
            <a:endParaRPr lang="mk" dirty="0"/>
          </a:p>
          <a:p>
            <a:pPr algn="just" rtl="0">
              <a:lnSpc>
                <a:spcPct val="110000"/>
              </a:lnSpc>
            </a:pPr>
            <a:endParaRPr lang="mk" b="1"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69</a:t>
            </a:fld>
            <a:endParaRPr lang="mk" dirty="0"/>
          </a:p>
        </p:txBody>
      </p:sp>
    </p:spTree>
    <p:extLst>
      <p:ext uri="{BB962C8B-B14F-4D97-AF65-F5344CB8AC3E}">
        <p14:creationId xmlns:p14="http://schemas.microsoft.com/office/powerpoint/2010/main" val="3929295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35325" y="3255014"/>
            <a:ext cx="3069285" cy="584776"/>
          </a:xfrm>
          <a:prstGeom prst="rect">
            <a:avLst/>
          </a:prstGeom>
          <a:noFill/>
        </p:spPr>
        <p:txBody>
          <a:bodyPr wrap="square" rtlCol="0">
            <a:spAutoFit/>
          </a:bodyPr>
          <a:lstStyle/>
          <a:p>
            <a:pPr algn="ctr" rtl="0"/>
            <a:r>
              <a:rPr lang="mk" sz="3200" b="1" i="0" u="none"/>
              <a:t>ДЕФИНИЦИИ</a:t>
            </a:r>
            <a:endParaRPr lang="mk" sz="3200" b="1" dirty="0"/>
          </a:p>
        </p:txBody>
      </p:sp>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7</a:t>
            </a:fld>
            <a:endParaRPr lang="mk"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pPr algn="l" rtl="0"/>
            <a:r>
              <a:rPr lang="mk" sz="5400" b="1" i="0" u="none">
                <a:latin typeface="Calibri" pitchFamily="-65" charset="0"/>
              </a:rPr>
              <a:t>Прашања</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pPr algn="r" rtl="0"/>
            <a:r>
              <a:rPr lang="mk" b="0" i="0" u="none"/>
              <a:t>!</a:t>
            </a:r>
            <a:fld id="{C1820EB3-92EE-104B-92CD-26C09B1518FE}" type="slidenum">
              <a:rPr/>
              <a:pPr/>
              <a:t>70</a:t>
            </a:fld>
            <a:endParaRPr lang="mk" dirty="0"/>
          </a:p>
        </p:txBody>
      </p:sp>
    </p:spTree>
    <p:extLst>
      <p:ext uri="{BB962C8B-B14F-4D97-AF65-F5344CB8AC3E}">
        <p14:creationId xmlns:p14="http://schemas.microsoft.com/office/powerpoint/2010/main" val="12976083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71</a:t>
            </a:fld>
            <a:endParaRPr lang="mk" dirty="0"/>
          </a:p>
        </p:txBody>
      </p:sp>
      <p:sp>
        <p:nvSpPr>
          <p:cNvPr id="5" name="TextBox 4"/>
          <p:cNvSpPr txBox="1"/>
          <p:nvPr/>
        </p:nvSpPr>
        <p:spPr>
          <a:xfrm>
            <a:off x="3035325" y="2280489"/>
            <a:ext cx="3069285" cy="2554545"/>
          </a:xfrm>
          <a:prstGeom prst="rect">
            <a:avLst/>
          </a:prstGeom>
          <a:noFill/>
        </p:spPr>
        <p:txBody>
          <a:bodyPr wrap="square" rtlCol="0">
            <a:spAutoFit/>
          </a:bodyPr>
          <a:lstStyle/>
          <a:p>
            <a:pPr algn="ctr" rtl="0"/>
            <a:r>
              <a:rPr lang="mk" sz="3200" b="1" i="0" u="none">
                <a:solidFill>
                  <a:schemeClr val="accent1">
                    <a:lumMod val="25000"/>
                  </a:schemeClr>
                </a:solidFill>
                <a:latin typeface="Calibri" pitchFamily="34" charset="0"/>
              </a:rPr>
              <a:t>ИДЕНТИФИКУВАЊЕ, ЗАПЛЕНА И РАКУВАЊЕ СО ЕЛЕКТРОНСКИ ДОКАЗИ</a:t>
            </a:r>
            <a:endParaRPr lang="mk" sz="3200" dirty="0"/>
          </a:p>
        </p:txBody>
      </p:sp>
    </p:spTree>
    <p:extLst>
      <p:ext uri="{BB962C8B-B14F-4D97-AF65-F5344CB8AC3E}">
        <p14:creationId xmlns:p14="http://schemas.microsoft.com/office/powerpoint/2010/main" val="31198297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r>
              <a:rPr lang="mk" b="0" i="0" u="none">
                <a:solidFill>
                  <a:srgbClr val="898989"/>
                </a:solidFill>
                <a:latin typeface="Calibri" charset="0"/>
              </a:rPr>
              <a:t>!</a:t>
            </a:r>
            <a:fld id="{84789E52-E653-5244-B4A8-35D5CF2320E4}" type="slidenum">
              <a:rPr>
                <a:solidFill>
                  <a:srgbClr val="898989"/>
                </a:solidFill>
                <a:latin typeface="Calibri" charset="0"/>
              </a:rPr>
              <a:pPr eaLnBrk="1" hangingPunct="1"/>
              <a:t>72</a:t>
            </a:fld>
            <a:endParaRPr lang="mk" dirty="0">
              <a:solidFill>
                <a:srgbClr val="898989"/>
              </a:solidFill>
              <a:latin typeface="Calibri" charset="0"/>
            </a:endParaRPr>
          </a:p>
        </p:txBody>
      </p:sp>
      <p:sp>
        <p:nvSpPr>
          <p:cNvPr id="7171" name="Title 1"/>
          <p:cNvSpPr>
            <a:spLocks noGrp="1"/>
          </p:cNvSpPr>
          <p:nvPr>
            <p:ph type="title"/>
          </p:nvPr>
        </p:nvSpPr>
        <p:spPr/>
        <p:txBody>
          <a:bodyPr/>
          <a:lstStyle/>
          <a:p>
            <a:pPr rtl="0" eaLnBrk="1" hangingPunct="1"/>
            <a:r>
              <a:rPr lang="mk" sz="4000" b="1" i="0" u="none">
                <a:latin typeface="Calibri" charset="0"/>
              </a:rPr>
              <a:t>Врсти на заплена</a:t>
            </a:r>
            <a:endParaRPr lang="mk" sz="4000">
              <a:latin typeface="Calibri" charset="0"/>
            </a:endParaRPr>
          </a:p>
        </p:txBody>
      </p:sp>
      <p:sp>
        <p:nvSpPr>
          <p:cNvPr id="7172" name="Content Placeholder 2"/>
          <p:cNvSpPr>
            <a:spLocks noGrp="1"/>
          </p:cNvSpPr>
          <p:nvPr>
            <p:ph idx="1"/>
          </p:nvPr>
        </p:nvSpPr>
        <p:spPr/>
        <p:txBody>
          <a:bodyPr/>
          <a:lstStyle/>
          <a:p>
            <a:pPr marL="0" indent="0" algn="just" rtl="0">
              <a:lnSpc>
                <a:spcPct val="80000"/>
              </a:lnSpc>
              <a:buNone/>
            </a:pPr>
            <a:r>
              <a:rPr lang="mk" b="0" i="0" u="none">
                <a:latin typeface="Calibri" charset="0"/>
              </a:rPr>
              <a:t>Постојат три опции во однос на тоа кој тип на заплена треба да се изврши:</a:t>
            </a:r>
          </a:p>
          <a:p>
            <a:pPr marL="514350" indent="-514350" algn="just" rtl="0" eaLnBrk="1" hangingPunct="1">
              <a:lnSpc>
                <a:spcPct val="80000"/>
              </a:lnSpc>
              <a:buFont typeface="Calibri" charset="0"/>
              <a:buAutoNum type="arabicPeriod"/>
            </a:pPr>
            <a:endParaRPr lang="mk">
              <a:latin typeface="Calibri" charset="0"/>
            </a:endParaRPr>
          </a:p>
          <a:p>
            <a:pPr marL="514350" indent="-514350" algn="just" rtl="0" eaLnBrk="1" hangingPunct="1">
              <a:lnSpc>
                <a:spcPct val="80000"/>
              </a:lnSpc>
              <a:buFont typeface="Calibri" charset="0"/>
              <a:buAutoNum type="arabicPeriod"/>
            </a:pPr>
            <a:r>
              <a:rPr lang="mk" b="0" i="0" u="none">
                <a:latin typeface="Calibri" charset="0"/>
              </a:rPr>
              <a:t>Заплена на електронски докази (Мртва кутија)</a:t>
            </a:r>
          </a:p>
          <a:p>
            <a:pPr marL="514350" indent="-514350" algn="just" rtl="0" eaLnBrk="1" hangingPunct="1">
              <a:lnSpc>
                <a:spcPct val="80000"/>
              </a:lnSpc>
              <a:buFont typeface="Calibri" charset="0"/>
              <a:buAutoNum type="arabicPeriod"/>
            </a:pPr>
            <a:r>
              <a:rPr lang="mk" b="0" i="0" u="none">
                <a:latin typeface="Calibri" charset="0"/>
              </a:rPr>
              <a:t>Испитување во живо и/или снимање на живи податоци</a:t>
            </a:r>
          </a:p>
          <a:p>
            <a:pPr marL="514350" indent="-514350" algn="just" rtl="0" eaLnBrk="1" hangingPunct="1">
              <a:lnSpc>
                <a:spcPct val="80000"/>
              </a:lnSpc>
              <a:buFont typeface="Calibri" charset="0"/>
              <a:buAutoNum type="arabicPeriod"/>
            </a:pPr>
            <a:r>
              <a:rPr lang="mk" b="0" i="0" u="none">
                <a:latin typeface="Calibri" charset="0"/>
              </a:rPr>
              <a:t>Комбинација на двете</a:t>
            </a:r>
          </a:p>
          <a:p>
            <a:pPr marL="514350" indent="-514350" algn="just" rtl="0" eaLnBrk="1" hangingPunct="1">
              <a:lnSpc>
                <a:spcPct val="80000"/>
              </a:lnSpc>
              <a:buFont typeface="Calibri" charset="0"/>
              <a:buAutoNum type="arabicPeriod"/>
            </a:pPr>
            <a:endParaRPr lang="mk">
              <a:latin typeface="Calibri" charset="0"/>
            </a:endParaRPr>
          </a:p>
          <a:p>
            <a:pPr marL="514350" indent="-514350" algn="just" rtl="0" eaLnBrk="1" hangingPunct="1">
              <a:lnSpc>
                <a:spcPct val="80000"/>
              </a:lnSpc>
              <a:buFont typeface="Calibri" charset="0"/>
              <a:buAutoNum type="arabicPeriod"/>
            </a:pPr>
            <a:endParaRPr lang="mk">
              <a:latin typeface="Calibri" charset="0"/>
            </a:endParaRPr>
          </a:p>
        </p:txBody>
      </p:sp>
    </p:spTree>
    <p:extLst>
      <p:ext uri="{BB962C8B-B14F-4D97-AF65-F5344CB8AC3E}">
        <p14:creationId xmlns:p14="http://schemas.microsoft.com/office/powerpoint/2010/main" val="298454111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Почетни размислувања</a:t>
            </a:r>
            <a:endParaRPr lang="mk" b="1"/>
          </a:p>
        </p:txBody>
      </p:sp>
      <p:sp>
        <p:nvSpPr>
          <p:cNvPr id="3" name="Content Placeholder 2"/>
          <p:cNvSpPr>
            <a:spLocks noGrp="1"/>
          </p:cNvSpPr>
          <p:nvPr>
            <p:ph idx="1"/>
          </p:nvPr>
        </p:nvSpPr>
        <p:spPr>
          <a:xfrm>
            <a:off x="457200" y="1227909"/>
            <a:ext cx="8229600" cy="5416731"/>
          </a:xfrm>
        </p:spPr>
        <p:txBody>
          <a:bodyPr>
            <a:normAutofit fontScale="62500" lnSpcReduction="20000"/>
          </a:bodyPr>
          <a:lstStyle/>
          <a:p>
            <a:pPr algn="just" rtl="0"/>
            <a:r>
              <a:rPr lang="mk" b="0" i="0" u="none" dirty="0"/>
              <a:t>Ако се сомневате дека може да се најдат е-докази, тимот за пребаруање треба да вклучи членови кои се специјално обучени за таа функција како и независни стручњаци ако е потребно. </a:t>
            </a:r>
          </a:p>
          <a:p>
            <a:pPr algn="just" rtl="0"/>
            <a:r>
              <a:rPr lang="mk" b="0" i="0" u="none" dirty="0"/>
              <a:t>Ако системот го администрира или одржува надворешна компанија или администратор, можете да размислите да ги вклучите како вешти лица (ако тој/таа нема конфликт на интереси)</a:t>
            </a:r>
          </a:p>
          <a:p>
            <a:pPr algn="just" rtl="0"/>
            <a:r>
              <a:rPr lang="mk" b="0" i="0" u="none" dirty="0"/>
              <a:t>Оние кои ракуваат со електронските докази (и идеално сите присутни) треба да имаат основна обука за идентификување и собирање потенцијални извори на такви докази</a:t>
            </a:r>
            <a:r>
              <a:rPr lang="mk" b="0" i="0" u="none" dirty="0" smtClean="0"/>
              <a:t>. </a:t>
            </a:r>
            <a:endParaRPr lang="mk" dirty="0" smtClean="0"/>
          </a:p>
          <a:p>
            <a:pPr algn="just" rtl="0"/>
            <a:r>
              <a:rPr lang="mk" b="0" i="0" u="none" dirty="0"/>
              <a:t>Кога е можно, секоја група која е задолжена со заплена на електронски докази треба да се состои барем од двајца службеници за да постојат сведоци за секоја активност. </a:t>
            </a:r>
          </a:p>
          <a:p>
            <a:pPr algn="just" rtl="0"/>
            <a:r>
              <a:rPr lang="mk" b="0" i="0" u="none" dirty="0"/>
              <a:t>Сите членови на тимот тгреба да ги знаат принципите кои се применуваат при ракување со е-докази како и оние кои се користат за ракување со други физички докази</a:t>
            </a:r>
            <a:r>
              <a:rPr lang="mk" b="0" i="0" u="none" dirty="0" smtClean="0"/>
              <a:t>.  </a:t>
            </a:r>
            <a:endParaRPr lang="mk" dirty="0" smtClean="0"/>
          </a:p>
          <a:p>
            <a:pPr algn="just" rtl="0"/>
            <a:r>
              <a:rPr lang="mk" b="0" i="0" u="none" dirty="0"/>
              <a:t>Тие исто така треба да знаат дека во одредени ситуации тие мораат да ја контактираат стручната единица и треба да ја имаат оваа информаџција за контакт подготвена ако не вклучиле стручњак во пребарувањето</a:t>
            </a:r>
            <a:r>
              <a:rPr lang="mk" b="0" i="0" u="none" dirty="0" smtClean="0"/>
              <a:t>. </a:t>
            </a:r>
            <a:endParaRPr lang="mk" b="0" i="0" u="none" dirty="0"/>
          </a:p>
          <a:p>
            <a:pPr algn="just" rtl="0"/>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73</a:t>
            </a:fld>
            <a:endParaRPr lang="mk" dirty="0"/>
          </a:p>
        </p:txBody>
      </p:sp>
    </p:spTree>
    <p:extLst>
      <p:ext uri="{BB962C8B-B14F-4D97-AF65-F5344CB8AC3E}">
        <p14:creationId xmlns:p14="http://schemas.microsoft.com/office/powerpoint/2010/main" val="18560303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74</a:t>
            </a:fld>
            <a:endParaRPr lang="mk" dirty="0"/>
          </a:p>
        </p:txBody>
      </p:sp>
      <p:sp>
        <p:nvSpPr>
          <p:cNvPr id="5" name="TextBox 4"/>
          <p:cNvSpPr txBox="1"/>
          <p:nvPr/>
        </p:nvSpPr>
        <p:spPr>
          <a:xfrm>
            <a:off x="3070159" y="2672375"/>
            <a:ext cx="3069285" cy="1569660"/>
          </a:xfrm>
          <a:prstGeom prst="rect">
            <a:avLst/>
          </a:prstGeom>
          <a:noFill/>
        </p:spPr>
        <p:txBody>
          <a:bodyPr wrap="square" rtlCol="0">
            <a:spAutoFit/>
          </a:bodyPr>
          <a:lstStyle/>
          <a:p>
            <a:pPr algn="ctr" rtl="0"/>
            <a:r>
              <a:rPr lang="mk" sz="3200" b="1" i="0" u="none">
                <a:solidFill>
                  <a:schemeClr val="accent1">
                    <a:lumMod val="25000"/>
                  </a:schemeClr>
                </a:solidFill>
                <a:latin typeface="Calibri" pitchFamily="34" charset="0"/>
              </a:rPr>
              <a:t>ПЛАНИРАЊЕ</a:t>
            </a:r>
            <a:r>
              <a:rPr lang="mk" sz="3200" b="0" i="0" u="none">
                <a:solidFill>
                  <a:schemeClr val="accent1">
                    <a:lumMod val="25000"/>
                  </a:schemeClr>
                </a:solidFill>
                <a:latin typeface="Calibri" pitchFamily="34" charset="0"/>
              </a:rPr>
              <a:t> </a:t>
            </a:r>
          </a:p>
          <a:p>
            <a:pPr algn="ctr" rtl="0"/>
            <a:r>
              <a:rPr lang="mk" sz="3200" b="1" i="0" u="none">
                <a:solidFill>
                  <a:schemeClr val="accent1">
                    <a:lumMod val="25000"/>
                  </a:schemeClr>
                </a:solidFill>
                <a:latin typeface="Calibri" pitchFamily="34" charset="0"/>
              </a:rPr>
              <a:t>И ПОДГОТОВКА</a:t>
            </a:r>
            <a:endParaRPr lang="mk" sz="3200"/>
          </a:p>
        </p:txBody>
      </p:sp>
    </p:spTree>
    <p:extLst>
      <p:ext uri="{BB962C8B-B14F-4D97-AF65-F5344CB8AC3E}">
        <p14:creationId xmlns:p14="http://schemas.microsoft.com/office/powerpoint/2010/main" val="13358165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Планирање и подготовка</a:t>
            </a:r>
            <a:endParaRPr lang="mk" b="1"/>
          </a:p>
        </p:txBody>
      </p:sp>
      <p:sp>
        <p:nvSpPr>
          <p:cNvPr id="3" name="Content Placeholder 2"/>
          <p:cNvSpPr>
            <a:spLocks noGrp="1"/>
          </p:cNvSpPr>
          <p:nvPr>
            <p:ph idx="1"/>
          </p:nvPr>
        </p:nvSpPr>
        <p:spPr/>
        <p:txBody>
          <a:bodyPr>
            <a:noAutofit/>
          </a:bodyPr>
          <a:lstStyle/>
          <a:p>
            <a:pPr marL="0" indent="0" algn="just" rtl="0">
              <a:buNone/>
            </a:pPr>
            <a:r>
              <a:rPr lang="mk" sz="3000" b="0" i="0" u="none" dirty="0"/>
              <a:t>Процесот на планирањето и на подготовката треба да биде доволно ригорозен за да го идентификува нивото на </a:t>
            </a:r>
            <a:r>
              <a:rPr lang="mk" sz="3000" b="1" i="0" u="none" dirty="0"/>
              <a:t>форензичката поддршка </a:t>
            </a:r>
            <a:r>
              <a:rPr lang="mk" sz="3000" b="0" i="0" u="none" dirty="0"/>
              <a:t>која ќе биде потребна на местото на настанот</a:t>
            </a:r>
            <a:r>
              <a:rPr lang="mk" sz="3000" b="0" i="0" u="none" dirty="0" smtClean="0"/>
              <a:t>.  </a:t>
            </a:r>
            <a:r>
              <a:rPr lang="mk" sz="3000" b="0" i="0" u="none" dirty="0"/>
              <a:t>Кога е идентификувана потреба од </a:t>
            </a:r>
            <a:r>
              <a:rPr lang="mk" sz="3000" b="1" i="0" u="none" dirty="0"/>
              <a:t>експертиза за дигитална форензика</a:t>
            </a:r>
            <a:r>
              <a:rPr lang="mk" sz="3000" b="0" i="0" u="none" dirty="0"/>
              <a:t>, лицето задолжено за пребарувањето треба да ја информитра локалната форензичка единица и/или надворешните стручњаци што е можно побрзо за да се осигура неопходната поддршка да биде на раполагање</a:t>
            </a:r>
            <a:r>
              <a:rPr lang="mk" sz="3000" b="0" i="0" u="none" dirty="0" smtClean="0"/>
              <a:t>. </a:t>
            </a:r>
            <a:endParaRPr lang="mk" sz="3000" b="0" i="0" u="none"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mk" sz="3000"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75</a:t>
            </a:fld>
            <a:endParaRPr lang="mk" dirty="0"/>
          </a:p>
        </p:txBody>
      </p:sp>
    </p:spTree>
    <p:extLst>
      <p:ext uri="{BB962C8B-B14F-4D97-AF65-F5344CB8AC3E}">
        <p14:creationId xmlns:p14="http://schemas.microsoft.com/office/powerpoint/2010/main" val="10107571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Планирање</a:t>
            </a:r>
            <a:endParaRPr lang="mk" b="1"/>
          </a:p>
        </p:txBody>
      </p:sp>
      <p:sp>
        <p:nvSpPr>
          <p:cNvPr id="3" name="Content Placeholder 2"/>
          <p:cNvSpPr>
            <a:spLocks noGrp="1"/>
          </p:cNvSpPr>
          <p:nvPr>
            <p:ph idx="1"/>
          </p:nvPr>
        </p:nvSpPr>
        <p:spPr>
          <a:xfrm>
            <a:off x="197709" y="1600200"/>
            <a:ext cx="8946292" cy="4525963"/>
          </a:xfrm>
        </p:spPr>
        <p:txBody>
          <a:bodyPr/>
          <a:lstStyle/>
          <a:p>
            <a:pPr marL="0" indent="0" algn="ctr" rtl="0">
              <a:buNone/>
            </a:pPr>
            <a:r>
              <a:rPr lang="mk" b="1" i="0" u="none"/>
              <a:t>Размислувања однапред</a:t>
            </a:r>
          </a:p>
          <a:p>
            <a:pPr marL="0" indent="0" algn="l" rtl="0">
              <a:buNone/>
            </a:pPr>
            <a:r>
              <a:rPr lang="mk" b="0" i="0" u="none"/>
              <a:t>Каде всушност податоците се чуваат?</a:t>
            </a:r>
          </a:p>
          <a:p>
            <a:pPr marL="0" indent="0" algn="l" rtl="0">
              <a:buNone/>
            </a:pPr>
            <a:r>
              <a:rPr lang="mk" b="0" i="0" u="none"/>
              <a:t>Колку е софостициран осомничениот?</a:t>
            </a:r>
          </a:p>
          <a:p>
            <a:pPr marL="0" indent="0" algn="l" rtl="0">
              <a:buNone/>
            </a:pPr>
            <a:r>
              <a:rPr lang="mk" b="0" i="0" u="none"/>
              <a:t>Дали постојат алтернативни извори на истите докази?</a:t>
            </a:r>
            <a:endParaRPr lang="mk"/>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76</a:t>
            </a:fld>
            <a:endParaRPr lang="mk" dirty="0"/>
          </a:p>
        </p:txBody>
      </p:sp>
    </p:spTree>
    <p:extLst>
      <p:ext uri="{BB962C8B-B14F-4D97-AF65-F5344CB8AC3E}">
        <p14:creationId xmlns:p14="http://schemas.microsoft.com/office/powerpoint/2010/main" val="14788950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Планирање</a:t>
            </a:r>
            <a:endParaRPr lang="mk" b="1"/>
          </a:p>
        </p:txBody>
      </p:sp>
      <p:sp>
        <p:nvSpPr>
          <p:cNvPr id="3" name="Content Placeholder 2"/>
          <p:cNvSpPr>
            <a:spLocks noGrp="1"/>
          </p:cNvSpPr>
          <p:nvPr>
            <p:ph idx="1"/>
          </p:nvPr>
        </p:nvSpPr>
        <p:spPr>
          <a:xfrm>
            <a:off x="457200" y="1245326"/>
            <a:ext cx="8229600" cy="5286103"/>
          </a:xfrm>
        </p:spPr>
        <p:txBody>
          <a:bodyPr>
            <a:normAutofit fontScale="77500" lnSpcReduction="20000"/>
          </a:bodyPr>
          <a:lstStyle/>
          <a:p>
            <a:pPr marL="0" indent="0" algn="just" rtl="0">
              <a:buNone/>
            </a:pPr>
            <a:r>
              <a:rPr lang="mk" b="1" i="0" u="none"/>
              <a:t>Некои прашања за процесот на планирање ќе вклучат:</a:t>
            </a:r>
          </a:p>
          <a:p>
            <a:pPr algn="just" rtl="0"/>
            <a:r>
              <a:rPr lang="mk" b="0" i="0" u="none"/>
              <a:t>Каков компјутерски хардвер/оперативен систем/софтвер/апликации и медиуми за чување, комуникациска и мрежна опрема (ISP, телефон, телефакс, модем, опрема за LAN мрежа, итн.) веројатно ќе се најдат?</a:t>
            </a:r>
          </a:p>
          <a:p>
            <a:pPr algn="just" rtl="0"/>
            <a:r>
              <a:rPr lang="mk" b="0" i="0" u="none"/>
              <a:t>Кој е одговорен за компјутерскиот систем и/или мрежата (на пример, дали постои локален администратор или дали системот го администритра надворешна компанија)?</a:t>
            </a:r>
          </a:p>
          <a:p>
            <a:pPr algn="just" rtl="0"/>
            <a:r>
              <a:rPr lang="mk" b="0" i="0" u="none"/>
              <a:t>Колку опрема веројатно ќе има таму?</a:t>
            </a:r>
          </a:p>
          <a:p>
            <a:pPr algn="just" rtl="0"/>
            <a:r>
              <a:rPr lang="mk" b="0" i="0" u="none"/>
              <a:t>Колку многу податоци ќе треба да се ископираат? </a:t>
            </a:r>
          </a:p>
          <a:p>
            <a:pPr algn="just" rtl="0"/>
            <a:r>
              <a:rPr lang="mk" b="0" i="0" u="none"/>
              <a:t>Далчи постои резервен систем достапен на медиумите за чување?</a:t>
            </a:r>
          </a:p>
          <a:p>
            <a:pPr algn="just" rtl="0"/>
            <a:endParaRPr lang="mk" dirty="0"/>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77</a:t>
            </a:fld>
            <a:endParaRPr lang="mk" dirty="0"/>
          </a:p>
        </p:txBody>
      </p:sp>
    </p:spTree>
    <p:extLst>
      <p:ext uri="{BB962C8B-B14F-4D97-AF65-F5344CB8AC3E}">
        <p14:creationId xmlns:p14="http://schemas.microsoft.com/office/powerpoint/2010/main" val="11607090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Подготовка</a:t>
            </a:r>
            <a:endParaRPr lang="mk" b="1"/>
          </a:p>
        </p:txBody>
      </p:sp>
      <p:sp>
        <p:nvSpPr>
          <p:cNvPr id="3" name="Content Placeholder 2"/>
          <p:cNvSpPr>
            <a:spLocks noGrp="1"/>
          </p:cNvSpPr>
          <p:nvPr>
            <p:ph idx="1"/>
          </p:nvPr>
        </p:nvSpPr>
        <p:spPr>
          <a:xfrm>
            <a:off x="457200" y="1254034"/>
            <a:ext cx="8229600" cy="5495109"/>
          </a:xfrm>
        </p:spPr>
        <p:txBody>
          <a:bodyPr>
            <a:normAutofit fontScale="70000" lnSpcReduction="20000"/>
          </a:bodyPr>
          <a:lstStyle/>
          <a:p>
            <a:pPr marL="0" indent="0" algn="just" rtl="0">
              <a:buNone/>
            </a:pPr>
            <a:r>
              <a:rPr lang="mk" b="0" i="0" u="none"/>
              <a:t>Откако е завршено почетното планирање и размислување, подготовката на стварното влегување и претрес треба да ги вклучу следните чекори:</a:t>
            </a:r>
          </a:p>
          <a:p>
            <a:pPr algn="just" rtl="0"/>
            <a:r>
              <a:rPr lang="mk" b="0" i="0" u="none"/>
              <a:t>Проверете дали влезот во просториите и заплената на е-доказите е прописно одобрена законски (односно, земете налог за претрес или друго овластување во согласност со важечките закони); </a:t>
            </a:r>
          </a:p>
          <a:p>
            <a:pPr algn="just" rtl="0"/>
            <a:r>
              <a:rPr lang="mk" b="0" i="0" u="none"/>
              <a:t>Осигурајте дека се достапни и организирани средства за брз и безбеден влез; </a:t>
            </a:r>
          </a:p>
          <a:p>
            <a:pPr algn="just" rtl="0"/>
            <a:r>
              <a:rPr lang="mk" b="0" i="0" u="none"/>
              <a:t>Изберете ги членовите на тимот (вклучително и надворешн и стручњаци ако е потребно);</a:t>
            </a:r>
          </a:p>
          <a:p>
            <a:pPr algn="just" rtl="0"/>
            <a:r>
              <a:rPr lang="mk" b="0" i="0" u="none"/>
              <a:t>Поделете ги индивидуалните задачи на членовите на тимот;</a:t>
            </a:r>
          </a:p>
          <a:p>
            <a:pPr algn="just" rtl="0"/>
            <a:r>
              <a:rPr lang="mk" b="0" i="0" u="none"/>
              <a:t>Обавестете ги членовите на тимот како да ги извршат своите задачи (тие мораат да имаат завршено соодветна основна обука); и</a:t>
            </a:r>
          </a:p>
          <a:p>
            <a:pPr algn="just" rtl="0"/>
            <a:r>
              <a:rPr lang="mk" b="0" i="0" u="none"/>
              <a:t>Снабдете се со неопходните алати и опрема за заплена.</a:t>
            </a:r>
          </a:p>
          <a:p>
            <a:pPr algn="just" rtl="0"/>
            <a:endParaRPr lang="mk" b="1"/>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78</a:t>
            </a:fld>
            <a:endParaRPr lang="mk" dirty="0"/>
          </a:p>
        </p:txBody>
      </p:sp>
    </p:spTree>
    <p:extLst>
      <p:ext uri="{BB962C8B-B14F-4D97-AF65-F5344CB8AC3E}">
        <p14:creationId xmlns:p14="http://schemas.microsoft.com/office/powerpoint/2010/main" val="11289476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Што треба да се земе предвд за </a:t>
            </a:r>
            <a:endParaRPr lang="mk" b="1"/>
          </a:p>
        </p:txBody>
      </p:sp>
      <p:sp>
        <p:nvSpPr>
          <p:cNvPr id="3" name="Content Placeholder 2"/>
          <p:cNvSpPr>
            <a:spLocks noGrp="1"/>
          </p:cNvSpPr>
          <p:nvPr>
            <p:ph idx="1"/>
          </p:nvPr>
        </p:nvSpPr>
        <p:spPr/>
        <p:txBody>
          <a:bodyPr/>
          <a:lstStyle/>
          <a:p>
            <a:pPr marL="0" indent="0" algn="ctr" rtl="0">
              <a:buNone/>
            </a:pPr>
            <a:r>
              <a:rPr lang="mk" b="1" i="0" u="none"/>
              <a:t>надворешни вешти лица</a:t>
            </a:r>
          </a:p>
          <a:p>
            <a:pPr algn="l" rtl="0"/>
            <a:r>
              <a:rPr lang="mk" b="0" i="0" u="none"/>
              <a:t>Стручни вештини</a:t>
            </a:r>
          </a:p>
          <a:p>
            <a:pPr algn="l" rtl="0"/>
            <a:r>
              <a:rPr lang="mk" b="0" i="0" u="none"/>
              <a:t>Стручно искуство</a:t>
            </a:r>
          </a:p>
          <a:p>
            <a:pPr algn="l" rtl="0"/>
            <a:r>
              <a:rPr lang="mk" b="0" i="0" u="none"/>
              <a:t>Познавање на истраги</a:t>
            </a:r>
          </a:p>
          <a:p>
            <a:pPr algn="l" rtl="0"/>
            <a:r>
              <a:rPr lang="mk" b="0" i="0" u="none"/>
              <a:t>Контекстуално знаење</a:t>
            </a:r>
          </a:p>
          <a:p>
            <a:pPr algn="l" rtl="0"/>
            <a:r>
              <a:rPr lang="mk" b="0" i="0" u="none"/>
              <a:t>Познавање на правото</a:t>
            </a:r>
          </a:p>
          <a:p>
            <a:pPr algn="l" rtl="0"/>
            <a:r>
              <a:rPr lang="mk" b="0" i="0" u="none"/>
              <a:t>Комуникациски вештини</a:t>
            </a:r>
            <a:endParaRPr lang="mk"/>
          </a:p>
        </p:txBody>
      </p:sp>
      <p:sp>
        <p:nvSpPr>
          <p:cNvPr id="4" name="Espace réservé du numéro de diapositive 3"/>
          <p:cNvSpPr>
            <a:spLocks noGrp="1"/>
          </p:cNvSpPr>
          <p:nvPr>
            <p:ph type="sldNum" sz="quarter" idx="12"/>
          </p:nvPr>
        </p:nvSpPr>
        <p:spPr/>
        <p:txBody>
          <a:bodyPr/>
          <a:lstStyle/>
          <a:p>
            <a:pPr algn="r" rtl="0"/>
            <a:r>
              <a:rPr lang="mk" b="0" i="0" u="none"/>
              <a:t>!</a:t>
            </a:r>
            <a:fld id="{C1820EB3-92EE-104B-92CD-26C09B1518FE}" type="slidenum">
              <a:rPr/>
              <a:pPr/>
              <a:t>79</a:t>
            </a:fld>
            <a:endParaRPr lang="mk" dirty="0"/>
          </a:p>
        </p:txBody>
      </p:sp>
    </p:spTree>
    <p:extLst>
      <p:ext uri="{BB962C8B-B14F-4D97-AF65-F5344CB8AC3E}">
        <p14:creationId xmlns:p14="http://schemas.microsoft.com/office/powerpoint/2010/main" val="1371475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06474"/>
          </a:xfrm>
        </p:spPr>
        <p:txBody>
          <a:bodyPr/>
          <a:lstStyle/>
          <a:p>
            <a:pPr rtl="0"/>
            <a:r>
              <a:rPr lang="mk" b="1" i="0" u="none"/>
              <a:t>Општа дефиниција на доказ</a:t>
            </a:r>
            <a:endParaRPr lang="mk" b="1" dirty="0"/>
          </a:p>
        </p:txBody>
      </p:sp>
      <p:sp>
        <p:nvSpPr>
          <p:cNvPr id="3" name="Content Placeholder 2"/>
          <p:cNvSpPr>
            <a:spLocks noGrp="1"/>
          </p:cNvSpPr>
          <p:nvPr>
            <p:ph idx="1"/>
          </p:nvPr>
        </p:nvSpPr>
        <p:spPr/>
        <p:txBody>
          <a:bodyPr>
            <a:normAutofit lnSpcReduction="10000"/>
          </a:bodyPr>
          <a:lstStyle/>
          <a:p>
            <a:pPr marL="0" indent="12700" algn="just" rtl="0">
              <a:buNone/>
            </a:pPr>
            <a:r>
              <a:rPr lang="mk" b="0" i="0" u="none"/>
              <a:t>Доказ е „било каква врста на доказ“ или доказен материјал, законски презентиран на судење за одредено прашање, на делата на страните, преку сведоци, евиденција, документи, докази, конкретни предмери, итн. со цел поттикнување на убедување во умот на судот или на поротата како нивно тврдење.“ Електронските информации генерално се прифатливи како доказ во судските постапки. </a:t>
            </a:r>
            <a:endParaRPr lang="mk" dirty="0"/>
          </a:p>
        </p:txBody>
      </p:sp>
      <p:sp>
        <p:nvSpPr>
          <p:cNvPr id="4" name="TextBox 3"/>
          <p:cNvSpPr txBox="1"/>
          <p:nvPr/>
        </p:nvSpPr>
        <p:spPr>
          <a:xfrm>
            <a:off x="5364066" y="6202461"/>
            <a:ext cx="3779934" cy="307777"/>
          </a:xfrm>
          <a:prstGeom prst="rect">
            <a:avLst/>
          </a:prstGeom>
          <a:noFill/>
        </p:spPr>
        <p:txBody>
          <a:bodyPr wrap="square" rtlCol="0">
            <a:spAutoFit/>
          </a:bodyPr>
          <a:lstStyle/>
          <a:p>
            <a:pPr algn="l" rtl="0"/>
            <a:r>
              <a:rPr lang="mk" sz="1400" b="0" i="0" u="none" dirty="0"/>
              <a:t>Извор: Black’s Law Dictionary (Речник на правните термини на Блек)</a:t>
            </a:r>
            <a:endParaRPr lang="mk" sz="1400" dirty="0"/>
          </a:p>
        </p:txBody>
      </p:sp>
      <p:sp>
        <p:nvSpPr>
          <p:cNvPr id="5" name="Espace réservé du numéro de diapositive 4"/>
          <p:cNvSpPr>
            <a:spLocks noGrp="1"/>
          </p:cNvSpPr>
          <p:nvPr>
            <p:ph type="sldNum" sz="quarter" idx="12"/>
          </p:nvPr>
        </p:nvSpPr>
        <p:spPr/>
        <p:txBody>
          <a:bodyPr/>
          <a:lstStyle/>
          <a:p>
            <a:pPr algn="r" rtl="0"/>
            <a:r>
              <a:rPr lang="mk" b="0" i="0" u="none"/>
              <a:t>!</a:t>
            </a:r>
            <a:fld id="{C1820EB3-92EE-104B-92CD-26C09B1518FE}" type="slidenum">
              <a:rPr/>
              <a:pPr/>
              <a:t>8</a:t>
            </a:fld>
            <a:endParaRPr lang="mk" dirty="0"/>
          </a:p>
        </p:txBody>
      </p:sp>
    </p:spTree>
    <p:extLst>
      <p:ext uri="{BB962C8B-B14F-4D97-AF65-F5344CB8AC3E}">
        <p14:creationId xmlns:p14="http://schemas.microsoft.com/office/powerpoint/2010/main" val="15123481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r>
              <a:rPr lang="mk" b="0" i="0" u="none"/>
              <a:t>!</a:t>
            </a:r>
            <a:fld id="{CBD56858-EB0B-D04D-B23C-7A827FD60C9F}" type="slidenum">
              <a:rPr/>
              <a:pPr/>
              <a:t>80</a:t>
            </a:fld>
            <a:endParaRPr lang="mk" dirty="0"/>
          </a:p>
        </p:txBody>
      </p:sp>
      <p:sp>
        <p:nvSpPr>
          <p:cNvPr id="5" name="TextBox 4"/>
          <p:cNvSpPr txBox="1"/>
          <p:nvPr/>
        </p:nvSpPr>
        <p:spPr>
          <a:xfrm>
            <a:off x="2861153" y="2698501"/>
            <a:ext cx="3069285" cy="2062103"/>
          </a:xfrm>
          <a:prstGeom prst="rect">
            <a:avLst/>
          </a:prstGeom>
          <a:noFill/>
        </p:spPr>
        <p:txBody>
          <a:bodyPr wrap="square" rtlCol="0">
            <a:spAutoFit/>
          </a:bodyPr>
          <a:lstStyle/>
          <a:p>
            <a:pPr lvl="1" algn="ctr" rtl="0"/>
            <a:r>
              <a:rPr lang="mk" sz="3200" b="1" i="0" u="none">
                <a:solidFill>
                  <a:schemeClr val="accent1">
                    <a:lumMod val="25000"/>
                  </a:schemeClr>
                </a:solidFill>
                <a:latin typeface="Calibri" pitchFamily="34" charset="0"/>
              </a:rPr>
              <a:t>КОЈ ЗЕМА И ШТО СЕ НОСИ НА МЕСТОТО НА НАСТАНОТ </a:t>
            </a:r>
            <a:endParaRPr lang="mk" sz="3200"/>
          </a:p>
        </p:txBody>
      </p:sp>
    </p:spTree>
    <p:extLst>
      <p:ext uri="{BB962C8B-B14F-4D97-AF65-F5344CB8AC3E}">
        <p14:creationId xmlns:p14="http://schemas.microsoft.com/office/powerpoint/2010/main" val="119345031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rtl="0" eaLnBrk="1" hangingPunct="1"/>
            <a:r>
              <a:rPr lang="mk" sz="4000" b="1" i="0" u="none">
                <a:latin typeface="Calibri" charset="0"/>
              </a:rPr>
              <a:t>Задачи на членовите на тимот</a:t>
            </a:r>
            <a:endParaRPr lang="mk" sz="4000" b="1">
              <a:latin typeface="Calibri" charset="0"/>
            </a:endParaRPr>
          </a:p>
        </p:txBody>
      </p:sp>
      <p:sp>
        <p:nvSpPr>
          <p:cNvPr id="10243" name="Content Placeholder 2"/>
          <p:cNvSpPr>
            <a:spLocks noGrp="1"/>
          </p:cNvSpPr>
          <p:nvPr>
            <p:ph idx="1"/>
          </p:nvPr>
        </p:nvSpPr>
        <p:spPr>
          <a:xfrm>
            <a:off x="457200" y="1417638"/>
            <a:ext cx="8229600" cy="4938712"/>
          </a:xfrm>
        </p:spPr>
        <p:txBody>
          <a:bodyPr/>
          <a:lstStyle/>
          <a:p>
            <a:pPr algn="l" rtl="0"/>
            <a:r>
              <a:rPr lang="mk" b="0" i="0" u="none">
                <a:latin typeface="Calibri" charset="0"/>
              </a:rPr>
              <a:t>Водач на тимот</a:t>
            </a:r>
          </a:p>
          <a:p>
            <a:pPr algn="l" rtl="0"/>
            <a:r>
              <a:rPr lang="mk" b="0" i="0" u="none">
                <a:latin typeface="Calibri" charset="0"/>
              </a:rPr>
              <a:t>Службеник за докази</a:t>
            </a:r>
          </a:p>
          <a:p>
            <a:pPr algn="l" rtl="0"/>
            <a:r>
              <a:rPr lang="mk" b="0" i="0" u="none">
                <a:latin typeface="Calibri" charset="0"/>
              </a:rPr>
              <a:t>Запишувач на настани</a:t>
            </a:r>
          </a:p>
          <a:p>
            <a:pPr algn="l" rtl="0"/>
            <a:r>
              <a:rPr lang="mk" b="0" i="0" u="none">
                <a:latin typeface="Calibri" charset="0"/>
              </a:rPr>
              <a:t>Фотограф</a:t>
            </a:r>
          </a:p>
          <a:p>
            <a:pPr algn="l" rtl="0"/>
            <a:r>
              <a:rPr lang="mk" b="0" i="0" u="none">
                <a:latin typeface="Calibri" charset="0"/>
              </a:rPr>
              <a:t>Испитувач на дигитални докази </a:t>
            </a:r>
          </a:p>
          <a:p>
            <a:pPr algn="l" rtl="0"/>
            <a:r>
              <a:rPr lang="mk" b="0" i="0" u="none">
                <a:latin typeface="Calibri" charset="0"/>
              </a:rPr>
              <a:t>Испитувач на физички докази </a:t>
            </a:r>
          </a:p>
          <a:p>
            <a:pPr algn="l" rtl="0"/>
            <a:r>
              <a:rPr lang="mk" b="0" i="0" u="none">
                <a:latin typeface="Calibri" charset="0"/>
              </a:rPr>
              <a:t>Лице/лица за осомничениот/осомничените</a:t>
            </a:r>
          </a:p>
          <a:p>
            <a:pPr algn="l" rtl="0"/>
            <a:r>
              <a:rPr lang="mk" b="0" i="0" u="none">
                <a:latin typeface="Calibri" charset="0"/>
              </a:rPr>
              <a:t>Носач на докази и безбедност</a:t>
            </a:r>
          </a:p>
          <a:p>
            <a:endParaRPr lang="mk">
              <a:latin typeface="Calibri" charset="0"/>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9BC29826-451E-BE40-A5E3-38C65BE7F2E5}" type="slidenum">
              <a:rPr>
                <a:solidFill>
                  <a:srgbClr val="898989"/>
                </a:solidFill>
                <a:latin typeface="Calibri" charset="0"/>
              </a:rPr>
              <a:pPr eaLnBrk="1" hangingPunct="1"/>
              <a:t>81</a:t>
            </a:fld>
            <a:endParaRPr lang="mk">
              <a:solidFill>
                <a:srgbClr val="898989"/>
              </a:solidFill>
              <a:latin typeface="Calibri" charset="0"/>
            </a:endParaRPr>
          </a:p>
        </p:txBody>
      </p:sp>
    </p:spTree>
    <p:extLst>
      <p:ext uri="{BB962C8B-B14F-4D97-AF65-F5344CB8AC3E}">
        <p14:creationId xmlns:p14="http://schemas.microsoft.com/office/powerpoint/2010/main" val="359558385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B07E9961-CAB0-3E43-9C84-C7CA87207AF8}" type="slidenum">
              <a:rPr>
                <a:solidFill>
                  <a:srgbClr val="898989"/>
                </a:solidFill>
                <a:latin typeface="Calibri" charset="0"/>
              </a:rPr>
              <a:pPr eaLnBrk="1" hangingPunct="1"/>
              <a:t>82</a:t>
            </a:fld>
            <a:endParaRPr lang="mk">
              <a:solidFill>
                <a:srgbClr val="898989"/>
              </a:solidFill>
              <a:latin typeface="Calibri" charset="0"/>
            </a:endParaRPr>
          </a:p>
        </p:txBody>
      </p:sp>
      <p:sp>
        <p:nvSpPr>
          <p:cNvPr id="12291" name="Title 1"/>
          <p:cNvSpPr>
            <a:spLocks noGrp="1"/>
          </p:cNvSpPr>
          <p:nvPr>
            <p:ph type="title"/>
          </p:nvPr>
        </p:nvSpPr>
        <p:spPr>
          <a:xfrm>
            <a:off x="206375" y="274638"/>
            <a:ext cx="8655050" cy="1143000"/>
          </a:xfrm>
        </p:spPr>
        <p:txBody>
          <a:bodyPr/>
          <a:lstStyle/>
          <a:p>
            <a:pPr rtl="0" eaLnBrk="1" hangingPunct="1"/>
            <a:r>
              <a:rPr lang="mk" sz="4000" b="1" i="0" u="none">
                <a:latin typeface="Calibri" charset="0"/>
              </a:rPr>
              <a:t>Опрема и основни програнски алатки</a:t>
            </a:r>
            <a:endParaRPr lang="mk" sz="4000">
              <a:latin typeface="Calibri" charset="0"/>
            </a:endParaRPr>
          </a:p>
        </p:txBody>
      </p:sp>
      <p:sp>
        <p:nvSpPr>
          <p:cNvPr id="12292" name="Content Placeholder 2"/>
          <p:cNvSpPr>
            <a:spLocks noGrp="1"/>
          </p:cNvSpPr>
          <p:nvPr>
            <p:ph idx="1"/>
          </p:nvPr>
        </p:nvSpPr>
        <p:spPr>
          <a:xfrm>
            <a:off x="457200" y="1417638"/>
            <a:ext cx="8229600" cy="1852612"/>
          </a:xfrm>
        </p:spPr>
        <p:txBody>
          <a:bodyPr>
            <a:normAutofit fontScale="92500" lnSpcReduction="10000"/>
          </a:bodyPr>
          <a:lstStyle/>
          <a:p>
            <a:pPr marL="514350" indent="-514350" algn="l" rtl="0" eaLnBrk="1" hangingPunct="1">
              <a:lnSpc>
                <a:spcPct val="80000"/>
              </a:lnSpc>
              <a:buFont typeface="Calibri" charset="0"/>
              <a:buAutoNum type="arabicPeriod"/>
            </a:pPr>
            <a:r>
              <a:rPr lang="mk" b="0" i="0" u="none">
                <a:latin typeface="Calibri" charset="0"/>
              </a:rPr>
              <a:t>За собирање на е-доказите може да бидат потребни специјални алатки и опрема</a:t>
            </a:r>
          </a:p>
          <a:p>
            <a:pPr marL="514350" indent="-514350" algn="l" rtl="0" eaLnBrk="1" hangingPunct="1">
              <a:lnSpc>
                <a:spcPct val="80000"/>
              </a:lnSpc>
              <a:buFont typeface="Calibri" charset="0"/>
              <a:buAutoNum type="arabicPeriod"/>
            </a:pPr>
            <a:r>
              <a:rPr lang="mk" b="0" i="0" u="none">
                <a:latin typeface="Calibri" charset="0"/>
              </a:rPr>
              <a:t>Напредокот на технологијата може да диктира промени на потребните алатки и опрема</a:t>
            </a:r>
          </a:p>
        </p:txBody>
      </p:sp>
      <p:pic>
        <p:nvPicPr>
          <p:cNvPr id="12293" name="Picture 2" descr="C:\Users\Lemon\Desktop\BackUp\COE Training\Photos\tool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138" y="3270250"/>
            <a:ext cx="460851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51078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CE187384-A664-F247-AB6E-C14C9D429365}" type="slidenum">
              <a:rPr>
                <a:solidFill>
                  <a:srgbClr val="898989"/>
                </a:solidFill>
                <a:latin typeface="Calibri" charset="0"/>
              </a:rPr>
              <a:pPr eaLnBrk="1" hangingPunct="1"/>
              <a:t>83</a:t>
            </a:fld>
            <a:endParaRPr lang="mk">
              <a:solidFill>
                <a:srgbClr val="898989"/>
              </a:solidFill>
              <a:latin typeface="Calibri" charset="0"/>
            </a:endParaRPr>
          </a:p>
        </p:txBody>
      </p:sp>
      <p:sp>
        <p:nvSpPr>
          <p:cNvPr id="13315" name="Title 1"/>
          <p:cNvSpPr>
            <a:spLocks noGrp="1"/>
          </p:cNvSpPr>
          <p:nvPr>
            <p:ph type="title"/>
          </p:nvPr>
        </p:nvSpPr>
        <p:spPr>
          <a:xfrm>
            <a:off x="206375" y="274638"/>
            <a:ext cx="8655050" cy="1143000"/>
          </a:xfrm>
        </p:spPr>
        <p:txBody>
          <a:bodyPr>
            <a:normAutofit fontScale="90000"/>
          </a:bodyPr>
          <a:lstStyle/>
          <a:p>
            <a:pPr rtl="0" eaLnBrk="1" hangingPunct="1"/>
            <a:r>
              <a:rPr lang="mk" sz="4000" b="1" i="0" u="none">
                <a:latin typeface="Calibri" charset="0"/>
              </a:rPr>
              <a:t>Алат за расклопување и одстранување</a:t>
            </a:r>
            <a:endParaRPr lang="mk" sz="4000" b="1">
              <a:latin typeface="Calibri" charset="0"/>
            </a:endParaRPr>
          </a:p>
        </p:txBody>
      </p:sp>
      <p:sp>
        <p:nvSpPr>
          <p:cNvPr id="13316" name="Content Placeholder 2"/>
          <p:cNvSpPr>
            <a:spLocks noGrp="1"/>
          </p:cNvSpPr>
          <p:nvPr>
            <p:ph idx="1"/>
          </p:nvPr>
        </p:nvSpPr>
        <p:spPr>
          <a:xfrm>
            <a:off x="457199" y="1417638"/>
            <a:ext cx="4564063" cy="4597400"/>
          </a:xfrm>
        </p:spPr>
        <p:txBody>
          <a:bodyPr/>
          <a:lstStyle/>
          <a:p>
            <a:pPr lvl="1" algn="l" rtl="0">
              <a:buFont typeface="Arial" charset="0"/>
              <a:buChar char="•"/>
            </a:pPr>
            <a:r>
              <a:rPr lang="mk" sz="3600" b="0" i="0" u="none" dirty="0">
                <a:latin typeface="Calibri" charset="0"/>
              </a:rPr>
              <a:t>Шрафцигери</a:t>
            </a:r>
          </a:p>
          <a:p>
            <a:pPr lvl="1" algn="l" rtl="0">
              <a:buFont typeface="Arial" charset="0"/>
              <a:buChar char="•"/>
            </a:pPr>
            <a:r>
              <a:rPr lang="mk" sz="3600" b="0" i="0" u="none" dirty="0">
                <a:latin typeface="Calibri" charset="0"/>
              </a:rPr>
              <a:t>Погони</a:t>
            </a:r>
            <a:endParaRPr lang="mk" sz="3600" dirty="0">
              <a:latin typeface="Calibri" charset="0"/>
            </a:endParaRPr>
          </a:p>
          <a:p>
            <a:pPr lvl="1" algn="l" rtl="0">
              <a:buFont typeface="Arial" charset="0"/>
              <a:buChar char="•"/>
            </a:pPr>
            <a:r>
              <a:rPr lang="mk" sz="3600" b="0" i="0" u="none" dirty="0">
                <a:latin typeface="Calibri" charset="0"/>
              </a:rPr>
              <a:t>Клешта</a:t>
            </a:r>
            <a:endParaRPr lang="mk" sz="3600" dirty="0">
              <a:latin typeface="Calibri" charset="0"/>
            </a:endParaRPr>
          </a:p>
          <a:p>
            <a:pPr lvl="1" algn="l" rtl="0">
              <a:buFont typeface="Arial" charset="0"/>
              <a:buChar char="•"/>
            </a:pPr>
            <a:r>
              <a:rPr lang="mk" sz="3600" b="0" i="0" u="none" dirty="0">
                <a:latin typeface="Calibri" charset="0"/>
              </a:rPr>
              <a:t>Ноожици за сечење жица</a:t>
            </a:r>
            <a:endParaRPr lang="mk" sz="3600" dirty="0">
              <a:latin typeface="Calibri" charset="0"/>
            </a:endParaRPr>
          </a:p>
          <a:p>
            <a:pPr lvl="1" algn="l" rtl="0">
              <a:buFont typeface="Arial" charset="0"/>
              <a:buChar char="•"/>
            </a:pPr>
            <a:r>
              <a:rPr lang="mk" sz="3600" b="0" i="0" u="none" dirty="0">
                <a:latin typeface="Calibri" charset="0"/>
              </a:rPr>
              <a:t>Мали клешти</a:t>
            </a:r>
            <a:endParaRPr lang="mk" sz="3600" dirty="0">
              <a:latin typeface="Calibri" charset="0"/>
            </a:endParaRPr>
          </a:p>
        </p:txBody>
      </p:sp>
      <p:pic>
        <p:nvPicPr>
          <p:cNvPr id="13317" name="Picture 2" descr="C:\Users\Lemon\Desktop\BackUp\COE Training\Photos\screwdriv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1263" y="1223963"/>
            <a:ext cx="3665537"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3" descr="C:\Users\Lemon\Desktop\BackUp\COE Training\Photos\dri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2504" y="2747963"/>
            <a:ext cx="3758921" cy="108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4" descr="C:\Users\Lemon\Desktop\BackUp\COE Training\Photos\pli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2525" y="3640138"/>
            <a:ext cx="26289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5" descr="C:\Users\Lemon\Desktop\BackUp\COE Training\Photos\wire cutt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6743" y="4776787"/>
            <a:ext cx="26003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6" descr="C:\Users\Lemon\Desktop\BackUp\COE Training\Photos\tweezer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1312" y="471487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7031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1C0BD1FC-8496-2949-B82B-B8B9AF6B96B5}" type="slidenum">
              <a:rPr>
                <a:solidFill>
                  <a:srgbClr val="898989"/>
                </a:solidFill>
                <a:latin typeface="Calibri" charset="0"/>
              </a:rPr>
              <a:pPr eaLnBrk="1" hangingPunct="1"/>
              <a:t>84</a:t>
            </a:fld>
            <a:endParaRPr lang="mk">
              <a:solidFill>
                <a:srgbClr val="898989"/>
              </a:solidFill>
              <a:latin typeface="Calibri" charset="0"/>
            </a:endParaRPr>
          </a:p>
        </p:txBody>
      </p:sp>
      <p:sp>
        <p:nvSpPr>
          <p:cNvPr id="14339"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Документација</a:t>
            </a:r>
          </a:p>
        </p:txBody>
      </p:sp>
      <p:sp>
        <p:nvSpPr>
          <p:cNvPr id="3" name="Content Placeholder 2"/>
          <p:cNvSpPr>
            <a:spLocks noGrp="1"/>
          </p:cNvSpPr>
          <p:nvPr>
            <p:ph idx="1"/>
          </p:nvPr>
        </p:nvSpPr>
        <p:spPr>
          <a:xfrm>
            <a:off x="0" y="1133475"/>
            <a:ext cx="9022080" cy="4030663"/>
          </a:xfrm>
        </p:spPr>
        <p:txBody>
          <a:bodyPr>
            <a:normAutofit fontScale="77500" lnSpcReduction="20000"/>
          </a:bodyPr>
          <a:lstStyle/>
          <a:p>
            <a:pPr lvl="1" algn="l" rtl="0">
              <a:buFont typeface="Arial" charset="0"/>
              <a:buChar char="•"/>
              <a:defRPr/>
            </a:pPr>
            <a:r>
              <a:rPr lang="mk" sz="3600" b="0" i="0" u="none">
                <a:ea typeface="+mn-ea"/>
              </a:rPr>
              <a:t>Евиденција за претресите и запленувањата (видете го додатокот на водичот на СЕ)</a:t>
            </a:r>
            <a:endParaRPr lang="mk" sz="3600" smtClean="0">
              <a:ea typeface="+mn-ea"/>
            </a:endParaRPr>
          </a:p>
          <a:p>
            <a:pPr lvl="1" algn="l" rtl="0">
              <a:buFont typeface="Arial" charset="0"/>
              <a:buChar char="•"/>
              <a:defRPr/>
            </a:pPr>
            <a:r>
              <a:rPr lang="mk" sz="3600" b="0" i="0" u="none">
                <a:ea typeface="+mn-ea"/>
              </a:rPr>
              <a:t>Етикети и траки</a:t>
            </a:r>
            <a:endParaRPr lang="mk" sz="3600" smtClean="0">
              <a:ea typeface="+mn-ea"/>
            </a:endParaRPr>
          </a:p>
          <a:p>
            <a:pPr lvl="1" algn="l" rtl="0">
              <a:buFont typeface="Arial" charset="0"/>
              <a:buChar char="•"/>
              <a:defRPr/>
            </a:pPr>
            <a:r>
              <a:rPr lang="mk" sz="3600" b="0" i="0" u="none">
                <a:ea typeface="+mn-ea"/>
              </a:rPr>
              <a:t>Ознаки за кабли</a:t>
            </a:r>
            <a:endParaRPr lang="mk" sz="3600" smtClean="0">
              <a:ea typeface="+mn-ea"/>
            </a:endParaRPr>
          </a:p>
          <a:p>
            <a:pPr lvl="1" algn="l" rtl="0">
              <a:buFont typeface="Arial" charset="0"/>
              <a:buChar char="•"/>
              <a:defRPr/>
            </a:pPr>
            <a:r>
              <a:rPr lang="mk" sz="3600" b="0" i="0" u="none">
                <a:ea typeface="+mn-ea"/>
              </a:rPr>
              <a:t>Етикети за докази</a:t>
            </a:r>
            <a:endParaRPr lang="mk" sz="3600" smtClean="0">
              <a:ea typeface="+mn-ea"/>
            </a:endParaRPr>
          </a:p>
          <a:p>
            <a:pPr lvl="1" algn="l" rtl="0">
              <a:buFont typeface="Arial" charset="0"/>
              <a:buChar char="•"/>
              <a:defRPr/>
            </a:pPr>
            <a:r>
              <a:rPr lang="mk" sz="3600" b="0" i="0" u="none">
                <a:ea typeface="+mn-ea"/>
              </a:rPr>
              <a:t>Други неопходни формулари за комплетирање на местото на настанот </a:t>
            </a:r>
            <a:endParaRPr lang="mk" sz="3600" smtClean="0">
              <a:ea typeface="+mn-ea"/>
            </a:endParaRPr>
          </a:p>
          <a:p>
            <a:pPr lvl="1" algn="l" rtl="0">
              <a:buFont typeface="Arial" charset="0"/>
              <a:buChar char="•"/>
              <a:defRPr/>
            </a:pPr>
            <a:r>
              <a:rPr lang="mk" sz="3600" b="0" i="0" u="none">
                <a:ea typeface="+mn-ea"/>
              </a:rPr>
              <a:t>Неизбришливо фломастери во боја</a:t>
            </a:r>
            <a:endParaRPr lang="mk" sz="3600" smtClean="0">
              <a:ea typeface="+mn-ea"/>
            </a:endParaRPr>
          </a:p>
          <a:p>
            <a:pPr lvl="1" algn="l" rtl="0">
              <a:buFont typeface="Arial" charset="0"/>
              <a:buChar char="•"/>
              <a:defRPr/>
            </a:pPr>
            <a:r>
              <a:rPr lang="mk" sz="3600" b="0" i="0" u="none">
                <a:ea typeface="+mn-ea"/>
              </a:rPr>
              <a:t>Фотоапарат и/или видео камера</a:t>
            </a:r>
            <a:endParaRPr lang="mk" sz="3600">
              <a:ea typeface="+mn-ea"/>
            </a:endParaRPr>
          </a:p>
        </p:txBody>
      </p:sp>
      <p:pic>
        <p:nvPicPr>
          <p:cNvPr id="14341" name="Picture 2" descr="C:\Users\Lemon\Desktop\BackUp\COE Training\Photos\excibit lab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5010150"/>
            <a:ext cx="2476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72124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CF35CD1D-13B6-9C42-A723-472E75804DB5}" type="slidenum">
              <a:rPr>
                <a:solidFill>
                  <a:srgbClr val="898989"/>
                </a:solidFill>
                <a:latin typeface="Calibri" charset="0"/>
              </a:rPr>
              <a:pPr eaLnBrk="1" hangingPunct="1"/>
              <a:t>85</a:t>
            </a:fld>
            <a:endParaRPr lang="mk">
              <a:solidFill>
                <a:srgbClr val="898989"/>
              </a:solidFill>
              <a:latin typeface="Calibri" charset="0"/>
            </a:endParaRPr>
          </a:p>
        </p:txBody>
      </p:sp>
      <p:sp>
        <p:nvSpPr>
          <p:cNvPr id="15363"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Пакување и пренос</a:t>
            </a:r>
          </a:p>
        </p:txBody>
      </p:sp>
      <p:sp>
        <p:nvSpPr>
          <p:cNvPr id="3" name="Content Placeholder 2"/>
          <p:cNvSpPr>
            <a:spLocks noGrp="1"/>
          </p:cNvSpPr>
          <p:nvPr>
            <p:ph idx="1"/>
          </p:nvPr>
        </p:nvSpPr>
        <p:spPr>
          <a:xfrm>
            <a:off x="0" y="1649095"/>
            <a:ext cx="9135291" cy="4030663"/>
          </a:xfrm>
        </p:spPr>
        <p:txBody>
          <a:bodyPr>
            <a:noAutofit/>
          </a:bodyPr>
          <a:lstStyle/>
          <a:p>
            <a:pPr lvl="1" algn="l" rtl="0">
              <a:buFont typeface="Arial" charset="0"/>
              <a:buChar char="•"/>
              <a:defRPr/>
            </a:pPr>
            <a:r>
              <a:rPr lang="mk" b="0" i="0" u="none" dirty="0"/>
              <a:t>Антистатички кеси</a:t>
            </a:r>
            <a:endParaRPr lang="mk" dirty="0" smtClean="0"/>
          </a:p>
          <a:p>
            <a:pPr lvl="1" algn="l" rtl="0">
              <a:buFont typeface="Arial" charset="0"/>
              <a:buChar char="•"/>
              <a:defRPr/>
            </a:pPr>
            <a:r>
              <a:rPr lang="mk" b="0" i="0" u="none" dirty="0"/>
              <a:t>Антистатична фолија со меурчиња</a:t>
            </a:r>
            <a:endParaRPr lang="mk" dirty="0" smtClean="0"/>
          </a:p>
          <a:p>
            <a:pPr lvl="1" algn="l" rtl="0">
              <a:buFont typeface="Arial" charset="0"/>
              <a:buChar char="•"/>
              <a:defRPr/>
            </a:pPr>
            <a:r>
              <a:rPr lang="mk" b="0" i="0" u="none" dirty="0"/>
              <a:t>Јаже за врзување</a:t>
            </a:r>
            <a:endParaRPr lang="mk" dirty="0" smtClean="0"/>
          </a:p>
          <a:p>
            <a:pPr lvl="1" algn="l" rtl="0">
              <a:buFont typeface="Arial" charset="0"/>
              <a:buChar char="•"/>
              <a:defRPr/>
            </a:pPr>
            <a:r>
              <a:rPr lang="mk" b="0" i="0" u="none" dirty="0"/>
              <a:t>Торби за докази и трака</a:t>
            </a:r>
          </a:p>
          <a:p>
            <a:pPr lvl="1" algn="l" rtl="0">
              <a:buFont typeface="Arial" charset="0"/>
              <a:buChar char="•"/>
              <a:defRPr/>
            </a:pPr>
            <a:r>
              <a:rPr lang="mk" b="0" i="0" u="none" dirty="0"/>
              <a:t>Фарадејеви кафези и/или алуминиумска фолија</a:t>
            </a:r>
            <a:endParaRPr lang="mk" dirty="0" smtClean="0"/>
          </a:p>
          <a:p>
            <a:pPr lvl="1" algn="l" rtl="0">
              <a:buFont typeface="Arial" charset="0"/>
              <a:buChar char="•"/>
              <a:defRPr/>
            </a:pPr>
            <a:r>
              <a:rPr lang="mk" b="0" i="0" u="none" dirty="0"/>
              <a:t>Кутии за пакување на надворешните медиуми за чување податоци како што се USB уреди, DVD, или CD</a:t>
            </a:r>
            <a:endParaRPr lang="mk" dirty="0" smtClean="0"/>
          </a:p>
          <a:p>
            <a:pPr lvl="1" algn="l" rtl="0">
              <a:buFont typeface="Arial" charset="0"/>
              <a:buChar char="•"/>
              <a:defRPr/>
            </a:pPr>
            <a:r>
              <a:rPr lang="mk" b="0" i="0" u="none" dirty="0"/>
              <a:t>Материјал за пакување</a:t>
            </a:r>
            <a:endParaRPr lang="mk" dirty="0" smtClean="0"/>
          </a:p>
          <a:p>
            <a:pPr lvl="1" algn="l" rtl="0">
              <a:buFont typeface="Arial" charset="0"/>
              <a:buChar char="•"/>
              <a:defRPr/>
            </a:pPr>
            <a:r>
              <a:rPr lang="mk" b="0" i="0" u="none" dirty="0"/>
              <a:t>Рамни амбалажни кутии на склопување или цврсти кутии со различни големини</a:t>
            </a:r>
            <a:endParaRPr lang="mk" dirty="0"/>
          </a:p>
        </p:txBody>
      </p:sp>
      <p:pic>
        <p:nvPicPr>
          <p:cNvPr id="15365" name="Picture 2" descr="C:\Users\Lemon\Desktop\BackUp\COE Training\Photos\antistati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1475" y="1185863"/>
            <a:ext cx="3409950"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144662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151C5863-A9C9-0146-BDBE-4923B71BBABB}" type="slidenum">
              <a:rPr>
                <a:solidFill>
                  <a:srgbClr val="898989"/>
                </a:solidFill>
                <a:latin typeface="Calibri" charset="0"/>
              </a:rPr>
              <a:pPr eaLnBrk="1" hangingPunct="1"/>
              <a:t>86</a:t>
            </a:fld>
            <a:endParaRPr lang="mk">
              <a:solidFill>
                <a:srgbClr val="898989"/>
              </a:solidFill>
              <a:latin typeface="Calibri" charset="0"/>
            </a:endParaRPr>
          </a:p>
        </p:txBody>
      </p:sp>
      <p:sp>
        <p:nvSpPr>
          <p:cNvPr id="16387"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Комуникациски алатки</a:t>
            </a:r>
          </a:p>
        </p:txBody>
      </p:sp>
      <p:sp>
        <p:nvSpPr>
          <p:cNvPr id="16388" name="Content Placeholder 2"/>
          <p:cNvSpPr>
            <a:spLocks noGrp="1"/>
          </p:cNvSpPr>
          <p:nvPr>
            <p:ph idx="1"/>
          </p:nvPr>
        </p:nvSpPr>
        <p:spPr>
          <a:xfrm>
            <a:off x="206375" y="1455738"/>
            <a:ext cx="7631340" cy="2241550"/>
          </a:xfrm>
        </p:spPr>
        <p:txBody>
          <a:bodyPr/>
          <a:lstStyle/>
          <a:p>
            <a:pPr lvl="1" algn="just" rtl="0">
              <a:buFont typeface="Arial" charset="0"/>
              <a:buChar char="•"/>
            </a:pPr>
            <a:r>
              <a:rPr lang="mk" sz="3200" b="0" i="0" u="none">
                <a:latin typeface="Calibri" charset="0"/>
              </a:rPr>
              <a:t>Мобилни телефони или други комуникациски уреди за добивање совети</a:t>
            </a:r>
            <a:endParaRPr lang="mk" sz="3200">
              <a:latin typeface="Calibri" charset="0"/>
            </a:endParaRPr>
          </a:p>
          <a:p>
            <a:pPr lvl="1" algn="just" rtl="0">
              <a:buFont typeface="Arial" charset="0"/>
              <a:buChar char="•"/>
            </a:pPr>
            <a:r>
              <a:rPr lang="mk" sz="3200" b="0" i="0" u="none">
                <a:latin typeface="Calibri" charset="0"/>
              </a:rPr>
              <a:t>Контакт информации за помош</a:t>
            </a:r>
            <a:endParaRPr lang="mk" sz="3200">
              <a:latin typeface="Calibri" charset="0"/>
            </a:endParaRPr>
          </a:p>
        </p:txBody>
      </p:sp>
      <p:pic>
        <p:nvPicPr>
          <p:cNvPr id="16389" name="Picture 2" descr="C:\Users\Lemon\Desktop\BackUp\COE Training\Photos\help 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1245" y="4187826"/>
            <a:ext cx="272573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624322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B5DE3068-DBDC-8441-8652-1B27826013B9}" type="slidenum">
              <a:rPr>
                <a:solidFill>
                  <a:srgbClr val="898989"/>
                </a:solidFill>
                <a:latin typeface="Calibri" charset="0"/>
              </a:rPr>
              <a:pPr eaLnBrk="1" hangingPunct="1"/>
              <a:t>87</a:t>
            </a:fld>
            <a:endParaRPr lang="mk">
              <a:solidFill>
                <a:srgbClr val="898989"/>
              </a:solidFill>
              <a:latin typeface="Calibri" charset="0"/>
            </a:endParaRPr>
          </a:p>
        </p:txBody>
      </p:sp>
      <p:sp>
        <p:nvSpPr>
          <p:cNvPr id="17411"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Други предмети</a:t>
            </a:r>
            <a:endParaRPr lang="mk" sz="4000" b="1">
              <a:latin typeface="Calibri" charset="0"/>
            </a:endParaRPr>
          </a:p>
        </p:txBody>
      </p:sp>
      <p:sp>
        <p:nvSpPr>
          <p:cNvPr id="17412" name="Content Placeholder 2"/>
          <p:cNvSpPr>
            <a:spLocks noGrp="1"/>
          </p:cNvSpPr>
          <p:nvPr>
            <p:ph idx="1"/>
          </p:nvPr>
        </p:nvSpPr>
        <p:spPr>
          <a:xfrm>
            <a:off x="206375" y="1219200"/>
            <a:ext cx="5516563" cy="3268663"/>
          </a:xfrm>
        </p:spPr>
        <p:txBody>
          <a:bodyPr/>
          <a:lstStyle/>
          <a:p>
            <a:pPr lvl="1" algn="l" rtl="0">
              <a:buFont typeface="Arial" charset="0"/>
              <a:buChar char="•"/>
            </a:pPr>
            <a:r>
              <a:rPr lang="mk" b="0" i="0" u="none">
                <a:latin typeface="Calibri" charset="0"/>
              </a:rPr>
              <a:t>Мала светилка со држач</a:t>
            </a:r>
            <a:endParaRPr lang="mk">
              <a:latin typeface="Calibri" charset="0"/>
            </a:endParaRPr>
          </a:p>
          <a:p>
            <a:pPr lvl="1" algn="l" rtl="0">
              <a:buFont typeface="Arial" charset="0"/>
              <a:buChar char="•"/>
            </a:pPr>
            <a:r>
              <a:rPr lang="mk" b="0" i="0" u="none">
                <a:latin typeface="Calibri" charset="0"/>
              </a:rPr>
              <a:t>Ракавици</a:t>
            </a:r>
            <a:endParaRPr lang="mk">
              <a:latin typeface="Calibri" charset="0"/>
            </a:endParaRPr>
          </a:p>
          <a:p>
            <a:pPr lvl="1" algn="l" rtl="0">
              <a:buFont typeface="Arial" charset="0"/>
              <a:buChar char="•"/>
            </a:pPr>
            <a:r>
              <a:rPr lang="mk" b="0" i="0" u="none">
                <a:latin typeface="Calibri" charset="0"/>
              </a:rPr>
              <a:t>Рачна количка </a:t>
            </a:r>
            <a:endParaRPr lang="mk">
              <a:latin typeface="Calibri" charset="0"/>
            </a:endParaRPr>
          </a:p>
          <a:p>
            <a:pPr lvl="1" algn="l" rtl="0">
              <a:buFont typeface="Arial" charset="0"/>
              <a:buChar char="•"/>
            </a:pPr>
            <a:r>
              <a:rPr lang="mk" b="0" i="0" u="none">
                <a:latin typeface="Calibri" charset="0"/>
              </a:rPr>
              <a:t>Големи гумички</a:t>
            </a:r>
            <a:endParaRPr lang="mk">
              <a:latin typeface="Calibri" charset="0"/>
            </a:endParaRPr>
          </a:p>
          <a:p>
            <a:pPr lvl="1" algn="l" rtl="0">
              <a:buFont typeface="Arial" charset="0"/>
              <a:buChar char="•"/>
            </a:pPr>
            <a:r>
              <a:rPr lang="mk" b="0" i="0" u="none">
                <a:latin typeface="Calibri" charset="0"/>
              </a:rPr>
              <a:t>Лупа</a:t>
            </a:r>
            <a:endParaRPr lang="mk">
              <a:latin typeface="Calibri" charset="0"/>
            </a:endParaRPr>
          </a:p>
          <a:p>
            <a:pPr lvl="1" algn="l" rtl="0">
              <a:buFont typeface="Arial" charset="0"/>
              <a:buChar char="•"/>
            </a:pPr>
            <a:r>
              <a:rPr lang="mk" b="0" i="0" u="none">
                <a:latin typeface="Calibri" charset="0"/>
              </a:rPr>
              <a:t>Хартија за печатење</a:t>
            </a:r>
          </a:p>
        </p:txBody>
      </p:sp>
      <p:pic>
        <p:nvPicPr>
          <p:cNvPr id="17413" name="Picture 2" descr="C:\Users\Lemon\Desktop\BackUp\COE Training\Photos\hand tra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965200"/>
            <a:ext cx="30988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3" descr="C:\Users\Lemon\Desktop\BackUp\COE Training\Photos\glov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4938" y="3679825"/>
            <a:ext cx="2789237" cy="248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00099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7FCD9D7D-0A8D-6945-B145-027C81FC2B01}" type="slidenum">
              <a:rPr>
                <a:solidFill>
                  <a:srgbClr val="898989"/>
                </a:solidFill>
                <a:latin typeface="Calibri" charset="0"/>
              </a:rPr>
              <a:pPr eaLnBrk="1" hangingPunct="1"/>
              <a:t>88</a:t>
            </a:fld>
            <a:endParaRPr lang="mk">
              <a:solidFill>
                <a:srgbClr val="898989"/>
              </a:solidFill>
              <a:latin typeface="Calibri" charset="0"/>
            </a:endParaRPr>
          </a:p>
        </p:txBody>
      </p:sp>
      <p:sp>
        <p:nvSpPr>
          <p:cNvPr id="18435"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Други предмети (живи форензички податоци)</a:t>
            </a:r>
            <a:endParaRPr lang="mk" sz="4000" b="1">
              <a:latin typeface="Calibri" charset="0"/>
            </a:endParaRPr>
          </a:p>
        </p:txBody>
      </p:sp>
      <p:sp>
        <p:nvSpPr>
          <p:cNvPr id="18436" name="Content Placeholder 2"/>
          <p:cNvSpPr>
            <a:spLocks noGrp="1"/>
          </p:cNvSpPr>
          <p:nvPr>
            <p:ph idx="1"/>
          </p:nvPr>
        </p:nvSpPr>
        <p:spPr>
          <a:xfrm>
            <a:off x="206375" y="1219200"/>
            <a:ext cx="5516563" cy="5137150"/>
          </a:xfrm>
        </p:spPr>
        <p:txBody>
          <a:bodyPr>
            <a:normAutofit fontScale="92500" lnSpcReduction="10000"/>
          </a:bodyPr>
          <a:lstStyle/>
          <a:p>
            <a:pPr lvl="1" algn="l" rtl="0">
              <a:buFont typeface="Arial" charset="0"/>
              <a:buChar char="•"/>
            </a:pPr>
            <a:r>
              <a:rPr lang="mk" b="0" i="0" u="none">
                <a:latin typeface="Calibri" charset="0"/>
              </a:rPr>
              <a:t>Лаптоп компјутер со сите стандардни форензички алатки</a:t>
            </a:r>
            <a:endParaRPr lang="mk">
              <a:latin typeface="Calibri" charset="0"/>
            </a:endParaRPr>
          </a:p>
          <a:p>
            <a:pPr lvl="1" algn="l" rtl="0">
              <a:buFont typeface="Arial" charset="0"/>
              <a:buChar char="•"/>
            </a:pPr>
            <a:r>
              <a:rPr lang="mk" b="0" i="0" u="none">
                <a:latin typeface="Calibri" charset="0"/>
              </a:rPr>
              <a:t>Мрежни кабли</a:t>
            </a:r>
            <a:endParaRPr lang="mk">
              <a:latin typeface="Calibri" charset="0"/>
            </a:endParaRPr>
          </a:p>
          <a:p>
            <a:pPr lvl="1" algn="l" rtl="0">
              <a:buFont typeface="Arial" charset="0"/>
              <a:buChar char="•"/>
            </a:pPr>
            <a:r>
              <a:rPr lang="mk" b="0" i="0" u="none">
                <a:latin typeface="Calibri" charset="0"/>
              </a:rPr>
              <a:t>Доволен капацитет на хард дискот</a:t>
            </a:r>
            <a:endParaRPr lang="mk">
              <a:latin typeface="Calibri" charset="0"/>
            </a:endParaRPr>
          </a:p>
          <a:p>
            <a:pPr lvl="1" algn="l" rtl="0">
              <a:buFont typeface="Arial" charset="0"/>
              <a:buChar char="•"/>
            </a:pPr>
            <a:r>
              <a:rPr lang="mk" b="0" i="0" u="none">
                <a:latin typeface="Calibri" charset="0"/>
              </a:rPr>
              <a:t>Хардвер блокатори за пушување</a:t>
            </a:r>
            <a:endParaRPr lang="mk">
              <a:latin typeface="Calibri" charset="0"/>
            </a:endParaRPr>
          </a:p>
          <a:p>
            <a:pPr lvl="1" algn="l" rtl="0">
              <a:buFont typeface="Arial" charset="0"/>
              <a:buChar char="•"/>
            </a:pPr>
            <a:r>
              <a:rPr lang="mk" b="0" i="0" u="none">
                <a:latin typeface="Calibri" charset="0"/>
              </a:rPr>
              <a:t>Форензички диск за подигање на системот-DVD</a:t>
            </a:r>
          </a:p>
          <a:p>
            <a:pPr lvl="1" algn="l" rtl="0">
              <a:buFont typeface="Arial" charset="0"/>
              <a:buChar char="•"/>
            </a:pPr>
            <a:r>
              <a:rPr lang="mk" b="0" i="0" u="none"/>
              <a:t>Форензички алат за живи податоци</a:t>
            </a:r>
            <a:endParaRPr lang="mk">
              <a:latin typeface="Calibri" charset="0"/>
            </a:endParaRPr>
          </a:p>
          <a:p>
            <a:pPr lvl="1" algn="l" rtl="0">
              <a:buFont typeface="Arial" charset="0"/>
              <a:buChar char="•"/>
            </a:pPr>
            <a:r>
              <a:rPr lang="mk" b="0" i="0" u="none">
                <a:latin typeface="Calibri" charset="0"/>
              </a:rPr>
              <a:t>Транспорт</a:t>
            </a:r>
            <a:endParaRPr lang="mk" sz="9600">
              <a:latin typeface="Calibri" charset="0"/>
            </a:endParaRPr>
          </a:p>
        </p:txBody>
      </p:sp>
      <p:pic>
        <p:nvPicPr>
          <p:cNvPr id="18437" name="Picture 2" descr="C:\Users\Lemon\Desktop\BackUp\COE Training\Photos\lap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950" y="965200"/>
            <a:ext cx="286385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 descr="C:\Users\Lemon\Desktop\BackUp\COE Training\Photos\v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2938" y="4660900"/>
            <a:ext cx="3047502"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805195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fld id="{CBD56858-EB0B-D04D-B23C-7A827FD60C9F}" type="slidenum">
              <a:rPr/>
              <a:pPr/>
              <a:t>89</a:t>
            </a:fld>
            <a:endParaRPr lang="mk"/>
          </a:p>
        </p:txBody>
      </p:sp>
      <p:sp>
        <p:nvSpPr>
          <p:cNvPr id="5" name="TextBox 4"/>
          <p:cNvSpPr txBox="1"/>
          <p:nvPr/>
        </p:nvSpPr>
        <p:spPr>
          <a:xfrm>
            <a:off x="2861153" y="2698501"/>
            <a:ext cx="3069285" cy="2062103"/>
          </a:xfrm>
          <a:prstGeom prst="rect">
            <a:avLst/>
          </a:prstGeom>
          <a:noFill/>
        </p:spPr>
        <p:txBody>
          <a:bodyPr wrap="square" rtlCol="0">
            <a:spAutoFit/>
          </a:bodyPr>
          <a:lstStyle/>
          <a:p>
            <a:pPr lvl="1" algn="ctr" rtl="0"/>
            <a:r>
              <a:rPr lang="mk" sz="3200" b="1" i="0" u="none" dirty="0">
                <a:solidFill>
                  <a:schemeClr val="accent1">
                    <a:lumMod val="25000"/>
                  </a:schemeClr>
                </a:solidFill>
                <a:latin typeface="Calibri" pitchFamily="34" charset="0"/>
              </a:rPr>
              <a:t>ОБЕЗБЕДУВАЊЕ </a:t>
            </a:r>
            <a:r>
              <a:rPr lang="mk" sz="3200" b="1" i="0" u="none" dirty="0" smtClean="0">
                <a:solidFill>
                  <a:schemeClr val="accent1">
                    <a:lumMod val="25000"/>
                  </a:schemeClr>
                </a:solidFill>
                <a:latin typeface="Calibri" pitchFamily="34" charset="0"/>
              </a:rPr>
              <a:t>НА </a:t>
            </a:r>
            <a:endParaRPr lang="mk" sz="3200" b="0" i="0" u="none" dirty="0">
              <a:solidFill>
                <a:schemeClr val="accent1">
                  <a:lumMod val="25000"/>
                </a:schemeClr>
              </a:solidFill>
              <a:latin typeface="Calibri" pitchFamily="34" charset="0"/>
            </a:endParaRPr>
          </a:p>
          <a:p>
            <a:pPr lvl="1" algn="ctr" rtl="0"/>
            <a:r>
              <a:rPr lang="mk" sz="3200" b="1" i="0" u="none" dirty="0">
                <a:solidFill>
                  <a:schemeClr val="accent1">
                    <a:lumMod val="25000"/>
                  </a:schemeClr>
                </a:solidFill>
                <a:latin typeface="Calibri" pitchFamily="34" charset="0"/>
              </a:rPr>
              <a:t>МЕСТОТО НА НАСТАНОТ</a:t>
            </a:r>
            <a:endParaRPr lang="mk" sz="3200" dirty="0"/>
          </a:p>
        </p:txBody>
      </p:sp>
    </p:spTree>
    <p:extLst>
      <p:ext uri="{BB962C8B-B14F-4D97-AF65-F5344CB8AC3E}">
        <p14:creationId xmlns:p14="http://schemas.microsoft.com/office/powerpoint/2010/main" val="3329233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mk" b="1" i="0" u="none"/>
              <a:t>Што се електронски докази?</a:t>
            </a:r>
            <a:endParaRPr lang="mk" b="1" dirty="0"/>
          </a:p>
        </p:txBody>
      </p:sp>
      <p:sp>
        <p:nvSpPr>
          <p:cNvPr id="6" name="Rectangle 5"/>
          <p:cNvSpPr/>
          <p:nvPr/>
        </p:nvSpPr>
        <p:spPr>
          <a:xfrm>
            <a:off x="550928" y="1429523"/>
            <a:ext cx="8135872" cy="4493538"/>
          </a:xfrm>
          <a:prstGeom prst="rect">
            <a:avLst/>
          </a:prstGeom>
        </p:spPr>
        <p:txBody>
          <a:bodyPr wrap="square">
            <a:spAutoFit/>
          </a:bodyPr>
          <a:lstStyle/>
          <a:p>
            <a:pPr marL="457200" indent="-457200" algn="just" rtl="0">
              <a:buFont typeface="Arial"/>
              <a:buChar char="•"/>
            </a:pPr>
            <a:r>
              <a:rPr lang="mk" sz="2600" b="0" i="0" u="none" dirty="0"/>
              <a:t>Сите судски постапки се потпираат на продукција на докази за да постапката се случи</a:t>
            </a:r>
            <a:r>
              <a:rPr lang="mk" sz="2600" b="0" i="0" u="none" dirty="0" smtClean="0"/>
              <a:t>. </a:t>
            </a:r>
            <a:endParaRPr lang="mk" sz="2600" dirty="0" smtClean="0"/>
          </a:p>
          <a:p>
            <a:pPr marL="457200" indent="-457200" algn="just" rtl="0">
              <a:buFont typeface="Arial"/>
              <a:buChar char="•"/>
            </a:pPr>
            <a:r>
              <a:rPr lang="mk" sz="2600" b="0" i="0" u="none" dirty="0"/>
              <a:t>Традиционално и историски, доказите се во физички облик како што се документи, фотографии, итн. </a:t>
            </a:r>
            <a:endParaRPr lang="mk" sz="2600" dirty="0" smtClean="0"/>
          </a:p>
          <a:p>
            <a:pPr marL="457200" indent="-457200" algn="just" rtl="0">
              <a:buFont typeface="Arial"/>
              <a:buChar char="•"/>
            </a:pPr>
            <a:r>
              <a:rPr lang="mk" sz="2600" b="0" i="0" u="none" dirty="0"/>
              <a:t>Доказите што се користат во судските постапки а кои произлегуваат од електронските уреди како што се компјутерите и нивните периферни уреди, компјутерски мрежи, мобилни телефони, дигитални камери и друга преносна опрема вклучувајќи ги и уредите за чување податоци, како и од интернет, се форми на електронски докази. </a:t>
            </a:r>
            <a:endParaRPr lang="mk" sz="2600" dirty="0"/>
          </a:p>
        </p:txBody>
      </p:sp>
      <p:sp>
        <p:nvSpPr>
          <p:cNvPr id="3" name="Espace réservé du numéro de diapositive 2"/>
          <p:cNvSpPr>
            <a:spLocks noGrp="1"/>
          </p:cNvSpPr>
          <p:nvPr>
            <p:ph type="sldNum" sz="quarter" idx="12"/>
          </p:nvPr>
        </p:nvSpPr>
        <p:spPr/>
        <p:txBody>
          <a:bodyPr/>
          <a:lstStyle/>
          <a:p>
            <a:pPr algn="r" rtl="0"/>
            <a:r>
              <a:rPr lang="mk" b="0" i="0" u="none"/>
              <a:t>!</a:t>
            </a:r>
            <a:fld id="{C1820EB3-92EE-104B-92CD-26C09B1518FE}" type="slidenum">
              <a:rPr/>
              <a:pPr/>
              <a:t>9</a:t>
            </a:fld>
            <a:endParaRPr lang="mk" dirty="0"/>
          </a:p>
        </p:txBody>
      </p:sp>
    </p:spTree>
    <p:extLst>
      <p:ext uri="{BB962C8B-B14F-4D97-AF65-F5344CB8AC3E}">
        <p14:creationId xmlns:p14="http://schemas.microsoft.com/office/powerpoint/2010/main" val="5152635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l" rtl="0" eaLnBrk="1" hangingPunct="1"/>
            <a:fld id="{9E819861-8061-354E-B495-CFF202D3A72F}" type="slidenum">
              <a:rPr>
                <a:solidFill>
                  <a:srgbClr val="898989"/>
                </a:solidFill>
                <a:latin typeface="Calibri" charset="0"/>
              </a:rPr>
              <a:pPr eaLnBrk="1" hangingPunct="1"/>
              <a:t>90</a:t>
            </a:fld>
            <a:endParaRPr lang="mk">
              <a:solidFill>
                <a:srgbClr val="898989"/>
              </a:solidFill>
              <a:latin typeface="Calibri" charset="0"/>
            </a:endParaRPr>
          </a:p>
        </p:txBody>
      </p:sp>
      <p:sp>
        <p:nvSpPr>
          <p:cNvPr id="3" name="Content Placeholder 2"/>
          <p:cNvSpPr txBox="1">
            <a:spLocks/>
          </p:cNvSpPr>
          <p:nvPr/>
        </p:nvSpPr>
        <p:spPr>
          <a:xfrm>
            <a:off x="206375" y="4222750"/>
            <a:ext cx="8226425" cy="2133600"/>
          </a:xfrm>
          <a:prstGeom prst="rect">
            <a:avLst/>
          </a:prstGeom>
        </p:spPr>
        <p:txBody>
          <a:bodyPr/>
          <a:lstStyle>
            <a:lvl1pPr marL="342900" indent="-342900" eaLnBrk="0" hangingPunct="0">
              <a:defRPr>
                <a:solidFill>
                  <a:schemeClr val="tx1"/>
                </a:solidFill>
                <a:latin typeface="Arial" charset="0"/>
                <a:ea typeface="ＭＳ Ｐゴシック" charset="0"/>
                <a:cs typeface="Arial" charset="0"/>
              </a:defRPr>
            </a:lvl1pPr>
            <a:lvl2pPr marL="971550" indent="-5143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lvl="1" algn="l" rtl="0" eaLnBrk="1" hangingPunct="1">
              <a:spcBef>
                <a:spcPct val="20000"/>
              </a:spcBef>
              <a:buFont typeface="Arial" charset="0"/>
              <a:buChar char="•"/>
            </a:pPr>
            <a:r>
              <a:rPr lang="mk" sz="2800" b="0" i="0" u="none">
                <a:latin typeface="Calibri" charset="0"/>
                <a:ea typeface="ＭＳ Ｐゴシック" charset="0"/>
              </a:rPr>
              <a:t>Работите не мора да бидат онакви какви што очекуваме</a:t>
            </a:r>
          </a:p>
          <a:p>
            <a:pPr lvl="1" algn="l" rtl="0" eaLnBrk="1" hangingPunct="1">
              <a:spcBef>
                <a:spcPct val="20000"/>
              </a:spcBef>
              <a:buFont typeface="Arial" charset="0"/>
              <a:buChar char="•"/>
            </a:pPr>
            <a:endParaRPr lang="mk" sz="2800">
              <a:latin typeface="Calibri" charset="0"/>
              <a:ea typeface="ＭＳ Ｐゴシック" charset="0"/>
            </a:endParaRPr>
          </a:p>
          <a:p>
            <a:pPr lvl="1" algn="l" rtl="0" eaLnBrk="1" hangingPunct="1">
              <a:spcBef>
                <a:spcPct val="20000"/>
              </a:spcBef>
              <a:buFont typeface="Arial" charset="0"/>
              <a:buChar char="•"/>
            </a:pPr>
            <a:r>
              <a:rPr lang="mk" sz="2800" b="0" i="0" u="none">
                <a:latin typeface="Calibri" charset="0"/>
                <a:ea typeface="ＭＳ Ｐゴシック" charset="0"/>
              </a:rPr>
              <a:t>Преуредете ги плановите кога тоа е неопходно </a:t>
            </a:r>
            <a:endParaRPr lang="mk" sz="2800">
              <a:latin typeface="Calibri" charset="0"/>
              <a:ea typeface="ＭＳ Ｐゴシック" charset="0"/>
            </a:endParaRPr>
          </a:p>
          <a:p>
            <a:pPr lvl="1" algn="l" rtl="0" eaLnBrk="1" hangingPunct="1">
              <a:spcBef>
                <a:spcPct val="20000"/>
              </a:spcBef>
              <a:buFont typeface="Calibri" charset="0"/>
              <a:buAutoNum type="arabicPeriod"/>
            </a:pPr>
            <a:endParaRPr lang="mk" sz="2800">
              <a:latin typeface="Calibri" charset="0"/>
              <a:ea typeface="ＭＳ Ｐゴシック" charset="0"/>
            </a:endParaRPr>
          </a:p>
        </p:txBody>
      </p:sp>
      <p:pic>
        <p:nvPicPr>
          <p:cNvPr id="20484" name="Picture 4" descr="C:\Users\User\Dropbox\COE - Personal\Session 1.3.3 Search and Seizure\Photos\s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3669" y="504734"/>
            <a:ext cx="3403600" cy="341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8070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E689D4C0-9E1B-FE4A-A224-364724285795}" type="slidenum">
              <a:rPr>
                <a:solidFill>
                  <a:srgbClr val="898989"/>
                </a:solidFill>
                <a:latin typeface="Calibri" charset="0"/>
              </a:rPr>
              <a:pPr eaLnBrk="1" hangingPunct="1"/>
              <a:t>91</a:t>
            </a:fld>
            <a:endParaRPr lang="mk">
              <a:solidFill>
                <a:srgbClr val="898989"/>
              </a:solidFill>
              <a:latin typeface="Calibri" charset="0"/>
            </a:endParaRPr>
          </a:p>
        </p:txBody>
      </p:sp>
      <p:sp>
        <p:nvSpPr>
          <p:cNvPr id="21507"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Обезбедување на местото на настанот</a:t>
            </a:r>
          </a:p>
        </p:txBody>
      </p:sp>
      <p:sp>
        <p:nvSpPr>
          <p:cNvPr id="21508" name="Content Placeholder 2"/>
          <p:cNvSpPr>
            <a:spLocks noGrp="1"/>
          </p:cNvSpPr>
          <p:nvPr>
            <p:ph idx="1"/>
          </p:nvPr>
        </p:nvSpPr>
        <p:spPr>
          <a:xfrm>
            <a:off x="0" y="1219200"/>
            <a:ext cx="8861425" cy="2735304"/>
          </a:xfrm>
        </p:spPr>
        <p:txBody>
          <a:bodyPr>
            <a:normAutofit/>
          </a:bodyPr>
          <a:lstStyle/>
          <a:p>
            <a:pPr marL="457200" lvl="1" indent="0" algn="ctr" rtl="0">
              <a:buNone/>
            </a:pPr>
            <a:r>
              <a:rPr lang="mk" b="1" i="0" u="none">
                <a:latin typeface="Calibri" charset="0"/>
              </a:rPr>
              <a:t>Почетни размислувања</a:t>
            </a:r>
          </a:p>
          <a:p>
            <a:pPr lvl="1" algn="l" rtl="0">
              <a:buFont typeface="Arial" charset="0"/>
              <a:buChar char="•"/>
            </a:pPr>
            <a:r>
              <a:rPr lang="mk" b="0" i="0" u="none">
                <a:latin typeface="Calibri" charset="0"/>
              </a:rPr>
              <a:t>Безбедност на лицата</a:t>
            </a:r>
          </a:p>
          <a:p>
            <a:pPr lvl="1" algn="l" rtl="0">
              <a:buFont typeface="Arial" charset="0"/>
              <a:buChar char="•"/>
            </a:pPr>
            <a:r>
              <a:rPr lang="mk" b="0" i="0" u="none">
                <a:latin typeface="Calibri" charset="0"/>
              </a:rPr>
              <a:t>Интегритет на сите докази</a:t>
            </a:r>
          </a:p>
          <a:p>
            <a:pPr lvl="1" algn="l" rtl="0">
              <a:buFont typeface="Arial" charset="0"/>
              <a:buChar char="•"/>
            </a:pPr>
            <a:r>
              <a:rPr lang="mk" b="0" i="0" u="none">
                <a:latin typeface="Calibri" charset="0"/>
              </a:rPr>
              <a:t>Е-доказите можат лесно да се менуваат избришат или уништат</a:t>
            </a:r>
          </a:p>
          <a:p>
            <a:pPr lvl="1" algn="l" rtl="0">
              <a:buFont typeface="Arial" charset="0"/>
              <a:buChar char="•"/>
            </a:pPr>
            <a:endParaRPr lang="mk">
              <a:latin typeface="Calibri" charset="0"/>
            </a:endParaRPr>
          </a:p>
          <a:p>
            <a:pPr lvl="1" algn="l" rtl="0">
              <a:buFont typeface="Arial" charset="0"/>
              <a:buChar char="•"/>
            </a:pPr>
            <a:endParaRPr lang="mk">
              <a:latin typeface="Calibri"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578" y="4091029"/>
            <a:ext cx="4794422" cy="2766971"/>
          </a:xfrm>
          <a:prstGeom prst="rect">
            <a:avLst/>
          </a:prstGeom>
        </p:spPr>
      </p:pic>
    </p:spTree>
    <p:extLst>
      <p:ext uri="{BB962C8B-B14F-4D97-AF65-F5344CB8AC3E}">
        <p14:creationId xmlns:p14="http://schemas.microsoft.com/office/powerpoint/2010/main" val="410404250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D085F1B2-63D0-6C4C-9437-151183E3B792}" type="slidenum">
              <a:rPr>
                <a:solidFill>
                  <a:srgbClr val="898989"/>
                </a:solidFill>
                <a:latin typeface="Calibri" charset="0"/>
              </a:rPr>
              <a:pPr eaLnBrk="1" hangingPunct="1"/>
              <a:t>92</a:t>
            </a:fld>
            <a:endParaRPr lang="mk">
              <a:solidFill>
                <a:srgbClr val="898989"/>
              </a:solidFill>
              <a:latin typeface="Calibri" charset="0"/>
            </a:endParaRPr>
          </a:p>
        </p:txBody>
      </p:sp>
      <p:sp>
        <p:nvSpPr>
          <p:cNvPr id="22531"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Чекори за обезбедување на местото на настанот</a:t>
            </a:r>
          </a:p>
        </p:txBody>
      </p:sp>
      <p:sp>
        <p:nvSpPr>
          <p:cNvPr id="3" name="Content Placeholder 2"/>
          <p:cNvSpPr>
            <a:spLocks noGrp="1"/>
          </p:cNvSpPr>
          <p:nvPr>
            <p:ph idx="1"/>
          </p:nvPr>
        </p:nvSpPr>
        <p:spPr>
          <a:xfrm>
            <a:off x="206375" y="1219200"/>
            <a:ext cx="8655050" cy="5137150"/>
          </a:xfrm>
        </p:spPr>
        <p:txBody>
          <a:bodyPr>
            <a:normAutofit/>
          </a:bodyPr>
          <a:lstStyle/>
          <a:p>
            <a:pPr algn="just" rtl="0">
              <a:defRPr/>
            </a:pPr>
            <a:r>
              <a:rPr lang="mk" sz="3000" b="0" i="0" u="none" dirty="0">
                <a:ea typeface="+mn-ea"/>
              </a:rPr>
              <a:t>Следете ја судската политика за обезбедување на местото на злочинот</a:t>
            </a:r>
            <a:endParaRPr lang="mk" sz="3000" dirty="0" smtClean="0">
              <a:ea typeface="+mn-ea"/>
            </a:endParaRPr>
          </a:p>
          <a:p>
            <a:pPr algn="just" rtl="0">
              <a:defRPr/>
            </a:pPr>
            <a:r>
              <a:rPr lang="mk" sz="3000" b="0" i="0" u="none" dirty="0">
                <a:ea typeface="+mn-ea"/>
              </a:rPr>
              <a:t>Одстранете ги сите лица од непосредниот простор во која треба да се собираат доказите. </a:t>
            </a:r>
            <a:endParaRPr lang="mk" sz="3000" dirty="0" smtClean="0">
              <a:ea typeface="+mn-ea"/>
            </a:endParaRPr>
          </a:p>
          <a:p>
            <a:pPr algn="just" rtl="0">
              <a:defRPr/>
            </a:pPr>
            <a:r>
              <a:rPr lang="mk" sz="3000" b="0" i="0" u="none" dirty="0">
                <a:ea typeface="+mn-ea"/>
              </a:rPr>
              <a:t>Осигурајте ги сите електронски уреди вклучително и персоналните и преносните уреди.</a:t>
            </a:r>
            <a:endParaRPr lang="mk" sz="3000" dirty="0" smtClean="0">
              <a:ea typeface="+mn-ea"/>
            </a:endParaRPr>
          </a:p>
          <a:p>
            <a:pPr algn="just" rtl="0">
              <a:defRPr/>
            </a:pPr>
            <a:r>
              <a:rPr lang="mk" sz="3000" b="0" i="0" u="none" dirty="0">
                <a:ea typeface="+mn-ea"/>
              </a:rPr>
              <a:t>Одбијте ги понудите за помош или техничка асистенција од било кое неовластено лице.</a:t>
            </a:r>
          </a:p>
          <a:p>
            <a:pPr algn="just" rtl="0">
              <a:defRPr/>
            </a:pPr>
            <a:r>
              <a:rPr lang="mk" sz="3000" b="0" i="0" u="none" dirty="0">
                <a:ea typeface="+mn-ea"/>
              </a:rPr>
              <a:t>Оставите го компјутерот или електронскиот уред исклучен ако тој веќе е исклучен. </a:t>
            </a:r>
            <a:endParaRPr lang="mk" sz="3000" dirty="0">
              <a:ea typeface="+mn-ea"/>
            </a:endParaRPr>
          </a:p>
        </p:txBody>
      </p:sp>
    </p:spTree>
    <p:extLst>
      <p:ext uri="{BB962C8B-B14F-4D97-AF65-F5344CB8AC3E}">
        <p14:creationId xmlns:p14="http://schemas.microsoft.com/office/powerpoint/2010/main" val="39551702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CEED5A50-7A86-9F45-97A3-91F9EAD60888}" type="slidenum">
              <a:rPr>
                <a:solidFill>
                  <a:srgbClr val="898989"/>
                </a:solidFill>
                <a:latin typeface="Calibri" charset="0"/>
              </a:rPr>
              <a:pPr eaLnBrk="1" hangingPunct="1"/>
              <a:t>93</a:t>
            </a:fld>
            <a:endParaRPr lang="mk">
              <a:solidFill>
                <a:srgbClr val="898989"/>
              </a:solidFill>
              <a:latin typeface="Calibri" charset="0"/>
            </a:endParaRPr>
          </a:p>
        </p:txBody>
      </p:sp>
      <p:sp>
        <p:nvSpPr>
          <p:cNvPr id="23555"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Чекори за обезбедување на местото на настанот</a:t>
            </a:r>
            <a:endParaRPr lang="mk" sz="4000" b="1">
              <a:latin typeface="Calibri" charset="0"/>
            </a:endParaRPr>
          </a:p>
        </p:txBody>
      </p:sp>
      <p:sp>
        <p:nvSpPr>
          <p:cNvPr id="23556" name="Content Placeholder 2"/>
          <p:cNvSpPr>
            <a:spLocks noGrp="1"/>
          </p:cNvSpPr>
          <p:nvPr>
            <p:ph idx="1"/>
          </p:nvPr>
        </p:nvSpPr>
        <p:spPr>
          <a:xfrm>
            <a:off x="206375" y="1219200"/>
            <a:ext cx="8655050" cy="5137150"/>
          </a:xfrm>
        </p:spPr>
        <p:txBody>
          <a:bodyPr>
            <a:normAutofit lnSpcReduction="10000"/>
          </a:bodyPr>
          <a:lstStyle/>
          <a:p>
            <a:pPr algn="just" rtl="0"/>
            <a:r>
              <a:rPr lang="mk" b="0" i="0" u="none">
                <a:latin typeface="Calibri" charset="0"/>
              </a:rPr>
              <a:t>Подоцна ќе видиме дали компјутерот е вклучен или состојбата не може да се утврди</a:t>
            </a:r>
            <a:endParaRPr lang="mk">
              <a:latin typeface="Calibri" charset="0"/>
            </a:endParaRPr>
          </a:p>
          <a:p>
            <a:pPr algn="just" rtl="0"/>
            <a:r>
              <a:rPr lang="mk" b="0" i="0" u="none">
                <a:latin typeface="Calibri" charset="0"/>
              </a:rPr>
              <a:t>Заштитите ги избришливите податоци физички и електронски</a:t>
            </a:r>
            <a:endParaRPr lang="mk">
              <a:latin typeface="Calibri" charset="0"/>
            </a:endParaRPr>
          </a:p>
          <a:p>
            <a:pPr algn="just" rtl="0"/>
            <a:r>
              <a:rPr lang="mk" b="0" i="0" u="none">
                <a:latin typeface="Calibri" charset="0"/>
              </a:rPr>
              <a:t>Идентификувајте ги и документирајте ги поврзаните електронски компоненти кои нема да се соберат</a:t>
            </a:r>
            <a:endParaRPr lang="mk">
              <a:latin typeface="Calibri" charset="0"/>
            </a:endParaRPr>
          </a:p>
          <a:p>
            <a:pPr algn="just" rtl="0"/>
            <a:r>
              <a:rPr lang="mk" b="0" i="0" u="none">
                <a:latin typeface="Calibri" charset="0"/>
              </a:rPr>
              <a:t>Идентификувајте ги телефонските и мрежните линии приклучени на уредите, документирајте ги и означете ги</a:t>
            </a:r>
            <a:endParaRPr lang="mk">
              <a:latin typeface="Calibri" charset="0"/>
            </a:endParaRPr>
          </a:p>
        </p:txBody>
      </p:sp>
    </p:spTree>
    <p:extLst>
      <p:ext uri="{BB962C8B-B14F-4D97-AF65-F5344CB8AC3E}">
        <p14:creationId xmlns:p14="http://schemas.microsoft.com/office/powerpoint/2010/main" val="3474352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E7EC7813-D54C-3F4B-9FE6-E28C82428090}" type="slidenum">
              <a:rPr>
                <a:solidFill>
                  <a:srgbClr val="898989"/>
                </a:solidFill>
                <a:latin typeface="Calibri" charset="0"/>
              </a:rPr>
              <a:pPr eaLnBrk="1" hangingPunct="1"/>
              <a:t>94</a:t>
            </a:fld>
            <a:endParaRPr lang="mk">
              <a:solidFill>
                <a:srgbClr val="898989"/>
              </a:solidFill>
              <a:latin typeface="Calibri" charset="0"/>
            </a:endParaRPr>
          </a:p>
        </p:txBody>
      </p:sp>
      <p:sp>
        <p:nvSpPr>
          <p:cNvPr id="24579"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Чекори за обезбедување на местото на настанот</a:t>
            </a:r>
            <a:endParaRPr lang="mk" sz="4000" b="1">
              <a:latin typeface="Calibri" charset="0"/>
            </a:endParaRPr>
          </a:p>
        </p:txBody>
      </p:sp>
      <p:sp>
        <p:nvSpPr>
          <p:cNvPr id="24580" name="Content Placeholder 2"/>
          <p:cNvSpPr>
            <a:spLocks noGrp="1"/>
          </p:cNvSpPr>
          <p:nvPr>
            <p:ph idx="1"/>
          </p:nvPr>
        </p:nvSpPr>
        <p:spPr>
          <a:xfrm>
            <a:off x="206375" y="1219200"/>
            <a:ext cx="8655050" cy="5342238"/>
          </a:xfrm>
        </p:spPr>
        <p:txBody>
          <a:bodyPr/>
          <a:lstStyle/>
          <a:p>
            <a:pPr algn="l" rtl="0"/>
            <a:r>
              <a:rPr lang="mk" b="0" i="0" u="none">
                <a:latin typeface="Calibri" charset="0"/>
              </a:rPr>
              <a:t>Одлучете дали некои други докази се потребни од уредот кој треба да се заплени</a:t>
            </a:r>
            <a:endParaRPr lang="mk">
              <a:latin typeface="Calibri" charset="0"/>
            </a:endParaRPr>
          </a:p>
          <a:p>
            <a:pPr lvl="1" algn="l" rtl="0"/>
            <a:r>
              <a:rPr lang="mk" b="0" i="0" u="none">
                <a:latin typeface="Calibri" charset="0"/>
              </a:rPr>
              <a:t>Ако е така, следете ги генералните процедури за ракување </a:t>
            </a:r>
            <a:endParaRPr lang="mk">
              <a:latin typeface="Calibri" charset="0"/>
            </a:endParaRPr>
          </a:p>
          <a:p>
            <a:pPr lvl="1" algn="l" rtl="0"/>
            <a:r>
              <a:rPr lang="mk" b="0" i="0" u="none">
                <a:latin typeface="Calibri" charset="0"/>
              </a:rPr>
              <a:t>Одложете ги деструктивните техники дури </a:t>
            </a:r>
            <a:r>
              <a:rPr lang="mk" b="1" i="0" u="none">
                <a:latin typeface="Calibri" charset="0"/>
              </a:rPr>
              <a:t>откако </a:t>
            </a:r>
            <a:r>
              <a:rPr lang="mk" b="0" i="0" u="none">
                <a:latin typeface="Calibri" charset="0"/>
              </a:rPr>
              <a:t>е завршено обновување на електронските докази</a:t>
            </a:r>
            <a:endParaRPr lang="mk">
              <a:latin typeface="Calibri" charset="0"/>
            </a:endParaRPr>
          </a:p>
          <a:p>
            <a:pPr lvl="2" algn="l" rtl="0"/>
            <a:r>
              <a:rPr lang="mk" b="0" i="0" u="none">
                <a:latin typeface="Calibri" charset="0"/>
              </a:rPr>
              <a:t>Соберете ги латентните отпечатоци </a:t>
            </a:r>
            <a:r>
              <a:rPr lang="mk" b="1" i="0" u="none">
                <a:latin typeface="Calibri" charset="0"/>
              </a:rPr>
              <a:t>откако </a:t>
            </a:r>
            <a:r>
              <a:rPr lang="mk" b="0" i="0" u="none">
                <a:latin typeface="Calibri" charset="0"/>
              </a:rPr>
              <a:t>обновата на е-доказите е завршена</a:t>
            </a:r>
            <a:endParaRPr lang="mk">
              <a:latin typeface="Calibri" charset="0"/>
            </a:endParaRPr>
          </a:p>
          <a:p>
            <a:pPr lvl="2" algn="l" rtl="0"/>
            <a:r>
              <a:rPr lang="mk" b="1" i="0" u="none">
                <a:latin typeface="Calibri" charset="0"/>
              </a:rPr>
              <a:t>Не </a:t>
            </a:r>
            <a:r>
              <a:rPr lang="mk" b="0" i="0" u="none">
                <a:latin typeface="Calibri" charset="0"/>
              </a:rPr>
              <a:t>користете алуминиумски прав за земање отпечатоци од местото на настанот затоа што тој може да ја оштети опремата и податоците. </a:t>
            </a:r>
            <a:endParaRPr lang="mk">
              <a:latin typeface="Calibri" charset="0"/>
            </a:endParaRPr>
          </a:p>
        </p:txBody>
      </p:sp>
    </p:spTree>
    <p:extLst>
      <p:ext uri="{BB962C8B-B14F-4D97-AF65-F5344CB8AC3E}">
        <p14:creationId xmlns:p14="http://schemas.microsoft.com/office/powerpoint/2010/main" val="35552144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9BEDE707-734C-A14C-8474-6DDF6FB341AF}" type="slidenum">
              <a:rPr>
                <a:solidFill>
                  <a:srgbClr val="898989"/>
                </a:solidFill>
                <a:latin typeface="Calibri" charset="0"/>
              </a:rPr>
              <a:pPr eaLnBrk="1" hangingPunct="1"/>
              <a:t>95</a:t>
            </a:fld>
            <a:endParaRPr lang="mk">
              <a:solidFill>
                <a:srgbClr val="898989"/>
              </a:solidFill>
              <a:latin typeface="Calibri" charset="0"/>
            </a:endParaRPr>
          </a:p>
        </p:txBody>
      </p:sp>
      <p:sp>
        <p:nvSpPr>
          <p:cNvPr id="25603"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Пребарување на местото на настанот</a:t>
            </a:r>
          </a:p>
        </p:txBody>
      </p:sp>
      <p:sp>
        <p:nvSpPr>
          <p:cNvPr id="3" name="Content Placeholder 2"/>
          <p:cNvSpPr>
            <a:spLocks noGrp="1"/>
          </p:cNvSpPr>
          <p:nvPr>
            <p:ph idx="1"/>
          </p:nvPr>
        </p:nvSpPr>
        <p:spPr>
          <a:xfrm>
            <a:off x="206375" y="1219200"/>
            <a:ext cx="8655050" cy="5137150"/>
          </a:xfrm>
        </p:spPr>
        <p:txBody>
          <a:bodyPr>
            <a:normAutofit fontScale="92500" lnSpcReduction="20000"/>
          </a:bodyPr>
          <a:lstStyle/>
          <a:p>
            <a:pPr algn="l" rtl="0">
              <a:defRPr/>
            </a:pPr>
            <a:r>
              <a:rPr lang="mk" b="0" i="0" u="none">
                <a:ea typeface="+mn-ea"/>
              </a:rPr>
              <a:t>Пребарајте го местото на настанот за неелектронски но поврзани докази, како што се</a:t>
            </a:r>
            <a:endParaRPr lang="mk" smtClean="0">
              <a:ea typeface="+mn-ea"/>
            </a:endParaRPr>
          </a:p>
          <a:p>
            <a:pPr lvl="1" algn="l" rtl="0">
              <a:defRPr/>
            </a:pPr>
            <a:r>
              <a:rPr lang="mk" b="0" i="0" u="none">
                <a:ea typeface="+mn-ea"/>
              </a:rPr>
              <a:t>запишани лозунзи и други рачно пишувани забелешки</a:t>
            </a:r>
            <a:endParaRPr lang="mk" smtClean="0">
              <a:ea typeface="+mn-ea"/>
            </a:endParaRPr>
          </a:p>
          <a:p>
            <a:pPr lvl="1" algn="l" rtl="0">
              <a:defRPr/>
            </a:pPr>
            <a:r>
              <a:rPr lang="mk" b="0" i="0" u="none">
                <a:ea typeface="+mn-ea"/>
              </a:rPr>
              <a:t>празни блокови за пишување со отисоци од пишување на претходната страна</a:t>
            </a:r>
            <a:endParaRPr lang="mk" smtClean="0">
              <a:ea typeface="+mn-ea"/>
            </a:endParaRPr>
          </a:p>
          <a:p>
            <a:pPr lvl="1" algn="l" rtl="0">
              <a:defRPr/>
            </a:pPr>
            <a:r>
              <a:rPr lang="mk" b="0" i="0" u="none">
                <a:ea typeface="+mn-ea"/>
              </a:rPr>
              <a:t>прирачници за хардверот и софтверот</a:t>
            </a:r>
            <a:endParaRPr lang="mk" smtClean="0">
              <a:ea typeface="+mn-ea"/>
            </a:endParaRPr>
          </a:p>
          <a:p>
            <a:pPr lvl="1" algn="l" rtl="0">
              <a:defRPr/>
            </a:pPr>
            <a:r>
              <a:rPr lang="mk" b="0" i="0" u="none">
                <a:ea typeface="+mn-ea"/>
              </a:rPr>
              <a:t>календари или дневници</a:t>
            </a:r>
            <a:endParaRPr lang="mk" smtClean="0">
              <a:ea typeface="+mn-ea"/>
            </a:endParaRPr>
          </a:p>
          <a:p>
            <a:pPr lvl="1" algn="l" rtl="0">
              <a:defRPr/>
            </a:pPr>
            <a:r>
              <a:rPr lang="mk" b="0" i="0" u="none">
                <a:ea typeface="+mn-ea"/>
              </a:rPr>
              <a:t>текстуални или графички компјутерски исписи</a:t>
            </a:r>
            <a:endParaRPr lang="mk" smtClean="0">
              <a:ea typeface="+mn-ea"/>
            </a:endParaRPr>
          </a:p>
          <a:p>
            <a:pPr lvl="1" algn="l" rtl="0">
              <a:defRPr/>
            </a:pPr>
            <a:r>
              <a:rPr lang="mk" b="0" i="0" u="none">
                <a:ea typeface="+mn-ea"/>
              </a:rPr>
              <a:t>фотографии, или</a:t>
            </a:r>
            <a:endParaRPr lang="mk" smtClean="0">
              <a:ea typeface="+mn-ea"/>
            </a:endParaRPr>
          </a:p>
          <a:p>
            <a:pPr lvl="1" algn="l" rtl="0">
              <a:defRPr/>
            </a:pPr>
            <a:r>
              <a:rPr lang="mk" b="0" i="0" u="none">
                <a:ea typeface="+mn-ea"/>
              </a:rPr>
              <a:t>информации за лични интереси кои можат да бидат корисни за понатамошно разбивање на лозунгот/пропусната фраза </a:t>
            </a:r>
            <a:endParaRPr lang="mk">
              <a:ea typeface="+mn-ea"/>
            </a:endParaRPr>
          </a:p>
        </p:txBody>
      </p:sp>
    </p:spTree>
    <p:extLst>
      <p:ext uri="{BB962C8B-B14F-4D97-AF65-F5344CB8AC3E}">
        <p14:creationId xmlns:p14="http://schemas.microsoft.com/office/powerpoint/2010/main" val="36250015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mk" b="1" i="0" u="none">
                <a:latin typeface="Calibri" charset="0"/>
              </a:rPr>
              <a:t>Прелиминарни информативни разговори</a:t>
            </a:r>
            <a:endParaRPr lang="mk"/>
          </a:p>
        </p:txBody>
      </p:sp>
      <p:sp>
        <p:nvSpPr>
          <p:cNvPr id="5" name="Rectangle 4"/>
          <p:cNvSpPr/>
          <p:nvPr/>
        </p:nvSpPr>
        <p:spPr>
          <a:xfrm>
            <a:off x="457200" y="3529960"/>
            <a:ext cx="8229600" cy="3247043"/>
          </a:xfrm>
          <a:prstGeom prst="rect">
            <a:avLst/>
          </a:prstGeom>
        </p:spPr>
        <p:txBody>
          <a:bodyPr wrap="square">
            <a:spAutoFit/>
          </a:bodyPr>
          <a:lstStyle/>
          <a:p>
            <a:pPr algn="just" rtl="0">
              <a:lnSpc>
                <a:spcPts val="4060"/>
              </a:lnSpc>
            </a:pPr>
            <a:r>
              <a:rPr lang="mk" sz="2600" b="0" i="0" u="none" dirty="0">
                <a:latin typeface="Helvetica" charset="0"/>
              </a:rPr>
              <a:t>Сите информатицвни разговори кои се водат на местото на настанот мораат да бидат во согласност со националното законодавство и со политиките на агенцијата (на пример, со барање да се даде предупредување за правото против самоинкриминирање или листа на правата</a:t>
            </a:r>
            <a:r>
              <a:rPr lang="mk" sz="2600" b="0" i="0" u="none" dirty="0" smtClean="0">
                <a:latin typeface="Helvetica" charset="0"/>
              </a:rPr>
              <a:t>). </a:t>
            </a:r>
            <a:endParaRPr lang="mk" sz="2600" dirty="0">
              <a:latin typeface="Helvetica"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78" y="1294199"/>
            <a:ext cx="8330922" cy="1735609"/>
          </a:xfrm>
          <a:prstGeom prst="rect">
            <a:avLst/>
          </a:prstGeom>
        </p:spPr>
      </p:pic>
      <p:sp>
        <p:nvSpPr>
          <p:cNvPr id="3" name="Espace réservé du numéro de diapositive 2"/>
          <p:cNvSpPr>
            <a:spLocks noGrp="1"/>
          </p:cNvSpPr>
          <p:nvPr>
            <p:ph type="sldNum" sz="quarter" idx="12"/>
          </p:nvPr>
        </p:nvSpPr>
        <p:spPr/>
        <p:txBody>
          <a:bodyPr/>
          <a:lstStyle/>
          <a:p>
            <a:pPr algn="r" rtl="0"/>
            <a:fld id="{C1820EB3-92EE-104B-92CD-26C09B1518FE}" type="slidenum">
              <a:rPr/>
              <a:pPr/>
              <a:t>96</a:t>
            </a:fld>
            <a:endParaRPr lang="mk"/>
          </a:p>
        </p:txBody>
      </p:sp>
    </p:spTree>
    <p:extLst>
      <p:ext uri="{BB962C8B-B14F-4D97-AF65-F5344CB8AC3E}">
        <p14:creationId xmlns:p14="http://schemas.microsoft.com/office/powerpoint/2010/main" val="2542040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2A5807C7-89F3-A945-8B0C-3A972C775B63}" type="slidenum">
              <a:rPr>
                <a:solidFill>
                  <a:srgbClr val="898989"/>
                </a:solidFill>
                <a:latin typeface="Calibri" charset="0"/>
              </a:rPr>
              <a:pPr eaLnBrk="1" hangingPunct="1"/>
              <a:t>97</a:t>
            </a:fld>
            <a:endParaRPr lang="mk">
              <a:solidFill>
                <a:srgbClr val="898989"/>
              </a:solidFill>
              <a:latin typeface="Calibri" charset="0"/>
            </a:endParaRPr>
          </a:p>
        </p:txBody>
      </p:sp>
      <p:sp>
        <p:nvSpPr>
          <p:cNvPr id="26627"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Прелиминарни информативни разговори</a:t>
            </a:r>
            <a:endParaRPr lang="mk" sz="4000" b="1">
              <a:latin typeface="Calibri" charset="0"/>
            </a:endParaRPr>
          </a:p>
        </p:txBody>
      </p:sp>
      <p:sp>
        <p:nvSpPr>
          <p:cNvPr id="26628" name="Content Placeholder 2"/>
          <p:cNvSpPr>
            <a:spLocks noGrp="1"/>
          </p:cNvSpPr>
          <p:nvPr>
            <p:ph idx="1"/>
          </p:nvPr>
        </p:nvSpPr>
        <p:spPr>
          <a:xfrm>
            <a:off x="206375" y="1219200"/>
            <a:ext cx="8655050" cy="1981200"/>
          </a:xfrm>
        </p:spPr>
        <p:txBody>
          <a:bodyPr>
            <a:normAutofit fontScale="92500" lnSpcReduction="10000"/>
          </a:bodyPr>
          <a:lstStyle/>
          <a:p>
            <a:pPr marL="571500" indent="-514350" algn="l" rtl="0"/>
            <a:r>
              <a:rPr lang="mk" sz="2600" b="0" i="0" u="none">
                <a:latin typeface="Calibri" charset="0"/>
              </a:rPr>
              <a:t>Поделете ги и идентификувајте ги сите лица на местото на настанот и евидентирајте ја нивната локација во време на влегувањето</a:t>
            </a:r>
            <a:endParaRPr lang="mk" sz="2600">
              <a:latin typeface="Calibri" charset="0"/>
            </a:endParaRPr>
          </a:p>
          <a:p>
            <a:pPr marL="571500" indent="-514350" algn="l" rtl="0"/>
            <a:r>
              <a:rPr lang="mk" sz="2600" b="0" i="0" u="none">
                <a:latin typeface="Calibri" charset="0"/>
              </a:rPr>
              <a:t>Користете контролна листа за собирање и евидентирање информации од овие лица како што се ......</a:t>
            </a:r>
            <a:endParaRPr lang="mk" sz="2600">
              <a:latin typeface="Calibri" charset="0"/>
            </a:endParaRPr>
          </a:p>
        </p:txBody>
      </p:sp>
      <p:pic>
        <p:nvPicPr>
          <p:cNvPr id="26629" name="Picture 2" descr="C:\Users\Lemon\Desktop\BackUp\COE Training\Photos\interog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357" y="3565525"/>
            <a:ext cx="5467350"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4455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rtl="0" eaLnBrk="1" hangingPunct="1"/>
            <a:fld id="{9E21EDA3-3CAA-2F45-B92D-724C120D013B}" type="slidenum">
              <a:rPr>
                <a:solidFill>
                  <a:srgbClr val="898989"/>
                </a:solidFill>
                <a:latin typeface="Calibri" charset="0"/>
              </a:rPr>
              <a:pPr eaLnBrk="1" hangingPunct="1"/>
              <a:t>98</a:t>
            </a:fld>
            <a:endParaRPr lang="mk">
              <a:solidFill>
                <a:srgbClr val="898989"/>
              </a:solidFill>
              <a:latin typeface="Calibri" charset="0"/>
            </a:endParaRPr>
          </a:p>
        </p:txBody>
      </p:sp>
      <p:sp>
        <p:nvSpPr>
          <p:cNvPr id="27651" name="Title 1"/>
          <p:cNvSpPr>
            <a:spLocks noGrp="1"/>
          </p:cNvSpPr>
          <p:nvPr>
            <p:ph type="title"/>
          </p:nvPr>
        </p:nvSpPr>
        <p:spPr>
          <a:xfrm>
            <a:off x="206375" y="274638"/>
            <a:ext cx="8655050" cy="690562"/>
          </a:xfrm>
        </p:spPr>
        <p:txBody>
          <a:bodyPr>
            <a:normAutofit fontScale="90000"/>
          </a:bodyPr>
          <a:lstStyle/>
          <a:p>
            <a:pPr rtl="0" eaLnBrk="1" hangingPunct="1"/>
            <a:r>
              <a:rPr lang="mk" sz="4000" b="1" i="0" u="none">
                <a:latin typeface="Calibri" charset="0"/>
              </a:rPr>
              <a:t>Прелиминарни информативни разговори</a:t>
            </a:r>
            <a:endParaRPr lang="mk" sz="4000" b="1">
              <a:latin typeface="Calibri" charset="0"/>
            </a:endParaRPr>
          </a:p>
        </p:txBody>
      </p:sp>
      <p:sp>
        <p:nvSpPr>
          <p:cNvPr id="3" name="Content Placeholder 2"/>
          <p:cNvSpPr>
            <a:spLocks noGrp="1"/>
          </p:cNvSpPr>
          <p:nvPr>
            <p:ph idx="1"/>
          </p:nvPr>
        </p:nvSpPr>
        <p:spPr>
          <a:xfrm>
            <a:off x="206375" y="1219199"/>
            <a:ext cx="8655050" cy="5502275"/>
          </a:xfrm>
        </p:spPr>
        <p:txBody>
          <a:bodyPr>
            <a:normAutofit fontScale="77500" lnSpcReduction="20000"/>
          </a:bodyPr>
          <a:lstStyle/>
          <a:p>
            <a:pPr marL="971550" lvl="1" indent="-457200" algn="just" rtl="0">
              <a:buFont typeface="Arial" charset="0"/>
              <a:buChar char="•"/>
              <a:defRPr/>
            </a:pPr>
            <a:r>
              <a:rPr lang="mk" sz="3100" b="0" i="0" u="none">
                <a:ea typeface="+mn-ea"/>
              </a:rPr>
              <a:t>Цел на уредот/системот </a:t>
            </a:r>
            <a:endParaRPr lang="mk" sz="3100" smtClean="0">
              <a:ea typeface="+mn-ea"/>
            </a:endParaRPr>
          </a:p>
          <a:p>
            <a:pPr marL="971550" lvl="1" indent="-457200" algn="just" rtl="0">
              <a:buFont typeface="Arial" charset="0"/>
              <a:buChar char="•"/>
              <a:defRPr/>
            </a:pPr>
            <a:r>
              <a:rPr lang="mk" sz="3100" b="0" i="0" u="none">
                <a:ea typeface="+mn-ea"/>
              </a:rPr>
              <a:t>Сопственици и/или корисници на уредите/системите кои се најдени на местото на настанот, како и лозунзите, корисничките имиња и Провајдер на интернет услугите</a:t>
            </a:r>
            <a:endParaRPr lang="mk" sz="3100" smtClean="0">
              <a:ea typeface="+mn-ea"/>
            </a:endParaRPr>
          </a:p>
          <a:p>
            <a:pPr marL="971550" lvl="1" indent="-457200" algn="just" rtl="0">
              <a:buFont typeface="Arial" charset="0"/>
              <a:buChar char="•"/>
              <a:defRPr/>
            </a:pPr>
            <a:r>
              <a:rPr lang="mk" sz="3100" b="0" i="0" u="none">
                <a:ea typeface="+mn-ea"/>
              </a:rPr>
              <a:t>Сите лозунзи потребни за да му се пристапи на системот, софтверот или на податоците. </a:t>
            </a:r>
            <a:endParaRPr lang="mk" sz="3100" smtClean="0">
              <a:ea typeface="+mn-ea"/>
            </a:endParaRPr>
          </a:p>
          <a:p>
            <a:pPr marL="971550" lvl="1" indent="-457200" algn="just" rtl="0">
              <a:buFont typeface="Arial" charset="0"/>
              <a:buChar char="•"/>
              <a:defRPr/>
            </a:pPr>
            <a:r>
              <a:rPr lang="mk" sz="3100" b="0" i="0" u="none">
                <a:ea typeface="+mn-ea"/>
              </a:rPr>
              <a:t>Сите единствени безбедносни шеми или деструктивни уреди</a:t>
            </a:r>
          </a:p>
          <a:p>
            <a:pPr marL="971550" lvl="1" indent="-457200" algn="just" rtl="0">
              <a:buFont typeface="Arial" charset="0"/>
              <a:buChar char="•"/>
              <a:defRPr/>
            </a:pPr>
            <a:r>
              <a:rPr lang="mk" sz="3100" b="0" i="0" u="none">
                <a:ea typeface="+mn-ea"/>
              </a:rPr>
              <a:t>Информации за кориснички сметки за Facebook или за други онлајн социјални интернет страни за вмрежување.</a:t>
            </a:r>
            <a:endParaRPr lang="mk" sz="3100" smtClean="0">
              <a:ea typeface="+mn-ea"/>
            </a:endParaRPr>
          </a:p>
          <a:p>
            <a:pPr marL="971550" lvl="1" indent="-457200" algn="just" rtl="0">
              <a:buFont typeface="Arial" charset="0"/>
              <a:buChar char="•"/>
              <a:defRPr/>
            </a:pPr>
            <a:r>
              <a:rPr lang="mk" sz="3100" b="0" i="0" u="none">
                <a:ea typeface="+mn-ea"/>
              </a:rPr>
              <a:t>Секое чување на податоци оф-сајт.</a:t>
            </a:r>
            <a:endParaRPr lang="mk" sz="3100" smtClean="0">
              <a:ea typeface="+mn-ea"/>
            </a:endParaRPr>
          </a:p>
          <a:p>
            <a:pPr marL="971550" lvl="1" indent="-457200" algn="just" rtl="0">
              <a:buFont typeface="Arial" charset="0"/>
              <a:buChar char="•"/>
              <a:defRPr/>
            </a:pPr>
            <a:r>
              <a:rPr lang="mk" sz="3100" b="0" i="0" u="none">
                <a:ea typeface="+mn-ea"/>
              </a:rPr>
              <a:t>Цела документација која го објаснува хардверот или софтверот инсталирани на системот</a:t>
            </a:r>
          </a:p>
          <a:p>
            <a:pPr marL="971550" lvl="1" indent="-457200" algn="just" rtl="0">
              <a:buFont typeface="Arial" charset="0"/>
              <a:buChar char="•"/>
              <a:defRPr/>
            </a:pPr>
            <a:r>
              <a:rPr lang="mk" sz="3100" b="0" i="0" u="none">
                <a:ea typeface="+mn-ea"/>
              </a:rPr>
              <a:t>Сите други релевантни инфорнации</a:t>
            </a:r>
            <a:endParaRPr lang="mk" sz="3100">
              <a:ea typeface="+mn-ea"/>
            </a:endParaRPr>
          </a:p>
        </p:txBody>
      </p:sp>
    </p:spTree>
    <p:extLst>
      <p:ext uri="{BB962C8B-B14F-4D97-AF65-F5344CB8AC3E}">
        <p14:creationId xmlns:p14="http://schemas.microsoft.com/office/powerpoint/2010/main" val="41063445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pPr algn="r" rtl="0"/>
            <a:fld id="{CBD56858-EB0B-D04D-B23C-7A827FD60C9F}" type="slidenum">
              <a:rPr/>
              <a:pPr/>
              <a:t>99</a:t>
            </a:fld>
            <a:endParaRPr lang="mk"/>
          </a:p>
        </p:txBody>
      </p:sp>
      <p:sp>
        <p:nvSpPr>
          <p:cNvPr id="5" name="TextBox 4"/>
          <p:cNvSpPr txBox="1"/>
          <p:nvPr/>
        </p:nvSpPr>
        <p:spPr>
          <a:xfrm>
            <a:off x="2502806" y="2644170"/>
            <a:ext cx="3692047" cy="1569660"/>
          </a:xfrm>
          <a:prstGeom prst="rect">
            <a:avLst/>
          </a:prstGeom>
          <a:noFill/>
        </p:spPr>
        <p:txBody>
          <a:bodyPr wrap="square" rtlCol="0">
            <a:spAutoFit/>
          </a:bodyPr>
          <a:lstStyle/>
          <a:p>
            <a:pPr lvl="1" algn="ctr" rtl="0"/>
            <a:r>
              <a:rPr lang="mk" sz="3200" b="1" i="0" u="none">
                <a:solidFill>
                  <a:schemeClr val="accent1">
                    <a:lumMod val="25000"/>
                  </a:schemeClr>
                </a:solidFill>
                <a:latin typeface="Calibri" pitchFamily="34" charset="0"/>
              </a:rPr>
              <a:t>ДОКУМЕНТИРАЊЕ НА</a:t>
            </a:r>
            <a:r>
              <a:rPr lang="mk" sz="3200" b="0" i="0" u="none">
                <a:solidFill>
                  <a:schemeClr val="accent1">
                    <a:lumMod val="25000"/>
                  </a:schemeClr>
                </a:solidFill>
                <a:latin typeface="Calibri" pitchFamily="34" charset="0"/>
              </a:rPr>
              <a:t> </a:t>
            </a:r>
          </a:p>
          <a:p>
            <a:pPr lvl="1" algn="ctr" rtl="0"/>
            <a:r>
              <a:rPr lang="mk" sz="3200" b="1" i="0" u="none">
                <a:solidFill>
                  <a:schemeClr val="accent1">
                    <a:lumMod val="25000"/>
                  </a:schemeClr>
                </a:solidFill>
                <a:latin typeface="Calibri" pitchFamily="34" charset="0"/>
              </a:rPr>
              <a:t>МЕСТОТО НА НАСТАНОТ</a:t>
            </a:r>
            <a:endParaRPr lang="mk" sz="3200"/>
          </a:p>
        </p:txBody>
      </p:sp>
    </p:spTree>
    <p:extLst>
      <p:ext uri="{BB962C8B-B14F-4D97-AF65-F5344CB8AC3E}">
        <p14:creationId xmlns:p14="http://schemas.microsoft.com/office/powerpoint/2010/main" val="10928312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25258</TotalTime>
  <Words>23041</Words>
  <Application>Microsoft Office PowerPoint</Application>
  <PresentationFormat>On-screen Show (4:3)</PresentationFormat>
  <Paragraphs>1694</Paragraphs>
  <Slides>170</Slides>
  <Notes>130</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170</vt:i4>
      </vt:variant>
    </vt:vector>
  </HeadingPairs>
  <TitlesOfParts>
    <vt:vector size="171" baseType="lpstr">
      <vt:lpstr>Office Theme</vt:lpstr>
      <vt:lpstr>Воведна обука за компјутерски криминал за судии и обвинители</vt:lpstr>
      <vt:lpstr>Агенда</vt:lpstr>
      <vt:lpstr>Цели на сесијата </vt:lpstr>
      <vt:lpstr>Цели на сесијата </vt:lpstr>
      <vt:lpstr>Прв дел Што се електронски докази </vt:lpstr>
      <vt:lpstr>PowerPoint Presentation</vt:lpstr>
      <vt:lpstr>PowerPoint Presentation</vt:lpstr>
      <vt:lpstr>Општа дефиниција на доказ</vt:lpstr>
      <vt:lpstr>Што се електронски докази?</vt:lpstr>
      <vt:lpstr>Електронски докази</vt:lpstr>
      <vt:lpstr>Што се електронски докази?</vt:lpstr>
      <vt:lpstr>Што се електронски докази?</vt:lpstr>
      <vt:lpstr>PowerPoint Presentation</vt:lpstr>
      <vt:lpstr>Извори и типови на електронски докази</vt:lpstr>
      <vt:lpstr>Извори на докази</vt:lpstr>
      <vt:lpstr>Извори на докази</vt:lpstr>
      <vt:lpstr>Дефиниции од Конвенција од Будимпешта</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Извори на докази</vt:lpstr>
      <vt:lpstr>Единствени карактеристики</vt:lpstr>
      <vt:lpstr>Размислувања за електронските докази</vt:lpstr>
      <vt:lpstr>PowerPoint Presentation</vt:lpstr>
      <vt:lpstr>Втор дел Совет на Европа Електронски докази</vt:lpstr>
      <vt:lpstr>PowerPoint Presentation</vt:lpstr>
      <vt:lpstr>Предговор за користењето на Водичот</vt:lpstr>
      <vt:lpstr>Заднина на Водичот </vt:lpstr>
      <vt:lpstr>Цел на Водичот </vt:lpstr>
      <vt:lpstr>За кого е наменет водичот</vt:lpstr>
      <vt:lpstr>Како треба да се користи водичот</vt:lpstr>
      <vt:lpstr>Како треба да се користи водичот</vt:lpstr>
      <vt:lpstr>Како треба да се користи водичот</vt:lpstr>
      <vt:lpstr>Како треба да се користи водичот</vt:lpstr>
      <vt:lpstr>Симболи во документот</vt:lpstr>
      <vt:lpstr>PowerPoint Presentation</vt:lpstr>
      <vt:lpstr>Додатоци </vt:lpstr>
      <vt:lpstr>Конвенција од Будимпешта</vt:lpstr>
      <vt:lpstr>Првенство</vt:lpstr>
      <vt:lpstr>Рок на важење на Водичот</vt:lpstr>
      <vt:lpstr>PowerPoint Presentation</vt:lpstr>
      <vt:lpstr>Принципи</vt:lpstr>
      <vt:lpstr>Принцип 1 – Интегритет на податоци </vt:lpstr>
      <vt:lpstr>Принцип 2 - Ревизорска трага</vt:lpstr>
      <vt:lpstr>Принцип 3 - Поддршка од стручњак</vt:lpstr>
      <vt:lpstr>Принцип 4 - Соодветна обука</vt:lpstr>
      <vt:lpstr>Principle 5 - Легалност</vt:lpstr>
      <vt:lpstr>PowerPoint Presentation</vt:lpstr>
      <vt:lpstr>PowerPoint Presentation</vt:lpstr>
      <vt:lpstr>Врсти на заплена</vt:lpstr>
      <vt:lpstr>Почетни размислувања</vt:lpstr>
      <vt:lpstr>PowerPoint Presentation</vt:lpstr>
      <vt:lpstr>Планирање и подготовка</vt:lpstr>
      <vt:lpstr>Планирање</vt:lpstr>
      <vt:lpstr>Планирање</vt:lpstr>
      <vt:lpstr>Подготовка</vt:lpstr>
      <vt:lpstr>Што треба да се земе предвд за </vt:lpstr>
      <vt:lpstr>PowerPoint Presentation</vt:lpstr>
      <vt:lpstr>Задачи на членовите на тимот</vt:lpstr>
      <vt:lpstr>Опрема и основни програнски алатки</vt:lpstr>
      <vt:lpstr>Алат за расклопување и одстранување</vt:lpstr>
      <vt:lpstr>Документација</vt:lpstr>
      <vt:lpstr>Пакување и пренос</vt:lpstr>
      <vt:lpstr>Комуникациски алатки</vt:lpstr>
      <vt:lpstr>Други предмети</vt:lpstr>
      <vt:lpstr>Други предмети (живи форензички податоци)</vt:lpstr>
      <vt:lpstr>PowerPoint Presentation</vt:lpstr>
      <vt:lpstr>PowerPoint Presentation</vt:lpstr>
      <vt:lpstr>Обезбедување на местото на настанот</vt:lpstr>
      <vt:lpstr>Чекори за обезбедување на местото на настанот</vt:lpstr>
      <vt:lpstr>Чекори за обезбедување на местото на настанот</vt:lpstr>
      <vt:lpstr>Чекори за обезбедување на местото на настанот</vt:lpstr>
      <vt:lpstr>Пребарување на местото на настанот</vt:lpstr>
      <vt:lpstr>Прелиминарни информативни разговори</vt:lpstr>
      <vt:lpstr>Прелиминарни информативни разговори</vt:lpstr>
      <vt:lpstr>Прелиминарни информативни разговори</vt:lpstr>
      <vt:lpstr>PowerPoint Presentation</vt:lpstr>
      <vt:lpstr>Документирање на местото на настанот</vt:lpstr>
      <vt:lpstr>Документирање - Физичко место на настанот</vt:lpstr>
      <vt:lpstr>Документирање - Електронски докази</vt:lpstr>
      <vt:lpstr>Документирање - Електронски докази</vt:lpstr>
      <vt:lpstr>Документирање - лица</vt:lpstr>
      <vt:lpstr>PowerPoint Presentation</vt:lpstr>
      <vt:lpstr>PowerPoint Presentation</vt:lpstr>
      <vt:lpstr>PowerPoint Presentation</vt:lpstr>
      <vt:lpstr>PowerPoint Presentation</vt:lpstr>
      <vt:lpstr>PowerPoint Presentation</vt:lpstr>
      <vt:lpstr>Општи размислувања за запленувањето</vt:lpstr>
      <vt:lpstr>Компјутерски системи</vt:lpstr>
      <vt:lpstr>Компјутерски системи</vt:lpstr>
      <vt:lpstr>Провера на статусот на напојување</vt:lpstr>
      <vt:lpstr>Набљудување на мониторот</vt:lpstr>
      <vt:lpstr>Набљудување на мониторот</vt:lpstr>
      <vt:lpstr>Набљудување на мониторот</vt:lpstr>
      <vt:lpstr>Ситуација А - Компјутерот е исклучен</vt:lpstr>
      <vt:lpstr>Ситуација Б - Компјутерот е вклучен</vt:lpstr>
      <vt:lpstr>Ситуација В - не можете д аутврдите</vt:lpstr>
      <vt:lpstr>Компјутерски мрежи</vt:lpstr>
      <vt:lpstr>PowerPoint Presentation</vt:lpstr>
      <vt:lpstr>Мобилни телефони / таблети</vt:lpstr>
      <vt:lpstr>Смарт картички / картички со магнетни траки</vt:lpstr>
      <vt:lpstr>Други електронски докази</vt:lpstr>
      <vt:lpstr>PowerPoint Presentation</vt:lpstr>
      <vt:lpstr>PowerPoint Presentation</vt:lpstr>
      <vt:lpstr>PowerPoint Presentation</vt:lpstr>
      <vt:lpstr>Што е форензика на живи податоци?</vt:lpstr>
      <vt:lpstr>Што се избришливи податоци?</vt:lpstr>
      <vt:lpstr>Примери на избришливи податоци</vt:lpstr>
      <vt:lpstr>Два типа избришливи податоци</vt:lpstr>
      <vt:lpstr>Барања</vt:lpstr>
      <vt:lpstr>Далечинско чување на податоци</vt:lpstr>
      <vt:lpstr>Примери на далечинско чување на податоци</vt:lpstr>
      <vt:lpstr>Податоци кои се чуваат во облак</vt:lpstr>
      <vt:lpstr>Обработка во облак</vt:lpstr>
      <vt:lpstr>Општо познати провајдери на облак </vt:lpstr>
      <vt:lpstr>Што да се прави со далечинското чување на податоци?</vt:lpstr>
      <vt:lpstr>PowerPoint Presentation</vt:lpstr>
      <vt:lpstr>PowerPoint Presentation</vt:lpstr>
      <vt:lpstr>Означување</vt:lpstr>
      <vt:lpstr>Пакување, транспорт и чување</vt:lpstr>
      <vt:lpstr>Пакување и транспорт</vt:lpstr>
      <vt:lpstr>Транспорт</vt:lpstr>
      <vt:lpstr>Чување</vt:lpstr>
      <vt:lpstr>Простории за чување</vt:lpstr>
      <vt:lpstr>PowerPoint Presentation</vt:lpstr>
      <vt:lpstr>Оваа презентација има три дела: Дигитална форензика </vt:lpstr>
      <vt:lpstr>PowerPoint Presentation</vt:lpstr>
      <vt:lpstr>Дигитална форензика</vt:lpstr>
      <vt:lpstr>Аналогна наспроти дигитална форензика</vt:lpstr>
      <vt:lpstr>Аналогна наспроти дигитална форензика</vt:lpstr>
      <vt:lpstr>Аналогна наспроти дигитална форензика</vt:lpstr>
      <vt:lpstr>Аналогна наспроти дигитална форензика</vt:lpstr>
      <vt:lpstr>PowerPoint Presentation</vt:lpstr>
      <vt:lpstr>Дигитална форензика</vt:lpstr>
      <vt:lpstr>Дигитална форензика</vt:lpstr>
      <vt:lpstr>Чекори во дигиталната форензика</vt:lpstr>
      <vt:lpstr>PowerPoint Presentation</vt:lpstr>
      <vt:lpstr>Категории на дигитални траги</vt:lpstr>
      <vt:lpstr>Што дигиталната форензика може да направи за вас?</vt:lpstr>
      <vt:lpstr>Што дигиталната форензика може да направи за вас?</vt:lpstr>
      <vt:lpstr>Што дигиталната форензика може да направи за вас?</vt:lpstr>
      <vt:lpstr>Што дигиталната форензика може да направи за вас?</vt:lpstr>
      <vt:lpstr>Изработка/презентација</vt:lpstr>
      <vt:lpstr>Изработка/презентација</vt:lpstr>
      <vt:lpstr>PowerPoint Presentation</vt:lpstr>
      <vt:lpstr>Цели на сесијата </vt:lpstr>
      <vt:lpstr>Цели на сесијата </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Nigel Jones</dc:creator>
  <cp:lastModifiedBy>Alkemist</cp:lastModifiedBy>
  <cp:revision>150</cp:revision>
  <dcterms:created xsi:type="dcterms:W3CDTF">2012-01-28T17:11:27Z</dcterms:created>
  <dcterms:modified xsi:type="dcterms:W3CDTF">2017-11-09T19:36:56Z</dcterms:modified>
</cp:coreProperties>
</file>