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4.xml" ContentType="application/vnd.openxmlformats-officedocument.presentationml.tags+xml"/>
  <Override PartName="/ppt/notesSlides/notesSlide48.xml" ContentType="application/vnd.openxmlformats-officedocument.presentationml.notesSlide+xml"/>
  <Override PartName="/ppt/tags/tag5.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6.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7.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9"/>
  </p:notesMasterIdLst>
  <p:handoutMasterIdLst>
    <p:handoutMasterId r:id="rId170"/>
  </p:handoutMasterIdLst>
  <p:sldIdLst>
    <p:sldId id="256" r:id="rId2"/>
    <p:sldId id="448" r:id="rId3"/>
    <p:sldId id="492" r:id="rId4"/>
    <p:sldId id="440" r:id="rId5"/>
    <p:sldId id="257" r:id="rId6"/>
    <p:sldId id="396" r:id="rId7"/>
    <p:sldId id="433" r:id="rId8"/>
    <p:sldId id="262" r:id="rId9"/>
    <p:sldId id="466" r:id="rId10"/>
    <p:sldId id="465" r:id="rId11"/>
    <p:sldId id="402" r:id="rId12"/>
    <p:sldId id="403" r:id="rId13"/>
    <p:sldId id="301" r:id="rId14"/>
    <p:sldId id="454" r:id="rId15"/>
    <p:sldId id="533" r:id="rId16"/>
    <p:sldId id="534" r:id="rId17"/>
    <p:sldId id="535" r:id="rId18"/>
    <p:sldId id="388" r:id="rId19"/>
    <p:sldId id="473" r:id="rId20"/>
    <p:sldId id="269" r:id="rId21"/>
    <p:sldId id="471" r:id="rId22"/>
    <p:sldId id="472" r:id="rId23"/>
    <p:sldId id="477" r:id="rId24"/>
    <p:sldId id="478" r:id="rId25"/>
    <p:sldId id="536" r:id="rId26"/>
    <p:sldId id="555" r:id="rId27"/>
    <p:sldId id="590" r:id="rId28"/>
    <p:sldId id="591" r:id="rId29"/>
    <p:sldId id="593" r:id="rId30"/>
    <p:sldId id="592" r:id="rId31"/>
    <p:sldId id="594" r:id="rId32"/>
    <p:sldId id="539" r:id="rId33"/>
    <p:sldId id="546" r:id="rId34"/>
    <p:sldId id="285" r:id="rId35"/>
    <p:sldId id="547" r:id="rId36"/>
    <p:sldId id="548" r:id="rId37"/>
    <p:sldId id="549" r:id="rId38"/>
    <p:sldId id="550" r:id="rId39"/>
    <p:sldId id="551" r:id="rId40"/>
    <p:sldId id="552" r:id="rId41"/>
    <p:sldId id="553" r:id="rId42"/>
    <p:sldId id="575" r:id="rId43"/>
    <p:sldId id="576" r:id="rId44"/>
    <p:sldId id="578" r:id="rId45"/>
    <p:sldId id="579" r:id="rId46"/>
    <p:sldId id="577" r:id="rId47"/>
    <p:sldId id="580" r:id="rId48"/>
    <p:sldId id="581" r:id="rId49"/>
    <p:sldId id="582" r:id="rId50"/>
    <p:sldId id="583" r:id="rId51"/>
    <p:sldId id="584" r:id="rId52"/>
    <p:sldId id="585" r:id="rId53"/>
    <p:sldId id="589" r:id="rId54"/>
    <p:sldId id="586" r:id="rId55"/>
    <p:sldId id="587" r:id="rId56"/>
    <p:sldId id="438" r:id="rId57"/>
    <p:sldId id="263" r:id="rId58"/>
    <p:sldId id="470" r:id="rId59"/>
    <p:sldId id="299" r:id="rId60"/>
    <p:sldId id="300" r:id="rId61"/>
    <p:sldId id="303" r:id="rId62"/>
    <p:sldId id="304" r:id="rId63"/>
    <p:sldId id="305" r:id="rId64"/>
    <p:sldId id="306" r:id="rId65"/>
    <p:sldId id="308" r:id="rId66"/>
    <p:sldId id="309" r:id="rId67"/>
    <p:sldId id="311" r:id="rId68"/>
    <p:sldId id="312" r:id="rId69"/>
    <p:sldId id="313" r:id="rId70"/>
    <p:sldId id="314" r:id="rId71"/>
    <p:sldId id="439" r:id="rId72"/>
    <p:sldId id="327" r:id="rId73"/>
    <p:sldId id="328" r:id="rId74"/>
    <p:sldId id="329" r:id="rId75"/>
    <p:sldId id="330" r:id="rId76"/>
    <p:sldId id="331" r:id="rId77"/>
    <p:sldId id="333" r:id="rId78"/>
    <p:sldId id="334" r:id="rId79"/>
    <p:sldId id="335" r:id="rId80"/>
    <p:sldId id="336" r:id="rId81"/>
    <p:sldId id="339" r:id="rId82"/>
    <p:sldId id="449" r:id="rId83"/>
    <p:sldId id="441" r:id="rId84"/>
    <p:sldId id="343" r:id="rId85"/>
    <p:sldId id="451" r:id="rId86"/>
    <p:sldId id="450" r:id="rId87"/>
    <p:sldId id="344" r:id="rId88"/>
    <p:sldId id="345" r:id="rId89"/>
    <p:sldId id="348" r:id="rId90"/>
    <p:sldId id="567" r:id="rId91"/>
    <p:sldId id="569" r:id="rId92"/>
    <p:sldId id="568" r:id="rId93"/>
    <p:sldId id="349" r:id="rId94"/>
    <p:sldId id="483" r:id="rId95"/>
    <p:sldId id="484" r:id="rId96"/>
    <p:sldId id="350" r:id="rId97"/>
    <p:sldId id="351" r:id="rId98"/>
    <p:sldId id="486" r:id="rId99"/>
    <p:sldId id="485" r:id="rId100"/>
    <p:sldId id="487" r:id="rId101"/>
    <p:sldId id="488" r:id="rId102"/>
    <p:sldId id="442" r:id="rId103"/>
    <p:sldId id="489" r:id="rId104"/>
    <p:sldId id="595" r:id="rId105"/>
    <p:sldId id="455" r:id="rId106"/>
    <p:sldId id="596" r:id="rId107"/>
    <p:sldId id="456" r:id="rId108"/>
    <p:sldId id="352" r:id="rId109"/>
    <p:sldId id="443" r:id="rId110"/>
    <p:sldId id="457" r:id="rId111"/>
    <p:sldId id="356" r:id="rId112"/>
    <p:sldId id="357" r:id="rId113"/>
    <p:sldId id="560" r:id="rId114"/>
    <p:sldId id="561" r:id="rId115"/>
    <p:sldId id="562" r:id="rId116"/>
    <p:sldId id="444" r:id="rId117"/>
    <p:sldId id="362" r:id="rId118"/>
    <p:sldId id="364" r:id="rId119"/>
    <p:sldId id="365" r:id="rId120"/>
    <p:sldId id="366" r:id="rId121"/>
    <p:sldId id="367" r:id="rId122"/>
    <p:sldId id="363" r:id="rId123"/>
    <p:sldId id="501" r:id="rId124"/>
    <p:sldId id="564" r:id="rId125"/>
    <p:sldId id="563" r:id="rId126"/>
    <p:sldId id="502" r:id="rId127"/>
    <p:sldId id="566" r:id="rId128"/>
    <p:sldId id="500" r:id="rId129"/>
    <p:sldId id="499" r:id="rId130"/>
    <p:sldId id="368" r:id="rId131"/>
    <p:sldId id="369" r:id="rId132"/>
    <p:sldId id="517" r:id="rId133"/>
    <p:sldId id="573" r:id="rId134"/>
    <p:sldId id="572" r:id="rId135"/>
    <p:sldId id="571" r:id="rId136"/>
    <p:sldId id="522" r:id="rId137"/>
    <p:sldId id="523" r:id="rId138"/>
    <p:sldId id="524" r:id="rId139"/>
    <p:sldId id="525" r:id="rId140"/>
    <p:sldId id="526" r:id="rId141"/>
    <p:sldId id="528" r:id="rId142"/>
    <p:sldId id="527" r:id="rId143"/>
    <p:sldId id="452" r:id="rId144"/>
    <p:sldId id="490" r:id="rId145"/>
    <p:sldId id="288" r:id="rId146"/>
    <p:sldId id="503" r:id="rId147"/>
    <p:sldId id="504" r:id="rId148"/>
    <p:sldId id="505" r:id="rId149"/>
    <p:sldId id="516" r:id="rId150"/>
    <p:sldId id="506" r:id="rId151"/>
    <p:sldId id="570" r:id="rId152"/>
    <p:sldId id="512" r:id="rId153"/>
    <p:sldId id="513" r:id="rId154"/>
    <p:sldId id="514" r:id="rId155"/>
    <p:sldId id="515" r:id="rId156"/>
    <p:sldId id="297" r:id="rId157"/>
    <p:sldId id="290" r:id="rId158"/>
    <p:sldId id="291" r:id="rId159"/>
    <p:sldId id="292" r:id="rId160"/>
    <p:sldId id="293" r:id="rId161"/>
    <p:sldId id="294" r:id="rId162"/>
    <p:sldId id="295" r:id="rId163"/>
    <p:sldId id="296" r:id="rId164"/>
    <p:sldId id="446" r:id="rId165"/>
    <p:sldId id="264" r:id="rId166"/>
    <p:sldId id="265" r:id="rId167"/>
    <p:sldId id="447" r:id="rId1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24" autoAdjust="0"/>
    <p:restoredTop sz="72135" autoAdjust="0"/>
  </p:normalViewPr>
  <p:slideViewPr>
    <p:cSldViewPr snapToGrid="0" snapToObjects="1">
      <p:cViewPr>
        <p:scale>
          <a:sx n="66" d="100"/>
          <a:sy n="66" d="100"/>
        </p:scale>
        <p:origin x="-282" y="-294"/>
      </p:cViewPr>
      <p:guideLst>
        <p:guide orient="horz" pos="2160"/>
        <p:guide pos="2880"/>
      </p:guideLst>
    </p:cSldViewPr>
  </p:slideViewPr>
  <p:notesTextViewPr>
    <p:cViewPr>
      <p:scale>
        <a:sx n="100" d="100"/>
        <a:sy n="100" d="100"/>
      </p:scale>
      <p:origin x="0" y="774"/>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handoutMaster" Target="handoutMasters/handout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presProps" Target="pres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iagrams/_rels/data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image" Target="../media/image3.jpg"/><Relationship Id="rId5" Type="http://schemas.openxmlformats.org/officeDocument/2006/relationships/image" Target="../media/image7.jpg"/><Relationship Id="rId4" Type="http://schemas.openxmlformats.org/officeDocument/2006/relationships/image" Target="../media/image6.jp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F3DBE3-C616-3B46-8275-49F26DBCA056}" type="doc">
      <dgm:prSet loTypeId="urn:microsoft.com/office/officeart/2008/layout/HexagonCluster" loCatId="" qsTypeId="urn:microsoft.com/office/officeart/2005/8/quickstyle/simple3" qsCatId="simple" csTypeId="urn:microsoft.com/office/officeart/2005/8/colors/accent1_2" csCatId="accent1" phldr="1"/>
      <dgm:spPr/>
      <dgm:t>
        <a:bodyPr/>
        <a:lstStyle/>
        <a:p>
          <a:endParaRPr lang="mk"/>
        </a:p>
      </dgm:t>
    </dgm:pt>
    <dgm:pt modelId="{F12872B5-4201-1E49-A032-9F057CE8573B}">
      <dgm:prSet custT="1"/>
      <dgm:spPr/>
      <dgm:t>
        <a:bodyPr/>
        <a:lstStyle/>
        <a:p>
          <a:pPr algn="l" rtl="0"/>
          <a:r>
            <a:rPr lang="mk" sz="1700" b="0" i="0" u="none"/>
            <a:t>1. </a:t>
          </a:r>
          <a:r>
            <a:rPr lang="mk" sz="1700" dirty="0"/>
            <a:t/>
          </a:r>
          <a:br>
            <a:rPr lang="mk" sz="1700" dirty="0"/>
          </a:br>
          <a:r>
            <a:rPr lang="mk" sz="1700" b="0" i="0" u="none"/>
            <a:t>Интернет</a:t>
          </a:r>
        </a:p>
      </dgm:t>
    </dgm:pt>
    <dgm:pt modelId="{61F0C215-A994-B446-A155-8FCA7233703B}" type="parTrans" cxnId="{8F8BB900-D3DD-004D-8D69-C905BD7116B7}">
      <dgm:prSet/>
      <dgm:spPr/>
      <dgm:t>
        <a:bodyPr/>
        <a:lstStyle/>
        <a:p>
          <a:endParaRPr lang="mk"/>
        </a:p>
      </dgm:t>
    </dgm:pt>
    <dgm:pt modelId="{09978F3E-4A31-2F4A-8F43-1B97F60F82EC}" type="sibTrans" cxnId="{8F8BB900-D3DD-004D-8D69-C905BD7116B7}">
      <dgm:prSet/>
      <dgm:spPr>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mk"/>
        </a:p>
      </dgm:t>
    </dgm:pt>
    <dgm:pt modelId="{554EA551-2942-5744-AFF4-B537EBADFBB2}">
      <dgm:prSet custT="1"/>
      <dgm:spPr/>
      <dgm:t>
        <a:bodyPr/>
        <a:lstStyle/>
        <a:p>
          <a:pPr algn="l" rtl="0"/>
          <a:r>
            <a:rPr lang="mk" sz="1700" b="0" i="0" u="none"/>
            <a:t>2. </a:t>
          </a:r>
          <a:r>
            <a:rPr lang="mk" sz="1700" b="0" dirty="0"/>
            <a:t/>
          </a:r>
          <a:br>
            <a:rPr lang="mk" sz="1700" b="0" dirty="0"/>
          </a:br>
          <a:r>
            <a:rPr lang="mk" sz="1700" b="0" i="0" u="none"/>
            <a:t>Интернет-услуги</a:t>
          </a:r>
        </a:p>
      </dgm:t>
    </dgm:pt>
    <dgm:pt modelId="{52C0F5C1-CA14-434D-A449-2BADF847EFB5}" type="parTrans" cxnId="{2DB464B7-30A7-7B4A-A776-BA72D8973E46}">
      <dgm:prSet/>
      <dgm:spPr/>
      <dgm:t>
        <a:bodyPr/>
        <a:lstStyle/>
        <a:p>
          <a:endParaRPr lang="mk"/>
        </a:p>
      </dgm:t>
    </dgm:pt>
    <dgm:pt modelId="{65DBDE44-6B90-E043-ACAA-FA9126416293}" type="sibTrans" cxnId="{2DB464B7-30A7-7B4A-A776-BA72D8973E46}">
      <dgm:prSet/>
      <dgm:spPr>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mk"/>
        </a:p>
      </dgm:t>
    </dgm:pt>
    <dgm:pt modelId="{2ABF6988-A29A-C14A-9FD8-C33EB4309DCC}">
      <dgm:prSet/>
      <dgm:spPr/>
      <dgm:t>
        <a:bodyPr/>
        <a:lstStyle/>
        <a:p>
          <a:pPr algn="l" rtl="0"/>
          <a:r>
            <a:rPr lang="mk" b="0" i="0" u="none"/>
            <a:t>3. </a:t>
          </a:r>
          <a:r>
            <a:rPr lang="mk" dirty="0"/>
            <a:t/>
          </a:r>
          <a:br>
            <a:rPr lang="mk" dirty="0"/>
          </a:br>
          <a:r>
            <a:rPr lang="mk" b="0" i="0" u="none"/>
            <a:t>Интернет-апликации</a:t>
          </a:r>
        </a:p>
      </dgm:t>
    </dgm:pt>
    <dgm:pt modelId="{E73AEFC9-A00B-AF44-BA41-97F4401C2CD6}" type="parTrans" cxnId="{D8DA7854-E0D8-BE40-B051-95B28A7B079D}">
      <dgm:prSet/>
      <dgm:spPr/>
      <dgm:t>
        <a:bodyPr/>
        <a:lstStyle/>
        <a:p>
          <a:endParaRPr lang="mk"/>
        </a:p>
      </dgm:t>
    </dgm:pt>
    <dgm:pt modelId="{F23F7FFA-16C5-1E4F-8324-A421A0F131A3}" type="sibTrans" cxnId="{D8DA7854-E0D8-BE40-B051-95B28A7B079D}">
      <dgm:prSet/>
      <dgm:spPr>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mk"/>
        </a:p>
      </dgm:t>
    </dgm:pt>
    <dgm:pt modelId="{42263DAC-9F9F-B840-8872-88407E37EB82}">
      <dgm:prSet/>
      <dgm:spPr/>
      <dgm:t>
        <a:bodyPr/>
        <a:lstStyle/>
        <a:p>
          <a:pPr algn="l" rtl="0"/>
          <a:r>
            <a:rPr lang="mk" b="0" i="0" u="none"/>
            <a:t>4. </a:t>
          </a:r>
          <a:r>
            <a:rPr lang="mk" dirty="0"/>
            <a:t/>
          </a:r>
          <a:br>
            <a:rPr lang="mk" dirty="0"/>
          </a:br>
          <a:r>
            <a:rPr lang="mk" b="0" i="0" u="none"/>
            <a:t>Кривични дела што се вршат преку интернет</a:t>
          </a:r>
        </a:p>
      </dgm:t>
    </dgm:pt>
    <dgm:pt modelId="{2F37C8D8-1E08-274B-99AF-6134200EB7F5}" type="parTrans" cxnId="{0F878950-611E-754D-9E8C-30FAD53EBB73}">
      <dgm:prSet/>
      <dgm:spPr/>
      <dgm:t>
        <a:bodyPr/>
        <a:lstStyle/>
        <a:p>
          <a:endParaRPr lang="mk"/>
        </a:p>
      </dgm:t>
    </dgm:pt>
    <dgm:pt modelId="{54163501-0E99-AF44-8A7D-1EF1941B9B23}" type="sibTrans" cxnId="{0F878950-611E-754D-9E8C-30FAD53EBB73}">
      <dgm:prSet/>
      <dgm:spPr>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dgm:spPr>
      <dgm:t>
        <a:bodyPr/>
        <a:lstStyle/>
        <a:p>
          <a:endParaRPr lang="mk"/>
        </a:p>
      </dgm:t>
    </dgm:pt>
    <dgm:pt modelId="{7A63331A-C946-444B-8C13-622052FB6F60}">
      <dgm:prSet custT="1"/>
      <dgm:spPr/>
      <dgm:t>
        <a:bodyPr/>
        <a:lstStyle/>
        <a:p>
          <a:pPr algn="l" rtl="0"/>
          <a:endParaRPr lang="mk" sz="1700" dirty="0"/>
        </a:p>
      </dgm:t>
    </dgm:pt>
    <dgm:pt modelId="{4374EC29-EC46-F047-8658-D99D70C3D251}" type="sibTrans" cxnId="{8D375D04-98C3-D146-A601-B7B14675059C}">
      <dgm:prSet/>
      <dgm:spPr>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mk"/>
        </a:p>
      </dgm:t>
    </dgm:pt>
    <dgm:pt modelId="{DE6C8DF8-392E-E048-834D-0C99B4AF9CD7}" type="parTrans" cxnId="{8D375D04-98C3-D146-A601-B7B14675059C}">
      <dgm:prSet/>
      <dgm:spPr/>
      <dgm:t>
        <a:bodyPr/>
        <a:lstStyle/>
        <a:p>
          <a:endParaRPr lang="mk"/>
        </a:p>
      </dgm:t>
    </dgm:pt>
    <dgm:pt modelId="{329F104B-5E96-BC47-A612-BFA00F90D6A7}" type="pres">
      <dgm:prSet presAssocID="{F3F3DBE3-C616-3B46-8275-49F26DBCA056}" presName="Name0" presStyleCnt="0">
        <dgm:presLayoutVars>
          <dgm:chMax val="21"/>
          <dgm:chPref val="21"/>
        </dgm:presLayoutVars>
      </dgm:prSet>
      <dgm:spPr/>
      <dgm:t>
        <a:bodyPr/>
        <a:lstStyle/>
        <a:p>
          <a:endParaRPr lang="mk"/>
        </a:p>
      </dgm:t>
    </dgm:pt>
    <dgm:pt modelId="{C8AF56CF-64D4-A345-8E20-4044C1957FF1}" type="pres">
      <dgm:prSet presAssocID="{7A63331A-C946-444B-8C13-622052FB6F60}" presName="text1" presStyleCnt="0"/>
      <dgm:spPr/>
    </dgm:pt>
    <dgm:pt modelId="{FD17A5D8-858B-4843-B6BB-5F6EC4F5C033}" type="pres">
      <dgm:prSet presAssocID="{7A63331A-C946-444B-8C13-622052FB6F60}" presName="textRepeatNode" presStyleLbl="alignNode1" presStyleIdx="0" presStyleCnt="5" custLinFactNeighborX="-86055" custLinFactNeighborY="-54664">
        <dgm:presLayoutVars>
          <dgm:chMax val="0"/>
          <dgm:chPref val="0"/>
          <dgm:bulletEnabled val="1"/>
        </dgm:presLayoutVars>
      </dgm:prSet>
      <dgm:spPr/>
      <dgm:t>
        <a:bodyPr/>
        <a:lstStyle/>
        <a:p>
          <a:endParaRPr lang="mk"/>
        </a:p>
      </dgm:t>
    </dgm:pt>
    <dgm:pt modelId="{C167CB71-6298-4D46-9CC7-1FFA0555AEFD}" type="pres">
      <dgm:prSet presAssocID="{7A63331A-C946-444B-8C13-622052FB6F60}" presName="textaccent1" presStyleCnt="0"/>
      <dgm:spPr/>
    </dgm:pt>
    <dgm:pt modelId="{F89BCB8B-911D-874B-A499-AFA243FB6CAD}" type="pres">
      <dgm:prSet presAssocID="{7A63331A-C946-444B-8C13-622052FB6F60}" presName="accentRepeatNode" presStyleLbl="solidAlignAcc1" presStyleIdx="0" presStyleCnt="10" custLinFactX="-85342" custLinFactY="-10133" custLinFactNeighborX="-100000" custLinFactNeighborY="-100000"/>
      <dgm:spPr/>
    </dgm:pt>
    <dgm:pt modelId="{D6571E26-6AAC-D546-A500-D10D8978633B}" type="pres">
      <dgm:prSet presAssocID="{4374EC29-EC46-F047-8658-D99D70C3D251}" presName="image1" presStyleCnt="0"/>
      <dgm:spPr/>
    </dgm:pt>
    <dgm:pt modelId="{A0E7D1AE-21B3-1842-89B6-F5A65B7FB7A3}" type="pres">
      <dgm:prSet presAssocID="{4374EC29-EC46-F047-8658-D99D70C3D251}" presName="imageRepeatNode" presStyleLbl="alignAcc1" presStyleIdx="0" presStyleCnt="5" custLinFactNeighborX="85425" custLinFactNeighborY="54050"/>
      <dgm:spPr/>
      <dgm:t>
        <a:bodyPr/>
        <a:lstStyle/>
        <a:p>
          <a:endParaRPr lang="mk"/>
        </a:p>
      </dgm:t>
    </dgm:pt>
    <dgm:pt modelId="{7225D69A-BA2D-5B4C-80F7-40FE7FCB8D10}" type="pres">
      <dgm:prSet presAssocID="{4374EC29-EC46-F047-8658-D99D70C3D251}" presName="imageaccent1" presStyleCnt="0"/>
      <dgm:spPr/>
    </dgm:pt>
    <dgm:pt modelId="{C80C9880-7B49-DC49-B162-4F286078388B}" type="pres">
      <dgm:prSet presAssocID="{4374EC29-EC46-F047-8658-D99D70C3D251}" presName="accentRepeatNode" presStyleLbl="solidAlignAcc1" presStyleIdx="1" presStyleCnt="10" custLinFactX="67253" custLinFactNeighborX="100000" custLinFactNeighborY="94398"/>
      <dgm:spPr/>
    </dgm:pt>
    <dgm:pt modelId="{31E498B7-6D95-7346-BC64-5121865EBC20}" type="pres">
      <dgm:prSet presAssocID="{F12872B5-4201-1E49-A032-9F057CE8573B}" presName="text2" presStyleCnt="0"/>
      <dgm:spPr/>
    </dgm:pt>
    <dgm:pt modelId="{37E71FAB-C072-BD43-8225-8845B2F5E8CC}" type="pres">
      <dgm:prSet presAssocID="{F12872B5-4201-1E49-A032-9F057CE8573B}" presName="textRepeatNode" presStyleLbl="alignNode1" presStyleIdx="1" presStyleCnt="5" custLinFactNeighborX="-88060" custLinFactNeighborY="-57120">
        <dgm:presLayoutVars>
          <dgm:chMax val="0"/>
          <dgm:chPref val="0"/>
          <dgm:bulletEnabled val="1"/>
        </dgm:presLayoutVars>
      </dgm:prSet>
      <dgm:spPr/>
      <dgm:t>
        <a:bodyPr/>
        <a:lstStyle/>
        <a:p>
          <a:endParaRPr lang="mk"/>
        </a:p>
      </dgm:t>
    </dgm:pt>
    <dgm:pt modelId="{AB0A2E13-1356-8841-A180-8356ADADDD8B}" type="pres">
      <dgm:prSet presAssocID="{F12872B5-4201-1E49-A032-9F057CE8573B}" presName="textaccent2" presStyleCnt="0"/>
      <dgm:spPr/>
    </dgm:pt>
    <dgm:pt modelId="{5C4E1317-78F7-F548-8C2C-E03323E5B888}" type="pres">
      <dgm:prSet presAssocID="{F12872B5-4201-1E49-A032-9F057CE8573B}" presName="accentRepeatNode" presStyleLbl="solidAlignAcc1" presStyleIdx="2" presStyleCnt="10" custLinFactX="-359445" custLinFactY="-600000" custLinFactNeighborX="-400000" custLinFactNeighborY="-606224"/>
      <dgm:spPr/>
    </dgm:pt>
    <dgm:pt modelId="{8F125996-96A1-BA4B-9CE7-6C68FB1D5B2C}" type="pres">
      <dgm:prSet presAssocID="{09978F3E-4A31-2F4A-8F43-1B97F60F82EC}" presName="image2" presStyleCnt="0"/>
      <dgm:spPr/>
    </dgm:pt>
    <dgm:pt modelId="{C53CF8C4-B6F2-B347-A1C5-41089BE9C917}" type="pres">
      <dgm:prSet presAssocID="{09978F3E-4A31-2F4A-8F43-1B97F60F82EC}" presName="imageRepeatNode" presStyleLbl="alignAcc1" presStyleIdx="1" presStyleCnt="5"/>
      <dgm:spPr/>
      <dgm:t>
        <a:bodyPr/>
        <a:lstStyle/>
        <a:p>
          <a:endParaRPr lang="mk"/>
        </a:p>
      </dgm:t>
    </dgm:pt>
    <dgm:pt modelId="{2B17FE15-C965-5848-B5AA-4E9669691E41}" type="pres">
      <dgm:prSet presAssocID="{09978F3E-4A31-2F4A-8F43-1B97F60F82EC}" presName="imageaccent2" presStyleCnt="0"/>
      <dgm:spPr/>
    </dgm:pt>
    <dgm:pt modelId="{DD98FBA0-1325-524E-B6AE-49400F7E9879}" type="pres">
      <dgm:prSet presAssocID="{09978F3E-4A31-2F4A-8F43-1B97F60F82EC}" presName="accentRepeatNode" presStyleLbl="solidAlignAcc1" presStyleIdx="3" presStyleCnt="10"/>
      <dgm:spPr/>
    </dgm:pt>
    <dgm:pt modelId="{3A45F317-4C47-DD40-9389-981C65957B83}" type="pres">
      <dgm:prSet presAssocID="{554EA551-2942-5744-AFF4-B537EBADFBB2}" presName="text3" presStyleCnt="0"/>
      <dgm:spPr/>
    </dgm:pt>
    <dgm:pt modelId="{7E972A90-9411-2B42-96D9-A42FB5FC6596}" type="pres">
      <dgm:prSet presAssocID="{554EA551-2942-5744-AFF4-B537EBADFBB2}" presName="textRepeatNode" presStyleLbl="alignNode1" presStyleIdx="2" presStyleCnt="5" custLinFactNeighborX="85952" custLinFactNeighborY="54050">
        <dgm:presLayoutVars>
          <dgm:chMax val="0"/>
          <dgm:chPref val="0"/>
          <dgm:bulletEnabled val="1"/>
        </dgm:presLayoutVars>
      </dgm:prSet>
      <dgm:spPr/>
      <dgm:t>
        <a:bodyPr/>
        <a:lstStyle/>
        <a:p>
          <a:endParaRPr lang="mk"/>
        </a:p>
      </dgm:t>
    </dgm:pt>
    <dgm:pt modelId="{B7405C1D-3700-0C48-8181-47DC54301201}" type="pres">
      <dgm:prSet presAssocID="{554EA551-2942-5744-AFF4-B537EBADFBB2}" presName="textaccent3" presStyleCnt="0"/>
      <dgm:spPr/>
    </dgm:pt>
    <dgm:pt modelId="{53214A49-CB06-B247-B6E5-8DAE78EEF32D}" type="pres">
      <dgm:prSet presAssocID="{554EA551-2942-5744-AFF4-B537EBADFBB2}" presName="accentRepeatNode" presStyleLbl="solidAlignAcc1" presStyleIdx="4" presStyleCnt="10" custLinFactX="341360" custLinFactY="580001" custLinFactNeighborX="400000" custLinFactNeighborY="600000"/>
      <dgm:spPr/>
    </dgm:pt>
    <dgm:pt modelId="{42D4B2CD-C56A-F94A-889D-6995F43AC35C}" type="pres">
      <dgm:prSet presAssocID="{65DBDE44-6B90-E043-ACAA-FA9126416293}" presName="image3" presStyleCnt="0"/>
      <dgm:spPr/>
    </dgm:pt>
    <dgm:pt modelId="{33F09F42-8317-7742-B8A4-56D49B6D19B5}" type="pres">
      <dgm:prSet presAssocID="{65DBDE44-6B90-E043-ACAA-FA9126416293}" presName="imageRepeatNode" presStyleLbl="alignAcc1" presStyleIdx="2" presStyleCnt="5"/>
      <dgm:spPr/>
      <dgm:t>
        <a:bodyPr/>
        <a:lstStyle/>
        <a:p>
          <a:endParaRPr lang="mk"/>
        </a:p>
      </dgm:t>
    </dgm:pt>
    <dgm:pt modelId="{0283AF2E-5BED-4047-8F1F-CD492816641D}" type="pres">
      <dgm:prSet presAssocID="{65DBDE44-6B90-E043-ACAA-FA9126416293}" presName="imageaccent3" presStyleCnt="0"/>
      <dgm:spPr/>
    </dgm:pt>
    <dgm:pt modelId="{2495BDC9-A845-3942-8DB3-C3B36CC9FEB9}" type="pres">
      <dgm:prSet presAssocID="{65DBDE44-6B90-E043-ACAA-FA9126416293}" presName="accentRepeatNode" presStyleLbl="solidAlignAcc1" presStyleIdx="5" presStyleCnt="10"/>
      <dgm:spPr/>
    </dgm:pt>
    <dgm:pt modelId="{48F411F1-5ABA-824F-B71D-F29E48969BA4}" type="pres">
      <dgm:prSet presAssocID="{2ABF6988-A29A-C14A-9FD8-C33EB4309DCC}" presName="text4" presStyleCnt="0"/>
      <dgm:spPr/>
    </dgm:pt>
    <dgm:pt modelId="{824CC2F5-17EA-2343-BF3D-D0C9FEAE83A8}" type="pres">
      <dgm:prSet presAssocID="{2ABF6988-A29A-C14A-9FD8-C33EB4309DCC}" presName="textRepeatNode" presStyleLbl="alignNode1" presStyleIdx="3" presStyleCnt="5">
        <dgm:presLayoutVars>
          <dgm:chMax val="0"/>
          <dgm:chPref val="0"/>
          <dgm:bulletEnabled val="1"/>
        </dgm:presLayoutVars>
      </dgm:prSet>
      <dgm:spPr/>
      <dgm:t>
        <a:bodyPr/>
        <a:lstStyle/>
        <a:p>
          <a:endParaRPr lang="mk"/>
        </a:p>
      </dgm:t>
    </dgm:pt>
    <dgm:pt modelId="{49CF65F7-4E98-5F4F-8CB6-2D1FA95944FE}" type="pres">
      <dgm:prSet presAssocID="{2ABF6988-A29A-C14A-9FD8-C33EB4309DCC}" presName="textaccent4" presStyleCnt="0"/>
      <dgm:spPr/>
    </dgm:pt>
    <dgm:pt modelId="{B39171CA-EB1F-4C4C-A68F-9EF272717343}" type="pres">
      <dgm:prSet presAssocID="{2ABF6988-A29A-C14A-9FD8-C33EB4309DCC}" presName="accentRepeatNode" presStyleLbl="solidAlignAcc1" presStyleIdx="6" presStyleCnt="10"/>
      <dgm:spPr/>
    </dgm:pt>
    <dgm:pt modelId="{2C937557-05A9-BC4F-9884-BE25B415A37D}" type="pres">
      <dgm:prSet presAssocID="{F23F7FFA-16C5-1E4F-8324-A421A0F131A3}" presName="image4" presStyleCnt="0"/>
      <dgm:spPr/>
    </dgm:pt>
    <dgm:pt modelId="{0E7A8C1F-C02B-5A41-B9F3-97BF72316333}" type="pres">
      <dgm:prSet presAssocID="{F23F7FFA-16C5-1E4F-8324-A421A0F131A3}" presName="imageRepeatNode" presStyleLbl="alignAcc1" presStyleIdx="3" presStyleCnt="5"/>
      <dgm:spPr/>
      <dgm:t>
        <a:bodyPr/>
        <a:lstStyle/>
        <a:p>
          <a:endParaRPr lang="mk"/>
        </a:p>
      </dgm:t>
    </dgm:pt>
    <dgm:pt modelId="{20FF55B6-74FA-E445-89F7-95CA5640E84E}" type="pres">
      <dgm:prSet presAssocID="{F23F7FFA-16C5-1E4F-8324-A421A0F131A3}" presName="imageaccent4" presStyleCnt="0"/>
      <dgm:spPr/>
    </dgm:pt>
    <dgm:pt modelId="{1C1CE8CE-2186-7D4E-AECB-24C8B702F630}" type="pres">
      <dgm:prSet presAssocID="{F23F7FFA-16C5-1E4F-8324-A421A0F131A3}" presName="accentRepeatNode" presStyleLbl="solidAlignAcc1" presStyleIdx="7" presStyleCnt="10"/>
      <dgm:spPr/>
    </dgm:pt>
    <dgm:pt modelId="{EB83A6FF-2415-C041-A3CC-EE2DFF7AEF7D}" type="pres">
      <dgm:prSet presAssocID="{42263DAC-9F9F-B840-8872-88407E37EB82}" presName="text5" presStyleCnt="0"/>
      <dgm:spPr/>
    </dgm:pt>
    <dgm:pt modelId="{07608ED5-D363-3745-A9D7-87A616992022}" type="pres">
      <dgm:prSet presAssocID="{42263DAC-9F9F-B840-8872-88407E37EB82}" presName="textRepeatNode" presStyleLbl="alignNode1" presStyleIdx="4" presStyleCnt="5">
        <dgm:presLayoutVars>
          <dgm:chMax val="0"/>
          <dgm:chPref val="0"/>
          <dgm:bulletEnabled val="1"/>
        </dgm:presLayoutVars>
      </dgm:prSet>
      <dgm:spPr/>
      <dgm:t>
        <a:bodyPr/>
        <a:lstStyle/>
        <a:p>
          <a:endParaRPr lang="mk"/>
        </a:p>
      </dgm:t>
    </dgm:pt>
    <dgm:pt modelId="{7E0A0A87-8F87-354A-B8BE-6892254A9F85}" type="pres">
      <dgm:prSet presAssocID="{42263DAC-9F9F-B840-8872-88407E37EB82}" presName="textaccent5" presStyleCnt="0"/>
      <dgm:spPr/>
    </dgm:pt>
    <dgm:pt modelId="{094749A8-CEC3-1040-B6F2-CB1CFBF3EE3C}" type="pres">
      <dgm:prSet presAssocID="{42263DAC-9F9F-B840-8872-88407E37EB82}" presName="accentRepeatNode" presStyleLbl="solidAlignAcc1" presStyleIdx="8" presStyleCnt="10"/>
      <dgm:spPr/>
    </dgm:pt>
    <dgm:pt modelId="{0BBDC222-F916-B941-87E7-2D943A6687F1}" type="pres">
      <dgm:prSet presAssocID="{54163501-0E99-AF44-8A7D-1EF1941B9B23}" presName="image5" presStyleCnt="0"/>
      <dgm:spPr/>
    </dgm:pt>
    <dgm:pt modelId="{3972241D-AE77-B846-ABF1-DE5537600659}" type="pres">
      <dgm:prSet presAssocID="{54163501-0E99-AF44-8A7D-1EF1941B9B23}" presName="imageRepeatNode" presStyleLbl="alignAcc1" presStyleIdx="4" presStyleCnt="5"/>
      <dgm:spPr/>
      <dgm:t>
        <a:bodyPr/>
        <a:lstStyle/>
        <a:p>
          <a:endParaRPr lang="mk"/>
        </a:p>
      </dgm:t>
    </dgm:pt>
    <dgm:pt modelId="{436F8CDF-C39A-FD46-BB24-4A9A94479A47}" type="pres">
      <dgm:prSet presAssocID="{54163501-0E99-AF44-8A7D-1EF1941B9B23}" presName="imageaccent5" presStyleCnt="0"/>
      <dgm:spPr/>
    </dgm:pt>
    <dgm:pt modelId="{38B1B12B-AD45-7A4C-840A-797C0141FED9}" type="pres">
      <dgm:prSet presAssocID="{54163501-0E99-AF44-8A7D-1EF1941B9B23}" presName="accentRepeatNode" presStyleLbl="solidAlignAcc1" presStyleIdx="9" presStyleCnt="10"/>
      <dgm:spPr/>
    </dgm:pt>
  </dgm:ptLst>
  <dgm:cxnLst>
    <dgm:cxn modelId="{A7C03C09-FA23-4F4C-88D6-46E12B8BB131}" type="presOf" srcId="{54163501-0E99-AF44-8A7D-1EF1941B9B23}" destId="{3972241D-AE77-B846-ABF1-DE5537600659}" srcOrd="0" destOrd="0" presId="urn:microsoft.com/office/officeart/2008/layout/HexagonCluster"/>
    <dgm:cxn modelId="{0F878950-611E-754D-9E8C-30FAD53EBB73}" srcId="{F3F3DBE3-C616-3B46-8275-49F26DBCA056}" destId="{42263DAC-9F9F-B840-8872-88407E37EB82}" srcOrd="4" destOrd="0" parTransId="{2F37C8D8-1E08-274B-99AF-6134200EB7F5}" sibTransId="{54163501-0E99-AF44-8A7D-1EF1941B9B23}"/>
    <dgm:cxn modelId="{0F2C8332-C821-AB40-84A4-D53C2503788A}" type="presOf" srcId="{09978F3E-4A31-2F4A-8F43-1B97F60F82EC}" destId="{C53CF8C4-B6F2-B347-A1C5-41089BE9C917}" srcOrd="0" destOrd="0" presId="urn:microsoft.com/office/officeart/2008/layout/HexagonCluster"/>
    <dgm:cxn modelId="{CF185D3B-B0DA-F74A-9F0B-6A6614AA192F}" type="presOf" srcId="{7A63331A-C946-444B-8C13-622052FB6F60}" destId="{FD17A5D8-858B-4843-B6BB-5F6EC4F5C033}" srcOrd="0" destOrd="0" presId="urn:microsoft.com/office/officeart/2008/layout/HexagonCluster"/>
    <dgm:cxn modelId="{FBFE22DA-FA84-4746-8993-3CF752865251}" type="presOf" srcId="{4374EC29-EC46-F047-8658-D99D70C3D251}" destId="{A0E7D1AE-21B3-1842-89B6-F5A65B7FB7A3}" srcOrd="0" destOrd="0" presId="urn:microsoft.com/office/officeart/2008/layout/HexagonCluster"/>
    <dgm:cxn modelId="{2DB464B7-30A7-7B4A-A776-BA72D8973E46}" srcId="{F3F3DBE3-C616-3B46-8275-49F26DBCA056}" destId="{554EA551-2942-5744-AFF4-B537EBADFBB2}" srcOrd="2" destOrd="0" parTransId="{52C0F5C1-CA14-434D-A449-2BADF847EFB5}" sibTransId="{65DBDE44-6B90-E043-ACAA-FA9126416293}"/>
    <dgm:cxn modelId="{D8DA7854-E0D8-BE40-B051-95B28A7B079D}" srcId="{F3F3DBE3-C616-3B46-8275-49F26DBCA056}" destId="{2ABF6988-A29A-C14A-9FD8-C33EB4309DCC}" srcOrd="3" destOrd="0" parTransId="{E73AEFC9-A00B-AF44-BA41-97F4401C2CD6}" sibTransId="{F23F7FFA-16C5-1E4F-8324-A421A0F131A3}"/>
    <dgm:cxn modelId="{9C4E4D56-8BB8-264C-B4B9-F131E007A0E4}" type="presOf" srcId="{F23F7FFA-16C5-1E4F-8324-A421A0F131A3}" destId="{0E7A8C1F-C02B-5A41-B9F3-97BF72316333}" srcOrd="0" destOrd="0" presId="urn:microsoft.com/office/officeart/2008/layout/HexagonCluster"/>
    <dgm:cxn modelId="{9BE8A81E-F98C-1F45-A755-2A3D0BC44610}" type="presOf" srcId="{65DBDE44-6B90-E043-ACAA-FA9126416293}" destId="{33F09F42-8317-7742-B8A4-56D49B6D19B5}" srcOrd="0" destOrd="0" presId="urn:microsoft.com/office/officeart/2008/layout/HexagonCluster"/>
    <dgm:cxn modelId="{3D23600A-B98F-1A44-A9ED-1A41C1AD8188}" type="presOf" srcId="{2ABF6988-A29A-C14A-9FD8-C33EB4309DCC}" destId="{824CC2F5-17EA-2343-BF3D-D0C9FEAE83A8}" srcOrd="0" destOrd="0" presId="urn:microsoft.com/office/officeart/2008/layout/HexagonCluster"/>
    <dgm:cxn modelId="{16F23AA2-0997-4C48-B9B5-9F794AE56B51}" type="presOf" srcId="{554EA551-2942-5744-AFF4-B537EBADFBB2}" destId="{7E972A90-9411-2B42-96D9-A42FB5FC6596}" srcOrd="0" destOrd="0" presId="urn:microsoft.com/office/officeart/2008/layout/HexagonCluster"/>
    <dgm:cxn modelId="{C99DBDA5-AE2E-4747-A7CA-E53350945436}" type="presOf" srcId="{42263DAC-9F9F-B840-8872-88407E37EB82}" destId="{07608ED5-D363-3745-A9D7-87A616992022}" srcOrd="0" destOrd="0" presId="urn:microsoft.com/office/officeart/2008/layout/HexagonCluster"/>
    <dgm:cxn modelId="{09E69C4E-0FB7-024F-9757-B738C0F04914}" type="presOf" srcId="{F3F3DBE3-C616-3B46-8275-49F26DBCA056}" destId="{329F104B-5E96-BC47-A612-BFA00F90D6A7}" srcOrd="0" destOrd="0" presId="urn:microsoft.com/office/officeart/2008/layout/HexagonCluster"/>
    <dgm:cxn modelId="{8F8BB900-D3DD-004D-8D69-C905BD7116B7}" srcId="{F3F3DBE3-C616-3B46-8275-49F26DBCA056}" destId="{F12872B5-4201-1E49-A032-9F057CE8573B}" srcOrd="1" destOrd="0" parTransId="{61F0C215-A994-B446-A155-8FCA7233703B}" sibTransId="{09978F3E-4A31-2F4A-8F43-1B97F60F82EC}"/>
    <dgm:cxn modelId="{33CCA525-1694-DF49-9E38-6617CC687949}" type="presOf" srcId="{F12872B5-4201-1E49-A032-9F057CE8573B}" destId="{37E71FAB-C072-BD43-8225-8845B2F5E8CC}" srcOrd="0" destOrd="0" presId="urn:microsoft.com/office/officeart/2008/layout/HexagonCluster"/>
    <dgm:cxn modelId="{8D375D04-98C3-D146-A601-B7B14675059C}" srcId="{F3F3DBE3-C616-3B46-8275-49F26DBCA056}" destId="{7A63331A-C946-444B-8C13-622052FB6F60}" srcOrd="0" destOrd="0" parTransId="{DE6C8DF8-392E-E048-834D-0C99B4AF9CD7}" sibTransId="{4374EC29-EC46-F047-8658-D99D70C3D251}"/>
    <dgm:cxn modelId="{5114D8A5-2B2C-DE45-A00A-451DC9C98EF4}" type="presParOf" srcId="{329F104B-5E96-BC47-A612-BFA00F90D6A7}" destId="{C8AF56CF-64D4-A345-8E20-4044C1957FF1}" srcOrd="0" destOrd="0" presId="urn:microsoft.com/office/officeart/2008/layout/HexagonCluster"/>
    <dgm:cxn modelId="{638B953D-E015-9C4F-A0FB-41FD06D828FA}" type="presParOf" srcId="{C8AF56CF-64D4-A345-8E20-4044C1957FF1}" destId="{FD17A5D8-858B-4843-B6BB-5F6EC4F5C033}" srcOrd="0" destOrd="0" presId="urn:microsoft.com/office/officeart/2008/layout/HexagonCluster"/>
    <dgm:cxn modelId="{DB70462F-27F4-8E4C-816A-F58649DFC418}" type="presParOf" srcId="{329F104B-5E96-BC47-A612-BFA00F90D6A7}" destId="{C167CB71-6298-4D46-9CC7-1FFA0555AEFD}" srcOrd="1" destOrd="0" presId="urn:microsoft.com/office/officeart/2008/layout/HexagonCluster"/>
    <dgm:cxn modelId="{BA32CFE2-AE4B-1643-8442-5109E6898870}" type="presParOf" srcId="{C167CB71-6298-4D46-9CC7-1FFA0555AEFD}" destId="{F89BCB8B-911D-874B-A499-AFA243FB6CAD}" srcOrd="0" destOrd="0" presId="urn:microsoft.com/office/officeart/2008/layout/HexagonCluster"/>
    <dgm:cxn modelId="{3083720B-834B-7244-A6A4-F68D420ED4B1}" type="presParOf" srcId="{329F104B-5E96-BC47-A612-BFA00F90D6A7}" destId="{D6571E26-6AAC-D546-A500-D10D8978633B}" srcOrd="2" destOrd="0" presId="urn:microsoft.com/office/officeart/2008/layout/HexagonCluster"/>
    <dgm:cxn modelId="{41A9AFBC-BEC4-DF49-89E8-E2A315E4C1B9}" type="presParOf" srcId="{D6571E26-6AAC-D546-A500-D10D8978633B}" destId="{A0E7D1AE-21B3-1842-89B6-F5A65B7FB7A3}" srcOrd="0" destOrd="0" presId="urn:microsoft.com/office/officeart/2008/layout/HexagonCluster"/>
    <dgm:cxn modelId="{9EDED72F-A104-2348-A1F3-254ADAFCEBF1}" type="presParOf" srcId="{329F104B-5E96-BC47-A612-BFA00F90D6A7}" destId="{7225D69A-BA2D-5B4C-80F7-40FE7FCB8D10}" srcOrd="3" destOrd="0" presId="urn:microsoft.com/office/officeart/2008/layout/HexagonCluster"/>
    <dgm:cxn modelId="{52E8ED57-6D05-E247-B69B-EBCE759AD4F1}" type="presParOf" srcId="{7225D69A-BA2D-5B4C-80F7-40FE7FCB8D10}" destId="{C80C9880-7B49-DC49-B162-4F286078388B}" srcOrd="0" destOrd="0" presId="urn:microsoft.com/office/officeart/2008/layout/HexagonCluster"/>
    <dgm:cxn modelId="{981C29F7-FBF4-9643-9B81-1A1A0AACDF77}" type="presParOf" srcId="{329F104B-5E96-BC47-A612-BFA00F90D6A7}" destId="{31E498B7-6D95-7346-BC64-5121865EBC20}" srcOrd="4" destOrd="0" presId="urn:microsoft.com/office/officeart/2008/layout/HexagonCluster"/>
    <dgm:cxn modelId="{64AD469C-D60D-1847-85FF-663ECD150BA2}" type="presParOf" srcId="{31E498B7-6D95-7346-BC64-5121865EBC20}" destId="{37E71FAB-C072-BD43-8225-8845B2F5E8CC}" srcOrd="0" destOrd="0" presId="urn:microsoft.com/office/officeart/2008/layout/HexagonCluster"/>
    <dgm:cxn modelId="{63C4CB0A-5A50-0548-82CD-3E4E4C1631D6}" type="presParOf" srcId="{329F104B-5E96-BC47-A612-BFA00F90D6A7}" destId="{AB0A2E13-1356-8841-A180-8356ADADDD8B}" srcOrd="5" destOrd="0" presId="urn:microsoft.com/office/officeart/2008/layout/HexagonCluster"/>
    <dgm:cxn modelId="{C74A804B-575C-704D-BFF3-5AAEBFE271A4}" type="presParOf" srcId="{AB0A2E13-1356-8841-A180-8356ADADDD8B}" destId="{5C4E1317-78F7-F548-8C2C-E03323E5B888}" srcOrd="0" destOrd="0" presId="urn:microsoft.com/office/officeart/2008/layout/HexagonCluster"/>
    <dgm:cxn modelId="{3BAE0DA4-8F39-C843-BDA2-5D295B71480A}" type="presParOf" srcId="{329F104B-5E96-BC47-A612-BFA00F90D6A7}" destId="{8F125996-96A1-BA4B-9CE7-6C68FB1D5B2C}" srcOrd="6" destOrd="0" presId="urn:microsoft.com/office/officeart/2008/layout/HexagonCluster"/>
    <dgm:cxn modelId="{9A374C39-615F-0F49-834A-6AABAB75AAC5}" type="presParOf" srcId="{8F125996-96A1-BA4B-9CE7-6C68FB1D5B2C}" destId="{C53CF8C4-B6F2-B347-A1C5-41089BE9C917}" srcOrd="0" destOrd="0" presId="urn:microsoft.com/office/officeart/2008/layout/HexagonCluster"/>
    <dgm:cxn modelId="{EE5E6188-719B-0D49-8F9B-632D539E589D}" type="presParOf" srcId="{329F104B-5E96-BC47-A612-BFA00F90D6A7}" destId="{2B17FE15-C965-5848-B5AA-4E9669691E41}" srcOrd="7" destOrd="0" presId="urn:microsoft.com/office/officeart/2008/layout/HexagonCluster"/>
    <dgm:cxn modelId="{61CDDBCA-7784-A941-8850-2185EF37B6A0}" type="presParOf" srcId="{2B17FE15-C965-5848-B5AA-4E9669691E41}" destId="{DD98FBA0-1325-524E-B6AE-49400F7E9879}" srcOrd="0" destOrd="0" presId="urn:microsoft.com/office/officeart/2008/layout/HexagonCluster"/>
    <dgm:cxn modelId="{5D1A6EA7-6D67-DB4C-9346-336B682D48E8}" type="presParOf" srcId="{329F104B-5E96-BC47-A612-BFA00F90D6A7}" destId="{3A45F317-4C47-DD40-9389-981C65957B83}" srcOrd="8" destOrd="0" presId="urn:microsoft.com/office/officeart/2008/layout/HexagonCluster"/>
    <dgm:cxn modelId="{CDB5E297-2BDA-2548-ADEC-DFC81CF2EEE8}" type="presParOf" srcId="{3A45F317-4C47-DD40-9389-981C65957B83}" destId="{7E972A90-9411-2B42-96D9-A42FB5FC6596}" srcOrd="0" destOrd="0" presId="urn:microsoft.com/office/officeart/2008/layout/HexagonCluster"/>
    <dgm:cxn modelId="{76BDC939-CDFA-7641-8B22-1BB837D1E363}" type="presParOf" srcId="{329F104B-5E96-BC47-A612-BFA00F90D6A7}" destId="{B7405C1D-3700-0C48-8181-47DC54301201}" srcOrd="9" destOrd="0" presId="urn:microsoft.com/office/officeart/2008/layout/HexagonCluster"/>
    <dgm:cxn modelId="{674EF342-81D6-B146-8A36-B87575F11BC9}" type="presParOf" srcId="{B7405C1D-3700-0C48-8181-47DC54301201}" destId="{53214A49-CB06-B247-B6E5-8DAE78EEF32D}" srcOrd="0" destOrd="0" presId="urn:microsoft.com/office/officeart/2008/layout/HexagonCluster"/>
    <dgm:cxn modelId="{E8CD1840-CA32-2D40-9FE4-EE31179232CF}" type="presParOf" srcId="{329F104B-5E96-BC47-A612-BFA00F90D6A7}" destId="{42D4B2CD-C56A-F94A-889D-6995F43AC35C}" srcOrd="10" destOrd="0" presId="urn:microsoft.com/office/officeart/2008/layout/HexagonCluster"/>
    <dgm:cxn modelId="{E7C39FBE-2F9D-604F-B169-DD97D9E1F4E6}" type="presParOf" srcId="{42D4B2CD-C56A-F94A-889D-6995F43AC35C}" destId="{33F09F42-8317-7742-B8A4-56D49B6D19B5}" srcOrd="0" destOrd="0" presId="urn:microsoft.com/office/officeart/2008/layout/HexagonCluster"/>
    <dgm:cxn modelId="{7A4D7B8D-287D-4A44-9F77-87B873A2523E}" type="presParOf" srcId="{329F104B-5E96-BC47-A612-BFA00F90D6A7}" destId="{0283AF2E-5BED-4047-8F1F-CD492816641D}" srcOrd="11" destOrd="0" presId="urn:microsoft.com/office/officeart/2008/layout/HexagonCluster"/>
    <dgm:cxn modelId="{69E959E2-830E-6640-AA6D-044A463BB569}" type="presParOf" srcId="{0283AF2E-5BED-4047-8F1F-CD492816641D}" destId="{2495BDC9-A845-3942-8DB3-C3B36CC9FEB9}" srcOrd="0" destOrd="0" presId="urn:microsoft.com/office/officeart/2008/layout/HexagonCluster"/>
    <dgm:cxn modelId="{EB090E8A-69CF-2340-BD3E-603ABE251E35}" type="presParOf" srcId="{329F104B-5E96-BC47-A612-BFA00F90D6A7}" destId="{48F411F1-5ABA-824F-B71D-F29E48969BA4}" srcOrd="12" destOrd="0" presId="urn:microsoft.com/office/officeart/2008/layout/HexagonCluster"/>
    <dgm:cxn modelId="{17980922-E491-6244-A8AF-9210464691D6}" type="presParOf" srcId="{48F411F1-5ABA-824F-B71D-F29E48969BA4}" destId="{824CC2F5-17EA-2343-BF3D-D0C9FEAE83A8}" srcOrd="0" destOrd="0" presId="urn:microsoft.com/office/officeart/2008/layout/HexagonCluster"/>
    <dgm:cxn modelId="{E442655C-A67F-B145-B138-4991F8A5BA7F}" type="presParOf" srcId="{329F104B-5E96-BC47-A612-BFA00F90D6A7}" destId="{49CF65F7-4E98-5F4F-8CB6-2D1FA95944FE}" srcOrd="13" destOrd="0" presId="urn:microsoft.com/office/officeart/2008/layout/HexagonCluster"/>
    <dgm:cxn modelId="{99A29243-4F45-4D4E-8CCC-274FF5405368}" type="presParOf" srcId="{49CF65F7-4E98-5F4F-8CB6-2D1FA95944FE}" destId="{B39171CA-EB1F-4C4C-A68F-9EF272717343}" srcOrd="0" destOrd="0" presId="urn:microsoft.com/office/officeart/2008/layout/HexagonCluster"/>
    <dgm:cxn modelId="{6AE968B7-7D28-3C4B-B28F-A15DD158C31E}" type="presParOf" srcId="{329F104B-5E96-BC47-A612-BFA00F90D6A7}" destId="{2C937557-05A9-BC4F-9884-BE25B415A37D}" srcOrd="14" destOrd="0" presId="urn:microsoft.com/office/officeart/2008/layout/HexagonCluster"/>
    <dgm:cxn modelId="{5D2E3F1C-5C5E-CA4F-A85C-9201AE752AE7}" type="presParOf" srcId="{2C937557-05A9-BC4F-9884-BE25B415A37D}" destId="{0E7A8C1F-C02B-5A41-B9F3-97BF72316333}" srcOrd="0" destOrd="0" presId="urn:microsoft.com/office/officeart/2008/layout/HexagonCluster"/>
    <dgm:cxn modelId="{C3D266D0-EF13-2C4D-98A7-5FA16698E64F}" type="presParOf" srcId="{329F104B-5E96-BC47-A612-BFA00F90D6A7}" destId="{20FF55B6-74FA-E445-89F7-95CA5640E84E}" srcOrd="15" destOrd="0" presId="urn:microsoft.com/office/officeart/2008/layout/HexagonCluster"/>
    <dgm:cxn modelId="{8F707688-1A64-7848-857B-006AC86B0A10}" type="presParOf" srcId="{20FF55B6-74FA-E445-89F7-95CA5640E84E}" destId="{1C1CE8CE-2186-7D4E-AECB-24C8B702F630}" srcOrd="0" destOrd="0" presId="urn:microsoft.com/office/officeart/2008/layout/HexagonCluster"/>
    <dgm:cxn modelId="{C5EF4D5A-C0DB-9547-917A-5F7F79C6B2D8}" type="presParOf" srcId="{329F104B-5E96-BC47-A612-BFA00F90D6A7}" destId="{EB83A6FF-2415-C041-A3CC-EE2DFF7AEF7D}" srcOrd="16" destOrd="0" presId="urn:microsoft.com/office/officeart/2008/layout/HexagonCluster"/>
    <dgm:cxn modelId="{C36F945D-6A44-5E41-BD32-129712F77736}" type="presParOf" srcId="{EB83A6FF-2415-C041-A3CC-EE2DFF7AEF7D}" destId="{07608ED5-D363-3745-A9D7-87A616992022}" srcOrd="0" destOrd="0" presId="urn:microsoft.com/office/officeart/2008/layout/HexagonCluster"/>
    <dgm:cxn modelId="{967929A9-9028-D443-8307-352DCF08BEFA}" type="presParOf" srcId="{329F104B-5E96-BC47-A612-BFA00F90D6A7}" destId="{7E0A0A87-8F87-354A-B8BE-6892254A9F85}" srcOrd="17" destOrd="0" presId="urn:microsoft.com/office/officeart/2008/layout/HexagonCluster"/>
    <dgm:cxn modelId="{CED60A2A-1E0A-3F4A-B570-6DA2CC369228}" type="presParOf" srcId="{7E0A0A87-8F87-354A-B8BE-6892254A9F85}" destId="{094749A8-CEC3-1040-B6F2-CB1CFBF3EE3C}" srcOrd="0" destOrd="0" presId="urn:microsoft.com/office/officeart/2008/layout/HexagonCluster"/>
    <dgm:cxn modelId="{A14A512F-38A3-FB41-BCA9-5D6B51D98717}" type="presParOf" srcId="{329F104B-5E96-BC47-A612-BFA00F90D6A7}" destId="{0BBDC222-F916-B941-87E7-2D943A6687F1}" srcOrd="18" destOrd="0" presId="urn:microsoft.com/office/officeart/2008/layout/HexagonCluster"/>
    <dgm:cxn modelId="{F77DA1AF-1E12-EC42-936E-DB710623862D}" type="presParOf" srcId="{0BBDC222-F916-B941-87E7-2D943A6687F1}" destId="{3972241D-AE77-B846-ABF1-DE5537600659}" srcOrd="0" destOrd="0" presId="urn:microsoft.com/office/officeart/2008/layout/HexagonCluster"/>
    <dgm:cxn modelId="{065B13D5-B915-E748-84BC-69F4EC65DAD0}" type="presParOf" srcId="{329F104B-5E96-BC47-A612-BFA00F90D6A7}" destId="{436F8CDF-C39A-FD46-BB24-4A9A94479A47}" srcOrd="19" destOrd="0" presId="urn:microsoft.com/office/officeart/2008/layout/HexagonCluster"/>
    <dgm:cxn modelId="{F4A9E432-A885-8A48-9893-A3EF90819E97}" type="presParOf" srcId="{436F8CDF-C39A-FD46-BB24-4A9A94479A47}" destId="{38B1B12B-AD45-7A4C-840A-797C0141FED9}"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17A5D8-858B-4843-B6BB-5F6EC4F5C033}">
      <dsp:nvSpPr>
        <dsp:cNvPr id="0" name=""/>
        <dsp:cNvSpPr/>
      </dsp:nvSpPr>
      <dsp:spPr>
        <a:xfrm>
          <a:off x="2" y="2449789"/>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l" defTabSz="755650" rtl="0">
            <a:lnSpc>
              <a:spcPct val="90000"/>
            </a:lnSpc>
            <a:spcBef>
              <a:spcPct val="0"/>
            </a:spcBef>
            <a:spcAft>
              <a:spcPct val="35000"/>
            </a:spcAft>
          </a:pPr>
          <a:endParaRPr lang="mk" sz="1700" kern="1200" dirty="0"/>
        </a:p>
      </dsp:txBody>
      <dsp:txXfrm>
        <a:off x="248678" y="2663285"/>
        <a:ext cx="1108279" cy="951490"/>
      </dsp:txXfrm>
    </dsp:sp>
    <dsp:sp modelId="{F89BCB8B-911D-874B-A499-AFA243FB6CAD}">
      <dsp:nvSpPr>
        <dsp:cNvPr id="0" name=""/>
        <dsp:cNvSpPr/>
      </dsp:nvSpPr>
      <dsp:spPr>
        <a:xfrm>
          <a:off x="1072901" y="3641933"/>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0E7D1AE-21B3-1842-89B6-F5A65B7FB7A3}">
      <dsp:nvSpPr>
        <dsp:cNvPr id="0" name=""/>
        <dsp:cNvSpPr/>
      </dsp:nvSpPr>
      <dsp:spPr>
        <a:xfrm>
          <a:off x="1371610" y="3186319"/>
          <a:ext cx="1605631" cy="1378482"/>
        </a:xfrm>
        <a:prstGeom prst="hexagon">
          <a:avLst>
            <a:gd name="adj" fmla="val 25000"/>
            <a:gd name="vf" fmla="val 115470"/>
          </a:avLst>
        </a:prstGeom>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80C9880-7B49-DC49-B162-4F286078388B}">
      <dsp:nvSpPr>
        <dsp:cNvPr id="0" name=""/>
        <dsp:cNvSpPr/>
      </dsp:nvSpPr>
      <dsp:spPr>
        <a:xfrm>
          <a:off x="1413191" y="3789040"/>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E71FAB-C072-BD43-8225-8845B2F5E8CC}">
      <dsp:nvSpPr>
        <dsp:cNvPr id="0" name=""/>
        <dsp:cNvSpPr/>
      </dsp:nvSpPr>
      <dsp:spPr>
        <a:xfrm>
          <a:off x="1349537" y="1649458"/>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l" defTabSz="755650" rtl="0">
            <a:lnSpc>
              <a:spcPct val="90000"/>
            </a:lnSpc>
            <a:spcBef>
              <a:spcPct val="0"/>
            </a:spcBef>
            <a:spcAft>
              <a:spcPct val="35000"/>
            </a:spcAft>
          </a:pPr>
          <a:r>
            <a:rPr lang="mk" sz="1700" b="0" i="0" u="none" kern="1200"/>
            <a:t>1. </a:t>
          </a:r>
          <a:r>
            <a:rPr lang="mk" sz="1700" kern="1200" dirty="0"/>
            <a:t/>
          </a:r>
          <a:br>
            <a:rPr lang="mk" sz="1700" kern="1200" dirty="0"/>
          </a:br>
          <a:r>
            <a:rPr lang="mk" sz="1700" b="0" i="0" u="none" kern="1200"/>
            <a:t>Интернет</a:t>
          </a:r>
        </a:p>
      </dsp:txBody>
      <dsp:txXfrm>
        <a:off x="1598213" y="1862954"/>
        <a:ext cx="1108279" cy="951490"/>
      </dsp:txXfrm>
    </dsp:sp>
    <dsp:sp modelId="{5C4E1317-78F7-F548-8C2C-E03323E5B888}">
      <dsp:nvSpPr>
        <dsp:cNvPr id="0" name=""/>
        <dsp:cNvSpPr/>
      </dsp:nvSpPr>
      <dsp:spPr>
        <a:xfrm>
          <a:off x="2446094" y="1681971"/>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53CF8C4-B6F2-B347-A1C5-41089BE9C917}">
      <dsp:nvSpPr>
        <dsp:cNvPr id="0" name=""/>
        <dsp:cNvSpPr/>
      </dsp:nvSpPr>
      <dsp:spPr>
        <a:xfrm>
          <a:off x="4144333" y="3200387"/>
          <a:ext cx="1605631" cy="1378482"/>
        </a:xfrm>
        <a:prstGeom prst="hexagon">
          <a:avLst>
            <a:gd name="adj" fmla="val 25000"/>
            <a:gd name="vf" fmla="val 115470"/>
          </a:avLst>
        </a:prstGeom>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D98FBA0-1325-524E-B6AE-49400F7E9879}">
      <dsp:nvSpPr>
        <dsp:cNvPr id="0" name=""/>
        <dsp:cNvSpPr/>
      </dsp:nvSpPr>
      <dsp:spPr>
        <a:xfrm>
          <a:off x="4183495" y="381386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E972A90-9411-2B42-96D9-A42FB5FC6596}">
      <dsp:nvSpPr>
        <dsp:cNvPr id="0" name=""/>
        <dsp:cNvSpPr/>
      </dsp:nvSpPr>
      <dsp:spPr>
        <a:xfrm>
          <a:off x="2761800" y="242424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l" defTabSz="755650" rtl="0">
            <a:lnSpc>
              <a:spcPct val="90000"/>
            </a:lnSpc>
            <a:spcBef>
              <a:spcPct val="0"/>
            </a:spcBef>
            <a:spcAft>
              <a:spcPct val="35000"/>
            </a:spcAft>
          </a:pPr>
          <a:r>
            <a:rPr lang="mk" sz="1700" b="0" i="0" u="none" kern="1200"/>
            <a:t>2. </a:t>
          </a:r>
          <a:r>
            <a:rPr lang="mk" sz="1700" b="0" kern="1200" dirty="0"/>
            <a:t/>
          </a:r>
          <a:br>
            <a:rPr lang="mk" sz="1700" b="0" kern="1200" dirty="0"/>
          </a:br>
          <a:r>
            <a:rPr lang="mk" sz="1700" b="0" i="0" u="none" kern="1200"/>
            <a:t>Интернет-услуги</a:t>
          </a:r>
        </a:p>
      </dsp:txBody>
      <dsp:txXfrm>
        <a:off x="3010476" y="2637743"/>
        <a:ext cx="1108279" cy="951490"/>
      </dsp:txXfrm>
    </dsp:sp>
    <dsp:sp modelId="{53214A49-CB06-B247-B6E5-8DAE78EEF32D}">
      <dsp:nvSpPr>
        <dsp:cNvPr id="0" name=""/>
        <dsp:cNvSpPr/>
      </dsp:nvSpPr>
      <dsp:spPr>
        <a:xfrm>
          <a:off x="3870194" y="3610228"/>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3F09F42-8317-7742-B8A4-56D49B6D19B5}">
      <dsp:nvSpPr>
        <dsp:cNvPr id="0" name=""/>
        <dsp:cNvSpPr/>
      </dsp:nvSpPr>
      <dsp:spPr>
        <a:xfrm>
          <a:off x="2763456" y="912701"/>
          <a:ext cx="1605631" cy="1378482"/>
        </a:xfrm>
        <a:prstGeom prst="hexagon">
          <a:avLst>
            <a:gd name="adj" fmla="val 25000"/>
            <a:gd name="vf" fmla="val 115470"/>
          </a:avLst>
        </a:prstGeom>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495BDC9-A845-3942-8DB3-C3B36CC9FEB9}">
      <dsp:nvSpPr>
        <dsp:cNvPr id="0" name=""/>
        <dsp:cNvSpPr/>
      </dsp:nvSpPr>
      <dsp:spPr>
        <a:xfrm>
          <a:off x="2808577" y="152360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24CC2F5-17EA-2343-BF3D-D0C9FEAE83A8}">
      <dsp:nvSpPr>
        <dsp:cNvPr id="0" name=""/>
        <dsp:cNvSpPr/>
      </dsp:nvSpPr>
      <dsp:spPr>
        <a:xfrm>
          <a:off x="4144333" y="1676242"/>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16510" rIns="0" bIns="16510" numCol="1" spcCol="1270" anchor="ctr" anchorCtr="0">
          <a:noAutofit/>
        </a:bodyPr>
        <a:lstStyle/>
        <a:p>
          <a:pPr lvl="0" algn="l" defTabSz="577850" rtl="0">
            <a:lnSpc>
              <a:spcPct val="90000"/>
            </a:lnSpc>
            <a:spcBef>
              <a:spcPct val="0"/>
            </a:spcBef>
            <a:spcAft>
              <a:spcPct val="35000"/>
            </a:spcAft>
          </a:pPr>
          <a:r>
            <a:rPr lang="mk" sz="1300" b="0" i="0" u="none" kern="1200"/>
            <a:t>3. </a:t>
          </a:r>
          <a:r>
            <a:rPr lang="mk" sz="1300" kern="1200" dirty="0"/>
            <a:t/>
          </a:r>
          <a:br>
            <a:rPr lang="mk" sz="1300" kern="1200" dirty="0"/>
          </a:br>
          <a:r>
            <a:rPr lang="mk" sz="1300" b="0" i="0" u="none" kern="1200"/>
            <a:t>Интернет-апликации</a:t>
          </a:r>
        </a:p>
      </dsp:txBody>
      <dsp:txXfrm>
        <a:off x="4393009" y="1889738"/>
        <a:ext cx="1108279" cy="951490"/>
      </dsp:txXfrm>
    </dsp:sp>
    <dsp:sp modelId="{B39171CA-EB1F-4C4C-A68F-9EF272717343}">
      <dsp:nvSpPr>
        <dsp:cNvPr id="0" name=""/>
        <dsp:cNvSpPr/>
      </dsp:nvSpPr>
      <dsp:spPr>
        <a:xfrm>
          <a:off x="5533724" y="228714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E7A8C1F-C02B-5A41-B9F3-97BF72316333}">
      <dsp:nvSpPr>
        <dsp:cNvPr id="0" name=""/>
        <dsp:cNvSpPr/>
      </dsp:nvSpPr>
      <dsp:spPr>
        <a:xfrm>
          <a:off x="5526062" y="2451156"/>
          <a:ext cx="1605631" cy="1378482"/>
        </a:xfrm>
        <a:prstGeom prst="hexagon">
          <a:avLst>
            <a:gd name="adj" fmla="val 25000"/>
            <a:gd name="vf" fmla="val 115470"/>
          </a:avLst>
        </a:prstGeom>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1CE8CE-2186-7D4E-AECB-24C8B702F630}">
      <dsp:nvSpPr>
        <dsp:cNvPr id="0" name=""/>
        <dsp:cNvSpPr/>
      </dsp:nvSpPr>
      <dsp:spPr>
        <a:xfrm>
          <a:off x="5839356" y="2476106"/>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7608ED5-D363-3745-A9D7-87A616992022}">
      <dsp:nvSpPr>
        <dsp:cNvPr id="0" name=""/>
        <dsp:cNvSpPr/>
      </dsp:nvSpPr>
      <dsp:spPr>
        <a:xfrm>
          <a:off x="5526062" y="92737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16510" rIns="0" bIns="16510" numCol="1" spcCol="1270" anchor="ctr" anchorCtr="0">
          <a:noAutofit/>
        </a:bodyPr>
        <a:lstStyle/>
        <a:p>
          <a:pPr lvl="0" algn="l" defTabSz="577850" rtl="0">
            <a:lnSpc>
              <a:spcPct val="90000"/>
            </a:lnSpc>
            <a:spcBef>
              <a:spcPct val="0"/>
            </a:spcBef>
            <a:spcAft>
              <a:spcPct val="35000"/>
            </a:spcAft>
          </a:pPr>
          <a:r>
            <a:rPr lang="mk" sz="1300" b="0" i="0" u="none" kern="1200"/>
            <a:t>4. </a:t>
          </a:r>
          <a:r>
            <a:rPr lang="mk" sz="1300" kern="1200" dirty="0"/>
            <a:t/>
          </a:r>
          <a:br>
            <a:rPr lang="mk" sz="1300" kern="1200" dirty="0"/>
          </a:br>
          <a:r>
            <a:rPr lang="mk" sz="1300" b="0" i="0" u="none" kern="1200"/>
            <a:t>Кривични дела што се вршат преку интернет</a:t>
          </a:r>
        </a:p>
      </dsp:txBody>
      <dsp:txXfrm>
        <a:off x="5774738" y="1140873"/>
        <a:ext cx="1108279" cy="951490"/>
      </dsp:txXfrm>
    </dsp:sp>
    <dsp:sp modelId="{094749A8-CEC3-1040-B6F2-CB1CFBF3EE3C}">
      <dsp:nvSpPr>
        <dsp:cNvPr id="0" name=""/>
        <dsp:cNvSpPr/>
      </dsp:nvSpPr>
      <dsp:spPr>
        <a:xfrm>
          <a:off x="6915452" y="1545255"/>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972241D-AE77-B846-ABF1-DE5537600659}">
      <dsp:nvSpPr>
        <dsp:cNvPr id="0" name=""/>
        <dsp:cNvSpPr/>
      </dsp:nvSpPr>
      <dsp:spPr>
        <a:xfrm>
          <a:off x="6907790" y="1696422"/>
          <a:ext cx="1605631" cy="1378482"/>
        </a:xfrm>
        <a:prstGeom prst="hexagon">
          <a:avLst>
            <a:gd name="adj" fmla="val 25000"/>
            <a:gd name="vf" fmla="val 115470"/>
          </a:avLst>
        </a:prstGeom>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8B1B12B-AD45-7A4C-840A-797C0141FED9}">
      <dsp:nvSpPr>
        <dsp:cNvPr id="0" name=""/>
        <dsp:cNvSpPr/>
      </dsp:nvSpPr>
      <dsp:spPr>
        <a:xfrm>
          <a:off x="7227895" y="172724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30EC5B9-F61F-9249-A658-0F2D6B7F667A}" type="datetimeFigureOut">
              <a:rPr lang="en-US" smtClean="0"/>
              <a:pPr/>
              <a:t>11/9/2017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E6C0AAD-8443-9D4A-94B7-EFA286386D47}" type="slidenum">
              <a:rPr lang="en-US" smtClean="0"/>
              <a:pPr/>
              <a:t>‹#›</a:t>
            </a:fld>
            <a:endParaRPr lang="en-US"/>
          </a:p>
        </p:txBody>
      </p:sp>
    </p:spTree>
    <p:extLst>
      <p:ext uri="{BB962C8B-B14F-4D97-AF65-F5344CB8AC3E}">
        <p14:creationId xmlns:p14="http://schemas.microsoft.com/office/powerpoint/2010/main" val="41140073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8541D7-08E2-C04F-88F4-7F9390566DF9}" type="datetimeFigureOut">
              <a:rPr lang="en-US" smtClean="0"/>
              <a:pPr/>
              <a:t>11/9/2017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221978-7AB2-D644-A1FF-AF545A1745C1}" type="slidenum">
              <a:rPr lang="en-US" smtClean="0"/>
              <a:pPr/>
              <a:t>‹#›</a:t>
            </a:fld>
            <a:endParaRPr lang="en-US"/>
          </a:p>
        </p:txBody>
      </p:sp>
    </p:spTree>
    <p:extLst>
      <p:ext uri="{BB962C8B-B14F-4D97-AF65-F5344CB8AC3E}">
        <p14:creationId xmlns:p14="http://schemas.microsoft.com/office/powerpoint/2010/main" val="309208733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arriorsofthe.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www.sheffield.ac.uk/.../Guide%20to%20setting%20objectives.doc"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8" Type="http://schemas.openxmlformats.org/officeDocument/2006/relationships/hyperlink" Target="http://www.guide-internet.com/" TargetMode="External"/><Relationship Id="rId13" Type="http://schemas.openxmlformats.org/officeDocument/2006/relationships/hyperlink" Target="http://www.youtube.com/watch?v=hwcpvy7zU1U" TargetMode="External"/><Relationship Id="rId18" Type="http://schemas.openxmlformats.org/officeDocument/2006/relationships/hyperlink" Target="http://www.youtube.com/watch?v=S0iSXruroxQ" TargetMode="External"/><Relationship Id="rId3" Type="http://schemas.openxmlformats.org/officeDocument/2006/relationships/hyperlink" Target="http://www.youtube.com/watch?v=PBWhzz_Gn10" TargetMode="External"/><Relationship Id="rId7" Type="http://schemas.openxmlformats.org/officeDocument/2006/relationships/hyperlink" Target="http://www.youtube.com/watch?v=nWCCLRgHT_k" TargetMode="External"/><Relationship Id="rId12" Type="http://schemas.openxmlformats.org/officeDocument/2006/relationships/hyperlink" Target="http://www.kuunders.com/leon.info" TargetMode="External"/><Relationship Id="rId17" Type="http://schemas.openxmlformats.org/officeDocument/2006/relationships/hyperlink" Target="http://www.youtube.com/watch?v=zWGL6Py0SfQ" TargetMode="External"/><Relationship Id="rId2" Type="http://schemas.openxmlformats.org/officeDocument/2006/relationships/slide" Target="../slides/slide34.xml"/><Relationship Id="rId16" Type="http://schemas.openxmlformats.org/officeDocument/2006/relationships/hyperlink" Target="http://www.youtube.com/watch?v=nWQZJ9qXSF8" TargetMode="External"/><Relationship Id="rId20" Type="http://schemas.openxmlformats.org/officeDocument/2006/relationships/hyperlink" Target="http://www.internetworldstats.com/" TargetMode="External"/><Relationship Id="rId1" Type="http://schemas.openxmlformats.org/officeDocument/2006/relationships/notesMaster" Target="../notesMasters/notesMaster1.xml"/><Relationship Id="rId6" Type="http://schemas.openxmlformats.org/officeDocument/2006/relationships/hyperlink" Target="http://www.youtube.com/watch?v=4VxPazlA0Zc" TargetMode="External"/><Relationship Id="rId11" Type="http://schemas.openxmlformats.org/officeDocument/2006/relationships/hyperlink" Target="http://www.youtube.com/watch?v=cxi13GHjkzk" TargetMode="External"/><Relationship Id="rId5" Type="http://schemas.openxmlformats.org/officeDocument/2006/relationships/hyperlink" Target="http://www.youtube.com/watch?v=e6SU42eP7e4" TargetMode="External"/><Relationship Id="rId15" Type="http://schemas.openxmlformats.org/officeDocument/2006/relationships/hyperlink" Target="http://www.youtube.com/watch?v=A8Vt8NvOEEc" TargetMode="External"/><Relationship Id="rId10" Type="http://schemas.openxmlformats.org/officeDocument/2006/relationships/hyperlink" Target="http://www.pcphobia.co.il/" TargetMode="External"/><Relationship Id="rId19" Type="http://schemas.openxmlformats.org/officeDocument/2006/relationships/hyperlink" Target="http://www.youtube.com/watch?v=9ZMHta1Ohto" TargetMode="External"/><Relationship Id="rId4" Type="http://schemas.openxmlformats.org/officeDocument/2006/relationships/hyperlink" Target="http://www.youtube.com/watch?v=2kezQTo57yM" TargetMode="External"/><Relationship Id="rId9" Type="http://schemas.openxmlformats.org/officeDocument/2006/relationships/hyperlink" Target="http://www.youtube.com/watch?v=zfrzRY1f4KQ" TargetMode="External"/><Relationship Id="rId14" Type="http://schemas.openxmlformats.org/officeDocument/2006/relationships/hyperlink" Target="http://www.youtube.com/watch?v=mMzNH8Mi8k8"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learnthenet.com/english/html/20how.ht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communication.howstuffworks.com/how-social-networks-work.ht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rtl="0"/>
            <a:r>
              <a:rPr lang="mk" sz="1200" b="1" i="0" u="none" kern="1200" dirty="0">
                <a:solidFill>
                  <a:schemeClr val="tx1"/>
                </a:solidFill>
                <a:latin typeface="+mn-lt"/>
                <a:ea typeface="+mn-ea"/>
                <a:cs typeface="+mn-cs"/>
              </a:rPr>
              <a:t>Технологија за судии и за обвинители</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Цел на оваа сесија е да им се даде на инструкторите рамка за разработка на материјалот за обука што треба да се презентира како дел од поширока програма. Таа не може да биде сеопфатна бидејќи технологијата се менува толку брзо така што секоја детална техничка спецификација би била застарена речиси во моментот кога ќе биде објавен документот. Од клучно значење за правично функционирање на секој правосуден систем е да се обезбеди судиите и обвинителите да имаат доволно знаење за техничките прашања што се однесуваат на материјата што е пред нив</a:t>
            </a:r>
            <a:r>
              <a:rPr lang="mk" sz="1200" b="0" i="0" u="none" kern="1200" dirty="0" smtClean="0">
                <a:solidFill>
                  <a:schemeClr val="tx1"/>
                </a:solidFill>
                <a:latin typeface="+mn-lt"/>
                <a:ea typeface="+mn-ea"/>
                <a:cs typeface="+mn-cs"/>
              </a:rPr>
              <a:t>. Оваа </a:t>
            </a:r>
            <a:r>
              <a:rPr lang="mk" sz="1200" b="0" i="0" u="none" kern="1200" dirty="0">
                <a:solidFill>
                  <a:schemeClr val="tx1"/>
                </a:solidFill>
                <a:latin typeface="+mn-lt"/>
                <a:ea typeface="+mn-ea"/>
                <a:cs typeface="+mn-cs"/>
              </a:rPr>
              <a:t>сесија дава преглед на релевантните аспекти на технологијата и на нејзиното значење за кривично-правосудниот систем</a:t>
            </a:r>
            <a:r>
              <a:rPr lang="mk" sz="1200" b="0" i="0" u="none" kern="1200" dirty="0" smtClean="0">
                <a:solidFill>
                  <a:schemeClr val="tx1"/>
                </a:solidFill>
                <a:latin typeface="+mn-lt"/>
                <a:ea typeface="+mn-ea"/>
                <a:cs typeface="+mn-cs"/>
              </a:rPr>
              <a:t>. Презентацијата </a:t>
            </a:r>
            <a:r>
              <a:rPr lang="mk" sz="1200" b="0" i="0" u="none" kern="1200" dirty="0">
                <a:solidFill>
                  <a:schemeClr val="tx1"/>
                </a:solidFill>
                <a:latin typeface="+mn-lt"/>
                <a:ea typeface="+mn-ea"/>
                <a:cs typeface="+mn-cs"/>
              </a:rPr>
              <a:t>во PowerPoint е дадена како ресурс за инструкторите за да ја користат ако сметаат дека е потребно. </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Обезбеден е дополнителен ресурс во вид видеоклип „Воини на мрежата“ (Warriors of the Net) за да им даде на учесниците добро и јасно разбирање за тоа како функционираат мрежите</a:t>
            </a:r>
            <a:r>
              <a:rPr lang="mk" sz="1200" b="0" i="0" u="none" kern="1200" dirty="0" smtClean="0">
                <a:solidFill>
                  <a:schemeClr val="tx1"/>
                </a:solidFill>
                <a:latin typeface="+mn-lt"/>
                <a:ea typeface="+mn-ea"/>
                <a:cs typeface="+mn-cs"/>
              </a:rPr>
              <a:t>. Видеото </a:t>
            </a:r>
            <a:r>
              <a:rPr lang="mk" sz="1200" b="0" i="0" u="none" kern="1200" dirty="0">
                <a:solidFill>
                  <a:schemeClr val="tx1"/>
                </a:solidFill>
                <a:latin typeface="+mn-lt"/>
                <a:ea typeface="+mn-ea"/>
                <a:cs typeface="+mn-cs"/>
              </a:rPr>
              <a:t>е достапно </a:t>
            </a:r>
            <a:r>
              <a:rPr lang="mk" sz="1200" b="0" i="0" u="none" kern="1200" dirty="0" smtClean="0">
                <a:solidFill>
                  <a:schemeClr val="tx1"/>
                </a:solidFill>
                <a:latin typeface="+mn-lt"/>
                <a:ea typeface="+mn-ea"/>
                <a:cs typeface="+mn-cs"/>
              </a:rPr>
              <a:t>на</a:t>
            </a:r>
            <a:r>
              <a:rPr lang="en-US" sz="1200" b="0" i="0" u="none" kern="1200" dirty="0" smtClean="0">
                <a:solidFill>
                  <a:schemeClr val="tx1"/>
                </a:solidFill>
                <a:latin typeface="+mn-lt"/>
                <a:ea typeface="+mn-ea"/>
                <a:cs typeface="+mn-cs"/>
              </a:rPr>
              <a:t> </a:t>
            </a:r>
            <a:r>
              <a:rPr lang="mk" sz="1200" b="0" i="0" u="sng" kern="1200" dirty="0" smtClean="0">
                <a:solidFill>
                  <a:schemeClr val="tx1"/>
                </a:solidFill>
                <a:latin typeface="+mn-lt"/>
                <a:ea typeface="+mn-ea"/>
                <a:cs typeface="+mn-cs"/>
                <a:hlinkClick r:id="rId3"/>
              </a:rPr>
              <a:t>www.warriorsofthe.net</a:t>
            </a:r>
            <a:r>
              <a:rPr lang="mk" sz="1200" b="0" i="0" u="none" kern="1200" dirty="0">
                <a:solidFill>
                  <a:schemeClr val="tx1"/>
                </a:solidFill>
                <a:latin typeface="+mn-lt"/>
                <a:ea typeface="+mn-ea"/>
                <a:cs typeface="+mn-cs"/>
              </a:rPr>
              <a:t>, и тоа на следниве јазици: англиски, германски, француски, еврејски, холандски, шведски, италијански, португалски, дански, норвешки, унгарски, чешки, шпански и украински</a:t>
            </a:r>
            <a:r>
              <a:rPr lang="mk" sz="1200" b="0" i="0" u="none" kern="1200" dirty="0" smtClean="0">
                <a:solidFill>
                  <a:schemeClr val="tx1"/>
                </a:solidFill>
                <a:latin typeface="+mn-lt"/>
                <a:ea typeface="+mn-ea"/>
                <a:cs typeface="+mn-cs"/>
              </a:rPr>
              <a:t>. </a:t>
            </a:r>
            <a:endParaRPr lang="mk" sz="1200" b="0" i="0" u="none" kern="1200" dirty="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Оваа сесија презентира информации за технологијата со која ќе се среќаваат судиите и обвинителите во текот на својата работа, а која ја користат криминалците за извршување кривични дела и органите за спроведување на законот за нивно откривање</a:t>
            </a:r>
            <a:r>
              <a:rPr lang="mk" sz="1200" b="0" i="0" u="none" kern="1200" dirty="0" smtClean="0">
                <a:solidFill>
                  <a:schemeClr val="tx1"/>
                </a:solidFill>
                <a:latin typeface="+mn-lt"/>
                <a:ea typeface="+mn-ea"/>
                <a:cs typeface="+mn-cs"/>
              </a:rPr>
              <a:t>. </a:t>
            </a:r>
            <a:endParaRPr lang="mk" sz="1200" kern="1200" dirty="0" smtClean="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a:t>
            </a:fld>
            <a:endParaRPr lang="m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b="0" i="0" u="none"/>
              <a:t>Инструкторот треба да ги праша учесниците кои оперативни системи ги познаваат. </a:t>
            </a:r>
          </a:p>
          <a:p>
            <a:endParaRPr lang="mk" dirty="0"/>
          </a:p>
          <a:p>
            <a:pPr algn="l" rtl="0"/>
            <a:r>
              <a:rPr lang="mk" b="0" i="0" u="none"/>
              <a:t>Некои од најпопуларните ОС се прикажани на следниов слајд. </a:t>
            </a:r>
            <a:endParaRPr lang="mk" dirty="0"/>
          </a:p>
        </p:txBody>
      </p:sp>
      <p:sp>
        <p:nvSpPr>
          <p:cNvPr id="4" name="Slide Number Placeholder 3"/>
          <p:cNvSpPr>
            <a:spLocks noGrp="1"/>
          </p:cNvSpPr>
          <p:nvPr>
            <p:ph type="sldNum" sz="quarter" idx="10"/>
          </p:nvPr>
        </p:nvSpPr>
        <p:spPr/>
        <p:txBody>
          <a:bodyPr/>
          <a:lstStyle/>
          <a:p>
            <a:pPr algn="l" rtl="0"/>
            <a:fld id="{D4504A11-3BA0-4461-A1C5-454F02F9540C}" type="slidenum">
              <a:rPr/>
              <a:pPr/>
              <a:t>11</a:t>
            </a:fld>
            <a:endParaRPr lang="mk"/>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rtl="0"/>
            <a:r>
              <a:rPr lang="mk" sz="1200" b="0" i="0" u="none" kern="1200" dirty="0">
                <a:solidFill>
                  <a:schemeClr val="tx1"/>
                </a:solidFill>
                <a:effectLst/>
                <a:latin typeface="+mn-lt"/>
                <a:ea typeface="+mn-ea"/>
                <a:cs typeface="+mn-cs"/>
              </a:rPr>
              <a:t>Deep Web и особено Darknet се битни за истраги на агенциите за спроведување на законот затоа што анонимноста на Deep Web привлекува трговци и купувачи што тргуваат со нелегални материјали и услуги, како што се оружје, дрога, фалсификувани пари, лажни документи за идентификација, украдени идентитети, ботнети, услуги на хакирање, материјали за злоупотреба на деца, па дури и „услуги“ за злоупотреба на деца и платени убијци</a:t>
            </a:r>
            <a:r>
              <a:rPr lang="mk" sz="1200" b="0" i="0" u="none" kern="1200" dirty="0" smtClean="0">
                <a:solidFill>
                  <a:schemeClr val="tx1"/>
                </a:solidFill>
                <a:effectLst/>
                <a:latin typeface="+mn-lt"/>
                <a:ea typeface="+mn-ea"/>
                <a:cs typeface="+mn-cs"/>
              </a:rPr>
              <a:t>. Најистакнат </a:t>
            </a:r>
            <a:r>
              <a:rPr lang="mk" sz="1200" b="0" i="0" u="none" kern="1200" dirty="0">
                <a:solidFill>
                  <a:schemeClr val="tx1"/>
                </a:solidFill>
                <a:effectLst/>
                <a:latin typeface="+mn-lt"/>
                <a:ea typeface="+mn-ea"/>
                <a:cs typeface="+mn-cs"/>
              </a:rPr>
              <a:t>пример на ваквиот пазар е „Silk Road“. </a:t>
            </a:r>
            <a:endParaRPr lang="mk" noProof="0" dirty="0" smtClean="0"/>
          </a:p>
          <a:p>
            <a:pPr algn="l" rtl="0"/>
            <a:r>
              <a:rPr lang="mk" sz="1200" b="0" i="0" u="none" kern="1200" dirty="0">
                <a:solidFill>
                  <a:schemeClr val="tx1"/>
                </a:solidFill>
                <a:effectLst/>
                <a:latin typeface="+mn-lt"/>
                <a:ea typeface="+mn-ea"/>
                <a:cs typeface="+mn-cs"/>
              </a:rPr>
              <a:t>Истрагата на Deep Web и на Darknet е специјална задача што излегува од опсегот на овој основен курс. Меѓутоа, следнава листа за читање може да им ја покаже на читателите вистинската насока: </a:t>
            </a:r>
          </a:p>
          <a:p>
            <a:endParaRPr lang="mk" noProof="0" dirty="0" smtClean="0"/>
          </a:p>
          <a:p>
            <a:pPr algn="l" rtl="0"/>
            <a:r>
              <a:rPr lang="mk" sz="1200" b="0" i="0" u="none" kern="1200" dirty="0">
                <a:solidFill>
                  <a:schemeClr val="tx1"/>
                </a:solidFill>
                <a:effectLst/>
                <a:latin typeface="+mn-lt"/>
                <a:ea typeface="+mn-ea"/>
                <a:cs typeface="+mn-cs"/>
              </a:rPr>
              <a:t>Почетнички водич за истражување на Darknet: http://electronician.hubpages.com/hub/A-Beginners-Guide-to-Exploring-the-Darknet </a:t>
            </a:r>
            <a:endParaRPr lang="mk" noProof="0" dirty="0" smtClean="0">
              <a:effectLst/>
            </a:endParaRPr>
          </a:p>
          <a:p>
            <a:pPr algn="l" rtl="0"/>
            <a:r>
              <a:rPr lang="mk" sz="1200" b="0" i="0" u="none" kern="1200" dirty="0">
                <a:solidFill>
                  <a:schemeClr val="tx1"/>
                </a:solidFill>
                <a:effectLst/>
                <a:latin typeface="+mn-lt"/>
                <a:ea typeface="+mn-ea"/>
                <a:cs typeface="+mn-cs"/>
              </a:rPr>
              <a:t>Линкови за Deep Web: http://deepweblinks.org </a:t>
            </a:r>
            <a:endParaRPr lang="mk" noProof="0" dirty="0" smtClean="0">
              <a:effectLst/>
            </a:endParaRPr>
          </a:p>
          <a:p>
            <a:pPr algn="l" rtl="0"/>
            <a:r>
              <a:rPr lang="mk" sz="1200" b="0" i="0" u="none" kern="1200" dirty="0">
                <a:solidFill>
                  <a:schemeClr val="tx1"/>
                </a:solidFill>
                <a:effectLst/>
                <a:latin typeface="+mn-lt"/>
                <a:ea typeface="+mn-ea"/>
                <a:cs typeface="+mn-cs"/>
              </a:rPr>
              <a:t>Директориуми за Deep Web и механизми за пребарување</a:t>
            </a:r>
            <a:r>
              <a:rPr lang="mk" sz="1200" b="0" i="0" u="none" kern="1200" dirty="0" smtClean="0">
                <a:solidFill>
                  <a:schemeClr val="tx1"/>
                </a:solidFill>
                <a:effectLst/>
                <a:latin typeface="+mn-lt"/>
                <a:ea typeface="+mn-ea"/>
                <a:cs typeface="+mn-cs"/>
              </a:rPr>
              <a:t>: http</a:t>
            </a:r>
            <a:r>
              <a:rPr lang="mk" sz="1200" b="0" i="0" u="none" kern="1200" dirty="0">
                <a:solidFill>
                  <a:schemeClr val="tx1"/>
                </a:solidFill>
                <a:effectLst/>
                <a:latin typeface="+mn-lt"/>
                <a:ea typeface="+mn-ea"/>
                <a:cs typeface="+mn-cs"/>
              </a:rPr>
              <a:t>://www.thehiddenwiki.net/deep-web-directories-search-engines/ </a:t>
            </a:r>
            <a:endParaRPr lang="mk" noProof="0" dirty="0" smtClean="0">
              <a:effectLst/>
            </a:endParaRPr>
          </a:p>
          <a:p>
            <a:pPr algn="l" rtl="0"/>
            <a:r>
              <a:rPr lang="mk" sz="1200" b="0" i="0" u="none" kern="1200" dirty="0">
                <a:solidFill>
                  <a:schemeClr val="tx1"/>
                </a:solidFill>
                <a:effectLst/>
                <a:latin typeface="+mn-lt"/>
                <a:ea typeface="+mn-ea"/>
                <a:cs typeface="+mn-cs"/>
              </a:rPr>
              <a:t>Водич до скриени TOR-услуги и елементи на TOR-мрежата: http://en.wikibooks.org/wiki/Guide_to_Tor_hidden_services_and_elements_of_the_Tor_ network </a:t>
            </a:r>
            <a:endParaRPr lang="mk" noProof="0" dirty="0" smtClean="0">
              <a:effectLst/>
            </a:endParaRPr>
          </a:p>
          <a:p>
            <a:pPr algn="l" rtl="0"/>
            <a:r>
              <a:rPr lang="mk" sz="1200" b="0" i="0" u="none" kern="1200" dirty="0">
                <a:solidFill>
                  <a:schemeClr val="tx1"/>
                </a:solidFill>
                <a:effectLst/>
                <a:latin typeface="+mn-lt"/>
                <a:ea typeface="+mn-ea"/>
                <a:cs typeface="+mn-cs"/>
              </a:rPr>
              <a:t>An Adaptive Crawler for Locating Hidden-Web Entry Points, Luciano Barbosa, University of Utah, http://www.cs.utah.edu/~juliana/pub/ache-www2007.pdf </a:t>
            </a:r>
            <a:endParaRPr lang="mk" noProof="0" dirty="0" smtClean="0">
              <a:effectLst/>
            </a:endParaRPr>
          </a:p>
          <a:p>
            <a:endParaRPr lang="mk" noProof="0" dirty="0"/>
          </a:p>
        </p:txBody>
      </p:sp>
      <p:sp>
        <p:nvSpPr>
          <p:cNvPr id="4" name="Foliennummernplatzhalter 3"/>
          <p:cNvSpPr>
            <a:spLocks noGrp="1"/>
          </p:cNvSpPr>
          <p:nvPr>
            <p:ph type="sldNum" sz="quarter" idx="10"/>
          </p:nvPr>
        </p:nvSpPr>
        <p:spPr/>
        <p:txBody>
          <a:bodyPr/>
          <a:lstStyle/>
          <a:p>
            <a:pPr algn="l" rtl="0"/>
            <a:fld id="{B2221978-7AB2-D644-A1FF-AF545A1745C1}" type="slidenum">
              <a:rPr/>
              <a:pPr/>
              <a:t>126</a:t>
            </a:fld>
            <a:endParaRPr lang="mk"/>
          </a:p>
        </p:txBody>
      </p:sp>
    </p:spTree>
    <p:extLst>
      <p:ext uri="{BB962C8B-B14F-4D97-AF65-F5344CB8AC3E}">
        <p14:creationId xmlns:p14="http://schemas.microsoft.com/office/powerpoint/2010/main" val="39530503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mk"/>
          </a:p>
        </p:txBody>
      </p:sp>
      <p:sp>
        <p:nvSpPr>
          <p:cNvPr id="4" name="Foliennummernplatzhalter 3"/>
          <p:cNvSpPr>
            <a:spLocks noGrp="1"/>
          </p:cNvSpPr>
          <p:nvPr>
            <p:ph type="sldNum" sz="quarter" idx="10"/>
          </p:nvPr>
        </p:nvSpPr>
        <p:spPr/>
        <p:txBody>
          <a:bodyPr/>
          <a:lstStyle/>
          <a:p>
            <a:pPr algn="l" rtl="0"/>
            <a:fld id="{B2221978-7AB2-D644-A1FF-AF545A1745C1}" type="slidenum">
              <a:rPr/>
              <a:pPr/>
              <a:t>127</a:t>
            </a:fld>
            <a:endParaRPr lang="mk"/>
          </a:p>
        </p:txBody>
      </p:sp>
    </p:spTree>
    <p:extLst>
      <p:ext uri="{BB962C8B-B14F-4D97-AF65-F5344CB8AC3E}">
        <p14:creationId xmlns:p14="http://schemas.microsoft.com/office/powerpoint/2010/main" val="39530503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rtl="0"/>
            <a:r>
              <a:rPr lang="mk" sz="1200" b="0" i="0" u="none" strike="noStrike" kern="1200" baseline="0" dirty="0">
                <a:solidFill>
                  <a:schemeClr val="tx1"/>
                </a:solidFill>
                <a:latin typeface="+mn-lt"/>
                <a:ea typeface="+mn-ea"/>
                <a:cs typeface="+mn-cs"/>
              </a:rPr>
              <a:t>Широкоприфатената дефиниција за виртуелни пари/дигитални валути се однесува на работата што ја извршила Оперативната група за определување на дејства за спречување перење пари и финансирање на тероризам (ФАТФ) (Financial Action Task Force (FATF)), меѓувладино тело за развој и за промовирање на политики за спречување перење пари и финансирање тероризам. </a:t>
            </a:r>
          </a:p>
          <a:p>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Според ФАТФ, </a:t>
            </a:r>
            <a:r>
              <a:rPr lang="mk" sz="1200" b="0" i="1" u="none" strike="noStrike" kern="1200" baseline="0" dirty="0">
                <a:solidFill>
                  <a:schemeClr val="tx1"/>
                </a:solidFill>
                <a:latin typeface="+mn-lt"/>
                <a:ea typeface="+mn-ea"/>
                <a:cs typeface="+mn-cs"/>
              </a:rPr>
              <a:t>виртуелна валута е дигитално претставување на вредност со која може дигитално да се тргува и која функционира </a:t>
            </a:r>
            <a:r>
              <a:rPr lang="mk" sz="1200" b="0" i="1" u="none" strike="noStrike" kern="1200" baseline="0" dirty="0" smtClean="0">
                <a:solidFill>
                  <a:schemeClr val="tx1"/>
                </a:solidFill>
                <a:latin typeface="+mn-lt"/>
                <a:ea typeface="+mn-ea"/>
                <a:cs typeface="+mn-cs"/>
              </a:rPr>
              <a:t>како </a:t>
            </a:r>
            <a:endParaRPr lang="mk" sz="1200" b="0" i="0"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1. медиум за размена</a:t>
            </a:r>
            <a:r>
              <a:rPr lang="mk" sz="1200" b="0" i="0" u="none" strike="noStrike" kern="1200" baseline="0" dirty="0" smtClean="0">
                <a:solidFill>
                  <a:schemeClr val="tx1"/>
                </a:solidFill>
                <a:latin typeface="+mn-lt"/>
                <a:ea typeface="+mn-ea"/>
                <a:cs typeface="+mn-cs"/>
              </a:rPr>
              <a:t>; </a:t>
            </a:r>
            <a:endParaRPr lang="mk" sz="1200" b="0" i="0" u="none" strike="noStrike" kern="1200" baseline="0" dirty="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2. </a:t>
            </a:r>
            <a:r>
              <a:rPr lang="mk" sz="1200" b="0" i="1" u="none" strike="noStrike" kern="1200" baseline="0" dirty="0">
                <a:solidFill>
                  <a:schemeClr val="tx1"/>
                </a:solidFill>
                <a:latin typeface="+mn-lt"/>
                <a:ea typeface="+mn-ea"/>
                <a:cs typeface="+mn-cs"/>
              </a:rPr>
              <a:t>пресметковна единица; и/или (3) чување на вредност, но нема легален статус на средство за плаќање во ниедна јурисдикција.</a:t>
            </a:r>
            <a:r>
              <a:rPr lang="mk" sz="1200" b="0" i="0" u="none" strike="noStrike" kern="1200" baseline="0" dirty="0">
                <a:solidFill>
                  <a:schemeClr val="tx1"/>
                </a:solidFill>
                <a:latin typeface="+mn-lt"/>
                <a:ea typeface="+mn-ea"/>
                <a:cs typeface="+mn-cs"/>
              </a:rPr>
              <a:t> </a:t>
            </a:r>
          </a:p>
          <a:p>
            <a:endParaRPr lang="mk" sz="1200" b="0" i="1" u="none" strike="noStrike" kern="1200" baseline="0" dirty="0" smtClean="0">
              <a:solidFill>
                <a:schemeClr val="tx1"/>
              </a:solidFill>
              <a:latin typeface="+mn-lt"/>
              <a:ea typeface="+mn-ea"/>
              <a:cs typeface="+mn-cs"/>
            </a:endParaRPr>
          </a:p>
          <a:p>
            <a:pPr algn="l" rtl="0"/>
            <a:r>
              <a:rPr lang="mk" sz="1200" b="0" i="0" u="none" strike="noStrike" kern="1200" baseline="0" dirty="0">
                <a:solidFill>
                  <a:schemeClr val="tx1"/>
                </a:solidFill>
                <a:latin typeface="+mn-lt"/>
                <a:ea typeface="+mn-ea"/>
                <a:cs typeface="+mn-cs"/>
              </a:rPr>
              <a:t>Според ФАТФ, </a:t>
            </a:r>
            <a:r>
              <a:rPr lang="mk" sz="1200" b="0" i="1" u="none" strike="noStrike" kern="1200" baseline="0" dirty="0">
                <a:solidFill>
                  <a:schemeClr val="tx1"/>
                </a:solidFill>
                <a:latin typeface="+mn-lt"/>
                <a:ea typeface="+mn-ea"/>
                <a:cs typeface="+mn-cs"/>
              </a:rPr>
              <a:t>Дигитална валута може да значи дигитално претставување на виртуелна валута (недекретни пари) или на е-пари (декретни пари</a:t>
            </a:r>
            <a:r>
              <a:rPr lang="mk" sz="1200" b="0" i="1" u="none" strike="noStrike" kern="1200" baseline="0" dirty="0" smtClean="0">
                <a:solidFill>
                  <a:schemeClr val="tx1"/>
                </a:solidFill>
                <a:latin typeface="+mn-lt"/>
                <a:ea typeface="+mn-ea"/>
                <a:cs typeface="+mn-cs"/>
              </a:rPr>
              <a:t>). </a:t>
            </a:r>
            <a:r>
              <a:rPr lang="mk" sz="1200" b="0" i="0" u="none" strike="noStrike" kern="1200" baseline="0" dirty="0" smtClean="0">
                <a:solidFill>
                  <a:schemeClr val="tx1"/>
                </a:solidFill>
                <a:latin typeface="+mn-lt"/>
                <a:ea typeface="+mn-ea"/>
                <a:cs typeface="+mn-cs"/>
              </a:rPr>
              <a:t>Терминот </a:t>
            </a:r>
            <a:r>
              <a:rPr lang="mk" sz="1200" b="0" i="0" u="none" strike="noStrike" kern="1200" baseline="0" dirty="0">
                <a:solidFill>
                  <a:schemeClr val="tx1"/>
                </a:solidFill>
                <a:latin typeface="+mn-lt"/>
                <a:ea typeface="+mn-ea"/>
                <a:cs typeface="+mn-cs"/>
              </a:rPr>
              <a:t>дигитална валута дава термин според кој е можно да се упатува на дигитално претставување, како на декретната, така и на недекретната валута. </a:t>
            </a:r>
          </a:p>
          <a:p>
            <a:pPr marL="0" indent="0" algn="just" rtl="0">
              <a:lnSpc>
                <a:spcPct val="150000"/>
              </a:lnSpc>
              <a:spcBef>
                <a:spcPts val="0"/>
              </a:spcBef>
              <a:buNone/>
            </a:pPr>
            <a:endParaRPr lang="mk" b="0" baseline="0" noProof="0" dirty="0" smtClean="0"/>
          </a:p>
          <a:p>
            <a:pPr marL="0" indent="0" algn="just" rtl="0">
              <a:lnSpc>
                <a:spcPct val="150000"/>
              </a:lnSpc>
              <a:spcBef>
                <a:spcPts val="0"/>
              </a:spcBef>
              <a:buNone/>
            </a:pPr>
            <a:r>
              <a:rPr lang="mk" b="0" i="0" u="none" dirty="0"/>
              <a:t>Криптовалутата е дигитална валута во која се користат техниките за шифрирање за да се регулира генерирањето на единиците на валутата и да се верификува трансферот на средства, кој функционира независно од централната банка. Криптовалутите се потгрупа на алтернативните валути или, поконкретно, на дигиталните валути.</a:t>
            </a:r>
          </a:p>
          <a:p>
            <a:pPr marL="0" indent="0" algn="just" rtl="0">
              <a:lnSpc>
                <a:spcPct val="150000"/>
              </a:lnSpc>
              <a:spcBef>
                <a:spcPts val="0"/>
              </a:spcBef>
              <a:buNone/>
            </a:pPr>
            <a:endParaRPr lang="mk" b="0" noProof="0" dirty="0" smtClean="0"/>
          </a:p>
          <a:p>
            <a:pPr algn="l" rtl="0"/>
            <a:r>
              <a:rPr lang="mk" sz="1200" b="0" i="0" u="none" kern="1200" dirty="0">
                <a:solidFill>
                  <a:schemeClr val="tx1"/>
                </a:solidFill>
                <a:effectLst/>
                <a:latin typeface="+mn-lt"/>
                <a:ea typeface="+mn-ea"/>
                <a:cs typeface="+mn-cs"/>
              </a:rPr>
              <a:t>Дефиницијата е дадена од Европскиот суд на правдата: „49. Трансакции што вклучуваат нетрадиционални валути, односно валути различни од оние што се легално средство на плаќање во една или во повеќе земји, сè додека тие валути се прифатени од страните во трансакцијата како алтернатива на легалните средства за плаќање и немаат никаква друга намена освен да бидат средство за плаќање, претставуваат финансиски трансакции.</a:t>
            </a:r>
          </a:p>
          <a:p>
            <a:pPr algn="l" rtl="0"/>
            <a:r>
              <a:rPr lang="mk" sz="1200" b="0" i="0" u="none" kern="1200" dirty="0">
                <a:solidFill>
                  <a:schemeClr val="tx1"/>
                </a:solidFill>
                <a:effectLst/>
                <a:latin typeface="+mn-lt"/>
                <a:ea typeface="+mn-ea"/>
                <a:cs typeface="+mn-cs"/>
              </a:rPr>
              <a:t>52. Во случајот на главна постапка, заедничкото убедување е дека виртуелната валута „биткоин“ </a:t>
            </a:r>
            <a:r>
              <a:rPr lang="mk" sz="1200" b="1" i="0" u="none" kern="1200" dirty="0">
                <a:solidFill>
                  <a:schemeClr val="tx1"/>
                </a:solidFill>
                <a:effectLst/>
                <a:latin typeface="+mn-lt"/>
                <a:ea typeface="+mn-ea"/>
                <a:cs typeface="+mn-cs"/>
              </a:rPr>
              <a:t>нема никаква друга намена освен да биде средство за плаќање</a:t>
            </a:r>
            <a:r>
              <a:rPr lang="mk" sz="1200" b="0" i="0" u="none" kern="1200" dirty="0">
                <a:solidFill>
                  <a:schemeClr val="tx1"/>
                </a:solidFill>
                <a:effectLst/>
                <a:latin typeface="+mn-lt"/>
                <a:ea typeface="+mn-ea"/>
                <a:cs typeface="+mn-cs"/>
              </a:rPr>
              <a:t> и дека таа е прифатена за таа цел од одредени оператори.</a:t>
            </a:r>
          </a:p>
          <a:p>
            <a:pPr algn="l" rtl="0"/>
            <a:r>
              <a:rPr lang="mk" sz="1200" b="0" i="0" u="none" kern="1200" dirty="0">
                <a:solidFill>
                  <a:schemeClr val="tx1"/>
                </a:solidFill>
                <a:effectLst/>
                <a:latin typeface="+mn-lt"/>
                <a:ea typeface="+mn-ea"/>
                <a:cs typeface="+mn-cs"/>
              </a:rPr>
              <a:t>55</a:t>
            </a:r>
            <a:r>
              <a:rPr lang="mk" sz="1200" b="0" i="0" u="none" kern="1200" dirty="0" smtClean="0">
                <a:solidFill>
                  <a:schemeClr val="tx1"/>
                </a:solidFill>
                <a:effectLst/>
                <a:latin typeface="+mn-lt"/>
                <a:ea typeface="+mn-ea"/>
                <a:cs typeface="+mn-cs"/>
              </a:rPr>
              <a:t>. Општо </a:t>
            </a:r>
            <a:r>
              <a:rPr lang="mk" sz="1200" b="0" i="0" u="none" kern="1200" dirty="0">
                <a:solidFill>
                  <a:schemeClr val="tx1"/>
                </a:solidFill>
                <a:effectLst/>
                <a:latin typeface="+mn-lt"/>
                <a:ea typeface="+mn-ea"/>
                <a:cs typeface="+mn-cs"/>
              </a:rPr>
              <a:t>верување е дека виртуелната валута „биткоин“ ниту претставува гаранција што го пренесува правото на сопственост ниту гаранција од споредбена природа“. (Европски суд на правдата, пресуда C-264/14, 22 октомври 2015 година)</a:t>
            </a:r>
          </a:p>
          <a:p>
            <a:pPr marL="0" indent="0" algn="just" rtl="0">
              <a:lnSpc>
                <a:spcPct val="150000"/>
              </a:lnSpc>
              <a:spcBef>
                <a:spcPts val="0"/>
              </a:spcBef>
              <a:buNone/>
            </a:pPr>
            <a:endParaRPr lang="mk" b="0" noProof="0" dirty="0" smtClean="0"/>
          </a:p>
          <a:p>
            <a:pPr marL="0" indent="0" algn="just" rtl="0">
              <a:lnSpc>
                <a:spcPct val="150000"/>
              </a:lnSpc>
              <a:spcBef>
                <a:spcPts val="0"/>
              </a:spcBef>
              <a:buNone/>
            </a:pPr>
            <a:endParaRPr lang="mk" b="0"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[Инструкторот ги прашува учесниците дали слушнале за криптовалута. Ако никој не одговори, инструкторот може да продолжи да прашуува дали некој слушнал за „биткоин“. Во зависност од одговорите инструкторот може да продолжи да ги ангажира учесниците со прашување дали некогаш имале случај во кој била вклучена криптовалута.]</a:t>
            </a:r>
            <a:endParaRPr lang="mk" noProof="0" dirty="0" smtClean="0"/>
          </a:p>
          <a:p>
            <a:endParaRPr lang="mk" b="0" baseline="0" dirty="0" smtClean="0"/>
          </a:p>
        </p:txBody>
      </p:sp>
      <p:sp>
        <p:nvSpPr>
          <p:cNvPr id="4" name="Foliennummernplatzhalter 3"/>
          <p:cNvSpPr>
            <a:spLocks noGrp="1"/>
          </p:cNvSpPr>
          <p:nvPr>
            <p:ph type="sldNum" sz="quarter" idx="10"/>
          </p:nvPr>
        </p:nvSpPr>
        <p:spPr/>
        <p:txBody>
          <a:bodyPr/>
          <a:lstStyle/>
          <a:p>
            <a:pPr algn="l" rtl="0"/>
            <a:fld id="{5827260C-95DC-194B-88B2-0B241DEC43BF}" type="slidenum">
              <a:rPr/>
              <a:pPr/>
              <a:t>133</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gn="l" rtl="0"/>
            <a:r>
              <a:rPr lang="mk" b="0" i="0" u="none" baseline="0" dirty="0"/>
              <a:t>[Овој слајд е анимиран.]</a:t>
            </a:r>
          </a:p>
          <a:p>
            <a:endParaRPr lang="mk" baseline="0" noProof="0" dirty="0" smtClean="0"/>
          </a:p>
          <a:p>
            <a:pPr algn="l" rtl="0"/>
            <a:r>
              <a:rPr lang="mk" b="0" i="0" u="none" baseline="0" dirty="0"/>
              <a:t>„Сите вие знаете дека вашата реална валута и криптовалутата може да бидат нешто сосема ново за вас. Можете да се прашате како некој може да потроши реални пари за да купи нешто сосема виртуелно</a:t>
            </a:r>
            <a:r>
              <a:rPr lang="mk" b="0" i="0" u="none" baseline="0" dirty="0" smtClean="0"/>
              <a:t>. Но </a:t>
            </a:r>
            <a:r>
              <a:rPr lang="mk" b="0" i="0" u="none" baseline="0" dirty="0"/>
              <a:t>размислите за ова: Во минатото, парите се врзувале за златниот стандард, кој значел дека секоја пара во вашиот паричник претставува ветување дека можете да отидете во банка и да ги замените тие пари за одредено количество физичко злато. Тоа значело дека во оптек се само онолку пари колку што имало злато во резерва во централните банки. Сега кога главните валути не се повеќе врзани за златниот стандард вашите „реални“ пари во основа ја имаат само вредноста на хартијата на која се печатени. Секако дека ова не е сосема точно, но во основа вредноста на парите се потпира на довербата дека може да купите одредени стоки точно за тој износ на пари. Инфлацијата и дефлацијата може да имаат големо влијание врз вредноста на вашите пари.</a:t>
            </a:r>
          </a:p>
          <a:p>
            <a:endParaRPr lang="mk" baseline="0" noProof="0" dirty="0" smtClean="0"/>
          </a:p>
          <a:p>
            <a:pPr algn="l" rtl="0"/>
            <a:r>
              <a:rPr lang="mk" b="0" i="0" u="none" baseline="0" dirty="0"/>
              <a:t>Ако тргнеме еден чекор понапред, повеќето од вашите пари се чуваат и се пренесуваат преку банкарски сметки. Вие повеќе не ги гледате парите, тоа се само бинарни цифри во компјутерските системи. Според тоа, секој месец вие работите напорно само за да земете одреден износ на цифри што ќе биде префрлен на вашата сметка. Реалната вредност на овие цифри доаѓа кога различни продавници и лица како вашиот газда ќе ги прифатат.</a:t>
            </a:r>
          </a:p>
          <a:p>
            <a:endParaRPr lang="mk" baseline="0" noProof="0" dirty="0" smtClean="0"/>
          </a:p>
          <a:p>
            <a:pPr algn="l" rtl="0"/>
            <a:r>
              <a:rPr lang="mk" b="0" i="0" u="none" baseline="0" dirty="0"/>
              <a:t>Криптовалутата е многу слична на овие цифри. Таа само се чува во друга форма на сметка и во моментов има еден голем недостаток</a:t>
            </a:r>
            <a:r>
              <a:rPr lang="mk" b="0" i="0" u="none" baseline="0" dirty="0" smtClean="0"/>
              <a:t>: Не </a:t>
            </a:r>
            <a:r>
              <a:rPr lang="mk" b="0" i="0" u="none" baseline="0" dirty="0"/>
              <a:t>е јавно прифатена од сите.</a:t>
            </a:r>
          </a:p>
          <a:p>
            <a:endParaRPr lang="mk" baseline="0" noProof="0" dirty="0" smtClean="0"/>
          </a:p>
          <a:p>
            <a:pPr algn="l" rtl="0"/>
            <a:r>
              <a:rPr lang="mk" b="0" i="0" u="none" baseline="0" dirty="0"/>
              <a:t>Покрај тоа, криптовалутите имаат некои карактеристики што ги разликуваат од традиционалната валута:</a:t>
            </a:r>
          </a:p>
          <a:p>
            <a:endParaRPr lang="mk" baseline="0" noProof="0" dirty="0" smtClean="0"/>
          </a:p>
          <a:p>
            <a:pPr algn="l" rtl="0"/>
            <a:r>
              <a:rPr lang="mk" b="0" i="0" u="none" baseline="0" dirty="0"/>
              <a:t>1. децентрализирани</a:t>
            </a:r>
            <a:endParaRPr lang="mk" baseline="0" noProof="0" dirty="0" smtClean="0"/>
          </a:p>
          <a:p>
            <a:endParaRPr lang="mk" baseline="0" noProof="0" dirty="0" smtClean="0"/>
          </a:p>
          <a:p>
            <a:pPr algn="l" rtl="0"/>
            <a:r>
              <a:rPr lang="mk" b="0" i="0" u="none" baseline="0" dirty="0"/>
              <a:t>Мрежите на криптовалутите не се контролирани од централен орган. Секоја машина што „рудари“ ковани пари и процесира трансакции прави дел од мрежа, а машините работат заедно. Тоа значи дека еден централен орган, во теорија, не може да се плетка во монетарната политика и да предизвика колапс – или едноставно да одлучи да ги земе биткоините од луѓето, како што Европската централна банка одлучи тоа да го направи на Кипар на почетокот од 2013 година. И ако некои делови од мрежата станат офлајн од било каква причина, парите продолжуваат да течат. </a:t>
            </a:r>
          </a:p>
          <a:p>
            <a:endParaRPr lang="mk" baseline="0" noProof="0" dirty="0" smtClean="0"/>
          </a:p>
          <a:p>
            <a:pPr algn="l" rtl="0"/>
            <a:r>
              <a:rPr lang="mk" b="0" i="0" u="none" baseline="0" dirty="0"/>
              <a:t>2. лесни за воспоставување</a:t>
            </a:r>
          </a:p>
          <a:p>
            <a:endParaRPr lang="mk" baseline="0" noProof="0" dirty="0" smtClean="0"/>
          </a:p>
          <a:p>
            <a:pPr algn="l" rtl="0"/>
            <a:r>
              <a:rPr lang="mk" b="0" i="0" u="none" baseline="0" dirty="0"/>
              <a:t>Отворање банкарска сметка во конвенционалните банки бара од вас да пополните ниа формулари и да исполните одредени барања. Отворање трговска сметка за плаќање е уште една кафкинова задача, оптоварена со бирократија. Меѓутоа, биткоин-адресата може да ја отворите за неколку секунди, без поставување прашања и без плаќање надоместоци</a:t>
            </a:r>
            <a:r>
              <a:rPr lang="mk" b="0" i="0" u="none" baseline="0" dirty="0" smtClean="0"/>
              <a:t>. </a:t>
            </a:r>
            <a:endParaRPr lang="mk" b="0" i="0" u="none" baseline="0" dirty="0"/>
          </a:p>
          <a:p>
            <a:endParaRPr lang="mk" baseline="0" noProof="0" dirty="0" smtClean="0"/>
          </a:p>
          <a:p>
            <a:pPr algn="l" rtl="0"/>
            <a:r>
              <a:rPr lang="mk" b="0" i="0" u="none" baseline="0" dirty="0"/>
              <a:t>3. анонимни</a:t>
            </a:r>
          </a:p>
          <a:p>
            <a:endParaRPr lang="mk" baseline="0" noProof="0" dirty="0" smtClean="0"/>
          </a:p>
          <a:p>
            <a:pPr algn="l" rtl="0"/>
            <a:r>
              <a:rPr lang="mk" b="0" i="0" u="none" baseline="0" dirty="0"/>
              <a:t>Изгледа дека праќањето и примањето пари во виртуелниот паричник наместо на реалната банкарска сметка нуди поголема анонимност. Нема потреба од докажување на вашиот идентитет кога воспоставувате паричник</a:t>
            </a:r>
            <a:r>
              <a:rPr lang="mk" b="0" i="0" u="none" baseline="0" dirty="0" smtClean="0"/>
              <a:t>. Еден </a:t>
            </a:r>
            <a:r>
              <a:rPr lang="mk" b="0" i="0" u="none" baseline="0" dirty="0"/>
              <a:t>корисник може да има повеќе биткоин-адреси и тие не се поврзани со имиња, адреси или со други податоци за лична идентификација. Меѓутоа ... </a:t>
            </a:r>
          </a:p>
          <a:p>
            <a:endParaRPr lang="mk" baseline="0" noProof="0" dirty="0" smtClean="0"/>
          </a:p>
          <a:p>
            <a:pPr algn="l" rtl="0"/>
            <a:r>
              <a:rPr lang="mk" b="0" i="0" u="none" baseline="0" dirty="0"/>
              <a:t>4. сосема транспарентни</a:t>
            </a:r>
          </a:p>
          <a:p>
            <a:endParaRPr lang="mk" baseline="0" noProof="0" dirty="0" smtClean="0"/>
          </a:p>
          <a:p>
            <a:pPr algn="l" rtl="0"/>
            <a:r>
              <a:rPr lang="mk" b="0" i="0" u="none" baseline="0" dirty="0"/>
              <a:t>... биткоинот чува детали за секоја трансакција што кога било се случила во мрежата во огромна верзија на главна книга, наречена блокчејн. Блокчејнот кажува сè.</a:t>
            </a:r>
          </a:p>
          <a:p>
            <a:endParaRPr lang="mk" baseline="0" noProof="0" dirty="0" smtClean="0"/>
          </a:p>
          <a:p>
            <a:pPr algn="l" rtl="0"/>
            <a:r>
              <a:rPr lang="mk" b="0" i="0" u="none" baseline="0" dirty="0"/>
              <a:t>Ако имате биткоин-адреса што јавно се користи, секој може да каже колку биткоини се чуваат на таа адреса. Но не знаат дека тие се ваши.</a:t>
            </a:r>
          </a:p>
          <a:p>
            <a:endParaRPr lang="mk" baseline="0" noProof="0" dirty="0" smtClean="0"/>
          </a:p>
          <a:p>
            <a:pPr algn="l" rtl="0"/>
            <a:r>
              <a:rPr lang="mk" b="0" i="0" u="none" baseline="0" dirty="0"/>
              <a:t>Постојат мерки што луѓето може да ги преземат за да нивните активности бидат поневидливи во биткоин-мрежата, како што е да не користат исти биткоин-адреси постојано и да не пренесуваат многу биткоини на една адреса.</a:t>
            </a:r>
          </a:p>
          <a:p>
            <a:endParaRPr lang="mk" baseline="0" noProof="0" dirty="0" smtClean="0"/>
          </a:p>
          <a:p>
            <a:pPr algn="l" rtl="0"/>
            <a:r>
              <a:rPr lang="mk" b="0" i="0" u="none" baseline="0" dirty="0"/>
              <a:t>5. Провизијата за трансакциите е ниска</a:t>
            </a:r>
          </a:p>
          <a:p>
            <a:endParaRPr lang="mk" baseline="0" noProof="0" dirty="0" smtClean="0"/>
          </a:p>
          <a:p>
            <a:pPr algn="l" rtl="0"/>
            <a:r>
              <a:rPr lang="mk" b="0" i="0" u="none" baseline="0" dirty="0"/>
              <a:t>Вашата банка може да ви пресмета провизија од 10 евра за меѓународни трансфери. За биткоините тоа не е потребно – постојат само многу мали трансакциски трошоци што се користат за наградување и за покривање на трошоците на „рударите“.</a:t>
            </a:r>
          </a:p>
          <a:p>
            <a:endParaRPr lang="mk" baseline="0" noProof="0" dirty="0" smtClean="0"/>
          </a:p>
          <a:p>
            <a:pPr algn="l" rtl="0"/>
            <a:r>
              <a:rPr lang="mk" b="0" i="0" u="none" baseline="0" dirty="0"/>
              <a:t>6. Брз трансфер</a:t>
            </a:r>
          </a:p>
          <a:p>
            <a:endParaRPr lang="mk" baseline="0" noProof="0" dirty="0" smtClean="0"/>
          </a:p>
          <a:p>
            <a:pPr algn="l" rtl="0"/>
            <a:r>
              <a:rPr lang="mk" b="0" i="0" u="none" baseline="0" dirty="0"/>
              <a:t>Може да праќате пари каде било и тие ќе пристигнат таму за неколку минути, штом биткоин-мрежата ќе го обработи плаќањето.</a:t>
            </a:r>
          </a:p>
          <a:p>
            <a:endParaRPr lang="mk" baseline="0"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7.Иреверзибилни трансакции</a:t>
            </a:r>
          </a:p>
          <a:p>
            <a:pPr marL="0" marR="0" indent="0" algn="l" defTabSz="457200" rtl="0" eaLnBrk="1" fontAlgn="auto" latinLnBrk="0" hangingPunct="1">
              <a:lnSpc>
                <a:spcPct val="100000"/>
              </a:lnSpc>
              <a:spcBef>
                <a:spcPts val="0"/>
              </a:spcBef>
              <a:spcAft>
                <a:spcPts val="0"/>
              </a:spcAft>
              <a:buClrTx/>
              <a:buSzTx/>
              <a:buFontTx/>
              <a:buNone/>
              <a:tabLst/>
              <a:defRPr/>
            </a:pPr>
            <a:endParaRPr lang="mk" baseline="0" noProof="0" dirty="0" smtClean="0"/>
          </a:p>
          <a:p>
            <a:pPr algn="l" rtl="0"/>
            <a:r>
              <a:rPr lang="mk" b="0" i="0" u="none" baseline="0" dirty="0"/>
              <a:t>Кога вашите биткоини се пратени, не може да ги вратите назад, освен ако ви ги врати примателот. Тие се отидени засекогаш. </a:t>
            </a:r>
          </a:p>
          <a:p>
            <a:pPr algn="l" rtl="0"/>
            <a:r>
              <a:rPr lang="mk" b="0" i="0" u="none" baseline="0" dirty="0"/>
              <a:t>„</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134</a:t>
            </a:fld>
            <a:endParaRPr lang="mk"/>
          </a:p>
        </p:txBody>
      </p:sp>
    </p:spTree>
    <p:extLst>
      <p:ext uri="{BB962C8B-B14F-4D97-AF65-F5344CB8AC3E}">
        <p14:creationId xmlns:p14="http://schemas.microsoft.com/office/powerpoint/2010/main" val="27171392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sz="1200" b="0" i="0" u="none" strike="noStrike" kern="1200" baseline="0">
                <a:solidFill>
                  <a:schemeClr val="tx1"/>
                </a:solidFill>
                <a:latin typeface="+mn-lt"/>
                <a:ea typeface="+mn-ea"/>
                <a:cs typeface="+mn-cs"/>
              </a:rPr>
              <a:t>Вообичаената класификација на виртуелните валути упатува работата што ја извршила ФАТФ, која разликува четири класи на виртуелни валути, како што е опишано во Таксономијата илустрирана на слајдот.</a:t>
            </a:r>
            <a:endParaRPr lang="mk" baseline="0" noProof="0" dirty="0" smtClean="0"/>
          </a:p>
        </p:txBody>
      </p:sp>
      <p:sp>
        <p:nvSpPr>
          <p:cNvPr id="4" name="Foliennummernplatzhalter 3"/>
          <p:cNvSpPr>
            <a:spLocks noGrp="1"/>
          </p:cNvSpPr>
          <p:nvPr>
            <p:ph type="sldNum" sz="quarter" idx="10"/>
          </p:nvPr>
        </p:nvSpPr>
        <p:spPr/>
        <p:txBody>
          <a:bodyPr/>
          <a:lstStyle/>
          <a:p>
            <a:pPr algn="l" rtl="0"/>
            <a:fld id="{5827260C-95DC-194B-88B2-0B241DEC43BF}" type="slidenum">
              <a:rPr/>
              <a:pPr/>
              <a:t>135</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baseline="0"/>
              <a:t>[Овој слајд е анимиран.]</a:t>
            </a:r>
          </a:p>
          <a:p>
            <a:endParaRPr lang="mk" baseline="0" dirty="0" smtClean="0"/>
          </a:p>
          <a:p>
            <a:pPr algn="l" rtl="0"/>
            <a:r>
              <a:rPr lang="mk" b="0" i="0" u="none" baseline="0"/>
              <a:t>Овој слајд покажува некои примери на криптовалути во вести и укажува зошто тие се релевантни за органите за спроведување на законот. </a:t>
            </a:r>
          </a:p>
        </p:txBody>
      </p:sp>
      <p:sp>
        <p:nvSpPr>
          <p:cNvPr id="4" name="Foliennummernplatzhalter 3"/>
          <p:cNvSpPr>
            <a:spLocks noGrp="1"/>
          </p:cNvSpPr>
          <p:nvPr>
            <p:ph type="sldNum" sz="quarter" idx="10"/>
          </p:nvPr>
        </p:nvSpPr>
        <p:spPr/>
        <p:txBody>
          <a:bodyPr/>
          <a:lstStyle/>
          <a:p>
            <a:pPr algn="l" rtl="0"/>
            <a:fld id="{5827260C-95DC-194B-88B2-0B241DEC43BF}" type="slidenum">
              <a:rPr/>
              <a:pPr/>
              <a:t>136</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baseline="0" dirty="0"/>
              <a:t>Постојат повеќе од 640 различни видови криптовалути (07.2015) Корисен преглед може да се најде овде: http://coinmarketcap.com/all/views/all/ </a:t>
            </a:r>
          </a:p>
          <a:p>
            <a:endParaRPr lang="mk" baseline="0" noProof="0" dirty="0" smtClean="0"/>
          </a:p>
          <a:p>
            <a:pPr algn="l" rtl="0"/>
            <a:r>
              <a:rPr lang="mk" b="0" i="0" u="none" baseline="0" dirty="0"/>
              <a:t>Најважната и најпознатата криптовалута е биткоинот, кој е измислен кон крајот на 2008 година од „Сатоши Накамото“ (Satoshi Nakamoto). Меѓутоа, важно е да се знае дека постојат и други криптовалути</a:t>
            </a:r>
            <a:r>
              <a:rPr lang="mk" b="0" i="0" u="none" baseline="0" dirty="0" smtClean="0"/>
              <a:t>. Некои </a:t>
            </a:r>
            <a:r>
              <a:rPr lang="mk" b="0" i="0" u="none" baseline="0" dirty="0"/>
              <a:t>од нив беа креирани затоа што биткоинот стана премногу „тежок“ – што значи дека, всушност, не беше многу погоден за плаќање трансакции. Други беа креирани за да се надминат слабостите на биткоинот, како што е DASH (X11 Logo; порано познат како даркоин (Darkcoin)) за да се овозможат целосно анонимни трансакции како и помали трансакции. </a:t>
            </a:r>
          </a:p>
          <a:p>
            <a:endParaRPr lang="mk" baseline="0" noProof="0" dirty="0" smtClean="0"/>
          </a:p>
          <a:p>
            <a:pPr algn="l" rtl="0"/>
            <a:r>
              <a:rPr lang="mk" b="0" i="0" u="none" baseline="0" dirty="0"/>
              <a:t>Повеќето од валутите се засноваат на истиот пристап: Мрежа на рамноправни терминали за рударење на монети (коини) и потврдување на трансакции и однапред дефинирано, ограничено снабдување со валута. </a:t>
            </a:r>
          </a:p>
        </p:txBody>
      </p:sp>
      <p:sp>
        <p:nvSpPr>
          <p:cNvPr id="4" name="Foliennummernplatzhalter 3"/>
          <p:cNvSpPr>
            <a:spLocks noGrp="1"/>
          </p:cNvSpPr>
          <p:nvPr>
            <p:ph type="sldNum" sz="quarter" idx="10"/>
          </p:nvPr>
        </p:nvSpPr>
        <p:spPr/>
        <p:txBody>
          <a:bodyPr/>
          <a:lstStyle/>
          <a:p>
            <a:pPr algn="l" rtl="0"/>
            <a:fld id="{5827260C-95DC-194B-88B2-0B241DEC43BF}" type="slidenum">
              <a:rPr/>
              <a:pPr/>
              <a:t>137</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baseline="0" dirty="0"/>
              <a:t>[Се препорачува да се прикаже видеото што се наоѓа на https://bitcoin.org/ (https://youtu.be/Gc2en3nHxA4)]</a:t>
            </a:r>
          </a:p>
          <a:p>
            <a:endParaRPr lang="mk" baseline="0" noProof="0" dirty="0" smtClean="0"/>
          </a:p>
          <a:p>
            <a:pPr algn="l" rtl="0"/>
            <a:r>
              <a:rPr lang="mk" b="0" i="0" u="none" baseline="0" dirty="0"/>
              <a:t>Даден е упростен пример како функционира биткоинот:</a:t>
            </a:r>
          </a:p>
          <a:p>
            <a:endParaRPr lang="mk" baseline="0" noProof="0" dirty="0" smtClean="0"/>
          </a:p>
          <a:p>
            <a:pPr algn="l" rtl="0"/>
            <a:r>
              <a:rPr lang="mk" b="0" i="0" u="none" baseline="0" dirty="0"/>
              <a:t>Испраќачот и примателот имаат паричник за одредена криптовалута (во овој случај биткоин). Паричникот има одредена адреса – слично на бројот на вашата банкарска сметка. Сега испраќачот го известува неговиот биткоин-клиент да прати одредено количество биткоини на примателот. Тој ја потврдува автентичноста со неговиот приватен клуч. Трансакцијата ќе почне само кога приватниот клуч е точен</a:t>
            </a:r>
            <a:r>
              <a:rPr lang="mk" b="0" i="0" u="none" baseline="0" dirty="0" smtClean="0"/>
              <a:t>. Откако </a:t>
            </a:r>
            <a:r>
              <a:rPr lang="mk" b="0" i="0" u="none" baseline="0" dirty="0"/>
              <a:t>трансакцијата е креирана, целата мрежа на „рудари“ почнува да ја решава крајно сложената математичка вежба за да го потврди точно овој трансфер. „Рударите“ добиваат мала трансакциска провизија за нивната работа. Ова гарантира дека таму постојат многу „рудари“ и дека сите трансакции е потврдени. Откако е потврдена валидноста на трансакцијата, таа се запишува во блокчејнот, регистарот во кој се евидентираат сите трансакции што некогаш биле направени</a:t>
            </a:r>
            <a:r>
              <a:rPr lang="mk" b="0" i="0" u="none" baseline="0" dirty="0" smtClean="0"/>
              <a:t>. Блокчејнот </a:t>
            </a:r>
            <a:r>
              <a:rPr lang="mk" b="0" i="0" u="none" baseline="0" dirty="0"/>
              <a:t>се чува кај секој клиент во биткоин-мрежата</a:t>
            </a:r>
            <a:r>
              <a:rPr lang="mk" b="0" i="0" u="none" baseline="0" dirty="0" smtClean="0"/>
              <a:t>. </a:t>
            </a:r>
            <a:endParaRPr lang="mk" b="0" i="0" u="none" baseline="0" dirty="0"/>
          </a:p>
          <a:p>
            <a:endParaRPr lang="mk" baseline="0" noProof="0" dirty="0" smtClean="0"/>
          </a:p>
          <a:p>
            <a:pPr algn="l" rtl="0"/>
            <a:r>
              <a:rPr lang="mk" b="0" i="0" u="none" baseline="0" dirty="0"/>
              <a:t>Како што покажува графичкиот приказ, постојат и други приматели на биткоинот освен само приватни лица. Испраќачот може да прати биткоини до банки, служби што нудат трансфер на пари и менувачници за замена на биткоини за реални пари или за друга криптовалута. И секако: има и одреден број продавници, како на интернет, така и во реалниот живот, кои го примаат биткоинот како средство за плаќање за нивните производи и услуги.</a:t>
            </a:r>
          </a:p>
        </p:txBody>
      </p:sp>
      <p:sp>
        <p:nvSpPr>
          <p:cNvPr id="4" name="Foliennummernplatzhalter 3"/>
          <p:cNvSpPr>
            <a:spLocks noGrp="1"/>
          </p:cNvSpPr>
          <p:nvPr>
            <p:ph type="sldNum" sz="quarter" idx="10"/>
          </p:nvPr>
        </p:nvSpPr>
        <p:spPr/>
        <p:txBody>
          <a:bodyPr/>
          <a:lstStyle/>
          <a:p>
            <a:pPr algn="l" rtl="0"/>
            <a:fld id="{5827260C-95DC-194B-88B2-0B241DEC43BF}" type="slidenum">
              <a:rPr/>
              <a:pPr/>
              <a:t>138</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baseline="0" dirty="0"/>
              <a:t>Еве неколку објаснувања за речникот што често се користи кога се зборува за криптовалутите:</a:t>
            </a:r>
          </a:p>
          <a:p>
            <a:endParaRPr lang="mk" baseline="0" noProof="0" dirty="0" smtClean="0"/>
          </a:p>
          <a:p>
            <a:pPr algn="l" rtl="0"/>
            <a:r>
              <a:rPr lang="mk" b="0" i="0" u="none" baseline="0" dirty="0"/>
              <a:t>Паричник: Паричникот е приближно еквивалентен на физичкиот паричник во мрежата на криптовалутата. Паричникот, всушност, ги содржи приватните клучеви на сопственикот што му овозможуваат да ги троши коините што се сместени на неговата адреса во блокчејнот.</a:t>
            </a:r>
          </a:p>
          <a:p>
            <a:endParaRPr lang="mk" baseline="0" noProof="0" dirty="0" smtClean="0"/>
          </a:p>
          <a:p>
            <a:pPr algn="l" rtl="0"/>
            <a:r>
              <a:rPr lang="mk" b="0" i="0" u="none" baseline="0" dirty="0"/>
              <a:t>„Рудар“: „Рударење“ е процес на работа на компјутерскиот хардвер да прави математички пресметки за мрежата на криптовалутата за да се потврди трансакцијата.</a:t>
            </a:r>
          </a:p>
          <a:p>
            <a:endParaRPr lang="mk" baseline="0" noProof="0" dirty="0" smtClean="0"/>
          </a:p>
          <a:p>
            <a:pPr algn="l" rtl="0"/>
            <a:r>
              <a:rPr lang="mk" b="0" i="0" u="none" baseline="0" dirty="0"/>
              <a:t>Блокчејн: Блокчејн е јавна евиденција за сите трансакции во мрежата на криптовалутата</a:t>
            </a:r>
            <a:r>
              <a:rPr lang="mk" b="0" i="0" u="none" baseline="0" dirty="0" smtClean="0"/>
              <a:t>. Тие </a:t>
            </a:r>
            <a:r>
              <a:rPr lang="mk" b="0" i="0" u="none" baseline="0" dirty="0"/>
              <a:t>се чуваат по хронолошки ред. Блокчејнот го споделуваат сите корисници на таа мрежа и тој се користи за потврдување на билансот на адресите на паричникот.</a:t>
            </a:r>
          </a:p>
          <a:p>
            <a:endParaRPr lang="mk" baseline="0" noProof="0" dirty="0" smtClean="0"/>
          </a:p>
          <a:p>
            <a:pPr algn="l" rtl="0"/>
            <a:r>
              <a:rPr lang="mk" b="0" i="0" u="none" baseline="0" dirty="0"/>
              <a:t>Приватен клуч: Приватен клуч е таен податок што го докажува вашето право да трошите коини од конкретна адреса на паричникот преку криптографски потпис. Секоја адреса на паричник има свој сопствен единствен приватен клуч.</a:t>
            </a:r>
          </a:p>
        </p:txBody>
      </p:sp>
      <p:sp>
        <p:nvSpPr>
          <p:cNvPr id="4" name="Foliennummernplatzhalter 3"/>
          <p:cNvSpPr>
            <a:spLocks noGrp="1"/>
          </p:cNvSpPr>
          <p:nvPr>
            <p:ph type="sldNum" sz="quarter" idx="10"/>
          </p:nvPr>
        </p:nvSpPr>
        <p:spPr/>
        <p:txBody>
          <a:bodyPr/>
          <a:lstStyle/>
          <a:p>
            <a:pPr algn="l" rtl="0"/>
            <a:fld id="{5827260C-95DC-194B-88B2-0B241DEC43BF}" type="slidenum">
              <a:rPr/>
              <a:pPr/>
              <a:t>139</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62500" lnSpcReduction="2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mk" b="0" i="0" u="none" baseline="0"/>
              <a:t>[Овој слајд е анимиран.]</a:t>
            </a:r>
          </a:p>
          <a:p>
            <a:pPr marL="0" indent="0" algn="l" rtl="0">
              <a:lnSpc>
                <a:spcPct val="150000"/>
              </a:lnSpc>
              <a:spcBef>
                <a:spcPts val="0"/>
              </a:spcBef>
              <a:buNone/>
            </a:pPr>
            <a:endParaRPr lang="mk" b="0" dirty="0" smtClean="0"/>
          </a:p>
          <a:p>
            <a:pPr marL="0" indent="0" algn="l" rtl="0">
              <a:lnSpc>
                <a:spcPct val="150000"/>
              </a:lnSpc>
              <a:spcBef>
                <a:spcPts val="0"/>
              </a:spcBef>
              <a:buNone/>
            </a:pPr>
            <a:r>
              <a:rPr lang="mk" b="0" i="0" u="none"/>
              <a:t>Фактот дека сите трансакции во мрежата може јавно да се следат во блокчејнот, може да докаже дека одредени коини се разменувале меѓу одредени корисници во одреден временски период повторно и повторно. Ова може да го докаже односот меѓу сметките, па дури и поврзаноста со одредени кривични дела. Поради тоа беа креирани различни решенија за да подобро се заштити приватноста и подобро да се маскираат трагите во отворениот систем како што е мрежата на криптовалутата. Две главни решенија што се интересни за перачите на пари се:</a:t>
            </a:r>
          </a:p>
          <a:p>
            <a:pPr marL="0" indent="0" algn="l" rtl="0">
              <a:lnSpc>
                <a:spcPct val="150000"/>
              </a:lnSpc>
              <a:spcBef>
                <a:spcPts val="0"/>
              </a:spcBef>
              <a:buNone/>
            </a:pPr>
            <a:endParaRPr lang="mk" b="0" dirty="0" smtClean="0"/>
          </a:p>
          <a:p>
            <a:pPr marL="0" indent="0" algn="l" rtl="0">
              <a:lnSpc>
                <a:spcPct val="150000"/>
              </a:lnSpc>
              <a:spcBef>
                <a:spcPts val="0"/>
              </a:spcBef>
              <a:buNone/>
            </a:pPr>
            <a:r>
              <a:rPr lang="mk" b="0" i="0" u="none"/>
              <a:t>- Миксери</a:t>
            </a:r>
          </a:p>
          <a:p>
            <a:pPr lvl="1" algn="l" rtl="0">
              <a:lnSpc>
                <a:spcPct val="150000"/>
              </a:lnSpc>
              <a:spcBef>
                <a:spcPts val="0"/>
              </a:spcBef>
            </a:pPr>
            <a:r>
              <a:rPr lang="mk" sz="2000" b="0" i="0" u="none"/>
              <a:t>Коините што произлегуваат од криминални трансакции се мешаат со коините на другите корисници на адресата на централниот миксер. </a:t>
            </a:r>
          </a:p>
          <a:p>
            <a:pPr lvl="1" algn="l" rtl="0">
              <a:lnSpc>
                <a:spcPct val="150000"/>
              </a:lnSpc>
              <a:spcBef>
                <a:spcPts val="0"/>
              </a:spcBef>
            </a:pPr>
            <a:r>
              <a:rPr lang="mk" sz="2000" b="0" i="0" u="none"/>
              <a:t>Миксерот ги праќа назад индивидуалните трансакции.</a:t>
            </a:r>
          </a:p>
          <a:p>
            <a:pPr marL="457200" lvl="1" indent="0" algn="l" rtl="0">
              <a:lnSpc>
                <a:spcPct val="150000"/>
              </a:lnSpc>
              <a:spcBef>
                <a:spcPts val="0"/>
              </a:spcBef>
              <a:buNone/>
            </a:pPr>
            <a:endParaRPr lang="mk" sz="2000" b="0" dirty="0" smtClean="0"/>
          </a:p>
          <a:p>
            <a:pPr marL="0" indent="0" algn="l" rtl="0">
              <a:lnSpc>
                <a:spcPct val="150000"/>
              </a:lnSpc>
              <a:spcBef>
                <a:spcPts val="0"/>
              </a:spcBef>
              <a:buNone/>
            </a:pPr>
            <a:r>
              <a:rPr lang="mk" b="0" i="0" u="none"/>
              <a:t>- Тамблер</a:t>
            </a:r>
          </a:p>
          <a:p>
            <a:pPr lvl="1" algn="l" rtl="0">
              <a:lnSpc>
                <a:spcPct val="150000"/>
              </a:lnSpc>
              <a:spcBef>
                <a:spcPts val="0"/>
              </a:spcBef>
            </a:pPr>
            <a:r>
              <a:rPr lang="mk" sz="2000" b="0" i="0" u="none"/>
              <a:t>Коините што произлегуваат од криминални трансакции се праќаат до услугата тамблер.</a:t>
            </a:r>
          </a:p>
          <a:p>
            <a:pPr lvl="1" algn="l" rtl="0">
              <a:lnSpc>
                <a:spcPct val="150000"/>
              </a:lnSpc>
              <a:spcBef>
                <a:spcPts val="0"/>
              </a:spcBef>
            </a:pPr>
            <a:r>
              <a:rPr lang="mk" sz="2000" b="0" i="0" u="none"/>
              <a:t>Тамблерот ги меша коините, ги пренесува низ разни други паричници во различни износи.</a:t>
            </a:r>
          </a:p>
          <a:p>
            <a:pPr lvl="1" algn="l" rtl="0">
              <a:lnSpc>
                <a:spcPct val="150000"/>
              </a:lnSpc>
              <a:spcBef>
                <a:spcPts val="0"/>
              </a:spcBef>
            </a:pPr>
            <a:r>
              <a:rPr lang="mk" sz="2000" b="0" i="0" u="none"/>
              <a:t>Тамблерот ги праќа коините назад со разни трансакции со различни износи. </a:t>
            </a:r>
            <a:endParaRPr lang="mk" b="0" dirty="0" smtClean="0"/>
          </a:p>
          <a:p>
            <a:endParaRPr lang="mk" b="0" baseline="0" dirty="0" smtClean="0"/>
          </a:p>
        </p:txBody>
      </p:sp>
      <p:sp>
        <p:nvSpPr>
          <p:cNvPr id="4" name="Foliennummernplatzhalter 3"/>
          <p:cNvSpPr>
            <a:spLocks noGrp="1"/>
          </p:cNvSpPr>
          <p:nvPr>
            <p:ph type="sldNum" sz="quarter" idx="10"/>
          </p:nvPr>
        </p:nvSpPr>
        <p:spPr/>
        <p:txBody>
          <a:bodyPr/>
          <a:lstStyle/>
          <a:p>
            <a:pPr algn="l" rtl="0"/>
            <a:fld id="{5827260C-95DC-194B-88B2-0B241DEC43BF}" type="slidenum">
              <a:rPr/>
              <a:pPr/>
              <a:t>140</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a:p>
        </p:txBody>
      </p:sp>
      <p:sp>
        <p:nvSpPr>
          <p:cNvPr id="4" name="Slide Number Placeholder 3"/>
          <p:cNvSpPr>
            <a:spLocks noGrp="1"/>
          </p:cNvSpPr>
          <p:nvPr>
            <p:ph type="sldNum" sz="quarter" idx="10"/>
          </p:nvPr>
        </p:nvSpPr>
        <p:spPr/>
        <p:txBody>
          <a:bodyPr/>
          <a:lstStyle/>
          <a:p>
            <a:pPr algn="l" rtl="0"/>
            <a:fld id="{D4504A11-3BA0-4461-A1C5-454F02F9540C}" type="slidenum">
              <a:rPr/>
              <a:pPr/>
              <a:t>12</a:t>
            </a:fld>
            <a:endParaRPr lang="mk"/>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baseline="0" dirty="0"/>
              <a:t>[Овој слајд е анимиран.]</a:t>
            </a:r>
          </a:p>
          <a:p>
            <a:endParaRPr lang="mk" baseline="0" noProof="0" dirty="0" smtClean="0"/>
          </a:p>
          <a:p>
            <a:pPr algn="l" rtl="0"/>
            <a:r>
              <a:rPr lang="mk" b="0" i="0" u="none" baseline="0" dirty="0"/>
              <a:t>[Ако е достапен интернет, би било добро да се прикаже www.blockchain.info live.]</a:t>
            </a:r>
          </a:p>
          <a:p>
            <a:endParaRPr lang="mk" baseline="0" noProof="0" dirty="0" smtClean="0"/>
          </a:p>
          <a:p>
            <a:pPr algn="l" rtl="0"/>
            <a:r>
              <a:rPr lang="mk" b="0" i="0" u="none" baseline="0" dirty="0"/>
              <a:t>Веќе дискутиравме дека со криптовалутите не се тргува анонимно бидејќи сите трансакции се чуваат јавно во блокчејнот. До информациите од блокот може да пристапите преку клиент или преку различна веб-страница</a:t>
            </a:r>
            <a:r>
              <a:rPr lang="mk" b="0" i="0" u="none" baseline="0" dirty="0" smtClean="0"/>
              <a:t>. Една </a:t>
            </a:r>
            <a:r>
              <a:rPr lang="mk" b="0" i="0" u="none" baseline="0" dirty="0"/>
              <a:t>од овие веб-страници е blockchain.info.</a:t>
            </a:r>
          </a:p>
          <a:p>
            <a:endParaRPr lang="mk" baseline="0" noProof="0" dirty="0" smtClean="0"/>
          </a:p>
          <a:p>
            <a:pPr algn="l" rtl="0"/>
            <a:r>
              <a:rPr lang="mk" b="0" i="0" u="none" baseline="0" dirty="0"/>
              <a:t>Користејќи ги информациите што може да ги видите на следниве слики, може да пребарувате одредена трансакција (таа што е важна за вашиот случај) и може да добиете дополнителни информации за таа трансакција, на пример, која адреса на паричник пратила колкав износ до која адреса на паричник примател, па дури и IP-адресата што ја почнала трансакцијата. Ова може да биде прво навестување</a:t>
            </a:r>
            <a:r>
              <a:rPr lang="mk" b="0" i="0" u="none" baseline="0" dirty="0" smtClean="0"/>
              <a:t>. Друга </a:t>
            </a:r>
            <a:r>
              <a:rPr lang="mk" b="0" i="0" u="none" baseline="0" dirty="0"/>
              <a:t>опција е да се бараат информации за одредена адреса на паричник (таа што е интересна за вашиот случај) од големи платформи за размена и пазари, на пример, btc-e.net па дури и од локалните пазари на биткоини, како што е bitcoin.de. Некои од овие платформи дури бараат корисникот да го потврди својот идентитет со свои податоци за идентификација и да даде потврдена банкарска сметка (за да купи коини).</a:t>
            </a:r>
          </a:p>
          <a:p>
            <a:endParaRPr lang="mk" baseline="0" noProof="0" dirty="0" smtClean="0"/>
          </a:p>
          <a:p>
            <a:pPr algn="l" rtl="0"/>
            <a:r>
              <a:rPr lang="mk" b="0" i="0" u="none" baseline="0" dirty="0"/>
              <a:t>Ова се видови траги што може да ни помогнат во истрагата. Сепак – истрагата на криптовалутите останува предизвик.</a:t>
            </a:r>
          </a:p>
        </p:txBody>
      </p:sp>
      <p:sp>
        <p:nvSpPr>
          <p:cNvPr id="4" name="Foliennummernplatzhalter 3"/>
          <p:cNvSpPr>
            <a:spLocks noGrp="1"/>
          </p:cNvSpPr>
          <p:nvPr>
            <p:ph type="sldNum" sz="quarter" idx="10"/>
          </p:nvPr>
        </p:nvSpPr>
        <p:spPr/>
        <p:txBody>
          <a:bodyPr/>
          <a:lstStyle/>
          <a:p>
            <a:pPr algn="l" rtl="0"/>
            <a:fld id="{5827260C-95DC-194B-88B2-0B241DEC43BF}" type="slidenum">
              <a:rPr/>
              <a:pPr/>
              <a:t>141</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mk" b="0" i="0" u="none" baseline="0" dirty="0"/>
              <a:t>[Овој слајд е анимиран.]</a:t>
            </a:r>
          </a:p>
          <a:p>
            <a:pPr algn="l" rtl="0">
              <a:lnSpc>
                <a:spcPct val="150000"/>
              </a:lnSpc>
              <a:spcBef>
                <a:spcPts val="0"/>
              </a:spcBef>
            </a:pPr>
            <a:endParaRPr lang="mk" b="0" noProof="0" dirty="0" smtClean="0"/>
          </a:p>
          <a:p>
            <a:pPr algn="l" rtl="0">
              <a:lnSpc>
                <a:spcPct val="150000"/>
              </a:lnSpc>
              <a:spcBef>
                <a:spcPts val="0"/>
              </a:spcBef>
            </a:pPr>
            <a:r>
              <a:rPr lang="mk" b="0" i="0" u="none" dirty="0"/>
              <a:t>Како што може да замислите, криптовалутите ставаат одредени предизвици пред органите за спроведување на законот и пред правосудните органи</a:t>
            </a:r>
            <a:r>
              <a:rPr lang="mk" b="0" i="0" u="none" dirty="0" smtClean="0"/>
              <a:t>. Овие </a:t>
            </a:r>
            <a:r>
              <a:rPr lang="mk" b="0" i="0" u="none" dirty="0"/>
              <a:t>предизвици вклучуваат, но не се ограничени на:</a:t>
            </a:r>
            <a:endParaRPr lang="mk" b="0" noProof="0" dirty="0" smtClean="0"/>
          </a:p>
          <a:p>
            <a:pPr algn="l" rtl="0">
              <a:lnSpc>
                <a:spcPct val="150000"/>
              </a:lnSpc>
              <a:spcBef>
                <a:spcPts val="0"/>
              </a:spcBef>
            </a:pPr>
            <a:endParaRPr lang="mk" b="0" noProof="0" dirty="0" smtClean="0"/>
          </a:p>
          <a:p>
            <a:pPr marL="171450" indent="-171450" algn="l" rtl="0">
              <a:lnSpc>
                <a:spcPct val="150000"/>
              </a:lnSpc>
              <a:spcBef>
                <a:spcPts val="0"/>
              </a:spcBef>
              <a:buFontTx/>
              <a:buChar char="-"/>
            </a:pPr>
            <a:r>
              <a:rPr lang="mk" b="0" i="0" u="none" dirty="0"/>
              <a:t>Пристапот „следи ги парите“, „следи ја стоката“, повеќе нема да функционира сам (!) Ние сè уште треба да ги следиме (виртуелните) пари, но тоа ќе нѐ доведе до траги што бараат дополнителни истраги (на пример, IP-адреси).</a:t>
            </a:r>
          </a:p>
          <a:p>
            <a:pPr marL="171450" indent="-171450" algn="l" rtl="0">
              <a:lnSpc>
                <a:spcPct val="150000"/>
              </a:lnSpc>
              <a:spcBef>
                <a:spcPts val="0"/>
              </a:spcBef>
              <a:buFontTx/>
              <a:buChar char="-"/>
            </a:pPr>
            <a:r>
              <a:rPr lang="mk" b="0" i="0" u="none" dirty="0"/>
              <a:t>Истражувањето на криптовалутите, технички, е пософистицирано. Органите за спроведување на законот и правосудните органи треба да бидат обучени.</a:t>
            </a:r>
          </a:p>
          <a:p>
            <a:pPr marL="171450" indent="-171450" algn="l" rtl="0">
              <a:lnSpc>
                <a:spcPct val="150000"/>
              </a:lnSpc>
              <a:spcBef>
                <a:spcPts val="0"/>
              </a:spcBef>
              <a:buFontTx/>
              <a:buChar char="-"/>
            </a:pPr>
            <a:r>
              <a:rPr lang="mk" b="0" i="0" u="none" dirty="0"/>
              <a:t>Иако криптовалутите не се анонимни, често е тешко да се следи осомничениот кога се користат миксери/тамблери.</a:t>
            </a:r>
          </a:p>
          <a:p>
            <a:pPr marL="171450" indent="-171450" algn="l" rtl="0">
              <a:lnSpc>
                <a:spcPct val="150000"/>
              </a:lnSpc>
              <a:spcBef>
                <a:spcPts val="0"/>
              </a:spcBef>
              <a:buFontTx/>
              <a:buChar char="-"/>
            </a:pPr>
            <a:r>
              <a:rPr lang="mk" b="0" i="0" u="none" dirty="0"/>
              <a:t>Истрагата на осомничениот во голема мера се потпира на информации од провајдерите на услуги (услугата за паричник, услуга за размена, ISP итн.)</a:t>
            </a:r>
          </a:p>
          <a:p>
            <a:pPr marL="171450" indent="-171450" algn="l" rtl="0">
              <a:lnSpc>
                <a:spcPct val="150000"/>
              </a:lnSpc>
              <a:spcBef>
                <a:spcPts val="0"/>
              </a:spcBef>
              <a:buFontTx/>
              <a:buChar char="-"/>
            </a:pPr>
            <a:r>
              <a:rPr lang="mk" b="0" i="0" u="none" baseline="0" dirty="0"/>
              <a:t>Недостиг од СОП за заплена на криптовалути како имотна корист што е стекната од кривично дело. </a:t>
            </a:r>
            <a:endParaRPr lang="mk" b="0" noProof="0" dirty="0" smtClean="0"/>
          </a:p>
          <a:p>
            <a:endParaRPr lang="mk" baseline="0" noProof="0" dirty="0" smtClean="0"/>
          </a:p>
          <a:p>
            <a:pPr algn="l" rtl="0"/>
            <a:r>
              <a:rPr lang="mk" b="0" i="0" u="none" baseline="0" dirty="0"/>
              <a:t>Сликата на слајдот треба да покаже како криминалните пазари го прифаќаат биткоинот како можност за плаќање.</a:t>
            </a:r>
          </a:p>
        </p:txBody>
      </p:sp>
      <p:sp>
        <p:nvSpPr>
          <p:cNvPr id="4" name="Foliennummernplatzhalter 3"/>
          <p:cNvSpPr>
            <a:spLocks noGrp="1"/>
          </p:cNvSpPr>
          <p:nvPr>
            <p:ph type="sldNum" sz="quarter" idx="10"/>
          </p:nvPr>
        </p:nvSpPr>
        <p:spPr/>
        <p:txBody>
          <a:bodyPr/>
          <a:lstStyle/>
          <a:p>
            <a:pPr algn="l" rtl="0"/>
            <a:fld id="{5827260C-95DC-194B-88B2-0B241DEC43BF}" type="slidenum">
              <a:rPr/>
              <a:pPr/>
              <a:t>142</a:t>
            </a:fld>
            <a:endParaRPr lang="mk"/>
          </a:p>
        </p:txBody>
      </p:sp>
    </p:spTree>
    <p:extLst>
      <p:ext uri="{BB962C8B-B14F-4D97-AF65-F5344CB8AC3E}">
        <p14:creationId xmlns:p14="http://schemas.microsoft.com/office/powerpoint/2010/main" val="126755624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effectLst/>
                <a:latin typeface="+mn-lt"/>
                <a:ea typeface="+mn-ea"/>
                <a:cs typeface="+mn-cs"/>
              </a:rPr>
              <a:t>Инструкторот треба да им овозможи на учесниците да поставуваат прашања што можеби ги имаат во врска со четвртиот дел од часот.</a:t>
            </a:r>
            <a:endParaRPr lang="mk" dirty="0"/>
          </a:p>
        </p:txBody>
      </p:sp>
      <p:sp>
        <p:nvSpPr>
          <p:cNvPr id="4" name="Slide Number Placeholder 3"/>
          <p:cNvSpPr>
            <a:spLocks noGrp="1"/>
          </p:cNvSpPr>
          <p:nvPr>
            <p:ph type="sldNum" sz="quarter" idx="10"/>
          </p:nvPr>
        </p:nvSpPr>
        <p:spPr/>
        <p:txBody>
          <a:bodyPr/>
          <a:lstStyle/>
          <a:p>
            <a:pPr algn="l" rtl="0"/>
            <a:fld id="{D4504A11-3BA0-4461-A1C5-454F02F9540C}" type="slidenum">
              <a:rPr/>
              <a:pPr/>
              <a:t>143</a:t>
            </a:fld>
            <a:endParaRPr lang="mk"/>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Како последен независен дел од часот, инструкторот треба да настојува да ги идентификува начините на кои технологијата што ја објаснивме се користи во извршувањето на кривични дела. Сесијата почнува со одредени статистички податоци што на учесниците треба да им дадат идеја за случаите со карактеристичен компјутерски криминал.</a:t>
            </a:r>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144</a:t>
            </a:fld>
            <a:endParaRPr lang="mk"/>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dirty="0"/>
              <a:t>Ако постои нешто како истрага на „карактеристичен“ компјутерски криминал, тоа веројатно ќе потпадне во категорија на онлајн-измами (на пример, измами со компромитирање на деловна е-пошта (BEC/CEO-измами) или „само“ ebay-измами) или рансомвер користен за компјутерско изнудување.</a:t>
            </a:r>
            <a:endParaRPr lang="mk" baseline="0" dirty="0" smtClean="0"/>
          </a:p>
          <a:p>
            <a:endParaRPr lang="mk" sz="1200" kern="1200" baseline="0" dirty="0" smtClean="0">
              <a:solidFill>
                <a:schemeClr val="tx1"/>
              </a:solidFill>
              <a:latin typeface="+mn-lt"/>
              <a:ea typeface="+mn-ea"/>
              <a:cs typeface="+mn-cs"/>
            </a:endParaRPr>
          </a:p>
          <a:p>
            <a:pPr algn="l" rtl="0"/>
            <a:r>
              <a:rPr lang="mk" sz="1200" b="1" i="0" u="none" kern="1200" dirty="0">
                <a:solidFill>
                  <a:schemeClr val="tx1"/>
                </a:solidFill>
                <a:latin typeface="+mn-lt"/>
                <a:ea typeface="+mn-ea"/>
                <a:cs typeface="+mn-cs"/>
              </a:rPr>
              <a:t>Рансомвер </a:t>
            </a:r>
            <a:r>
              <a:rPr lang="mk" sz="1200" b="0" i="0" u="none" kern="1200" dirty="0">
                <a:solidFill>
                  <a:schemeClr val="tx1"/>
                </a:solidFill>
                <a:latin typeface="+mn-lt"/>
                <a:ea typeface="+mn-ea"/>
                <a:cs typeface="+mn-cs"/>
              </a:rPr>
              <a:t>е малвер што обично овозможува компјутерско изнудување заради финансиска добивка. Криминалците ги кријат линковите за рансомвер во навидум нормална е-пошта или веб-страници</a:t>
            </a:r>
            <a:r>
              <a:rPr lang="mk" sz="1200" b="0" i="0" u="none" kern="1200" dirty="0" smtClean="0">
                <a:solidFill>
                  <a:schemeClr val="tx1"/>
                </a:solidFill>
                <a:latin typeface="+mn-lt"/>
                <a:ea typeface="+mn-ea"/>
                <a:cs typeface="+mn-cs"/>
              </a:rPr>
              <a:t>. Откако </a:t>
            </a:r>
            <a:r>
              <a:rPr lang="mk" sz="1200" b="0" i="0" u="none" kern="1200" dirty="0">
                <a:solidFill>
                  <a:schemeClr val="tx1"/>
                </a:solidFill>
                <a:latin typeface="+mn-lt"/>
                <a:ea typeface="+mn-ea"/>
                <a:cs typeface="+mn-cs"/>
              </a:rPr>
              <a:t>ќе се активира, рансомверот ја спречува интеракцијата на корисникот со неговите датотеки, апликации или системи додека не се плати откупот, обично во вид на анонимна валута како што е биткоинот. </a:t>
            </a:r>
          </a:p>
          <a:p>
            <a:pPr algn="l" rtl="0"/>
            <a:r>
              <a:rPr lang="mk" sz="1200" b="0" i="0" u="none" kern="1200" dirty="0">
                <a:solidFill>
                  <a:schemeClr val="tx1"/>
                </a:solidFill>
                <a:latin typeface="+mn-lt"/>
                <a:ea typeface="+mn-ea"/>
                <a:cs typeface="+mn-cs"/>
              </a:rPr>
              <a:t>Рансомвер е сериозна компјутерска закана што сè повеќе се зголемува и која често ги погодува луѓето, а неодамна беше ударна вест на медиумите поради пораспространети напади врз компании. Барањата за плаќање се разликуваат врз основа на целните организации и може да се движат од стотици до милиони долари.</a:t>
            </a:r>
          </a:p>
          <a:p>
            <a:pPr algn="l" rtl="0"/>
            <a:r>
              <a:rPr lang="mk" sz="1200" b="0" i="0" u="none" kern="1200" dirty="0">
                <a:solidFill>
                  <a:schemeClr val="tx1"/>
                </a:solidFill>
                <a:latin typeface="+mn-lt"/>
                <a:ea typeface="+mn-ea"/>
                <a:cs typeface="+mn-cs"/>
              </a:rPr>
              <a:t>Откако ќе се зарази, жртвата речиси нема од каде да побара помош. Ако не го плати откупот, таа е изложена на застој во работењето, загуба на чувствителни информации или на друга казна што ја дефинира напаѓачот. Дури и кога ќе го плати откупот, таа останува ранлива на напад од истиот напаѓач или од нов, а така ги наградува напаѓачите за нивната успешна тактика. </a:t>
            </a:r>
          </a:p>
          <a:p>
            <a:endParaRPr lang="mk" baseline="0" dirty="0"/>
          </a:p>
          <a:p>
            <a:pPr algn="l" rtl="0"/>
            <a:r>
              <a:rPr lang="mk" b="0" i="0" u="none" dirty="0"/>
              <a:t>Во ваквите случаи што се опишани, жртвата го пријавува ова кривично дело.Компјутерите на жртвата потоа се анализираат од LE. Повеќето рансомвери покажуваат однесување насочено кон комуникација наназад со нивните сервери (за да ја проверат успешноста на плаќањето и на дешифрирањето на податоците на корисникот).</a:t>
            </a:r>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150</a:t>
            </a:fld>
            <a:endParaRPr lang="mk"/>
          </a:p>
        </p:txBody>
      </p:sp>
    </p:spTree>
    <p:extLst>
      <p:ext uri="{BB962C8B-B14F-4D97-AF65-F5344CB8AC3E}">
        <p14:creationId xmlns:p14="http://schemas.microsoft.com/office/powerpoint/2010/main" val="51131172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dirty="0"/>
              <a:t>Меѓутоа, не е доволно само да се има IP-адресата</a:t>
            </a:r>
            <a:r>
              <a:rPr lang="mk" b="0" i="0" u="none" dirty="0" smtClean="0"/>
              <a:t>. Во </a:t>
            </a:r>
            <a:r>
              <a:rPr lang="mk" b="0" i="0" u="none" dirty="0"/>
              <a:t>поголемиот дел од времето, IP-адресите на серверите на осомничениот се во странски држави што го отежнува добивањето податоци за претплатникот (упатете ги учесниците на Конвенцијата од Будимпешта – и треба да се објасни дека можностите од Конвенцијата од Будимпешта ќе бидат објаснети во подоцнежна сесија). Честопати се користат непробојни хостери или грабнати сервери, а плаќањето на откупот се прифаќа во виртуелна валута.</a:t>
            </a:r>
          </a:p>
          <a:p>
            <a:endParaRPr lang="mk" baseline="0" dirty="0"/>
          </a:p>
          <a:p>
            <a:pPr algn="l" rtl="0"/>
            <a:r>
              <a:rPr lang="mk" b="0" i="0" u="none" baseline="0" dirty="0"/>
              <a:t>Инструкторот може да ги праша учесниците дали некогаш се сретнале со слични случаи и како постапиле.</a:t>
            </a:r>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151</a:t>
            </a:fld>
            <a:endParaRPr lang="mk"/>
          </a:p>
        </p:txBody>
      </p:sp>
    </p:spTree>
    <p:extLst>
      <p:ext uri="{BB962C8B-B14F-4D97-AF65-F5344CB8AC3E}">
        <p14:creationId xmlns:p14="http://schemas.microsoft.com/office/powerpoint/2010/main" val="10409343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dirty="0"/>
              <a:t>Случаи во тек.Масивни фишинг-напади врз банкарските податоци за авторизација преку лажна банкарска електронска пошта</a:t>
            </a:r>
            <a:r>
              <a:rPr lang="mk" b="0" i="0" u="none" dirty="0" smtClean="0"/>
              <a:t>. Анализата </a:t>
            </a:r>
            <a:r>
              <a:rPr lang="mk" b="0" i="0" u="none" dirty="0"/>
              <a:t>на заглавијата на електронската пошта и подоцнежните истраги довеле до осомничениот. Било наредено прислушување на DSL-линијата на осомничениот. Иако осомничениот користи шифрирана комуникација во поголемиот дел од времето, можела да се забележи една сесија што не била шифрирана и која содржела податоци за авторизација</a:t>
            </a:r>
            <a:r>
              <a:rPr lang="mk" b="0" i="0" u="none" dirty="0">
                <a:sym typeface="Wingdings"/>
              </a:rPr>
              <a:t> Податоци за авторизација на налогот за електронска пошта.</a:t>
            </a:r>
            <a:r>
              <a:rPr lang="mk" b="0" i="0" u="none" dirty="0"/>
              <a:t>LE има пристап до налогот за електронска пошта и известува дека налогот за електронска пошта се користел како драфт-налог. </a:t>
            </a:r>
          </a:p>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Инструкторот може да праша и да размени искуства со учесниците дали нивното законодавство им дозволува да изработат налог за пристап и копирање на податоците на тој налог за електронска пошта дури и ако не било јасно дали мејл-серверот е физички лоциран на територијата на нивната држава. </a:t>
            </a:r>
            <a:endParaRPr lang="mk" dirty="0"/>
          </a:p>
          <a:p>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153</a:t>
            </a:fld>
            <a:endParaRPr lang="mk"/>
          </a:p>
        </p:txBody>
      </p:sp>
    </p:spTree>
    <p:extLst>
      <p:ext uri="{BB962C8B-B14F-4D97-AF65-F5344CB8AC3E}">
        <p14:creationId xmlns:p14="http://schemas.microsoft.com/office/powerpoint/2010/main" val="109148743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a:t>Воопштено, SQL-инјектирање (SQLi) се однесува на напад на инјектирање при што напаѓачот може да инјектира малициозен код што ја контролира базата на податоци на веб апликацијата. </a:t>
            </a:r>
          </a:p>
          <a:p>
            <a:pPr algn="l" rtl="0"/>
            <a:r>
              <a:rPr lang="mk" b="0" i="0" u="none"/>
              <a:t>Со оглед на тоа дека ранливоста на SQL-инјектирањето може да погоди која било веб-страница или веб-апликација што користи базирани SQL-бази на податоци, ранливоста е една од најстарите, најраспространетите и најопасните видови ранливост на веб-апликациите. </a:t>
            </a:r>
          </a:p>
          <a:p>
            <a:pPr algn="l" rtl="0"/>
            <a:r>
              <a:rPr lang="mk" b="0" i="0" u="none"/>
              <a:t>Со способноста да влијае на ранливоста на SQL-инјектирањето, во вистински околности, напаѓачот може да го користи за да ги заобиколи автентикацијата и механизмите за авторизација и да ја преземе содржината на целата база на податоци. SQL-инјектирањето може да се користи и за додавање, модифицирање и бришење на евиденцијата во базите на податоци, што влијае врз интегритетот на податоците.</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154</a:t>
            </a:fld>
            <a:endParaRPr lang="mk"/>
          </a:p>
        </p:txBody>
      </p:sp>
    </p:spTree>
    <p:extLst>
      <p:ext uri="{BB962C8B-B14F-4D97-AF65-F5344CB8AC3E}">
        <p14:creationId xmlns:p14="http://schemas.microsoft.com/office/powerpoint/2010/main" val="285006240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dirty="0"/>
              <a:t>Случаи во текСлучај на хакирање во кој биле инволвирани неколкумина осомничени.Еден или повеќе главни осомничени е провајдер на сервер специјализиран за SQL-инјектирање на други сервери</a:t>
            </a:r>
          </a:p>
          <a:p>
            <a:endParaRPr lang="mk" baseline="0" dirty="0" smtClean="0"/>
          </a:p>
          <a:p>
            <a:pPr algn="l" rtl="0"/>
            <a:r>
              <a:rPr lang="mk" b="0" i="0" u="none" dirty="0"/>
              <a:t>Еден од неговите клиенти бил уапсен за изнесување на овие инјекции. Агенцијата за спроведување на законот го ископирала хард дискот за да потенцијално дојде до главнниот осомничен/осомничени</a:t>
            </a:r>
            <a:r>
              <a:rPr lang="mk" b="0" i="0" u="none" dirty="0" smtClean="0"/>
              <a:t>. Инструкторот </a:t>
            </a:r>
            <a:r>
              <a:rPr lang="mk" b="0" i="0" u="none" dirty="0"/>
              <a:t>може да праша и да размени искуства со учесниците за тоа дали нивното законодавство им дозволува да изработат налог за копирање на податоците на далечински сервер дури и ако не е јасно дали серверот е физички лоциран на територијата на нивната држава.</a:t>
            </a:r>
            <a:endParaRPr lang="mk" dirty="0"/>
          </a:p>
          <a:p>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155</a:t>
            </a:fld>
            <a:endParaRPr lang="mk"/>
          </a:p>
        </p:txBody>
      </p:sp>
    </p:spTree>
    <p:extLst>
      <p:ext uri="{BB962C8B-B14F-4D97-AF65-F5344CB8AC3E}">
        <p14:creationId xmlns:p14="http://schemas.microsoft.com/office/powerpoint/2010/main" val="196093807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Инструкторот треба да настојува да идентификува релевантни случаи од регионот во кој се одржува курсот и да ги користи како примери. На крајот на сесијата инструкторот треба да ги охрабри учесниците да го споделат своето знаење и искуство со кривични дела преку интернет.</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156</a:t>
            </a:fld>
            <a:endParaRPr lang="m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pPr algn="l" rtl="0"/>
            <a:fld id="{BF3BA1DB-F744-41F0-9EF7-60B5B80BB42D}" type="slidenum">
              <a:rPr/>
              <a:pPr/>
              <a:t>13</a:t>
            </a:fld>
            <a:endParaRPr lang="mk"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algn="l" rtl="0" eaLnBrk="1" hangingPunct="1"/>
            <a:r>
              <a:rPr lang="mk" sz="1000" b="0" i="0" u="none"/>
              <a:t> </a:t>
            </a: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effectLst/>
                <a:latin typeface="+mn-lt"/>
                <a:ea typeface="+mn-ea"/>
                <a:cs typeface="+mn-cs"/>
              </a:rPr>
              <a:t>Инструкторот треба да им овозможи на учесниците да поставуваат прашања што можеби ги имаат во врска со четвртиот дел од часот. </a:t>
            </a:r>
            <a:endParaRPr lang="mk" dirty="0"/>
          </a:p>
        </p:txBody>
      </p:sp>
      <p:sp>
        <p:nvSpPr>
          <p:cNvPr id="4" name="Slide Number Placeholder 3"/>
          <p:cNvSpPr>
            <a:spLocks noGrp="1"/>
          </p:cNvSpPr>
          <p:nvPr>
            <p:ph type="sldNum" sz="quarter" idx="10"/>
          </p:nvPr>
        </p:nvSpPr>
        <p:spPr/>
        <p:txBody>
          <a:bodyPr/>
          <a:lstStyle/>
          <a:p>
            <a:pPr algn="l" rtl="0"/>
            <a:fld id="{D4504A11-3BA0-4461-A1C5-454F02F9540C}" type="slidenum">
              <a:rPr/>
              <a:pPr/>
              <a:t>164</a:t>
            </a:fld>
            <a:endParaRPr lang="mk"/>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gn="l" rtl="0"/>
            <a:r>
              <a:rPr lang="mk" sz="1200" b="0" i="0" u="none" kern="1200" dirty="0">
                <a:solidFill>
                  <a:schemeClr val="tx1"/>
                </a:solidFill>
                <a:latin typeface="+mn-lt"/>
                <a:ea typeface="+mn-ea"/>
                <a:cs typeface="+mn-cs"/>
              </a:rPr>
              <a:t>На овој час беше направен обид да се дадат насоки во однос на видот и на нивото на технолошкото знаење што се бара од судиите и од обвинителите за да ја извршат ефективно својата улога. Не се претендира часот да биде комплетна анализа на прашањата и каде што е битно, се укажува каде може да се добијат дополнителни информации. </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Се препорачува програмерите на обуката да обезбедат материјалот што го подготвуваат да биде колку што е можно поажуриран и да ги инкорпорира најновите прашања што влијаат врз криминалното однесување; неговото влијание врз правните, процесните и доказните правила во рамките на јурисдикцијата во која треба да се изведе обуката</a:t>
            </a:r>
            <a:r>
              <a:rPr lang="mk" sz="1200" b="0" i="0" u="none" kern="1200" dirty="0" smtClean="0">
                <a:solidFill>
                  <a:schemeClr val="tx1"/>
                </a:solidFill>
                <a:latin typeface="+mn-lt"/>
                <a:ea typeface="+mn-ea"/>
                <a:cs typeface="+mn-cs"/>
              </a:rPr>
              <a:t>. Постојат </a:t>
            </a:r>
            <a:r>
              <a:rPr lang="mk" sz="1200" b="0" i="0" u="none" kern="1200" dirty="0">
                <a:solidFill>
                  <a:schemeClr val="tx1"/>
                </a:solidFill>
                <a:latin typeface="+mn-lt"/>
                <a:ea typeface="+mn-ea"/>
                <a:cs typeface="+mn-cs"/>
              </a:rPr>
              <a:t>технолошки промени што ќе влијаат врз кривично правосудниот систем, како што е чувањето на податоците на полуспроводнички статички уреди и Web 2.0. Ова ќе бидат важни прашања што ќе треба да се вклучат во програмите за обука и бараат инклузија како што стануваат се пораспространети. </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Како и кај секоја друга програма, секој курс развиен за судии треба да има јасни цели, кои се SMART (Specific, Measurable, Achievable, Relevant and Time Bound/специфични, мерливи, достижни, релевантни и временски врзани). Ова е од клучно значење за да може да се обезбеди целите да бидат постигнати</a:t>
            </a:r>
            <a:r>
              <a:rPr lang="mk" sz="1200" b="0" i="0" u="none" kern="1200" dirty="0" smtClean="0">
                <a:solidFill>
                  <a:schemeClr val="tx1"/>
                </a:solidFill>
                <a:latin typeface="+mn-lt"/>
                <a:ea typeface="+mn-ea"/>
                <a:cs typeface="+mn-cs"/>
              </a:rPr>
              <a:t>. Избегнувајте </a:t>
            </a:r>
            <a:r>
              <a:rPr lang="mk" sz="1200" b="0" i="0" u="none" kern="1200" dirty="0">
                <a:solidFill>
                  <a:schemeClr val="tx1"/>
                </a:solidFill>
                <a:latin typeface="+mn-lt"/>
                <a:ea typeface="+mn-ea"/>
                <a:cs typeface="+mn-cs"/>
              </a:rPr>
              <a:t>користење цели со зборовите „разбира“ или „знае“ бидејќи тие не ги исполнуваат критериумите. На пример, како мерите дали е постигната целта на „знаењето“ на темата? Подобро е да се користат зборови, како што се наброј или идентификувај, кои се мерливи. Водич за поставување на SMART целите може да се најде на </a:t>
            </a:r>
            <a:r>
              <a:rPr lang="mk" sz="1200" b="0" i="0" u="sng" kern="1200" dirty="0">
                <a:solidFill>
                  <a:schemeClr val="tx1"/>
                </a:solidFill>
                <a:latin typeface="+mn-lt"/>
                <a:ea typeface="+mn-ea"/>
                <a:cs typeface="+mn-cs"/>
                <a:hlinkClick r:id="rId3" invalidUrl="http://www.sheffield.ac.uk/.../Guide to setting objectives.doc"/>
              </a:rPr>
              <a:t>www.sheffield.ac.uk/.../Guide%20to%20setting%20objectives.doc</a:t>
            </a:r>
            <a:r>
              <a:rPr lang="mk" sz="1200" b="0" i="0" u="none" kern="1200" dirty="0">
                <a:solidFill>
                  <a:schemeClr val="tx1"/>
                </a:solidFill>
                <a:latin typeface="+mn-lt"/>
                <a:ea typeface="+mn-ea"/>
                <a:cs typeface="+mn-cs"/>
              </a:rPr>
              <a:t> </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Користењето на студиите на случаи за да се информираат учесниците се смета за погодно за ваков вид обука и подобро за стиловите за учење на возрасните во споредба со чисто дидактичка настава. </a:t>
            </a:r>
          </a:p>
          <a:p>
            <a:pPr algn="l" rtl="0"/>
            <a:r>
              <a:rPr lang="mk" sz="1200" b="0" i="0" u="none" kern="1200" dirty="0">
                <a:solidFill>
                  <a:schemeClr val="tx1"/>
                </a:solidFill>
                <a:latin typeface="+mn-lt"/>
                <a:ea typeface="+mn-ea"/>
                <a:cs typeface="+mn-cs"/>
              </a:rPr>
              <a:t>Клучната улога на авторот на обуката е да се обезбеди да бидат постигнати севкупната цел на секој настан на учење и специфичните цели. Ова поглавје дава одредени информации што го помагаат процесот. </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165</a:t>
            </a:fld>
            <a:endParaRPr lang="mk"/>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l" rtl="0"/>
            <a:r>
              <a:rPr lang="mk" sz="1200" b="1" i="0" u="none" kern="1200" dirty="0">
                <a:solidFill>
                  <a:schemeClr val="tx1"/>
                </a:solidFill>
                <a:effectLst/>
                <a:latin typeface="+mn-lt"/>
                <a:ea typeface="+mn-ea"/>
                <a:cs typeface="+mn-cs"/>
              </a:rPr>
              <a:t>Преглед на целите на сесијата</a:t>
            </a:r>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Инструкторот треба да даде рекапитулар/да го тестира знаењето во однос на следниве цели за да обезбеди тие да бидат исполнети во текот на сесијата:</a:t>
            </a:r>
          </a:p>
          <a:p>
            <a:pPr algn="l" rtl="0"/>
            <a:r>
              <a:rPr lang="mk" sz="1200" b="0" i="0" u="none" kern="1200" dirty="0">
                <a:solidFill>
                  <a:schemeClr val="tx1"/>
                </a:solidFill>
                <a:effectLst/>
                <a:latin typeface="+mn-lt"/>
                <a:ea typeface="+mn-ea"/>
                <a:cs typeface="+mn-cs"/>
              </a:rPr>
              <a:t> </a:t>
            </a:r>
          </a:p>
          <a:p>
            <a:pPr lvl="0" algn="l" rtl="0"/>
            <a:r>
              <a:rPr lang="mk" sz="1200" b="0" i="0" u="none" kern="1200" dirty="0">
                <a:solidFill>
                  <a:schemeClr val="tx1"/>
                </a:solidFill>
                <a:effectLst/>
                <a:latin typeface="+mn-lt"/>
                <a:ea typeface="+mn-ea"/>
                <a:cs typeface="+mn-cs"/>
              </a:rPr>
              <a:t>- Наведување на составните делови на компјутерски систем</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Идентификување на различни видови уреди за чување податоци</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Размислување за импликациите врз кривичното правосудство на експоненцијалните капацитети за чување податоци </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Идентификуваат различни компјутерски оперативни системи </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Објаснување на основите на тоа како функционираат мрежите</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Опишување на функциите на интернетот</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Идентификување на најмалку пет главни интернет-апликации</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Објаснување како се развивал интернетот од неговите почетоци до денес</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Правење разлика меѓу различните интернет-апликации</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Опишување на разликата меѓу Darknet и Deepweb</a:t>
            </a:r>
            <a:endParaRPr lang="mk" sz="1200" kern="1200" dirty="0" smtClean="0">
              <a:solidFill>
                <a:schemeClr val="tx1"/>
              </a:solidFill>
              <a:effectLst/>
              <a:latin typeface="+mn-lt"/>
              <a:ea typeface="+mn-ea"/>
              <a:cs typeface="+mn-cs"/>
            </a:endParaRPr>
          </a:p>
          <a:p>
            <a:pPr lvl="0" algn="l" rtl="0"/>
            <a:r>
              <a:rPr lang="mk" sz="1200" b="0" i="0" u="none" kern="1200" dirty="0">
                <a:solidFill>
                  <a:schemeClr val="tx1"/>
                </a:solidFill>
                <a:effectLst/>
                <a:latin typeface="+mn-lt"/>
                <a:ea typeface="+mn-ea"/>
                <a:cs typeface="+mn-cs"/>
              </a:rPr>
              <a:t>- Објаснување на основите на криптовалутите</a:t>
            </a:r>
          </a:p>
          <a:p>
            <a:pPr lvl="0" algn="l" rtl="0"/>
            <a:r>
              <a:rPr lang="mk" sz="1200" b="0" i="0" u="none" kern="1200" dirty="0">
                <a:solidFill>
                  <a:schemeClr val="tx1"/>
                </a:solidFill>
                <a:effectLst/>
                <a:latin typeface="+mn-lt"/>
                <a:ea typeface="+mn-ea"/>
                <a:cs typeface="+mn-cs"/>
              </a:rPr>
              <a:t>- Идентификување на начините на кои криминалците користат разни интернет-апликации </a:t>
            </a:r>
          </a:p>
          <a:p>
            <a:pPr algn="l" rtl="0"/>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Ова може да се постигне преку групна дискусија, прашување на учесниците, квиз или друг признаен метод. </a:t>
            </a:r>
          </a:p>
          <a:p>
            <a:pPr algn="l" rtl="0"/>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На овој час беше направен обид да се дадат насоки во однос на видот и на нивото на технолошкото знаење што се бара од судиите и од обвинителите за да ја извршат ефективно својата улога. Не се претендира часот да биде комплетна анализа на прашањата и каде што е битно, се укажува каде може да се добијат дополнителни информации. </a:t>
            </a:r>
          </a:p>
          <a:p>
            <a:pPr algn="l" rtl="0"/>
            <a:r>
              <a:rPr lang="mk" sz="1200" b="0" i="0" u="none" kern="1200" dirty="0">
                <a:solidFill>
                  <a:schemeClr val="tx1"/>
                </a:solidFill>
                <a:effectLst/>
                <a:latin typeface="+mn-lt"/>
                <a:ea typeface="+mn-ea"/>
                <a:cs typeface="+mn-cs"/>
              </a:rPr>
              <a:t> </a:t>
            </a:r>
          </a:p>
          <a:p>
            <a:pPr algn="l" rtl="0"/>
            <a:r>
              <a:rPr lang="mk" sz="1200" b="0" i="0" u="none" kern="1200" dirty="0">
                <a:solidFill>
                  <a:schemeClr val="tx1"/>
                </a:solidFill>
                <a:effectLst/>
                <a:latin typeface="+mn-lt"/>
                <a:ea typeface="+mn-ea"/>
                <a:cs typeface="+mn-cs"/>
              </a:rPr>
              <a:t>Се препорачува програмерите на обуката да обезбедат материјалот што го подготвуваат да биде колку што е можно поажуриран и да ги инкорпорира најновите прашања што влијаат врз криминалното однесување; неговото влијание врз правните, процесните и доказните правила во рамките на јурисдикцијата во која треба да се изведе обуката</a:t>
            </a:r>
            <a:r>
              <a:rPr lang="mk" sz="1200" b="0" i="0" u="none" kern="1200" dirty="0" smtClean="0">
                <a:solidFill>
                  <a:schemeClr val="tx1"/>
                </a:solidFill>
                <a:effectLst/>
                <a:latin typeface="+mn-lt"/>
                <a:ea typeface="+mn-ea"/>
                <a:cs typeface="+mn-cs"/>
              </a:rPr>
              <a:t>. Постојат </a:t>
            </a:r>
            <a:r>
              <a:rPr lang="mk" sz="1200" b="0" i="0" u="none" kern="1200" dirty="0">
                <a:solidFill>
                  <a:schemeClr val="tx1"/>
                </a:solidFill>
                <a:effectLst/>
                <a:latin typeface="+mn-lt"/>
                <a:ea typeface="+mn-ea"/>
                <a:cs typeface="+mn-cs"/>
              </a:rPr>
              <a:t>технолошки промени што ќе влијаат врз кривично правосудниот систем, како што е чувањето на податоците на полуспроводнички статички уреди и Web 2.0. Ова ќе бидат важни прашања што ќе треба да се вклучат во програмите за обука и бараат инклузија како што стануваат се пораспространети.</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166</a:t>
            </a:fld>
            <a:endParaRPr lang="mk"/>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effectLst/>
                <a:latin typeface="+mn-lt"/>
                <a:ea typeface="+mn-ea"/>
                <a:cs typeface="+mn-cs"/>
              </a:rPr>
              <a:t>Инструкторот треба да им овозможи на учесниците да поставуваат прашања што можеби ги имаат во врска со часот. </a:t>
            </a:r>
          </a:p>
          <a:p>
            <a:endParaRPr lang="mk" sz="1200" kern="1200" dirty="0" smtClean="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Практични вежби (ако е применливо)</a:t>
            </a:r>
            <a:r>
              <a:rPr lang="mk" sz="1200" kern="1200" dirty="0" smtClean="0">
                <a:solidFill>
                  <a:schemeClr val="tx1"/>
                </a:solidFill>
                <a:effectLst/>
                <a:latin typeface="+mn-lt"/>
                <a:ea typeface="+mn-ea"/>
                <a:cs typeface="+mn-cs"/>
              </a:rPr>
              <a:t/>
            </a:r>
            <a:br>
              <a:rPr lang="mk" sz="1200" kern="1200" dirty="0" smtClean="0">
                <a:solidFill>
                  <a:schemeClr val="tx1"/>
                </a:solidFill>
                <a:effectLst/>
                <a:latin typeface="+mn-lt"/>
                <a:ea typeface="+mn-ea"/>
                <a:cs typeface="+mn-cs"/>
              </a:rPr>
            </a:br>
            <a:r>
              <a:rPr lang="mk" sz="1200" b="0" i="0" u="none" kern="1200" dirty="0">
                <a:solidFill>
                  <a:schemeClr val="tx1"/>
                </a:solidFill>
                <a:effectLst/>
                <a:latin typeface="+mn-lt"/>
                <a:ea typeface="+mn-ea"/>
                <a:cs typeface="+mn-cs"/>
              </a:rPr>
              <a:t>Никакви практични вежби не се предвидени за оваа конкретна сесија бидејќи не постои гаранција дека нивото на технологијата и интернет пристапот за изработка на вакви вежби ќе бидат достапни на сите места на кои се одржува курсот</a:t>
            </a:r>
            <a:r>
              <a:rPr lang="mk" sz="1200" b="0" i="0" u="none" kern="1200" dirty="0" smtClean="0">
                <a:solidFill>
                  <a:schemeClr val="tx1"/>
                </a:solidFill>
                <a:effectLst/>
                <a:latin typeface="+mn-lt"/>
                <a:ea typeface="+mn-ea"/>
                <a:cs typeface="+mn-cs"/>
              </a:rPr>
              <a:t>. </a:t>
            </a:r>
            <a:endParaRPr lang="mk" sz="1200" b="0" i="0" u="none"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Во иднина инструкторот може да настојува да го надополни учењето со додавање вежби, кога обуката се врши во средина со погодни средства. Примери за вакви вежби се: Барања информации Whois, пребарување на IP-географски локации, демонстрација на блокчејн на биткоин итн.</a:t>
            </a:r>
          </a:p>
          <a:p>
            <a:endParaRPr lang="mk" dirty="0" smtClean="0"/>
          </a:p>
          <a:p>
            <a:pPr algn="l" rtl="0"/>
            <a:r>
              <a:rPr lang="mk" sz="1200" b="1" i="0" u="none" kern="1200" dirty="0">
                <a:solidFill>
                  <a:schemeClr val="tx1"/>
                </a:solidFill>
                <a:effectLst/>
                <a:latin typeface="+mn-lt"/>
                <a:ea typeface="+mn-ea"/>
                <a:cs typeface="+mn-cs"/>
              </a:rPr>
              <a:t>Проверка на знаење</a:t>
            </a:r>
            <a:endParaRPr lang="mk" sz="1200" kern="1200" dirty="0" smtClean="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Во моментов не е предвидена проверка на знаења за овој курс</a:t>
            </a:r>
            <a:r>
              <a:rPr lang="mk" sz="1200" b="0" i="0" u="none" kern="1200" dirty="0" smtClean="0">
                <a:solidFill>
                  <a:schemeClr val="tx1"/>
                </a:solidFill>
                <a:effectLst/>
                <a:latin typeface="+mn-lt"/>
                <a:ea typeface="+mn-ea"/>
                <a:cs typeface="+mn-cs"/>
              </a:rPr>
              <a:t>. Не </a:t>
            </a:r>
            <a:r>
              <a:rPr lang="mk" sz="1200" b="0" i="0" u="none" kern="1200" dirty="0">
                <a:solidFill>
                  <a:schemeClr val="tx1"/>
                </a:solidFill>
                <a:effectLst/>
                <a:latin typeface="+mn-lt"/>
                <a:ea typeface="+mn-ea"/>
                <a:cs typeface="+mn-cs"/>
              </a:rPr>
              <a:t>е побарано никакво официјално оценување.</a:t>
            </a:r>
            <a:endParaRPr lang="mk" dirty="0" smtClean="0"/>
          </a:p>
          <a:p>
            <a:endParaRPr lang="mk" dirty="0"/>
          </a:p>
        </p:txBody>
      </p:sp>
      <p:sp>
        <p:nvSpPr>
          <p:cNvPr id="4" name="Slide Number Placeholder 3"/>
          <p:cNvSpPr>
            <a:spLocks noGrp="1"/>
          </p:cNvSpPr>
          <p:nvPr>
            <p:ph type="sldNum" sz="quarter" idx="10"/>
          </p:nvPr>
        </p:nvSpPr>
        <p:spPr/>
        <p:txBody>
          <a:bodyPr/>
          <a:lstStyle/>
          <a:p>
            <a:pPr algn="l" rtl="0"/>
            <a:fld id="{D4504A11-3BA0-4461-A1C5-454F02F9540C}" type="slidenum">
              <a:rPr/>
              <a:pPr/>
              <a:t>167</a:t>
            </a:fld>
            <a:endParaRPr lang="m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14</a:t>
            </a:fld>
            <a:endParaRPr lang="mk"/>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pPr algn="l" rtl="0"/>
            <a:fld id="{BF3BA1DB-F744-41F0-9EF7-60B5B80BB42D}" type="slidenum">
              <a:rPr/>
              <a:pPr/>
              <a:t>15</a:t>
            </a:fld>
            <a:endParaRPr lang="mk"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algn="l" rtl="0" eaLnBrk="1" hangingPunct="1"/>
            <a:r>
              <a:rPr lang="mk" sz="1000" b="0" i="0" u="none"/>
              <a:t> Клиенти на е-пошта се софтверски програми што му помагаат на корисникот да креира, прикажува, прима, праќа и да управува со пораки од е-поштата од неговиот сервер на е-пошта.</a:t>
            </a:r>
            <a:endParaRPr lang="mk" sz="10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b="0" i="0" u="none" dirty="0"/>
              <a:t>Оваа статистика ги покажува најпопуларните клиенти на е-пошта. Тоа е вкупна статистика на клиентите на десктоп-компјутери, мобилни уреди и на веб-пошта, а се пресметува на 1,44 милијарди електронски пораки. Она што треба да се забележи е како е-поштата се префрлила од апликација карактеристична за десктоп (со користење клиенти, како што се Outlook или Thunderbird) во апликација на мобилни уреди и веб-апликација</a:t>
            </a:r>
            <a:r>
              <a:rPr lang="mk" b="0" i="0" u="none" dirty="0" smtClean="0"/>
              <a:t>. Карактеристичните </a:t>
            </a:r>
            <a:r>
              <a:rPr lang="mk" b="0" i="0" u="none" dirty="0"/>
              <a:t>десктоп-клиенти (Outlook, Apple Mail, Windows (Live) Mail) се користат помалку од 15%.</a:t>
            </a:r>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16</a:t>
            </a:fld>
            <a:endParaRPr lang="mk"/>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pPr algn="l" rtl="0"/>
            <a:fld id="{BF3BA1DB-F744-41F0-9EF7-60B5B80BB42D}" type="slidenum">
              <a:rPr/>
              <a:pPr/>
              <a:t>17</a:t>
            </a:fld>
            <a:endParaRPr lang="mk"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algn="l" rtl="0" eaLnBrk="1" hangingPunct="1"/>
            <a:r>
              <a:rPr lang="mk" sz="1000" b="0" i="0" u="none"/>
              <a:t>Инструкторот може да ги праша учесниците на кои други карактеристични компјутерски апликации може да се сетат.На сликите на слајдовите, главно, се прикажани канцелариски апликации, како што се Microsoft Office (анимација 1), LibreOffice (анимација 2), Mac Pages/Keynote/numbers (анимација 3) и Adobe PDF (анимација 4). Секако дека се достапни и други софтвери, како што се антивирус, игри, фото/видеоигри и уредувачки софтвер, како и многу други.</a:t>
            </a:r>
            <a:endParaRPr lang="mk" sz="10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effectLst/>
                <a:latin typeface="+mn-lt"/>
                <a:ea typeface="+mn-ea"/>
                <a:cs typeface="+mn-cs"/>
              </a:rPr>
              <a:t>Инструкторот треба да им овозможи на учесниците да поставуваат прашања што можеби ги имаат во врска со првиот дел од часот.</a:t>
            </a:r>
            <a:endParaRPr lang="mk" dirty="0"/>
          </a:p>
        </p:txBody>
      </p:sp>
      <p:sp>
        <p:nvSpPr>
          <p:cNvPr id="4" name="Slide Number Placeholder 3"/>
          <p:cNvSpPr>
            <a:spLocks noGrp="1"/>
          </p:cNvSpPr>
          <p:nvPr>
            <p:ph type="sldNum" sz="quarter" idx="10"/>
          </p:nvPr>
        </p:nvSpPr>
        <p:spPr/>
        <p:txBody>
          <a:bodyPr/>
          <a:lstStyle/>
          <a:p>
            <a:pPr algn="l" rtl="0"/>
            <a:fld id="{D4504A11-3BA0-4461-A1C5-454F02F9540C}" type="slidenum">
              <a:rPr/>
              <a:pPr/>
              <a:t>18</a:t>
            </a:fld>
            <a:endParaRPr lang="mk"/>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Терминот ИНТЕРНЕТ доаѓа од скратување на зборовите INTERconnected NETwork (заемно поврзана мрежа). Многубројни криминални активности се поврзани со употреба на интернет и ова вклучува посебен вид кривични дела, како што се хакирање, ширење вируси и фишинг-напади, како и потрадиционални кривични дела, како што е измама. За да може судиите ефективно да управуваат со ваквите случаи што доаѓаат пред нив, неопходно е тие да ги разберат основите на интернетот и неговите апликации, како што се глобалната мрежа (World Wide Web) и електронската пошта (email</a:t>
            </a:r>
            <a:r>
              <a:rPr lang="mk" sz="1200" b="0" i="0" u="none" kern="1200" dirty="0" smtClean="0">
                <a:solidFill>
                  <a:schemeClr val="tx1"/>
                </a:solidFill>
                <a:latin typeface="+mn-lt"/>
                <a:ea typeface="+mn-ea"/>
                <a:cs typeface="+mn-cs"/>
              </a:rPr>
              <a:t>). Во </a:t>
            </a:r>
            <a:r>
              <a:rPr lang="mk" sz="1200" b="0" i="0" u="none" kern="1200" dirty="0">
                <a:solidFill>
                  <a:schemeClr val="tx1"/>
                </a:solidFill>
                <a:latin typeface="+mn-lt"/>
                <a:ea typeface="+mn-ea"/>
                <a:cs typeface="+mn-cs"/>
              </a:rPr>
              <a:t>следниов дел се дадени вовед во темата и образец за успешен модул на обука.</a:t>
            </a:r>
          </a:p>
          <a:p>
            <a:endParaRPr lang="mk" dirty="0"/>
          </a:p>
        </p:txBody>
      </p:sp>
      <p:sp>
        <p:nvSpPr>
          <p:cNvPr id="4" name="Slide Number Placeholder 3"/>
          <p:cNvSpPr>
            <a:spLocks noGrp="1"/>
          </p:cNvSpPr>
          <p:nvPr>
            <p:ph type="sldNum" sz="quarter" idx="10"/>
          </p:nvPr>
        </p:nvSpPr>
        <p:spPr/>
        <p:txBody>
          <a:bodyPr/>
          <a:lstStyle/>
          <a:p>
            <a:pPr algn="l" rtl="0"/>
            <a:fld id="{1E32082D-732D-4F7A-83DD-2A291781AFFB}" type="slidenum">
              <a:rPr/>
              <a:pPr/>
              <a:t>19</a:t>
            </a:fld>
            <a:endParaRPr lang="mk"/>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l" rtl="0"/>
            <a:fld id="{81B56353-B42D-4742-B390-177E1589F434}" type="slidenum">
              <a:rPr/>
              <a:pPr/>
              <a:t>20</a:t>
            </a:fld>
            <a:endParaRPr lang="mk"/>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xfrm>
            <a:off x="914400" y="4343400"/>
            <a:ext cx="5029200" cy="4114800"/>
          </a:xfrm>
        </p:spPr>
        <p:txBody>
          <a:bodyPr/>
          <a:lstStyle/>
          <a:p>
            <a:pPr algn="l" rtl="0"/>
            <a:r>
              <a:rPr lang="mk" b="0" i="0" u="none"/>
              <a:t>Овој слајд служи само за да покаже како постојано се менуваат начините на комуникација.</a:t>
            </a:r>
            <a:endParaRPr lang="mk"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1" i="0" u="none" kern="1200" dirty="0">
                <a:solidFill>
                  <a:schemeClr val="tx1"/>
                </a:solidFill>
                <a:latin typeface="+mn-lt"/>
                <a:ea typeface="+mn-ea"/>
                <a:cs typeface="+mn-cs"/>
              </a:rPr>
              <a:t>Агенда</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На слајдовите со агендата се наведени делови од сесијата и инструкторот треба да ги помине објаснувајќи ги, каде што е потребно, специфичните аспекти што се важни за определени групи учесници. Инструкторот треба да објасни како ќе се предава материјалот и дека ќе има време за интеракција и за прашања. Инструкторот треба да нагласи дека оваа обука е осмислена да биде интерактивна и дека од учесниците се очекува да учествуваат во текот на целата обука. Инструкторот треба да објасни дали ќе има оценување и во каква форма ќе биде тоа, вклучително и детали за преодната оцена што се применува</a:t>
            </a:r>
            <a:r>
              <a:rPr lang="mk" sz="1200" b="0" i="0" u="none" kern="1200" dirty="0" smtClean="0">
                <a:solidFill>
                  <a:schemeClr val="tx1"/>
                </a:solidFill>
                <a:latin typeface="+mn-lt"/>
                <a:ea typeface="+mn-ea"/>
                <a:cs typeface="+mn-cs"/>
              </a:rPr>
              <a:t>. (</a:t>
            </a:r>
            <a:r>
              <a:rPr lang="mk" sz="1200" b="0" i="0" u="none" kern="1200" dirty="0">
                <a:solidFill>
                  <a:schemeClr val="tx1"/>
                </a:solidFill>
                <a:latin typeface="+mn-lt"/>
                <a:ea typeface="+mn-ea"/>
                <a:cs typeface="+mn-cs"/>
              </a:rPr>
              <a:t>За оваа пилот-програма не е предвидено оценување.)</a:t>
            </a:r>
            <a:endParaRPr lang="mk" sz="1200" kern="1200" dirty="0" smtClean="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2</a:t>
            </a:fld>
            <a:endParaRPr lang="mk"/>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gn="l" rtl="0"/>
            <a:r>
              <a:rPr lang="mk" sz="1200" b="0" i="0" u="none" kern="1200" dirty="0">
                <a:solidFill>
                  <a:schemeClr val="tx1"/>
                </a:solidFill>
                <a:latin typeface="+mn-lt"/>
                <a:ea typeface="+mn-ea"/>
                <a:cs typeface="+mn-cs"/>
              </a:rPr>
              <a:t>Интернетот го започнува својот живот како ARPANET во шеесеттите години од минатиот век. Значењето на оваа информација можеби нема да биде веднаш јасно; меѓутоа, фактот дека интернетот никогаш не бил замислен да биде безбеден може да објасни зошто криминалците релативно лесно може да ги злоупотребат системите. Првите физички врски беа создадени во 1969 година со четири универзитети како јазли. Првата е-пошта беше пратена во 1972 година, а следната година беше креиран новиот комуникациски протокол TCP/IP, а сега тој претставува основа врз која се одвива интернет-комуникацијата. Развојот на интернетот каков што го знаеме сега на почетокот беше ограничен затоа што постоеја неповрзани посебни мрежи што беа опслужувани само со ограничени излезни порти меѓу нив. Ова доведе до тоа да се развие протокол за вмрежување на апликацијата за префрлање на еден во друг софтверски пакет, при што повеќе различни мрежи можеа да се поврзат заедно во суперрамка на мрежи. </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Ова овозможи натамошно вмрежување на мрежи, кое почна да се јавува многу побрзо во напредните мрежи на западниот свет, а потоа почна да навлегува и во преостанатиот дел од светот</a:t>
            </a:r>
            <a:r>
              <a:rPr lang="mk" sz="1200" b="0" i="0" u="none" kern="1200" dirty="0" smtClean="0">
                <a:solidFill>
                  <a:schemeClr val="tx1"/>
                </a:solidFill>
                <a:latin typeface="+mn-lt"/>
                <a:ea typeface="+mn-ea"/>
                <a:cs typeface="+mn-cs"/>
              </a:rPr>
              <a:t>. Несразмерноста </a:t>
            </a:r>
            <a:r>
              <a:rPr lang="mk" sz="1200" b="0" i="0" u="none" kern="1200" dirty="0">
                <a:solidFill>
                  <a:schemeClr val="tx1"/>
                </a:solidFill>
                <a:latin typeface="+mn-lt"/>
                <a:ea typeface="+mn-ea"/>
                <a:cs typeface="+mn-cs"/>
              </a:rPr>
              <a:t>на растот меѓу напредните нации и светот во развој доведе до дигитална поделба што постои и денес. </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Потоа во осумдесеттите години од минатиот век следуваше комерцијализација на интернетот и воведување приватни провајдери на интернет-услуги. Ова овозможи попопуларен пристап што доживеа вистински развој во деведесеттите години од минатиот век. Интернетот има огромно влијание, како врз трговијата, така и врз културата</a:t>
            </a:r>
            <a:r>
              <a:rPr lang="mk" sz="1200" b="0" i="0" u="none" kern="1200" dirty="0" smtClean="0">
                <a:solidFill>
                  <a:schemeClr val="tx1"/>
                </a:solidFill>
                <a:latin typeface="+mn-lt"/>
                <a:ea typeface="+mn-ea"/>
                <a:cs typeface="+mn-cs"/>
              </a:rPr>
              <a:t>. Сега </a:t>
            </a:r>
            <a:r>
              <a:rPr lang="mk" sz="1200" b="0" i="0" u="none" kern="1200" dirty="0">
                <a:solidFill>
                  <a:schemeClr val="tx1"/>
                </a:solidFill>
                <a:latin typeface="+mn-lt"/>
                <a:ea typeface="+mn-ea"/>
                <a:cs typeface="+mn-cs"/>
              </a:rPr>
              <a:t>постои речиси моментна комуникација преку страниците за социјално вмрежување, преку електронската пошта (е-пошта), форумите за текстуална дискусија и глобалната мрежа. Интернетот продолжува да расте, придвижуван од трговијата, поголемите количества онлајн-информации и знаењето. Појавата на Web 2.0 е пред нас.</a:t>
            </a:r>
          </a:p>
          <a:p>
            <a:endParaRPr lang="mk" dirty="0"/>
          </a:p>
        </p:txBody>
      </p:sp>
      <p:sp>
        <p:nvSpPr>
          <p:cNvPr id="4" name="Slide Number Placeholder 3"/>
          <p:cNvSpPr>
            <a:spLocks noGrp="1"/>
          </p:cNvSpPr>
          <p:nvPr>
            <p:ph type="sldNum" sz="quarter" idx="10"/>
          </p:nvPr>
        </p:nvSpPr>
        <p:spPr/>
        <p:txBody>
          <a:bodyPr/>
          <a:lstStyle/>
          <a:p>
            <a:pPr algn="l" rtl="0"/>
            <a:fld id="{1E32082D-732D-4F7A-83DD-2A291781AFFB}" type="slidenum">
              <a:rPr/>
              <a:pPr/>
              <a:t>21</a:t>
            </a:fld>
            <a:endParaRPr lang="mk"/>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pPr algn="l" rtl="0"/>
            <a:fld id="{09D092DE-4118-4BCE-A218-187591BC172D}" type="slidenum">
              <a:rPr/>
              <a:pPr/>
              <a:t>22</a:t>
            </a:fld>
            <a:endParaRPr lang="mk"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685800" y="4341814"/>
            <a:ext cx="5486400" cy="4116387"/>
          </a:xfrm>
          <a:noFill/>
          <a:ln/>
        </p:spPr>
        <p:txBody>
          <a:bodyPr/>
          <a:lstStyle/>
          <a:p>
            <a:endParaRPr lang="mk"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Инструкторот треба да се погрижи на учесниците да </a:t>
            </a:r>
            <a:r>
              <a:rPr lang="mk" sz="1200" b="0" i="0" u="none" kern="1200" dirty="0" smtClean="0">
                <a:solidFill>
                  <a:schemeClr val="tx1"/>
                </a:solidFill>
                <a:latin typeface="+mn-lt"/>
                <a:ea typeface="+mn-ea"/>
                <a:cs typeface="+mn-cs"/>
              </a:rPr>
              <a:t>им бидат </a:t>
            </a:r>
            <a:r>
              <a:rPr lang="mk" sz="1200" b="0" i="0" u="none" kern="1200" dirty="0">
                <a:solidFill>
                  <a:schemeClr val="tx1"/>
                </a:solidFill>
                <a:latin typeface="+mn-lt"/>
                <a:ea typeface="+mn-ea"/>
                <a:cs typeface="+mn-cs"/>
              </a:rPr>
              <a:t>дадени информации што ќе им овозможат да ги разберат основите на вмрежувањето и неговите ограничувања. Тие треба да бидат во можност да прават разлика меѓу локалните мрежи и мрежите што покриваат пошироки области. На овие слајдови се дадени основните информации. Инструкторите треба да размислат за тоа да дадат примери и да ги поттикнат учесниците да разговараат за различни видови мрежи и за тоа како се развил интернетот</a:t>
            </a:r>
            <a:r>
              <a:rPr lang="mk" sz="1200" b="0" i="0" u="none" kern="1200" dirty="0" smtClean="0">
                <a:solidFill>
                  <a:schemeClr val="tx1"/>
                </a:solidFill>
                <a:latin typeface="+mn-lt"/>
                <a:ea typeface="+mn-ea"/>
                <a:cs typeface="+mn-cs"/>
              </a:rPr>
              <a:t>. Тука </a:t>
            </a:r>
            <a:r>
              <a:rPr lang="mk" sz="1200" b="0" i="0" u="none" kern="1200" dirty="0">
                <a:solidFill>
                  <a:schemeClr val="tx1"/>
                </a:solidFill>
                <a:latin typeface="+mn-lt"/>
                <a:ea typeface="+mn-ea"/>
                <a:cs typeface="+mn-cs"/>
              </a:rPr>
              <a:t>треба да се даде објаснување за некои релевантни термини за вмрежување, како што се порти и ширина на опсег. Учесниците треба да се поттикнат да размислат за своето лично искуство; на пример, преку пристапот што го имаат до интернет дома и на работа.</a:t>
            </a:r>
          </a:p>
          <a:p>
            <a:endParaRPr lang="mk" dirty="0"/>
          </a:p>
        </p:txBody>
      </p:sp>
      <p:sp>
        <p:nvSpPr>
          <p:cNvPr id="4" name="Slide Number Placeholder 3"/>
          <p:cNvSpPr>
            <a:spLocks noGrp="1"/>
          </p:cNvSpPr>
          <p:nvPr>
            <p:ph type="sldNum" sz="quarter" idx="10"/>
          </p:nvPr>
        </p:nvSpPr>
        <p:spPr/>
        <p:txBody>
          <a:bodyPr/>
          <a:lstStyle/>
          <a:p>
            <a:pPr algn="l" rtl="0"/>
            <a:fld id="{1E32082D-732D-4F7A-83DD-2A291781AFFB}" type="slidenum">
              <a:rPr/>
              <a:pPr/>
              <a:t>23</a:t>
            </a:fld>
            <a:endParaRPr lang="mk"/>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1" i="0" u="none" kern="1200">
                <a:solidFill>
                  <a:schemeClr val="tx1"/>
                </a:solidFill>
                <a:latin typeface="+mn-lt"/>
                <a:ea typeface="+mn-ea"/>
                <a:cs typeface="+mn-cs"/>
              </a:rPr>
              <a:t>Локална мрежа </a:t>
            </a:r>
            <a:r>
              <a:rPr lang="mk" sz="1200" b="0" i="0" u="none" kern="1200">
                <a:solidFill>
                  <a:schemeClr val="tx1"/>
                </a:solidFill>
                <a:latin typeface="+mn-lt"/>
                <a:ea typeface="+mn-ea"/>
                <a:cs typeface="+mn-cs"/>
              </a:rPr>
              <a:t>– </a:t>
            </a:r>
            <a:r>
              <a:rPr lang="mk" sz="1200" b="1" i="0" u="none" kern="1200">
                <a:solidFill>
                  <a:schemeClr val="tx1"/>
                </a:solidFill>
                <a:latin typeface="+mn-lt"/>
                <a:ea typeface="+mn-ea"/>
                <a:cs typeface="+mn-cs"/>
              </a:rPr>
              <a:t>Local Area Network (LAN) –</a:t>
            </a:r>
            <a:r>
              <a:rPr lang="mk" sz="1200" b="0" i="0" u="none" kern="1200">
                <a:solidFill>
                  <a:schemeClr val="tx1"/>
                </a:solidFill>
                <a:latin typeface="+mn-lt"/>
                <a:ea typeface="+mn-ea"/>
                <a:cs typeface="+mn-cs"/>
              </a:rPr>
              <a:t> е компјутерска мрежа што покрива мала географска површина, како што се дом, канцеларија или група згради, на пример, училиште. Карактеристики на локалните мрежи се побрза стапка на пренос на податоци, помал географски опфат, како и фактот дека за овие мрежи не е потребно најмување на телекомуникациска линија.</a:t>
            </a:r>
            <a:endParaRPr lang="mk" sz="1200" kern="1200" dirty="0" smtClean="0">
              <a:solidFill>
                <a:schemeClr val="tx1"/>
              </a:solidFill>
              <a:latin typeface="+mn-lt"/>
              <a:ea typeface="+mn-ea"/>
              <a:cs typeface="+mn-cs"/>
            </a:endParaRPr>
          </a:p>
          <a:p>
            <a:pPr algn="l" rtl="0"/>
            <a:r>
              <a:rPr lang="mk" sz="1200" b="0" i="0" u="none" kern="1200">
                <a:solidFill>
                  <a:schemeClr val="tx1"/>
                </a:solidFill>
                <a:latin typeface="+mn-lt"/>
                <a:ea typeface="+mn-ea"/>
                <a:cs typeface="+mn-cs"/>
              </a:rPr>
              <a:t> </a:t>
            </a:r>
            <a:endParaRPr lang="mk"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lgn="l" rtl="0"/>
            <a:fld id="{1E32082D-732D-4F7A-83DD-2A291781AFFB}" type="slidenum">
              <a:rPr/>
              <a:pPr/>
              <a:t>24</a:t>
            </a:fld>
            <a:endParaRPr lang="mk"/>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1" i="0" u="none" kern="1200" dirty="0">
                <a:solidFill>
                  <a:schemeClr val="tx1"/>
                </a:solidFill>
                <a:latin typeface="+mn-lt"/>
                <a:ea typeface="+mn-ea"/>
                <a:cs typeface="+mn-cs"/>
              </a:rPr>
              <a:t>Регионална мрежа – Wide Area Network (WAN) </a:t>
            </a:r>
            <a:r>
              <a:rPr lang="mk" sz="1200" b="0" i="0" u="none" kern="1200" dirty="0">
                <a:solidFill>
                  <a:schemeClr val="tx1"/>
                </a:solidFill>
                <a:latin typeface="+mn-lt"/>
                <a:ea typeface="+mn-ea"/>
                <a:cs typeface="+mn-cs"/>
              </a:rPr>
              <a:t>– е компјутерска мрежа што покрива широка област (на пример, која било мрежа чии комуникациски врски ги преминуваат границите на градовите, регионите или на државите). Или, помалку формално, мрежа што користи рутери и јавни комуникациски врски. </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Споредете ја оваа мрежа со персонални мрежи (personal area network (PAN)), обласна мрежа (campus area network (CAN)) или со општинска мрежа (metropolitan area network (MAN)), кои вообичаено се ограничени на една соба, зграда, област или на конкретна општинска територија (на пример, еден град). Најголем и најпознат пример на WAN е ИНТЕРНЕТОТ</a:t>
            </a:r>
            <a:r>
              <a:rPr lang="mk" sz="1200" b="0" i="0" u="none" kern="1200" dirty="0" smtClean="0">
                <a:solidFill>
                  <a:schemeClr val="tx1"/>
                </a:solidFill>
                <a:latin typeface="+mn-lt"/>
                <a:ea typeface="+mn-ea"/>
                <a:cs typeface="+mn-cs"/>
              </a:rPr>
              <a:t>.</a:t>
            </a:r>
            <a:r>
              <a:rPr lang="mk" sz="1200" b="0" i="0" u="sng" kern="1200" dirty="0" smtClean="0">
                <a:solidFill>
                  <a:schemeClr val="tx1"/>
                </a:solidFill>
                <a:latin typeface="+mn-lt"/>
                <a:ea typeface="+mn-ea"/>
                <a:cs typeface="+mn-cs"/>
              </a:rPr>
              <a:t> </a:t>
            </a:r>
            <a:endParaRPr lang="mk"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lgn="l" rtl="0"/>
            <a:fld id="{1E32082D-732D-4F7A-83DD-2A291781AFFB}" type="slidenum">
              <a:rPr/>
              <a:pPr/>
              <a:t>25</a:t>
            </a:fld>
            <a:endParaRPr lang="mk"/>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1" i="0" u="none" kern="1200">
                <a:solidFill>
                  <a:schemeClr val="tx1"/>
                </a:solidFill>
                <a:latin typeface="+mn-lt"/>
                <a:ea typeface="+mn-ea"/>
                <a:cs typeface="+mn-cs"/>
              </a:rPr>
              <a:t>Преведување на мрежна адреса </a:t>
            </a:r>
            <a:r>
              <a:rPr lang="mk" sz="1200" b="0" i="0" u="none" kern="1200">
                <a:solidFill>
                  <a:schemeClr val="tx1"/>
                </a:solidFill>
                <a:latin typeface="+mn-lt"/>
                <a:ea typeface="+mn-ea"/>
                <a:cs typeface="+mn-cs"/>
              </a:rPr>
              <a:t>– е техника кога IP-адресата на изворот и/или на дестинацијата се презапишува додека поминува низ огнениот ѕид или рутерот. Најчесто таа може да се користи за повеќе хост-компјутери на приватна мрежа, за пристап до интернет на една IP-адреса. </a:t>
            </a:r>
          </a:p>
          <a:p>
            <a:endParaRPr lang="mk" sz="1200" kern="1200" dirty="0" smtClean="0">
              <a:solidFill>
                <a:schemeClr val="tx1"/>
              </a:solidFill>
              <a:latin typeface="+mn-lt"/>
              <a:ea typeface="+mn-ea"/>
              <a:cs typeface="+mn-cs"/>
            </a:endParaRPr>
          </a:p>
          <a:p>
            <a:pPr algn="l" rtl="0"/>
            <a:r>
              <a:rPr lang="mk" sz="1200" b="0" i="0" u="none" kern="1200">
                <a:solidFill>
                  <a:schemeClr val="tx1"/>
                </a:solidFill>
                <a:latin typeface="+mn-lt"/>
                <a:ea typeface="+mn-ea"/>
                <a:cs typeface="+mn-cs"/>
              </a:rPr>
              <a:t>Инструкторот треба да нагласи дека NAT може да се види на сликата на местото каде што рутерот во средината на сликата ги поврзува уредите од LAN-мрежата (десна страна) за провајдерот на интернет-услуги (Internet Service Provider (ISP)).</a:t>
            </a:r>
          </a:p>
          <a:p>
            <a:endParaRPr lang="mk" sz="1200" kern="1200" dirty="0" smtClean="0">
              <a:solidFill>
                <a:schemeClr val="tx1"/>
              </a:solidFill>
              <a:latin typeface="+mn-lt"/>
              <a:ea typeface="+mn-ea"/>
              <a:cs typeface="+mn-cs"/>
            </a:endParaRPr>
          </a:p>
          <a:p>
            <a:pPr algn="l" rtl="0"/>
            <a:r>
              <a:rPr lang="mk" sz="1200" b="0" i="0" u="none" kern="1200">
                <a:solidFill>
                  <a:schemeClr val="tx1"/>
                </a:solidFill>
                <a:latin typeface="+mn-lt"/>
                <a:ea typeface="+mn-ea"/>
                <a:cs typeface="+mn-cs"/>
              </a:rPr>
              <a:t>Инструкторот може да им објасни на учесниците дека ќе добијат повеќе информации за IP-адресите за неколку минути и дека во видеото што следува ќе го видат текот на податоците од LAN во WAN.</a:t>
            </a:r>
            <a:endParaRPr lang="mk"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lgn="l" rtl="0"/>
            <a:fld id="{1E32082D-732D-4F7A-83DD-2A291781AFFB}" type="slidenum">
              <a:rPr/>
              <a:pPr/>
              <a:t>26</a:t>
            </a:fld>
            <a:endParaRPr lang="mk"/>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1" i="0" u="none" kern="1200">
                <a:solidFill>
                  <a:schemeClr val="tx1"/>
                </a:solidFill>
                <a:latin typeface="+mn-lt"/>
                <a:ea typeface="+mn-ea"/>
                <a:cs typeface="+mn-cs"/>
              </a:rPr>
              <a:t>Контролер на мрежен интерфејс </a:t>
            </a:r>
            <a:r>
              <a:rPr lang="mk" sz="1200" b="0" i="0" u="none" kern="1200">
                <a:solidFill>
                  <a:schemeClr val="tx1"/>
                </a:solidFill>
                <a:latin typeface="+mn-lt"/>
                <a:ea typeface="+mn-ea"/>
                <a:cs typeface="+mn-cs"/>
              </a:rPr>
              <a:t>– </a:t>
            </a:r>
            <a:r>
              <a:rPr lang="mk" sz="1200" b="1" i="0" u="none" kern="1200">
                <a:solidFill>
                  <a:schemeClr val="tx1"/>
                </a:solidFill>
                <a:latin typeface="+mn-lt"/>
                <a:ea typeface="+mn-ea"/>
                <a:cs typeface="+mn-cs"/>
              </a:rPr>
              <a:t>Network Interface Controller (NIC)</a:t>
            </a:r>
            <a:r>
              <a:rPr lang="mk" sz="1200" b="0" i="0" u="none" kern="1200">
                <a:solidFill>
                  <a:schemeClr val="tx1"/>
                </a:solidFill>
                <a:latin typeface="+mn-lt"/>
                <a:ea typeface="+mn-ea"/>
                <a:cs typeface="+mn-cs"/>
              </a:rPr>
              <a:t> – е електронска плоча или картичка што се инсталира на компјутерот со која на компјутерот му се овозможува да се поврзе со мрежата.</a:t>
            </a:r>
          </a:p>
          <a:p>
            <a:pPr algn="l" rtl="0"/>
            <a:r>
              <a:rPr lang="mk" sz="1200" b="0" i="0" u="none" kern="1200">
                <a:solidFill>
                  <a:schemeClr val="tx1"/>
                </a:solidFill>
                <a:latin typeface="+mn-lt"/>
                <a:ea typeface="+mn-ea"/>
                <a:cs typeface="+mn-cs"/>
              </a:rPr>
              <a:t> </a:t>
            </a:r>
            <a:endParaRPr lang="mk" sz="1200" kern="1200" dirty="0" smtClean="0">
              <a:solidFill>
                <a:schemeClr val="tx1"/>
              </a:solidFill>
              <a:latin typeface="+mn-lt"/>
              <a:ea typeface="+mn-ea"/>
              <a:cs typeface="+mn-cs"/>
            </a:endParaRPr>
          </a:p>
          <a:p>
            <a:pPr algn="l" rtl="0"/>
            <a:r>
              <a:rPr lang="mk" sz="1200" b="1" i="0" u="none" kern="1200">
                <a:solidFill>
                  <a:schemeClr val="tx1"/>
                </a:solidFill>
                <a:latin typeface="+mn-lt"/>
                <a:ea typeface="+mn-ea"/>
                <a:cs typeface="+mn-cs"/>
              </a:rPr>
              <a:t>МАС-адреса </a:t>
            </a:r>
            <a:r>
              <a:rPr lang="mk" sz="1200" b="0" i="0" u="none" kern="1200">
                <a:solidFill>
                  <a:schemeClr val="tx1"/>
                </a:solidFill>
                <a:latin typeface="+mn-lt"/>
                <a:ea typeface="+mn-ea"/>
                <a:cs typeface="+mn-cs"/>
              </a:rPr>
              <a:t>– </a:t>
            </a:r>
            <a:r>
              <a:rPr lang="mk" sz="1200" b="1" i="0" u="none" kern="1200">
                <a:solidFill>
                  <a:schemeClr val="tx1"/>
                </a:solidFill>
                <a:latin typeface="+mn-lt"/>
                <a:ea typeface="+mn-ea"/>
                <a:cs typeface="+mn-cs"/>
              </a:rPr>
              <a:t>Контрола на пристап до медиум (Media Access Control address) </a:t>
            </a:r>
            <a:r>
              <a:rPr lang="mk" sz="1200" b="0" i="0" u="none" kern="1200">
                <a:solidFill>
                  <a:schemeClr val="tx1"/>
                </a:solidFill>
                <a:latin typeface="+mn-lt"/>
                <a:ea typeface="+mn-ea"/>
                <a:cs typeface="+mn-cs"/>
              </a:rPr>
              <a:t>– е квазиуникатен идентификатор што им е доделен за идентификација на повеќето мрежни адаптери или мрежни интерфејс-картички (NIC) од производителот и кој дава единствена вредност.</a:t>
            </a:r>
          </a:p>
          <a:p>
            <a:pPr algn="l" rtl="0"/>
            <a:r>
              <a:rPr lang="mk" sz="1200" b="0" i="0" u="none" kern="1200">
                <a:solidFill>
                  <a:schemeClr val="tx1"/>
                </a:solidFill>
                <a:latin typeface="+mn-lt"/>
                <a:ea typeface="+mn-ea"/>
                <a:cs typeface="+mn-cs"/>
              </a:rPr>
              <a:t> </a:t>
            </a:r>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27</a:t>
            </a:fld>
            <a:endParaRPr lang="mk"/>
          </a:p>
        </p:txBody>
      </p:sp>
    </p:spTree>
    <p:extLst>
      <p:ext uri="{BB962C8B-B14F-4D97-AF65-F5344CB8AC3E}">
        <p14:creationId xmlns:p14="http://schemas.microsoft.com/office/powerpoint/2010/main" val="379105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pPr algn="l" rtl="0"/>
            <a:fld id="{3D272464-C3EF-42DD-B0CA-77E38CFC4EE6}" type="slidenum">
              <a:rPr/>
              <a:pPr/>
              <a:t>28</a:t>
            </a:fld>
            <a:endParaRPr lang="mk" smtClean="0"/>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pPr algn="l" rtl="0"/>
            <a:r>
              <a:rPr lang="mk" sz="1200" b="1" i="0" u="none" kern="1200" dirty="0" smtClean="0">
                <a:solidFill>
                  <a:schemeClr val="tx1"/>
                </a:solidFill>
                <a:latin typeface="+mn-lt"/>
                <a:ea typeface="+mn-ea"/>
                <a:cs typeface="+mn-cs"/>
              </a:rPr>
              <a:t>Порти </a:t>
            </a:r>
            <a:r>
              <a:rPr lang="mk" sz="1200" b="0" i="0" u="none" kern="1200" dirty="0" smtClean="0">
                <a:solidFill>
                  <a:schemeClr val="tx1"/>
                </a:solidFill>
                <a:latin typeface="+mn-lt"/>
                <a:ea typeface="+mn-ea"/>
                <a:cs typeface="+mn-cs"/>
              </a:rPr>
              <a:t>– </a:t>
            </a:r>
            <a:r>
              <a:rPr lang="mk" sz="1200" b="0" i="0" u="none" kern="1200" dirty="0">
                <a:solidFill>
                  <a:schemeClr val="tx1"/>
                </a:solidFill>
                <a:latin typeface="+mn-lt"/>
                <a:ea typeface="+mn-ea"/>
                <a:cs typeface="+mn-cs"/>
              </a:rPr>
              <a:t>се крајна точка или „канал“ за мрежна комуникација</a:t>
            </a:r>
            <a:r>
              <a:rPr lang="mk" sz="1200" b="0" i="0" u="none" kern="1200" dirty="0" smtClean="0">
                <a:solidFill>
                  <a:schemeClr val="tx1"/>
                </a:solidFill>
                <a:latin typeface="+mn-lt"/>
                <a:ea typeface="+mn-ea"/>
                <a:cs typeface="+mn-cs"/>
              </a:rPr>
              <a:t>. Бројот </a:t>
            </a:r>
            <a:r>
              <a:rPr lang="mk" sz="1200" b="0" i="0" u="none" kern="1200" dirty="0">
                <a:solidFill>
                  <a:schemeClr val="tx1"/>
                </a:solidFill>
                <a:latin typeface="+mn-lt"/>
                <a:ea typeface="+mn-ea"/>
                <a:cs typeface="+mn-cs"/>
              </a:rPr>
              <a:t>со кој е означена портата им овозможува на различните апликации на ист компјутер да ги користат мрежните ресурси без да си попречуваат меѓу себе</a:t>
            </a:r>
            <a:r>
              <a:rPr lang="mk" sz="1200" b="0" i="0" u="none" kern="1200" dirty="0" smtClean="0">
                <a:solidFill>
                  <a:schemeClr val="tx1"/>
                </a:solidFill>
                <a:latin typeface="+mn-lt"/>
                <a:ea typeface="+mn-ea"/>
                <a:cs typeface="+mn-cs"/>
              </a:rPr>
              <a:t>. Портите </a:t>
            </a:r>
            <a:r>
              <a:rPr lang="mk" sz="1200" b="0" i="0" u="none" kern="1200" dirty="0">
                <a:solidFill>
                  <a:schemeClr val="tx1"/>
                </a:solidFill>
                <a:latin typeface="+mn-lt"/>
                <a:ea typeface="+mn-ea"/>
                <a:cs typeface="+mn-cs"/>
              </a:rPr>
              <a:t>се „виртуелни“- тие НЕ се приклучокот во кој се вклучувате!</a:t>
            </a:r>
          </a:p>
          <a:p>
            <a:pPr algn="l" rtl="0"/>
            <a:r>
              <a:rPr lang="mk" sz="1200" b="0" i="0" u="none" kern="1200" dirty="0">
                <a:solidFill>
                  <a:schemeClr val="tx1"/>
                </a:solidFill>
                <a:latin typeface="+mn-lt"/>
                <a:ea typeface="+mn-ea"/>
                <a:cs typeface="+mn-cs"/>
              </a:rPr>
              <a:t> </a:t>
            </a:r>
            <a:endParaRPr lang="mk" sz="1200" b="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Сликата може да се искористи за да се опише како персоналните компјутери горе десно на сликите може да се поврзуваат со интернет преку излезните порти, а дојдовниот сообраќај е ограничен само на сообраќај што доаѓа преку портите што се дозволени од огнениот ѕид (портите 80, 110 и 3333 во овој случај</a:t>
            </a:r>
            <a:r>
              <a:rPr lang="mk" sz="1200" b="0" i="0" u="none" kern="1200" dirty="0" smtClean="0">
                <a:solidFill>
                  <a:schemeClr val="tx1"/>
                </a:solidFill>
                <a:latin typeface="+mn-lt"/>
                <a:ea typeface="+mn-ea"/>
                <a:cs typeface="+mn-cs"/>
              </a:rPr>
              <a:t>). Потоа </a:t>
            </a:r>
            <a:r>
              <a:rPr lang="mk" sz="1200" b="0" i="0" u="none" kern="1200" dirty="0">
                <a:solidFill>
                  <a:schemeClr val="tx1"/>
                </a:solidFill>
                <a:latin typeface="+mn-lt"/>
                <a:ea typeface="+mn-ea"/>
                <a:cs typeface="+mn-cs"/>
              </a:rPr>
              <a:t>целиот сообраќај што доаѓа низ овие дозволени порти се проследува до конкретните компјутери во мрежата (на пример, портите 80 и 110 до веб-серверот во мрежата).</a:t>
            </a:r>
            <a:endParaRPr lang="mk" sz="1200" b="0" kern="1200" dirty="0" smtClean="0">
              <a:solidFill>
                <a:schemeClr val="tx1"/>
              </a:solidFill>
              <a:latin typeface="+mn-lt"/>
              <a:ea typeface="+mn-ea"/>
              <a:cs typeface="+mn-cs"/>
            </a:endParaRPr>
          </a:p>
        </p:txBody>
      </p:sp>
    </p:spTree>
    <p:extLst>
      <p:ext uri="{BB962C8B-B14F-4D97-AF65-F5344CB8AC3E}">
        <p14:creationId xmlns:p14="http://schemas.microsoft.com/office/powerpoint/2010/main" val="289725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latin typeface="+mn-lt"/>
                <a:ea typeface="+mn-ea"/>
                <a:cs typeface="+mn-cs"/>
              </a:rPr>
              <a:t> </a:t>
            </a:r>
            <a:endParaRPr lang="mk" sz="1200" kern="1200" dirty="0" smtClean="0">
              <a:solidFill>
                <a:schemeClr val="tx1"/>
              </a:solidFill>
              <a:latin typeface="+mn-lt"/>
              <a:ea typeface="+mn-ea"/>
              <a:cs typeface="+mn-cs"/>
            </a:endParaRPr>
          </a:p>
          <a:p>
            <a:pPr algn="l" rtl="0"/>
            <a:r>
              <a:rPr lang="mk" sz="1200" b="1" i="0" u="none" kern="1200" dirty="0">
                <a:solidFill>
                  <a:schemeClr val="tx1"/>
                </a:solidFill>
                <a:latin typeface="+mn-lt"/>
                <a:ea typeface="+mn-ea"/>
                <a:cs typeface="+mn-cs"/>
              </a:rPr>
              <a:t>Сервер </a:t>
            </a:r>
            <a:r>
              <a:rPr lang="mk" sz="1200" b="0" i="0" u="none" kern="1200" dirty="0">
                <a:solidFill>
                  <a:schemeClr val="tx1"/>
                </a:solidFill>
                <a:latin typeface="+mn-lt"/>
                <a:ea typeface="+mn-ea"/>
                <a:cs typeface="+mn-cs"/>
              </a:rPr>
              <a:t>–</a:t>
            </a:r>
            <a:r>
              <a:rPr lang="mk" sz="1200" b="1" i="0" u="none" kern="1200" dirty="0">
                <a:solidFill>
                  <a:schemeClr val="tx1"/>
                </a:solidFill>
                <a:latin typeface="+mn-lt"/>
                <a:ea typeface="+mn-ea"/>
                <a:cs typeface="+mn-cs"/>
              </a:rPr>
              <a:t> опслужувач (Server) </a:t>
            </a:r>
            <a:r>
              <a:rPr lang="mk" sz="1200" b="0" i="0" u="none" kern="1200" dirty="0">
                <a:solidFill>
                  <a:schemeClr val="tx1"/>
                </a:solidFill>
                <a:latin typeface="+mn-lt"/>
                <a:ea typeface="+mn-ea"/>
                <a:cs typeface="+mn-cs"/>
              </a:rPr>
              <a:t>– е компјутер или уред што обезбедува информации или услуги за други компјутери на мрежата. Ако го има соодветниот софтвер, секој компјутер што е поврзан на мрежата може да се конфигурира како сервер. Во повеќето случаи тоа е наменски моќен компјутер определен да биде „секогаш достапен</a:t>
            </a:r>
            <a:r>
              <a:rPr lang="mk" sz="1200" b="0" i="0" u="none" kern="1200" dirty="0" smtClean="0">
                <a:solidFill>
                  <a:schemeClr val="tx1"/>
                </a:solidFill>
                <a:latin typeface="+mn-lt"/>
                <a:ea typeface="+mn-ea"/>
                <a:cs typeface="+mn-cs"/>
              </a:rPr>
              <a:t>“. Еден </a:t>
            </a:r>
            <a:r>
              <a:rPr lang="mk" sz="1200" b="0" i="0" u="none" kern="1200" dirty="0">
                <a:solidFill>
                  <a:schemeClr val="tx1"/>
                </a:solidFill>
                <a:latin typeface="+mn-lt"/>
                <a:ea typeface="+mn-ea"/>
                <a:cs typeface="+mn-cs"/>
              </a:rPr>
              <a:t>компјутер може да дава повеќе услуги – на пример, да функционира како веб-сервер, сервер за електронска пошта, сервер за датотеки, сервер за печатење итн. Се чини дека е логично во една деловна средина различни услуги да се обезбедуваат преку различни компјутери – сервери поради безбедност и за да се минимизира влијанието на каква било грешка. </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29</a:t>
            </a:fld>
            <a:endParaRPr lang="mk"/>
          </a:p>
        </p:txBody>
      </p:sp>
    </p:spTree>
    <p:extLst>
      <p:ext uri="{BB962C8B-B14F-4D97-AF65-F5344CB8AC3E}">
        <p14:creationId xmlns:p14="http://schemas.microsoft.com/office/powerpoint/2010/main" val="7390300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rtl="0"/>
            <a:r>
              <a:rPr lang="mk" sz="1200" b="1" i="0" u="none" kern="1200" dirty="0">
                <a:solidFill>
                  <a:schemeClr val="tx1"/>
                </a:solidFill>
                <a:latin typeface="+mn-lt"/>
                <a:ea typeface="+mn-ea"/>
                <a:cs typeface="+mn-cs"/>
              </a:rPr>
              <a:t>Мрежен разводник (Network Hub)</a:t>
            </a:r>
            <a:r>
              <a:rPr lang="mk" sz="1200" b="0" i="0" u="none" kern="1200" dirty="0">
                <a:solidFill>
                  <a:schemeClr val="tx1"/>
                </a:solidFill>
                <a:latin typeface="+mn-lt"/>
                <a:ea typeface="+mn-ea"/>
                <a:cs typeface="+mn-cs"/>
              </a:rPr>
              <a:t> – или поврзувач е уред за поврзување на повеќе преплетени парови на етернет-уреди со оптички кабли, со што функционираат како единствен мрежен сегмент</a:t>
            </a:r>
            <a:r>
              <a:rPr lang="mk" sz="1200" b="0" i="0" u="none" kern="1200" dirty="0" smtClean="0">
                <a:solidFill>
                  <a:schemeClr val="tx1"/>
                </a:solidFill>
                <a:latin typeface="+mn-lt"/>
                <a:ea typeface="+mn-ea"/>
                <a:cs typeface="+mn-cs"/>
              </a:rPr>
              <a:t>. Разводникот </a:t>
            </a:r>
            <a:r>
              <a:rPr lang="mk" sz="1200" b="0" i="0" u="none" kern="1200" dirty="0">
                <a:solidFill>
                  <a:schemeClr val="tx1"/>
                </a:solidFill>
                <a:latin typeface="+mn-lt"/>
                <a:ea typeface="+mn-ea"/>
                <a:cs typeface="+mn-cs"/>
              </a:rPr>
              <a:t>работи на физичкиот слој (слој 1) од OSI- моделот (референтен модел за отворено поврзување на системи) и често истовремено со овој термин се користи и терминот „слој 1 преклопка“ (‘layer 1 switch</a:t>
            </a:r>
            <a:r>
              <a:rPr lang="mk" sz="1200" b="0" i="0" u="none" kern="1200" dirty="0" smtClean="0">
                <a:solidFill>
                  <a:schemeClr val="tx1"/>
                </a:solidFill>
                <a:latin typeface="+mn-lt"/>
                <a:ea typeface="+mn-ea"/>
                <a:cs typeface="+mn-cs"/>
              </a:rPr>
              <a:t>’). Според </a:t>
            </a:r>
            <a:r>
              <a:rPr lang="mk" sz="1200" b="0" i="0" u="none" kern="1200" dirty="0">
                <a:solidFill>
                  <a:schemeClr val="tx1"/>
                </a:solidFill>
                <a:latin typeface="+mn-lt"/>
                <a:ea typeface="+mn-ea"/>
                <a:cs typeface="+mn-cs"/>
              </a:rPr>
              <a:t>тоа, уредот претставува форма на повеќепортен повторувач</a:t>
            </a:r>
            <a:r>
              <a:rPr lang="mk" sz="1200" b="0" i="0" u="none" kern="1200" dirty="0" smtClean="0">
                <a:solidFill>
                  <a:schemeClr val="tx1"/>
                </a:solidFill>
                <a:latin typeface="+mn-lt"/>
                <a:ea typeface="+mn-ea"/>
                <a:cs typeface="+mn-cs"/>
              </a:rPr>
              <a:t>. Мрежните </a:t>
            </a:r>
            <a:r>
              <a:rPr lang="mk" sz="1200" b="0" i="0" u="none" kern="1200" dirty="0">
                <a:solidFill>
                  <a:schemeClr val="tx1"/>
                </a:solidFill>
                <a:latin typeface="+mn-lt"/>
                <a:ea typeface="+mn-ea"/>
                <a:cs typeface="+mn-cs"/>
              </a:rPr>
              <a:t>разводници, исто така, често се одговорни за праќање сигнал за заплетување до сите негови порти ако открие судир. </a:t>
            </a:r>
            <a:endParaRPr lang="mk" sz="1200" kern="1200" dirty="0" smtClean="0">
              <a:solidFill>
                <a:schemeClr val="tx1"/>
              </a:solidFill>
              <a:latin typeface="+mn-lt"/>
              <a:ea typeface="+mn-ea"/>
              <a:cs typeface="+mn-cs"/>
            </a:endParaRPr>
          </a:p>
          <a:p>
            <a:endParaRPr lang="mk" dirty="0"/>
          </a:p>
          <a:p>
            <a:pPr algn="l" rtl="0"/>
            <a:r>
              <a:rPr lang="mk" sz="1200" b="1" i="0" u="none" kern="1200" dirty="0">
                <a:solidFill>
                  <a:schemeClr val="tx1"/>
                </a:solidFill>
                <a:latin typeface="+mn-lt"/>
                <a:ea typeface="+mn-ea"/>
                <a:cs typeface="+mn-cs"/>
              </a:rPr>
              <a:t>Мрежна преклопка (Network Switch)</a:t>
            </a:r>
            <a:r>
              <a:rPr lang="mk" sz="1200" b="0" i="0" u="none" kern="1200" dirty="0">
                <a:solidFill>
                  <a:schemeClr val="tx1"/>
                </a:solidFill>
                <a:latin typeface="+mn-lt"/>
                <a:ea typeface="+mn-ea"/>
                <a:cs typeface="+mn-cs"/>
              </a:rPr>
              <a:t> – е уред за компјутерски мрежи што поврзува мрежни сегменти. Во минатото било побрзо да се користат техниките слој 2 за преклопување, кога во контекст на асоцијативната меморија (content addressable memory (САМ)) може да се видат само МАС-адресите</a:t>
            </a:r>
            <a:r>
              <a:rPr lang="mk" sz="1200" b="0" i="0" u="none" kern="1200" dirty="0" smtClean="0">
                <a:solidFill>
                  <a:schemeClr val="tx1"/>
                </a:solidFill>
                <a:latin typeface="+mn-lt"/>
                <a:ea typeface="+mn-ea"/>
                <a:cs typeface="+mn-cs"/>
              </a:rPr>
              <a:t>. Со </a:t>
            </a:r>
            <a:r>
              <a:rPr lang="mk" sz="1200" b="0" i="0" u="none" kern="1200" dirty="0">
                <a:solidFill>
                  <a:schemeClr val="tx1"/>
                </a:solidFill>
                <a:latin typeface="+mn-lt"/>
                <a:ea typeface="+mn-ea"/>
                <a:cs typeface="+mn-cs"/>
              </a:rPr>
              <a:t>појавата на трислојната асоцијативна меморија (ternary content addressable memor (ТСАМ)) можеше еднакво брзо да се најде IP-адреса или МАС-адреса. </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 </a:t>
            </a:r>
            <a:endParaRPr lang="mk" sz="1200" kern="1200" dirty="0" smtClean="0">
              <a:solidFill>
                <a:schemeClr val="tx1"/>
              </a:solidFill>
              <a:latin typeface="+mn-lt"/>
              <a:ea typeface="+mn-ea"/>
              <a:cs typeface="+mn-cs"/>
            </a:endParaRPr>
          </a:p>
          <a:p>
            <a:pPr algn="l" rtl="0"/>
            <a:r>
              <a:rPr lang="mk" sz="1200" b="1" i="0" u="none" kern="1200" dirty="0">
                <a:solidFill>
                  <a:schemeClr val="tx1"/>
                </a:solidFill>
                <a:latin typeface="+mn-lt"/>
                <a:ea typeface="+mn-ea"/>
                <a:cs typeface="+mn-cs"/>
              </a:rPr>
              <a:t>Рутер – насочувач (Router)</a:t>
            </a:r>
            <a:r>
              <a:rPr lang="mk" sz="1200" b="0" i="0" u="none" kern="1200" dirty="0">
                <a:solidFill>
                  <a:schemeClr val="tx1"/>
                </a:solidFill>
                <a:latin typeface="+mn-lt"/>
                <a:ea typeface="+mn-ea"/>
                <a:cs typeface="+mn-cs"/>
              </a:rPr>
              <a:t> – е уред што ја определува следната точка во мрежата од која групата податоци треба да се прати кон нивната дестинација</a:t>
            </a:r>
            <a:r>
              <a:rPr lang="mk" sz="1200" b="0" i="0" u="none" kern="1200" dirty="0" smtClean="0">
                <a:solidFill>
                  <a:schemeClr val="tx1"/>
                </a:solidFill>
                <a:latin typeface="+mn-lt"/>
                <a:ea typeface="+mn-ea"/>
                <a:cs typeface="+mn-cs"/>
              </a:rPr>
              <a:t>. Тој </a:t>
            </a:r>
            <a:r>
              <a:rPr lang="mk" sz="1200" b="0" i="0" u="none" kern="1200" dirty="0">
                <a:solidFill>
                  <a:schemeClr val="tx1"/>
                </a:solidFill>
                <a:latin typeface="+mn-lt"/>
                <a:ea typeface="+mn-ea"/>
                <a:cs typeface="+mn-cs"/>
              </a:rPr>
              <a:t>мора да биде поврзан со барем две мрежи. Тој е интелигентен и функционира според табелите за насочување</a:t>
            </a:r>
            <a:r>
              <a:rPr lang="mk" sz="1200" b="0" i="0" u="none" kern="1200" dirty="0" smtClean="0">
                <a:solidFill>
                  <a:schemeClr val="tx1"/>
                </a:solidFill>
                <a:latin typeface="+mn-lt"/>
                <a:ea typeface="+mn-ea"/>
                <a:cs typeface="+mn-cs"/>
              </a:rPr>
              <a:t>. Лоцирана </a:t>
            </a:r>
            <a:r>
              <a:rPr lang="mk" sz="1200" b="0" i="0" u="none" kern="1200" dirty="0">
                <a:solidFill>
                  <a:schemeClr val="tx1"/>
                </a:solidFill>
                <a:latin typeface="+mn-lt"/>
                <a:ea typeface="+mn-ea"/>
                <a:cs typeface="+mn-cs"/>
              </a:rPr>
              <a:t>е капијата на мрежата (gateway). Терминот „трислојна преклопка“ често се користи наизменично со терминот рутер или насочувач, но преклопка е општ термин без строга техничка дефиниција. </a:t>
            </a:r>
            <a:endParaRPr lang="mk"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lgn="l" rtl="0"/>
            <a:fld id="{B2221978-7AB2-D644-A1FF-AF545A1745C1}" type="slidenum">
              <a:rPr/>
              <a:pPr/>
              <a:t>30</a:t>
            </a:fld>
            <a:endParaRPr lang="mk"/>
          </a:p>
        </p:txBody>
      </p:sp>
    </p:spTree>
    <p:extLst>
      <p:ext uri="{BB962C8B-B14F-4D97-AF65-F5344CB8AC3E}">
        <p14:creationId xmlns:p14="http://schemas.microsoft.com/office/powerpoint/2010/main" val="2105531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1" i="0" u="none" kern="1200" dirty="0">
                <a:solidFill>
                  <a:schemeClr val="tx1"/>
                </a:solidFill>
                <a:latin typeface="+mn-lt"/>
                <a:ea typeface="+mn-ea"/>
                <a:cs typeface="+mn-cs"/>
              </a:rPr>
              <a:t>Агенда</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На слајдовите со агендата се наведени делови од сесијата и инструкторот треба да ги помине објаснувајќи ги, каде што е потребно, специфичните аспекти што се важни за определени групи учесници. Инструкторот треба да објасни како ќе се предава материјалот и дека ќе има време за интеракција и за прашања. Инструкторот треба да нагласи дека оваа обука е осмислена да биде интерактивна и дека од учесниците се очекува да учествуваат во текот на целата обука</a:t>
            </a:r>
            <a:r>
              <a:rPr lang="mk" sz="1200" b="0" i="0" u="none" kern="1200" dirty="0" smtClean="0">
                <a:solidFill>
                  <a:schemeClr val="tx1"/>
                </a:solidFill>
                <a:latin typeface="+mn-lt"/>
                <a:ea typeface="+mn-ea"/>
                <a:cs typeface="+mn-cs"/>
              </a:rPr>
              <a:t>. Инструкторот </a:t>
            </a:r>
            <a:r>
              <a:rPr lang="mk" sz="1200" b="0" i="0" u="none" kern="1200" dirty="0">
                <a:solidFill>
                  <a:schemeClr val="tx1"/>
                </a:solidFill>
                <a:latin typeface="+mn-lt"/>
                <a:ea typeface="+mn-ea"/>
                <a:cs typeface="+mn-cs"/>
              </a:rPr>
              <a:t>треба да објасни дали ќе има оценување и во каква форма ќе биде тоа, вклучително и детали за преодната оцена што се применува</a:t>
            </a:r>
            <a:r>
              <a:rPr lang="mk" sz="1200" b="0" i="0" u="none" kern="1200" dirty="0" smtClean="0">
                <a:solidFill>
                  <a:schemeClr val="tx1"/>
                </a:solidFill>
                <a:latin typeface="+mn-lt"/>
                <a:ea typeface="+mn-ea"/>
                <a:cs typeface="+mn-cs"/>
              </a:rPr>
              <a:t>. (</a:t>
            </a:r>
            <a:r>
              <a:rPr lang="mk" sz="1200" b="0" i="0" u="none" kern="1200" dirty="0">
                <a:solidFill>
                  <a:schemeClr val="tx1"/>
                </a:solidFill>
                <a:latin typeface="+mn-lt"/>
                <a:ea typeface="+mn-ea"/>
                <a:cs typeface="+mn-cs"/>
              </a:rPr>
              <a:t>За оваа пилот-програма не е предвидено оценување.)</a:t>
            </a:r>
            <a:endParaRPr lang="mk" sz="1200" kern="1200" dirty="0" smtClean="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3</a:t>
            </a:fld>
            <a:endParaRPr lang="mk"/>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pPr algn="l" rtl="0"/>
            <a:fld id="{3D272464-C3EF-42DD-B0CA-77E38CFC4EE6}" type="slidenum">
              <a:rPr/>
              <a:pPr/>
              <a:t>31</a:t>
            </a:fld>
            <a:endParaRPr lang="mk" smtClean="0"/>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pPr algn="l" rtl="0"/>
            <a:r>
              <a:rPr lang="mk" sz="1200" b="1" i="0" u="none" kern="1200">
                <a:solidFill>
                  <a:schemeClr val="tx1"/>
                </a:solidFill>
                <a:latin typeface="+mn-lt"/>
                <a:ea typeface="+mn-ea"/>
                <a:cs typeface="+mn-cs"/>
              </a:rPr>
              <a:t>Проток (ширина на опсег) </a:t>
            </a:r>
            <a:r>
              <a:rPr lang="mk" sz="1200" b="0" i="0" u="none" kern="1200">
                <a:solidFill>
                  <a:schemeClr val="tx1"/>
                </a:solidFill>
                <a:latin typeface="+mn-lt"/>
                <a:ea typeface="+mn-ea"/>
                <a:cs typeface="+mn-cs"/>
              </a:rPr>
              <a:t>– е обем на информациите што може да се пренесат преку телефонска линија, кабелска линија, сателитска врска итн. Колку што е поголем протокот, толку е побрза вашата конекција и со тоа вашето работење на интернет се доближува до преземање на податоците веднаш во дадениот момент, како да гледате ТВ-емисија.</a:t>
            </a:r>
          </a:p>
          <a:p>
            <a:pPr algn="l" rtl="0" eaLnBrk="1" hangingPunct="1"/>
            <a:endParaRPr lang="mk" dirty="0" smtClean="0"/>
          </a:p>
        </p:txBody>
      </p:sp>
    </p:spTree>
    <p:extLst>
      <p:ext uri="{BB962C8B-B14F-4D97-AF65-F5344CB8AC3E}">
        <p14:creationId xmlns:p14="http://schemas.microsoft.com/office/powerpoint/2010/main" val="5718199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a:t>Овој слајд може да се користи за да им се даде на учесниците преглед за тоа:</a:t>
            </a:r>
          </a:p>
          <a:p>
            <a:pPr marL="228600" indent="-228600" algn="l" rtl="0">
              <a:buAutoNum type="alphaLcParenR"/>
            </a:pPr>
            <a:r>
              <a:rPr lang="mk" b="0" i="0" u="none" baseline="0"/>
              <a:t>кои уреди може да бидат поврзани во мрежа</a:t>
            </a:r>
          </a:p>
          <a:p>
            <a:pPr marL="228600" indent="-228600" algn="l" rtl="0">
              <a:buAutoNum type="alphaLcParenR"/>
            </a:pPr>
            <a:r>
              <a:rPr lang="mk" b="0" i="0" u="none" baseline="0"/>
              <a:t>како уредите се поврзуваат заедно (преклопка)</a:t>
            </a:r>
          </a:p>
          <a:p>
            <a:pPr marL="228600" indent="-228600" algn="l" rtl="0">
              <a:buAutoNum type="alphaLcParenR"/>
            </a:pPr>
            <a:r>
              <a:rPr lang="mk" b="0" i="0" u="none" baseline="0"/>
              <a:t>како рутерот ја поврзува локалната мрежа за интернет</a:t>
            </a:r>
          </a:p>
          <a:p>
            <a:pPr marL="0" indent="0" algn="l" rtl="0">
              <a:buNone/>
            </a:pPr>
            <a:endParaRPr lang="mk" baseline="0" dirty="0"/>
          </a:p>
          <a:p>
            <a:pPr marL="0" indent="0" algn="l" rtl="0">
              <a:buNone/>
            </a:pPr>
            <a:r>
              <a:rPr lang="mk" b="0" i="0" u="none" baseline="0"/>
              <a:t>Исто така, инструкторот може да го користи за да го објасни текот на податоците кога еден од компјутерите клиенти од локалната мрежа праќа барање до преклопката што го проследува до рутерот, а потоа тој го проследува до серверот на интернет.</a:t>
            </a:r>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32</a:t>
            </a:fld>
            <a:endParaRPr lang="mk"/>
          </a:p>
        </p:txBody>
      </p:sp>
    </p:spTree>
    <p:extLst>
      <p:ext uri="{BB962C8B-B14F-4D97-AF65-F5344CB8AC3E}">
        <p14:creationId xmlns:p14="http://schemas.microsoft.com/office/powerpoint/2010/main" val="3657337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latin typeface="+mn-lt"/>
                <a:ea typeface="+mn-ea"/>
                <a:cs typeface="+mn-cs"/>
              </a:rPr>
              <a:t>Интернетот може да се смета за инфраструктура низ која многу различни апликации може да функционираат истовремено. Ако некој дел од интернетот е неисправен или уништен, комуникацијата може да продолжи и понатаму. Никој не го поседува интернетот – ниедна организација, корпорација или влада. Тој во голема мера е саморегулиран. Целиот интернет користи иста технологија на поврзување. </a:t>
            </a:r>
          </a:p>
          <a:p>
            <a:pPr algn="l" rtl="0"/>
            <a:r>
              <a:rPr lang="mk" sz="1200" b="0" i="0" u="none" kern="1200">
                <a:solidFill>
                  <a:schemeClr val="tx1"/>
                </a:solidFill>
                <a:latin typeface="+mn-lt"/>
                <a:ea typeface="+mn-ea"/>
                <a:cs typeface="+mn-cs"/>
              </a:rPr>
              <a:t> </a:t>
            </a:r>
          </a:p>
          <a:p>
            <a:pPr algn="l" rtl="0"/>
            <a:r>
              <a:rPr lang="mk" sz="1200" b="0" i="0" u="none" kern="1200">
                <a:solidFill>
                  <a:schemeClr val="tx1"/>
                </a:solidFill>
                <a:latin typeface="+mn-lt"/>
                <a:ea typeface="+mn-ea"/>
                <a:cs typeface="+mn-cs"/>
              </a:rPr>
              <a:t>Повеќето современи мрежи за пренос на податоци, како што е интернетот, се опишуваат како „бесконекциски“ или „мрежи со преклопување на пакети“. Сообраќајот се дели на мали пакети што го пронаоѓаат сопствениот пат од испраќачот до примателот. Сите тие не ја следат истата патека и повторно се спојуваат заедно кога ќе пристигнат на дестинацијата.</a:t>
            </a:r>
          </a:p>
          <a:p>
            <a:pPr algn="l" rtl="0"/>
            <a:r>
              <a:rPr lang="mk" sz="1200" b="0" i="0" u="none" kern="1200">
                <a:solidFill>
                  <a:schemeClr val="tx1"/>
                </a:solidFill>
                <a:latin typeface="+mn-lt"/>
                <a:ea typeface="+mn-ea"/>
                <a:cs typeface="+mn-cs"/>
              </a:rPr>
              <a:t> </a:t>
            </a:r>
          </a:p>
          <a:p>
            <a:pPr algn="l" rtl="0"/>
            <a:r>
              <a:rPr lang="mk" sz="1200" b="0" i="0" u="none" kern="1200">
                <a:solidFill>
                  <a:schemeClr val="tx1"/>
                </a:solidFill>
                <a:latin typeface="+mn-lt"/>
                <a:ea typeface="+mn-ea"/>
                <a:cs typeface="+mn-cs"/>
              </a:rPr>
              <a:t>Повеќето луѓе се поврзуваат на интернет преку провајдери на интернет-услуги (Internet Service Provider (ISP)). Ова се комерцијални организации што најмуваат простор. Тие водат евиденција... но колку долго? Постојат национални и меѓународни законски прашања поврзани со заштитата на податоци или на приватност што влијаат врз тоа колку долго ISP може да ги чува податоците. Ова, секако, има влијание врз способноста на кривично- правосудните органи да обезбедат докази од овие извори. Поврзувањето се врши преку еден од следниве методи: со избирање (Dial-up), широкопојасен (ADSL), ISDN, кабелски, безжична пристапна точка (Wireless hotspot) или сателит.</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33</a:t>
            </a:fld>
            <a:endParaRPr lang="mk"/>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Извонреден ресурс за објаснување на интернетот е филмот „Воини на мрежата“. Тој е одлична алатка за претставување на интернетот на корисниците-почетници</a:t>
            </a:r>
            <a:r>
              <a:rPr lang="mk" sz="1200" b="0" i="0" u="none" kern="1200" dirty="0" smtClean="0">
                <a:solidFill>
                  <a:schemeClr val="tx1"/>
                </a:solidFill>
                <a:latin typeface="+mn-lt"/>
                <a:ea typeface="+mn-ea"/>
                <a:cs typeface="+mn-cs"/>
              </a:rPr>
              <a:t>. Тој </a:t>
            </a:r>
            <a:r>
              <a:rPr lang="mk" sz="1200" b="0" i="0" u="none" kern="1200" dirty="0">
                <a:solidFill>
                  <a:schemeClr val="tx1"/>
                </a:solidFill>
                <a:latin typeface="+mn-lt"/>
                <a:ea typeface="+mn-ea"/>
                <a:cs typeface="+mn-cs"/>
              </a:rPr>
              <a:t>им помага на новите корисници да визуализираат како работи мрежата. Филмот трае 12 минути</a:t>
            </a:r>
            <a:r>
              <a:rPr lang="mk" sz="1200" b="0" i="0" u="none" kern="1200" dirty="0" smtClean="0">
                <a:solidFill>
                  <a:schemeClr val="tx1"/>
                </a:solidFill>
                <a:latin typeface="+mn-lt"/>
                <a:ea typeface="+mn-ea"/>
                <a:cs typeface="+mn-cs"/>
              </a:rPr>
              <a:t>. Тој </a:t>
            </a:r>
            <a:r>
              <a:rPr lang="mk" sz="1200" b="0" i="0" u="none" kern="1200" dirty="0">
                <a:solidFill>
                  <a:schemeClr val="tx1"/>
                </a:solidFill>
                <a:latin typeface="+mn-lt"/>
                <a:ea typeface="+mn-ea"/>
                <a:cs typeface="+mn-cs"/>
              </a:rPr>
              <a:t>раскажува за патот на IP-пакетите низ мрежата покрај рутерите, огнените ѕидови и трансатлантските кабли. Филмот е достапен за бесплатно преземање за некомерцијална употреба на </a:t>
            </a:r>
            <a:r>
              <a:rPr lang="mk" sz="1200" b="0" i="0" u="sng" kern="1200" dirty="0">
                <a:solidFill>
                  <a:schemeClr val="tx1"/>
                </a:solidFill>
                <a:latin typeface="+mn-lt"/>
                <a:ea typeface="+mn-ea"/>
                <a:cs typeface="+mn-cs"/>
              </a:rPr>
              <a:t>http://www.warriorsofthe.net/movie.html</a:t>
            </a:r>
            <a:r>
              <a:rPr lang="mk" sz="1200" b="0" i="0" u="none" kern="1200" dirty="0">
                <a:solidFill>
                  <a:schemeClr val="tx1"/>
                </a:solidFill>
                <a:latin typeface="+mn-lt"/>
                <a:ea typeface="+mn-ea"/>
                <a:cs typeface="+mn-cs"/>
              </a:rPr>
              <a:t> и моментно (јануари 2017 година) е достапен на следниве јазици: </a:t>
            </a:r>
          </a:p>
          <a:p>
            <a:pPr marL="0" marR="0" indent="0" algn="l" defTabSz="457200" rtl="0" eaLnBrk="1" fontAlgn="auto" latinLnBrk="0" hangingPunct="1">
              <a:lnSpc>
                <a:spcPct val="100000"/>
              </a:lnSpc>
              <a:spcBef>
                <a:spcPts val="0"/>
              </a:spcBef>
              <a:spcAft>
                <a:spcPts val="0"/>
              </a:spcAft>
              <a:buClrTx/>
              <a:buSzTx/>
              <a:buFontTx/>
              <a:buNone/>
              <a:tabLst/>
              <a:defRPr/>
            </a:pP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hlinkClick r:id="rId3"/>
              </a:rPr>
              <a:t>англиски. Титлуван на руски, кинески, хрватски и на полски	</a:t>
            </a:r>
          </a:p>
          <a:p>
            <a:pPr algn="l" rtl="0"/>
            <a:r>
              <a:rPr lang="mk" sz="1200" b="0" i="0" u="none" kern="1200" dirty="0">
                <a:solidFill>
                  <a:schemeClr val="tx1"/>
                </a:solidFill>
                <a:latin typeface="+mn-lt"/>
                <a:ea typeface="+mn-ea"/>
                <a:cs typeface="+mn-cs"/>
                <a:hlinkClick r:id="rId4"/>
              </a:rPr>
              <a:t>шпански</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hlinkClick r:id="rId5"/>
              </a:rPr>
              <a:t>португалски (бразилски)</a:t>
            </a:r>
          </a:p>
          <a:p>
            <a:pPr algn="l" rtl="0"/>
            <a:r>
              <a:rPr lang="mk" sz="1200" b="0" i="0" u="none" kern="1200" dirty="0">
                <a:solidFill>
                  <a:schemeClr val="tx1"/>
                </a:solidFill>
                <a:latin typeface="+mn-lt"/>
                <a:ea typeface="+mn-ea"/>
                <a:cs typeface="+mn-cs"/>
                <a:hlinkClick r:id="rId6"/>
              </a:rPr>
              <a:t>германски</a:t>
            </a:r>
          </a:p>
          <a:p>
            <a:pPr algn="l" rtl="0"/>
            <a:r>
              <a:rPr lang="mk" sz="1200" b="0" i="0" u="none" kern="1200" dirty="0">
                <a:solidFill>
                  <a:schemeClr val="tx1"/>
                </a:solidFill>
                <a:latin typeface="+mn-lt"/>
                <a:ea typeface="+mn-ea"/>
                <a:cs typeface="+mn-cs"/>
                <a:hlinkClick r:id="rId7"/>
              </a:rPr>
              <a:t>француски</a:t>
            </a:r>
            <a:endParaRPr lang="mk" sz="1200" kern="1200" dirty="0" smtClean="0">
              <a:solidFill>
                <a:schemeClr val="tx1"/>
              </a:solidFill>
              <a:latin typeface="+mn-lt"/>
              <a:ea typeface="+mn-ea"/>
              <a:cs typeface="+mn-cs"/>
              <a:hlinkClick r:id="rId8"/>
            </a:endParaRPr>
          </a:p>
          <a:p>
            <a:pPr algn="l" rtl="0"/>
            <a:r>
              <a:rPr lang="mk" sz="1200" b="0" i="0" u="none" kern="1200" dirty="0">
                <a:solidFill>
                  <a:schemeClr val="tx1"/>
                </a:solidFill>
                <a:latin typeface="+mn-lt"/>
                <a:ea typeface="+mn-ea"/>
                <a:cs typeface="+mn-cs"/>
                <a:hlinkClick r:id="rId9"/>
              </a:rPr>
              <a:t>еврејски</a:t>
            </a:r>
            <a:endParaRPr lang="mk" sz="1200" kern="1200" dirty="0" smtClean="0">
              <a:solidFill>
                <a:schemeClr val="tx1"/>
              </a:solidFill>
              <a:latin typeface="+mn-lt"/>
              <a:ea typeface="+mn-ea"/>
              <a:cs typeface="+mn-cs"/>
              <a:hlinkClick r:id="rId10"/>
            </a:endParaRPr>
          </a:p>
          <a:p>
            <a:pPr algn="l" rtl="0"/>
            <a:r>
              <a:rPr lang="mk" sz="1200" b="0" i="0" u="none" kern="1200" dirty="0">
                <a:solidFill>
                  <a:schemeClr val="tx1"/>
                </a:solidFill>
                <a:latin typeface="+mn-lt"/>
                <a:ea typeface="+mn-ea"/>
                <a:cs typeface="+mn-cs"/>
                <a:hlinkClick r:id="rId11"/>
              </a:rPr>
              <a:t>холандски</a:t>
            </a:r>
            <a:endParaRPr lang="mk" sz="1200" kern="1200" dirty="0" smtClean="0">
              <a:solidFill>
                <a:schemeClr val="tx1"/>
              </a:solidFill>
              <a:latin typeface="+mn-lt"/>
              <a:ea typeface="+mn-ea"/>
              <a:cs typeface="+mn-cs"/>
              <a:hlinkClick r:id="rId12"/>
            </a:endParaRPr>
          </a:p>
          <a:p>
            <a:pPr algn="l" rtl="0"/>
            <a:r>
              <a:rPr lang="mk" sz="1200" b="0" i="0" u="none" kern="1200" dirty="0">
                <a:solidFill>
                  <a:schemeClr val="tx1"/>
                </a:solidFill>
                <a:latin typeface="+mn-lt"/>
                <a:ea typeface="+mn-ea"/>
                <a:cs typeface="+mn-cs"/>
                <a:hlinkClick r:id="rId13"/>
              </a:rPr>
              <a:t>шведски</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hlinkClick r:id="rId14"/>
              </a:rPr>
              <a:t>дански</a:t>
            </a:r>
          </a:p>
          <a:p>
            <a:pPr algn="l" rtl="0"/>
            <a:r>
              <a:rPr lang="mk" sz="1200" b="0" i="0" u="none" kern="1200" dirty="0">
                <a:solidFill>
                  <a:schemeClr val="tx1"/>
                </a:solidFill>
                <a:latin typeface="+mn-lt"/>
                <a:ea typeface="+mn-ea"/>
                <a:cs typeface="+mn-cs"/>
                <a:hlinkClick r:id="rId15"/>
              </a:rPr>
              <a:t>италијански</a:t>
            </a:r>
          </a:p>
          <a:p>
            <a:pPr algn="l" rtl="0"/>
            <a:r>
              <a:rPr lang="mk" sz="1200" b="0" i="0" u="none" kern="1200" dirty="0">
                <a:solidFill>
                  <a:schemeClr val="tx1"/>
                </a:solidFill>
                <a:latin typeface="+mn-lt"/>
                <a:ea typeface="+mn-ea"/>
                <a:cs typeface="+mn-cs"/>
                <a:hlinkClick r:id="rId16"/>
              </a:rPr>
              <a:t>норвешки</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hlinkClick r:id="rId17"/>
              </a:rPr>
              <a:t>унгарски</a:t>
            </a:r>
          </a:p>
          <a:p>
            <a:pPr algn="l" rtl="0"/>
            <a:r>
              <a:rPr lang="mk" sz="1200" b="0" i="0" u="none" kern="1200" dirty="0">
                <a:solidFill>
                  <a:schemeClr val="tx1"/>
                </a:solidFill>
                <a:latin typeface="+mn-lt"/>
                <a:ea typeface="+mn-ea"/>
                <a:cs typeface="+mn-cs"/>
                <a:hlinkClick r:id="rId18"/>
              </a:rPr>
              <a:t>чешки</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hlinkClick r:id="rId19"/>
              </a:rPr>
              <a:t>украински </a:t>
            </a:r>
          </a:p>
          <a:p>
            <a:pPr marL="0" marR="0" indent="0" algn="l" defTabSz="457200" rtl="0" eaLnBrk="1" fontAlgn="auto" latinLnBrk="0" hangingPunct="1">
              <a:lnSpc>
                <a:spcPct val="100000"/>
              </a:lnSpc>
              <a:spcBef>
                <a:spcPts val="0"/>
              </a:spcBef>
              <a:spcAft>
                <a:spcPts val="0"/>
              </a:spcAft>
              <a:buClrTx/>
              <a:buSzTx/>
              <a:buFontTx/>
              <a:buNone/>
              <a:tabLst/>
              <a:defRPr/>
            </a:pPr>
            <a:endParaRPr lang="mk"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mk"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 Дополнителен корисен ресурс за утврдување на нивото на пробивот на интернет и на неговиот раст во земјите или во регионите може да се најде на </a:t>
            </a:r>
            <a:r>
              <a:rPr lang="mk" sz="1200" b="0" i="0" u="sng" kern="1200" dirty="0">
                <a:solidFill>
                  <a:schemeClr val="tx1"/>
                </a:solidFill>
                <a:latin typeface="+mn-lt"/>
                <a:ea typeface="+mn-ea"/>
                <a:cs typeface="+mn-cs"/>
                <a:hlinkClick r:id="rId20"/>
              </a:rPr>
              <a:t>http://www.internetworldstats.com/</a:t>
            </a:r>
            <a:r>
              <a:rPr lang="mk" sz="1200" b="0" i="0" u="none" kern="1200" dirty="0">
                <a:solidFill>
                  <a:schemeClr val="tx1"/>
                </a:solidFill>
                <a:latin typeface="+mn-lt"/>
                <a:ea typeface="+mn-ea"/>
                <a:cs typeface="+mn-cs"/>
              </a:rPr>
              <a:t>. Се препорачува во обуката да се обезбеди и елемент со статистички информации за да се обезбеди учесниците да бидат во можност да го оценат влијанието на интернетот во својата земја.</a:t>
            </a:r>
          </a:p>
          <a:p>
            <a:pPr marL="0" marR="0" indent="0" algn="l" defTabSz="457200" rtl="0" eaLnBrk="1" fontAlgn="auto" latinLnBrk="0" hangingPunct="1">
              <a:lnSpc>
                <a:spcPct val="100000"/>
              </a:lnSpc>
              <a:spcBef>
                <a:spcPts val="0"/>
              </a:spcBef>
              <a:spcAft>
                <a:spcPts val="0"/>
              </a:spcAft>
              <a:buClrTx/>
              <a:buSzTx/>
              <a:buFontTx/>
              <a:buNone/>
              <a:tabLst/>
              <a:defRPr/>
            </a:pPr>
            <a:endParaRPr lang="mk"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Со оглед дека видеото веќе доволно објаснува некои мрежни уреди и термини, следниве слајдови треба да се гледаат како дополнение на видеото. </a:t>
            </a:r>
            <a:endParaRPr lang="mk" sz="1200" kern="1200" dirty="0" smtClean="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34</a:t>
            </a:fld>
            <a:endParaRPr lang="mk"/>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pPr algn="l" rtl="0"/>
            <a:fld id="{EE087DCE-1631-4900-AE02-76BA13F7D8C7}" type="slidenum">
              <a:rPr/>
              <a:pPr/>
              <a:t>35</a:t>
            </a:fld>
            <a:endParaRPr lang="mk"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xfrm>
            <a:off x="914400" y="4343400"/>
            <a:ext cx="5029200" cy="4114800"/>
          </a:xfrm>
          <a:noFill/>
          <a:ln/>
        </p:spPr>
        <p:txBody>
          <a:bodyPr>
            <a:normAutofit fontScale="92500"/>
          </a:bodyPr>
          <a:lstStyle/>
          <a:p>
            <a:pPr algn="l" rtl="0"/>
            <a:r>
              <a:rPr lang="mk" b="0" i="0" u="none" dirty="0"/>
              <a:t>Основен принцип на интернетот е во тоа што, како што ќе видиме набрзо, тој беше дизајниран за да издржи војна и катастрофа и сѐ уште да овозможува комуникација. Заднината на дизајнот беше воената комуникација и потребата таа да продолжи и во време на вонредни состојби. </a:t>
            </a:r>
          </a:p>
          <a:p>
            <a:endParaRPr lang="mk" dirty="0" smtClean="0"/>
          </a:p>
          <a:p>
            <a:pPr algn="l" rtl="0"/>
            <a:r>
              <a:rPr lang="mk" b="0" i="0" u="none" dirty="0"/>
              <a:t>Како што ќе видиме понатаму, интернетот е составен од мрежи на компјутери од целиот свет и сите тие комуницираат лесно и со флексибилност. Всушност, некој што праќа електронска пошта на другата страна од светот веројатно ќе открие дека делови од таа порака ќе одат по различни патеки за да дојдат на исто место – и тоа додека трепнеш.</a:t>
            </a:r>
          </a:p>
          <a:p>
            <a:endParaRPr lang="mk" dirty="0" smtClean="0"/>
          </a:p>
          <a:p>
            <a:pPr algn="l" rtl="0"/>
            <a:r>
              <a:rPr lang="mk" b="0" i="0" u="none" dirty="0"/>
              <a:t>Со текот на годините интернетот се разви глобално – за разлика од други компјутерски идеи и системи, него не го поседува ниедна компанија. Ниедна влада не го поседува интернетот – иако САД изгледа преземаат најголема одговорност за него и себеси си го припишуваат поголемиот дел од успехот во неговиот развој. Подоцна ќе видиме и дека Французите се обиделе за го озаконат укинувањето на интернетот – и не успеале</a:t>
            </a:r>
            <a:r>
              <a:rPr lang="mk" b="0" i="0" u="none" dirty="0" smtClean="0"/>
              <a:t>. Всушност</a:t>
            </a:r>
            <a:r>
              <a:rPr lang="mk" b="0" i="0" u="none" dirty="0"/>
              <a:t>, Авганистанците се единствени за кои знаеме дека го укинале речиси целосно – со негова тотална забрана.</a:t>
            </a:r>
          </a:p>
          <a:p>
            <a:endParaRPr lang="mk" dirty="0" smtClean="0"/>
          </a:p>
          <a:p>
            <a:pPr algn="l" rtl="0"/>
            <a:r>
              <a:rPr lang="mk" b="0" i="0" u="none" dirty="0"/>
              <a:t>Не постојат полициски интернет-сили и иако сега се обидуваме да најдеме начин за да ја запреме незаконитоста што се случува на интернет или преку интернет, има проблеми со технологијата и со локалните, националните и со транснационалните граници и јурисдикции што треба да се надминат. </a:t>
            </a:r>
            <a:endParaRPr lang="mk" dirty="0" smtClean="0"/>
          </a:p>
          <a:p>
            <a:endParaRPr lang="mk" dirty="0" smtClean="0"/>
          </a:p>
          <a:p>
            <a:endParaRPr lang="mk"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pPr algn="l" rtl="0"/>
            <a:fld id="{B09129F4-726A-4BD4-863C-346A1030B68B}" type="slidenum">
              <a:rPr/>
              <a:pPr/>
              <a:t>36</a:t>
            </a:fld>
            <a:endParaRPr lang="mk"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p:spPr>
        <p:txBody>
          <a:bodyPr/>
          <a:lstStyle/>
          <a:p>
            <a:pPr algn="l" rtl="0"/>
            <a:r>
              <a:rPr lang="mk" b="0" i="0" u="none"/>
              <a:t>Или да погледнеме на друг начин.</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1" i="0" u="none" kern="1200">
                <a:solidFill>
                  <a:schemeClr val="tx1"/>
                </a:solidFill>
                <a:latin typeface="+mn-lt"/>
                <a:ea typeface="+mn-ea"/>
                <a:cs typeface="+mn-cs"/>
              </a:rPr>
              <a:t>Интернет-протоколи -</a:t>
            </a:r>
            <a:r>
              <a:rPr lang="mk" sz="1200" b="0" i="0" u="none" kern="1200">
                <a:solidFill>
                  <a:schemeClr val="tx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Сите услуги/делови од интернетот што се прикажани на претходниот слајд треба да следат одредена низа на правила, протоколи. Протоколите ги дефинираат стандардите за тоа како треба да бидат формирани пакетите со податоци за да бидат пратени и примени од кој било испраќач/примател во светот.</a:t>
            </a:r>
            <a:endParaRPr lang="mk" sz="1200" b="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Постојат мал број протоколи, а најважен од нив е Интернет-протоколот (IP). Секој компјутер поврзан за интернет МОРА да го користи. IP-адресата е вашиот „телефонски интернет-број“ и без IP-адресата не би биле во можност да го користите интернетот. Различни апликации и услуги користат различни протоколи за комуникација низ мрежите, а некои од нив се: HTTP – Протокол за пренос на хипертекст (HyperText Transfer Protocol); SMTP – Едноставен протокол за трансфер на писма (Simple Mail Transfer Protocol); FTP – Протокол за пренос на датотеки (File Transfer Protocol); NNTP – Протокол за пренос на мрежни вести (Network News Transfer Protocol). </a:t>
            </a:r>
            <a:r>
              <a:rPr lang="mk" sz="1200" b="0" i="1" u="none" kern="1200">
                <a:solidFill>
                  <a:schemeClr val="tx1"/>
                </a:solidFill>
                <a:latin typeface="+mn-lt"/>
                <a:ea typeface="+mn-ea"/>
                <a:cs typeface="+mn-cs"/>
              </a:rPr>
              <a:t>За нив се вели дека функционираат „преку“ IP (не наместо IP).</a:t>
            </a:r>
            <a:endParaRPr lang="mk" sz="1200" kern="1200" dirty="0" smtClean="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37</a:t>
            </a:fld>
            <a:endParaRPr lang="mk"/>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pPr algn="l" rtl="0"/>
            <a:fld id="{E4E3CD71-EF1A-4935-B83E-BC160AB3A567}" type="slidenum">
              <a:rPr/>
              <a:pPr/>
              <a:t>38</a:t>
            </a:fld>
            <a:endParaRPr lang="mk"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914401" y="4343400"/>
            <a:ext cx="5029200" cy="4114800"/>
          </a:xfrm>
          <a:noFill/>
          <a:ln/>
        </p:spPr>
        <p:txBody>
          <a:bodyPr>
            <a:normAutofit fontScale="77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Потребно е да се дадат информации како се прави поврзување за интернет и учесниците да се поттикнат да разговараат за своите искуства</a:t>
            </a:r>
            <a:r>
              <a:rPr lang="mk" sz="1200" b="0" i="0" u="none" kern="1200" dirty="0" smtClean="0">
                <a:solidFill>
                  <a:schemeClr val="tx1"/>
                </a:solidFill>
                <a:latin typeface="+mn-lt"/>
                <a:ea typeface="+mn-ea"/>
                <a:cs typeface="+mn-cs"/>
              </a:rPr>
              <a:t>. Треба </a:t>
            </a:r>
            <a:r>
              <a:rPr lang="mk" sz="1200" b="0" i="0" u="none" kern="1200" dirty="0">
                <a:solidFill>
                  <a:schemeClr val="tx1"/>
                </a:solidFill>
                <a:latin typeface="+mn-lt"/>
                <a:ea typeface="+mn-ea"/>
                <a:cs typeface="+mn-cs"/>
              </a:rPr>
              <a:t>да се објасни дека ISP води евиденција, но дека со законите за заштита на податоци се ограничува колку </a:t>
            </a:r>
            <a:r>
              <a:rPr lang="mk" sz="1200" b="0" i="0" u="none" kern="1200" dirty="0" smtClean="0">
                <a:solidFill>
                  <a:schemeClr val="tx1"/>
                </a:solidFill>
                <a:latin typeface="+mn-lt"/>
                <a:ea typeface="+mn-ea"/>
                <a:cs typeface="+mn-cs"/>
              </a:rPr>
              <a:t>долго може </a:t>
            </a:r>
            <a:r>
              <a:rPr lang="mk" sz="1200" b="0" i="0" u="none" kern="1200" dirty="0">
                <a:solidFill>
                  <a:schemeClr val="tx1"/>
                </a:solidFill>
                <a:latin typeface="+mn-lt"/>
                <a:ea typeface="+mn-ea"/>
                <a:cs typeface="+mn-cs"/>
              </a:rPr>
              <a:t>да ја чуваат.</a:t>
            </a:r>
          </a:p>
          <a:p>
            <a:endParaRPr lang="mk" dirty="0" smtClean="0"/>
          </a:p>
          <a:p>
            <a:pPr algn="l" rtl="0"/>
            <a:r>
              <a:rPr lang="mk" sz="1200" b="0" i="0" u="none" kern="1200" dirty="0">
                <a:solidFill>
                  <a:schemeClr val="tx1"/>
                </a:solidFill>
                <a:latin typeface="+mn-lt"/>
                <a:ea typeface="+mn-ea"/>
                <a:cs typeface="+mn-cs"/>
              </a:rPr>
              <a:t>Треба да се објасни улогата на ISP, нивниот правен статус и број. Ова е добра можност да се разговара за значењето на односот со ISP во однос на пристапот до податоците и спроведувањето на законските пресретнувања.</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Едноставна терминологија е дека ISP им го најмува својот пристап до интернет на луѓето – поединци или организации.</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Секој ISP ќе чува одредени информации за своите клиенти</a:t>
            </a:r>
            <a:r>
              <a:rPr lang="mk" sz="1200" b="0" i="0" u="none" kern="1200" dirty="0" smtClean="0">
                <a:solidFill>
                  <a:schemeClr val="tx1"/>
                </a:solidFill>
                <a:latin typeface="+mn-lt"/>
                <a:ea typeface="+mn-ea"/>
                <a:cs typeface="+mn-cs"/>
              </a:rPr>
              <a:t>. Деталите </a:t>
            </a:r>
            <a:r>
              <a:rPr lang="mk" sz="1200" b="0" i="0" u="none" kern="1200" dirty="0">
                <a:solidFill>
                  <a:schemeClr val="tx1"/>
                </a:solidFill>
                <a:latin typeface="+mn-lt"/>
                <a:ea typeface="+mn-ea"/>
                <a:cs typeface="+mn-cs"/>
              </a:rPr>
              <a:t>и количеството информации ќе зависат од инволвираниот ISP и ќе траат толку долго – часови или денови, во зависност од тоа што е потребно.</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Треба да постои можност да се добијат </a:t>
            </a:r>
            <a:r>
              <a:rPr lang="mk" sz="1200" b="0" i="0" u="none" kern="1200" dirty="0" smtClean="0">
                <a:solidFill>
                  <a:schemeClr val="tx1"/>
                </a:solidFill>
                <a:latin typeface="+mn-lt"/>
                <a:ea typeface="+mn-ea"/>
                <a:cs typeface="+mn-cs"/>
              </a:rPr>
              <a:t>– </a:t>
            </a:r>
            <a:endParaRPr lang="mk" sz="1200" b="0" i="0" u="none" kern="1200" dirty="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Име, адреса и други информации што се користат за регистрација</a:t>
            </a:r>
          </a:p>
          <a:p>
            <a:pPr algn="l" rtl="0"/>
            <a:r>
              <a:rPr lang="mk" sz="1200" b="0" i="0" u="none" kern="1200" dirty="0">
                <a:solidFill>
                  <a:schemeClr val="tx1"/>
                </a:solidFill>
                <a:latin typeface="+mn-lt"/>
                <a:ea typeface="+mn-ea"/>
                <a:cs typeface="+mn-cs"/>
              </a:rPr>
              <a:t>Датум на регистрација и како се регистрирало лицето</a:t>
            </a:r>
          </a:p>
          <a:p>
            <a:pPr algn="l" rtl="0"/>
            <a:r>
              <a:rPr lang="mk" sz="1200" b="0" i="0" u="none" kern="1200" dirty="0">
                <a:solidFill>
                  <a:schemeClr val="tx1"/>
                </a:solidFill>
                <a:latin typeface="+mn-lt"/>
                <a:ea typeface="+mn-ea"/>
                <a:cs typeface="+mn-cs"/>
              </a:rPr>
              <a:t>Конкретни адреси на е-пошта или имиња на екран што се единствени за корисникот</a:t>
            </a:r>
          </a:p>
          <a:p>
            <a:pPr algn="l" rtl="0"/>
            <a:r>
              <a:rPr lang="mk" sz="1200" b="0" i="0" u="none" kern="1200" dirty="0">
                <a:solidFill>
                  <a:schemeClr val="tx1"/>
                </a:solidFill>
                <a:latin typeface="+mn-lt"/>
                <a:ea typeface="+mn-ea"/>
                <a:cs typeface="+mn-cs"/>
              </a:rPr>
              <a:t>Финансиски детали, како што се употребените кредитни картички за пријавување кај ISP</a:t>
            </a:r>
          </a:p>
          <a:p>
            <a:pPr algn="l" rtl="0"/>
            <a:r>
              <a:rPr lang="mk" sz="1200" b="0" i="0" u="none" kern="1200" dirty="0">
                <a:solidFill>
                  <a:schemeClr val="tx1"/>
                </a:solidFill>
                <a:latin typeface="+mn-lt"/>
                <a:ea typeface="+mn-ea"/>
                <a:cs typeface="+mn-cs"/>
              </a:rPr>
              <a:t>По можност одредени софтверски податоци за корисникот</a:t>
            </a:r>
          </a:p>
          <a:p>
            <a:pPr algn="l" rtl="0"/>
            <a:r>
              <a:rPr lang="mk" sz="1200" b="0" i="0" u="none" kern="1200" dirty="0">
                <a:solidFill>
                  <a:schemeClr val="tx1"/>
                </a:solidFill>
                <a:latin typeface="+mn-lt"/>
                <a:ea typeface="+mn-ea"/>
                <a:cs typeface="+mn-cs"/>
              </a:rPr>
              <a:t>Што е најважно, податоци за историјата на онлајн-активностите на корисникот – датуми, време и времетраење</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ВРЕМЕТО Е КЛУЧНО (Прашањата поврзани со временските зони ќе бидат разгледани понатаму во оваа сесија)</a:t>
            </a:r>
          </a:p>
          <a:p>
            <a:pPr algn="l" rtl="0"/>
            <a:r>
              <a:rPr lang="mk" sz="1200" b="0" i="0" u="none" kern="1200" dirty="0">
                <a:solidFill>
                  <a:schemeClr val="tx1"/>
                </a:solidFill>
                <a:latin typeface="+mn-lt"/>
                <a:ea typeface="+mn-ea"/>
                <a:cs typeface="+mn-cs"/>
              </a:rPr>
              <a:t>Треба да се истакне дека е можно да се користат лажни податоци за да се добие кориснички налог.</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Дали ISP може да пресретне сомнителен интернет-сообраќај – ДА – но тоа зависи од специјалната опрема што ќе ја евидентира употребата и ќе следи што се случува – затоа потребни се луѓе за да се направи тоа – трошоци</a:t>
            </a:r>
            <a:r>
              <a:rPr lang="mk" sz="1200" b="0" i="0" u="none" kern="1200" dirty="0" smtClean="0">
                <a:solidFill>
                  <a:schemeClr val="tx1"/>
                </a:solidFill>
                <a:latin typeface="+mn-lt"/>
                <a:ea typeface="+mn-ea"/>
                <a:cs typeface="+mn-cs"/>
              </a:rPr>
              <a:t>? Исто </a:t>
            </a:r>
            <a:r>
              <a:rPr lang="mk" sz="1200" b="0" i="0" u="none" kern="1200" dirty="0">
                <a:solidFill>
                  <a:schemeClr val="tx1"/>
                </a:solidFill>
                <a:latin typeface="+mn-lt"/>
                <a:ea typeface="+mn-ea"/>
                <a:cs typeface="+mn-cs"/>
              </a:rPr>
              <a:t>така, мораме да размислиме и за овластувањата што се потребни за да се направи тоа</a:t>
            </a:r>
            <a:r>
              <a:rPr lang="mk" sz="1200" b="0" i="0" u="none" kern="1200" dirty="0" smtClean="0">
                <a:solidFill>
                  <a:schemeClr val="tx1"/>
                </a:solidFill>
                <a:latin typeface="+mn-lt"/>
                <a:ea typeface="+mn-ea"/>
                <a:cs typeface="+mn-cs"/>
              </a:rPr>
              <a:t>. Во </a:t>
            </a:r>
            <a:r>
              <a:rPr lang="mk" sz="1200" b="0" i="0" u="none" kern="1200" dirty="0">
                <a:solidFill>
                  <a:schemeClr val="tx1"/>
                </a:solidFill>
                <a:latin typeface="+mn-lt"/>
                <a:ea typeface="+mn-ea"/>
                <a:cs typeface="+mn-cs"/>
              </a:rPr>
              <a:t>секој случај неопходно е да се контактира ISP многу рано во истрагата.</a:t>
            </a:r>
          </a:p>
          <a:p>
            <a:endParaRPr lang="mk"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pPr algn="l" rtl="0"/>
            <a:fld id="{419340D4-5CFD-4572-97B1-64F2ADE33B30}" type="slidenum">
              <a:rPr/>
              <a:pPr/>
              <a:t>39</a:t>
            </a:fld>
            <a:endParaRPr lang="mk"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1" y="4343400"/>
            <a:ext cx="5029200" cy="4114800"/>
          </a:xfrm>
          <a:noFill/>
          <a:ln/>
        </p:spPr>
        <p:txBody>
          <a:bodyPr>
            <a:normAutofit fontScale="85000" lnSpcReduction="20000"/>
          </a:bodyPr>
          <a:lstStyle/>
          <a:p>
            <a:pPr algn="l" rtl="0"/>
            <a:r>
              <a:rPr lang="mk" sz="1200" b="0" i="0" u="none" kern="1200" dirty="0">
                <a:solidFill>
                  <a:schemeClr val="tx1"/>
                </a:solidFill>
                <a:latin typeface="+mn-lt"/>
                <a:ea typeface="+mn-ea"/>
                <a:cs typeface="+mn-cs"/>
              </a:rPr>
              <a:t>Треба да се објасни улогата на ISP, при што ќе се објаснат нивниот правен статус и број. Ова е добра можност да се разговара за значењето на односот со ISP во однос на пристапот до податоците и спроведувањето на законските пресретнувања.</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Едноставна терминологија е дека ISP им го најмува својот пристап до интернет на луѓето – поединци или организации.</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Секој ISP ќе чува одредени информации за своите клиенти</a:t>
            </a:r>
            <a:r>
              <a:rPr lang="mk" sz="1200" b="0" i="0" u="none" kern="1200" dirty="0" smtClean="0">
                <a:solidFill>
                  <a:schemeClr val="tx1"/>
                </a:solidFill>
                <a:latin typeface="+mn-lt"/>
                <a:ea typeface="+mn-ea"/>
                <a:cs typeface="+mn-cs"/>
              </a:rPr>
              <a:t>. Деталите </a:t>
            </a:r>
            <a:r>
              <a:rPr lang="mk" sz="1200" b="0" i="0" u="none" kern="1200" dirty="0">
                <a:solidFill>
                  <a:schemeClr val="tx1"/>
                </a:solidFill>
                <a:latin typeface="+mn-lt"/>
                <a:ea typeface="+mn-ea"/>
                <a:cs typeface="+mn-cs"/>
              </a:rPr>
              <a:t>и количеството информации ќе зависат од инволвираниот ISP и ќе траат толку долго – часови или денови, во зависност од тоа што е потребно.</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Треба да постои можност да се добијат </a:t>
            </a:r>
            <a:r>
              <a:rPr lang="mk" sz="1200" b="0" i="0" u="none" kern="1200" dirty="0" smtClean="0">
                <a:solidFill>
                  <a:schemeClr val="tx1"/>
                </a:solidFill>
                <a:latin typeface="+mn-lt"/>
                <a:ea typeface="+mn-ea"/>
                <a:cs typeface="+mn-cs"/>
              </a:rPr>
              <a:t>– </a:t>
            </a:r>
            <a:endParaRPr lang="mk" sz="1200" b="0" i="0" u="none" kern="1200" dirty="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Име, адреса и други информации што се користат за регистрација</a:t>
            </a:r>
          </a:p>
          <a:p>
            <a:pPr algn="l" rtl="0"/>
            <a:r>
              <a:rPr lang="mk" sz="1200" b="0" i="0" u="none" kern="1200" dirty="0">
                <a:solidFill>
                  <a:schemeClr val="tx1"/>
                </a:solidFill>
                <a:latin typeface="+mn-lt"/>
                <a:ea typeface="+mn-ea"/>
                <a:cs typeface="+mn-cs"/>
              </a:rPr>
              <a:t>Датум на регистрација и како се регистрирало лицето</a:t>
            </a:r>
          </a:p>
          <a:p>
            <a:pPr algn="l" rtl="0"/>
            <a:r>
              <a:rPr lang="mk" sz="1200" b="0" i="0" u="none" kern="1200" dirty="0">
                <a:solidFill>
                  <a:schemeClr val="tx1"/>
                </a:solidFill>
                <a:latin typeface="+mn-lt"/>
                <a:ea typeface="+mn-ea"/>
                <a:cs typeface="+mn-cs"/>
              </a:rPr>
              <a:t>Конкретни адреси на е-пошта или имиња на екран што се единствени за корисникот</a:t>
            </a:r>
          </a:p>
          <a:p>
            <a:pPr algn="l" rtl="0"/>
            <a:r>
              <a:rPr lang="mk" sz="1200" b="0" i="0" u="none" kern="1200" dirty="0">
                <a:solidFill>
                  <a:schemeClr val="tx1"/>
                </a:solidFill>
                <a:latin typeface="+mn-lt"/>
                <a:ea typeface="+mn-ea"/>
                <a:cs typeface="+mn-cs"/>
              </a:rPr>
              <a:t>Финансиски детали, како што се употребените кредитни картички за пријавување кај ISP</a:t>
            </a:r>
          </a:p>
          <a:p>
            <a:pPr algn="l" rtl="0"/>
            <a:r>
              <a:rPr lang="mk" sz="1200" b="0" i="0" u="none" kern="1200" dirty="0">
                <a:solidFill>
                  <a:schemeClr val="tx1"/>
                </a:solidFill>
                <a:latin typeface="+mn-lt"/>
                <a:ea typeface="+mn-ea"/>
                <a:cs typeface="+mn-cs"/>
              </a:rPr>
              <a:t>По можност одредени софтверски податоци за корисникот</a:t>
            </a:r>
          </a:p>
          <a:p>
            <a:pPr algn="l" rtl="0"/>
            <a:r>
              <a:rPr lang="mk" sz="1200" b="0" i="0" u="none" kern="1200" dirty="0">
                <a:solidFill>
                  <a:schemeClr val="tx1"/>
                </a:solidFill>
                <a:latin typeface="+mn-lt"/>
                <a:ea typeface="+mn-ea"/>
                <a:cs typeface="+mn-cs"/>
              </a:rPr>
              <a:t>Што е најважно, податоци за историјата на онлајн-активностите на корисникот – датуми, време и времетраење</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ВРЕМЕТО Е КЛУЧНО (Прашањата поврзани со временските зони ќе бидат разгледани понатаму во оваа сесија)</a:t>
            </a:r>
          </a:p>
          <a:p>
            <a:pPr algn="l" rtl="0"/>
            <a:r>
              <a:rPr lang="mk" sz="1200" b="0" i="0" u="none" kern="1200" dirty="0">
                <a:solidFill>
                  <a:schemeClr val="tx1"/>
                </a:solidFill>
                <a:latin typeface="+mn-lt"/>
                <a:ea typeface="+mn-ea"/>
                <a:cs typeface="+mn-cs"/>
              </a:rPr>
              <a:t>Треба да се истакне дека е можно да се користат лажни податоци за да се добие кориснички налог.</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Дали ISP може да пресретне сомнителен интернет-сообраќај – ДА – но тоа зависи од специјалната опрема што ќе ја евидентира употребата и ќе следи што се случува – затоа потребни се луѓе за да се направи тоа – трошоци</a:t>
            </a:r>
            <a:r>
              <a:rPr lang="mk" sz="1200" b="0" i="0" u="none" kern="1200" dirty="0" smtClean="0">
                <a:solidFill>
                  <a:schemeClr val="tx1"/>
                </a:solidFill>
                <a:latin typeface="+mn-lt"/>
                <a:ea typeface="+mn-ea"/>
                <a:cs typeface="+mn-cs"/>
              </a:rPr>
              <a:t>? Исто </a:t>
            </a:r>
            <a:r>
              <a:rPr lang="mk" sz="1200" b="0" i="0" u="none" kern="1200" dirty="0">
                <a:solidFill>
                  <a:schemeClr val="tx1"/>
                </a:solidFill>
                <a:latin typeface="+mn-lt"/>
                <a:ea typeface="+mn-ea"/>
                <a:cs typeface="+mn-cs"/>
              </a:rPr>
              <a:t>така, мораме да размислиме и за овластувањата што се потребни за да се направи тоа</a:t>
            </a:r>
            <a:r>
              <a:rPr lang="mk" sz="1200" b="0" i="0" u="none" kern="1200" dirty="0" smtClean="0">
                <a:solidFill>
                  <a:schemeClr val="tx1"/>
                </a:solidFill>
                <a:latin typeface="+mn-lt"/>
                <a:ea typeface="+mn-ea"/>
                <a:cs typeface="+mn-cs"/>
              </a:rPr>
              <a:t>. Во </a:t>
            </a:r>
            <a:r>
              <a:rPr lang="mk" sz="1200" b="0" i="0" u="none" kern="1200" dirty="0">
                <a:solidFill>
                  <a:schemeClr val="tx1"/>
                </a:solidFill>
                <a:latin typeface="+mn-lt"/>
                <a:ea typeface="+mn-ea"/>
                <a:cs typeface="+mn-cs"/>
              </a:rPr>
              <a:t>секој случај неопходно е да се контактира ISP многу рано во истрагата.</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Степенот на користењето на интернетот на глобално ниво е важна карактеристика. Двата слајда што се дадени овде ја покажуваат инфилтрацијата на различните јазици во користењето на интернетот и промените во текот на осум години. Како и кај другите релевантни информации, инструкторот треба да обезбеди информацијата да биде актуелна колку што е можно повеќе и да бидат признаени изворите. </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40</a:t>
            </a:fld>
            <a:endParaRPr lang="m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sz="1200" b="1" i="0" u="none" kern="1200" dirty="0">
                <a:solidFill>
                  <a:schemeClr val="tx1"/>
                </a:solidFill>
                <a:latin typeface="+mn-lt"/>
                <a:ea typeface="+mn-ea"/>
                <a:cs typeface="+mn-cs"/>
              </a:rPr>
              <a:t>Агенда</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На слајдовите со агендата се наведени делови од сесијата и инструкторот треба да ги помине објаснувајќи ги, каде што е потребно, специфичните аспекти што се важни за определени групи учесници. Инструкторот треба да објасни како ќе се предава материјалот и дека ќе има време за интеракција и за прашања. Инструкторот треба да нагласи дека оваа обука е осмислена да биде интерактивна и дека од учесниците се очекува да учествуваат во текот на целата обука</a:t>
            </a:r>
            <a:r>
              <a:rPr lang="mk" sz="1200" b="0" i="0" u="none" kern="1200" dirty="0" smtClean="0">
                <a:solidFill>
                  <a:schemeClr val="tx1"/>
                </a:solidFill>
                <a:latin typeface="+mn-lt"/>
                <a:ea typeface="+mn-ea"/>
                <a:cs typeface="+mn-cs"/>
              </a:rPr>
              <a:t>. Инструкторот </a:t>
            </a:r>
            <a:r>
              <a:rPr lang="mk" sz="1200" b="0" i="0" u="none" kern="1200" dirty="0">
                <a:solidFill>
                  <a:schemeClr val="tx1"/>
                </a:solidFill>
                <a:latin typeface="+mn-lt"/>
                <a:ea typeface="+mn-ea"/>
                <a:cs typeface="+mn-cs"/>
              </a:rPr>
              <a:t>треба да објасни дали ќе има оценување и во каква форма ќе биде тоа, вклучително и детали за преодната оцена што се применува</a:t>
            </a:r>
            <a:r>
              <a:rPr lang="mk" sz="1200" b="0" i="0" u="none" kern="1200" dirty="0" smtClean="0">
                <a:solidFill>
                  <a:schemeClr val="tx1"/>
                </a:solidFill>
                <a:latin typeface="+mn-lt"/>
                <a:ea typeface="+mn-ea"/>
                <a:cs typeface="+mn-cs"/>
              </a:rPr>
              <a:t>. (</a:t>
            </a:r>
            <a:r>
              <a:rPr lang="mk" sz="1200" b="0" i="0" u="none" kern="1200" dirty="0">
                <a:solidFill>
                  <a:schemeClr val="tx1"/>
                </a:solidFill>
                <a:latin typeface="+mn-lt"/>
                <a:ea typeface="+mn-ea"/>
                <a:cs typeface="+mn-cs"/>
              </a:rPr>
              <a:t>За оваа пилот-програма не е предвидено оценување.)</a:t>
            </a:r>
            <a:endParaRPr lang="mk" sz="1200" kern="1200" dirty="0" smtClean="0">
              <a:solidFill>
                <a:schemeClr val="tx1"/>
              </a:solidFill>
              <a:latin typeface="+mn-lt"/>
              <a:ea typeface="+mn-ea"/>
              <a:cs typeface="+mn-cs"/>
            </a:endParaRPr>
          </a:p>
          <a:p>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4</a:t>
            </a:fld>
            <a:endParaRPr lang="mk"/>
          </a:p>
        </p:txBody>
      </p:sp>
    </p:spTree>
    <p:extLst>
      <p:ext uri="{BB962C8B-B14F-4D97-AF65-F5344CB8AC3E}">
        <p14:creationId xmlns:p14="http://schemas.microsoft.com/office/powerpoint/2010/main" val="10140761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a:t>Слајдовите на кои се прави споредба меѓу 2008 и 2016 година се вклучени со цел инструкторот да може да ги користи податоците за да извлече заклучоци за степенот до кој се користат различни јазици на интернетот, како и за зголемувањето на бројот на луѓето со пристап до интернет (забележете ја различната скала на х-оската, 500 милиони споредено со 1.100 милиони). Инструкторот треба да размисли за собирање информации за неговата држава и/или регион за да се видат промените во нивното користење на интернетот.</a:t>
            </a:r>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41</a:t>
            </a:fld>
            <a:endParaRPr lang="mk"/>
          </a:p>
        </p:txBody>
      </p:sp>
    </p:spTree>
    <p:extLst>
      <p:ext uri="{BB962C8B-B14F-4D97-AF65-F5344CB8AC3E}">
        <p14:creationId xmlns:p14="http://schemas.microsoft.com/office/powerpoint/2010/main" val="42332713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Оваа сесија е осмислена за да им овозможи на учесниците да стекнат знаење за тоа како податоците кружат низ интернет. Информациите се многу основни, како што се бара за овие конкретни слушатели.</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42</a:t>
            </a:fld>
            <a:endParaRPr lang="mk"/>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algn="l" rtl="0"/>
            <a:fld id="{CFE33FD9-5FEF-490B-8B4E-16595F14C25D}" type="slidenum">
              <a:rPr/>
              <a:pPr/>
              <a:t>43</a:t>
            </a:fld>
            <a:endParaRPr lang="mk"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indent="0" algn="l" rtl="0" eaLnBrk="1" hangingPunct="1">
              <a:buFontTx/>
              <a:buNone/>
            </a:pPr>
            <a:endParaRPr lang="mk" sz="1600" dirty="0" smtClean="0">
              <a:latin typeface="Calibri" pitchFamily="34" charset="0"/>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algn="l" rtl="0"/>
            <a:fld id="{CFE33FD9-5FEF-490B-8B4E-16595F14C25D}" type="slidenum">
              <a:rPr/>
              <a:pPr/>
              <a:t>44</a:t>
            </a:fld>
            <a:endParaRPr lang="mk"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l" rtl="0"/>
            <a:r>
              <a:rPr lang="mk" b="0" i="0" u="none"/>
              <a:t>Инструкторот може да го користи овој слајд за да даде примери на некои IP-адреси по случаен избор и да укаже дека постојат приватни опсези на IP-адреси што се интерни за LAN-мрежите и, според тоа, не е дозволено да се поставуваат прашања до ISP за претплатничките податоци.</a:t>
            </a:r>
          </a:p>
          <a:p>
            <a:endParaRPr lang="mk" baseline="0" dirty="0" smtClean="0"/>
          </a:p>
          <a:p>
            <a:pPr algn="l" rtl="0"/>
            <a:r>
              <a:rPr lang="mk" b="1" i="0" u="none" baseline="0"/>
              <a:t>Црвените </a:t>
            </a:r>
            <a:r>
              <a:rPr lang="mk" b="0" i="0" u="none" baseline="0"/>
              <a:t>примери се приватни IP-адреси. Опсезите се:</a:t>
            </a:r>
          </a:p>
          <a:p>
            <a:endParaRPr lang="mk" baseline="0" dirty="0" smtClean="0"/>
          </a:p>
          <a:p>
            <a:pPr algn="l" rtl="0"/>
            <a:r>
              <a:rPr lang="mk" sz="1200" b="0" i="0" u="none" kern="1200">
                <a:solidFill>
                  <a:schemeClr val="tx1"/>
                </a:solidFill>
                <a:latin typeface="+mn-lt"/>
                <a:ea typeface="+mn-ea"/>
                <a:cs typeface="+mn-cs"/>
              </a:rPr>
              <a:t>10.0.0.0 - 10.255.255.255</a:t>
            </a:r>
          </a:p>
          <a:p>
            <a:pPr algn="l" rtl="0"/>
            <a:r>
              <a:rPr lang="mk" sz="1200" b="0" i="0" u="none" kern="1200">
                <a:solidFill>
                  <a:schemeClr val="tx1"/>
                </a:solidFill>
                <a:latin typeface="+mn-lt"/>
                <a:ea typeface="+mn-ea"/>
                <a:cs typeface="+mn-cs"/>
              </a:rPr>
              <a:t>172.16.0.0 - 172.31.255.255</a:t>
            </a:r>
          </a:p>
          <a:p>
            <a:pPr algn="l" rtl="0"/>
            <a:r>
              <a:rPr lang="mk" sz="1200" b="0" i="0" u="none" kern="1200">
                <a:solidFill>
                  <a:schemeClr val="tx1"/>
                </a:solidFill>
                <a:latin typeface="+mn-lt"/>
                <a:ea typeface="+mn-ea"/>
                <a:cs typeface="+mn-cs"/>
              </a:rPr>
              <a:t>192.168.0.0 - 192.168.255.255</a:t>
            </a:r>
          </a:p>
          <a:p>
            <a:endParaRPr lang="mk" baseline="0"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algn="l" rtl="0"/>
            <a:fld id="{CFE33FD9-5FEF-490B-8B4E-16595F14C25D}" type="slidenum">
              <a:rPr/>
              <a:pPr/>
              <a:t>45</a:t>
            </a:fld>
            <a:endParaRPr lang="mk"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l" rtl="0"/>
            <a:r>
              <a:rPr lang="mk" b="0" i="0" u="none" dirty="0"/>
              <a:t>Инструкторот може да укаже во што IPv6-адресата изгледа различно од IPv4-адресите прикажани на неколку претходни слајда</a:t>
            </a:r>
            <a:r>
              <a:rPr lang="mk" b="0" i="0" u="none" dirty="0" smtClean="0"/>
              <a:t>. Исто </a:t>
            </a:r>
            <a:r>
              <a:rPr lang="mk" b="0" i="0" u="none" dirty="0"/>
              <a:t>така, може да се укаже дека постојат делови од IPv6- адресите што ѝ припаѓаат на страница/клиент и други делови што може да се доделат на интерфејсите/уредите на таа страница/во таа LAN-мрежа. Дополнително објаснување веројатно ќе оди надвор од рамките на овој курс.</a:t>
            </a:r>
            <a:endParaRPr lang="mk" sz="1200" kern="1200" dirty="0" smtClean="0">
              <a:solidFill>
                <a:schemeClr val="tx1"/>
              </a:solidFill>
              <a:latin typeface="+mn-lt"/>
              <a:ea typeface="+mn-ea"/>
              <a:cs typeface="+mn-cs"/>
            </a:endParaRPr>
          </a:p>
          <a:p>
            <a:endParaRPr lang="mk" baseline="0"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pPr algn="l" rtl="0"/>
            <a:fld id="{77F2C411-D9E7-48F4-B8C2-0AB10739E62C}" type="slidenum">
              <a:rPr/>
              <a:pPr/>
              <a:t>46</a:t>
            </a:fld>
            <a:endParaRPr lang="mk" smtClean="0"/>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85000" lnSpcReduction="20000"/>
          </a:bodyPr>
          <a:lstStyle/>
          <a:p>
            <a:pPr algn="l" rtl="0">
              <a:lnSpc>
                <a:spcPct val="90000"/>
              </a:lnSpc>
              <a:buNone/>
              <a:tabLst>
                <a:tab pos="895350" algn="l"/>
              </a:tabLst>
            </a:pPr>
            <a:r>
              <a:rPr lang="mk" sz="3500" b="1" i="0" u="none" dirty="0">
                <a:latin typeface="Calibri" pitchFamily="34" charset="0"/>
                <a:cs typeface="Arial" charset="0"/>
              </a:rPr>
              <a:t>IPv4</a:t>
            </a:r>
            <a:r>
              <a:rPr lang="mk" sz="3500" b="0" i="0" u="none" dirty="0">
                <a:latin typeface="Calibri" pitchFamily="34" charset="0"/>
                <a:cs typeface="Arial" charset="0"/>
              </a:rPr>
              <a:t> (32 бита или 4 октета)</a:t>
            </a:r>
          </a:p>
          <a:p>
            <a:pPr marL="784225" lvl="1" indent="-327025" algn="l" rtl="0" eaLnBrk="1" hangingPunct="1">
              <a:lnSpc>
                <a:spcPct val="90000"/>
              </a:lnSpc>
              <a:buClr>
                <a:srgbClr val="FF3300"/>
              </a:buClr>
              <a:buFontTx/>
              <a:buNone/>
              <a:tabLst>
                <a:tab pos="895350" algn="l"/>
              </a:tabLst>
            </a:pPr>
            <a:r>
              <a:rPr lang="mk" b="0" i="0" u="none" dirty="0">
                <a:latin typeface="Calibri" pitchFamily="34" charset="0"/>
                <a:cs typeface="Arial" charset="0"/>
              </a:rPr>
              <a:t>				254x254x254x254 	= 	4.1x10</a:t>
            </a:r>
            <a:r>
              <a:rPr lang="mk" b="0" i="0" u="none" baseline="30000" dirty="0">
                <a:latin typeface="Calibri" pitchFamily="34" charset="0"/>
                <a:cs typeface="Arial" charset="0"/>
              </a:rPr>
              <a:t>9 </a:t>
            </a:r>
          </a:p>
          <a:p>
            <a:pPr marL="784225" lvl="1" indent="-327025" algn="l" rtl="0" eaLnBrk="1" hangingPunct="1">
              <a:lnSpc>
                <a:spcPct val="90000"/>
              </a:lnSpc>
              <a:buClr>
                <a:srgbClr val="FF3300"/>
              </a:buClr>
              <a:buFontTx/>
              <a:buNone/>
              <a:tabLst>
                <a:tab pos="895350" algn="l"/>
              </a:tabLst>
            </a:pPr>
            <a:r>
              <a:rPr lang="mk" b="0" i="0" u="none" dirty="0">
                <a:latin typeface="Calibri" pitchFamily="34" charset="0"/>
                <a:cs typeface="Arial" charset="0"/>
              </a:rPr>
              <a:t>							или 	</a:t>
            </a:r>
            <a:r>
              <a:rPr lang="mk" b="1" i="0" u="none" dirty="0">
                <a:latin typeface="Calibri" pitchFamily="34" charset="0"/>
                <a:cs typeface="Arial" charset="0"/>
              </a:rPr>
              <a:t>4.162.314.256 адреси</a:t>
            </a:r>
          </a:p>
          <a:p>
            <a:pPr algn="l" rtl="0" eaLnBrk="1" hangingPunct="1">
              <a:lnSpc>
                <a:spcPct val="90000"/>
              </a:lnSpc>
              <a:buClr>
                <a:srgbClr val="FF3300"/>
              </a:buClr>
              <a:tabLst>
                <a:tab pos="895350" algn="l"/>
              </a:tabLst>
            </a:pPr>
            <a:endParaRPr lang="mk" sz="2400" dirty="0" smtClean="0">
              <a:latin typeface="Calibri" pitchFamily="34" charset="0"/>
              <a:cs typeface="Arial" charset="0"/>
            </a:endParaRPr>
          </a:p>
          <a:p>
            <a:pPr algn="l" rtl="0" eaLnBrk="1" hangingPunct="1">
              <a:lnSpc>
                <a:spcPct val="90000"/>
              </a:lnSpc>
              <a:buClr>
                <a:srgbClr val="FF3300"/>
              </a:buClr>
              <a:buNone/>
              <a:tabLst>
                <a:tab pos="895350" algn="l"/>
              </a:tabLst>
            </a:pPr>
            <a:r>
              <a:rPr lang="mk" sz="3500" b="1" i="0" u="none" dirty="0">
                <a:latin typeface="Calibri" pitchFamily="34" charset="0"/>
              </a:rPr>
              <a:t>IPv6</a:t>
            </a:r>
            <a:r>
              <a:rPr lang="mk" sz="3500" b="0" i="0" u="none" dirty="0">
                <a:latin typeface="Calibri" pitchFamily="34" charset="0"/>
              </a:rPr>
              <a:t> (128 бита или 16 октета)</a:t>
            </a:r>
          </a:p>
          <a:p>
            <a:pPr algn="l" rtl="0" eaLnBrk="1" hangingPunct="1">
              <a:lnSpc>
                <a:spcPct val="90000"/>
              </a:lnSpc>
              <a:buClr>
                <a:srgbClr val="FF3300"/>
              </a:buClr>
              <a:buFontTx/>
              <a:buNone/>
              <a:tabLst>
                <a:tab pos="895350" algn="l"/>
              </a:tabLst>
            </a:pPr>
            <a:r>
              <a:rPr lang="mk" sz="1600" b="0" i="0" u="none" dirty="0">
                <a:latin typeface="Calibri" pitchFamily="34" charset="0"/>
                <a:cs typeface="Arial" charset="0"/>
              </a:rPr>
              <a:t>		</a:t>
            </a:r>
            <a:r>
              <a:rPr lang="mk" sz="1900" b="0" i="0" u="none" dirty="0">
                <a:latin typeface="Calibri" pitchFamily="34" charset="0"/>
                <a:cs typeface="Arial" charset="0"/>
              </a:rPr>
              <a:t>254x254x254x254x254x254x254x254x254x254x254x254x254x254x254x254 </a:t>
            </a:r>
          </a:p>
          <a:p>
            <a:pPr algn="l" rtl="0" eaLnBrk="1" hangingPunct="1">
              <a:lnSpc>
                <a:spcPct val="90000"/>
              </a:lnSpc>
              <a:buClr>
                <a:srgbClr val="FF3300"/>
              </a:buClr>
              <a:buFontTx/>
              <a:buNone/>
              <a:tabLst>
                <a:tab pos="895350" algn="l"/>
              </a:tabLst>
            </a:pPr>
            <a:r>
              <a:rPr lang="mk" sz="1900" b="0" i="0" u="none" dirty="0">
                <a:latin typeface="Calibri" pitchFamily="34" charset="0"/>
                <a:cs typeface="Arial" charset="0"/>
              </a:rPr>
              <a:t>								= 	3.4x10</a:t>
            </a:r>
            <a:r>
              <a:rPr lang="mk" sz="1900" b="0" i="0" u="none" baseline="30000" dirty="0">
                <a:latin typeface="Calibri" pitchFamily="34" charset="0"/>
                <a:cs typeface="Arial" charset="0"/>
              </a:rPr>
              <a:t>38</a:t>
            </a:r>
            <a:r>
              <a:rPr lang="mk" sz="1900" b="0" i="0" u="none" dirty="0">
                <a:latin typeface="Calibri" pitchFamily="34" charset="0"/>
                <a:cs typeface="Arial" charset="0"/>
              </a:rPr>
              <a:t> </a:t>
            </a:r>
          </a:p>
          <a:p>
            <a:pPr algn="l" rtl="0" eaLnBrk="1" hangingPunct="1">
              <a:lnSpc>
                <a:spcPct val="90000"/>
              </a:lnSpc>
              <a:buClr>
                <a:srgbClr val="FF3300"/>
              </a:buClr>
              <a:buFontTx/>
              <a:buNone/>
              <a:tabLst>
                <a:tab pos="895350" algn="l"/>
              </a:tabLst>
            </a:pPr>
            <a:r>
              <a:rPr lang="mk" sz="2400" b="0" i="0" u="none" dirty="0">
                <a:latin typeface="Calibri" pitchFamily="34" charset="0"/>
                <a:cs typeface="Arial" charset="0"/>
              </a:rPr>
              <a:t>		</a:t>
            </a:r>
            <a:r>
              <a:rPr lang="mk" sz="2400" b="0" i="0" u="none" dirty="0" smtClean="0">
                <a:latin typeface="Calibri" pitchFamily="34" charset="0"/>
                <a:cs typeface="Arial" charset="0"/>
              </a:rPr>
              <a:t>или </a:t>
            </a:r>
            <a:r>
              <a:rPr lang="mk" sz="2000" b="1" i="0" u="none" dirty="0" smtClean="0">
                <a:latin typeface="Calibri" pitchFamily="34" charset="0"/>
              </a:rPr>
              <a:t>340.000.000.000.000.000.000.000.000.000.000.000.000 </a:t>
            </a:r>
            <a:r>
              <a:rPr lang="mk" sz="2000" b="1" i="0" u="none" dirty="0">
                <a:latin typeface="Calibri" pitchFamily="34" charset="0"/>
              </a:rPr>
              <a:t>адреси</a:t>
            </a:r>
          </a:p>
          <a:p>
            <a:pPr marL="784225" lvl="1" indent="-327025" algn="l" rtl="0" eaLnBrk="1" hangingPunct="1">
              <a:lnSpc>
                <a:spcPct val="90000"/>
              </a:lnSpc>
              <a:buClr>
                <a:srgbClr val="FF3300"/>
              </a:buClr>
              <a:buFontTx/>
              <a:buNone/>
              <a:tabLst>
                <a:tab pos="895350" algn="l"/>
              </a:tabLst>
            </a:pPr>
            <a:endParaRPr lang="mk" sz="1800" baseline="30000" dirty="0" smtClean="0">
              <a:latin typeface="Calibri" pitchFamily="34" charset="0"/>
              <a:cs typeface="Arial" charset="0"/>
            </a:endParaRPr>
          </a:p>
          <a:p>
            <a:pPr marL="784225" lvl="1" indent="-327025" algn="l" rtl="0">
              <a:lnSpc>
                <a:spcPct val="90000"/>
              </a:lnSpc>
              <a:buClr>
                <a:srgbClr val="FF3300"/>
              </a:buClr>
              <a:buNone/>
              <a:tabLst>
                <a:tab pos="895350" algn="l"/>
              </a:tabLst>
            </a:pPr>
            <a:r>
              <a:rPr lang="mk" sz="3500" b="0" i="0" u="none" dirty="0">
                <a:solidFill>
                  <a:schemeClr val="accent1">
                    <a:lumMod val="25000"/>
                  </a:schemeClr>
                </a:solidFill>
                <a:latin typeface="Calibri" pitchFamily="34" charset="0"/>
                <a:cs typeface="Arial" charset="0"/>
              </a:rPr>
              <a:t>Значи, нема да бидат 4, туку 16 блока од 8 ПРЕКЛОПКИ</a:t>
            </a:r>
            <a:endParaRPr lang="mk" sz="3500" baseline="30000" dirty="0" smtClean="0">
              <a:solidFill>
                <a:schemeClr val="accent1">
                  <a:lumMod val="25000"/>
                </a:schemeClr>
              </a:solidFill>
              <a:latin typeface="Calibri" pitchFamily="34" charset="0"/>
              <a:cs typeface="Arial" charset="0"/>
            </a:endParaRPr>
          </a:p>
          <a:p>
            <a:pPr marL="784225" lvl="1" indent="-327025" algn="l" rtl="0" eaLnBrk="1" hangingPunct="1">
              <a:lnSpc>
                <a:spcPct val="90000"/>
              </a:lnSpc>
              <a:buClr>
                <a:srgbClr val="FF3300"/>
              </a:buClr>
              <a:buFontTx/>
              <a:buNone/>
              <a:tabLst>
                <a:tab pos="895350" algn="l"/>
              </a:tabLst>
            </a:pPr>
            <a:endParaRPr lang="mk" sz="1800" baseline="30000" dirty="0" smtClean="0">
              <a:latin typeface="Calibri" pitchFamily="34" charset="0"/>
              <a:cs typeface="Arial" charset="0"/>
            </a:endParaRPr>
          </a:p>
          <a:p>
            <a:pPr marL="784225" lvl="1" indent="-327025" algn="l" rtl="0" eaLnBrk="1" hangingPunct="1">
              <a:lnSpc>
                <a:spcPct val="90000"/>
              </a:lnSpc>
              <a:buClr>
                <a:srgbClr val="FF3300"/>
              </a:buClr>
              <a:buNone/>
              <a:tabLst>
                <a:tab pos="895350" algn="l"/>
              </a:tabLst>
            </a:pPr>
            <a:r>
              <a:rPr lang="mk" b="0" i="0" u="none" dirty="0">
                <a:latin typeface="Calibri" pitchFamily="34" charset="0"/>
              </a:rPr>
              <a:t>	</a:t>
            </a:r>
            <a:r>
              <a:rPr lang="mk" b="0" i="1" u="none" dirty="0">
                <a:latin typeface="Calibri" pitchFamily="34" charset="0"/>
              </a:rPr>
              <a:t>Ако адресниот простор на IPv4 се спореди со 1 милиметар, адресниот простор на IPv6 ќе биде 80 пати поголем од пречникот на целиот галактички систем</a:t>
            </a:r>
            <a:r>
              <a:rPr lang="mk" b="0" i="0" u="none" dirty="0">
                <a:latin typeface="Calibri" pitchFamily="34" charset="0"/>
              </a:rPr>
              <a:t> </a:t>
            </a:r>
          </a:p>
          <a:p>
            <a:pPr algn="l" rtl="0" eaLnBrk="1" hangingPunct="1"/>
            <a:endParaRPr lang="mk"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algn="l" rtl="0"/>
            <a:fld id="{CFE33FD9-5FEF-490B-8B4E-16595F14C25D}" type="slidenum">
              <a:rPr/>
              <a:pPr/>
              <a:t>47</a:t>
            </a:fld>
            <a:endParaRPr lang="mk"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l" rtl="0"/>
            <a:r>
              <a:rPr lang="mk" b="0" i="0" u="none" dirty="0"/>
              <a:t>Инструкторот може да укаже во што IPv6-адресата изгледа различно од IPv4-адресите прикажани на неколку претходни слајда</a:t>
            </a:r>
            <a:r>
              <a:rPr lang="mk" b="0" i="0" u="none" dirty="0" smtClean="0"/>
              <a:t>. Исто </a:t>
            </a:r>
            <a:r>
              <a:rPr lang="mk" b="0" i="0" u="none" dirty="0"/>
              <a:t>така, може да се укаже дека постојат делови од IPv6- адресите што ѝ припаѓаат на страница/клиент и други делови што може да се доделат на интерфејсите/уредите на таа страница/во таа LAN-мрежа. Дополнително објаснување веројатно ќе оди надвор од рамките на овој курс.</a:t>
            </a:r>
          </a:p>
          <a:p>
            <a:endParaRPr lang="mk" sz="1200" kern="1200" baseline="0" dirty="0" smtClean="0">
              <a:solidFill>
                <a:schemeClr val="tx1"/>
              </a:solidFill>
              <a:latin typeface="+mn-lt"/>
              <a:ea typeface="+mn-ea"/>
              <a:cs typeface="+mn-cs"/>
            </a:endParaRPr>
          </a:p>
          <a:p>
            <a:pPr algn="l" rtl="0"/>
            <a:r>
              <a:rPr lang="mk" sz="1200" b="0" i="0" u="none" kern="1200" baseline="0" dirty="0">
                <a:solidFill>
                  <a:schemeClr val="tx1"/>
                </a:solidFill>
                <a:latin typeface="+mn-lt"/>
                <a:ea typeface="+mn-ea"/>
                <a:cs typeface="+mn-cs"/>
              </a:rPr>
              <a:t>Инструкторот може да ја демонстрира командата „ipconfig“ на актуелниот систем. </a:t>
            </a:r>
            <a:endParaRPr lang="mk" sz="1200" kern="1200" dirty="0" smtClean="0">
              <a:solidFill>
                <a:schemeClr val="tx1"/>
              </a:solidFill>
              <a:latin typeface="+mn-lt"/>
              <a:ea typeface="+mn-ea"/>
              <a:cs typeface="+mn-cs"/>
            </a:endParaRPr>
          </a:p>
          <a:p>
            <a:endParaRPr lang="mk" baseline="0"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algn="l" rtl="0"/>
            <a:fld id="{CFE33FD9-5FEF-490B-8B4E-16595F14C25D}" type="slidenum">
              <a:rPr/>
              <a:pPr/>
              <a:t>48</a:t>
            </a:fld>
            <a:endParaRPr lang="mk"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l" rtl="0"/>
            <a:r>
              <a:rPr lang="mk" b="0" i="0" u="none" dirty="0"/>
              <a:t>Инструкторот може да укаже во што IPv6-адресата изгледа различно од IPv4-адресите прикажани на неколку претходни слајда</a:t>
            </a:r>
            <a:r>
              <a:rPr lang="mk" b="0" i="0" u="none" dirty="0" smtClean="0"/>
              <a:t>. Исто </a:t>
            </a:r>
            <a:r>
              <a:rPr lang="mk" b="0" i="0" u="none" dirty="0"/>
              <a:t>така, може да се укаже дека постојат делови од IPv6- адресите што ѝ припаѓаат на страница/клиент и други делови што може да се доделат на интерфејсите/уредите на таа страница/во таа LAN-мрежа. Дополнително објаснување веројатно ќе оди надвор од рамките на овој курс.</a:t>
            </a:r>
          </a:p>
          <a:p>
            <a:endParaRPr lang="mk" sz="1200" kern="1200" baseline="0" dirty="0" smtClean="0">
              <a:solidFill>
                <a:schemeClr val="tx1"/>
              </a:solidFill>
              <a:latin typeface="+mn-lt"/>
              <a:ea typeface="+mn-ea"/>
              <a:cs typeface="+mn-cs"/>
            </a:endParaRPr>
          </a:p>
          <a:p>
            <a:pPr algn="l" rtl="0"/>
            <a:r>
              <a:rPr lang="mk" sz="1200" b="0" i="0" u="none" kern="1200" baseline="0" dirty="0">
                <a:solidFill>
                  <a:schemeClr val="tx1"/>
                </a:solidFill>
                <a:latin typeface="+mn-lt"/>
                <a:ea typeface="+mn-ea"/>
                <a:cs typeface="+mn-cs"/>
              </a:rPr>
              <a:t>Инструкторот може да демонстрира една од интернет-страниците:</a:t>
            </a:r>
          </a:p>
          <a:p>
            <a:pPr algn="l" rtl="0"/>
            <a:r>
              <a:rPr lang="mk" sz="1200" b="0" i="0" u="none" kern="1200" dirty="0">
                <a:solidFill>
                  <a:schemeClr val="tx1"/>
                </a:solidFill>
                <a:effectLst/>
                <a:latin typeface="+mn-lt"/>
                <a:ea typeface="+mn-ea"/>
                <a:cs typeface="+mn-cs"/>
              </a:rPr>
              <a:t>whatismyip.com </a:t>
            </a:r>
            <a:endParaRPr lang="mk" dirty="0">
              <a:effectLst/>
            </a:endParaRPr>
          </a:p>
          <a:p>
            <a:pPr algn="l" rtl="0"/>
            <a:r>
              <a:rPr lang="mk" sz="1200" b="0" i="0" u="none" kern="1200" dirty="0">
                <a:solidFill>
                  <a:schemeClr val="tx1"/>
                </a:solidFill>
                <a:effectLst/>
                <a:latin typeface="+mn-lt"/>
                <a:ea typeface="+mn-ea"/>
                <a:cs typeface="+mn-cs"/>
              </a:rPr>
              <a:t>whatsmyip.orgip-adress.eumyipaddress.com/show-my-ip-address/</a:t>
            </a:r>
            <a:r>
              <a:rPr lang="mk" sz="1200" kern="1200" dirty="0">
                <a:solidFill>
                  <a:schemeClr val="tx1"/>
                </a:solidFill>
                <a:effectLst/>
                <a:latin typeface="+mn-lt"/>
                <a:ea typeface="+mn-ea"/>
                <a:cs typeface="+mn-cs"/>
              </a:rPr>
              <a:t/>
            </a:r>
            <a:br>
              <a:rPr lang="mk" sz="1200" kern="1200" dirty="0">
                <a:solidFill>
                  <a:schemeClr val="tx1"/>
                </a:solidFill>
                <a:effectLst/>
                <a:latin typeface="+mn-lt"/>
                <a:ea typeface="+mn-ea"/>
                <a:cs typeface="+mn-cs"/>
              </a:rPr>
            </a:br>
            <a:r>
              <a:rPr lang="mk" sz="1200" b="0" i="0" u="none" kern="1200" dirty="0">
                <a:solidFill>
                  <a:schemeClr val="tx1"/>
                </a:solidFill>
                <a:effectLst/>
                <a:latin typeface="+mn-lt"/>
                <a:ea typeface="+mn-ea"/>
                <a:cs typeface="+mn-cs"/>
              </a:rPr>
              <a:t>whatsmyip.orgip-adress.eumyipaddress.com/show-my-ip-address/</a:t>
            </a:r>
            <a:r>
              <a:rPr lang="mk" sz="1200" kern="1200" dirty="0">
                <a:solidFill>
                  <a:schemeClr val="tx1"/>
                </a:solidFill>
                <a:effectLst/>
                <a:latin typeface="+mn-lt"/>
                <a:ea typeface="+mn-ea"/>
                <a:cs typeface="+mn-cs"/>
              </a:rPr>
              <a:t/>
            </a:r>
            <a:br>
              <a:rPr lang="mk" sz="1200" kern="1200" dirty="0">
                <a:solidFill>
                  <a:schemeClr val="tx1"/>
                </a:solidFill>
                <a:effectLst/>
                <a:latin typeface="+mn-lt"/>
                <a:ea typeface="+mn-ea"/>
                <a:cs typeface="+mn-cs"/>
              </a:rPr>
            </a:br>
            <a:r>
              <a:rPr lang="mk" sz="1200" b="0" i="0" u="none" kern="1200" dirty="0">
                <a:solidFill>
                  <a:schemeClr val="tx1"/>
                </a:solidFill>
                <a:effectLst/>
                <a:latin typeface="+mn-lt"/>
                <a:ea typeface="+mn-ea"/>
                <a:cs typeface="+mn-cs"/>
              </a:rPr>
              <a:t>whatsmyip.orgip-adress.eumyipaddress.com/show-my-ip-address/ </a:t>
            </a:r>
          </a:p>
          <a:p>
            <a:pPr algn="l" rtl="0"/>
            <a:r>
              <a:rPr lang="mk" sz="1200" b="0" i="0" u="none" kern="1200" dirty="0">
                <a:solidFill>
                  <a:schemeClr val="tx1"/>
                </a:solidFill>
                <a:effectLst/>
                <a:latin typeface="+mn-lt"/>
                <a:ea typeface="+mn-ea"/>
                <a:cs typeface="+mn-cs"/>
              </a:rPr>
              <a:t>ip-lookup.net</a:t>
            </a:r>
            <a:r>
              <a:rPr lang="mk" sz="1200" kern="1200" dirty="0">
                <a:solidFill>
                  <a:schemeClr val="tx1"/>
                </a:solidFill>
                <a:effectLst/>
                <a:latin typeface="+mn-lt"/>
                <a:ea typeface="+mn-ea"/>
                <a:cs typeface="+mn-cs"/>
              </a:rPr>
              <a:t/>
            </a:r>
            <a:br>
              <a:rPr lang="mk" sz="1200" kern="1200" dirty="0">
                <a:solidFill>
                  <a:schemeClr val="tx1"/>
                </a:solidFill>
                <a:effectLst/>
                <a:latin typeface="+mn-lt"/>
                <a:ea typeface="+mn-ea"/>
                <a:cs typeface="+mn-cs"/>
              </a:rPr>
            </a:br>
            <a:endParaRPr lang="mk" dirty="0">
              <a:effectLst/>
            </a:endParaRPr>
          </a:p>
          <a:p>
            <a:endParaRPr lang="mk" sz="1200" kern="1200" dirty="0" smtClean="0">
              <a:solidFill>
                <a:schemeClr val="tx1"/>
              </a:solidFill>
              <a:latin typeface="+mn-lt"/>
              <a:ea typeface="+mn-ea"/>
              <a:cs typeface="+mn-cs"/>
            </a:endParaRPr>
          </a:p>
          <a:p>
            <a:endParaRPr lang="mk" baseline="0"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pPr algn="l" rtl="0"/>
            <a:fld id="{E40C4ABA-6856-41A9-83F4-3B77AFE012FA}" type="slidenum">
              <a:rPr/>
              <a:pPr/>
              <a:t>49</a:t>
            </a:fld>
            <a:endParaRPr lang="mk" smtClean="0"/>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normAutofit fontScale="92500" lnSpcReduction="1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dirty="0"/>
              <a:t>[Овој слајд е анимиран.]</a:t>
            </a:r>
          </a:p>
          <a:p>
            <a:pPr algn="l" rtl="0" eaLnBrk="1" hangingPunct="1"/>
            <a:endParaRPr lang="mk" dirty="0" smtClean="0"/>
          </a:p>
          <a:p>
            <a:pPr algn="l" rtl="0" eaLnBrk="1" hangingPunct="1"/>
            <a:r>
              <a:rPr lang="mk" b="0" i="0" u="none" dirty="0"/>
              <a:t>Статичните IP-адреси се трајно доделени и ефективно секогаш се онлајн. </a:t>
            </a:r>
          </a:p>
          <a:p>
            <a:pPr algn="l" rtl="0" eaLnBrk="1" hangingPunct="1"/>
            <a:endParaRPr lang="mk" dirty="0" smtClean="0"/>
          </a:p>
          <a:p>
            <a:pPr algn="l" rtl="0" eaLnBrk="1" hangingPunct="1"/>
            <a:r>
              <a:rPr lang="mk" b="0" i="0" u="none" dirty="0"/>
              <a:t>Динамичните IP-адреси се доделуваат секогаш кога ќе се вклучите онлајн, меѓутоа неколку секунди по вашето исклучување, IP-адресата може да се додели повторно. Динамичните IP-адреси обично ги доделува ISP користејќи го </a:t>
            </a:r>
            <a:r>
              <a:rPr lang="mk" sz="1200" b="0" i="0" u="none" kern="1200" dirty="0">
                <a:solidFill>
                  <a:schemeClr val="tx1"/>
                </a:solidFill>
                <a:latin typeface="+mn-lt"/>
                <a:ea typeface="+mn-ea"/>
                <a:cs typeface="+mn-cs"/>
              </a:rPr>
              <a:t>Протоколот за динамична конфигурација (Dynamic Host Configuration Protocol (DHCP)). DHCP може да се користи и од рутерот во LAN-мрежата за им доделува динамички IP-адреси на клиенти во LAN.</a:t>
            </a:r>
            <a:endParaRPr lang="mk" dirty="0" smtClean="0"/>
          </a:p>
          <a:p>
            <a:pPr algn="l" rtl="0" eaLnBrk="1" hangingPunct="1"/>
            <a:endParaRPr lang="mk" dirty="0" smtClean="0"/>
          </a:p>
          <a:p>
            <a:pPr algn="l" rtl="0"/>
            <a:r>
              <a:rPr lang="mk" sz="1200" b="0" i="0" u="none" kern="1200" dirty="0">
                <a:solidFill>
                  <a:schemeClr val="tx1"/>
                </a:solidFill>
                <a:latin typeface="+mn-lt"/>
                <a:ea typeface="+mn-ea"/>
                <a:cs typeface="+mn-cs"/>
              </a:rPr>
              <a:t>Потребно е да се даде дополнително објаснување за разликата меѓу статичните и динамичните IP-адреси и за ефектите што тие може да ги имаат врз истрагите. Треба да се даде објаснување за промените на IP-верзијата 6 и за потребата за промена на верзијата бидејќи на интернет се исцрпуваат IP-адресите</a:t>
            </a:r>
            <a:r>
              <a:rPr lang="mk" sz="1200" b="0" i="0" u="none" kern="1200" dirty="0" smtClean="0">
                <a:solidFill>
                  <a:schemeClr val="tx1"/>
                </a:solidFill>
                <a:latin typeface="+mn-lt"/>
                <a:ea typeface="+mn-ea"/>
                <a:cs typeface="+mn-cs"/>
              </a:rPr>
              <a:t>. </a:t>
            </a:r>
            <a:endParaRPr lang="mk" sz="1200" b="0" i="0" u="none" kern="1200" dirty="0">
              <a:solidFill>
                <a:schemeClr val="tx1"/>
              </a:solidFill>
              <a:latin typeface="+mn-lt"/>
              <a:ea typeface="+mn-ea"/>
              <a:cs typeface="+mn-cs"/>
            </a:endParaRPr>
          </a:p>
          <a:p>
            <a:pPr algn="l" rtl="0" eaLnBrk="1" hangingPunct="1"/>
            <a:r>
              <a:rPr lang="mk" b="0" i="0" u="none" dirty="0"/>
              <a:t>Повеќето ISP имаат помалку IP-адреси од клиенти – потпрете се на фактот дека нема сите да бидат поврзани во исто време. Користете динамично доделување на IP-адреси за рециклирање на адресите</a:t>
            </a:r>
            <a:r>
              <a:rPr lang="mk" b="0" i="0" u="none" dirty="0" smtClean="0"/>
              <a:t>. </a:t>
            </a:r>
            <a:endParaRPr lang="mk" b="0" i="0" u="none" dirty="0"/>
          </a:p>
          <a:p>
            <a:pPr algn="l" rtl="0" eaLnBrk="1" hangingPunct="1"/>
            <a:endParaRPr lang="mk" dirty="0" smtClean="0"/>
          </a:p>
          <a:p>
            <a:pPr algn="l" rtl="0" eaLnBrk="1" hangingPunct="1"/>
            <a:r>
              <a:rPr lang="mk" b="0" i="0" u="none" dirty="0"/>
              <a:t>Со оглед дека иста IP-адреса веројатно ќе се користи од различни луѓе истиот ден, времето и датумот (и временската зона) се клучни кога се прават проверки на ISP во однос на осомничени лица. Поради таа причина точното време на пристапувањето на интернет е клучно.</a:t>
            </a:r>
          </a:p>
          <a:p>
            <a:pPr algn="l" rtl="0" eaLnBrk="1" hangingPunct="1"/>
            <a:endParaRPr lang="mk" dirty="0" smtClean="0"/>
          </a:p>
          <a:p>
            <a:pPr algn="l" rtl="0" eaLnBrk="1" hangingPunct="1"/>
            <a:r>
              <a:rPr lang="mk" b="0" i="0" u="none" dirty="0"/>
              <a:t>ISP ќе понуди статични IP-адреси (на пример, што претставува јасно барање за веб-страница) – но по повисока цена</a:t>
            </a:r>
            <a:endParaRPr lang="mk" dirty="0" smtClean="0"/>
          </a:p>
          <a:p>
            <a:pPr algn="l" rtl="0" eaLnBrk="1" hangingPunct="1"/>
            <a:endParaRPr lang="mk"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pPr algn="l" rtl="0"/>
            <a:fld id="{E40C4ABA-6856-41A9-83F4-3B77AFE012FA}" type="slidenum">
              <a:rPr/>
              <a:pPr/>
              <a:t>50</a:t>
            </a:fld>
            <a:endParaRPr lang="mk" smtClean="0"/>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lstStyle/>
          <a:p>
            <a:pPr algn="l" rtl="0" eaLnBrk="1" hangingPunct="1"/>
            <a:r>
              <a:rPr lang="mk" b="0" i="0" u="none"/>
              <a:t>[Овој слајд е анимиран.]</a:t>
            </a:r>
          </a:p>
          <a:p>
            <a:pPr algn="l" rtl="0" eaLnBrk="1" hangingPunct="1"/>
            <a:endParaRPr lang="mk"/>
          </a:p>
          <a:p>
            <a:pPr algn="just" rtl="0" eaLnBrk="0" hangingPunct="0">
              <a:spcBef>
                <a:spcPct val="50000"/>
              </a:spcBef>
            </a:pPr>
            <a:r>
              <a:rPr lang="mk" sz="1200" b="1" i="0" u="none">
                <a:latin typeface="Calibri" pitchFamily="34" charset="0"/>
              </a:rPr>
              <a:t>Што може да научиме од IP-адреса?</a:t>
            </a:r>
          </a:p>
          <a:p>
            <a:pPr algn="just" rtl="0" eaLnBrk="0" hangingPunct="0">
              <a:spcBef>
                <a:spcPct val="50000"/>
              </a:spcBef>
            </a:pPr>
            <a:endParaRPr lang="mk" sz="1200" b="1" dirty="0">
              <a:latin typeface="Calibri" pitchFamily="34" charset="0"/>
            </a:endParaRPr>
          </a:p>
          <a:p>
            <a:pPr marL="0" indent="0" algn="just" rtl="0" eaLnBrk="0" hangingPunct="0">
              <a:spcBef>
                <a:spcPct val="50000"/>
              </a:spcBef>
              <a:buFont typeface="Arial"/>
              <a:buNone/>
            </a:pPr>
            <a:r>
              <a:rPr lang="mk" sz="1200" b="0" i="0" u="none">
                <a:solidFill>
                  <a:schemeClr val="accent1">
                    <a:lumMod val="25000"/>
                  </a:schemeClr>
                </a:solidFill>
                <a:latin typeface="Calibri" pitchFamily="34" charset="0"/>
              </a:rPr>
              <a:t>Јавната IP-адреса ја поседува некоја компанија (на пример, провајдер на интернет-услугите (ISP))</a:t>
            </a:r>
          </a:p>
          <a:p>
            <a:pPr marL="0" indent="0" algn="just" rtl="0" eaLnBrk="0" hangingPunct="0">
              <a:spcBef>
                <a:spcPct val="50000"/>
              </a:spcBef>
              <a:buFont typeface="Arial"/>
              <a:buNone/>
            </a:pPr>
            <a:r>
              <a:rPr lang="mk" sz="1200" b="0" i="0" u="none">
                <a:solidFill>
                  <a:schemeClr val="accent1">
                    <a:lumMod val="25000"/>
                  </a:schemeClr>
                </a:solidFill>
                <a:latin typeface="Calibri" pitchFamily="34" charset="0"/>
              </a:rPr>
              <a:t>Во зависност од важечкото законодавството за чување податоци, ISP чува дневници, односно записници за тоа која IР-адреса и порт на кој претплатник му биле доделени во одреден временски период.</a:t>
            </a:r>
          </a:p>
          <a:p>
            <a:pPr marL="0" indent="0" algn="just" rtl="0" eaLnBrk="0" hangingPunct="0">
              <a:spcBef>
                <a:spcPct val="50000"/>
              </a:spcBef>
              <a:buFont typeface="Arial"/>
              <a:buNone/>
            </a:pPr>
            <a:r>
              <a:rPr lang="mk" sz="1200" b="0" i="0" u="none">
                <a:solidFill>
                  <a:schemeClr val="accent1">
                    <a:lumMod val="25000"/>
                  </a:schemeClr>
                </a:solidFill>
                <a:latin typeface="Calibri" pitchFamily="34" charset="0"/>
              </a:rPr>
              <a:t>Кога се бара таква информација од ISP, потребно е да се дадат точната IP-адреса, бројот на портата (ако е достапно), датумот, времето и временската зона.</a:t>
            </a:r>
          </a:p>
          <a:p>
            <a:pPr algn="just" rtl="0" eaLnBrk="0" hangingPunct="0">
              <a:spcBef>
                <a:spcPct val="50000"/>
              </a:spcBef>
            </a:pPr>
            <a:r>
              <a:rPr lang="mk" sz="1200" b="0" i="0" u="none">
                <a:solidFill>
                  <a:schemeClr val="accent1">
                    <a:lumMod val="25000"/>
                  </a:schemeClr>
                </a:solidFill>
                <a:latin typeface="Calibri" pitchFamily="34" charset="0"/>
              </a:rPr>
              <a:t>Адресата на претплатникот не мора задолжително да биде физичката локација на интернетот. </a:t>
            </a:r>
            <a:endParaRPr lang="mk" sz="1200" b="1" u="sng" dirty="0">
              <a:solidFill>
                <a:schemeClr val="accent1">
                  <a:lumMod val="25000"/>
                </a:schemeClr>
              </a:solidFill>
              <a:latin typeface="Calibri" pitchFamily="34" charset="0"/>
            </a:endParaRPr>
          </a:p>
          <a:p>
            <a:pPr algn="l" rtl="0" eaLnBrk="1" hangingPunct="1"/>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1" i="0" u="none" kern="1200">
                <a:solidFill>
                  <a:schemeClr val="tx1"/>
                </a:solidFill>
                <a:latin typeface="+mn-lt"/>
                <a:ea typeface="+mn-ea"/>
                <a:cs typeface="+mn-cs"/>
              </a:rPr>
              <a:t>Цели на сесијата </a:t>
            </a:r>
            <a:endParaRPr lang="mk" sz="1200" kern="1200" dirty="0" smtClean="0">
              <a:solidFill>
                <a:schemeClr val="tx1"/>
              </a:solidFill>
              <a:latin typeface="+mn-lt"/>
              <a:ea typeface="+mn-ea"/>
              <a:cs typeface="+mn-cs"/>
            </a:endParaRPr>
          </a:p>
          <a:p>
            <a:pPr algn="l" rtl="0"/>
            <a:r>
              <a:rPr lang="mk" sz="1200" b="0" i="0" u="none" kern="1200">
                <a:solidFill>
                  <a:schemeClr val="tx1"/>
                </a:solidFill>
                <a:latin typeface="+mn-lt"/>
                <a:ea typeface="+mn-ea"/>
                <a:cs typeface="+mn-cs"/>
              </a:rPr>
              <a:t>Важно е учесниците да ги разберат целите на сесијата. Тие би требало да бидат „ПАМЕТНИ“ цели и да им бидат детално објаснети на учесниците пред почетокот на сесијата, со користење информации од слајдот.</a:t>
            </a:r>
          </a:p>
          <a:p>
            <a:endParaRPr lang="mk" dirty="0"/>
          </a:p>
          <a:p>
            <a:pPr algn="l" rtl="0"/>
            <a:r>
              <a:rPr lang="mk" b="0" i="0" u="none"/>
              <a:t>Исто така, важно е да се истакне дека главна цел на сесијата е учесниците да се запознаат со некои технологии што може да имаат улога во нивните случаи. Меѓутоа, оваа сесија не е наменета да ги информира учесниците за тоа кои електронски докази може да се соберат од овие технологии.</a:t>
            </a:r>
            <a:r>
              <a:rPr lang="mk" sz="1200" b="0" i="0" u="none" kern="1200">
                <a:solidFill>
                  <a:schemeClr val="tx1"/>
                </a:solidFill>
                <a:latin typeface="+mn-lt"/>
                <a:ea typeface="+mn-ea"/>
                <a:cs typeface="+mn-cs"/>
              </a:rPr>
              <a:t>На третиот ден на оваа обука постои друга сесија што ги опфаќа доказните аспекти на уредите.</a:t>
            </a:r>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5</a:t>
            </a:fld>
            <a:endParaRPr lang="mk"/>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algn="l" rtl="0"/>
            <a:fld id="{CFE33FD9-5FEF-490B-8B4E-16595F14C25D}" type="slidenum">
              <a:rPr/>
              <a:pPr/>
              <a:t>51</a:t>
            </a:fld>
            <a:endParaRPr lang="mk"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l" rtl="0"/>
            <a:r>
              <a:rPr lang="mk" b="0" i="0" u="none" dirty="0">
                <a:latin typeface="Calibri" pitchFamily="34" charset="0"/>
                <a:cs typeface="Arial" charset="0"/>
              </a:rPr>
              <a:t>Секој компјутер на интернет треба да има IP-адресаОвие IP-адреси не може лесно да се запомнат.Веб-серверите обично ги даваат своите податоци на одредени домени, на пример Google веб-серверите ја даваат содржината на Google Website на доменот google.com. </a:t>
            </a:r>
          </a:p>
          <a:p>
            <a:pPr algn="l" rtl="0"/>
            <a:r>
              <a:rPr lang="mk" b="0" i="0" u="none" dirty="0"/>
              <a:t>Меѓутоа, друг компјутер на интернет не може да бара податоци од домен. Тој може да бара податоци само од IP-адреса. </a:t>
            </a:r>
          </a:p>
          <a:p>
            <a:pPr algn="l" rtl="0"/>
            <a:r>
              <a:rPr lang="mk" b="0" i="0" u="none" dirty="0"/>
              <a:t>Доменскиот именски систем (DNS) беше измислен за да се разрешат полесно имињата на домени на IP-адресите</a:t>
            </a:r>
            <a:r>
              <a:rPr lang="mk" b="0" i="0" u="none" dirty="0" smtClean="0"/>
              <a:t>. </a:t>
            </a:r>
            <a:endParaRPr lang="mk"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mk"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mk"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b="0" i="0" u="none" baseline="0" dirty="0"/>
              <a:t>Доменскиот именски систем (DNS) е хиерархиски дистрибуиран систем на именување на компјутери, услуги или на кој било друг извор поврзан со интернет или со приватна мрежа. Тој поврзува различни информации со имињата на домени што се доделени на секој од ентитетите учесници. Услугата за име на домен ги разрешува барањата за имиња на домени (што полесно се разбираат и користат при пристапувањето на интернет) во IP-адресите, со цел да се лоцираат компјутерските услуги и уреди низ светот. Често користена аналогија за објаснување на DNS е дека тој служи како телефонски именик за интернет така што ги преведува имињата на главните компјутери што се разбирливи за луѓето во IP-адреси. На пример, името на домен www.example.com се преведува во адреси 192.0.43.10 (IPv4) и 2620:0:2d0:200::10 (IPv6).</a:t>
            </a:r>
            <a:endParaRPr lang="mk" baseline="0"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algn="l" rtl="0"/>
            <a:fld id="{CFE33FD9-5FEF-490B-8B4E-16595F14C25D}" type="slidenum">
              <a:rPr/>
              <a:pPr/>
              <a:t>52</a:t>
            </a:fld>
            <a:endParaRPr lang="mk"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l" rtl="0"/>
            <a:r>
              <a:rPr lang="mk" b="0" i="0" u="none">
                <a:latin typeface="Calibri" pitchFamily="34" charset="0"/>
                <a:cs typeface="Arial" charset="0"/>
              </a:rPr>
              <a:t>За да се идентификува сопственик на име на домен или ISP на одредена IP-адреса, може да се користи услугата </a:t>
            </a:r>
            <a:r>
              <a:rPr lang="mk" b="1" i="0" u="none">
                <a:latin typeface="Calibri" pitchFamily="34" charset="0"/>
                <a:cs typeface="Arial" charset="0"/>
              </a:rPr>
              <a:t>whois</a:t>
            </a:r>
          </a:p>
          <a:p>
            <a:pPr algn="l" rtl="0"/>
            <a:r>
              <a:rPr lang="mk" b="0" i="0" u="none">
                <a:latin typeface="Calibri" pitchFamily="34" charset="0"/>
                <a:cs typeface="Arial" charset="0"/>
              </a:rPr>
              <a:t>Whois-информацијата за </a:t>
            </a:r>
            <a:r>
              <a:rPr lang="mk" b="1" i="0" u="none">
                <a:latin typeface="Calibri" pitchFamily="34" charset="0"/>
                <a:cs typeface="Arial" charset="0"/>
              </a:rPr>
              <a:t>домени </a:t>
            </a:r>
            <a:r>
              <a:rPr lang="mk" b="0" i="0" u="none">
                <a:latin typeface="Calibri" pitchFamily="34" charset="0"/>
                <a:cs typeface="Arial" charset="0"/>
              </a:rPr>
              <a:t>вклучува податоци за регистарот, за лицето што е регистрирано, датумите на регистрирање, како и податоците за административните и техничките контакти.Меѓутоа, овие податоци може да бидат анонимни со користење на услуга за анонимна регистрација, на пример, https://ititch.com</a:t>
            </a:r>
            <a:endParaRPr lang="mk" dirty="0">
              <a:latin typeface="Calibri" pitchFamily="34" charset="0"/>
              <a:cs typeface="Arial" charset="0"/>
            </a:endParaRPr>
          </a:p>
          <a:p>
            <a:pPr algn="l" rtl="0"/>
            <a:r>
              <a:rPr lang="mk" b="0" i="0" u="none">
                <a:latin typeface="Calibri" pitchFamily="34" charset="0"/>
                <a:cs typeface="Arial" charset="0"/>
              </a:rPr>
              <a:t>Whois-информацијата за </a:t>
            </a:r>
            <a:r>
              <a:rPr lang="mk" b="1" i="0" u="none">
                <a:latin typeface="Calibri" pitchFamily="34" charset="0"/>
                <a:cs typeface="Arial" charset="0"/>
              </a:rPr>
              <a:t>IP-адреси </a:t>
            </a:r>
            <a:r>
              <a:rPr lang="mk" b="0" i="0" u="none">
                <a:latin typeface="Calibri" pitchFamily="34" charset="0"/>
                <a:cs typeface="Arial" charset="0"/>
              </a:rPr>
              <a:t>вклучува податоци за компанијата што ги поседува/управува со нив и податоци за нивните административни и технички контакти. </a:t>
            </a:r>
          </a:p>
          <a:p>
            <a:endParaRPr lang="mk" dirty="0" smtClean="0">
              <a:latin typeface="Calibri" pitchFamily="34" charset="0"/>
              <a:cs typeface="Arial" charset="0"/>
            </a:endParaRPr>
          </a:p>
          <a:p>
            <a:pPr algn="l" rtl="0"/>
            <a:r>
              <a:rPr lang="mk" b="0" i="0" u="none">
                <a:latin typeface="Calibri" pitchFamily="34" charset="0"/>
                <a:cs typeface="Arial" charset="0"/>
              </a:rPr>
              <a:t>ЗАБЕЛЕШКА: Претстојните прописи за приватност ќе ги ограничат информациите што може јавно да се преземат од Whois, а службите за спроведување на законот ќе мора да ги бараат тие исти информации од провајдерите на услуги со судски налог.</a:t>
            </a:r>
            <a:endParaRPr lang="mk" dirty="0"/>
          </a:p>
          <a:p>
            <a:endParaRPr lang="mk" baseline="0" dirty="0" smtClean="0"/>
          </a:p>
          <a:p>
            <a:pPr algn="l" rtl="0"/>
            <a:r>
              <a:rPr lang="mk" b="0" i="0" u="none" baseline="0"/>
              <a:t>Инструкторот може да ги демонстрира таквите барања за информации whois со услугите како што е: https://www.ultratools.com/tools/</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algn="l" rtl="0"/>
            <a:fld id="{CFE33FD9-5FEF-490B-8B4E-16595F14C25D}" type="slidenum">
              <a:rPr/>
              <a:pPr/>
              <a:t>54</a:t>
            </a:fld>
            <a:endParaRPr lang="mk"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l" rtl="0"/>
            <a:r>
              <a:rPr lang="mk" sz="1200" b="0" i="0" u="none">
                <a:latin typeface="Calibri" pitchFamily="34" charset="0"/>
                <a:cs typeface="Arial" charset="0"/>
              </a:rPr>
              <a:t>IP-адресите може да бидат мапирани на физичка област со користење на услугите за </a:t>
            </a:r>
            <a:r>
              <a:rPr lang="mk" sz="1200" b="1" i="0" u="none">
                <a:latin typeface="Calibri" pitchFamily="34" charset="0"/>
                <a:cs typeface="Arial" charset="0"/>
              </a:rPr>
              <a:t>географска локација на IP.</a:t>
            </a:r>
            <a:r>
              <a:rPr lang="mk" sz="1200" b="0" i="0" u="none">
                <a:latin typeface="Calibri" pitchFamily="34" charset="0"/>
                <a:cs typeface="Arial" charset="0"/>
              </a:rPr>
              <a:t> Една таква услуга е http://www.ip-tracker.org . Инструкторот може да ја користи оваа услуга за да ја покаже географската локација на IP</a:t>
            </a:r>
            <a:endParaRPr lang="mk" sz="1200" dirty="0" smtClean="0">
              <a:latin typeface="Calibri" pitchFamily="34" charset="0"/>
              <a:cs typeface="Arial" charset="0"/>
            </a:endParaRPr>
          </a:p>
          <a:p>
            <a:pPr algn="l" rtl="0"/>
            <a:r>
              <a:rPr lang="mk" sz="1200" b="0" i="0" u="none">
                <a:latin typeface="Calibri" pitchFamily="34" charset="0"/>
                <a:cs typeface="Arial" charset="0"/>
              </a:rPr>
              <a:t>Таа </a:t>
            </a:r>
            <a:r>
              <a:rPr lang="mk" sz="1200" b="0" i="0" u="sng">
                <a:latin typeface="Calibri" pitchFamily="34" charset="0"/>
                <a:cs typeface="Arial" charset="0"/>
              </a:rPr>
              <a:t>може</a:t>
            </a:r>
            <a:r>
              <a:rPr lang="mk" sz="1200" b="0" i="0" u="none">
                <a:latin typeface="Calibri" pitchFamily="34" charset="0"/>
                <a:cs typeface="Arial" charset="0"/>
              </a:rPr>
              <a:t> да даде индикација за физичката локација на претплатникот со користење на IP-адресата</a:t>
            </a:r>
          </a:p>
          <a:p>
            <a:pPr algn="l" rtl="0"/>
            <a:r>
              <a:rPr lang="mk" sz="1200" b="0" i="0" u="none">
                <a:latin typeface="Calibri" pitchFamily="34" charset="0"/>
                <a:cs typeface="Arial" charset="0"/>
              </a:rPr>
              <a:t>Меѓутоа, географската локација на IP не е прецизна и лесно може да излаже.</a:t>
            </a:r>
            <a:endParaRPr lang="mk" sz="1100" dirty="0" smtClean="0">
              <a:latin typeface="Calibri" pitchFamily="34" charset="0"/>
              <a:cs typeface="Arial" charset="0"/>
            </a:endParaRPr>
          </a:p>
          <a:p>
            <a:endParaRPr lang="mk" baseline="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Потребно е да се дадат примери за тоа како интернет се менува и како овие промени ќе влијаат на начините на спроведување и на управување со истрагите што се релевантни за одредени учесници. Ефектите врз протокот (ширината на опсег), трговијата и безжичната комуникација се дадени како такви примери. </a:t>
            </a:r>
            <a:endParaRPr lang="mk" sz="1200" kern="1200" dirty="0" smtClean="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1E32082D-732D-4F7A-83DD-2A291781AFFB}" type="slidenum">
              <a:rPr/>
              <a:pPr/>
              <a:t>55</a:t>
            </a:fld>
            <a:endParaRPr lang="mk"/>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effectLst/>
                <a:latin typeface="+mn-lt"/>
                <a:ea typeface="+mn-ea"/>
                <a:cs typeface="+mn-cs"/>
              </a:rPr>
              <a:t>Инструкторот треба да им овозможи на учесниците да поставуваат прашања што можеби ги имаат во врска со вториот дел од часот.</a:t>
            </a:r>
            <a:endParaRPr lang="mk" dirty="0"/>
          </a:p>
        </p:txBody>
      </p:sp>
      <p:sp>
        <p:nvSpPr>
          <p:cNvPr id="4" name="Slide Number Placeholder 3"/>
          <p:cNvSpPr>
            <a:spLocks noGrp="1"/>
          </p:cNvSpPr>
          <p:nvPr>
            <p:ph type="sldNum" sz="quarter" idx="10"/>
          </p:nvPr>
        </p:nvSpPr>
        <p:spPr/>
        <p:txBody>
          <a:bodyPr/>
          <a:lstStyle/>
          <a:p>
            <a:pPr algn="l" rtl="0"/>
            <a:fld id="{D4504A11-3BA0-4461-A1C5-454F02F9540C}" type="slidenum">
              <a:rPr/>
              <a:pPr/>
              <a:t>56</a:t>
            </a:fld>
            <a:endParaRPr lang="mk"/>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Оваа сесија навлегува подетално во услугите што се достапни на интернет, особено Светската мрежа (World Wide Web) и е-пошта</a:t>
            </a:r>
            <a:r>
              <a:rPr lang="mk" sz="1200" b="0" i="0" u="none" kern="1200" dirty="0" smtClean="0">
                <a:solidFill>
                  <a:schemeClr val="tx1"/>
                </a:solidFill>
                <a:latin typeface="+mn-lt"/>
                <a:ea typeface="+mn-ea"/>
                <a:cs typeface="+mn-cs"/>
              </a:rPr>
              <a:t>. </a:t>
            </a:r>
            <a:endParaRPr lang="mk" sz="1200" b="0" i="0" u="none" kern="1200" dirty="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57</a:t>
            </a:fld>
            <a:endParaRPr lang="mk"/>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Пред да преминеме подетално на услугите што се достапни на интернет, корисно е да размислиме за тоа колку земјите денес се потпираат на овие услуги на национално ниво. Инструкторот треба да обезбеди преглед на клучната национална инфраструктура во неговата земја и да се погрижи учесниците да разберат колку важен станал интернетот во безбедносните прашања на националната инфраструктура за краток временски период.</a:t>
            </a:r>
          </a:p>
          <a:p>
            <a:endParaRPr lang="mk" dirty="0" smtClean="0"/>
          </a:p>
        </p:txBody>
      </p:sp>
      <p:sp>
        <p:nvSpPr>
          <p:cNvPr id="36868" name="Slide Number Placeholder 3"/>
          <p:cNvSpPr>
            <a:spLocks noGrp="1"/>
          </p:cNvSpPr>
          <p:nvPr>
            <p:ph type="sldNum" sz="quarter" idx="5"/>
          </p:nvPr>
        </p:nvSpPr>
        <p:spPr>
          <a:noFill/>
        </p:spPr>
        <p:txBody>
          <a:bodyPr/>
          <a:lstStyle/>
          <a:p>
            <a:pPr algn="l" rtl="0"/>
            <a:fld id="{C0A9C4D6-768A-4E7A-A795-90C7D68138C3}" type="slidenum">
              <a:rPr/>
              <a:pPr/>
              <a:t>58</a:t>
            </a:fld>
            <a:endParaRPr lang="mk"/>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pPr algn="l" rtl="0"/>
            <a:fld id="{C0739FC5-A38F-44CD-9E08-2562C4AF1784}" type="slidenum">
              <a:rPr/>
              <a:pPr/>
              <a:t>60</a:t>
            </a:fld>
            <a:endParaRPr lang="mk" smtClean="0"/>
          </a:p>
        </p:txBody>
      </p:sp>
      <p:sp>
        <p:nvSpPr>
          <p:cNvPr id="68611" name="Rectangle 2"/>
          <p:cNvSpPr>
            <a:spLocks noGrp="1" noRot="1" noChangeAspect="1" noChangeArrowheads="1" noTextEdit="1"/>
          </p:cNvSpPr>
          <p:nvPr>
            <p:ph type="sldImg"/>
          </p:nvPr>
        </p:nvSpPr>
        <p:spPr>
          <a:xfrm>
            <a:off x="1144588" y="685800"/>
            <a:ext cx="4572000" cy="3429000"/>
          </a:xfrm>
          <a:ln/>
        </p:spPr>
      </p:sp>
      <p:sp>
        <p:nvSpPr>
          <p:cNvPr id="68612" name="Rectangle 3"/>
          <p:cNvSpPr>
            <a:spLocks noGrp="1" noChangeArrowheads="1"/>
          </p:cNvSpPr>
          <p:nvPr>
            <p:ph type="body" idx="1"/>
          </p:nvPr>
        </p:nvSpPr>
        <p:spPr>
          <a:xfrm>
            <a:off x="914400" y="4343400"/>
            <a:ext cx="5029200" cy="4114800"/>
          </a:xfrm>
          <a:noFill/>
          <a:ln/>
        </p:spPr>
        <p:txBody>
          <a:bodyPr/>
          <a:lstStyle/>
          <a:p>
            <a:pPr algn="l" rtl="0"/>
            <a:r>
              <a:rPr lang="mk" sz="1200" b="0" i="0" u="none" kern="1200" dirty="0">
                <a:solidFill>
                  <a:schemeClr val="tx1"/>
                </a:solidFill>
                <a:latin typeface="+mn-lt"/>
                <a:ea typeface="+mn-ea"/>
                <a:cs typeface="+mn-cs"/>
              </a:rPr>
              <a:t>Светската мрежа (WWW) ефективно била создадена во 1991 година кога сер Тим Бернерс-Ли го измислил HTML – Јазик за маркирање на хипер-текст (Hyper Text Markup Language</a:t>
            </a:r>
            <a:r>
              <a:rPr lang="mk" sz="1200" b="0" i="0" u="none" kern="1200" dirty="0" smtClean="0">
                <a:solidFill>
                  <a:schemeClr val="tx1"/>
                </a:solidFill>
                <a:latin typeface="+mn-lt"/>
                <a:ea typeface="+mn-ea"/>
                <a:cs typeface="+mn-cs"/>
              </a:rPr>
              <a:t>). HTML </a:t>
            </a:r>
            <a:r>
              <a:rPr lang="mk" sz="1200" b="0" i="0" u="none" kern="1200" dirty="0">
                <a:solidFill>
                  <a:schemeClr val="tx1"/>
                </a:solidFill>
                <a:latin typeface="+mn-lt"/>
                <a:ea typeface="+mn-ea"/>
                <a:cs typeface="+mn-cs"/>
              </a:rPr>
              <a:t>обезбеди платформа за комбинирање на зборови, слики и на звуци на веб-страниците. Веб-стандарди се креирани од Конзорциумот на светската мрежа (World Wide Web Consortium (W3C)). Следниве објаснувања даваат на некој начин објаснувања за името.</a:t>
            </a:r>
          </a:p>
          <a:p>
            <a:pPr algn="l" rtl="0"/>
            <a:r>
              <a:rPr lang="mk" sz="1200" b="1" i="0" u="none" kern="1200" dirty="0">
                <a:solidFill>
                  <a:schemeClr val="tx1"/>
                </a:solidFill>
                <a:latin typeface="+mn-lt"/>
                <a:ea typeface="+mn-ea"/>
                <a:cs typeface="+mn-cs"/>
              </a:rPr>
              <a:t>„Погледот на W3-светот е поглед на документи што упатуваат еден на друг преку врски.</a:t>
            </a:r>
            <a:r>
              <a:rPr lang="mk" sz="1200" b="0" i="0" u="none" kern="1200" dirty="0">
                <a:solidFill>
                  <a:schemeClr val="tx1"/>
                </a:solidFill>
                <a:latin typeface="+mn-lt"/>
                <a:ea typeface="+mn-ea"/>
                <a:cs typeface="+mn-cs"/>
              </a:rPr>
              <a:t> </a:t>
            </a:r>
            <a:r>
              <a:rPr lang="mk" sz="1200" b="1" i="0" u="none" kern="1200" dirty="0">
                <a:solidFill>
                  <a:schemeClr val="tx1"/>
                </a:solidFill>
                <a:latin typeface="+mn-lt"/>
                <a:ea typeface="+mn-ea"/>
                <a:cs typeface="+mn-cs"/>
              </a:rPr>
              <a:t>Заради неговата сличност со конструкција на пајак, овој свет е наречен Мрежа.“ </a:t>
            </a:r>
            <a:r>
              <a:rPr lang="mk" sz="1200" b="0" i="0" u="none" kern="1200" dirty="0">
                <a:solidFill>
                  <a:schemeClr val="tx1"/>
                </a:solidFill>
                <a:latin typeface="+mn-lt"/>
                <a:ea typeface="+mn-ea"/>
                <a:cs typeface="+mn-cs"/>
              </a:rPr>
              <a:t>(</a:t>
            </a:r>
            <a:r>
              <a:rPr lang="mk" sz="1200" b="0" i="1" u="none" kern="1200" dirty="0">
                <a:solidFill>
                  <a:schemeClr val="tx1"/>
                </a:solidFill>
                <a:latin typeface="+mn-lt"/>
                <a:ea typeface="+mn-ea"/>
                <a:cs typeface="+mn-cs"/>
              </a:rPr>
              <a:t>Tim Berners-Lee, Robert Cailliau; World­Wide Web; септември 1992 година)</a:t>
            </a:r>
            <a:endParaRPr lang="mk" sz="1200" kern="1200" dirty="0" smtClean="0">
              <a:solidFill>
                <a:schemeClr val="tx1"/>
              </a:solidFill>
              <a:latin typeface="+mn-lt"/>
              <a:ea typeface="+mn-ea"/>
              <a:cs typeface="+mn-cs"/>
            </a:endParaRPr>
          </a:p>
          <a:p>
            <a:pPr algn="l" rtl="0" eaLnBrk="1" hangingPunct="1"/>
            <a:endParaRPr lang="mk"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Овој дел е наменет да им даде на учесниците основно разбирање на IP-адресите и што тие значат, без подетално да се навлегува во тоа во каков меѓусебен однос се IP-адресите и имињата на домени. Се смета дека техничките детали одат надвор од рамките на овој курс. Важно е инструкторот да го направи овој аспект колку што е можно полесен за објаснување. Во материјалот за презентација што е доставен се прави обид да се идентификува како тоа може да се постигне. </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63</a:t>
            </a:fld>
            <a:endParaRPr lang="mk"/>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pPr algn="l" rtl="0"/>
            <a:fld id="{4B70E16E-21BC-4198-B63F-3438507C4089}" type="slidenum">
              <a:rPr/>
              <a:pPr/>
              <a:t>64</a:t>
            </a:fld>
            <a:endParaRPr lang="mk" smtClean="0"/>
          </a:p>
        </p:txBody>
      </p:sp>
      <p:sp>
        <p:nvSpPr>
          <p:cNvPr id="70659" name="Rectangle 2"/>
          <p:cNvSpPr>
            <a:spLocks noGrp="1" noRot="1" noChangeAspect="1" noChangeArrowheads="1" noTextEdit="1"/>
          </p:cNvSpPr>
          <p:nvPr>
            <p:ph type="sldImg"/>
          </p:nvPr>
        </p:nvSpPr>
        <p:spPr>
          <a:xfrm>
            <a:off x="1144588" y="685800"/>
            <a:ext cx="4572000" cy="3429000"/>
          </a:xfrm>
          <a:ln/>
        </p:spPr>
      </p:sp>
      <p:sp>
        <p:nvSpPr>
          <p:cNvPr id="70660" name="Rectangle 3"/>
          <p:cNvSpPr>
            <a:spLocks noGrp="1" noChangeArrowheads="1"/>
          </p:cNvSpPr>
          <p:nvPr>
            <p:ph type="body" idx="1"/>
          </p:nvPr>
        </p:nvSpPr>
        <p:spPr>
          <a:xfrm>
            <a:off x="914400" y="4343400"/>
            <a:ext cx="5029200" cy="4114800"/>
          </a:xfrm>
          <a:noFill/>
          <a:ln/>
        </p:spPr>
        <p:txBody>
          <a:bodyPr/>
          <a:lstStyle/>
          <a:p>
            <a:pPr algn="l" rtl="0" eaLnBrk="1" hangingPunct="1"/>
            <a:endParaRPr lang="mk"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Цел на овој слајд е да покаже дека дури и технолошки најписмените луѓе никогаш не можеле да ги предвидат промените што ќе ги донесе технологијата</a:t>
            </a:r>
            <a:r>
              <a:rPr lang="mk" sz="1200" b="0" i="0" u="none" kern="1200" dirty="0" smtClean="0">
                <a:solidFill>
                  <a:schemeClr val="tx1"/>
                </a:solidFill>
                <a:latin typeface="+mn-lt"/>
                <a:ea typeface="+mn-ea"/>
                <a:cs typeface="+mn-cs"/>
              </a:rPr>
              <a:t>. Учесниците </a:t>
            </a:r>
            <a:r>
              <a:rPr lang="mk" sz="1200" b="0" i="0" u="none" kern="1200" dirty="0">
                <a:solidFill>
                  <a:schemeClr val="tx1"/>
                </a:solidFill>
                <a:latin typeface="+mn-lt"/>
                <a:ea typeface="+mn-ea"/>
                <a:cs typeface="+mn-cs"/>
              </a:rPr>
              <a:t>не се сами во можното неразбирање на влијанието што го има технологијата врз нивните улоги и цитатите од овој слајд може да ги поттикнат во убедувањето дека не треба да се плашат од технологијата во кривичниот правосуден систем, туку треба да ја прифатат со сите неопходни заштитни мерки.</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6</a:t>
            </a:fld>
            <a:endParaRPr lang="mk"/>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pPr algn="l" rtl="0"/>
            <a:fld id="{F010AD09-6A22-406F-A1E1-207F2C1C357E}" type="slidenum">
              <a:rPr/>
              <a:pPr/>
              <a:t>65</a:t>
            </a:fld>
            <a:endParaRPr lang="mk" smtClean="0"/>
          </a:p>
        </p:txBody>
      </p:sp>
      <p:sp>
        <p:nvSpPr>
          <p:cNvPr id="72707" name="Rectangle 2"/>
          <p:cNvSpPr>
            <a:spLocks noGrp="1" noRot="1" noChangeAspect="1" noChangeArrowheads="1" noTextEdit="1"/>
          </p:cNvSpPr>
          <p:nvPr>
            <p:ph type="sldImg"/>
          </p:nvPr>
        </p:nvSpPr>
        <p:spPr>
          <a:xfrm>
            <a:off x="1154113" y="701675"/>
            <a:ext cx="4586287" cy="3440113"/>
          </a:xfrm>
          <a:ln/>
        </p:spPr>
      </p:sp>
      <p:sp>
        <p:nvSpPr>
          <p:cNvPr id="72708" name="Rectangle 3"/>
          <p:cNvSpPr>
            <a:spLocks noGrp="1" noChangeArrowheads="1"/>
          </p:cNvSpPr>
          <p:nvPr>
            <p:ph type="body" idx="1"/>
          </p:nvPr>
        </p:nvSpPr>
        <p:spPr>
          <a:xfrm>
            <a:off x="939800" y="4351338"/>
            <a:ext cx="5014913" cy="4141787"/>
          </a:xfrm>
          <a:noFill/>
          <a:ln/>
        </p:spPr>
        <p:txBody>
          <a:bodyPr/>
          <a:lstStyle/>
          <a:p>
            <a:pPr algn="l" rtl="0" eaLnBrk="1" hangingPunct="1"/>
            <a:r>
              <a:rPr lang="mk" b="0" i="0" u="none" dirty="0"/>
              <a:t>Објаснување на протоколите што се користат на интернет.</a:t>
            </a:r>
          </a:p>
          <a:p>
            <a:pPr algn="l" rtl="0" eaLnBrk="1" hangingPunct="1"/>
            <a:endParaRPr lang="mk" dirty="0" smtClean="0"/>
          </a:p>
          <a:p>
            <a:pPr algn="l" rtl="0" eaLnBrk="1" hangingPunct="1"/>
            <a:r>
              <a:rPr lang="mk" b="0" i="0" u="none" dirty="0"/>
              <a:t>Имињата на домени и IP-адресите се заменливи, ако ја знаете IP-адресата треба да бидете во можност да ја внесете на адресната линија и да се поврзете со истата страница.</a:t>
            </a:r>
          </a:p>
          <a:p>
            <a:pPr algn="l" rtl="0" eaLnBrk="1" hangingPunct="1"/>
            <a:endParaRPr lang="mk" dirty="0" smtClean="0"/>
          </a:p>
          <a:p>
            <a:pPr algn="l" rtl="0" eaLnBrk="1" hangingPunct="1"/>
            <a:r>
              <a:rPr lang="mk" b="0" i="0" u="none" dirty="0"/>
              <a:t>Во практика, тоа што нормално се случува е дека вие го внесувате името на домен погодно за корисниците www.google.com.qa и серверите во рамките на интернет-системот го преведуваат за вас и ве праќаат на правилната страница.</a:t>
            </a:r>
          </a:p>
          <a:p>
            <a:pPr algn="l" rtl="0" eaLnBrk="1" hangingPunct="1"/>
            <a:endParaRPr lang="mk" dirty="0" smtClean="0"/>
          </a:p>
          <a:p>
            <a:pPr algn="l" rtl="0" eaLnBrk="1" hangingPunct="1"/>
            <a:r>
              <a:rPr lang="mk" b="0" i="0" u="none" dirty="0"/>
              <a:t>Во IP-адресите името на домен се конвертира во единствен број од 32 бита, нормално запишан како нотација со децимална точка, серија од четири 8-битни броја запишани со децимали и разделени со точки</a:t>
            </a:r>
            <a:r>
              <a:rPr lang="mk" b="0" i="0" u="none" dirty="0" smtClean="0"/>
              <a:t>. Како </a:t>
            </a:r>
            <a:r>
              <a:rPr lang="mk" b="0" i="0" u="none" dirty="0"/>
              <a:t>горенаведената 212.140.189.10, сите броеви во оваа низа мораат да бидат меѓу 0 и 255 (всушност, 256 алтернативи). Очигледно во дадениот пример последниот број треба да се чита 010, меѓутоа договорот дозволува тој да биде скратен само на 10. </a:t>
            </a:r>
            <a:endParaRPr lang="mk"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Важен аспект во занимавањето со компјутерски криминал е знаењето какви траги може да бидат оставени од иследниците што го користат интернет за спроведување на истрага. Ова е важно не само за иследникот туку и за обвинителот, кој може да нареди истрага и за судиите од аспект на прифатливост на доказите. Во овој дел треба да се настојува да се дадат основни знаења што ќе им овозможат на учесниците да ги разберат ризиците дека вклучувањето онлајн може да влијае на истрагата.</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66</a:t>
            </a:fld>
            <a:endParaRPr lang="mk"/>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Информациите дадени во слајдовите на презентацијата ги даваат основните информации што треба да им се соопштат на учесниците, работејќи низ слајдовите за да се покаже какви информации сите оставаат зад себе, вклучувајќи ги и иследниците што ги посетуваат интернет-страниците</a:t>
            </a:r>
            <a:r>
              <a:rPr lang="mk" sz="1200" b="0" i="0" u="none" kern="1200" dirty="0" smtClean="0">
                <a:solidFill>
                  <a:schemeClr val="tx1"/>
                </a:solidFill>
                <a:latin typeface="+mn-lt"/>
                <a:ea typeface="+mn-ea"/>
                <a:cs typeface="+mn-cs"/>
              </a:rPr>
              <a:t>. Ова </a:t>
            </a:r>
            <a:r>
              <a:rPr lang="mk" sz="1200" b="0" i="0" u="none" kern="1200" dirty="0">
                <a:solidFill>
                  <a:schemeClr val="tx1"/>
                </a:solidFill>
                <a:latin typeface="+mn-lt"/>
                <a:ea typeface="+mn-ea"/>
                <a:cs typeface="+mn-cs"/>
              </a:rPr>
              <a:t>треба да се поврзе со важноста да се обезбеди иследниците да го заштитат својот идентитет во овие околности и да се идентификува дека во некои јурисдикции можеби постојат законски услови што треба да се исполнат за да се спроведе ваква истрага.</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67</a:t>
            </a:fld>
            <a:endParaRPr lang="mk"/>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effectLst/>
                <a:latin typeface="+mn-lt"/>
                <a:ea typeface="+mn-ea"/>
                <a:cs typeface="+mn-cs"/>
              </a:rPr>
              <a:t>Инструкторот треба да им овозможи на учесниците да поставуваат прашања што можеби ги имаат во врска со темите за кои е дискутирано досега во третиот дел од часот. </a:t>
            </a:r>
            <a:endParaRPr lang="mk" dirty="0"/>
          </a:p>
        </p:txBody>
      </p:sp>
      <p:sp>
        <p:nvSpPr>
          <p:cNvPr id="4" name="Slide Number Placeholder 3"/>
          <p:cNvSpPr>
            <a:spLocks noGrp="1"/>
          </p:cNvSpPr>
          <p:nvPr>
            <p:ph type="sldNum" sz="quarter" idx="10"/>
          </p:nvPr>
        </p:nvSpPr>
        <p:spPr/>
        <p:txBody>
          <a:bodyPr/>
          <a:lstStyle/>
          <a:p>
            <a:pPr algn="l" rtl="0"/>
            <a:fld id="{D4504A11-3BA0-4461-A1C5-454F02F9540C}" type="slidenum">
              <a:rPr/>
              <a:pPr/>
              <a:t>71</a:t>
            </a:fld>
            <a:endParaRPr lang="mk"/>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latin typeface="+mn-lt"/>
                <a:ea typeface="+mn-ea"/>
                <a:cs typeface="+mn-cs"/>
              </a:rPr>
              <a:t>Електронска пошта или е-пошта (Email) е метод на размена на дигитални пораки. </a:t>
            </a:r>
          </a:p>
          <a:p>
            <a:pPr algn="l" rtl="0"/>
            <a:r>
              <a:rPr lang="mk" sz="1200" b="0" i="0" u="none" kern="1200">
                <a:solidFill>
                  <a:schemeClr val="tx1"/>
                </a:solidFill>
                <a:latin typeface="+mn-lt"/>
                <a:ea typeface="+mn-ea"/>
                <a:cs typeface="+mn-cs"/>
              </a:rPr>
              <a:t>За корисникот, изгледа дека е-пошта поминува директно од машината на испраќачот до машината на примателот; сепак, секоја порака обично поминува низ најмалку четири компјутери во текот на нејзиниот животен век. </a:t>
            </a:r>
            <a:endParaRPr lang="mk"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lgn="l" rtl="0"/>
            <a:fld id="{B2221978-7AB2-D644-A1FF-AF545A1745C1}" type="slidenum">
              <a:rPr/>
              <a:pPr/>
              <a:t>73</a:t>
            </a:fld>
            <a:endParaRPr lang="mk"/>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lgn="l" rtl="0"/>
            <a:r>
              <a:rPr lang="mk" sz="1200" b="0" i="0" u="none" kern="1200">
                <a:solidFill>
                  <a:schemeClr val="tx1"/>
                </a:solidFill>
                <a:latin typeface="+mn-lt"/>
                <a:ea typeface="+mn-ea"/>
                <a:cs typeface="+mn-cs"/>
              </a:rPr>
              <a:t>Пораката е составена на компјутерот на корисникот, потоа се праќа на излезниот SMTP меил-сервер (сервер на пошта)* на ISP (Едноставен протокол за трансфер на писма или SMTP </a:t>
            </a:r>
            <a:r>
              <a:rPr lang="mk" sz="1200" b="1" i="0" u="none" kern="1200">
                <a:solidFill>
                  <a:schemeClr val="tx1"/>
                </a:solidFill>
                <a:latin typeface="+mn-lt"/>
                <a:ea typeface="+mn-ea"/>
                <a:cs typeface="+mn-cs"/>
              </a:rPr>
              <a:t>–</a:t>
            </a:r>
            <a:r>
              <a:rPr lang="mk" sz="1200" b="0" i="0" u="none" kern="1200">
                <a:solidFill>
                  <a:schemeClr val="tx1"/>
                </a:solidFill>
                <a:latin typeface="+mn-lt"/>
                <a:ea typeface="+mn-ea"/>
                <a:cs typeface="+mn-cs"/>
              </a:rPr>
              <a:t> Simple Mail Transfer Protocol)</a:t>
            </a:r>
            <a:endParaRPr lang="mk" sz="1200" kern="1200" dirty="0" smtClean="0">
              <a:solidFill>
                <a:schemeClr val="tx1"/>
              </a:solidFill>
              <a:latin typeface="+mn-lt"/>
              <a:ea typeface="+mn-ea"/>
              <a:cs typeface="+mn-cs"/>
            </a:endParaRPr>
          </a:p>
          <a:p>
            <a:pPr lvl="1" algn="l" rtl="0"/>
            <a:r>
              <a:rPr lang="mk" sz="1200" b="0" i="0" u="none" kern="1200">
                <a:solidFill>
                  <a:schemeClr val="tx1"/>
                </a:solidFill>
                <a:latin typeface="+mn-lt"/>
                <a:ea typeface="+mn-ea"/>
                <a:cs typeface="+mn-cs"/>
              </a:rPr>
              <a:t>Излезниот ISP ја проследува е-поштата до ISP SMTP меил-серверот на примателот (SMTP – SMTP)</a:t>
            </a:r>
            <a:endParaRPr lang="mk" sz="1200" kern="1200" dirty="0" smtClean="0">
              <a:solidFill>
                <a:schemeClr val="tx1"/>
              </a:solidFill>
              <a:latin typeface="+mn-lt"/>
              <a:ea typeface="+mn-ea"/>
              <a:cs typeface="+mn-cs"/>
            </a:endParaRPr>
          </a:p>
          <a:p>
            <a:pPr lvl="1" algn="l" rtl="0"/>
            <a:r>
              <a:rPr lang="mk" sz="1200" b="0" i="0" u="none" kern="1200">
                <a:solidFill>
                  <a:schemeClr val="tx1"/>
                </a:solidFill>
                <a:latin typeface="+mn-lt"/>
                <a:ea typeface="+mn-ea"/>
                <a:cs typeface="+mn-cs"/>
              </a:rPr>
              <a:t>Меил-серверот на примателот го пронаоѓа дојдовниот меил-сервер на примателот (Поштенски протокол/Post Office Protocol или РОР3) и ја испорачува пораката во „поштенското сандаче на примателот“</a:t>
            </a:r>
            <a:endParaRPr lang="mk" sz="1200" kern="1200" dirty="0" smtClean="0">
              <a:solidFill>
                <a:schemeClr val="tx1"/>
              </a:solidFill>
              <a:latin typeface="+mn-lt"/>
              <a:ea typeface="+mn-ea"/>
              <a:cs typeface="+mn-cs"/>
            </a:endParaRPr>
          </a:p>
          <a:p>
            <a:pPr lvl="1" algn="l" rtl="0"/>
            <a:r>
              <a:rPr lang="mk" sz="1200" b="0" i="0" u="none" kern="1200">
                <a:solidFill>
                  <a:schemeClr val="tx1"/>
                </a:solidFill>
                <a:latin typeface="+mn-lt"/>
                <a:ea typeface="+mn-ea"/>
                <a:cs typeface="+mn-cs"/>
              </a:rPr>
              <a:t>Примателот се пријавува на својот налог и пораката се презема во приемното сандаче (inbox) на примателот, при што нормално се брише од меил-серверот. </a:t>
            </a:r>
            <a:endParaRPr lang="mk" sz="1200" kern="1200" dirty="0" smtClean="0">
              <a:solidFill>
                <a:schemeClr val="tx1"/>
              </a:solidFill>
              <a:latin typeface="+mn-lt"/>
              <a:ea typeface="+mn-ea"/>
              <a:cs typeface="+mn-cs"/>
            </a:endParaRPr>
          </a:p>
          <a:p>
            <a:pPr algn="l" rtl="0"/>
            <a:r>
              <a:rPr lang="mk" sz="1200" b="0" i="1" u="none" kern="1200">
                <a:solidFill>
                  <a:schemeClr val="tx1"/>
                </a:solidFill>
                <a:latin typeface="+mn-lt"/>
                <a:ea typeface="+mn-ea"/>
                <a:cs typeface="+mn-cs"/>
              </a:rPr>
              <a:t>* Меил-сервер – наменски компјутер што се користи за ракување со пошта</a:t>
            </a:r>
            <a:endParaRPr lang="mk" sz="1200" kern="1200" dirty="0" smtClean="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74</a:t>
            </a:fld>
            <a:endParaRPr lang="mk"/>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pPr algn="l" rtl="0"/>
            <a:fld id="{3890C7BE-C292-4BA3-BA9E-D74D51922507}" type="slidenum">
              <a:rPr/>
              <a:pPr/>
              <a:t>75</a:t>
            </a:fld>
            <a:endParaRPr lang="mk" smtClean="0"/>
          </a:p>
        </p:txBody>
      </p:sp>
      <p:sp>
        <p:nvSpPr>
          <p:cNvPr id="55299" name="Rectangle 2"/>
          <p:cNvSpPr>
            <a:spLocks noGrp="1" noRot="1" noChangeAspect="1" noChangeArrowheads="1" noTextEdit="1"/>
          </p:cNvSpPr>
          <p:nvPr>
            <p:ph type="sldImg"/>
          </p:nvPr>
        </p:nvSpPr>
        <p:spPr>
          <a:xfrm>
            <a:off x="1144588" y="688975"/>
            <a:ext cx="4565650" cy="3424238"/>
          </a:xfrm>
          <a:ln w="12700" cap="flat"/>
        </p:spPr>
      </p:sp>
      <p:sp>
        <p:nvSpPr>
          <p:cNvPr id="55300" name="Rectangle 3"/>
          <p:cNvSpPr>
            <a:spLocks noGrp="1" noChangeArrowheads="1"/>
          </p:cNvSpPr>
          <p:nvPr>
            <p:ph type="body" idx="1"/>
          </p:nvPr>
        </p:nvSpPr>
        <p:spPr>
          <a:xfrm>
            <a:off x="914400" y="4343400"/>
            <a:ext cx="5027613" cy="4114800"/>
          </a:xfrm>
          <a:noFill/>
          <a:ln/>
        </p:spPr>
        <p:txBody>
          <a:bodyPr lIns="92075" tIns="46038" rIns="92075" bIns="46038"/>
          <a:lstStyle/>
          <a:p>
            <a:pPr algn="l" rtl="0" eaLnBrk="1" hangingPunct="1"/>
            <a:endParaRPr lang="mk"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pPr algn="l" rtl="0"/>
            <a:fld id="{03031541-0223-4DF2-9DDA-72A46988E519}" type="slidenum">
              <a:rPr/>
              <a:pPr/>
              <a:t>76</a:t>
            </a:fld>
            <a:endParaRPr lang="mk"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684213" y="4341813"/>
            <a:ext cx="5489575" cy="4116387"/>
          </a:xfrm>
          <a:noFill/>
          <a:ln/>
        </p:spPr>
        <p:txBody>
          <a:bodyPr/>
          <a:lstStyle/>
          <a:p>
            <a:pPr algn="l" rtl="0" eaLnBrk="1" hangingPunct="1"/>
            <a:r>
              <a:rPr lang="mk" b="0" i="0" u="none"/>
              <a:t>Алтернативно – корисникот може да избере да користи меил-сервер на друго место во мрежата... односно hotmail или може да има домен, во кој случај со поштата ќе управуваат меил-серверите на провајдерот на мрежата</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latin typeface="+mn-lt"/>
                <a:ea typeface="+mn-ea"/>
                <a:cs typeface="+mn-cs"/>
              </a:rPr>
              <a:t>Постојат различни видови електронска пошта; </a:t>
            </a:r>
          </a:p>
          <a:p>
            <a:pPr algn="l" rtl="0"/>
            <a:r>
              <a:rPr lang="mk" sz="1200" b="0" i="0" u="none" kern="1200" dirty="0">
                <a:solidFill>
                  <a:schemeClr val="tx1"/>
                </a:solidFill>
                <a:latin typeface="+mn-lt"/>
                <a:ea typeface="+mn-ea"/>
                <a:cs typeface="+mn-cs"/>
              </a:rPr>
              <a:t>Традиционална пошта од типот на Outlook – се праќа преку SMTP – се вчитува преку POP3 и штом е преземена останува во вашата машина</a:t>
            </a: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Пошта на мрежа – POP3-пошта; на пример, користење на Outlook Express – кога ќе се пријавите, нормално, ја преземате целата новопристигната пошта во вашето приемно сандаче што се наоѓа на вашата машина; IMAP пошта – „вистинска“ веб-пошта – ја гледате преку вашата машина но таа сè уште се наоѓа на далечински сервер но видлива е само кога сте онлајн</a:t>
            </a:r>
            <a:r>
              <a:rPr lang="mk" sz="1200" b="0" i="0" u="none" kern="1200" dirty="0" smtClean="0">
                <a:solidFill>
                  <a:schemeClr val="tx1"/>
                </a:solidFill>
                <a:latin typeface="+mn-lt"/>
                <a:ea typeface="+mn-ea"/>
                <a:cs typeface="+mn-cs"/>
              </a:rPr>
              <a:t>. </a:t>
            </a:r>
            <a:endParaRPr lang="mk" sz="1200" b="0" i="0" u="none" kern="1200" dirty="0">
              <a:solidFill>
                <a:schemeClr val="tx1"/>
              </a:solidFill>
              <a:latin typeface="+mn-lt"/>
              <a:ea typeface="+mn-ea"/>
              <a:cs typeface="+mn-cs"/>
            </a:endParaRPr>
          </a:p>
          <a:p>
            <a:endParaRPr lang="mk" dirty="0" smtClean="0"/>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77</a:t>
            </a:fld>
            <a:endParaRPr lang="mk"/>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Кога се објаснува електронска пошта, често е полесно да се спореди е-пошта со писмо</a:t>
            </a:r>
            <a:r>
              <a:rPr lang="mk" sz="1200" b="0" i="0" u="none" kern="1200" dirty="0" smtClean="0">
                <a:solidFill>
                  <a:schemeClr val="tx1"/>
                </a:solidFill>
                <a:latin typeface="+mn-lt"/>
                <a:ea typeface="+mn-ea"/>
                <a:cs typeface="+mn-cs"/>
              </a:rPr>
              <a:t>. Пораките </a:t>
            </a:r>
            <a:r>
              <a:rPr lang="mk" sz="1200" b="0" i="0" u="none" kern="1200" dirty="0">
                <a:solidFill>
                  <a:schemeClr val="tx1"/>
                </a:solidFill>
                <a:latin typeface="+mn-lt"/>
                <a:ea typeface="+mn-ea"/>
                <a:cs typeface="+mn-cs"/>
              </a:rPr>
              <a:t>од е-пошта имаат дел со заглавие (коверт) и главен дел (самото писмо) со прилози. Заглавието на пораката е примарен фокус за иследниците бидејќи тоа содржи информации за испраќачот, примателот, IP-адресите, меил-серверите, временските ознаки итн. Овие информации се користат како помош за влегување во трага на испраќачот на пораката кога тоа не е веднаш очигледно, на пример во случај на барање за откуп пратено преку е-пошта</a:t>
            </a:r>
            <a:r>
              <a:rPr lang="mk" sz="1200" b="0" i="0" u="none" kern="1200" dirty="0" smtClean="0">
                <a:solidFill>
                  <a:schemeClr val="tx1"/>
                </a:solidFill>
                <a:latin typeface="+mn-lt"/>
                <a:ea typeface="+mn-ea"/>
                <a:cs typeface="+mn-cs"/>
              </a:rPr>
              <a:t>. Целото </a:t>
            </a:r>
            <a:r>
              <a:rPr lang="mk" sz="1200" b="0" i="0" u="none" kern="1200" dirty="0">
                <a:solidFill>
                  <a:schemeClr val="tx1"/>
                </a:solidFill>
                <a:latin typeface="+mn-lt"/>
                <a:ea typeface="+mn-ea"/>
                <a:cs typeface="+mn-cs"/>
              </a:rPr>
              <a:t>или проширеното заглавие се клучни за влегување во трага на изворот на пораката и важно е судиите да ја ценат разликата меѓу заглавијата што се гледаат кога пораката е испорачана и проширеното заглавие што ги содржи сите важни информации. </a:t>
            </a:r>
          </a:p>
          <a:p>
            <a:pPr marL="0" marR="0" indent="0" algn="l" defTabSz="457200" rtl="0" eaLnBrk="1" fontAlgn="auto" latinLnBrk="0" hangingPunct="1">
              <a:lnSpc>
                <a:spcPct val="100000"/>
              </a:lnSpc>
              <a:spcBef>
                <a:spcPts val="0"/>
              </a:spcBef>
              <a:spcAft>
                <a:spcPts val="0"/>
              </a:spcAft>
              <a:buClrTx/>
              <a:buSzTx/>
              <a:buFontTx/>
              <a:buNone/>
              <a:tabLst/>
              <a:defRPr/>
            </a:pPr>
            <a:r>
              <a:rPr lang="mk" sz="1200" b="1" i="0" u="none" kern="1200" dirty="0">
                <a:solidFill>
                  <a:schemeClr val="tx1"/>
                </a:solidFill>
                <a:latin typeface="+mn-lt"/>
                <a:ea typeface="+mn-ea"/>
                <a:cs typeface="+mn-cs"/>
              </a:rPr>
              <a:t>Електронската пошта е една од најчестите апликации со кои ќе се сретнат судиите и авторите на обуката треба да се погрижат да вклучат повеќето најнови информации за различните видови електронска пошта и како исправно се прибираат доказите за нив од самите пораки, како и од провајдерите на интернет-услуги низ чии сервиси минува пораката.</a:t>
            </a:r>
            <a:r>
              <a:rPr lang="mk" sz="1200" b="0" i="0" u="none" kern="1200" dirty="0">
                <a:solidFill>
                  <a:schemeClr val="tx1"/>
                </a:solidFill>
                <a:latin typeface="+mn-lt"/>
                <a:ea typeface="+mn-ea"/>
                <a:cs typeface="+mn-cs"/>
              </a:rPr>
              <a:t> </a:t>
            </a:r>
            <a:endParaRPr lang="mk"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Дополнителни информации за функционирањето на електронската пошта што може да бидат од корист за авторите на обуката може да се најдат </a:t>
            </a:r>
            <a:r>
              <a:rPr lang="mk" sz="1200" b="0" i="0" u="none" kern="1200" dirty="0" smtClean="0">
                <a:solidFill>
                  <a:schemeClr val="tx1"/>
                </a:solidFill>
                <a:latin typeface="+mn-lt"/>
                <a:ea typeface="+mn-ea"/>
                <a:cs typeface="+mn-cs"/>
              </a:rPr>
              <a:t>на </a:t>
            </a:r>
            <a:r>
              <a:rPr lang="mk" sz="1200" b="0" i="0" u="sng" kern="1200" dirty="0" smtClean="0">
                <a:solidFill>
                  <a:schemeClr val="tx1"/>
                </a:solidFill>
                <a:latin typeface="+mn-lt"/>
                <a:ea typeface="+mn-ea"/>
                <a:cs typeface="+mn-cs"/>
                <a:hlinkClick r:id="rId3"/>
              </a:rPr>
              <a:t>http</a:t>
            </a:r>
            <a:r>
              <a:rPr lang="mk" sz="1200" b="0" i="0" u="sng" kern="1200" dirty="0">
                <a:solidFill>
                  <a:schemeClr val="tx1"/>
                </a:solidFill>
                <a:latin typeface="+mn-lt"/>
                <a:ea typeface="+mn-ea"/>
                <a:cs typeface="+mn-cs"/>
                <a:hlinkClick r:id="rId3"/>
              </a:rPr>
              <a:t>://www.learnthenet.com/english/html/20how.htm</a:t>
            </a:r>
            <a:r>
              <a:rPr lang="mk" sz="1200" b="0" i="0" u="none" kern="1200" dirty="0">
                <a:solidFill>
                  <a:schemeClr val="tx1"/>
                </a:solidFill>
                <a:latin typeface="+mn-lt"/>
                <a:ea typeface="+mn-ea"/>
                <a:cs typeface="+mn-cs"/>
              </a:rPr>
              <a:t> </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79</a:t>
            </a:fld>
            <a:endParaRPr lang="m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pPr algn="l" rtl="0"/>
            <a:fld id="{515729BB-4BA1-4602-A4CB-6D97CF0F60EA}" type="slidenum">
              <a:rPr/>
              <a:pPr/>
              <a:t>7</a:t>
            </a:fld>
            <a:endParaRPr lang="mk"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685800" y="4341813"/>
            <a:ext cx="5486400" cy="4116387"/>
          </a:xfrm>
          <a:noFill/>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Инструкторот треба да даде кратко објаснување за развојот на компјутерите од времето кога тие беа самостојни, преку мејнфрејм-терминалите до светот на вмрежувањето, како вовед на почетокот на објаснувањето на компјутерските компоненти.</a:t>
            </a:r>
          </a:p>
          <a:p>
            <a:pPr algn="l" rtl="0" eaLnBrk="1" hangingPunct="1"/>
            <a:endParaRPr lang="mk"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a:r>
              <a:rPr lang="mk" b="0" i="0" u="none"/>
              <a:t>Ако инструкторот сака да прикаже анализа на заглавието на електронска пошта, важно е да нагласи дека заглавијата се читаат од долу кон врвот и дека полињата „Примил“ се релевантни.</a:t>
            </a:r>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81</a:t>
            </a:fld>
            <a:endParaRPr lang="mk"/>
          </a:p>
        </p:txBody>
      </p:sp>
    </p:spTree>
    <p:extLst>
      <p:ext uri="{BB962C8B-B14F-4D97-AF65-F5344CB8AC3E}">
        <p14:creationId xmlns:p14="http://schemas.microsoft.com/office/powerpoint/2010/main" val="4566926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effectLst/>
                <a:latin typeface="+mn-lt"/>
                <a:ea typeface="+mn-ea"/>
                <a:cs typeface="+mn-cs"/>
              </a:rPr>
              <a:t>Инструкторот треба да им овозможи на учесниците да поставуваат прашања што можеби ги имаат во врска со третиот дел од часот. </a:t>
            </a:r>
            <a:endParaRPr lang="mk" dirty="0"/>
          </a:p>
        </p:txBody>
      </p:sp>
      <p:sp>
        <p:nvSpPr>
          <p:cNvPr id="4" name="Slide Number Placeholder 3"/>
          <p:cNvSpPr>
            <a:spLocks noGrp="1"/>
          </p:cNvSpPr>
          <p:nvPr>
            <p:ph type="sldNum" sz="quarter" idx="10"/>
          </p:nvPr>
        </p:nvSpPr>
        <p:spPr/>
        <p:txBody>
          <a:bodyPr/>
          <a:lstStyle/>
          <a:p>
            <a:pPr algn="l" rtl="0"/>
            <a:fld id="{D4504A11-3BA0-4461-A1C5-454F02F9540C}" type="slidenum">
              <a:rPr/>
              <a:pPr/>
              <a:t>82</a:t>
            </a:fld>
            <a:endParaRPr lang="mk"/>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Овој дел од курсот е осмислен така што да им се даде на учесниците преглед на апликациите на интернет што не се вклучени во претходните делови. Тие се неопходни бидејќи може да се сретнат во нормалниот тек на активностите на целната публика. Овие информации ќе ги поддржат целите на курсот. Нивото на детали што се дадени се смета за соодветно за нивото на настава што се бара. Инструкторите треба да внимаваат да не пренесуваат премногу детално знаење затоа што тоа ќе биде вклучено во напредниот курс што се изработува.</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83</a:t>
            </a:fld>
            <a:endParaRPr lang="mk"/>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dirty="0"/>
              <a:t>Обработка во облак (cloud computing) е модел со кој се овозможува насекаде присuтен, погоден и на барање мрежен пристап до заедничка група на конфигурабилни компјутерски ресурси (на пример, мрежи, сервери, мемории, апликации и услуги) што може да бидат брзо обезбедени и дадени со минимален напор на управување или интеракција на провајдерот на услугите. </a:t>
            </a:r>
            <a:endParaRPr lang="mk" sz="1200" dirty="0"/>
          </a:p>
          <a:p>
            <a:endParaRPr lang="mk" sz="1200" kern="1200" dirty="0">
              <a:solidFill>
                <a:schemeClr val="tx1"/>
              </a:solidFill>
              <a:effectLst/>
              <a:latin typeface="+mn-lt"/>
              <a:ea typeface="+mn-ea"/>
              <a:cs typeface="+mn-cs"/>
            </a:endParaRPr>
          </a:p>
          <a:p>
            <a:endParaRPr lang="mk" sz="1200" kern="1200" dirty="0">
              <a:solidFill>
                <a:schemeClr val="tx1"/>
              </a:solidFill>
              <a:effectLst/>
              <a:latin typeface="+mn-lt"/>
              <a:ea typeface="+mn-ea"/>
              <a:cs typeface="+mn-cs"/>
            </a:endParaRPr>
          </a:p>
          <a:p>
            <a:pPr algn="l" rtl="0"/>
            <a:r>
              <a:rPr lang="mk" sz="1200" b="0" i="0" u="none" kern="1200" dirty="0">
                <a:solidFill>
                  <a:schemeClr val="tx1"/>
                </a:solidFill>
                <a:effectLst/>
                <a:latin typeface="+mn-lt"/>
                <a:ea typeface="+mn-ea"/>
                <a:cs typeface="+mn-cs"/>
              </a:rPr>
              <a:t>Мел и Гранс од Националниот институт за стандарди и технологија (NIST) (National Institute of Standards and Technology) идентификуваа три сервисни модели за Обработка во облак.</a:t>
            </a:r>
            <a:endParaRPr lang="mk" sz="1200" kern="1200" dirty="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Софтвер како услуга (Software as a Service (SaaS)):</a:t>
            </a:r>
            <a:r>
              <a:rPr lang="mk" sz="1200" b="0" i="0" u="none" kern="1200" dirty="0">
                <a:solidFill>
                  <a:schemeClr val="tx1"/>
                </a:solidFill>
                <a:effectLst/>
                <a:latin typeface="+mn-lt"/>
                <a:ea typeface="+mn-ea"/>
                <a:cs typeface="+mn-cs"/>
              </a:rPr>
              <a:t> На клиентот му се обезбедува можност да ги користи апликациите на провајдерот што функционираат на инфраструктурата на облак</a:t>
            </a:r>
            <a:r>
              <a:rPr lang="mk" sz="1200" b="0" i="0" u="none" kern="1200" dirty="0" smtClean="0">
                <a:solidFill>
                  <a:schemeClr val="tx1"/>
                </a:solidFill>
                <a:effectLst/>
                <a:latin typeface="+mn-lt"/>
                <a:ea typeface="+mn-ea"/>
                <a:cs typeface="+mn-cs"/>
              </a:rPr>
              <a:t>. Апликациите </a:t>
            </a:r>
            <a:r>
              <a:rPr lang="mk" sz="1200" b="0" i="0" u="none" kern="1200" dirty="0">
                <a:solidFill>
                  <a:schemeClr val="tx1"/>
                </a:solidFill>
                <a:effectLst/>
                <a:latin typeface="+mn-lt"/>
                <a:ea typeface="+mn-ea"/>
                <a:cs typeface="+mn-cs"/>
              </a:rPr>
              <a:t>се пристапни од разни уреди на клиентот преку интерфејс со тенок клиент како што е пребарувач на мрежа (на пример, електронска пошта преку мрежа) или преку програмски интерфејс. Клиентот не управува и не ја контролира основната инфраструктура на облак (вклучително и мрежата, серверите, оперативните системи или меморијата) па ниту поединечните апликации, со можен исклучок на ограничени поставки за апликации специфични за корисникот. </a:t>
            </a:r>
            <a:endParaRPr lang="mk" sz="1200" kern="1200" dirty="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Платформа како услуга (Platform as a Service (PaaS)):</a:t>
            </a:r>
            <a:r>
              <a:rPr lang="mk" sz="1200" b="0" i="0" u="none" kern="1200" dirty="0">
                <a:solidFill>
                  <a:schemeClr val="tx1"/>
                </a:solidFill>
                <a:effectLst/>
                <a:latin typeface="+mn-lt"/>
                <a:ea typeface="+mn-ea"/>
                <a:cs typeface="+mn-cs"/>
              </a:rPr>
              <a:t> На клиентот му се дава можност да развие апликации креирани или добиени од корисникот во инфраструктурата на облак, креирана со користење на програмски јазици, библиотеки, услуги и алатки поддржани од провајдерот. Клиентот не управува и не ја контролира основната инфраструктура на облак (вклучувајќи ги и мрежата, серверите, оперативните системи или меморијата), но има контрола врз апликациите што се поставени и веројатно врз нагодувањата на конфигурацијата за хостинг средината на апликацијата</a:t>
            </a:r>
            <a:r>
              <a:rPr lang="mk" sz="1200" b="0" i="0" u="none" kern="1200" dirty="0" smtClean="0">
                <a:solidFill>
                  <a:schemeClr val="tx1"/>
                </a:solidFill>
                <a:effectLst/>
                <a:latin typeface="+mn-lt"/>
                <a:ea typeface="+mn-ea"/>
                <a:cs typeface="+mn-cs"/>
              </a:rPr>
              <a:t>. </a:t>
            </a:r>
            <a:endParaRPr lang="mk" sz="1200" kern="1200" dirty="0">
              <a:solidFill>
                <a:schemeClr val="tx1"/>
              </a:solidFill>
              <a:effectLst/>
              <a:latin typeface="+mn-lt"/>
              <a:ea typeface="+mn-ea"/>
              <a:cs typeface="+mn-cs"/>
            </a:endParaRPr>
          </a:p>
          <a:p>
            <a:pPr algn="l" rtl="0"/>
            <a:r>
              <a:rPr lang="mk" sz="1200" b="1" i="0" u="none" kern="1200" dirty="0">
                <a:solidFill>
                  <a:schemeClr val="tx1"/>
                </a:solidFill>
                <a:effectLst/>
                <a:latin typeface="+mn-lt"/>
                <a:ea typeface="+mn-ea"/>
                <a:cs typeface="+mn-cs"/>
              </a:rPr>
              <a:t>Инфраструктура како услуга (Infrastructure as a Service (IaaS)):</a:t>
            </a:r>
            <a:r>
              <a:rPr lang="mk" sz="1200" b="0" i="0" u="none" kern="1200" dirty="0">
                <a:solidFill>
                  <a:schemeClr val="tx1"/>
                </a:solidFill>
                <a:effectLst/>
                <a:latin typeface="+mn-lt"/>
                <a:ea typeface="+mn-ea"/>
                <a:cs typeface="+mn-cs"/>
              </a:rPr>
              <a:t> На клиентот му се обезбедува обработка, чување, мрежа и други основни компјутерски ресурси и тој има можност да постави и да оперира со арбитрарен софтвер (вклучително и оперативни системи и апликации). Клиентот не управува или не ја контролира основната инфраструктура на облакот, но има „широка слобода за избор“ на оперативни системи, складирање и развиени апликации; и веројатно охграничена контрола врз избраните мрежни компоненти (на пример, хостиран огнен ѕид). </a:t>
            </a:r>
            <a:endParaRPr lang="mk" sz="1200" kern="1200" dirty="0">
              <a:solidFill>
                <a:schemeClr val="tx1"/>
              </a:solidFill>
              <a:effectLst/>
              <a:latin typeface="+mn-lt"/>
              <a:ea typeface="+mn-ea"/>
              <a:cs typeface="+mn-cs"/>
            </a:endParaRPr>
          </a:p>
          <a:p>
            <a:pPr algn="l" rtl="0"/>
            <a:r>
              <a:rPr lang="mk" sz="1200" b="0" i="1" u="none" kern="1200" dirty="0">
                <a:solidFill>
                  <a:schemeClr val="tx1"/>
                </a:solidFill>
                <a:effectLst/>
                <a:latin typeface="+mn-lt"/>
                <a:ea typeface="+mn-ea"/>
                <a:cs typeface="+mn-cs"/>
              </a:rPr>
              <a:t>Mell and Grance, NIST, 2011, http://csrc.nist.gov/publications/PubsSPs.html#800-145</a:t>
            </a:r>
            <a:endParaRPr lang="mk" sz="1200" kern="1200" dirty="0">
              <a:solidFill>
                <a:schemeClr val="tx1"/>
              </a:solidFill>
              <a:effectLst/>
              <a:latin typeface="+mn-lt"/>
              <a:ea typeface="+mn-ea"/>
              <a:cs typeface="+mn-cs"/>
            </a:endParaRPr>
          </a:p>
          <a:p>
            <a:endParaRPr lang="mk" sz="1200" b="0" u="none" kern="1200" baseline="0" dirty="0" smtClean="0">
              <a:solidFill>
                <a:schemeClr val="tx1"/>
              </a:solidFill>
              <a:latin typeface="+mn-lt"/>
              <a:ea typeface="+mn-ea"/>
              <a:cs typeface="+mn-cs"/>
            </a:endParaRPr>
          </a:p>
          <a:p>
            <a:endParaRPr lang="mk" sz="1200" b="0" u="none" dirty="0">
              <a:latin typeface="+mn-lt"/>
            </a:endParaRPr>
          </a:p>
        </p:txBody>
      </p:sp>
      <p:sp>
        <p:nvSpPr>
          <p:cNvPr id="4" name="Slide Number Placeholder 3"/>
          <p:cNvSpPr>
            <a:spLocks noGrp="1"/>
          </p:cNvSpPr>
          <p:nvPr>
            <p:ph type="sldNum" sz="quarter" idx="10"/>
          </p:nvPr>
        </p:nvSpPr>
        <p:spPr/>
        <p:txBody>
          <a:bodyPr/>
          <a:lstStyle/>
          <a:p>
            <a:pPr algn="l" rtl="0"/>
            <a:fld id="{B2221978-7AB2-D644-A1FF-AF545A1745C1}" type="slidenum">
              <a:rPr/>
              <a:pPr/>
              <a:t>85</a:t>
            </a:fld>
            <a:endParaRPr lang="mk"/>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Инструкторот може да даде информација за распространетоста на чувањето податоци на мрежа, а како пример, бројот на пребарувањата на Google и зголемувањето со текот на времето дава идеја за интересот што постои за таквото чување. Потребно е да се дадат информации за различни видови чување податоци на мрежа со правење разлика меѓу бесплатните и платените услуги. Фактот дека криминалците може да го користат ваквиот вид чување податоци треба јасно да се стави до знаење (видете го следниот слајд).</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87</a:t>
            </a:fld>
            <a:endParaRPr lang="mk"/>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Фактот дека криминалците може да го користат ваквиот вип чување податоци треба јасно да се стави до знаење.</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88</a:t>
            </a:fld>
            <a:endParaRPr lang="mk"/>
          </a:p>
        </p:txBody>
      </p:sp>
    </p:spTree>
    <p:extLst>
      <p:ext uri="{BB962C8B-B14F-4D97-AF65-F5344CB8AC3E}">
        <p14:creationId xmlns:p14="http://schemas.microsoft.com/office/powerpoint/2010/main" val="33887851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mk"/>
          </a:p>
        </p:txBody>
      </p:sp>
      <p:sp>
        <p:nvSpPr>
          <p:cNvPr id="4" name="Foliennummernplatzhalter 3"/>
          <p:cNvSpPr>
            <a:spLocks noGrp="1"/>
          </p:cNvSpPr>
          <p:nvPr>
            <p:ph type="sldNum" sz="quarter" idx="10"/>
          </p:nvPr>
        </p:nvSpPr>
        <p:spPr/>
        <p:txBody>
          <a:bodyPr/>
          <a:lstStyle/>
          <a:p>
            <a:pPr algn="l" rtl="0"/>
            <a:fld id="{B2221978-7AB2-D644-A1FF-AF545A1745C1}" type="slidenum">
              <a:rPr/>
              <a:pPr/>
              <a:t>90</a:t>
            </a:fld>
            <a:endParaRPr lang="mk"/>
          </a:p>
        </p:txBody>
      </p:sp>
    </p:spTree>
    <p:extLst>
      <p:ext uri="{BB962C8B-B14F-4D97-AF65-F5344CB8AC3E}">
        <p14:creationId xmlns:p14="http://schemas.microsoft.com/office/powerpoint/2010/main" val="5413949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pPr algn="l" rtl="0"/>
            <a:r>
              <a:rPr lang="mk" b="0" i="0" u="none" dirty="0"/>
              <a:t>Ботнет Mirai:</a:t>
            </a:r>
          </a:p>
          <a:p>
            <a:endParaRPr lang="mk"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dirty="0">
                <a:latin typeface="Verdana" charset="0"/>
                <a:cs typeface="Verdana" charset="0"/>
              </a:rPr>
              <a:t>Инцидентот (декември 2016 година) исклучи од мрежата некои од најпопуларните страници на мрежата, вклучително и </a:t>
            </a:r>
            <a:r>
              <a:rPr lang="mk" sz="1200" b="1" i="0" u="none" dirty="0">
                <a:latin typeface="Verdana" charset="0"/>
                <a:cs typeface="Verdana" charset="0"/>
              </a:rPr>
              <a:t>Netflix, Twitter, Spotify, Reddit, CNN, PayPal, Pinterest и Fox News </a:t>
            </a:r>
            <a:r>
              <a:rPr lang="mk" sz="1200" b="0" i="0" u="none" dirty="0">
                <a:latin typeface="Verdana" charset="0"/>
                <a:cs typeface="Verdana" charset="0"/>
              </a:rPr>
              <a:t>– како и весници, вклучително и</a:t>
            </a:r>
            <a:r>
              <a:rPr lang="mk" sz="1200" b="1" i="0" u="none" dirty="0">
                <a:latin typeface="Verdana" charset="0"/>
                <a:cs typeface="Verdana" charset="0"/>
              </a:rPr>
              <a:t> Гардијан, Њујорк Тајмс и Вол Стрит Џурнал.</a:t>
            </a:r>
          </a:p>
          <a:p>
            <a:endParaRPr lang="mk"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dirty="0">
                <a:latin typeface="Verdana" charset="0"/>
                <a:cs typeface="Verdana" charset="0"/>
              </a:rPr>
              <a:t>Причината за испадот беше </a:t>
            </a:r>
            <a:r>
              <a:rPr lang="mk" sz="1200" b="1" i="0" u="none" dirty="0">
                <a:latin typeface="Verdana" charset="0"/>
                <a:cs typeface="Verdana" charset="0"/>
              </a:rPr>
              <a:t>дистрибуиран напад за одбивање на услуги (distributed denial of service (DDoS))</a:t>
            </a:r>
            <a:r>
              <a:rPr lang="mk" sz="1200" b="0" i="0" u="none" dirty="0">
                <a:latin typeface="Verdana" charset="0"/>
                <a:cs typeface="Verdana" charset="0"/>
              </a:rPr>
              <a:t>, во кој мрежата на компјутерите заразена со специјален малвер, „ботнет“, се координира во бомбардирање на серверот со сообраќај додека тој не пропадне под притисок.</a:t>
            </a:r>
          </a:p>
          <a:p>
            <a:pPr marL="0" indent="0" algn="l" rtl="0">
              <a:spcBef>
                <a:spcPts val="600"/>
              </a:spcBef>
              <a:spcAft>
                <a:spcPts val="600"/>
              </a:spcAft>
              <a:buFont typeface="Arial" charset="0"/>
              <a:buNone/>
            </a:pPr>
            <a:endParaRPr lang="mk" sz="1200" dirty="0" smtClean="0">
              <a:latin typeface="+mn-lt"/>
              <a:cs typeface="+mn-cs"/>
            </a:endParaRPr>
          </a:p>
          <a:p>
            <a:pPr marL="0" indent="0" algn="l" rtl="0">
              <a:spcBef>
                <a:spcPts val="600"/>
              </a:spcBef>
              <a:spcAft>
                <a:spcPts val="600"/>
              </a:spcAft>
              <a:buFont typeface="Arial" charset="0"/>
              <a:buNone/>
            </a:pPr>
            <a:r>
              <a:rPr lang="mk" sz="1200" b="0" i="0" u="none" dirty="0">
                <a:latin typeface="Verdana" charset="0"/>
                <a:cs typeface="Verdana" charset="0"/>
              </a:rPr>
              <a:t>За разлика од други ботнети, кои обично се составени од компјутери, ботнет Mirai, главно, е составен од уредите од таканаречениот „Интернет на нештата“ (IoT) како што се дигитални камери и DVR плеери.</a:t>
            </a:r>
          </a:p>
          <a:p>
            <a:pPr marL="0" indent="0" algn="l" rtl="0">
              <a:spcBef>
                <a:spcPts val="600"/>
              </a:spcBef>
              <a:spcAft>
                <a:spcPts val="600"/>
              </a:spcAft>
              <a:buFont typeface="Arial" charset="0"/>
              <a:buNone/>
            </a:pPr>
            <a:endParaRPr lang="mk" sz="1200" dirty="0" smtClean="0">
              <a:latin typeface="Verdana" charset="0"/>
              <a:cs typeface="Verdana" charset="0"/>
            </a:endParaRPr>
          </a:p>
          <a:p>
            <a:pPr marL="0" indent="0" algn="l" rtl="0">
              <a:spcBef>
                <a:spcPts val="600"/>
              </a:spcBef>
              <a:spcAft>
                <a:spcPts val="600"/>
              </a:spcAft>
              <a:buFont typeface="Arial" charset="0"/>
              <a:buNone/>
            </a:pPr>
            <a:r>
              <a:rPr lang="mk" sz="1200" b="0" i="0" u="none" dirty="0">
                <a:latin typeface="Verdana" charset="0"/>
                <a:cs typeface="Verdana" charset="0"/>
              </a:rPr>
              <a:t>Со оглед има многу уреди поврзани со интернет од кои може да се избира, нападите од Mirai би можеле да бидат многу поголеми од она што повеќето напади DDoS може да го постигнат</a:t>
            </a:r>
            <a:r>
              <a:rPr lang="mk" sz="1200" b="0" i="0" u="none" dirty="0" smtClean="0">
                <a:latin typeface="Verdana" charset="0"/>
                <a:cs typeface="Verdana" charset="0"/>
              </a:rPr>
              <a:t>. </a:t>
            </a:r>
            <a:endParaRPr lang="mk" sz="1200" b="0" i="0" u="none" dirty="0">
              <a:latin typeface="Verdana" charset="0"/>
              <a:cs typeface="Verdana" charset="0"/>
            </a:endParaRPr>
          </a:p>
          <a:p>
            <a:pPr marL="0" indent="0" algn="l" rtl="0">
              <a:spcBef>
                <a:spcPts val="600"/>
              </a:spcBef>
              <a:spcAft>
                <a:spcPts val="600"/>
              </a:spcAft>
              <a:buFont typeface="Arial" charset="0"/>
              <a:buNone/>
            </a:pPr>
            <a:endParaRPr lang="mk" sz="1200" dirty="0" smtClean="0">
              <a:latin typeface="Verdana" charset="0"/>
              <a:cs typeface="Verdana" charset="0"/>
            </a:endParaRPr>
          </a:p>
          <a:p>
            <a:pPr marL="0" indent="0" algn="l" rtl="0">
              <a:spcBef>
                <a:spcPts val="600"/>
              </a:spcBef>
              <a:spcAft>
                <a:spcPts val="600"/>
              </a:spcAft>
              <a:buFont typeface="Arial" charset="0"/>
              <a:buNone/>
            </a:pPr>
            <a:r>
              <a:rPr lang="mk" sz="1200" b="0" i="0" u="none" dirty="0">
                <a:latin typeface="Verdana" charset="0"/>
                <a:cs typeface="Verdana" charset="0"/>
              </a:rPr>
              <a:t>Се проценува дека нападот вклучил </a:t>
            </a:r>
            <a:r>
              <a:rPr lang="mk" sz="1200" b="1" i="0" u="none" dirty="0">
                <a:latin typeface="Verdana" charset="0"/>
                <a:cs typeface="Verdana" charset="0"/>
              </a:rPr>
              <a:t>„100.000 малициозни крајни точки“,</a:t>
            </a:r>
            <a:r>
              <a:rPr lang="mk" sz="1200" b="0" i="0" u="none" dirty="0">
                <a:latin typeface="Verdana" charset="0"/>
                <a:cs typeface="Verdana" charset="0"/>
              </a:rPr>
              <a:t> а постојат пријави за исклучителни напади </a:t>
            </a:r>
            <a:r>
              <a:rPr lang="mk" sz="1200" b="1" i="0" u="none" dirty="0">
                <a:latin typeface="Verdana" charset="0"/>
                <a:cs typeface="Verdana" charset="0"/>
              </a:rPr>
              <a:t>со јачина од 1.2 Tbps</a:t>
            </a:r>
            <a:r>
              <a:rPr lang="mk" sz="1200" b="0" i="0" u="none" dirty="0">
                <a:latin typeface="Verdana" charset="0"/>
                <a:cs typeface="Verdana" charset="0"/>
              </a:rPr>
              <a:t>, грубо </a:t>
            </a:r>
            <a:r>
              <a:rPr lang="mk" sz="1200" b="1" i="0" u="none" dirty="0">
                <a:latin typeface="Verdana" charset="0"/>
                <a:cs typeface="Verdana" charset="0"/>
              </a:rPr>
              <a:t>двапати појаки од кој било сличен евидентиран напад.</a:t>
            </a:r>
          </a:p>
          <a:p>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91</a:t>
            </a:fld>
            <a:endParaRPr lang="mk"/>
          </a:p>
        </p:txBody>
      </p:sp>
    </p:spTree>
    <p:extLst>
      <p:ext uri="{BB962C8B-B14F-4D97-AF65-F5344CB8AC3E}">
        <p14:creationId xmlns:p14="http://schemas.microsoft.com/office/powerpoint/2010/main" val="5413949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Различните начини на кои криминалците ги користат интернет-услугите треба да бидат од интерес за учесниците. Една таква употреба е со „сандачето за неиспорачани писма“ Ова инструкторот може да го објасни затоа што е релативно лесно да се разбере како овој метод на комуникација може да се користи со мал ризик на откривање.</a:t>
            </a:r>
          </a:p>
          <a:p>
            <a:endParaRPr lang="mk" dirty="0"/>
          </a:p>
          <a:p>
            <a:pPr algn="l" rtl="0"/>
            <a:r>
              <a:rPr lang="mk" b="0" i="0" u="none" dirty="0"/>
              <a:t>Во зависност од достапното време и ресурси, оваа вежба може да ја изработат сите учесници или може само да биде покажана/објаснета од инструкторот</a:t>
            </a:r>
            <a:r>
              <a:rPr lang="mk" b="0" i="0" u="none" dirty="0" smtClean="0"/>
              <a:t>. </a:t>
            </a:r>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93</a:t>
            </a:fld>
            <a:endParaRPr lang="mk"/>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mk"/>
          </a:p>
        </p:txBody>
      </p:sp>
      <p:sp>
        <p:nvSpPr>
          <p:cNvPr id="4" name="Foliennummernplatzhalter 3"/>
          <p:cNvSpPr>
            <a:spLocks noGrp="1"/>
          </p:cNvSpPr>
          <p:nvPr>
            <p:ph type="sldNum" sz="quarter" idx="10"/>
          </p:nvPr>
        </p:nvSpPr>
        <p:spPr/>
        <p:txBody>
          <a:bodyPr/>
          <a:lstStyle/>
          <a:p>
            <a:pPr algn="l" rtl="0"/>
            <a:fld id="{B2221978-7AB2-D644-A1FF-AF545A1745C1}" type="slidenum">
              <a:rPr/>
              <a:pPr/>
              <a:t>94</a:t>
            </a:fld>
            <a:endParaRPr lang="mk"/>
          </a:p>
        </p:txBody>
      </p:sp>
    </p:spTree>
    <p:extLst>
      <p:ext uri="{BB962C8B-B14F-4D97-AF65-F5344CB8AC3E}">
        <p14:creationId xmlns:p14="http://schemas.microsoft.com/office/powerpoint/2010/main" val="1339954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Оваа сесија дава основни информации за историјата, функционирaњето и за услугите што се достапни на интернет, како и информации што им овозможуваат на учесниците да направат разлика и јасно да ги дефинираат компонентите на интернетот и да разберат како тој влијае врз кривичнo-правосудниот систем</a:t>
            </a:r>
            <a:r>
              <a:rPr lang="mk" sz="1200" b="0" i="0" u="none" kern="1200" dirty="0" smtClean="0">
                <a:solidFill>
                  <a:schemeClr val="tx1"/>
                </a:solidFill>
                <a:latin typeface="+mn-lt"/>
                <a:ea typeface="+mn-ea"/>
                <a:cs typeface="+mn-cs"/>
              </a:rPr>
              <a:t>. Инструкторот </a:t>
            </a:r>
            <a:r>
              <a:rPr lang="mk" sz="1200" b="0" i="0" u="none" kern="1200" dirty="0">
                <a:solidFill>
                  <a:schemeClr val="tx1"/>
                </a:solidFill>
                <a:latin typeface="+mn-lt"/>
                <a:ea typeface="+mn-ea"/>
                <a:cs typeface="+mn-cs"/>
              </a:rPr>
              <a:t>треба да се погрижи да бидат презентирани практични примери што ќе им додадат вредност на техничките податоци што се вклучени во презентацијата.</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8</a:t>
            </a:fld>
            <a:endParaRPr lang="mk"/>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latin typeface="+mn-lt"/>
                <a:ea typeface="+mn-ea"/>
                <a:cs typeface="+mn-cs"/>
              </a:rPr>
              <a:t>Услугите „еднаков со еднаков“ многу години овозможуваат пренос на нелегални датотеки како и на датотеки што се предмет на правата на интелектуална сопственост. Клиентите во комуникацијата „еднаков со еднаков“ се популарни меѓу криминалните групи вклучени во вакви активности. Првата генерација на архитектурата „еднаков со еднаков“ функционираше врз принципот на користење на централизиран сервер на кој луѓето се приклучуваа за да преземаат датотеки. Ова направи идентификацијата на тие што нудат нелегални услуги да биде релативно лесна и тие да се лоцираат и затворат. Втората генерација на клиенти еднаков со еднаков користи различни методи на поврзување од оние што чуваат листи на достапни датотеки, за да пребарувањето стане полесно и оние што дејствуваат како суперјазли што идентификуваат каде се достапни датотеките</a:t>
            </a:r>
            <a:r>
              <a:rPr lang="mk" sz="1200" b="0" i="0" u="none" kern="1200" dirty="0" smtClean="0">
                <a:solidFill>
                  <a:schemeClr val="tx1"/>
                </a:solidFill>
                <a:latin typeface="+mn-lt"/>
                <a:ea typeface="+mn-ea"/>
                <a:cs typeface="+mn-cs"/>
              </a:rPr>
              <a:t>. </a:t>
            </a:r>
            <a:endParaRPr lang="mk" sz="1200" kern="1200" dirty="0" smtClean="0">
              <a:solidFill>
                <a:schemeClr val="tx1"/>
              </a:solidFill>
              <a:latin typeface="+mn-lt"/>
              <a:ea typeface="+mn-ea"/>
              <a:cs typeface="+mn-cs"/>
            </a:endParaRPr>
          </a:p>
          <a:p>
            <a:pPr algn="l" rtl="0"/>
            <a:r>
              <a:rPr lang="mk" sz="1200" b="0" i="0" u="none" kern="1200" dirty="0">
                <a:solidFill>
                  <a:schemeClr val="tx1"/>
                </a:solidFill>
                <a:latin typeface="+mn-lt"/>
                <a:ea typeface="+mn-ea"/>
                <a:cs typeface="+mn-cs"/>
              </a:rPr>
              <a:t> </a:t>
            </a:r>
          </a:p>
          <a:p>
            <a:pPr algn="l" rtl="0"/>
            <a:r>
              <a:rPr lang="mk" sz="1200" b="0" i="0" u="none" kern="1200" dirty="0">
                <a:solidFill>
                  <a:schemeClr val="tx1"/>
                </a:solidFill>
                <a:latin typeface="+mn-lt"/>
                <a:ea typeface="+mn-ea"/>
                <a:cs typeface="+mn-cs"/>
              </a:rPr>
              <a:t>Судиите ќе треба да бидат свесни за активностите „еднаков со еднаков“ бидејќи тие може да бидат релевантни за многу видови кривични и граѓански судења. Детално познавање не е неопходно и авторите на обуката треба да размислат да ги користат страниците, како што е </a:t>
            </a:r>
            <a:r>
              <a:rPr lang="mk" sz="1200" b="0" i="0" u="sng" kern="1200" dirty="0">
                <a:solidFill>
                  <a:schemeClr val="tx1"/>
                </a:solidFill>
                <a:latin typeface="+mn-lt"/>
                <a:ea typeface="+mn-ea"/>
                <a:cs typeface="+mn-cs"/>
                <a:hlinkClick r:id="rId3"/>
              </a:rPr>
              <a:t>http://ezinearticles.com/?How-Peer-to-Peer-(P2P)-Works&amp;id=60126</a:t>
            </a:r>
            <a:r>
              <a:rPr lang="mk" sz="1200" b="0" i="0" u="none" kern="1200" dirty="0">
                <a:solidFill>
                  <a:schemeClr val="tx1"/>
                </a:solidFill>
                <a:latin typeface="+mn-lt"/>
                <a:ea typeface="+mn-ea"/>
                <a:cs typeface="+mn-cs"/>
              </a:rPr>
              <a:t> за да дадат најнови информации.</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95</a:t>
            </a:fld>
            <a:endParaRPr lang="mk"/>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Терминот група за дискусија има донекаде лажлив опис бидејќи тие обично хостираат дискусија. Тие се технички различни, но функционираат на сличен начин како форумите за дискусија хостирани на глобалната мрежа. Серверите на групите за дискусија ги хостираат разни организации што се согласуваат со другите дека редовно ќе ги синхронизираат своите информации. Ова им овозможува на корисниците да постираат пораки на еден сервер и да може да ги види поголема публика. </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97</a:t>
            </a:fld>
            <a:endParaRPr lang="mk"/>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a:t>Зошто судиите треба да знаат за постоењето на FTP-услугите? Одговорот е дека тие може да се сретнат со употребата на ваквите датотеки во случаи кога криминалците меѓусебно разменуваат датотеки или кога FTP се користи како метод за пренос со други протоколи како што е разговор преку интернет (Internet relay Chat (IRC)). </a:t>
            </a:r>
            <a:endParaRPr lang="mk" dirty="0" smtClean="0"/>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99</a:t>
            </a:fld>
            <a:endParaRPr lang="mk"/>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b="0" i="0" u="none"/>
              <a:t>Тоа е протокол што го користат криминалците поради што судиите и обвинителите треба да имаат основно знаење за неговите функции.</a:t>
            </a:r>
          </a:p>
          <a:p>
            <a:endParaRPr lang="mk" dirty="0" smtClean="0"/>
          </a:p>
          <a:p>
            <a:endParaRPr lang="mk" dirty="0" smtClean="0"/>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101</a:t>
            </a:fld>
            <a:endParaRPr lang="mk"/>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dirty="0">
                <a:solidFill>
                  <a:schemeClr val="tx1"/>
                </a:solidFill>
                <a:latin typeface="+mn-lt"/>
                <a:ea typeface="+mn-ea"/>
                <a:cs typeface="+mn-cs"/>
              </a:rPr>
              <a:t>Праќање инстант-пораки и социјално вмрежување во последните години станаа доминантни како избор на алатка за комуникација, со многу добро познати примери што овозможуваат моментален и лесен пристап до корисниците низ целиот свет. Главна карактеристика на овие страници е можноста да се креира личен профил, да се споделуваат информации за себеси и да се запознаваат нови луѓе</a:t>
            </a:r>
            <a:r>
              <a:rPr lang="mk" sz="1200" b="0" i="0" u="none" kern="1200" dirty="0" smtClean="0">
                <a:solidFill>
                  <a:schemeClr val="tx1"/>
                </a:solidFill>
                <a:latin typeface="+mn-lt"/>
                <a:ea typeface="+mn-ea"/>
                <a:cs typeface="+mn-cs"/>
              </a:rPr>
              <a:t>. Можно </a:t>
            </a:r>
            <a:r>
              <a:rPr lang="mk" sz="1200" b="0" i="0" u="none" kern="1200" dirty="0">
                <a:solidFill>
                  <a:schemeClr val="tx1"/>
                </a:solidFill>
                <a:latin typeface="+mn-lt"/>
                <a:ea typeface="+mn-ea"/>
                <a:cs typeface="+mn-cs"/>
              </a:rPr>
              <a:t>е да се споделуваат фотографии и видеа. Поради обемот на личните информации што ги постираат поединци тие може да станат мета за криминалците, на пример, криминалци вклучени во кражби на идентитет и криминалци што сакаат да стекнат доверба на децата за потоа да ги злоупотребуваат сексуално</a:t>
            </a:r>
            <a:r>
              <a:rPr lang="mk" sz="1200" b="0" i="0" u="none" kern="1200" dirty="0" smtClean="0">
                <a:solidFill>
                  <a:schemeClr val="tx1"/>
                </a:solidFill>
                <a:latin typeface="+mn-lt"/>
                <a:ea typeface="+mn-ea"/>
                <a:cs typeface="+mn-cs"/>
              </a:rPr>
              <a:t>. Дополнителни </a:t>
            </a:r>
            <a:r>
              <a:rPr lang="mk" sz="1200" b="0" i="0" u="none" kern="1200" dirty="0">
                <a:solidFill>
                  <a:schemeClr val="tx1"/>
                </a:solidFill>
                <a:latin typeface="+mn-lt"/>
                <a:ea typeface="+mn-ea"/>
                <a:cs typeface="+mn-cs"/>
              </a:rPr>
              <a:t>информации што може да помогнат во изработката на материјалот за обука може да се најдат на </a:t>
            </a:r>
            <a:r>
              <a:rPr lang="mk" sz="1200" b="0" i="0" u="sng" kern="1200" dirty="0">
                <a:solidFill>
                  <a:schemeClr val="tx1"/>
                </a:solidFill>
                <a:latin typeface="+mn-lt"/>
                <a:ea typeface="+mn-ea"/>
                <a:cs typeface="+mn-cs"/>
                <a:hlinkClick r:id="rId3"/>
              </a:rPr>
              <a:t>http://communication.howstuffworks.com/how-social-networks-work.htm</a:t>
            </a:r>
            <a:r>
              <a:rPr lang="mk" sz="1200" b="0" i="0" u="none" kern="1200" dirty="0">
                <a:solidFill>
                  <a:schemeClr val="tx1"/>
                </a:solidFill>
                <a:latin typeface="+mn-lt"/>
                <a:ea typeface="+mn-ea"/>
                <a:cs typeface="+mn-cs"/>
              </a:rPr>
              <a:t> . Праќањето инстант-пораки претставува форма на директен разговор во реално време меѓу две или повеќе лица со користење на заеднички клиенти. Овој вид разговор вклучува контакт меѓу познато лице наспроти други видови разговор што овозможуваат комуникација меѓу непознати лица. Криминалците се познати по тоа што ги користат инстант-пораките како метод на комуникација.</a:t>
            </a:r>
          </a:p>
          <a:p>
            <a:pPr algn="l" rtl="0"/>
            <a:r>
              <a:rPr lang="mk" sz="1200" b="0" i="0" u="none" kern="1200" dirty="0">
                <a:solidFill>
                  <a:schemeClr val="tx1"/>
                </a:solidFill>
                <a:latin typeface="+mn-lt"/>
                <a:ea typeface="+mn-ea"/>
                <a:cs typeface="+mn-cs"/>
              </a:rPr>
              <a:t> </a:t>
            </a:r>
            <a:endParaRPr lang="mk"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lgn="l" rtl="0"/>
            <a:fld id="{B2221978-7AB2-D644-A1FF-AF545A1745C1}" type="slidenum">
              <a:rPr/>
              <a:pPr/>
              <a:t>102</a:t>
            </a:fld>
            <a:endParaRPr lang="mk"/>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Инструкторот може да даде дополнителни информации во вид на статистички податоци за зголемувањето на употребата на социјалните мрежи</a:t>
            </a:r>
            <a:r>
              <a:rPr lang="mk" sz="1200" b="0" i="0" u="none" kern="1200" dirty="0" smtClean="0">
                <a:solidFill>
                  <a:schemeClr val="tx1"/>
                </a:solidFill>
                <a:latin typeface="+mn-lt"/>
                <a:ea typeface="+mn-ea"/>
                <a:cs typeface="+mn-cs"/>
              </a:rPr>
              <a:t>. Примери </a:t>
            </a:r>
            <a:r>
              <a:rPr lang="mk" sz="1200" b="0" i="0" u="none" kern="1200" dirty="0">
                <a:solidFill>
                  <a:schemeClr val="tx1"/>
                </a:solidFill>
                <a:latin typeface="+mn-lt"/>
                <a:ea typeface="+mn-ea"/>
                <a:cs typeface="+mn-cs"/>
              </a:rPr>
              <a:t>на растот на специфични страници и на глобалното влијание се дадени како пример.</a:t>
            </a:r>
          </a:p>
          <a:p>
            <a:pPr marL="0" marR="0" indent="0" algn="l" defTabSz="457200" rtl="0" eaLnBrk="1" fontAlgn="auto" latinLnBrk="0" hangingPunct="1">
              <a:lnSpc>
                <a:spcPct val="100000"/>
              </a:lnSpc>
              <a:spcBef>
                <a:spcPts val="0"/>
              </a:spcBef>
              <a:spcAft>
                <a:spcPts val="0"/>
              </a:spcAft>
              <a:buClrTx/>
              <a:buSzTx/>
              <a:buFontTx/>
              <a:buNone/>
              <a:tabLst/>
              <a:defRPr/>
            </a:pPr>
            <a:endParaRPr lang="mk"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Треба да се напомене употребата на мобилните телефони за поврзување со социјалните мрежи. </a:t>
            </a:r>
            <a:endParaRPr lang="mk" sz="1200" kern="1200" dirty="0" smtClean="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105</a:t>
            </a:fld>
            <a:endParaRPr lang="mk"/>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Инструкторот може да даде дополнителни информации во вид на статистички податоци за зголемувањето на употребата на социјалните мрежи</a:t>
            </a:r>
            <a:r>
              <a:rPr lang="mk" sz="1200" b="0" i="0" u="none" kern="1200" dirty="0" smtClean="0">
                <a:solidFill>
                  <a:schemeClr val="tx1"/>
                </a:solidFill>
                <a:latin typeface="+mn-lt"/>
                <a:ea typeface="+mn-ea"/>
                <a:cs typeface="+mn-cs"/>
              </a:rPr>
              <a:t>. Примери </a:t>
            </a:r>
            <a:r>
              <a:rPr lang="mk" sz="1200" b="0" i="0" u="none" kern="1200" dirty="0">
                <a:solidFill>
                  <a:schemeClr val="tx1"/>
                </a:solidFill>
                <a:latin typeface="+mn-lt"/>
                <a:ea typeface="+mn-ea"/>
                <a:cs typeface="+mn-cs"/>
              </a:rPr>
              <a:t>на растот на специфични страници и на глобалното влијание се дадени како пример.</a:t>
            </a:r>
          </a:p>
          <a:p>
            <a:pPr marL="0" marR="0" indent="0" algn="l" defTabSz="457200" rtl="0" eaLnBrk="1" fontAlgn="auto" latinLnBrk="0" hangingPunct="1">
              <a:lnSpc>
                <a:spcPct val="100000"/>
              </a:lnSpc>
              <a:spcBef>
                <a:spcPts val="0"/>
              </a:spcBef>
              <a:spcAft>
                <a:spcPts val="0"/>
              </a:spcAft>
              <a:buClrTx/>
              <a:buSzTx/>
              <a:buFontTx/>
              <a:buNone/>
              <a:tabLst/>
              <a:defRPr/>
            </a:pPr>
            <a:endParaRPr lang="mk"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latin typeface="+mn-lt"/>
                <a:ea typeface="+mn-ea"/>
                <a:cs typeface="+mn-cs"/>
              </a:rPr>
              <a:t>Треба да се напомене употребата на мобилните телефони за поврзување со социјалните мрежи. </a:t>
            </a:r>
            <a:endParaRPr lang="mk" sz="1200" kern="1200" dirty="0" smtClean="0">
              <a:solidFill>
                <a:schemeClr val="tx1"/>
              </a:solidFill>
              <a:latin typeface="+mn-lt"/>
              <a:ea typeface="+mn-ea"/>
              <a:cs typeface="+mn-cs"/>
            </a:endParaRP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106</a:t>
            </a:fld>
            <a:endParaRPr lang="mk"/>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mk" sz="1200" b="0" i="0" u="none" kern="1200">
                <a:solidFill>
                  <a:schemeClr val="tx1"/>
                </a:solidFill>
                <a:latin typeface="+mn-lt"/>
                <a:ea typeface="+mn-ea"/>
                <a:cs typeface="+mn-cs"/>
              </a:rPr>
              <a:t>Инструкторот треба да размисли да обезбеди примери од видот информации што им се достапни на иследниците. Во презентацијата се дадени примери што може да бидат корисни, но инструкторите би требало да се обидат да најдат примери што се релевантни за географската локација на учесниците.</a:t>
            </a:r>
          </a:p>
          <a:p>
            <a:pPr algn="l" rtl="0"/>
            <a:r>
              <a:rPr lang="mk" sz="1200" b="0" i="0" u="none" kern="1200">
                <a:solidFill>
                  <a:schemeClr val="tx1"/>
                </a:solidFill>
                <a:latin typeface="+mn-lt"/>
                <a:ea typeface="+mn-ea"/>
                <a:cs typeface="+mn-cs"/>
              </a:rPr>
              <a:t> </a:t>
            </a:r>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108</a:t>
            </a:fld>
            <a:endParaRPr lang="mk"/>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0" i="0" u="none"/>
              <a:t>Дополнителни информации можe да се добијат овде:</a:t>
            </a:r>
          </a:p>
          <a:p>
            <a:endParaRPr lang="mk" baseline="0" dirty="0" smtClean="0"/>
          </a:p>
          <a:p>
            <a:pPr algn="l" rtl="0"/>
            <a:r>
              <a:rPr lang="mk" b="0" i="0" u="none" baseline="0"/>
              <a:t>https://www.getcybersafe.gc.ca/cnt/blg/pst-20161017-en.aspx</a:t>
            </a:r>
          </a:p>
          <a:p>
            <a:endParaRPr lang="mk" dirty="0" smtClean="0"/>
          </a:p>
          <a:p>
            <a:pPr algn="l" rtl="0"/>
            <a:r>
              <a:rPr lang="mk" b="0" i="0" u="none"/>
              <a:t>И овде:</a:t>
            </a:r>
          </a:p>
          <a:p>
            <a:endParaRPr lang="mk" dirty="0" smtClean="0"/>
          </a:p>
          <a:p>
            <a:pPr algn="l" rtl="0"/>
            <a:r>
              <a:rPr lang="mk" b="0" i="0" u="none"/>
              <a:t>https://www.cybrary.it/2016/10/cybercrime-gaming-industry/</a:t>
            </a:r>
          </a:p>
          <a:p>
            <a:endParaRPr lang="mk" dirty="0" smtClean="0"/>
          </a:p>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111</a:t>
            </a:fld>
            <a:endParaRPr lang="mk"/>
          </a:p>
        </p:txBody>
      </p:sp>
    </p:spTree>
    <p:extLst>
      <p:ext uri="{BB962C8B-B14F-4D97-AF65-F5344CB8AC3E}">
        <p14:creationId xmlns:p14="http://schemas.microsoft.com/office/powerpoint/2010/main" val="223456174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b="1" dirty="0"/>
          </a:p>
        </p:txBody>
      </p:sp>
      <p:sp>
        <p:nvSpPr>
          <p:cNvPr id="4" name="Slide Number Placeholder 3"/>
          <p:cNvSpPr>
            <a:spLocks noGrp="1"/>
          </p:cNvSpPr>
          <p:nvPr>
            <p:ph type="sldNum" sz="quarter" idx="10"/>
          </p:nvPr>
        </p:nvSpPr>
        <p:spPr/>
        <p:txBody>
          <a:bodyPr/>
          <a:lstStyle/>
          <a:p>
            <a:pPr algn="l" rtl="0"/>
            <a:fld id="{B2221978-7AB2-D644-A1FF-AF545A1745C1}" type="slidenum">
              <a:rPr/>
              <a:pPr/>
              <a:t>113</a:t>
            </a:fld>
            <a:endParaRPr lang="mk"/>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9</a:t>
            </a:fld>
            <a:endParaRPr lang="mk"/>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rtl="0"/>
            <a:r>
              <a:rPr lang="mk" sz="1200" b="0" i="0" u="none">
                <a:latin typeface="Calibri" pitchFamily="34" charset="0"/>
              </a:rPr>
              <a:t>Медија-стриминг е мултимедиум што го испорачува провајдер, а кој постојано му се испорачува на крајниот корисник и тој постојано го прима</a:t>
            </a:r>
          </a:p>
          <a:p>
            <a:pPr algn="just" rtl="0"/>
            <a:r>
              <a:rPr lang="mk" sz="1200" b="0" i="0" u="none">
                <a:latin typeface="Calibri" pitchFamily="34" charset="0"/>
              </a:rPr>
              <a:t>Обично се стримуваат аудиосигнали и видеосигнали</a:t>
            </a:r>
          </a:p>
          <a:p>
            <a:pPr algn="just" rtl="0"/>
            <a:r>
              <a:rPr lang="mk" sz="1200" b="0" i="0" u="none">
                <a:latin typeface="Calibri" pitchFamily="34" charset="0"/>
              </a:rPr>
              <a:t>Тоа е алтернатива на преземање датотеки, процес во кој крајниот корисник ја добива целата содржина на датотеката уште пред да ја види или да ја слуша. </a:t>
            </a:r>
            <a:endParaRPr lang="mk" sz="1200" dirty="0" smtClean="0"/>
          </a:p>
          <a:p>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114</a:t>
            </a:fld>
            <a:endParaRPr lang="mk"/>
          </a:p>
        </p:txBody>
      </p:sp>
    </p:spTree>
    <p:extLst>
      <p:ext uri="{BB962C8B-B14F-4D97-AF65-F5344CB8AC3E}">
        <p14:creationId xmlns:p14="http://schemas.microsoft.com/office/powerpoint/2010/main" val="237685037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rtl="0"/>
            <a:r>
              <a:rPr lang="mk" sz="1200" b="0" i="0" u="none">
                <a:latin typeface="Calibri" pitchFamily="34" charset="0"/>
              </a:rPr>
              <a:t>Во однос на стримингот законодавствата варираат. Во некои држави стримингот на материјалите заштитени со авторско право се смета за нелегално бидејќи дел од податоците може да бидат привремено меморирани/складирани на компјутерот на корисникот (во зависност од клиентот на стримингот).</a:t>
            </a:r>
            <a:endParaRPr lang="mk" sz="1200" dirty="0" smtClean="0">
              <a:latin typeface="Calibri" pitchFamily="34" charset="0"/>
            </a:endParaRPr>
          </a:p>
          <a:p>
            <a:pPr algn="just" rtl="0"/>
            <a:r>
              <a:rPr lang="mk" sz="1200" b="0" i="0" u="none">
                <a:latin typeface="Calibri" pitchFamily="34" charset="0"/>
              </a:rPr>
              <a:t>Меѓутоа, во зависност од клиентот што се користи за стриминг може да нема доказни податоци на компјутерот на осомничениот. </a:t>
            </a:r>
            <a:endParaRPr lang="mk" sz="1200" dirty="0" smtClean="0"/>
          </a:p>
          <a:p>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115</a:t>
            </a:fld>
            <a:endParaRPr lang="mk"/>
          </a:p>
        </p:txBody>
      </p:sp>
    </p:spTree>
    <p:extLst>
      <p:ext uri="{BB962C8B-B14F-4D97-AF65-F5344CB8AC3E}">
        <p14:creationId xmlns:p14="http://schemas.microsoft.com/office/powerpoint/2010/main" val="23768503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a:solidFill>
                  <a:schemeClr val="tx1"/>
                </a:solidFill>
                <a:latin typeface="+mn-lt"/>
                <a:ea typeface="+mn-ea"/>
                <a:cs typeface="+mn-cs"/>
              </a:rPr>
              <a:t>Анонимноста на интернетот е важна тема што треба да се опфати на основното ниво на овој курс. Судиите и обвинителите редовно ќе се среќаваат со овие термини. Треба да бидат дадени примери на анонимни услуги со објаснување како тие функционираат. Потребно е да се објасни разликата меѓу анонимен и транспарентен пренос. Слајдовите прикажани во оваа презентација може да им помогнат на инструкторите да изработат сопствени материјали.</a:t>
            </a:r>
          </a:p>
          <a:p>
            <a:endParaRPr lang="mk" b="1" dirty="0"/>
          </a:p>
        </p:txBody>
      </p:sp>
      <p:sp>
        <p:nvSpPr>
          <p:cNvPr id="4" name="Slide Number Placeholder 3"/>
          <p:cNvSpPr>
            <a:spLocks noGrp="1"/>
          </p:cNvSpPr>
          <p:nvPr>
            <p:ph type="sldNum" sz="quarter" idx="10"/>
          </p:nvPr>
        </p:nvSpPr>
        <p:spPr/>
        <p:txBody>
          <a:bodyPr/>
          <a:lstStyle/>
          <a:p>
            <a:pPr algn="l" rtl="0"/>
            <a:fld id="{B2221978-7AB2-D644-A1FF-AF545A1745C1}" type="slidenum">
              <a:rPr/>
              <a:pPr/>
              <a:t>116</a:t>
            </a:fld>
            <a:endParaRPr lang="mk"/>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k" b="1" i="0" u="none"/>
              <a:t>Цел на анонимноста на интернетот – да се скрие идентитет на корисникот или да се направи измама со одредена географска локација.</a:t>
            </a:r>
          </a:p>
          <a:p>
            <a:endParaRPr lang="mk" b="1" baseline="0" dirty="0" smtClean="0"/>
          </a:p>
          <a:p>
            <a:pPr algn="l" rtl="0"/>
            <a:r>
              <a:rPr lang="mk" b="0" i="0" u="none" baseline="0"/>
              <a:t>Каков може да биде опсегот на примена?</a:t>
            </a:r>
          </a:p>
          <a:p>
            <a:pPr marL="171450" indent="-171450" algn="l" rtl="0">
              <a:buFont typeface="Arial" panose="020B0604020202020204" pitchFamily="34" charset="0"/>
              <a:buChar char="•"/>
            </a:pPr>
            <a:r>
              <a:rPr lang="mk" b="0" i="0" u="none" baseline="0"/>
              <a:t>Слободен говор без страв;</a:t>
            </a:r>
          </a:p>
          <a:p>
            <a:pPr marL="171450" indent="-171450" algn="l" rtl="0">
              <a:buFont typeface="Arial" panose="020B0604020202020204" pitchFamily="34" charset="0"/>
              <a:buChar char="•"/>
            </a:pPr>
            <a:r>
              <a:rPr lang="mk" b="0" i="0" u="none" baseline="0"/>
              <a:t>Способност да се пристапи до медиум низ целиот свет без ограничувања;</a:t>
            </a:r>
          </a:p>
          <a:p>
            <a:pPr marL="171450" indent="-171450" algn="l" rtl="0">
              <a:buFont typeface="Arial" panose="020B0604020202020204" pitchFamily="34" charset="0"/>
              <a:buChar char="•"/>
            </a:pPr>
            <a:r>
              <a:rPr lang="mk" b="0" i="0" u="none" baseline="0"/>
              <a:t>Обезбедување на комуникацијата;</a:t>
            </a:r>
          </a:p>
          <a:p>
            <a:pPr marL="171450" indent="-171450" algn="l" rtl="0">
              <a:buFont typeface="Arial" panose="020B0604020202020204" pitchFamily="34" charset="0"/>
              <a:buChar char="•"/>
            </a:pPr>
            <a:r>
              <a:rPr lang="mk" b="0" i="0" u="none" baseline="0"/>
              <a:t>и анонимноста е очигледна предност за престапникот.</a:t>
            </a:r>
          </a:p>
          <a:p>
            <a:pPr marL="171450" indent="-171450" algn="l" rtl="0">
              <a:buFont typeface="Arial" panose="020B0604020202020204" pitchFamily="34" charset="0"/>
              <a:buChar char="•"/>
            </a:pPr>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117</a:t>
            </a:fld>
            <a:endParaRPr lang="mk"/>
          </a:p>
        </p:txBody>
      </p:sp>
    </p:spTree>
    <p:extLst>
      <p:ext uri="{BB962C8B-B14F-4D97-AF65-F5344CB8AC3E}">
        <p14:creationId xmlns:p14="http://schemas.microsoft.com/office/powerpoint/2010/main" val="137749530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119</a:t>
            </a:fld>
            <a:endParaRPr lang="mk"/>
          </a:p>
        </p:txBody>
      </p:sp>
    </p:spTree>
    <p:extLst>
      <p:ext uri="{BB962C8B-B14F-4D97-AF65-F5344CB8AC3E}">
        <p14:creationId xmlns:p14="http://schemas.microsoft.com/office/powerpoint/2010/main" val="15324246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algn="l" rtl="0"/>
            <a:r>
              <a:rPr lang="mk" sz="1200" b="0" i="0" u="none" kern="1200" dirty="0">
                <a:solidFill>
                  <a:schemeClr val="tx1"/>
                </a:solidFill>
                <a:effectLst/>
                <a:latin typeface="+mn-lt"/>
                <a:ea typeface="+mn-ea"/>
                <a:cs typeface="+mn-cs"/>
              </a:rPr>
              <a:t>Иако интернетот е место каде што провајдерите на услуги и на информации обично сакаат да ги објавуваат и да ги споделуваат податоците со општата јавност, </a:t>
            </a:r>
            <a:r>
              <a:rPr lang="mk" sz="1200" b="0" i="0" u="none" kern="1200" dirty="0" smtClean="0">
                <a:solidFill>
                  <a:schemeClr val="tx1"/>
                </a:solidFill>
                <a:effectLst/>
                <a:latin typeface="+mn-lt"/>
                <a:ea typeface="+mn-ea"/>
                <a:cs typeface="+mn-cs"/>
              </a:rPr>
              <a:t>постои и </a:t>
            </a:r>
            <a:r>
              <a:rPr lang="mk" sz="1200" b="0" i="0" u="none" kern="1200" dirty="0">
                <a:solidFill>
                  <a:schemeClr val="tx1"/>
                </a:solidFill>
                <a:effectLst/>
                <a:latin typeface="+mn-lt"/>
                <a:ea typeface="+mn-ea"/>
                <a:cs typeface="+mn-cs"/>
              </a:rPr>
              <a:t>потреба за поприватни делови што ќе бидат пристапни само за ограничени групи луѓе за ексклузивни цели. Некои од овие делови се јавни места што може да ги најдат само лица што имаат исправна адреса. Земете, на пример, двојка што сака да сподели фотографии од нивната свадба со семејството и со пријателите. Тие не сакаат секој корисник на интернет да ги види фотографиите. Во тој случај тие може да ги постават сликите во услугата облак и да ја споделат врската до галеријата само со личните пријатели и со семејството. Секако, ова не е многу сигурен начин за споделување приватни податоци, но тој е лесен и бидејќи фотографиите не се сметаат за многу доверливи ова решение може да биде доволно за повеќето луѓе. </a:t>
            </a:r>
            <a:endParaRPr lang="mk" noProof="0" dirty="0" smtClean="0"/>
          </a:p>
          <a:p>
            <a:pPr algn="l" rtl="0"/>
            <a:r>
              <a:rPr lang="mk" sz="1200" b="0" i="0" u="none" kern="1200" dirty="0">
                <a:solidFill>
                  <a:schemeClr val="tx1"/>
                </a:solidFill>
                <a:effectLst/>
                <a:latin typeface="+mn-lt"/>
                <a:ea typeface="+mn-ea"/>
                <a:cs typeface="+mn-cs"/>
              </a:rPr>
              <a:t>Постојат и скриени делови на интернетот за кои се потребни податоци за авторизација заради пријавување. Карактеристична огласна табла и обичен веб-меил налог се само два примера за приватните делови што не може да се најдат со механизмот за пребарување или на кои не може да им се пристапи поради нивните барања за пријавување</a:t>
            </a:r>
            <a:r>
              <a:rPr lang="mk" sz="1200" b="0" i="0" u="none" kern="1200" dirty="0" smtClean="0">
                <a:solidFill>
                  <a:schemeClr val="tx1"/>
                </a:solidFill>
                <a:effectLst/>
                <a:latin typeface="+mn-lt"/>
                <a:ea typeface="+mn-ea"/>
                <a:cs typeface="+mn-cs"/>
              </a:rPr>
              <a:t>. Покрај </a:t>
            </a:r>
            <a:r>
              <a:rPr lang="mk" sz="1200" b="0" i="0" u="none" kern="1200" dirty="0">
                <a:solidFill>
                  <a:schemeClr val="tx1"/>
                </a:solidFill>
                <a:effectLst/>
                <a:latin typeface="+mn-lt"/>
                <a:ea typeface="+mn-ea"/>
                <a:cs typeface="+mn-cs"/>
              </a:rPr>
              <a:t>страниците што се намерно скриени од јавните механизми за пребарување, постојат и веб-страници и бази на податоци што не може да бидат индексирани од механизмите за пребарување поради тоа што нивните содржини не може да бидат разбрани или анализирани од нивна страна</a:t>
            </a:r>
            <a:r>
              <a:rPr lang="mk" sz="1200" b="0" i="0" u="none" kern="1200" dirty="0" smtClean="0">
                <a:solidFill>
                  <a:schemeClr val="tx1"/>
                </a:solidFill>
                <a:effectLst/>
                <a:latin typeface="+mn-lt"/>
                <a:ea typeface="+mn-ea"/>
                <a:cs typeface="+mn-cs"/>
              </a:rPr>
              <a:t>. </a:t>
            </a:r>
            <a:endParaRPr lang="mk" noProof="0" dirty="0" smtClean="0"/>
          </a:p>
          <a:p>
            <a:pPr algn="l" rtl="0"/>
            <a:r>
              <a:rPr lang="mk" sz="1200" b="0" i="0" u="none" kern="1200" dirty="0">
                <a:solidFill>
                  <a:schemeClr val="tx1"/>
                </a:solidFill>
                <a:effectLst/>
                <a:latin typeface="+mn-lt"/>
                <a:ea typeface="+mn-ea"/>
                <a:cs typeface="+mn-cs"/>
              </a:rPr>
              <a:t>Заедничко име на сите овие области на интернет што се скриени од механизмите за пребарување е „</a:t>
            </a:r>
            <a:r>
              <a:rPr lang="mk" sz="1200" b="1" i="0" u="none" kern="1200" dirty="0">
                <a:solidFill>
                  <a:schemeClr val="tx1"/>
                </a:solidFill>
                <a:effectLst/>
                <a:latin typeface="+mn-lt"/>
                <a:ea typeface="+mn-ea"/>
                <a:cs typeface="+mn-cs"/>
              </a:rPr>
              <a:t>Длабока пајажина (Deep Web)“ </a:t>
            </a:r>
            <a:r>
              <a:rPr lang="mk" sz="1200" b="0" i="0" u="none" kern="1200" dirty="0">
                <a:solidFill>
                  <a:schemeClr val="tx1"/>
                </a:solidFill>
                <a:effectLst/>
                <a:latin typeface="+mn-lt"/>
                <a:ea typeface="+mn-ea"/>
                <a:cs typeface="+mn-cs"/>
              </a:rPr>
              <a:t>(други имиња се „Скриена пајажина“ (Hidden Web), „Невидлива пајажина“ (Invisible Web) или „Длабока мрежа“ (Deepnet)).</a:t>
            </a:r>
          </a:p>
          <a:p>
            <a:pPr algn="l" rtl="0"/>
            <a:r>
              <a:rPr lang="mk" sz="1200" b="0" i="0" u="none" kern="1200" dirty="0">
                <a:solidFill>
                  <a:schemeClr val="tx1"/>
                </a:solidFill>
                <a:effectLst/>
                <a:latin typeface="+mn-lt"/>
                <a:ea typeface="+mn-ea"/>
                <a:cs typeface="+mn-cs"/>
              </a:rPr>
              <a:t> </a:t>
            </a:r>
            <a:endParaRPr lang="mk"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mk" sz="1200" b="0" i="0" u="none" kern="1200" dirty="0">
                <a:solidFill>
                  <a:schemeClr val="tx1"/>
                </a:solidFill>
                <a:effectLst/>
                <a:latin typeface="+mn-lt"/>
                <a:ea typeface="+mn-ea"/>
                <a:cs typeface="+mn-cs"/>
              </a:rPr>
              <a:t>Покрај веб-страниците, базите на податоци и документите што не се индексирани од механизмите за пребарување, постои уште еден слој на Длабоката пајажина: таканаречената „</a:t>
            </a:r>
            <a:r>
              <a:rPr lang="mk" sz="1200" b="1" i="0" u="none" kern="1200" dirty="0">
                <a:solidFill>
                  <a:schemeClr val="tx1"/>
                </a:solidFill>
                <a:effectLst/>
                <a:latin typeface="+mn-lt"/>
                <a:ea typeface="+mn-ea"/>
                <a:cs typeface="+mn-cs"/>
              </a:rPr>
              <a:t>Темна пајажина (Darkweb</a:t>
            </a:r>
            <a:r>
              <a:rPr lang="mk" sz="1200" b="1" i="0" u="none" kern="1200" dirty="0" smtClean="0">
                <a:solidFill>
                  <a:schemeClr val="tx1"/>
                </a:solidFill>
                <a:effectLst/>
                <a:latin typeface="+mn-lt"/>
                <a:ea typeface="+mn-ea"/>
                <a:cs typeface="+mn-cs"/>
              </a:rPr>
              <a:t>)</a:t>
            </a:r>
            <a:r>
              <a:rPr lang="mk" sz="1200" b="0" i="0" u="none" kern="1200" dirty="0" smtClean="0">
                <a:solidFill>
                  <a:schemeClr val="tx1"/>
                </a:solidFill>
                <a:effectLst/>
                <a:latin typeface="+mn-lt"/>
                <a:ea typeface="+mn-ea"/>
                <a:cs typeface="+mn-cs"/>
              </a:rPr>
              <a:t>“. Темната </a:t>
            </a:r>
            <a:r>
              <a:rPr lang="mk" sz="1200" b="0" i="0" u="none" kern="1200" dirty="0">
                <a:solidFill>
                  <a:schemeClr val="tx1"/>
                </a:solidFill>
                <a:effectLst/>
                <a:latin typeface="+mn-lt"/>
                <a:ea typeface="+mn-ea"/>
                <a:cs typeface="+mn-cs"/>
              </a:rPr>
              <a:t>пајажина не може да се пребарува со стандардните механизми на пребарување</a:t>
            </a:r>
            <a:r>
              <a:rPr lang="mk" sz="1200" b="0" i="0" u="none" kern="1200" dirty="0" smtClean="0">
                <a:solidFill>
                  <a:schemeClr val="tx1"/>
                </a:solidFill>
                <a:effectLst/>
                <a:latin typeface="+mn-lt"/>
                <a:ea typeface="+mn-ea"/>
                <a:cs typeface="+mn-cs"/>
              </a:rPr>
              <a:t>. Меѓутоа</a:t>
            </a:r>
            <a:r>
              <a:rPr lang="mk" sz="1200" b="0" i="0" u="none" kern="1200" dirty="0">
                <a:solidFill>
                  <a:schemeClr val="tx1"/>
                </a:solidFill>
                <a:effectLst/>
                <a:latin typeface="+mn-lt"/>
                <a:ea typeface="+mn-ea"/>
                <a:cs typeface="+mn-cs"/>
              </a:rPr>
              <a:t>, иако на веб-страниците на Длабоката пајажина може да им се пристапи со нормалните веб-пребарувачи ако посетителот ги знае адресата или податоците за авторизација, ова не важи за веб-страниците на Темната пајажина. </a:t>
            </a:r>
          </a:p>
          <a:p>
            <a:pPr marL="0" marR="0" indent="0" algn="l" defTabSz="457200" rtl="0" eaLnBrk="1" fontAlgn="auto" latinLnBrk="0" hangingPunct="1">
              <a:lnSpc>
                <a:spcPct val="100000"/>
              </a:lnSpc>
              <a:spcBef>
                <a:spcPts val="0"/>
              </a:spcBef>
              <a:spcAft>
                <a:spcPts val="0"/>
              </a:spcAft>
              <a:buClrTx/>
              <a:buSzTx/>
              <a:buFontTx/>
              <a:buNone/>
              <a:tabLst/>
              <a:defRPr/>
            </a:pPr>
            <a:endParaRPr lang="mk" sz="1200" kern="1200" noProof="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mk" sz="1200" b="1" i="0" u="none" kern="1200" dirty="0">
                <a:solidFill>
                  <a:schemeClr val="tx1"/>
                </a:solidFill>
                <a:effectLst/>
                <a:latin typeface="+mn-lt"/>
                <a:ea typeface="+mn-ea"/>
                <a:cs typeface="+mn-cs"/>
              </a:rPr>
              <a:t>Темната пајажина </a:t>
            </a:r>
            <a:r>
              <a:rPr lang="mk" sz="1200" b="0" i="0" u="none" kern="1200" dirty="0">
                <a:solidFill>
                  <a:schemeClr val="tx1"/>
                </a:solidFill>
                <a:effectLst/>
                <a:latin typeface="+mn-lt"/>
                <a:ea typeface="+mn-ea"/>
                <a:cs typeface="+mn-cs"/>
              </a:rPr>
              <a:t>се состои од </a:t>
            </a:r>
            <a:r>
              <a:rPr lang="mk" sz="1200" b="1" i="0" u="none" kern="1200" dirty="0">
                <a:solidFill>
                  <a:schemeClr val="tx1"/>
                </a:solidFill>
                <a:effectLst/>
                <a:latin typeface="+mn-lt"/>
                <a:ea typeface="+mn-ea"/>
                <a:cs typeface="+mn-cs"/>
              </a:rPr>
              <a:t>Темни мрежи </a:t>
            </a:r>
            <a:r>
              <a:rPr lang="mk" sz="1200" b="0" i="0" u="none" kern="1200" dirty="0">
                <a:solidFill>
                  <a:schemeClr val="tx1"/>
                </a:solidFill>
                <a:effectLst/>
                <a:latin typeface="+mn-lt"/>
                <a:ea typeface="+mn-ea"/>
                <a:cs typeface="+mn-cs"/>
              </a:rPr>
              <a:t>што се мали мрежи со рамноправни терминали, како и големи популарни мрежи, како што се Freenet, I2P и ToR.</a:t>
            </a:r>
            <a:endParaRPr lang="mk" b="0" noProof="0" dirty="0" smtClean="0"/>
          </a:p>
          <a:p>
            <a:endParaRPr lang="mk" dirty="0"/>
          </a:p>
          <a:p>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121</a:t>
            </a:fld>
            <a:endParaRPr lang="mk"/>
          </a:p>
        </p:txBody>
      </p:sp>
    </p:spTree>
    <p:extLst>
      <p:ext uri="{BB962C8B-B14F-4D97-AF65-F5344CB8AC3E}">
        <p14:creationId xmlns:p14="http://schemas.microsoft.com/office/powerpoint/2010/main" val="395305038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20000"/>
              </a:lnSpc>
              <a:spcBef>
                <a:spcPts val="600"/>
              </a:spcBef>
              <a:spcAft>
                <a:spcPts val="600"/>
              </a:spcAft>
            </a:pPr>
            <a:r>
              <a:rPr lang="mk" b="0" i="0" u="none">
                <a:latin typeface="Verdana"/>
                <a:cs typeface="Verdana"/>
              </a:rPr>
              <a:t>TOR – Рутирање во слоеви – Тоа е анонимен систем за комуникација преку интернет</a:t>
            </a:r>
          </a:p>
          <a:p>
            <a:pPr algn="l" rtl="0">
              <a:lnSpc>
                <a:spcPct val="120000"/>
              </a:lnSpc>
              <a:spcBef>
                <a:spcPts val="600"/>
              </a:spcBef>
              <a:spcAft>
                <a:spcPts val="600"/>
              </a:spcAft>
            </a:pPr>
            <a:endParaRPr lang="mk" dirty="0" smtClean="0">
              <a:latin typeface="Verdana"/>
              <a:cs typeface="Verdana"/>
            </a:endParaRPr>
          </a:p>
          <a:p>
            <a:pPr algn="l" rtl="0">
              <a:lnSpc>
                <a:spcPct val="120000"/>
              </a:lnSpc>
            </a:pPr>
            <a:r>
              <a:rPr lang="mk" b="0" i="0" u="none">
                <a:latin typeface="Verdana"/>
                <a:cs typeface="Verdana"/>
              </a:rPr>
              <a:t>Создаден во средина на деведесеттите години од минатиот век за воена употреба, на времето беше користен како</a:t>
            </a:r>
          </a:p>
          <a:p>
            <a:pPr marL="628650" lvl="1" indent="-171450" algn="l" rtl="0">
              <a:lnSpc>
                <a:spcPct val="120000"/>
              </a:lnSpc>
              <a:buFont typeface="Arial" panose="020B0604020202020204" pitchFamily="34" charset="0"/>
              <a:buChar char="•"/>
            </a:pPr>
            <a:r>
              <a:rPr lang="mk" b="0" i="0" u="none">
                <a:latin typeface="Verdana"/>
                <a:cs typeface="Verdana"/>
              </a:rPr>
              <a:t>Начин да се заобиколи цензура</a:t>
            </a:r>
          </a:p>
          <a:p>
            <a:pPr marL="628650" lvl="1" indent="-171450" algn="l" rtl="0">
              <a:lnSpc>
                <a:spcPct val="120000"/>
              </a:lnSpc>
              <a:buFont typeface="Arial" panose="020B0604020202020204" pitchFamily="34" charset="0"/>
              <a:buChar char="•"/>
            </a:pPr>
            <a:r>
              <a:rPr lang="mk" b="0" i="0" u="none">
                <a:latin typeface="Verdana"/>
                <a:cs typeface="Verdana"/>
              </a:rPr>
              <a:t>Погоден за собирање анонимни извештаи/ податоци/ информации од новинари</a:t>
            </a:r>
          </a:p>
          <a:p>
            <a:pPr marL="628650" lvl="1" indent="-171450" algn="l" rtl="0">
              <a:lnSpc>
                <a:spcPct val="120000"/>
              </a:lnSpc>
              <a:buFont typeface="Arial" panose="020B0604020202020204" pitchFamily="34" charset="0"/>
              <a:buChar char="•"/>
            </a:pPr>
            <a:endParaRPr lang="mk" dirty="0" smtClean="0">
              <a:latin typeface="Verdana"/>
              <a:cs typeface="Verdana"/>
            </a:endParaRPr>
          </a:p>
          <a:p>
            <a:pPr algn="l" rtl="0">
              <a:lnSpc>
                <a:spcPct val="120000"/>
              </a:lnSpc>
            </a:pPr>
            <a:r>
              <a:rPr lang="mk" b="0" i="0" u="none">
                <a:latin typeface="Verdana"/>
                <a:cs typeface="Verdana"/>
              </a:rPr>
              <a:t>Шифрирањето на сообраќајот го прави отпорно на прислушување и на анализи на сообраќајот</a:t>
            </a:r>
          </a:p>
          <a:p>
            <a:endParaRPr lang="mk" dirty="0" smtClean="0"/>
          </a:p>
          <a:p>
            <a:pPr algn="l" rtl="0"/>
            <a:r>
              <a:rPr lang="mk" b="0" i="0" u="none"/>
              <a:t>За пристап на веб-страниците на Darknet потребен е специфичен пребарувач (TOR-пребарувач) бидејќи таа не е пристапна поинаку преку вообичаените пребарувачи како што се Firefox, Explorer, Chrome, Opera итн.</a:t>
            </a:r>
            <a:endParaRPr lang="mk" dirty="0"/>
          </a:p>
        </p:txBody>
      </p:sp>
      <p:sp>
        <p:nvSpPr>
          <p:cNvPr id="4" name="Slide Number Placeholder 3"/>
          <p:cNvSpPr>
            <a:spLocks noGrp="1"/>
          </p:cNvSpPr>
          <p:nvPr>
            <p:ph type="sldNum" sz="quarter" idx="10"/>
          </p:nvPr>
        </p:nvSpPr>
        <p:spPr/>
        <p:txBody>
          <a:bodyPr/>
          <a:lstStyle/>
          <a:p>
            <a:pPr algn="l" rtl="0"/>
            <a:fld id="{B2221978-7AB2-D644-A1FF-AF545A1745C1}" type="slidenum">
              <a:rPr/>
              <a:pPr/>
              <a:t>122</a:t>
            </a:fld>
            <a:endParaRPr lang="mk"/>
          </a:p>
        </p:txBody>
      </p:sp>
    </p:spTree>
    <p:extLst>
      <p:ext uri="{BB962C8B-B14F-4D97-AF65-F5344CB8AC3E}">
        <p14:creationId xmlns:p14="http://schemas.microsoft.com/office/powerpoint/2010/main" val="94381820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rtl="0"/>
            <a:r>
              <a:rPr lang="mk" b="0" i="0" u="none"/>
              <a:t>Потребно е да се даде објаснување за механизмот за раздвојување што го извршува средното реле и за фактот дека информацијата поминува низ низа од последователни шифрирани чекори, така што адресата на изворот не може да се открие на дестинацијата.</a:t>
            </a:r>
            <a:endParaRPr lang="mk" dirty="0"/>
          </a:p>
        </p:txBody>
      </p:sp>
      <p:sp>
        <p:nvSpPr>
          <p:cNvPr id="4" name="Foliennummernplatzhalter 3"/>
          <p:cNvSpPr>
            <a:spLocks noGrp="1"/>
          </p:cNvSpPr>
          <p:nvPr>
            <p:ph type="sldNum" sz="quarter" idx="10"/>
          </p:nvPr>
        </p:nvSpPr>
        <p:spPr/>
        <p:txBody>
          <a:bodyPr/>
          <a:lstStyle/>
          <a:p>
            <a:pPr algn="l" rtl="0"/>
            <a:fld id="{B2221978-7AB2-D644-A1FF-AF545A1745C1}" type="slidenum">
              <a:rPr/>
              <a:pPr/>
              <a:t>123</a:t>
            </a:fld>
            <a:endParaRPr lang="mk"/>
          </a:p>
        </p:txBody>
      </p:sp>
    </p:spTree>
    <p:extLst>
      <p:ext uri="{BB962C8B-B14F-4D97-AF65-F5344CB8AC3E}">
        <p14:creationId xmlns:p14="http://schemas.microsoft.com/office/powerpoint/2010/main" val="395305038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mk"/>
          </a:p>
        </p:txBody>
      </p:sp>
      <p:sp>
        <p:nvSpPr>
          <p:cNvPr id="4" name="Foliennummernplatzhalter 3"/>
          <p:cNvSpPr>
            <a:spLocks noGrp="1"/>
          </p:cNvSpPr>
          <p:nvPr>
            <p:ph type="sldNum" sz="quarter" idx="10"/>
          </p:nvPr>
        </p:nvSpPr>
        <p:spPr/>
        <p:txBody>
          <a:bodyPr/>
          <a:lstStyle/>
          <a:p>
            <a:pPr algn="l" rtl="0"/>
            <a:fld id="{B2221978-7AB2-D644-A1FF-AF545A1745C1}" type="slidenum">
              <a:rPr/>
              <a:pPr/>
              <a:t>124</a:t>
            </a:fld>
            <a:endParaRPr lang="mk"/>
          </a:p>
        </p:txBody>
      </p:sp>
    </p:spTree>
    <p:extLst>
      <p:ext uri="{BB962C8B-B14F-4D97-AF65-F5344CB8AC3E}">
        <p14:creationId xmlns:p14="http://schemas.microsoft.com/office/powerpoint/2010/main" val="395305038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mk"/>
          </a:p>
        </p:txBody>
      </p:sp>
      <p:sp>
        <p:nvSpPr>
          <p:cNvPr id="4" name="Foliennummernplatzhalter 3"/>
          <p:cNvSpPr>
            <a:spLocks noGrp="1"/>
          </p:cNvSpPr>
          <p:nvPr>
            <p:ph type="sldNum" sz="quarter" idx="10"/>
          </p:nvPr>
        </p:nvSpPr>
        <p:spPr/>
        <p:txBody>
          <a:bodyPr/>
          <a:lstStyle/>
          <a:p>
            <a:pPr algn="l" rtl="0"/>
            <a:fld id="{B2221978-7AB2-D644-A1FF-AF545A1745C1}" type="slidenum">
              <a:rPr/>
              <a:pPr/>
              <a:t>125</a:t>
            </a:fld>
            <a:endParaRPr lang="mk"/>
          </a:p>
        </p:txBody>
      </p:sp>
    </p:spTree>
    <p:extLst>
      <p:ext uri="{BB962C8B-B14F-4D97-AF65-F5344CB8AC3E}">
        <p14:creationId xmlns:p14="http://schemas.microsoft.com/office/powerpoint/2010/main" val="3953050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DDCB284B-9DDD-6D47-8FD9-ABBC29FEFE62}" type="datetime1">
              <a:rPr lang="en-US" smtClean="0"/>
              <a:pPr/>
              <a:t>11/9/2017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654AF94-3496-DF4A-8371-37401470C765}" type="datetime1">
              <a:rPr lang="en-US" smtClean="0"/>
              <a:pPr/>
              <a:t>11/9/2017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206E8747-2370-3E4F-8900-5BABB8631474}" type="datetime1">
              <a:rPr lang="en-US" smtClean="0"/>
              <a:pPr/>
              <a:t>11/9/2017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468313" y="1557338"/>
            <a:ext cx="4038600" cy="4535487"/>
          </a:xfrm>
        </p:spPr>
        <p:txBody>
          <a:bodyPr/>
          <a:lstStyle/>
          <a:p>
            <a:pPr lvl="0"/>
            <a:endParaRPr lang="en-GB" noProof="0" smtClean="0"/>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C19DFA51-F258-7841-BBA6-69AC11A15E33}" type="datetime1">
              <a:rPr lang="en-US" smtClean="0"/>
              <a:pPr>
                <a:defRPr/>
              </a:pPr>
              <a:t>11/9/2017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9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A4C343FD-6BC3-A646-BD03-11CCBDED0FDF}" type="datetime1">
              <a:rPr lang="en-US" smtClean="0"/>
              <a:pPr>
                <a:defRPr/>
              </a:pPr>
              <a:t>11/9/2017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68313" y="1557338"/>
            <a:ext cx="4038600" cy="2190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8313" y="3900488"/>
            <a:ext cx="4038600" cy="2192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half" idx="3"/>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fld id="{ECC18B51-9CBC-2241-B53D-BE644EB23E06}" type="datetime1">
              <a:rPr lang="en-US" smtClean="0"/>
              <a:pPr>
                <a:defRPr/>
              </a:pPr>
              <a:t>11/9/2017</a:t>
            </a:fld>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0BF12D66-79F4-A043-96F4-AA90AF326B99}" type="datetime1">
              <a:rPr lang="en-US" smtClean="0"/>
              <a:pPr>
                <a:defRPr/>
              </a:pPr>
              <a:t>11/9/2017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864111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778C552-BF12-B448-880D-CE5C8846EA3B}" type="datetime1">
              <a:rPr lang="en-US" smtClean="0"/>
              <a:pPr/>
              <a:t>11/9/2017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CFAEE453-C1FA-3E46-93ED-B6129FEF3F4A}" type="datetime1">
              <a:rPr lang="en-US" smtClean="0"/>
              <a:pPr/>
              <a:t>11/9/2017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B28F9585-BBD6-1B45-831C-69F4C0C9044D}" type="datetime1">
              <a:rPr lang="en-US" smtClean="0"/>
              <a:pPr/>
              <a:t>11/9/2017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5478989F-4BB6-BC40-8A6A-1BB0436AF218}" type="datetime1">
              <a:rPr lang="en-US" smtClean="0"/>
              <a:pPr/>
              <a:t>11/9/2017</a:t>
            </a:fld>
            <a:endParaRPr lang="en-US"/>
          </a:p>
        </p:txBody>
      </p:sp>
      <p:sp>
        <p:nvSpPr>
          <p:cNvPr id="8" name="Footer Placeholder 7"/>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3AC62AE-62F3-F344-8484-59FD536DA544}" type="datetime1">
              <a:rPr lang="en-US" smtClean="0"/>
              <a:pPr/>
              <a:t>11/9/2017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F8D945-729C-0944-B04C-126DE18CB422}" type="datetime1">
              <a:rPr lang="en-US" smtClean="0"/>
              <a:pPr/>
              <a:t>11/9/2017</a:t>
            </a:fld>
            <a:endParaRPr lang="en-US"/>
          </a:p>
        </p:txBody>
      </p:sp>
      <p:sp>
        <p:nvSpPr>
          <p:cNvPr id="3" name="Footer Placeholder 2"/>
          <p:cNvSpPr>
            <a:spLocks noGrp="1"/>
          </p:cNvSpPr>
          <p:nvPr>
            <p:ph type="ftr" sz="quarter" idx="11"/>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1573FCF5-0FFB-CD4E-BBAA-DFBF8FE8B9AE}" type="datetime1">
              <a:rPr lang="en-US" smtClean="0"/>
              <a:pPr/>
              <a:t>11/9/2017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09DDC6A-7310-BC44-9A30-E1D7D2CA302D}" type="datetime1">
              <a:rPr lang="en-US" smtClean="0"/>
              <a:pPr/>
              <a:t>11/9/2017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 Click to edit Master text styles</a:t>
            </a:r>
          </a:p>
          <a:p>
            <a:pPr lvl="1"/>
            <a:r>
              <a:rPr lang="en-GB" dirty="0" smtClean="0"/>
              <a:t> Second level</a:t>
            </a:r>
          </a:p>
          <a:p>
            <a:pPr lvl="2"/>
            <a:r>
              <a:rPr lang="en-GB" dirty="0" smtClean="0"/>
              <a:t> Third level</a:t>
            </a:r>
          </a:p>
          <a:p>
            <a:pPr lvl="3"/>
            <a:r>
              <a:rPr lang="en-GB" dirty="0" smtClean="0"/>
              <a:t> Fourth level</a:t>
            </a:r>
          </a:p>
          <a:p>
            <a:pPr lvl="4"/>
            <a:r>
              <a:rPr lang="en-GB" dirty="0" smtClean="0"/>
              <a:t> 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D8B83-C895-3D41-8EAF-913D5AD17AC4}" type="datetime1">
              <a:rPr lang="en-US" smtClean="0"/>
              <a:pPr/>
              <a:t>11/9/2017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5" r:id="rId15"/>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SzPct val="100000"/>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SzPct val="100000"/>
        <a:buFont typeface="Lucida Grande"/>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SzPct val="10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SzPct val="100000"/>
        <a:buFont typeface="Lucida Grande"/>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SzPct val="100000"/>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s://www.slideshare.net/wearesocialsg/digital-in-2017-global-overview"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11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19.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 Id="rId9" Type="http://schemas.openxmlformats.org/officeDocument/2006/relationships/image" Target="../media/image9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2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notesSlide" Target="../notesSlides/notesSlide12.xml"/><Relationship Id="rId7" Type="http://schemas.openxmlformats.org/officeDocument/2006/relationships/hyperlink" Target="http://www.mozilla.org/" TargetMode="External"/><Relationship Id="rId12" Type="http://schemas.openxmlformats.org/officeDocument/2006/relationships/image" Target="../media/image22.png"/><Relationship Id="rId17" Type="http://schemas.openxmlformats.org/officeDocument/2006/relationships/image" Target="../media/image27.jpeg"/><Relationship Id="rId2" Type="http://schemas.openxmlformats.org/officeDocument/2006/relationships/slideLayout" Target="../slideLayouts/slideLayout14.xml"/><Relationship Id="rId16" Type="http://schemas.openxmlformats.org/officeDocument/2006/relationships/image" Target="../media/image26.png"/><Relationship Id="rId1" Type="http://schemas.openxmlformats.org/officeDocument/2006/relationships/tags" Target="../tags/tag1.xml"/><Relationship Id="rId6" Type="http://schemas.openxmlformats.org/officeDocument/2006/relationships/image" Target="../media/image19.png"/><Relationship Id="rId11" Type="http://schemas.openxmlformats.org/officeDocument/2006/relationships/hyperlink" Target="http://www.konqueror.org/features/browser.php" TargetMode="External"/><Relationship Id="rId5" Type="http://schemas.openxmlformats.org/officeDocument/2006/relationships/image" Target="../media/image18.png"/><Relationship Id="rId15" Type="http://schemas.openxmlformats.org/officeDocument/2006/relationships/image" Target="../media/image25.png"/><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hyperlink" Target="http://galeon.sourceforge.net/" TargetMode="External"/><Relationship Id="rId14" Type="http://schemas.openxmlformats.org/officeDocument/2006/relationships/image" Target="../media/image24.jpeg"/></Relationships>
</file>

<file path=ppt/slides/_rels/slide13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 Id="rId9" Type="http://schemas.openxmlformats.org/officeDocument/2006/relationships/image" Target="../media/image111.png"/></Relationships>
</file>

<file path=ppt/slides/_rels/slide13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13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10" Type="http://schemas.openxmlformats.org/officeDocument/2006/relationships/image" Target="../media/image125.png"/><Relationship Id="rId4" Type="http://schemas.openxmlformats.org/officeDocument/2006/relationships/image" Target="../media/image119.png"/><Relationship Id="rId9" Type="http://schemas.openxmlformats.org/officeDocument/2006/relationships/image" Target="../media/image124.png"/></Relationships>
</file>

<file path=ppt/slides/_rels/slide14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30.png"/></Relationships>
</file>

<file path=ppt/slides/_rels/slide150.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151.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152.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5.pn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t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9.tif"/><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https://www.youtube.com/embed/PBWhzz_Gn10?ecver=1" TargetMode="Externa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www.stencilkingdom.com/images/designs/mini15_large.gif"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68.jpeg"/></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hyperlink" Target="http://images.google.com/imgres?imgurl=www.avatarsystems.net/adm/images/server.gif&amp;imgrefurl=http://www.avatarsystems.net/adm/hosting.htm&amp;hl=da&amp;h=200&amp;w=142&amp;prev=/images?q=server.gif&amp;svnum=10&amp;hl=da&amp;lr=&amp;ie=UTF-8&amp;oe=UTF-8&amp;sa=N" TargetMode="External"/><Relationship Id="rId7" Type="http://schemas.openxmlformats.org/officeDocument/2006/relationships/hyperlink" Target="http://images.google.com/imgres?imgurl=www.superiorcomputer.net/images/workstation.gif&amp;imgrefurl=http://www.superiorcomputer.net/body.html&amp;hl=da&amp;h=173&amp;w=200&amp;prev=/images?q=workstation.gif&amp;start=60&amp;svnum=10&amp;hl=da&amp;lr=&amp;ie=UTF-8&amp;oe=UTF-8&amp;sa=N" TargetMode="External"/><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hyperlink" Target="http://images.google.com/imgres?imgurl=www.myweb.ne.jp/images/server.gif&amp;imgrefurl=http://www.myweb.ne.jp/&amp;hl=da&amp;h=197&amp;w=144&amp;prev=/images?q=server.gif&amp;svnum=10&amp;hl=da&amp;lr=&amp;ie=UTF-8&amp;oe=UTF-8&amp;sa=N" TargetMode="External"/><Relationship Id="rId4" Type="http://schemas.openxmlformats.org/officeDocument/2006/relationships/image" Target="../media/image74.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2710"/>
            <a:ext cx="7772400" cy="1470025"/>
          </a:xfrm>
        </p:spPr>
        <p:txBody>
          <a:bodyPr/>
          <a:lstStyle/>
          <a:p>
            <a:pPr rtl="0"/>
            <a:r>
              <a:rPr lang="mk" b="0" i="0" u="none" dirty="0"/>
              <a:t>Воведна обука за компјутерски криминал за судии и за обвинители</a:t>
            </a:r>
            <a:endParaRPr lang="mk" dirty="0"/>
          </a:p>
        </p:txBody>
      </p:sp>
      <p:sp>
        <p:nvSpPr>
          <p:cNvPr id="3" name="Subtitle 2"/>
          <p:cNvSpPr>
            <a:spLocks noGrp="1"/>
          </p:cNvSpPr>
          <p:nvPr>
            <p:ph type="subTitle" idx="1"/>
          </p:nvPr>
        </p:nvSpPr>
        <p:spPr/>
        <p:txBody>
          <a:bodyPr/>
          <a:lstStyle/>
          <a:p>
            <a:pPr rtl="0"/>
            <a:r>
              <a:rPr lang="mk" b="0" i="0" u="none"/>
              <a:t>Сесија 1.1.3</a:t>
            </a:r>
            <a:endParaRPr lang="mk" dirty="0" smtClean="0"/>
          </a:p>
          <a:p>
            <a:pPr rtl="0"/>
            <a:r>
              <a:rPr lang="mk" b="0" i="0" u="none"/>
              <a:t>Вовед во технологијата</a:t>
            </a:r>
            <a:endParaRPr lang="mk" dirty="0"/>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a:t>
            </a:fld>
            <a:endParaRPr lang="mk" altLang="en-US" sz="1200" dirty="0" smtClean="0">
              <a:solidFill>
                <a:srgbClr val="898989"/>
              </a:solidFill>
            </a:endParaRPr>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mk"/>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13"/>
          <p:cNvSpPr txBox="1">
            <a:spLocks noChangeArrowheads="1"/>
          </p:cNvSpPr>
          <p:nvPr/>
        </p:nvSpPr>
        <p:spPr bwMode="auto">
          <a:xfrm>
            <a:off x="1258888" y="-33338"/>
            <a:ext cx="381793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algn="l" rtl="0" eaLnBrk="1" hangingPunct="1">
              <a:spcBef>
                <a:spcPct val="0"/>
              </a:spcBef>
              <a:buFontTx/>
              <a:buNone/>
            </a:pPr>
            <a:r>
              <a:rPr lang="mk" b="1" i="0" u="none">
                <a:solidFill>
                  <a:schemeClr val="bg1"/>
                </a:solidFill>
                <a:latin typeface="Arial Narrow" pitchFamily="34" charset="0"/>
              </a:rPr>
              <a:t>iPROCEEDS</a:t>
            </a:r>
            <a:r>
              <a:rPr lang="mk" b="0" i="0" u="none">
                <a:solidFill>
                  <a:schemeClr val="bg1"/>
                </a:solidFill>
                <a:latin typeface="Arial Narrow" pitchFamily="34" charset="0"/>
              </a:rPr>
              <a:t> </a:t>
            </a:r>
          </a:p>
          <a:p>
            <a:pPr algn="l" rtl="0" eaLnBrk="1" hangingPunct="1">
              <a:spcBef>
                <a:spcPct val="0"/>
              </a:spcBef>
              <a:buFontTx/>
              <a:buNone/>
            </a:pPr>
            <a:r>
              <a:rPr lang="mk" sz="1400" b="1" i="0" u="none">
                <a:solidFill>
                  <a:schemeClr val="bg1"/>
                </a:solidFill>
              </a:rPr>
              <a:t>Проект за таргетирање на криминалните приноси од интернет во Југоисточна Европа и во Турција</a:t>
            </a:r>
            <a:endParaRPr lang="mk" altLang="en-US" sz="1400" dirty="0">
              <a:solidFill>
                <a:schemeClr val="bg1"/>
              </a:solidFill>
            </a:endParaRPr>
          </a:p>
          <a:p>
            <a:pPr algn="l" rtl="0" eaLnBrk="1" hangingPunct="1">
              <a:spcBef>
                <a:spcPct val="0"/>
              </a:spcBef>
              <a:buFontTx/>
              <a:buNone/>
            </a:pPr>
            <a:endParaRPr lang="mk" altLang="en-US" sz="1600" b="1" dirty="0">
              <a:solidFill>
                <a:schemeClr val="bg1"/>
              </a:solidFill>
              <a:latin typeface="Arial Narrow" pitchFamily="34" charset="0"/>
            </a:endParaRPr>
          </a:p>
        </p:txBody>
      </p:sp>
      <p:pic>
        <p:nvPicPr>
          <p:cNvPr id="10" name="Picture 8" descr="http://www.coe.int/documents/16695/995226/Funded+EU%2BCOE+-+Implemented+COE+dark+background.png/643b8f9d-517b-4fad-82f4-488bde2625b0?t=1375371137000?t=1375371137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6029"/>
          </a:xfrm>
        </p:spPr>
        <p:txBody>
          <a:bodyPr/>
          <a:lstStyle/>
          <a:p>
            <a:pPr rtl="0"/>
            <a:r>
              <a:rPr lang="mk" b="1" i="0" u="none"/>
              <a:t>Оперативни системи</a:t>
            </a:r>
            <a:endParaRPr lang="mk" b="1" dirty="0"/>
          </a:p>
        </p:txBody>
      </p:sp>
      <p:sp>
        <p:nvSpPr>
          <p:cNvPr id="3" name="Content Placeholder 2"/>
          <p:cNvSpPr>
            <a:spLocks noGrp="1"/>
          </p:cNvSpPr>
          <p:nvPr>
            <p:ph idx="1"/>
          </p:nvPr>
        </p:nvSpPr>
        <p:spPr/>
        <p:txBody>
          <a:bodyPr>
            <a:normAutofit fontScale="85000" lnSpcReduction="10000"/>
          </a:bodyPr>
          <a:lstStyle/>
          <a:p>
            <a:pPr algn="l" rtl="0"/>
            <a:r>
              <a:rPr lang="mk" b="0" i="0" u="none"/>
              <a:t>Оперативен систем е софтверска програма што му овозможува на хардверот да комуницира со софтверските програми. Компјутерот не би бил во можност да функционира без оперативен систем. Постојат различни видови оперативни системи во зависност од видот компјутер или од другите дигитални уреди.</a:t>
            </a:r>
          </a:p>
          <a:p>
            <a:pPr algn="l" rtl="0"/>
            <a:r>
              <a:rPr lang="mk" b="0" i="0" u="none"/>
              <a:t>Повеќето апликации што се програмирани за компјутери се напишани за специфични оперативни системи, иако сега е повообичаено тие да бидат достапни за повеќе од една платформа. </a:t>
            </a:r>
            <a:endParaRPr lang="mk"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3111788"/>
            <a:ext cx="2667000" cy="1077218"/>
          </a:xfrm>
          <a:prstGeom prst="rect">
            <a:avLst/>
          </a:prstGeom>
          <a:noFill/>
          <a:ln w="9525">
            <a:noFill/>
            <a:miter lim="800000"/>
            <a:headEnd/>
            <a:tailEnd/>
          </a:ln>
        </p:spPr>
        <p:txBody>
          <a:bodyPr>
            <a:spAutoFit/>
          </a:bodyPr>
          <a:lstStyle/>
          <a:p>
            <a:pPr algn="ctr" rtl="0"/>
            <a:r>
              <a:rPr lang="mk" sz="3200" b="1" i="0" u="none">
                <a:latin typeface="Calibri" pitchFamily="34" charset="0"/>
              </a:rPr>
              <a:t>РАЗГОВОР ПРЕКУ ИНТЕРНЕТ</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100</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1429"/>
          </a:xfrm>
        </p:spPr>
        <p:txBody>
          <a:bodyPr/>
          <a:lstStyle/>
          <a:p>
            <a:pPr rtl="0"/>
            <a:r>
              <a:rPr lang="mk" b="1" i="0" u="none"/>
              <a:t>Разговор преку интернет</a:t>
            </a:r>
            <a:endParaRPr lang="mk" b="1" dirty="0"/>
          </a:p>
        </p:txBody>
      </p:sp>
      <p:sp>
        <p:nvSpPr>
          <p:cNvPr id="3" name="Content Placeholder 2"/>
          <p:cNvSpPr>
            <a:spLocks noGrp="1"/>
          </p:cNvSpPr>
          <p:nvPr>
            <p:ph idx="1"/>
          </p:nvPr>
        </p:nvSpPr>
        <p:spPr>
          <a:xfrm>
            <a:off x="457200" y="1126068"/>
            <a:ext cx="8229600" cy="5000096"/>
          </a:xfrm>
        </p:spPr>
        <p:txBody>
          <a:bodyPr>
            <a:normAutofit fontScale="77500" lnSpcReduction="20000"/>
          </a:bodyPr>
          <a:lstStyle/>
          <a:p>
            <a:pPr algn="l" rtl="0"/>
            <a:r>
              <a:rPr lang="mk" b="0" i="0" u="none"/>
              <a:t>Разговор преку интернет (IRC), всушност, e систем за телеконференција што на некој начин е застарен, но сè уште се користи од криминалците за комуницирање и за размена на датотеки. </a:t>
            </a:r>
          </a:p>
          <a:p>
            <a:pPr algn="l" rtl="0"/>
            <a:r>
              <a:rPr lang="mk" b="0" i="0" u="none"/>
              <a:t>Тој функционира преку низа од сервери поврзани еден со друг и споделување на пораки што се постираат во „канали“, кои се текстуални, виртуелни соби за состаноци. </a:t>
            </a:r>
          </a:p>
          <a:p>
            <a:pPr algn="l" rtl="0"/>
            <a:r>
              <a:rPr lang="mk" b="0" i="0" u="none"/>
              <a:t>Темите за дискусија се наведени и корисниците што имаат IRC-клиент може да контактираат со еден или со повеќе канали во кое било време и да се вклучат во дискусија со луѓе со исто мислење. </a:t>
            </a:r>
          </a:p>
          <a:p>
            <a:pPr algn="l" rtl="0"/>
            <a:r>
              <a:rPr lang="mk" b="0" i="0" u="none"/>
              <a:t>IRC не е најповолна услуга за корисниците на интернет и најчесто се користи од лица што имаат повеќе искуство и се поискусни и потенцијално постари корисници. </a:t>
            </a:r>
            <a:endParaRPr lang="mk"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101</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rtl="0"/>
            <a:r>
              <a:rPr lang="mk" sz="3200" b="1" i="0" u="none">
                <a:latin typeface="Calibri" pitchFamily="34" charset="0"/>
              </a:rPr>
              <a:t>СОЦИЈАЛНО ВМРЕЖУВАЊЕ</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102</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pPr rtl="0"/>
            <a:r>
              <a:rPr lang="mk" b="1" i="0" u="none"/>
              <a:t>Социјално вмрежување</a:t>
            </a:r>
            <a:endParaRPr lang="mk" b="1" dirty="0"/>
          </a:p>
        </p:txBody>
      </p:sp>
      <p:sp>
        <p:nvSpPr>
          <p:cNvPr id="3" name="Content Placeholder 2"/>
          <p:cNvSpPr>
            <a:spLocks noGrp="1"/>
          </p:cNvSpPr>
          <p:nvPr>
            <p:ph idx="1"/>
          </p:nvPr>
        </p:nvSpPr>
        <p:spPr>
          <a:xfrm>
            <a:off x="457200" y="1210734"/>
            <a:ext cx="8229600" cy="4915430"/>
          </a:xfrm>
        </p:spPr>
        <p:txBody>
          <a:bodyPr>
            <a:normAutofit fontScale="62500" lnSpcReduction="20000"/>
          </a:bodyPr>
          <a:lstStyle/>
          <a:p>
            <a:pPr algn="l" rtl="0">
              <a:lnSpc>
                <a:spcPct val="120000"/>
              </a:lnSpc>
            </a:pPr>
            <a:r>
              <a:rPr lang="mk" b="0" i="0" u="none" dirty="0"/>
              <a:t>Праќање инстант-пораки и социјално вмрежување </a:t>
            </a:r>
            <a:r>
              <a:rPr lang="mk" b="1" i="0" u="none" dirty="0"/>
              <a:t>во последните години станаа доминантни како избор на алатка за комуникација</a:t>
            </a:r>
            <a:r>
              <a:rPr lang="mk" b="0" i="0" u="none" dirty="0"/>
              <a:t>, со многу добро познати примери што овозможуваат моментален и лесен пристап до корисниците низ целиот свет</a:t>
            </a:r>
            <a:r>
              <a:rPr lang="mk" b="0" i="0" u="none" dirty="0" smtClean="0"/>
              <a:t>. </a:t>
            </a:r>
            <a:endParaRPr lang="mk" b="0" i="0" u="none" dirty="0"/>
          </a:p>
          <a:p>
            <a:pPr algn="l" rtl="0">
              <a:lnSpc>
                <a:spcPct val="120000"/>
              </a:lnSpc>
            </a:pPr>
            <a:r>
              <a:rPr lang="mk" b="0" i="0" u="none" dirty="0"/>
              <a:t>Главна карактеристика на овие страници е можноста да се креира </a:t>
            </a:r>
            <a:r>
              <a:rPr lang="mk" b="1" i="0" u="none" dirty="0"/>
              <a:t>личен профил, да се споделуваат информации</a:t>
            </a:r>
            <a:r>
              <a:rPr lang="mk" b="0" i="0" u="none" dirty="0"/>
              <a:t> за себеси и да се запознаваат нови луѓе</a:t>
            </a:r>
            <a:r>
              <a:rPr lang="mk" b="0" i="0" u="none" dirty="0" smtClean="0"/>
              <a:t>. Можно </a:t>
            </a:r>
            <a:r>
              <a:rPr lang="mk" b="0" i="0" u="none" dirty="0"/>
              <a:t>е да се споделуваат фотографии и видеа. </a:t>
            </a:r>
          </a:p>
          <a:p>
            <a:pPr algn="l" rtl="0">
              <a:lnSpc>
                <a:spcPct val="120000"/>
              </a:lnSpc>
            </a:pPr>
            <a:r>
              <a:rPr lang="mk" b="0" i="0" u="none" dirty="0"/>
              <a:t>Поради обемот на </a:t>
            </a:r>
            <a:r>
              <a:rPr lang="mk" b="1" i="0" u="none" dirty="0"/>
              <a:t>личните информации</a:t>
            </a:r>
            <a:r>
              <a:rPr lang="mk" b="0" i="0" u="none" dirty="0"/>
              <a:t> што ги постираат поединци тие може да</a:t>
            </a:r>
            <a:r>
              <a:rPr lang="mk" b="1" i="0" u="none" dirty="0"/>
              <a:t> станат мета за криминалците</a:t>
            </a:r>
            <a:r>
              <a:rPr lang="mk" b="0" i="0" u="none" dirty="0"/>
              <a:t>, на пример криминалци вклучени во кражби на идентитет и криминалци што сакаат да стекнат доверба на децата за потоа да ги злоупотребуваат сексуално</a:t>
            </a:r>
            <a:r>
              <a:rPr lang="mk" b="0" i="0" u="none" dirty="0" smtClean="0"/>
              <a:t>. </a:t>
            </a:r>
            <a:endParaRPr lang="mk" b="0" i="0" u="none"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103</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pPr rtl="0"/>
            <a:r>
              <a:rPr lang="mk" b="1" i="0" u="none"/>
              <a:t>Социјално вмрежување</a:t>
            </a:r>
            <a:endParaRPr lang="mk" b="1" dirty="0"/>
          </a:p>
        </p:txBody>
      </p:sp>
      <p:sp>
        <p:nvSpPr>
          <p:cNvPr id="3" name="Content Placeholder 2"/>
          <p:cNvSpPr>
            <a:spLocks noGrp="1"/>
          </p:cNvSpPr>
          <p:nvPr>
            <p:ph idx="1"/>
          </p:nvPr>
        </p:nvSpPr>
        <p:spPr>
          <a:xfrm>
            <a:off x="457200" y="1319220"/>
            <a:ext cx="8229600" cy="4915430"/>
          </a:xfrm>
        </p:spPr>
        <p:txBody>
          <a:bodyPr>
            <a:normAutofit fontScale="70000" lnSpcReduction="20000"/>
          </a:bodyPr>
          <a:lstStyle/>
          <a:p>
            <a:pPr algn="l" rtl="0">
              <a:lnSpc>
                <a:spcPct val="120000"/>
              </a:lnSpc>
            </a:pPr>
            <a:r>
              <a:rPr lang="mk" b="0" i="0" u="none"/>
              <a:t>Страниците за социјално вмрежување се </a:t>
            </a:r>
            <a:r>
              <a:rPr lang="mk" b="1" i="0" u="none"/>
              <a:t>многу корисно средство за органите за спроведување на законот за собирање информации за осомничените </a:t>
            </a:r>
            <a:r>
              <a:rPr lang="mk" b="0" i="0" u="none"/>
              <a:t>и за нелегалните активности</a:t>
            </a:r>
          </a:p>
          <a:p>
            <a:pPr algn="l" rtl="0">
              <a:lnSpc>
                <a:spcPct val="120000"/>
              </a:lnSpc>
            </a:pPr>
            <a:endParaRPr lang="mk" dirty="0" smtClean="0"/>
          </a:p>
          <a:p>
            <a:pPr algn="l" rtl="0">
              <a:lnSpc>
                <a:spcPct val="120000"/>
              </a:lnSpc>
            </a:pPr>
            <a:r>
              <a:rPr lang="mk" b="0" i="0" u="none"/>
              <a:t>Праќање </a:t>
            </a:r>
            <a:r>
              <a:rPr lang="mk" b="1" i="0" u="none"/>
              <a:t>инстант-пораки</a:t>
            </a:r>
            <a:r>
              <a:rPr lang="mk" b="0" i="0" u="none"/>
              <a:t> (</a:t>
            </a:r>
            <a:r>
              <a:rPr lang="mk" b="1" i="0" u="none"/>
              <a:t>instant messaging</a:t>
            </a:r>
            <a:r>
              <a:rPr lang="mk" b="0" i="0" u="none"/>
              <a:t>) е форма на директен разговор во реално време меѓу две или повеќе лица со користење на заеднички клиенти. </a:t>
            </a:r>
          </a:p>
          <a:p>
            <a:pPr algn="l" rtl="0">
              <a:lnSpc>
                <a:spcPct val="120000"/>
              </a:lnSpc>
            </a:pPr>
            <a:r>
              <a:rPr lang="mk" b="0" i="0" u="none"/>
              <a:t>Овој вид разговор вклучува контакт меѓу познато лице наспроти други видови разговор што овозможуваат комуникација меѓу непознати лица. Криминалците се познати по тоа што ги користат инстант-пораките како метод на комуникација.</a:t>
            </a:r>
          </a:p>
          <a:p>
            <a:pPr algn="l" rtl="0">
              <a:lnSpc>
                <a:spcPct val="120000"/>
              </a:lnSpc>
            </a:pPr>
            <a:endParaRPr lang="mk"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104</a:t>
            </a:fld>
            <a:endParaRPr lang="mk" altLang="en-US" sz="1200" dirty="0" smtClean="0">
              <a:solidFill>
                <a:srgbClr val="898989"/>
              </a:solidFill>
            </a:endParaRPr>
          </a:p>
        </p:txBody>
      </p:sp>
    </p:spTree>
    <p:extLst>
      <p:ext uri="{BB962C8B-B14F-4D97-AF65-F5344CB8AC3E}">
        <p14:creationId xmlns:p14="http://schemas.microsoft.com/office/powerpoint/2010/main" val="372537634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pPr rtl="0"/>
            <a:r>
              <a:rPr lang="mk" b="1" i="0" u="none"/>
              <a:t>Колку се распространети социјалните мрежи</a:t>
            </a:r>
            <a:endParaRPr lang="mk" b="1" dirty="0"/>
          </a:p>
        </p:txBody>
      </p:sp>
      <p:sp>
        <p:nvSpPr>
          <p:cNvPr id="6" name="TextBox 5"/>
          <p:cNvSpPr txBox="1"/>
          <p:nvPr/>
        </p:nvSpPr>
        <p:spPr>
          <a:xfrm>
            <a:off x="6570705" y="6538779"/>
            <a:ext cx="1664701" cy="307777"/>
          </a:xfrm>
          <a:prstGeom prst="rect">
            <a:avLst/>
          </a:prstGeom>
          <a:noFill/>
        </p:spPr>
        <p:txBody>
          <a:bodyPr wrap="none" rtlCol="0">
            <a:spAutoFit/>
          </a:bodyPr>
          <a:lstStyle/>
          <a:p>
            <a:pPr algn="l" rtl="0"/>
            <a:r>
              <a:rPr lang="mk" sz="1400" b="0" i="0" u="none"/>
              <a:t>Извор: statista.com</a:t>
            </a:r>
          </a:p>
        </p:txBody>
      </p:sp>
      <p:pic>
        <p:nvPicPr>
          <p:cNvPr id="7" name="Content Placeholder 6"/>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105</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pPr rtl="0"/>
            <a:r>
              <a:rPr lang="mk" b="1" i="0" u="none"/>
              <a:t>Клучни глобални социјални платформи</a:t>
            </a:r>
            <a:endParaRPr lang="mk" b="1" dirty="0"/>
          </a:p>
        </p:txBody>
      </p:sp>
      <p:sp>
        <p:nvSpPr>
          <p:cNvPr id="6" name="TextBox 5"/>
          <p:cNvSpPr txBox="1"/>
          <p:nvPr/>
        </p:nvSpPr>
        <p:spPr>
          <a:xfrm>
            <a:off x="6570705" y="6538779"/>
            <a:ext cx="1664701" cy="307777"/>
          </a:xfrm>
          <a:prstGeom prst="rect">
            <a:avLst/>
          </a:prstGeom>
          <a:noFill/>
        </p:spPr>
        <p:txBody>
          <a:bodyPr wrap="none" rtlCol="0">
            <a:spAutoFit/>
          </a:bodyPr>
          <a:lstStyle/>
          <a:p>
            <a:pPr algn="l" rtl="0"/>
            <a:r>
              <a:rPr lang="mk" sz="1400" b="0" i="0" u="none"/>
              <a:t>Извор: statista.com</a:t>
            </a:r>
          </a:p>
        </p:txBody>
      </p:sp>
      <p:pic>
        <p:nvPicPr>
          <p:cNvPr id="9" name="Content Placeholder 8"/>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106</a:t>
            </a:fld>
            <a:endParaRPr lang="mk" altLang="en-US" sz="1200" dirty="0" smtClean="0">
              <a:solidFill>
                <a:srgbClr val="898989"/>
              </a:solidFill>
            </a:endParaRPr>
          </a:p>
        </p:txBody>
      </p:sp>
    </p:spTree>
    <p:extLst>
      <p:ext uri="{BB962C8B-B14F-4D97-AF65-F5344CB8AC3E}">
        <p14:creationId xmlns:p14="http://schemas.microsoft.com/office/powerpoint/2010/main" val="312710234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274638"/>
            <a:ext cx="8610600" cy="783695"/>
          </a:xfrm>
        </p:spPr>
        <p:txBody>
          <a:bodyPr/>
          <a:lstStyle/>
          <a:p>
            <a:pPr rtl="0"/>
            <a:r>
              <a:rPr lang="mk" b="1" i="0" u="none"/>
              <a:t>Употреба на социјалните мрежи по региони во 2017 година</a:t>
            </a:r>
            <a:endParaRPr lang="mk" b="1" dirty="0"/>
          </a:p>
        </p:txBody>
      </p:sp>
      <p:sp>
        <p:nvSpPr>
          <p:cNvPr id="6" name="TextBox 5"/>
          <p:cNvSpPr txBox="1"/>
          <p:nvPr/>
        </p:nvSpPr>
        <p:spPr>
          <a:xfrm>
            <a:off x="3310288" y="6550223"/>
            <a:ext cx="5833648" cy="307777"/>
          </a:xfrm>
          <a:prstGeom prst="rect">
            <a:avLst/>
          </a:prstGeom>
          <a:noFill/>
        </p:spPr>
        <p:txBody>
          <a:bodyPr wrap="none" rtlCol="0">
            <a:spAutoFit/>
          </a:bodyPr>
          <a:lstStyle/>
          <a:p>
            <a:pPr algn="l" rtl="0"/>
            <a:r>
              <a:rPr lang="mk" sz="1400" b="1" i="0" u="none">
                <a:solidFill>
                  <a:srgbClr val="FFFFFF"/>
                </a:solidFill>
                <a:hlinkClick r:id="rId2"/>
              </a:rPr>
              <a:t>https://www.slideshare.net/wearesocialsg/digital-in-2017-global-overview</a:t>
            </a:r>
            <a:r>
              <a:rPr lang="mk" sz="1400" b="0" i="0" u="none">
                <a:solidFill>
                  <a:srgbClr val="FFFFFF"/>
                </a:solidFill>
              </a:rPr>
              <a:t> </a:t>
            </a:r>
            <a:endParaRPr lang="mk" sz="1400" dirty="0"/>
          </a:p>
        </p:txBody>
      </p:sp>
      <p:pic>
        <p:nvPicPr>
          <p:cNvPr id="7" name="Content Placeholder 6"/>
          <p:cNvPicPr>
            <a:picLocks noGrp="1" noChangeAspect="1"/>
          </p:cNvPicPr>
          <p:nvPr>
            <p:ph idx="1"/>
          </p:nvPr>
        </p:nvPicPr>
        <p:blipFill rotWithShape="1">
          <a:blip r:embed="rId3"/>
          <a:srcRect t="8462" b="1966"/>
          <a:stretch/>
        </p:blipFill>
        <p:spPr>
          <a:xfrm>
            <a:off x="529698" y="1600200"/>
            <a:ext cx="8084603" cy="4525963"/>
          </a:xfrm>
          <a:prstGeom prst="rect">
            <a:avLst/>
          </a:prstGeom>
        </p:spPr>
      </p:pic>
      <p:sp>
        <p:nvSpPr>
          <p:cNvPr id="8" name="Čuvar mesta za broj slajda 1"/>
          <p:cNvSpPr txBox="1">
            <a:spLocks/>
          </p:cNvSpPr>
          <p:nvPr/>
        </p:nvSpPr>
        <p:spPr bwMode="auto">
          <a:xfrm>
            <a:off x="6845082" y="6322774"/>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107</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0"/>
            <a:ext cx="8835838" cy="1357298"/>
          </a:xfrm>
        </p:spPr>
        <p:txBody>
          <a:bodyPr/>
          <a:lstStyle/>
          <a:p>
            <a:pPr rtl="0"/>
            <a:r>
              <a:rPr lang="mk" sz="4000" b="1" i="0" u="none" dirty="0">
                <a:solidFill>
                  <a:schemeClr val="accent1">
                    <a:lumMod val="25000"/>
                  </a:schemeClr>
                </a:solidFill>
                <a:latin typeface="Calibri" pitchFamily="34" charset="0"/>
              </a:rPr>
              <a:t>Постирај и биди проколнат!</a:t>
            </a:r>
            <a:r>
              <a:rPr lang="mk" sz="4000" b="1" dirty="0" smtClean="0">
                <a:solidFill>
                  <a:schemeClr val="accent1">
                    <a:lumMod val="25000"/>
                  </a:schemeClr>
                </a:solidFill>
                <a:latin typeface="Calibri" pitchFamily="34" charset="0"/>
              </a:rPr>
              <a:t/>
            </a:r>
            <a:br>
              <a:rPr lang="mk" sz="4000" b="1" dirty="0" smtClean="0">
                <a:solidFill>
                  <a:schemeClr val="accent1">
                    <a:lumMod val="25000"/>
                  </a:schemeClr>
                </a:solidFill>
                <a:latin typeface="Calibri" pitchFamily="34" charset="0"/>
              </a:rPr>
            </a:br>
            <a:r>
              <a:rPr lang="mk" sz="2600" b="1" i="0" u="none" dirty="0">
                <a:solidFill>
                  <a:schemeClr val="accent1">
                    <a:lumMod val="25000"/>
                  </a:schemeClr>
                </a:solidFill>
                <a:latin typeface="Calibri" pitchFamily="34" charset="0"/>
              </a:rPr>
              <a:t>постирај и биди проколнат!ака „Не очекував тоа ти да го прочиташ!!“</a:t>
            </a:r>
            <a:endParaRPr lang="mk" sz="2600" b="1" dirty="0">
              <a:solidFill>
                <a:schemeClr val="accent1">
                  <a:lumMod val="25000"/>
                </a:schemeClr>
              </a:solidFill>
              <a:latin typeface="Calibri" pitchFamily="34" charset="0"/>
            </a:endParaRPr>
          </a:p>
        </p:txBody>
      </p:sp>
      <p:sp>
        <p:nvSpPr>
          <p:cNvPr id="3" name="Content Placeholder 2"/>
          <p:cNvSpPr>
            <a:spLocks noGrp="1"/>
          </p:cNvSpPr>
          <p:nvPr>
            <p:ph idx="1"/>
          </p:nvPr>
        </p:nvSpPr>
        <p:spPr>
          <a:xfrm>
            <a:off x="7143768" y="1714488"/>
            <a:ext cx="1785950" cy="4214842"/>
          </a:xfrm>
          <a:solidFill>
            <a:schemeClr val="accent5">
              <a:lumMod val="90000"/>
            </a:schemeClr>
          </a:solidFill>
        </p:spPr>
        <p:txBody>
          <a:bodyPr>
            <a:normAutofit fontScale="92500" lnSpcReduction="20000"/>
          </a:bodyPr>
          <a:lstStyle/>
          <a:p>
            <a:pPr marL="0" indent="0" algn="l" rtl="0">
              <a:buNone/>
            </a:pPr>
            <a:r>
              <a:rPr lang="mk" sz="2400" b="0" i="0" u="none">
                <a:latin typeface="Times New Roman" pitchFamily="18" charset="0"/>
                <a:cs typeface="Times New Roman" pitchFamily="18" charset="0"/>
              </a:rPr>
              <a:t>Отпуштен поради тоа што на Facebook работата ја нарекол „здодевна“</a:t>
            </a:r>
            <a:endParaRPr lang="mk" sz="2400" dirty="0" smtClean="0">
              <a:latin typeface="Times New Roman" pitchFamily="18" charset="0"/>
              <a:cs typeface="Times New Roman" pitchFamily="18" charset="0"/>
            </a:endParaRPr>
          </a:p>
          <a:p>
            <a:pPr marL="0" indent="0" algn="l" rtl="0">
              <a:buNone/>
            </a:pPr>
            <a:r>
              <a:rPr lang="mk" sz="900" b="0" i="0" u="none">
                <a:latin typeface="Arial" pitchFamily="34" charset="0"/>
                <a:cs typeface="Arial" pitchFamily="34" charset="0"/>
              </a:rPr>
              <a:t>Од репортер на „Дејли телеграф“</a:t>
            </a:r>
          </a:p>
          <a:p>
            <a:pPr marL="0" indent="0" algn="l" rtl="0">
              <a:buNone/>
            </a:pPr>
            <a:endParaRPr lang="mk" sz="600" dirty="0" smtClean="0">
              <a:latin typeface="Arial" pitchFamily="34" charset="0"/>
              <a:cs typeface="Arial" pitchFamily="34" charset="0"/>
            </a:endParaRPr>
          </a:p>
          <a:p>
            <a:pPr marL="0" indent="0" algn="just" rtl="0">
              <a:buNone/>
            </a:pPr>
            <a:r>
              <a:rPr lang="mk" sz="900" b="0" i="0" u="none">
                <a:latin typeface="Times New Roman" pitchFamily="18" charset="0"/>
                <a:cs typeface="Times New Roman" pitchFamily="18" charset="0"/>
              </a:rPr>
              <a:t>ТИНЕЈЏЕРКА била отпуштена откако на Facebook ја нарекла својата канцелариска работа „здодевна“.</a:t>
            </a:r>
          </a:p>
          <a:p>
            <a:pPr marL="0" indent="0" algn="just" rtl="0">
              <a:buNone/>
            </a:pPr>
            <a:r>
              <a:rPr lang="mk" sz="900" b="0" i="0" u="none">
                <a:latin typeface="Times New Roman" pitchFamily="18" charset="0"/>
                <a:cs typeface="Times New Roman" pitchFamily="18" charset="0"/>
              </a:rPr>
              <a:t> Кимберли Свон, 16, кажа дека ја однеле во канцеларијата на менаџерот и дека ѝ било кажано дека работниот однос ѝ престанува поради коментарите на социјалните мрежи.</a:t>
            </a:r>
          </a:p>
          <a:p>
            <a:pPr marL="0" indent="0" algn="just" rtl="0">
              <a:buNone/>
            </a:pPr>
            <a:r>
              <a:rPr lang="mk" sz="900" b="0" i="0" u="none">
                <a:latin typeface="Times New Roman" pitchFamily="18" charset="0"/>
                <a:cs typeface="Times New Roman" pitchFamily="18" charset="0"/>
              </a:rPr>
              <a:t>Ѝ било дадено писмо што гласело: „Поради вашите коментари на Facebook во врска со вашата работа и со компанијата, сметаме дека е најдобро со оглед дека не сте среќни и не уживате во вашата работа да го прекинеме работниот однос со ...“</a:t>
            </a:r>
            <a:endParaRPr lang="mk" sz="900" b="0" dirty="0">
              <a:latin typeface="Times New Roman" pitchFamily="18" charset="0"/>
              <a:cs typeface="Times New Roman" pitchFamily="18" charset="0"/>
            </a:endParaRPr>
          </a:p>
        </p:txBody>
      </p:sp>
      <p:pic>
        <p:nvPicPr>
          <p:cNvPr id="1026" name="Picture 2" descr="C:\Users\Jim\AppData\Local\Temp\scl1.PNG"/>
          <p:cNvPicPr>
            <a:picLocks noChangeAspect="1" noChangeArrowheads="1"/>
          </p:cNvPicPr>
          <p:nvPr/>
        </p:nvPicPr>
        <p:blipFill>
          <a:blip r:embed="rId3" cstate="print"/>
          <a:srcRect/>
          <a:stretch>
            <a:fillRect/>
          </a:stretch>
        </p:blipFill>
        <p:spPr bwMode="auto">
          <a:xfrm>
            <a:off x="2428860" y="1357298"/>
            <a:ext cx="4702477" cy="3886198"/>
          </a:xfrm>
          <a:prstGeom prst="rect">
            <a:avLst/>
          </a:prstGeom>
          <a:noFill/>
        </p:spPr>
      </p:pic>
      <p:cxnSp>
        <p:nvCxnSpPr>
          <p:cNvPr id="6" name="Straight Connector 5"/>
          <p:cNvCxnSpPr/>
          <p:nvPr/>
        </p:nvCxnSpPr>
        <p:spPr>
          <a:xfrm>
            <a:off x="7215206" y="3429000"/>
            <a:ext cx="1571636" cy="1588"/>
          </a:xfrm>
          <a:prstGeom prst="line">
            <a:avLst/>
          </a:prstGeom>
          <a:ln w="3175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2844" y="1428736"/>
            <a:ext cx="2286016" cy="4770537"/>
          </a:xfrm>
          <a:prstGeom prst="rect">
            <a:avLst/>
          </a:prstGeom>
          <a:solidFill>
            <a:srgbClr val="FFC000"/>
          </a:solidFill>
        </p:spPr>
        <p:txBody>
          <a:bodyPr wrap="square" rtlCol="0">
            <a:spAutoFit/>
          </a:bodyPr>
          <a:lstStyle/>
          <a:p>
            <a:pPr algn="l" rtl="0"/>
            <a:r>
              <a:rPr lang="mk" sz="1200" b="1" i="0" u="none"/>
              <a:t>Страницата за социјално вмрежување Friendster отпушти вработен поради блог</a:t>
            </a:r>
          </a:p>
          <a:p>
            <a:pPr algn="l" rtl="0"/>
            <a:r>
              <a:rPr lang="mk" sz="1100" b="0" i="0" u="none"/>
              <a:t>Пишувајќи за карактеристиките на „затвор“ на предметната страница ...</a:t>
            </a:r>
          </a:p>
          <a:p>
            <a:endParaRPr lang="mk" sz="600" dirty="0" smtClean="0"/>
          </a:p>
          <a:p>
            <a:pPr algn="just" rtl="0"/>
            <a:r>
              <a:rPr lang="mk" sz="1000" b="0" i="0" u="none"/>
              <a:t>Friendster, познат по големиот пробив во социјалното вмрежување и по промовирањето на самоизразувањето меѓу еднаквите на себеси, во понеделникот отпушти една од своите вработени поради нејзиниот личен блог на мрежата, односно онлајн-дневник. </a:t>
            </a:r>
          </a:p>
          <a:p>
            <a:pPr algn="just" rtl="0"/>
            <a:r>
              <a:rPr lang="mk" sz="1000" b="0" i="0" u="none"/>
              <a:t>Џојс Парк, програмер на веб-апликации, која живее во Санивејл, Калифорнија, изјави дека во понеделникот нејзините директори ѝ кажале дека ја преминала линијата со нејзиниот блог „Troutgirl“. Тие одбиле да ѝ го образложат тоа, освен што кажале дека тоа е крајна одлука на извршниот директор Скот Саса, кажа Парк.</a:t>
            </a:r>
          </a:p>
          <a:p>
            <a:pPr algn="just" rtl="0"/>
            <a:r>
              <a:rPr lang="mk" sz="1000" b="0" i="0" u="none"/>
              <a:t>Парк, 35, кажа: „Само ставив три поста за Friendster на мојот блог, по што тие одлучија да ме отпуштат, а сè беа јавно достапни информации. Тие немаа никаква политика, не ми дадоа никакво предупредување, не побараа од мене да симнам нешто“.</a:t>
            </a:r>
          </a:p>
          <a:p>
            <a:pPr algn="just" rtl="0"/>
            <a:r>
              <a:rPr lang="mk" sz="1000" b="0" i="0" u="none"/>
              <a:t>Портпаролката на Friendster Лиза Коп кажа дека компанијата не коментира за прашањата на персоналот.</a:t>
            </a:r>
          </a:p>
        </p:txBody>
      </p:sp>
      <p:sp>
        <p:nvSpPr>
          <p:cNvPr id="11" name="TextBox 10"/>
          <p:cNvSpPr txBox="1"/>
          <p:nvPr/>
        </p:nvSpPr>
        <p:spPr>
          <a:xfrm>
            <a:off x="2500298" y="4143381"/>
            <a:ext cx="4572032" cy="2431435"/>
          </a:xfrm>
          <a:prstGeom prst="rect">
            <a:avLst/>
          </a:prstGeom>
          <a:solidFill>
            <a:schemeClr val="accent6">
              <a:lumMod val="40000"/>
              <a:lumOff val="60000"/>
            </a:schemeClr>
          </a:solidFill>
        </p:spPr>
        <p:txBody>
          <a:bodyPr wrap="square" rtlCol="0">
            <a:spAutoFit/>
          </a:bodyPr>
          <a:lstStyle/>
          <a:p>
            <a:pPr algn="l" rtl="0"/>
            <a:r>
              <a:rPr lang="mk" sz="2000" b="1" i="0" u="none">
                <a:latin typeface="Times New Roman" pitchFamily="18" charset="0"/>
                <a:cs typeface="Times New Roman" pitchFamily="18" charset="0"/>
              </a:rPr>
              <a:t>Судење на студенти од Facebook</a:t>
            </a:r>
            <a:endParaRPr lang="mk" sz="2000" b="1" dirty="0" smtClean="0">
              <a:latin typeface="Times New Roman" pitchFamily="18" charset="0"/>
              <a:cs typeface="Times New Roman" pitchFamily="18" charset="0"/>
            </a:endParaRPr>
          </a:p>
          <a:p>
            <a:pPr algn="just" rtl="0"/>
            <a:r>
              <a:rPr lang="mk" sz="1100" b="0" i="0" u="none"/>
              <a:t>Персоналот на „Оксфорд Јуниверзити“ се пријавува на Facebook и користи докази што ги наоѓа на профилите на студентите за да ги дисциплинираат.</a:t>
            </a:r>
          </a:p>
          <a:p>
            <a:pPr algn="just" rtl="0"/>
            <a:r>
              <a:rPr lang="mk" sz="1100" b="0" i="0" u="none"/>
              <a:t>Прокураторите, кои се дел од дисциплинското тело на Оксфорд, им ги пратиле на студентите, по електронска пошта, фотографиите објавени на социјалните мрежи на кои тие го слават завршувањето на испитите како доказ за кршење на кодексот на однесување на Универзитетот. </a:t>
            </a:r>
          </a:p>
          <a:p>
            <a:pPr algn="just" rtl="0"/>
            <a:r>
              <a:rPr lang="mk" sz="1100" b="0" i="0" u="none"/>
              <a:t>Студентите сега се соочуваат со парични казни до 100 фунти откако прокураторите собрале докази за нив како го прославуваа завршувањето на испитите со „правење ѓубре“ од нивните пријатели, истурајќи врз нив шампањско, конфети, брашно, па дури и храна, вклучително свежо месо и октопод.</a:t>
            </a:r>
          </a:p>
          <a:p>
            <a:pPr algn="just" rtl="0"/>
            <a:r>
              <a:rPr lang="mk" sz="1100" b="0" i="0" u="none"/>
              <a:t>Студентите можеби нема да можат да дипломираат додека не се реши дисциплинското сослушување.</a:t>
            </a:r>
            <a:endParaRPr lang="mk" dirty="0"/>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108</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rtl="0"/>
            <a:r>
              <a:rPr lang="mk" sz="3200" b="1" i="0" u="none">
                <a:latin typeface="Calibri" pitchFamily="34" charset="0"/>
              </a:rPr>
              <a:t>ОНЛАЈН-ИГРИ</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109</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Bild 20"/>
          <p:cNvPicPr>
            <a:picLocks noChangeAspect="1"/>
          </p:cNvPicPr>
          <p:nvPr/>
        </p:nvPicPr>
        <p:blipFill>
          <a:blip r:embed="rId3"/>
          <a:stretch>
            <a:fillRect/>
          </a:stretch>
        </p:blipFill>
        <p:spPr>
          <a:xfrm>
            <a:off x="275166" y="2714620"/>
            <a:ext cx="3159611" cy="1571620"/>
          </a:xfrm>
          <a:prstGeom prst="rect">
            <a:avLst/>
          </a:prstGeom>
        </p:spPr>
      </p:pic>
      <p:pic>
        <p:nvPicPr>
          <p:cNvPr id="19" name="Bild 18"/>
          <p:cNvPicPr>
            <a:picLocks noChangeAspect="1"/>
          </p:cNvPicPr>
          <p:nvPr/>
        </p:nvPicPr>
        <p:blipFill>
          <a:blip r:embed="rId4"/>
          <a:stretch>
            <a:fillRect/>
          </a:stretch>
        </p:blipFill>
        <p:spPr>
          <a:xfrm>
            <a:off x="2294559" y="1807400"/>
            <a:ext cx="5116561" cy="2845033"/>
          </a:xfrm>
          <a:prstGeom prst="rect">
            <a:avLst/>
          </a:prstGeom>
        </p:spPr>
      </p:pic>
      <p:pic>
        <p:nvPicPr>
          <p:cNvPr id="16" name="Bild 15"/>
          <p:cNvPicPr>
            <a:picLocks noChangeAspect="1"/>
          </p:cNvPicPr>
          <p:nvPr/>
        </p:nvPicPr>
        <p:blipFill>
          <a:blip r:embed="rId5"/>
          <a:stretch>
            <a:fillRect/>
          </a:stretch>
        </p:blipFill>
        <p:spPr>
          <a:xfrm>
            <a:off x="1928167" y="4652433"/>
            <a:ext cx="4411133" cy="2205567"/>
          </a:xfrm>
          <a:prstGeom prst="rect">
            <a:avLst/>
          </a:prstGeom>
        </p:spPr>
      </p:pic>
      <p:pic>
        <p:nvPicPr>
          <p:cNvPr id="7" name="Picture 6" descr="imagesCABN2JJC.jpg"/>
          <p:cNvPicPr>
            <a:picLocks noChangeAspect="1"/>
          </p:cNvPicPr>
          <p:nvPr/>
        </p:nvPicPr>
        <p:blipFill>
          <a:blip r:embed="rId6" cstate="print"/>
          <a:stretch>
            <a:fillRect/>
          </a:stretch>
        </p:blipFill>
        <p:spPr>
          <a:xfrm rot="1582198">
            <a:off x="6601417" y="3131871"/>
            <a:ext cx="2280467" cy="1714512"/>
          </a:xfrm>
          <a:prstGeom prst="rect">
            <a:avLst/>
          </a:prstGeom>
        </p:spPr>
      </p:pic>
      <p:sp>
        <p:nvSpPr>
          <p:cNvPr id="2" name="Title 1"/>
          <p:cNvSpPr>
            <a:spLocks noGrp="1"/>
          </p:cNvSpPr>
          <p:nvPr>
            <p:ph type="title"/>
          </p:nvPr>
        </p:nvSpPr>
        <p:spPr>
          <a:xfrm>
            <a:off x="457200" y="274638"/>
            <a:ext cx="8229600" cy="834758"/>
          </a:xfrm>
        </p:spPr>
        <p:txBody>
          <a:bodyPr/>
          <a:lstStyle/>
          <a:p>
            <a:pPr rtl="0"/>
            <a:r>
              <a:rPr lang="mk" b="1" i="0" u="none"/>
              <a:t>Оперативни системи</a:t>
            </a:r>
            <a:endParaRPr lang="mk" b="1" dirty="0"/>
          </a:p>
        </p:txBody>
      </p:sp>
      <p:pic>
        <p:nvPicPr>
          <p:cNvPr id="3" name="Bild 2"/>
          <p:cNvPicPr>
            <a:picLocks noChangeAspect="1"/>
          </p:cNvPicPr>
          <p:nvPr/>
        </p:nvPicPr>
        <p:blipFill>
          <a:blip r:embed="rId7"/>
          <a:stretch>
            <a:fillRect/>
          </a:stretch>
        </p:blipFill>
        <p:spPr>
          <a:xfrm rot="20271558">
            <a:off x="5448937" y="1013511"/>
            <a:ext cx="2974505" cy="1979537"/>
          </a:xfrm>
          <a:prstGeom prst="rect">
            <a:avLst/>
          </a:prstGeom>
        </p:spPr>
      </p:pic>
      <p:pic>
        <p:nvPicPr>
          <p:cNvPr id="15" name="Bild 14"/>
          <p:cNvPicPr>
            <a:picLocks noChangeAspect="1"/>
          </p:cNvPicPr>
          <p:nvPr/>
        </p:nvPicPr>
        <p:blipFill>
          <a:blip r:embed="rId8"/>
          <a:stretch>
            <a:fillRect/>
          </a:stretch>
        </p:blipFill>
        <p:spPr>
          <a:xfrm>
            <a:off x="159777" y="3647543"/>
            <a:ext cx="1816971" cy="3230170"/>
          </a:xfrm>
          <a:prstGeom prst="rect">
            <a:avLst/>
          </a:prstGeom>
        </p:spPr>
      </p:pic>
      <p:pic>
        <p:nvPicPr>
          <p:cNvPr id="17" name="Bild 16"/>
          <p:cNvPicPr>
            <a:picLocks noChangeAspect="1"/>
          </p:cNvPicPr>
          <p:nvPr/>
        </p:nvPicPr>
        <p:blipFill>
          <a:blip r:embed="rId9"/>
          <a:stretch>
            <a:fillRect/>
          </a:stretch>
        </p:blipFill>
        <p:spPr>
          <a:xfrm>
            <a:off x="6182346" y="4549266"/>
            <a:ext cx="1869340" cy="1807083"/>
          </a:xfrm>
          <a:prstGeom prst="rect">
            <a:avLst/>
          </a:prstGeom>
        </p:spPr>
      </p:pic>
      <p:pic>
        <p:nvPicPr>
          <p:cNvPr id="20" name="Bild 19"/>
          <p:cNvPicPr>
            <a:picLocks noChangeAspect="1"/>
          </p:cNvPicPr>
          <p:nvPr/>
        </p:nvPicPr>
        <p:blipFill>
          <a:blip r:embed="rId10"/>
          <a:stretch>
            <a:fillRect/>
          </a:stretch>
        </p:blipFill>
        <p:spPr>
          <a:xfrm rot="543157">
            <a:off x="266204" y="1134797"/>
            <a:ext cx="2853267" cy="1792761"/>
          </a:xfrm>
          <a:prstGeom prst="rect">
            <a:avLst/>
          </a:prstGeom>
        </p:spPr>
      </p:pic>
      <p:sp>
        <p:nvSpPr>
          <p:cNvPr id="1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11</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4429"/>
          </a:xfrm>
        </p:spPr>
        <p:txBody>
          <a:bodyPr/>
          <a:lstStyle/>
          <a:p>
            <a:pPr rtl="0"/>
            <a:r>
              <a:rPr lang="mk" b="1" i="0" u="none"/>
              <a:t>Што се онлајн-игри</a:t>
            </a:r>
            <a:endParaRPr lang="mk" b="1" dirty="0"/>
          </a:p>
        </p:txBody>
      </p:sp>
      <p:sp>
        <p:nvSpPr>
          <p:cNvPr id="3" name="Content Placeholder 2"/>
          <p:cNvSpPr>
            <a:spLocks noGrp="1"/>
          </p:cNvSpPr>
          <p:nvPr>
            <p:ph idx="1"/>
          </p:nvPr>
        </p:nvSpPr>
        <p:spPr>
          <a:xfrm>
            <a:off x="457200" y="1270000"/>
            <a:ext cx="8229600" cy="4856163"/>
          </a:xfrm>
        </p:spPr>
        <p:txBody>
          <a:bodyPr>
            <a:normAutofit fontScale="70000" lnSpcReduction="20000"/>
          </a:bodyPr>
          <a:lstStyle/>
          <a:p>
            <a:pPr marL="274638" indent="-274638" algn="just" rtl="0"/>
            <a:r>
              <a:rPr lang="mk" b="0" i="0" u="none"/>
              <a:t>Онлајн-игра е игра што се игра на некаква форма на компјутерска мрежа. Ова речиси секогаш значи интернет или еквивалентна технологија, но игрите секогаш користеле технологија што е тековна; модеми пред интернет и терминали поврзани со кабли пред модемите. </a:t>
            </a:r>
            <a:endParaRPr lang="mk" dirty="0" smtClean="0"/>
          </a:p>
          <a:p>
            <a:pPr marL="274638" indent="-274638" algn="just" rtl="0"/>
            <a:r>
              <a:rPr lang="mk" b="0" i="0" u="none"/>
              <a:t>Експанзијата на онлајн-игрите ја рефлектира вкупната експанзија на компјутерските мрежи од мали локални мрежи до интернетот и до самиот раст на интернет-пристапот. </a:t>
            </a:r>
          </a:p>
          <a:p>
            <a:pPr marL="271463" indent="-255588" algn="just" rtl="0"/>
            <a:r>
              <a:rPr lang="mk" b="0" i="0" u="none"/>
              <a:t>Онлајн-игрите може да бидат во опсег од едноставни текстуално базирани игри до игри што инкорпорираат сложени графички и виртуелни светови што во исто време ги играат повеќе играчи. </a:t>
            </a:r>
          </a:p>
          <a:p>
            <a:pPr marL="274638" indent="-274638" algn="just" rtl="0"/>
            <a:r>
              <a:rPr lang="mk" b="1" i="0" u="none"/>
              <a:t>Многу онлајн-игри имаат поврзани онлајн-заедници, што ги прави онлајн-игрите форма на социјална активност што надминува игра од еден играч</a:t>
            </a:r>
            <a:endParaRPr lang="mk" b="1" dirty="0"/>
          </a:p>
        </p:txBody>
      </p:sp>
      <p:sp>
        <p:nvSpPr>
          <p:cNvPr id="4" name="TextBox 3"/>
          <p:cNvSpPr txBox="1"/>
          <p:nvPr/>
        </p:nvSpPr>
        <p:spPr>
          <a:xfrm>
            <a:off x="6904309" y="6550223"/>
            <a:ext cx="2239691" cy="307777"/>
          </a:xfrm>
          <a:prstGeom prst="rect">
            <a:avLst/>
          </a:prstGeom>
          <a:noFill/>
        </p:spPr>
        <p:txBody>
          <a:bodyPr wrap="none" rtlCol="0">
            <a:spAutoFit/>
          </a:bodyPr>
          <a:lstStyle/>
          <a:p>
            <a:pPr algn="l" rtl="0"/>
            <a:r>
              <a:rPr lang="mk" sz="1400" b="0" i="0" u="none"/>
              <a:t>Извор: www.wikipedia.com</a:t>
            </a:r>
            <a:endParaRPr lang="mk" sz="1400" dirty="0"/>
          </a:p>
        </p:txBody>
      </p:sp>
      <p:sp>
        <p:nvSpPr>
          <p:cNvPr id="5" name="Čuvar mesta za broj slajda 1"/>
          <p:cNvSpPr txBox="1">
            <a:spLocks/>
          </p:cNvSpPr>
          <p:nvPr/>
        </p:nvSpPr>
        <p:spPr bwMode="auto">
          <a:xfrm>
            <a:off x="6845082" y="6338272"/>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110</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905370" y="285750"/>
            <a:ext cx="7543800" cy="857250"/>
          </a:xfrm>
        </p:spPr>
        <p:txBody>
          <a:bodyPr/>
          <a:lstStyle/>
          <a:p>
            <a:pPr rtl="0" eaLnBrk="1" hangingPunct="1"/>
            <a:r>
              <a:rPr lang="mk" b="1" i="0" u="none">
                <a:solidFill>
                  <a:schemeClr val="accent1">
                    <a:lumMod val="25000"/>
                  </a:schemeClr>
                </a:solidFill>
                <a:latin typeface="Calibri" pitchFamily="34" charset="0"/>
              </a:rPr>
              <a:t>Компјутерски криминал во онлајн-игрите</a:t>
            </a:r>
          </a:p>
        </p:txBody>
      </p:sp>
      <p:sp>
        <p:nvSpPr>
          <p:cNvPr id="24579" name="Content Placeholder 2"/>
          <p:cNvSpPr>
            <a:spLocks noGrp="1"/>
          </p:cNvSpPr>
          <p:nvPr>
            <p:ph idx="1"/>
          </p:nvPr>
        </p:nvSpPr>
        <p:spPr>
          <a:xfrm>
            <a:off x="357188" y="1500188"/>
            <a:ext cx="8572500" cy="5000625"/>
          </a:xfrm>
        </p:spPr>
        <p:txBody>
          <a:bodyPr>
            <a:normAutofit fontScale="92500" lnSpcReduction="20000"/>
          </a:bodyPr>
          <a:lstStyle/>
          <a:p>
            <a:pPr marL="0" indent="0" algn="just" rtl="0">
              <a:buNone/>
            </a:pPr>
            <a:r>
              <a:rPr lang="mk" sz="2000" b="0" i="0" u="none" dirty="0"/>
              <a:t>Пред неколку децении „кривично дело“ во однос на игрите можеше да значи крадење на игра или на конзолата за играње од продавница во шопинг-центар</a:t>
            </a:r>
            <a:r>
              <a:rPr lang="mk" sz="2000" b="0" i="0" u="none" dirty="0" smtClean="0"/>
              <a:t>. Денес</a:t>
            </a:r>
            <a:r>
              <a:rPr lang="mk" sz="2000" b="0" i="0" u="none" dirty="0"/>
              <a:t>, со онлајн-игрите, постојат многу повеќе начини криминалците да лажат, мамат и да крадат заради своја добивка или да ги победат другите играчи.</a:t>
            </a:r>
          </a:p>
          <a:p>
            <a:pPr marL="0" indent="0" algn="just" rtl="0">
              <a:buNone/>
            </a:pPr>
            <a:endParaRPr lang="mk" sz="2000" dirty="0">
              <a:latin typeface="Calibri" pitchFamily="34" charset="0"/>
            </a:endParaRPr>
          </a:p>
          <a:p>
            <a:pPr marL="0" indent="0" algn="just" rtl="0">
              <a:buNone/>
            </a:pPr>
            <a:r>
              <a:rPr lang="mk" sz="2000" b="0" i="0" u="none" dirty="0">
                <a:latin typeface="Calibri" pitchFamily="34" charset="0"/>
              </a:rPr>
              <a:t>Примери:</a:t>
            </a:r>
          </a:p>
          <a:p>
            <a:pPr algn="just" rtl="0"/>
            <a:r>
              <a:rPr lang="mk" sz="2000" b="1" i="0" u="none" dirty="0">
                <a:latin typeface="Calibri" pitchFamily="34" charset="0"/>
              </a:rPr>
              <a:t>Хакирање (Hacking) - </a:t>
            </a:r>
            <a:r>
              <a:rPr lang="mk" sz="2000" b="0" i="0" u="none" dirty="0"/>
              <a:t>Некои сајбер-криминалци може да се обидат да ве намамат да дадете информации за себеси за да ги хакираат вашите лични налози или налозите за игра</a:t>
            </a:r>
          </a:p>
          <a:p>
            <a:pPr algn="just" rtl="0"/>
            <a:r>
              <a:rPr lang="mk" sz="2000" b="1" i="0" u="none" dirty="0">
                <a:latin typeface="Calibri" pitchFamily="34" charset="0"/>
              </a:rPr>
              <a:t>Фишинг (Phishing) - </a:t>
            </a:r>
            <a:r>
              <a:rPr lang="mk" sz="2000" b="0" i="0" u="none" dirty="0"/>
              <a:t>Тие можат да ви кажат дека ќе ви помогнат да добиете повеќе пари за играта или да поминете на повисоко ниво побрзо</a:t>
            </a:r>
          </a:p>
          <a:p>
            <a:pPr algn="just" rtl="0"/>
            <a:r>
              <a:rPr lang="mk" sz="2000" b="1" i="0" u="none" dirty="0">
                <a:latin typeface="Calibri" pitchFamily="34" charset="0"/>
              </a:rPr>
              <a:t>Златна фарма (Gold-farming) - </a:t>
            </a:r>
            <a:r>
              <a:rPr lang="mk" sz="2000" b="0" i="0" u="none" dirty="0"/>
              <a:t>Некои сајбер-криминалци користат ботнети за да генерираат имот во играта — како што се „злато“, „пари“ или „дијаманти“—кои може да се обидат да ги продадат на други играчи, обично со попуст.</a:t>
            </a:r>
          </a:p>
          <a:p>
            <a:pPr algn="just" rtl="0"/>
            <a:r>
              <a:rPr lang="mk" sz="2000" b="1" i="0" u="none" dirty="0">
                <a:latin typeface="Calibri" pitchFamily="34" charset="0"/>
              </a:rPr>
              <a:t>Сајбер-заплашување (Cyberbullying) - </a:t>
            </a:r>
            <a:r>
              <a:rPr lang="mk" sz="2000" b="0" i="0" u="none" dirty="0"/>
              <a:t>Дел од забавата на онлајн-игрите е конкурентноста меѓу играчите. Меѓутоа, постои разлика меѓу нештетна конкуренција и сајбер-заплашување</a:t>
            </a:r>
            <a:endParaRPr lang="mk" sz="2000" b="1" dirty="0" smtClean="0">
              <a:latin typeface="Calibri"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111</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33829" y="142875"/>
            <a:ext cx="8644853" cy="1143000"/>
          </a:xfrm>
        </p:spPr>
        <p:txBody>
          <a:bodyPr/>
          <a:lstStyle/>
          <a:p>
            <a:pPr rtl="0"/>
            <a:r>
              <a:rPr lang="mk" sz="3500" b="1" i="0" u="none" dirty="0" smtClean="0">
                <a:solidFill>
                  <a:schemeClr val="accent1">
                    <a:lumMod val="25000"/>
                  </a:schemeClr>
                </a:solidFill>
                <a:latin typeface="Calibri" pitchFamily="34" charset="0"/>
              </a:rPr>
              <a:t>Кинез </a:t>
            </a:r>
            <a:r>
              <a:rPr lang="mk" sz="3500" b="1" i="0" u="none" dirty="0">
                <a:solidFill>
                  <a:schemeClr val="accent1">
                    <a:lumMod val="25000"/>
                  </a:schemeClr>
                </a:solidFill>
                <a:latin typeface="Calibri" pitchFamily="34" charset="0"/>
              </a:rPr>
              <a:t>прободен со смрт поради „кражба“ на виртуелен меч</a:t>
            </a:r>
          </a:p>
        </p:txBody>
      </p:sp>
      <p:sp>
        <p:nvSpPr>
          <p:cNvPr id="25603" name="Content Placeholder 2"/>
          <p:cNvSpPr>
            <a:spLocks noGrp="1"/>
          </p:cNvSpPr>
          <p:nvPr>
            <p:ph idx="1"/>
          </p:nvPr>
        </p:nvSpPr>
        <p:spPr>
          <a:xfrm>
            <a:off x="0" y="1450975"/>
            <a:ext cx="7429500" cy="5429250"/>
          </a:xfrm>
        </p:spPr>
        <p:txBody>
          <a:bodyPr>
            <a:normAutofit/>
          </a:bodyPr>
          <a:lstStyle/>
          <a:p>
            <a:pPr algn="just" rtl="0"/>
            <a:r>
              <a:rPr lang="mk" sz="1800" b="0" i="0" u="none" dirty="0">
                <a:latin typeface="Calibri" pitchFamily="34" charset="0"/>
              </a:rPr>
              <a:t>Виртуелната реалност прерасна во убиство во Кина откако караница меѓу играчи во една игра завршила така што еден човек бил прободен до смрт за „кражба“ на оружје што постоело само во онлајн-играта на играње улоги.</a:t>
            </a:r>
          </a:p>
          <a:p>
            <a:pPr algn="just" rtl="0"/>
            <a:r>
              <a:rPr lang="mk" sz="1800" b="0" i="0" u="none" dirty="0">
                <a:latin typeface="Calibri" pitchFamily="34" charset="0"/>
              </a:rPr>
              <a:t>Ки Ченгвеи, 41, од Шангај, освоил „сабја на змеј“ на интернет-играта </a:t>
            </a:r>
            <a:r>
              <a:rPr lang="mk" sz="1800" b="0" i="1" u="none" dirty="0">
                <a:latin typeface="Calibri" pitchFamily="34" charset="0"/>
              </a:rPr>
              <a:t>Легендата на Мир III</a:t>
            </a:r>
            <a:r>
              <a:rPr lang="mk" sz="1800" b="0" i="0" u="none" dirty="0">
                <a:latin typeface="Calibri" pitchFamily="34" charset="0"/>
              </a:rPr>
              <a:t>, но одлучил да му ја позајми на неговиот другар во играта Жу Каојуан. Караницата избувнала кога Каојуан го продал виртуелното оружје на друг играч за околу 500 фунти без согласност од Ченгвеи.</a:t>
            </a:r>
          </a:p>
          <a:p>
            <a:pPr algn="just" rtl="0"/>
            <a:r>
              <a:rPr lang="mk" sz="1800" b="0" i="0" u="none" dirty="0">
                <a:latin typeface="Calibri" pitchFamily="34" charset="0"/>
              </a:rPr>
              <a:t>Жалбите на Ченгвеи до локалната полиција биле игнорирани од полицијата бидејќи било заклучено дека законски не се случила никаква кражба затоа што мечот не постоел во физичкиот свет. Откако ја слушнал одлуката, Ченгвеил провалил во куќата на Каојуан и го избол во градите.</a:t>
            </a:r>
          </a:p>
          <a:p>
            <a:pPr algn="just" rtl="0"/>
            <a:r>
              <a:rPr lang="mk" sz="1800" b="0" i="0" u="none" dirty="0">
                <a:latin typeface="Calibri" pitchFamily="34" charset="0"/>
              </a:rPr>
              <a:t>Ченгвеи е прогласен за виновен за убиство и осуден на условна смртна казна, но остатокот од животот ќе го помине во затвор.</a:t>
            </a:r>
          </a:p>
          <a:p>
            <a:pPr algn="r" rtl="0"/>
            <a:r>
              <a:rPr lang="mk" sz="1800" b="0" i="1" u="none" dirty="0">
                <a:solidFill>
                  <a:srgbClr val="002060"/>
                </a:solidFill>
                <a:latin typeface="Calibri" pitchFamily="34" charset="0"/>
              </a:rPr>
              <a:t>Извор - vnunet.com, 9th June 2005</a:t>
            </a:r>
          </a:p>
          <a:p>
            <a:pPr algn="just" rtl="0"/>
            <a:endParaRPr lang="mk" sz="1800" dirty="0" smtClean="0"/>
          </a:p>
        </p:txBody>
      </p:sp>
      <p:pic>
        <p:nvPicPr>
          <p:cNvPr id="25604" name="Picture 5" descr="C:\Users\Jim\AppData\Local\Temp\scl2.PNG"/>
          <p:cNvPicPr>
            <a:picLocks noChangeAspect="1" noChangeArrowheads="1"/>
          </p:cNvPicPr>
          <p:nvPr/>
        </p:nvPicPr>
        <p:blipFill>
          <a:blip r:embed="rId2" cstate="print"/>
          <a:srcRect/>
          <a:stretch>
            <a:fillRect/>
          </a:stretch>
        </p:blipFill>
        <p:spPr bwMode="auto">
          <a:xfrm>
            <a:off x="7429500" y="2286000"/>
            <a:ext cx="1560513" cy="3176588"/>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112</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2756261"/>
            <a:ext cx="2667000" cy="584776"/>
          </a:xfrm>
          <a:prstGeom prst="rect">
            <a:avLst/>
          </a:prstGeom>
          <a:noFill/>
          <a:ln w="9525">
            <a:noFill/>
            <a:miter lim="800000"/>
            <a:headEnd/>
            <a:tailEnd/>
          </a:ln>
        </p:spPr>
        <p:txBody>
          <a:bodyPr>
            <a:spAutoFit/>
          </a:bodyPr>
          <a:lstStyle/>
          <a:p>
            <a:pPr algn="ctr" rtl="0"/>
            <a:r>
              <a:rPr lang="mk" sz="3200" b="1" i="0" u="none">
                <a:latin typeface="Calibri" pitchFamily="34" charset="0"/>
              </a:rPr>
              <a:t>Стриминг</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113</a:t>
            </a:fld>
            <a:endParaRPr lang="mk" altLang="en-US" sz="1200" dirty="0" smtClean="0">
              <a:solidFill>
                <a:srgbClr val="898989"/>
              </a:solidFill>
            </a:endParaRPr>
          </a:p>
        </p:txBody>
      </p:sp>
    </p:spTree>
    <p:extLst>
      <p:ext uri="{BB962C8B-B14F-4D97-AF65-F5344CB8AC3E}">
        <p14:creationId xmlns:p14="http://schemas.microsoft.com/office/powerpoint/2010/main" val="366123376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pPr rtl="0"/>
            <a:r>
              <a:rPr lang="mk" b="1" i="0" u="none">
                <a:solidFill>
                  <a:schemeClr val="accent1">
                    <a:lumMod val="25000"/>
                  </a:schemeClr>
                </a:solidFill>
                <a:latin typeface="Calibri" pitchFamily="34" charset="0"/>
              </a:rPr>
              <a:t>Медија-стриминг</a:t>
            </a:r>
          </a:p>
        </p:txBody>
      </p:sp>
      <p:sp>
        <p:nvSpPr>
          <p:cNvPr id="25603" name="Content Placeholder 2"/>
          <p:cNvSpPr>
            <a:spLocks noGrp="1"/>
          </p:cNvSpPr>
          <p:nvPr>
            <p:ph idx="1"/>
          </p:nvPr>
        </p:nvSpPr>
        <p:spPr>
          <a:xfrm>
            <a:off x="3366787" y="1428750"/>
            <a:ext cx="5328977" cy="5429250"/>
          </a:xfrm>
        </p:spPr>
        <p:txBody>
          <a:bodyPr>
            <a:noAutofit/>
          </a:bodyPr>
          <a:lstStyle/>
          <a:p>
            <a:pPr algn="just" rtl="0"/>
            <a:r>
              <a:rPr lang="mk" sz="2600" b="0" i="0" u="none" dirty="0">
                <a:latin typeface="Calibri" pitchFamily="34" charset="0"/>
              </a:rPr>
              <a:t>Медија-стриминг е мултимедиум што го испорачува провајдер, а кој постојано му се испорачува на крајниот корисник и тој постојано го прима</a:t>
            </a:r>
          </a:p>
          <a:p>
            <a:pPr algn="just" rtl="0"/>
            <a:r>
              <a:rPr lang="mk" sz="2600" b="0" i="0" u="none" dirty="0">
                <a:latin typeface="Calibri" pitchFamily="34" charset="0"/>
              </a:rPr>
              <a:t>Обично се стримуваат аудиосигнали и видеосигнали</a:t>
            </a:r>
          </a:p>
          <a:p>
            <a:pPr algn="just" rtl="0"/>
            <a:r>
              <a:rPr lang="mk" sz="2600" b="0" i="0" u="none" dirty="0">
                <a:latin typeface="Calibri" pitchFamily="34" charset="0"/>
              </a:rPr>
              <a:t>Тоа е алтернатива на преземање датотеки, процес во кој крајниот корисник ја добива целата содржина на датотеката уште пред да ја види или да ја слуша. </a:t>
            </a:r>
            <a:endParaRPr lang="mk" sz="2600" dirty="0" smtClean="0"/>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114</a:t>
            </a:fld>
            <a:endParaRPr lang="mk" altLang="en-US" sz="1200" dirty="0" smtClean="0">
              <a:solidFill>
                <a:srgbClr val="898989"/>
              </a:solidFill>
            </a:endParaRPr>
          </a:p>
        </p:txBody>
      </p:sp>
    </p:spTree>
    <p:extLst>
      <p:ext uri="{BB962C8B-B14F-4D97-AF65-F5344CB8AC3E}">
        <p14:creationId xmlns:p14="http://schemas.microsoft.com/office/powerpoint/2010/main" val="391743746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pPr rtl="0"/>
            <a:r>
              <a:rPr lang="mk" b="1" i="0" u="none">
                <a:solidFill>
                  <a:schemeClr val="accent1">
                    <a:lumMod val="25000"/>
                  </a:schemeClr>
                </a:solidFill>
                <a:latin typeface="Calibri" pitchFamily="34" charset="0"/>
              </a:rPr>
              <a:t>Медија-стриминг</a:t>
            </a:r>
          </a:p>
        </p:txBody>
      </p:sp>
      <p:sp>
        <p:nvSpPr>
          <p:cNvPr id="25603" name="Content Placeholder 2"/>
          <p:cNvSpPr>
            <a:spLocks noGrp="1"/>
          </p:cNvSpPr>
          <p:nvPr>
            <p:ph idx="1"/>
          </p:nvPr>
        </p:nvSpPr>
        <p:spPr>
          <a:xfrm>
            <a:off x="3366787" y="1428750"/>
            <a:ext cx="5328977" cy="5429250"/>
          </a:xfrm>
        </p:spPr>
        <p:txBody>
          <a:bodyPr>
            <a:noAutofit/>
          </a:bodyPr>
          <a:lstStyle/>
          <a:p>
            <a:pPr algn="just" rtl="0"/>
            <a:r>
              <a:rPr lang="mk" sz="2000" b="0" i="0" u="none" dirty="0">
                <a:latin typeface="Calibri" pitchFamily="34" charset="0"/>
              </a:rPr>
              <a:t>Во однос на стримингот законодавствата варираат. Во некои држави стримингот на материјалите заштитени со авторско право се смета за нелегално бидејќи дел од податоците може да бидат привремено меморирани/складирани на компјутерот на корисникот (во зависност од клиентот на стримингот).</a:t>
            </a:r>
            <a:endParaRPr lang="mk" sz="2000" dirty="0" smtClean="0">
              <a:latin typeface="Calibri" pitchFamily="34" charset="0"/>
            </a:endParaRPr>
          </a:p>
          <a:p>
            <a:pPr algn="just" rtl="0"/>
            <a:r>
              <a:rPr lang="mk" sz="2000" b="0" i="0" u="none" dirty="0">
                <a:latin typeface="Calibri" pitchFamily="34" charset="0"/>
              </a:rPr>
              <a:t>Меѓутоа, во зависност од клиентот што се користи за стриминг </a:t>
            </a:r>
            <a:r>
              <a:rPr lang="mk" sz="2000" b="1" i="0" u="none" dirty="0">
                <a:latin typeface="Calibri" pitchFamily="34" charset="0"/>
              </a:rPr>
              <a:t>може да нема доказни податоци на компјутерот на осомничениот.</a:t>
            </a:r>
            <a:endParaRPr lang="mk" sz="2000" dirty="0" smtClean="0"/>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115</a:t>
            </a:fld>
            <a:endParaRPr lang="mk" altLang="en-US" sz="1200" dirty="0" smtClean="0">
              <a:solidFill>
                <a:srgbClr val="898989"/>
              </a:solidFill>
            </a:endParaRPr>
          </a:p>
        </p:txBody>
      </p:sp>
    </p:spTree>
    <p:extLst>
      <p:ext uri="{BB962C8B-B14F-4D97-AF65-F5344CB8AC3E}">
        <p14:creationId xmlns:p14="http://schemas.microsoft.com/office/powerpoint/2010/main" val="248455421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2756261"/>
            <a:ext cx="2667000" cy="2062103"/>
          </a:xfrm>
          <a:prstGeom prst="rect">
            <a:avLst/>
          </a:prstGeom>
          <a:noFill/>
          <a:ln w="9525">
            <a:noFill/>
            <a:miter lim="800000"/>
            <a:headEnd/>
            <a:tailEnd/>
          </a:ln>
        </p:spPr>
        <p:txBody>
          <a:bodyPr>
            <a:spAutoFit/>
          </a:bodyPr>
          <a:lstStyle/>
          <a:p>
            <a:pPr algn="ctr" rtl="0"/>
            <a:r>
              <a:rPr lang="mk" sz="3200" b="1" i="0" u="none">
                <a:latin typeface="Calibri" pitchFamily="34" charset="0"/>
              </a:rPr>
              <a:t>АНОНИМНОСТ И СЛЕДЛИВОСТ НА ИНТЕРНЕТ</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116</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609600" y="1916113"/>
            <a:ext cx="8088313" cy="396875"/>
          </a:xfrm>
          <a:prstGeom prst="rect">
            <a:avLst/>
          </a:prstGeom>
          <a:noFill/>
          <a:ln w="9525">
            <a:noFill/>
            <a:miter lim="800000"/>
            <a:headEnd/>
            <a:tailEnd/>
          </a:ln>
        </p:spPr>
        <p:txBody>
          <a:bodyPr>
            <a:spAutoFit/>
          </a:bodyPr>
          <a:lstStyle/>
          <a:p>
            <a:pPr algn="l" rtl="0" eaLnBrk="0" hangingPunct="0">
              <a:spcBef>
                <a:spcPct val="50000"/>
              </a:spcBef>
            </a:pPr>
            <a:endParaRPr lang="mk" sz="2000" b="1">
              <a:solidFill>
                <a:schemeClr val="accent2"/>
              </a:solidFill>
              <a:latin typeface="Tahoma" pitchFamily="34" charset="0"/>
            </a:endParaRPr>
          </a:p>
        </p:txBody>
      </p:sp>
      <p:sp>
        <p:nvSpPr>
          <p:cNvPr id="59395" name="Rectangle 3"/>
          <p:cNvSpPr>
            <a:spLocks noGrp="1" noChangeArrowheads="1"/>
          </p:cNvSpPr>
          <p:nvPr>
            <p:ph type="title"/>
          </p:nvPr>
        </p:nvSpPr>
        <p:spPr>
          <a:xfrm>
            <a:off x="468313" y="220716"/>
            <a:ext cx="8218487" cy="835573"/>
          </a:xfrm>
          <a:noFill/>
        </p:spPr>
        <p:txBody>
          <a:bodyPr/>
          <a:lstStyle/>
          <a:p>
            <a:pPr rtl="0" eaLnBrk="1" hangingPunct="1">
              <a:lnSpc>
                <a:spcPct val="80000"/>
              </a:lnSpc>
            </a:pPr>
            <a:r>
              <a:rPr lang="mk" b="0" i="0" u="none"/>
              <a:t> </a:t>
            </a:r>
            <a:r>
              <a:rPr lang="mk" b="1" i="0" u="none">
                <a:solidFill>
                  <a:schemeClr val="accent1">
                    <a:lumMod val="25000"/>
                  </a:schemeClr>
                </a:solidFill>
                <a:latin typeface="Calibri" pitchFamily="34" charset="0"/>
              </a:rPr>
              <a:t>Анонимно сурфање</a:t>
            </a:r>
          </a:p>
        </p:txBody>
      </p:sp>
      <p:sp>
        <p:nvSpPr>
          <p:cNvPr id="5939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sp>
        <p:nvSpPr>
          <p:cNvPr id="59399" name="Text Box 7"/>
          <p:cNvSpPr txBox="1">
            <a:spLocks noChangeArrowheads="1"/>
          </p:cNvSpPr>
          <p:nvPr/>
        </p:nvSpPr>
        <p:spPr bwMode="auto">
          <a:xfrm>
            <a:off x="609600" y="1297758"/>
            <a:ext cx="6866467" cy="369332"/>
          </a:xfrm>
          <a:prstGeom prst="rect">
            <a:avLst/>
          </a:prstGeom>
          <a:noFill/>
          <a:ln w="9525">
            <a:noFill/>
            <a:miter lim="800000"/>
            <a:headEnd/>
            <a:tailEnd/>
          </a:ln>
        </p:spPr>
        <p:txBody>
          <a:bodyPr wrap="square">
            <a:spAutoFit/>
          </a:bodyPr>
          <a:lstStyle/>
          <a:p>
            <a:pPr marL="285750" indent="-285750" algn="l" rtl="0">
              <a:spcBef>
                <a:spcPct val="50000"/>
              </a:spcBef>
              <a:buFont typeface="Arial"/>
              <a:buChar char="•"/>
            </a:pPr>
            <a:r>
              <a:rPr lang="mk" b="0" i="0" u="none" dirty="0"/>
              <a:t>Со користење провајдери на услуги како што е http://www.anonymizer.com/</a:t>
            </a:r>
            <a:endParaRPr lang="mk" dirty="0"/>
          </a:p>
        </p:txBody>
      </p:sp>
      <p:pic>
        <p:nvPicPr>
          <p:cNvPr id="2" name="Bild 1"/>
          <p:cNvPicPr>
            <a:picLocks noChangeAspect="1"/>
          </p:cNvPicPr>
          <p:nvPr/>
        </p:nvPicPr>
        <p:blipFill>
          <a:blip r:embed="rId3"/>
          <a:stretch>
            <a:fillRect/>
          </a:stretch>
        </p:blipFill>
        <p:spPr>
          <a:xfrm>
            <a:off x="1346200" y="1916113"/>
            <a:ext cx="5554133" cy="2391823"/>
          </a:xfrm>
          <a:prstGeom prst="rect">
            <a:avLst/>
          </a:prstGeom>
        </p:spPr>
      </p:pic>
      <p:sp>
        <p:nvSpPr>
          <p:cNvPr id="10" name="Text Box 7"/>
          <p:cNvSpPr txBox="1">
            <a:spLocks noChangeArrowheads="1"/>
          </p:cNvSpPr>
          <p:nvPr/>
        </p:nvSpPr>
        <p:spPr bwMode="auto">
          <a:xfrm>
            <a:off x="609600" y="4439711"/>
            <a:ext cx="6866467" cy="784830"/>
          </a:xfrm>
          <a:prstGeom prst="rect">
            <a:avLst/>
          </a:prstGeom>
          <a:noFill/>
          <a:ln w="9525">
            <a:noFill/>
            <a:miter lim="800000"/>
            <a:headEnd/>
            <a:tailEnd/>
          </a:ln>
        </p:spPr>
        <p:txBody>
          <a:bodyPr wrap="square">
            <a:spAutoFit/>
          </a:bodyPr>
          <a:lstStyle/>
          <a:p>
            <a:pPr marL="285750" indent="-285750" algn="l" rtl="0">
              <a:spcBef>
                <a:spcPct val="50000"/>
              </a:spcBef>
              <a:buFont typeface="Arial"/>
              <a:buChar char="•"/>
            </a:pPr>
            <a:r>
              <a:rPr lang="mk" b="0" i="0" u="none"/>
              <a:t>Со користење на „непробојни“ VPN- или Proxy-провајдери, на пример,</a:t>
            </a:r>
          </a:p>
          <a:p>
            <a:pPr algn="l" rtl="0">
              <a:spcBef>
                <a:spcPct val="50000"/>
              </a:spcBef>
            </a:pPr>
            <a:endParaRPr lang="mk"/>
          </a:p>
        </p:txBody>
      </p:sp>
      <p:pic>
        <p:nvPicPr>
          <p:cNvPr id="3" name="Bild 2"/>
          <p:cNvPicPr>
            <a:picLocks noChangeAspect="1"/>
          </p:cNvPicPr>
          <p:nvPr/>
        </p:nvPicPr>
        <p:blipFill>
          <a:blip r:embed="rId4"/>
          <a:stretch>
            <a:fillRect/>
          </a:stretch>
        </p:blipFill>
        <p:spPr>
          <a:xfrm>
            <a:off x="2413001" y="4783669"/>
            <a:ext cx="3310467" cy="2032984"/>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117</a:t>
            </a:fld>
            <a:endParaRPr lang="mk"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22835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28354">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build="p"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p:cNvCxnSpPr>
            <a:stCxn id="6" idx="3"/>
          </p:cNvCxnSpPr>
          <p:nvPr/>
        </p:nvCxnSpPr>
        <p:spPr>
          <a:xfrm flipV="1">
            <a:off x="1504042" y="3041550"/>
            <a:ext cx="6068354" cy="23092"/>
          </a:xfrm>
          <a:prstGeom prst="straightConnector1">
            <a:avLst/>
          </a:prstGeom>
          <a:ln w="57150">
            <a:solidFill>
              <a:srgbClr val="7030A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5298" name="Rectangle 2"/>
          <p:cNvSpPr>
            <a:spLocks noGrp="1" noChangeArrowheads="1"/>
          </p:cNvSpPr>
          <p:nvPr>
            <p:ph type="title"/>
          </p:nvPr>
        </p:nvSpPr>
        <p:spPr>
          <a:xfrm>
            <a:off x="1500188" y="0"/>
            <a:ext cx="6264275" cy="838200"/>
          </a:xfrm>
        </p:spPr>
        <p:txBody>
          <a:bodyPr/>
          <a:lstStyle/>
          <a:p>
            <a:pPr rtl="0" eaLnBrk="1" hangingPunct="1"/>
            <a:r>
              <a:rPr lang="mk" b="1" i="0" u="none">
                <a:solidFill>
                  <a:schemeClr val="accent1">
                    <a:lumMod val="25000"/>
                  </a:schemeClr>
                </a:solidFill>
                <a:latin typeface="Calibri" pitchFamily="34" charset="0"/>
              </a:rPr>
              <a:t>Прокси-сервери</a:t>
            </a:r>
          </a:p>
        </p:txBody>
      </p:sp>
      <p:sp>
        <p:nvSpPr>
          <p:cNvPr id="55299" name="Rectangle 3"/>
          <p:cNvSpPr>
            <a:spLocks noGrp="1" noChangeArrowheads="1"/>
          </p:cNvSpPr>
          <p:nvPr>
            <p:ph type="body" idx="1"/>
          </p:nvPr>
        </p:nvSpPr>
        <p:spPr>
          <a:xfrm>
            <a:off x="-33781" y="4483050"/>
            <a:ext cx="9144000" cy="1643074"/>
          </a:xfrm>
        </p:spPr>
        <p:txBody>
          <a:bodyPr>
            <a:normAutofit/>
          </a:bodyPr>
          <a:lstStyle/>
          <a:p>
            <a:pPr marL="446088" algn="l" rtl="0" eaLnBrk="1" hangingPunct="1">
              <a:lnSpc>
                <a:spcPct val="90000"/>
              </a:lnSpc>
              <a:buNone/>
            </a:pPr>
            <a:r>
              <a:rPr lang="mk" sz="2400" b="0" i="0" u="none">
                <a:solidFill>
                  <a:srgbClr val="FF0000"/>
                </a:solidFill>
              </a:rPr>
              <a:t>	</a:t>
            </a:r>
            <a:r>
              <a:rPr lang="mk" sz="2400" b="1" i="1" u="none">
                <a:solidFill>
                  <a:srgbClr val="FF0000"/>
                </a:solidFill>
                <a:latin typeface="Calibri" pitchFamily="34" charset="0"/>
              </a:rPr>
              <a:t>Анонимни</a:t>
            </a:r>
          </a:p>
          <a:p>
            <a:pPr marL="442913" lvl="1" indent="14288" algn="l" rtl="0">
              <a:spcBef>
                <a:spcPts val="0"/>
              </a:spcBef>
              <a:buNone/>
            </a:pPr>
            <a:r>
              <a:rPr lang="mk" sz="1800" b="0" i="0" u="none">
                <a:latin typeface="Calibri" pitchFamily="34" charset="0"/>
              </a:rPr>
              <a:t>218.12.171.14 - [07/Jan/2017:16:08:43+0100] “GET/test.html HTTP/1.0” 200 1921 www.coe.int “-” “Mozilla/4.0 (compatible; MSIE 7.0; Windows NT 6.0)” “-”</a:t>
            </a:r>
          </a:p>
        </p:txBody>
      </p:sp>
      <p:sp>
        <p:nvSpPr>
          <p:cNvPr id="5" name="TextBox 4"/>
          <p:cNvSpPr txBox="1"/>
          <p:nvPr/>
        </p:nvSpPr>
        <p:spPr>
          <a:xfrm>
            <a:off x="0" y="5644141"/>
            <a:ext cx="9144000" cy="978729"/>
          </a:xfrm>
          <a:prstGeom prst="rect">
            <a:avLst/>
          </a:prstGeom>
          <a:noFill/>
        </p:spPr>
        <p:txBody>
          <a:bodyPr wrap="square" rtlCol="0">
            <a:spAutoFit/>
          </a:bodyPr>
          <a:lstStyle/>
          <a:p>
            <a:pPr marL="442913" algn="l" rtl="0">
              <a:lnSpc>
                <a:spcPct val="90000"/>
              </a:lnSpc>
            </a:pPr>
            <a:r>
              <a:rPr lang="mk" sz="2400" b="1" i="1" u="none" dirty="0">
                <a:solidFill>
                  <a:srgbClr val="FF0000"/>
                </a:solidFill>
                <a:latin typeface="Calibri" pitchFamily="34" charset="0"/>
              </a:rPr>
              <a:t>Транспарентни</a:t>
            </a:r>
          </a:p>
          <a:p>
            <a:pPr lvl="1" algn="l" rtl="0"/>
            <a:r>
              <a:rPr lang="mk" b="0" i="0" u="none" dirty="0">
                <a:latin typeface="Calibri" pitchFamily="34" charset="0"/>
              </a:rPr>
              <a:t>218.12.171.14 – [07/Jan/2017:17:08:51+0100] “</a:t>
            </a:r>
            <a:r>
              <a:rPr lang="mk" b="0" i="0" u="none" dirty="0" smtClean="0">
                <a:latin typeface="Calibri" pitchFamily="34" charset="0"/>
              </a:rPr>
              <a:t>GET/test.html HTTP/1.0</a:t>
            </a:r>
            <a:r>
              <a:rPr lang="mk" b="0" i="0" u="none" dirty="0">
                <a:latin typeface="Calibri" pitchFamily="34" charset="0"/>
              </a:rPr>
              <a:t>” 200 1921 www.coe.int“-” “Mozilla/4.0 (compatible; MSIE 7.0; Windows NT 6.0)” “212.99.110.242”</a:t>
            </a:r>
            <a:endParaRPr lang="mk" dirty="0">
              <a:latin typeface="Calibri" pitchFamily="34" charset="0"/>
            </a:endParaRPr>
          </a:p>
        </p:txBody>
      </p:sp>
      <p:pic>
        <p:nvPicPr>
          <p:cNvPr id="6" name="Picture 4" descr="plate02"/>
          <p:cNvPicPr>
            <a:picLocks noChangeAspect="1" noChangeArrowheads="1"/>
          </p:cNvPicPr>
          <p:nvPr/>
        </p:nvPicPr>
        <p:blipFill>
          <a:blip r:embed="rId2" cstate="print"/>
          <a:srcRect/>
          <a:stretch>
            <a:fillRect/>
          </a:stretch>
        </p:blipFill>
        <p:spPr bwMode="auto">
          <a:xfrm>
            <a:off x="500034" y="2470046"/>
            <a:ext cx="1004008" cy="1189192"/>
          </a:xfrm>
          <a:prstGeom prst="rect">
            <a:avLst/>
          </a:prstGeom>
          <a:noFill/>
          <a:ln w="9525">
            <a:noFill/>
            <a:miter lim="800000"/>
            <a:headEnd/>
            <a:tailEnd/>
          </a:ln>
        </p:spPr>
      </p:pic>
      <p:pic>
        <p:nvPicPr>
          <p:cNvPr id="7" name="Picture 3" descr="server_rack"/>
          <p:cNvPicPr>
            <a:picLocks noChangeAspect="1" noChangeArrowheads="1"/>
          </p:cNvPicPr>
          <p:nvPr/>
        </p:nvPicPr>
        <p:blipFill>
          <a:blip r:embed="rId3" cstate="print"/>
          <a:srcRect/>
          <a:stretch>
            <a:fillRect/>
          </a:stretch>
        </p:blipFill>
        <p:spPr bwMode="auto">
          <a:xfrm>
            <a:off x="7572396" y="2398608"/>
            <a:ext cx="1319640" cy="1550075"/>
          </a:xfrm>
          <a:prstGeom prst="rect">
            <a:avLst/>
          </a:prstGeom>
          <a:noFill/>
          <a:ln w="9525">
            <a:noFill/>
            <a:miter lim="800000"/>
            <a:headEnd/>
            <a:tailEnd/>
          </a:ln>
        </p:spPr>
      </p:pic>
      <p:pic>
        <p:nvPicPr>
          <p:cNvPr id="7170" name="Picture 2" descr="C:\Users\Jim\AppData\Local\Temp\scl3.PNG"/>
          <p:cNvPicPr>
            <a:picLocks noChangeAspect="1" noChangeArrowheads="1"/>
          </p:cNvPicPr>
          <p:nvPr/>
        </p:nvPicPr>
        <p:blipFill>
          <a:blip r:embed="rId4" cstate="print"/>
          <a:srcRect/>
          <a:stretch>
            <a:fillRect/>
          </a:stretch>
        </p:blipFill>
        <p:spPr bwMode="auto">
          <a:xfrm>
            <a:off x="2857488" y="2255732"/>
            <a:ext cx="571504" cy="1411265"/>
          </a:xfrm>
          <a:prstGeom prst="rect">
            <a:avLst/>
          </a:prstGeom>
          <a:noFill/>
        </p:spPr>
      </p:pic>
      <p:sp>
        <p:nvSpPr>
          <p:cNvPr id="9" name="TextBox 8"/>
          <p:cNvSpPr txBox="1"/>
          <p:nvPr/>
        </p:nvSpPr>
        <p:spPr>
          <a:xfrm>
            <a:off x="214282" y="3684492"/>
            <a:ext cx="1785950" cy="646331"/>
          </a:xfrm>
          <a:prstGeom prst="rect">
            <a:avLst/>
          </a:prstGeom>
          <a:solidFill>
            <a:schemeClr val="accent1">
              <a:lumMod val="25000"/>
            </a:schemeClr>
          </a:solidFill>
        </p:spPr>
        <p:txBody>
          <a:bodyPr wrap="square" rtlCol="0">
            <a:spAutoFit/>
          </a:bodyPr>
          <a:lstStyle/>
          <a:p>
            <a:pPr algn="ctr" rtl="0"/>
            <a:r>
              <a:rPr lang="mk" b="0" i="0" u="none">
                <a:solidFill>
                  <a:schemeClr val="bg1"/>
                </a:solidFill>
                <a:latin typeface="Calibri" pitchFamily="34" charset="0"/>
              </a:rPr>
              <a:t>Вистинска IP-адреса </a:t>
            </a:r>
          </a:p>
          <a:p>
            <a:pPr algn="ctr" rtl="0"/>
            <a:r>
              <a:rPr lang="mk" b="1" i="0" u="none">
                <a:solidFill>
                  <a:schemeClr val="bg1"/>
                </a:solidFill>
                <a:latin typeface="Calibri" pitchFamily="34" charset="0"/>
              </a:rPr>
              <a:t>212.99.110.242</a:t>
            </a:r>
            <a:endParaRPr lang="mk" b="1" dirty="0">
              <a:solidFill>
                <a:schemeClr val="bg1"/>
              </a:solidFill>
              <a:latin typeface="Calibri" pitchFamily="34" charset="0"/>
            </a:endParaRPr>
          </a:p>
        </p:txBody>
      </p:sp>
      <p:sp>
        <p:nvSpPr>
          <p:cNvPr id="10" name="TextBox 9"/>
          <p:cNvSpPr txBox="1"/>
          <p:nvPr/>
        </p:nvSpPr>
        <p:spPr>
          <a:xfrm>
            <a:off x="2428860" y="3684492"/>
            <a:ext cx="1643042" cy="646331"/>
          </a:xfrm>
          <a:prstGeom prst="rect">
            <a:avLst/>
          </a:prstGeom>
          <a:solidFill>
            <a:schemeClr val="accent1">
              <a:lumMod val="25000"/>
            </a:schemeClr>
          </a:solidFill>
        </p:spPr>
        <p:txBody>
          <a:bodyPr wrap="square" rtlCol="0">
            <a:spAutoFit/>
          </a:bodyPr>
          <a:lstStyle/>
          <a:p>
            <a:pPr algn="ctr" rtl="0"/>
            <a:r>
              <a:rPr lang="mk" b="0" i="0" u="none">
                <a:solidFill>
                  <a:schemeClr val="bg1"/>
                </a:solidFill>
                <a:latin typeface="Calibri" pitchFamily="34" charset="0"/>
              </a:rPr>
              <a:t>Вистинска IP-адреса </a:t>
            </a:r>
          </a:p>
          <a:p>
            <a:pPr algn="ctr" rtl="0"/>
            <a:r>
              <a:rPr lang="mk" b="1" i="0" u="none">
                <a:solidFill>
                  <a:schemeClr val="bg1"/>
                </a:solidFill>
                <a:latin typeface="Calibri" pitchFamily="34" charset="0"/>
              </a:rPr>
              <a:t>218.12.171.14</a:t>
            </a:r>
            <a:endParaRPr lang="mk" b="1" dirty="0">
              <a:solidFill>
                <a:schemeClr val="bg1"/>
              </a:solidFill>
              <a:latin typeface="Calibri" pitchFamily="34" charset="0"/>
            </a:endParaRPr>
          </a:p>
        </p:txBody>
      </p:sp>
      <p:sp>
        <p:nvSpPr>
          <p:cNvPr id="12" name="TextBox 11"/>
          <p:cNvSpPr txBox="1"/>
          <p:nvPr/>
        </p:nvSpPr>
        <p:spPr>
          <a:xfrm>
            <a:off x="4572000" y="1969980"/>
            <a:ext cx="2643174" cy="923330"/>
          </a:xfrm>
          <a:prstGeom prst="rect">
            <a:avLst/>
          </a:prstGeom>
          <a:solidFill>
            <a:srgbClr val="FF0000"/>
          </a:solidFill>
        </p:spPr>
        <p:txBody>
          <a:bodyPr wrap="square" rtlCol="0">
            <a:spAutoFit/>
          </a:bodyPr>
          <a:lstStyle/>
          <a:p>
            <a:pPr algn="ctr" rtl="0"/>
            <a:r>
              <a:rPr lang="mk" b="0" i="0" u="none">
                <a:solidFill>
                  <a:schemeClr val="bg1"/>
                </a:solidFill>
                <a:latin typeface="Calibri" pitchFamily="34" charset="0"/>
              </a:rPr>
              <a:t>Ако е „</a:t>
            </a:r>
            <a:r>
              <a:rPr lang="mk" b="1" i="0" u="none">
                <a:solidFill>
                  <a:schemeClr val="bg1"/>
                </a:solidFill>
                <a:latin typeface="Calibri" pitchFamily="34" charset="0"/>
              </a:rPr>
              <a:t>анонимна</a:t>
            </a:r>
            <a:r>
              <a:rPr lang="mk" b="0" i="0" u="none">
                <a:solidFill>
                  <a:schemeClr val="bg1"/>
                </a:solidFill>
                <a:latin typeface="Calibri" pitchFamily="34" charset="0"/>
              </a:rPr>
              <a:t>“, тогаш примателот гледа</a:t>
            </a:r>
          </a:p>
          <a:p>
            <a:pPr algn="ctr" rtl="0"/>
            <a:r>
              <a:rPr lang="mk" b="1" i="0" u="none">
                <a:solidFill>
                  <a:schemeClr val="bg1"/>
                </a:solidFill>
                <a:latin typeface="Calibri" pitchFamily="34" charset="0"/>
              </a:rPr>
              <a:t>218.12.171.14 </a:t>
            </a:r>
            <a:r>
              <a:rPr lang="mk" b="0" i="0" u="none">
                <a:solidFill>
                  <a:schemeClr val="bg1"/>
                </a:solidFill>
                <a:latin typeface="Calibri" pitchFamily="34" charset="0"/>
              </a:rPr>
              <a:t>и </a:t>
            </a:r>
            <a:r>
              <a:rPr lang="mk" b="1" i="0" u="none">
                <a:solidFill>
                  <a:schemeClr val="bg1"/>
                </a:solidFill>
                <a:latin typeface="Calibri" pitchFamily="34" charset="0"/>
              </a:rPr>
              <a:t>-</a:t>
            </a:r>
            <a:endParaRPr lang="mk" b="1" dirty="0">
              <a:solidFill>
                <a:schemeClr val="bg1"/>
              </a:solidFill>
              <a:latin typeface="Calibri" pitchFamily="34" charset="0"/>
            </a:endParaRPr>
          </a:p>
        </p:txBody>
      </p:sp>
      <p:sp>
        <p:nvSpPr>
          <p:cNvPr id="13" name="TextBox 12"/>
          <p:cNvSpPr txBox="1"/>
          <p:nvPr/>
        </p:nvSpPr>
        <p:spPr>
          <a:xfrm>
            <a:off x="4572000" y="3184426"/>
            <a:ext cx="2643174" cy="1200329"/>
          </a:xfrm>
          <a:prstGeom prst="rect">
            <a:avLst/>
          </a:prstGeom>
          <a:solidFill>
            <a:srgbClr val="FF0000"/>
          </a:solidFill>
        </p:spPr>
        <p:txBody>
          <a:bodyPr wrap="square" rtlCol="0">
            <a:spAutoFit/>
          </a:bodyPr>
          <a:lstStyle/>
          <a:p>
            <a:pPr algn="ctr" rtl="0"/>
            <a:r>
              <a:rPr lang="mk" b="0" i="0" u="none">
                <a:solidFill>
                  <a:schemeClr val="bg1"/>
                </a:solidFill>
                <a:latin typeface="Calibri" pitchFamily="34" charset="0"/>
              </a:rPr>
              <a:t>Ако е „</a:t>
            </a:r>
            <a:r>
              <a:rPr lang="mk" b="1" i="0" u="none">
                <a:solidFill>
                  <a:schemeClr val="bg1"/>
                </a:solidFill>
                <a:latin typeface="Calibri" pitchFamily="34" charset="0"/>
              </a:rPr>
              <a:t>транспарентна</a:t>
            </a:r>
            <a:r>
              <a:rPr lang="mk" b="0" i="0" u="none">
                <a:solidFill>
                  <a:schemeClr val="bg1"/>
                </a:solidFill>
                <a:latin typeface="Calibri" pitchFamily="34" charset="0"/>
              </a:rPr>
              <a:t>“, тогаш примателот гледа</a:t>
            </a:r>
          </a:p>
          <a:p>
            <a:pPr algn="ctr" rtl="0"/>
            <a:r>
              <a:rPr lang="mk" b="1" i="0" u="none">
                <a:solidFill>
                  <a:schemeClr val="bg1"/>
                </a:solidFill>
                <a:latin typeface="Calibri" pitchFamily="34" charset="0"/>
              </a:rPr>
              <a:t>218.12.171.14 </a:t>
            </a:r>
            <a:r>
              <a:rPr lang="mk" b="0" i="0" u="none">
                <a:solidFill>
                  <a:schemeClr val="bg1"/>
                </a:solidFill>
                <a:latin typeface="Calibri" pitchFamily="34" charset="0"/>
              </a:rPr>
              <a:t>но </a:t>
            </a:r>
          </a:p>
          <a:p>
            <a:pPr algn="ctr" rtl="0"/>
            <a:r>
              <a:rPr lang="mk" b="0" i="0" u="none">
                <a:solidFill>
                  <a:schemeClr val="bg1"/>
                </a:solidFill>
                <a:latin typeface="Calibri" pitchFamily="34" charset="0"/>
              </a:rPr>
              <a:t>ИСТО ТАКА, И </a:t>
            </a:r>
            <a:r>
              <a:rPr lang="mk" b="1" i="0" u="none">
                <a:solidFill>
                  <a:schemeClr val="bg1"/>
                </a:solidFill>
                <a:latin typeface="Calibri" pitchFamily="34" charset="0"/>
              </a:rPr>
              <a:t>212.99.110.242</a:t>
            </a:r>
          </a:p>
        </p:txBody>
      </p:sp>
      <p:sp>
        <p:nvSpPr>
          <p:cNvPr id="2" name="Rectangle 1"/>
          <p:cNvSpPr/>
          <p:nvPr/>
        </p:nvSpPr>
        <p:spPr>
          <a:xfrm>
            <a:off x="214282" y="826728"/>
            <a:ext cx="8677754" cy="830997"/>
          </a:xfrm>
          <a:prstGeom prst="rect">
            <a:avLst/>
          </a:prstGeom>
        </p:spPr>
        <p:txBody>
          <a:bodyPr wrap="square">
            <a:spAutoFit/>
          </a:bodyPr>
          <a:lstStyle/>
          <a:p>
            <a:pPr marL="82275" indent="0" algn="l" rtl="0">
              <a:spcBef>
                <a:spcPts val="1452"/>
              </a:spcBef>
              <a:buFont typeface="Arial" charset="0"/>
              <a:buNone/>
              <a:defRPr sz="2600"/>
            </a:pPr>
            <a:r>
              <a:rPr lang="mk" sz="2400" b="0" i="0" u="none" dirty="0">
                <a:latin typeface="Verdana"/>
                <a:cs typeface="Verdana"/>
              </a:rPr>
              <a:t>Целиот сообраќај што е насочен низ прокси (сервер) ќе изгледа дека доаѓа од неговата IP-адреса, а не од адресата на вашиот компјутер.</a:t>
            </a:r>
          </a:p>
        </p:txBody>
      </p:sp>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118</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0" y="0"/>
            <a:ext cx="9144000" cy="762000"/>
          </a:xfrm>
        </p:spPr>
        <p:txBody>
          <a:bodyPr/>
          <a:lstStyle/>
          <a:p>
            <a:pPr rtl="0" eaLnBrk="1" hangingPunct="1"/>
            <a:r>
              <a:rPr lang="mk" b="1" i="0" u="none">
                <a:solidFill>
                  <a:schemeClr val="accent1">
                    <a:lumMod val="25000"/>
                  </a:schemeClr>
                </a:solidFill>
                <a:latin typeface="Calibri" pitchFamily="34" charset="0"/>
              </a:rPr>
              <a:t>Многу луѓе сакаат да бидат анонимни</a:t>
            </a:r>
          </a:p>
        </p:txBody>
      </p:sp>
      <p:pic>
        <p:nvPicPr>
          <p:cNvPr id="61443" name="Picture 3" descr="anon4"/>
          <p:cNvPicPr>
            <a:picLocks noChangeAspect="1" noChangeArrowheads="1"/>
          </p:cNvPicPr>
          <p:nvPr/>
        </p:nvPicPr>
        <p:blipFill>
          <a:blip r:embed="rId3" cstate="print"/>
          <a:srcRect/>
          <a:stretch>
            <a:fillRect/>
          </a:stretch>
        </p:blipFill>
        <p:spPr bwMode="auto">
          <a:xfrm>
            <a:off x="-973138" y="1196975"/>
            <a:ext cx="6267451" cy="3476625"/>
          </a:xfrm>
          <a:prstGeom prst="rect">
            <a:avLst/>
          </a:prstGeom>
          <a:noFill/>
          <a:ln w="9525">
            <a:noFill/>
            <a:miter lim="800000"/>
            <a:headEnd/>
            <a:tailEnd/>
          </a:ln>
        </p:spPr>
      </p:pic>
      <p:pic>
        <p:nvPicPr>
          <p:cNvPr id="237572" name="Picture 4" descr="anon1"/>
          <p:cNvPicPr>
            <a:picLocks noChangeAspect="1" noChangeArrowheads="1"/>
          </p:cNvPicPr>
          <p:nvPr/>
        </p:nvPicPr>
        <p:blipFill>
          <a:blip r:embed="rId4" cstate="print"/>
          <a:srcRect/>
          <a:stretch>
            <a:fillRect/>
          </a:stretch>
        </p:blipFill>
        <p:spPr bwMode="auto">
          <a:xfrm>
            <a:off x="3851275" y="836613"/>
            <a:ext cx="6600825" cy="2257425"/>
          </a:xfrm>
          <a:prstGeom prst="rect">
            <a:avLst/>
          </a:prstGeom>
          <a:noFill/>
          <a:ln w="9525">
            <a:noFill/>
            <a:miter lim="800000"/>
            <a:headEnd/>
            <a:tailEnd/>
          </a:ln>
        </p:spPr>
      </p:pic>
      <p:pic>
        <p:nvPicPr>
          <p:cNvPr id="237573" name="Picture 5" descr="anon5"/>
          <p:cNvPicPr>
            <a:picLocks noChangeAspect="1" noChangeArrowheads="1"/>
          </p:cNvPicPr>
          <p:nvPr/>
        </p:nvPicPr>
        <p:blipFill>
          <a:blip r:embed="rId5" cstate="print"/>
          <a:srcRect/>
          <a:stretch>
            <a:fillRect/>
          </a:stretch>
        </p:blipFill>
        <p:spPr bwMode="auto">
          <a:xfrm>
            <a:off x="179388" y="2060575"/>
            <a:ext cx="5781675" cy="1676400"/>
          </a:xfrm>
          <a:prstGeom prst="rect">
            <a:avLst/>
          </a:prstGeom>
          <a:noFill/>
          <a:ln w="9525">
            <a:noFill/>
            <a:miter lim="800000"/>
            <a:headEnd/>
            <a:tailEnd/>
          </a:ln>
        </p:spPr>
      </p:pic>
      <p:pic>
        <p:nvPicPr>
          <p:cNvPr id="237574" name="Picture 6" descr="anon3"/>
          <p:cNvPicPr>
            <a:picLocks noChangeAspect="1" noChangeArrowheads="1"/>
          </p:cNvPicPr>
          <p:nvPr/>
        </p:nvPicPr>
        <p:blipFill>
          <a:blip r:embed="rId6" cstate="print"/>
          <a:srcRect/>
          <a:stretch>
            <a:fillRect/>
          </a:stretch>
        </p:blipFill>
        <p:spPr bwMode="auto">
          <a:xfrm rot="-678596">
            <a:off x="1619250" y="2420938"/>
            <a:ext cx="8239125" cy="3057525"/>
          </a:xfrm>
          <a:prstGeom prst="rect">
            <a:avLst/>
          </a:prstGeom>
          <a:noFill/>
          <a:ln w="9525">
            <a:noFill/>
            <a:miter lim="800000"/>
            <a:headEnd/>
            <a:tailEnd/>
          </a:ln>
        </p:spPr>
      </p:pic>
      <p:pic>
        <p:nvPicPr>
          <p:cNvPr id="237575" name="Picture 7" descr="anon2"/>
          <p:cNvPicPr>
            <a:picLocks noChangeAspect="1" noChangeArrowheads="1"/>
          </p:cNvPicPr>
          <p:nvPr/>
        </p:nvPicPr>
        <p:blipFill>
          <a:blip r:embed="rId7" cstate="print"/>
          <a:srcRect/>
          <a:stretch>
            <a:fillRect/>
          </a:stretch>
        </p:blipFill>
        <p:spPr bwMode="auto">
          <a:xfrm>
            <a:off x="323850" y="5057775"/>
            <a:ext cx="8334375" cy="1800225"/>
          </a:xfrm>
          <a:prstGeom prst="rect">
            <a:avLst/>
          </a:prstGeom>
          <a:noFill/>
          <a:ln w="9525">
            <a:noFill/>
            <a:miter lim="800000"/>
            <a:headEnd/>
            <a:tailEnd/>
          </a:ln>
        </p:spPr>
      </p:pic>
      <p:pic>
        <p:nvPicPr>
          <p:cNvPr id="237576" name="Picture 8" descr="anon6"/>
          <p:cNvPicPr>
            <a:picLocks noChangeAspect="1" noChangeArrowheads="1"/>
          </p:cNvPicPr>
          <p:nvPr/>
        </p:nvPicPr>
        <p:blipFill>
          <a:blip r:embed="rId8" cstate="print"/>
          <a:srcRect/>
          <a:stretch>
            <a:fillRect/>
          </a:stretch>
        </p:blipFill>
        <p:spPr bwMode="auto">
          <a:xfrm>
            <a:off x="0" y="3500438"/>
            <a:ext cx="7686675" cy="2514600"/>
          </a:xfrm>
          <a:prstGeom prst="rect">
            <a:avLst/>
          </a:prstGeom>
          <a:noFill/>
          <a:ln w="9525">
            <a:noFill/>
            <a:miter lim="800000"/>
            <a:headEnd/>
            <a:tailEnd/>
          </a:ln>
        </p:spPr>
      </p:pic>
      <p:pic>
        <p:nvPicPr>
          <p:cNvPr id="237577" name="Picture 9" descr="anon7"/>
          <p:cNvPicPr>
            <a:picLocks noChangeAspect="1" noChangeArrowheads="1"/>
          </p:cNvPicPr>
          <p:nvPr/>
        </p:nvPicPr>
        <p:blipFill>
          <a:blip r:embed="rId9" cstate="print"/>
          <a:srcRect/>
          <a:stretch>
            <a:fillRect/>
          </a:stretch>
        </p:blipFill>
        <p:spPr bwMode="auto">
          <a:xfrm rot="1130888">
            <a:off x="1276350" y="3284538"/>
            <a:ext cx="7867650" cy="2505075"/>
          </a:xfrm>
          <a:prstGeom prst="rect">
            <a:avLst/>
          </a:prstGeom>
          <a:noFill/>
          <a:ln w="9525">
            <a:noFill/>
            <a:miter lim="800000"/>
            <a:headEnd/>
            <a:tailEnd/>
          </a:ln>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119</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75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75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75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75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75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7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644" y="214290"/>
            <a:ext cx="8229600" cy="830567"/>
          </a:xfrm>
        </p:spPr>
        <p:txBody>
          <a:bodyPr/>
          <a:lstStyle/>
          <a:p>
            <a:pPr rtl="0"/>
            <a:r>
              <a:rPr lang="mk" b="1" i="0" u="none"/>
              <a:t>Статистички податоци за оперативните системи</a:t>
            </a:r>
            <a:endParaRPr lang="mk" b="1" dirty="0"/>
          </a:p>
        </p:txBody>
      </p:sp>
      <p:graphicFrame>
        <p:nvGraphicFramePr>
          <p:cNvPr id="5" name="Table 4"/>
          <p:cNvGraphicFramePr>
            <a:graphicFrameLocks noGrp="1"/>
          </p:cNvGraphicFramePr>
          <p:nvPr>
            <p:extLst>
              <p:ext uri="{D42A27DB-BD31-4B8C-83A1-F6EECF244321}">
                <p14:modId xmlns:p14="http://schemas.microsoft.com/office/powerpoint/2010/main" val="840108000"/>
              </p:ext>
            </p:extLst>
          </p:nvPr>
        </p:nvGraphicFramePr>
        <p:xfrm>
          <a:off x="457200" y="1676918"/>
          <a:ext cx="4001090" cy="4549525"/>
        </p:xfrm>
        <a:graphic>
          <a:graphicData uri="http://schemas.openxmlformats.org/drawingml/2006/table">
            <a:tbl>
              <a:tblPr/>
              <a:tblGrid>
                <a:gridCol w="668631"/>
                <a:gridCol w="1801330"/>
                <a:gridCol w="1531129"/>
              </a:tblGrid>
              <a:tr h="205884">
                <a:tc gridSpan="3">
                  <a:txBody>
                    <a:bodyPr/>
                    <a:lstStyle/>
                    <a:p>
                      <a:pPr algn="ctr" rtl="0"/>
                      <a:r>
                        <a:rPr lang="mk" sz="2000" b="1" i="0" u="none"/>
                        <a:t>Јануари 2010 година</a:t>
                      </a:r>
                      <a:endParaRPr lang="mk" sz="2000" b="1"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mk"/>
                    </a:p>
                  </a:txBody>
                  <a:tcPr/>
                </a:tc>
                <a:tc hMerge="1">
                  <a:txBody>
                    <a:bodyPr/>
                    <a:lstStyle/>
                    <a:p>
                      <a:endParaRPr lang="mk"/>
                    </a:p>
                  </a:txBody>
                  <a:tcPr/>
                </a:tc>
              </a:tr>
              <a:tr h="363177">
                <a:tc>
                  <a:txBody>
                    <a:bodyPr/>
                    <a:lstStyle/>
                    <a:p>
                      <a:pPr algn="l" rtl="0"/>
                      <a:r>
                        <a:rPr lang="mk" sz="2000" b="0" i="0" u="none"/>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Windows XP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55,08%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31229">
                <a:tc>
                  <a:txBody>
                    <a:bodyPr/>
                    <a:lstStyle/>
                    <a:p>
                      <a:pPr algn="l" rtl="0"/>
                      <a:r>
                        <a:rPr lang="mk" sz="2000" b="0" i="0" u="none"/>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Windows Vista</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20,80%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pPr algn="l" rtl="0"/>
                      <a:r>
                        <a:rPr lang="mk" sz="2000" b="0" i="0" u="none"/>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9,11%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pPr algn="l" rtl="0"/>
                      <a:r>
                        <a:rPr lang="mk" sz="2000" b="0" i="0" u="none"/>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Mac OS 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7,87%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4869">
                <a:tc>
                  <a:txBody>
                    <a:bodyPr/>
                    <a:lstStyle/>
                    <a:p>
                      <a:pPr algn="l" rtl="0"/>
                      <a:r>
                        <a:rPr lang="mk" sz="2000" b="0" i="0" u="none"/>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Linux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1,63%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1772">
                <a:tc>
                  <a:txBody>
                    <a:bodyPr/>
                    <a:lstStyle/>
                    <a:p>
                      <a:pPr algn="l" rtl="0"/>
                      <a:r>
                        <a:rPr lang="mk" sz="2000" b="0" i="0" u="none"/>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Windows 2003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1,10%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pPr algn="l" rtl="0"/>
                      <a:r>
                        <a:rPr lang="mk" sz="2000" b="0" i="0" u="none"/>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iPhone</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0,72%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72728">
                <a:tc>
                  <a:txBody>
                    <a:bodyPr/>
                    <a:lstStyle/>
                    <a:p>
                      <a:pPr algn="l" rtl="0"/>
                      <a:r>
                        <a:rPr lang="mk" sz="2000" b="0" i="0" u="none"/>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Windows 2000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0,47%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61110">
                <a:tc>
                  <a:txBody>
                    <a:bodyPr/>
                    <a:lstStyle/>
                    <a:p>
                      <a:pPr algn="l" rtl="0"/>
                      <a:r>
                        <a:rPr lang="mk" sz="2000" b="0" i="0" u="none"/>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Android</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0,10%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pPr algn="l" rtl="0"/>
                      <a:r>
                        <a:rPr lang="mk" sz="2000" b="0" i="0" u="none"/>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WAP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0,08%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6" name="Rectangle 5"/>
          <p:cNvSpPr/>
          <p:nvPr/>
        </p:nvSpPr>
        <p:spPr>
          <a:xfrm>
            <a:off x="4950805" y="6550223"/>
            <a:ext cx="4070345" cy="307777"/>
          </a:xfrm>
          <a:prstGeom prst="rect">
            <a:avLst/>
          </a:prstGeom>
        </p:spPr>
        <p:txBody>
          <a:bodyPr wrap="none">
            <a:spAutoFit/>
          </a:bodyPr>
          <a:lstStyle/>
          <a:p>
            <a:pPr algn="l" rtl="0"/>
            <a:r>
              <a:rPr lang="mk" sz="1400" b="0" i="0" u="none"/>
              <a:t>Извор: http://www.w3counter.com/globalstats.php </a:t>
            </a:r>
            <a:endParaRPr lang="mk" sz="1400" dirty="0"/>
          </a:p>
        </p:txBody>
      </p:sp>
      <p:graphicFrame>
        <p:nvGraphicFramePr>
          <p:cNvPr id="7" name="Table 6"/>
          <p:cNvGraphicFramePr>
            <a:graphicFrameLocks noGrp="1"/>
          </p:cNvGraphicFramePr>
          <p:nvPr>
            <p:extLst>
              <p:ext uri="{D42A27DB-BD31-4B8C-83A1-F6EECF244321}">
                <p14:modId xmlns:p14="http://schemas.microsoft.com/office/powerpoint/2010/main" val="1359417823"/>
              </p:ext>
            </p:extLst>
          </p:nvPr>
        </p:nvGraphicFramePr>
        <p:xfrm>
          <a:off x="4723154" y="1676921"/>
          <a:ext cx="4001090" cy="4564351"/>
        </p:xfrm>
        <a:graphic>
          <a:graphicData uri="http://schemas.openxmlformats.org/drawingml/2006/table">
            <a:tbl>
              <a:tblPr/>
              <a:tblGrid>
                <a:gridCol w="498217"/>
                <a:gridCol w="1695794"/>
                <a:gridCol w="1807079"/>
              </a:tblGrid>
              <a:tr h="380809">
                <a:tc gridSpan="3">
                  <a:txBody>
                    <a:bodyPr/>
                    <a:lstStyle/>
                    <a:p>
                      <a:pPr algn="ctr" rtl="0"/>
                      <a:r>
                        <a:rPr lang="mk" sz="2000" b="1" i="0" u="none"/>
                        <a:t>Јануари 2017 година</a:t>
                      </a:r>
                      <a:endParaRPr lang="mk" sz="2000" b="1"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mk"/>
                    </a:p>
                  </a:txBody>
                  <a:tcPr/>
                </a:tc>
                <a:tc hMerge="1">
                  <a:txBody>
                    <a:bodyPr/>
                    <a:lstStyle/>
                    <a:p>
                      <a:endParaRPr lang="mk"/>
                    </a:p>
                  </a:txBody>
                  <a:tcPr/>
                </a:tc>
              </a:tr>
              <a:tr h="380809">
                <a:tc>
                  <a:txBody>
                    <a:bodyPr/>
                    <a:lstStyle/>
                    <a:p>
                      <a:pPr algn="l" rtl="0"/>
                      <a:r>
                        <a:rPr lang="mk" sz="2000" b="0" i="0" u="none"/>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2000" b="0" i="0" u="none"/>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1800" b="0" i="0" u="none" kern="1200">
                          <a:solidFill>
                            <a:schemeClr val="tx1"/>
                          </a:solidFill>
                          <a:latin typeface="+mn-lt"/>
                          <a:ea typeface="+mn-ea"/>
                          <a:cs typeface="+mn-cs"/>
                        </a:rPr>
                        <a:t>18,45</a:t>
                      </a:r>
                      <a:r>
                        <a:rPr lang="mk" sz="2000" b="0" i="0" u="none"/>
                        <a:t>%</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95721">
                <a:tc>
                  <a:txBody>
                    <a:bodyPr/>
                    <a:lstStyle/>
                    <a:p>
                      <a:pPr algn="l" rtl="0"/>
                      <a:r>
                        <a:rPr lang="mk" sz="2000" b="0" i="0" u="none"/>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Windows 10</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13,79%</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pPr algn="l" rtl="0"/>
                      <a:r>
                        <a:rPr lang="mk" sz="2000" b="0" i="0" u="none"/>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2000" b="0" i="0" u="none"/>
                        <a:t>Android 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12,14%</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pPr algn="l" rtl="0"/>
                      <a:r>
                        <a:rPr lang="mk" sz="2000" b="0" i="0" u="none"/>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Android 5</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12,11%</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pPr algn="l" rtl="0"/>
                      <a:r>
                        <a:rPr lang="mk" sz="2000" b="0" i="0" u="none"/>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Android 4</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10,12%</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431">
                <a:tc>
                  <a:txBody>
                    <a:bodyPr/>
                    <a:lstStyle/>
                    <a:p>
                      <a:pPr algn="l" rtl="0"/>
                      <a:r>
                        <a:rPr lang="mk" sz="2000" b="0" i="0" u="none"/>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sz="2000" b="0" i="0" u="none"/>
                        <a:t>iOS 10</a:t>
                      </a:r>
                      <a:endParaRPr lang="mk" sz="2000" dirty="0" smtClean="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9,96%</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pPr algn="l" rtl="0"/>
                      <a:r>
                        <a:rPr lang="mk" sz="2000" b="0" i="0" u="none"/>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Windows 8.1</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	4,54%</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78650">
                <a:tc>
                  <a:txBody>
                    <a:bodyPr/>
                    <a:lstStyle/>
                    <a:p>
                      <a:pPr algn="l" rtl="0"/>
                      <a:r>
                        <a:rPr lang="mk" sz="2000" b="0" i="0" u="none"/>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Mac OS X	</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4,45%</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66886">
                <a:tc>
                  <a:txBody>
                    <a:bodyPr/>
                    <a:lstStyle/>
                    <a:p>
                      <a:pPr algn="l" rtl="0"/>
                      <a:r>
                        <a:rPr lang="mk" sz="2000" b="0" i="0" u="none"/>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Linux</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3,80%</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pPr algn="l" rtl="0"/>
                      <a:r>
                        <a:rPr lang="mk" sz="2000" b="0" i="0" u="none"/>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rtl="0"/>
                      <a:r>
                        <a:rPr lang="mk" sz="2000" b="0" i="0" u="none"/>
                        <a:t>iOS 9</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rtl="0"/>
                      <a:r>
                        <a:rPr lang="mk" sz="2000" b="0" i="0" u="none"/>
                        <a:t>2,64%</a:t>
                      </a:r>
                      <a:endParaRPr lang="mk"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12</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rtl="0"/>
            <a:r>
              <a:rPr lang="mk" sz="4000" b="1" i="0" u="none">
                <a:latin typeface="Calibri" pitchFamily="34" charset="0"/>
              </a:rPr>
              <a:t>Темна мрежа (Darknet)</a:t>
            </a:r>
            <a:endParaRPr lang="mk"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120</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59764"/>
            <a:ext cx="8458200" cy="990600"/>
          </a:xfrm>
          <a:noFill/>
        </p:spPr>
        <p:txBody>
          <a:bodyPr/>
          <a:lstStyle/>
          <a:p>
            <a:pPr rtl="0" eaLnBrk="1" hangingPunct="1"/>
            <a:r>
              <a:rPr lang="mk" sz="3000" b="1" i="0" u="none" dirty="0"/>
              <a:t>Surface web vs. Deep web vs. Dark web (Површинска пајажина наспроти Длабока пајажина наспроти Темна пајажина)</a:t>
            </a:r>
            <a:endParaRPr lang="mk" sz="3000"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pic>
        <p:nvPicPr>
          <p:cNvPr id="7" name="Picture 9"/>
          <p:cNvPicPr>
            <a:picLocks noChangeAspect="1"/>
          </p:cNvPicPr>
          <p:nvPr/>
        </p:nvPicPr>
        <p:blipFill>
          <a:blip r:embed="rId3"/>
          <a:stretch>
            <a:fillRect/>
          </a:stretch>
        </p:blipFill>
        <p:spPr>
          <a:xfrm>
            <a:off x="1622884" y="1549591"/>
            <a:ext cx="5898232" cy="5308409"/>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121</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611188" y="0"/>
            <a:ext cx="7777162" cy="769441"/>
          </a:xfrm>
          <a:prstGeom prst="rect">
            <a:avLst/>
          </a:prstGeom>
          <a:noFill/>
          <a:ln w="9525">
            <a:noFill/>
            <a:miter lim="800000"/>
            <a:headEnd/>
            <a:tailEnd/>
          </a:ln>
        </p:spPr>
        <p:txBody>
          <a:bodyPr>
            <a:spAutoFit/>
          </a:bodyPr>
          <a:lstStyle/>
          <a:p>
            <a:pPr algn="ctr" rtl="0"/>
            <a:r>
              <a:rPr lang="mk" sz="4400" b="1" i="0" u="none">
                <a:solidFill>
                  <a:schemeClr val="accent1">
                    <a:lumMod val="25000"/>
                  </a:schemeClr>
                </a:solidFill>
                <a:latin typeface="Calibri" pitchFamily="34" charset="0"/>
              </a:rPr>
              <a:t>TOR – Onion Router (Рутирање во слоеви)</a:t>
            </a: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122</a:t>
            </a:fld>
            <a:endParaRPr lang="mk" altLang="en-US" sz="1200" dirty="0" smtClean="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xmlns:lc="http://schemas.openxmlformats.org/drawingml/2006/lockedCanvas" val="1"/>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rtl="0">
              <a:lnSpc>
                <a:spcPct val="120000"/>
              </a:lnSpc>
              <a:spcBef>
                <a:spcPts val="600"/>
              </a:spcBef>
              <a:spcAft>
                <a:spcPts val="600"/>
              </a:spcAft>
            </a:pPr>
            <a:r>
              <a:rPr lang="mk" b="0" i="0" u="none">
                <a:latin typeface="Verdana"/>
                <a:cs typeface="Verdana"/>
              </a:rPr>
              <a:t>TOR – Рутирање во слоеви – Тоа е анонимен систем за комуникација преку интернет</a:t>
            </a:r>
          </a:p>
          <a:p>
            <a:pPr algn="l" rtl="0">
              <a:lnSpc>
                <a:spcPct val="120000"/>
              </a:lnSpc>
            </a:pPr>
            <a:r>
              <a:rPr lang="mk" b="0" i="0" u="none">
                <a:latin typeface="Verdana"/>
                <a:cs typeface="Verdana"/>
              </a:rPr>
              <a:t>Средина на деведесеттите години од минатиот век</a:t>
            </a:r>
          </a:p>
          <a:p>
            <a:pPr algn="l" rtl="0">
              <a:lnSpc>
                <a:spcPct val="120000"/>
              </a:lnSpc>
            </a:pPr>
            <a:r>
              <a:rPr lang="mk" b="0" i="0" u="none">
                <a:latin typeface="Verdana"/>
                <a:cs typeface="Verdana"/>
              </a:rPr>
              <a:t>Главна цел – воена употреба, но и</a:t>
            </a:r>
          </a:p>
          <a:p>
            <a:pPr lvl="1" algn="l" rtl="0">
              <a:lnSpc>
                <a:spcPct val="120000"/>
              </a:lnSpc>
            </a:pPr>
            <a:r>
              <a:rPr lang="mk" b="0" i="0" u="none">
                <a:latin typeface="Verdana"/>
                <a:cs typeface="Verdana"/>
              </a:rPr>
              <a:t>Начин да се заобиколи цензура</a:t>
            </a:r>
          </a:p>
          <a:p>
            <a:pPr lvl="1" algn="l" rtl="0">
              <a:lnSpc>
                <a:spcPct val="120000"/>
              </a:lnSpc>
            </a:pPr>
            <a:r>
              <a:rPr lang="mk" b="0" i="0" u="none">
                <a:latin typeface="Verdana"/>
                <a:cs typeface="Verdana"/>
              </a:rPr>
              <a:t>Погоден за собирање анонимни извештаи/ податоци/ информации од новинари</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rtl="0" eaLnBrk="1" hangingPunct="1"/>
            <a:r>
              <a:rPr lang="mk" b="1" i="0" u="none"/>
              <a:t>TOR – Како тој функционира?</a:t>
            </a:r>
            <a:endParaRPr lang="mk"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123</a:t>
            </a:fld>
            <a:endParaRPr lang="mk" altLang="en-US" sz="1200" dirty="0" smtClean="0">
              <a:solidFill>
                <a:srgbClr val="898989"/>
              </a:solidFill>
            </a:endParaRPr>
          </a:p>
        </p:txBody>
      </p:sp>
    </p:spTree>
    <p:extLst>
      <p:ext uri="{BB962C8B-B14F-4D97-AF65-F5344CB8AC3E}">
        <p14:creationId xmlns:p14="http://schemas.microsoft.com/office/powerpoint/2010/main" val="111873120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262979"/>
          </a:xfrm>
          <a:prstGeom prst="rect">
            <a:avLst/>
          </a:prstGeom>
          <a:noFill/>
          <a:ln w="9525">
            <a:noFill/>
            <a:miter lim="800000"/>
            <a:headEnd/>
            <a:tailEnd/>
          </a:ln>
        </p:spPr>
        <p:txBody>
          <a:bodyPr wrap="square">
            <a:spAutoFit/>
          </a:bodyPr>
          <a:lstStyle/>
          <a:p>
            <a:pPr algn="l" rtl="0"/>
            <a:r>
              <a:rPr lang="mk" sz="3200" b="0" i="0" u="none"/>
              <a:t>Скриените TOR-услуги вклучуваат:</a:t>
            </a:r>
          </a:p>
          <a:p>
            <a:endParaRPr lang="mk" sz="3200"/>
          </a:p>
          <a:p>
            <a:pPr marL="457200" indent="-457200" algn="l" rtl="0">
              <a:buFont typeface="Arial"/>
              <a:buChar char="•"/>
            </a:pPr>
            <a:r>
              <a:rPr lang="mk" sz="2400" b="0" i="0" u="none"/>
              <a:t>Директориуми, портали и информации </a:t>
            </a:r>
            <a:endParaRPr lang="mk" sz="2400">
              <a:effectLst/>
            </a:endParaRPr>
          </a:p>
          <a:p>
            <a:pPr marL="457200" indent="-457200" algn="l" rtl="0">
              <a:buFont typeface="Arial"/>
              <a:buChar char="•"/>
            </a:pPr>
            <a:r>
              <a:rPr lang="mk" sz="2400" b="0" i="0" u="none"/>
              <a:t>Механизми за пребарување</a:t>
            </a:r>
            <a:endParaRPr lang="mk" sz="2400">
              <a:effectLst/>
            </a:endParaRPr>
          </a:p>
          <a:p>
            <a:pPr marL="457200" indent="-457200" algn="l" rtl="0">
              <a:buFont typeface="Arial"/>
              <a:buChar char="•"/>
            </a:pPr>
            <a:r>
              <a:rPr lang="mk" sz="2400" b="0" i="0" u="none"/>
              <a:t>Чување датотеки</a:t>
            </a:r>
            <a:endParaRPr lang="mk" sz="2400">
              <a:effectLst/>
            </a:endParaRPr>
          </a:p>
          <a:p>
            <a:pPr marL="457200" indent="-457200" algn="l" rtl="0">
              <a:buFont typeface="Arial"/>
              <a:buChar char="•"/>
            </a:pPr>
            <a:r>
              <a:rPr lang="mk" sz="2400" b="0" i="0" u="none"/>
              <a:t>Споделување на датотеки меѓу рамноправни терминали </a:t>
            </a:r>
            <a:endParaRPr lang="mk" sz="2400">
              <a:effectLst/>
            </a:endParaRPr>
          </a:p>
          <a:p>
            <a:pPr marL="457200" indent="-457200" algn="l" rtl="0">
              <a:buFont typeface="Arial"/>
              <a:buChar char="•"/>
            </a:pPr>
            <a:r>
              <a:rPr lang="mk" sz="2400" b="0" i="0" u="none"/>
              <a:t>Социјални медиуми</a:t>
            </a:r>
            <a:endParaRPr lang="mk" sz="2400">
              <a:effectLst/>
            </a:endParaRPr>
          </a:p>
          <a:p>
            <a:pPr marL="457200" indent="-457200" algn="l" rtl="0">
              <a:buFont typeface="Arial"/>
              <a:buChar char="•"/>
            </a:pPr>
            <a:r>
              <a:rPr lang="mk" sz="2400" b="0" i="0" u="none"/>
              <a:t>Електронска пошта</a:t>
            </a:r>
            <a:endParaRPr lang="mk" sz="2400">
              <a:effectLst/>
            </a:endParaRPr>
          </a:p>
          <a:p>
            <a:pPr marL="457200" indent="-457200" algn="l" rtl="0">
              <a:buFont typeface="Arial"/>
              <a:buChar char="•"/>
            </a:pPr>
            <a:r>
              <a:rPr lang="mk" sz="2400" b="0" i="0" u="none"/>
              <a:t>Инстант-месинџер</a:t>
            </a:r>
            <a:endParaRPr lang="mk" sz="2400">
              <a:effectLst/>
            </a:endParaRPr>
          </a:p>
          <a:p>
            <a:pPr marL="457200" indent="-457200" algn="l" rtl="0">
              <a:buFont typeface="Arial"/>
              <a:buChar char="•"/>
            </a:pPr>
            <a:r>
              <a:rPr lang="mk" sz="2400" b="0" i="0" u="none"/>
              <a:t>Пазари (особено на нелегални материјали и услуги)</a:t>
            </a:r>
          </a:p>
          <a:p>
            <a:pPr marL="457200" indent="-457200" algn="l" rtl="0">
              <a:buFont typeface="Arial"/>
              <a:buChar char="•"/>
            </a:pPr>
            <a:r>
              <a:rPr lang="mk" sz="2400" b="0" i="0" u="none"/>
              <a:t>Новости, укажување (свиркање) и архиви на документи</a:t>
            </a:r>
          </a:p>
          <a:p>
            <a:pPr marL="457200" indent="-457200" algn="l" rtl="0">
              <a:buFont typeface="Arial"/>
              <a:buChar char="•"/>
            </a:pPr>
            <a:r>
              <a:rPr lang="mk" sz="2400" b="0" i="0" u="none"/>
              <a:t>Порнографија </a:t>
            </a:r>
          </a:p>
          <a:p>
            <a:pPr marL="457200" indent="-457200" algn="l" rtl="0">
              <a:buFont typeface="Arial"/>
              <a:buChar char="•"/>
            </a:pPr>
            <a:endParaRPr lang="mk" sz="3200">
              <a:effectLst/>
            </a:endParaRPr>
          </a:p>
        </p:txBody>
      </p:sp>
      <p:sp>
        <p:nvSpPr>
          <p:cNvPr id="29699" name="Rectangle 3"/>
          <p:cNvSpPr>
            <a:spLocks noGrp="1" noChangeArrowheads="1"/>
          </p:cNvSpPr>
          <p:nvPr>
            <p:ph type="title"/>
          </p:nvPr>
        </p:nvSpPr>
        <p:spPr>
          <a:xfrm>
            <a:off x="323850" y="0"/>
            <a:ext cx="8458200" cy="990600"/>
          </a:xfrm>
          <a:noFill/>
        </p:spPr>
        <p:txBody>
          <a:bodyPr/>
          <a:lstStyle/>
          <a:p>
            <a:pPr rtl="0" eaLnBrk="1" hangingPunct="1"/>
            <a:r>
              <a:rPr lang="mk" b="1" i="0" u="none"/>
              <a:t>Скриени TOR-услуги</a:t>
            </a:r>
            <a:endParaRPr lang="mk"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124</a:t>
            </a:fld>
            <a:endParaRPr lang="mk" altLang="en-US" sz="1200" dirty="0" smtClean="0">
              <a:solidFill>
                <a:srgbClr val="898989"/>
              </a:solidFill>
            </a:endParaRPr>
          </a:p>
        </p:txBody>
      </p:sp>
    </p:spTree>
    <p:extLst>
      <p:ext uri="{BB962C8B-B14F-4D97-AF65-F5344CB8AC3E}">
        <p14:creationId xmlns:p14="http://schemas.microsoft.com/office/powerpoint/2010/main" val="202898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902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902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902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2902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2902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29026">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2902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rtl="0" eaLnBrk="1" hangingPunct="1"/>
            <a:r>
              <a:rPr lang="mk" b="1" i="0" u="none"/>
              <a:t>Скриени TOR-услуги</a:t>
            </a:r>
            <a:endParaRPr lang="mk"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sp>
        <p:nvSpPr>
          <p:cNvPr id="5" name="Content Placeholder 2"/>
          <p:cNvSpPr txBox="1">
            <a:spLocks/>
          </p:cNvSpPr>
          <p:nvPr/>
        </p:nvSpPr>
        <p:spPr bwMode="auto">
          <a:xfrm>
            <a:off x="457200" y="1196752"/>
            <a:ext cx="8229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fontScale="77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rtl="0">
              <a:lnSpc>
                <a:spcPct val="120000"/>
              </a:lnSpc>
              <a:spcBef>
                <a:spcPts val="600"/>
              </a:spcBef>
              <a:spcAft>
                <a:spcPts val="600"/>
              </a:spcAft>
            </a:pPr>
            <a:r>
              <a:rPr lang="mk" b="0" i="0" u="none">
                <a:latin typeface="Verdana"/>
                <a:cs typeface="Verdana"/>
              </a:rPr>
              <a:t>Domain .onion</a:t>
            </a:r>
          </a:p>
          <a:p>
            <a:pPr algn="l" rtl="0">
              <a:lnSpc>
                <a:spcPct val="120000"/>
              </a:lnSpc>
              <a:spcBef>
                <a:spcPts val="600"/>
              </a:spcBef>
              <a:spcAft>
                <a:spcPts val="600"/>
              </a:spcAft>
            </a:pPr>
            <a:endParaRPr lang="mk" dirty="0" smtClean="0">
              <a:latin typeface="Verdana"/>
              <a:cs typeface="Verdana"/>
            </a:endParaRPr>
          </a:p>
        </p:txBody>
      </p:sp>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645701"/>
            <a:ext cx="4464495" cy="266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5"/>
          <p:cNvPicPr>
            <a:picLocks noChangeAspect="1"/>
          </p:cNvPicPr>
          <p:nvPr/>
        </p:nvPicPr>
        <p:blipFill>
          <a:blip r:embed="rId4"/>
          <a:stretch>
            <a:fillRect/>
          </a:stretch>
        </p:blipFill>
        <p:spPr>
          <a:xfrm>
            <a:off x="251520" y="2204864"/>
            <a:ext cx="5015643" cy="3473095"/>
          </a:xfrm>
          <a:prstGeom prst="rect">
            <a:avLst/>
          </a:prstGeom>
          <a:ln>
            <a:solidFill>
              <a:schemeClr val="tx1">
                <a:lumMod val="50000"/>
                <a:lumOff val="50000"/>
              </a:schemeClr>
            </a:solidFill>
          </a:ln>
        </p:spPr>
      </p:pic>
      <p:pic>
        <p:nvPicPr>
          <p:cNvPr id="8" name="Picture 24"/>
          <p:cNvPicPr>
            <a:picLocks noChangeAspect="1"/>
          </p:cNvPicPr>
          <p:nvPr/>
        </p:nvPicPr>
        <p:blipFill rotWithShape="1">
          <a:blip r:embed="rId5"/>
          <a:srcRect l="-179" t="2803" r="31175" b="10272"/>
          <a:stretch/>
        </p:blipFill>
        <p:spPr>
          <a:xfrm>
            <a:off x="3950732" y="1485462"/>
            <a:ext cx="4986489" cy="2952328"/>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125</a:t>
            </a:fld>
            <a:endParaRPr lang="mk" altLang="en-US" sz="1200" dirty="0" smtClean="0">
              <a:solidFill>
                <a:srgbClr val="898989"/>
              </a:solidFill>
            </a:endParaRPr>
          </a:p>
        </p:txBody>
      </p:sp>
    </p:spTree>
    <p:extLst>
      <p:ext uri="{BB962C8B-B14F-4D97-AF65-F5344CB8AC3E}">
        <p14:creationId xmlns:p14="http://schemas.microsoft.com/office/powerpoint/2010/main" val="169708991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632311"/>
          </a:xfrm>
          <a:prstGeom prst="rect">
            <a:avLst/>
          </a:prstGeom>
          <a:noFill/>
          <a:ln w="9525">
            <a:noFill/>
            <a:miter lim="800000"/>
            <a:headEnd/>
            <a:tailEnd/>
          </a:ln>
        </p:spPr>
        <p:txBody>
          <a:bodyPr wrap="square">
            <a:spAutoFit/>
          </a:bodyPr>
          <a:lstStyle/>
          <a:p>
            <a:pPr algn="l" rtl="0"/>
            <a:r>
              <a:rPr lang="mk" sz="3000" b="0" i="0" u="none" dirty="0"/>
              <a:t>Анонимноста на Darknet привлекува трговци и купувачи што тргуваат со нелегални материјали и услуги, како што се:</a:t>
            </a:r>
          </a:p>
          <a:p>
            <a:pPr marL="914400" lvl="1" indent="-457200" algn="l" rtl="0">
              <a:buFont typeface="Arial"/>
              <a:buChar char="•"/>
            </a:pPr>
            <a:r>
              <a:rPr lang="mk" sz="3000" b="0" i="0" u="none" dirty="0"/>
              <a:t>оружје</a:t>
            </a:r>
          </a:p>
          <a:p>
            <a:pPr marL="914400" lvl="1" indent="-457200" algn="l" rtl="0">
              <a:buFont typeface="Arial"/>
              <a:buChar char="•"/>
            </a:pPr>
            <a:r>
              <a:rPr lang="mk" sz="3000" b="0" i="0" u="none" dirty="0"/>
              <a:t>дрога</a:t>
            </a:r>
          </a:p>
          <a:p>
            <a:pPr marL="914400" lvl="1" indent="-457200" algn="l" rtl="0">
              <a:buFont typeface="Arial"/>
              <a:buChar char="•"/>
            </a:pPr>
            <a:r>
              <a:rPr lang="mk" sz="3000" b="0" i="0" u="none" dirty="0"/>
              <a:t>фалсификувани пари</a:t>
            </a:r>
          </a:p>
          <a:p>
            <a:pPr marL="914400" lvl="1" indent="-457200" algn="l" rtl="0">
              <a:buFont typeface="Arial"/>
              <a:buChar char="•"/>
            </a:pPr>
            <a:r>
              <a:rPr lang="mk" sz="3000" b="0" i="0" u="none" dirty="0"/>
              <a:t>лажни документи за идентификација, украдени идентитети</a:t>
            </a:r>
          </a:p>
          <a:p>
            <a:pPr marL="914400" lvl="1" indent="-457200" algn="l" rtl="0">
              <a:buFont typeface="Arial"/>
              <a:buChar char="•"/>
            </a:pPr>
            <a:r>
              <a:rPr lang="mk" sz="3000" b="0" i="0" u="none" dirty="0"/>
              <a:t>ботнети, услуги на хакирање</a:t>
            </a:r>
          </a:p>
          <a:p>
            <a:pPr marL="914400" lvl="1" indent="-457200" algn="l" rtl="0">
              <a:buFont typeface="Arial"/>
              <a:buChar char="•"/>
            </a:pPr>
            <a:r>
              <a:rPr lang="mk" sz="3000" b="0" i="0" u="none" dirty="0"/>
              <a:t>материјали за злоупотреба на деца, па дури и „услуги“ за злоупотреба на деца</a:t>
            </a:r>
          </a:p>
          <a:p>
            <a:pPr marL="914400" lvl="1" indent="-457200" algn="l" rtl="0">
              <a:buFont typeface="Arial"/>
              <a:buChar char="•"/>
            </a:pPr>
            <a:r>
              <a:rPr lang="mk" sz="3000" b="0" i="0" u="none" dirty="0"/>
              <a:t>платени убијци и уште многу други ...</a:t>
            </a:r>
            <a:endParaRPr lang="mk" sz="3000" dirty="0"/>
          </a:p>
        </p:txBody>
      </p:sp>
      <p:sp>
        <p:nvSpPr>
          <p:cNvPr id="29699" name="Rectangle 3"/>
          <p:cNvSpPr>
            <a:spLocks noGrp="1" noChangeArrowheads="1"/>
          </p:cNvSpPr>
          <p:nvPr>
            <p:ph type="title"/>
          </p:nvPr>
        </p:nvSpPr>
        <p:spPr>
          <a:xfrm>
            <a:off x="323850" y="0"/>
            <a:ext cx="8458200" cy="990600"/>
          </a:xfrm>
          <a:noFill/>
        </p:spPr>
        <p:txBody>
          <a:bodyPr/>
          <a:lstStyle/>
          <a:p>
            <a:pPr rtl="0" eaLnBrk="1" hangingPunct="1"/>
            <a:r>
              <a:rPr lang="mk" b="1" i="0" u="none"/>
              <a:t>Важност of Darknet</a:t>
            </a:r>
            <a:endParaRPr lang="mk"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126</a:t>
            </a:fld>
            <a:endParaRPr lang="mk" altLang="en-US" sz="1200" dirty="0" smtClean="0">
              <a:solidFill>
                <a:srgbClr val="898989"/>
              </a:solidFill>
            </a:endParaRPr>
          </a:p>
        </p:txBody>
      </p:sp>
    </p:spTree>
    <p:extLst>
      <p:ext uri="{BB962C8B-B14F-4D97-AF65-F5344CB8AC3E}">
        <p14:creationId xmlns:p14="http://schemas.microsoft.com/office/powerpoint/2010/main" val="30050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90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2902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9026">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rtl="0" eaLnBrk="1" hangingPunct="1"/>
            <a:r>
              <a:rPr lang="mk" b="1" i="0" u="none"/>
              <a:t>Истражни предизвици </a:t>
            </a:r>
            <a:endParaRPr lang="mk"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sp>
        <p:nvSpPr>
          <p:cNvPr id="5" name="Content Placeholder 2"/>
          <p:cNvSpPr txBox="1">
            <a:spLocks/>
          </p:cNvSpPr>
          <p:nvPr/>
        </p:nvSpPr>
        <p:spPr bwMode="auto">
          <a:xfrm>
            <a:off x="457200" y="1723773"/>
            <a:ext cx="8229600" cy="393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lnSpcReduction="1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rtl="0">
              <a:lnSpc>
                <a:spcPct val="120000"/>
              </a:lnSpc>
              <a:spcBef>
                <a:spcPts val="600"/>
              </a:spcBef>
              <a:spcAft>
                <a:spcPts val="600"/>
              </a:spcAft>
            </a:pPr>
            <a:r>
              <a:rPr lang="mk" sz="2800" b="0" i="0" u="none">
                <a:latin typeface="+mj-lt"/>
                <a:cs typeface="Verdana"/>
              </a:rPr>
              <a:t>Анонимноста е најголем предизвик</a:t>
            </a:r>
          </a:p>
          <a:p>
            <a:pPr algn="l" rtl="0">
              <a:lnSpc>
                <a:spcPct val="120000"/>
              </a:lnSpc>
              <a:spcBef>
                <a:spcPts val="600"/>
              </a:spcBef>
              <a:spcAft>
                <a:spcPts val="600"/>
              </a:spcAft>
            </a:pPr>
            <a:r>
              <a:rPr lang="mk" sz="2800" b="0" i="0" u="none">
                <a:latin typeface="+mj-lt"/>
                <a:cs typeface="Verdana"/>
              </a:rPr>
              <a:t>Нема индексирање на скриените услуги </a:t>
            </a:r>
            <a:r>
              <a:rPr lang="mk" sz="2800" b="0" i="0" u="none">
                <a:latin typeface="+mj-lt"/>
                <a:cs typeface="Verdana"/>
                <a:sym typeface="Wingdings"/>
              </a:rPr>
              <a:t> Нема алатки за пребарување</a:t>
            </a:r>
          </a:p>
          <a:p>
            <a:pPr algn="l" rtl="0">
              <a:lnSpc>
                <a:spcPct val="120000"/>
              </a:lnSpc>
              <a:spcBef>
                <a:spcPts val="600"/>
              </a:spcBef>
              <a:spcAft>
                <a:spcPts val="600"/>
              </a:spcAft>
            </a:pPr>
            <a:r>
              <a:rPr lang="mk" sz="2800" b="0" i="0" u="none">
                <a:latin typeface="+mj-lt"/>
                <a:cs typeface="Verdana"/>
                <a:sym typeface="Wingdings"/>
              </a:rPr>
              <a:t>Високо ниво на непостојаност на скриените пазари</a:t>
            </a:r>
          </a:p>
          <a:p>
            <a:pPr algn="l" rtl="0">
              <a:lnSpc>
                <a:spcPct val="120000"/>
              </a:lnSpc>
              <a:spcBef>
                <a:spcPts val="600"/>
              </a:spcBef>
              <a:spcAft>
                <a:spcPts val="600"/>
              </a:spcAft>
            </a:pPr>
            <a:r>
              <a:rPr lang="mk" sz="2800" b="0" i="0" u="none">
                <a:latin typeface="+mj-lt"/>
                <a:cs typeface="Verdana"/>
                <a:sym typeface="Wingdings"/>
              </a:rPr>
              <a:t>Речиси невозможно сообраќајот да се следи наназад </a:t>
            </a:r>
            <a:endParaRPr lang="mk" sz="2800" dirty="0" smtClean="0">
              <a:latin typeface="+mj-lt"/>
              <a:cs typeface="Verdana"/>
            </a:endParaRPr>
          </a:p>
        </p:txBody>
      </p:sp>
      <p:sp>
        <p:nvSpPr>
          <p:cNvPr id="3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127</a:t>
            </a:fld>
            <a:endParaRPr lang="mk" altLang="en-US" sz="1200" dirty="0" smtClean="0">
              <a:solidFill>
                <a:srgbClr val="898989"/>
              </a:solidFill>
            </a:endParaRPr>
          </a:p>
        </p:txBody>
      </p:sp>
    </p:spTree>
    <p:extLst>
      <p:ext uri="{BB962C8B-B14F-4D97-AF65-F5344CB8AC3E}">
        <p14:creationId xmlns:p14="http://schemas.microsoft.com/office/powerpoint/2010/main" val="36954619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210931" y="3124200"/>
            <a:ext cx="3069284" cy="1200329"/>
          </a:xfrm>
          <a:prstGeom prst="rect">
            <a:avLst/>
          </a:prstGeom>
          <a:noFill/>
          <a:ln w="9525">
            <a:noFill/>
            <a:miter lim="800000"/>
            <a:headEnd/>
            <a:tailEnd/>
          </a:ln>
        </p:spPr>
        <p:txBody>
          <a:bodyPr wrap="square">
            <a:spAutoFit/>
          </a:bodyPr>
          <a:lstStyle/>
          <a:p>
            <a:pPr algn="ctr" rtl="0"/>
            <a:r>
              <a:rPr lang="mk" sz="3600" b="1" i="0" u="none">
                <a:latin typeface="Calibri" pitchFamily="34" charset="0"/>
              </a:rPr>
              <a:t>АНОНИМНА Е-ПОШТА</a:t>
            </a:r>
            <a:endParaRPr lang="mk" sz="36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128</a:t>
            </a:fld>
            <a:endParaRPr lang="mk" altLang="en-US" sz="1200" dirty="0" smtClean="0">
              <a:solidFill>
                <a:srgbClr val="898989"/>
              </a:solidFill>
            </a:endParaRPr>
          </a:p>
        </p:txBody>
      </p:sp>
    </p:spTree>
    <p:extLst>
      <p:ext uri="{BB962C8B-B14F-4D97-AF65-F5344CB8AC3E}">
        <p14:creationId xmlns:p14="http://schemas.microsoft.com/office/powerpoint/2010/main" val="172481089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468313" y="990600"/>
            <a:ext cx="8088312" cy="5509200"/>
          </a:xfrm>
          <a:prstGeom prst="rect">
            <a:avLst/>
          </a:prstGeom>
          <a:noFill/>
          <a:ln w="9525">
            <a:noFill/>
            <a:miter lim="800000"/>
            <a:headEnd/>
            <a:tailEnd/>
          </a:ln>
        </p:spPr>
        <p:txBody>
          <a:bodyPr wrap="square">
            <a:spAutoFit/>
          </a:bodyPr>
          <a:lstStyle/>
          <a:p>
            <a:pPr algn="l" rtl="0" eaLnBrk="0" hangingPunct="0">
              <a:spcBef>
                <a:spcPct val="50000"/>
              </a:spcBef>
            </a:pPr>
            <a:r>
              <a:rPr lang="mk" sz="3200" b="0" i="0" u="none">
                <a:latin typeface="Calibri" pitchFamily="34" charset="0"/>
              </a:rPr>
              <a:t>Нуди можност за праќање анонимна пошта:</a:t>
            </a:r>
          </a:p>
          <a:p>
            <a:pPr algn="l" rtl="0" eaLnBrk="0" hangingPunct="0">
              <a:spcBef>
                <a:spcPct val="50000"/>
              </a:spcBef>
            </a:pPr>
            <a:r>
              <a:rPr lang="mk" sz="2800" b="0" i="0" u="none">
                <a:latin typeface="Calibri" pitchFamily="34" charset="0"/>
              </a:rPr>
              <a:t>Услугата е сосема анонимна. Сервисот не проверува и според тоа не ги чува податоците за вас </a:t>
            </a:r>
          </a:p>
          <a:p>
            <a:pPr marL="0" lvl="1" algn="l" rtl="0" eaLnBrk="0" hangingPunct="0">
              <a:spcBef>
                <a:spcPct val="50000"/>
              </a:spcBef>
              <a:buFont typeface="Arial"/>
              <a:buChar char="•"/>
            </a:pPr>
            <a:r>
              <a:rPr lang="mk" sz="2400" b="0" i="0" u="none">
                <a:latin typeface="Calibri" pitchFamily="34" charset="0"/>
              </a:rPr>
              <a:t> На серверот не се чуваат копии од писмата и ниедна датотека</a:t>
            </a:r>
            <a:endParaRPr lang="mk" sz="2400" dirty="0">
              <a:latin typeface="Calibri" pitchFamily="34" charset="0"/>
            </a:endParaRPr>
          </a:p>
          <a:p>
            <a:pPr marL="0" lvl="1" algn="l" rtl="0" eaLnBrk="0" hangingPunct="0">
              <a:spcBef>
                <a:spcPct val="50000"/>
              </a:spcBef>
              <a:buFont typeface="Arial"/>
              <a:buChar char="•"/>
            </a:pPr>
            <a:r>
              <a:rPr lang="mk" sz="2400" b="0" i="0" u="none">
                <a:latin typeface="Calibri" pitchFamily="34" charset="0"/>
              </a:rPr>
              <a:t> Услугата е сосема бесплатна</a:t>
            </a:r>
          </a:p>
          <a:p>
            <a:pPr algn="l" rtl="0" eaLnBrk="0" hangingPunct="0">
              <a:spcBef>
                <a:spcPct val="50000"/>
              </a:spcBef>
              <a:buClr>
                <a:srgbClr val="FF3300"/>
              </a:buClr>
            </a:pPr>
            <a:r>
              <a:rPr lang="mk" sz="2800" b="0" i="1" u="none">
                <a:solidFill>
                  <a:schemeClr val="accent1">
                    <a:lumMod val="25000"/>
                  </a:schemeClr>
                </a:solidFill>
                <a:latin typeface="Calibri" pitchFamily="34" charset="0"/>
              </a:rPr>
              <a:t>Примери:</a:t>
            </a:r>
          </a:p>
          <a:p>
            <a:pPr lvl="1" algn="l" rtl="0" eaLnBrk="0" hangingPunct="0">
              <a:spcBef>
                <a:spcPct val="50000"/>
              </a:spcBef>
              <a:buFont typeface="Arial"/>
              <a:buChar char="•"/>
            </a:pPr>
            <a:r>
              <a:rPr lang="mk" sz="2400" b="0" i="0" u="none">
                <a:latin typeface="Calibri" pitchFamily="34" charset="0"/>
              </a:rPr>
              <a:t> cotse.com</a:t>
            </a:r>
            <a:endParaRPr lang="mk" sz="2400" dirty="0">
              <a:latin typeface="Calibri" pitchFamily="34" charset="0"/>
            </a:endParaRPr>
          </a:p>
          <a:p>
            <a:pPr lvl="1" algn="l" rtl="0" eaLnBrk="0" hangingPunct="0">
              <a:spcBef>
                <a:spcPct val="50000"/>
              </a:spcBef>
              <a:buFont typeface="Arial"/>
              <a:buChar char="•"/>
            </a:pPr>
            <a:r>
              <a:rPr lang="mk" sz="2400" b="0" i="0" u="none">
                <a:latin typeface="Calibri" pitchFamily="34" charset="0"/>
              </a:rPr>
              <a:t> anonymizer.com</a:t>
            </a:r>
            <a:endParaRPr lang="mk" sz="2400" dirty="0">
              <a:latin typeface="Calibri" pitchFamily="34" charset="0"/>
            </a:endParaRPr>
          </a:p>
          <a:p>
            <a:pPr lvl="1" algn="l" rtl="0" eaLnBrk="0" hangingPunct="0">
              <a:spcBef>
                <a:spcPct val="50000"/>
              </a:spcBef>
              <a:buFont typeface="Arial"/>
              <a:buChar char="•"/>
            </a:pPr>
            <a:r>
              <a:rPr lang="mk" sz="2400" b="0" i="0" u="none">
                <a:latin typeface="Calibri" pitchFamily="34" charset="0"/>
              </a:rPr>
              <a:t> hushmail.com</a:t>
            </a:r>
            <a:endParaRPr lang="mk" sz="2400" dirty="0">
              <a:latin typeface="Calibri" pitchFamily="34" charset="0"/>
            </a:endParaRPr>
          </a:p>
        </p:txBody>
      </p:sp>
      <p:sp>
        <p:nvSpPr>
          <p:cNvPr id="29699" name="Rectangle 3"/>
          <p:cNvSpPr>
            <a:spLocks noGrp="1" noChangeArrowheads="1"/>
          </p:cNvSpPr>
          <p:nvPr>
            <p:ph type="title"/>
          </p:nvPr>
        </p:nvSpPr>
        <p:spPr>
          <a:xfrm>
            <a:off x="323850" y="0"/>
            <a:ext cx="8458200" cy="990600"/>
          </a:xfrm>
          <a:noFill/>
        </p:spPr>
        <p:txBody>
          <a:bodyPr/>
          <a:lstStyle/>
          <a:p>
            <a:pPr rtl="0" eaLnBrk="1" hangingPunct="1"/>
            <a:r>
              <a:rPr lang="mk" b="0" i="0" u="none"/>
              <a:t> </a:t>
            </a:r>
            <a:r>
              <a:rPr lang="mk" b="1" i="0" u="none">
                <a:solidFill>
                  <a:schemeClr val="accent1">
                    <a:lumMod val="25000"/>
                  </a:schemeClr>
                </a:solidFill>
                <a:latin typeface="Calibri" pitchFamily="34" charset="0"/>
              </a:rPr>
              <a:t>Услуги на анонимна е-пошта</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129</a:t>
            </a:fld>
            <a:endParaRPr lang="mk" altLang="en-US" sz="1200" dirty="0" smtClean="0">
              <a:solidFill>
                <a:srgbClr val="898989"/>
              </a:solidFill>
            </a:endParaRPr>
          </a:p>
        </p:txBody>
      </p:sp>
    </p:spTree>
    <p:extLst>
      <p:ext uri="{BB962C8B-B14F-4D97-AF65-F5344CB8AC3E}">
        <p14:creationId xmlns:p14="http://schemas.microsoft.com/office/powerpoint/2010/main" val="358879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90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2902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902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rtl="0" eaLnBrk="1" hangingPunct="1"/>
            <a:r>
              <a:rPr lang="mk" b="1" i="0" u="none">
                <a:solidFill>
                  <a:schemeClr val="accent1">
                    <a:lumMod val="25000"/>
                  </a:schemeClr>
                </a:solidFill>
                <a:latin typeface="Calibri" pitchFamily="34" charset="0"/>
              </a:rPr>
              <a:t>Веб-пребарувачи</a:t>
            </a:r>
          </a:p>
        </p:txBody>
      </p:sp>
      <p:pic>
        <p:nvPicPr>
          <p:cNvPr id="6147" name="Picture 3" descr="wiring_page"/>
          <p:cNvPicPr>
            <a:picLocks noGrp="1" noChangeAspect="1" noChangeArrowheads="1"/>
          </p:cNvPicPr>
          <p:nvPr>
            <p:ph sz="quarter" idx="1"/>
          </p:nvPr>
        </p:nvPicPr>
        <p:blipFill>
          <a:blip r:embed="rId4" cstate="print"/>
          <a:srcRect/>
          <a:stretch>
            <a:fillRect/>
          </a:stretch>
        </p:blipFill>
        <p:spPr>
          <a:xfrm>
            <a:off x="7000875" y="214313"/>
            <a:ext cx="1714500" cy="3030537"/>
          </a:xfrm>
        </p:spPr>
      </p:pic>
      <p:pic>
        <p:nvPicPr>
          <p:cNvPr id="6148" name="Picture 4" descr="browsers"/>
          <p:cNvPicPr>
            <a:picLocks noGrp="1" noChangeAspect="1" noChangeArrowheads="1"/>
          </p:cNvPicPr>
          <p:nvPr>
            <p:ph sz="quarter" idx="2"/>
          </p:nvPr>
        </p:nvPicPr>
        <p:blipFill>
          <a:blip r:embed="rId5" cstate="print"/>
          <a:srcRect/>
          <a:stretch>
            <a:fillRect/>
          </a:stretch>
        </p:blipFill>
        <p:spPr>
          <a:xfrm>
            <a:off x="250825" y="188913"/>
            <a:ext cx="2381250" cy="2143125"/>
          </a:xfrm>
        </p:spPr>
      </p:pic>
      <p:pic>
        <p:nvPicPr>
          <p:cNvPr id="6150" name="Picture 6" descr="opera"/>
          <p:cNvPicPr>
            <a:picLocks noChangeAspect="1" noChangeArrowheads="1"/>
          </p:cNvPicPr>
          <p:nvPr/>
        </p:nvPicPr>
        <p:blipFill>
          <a:blip r:embed="rId6" cstate="print"/>
          <a:srcRect/>
          <a:stretch>
            <a:fillRect/>
          </a:stretch>
        </p:blipFill>
        <p:spPr bwMode="auto">
          <a:xfrm>
            <a:off x="3500438" y="5429250"/>
            <a:ext cx="1943100" cy="742950"/>
          </a:xfrm>
          <a:prstGeom prst="rect">
            <a:avLst/>
          </a:prstGeom>
          <a:noFill/>
          <a:ln w="9525">
            <a:noFill/>
            <a:miter lim="800000"/>
            <a:headEnd/>
            <a:tailEnd/>
          </a:ln>
        </p:spPr>
      </p:pic>
      <p:pic>
        <p:nvPicPr>
          <p:cNvPr id="6151" name="Picture 8" descr="mozilla logo">
            <a:hlinkClick r:id="rId7" tooltip="Return to home page"/>
          </p:cNvPr>
          <p:cNvPicPr>
            <a:picLocks noChangeAspect="1" noChangeArrowheads="1"/>
          </p:cNvPicPr>
          <p:nvPr/>
        </p:nvPicPr>
        <p:blipFill>
          <a:blip r:embed="rId8" cstate="print"/>
          <a:srcRect/>
          <a:stretch>
            <a:fillRect/>
          </a:stretch>
        </p:blipFill>
        <p:spPr bwMode="auto">
          <a:xfrm>
            <a:off x="6288881" y="5060600"/>
            <a:ext cx="2487613" cy="1177925"/>
          </a:xfrm>
          <a:prstGeom prst="rect">
            <a:avLst/>
          </a:prstGeom>
          <a:noFill/>
          <a:ln w="9525">
            <a:noFill/>
            <a:miter lim="800000"/>
            <a:headEnd/>
            <a:tailEnd/>
          </a:ln>
        </p:spPr>
      </p:pic>
      <p:pic>
        <p:nvPicPr>
          <p:cNvPr id="6152" name="Picture 9" descr="galeon">
            <a:hlinkClick r:id="rId9"/>
          </p:cNvPr>
          <p:cNvPicPr>
            <a:picLocks noChangeAspect="1" noChangeArrowheads="1"/>
          </p:cNvPicPr>
          <p:nvPr/>
        </p:nvPicPr>
        <p:blipFill>
          <a:blip r:embed="rId10" cstate="print"/>
          <a:srcRect/>
          <a:stretch>
            <a:fillRect/>
          </a:stretch>
        </p:blipFill>
        <p:spPr bwMode="auto">
          <a:xfrm>
            <a:off x="762000" y="5707063"/>
            <a:ext cx="1150938" cy="1150937"/>
          </a:xfrm>
          <a:prstGeom prst="rect">
            <a:avLst/>
          </a:prstGeom>
          <a:noFill/>
          <a:ln w="9525">
            <a:noFill/>
            <a:miter lim="800000"/>
            <a:headEnd/>
            <a:tailEnd/>
          </a:ln>
        </p:spPr>
      </p:pic>
      <p:pic>
        <p:nvPicPr>
          <p:cNvPr id="6153" name="Picture 10" descr="Web Icon">
            <a:hlinkClick r:id="rId11"/>
          </p:cNvPr>
          <p:cNvPicPr>
            <a:picLocks noChangeAspect="1" noChangeArrowheads="1"/>
          </p:cNvPicPr>
          <p:nvPr/>
        </p:nvPicPr>
        <p:blipFill>
          <a:blip r:embed="rId12" cstate="print"/>
          <a:srcRect/>
          <a:stretch>
            <a:fillRect/>
          </a:stretch>
        </p:blipFill>
        <p:spPr bwMode="auto">
          <a:xfrm>
            <a:off x="214313" y="4357688"/>
            <a:ext cx="1368425" cy="1368425"/>
          </a:xfrm>
          <a:prstGeom prst="rect">
            <a:avLst/>
          </a:prstGeom>
          <a:noFill/>
          <a:ln w="9525">
            <a:noFill/>
            <a:miter lim="800000"/>
            <a:headEnd/>
            <a:tailEnd/>
          </a:ln>
        </p:spPr>
      </p:pic>
      <p:pic>
        <p:nvPicPr>
          <p:cNvPr id="6154" name="Picture 12" descr="product-front-mozilla"/>
          <p:cNvPicPr>
            <a:picLocks noChangeAspect="1" noChangeArrowheads="1"/>
          </p:cNvPicPr>
          <p:nvPr/>
        </p:nvPicPr>
        <p:blipFill>
          <a:blip r:embed="rId13" cstate="print"/>
          <a:srcRect/>
          <a:stretch>
            <a:fillRect/>
          </a:stretch>
        </p:blipFill>
        <p:spPr bwMode="auto">
          <a:xfrm>
            <a:off x="5670605" y="4495800"/>
            <a:ext cx="762000" cy="762000"/>
          </a:xfrm>
          <a:prstGeom prst="rect">
            <a:avLst/>
          </a:prstGeom>
          <a:noFill/>
          <a:ln w="9525">
            <a:noFill/>
            <a:miter lim="800000"/>
            <a:headEnd/>
            <a:tailEnd/>
          </a:ln>
        </p:spPr>
      </p:pic>
      <p:pic>
        <p:nvPicPr>
          <p:cNvPr id="6155" name="Picture 2" descr="C:\Users\Jim\AppData\Local\Temp\scl2.PNG"/>
          <p:cNvPicPr>
            <a:picLocks noChangeAspect="1" noChangeArrowheads="1"/>
          </p:cNvPicPr>
          <p:nvPr/>
        </p:nvPicPr>
        <p:blipFill>
          <a:blip r:embed="rId14" cstate="print"/>
          <a:srcRect/>
          <a:stretch>
            <a:fillRect/>
          </a:stretch>
        </p:blipFill>
        <p:spPr bwMode="auto">
          <a:xfrm>
            <a:off x="214313" y="2428875"/>
            <a:ext cx="1092200" cy="1038225"/>
          </a:xfrm>
          <a:prstGeom prst="rect">
            <a:avLst/>
          </a:prstGeom>
          <a:noFill/>
          <a:ln w="9525">
            <a:noFill/>
            <a:miter lim="800000"/>
            <a:headEnd/>
            <a:tailEnd/>
          </a:ln>
        </p:spPr>
      </p:pic>
      <p:pic>
        <p:nvPicPr>
          <p:cNvPr id="6156" name="Picture 14" descr="C:\Users\Jim\AppData\Local\Temp\scl1.PNG"/>
          <p:cNvPicPr>
            <a:picLocks noChangeAspect="1" noChangeArrowheads="1"/>
          </p:cNvPicPr>
          <p:nvPr/>
        </p:nvPicPr>
        <p:blipFill>
          <a:blip r:embed="rId15" cstate="print"/>
          <a:srcRect/>
          <a:stretch>
            <a:fillRect/>
          </a:stretch>
        </p:blipFill>
        <p:spPr bwMode="auto">
          <a:xfrm>
            <a:off x="1285875" y="3429000"/>
            <a:ext cx="1357313" cy="1290638"/>
          </a:xfrm>
          <a:prstGeom prst="rect">
            <a:avLst/>
          </a:prstGeom>
          <a:noFill/>
          <a:ln w="9525">
            <a:noFill/>
            <a:miter lim="800000"/>
            <a:headEnd/>
            <a:tailEnd/>
          </a:ln>
        </p:spPr>
      </p:pic>
      <p:pic>
        <p:nvPicPr>
          <p:cNvPr id="6157" name="Picture 18" descr="C:\Users\Jim\AppData\Local\Temp\scl3.PNG"/>
          <p:cNvPicPr>
            <a:picLocks noChangeAspect="1" noChangeArrowheads="1"/>
          </p:cNvPicPr>
          <p:nvPr/>
        </p:nvPicPr>
        <p:blipFill>
          <a:blip r:embed="rId16" cstate="print"/>
          <a:srcRect/>
          <a:stretch>
            <a:fillRect/>
          </a:stretch>
        </p:blipFill>
        <p:spPr bwMode="auto">
          <a:xfrm>
            <a:off x="2057400" y="4852988"/>
            <a:ext cx="1500187" cy="2005012"/>
          </a:xfrm>
          <a:prstGeom prst="rect">
            <a:avLst/>
          </a:prstGeom>
          <a:noFill/>
          <a:ln w="9525">
            <a:noFill/>
            <a:miter lim="800000"/>
            <a:headEnd/>
            <a:tailEnd/>
          </a:ln>
        </p:spPr>
      </p:pic>
      <p:pic>
        <p:nvPicPr>
          <p:cNvPr id="6158" name="Picture 20" descr="C:\Users\Jim\AppData\Local\Temp\scl4.PNG"/>
          <p:cNvPicPr>
            <a:picLocks noChangeAspect="1" noChangeArrowheads="1"/>
          </p:cNvPicPr>
          <p:nvPr/>
        </p:nvPicPr>
        <p:blipFill>
          <a:blip r:embed="rId17" cstate="print"/>
          <a:srcRect/>
          <a:stretch>
            <a:fillRect/>
          </a:stretch>
        </p:blipFill>
        <p:spPr bwMode="auto">
          <a:xfrm>
            <a:off x="6500813" y="3357563"/>
            <a:ext cx="1296987" cy="1182687"/>
          </a:xfrm>
          <a:prstGeom prst="rect">
            <a:avLst/>
          </a:prstGeom>
          <a:noFill/>
          <a:ln w="9525">
            <a:noFill/>
            <a:miter lim="800000"/>
            <a:headEnd/>
            <a:tailEnd/>
          </a:ln>
        </p:spPr>
      </p:pic>
      <p:pic>
        <p:nvPicPr>
          <p:cNvPr id="6159" name="Picture 22" descr="C:\Users\Jim\AppData\Local\Temp\scl5.PNG"/>
          <p:cNvPicPr>
            <a:picLocks noChangeAspect="1" noChangeArrowheads="1"/>
          </p:cNvPicPr>
          <p:nvPr/>
        </p:nvPicPr>
        <p:blipFill>
          <a:blip r:embed="rId18" cstate="print"/>
          <a:srcRect/>
          <a:stretch>
            <a:fillRect/>
          </a:stretch>
        </p:blipFill>
        <p:spPr bwMode="auto">
          <a:xfrm>
            <a:off x="7492031" y="4288351"/>
            <a:ext cx="1284463" cy="1176897"/>
          </a:xfrm>
          <a:prstGeom prst="rect">
            <a:avLst/>
          </a:prstGeom>
          <a:noFill/>
          <a:ln w="9525">
            <a:noFill/>
            <a:miter lim="800000"/>
            <a:headEnd/>
            <a:tailEnd/>
          </a:ln>
        </p:spPr>
      </p:pic>
      <p:sp>
        <p:nvSpPr>
          <p:cNvPr id="164869" name="Rectangle 5"/>
          <p:cNvSpPr>
            <a:spLocks noGrp="1" noChangeArrowheads="1"/>
          </p:cNvSpPr>
          <p:nvPr>
            <p:ph type="body" sz="half" idx="3"/>
          </p:nvPr>
        </p:nvSpPr>
        <p:spPr>
          <a:xfrm>
            <a:off x="2571750" y="1371600"/>
            <a:ext cx="4686300" cy="3886200"/>
          </a:xfrm>
          <a:noFill/>
        </p:spPr>
        <p:txBody>
          <a:bodyPr>
            <a:normAutofit lnSpcReduction="10000"/>
          </a:bodyPr>
          <a:lstStyle/>
          <a:p>
            <a:pPr algn="l" rtl="0" eaLnBrk="1" hangingPunct="1">
              <a:lnSpc>
                <a:spcPct val="90000"/>
              </a:lnSpc>
              <a:buNone/>
            </a:pPr>
            <a:r>
              <a:rPr lang="mk" b="1" i="0" u="none">
                <a:latin typeface="Calibri" pitchFamily="34" charset="0"/>
              </a:rPr>
              <a:t>Софтверска програма</a:t>
            </a:r>
          </a:p>
          <a:p>
            <a:pPr marL="3175" indent="-3175" algn="l" rtl="0" eaLnBrk="1" hangingPunct="1">
              <a:lnSpc>
                <a:spcPct val="90000"/>
              </a:lnSpc>
              <a:buNone/>
            </a:pPr>
            <a:r>
              <a:rPr lang="mk" sz="2800" b="1" i="0" u="none">
                <a:latin typeface="Calibri" pitchFamily="34" charset="0"/>
              </a:rPr>
              <a:t>Дизајнирани за лоцирање и за прикажување интернет-страници</a:t>
            </a:r>
          </a:p>
          <a:p>
            <a:pPr algn="l" rtl="0" eaLnBrk="1" hangingPunct="1">
              <a:lnSpc>
                <a:spcPct val="90000"/>
              </a:lnSpc>
              <a:buNone/>
            </a:pPr>
            <a:r>
              <a:rPr lang="mk" sz="2400" b="1" i="0" u="none">
                <a:latin typeface="Calibri" pitchFamily="34" charset="0"/>
              </a:rPr>
              <a:t>Најчести се:</a:t>
            </a:r>
          </a:p>
          <a:p>
            <a:pPr lvl="1" algn="l" rtl="0" eaLnBrk="1" hangingPunct="1">
              <a:lnSpc>
                <a:spcPct val="90000"/>
              </a:lnSpc>
              <a:buFont typeface="Arial"/>
              <a:buChar char="•"/>
            </a:pPr>
            <a:r>
              <a:rPr lang="mk" sz="2400" b="1" i="0" u="none">
                <a:latin typeface="Calibri" pitchFamily="34" charset="0"/>
              </a:rPr>
              <a:t>Internet Explorer</a:t>
            </a:r>
          </a:p>
          <a:p>
            <a:pPr lvl="1" algn="l" rtl="0" eaLnBrk="1" hangingPunct="1">
              <a:lnSpc>
                <a:spcPct val="90000"/>
              </a:lnSpc>
              <a:buFont typeface="Arial"/>
              <a:buChar char="•"/>
            </a:pPr>
            <a:r>
              <a:rPr lang="mk" sz="2400" b="1" i="0" u="none">
                <a:latin typeface="Calibri" pitchFamily="34" charset="0"/>
              </a:rPr>
              <a:t>Mozilla Firefox</a:t>
            </a:r>
          </a:p>
          <a:p>
            <a:pPr lvl="1" algn="l" rtl="0" eaLnBrk="1" hangingPunct="1">
              <a:lnSpc>
                <a:spcPct val="90000"/>
              </a:lnSpc>
              <a:buFont typeface="Arial"/>
              <a:buChar char="•"/>
            </a:pPr>
            <a:r>
              <a:rPr lang="mk" sz="2400" b="1" i="0" u="none">
                <a:latin typeface="Calibri" pitchFamily="34" charset="0"/>
              </a:rPr>
              <a:t>Google Chrome</a:t>
            </a:r>
          </a:p>
          <a:p>
            <a:pPr lvl="1" algn="l" rtl="0" eaLnBrk="1" hangingPunct="1">
              <a:lnSpc>
                <a:spcPct val="90000"/>
              </a:lnSpc>
              <a:buFont typeface="Arial"/>
              <a:buChar char="•"/>
            </a:pPr>
            <a:r>
              <a:rPr lang="mk" sz="2400" b="1" i="0" u="none">
                <a:latin typeface="Calibri" pitchFamily="34" charset="0"/>
              </a:rPr>
              <a:t>Safari</a:t>
            </a:r>
          </a:p>
          <a:p>
            <a:pPr lvl="1" algn="l" rtl="0" eaLnBrk="1" hangingPunct="1">
              <a:lnSpc>
                <a:spcPct val="90000"/>
              </a:lnSpc>
              <a:buFont typeface="Arial"/>
              <a:buChar char="•"/>
            </a:pPr>
            <a:r>
              <a:rPr lang="mk" sz="2400" b="1" i="0" u="none">
                <a:latin typeface="Calibri" pitchFamily="34" charset="0"/>
              </a:rPr>
              <a:t>Opera</a:t>
            </a:r>
          </a:p>
        </p:txBody>
      </p:sp>
      <p:sp>
        <p:nvSpPr>
          <p:cNvPr id="1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13</a:t>
            </a:fld>
            <a:endParaRPr lang="mk"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869">
                                            <p:txEl>
                                              <p:pRg st="0" end="0"/>
                                            </p:txEl>
                                          </p:spTgt>
                                        </p:tgtEl>
                                        <p:attrNameLst>
                                          <p:attrName>style.visibility</p:attrName>
                                        </p:attrNameLst>
                                      </p:cBhvr>
                                      <p:to>
                                        <p:strVal val="visible"/>
                                      </p:to>
                                    </p:set>
                                    <p:animEffect transition="in" filter="dissolve">
                                      <p:cBhvr>
                                        <p:cTn id="7" dur="500"/>
                                        <p:tgtEl>
                                          <p:spTgt spid="1648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4869">
                                            <p:txEl>
                                              <p:pRg st="1" end="1"/>
                                            </p:txEl>
                                          </p:spTgt>
                                        </p:tgtEl>
                                        <p:attrNameLst>
                                          <p:attrName>style.visibility</p:attrName>
                                        </p:attrNameLst>
                                      </p:cBhvr>
                                      <p:to>
                                        <p:strVal val="visible"/>
                                      </p:to>
                                    </p:set>
                                    <p:animEffect transition="in" filter="dissolve">
                                      <p:cBhvr>
                                        <p:cTn id="12" dur="500"/>
                                        <p:tgtEl>
                                          <p:spTgt spid="16486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4869">
                                            <p:txEl>
                                              <p:pRg st="2" end="2"/>
                                            </p:txEl>
                                          </p:spTgt>
                                        </p:tgtEl>
                                        <p:attrNameLst>
                                          <p:attrName>style.visibility</p:attrName>
                                        </p:attrNameLst>
                                      </p:cBhvr>
                                      <p:to>
                                        <p:strVal val="visible"/>
                                      </p:to>
                                    </p:set>
                                    <p:animEffect transition="in" filter="dissolve">
                                      <p:cBhvr>
                                        <p:cTn id="17" dur="500"/>
                                        <p:tgtEl>
                                          <p:spTgt spid="164869">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4869">
                                            <p:txEl>
                                              <p:pRg st="3" end="3"/>
                                            </p:txEl>
                                          </p:spTgt>
                                        </p:tgtEl>
                                        <p:attrNameLst>
                                          <p:attrName>style.visibility</p:attrName>
                                        </p:attrNameLst>
                                      </p:cBhvr>
                                      <p:to>
                                        <p:strVal val="visible"/>
                                      </p:to>
                                    </p:set>
                                    <p:animEffect transition="in" filter="dissolve">
                                      <p:cBhvr>
                                        <p:cTn id="20" dur="500"/>
                                        <p:tgtEl>
                                          <p:spTgt spid="164869">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64869">
                                            <p:txEl>
                                              <p:pRg st="4" end="4"/>
                                            </p:txEl>
                                          </p:spTgt>
                                        </p:tgtEl>
                                        <p:attrNameLst>
                                          <p:attrName>style.visibility</p:attrName>
                                        </p:attrNameLst>
                                      </p:cBhvr>
                                      <p:to>
                                        <p:strVal val="visible"/>
                                      </p:to>
                                    </p:set>
                                    <p:animEffect transition="in" filter="dissolve">
                                      <p:cBhvr>
                                        <p:cTn id="23" dur="500"/>
                                        <p:tgtEl>
                                          <p:spTgt spid="164869">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64869">
                                            <p:txEl>
                                              <p:pRg st="5" end="5"/>
                                            </p:txEl>
                                          </p:spTgt>
                                        </p:tgtEl>
                                        <p:attrNameLst>
                                          <p:attrName>style.visibility</p:attrName>
                                        </p:attrNameLst>
                                      </p:cBhvr>
                                      <p:to>
                                        <p:strVal val="visible"/>
                                      </p:to>
                                    </p:set>
                                    <p:animEffect transition="in" filter="dissolve">
                                      <p:cBhvr>
                                        <p:cTn id="26" dur="500"/>
                                        <p:tgtEl>
                                          <p:spTgt spid="164869">
                                            <p:txEl>
                                              <p:pRg st="5" end="5"/>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4869">
                                            <p:txEl>
                                              <p:pRg st="6" end="6"/>
                                            </p:txEl>
                                          </p:spTgt>
                                        </p:tgtEl>
                                        <p:attrNameLst>
                                          <p:attrName>style.visibility</p:attrName>
                                        </p:attrNameLst>
                                      </p:cBhvr>
                                      <p:to>
                                        <p:strVal val="visible"/>
                                      </p:to>
                                    </p:set>
                                    <p:animEffect transition="in" filter="dissolve">
                                      <p:cBhvr>
                                        <p:cTn id="29" dur="500"/>
                                        <p:tgtEl>
                                          <p:spTgt spid="164869">
                                            <p:txEl>
                                              <p:pRg st="6" end="6"/>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64869">
                                            <p:txEl>
                                              <p:pRg st="7" end="7"/>
                                            </p:txEl>
                                          </p:spTgt>
                                        </p:tgtEl>
                                        <p:attrNameLst>
                                          <p:attrName>style.visibility</p:attrName>
                                        </p:attrNameLst>
                                      </p:cBhvr>
                                      <p:to>
                                        <p:strVal val="visible"/>
                                      </p:to>
                                    </p:set>
                                    <p:animEffect transition="in" filter="dissolve">
                                      <p:cBhvr>
                                        <p:cTn id="32" dur="500"/>
                                        <p:tgtEl>
                                          <p:spTgt spid="16486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9" grpId="0" build="p"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609600" y="1916113"/>
            <a:ext cx="8088313" cy="1192212"/>
          </a:xfrm>
          <a:prstGeom prst="rect">
            <a:avLst/>
          </a:prstGeom>
          <a:noFill/>
          <a:ln w="9525">
            <a:noFill/>
            <a:miter lim="800000"/>
            <a:headEnd/>
            <a:tailEnd/>
          </a:ln>
        </p:spPr>
        <p:txBody>
          <a:bodyPr>
            <a:spAutoFit/>
          </a:bodyPr>
          <a:lstStyle/>
          <a:p>
            <a:pPr algn="l" rtl="0" eaLnBrk="0" hangingPunct="0">
              <a:spcBef>
                <a:spcPct val="50000"/>
              </a:spcBef>
            </a:pPr>
            <a:endParaRPr lang="mk" b="1">
              <a:solidFill>
                <a:schemeClr val="accent2"/>
              </a:solidFill>
              <a:latin typeface="Tahoma" pitchFamily="34" charset="0"/>
            </a:endParaRPr>
          </a:p>
          <a:p>
            <a:pPr algn="l" rtl="0" eaLnBrk="0" hangingPunct="0">
              <a:spcBef>
                <a:spcPct val="50000"/>
              </a:spcBef>
            </a:pPr>
            <a:endParaRPr lang="mk" b="1">
              <a:solidFill>
                <a:schemeClr val="accent2"/>
              </a:solidFill>
              <a:latin typeface="Tahoma" pitchFamily="34" charset="0"/>
            </a:endParaRPr>
          </a:p>
          <a:p>
            <a:pPr algn="l" rtl="0" eaLnBrk="0" hangingPunct="0">
              <a:spcBef>
                <a:spcPct val="50000"/>
              </a:spcBef>
            </a:pPr>
            <a:endParaRPr lang="mk" b="1">
              <a:solidFill>
                <a:schemeClr val="accent2"/>
              </a:solidFill>
              <a:latin typeface="Tahoma" pitchFamily="34" charset="0"/>
            </a:endParaRPr>
          </a:p>
        </p:txBody>
      </p:sp>
      <p:sp>
        <p:nvSpPr>
          <p:cNvPr id="30723" name="Rectangle 3"/>
          <p:cNvSpPr>
            <a:spLocks noGrp="1" noChangeArrowheads="1"/>
          </p:cNvSpPr>
          <p:nvPr>
            <p:ph type="title"/>
          </p:nvPr>
        </p:nvSpPr>
        <p:spPr>
          <a:xfrm>
            <a:off x="457200" y="0"/>
            <a:ext cx="8229600" cy="865187"/>
          </a:xfrm>
          <a:noFill/>
        </p:spPr>
        <p:txBody>
          <a:bodyPr/>
          <a:lstStyle/>
          <a:p>
            <a:pPr rtl="0" eaLnBrk="1" hangingPunct="1"/>
            <a:r>
              <a:rPr lang="mk" b="1" i="0" u="none">
                <a:solidFill>
                  <a:schemeClr val="accent1">
                    <a:lumMod val="25000"/>
                  </a:schemeClr>
                </a:solidFill>
                <a:latin typeface="Calibri" pitchFamily="34" charset="0"/>
              </a:rPr>
              <a:t>Бесплатни услуги за анонимна е-пошта</a:t>
            </a: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pic>
        <p:nvPicPr>
          <p:cNvPr id="30725" name="Picture 5" descr="scl1"/>
          <p:cNvPicPr>
            <a:picLocks noChangeAspect="1" noChangeArrowheads="1"/>
          </p:cNvPicPr>
          <p:nvPr/>
        </p:nvPicPr>
        <p:blipFill rotWithShape="1">
          <a:blip r:embed="rId2" cstate="print"/>
          <a:srcRect r="4141"/>
          <a:stretch/>
        </p:blipFill>
        <p:spPr bwMode="auto">
          <a:xfrm>
            <a:off x="556161" y="1044046"/>
            <a:ext cx="8071379" cy="5429250"/>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130</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13005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30050">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uild="p" autoUpdateAnimBg="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1"/>
            <a:ext cx="8229600" cy="750888"/>
          </a:xfrm>
        </p:spPr>
        <p:txBody>
          <a:bodyPr/>
          <a:lstStyle/>
          <a:p>
            <a:pPr rtl="0" eaLnBrk="1" hangingPunct="1"/>
            <a:r>
              <a:rPr lang="mk" b="1" i="0" u="none">
                <a:solidFill>
                  <a:schemeClr val="accent1">
                    <a:lumMod val="25000"/>
                  </a:schemeClr>
                </a:solidFill>
                <a:latin typeface="Calibri" pitchFamily="34" charset="0"/>
              </a:rPr>
              <a:t>Заглавија на Hushmail</a:t>
            </a:r>
          </a:p>
        </p:txBody>
      </p:sp>
      <p:sp>
        <p:nvSpPr>
          <p:cNvPr id="31747" name="Rectangle 3"/>
          <p:cNvSpPr>
            <a:spLocks noGrp="1" noChangeArrowheads="1"/>
          </p:cNvSpPr>
          <p:nvPr>
            <p:ph type="body" idx="1"/>
          </p:nvPr>
        </p:nvSpPr>
        <p:spPr>
          <a:xfrm>
            <a:off x="457200" y="836613"/>
            <a:ext cx="8229600" cy="5832475"/>
          </a:xfrm>
          <a:solidFill>
            <a:schemeClr val="bg1"/>
          </a:solidFill>
        </p:spPr>
        <p:txBody>
          <a:bodyPr>
            <a:normAutofit fontScale="70000" lnSpcReduction="20000"/>
          </a:bodyPr>
          <a:lstStyle/>
          <a:p>
            <a:pPr algn="l" rtl="0">
              <a:lnSpc>
                <a:spcPct val="70000"/>
              </a:lnSpc>
              <a:buNone/>
            </a:pPr>
            <a:r>
              <a:rPr lang="mk" sz="1600" b="0" i="0" u="none"/>
              <a:t>Microsoft Mail Internet Headers Version 2.0</a:t>
            </a:r>
          </a:p>
          <a:p>
            <a:pPr algn="l" rtl="0">
              <a:lnSpc>
                <a:spcPct val="70000"/>
              </a:lnSpc>
              <a:buNone/>
            </a:pPr>
            <a:endParaRPr lang="mk" sz="1600" dirty="0"/>
          </a:p>
          <a:p>
            <a:pPr algn="l" rtl="0">
              <a:lnSpc>
                <a:spcPct val="70000"/>
              </a:lnSpc>
              <a:buNone/>
            </a:pPr>
            <a:r>
              <a:rPr lang="mk" sz="1600" b="0" i="0" u="none"/>
              <a:t>Received: from smtp3.hushmail.com ([65.39.178.135]) by exchange1.coe.int with Microsoft SMTPSVC(6.0.3790.0);</a:t>
            </a:r>
          </a:p>
          <a:p>
            <a:pPr algn="l" rtl="0">
              <a:lnSpc>
                <a:spcPct val="70000"/>
              </a:lnSpc>
              <a:buNone/>
            </a:pPr>
            <a:endParaRPr lang="mk" sz="1600" dirty="0"/>
          </a:p>
          <a:p>
            <a:pPr algn="l" rtl="0">
              <a:lnSpc>
                <a:spcPct val="70000"/>
              </a:lnSpc>
              <a:buNone/>
            </a:pPr>
            <a:r>
              <a:rPr lang="mk" sz="1600" b="0" i="0" u="none"/>
              <a:t>	 Tue, 07 Jan 2017 11:31:55 +0100</a:t>
            </a:r>
          </a:p>
          <a:p>
            <a:pPr algn="l" rtl="0">
              <a:lnSpc>
                <a:spcPct val="70000"/>
              </a:lnSpc>
              <a:buNone/>
            </a:pPr>
            <a:endParaRPr lang="mk" sz="1600" dirty="0"/>
          </a:p>
          <a:p>
            <a:pPr algn="l" rtl="0">
              <a:lnSpc>
                <a:spcPct val="70000"/>
              </a:lnSpc>
              <a:buNone/>
            </a:pPr>
            <a:r>
              <a:rPr lang="mk" sz="1600" b="0" i="0" u="none"/>
              <a:t>Received: from smtp3.hushmail.com (localhost.hushmail.com [127.0.0.1])</a:t>
            </a:r>
          </a:p>
          <a:p>
            <a:pPr algn="l" rtl="0">
              <a:lnSpc>
                <a:spcPct val="70000"/>
              </a:lnSpc>
              <a:buNone/>
            </a:pPr>
            <a:endParaRPr lang="mk" sz="1600" dirty="0"/>
          </a:p>
          <a:p>
            <a:pPr algn="l" rtl="0">
              <a:lnSpc>
                <a:spcPct val="70000"/>
              </a:lnSpc>
              <a:buNone/>
            </a:pPr>
            <a:r>
              <a:rPr lang="mk" sz="1600" b="0" i="0" u="none"/>
              <a:t>	by smtp3.hushmail.com (Postfix) with SMTP id 7F7E4A3330</a:t>
            </a:r>
          </a:p>
          <a:p>
            <a:pPr algn="l" rtl="0">
              <a:lnSpc>
                <a:spcPct val="70000"/>
              </a:lnSpc>
              <a:buNone/>
            </a:pPr>
            <a:endParaRPr lang="mk" sz="1600" dirty="0"/>
          </a:p>
          <a:p>
            <a:pPr algn="l" rtl="0">
              <a:lnSpc>
                <a:spcPct val="70000"/>
              </a:lnSpc>
              <a:buNone/>
            </a:pPr>
            <a:r>
              <a:rPr lang="mk" sz="1600" b="0" i="0" u="none"/>
              <a:t>	for &lt;jane@coe.int&gt;; Tue, 07 Jan 2017 02:31:32 -0800 (PST)</a:t>
            </a:r>
          </a:p>
          <a:p>
            <a:pPr algn="l" rtl="0">
              <a:lnSpc>
                <a:spcPct val="70000"/>
              </a:lnSpc>
              <a:buNone/>
            </a:pPr>
            <a:endParaRPr lang="mk" sz="1600" dirty="0"/>
          </a:p>
          <a:p>
            <a:pPr algn="l" rtl="0">
              <a:lnSpc>
                <a:spcPct val="70000"/>
              </a:lnSpc>
              <a:buNone/>
            </a:pPr>
            <a:r>
              <a:rPr lang="mk" sz="1600" b="0" i="0" u="none"/>
              <a:t>Received: from mailserver2.hushmail.com (mailserver2.hushmail.com [65.39.178.21])</a:t>
            </a:r>
          </a:p>
          <a:p>
            <a:pPr algn="l" rtl="0">
              <a:lnSpc>
                <a:spcPct val="70000"/>
              </a:lnSpc>
              <a:buNone/>
            </a:pPr>
            <a:endParaRPr lang="mk" sz="1600" dirty="0"/>
          </a:p>
          <a:p>
            <a:pPr algn="l" rtl="0">
              <a:lnSpc>
                <a:spcPct val="70000"/>
              </a:lnSpc>
              <a:buNone/>
            </a:pPr>
            <a:r>
              <a:rPr lang="mk" sz="1600" b="0" i="0" u="none"/>
              <a:t>	by smtp3.hushmail.com (Postfix) with ESMTP;</a:t>
            </a:r>
          </a:p>
          <a:p>
            <a:pPr algn="l" rtl="0">
              <a:lnSpc>
                <a:spcPct val="70000"/>
              </a:lnSpc>
              <a:buNone/>
            </a:pPr>
            <a:endParaRPr lang="mk" sz="1600" dirty="0"/>
          </a:p>
          <a:p>
            <a:pPr algn="l" rtl="0">
              <a:lnSpc>
                <a:spcPct val="70000"/>
              </a:lnSpc>
              <a:buNone/>
            </a:pPr>
            <a:r>
              <a:rPr lang="mk" sz="1600" b="0" i="0" u="none"/>
              <a:t>	Tue, 07 Jan 2017 02:31:31 -0800 (PST)</a:t>
            </a:r>
          </a:p>
          <a:p>
            <a:pPr algn="l" rtl="0">
              <a:lnSpc>
                <a:spcPct val="70000"/>
              </a:lnSpc>
              <a:buNone/>
            </a:pPr>
            <a:endParaRPr lang="mk" sz="1600" dirty="0"/>
          </a:p>
          <a:p>
            <a:pPr algn="l" rtl="0">
              <a:lnSpc>
                <a:spcPct val="70000"/>
              </a:lnSpc>
              <a:buNone/>
            </a:pPr>
            <a:r>
              <a:rPr lang="mk" sz="1600" b="0" i="0" u="none"/>
              <a:t>Received: from mailserver2.hushmail.com (localhost.hushmail.com [127.0.0.1])</a:t>
            </a:r>
          </a:p>
          <a:p>
            <a:pPr algn="l" rtl="0">
              <a:lnSpc>
                <a:spcPct val="70000"/>
              </a:lnSpc>
              <a:buNone/>
            </a:pPr>
            <a:endParaRPr lang="mk" sz="1600" dirty="0"/>
          </a:p>
          <a:p>
            <a:pPr algn="l" rtl="0">
              <a:lnSpc>
                <a:spcPct val="70000"/>
              </a:lnSpc>
              <a:buNone/>
            </a:pPr>
            <a:r>
              <a:rPr lang="mk" sz="1600" b="0" i="0" u="none"/>
              <a:t>	by mailserver2.hushmail.com (8.12.6/8.12.3) with ESMTP id k2SAVUZ3082938;</a:t>
            </a:r>
          </a:p>
          <a:p>
            <a:pPr algn="l" rtl="0">
              <a:lnSpc>
                <a:spcPct val="70000"/>
              </a:lnSpc>
              <a:buNone/>
            </a:pPr>
            <a:endParaRPr lang="mk" sz="1600" dirty="0"/>
          </a:p>
          <a:p>
            <a:pPr algn="l" rtl="0">
              <a:lnSpc>
                <a:spcPct val="70000"/>
              </a:lnSpc>
              <a:buNone/>
            </a:pPr>
            <a:r>
              <a:rPr lang="mk" sz="1600" b="0" i="0" u="none"/>
              <a:t>	Tue, 07 Jan 2017 02:31:30 -0800 (PST)</a:t>
            </a:r>
          </a:p>
          <a:p>
            <a:pPr algn="l" rtl="0">
              <a:lnSpc>
                <a:spcPct val="70000"/>
              </a:lnSpc>
              <a:buNone/>
            </a:pPr>
            <a:endParaRPr lang="mk" sz="1600" dirty="0"/>
          </a:p>
          <a:p>
            <a:pPr algn="l" rtl="0">
              <a:lnSpc>
                <a:spcPct val="70000"/>
              </a:lnSpc>
              <a:buNone/>
            </a:pPr>
            <a:r>
              <a:rPr lang="mk" sz="1600" b="0" i="0" u="none"/>
              <a:t>	(envelope-from shiftyone@hushmail.com)</a:t>
            </a:r>
          </a:p>
          <a:p>
            <a:pPr algn="l" rtl="0">
              <a:lnSpc>
                <a:spcPct val="70000"/>
              </a:lnSpc>
              <a:buNone/>
            </a:pPr>
            <a:endParaRPr lang="mk" sz="1600" dirty="0"/>
          </a:p>
          <a:p>
            <a:pPr algn="l" rtl="0">
              <a:lnSpc>
                <a:spcPct val="70000"/>
              </a:lnSpc>
              <a:buNone/>
            </a:pPr>
            <a:r>
              <a:rPr lang="mk" sz="1600" b="0" i="0" u="none"/>
              <a:t>Received: (from nobody@localhost)</a:t>
            </a:r>
          </a:p>
          <a:p>
            <a:pPr algn="l" rtl="0">
              <a:lnSpc>
                <a:spcPct val="70000"/>
              </a:lnSpc>
              <a:buNone/>
            </a:pPr>
            <a:endParaRPr lang="mk" sz="1600" dirty="0"/>
          </a:p>
          <a:p>
            <a:pPr algn="l" rtl="0">
              <a:lnSpc>
                <a:spcPct val="70000"/>
              </a:lnSpc>
              <a:buNone/>
            </a:pPr>
            <a:r>
              <a:rPr lang="mk" sz="1600" b="0" i="0" u="none"/>
              <a:t>	by mailserver2.hushmail.com (8.12.6/8.12.3/Submit) id k2SAVUAI082935;</a:t>
            </a:r>
          </a:p>
          <a:p>
            <a:pPr algn="l" rtl="0">
              <a:lnSpc>
                <a:spcPct val="70000"/>
              </a:lnSpc>
              <a:buNone/>
            </a:pPr>
            <a:endParaRPr lang="mk" sz="1600" dirty="0"/>
          </a:p>
          <a:p>
            <a:pPr algn="l" rtl="0">
              <a:lnSpc>
                <a:spcPct val="70000"/>
              </a:lnSpc>
              <a:buNone/>
            </a:pPr>
            <a:r>
              <a:rPr lang="mk" sz="1600" b="0" i="0" u="none"/>
              <a:t>	Tue, 07 Jan 2017 11:31:30 +0100 (GMT)</a:t>
            </a:r>
          </a:p>
          <a:p>
            <a:pPr algn="l" rtl="0">
              <a:lnSpc>
                <a:spcPct val="70000"/>
              </a:lnSpc>
              <a:buNone/>
            </a:pPr>
            <a:endParaRPr lang="mk" sz="1600" dirty="0"/>
          </a:p>
          <a:p>
            <a:pPr algn="l" rtl="0">
              <a:lnSpc>
                <a:spcPct val="70000"/>
              </a:lnSpc>
              <a:buNone/>
            </a:pPr>
            <a:r>
              <a:rPr lang="mk" sz="1600" b="0" i="0" u="none"/>
              <a:t>Message-Id: &lt;200603281031.k2SAVUAI082935@mailserver2.hushmail.com&gt;</a:t>
            </a:r>
          </a:p>
          <a:p>
            <a:pPr algn="l" rtl="0">
              <a:lnSpc>
                <a:spcPct val="70000"/>
              </a:lnSpc>
              <a:buNone/>
            </a:pPr>
            <a:endParaRPr lang="mk" sz="1600" dirty="0"/>
          </a:p>
          <a:p>
            <a:pPr algn="l" rtl="0">
              <a:lnSpc>
                <a:spcPct val="70000"/>
              </a:lnSpc>
              <a:buNone/>
            </a:pPr>
            <a:r>
              <a:rPr lang="mk" sz="1600" b="0" i="0" u="none"/>
              <a:t>Date: Tue, 07 Jan 2017 11:31:29 +0100</a:t>
            </a:r>
          </a:p>
          <a:p>
            <a:pPr algn="l" rtl="0">
              <a:lnSpc>
                <a:spcPct val="70000"/>
              </a:lnSpc>
              <a:buNone/>
            </a:pPr>
            <a:endParaRPr lang="mk" sz="1600" dirty="0"/>
          </a:p>
          <a:p>
            <a:pPr algn="l" rtl="0">
              <a:lnSpc>
                <a:spcPct val="70000"/>
              </a:lnSpc>
              <a:buNone/>
            </a:pPr>
            <a:r>
              <a:rPr lang="mk" sz="1600" b="0" i="0" u="none"/>
              <a:t>To: &lt;jane@coe.int&gt;</a:t>
            </a:r>
          </a:p>
          <a:p>
            <a:pPr algn="l" rtl="0">
              <a:lnSpc>
                <a:spcPct val="70000"/>
              </a:lnSpc>
              <a:buNone/>
            </a:pPr>
            <a:endParaRPr lang="mk" sz="1600" dirty="0"/>
          </a:p>
          <a:p>
            <a:pPr algn="l" rtl="0">
              <a:lnSpc>
                <a:spcPct val="70000"/>
              </a:lnSpc>
              <a:buNone/>
            </a:pPr>
            <a:r>
              <a:rPr lang="mk" sz="1600" b="0" i="0" u="none"/>
              <a:t>Cc: &lt;joe@gmail.com&gt;</a:t>
            </a:r>
          </a:p>
          <a:p>
            <a:pPr algn="l" rtl="0">
              <a:lnSpc>
                <a:spcPct val="70000"/>
              </a:lnSpc>
              <a:buNone/>
            </a:pPr>
            <a:endParaRPr lang="mk" sz="1600" dirty="0"/>
          </a:p>
          <a:p>
            <a:pPr algn="l" rtl="0">
              <a:lnSpc>
                <a:spcPct val="70000"/>
              </a:lnSpc>
              <a:buNone/>
            </a:pPr>
            <a:r>
              <a:rPr lang="mk" sz="1600" b="0" i="0" u="none"/>
              <a:t>Subject: Тест</a:t>
            </a:r>
          </a:p>
          <a:p>
            <a:pPr algn="l" rtl="0">
              <a:lnSpc>
                <a:spcPct val="70000"/>
              </a:lnSpc>
              <a:buNone/>
            </a:pPr>
            <a:endParaRPr lang="mk" sz="1600" dirty="0"/>
          </a:p>
          <a:p>
            <a:pPr algn="l" rtl="0">
              <a:lnSpc>
                <a:spcPct val="70000"/>
              </a:lnSpc>
              <a:buNone/>
            </a:pPr>
            <a:r>
              <a:rPr lang="mk" sz="1600" b="0" i="0" u="none"/>
              <a:t>From: &lt;shiftyone@hushmail.com&gt;</a:t>
            </a:r>
          </a:p>
          <a:p>
            <a:pPr algn="l" rtl="0">
              <a:lnSpc>
                <a:spcPct val="70000"/>
              </a:lnSpc>
              <a:buNone/>
            </a:pPr>
            <a:endParaRPr lang="mk" sz="1600" dirty="0"/>
          </a:p>
          <a:p>
            <a:pPr algn="l" rtl="0">
              <a:lnSpc>
                <a:spcPct val="70000"/>
              </a:lnSpc>
              <a:buNone/>
            </a:pPr>
            <a:r>
              <a:rPr lang="mk" sz="1600" b="0" i="0" u="none"/>
              <a:t>Content-type: text/plain; charset="UTF-8"</a:t>
            </a:r>
          </a:p>
          <a:p>
            <a:pPr algn="l" rtl="0">
              <a:lnSpc>
                <a:spcPct val="70000"/>
              </a:lnSpc>
              <a:buNone/>
            </a:pPr>
            <a:endParaRPr lang="mk" sz="1600" dirty="0"/>
          </a:p>
          <a:p>
            <a:pPr algn="l" rtl="0">
              <a:lnSpc>
                <a:spcPct val="70000"/>
              </a:lnSpc>
              <a:buNone/>
            </a:pPr>
            <a:r>
              <a:rPr lang="mk" sz="1600" b="0" i="0" u="none"/>
              <a:t>Return-Path: shiftyone@hushmail.com</a:t>
            </a:r>
          </a:p>
          <a:p>
            <a:pPr algn="l" rtl="0">
              <a:lnSpc>
                <a:spcPct val="70000"/>
              </a:lnSpc>
              <a:buNone/>
            </a:pPr>
            <a:endParaRPr lang="mk" sz="1600" dirty="0"/>
          </a:p>
          <a:p>
            <a:pPr algn="l" rtl="0">
              <a:lnSpc>
                <a:spcPct val="70000"/>
              </a:lnSpc>
              <a:buNone/>
            </a:pPr>
            <a:r>
              <a:rPr lang="mk" sz="1600" b="0" i="0" u="none"/>
              <a:t>X-OriginalArrivalTime: 07 Jan 2017 10:31:55.0904 (UTC) FILETIME=[D6139000:01C65252]</a:t>
            </a:r>
            <a:endParaRPr lang="mk" sz="1400"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131</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rtl="0"/>
            <a:r>
              <a:rPr lang="mk" sz="4000" b="1" i="0" u="none">
                <a:latin typeface="Calibri" pitchFamily="34" charset="0"/>
              </a:rPr>
              <a:t>Виртуелни</a:t>
            </a:r>
          </a:p>
          <a:p>
            <a:pPr algn="ctr" rtl="0"/>
            <a:r>
              <a:rPr lang="mk" sz="4000" b="1" i="0" u="none">
                <a:latin typeface="Calibri" pitchFamily="34" charset="0"/>
              </a:rPr>
              <a:t>валути</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132</a:t>
            </a:fld>
            <a:endParaRPr lang="mk" altLang="en-US" sz="1200" dirty="0" smtClean="0">
              <a:solidFill>
                <a:srgbClr val="898989"/>
              </a:solidFill>
            </a:endParaRPr>
          </a:p>
        </p:txBody>
      </p:sp>
    </p:spTree>
    <p:extLst>
      <p:ext uri="{BB962C8B-B14F-4D97-AF65-F5344CB8AC3E}">
        <p14:creationId xmlns:p14="http://schemas.microsoft.com/office/powerpoint/2010/main" val="3582391505"/>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sz="4000" b="1" i="0" u="none" dirty="0"/>
              <a:t>Дефиниција на виртуелна валута</a:t>
            </a:r>
            <a:endParaRPr lang="mk" sz="4000" b="1" dirty="0"/>
          </a:p>
        </p:txBody>
      </p:sp>
      <p:sp>
        <p:nvSpPr>
          <p:cNvPr id="4" name="Rectangle 3"/>
          <p:cNvSpPr>
            <a:spLocks noGrp="1" noChangeArrowheads="1"/>
          </p:cNvSpPr>
          <p:nvPr>
            <p:ph idx="1"/>
          </p:nvPr>
        </p:nvSpPr>
        <p:spPr>
          <a:xfrm>
            <a:off x="2913680" y="1014127"/>
            <a:ext cx="5862019" cy="4326069"/>
          </a:xfrm>
        </p:spPr>
        <p:txBody>
          <a:bodyPr>
            <a:noAutofit/>
          </a:bodyPr>
          <a:lstStyle/>
          <a:p>
            <a:pPr marL="0" indent="0" algn="just" rtl="0">
              <a:buNone/>
            </a:pPr>
            <a:r>
              <a:rPr lang="mk" sz="1800" b="0" i="0" u="none" dirty="0"/>
              <a:t>Виртуелна валута е </a:t>
            </a:r>
            <a:r>
              <a:rPr lang="mk" sz="1800" b="1" i="0" u="none" dirty="0"/>
              <a:t>дигитално претставување на вредност со која може дигитално да се тргува</a:t>
            </a:r>
            <a:r>
              <a:rPr lang="mk" sz="1800" b="0" i="0" u="none" dirty="0"/>
              <a:t> и која функционира </a:t>
            </a:r>
            <a:r>
              <a:rPr lang="mk" sz="1800" b="0" i="0" u="none" dirty="0" smtClean="0"/>
              <a:t>како </a:t>
            </a:r>
            <a:endParaRPr lang="mk" sz="1800" b="1" dirty="0" smtClean="0"/>
          </a:p>
          <a:p>
            <a:pPr marL="457200" indent="-457200" algn="just" rtl="0">
              <a:buAutoNum type="arabicPeriod"/>
            </a:pPr>
            <a:r>
              <a:rPr lang="mk" sz="1800" b="1" i="0" u="none" dirty="0"/>
              <a:t>медиум за размена</a:t>
            </a:r>
            <a:r>
              <a:rPr lang="mk" sz="1800" b="1" i="0" u="none" dirty="0" smtClean="0"/>
              <a:t>; </a:t>
            </a:r>
            <a:endParaRPr lang="mk" sz="1800" b="1" dirty="0" smtClean="0"/>
          </a:p>
          <a:p>
            <a:pPr marL="457200" indent="-457200" algn="just" rtl="0">
              <a:buAutoNum type="arabicPeriod"/>
            </a:pPr>
            <a:r>
              <a:rPr lang="mk" sz="1800" b="1" i="0" u="none" dirty="0"/>
              <a:t>пресметковна единица; и/или </a:t>
            </a:r>
          </a:p>
          <a:p>
            <a:pPr marL="457200" indent="-457200" algn="just" rtl="0">
              <a:buAutoNum type="arabicPeriod"/>
            </a:pPr>
            <a:r>
              <a:rPr lang="mk" sz="1800" b="1" i="0" u="none" dirty="0"/>
              <a:t>место за чување на вредност</a:t>
            </a:r>
            <a:r>
              <a:rPr lang="mk" sz="1800" b="1" i="0" u="none" dirty="0" smtClean="0"/>
              <a:t>, </a:t>
            </a:r>
            <a:endParaRPr lang="mk" sz="1800" b="1" dirty="0" smtClean="0"/>
          </a:p>
          <a:p>
            <a:pPr marL="0" indent="0" algn="just" rtl="0">
              <a:buNone/>
            </a:pPr>
            <a:r>
              <a:rPr lang="mk" sz="1800" b="1" i="0" u="none" dirty="0"/>
              <a:t>но нема легален статус на средство за плаќање во ниту една јурисдикција.</a:t>
            </a:r>
            <a:r>
              <a:rPr lang="mk" sz="1800" b="0" i="0" u="none" dirty="0"/>
              <a:t> (Оперативна група за определување на дејства за спречување перење пари и финансирање на тероризам)</a:t>
            </a:r>
            <a:endParaRPr lang="mk" sz="1800" b="1" dirty="0"/>
          </a:p>
          <a:p>
            <a:pPr marL="0" indent="0" algn="just" rtl="0">
              <a:buNone/>
            </a:pPr>
            <a:endParaRPr lang="mk" sz="2000" b="1" dirty="0"/>
          </a:p>
          <a:p>
            <a:pPr marL="0" indent="0" algn="just" rtl="0">
              <a:buNone/>
            </a:pPr>
            <a:r>
              <a:rPr lang="mk" sz="1600" b="0" i="0" u="none" dirty="0"/>
              <a:t>Вуртуелна валута значи дигитално претставување на вредност што не е издадена од централната банка или од јавен орган ниту, пак, мора да биде поврзана со декретни пари, туку е прифатена од физички и од правни лица како средство за плаќање и може да се пренесува, чува или со неа да се тргува електронски. </a:t>
            </a:r>
          </a:p>
        </p:txBody>
      </p:sp>
      <p:sp>
        <p:nvSpPr>
          <p:cNvPr id="6" name="Textfeld 5"/>
          <p:cNvSpPr txBox="1"/>
          <p:nvPr/>
        </p:nvSpPr>
        <p:spPr>
          <a:xfrm>
            <a:off x="234950" y="1337012"/>
            <a:ext cx="2457450" cy="2466916"/>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rtl="0"/>
            <a:endParaRPr lang="mk" dirty="0" smtClean="0"/>
          </a:p>
          <a:p>
            <a:pPr algn="ctr" rtl="0"/>
            <a:endParaRPr lang="mk" dirty="0"/>
          </a:p>
          <a:p>
            <a:pPr algn="ctr" rtl="0"/>
            <a:endParaRPr lang="mk" dirty="0"/>
          </a:p>
          <a:p>
            <a:pPr algn="ctr" rtl="0"/>
            <a:r>
              <a:rPr lang="mk" b="0" i="0" u="none"/>
              <a:t>Реална валута</a:t>
            </a:r>
          </a:p>
          <a:p>
            <a:pPr algn="ctr" rtl="0"/>
            <a:endParaRPr lang="mk" dirty="0"/>
          </a:p>
          <a:p>
            <a:pPr algn="ctr" rtl="0"/>
            <a:endParaRPr lang="mk" dirty="0"/>
          </a:p>
        </p:txBody>
      </p:sp>
      <p:sp>
        <p:nvSpPr>
          <p:cNvPr id="7" name="Textfeld 6"/>
          <p:cNvSpPr txBox="1"/>
          <p:nvPr/>
        </p:nvSpPr>
        <p:spPr>
          <a:xfrm>
            <a:off x="825500" y="1438612"/>
            <a:ext cx="1320800" cy="908864"/>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rtl="0"/>
            <a:r>
              <a:rPr lang="mk" b="0" i="0" u="none"/>
              <a:t>ДЕКРЕТНИ пари</a:t>
            </a:r>
            <a:endParaRPr lang="mk" dirty="0"/>
          </a:p>
        </p:txBody>
      </p:sp>
      <p:sp>
        <p:nvSpPr>
          <p:cNvPr id="8" name="Textfeld 7"/>
          <p:cNvSpPr txBox="1"/>
          <p:nvPr/>
        </p:nvSpPr>
        <p:spPr>
          <a:xfrm>
            <a:off x="114300" y="3177162"/>
            <a:ext cx="2690562" cy="276987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rtl="0"/>
            <a:endParaRPr lang="mk" sz="400" dirty="0">
              <a:solidFill>
                <a:schemeClr val="tx1"/>
              </a:solidFill>
            </a:endParaRPr>
          </a:p>
          <a:p>
            <a:pPr algn="ctr" rtl="0"/>
            <a:r>
              <a:rPr lang="mk" sz="1600" b="0" i="0" u="none">
                <a:solidFill>
                  <a:schemeClr val="tx1"/>
                </a:solidFill>
              </a:rPr>
              <a:t>Алтернативна валута</a:t>
            </a:r>
          </a:p>
          <a:p>
            <a:pPr algn="ctr" rtl="0"/>
            <a:endParaRPr lang="mk" sz="1600" dirty="0" smtClean="0">
              <a:solidFill>
                <a:schemeClr val="tx1"/>
              </a:solidFill>
            </a:endParaRPr>
          </a:p>
          <a:p>
            <a:pPr algn="ctr" rtl="0"/>
            <a:endParaRPr lang="mk" sz="1400" dirty="0" smtClean="0">
              <a:solidFill>
                <a:schemeClr val="tx1"/>
              </a:solidFill>
            </a:endParaRPr>
          </a:p>
          <a:p>
            <a:pPr algn="ctr" rtl="0"/>
            <a:endParaRPr lang="mk" dirty="0">
              <a:solidFill>
                <a:schemeClr val="tx1"/>
              </a:solidFill>
            </a:endParaRPr>
          </a:p>
          <a:p>
            <a:pPr algn="ctr" rtl="0"/>
            <a:endParaRPr lang="mk" dirty="0" smtClean="0">
              <a:solidFill>
                <a:schemeClr val="tx1"/>
              </a:solidFill>
            </a:endParaRPr>
          </a:p>
          <a:p>
            <a:pPr algn="ctr" rtl="0"/>
            <a:endParaRPr lang="mk" dirty="0" smtClean="0">
              <a:solidFill>
                <a:schemeClr val="tx1"/>
              </a:solidFill>
            </a:endParaRPr>
          </a:p>
          <a:p>
            <a:pPr algn="ctr" rtl="0"/>
            <a:endParaRPr lang="mk" dirty="0">
              <a:solidFill>
                <a:schemeClr val="tx1"/>
              </a:solidFill>
            </a:endParaRPr>
          </a:p>
        </p:txBody>
      </p:sp>
      <p:sp>
        <p:nvSpPr>
          <p:cNvPr id="9" name="Textfeld 8"/>
          <p:cNvSpPr txBox="1"/>
          <p:nvPr/>
        </p:nvSpPr>
        <p:spPr>
          <a:xfrm>
            <a:off x="381000" y="4149718"/>
            <a:ext cx="2120900" cy="1622971"/>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rtl="0"/>
            <a:endParaRPr lang="mk" sz="300" dirty="0" smtClean="0"/>
          </a:p>
          <a:p>
            <a:pPr algn="ctr" rtl="0"/>
            <a:r>
              <a:rPr lang="mk" sz="1600" b="0" i="0" u="none" dirty="0" smtClean="0">
                <a:solidFill>
                  <a:schemeClr val="tx1"/>
                </a:solidFill>
              </a:rPr>
              <a:t>Дигитална</a:t>
            </a:r>
            <a:r>
              <a:rPr lang="mk" sz="1600" b="0" i="0" u="none" dirty="0" smtClean="0"/>
              <a:t> </a:t>
            </a:r>
            <a:r>
              <a:rPr lang="mk" sz="1600" b="0" i="0" u="none" dirty="0">
                <a:solidFill>
                  <a:schemeClr val="tx1"/>
                </a:solidFill>
              </a:rPr>
              <a:t>валута</a:t>
            </a:r>
          </a:p>
          <a:p>
            <a:pPr algn="ctr" rtl="0"/>
            <a:endParaRPr lang="mk" sz="1200" dirty="0" smtClean="0"/>
          </a:p>
          <a:p>
            <a:pPr algn="ctr" rtl="0"/>
            <a:endParaRPr lang="mk" sz="1100" dirty="0" smtClean="0"/>
          </a:p>
          <a:p>
            <a:pPr algn="ctr" rtl="0"/>
            <a:endParaRPr lang="mk" sz="1300" dirty="0" smtClean="0"/>
          </a:p>
          <a:p>
            <a:pPr algn="ctr" rtl="0"/>
            <a:endParaRPr lang="mk" sz="1300" dirty="0"/>
          </a:p>
        </p:txBody>
      </p:sp>
      <p:sp>
        <p:nvSpPr>
          <p:cNvPr id="10" name="Textfeld 9"/>
          <p:cNvSpPr txBox="1"/>
          <p:nvPr/>
        </p:nvSpPr>
        <p:spPr>
          <a:xfrm>
            <a:off x="533400" y="4961203"/>
            <a:ext cx="1803400" cy="735747"/>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rtl="0"/>
            <a:r>
              <a:rPr lang="mk" sz="1400" b="0" i="0" u="none">
                <a:solidFill>
                  <a:schemeClr val="tx1"/>
                </a:solidFill>
              </a:rPr>
              <a:t>Криптовалута</a:t>
            </a:r>
            <a:endParaRPr lang="mk" sz="1400" dirty="0">
              <a:solidFill>
                <a:schemeClr val="tx1"/>
              </a:solidFill>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133</a:t>
            </a:fld>
            <a:endParaRPr lang="mk" altLang="en-US" sz="1200" dirty="0" smtClean="0">
              <a:solidFill>
                <a:srgbClr val="898989"/>
              </a:solidFill>
            </a:endParaRPr>
          </a:p>
        </p:txBody>
      </p:sp>
      <p:sp>
        <p:nvSpPr>
          <p:cNvPr id="3" name="Rectangle 2"/>
          <p:cNvSpPr/>
          <p:nvPr/>
        </p:nvSpPr>
        <p:spPr>
          <a:xfrm>
            <a:off x="234950" y="6260425"/>
            <a:ext cx="8743732" cy="430887"/>
          </a:xfrm>
          <a:prstGeom prst="rect">
            <a:avLst/>
          </a:prstGeom>
        </p:spPr>
        <p:txBody>
          <a:bodyPr wrap="square">
            <a:spAutoFit/>
          </a:bodyPr>
          <a:lstStyle/>
          <a:p>
            <a:pPr algn="just" rtl="0"/>
            <a:r>
              <a:rPr lang="mk" sz="1100" b="0" i="0" u="none"/>
              <a:t>(Предлог за ДИРЕКТИВА НА ЕВРОПСКИОТ ПАРЛАМЕНТ И НА СОВЕТОТ за измена на Директивата (ЕУ) 2015/849 за спречување на користење финансиски системи заради перење пари или финансирање тероризам и измена на Директивата 2009/101/EC)</a:t>
            </a:r>
            <a:endParaRPr lang="mk" sz="1100" dirty="0"/>
          </a:p>
        </p:txBody>
      </p:sp>
    </p:spTree>
    <p:extLst>
      <p:ext uri="{BB962C8B-B14F-4D97-AF65-F5344CB8AC3E}">
        <p14:creationId xmlns:p14="http://schemas.microsoft.com/office/powerpoint/2010/main" val="110243599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92"/>
            <a:ext cx="8229600" cy="865845"/>
          </a:xfrm>
        </p:spPr>
        <p:txBody>
          <a:bodyPr/>
          <a:lstStyle/>
          <a:p>
            <a:pPr rtl="0"/>
            <a:r>
              <a:rPr lang="mk" b="1" i="0" u="none"/>
              <a:t>Карактеристики на криптовалутата</a:t>
            </a:r>
            <a:endParaRPr lang="mk" b="1" dirty="0"/>
          </a:p>
        </p:txBody>
      </p:sp>
      <p:sp>
        <p:nvSpPr>
          <p:cNvPr id="3" name="Content Placeholder 2"/>
          <p:cNvSpPr>
            <a:spLocks noGrp="1"/>
          </p:cNvSpPr>
          <p:nvPr>
            <p:ph idx="1"/>
          </p:nvPr>
        </p:nvSpPr>
        <p:spPr>
          <a:xfrm>
            <a:off x="457200" y="1671145"/>
            <a:ext cx="8229600" cy="4455018"/>
          </a:xfrm>
        </p:spPr>
        <p:txBody>
          <a:bodyPr>
            <a:normAutofit fontScale="92500" lnSpcReduction="20000"/>
          </a:bodyPr>
          <a:lstStyle/>
          <a:p>
            <a:pPr marL="542925" indent="-457200" algn="l" rtl="0">
              <a:buFont typeface="Arial" panose="020B0604020202020204" pitchFamily="34" charset="0"/>
              <a:buChar char="•"/>
            </a:pPr>
            <a:r>
              <a:rPr lang="mk" b="0" i="0" u="none"/>
              <a:t>Глобална</a:t>
            </a:r>
          </a:p>
          <a:p>
            <a:pPr marL="542925" indent="-457200" algn="l" rtl="0">
              <a:buFont typeface="Arial" panose="020B0604020202020204" pitchFamily="34" charset="0"/>
              <a:buChar char="•"/>
            </a:pPr>
            <a:r>
              <a:rPr lang="mk" b="0" i="0" u="none"/>
              <a:t>Без никакви граници</a:t>
            </a:r>
          </a:p>
          <a:p>
            <a:pPr marL="542925" indent="-457200" algn="l" rtl="0">
              <a:buFont typeface="Arial" panose="020B0604020202020204" pitchFamily="34" charset="0"/>
              <a:buChar char="•"/>
            </a:pPr>
            <a:r>
              <a:rPr lang="mk" b="0" i="0" u="none"/>
              <a:t>Децентрализирана</a:t>
            </a:r>
          </a:p>
          <a:p>
            <a:pPr marL="533400" indent="-457200" algn="l" rtl="0">
              <a:buFont typeface="Arial" panose="020B0604020202020204" pitchFamily="34" charset="0"/>
              <a:buChar char="•"/>
            </a:pPr>
            <a:r>
              <a:rPr lang="mk" b="0" i="0" u="none"/>
              <a:t>Лесна за воспоставување</a:t>
            </a:r>
          </a:p>
          <a:p>
            <a:pPr marL="533400" indent="-457200" algn="l" rtl="0">
              <a:buFont typeface="Arial" panose="020B0604020202020204" pitchFamily="34" charset="0"/>
              <a:buChar char="•"/>
            </a:pPr>
            <a:r>
              <a:rPr lang="mk" b="0" i="0" u="none"/>
              <a:t>Анонимна</a:t>
            </a:r>
          </a:p>
          <a:p>
            <a:pPr marL="533400" indent="-457200" algn="l" rtl="0">
              <a:buFont typeface="Arial" panose="020B0604020202020204" pitchFamily="34" charset="0"/>
              <a:buChar char="•"/>
            </a:pPr>
            <a:r>
              <a:rPr lang="mk" b="0" i="0" u="none"/>
              <a:t>Транспарентна</a:t>
            </a:r>
            <a:endParaRPr lang="mk" dirty="0"/>
          </a:p>
          <a:p>
            <a:pPr marL="533400" indent="-457200" algn="l" rtl="0">
              <a:buFont typeface="Arial" panose="020B0604020202020204" pitchFamily="34" charset="0"/>
              <a:buChar char="•"/>
            </a:pPr>
            <a:r>
              <a:rPr lang="mk" b="0" i="0" u="none"/>
              <a:t>Провизијата за трансакциите е ниска</a:t>
            </a:r>
            <a:endParaRPr lang="mk" dirty="0"/>
          </a:p>
          <a:p>
            <a:pPr marL="533400" indent="-457200" algn="l" rtl="0">
              <a:buFont typeface="Arial" panose="020B0604020202020204" pitchFamily="34" charset="0"/>
              <a:buChar char="•"/>
            </a:pPr>
            <a:r>
              <a:rPr lang="mk" b="0" i="0" u="none"/>
              <a:t>Брз трансфер</a:t>
            </a:r>
          </a:p>
          <a:p>
            <a:pPr algn="l" rtl="0"/>
            <a:r>
              <a:rPr lang="mk" b="0" i="0" u="none"/>
              <a:t>Иреверзибилни трансакции</a:t>
            </a:r>
            <a:endParaRPr lang="mk" dirty="0"/>
          </a:p>
          <a:p>
            <a:pPr marL="533400" indent="-457200" algn="l" rtl="0">
              <a:buFont typeface="Arial" panose="020B0604020202020204" pitchFamily="34" charset="0"/>
              <a:buChar char="•"/>
            </a:pPr>
            <a:endParaRPr lang="mk" dirty="0"/>
          </a:p>
          <a:p>
            <a:pPr marL="76200" indent="0" algn="l" rtl="0">
              <a:buNone/>
            </a:pPr>
            <a:endParaRPr lang="mk" dirty="0"/>
          </a:p>
          <a:p>
            <a:pPr marL="76200" indent="0" algn="l" rtl="0">
              <a:buNone/>
            </a:pPr>
            <a:endParaRPr lang="mk"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134</a:t>
            </a:fld>
            <a:endParaRPr lang="mk" altLang="en-US" sz="1200" dirty="0" smtClean="0">
              <a:solidFill>
                <a:srgbClr val="898989"/>
              </a:solidFill>
            </a:endParaRPr>
          </a:p>
        </p:txBody>
      </p:sp>
    </p:spTree>
    <p:extLst>
      <p:ext uri="{BB962C8B-B14F-4D97-AF65-F5344CB8AC3E}">
        <p14:creationId xmlns:p14="http://schemas.microsoft.com/office/powerpoint/2010/main" val="289365051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rtl="0">
              <a:lnSpc>
                <a:spcPct val="150000"/>
              </a:lnSpc>
              <a:spcBef>
                <a:spcPts val="0"/>
              </a:spcBef>
            </a:pPr>
            <a:r>
              <a:rPr lang="mk" b="1" i="0" u="none"/>
              <a:t>Видови виртуелни валути</a:t>
            </a:r>
            <a:endParaRPr lang="mk" b="1" dirty="0"/>
          </a:p>
        </p:txBody>
      </p:sp>
      <p:pic>
        <p:nvPicPr>
          <p:cNvPr id="1028" name="Picture 4"/>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brightnessContrast bright="12000"/>
                    </a14:imgEffect>
                  </a14:imgLayer>
                </a14:imgProps>
              </a:ext>
              <a:ext uri="{28A0092B-C50C-407E-A947-70E740481C1C}">
                <a14:useLocalDpi xmlns:a14="http://schemas.microsoft.com/office/drawing/2010/main" val="0"/>
              </a:ext>
            </a:extLst>
          </a:blip>
          <a:stretch>
            <a:fillRect/>
          </a:stretch>
        </p:blipFill>
        <p:spPr bwMode="auto">
          <a:xfrm>
            <a:off x="740979" y="1371599"/>
            <a:ext cx="7691628" cy="5042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135</a:t>
            </a:fld>
            <a:endParaRPr lang="mk" altLang="en-US" sz="1200" dirty="0" smtClean="0">
              <a:solidFill>
                <a:srgbClr val="898989"/>
              </a:solidFill>
            </a:endParaRPr>
          </a:p>
        </p:txBody>
      </p:sp>
    </p:spTree>
    <p:extLst>
      <p:ext uri="{BB962C8B-B14F-4D97-AF65-F5344CB8AC3E}">
        <p14:creationId xmlns:p14="http://schemas.microsoft.com/office/powerpoint/2010/main" val="411682438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Криптовалута во вести</a:t>
            </a:r>
            <a:endParaRPr lang="mk" b="1" dirty="0"/>
          </a:p>
        </p:txBody>
      </p:sp>
      <p:pic>
        <p:nvPicPr>
          <p:cNvPr id="3" name="Bild 2"/>
          <p:cNvPicPr>
            <a:picLocks noChangeAspect="1"/>
          </p:cNvPicPr>
          <p:nvPr/>
        </p:nvPicPr>
        <p:blipFill>
          <a:blip r:embed="rId3"/>
          <a:stretch>
            <a:fillRect/>
          </a:stretch>
        </p:blipFill>
        <p:spPr>
          <a:xfrm>
            <a:off x="3721100" y="2057400"/>
            <a:ext cx="4965700" cy="1939601"/>
          </a:xfrm>
          <a:prstGeom prst="rect">
            <a:avLst/>
          </a:prstGeom>
        </p:spPr>
      </p:pic>
      <p:pic>
        <p:nvPicPr>
          <p:cNvPr id="5" name="Bild 4"/>
          <p:cNvPicPr>
            <a:picLocks noChangeAspect="1"/>
          </p:cNvPicPr>
          <p:nvPr/>
        </p:nvPicPr>
        <p:blipFill>
          <a:blip r:embed="rId4"/>
          <a:stretch>
            <a:fillRect/>
          </a:stretch>
        </p:blipFill>
        <p:spPr>
          <a:xfrm>
            <a:off x="749300" y="1854200"/>
            <a:ext cx="4159017" cy="4686300"/>
          </a:xfrm>
          <a:prstGeom prst="rect">
            <a:avLst/>
          </a:prstGeom>
        </p:spPr>
      </p:pic>
      <p:pic>
        <p:nvPicPr>
          <p:cNvPr id="6" name="Bild 5"/>
          <p:cNvPicPr>
            <a:picLocks noChangeAspect="1"/>
          </p:cNvPicPr>
          <p:nvPr/>
        </p:nvPicPr>
        <p:blipFill>
          <a:blip r:embed="rId5"/>
          <a:stretch>
            <a:fillRect/>
          </a:stretch>
        </p:blipFill>
        <p:spPr>
          <a:xfrm>
            <a:off x="0" y="2336800"/>
            <a:ext cx="9144000" cy="2168402"/>
          </a:xfrm>
          <a:prstGeom prst="rect">
            <a:avLst/>
          </a:prstGeom>
        </p:spPr>
      </p:pic>
      <p:pic>
        <p:nvPicPr>
          <p:cNvPr id="7" name="Bild 6"/>
          <p:cNvPicPr>
            <a:picLocks noChangeAspect="1"/>
          </p:cNvPicPr>
          <p:nvPr/>
        </p:nvPicPr>
        <p:blipFill>
          <a:blip r:embed="rId6"/>
          <a:stretch>
            <a:fillRect/>
          </a:stretch>
        </p:blipFill>
        <p:spPr>
          <a:xfrm>
            <a:off x="1727200" y="2743200"/>
            <a:ext cx="7416800" cy="3945884"/>
          </a:xfrm>
          <a:prstGeom prst="rect">
            <a:avLst/>
          </a:prstGeom>
        </p:spPr>
      </p:pic>
      <p:pic>
        <p:nvPicPr>
          <p:cNvPr id="8" name="Bild 7"/>
          <p:cNvPicPr>
            <a:picLocks noChangeAspect="1"/>
          </p:cNvPicPr>
          <p:nvPr/>
        </p:nvPicPr>
        <p:blipFill>
          <a:blip r:embed="rId7"/>
          <a:stretch>
            <a:fillRect/>
          </a:stretch>
        </p:blipFill>
        <p:spPr>
          <a:xfrm>
            <a:off x="1130300" y="0"/>
            <a:ext cx="6876337" cy="6858000"/>
          </a:xfrm>
          <a:prstGeom prst="rect">
            <a:avLst/>
          </a:prstGeom>
        </p:spPr>
      </p:pic>
      <p:pic>
        <p:nvPicPr>
          <p:cNvPr id="9" name="Bild 8"/>
          <p:cNvPicPr>
            <a:picLocks noChangeAspect="1"/>
          </p:cNvPicPr>
          <p:nvPr/>
        </p:nvPicPr>
        <p:blipFill>
          <a:blip r:embed="rId8"/>
          <a:stretch>
            <a:fillRect/>
          </a:stretch>
        </p:blipFill>
        <p:spPr>
          <a:xfrm>
            <a:off x="0" y="15290"/>
            <a:ext cx="6686556" cy="5940100"/>
          </a:xfrm>
          <a:prstGeom prst="rect">
            <a:avLst/>
          </a:prstGeom>
        </p:spPr>
      </p:pic>
      <p:pic>
        <p:nvPicPr>
          <p:cNvPr id="10" name="Bild 9"/>
          <p:cNvPicPr>
            <a:picLocks noChangeAspect="1"/>
          </p:cNvPicPr>
          <p:nvPr/>
        </p:nvPicPr>
        <p:blipFill>
          <a:blip r:embed="rId9"/>
          <a:stretch>
            <a:fillRect/>
          </a:stretch>
        </p:blipFill>
        <p:spPr>
          <a:xfrm>
            <a:off x="0" y="1689100"/>
            <a:ext cx="9144000" cy="3465689"/>
          </a:xfrm>
          <a:prstGeom prst="rect">
            <a:avLst/>
          </a:prstGeom>
        </p:spPr>
      </p:pic>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136</a:t>
            </a:fld>
            <a:endParaRPr lang="mk" altLang="en-US" sz="1200" dirty="0" smtClean="0">
              <a:solidFill>
                <a:srgbClr val="898989"/>
              </a:solidFill>
            </a:endParaRPr>
          </a:p>
        </p:txBody>
      </p:sp>
    </p:spTree>
    <p:extLst>
      <p:ext uri="{BB962C8B-B14F-4D97-AF65-F5344CB8AC3E}">
        <p14:creationId xmlns:p14="http://schemas.microsoft.com/office/powerpoint/2010/main" val="1318315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rtl="0">
              <a:lnSpc>
                <a:spcPct val="150000"/>
              </a:lnSpc>
              <a:spcBef>
                <a:spcPts val="0"/>
              </a:spcBef>
            </a:pPr>
            <a:r>
              <a:rPr lang="mk" b="1" i="0" u="none"/>
              <a:t>Видови криптовалути</a:t>
            </a:r>
          </a:p>
        </p:txBody>
      </p:sp>
      <p:sp>
        <p:nvSpPr>
          <p:cNvPr id="4" name="Rectangle 3"/>
          <p:cNvSpPr>
            <a:spLocks noGrp="1" noChangeArrowheads="1"/>
          </p:cNvSpPr>
          <p:nvPr>
            <p:ph idx="1"/>
          </p:nvPr>
        </p:nvSpPr>
        <p:spPr>
          <a:xfrm>
            <a:off x="188662" y="1387764"/>
            <a:ext cx="8229600" cy="4525963"/>
          </a:xfrm>
        </p:spPr>
        <p:txBody>
          <a:bodyPr>
            <a:normAutofit/>
          </a:bodyPr>
          <a:lstStyle/>
          <a:p>
            <a:pPr marL="0" indent="0" algn="l" rtl="0">
              <a:lnSpc>
                <a:spcPct val="150000"/>
              </a:lnSpc>
              <a:spcBef>
                <a:spcPts val="0"/>
              </a:spcBef>
              <a:buNone/>
            </a:pPr>
            <a:r>
              <a:rPr lang="mk" b="1" i="0" u="none"/>
              <a:t>Видови криптовалути</a:t>
            </a:r>
            <a:endParaRPr lang="mk" b="1" dirty="0"/>
          </a:p>
        </p:txBody>
      </p:sp>
      <p:pic>
        <p:nvPicPr>
          <p:cNvPr id="3" name="Bild 2"/>
          <p:cNvPicPr>
            <a:picLocks noChangeAspect="1"/>
          </p:cNvPicPr>
          <p:nvPr/>
        </p:nvPicPr>
        <p:blipFill>
          <a:blip r:embed="rId3"/>
          <a:stretch>
            <a:fillRect/>
          </a:stretch>
        </p:blipFill>
        <p:spPr>
          <a:xfrm>
            <a:off x="457200" y="2548227"/>
            <a:ext cx="3365500" cy="3365500"/>
          </a:xfrm>
          <a:prstGeom prst="rect">
            <a:avLst/>
          </a:prstGeom>
        </p:spPr>
      </p:pic>
      <p:pic>
        <p:nvPicPr>
          <p:cNvPr id="5" name="Bild 4"/>
          <p:cNvPicPr>
            <a:picLocks noChangeAspect="1"/>
          </p:cNvPicPr>
          <p:nvPr/>
        </p:nvPicPr>
        <p:blipFill>
          <a:blip r:embed="rId4"/>
          <a:stretch>
            <a:fillRect/>
          </a:stretch>
        </p:blipFill>
        <p:spPr>
          <a:xfrm>
            <a:off x="6134100" y="3987800"/>
            <a:ext cx="2679700" cy="2679700"/>
          </a:xfrm>
          <a:prstGeom prst="rect">
            <a:avLst/>
          </a:prstGeom>
        </p:spPr>
      </p:pic>
      <p:pic>
        <p:nvPicPr>
          <p:cNvPr id="6" name="Bild 5"/>
          <p:cNvPicPr>
            <a:picLocks noChangeAspect="1"/>
          </p:cNvPicPr>
          <p:nvPr/>
        </p:nvPicPr>
        <p:blipFill>
          <a:blip r:embed="rId5"/>
          <a:stretch>
            <a:fillRect/>
          </a:stretch>
        </p:blipFill>
        <p:spPr>
          <a:xfrm>
            <a:off x="3454400" y="2997200"/>
            <a:ext cx="3251200" cy="3251200"/>
          </a:xfrm>
          <a:prstGeom prst="rect">
            <a:avLst/>
          </a:prstGeom>
        </p:spPr>
      </p:pic>
      <p:pic>
        <p:nvPicPr>
          <p:cNvPr id="7" name="Bild 6"/>
          <p:cNvPicPr>
            <a:picLocks noChangeAspect="1"/>
          </p:cNvPicPr>
          <p:nvPr/>
        </p:nvPicPr>
        <p:blipFill>
          <a:blip r:embed="rId6"/>
          <a:stretch>
            <a:fillRect/>
          </a:stretch>
        </p:blipFill>
        <p:spPr>
          <a:xfrm>
            <a:off x="2347378" y="4631027"/>
            <a:ext cx="2214044" cy="2197100"/>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137</a:t>
            </a:fld>
            <a:endParaRPr lang="mk" altLang="en-US" sz="1200" dirty="0" smtClean="0">
              <a:solidFill>
                <a:srgbClr val="898989"/>
              </a:solidFill>
            </a:endParaRPr>
          </a:p>
        </p:txBody>
      </p:sp>
    </p:spTree>
    <p:extLst>
      <p:ext uri="{BB962C8B-B14F-4D97-AF65-F5344CB8AC3E}">
        <p14:creationId xmlns:p14="http://schemas.microsoft.com/office/powerpoint/2010/main" val="2603626519"/>
      </p:ext>
    </p:extLst>
  </p:cSld>
  <p:clrMapOvr>
    <a:masterClrMapping/>
  </p:clrMapOvr>
  <p:transition spd="slow"/>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Теоријата зад биткоинот</a:t>
            </a:r>
            <a:endParaRPr lang="mk" b="1" dirty="0"/>
          </a:p>
        </p:txBody>
      </p:sp>
      <p:pic>
        <p:nvPicPr>
          <p:cNvPr id="5" name="Bild 4"/>
          <p:cNvPicPr>
            <a:picLocks noChangeAspect="1"/>
          </p:cNvPicPr>
          <p:nvPr/>
        </p:nvPicPr>
        <p:blipFill>
          <a:blip r:embed="rId3"/>
          <a:stretch>
            <a:fillRect/>
          </a:stretch>
        </p:blipFill>
        <p:spPr>
          <a:xfrm>
            <a:off x="457200" y="1257300"/>
            <a:ext cx="8015588" cy="5051957"/>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138</a:t>
            </a:fld>
            <a:endParaRPr lang="mk" altLang="en-US" sz="1200" dirty="0" smtClean="0">
              <a:solidFill>
                <a:srgbClr val="898989"/>
              </a:solidFill>
            </a:endParaRPr>
          </a:p>
        </p:txBody>
      </p:sp>
    </p:spTree>
    <p:extLst>
      <p:ext uri="{BB962C8B-B14F-4D97-AF65-F5344CB8AC3E}">
        <p14:creationId xmlns:p14="http://schemas.microsoft.com/office/powerpoint/2010/main" val="3767751741"/>
      </p:ext>
    </p:extLst>
  </p:cSld>
  <p:clrMapOvr>
    <a:masterClrMapping/>
  </p:clrMapOvr>
  <p:transition spd="slow"/>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pPr rtl="0"/>
            <a:r>
              <a:rPr lang="mk" b="1" i="0" u="none"/>
              <a:t>Теоријата зад криптовалутата</a:t>
            </a:r>
            <a:endParaRPr lang="mk" b="1" dirty="0"/>
          </a:p>
        </p:txBody>
      </p:sp>
      <p:pic>
        <p:nvPicPr>
          <p:cNvPr id="4" name="Inhaltsplatzhalter 3"/>
          <p:cNvPicPr>
            <a:picLocks noGrp="1" noChangeAspect="1"/>
          </p:cNvPicPr>
          <p:nvPr>
            <p:ph idx="1"/>
          </p:nvPr>
        </p:nvPicPr>
        <p:blipFill>
          <a:blip r:embed="rId3"/>
          <a:srcRect l="-186296" r="-186296"/>
          <a:stretch>
            <a:fillRect/>
          </a:stretch>
        </p:blipFill>
        <p:spPr>
          <a:xfrm>
            <a:off x="-2632842" y="1592510"/>
            <a:ext cx="8043041" cy="4525963"/>
          </a:xfrm>
          <a:prstGeom prst="round1Rect">
            <a:avLst/>
          </a:prstGeom>
        </p:spPr>
      </p:pic>
      <p:sp>
        <p:nvSpPr>
          <p:cNvPr id="7" name="Textfeld 6"/>
          <p:cNvSpPr txBox="1"/>
          <p:nvPr/>
        </p:nvSpPr>
        <p:spPr>
          <a:xfrm>
            <a:off x="2400300" y="1765300"/>
            <a:ext cx="6286500" cy="113877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rtl="0"/>
            <a:r>
              <a:rPr lang="mk" sz="1700" b="1" i="0" u="none">
                <a:solidFill>
                  <a:schemeClr val="tx1"/>
                </a:solidFill>
              </a:rPr>
              <a:t>Паричник </a:t>
            </a:r>
            <a:r>
              <a:rPr lang="mk" sz="1700" b="0" i="0" u="none">
                <a:solidFill>
                  <a:schemeClr val="tx1"/>
                </a:solidFill>
              </a:rPr>
              <a:t>е приближно еквивалентен на банкарска сметка. Паричникот, всушност, ги содржи приватните клучеви на сопственикот што му овозможуваат да ги троши коините што се сместени на неговата адреса во блокчејнот (споредливо со PIN).</a:t>
            </a:r>
            <a:endParaRPr lang="mk" sz="1700" dirty="0">
              <a:solidFill>
                <a:schemeClr val="tx1"/>
              </a:solidFill>
            </a:endParaRPr>
          </a:p>
        </p:txBody>
      </p:sp>
      <p:sp>
        <p:nvSpPr>
          <p:cNvPr id="8" name="Textfeld 7"/>
          <p:cNvSpPr txBox="1"/>
          <p:nvPr/>
        </p:nvSpPr>
        <p:spPr>
          <a:xfrm>
            <a:off x="2400300" y="2978329"/>
            <a:ext cx="6286500" cy="87716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rtl="0"/>
            <a:r>
              <a:rPr lang="mk" sz="1700" b="1" i="0" u="none">
                <a:solidFill>
                  <a:srgbClr val="000000"/>
                </a:solidFill>
              </a:rPr>
              <a:t>„Рудар“</a:t>
            </a:r>
            <a:r>
              <a:rPr lang="mk" sz="1700" b="0" i="0" u="none">
                <a:solidFill>
                  <a:srgbClr val="000000"/>
                </a:solidFill>
              </a:rPr>
              <a:t> е лице што користи компјутерски хардвер за да изврши математички пресметки за мрежата на криптовалутата. Овие пресметки се користат за потврда на трансакциите. </a:t>
            </a:r>
            <a:endParaRPr lang="mk" sz="1700" dirty="0">
              <a:solidFill>
                <a:srgbClr val="000000"/>
              </a:solidFill>
            </a:endParaRPr>
          </a:p>
        </p:txBody>
      </p:sp>
      <p:sp>
        <p:nvSpPr>
          <p:cNvPr id="9" name="Textfeld 8"/>
          <p:cNvSpPr txBox="1"/>
          <p:nvPr/>
        </p:nvSpPr>
        <p:spPr>
          <a:xfrm>
            <a:off x="2400300" y="3939759"/>
            <a:ext cx="6286500" cy="1077218"/>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rtl="0"/>
            <a:r>
              <a:rPr lang="mk" sz="1600" b="1" i="0" u="none" dirty="0">
                <a:solidFill>
                  <a:srgbClr val="000000"/>
                </a:solidFill>
              </a:rPr>
              <a:t>Блокчејн </a:t>
            </a:r>
            <a:r>
              <a:rPr lang="mk" sz="1600" b="0" i="0" u="none" dirty="0">
                <a:solidFill>
                  <a:srgbClr val="000000"/>
                </a:solidFill>
              </a:rPr>
              <a:t>е јавна евиденција за сите трансакции во мрежата на криптовалутата</a:t>
            </a:r>
            <a:r>
              <a:rPr lang="mk" sz="1600" b="0" i="0" u="none" dirty="0" smtClean="0">
                <a:solidFill>
                  <a:srgbClr val="000000"/>
                </a:solidFill>
              </a:rPr>
              <a:t>. Тие </a:t>
            </a:r>
            <a:r>
              <a:rPr lang="mk" sz="1600" b="0" i="0" u="none" dirty="0">
                <a:solidFill>
                  <a:srgbClr val="000000"/>
                </a:solidFill>
              </a:rPr>
              <a:t>се чуваат по хронолошки ред. Блокчејнот го споделуваат сите корисници на таа мрежа и тој се користи за потврдување на билансот на адресите на паричникот.</a:t>
            </a:r>
            <a:endParaRPr lang="mk" sz="1600" dirty="0">
              <a:solidFill>
                <a:srgbClr val="000000"/>
              </a:solidFill>
            </a:endParaRPr>
          </a:p>
        </p:txBody>
      </p:sp>
      <p:sp>
        <p:nvSpPr>
          <p:cNvPr id="10" name="Textfeld 9"/>
          <p:cNvSpPr txBox="1"/>
          <p:nvPr/>
        </p:nvSpPr>
        <p:spPr>
          <a:xfrm>
            <a:off x="2400300" y="5108159"/>
            <a:ext cx="6286500" cy="1077218"/>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l" rtl="0"/>
            <a:r>
              <a:rPr lang="mk" sz="1600" b="1" i="0" u="none" dirty="0">
                <a:solidFill>
                  <a:srgbClr val="000000"/>
                </a:solidFill>
              </a:rPr>
              <a:t>Приватен клуч </a:t>
            </a:r>
            <a:r>
              <a:rPr lang="mk" sz="1600" b="0" i="0" u="none" dirty="0">
                <a:solidFill>
                  <a:srgbClr val="000000"/>
                </a:solidFill>
              </a:rPr>
              <a:t>е таен податок што го докажува вашето право да ги трошите коините од конкретна адреса на паричникот преку криптографски потпис. Секоја адреса на паричник има свој сопствен единствен приватен клуч.</a:t>
            </a:r>
            <a:endParaRPr lang="mk" sz="1600" dirty="0">
              <a:solidFill>
                <a:srgbClr val="000000"/>
              </a:solidFill>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139</a:t>
            </a:fld>
            <a:endParaRPr lang="mk" altLang="en-US" sz="1200" dirty="0" smtClean="0">
              <a:solidFill>
                <a:srgbClr val="898989"/>
              </a:solidFill>
            </a:endParaRPr>
          </a:p>
        </p:txBody>
      </p:sp>
    </p:spTree>
    <p:extLst>
      <p:ext uri="{BB962C8B-B14F-4D97-AF65-F5344CB8AC3E}">
        <p14:creationId xmlns:p14="http://schemas.microsoft.com/office/powerpoint/2010/main" val="298371746"/>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969925" y="6550223"/>
            <a:ext cx="5174075" cy="307777"/>
          </a:xfrm>
          <a:prstGeom prst="rect">
            <a:avLst/>
          </a:prstGeom>
          <a:noFill/>
          <a:ln w="9525">
            <a:noFill/>
            <a:miter lim="800000"/>
            <a:headEnd/>
            <a:tailEnd/>
          </a:ln>
        </p:spPr>
        <p:txBody>
          <a:bodyPr wrap="none">
            <a:spAutoFit/>
          </a:bodyPr>
          <a:lstStyle/>
          <a:p>
            <a:pPr algn="l" rtl="0"/>
            <a:r>
              <a:rPr lang="mk" sz="1400" b="0" i="0" u="none">
                <a:solidFill>
                  <a:srgbClr val="000000"/>
                </a:solidFill>
              </a:rPr>
              <a:t>Извор : http://www.w3schools.com/browsers/browsers_stats.asp </a:t>
            </a:r>
          </a:p>
        </p:txBody>
      </p:sp>
      <p:pic>
        <p:nvPicPr>
          <p:cNvPr id="3" name="Bild 2"/>
          <p:cNvPicPr>
            <a:picLocks noChangeAspect="1"/>
          </p:cNvPicPr>
          <p:nvPr/>
        </p:nvPicPr>
        <p:blipFill>
          <a:blip r:embed="rId3"/>
          <a:stretch>
            <a:fillRect/>
          </a:stretch>
        </p:blipFill>
        <p:spPr>
          <a:xfrm>
            <a:off x="381000" y="1180409"/>
            <a:ext cx="8305800" cy="4859175"/>
          </a:xfrm>
          <a:prstGeom prst="rect">
            <a:avLst/>
          </a:prstGeom>
        </p:spPr>
      </p:pic>
      <p:sp>
        <p:nvSpPr>
          <p:cNvPr id="7" name="Title 1"/>
          <p:cNvSpPr>
            <a:spLocks noGrp="1"/>
          </p:cNvSpPr>
          <p:nvPr>
            <p:ph type="title"/>
          </p:nvPr>
        </p:nvSpPr>
        <p:spPr>
          <a:xfrm>
            <a:off x="494644" y="0"/>
            <a:ext cx="8229600" cy="830567"/>
          </a:xfrm>
        </p:spPr>
        <p:txBody>
          <a:bodyPr/>
          <a:lstStyle/>
          <a:p>
            <a:pPr rtl="0"/>
            <a:r>
              <a:rPr lang="mk" b="1" i="0" u="none" dirty="0"/>
              <a:t>Статистички податоци за пребарувачите</a:t>
            </a:r>
            <a:endParaRPr lang="mk"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14</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5668"/>
            <a:ext cx="8229600" cy="962095"/>
          </a:xfrm>
        </p:spPr>
        <p:txBody>
          <a:bodyPr>
            <a:noAutofit/>
          </a:bodyPr>
          <a:lstStyle/>
          <a:p>
            <a:pPr rtl="0"/>
            <a:r>
              <a:rPr lang="mk" sz="3200" b="1" i="0" u="none"/>
              <a:t>Употреба на криптовалутата во перењето пари</a:t>
            </a:r>
            <a:r>
              <a:rPr lang="mk" sz="3200" b="0" i="0" u="none"/>
              <a:t> </a:t>
            </a:r>
            <a:endParaRPr lang="mk" sz="3200" b="1" dirty="0"/>
          </a:p>
        </p:txBody>
      </p:sp>
      <p:sp>
        <p:nvSpPr>
          <p:cNvPr id="4" name="Rectangle 3"/>
          <p:cNvSpPr>
            <a:spLocks noGrp="1" noChangeArrowheads="1"/>
          </p:cNvSpPr>
          <p:nvPr>
            <p:ph idx="1"/>
          </p:nvPr>
        </p:nvSpPr>
        <p:spPr>
          <a:xfrm>
            <a:off x="188662" y="1387764"/>
            <a:ext cx="8229600" cy="4666195"/>
          </a:xfrm>
        </p:spPr>
        <p:txBody>
          <a:bodyPr>
            <a:normAutofit fontScale="85000" lnSpcReduction="10000"/>
          </a:bodyPr>
          <a:lstStyle/>
          <a:p>
            <a:pPr marL="0" indent="0" algn="l" rtl="0">
              <a:lnSpc>
                <a:spcPct val="150000"/>
              </a:lnSpc>
              <a:spcBef>
                <a:spcPts val="0"/>
              </a:spcBef>
              <a:buNone/>
            </a:pPr>
            <a:r>
              <a:rPr lang="mk" b="1" i="0" u="none" dirty="0"/>
              <a:t>Миксери</a:t>
            </a:r>
          </a:p>
          <a:p>
            <a:pPr lvl="1" algn="l" rtl="0">
              <a:lnSpc>
                <a:spcPct val="150000"/>
              </a:lnSpc>
              <a:spcBef>
                <a:spcPts val="0"/>
              </a:spcBef>
            </a:pPr>
            <a:r>
              <a:rPr lang="mk" sz="2000" b="1" i="0" u="none" dirty="0"/>
              <a:t>Коините што произлегуваат од криминални трансакции се мешаат со коините на другите корисници на адресата на централниот миксер</a:t>
            </a:r>
            <a:r>
              <a:rPr lang="mk" sz="2000" b="1" i="0" u="none" dirty="0" smtClean="0"/>
              <a:t>. </a:t>
            </a:r>
            <a:endParaRPr lang="mk" sz="2000" b="0" i="0" u="none" dirty="0"/>
          </a:p>
          <a:p>
            <a:pPr lvl="1" algn="l" rtl="0">
              <a:lnSpc>
                <a:spcPct val="150000"/>
              </a:lnSpc>
              <a:spcBef>
                <a:spcPts val="0"/>
              </a:spcBef>
            </a:pPr>
            <a:r>
              <a:rPr lang="mk" sz="2000" b="1" i="0" u="none" dirty="0"/>
              <a:t>Миксерот ги праќа назад индивидуалните трансакции.</a:t>
            </a:r>
          </a:p>
          <a:p>
            <a:pPr marL="457200" lvl="1" indent="0" algn="l" rtl="0">
              <a:lnSpc>
                <a:spcPct val="150000"/>
              </a:lnSpc>
              <a:spcBef>
                <a:spcPts val="0"/>
              </a:spcBef>
              <a:buNone/>
            </a:pPr>
            <a:endParaRPr lang="mk" sz="2000" b="1" dirty="0" smtClean="0"/>
          </a:p>
          <a:p>
            <a:pPr marL="0" indent="0" algn="l" rtl="0">
              <a:lnSpc>
                <a:spcPct val="150000"/>
              </a:lnSpc>
              <a:spcBef>
                <a:spcPts val="0"/>
              </a:spcBef>
              <a:buNone/>
            </a:pPr>
            <a:r>
              <a:rPr lang="mk" b="1" i="0" u="none" dirty="0"/>
              <a:t>Тамблер</a:t>
            </a:r>
          </a:p>
          <a:p>
            <a:pPr lvl="1" algn="l" rtl="0">
              <a:lnSpc>
                <a:spcPct val="150000"/>
              </a:lnSpc>
              <a:spcBef>
                <a:spcPts val="0"/>
              </a:spcBef>
            </a:pPr>
            <a:r>
              <a:rPr lang="mk" sz="2000" b="1" i="0" u="none" dirty="0"/>
              <a:t>Коините што произлегуваат од криминални трансакции се праќаат до услугата тамблер.</a:t>
            </a:r>
            <a:endParaRPr lang="mk" sz="2000" b="1" dirty="0"/>
          </a:p>
          <a:p>
            <a:pPr lvl="1" algn="l" rtl="0">
              <a:lnSpc>
                <a:spcPct val="150000"/>
              </a:lnSpc>
              <a:spcBef>
                <a:spcPts val="0"/>
              </a:spcBef>
            </a:pPr>
            <a:r>
              <a:rPr lang="mk" sz="2000" b="1" i="0" u="none" dirty="0"/>
              <a:t>Тамблерот ги меша коините, ги пренесува низ разни други паричници во различни износи.</a:t>
            </a:r>
          </a:p>
          <a:p>
            <a:pPr lvl="1" algn="l" rtl="0">
              <a:lnSpc>
                <a:spcPct val="150000"/>
              </a:lnSpc>
              <a:spcBef>
                <a:spcPts val="0"/>
              </a:spcBef>
            </a:pPr>
            <a:r>
              <a:rPr lang="mk" sz="2000" b="1" i="0" u="none" dirty="0"/>
              <a:t>Тамблерот ги праќа коините назад со разни трансакции со различни износи.</a:t>
            </a:r>
            <a:endParaRPr lang="mk" b="1"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140</a:t>
            </a:fld>
            <a:endParaRPr lang="mk" altLang="en-US" sz="1200" dirty="0" smtClean="0">
              <a:solidFill>
                <a:srgbClr val="898989"/>
              </a:solidFill>
            </a:endParaRPr>
          </a:p>
        </p:txBody>
      </p:sp>
    </p:spTree>
    <p:extLst>
      <p:ext uri="{BB962C8B-B14F-4D97-AF65-F5344CB8AC3E}">
        <p14:creationId xmlns:p14="http://schemas.microsoft.com/office/powerpoint/2010/main" val="334061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rtl="0">
              <a:lnSpc>
                <a:spcPct val="150000"/>
              </a:lnSpc>
              <a:spcBef>
                <a:spcPts val="0"/>
              </a:spcBef>
            </a:pPr>
            <a:r>
              <a:rPr lang="mk" b="1" i="0" u="none"/>
              <a:t>Истражни техники</a:t>
            </a:r>
          </a:p>
        </p:txBody>
      </p:sp>
      <p:pic>
        <p:nvPicPr>
          <p:cNvPr id="11" name="Bild 10"/>
          <p:cNvPicPr>
            <a:picLocks noChangeAspect="1"/>
          </p:cNvPicPr>
          <p:nvPr/>
        </p:nvPicPr>
        <p:blipFill>
          <a:blip r:embed="rId3"/>
          <a:stretch>
            <a:fillRect/>
          </a:stretch>
        </p:blipFill>
        <p:spPr>
          <a:xfrm>
            <a:off x="0" y="1270000"/>
            <a:ext cx="9144000" cy="4294682"/>
          </a:xfrm>
          <a:prstGeom prst="rect">
            <a:avLst/>
          </a:prstGeom>
        </p:spPr>
      </p:pic>
      <p:pic>
        <p:nvPicPr>
          <p:cNvPr id="12" name="Bild 11"/>
          <p:cNvPicPr>
            <a:picLocks noChangeAspect="1"/>
          </p:cNvPicPr>
          <p:nvPr/>
        </p:nvPicPr>
        <p:blipFill>
          <a:blip r:embed="rId4"/>
          <a:stretch>
            <a:fillRect/>
          </a:stretch>
        </p:blipFill>
        <p:spPr>
          <a:xfrm>
            <a:off x="0" y="1270000"/>
            <a:ext cx="9144000" cy="5008673"/>
          </a:xfrm>
          <a:prstGeom prst="rect">
            <a:avLst/>
          </a:prstGeom>
        </p:spPr>
      </p:pic>
      <p:pic>
        <p:nvPicPr>
          <p:cNvPr id="7" name="Bild 6"/>
          <p:cNvPicPr>
            <a:picLocks noChangeAspect="1"/>
          </p:cNvPicPr>
          <p:nvPr/>
        </p:nvPicPr>
        <p:blipFill>
          <a:blip r:embed="rId5"/>
          <a:stretch>
            <a:fillRect/>
          </a:stretch>
        </p:blipFill>
        <p:spPr>
          <a:xfrm>
            <a:off x="0" y="1270000"/>
            <a:ext cx="9144000" cy="4195658"/>
          </a:xfrm>
          <a:prstGeom prst="rect">
            <a:avLst/>
          </a:prstGeom>
        </p:spPr>
      </p:pic>
      <p:pic>
        <p:nvPicPr>
          <p:cNvPr id="9" name="Bild 8"/>
          <p:cNvPicPr>
            <a:picLocks noChangeAspect="1"/>
          </p:cNvPicPr>
          <p:nvPr/>
        </p:nvPicPr>
        <p:blipFill>
          <a:blip r:embed="rId6"/>
          <a:stretch>
            <a:fillRect/>
          </a:stretch>
        </p:blipFill>
        <p:spPr>
          <a:xfrm>
            <a:off x="0" y="1270000"/>
            <a:ext cx="9144000" cy="5496842"/>
          </a:xfrm>
          <a:prstGeom prst="rect">
            <a:avLst/>
          </a:prstGeom>
        </p:spPr>
      </p:pic>
      <p:pic>
        <p:nvPicPr>
          <p:cNvPr id="10" name="Bild 9"/>
          <p:cNvPicPr>
            <a:picLocks noChangeAspect="1"/>
          </p:cNvPicPr>
          <p:nvPr/>
        </p:nvPicPr>
        <p:blipFill>
          <a:blip r:embed="rId7"/>
          <a:stretch>
            <a:fillRect/>
          </a:stretch>
        </p:blipFill>
        <p:spPr>
          <a:xfrm>
            <a:off x="0" y="1270000"/>
            <a:ext cx="9144000" cy="6065732"/>
          </a:xfrm>
          <a:prstGeom prst="rect">
            <a:avLst/>
          </a:prstGeom>
        </p:spPr>
      </p:pic>
      <p:pic>
        <p:nvPicPr>
          <p:cNvPr id="13" name="Bild 12"/>
          <p:cNvPicPr>
            <a:picLocks noChangeAspect="1"/>
          </p:cNvPicPr>
          <p:nvPr/>
        </p:nvPicPr>
        <p:blipFill>
          <a:blip r:embed="rId8"/>
          <a:stretch>
            <a:fillRect/>
          </a:stretch>
        </p:blipFill>
        <p:spPr>
          <a:xfrm>
            <a:off x="0" y="1270000"/>
            <a:ext cx="9144000" cy="3694702"/>
          </a:xfrm>
          <a:prstGeom prst="rect">
            <a:avLst/>
          </a:prstGeom>
        </p:spPr>
      </p:pic>
      <p:pic>
        <p:nvPicPr>
          <p:cNvPr id="6" name="Bild 5"/>
          <p:cNvPicPr>
            <a:picLocks noChangeAspect="1"/>
          </p:cNvPicPr>
          <p:nvPr/>
        </p:nvPicPr>
        <p:blipFill>
          <a:blip r:embed="rId9"/>
          <a:stretch>
            <a:fillRect/>
          </a:stretch>
        </p:blipFill>
        <p:spPr>
          <a:xfrm>
            <a:off x="0" y="1384084"/>
            <a:ext cx="8572500" cy="3978496"/>
          </a:xfrm>
          <a:prstGeom prst="rect">
            <a:avLst/>
          </a:prstGeom>
        </p:spPr>
      </p:pic>
      <p:pic>
        <p:nvPicPr>
          <p:cNvPr id="5" name="Bild 4"/>
          <p:cNvPicPr>
            <a:picLocks noChangeAspect="1"/>
          </p:cNvPicPr>
          <p:nvPr/>
        </p:nvPicPr>
        <p:blipFill>
          <a:blip r:embed="rId10"/>
          <a:stretch>
            <a:fillRect/>
          </a:stretch>
        </p:blipFill>
        <p:spPr>
          <a:xfrm>
            <a:off x="0" y="1384084"/>
            <a:ext cx="9243997" cy="3581399"/>
          </a:xfrm>
          <a:prstGeom prst="rect">
            <a:avLst/>
          </a:prstGeom>
        </p:spPr>
      </p:pic>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141</a:t>
            </a:fld>
            <a:endParaRPr lang="mk" altLang="en-US" sz="1200" dirty="0" smtClean="0">
              <a:solidFill>
                <a:srgbClr val="898989"/>
              </a:solidFill>
            </a:endParaRPr>
          </a:p>
        </p:txBody>
      </p:sp>
    </p:spTree>
    <p:extLst>
      <p:ext uri="{BB962C8B-B14F-4D97-AF65-F5344CB8AC3E}">
        <p14:creationId xmlns:p14="http://schemas.microsoft.com/office/powerpoint/2010/main" val="345937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rtl="0">
              <a:lnSpc>
                <a:spcPct val="150000"/>
              </a:lnSpc>
              <a:spcBef>
                <a:spcPts val="0"/>
              </a:spcBef>
            </a:pPr>
            <a:r>
              <a:rPr lang="mk" b="1" i="0" u="none"/>
              <a:t>Предизвиците за истрагите</a:t>
            </a:r>
          </a:p>
        </p:txBody>
      </p:sp>
      <p:sp>
        <p:nvSpPr>
          <p:cNvPr id="4" name="Rectangle 3"/>
          <p:cNvSpPr>
            <a:spLocks noGrp="1" noChangeArrowheads="1"/>
          </p:cNvSpPr>
          <p:nvPr>
            <p:ph idx="1"/>
          </p:nvPr>
        </p:nvSpPr>
        <p:spPr>
          <a:xfrm>
            <a:off x="188662" y="1387764"/>
            <a:ext cx="8229600" cy="4525963"/>
          </a:xfrm>
        </p:spPr>
        <p:txBody>
          <a:bodyPr>
            <a:normAutofit fontScale="85000" lnSpcReduction="20000"/>
          </a:bodyPr>
          <a:lstStyle/>
          <a:p>
            <a:pPr algn="l" rtl="0">
              <a:lnSpc>
                <a:spcPct val="150000"/>
              </a:lnSpc>
              <a:spcBef>
                <a:spcPts val="0"/>
              </a:spcBef>
            </a:pPr>
            <a:r>
              <a:rPr lang="mk" b="1" i="0" u="none"/>
              <a:t>„следи ги парите“, „следи ја стоката“, сами нема да функционираат</a:t>
            </a:r>
          </a:p>
          <a:p>
            <a:pPr algn="l" rtl="0">
              <a:lnSpc>
                <a:spcPct val="150000"/>
              </a:lnSpc>
              <a:spcBef>
                <a:spcPts val="0"/>
              </a:spcBef>
            </a:pPr>
            <a:r>
              <a:rPr lang="mk" b="1" i="0" u="none"/>
              <a:t>Технички пософистицирани</a:t>
            </a:r>
          </a:p>
          <a:p>
            <a:pPr algn="l" rtl="0">
              <a:lnSpc>
                <a:spcPct val="150000"/>
              </a:lnSpc>
              <a:spcBef>
                <a:spcPts val="0"/>
              </a:spcBef>
            </a:pPr>
            <a:r>
              <a:rPr lang="mk" b="1" i="0" u="none"/>
              <a:t>Не се анонимни, но сепак многу често тешко им се влегува во трага</a:t>
            </a:r>
          </a:p>
          <a:p>
            <a:pPr algn="l" rtl="0">
              <a:lnSpc>
                <a:spcPct val="150000"/>
              </a:lnSpc>
              <a:spcBef>
                <a:spcPts val="0"/>
              </a:spcBef>
            </a:pPr>
            <a:r>
              <a:rPr lang="mk" b="1" i="0" u="none"/>
              <a:t>Многу се зависни од информациите од провајдерот на услугите</a:t>
            </a:r>
          </a:p>
          <a:p>
            <a:pPr algn="l" rtl="0">
              <a:lnSpc>
                <a:spcPct val="150000"/>
              </a:lnSpc>
              <a:spcBef>
                <a:spcPts val="0"/>
              </a:spcBef>
            </a:pPr>
            <a:r>
              <a:rPr lang="mk" b="1" i="0" u="none"/>
              <a:t>Недостиг од СОП за запленетата криптовалута</a:t>
            </a:r>
            <a:endParaRPr lang="mk" b="1" dirty="0"/>
          </a:p>
        </p:txBody>
      </p:sp>
      <p:pic>
        <p:nvPicPr>
          <p:cNvPr id="3" name="Bild 2"/>
          <p:cNvPicPr>
            <a:picLocks noChangeAspect="1"/>
          </p:cNvPicPr>
          <p:nvPr/>
        </p:nvPicPr>
        <p:blipFill>
          <a:blip r:embed="rId3"/>
          <a:stretch>
            <a:fillRect/>
          </a:stretch>
        </p:blipFill>
        <p:spPr>
          <a:xfrm>
            <a:off x="188662" y="1387764"/>
            <a:ext cx="8345738" cy="532647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142</a:t>
            </a:fld>
            <a:endParaRPr lang="mk" altLang="en-US" sz="1200" dirty="0" smtClean="0">
              <a:solidFill>
                <a:srgbClr val="898989"/>
              </a:solidFill>
            </a:endParaRPr>
          </a:p>
        </p:txBody>
      </p:sp>
    </p:spTree>
    <p:extLst>
      <p:ext uri="{BB962C8B-B14F-4D97-AF65-F5344CB8AC3E}">
        <p14:creationId xmlns:p14="http://schemas.microsoft.com/office/powerpoint/2010/main" val="267995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pPr algn="l" rtl="0"/>
            <a:r>
              <a:rPr lang="mk" sz="5400" b="0" i="0" u="none"/>
              <a:t>Прашања</a:t>
            </a:r>
            <a:endParaRPr lang="mk"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143</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pPr rtl="0"/>
            <a:r>
              <a:rPr lang="mk" b="1" i="0" u="none"/>
              <a:t>Четврти дел</a:t>
            </a:r>
            <a:r>
              <a:rPr lang="mk" b="1" dirty="0" smtClean="0"/>
              <a:t/>
            </a:r>
            <a:br>
              <a:rPr lang="mk" b="1" dirty="0" smtClean="0"/>
            </a:br>
            <a:r>
              <a:rPr lang="mk" b="1" i="0" u="none"/>
              <a:t>Кривични дела што се вршат преку интернет</a:t>
            </a:r>
            <a:endParaRPr lang="mk"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144</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rtl="0" eaLnBrk="1" hangingPunct="1"/>
            <a:r>
              <a:rPr lang="mk" b="1" i="0" u="none">
                <a:solidFill>
                  <a:schemeClr val="accent1">
                    <a:lumMod val="25000"/>
                  </a:schemeClr>
                </a:solidFill>
                <a:latin typeface="Calibri" pitchFamily="34" charset="0"/>
              </a:rPr>
              <a:t>Примери на статистички податоци (САД)</a:t>
            </a:r>
          </a:p>
        </p:txBody>
      </p:sp>
      <p:sp>
        <p:nvSpPr>
          <p:cNvPr id="4100" name="Content Placeholder 6"/>
          <p:cNvSpPr>
            <a:spLocks noGrp="1"/>
          </p:cNvSpPr>
          <p:nvPr>
            <p:ph idx="1"/>
          </p:nvPr>
        </p:nvSpPr>
        <p:spPr>
          <a:xfrm>
            <a:off x="914400" y="6502399"/>
            <a:ext cx="8229600" cy="372533"/>
          </a:xfrm>
        </p:spPr>
        <p:txBody>
          <a:bodyPr>
            <a:normAutofit/>
          </a:bodyPr>
          <a:lstStyle/>
          <a:p>
            <a:pPr algn="r" rtl="0" eaLnBrk="1" hangingPunct="1">
              <a:buFontTx/>
              <a:buNone/>
            </a:pPr>
            <a:r>
              <a:rPr lang="mk" sz="1400" b="0" i="1" u="none">
                <a:solidFill>
                  <a:schemeClr val="accent1">
                    <a:lumMod val="25000"/>
                  </a:schemeClr>
                </a:solidFill>
              </a:rPr>
              <a:t>Извор - US Internet Crime Complaint Center – Jan 10, 2017</a:t>
            </a:r>
          </a:p>
        </p:txBody>
      </p:sp>
      <p:graphicFrame>
        <p:nvGraphicFramePr>
          <p:cNvPr id="5" name="Table 4"/>
          <p:cNvGraphicFramePr>
            <a:graphicFrameLocks noGrp="1"/>
          </p:cNvGraphicFramePr>
          <p:nvPr>
            <p:extLst>
              <p:ext uri="{D42A27DB-BD31-4B8C-83A1-F6EECF244321}">
                <p14:modId xmlns:p14="http://schemas.microsoft.com/office/powerpoint/2010/main" val="2229598605"/>
              </p:ext>
            </p:extLst>
          </p:nvPr>
        </p:nvGraphicFramePr>
        <p:xfrm>
          <a:off x="2421467" y="1143000"/>
          <a:ext cx="4064000" cy="5191760"/>
        </p:xfrm>
        <a:graphic>
          <a:graphicData uri="http://schemas.openxmlformats.org/drawingml/2006/table">
            <a:tbl>
              <a:tblPr firstRow="1" bandRow="1">
                <a:tableStyleId>{5C22544A-7EE6-4342-B048-85BDC9FD1C3A}</a:tableStyleId>
              </a:tblPr>
              <a:tblGrid>
                <a:gridCol w="2032000"/>
                <a:gridCol w="2032000"/>
              </a:tblGrid>
              <a:tr h="370840">
                <a:tc>
                  <a:txBody>
                    <a:bodyPr/>
                    <a:lstStyle/>
                    <a:p>
                      <a:pPr algn="l" rtl="0"/>
                      <a:r>
                        <a:rPr lang="mk" b="0" i="0" u="none"/>
                        <a:t>Година</a:t>
                      </a:r>
                      <a:endParaRPr lang="mk" dirty="0"/>
                    </a:p>
                  </a:txBody>
                  <a:tcPr/>
                </a:tc>
                <a:tc>
                  <a:txBody>
                    <a:bodyPr/>
                    <a:lstStyle/>
                    <a:p>
                      <a:pPr algn="l" rtl="0"/>
                      <a:r>
                        <a:rPr lang="mk" b="0" i="0" u="none"/>
                        <a:t>Добиени жалби</a:t>
                      </a:r>
                      <a:endParaRPr lang="mk" dirty="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a:t>2015</a:t>
                      </a:r>
                    </a:p>
                  </a:txBody>
                  <a:tcPr/>
                </a:tc>
                <a:tc>
                  <a:txBody>
                    <a:bodyPr/>
                    <a:lstStyle/>
                    <a:p>
                      <a:pPr algn="l" rtl="0"/>
                      <a:r>
                        <a:rPr lang="mk" b="0" i="0" u="none"/>
                        <a:t>288.012</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a:t>2014</a:t>
                      </a:r>
                    </a:p>
                  </a:txBody>
                  <a:tcPr/>
                </a:tc>
                <a:tc>
                  <a:txBody>
                    <a:bodyPr/>
                    <a:lstStyle/>
                    <a:p>
                      <a:pPr algn="l" rtl="0"/>
                      <a:r>
                        <a:rPr lang="mk" b="0" i="0" u="none"/>
                        <a:t>269.422</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a:t>2013</a:t>
                      </a:r>
                    </a:p>
                  </a:txBody>
                  <a:tcPr/>
                </a:tc>
                <a:tc>
                  <a:txBody>
                    <a:bodyPr/>
                    <a:lstStyle/>
                    <a:p>
                      <a:pPr algn="l" rtl="0"/>
                      <a:r>
                        <a:rPr lang="mk" b="0" i="0" u="none"/>
                        <a:t>262.813</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mk" b="0" i="0" u="none"/>
                        <a:t>2012</a:t>
                      </a:r>
                    </a:p>
                  </a:txBody>
                  <a:tcPr/>
                </a:tc>
                <a:tc>
                  <a:txBody>
                    <a:bodyPr/>
                    <a:lstStyle/>
                    <a:p>
                      <a:pPr algn="l" rtl="0"/>
                      <a:r>
                        <a:rPr lang="mk" b="0" i="0" u="none"/>
                        <a:t>289.974</a:t>
                      </a:r>
                    </a:p>
                  </a:txBody>
                  <a:tcPr/>
                </a:tc>
              </a:tr>
              <a:tr h="370840">
                <a:tc>
                  <a:txBody>
                    <a:bodyPr/>
                    <a:lstStyle/>
                    <a:p>
                      <a:pPr algn="l" rtl="0"/>
                      <a:r>
                        <a:rPr lang="mk" b="0" i="0" u="none"/>
                        <a:t>2011</a:t>
                      </a:r>
                    </a:p>
                  </a:txBody>
                  <a:tcPr/>
                </a:tc>
                <a:tc>
                  <a:txBody>
                    <a:bodyPr/>
                    <a:lstStyle/>
                    <a:p>
                      <a:pPr algn="l" rtl="0"/>
                      <a:r>
                        <a:rPr lang="mk" b="0" i="0" u="none"/>
                        <a:t>314.246</a:t>
                      </a:r>
                    </a:p>
                  </a:txBody>
                  <a:tcPr/>
                </a:tc>
              </a:tr>
              <a:tr h="370840">
                <a:tc>
                  <a:txBody>
                    <a:bodyPr/>
                    <a:lstStyle/>
                    <a:p>
                      <a:pPr algn="l" rtl="0"/>
                      <a:r>
                        <a:rPr lang="mk" b="0" i="0" u="none"/>
                        <a:t>2010</a:t>
                      </a:r>
                      <a:endParaRPr lang="mk" dirty="0"/>
                    </a:p>
                  </a:txBody>
                  <a:tcPr/>
                </a:tc>
                <a:tc>
                  <a:txBody>
                    <a:bodyPr/>
                    <a:lstStyle/>
                    <a:p>
                      <a:pPr algn="l" rtl="0"/>
                      <a:r>
                        <a:rPr lang="mk" b="0" i="0" u="none"/>
                        <a:t>303.809</a:t>
                      </a:r>
                      <a:endParaRPr lang="mk" dirty="0"/>
                    </a:p>
                  </a:txBody>
                  <a:tcPr/>
                </a:tc>
              </a:tr>
              <a:tr h="370840">
                <a:tc>
                  <a:txBody>
                    <a:bodyPr/>
                    <a:lstStyle/>
                    <a:p>
                      <a:pPr algn="l" rtl="0"/>
                      <a:r>
                        <a:rPr lang="mk" b="0" i="0" u="none"/>
                        <a:t>2009</a:t>
                      </a:r>
                      <a:endParaRPr lang="mk" dirty="0"/>
                    </a:p>
                  </a:txBody>
                  <a:tcPr/>
                </a:tc>
                <a:tc>
                  <a:txBody>
                    <a:bodyPr/>
                    <a:lstStyle/>
                    <a:p>
                      <a:pPr algn="l" rtl="0"/>
                      <a:r>
                        <a:rPr lang="mk" b="0" i="0" u="none"/>
                        <a:t>336.665</a:t>
                      </a:r>
                      <a:endParaRPr lang="mk" dirty="0"/>
                    </a:p>
                  </a:txBody>
                  <a:tcPr/>
                </a:tc>
              </a:tr>
              <a:tr h="370840">
                <a:tc>
                  <a:txBody>
                    <a:bodyPr/>
                    <a:lstStyle/>
                    <a:p>
                      <a:pPr algn="l" rtl="0"/>
                      <a:r>
                        <a:rPr lang="mk" b="0" i="0" u="none"/>
                        <a:t>2008</a:t>
                      </a:r>
                      <a:endParaRPr lang="mk" dirty="0"/>
                    </a:p>
                  </a:txBody>
                  <a:tcPr/>
                </a:tc>
                <a:tc>
                  <a:txBody>
                    <a:bodyPr/>
                    <a:lstStyle/>
                    <a:p>
                      <a:pPr algn="l" rtl="0"/>
                      <a:r>
                        <a:rPr lang="mk" b="0" i="0" u="none"/>
                        <a:t>275.284</a:t>
                      </a:r>
                      <a:endParaRPr lang="mk" dirty="0"/>
                    </a:p>
                  </a:txBody>
                  <a:tcPr/>
                </a:tc>
              </a:tr>
              <a:tr h="370840">
                <a:tc>
                  <a:txBody>
                    <a:bodyPr/>
                    <a:lstStyle/>
                    <a:p>
                      <a:pPr algn="l" rtl="0"/>
                      <a:r>
                        <a:rPr lang="mk" b="0" i="0" u="none"/>
                        <a:t>2007</a:t>
                      </a:r>
                      <a:endParaRPr lang="mk" dirty="0"/>
                    </a:p>
                  </a:txBody>
                  <a:tcPr/>
                </a:tc>
                <a:tc>
                  <a:txBody>
                    <a:bodyPr/>
                    <a:lstStyle/>
                    <a:p>
                      <a:pPr algn="l" rtl="0"/>
                      <a:r>
                        <a:rPr lang="mk" b="0" i="0" u="none"/>
                        <a:t>206.884</a:t>
                      </a:r>
                      <a:endParaRPr lang="mk" dirty="0"/>
                    </a:p>
                  </a:txBody>
                  <a:tcPr/>
                </a:tc>
              </a:tr>
              <a:tr h="370840">
                <a:tc>
                  <a:txBody>
                    <a:bodyPr/>
                    <a:lstStyle/>
                    <a:p>
                      <a:pPr algn="l" rtl="0"/>
                      <a:r>
                        <a:rPr lang="mk" b="0" i="0" u="none"/>
                        <a:t>2006</a:t>
                      </a:r>
                      <a:endParaRPr lang="mk" dirty="0"/>
                    </a:p>
                  </a:txBody>
                  <a:tcPr/>
                </a:tc>
                <a:tc>
                  <a:txBody>
                    <a:bodyPr/>
                    <a:lstStyle/>
                    <a:p>
                      <a:pPr algn="l" rtl="0"/>
                      <a:r>
                        <a:rPr lang="mk" b="0" i="0" u="none"/>
                        <a:t>207.492</a:t>
                      </a:r>
                      <a:endParaRPr lang="mk" dirty="0"/>
                    </a:p>
                  </a:txBody>
                  <a:tcPr/>
                </a:tc>
              </a:tr>
              <a:tr h="370840">
                <a:tc>
                  <a:txBody>
                    <a:bodyPr/>
                    <a:lstStyle/>
                    <a:p>
                      <a:pPr algn="l" rtl="0"/>
                      <a:r>
                        <a:rPr lang="mk" b="0" i="0" u="none"/>
                        <a:t>2005</a:t>
                      </a:r>
                      <a:endParaRPr lang="mk" dirty="0"/>
                    </a:p>
                  </a:txBody>
                  <a:tcPr/>
                </a:tc>
                <a:tc>
                  <a:txBody>
                    <a:bodyPr/>
                    <a:lstStyle/>
                    <a:p>
                      <a:pPr algn="l" rtl="0"/>
                      <a:r>
                        <a:rPr lang="mk" b="0" i="0" u="none"/>
                        <a:t>231.493</a:t>
                      </a:r>
                      <a:endParaRPr lang="mk" dirty="0"/>
                    </a:p>
                  </a:txBody>
                  <a:tcPr/>
                </a:tc>
              </a:tr>
              <a:tr h="370840">
                <a:tc>
                  <a:txBody>
                    <a:bodyPr/>
                    <a:lstStyle/>
                    <a:p>
                      <a:pPr algn="l" rtl="0"/>
                      <a:r>
                        <a:rPr lang="mk" b="0" i="0" u="none"/>
                        <a:t>2004</a:t>
                      </a:r>
                      <a:endParaRPr lang="mk" dirty="0"/>
                    </a:p>
                  </a:txBody>
                  <a:tcPr/>
                </a:tc>
                <a:tc>
                  <a:txBody>
                    <a:bodyPr/>
                    <a:lstStyle/>
                    <a:p>
                      <a:pPr algn="l" rtl="0"/>
                      <a:r>
                        <a:rPr lang="mk" b="0" i="0" u="none"/>
                        <a:t>207.449</a:t>
                      </a:r>
                      <a:endParaRPr lang="mk" dirty="0"/>
                    </a:p>
                  </a:txBody>
                  <a:tcPr/>
                </a:tc>
              </a:tr>
              <a:tr h="370840">
                <a:tc>
                  <a:txBody>
                    <a:bodyPr/>
                    <a:lstStyle/>
                    <a:p>
                      <a:pPr algn="l" rtl="0"/>
                      <a:r>
                        <a:rPr lang="mk" b="0" i="0" u="none"/>
                        <a:t>2003</a:t>
                      </a:r>
                      <a:endParaRPr lang="mk" dirty="0"/>
                    </a:p>
                  </a:txBody>
                  <a:tcPr/>
                </a:tc>
                <a:tc>
                  <a:txBody>
                    <a:bodyPr/>
                    <a:lstStyle/>
                    <a:p>
                      <a:pPr algn="l" rtl="0"/>
                      <a:r>
                        <a:rPr lang="mk" b="0" i="0" u="none"/>
                        <a:t>124.515</a:t>
                      </a:r>
                      <a:endParaRPr lang="mk" dirty="0"/>
                    </a:p>
                  </a:txBody>
                  <a:tcPr/>
                </a:tc>
              </a:tr>
            </a:tbl>
          </a:graphicData>
        </a:graphic>
      </p:graphicFrame>
      <p:sp>
        <p:nvSpPr>
          <p:cNvPr id="6" name="Čuvar mesta za broj slajda 1"/>
          <p:cNvSpPr txBox="1">
            <a:spLocks/>
          </p:cNvSpPr>
          <p:nvPr/>
        </p:nvSpPr>
        <p:spPr bwMode="auto">
          <a:xfrm>
            <a:off x="6845082" y="613679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145</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rtl="0" eaLnBrk="1" hangingPunct="1"/>
            <a:r>
              <a:rPr lang="mk" b="1" i="0" u="none">
                <a:solidFill>
                  <a:schemeClr val="accent1">
                    <a:lumMod val="25000"/>
                  </a:schemeClr>
                </a:solidFill>
                <a:latin typeface="Calibri" pitchFamily="34" charset="0"/>
              </a:rPr>
              <a:t>Компјутерски криминал по континенти</a:t>
            </a:r>
            <a:endParaRPr lang="mk" b="1" dirty="0" smtClean="0">
              <a:solidFill>
                <a:schemeClr val="accent1">
                  <a:lumMod val="25000"/>
                </a:schemeClr>
              </a:solidFill>
              <a:latin typeface="Calibri" pitchFamily="34" charset="0"/>
            </a:endParaRPr>
          </a:p>
        </p:txBody>
      </p:sp>
      <p:sp>
        <p:nvSpPr>
          <p:cNvPr id="4100" name="Content Placeholder 6"/>
          <p:cNvSpPr>
            <a:spLocks noGrp="1"/>
          </p:cNvSpPr>
          <p:nvPr>
            <p:ph idx="1"/>
          </p:nvPr>
        </p:nvSpPr>
        <p:spPr>
          <a:xfrm>
            <a:off x="914400" y="6502399"/>
            <a:ext cx="8229600" cy="372533"/>
          </a:xfrm>
        </p:spPr>
        <p:txBody>
          <a:bodyPr>
            <a:normAutofit/>
          </a:bodyPr>
          <a:lstStyle/>
          <a:p>
            <a:pPr algn="r" rtl="0" eaLnBrk="1" hangingPunct="1">
              <a:buFontTx/>
              <a:buNone/>
            </a:pPr>
            <a:r>
              <a:rPr lang="mk" sz="1400" b="0" i="1" u="none">
                <a:solidFill>
                  <a:schemeClr val="accent1">
                    <a:lumMod val="25000"/>
                  </a:schemeClr>
                </a:solidFill>
              </a:rPr>
              <a:t>Извор – UNODC – Comprehensive study on cybercrime (2012)</a:t>
            </a:r>
            <a:endParaRPr lang="mk" sz="1400" i="1" dirty="0" smtClean="0">
              <a:solidFill>
                <a:schemeClr val="accent1">
                  <a:lumMod val="25000"/>
                </a:schemeClr>
              </a:solidFill>
            </a:endParaRPr>
          </a:p>
        </p:txBody>
      </p:sp>
      <p:pic>
        <p:nvPicPr>
          <p:cNvPr id="2" name="Bild 1"/>
          <p:cNvPicPr>
            <a:picLocks noChangeAspect="1"/>
          </p:cNvPicPr>
          <p:nvPr/>
        </p:nvPicPr>
        <p:blipFill>
          <a:blip r:embed="rId2"/>
          <a:stretch>
            <a:fillRect/>
          </a:stretch>
        </p:blipFill>
        <p:spPr>
          <a:xfrm>
            <a:off x="158460" y="745067"/>
            <a:ext cx="8646873" cy="5669770"/>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146</a:t>
            </a:fld>
            <a:endParaRPr lang="mk" altLang="en-US" sz="1200" dirty="0" smtClean="0">
              <a:solidFill>
                <a:srgbClr val="898989"/>
              </a:solidFill>
            </a:endParaRPr>
          </a:p>
        </p:txBody>
      </p:sp>
    </p:spTree>
    <p:extLst>
      <p:ext uri="{BB962C8B-B14F-4D97-AF65-F5344CB8AC3E}">
        <p14:creationId xmlns:p14="http://schemas.microsoft.com/office/powerpoint/2010/main" val="232581405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rtl="0" eaLnBrk="1" hangingPunct="1"/>
            <a:r>
              <a:rPr lang="mk" b="1" i="0" u="none">
                <a:solidFill>
                  <a:schemeClr val="accent1">
                    <a:lumMod val="25000"/>
                  </a:schemeClr>
                </a:solidFill>
                <a:latin typeface="Calibri" pitchFamily="34" charset="0"/>
              </a:rPr>
              <a:t>Најзначаен компјутерски криминал</a:t>
            </a:r>
            <a:endParaRPr lang="mk" b="1" dirty="0" smtClean="0">
              <a:solidFill>
                <a:schemeClr val="accent1">
                  <a:lumMod val="25000"/>
                </a:schemeClr>
              </a:solidFill>
              <a:latin typeface="Calibri" pitchFamily="34" charset="0"/>
            </a:endParaRPr>
          </a:p>
        </p:txBody>
      </p:sp>
      <p:sp>
        <p:nvSpPr>
          <p:cNvPr id="4100" name="Content Placeholder 6"/>
          <p:cNvSpPr>
            <a:spLocks noGrp="1"/>
          </p:cNvSpPr>
          <p:nvPr>
            <p:ph idx="1"/>
          </p:nvPr>
        </p:nvSpPr>
        <p:spPr>
          <a:xfrm>
            <a:off x="914400" y="6502399"/>
            <a:ext cx="8229600" cy="372533"/>
          </a:xfrm>
        </p:spPr>
        <p:txBody>
          <a:bodyPr>
            <a:normAutofit/>
          </a:bodyPr>
          <a:lstStyle/>
          <a:p>
            <a:pPr algn="r" rtl="0" eaLnBrk="1" hangingPunct="1">
              <a:buFontTx/>
              <a:buNone/>
            </a:pPr>
            <a:r>
              <a:rPr lang="mk" sz="1400" b="0" i="1" u="none">
                <a:solidFill>
                  <a:schemeClr val="accent1">
                    <a:lumMod val="25000"/>
                  </a:schemeClr>
                </a:solidFill>
              </a:rPr>
              <a:t>Извор – UNODC – Comprehensive study on cybercrime (2012)</a:t>
            </a:r>
            <a:endParaRPr lang="mk" sz="1400" i="1" dirty="0" smtClean="0">
              <a:solidFill>
                <a:schemeClr val="accent1">
                  <a:lumMod val="25000"/>
                </a:schemeClr>
              </a:solidFill>
            </a:endParaRPr>
          </a:p>
        </p:txBody>
      </p:sp>
      <p:pic>
        <p:nvPicPr>
          <p:cNvPr id="3" name="Bild 2"/>
          <p:cNvPicPr>
            <a:picLocks noChangeAspect="1"/>
          </p:cNvPicPr>
          <p:nvPr/>
        </p:nvPicPr>
        <p:blipFill>
          <a:blip r:embed="rId2"/>
          <a:stretch>
            <a:fillRect/>
          </a:stretch>
        </p:blipFill>
        <p:spPr>
          <a:xfrm>
            <a:off x="143935" y="935566"/>
            <a:ext cx="8576733" cy="5487835"/>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147</a:t>
            </a:fld>
            <a:endParaRPr lang="mk" altLang="en-US" sz="1200" dirty="0" smtClean="0">
              <a:solidFill>
                <a:srgbClr val="898989"/>
              </a:solidFill>
            </a:endParaRPr>
          </a:p>
        </p:txBody>
      </p:sp>
    </p:spTree>
    <p:extLst>
      <p:ext uri="{BB962C8B-B14F-4D97-AF65-F5344CB8AC3E}">
        <p14:creationId xmlns:p14="http://schemas.microsoft.com/office/powerpoint/2010/main" val="4061972443"/>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mk"/>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pPr algn="l" rtl="0"/>
            <a:fld id="{73E30929-E024-4B92-8B33-D357879BF337}" type="slidenum">
              <a:rPr>
                <a:solidFill>
                  <a:schemeClr val="bg1"/>
                </a:solidFill>
              </a:rPr>
              <a:t>148</a:t>
            </a:fld>
            <a:endParaRPr lang="mk" dirty="0">
              <a:solidFill>
                <a:schemeClr val="bg1"/>
              </a:solidFill>
            </a:endParaRPr>
          </a:p>
        </p:txBody>
      </p:sp>
      <p:sp>
        <p:nvSpPr>
          <p:cNvPr id="9" name="TextBox 23"/>
          <p:cNvSpPr txBox="1"/>
          <p:nvPr/>
        </p:nvSpPr>
        <p:spPr>
          <a:xfrm>
            <a:off x="1043608" y="157415"/>
            <a:ext cx="7056784" cy="492443"/>
          </a:xfrm>
          <a:prstGeom prst="rect">
            <a:avLst/>
          </a:prstGeom>
          <a:noFill/>
        </p:spPr>
        <p:txBody>
          <a:bodyPr wrap="square" rtlCol="0">
            <a:spAutoFit/>
          </a:bodyPr>
          <a:lstStyle/>
          <a:p>
            <a:pPr algn="l" rtl="0"/>
            <a:r>
              <a:rPr lang="mk" sz="2600" b="1" i="0" u="none">
                <a:solidFill>
                  <a:schemeClr val="bg1"/>
                </a:solidFill>
              </a:rPr>
              <a:t>Пристап до студии на случај со податоци</a:t>
            </a:r>
            <a:endParaRPr lang="mk" sz="2600" b="1" dirty="0">
              <a:solidFill>
                <a:schemeClr val="bg1"/>
              </a:solidFill>
            </a:endParaRPr>
          </a:p>
        </p:txBody>
      </p:sp>
      <p:sp>
        <p:nvSpPr>
          <p:cNvPr id="10" name="Rectangle 2"/>
          <p:cNvSpPr txBox="1">
            <a:spLocks noChangeArrowheads="1"/>
          </p:cNvSpPr>
          <p:nvPr/>
        </p:nvSpPr>
        <p:spPr>
          <a:xfrm>
            <a:off x="518864" y="2692397"/>
            <a:ext cx="8229600" cy="244686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rtl="0"/>
            <a:r>
              <a:rPr lang="mk" b="1" i="0" u="none">
                <a:solidFill>
                  <a:schemeClr val="accent1">
                    <a:lumMod val="25000"/>
                  </a:schemeClr>
                </a:solidFill>
                <a:latin typeface="Calibri" pitchFamily="34" charset="0"/>
              </a:rPr>
              <a:t>Студии на случај на компјутерски криминал</a:t>
            </a:r>
          </a:p>
          <a:p>
            <a:pPr algn="l" rtl="0"/>
            <a:r>
              <a:rPr lang="mk" b="1" i="0" u="none">
                <a:solidFill>
                  <a:schemeClr val="accent1">
                    <a:lumMod val="25000"/>
                  </a:schemeClr>
                </a:solidFill>
                <a:latin typeface="Calibri" pitchFamily="34" charset="0"/>
              </a:rPr>
              <a:t>што укажува на </a:t>
            </a:r>
          </a:p>
          <a:p>
            <a:pPr algn="l" rtl="0"/>
            <a:r>
              <a:rPr lang="mk" b="1" i="0" u="none">
                <a:solidFill>
                  <a:schemeClr val="accent1">
                    <a:lumMod val="25000"/>
                  </a:schemeClr>
                </a:solidFill>
                <a:latin typeface="Calibri" pitchFamily="34" charset="0"/>
              </a:rPr>
              <a:t>предизвиците </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148</a:t>
            </a:fld>
            <a:endParaRPr lang="mk" altLang="en-US" sz="1200" dirty="0" smtClean="0">
              <a:solidFill>
                <a:srgbClr val="898989"/>
              </a:solidFill>
            </a:endParaRPr>
          </a:p>
        </p:txBody>
      </p:sp>
    </p:spTree>
    <p:extLst>
      <p:ext uri="{BB962C8B-B14F-4D97-AF65-F5344CB8AC3E}">
        <p14:creationId xmlns:p14="http://schemas.microsoft.com/office/powerpoint/2010/main" val="550131799"/>
      </p:ext>
    </p:extLst>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mk"/>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pPr algn="l" rtl="0"/>
            <a:fld id="{73E30929-E024-4B92-8B33-D357879BF337}" type="slidenum">
              <a:rPr>
                <a:solidFill>
                  <a:schemeClr val="bg1"/>
                </a:solidFill>
              </a:rPr>
              <a:t>149</a:t>
            </a:fld>
            <a:endParaRPr lang="mk"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5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rtl="0"/>
            <a:r>
              <a:rPr lang="mk" b="0" i="0" u="none"/>
              <a:t>Случај 1: </a:t>
            </a:r>
          </a:p>
          <a:p>
            <a:pPr algn="l" rtl="0"/>
            <a:r>
              <a:rPr lang="mk" b="0" i="0" u="none"/>
              <a:t>Истрага на „карактеристичен“ компјутерски криминал </a:t>
            </a:r>
            <a:endParaRPr lang="mk" dirty="0"/>
          </a:p>
        </p:txBody>
      </p:sp>
      <p:sp>
        <p:nvSpPr>
          <p:cNvPr id="9" name="TextBox 23"/>
          <p:cNvSpPr txBox="1"/>
          <p:nvPr/>
        </p:nvSpPr>
        <p:spPr>
          <a:xfrm>
            <a:off x="1043608" y="157415"/>
            <a:ext cx="7056784" cy="492443"/>
          </a:xfrm>
          <a:prstGeom prst="rect">
            <a:avLst/>
          </a:prstGeom>
          <a:noFill/>
        </p:spPr>
        <p:txBody>
          <a:bodyPr wrap="square" rtlCol="0">
            <a:spAutoFit/>
          </a:bodyPr>
          <a:lstStyle/>
          <a:p>
            <a:pPr algn="l" rtl="0"/>
            <a:r>
              <a:rPr lang="mk" sz="2600" b="1" i="0" u="none">
                <a:solidFill>
                  <a:schemeClr val="bg1"/>
                </a:solidFill>
              </a:rPr>
              <a:t>Пристап до студии на случај со податоци</a:t>
            </a:r>
            <a:endParaRPr lang="mk" sz="2600" b="1" dirty="0">
              <a:solidFill>
                <a:schemeClr val="bg1"/>
              </a:solidFill>
            </a:endParaRPr>
          </a:p>
        </p:txBody>
      </p:sp>
      <p:pic>
        <p:nvPicPr>
          <p:cNvPr id="2" name="Bild 1"/>
          <p:cNvPicPr>
            <a:picLocks noChangeAspect="1"/>
          </p:cNvPicPr>
          <p:nvPr/>
        </p:nvPicPr>
        <p:blipFill>
          <a:blip r:embed="rId2"/>
          <a:stretch>
            <a:fillRect/>
          </a:stretch>
        </p:blipFill>
        <p:spPr>
          <a:xfrm>
            <a:off x="2195736" y="1484784"/>
            <a:ext cx="4330866" cy="24721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0" name="Rectangle 2"/>
          <p:cNvSpPr txBox="1">
            <a:spLocks noChangeArrowheads="1"/>
          </p:cNvSpPr>
          <p:nvPr/>
        </p:nvSpPr>
        <p:spPr>
          <a:xfrm>
            <a:off x="457200" y="0"/>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rtl="0"/>
            <a:r>
              <a:rPr lang="mk" b="1" i="0" u="none">
                <a:solidFill>
                  <a:schemeClr val="accent1">
                    <a:lumMod val="25000"/>
                  </a:schemeClr>
                </a:solidFill>
                <a:latin typeface="Calibri" pitchFamily="34" charset="0"/>
              </a:rPr>
              <a:t>Студии на случај </a:t>
            </a:r>
            <a:endParaRPr lang="mk" b="1" dirty="0" smtClean="0">
              <a:solidFill>
                <a:schemeClr val="accent1">
                  <a:lumMod val="25000"/>
                </a:schemeClr>
              </a:solidFill>
              <a:latin typeface="Calibri" pitchFamily="34" charset="0"/>
            </a:endParaRP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149</a:t>
            </a:fld>
            <a:endParaRPr lang="mk" altLang="en-US" sz="1200" dirty="0" smtClean="0">
              <a:solidFill>
                <a:srgbClr val="898989"/>
              </a:solidFill>
            </a:endParaRPr>
          </a:p>
        </p:txBody>
      </p:sp>
    </p:spTree>
    <p:extLst>
      <p:ext uri="{BB962C8B-B14F-4D97-AF65-F5344CB8AC3E}">
        <p14:creationId xmlns:p14="http://schemas.microsoft.com/office/powerpoint/2010/main" val="104710436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791607" y="174172"/>
            <a:ext cx="5548086" cy="1512738"/>
          </a:xfrm>
        </p:spPr>
        <p:txBody>
          <a:bodyPr/>
          <a:lstStyle/>
          <a:p>
            <a:pPr rtl="0" eaLnBrk="1" hangingPunct="1"/>
            <a:r>
              <a:rPr lang="mk" b="1" i="0" u="none" dirty="0">
                <a:solidFill>
                  <a:schemeClr val="accent1">
                    <a:lumMod val="25000"/>
                  </a:schemeClr>
                </a:solidFill>
                <a:latin typeface="Calibri" pitchFamily="34" charset="0"/>
              </a:rPr>
              <a:t>Клиенти на е-пошта</a:t>
            </a:r>
          </a:p>
        </p:txBody>
      </p:sp>
      <p:pic>
        <p:nvPicPr>
          <p:cNvPr id="5" name="Bild 4"/>
          <p:cNvPicPr>
            <a:picLocks noChangeAspect="1"/>
          </p:cNvPicPr>
          <p:nvPr/>
        </p:nvPicPr>
        <p:blipFill>
          <a:blip r:embed="rId4"/>
          <a:stretch>
            <a:fillRect/>
          </a:stretch>
        </p:blipFill>
        <p:spPr>
          <a:xfrm>
            <a:off x="685800" y="2746834"/>
            <a:ext cx="7759700" cy="3924300"/>
          </a:xfrm>
          <a:prstGeom prst="rect">
            <a:avLst/>
          </a:prstGeom>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15</a:t>
            </a:fld>
            <a:endParaRPr lang="mk" altLang="en-US" sz="1200" dirty="0" smtClean="0">
              <a:solidFill>
                <a:srgbClr val="898989"/>
              </a:solidFill>
            </a:endParaRPr>
          </a:p>
        </p:txBody>
      </p:sp>
      <p:sp>
        <p:nvSpPr>
          <p:cNvPr id="2" name="Rectangle 1"/>
          <p:cNvSpPr/>
          <p:nvPr/>
        </p:nvSpPr>
        <p:spPr>
          <a:xfrm>
            <a:off x="387458" y="1449514"/>
            <a:ext cx="8299342" cy="1200329"/>
          </a:xfrm>
          <a:prstGeom prst="rect">
            <a:avLst/>
          </a:prstGeom>
        </p:spPr>
        <p:txBody>
          <a:bodyPr wrap="square">
            <a:spAutoFit/>
          </a:bodyPr>
          <a:lstStyle/>
          <a:p>
            <a:pPr algn="l" rtl="0"/>
            <a:r>
              <a:rPr lang="mk" sz="2400" b="0" i="0" u="none"/>
              <a:t>Клиенти на е-пошта се софтверски програми што му помагаат на корисникот да креира, прикажува, прима, праќа и да управува со пораки од е-поштата од неговиот сервер на е-пошта. </a:t>
            </a:r>
          </a:p>
        </p:txBody>
      </p:sp>
    </p:spTree>
    <p:custDataLst>
      <p:tags r:id="rId1"/>
    </p:custDataLst>
    <p:extLst>
      <p:ext uri="{BB962C8B-B14F-4D97-AF65-F5344CB8AC3E}">
        <p14:creationId xmlns:p14="http://schemas.microsoft.com/office/powerpoint/2010/main" val="3821510544"/>
      </p:ext>
    </p:extLst>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268760"/>
            <a:ext cx="6134100" cy="4104456"/>
          </a:xfrm>
        </p:spPr>
        <p:txBody>
          <a:bodyPr>
            <a:normAutofit/>
          </a:bodyPr>
          <a:lstStyle/>
          <a:p>
            <a:pPr algn="l" rtl="0"/>
            <a:r>
              <a:rPr lang="mk" sz="2500" b="0" i="0" u="none" dirty="0"/>
              <a:t>Осомничените инсталирале рансомвер на компјутерите на жртвата</a:t>
            </a:r>
          </a:p>
          <a:p>
            <a:pPr algn="l" rtl="0"/>
            <a:r>
              <a:rPr lang="mk" sz="2500" b="0" i="0" u="none" dirty="0"/>
              <a:t>Сите податоци се шифрирани</a:t>
            </a:r>
            <a:endParaRPr lang="mk" sz="2500" dirty="0" smtClean="0"/>
          </a:p>
          <a:p>
            <a:pPr algn="l" rtl="0"/>
            <a:r>
              <a:rPr lang="mk" sz="2500" b="0" i="0" u="none" dirty="0"/>
              <a:t>Жртвата го пријавила ова кривично дело</a:t>
            </a:r>
          </a:p>
          <a:p>
            <a:pPr algn="l" rtl="0"/>
            <a:r>
              <a:rPr lang="mk" sz="2500" b="0" i="0" u="none" dirty="0"/>
              <a:t>Компјутерите на жртвата се анализирани од силите на законот</a:t>
            </a:r>
          </a:p>
          <a:p>
            <a:pPr algn="l" rtl="0"/>
            <a:r>
              <a:rPr lang="mk" sz="2500" b="0" i="0" u="none" dirty="0"/>
              <a:t>Рансомвер покажува однесување насочено кон комуникација со одредени IP-адреси</a:t>
            </a:r>
          </a:p>
          <a:p>
            <a:pPr marL="0" indent="0" algn="l" rtl="0">
              <a:buNone/>
            </a:pPr>
            <a:endParaRPr lang="mk" sz="2500" dirty="0" smtClean="0"/>
          </a:p>
          <a:p>
            <a:pPr algn="l" rtl="0">
              <a:lnSpc>
                <a:spcPct val="110000"/>
              </a:lnSpc>
            </a:pPr>
            <a:endParaRPr lang="mk" sz="2500" dirty="0" smtClean="0"/>
          </a:p>
          <a:p>
            <a:pPr algn="l" rtl="0">
              <a:lnSpc>
                <a:spcPct val="110000"/>
              </a:lnSpc>
            </a:pPr>
            <a:endParaRPr lang="mk" sz="2500"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rtl="0"/>
            <a:r>
              <a:rPr lang="mk" sz="3600" b="1" i="0" u="none">
                <a:solidFill>
                  <a:srgbClr val="000000"/>
                </a:solidFill>
              </a:rPr>
              <a:t>Истраги на карактеристичен компјутерски криминал</a:t>
            </a:r>
            <a:endParaRPr lang="mk" sz="3600" b="1" dirty="0">
              <a:solidFill>
                <a:srgbClr val="000000"/>
              </a:solidFill>
            </a:endParaRP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mk"/>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150</a:t>
            </a:fld>
            <a:endParaRPr lang="mk" altLang="en-US" sz="1200" dirty="0" smtClean="0">
              <a:solidFill>
                <a:srgbClr val="898989"/>
              </a:solidFill>
            </a:endParaRPr>
          </a:p>
        </p:txBody>
      </p:sp>
    </p:spTree>
    <p:extLst>
      <p:ext uri="{BB962C8B-B14F-4D97-AF65-F5344CB8AC3E}">
        <p14:creationId xmlns:p14="http://schemas.microsoft.com/office/powerpoint/2010/main" val="38736785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418170"/>
            <a:ext cx="5447024" cy="3691711"/>
          </a:xfrm>
        </p:spPr>
        <p:txBody>
          <a:bodyPr>
            <a:normAutofit fontScale="70000" lnSpcReduction="20000"/>
          </a:bodyPr>
          <a:lstStyle/>
          <a:p>
            <a:pPr marL="0" indent="0" algn="l" rtl="0">
              <a:buNone/>
            </a:pPr>
            <a:r>
              <a:rPr lang="mk" b="1" i="0" u="none"/>
              <a:t>Предизвик: </a:t>
            </a:r>
          </a:p>
          <a:p>
            <a:pPr marL="0" indent="0" algn="l" rtl="0">
              <a:buNone/>
            </a:pPr>
            <a:r>
              <a:rPr lang="mk" b="1" i="0" u="none"/>
              <a:t>Потребни се информации за претплатникот!</a:t>
            </a:r>
            <a:endParaRPr lang="mk" b="1" dirty="0"/>
          </a:p>
          <a:p>
            <a:pPr algn="l" rtl="0">
              <a:buFontTx/>
              <a:buChar char="-"/>
            </a:pPr>
            <a:r>
              <a:rPr lang="mk" b="0" i="0" u="none"/>
              <a:t>Директно од провајдерот на услугите</a:t>
            </a:r>
          </a:p>
          <a:p>
            <a:pPr algn="l" rtl="0">
              <a:buFontTx/>
              <a:buChar char="-"/>
            </a:pPr>
            <a:r>
              <a:rPr lang="mk" b="0" i="0" u="none"/>
              <a:t>Конвенција од Будимпешта 24/7 POC</a:t>
            </a:r>
          </a:p>
          <a:p>
            <a:pPr algn="l" rtl="0">
              <a:buFontTx/>
              <a:buChar char="-"/>
            </a:pPr>
            <a:r>
              <a:rPr lang="mk" b="0" i="0" u="none"/>
              <a:t>барања за меѓусебна правна помош</a:t>
            </a:r>
          </a:p>
          <a:p>
            <a:pPr algn="l" rtl="0">
              <a:buFontTx/>
              <a:buChar char="-"/>
            </a:pPr>
            <a:r>
              <a:rPr lang="mk" b="0" i="0" u="none"/>
              <a:t>Мрежи на полицијата / обвинителството</a:t>
            </a:r>
          </a:p>
          <a:p>
            <a:pPr marL="0" indent="0" algn="l" rtl="0">
              <a:buNone/>
            </a:pPr>
            <a:r>
              <a:rPr lang="mk" b="0" i="0" u="none"/>
              <a:t>Се користат непробојни хостери </a:t>
            </a:r>
          </a:p>
          <a:p>
            <a:pPr marL="0" indent="0" algn="l" rtl="0">
              <a:buNone/>
            </a:pPr>
            <a:r>
              <a:rPr lang="mk" b="0" i="0" u="none"/>
              <a:t>Се користат грабнати сервери</a:t>
            </a:r>
          </a:p>
          <a:p>
            <a:pPr marL="0" indent="0" algn="l" rtl="0">
              <a:buNone/>
            </a:pPr>
            <a:r>
              <a:rPr lang="mk" b="0" i="0" u="none"/>
              <a:t>Плаќање со виртуелна валута</a:t>
            </a:r>
          </a:p>
          <a:p>
            <a:pPr marL="0" indent="0" algn="l" rtl="0">
              <a:buNone/>
            </a:pPr>
            <a:endParaRPr lang="mk" dirty="0" smtClean="0"/>
          </a:p>
          <a:p>
            <a:pPr marL="0" indent="0" algn="l" rtl="0">
              <a:buNone/>
            </a:pPr>
            <a:endParaRPr lang="mk" dirty="0" smtClean="0"/>
          </a:p>
          <a:p>
            <a:pPr algn="l" rtl="0">
              <a:lnSpc>
                <a:spcPct val="110000"/>
              </a:lnSpc>
            </a:pPr>
            <a:endParaRPr lang="mk" dirty="0" smtClean="0"/>
          </a:p>
          <a:p>
            <a:pPr algn="l" rtl="0">
              <a:lnSpc>
                <a:spcPct val="110000"/>
              </a:lnSpc>
            </a:pPr>
            <a:endParaRPr lang="mk"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rtl="0"/>
            <a:r>
              <a:rPr lang="mk" sz="3600" b="1" i="0" u="none">
                <a:solidFill>
                  <a:srgbClr val="000000"/>
                </a:solidFill>
              </a:rPr>
              <a:t>Истраги на карактеристичен компјутерски криминал</a:t>
            </a:r>
            <a:endParaRPr lang="mk" sz="3600" b="1" dirty="0">
              <a:solidFill>
                <a:srgbClr val="000000"/>
              </a:solidFill>
            </a:endParaRP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mk"/>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151</a:t>
            </a:fld>
            <a:endParaRPr lang="mk" altLang="en-US" sz="1200" dirty="0" smtClean="0">
              <a:solidFill>
                <a:srgbClr val="898989"/>
              </a:solidFill>
            </a:endParaRPr>
          </a:p>
        </p:txBody>
      </p:sp>
    </p:spTree>
    <p:extLst>
      <p:ext uri="{BB962C8B-B14F-4D97-AF65-F5344CB8AC3E}">
        <p14:creationId xmlns:p14="http://schemas.microsoft.com/office/powerpoint/2010/main" val="37790489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mk"/>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pPr algn="l" rtl="0"/>
            <a:fld id="{73E30929-E024-4B92-8B33-D357879BF337}" type="slidenum">
              <a:rPr>
                <a:solidFill>
                  <a:schemeClr val="bg1"/>
                </a:solidFill>
              </a:rPr>
              <a:t>152</a:t>
            </a:fld>
            <a:endParaRPr lang="mk"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rtl="0"/>
            <a:r>
              <a:rPr lang="mk" b="0" i="0" u="none"/>
              <a:t>Случај 2: </a:t>
            </a:r>
          </a:p>
          <a:p>
            <a:pPr algn="l" rtl="0"/>
            <a:r>
              <a:rPr lang="mk" b="0" i="0" u="none"/>
              <a:t>Случај на фишинг</a:t>
            </a:r>
            <a:endParaRPr lang="mk"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rtl="0"/>
            <a:r>
              <a:rPr lang="mk" sz="3600" b="1" i="0" u="none">
                <a:solidFill>
                  <a:srgbClr val="000000"/>
                </a:solidFill>
              </a:rPr>
              <a:t>Пристап до студија на случај со податоци</a:t>
            </a:r>
            <a:endParaRPr lang="mk" sz="3600" b="1" dirty="0">
              <a:solidFill>
                <a:srgbClr val="000000"/>
              </a:solidFill>
            </a:endParaRPr>
          </a:p>
        </p:txBody>
      </p:sp>
      <p:pic>
        <p:nvPicPr>
          <p:cNvPr id="3" name="Bild 2"/>
          <p:cNvPicPr>
            <a:picLocks noChangeAspect="1"/>
          </p:cNvPicPr>
          <p:nvPr/>
        </p:nvPicPr>
        <p:blipFill>
          <a:blip r:embed="rId2"/>
          <a:stretch>
            <a:fillRect/>
          </a:stretch>
        </p:blipFill>
        <p:spPr>
          <a:xfrm>
            <a:off x="2411760" y="1484784"/>
            <a:ext cx="4047604" cy="28391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152</a:t>
            </a:fld>
            <a:endParaRPr lang="mk" altLang="en-US" sz="1200" dirty="0" smtClean="0">
              <a:solidFill>
                <a:srgbClr val="898989"/>
              </a:solidFill>
            </a:endParaRPr>
          </a:p>
        </p:txBody>
      </p:sp>
    </p:spTree>
    <p:extLst>
      <p:ext uri="{BB962C8B-B14F-4D97-AF65-F5344CB8AC3E}">
        <p14:creationId xmlns:p14="http://schemas.microsoft.com/office/powerpoint/2010/main" val="3886512154"/>
      </p:ext>
    </p:extLst>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67544" y="1268760"/>
            <a:ext cx="8496944" cy="5112568"/>
          </a:xfrm>
        </p:spPr>
        <p:txBody>
          <a:bodyPr>
            <a:normAutofit fontScale="62500" lnSpcReduction="20000"/>
          </a:bodyPr>
          <a:lstStyle/>
          <a:p>
            <a:pPr algn="l" rtl="0"/>
            <a:r>
              <a:rPr lang="mk" b="0" i="0" u="none" dirty="0"/>
              <a:t>Случаи во тек</a:t>
            </a:r>
          </a:p>
          <a:p>
            <a:pPr algn="l" rtl="0"/>
            <a:r>
              <a:rPr lang="mk" b="0" i="0" u="none" dirty="0"/>
              <a:t>Масивни фишинг-напади врз банкарските податоци за авторизација преку лажна банкарска електронска пошта</a:t>
            </a:r>
          </a:p>
          <a:p>
            <a:pPr algn="l" rtl="0"/>
            <a:r>
              <a:rPr lang="mk" b="0" i="0" u="none" dirty="0"/>
              <a:t>Прислушување во тек </a:t>
            </a:r>
            <a:r>
              <a:rPr lang="mk" b="0" i="0" u="none" dirty="0">
                <a:sym typeface="Wingdings"/>
              </a:rPr>
              <a:t> Податоци за авторизација на налогот за електронска пошта </a:t>
            </a:r>
            <a:endParaRPr lang="mk" dirty="0" smtClean="0"/>
          </a:p>
          <a:p>
            <a:pPr algn="l" rtl="0"/>
            <a:r>
              <a:rPr lang="mk" b="0" i="0" u="none" dirty="0"/>
              <a:t>LE има пристап до налогот за електронска пошта</a:t>
            </a:r>
          </a:p>
          <a:p>
            <a:pPr algn="l" rtl="0"/>
            <a:r>
              <a:rPr lang="mk" b="0" i="0" u="none" dirty="0"/>
              <a:t>Налогот за електронска пошта се користи како драфт-налог</a:t>
            </a:r>
          </a:p>
          <a:p>
            <a:pPr marL="0" indent="0" algn="l" rtl="0">
              <a:buNone/>
            </a:pPr>
            <a:endParaRPr lang="mk" dirty="0" smtClean="0"/>
          </a:p>
          <a:p>
            <a:pPr marL="0" indent="0" algn="l" rtl="0">
              <a:buNone/>
            </a:pPr>
            <a:r>
              <a:rPr lang="mk" b="1" i="0" u="none" dirty="0"/>
              <a:t>Предизвик</a:t>
            </a:r>
            <a:r>
              <a:rPr lang="mk" b="1" i="0" u="none" dirty="0" smtClean="0"/>
              <a:t>: </a:t>
            </a:r>
            <a:endParaRPr lang="mk" b="0" i="0" u="none" dirty="0"/>
          </a:p>
          <a:p>
            <a:pPr marL="0" indent="0" algn="l" rtl="0">
              <a:buNone/>
            </a:pPr>
            <a:r>
              <a:rPr lang="mk" b="0" i="0" u="none" dirty="0"/>
              <a:t>Нема друга можност да се истражи криминалот, освен да се копираат пораките од е-поштата од налогот: </a:t>
            </a:r>
          </a:p>
          <a:p>
            <a:pPr marL="0" indent="0" algn="l" rtl="0">
              <a:buNone/>
            </a:pPr>
            <a:r>
              <a:rPr lang="mk" b="0" i="0" u="none" dirty="0"/>
              <a:t>—&gt; Дури иако налогот за електронска пошта има определен највисок интернет-домен (top-level domain (TLD)) што не бил земен доволно предвид за да се исклучи можноста податоците да се на сопствена територија </a:t>
            </a:r>
          </a:p>
          <a:p>
            <a:pPr marL="0" indent="0" algn="l" rtl="0">
              <a:buNone/>
            </a:pPr>
            <a:r>
              <a:rPr lang="mk" b="0" i="0" u="none" dirty="0"/>
              <a:t>—&gt; Дури иако постои налог за прислушување, не постои директна комуникација меѓу криминалците поради користењето на драфт-налог за пошта</a:t>
            </a:r>
            <a:endParaRPr lang="mk"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rtl="0"/>
            <a:r>
              <a:rPr lang="mk" sz="3600" b="1" i="0" u="none">
                <a:solidFill>
                  <a:srgbClr val="000000"/>
                </a:solidFill>
              </a:rPr>
              <a:t>Случај на фишинг</a:t>
            </a:r>
            <a:endParaRPr lang="mk" sz="3600" b="1" dirty="0">
              <a:solidFill>
                <a:srgbClr val="000000"/>
              </a:solidFill>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153</a:t>
            </a:fld>
            <a:endParaRPr lang="mk" altLang="en-US" sz="1200" dirty="0" smtClean="0">
              <a:solidFill>
                <a:srgbClr val="898989"/>
              </a:solidFill>
            </a:endParaRPr>
          </a:p>
        </p:txBody>
      </p:sp>
    </p:spTree>
    <p:extLst>
      <p:ext uri="{BB962C8B-B14F-4D97-AF65-F5344CB8AC3E}">
        <p14:creationId xmlns:p14="http://schemas.microsoft.com/office/powerpoint/2010/main" val="24874114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stretch>
            <a:fillRect/>
          </a:stretch>
        </p:blipFill>
        <p:spPr>
          <a:xfrm>
            <a:off x="3419872" y="1556792"/>
            <a:ext cx="2252340" cy="2297842"/>
          </a:xfrm>
          <a:prstGeom prst="rect">
            <a:avLst/>
          </a:prstGeom>
          <a:effectLst>
            <a:reflection blurRad="6350" stA="52000" endA="300" endPos="35000" dir="5400000" sy="-100000" algn="bl" rotWithShape="0"/>
          </a:effectLst>
        </p:spPr>
      </p:pic>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mk"/>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pPr algn="l" rtl="0"/>
            <a:fld id="{73E30929-E024-4B92-8B33-D357879BF337}" type="slidenum">
              <a:rPr>
                <a:solidFill>
                  <a:schemeClr val="bg1"/>
                </a:solidFill>
              </a:rPr>
              <a:t>154</a:t>
            </a:fld>
            <a:endParaRPr lang="mk"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rtl="0"/>
            <a:r>
              <a:rPr lang="mk" b="0" i="0" u="none"/>
              <a:t>Случај 3: </a:t>
            </a:r>
          </a:p>
          <a:p>
            <a:pPr algn="l" rtl="0"/>
            <a:r>
              <a:rPr lang="mk" b="0" i="0" u="none"/>
              <a:t>SQL инјектирање</a:t>
            </a:r>
            <a:endParaRPr lang="mk"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rtl="0"/>
            <a:r>
              <a:rPr lang="mk" sz="3600" b="1" i="0" u="none">
                <a:solidFill>
                  <a:srgbClr val="000000"/>
                </a:solidFill>
              </a:rPr>
              <a:t>Пристап до студии на случај со податоци</a:t>
            </a:r>
            <a:endParaRPr lang="mk" sz="3600" b="1" dirty="0">
              <a:solidFill>
                <a:srgbClr val="000000"/>
              </a:solidFill>
            </a:endParaRP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154</a:t>
            </a:fld>
            <a:endParaRPr lang="mk" altLang="en-US" sz="1200" dirty="0" smtClean="0">
              <a:solidFill>
                <a:srgbClr val="898989"/>
              </a:solidFill>
            </a:endParaRPr>
          </a:p>
        </p:txBody>
      </p:sp>
    </p:spTree>
    <p:extLst>
      <p:ext uri="{BB962C8B-B14F-4D97-AF65-F5344CB8AC3E}">
        <p14:creationId xmlns:p14="http://schemas.microsoft.com/office/powerpoint/2010/main" val="141038494"/>
      </p:ext>
    </p:extLst>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268760"/>
            <a:ext cx="8640960" cy="5112568"/>
          </a:xfrm>
        </p:spPr>
        <p:txBody>
          <a:bodyPr>
            <a:normAutofit fontScale="85000" lnSpcReduction="10000"/>
          </a:bodyPr>
          <a:lstStyle/>
          <a:p>
            <a:pPr algn="l" rtl="0"/>
            <a:r>
              <a:rPr lang="mk" b="0" i="0" u="none"/>
              <a:t>Случаи во тек</a:t>
            </a:r>
          </a:p>
          <a:p>
            <a:pPr algn="l" rtl="0"/>
            <a:r>
              <a:rPr lang="mk" b="0" i="0" u="none"/>
              <a:t>Случај на хакирање во кој биле инволвирани неколку осомничени </a:t>
            </a:r>
          </a:p>
          <a:p>
            <a:pPr algn="l" rtl="0"/>
            <a:r>
              <a:rPr lang="mk" b="0" i="0" u="none"/>
              <a:t>Еден или повеќе главни осомничени е провајдер на сервер специјализиран за SQL-инјектирање на други сервери.</a:t>
            </a:r>
          </a:p>
          <a:p>
            <a:pPr algn="l" rtl="0"/>
            <a:r>
              <a:rPr lang="mk" b="0" i="0" u="none"/>
              <a:t>Еден од неговите клиенти бил уапсен за изнесување на овие инјекции.</a:t>
            </a:r>
          </a:p>
          <a:p>
            <a:pPr algn="l" rtl="0"/>
            <a:r>
              <a:rPr lang="mk" b="0" i="0" u="none"/>
              <a:t>Тој клиент ги дал податоците за авторизација на серверот </a:t>
            </a:r>
          </a:p>
          <a:p>
            <a:pPr algn="l" rtl="0"/>
            <a:r>
              <a:rPr lang="mk" b="0" i="0" u="none"/>
              <a:t>LEA го ископирала хард дискот за да потенцијално дојде до главниот осомничен/осомничени. </a:t>
            </a:r>
            <a:endParaRPr lang="mk"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rtl="0"/>
            <a:r>
              <a:rPr lang="mk" sz="3600" b="1" i="0" u="none">
                <a:solidFill>
                  <a:srgbClr val="000000"/>
                </a:solidFill>
              </a:rPr>
              <a:t>Случај на SQL-инјектирање</a:t>
            </a:r>
            <a:endParaRPr lang="mk" sz="3600" b="1" dirty="0">
              <a:solidFill>
                <a:srgbClr val="000000"/>
              </a:solidFill>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155</a:t>
            </a:fld>
            <a:endParaRPr lang="mk" altLang="en-US" sz="1200" dirty="0" smtClean="0">
              <a:solidFill>
                <a:srgbClr val="898989"/>
              </a:solidFill>
            </a:endParaRPr>
          </a:p>
        </p:txBody>
      </p:sp>
    </p:spTree>
    <p:extLst>
      <p:ext uri="{BB962C8B-B14F-4D97-AF65-F5344CB8AC3E}">
        <p14:creationId xmlns:p14="http://schemas.microsoft.com/office/powerpoint/2010/main" val="3279413038"/>
      </p:ext>
    </p:extLst>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2667000"/>
            <a:ext cx="2667000" cy="1938992"/>
          </a:xfrm>
          <a:prstGeom prst="rect">
            <a:avLst/>
          </a:prstGeom>
          <a:noFill/>
          <a:ln w="9525">
            <a:noFill/>
            <a:miter lim="800000"/>
            <a:headEnd/>
            <a:tailEnd/>
          </a:ln>
        </p:spPr>
        <p:txBody>
          <a:bodyPr>
            <a:spAutoFit/>
          </a:bodyPr>
          <a:lstStyle/>
          <a:p>
            <a:pPr algn="ctr" rtl="0"/>
            <a:r>
              <a:rPr lang="mk" sz="4000" b="1" i="0" u="none" dirty="0">
                <a:latin typeface="Calibri" pitchFamily="34" charset="0"/>
              </a:rPr>
              <a:t>Повеќе</a:t>
            </a:r>
          </a:p>
          <a:p>
            <a:pPr algn="ctr" rtl="0"/>
            <a:r>
              <a:rPr lang="mk" sz="4000" b="1" i="0" u="none" dirty="0">
                <a:latin typeface="Calibri" pitchFamily="34" charset="0"/>
              </a:rPr>
              <a:t>Примери</a:t>
            </a:r>
          </a:p>
          <a:p>
            <a:pPr algn="ctr" rtl="0"/>
            <a:endParaRPr lang="mk"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156</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0"/>
            <a:ext cx="8229600" cy="990600"/>
          </a:xfrm>
          <a:noFill/>
        </p:spPr>
        <p:txBody>
          <a:bodyPr/>
          <a:lstStyle/>
          <a:p>
            <a:pPr rtl="0" eaLnBrk="1" hangingPunct="1"/>
            <a:r>
              <a:rPr lang="mk" b="1" i="0" u="none">
                <a:solidFill>
                  <a:schemeClr val="accent1">
                    <a:lumMod val="25000"/>
                  </a:schemeClr>
                </a:solidFill>
                <a:latin typeface="Calibri" pitchFamily="34" charset="0"/>
              </a:rPr>
              <a:t>Примери на компјутерски измами</a:t>
            </a:r>
          </a:p>
        </p:txBody>
      </p:sp>
      <p:sp>
        <p:nvSpPr>
          <p:cNvPr id="54275" name="Rectangle 3"/>
          <p:cNvSpPr>
            <a:spLocks noGrp="1" noChangeArrowheads="1"/>
          </p:cNvSpPr>
          <p:nvPr>
            <p:ph type="body" idx="1"/>
          </p:nvPr>
        </p:nvSpPr>
        <p:spPr>
          <a:xfrm>
            <a:off x="395288" y="990600"/>
            <a:ext cx="8291512" cy="5486400"/>
          </a:xfrm>
          <a:noFill/>
        </p:spPr>
        <p:txBody>
          <a:bodyPr>
            <a:normAutofit fontScale="92500"/>
          </a:bodyPr>
          <a:lstStyle/>
          <a:p>
            <a:pPr algn="l" rtl="0" eaLnBrk="1" hangingPunct="1">
              <a:buFontTx/>
              <a:buNone/>
            </a:pPr>
            <a:r>
              <a:rPr lang="mk" b="1" i="1" u="none">
                <a:solidFill>
                  <a:srgbClr val="FF0000"/>
                </a:solidFill>
                <a:latin typeface="Calibri" pitchFamily="34" charset="0"/>
              </a:rPr>
              <a:t>Инвестициски шеми</a:t>
            </a:r>
          </a:p>
          <a:p>
            <a:pPr marL="365125" indent="-1588" algn="just" rtl="0" eaLnBrk="1" hangingPunct="1">
              <a:buFontTx/>
              <a:buNone/>
            </a:pPr>
            <a:r>
              <a:rPr lang="mk" sz="2400" b="0" i="0" u="none">
                <a:latin typeface="Calibri" pitchFamily="34" charset="0"/>
              </a:rPr>
              <a:t>Користење на интернетот за барање финансиска поддршка за високотехнолошките шеми, како што се места за виртуелен шопинг или нови провајдери на услуги.</a:t>
            </a:r>
          </a:p>
          <a:p>
            <a:pPr algn="just" rtl="0" eaLnBrk="1" hangingPunct="1">
              <a:buFontTx/>
              <a:buNone/>
            </a:pPr>
            <a:endParaRPr lang="mk" sz="1400" b="1" dirty="0" smtClean="0">
              <a:latin typeface="Calibri" pitchFamily="34" charset="0"/>
            </a:endParaRPr>
          </a:p>
          <a:p>
            <a:pPr algn="just" rtl="0" eaLnBrk="1" hangingPunct="1">
              <a:buFontTx/>
              <a:buNone/>
            </a:pPr>
            <a:r>
              <a:rPr lang="mk" b="1" i="1" u="none">
                <a:solidFill>
                  <a:srgbClr val="FF0000"/>
                </a:solidFill>
                <a:latin typeface="Calibri" pitchFamily="34" charset="0"/>
              </a:rPr>
              <a:t>Шеми со кредитни картички</a:t>
            </a:r>
          </a:p>
          <a:p>
            <a:pPr marL="365125" indent="-1588" algn="just" rtl="0" eaLnBrk="1" hangingPunct="1">
              <a:buFontTx/>
              <a:buNone/>
            </a:pPr>
            <a:r>
              <a:rPr lang="mk" sz="2400" b="0" i="0" u="none">
                <a:latin typeface="Calibri" pitchFamily="34" charset="0"/>
              </a:rPr>
              <a:t>Користење на незаконски добиени податоци за кредитни картички за купување стоки со голема вредност преку интернет</a:t>
            </a:r>
          </a:p>
          <a:p>
            <a:pPr algn="just" rtl="0" eaLnBrk="1" hangingPunct="1">
              <a:buFontTx/>
              <a:buNone/>
            </a:pPr>
            <a:endParaRPr lang="mk" sz="1400" b="1" dirty="0" smtClean="0">
              <a:latin typeface="Calibri" pitchFamily="34" charset="0"/>
            </a:endParaRPr>
          </a:p>
          <a:p>
            <a:pPr algn="just" rtl="0" eaLnBrk="1" hangingPunct="1">
              <a:buFontTx/>
              <a:buNone/>
            </a:pPr>
            <a:r>
              <a:rPr lang="mk" b="1" i="1" u="none">
                <a:solidFill>
                  <a:srgbClr val="FF0000"/>
                </a:solidFill>
                <a:latin typeface="Calibri" pitchFamily="34" charset="0"/>
              </a:rPr>
              <a:t>Деловни можности/шеми за работа од дома</a:t>
            </a:r>
          </a:p>
          <a:p>
            <a:pPr marL="363538" indent="0" algn="just" rtl="0" eaLnBrk="1" hangingPunct="1">
              <a:buFontTx/>
              <a:buNone/>
            </a:pPr>
            <a:r>
              <a:rPr lang="mk" sz="2400" b="0" i="0" u="none">
                <a:latin typeface="Calibri" pitchFamily="34" charset="0"/>
              </a:rPr>
              <a:t>Интернетот се користи за рекламирање на деловни можности, при што жртвата плаќа однапред за информации или за производи поврзани со шемите за работа од дома</a:t>
            </a:r>
            <a:endParaRPr lang="mk" sz="2400" i="1" dirty="0" smtClean="0">
              <a:solidFill>
                <a:srgbClr val="FF0000"/>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157</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dissolve">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dissolve">
                                      <p:cBhvr>
                                        <p:cTn id="12" dur="500"/>
                                        <p:tgtEl>
                                          <p:spTgt spid="542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4275">
                                            <p:txEl>
                                              <p:pRg st="3" end="3"/>
                                            </p:txEl>
                                          </p:spTgt>
                                        </p:tgtEl>
                                        <p:attrNameLst>
                                          <p:attrName>style.visibility</p:attrName>
                                        </p:attrNameLst>
                                      </p:cBhvr>
                                      <p:to>
                                        <p:strVal val="visible"/>
                                      </p:to>
                                    </p:set>
                                    <p:animEffect transition="in" filter="dissolve">
                                      <p:cBhvr>
                                        <p:cTn id="17" dur="500"/>
                                        <p:tgtEl>
                                          <p:spTgt spid="542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4275">
                                            <p:txEl>
                                              <p:pRg st="4" end="4"/>
                                            </p:txEl>
                                          </p:spTgt>
                                        </p:tgtEl>
                                        <p:attrNameLst>
                                          <p:attrName>style.visibility</p:attrName>
                                        </p:attrNameLst>
                                      </p:cBhvr>
                                      <p:to>
                                        <p:strVal val="visible"/>
                                      </p:to>
                                    </p:set>
                                    <p:animEffect transition="in" filter="dissolve">
                                      <p:cBhvr>
                                        <p:cTn id="22" dur="500"/>
                                        <p:tgtEl>
                                          <p:spTgt spid="542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4275">
                                            <p:txEl>
                                              <p:pRg st="6" end="6"/>
                                            </p:txEl>
                                          </p:spTgt>
                                        </p:tgtEl>
                                        <p:attrNameLst>
                                          <p:attrName>style.visibility</p:attrName>
                                        </p:attrNameLst>
                                      </p:cBhvr>
                                      <p:to>
                                        <p:strVal val="visible"/>
                                      </p:to>
                                    </p:set>
                                    <p:animEffect transition="in" filter="dissolve">
                                      <p:cBhvr>
                                        <p:cTn id="27" dur="500"/>
                                        <p:tgtEl>
                                          <p:spTgt spid="5427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4275">
                                            <p:txEl>
                                              <p:pRg st="7" end="7"/>
                                            </p:txEl>
                                          </p:spTgt>
                                        </p:tgtEl>
                                        <p:attrNameLst>
                                          <p:attrName>style.visibility</p:attrName>
                                        </p:attrNameLst>
                                      </p:cBhvr>
                                      <p:to>
                                        <p:strVal val="visible"/>
                                      </p:to>
                                    </p:set>
                                    <p:animEffect transition="in" filter="dissolve">
                                      <p:cBhvr>
                                        <p:cTn id="32" dur="500"/>
                                        <p:tgtEl>
                                          <p:spTgt spid="54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0"/>
            <a:ext cx="8229600" cy="981075"/>
          </a:xfrm>
          <a:noFill/>
        </p:spPr>
        <p:txBody>
          <a:bodyPr/>
          <a:lstStyle/>
          <a:p>
            <a:pPr rtl="0"/>
            <a:r>
              <a:rPr lang="mk" b="1" i="0" u="none">
                <a:solidFill>
                  <a:schemeClr val="accent1">
                    <a:lumMod val="25000"/>
                  </a:schemeClr>
                </a:solidFill>
                <a:latin typeface="Calibri" pitchFamily="34" charset="0"/>
              </a:rPr>
              <a:t>Примери на компјутерски измами</a:t>
            </a:r>
          </a:p>
        </p:txBody>
      </p:sp>
      <p:sp>
        <p:nvSpPr>
          <p:cNvPr id="55299" name="Rectangle 3"/>
          <p:cNvSpPr>
            <a:spLocks noGrp="1" noChangeArrowheads="1"/>
          </p:cNvSpPr>
          <p:nvPr>
            <p:ph type="body" idx="1"/>
          </p:nvPr>
        </p:nvSpPr>
        <p:spPr>
          <a:xfrm>
            <a:off x="250825" y="1268413"/>
            <a:ext cx="8713788" cy="4997450"/>
          </a:xfrm>
          <a:noFill/>
        </p:spPr>
        <p:txBody>
          <a:bodyPr>
            <a:normAutofit lnSpcReduction="10000"/>
          </a:bodyPr>
          <a:lstStyle/>
          <a:p>
            <a:pPr algn="l" rtl="0" eaLnBrk="1" hangingPunct="1">
              <a:lnSpc>
                <a:spcPct val="90000"/>
              </a:lnSpc>
              <a:buFontTx/>
              <a:buNone/>
            </a:pPr>
            <a:r>
              <a:rPr lang="mk" b="1" i="1" u="none" dirty="0">
                <a:solidFill>
                  <a:srgbClr val="FF0000"/>
                </a:solidFill>
                <a:latin typeface="Calibri" pitchFamily="34" charset="0"/>
              </a:rPr>
              <a:t>Измами 419</a:t>
            </a:r>
          </a:p>
          <a:p>
            <a:pPr marL="365125" indent="-1588" algn="just" rtl="0" eaLnBrk="1" hangingPunct="1">
              <a:lnSpc>
                <a:spcPct val="90000"/>
              </a:lnSpc>
              <a:buFontTx/>
              <a:buNone/>
            </a:pPr>
            <a:r>
              <a:rPr lang="mk" sz="2400" b="0" i="0" u="none" dirty="0">
                <a:latin typeface="Calibri" pitchFamily="34" charset="0"/>
              </a:rPr>
              <a:t>Западноафрикански измами – начинот на извршување се изменил – сега се работи за барања преку електронска пошта, наместо преку традиционална пошта или факс, инаку ништо не е сменето – потенцијално широк пристап преку спамување</a:t>
            </a:r>
            <a:r>
              <a:rPr lang="mk" sz="2400" b="0" i="0" u="none" dirty="0" smtClean="0">
                <a:latin typeface="Calibri" pitchFamily="34" charset="0"/>
              </a:rPr>
              <a:t>. </a:t>
            </a:r>
            <a:endParaRPr lang="mk" sz="2400" b="0" i="0" u="none" dirty="0">
              <a:latin typeface="Calibri" pitchFamily="34" charset="0"/>
            </a:endParaRPr>
          </a:p>
          <a:p>
            <a:pPr algn="just" rtl="0" eaLnBrk="1" hangingPunct="1">
              <a:lnSpc>
                <a:spcPct val="90000"/>
              </a:lnSpc>
              <a:buFontTx/>
              <a:buNone/>
            </a:pPr>
            <a:endParaRPr lang="mk" sz="2400" dirty="0" smtClean="0">
              <a:latin typeface="Calibri" pitchFamily="34" charset="0"/>
            </a:endParaRPr>
          </a:p>
          <a:p>
            <a:pPr algn="just" rtl="0" eaLnBrk="1" hangingPunct="1">
              <a:lnSpc>
                <a:spcPct val="90000"/>
              </a:lnSpc>
              <a:buFontTx/>
              <a:buNone/>
            </a:pPr>
            <a:r>
              <a:rPr lang="mk" b="1" i="1" u="none" dirty="0">
                <a:solidFill>
                  <a:srgbClr val="FF0000"/>
                </a:solidFill>
                <a:latin typeface="Calibri" pitchFamily="34" charset="0"/>
              </a:rPr>
              <a:t>Интернет-банкарство</a:t>
            </a:r>
          </a:p>
          <a:p>
            <a:pPr marL="363538" indent="0" algn="just" rtl="0" eaLnBrk="1" hangingPunct="1">
              <a:lnSpc>
                <a:spcPct val="90000"/>
              </a:lnSpc>
              <a:buFontTx/>
              <a:buNone/>
            </a:pPr>
            <a:r>
              <a:rPr lang="mk" sz="2400" b="0" i="0" u="none" dirty="0">
                <a:latin typeface="Calibri" pitchFamily="34" charset="0"/>
              </a:rPr>
              <a:t>Едноставно копирајте ја веб-страницата на банката, сменете ја малку веб-адресата, дајте линкови до легитимни банкарски услуги и само еден или два линка до инвестиции со високи приноси што бараат трансфер на значителни износи за да се обезбеди вклучување во навистина неверојатна инвестициска можност. </a:t>
            </a:r>
          </a:p>
          <a:p>
            <a:pPr algn="just" rtl="0" eaLnBrk="1" hangingPunct="1">
              <a:lnSpc>
                <a:spcPct val="90000"/>
              </a:lnSpc>
              <a:buFontTx/>
              <a:buNone/>
            </a:pPr>
            <a:endParaRPr lang="mk" sz="2400"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158</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dissolve">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dissolve">
                                      <p:cBhvr>
                                        <p:cTn id="12" dur="500"/>
                                        <p:tgtEl>
                                          <p:spTgt spid="55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299">
                                            <p:txEl>
                                              <p:pRg st="3" end="3"/>
                                            </p:txEl>
                                          </p:spTgt>
                                        </p:tgtEl>
                                        <p:attrNameLst>
                                          <p:attrName>style.visibility</p:attrName>
                                        </p:attrNameLst>
                                      </p:cBhvr>
                                      <p:to>
                                        <p:strVal val="visible"/>
                                      </p:to>
                                    </p:set>
                                    <p:animEffect transition="in" filter="dissolve">
                                      <p:cBhvr>
                                        <p:cTn id="17" dur="500"/>
                                        <p:tgtEl>
                                          <p:spTgt spid="552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299">
                                            <p:txEl>
                                              <p:pRg st="4" end="4"/>
                                            </p:txEl>
                                          </p:spTgt>
                                        </p:tgtEl>
                                        <p:attrNameLst>
                                          <p:attrName>style.visibility</p:attrName>
                                        </p:attrNameLst>
                                      </p:cBhvr>
                                      <p:to>
                                        <p:strVal val="visible"/>
                                      </p:to>
                                    </p:set>
                                    <p:animEffect transition="in" filter="dissolve">
                                      <p:cBhvr>
                                        <p:cTn id="22" dur="500"/>
                                        <p:tgtEl>
                                          <p:spTgt spid="552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457200" y="1268413"/>
            <a:ext cx="8229600" cy="4857750"/>
          </a:xfrm>
          <a:noFill/>
        </p:spPr>
        <p:txBody>
          <a:bodyPr>
            <a:normAutofit lnSpcReduction="10000"/>
          </a:bodyPr>
          <a:lstStyle/>
          <a:p>
            <a:pPr algn="just" rtl="0" eaLnBrk="1" hangingPunct="1">
              <a:lnSpc>
                <a:spcPct val="80000"/>
              </a:lnSpc>
              <a:buFontTx/>
              <a:buNone/>
            </a:pPr>
            <a:endParaRPr lang="mk" sz="2400" dirty="0" smtClean="0">
              <a:latin typeface="Calibri" pitchFamily="34" charset="0"/>
            </a:endParaRPr>
          </a:p>
          <a:p>
            <a:pPr algn="just" rtl="0" eaLnBrk="1" hangingPunct="1">
              <a:lnSpc>
                <a:spcPct val="80000"/>
              </a:lnSpc>
              <a:buFontTx/>
              <a:buNone/>
            </a:pPr>
            <a:endParaRPr lang="mk" sz="1400" dirty="0" smtClean="0">
              <a:latin typeface="Calibri" pitchFamily="34" charset="0"/>
            </a:endParaRPr>
          </a:p>
          <a:p>
            <a:pPr algn="just" rtl="0" eaLnBrk="1" hangingPunct="1">
              <a:lnSpc>
                <a:spcPct val="80000"/>
              </a:lnSpc>
              <a:buFontTx/>
              <a:buNone/>
            </a:pPr>
            <a:r>
              <a:rPr lang="mk" b="1" i="1" u="none">
                <a:solidFill>
                  <a:srgbClr val="FF0000"/>
                </a:solidFill>
                <a:latin typeface="Calibri" pitchFamily="34" charset="0"/>
              </a:rPr>
              <a:t>Апели за помош во случај на катастрофа</a:t>
            </a:r>
            <a:r>
              <a:rPr lang="mk" b="0" i="0" u="none">
                <a:solidFill>
                  <a:srgbClr val="FF0000"/>
                </a:solidFill>
                <a:latin typeface="Calibri" pitchFamily="34" charset="0"/>
              </a:rPr>
              <a:t> </a:t>
            </a:r>
          </a:p>
          <a:p>
            <a:pPr marL="363538" indent="0" algn="just" rtl="0" eaLnBrk="1" hangingPunct="1">
              <a:lnSpc>
                <a:spcPct val="80000"/>
              </a:lnSpc>
              <a:buFontTx/>
              <a:buNone/>
            </a:pPr>
            <a:r>
              <a:rPr lang="mk" sz="2400" b="0" i="0" u="none">
                <a:latin typeface="Calibri" pitchFamily="34" charset="0"/>
              </a:rPr>
              <a:t>Во рок од еден час по цунамито на Далечниот Исток, веб-страници што бараа помош за жртвите беа креирани на мрежата, а многу од нив (ако не и сите во исто време) беа лажни</a:t>
            </a:r>
          </a:p>
          <a:p>
            <a:pPr algn="just" rtl="0" eaLnBrk="1" hangingPunct="1">
              <a:lnSpc>
                <a:spcPct val="80000"/>
              </a:lnSpc>
              <a:buFontTx/>
              <a:buNone/>
            </a:pPr>
            <a:endParaRPr lang="mk" sz="2400" b="1" dirty="0" smtClean="0">
              <a:latin typeface="Calibri" pitchFamily="34" charset="0"/>
            </a:endParaRPr>
          </a:p>
          <a:p>
            <a:pPr algn="just" rtl="0" eaLnBrk="1" hangingPunct="1">
              <a:lnSpc>
                <a:spcPct val="80000"/>
              </a:lnSpc>
              <a:buFontTx/>
              <a:buNone/>
            </a:pPr>
            <a:endParaRPr lang="mk" sz="1400" b="1" dirty="0" smtClean="0">
              <a:latin typeface="Calibri" pitchFamily="34" charset="0"/>
            </a:endParaRPr>
          </a:p>
          <a:p>
            <a:pPr algn="just" rtl="0" eaLnBrk="1" hangingPunct="1">
              <a:lnSpc>
                <a:spcPct val="80000"/>
              </a:lnSpc>
              <a:buFontTx/>
              <a:buNone/>
            </a:pPr>
            <a:r>
              <a:rPr lang="mk" b="1" i="1" u="none">
                <a:solidFill>
                  <a:srgbClr val="FF0000"/>
                </a:solidFill>
                <a:latin typeface="Calibri" pitchFamily="34" charset="0"/>
              </a:rPr>
              <a:t>Билна вијагра</a:t>
            </a:r>
            <a:r>
              <a:rPr lang="mk" b="0" i="0" u="none">
                <a:solidFill>
                  <a:srgbClr val="FF0000"/>
                </a:solidFill>
                <a:latin typeface="Calibri" pitchFamily="34" charset="0"/>
              </a:rPr>
              <a:t> </a:t>
            </a:r>
          </a:p>
          <a:p>
            <a:pPr marL="363538" indent="0" algn="just" rtl="0" eaLnBrk="1" hangingPunct="1">
              <a:lnSpc>
                <a:spcPct val="80000"/>
              </a:lnSpc>
              <a:buFontTx/>
              <a:buNone/>
            </a:pPr>
            <a:r>
              <a:rPr lang="mk" sz="2400" b="0" i="0" u="none">
                <a:latin typeface="Calibri" pitchFamily="34" charset="0"/>
              </a:rPr>
              <a:t>Во областа на алтернативните медицински третмани онлајн, спамирани до „купувачите“, повеќето од производите немаат никакви корисни ефекти (ако воопшто и бидат испорачани), некои се дури и навистина опасни</a:t>
            </a:r>
          </a:p>
        </p:txBody>
      </p:sp>
      <p:sp>
        <p:nvSpPr>
          <p:cNvPr id="9219" name="Rectangle 3"/>
          <p:cNvSpPr>
            <a:spLocks noGrp="1" noChangeArrowheads="1"/>
          </p:cNvSpPr>
          <p:nvPr>
            <p:ph type="title"/>
          </p:nvPr>
        </p:nvSpPr>
        <p:spPr>
          <a:xfrm>
            <a:off x="468313" y="0"/>
            <a:ext cx="8229600" cy="1143000"/>
          </a:xfrm>
          <a:noFill/>
        </p:spPr>
        <p:txBody>
          <a:bodyPr/>
          <a:lstStyle/>
          <a:p>
            <a:pPr rtl="0">
              <a:lnSpc>
                <a:spcPct val="90000"/>
              </a:lnSpc>
            </a:pPr>
            <a:r>
              <a:rPr lang="mk" b="1" i="0" u="none">
                <a:solidFill>
                  <a:schemeClr val="accent1">
                    <a:lumMod val="25000"/>
                  </a:schemeClr>
                </a:solidFill>
                <a:latin typeface="Calibri" pitchFamily="34" charset="0"/>
              </a:rPr>
              <a:t>Примери на компјутерски измами</a:t>
            </a:r>
            <a:endParaRPr lang="mk" b="1" i="1" dirty="0">
              <a:solidFill>
                <a:srgbClr val="FF0000"/>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159</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5665242" y="6550223"/>
            <a:ext cx="3390634" cy="307777"/>
          </a:xfrm>
          <a:prstGeom prst="rect">
            <a:avLst/>
          </a:prstGeom>
          <a:noFill/>
          <a:ln w="9525">
            <a:noFill/>
            <a:miter lim="800000"/>
            <a:headEnd/>
            <a:tailEnd/>
          </a:ln>
        </p:spPr>
        <p:txBody>
          <a:bodyPr wrap="none">
            <a:spAutoFit/>
          </a:bodyPr>
          <a:lstStyle/>
          <a:p>
            <a:pPr algn="l" rtl="0"/>
            <a:r>
              <a:rPr lang="mk" sz="1400" b="0" i="0" u="none">
                <a:solidFill>
                  <a:srgbClr val="000000"/>
                </a:solidFill>
              </a:rPr>
              <a:t>Извор : http://emailclientmarketshare.com</a:t>
            </a:r>
          </a:p>
        </p:txBody>
      </p:sp>
      <p:sp>
        <p:nvSpPr>
          <p:cNvPr id="7" name="Title 1"/>
          <p:cNvSpPr>
            <a:spLocks noGrp="1"/>
          </p:cNvSpPr>
          <p:nvPr>
            <p:ph type="title"/>
          </p:nvPr>
        </p:nvSpPr>
        <p:spPr>
          <a:xfrm>
            <a:off x="494644" y="11090"/>
            <a:ext cx="8229600" cy="830567"/>
          </a:xfrm>
        </p:spPr>
        <p:txBody>
          <a:bodyPr/>
          <a:lstStyle/>
          <a:p>
            <a:pPr rtl="0"/>
            <a:r>
              <a:rPr lang="mk" b="1" i="0" u="none" dirty="0"/>
              <a:t>Статистички податоци за клиентите на е-пошта</a:t>
            </a:r>
            <a:endParaRPr lang="mk" b="1" dirty="0"/>
          </a:p>
        </p:txBody>
      </p:sp>
      <p:pic>
        <p:nvPicPr>
          <p:cNvPr id="2" name="Bild 1"/>
          <p:cNvPicPr>
            <a:picLocks noChangeAspect="1"/>
          </p:cNvPicPr>
          <p:nvPr/>
        </p:nvPicPr>
        <p:blipFill>
          <a:blip r:embed="rId3"/>
          <a:stretch>
            <a:fillRect/>
          </a:stretch>
        </p:blipFill>
        <p:spPr>
          <a:xfrm>
            <a:off x="1771576" y="1531156"/>
            <a:ext cx="6004547" cy="4937072"/>
          </a:xfrm>
          <a:prstGeom prst="rect">
            <a:avLst/>
          </a:prstGeom>
        </p:spPr>
      </p:pic>
      <p:sp>
        <p:nvSpPr>
          <p:cNvPr id="4" name="Textfeld 3"/>
          <p:cNvSpPr txBox="1"/>
          <p:nvPr/>
        </p:nvSpPr>
        <p:spPr>
          <a:xfrm>
            <a:off x="3778317" y="1163335"/>
            <a:ext cx="1675158" cy="369332"/>
          </a:xfrm>
          <a:prstGeom prst="rect">
            <a:avLst/>
          </a:prstGeom>
          <a:noFill/>
        </p:spPr>
        <p:txBody>
          <a:bodyPr wrap="none" rtlCol="0">
            <a:spAutoFit/>
          </a:bodyPr>
          <a:lstStyle/>
          <a:p>
            <a:pPr algn="l" rtl="0"/>
            <a:r>
              <a:rPr lang="mk" b="0" i="0" u="none"/>
              <a:t>Декември 2016 година</a:t>
            </a:r>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16</a:t>
            </a:fld>
            <a:endParaRPr lang="mk" altLang="en-US" sz="1200" dirty="0" smtClean="0">
              <a:solidFill>
                <a:srgbClr val="898989"/>
              </a:solidFill>
            </a:endParaRPr>
          </a:p>
        </p:txBody>
      </p:sp>
    </p:spTree>
    <p:extLst>
      <p:ext uri="{BB962C8B-B14F-4D97-AF65-F5344CB8AC3E}">
        <p14:creationId xmlns:p14="http://schemas.microsoft.com/office/powerpoint/2010/main" val="2090601218"/>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1"/>
            <a:ext cx="8229600" cy="909638"/>
          </a:xfrm>
        </p:spPr>
        <p:txBody>
          <a:bodyPr/>
          <a:lstStyle/>
          <a:p>
            <a:pPr rtl="0"/>
            <a:r>
              <a:rPr lang="mk" b="1" i="0" u="none">
                <a:solidFill>
                  <a:schemeClr val="accent1">
                    <a:lumMod val="25000"/>
                  </a:schemeClr>
                </a:solidFill>
                <a:latin typeface="Calibri" pitchFamily="34" charset="0"/>
              </a:rPr>
              <a:t>Примери на компјутерски измами</a:t>
            </a:r>
            <a:endParaRPr lang="mk" b="1" dirty="0" smtClean="0">
              <a:solidFill>
                <a:schemeClr val="accent1">
                  <a:lumMod val="25000"/>
                </a:schemeClr>
              </a:solidFill>
              <a:latin typeface="Calibri" pitchFamily="34" charset="0"/>
            </a:endParaRPr>
          </a:p>
        </p:txBody>
      </p:sp>
      <p:sp>
        <p:nvSpPr>
          <p:cNvPr id="10243" name="Rectangle 3"/>
          <p:cNvSpPr>
            <a:spLocks noGrp="1" noChangeArrowheads="1"/>
          </p:cNvSpPr>
          <p:nvPr>
            <p:ph type="body" idx="1"/>
          </p:nvPr>
        </p:nvSpPr>
        <p:spPr>
          <a:xfrm>
            <a:off x="468313" y="1125538"/>
            <a:ext cx="8229600" cy="1871662"/>
          </a:xfrm>
        </p:spPr>
        <p:txBody>
          <a:bodyPr/>
          <a:lstStyle/>
          <a:p>
            <a:pPr algn="just" rtl="0" eaLnBrk="1" hangingPunct="1">
              <a:lnSpc>
                <a:spcPct val="90000"/>
              </a:lnSpc>
              <a:buFontTx/>
              <a:buNone/>
            </a:pPr>
            <a:r>
              <a:rPr lang="mk" b="1" i="1" u="none">
                <a:solidFill>
                  <a:srgbClr val="FF0000"/>
                </a:solidFill>
                <a:latin typeface="Calibri" pitchFamily="34" charset="0"/>
              </a:rPr>
              <a:t>Руски невести</a:t>
            </a:r>
          </a:p>
          <a:p>
            <a:pPr marL="363538" indent="0" algn="just" rtl="0" eaLnBrk="1" hangingPunct="1">
              <a:lnSpc>
                <a:spcPct val="90000"/>
              </a:lnSpc>
              <a:buFontTx/>
              <a:buNone/>
            </a:pPr>
            <a:r>
              <a:rPr lang="mk" sz="2800" b="0" i="0" u="none">
                <a:latin typeface="Calibri" pitchFamily="34" charset="0"/>
              </a:rPr>
              <a:t>Страници што нудат контакти со убави жени од Источна Европа и евтини посети на руски држави</a:t>
            </a:r>
          </a:p>
        </p:txBody>
      </p:sp>
      <p:pic>
        <p:nvPicPr>
          <p:cNvPr id="10244" name="Picture 5" descr="scl28"/>
          <p:cNvPicPr>
            <a:picLocks noChangeAspect="1" noChangeArrowheads="1"/>
          </p:cNvPicPr>
          <p:nvPr/>
        </p:nvPicPr>
        <p:blipFill>
          <a:blip r:embed="rId2" cstate="print"/>
          <a:srcRect/>
          <a:stretch>
            <a:fillRect/>
          </a:stretch>
        </p:blipFill>
        <p:spPr bwMode="auto">
          <a:xfrm>
            <a:off x="1042988" y="2924175"/>
            <a:ext cx="6858000" cy="3390900"/>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160</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0"/>
            <a:ext cx="8229600" cy="1143000"/>
          </a:xfrm>
        </p:spPr>
        <p:txBody>
          <a:bodyPr/>
          <a:lstStyle/>
          <a:p>
            <a:pPr rtl="0"/>
            <a:r>
              <a:rPr lang="mk" b="1" i="0" u="none">
                <a:solidFill>
                  <a:schemeClr val="accent1">
                    <a:lumMod val="25000"/>
                  </a:schemeClr>
                </a:solidFill>
                <a:latin typeface="Calibri" pitchFamily="34" charset="0"/>
              </a:rPr>
              <a:t>Примери на компјутерски измами</a:t>
            </a:r>
            <a:endParaRPr lang="mk" b="1" dirty="0" smtClean="0">
              <a:solidFill>
                <a:schemeClr val="accent1">
                  <a:lumMod val="25000"/>
                </a:schemeClr>
              </a:solidFill>
              <a:latin typeface="Calibri" pitchFamily="34" charset="0"/>
            </a:endParaRPr>
          </a:p>
        </p:txBody>
      </p:sp>
      <p:sp>
        <p:nvSpPr>
          <p:cNvPr id="11267" name="Rectangle 3"/>
          <p:cNvSpPr>
            <a:spLocks noGrp="1" noChangeArrowheads="1"/>
          </p:cNvSpPr>
          <p:nvPr>
            <p:ph type="body" idx="1"/>
          </p:nvPr>
        </p:nvSpPr>
        <p:spPr>
          <a:xfrm>
            <a:off x="457200" y="1295401"/>
            <a:ext cx="8382000" cy="3962400"/>
          </a:xfrm>
        </p:spPr>
        <p:txBody>
          <a:bodyPr>
            <a:normAutofit lnSpcReduction="10000"/>
          </a:bodyPr>
          <a:lstStyle/>
          <a:p>
            <a:pPr algn="l" rtl="0" eaLnBrk="1" hangingPunct="1">
              <a:buFontTx/>
              <a:buNone/>
            </a:pPr>
            <a:r>
              <a:rPr lang="mk" b="1" i="1" u="none">
                <a:solidFill>
                  <a:srgbClr val="FF0000"/>
                </a:solidFill>
                <a:latin typeface="Calibri" pitchFamily="34" charset="0"/>
              </a:rPr>
              <a:t>Добивки на лотарија</a:t>
            </a:r>
          </a:p>
          <a:p>
            <a:pPr marL="365125" indent="-1588" algn="l" rtl="0" eaLnBrk="1" hangingPunct="1">
              <a:buFontTx/>
              <a:buNone/>
            </a:pPr>
            <a:r>
              <a:rPr lang="mk" sz="2800" b="0" i="0" u="none">
                <a:latin typeface="Calibri" pitchFamily="34" charset="0"/>
              </a:rPr>
              <a:t>Барање за плаќање за да се побара добивката на лотарија или помош за добивање (често странски лотарии)</a:t>
            </a:r>
          </a:p>
          <a:p>
            <a:pPr algn="l" rtl="0" eaLnBrk="1" hangingPunct="1">
              <a:buFontTx/>
              <a:buNone/>
            </a:pPr>
            <a:r>
              <a:rPr lang="mk" b="1" i="1" u="none">
                <a:solidFill>
                  <a:srgbClr val="FF0000"/>
                </a:solidFill>
                <a:latin typeface="Calibri" pitchFamily="34" charset="0"/>
              </a:rPr>
              <a:t>Фишинг</a:t>
            </a:r>
          </a:p>
          <a:p>
            <a:pPr marL="365125" indent="-1588" algn="l" rtl="0" eaLnBrk="1" hangingPunct="1">
              <a:buFontTx/>
              <a:buNone/>
            </a:pPr>
            <a:r>
              <a:rPr lang="mk" sz="2800" b="0" i="0" u="none">
                <a:latin typeface="Calibri" pitchFamily="34" charset="0"/>
              </a:rPr>
              <a:t>Електронски пораки што, наводно, се од добро познат извор (како што е банка или провајдер на интернет-услуги) во кои се бара да се потврдат лични податоци</a:t>
            </a:r>
          </a:p>
          <a:p>
            <a:pPr algn="l" rtl="0" eaLnBrk="1" hangingPunct="1">
              <a:buFontTx/>
              <a:buNone/>
            </a:pPr>
            <a:endParaRPr lang="mk" b="1"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161</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0"/>
            <a:ext cx="8229600" cy="720725"/>
          </a:xfrm>
          <a:noFill/>
        </p:spPr>
        <p:txBody>
          <a:bodyPr/>
          <a:lstStyle/>
          <a:p>
            <a:pPr rtl="0" eaLnBrk="1" hangingPunct="1"/>
            <a:r>
              <a:rPr lang="mk" b="1" i="0" u="none">
                <a:solidFill>
                  <a:schemeClr val="accent1">
                    <a:lumMod val="25000"/>
                  </a:schemeClr>
                </a:solidFill>
                <a:latin typeface="Calibri" pitchFamily="34" charset="0"/>
              </a:rPr>
              <a:t>Зошто ова ни изгледа толку познато?</a:t>
            </a:r>
          </a:p>
        </p:txBody>
      </p:sp>
      <p:sp>
        <p:nvSpPr>
          <p:cNvPr id="57347" name="Text Box 3"/>
          <p:cNvSpPr txBox="1">
            <a:spLocks noChangeArrowheads="1"/>
          </p:cNvSpPr>
          <p:nvPr/>
        </p:nvSpPr>
        <p:spPr bwMode="auto">
          <a:xfrm>
            <a:off x="304800" y="1219200"/>
            <a:ext cx="8610600" cy="5078313"/>
          </a:xfrm>
          <a:prstGeom prst="rect">
            <a:avLst/>
          </a:prstGeom>
          <a:solidFill>
            <a:schemeClr val="bg1"/>
          </a:solidFill>
          <a:ln w="9525">
            <a:noFill/>
            <a:miter lim="800000"/>
            <a:headEnd/>
            <a:tailEnd/>
          </a:ln>
        </p:spPr>
        <p:txBody>
          <a:bodyPr wrap="square">
            <a:spAutoFit/>
          </a:bodyPr>
          <a:lstStyle/>
          <a:p>
            <a:pPr algn="l" rtl="0" eaLnBrk="0" hangingPunct="0"/>
            <a:r>
              <a:rPr lang="mk" sz="800" b="1" i="0" u="none" dirty="0"/>
              <a:t>Од:</a:t>
            </a:r>
            <a:r>
              <a:rPr lang="mk" sz="800" b="0" i="0" u="none" dirty="0"/>
              <a:t> </a:t>
            </a:r>
            <a:r>
              <a:rPr lang="mk" sz="800" b="1" i="0" u="none" dirty="0"/>
              <a:t>KAILASH [yuvraj@london.com]</a:t>
            </a:r>
          </a:p>
          <a:p>
            <a:pPr algn="l" rtl="0" eaLnBrk="0" hangingPunct="0"/>
            <a:r>
              <a:rPr lang="mk" sz="800" b="1" i="0" u="none" dirty="0"/>
              <a:t>Пратено:</a:t>
            </a:r>
            <a:r>
              <a:rPr lang="mk" sz="800" b="0" i="0" u="none" dirty="0"/>
              <a:t> </a:t>
            </a:r>
            <a:r>
              <a:rPr lang="mk" sz="800" b="1" i="0" u="none" dirty="0"/>
              <a:t>Петок, 25 јануари 1980 6:42 </a:t>
            </a:r>
          </a:p>
          <a:p>
            <a:pPr algn="l" rtl="0" eaLnBrk="0" hangingPunct="0"/>
            <a:r>
              <a:rPr lang="mk" sz="800" b="1" i="0" u="none" dirty="0"/>
              <a:t>До:</a:t>
            </a:r>
            <a:r>
              <a:rPr lang="mk" sz="800" b="0" i="0" u="none" dirty="0"/>
              <a:t> </a:t>
            </a:r>
          </a:p>
          <a:p>
            <a:pPr algn="l" rtl="0" eaLnBrk="0" hangingPunct="0"/>
            <a:r>
              <a:rPr lang="mk" sz="800" b="1" i="0" u="none" dirty="0"/>
              <a:t>Предмет:</a:t>
            </a:r>
            <a:r>
              <a:rPr lang="mk" sz="800" b="0" i="0" u="none" dirty="0"/>
              <a:t> </a:t>
            </a:r>
            <a:r>
              <a:rPr lang="mk" sz="800" b="1" i="0" u="none" dirty="0"/>
              <a:t>ИТНО</a:t>
            </a:r>
          </a:p>
          <a:p>
            <a:pPr algn="l" rtl="0" eaLnBrk="0" hangingPunct="0"/>
            <a:endParaRPr lang="mk" sz="800" b="1" dirty="0"/>
          </a:p>
          <a:p>
            <a:pPr algn="l" rtl="0" eaLnBrk="0" hangingPunct="0"/>
            <a:r>
              <a:rPr lang="mk" sz="800" b="1" i="0" u="none" dirty="0"/>
              <a:t>ДОВЕРЛИВ БРОЈ НА ФАКС ВО ОБЕДИНЕТОТО КРАЛСТВО</a:t>
            </a:r>
            <a:r>
              <a:rPr lang="mk" sz="800" b="0" i="0" u="none" dirty="0"/>
              <a:t> </a:t>
            </a:r>
            <a:r>
              <a:rPr lang="mk" sz="800" b="1" i="0" u="none" dirty="0"/>
              <a:t>44-870-1357604</a:t>
            </a:r>
          </a:p>
          <a:p>
            <a:pPr algn="l" rtl="0" eaLnBrk="0" hangingPunct="0"/>
            <a:endParaRPr lang="mk" sz="800" b="1" dirty="0"/>
          </a:p>
          <a:p>
            <a:pPr algn="l" rtl="0" eaLnBrk="0" hangingPunct="0"/>
            <a:r>
              <a:rPr lang="mk" sz="800" b="1" i="0" u="none" dirty="0"/>
              <a:t>Почитувани, </a:t>
            </a:r>
          </a:p>
          <a:p>
            <a:pPr algn="l" rtl="0" eaLnBrk="0" hangingPunct="0"/>
            <a:endParaRPr lang="mk" sz="800" b="1" dirty="0"/>
          </a:p>
          <a:p>
            <a:pPr algn="l" rtl="0" eaLnBrk="0" hangingPunct="0"/>
            <a:r>
              <a:rPr lang="mk" sz="800" b="1" i="0" u="none" dirty="0"/>
              <a:t>Се извинуваме што овој голем предлог го почнуваме на овој начин бидејќи тој може да ве изненади.</a:t>
            </a:r>
            <a:r>
              <a:rPr lang="mk" sz="800" b="0" i="0" u="none" dirty="0"/>
              <a:t> </a:t>
            </a:r>
            <a:r>
              <a:rPr lang="mk" sz="800" b="1" i="0" u="none" dirty="0"/>
              <a:t>Моето име е Јуврај Каилаш, државјанин на Непал и адвокат на починатиот крал на Непал, кој почина како резултат на гнев предизвикан од караница меѓу него и неговото семејство, затоа што тие беа против тоа тој да се ожени за својата свршеница. Вас ве препорача блиско доверливо лице.</a:t>
            </a:r>
            <a:r>
              <a:rPr lang="mk" sz="800" b="0" i="0" u="none" dirty="0"/>
              <a:t> </a:t>
            </a:r>
            <a:r>
              <a:rPr lang="mk" sz="800" b="1" i="0" u="none" dirty="0"/>
              <a:t>Кој не убеди во вашата способност и сигурност дека ќе ни помогнете.</a:t>
            </a:r>
            <a:r>
              <a:rPr lang="mk" sz="800" b="0" i="0" u="none" dirty="0"/>
              <a:t> </a:t>
            </a:r>
            <a:r>
              <a:rPr lang="mk" sz="800" b="1" i="0" u="none" dirty="0"/>
              <a:t>Бараме помош од некој што е искрено заинтересиран да влезе во деловен однос со долготраен фокус и со подготвеност на добро срце да помогне.</a:t>
            </a:r>
            <a:r>
              <a:rPr lang="mk" sz="800" b="0" i="0" u="none" dirty="0"/>
              <a:t> </a:t>
            </a:r>
          </a:p>
          <a:p>
            <a:pPr algn="l" rtl="0" eaLnBrk="0" hangingPunct="0"/>
            <a:endParaRPr lang="mk" sz="800" b="1" dirty="0"/>
          </a:p>
          <a:p>
            <a:pPr algn="l" rtl="0" eaLnBrk="0" hangingPunct="0"/>
            <a:r>
              <a:rPr lang="mk" sz="800" b="1" i="0" u="none" dirty="0"/>
              <a:t>Ако сте упатени во настаните во Непал од мај/јуни минатата 2001 година (1 јуни 2001 година), медиумите беа полни со извештаи дека престолонаследникот Дипендра од Непал пукал и убил неколку членови од кралското семејство на Непал, меѓу кои и неговите родители кралот Биренда и кралицата Аисварја, пред да се обиде да изврши самоубиство.</a:t>
            </a:r>
          </a:p>
          <a:p>
            <a:pPr algn="l" rtl="0" eaLnBrk="0" hangingPunct="0"/>
            <a:endParaRPr lang="mk" sz="800" b="1" dirty="0"/>
          </a:p>
          <a:p>
            <a:pPr algn="l" rtl="0" eaLnBrk="0" hangingPunct="0"/>
            <a:r>
              <a:rPr lang="mk" sz="800" b="1" i="0" u="none" dirty="0"/>
              <a:t>Пред смртта на починатиот крал (принцот Дипендра), тој чувал на страна тајно определен износ на пари, за неговата свршеница (госпоѓица Дивјани Рана) во вредност од преку 30.000.000,00 (триесет милиони) американски долари</a:t>
            </a:r>
            <a:r>
              <a:rPr lang="mk" sz="800" b="1" i="0" u="none" dirty="0" smtClean="0"/>
              <a:t>. Ова </a:t>
            </a:r>
            <a:r>
              <a:rPr lang="mk" sz="800" b="1" i="0" u="none" dirty="0"/>
              <a:t>било направено во кулминацијата на недоразбирањата меѓу него и членовите на неговото семејство.</a:t>
            </a:r>
            <a:r>
              <a:rPr lang="mk" sz="800" b="0" i="0" u="none" dirty="0"/>
              <a:t> </a:t>
            </a:r>
            <a:r>
              <a:rPr lang="mk" sz="800" b="1" i="0" u="none" dirty="0"/>
              <a:t>Парите биле чувани настрана за да се спречи ниеден член од неговото семејство да нема пристап или да не може да им влезе во трага на средствата, што било само дел од неговото богатство, ова било нешто како подарок за неговата свршеница и дополнителна потврда дека тој сигурно ќе се ожени за неа, иако неговото семејство било против тој брак.</a:t>
            </a:r>
            <a:r>
              <a:rPr lang="mk" sz="800" b="0" i="0" u="none" dirty="0"/>
              <a:t> </a:t>
            </a:r>
            <a:r>
              <a:rPr lang="mk" sz="800" b="1" i="0" u="none" dirty="0"/>
              <a:t>Ова досега го чувавме како тајна некое време, но сега чувствуваме дека е вистинско време оваа трансакција да се изврши.</a:t>
            </a:r>
          </a:p>
          <a:p>
            <a:pPr algn="l" rtl="0" eaLnBrk="0" hangingPunct="0"/>
            <a:endParaRPr lang="mk" sz="800" b="1" dirty="0"/>
          </a:p>
          <a:p>
            <a:pPr algn="l" rtl="0" eaLnBrk="0" hangingPunct="0"/>
            <a:r>
              <a:rPr lang="mk" sz="800" b="1" i="0" u="none" dirty="0"/>
              <a:t>Смртта на мојот починат газда не остави неподготвени, па затоа бараме искрено и сигурно лице или компанија од доверба со кое кралското семејство од Непал никогаш претходно немало лични или деловни односи.</a:t>
            </a:r>
            <a:r>
              <a:rPr lang="mk" sz="800" b="0" i="0" u="none" dirty="0"/>
              <a:t> </a:t>
            </a:r>
            <a:r>
              <a:rPr lang="mk" sz="800" b="1" i="0" u="none" dirty="0"/>
              <a:t>Тоа лице ќе помогне во трансферот и деловното реинвестирање на овие пари.</a:t>
            </a:r>
            <a:r>
              <a:rPr lang="mk" sz="800" b="0" i="0" u="none" dirty="0"/>
              <a:t> </a:t>
            </a:r>
            <a:r>
              <a:rPr lang="mk" sz="800" b="1" i="0" u="none" dirty="0"/>
              <a:t>Тоа не можеме да го направиме сами поради нашиот сегашен општествен статус.</a:t>
            </a:r>
            <a:r>
              <a:rPr lang="mk" sz="800" b="0" i="0" u="none" dirty="0"/>
              <a:t> </a:t>
            </a:r>
            <a:r>
              <a:rPr lang="mk" sz="800" b="1" i="0" u="none" dirty="0"/>
              <a:t>Исто така, имаме намера да ви дадеме разумен удел во средствата за вашата помош.</a:t>
            </a:r>
            <a:r>
              <a:rPr lang="mk" sz="800" b="0" i="0" u="none" dirty="0"/>
              <a:t> </a:t>
            </a:r>
            <a:r>
              <a:rPr lang="mk" sz="800" b="1" i="0" u="none" dirty="0"/>
              <a:t>Овие средства се скриени, познати ни се само на свршеницата и мене</a:t>
            </a:r>
            <a:r>
              <a:rPr lang="mk" sz="800" b="1" i="0" u="none" dirty="0" smtClean="0"/>
              <a:t>. Би </a:t>
            </a:r>
            <a:r>
              <a:rPr lang="mk" sz="800" b="1" i="0" u="none" dirty="0"/>
              <a:t>сакале вие да ги чувате овие средства да не паднат под контрола на некој орган или агенција. </a:t>
            </a:r>
          </a:p>
          <a:p>
            <a:pPr algn="l" rtl="0" eaLnBrk="0" hangingPunct="0"/>
            <a:endParaRPr lang="mk" sz="800" b="1" dirty="0"/>
          </a:p>
          <a:p>
            <a:pPr algn="l" rtl="0" eaLnBrk="0" hangingPunct="0"/>
            <a:r>
              <a:rPr lang="mk" sz="800" b="1" i="0" u="none" dirty="0"/>
              <a:t>Штом ќе го добиеме вашето писмо со согласност/потврда, ќе ви дадам повеќе појаснувања за оваа трансакција. </a:t>
            </a:r>
          </a:p>
          <a:p>
            <a:pPr algn="l" rtl="0" eaLnBrk="0" hangingPunct="0"/>
            <a:endParaRPr lang="mk" sz="800" b="1" dirty="0"/>
          </a:p>
          <a:p>
            <a:pPr algn="l" rtl="0" eaLnBrk="0" hangingPunct="0"/>
            <a:r>
              <a:rPr lang="mk" sz="800" b="1" i="0" u="none" dirty="0"/>
              <a:t>ОВА ТРАНСАКЦИЈА НЕМА РИЗИК И НЕ СМЕЕ ДА БИДЕ ОТКРИЕНА НИКОМУ, ДУРИ НИ НА ВАШИОТ АДВОКАТ, ЗАСТАПНИК, СЕМЕЈСТВОТО, ПРИЈАТЕЛИТЕ ИТН</a:t>
            </a:r>
            <a:r>
              <a:rPr lang="mk" sz="800" b="1" i="0" u="none" dirty="0" smtClean="0"/>
              <a:t>. Ако </a:t>
            </a:r>
            <a:r>
              <a:rPr lang="mk" sz="800" b="1" i="0" u="none" dirty="0"/>
              <a:t>сте способен и доверлив и можете да се придржувате до нашите упатства да го направиме горниот предлог реален.</a:t>
            </a:r>
            <a:r>
              <a:rPr lang="mk" sz="800" b="0" i="0" u="none" dirty="0"/>
              <a:t> </a:t>
            </a:r>
            <a:r>
              <a:rPr lang="mk" sz="800" b="1" i="0" u="none" dirty="0"/>
              <a:t>Тогаш КОНТАКТИРАЈТЕ НЀ ВЕДНАШ САМО ПРЕКУ НАШИОТ ДОВЕРЛИВ БРОЈ НА ФАКС ВО ОБЕДИНЕТОТО КРАЛСТВО:</a:t>
            </a:r>
            <a:r>
              <a:rPr lang="mk" sz="800" b="0" i="0" u="none" dirty="0"/>
              <a:t> </a:t>
            </a:r>
            <a:r>
              <a:rPr lang="mk" sz="800" b="1" i="0" u="none" dirty="0"/>
              <a:t>44-870-1357604 ДАДЕН ГОРЕ И НЕ ОДГОВАРАЈТЕ НИ ПРЕКУ ЕЛЕКТРОНСКА ПОШТА.</a:t>
            </a:r>
            <a:r>
              <a:rPr lang="mk" sz="800" b="0" i="0" u="none" dirty="0"/>
              <a:t> </a:t>
            </a:r>
            <a:r>
              <a:rPr lang="mk" sz="800" b="1" i="0" u="none" dirty="0"/>
              <a:t>Ве молиме во вашиот одговор да ги наведете вашите ЛИЧНИ/ДОВЕРЛИВИ ТЕЛЕФОНСКИ БРОЕВИ, БРОЕВИТЕ НА ЦЕЛУЛАРНИОТ ИЛИ НА МОБИЛНИОТ ТЕЛЕФОН, ДОВЕРЛИВИОТ БРОЈ НА ФАКС И ВАШАТА ДОВЕРЛИВА АДРЕСА НА ЕЛЕКТРОНСКА ПОШТА кога ќе оговорите.</a:t>
            </a:r>
          </a:p>
          <a:p>
            <a:pPr algn="l" rtl="0" eaLnBrk="0" hangingPunct="0"/>
            <a:endParaRPr lang="mk" sz="800" b="1" dirty="0"/>
          </a:p>
          <a:p>
            <a:pPr algn="l" rtl="0" eaLnBrk="0" hangingPunct="0"/>
            <a:r>
              <a:rPr lang="mk" sz="800" b="1" i="0" u="none" dirty="0"/>
              <a:t>ГОСПОД ДА ВЕ БЛАГОСЛОВИ.</a:t>
            </a:r>
          </a:p>
          <a:p>
            <a:pPr algn="l" rtl="0" eaLnBrk="0" hangingPunct="0"/>
            <a:endParaRPr lang="mk" sz="800" b="1" dirty="0"/>
          </a:p>
          <a:p>
            <a:pPr algn="l" rtl="0" eaLnBrk="0" hangingPunct="0"/>
            <a:r>
              <a:rPr lang="mk" sz="800" b="1" i="0" u="none" dirty="0"/>
              <a:t>Јуврај Каилаш</a:t>
            </a:r>
            <a:endParaRPr lang="mk" sz="800" b="1" dirty="0"/>
          </a:p>
          <a:p>
            <a:pPr algn="l" rtl="0" eaLnBrk="0" hangingPunct="0">
              <a:spcBef>
                <a:spcPct val="50000"/>
              </a:spcBef>
            </a:pPr>
            <a:endParaRPr lang="mk"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162</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ssolve">
                                      <p:cBhvr>
                                        <p:cTn id="7"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0"/>
            <a:ext cx="8229600" cy="719138"/>
          </a:xfrm>
          <a:noFill/>
        </p:spPr>
        <p:txBody>
          <a:bodyPr/>
          <a:lstStyle/>
          <a:p>
            <a:pPr rtl="0" eaLnBrk="1" hangingPunct="1"/>
            <a:r>
              <a:rPr lang="mk" b="1" i="0" u="none">
                <a:solidFill>
                  <a:schemeClr val="accent1">
                    <a:lumMod val="25000"/>
                  </a:schemeClr>
                </a:solidFill>
                <a:latin typeface="Calibri" pitchFamily="34" charset="0"/>
              </a:rPr>
              <a:t>И повторно....</a:t>
            </a:r>
          </a:p>
        </p:txBody>
      </p:sp>
      <p:sp>
        <p:nvSpPr>
          <p:cNvPr id="58372" name="Text Box 4"/>
          <p:cNvSpPr txBox="1">
            <a:spLocks noChangeArrowheads="1"/>
          </p:cNvSpPr>
          <p:nvPr/>
        </p:nvSpPr>
        <p:spPr bwMode="auto">
          <a:xfrm>
            <a:off x="355600" y="838200"/>
            <a:ext cx="8331200" cy="4893647"/>
          </a:xfrm>
          <a:prstGeom prst="rect">
            <a:avLst/>
          </a:prstGeom>
          <a:solidFill>
            <a:schemeClr val="bg1"/>
          </a:solidFill>
          <a:ln w="9525">
            <a:noFill/>
            <a:miter lim="800000"/>
            <a:headEnd/>
            <a:tailEnd/>
          </a:ln>
          <a:effectLst/>
        </p:spPr>
        <p:txBody>
          <a:bodyPr wrap="square">
            <a:spAutoFit/>
          </a:bodyPr>
          <a:lstStyle/>
          <a:p>
            <a:pPr algn="l" rtl="0" eaLnBrk="0" hangingPunct="0">
              <a:defRPr/>
            </a:pPr>
            <a:r>
              <a:rPr lang="mk" sz="800" b="1" i="0" u="none" dirty="0"/>
              <a:t>Датум:</a:t>
            </a:r>
            <a:r>
              <a:rPr lang="mk" sz="800" b="0" i="0" u="none" dirty="0"/>
              <a:t> </a:t>
            </a:r>
            <a:r>
              <a:rPr lang="mk" sz="800" b="1" i="0" u="none" dirty="0"/>
              <a:t>06:52:47 -0700 (PDT)</a:t>
            </a:r>
          </a:p>
          <a:p>
            <a:pPr algn="l" rtl="0" eaLnBrk="0" hangingPunct="0">
              <a:defRPr/>
            </a:pPr>
            <a:r>
              <a:rPr lang="mk" sz="800" b="1" i="0" u="none" dirty="0"/>
              <a:t>Од:</a:t>
            </a:r>
            <a:r>
              <a:rPr lang="mk" sz="800" b="0" i="0" u="none" dirty="0"/>
              <a:t> </a:t>
            </a:r>
            <a:r>
              <a:rPr lang="mk" sz="800" b="1" i="0" u="none" dirty="0"/>
              <a:t>Joseph Almadaaj &lt;josephkuwait405@yahoo.com</a:t>
            </a:r>
          </a:p>
          <a:p>
            <a:pPr algn="l" rtl="0" eaLnBrk="0" hangingPunct="0">
              <a:defRPr/>
            </a:pPr>
            <a:r>
              <a:rPr lang="mk" sz="800" b="1" i="0" u="none" dirty="0"/>
              <a:t>Предмет:</a:t>
            </a:r>
            <a:r>
              <a:rPr lang="mk" sz="800" b="0" i="0" u="none" dirty="0"/>
              <a:t> </a:t>
            </a:r>
            <a:r>
              <a:rPr lang="mk" sz="800" b="1" i="0" u="none" dirty="0"/>
              <a:t>ЛИЧНА ПРИВАТНА ДОНАЦИЈА.</a:t>
            </a:r>
          </a:p>
          <a:p>
            <a:pPr algn="l" rtl="0" eaLnBrk="0" hangingPunct="0">
              <a:defRPr/>
            </a:pPr>
            <a:r>
              <a:rPr lang="mk" sz="800" b="1" i="0" u="none" dirty="0"/>
              <a:t>До:</a:t>
            </a:r>
            <a:r>
              <a:rPr lang="mk" sz="800" b="0" i="0" u="none" dirty="0"/>
              <a:t> </a:t>
            </a:r>
          </a:p>
          <a:p>
            <a:pPr algn="l" rtl="0" eaLnBrk="0" hangingPunct="0">
              <a:defRPr/>
            </a:pPr>
            <a:endParaRPr lang="mk" sz="800" b="1" dirty="0"/>
          </a:p>
          <a:p>
            <a:pPr algn="l" rtl="0" eaLnBrk="0" hangingPunct="0">
              <a:defRPr/>
            </a:pPr>
            <a:r>
              <a:rPr lang="mk" sz="800" b="1" i="0" u="none" dirty="0"/>
              <a:t>Домашна адреса</a:t>
            </a:r>
          </a:p>
          <a:p>
            <a:pPr algn="l" rtl="0" eaLnBrk="0" hangingPunct="0">
              <a:defRPr/>
            </a:pPr>
            <a:r>
              <a:rPr lang="mk" sz="800" b="1" i="0" u="none" dirty="0"/>
              <a:t>Салхија Комплекс,</a:t>
            </a:r>
          </a:p>
          <a:p>
            <a:pPr algn="l" rtl="0" eaLnBrk="0" hangingPunct="0">
              <a:defRPr/>
            </a:pPr>
            <a:r>
              <a:rPr lang="mk" sz="800" b="1" i="0" u="none" dirty="0"/>
              <a:t>Фахед Ал-Салем Стрит, </a:t>
            </a:r>
          </a:p>
          <a:p>
            <a:pPr algn="l" rtl="0" eaLnBrk="0" hangingPunct="0">
              <a:defRPr/>
            </a:pPr>
            <a:r>
              <a:rPr lang="mk" sz="800" b="1" i="0" u="none" dirty="0"/>
              <a:t>Сафат 13126, Кувајт.</a:t>
            </a:r>
          </a:p>
          <a:p>
            <a:pPr algn="l" rtl="0" eaLnBrk="0" hangingPunct="0">
              <a:defRPr/>
            </a:pPr>
            <a:endParaRPr lang="mk" sz="800" b="1" dirty="0"/>
          </a:p>
          <a:p>
            <a:pPr algn="l" rtl="0" eaLnBrk="0" hangingPunct="0">
              <a:defRPr/>
            </a:pPr>
            <a:r>
              <a:rPr lang="mk" sz="800" b="1" i="0" u="none" dirty="0"/>
              <a:t>Почитувани, </a:t>
            </a:r>
          </a:p>
          <a:p>
            <a:pPr algn="l" rtl="0" eaLnBrk="0" hangingPunct="0">
              <a:defRPr/>
            </a:pPr>
            <a:endParaRPr lang="mk" sz="800" b="1" dirty="0"/>
          </a:p>
          <a:p>
            <a:pPr algn="l" rtl="0" eaLnBrk="0" hangingPunct="0">
              <a:defRPr/>
            </a:pPr>
            <a:r>
              <a:rPr lang="mk" sz="800" b="1" i="0" u="none" dirty="0"/>
              <a:t>Како сте вие, а како е вашето семејство, вашиот црковен контакт го добив кога ја посетив веб-страницата на црквата и ми требаше многу време пред да одлучам да ве контактирам и се молам да не ме разочарате во врска со понудата што ќе ви ја дадам.</a:t>
            </a:r>
          </a:p>
          <a:p>
            <a:pPr algn="l" rtl="0" eaLnBrk="0" hangingPunct="0">
              <a:defRPr/>
            </a:pPr>
            <a:endParaRPr lang="mk" sz="800" b="1" dirty="0"/>
          </a:p>
          <a:p>
            <a:pPr algn="l" rtl="0" eaLnBrk="0" hangingPunct="0">
              <a:defRPr/>
            </a:pPr>
            <a:r>
              <a:rPr lang="mk" sz="800" b="1" i="0" u="none" dirty="0"/>
              <a:t>Јас сум Абдул Мошен Мадаај Ал-Мадаај од Кувајт</a:t>
            </a:r>
            <a:r>
              <a:rPr lang="mk" sz="800" b="1" i="0" u="none" dirty="0" smtClean="0"/>
              <a:t>. Имам </a:t>
            </a:r>
            <a:r>
              <a:rPr lang="mk" sz="800" b="1" i="0" u="none" dirty="0"/>
              <a:t>83 години; ја изгубив жена ми пред четири години</a:t>
            </a:r>
            <a:r>
              <a:rPr lang="mk" sz="800" b="1" i="0" u="none" dirty="0" smtClean="0"/>
              <a:t>. Пред </a:t>
            </a:r>
            <a:r>
              <a:rPr lang="mk" sz="800" b="1" i="0" u="none" dirty="0"/>
              <a:t>таа да почине ние бевме во среќен брак 50 години и бевме благословени без деца.</a:t>
            </a:r>
            <a:r>
              <a:rPr lang="mk" sz="800" b="0" i="0" u="none" dirty="0"/>
              <a:t> </a:t>
            </a:r>
            <a:r>
              <a:rPr lang="mk" sz="800" b="1" i="0" u="none" dirty="0"/>
              <a:t>Јас сум индустријалец но се пензионирав од активниот бизнис пред 6 години затоа што сум болен од канцер на простата и сега мојата состојба е толку лоша што мојот доктор ми кажа дека нема да живеам ни три месеци.</a:t>
            </a:r>
            <a:r>
              <a:rPr lang="mk" sz="800" b="0" i="0" u="none" dirty="0"/>
              <a:t> </a:t>
            </a:r>
            <a:r>
              <a:rPr lang="mk" sz="800" b="1" i="0" u="none" dirty="0"/>
              <a:t>Јас сум муслиман од моето раѓање, мојот покоен татко беше шеик, но лани преминав во христијанството и моето ново христијанско име е Џозеф</a:t>
            </a:r>
            <a:r>
              <a:rPr lang="mk" sz="800" b="1" i="0" u="none" dirty="0" smtClean="0"/>
              <a:t>. Јас </a:t>
            </a:r>
            <a:r>
              <a:rPr lang="mk" sz="800" b="1" i="0" u="none" dirty="0"/>
              <a:t>го прифатив Христос како мојот единствен Спасител, и знам дека нашиот Господ Исус Христос ме прифатил мене.</a:t>
            </a:r>
            <a:r>
              <a:rPr lang="mk" sz="800" b="0" i="0" u="none" dirty="0"/>
              <a:t> </a:t>
            </a:r>
            <a:r>
              <a:rPr lang="mk" sz="800" b="1" i="0" u="none" dirty="0"/>
              <a:t>Во текот на мојот живот како индустријалец стекнав големо богатство кое изнесува повеќе милиони долари и сфатив дека богатството без Христа е суета врз суета</a:t>
            </a:r>
            <a:r>
              <a:rPr lang="mk" sz="800" b="1" i="0" u="none" dirty="0" smtClean="0"/>
              <a:t>. Одлучив </a:t>
            </a:r>
            <a:r>
              <a:rPr lang="mk" sz="800" b="1" i="0" u="none" dirty="0"/>
              <a:t>да донирам дел од моето богатство за да се искористи за развој на вашата црква и за најнепривилегираните деца и би сакал да ги искористам парите за наведената цел</a:t>
            </a:r>
            <a:r>
              <a:rPr lang="mk" sz="800" b="1" i="0" u="none" dirty="0" smtClean="0"/>
              <a:t>. Донирам </a:t>
            </a:r>
            <a:r>
              <a:rPr lang="mk" sz="800" b="1" i="0" u="none" dirty="0"/>
              <a:t>износ од 1.000.000,00 американски долари за вашата црква</a:t>
            </a:r>
            <a:r>
              <a:rPr lang="mk" sz="800" b="1" i="0" u="none" dirty="0" smtClean="0"/>
              <a:t>. Веќе </a:t>
            </a:r>
            <a:r>
              <a:rPr lang="mk" sz="800" b="1" i="0" u="none" dirty="0"/>
              <a:t>ги префрлив парите на компанија за обезбедување на офшор-плаќања во Европа</a:t>
            </a:r>
            <a:r>
              <a:rPr lang="mk" sz="800" b="1" i="0" u="none" dirty="0" smtClean="0"/>
              <a:t>. Кога </a:t>
            </a:r>
            <a:r>
              <a:rPr lang="mk" sz="800" b="1" i="0" u="none" dirty="0"/>
              <a:t>ќе појдете за да потпишете за парите</a:t>
            </a:r>
            <a:r>
              <a:rPr lang="mk" sz="800" b="1" i="0" u="none" dirty="0" smtClean="0"/>
              <a:t>. Ќе </a:t>
            </a:r>
            <a:r>
              <a:rPr lang="mk" sz="800" b="1" i="0" u="none" dirty="0"/>
              <a:t>ви го пратам името на компанијата за обезбедување, телефонот, бројот на факс и броевите на кодот за безбеден трансфер што јас сум ги користел при трансферот на парите од мојата банка во Кувајт.</a:t>
            </a:r>
            <a:r>
              <a:rPr lang="mk" sz="800" b="0" i="0" u="none" dirty="0"/>
              <a:t> </a:t>
            </a:r>
            <a:r>
              <a:rPr lang="mk" sz="800" b="1" i="0" u="none" dirty="0"/>
              <a:t>Ви го праќам ова писмо од мојот болеснички кревет во една приватна болница</a:t>
            </a:r>
            <a:r>
              <a:rPr lang="mk" sz="800" b="1" i="0" u="none" dirty="0" smtClean="0"/>
              <a:t>. Ве </a:t>
            </a:r>
            <a:r>
              <a:rPr lang="mk" sz="800" b="1" i="0" u="none" dirty="0"/>
              <a:t>молам, би сакал да ги земете овие пари пред да умрам, и сакам секогаш да се молите за мене затоа што сум во многу лоша состојба и исто така</a:t>
            </a:r>
          </a:p>
          <a:p>
            <a:pPr algn="l" rtl="0" eaLnBrk="0" hangingPunct="0">
              <a:defRPr/>
            </a:pPr>
            <a:r>
              <a:rPr lang="mk" sz="800" b="1" i="0" u="none" dirty="0"/>
              <a:t>мора да ми ветите дека ќе ги искористите парите за наведената цел.</a:t>
            </a:r>
          </a:p>
          <a:p>
            <a:pPr algn="l" rtl="0" eaLnBrk="0" hangingPunct="0">
              <a:defRPr/>
            </a:pPr>
            <a:endParaRPr lang="mk" sz="800" b="1" dirty="0"/>
          </a:p>
          <a:p>
            <a:pPr algn="l" rtl="0" eaLnBrk="0" hangingPunct="0">
              <a:defRPr/>
            </a:pPr>
            <a:r>
              <a:rPr lang="mk" sz="800" b="1" i="0" u="none" dirty="0"/>
              <a:t>Алелуја, алелуја.</a:t>
            </a:r>
          </a:p>
          <a:p>
            <a:pPr algn="l" rtl="0" eaLnBrk="0" hangingPunct="0">
              <a:defRPr/>
            </a:pPr>
            <a:endParaRPr lang="mk" sz="800" b="1" dirty="0"/>
          </a:p>
          <a:p>
            <a:pPr algn="l" rtl="0" eaLnBrk="0" hangingPunct="0">
              <a:defRPr/>
            </a:pPr>
            <a:r>
              <a:rPr lang="mk" sz="800" b="1" i="0" u="none" dirty="0"/>
              <a:t>Господ Исус Христос кажа, ако мора да умрете, бидете подготвени, а јас ќе ви ја дадам круната на животот.</a:t>
            </a:r>
          </a:p>
          <a:p>
            <a:pPr algn="l" rtl="0" eaLnBrk="0" hangingPunct="0">
              <a:defRPr/>
            </a:pPr>
            <a:endParaRPr lang="mk" sz="800" b="1" dirty="0"/>
          </a:p>
          <a:p>
            <a:pPr algn="l" rtl="0" eaLnBrk="0" hangingPunct="0">
              <a:defRPr/>
            </a:pPr>
            <a:r>
              <a:rPr lang="mk" sz="800" b="1" i="0" u="none" dirty="0"/>
              <a:t>Алелуја, алелуја.</a:t>
            </a:r>
          </a:p>
          <a:p>
            <a:pPr algn="l" rtl="0" eaLnBrk="0" hangingPunct="0">
              <a:defRPr/>
            </a:pPr>
            <a:endParaRPr lang="mk" sz="800" b="1" dirty="0"/>
          </a:p>
          <a:p>
            <a:pPr algn="l" rtl="0" eaLnBrk="0" hangingPunct="0">
              <a:defRPr/>
            </a:pPr>
            <a:r>
              <a:rPr lang="mk" sz="800" b="1" i="0" u="none" dirty="0"/>
              <a:t>Го чекам вашиот итен одговор.</a:t>
            </a:r>
          </a:p>
          <a:p>
            <a:pPr algn="l" rtl="0" eaLnBrk="0" hangingPunct="0">
              <a:defRPr/>
            </a:pPr>
            <a:endParaRPr lang="mk" sz="800" b="1" dirty="0"/>
          </a:p>
          <a:p>
            <a:pPr algn="l" rtl="0" eaLnBrk="0" hangingPunct="0">
              <a:defRPr/>
            </a:pPr>
            <a:r>
              <a:rPr lang="mk" sz="800" b="1" i="0" u="none" dirty="0"/>
              <a:t>Господ нека ве благослови.</a:t>
            </a:r>
          </a:p>
          <a:p>
            <a:pPr algn="l" rtl="0" eaLnBrk="0" hangingPunct="0">
              <a:defRPr/>
            </a:pPr>
            <a:endParaRPr lang="mk" sz="800" b="1" dirty="0"/>
          </a:p>
          <a:p>
            <a:pPr algn="l" rtl="0" eaLnBrk="0" hangingPunct="0">
              <a:defRPr/>
            </a:pPr>
            <a:r>
              <a:rPr lang="mk" sz="800" b="1" i="0" u="none" dirty="0"/>
              <a:t>Џозеф Ал-мадаај</a:t>
            </a:r>
            <a:endParaRPr lang="mk" sz="800" b="1" dirty="0"/>
          </a:p>
          <a:p>
            <a:pPr algn="l" rtl="0" eaLnBrk="0" hangingPunct="0">
              <a:defRPr/>
            </a:pPr>
            <a:endParaRPr lang="mk"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163</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dissolve">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pPr algn="l" rtl="0"/>
            <a:r>
              <a:rPr lang="mk" sz="5400" b="0" i="0" u="none"/>
              <a:t>Прашања</a:t>
            </a:r>
            <a:endParaRPr lang="mk"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164</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pPr rtl="0"/>
            <a:r>
              <a:rPr lang="mk" b="1" i="0" u="none"/>
              <a:t>Шести дел</a:t>
            </a:r>
            <a:r>
              <a:rPr lang="mk" b="1" dirty="0" smtClean="0"/>
              <a:t/>
            </a:r>
            <a:br>
              <a:rPr lang="mk" b="1" dirty="0" smtClean="0"/>
            </a:br>
            <a:r>
              <a:rPr lang="mk" b="1" i="0" u="none"/>
              <a:t>Резиме</a:t>
            </a:r>
            <a:r>
              <a:rPr lang="mk" b="0" i="0" u="none"/>
              <a:t> </a:t>
            </a:r>
            <a:endParaRPr lang="mk"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165</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fontScale="70000" lnSpcReduction="20000"/>
          </a:bodyPr>
          <a:lstStyle/>
          <a:p>
            <a:pPr algn="l" rtl="0">
              <a:buNone/>
            </a:pPr>
            <a:r>
              <a:rPr lang="mk" sz="2800" b="0" i="0" u="none" dirty="0"/>
              <a:t>На крајот од оваа сесија учесниците ќе бидат во можност да:</a:t>
            </a:r>
          </a:p>
          <a:p>
            <a:pPr algn="l" rtl="0"/>
            <a:r>
              <a:rPr lang="mk" sz="2800" b="0" i="0" u="none" dirty="0"/>
              <a:t>Ги наведат компонентните делови на компјутерскиот систем</a:t>
            </a:r>
          </a:p>
          <a:p>
            <a:pPr algn="l" rtl="0"/>
            <a:r>
              <a:rPr lang="mk" sz="2800" b="0" i="0" u="none" dirty="0"/>
              <a:t>Идентификуваат различни видови уреди за чување податоци</a:t>
            </a:r>
          </a:p>
          <a:p>
            <a:pPr algn="l" rtl="0"/>
            <a:r>
              <a:rPr lang="mk" sz="2800" b="0" i="0" u="none" dirty="0"/>
              <a:t>Размислат за импликациите врз кривичното правосудство на експоненцијалните капацитетите за чување </a:t>
            </a:r>
            <a:r>
              <a:rPr lang="mk" sz="2800" b="0" i="0" u="none" dirty="0" smtClean="0"/>
              <a:t>податоци </a:t>
            </a:r>
            <a:endParaRPr lang="mk" sz="2800" b="0" i="0" u="none" dirty="0"/>
          </a:p>
          <a:p>
            <a:pPr algn="l" rtl="0"/>
            <a:r>
              <a:rPr lang="mk" sz="2800" b="0" i="0" u="none" dirty="0"/>
              <a:t>Идентификуваат различни компјутерски оперативни системи </a:t>
            </a:r>
            <a:endParaRPr lang="mk" sz="2800" dirty="0"/>
          </a:p>
          <a:p>
            <a:pPr algn="l" rtl="0"/>
            <a:r>
              <a:rPr lang="mk" sz="2800" b="0" i="0" u="none" dirty="0"/>
              <a:t>Ги објаснат основите на тоа како функционираат мрежите</a:t>
            </a:r>
          </a:p>
          <a:p>
            <a:pPr algn="l" rtl="0"/>
            <a:r>
              <a:rPr lang="mk" sz="2800" b="0" i="0" u="none" dirty="0"/>
              <a:t>Ги опишат функциите на интернетот</a:t>
            </a:r>
          </a:p>
          <a:p>
            <a:pPr algn="l" rtl="0"/>
            <a:r>
              <a:rPr lang="mk" sz="2800" b="0" i="0" u="none" dirty="0"/>
              <a:t>Идентификуваат најмалку пет главни интернет-апликации</a:t>
            </a:r>
          </a:p>
          <a:p>
            <a:pPr algn="l" rtl="0"/>
            <a:r>
              <a:rPr lang="mk" sz="2800" b="0" i="0" u="none" dirty="0"/>
              <a:t>Објаснат како се развивал интернетот од неговите почетоци до денес.</a:t>
            </a:r>
          </a:p>
          <a:p>
            <a:pPr algn="l" rtl="0"/>
            <a:r>
              <a:rPr lang="mk" sz="2800" b="0" i="0" u="none" dirty="0"/>
              <a:t>Направат разлика меѓу различни интернет-апликации</a:t>
            </a:r>
          </a:p>
          <a:p>
            <a:pPr lvl="0" algn="l" rtl="0"/>
            <a:r>
              <a:rPr lang="mk" sz="2800" b="0" i="0" u="none" dirty="0"/>
              <a:t>Ја опишат разликата меѓу Darknet и Deepweb</a:t>
            </a:r>
            <a:endParaRPr lang="mk" sz="2800" dirty="0"/>
          </a:p>
          <a:p>
            <a:pPr algn="l" rtl="0"/>
            <a:r>
              <a:rPr lang="mk" sz="2800" b="0" i="0" u="none" dirty="0"/>
              <a:t>Ги објаснат основите на виртуелните валути</a:t>
            </a:r>
            <a:endParaRPr lang="mk" sz="2800" dirty="0"/>
          </a:p>
          <a:p>
            <a:pPr algn="l" rtl="0"/>
            <a:r>
              <a:rPr lang="mk" sz="2800" b="0" i="0" u="none" dirty="0"/>
              <a:t>Идентификуваат како криминалците користат разни интернет-апликации</a:t>
            </a:r>
          </a:p>
          <a:p>
            <a:endParaRPr lang="mk" sz="2400" dirty="0"/>
          </a:p>
          <a:p>
            <a:endParaRPr lang="mk" sz="2400" dirty="0"/>
          </a:p>
          <a:p>
            <a:endParaRPr lang="mk" sz="2400" dirty="0"/>
          </a:p>
        </p:txBody>
      </p:sp>
      <p:sp>
        <p:nvSpPr>
          <p:cNvPr id="4" name="Title 1"/>
          <p:cNvSpPr>
            <a:spLocks noGrp="1"/>
          </p:cNvSpPr>
          <p:nvPr>
            <p:ph type="title"/>
          </p:nvPr>
        </p:nvSpPr>
        <p:spPr>
          <a:xfrm>
            <a:off x="457200" y="274638"/>
            <a:ext cx="8229600" cy="773266"/>
          </a:xfrm>
        </p:spPr>
        <p:txBody>
          <a:bodyPr/>
          <a:lstStyle/>
          <a:p>
            <a:pPr rtl="0"/>
            <a:r>
              <a:rPr lang="mk" b="0" i="0" u="none"/>
              <a:t>Цели на сесијата </a:t>
            </a:r>
            <a:endParaRPr lang="mk"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166</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pPr algn="l" rtl="0"/>
            <a:r>
              <a:rPr lang="mk" sz="5400" b="0" i="0" u="none"/>
              <a:t>Прашања</a:t>
            </a:r>
            <a:endParaRPr lang="mk"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167</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rtl="0" eaLnBrk="1" hangingPunct="1"/>
            <a:r>
              <a:rPr lang="mk" b="1" i="0" u="none">
                <a:solidFill>
                  <a:schemeClr val="accent1">
                    <a:lumMod val="25000"/>
                  </a:schemeClr>
                </a:solidFill>
                <a:latin typeface="Calibri" pitchFamily="34" charset="0"/>
              </a:rPr>
              <a:t>Други апликации</a:t>
            </a:r>
          </a:p>
        </p:txBody>
      </p:sp>
      <p:pic>
        <p:nvPicPr>
          <p:cNvPr id="2" name="Bild 1"/>
          <p:cNvPicPr>
            <a:picLocks noChangeAspect="1"/>
          </p:cNvPicPr>
          <p:nvPr/>
        </p:nvPicPr>
        <p:blipFill>
          <a:blip r:embed="rId4"/>
          <a:stretch>
            <a:fillRect/>
          </a:stretch>
        </p:blipFill>
        <p:spPr>
          <a:xfrm>
            <a:off x="1353984" y="1219201"/>
            <a:ext cx="6625949" cy="2092405"/>
          </a:xfrm>
          <a:prstGeom prst="rect">
            <a:avLst/>
          </a:prstGeom>
        </p:spPr>
      </p:pic>
      <p:pic>
        <p:nvPicPr>
          <p:cNvPr id="3" name="Bild 2"/>
          <p:cNvPicPr>
            <a:picLocks noChangeAspect="1"/>
          </p:cNvPicPr>
          <p:nvPr/>
        </p:nvPicPr>
        <p:blipFill>
          <a:blip r:embed="rId5"/>
          <a:stretch>
            <a:fillRect/>
          </a:stretch>
        </p:blipFill>
        <p:spPr>
          <a:xfrm>
            <a:off x="2579929" y="3382556"/>
            <a:ext cx="4324597" cy="869212"/>
          </a:xfrm>
          <a:prstGeom prst="rect">
            <a:avLst/>
          </a:prstGeom>
        </p:spPr>
      </p:pic>
      <p:pic>
        <p:nvPicPr>
          <p:cNvPr id="4" name="Bild 3"/>
          <p:cNvPicPr>
            <a:picLocks noChangeAspect="1"/>
          </p:cNvPicPr>
          <p:nvPr/>
        </p:nvPicPr>
        <p:blipFill>
          <a:blip r:embed="rId6"/>
          <a:stretch>
            <a:fillRect/>
          </a:stretch>
        </p:blipFill>
        <p:spPr>
          <a:xfrm>
            <a:off x="3699107" y="4251768"/>
            <a:ext cx="2593990" cy="1086134"/>
          </a:xfrm>
          <a:prstGeom prst="rect">
            <a:avLst/>
          </a:prstGeom>
        </p:spPr>
      </p:pic>
      <p:pic>
        <p:nvPicPr>
          <p:cNvPr id="6" name="Bild 5"/>
          <p:cNvPicPr>
            <a:picLocks noChangeAspect="1"/>
          </p:cNvPicPr>
          <p:nvPr/>
        </p:nvPicPr>
        <p:blipFill>
          <a:blip r:embed="rId7"/>
          <a:stretch>
            <a:fillRect/>
          </a:stretch>
        </p:blipFill>
        <p:spPr>
          <a:xfrm>
            <a:off x="4474487" y="5534438"/>
            <a:ext cx="1014828" cy="957044"/>
          </a:xfrm>
          <a:prstGeom prst="rect">
            <a:avLst/>
          </a:prstGeom>
        </p:spPr>
      </p:pic>
      <p:sp>
        <p:nvSpPr>
          <p:cNvPr id="7"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17</a:t>
            </a:fld>
            <a:endParaRPr lang="mk" altLang="en-US" sz="1200" dirty="0" smtClean="0">
              <a:solidFill>
                <a:srgbClr val="898989"/>
              </a:solidFill>
            </a:endParaRPr>
          </a:p>
        </p:txBody>
      </p:sp>
    </p:spTree>
    <p:custDataLst>
      <p:tags r:id="rId1"/>
    </p:custDataLst>
    <p:extLst>
      <p:ext uri="{BB962C8B-B14F-4D97-AF65-F5344CB8AC3E}">
        <p14:creationId xmlns:p14="http://schemas.microsoft.com/office/powerpoint/2010/main" val="9964129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pPr algn="l" rtl="0"/>
            <a:r>
              <a:rPr lang="mk" sz="5400" b="1" i="0" u="none"/>
              <a:t>Прашања</a:t>
            </a:r>
            <a:endParaRPr lang="mk" sz="5400"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18</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rtl="0"/>
            <a:r>
              <a:rPr lang="mk" b="1" i="0" u="none"/>
              <a:t>Интернет</a:t>
            </a:r>
          </a:p>
        </p:txBody>
      </p:sp>
      <p:sp>
        <p:nvSpPr>
          <p:cNvPr id="10243" name="Rectangle 3"/>
          <p:cNvSpPr>
            <a:spLocks noGrp="1" noChangeArrowheads="1"/>
          </p:cNvSpPr>
          <p:nvPr>
            <p:ph type="body" idx="1"/>
          </p:nvPr>
        </p:nvSpPr>
        <p:spPr>
          <a:xfrm>
            <a:off x="1962257" y="1996669"/>
            <a:ext cx="8229600" cy="3444259"/>
          </a:xfrm>
        </p:spPr>
        <p:txBody>
          <a:bodyPr>
            <a:normAutofit fontScale="85000" lnSpcReduction="20000"/>
          </a:bodyPr>
          <a:lstStyle/>
          <a:p>
            <a:pPr algn="ctr" rtl="0">
              <a:lnSpc>
                <a:spcPct val="200000"/>
              </a:lnSpc>
              <a:buFontTx/>
              <a:buNone/>
            </a:pPr>
            <a:r>
              <a:rPr lang="mk" b="0" i="0" u="none"/>
              <a:t>Термин</a:t>
            </a:r>
          </a:p>
          <a:p>
            <a:pPr algn="ctr" rtl="0">
              <a:lnSpc>
                <a:spcPct val="200000"/>
              </a:lnSpc>
              <a:buFontTx/>
              <a:buNone/>
            </a:pPr>
            <a:r>
              <a:rPr lang="mk" b="0" i="0" u="none">
                <a:solidFill>
                  <a:srgbClr val="FF0000"/>
                </a:solidFill>
              </a:rPr>
              <a:t>ИНТЕРНЕТ</a:t>
            </a:r>
          </a:p>
          <a:p>
            <a:pPr algn="ctr" rtl="0">
              <a:lnSpc>
                <a:spcPct val="200000"/>
              </a:lnSpc>
              <a:buFontTx/>
              <a:buNone/>
            </a:pPr>
            <a:r>
              <a:rPr lang="mk" b="0" i="0" u="none">
                <a:solidFill>
                  <a:srgbClr val="000000"/>
                </a:solidFill>
              </a:rPr>
              <a:t>доаѓа од</a:t>
            </a:r>
          </a:p>
          <a:p>
            <a:pPr algn="ctr" rtl="0">
              <a:lnSpc>
                <a:spcPct val="200000"/>
              </a:lnSpc>
              <a:buFontTx/>
              <a:buNone/>
            </a:pPr>
            <a:r>
              <a:rPr lang="mk" b="0" i="0" u="none">
                <a:solidFill>
                  <a:srgbClr val="FF0000"/>
                </a:solidFill>
              </a:rPr>
              <a:t>INTER</a:t>
            </a:r>
            <a:r>
              <a:rPr lang="mk" b="0" i="0" u="none"/>
              <a:t>connected </a:t>
            </a:r>
            <a:r>
              <a:rPr lang="mk" b="0" i="0" u="none">
                <a:solidFill>
                  <a:srgbClr val="FF0000"/>
                </a:solidFill>
              </a:rPr>
              <a:t>NET</a:t>
            </a:r>
            <a:r>
              <a:rPr lang="mk" b="0" i="0" u="none"/>
              <a:t>work</a:t>
            </a:r>
            <a:endParaRPr lang="mk" dirty="0" smtClean="0"/>
          </a:p>
        </p:txBody>
      </p:sp>
      <p:pic>
        <p:nvPicPr>
          <p:cNvPr id="2" name="Bild 1"/>
          <p:cNvPicPr>
            <a:picLocks noChangeAspect="1"/>
          </p:cNvPicPr>
          <p:nvPr/>
        </p:nvPicPr>
        <p:blipFill>
          <a:blip r:embed="rId3"/>
          <a:stretch>
            <a:fillRect/>
          </a:stretch>
        </p:blipFill>
        <p:spPr>
          <a:xfrm>
            <a:off x="610929" y="1996670"/>
            <a:ext cx="3282809" cy="3444259"/>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19</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pPr rtl="0"/>
            <a:r>
              <a:rPr lang="mk" b="1" i="0" u="none"/>
              <a:t>Агенда</a:t>
            </a:r>
            <a:endParaRPr lang="mk" b="1" dirty="0"/>
          </a:p>
        </p:txBody>
      </p:sp>
      <p:graphicFrame>
        <p:nvGraphicFramePr>
          <p:cNvPr id="8" name="Inhaltsplatzhalter 7"/>
          <p:cNvGraphicFramePr>
            <a:graphicFrameLocks noGrp="1"/>
          </p:cNvGraphicFramePr>
          <p:nvPr>
            <p:ph idx="1"/>
            <p:extLst>
              <p:ext uri="{D42A27DB-BD31-4B8C-83A1-F6EECF244321}">
                <p14:modId xmlns:p14="http://schemas.microsoft.com/office/powerpoint/2010/main" val="514851231"/>
              </p:ext>
            </p:extLst>
          </p:nvPr>
        </p:nvGraphicFramePr>
        <p:xfrm>
          <a:off x="457200" y="1134931"/>
          <a:ext cx="8513422" cy="54945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2</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type="title"/>
          </p:nvPr>
        </p:nvSpPr>
        <p:spPr>
          <a:xfrm>
            <a:off x="457200" y="379530"/>
            <a:ext cx="8229600" cy="759060"/>
          </a:xfrm>
        </p:spPr>
        <p:txBody>
          <a:bodyPr/>
          <a:lstStyle/>
          <a:p>
            <a:pPr rtl="0"/>
            <a:r>
              <a:rPr lang="mk" b="1" i="0" u="none">
                <a:solidFill>
                  <a:schemeClr val="accent1">
                    <a:lumMod val="25000"/>
                  </a:schemeClr>
                </a:solidFill>
                <a:latin typeface="Calibri" pitchFamily="34" charset="0"/>
              </a:rPr>
              <a:t>Интернет</a:t>
            </a:r>
          </a:p>
        </p:txBody>
      </p:sp>
      <p:grpSp>
        <p:nvGrpSpPr>
          <p:cNvPr id="2" name="Group 5"/>
          <p:cNvGrpSpPr/>
          <p:nvPr/>
        </p:nvGrpSpPr>
        <p:grpSpPr>
          <a:xfrm>
            <a:off x="539750" y="1655762"/>
            <a:ext cx="5903913" cy="2039938"/>
            <a:chOff x="539750" y="2349500"/>
            <a:chExt cx="5903913" cy="2039938"/>
          </a:xfrm>
        </p:grpSpPr>
        <p:pic>
          <p:nvPicPr>
            <p:cNvPr id="89092" name="Picture 4" descr="morse"/>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89093" name="Line 5"/>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mk"/>
            </a:p>
          </p:txBody>
        </p:sp>
      </p:grpSp>
      <p:sp>
        <p:nvSpPr>
          <p:cNvPr id="7" name="TextBox 6"/>
          <p:cNvSpPr txBox="1"/>
          <p:nvPr/>
        </p:nvSpPr>
        <p:spPr>
          <a:xfrm>
            <a:off x="685800" y="4876800"/>
            <a:ext cx="7848600" cy="707886"/>
          </a:xfrm>
          <a:prstGeom prst="rect">
            <a:avLst/>
          </a:prstGeom>
          <a:noFill/>
        </p:spPr>
        <p:txBody>
          <a:bodyPr wrap="square" rtlCol="0">
            <a:spAutoFit/>
          </a:bodyPr>
          <a:lstStyle/>
          <a:p>
            <a:pPr algn="l" rtl="0"/>
            <a:r>
              <a:rPr lang="mk" sz="4000" b="1" i="1" u="none">
                <a:latin typeface="Calibri" pitchFamily="34" charset="0"/>
              </a:rPr>
              <a:t>Комуникацијата секогаш се развива</a:t>
            </a:r>
            <a:endParaRPr lang="mk" sz="4000" b="1" i="1" dirty="0">
              <a:latin typeface="Calibri" pitchFamily="34" charset="0"/>
            </a:endParaRPr>
          </a:p>
        </p:txBody>
      </p:sp>
      <p:pic>
        <p:nvPicPr>
          <p:cNvPr id="3" name="Bild 2"/>
          <p:cNvPicPr>
            <a:picLocks noChangeAspect="1"/>
          </p:cNvPicPr>
          <p:nvPr/>
        </p:nvPicPr>
        <p:blipFill>
          <a:blip r:embed="rId4"/>
          <a:stretch>
            <a:fillRect/>
          </a:stretch>
        </p:blipFill>
        <p:spPr>
          <a:xfrm>
            <a:off x="6735233" y="1445084"/>
            <a:ext cx="1435100" cy="2723232"/>
          </a:xfrm>
          <a:prstGeom prst="rect">
            <a:avLst/>
          </a:prstGeom>
        </p:spPr>
      </p:pic>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20</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851429"/>
          </a:xfrm>
        </p:spPr>
        <p:txBody>
          <a:bodyPr/>
          <a:lstStyle/>
          <a:p>
            <a:pPr rtl="0"/>
            <a:r>
              <a:rPr lang="mk" b="1" i="0" u="none"/>
              <a:t>Првиот ИНТЕРНЕТ</a:t>
            </a:r>
          </a:p>
        </p:txBody>
      </p:sp>
      <p:sp>
        <p:nvSpPr>
          <p:cNvPr id="91139" name="Rectangle 3"/>
          <p:cNvSpPr>
            <a:spLocks noGrp="1" noChangeArrowheads="1"/>
          </p:cNvSpPr>
          <p:nvPr>
            <p:ph type="body" idx="1"/>
          </p:nvPr>
        </p:nvSpPr>
        <p:spPr>
          <a:xfrm>
            <a:off x="3402054" y="1428736"/>
            <a:ext cx="5284746" cy="4535487"/>
          </a:xfrm>
        </p:spPr>
        <p:txBody>
          <a:bodyPr>
            <a:normAutofit fontScale="62500" lnSpcReduction="20000"/>
          </a:bodyPr>
          <a:lstStyle/>
          <a:p>
            <a:pPr algn="l" rtl="0">
              <a:lnSpc>
                <a:spcPct val="150000"/>
              </a:lnSpc>
            </a:pPr>
            <a:r>
              <a:rPr lang="mk" b="0" i="0" u="none"/>
              <a:t> Почетокот на шеесеттите години од минатиот век.</a:t>
            </a:r>
          </a:p>
          <a:p>
            <a:pPr algn="l" rtl="0">
              <a:lnSpc>
                <a:spcPct val="150000"/>
              </a:lnSpc>
            </a:pPr>
            <a:r>
              <a:rPr lang="mk" b="0" i="0" u="none"/>
              <a:t> Агенција за развој на нови проекти за војската на САД – Министерство за одбрана на САД </a:t>
            </a:r>
          </a:p>
          <a:p>
            <a:pPr algn="l" rtl="0">
              <a:lnSpc>
                <a:spcPct val="150000"/>
              </a:lnSpc>
            </a:pPr>
            <a:r>
              <a:rPr lang="mk" b="0" i="0" u="none"/>
              <a:t> Продолжува да работи и во време на војна / катастрофи</a:t>
            </a:r>
          </a:p>
          <a:p>
            <a:pPr algn="l" rtl="0">
              <a:lnSpc>
                <a:spcPct val="150000"/>
              </a:lnSpc>
            </a:pPr>
            <a:r>
              <a:rPr lang="mk" b="0" i="0" u="none"/>
              <a:t> Без ниедна точка на неуспех</a:t>
            </a:r>
          </a:p>
          <a:p>
            <a:pPr algn="l" rtl="0">
              <a:lnSpc>
                <a:spcPct val="150000"/>
              </a:lnSpc>
            </a:pPr>
            <a:r>
              <a:rPr lang="mk" b="0" i="0" u="none"/>
              <a:t> Меѓусебно поврзува различни системи + протоколи</a:t>
            </a:r>
          </a:p>
        </p:txBody>
      </p:sp>
      <p:pic>
        <p:nvPicPr>
          <p:cNvPr id="2" name="Bild 1"/>
          <p:cNvPicPr>
            <a:picLocks noChangeAspect="1"/>
          </p:cNvPicPr>
          <p:nvPr/>
        </p:nvPicPr>
        <p:blipFill rotWithShape="1">
          <a:blip r:embed="rId3"/>
          <a:srcRect l="42811"/>
          <a:stretch/>
        </p:blipFill>
        <p:spPr>
          <a:xfrm>
            <a:off x="188132" y="1385690"/>
            <a:ext cx="3213922" cy="457853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21</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1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1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1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11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71462" y="214290"/>
            <a:ext cx="8229600" cy="810177"/>
          </a:xfrm>
          <a:noFill/>
        </p:spPr>
        <p:txBody>
          <a:bodyPr/>
          <a:lstStyle/>
          <a:p>
            <a:pPr rtl="0"/>
            <a:r>
              <a:rPr lang="mk" b="1" i="0" u="none">
                <a:cs typeface="Arial" charset="0"/>
              </a:rPr>
              <a:t>Кратка историја</a:t>
            </a:r>
          </a:p>
        </p:txBody>
      </p:sp>
      <p:sp>
        <p:nvSpPr>
          <p:cNvPr id="8195" name="Rectangle 3"/>
          <p:cNvSpPr>
            <a:spLocks noGrp="1" noChangeArrowheads="1"/>
          </p:cNvSpPr>
          <p:nvPr>
            <p:ph type="body" idx="1"/>
          </p:nvPr>
        </p:nvSpPr>
        <p:spPr>
          <a:xfrm>
            <a:off x="618067" y="1428736"/>
            <a:ext cx="8082995" cy="4679950"/>
          </a:xfrm>
          <a:noFill/>
        </p:spPr>
        <p:txBody>
          <a:bodyPr>
            <a:normAutofit fontScale="77500" lnSpcReduction="20000"/>
          </a:bodyPr>
          <a:lstStyle/>
          <a:p>
            <a:pPr marL="452438" indent="-452438" algn="l" rtl="0">
              <a:lnSpc>
                <a:spcPct val="120000"/>
              </a:lnSpc>
              <a:spcBef>
                <a:spcPts val="0"/>
              </a:spcBef>
              <a:spcAft>
                <a:spcPts val="600"/>
              </a:spcAft>
            </a:pPr>
            <a:r>
              <a:rPr lang="mk" b="0" i="0" u="none">
                <a:solidFill>
                  <a:srgbClr val="000000"/>
                </a:solidFill>
                <a:cs typeface="Arial" charset="0"/>
              </a:rPr>
              <a:t>Четири универзитети</a:t>
            </a:r>
          </a:p>
          <a:p>
            <a:pPr marL="804863" lvl="1" indent="-449263" algn="l" rtl="0">
              <a:lnSpc>
                <a:spcPct val="120000"/>
              </a:lnSpc>
              <a:spcBef>
                <a:spcPts val="0"/>
              </a:spcBef>
              <a:spcAft>
                <a:spcPts val="600"/>
              </a:spcAft>
            </a:pPr>
            <a:r>
              <a:rPr lang="mk" b="0" i="0" u="none">
                <a:solidFill>
                  <a:srgbClr val="000000"/>
                </a:solidFill>
                <a:cs typeface="Arial" charset="0"/>
              </a:rPr>
              <a:t>Универзитет на Калифорнија во Лос Анџелес (UCLA)</a:t>
            </a:r>
          </a:p>
          <a:p>
            <a:pPr marL="804863" lvl="1" indent="-449263" algn="l" rtl="0">
              <a:lnSpc>
                <a:spcPct val="120000"/>
              </a:lnSpc>
              <a:spcBef>
                <a:spcPts val="0"/>
              </a:spcBef>
              <a:spcAft>
                <a:spcPts val="600"/>
              </a:spcAft>
            </a:pPr>
            <a:r>
              <a:rPr lang="mk" b="0" i="0" u="none">
                <a:solidFill>
                  <a:srgbClr val="000000"/>
                </a:solidFill>
                <a:cs typeface="Arial" charset="0"/>
              </a:rPr>
              <a:t>Универзитет „Станфорд“ (Stanford Research Institute)</a:t>
            </a:r>
          </a:p>
          <a:p>
            <a:pPr marL="804863" lvl="1" indent="-449263" algn="l" rtl="0">
              <a:lnSpc>
                <a:spcPct val="120000"/>
              </a:lnSpc>
              <a:spcBef>
                <a:spcPts val="0"/>
              </a:spcBef>
              <a:spcAft>
                <a:spcPts val="600"/>
              </a:spcAft>
            </a:pPr>
            <a:r>
              <a:rPr lang="mk" b="0" i="0" u="none">
                <a:solidFill>
                  <a:srgbClr val="000000"/>
                </a:solidFill>
                <a:cs typeface="Arial" charset="0"/>
              </a:rPr>
              <a:t>Универзитет на Калифорнија, Санта Барбара (UC Santa Barbara)</a:t>
            </a:r>
          </a:p>
          <a:p>
            <a:pPr marL="804863" lvl="1" indent="-449263" algn="l" rtl="0">
              <a:lnSpc>
                <a:spcPct val="120000"/>
              </a:lnSpc>
              <a:spcBef>
                <a:spcPts val="0"/>
              </a:spcBef>
              <a:spcAft>
                <a:spcPts val="600"/>
              </a:spcAft>
            </a:pPr>
            <a:r>
              <a:rPr lang="mk" b="0" i="0" u="none">
                <a:solidFill>
                  <a:srgbClr val="000000"/>
                </a:solidFill>
                <a:cs typeface="Arial" charset="0"/>
              </a:rPr>
              <a:t>Универзитет на Јута (University of Utah)</a:t>
            </a:r>
          </a:p>
          <a:p>
            <a:pPr marL="452438" indent="-452438" algn="l" rtl="0">
              <a:lnSpc>
                <a:spcPct val="120000"/>
              </a:lnSpc>
              <a:spcBef>
                <a:spcPts val="0"/>
              </a:spcBef>
              <a:spcAft>
                <a:spcPts val="600"/>
              </a:spcAft>
            </a:pPr>
            <a:r>
              <a:rPr lang="mk" b="0" i="0" u="none">
                <a:solidFill>
                  <a:srgbClr val="000000"/>
                </a:solidFill>
                <a:cs typeface="Arial" charset="0"/>
              </a:rPr>
              <a:t>Различни протоколи за различни системи</a:t>
            </a:r>
          </a:p>
          <a:p>
            <a:pPr marL="452438" indent="-452438" algn="l" rtl="0">
              <a:lnSpc>
                <a:spcPct val="120000"/>
              </a:lnSpc>
              <a:spcBef>
                <a:spcPts val="0"/>
              </a:spcBef>
              <a:spcAft>
                <a:spcPts val="600"/>
              </a:spcAft>
            </a:pPr>
            <a:r>
              <a:rPr lang="mk" b="0" i="0" u="none">
                <a:solidFill>
                  <a:srgbClr val="000000"/>
                </a:solidFill>
                <a:cs typeface="Arial" charset="0"/>
              </a:rPr>
              <a:t>1973 – Stanford – рана форма на TCP</a:t>
            </a:r>
          </a:p>
          <a:p>
            <a:pPr marL="452438" indent="-452438" algn="l" rtl="0">
              <a:lnSpc>
                <a:spcPct val="120000"/>
              </a:lnSpc>
              <a:spcBef>
                <a:spcPts val="0"/>
              </a:spcBef>
              <a:spcAft>
                <a:spcPts val="600"/>
              </a:spcAft>
            </a:pPr>
            <a:r>
              <a:rPr lang="mk" b="0" i="0" u="none">
                <a:solidFill>
                  <a:srgbClr val="000000"/>
                </a:solidFill>
                <a:cs typeface="Arial" charset="0"/>
              </a:rPr>
              <a:t>1982 – US DoD – TCP/IP сега е стандард </a:t>
            </a:r>
          </a:p>
          <a:p>
            <a:pPr marL="452438" indent="-452438" algn="l" rtl="0">
              <a:lnSpc>
                <a:spcPct val="120000"/>
              </a:lnSpc>
              <a:spcBef>
                <a:spcPts val="0"/>
              </a:spcBef>
              <a:spcAft>
                <a:spcPts val="600"/>
              </a:spcAft>
            </a:pPr>
            <a:r>
              <a:rPr lang="mk" b="0" i="0" u="none">
                <a:solidFill>
                  <a:srgbClr val="000000"/>
                </a:solidFill>
                <a:cs typeface="Arial" charset="0"/>
              </a:rPr>
              <a:t>На средината на 90-тите години од минатиот век – WWW станува одржлив ентитет</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22</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74638"/>
            <a:ext cx="8229600" cy="834495"/>
          </a:xfrm>
        </p:spPr>
        <p:txBody>
          <a:bodyPr/>
          <a:lstStyle/>
          <a:p>
            <a:pPr rtl="0"/>
            <a:r>
              <a:rPr lang="mk" b="1" i="0" u="none"/>
              <a:t>Ограничувања на мрежите</a:t>
            </a:r>
          </a:p>
        </p:txBody>
      </p:sp>
      <p:sp>
        <p:nvSpPr>
          <p:cNvPr id="31747" name="Rectangle 3"/>
          <p:cNvSpPr>
            <a:spLocks noGrp="1" noChangeArrowheads="1"/>
          </p:cNvSpPr>
          <p:nvPr>
            <p:ph type="body" idx="1"/>
          </p:nvPr>
        </p:nvSpPr>
        <p:spPr>
          <a:xfrm>
            <a:off x="457200" y="1109134"/>
            <a:ext cx="8362950" cy="5391700"/>
          </a:xfrm>
        </p:spPr>
        <p:txBody>
          <a:bodyPr>
            <a:normAutofit fontScale="92500" lnSpcReduction="20000"/>
          </a:bodyPr>
          <a:lstStyle/>
          <a:p>
            <a:pPr marL="452438" indent="-452438" algn="l" rtl="0"/>
            <a:r>
              <a:rPr lang="mk" b="0" i="0" u="none"/>
              <a:t>Мрежите се ограничени: </a:t>
            </a:r>
          </a:p>
          <a:p>
            <a:pPr marL="803275" lvl="1" indent="-354013" algn="l" rtl="0"/>
            <a:r>
              <a:rPr lang="mk" b="0" i="0" u="none"/>
              <a:t>Од бројот на корисниците што може да им припаѓаат</a:t>
            </a:r>
          </a:p>
          <a:p>
            <a:pPr marL="803275" lvl="1" indent="-354013" algn="l" rtl="0"/>
            <a:r>
              <a:rPr lang="mk" b="0" i="0" u="none"/>
              <a:t>Од максималното географско растојание до кое може да се протега мрежата – како што се Етернет (Ethernet) или Безжична (Wireless) мрежа.</a:t>
            </a:r>
          </a:p>
          <a:p>
            <a:pPr marL="803275" lvl="1" indent="-354013" algn="l" rtl="0"/>
            <a:r>
              <a:rPr lang="mk" b="0" i="0" u="none"/>
              <a:t>Достапноста на мрежата во одредени средини</a:t>
            </a:r>
          </a:p>
          <a:p>
            <a:pPr marL="452438" indent="-452438" algn="l" rtl="0"/>
            <a:r>
              <a:rPr lang="mk" b="0" i="0" u="none"/>
              <a:t>Интернетот овозможува поврзување на овие мали мрежи во една мрежа чија големина е практично неограничена</a:t>
            </a:r>
          </a:p>
          <a:p>
            <a:pPr marL="452438" indent="-452438" algn="l" rtl="0"/>
            <a:r>
              <a:rPr lang="mk" b="0" i="0" u="none"/>
              <a:t>Исто така, не е важно за каков вид мрежа станува збор – сè додека TCP/IP е прифатен како комуникациски медиум. </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23</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rtl="0" eaLnBrk="1" hangingPunct="1"/>
            <a:r>
              <a:rPr lang="mk" b="1" i="0" u="none"/>
              <a:t>Термини поврзани со мрежи</a:t>
            </a:r>
            <a:endParaRPr lang="mk" b="1" dirty="0" smtClean="0"/>
          </a:p>
        </p:txBody>
      </p:sp>
      <p:sp>
        <p:nvSpPr>
          <p:cNvPr id="56323" name="Rectangle 3"/>
          <p:cNvSpPr>
            <a:spLocks noGrp="1" noChangeArrowheads="1"/>
          </p:cNvSpPr>
          <p:nvPr>
            <p:ph type="body" idx="1"/>
          </p:nvPr>
        </p:nvSpPr>
        <p:spPr>
          <a:xfrm>
            <a:off x="490538" y="3559339"/>
            <a:ext cx="8102600" cy="2608112"/>
          </a:xfrm>
        </p:spPr>
        <p:txBody>
          <a:bodyPr>
            <a:noAutofit/>
          </a:bodyPr>
          <a:lstStyle/>
          <a:p>
            <a:pPr algn="l" rtl="0" eaLnBrk="1" hangingPunct="1">
              <a:buClr>
                <a:srgbClr val="C00000"/>
              </a:buClr>
              <a:buFontTx/>
              <a:buNone/>
            </a:pPr>
            <a:r>
              <a:rPr lang="mk" sz="2400" b="1" i="0" u="none"/>
              <a:t>Локална мрежа – Local Area Network (LAN)</a:t>
            </a:r>
          </a:p>
          <a:p>
            <a:pPr algn="l" rtl="0"/>
            <a:r>
              <a:rPr lang="mk" sz="2400" b="0" i="0" u="none"/>
              <a:t>Kомпјутерска мрежа што покрива мала географска површина, како што се дом, канцеларија или група згради, на пример, училиште. Карактеристики на локалните мрежи се побрза стапка на пренос на податоци, помал географски опфат, како и фактот дека за овие мрежи не е потребно најмување на телекомуникациска линија.</a:t>
            </a:r>
          </a:p>
        </p:txBody>
      </p:sp>
      <p:pic>
        <p:nvPicPr>
          <p:cNvPr id="2" name="Bild 1"/>
          <p:cNvPicPr>
            <a:picLocks noChangeAspect="1"/>
          </p:cNvPicPr>
          <p:nvPr/>
        </p:nvPicPr>
        <p:blipFill rotWithShape="1">
          <a:blip r:embed="rId3"/>
          <a:srcRect l="1445" t="555" r="1"/>
          <a:stretch/>
        </p:blipFill>
        <p:spPr>
          <a:xfrm>
            <a:off x="2528212" y="1196751"/>
            <a:ext cx="3487219" cy="2346907"/>
          </a:xfrm>
          <a:prstGeom prst="rect">
            <a:avLst/>
          </a:prstGeom>
        </p:spPr>
      </p:pic>
      <p:sp>
        <p:nvSpPr>
          <p:cNvPr id="3" name="Textfeld 2"/>
          <p:cNvSpPr txBox="1"/>
          <p:nvPr/>
        </p:nvSpPr>
        <p:spPr>
          <a:xfrm>
            <a:off x="2528212" y="2163517"/>
            <a:ext cx="3339470" cy="276999"/>
          </a:xfrm>
          <a:prstGeom prst="rect">
            <a:avLst/>
          </a:prstGeom>
          <a:solidFill>
            <a:schemeClr val="accent1">
              <a:lumMod val="20000"/>
              <a:lumOff val="80000"/>
            </a:schemeClr>
          </a:solidFill>
        </p:spPr>
        <p:txBody>
          <a:bodyPr wrap="square" rtlCol="0">
            <a:spAutoFit/>
          </a:bodyPr>
          <a:lstStyle/>
          <a:p>
            <a:pPr algn="ctr" rtl="0"/>
            <a:r>
              <a:rPr lang="mk" sz="1200" b="1" i="0" u="none"/>
              <a:t>Локална мрежа</a:t>
            </a:r>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24</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rtl="0" eaLnBrk="1" hangingPunct="1"/>
            <a:r>
              <a:rPr lang="mk" b="1" i="0" u="none"/>
              <a:t>Термини поврзани со мрежи</a:t>
            </a:r>
            <a:endParaRPr lang="mk" b="1" dirty="0" smtClean="0"/>
          </a:p>
        </p:txBody>
      </p:sp>
      <p:sp>
        <p:nvSpPr>
          <p:cNvPr id="56323" name="Rectangle 3"/>
          <p:cNvSpPr>
            <a:spLocks noGrp="1" noChangeArrowheads="1"/>
          </p:cNvSpPr>
          <p:nvPr>
            <p:ph type="body" idx="1"/>
          </p:nvPr>
        </p:nvSpPr>
        <p:spPr>
          <a:xfrm>
            <a:off x="490538" y="3402541"/>
            <a:ext cx="8102600" cy="3214380"/>
          </a:xfrm>
        </p:spPr>
        <p:txBody>
          <a:bodyPr>
            <a:noAutofit/>
          </a:bodyPr>
          <a:lstStyle/>
          <a:p>
            <a:pPr algn="l" rtl="0" eaLnBrk="1" hangingPunct="1">
              <a:buClr>
                <a:srgbClr val="C00000"/>
              </a:buClr>
              <a:buFontTx/>
              <a:buNone/>
            </a:pPr>
            <a:endParaRPr lang="mk" sz="2200" b="1" dirty="0" smtClean="0"/>
          </a:p>
          <a:p>
            <a:pPr algn="l" rtl="0" eaLnBrk="1" hangingPunct="1">
              <a:buClr>
                <a:srgbClr val="C00000"/>
              </a:buClr>
              <a:buFontTx/>
              <a:buNone/>
            </a:pPr>
            <a:r>
              <a:rPr lang="mk" sz="2200" b="1" i="0" u="none" dirty="0"/>
              <a:t>Регионална мрежа – Wide Area Network (WAN)</a:t>
            </a:r>
            <a:r>
              <a:rPr lang="mk" sz="2200" b="0" i="0" u="none" dirty="0"/>
              <a:t> </a:t>
            </a:r>
          </a:p>
          <a:p>
            <a:pPr algn="l" rtl="0"/>
            <a:r>
              <a:rPr lang="mk" sz="2200" b="0" i="0" u="none" dirty="0"/>
              <a:t>Компјутерска мрежа што покрива широка област (на пример, која било мрежа чии комуникациски врски ги преминуваат границите на градовите, регионите или на државите). Или, помалку формално, мрежа што користи рутери и јавни комуникациски врски. </a:t>
            </a:r>
          </a:p>
          <a:p>
            <a:pPr algn="l" rtl="0"/>
            <a:r>
              <a:rPr lang="mk" sz="2200" b="0" i="0" u="none" dirty="0"/>
              <a:t>Пример за најголема и најпозната регионална мрежа WAN е </a:t>
            </a:r>
            <a:r>
              <a:rPr lang="mk" sz="2200" b="1" i="0" u="none" dirty="0"/>
              <a:t>ИНТЕРНЕТОТ</a:t>
            </a:r>
            <a:r>
              <a:rPr lang="mk" sz="2200" b="0" i="0" u="none" dirty="0"/>
              <a:t>. </a:t>
            </a:r>
            <a:endParaRPr lang="mk" sz="2200" dirty="0" smtClean="0">
              <a:hlinkClick r:id="rId3" tooltip="Ethernet"/>
            </a:endParaRPr>
          </a:p>
        </p:txBody>
      </p:sp>
      <p:pic>
        <p:nvPicPr>
          <p:cNvPr id="2" name="Bild 1"/>
          <p:cNvPicPr>
            <a:picLocks noChangeAspect="1"/>
          </p:cNvPicPr>
          <p:nvPr/>
        </p:nvPicPr>
        <p:blipFill>
          <a:blip r:embed="rId4"/>
          <a:stretch>
            <a:fillRect/>
          </a:stretch>
        </p:blipFill>
        <p:spPr>
          <a:xfrm>
            <a:off x="2134427" y="1033239"/>
            <a:ext cx="4482634" cy="2808337"/>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25</a:t>
            </a:fld>
            <a:endParaRPr lang="mk" altLang="en-US" sz="1200" dirty="0" smtClean="0">
              <a:solidFill>
                <a:srgbClr val="898989"/>
              </a:solidFill>
            </a:endParaRPr>
          </a:p>
        </p:txBody>
      </p:sp>
    </p:spTree>
    <p:extLst>
      <p:ext uri="{BB962C8B-B14F-4D97-AF65-F5344CB8AC3E}">
        <p14:creationId xmlns:p14="http://schemas.microsoft.com/office/powerpoint/2010/main" val="7513355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rtl="0" eaLnBrk="1" hangingPunct="1"/>
            <a:r>
              <a:rPr lang="mk" b="1" i="0" u="none"/>
              <a:t>Термини поврзани со мрежи</a:t>
            </a:r>
            <a:endParaRPr lang="mk" b="1" dirty="0" smtClean="0"/>
          </a:p>
        </p:txBody>
      </p:sp>
      <p:sp>
        <p:nvSpPr>
          <p:cNvPr id="56323" name="Rectangle 3"/>
          <p:cNvSpPr>
            <a:spLocks noGrp="1" noChangeArrowheads="1"/>
          </p:cNvSpPr>
          <p:nvPr>
            <p:ph type="body" idx="1"/>
          </p:nvPr>
        </p:nvSpPr>
        <p:spPr>
          <a:xfrm>
            <a:off x="4243294" y="1479177"/>
            <a:ext cx="4708432" cy="5137744"/>
          </a:xfrm>
        </p:spPr>
        <p:txBody>
          <a:bodyPr>
            <a:noAutofit/>
          </a:bodyPr>
          <a:lstStyle/>
          <a:p>
            <a:pPr algn="l" rtl="0" eaLnBrk="1" hangingPunct="1">
              <a:buClr>
                <a:srgbClr val="C00000"/>
              </a:buClr>
              <a:buFontTx/>
              <a:buNone/>
            </a:pPr>
            <a:endParaRPr lang="mk" sz="2300" b="1" dirty="0" smtClean="0"/>
          </a:p>
          <a:p>
            <a:pPr algn="l" rtl="0" eaLnBrk="1" hangingPunct="1">
              <a:buClr>
                <a:srgbClr val="C00000"/>
              </a:buClr>
              <a:buFontTx/>
              <a:buNone/>
            </a:pPr>
            <a:r>
              <a:rPr lang="mk" sz="2300" b="1" i="0" u="none" dirty="0"/>
              <a:t>Преведување на мрежна адреса – Network address translation (NAT)</a:t>
            </a:r>
            <a:endParaRPr lang="mk" sz="2300" dirty="0"/>
          </a:p>
          <a:p>
            <a:pPr algn="l" rtl="0"/>
            <a:r>
              <a:rPr lang="mk" sz="2300" b="0" i="0" u="none" dirty="0"/>
              <a:t>Метод на ремапирање на просторот на една IP-адреса во друга со модификување на мрежните пакети </a:t>
            </a:r>
            <a:r>
              <a:rPr lang="mk" sz="2300" b="0" i="0" u="none" dirty="0" smtClean="0"/>
              <a:t>додека поминуваат </a:t>
            </a:r>
            <a:r>
              <a:rPr lang="mk" sz="2300" b="0" i="0" u="none" dirty="0"/>
              <a:t>низ уредот за насочување на сообраќајот.</a:t>
            </a:r>
            <a:endParaRPr lang="mk" sz="2300" dirty="0"/>
          </a:p>
          <a:p>
            <a:pPr algn="l" rtl="0"/>
            <a:r>
              <a:rPr lang="mk" sz="2300" b="0" i="0" u="none" dirty="0"/>
              <a:t>Обично го користат рутерите за да ги поврзат сите компјутери што се во LAN за интернет, при што имаат само една јавна IP-адреса.</a:t>
            </a:r>
            <a:endParaRPr lang="mk" sz="2300" dirty="0"/>
          </a:p>
        </p:txBody>
      </p:sp>
      <p:pic>
        <p:nvPicPr>
          <p:cNvPr id="3" name="Bild 2"/>
          <p:cNvPicPr>
            <a:picLocks noChangeAspect="1"/>
          </p:cNvPicPr>
          <p:nvPr/>
        </p:nvPicPr>
        <p:blipFill>
          <a:blip r:embed="rId3"/>
          <a:stretch>
            <a:fillRect/>
          </a:stretch>
        </p:blipFill>
        <p:spPr>
          <a:xfrm>
            <a:off x="0" y="2480235"/>
            <a:ext cx="4544953" cy="2898588"/>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26</a:t>
            </a:fld>
            <a:endParaRPr lang="mk" altLang="en-US" sz="1200" dirty="0" smtClean="0">
              <a:solidFill>
                <a:srgbClr val="898989"/>
              </a:solidFill>
            </a:endParaRPr>
          </a:p>
        </p:txBody>
      </p:sp>
    </p:spTree>
    <p:extLst>
      <p:ext uri="{BB962C8B-B14F-4D97-AF65-F5344CB8AC3E}">
        <p14:creationId xmlns:p14="http://schemas.microsoft.com/office/powerpoint/2010/main" val="23752338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99029"/>
          </a:xfrm>
        </p:spPr>
        <p:txBody>
          <a:bodyPr/>
          <a:lstStyle/>
          <a:p>
            <a:pPr rtl="0"/>
            <a:r>
              <a:rPr lang="mk" b="1" i="0" u="none"/>
              <a:t>Други термини поврзани со мрежи</a:t>
            </a:r>
            <a:endParaRPr lang="mk" b="1" dirty="0"/>
          </a:p>
        </p:txBody>
      </p:sp>
      <p:sp>
        <p:nvSpPr>
          <p:cNvPr id="3" name="Content Placeholder 2"/>
          <p:cNvSpPr>
            <a:spLocks noGrp="1"/>
          </p:cNvSpPr>
          <p:nvPr>
            <p:ph idx="1"/>
          </p:nvPr>
        </p:nvSpPr>
        <p:spPr>
          <a:xfrm>
            <a:off x="1222924" y="1581831"/>
            <a:ext cx="7599342" cy="5145616"/>
          </a:xfrm>
        </p:spPr>
        <p:txBody>
          <a:bodyPr>
            <a:noAutofit/>
          </a:bodyPr>
          <a:lstStyle/>
          <a:p>
            <a:pPr algn="l" rtl="0"/>
            <a:r>
              <a:rPr lang="mk" sz="2400" b="1" i="0" u="none" dirty="0"/>
              <a:t>Контролер на мрежен интерфејс </a:t>
            </a:r>
            <a:r>
              <a:rPr lang="mk" sz="2400" b="0" i="0" u="none" dirty="0"/>
              <a:t>– </a:t>
            </a:r>
            <a:r>
              <a:rPr lang="mk" sz="2400" b="1" i="0" u="none" dirty="0"/>
              <a:t>Network Interface Controller (NIC)</a:t>
            </a:r>
            <a:r>
              <a:rPr lang="mk" sz="2400" b="0" i="0" u="none" dirty="0"/>
              <a:t> – е електронска плоча или картичка што се инсталира на компјутерот со која на компјутерот му се овозможува да се поврзе со мрежата.</a:t>
            </a:r>
          </a:p>
          <a:p>
            <a:pPr algn="l" rtl="0"/>
            <a:r>
              <a:rPr lang="mk" sz="2400" b="1" i="0" u="none" dirty="0"/>
              <a:t>МАС-адреса </a:t>
            </a:r>
            <a:r>
              <a:rPr lang="mk" sz="2400" b="0" i="0" u="none" dirty="0"/>
              <a:t>– </a:t>
            </a:r>
            <a:r>
              <a:rPr lang="mk" sz="2400" b="1" i="0" u="none" dirty="0"/>
              <a:t>Контрола на пристап до медиум (Media Access Control address) </a:t>
            </a:r>
            <a:r>
              <a:rPr lang="mk" sz="2400" b="0" i="0" u="none" dirty="0"/>
              <a:t>– е квазиуникатен идентификатор што им е доделен за идентификација на повеќето мрежни адаптери или мрежни интерфејс-картички (NIC) од производителот и кој дава единствена вредност.</a:t>
            </a:r>
          </a:p>
        </p:txBody>
      </p:sp>
      <p:pic>
        <p:nvPicPr>
          <p:cNvPr id="6" name="Bild 5"/>
          <p:cNvPicPr>
            <a:picLocks noChangeAspect="1"/>
          </p:cNvPicPr>
          <p:nvPr/>
        </p:nvPicPr>
        <p:blipFill>
          <a:blip r:embed="rId3"/>
          <a:stretch>
            <a:fillRect/>
          </a:stretch>
        </p:blipFill>
        <p:spPr>
          <a:xfrm>
            <a:off x="0" y="1344723"/>
            <a:ext cx="1575363" cy="99517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27</a:t>
            </a:fld>
            <a:endParaRPr lang="mk" altLang="en-US" sz="1200" dirty="0" smtClean="0">
              <a:solidFill>
                <a:srgbClr val="898989"/>
              </a:solidFill>
            </a:endParaRPr>
          </a:p>
        </p:txBody>
      </p:sp>
    </p:spTree>
    <p:extLst>
      <p:ext uri="{BB962C8B-B14F-4D97-AF65-F5344CB8AC3E}">
        <p14:creationId xmlns:p14="http://schemas.microsoft.com/office/powerpoint/2010/main" val="13399797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4092456"/>
            <a:ext cx="8194175" cy="2551254"/>
          </a:xfrm>
          <a:noFill/>
        </p:spPr>
        <p:txBody>
          <a:bodyPr>
            <a:normAutofit fontScale="55000" lnSpcReduction="20000"/>
          </a:bodyPr>
          <a:lstStyle/>
          <a:p>
            <a:pPr algn="l" rtl="0" eaLnBrk="1" hangingPunct="1">
              <a:lnSpc>
                <a:spcPct val="80000"/>
              </a:lnSpc>
              <a:buClr>
                <a:srgbClr val="C00000"/>
              </a:buClr>
              <a:buFontTx/>
              <a:buNone/>
            </a:pPr>
            <a:r>
              <a:rPr lang="mk" b="1" i="0" u="none" dirty="0"/>
              <a:t>ПОРТИ</a:t>
            </a:r>
          </a:p>
          <a:p>
            <a:pPr algn="l" rtl="0">
              <a:lnSpc>
                <a:spcPct val="120000"/>
              </a:lnSpc>
              <a:spcBef>
                <a:spcPts val="0"/>
              </a:spcBef>
              <a:spcAft>
                <a:spcPts val="600"/>
              </a:spcAft>
            </a:pPr>
            <a:r>
              <a:rPr lang="mk" b="0" i="0" u="none" dirty="0"/>
              <a:t>Претставуваат крајна точка или „канал“ за мрежна комуникација.</a:t>
            </a:r>
          </a:p>
          <a:p>
            <a:pPr algn="l" rtl="0">
              <a:lnSpc>
                <a:spcPct val="120000"/>
              </a:lnSpc>
              <a:spcBef>
                <a:spcPts val="0"/>
              </a:spcBef>
              <a:spcAft>
                <a:spcPts val="600"/>
              </a:spcAft>
            </a:pPr>
            <a:r>
              <a:rPr lang="mk" b="0" i="0" u="none" dirty="0"/>
              <a:t>Бројот со кој е означена портата им овозможува на различните апликации на ист компјутер да ги користат мрежните ресурси без да си попречуваат меѓу себе</a:t>
            </a:r>
            <a:r>
              <a:rPr lang="mk" b="0" i="0" u="none" dirty="0" smtClean="0"/>
              <a:t>. </a:t>
            </a:r>
            <a:endParaRPr lang="mk" b="0" i="0" u="none" dirty="0"/>
          </a:p>
          <a:p>
            <a:pPr algn="l" rtl="0">
              <a:lnSpc>
                <a:spcPct val="120000"/>
              </a:lnSpc>
              <a:spcBef>
                <a:spcPts val="0"/>
              </a:spcBef>
              <a:spcAft>
                <a:spcPts val="600"/>
              </a:spcAft>
            </a:pPr>
            <a:r>
              <a:rPr lang="mk" b="0" i="0" u="none" dirty="0"/>
              <a:t>Портите се „виртуелни“- тие НЕ се приклучокот во кој се вклучувате!</a:t>
            </a:r>
          </a:p>
          <a:p>
            <a:pPr algn="l" rtl="0">
              <a:lnSpc>
                <a:spcPct val="120000"/>
              </a:lnSpc>
              <a:spcBef>
                <a:spcPts val="0"/>
              </a:spcBef>
              <a:spcAft>
                <a:spcPts val="600"/>
              </a:spcAft>
            </a:pPr>
            <a:r>
              <a:rPr lang="mk" b="0" i="0" u="none" dirty="0"/>
              <a:t>Побарајте ги 65.365 отвори на задната страна на вашиот компјутер!</a:t>
            </a:r>
            <a:r>
              <a:rPr lang="mk" dirty="0" smtClean="0"/>
              <a:t/>
            </a:r>
            <a:br>
              <a:rPr lang="mk" dirty="0" smtClean="0"/>
            </a:br>
            <a:endParaRPr lang="mk" dirty="0" smtClean="0"/>
          </a:p>
        </p:txBody>
      </p:sp>
      <p:sp>
        <p:nvSpPr>
          <p:cNvPr id="83971" name="Rectangle 3"/>
          <p:cNvSpPr>
            <a:spLocks noGrp="1" noChangeArrowheads="1"/>
          </p:cNvSpPr>
          <p:nvPr>
            <p:ph type="title"/>
          </p:nvPr>
        </p:nvSpPr>
        <p:spPr>
          <a:xfrm>
            <a:off x="1000100" y="389467"/>
            <a:ext cx="7136367" cy="711200"/>
          </a:xfrm>
          <a:noFill/>
        </p:spPr>
        <p:txBody>
          <a:bodyPr/>
          <a:lstStyle/>
          <a:p>
            <a:pPr rtl="0" eaLnBrk="1" hangingPunct="1"/>
            <a:r>
              <a:rPr lang="mk" sz="3600" b="1" i="0" u="none"/>
              <a:t>Други термини поврзани со мрежи</a:t>
            </a:r>
          </a:p>
        </p:txBody>
      </p:sp>
      <p:pic>
        <p:nvPicPr>
          <p:cNvPr id="2" name="Bild 1"/>
          <p:cNvPicPr>
            <a:picLocks noChangeAspect="1"/>
          </p:cNvPicPr>
          <p:nvPr/>
        </p:nvPicPr>
        <p:blipFill>
          <a:blip r:embed="rId3"/>
          <a:stretch>
            <a:fillRect/>
          </a:stretch>
        </p:blipFill>
        <p:spPr>
          <a:xfrm>
            <a:off x="1611529" y="1100667"/>
            <a:ext cx="5483697" cy="2875597"/>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28</a:t>
            </a:fld>
            <a:endParaRPr lang="mk" altLang="en-US" sz="1200" dirty="0" smtClean="0">
              <a:solidFill>
                <a:srgbClr val="898989"/>
              </a:solidFill>
            </a:endParaRPr>
          </a:p>
        </p:txBody>
      </p:sp>
    </p:spTree>
    <p:extLst>
      <p:ext uri="{BB962C8B-B14F-4D97-AF65-F5344CB8AC3E}">
        <p14:creationId xmlns:p14="http://schemas.microsoft.com/office/powerpoint/2010/main" val="497210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pPr rtl="0"/>
            <a:r>
              <a:rPr lang="mk" b="1" i="0" u="none"/>
              <a:t>Други термини поврзани со мрежи</a:t>
            </a:r>
            <a:endParaRPr lang="mk" b="1" dirty="0"/>
          </a:p>
        </p:txBody>
      </p:sp>
      <p:sp>
        <p:nvSpPr>
          <p:cNvPr id="3" name="Content Placeholder 2"/>
          <p:cNvSpPr>
            <a:spLocks noGrp="1"/>
          </p:cNvSpPr>
          <p:nvPr>
            <p:ph idx="1"/>
          </p:nvPr>
        </p:nvSpPr>
        <p:spPr>
          <a:xfrm>
            <a:off x="1528654" y="1763712"/>
            <a:ext cx="7158145" cy="4957763"/>
          </a:xfrm>
        </p:spPr>
        <p:txBody>
          <a:bodyPr>
            <a:normAutofit fontScale="85000" lnSpcReduction="10000"/>
          </a:bodyPr>
          <a:lstStyle/>
          <a:p>
            <a:pPr algn="l" rtl="0"/>
            <a:r>
              <a:rPr lang="mk" b="1" i="0" u="none" dirty="0"/>
              <a:t>Сервер </a:t>
            </a:r>
            <a:r>
              <a:rPr lang="mk" b="0" i="0" u="none" dirty="0"/>
              <a:t>–</a:t>
            </a:r>
            <a:r>
              <a:rPr lang="mk" b="1" i="0" u="none" dirty="0"/>
              <a:t> опслужувач (Server) </a:t>
            </a:r>
            <a:r>
              <a:rPr lang="mk" b="0" i="0" u="none" dirty="0"/>
              <a:t>– е компјутер или уред што обезбедува информации или услуги за други компјутери на мрежата. Ако го има соодветниот софтвер, секој компјутер што е поврзан на мрежата може да се конфигурира како сервер. Во повеќето случаи тоа е наменски моќен компјутер определен да биде „секогаш достапен</a:t>
            </a:r>
            <a:r>
              <a:rPr lang="mk" b="0" i="0" u="none" dirty="0" smtClean="0"/>
              <a:t>“. Еден </a:t>
            </a:r>
            <a:r>
              <a:rPr lang="mk" b="0" i="0" u="none" dirty="0"/>
              <a:t>компјутер може да дава повеќе услуги – на пример, да функционира како веб-сервер, сервер за електронска пошта, сервер за датотеки, сервер за печатење итн. </a:t>
            </a:r>
            <a:endParaRPr lang="mk" dirty="0"/>
          </a:p>
        </p:txBody>
      </p:sp>
      <p:pic>
        <p:nvPicPr>
          <p:cNvPr id="6" name="Bild 5"/>
          <p:cNvPicPr>
            <a:picLocks noChangeAspect="1"/>
          </p:cNvPicPr>
          <p:nvPr/>
        </p:nvPicPr>
        <p:blipFill>
          <a:blip r:embed="rId3"/>
          <a:stretch>
            <a:fillRect/>
          </a:stretch>
        </p:blipFill>
        <p:spPr>
          <a:xfrm>
            <a:off x="175078" y="1308054"/>
            <a:ext cx="1645691" cy="1396344"/>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29</a:t>
            </a:fld>
            <a:endParaRPr lang="mk" altLang="en-US" sz="1200" dirty="0" smtClean="0">
              <a:solidFill>
                <a:srgbClr val="898989"/>
              </a:solidFill>
            </a:endParaRPr>
          </a:p>
        </p:txBody>
      </p:sp>
    </p:spTree>
    <p:extLst>
      <p:ext uri="{BB962C8B-B14F-4D97-AF65-F5344CB8AC3E}">
        <p14:creationId xmlns:p14="http://schemas.microsoft.com/office/powerpoint/2010/main" val="14345533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pPr rtl="0"/>
            <a:r>
              <a:rPr lang="mk" b="1" i="0" u="none"/>
              <a:t>Агенда</a:t>
            </a:r>
            <a:endParaRPr lang="mk" b="1" dirty="0"/>
          </a:p>
        </p:txBody>
      </p:sp>
      <p:sp>
        <p:nvSpPr>
          <p:cNvPr id="3" name="Content Placeholder 2"/>
          <p:cNvSpPr>
            <a:spLocks noGrp="1"/>
          </p:cNvSpPr>
          <p:nvPr>
            <p:ph idx="1"/>
          </p:nvPr>
        </p:nvSpPr>
        <p:spPr>
          <a:xfrm>
            <a:off x="457200" y="1134931"/>
            <a:ext cx="8513422" cy="5494507"/>
          </a:xfrm>
        </p:spPr>
        <p:txBody>
          <a:bodyPr>
            <a:normAutofit/>
          </a:bodyPr>
          <a:lstStyle/>
          <a:p>
            <a:pPr algn="l" rtl="0">
              <a:buFont typeface="Arial"/>
              <a:buChar char="•"/>
            </a:pPr>
            <a:r>
              <a:rPr lang="mk" sz="2800" b="1" i="0" u="none"/>
              <a:t>Прв дел </a:t>
            </a:r>
            <a:r>
              <a:rPr lang="mk" sz="2800" b="0" i="0" u="none"/>
              <a:t>– Како функционира интернетот</a:t>
            </a:r>
          </a:p>
          <a:p>
            <a:pPr lvl="2" algn="l" rtl="0"/>
            <a:r>
              <a:rPr lang="mk" sz="2000" b="0" i="0" u="none"/>
              <a:t>Типичен софтвер</a:t>
            </a:r>
          </a:p>
          <a:p>
            <a:pPr lvl="2" algn="l" rtl="0">
              <a:buFont typeface="Arial"/>
              <a:buChar char="•"/>
            </a:pPr>
            <a:r>
              <a:rPr lang="mk" sz="2000" b="0" i="0" u="none"/>
              <a:t>Основи на интернетот</a:t>
            </a:r>
          </a:p>
          <a:p>
            <a:pPr lvl="2" algn="l" rtl="0">
              <a:buFont typeface="Arial"/>
              <a:buChar char="•"/>
            </a:pPr>
            <a:r>
              <a:rPr lang="mk" sz="2000" b="0" i="0" u="none"/>
              <a:t>Интернет – како тој функционира</a:t>
            </a:r>
          </a:p>
          <a:p>
            <a:pPr algn="l" rtl="0">
              <a:buFont typeface="Arial"/>
              <a:buChar char="•"/>
            </a:pPr>
            <a:r>
              <a:rPr lang="mk" sz="2800" b="1" i="0" u="none"/>
              <a:t>Втор дел </a:t>
            </a:r>
            <a:r>
              <a:rPr lang="mk" sz="2800" b="0" i="0" u="none"/>
              <a:t>- Интернет-услуги</a:t>
            </a:r>
          </a:p>
          <a:p>
            <a:pPr lvl="2" algn="l" rtl="0">
              <a:buFont typeface="Arial"/>
              <a:buChar char="•"/>
            </a:pPr>
            <a:r>
              <a:rPr lang="mk" sz="2000" b="0" i="0" u="none"/>
              <a:t>Глобална мрежа</a:t>
            </a:r>
          </a:p>
          <a:p>
            <a:pPr lvl="2" algn="l" rtl="0">
              <a:buFont typeface="Arial"/>
              <a:buChar char="•"/>
            </a:pPr>
            <a:r>
              <a:rPr lang="mk" sz="2000" b="0" i="0" u="none"/>
              <a:t>Имиња на домени и IP-адреси</a:t>
            </a:r>
          </a:p>
          <a:p>
            <a:pPr lvl="2" algn="l" rtl="0">
              <a:buFont typeface="Arial"/>
              <a:buChar char="•"/>
            </a:pPr>
            <a:r>
              <a:rPr lang="mk" sz="2000" b="0" i="0" u="none"/>
              <a:t>Траги</a:t>
            </a:r>
          </a:p>
          <a:p>
            <a:pPr lvl="2" algn="l" rtl="0">
              <a:buFont typeface="Arial"/>
              <a:buChar char="•"/>
            </a:pPr>
            <a:r>
              <a:rPr lang="mk" sz="2000" b="0" i="0" u="none"/>
              <a:t>Електронска пошта</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a:t>
            </a:fld>
            <a:endParaRPr lang="mk" altLang="en-US" sz="1200" dirty="0" smtClean="0">
              <a:solidFill>
                <a:srgbClr val="898989"/>
              </a:solidFill>
            </a:endParaRPr>
          </a:p>
        </p:txBody>
      </p:sp>
      <p:sp>
        <p:nvSpPr>
          <p:cNvPr id="5" name="Čuvar mesta za broj slajda 1"/>
          <p:cNvSpPr txBox="1">
            <a:spLocks/>
          </p:cNvSpPr>
          <p:nvPr/>
        </p:nvSpPr>
        <p:spPr bwMode="auto">
          <a:xfrm>
            <a:off x="6705600"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a:t>
            </a:fld>
            <a:endParaRPr lang="mk" altLang="en-US" sz="1200" dirty="0" smtClean="0">
              <a:solidFill>
                <a:srgbClr val="898989"/>
              </a:solidFill>
            </a:endParaRPr>
          </a:p>
        </p:txBody>
      </p:sp>
    </p:spTree>
    <p:extLst>
      <p:ext uri="{BB962C8B-B14F-4D97-AF65-F5344CB8AC3E}">
        <p14:creationId xmlns:p14="http://schemas.microsoft.com/office/powerpoint/2010/main" val="21601402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7"/>
          <p:cNvPicPr/>
          <p:nvPr/>
        </p:nvPicPr>
        <p:blipFill>
          <a:blip r:embed="rId3">
            <a:extLst>
              <a:ext uri="{28A0092B-C50C-407E-A947-70E740481C1C}">
                <a14:useLocalDpi xmlns:a14="http://schemas.microsoft.com/office/drawing/2010/main" val="0"/>
              </a:ext>
            </a:extLst>
          </a:blip>
          <a:stretch>
            <a:fillRect/>
          </a:stretch>
        </p:blipFill>
        <p:spPr>
          <a:xfrm>
            <a:off x="-10524" y="3458385"/>
            <a:ext cx="1875365" cy="1165281"/>
          </a:xfrm>
          <a:prstGeom prst="rect">
            <a:avLst/>
          </a:prstGeom>
        </p:spPr>
      </p:pic>
      <p:pic>
        <p:nvPicPr>
          <p:cNvPr id="5" name="Bild 4"/>
          <p:cNvPicPr>
            <a:picLocks noChangeAspect="1"/>
          </p:cNvPicPr>
          <p:nvPr/>
        </p:nvPicPr>
        <p:blipFill rotWithShape="1">
          <a:blip r:embed="rId4"/>
          <a:srcRect t="6043"/>
          <a:stretch/>
        </p:blipFill>
        <p:spPr>
          <a:xfrm>
            <a:off x="0" y="4444622"/>
            <a:ext cx="1941085" cy="1343329"/>
          </a:xfrm>
          <a:prstGeom prst="rect">
            <a:avLst/>
          </a:prstGeom>
        </p:spPr>
      </p:pic>
      <p:pic>
        <p:nvPicPr>
          <p:cNvPr id="7" name="Picture 33"/>
          <p:cNvPicPr/>
          <p:nvPr/>
        </p:nvPicPr>
        <p:blipFill>
          <a:blip r:embed="rId5">
            <a:extLst>
              <a:ext uri="{28A0092B-C50C-407E-A947-70E740481C1C}">
                <a14:useLocalDpi xmlns:a14="http://schemas.microsoft.com/office/drawing/2010/main" val="0"/>
              </a:ext>
            </a:extLst>
          </a:blip>
          <a:stretch>
            <a:fillRect/>
          </a:stretch>
        </p:blipFill>
        <p:spPr>
          <a:xfrm>
            <a:off x="176384" y="1401137"/>
            <a:ext cx="1610967" cy="1088327"/>
          </a:xfrm>
          <a:prstGeom prst="rect">
            <a:avLst/>
          </a:prstGeom>
        </p:spPr>
      </p:pic>
      <p:sp>
        <p:nvSpPr>
          <p:cNvPr id="2" name="Title 1"/>
          <p:cNvSpPr>
            <a:spLocks noGrp="1"/>
          </p:cNvSpPr>
          <p:nvPr>
            <p:ph type="title"/>
          </p:nvPr>
        </p:nvSpPr>
        <p:spPr>
          <a:xfrm>
            <a:off x="457200" y="274638"/>
            <a:ext cx="8229600" cy="715962"/>
          </a:xfrm>
        </p:spPr>
        <p:txBody>
          <a:bodyPr/>
          <a:lstStyle/>
          <a:p>
            <a:pPr rtl="0"/>
            <a:r>
              <a:rPr lang="mk" b="1" i="0" u="none"/>
              <a:t>Други термини поврзани со мрежи</a:t>
            </a:r>
            <a:endParaRPr lang="mk" b="1" dirty="0"/>
          </a:p>
        </p:txBody>
      </p:sp>
      <p:sp>
        <p:nvSpPr>
          <p:cNvPr id="3" name="Content Placeholder 2"/>
          <p:cNvSpPr>
            <a:spLocks noGrp="1"/>
          </p:cNvSpPr>
          <p:nvPr>
            <p:ph idx="1"/>
          </p:nvPr>
        </p:nvSpPr>
        <p:spPr>
          <a:xfrm>
            <a:off x="1528654" y="1168400"/>
            <a:ext cx="7158145" cy="4957763"/>
          </a:xfrm>
        </p:spPr>
        <p:txBody>
          <a:bodyPr>
            <a:normAutofit fontScale="70000" lnSpcReduction="20000"/>
          </a:bodyPr>
          <a:lstStyle/>
          <a:p>
            <a:endParaRPr lang="mk" b="1" dirty="0" smtClean="0"/>
          </a:p>
          <a:p>
            <a:pPr algn="l" rtl="0"/>
            <a:r>
              <a:rPr lang="mk" b="1" i="0" u="none" dirty="0"/>
              <a:t>Мрежен разводник (Network Hub)</a:t>
            </a:r>
            <a:r>
              <a:rPr lang="mk" b="0" i="0" u="none" dirty="0"/>
              <a:t> – или поврзувач е уред за поврзување на повеќе преплетени парови на етернет-уреди со оптички кабли, со што функционираат како единствен мрежен сегмент</a:t>
            </a:r>
            <a:r>
              <a:rPr lang="mk" b="0" i="0" u="none" dirty="0" smtClean="0"/>
              <a:t>. </a:t>
            </a:r>
            <a:endParaRPr lang="mk" dirty="0" smtClean="0"/>
          </a:p>
          <a:p>
            <a:endParaRPr lang="mk" dirty="0"/>
          </a:p>
          <a:p>
            <a:pPr algn="l" rtl="0"/>
            <a:r>
              <a:rPr lang="mk" b="1" i="0" u="none" dirty="0"/>
              <a:t>Мрежна преклопка (Network Switch)</a:t>
            </a:r>
            <a:r>
              <a:rPr lang="mk" b="0" i="0" u="none" dirty="0"/>
              <a:t> – е уред за компјутерски мрежи што поврзува мрежни сегменти. </a:t>
            </a:r>
          </a:p>
          <a:p>
            <a:endParaRPr lang="mk" dirty="0" smtClean="0"/>
          </a:p>
          <a:p>
            <a:pPr algn="l" rtl="0"/>
            <a:r>
              <a:rPr lang="mk" b="1" i="0" u="none" dirty="0"/>
              <a:t>Рутер – насочувач (Router)</a:t>
            </a:r>
            <a:r>
              <a:rPr lang="mk" b="0" i="0" u="none" dirty="0"/>
              <a:t> – е уред што ја определува следната точка во мрежата од која групата податоци треба да се прати кон нивната дестинација</a:t>
            </a:r>
            <a:r>
              <a:rPr lang="mk" b="0" i="0" u="none" dirty="0" smtClean="0"/>
              <a:t>. Тој </a:t>
            </a:r>
            <a:r>
              <a:rPr lang="mk" b="0" i="0" u="none" dirty="0"/>
              <a:t>мора да биде поврзан со барем две мрежи. </a:t>
            </a:r>
          </a:p>
          <a:p>
            <a:endParaRPr lang="mk" dirty="0" smtClean="0"/>
          </a:p>
          <a:p>
            <a:endParaRPr lang="mk" dirty="0"/>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30</a:t>
            </a:fld>
            <a:endParaRPr lang="mk" altLang="en-US" sz="1200" dirty="0" smtClean="0">
              <a:solidFill>
                <a:srgbClr val="898989"/>
              </a:solidFill>
            </a:endParaRPr>
          </a:p>
        </p:txBody>
      </p:sp>
    </p:spTree>
    <p:extLst>
      <p:ext uri="{BB962C8B-B14F-4D97-AF65-F5344CB8AC3E}">
        <p14:creationId xmlns:p14="http://schemas.microsoft.com/office/powerpoint/2010/main" val="10647313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4202214"/>
            <a:ext cx="8194175" cy="2441495"/>
          </a:xfrm>
          <a:noFill/>
        </p:spPr>
        <p:txBody>
          <a:bodyPr>
            <a:normAutofit fontScale="62500" lnSpcReduction="20000"/>
          </a:bodyPr>
          <a:lstStyle/>
          <a:p>
            <a:pPr algn="l" rtl="0" eaLnBrk="1" hangingPunct="1">
              <a:lnSpc>
                <a:spcPct val="120000"/>
              </a:lnSpc>
              <a:spcBef>
                <a:spcPts val="0"/>
              </a:spcBef>
              <a:spcAft>
                <a:spcPts val="600"/>
              </a:spcAft>
              <a:buClr>
                <a:srgbClr val="C00000"/>
              </a:buClr>
              <a:buFontTx/>
              <a:buNone/>
            </a:pPr>
            <a:r>
              <a:rPr lang="mk" b="1" i="0" u="none" dirty="0"/>
              <a:t>ПРОТОК (ШИРИНА НА ОПСЕГ) (BANDWIDTH)</a:t>
            </a:r>
          </a:p>
          <a:p>
            <a:pPr algn="l" rtl="0">
              <a:lnSpc>
                <a:spcPct val="120000"/>
              </a:lnSpc>
              <a:spcBef>
                <a:spcPts val="0"/>
              </a:spcBef>
              <a:spcAft>
                <a:spcPts val="600"/>
              </a:spcAft>
            </a:pPr>
            <a:r>
              <a:rPr lang="mk" b="0" i="0" u="none" dirty="0"/>
              <a:t>Обем на информациите што може да се пренесат </a:t>
            </a:r>
            <a:r>
              <a:rPr lang="mk" b="0" i="0" u="none" dirty="0" smtClean="0"/>
              <a:t>преку телефонска </a:t>
            </a:r>
            <a:r>
              <a:rPr lang="mk" b="0" i="0" u="none" dirty="0"/>
              <a:t>линија, кабелска линија, сателитска врска итн</a:t>
            </a:r>
            <a:r>
              <a:rPr lang="mk" b="0" i="0" u="none" dirty="0" smtClean="0"/>
              <a:t>. </a:t>
            </a:r>
            <a:endParaRPr lang="mk" b="0" i="0" u="none" dirty="0"/>
          </a:p>
          <a:p>
            <a:pPr algn="l" rtl="0">
              <a:lnSpc>
                <a:spcPct val="120000"/>
              </a:lnSpc>
              <a:spcBef>
                <a:spcPts val="0"/>
              </a:spcBef>
              <a:spcAft>
                <a:spcPts val="600"/>
              </a:spcAft>
            </a:pPr>
            <a:r>
              <a:rPr lang="mk" b="0" i="0" u="none" dirty="0"/>
              <a:t>Колку што е поголем протокот, толку е побрза вашата конекција и со тоа вашето работење на интернет се доближува до преземање на податоците веднаш во дадениот момент, како да гледате ТВ-емисија. </a:t>
            </a:r>
          </a:p>
        </p:txBody>
      </p:sp>
      <p:sp>
        <p:nvSpPr>
          <p:cNvPr id="83971" name="Rectangle 3"/>
          <p:cNvSpPr>
            <a:spLocks noGrp="1" noChangeArrowheads="1"/>
          </p:cNvSpPr>
          <p:nvPr>
            <p:ph type="title"/>
          </p:nvPr>
        </p:nvSpPr>
        <p:spPr>
          <a:xfrm>
            <a:off x="1000100" y="389467"/>
            <a:ext cx="7136367" cy="711200"/>
          </a:xfrm>
          <a:noFill/>
        </p:spPr>
        <p:txBody>
          <a:bodyPr/>
          <a:lstStyle/>
          <a:p>
            <a:pPr rtl="0" eaLnBrk="1" hangingPunct="1"/>
            <a:r>
              <a:rPr lang="mk" sz="3600" b="1" i="0" u="none"/>
              <a:t>Други термини поврзани со мрежи</a:t>
            </a:r>
          </a:p>
        </p:txBody>
      </p:sp>
      <p:pic>
        <p:nvPicPr>
          <p:cNvPr id="2" name="Bild 1"/>
          <p:cNvPicPr>
            <a:picLocks noChangeAspect="1"/>
          </p:cNvPicPr>
          <p:nvPr/>
        </p:nvPicPr>
        <p:blipFill>
          <a:blip r:embed="rId3"/>
          <a:stretch>
            <a:fillRect/>
          </a:stretch>
        </p:blipFill>
        <p:spPr>
          <a:xfrm>
            <a:off x="2304618" y="1069307"/>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31</a:t>
            </a:fld>
            <a:endParaRPr lang="mk" altLang="en-US" sz="1200" dirty="0" smtClean="0">
              <a:solidFill>
                <a:srgbClr val="898989"/>
              </a:solidFill>
            </a:endParaRPr>
          </a:p>
        </p:txBody>
      </p:sp>
    </p:spTree>
    <p:extLst>
      <p:ext uri="{BB962C8B-B14F-4D97-AF65-F5344CB8AC3E}">
        <p14:creationId xmlns:p14="http://schemas.microsoft.com/office/powerpoint/2010/main" val="8801356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rtl="0"/>
            <a:r>
              <a:rPr lang="mk" b="1" i="0" u="none"/>
              <a:t>Вкупна слика</a:t>
            </a:r>
          </a:p>
        </p:txBody>
      </p:sp>
      <p:pic>
        <p:nvPicPr>
          <p:cNvPr id="5" name="Bild 4"/>
          <p:cNvPicPr>
            <a:picLocks noChangeAspect="1"/>
          </p:cNvPicPr>
          <p:nvPr/>
        </p:nvPicPr>
        <p:blipFill>
          <a:blip r:embed="rId3"/>
          <a:stretch>
            <a:fillRect/>
          </a:stretch>
        </p:blipFill>
        <p:spPr>
          <a:xfrm>
            <a:off x="365922" y="1190130"/>
            <a:ext cx="8379673" cy="5479742"/>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32</a:t>
            </a:fld>
            <a:endParaRPr lang="mk" altLang="en-US" sz="1200" dirty="0" smtClean="0">
              <a:solidFill>
                <a:srgbClr val="898989"/>
              </a:solidFill>
            </a:endParaRPr>
          </a:p>
        </p:txBody>
      </p:sp>
    </p:spTree>
    <p:extLst>
      <p:ext uri="{BB962C8B-B14F-4D97-AF65-F5344CB8AC3E}">
        <p14:creationId xmlns:p14="http://schemas.microsoft.com/office/powerpoint/2010/main" val="19197787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5"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0" name="TextBox 49"/>
          <p:cNvSpPr txBox="1"/>
          <p:nvPr/>
        </p:nvSpPr>
        <p:spPr>
          <a:xfrm>
            <a:off x="3144182" y="3026482"/>
            <a:ext cx="3069285" cy="1077218"/>
          </a:xfrm>
          <a:prstGeom prst="rect">
            <a:avLst/>
          </a:prstGeom>
          <a:noFill/>
        </p:spPr>
        <p:txBody>
          <a:bodyPr wrap="square" rtlCol="0">
            <a:spAutoFit/>
          </a:bodyPr>
          <a:lstStyle/>
          <a:p>
            <a:pPr algn="ctr" rtl="0"/>
            <a:r>
              <a:rPr lang="mk" sz="3200" b="1" i="0" u="none">
                <a:solidFill>
                  <a:schemeClr val="accent1">
                    <a:lumMod val="25000"/>
                  </a:schemeClr>
                </a:solidFill>
                <a:latin typeface="Calibri" pitchFamily="34" charset="0"/>
              </a:rPr>
              <a:t>ОСНОВИ НА ИНТЕРНЕТОТ</a:t>
            </a:r>
            <a:endParaRPr lang="mk" sz="3200" dirty="0"/>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33</a:t>
            </a:fld>
            <a:endParaRPr lang="mk" altLang="en-US" sz="1200" dirty="0" smtClean="0">
              <a:solidFill>
                <a:srgbClr val="898989"/>
              </a:solidFill>
            </a:endParaRPr>
          </a:p>
        </p:txBody>
      </p:sp>
    </p:spTree>
    <p:extLst>
      <p:ext uri="{BB962C8B-B14F-4D97-AF65-F5344CB8AC3E}">
        <p14:creationId xmlns:p14="http://schemas.microsoft.com/office/powerpoint/2010/main" val="30810316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869"/>
            <a:ext cx="8229600" cy="657820"/>
          </a:xfrm>
        </p:spPr>
        <p:txBody>
          <a:bodyPr/>
          <a:lstStyle/>
          <a:p>
            <a:pPr rtl="0"/>
            <a:r>
              <a:rPr lang="mk" b="1" i="0" u="none"/>
              <a:t>Воини на мрежата</a:t>
            </a:r>
            <a:endParaRPr lang="mk" b="1" dirty="0"/>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34</a:t>
            </a:fld>
            <a:endParaRPr lang="mk" altLang="en-US" sz="1200" dirty="0" smtClean="0">
              <a:solidFill>
                <a:srgbClr val="898989"/>
              </a:solidFill>
            </a:endParaRPr>
          </a:p>
        </p:txBody>
      </p:sp>
      <p:pic>
        <p:nvPicPr>
          <p:cNvPr id="7" name="PBWhzz_Gn10?ecver=1"/>
          <p:cNvPicPr>
            <a:picLocks noRot="1" noChangeAspect="1"/>
          </p:cNvPicPr>
          <p:nvPr>
            <a:videoFile r:link="rId1"/>
          </p:nvPr>
        </p:nvPicPr>
        <p:blipFill>
          <a:blip r:embed="rId4"/>
          <a:stretch>
            <a:fillRect/>
          </a:stretch>
        </p:blipFill>
        <p:spPr>
          <a:xfrm>
            <a:off x="254714" y="1318494"/>
            <a:ext cx="8644588" cy="486258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00034" y="0"/>
            <a:ext cx="8229600" cy="857232"/>
          </a:xfrm>
        </p:spPr>
        <p:txBody>
          <a:bodyPr/>
          <a:lstStyle/>
          <a:p>
            <a:pPr rtl="0"/>
            <a:r>
              <a:rPr lang="mk" b="1" i="0" u="none">
                <a:solidFill>
                  <a:schemeClr val="accent1">
                    <a:lumMod val="25000"/>
                  </a:schemeClr>
                </a:solidFill>
                <a:latin typeface="Calibri" pitchFamily="34" charset="0"/>
              </a:rPr>
              <a:t>Принципи на интернетот</a:t>
            </a:r>
          </a:p>
        </p:txBody>
      </p:sp>
      <p:sp>
        <p:nvSpPr>
          <p:cNvPr id="96259" name="Rectangle 3"/>
          <p:cNvSpPr>
            <a:spLocks noGrp="1" noChangeArrowheads="1"/>
          </p:cNvSpPr>
          <p:nvPr>
            <p:ph type="body" idx="1"/>
          </p:nvPr>
        </p:nvSpPr>
        <p:spPr>
          <a:xfrm>
            <a:off x="381000" y="1371600"/>
            <a:ext cx="5748348" cy="4724400"/>
          </a:xfrm>
        </p:spPr>
        <p:txBody>
          <a:bodyPr>
            <a:normAutofit fontScale="92500"/>
          </a:bodyPr>
          <a:lstStyle/>
          <a:p>
            <a:pPr algn="just" rtl="0"/>
            <a:r>
              <a:rPr lang="mk" sz="2800" b="0" i="0" u="none">
                <a:latin typeface="Calibri" pitchFamily="34" charset="0"/>
              </a:rPr>
              <a:t>Ако некој дел од интернетот е неисправен или уништен, комуникацијата може да продолжи и понатаму. </a:t>
            </a:r>
          </a:p>
          <a:p>
            <a:pPr algn="just" rtl="0"/>
            <a:r>
              <a:rPr lang="mk" sz="2800" b="0" i="0" u="none">
                <a:latin typeface="Calibri" pitchFamily="34" charset="0"/>
              </a:rPr>
              <a:t>Никој не го поседува интернетот – ниедна организација, корпорација или влада. </a:t>
            </a:r>
          </a:p>
          <a:p>
            <a:pPr algn="just" rtl="0"/>
            <a:r>
              <a:rPr lang="mk" sz="2800" b="0" i="0" u="none">
                <a:latin typeface="Calibri" pitchFamily="34" charset="0"/>
              </a:rPr>
              <a:t>Тој во голема мера е саморегулиран. </a:t>
            </a:r>
          </a:p>
          <a:p>
            <a:pPr algn="just" rtl="0"/>
            <a:r>
              <a:rPr lang="mk" sz="2800" b="0" i="0" u="none">
                <a:latin typeface="Calibri" pitchFamily="34" charset="0"/>
              </a:rPr>
              <a:t>Целиот интернет користи иста технологија на поврзување</a:t>
            </a:r>
            <a:r>
              <a:rPr lang="mk" sz="2800" b="0" i="0" u="none">
                <a:solidFill>
                  <a:srgbClr val="FF0000"/>
                </a:solidFill>
                <a:latin typeface="Calibri" pitchFamily="34" charset="0"/>
              </a:rPr>
              <a:t>	</a:t>
            </a:r>
            <a:r>
              <a:rPr lang="mk" sz="2800" b="0" i="0" u="none">
                <a:solidFill>
                  <a:schemeClr val="accent1">
                    <a:lumMod val="25000"/>
                  </a:schemeClr>
                </a:solidFill>
                <a:latin typeface="Calibri" pitchFamily="34" charset="0"/>
              </a:rPr>
              <a:t>ИНТЕРНЕТ-ПРОТОКОЛ</a:t>
            </a:r>
          </a:p>
        </p:txBody>
      </p:sp>
      <p:pic>
        <p:nvPicPr>
          <p:cNvPr id="11268" name="Picture 4" descr="munzner_default_small"/>
          <p:cNvPicPr>
            <a:picLocks noChangeAspect="1" noChangeArrowheads="1"/>
          </p:cNvPicPr>
          <p:nvPr/>
        </p:nvPicPr>
        <p:blipFill>
          <a:blip r:embed="rId3" cstate="print"/>
          <a:srcRect/>
          <a:stretch>
            <a:fillRect/>
          </a:stretch>
        </p:blipFill>
        <p:spPr bwMode="auto">
          <a:xfrm>
            <a:off x="6215074" y="2500306"/>
            <a:ext cx="2290751" cy="2543626"/>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35</a:t>
            </a:fld>
            <a:endParaRPr lang="mk" altLang="en-US" sz="1200" dirty="0" smtClean="0">
              <a:solidFill>
                <a:srgbClr val="898989"/>
              </a:solidFill>
            </a:endParaRPr>
          </a:p>
        </p:txBody>
      </p:sp>
    </p:spTree>
    <p:extLst>
      <p:ext uri="{BB962C8B-B14F-4D97-AF65-F5344CB8AC3E}">
        <p14:creationId xmlns:p14="http://schemas.microsoft.com/office/powerpoint/2010/main" val="19057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2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2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62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684213" y="2786059"/>
            <a:ext cx="7521575" cy="838200"/>
          </a:xfrm>
          <a:prstGeom prst="rect">
            <a:avLst/>
          </a:prstGeom>
          <a:solidFill>
            <a:srgbClr val="FF0000"/>
          </a:solidFill>
          <a:ln w="9525">
            <a:noFill/>
            <a:miter lim="800000"/>
            <a:headEnd/>
            <a:tailEnd/>
          </a:ln>
        </p:spPr>
        <p:txBody>
          <a:bodyPr wrap="none" anchor="ctr"/>
          <a:lstStyle/>
          <a:p>
            <a:pPr algn="ctr" rtl="0"/>
            <a:r>
              <a:rPr lang="mk" sz="3200" b="1" i="0" u="none">
                <a:solidFill>
                  <a:schemeClr val="bg1"/>
                </a:solidFill>
                <a:latin typeface="Calibri" pitchFamily="34" charset="0"/>
              </a:rPr>
              <a:t>ИНТЕРНЕТ</a:t>
            </a:r>
            <a:endParaRPr lang="mk" sz="3200" b="1" dirty="0">
              <a:solidFill>
                <a:schemeClr val="bg1"/>
              </a:solidFill>
              <a:latin typeface="Calibri" pitchFamily="34" charset="0"/>
            </a:endParaRPr>
          </a:p>
        </p:txBody>
      </p:sp>
      <p:sp>
        <p:nvSpPr>
          <p:cNvPr id="13316" name="Rectangle 4"/>
          <p:cNvSpPr>
            <a:spLocks noChangeArrowheads="1"/>
          </p:cNvSpPr>
          <p:nvPr/>
        </p:nvSpPr>
        <p:spPr bwMode="auto">
          <a:xfrm>
            <a:off x="684213" y="2030409"/>
            <a:ext cx="7916862" cy="809625"/>
          </a:xfrm>
          <a:prstGeom prst="rect">
            <a:avLst/>
          </a:prstGeom>
          <a:noFill/>
          <a:ln w="9525">
            <a:noFill/>
            <a:miter lim="800000"/>
            <a:headEnd/>
            <a:tailEnd/>
          </a:ln>
        </p:spPr>
        <p:txBody>
          <a:bodyPr wrap="none" anchor="ctr"/>
          <a:lstStyle/>
          <a:p>
            <a:pPr algn="ctr" rtl="0"/>
            <a:endParaRPr lang="mk" sz="3200" b="1">
              <a:latin typeface="Calibri" pitchFamily="34" charset="0"/>
            </a:endParaRPr>
          </a:p>
        </p:txBody>
      </p:sp>
      <p:sp>
        <p:nvSpPr>
          <p:cNvPr id="100357" name="Rectangle 5"/>
          <p:cNvSpPr>
            <a:spLocks noChangeArrowheads="1"/>
          </p:cNvSpPr>
          <p:nvPr/>
        </p:nvSpPr>
        <p:spPr bwMode="auto">
          <a:xfrm>
            <a:off x="684213" y="1993896"/>
            <a:ext cx="990600" cy="900113"/>
          </a:xfrm>
          <a:prstGeom prst="rect">
            <a:avLst/>
          </a:prstGeom>
          <a:solidFill>
            <a:srgbClr val="FF99CC"/>
          </a:solidFill>
          <a:ln w="9525">
            <a:noFill/>
            <a:miter lim="800000"/>
            <a:headEnd/>
            <a:tailEnd/>
          </a:ln>
        </p:spPr>
        <p:txBody>
          <a:bodyPr wrap="none" anchor="ctr"/>
          <a:lstStyle/>
          <a:p>
            <a:pPr algn="ctr" rtl="0"/>
            <a:r>
              <a:rPr lang="mk" b="1" i="0" u="none">
                <a:latin typeface="Calibri" pitchFamily="34" charset="0"/>
              </a:rPr>
              <a:t>WWW</a:t>
            </a:r>
          </a:p>
        </p:txBody>
      </p:sp>
      <p:sp>
        <p:nvSpPr>
          <p:cNvPr id="100358" name="Rectangle 6"/>
          <p:cNvSpPr>
            <a:spLocks noChangeArrowheads="1"/>
          </p:cNvSpPr>
          <p:nvPr/>
        </p:nvSpPr>
        <p:spPr bwMode="auto">
          <a:xfrm>
            <a:off x="1619250" y="1993896"/>
            <a:ext cx="990600" cy="900113"/>
          </a:xfrm>
          <a:prstGeom prst="rect">
            <a:avLst/>
          </a:prstGeom>
          <a:solidFill>
            <a:srgbClr val="FFCC99"/>
          </a:solidFill>
          <a:ln w="9525">
            <a:noFill/>
            <a:miter lim="800000"/>
            <a:headEnd/>
            <a:tailEnd/>
          </a:ln>
        </p:spPr>
        <p:txBody>
          <a:bodyPr wrap="none" anchor="ctr"/>
          <a:lstStyle/>
          <a:p>
            <a:pPr algn="ctr" rtl="0"/>
            <a:r>
              <a:rPr lang="mk" b="1" i="0" u="none">
                <a:latin typeface="Calibri" pitchFamily="34" charset="0"/>
              </a:rPr>
              <a:t>Е-пошта</a:t>
            </a:r>
            <a:endParaRPr lang="mk" b="1" dirty="0">
              <a:latin typeface="Calibri" pitchFamily="34" charset="0"/>
            </a:endParaRPr>
          </a:p>
        </p:txBody>
      </p:sp>
      <p:sp>
        <p:nvSpPr>
          <p:cNvPr id="100359" name="Rectangle 7"/>
          <p:cNvSpPr>
            <a:spLocks noChangeArrowheads="1"/>
          </p:cNvSpPr>
          <p:nvPr/>
        </p:nvSpPr>
        <p:spPr bwMode="auto">
          <a:xfrm>
            <a:off x="2555875" y="1993896"/>
            <a:ext cx="990600" cy="900113"/>
          </a:xfrm>
          <a:prstGeom prst="rect">
            <a:avLst/>
          </a:prstGeom>
          <a:solidFill>
            <a:srgbClr val="FFFF99"/>
          </a:solidFill>
          <a:ln w="9525">
            <a:noFill/>
            <a:miter lim="800000"/>
            <a:headEnd/>
            <a:tailEnd/>
          </a:ln>
        </p:spPr>
        <p:txBody>
          <a:bodyPr wrap="none" anchor="ctr"/>
          <a:lstStyle/>
          <a:p>
            <a:pPr algn="ctr" rtl="0"/>
            <a:r>
              <a:rPr lang="mk" b="1" i="0" u="none">
                <a:latin typeface="Calibri" pitchFamily="34" charset="0"/>
              </a:rPr>
              <a:t>Peer</a:t>
            </a:r>
          </a:p>
          <a:p>
            <a:pPr algn="ctr" rtl="0"/>
            <a:r>
              <a:rPr lang="mk" b="1" i="0" u="none">
                <a:latin typeface="Calibri" pitchFamily="34" charset="0"/>
              </a:rPr>
              <a:t>2</a:t>
            </a:r>
          </a:p>
          <a:p>
            <a:pPr algn="ctr" rtl="0"/>
            <a:r>
              <a:rPr lang="mk" b="1" i="0" u="none">
                <a:latin typeface="Calibri" pitchFamily="34" charset="0"/>
              </a:rPr>
              <a:t>Peer</a:t>
            </a:r>
            <a:endParaRPr lang="mk" b="1" dirty="0">
              <a:latin typeface="Calibri" pitchFamily="34" charset="0"/>
            </a:endParaRPr>
          </a:p>
        </p:txBody>
      </p:sp>
      <p:sp>
        <p:nvSpPr>
          <p:cNvPr id="100360" name="Rectangle 8"/>
          <p:cNvSpPr>
            <a:spLocks noChangeArrowheads="1"/>
          </p:cNvSpPr>
          <p:nvPr/>
        </p:nvSpPr>
        <p:spPr bwMode="auto">
          <a:xfrm>
            <a:off x="3492500" y="1993896"/>
            <a:ext cx="990600" cy="900113"/>
          </a:xfrm>
          <a:prstGeom prst="rect">
            <a:avLst/>
          </a:prstGeom>
          <a:solidFill>
            <a:srgbClr val="CCFFCC"/>
          </a:solidFill>
          <a:ln w="9525">
            <a:noFill/>
            <a:miter lim="800000"/>
            <a:headEnd/>
            <a:tailEnd/>
          </a:ln>
        </p:spPr>
        <p:txBody>
          <a:bodyPr wrap="none" anchor="ctr"/>
          <a:lstStyle/>
          <a:p>
            <a:pPr algn="ctr" rtl="0"/>
            <a:r>
              <a:rPr lang="mk" b="1" i="0" u="none">
                <a:latin typeface="Calibri" pitchFamily="34" charset="0"/>
              </a:rPr>
              <a:t>FTP</a:t>
            </a:r>
          </a:p>
        </p:txBody>
      </p:sp>
      <p:sp>
        <p:nvSpPr>
          <p:cNvPr id="100361" name="Rectangle 9"/>
          <p:cNvSpPr>
            <a:spLocks noChangeArrowheads="1"/>
          </p:cNvSpPr>
          <p:nvPr/>
        </p:nvSpPr>
        <p:spPr bwMode="auto">
          <a:xfrm>
            <a:off x="4427538" y="1993896"/>
            <a:ext cx="990600" cy="900113"/>
          </a:xfrm>
          <a:prstGeom prst="rect">
            <a:avLst/>
          </a:prstGeom>
          <a:solidFill>
            <a:srgbClr val="99CCFF"/>
          </a:solidFill>
          <a:ln w="9525">
            <a:noFill/>
            <a:miter lim="800000"/>
            <a:headEnd/>
            <a:tailEnd/>
          </a:ln>
        </p:spPr>
        <p:txBody>
          <a:bodyPr wrap="none" anchor="ctr"/>
          <a:lstStyle/>
          <a:p>
            <a:pPr algn="ctr" rtl="0"/>
            <a:r>
              <a:rPr lang="mk" sz="1400" b="1" i="0" u="none">
                <a:latin typeface="Calibri" pitchFamily="34" charset="0"/>
              </a:rPr>
              <a:t>Социјално</a:t>
            </a:r>
            <a:r>
              <a:rPr lang="mk" sz="1400" b="0" i="0" u="none">
                <a:latin typeface="Calibri" pitchFamily="34" charset="0"/>
              </a:rPr>
              <a:t> </a:t>
            </a:r>
          </a:p>
          <a:p>
            <a:pPr algn="ctr" rtl="0"/>
            <a:r>
              <a:rPr lang="mk" sz="1400" b="1" i="0" u="none">
                <a:latin typeface="Calibri" pitchFamily="34" charset="0"/>
              </a:rPr>
              <a:t>вмрежување</a:t>
            </a:r>
            <a:endParaRPr lang="mk" sz="1400" b="1" dirty="0">
              <a:latin typeface="Calibri" pitchFamily="34" charset="0"/>
            </a:endParaRPr>
          </a:p>
        </p:txBody>
      </p:sp>
      <p:sp>
        <p:nvSpPr>
          <p:cNvPr id="100362" name="Rectangle 10"/>
          <p:cNvSpPr>
            <a:spLocks noChangeArrowheads="1"/>
          </p:cNvSpPr>
          <p:nvPr/>
        </p:nvSpPr>
        <p:spPr bwMode="auto">
          <a:xfrm>
            <a:off x="5364163" y="1993896"/>
            <a:ext cx="990600" cy="900113"/>
          </a:xfrm>
          <a:prstGeom prst="rect">
            <a:avLst/>
          </a:prstGeom>
          <a:solidFill>
            <a:srgbClr val="CC99FF"/>
          </a:solidFill>
          <a:ln w="9525">
            <a:noFill/>
            <a:miter lim="800000"/>
            <a:headEnd/>
            <a:tailEnd/>
          </a:ln>
        </p:spPr>
        <p:txBody>
          <a:bodyPr wrap="none" anchor="ctr"/>
          <a:lstStyle/>
          <a:p>
            <a:pPr algn="ctr" rtl="0"/>
            <a:r>
              <a:rPr lang="mk" b="1" i="0" u="none">
                <a:latin typeface="Calibri" pitchFamily="34" charset="0"/>
              </a:rPr>
              <a:t>IRC</a:t>
            </a:r>
          </a:p>
        </p:txBody>
      </p:sp>
      <p:sp>
        <p:nvSpPr>
          <p:cNvPr id="100363" name="Rectangle 11"/>
          <p:cNvSpPr>
            <a:spLocks noChangeArrowheads="1"/>
          </p:cNvSpPr>
          <p:nvPr/>
        </p:nvSpPr>
        <p:spPr bwMode="auto">
          <a:xfrm>
            <a:off x="6300788" y="1993896"/>
            <a:ext cx="990600" cy="900113"/>
          </a:xfrm>
          <a:prstGeom prst="rect">
            <a:avLst/>
          </a:prstGeom>
          <a:solidFill>
            <a:srgbClr val="99FF99"/>
          </a:solidFill>
          <a:ln w="9525">
            <a:noFill/>
            <a:miter lim="800000"/>
            <a:headEnd/>
            <a:tailEnd/>
          </a:ln>
        </p:spPr>
        <p:txBody>
          <a:bodyPr wrap="none" anchor="ctr"/>
          <a:lstStyle/>
          <a:p>
            <a:pPr algn="ctr" rtl="0"/>
            <a:r>
              <a:rPr lang="mk" sz="1400" b="1" i="0" u="none">
                <a:latin typeface="Calibri" pitchFamily="34" charset="0"/>
              </a:rPr>
              <a:t>Instant</a:t>
            </a:r>
            <a:r>
              <a:rPr lang="mk" sz="1400" b="0" i="0" u="none">
                <a:latin typeface="Calibri" pitchFamily="34" charset="0"/>
              </a:rPr>
              <a:t> </a:t>
            </a:r>
          </a:p>
          <a:p>
            <a:pPr algn="ctr" rtl="0"/>
            <a:r>
              <a:rPr lang="mk" sz="1400" b="1" i="0" u="none">
                <a:latin typeface="Calibri" pitchFamily="34" charset="0"/>
              </a:rPr>
              <a:t>Messenger</a:t>
            </a:r>
            <a:endParaRPr lang="mk" sz="1400" b="1" dirty="0">
              <a:latin typeface="Calibri" pitchFamily="34" charset="0"/>
            </a:endParaRPr>
          </a:p>
        </p:txBody>
      </p:sp>
      <p:sp>
        <p:nvSpPr>
          <p:cNvPr id="100364" name="Rectangle 12"/>
          <p:cNvSpPr>
            <a:spLocks noChangeArrowheads="1"/>
          </p:cNvSpPr>
          <p:nvPr/>
        </p:nvSpPr>
        <p:spPr bwMode="auto">
          <a:xfrm>
            <a:off x="7235825" y="1993896"/>
            <a:ext cx="990600" cy="900113"/>
          </a:xfrm>
          <a:prstGeom prst="rect">
            <a:avLst/>
          </a:prstGeom>
          <a:solidFill>
            <a:srgbClr val="FFCC66"/>
          </a:solidFill>
          <a:ln w="9525">
            <a:noFill/>
            <a:miter lim="800000"/>
            <a:headEnd/>
            <a:tailEnd/>
          </a:ln>
        </p:spPr>
        <p:txBody>
          <a:bodyPr wrap="none" anchor="ctr"/>
          <a:lstStyle/>
          <a:p>
            <a:pPr algn="ctr" rtl="0"/>
            <a:r>
              <a:rPr lang="mk" b="1" i="0" u="none">
                <a:latin typeface="Calibri" pitchFamily="34" charset="0"/>
              </a:rPr>
              <a:t>VOIP</a:t>
            </a:r>
            <a:endParaRPr lang="mk" b="1" dirty="0">
              <a:latin typeface="Calibri" pitchFamily="34" charset="0"/>
            </a:endParaRPr>
          </a:p>
        </p:txBody>
      </p:sp>
      <p:sp>
        <p:nvSpPr>
          <p:cNvPr id="14" name="Rectangle 2"/>
          <p:cNvSpPr txBox="1">
            <a:spLocks noChangeArrowheads="1"/>
          </p:cNvSpPr>
          <p:nvPr/>
        </p:nvSpPr>
        <p:spPr>
          <a:xfrm>
            <a:off x="642910" y="285728"/>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mk" sz="4400" b="1" i="0" u="none">
                <a:solidFill>
                  <a:schemeClr val="accent1">
                    <a:lumMod val="25000"/>
                  </a:schemeClr>
                </a:solidFill>
                <a:latin typeface="Calibri" pitchFamily="34" charset="0"/>
                <a:ea typeface="+mj-ea"/>
                <a:cs typeface="+mj-cs"/>
              </a:rPr>
              <a:t>Што му припаѓа на интернетот?</a:t>
            </a:r>
            <a:endParaRPr kumimoji="0" lang="mk" sz="4400" b="1" i="0" u="none" strike="noStrike" kern="1200" cap="none" spc="0" normalizeH="0" baseline="0" noProof="0" dirty="0" smtClean="0">
              <a:ln>
                <a:noFill/>
              </a:ln>
              <a:solidFill>
                <a:schemeClr val="accent1">
                  <a:lumMod val="25000"/>
                </a:schemeClr>
              </a:solidFill>
              <a:effectLst/>
              <a:uLnTx/>
              <a:uFillTx/>
              <a:latin typeface="Calibri" pitchFamily="34" charset="0"/>
              <a:ea typeface="+mj-ea"/>
              <a:cs typeface="+mj-cs"/>
            </a:endParaRPr>
          </a:p>
        </p:txBody>
      </p:sp>
      <p:pic>
        <p:nvPicPr>
          <p:cNvPr id="16" name="Picture 4" descr="Motorway - empty"/>
          <p:cNvPicPr>
            <a:picLocks noChangeAspect="1" noChangeArrowheads="1"/>
          </p:cNvPicPr>
          <p:nvPr/>
        </p:nvPicPr>
        <p:blipFill>
          <a:blip r:embed="rId3" cstate="print"/>
          <a:srcRect/>
          <a:stretch>
            <a:fillRect/>
          </a:stretch>
        </p:blipFill>
        <p:spPr bwMode="auto">
          <a:xfrm>
            <a:off x="3286116" y="4000504"/>
            <a:ext cx="2643190" cy="1982393"/>
          </a:xfrm>
          <a:prstGeom prst="rect">
            <a:avLst/>
          </a:prstGeom>
          <a:noFill/>
          <a:ln w="9525">
            <a:noFill/>
            <a:miter lim="800000"/>
            <a:headEnd/>
            <a:tailEnd/>
          </a:ln>
        </p:spPr>
      </p:pic>
      <p:sp>
        <p:nvSpPr>
          <p:cNvPr id="1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36</a:t>
            </a:fld>
            <a:endParaRPr lang="mk" altLang="en-US" sz="1200" dirty="0" smtClean="0">
              <a:solidFill>
                <a:srgbClr val="898989"/>
              </a:solidFill>
            </a:endParaRPr>
          </a:p>
        </p:txBody>
      </p:sp>
    </p:spTree>
    <p:extLst>
      <p:ext uri="{BB962C8B-B14F-4D97-AF65-F5344CB8AC3E}">
        <p14:creationId xmlns:p14="http://schemas.microsoft.com/office/powerpoint/2010/main" val="369551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ppt_x"/>
                                          </p:val>
                                        </p:tav>
                                        <p:tav tm="100000">
                                          <p:val>
                                            <p:strVal val="#ppt_x"/>
                                          </p:val>
                                        </p:tav>
                                      </p:tavLst>
                                    </p:anim>
                                    <p:anim calcmode="lin" valueType="num">
                                      <p:cBhvr additive="base">
                                        <p:cTn id="8" dur="500" fill="hold"/>
                                        <p:tgtEl>
                                          <p:spTgt spid="10035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0358"/>
                                        </p:tgtEl>
                                        <p:attrNameLst>
                                          <p:attrName>style.visibility</p:attrName>
                                        </p:attrNameLst>
                                      </p:cBhvr>
                                      <p:to>
                                        <p:strVal val="visible"/>
                                      </p:to>
                                    </p:set>
                                    <p:anim calcmode="lin" valueType="num">
                                      <p:cBhvr additive="base">
                                        <p:cTn id="13" dur="500" fill="hold"/>
                                        <p:tgtEl>
                                          <p:spTgt spid="100358"/>
                                        </p:tgtEl>
                                        <p:attrNameLst>
                                          <p:attrName>ppt_x</p:attrName>
                                        </p:attrNameLst>
                                      </p:cBhvr>
                                      <p:tavLst>
                                        <p:tav tm="0">
                                          <p:val>
                                            <p:strVal val="#ppt_x"/>
                                          </p:val>
                                        </p:tav>
                                        <p:tav tm="100000">
                                          <p:val>
                                            <p:strVal val="#ppt_x"/>
                                          </p:val>
                                        </p:tav>
                                      </p:tavLst>
                                    </p:anim>
                                    <p:anim calcmode="lin" valueType="num">
                                      <p:cBhvr additive="base">
                                        <p:cTn id="14" dur="500" fill="hold"/>
                                        <p:tgtEl>
                                          <p:spTgt spid="10035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00359"/>
                                        </p:tgtEl>
                                        <p:attrNameLst>
                                          <p:attrName>style.visibility</p:attrName>
                                        </p:attrNameLst>
                                      </p:cBhvr>
                                      <p:to>
                                        <p:strVal val="visible"/>
                                      </p:to>
                                    </p:set>
                                    <p:anim calcmode="lin" valueType="num">
                                      <p:cBhvr additive="base">
                                        <p:cTn id="19" dur="500" fill="hold"/>
                                        <p:tgtEl>
                                          <p:spTgt spid="100359"/>
                                        </p:tgtEl>
                                        <p:attrNameLst>
                                          <p:attrName>ppt_x</p:attrName>
                                        </p:attrNameLst>
                                      </p:cBhvr>
                                      <p:tavLst>
                                        <p:tav tm="0">
                                          <p:val>
                                            <p:strVal val="#ppt_x"/>
                                          </p:val>
                                        </p:tav>
                                        <p:tav tm="100000">
                                          <p:val>
                                            <p:strVal val="#ppt_x"/>
                                          </p:val>
                                        </p:tav>
                                      </p:tavLst>
                                    </p:anim>
                                    <p:anim calcmode="lin" valueType="num">
                                      <p:cBhvr additive="base">
                                        <p:cTn id="20" dur="500" fill="hold"/>
                                        <p:tgtEl>
                                          <p:spTgt spid="10035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00360"/>
                                        </p:tgtEl>
                                        <p:attrNameLst>
                                          <p:attrName>style.visibility</p:attrName>
                                        </p:attrNameLst>
                                      </p:cBhvr>
                                      <p:to>
                                        <p:strVal val="visible"/>
                                      </p:to>
                                    </p:set>
                                    <p:anim calcmode="lin" valueType="num">
                                      <p:cBhvr additive="base">
                                        <p:cTn id="25" dur="500" fill="hold"/>
                                        <p:tgtEl>
                                          <p:spTgt spid="100360"/>
                                        </p:tgtEl>
                                        <p:attrNameLst>
                                          <p:attrName>ppt_x</p:attrName>
                                        </p:attrNameLst>
                                      </p:cBhvr>
                                      <p:tavLst>
                                        <p:tav tm="0">
                                          <p:val>
                                            <p:strVal val="#ppt_x"/>
                                          </p:val>
                                        </p:tav>
                                        <p:tav tm="100000">
                                          <p:val>
                                            <p:strVal val="#ppt_x"/>
                                          </p:val>
                                        </p:tav>
                                      </p:tavLst>
                                    </p:anim>
                                    <p:anim calcmode="lin" valueType="num">
                                      <p:cBhvr additive="base">
                                        <p:cTn id="26" dur="500" fill="hold"/>
                                        <p:tgtEl>
                                          <p:spTgt spid="100360"/>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grpId="0" nodeType="afterEffect">
                                  <p:stCondLst>
                                    <p:cond delay="0"/>
                                  </p:stCondLst>
                                  <p:childTnLst>
                                    <p:set>
                                      <p:cBhvr>
                                        <p:cTn id="29" dur="1" fill="hold">
                                          <p:stCondLst>
                                            <p:cond delay="0"/>
                                          </p:stCondLst>
                                        </p:cTn>
                                        <p:tgtEl>
                                          <p:spTgt spid="100361"/>
                                        </p:tgtEl>
                                        <p:attrNameLst>
                                          <p:attrName>style.visibility</p:attrName>
                                        </p:attrNameLst>
                                      </p:cBhvr>
                                      <p:to>
                                        <p:strVal val="visible"/>
                                      </p:to>
                                    </p:set>
                                    <p:anim calcmode="lin" valueType="num">
                                      <p:cBhvr additive="base">
                                        <p:cTn id="30" dur="500" fill="hold"/>
                                        <p:tgtEl>
                                          <p:spTgt spid="100361"/>
                                        </p:tgtEl>
                                        <p:attrNameLst>
                                          <p:attrName>ppt_x</p:attrName>
                                        </p:attrNameLst>
                                      </p:cBhvr>
                                      <p:tavLst>
                                        <p:tav tm="0">
                                          <p:val>
                                            <p:strVal val="#ppt_x"/>
                                          </p:val>
                                        </p:tav>
                                        <p:tav tm="100000">
                                          <p:val>
                                            <p:strVal val="#ppt_x"/>
                                          </p:val>
                                        </p:tav>
                                      </p:tavLst>
                                    </p:anim>
                                    <p:anim calcmode="lin" valueType="num">
                                      <p:cBhvr additive="base">
                                        <p:cTn id="31" dur="500" fill="hold"/>
                                        <p:tgtEl>
                                          <p:spTgt spid="100361"/>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1" fill="hold" grpId="0" nodeType="afterEffect">
                                  <p:stCondLst>
                                    <p:cond delay="0"/>
                                  </p:stCondLst>
                                  <p:childTnLst>
                                    <p:set>
                                      <p:cBhvr>
                                        <p:cTn id="34" dur="1" fill="hold">
                                          <p:stCondLst>
                                            <p:cond delay="0"/>
                                          </p:stCondLst>
                                        </p:cTn>
                                        <p:tgtEl>
                                          <p:spTgt spid="100362"/>
                                        </p:tgtEl>
                                        <p:attrNameLst>
                                          <p:attrName>style.visibility</p:attrName>
                                        </p:attrNameLst>
                                      </p:cBhvr>
                                      <p:to>
                                        <p:strVal val="visible"/>
                                      </p:to>
                                    </p:set>
                                    <p:anim calcmode="lin" valueType="num">
                                      <p:cBhvr additive="base">
                                        <p:cTn id="35" dur="500" fill="hold"/>
                                        <p:tgtEl>
                                          <p:spTgt spid="100362"/>
                                        </p:tgtEl>
                                        <p:attrNameLst>
                                          <p:attrName>ppt_x</p:attrName>
                                        </p:attrNameLst>
                                      </p:cBhvr>
                                      <p:tavLst>
                                        <p:tav tm="0">
                                          <p:val>
                                            <p:strVal val="#ppt_x"/>
                                          </p:val>
                                        </p:tav>
                                        <p:tav tm="100000">
                                          <p:val>
                                            <p:strVal val="#ppt_x"/>
                                          </p:val>
                                        </p:tav>
                                      </p:tavLst>
                                    </p:anim>
                                    <p:anim calcmode="lin" valueType="num">
                                      <p:cBhvr additive="base">
                                        <p:cTn id="36" dur="500" fill="hold"/>
                                        <p:tgtEl>
                                          <p:spTgt spid="100362"/>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100363"/>
                                        </p:tgtEl>
                                        <p:attrNameLst>
                                          <p:attrName>style.visibility</p:attrName>
                                        </p:attrNameLst>
                                      </p:cBhvr>
                                      <p:to>
                                        <p:strVal val="visible"/>
                                      </p:to>
                                    </p:set>
                                    <p:anim calcmode="lin" valueType="num">
                                      <p:cBhvr additive="base">
                                        <p:cTn id="40" dur="500" fill="hold"/>
                                        <p:tgtEl>
                                          <p:spTgt spid="100363"/>
                                        </p:tgtEl>
                                        <p:attrNameLst>
                                          <p:attrName>ppt_x</p:attrName>
                                        </p:attrNameLst>
                                      </p:cBhvr>
                                      <p:tavLst>
                                        <p:tav tm="0">
                                          <p:val>
                                            <p:strVal val="#ppt_x"/>
                                          </p:val>
                                        </p:tav>
                                        <p:tav tm="100000">
                                          <p:val>
                                            <p:strVal val="#ppt_x"/>
                                          </p:val>
                                        </p:tav>
                                      </p:tavLst>
                                    </p:anim>
                                    <p:anim calcmode="lin" valueType="num">
                                      <p:cBhvr additive="base">
                                        <p:cTn id="41" dur="500" fill="hold"/>
                                        <p:tgtEl>
                                          <p:spTgt spid="100363"/>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1" fill="hold" grpId="0" nodeType="afterEffect">
                                  <p:stCondLst>
                                    <p:cond delay="0"/>
                                  </p:stCondLst>
                                  <p:childTnLst>
                                    <p:set>
                                      <p:cBhvr>
                                        <p:cTn id="44" dur="1" fill="hold">
                                          <p:stCondLst>
                                            <p:cond delay="0"/>
                                          </p:stCondLst>
                                        </p:cTn>
                                        <p:tgtEl>
                                          <p:spTgt spid="100364"/>
                                        </p:tgtEl>
                                        <p:attrNameLst>
                                          <p:attrName>style.visibility</p:attrName>
                                        </p:attrNameLst>
                                      </p:cBhvr>
                                      <p:to>
                                        <p:strVal val="visible"/>
                                      </p:to>
                                    </p:set>
                                    <p:anim calcmode="lin" valueType="num">
                                      <p:cBhvr additive="base">
                                        <p:cTn id="45" dur="500" fill="hold"/>
                                        <p:tgtEl>
                                          <p:spTgt spid="100364"/>
                                        </p:tgtEl>
                                        <p:attrNameLst>
                                          <p:attrName>ppt_x</p:attrName>
                                        </p:attrNameLst>
                                      </p:cBhvr>
                                      <p:tavLst>
                                        <p:tav tm="0">
                                          <p:val>
                                            <p:strVal val="#ppt_x"/>
                                          </p:val>
                                        </p:tav>
                                        <p:tav tm="100000">
                                          <p:val>
                                            <p:strVal val="#ppt_x"/>
                                          </p:val>
                                        </p:tav>
                                      </p:tavLst>
                                    </p:anim>
                                    <p:anim calcmode="lin" valueType="num">
                                      <p:cBhvr additive="base">
                                        <p:cTn id="46" dur="500" fill="hold"/>
                                        <p:tgtEl>
                                          <p:spTgt spid="100364"/>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P spid="100358" grpId="0" animBg="1"/>
      <p:bldP spid="100359" grpId="0" animBg="1"/>
      <p:bldP spid="100360" grpId="0" animBg="1"/>
      <p:bldP spid="100361" grpId="0" animBg="1"/>
      <p:bldP spid="100362" grpId="0" animBg="1"/>
      <p:bldP spid="100363" grpId="0" animBg="1"/>
      <p:bldP spid="10036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49829"/>
          </a:xfrm>
        </p:spPr>
        <p:txBody>
          <a:bodyPr/>
          <a:lstStyle/>
          <a:p>
            <a:pPr rtl="0"/>
            <a:r>
              <a:rPr lang="mk" b="1" i="0" u="none"/>
              <a:t>Интернет-протоколи</a:t>
            </a:r>
            <a:endParaRPr lang="mk" b="1" dirty="0"/>
          </a:p>
        </p:txBody>
      </p:sp>
      <p:sp>
        <p:nvSpPr>
          <p:cNvPr id="3" name="Content Placeholder 2"/>
          <p:cNvSpPr>
            <a:spLocks noGrp="1"/>
          </p:cNvSpPr>
          <p:nvPr>
            <p:ph idx="1"/>
          </p:nvPr>
        </p:nvSpPr>
        <p:spPr>
          <a:xfrm>
            <a:off x="457200" y="1261534"/>
            <a:ext cx="8229600" cy="4864630"/>
          </a:xfrm>
        </p:spPr>
        <p:txBody>
          <a:bodyPr>
            <a:normAutofit fontScale="70000" lnSpcReduction="20000"/>
          </a:bodyPr>
          <a:lstStyle/>
          <a:p>
            <a:pPr algn="l" rtl="0"/>
            <a:r>
              <a:rPr lang="mk" b="0" i="0" u="none"/>
              <a:t>Постојат мал број протоколи, а најважен од нив е Интернет-протоколот (Internet Protocol (IP)). </a:t>
            </a:r>
          </a:p>
          <a:p>
            <a:pPr algn="l" rtl="0"/>
            <a:r>
              <a:rPr lang="mk" b="0" i="0" u="none"/>
              <a:t>Секој компјутер поврзан за интернет МОРА да го користи. </a:t>
            </a:r>
          </a:p>
          <a:p>
            <a:pPr algn="l" rtl="0"/>
            <a:r>
              <a:rPr lang="mk" b="0" i="0" u="none"/>
              <a:t>IP-адресата е вашиот „телефонски интернет-број“ и без IP-адресата не би биле во можност да го користите интернетот. </a:t>
            </a:r>
          </a:p>
          <a:p>
            <a:pPr algn="l" rtl="0"/>
            <a:r>
              <a:rPr lang="mk" b="0" i="0" u="none"/>
              <a:t>Различни апликации и услуги користат различни протоколи за комуникација низ мрежите, а некои од нив се: HTTP – Протокол за пренос на хипертекст (HyperText Transfer Protocol); SMTP – Едноставен протокол за трансфер на писма (Simple Mail Transfer Protocol); FTP – Протокол за пренос на датотеки (File Transfer Protocol); NNTP – Протокол за пренос на мрежни вести (Network News Transfer Protocol). </a:t>
            </a:r>
          </a:p>
          <a:p>
            <a:endParaRPr lang="mk"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37</a:t>
            </a:fld>
            <a:endParaRPr lang="mk" altLang="en-US" sz="1200" dirty="0" smtClean="0">
              <a:solidFill>
                <a:srgbClr val="898989"/>
              </a:solidFill>
            </a:endParaRPr>
          </a:p>
        </p:txBody>
      </p:sp>
    </p:spTree>
    <p:extLst>
      <p:ext uri="{BB962C8B-B14F-4D97-AF65-F5344CB8AC3E}">
        <p14:creationId xmlns:p14="http://schemas.microsoft.com/office/powerpoint/2010/main" val="19891852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p:txBody>
          <a:bodyPr/>
          <a:lstStyle/>
          <a:p>
            <a:pPr algn="l" rtl="0">
              <a:buClr>
                <a:srgbClr val="C00000"/>
              </a:buClr>
              <a:buFontTx/>
              <a:buNone/>
            </a:pPr>
            <a:r>
              <a:rPr lang="mk" b="0" i="0" u="none"/>
              <a:t>Повеќето луѓе се поврзуваат преку ISP</a:t>
            </a:r>
          </a:p>
          <a:p>
            <a:pPr lvl="1" algn="l" rtl="0">
              <a:buClr>
                <a:srgbClr val="C00000"/>
              </a:buClr>
              <a:buNone/>
            </a:pPr>
            <a:endParaRPr lang="mk" sz="1800" b="1" dirty="0" smtClean="0"/>
          </a:p>
          <a:p>
            <a:pPr algn="l" rtl="0">
              <a:buClr>
                <a:srgbClr val="C00000"/>
              </a:buClr>
              <a:buFontTx/>
              <a:buNone/>
            </a:pPr>
            <a:r>
              <a:rPr lang="mk" b="0" i="0" u="none"/>
              <a:t>Како се поврзуваат</a:t>
            </a:r>
          </a:p>
          <a:p>
            <a:pPr lvl="1" algn="l" rtl="0"/>
            <a:r>
              <a:rPr lang="mk" sz="2000" b="1" i="0" u="none"/>
              <a:t>Со избирање</a:t>
            </a:r>
            <a:r>
              <a:rPr lang="mk" sz="2000" b="0" i="0" u="none"/>
              <a:t> </a:t>
            </a:r>
          </a:p>
          <a:p>
            <a:pPr lvl="1" algn="l" rtl="0"/>
            <a:r>
              <a:rPr lang="mk" sz="2000" b="1" i="0" u="none"/>
              <a:t>Широкопојасно (xDSL)</a:t>
            </a:r>
          </a:p>
          <a:p>
            <a:pPr lvl="1" algn="l" rtl="0"/>
            <a:r>
              <a:rPr lang="mk" sz="2000" b="1" i="0" u="none"/>
              <a:t>Оптичко влакно</a:t>
            </a:r>
            <a:endParaRPr lang="mk" sz="2000" b="1" dirty="0" smtClean="0"/>
          </a:p>
          <a:p>
            <a:pPr lvl="1" algn="l" rtl="0"/>
            <a:r>
              <a:rPr lang="mk" sz="2000" b="1" i="0" u="none"/>
              <a:t>ISDN</a:t>
            </a:r>
          </a:p>
          <a:p>
            <a:pPr lvl="1" algn="l" rtl="0"/>
            <a:r>
              <a:rPr lang="mk" sz="2000" b="1" i="0" u="none"/>
              <a:t>Кабелска ТВ</a:t>
            </a:r>
          </a:p>
          <a:p>
            <a:pPr lvl="1" algn="l" rtl="0"/>
            <a:r>
              <a:rPr lang="mk" sz="2000" b="1" i="0" u="none"/>
              <a:t>Безжична пристапна точка</a:t>
            </a:r>
          </a:p>
          <a:p>
            <a:pPr lvl="1" algn="l" rtl="0"/>
            <a:r>
              <a:rPr lang="mk" sz="2000" b="1" i="0" u="none"/>
              <a:t>Сателит</a:t>
            </a:r>
          </a:p>
        </p:txBody>
      </p:sp>
      <p:sp>
        <p:nvSpPr>
          <p:cNvPr id="15364" name="Rectangle 4"/>
          <p:cNvSpPr>
            <a:spLocks noGrp="1" noChangeArrowheads="1"/>
          </p:cNvSpPr>
          <p:nvPr>
            <p:ph type="title"/>
          </p:nvPr>
        </p:nvSpPr>
        <p:spPr>
          <a:xfrm>
            <a:off x="457200" y="274638"/>
            <a:ext cx="8229600" cy="800629"/>
          </a:xfrm>
        </p:spPr>
        <p:txBody>
          <a:bodyPr/>
          <a:lstStyle/>
          <a:p>
            <a:pPr rtl="0"/>
            <a:r>
              <a:rPr lang="mk" b="1" i="0" u="none"/>
              <a:t>Поврзување за интернет</a:t>
            </a:r>
          </a:p>
        </p:txBody>
      </p:sp>
      <p:pic>
        <p:nvPicPr>
          <p:cNvPr id="103430" name="Picture 6" descr="600x740"/>
          <p:cNvPicPr>
            <a:picLocks noChangeAspect="1" noChangeArrowheads="1"/>
          </p:cNvPicPr>
          <p:nvPr/>
        </p:nvPicPr>
        <p:blipFill>
          <a:blip r:embed="rId3" cstate="print"/>
          <a:srcRect/>
          <a:stretch>
            <a:fillRect/>
          </a:stretch>
        </p:blipFill>
        <p:spPr bwMode="auto">
          <a:xfrm>
            <a:off x="4932363" y="4076700"/>
            <a:ext cx="1749425" cy="2157413"/>
          </a:xfrm>
          <a:prstGeom prst="rect">
            <a:avLst/>
          </a:prstGeom>
          <a:noFill/>
          <a:ln w="9525">
            <a:noFill/>
            <a:miter lim="800000"/>
            <a:headEnd/>
            <a:tailEnd/>
          </a:ln>
        </p:spPr>
      </p:pic>
      <p:pic>
        <p:nvPicPr>
          <p:cNvPr id="103432" name="Picture 8" descr="wirelessuser"/>
          <p:cNvPicPr>
            <a:picLocks noChangeAspect="1" noChangeArrowheads="1"/>
          </p:cNvPicPr>
          <p:nvPr/>
        </p:nvPicPr>
        <p:blipFill>
          <a:blip r:embed="rId4" cstate="print"/>
          <a:srcRect/>
          <a:stretch>
            <a:fillRect/>
          </a:stretch>
        </p:blipFill>
        <p:spPr bwMode="auto">
          <a:xfrm>
            <a:off x="7164388" y="3357563"/>
            <a:ext cx="1543050" cy="1552575"/>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38</a:t>
            </a:fld>
            <a:endParaRPr lang="mk" altLang="en-US" sz="1200" dirty="0" smtClean="0">
              <a:solidFill>
                <a:srgbClr val="898989"/>
              </a:solidFill>
            </a:endParaRPr>
          </a:p>
        </p:txBody>
      </p:sp>
    </p:spTree>
    <p:extLst>
      <p:ext uri="{BB962C8B-B14F-4D97-AF65-F5344CB8AC3E}">
        <p14:creationId xmlns:p14="http://schemas.microsoft.com/office/powerpoint/2010/main" val="165220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4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4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342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342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342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3426">
                                            <p:txEl>
                                              <p:pRg st="7" end="7"/>
                                            </p:txEl>
                                          </p:spTgt>
                                        </p:tgtEl>
                                        <p:attrNameLst>
                                          <p:attrName>style.visibility</p:attrName>
                                        </p:attrNameLst>
                                      </p:cBhvr>
                                      <p:to>
                                        <p:strVal val="visible"/>
                                      </p:to>
                                    </p:set>
                                  </p:childTnLst>
                                </p:cTn>
                              </p:par>
                              <p:par>
                                <p:cTn id="29" presetID="9" presetClass="entr" presetSubtype="0" fill="hold" nodeType="withEffect">
                                  <p:stCondLst>
                                    <p:cond delay="0"/>
                                  </p:stCondLst>
                                  <p:childTnLst>
                                    <p:set>
                                      <p:cBhvr>
                                        <p:cTn id="30" dur="1" fill="hold">
                                          <p:stCondLst>
                                            <p:cond delay="0"/>
                                          </p:stCondLst>
                                        </p:cTn>
                                        <p:tgtEl>
                                          <p:spTgt spid="103430"/>
                                        </p:tgtEl>
                                        <p:attrNameLst>
                                          <p:attrName>style.visibility</p:attrName>
                                        </p:attrNameLst>
                                      </p:cBhvr>
                                      <p:to>
                                        <p:strVal val="visible"/>
                                      </p:to>
                                    </p:set>
                                    <p:animEffect transition="in" filter="dissolve">
                                      <p:cBhvr>
                                        <p:cTn id="31" dur="500"/>
                                        <p:tgtEl>
                                          <p:spTgt spid="103430"/>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3426">
                                            <p:txEl>
                                              <p:pRg st="8" end="8"/>
                                            </p:txEl>
                                          </p:spTgt>
                                        </p:tgtEl>
                                        <p:attrNameLst>
                                          <p:attrName>style.visibility</p:attrName>
                                        </p:attrNameLst>
                                      </p:cBhvr>
                                      <p:to>
                                        <p:strVal val="visible"/>
                                      </p:to>
                                    </p:set>
                                  </p:childTnLst>
                                </p:cTn>
                              </p:par>
                              <p:par>
                                <p:cTn id="36" presetID="9" presetClass="entr" presetSubtype="0" fill="hold" nodeType="withEffect">
                                  <p:stCondLst>
                                    <p:cond delay="0"/>
                                  </p:stCondLst>
                                  <p:childTnLst>
                                    <p:set>
                                      <p:cBhvr>
                                        <p:cTn id="37" dur="1" fill="hold">
                                          <p:stCondLst>
                                            <p:cond delay="0"/>
                                          </p:stCondLst>
                                        </p:cTn>
                                        <p:tgtEl>
                                          <p:spTgt spid="103432"/>
                                        </p:tgtEl>
                                        <p:attrNameLst>
                                          <p:attrName>style.visibility</p:attrName>
                                        </p:attrNameLst>
                                      </p:cBhvr>
                                      <p:to>
                                        <p:strVal val="visible"/>
                                      </p:to>
                                    </p:set>
                                    <p:animEffect transition="in" filter="dissolve">
                                      <p:cBhvr>
                                        <p:cTn id="38" dur="500"/>
                                        <p:tgtEl>
                                          <p:spTgt spid="10343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342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sz="half" idx="2"/>
          </p:nvPr>
        </p:nvSpPr>
        <p:spPr>
          <a:xfrm>
            <a:off x="1285852" y="1571612"/>
            <a:ext cx="6786610" cy="3714776"/>
          </a:xfrm>
          <a:noFill/>
        </p:spPr>
        <p:txBody>
          <a:bodyPr lIns="54000">
            <a:normAutofit/>
          </a:bodyPr>
          <a:lstStyle/>
          <a:p>
            <a:pPr marL="452438" indent="-452438" algn="l" rtl="0"/>
            <a:r>
              <a:rPr lang="mk" b="0" i="0" u="none"/>
              <a:t>Комерцијални организации</a:t>
            </a:r>
          </a:p>
          <a:p>
            <a:pPr marL="452438" indent="-452438" algn="l" rtl="0"/>
            <a:r>
              <a:rPr lang="mk" b="0" i="0" u="none"/>
              <a:t>Го најмуваат пристапот до интернет</a:t>
            </a:r>
          </a:p>
          <a:p>
            <a:pPr marL="452438" indent="-452438" algn="l" rtl="0"/>
            <a:r>
              <a:rPr lang="mk" b="0" i="0" u="none"/>
              <a:t>Околу 14.000 + низ целиот свет</a:t>
            </a:r>
          </a:p>
          <a:p>
            <a:pPr marL="452438" indent="-452438" algn="l" rtl="0"/>
            <a:r>
              <a:rPr lang="mk" b="0" i="0" u="none"/>
              <a:t>Тие водат евиденција</a:t>
            </a:r>
          </a:p>
          <a:p>
            <a:pPr marL="803275" lvl="1" indent="-354013" algn="l" rtl="0"/>
            <a:r>
              <a:rPr lang="mk" sz="2600" b="0" i="0" u="none"/>
              <a:t>Но колку долго?</a:t>
            </a:r>
          </a:p>
          <a:p>
            <a:pPr marL="803275" lvl="1" indent="-354013" algn="l" rtl="0"/>
            <a:r>
              <a:rPr lang="mk" sz="2600" b="0" i="0" u="none"/>
              <a:t>Пресретнување?</a:t>
            </a:r>
          </a:p>
        </p:txBody>
      </p:sp>
      <p:sp>
        <p:nvSpPr>
          <p:cNvPr id="5" name="Title 4"/>
          <p:cNvSpPr>
            <a:spLocks noGrp="1"/>
          </p:cNvSpPr>
          <p:nvPr>
            <p:ph type="title"/>
          </p:nvPr>
        </p:nvSpPr>
        <p:spPr>
          <a:xfrm>
            <a:off x="857224" y="285728"/>
            <a:ext cx="7175521" cy="882672"/>
          </a:xfrm>
        </p:spPr>
        <p:txBody>
          <a:bodyPr/>
          <a:lstStyle/>
          <a:p>
            <a:pPr rtl="0"/>
            <a:r>
              <a:rPr lang="mk" b="1" i="0" u="none"/>
              <a:t>Провајдер на интернет-услуги (ISP)</a:t>
            </a:r>
            <a:endParaRPr lang="mk"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39</a:t>
            </a:fld>
            <a:endParaRPr lang="mk" altLang="en-US" sz="1200" dirty="0" smtClean="0">
              <a:solidFill>
                <a:srgbClr val="898989"/>
              </a:solidFill>
            </a:endParaRPr>
          </a:p>
        </p:txBody>
      </p:sp>
    </p:spTree>
    <p:extLst>
      <p:ext uri="{BB962C8B-B14F-4D97-AF65-F5344CB8AC3E}">
        <p14:creationId xmlns:p14="http://schemas.microsoft.com/office/powerpoint/2010/main" val="39207778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4473"/>
          </a:xfrm>
        </p:spPr>
        <p:txBody>
          <a:bodyPr/>
          <a:lstStyle/>
          <a:p>
            <a:pPr rtl="0"/>
            <a:r>
              <a:rPr lang="mk" b="1" i="0" u="none"/>
              <a:t>Агенда</a:t>
            </a:r>
            <a:endParaRPr lang="mk" b="1" dirty="0"/>
          </a:p>
        </p:txBody>
      </p:sp>
      <p:sp>
        <p:nvSpPr>
          <p:cNvPr id="3" name="Content Placeholder 2"/>
          <p:cNvSpPr>
            <a:spLocks noGrp="1"/>
          </p:cNvSpPr>
          <p:nvPr>
            <p:ph idx="1"/>
          </p:nvPr>
        </p:nvSpPr>
        <p:spPr>
          <a:xfrm>
            <a:off x="457200" y="1134931"/>
            <a:ext cx="8513422" cy="5494507"/>
          </a:xfrm>
        </p:spPr>
        <p:txBody>
          <a:bodyPr>
            <a:normAutofit lnSpcReduction="10000"/>
          </a:bodyPr>
          <a:lstStyle/>
          <a:p>
            <a:pPr algn="l" rtl="0">
              <a:buFont typeface="Arial"/>
              <a:buChar char="•"/>
            </a:pPr>
            <a:r>
              <a:rPr lang="mk" sz="2800" b="1" i="0" u="none"/>
              <a:t>Трет дел</a:t>
            </a:r>
            <a:r>
              <a:rPr lang="mk" sz="2800" b="0" i="0" u="none"/>
              <a:t> - Други релевантни интернет-апликации</a:t>
            </a:r>
          </a:p>
          <a:p>
            <a:pPr lvl="2" algn="l" rtl="0">
              <a:buFont typeface="Arial"/>
              <a:buChar char="•"/>
            </a:pPr>
            <a:r>
              <a:rPr lang="mk" sz="2054" b="0" i="0" u="none"/>
              <a:t>Чување податоци на мрежа</a:t>
            </a:r>
          </a:p>
          <a:p>
            <a:pPr lvl="2" algn="l" rtl="0">
              <a:buFont typeface="Arial"/>
              <a:buChar char="•"/>
            </a:pPr>
            <a:r>
              <a:rPr lang="mk" sz="2054" b="0" i="0" u="none"/>
              <a:t>Кутија за „неиспорачани писма“</a:t>
            </a:r>
          </a:p>
          <a:p>
            <a:pPr lvl="2" algn="l" rtl="0">
              <a:buFont typeface="Arial"/>
              <a:buChar char="•"/>
            </a:pPr>
            <a:r>
              <a:rPr lang="mk" sz="2054" b="0" i="0" u="none"/>
              <a:t>Група за дискусија</a:t>
            </a:r>
          </a:p>
          <a:p>
            <a:pPr lvl="2" algn="l" rtl="0">
              <a:buFont typeface="Arial"/>
              <a:buChar char="•"/>
            </a:pPr>
            <a:r>
              <a:rPr lang="mk" sz="2054" b="0" i="0" u="none"/>
              <a:t>Социјално вмрежување</a:t>
            </a:r>
          </a:p>
          <a:p>
            <a:pPr lvl="2" algn="l" rtl="0">
              <a:buFont typeface="Arial"/>
              <a:buChar char="•"/>
            </a:pPr>
            <a:r>
              <a:rPr lang="mk" sz="2054" b="0" i="0" u="none"/>
              <a:t>Онлајн-игри</a:t>
            </a:r>
          </a:p>
          <a:p>
            <a:pPr lvl="2" algn="l" rtl="0">
              <a:buFont typeface="Arial"/>
              <a:buChar char="•"/>
            </a:pPr>
            <a:r>
              <a:rPr lang="mk" sz="2054" b="0" i="0" u="none"/>
              <a:t>Виртуелни валути</a:t>
            </a:r>
            <a:endParaRPr lang="mk" sz="2054" dirty="0" smtClean="0"/>
          </a:p>
          <a:p>
            <a:pPr lvl="2" algn="l" rtl="0">
              <a:buFont typeface="Arial"/>
              <a:buChar char="•"/>
            </a:pPr>
            <a:r>
              <a:rPr lang="mk" sz="2054" b="0" i="0" u="none"/>
              <a:t>Интернет-анонимност</a:t>
            </a:r>
          </a:p>
          <a:p>
            <a:pPr lvl="3" algn="l" rtl="0">
              <a:buFont typeface="Arial"/>
              <a:buChar char="•"/>
            </a:pPr>
            <a:r>
              <a:rPr lang="mk" sz="2054" b="0" i="0" u="none"/>
              <a:t>Прокси / TOR-мрежа</a:t>
            </a:r>
            <a:endParaRPr lang="mk" sz="2054" dirty="0" smtClean="0"/>
          </a:p>
          <a:p>
            <a:pPr lvl="3" algn="l" rtl="0">
              <a:buFont typeface="Arial"/>
              <a:buChar char="•"/>
            </a:pPr>
            <a:r>
              <a:rPr lang="mk" sz="2054" b="0" i="0" u="none"/>
              <a:t>Електронска пошта</a:t>
            </a:r>
          </a:p>
          <a:p>
            <a:pPr lvl="2" algn="l" rtl="0"/>
            <a:r>
              <a:rPr lang="mk" sz="2054" b="0" i="0" u="none"/>
              <a:t>Интернет на нештата</a:t>
            </a:r>
          </a:p>
          <a:p>
            <a:pPr algn="l" rtl="0">
              <a:buFont typeface="Arial"/>
              <a:buChar char="•"/>
            </a:pPr>
            <a:r>
              <a:rPr lang="mk" sz="2854" b="1" i="0" u="none"/>
              <a:t>Четври дел </a:t>
            </a:r>
            <a:r>
              <a:rPr lang="mk" sz="2854" b="0" i="0" u="none"/>
              <a:t>- Кривични дела што се вршат преку интернет</a:t>
            </a:r>
          </a:p>
          <a:p>
            <a:pPr algn="l" rtl="0"/>
            <a:r>
              <a:rPr lang="mk" sz="2811" b="0" i="0" u="none"/>
              <a:t>Резиме</a:t>
            </a:r>
          </a:p>
          <a:p>
            <a:pPr lvl="2" algn="l" rtl="0">
              <a:buFont typeface="Arial"/>
              <a:buChar char="•"/>
            </a:pPr>
            <a:endParaRPr lang="mk" sz="2000"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8313" y="0"/>
            <a:ext cx="8229600" cy="836613"/>
          </a:xfrm>
        </p:spPr>
        <p:txBody>
          <a:bodyPr/>
          <a:lstStyle/>
          <a:p>
            <a:pPr rtl="0"/>
            <a:r>
              <a:rPr lang="mk" b="1" i="0" u="none">
                <a:solidFill>
                  <a:schemeClr val="accent1">
                    <a:lumMod val="25000"/>
                  </a:schemeClr>
                </a:solidFill>
                <a:latin typeface="Calibri" pitchFamily="34" charset="0"/>
              </a:rPr>
              <a:t>Факти за глобален интернет – 2008</a:t>
            </a:r>
          </a:p>
        </p:txBody>
      </p:sp>
      <p:pic>
        <p:nvPicPr>
          <p:cNvPr id="89090" name="Picture 2" descr="C:\Users\Jim\AppData\Local\Temp\scl1.PNG"/>
          <p:cNvPicPr>
            <a:picLocks noChangeAspect="1" noChangeArrowheads="1"/>
          </p:cNvPicPr>
          <p:nvPr/>
        </p:nvPicPr>
        <p:blipFill>
          <a:blip r:embed="rId3" cstate="print"/>
          <a:srcRect/>
          <a:stretch>
            <a:fillRect/>
          </a:stretch>
        </p:blipFill>
        <p:spPr bwMode="auto">
          <a:xfrm>
            <a:off x="1153537" y="643456"/>
            <a:ext cx="6782985" cy="5673040"/>
          </a:xfrm>
          <a:prstGeom prst="rect">
            <a:avLst/>
          </a:prstGeom>
          <a:noFill/>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40</a:t>
            </a:fld>
            <a:endParaRPr lang="mk" altLang="en-US" sz="1200" dirty="0" smtClean="0">
              <a:solidFill>
                <a:srgbClr val="898989"/>
              </a:solidFill>
            </a:endParaRPr>
          </a:p>
        </p:txBody>
      </p:sp>
    </p:spTree>
    <p:extLst>
      <p:ext uri="{BB962C8B-B14F-4D97-AF65-F5344CB8AC3E}">
        <p14:creationId xmlns:p14="http://schemas.microsoft.com/office/powerpoint/2010/main" val="39477447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0"/>
            <a:ext cx="8229600" cy="745712"/>
          </a:xfrm>
        </p:spPr>
        <p:txBody>
          <a:bodyPr/>
          <a:lstStyle/>
          <a:p>
            <a:pPr rtl="0"/>
            <a:r>
              <a:rPr lang="mk" b="1" i="0" u="none">
                <a:solidFill>
                  <a:schemeClr val="accent1">
                    <a:lumMod val="25000"/>
                  </a:schemeClr>
                </a:solidFill>
                <a:latin typeface="Calibri" pitchFamily="34" charset="0"/>
              </a:rPr>
              <a:t>Факти за глобалниот интернет – 2016</a:t>
            </a:r>
          </a:p>
        </p:txBody>
      </p:sp>
      <p:pic>
        <p:nvPicPr>
          <p:cNvPr id="3" name="Bild 2"/>
          <p:cNvPicPr>
            <a:picLocks noChangeAspect="1"/>
          </p:cNvPicPr>
          <p:nvPr/>
        </p:nvPicPr>
        <p:blipFill>
          <a:blip r:embed="rId3"/>
          <a:stretch>
            <a:fillRect/>
          </a:stretch>
        </p:blipFill>
        <p:spPr>
          <a:xfrm>
            <a:off x="965564" y="0"/>
            <a:ext cx="7458731" cy="6620933"/>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41</a:t>
            </a:fld>
            <a:endParaRPr lang="mk" altLang="en-US" sz="1200" dirty="0" smtClean="0">
              <a:solidFill>
                <a:srgbClr val="898989"/>
              </a:solidFill>
            </a:endParaRPr>
          </a:p>
        </p:txBody>
      </p:sp>
    </p:spTree>
    <p:extLst>
      <p:ext uri="{BB962C8B-B14F-4D97-AF65-F5344CB8AC3E}">
        <p14:creationId xmlns:p14="http://schemas.microsoft.com/office/powerpoint/2010/main" val="4095279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7"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49" name="TextBox 48"/>
          <p:cNvSpPr txBox="1"/>
          <p:nvPr/>
        </p:nvSpPr>
        <p:spPr>
          <a:xfrm>
            <a:off x="3037654" y="2959050"/>
            <a:ext cx="3069285" cy="584776"/>
          </a:xfrm>
          <a:prstGeom prst="rect">
            <a:avLst/>
          </a:prstGeom>
          <a:noFill/>
        </p:spPr>
        <p:txBody>
          <a:bodyPr wrap="square" rtlCol="0">
            <a:spAutoFit/>
          </a:bodyPr>
          <a:lstStyle/>
          <a:p>
            <a:pPr algn="ctr" rtl="0"/>
            <a:r>
              <a:rPr lang="mk" sz="3200" b="1" i="0" u="none">
                <a:solidFill>
                  <a:schemeClr val="accent1">
                    <a:lumMod val="25000"/>
                  </a:schemeClr>
                </a:solidFill>
                <a:latin typeface="Calibri" pitchFamily="34" charset="0"/>
              </a:rPr>
              <a:t>IP-адресирање</a:t>
            </a:r>
            <a:r>
              <a:rPr lang="mk" sz="2400" b="1" i="0" u="none">
                <a:latin typeface="Calibri" pitchFamily="34" charset="0"/>
              </a:rPr>
              <a:t> </a:t>
            </a:r>
            <a:endParaRPr lang="mk"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42</a:t>
            </a:fld>
            <a:endParaRPr lang="mk" altLang="en-US" sz="1200" dirty="0" smtClean="0">
              <a:solidFill>
                <a:srgbClr val="898989"/>
              </a:solidFill>
            </a:endParaRPr>
          </a:p>
        </p:txBody>
      </p:sp>
    </p:spTree>
    <p:extLst>
      <p:ext uri="{BB962C8B-B14F-4D97-AF65-F5344CB8AC3E}">
        <p14:creationId xmlns:p14="http://schemas.microsoft.com/office/powerpoint/2010/main" val="35739827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rtl="0" eaLnBrk="1" hangingPunct="1"/>
            <a:r>
              <a:rPr lang="mk" b="1" i="0" u="none">
                <a:solidFill>
                  <a:schemeClr val="accent1">
                    <a:lumMod val="25000"/>
                  </a:schemeClr>
                </a:solidFill>
                <a:latin typeface="Calibri" pitchFamily="34" charset="0"/>
                <a:cs typeface="Arial" charset="0"/>
              </a:rPr>
              <a:t>IP-адресирање </a:t>
            </a:r>
          </a:p>
        </p:txBody>
      </p:sp>
      <p:sp>
        <p:nvSpPr>
          <p:cNvPr id="69635" name="Rectangle 3"/>
          <p:cNvSpPr>
            <a:spLocks noGrp="1" noChangeArrowheads="1"/>
          </p:cNvSpPr>
          <p:nvPr>
            <p:ph type="body" sz="half" idx="2"/>
          </p:nvPr>
        </p:nvSpPr>
        <p:spPr>
          <a:xfrm>
            <a:off x="285720" y="1500173"/>
            <a:ext cx="8643998" cy="5014179"/>
          </a:xfrm>
          <a:noFill/>
        </p:spPr>
        <p:txBody>
          <a:bodyPr>
            <a:noAutofit/>
          </a:bodyPr>
          <a:lstStyle/>
          <a:p>
            <a:pPr indent="0" algn="l" rtl="0" eaLnBrk="1" hangingPunct="1">
              <a:buFontTx/>
              <a:buNone/>
            </a:pPr>
            <a:r>
              <a:rPr lang="mk" sz="2800" b="0" i="0" u="none">
                <a:latin typeface="Calibri" pitchFamily="34" charset="0"/>
                <a:cs typeface="Arial" charset="0"/>
              </a:rPr>
              <a:t>Секој компјутер во мрежата треба да има адреса за да праќа и да прима податоци. Оваа адреса се нарекува „IP-адреса“. </a:t>
            </a:r>
          </a:p>
          <a:p>
            <a:pPr indent="0" algn="l" rtl="0" eaLnBrk="1" hangingPunct="1">
              <a:buFontTx/>
              <a:buNone/>
            </a:pPr>
            <a:endParaRPr lang="mk" sz="2800" b="1" dirty="0" smtClean="0">
              <a:latin typeface="Calibri" pitchFamily="34" charset="0"/>
              <a:cs typeface="Arial" charset="0"/>
            </a:endParaRPr>
          </a:p>
          <a:p>
            <a:pPr indent="0" algn="l" rtl="0" eaLnBrk="1" hangingPunct="1">
              <a:buFontTx/>
              <a:buNone/>
            </a:pPr>
            <a:r>
              <a:rPr lang="mk" sz="2800" b="1" i="0" u="none">
                <a:latin typeface="Calibri" pitchFamily="34" charset="0"/>
                <a:cs typeface="Arial" charset="0"/>
              </a:rPr>
              <a:t>Постојат два типа IP-адреси:</a:t>
            </a:r>
          </a:p>
          <a:p>
            <a:pPr marL="800100" indent="-457200" algn="l" rtl="0"/>
            <a:r>
              <a:rPr lang="mk" sz="2800" b="1" i="0" u="none">
                <a:latin typeface="Calibri" pitchFamily="34" charset="0"/>
                <a:cs typeface="Arial" charset="0"/>
              </a:rPr>
              <a:t>IPv4-адреси и</a:t>
            </a:r>
          </a:p>
          <a:p>
            <a:pPr marL="800100" indent="-457200" algn="l" rtl="0"/>
            <a:r>
              <a:rPr lang="mk" sz="2800" b="1" i="0" u="none">
                <a:latin typeface="Calibri" pitchFamily="34" charset="0"/>
                <a:cs typeface="Arial" charset="0"/>
              </a:rPr>
              <a:t>IPv6-адреси</a:t>
            </a:r>
          </a:p>
          <a:p>
            <a:pPr marL="800100" indent="-457200" algn="l" rtl="0"/>
            <a:endParaRPr lang="mk" sz="2800" b="1" dirty="0">
              <a:latin typeface="Calibri" pitchFamily="34" charset="0"/>
              <a:cs typeface="Arial" charset="0"/>
            </a:endParaRPr>
          </a:p>
          <a:p>
            <a:pPr indent="0" algn="l" rtl="0">
              <a:buNone/>
            </a:pPr>
            <a:r>
              <a:rPr lang="mk" sz="2800" b="0" i="0" u="none">
                <a:latin typeface="Calibri" pitchFamily="34" charset="0"/>
                <a:cs typeface="Arial" charset="0"/>
              </a:rPr>
              <a:t>IPv4-адресите се исцрпуваат. Затоа во денешно време IPv6 стануваат сè попопуларни.</a:t>
            </a:r>
            <a:endParaRPr lang="mk" sz="3600" dirty="0" smtClean="0">
              <a:latin typeface="Calibri" pitchFamily="34" charset="0"/>
              <a:cs typeface="Arial" charset="0"/>
            </a:endParaRPr>
          </a:p>
          <a:p>
            <a:pPr algn="l" rtl="0" eaLnBrk="1" hangingPunct="1">
              <a:buFontTx/>
              <a:buNone/>
            </a:pPr>
            <a:endParaRPr lang="mk" sz="2800" b="1" dirty="0" smtClean="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43</a:t>
            </a:fld>
            <a:endParaRPr lang="mk" altLang="en-US" sz="1200" dirty="0" smtClean="0">
              <a:solidFill>
                <a:srgbClr val="898989"/>
              </a:solidFill>
            </a:endParaRPr>
          </a:p>
        </p:txBody>
      </p:sp>
    </p:spTree>
    <p:extLst>
      <p:ext uri="{BB962C8B-B14F-4D97-AF65-F5344CB8AC3E}">
        <p14:creationId xmlns:p14="http://schemas.microsoft.com/office/powerpoint/2010/main" val="30690536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rtl="0" eaLnBrk="1" hangingPunct="1"/>
            <a:r>
              <a:rPr lang="mk" b="1" i="0" u="none">
                <a:solidFill>
                  <a:schemeClr val="accent1">
                    <a:lumMod val="25000"/>
                  </a:schemeClr>
                </a:solidFill>
                <a:latin typeface="Calibri" pitchFamily="34" charset="0"/>
                <a:cs typeface="Arial" charset="0"/>
              </a:rPr>
              <a:t>IP-адреси</a:t>
            </a:r>
            <a:endParaRPr lang="mk"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algn="l" rtl="0" eaLnBrk="1" hangingPunct="1">
              <a:buFontTx/>
              <a:buNone/>
            </a:pPr>
            <a:r>
              <a:rPr lang="mk" sz="3500" b="1" i="0" u="none">
                <a:latin typeface="Calibri" pitchFamily="34" charset="0"/>
                <a:cs typeface="Arial" charset="0"/>
              </a:rPr>
              <a:t>Како изгледа IPv4-адреса?</a:t>
            </a:r>
          </a:p>
          <a:p>
            <a:pPr algn="l" rtl="0" eaLnBrk="1" hangingPunct="1">
              <a:buFontTx/>
              <a:buNone/>
            </a:pPr>
            <a:endParaRPr lang="mk" b="1" dirty="0" smtClean="0">
              <a:latin typeface="Calibri" pitchFamily="34" charset="0"/>
              <a:cs typeface="Arial" charset="0"/>
            </a:endParaRPr>
          </a:p>
          <a:p>
            <a:pPr algn="l" rtl="0">
              <a:buNone/>
            </a:pPr>
            <a:r>
              <a:rPr lang="mk" b="0" i="0" u="none">
                <a:latin typeface="Calibri" pitchFamily="34" charset="0"/>
                <a:cs typeface="Arial" charset="0"/>
              </a:rPr>
              <a:t>	</a:t>
            </a:r>
            <a:r>
              <a:rPr lang="mk" b="1" i="0" u="none">
                <a:latin typeface="Calibri" pitchFamily="34" charset="0"/>
                <a:cs typeface="Arial" charset="0"/>
              </a:rPr>
              <a:t>8.8.8.8</a:t>
            </a:r>
          </a:p>
          <a:p>
            <a:pPr algn="l" rtl="0">
              <a:buNone/>
            </a:pPr>
            <a:r>
              <a:rPr lang="mk" sz="3500" b="0" i="0" u="none">
                <a:solidFill>
                  <a:schemeClr val="accent1">
                    <a:lumMod val="25000"/>
                  </a:schemeClr>
                </a:solidFill>
                <a:latin typeface="Calibri" pitchFamily="34" charset="0"/>
                <a:cs typeface="Arial" charset="0"/>
              </a:rPr>
              <a:t>					 							</a:t>
            </a:r>
            <a:r>
              <a:rPr lang="mk" sz="3500" b="1" i="1" u="none">
                <a:solidFill>
                  <a:schemeClr val="accent1">
                    <a:lumMod val="25000"/>
                  </a:schemeClr>
                </a:solidFill>
                <a:latin typeface="Calibri" pitchFamily="34" charset="0"/>
                <a:cs typeface="Arial" charset="0"/>
              </a:rPr>
              <a:t>193.21.83.9</a:t>
            </a:r>
            <a:endParaRPr lang="mk" sz="3600" b="1" dirty="0" smtClean="0">
              <a:solidFill>
                <a:srgbClr val="FF0000"/>
              </a:solidFill>
              <a:latin typeface="Calibri" pitchFamily="34" charset="0"/>
              <a:cs typeface="Arial" charset="0"/>
            </a:endParaRPr>
          </a:p>
          <a:p>
            <a:pPr algn="l" rtl="0">
              <a:buNone/>
            </a:pPr>
            <a:r>
              <a:rPr lang="mk" sz="3600" b="1" i="1" u="none">
                <a:solidFill>
                  <a:srgbClr val="FF0000"/>
                </a:solidFill>
                <a:latin typeface="Calibri" pitchFamily="34" charset="0"/>
                <a:cs typeface="Arial" charset="0"/>
              </a:rPr>
              <a:t>10.0.0.1</a:t>
            </a:r>
          </a:p>
          <a:p>
            <a:pPr algn="l" rtl="0">
              <a:buNone/>
            </a:pPr>
            <a:r>
              <a:rPr lang="mk" sz="3600" b="0" i="0" u="none">
                <a:solidFill>
                  <a:srgbClr val="FF0000"/>
                </a:solidFill>
                <a:latin typeface="Calibri" pitchFamily="34" charset="0"/>
                <a:cs typeface="Arial" charset="0"/>
              </a:rPr>
              <a:t>								</a:t>
            </a:r>
            <a:r>
              <a:rPr lang="mk" sz="3600" b="1" i="1" u="none">
                <a:solidFill>
                  <a:srgbClr val="FF0000"/>
                </a:solidFill>
                <a:latin typeface="Calibri" pitchFamily="34" charset="0"/>
                <a:cs typeface="Arial" charset="0"/>
              </a:rPr>
              <a:t>192.168.0.1</a:t>
            </a:r>
            <a:endParaRPr lang="mk" sz="3500" b="1" i="1" dirty="0" smtClean="0">
              <a:solidFill>
                <a:schemeClr val="accent1">
                  <a:lumMod val="25000"/>
                </a:schemeClr>
              </a:solidFill>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44</a:t>
            </a:fld>
            <a:endParaRPr lang="mk" altLang="en-US" sz="1200" dirty="0" smtClean="0">
              <a:solidFill>
                <a:srgbClr val="898989"/>
              </a:solidFill>
            </a:endParaRPr>
          </a:p>
        </p:txBody>
      </p:sp>
    </p:spTree>
    <p:extLst>
      <p:ext uri="{BB962C8B-B14F-4D97-AF65-F5344CB8AC3E}">
        <p14:creationId xmlns:p14="http://schemas.microsoft.com/office/powerpoint/2010/main" val="1337814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rtl="0" eaLnBrk="1" hangingPunct="1"/>
            <a:r>
              <a:rPr lang="mk" b="1" i="0" u="none">
                <a:solidFill>
                  <a:schemeClr val="accent1">
                    <a:lumMod val="25000"/>
                  </a:schemeClr>
                </a:solidFill>
                <a:latin typeface="Calibri" pitchFamily="34" charset="0"/>
                <a:cs typeface="Arial" charset="0"/>
              </a:rPr>
              <a:t>IP-адреси</a:t>
            </a:r>
            <a:endParaRPr lang="mk"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algn="l" rtl="0" eaLnBrk="1" hangingPunct="1">
              <a:buFontTx/>
              <a:buNone/>
            </a:pPr>
            <a:r>
              <a:rPr lang="mk" sz="3500" b="1" i="0" u="none">
                <a:latin typeface="Calibri" pitchFamily="34" charset="0"/>
                <a:cs typeface="Arial" charset="0"/>
              </a:rPr>
              <a:t>Како изгледа IPv6-адреса?</a:t>
            </a:r>
          </a:p>
          <a:p>
            <a:pPr algn="l" rtl="0" eaLnBrk="1" hangingPunct="1">
              <a:buFontTx/>
              <a:buNone/>
            </a:pPr>
            <a:endParaRPr lang="mk" b="1" dirty="0" smtClean="0">
              <a:latin typeface="Calibri" pitchFamily="34" charset="0"/>
              <a:cs typeface="Arial" charset="0"/>
            </a:endParaRPr>
          </a:p>
          <a:p>
            <a:pPr algn="l" rtl="0">
              <a:buNone/>
            </a:pPr>
            <a:endParaRPr lang="mk" b="1" dirty="0" smtClean="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1402975" y="2577352"/>
            <a:ext cx="6555565" cy="351632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45</a:t>
            </a:fld>
            <a:endParaRPr lang="mk" altLang="en-US" sz="1200" dirty="0" smtClean="0">
              <a:solidFill>
                <a:srgbClr val="898989"/>
              </a:solidFill>
            </a:endParaRPr>
          </a:p>
        </p:txBody>
      </p:sp>
    </p:spTree>
    <p:extLst>
      <p:ext uri="{BB962C8B-B14F-4D97-AF65-F5344CB8AC3E}">
        <p14:creationId xmlns:p14="http://schemas.microsoft.com/office/powerpoint/2010/main" val="9791732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0"/>
            <a:ext cx="8229600" cy="836613"/>
          </a:xfrm>
          <a:noFill/>
        </p:spPr>
        <p:txBody>
          <a:bodyPr/>
          <a:lstStyle/>
          <a:p>
            <a:pPr rtl="0" eaLnBrk="1" hangingPunct="1"/>
            <a:r>
              <a:rPr lang="mk" b="1" i="0" u="none">
                <a:solidFill>
                  <a:schemeClr val="accent1">
                    <a:lumMod val="25000"/>
                  </a:schemeClr>
                </a:solidFill>
                <a:latin typeface="Calibri" pitchFamily="34" charset="0"/>
                <a:cs typeface="Arial" charset="0"/>
              </a:rPr>
              <a:t>IPv4 наспроти IPv6</a:t>
            </a:r>
          </a:p>
        </p:txBody>
      </p:sp>
      <p:sp>
        <p:nvSpPr>
          <p:cNvPr id="74755" name="Rectangle 3"/>
          <p:cNvSpPr>
            <a:spLocks noGrp="1" noChangeArrowheads="1"/>
          </p:cNvSpPr>
          <p:nvPr>
            <p:ph type="body" idx="1"/>
          </p:nvPr>
        </p:nvSpPr>
        <p:spPr>
          <a:xfrm>
            <a:off x="323850" y="1341438"/>
            <a:ext cx="8497888" cy="5245100"/>
          </a:xfrm>
          <a:noFill/>
        </p:spPr>
        <p:txBody>
          <a:bodyPr>
            <a:normAutofit/>
          </a:bodyPr>
          <a:lstStyle/>
          <a:p>
            <a:pPr algn="l" rtl="0">
              <a:lnSpc>
                <a:spcPct val="90000"/>
              </a:lnSpc>
              <a:buNone/>
              <a:tabLst>
                <a:tab pos="895350" algn="l"/>
              </a:tabLst>
            </a:pPr>
            <a:r>
              <a:rPr lang="mk" sz="3500" b="1" i="0" u="none" dirty="0">
                <a:latin typeface="Calibri" pitchFamily="34" charset="0"/>
                <a:cs typeface="Arial" charset="0"/>
              </a:rPr>
              <a:t>IPv4</a:t>
            </a:r>
            <a:r>
              <a:rPr lang="mk" sz="3500" b="0" i="0" u="none" dirty="0">
                <a:latin typeface="Calibri" pitchFamily="34" charset="0"/>
                <a:cs typeface="Arial" charset="0"/>
              </a:rPr>
              <a:t> (32 бита или 4 октета)</a:t>
            </a:r>
          </a:p>
          <a:p>
            <a:pPr marL="784225" lvl="1" indent="-327025" algn="l" rtl="0" eaLnBrk="1" hangingPunct="1">
              <a:lnSpc>
                <a:spcPct val="90000"/>
              </a:lnSpc>
              <a:buClr>
                <a:srgbClr val="FF3300"/>
              </a:buClr>
              <a:buFontTx/>
              <a:buNone/>
              <a:tabLst>
                <a:tab pos="895350" algn="l"/>
              </a:tabLst>
            </a:pPr>
            <a:r>
              <a:rPr lang="mk" b="0" i="0" u="none" dirty="0">
                <a:latin typeface="Calibri" pitchFamily="34" charset="0"/>
                <a:cs typeface="Arial" charset="0"/>
              </a:rPr>
              <a:t>				254x254x254x254 	= 	4.1x10</a:t>
            </a:r>
            <a:r>
              <a:rPr lang="mk" b="0" i="0" u="none" baseline="30000" dirty="0">
                <a:latin typeface="Calibri" pitchFamily="34" charset="0"/>
                <a:cs typeface="Arial" charset="0"/>
              </a:rPr>
              <a:t>9 </a:t>
            </a:r>
          </a:p>
          <a:p>
            <a:pPr marL="784225" lvl="1" indent="-327025" algn="l" rtl="0" eaLnBrk="1" hangingPunct="1">
              <a:lnSpc>
                <a:spcPct val="90000"/>
              </a:lnSpc>
              <a:buClr>
                <a:srgbClr val="FF3300"/>
              </a:buClr>
              <a:buFontTx/>
              <a:buNone/>
              <a:tabLst>
                <a:tab pos="895350" algn="l"/>
              </a:tabLst>
            </a:pPr>
            <a:r>
              <a:rPr lang="mk" b="0" i="0" u="none" dirty="0">
                <a:latin typeface="Calibri" pitchFamily="34" charset="0"/>
                <a:cs typeface="Arial" charset="0"/>
              </a:rPr>
              <a:t>							или 	</a:t>
            </a:r>
            <a:r>
              <a:rPr lang="mk" b="1" i="0" u="none" dirty="0">
                <a:latin typeface="Calibri" pitchFamily="34" charset="0"/>
                <a:cs typeface="Arial" charset="0"/>
              </a:rPr>
              <a:t>4.162.314.256 адреси</a:t>
            </a:r>
          </a:p>
          <a:p>
            <a:pPr algn="l" rtl="0" eaLnBrk="1" hangingPunct="1">
              <a:lnSpc>
                <a:spcPct val="90000"/>
              </a:lnSpc>
              <a:buClr>
                <a:srgbClr val="FF3300"/>
              </a:buClr>
              <a:tabLst>
                <a:tab pos="895350" algn="l"/>
              </a:tabLst>
            </a:pPr>
            <a:endParaRPr lang="mk" sz="2400" dirty="0" smtClean="0">
              <a:latin typeface="Calibri" pitchFamily="34" charset="0"/>
              <a:cs typeface="Arial" charset="0"/>
            </a:endParaRPr>
          </a:p>
          <a:p>
            <a:pPr algn="l" rtl="0" eaLnBrk="1" hangingPunct="1">
              <a:lnSpc>
                <a:spcPct val="90000"/>
              </a:lnSpc>
              <a:buClr>
                <a:srgbClr val="FF3300"/>
              </a:buClr>
              <a:buNone/>
              <a:tabLst>
                <a:tab pos="895350" algn="l"/>
              </a:tabLst>
            </a:pPr>
            <a:r>
              <a:rPr lang="mk" sz="3500" b="1" i="0" u="none" dirty="0">
                <a:latin typeface="Calibri" pitchFamily="34" charset="0"/>
              </a:rPr>
              <a:t>IPv6</a:t>
            </a:r>
            <a:r>
              <a:rPr lang="mk" sz="3500" b="0" i="0" u="none" dirty="0">
                <a:latin typeface="Calibri" pitchFamily="34" charset="0"/>
              </a:rPr>
              <a:t> (128 бита или 16 октета)</a:t>
            </a:r>
          </a:p>
          <a:p>
            <a:pPr algn="l" rtl="0" eaLnBrk="1" hangingPunct="1">
              <a:lnSpc>
                <a:spcPct val="90000"/>
              </a:lnSpc>
              <a:buClr>
                <a:srgbClr val="FF3300"/>
              </a:buClr>
              <a:buFontTx/>
              <a:buNone/>
              <a:tabLst>
                <a:tab pos="895350" algn="l"/>
              </a:tabLst>
            </a:pPr>
            <a:r>
              <a:rPr lang="mk" sz="1600" b="0" i="0" u="none" dirty="0">
                <a:latin typeface="Calibri" pitchFamily="34" charset="0"/>
                <a:cs typeface="Arial" charset="0"/>
              </a:rPr>
              <a:t>		</a:t>
            </a:r>
            <a:r>
              <a:rPr lang="mk" sz="1900" b="0" i="0" u="none" dirty="0">
                <a:latin typeface="Calibri" pitchFamily="34" charset="0"/>
                <a:cs typeface="Arial" charset="0"/>
              </a:rPr>
              <a:t>254x254x254x254x254x254x254x254x254x254x254x254x254x254x254x254 </a:t>
            </a:r>
          </a:p>
          <a:p>
            <a:pPr algn="l" rtl="0" eaLnBrk="1" hangingPunct="1">
              <a:lnSpc>
                <a:spcPct val="90000"/>
              </a:lnSpc>
              <a:buClr>
                <a:srgbClr val="FF3300"/>
              </a:buClr>
              <a:buFontTx/>
              <a:buNone/>
              <a:tabLst>
                <a:tab pos="895350" algn="l"/>
              </a:tabLst>
            </a:pPr>
            <a:r>
              <a:rPr lang="mk" sz="1900" b="0" i="0" u="none" dirty="0">
                <a:latin typeface="Calibri" pitchFamily="34" charset="0"/>
                <a:cs typeface="Arial" charset="0"/>
              </a:rPr>
              <a:t>								= 	3.4x10</a:t>
            </a:r>
            <a:r>
              <a:rPr lang="mk" sz="1900" b="0" i="0" u="none" baseline="30000" dirty="0">
                <a:latin typeface="Calibri" pitchFamily="34" charset="0"/>
                <a:cs typeface="Arial" charset="0"/>
              </a:rPr>
              <a:t>38</a:t>
            </a:r>
            <a:r>
              <a:rPr lang="mk" sz="1900" b="0" i="0" u="none" dirty="0">
                <a:latin typeface="Calibri" pitchFamily="34" charset="0"/>
                <a:cs typeface="Arial" charset="0"/>
              </a:rPr>
              <a:t> </a:t>
            </a:r>
          </a:p>
          <a:p>
            <a:pPr algn="l" rtl="0" eaLnBrk="1" hangingPunct="1">
              <a:lnSpc>
                <a:spcPct val="90000"/>
              </a:lnSpc>
              <a:buClr>
                <a:srgbClr val="FF3300"/>
              </a:buClr>
              <a:buFontTx/>
              <a:buNone/>
              <a:tabLst>
                <a:tab pos="895350" algn="l"/>
              </a:tabLst>
            </a:pPr>
            <a:r>
              <a:rPr lang="mk" sz="2400" b="0" i="0" u="none" dirty="0">
                <a:latin typeface="Calibri" pitchFamily="34" charset="0"/>
                <a:cs typeface="Arial" charset="0"/>
              </a:rPr>
              <a:t>		</a:t>
            </a:r>
            <a:r>
              <a:rPr lang="mk" sz="2400" b="0" i="0" u="none" dirty="0" smtClean="0">
                <a:latin typeface="Calibri" pitchFamily="34" charset="0"/>
                <a:cs typeface="Arial" charset="0"/>
              </a:rPr>
              <a:t>или </a:t>
            </a:r>
            <a:r>
              <a:rPr lang="mk" sz="2000" b="1" i="0" u="none" dirty="0" smtClean="0">
                <a:latin typeface="Calibri" pitchFamily="34" charset="0"/>
              </a:rPr>
              <a:t>340.000.000.000.000.000.000.000.000.000.000.000.000 </a:t>
            </a:r>
            <a:r>
              <a:rPr lang="mk" sz="2000" b="1" i="0" u="none" dirty="0">
                <a:latin typeface="Calibri" pitchFamily="34" charset="0"/>
              </a:rPr>
              <a:t>адреси</a:t>
            </a:r>
          </a:p>
          <a:p>
            <a:pPr marL="784225" lvl="1" indent="-327025" algn="l" rtl="0" eaLnBrk="1" hangingPunct="1">
              <a:lnSpc>
                <a:spcPct val="90000"/>
              </a:lnSpc>
              <a:buClr>
                <a:srgbClr val="FF3300"/>
              </a:buClr>
              <a:buFontTx/>
              <a:buNone/>
              <a:tabLst>
                <a:tab pos="895350" algn="l"/>
              </a:tabLst>
            </a:pPr>
            <a:endParaRPr lang="mk" sz="1800" baseline="30000" dirty="0" smtClean="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46</a:t>
            </a:fld>
            <a:endParaRPr lang="mk" altLang="en-US" sz="1200" dirty="0" smtClean="0">
              <a:solidFill>
                <a:srgbClr val="898989"/>
              </a:solidFill>
            </a:endParaRPr>
          </a:p>
        </p:txBody>
      </p:sp>
    </p:spTree>
    <p:extLst>
      <p:ext uri="{BB962C8B-B14F-4D97-AF65-F5344CB8AC3E}">
        <p14:creationId xmlns:p14="http://schemas.microsoft.com/office/powerpoint/2010/main" val="30047915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rtl="0" eaLnBrk="1" hangingPunct="1"/>
            <a:r>
              <a:rPr lang="mk" b="1" i="0" u="none">
                <a:solidFill>
                  <a:schemeClr val="accent1">
                    <a:lumMod val="25000"/>
                  </a:schemeClr>
                </a:solidFill>
                <a:latin typeface="Calibri" pitchFamily="34" charset="0"/>
                <a:cs typeface="Arial" charset="0"/>
              </a:rPr>
              <a:t>IP-адреси</a:t>
            </a:r>
            <a:endParaRPr lang="mk"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algn="l" rtl="0" eaLnBrk="1" hangingPunct="1">
              <a:buFontTx/>
              <a:buNone/>
            </a:pPr>
            <a:r>
              <a:rPr lang="mk" sz="3500" b="1" i="0" u="none">
                <a:latin typeface="Calibri" pitchFamily="34" charset="0"/>
                <a:cs typeface="Arial" charset="0"/>
              </a:rPr>
              <a:t>Која е мојата вистинска IP-адреса?</a:t>
            </a:r>
          </a:p>
          <a:p>
            <a:pPr algn="l" rtl="0" eaLnBrk="1" hangingPunct="1">
              <a:buFontTx/>
              <a:buNone/>
            </a:pPr>
            <a:endParaRPr lang="mk" sz="3500" b="1" dirty="0">
              <a:latin typeface="Calibri" pitchFamily="34" charset="0"/>
              <a:cs typeface="Arial" charset="0"/>
            </a:endParaRPr>
          </a:p>
          <a:p>
            <a:pPr algn="l" rtl="0" eaLnBrk="1" hangingPunct="1">
              <a:buFontTx/>
              <a:buNone/>
            </a:pPr>
            <a:r>
              <a:rPr lang="mk" sz="3500" b="1" i="0" u="none">
                <a:latin typeface="Calibri" pitchFamily="34" charset="0"/>
                <a:cs typeface="Arial" charset="0"/>
              </a:rPr>
              <a:t>1.)</a:t>
            </a:r>
            <a:r>
              <a:rPr lang="mk" sz="3500" b="0" i="0" u="none">
                <a:latin typeface="Calibri" pitchFamily="34" charset="0"/>
                <a:cs typeface="Arial" charset="0"/>
              </a:rPr>
              <a:t> </a:t>
            </a:r>
            <a:r>
              <a:rPr lang="mk" sz="3500" b="1" i="0" u="none">
                <a:latin typeface="Calibri" pitchFamily="34" charset="0"/>
                <a:cs typeface="Arial" charset="0"/>
              </a:rPr>
              <a:t>На локалната мрежа</a:t>
            </a:r>
          </a:p>
          <a:p>
            <a:pPr algn="l" rtl="0" eaLnBrk="1" hangingPunct="1">
              <a:buFontTx/>
              <a:buNone/>
            </a:pPr>
            <a:endParaRPr lang="mk" sz="3500" b="1" dirty="0">
              <a:latin typeface="Calibri" pitchFamily="34" charset="0"/>
              <a:cs typeface="Arial" charset="0"/>
            </a:endParaRPr>
          </a:p>
          <a:p>
            <a:pPr algn="l" rtl="0" eaLnBrk="1" hangingPunct="1">
              <a:buFontTx/>
              <a:buNone/>
            </a:pPr>
            <a:endParaRPr lang="mk" b="1" dirty="0" smtClean="0">
              <a:latin typeface="Calibri" pitchFamily="34" charset="0"/>
              <a:cs typeface="Arial" charset="0"/>
            </a:endParaRPr>
          </a:p>
          <a:p>
            <a:pPr algn="l" rtl="0">
              <a:buNone/>
            </a:pPr>
            <a:endParaRPr lang="mk" b="1" dirty="0" smtClean="0">
              <a:latin typeface="Calibri" pitchFamily="34" charset="0"/>
              <a:cs typeface="Arial" charset="0"/>
            </a:endParaRPr>
          </a:p>
        </p:txBody>
      </p:sp>
      <p:pic>
        <p:nvPicPr>
          <p:cNvPr id="3" name="Bild 2"/>
          <p:cNvPicPr>
            <a:picLocks noChangeAspect="1"/>
          </p:cNvPicPr>
          <p:nvPr/>
        </p:nvPicPr>
        <p:blipFill>
          <a:blip r:embed="rId3"/>
          <a:stretch>
            <a:fillRect/>
          </a:stretch>
        </p:blipFill>
        <p:spPr>
          <a:xfrm>
            <a:off x="1435971" y="3558989"/>
            <a:ext cx="6447865" cy="3144083"/>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47</a:t>
            </a:fld>
            <a:endParaRPr lang="mk" altLang="en-US" sz="1200" dirty="0" smtClean="0">
              <a:solidFill>
                <a:srgbClr val="898989"/>
              </a:solidFill>
            </a:endParaRPr>
          </a:p>
        </p:txBody>
      </p:sp>
    </p:spTree>
    <p:extLst>
      <p:ext uri="{BB962C8B-B14F-4D97-AF65-F5344CB8AC3E}">
        <p14:creationId xmlns:p14="http://schemas.microsoft.com/office/powerpoint/2010/main" val="41576124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rtl="0" eaLnBrk="1" hangingPunct="1"/>
            <a:r>
              <a:rPr lang="mk" b="1" i="0" u="none">
                <a:solidFill>
                  <a:schemeClr val="accent1">
                    <a:lumMod val="25000"/>
                  </a:schemeClr>
                </a:solidFill>
                <a:latin typeface="Calibri" pitchFamily="34" charset="0"/>
                <a:cs typeface="Arial" charset="0"/>
              </a:rPr>
              <a:t>IP-адреси</a:t>
            </a:r>
            <a:endParaRPr lang="mk"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algn="l" rtl="0" eaLnBrk="1" hangingPunct="1">
              <a:buFontTx/>
              <a:buNone/>
            </a:pPr>
            <a:r>
              <a:rPr lang="mk" sz="3500" b="1" i="0" u="none">
                <a:latin typeface="Calibri" pitchFamily="34" charset="0"/>
                <a:cs typeface="Arial" charset="0"/>
              </a:rPr>
              <a:t>Која е мојата вистинска IP-адреса?</a:t>
            </a:r>
          </a:p>
          <a:p>
            <a:pPr algn="l" rtl="0" eaLnBrk="1" hangingPunct="1">
              <a:buFontTx/>
              <a:buNone/>
            </a:pPr>
            <a:endParaRPr lang="mk" sz="3500" b="1" dirty="0">
              <a:latin typeface="Calibri" pitchFamily="34" charset="0"/>
              <a:cs typeface="Arial" charset="0"/>
            </a:endParaRPr>
          </a:p>
          <a:p>
            <a:pPr algn="l" rtl="0" eaLnBrk="1" hangingPunct="1">
              <a:buFontTx/>
              <a:buNone/>
            </a:pPr>
            <a:r>
              <a:rPr lang="mk" sz="3500" b="1" i="0" u="none">
                <a:latin typeface="Calibri" pitchFamily="34" charset="0"/>
                <a:cs typeface="Arial" charset="0"/>
              </a:rPr>
              <a:t>2.)</a:t>
            </a:r>
            <a:r>
              <a:rPr lang="mk" sz="3500" b="0" i="0" u="none">
                <a:latin typeface="Calibri" pitchFamily="34" charset="0"/>
                <a:cs typeface="Arial" charset="0"/>
              </a:rPr>
              <a:t> </a:t>
            </a:r>
            <a:r>
              <a:rPr lang="mk" sz="3500" b="1" i="0" u="none">
                <a:latin typeface="Calibri" pitchFamily="34" charset="0"/>
                <a:cs typeface="Arial" charset="0"/>
              </a:rPr>
              <a:t>На интернет</a:t>
            </a:r>
          </a:p>
          <a:p>
            <a:pPr algn="l" rtl="0" eaLnBrk="1" hangingPunct="1">
              <a:buFontTx/>
              <a:buNone/>
            </a:pPr>
            <a:endParaRPr lang="mk" sz="3500" b="1" dirty="0">
              <a:latin typeface="Calibri" pitchFamily="34" charset="0"/>
              <a:cs typeface="Arial" charset="0"/>
            </a:endParaRPr>
          </a:p>
          <a:p>
            <a:pPr algn="l" rtl="0" eaLnBrk="1" hangingPunct="1">
              <a:buFontTx/>
              <a:buNone/>
            </a:pPr>
            <a:endParaRPr lang="mk" b="1" dirty="0" smtClean="0">
              <a:latin typeface="Calibri" pitchFamily="34" charset="0"/>
              <a:cs typeface="Arial" charset="0"/>
            </a:endParaRPr>
          </a:p>
          <a:p>
            <a:pPr algn="l" rtl="0">
              <a:buNone/>
            </a:pPr>
            <a:endParaRPr lang="mk" b="1" dirty="0" smtClean="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3889324" y="2345765"/>
            <a:ext cx="5017819" cy="395941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48</a:t>
            </a:fld>
            <a:endParaRPr lang="mk" altLang="en-US" sz="1200" dirty="0" smtClean="0">
              <a:solidFill>
                <a:srgbClr val="898989"/>
              </a:solidFill>
            </a:endParaRPr>
          </a:p>
        </p:txBody>
      </p:sp>
    </p:spTree>
    <p:extLst>
      <p:ext uri="{BB962C8B-B14F-4D97-AF65-F5344CB8AC3E}">
        <p14:creationId xmlns:p14="http://schemas.microsoft.com/office/powerpoint/2010/main" val="7536477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rtl="0" eaLnBrk="1" hangingPunct="1"/>
            <a:r>
              <a:rPr lang="mk" b="1" i="0" u="none">
                <a:solidFill>
                  <a:schemeClr val="accent1">
                    <a:lumMod val="25000"/>
                  </a:schemeClr>
                </a:solidFill>
                <a:latin typeface="Calibri" pitchFamily="34" charset="0"/>
              </a:rPr>
              <a:t>IP-адреси</a:t>
            </a:r>
            <a:endParaRPr lang="mk" b="1" dirty="0" smtClean="0">
              <a:solidFill>
                <a:schemeClr val="accent1">
                  <a:lumMod val="25000"/>
                </a:schemeClr>
              </a:solidFill>
              <a:latin typeface="Calibri" pitchFamily="34" charset="0"/>
            </a:endParaRPr>
          </a:p>
        </p:txBody>
      </p:sp>
      <p:sp>
        <p:nvSpPr>
          <p:cNvPr id="174083" name="Text Box 3"/>
          <p:cNvSpPr txBox="1">
            <a:spLocks noChangeArrowheads="1"/>
          </p:cNvSpPr>
          <p:nvPr/>
        </p:nvSpPr>
        <p:spPr bwMode="auto">
          <a:xfrm>
            <a:off x="381000" y="990600"/>
            <a:ext cx="8386762" cy="830997"/>
          </a:xfrm>
          <a:prstGeom prst="rect">
            <a:avLst/>
          </a:prstGeom>
          <a:solidFill>
            <a:srgbClr val="FF0000"/>
          </a:solidFill>
          <a:ln w="9525">
            <a:noFill/>
            <a:miter lim="800000"/>
            <a:headEnd/>
            <a:tailEnd/>
          </a:ln>
        </p:spPr>
        <p:txBody>
          <a:bodyPr>
            <a:spAutoFit/>
          </a:bodyPr>
          <a:lstStyle/>
          <a:p>
            <a:pPr algn="ctr" rtl="0" eaLnBrk="0" hangingPunct="0">
              <a:spcBef>
                <a:spcPct val="50000"/>
              </a:spcBef>
            </a:pPr>
            <a:r>
              <a:rPr lang="mk" sz="4800" b="1" i="0" u="none">
                <a:solidFill>
                  <a:schemeClr val="bg1"/>
                </a:solidFill>
                <a:latin typeface="Calibri" pitchFamily="34" charset="0"/>
              </a:rPr>
              <a:t>ПРЕДУПРЕДУВАЊЕ</a:t>
            </a:r>
            <a:endParaRPr lang="mk" sz="4800" b="1">
              <a:solidFill>
                <a:schemeClr val="bg1"/>
              </a:solidFill>
              <a:latin typeface="Calibri" pitchFamily="34" charset="0"/>
            </a:endParaRPr>
          </a:p>
        </p:txBody>
      </p:sp>
      <p:sp>
        <p:nvSpPr>
          <p:cNvPr id="174084" name="Text Box 4"/>
          <p:cNvSpPr txBox="1">
            <a:spLocks noChangeArrowheads="1"/>
          </p:cNvSpPr>
          <p:nvPr/>
        </p:nvSpPr>
        <p:spPr bwMode="auto">
          <a:xfrm>
            <a:off x="395288" y="1981201"/>
            <a:ext cx="8385175" cy="3323987"/>
          </a:xfrm>
          <a:prstGeom prst="rect">
            <a:avLst/>
          </a:prstGeom>
          <a:noFill/>
          <a:ln w="9525">
            <a:noFill/>
            <a:miter lim="800000"/>
            <a:headEnd/>
            <a:tailEnd/>
          </a:ln>
        </p:spPr>
        <p:txBody>
          <a:bodyPr wrap="square">
            <a:spAutoFit/>
          </a:bodyPr>
          <a:lstStyle/>
          <a:p>
            <a:pPr algn="just" rtl="0" eaLnBrk="0" hangingPunct="0">
              <a:spcBef>
                <a:spcPct val="50000"/>
              </a:spcBef>
            </a:pPr>
            <a:r>
              <a:rPr lang="mk" sz="2800" b="1" i="0" u="none">
                <a:latin typeface="Calibri" pitchFamily="34" charset="0"/>
              </a:rPr>
              <a:t>IP-адресата не е секогаш точен начин на идентификација –</a:t>
            </a:r>
            <a:r>
              <a:rPr lang="mk" sz="2800" b="0" i="0" u="none">
                <a:latin typeface="Calibri" pitchFamily="34" charset="0"/>
              </a:rPr>
              <a:t>						</a:t>
            </a:r>
            <a:r>
              <a:rPr lang="mk" sz="1400" b="0" i="0" u="none">
                <a:latin typeface="Calibri" pitchFamily="34" charset="0"/>
              </a:rPr>
              <a:t>	</a:t>
            </a:r>
          </a:p>
          <a:p>
            <a:pPr algn="just" rtl="0" eaLnBrk="0" hangingPunct="0"/>
            <a:r>
              <a:rPr lang="mk" sz="2800" b="1" i="0" u="none">
                <a:latin typeface="Calibri" pitchFamily="34" charset="0"/>
              </a:rPr>
              <a:t>IP-адресите </a:t>
            </a:r>
            <a:r>
              <a:rPr lang="mk" sz="2800" b="1" i="0" u="none">
                <a:solidFill>
                  <a:schemeClr val="accent1">
                    <a:lumMod val="25000"/>
                  </a:schemeClr>
                </a:solidFill>
                <a:latin typeface="Calibri" pitchFamily="34" charset="0"/>
              </a:rPr>
              <a:t>ТРЕБА</a:t>
            </a:r>
            <a:r>
              <a:rPr lang="mk" sz="2800" b="1" i="0" u="none">
                <a:latin typeface="Calibri" pitchFamily="34" charset="0"/>
              </a:rPr>
              <a:t> да спаѓаат во две категории :</a:t>
            </a:r>
            <a:r>
              <a:rPr lang="mk" sz="2800" b="0" i="0" u="none">
                <a:latin typeface="Calibri" pitchFamily="34" charset="0"/>
              </a:rPr>
              <a:t>	</a:t>
            </a:r>
            <a:r>
              <a:rPr lang="mk" sz="1400" b="0" i="0" u="none">
                <a:latin typeface="Calibri" pitchFamily="34" charset="0"/>
              </a:rPr>
              <a:t>		</a:t>
            </a:r>
            <a:r>
              <a:rPr lang="mk" sz="1400" b="1" i="0" u="none">
                <a:latin typeface="Calibri" pitchFamily="34" charset="0"/>
              </a:rPr>
              <a:t> </a:t>
            </a:r>
          </a:p>
          <a:p>
            <a:pPr algn="just" rtl="0" eaLnBrk="0" hangingPunct="0"/>
            <a:r>
              <a:rPr lang="mk" sz="2800" b="1" i="0" u="none">
                <a:solidFill>
                  <a:srgbClr val="FF0000"/>
                </a:solidFill>
                <a:latin typeface="Calibri" pitchFamily="34" charset="0"/>
              </a:rPr>
              <a:t>СТАТИЧНА</a:t>
            </a:r>
            <a:r>
              <a:rPr lang="mk" sz="2800" b="1" i="0" u="none">
                <a:latin typeface="Calibri" pitchFamily="34" charset="0"/>
              </a:rPr>
              <a:t> – треба секогаш да бидат исти</a:t>
            </a:r>
          </a:p>
          <a:p>
            <a:pPr algn="just" rtl="0" eaLnBrk="0" hangingPunct="0"/>
            <a:r>
              <a:rPr lang="mk" sz="2800" b="1" i="0" u="none">
                <a:solidFill>
                  <a:srgbClr val="33CC33"/>
                </a:solidFill>
                <a:latin typeface="Calibri" pitchFamily="34" charset="0"/>
              </a:rPr>
              <a:t>ДИНАМИЧНА</a:t>
            </a:r>
            <a:r>
              <a:rPr lang="mk" sz="2800" b="1" i="0" u="none">
                <a:solidFill>
                  <a:srgbClr val="CC0099"/>
                </a:solidFill>
                <a:latin typeface="Calibri" pitchFamily="34" charset="0"/>
              </a:rPr>
              <a:t> </a:t>
            </a:r>
            <a:r>
              <a:rPr lang="mk" sz="2800" b="1" i="0" u="none">
                <a:latin typeface="Calibri" pitchFamily="34" charset="0"/>
              </a:rPr>
              <a:t>– треба да се разликуваат секогаш кога се вклучувате онлајн</a:t>
            </a:r>
            <a:r>
              <a:rPr lang="mk" sz="2800" b="0" i="0" u="none">
                <a:latin typeface="Calibri" pitchFamily="34" charset="0"/>
              </a:rPr>
              <a:t>		</a:t>
            </a:r>
            <a:r>
              <a:rPr lang="mk" sz="1400" b="0" i="0" u="none">
                <a:latin typeface="Calibri" pitchFamily="34" charset="0"/>
              </a:rPr>
              <a:t>						</a:t>
            </a:r>
          </a:p>
          <a:p>
            <a:pPr algn="just" rtl="0" eaLnBrk="0" hangingPunct="0"/>
            <a:r>
              <a:rPr lang="mk" sz="2800" b="1" i="0" u="none">
                <a:solidFill>
                  <a:schemeClr val="accent1">
                    <a:lumMod val="25000"/>
                  </a:schemeClr>
                </a:solidFill>
                <a:latin typeface="Calibri" pitchFamily="34" charset="0"/>
              </a:rPr>
              <a:t>Точното време на интернет-пристапот е клучна информација </a:t>
            </a:r>
            <a:r>
              <a:rPr lang="mk" sz="2800" b="1" i="0" u="sng">
                <a:solidFill>
                  <a:schemeClr val="accent1">
                    <a:lumMod val="25000"/>
                  </a:schemeClr>
                </a:solidFill>
                <a:latin typeface="Calibri" pitchFamily="34" charset="0"/>
              </a:rPr>
              <a:t>вклучувајќи ја и временската зона</a:t>
            </a:r>
            <a:endParaRPr lang="mk" sz="2800" b="1" u="sng" dirty="0">
              <a:solidFill>
                <a:schemeClr val="accent1">
                  <a:lumMod val="25000"/>
                </a:schemeClr>
              </a:solidFill>
              <a:latin typeface="Calibri"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49</a:t>
            </a:fld>
            <a:endParaRPr lang="mk" altLang="en-US" sz="1200" dirty="0" smtClean="0">
              <a:solidFill>
                <a:srgbClr val="898989"/>
              </a:solidFill>
            </a:endParaRPr>
          </a:p>
        </p:txBody>
      </p:sp>
    </p:spTree>
    <p:custDataLst>
      <p:tags r:id="rId1"/>
    </p:custDataLst>
    <p:extLst>
      <p:ext uri="{BB962C8B-B14F-4D97-AF65-F5344CB8AC3E}">
        <p14:creationId xmlns:p14="http://schemas.microsoft.com/office/powerpoint/2010/main" val="21966534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animBg="1"/>
      <p:bldP spid="17408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lnSpcReduction="10000"/>
          </a:bodyPr>
          <a:lstStyle/>
          <a:p>
            <a:pPr algn="l" rtl="0">
              <a:buNone/>
            </a:pPr>
            <a:r>
              <a:rPr lang="mk" sz="2353" b="0" i="0" u="none"/>
              <a:t>На крајот од оваа сесија учесниците ќе бидат во можност да:</a:t>
            </a:r>
          </a:p>
          <a:p>
            <a:pPr algn="l" rtl="0">
              <a:buFont typeface="Arial"/>
              <a:buChar char="•"/>
            </a:pPr>
            <a:r>
              <a:rPr lang="mk" sz="2353" b="0" i="0" u="none"/>
              <a:t>Идентификуваат различни компјутерски оперативни системи </a:t>
            </a:r>
            <a:endParaRPr lang="mk" sz="2353" dirty="0" smtClean="0"/>
          </a:p>
          <a:p>
            <a:pPr algn="l" rtl="0">
              <a:buFont typeface="Arial"/>
              <a:buChar char="•"/>
            </a:pPr>
            <a:r>
              <a:rPr lang="mk" sz="2353" b="0" i="0" u="none"/>
              <a:t>Ги објаснат основите на тоа како функционираат мрежите</a:t>
            </a:r>
          </a:p>
          <a:p>
            <a:pPr algn="l" rtl="0">
              <a:buFont typeface="Arial"/>
              <a:buChar char="•"/>
            </a:pPr>
            <a:r>
              <a:rPr lang="mk" sz="2353" b="0" i="0" u="none"/>
              <a:t>Ги опишат функциите на интернетот</a:t>
            </a:r>
          </a:p>
          <a:p>
            <a:pPr algn="l" rtl="0">
              <a:buFont typeface="Arial"/>
              <a:buChar char="•"/>
            </a:pPr>
            <a:r>
              <a:rPr lang="mk" sz="2353" b="0" i="0" u="none"/>
              <a:t>Идентификуваат најмалку пет главни интернет-апликации</a:t>
            </a:r>
          </a:p>
          <a:p>
            <a:pPr algn="l" rtl="0">
              <a:buFont typeface="Arial"/>
              <a:buChar char="•"/>
            </a:pPr>
            <a:r>
              <a:rPr lang="mk" sz="2353" b="0" i="0" u="none"/>
              <a:t>Објаснат како се развивал интернетот од неговите почетоци до денес</a:t>
            </a:r>
          </a:p>
          <a:p>
            <a:pPr algn="l" rtl="0">
              <a:buFont typeface="Arial"/>
              <a:buChar char="•"/>
            </a:pPr>
            <a:r>
              <a:rPr lang="mk" sz="2353" b="0" i="0" u="none"/>
              <a:t>Направат разлика меѓу различни интернет-апликации</a:t>
            </a:r>
          </a:p>
          <a:p>
            <a:pPr lvl="0" algn="l" rtl="0"/>
            <a:r>
              <a:rPr lang="mk" sz="2400" b="0" i="0" u="none"/>
              <a:t>Ја опишат разликата меѓу Darknet и Deepweb</a:t>
            </a:r>
            <a:endParaRPr lang="mk" sz="2400" dirty="0" smtClean="0"/>
          </a:p>
          <a:p>
            <a:pPr algn="l" rtl="0">
              <a:buFont typeface="Arial"/>
              <a:buChar char="•"/>
            </a:pPr>
            <a:r>
              <a:rPr lang="mk" sz="2353" b="0" i="0" u="none"/>
              <a:t>Ги објаснат основите на виртуелните валути</a:t>
            </a:r>
          </a:p>
          <a:p>
            <a:pPr algn="l" rtl="0">
              <a:buFont typeface="Arial"/>
              <a:buChar char="•"/>
            </a:pPr>
            <a:r>
              <a:rPr lang="mk" sz="2353" b="0" i="0" u="none"/>
              <a:t>Идентификуваат како криминалците користат разни интернет-апликации</a:t>
            </a:r>
          </a:p>
          <a:p>
            <a:pPr algn="l" rtl="0">
              <a:buFont typeface="Arial"/>
              <a:buChar char="•"/>
            </a:pPr>
            <a:endParaRPr lang="mk" sz="2600" dirty="0" smtClean="0"/>
          </a:p>
          <a:p>
            <a:pPr algn="l" rtl="0">
              <a:buFont typeface="Arial"/>
              <a:buChar char="•"/>
            </a:pPr>
            <a:endParaRPr lang="mk" sz="2600" dirty="0" smtClean="0"/>
          </a:p>
          <a:p>
            <a:pPr algn="l" rtl="0">
              <a:buFont typeface="Arial"/>
              <a:buChar char="•"/>
            </a:pPr>
            <a:endParaRPr lang="mk" sz="2600" dirty="0"/>
          </a:p>
        </p:txBody>
      </p:sp>
      <p:sp>
        <p:nvSpPr>
          <p:cNvPr id="4" name="Title 1"/>
          <p:cNvSpPr>
            <a:spLocks noGrp="1"/>
          </p:cNvSpPr>
          <p:nvPr>
            <p:ph type="title"/>
          </p:nvPr>
        </p:nvSpPr>
        <p:spPr>
          <a:xfrm>
            <a:off x="457200" y="274638"/>
            <a:ext cx="8229600" cy="773266"/>
          </a:xfrm>
        </p:spPr>
        <p:txBody>
          <a:bodyPr/>
          <a:lstStyle/>
          <a:p>
            <a:pPr rtl="0"/>
            <a:r>
              <a:rPr lang="mk" b="1" i="0" u="none"/>
              <a:t>Цели на сесијата </a:t>
            </a:r>
            <a:endParaRPr lang="mk"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rtl="0" eaLnBrk="1" hangingPunct="1"/>
            <a:r>
              <a:rPr lang="mk" b="1" i="0" u="none">
                <a:solidFill>
                  <a:schemeClr val="accent1">
                    <a:lumMod val="25000"/>
                  </a:schemeClr>
                </a:solidFill>
                <a:latin typeface="Calibri" pitchFamily="34" charset="0"/>
              </a:rPr>
              <a:t>IP-адреси</a:t>
            </a:r>
            <a:endParaRPr lang="mk" b="1" dirty="0" smtClean="0">
              <a:solidFill>
                <a:schemeClr val="accent1">
                  <a:lumMod val="25000"/>
                </a:schemeClr>
              </a:solidFill>
              <a:latin typeface="Calibri" pitchFamily="34" charset="0"/>
            </a:endParaRPr>
          </a:p>
        </p:txBody>
      </p:sp>
      <p:sp>
        <p:nvSpPr>
          <p:cNvPr id="174084" name="Text Box 4"/>
          <p:cNvSpPr txBox="1">
            <a:spLocks noChangeArrowheads="1"/>
          </p:cNvSpPr>
          <p:nvPr/>
        </p:nvSpPr>
        <p:spPr bwMode="auto">
          <a:xfrm>
            <a:off x="395288" y="946904"/>
            <a:ext cx="8385175" cy="5509200"/>
          </a:xfrm>
          <a:prstGeom prst="rect">
            <a:avLst/>
          </a:prstGeom>
          <a:noFill/>
          <a:ln w="9525">
            <a:noFill/>
            <a:miter lim="800000"/>
            <a:headEnd/>
            <a:tailEnd/>
          </a:ln>
        </p:spPr>
        <p:txBody>
          <a:bodyPr wrap="square">
            <a:spAutoFit/>
          </a:bodyPr>
          <a:lstStyle/>
          <a:p>
            <a:pPr algn="just" rtl="0" eaLnBrk="0" hangingPunct="0">
              <a:spcBef>
                <a:spcPct val="50000"/>
              </a:spcBef>
            </a:pPr>
            <a:r>
              <a:rPr lang="mk" sz="2800" b="1" i="0" u="none">
                <a:latin typeface="Calibri" pitchFamily="34" charset="0"/>
              </a:rPr>
              <a:t>Што може да научиме од IP-адреса?</a:t>
            </a:r>
          </a:p>
          <a:p>
            <a:pPr marL="457200" indent="-457200" algn="just" rtl="0" eaLnBrk="0" hangingPunct="0">
              <a:spcBef>
                <a:spcPct val="50000"/>
              </a:spcBef>
              <a:buFont typeface="Arial"/>
              <a:buChar char="•"/>
            </a:pPr>
            <a:r>
              <a:rPr lang="mk" sz="2400" b="0" i="0" u="none">
                <a:solidFill>
                  <a:schemeClr val="accent1">
                    <a:lumMod val="25000"/>
                  </a:schemeClr>
                </a:solidFill>
                <a:latin typeface="Calibri" pitchFamily="34" charset="0"/>
              </a:rPr>
              <a:t>Јавната IP-адреса ја поседува некоја компанија (на пример, провајдер на интернет-услугите (ISP))</a:t>
            </a:r>
          </a:p>
          <a:p>
            <a:pPr marL="457200" indent="-457200" algn="just" rtl="0" eaLnBrk="0" hangingPunct="0">
              <a:spcBef>
                <a:spcPct val="50000"/>
              </a:spcBef>
              <a:buFont typeface="Arial"/>
              <a:buChar char="•"/>
            </a:pPr>
            <a:r>
              <a:rPr lang="mk" sz="2400" b="0" i="0" u="none">
                <a:solidFill>
                  <a:schemeClr val="accent1">
                    <a:lumMod val="25000"/>
                  </a:schemeClr>
                </a:solidFill>
                <a:latin typeface="Calibri" pitchFamily="34" charset="0"/>
              </a:rPr>
              <a:t>Во зависност од важечкото законодавството за чување податоци, ISP чува дневници, односно записници за тоа која IР-адреса и порт на кој претплатник му биле доделени во одреден временски период.</a:t>
            </a:r>
          </a:p>
          <a:p>
            <a:pPr marL="457200" indent="-457200" algn="just" rtl="0" eaLnBrk="0" hangingPunct="0">
              <a:spcBef>
                <a:spcPct val="50000"/>
              </a:spcBef>
              <a:buFont typeface="Arial"/>
              <a:buChar char="•"/>
            </a:pPr>
            <a:r>
              <a:rPr lang="mk" sz="2400" b="0" i="0" u="none">
                <a:solidFill>
                  <a:schemeClr val="accent1">
                    <a:lumMod val="25000"/>
                  </a:schemeClr>
                </a:solidFill>
                <a:latin typeface="Calibri" pitchFamily="34" charset="0"/>
              </a:rPr>
              <a:t>Кога се бара таква информација од ISP, потребно е да се дадат точната IP-адреса, бројот на портата (ако е достапно), датумот, времето и временската зона.</a:t>
            </a:r>
          </a:p>
          <a:p>
            <a:pPr marL="457200" indent="-457200" algn="just" rtl="0" eaLnBrk="0" hangingPunct="0">
              <a:spcBef>
                <a:spcPct val="50000"/>
              </a:spcBef>
              <a:buFont typeface="Arial"/>
              <a:buChar char="•"/>
            </a:pPr>
            <a:r>
              <a:rPr lang="mk" sz="2400" b="0" i="0" u="none">
                <a:solidFill>
                  <a:schemeClr val="accent1">
                    <a:lumMod val="25000"/>
                  </a:schemeClr>
                </a:solidFill>
                <a:latin typeface="Calibri" pitchFamily="34" charset="0"/>
              </a:rPr>
              <a:t>Адресата на претплатникот не мора задолжително да биде физичката локација на интернетот. </a:t>
            </a:r>
          </a:p>
          <a:p>
            <a:pPr algn="just" rtl="0" eaLnBrk="0" hangingPunct="0">
              <a:spcBef>
                <a:spcPct val="50000"/>
              </a:spcBef>
            </a:pPr>
            <a:endParaRPr lang="mk" sz="2400" b="1" u="sng"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50</a:t>
            </a:fld>
            <a:endParaRPr lang="mk" altLang="en-US" sz="1200" dirty="0" smtClean="0">
              <a:solidFill>
                <a:srgbClr val="898989"/>
              </a:solidFill>
            </a:endParaRPr>
          </a:p>
        </p:txBody>
      </p:sp>
    </p:spTree>
    <p:custDataLst>
      <p:tags r:id="rId1"/>
    </p:custDataLst>
    <p:extLst>
      <p:ext uri="{BB962C8B-B14F-4D97-AF65-F5344CB8AC3E}">
        <p14:creationId xmlns:p14="http://schemas.microsoft.com/office/powerpoint/2010/main" val="7734959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74084">
                                            <p:txEl>
                                              <p:pRg st="0" end="0"/>
                                            </p:txEl>
                                          </p:spTgt>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74084">
                                            <p:txEl>
                                              <p:pRg st="1" end="1"/>
                                            </p:txEl>
                                          </p:spTgt>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74084">
                                            <p:txEl>
                                              <p:pRg st="2" end="2"/>
                                            </p:tx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74084">
                                            <p:txEl>
                                              <p:pRg st="3" end="3"/>
                                            </p:txEl>
                                          </p:spTgt>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build="p"/>
      <p:bldP spid="174084" grpId="1"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fontScale="90000"/>
          </a:bodyPr>
          <a:lstStyle/>
          <a:p>
            <a:pPr rtl="0" eaLnBrk="1" hangingPunct="1"/>
            <a:r>
              <a:rPr lang="mk" b="1" i="0" u="none">
                <a:solidFill>
                  <a:schemeClr val="accent1">
                    <a:lumMod val="25000"/>
                  </a:schemeClr>
                </a:solidFill>
                <a:latin typeface="Calibri" pitchFamily="34" charset="0"/>
                <a:cs typeface="Arial" charset="0"/>
              </a:rPr>
              <a:t>Доменски именски систем – Domain Name System (DNS).</a:t>
            </a:r>
            <a:endParaRPr lang="mk"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627529" y="3650186"/>
            <a:ext cx="8302189" cy="3058401"/>
          </a:xfrm>
          <a:noFill/>
        </p:spPr>
        <p:txBody>
          <a:bodyPr>
            <a:normAutofit fontScale="70000" lnSpcReduction="20000"/>
          </a:bodyPr>
          <a:lstStyle/>
          <a:p>
            <a:pPr algn="l" rtl="0"/>
            <a:r>
              <a:rPr lang="mk" b="0" i="0" u="none" dirty="0">
                <a:latin typeface="Calibri" pitchFamily="34" charset="0"/>
                <a:cs typeface="Arial" charset="0"/>
              </a:rPr>
              <a:t>Секој компјутер на интернет треба да има IP-адреса</a:t>
            </a:r>
          </a:p>
          <a:p>
            <a:pPr algn="l" rtl="0"/>
            <a:r>
              <a:rPr lang="mk" b="0" i="0" u="none" dirty="0">
                <a:latin typeface="Calibri" pitchFamily="34" charset="0"/>
                <a:cs typeface="Arial" charset="0"/>
              </a:rPr>
              <a:t>Овие IP-адреси не може лесно да се запомнат</a:t>
            </a:r>
          </a:p>
          <a:p>
            <a:pPr algn="l" rtl="0"/>
            <a:r>
              <a:rPr lang="mk" b="0" i="0" u="none" dirty="0"/>
              <a:t>Веб-серверите обично ги даваат своите податоци на одредени домени, на пример Google веб-серверите ја даваат содржината на Google Website на доменот google.com. </a:t>
            </a:r>
          </a:p>
          <a:p>
            <a:pPr algn="l" rtl="0"/>
            <a:r>
              <a:rPr lang="mk" b="0" i="0" u="none" dirty="0"/>
              <a:t>Меѓутоа, друг компјутер на интернет не може да бара податоци од домен. Тој може да бара податоци само од IP-адреса. </a:t>
            </a:r>
          </a:p>
          <a:p>
            <a:pPr algn="l" rtl="0"/>
            <a:r>
              <a:rPr lang="mk" b="0" i="0" u="none" dirty="0"/>
              <a:t>Доменскиот именски систем (DNS) беше измислен за да се разрешат полесно имињата на домени на IP-адресите</a:t>
            </a:r>
            <a:r>
              <a:rPr lang="mk" b="0" i="0" u="none" dirty="0" smtClean="0"/>
              <a:t>. </a:t>
            </a:r>
            <a:endParaRPr lang="mk" b="0" i="0" u="none" dirty="0"/>
          </a:p>
        </p:txBody>
      </p:sp>
      <p:pic>
        <p:nvPicPr>
          <p:cNvPr id="3" name="Bild 2"/>
          <p:cNvPicPr>
            <a:picLocks noChangeAspect="1"/>
          </p:cNvPicPr>
          <p:nvPr/>
        </p:nvPicPr>
        <p:blipFill>
          <a:blip r:embed="rId3"/>
          <a:stretch>
            <a:fillRect/>
          </a:stretch>
        </p:blipFill>
        <p:spPr>
          <a:xfrm>
            <a:off x="2016312" y="914400"/>
            <a:ext cx="5080747" cy="273578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51</a:t>
            </a:fld>
            <a:endParaRPr lang="mk" altLang="en-US" sz="1200" dirty="0" smtClean="0">
              <a:solidFill>
                <a:srgbClr val="898989"/>
              </a:solidFill>
            </a:endParaRPr>
          </a:p>
        </p:txBody>
      </p:sp>
    </p:spTree>
    <p:extLst>
      <p:ext uri="{BB962C8B-B14F-4D97-AF65-F5344CB8AC3E}">
        <p14:creationId xmlns:p14="http://schemas.microsoft.com/office/powerpoint/2010/main" val="14139859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rtl="0" eaLnBrk="1" hangingPunct="1"/>
            <a:r>
              <a:rPr lang="mk" b="1" i="0" u="none">
                <a:solidFill>
                  <a:schemeClr val="accent1">
                    <a:lumMod val="25000"/>
                  </a:schemeClr>
                </a:solidFill>
                <a:latin typeface="Calibri" pitchFamily="34" charset="0"/>
                <a:cs typeface="Arial" charset="0"/>
              </a:rPr>
              <a:t>Информации Whois (Кој е)</a:t>
            </a:r>
            <a:endParaRPr lang="mk"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676493" y="3450349"/>
            <a:ext cx="8302189" cy="3058401"/>
          </a:xfrm>
          <a:noFill/>
        </p:spPr>
        <p:txBody>
          <a:bodyPr>
            <a:normAutofit fontScale="70000" lnSpcReduction="20000"/>
          </a:bodyPr>
          <a:lstStyle/>
          <a:p>
            <a:pPr algn="l" rtl="0"/>
            <a:r>
              <a:rPr lang="mk" b="0" i="0" u="none" dirty="0">
                <a:latin typeface="Calibri" pitchFamily="34" charset="0"/>
                <a:cs typeface="Arial" charset="0"/>
              </a:rPr>
              <a:t>За да се идентификува сопственик на име на домен или ISP на одредена IP-адреса, може да се користи услугата </a:t>
            </a:r>
            <a:r>
              <a:rPr lang="mk" b="1" i="0" u="none" dirty="0">
                <a:latin typeface="Calibri" pitchFamily="34" charset="0"/>
                <a:cs typeface="Arial" charset="0"/>
              </a:rPr>
              <a:t>whois</a:t>
            </a:r>
          </a:p>
          <a:p>
            <a:pPr algn="l" rtl="0"/>
            <a:r>
              <a:rPr lang="mk" b="0" i="0" u="none" dirty="0">
                <a:latin typeface="Calibri" pitchFamily="34" charset="0"/>
                <a:cs typeface="Arial" charset="0"/>
              </a:rPr>
              <a:t>Whois-информацијата за </a:t>
            </a:r>
            <a:r>
              <a:rPr lang="mk" b="1" i="0" u="none" dirty="0">
                <a:latin typeface="Calibri" pitchFamily="34" charset="0"/>
                <a:cs typeface="Arial" charset="0"/>
              </a:rPr>
              <a:t>домени </a:t>
            </a:r>
            <a:r>
              <a:rPr lang="mk" b="0" i="0" u="none" dirty="0">
                <a:latin typeface="Calibri" pitchFamily="34" charset="0"/>
                <a:cs typeface="Arial" charset="0"/>
              </a:rPr>
              <a:t>вклучува податоци за регистарот, за лицето што е регистрирано, датумите на регистрирање, како и податоците за административните и за техничките контакти. </a:t>
            </a:r>
          </a:p>
          <a:p>
            <a:pPr algn="l" rtl="0"/>
            <a:r>
              <a:rPr lang="mk" b="0" i="0" u="none" dirty="0">
                <a:latin typeface="Calibri" pitchFamily="34" charset="0"/>
                <a:cs typeface="Arial" charset="0"/>
              </a:rPr>
              <a:t>До денес, Whois-информацијата за </a:t>
            </a:r>
            <a:r>
              <a:rPr lang="mk" b="1" i="0" u="none" dirty="0">
                <a:latin typeface="Calibri" pitchFamily="34" charset="0"/>
                <a:cs typeface="Arial" charset="0"/>
              </a:rPr>
              <a:t>IP-адреси </a:t>
            </a:r>
            <a:r>
              <a:rPr lang="mk" b="0" i="0" u="none" dirty="0">
                <a:latin typeface="Calibri" pitchFamily="34" charset="0"/>
                <a:cs typeface="Arial" charset="0"/>
              </a:rPr>
              <a:t>вклучува податоци за компанијата што ги поседува/управува со нив и податоци за нивните административни и технички контакти.</a:t>
            </a:r>
            <a:endParaRPr lang="mk" dirty="0"/>
          </a:p>
        </p:txBody>
      </p:sp>
      <p:pic>
        <p:nvPicPr>
          <p:cNvPr id="2" name="Bild 1"/>
          <p:cNvPicPr>
            <a:picLocks noChangeAspect="1"/>
          </p:cNvPicPr>
          <p:nvPr/>
        </p:nvPicPr>
        <p:blipFill>
          <a:blip r:embed="rId3"/>
          <a:stretch>
            <a:fillRect/>
          </a:stretch>
        </p:blipFill>
        <p:spPr>
          <a:xfrm>
            <a:off x="1905000" y="996576"/>
            <a:ext cx="5334000" cy="223520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52</a:t>
            </a:fld>
            <a:endParaRPr lang="mk" altLang="en-US" sz="1200" dirty="0" smtClean="0">
              <a:solidFill>
                <a:srgbClr val="898989"/>
              </a:solidFill>
            </a:endParaRPr>
          </a:p>
        </p:txBody>
      </p:sp>
    </p:spTree>
    <p:extLst>
      <p:ext uri="{BB962C8B-B14F-4D97-AF65-F5344CB8AC3E}">
        <p14:creationId xmlns:p14="http://schemas.microsoft.com/office/powerpoint/2010/main" val="23534108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mk"/>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356" b="5369"/>
          <a:stretch/>
        </p:blipFill>
        <p:spPr bwMode="auto">
          <a:xfrm>
            <a:off x="489332" y="0"/>
            <a:ext cx="8054167" cy="6832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53</a:t>
            </a:fld>
            <a:endParaRPr lang="mk" altLang="en-US" sz="1200" dirty="0" smtClean="0">
              <a:solidFill>
                <a:srgbClr val="898989"/>
              </a:solidFill>
            </a:endParaRPr>
          </a:p>
        </p:txBody>
      </p:sp>
    </p:spTree>
    <p:extLst>
      <p:ext uri="{BB962C8B-B14F-4D97-AF65-F5344CB8AC3E}">
        <p14:creationId xmlns:p14="http://schemas.microsoft.com/office/powerpoint/2010/main" val="75861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rtl="0" eaLnBrk="1" hangingPunct="1"/>
            <a:r>
              <a:rPr lang="mk" b="1" i="0" u="none">
                <a:solidFill>
                  <a:schemeClr val="accent1">
                    <a:lumMod val="25000"/>
                  </a:schemeClr>
                </a:solidFill>
                <a:latin typeface="Calibri" pitchFamily="34" charset="0"/>
                <a:cs typeface="Arial" charset="0"/>
              </a:rPr>
              <a:t>Географска локација на IP </a:t>
            </a:r>
            <a:endParaRPr lang="mk"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4650474" y="1500174"/>
            <a:ext cx="4279244" cy="4281486"/>
          </a:xfrm>
          <a:noFill/>
        </p:spPr>
        <p:txBody>
          <a:bodyPr>
            <a:normAutofit lnSpcReduction="10000"/>
          </a:bodyPr>
          <a:lstStyle/>
          <a:p>
            <a:pPr algn="l" rtl="0"/>
            <a:r>
              <a:rPr lang="mk" sz="2400" b="0" i="0" u="none">
                <a:latin typeface="Calibri" pitchFamily="34" charset="0"/>
                <a:cs typeface="Arial" charset="0"/>
              </a:rPr>
              <a:t>IP-адресите може да бидат мапирани на физичка областа со користење на услугите за </a:t>
            </a:r>
            <a:r>
              <a:rPr lang="mk" sz="2400" b="1" i="0" u="none">
                <a:latin typeface="Calibri" pitchFamily="34" charset="0"/>
                <a:cs typeface="Arial" charset="0"/>
              </a:rPr>
              <a:t>географска локација на IP</a:t>
            </a:r>
          </a:p>
          <a:p>
            <a:pPr algn="l" rtl="0"/>
            <a:r>
              <a:rPr lang="mk" sz="2400" b="0" i="0" u="none">
                <a:latin typeface="Calibri" pitchFamily="34" charset="0"/>
                <a:cs typeface="Arial" charset="0"/>
              </a:rPr>
              <a:t>Таа </a:t>
            </a:r>
            <a:r>
              <a:rPr lang="mk" sz="2400" b="0" i="0" u="sng">
                <a:latin typeface="Calibri" pitchFamily="34" charset="0"/>
                <a:cs typeface="Arial" charset="0"/>
              </a:rPr>
              <a:t>може</a:t>
            </a:r>
            <a:r>
              <a:rPr lang="mk" sz="2400" b="0" i="0" u="none">
                <a:latin typeface="Calibri" pitchFamily="34" charset="0"/>
                <a:cs typeface="Arial" charset="0"/>
              </a:rPr>
              <a:t> да даде индикација за физичката локација на претплатникот со користење на IP-адресата</a:t>
            </a:r>
          </a:p>
          <a:p>
            <a:pPr algn="l" rtl="0"/>
            <a:r>
              <a:rPr lang="mk" sz="2400" b="0" i="0" u="none">
                <a:latin typeface="Calibri" pitchFamily="34" charset="0"/>
                <a:cs typeface="Arial" charset="0"/>
              </a:rPr>
              <a:t>Меѓутоа, географската локација на IP не е прецизна и лесно може да излаже.</a:t>
            </a:r>
            <a:endParaRPr lang="mk" sz="2000" dirty="0" smtClean="0">
              <a:latin typeface="Calibri" pitchFamily="34" charset="0"/>
              <a:cs typeface="Arial" charset="0"/>
            </a:endParaRPr>
          </a:p>
          <a:p>
            <a:pPr algn="l" rtl="0">
              <a:buNone/>
            </a:pPr>
            <a:endParaRPr lang="mk" b="1" dirty="0" smtClean="0">
              <a:latin typeface="Calibri" pitchFamily="34" charset="0"/>
              <a:cs typeface="Arial" charset="0"/>
            </a:endParaRPr>
          </a:p>
        </p:txBody>
      </p:sp>
      <p:pic>
        <p:nvPicPr>
          <p:cNvPr id="4" name="Bild 3"/>
          <p:cNvPicPr>
            <a:picLocks noChangeAspect="1"/>
          </p:cNvPicPr>
          <p:nvPr/>
        </p:nvPicPr>
        <p:blipFill>
          <a:blip r:embed="rId3"/>
          <a:stretch>
            <a:fillRect/>
          </a:stretch>
        </p:blipFill>
        <p:spPr>
          <a:xfrm>
            <a:off x="498195" y="1359648"/>
            <a:ext cx="3847353" cy="5211298"/>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54</a:t>
            </a:fld>
            <a:endParaRPr lang="mk" altLang="en-US" sz="1200" dirty="0" smtClean="0">
              <a:solidFill>
                <a:srgbClr val="898989"/>
              </a:solidFill>
            </a:endParaRPr>
          </a:p>
        </p:txBody>
      </p:sp>
    </p:spTree>
    <p:extLst>
      <p:ext uri="{BB962C8B-B14F-4D97-AF65-F5344CB8AC3E}">
        <p14:creationId xmlns:p14="http://schemas.microsoft.com/office/powerpoint/2010/main" val="24582821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68313" y="0"/>
            <a:ext cx="8229600" cy="1143000"/>
          </a:xfrm>
        </p:spPr>
        <p:txBody>
          <a:bodyPr/>
          <a:lstStyle/>
          <a:p>
            <a:pPr rtl="0"/>
            <a:r>
              <a:rPr lang="mk" b="1" i="0" u="none"/>
              <a:t>Иднината на интернет</a:t>
            </a:r>
          </a:p>
        </p:txBody>
      </p:sp>
      <p:sp>
        <p:nvSpPr>
          <p:cNvPr id="39939" name="Rectangle 3"/>
          <p:cNvSpPr>
            <a:spLocks noGrp="1" noChangeArrowheads="1"/>
          </p:cNvSpPr>
          <p:nvPr>
            <p:ph type="body" idx="1"/>
          </p:nvPr>
        </p:nvSpPr>
        <p:spPr>
          <a:xfrm>
            <a:off x="539749" y="1196974"/>
            <a:ext cx="8316383" cy="5661026"/>
          </a:xfrm>
        </p:spPr>
        <p:txBody>
          <a:bodyPr>
            <a:normAutofit fontScale="85000" lnSpcReduction="20000"/>
          </a:bodyPr>
          <a:lstStyle/>
          <a:p>
            <a:pPr algn="just" rtl="0">
              <a:spcBef>
                <a:spcPts val="600"/>
              </a:spcBef>
            </a:pPr>
            <a:r>
              <a:rPr lang="mk" b="0" i="0" u="none"/>
              <a:t>Пред 15 години не можевме да предвидиме колку зависни ќе станеме од интернет во реалниот живот</a:t>
            </a:r>
          </a:p>
          <a:p>
            <a:pPr algn="just" rtl="0">
              <a:spcBef>
                <a:spcPts val="600"/>
              </a:spcBef>
            </a:pPr>
            <a:r>
              <a:rPr lang="mk" b="0" i="0" u="none"/>
              <a:t>Во тоа време не можевме да знаеме колку тој ќе влијае врз кривичните иследници</a:t>
            </a:r>
          </a:p>
          <a:p>
            <a:pPr algn="just" rtl="0">
              <a:lnSpc>
                <a:spcPct val="90000"/>
              </a:lnSpc>
              <a:buClr>
                <a:srgbClr val="C00000"/>
              </a:buClr>
              <a:buFontTx/>
              <a:buNone/>
            </a:pPr>
            <a:endParaRPr lang="mk" dirty="0" smtClean="0"/>
          </a:p>
          <a:p>
            <a:pPr algn="just" rtl="0">
              <a:lnSpc>
                <a:spcPct val="90000"/>
              </a:lnSpc>
              <a:buClr>
                <a:srgbClr val="C00000"/>
              </a:buClr>
              <a:buFontTx/>
              <a:buNone/>
            </a:pPr>
            <a:r>
              <a:rPr lang="mk" b="0" i="0" u="none"/>
              <a:t>Тоа што го знаеме е:</a:t>
            </a:r>
          </a:p>
          <a:p>
            <a:pPr algn="just" rtl="0">
              <a:lnSpc>
                <a:spcPct val="90000"/>
              </a:lnSpc>
            </a:pPr>
            <a:r>
              <a:rPr lang="mk" b="1" i="0" u="none"/>
              <a:t>Протокот </a:t>
            </a:r>
            <a:r>
              <a:rPr lang="mk" b="0" i="0" u="none"/>
              <a:t>ќе продолжи да расте за да ги исполни барањата на мултимедиите – Voice over IP, радио, видео, ТВ</a:t>
            </a:r>
          </a:p>
          <a:p>
            <a:pPr algn="just" rtl="0">
              <a:lnSpc>
                <a:spcPct val="90000"/>
              </a:lnSpc>
            </a:pPr>
            <a:r>
              <a:rPr lang="mk" b="1" i="0" u="none"/>
              <a:t>Трговијата </a:t>
            </a:r>
            <a:r>
              <a:rPr lang="mk" b="0" i="0" u="none"/>
              <a:t>ќе продолжи да го користи – големите компании зависат од него за онлајн-тргување, комуникации, продажба и услуги</a:t>
            </a:r>
          </a:p>
          <a:p>
            <a:pPr algn="l" rtl="0">
              <a:lnSpc>
                <a:spcPct val="90000"/>
              </a:lnSpc>
            </a:pPr>
            <a:r>
              <a:rPr lang="mk" b="1" i="0" u="none"/>
              <a:t>Безжичниот</a:t>
            </a:r>
            <a:r>
              <a:rPr lang="mk" b="0" i="0" u="none"/>
              <a:t> интернет се зголемува – Блутут (Bluetooth), IEEE802.11, и wi-fi шеми за широка област или „облак“ (центар на градот)</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55</a:t>
            </a:fld>
            <a:endParaRPr lang="mk" altLang="en-US" sz="1200" dirty="0" smtClean="0">
              <a:solidFill>
                <a:srgbClr val="898989"/>
              </a:solidFill>
            </a:endParaRPr>
          </a:p>
        </p:txBody>
      </p:sp>
    </p:spTree>
    <p:extLst>
      <p:ext uri="{BB962C8B-B14F-4D97-AF65-F5344CB8AC3E}">
        <p14:creationId xmlns:p14="http://schemas.microsoft.com/office/powerpoint/2010/main" val="22208200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pPr algn="l" rtl="0"/>
            <a:r>
              <a:rPr lang="mk" sz="5400" b="1" i="0" u="none"/>
              <a:t>Прашања</a:t>
            </a:r>
            <a:endParaRPr lang="mk" sz="5400" b="1"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56</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pPr rtl="0"/>
            <a:r>
              <a:rPr lang="mk" b="1" i="0" u="none"/>
              <a:t>Втор дел</a:t>
            </a:r>
            <a:r>
              <a:rPr lang="mk" b="1" dirty="0" smtClean="0"/>
              <a:t/>
            </a:r>
            <a:br>
              <a:rPr lang="mk" b="1" dirty="0" smtClean="0"/>
            </a:br>
            <a:r>
              <a:rPr lang="mk" b="1" i="0" u="none"/>
              <a:t>Интернет-услуги</a:t>
            </a:r>
            <a:r>
              <a:rPr lang="mk" b="0" i="0" u="none"/>
              <a:t> </a:t>
            </a:r>
            <a:endParaRPr lang="mk"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57</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rtl="0"/>
            <a:r>
              <a:rPr lang="mk" b="0" i="0" u="none"/>
              <a:t>Клучна инфраструктура</a:t>
            </a:r>
          </a:p>
        </p:txBody>
      </p:sp>
      <p:sp>
        <p:nvSpPr>
          <p:cNvPr id="9219" name="Rectangle 3"/>
          <p:cNvSpPr>
            <a:spLocks noGrp="1" noChangeArrowheads="1"/>
          </p:cNvSpPr>
          <p:nvPr>
            <p:ph type="body" sz="half" idx="2"/>
          </p:nvPr>
        </p:nvSpPr>
        <p:spPr>
          <a:xfrm>
            <a:off x="5638800" y="1981200"/>
            <a:ext cx="3505200" cy="4114800"/>
          </a:xfrm>
        </p:spPr>
        <p:txBody>
          <a:bodyPr>
            <a:normAutofit fontScale="92500" lnSpcReduction="20000"/>
          </a:bodyPr>
          <a:lstStyle/>
          <a:p>
            <a:pPr algn="l" rtl="0"/>
            <a:r>
              <a:rPr lang="mk" sz="2400" b="0" i="0" u="none"/>
              <a:t>Складирање/испорака на гас и бензин </a:t>
            </a:r>
          </a:p>
          <a:p>
            <a:pPr algn="l" rtl="0"/>
            <a:r>
              <a:rPr lang="mk" sz="2400" b="0" i="0" u="none"/>
              <a:t>Систем за водоснабдување</a:t>
            </a:r>
          </a:p>
          <a:p>
            <a:pPr algn="l" rtl="0"/>
            <a:r>
              <a:rPr lang="mk" sz="2400" b="0" i="0" u="none"/>
              <a:t>Банкарство и финансирање</a:t>
            </a:r>
          </a:p>
          <a:p>
            <a:pPr algn="l" rtl="0"/>
            <a:r>
              <a:rPr lang="mk" sz="2400" b="0" i="0" u="none"/>
              <a:t>Превоз</a:t>
            </a:r>
          </a:p>
          <a:p>
            <a:pPr algn="l" rtl="0"/>
            <a:r>
              <a:rPr lang="mk" sz="2400" b="0" i="0" u="none"/>
              <a:t>Електрична енергија</a:t>
            </a:r>
          </a:p>
          <a:p>
            <a:pPr algn="l" rtl="0"/>
            <a:r>
              <a:rPr lang="mk" sz="2400" b="0" i="0" u="none"/>
              <a:t>Телекомуникации</a:t>
            </a:r>
          </a:p>
          <a:p>
            <a:pPr algn="l" rtl="0"/>
            <a:r>
              <a:rPr lang="mk" sz="2400" b="0" i="0" u="none"/>
              <a:t>Служби за вонредни ситуации</a:t>
            </a:r>
          </a:p>
          <a:p>
            <a:pPr algn="l" rtl="0"/>
            <a:r>
              <a:rPr lang="mk" sz="2400" b="0" i="0" u="none"/>
              <a:t>Владино работење</a:t>
            </a:r>
          </a:p>
        </p:txBody>
      </p:sp>
      <p:pic>
        <p:nvPicPr>
          <p:cNvPr id="9220" name="Picture 4" descr="graphic"/>
          <p:cNvPicPr>
            <a:picLocks noGrp="1" noChangeAspect="1" noChangeArrowheads="1"/>
          </p:cNvPicPr>
          <p:nvPr>
            <p:ph type="clipArt" sz="half" idx="1"/>
          </p:nvPr>
        </p:nvPicPr>
        <p:blipFill>
          <a:blip r:embed="rId3" cstate="print"/>
          <a:srcRect/>
          <a:stretch>
            <a:fillRect/>
          </a:stretch>
        </p:blipFill>
        <p:spPr>
          <a:xfrm>
            <a:off x="0" y="0"/>
            <a:ext cx="9144000" cy="6896100"/>
          </a:xfrm>
          <a:noFill/>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58</a:t>
            </a:fld>
            <a:endParaRPr lang="mk"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ini15_large">
            <a:hlinkClick r:id="rId2"/>
          </p:cNvPr>
          <p:cNvPicPr>
            <a:picLocks noChangeAspect="1" noChangeArrowheads="1"/>
          </p:cNvPicPr>
          <p:nvPr/>
        </p:nvPicPr>
        <p:blipFill>
          <a:blip r:embed="rId3" cstate="print"/>
          <a:srcRect/>
          <a:stretch>
            <a:fillRect/>
          </a:stretch>
        </p:blipFill>
        <p:spPr bwMode="auto">
          <a:xfrm>
            <a:off x="7164388" y="5354638"/>
            <a:ext cx="1979612" cy="1503362"/>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49" name="TextBox 48"/>
          <p:cNvSpPr txBox="1"/>
          <p:nvPr/>
        </p:nvSpPr>
        <p:spPr>
          <a:xfrm>
            <a:off x="3037654" y="2959050"/>
            <a:ext cx="3069285" cy="1077218"/>
          </a:xfrm>
          <a:prstGeom prst="rect">
            <a:avLst/>
          </a:prstGeom>
          <a:noFill/>
        </p:spPr>
        <p:txBody>
          <a:bodyPr wrap="square" rtlCol="0">
            <a:spAutoFit/>
          </a:bodyPr>
          <a:lstStyle/>
          <a:p>
            <a:pPr algn="ctr" rtl="0"/>
            <a:r>
              <a:rPr lang="mk" sz="3200" b="1" i="0" u="none">
                <a:solidFill>
                  <a:schemeClr val="accent1">
                    <a:lumMod val="25000"/>
                  </a:schemeClr>
                </a:solidFill>
                <a:latin typeface="Calibri" pitchFamily="34" charset="0"/>
              </a:rPr>
              <a:t>СВЕТСКА МРЕЖА</a:t>
            </a:r>
            <a:endParaRPr lang="mk"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59</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68313" y="0"/>
            <a:ext cx="8229600" cy="990600"/>
          </a:xfrm>
        </p:spPr>
        <p:txBody>
          <a:bodyPr/>
          <a:lstStyle/>
          <a:p>
            <a:pPr rtl="0" eaLnBrk="1" hangingPunct="1"/>
            <a:r>
              <a:rPr lang="mk" b="1" i="0" u="none">
                <a:solidFill>
                  <a:schemeClr val="accent1">
                    <a:lumMod val="25000"/>
                  </a:schemeClr>
                </a:solidFill>
                <a:latin typeface="Calibri" pitchFamily="34" charset="0"/>
              </a:rPr>
              <a:t>Слави последни зборови</a:t>
            </a:r>
            <a:endParaRPr lang="mk" b="1" dirty="0" smtClean="0">
              <a:solidFill>
                <a:schemeClr val="accent1">
                  <a:lumMod val="25000"/>
                </a:schemeClr>
              </a:solidFill>
              <a:latin typeface="Calibri" pitchFamily="34" charset="0"/>
            </a:endParaRPr>
          </a:p>
        </p:txBody>
      </p:sp>
      <p:sp>
        <p:nvSpPr>
          <p:cNvPr id="4099" name="Rectangle 3"/>
          <p:cNvSpPr>
            <a:spLocks noGrp="1" noChangeArrowheads="1"/>
          </p:cNvSpPr>
          <p:nvPr>
            <p:ph type="body" idx="1"/>
          </p:nvPr>
        </p:nvSpPr>
        <p:spPr>
          <a:xfrm>
            <a:off x="468313" y="1066801"/>
            <a:ext cx="8229600" cy="5170488"/>
          </a:xfrm>
        </p:spPr>
        <p:txBody>
          <a:bodyPr>
            <a:normAutofit fontScale="77500" lnSpcReduction="20000"/>
          </a:bodyPr>
          <a:lstStyle/>
          <a:p>
            <a:pPr algn="l" rtl="0">
              <a:buNone/>
            </a:pPr>
            <a:r>
              <a:rPr lang="mk" b="0" i="0" u="none" dirty="0"/>
              <a:t>	„</a:t>
            </a:r>
            <a:r>
              <a:rPr lang="mk" b="0" i="0" u="none" dirty="0">
                <a:latin typeface="Calibri" pitchFamily="34" charset="0"/>
              </a:rPr>
              <a:t>Во светот никогаш нема да има пазар за повеќе од пет компјутери.“</a:t>
            </a:r>
            <a:r>
              <a:rPr lang="mk" b="1" dirty="0" smtClean="0">
                <a:latin typeface="Calibri" pitchFamily="34" charset="0"/>
              </a:rPr>
              <a:t/>
            </a:r>
            <a:br>
              <a:rPr lang="mk" b="1" dirty="0" smtClean="0">
                <a:latin typeface="Calibri" pitchFamily="34" charset="0"/>
              </a:rPr>
            </a:br>
            <a:r>
              <a:rPr lang="mk" b="0" i="0" u="none" dirty="0">
                <a:latin typeface="Calibri" pitchFamily="34" charset="0"/>
              </a:rPr>
              <a:t>	 </a:t>
            </a:r>
            <a:r>
              <a:rPr lang="mk" sz="2400" b="1" i="0" u="none" dirty="0">
                <a:latin typeface="Calibri" pitchFamily="34" charset="0"/>
              </a:rPr>
              <a:t>Томас Вотсон - претседател на бордот на директори на IBM - 1943 година</a:t>
            </a:r>
            <a:r>
              <a:rPr lang="mk" b="0" i="0" u="none" dirty="0">
                <a:latin typeface="Calibri" pitchFamily="34" charset="0"/>
              </a:rPr>
              <a:t> </a:t>
            </a:r>
            <a:r>
              <a:rPr lang="mk" b="1" dirty="0" smtClean="0">
                <a:latin typeface="Calibri" pitchFamily="34" charset="0"/>
              </a:rPr>
              <a:t/>
            </a:r>
            <a:br>
              <a:rPr lang="mk" b="1" dirty="0" smtClean="0">
                <a:latin typeface="Calibri" pitchFamily="34" charset="0"/>
              </a:rPr>
            </a:br>
            <a:r>
              <a:rPr lang="mk" b="1" dirty="0" smtClean="0">
                <a:latin typeface="Calibri" pitchFamily="34" charset="0"/>
              </a:rPr>
              <a:t/>
            </a:r>
            <a:br>
              <a:rPr lang="mk" b="1" dirty="0" smtClean="0">
                <a:latin typeface="Calibri" pitchFamily="34" charset="0"/>
              </a:rPr>
            </a:br>
            <a:r>
              <a:rPr lang="mk" b="0" i="0" u="none" dirty="0" smtClean="0">
                <a:latin typeface="Calibri" pitchFamily="34" charset="0"/>
              </a:rPr>
              <a:t>  </a:t>
            </a:r>
            <a:r>
              <a:rPr lang="mk" b="0" i="0" u="none" dirty="0" smtClean="0">
                <a:latin typeface="Calibri" pitchFamily="34" charset="0"/>
              </a:rPr>
              <a:t>Томас </a:t>
            </a:r>
            <a:r>
              <a:rPr lang="mk" b="0" i="0" u="none" dirty="0">
                <a:latin typeface="Calibri" pitchFamily="34" charset="0"/>
              </a:rPr>
              <a:t>Вотсон - претседател на бордот на директори на IBM - 1943 година „Не постои апсолутно никаква причина некој да посака дома да има компјутер.“Кен Олсон, основач на DEC - 1977 година </a:t>
            </a:r>
            <a:r>
              <a:rPr lang="mk" b="1" dirty="0">
                <a:latin typeface="Calibri" pitchFamily="34" charset="0"/>
              </a:rPr>
              <a:t/>
            </a:r>
            <a:br>
              <a:rPr lang="mk" b="1" dirty="0">
                <a:latin typeface="Calibri" pitchFamily="34" charset="0"/>
              </a:rPr>
            </a:br>
            <a:r>
              <a:rPr lang="mk" b="0" i="0" u="none" dirty="0">
                <a:latin typeface="Calibri" pitchFamily="34" charset="0"/>
              </a:rPr>
              <a:t>			</a:t>
            </a:r>
            <a:r>
              <a:rPr lang="mk" sz="2400" b="1" i="0" u="none" dirty="0">
                <a:latin typeface="Calibri" pitchFamily="34" charset="0"/>
              </a:rPr>
              <a:t>Кен Олсон, основач на DEC - 1977 година</a:t>
            </a:r>
            <a:endParaRPr lang="mk" b="1" dirty="0" smtClean="0">
              <a:latin typeface="Calibri" pitchFamily="34" charset="0"/>
            </a:endParaRPr>
          </a:p>
          <a:p>
            <a:pPr algn="l" rtl="0" eaLnBrk="1" hangingPunct="1">
              <a:buFontTx/>
              <a:buNone/>
            </a:pPr>
            <a:r>
              <a:rPr lang="mk" b="0" i="0" u="none" dirty="0">
                <a:latin typeface="Calibri" pitchFamily="34" charset="0"/>
              </a:rPr>
              <a:t>	„Персоналните компјутери никогаш нема да имаат потреба од меморија поголема од 640К.“ </a:t>
            </a:r>
            <a:r>
              <a:rPr lang="mk" b="1" dirty="0" smtClean="0">
                <a:latin typeface="Calibri" pitchFamily="34" charset="0"/>
              </a:rPr>
              <a:t/>
            </a:r>
            <a:br>
              <a:rPr lang="mk" b="1" dirty="0" smtClean="0">
                <a:latin typeface="Calibri" pitchFamily="34" charset="0"/>
              </a:rPr>
            </a:br>
            <a:r>
              <a:rPr lang="mk" b="0" i="0" u="none" dirty="0">
                <a:latin typeface="Calibri" pitchFamily="34" charset="0"/>
              </a:rPr>
              <a:t>		</a:t>
            </a:r>
            <a:r>
              <a:rPr lang="mk" b="0" i="0" u="none" dirty="0" smtClean="0">
                <a:latin typeface="Calibri" pitchFamily="34" charset="0"/>
              </a:rPr>
              <a:t> </a:t>
            </a:r>
            <a:r>
              <a:rPr lang="mk" sz="2400" b="1" i="1" u="none" dirty="0" smtClean="0">
                <a:latin typeface="Calibri" pitchFamily="34" charset="0"/>
              </a:rPr>
              <a:t>Бил </a:t>
            </a:r>
            <a:r>
              <a:rPr lang="mk" sz="2400" b="1" i="1" u="none" dirty="0">
                <a:latin typeface="Calibri" pitchFamily="34" charset="0"/>
              </a:rPr>
              <a:t>Гејтс - основач на Microsoft - 1981 година</a:t>
            </a:r>
            <a:r>
              <a:rPr lang="mk" b="0" i="0" u="none" dirty="0">
                <a:latin typeface="Calibri" pitchFamily="34" charset="0"/>
              </a:rPr>
              <a:t> </a:t>
            </a:r>
            <a:r>
              <a:rPr lang="mk" b="1" dirty="0" smtClean="0">
                <a:latin typeface="Calibri" pitchFamily="34" charset="0"/>
              </a:rPr>
              <a:t/>
            </a:r>
            <a:br>
              <a:rPr lang="mk" b="1" dirty="0" smtClean="0">
                <a:latin typeface="Calibri" pitchFamily="34" charset="0"/>
              </a:rPr>
            </a:br>
            <a:r>
              <a:rPr lang="mk" b="1" dirty="0" smtClean="0">
                <a:latin typeface="Calibri" pitchFamily="34" charset="0"/>
              </a:rPr>
              <a:t/>
            </a:r>
            <a:br>
              <a:rPr lang="mk" b="1" dirty="0" smtClean="0">
                <a:latin typeface="Calibri" pitchFamily="34" charset="0"/>
              </a:rPr>
            </a:br>
            <a:endParaRPr lang="mk" sz="2400" b="1" dirty="0" smtClean="0">
              <a:latin typeface="Calibri" pitchFamily="34" charset="0"/>
            </a:endParaRP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143000" y="1"/>
            <a:ext cx="6934200" cy="1066800"/>
          </a:xfrm>
        </p:spPr>
        <p:txBody>
          <a:bodyPr/>
          <a:lstStyle/>
          <a:p>
            <a:pPr rtl="0" eaLnBrk="1" hangingPunct="1"/>
            <a:r>
              <a:rPr lang="mk" b="1" i="0" u="none">
                <a:solidFill>
                  <a:schemeClr val="accent1">
                    <a:lumMod val="25000"/>
                  </a:schemeClr>
                </a:solidFill>
                <a:latin typeface="Calibri" pitchFamily="34" charset="0"/>
              </a:rPr>
              <a:t>Светска мрежа</a:t>
            </a:r>
          </a:p>
        </p:txBody>
      </p:sp>
      <p:sp>
        <p:nvSpPr>
          <p:cNvPr id="161795" name="Rectangle 3"/>
          <p:cNvSpPr>
            <a:spLocks noGrp="1" noChangeArrowheads="1"/>
          </p:cNvSpPr>
          <p:nvPr>
            <p:ph type="body" sz="half" idx="1"/>
          </p:nvPr>
        </p:nvSpPr>
        <p:spPr>
          <a:xfrm>
            <a:off x="304800" y="990600"/>
            <a:ext cx="8305800" cy="3886200"/>
          </a:xfrm>
          <a:noFill/>
        </p:spPr>
        <p:txBody>
          <a:bodyPr>
            <a:normAutofit fontScale="92500" lnSpcReduction="10000"/>
          </a:bodyPr>
          <a:lstStyle/>
          <a:p>
            <a:pPr algn="just" rtl="0" eaLnBrk="1" hangingPunct="1">
              <a:lnSpc>
                <a:spcPct val="90000"/>
              </a:lnSpc>
              <a:buNone/>
            </a:pPr>
            <a:r>
              <a:rPr lang="mk" b="0" i="0" u="none">
                <a:latin typeface="Calibri" pitchFamily="34" charset="0"/>
              </a:rPr>
              <a:t>	</a:t>
            </a:r>
            <a:r>
              <a:rPr lang="mk" b="1" i="0" u="none">
                <a:latin typeface="Calibri" pitchFamily="34" charset="0"/>
              </a:rPr>
              <a:t>Ефективно е создадена во 1991 година кога сер Тим Бернерс-Ли го измислил HTML – Јазик за маркирање на хипертекст (Hyper Text Markup Language)</a:t>
            </a:r>
          </a:p>
          <a:p>
            <a:pPr algn="just" rtl="0">
              <a:lnSpc>
                <a:spcPct val="90000"/>
              </a:lnSpc>
            </a:pPr>
            <a:endParaRPr lang="mk" sz="1400" b="1" dirty="0" smtClean="0">
              <a:latin typeface="Calibri" pitchFamily="34" charset="0"/>
            </a:endParaRPr>
          </a:p>
          <a:p>
            <a:pPr marL="722313" algn="just" rtl="0" eaLnBrk="1" hangingPunct="1">
              <a:lnSpc>
                <a:spcPct val="90000"/>
              </a:lnSpc>
            </a:pPr>
            <a:r>
              <a:rPr lang="mk" sz="2800" b="1" i="0" u="none">
                <a:latin typeface="Calibri" pitchFamily="34" charset="0"/>
              </a:rPr>
              <a:t>HTML обезбеди платформа за комбинирање на зборови, слики и на звуци на веб-страниците</a:t>
            </a:r>
            <a:endParaRPr lang="mk" sz="2800" b="1" dirty="0" smtClean="0">
              <a:latin typeface="Calibri" pitchFamily="34" charset="0"/>
            </a:endParaRPr>
          </a:p>
          <a:p>
            <a:pPr marL="722313" algn="just" rtl="0">
              <a:lnSpc>
                <a:spcPct val="90000"/>
              </a:lnSpc>
            </a:pPr>
            <a:endParaRPr lang="mk" sz="1400" b="1" dirty="0" smtClean="0">
              <a:latin typeface="Calibri" pitchFamily="34" charset="0"/>
            </a:endParaRPr>
          </a:p>
          <a:p>
            <a:pPr marL="722313" algn="just" rtl="0" eaLnBrk="1" hangingPunct="1">
              <a:lnSpc>
                <a:spcPct val="90000"/>
              </a:lnSpc>
            </a:pPr>
            <a:r>
              <a:rPr lang="mk" sz="2800" b="1" i="0" u="none">
                <a:latin typeface="Calibri" pitchFamily="34" charset="0"/>
              </a:rPr>
              <a:t>Веб-стандарди се креирани од Конзорциумот на светската мрежа (World Wide Web Consortium (W3C))</a:t>
            </a:r>
          </a:p>
        </p:txBody>
      </p:sp>
      <p:pic>
        <p:nvPicPr>
          <p:cNvPr id="7" name="Picture 6" descr="bernerslee400.jpg"/>
          <p:cNvPicPr>
            <a:picLocks noChangeAspect="1"/>
          </p:cNvPicPr>
          <p:nvPr/>
        </p:nvPicPr>
        <p:blipFill>
          <a:blip r:embed="rId4" cstate="print"/>
          <a:stretch>
            <a:fillRect/>
          </a:stretch>
        </p:blipFill>
        <p:spPr>
          <a:xfrm>
            <a:off x="6248400" y="4267200"/>
            <a:ext cx="2209800" cy="225952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60</a:t>
            </a:fld>
            <a:endParaRPr lang="mk"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17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17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0"/>
            <a:ext cx="8229600" cy="1143000"/>
          </a:xfrm>
        </p:spPr>
        <p:txBody>
          <a:bodyPr/>
          <a:lstStyle/>
          <a:p>
            <a:pPr rtl="0" eaLnBrk="1" hangingPunct="1"/>
            <a:r>
              <a:rPr lang="mk" b="1" i="0" u="none">
                <a:solidFill>
                  <a:schemeClr val="accent1">
                    <a:lumMod val="25000"/>
                  </a:schemeClr>
                </a:solidFill>
                <a:latin typeface="Calibri" pitchFamily="34" charset="0"/>
              </a:rPr>
              <a:t>Што е HTTP?</a:t>
            </a:r>
          </a:p>
        </p:txBody>
      </p:sp>
      <p:sp>
        <p:nvSpPr>
          <p:cNvPr id="9219" name="Rectangle 3"/>
          <p:cNvSpPr>
            <a:spLocks noGrp="1" noChangeArrowheads="1"/>
          </p:cNvSpPr>
          <p:nvPr>
            <p:ph type="body" idx="1"/>
          </p:nvPr>
        </p:nvSpPr>
        <p:spPr>
          <a:xfrm>
            <a:off x="457200" y="2209800"/>
            <a:ext cx="8229600" cy="2667000"/>
          </a:xfrm>
        </p:spPr>
        <p:txBody>
          <a:bodyPr>
            <a:normAutofit fontScale="92500" lnSpcReduction="20000"/>
          </a:bodyPr>
          <a:lstStyle/>
          <a:p>
            <a:pPr algn="l" rtl="0" eaLnBrk="1" hangingPunct="1">
              <a:lnSpc>
                <a:spcPct val="130000"/>
              </a:lnSpc>
              <a:buNone/>
            </a:pPr>
            <a:r>
              <a:rPr lang="mk" b="0" i="0" u="none">
                <a:latin typeface="Calibri" pitchFamily="34" charset="0"/>
              </a:rPr>
              <a:t>	</a:t>
            </a:r>
            <a:r>
              <a:rPr lang="mk" b="1" i="0" u="none">
                <a:latin typeface="Calibri" pitchFamily="34" charset="0"/>
              </a:rPr>
              <a:t>Протокол за пренос на хипертекст (Hyper-Text Transfer Protocol)</a:t>
            </a:r>
          </a:p>
          <a:p>
            <a:pPr lvl="1" algn="l" rtl="0">
              <a:lnSpc>
                <a:spcPct val="130000"/>
              </a:lnSpc>
            </a:pPr>
            <a:r>
              <a:rPr lang="mk" b="0" i="0" u="none">
                <a:latin typeface="Calibri" pitchFamily="34" charset="0"/>
              </a:rPr>
              <a:t>Општ јазик што го користат веб-пребарувачите и веб-серверите за меѓусебна комуникација на интернет. </a:t>
            </a:r>
          </a:p>
        </p:txBody>
      </p:sp>
      <p:pic>
        <p:nvPicPr>
          <p:cNvPr id="9220" name="Picture 4"/>
          <p:cNvPicPr>
            <a:picLocks noChangeAspect="1" noChangeArrowheads="1"/>
          </p:cNvPicPr>
          <p:nvPr/>
        </p:nvPicPr>
        <p:blipFill>
          <a:blip r:embed="rId2" cstate="print"/>
          <a:srcRect/>
          <a:stretch>
            <a:fillRect/>
          </a:stretch>
        </p:blipFill>
        <p:spPr bwMode="auto">
          <a:xfrm>
            <a:off x="7239000" y="4343400"/>
            <a:ext cx="1463675" cy="2195513"/>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61</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066800"/>
          </a:xfrm>
        </p:spPr>
        <p:txBody>
          <a:bodyPr/>
          <a:lstStyle/>
          <a:p>
            <a:pPr rtl="0" eaLnBrk="1" hangingPunct="1"/>
            <a:r>
              <a:rPr lang="mk" b="1" i="0" u="none">
                <a:solidFill>
                  <a:schemeClr val="accent1">
                    <a:lumMod val="25000"/>
                  </a:schemeClr>
                </a:solidFill>
                <a:latin typeface="Calibri" pitchFamily="34" charset="0"/>
              </a:rPr>
              <a:t>HTTP барање / одговор</a:t>
            </a:r>
          </a:p>
        </p:txBody>
      </p:sp>
      <p:pic>
        <p:nvPicPr>
          <p:cNvPr id="11267" name="Picture 3" descr="server_rack"/>
          <p:cNvPicPr>
            <a:picLocks noChangeAspect="1" noChangeArrowheads="1"/>
          </p:cNvPicPr>
          <p:nvPr/>
        </p:nvPicPr>
        <p:blipFill>
          <a:blip r:embed="rId2" cstate="print"/>
          <a:srcRect/>
          <a:stretch>
            <a:fillRect/>
          </a:stretch>
        </p:blipFill>
        <p:spPr bwMode="auto">
          <a:xfrm>
            <a:off x="6016625" y="1700213"/>
            <a:ext cx="3127375" cy="3673475"/>
          </a:xfrm>
          <a:prstGeom prst="rect">
            <a:avLst/>
          </a:prstGeom>
          <a:noFill/>
          <a:ln w="9525">
            <a:noFill/>
            <a:miter lim="800000"/>
            <a:headEnd/>
            <a:tailEnd/>
          </a:ln>
        </p:spPr>
      </p:pic>
      <p:pic>
        <p:nvPicPr>
          <p:cNvPr id="11268" name="Picture 4" descr="plate02"/>
          <p:cNvPicPr>
            <a:picLocks noChangeAspect="1" noChangeArrowheads="1"/>
          </p:cNvPicPr>
          <p:nvPr/>
        </p:nvPicPr>
        <p:blipFill>
          <a:blip r:embed="rId3" cstate="print"/>
          <a:srcRect/>
          <a:stretch>
            <a:fillRect/>
          </a:stretch>
        </p:blipFill>
        <p:spPr bwMode="auto">
          <a:xfrm>
            <a:off x="0" y="1844675"/>
            <a:ext cx="2857500" cy="3384550"/>
          </a:xfrm>
          <a:prstGeom prst="rect">
            <a:avLst/>
          </a:prstGeom>
          <a:noFill/>
          <a:ln w="9525">
            <a:noFill/>
            <a:miter lim="800000"/>
            <a:headEnd/>
            <a:tailEnd/>
          </a:ln>
        </p:spPr>
      </p:pic>
      <p:pic>
        <p:nvPicPr>
          <p:cNvPr id="169989" name="Picture 5"/>
          <p:cNvPicPr>
            <a:picLocks noChangeAspect="1" noChangeArrowheads="1"/>
          </p:cNvPicPr>
          <p:nvPr/>
        </p:nvPicPr>
        <p:blipFill>
          <a:blip r:embed="rId4" cstate="print"/>
          <a:srcRect/>
          <a:stretch>
            <a:fillRect/>
          </a:stretch>
        </p:blipFill>
        <p:spPr bwMode="auto">
          <a:xfrm>
            <a:off x="2428860" y="1052512"/>
            <a:ext cx="3295665" cy="1590669"/>
          </a:xfrm>
          <a:prstGeom prst="rect">
            <a:avLst/>
          </a:prstGeom>
          <a:noFill/>
          <a:ln w="9525">
            <a:noFill/>
            <a:miter lim="800000"/>
            <a:headEnd/>
            <a:tailEnd/>
          </a:ln>
        </p:spPr>
      </p:pic>
      <p:pic>
        <p:nvPicPr>
          <p:cNvPr id="169990" name="Picture 6"/>
          <p:cNvPicPr>
            <a:picLocks noChangeAspect="1" noChangeArrowheads="1"/>
          </p:cNvPicPr>
          <p:nvPr/>
        </p:nvPicPr>
        <p:blipFill>
          <a:blip r:embed="rId5" cstate="print"/>
          <a:srcRect/>
          <a:stretch>
            <a:fillRect/>
          </a:stretch>
        </p:blipFill>
        <p:spPr bwMode="auto">
          <a:xfrm>
            <a:off x="2714612" y="4643446"/>
            <a:ext cx="3286148" cy="1722430"/>
          </a:xfrm>
          <a:prstGeom prst="rect">
            <a:avLst/>
          </a:prstGeom>
          <a:noFill/>
          <a:ln w="9525">
            <a:noFill/>
            <a:miter lim="800000"/>
            <a:headEnd/>
            <a:tailEnd/>
          </a:ln>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62</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9989"/>
                                        </p:tgtEl>
                                        <p:attrNameLst>
                                          <p:attrName>style.visibility</p:attrName>
                                        </p:attrNameLst>
                                      </p:cBhvr>
                                      <p:to>
                                        <p:strVal val="visible"/>
                                      </p:to>
                                    </p:set>
                                    <p:anim calcmode="lin" valueType="num">
                                      <p:cBhvr additive="base">
                                        <p:cTn id="7" dur="500" fill="hold"/>
                                        <p:tgtEl>
                                          <p:spTgt spid="169989"/>
                                        </p:tgtEl>
                                        <p:attrNameLst>
                                          <p:attrName>ppt_x</p:attrName>
                                        </p:attrNameLst>
                                      </p:cBhvr>
                                      <p:tavLst>
                                        <p:tav tm="0">
                                          <p:val>
                                            <p:strVal val="0-#ppt_w/2"/>
                                          </p:val>
                                        </p:tav>
                                        <p:tav tm="100000">
                                          <p:val>
                                            <p:strVal val="#ppt_x"/>
                                          </p:val>
                                        </p:tav>
                                      </p:tavLst>
                                    </p:anim>
                                    <p:anim calcmode="lin" valueType="num">
                                      <p:cBhvr additive="base">
                                        <p:cTn id="8" dur="500" fill="hold"/>
                                        <p:tgtEl>
                                          <p:spTgt spid="1699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69990"/>
                                        </p:tgtEl>
                                        <p:attrNameLst>
                                          <p:attrName>style.visibility</p:attrName>
                                        </p:attrNameLst>
                                      </p:cBhvr>
                                      <p:to>
                                        <p:strVal val="visible"/>
                                      </p:to>
                                    </p:set>
                                    <p:anim calcmode="lin" valueType="num">
                                      <p:cBhvr additive="base">
                                        <p:cTn id="13" dur="500" fill="hold"/>
                                        <p:tgtEl>
                                          <p:spTgt spid="169990"/>
                                        </p:tgtEl>
                                        <p:attrNameLst>
                                          <p:attrName>ppt_x</p:attrName>
                                        </p:attrNameLst>
                                      </p:cBhvr>
                                      <p:tavLst>
                                        <p:tav tm="0">
                                          <p:val>
                                            <p:strVal val="1+#ppt_w/2"/>
                                          </p:val>
                                        </p:tav>
                                        <p:tav tm="100000">
                                          <p:val>
                                            <p:strVal val="#ppt_x"/>
                                          </p:val>
                                        </p:tav>
                                      </p:tavLst>
                                    </p:anim>
                                    <p:anim calcmode="lin" valueType="num">
                                      <p:cBhvr additive="base">
                                        <p:cTn id="14" dur="500" fill="hold"/>
                                        <p:tgtEl>
                                          <p:spTgt spid="1699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49" name="TextBox 48"/>
          <p:cNvSpPr txBox="1"/>
          <p:nvPr/>
        </p:nvSpPr>
        <p:spPr>
          <a:xfrm>
            <a:off x="3037654" y="2603135"/>
            <a:ext cx="3069285" cy="1569660"/>
          </a:xfrm>
          <a:prstGeom prst="rect">
            <a:avLst/>
          </a:prstGeom>
          <a:noFill/>
        </p:spPr>
        <p:txBody>
          <a:bodyPr wrap="square" rtlCol="0">
            <a:spAutoFit/>
          </a:bodyPr>
          <a:lstStyle/>
          <a:p>
            <a:pPr algn="ctr" rtl="0"/>
            <a:r>
              <a:rPr lang="mk" sz="3200" b="1" i="0" u="none">
                <a:solidFill>
                  <a:schemeClr val="accent1">
                    <a:lumMod val="25000"/>
                  </a:schemeClr>
                </a:solidFill>
                <a:latin typeface="Calibri" pitchFamily="34" charset="0"/>
              </a:rPr>
              <a:t>ИМИЊА НА ДОМЕНИ И IP-АДРЕСИ</a:t>
            </a:r>
            <a:endParaRPr lang="mk"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63</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1066800"/>
          </a:xfrm>
        </p:spPr>
        <p:txBody>
          <a:bodyPr/>
          <a:lstStyle/>
          <a:p>
            <a:pPr rtl="0" eaLnBrk="1" hangingPunct="1"/>
            <a:r>
              <a:rPr lang="mk" b="1" i="0" u="none">
                <a:solidFill>
                  <a:schemeClr val="accent1">
                    <a:lumMod val="25000"/>
                  </a:schemeClr>
                </a:solidFill>
                <a:latin typeface="Calibri" pitchFamily="34" charset="0"/>
              </a:rPr>
              <a:t>Еднообразен пронаоѓач на ресурси – URL (Uniform Resource Locator)</a:t>
            </a:r>
          </a:p>
        </p:txBody>
      </p:sp>
      <p:sp>
        <p:nvSpPr>
          <p:cNvPr id="13315" name="Text Box 3"/>
          <p:cNvSpPr txBox="1">
            <a:spLocks noChangeArrowheads="1"/>
          </p:cNvSpPr>
          <p:nvPr/>
        </p:nvSpPr>
        <p:spPr bwMode="auto">
          <a:xfrm>
            <a:off x="900113" y="1844675"/>
            <a:ext cx="7177087" cy="579438"/>
          </a:xfrm>
          <a:prstGeom prst="rect">
            <a:avLst/>
          </a:prstGeom>
          <a:noFill/>
          <a:ln w="9525">
            <a:noFill/>
            <a:miter lim="800000"/>
            <a:headEnd/>
            <a:tailEnd/>
          </a:ln>
        </p:spPr>
        <p:txBody>
          <a:bodyPr>
            <a:spAutoFit/>
          </a:bodyPr>
          <a:lstStyle/>
          <a:p>
            <a:pPr algn="ctr" rtl="0">
              <a:spcBef>
                <a:spcPct val="50000"/>
              </a:spcBef>
            </a:pPr>
            <a:r>
              <a:rPr lang="mk" sz="3200" b="1" i="0" u="none">
                <a:solidFill>
                  <a:srgbClr val="FF0000"/>
                </a:solidFill>
              </a:rPr>
              <a:t>http://</a:t>
            </a:r>
            <a:r>
              <a:rPr lang="mk" sz="3200" b="1" i="0" u="none">
                <a:solidFill>
                  <a:schemeClr val="accent2"/>
                </a:solidFill>
              </a:rPr>
              <a:t>www</a:t>
            </a:r>
            <a:r>
              <a:rPr lang="mk" sz="3200" b="1" i="0" u="none">
                <a:solidFill>
                  <a:srgbClr val="FF0000"/>
                </a:solidFill>
              </a:rPr>
              <a:t>.</a:t>
            </a:r>
            <a:r>
              <a:rPr lang="mk" sz="3200" b="1" i="0" u="none">
                <a:solidFill>
                  <a:srgbClr val="00CC00"/>
                </a:solidFill>
              </a:rPr>
              <a:t>coe</a:t>
            </a:r>
            <a:r>
              <a:rPr lang="mk" sz="3200" b="1" i="0" u="none">
                <a:solidFill>
                  <a:srgbClr val="FF0000"/>
                </a:solidFill>
              </a:rPr>
              <a:t>.</a:t>
            </a:r>
            <a:r>
              <a:rPr lang="mk" sz="3200" b="1" i="0" u="none">
                <a:solidFill>
                  <a:srgbClr val="9900FF"/>
                </a:solidFill>
              </a:rPr>
              <a:t>int</a:t>
            </a:r>
            <a:endParaRPr lang="mk" sz="3200" b="1" dirty="0">
              <a:solidFill>
                <a:srgbClr val="9900FF"/>
              </a:solidFill>
            </a:endParaRPr>
          </a:p>
        </p:txBody>
      </p:sp>
      <p:sp>
        <p:nvSpPr>
          <p:cNvPr id="13316" name="Text Box 4"/>
          <p:cNvSpPr txBox="1">
            <a:spLocks noChangeArrowheads="1"/>
          </p:cNvSpPr>
          <p:nvPr/>
        </p:nvSpPr>
        <p:spPr bwMode="auto">
          <a:xfrm>
            <a:off x="1763713" y="4941888"/>
            <a:ext cx="2159000" cy="1006475"/>
          </a:xfrm>
          <a:prstGeom prst="rect">
            <a:avLst/>
          </a:prstGeom>
          <a:noFill/>
          <a:ln w="9525">
            <a:noFill/>
            <a:miter lim="800000"/>
            <a:headEnd/>
            <a:tailEnd/>
          </a:ln>
        </p:spPr>
        <p:txBody>
          <a:bodyPr>
            <a:spAutoFit/>
          </a:bodyPr>
          <a:lstStyle/>
          <a:p>
            <a:pPr algn="ctr" rtl="0">
              <a:spcBef>
                <a:spcPct val="50000"/>
              </a:spcBef>
            </a:pPr>
            <a:r>
              <a:rPr lang="mk" sz="2000" b="1" i="0" u="none">
                <a:solidFill>
                  <a:schemeClr val="accent2"/>
                </a:solidFill>
                <a:latin typeface="Tahoma" pitchFamily="34" charset="0"/>
              </a:rPr>
              <a:t>Укажува на серверот на Светската мрежа</a:t>
            </a:r>
          </a:p>
        </p:txBody>
      </p:sp>
      <p:sp>
        <p:nvSpPr>
          <p:cNvPr id="13317" name="Text Box 5"/>
          <p:cNvSpPr txBox="1">
            <a:spLocks noChangeArrowheads="1"/>
          </p:cNvSpPr>
          <p:nvPr/>
        </p:nvSpPr>
        <p:spPr bwMode="auto">
          <a:xfrm>
            <a:off x="179388" y="3141663"/>
            <a:ext cx="2160587" cy="2225675"/>
          </a:xfrm>
          <a:prstGeom prst="rect">
            <a:avLst/>
          </a:prstGeom>
          <a:noFill/>
          <a:ln w="9525">
            <a:noFill/>
            <a:miter lim="800000"/>
            <a:headEnd/>
            <a:tailEnd/>
          </a:ln>
        </p:spPr>
        <p:txBody>
          <a:bodyPr>
            <a:spAutoFit/>
          </a:bodyPr>
          <a:lstStyle/>
          <a:p>
            <a:pPr algn="ctr" rtl="0">
              <a:spcBef>
                <a:spcPct val="50000"/>
              </a:spcBef>
            </a:pPr>
            <a:r>
              <a:rPr lang="mk" sz="2000" b="1" i="0" u="none">
                <a:solidFill>
                  <a:srgbClr val="FF0000"/>
                </a:solidFill>
                <a:latin typeface="Tahoma" pitchFamily="34" charset="0"/>
              </a:rPr>
              <a:t>Укажува на интернет-процесот што се користи (протокол за пренос на хипертекст)</a:t>
            </a:r>
          </a:p>
        </p:txBody>
      </p:sp>
      <p:sp>
        <p:nvSpPr>
          <p:cNvPr id="13318" name="Text Box 6"/>
          <p:cNvSpPr txBox="1">
            <a:spLocks noChangeArrowheads="1"/>
          </p:cNvSpPr>
          <p:nvPr/>
        </p:nvSpPr>
        <p:spPr bwMode="auto">
          <a:xfrm>
            <a:off x="3995738" y="4941888"/>
            <a:ext cx="2808287" cy="1006475"/>
          </a:xfrm>
          <a:prstGeom prst="rect">
            <a:avLst/>
          </a:prstGeom>
          <a:noFill/>
          <a:ln w="9525">
            <a:noFill/>
            <a:miter lim="800000"/>
            <a:headEnd/>
            <a:tailEnd/>
          </a:ln>
        </p:spPr>
        <p:txBody>
          <a:bodyPr>
            <a:spAutoFit/>
          </a:bodyPr>
          <a:lstStyle/>
          <a:p>
            <a:pPr algn="ctr" rtl="0">
              <a:spcBef>
                <a:spcPct val="50000"/>
              </a:spcBef>
            </a:pPr>
            <a:r>
              <a:rPr lang="mk" sz="2000" b="1" i="0" u="none">
                <a:solidFill>
                  <a:srgbClr val="00CC00"/>
                </a:solidFill>
                <a:latin typeface="Tahoma" pitchFamily="34" charset="0"/>
              </a:rPr>
              <a:t>Име на домен – обично засновано врз тоа кој ја поседува страницата</a:t>
            </a:r>
          </a:p>
        </p:txBody>
      </p:sp>
      <p:sp>
        <p:nvSpPr>
          <p:cNvPr id="13319" name="Text Box 7"/>
          <p:cNvSpPr txBox="1">
            <a:spLocks noChangeArrowheads="1"/>
          </p:cNvSpPr>
          <p:nvPr/>
        </p:nvSpPr>
        <p:spPr bwMode="auto">
          <a:xfrm>
            <a:off x="6407150" y="3141663"/>
            <a:ext cx="2736850" cy="1311275"/>
          </a:xfrm>
          <a:prstGeom prst="rect">
            <a:avLst/>
          </a:prstGeom>
          <a:noFill/>
          <a:ln w="9525">
            <a:noFill/>
            <a:miter lim="800000"/>
            <a:headEnd/>
            <a:tailEnd/>
          </a:ln>
        </p:spPr>
        <p:txBody>
          <a:bodyPr>
            <a:spAutoFit/>
          </a:bodyPr>
          <a:lstStyle/>
          <a:p>
            <a:pPr algn="ctr" rtl="0">
              <a:spcBef>
                <a:spcPct val="50000"/>
              </a:spcBef>
            </a:pPr>
            <a:r>
              <a:rPr lang="mk" sz="2000" b="1" i="0" u="none">
                <a:solidFill>
                  <a:srgbClr val="9900FF"/>
                </a:solidFill>
                <a:latin typeface="Tahoma" pitchFamily="34" charset="0"/>
              </a:rPr>
              <a:t>Укажува на највисокиот домен што се користи (често, со код на државата)</a:t>
            </a:r>
          </a:p>
        </p:txBody>
      </p:sp>
      <p:sp>
        <p:nvSpPr>
          <p:cNvPr id="13320" name="Line 8"/>
          <p:cNvSpPr>
            <a:spLocks noChangeShapeType="1"/>
          </p:cNvSpPr>
          <p:nvPr/>
        </p:nvSpPr>
        <p:spPr bwMode="auto">
          <a:xfrm flipH="1">
            <a:off x="1547813" y="2345269"/>
            <a:ext cx="1186920" cy="867832"/>
          </a:xfrm>
          <a:prstGeom prst="line">
            <a:avLst/>
          </a:prstGeom>
          <a:noFill/>
          <a:ln w="57150">
            <a:solidFill>
              <a:schemeClr val="tx1"/>
            </a:solidFill>
            <a:round/>
            <a:headEnd/>
            <a:tailEnd type="triangle" w="med" len="med"/>
          </a:ln>
        </p:spPr>
        <p:txBody>
          <a:bodyPr/>
          <a:lstStyle/>
          <a:p>
            <a:endParaRPr lang="mk"/>
          </a:p>
        </p:txBody>
      </p:sp>
      <p:sp>
        <p:nvSpPr>
          <p:cNvPr id="13321" name="Line 9"/>
          <p:cNvSpPr>
            <a:spLocks noChangeShapeType="1"/>
          </p:cNvSpPr>
          <p:nvPr/>
        </p:nvSpPr>
        <p:spPr bwMode="auto">
          <a:xfrm flipH="1">
            <a:off x="2987675" y="2420938"/>
            <a:ext cx="1440392" cy="2520950"/>
          </a:xfrm>
          <a:prstGeom prst="line">
            <a:avLst/>
          </a:prstGeom>
          <a:noFill/>
          <a:ln w="57150">
            <a:solidFill>
              <a:schemeClr val="tx1"/>
            </a:solidFill>
            <a:round/>
            <a:headEnd/>
            <a:tailEnd type="triangle" w="med" len="med"/>
          </a:ln>
        </p:spPr>
        <p:txBody>
          <a:bodyPr/>
          <a:lstStyle/>
          <a:p>
            <a:endParaRPr lang="mk"/>
          </a:p>
        </p:txBody>
      </p:sp>
      <p:sp>
        <p:nvSpPr>
          <p:cNvPr id="13322" name="Line 10"/>
          <p:cNvSpPr>
            <a:spLocks noChangeShapeType="1"/>
          </p:cNvSpPr>
          <p:nvPr/>
        </p:nvSpPr>
        <p:spPr bwMode="auto">
          <a:xfrm>
            <a:off x="5292725" y="2420938"/>
            <a:ext cx="71438" cy="2520950"/>
          </a:xfrm>
          <a:prstGeom prst="line">
            <a:avLst/>
          </a:prstGeom>
          <a:noFill/>
          <a:ln w="57150">
            <a:solidFill>
              <a:schemeClr val="tx1"/>
            </a:solidFill>
            <a:round/>
            <a:headEnd/>
            <a:tailEnd type="triangle" w="med" len="med"/>
          </a:ln>
        </p:spPr>
        <p:txBody>
          <a:bodyPr/>
          <a:lstStyle/>
          <a:p>
            <a:endParaRPr lang="mk"/>
          </a:p>
        </p:txBody>
      </p:sp>
      <p:sp>
        <p:nvSpPr>
          <p:cNvPr id="13323" name="Line 11"/>
          <p:cNvSpPr>
            <a:spLocks noChangeShapeType="1"/>
          </p:cNvSpPr>
          <p:nvPr/>
        </p:nvSpPr>
        <p:spPr bwMode="auto">
          <a:xfrm>
            <a:off x="6273800" y="2345268"/>
            <a:ext cx="1365250" cy="832908"/>
          </a:xfrm>
          <a:prstGeom prst="line">
            <a:avLst/>
          </a:prstGeom>
          <a:noFill/>
          <a:ln w="57150">
            <a:solidFill>
              <a:schemeClr val="tx1"/>
            </a:solidFill>
            <a:round/>
            <a:headEnd/>
            <a:tailEnd type="triangle" w="med" len="med"/>
          </a:ln>
        </p:spPr>
        <p:txBody>
          <a:bodyPr/>
          <a:lstStyle/>
          <a:p>
            <a:endParaRPr lang="mk"/>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64</a:t>
            </a:fld>
            <a:endParaRPr lang="mk"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4213" y="0"/>
            <a:ext cx="7772400" cy="801688"/>
          </a:xfrm>
          <a:noFill/>
        </p:spPr>
        <p:txBody>
          <a:bodyPr/>
          <a:lstStyle/>
          <a:p>
            <a:pPr rtl="0" eaLnBrk="1" hangingPunct="1"/>
            <a:r>
              <a:rPr lang="mk" b="1" i="0" u="none">
                <a:solidFill>
                  <a:schemeClr val="accent1">
                    <a:lumMod val="25000"/>
                  </a:schemeClr>
                </a:solidFill>
                <a:latin typeface="Calibri" pitchFamily="34" charset="0"/>
              </a:rPr>
              <a:t>Објаснувања</a:t>
            </a:r>
          </a:p>
        </p:txBody>
      </p:sp>
      <p:sp>
        <p:nvSpPr>
          <p:cNvPr id="15398" name="Text Box 4"/>
          <p:cNvSpPr txBox="1">
            <a:spLocks noChangeArrowheads="1"/>
          </p:cNvSpPr>
          <p:nvPr/>
        </p:nvSpPr>
        <p:spPr bwMode="auto">
          <a:xfrm>
            <a:off x="381000" y="4267201"/>
            <a:ext cx="8569325" cy="1200329"/>
          </a:xfrm>
          <a:prstGeom prst="rect">
            <a:avLst/>
          </a:prstGeom>
          <a:noFill/>
          <a:ln w="19050">
            <a:solidFill>
              <a:schemeClr val="accent1">
                <a:lumMod val="25000"/>
              </a:schemeClr>
            </a:solidFill>
            <a:miter lim="800000"/>
            <a:headEnd/>
            <a:tailEnd/>
          </a:ln>
        </p:spPr>
        <p:txBody>
          <a:bodyPr wrap="square">
            <a:spAutoFit/>
          </a:bodyPr>
          <a:lstStyle/>
          <a:p>
            <a:pPr algn="l" rtl="0" eaLnBrk="0" hangingPunct="0"/>
            <a:r>
              <a:rPr lang="mk" sz="3200" b="1" i="0" u="none" dirty="0">
                <a:latin typeface="Calibri" pitchFamily="34" charset="0"/>
              </a:rPr>
              <a:t>IP-адреса</a:t>
            </a:r>
            <a:r>
              <a:rPr lang="mk" sz="2400" b="0" i="0" u="none" dirty="0">
                <a:latin typeface="Calibri" pitchFamily="34" charset="0"/>
              </a:rPr>
              <a:t>		</a:t>
            </a:r>
            <a:r>
              <a:rPr lang="mk" sz="3200" b="0" i="0" u="none" dirty="0">
                <a:latin typeface="Calibri" pitchFamily="34" charset="0"/>
              </a:rPr>
              <a:t> </a:t>
            </a:r>
            <a:endParaRPr lang="mk" sz="3200" dirty="0" smtClean="0">
              <a:latin typeface="Calibri" pitchFamily="34" charset="0"/>
            </a:endParaRPr>
          </a:p>
          <a:p>
            <a:pPr algn="l" rtl="0" eaLnBrk="0" hangingPunct="0"/>
            <a:r>
              <a:rPr lang="mk" sz="3200" b="0" i="0" u="none" dirty="0">
                <a:latin typeface="Calibri" pitchFamily="34" charset="0"/>
              </a:rPr>
              <a:t>			</a:t>
            </a:r>
            <a:r>
              <a:rPr lang="mk" sz="4000" b="1" i="0" u="none" dirty="0" smtClean="0">
                <a:solidFill>
                  <a:srgbClr val="FF0000"/>
                </a:solidFill>
                <a:latin typeface="Calibri" pitchFamily="34" charset="0"/>
              </a:rPr>
              <a:t> 74.125.91.104  </a:t>
            </a:r>
            <a:r>
              <a:rPr lang="mk" b="1" i="0" u="none" dirty="0" smtClean="0">
                <a:latin typeface="Calibri" pitchFamily="34" charset="0"/>
              </a:rPr>
              <a:t>                  </a:t>
            </a:r>
            <a:endParaRPr lang="mk" sz="2400" b="1" dirty="0">
              <a:solidFill>
                <a:srgbClr val="9900FF"/>
              </a:solidFill>
              <a:latin typeface="Calibri" pitchFamily="34" charset="0"/>
            </a:endParaRPr>
          </a:p>
        </p:txBody>
      </p:sp>
      <p:grpSp>
        <p:nvGrpSpPr>
          <p:cNvPr id="2" name="Group 9"/>
          <p:cNvGrpSpPr>
            <a:grpSpLocks/>
          </p:cNvGrpSpPr>
          <p:nvPr/>
        </p:nvGrpSpPr>
        <p:grpSpPr bwMode="auto">
          <a:xfrm>
            <a:off x="457200" y="1066800"/>
            <a:ext cx="8492959" cy="2862265"/>
            <a:chOff x="204" y="335"/>
            <a:chExt cx="5579" cy="1803"/>
          </a:xfrm>
        </p:grpSpPr>
        <p:sp>
          <p:nvSpPr>
            <p:cNvPr id="15393" name="Text Box 10"/>
            <p:cNvSpPr txBox="1">
              <a:spLocks noChangeArrowheads="1"/>
            </p:cNvSpPr>
            <p:nvPr/>
          </p:nvSpPr>
          <p:spPr bwMode="auto">
            <a:xfrm>
              <a:off x="204" y="335"/>
              <a:ext cx="5579" cy="1803"/>
            </a:xfrm>
            <a:prstGeom prst="rect">
              <a:avLst/>
            </a:prstGeom>
            <a:noFill/>
            <a:ln w="9525">
              <a:noFill/>
              <a:miter lim="800000"/>
              <a:headEnd/>
              <a:tailEnd/>
            </a:ln>
          </p:spPr>
          <p:txBody>
            <a:bodyPr wrap="square">
              <a:spAutoFit/>
            </a:bodyPr>
            <a:lstStyle/>
            <a:p>
              <a:pPr algn="l" rtl="0" eaLnBrk="0" hangingPunct="0"/>
              <a:r>
                <a:rPr lang="mk" sz="3200" b="1" i="0" u="none" dirty="0">
                  <a:latin typeface="Calibri" pitchFamily="34" charset="0"/>
                </a:rPr>
                <a:t>Имиња на домени</a:t>
              </a:r>
              <a:r>
                <a:rPr lang="mk" sz="2400" b="0" i="0" u="none" dirty="0">
                  <a:latin typeface="Calibri" pitchFamily="34" charset="0"/>
                </a:rPr>
                <a:t>	</a:t>
              </a:r>
              <a:endParaRPr lang="mk" sz="2400" b="1" dirty="0" smtClean="0">
                <a:latin typeface="Calibri" pitchFamily="34" charset="0"/>
              </a:endParaRPr>
            </a:p>
            <a:p>
              <a:pPr algn="l" rtl="0" eaLnBrk="0" hangingPunct="0"/>
              <a:r>
                <a:rPr lang="mk" sz="2400" b="0" i="0" u="none" dirty="0">
                  <a:solidFill>
                    <a:srgbClr val="FF3300"/>
                  </a:solidFill>
                  <a:latin typeface="Calibri" pitchFamily="34" charset="0"/>
                </a:rPr>
                <a:t>			 			</a:t>
              </a:r>
              <a:r>
                <a:rPr lang="mk" sz="2400" b="1" i="0" u="none" dirty="0" smtClean="0">
                  <a:solidFill>
                    <a:srgbClr val="FF3300"/>
                  </a:solidFill>
                  <a:latin typeface="Calibri" pitchFamily="34" charset="0"/>
                </a:rPr>
                <a:t>     </a:t>
              </a:r>
              <a:r>
                <a:rPr lang="mk" sz="2800" b="1" i="0" u="none" dirty="0" smtClean="0">
                  <a:solidFill>
                    <a:srgbClr val="FF3300"/>
                  </a:solidFill>
                  <a:latin typeface="Calibri" pitchFamily="34" charset="0"/>
                </a:rPr>
                <a:t>www.</a:t>
              </a:r>
              <a:r>
                <a:rPr lang="mk" sz="2800" b="1" i="0" u="none" dirty="0" smtClean="0">
                  <a:solidFill>
                    <a:srgbClr val="33CC33"/>
                  </a:solidFill>
                  <a:latin typeface="Calibri" pitchFamily="34" charset="0"/>
                </a:rPr>
                <a:t>google.</a:t>
              </a:r>
              <a:r>
                <a:rPr lang="mk" sz="2800" b="1" i="0" u="none" dirty="0" smtClean="0">
                  <a:solidFill>
                    <a:schemeClr val="accent2"/>
                  </a:solidFill>
                  <a:latin typeface="Calibri" pitchFamily="34" charset="0"/>
                </a:rPr>
                <a:t>com.</a:t>
              </a:r>
              <a:r>
                <a:rPr lang="mk" sz="2800" b="1" i="0" u="none" dirty="0" smtClean="0">
                  <a:solidFill>
                    <a:srgbClr val="7030A0"/>
                  </a:solidFill>
                  <a:latin typeface="Calibri" pitchFamily="34" charset="0"/>
                </a:rPr>
                <a:t>qa</a:t>
              </a:r>
              <a:endParaRPr lang="mk" sz="2800" b="1" dirty="0">
                <a:solidFill>
                  <a:srgbClr val="7030A0"/>
                </a:solidFill>
                <a:latin typeface="Calibri" pitchFamily="34" charset="0"/>
              </a:endParaRPr>
            </a:p>
            <a:p>
              <a:pPr algn="l" rtl="0" eaLnBrk="0" hangingPunct="0"/>
              <a:r>
                <a:rPr lang="mk" sz="2400" b="0" i="0" u="none" dirty="0">
                  <a:latin typeface="Calibri" pitchFamily="34" charset="0"/>
                </a:rPr>
                <a:t>																		</a:t>
              </a:r>
              <a:endParaRPr lang="mk" sz="2400" b="1" dirty="0" smtClean="0">
                <a:latin typeface="Calibri" pitchFamily="34" charset="0"/>
              </a:endParaRPr>
            </a:p>
            <a:p>
              <a:pPr algn="l" rtl="0" eaLnBrk="0" hangingPunct="0"/>
              <a:r>
                <a:rPr lang="mk" sz="2400" b="0" i="0" u="none" dirty="0">
                  <a:solidFill>
                    <a:srgbClr val="FF3300"/>
                  </a:solidFill>
                  <a:latin typeface="Calibri" pitchFamily="34" charset="0"/>
                </a:rPr>
                <a:t> </a:t>
              </a:r>
              <a:endParaRPr lang="en-US" sz="2400" b="0" i="0" u="none" dirty="0" smtClean="0">
                <a:solidFill>
                  <a:srgbClr val="FF3300"/>
                </a:solidFill>
                <a:latin typeface="Calibri" pitchFamily="34" charset="0"/>
              </a:endParaRPr>
            </a:p>
            <a:p>
              <a:pPr algn="l" rtl="0" eaLnBrk="0" hangingPunct="0"/>
              <a:endParaRPr lang="mk" sz="2400" b="0" i="0" u="none" dirty="0">
                <a:solidFill>
                  <a:srgbClr val="FF3300"/>
                </a:solidFill>
                <a:latin typeface="Calibri" pitchFamily="34" charset="0"/>
              </a:endParaRPr>
            </a:p>
            <a:p>
              <a:pPr algn="l" rtl="0" eaLnBrk="0" hangingPunct="0"/>
              <a:r>
                <a:rPr lang="mk" sz="2400" b="1" i="0" u="none" dirty="0" smtClean="0">
                  <a:solidFill>
                    <a:srgbClr val="FF3300"/>
                  </a:solidFill>
                  <a:latin typeface="Calibri" pitchFamily="34" charset="0"/>
                </a:rPr>
                <a:t>Хост-сервер</a:t>
              </a:r>
              <a:r>
                <a:rPr lang="mk" sz="2400" b="1" i="0" u="none" dirty="0" smtClean="0">
                  <a:latin typeface="Calibri" pitchFamily="34" charset="0"/>
                </a:rPr>
                <a:t>  </a:t>
              </a:r>
              <a:r>
                <a:rPr lang="mk" sz="2400" b="1" i="0" u="none" dirty="0" smtClean="0">
                  <a:solidFill>
                    <a:srgbClr val="33CC33"/>
                  </a:solidFill>
                  <a:latin typeface="Calibri" pitchFamily="34" charset="0"/>
                </a:rPr>
                <a:t>Организација</a:t>
              </a:r>
              <a:r>
                <a:rPr lang="mk" sz="2400" b="1" i="0" u="none" dirty="0" smtClean="0">
                  <a:latin typeface="Calibri" pitchFamily="34" charset="0"/>
                </a:rPr>
                <a:t> </a:t>
              </a:r>
              <a:r>
                <a:rPr lang="mk" sz="2400" b="1" i="0" u="none" dirty="0" smtClean="0">
                  <a:solidFill>
                    <a:schemeClr val="accent2"/>
                  </a:solidFill>
                  <a:latin typeface="Calibri" pitchFamily="34" charset="0"/>
                </a:rPr>
                <a:t>Највисок домен</a:t>
              </a:r>
              <a:r>
                <a:rPr lang="mk" sz="2400" b="1" i="0" u="none" dirty="0" smtClean="0">
                  <a:latin typeface="Calibri" pitchFamily="34" charset="0"/>
                </a:rPr>
                <a:t> </a:t>
              </a:r>
              <a:r>
                <a:rPr lang="mk" sz="2400" b="1" i="0" u="none" dirty="0" smtClean="0">
                  <a:solidFill>
                    <a:srgbClr val="9900FF"/>
                  </a:solidFill>
                  <a:latin typeface="Calibri" pitchFamily="34" charset="0"/>
                </a:rPr>
                <a:t>Код </a:t>
              </a:r>
              <a:r>
                <a:rPr lang="mk" sz="2400" b="1" i="0" u="none" dirty="0">
                  <a:solidFill>
                    <a:srgbClr val="9900FF"/>
                  </a:solidFill>
                  <a:latin typeface="Calibri" pitchFamily="34" charset="0"/>
                </a:rPr>
                <a:t>на држава</a:t>
              </a:r>
            </a:p>
            <a:p>
              <a:pPr algn="l" rtl="0" eaLnBrk="0" hangingPunct="0"/>
              <a:endParaRPr lang="mk" sz="2400" b="1" dirty="0">
                <a:solidFill>
                  <a:srgbClr val="9900FF"/>
                </a:solidFill>
                <a:latin typeface="Calibri" pitchFamily="34" charset="0"/>
              </a:endParaRPr>
            </a:p>
          </p:txBody>
        </p:sp>
        <p:sp>
          <p:nvSpPr>
            <p:cNvPr id="15394" name="Line 11"/>
            <p:cNvSpPr>
              <a:spLocks noChangeShapeType="1"/>
            </p:cNvSpPr>
            <p:nvPr/>
          </p:nvSpPr>
          <p:spPr bwMode="auto">
            <a:xfrm flipV="1">
              <a:off x="705" y="861"/>
              <a:ext cx="2114" cy="770"/>
            </a:xfrm>
            <a:prstGeom prst="line">
              <a:avLst/>
            </a:prstGeom>
            <a:noFill/>
            <a:ln w="57150" cmpd="sng">
              <a:solidFill>
                <a:srgbClr val="FF3300"/>
              </a:solidFill>
              <a:round/>
              <a:headEnd/>
              <a:tailEnd type="triangle" w="med" len="med"/>
            </a:ln>
          </p:spPr>
          <p:txBody>
            <a:bodyPr wrap="none" anchor="ctr"/>
            <a:lstStyle/>
            <a:p>
              <a:endParaRPr lang="mk" sz="2400">
                <a:latin typeface="Calibri" pitchFamily="34" charset="0"/>
              </a:endParaRPr>
            </a:p>
          </p:txBody>
        </p:sp>
        <p:sp>
          <p:nvSpPr>
            <p:cNvPr id="15395" name="Line 12"/>
            <p:cNvSpPr>
              <a:spLocks noChangeShapeType="1"/>
            </p:cNvSpPr>
            <p:nvPr/>
          </p:nvSpPr>
          <p:spPr bwMode="auto">
            <a:xfrm flipV="1">
              <a:off x="2006" y="1007"/>
              <a:ext cx="1626" cy="654"/>
            </a:xfrm>
            <a:prstGeom prst="line">
              <a:avLst/>
            </a:prstGeom>
            <a:noFill/>
            <a:ln w="57150" cmpd="sng">
              <a:solidFill>
                <a:srgbClr val="33CC33"/>
              </a:solidFill>
              <a:round/>
              <a:headEnd/>
              <a:tailEnd type="triangle" w="med" len="med"/>
            </a:ln>
          </p:spPr>
          <p:txBody>
            <a:bodyPr wrap="none" anchor="ctr"/>
            <a:lstStyle/>
            <a:p>
              <a:endParaRPr lang="mk" sz="2400">
                <a:latin typeface="Calibri" pitchFamily="34" charset="0"/>
              </a:endParaRPr>
            </a:p>
          </p:txBody>
        </p:sp>
        <p:sp>
          <p:nvSpPr>
            <p:cNvPr id="15396" name="Line 13"/>
            <p:cNvSpPr>
              <a:spLocks noChangeShapeType="1"/>
            </p:cNvSpPr>
            <p:nvPr/>
          </p:nvSpPr>
          <p:spPr bwMode="auto">
            <a:xfrm flipV="1">
              <a:off x="3499" y="1007"/>
              <a:ext cx="771" cy="672"/>
            </a:xfrm>
            <a:prstGeom prst="line">
              <a:avLst/>
            </a:prstGeom>
            <a:noFill/>
            <a:ln w="57150" cmpd="sng">
              <a:solidFill>
                <a:schemeClr val="accent2"/>
              </a:solidFill>
              <a:round/>
              <a:headEnd/>
              <a:tailEnd type="triangle" w="med" len="med"/>
            </a:ln>
          </p:spPr>
          <p:txBody>
            <a:bodyPr wrap="none" anchor="ctr"/>
            <a:lstStyle/>
            <a:p>
              <a:endParaRPr lang="mk" sz="2400">
                <a:latin typeface="Calibri" pitchFamily="34" charset="0"/>
              </a:endParaRPr>
            </a:p>
          </p:txBody>
        </p:sp>
        <p:sp>
          <p:nvSpPr>
            <p:cNvPr id="15397" name="Line 14"/>
            <p:cNvSpPr>
              <a:spLocks noChangeShapeType="1"/>
            </p:cNvSpPr>
            <p:nvPr/>
          </p:nvSpPr>
          <p:spPr bwMode="auto">
            <a:xfrm flipH="1" flipV="1">
              <a:off x="4757" y="959"/>
              <a:ext cx="202" cy="672"/>
            </a:xfrm>
            <a:prstGeom prst="line">
              <a:avLst/>
            </a:prstGeom>
            <a:noFill/>
            <a:ln w="57150" cmpd="sng">
              <a:solidFill>
                <a:srgbClr val="9900FF"/>
              </a:solidFill>
              <a:round/>
              <a:headEnd/>
              <a:tailEnd type="triangle" w="med" len="med"/>
            </a:ln>
          </p:spPr>
          <p:txBody>
            <a:bodyPr wrap="none" anchor="ctr"/>
            <a:lstStyle/>
            <a:p>
              <a:endParaRPr lang="mk" sz="2400">
                <a:latin typeface="Calibri" pitchFamily="34" charset="0"/>
              </a:endParaRPr>
            </a:p>
          </p:txBody>
        </p:sp>
      </p:grpSp>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65</a:t>
            </a:fld>
            <a:endParaRPr lang="mk"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3276600"/>
            <a:ext cx="2667000" cy="707886"/>
          </a:xfrm>
          <a:prstGeom prst="rect">
            <a:avLst/>
          </a:prstGeom>
          <a:noFill/>
          <a:ln w="9525">
            <a:noFill/>
            <a:miter lim="800000"/>
            <a:headEnd/>
            <a:tailEnd/>
          </a:ln>
        </p:spPr>
        <p:txBody>
          <a:bodyPr>
            <a:spAutoFit/>
          </a:bodyPr>
          <a:lstStyle/>
          <a:p>
            <a:pPr algn="ctr" rtl="0"/>
            <a:r>
              <a:rPr lang="mk" sz="4000" b="1" i="0" u="none">
                <a:latin typeface="Calibri" pitchFamily="34" charset="0"/>
              </a:rPr>
              <a:t>Траги</a:t>
            </a:r>
            <a:endParaRPr lang="mk"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66</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23850" y="0"/>
            <a:ext cx="8458200" cy="981075"/>
          </a:xfrm>
          <a:noFill/>
        </p:spPr>
        <p:txBody>
          <a:bodyPr/>
          <a:lstStyle/>
          <a:p>
            <a:pPr rtl="0" eaLnBrk="1" hangingPunct="1"/>
            <a:r>
              <a:rPr lang="mk" b="1" i="0" u="none">
                <a:solidFill>
                  <a:schemeClr val="accent1">
                    <a:lumMod val="25000"/>
                  </a:schemeClr>
                </a:solidFill>
                <a:latin typeface="Calibri" pitchFamily="34" charset="0"/>
              </a:rPr>
              <a:t>Веб-сервери</a:t>
            </a:r>
            <a:r>
              <a:rPr lang="mk" b="0" i="0" u="none">
                <a:solidFill>
                  <a:schemeClr val="accent1">
                    <a:lumMod val="25000"/>
                  </a:schemeClr>
                </a:solidFill>
                <a:latin typeface="Calibri" pitchFamily="34" charset="0"/>
              </a:rPr>
              <a:t> </a:t>
            </a:r>
            <a:endParaRPr lang="mk" b="1" dirty="0" smtClean="0">
              <a:solidFill>
                <a:schemeClr val="accent1">
                  <a:lumMod val="25000"/>
                </a:schemeClr>
              </a:solidFill>
              <a:latin typeface="Calibri" pitchFamily="34" charset="0"/>
            </a:endParaRPr>
          </a:p>
        </p:txBody>
      </p:sp>
      <p:sp>
        <p:nvSpPr>
          <p:cNvPr id="55299"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sp>
        <p:nvSpPr>
          <p:cNvPr id="224260" name="Text Box 4"/>
          <p:cNvSpPr txBox="1">
            <a:spLocks noChangeArrowheads="1"/>
          </p:cNvSpPr>
          <p:nvPr/>
        </p:nvSpPr>
        <p:spPr bwMode="auto">
          <a:xfrm>
            <a:off x="468313" y="1052513"/>
            <a:ext cx="8353425" cy="5109091"/>
          </a:xfrm>
          <a:prstGeom prst="rect">
            <a:avLst/>
          </a:prstGeom>
          <a:noFill/>
          <a:ln w="9525">
            <a:noFill/>
            <a:miter lim="800000"/>
            <a:headEnd/>
            <a:tailEnd/>
          </a:ln>
        </p:spPr>
        <p:txBody>
          <a:bodyPr>
            <a:spAutoFit/>
          </a:bodyPr>
          <a:lstStyle/>
          <a:p>
            <a:pPr algn="l" rtl="0" eaLnBrk="0" hangingPunct="0">
              <a:spcBef>
                <a:spcPct val="50000"/>
              </a:spcBef>
            </a:pPr>
            <a:r>
              <a:rPr lang="mk" sz="3200" b="1" i="1" u="none">
                <a:latin typeface="Calibri" pitchFamily="34" charset="0"/>
              </a:rPr>
              <a:t>Испитување на статистичките податоци за пристап на мрежата</a:t>
            </a:r>
          </a:p>
          <a:p>
            <a:pPr algn="l" rtl="0" eaLnBrk="0" hangingPunct="0">
              <a:spcBef>
                <a:spcPct val="50000"/>
              </a:spcBef>
            </a:pPr>
            <a:endParaRPr lang="mk" sz="1600" b="1" i="1" dirty="0">
              <a:latin typeface="Calibri" pitchFamily="34" charset="0"/>
            </a:endParaRPr>
          </a:p>
          <a:p>
            <a:pPr algn="l" rtl="0" eaLnBrk="0" hangingPunct="0"/>
            <a:r>
              <a:rPr lang="mk" sz="2800" b="0" i="0" u="none">
                <a:latin typeface="Calibri" pitchFamily="34" charset="0"/>
                <a:cs typeface="Arial" charset="0"/>
              </a:rPr>
              <a:t>За да се поврзете на веб-страница мора да се пријавите. Сите компјутерски системи ја чуваат евиденцијата за поврзувањето. Тие го знаат:</a:t>
            </a:r>
          </a:p>
          <a:p>
            <a:pPr algn="l" rtl="0" eaLnBrk="0" hangingPunct="0"/>
            <a:endParaRPr lang="mk" dirty="0">
              <a:latin typeface="Calibri" pitchFamily="34" charset="0"/>
              <a:cs typeface="Arial" charset="0"/>
            </a:endParaRPr>
          </a:p>
          <a:p>
            <a:pPr algn="l" rtl="0" eaLnBrk="0" hangingPunct="0">
              <a:buFont typeface="Arial"/>
              <a:buChar char="•"/>
            </a:pPr>
            <a:r>
              <a:rPr lang="mk" sz="2400" b="0" i="0" u="none">
                <a:latin typeface="Calibri" pitchFamily="34" charset="0"/>
                <a:cs typeface="Arial" charset="0"/>
              </a:rPr>
              <a:t> 	Вашиот идентитет (IP-адресата) </a:t>
            </a:r>
          </a:p>
          <a:p>
            <a:pPr algn="l" rtl="0" eaLnBrk="0" hangingPunct="0">
              <a:buFont typeface="Arial"/>
              <a:buChar char="•"/>
            </a:pPr>
            <a:r>
              <a:rPr lang="mk" sz="2400" b="0" i="0" u="none">
                <a:latin typeface="Calibri" pitchFamily="34" charset="0"/>
                <a:cs typeface="Arial" charset="0"/>
              </a:rPr>
              <a:t> 	Датумот и времето кога сте пристапиле</a:t>
            </a:r>
          </a:p>
          <a:p>
            <a:pPr algn="l" rtl="0" eaLnBrk="0" hangingPunct="0">
              <a:buFont typeface="Arial"/>
              <a:buChar char="•"/>
            </a:pPr>
            <a:r>
              <a:rPr lang="mk" sz="2400" b="0" i="0" u="none">
                <a:latin typeface="Calibri" pitchFamily="34" charset="0"/>
                <a:cs typeface="Arial" charset="0"/>
              </a:rPr>
              <a:t> 	Што сте гледале</a:t>
            </a:r>
          </a:p>
          <a:p>
            <a:pPr algn="l" rtl="0" eaLnBrk="0" hangingPunct="0">
              <a:buFont typeface="Arial"/>
              <a:buChar char="•"/>
            </a:pPr>
            <a:r>
              <a:rPr lang="mk" sz="2400" b="0" i="0" u="none">
                <a:latin typeface="Calibri" pitchFamily="34" charset="0"/>
                <a:cs typeface="Arial" charset="0"/>
              </a:rPr>
              <a:t> 	Колку долго сте го гледале тоа</a:t>
            </a:r>
          </a:p>
          <a:p>
            <a:pPr algn="l" rtl="0" eaLnBrk="0" hangingPunct="0">
              <a:buFont typeface="Arial"/>
              <a:buChar char="•"/>
            </a:pPr>
            <a:r>
              <a:rPr lang="mk" sz="2400" b="0" i="0" u="none">
                <a:latin typeface="Calibri" pitchFamily="34" charset="0"/>
                <a:cs typeface="Arial" charset="0"/>
              </a:rPr>
              <a:t> 	Вашиот пребарувач</a:t>
            </a:r>
          </a:p>
          <a:p>
            <a:pPr algn="l" rtl="0" eaLnBrk="0" hangingPunct="0">
              <a:buFont typeface="Arial"/>
              <a:buChar char="•"/>
            </a:pPr>
            <a:r>
              <a:rPr lang="mk" sz="2400" b="0" i="0" u="none">
                <a:latin typeface="Calibri" pitchFamily="34" charset="0"/>
                <a:cs typeface="Arial" charset="0"/>
              </a:rPr>
              <a:t> 	Вашиот оперативен систем</a:t>
            </a:r>
          </a:p>
          <a:p>
            <a:pPr algn="l" rtl="0" eaLnBrk="0" hangingPunct="0">
              <a:buFont typeface="Arial"/>
              <a:buChar char="•"/>
            </a:pPr>
            <a:r>
              <a:rPr lang="mk" sz="2400" b="0" i="0" u="none">
                <a:latin typeface="Calibri" pitchFamily="34" charset="0"/>
                <a:cs typeface="Arial" charset="0"/>
              </a:rPr>
              <a:t> 	Како сте отишле на страницата</a:t>
            </a:r>
            <a:endParaRPr lang="mk" sz="2400" dirty="0">
              <a:latin typeface="Calibri" pitchFamily="34" charset="0"/>
              <a:cs typeface="Arial"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67</a:t>
            </a:fld>
            <a:endParaRPr lang="mk"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4260">
                                            <p:txEl>
                                              <p:pRg st="0" end="0"/>
                                            </p:txEl>
                                          </p:spTgt>
                                        </p:tgtEl>
                                        <p:attrNameLst>
                                          <p:attrName>style.visibility</p:attrName>
                                        </p:attrNameLst>
                                      </p:cBhvr>
                                      <p:to>
                                        <p:strVal val="visible"/>
                                      </p:to>
                                    </p:set>
                                    <p:anim calcmode="lin" valueType="num">
                                      <p:cBhvr additive="base">
                                        <p:cTn id="7" dur="500" fill="hold"/>
                                        <p:tgtEl>
                                          <p:spTgt spid="2242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42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4260">
                                            <p:txEl>
                                              <p:pRg st="2" end="2"/>
                                            </p:txEl>
                                          </p:spTgt>
                                        </p:tgtEl>
                                        <p:attrNameLst>
                                          <p:attrName>style.visibility</p:attrName>
                                        </p:attrNameLst>
                                      </p:cBhvr>
                                      <p:to>
                                        <p:strVal val="visible"/>
                                      </p:to>
                                    </p:set>
                                    <p:anim calcmode="lin" valueType="num">
                                      <p:cBhvr additive="base">
                                        <p:cTn id="13" dur="500" fill="hold"/>
                                        <p:tgtEl>
                                          <p:spTgt spid="22426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42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4260">
                                            <p:txEl>
                                              <p:pRg st="4" end="4"/>
                                            </p:txEl>
                                          </p:spTgt>
                                        </p:tgtEl>
                                        <p:attrNameLst>
                                          <p:attrName>style.visibility</p:attrName>
                                        </p:attrNameLst>
                                      </p:cBhvr>
                                      <p:to>
                                        <p:strVal val="visible"/>
                                      </p:to>
                                    </p:set>
                                    <p:anim calcmode="lin" valueType="num">
                                      <p:cBhvr additive="base">
                                        <p:cTn id="19" dur="500" fill="hold"/>
                                        <p:tgtEl>
                                          <p:spTgt spid="22426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426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4260">
                                            <p:txEl>
                                              <p:pRg st="5" end="5"/>
                                            </p:txEl>
                                          </p:spTgt>
                                        </p:tgtEl>
                                        <p:attrNameLst>
                                          <p:attrName>style.visibility</p:attrName>
                                        </p:attrNameLst>
                                      </p:cBhvr>
                                      <p:to>
                                        <p:strVal val="visible"/>
                                      </p:to>
                                    </p:set>
                                    <p:anim calcmode="lin" valueType="num">
                                      <p:cBhvr additive="base">
                                        <p:cTn id="25" dur="500" fill="hold"/>
                                        <p:tgtEl>
                                          <p:spTgt spid="22426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426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4260">
                                            <p:txEl>
                                              <p:pRg st="6" end="6"/>
                                            </p:txEl>
                                          </p:spTgt>
                                        </p:tgtEl>
                                        <p:attrNameLst>
                                          <p:attrName>style.visibility</p:attrName>
                                        </p:attrNameLst>
                                      </p:cBhvr>
                                      <p:to>
                                        <p:strVal val="visible"/>
                                      </p:to>
                                    </p:set>
                                    <p:anim calcmode="lin" valueType="num">
                                      <p:cBhvr additive="base">
                                        <p:cTn id="31" dur="500" fill="hold"/>
                                        <p:tgtEl>
                                          <p:spTgt spid="22426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426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4260">
                                            <p:txEl>
                                              <p:pRg st="7" end="7"/>
                                            </p:txEl>
                                          </p:spTgt>
                                        </p:tgtEl>
                                        <p:attrNameLst>
                                          <p:attrName>style.visibility</p:attrName>
                                        </p:attrNameLst>
                                      </p:cBhvr>
                                      <p:to>
                                        <p:strVal val="visible"/>
                                      </p:to>
                                    </p:set>
                                    <p:anim calcmode="lin" valueType="num">
                                      <p:cBhvr additive="base">
                                        <p:cTn id="37" dur="500" fill="hold"/>
                                        <p:tgtEl>
                                          <p:spTgt spid="22426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42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4260">
                                            <p:txEl>
                                              <p:pRg st="8" end="8"/>
                                            </p:txEl>
                                          </p:spTgt>
                                        </p:tgtEl>
                                        <p:attrNameLst>
                                          <p:attrName>style.visibility</p:attrName>
                                        </p:attrNameLst>
                                      </p:cBhvr>
                                      <p:to>
                                        <p:strVal val="visible"/>
                                      </p:to>
                                    </p:set>
                                    <p:anim calcmode="lin" valueType="num">
                                      <p:cBhvr additive="base">
                                        <p:cTn id="43" dur="500" fill="hold"/>
                                        <p:tgtEl>
                                          <p:spTgt spid="22426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426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4260">
                                            <p:txEl>
                                              <p:pRg st="9" end="9"/>
                                            </p:txEl>
                                          </p:spTgt>
                                        </p:tgtEl>
                                        <p:attrNameLst>
                                          <p:attrName>style.visibility</p:attrName>
                                        </p:attrNameLst>
                                      </p:cBhvr>
                                      <p:to>
                                        <p:strVal val="visible"/>
                                      </p:to>
                                    </p:set>
                                    <p:anim calcmode="lin" valueType="num">
                                      <p:cBhvr additive="base">
                                        <p:cTn id="49" dur="500" fill="hold"/>
                                        <p:tgtEl>
                                          <p:spTgt spid="224260">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426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4260">
                                            <p:txEl>
                                              <p:pRg st="10" end="10"/>
                                            </p:txEl>
                                          </p:spTgt>
                                        </p:tgtEl>
                                        <p:attrNameLst>
                                          <p:attrName>style.visibility</p:attrName>
                                        </p:attrNameLst>
                                      </p:cBhvr>
                                      <p:to>
                                        <p:strVal val="visible"/>
                                      </p:to>
                                    </p:set>
                                    <p:anim calcmode="lin" valueType="num">
                                      <p:cBhvr additive="base">
                                        <p:cTn id="55" dur="500" fill="hold"/>
                                        <p:tgtEl>
                                          <p:spTgt spid="224260">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426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23850" y="0"/>
            <a:ext cx="8458200" cy="863600"/>
          </a:xfrm>
          <a:noFill/>
        </p:spPr>
        <p:txBody>
          <a:bodyPr/>
          <a:lstStyle/>
          <a:p>
            <a:pPr rtl="0" eaLnBrk="1" hangingPunct="1"/>
            <a:r>
              <a:rPr lang="mk" b="1" i="0" u="none">
                <a:solidFill>
                  <a:schemeClr val="accent1">
                    <a:lumMod val="25000"/>
                  </a:schemeClr>
                </a:solidFill>
                <a:latin typeface="Calibri" pitchFamily="34" charset="0"/>
              </a:rPr>
              <a:t>Логови на веб-сервери</a:t>
            </a:r>
          </a:p>
        </p:txBody>
      </p:sp>
      <p:sp>
        <p:nvSpPr>
          <p:cNvPr id="56323"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sp>
        <p:nvSpPr>
          <p:cNvPr id="56324" name="Text Box 4"/>
          <p:cNvSpPr txBox="1">
            <a:spLocks noChangeArrowheads="1"/>
          </p:cNvSpPr>
          <p:nvPr/>
        </p:nvSpPr>
        <p:spPr bwMode="auto">
          <a:xfrm>
            <a:off x="179388" y="1341438"/>
            <a:ext cx="8763000" cy="3744912"/>
          </a:xfrm>
          <a:prstGeom prst="rect">
            <a:avLst/>
          </a:prstGeom>
          <a:solidFill>
            <a:srgbClr val="FFFFFF"/>
          </a:solidFill>
          <a:ln w="9525">
            <a:noFill/>
            <a:miter lim="800000"/>
            <a:headEnd/>
            <a:tailEnd/>
          </a:ln>
        </p:spPr>
        <p:txBody>
          <a:bodyPr/>
          <a:lstStyle/>
          <a:p>
            <a:pPr algn="just" rtl="0"/>
            <a:r>
              <a:rPr lang="mk" sz="1200" b="0" i="0" u="none" dirty="0">
                <a:latin typeface="Tahoma" pitchFamily="34" charset="0"/>
              </a:rPr>
              <a:t>192.220.98.177 - - [07/Jan/2017:21:09:27 -0400] "GET / HTTP/1.0" 206 1729 "-" "Servmon::Monitor::apache/1.03" 216.128.130.126 - - [07/Jan/2017:21:30:02 -0400] "GET /pgp/ HTTP/1.0" 200 1871 http://dir.yahoo.com/Computers _and_ Internet /Security_and_Encryption/PGP___Pretty_Good_Privacy/" "Mozilla/4.0 (compatible; MSIE 6.0 [en] Win NT 5.1; U)" 66.196.73.20 - - [07/Jan/2017:21:33:35 -0400] "GET /pgp/pgpdoc2/pgpdoc2_65.html HTTP/1.0" 200 7185 "-" "Mozilla/5.0 (Slurp/cat; slurp@inktomi.com; http://www.inktomi.com/slurp.html)" 63.229.162.177 - </a:t>
            </a:r>
            <a:r>
              <a:rPr lang="mk" sz="1200" b="0" i="0" u="none" dirty="0" smtClean="0">
                <a:latin typeface="Tahoma" pitchFamily="34" charset="0"/>
              </a:rPr>
              <a:t>- [</a:t>
            </a:r>
            <a:r>
              <a:rPr lang="mk" sz="1200" b="0" i="0" u="none" dirty="0">
                <a:latin typeface="Tahoma" pitchFamily="34" charset="0"/>
              </a:rPr>
              <a:t>07/Jan/2017 :21:34:31 -0400] "GET /stephen/singers/ HTTP/1.1" 200 1936 "http://www.dosado.com/callers/default.htm " "Mozilla/4.0 (compatible; MSIE 5.5; Windows 98; Win 9x 4.90)" 138.162.0.41 - - [07/Jan/2017:21:36:27 -0400] "GET gallery/Colorado 02?&amp;page=2 HTTP/1.0" 200 19649 "http://www.google.com/search?q=st+malo+chapel+colorado&amp;hl=en&amp;lr=&amp;ie=UTF-8&amp;start=20&amp;sa=N" Mozilla/4.76 [en] (Windows NT 5.0; U)" 138.162.0.42 - - [07/Jan/2017:21:36:29 -0400] "GET /gallery/css/embedded_style.css.default HTTP/1.0" 200 1901 "-" "Mozilla/4.76 [en] (Windows NT 5.0; U)" </a:t>
            </a:r>
            <a:r>
              <a:rPr lang="mk" sz="1200" b="0" i="0" u="none" dirty="0" smtClean="0">
                <a:latin typeface="Tahoma" pitchFamily="34" charset="0"/>
              </a:rPr>
              <a:t>66.196.73.15 - </a:t>
            </a:r>
            <a:r>
              <a:rPr lang="mk" sz="1200" b="0" i="0" u="none" dirty="0">
                <a:latin typeface="Tahoma" pitchFamily="34" charset="0"/>
              </a:rPr>
              <a:t>- [07/Jan/2017:21:43:09 -0400] "GET /stephen/home.html HTTP/1.0" 200 11104 "-" "Mozilla/5.0 (Slurp/cat; slurp@inktomi.com;http://www.inktomi.com/slurp. html)" 66.196.72.107 - - [07/Jan/2017:21:44:19 -0400] "GET /ftp/logs/error_log HTTP/1.0" 404 277 "-" "Mozilla/5.0 (Slurp/ cat; slurp @inktomi.com; http://www.inktomi.com/slurp.html)" 12.255.212.29 - - [07/Jan/2017:21:51:42 -0400] "GET /cgi-bin/formmail .cgi?recipient=lharleyren49@aol.com&amp;subject=http://www.gildea. com/cgi-bin/formmail.cgi&amp;body=48462427 &amp;email =uqizakzbi@aol.com HTTP/1.1" 404 291 "-" "Mozilla/4.0 (compatible; MSIE 5.0; Windows 98; DigExt)"64.156.198.78 - - [07/Jan/2017:21:52:53 -0400] "GET /</a:t>
            </a:r>
            <a:r>
              <a:rPr lang="mk" sz="1200" b="0" i="0" u="none" dirty="0" smtClean="0">
                <a:latin typeface="Tahoma" pitchFamily="34" charset="0"/>
              </a:rPr>
              <a:t>wang-center/schedules/wang.html HTTP/1.1</a:t>
            </a:r>
            <a:r>
              <a:rPr lang="mk" sz="1200" b="0" i="0" u="none" dirty="0">
                <a:latin typeface="Tahoma" pitchFamily="34" charset="0"/>
              </a:rPr>
              <a:t>" 200 1438 "-" "Mozilla/5.0 (X11; Linux i686; en-US; rv:1.0rc5; OBJR)" 163.139.58.174 - - [07/Jan/2017:21:54:29 -0400] "GET /sd/ HTTP/1.1" 304 - "-" "Mozilla/4.0 (compatible; MSIE 6.0; Windows NT 5.1; .NET CLR 1.0.3705)"205.188.209.51 - - [07/Jan/2017:21:57:23 -0400] "GET / HTTP/1.0" 200 1729 "http://aolsearch.aol.com/dirsearch.adp?query=Gildea"</a:t>
            </a:r>
          </a:p>
          <a:p>
            <a:pPr algn="just" rtl="0"/>
            <a:endParaRPr lang="mk" sz="1200" dirty="0">
              <a:latin typeface="Tahoma" pitchFamily="34" charset="0"/>
            </a:endParaRPr>
          </a:p>
        </p:txBody>
      </p:sp>
      <p:sp>
        <p:nvSpPr>
          <p:cNvPr id="225285" name="Text Box 5"/>
          <p:cNvSpPr txBox="1">
            <a:spLocks noChangeArrowheads="1"/>
          </p:cNvSpPr>
          <p:nvPr/>
        </p:nvSpPr>
        <p:spPr bwMode="auto">
          <a:xfrm>
            <a:off x="2627312" y="5300662"/>
            <a:ext cx="4078287" cy="646331"/>
          </a:xfrm>
          <a:prstGeom prst="rect">
            <a:avLst/>
          </a:prstGeom>
          <a:solidFill>
            <a:srgbClr val="FF0000"/>
          </a:solidFill>
          <a:ln w="9525">
            <a:noFill/>
            <a:miter lim="800000"/>
            <a:headEnd/>
            <a:tailEnd/>
          </a:ln>
        </p:spPr>
        <p:txBody>
          <a:bodyPr wrap="square">
            <a:spAutoFit/>
          </a:bodyPr>
          <a:lstStyle/>
          <a:p>
            <a:pPr algn="ctr" rtl="0">
              <a:spcBef>
                <a:spcPct val="50000"/>
              </a:spcBef>
            </a:pPr>
            <a:r>
              <a:rPr lang="mk" sz="3600" b="1" i="0" u="none">
                <a:solidFill>
                  <a:schemeClr val="bg1"/>
                </a:solidFill>
                <a:latin typeface="Calibri" pitchFamily="34" charset="0"/>
              </a:rPr>
              <a:t>Што е ова?</a:t>
            </a:r>
            <a:endParaRPr lang="mk" sz="3600" b="1" dirty="0">
              <a:solidFill>
                <a:schemeClr val="bg1"/>
              </a:solidFill>
              <a:latin typeface="Calibri" pitchFamily="34"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68</a:t>
            </a:fld>
            <a:endParaRPr lang="mk"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684213" y="692150"/>
            <a:ext cx="8088312" cy="523220"/>
          </a:xfrm>
          <a:prstGeom prst="rect">
            <a:avLst/>
          </a:prstGeom>
          <a:noFill/>
          <a:ln w="9525">
            <a:noFill/>
            <a:miter lim="800000"/>
            <a:headEnd/>
            <a:tailEnd/>
          </a:ln>
        </p:spPr>
        <p:txBody>
          <a:bodyPr>
            <a:spAutoFit/>
          </a:bodyPr>
          <a:lstStyle/>
          <a:p>
            <a:pPr algn="l" rtl="0" eaLnBrk="0" hangingPunct="0">
              <a:spcBef>
                <a:spcPct val="50000"/>
              </a:spcBef>
            </a:pPr>
            <a:r>
              <a:rPr lang="mk" sz="2800" b="1" i="0" u="none">
                <a:latin typeface="Calibri" pitchFamily="34" charset="0"/>
                <a:cs typeface="Times New Roman" pitchFamily="18" charset="0"/>
              </a:rPr>
              <a:t>Испитување на статистичките податоци за пристап на мрежата – веб-логови</a:t>
            </a:r>
            <a:endParaRPr lang="mk" sz="2800" b="1" dirty="0">
              <a:latin typeface="Calibri" pitchFamily="34" charset="0"/>
            </a:endParaRPr>
          </a:p>
        </p:txBody>
      </p:sp>
      <p:sp>
        <p:nvSpPr>
          <p:cNvPr id="57347" name="Rectangle 3"/>
          <p:cNvSpPr>
            <a:spLocks noGrp="1" noChangeArrowheads="1"/>
          </p:cNvSpPr>
          <p:nvPr>
            <p:ph type="title"/>
          </p:nvPr>
        </p:nvSpPr>
        <p:spPr>
          <a:xfrm>
            <a:off x="323850" y="0"/>
            <a:ext cx="8458200" cy="863600"/>
          </a:xfrm>
          <a:noFill/>
        </p:spPr>
        <p:txBody>
          <a:bodyPr/>
          <a:lstStyle/>
          <a:p>
            <a:pPr rtl="0" eaLnBrk="1" hangingPunct="1"/>
            <a:r>
              <a:rPr lang="mk" b="1" i="0" u="none">
                <a:solidFill>
                  <a:schemeClr val="accent1">
                    <a:lumMod val="25000"/>
                  </a:schemeClr>
                </a:solidFill>
                <a:latin typeface="Calibri" pitchFamily="34" charset="0"/>
              </a:rPr>
              <a:t>Логови на веб-сервери</a:t>
            </a:r>
          </a:p>
        </p:txBody>
      </p:sp>
      <p:sp>
        <p:nvSpPr>
          <p:cNvPr id="5734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eaLnBrk="0" hangingPunct="0"/>
            <a:endParaRPr lang="mk" sz="2400">
              <a:latin typeface="Times New Roman" pitchFamily="18" charset="0"/>
            </a:endParaRPr>
          </a:p>
        </p:txBody>
      </p:sp>
      <p:sp>
        <p:nvSpPr>
          <p:cNvPr id="226309" name="Text Box 5"/>
          <p:cNvSpPr txBox="1">
            <a:spLocks noChangeArrowheads="1"/>
          </p:cNvSpPr>
          <p:nvPr/>
        </p:nvSpPr>
        <p:spPr bwMode="auto">
          <a:xfrm>
            <a:off x="323850" y="1268413"/>
            <a:ext cx="8591550" cy="5747729"/>
          </a:xfrm>
          <a:prstGeom prst="rect">
            <a:avLst/>
          </a:prstGeom>
          <a:solidFill>
            <a:schemeClr val="bg1"/>
          </a:solidFill>
          <a:ln w="9525">
            <a:noFill/>
            <a:miter lim="800000"/>
            <a:headEnd/>
            <a:tailEnd/>
          </a:ln>
        </p:spPr>
        <p:txBody>
          <a:bodyPr wrap="square">
            <a:spAutoFit/>
          </a:bodyPr>
          <a:lstStyle/>
          <a:p>
            <a:pPr algn="l" rtl="0" eaLnBrk="0" hangingPunct="0"/>
            <a:r>
              <a:rPr lang="mk" sz="1050" b="0" i="0" u="none" dirty="0">
                <a:latin typeface="Tahoma" pitchFamily="34" charset="0"/>
                <a:cs typeface="Arabic Transparent" pitchFamily="2" charset="0"/>
              </a:rPr>
              <a:t>192.220.98.177 - - [07/Jan/2017:21:09:27 -0400] "GET / HTTP/1.0" 206 1729 "-" "Servmon::Monitor::apache/1.03"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solidFill>
                  <a:srgbClr val="FF0000"/>
                </a:solidFill>
                <a:latin typeface="Tahoma" pitchFamily="34" charset="0"/>
                <a:cs typeface="Arabic Transparent" pitchFamily="2" charset="0"/>
              </a:rPr>
              <a:t>216.128.130.126 - - [07/Jan/2017:21:30:02 -0400] "GET /pgp/ HTTP/1.0" 200 1871 "http://dir.yahoo.com/Computers_and_Internet/Security_and_Encryption/PGP___Pretty_Good_Privacy/" "Mozilla/4.0 (compatible; MSIE 6.0 [en] Win NT 5.1; U)"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66.196.73.20 - - [07/Jan/2017:21:33:35 -0400] "GET /pgp/pgpdoc2/pgpdoc2_65.html HTTP/1.0" 200 7185 "-" "Mozilla/5.0 (Slurp/cat; slurp@inktomi.com; http://www.inktomi.com/slurp.html)"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63.229.162.177 - - [07/Jan/2017:21:34:31 -0400] "GET /stephen/singers/ HTTP/1.1" 200 1936 "http://www.dosado.com/callers/default.htm " "Mozilla/4.0 (compatible; MSIE 5.5; Windows 98; Win 9x 4.90)"</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138.162.0.41 - - [07/Jan/2017:21:36:27 -0400] "GET /gallery/Colorado02?&amp;page=2 HTTP/1.0" 200 19649 "http://www.google.com/search?q=st+malo+chapel+colorado&amp;hl=en&amp;lr=&amp;ie=UTF-8&amp;start=20&amp;sa=N" "Mozilla/4.76 [en] (Windows NT 5.0; U)"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138.162.0.42 - - [07/Jan/2017:21:36:29 -0400] "GET /gallery/css/embedded_style.css.default HTTP/1.0" 200 1901 "-" "Mozilla/4.76 [en] (Windows NT 5.0; U)"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66.196.73.15 - - [07/Jan/2017:21:43:09 -0400] "GET /stephen/home.html HTTP/1.0" 200 11104 "-" "Mozilla/5.0 (Slurp/cat; slurp@inktomi.com; http://www.inktomi.com/slurp.html)"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66.196.72.107 - - [07/Jan/2017:21:44:19 -0400] "GET /ftp/logs/error_log HTTP/1.0" 404 277 "-" "Mozilla/5.0 (Slurp/cat; slurp@inktomi.com; http://www.inktomi.com/slurp.html)"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12.255.212.29 - - [07/Jan/2017:21:51:42 -0400] "GET /cgi- bin/formmail.cgi?recipient=lharleyren49@aol.com&amp;subject= http://www.gildea.com/cgi-bin/formmail.cgi&amp;body=48462427&amp;email=uqizakzbi@aol.com HTTP/1.1" 404 291 "-" "Mozilla/4.0 (compatible; MSIE 5.0; Windows 98; DigExt)"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64.156.198.78 - - [07/Jan/2017:21:52:53 -0400] "GET /wang-center/schedules/wang.html HTTP/1.1" 200 1438 "-" "Mozilla/5.0 (X11; Linux i686; en-US; rv:1.0rc5; OBJR)"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163.139.58.174 - - [07/Jan/2017:21:54:29 -0400] "GET /sd/ HTTP/1.1" 304 - "-" "Mozilla/4.0 (compatible; MSIE 6.0; Windows NT 5.1; .NET CLR 1.0.3705)" </a:t>
            </a:r>
          </a:p>
          <a:p>
            <a:pPr algn="l" rtl="0" eaLnBrk="0" hangingPunct="0"/>
            <a:endParaRPr lang="mk" sz="1050" dirty="0">
              <a:latin typeface="Tahoma" pitchFamily="34" charset="0"/>
              <a:cs typeface="Arabic Transparent" pitchFamily="2" charset="0"/>
            </a:endParaRPr>
          </a:p>
          <a:p>
            <a:pPr algn="l" rtl="0" eaLnBrk="0" hangingPunct="0"/>
            <a:r>
              <a:rPr lang="mk" sz="1050" b="0" i="0" u="none" dirty="0">
                <a:latin typeface="Tahoma" pitchFamily="34" charset="0"/>
                <a:cs typeface="Arabic Transparent" pitchFamily="2" charset="0"/>
              </a:rPr>
              <a:t>205.188.209.51 - - [07/Jan/2017:21:57:23 -0400] "GET / HTTP/1.0" 200 1729 "http://aolsearch.aol.com/dirsearch.adp?query=Gildea"</a:t>
            </a:r>
          </a:p>
          <a:p>
            <a:pPr algn="l" rtl="0" eaLnBrk="0" hangingPunct="0"/>
            <a:endParaRPr lang="mk" sz="1050" dirty="0">
              <a:latin typeface="Tahoma" pitchFamily="34" charset="0"/>
              <a:cs typeface="Arabic Transparent" pitchFamily="2"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69</a:t>
            </a:fld>
            <a:endParaRPr lang="mk"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63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26309"/>
                                        </p:tgtEl>
                                        <p:attrNameLst>
                                          <p:attrName>style.visibility</p:attrName>
                                        </p:attrNameLst>
                                      </p:cBhvr>
                                      <p:to>
                                        <p:strVal val="visible"/>
                                      </p:to>
                                    </p:set>
                                    <p:animEffect transition="in" filter="dissolve">
                                      <p:cBhvr>
                                        <p:cTn id="11" dur="500"/>
                                        <p:tgtEl>
                                          <p:spTgt spid="226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autoUpdateAnimBg="0"/>
      <p:bldP spid="2263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250825" y="1268413"/>
            <a:ext cx="8642350" cy="4897437"/>
          </a:xfrm>
          <a:noFill/>
        </p:spPr>
        <p:txBody>
          <a:bodyPr>
            <a:normAutofit lnSpcReduction="10000"/>
          </a:bodyPr>
          <a:lstStyle/>
          <a:p>
            <a:pPr algn="l" rtl="0"/>
            <a:r>
              <a:rPr lang="mk" b="0" i="0" u="none">
                <a:latin typeface="Calibri" pitchFamily="34" charset="0"/>
                <a:cs typeface="Arial" charset="0"/>
              </a:rPr>
              <a:t> Првите компјутери беа вистински самостојни компјутери </a:t>
            </a:r>
          </a:p>
          <a:p>
            <a:pPr lvl="1" algn="l" rtl="0"/>
            <a:r>
              <a:rPr lang="mk" sz="2800" b="0" i="0" u="none">
                <a:latin typeface="Calibri" pitchFamily="34" charset="0"/>
                <a:cs typeface="Arial" charset="0"/>
              </a:rPr>
              <a:t> Во вистински смисла на зборот</a:t>
            </a:r>
          </a:p>
          <a:p>
            <a:pPr algn="l" rtl="0"/>
            <a:r>
              <a:rPr lang="mk" b="0" i="0" u="none">
                <a:latin typeface="Calibri" pitchFamily="34" charset="0"/>
                <a:cs typeface="Arial" charset="0"/>
              </a:rPr>
              <a:t> Едноставни терминали на рамка</a:t>
            </a:r>
          </a:p>
          <a:p>
            <a:pPr lvl="1" algn="l" rtl="0"/>
            <a:r>
              <a:rPr lang="mk" sz="2800" b="0" i="0" u="none">
                <a:latin typeface="Calibri" pitchFamily="34" charset="0"/>
                <a:cs typeface="Arial" charset="0"/>
              </a:rPr>
              <a:t> Немаше мрежа за каква што сега би размислувале </a:t>
            </a:r>
          </a:p>
          <a:p>
            <a:pPr algn="l" rtl="0"/>
            <a:r>
              <a:rPr lang="mk" b="0" i="0" u="none">
                <a:latin typeface="Calibri" pitchFamily="34" charset="0"/>
                <a:cs typeface="Arial" charset="0"/>
              </a:rPr>
              <a:t> Вмрежувањето беше смислено подоцна</a:t>
            </a:r>
          </a:p>
          <a:p>
            <a:pPr algn="l" rtl="0"/>
            <a:r>
              <a:rPr lang="mk" b="0" i="0" u="none">
                <a:latin typeface="Calibri" pitchFamily="34" charset="0"/>
                <a:cs typeface="Arial" charset="0"/>
              </a:rPr>
              <a:t> Поврзување различни видови машини?</a:t>
            </a:r>
          </a:p>
          <a:p>
            <a:pPr lvl="1" algn="l" rtl="0"/>
            <a:r>
              <a:rPr lang="mk" sz="2800" b="0" i="0" u="none">
                <a:latin typeface="Calibri" pitchFamily="34" charset="0"/>
                <a:cs typeface="Arial" charset="0"/>
              </a:rPr>
              <a:t> Apple – IBM PC – Mainframe</a:t>
            </a:r>
          </a:p>
          <a:p>
            <a:pPr lvl="1" algn="l" rtl="0"/>
            <a:r>
              <a:rPr lang="mk" b="0" i="0" u="none">
                <a:latin typeface="Calibri" pitchFamily="34" charset="0"/>
                <a:cs typeface="Arial" charset="0"/>
              </a:rPr>
              <a:t> На почетокот тоа не беше реална можност</a:t>
            </a:r>
          </a:p>
        </p:txBody>
      </p:sp>
      <p:sp>
        <p:nvSpPr>
          <p:cNvPr id="46083" name="Rectangle 3"/>
          <p:cNvSpPr>
            <a:spLocks noGrp="1" noChangeArrowheads="1"/>
          </p:cNvSpPr>
          <p:nvPr>
            <p:ph type="title"/>
          </p:nvPr>
        </p:nvSpPr>
        <p:spPr>
          <a:xfrm>
            <a:off x="468313" y="0"/>
            <a:ext cx="8229600" cy="1143000"/>
          </a:xfrm>
          <a:noFill/>
        </p:spPr>
        <p:txBody>
          <a:bodyPr/>
          <a:lstStyle/>
          <a:p>
            <a:pPr rtl="0" eaLnBrk="1" hangingPunct="1"/>
            <a:r>
              <a:rPr lang="mk" b="1" i="0" u="none">
                <a:solidFill>
                  <a:schemeClr val="accent1">
                    <a:lumMod val="25000"/>
                  </a:schemeClr>
                </a:solidFill>
                <a:latin typeface="Calibri" pitchFamily="34" charset="0"/>
                <a:cs typeface="Arial" charset="0"/>
              </a:rPr>
              <a:t>Развој на компјутерите</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7</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Line 2"/>
          <p:cNvSpPr>
            <a:spLocks noChangeShapeType="1"/>
          </p:cNvSpPr>
          <p:nvPr/>
        </p:nvSpPr>
        <p:spPr bwMode="auto">
          <a:xfrm flipH="1" flipV="1">
            <a:off x="1979613" y="4508500"/>
            <a:ext cx="0" cy="1008063"/>
          </a:xfrm>
          <a:prstGeom prst="line">
            <a:avLst/>
          </a:prstGeom>
          <a:noFill/>
          <a:ln w="38100">
            <a:solidFill>
              <a:srgbClr val="FF3300"/>
            </a:solidFill>
            <a:round/>
            <a:headEnd/>
            <a:tailEnd type="triangle" w="med" len="med"/>
          </a:ln>
        </p:spPr>
        <p:txBody>
          <a:bodyPr/>
          <a:lstStyle/>
          <a:p>
            <a:endParaRPr lang="mk"/>
          </a:p>
        </p:txBody>
      </p:sp>
      <p:sp>
        <p:nvSpPr>
          <p:cNvPr id="227331" name="Line 3"/>
          <p:cNvSpPr>
            <a:spLocks noChangeShapeType="1"/>
          </p:cNvSpPr>
          <p:nvPr/>
        </p:nvSpPr>
        <p:spPr bwMode="auto">
          <a:xfrm flipH="1" flipV="1">
            <a:off x="4572000" y="4508500"/>
            <a:ext cx="1008063" cy="863600"/>
          </a:xfrm>
          <a:prstGeom prst="line">
            <a:avLst/>
          </a:prstGeom>
          <a:noFill/>
          <a:ln w="38100">
            <a:solidFill>
              <a:srgbClr val="FF3300"/>
            </a:solidFill>
            <a:round/>
            <a:headEnd/>
            <a:tailEnd type="triangle" w="med" len="med"/>
          </a:ln>
        </p:spPr>
        <p:txBody>
          <a:bodyPr/>
          <a:lstStyle/>
          <a:p>
            <a:endParaRPr lang="mk"/>
          </a:p>
        </p:txBody>
      </p:sp>
      <p:sp>
        <p:nvSpPr>
          <p:cNvPr id="227332" name="Line 4"/>
          <p:cNvSpPr>
            <a:spLocks noChangeShapeType="1"/>
          </p:cNvSpPr>
          <p:nvPr/>
        </p:nvSpPr>
        <p:spPr bwMode="auto">
          <a:xfrm>
            <a:off x="3492500" y="1916113"/>
            <a:ext cx="6350" cy="1655762"/>
          </a:xfrm>
          <a:prstGeom prst="line">
            <a:avLst/>
          </a:prstGeom>
          <a:noFill/>
          <a:ln w="38100">
            <a:solidFill>
              <a:srgbClr val="FF3300"/>
            </a:solidFill>
            <a:round/>
            <a:headEnd/>
            <a:tailEnd type="triangle" w="med" len="med"/>
          </a:ln>
        </p:spPr>
        <p:txBody>
          <a:bodyPr/>
          <a:lstStyle/>
          <a:p>
            <a:endParaRPr lang="mk"/>
          </a:p>
        </p:txBody>
      </p:sp>
      <p:sp>
        <p:nvSpPr>
          <p:cNvPr id="227333" name="Text Box 5"/>
          <p:cNvSpPr txBox="1">
            <a:spLocks noChangeArrowheads="1"/>
          </p:cNvSpPr>
          <p:nvPr/>
        </p:nvSpPr>
        <p:spPr bwMode="auto">
          <a:xfrm>
            <a:off x="2484438" y="1700213"/>
            <a:ext cx="2720975" cy="365125"/>
          </a:xfrm>
          <a:prstGeom prst="rect">
            <a:avLst/>
          </a:prstGeom>
          <a:solidFill>
            <a:srgbClr val="FF0000"/>
          </a:solidFill>
          <a:ln w="28575">
            <a:solidFill>
              <a:srgbClr val="FF3300"/>
            </a:solidFill>
            <a:miter lim="800000"/>
            <a:headEnd/>
            <a:tailEnd/>
          </a:ln>
        </p:spPr>
        <p:txBody>
          <a:bodyPr>
            <a:spAutoFit/>
          </a:bodyPr>
          <a:lstStyle/>
          <a:p>
            <a:pPr algn="ctr" rtl="0" eaLnBrk="0" hangingPunct="0">
              <a:spcBef>
                <a:spcPct val="50000"/>
              </a:spcBef>
            </a:pPr>
            <a:r>
              <a:rPr lang="mk" sz="1600" b="1" i="0" u="none">
                <a:solidFill>
                  <a:schemeClr val="bg1"/>
                </a:solidFill>
                <a:cs typeface="Arial" charset="0"/>
              </a:rPr>
              <a:t>Датум и време на пристап</a:t>
            </a:r>
            <a:endParaRPr lang="mk" sz="1600" b="1">
              <a:solidFill>
                <a:schemeClr val="bg1"/>
              </a:solidFill>
              <a:cs typeface="Arial" charset="0"/>
            </a:endParaRPr>
          </a:p>
        </p:txBody>
      </p:sp>
      <p:sp>
        <p:nvSpPr>
          <p:cNvPr id="58374" name="Text Box 6"/>
          <p:cNvSpPr txBox="1">
            <a:spLocks noChangeArrowheads="1"/>
          </p:cNvSpPr>
          <p:nvPr/>
        </p:nvSpPr>
        <p:spPr bwMode="auto">
          <a:xfrm>
            <a:off x="539750" y="981075"/>
            <a:ext cx="6697663" cy="523220"/>
          </a:xfrm>
          <a:prstGeom prst="rect">
            <a:avLst/>
          </a:prstGeom>
          <a:solidFill>
            <a:schemeClr val="bg1"/>
          </a:solidFill>
          <a:ln w="9525">
            <a:noFill/>
            <a:miter lim="800000"/>
            <a:headEnd/>
            <a:tailEnd/>
          </a:ln>
        </p:spPr>
        <p:txBody>
          <a:bodyPr>
            <a:spAutoFit/>
          </a:bodyPr>
          <a:lstStyle/>
          <a:p>
            <a:pPr algn="l" rtl="0" eaLnBrk="0" hangingPunct="0">
              <a:spcBef>
                <a:spcPct val="50000"/>
              </a:spcBef>
            </a:pPr>
            <a:r>
              <a:rPr lang="mk" sz="2800" b="1" i="0" u="none">
                <a:latin typeface="Calibri" pitchFamily="34" charset="0"/>
                <a:cs typeface="Times New Roman" pitchFamily="18" charset="0"/>
              </a:rPr>
              <a:t>Испитување на влез на еден лог на веб-сервер</a:t>
            </a:r>
            <a:r>
              <a:rPr lang="mk" sz="2800" b="0" i="0" u="none">
                <a:latin typeface="Calibri" pitchFamily="34" charset="0"/>
                <a:cs typeface="Times New Roman" pitchFamily="18" charset="0"/>
              </a:rPr>
              <a:t> </a:t>
            </a:r>
            <a:endParaRPr lang="mk" sz="2800" b="1" dirty="0">
              <a:latin typeface="Calibri" pitchFamily="34" charset="0"/>
            </a:endParaRPr>
          </a:p>
        </p:txBody>
      </p:sp>
      <p:sp>
        <p:nvSpPr>
          <p:cNvPr id="58375" name="Rectangle 7"/>
          <p:cNvSpPr>
            <a:spLocks noGrp="1" noChangeArrowheads="1"/>
          </p:cNvSpPr>
          <p:nvPr>
            <p:ph type="title"/>
          </p:nvPr>
        </p:nvSpPr>
        <p:spPr>
          <a:xfrm>
            <a:off x="250825" y="0"/>
            <a:ext cx="8458200" cy="923925"/>
          </a:xfrm>
          <a:solidFill>
            <a:schemeClr val="bg1"/>
          </a:solidFill>
        </p:spPr>
        <p:txBody>
          <a:bodyPr/>
          <a:lstStyle/>
          <a:p>
            <a:pPr rtl="0" eaLnBrk="1" hangingPunct="1"/>
            <a:r>
              <a:rPr lang="mk" b="0" i="0" u="none">
                <a:latin typeface="Calibri" pitchFamily="34" charset="0"/>
              </a:rPr>
              <a:t> </a:t>
            </a:r>
            <a:r>
              <a:rPr lang="mk" b="1" i="0" u="none">
                <a:solidFill>
                  <a:schemeClr val="accent1">
                    <a:lumMod val="25000"/>
                  </a:schemeClr>
                </a:solidFill>
                <a:latin typeface="Calibri" pitchFamily="34" charset="0"/>
              </a:rPr>
              <a:t>Логови на веб-сервери</a:t>
            </a:r>
          </a:p>
        </p:txBody>
      </p:sp>
      <p:sp>
        <p:nvSpPr>
          <p:cNvPr id="58377" name="Text Box 9"/>
          <p:cNvSpPr txBox="1">
            <a:spLocks noChangeArrowheads="1"/>
          </p:cNvSpPr>
          <p:nvPr/>
        </p:nvSpPr>
        <p:spPr bwMode="auto">
          <a:xfrm>
            <a:off x="611188" y="3644900"/>
            <a:ext cx="8064500" cy="825500"/>
          </a:xfrm>
          <a:prstGeom prst="rect">
            <a:avLst/>
          </a:prstGeom>
          <a:solidFill>
            <a:srgbClr val="FFFF00"/>
          </a:solidFill>
          <a:ln w="12700">
            <a:noFill/>
            <a:miter lim="800000"/>
            <a:headEnd/>
            <a:tailEnd/>
          </a:ln>
        </p:spPr>
        <p:txBody>
          <a:bodyPr>
            <a:spAutoFit/>
          </a:bodyPr>
          <a:lstStyle/>
          <a:p>
            <a:pPr algn="l" rtl="0" eaLnBrk="0" hangingPunct="0"/>
            <a:r>
              <a:rPr lang="mk" sz="1600" b="1" i="0" u="none" dirty="0"/>
              <a:t>216.128.130.126 - - [</a:t>
            </a:r>
            <a:r>
              <a:rPr lang="mk" sz="1600" b="1" i="0" u="none" dirty="0" smtClean="0"/>
              <a:t>07/Jan/2017:21:30:02 - </a:t>
            </a:r>
            <a:r>
              <a:rPr lang="mk" sz="1600" b="1" i="0" u="none" dirty="0"/>
              <a:t>0400</a:t>
            </a:r>
            <a:r>
              <a:rPr lang="mk" sz="1600" b="1" i="0" u="none" dirty="0" smtClean="0"/>
              <a:t>] "</a:t>
            </a:r>
            <a:r>
              <a:rPr lang="mk" sz="1600" b="1" i="0" u="none" dirty="0"/>
              <a:t>GET /pgp/ HTTP/1.0" 200 1871 "http://dir.yahoo.com/Computers_and_Internet/Security_and_Encryption/PGP___Pretty_Good_Privacy/" "Mozilla/4.0 (compatible; MSIE 6.0 [en] WinNT 5.1; U)"</a:t>
            </a:r>
            <a:r>
              <a:rPr lang="mk" sz="1600" b="0" i="0" u="none" dirty="0"/>
              <a:t> </a:t>
            </a:r>
            <a:endParaRPr lang="mk" sz="1600" b="1" dirty="0"/>
          </a:p>
        </p:txBody>
      </p:sp>
      <p:sp>
        <p:nvSpPr>
          <p:cNvPr id="227338" name="Line 10"/>
          <p:cNvSpPr>
            <a:spLocks noChangeShapeType="1"/>
          </p:cNvSpPr>
          <p:nvPr/>
        </p:nvSpPr>
        <p:spPr bwMode="auto">
          <a:xfrm>
            <a:off x="1116013" y="2420938"/>
            <a:ext cx="11112" cy="1152525"/>
          </a:xfrm>
          <a:prstGeom prst="line">
            <a:avLst/>
          </a:prstGeom>
          <a:noFill/>
          <a:ln w="38100">
            <a:solidFill>
              <a:srgbClr val="FF3300"/>
            </a:solidFill>
            <a:round/>
            <a:headEnd/>
            <a:tailEnd type="triangle" w="med" len="med"/>
          </a:ln>
        </p:spPr>
        <p:txBody>
          <a:bodyPr/>
          <a:lstStyle/>
          <a:p>
            <a:endParaRPr lang="mk"/>
          </a:p>
        </p:txBody>
      </p:sp>
      <p:sp>
        <p:nvSpPr>
          <p:cNvPr id="227339" name="Text Box 11"/>
          <p:cNvSpPr txBox="1">
            <a:spLocks noChangeArrowheads="1"/>
          </p:cNvSpPr>
          <p:nvPr/>
        </p:nvSpPr>
        <p:spPr bwMode="auto">
          <a:xfrm>
            <a:off x="250825" y="1989138"/>
            <a:ext cx="1944688" cy="912812"/>
          </a:xfrm>
          <a:prstGeom prst="rect">
            <a:avLst/>
          </a:prstGeom>
          <a:solidFill>
            <a:srgbClr val="FF0000"/>
          </a:solidFill>
          <a:ln w="28575">
            <a:solidFill>
              <a:srgbClr val="FF3300"/>
            </a:solidFill>
            <a:miter lim="800000"/>
            <a:headEnd/>
            <a:tailEnd/>
          </a:ln>
        </p:spPr>
        <p:txBody>
          <a:bodyPr>
            <a:spAutoFit/>
          </a:bodyPr>
          <a:lstStyle/>
          <a:p>
            <a:pPr algn="ctr" rtl="0" eaLnBrk="0" hangingPunct="0">
              <a:spcBef>
                <a:spcPct val="50000"/>
              </a:spcBef>
            </a:pPr>
            <a:r>
              <a:rPr lang="mk" sz="1600" b="1" i="0" u="none" dirty="0">
                <a:solidFill>
                  <a:schemeClr val="bg1"/>
                </a:solidFill>
                <a:cs typeface="Arial" charset="0"/>
              </a:rPr>
              <a:t>IP-адреса</a:t>
            </a:r>
          </a:p>
          <a:p>
            <a:pPr algn="ctr" rtl="0" eaLnBrk="0" hangingPunct="0"/>
            <a:r>
              <a:rPr lang="mk" sz="1200" b="1" i="0" u="none" dirty="0">
                <a:solidFill>
                  <a:schemeClr val="bg1"/>
                </a:solidFill>
                <a:cs typeface="Arial" charset="0"/>
              </a:rPr>
              <a:t>Корисник на</a:t>
            </a:r>
            <a:r>
              <a:rPr lang="mk" sz="1200" b="0" i="0" u="none" dirty="0">
                <a:solidFill>
                  <a:schemeClr val="bg1"/>
                </a:solidFill>
                <a:cs typeface="Arial" charset="0"/>
              </a:rPr>
              <a:t> </a:t>
            </a:r>
          </a:p>
          <a:p>
            <a:pPr algn="ctr" rtl="0" eaLnBrk="0" hangingPunct="0"/>
            <a:r>
              <a:rPr lang="mk" sz="1200" b="1" i="0" u="none" dirty="0">
                <a:solidFill>
                  <a:schemeClr val="bg1"/>
                </a:solidFill>
                <a:cs typeface="Arial" charset="0"/>
              </a:rPr>
              <a:t>Optilink Comms Inc</a:t>
            </a:r>
            <a:r>
              <a:rPr lang="mk" sz="1200" b="0" i="0" u="none" dirty="0">
                <a:solidFill>
                  <a:schemeClr val="bg1"/>
                </a:solidFill>
                <a:cs typeface="Arial" charset="0"/>
              </a:rPr>
              <a:t> </a:t>
            </a:r>
          </a:p>
          <a:p>
            <a:pPr algn="ctr" rtl="0" eaLnBrk="0" hangingPunct="0"/>
            <a:r>
              <a:rPr lang="mk" sz="1200" b="1" i="0" u="none" dirty="0">
                <a:solidFill>
                  <a:schemeClr val="bg1"/>
                </a:solidFill>
                <a:cs typeface="Arial" charset="0"/>
              </a:rPr>
              <a:t>GA</a:t>
            </a:r>
            <a:r>
              <a:rPr lang="mk" sz="1200" b="1" i="0" u="none" dirty="0" smtClean="0">
                <a:solidFill>
                  <a:schemeClr val="bg1"/>
                </a:solidFill>
                <a:cs typeface="Arial" charset="0"/>
              </a:rPr>
              <a:t>, US</a:t>
            </a:r>
            <a:endParaRPr lang="mk" sz="1200" b="1" dirty="0">
              <a:solidFill>
                <a:schemeClr val="bg1"/>
              </a:solidFill>
              <a:cs typeface="Arial" charset="0"/>
            </a:endParaRPr>
          </a:p>
        </p:txBody>
      </p:sp>
      <p:sp>
        <p:nvSpPr>
          <p:cNvPr id="227340" name="Text Box 12"/>
          <p:cNvSpPr txBox="1">
            <a:spLocks noChangeArrowheads="1"/>
          </p:cNvSpPr>
          <p:nvPr/>
        </p:nvSpPr>
        <p:spPr bwMode="auto">
          <a:xfrm>
            <a:off x="323850" y="4868863"/>
            <a:ext cx="4176713" cy="1096962"/>
          </a:xfrm>
          <a:prstGeom prst="rect">
            <a:avLst/>
          </a:prstGeom>
          <a:solidFill>
            <a:srgbClr val="FF0000"/>
          </a:solidFill>
          <a:ln w="28575">
            <a:solidFill>
              <a:srgbClr val="FF3300"/>
            </a:solidFill>
            <a:miter lim="800000"/>
            <a:headEnd/>
            <a:tailEnd/>
          </a:ln>
        </p:spPr>
        <p:txBody>
          <a:bodyPr>
            <a:spAutoFit/>
          </a:bodyPr>
          <a:lstStyle/>
          <a:p>
            <a:pPr algn="ctr" rtl="0" eaLnBrk="0" hangingPunct="0">
              <a:spcBef>
                <a:spcPct val="50000"/>
              </a:spcBef>
            </a:pPr>
            <a:r>
              <a:rPr lang="mk" sz="1600" b="1" i="0" u="none">
                <a:solidFill>
                  <a:schemeClr val="bg1"/>
                </a:solidFill>
                <a:cs typeface="Arial" charset="0"/>
              </a:rPr>
              <a:t>Страницата е поврзана од </a:t>
            </a:r>
          </a:p>
          <a:p>
            <a:pPr algn="ctr" rtl="0" eaLnBrk="0" hangingPunct="0">
              <a:spcBef>
                <a:spcPct val="50000"/>
              </a:spcBef>
            </a:pPr>
            <a:r>
              <a:rPr lang="mk" sz="1200" b="1" i="0" u="none">
                <a:solidFill>
                  <a:schemeClr val="bg1"/>
                </a:solidFill>
              </a:rPr>
              <a:t>http://dir.yahoo.com/Computers_and_Internet/Security_and_Encryption/PGP___Pretty_Good_Privacy/</a:t>
            </a:r>
          </a:p>
          <a:p>
            <a:pPr algn="ctr" rtl="0" eaLnBrk="0" hangingPunct="0">
              <a:spcBef>
                <a:spcPct val="50000"/>
              </a:spcBef>
            </a:pPr>
            <a:r>
              <a:rPr lang="mk" sz="1200" b="1" i="0" u="none">
                <a:solidFill>
                  <a:schemeClr val="bg1"/>
                </a:solidFill>
              </a:rPr>
              <a:t>PGP дел од Yahoo Directory</a:t>
            </a:r>
          </a:p>
        </p:txBody>
      </p:sp>
      <p:sp>
        <p:nvSpPr>
          <p:cNvPr id="227341" name="Line 13"/>
          <p:cNvSpPr>
            <a:spLocks noChangeShapeType="1"/>
          </p:cNvSpPr>
          <p:nvPr/>
        </p:nvSpPr>
        <p:spPr bwMode="auto">
          <a:xfrm flipH="1">
            <a:off x="5219700" y="2781300"/>
            <a:ext cx="0" cy="790575"/>
          </a:xfrm>
          <a:prstGeom prst="line">
            <a:avLst/>
          </a:prstGeom>
          <a:noFill/>
          <a:ln w="38100">
            <a:solidFill>
              <a:srgbClr val="FF3300"/>
            </a:solidFill>
            <a:round/>
            <a:headEnd/>
            <a:tailEnd type="triangle" w="med" len="med"/>
          </a:ln>
        </p:spPr>
        <p:txBody>
          <a:bodyPr/>
          <a:lstStyle/>
          <a:p>
            <a:endParaRPr lang="mk"/>
          </a:p>
        </p:txBody>
      </p:sp>
      <p:sp>
        <p:nvSpPr>
          <p:cNvPr id="227342" name="Text Box 14"/>
          <p:cNvSpPr txBox="1">
            <a:spLocks noChangeArrowheads="1"/>
          </p:cNvSpPr>
          <p:nvPr/>
        </p:nvSpPr>
        <p:spPr bwMode="auto">
          <a:xfrm>
            <a:off x="3708400" y="2349500"/>
            <a:ext cx="3024188" cy="639763"/>
          </a:xfrm>
          <a:prstGeom prst="rect">
            <a:avLst/>
          </a:prstGeom>
          <a:solidFill>
            <a:srgbClr val="FF0000"/>
          </a:solidFill>
          <a:ln w="28575">
            <a:solidFill>
              <a:srgbClr val="FF3300"/>
            </a:solidFill>
            <a:miter lim="800000"/>
            <a:headEnd/>
            <a:tailEnd/>
          </a:ln>
        </p:spPr>
        <p:txBody>
          <a:bodyPr>
            <a:spAutoFit/>
          </a:bodyPr>
          <a:lstStyle/>
          <a:p>
            <a:pPr algn="ctr" rtl="0" eaLnBrk="0" hangingPunct="0">
              <a:spcBef>
                <a:spcPct val="50000"/>
              </a:spcBef>
            </a:pPr>
            <a:r>
              <a:rPr lang="mk" sz="1600" b="1" i="0" u="none">
                <a:solidFill>
                  <a:schemeClr val="bg1"/>
                </a:solidFill>
                <a:cs typeface="Arial" charset="0"/>
              </a:rPr>
              <a:t>Забележете ја временската зона!</a:t>
            </a:r>
          </a:p>
          <a:p>
            <a:pPr algn="ctr" rtl="0" eaLnBrk="0" hangingPunct="0">
              <a:spcBef>
                <a:spcPct val="50000"/>
              </a:spcBef>
            </a:pPr>
            <a:r>
              <a:rPr lang="mk" sz="1200" b="1" i="0" u="none">
                <a:solidFill>
                  <a:schemeClr val="bg1"/>
                </a:solidFill>
                <a:cs typeface="Arial" charset="0"/>
              </a:rPr>
              <a:t>- 0400 – најверојатно Јужна Америка</a:t>
            </a:r>
            <a:endParaRPr lang="mk" sz="1200" b="1" dirty="0">
              <a:solidFill>
                <a:schemeClr val="bg1"/>
              </a:solidFill>
              <a:cs typeface="Arial" charset="0"/>
            </a:endParaRPr>
          </a:p>
        </p:txBody>
      </p:sp>
      <p:sp>
        <p:nvSpPr>
          <p:cNvPr id="227343" name="Text Box 15"/>
          <p:cNvSpPr txBox="1">
            <a:spLocks noChangeArrowheads="1"/>
          </p:cNvSpPr>
          <p:nvPr/>
        </p:nvSpPr>
        <p:spPr bwMode="auto">
          <a:xfrm>
            <a:off x="4932363" y="4797425"/>
            <a:ext cx="3455987" cy="1463675"/>
          </a:xfrm>
          <a:prstGeom prst="rect">
            <a:avLst/>
          </a:prstGeom>
          <a:solidFill>
            <a:srgbClr val="FF0000"/>
          </a:solidFill>
          <a:ln w="28575">
            <a:solidFill>
              <a:srgbClr val="FF3300"/>
            </a:solidFill>
            <a:miter lim="800000"/>
            <a:headEnd/>
            <a:tailEnd/>
          </a:ln>
        </p:spPr>
        <p:txBody>
          <a:bodyPr>
            <a:spAutoFit/>
          </a:bodyPr>
          <a:lstStyle/>
          <a:p>
            <a:pPr algn="ctr" rtl="0" eaLnBrk="0" hangingPunct="0">
              <a:spcBef>
                <a:spcPct val="50000"/>
              </a:spcBef>
            </a:pPr>
            <a:r>
              <a:rPr lang="mk" sz="1600" b="1" i="0" u="none" dirty="0">
                <a:solidFill>
                  <a:schemeClr val="bg1"/>
                </a:solidFill>
                <a:cs typeface="Arial" charset="0"/>
              </a:rPr>
              <a:t>Информации за системот</a:t>
            </a:r>
          </a:p>
          <a:p>
            <a:pPr algn="ctr" rtl="0" eaLnBrk="0" hangingPunct="0">
              <a:spcBef>
                <a:spcPct val="50000"/>
              </a:spcBef>
            </a:pPr>
            <a:r>
              <a:rPr lang="mk" sz="1200" b="1" i="0" u="none" dirty="0">
                <a:solidFill>
                  <a:schemeClr val="bg1"/>
                </a:solidFill>
                <a:cs typeface="Arial" charset="0"/>
              </a:rPr>
              <a:t>Mozilla/4.0 компатибилна; MSIE 6.0 – пребарувач</a:t>
            </a:r>
          </a:p>
          <a:p>
            <a:pPr algn="ctr" rtl="0" eaLnBrk="0" hangingPunct="0">
              <a:spcBef>
                <a:spcPct val="50000"/>
              </a:spcBef>
            </a:pPr>
            <a:r>
              <a:rPr lang="mk" sz="1200" b="1" i="0" u="none" dirty="0">
                <a:solidFill>
                  <a:schemeClr val="bg1"/>
                </a:solidFill>
                <a:cs typeface="Arial" charset="0"/>
              </a:rPr>
              <a:t>[en] – Англиски</a:t>
            </a:r>
          </a:p>
          <a:p>
            <a:pPr algn="ctr" rtl="0" eaLnBrk="0" hangingPunct="0">
              <a:spcBef>
                <a:spcPct val="50000"/>
              </a:spcBef>
            </a:pPr>
            <a:r>
              <a:rPr lang="mk" sz="1200" b="1" i="0" u="none" dirty="0">
                <a:solidFill>
                  <a:schemeClr val="bg1"/>
                </a:solidFill>
                <a:cs typeface="Arial" charset="0"/>
              </a:rPr>
              <a:t>WinNT 5.1 – XP-оперативен систем</a:t>
            </a:r>
          </a:p>
          <a:p>
            <a:pPr algn="ctr" rtl="0" eaLnBrk="0" hangingPunct="0">
              <a:spcBef>
                <a:spcPct val="50000"/>
              </a:spcBef>
            </a:pPr>
            <a:r>
              <a:rPr lang="mk" sz="1200" b="1" i="0" u="none" dirty="0">
                <a:solidFill>
                  <a:schemeClr val="bg1"/>
                </a:solidFill>
                <a:cs typeface="Arial" charset="0"/>
              </a:rPr>
              <a:t>U </a:t>
            </a:r>
            <a:r>
              <a:rPr lang="mk" sz="1200" b="1" i="0" u="none" dirty="0" smtClean="0">
                <a:solidFill>
                  <a:schemeClr val="bg1"/>
                </a:solidFill>
                <a:cs typeface="Arial" charset="0"/>
              </a:rPr>
              <a:t>– снабдувач </a:t>
            </a:r>
            <a:r>
              <a:rPr lang="mk" sz="1200" b="1" i="0" u="none" dirty="0">
                <a:solidFill>
                  <a:schemeClr val="bg1"/>
                </a:solidFill>
                <a:cs typeface="Arial" charset="0"/>
              </a:rPr>
              <a:t>на пребарувачот</a:t>
            </a:r>
            <a:endParaRPr lang="mk" sz="1200" b="1" dirty="0">
              <a:solidFill>
                <a:schemeClr val="bg1"/>
              </a:solidFill>
              <a:cs typeface="Arial" charset="0"/>
            </a:endParaRPr>
          </a:p>
        </p:txBody>
      </p:sp>
      <p:sp>
        <p:nvSpPr>
          <p:cNvPr id="227344" name="Line 16"/>
          <p:cNvSpPr>
            <a:spLocks noChangeShapeType="1"/>
          </p:cNvSpPr>
          <p:nvPr/>
        </p:nvSpPr>
        <p:spPr bwMode="auto">
          <a:xfrm flipH="1">
            <a:off x="7019925" y="1989138"/>
            <a:ext cx="865188" cy="1584325"/>
          </a:xfrm>
          <a:prstGeom prst="line">
            <a:avLst/>
          </a:prstGeom>
          <a:noFill/>
          <a:ln w="38100">
            <a:solidFill>
              <a:srgbClr val="FF3300"/>
            </a:solidFill>
            <a:round/>
            <a:headEnd/>
            <a:tailEnd type="triangle" w="med" len="med"/>
          </a:ln>
        </p:spPr>
        <p:txBody>
          <a:bodyPr/>
          <a:lstStyle/>
          <a:p>
            <a:endParaRPr lang="mk"/>
          </a:p>
        </p:txBody>
      </p:sp>
      <p:sp>
        <p:nvSpPr>
          <p:cNvPr id="227345" name="Text Box 17"/>
          <p:cNvSpPr txBox="1">
            <a:spLocks noChangeArrowheads="1"/>
          </p:cNvSpPr>
          <p:nvPr/>
        </p:nvSpPr>
        <p:spPr bwMode="auto">
          <a:xfrm>
            <a:off x="6948488" y="1844675"/>
            <a:ext cx="1800225" cy="346075"/>
          </a:xfrm>
          <a:prstGeom prst="rect">
            <a:avLst/>
          </a:prstGeom>
          <a:solidFill>
            <a:srgbClr val="FF0000"/>
          </a:solidFill>
          <a:ln w="9525">
            <a:solidFill>
              <a:srgbClr val="FF3300"/>
            </a:solidFill>
            <a:miter lim="800000"/>
            <a:headEnd/>
            <a:tailEnd/>
          </a:ln>
        </p:spPr>
        <p:txBody>
          <a:bodyPr>
            <a:spAutoFit/>
          </a:bodyPr>
          <a:lstStyle/>
          <a:p>
            <a:pPr algn="l" rtl="0">
              <a:spcBef>
                <a:spcPct val="50000"/>
              </a:spcBef>
            </a:pPr>
            <a:r>
              <a:rPr lang="mk" sz="1600" b="1" i="0" u="none">
                <a:solidFill>
                  <a:schemeClr val="bg1"/>
                </a:solidFill>
              </a:rPr>
              <a:t>GET-команда</a:t>
            </a:r>
          </a:p>
        </p:txBody>
      </p:sp>
      <p:sp>
        <p:nvSpPr>
          <p:cNvPr id="1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70</a:t>
            </a:fld>
            <a:endParaRPr lang="mk"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7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73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73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73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73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73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73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73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73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73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734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7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animBg="1"/>
      <p:bldP spid="227331" grpId="0" animBg="1"/>
      <p:bldP spid="227332" grpId="0" animBg="1"/>
      <p:bldP spid="227333" grpId="0" animBg="1"/>
      <p:bldP spid="227338" grpId="0" animBg="1"/>
      <p:bldP spid="227339" grpId="0" animBg="1"/>
      <p:bldP spid="227340" grpId="0" animBg="1"/>
      <p:bldP spid="227341" grpId="0" animBg="1"/>
      <p:bldP spid="227342" grpId="0" animBg="1"/>
      <p:bldP spid="227343" grpId="0" animBg="1"/>
      <p:bldP spid="227344" grpId="0" animBg="1"/>
      <p:bldP spid="22734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pPr algn="l" rtl="0"/>
            <a:r>
              <a:rPr lang="mk" sz="5400" b="0" i="0" u="none"/>
              <a:t>Прашања</a:t>
            </a:r>
            <a:endParaRPr lang="mk"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71</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49" name="TextBox 48"/>
          <p:cNvSpPr txBox="1"/>
          <p:nvPr/>
        </p:nvSpPr>
        <p:spPr>
          <a:xfrm>
            <a:off x="3144182" y="3026482"/>
            <a:ext cx="3069285" cy="584776"/>
          </a:xfrm>
          <a:prstGeom prst="rect">
            <a:avLst/>
          </a:prstGeom>
          <a:noFill/>
        </p:spPr>
        <p:txBody>
          <a:bodyPr wrap="square" rtlCol="0">
            <a:spAutoFit/>
          </a:bodyPr>
          <a:lstStyle/>
          <a:p>
            <a:pPr algn="ctr" rtl="0"/>
            <a:r>
              <a:rPr lang="mk" sz="3200" b="1" i="0" u="none">
                <a:solidFill>
                  <a:schemeClr val="accent1">
                    <a:lumMod val="25000"/>
                  </a:schemeClr>
                </a:solidFill>
                <a:latin typeface="Calibri" pitchFamily="34" charset="0"/>
              </a:rPr>
              <a:t>ЕЛЕКТРОНСКА ПОШТА</a:t>
            </a:r>
            <a:endParaRPr lang="mk" sz="32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457200" y="1143000"/>
            <a:ext cx="8088313" cy="1407180"/>
          </a:xfrm>
          <a:prstGeom prst="rect">
            <a:avLst/>
          </a:prstGeom>
          <a:noFill/>
          <a:ln w="9525">
            <a:noFill/>
            <a:miter lim="800000"/>
            <a:headEnd/>
            <a:tailEnd/>
          </a:ln>
        </p:spPr>
        <p:txBody>
          <a:bodyPr>
            <a:spAutoFit/>
          </a:bodyPr>
          <a:lstStyle/>
          <a:p>
            <a:pPr algn="just" rtl="0" eaLnBrk="0" hangingPunct="0">
              <a:lnSpc>
                <a:spcPct val="140000"/>
              </a:lnSpc>
              <a:spcBef>
                <a:spcPct val="50000"/>
              </a:spcBef>
            </a:pPr>
            <a:r>
              <a:rPr lang="mk" sz="3200" b="1" i="0" u="none">
                <a:latin typeface="Calibri" pitchFamily="34" charset="0"/>
              </a:rPr>
              <a:t>Изгледа дека електронската пошта поминува директно од машината на испраќачот до машината на примателот</a:t>
            </a:r>
          </a:p>
        </p:txBody>
      </p:sp>
      <p:sp>
        <p:nvSpPr>
          <p:cNvPr id="5123" name="Rectangle 3"/>
          <p:cNvSpPr>
            <a:spLocks noGrp="1" noChangeArrowheads="1"/>
          </p:cNvSpPr>
          <p:nvPr>
            <p:ph type="title"/>
          </p:nvPr>
        </p:nvSpPr>
        <p:spPr>
          <a:xfrm>
            <a:off x="304800" y="0"/>
            <a:ext cx="8458200" cy="914400"/>
          </a:xfrm>
          <a:noFill/>
        </p:spPr>
        <p:txBody>
          <a:bodyPr/>
          <a:lstStyle/>
          <a:p>
            <a:pPr rtl="0" eaLnBrk="1" hangingPunct="1"/>
            <a:r>
              <a:rPr lang="mk" b="0" i="0" u="none"/>
              <a:t> </a:t>
            </a:r>
            <a:r>
              <a:rPr lang="mk" b="1" i="0" u="none">
                <a:solidFill>
                  <a:schemeClr val="accent1">
                    <a:lumMod val="25000"/>
                  </a:schemeClr>
                </a:solidFill>
                <a:latin typeface="Calibri" pitchFamily="34" charset="0"/>
              </a:rPr>
              <a:t>Како функционира електронската пошта</a:t>
            </a:r>
          </a:p>
        </p:txBody>
      </p:sp>
      <p:sp>
        <p:nvSpPr>
          <p:cNvPr id="5124" name="Rectangle 4"/>
          <p:cNvSpPr>
            <a:spLocks noChangeArrowheads="1"/>
          </p:cNvSpPr>
          <p:nvPr/>
        </p:nvSpPr>
        <p:spPr bwMode="auto">
          <a:xfrm>
            <a:off x="0" y="-228600"/>
            <a:ext cx="184150" cy="457200"/>
          </a:xfrm>
          <a:prstGeom prst="rect">
            <a:avLst/>
          </a:prstGeom>
          <a:noFill/>
          <a:ln w="9525">
            <a:noFill/>
            <a:miter lim="800000"/>
            <a:headEnd/>
            <a:tailEnd/>
          </a:ln>
        </p:spPr>
        <p:txBody>
          <a:bodyPr wrap="none" anchor="ctr">
            <a:spAutoFit/>
          </a:bodyPr>
          <a:lstStyle/>
          <a:p>
            <a:pPr algn="l" rtl="0" eaLnBrk="0" hangingPunct="0"/>
            <a:endParaRPr lang="mk" sz="2400">
              <a:latin typeface="Tahoma" pitchFamily="34" charset="0"/>
            </a:endParaRPr>
          </a:p>
        </p:txBody>
      </p:sp>
      <p:sp>
        <p:nvSpPr>
          <p:cNvPr id="101381" name="Line 5"/>
          <p:cNvSpPr>
            <a:spLocks noChangeShapeType="1"/>
          </p:cNvSpPr>
          <p:nvPr/>
        </p:nvSpPr>
        <p:spPr bwMode="auto">
          <a:xfrm>
            <a:off x="2916238" y="3933825"/>
            <a:ext cx="3384550" cy="0"/>
          </a:xfrm>
          <a:prstGeom prst="line">
            <a:avLst/>
          </a:prstGeom>
          <a:noFill/>
          <a:ln w="76200">
            <a:solidFill>
              <a:schemeClr val="tx1"/>
            </a:solidFill>
            <a:round/>
            <a:headEnd/>
            <a:tailEnd type="triangle" w="lg" len="lg"/>
          </a:ln>
        </p:spPr>
        <p:txBody>
          <a:bodyPr/>
          <a:lstStyle/>
          <a:p>
            <a:endParaRPr lang="mk"/>
          </a:p>
        </p:txBody>
      </p:sp>
      <p:sp>
        <p:nvSpPr>
          <p:cNvPr id="5126" name="computr2"/>
          <p:cNvSpPr>
            <a:spLocks noEditPoints="1" noChangeArrowheads="1"/>
          </p:cNvSpPr>
          <p:nvPr/>
        </p:nvSpPr>
        <p:spPr bwMode="auto">
          <a:xfrm>
            <a:off x="971550" y="3284538"/>
            <a:ext cx="243363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mk"/>
          </a:p>
        </p:txBody>
      </p:sp>
      <p:sp>
        <p:nvSpPr>
          <p:cNvPr id="5127" name="computr2"/>
          <p:cNvSpPr>
            <a:spLocks noEditPoints="1" noChangeArrowheads="1"/>
          </p:cNvSpPr>
          <p:nvPr/>
        </p:nvSpPr>
        <p:spPr bwMode="auto">
          <a:xfrm>
            <a:off x="5867400" y="3284538"/>
            <a:ext cx="237648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mk"/>
          </a:p>
        </p:txBody>
      </p:sp>
      <p:sp>
        <p:nvSpPr>
          <p:cNvPr id="5128" name="Text Box 8"/>
          <p:cNvSpPr txBox="1">
            <a:spLocks noChangeArrowheads="1"/>
          </p:cNvSpPr>
          <p:nvPr/>
        </p:nvSpPr>
        <p:spPr bwMode="auto">
          <a:xfrm>
            <a:off x="6516688" y="3500438"/>
            <a:ext cx="1079500" cy="865187"/>
          </a:xfrm>
          <a:prstGeom prst="rect">
            <a:avLst/>
          </a:prstGeom>
          <a:solidFill>
            <a:schemeClr val="accent2"/>
          </a:solidFill>
          <a:ln w="9525">
            <a:solidFill>
              <a:schemeClr val="tx1"/>
            </a:solidFill>
            <a:miter lim="800000"/>
            <a:headEnd/>
            <a:tailEnd/>
          </a:ln>
        </p:spPr>
        <p:txBody>
          <a:bodyPr>
            <a:spAutoFit/>
          </a:bodyPr>
          <a:lstStyle/>
          <a:p>
            <a:pPr algn="ctr" rtl="0">
              <a:spcBef>
                <a:spcPct val="50000"/>
              </a:spcBef>
            </a:pPr>
            <a:endParaRPr lang="mk" sz="800" b="1" dirty="0" smtClean="0">
              <a:latin typeface="Tahoma" pitchFamily="34" charset="0"/>
            </a:endParaRPr>
          </a:p>
          <a:p>
            <a:pPr algn="ctr" rtl="0">
              <a:spcBef>
                <a:spcPct val="50000"/>
              </a:spcBef>
            </a:pPr>
            <a:r>
              <a:rPr lang="mk" sz="2000" b="1" i="0" u="none">
                <a:solidFill>
                  <a:schemeClr val="bg1"/>
                </a:solidFill>
                <a:latin typeface="Tahoma" pitchFamily="34" charset="0"/>
              </a:rPr>
              <a:t>Џејн</a:t>
            </a:r>
            <a:endParaRPr lang="mk" sz="2000" b="1" dirty="0" smtClean="0">
              <a:solidFill>
                <a:schemeClr val="bg1"/>
              </a:solidFill>
              <a:latin typeface="Tahoma" pitchFamily="34" charset="0"/>
            </a:endParaRPr>
          </a:p>
          <a:p>
            <a:pPr algn="ctr" rtl="0">
              <a:spcBef>
                <a:spcPct val="50000"/>
              </a:spcBef>
            </a:pPr>
            <a:endParaRPr lang="mk" sz="800" b="1" dirty="0">
              <a:solidFill>
                <a:schemeClr val="bg1"/>
              </a:solidFill>
              <a:latin typeface="Tahoma" pitchFamily="34" charset="0"/>
            </a:endParaRPr>
          </a:p>
        </p:txBody>
      </p:sp>
      <p:sp>
        <p:nvSpPr>
          <p:cNvPr id="5129" name="Text Box 9"/>
          <p:cNvSpPr txBox="1">
            <a:spLocks noChangeArrowheads="1"/>
          </p:cNvSpPr>
          <p:nvPr/>
        </p:nvSpPr>
        <p:spPr bwMode="auto">
          <a:xfrm>
            <a:off x="1619250" y="3500438"/>
            <a:ext cx="1152525" cy="865187"/>
          </a:xfrm>
          <a:prstGeom prst="rect">
            <a:avLst/>
          </a:prstGeom>
          <a:solidFill>
            <a:srgbClr val="FFFF00"/>
          </a:solidFill>
          <a:ln w="9525">
            <a:solidFill>
              <a:schemeClr val="tx1"/>
            </a:solidFill>
            <a:miter lim="800000"/>
            <a:headEnd/>
            <a:tailEnd/>
          </a:ln>
        </p:spPr>
        <p:txBody>
          <a:bodyPr>
            <a:spAutoFit/>
          </a:bodyPr>
          <a:lstStyle/>
          <a:p>
            <a:pPr algn="ctr" rtl="0">
              <a:spcBef>
                <a:spcPct val="50000"/>
              </a:spcBef>
            </a:pPr>
            <a:endParaRPr lang="mk" sz="800" b="1" dirty="0" smtClean="0">
              <a:latin typeface="Tahoma" pitchFamily="34" charset="0"/>
            </a:endParaRPr>
          </a:p>
          <a:p>
            <a:pPr algn="ctr" rtl="0">
              <a:spcBef>
                <a:spcPct val="50000"/>
              </a:spcBef>
            </a:pPr>
            <a:r>
              <a:rPr lang="mk" sz="2000" b="1" i="0" u="none">
                <a:latin typeface="Tahoma" pitchFamily="34" charset="0"/>
              </a:rPr>
              <a:t>Џо</a:t>
            </a:r>
            <a:endParaRPr lang="mk" sz="2000" b="1" dirty="0" smtClean="0">
              <a:latin typeface="Tahoma" pitchFamily="34" charset="0"/>
            </a:endParaRPr>
          </a:p>
          <a:p>
            <a:pPr algn="ctr" rtl="0">
              <a:spcBef>
                <a:spcPct val="50000"/>
              </a:spcBef>
            </a:pPr>
            <a:endParaRPr lang="mk" sz="800" b="1" dirty="0">
              <a:latin typeface="Tahoma" pitchFamily="34" charset="0"/>
            </a:endParaRPr>
          </a:p>
        </p:txBody>
      </p:sp>
      <p:sp>
        <p:nvSpPr>
          <p:cNvPr id="101386" name="Line 10"/>
          <p:cNvSpPr>
            <a:spLocks noChangeShapeType="1"/>
          </p:cNvSpPr>
          <p:nvPr/>
        </p:nvSpPr>
        <p:spPr bwMode="auto">
          <a:xfrm>
            <a:off x="1547813" y="2781300"/>
            <a:ext cx="6408737" cy="3095625"/>
          </a:xfrm>
          <a:prstGeom prst="line">
            <a:avLst/>
          </a:prstGeom>
          <a:noFill/>
          <a:ln w="190500">
            <a:solidFill>
              <a:srgbClr val="FF0000"/>
            </a:solidFill>
            <a:round/>
            <a:headEnd/>
            <a:tailEnd/>
          </a:ln>
        </p:spPr>
        <p:txBody>
          <a:bodyPr/>
          <a:lstStyle/>
          <a:p>
            <a:endParaRPr lang="mk"/>
          </a:p>
        </p:txBody>
      </p:sp>
      <p:sp>
        <p:nvSpPr>
          <p:cNvPr id="101387" name="Line 11"/>
          <p:cNvSpPr>
            <a:spLocks noChangeShapeType="1"/>
          </p:cNvSpPr>
          <p:nvPr/>
        </p:nvSpPr>
        <p:spPr bwMode="auto">
          <a:xfrm flipH="1">
            <a:off x="1403350" y="2781300"/>
            <a:ext cx="6048375" cy="3168650"/>
          </a:xfrm>
          <a:prstGeom prst="line">
            <a:avLst/>
          </a:prstGeom>
          <a:noFill/>
          <a:ln w="190500">
            <a:solidFill>
              <a:srgbClr val="FF0000"/>
            </a:solidFill>
            <a:round/>
            <a:headEnd/>
            <a:tailEnd/>
          </a:ln>
        </p:spPr>
        <p:txBody>
          <a:bodyPr/>
          <a:lstStyle/>
          <a:p>
            <a:endParaRPr lang="mk"/>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73</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checkerboard(across)">
                                      <p:cBhvr>
                                        <p:cTn id="7" dur="500"/>
                                        <p:tgtEl>
                                          <p:spTgt spid="1013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86"/>
                                        </p:tgtEl>
                                        <p:attrNameLst>
                                          <p:attrName>style.visibility</p:attrName>
                                        </p:attrNameLst>
                                      </p:cBhvr>
                                      <p:to>
                                        <p:strVal val="visible"/>
                                      </p:to>
                                    </p:set>
                                    <p:animEffect transition="in" filter="wipe(left)">
                                      <p:cBhvr>
                                        <p:cTn id="12" dur="500"/>
                                        <p:tgtEl>
                                          <p:spTgt spid="1013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1387"/>
                                        </p:tgtEl>
                                        <p:attrNameLst>
                                          <p:attrName>style.visibility</p:attrName>
                                        </p:attrNameLst>
                                      </p:cBhvr>
                                      <p:to>
                                        <p:strVal val="visible"/>
                                      </p:to>
                                    </p:set>
                                    <p:animEffect transition="in" filter="wipe(up)">
                                      <p:cBhvr>
                                        <p:cTn id="15" dur="500"/>
                                        <p:tgtEl>
                                          <p:spTgt spid="101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p:bldP spid="101386" grpId="0" animBg="1"/>
      <p:bldP spid="10138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395288" y="836613"/>
            <a:ext cx="8353425" cy="5843074"/>
          </a:xfrm>
          <a:prstGeom prst="rect">
            <a:avLst/>
          </a:prstGeom>
          <a:noFill/>
          <a:ln w="9525">
            <a:noFill/>
            <a:miter lim="800000"/>
            <a:headEnd/>
            <a:tailEnd/>
          </a:ln>
        </p:spPr>
        <p:txBody>
          <a:bodyPr>
            <a:spAutoFit/>
          </a:bodyPr>
          <a:lstStyle/>
          <a:p>
            <a:pPr algn="just" rtl="0" eaLnBrk="0" hangingPunct="0">
              <a:lnSpc>
                <a:spcPct val="110000"/>
              </a:lnSpc>
              <a:spcBef>
                <a:spcPct val="50000"/>
              </a:spcBef>
            </a:pPr>
            <a:r>
              <a:rPr lang="mk" sz="2100" b="0" i="0" u="none" dirty="0">
                <a:latin typeface="Calibri" pitchFamily="34" charset="0"/>
              </a:rPr>
              <a:t>Обично е-пошта поминува низ најмалку четири компјутери во текот на нејзиниот животен век </a:t>
            </a:r>
          </a:p>
          <a:p>
            <a:pPr marL="371475" lvl="1" indent="-342900" algn="just" rtl="0" eaLnBrk="0" hangingPunct="0">
              <a:lnSpc>
                <a:spcPct val="110000"/>
              </a:lnSpc>
              <a:spcBef>
                <a:spcPts val="0"/>
              </a:spcBef>
              <a:buFontTx/>
              <a:buAutoNum type="arabicPeriod"/>
            </a:pPr>
            <a:r>
              <a:rPr lang="mk" sz="2100" b="0" i="0" u="none" dirty="0">
                <a:latin typeface="Calibri" pitchFamily="34" charset="0"/>
              </a:rPr>
              <a:t>Пораката е составена на компјутерот на корисникот, потоа се праќа на излезниот SMTP меил-сервер (сервер на пошта)* на ISP (Едноставен протокол за трансфер на писма или SMTP </a:t>
            </a:r>
            <a:r>
              <a:rPr lang="mk" sz="2100" b="1" i="0" u="none" dirty="0">
                <a:latin typeface="Calibri" pitchFamily="34" charset="0"/>
              </a:rPr>
              <a:t>–</a:t>
            </a:r>
            <a:r>
              <a:rPr lang="mk" sz="2100" b="0" i="0" u="none" dirty="0">
                <a:latin typeface="Calibri" pitchFamily="34" charset="0"/>
              </a:rPr>
              <a:t> Simple Mail Transfer Protocol)</a:t>
            </a:r>
          </a:p>
          <a:p>
            <a:pPr marL="371475" lvl="1" indent="-342900" algn="just" rtl="0" eaLnBrk="0" hangingPunct="0">
              <a:lnSpc>
                <a:spcPct val="110000"/>
              </a:lnSpc>
              <a:spcBef>
                <a:spcPts val="0"/>
              </a:spcBef>
              <a:buFontTx/>
              <a:buAutoNum type="arabicPeriod"/>
            </a:pPr>
            <a:r>
              <a:rPr lang="mk" sz="2100" b="0" i="0" u="none" dirty="0">
                <a:latin typeface="Calibri" pitchFamily="34" charset="0"/>
              </a:rPr>
              <a:t>Излезниот ISP ја проследува е-поштата до ISP SMTP меил-серверот на примателот (SMTP – SMTP)</a:t>
            </a:r>
          </a:p>
          <a:p>
            <a:pPr marL="371475" lvl="1" indent="-342900" algn="just" rtl="0" eaLnBrk="0" hangingPunct="0">
              <a:lnSpc>
                <a:spcPct val="110000"/>
              </a:lnSpc>
              <a:spcBef>
                <a:spcPts val="0"/>
              </a:spcBef>
              <a:buFontTx/>
              <a:buAutoNum type="arabicPeriod"/>
            </a:pPr>
            <a:r>
              <a:rPr lang="mk" sz="2100" b="0" i="0" u="none" dirty="0">
                <a:latin typeface="Calibri" pitchFamily="34" charset="0"/>
              </a:rPr>
              <a:t>Меил-серверот на примателот го пронаоѓа дојдовниот меил-сервер на примателот (Поштенски протокол/Post Office Protocol или РОР3) и ја испорачува пораката во „поштенското сандаче на примателот“</a:t>
            </a:r>
          </a:p>
          <a:p>
            <a:pPr marL="371475" lvl="1" indent="-342900" algn="just" rtl="0" eaLnBrk="0" hangingPunct="0">
              <a:lnSpc>
                <a:spcPct val="110000"/>
              </a:lnSpc>
              <a:spcBef>
                <a:spcPts val="0"/>
              </a:spcBef>
              <a:buFontTx/>
              <a:buAutoNum type="arabicPeriod"/>
            </a:pPr>
            <a:r>
              <a:rPr lang="mk" sz="2100" b="0" i="0" u="none" dirty="0">
                <a:latin typeface="Calibri" pitchFamily="34" charset="0"/>
              </a:rPr>
              <a:t>Примателот се пријавува на својот налог и пораката се презема во приемното сандаче (inbox) на примателот, при што нормално се брише од меил-серверот. </a:t>
            </a:r>
          </a:p>
          <a:p>
            <a:pPr algn="ctr" rtl="0" eaLnBrk="0" hangingPunct="0">
              <a:lnSpc>
                <a:spcPct val="110000"/>
              </a:lnSpc>
              <a:spcBef>
                <a:spcPct val="25000"/>
              </a:spcBef>
            </a:pPr>
            <a:r>
              <a:rPr lang="mk" sz="2100" b="0" i="1" u="none" dirty="0">
                <a:solidFill>
                  <a:srgbClr val="FF0000"/>
                </a:solidFill>
                <a:latin typeface="Calibri" pitchFamily="34" charset="0"/>
              </a:rPr>
              <a:t>* Меил-сервер – наменски компјутер што се користи за ракување со пошта</a:t>
            </a:r>
          </a:p>
        </p:txBody>
      </p:sp>
      <p:sp>
        <p:nvSpPr>
          <p:cNvPr id="6147" name="Rectangle 3"/>
          <p:cNvSpPr>
            <a:spLocks noGrp="1" noChangeArrowheads="1"/>
          </p:cNvSpPr>
          <p:nvPr>
            <p:ph type="title"/>
          </p:nvPr>
        </p:nvSpPr>
        <p:spPr>
          <a:xfrm>
            <a:off x="323850" y="0"/>
            <a:ext cx="8458200" cy="914400"/>
          </a:xfrm>
          <a:noFill/>
        </p:spPr>
        <p:txBody>
          <a:bodyPr/>
          <a:lstStyle/>
          <a:p>
            <a:pPr rtl="0" eaLnBrk="1" hangingPunct="1"/>
            <a:r>
              <a:rPr lang="mk" b="0" i="0" u="none"/>
              <a:t> </a:t>
            </a:r>
            <a:r>
              <a:rPr lang="mk" b="1" i="0" u="none">
                <a:solidFill>
                  <a:schemeClr val="accent1">
                    <a:lumMod val="25000"/>
                  </a:schemeClr>
                </a:solidFill>
                <a:latin typeface="Calibri" pitchFamily="34" charset="0"/>
              </a:rPr>
              <a:t>Како функционира е-пошта</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74</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0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0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0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0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Line 2"/>
          <p:cNvSpPr>
            <a:spLocks noChangeShapeType="1"/>
          </p:cNvSpPr>
          <p:nvPr/>
        </p:nvSpPr>
        <p:spPr bwMode="auto">
          <a:xfrm>
            <a:off x="6877050" y="4076700"/>
            <a:ext cx="574675" cy="0"/>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3427" name="Line 3"/>
          <p:cNvSpPr>
            <a:spLocks noChangeShapeType="1"/>
          </p:cNvSpPr>
          <p:nvPr/>
        </p:nvSpPr>
        <p:spPr bwMode="auto">
          <a:xfrm flipV="1">
            <a:off x="1331913" y="4365625"/>
            <a:ext cx="935037" cy="863600"/>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3428" name="Line 4"/>
          <p:cNvSpPr>
            <a:spLocks noChangeShapeType="1"/>
          </p:cNvSpPr>
          <p:nvPr/>
        </p:nvSpPr>
        <p:spPr bwMode="auto">
          <a:xfrm flipV="1">
            <a:off x="2700338" y="3141663"/>
            <a:ext cx="792162" cy="646112"/>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3429" name="Line 5"/>
          <p:cNvSpPr>
            <a:spLocks noChangeShapeType="1"/>
          </p:cNvSpPr>
          <p:nvPr/>
        </p:nvSpPr>
        <p:spPr bwMode="auto">
          <a:xfrm>
            <a:off x="5219700" y="2924175"/>
            <a:ext cx="863600" cy="793750"/>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3430" name="Line 6"/>
          <p:cNvSpPr>
            <a:spLocks noChangeShapeType="1"/>
          </p:cNvSpPr>
          <p:nvPr/>
        </p:nvSpPr>
        <p:spPr bwMode="auto">
          <a:xfrm flipH="1">
            <a:off x="7885113" y="4365625"/>
            <a:ext cx="0" cy="647700"/>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7175" name="Rectangle 7"/>
          <p:cNvSpPr>
            <a:spLocks noChangeArrowheads="1"/>
          </p:cNvSpPr>
          <p:nvPr/>
        </p:nvSpPr>
        <p:spPr bwMode="auto">
          <a:xfrm>
            <a:off x="395288" y="3644900"/>
            <a:ext cx="1008062" cy="720725"/>
          </a:xfrm>
          <a:prstGeom prst="rect">
            <a:avLst/>
          </a:prstGeom>
          <a:solidFill>
            <a:srgbClr val="FF0000"/>
          </a:solidFill>
          <a:ln w="9525">
            <a:solidFill>
              <a:srgbClr val="FF0000"/>
            </a:solidFill>
            <a:miter lim="800000"/>
            <a:headEnd/>
            <a:tailEnd/>
          </a:ln>
        </p:spPr>
        <p:txBody>
          <a:bodyPr wrap="none" anchor="ctr"/>
          <a:lstStyle/>
          <a:p>
            <a:pPr algn="ctr" rtl="0"/>
            <a:r>
              <a:rPr lang="mk" b="1" i="0" u="none">
                <a:solidFill>
                  <a:schemeClr val="bg1"/>
                </a:solidFill>
                <a:latin typeface="Calibri" pitchFamily="34" charset="0"/>
                <a:cs typeface="Arial" charset="0"/>
              </a:rPr>
              <a:t>POP3</a:t>
            </a:r>
          </a:p>
          <a:p>
            <a:pPr algn="ctr" rtl="0"/>
            <a:r>
              <a:rPr lang="mk" b="1" i="0" u="none">
                <a:solidFill>
                  <a:schemeClr val="bg1"/>
                </a:solidFill>
                <a:latin typeface="Calibri" pitchFamily="34" charset="0"/>
                <a:cs typeface="Arial" charset="0"/>
              </a:rPr>
              <a:t>Сервер</a:t>
            </a:r>
          </a:p>
        </p:txBody>
      </p:sp>
      <p:sp>
        <p:nvSpPr>
          <p:cNvPr id="7176" name="Text Box 8"/>
          <p:cNvSpPr txBox="1">
            <a:spLocks noChangeArrowheads="1"/>
          </p:cNvSpPr>
          <p:nvPr/>
        </p:nvSpPr>
        <p:spPr bwMode="auto">
          <a:xfrm>
            <a:off x="539750" y="0"/>
            <a:ext cx="8135938" cy="769441"/>
          </a:xfrm>
          <a:prstGeom prst="rect">
            <a:avLst/>
          </a:prstGeom>
          <a:noFill/>
          <a:ln w="9525">
            <a:noFill/>
            <a:miter lim="800000"/>
            <a:headEnd/>
            <a:tailEnd/>
          </a:ln>
        </p:spPr>
        <p:txBody>
          <a:bodyPr>
            <a:spAutoFit/>
          </a:bodyPr>
          <a:lstStyle/>
          <a:p>
            <a:pPr algn="ctr" rtl="0">
              <a:spcBef>
                <a:spcPct val="50000"/>
              </a:spcBef>
            </a:pPr>
            <a:r>
              <a:rPr lang="mk" sz="4400" b="1" i="0" u="none">
                <a:solidFill>
                  <a:schemeClr val="accent1">
                    <a:lumMod val="25000"/>
                  </a:schemeClr>
                </a:solidFill>
                <a:latin typeface="Calibri" pitchFamily="34" charset="0"/>
                <a:cs typeface="Arial" charset="0"/>
              </a:rPr>
              <a:t>Џо ѝ праќа е-пошта на Џејн</a:t>
            </a:r>
          </a:p>
        </p:txBody>
      </p:sp>
      <p:sp useBgFill="1">
        <p:nvSpPr>
          <p:cNvPr id="103433" name="Cloud"/>
          <p:cNvSpPr>
            <a:spLocks noChangeAspect="1" noEditPoints="1" noChangeArrowheads="1"/>
          </p:cNvSpPr>
          <p:nvPr/>
        </p:nvSpPr>
        <p:spPr bwMode="auto">
          <a:xfrm>
            <a:off x="2843213" y="9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rtl="0">
              <a:defRPr/>
            </a:pPr>
            <a:endParaRPr lang="mk" sz="2400" b="1">
              <a:latin typeface="Calibri" pitchFamily="34" charset="0"/>
              <a:cs typeface="Arial" charset="0"/>
            </a:endParaRPr>
          </a:p>
          <a:p>
            <a:pPr algn="ctr" rtl="0">
              <a:defRPr/>
            </a:pPr>
            <a:r>
              <a:rPr lang="mk" sz="4000" b="1" i="0" u="none">
                <a:latin typeface="Calibri" pitchFamily="34" charset="0"/>
                <a:cs typeface="Arial" charset="0"/>
              </a:rPr>
              <a:t>Интернет</a:t>
            </a:r>
          </a:p>
        </p:txBody>
      </p:sp>
      <p:sp>
        <p:nvSpPr>
          <p:cNvPr id="7178" name="computr2"/>
          <p:cNvSpPr>
            <a:spLocks noEditPoints="1" noChangeArrowheads="1"/>
          </p:cNvSpPr>
          <p:nvPr/>
        </p:nvSpPr>
        <p:spPr bwMode="auto">
          <a:xfrm>
            <a:off x="539750" y="5013325"/>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mk">
              <a:latin typeface="Calibri" pitchFamily="34" charset="0"/>
            </a:endParaRPr>
          </a:p>
        </p:txBody>
      </p:sp>
      <p:sp>
        <p:nvSpPr>
          <p:cNvPr id="7179" name="computr2"/>
          <p:cNvSpPr>
            <a:spLocks noEditPoints="1" noChangeArrowheads="1"/>
          </p:cNvSpPr>
          <p:nvPr/>
        </p:nvSpPr>
        <p:spPr bwMode="auto">
          <a:xfrm>
            <a:off x="6875463"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mk">
              <a:latin typeface="Calibri" pitchFamily="34" charset="0"/>
            </a:endParaRPr>
          </a:p>
        </p:txBody>
      </p:sp>
      <p:sp>
        <p:nvSpPr>
          <p:cNvPr id="7180" name="Rectangle 12"/>
          <p:cNvSpPr>
            <a:spLocks noChangeArrowheads="1"/>
          </p:cNvSpPr>
          <p:nvPr/>
        </p:nvSpPr>
        <p:spPr bwMode="auto">
          <a:xfrm>
            <a:off x="1835150" y="3644900"/>
            <a:ext cx="1008063" cy="720725"/>
          </a:xfrm>
          <a:prstGeom prst="rect">
            <a:avLst/>
          </a:prstGeom>
          <a:solidFill>
            <a:srgbClr val="FF0000"/>
          </a:solidFill>
          <a:ln w="9525">
            <a:solidFill>
              <a:srgbClr val="FF0000"/>
            </a:solidFill>
            <a:miter lim="800000"/>
            <a:headEnd/>
            <a:tailEnd/>
          </a:ln>
        </p:spPr>
        <p:txBody>
          <a:bodyPr wrap="none" anchor="ctr"/>
          <a:lstStyle/>
          <a:p>
            <a:pPr algn="ctr" rtl="0"/>
            <a:r>
              <a:rPr lang="mk" b="1" i="0" u="none">
                <a:solidFill>
                  <a:schemeClr val="bg1"/>
                </a:solidFill>
                <a:latin typeface="Calibri" pitchFamily="34" charset="0"/>
                <a:cs typeface="Arial" charset="0"/>
              </a:rPr>
              <a:t>SMTP</a:t>
            </a:r>
          </a:p>
          <a:p>
            <a:pPr algn="ctr" rtl="0"/>
            <a:r>
              <a:rPr lang="mk" b="1" i="0" u="none">
                <a:solidFill>
                  <a:schemeClr val="bg1"/>
                </a:solidFill>
                <a:latin typeface="Calibri" pitchFamily="34" charset="0"/>
                <a:cs typeface="Arial" charset="0"/>
              </a:rPr>
              <a:t>Сервер</a:t>
            </a:r>
          </a:p>
        </p:txBody>
      </p:sp>
      <p:sp>
        <p:nvSpPr>
          <p:cNvPr id="7181" name="Rectangle 13"/>
          <p:cNvSpPr>
            <a:spLocks noChangeArrowheads="1"/>
          </p:cNvSpPr>
          <p:nvPr/>
        </p:nvSpPr>
        <p:spPr bwMode="auto">
          <a:xfrm>
            <a:off x="7451725" y="3716338"/>
            <a:ext cx="1008063" cy="720725"/>
          </a:xfrm>
          <a:prstGeom prst="rect">
            <a:avLst/>
          </a:prstGeom>
          <a:solidFill>
            <a:srgbClr val="FF0000"/>
          </a:solidFill>
          <a:ln w="9525">
            <a:solidFill>
              <a:srgbClr val="FF0000"/>
            </a:solidFill>
            <a:miter lim="800000"/>
            <a:headEnd/>
            <a:tailEnd/>
          </a:ln>
        </p:spPr>
        <p:txBody>
          <a:bodyPr wrap="none" anchor="ctr"/>
          <a:lstStyle/>
          <a:p>
            <a:pPr algn="ctr" rtl="0"/>
            <a:r>
              <a:rPr lang="mk" b="1" i="0" u="none">
                <a:solidFill>
                  <a:schemeClr val="bg1"/>
                </a:solidFill>
                <a:latin typeface="Calibri" pitchFamily="34" charset="0"/>
                <a:cs typeface="Arial" charset="0"/>
              </a:rPr>
              <a:t>POP3</a:t>
            </a:r>
          </a:p>
          <a:p>
            <a:pPr algn="ctr" rtl="0"/>
            <a:r>
              <a:rPr lang="mk" b="1" i="0" u="none">
                <a:solidFill>
                  <a:schemeClr val="bg1"/>
                </a:solidFill>
                <a:latin typeface="Calibri" pitchFamily="34" charset="0"/>
                <a:cs typeface="Arial" charset="0"/>
              </a:rPr>
              <a:t>Сервер</a:t>
            </a:r>
          </a:p>
        </p:txBody>
      </p:sp>
      <p:sp>
        <p:nvSpPr>
          <p:cNvPr id="7182" name="Rectangle 14"/>
          <p:cNvSpPr>
            <a:spLocks noChangeArrowheads="1"/>
          </p:cNvSpPr>
          <p:nvPr/>
        </p:nvSpPr>
        <p:spPr bwMode="auto">
          <a:xfrm>
            <a:off x="6084888" y="3716338"/>
            <a:ext cx="1008062" cy="720725"/>
          </a:xfrm>
          <a:prstGeom prst="rect">
            <a:avLst/>
          </a:prstGeom>
          <a:solidFill>
            <a:srgbClr val="FF0000"/>
          </a:solidFill>
          <a:ln w="9525">
            <a:solidFill>
              <a:srgbClr val="FF0000"/>
            </a:solidFill>
            <a:miter lim="800000"/>
            <a:headEnd/>
            <a:tailEnd/>
          </a:ln>
        </p:spPr>
        <p:txBody>
          <a:bodyPr wrap="none" anchor="ctr"/>
          <a:lstStyle/>
          <a:p>
            <a:pPr algn="ctr" rtl="0"/>
            <a:r>
              <a:rPr lang="mk" b="1" i="0" u="none">
                <a:solidFill>
                  <a:schemeClr val="bg1"/>
                </a:solidFill>
                <a:latin typeface="Calibri" pitchFamily="34" charset="0"/>
                <a:cs typeface="Arial" charset="0"/>
              </a:rPr>
              <a:t>SMTP</a:t>
            </a:r>
          </a:p>
          <a:p>
            <a:pPr algn="ctr" rtl="0"/>
            <a:r>
              <a:rPr lang="mk" b="1" i="0" u="none">
                <a:solidFill>
                  <a:schemeClr val="bg1"/>
                </a:solidFill>
                <a:latin typeface="Calibri" pitchFamily="34" charset="0"/>
                <a:cs typeface="Arial" charset="0"/>
              </a:rPr>
              <a:t>Сервер</a:t>
            </a:r>
          </a:p>
        </p:txBody>
      </p:sp>
      <p:sp>
        <p:nvSpPr>
          <p:cNvPr id="103439" name="Text Box 15"/>
          <p:cNvSpPr txBox="1">
            <a:spLocks noChangeArrowheads="1"/>
          </p:cNvSpPr>
          <p:nvPr/>
        </p:nvSpPr>
        <p:spPr bwMode="auto">
          <a:xfrm>
            <a:off x="2362200" y="4343400"/>
            <a:ext cx="2289175" cy="2585323"/>
          </a:xfrm>
          <a:prstGeom prst="rect">
            <a:avLst/>
          </a:prstGeom>
          <a:noFill/>
          <a:ln w="9525">
            <a:noFill/>
            <a:miter lim="800000"/>
            <a:headEnd/>
            <a:tailEnd/>
          </a:ln>
        </p:spPr>
        <p:txBody>
          <a:bodyPr wrap="square">
            <a:spAutoFit/>
          </a:bodyPr>
          <a:lstStyle/>
          <a:p>
            <a:pPr algn="l" rtl="0" eaLnBrk="0" hangingPunct="0"/>
            <a:r>
              <a:rPr lang="mk" b="0" i="0" u="none" dirty="0">
                <a:latin typeface="Calibri" pitchFamily="34" charset="0"/>
                <a:cs typeface="Arial" charset="0"/>
              </a:rPr>
              <a:t>Кога Џо ќе притисне SEND (ПРАТИ) неговата е-пошта се движи од неговиот компјутер до излезниот SMTP-сервер на неговиот провајдер на интернет-услуги</a:t>
            </a:r>
          </a:p>
        </p:txBody>
      </p:sp>
      <p:sp>
        <p:nvSpPr>
          <p:cNvPr id="103440" name="Text Box 16"/>
          <p:cNvSpPr txBox="1">
            <a:spLocks noChangeArrowheads="1"/>
          </p:cNvSpPr>
          <p:nvPr/>
        </p:nvSpPr>
        <p:spPr bwMode="auto">
          <a:xfrm>
            <a:off x="179388" y="2492375"/>
            <a:ext cx="2808287" cy="646331"/>
          </a:xfrm>
          <a:prstGeom prst="rect">
            <a:avLst/>
          </a:prstGeom>
          <a:noFill/>
          <a:ln w="9525">
            <a:noFill/>
            <a:miter lim="800000"/>
            <a:headEnd/>
            <a:tailEnd/>
          </a:ln>
        </p:spPr>
        <p:txBody>
          <a:bodyPr>
            <a:spAutoFit/>
          </a:bodyPr>
          <a:lstStyle/>
          <a:p>
            <a:pPr algn="ctr" rtl="0" eaLnBrk="0" hangingPunct="0"/>
            <a:r>
              <a:rPr lang="mk" b="0" i="0" u="none">
                <a:latin typeface="Calibri" pitchFamily="34" charset="0"/>
                <a:cs typeface="Arial" charset="0"/>
              </a:rPr>
              <a:t>ISP на Џо потоа ја насочува е-поштата понатаму на интернет</a:t>
            </a:r>
          </a:p>
        </p:txBody>
      </p:sp>
      <p:sp>
        <p:nvSpPr>
          <p:cNvPr id="103441" name="Text Box 17"/>
          <p:cNvSpPr txBox="1">
            <a:spLocks noChangeArrowheads="1"/>
          </p:cNvSpPr>
          <p:nvPr/>
        </p:nvSpPr>
        <p:spPr bwMode="auto">
          <a:xfrm>
            <a:off x="6781800" y="2492375"/>
            <a:ext cx="2274888" cy="923330"/>
          </a:xfrm>
          <a:prstGeom prst="rect">
            <a:avLst/>
          </a:prstGeom>
          <a:noFill/>
          <a:ln w="9525">
            <a:noFill/>
            <a:miter lim="800000"/>
            <a:headEnd/>
            <a:tailEnd/>
          </a:ln>
        </p:spPr>
        <p:txBody>
          <a:bodyPr wrap="square">
            <a:spAutoFit/>
          </a:bodyPr>
          <a:lstStyle/>
          <a:p>
            <a:pPr algn="ctr" rtl="0" eaLnBrk="0" hangingPunct="0"/>
            <a:r>
              <a:rPr lang="mk" b="0" i="0" u="none">
                <a:latin typeface="Calibri" pitchFamily="34" charset="0"/>
                <a:cs typeface="Arial" charset="0"/>
              </a:rPr>
              <a:t>Поштата е проследена до РОР3-серверот на ISP на Џејн</a:t>
            </a:r>
          </a:p>
        </p:txBody>
      </p:sp>
      <p:sp>
        <p:nvSpPr>
          <p:cNvPr id="103442" name="Text Box 18"/>
          <p:cNvSpPr txBox="1">
            <a:spLocks noChangeArrowheads="1"/>
          </p:cNvSpPr>
          <p:nvPr/>
        </p:nvSpPr>
        <p:spPr bwMode="auto">
          <a:xfrm>
            <a:off x="5486400" y="4572000"/>
            <a:ext cx="1600200" cy="1754327"/>
          </a:xfrm>
          <a:prstGeom prst="rect">
            <a:avLst/>
          </a:prstGeom>
          <a:noFill/>
          <a:ln w="9525">
            <a:noFill/>
            <a:miter lim="800000"/>
            <a:headEnd/>
            <a:tailEnd/>
          </a:ln>
        </p:spPr>
        <p:txBody>
          <a:bodyPr wrap="square">
            <a:spAutoFit/>
          </a:bodyPr>
          <a:lstStyle/>
          <a:p>
            <a:pPr algn="ctr" rtl="0" eaLnBrk="0" hangingPunct="0"/>
            <a:r>
              <a:rPr lang="mk" b="0" i="0" u="none">
                <a:latin typeface="Calibri" pitchFamily="34" charset="0"/>
                <a:cs typeface="Arial" charset="0"/>
              </a:rPr>
              <a:t>Следниот пат кога Џејн ќе се поврзе со нејзиниот ISP, е-поштата ќе се вчита во нејзиниот компјутер</a:t>
            </a:r>
          </a:p>
        </p:txBody>
      </p:sp>
      <p:sp>
        <p:nvSpPr>
          <p:cNvPr id="7187" name="Rectangle 19"/>
          <p:cNvSpPr>
            <a:spLocks noChangeArrowheads="1"/>
          </p:cNvSpPr>
          <p:nvPr/>
        </p:nvSpPr>
        <p:spPr bwMode="auto">
          <a:xfrm>
            <a:off x="1042988" y="5157788"/>
            <a:ext cx="792162" cy="576262"/>
          </a:xfrm>
          <a:prstGeom prst="rect">
            <a:avLst/>
          </a:prstGeom>
          <a:solidFill>
            <a:srgbClr val="FFFF00"/>
          </a:solidFill>
          <a:ln w="9525">
            <a:solidFill>
              <a:schemeClr val="tx1"/>
            </a:solidFill>
            <a:miter lim="800000"/>
            <a:headEnd/>
            <a:tailEnd/>
          </a:ln>
        </p:spPr>
        <p:txBody>
          <a:bodyPr wrap="none" anchor="ctr"/>
          <a:lstStyle/>
          <a:p>
            <a:pPr algn="ctr" rtl="0" eaLnBrk="0" hangingPunct="0"/>
            <a:r>
              <a:rPr lang="mk" sz="2000" b="1" i="0" u="none">
                <a:latin typeface="Calibri" pitchFamily="34" charset="0"/>
              </a:rPr>
              <a:t>Џо</a:t>
            </a:r>
            <a:endParaRPr lang="mk" sz="2000" b="1" dirty="0">
              <a:latin typeface="Calibri" pitchFamily="34" charset="0"/>
            </a:endParaRPr>
          </a:p>
        </p:txBody>
      </p:sp>
      <p:sp>
        <p:nvSpPr>
          <p:cNvPr id="7188" name="Rectangle 20"/>
          <p:cNvSpPr>
            <a:spLocks noChangeArrowheads="1"/>
          </p:cNvSpPr>
          <p:nvPr/>
        </p:nvSpPr>
        <p:spPr bwMode="auto">
          <a:xfrm>
            <a:off x="7380288" y="5157788"/>
            <a:ext cx="792162" cy="576262"/>
          </a:xfrm>
          <a:prstGeom prst="rect">
            <a:avLst/>
          </a:prstGeom>
          <a:solidFill>
            <a:schemeClr val="accent2"/>
          </a:solidFill>
          <a:ln w="9525">
            <a:solidFill>
              <a:schemeClr val="tx1"/>
            </a:solidFill>
            <a:miter lim="800000"/>
            <a:headEnd/>
            <a:tailEnd/>
          </a:ln>
        </p:spPr>
        <p:txBody>
          <a:bodyPr wrap="none" anchor="ctr"/>
          <a:lstStyle/>
          <a:p>
            <a:pPr algn="ctr" rtl="0" eaLnBrk="0" hangingPunct="0"/>
            <a:r>
              <a:rPr lang="mk" sz="2000" b="1" i="0" u="none">
                <a:solidFill>
                  <a:schemeClr val="bg1"/>
                </a:solidFill>
                <a:latin typeface="Calibri" pitchFamily="34" charset="0"/>
              </a:rPr>
              <a:t>Џејн</a:t>
            </a:r>
            <a:endParaRPr lang="mk" sz="2000" b="1" dirty="0">
              <a:solidFill>
                <a:schemeClr val="bg1"/>
              </a:solidFill>
              <a:latin typeface="Calibri" pitchFamily="34" charset="0"/>
            </a:endParaRPr>
          </a:p>
        </p:txBody>
      </p:sp>
      <p:sp>
        <p:nvSpPr>
          <p:cNvPr id="2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75</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39"/>
                                        </p:tgtEl>
                                        <p:attrNameLst>
                                          <p:attrName>style.visibility</p:attrName>
                                        </p:attrNameLst>
                                      </p:cBhvr>
                                      <p:to>
                                        <p:strVal val="visible"/>
                                      </p:to>
                                    </p:set>
                                    <p:animEffect transition="in" filter="dissolve">
                                      <p:cBhvr>
                                        <p:cTn id="7" dur="500"/>
                                        <p:tgtEl>
                                          <p:spTgt spid="10343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3427"/>
                                        </p:tgtEl>
                                        <p:attrNameLst>
                                          <p:attrName>style.visibility</p:attrName>
                                        </p:attrNameLst>
                                      </p:cBhvr>
                                      <p:to>
                                        <p:strVal val="visible"/>
                                      </p:to>
                                    </p:set>
                                    <p:animEffect transition="in" filter="wipe(down)">
                                      <p:cBhvr>
                                        <p:cTn id="11" dur="500"/>
                                        <p:tgtEl>
                                          <p:spTgt spid="10342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3440"/>
                                        </p:tgtEl>
                                        <p:attrNameLst>
                                          <p:attrName>style.visibility</p:attrName>
                                        </p:attrNameLst>
                                      </p:cBhvr>
                                      <p:to>
                                        <p:strVal val="visible"/>
                                      </p:to>
                                    </p:set>
                                    <p:animEffect transition="in" filter="dissolve">
                                      <p:cBhvr>
                                        <p:cTn id="16" dur="500"/>
                                        <p:tgtEl>
                                          <p:spTgt spid="10344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3428"/>
                                        </p:tgtEl>
                                        <p:attrNameLst>
                                          <p:attrName>style.visibility</p:attrName>
                                        </p:attrNameLst>
                                      </p:cBhvr>
                                      <p:to>
                                        <p:strVal val="visible"/>
                                      </p:to>
                                    </p:set>
                                    <p:animEffect transition="in" filter="wipe(left)">
                                      <p:cBhvr>
                                        <p:cTn id="20" dur="500"/>
                                        <p:tgtEl>
                                          <p:spTgt spid="10342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3429"/>
                                        </p:tgtEl>
                                        <p:attrNameLst>
                                          <p:attrName>style.visibility</p:attrName>
                                        </p:attrNameLst>
                                      </p:cBhvr>
                                      <p:to>
                                        <p:strVal val="visible"/>
                                      </p:to>
                                    </p:set>
                                    <p:animEffect transition="in" filter="wipe(left)">
                                      <p:cBhvr>
                                        <p:cTn id="25" dur="500"/>
                                        <p:tgtEl>
                                          <p:spTgt spid="103429"/>
                                        </p:tgtEl>
                                      </p:cBhvr>
                                    </p:animEffect>
                                  </p:childTnLst>
                                </p:cTn>
                              </p:par>
                            </p:childTnLst>
                          </p:cTn>
                        </p:par>
                        <p:par>
                          <p:cTn id="26" fill="hold">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103441"/>
                                        </p:tgtEl>
                                        <p:attrNameLst>
                                          <p:attrName>style.visibility</p:attrName>
                                        </p:attrNameLst>
                                      </p:cBhvr>
                                      <p:to>
                                        <p:strVal val="visible"/>
                                      </p:to>
                                    </p:set>
                                    <p:animEffect transition="in" filter="dissolve">
                                      <p:cBhvr>
                                        <p:cTn id="29" dur="500"/>
                                        <p:tgtEl>
                                          <p:spTgt spid="103441"/>
                                        </p:tgtEl>
                                      </p:cBhvr>
                                    </p:animEffect>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103426"/>
                                        </p:tgtEl>
                                        <p:attrNameLst>
                                          <p:attrName>style.visibility</p:attrName>
                                        </p:attrNameLst>
                                      </p:cBhvr>
                                      <p:to>
                                        <p:strVal val="visible"/>
                                      </p:to>
                                    </p:set>
                                    <p:animEffect transition="in" filter="dissolve">
                                      <p:cBhvr>
                                        <p:cTn id="33" dur="500"/>
                                        <p:tgtEl>
                                          <p:spTgt spid="103426"/>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3442"/>
                                        </p:tgtEl>
                                        <p:attrNameLst>
                                          <p:attrName>style.visibility</p:attrName>
                                        </p:attrNameLst>
                                      </p:cBhvr>
                                      <p:to>
                                        <p:strVal val="visible"/>
                                      </p:to>
                                    </p:set>
                                    <p:animEffect transition="in" filter="dissolve">
                                      <p:cBhvr>
                                        <p:cTn id="38" dur="500"/>
                                        <p:tgtEl>
                                          <p:spTgt spid="10344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3430"/>
                                        </p:tgtEl>
                                        <p:attrNameLst>
                                          <p:attrName>style.visibility</p:attrName>
                                        </p:attrNameLst>
                                      </p:cBhvr>
                                      <p:to>
                                        <p:strVal val="visible"/>
                                      </p:to>
                                    </p:set>
                                    <p:animEffect transition="in" filter="wipe(left)">
                                      <p:cBhvr>
                                        <p:cTn id="41" dur="500"/>
                                        <p:tgtEl>
                                          <p:spTgt spid="10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p:bldP spid="103427" grpId="0" animBg="1"/>
      <p:bldP spid="103428" grpId="0" animBg="1"/>
      <p:bldP spid="103429" grpId="0" animBg="1"/>
      <p:bldP spid="103430" grpId="0" animBg="1"/>
      <p:bldP spid="103439" grpId="0"/>
      <p:bldP spid="103440" grpId="0"/>
      <p:bldP spid="103441" grpId="0"/>
      <p:bldP spid="10344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erver">
            <a:hlinkClick r:id="rId3"/>
          </p:cNvPr>
          <p:cNvPicPr>
            <a:picLocks noChangeAspect="1" noChangeArrowheads="1"/>
          </p:cNvPicPr>
          <p:nvPr/>
        </p:nvPicPr>
        <p:blipFill>
          <a:blip r:embed="rId4" cstate="print"/>
          <a:srcRect/>
          <a:stretch>
            <a:fillRect/>
          </a:stretch>
        </p:blipFill>
        <p:spPr bwMode="auto">
          <a:xfrm>
            <a:off x="817563" y="4652963"/>
            <a:ext cx="954087" cy="1336675"/>
          </a:xfrm>
          <a:prstGeom prst="rect">
            <a:avLst/>
          </a:prstGeom>
          <a:noFill/>
          <a:ln w="9525">
            <a:noFill/>
            <a:miter lim="800000"/>
            <a:headEnd/>
            <a:tailEnd/>
          </a:ln>
        </p:spPr>
      </p:pic>
      <p:pic>
        <p:nvPicPr>
          <p:cNvPr id="9219" name="Picture 3" descr="server">
            <a:hlinkClick r:id="rId5"/>
          </p:cNvPr>
          <p:cNvPicPr>
            <a:picLocks noChangeAspect="1" noChangeArrowheads="1"/>
          </p:cNvPicPr>
          <p:nvPr/>
        </p:nvPicPr>
        <p:blipFill>
          <a:blip r:embed="rId6" cstate="print"/>
          <a:srcRect/>
          <a:stretch>
            <a:fillRect/>
          </a:stretch>
        </p:blipFill>
        <p:spPr bwMode="auto">
          <a:xfrm>
            <a:off x="7308850" y="4149725"/>
            <a:ext cx="1204913" cy="1760538"/>
          </a:xfrm>
          <a:prstGeom prst="rect">
            <a:avLst/>
          </a:prstGeom>
          <a:noFill/>
          <a:ln w="9525">
            <a:noFill/>
            <a:miter lim="800000"/>
            <a:headEnd/>
            <a:tailEnd/>
          </a:ln>
        </p:spPr>
      </p:pic>
      <p:pic>
        <p:nvPicPr>
          <p:cNvPr id="9220" name="Picture 4" descr="workstation">
            <a:hlinkClick r:id="rId7"/>
          </p:cNvPr>
          <p:cNvPicPr>
            <a:picLocks noChangeAspect="1" noChangeArrowheads="1"/>
          </p:cNvPicPr>
          <p:nvPr/>
        </p:nvPicPr>
        <p:blipFill>
          <a:blip r:embed="rId8" cstate="print"/>
          <a:srcRect/>
          <a:stretch>
            <a:fillRect/>
          </a:stretch>
        </p:blipFill>
        <p:spPr bwMode="auto">
          <a:xfrm>
            <a:off x="323850" y="1700213"/>
            <a:ext cx="1265238" cy="1096962"/>
          </a:xfrm>
          <a:prstGeom prst="rect">
            <a:avLst/>
          </a:prstGeom>
          <a:noFill/>
          <a:ln w="9525">
            <a:noFill/>
            <a:miter lim="800000"/>
            <a:headEnd/>
            <a:tailEnd/>
          </a:ln>
        </p:spPr>
      </p:pic>
      <p:pic>
        <p:nvPicPr>
          <p:cNvPr id="9221" name="Picture 5" descr="workstation">
            <a:hlinkClick r:id="rId7"/>
          </p:cNvPr>
          <p:cNvPicPr>
            <a:picLocks noChangeAspect="1" noChangeArrowheads="1"/>
          </p:cNvPicPr>
          <p:nvPr/>
        </p:nvPicPr>
        <p:blipFill>
          <a:blip r:embed="rId8" cstate="print"/>
          <a:srcRect/>
          <a:stretch>
            <a:fillRect/>
          </a:stretch>
        </p:blipFill>
        <p:spPr bwMode="auto">
          <a:xfrm>
            <a:off x="7380288" y="1628775"/>
            <a:ext cx="1368425" cy="1185863"/>
          </a:xfrm>
          <a:prstGeom prst="rect">
            <a:avLst/>
          </a:prstGeom>
          <a:noFill/>
          <a:ln w="9525">
            <a:noFill/>
            <a:miter lim="800000"/>
            <a:headEnd/>
            <a:tailEnd/>
          </a:ln>
        </p:spPr>
      </p:pic>
      <p:sp>
        <p:nvSpPr>
          <p:cNvPr id="9222" name="Text Box 6"/>
          <p:cNvSpPr txBox="1">
            <a:spLocks noChangeArrowheads="1"/>
          </p:cNvSpPr>
          <p:nvPr/>
        </p:nvSpPr>
        <p:spPr bwMode="auto">
          <a:xfrm>
            <a:off x="500034" y="1285859"/>
            <a:ext cx="1025554" cy="400110"/>
          </a:xfrm>
          <a:prstGeom prst="rect">
            <a:avLst/>
          </a:prstGeom>
          <a:solidFill>
            <a:srgbClr val="FF0000"/>
          </a:solidFill>
          <a:ln w="9525">
            <a:noFill/>
            <a:miter lim="800000"/>
            <a:headEnd/>
            <a:tailEnd/>
          </a:ln>
        </p:spPr>
        <p:txBody>
          <a:bodyPr wrap="square">
            <a:spAutoFit/>
          </a:bodyPr>
          <a:lstStyle/>
          <a:p>
            <a:pPr algn="ctr" rtl="0">
              <a:spcBef>
                <a:spcPct val="50000"/>
              </a:spcBef>
            </a:pPr>
            <a:r>
              <a:rPr lang="mk" sz="2000" b="1" i="0" u="none">
                <a:solidFill>
                  <a:schemeClr val="bg1"/>
                </a:solidFill>
                <a:latin typeface="Calibri" pitchFamily="34" charset="0"/>
              </a:rPr>
              <a:t>Џо</a:t>
            </a:r>
            <a:endParaRPr lang="mk" sz="2000" b="1" dirty="0">
              <a:solidFill>
                <a:schemeClr val="bg1"/>
              </a:solidFill>
              <a:latin typeface="Calibri" pitchFamily="34" charset="0"/>
            </a:endParaRPr>
          </a:p>
        </p:txBody>
      </p:sp>
      <p:sp>
        <p:nvSpPr>
          <p:cNvPr id="9223" name="Text Box 7"/>
          <p:cNvSpPr txBox="1">
            <a:spLocks noChangeArrowheads="1"/>
          </p:cNvSpPr>
          <p:nvPr/>
        </p:nvSpPr>
        <p:spPr bwMode="auto">
          <a:xfrm>
            <a:off x="7620000" y="1196975"/>
            <a:ext cx="1023967" cy="400110"/>
          </a:xfrm>
          <a:prstGeom prst="rect">
            <a:avLst/>
          </a:prstGeom>
          <a:solidFill>
            <a:srgbClr val="FF0000"/>
          </a:solidFill>
          <a:ln w="9525">
            <a:noFill/>
            <a:miter lim="800000"/>
            <a:headEnd/>
            <a:tailEnd/>
          </a:ln>
        </p:spPr>
        <p:txBody>
          <a:bodyPr wrap="square">
            <a:spAutoFit/>
          </a:bodyPr>
          <a:lstStyle/>
          <a:p>
            <a:pPr algn="ctr" rtl="0">
              <a:spcBef>
                <a:spcPct val="50000"/>
              </a:spcBef>
            </a:pPr>
            <a:r>
              <a:rPr lang="mk" sz="2000" b="1" i="0" u="none">
                <a:solidFill>
                  <a:schemeClr val="bg1"/>
                </a:solidFill>
                <a:latin typeface="Calibri" pitchFamily="34" charset="0"/>
              </a:rPr>
              <a:t>Џејн</a:t>
            </a:r>
            <a:endParaRPr lang="mk" sz="2000" b="1" dirty="0">
              <a:solidFill>
                <a:schemeClr val="bg1"/>
              </a:solidFill>
              <a:latin typeface="Calibri" pitchFamily="34" charset="0"/>
            </a:endParaRPr>
          </a:p>
        </p:txBody>
      </p:sp>
      <p:sp>
        <p:nvSpPr>
          <p:cNvPr id="9224" name="Text Box 8"/>
          <p:cNvSpPr txBox="1">
            <a:spLocks noChangeArrowheads="1"/>
          </p:cNvSpPr>
          <p:nvPr/>
        </p:nvSpPr>
        <p:spPr bwMode="auto">
          <a:xfrm>
            <a:off x="395288" y="5949950"/>
            <a:ext cx="1662112" cy="461665"/>
          </a:xfrm>
          <a:prstGeom prst="rect">
            <a:avLst/>
          </a:prstGeom>
          <a:noFill/>
          <a:ln w="9525">
            <a:noFill/>
            <a:miter lim="800000"/>
            <a:headEnd/>
            <a:tailEnd/>
          </a:ln>
        </p:spPr>
        <p:txBody>
          <a:bodyPr wrap="square">
            <a:spAutoFit/>
          </a:bodyPr>
          <a:lstStyle/>
          <a:p>
            <a:pPr algn="l" rtl="0">
              <a:spcBef>
                <a:spcPct val="50000"/>
              </a:spcBef>
            </a:pPr>
            <a:r>
              <a:rPr lang="mk" sz="2400" b="1" i="1" u="none">
                <a:solidFill>
                  <a:schemeClr val="accent1">
                    <a:lumMod val="25000"/>
                  </a:schemeClr>
                </a:solidFill>
                <a:latin typeface="Calibri" pitchFamily="34" charset="0"/>
              </a:rPr>
              <a:t>Меил-сервер</a:t>
            </a:r>
            <a:r>
              <a:rPr lang="mk" sz="2400" b="0" i="0" u="none">
                <a:solidFill>
                  <a:schemeClr val="accent1">
                    <a:lumMod val="25000"/>
                  </a:schemeClr>
                </a:solidFill>
                <a:latin typeface="Calibri" pitchFamily="34" charset="0"/>
              </a:rPr>
              <a:t> </a:t>
            </a:r>
          </a:p>
        </p:txBody>
      </p:sp>
      <p:sp>
        <p:nvSpPr>
          <p:cNvPr id="9225" name="Text Box 9"/>
          <p:cNvSpPr txBox="1">
            <a:spLocks noChangeArrowheads="1"/>
          </p:cNvSpPr>
          <p:nvPr/>
        </p:nvSpPr>
        <p:spPr bwMode="auto">
          <a:xfrm>
            <a:off x="7162800" y="5867400"/>
            <a:ext cx="1589088" cy="461665"/>
          </a:xfrm>
          <a:prstGeom prst="rect">
            <a:avLst/>
          </a:prstGeom>
          <a:noFill/>
          <a:ln w="9525">
            <a:noFill/>
            <a:miter lim="800000"/>
            <a:headEnd/>
            <a:tailEnd/>
          </a:ln>
        </p:spPr>
        <p:txBody>
          <a:bodyPr wrap="square">
            <a:spAutoFit/>
          </a:bodyPr>
          <a:lstStyle/>
          <a:p>
            <a:pPr algn="l" rtl="0">
              <a:spcBef>
                <a:spcPct val="50000"/>
              </a:spcBef>
            </a:pPr>
            <a:r>
              <a:rPr lang="mk" sz="2400" b="1" i="1" u="none">
                <a:solidFill>
                  <a:schemeClr val="accent1">
                    <a:lumMod val="25000"/>
                  </a:schemeClr>
                </a:solidFill>
                <a:latin typeface="Calibri" pitchFamily="34" charset="0"/>
              </a:rPr>
              <a:t>Меил-сервер</a:t>
            </a:r>
          </a:p>
        </p:txBody>
      </p:sp>
      <p:sp>
        <p:nvSpPr>
          <p:cNvPr id="9226" name="Line 10"/>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27" name="Line 11"/>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28" name="Line 12"/>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29" name="Line 13"/>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30" name="Line 14"/>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31" name="Line 15"/>
          <p:cNvSpPr>
            <a:spLocks noChangeShapeType="1"/>
          </p:cNvSpPr>
          <p:nvPr/>
        </p:nvSpPr>
        <p:spPr bwMode="auto">
          <a:xfrm flipV="1">
            <a:off x="6156325" y="2276475"/>
            <a:ext cx="1152525" cy="314325"/>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useBgFill="1">
        <p:nvSpPr>
          <p:cNvPr id="107536" name="Cloud"/>
          <p:cNvSpPr>
            <a:spLocks noChangeAspect="1" noEditPoints="1" noChangeArrowheads="1"/>
          </p:cNvSpPr>
          <p:nvPr/>
        </p:nvSpPr>
        <p:spPr bwMode="auto">
          <a:xfrm>
            <a:off x="2627313" y="1989138"/>
            <a:ext cx="3529012" cy="273526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rtl="0">
              <a:defRPr/>
            </a:pPr>
            <a:endParaRPr lang="mk" sz="2400" b="1">
              <a:latin typeface="Calibri" pitchFamily="34" charset="0"/>
              <a:cs typeface="Arial" charset="0"/>
            </a:endParaRPr>
          </a:p>
          <a:p>
            <a:pPr algn="ctr" rtl="0">
              <a:defRPr/>
            </a:pPr>
            <a:endParaRPr lang="mk" sz="1400" b="1">
              <a:latin typeface="Calibri" pitchFamily="34" charset="0"/>
              <a:cs typeface="Arial" charset="0"/>
            </a:endParaRPr>
          </a:p>
          <a:p>
            <a:pPr algn="ctr" rtl="0">
              <a:defRPr/>
            </a:pPr>
            <a:r>
              <a:rPr lang="mk" sz="3200" b="1" i="0" u="none">
                <a:latin typeface="Calibri" pitchFamily="34" charset="0"/>
                <a:cs typeface="Arial" charset="0"/>
              </a:rPr>
              <a:t>ИНТЕРНЕТ</a:t>
            </a:r>
          </a:p>
        </p:txBody>
      </p:sp>
      <p:sp>
        <p:nvSpPr>
          <p:cNvPr id="9233" name="Text Box 17"/>
          <p:cNvSpPr txBox="1">
            <a:spLocks noChangeArrowheads="1"/>
          </p:cNvSpPr>
          <p:nvPr/>
        </p:nvSpPr>
        <p:spPr bwMode="auto">
          <a:xfrm>
            <a:off x="0" y="0"/>
            <a:ext cx="9144000" cy="769441"/>
          </a:xfrm>
          <a:prstGeom prst="rect">
            <a:avLst/>
          </a:prstGeom>
          <a:noFill/>
          <a:ln w="9525">
            <a:noFill/>
            <a:miter lim="800000"/>
            <a:headEnd/>
            <a:tailEnd/>
          </a:ln>
        </p:spPr>
        <p:txBody>
          <a:bodyPr wrap="square">
            <a:spAutoFit/>
          </a:bodyPr>
          <a:lstStyle/>
          <a:p>
            <a:pPr algn="ctr" rtl="0">
              <a:spcBef>
                <a:spcPct val="50000"/>
              </a:spcBef>
            </a:pPr>
            <a:r>
              <a:rPr lang="mk" sz="4400" b="1" i="0" u="none">
                <a:solidFill>
                  <a:schemeClr val="accent1">
                    <a:lumMod val="25000"/>
                  </a:schemeClr>
                </a:solidFill>
                <a:latin typeface="Calibri" pitchFamily="34" charset="0"/>
                <a:cs typeface="Arial" charset="0"/>
              </a:rPr>
              <a:t>Тоа прикажано на друг начин</a:t>
            </a:r>
          </a:p>
        </p:txBody>
      </p:sp>
      <p:sp>
        <p:nvSpPr>
          <p:cNvPr id="9234" name="Line 18"/>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mk">
              <a:latin typeface="Calibri" pitchFamily="34" charset="0"/>
            </a:endParaRPr>
          </a:p>
        </p:txBody>
      </p:sp>
      <p:sp>
        <p:nvSpPr>
          <p:cNvPr id="9235" name="Line 19"/>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mk">
              <a:latin typeface="Calibri" pitchFamily="34" charset="0"/>
            </a:endParaRPr>
          </a:p>
        </p:txBody>
      </p:sp>
      <p:sp>
        <p:nvSpPr>
          <p:cNvPr id="9236" name="Line 20"/>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mk">
              <a:latin typeface="Calibri" pitchFamily="34" charset="0"/>
            </a:endParaRPr>
          </a:p>
        </p:txBody>
      </p:sp>
      <p:sp>
        <p:nvSpPr>
          <p:cNvPr id="9237" name="Line 21"/>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38" name="Line 22"/>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39" name="Line 23"/>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40" name="Line 24"/>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41" name="Line 25"/>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mk">
              <a:latin typeface="Calibri" pitchFamily="34" charset="0"/>
            </a:endParaRPr>
          </a:p>
        </p:txBody>
      </p:sp>
      <p:sp>
        <p:nvSpPr>
          <p:cNvPr id="9242" name="Line 26"/>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mk">
              <a:latin typeface="Calibri" pitchFamily="34" charset="0"/>
            </a:endParaRPr>
          </a:p>
        </p:txBody>
      </p:sp>
      <p:sp>
        <p:nvSpPr>
          <p:cNvPr id="9243" name="Line 27"/>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mk">
              <a:latin typeface="Calibri" pitchFamily="34" charset="0"/>
            </a:endParaRPr>
          </a:p>
        </p:txBody>
      </p:sp>
      <p:sp>
        <p:nvSpPr>
          <p:cNvPr id="9244" name="Line 28"/>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mk">
              <a:latin typeface="Calibri" pitchFamily="34" charset="0"/>
            </a:endParaRPr>
          </a:p>
        </p:txBody>
      </p:sp>
      <p:sp>
        <p:nvSpPr>
          <p:cNvPr id="107549" name="Line 29"/>
          <p:cNvSpPr>
            <a:spLocks noChangeShapeType="1"/>
          </p:cNvSpPr>
          <p:nvPr/>
        </p:nvSpPr>
        <p:spPr bwMode="auto">
          <a:xfrm flipV="1">
            <a:off x="6156325" y="2276475"/>
            <a:ext cx="1152525" cy="314325"/>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7550" name="Line 30"/>
          <p:cNvSpPr>
            <a:spLocks noChangeShapeType="1"/>
          </p:cNvSpPr>
          <p:nvPr/>
        </p:nvSpPr>
        <p:spPr bwMode="auto">
          <a:xfrm>
            <a:off x="1692275" y="2420938"/>
            <a:ext cx="1143000" cy="452437"/>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7551" name="Line 31"/>
          <p:cNvSpPr>
            <a:spLocks noChangeShapeType="1"/>
          </p:cNvSpPr>
          <p:nvPr/>
        </p:nvSpPr>
        <p:spPr bwMode="auto">
          <a:xfrm flipH="1">
            <a:off x="1763713" y="4221163"/>
            <a:ext cx="1081087" cy="766762"/>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7552" name="Line 32"/>
          <p:cNvSpPr>
            <a:spLocks noChangeShapeType="1"/>
          </p:cNvSpPr>
          <p:nvPr/>
        </p:nvSpPr>
        <p:spPr bwMode="auto">
          <a:xfrm flipV="1">
            <a:off x="1835150" y="4437063"/>
            <a:ext cx="1368425" cy="935037"/>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7553" name="Line 33"/>
          <p:cNvSpPr>
            <a:spLocks noChangeShapeType="1"/>
          </p:cNvSpPr>
          <p:nvPr/>
        </p:nvSpPr>
        <p:spPr bwMode="auto">
          <a:xfrm>
            <a:off x="5580063" y="4365625"/>
            <a:ext cx="1600200" cy="914400"/>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7554" name="Line 34"/>
          <p:cNvSpPr>
            <a:spLocks noChangeShapeType="1"/>
          </p:cNvSpPr>
          <p:nvPr/>
        </p:nvSpPr>
        <p:spPr bwMode="auto">
          <a:xfrm flipH="1" flipV="1">
            <a:off x="5795963" y="4005263"/>
            <a:ext cx="1439862" cy="792162"/>
          </a:xfrm>
          <a:prstGeom prst="line">
            <a:avLst/>
          </a:prstGeom>
          <a:noFill/>
          <a:ln w="57150">
            <a:solidFill>
              <a:srgbClr val="33CC33"/>
            </a:solidFill>
            <a:round/>
            <a:headEnd/>
            <a:tailEnd type="triangle" w="med" len="med"/>
          </a:ln>
        </p:spPr>
        <p:txBody>
          <a:bodyPr/>
          <a:lstStyle/>
          <a:p>
            <a:endParaRPr lang="mk">
              <a:latin typeface="Calibri" pitchFamily="34" charset="0"/>
            </a:endParaRPr>
          </a:p>
        </p:txBody>
      </p:sp>
      <p:sp>
        <p:nvSpPr>
          <p:cNvPr id="107555" name="Line 35"/>
          <p:cNvSpPr>
            <a:spLocks noChangeShapeType="1"/>
          </p:cNvSpPr>
          <p:nvPr/>
        </p:nvSpPr>
        <p:spPr bwMode="auto">
          <a:xfrm>
            <a:off x="2916238" y="2997200"/>
            <a:ext cx="0" cy="936625"/>
          </a:xfrm>
          <a:prstGeom prst="line">
            <a:avLst/>
          </a:prstGeom>
          <a:noFill/>
          <a:ln w="57150">
            <a:solidFill>
              <a:srgbClr val="33CC33"/>
            </a:solidFill>
            <a:prstDash val="dash"/>
            <a:round/>
            <a:headEnd/>
            <a:tailEnd type="triangle" w="med" len="med"/>
          </a:ln>
        </p:spPr>
        <p:txBody>
          <a:bodyPr/>
          <a:lstStyle/>
          <a:p>
            <a:endParaRPr lang="mk">
              <a:latin typeface="Calibri" pitchFamily="34" charset="0"/>
            </a:endParaRPr>
          </a:p>
        </p:txBody>
      </p:sp>
      <p:sp>
        <p:nvSpPr>
          <p:cNvPr id="107556" name="Line 36"/>
          <p:cNvSpPr>
            <a:spLocks noChangeShapeType="1"/>
          </p:cNvSpPr>
          <p:nvPr/>
        </p:nvSpPr>
        <p:spPr bwMode="auto">
          <a:xfrm>
            <a:off x="5795963" y="2636838"/>
            <a:ext cx="0" cy="1079500"/>
          </a:xfrm>
          <a:prstGeom prst="line">
            <a:avLst/>
          </a:prstGeom>
          <a:noFill/>
          <a:ln w="57150">
            <a:solidFill>
              <a:srgbClr val="33CC33"/>
            </a:solidFill>
            <a:prstDash val="dash"/>
            <a:round/>
            <a:headEnd type="triangle" w="med" len="med"/>
            <a:tailEnd/>
          </a:ln>
        </p:spPr>
        <p:txBody>
          <a:bodyPr/>
          <a:lstStyle/>
          <a:p>
            <a:endParaRPr lang="mk">
              <a:latin typeface="Calibri" pitchFamily="34" charset="0"/>
            </a:endParaRPr>
          </a:p>
        </p:txBody>
      </p:sp>
      <p:sp>
        <p:nvSpPr>
          <p:cNvPr id="107557" name="Line 37"/>
          <p:cNvSpPr>
            <a:spLocks noChangeShapeType="1"/>
          </p:cNvSpPr>
          <p:nvPr/>
        </p:nvSpPr>
        <p:spPr bwMode="auto">
          <a:xfrm>
            <a:off x="3357554" y="4286256"/>
            <a:ext cx="2087562" cy="0"/>
          </a:xfrm>
          <a:prstGeom prst="line">
            <a:avLst/>
          </a:prstGeom>
          <a:noFill/>
          <a:ln w="57150">
            <a:solidFill>
              <a:srgbClr val="33CC33"/>
            </a:solidFill>
            <a:prstDash val="dash"/>
            <a:round/>
            <a:headEnd/>
            <a:tailEnd type="triangle" w="med" len="med"/>
          </a:ln>
        </p:spPr>
        <p:txBody>
          <a:bodyPr/>
          <a:lstStyle/>
          <a:p>
            <a:endParaRPr lang="mk">
              <a:latin typeface="Calibri" pitchFamily="34" charset="0"/>
            </a:endParaRPr>
          </a:p>
        </p:txBody>
      </p:sp>
      <p:sp>
        <p:nvSpPr>
          <p:cNvPr id="9254" name="Text Box 38"/>
          <p:cNvSpPr txBox="1">
            <a:spLocks noChangeArrowheads="1"/>
          </p:cNvSpPr>
          <p:nvPr/>
        </p:nvSpPr>
        <p:spPr bwMode="auto">
          <a:xfrm>
            <a:off x="323849" y="4221163"/>
            <a:ext cx="1858593" cy="461665"/>
          </a:xfrm>
          <a:prstGeom prst="rect">
            <a:avLst/>
          </a:prstGeom>
          <a:noFill/>
          <a:ln w="9525">
            <a:noFill/>
            <a:miter lim="800000"/>
            <a:headEnd/>
            <a:tailEnd/>
          </a:ln>
        </p:spPr>
        <p:txBody>
          <a:bodyPr wrap="square">
            <a:spAutoFit/>
          </a:bodyPr>
          <a:lstStyle/>
          <a:p>
            <a:pPr algn="l" rtl="0">
              <a:spcBef>
                <a:spcPct val="50000"/>
              </a:spcBef>
            </a:pPr>
            <a:r>
              <a:rPr lang="mk" sz="2400" b="1" i="0" u="none">
                <a:latin typeface="Calibri" pitchFamily="34" charset="0"/>
              </a:rPr>
              <a:t>ISP на Џо</a:t>
            </a:r>
          </a:p>
        </p:txBody>
      </p:sp>
      <p:sp>
        <p:nvSpPr>
          <p:cNvPr id="9255" name="Text Box 39"/>
          <p:cNvSpPr txBox="1">
            <a:spLocks noChangeArrowheads="1"/>
          </p:cNvSpPr>
          <p:nvPr/>
        </p:nvSpPr>
        <p:spPr bwMode="auto">
          <a:xfrm>
            <a:off x="7162800" y="3733800"/>
            <a:ext cx="1771350" cy="461665"/>
          </a:xfrm>
          <a:prstGeom prst="rect">
            <a:avLst/>
          </a:prstGeom>
          <a:noFill/>
          <a:ln w="9525">
            <a:noFill/>
            <a:miter lim="800000"/>
            <a:headEnd/>
            <a:tailEnd/>
          </a:ln>
        </p:spPr>
        <p:txBody>
          <a:bodyPr wrap="square">
            <a:spAutoFit/>
          </a:bodyPr>
          <a:lstStyle/>
          <a:p>
            <a:pPr algn="l" rtl="0">
              <a:spcBef>
                <a:spcPct val="50000"/>
              </a:spcBef>
            </a:pPr>
            <a:r>
              <a:rPr lang="mk" sz="2400" b="1" i="0" u="none">
                <a:latin typeface="Calibri" pitchFamily="34" charset="0"/>
              </a:rPr>
              <a:t>ISP на Џејн</a:t>
            </a:r>
          </a:p>
        </p:txBody>
      </p:sp>
      <p:sp>
        <p:nvSpPr>
          <p:cNvPr id="4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76</a:t>
            </a:fld>
            <a:endParaRPr lang="mk"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75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75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75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75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75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75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75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75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49" grpId="0" animBg="1"/>
      <p:bldP spid="107550" grpId="0" animBg="1"/>
      <p:bldP spid="107551" grpId="0" animBg="1"/>
      <p:bldP spid="107552" grpId="0" animBg="1"/>
      <p:bldP spid="107553" grpId="0" animBg="1"/>
      <p:bldP spid="107554" grpId="0" animBg="1"/>
      <p:bldP spid="107555" grpId="0" animBg="1"/>
      <p:bldP spid="107556" grpId="0" animBg="1"/>
      <p:bldP spid="10755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143000"/>
          </a:xfrm>
        </p:spPr>
        <p:txBody>
          <a:bodyPr/>
          <a:lstStyle/>
          <a:p>
            <a:pPr rtl="0" eaLnBrk="1" hangingPunct="1"/>
            <a:r>
              <a:rPr lang="mk" b="1" i="0" u="none">
                <a:solidFill>
                  <a:schemeClr val="accent1">
                    <a:lumMod val="25000"/>
                  </a:schemeClr>
                </a:solidFill>
                <a:latin typeface="Calibri" pitchFamily="34" charset="0"/>
              </a:rPr>
              <a:t>Различни видови електронска пошта</a:t>
            </a:r>
            <a:endParaRPr lang="mk" b="1" dirty="0" smtClean="0">
              <a:solidFill>
                <a:schemeClr val="accent1">
                  <a:lumMod val="25000"/>
                </a:schemeClr>
              </a:solidFill>
              <a:latin typeface="Calibri" pitchFamily="34" charset="0"/>
            </a:endParaRPr>
          </a:p>
        </p:txBody>
      </p:sp>
      <p:sp>
        <p:nvSpPr>
          <p:cNvPr id="11267" name="Rectangle 3"/>
          <p:cNvSpPr>
            <a:spLocks noGrp="1" noChangeArrowheads="1"/>
          </p:cNvSpPr>
          <p:nvPr>
            <p:ph type="body" idx="1"/>
          </p:nvPr>
        </p:nvSpPr>
        <p:spPr>
          <a:xfrm>
            <a:off x="381000" y="1219200"/>
            <a:ext cx="8229600" cy="5257800"/>
          </a:xfrm>
        </p:spPr>
        <p:txBody>
          <a:bodyPr>
            <a:normAutofit fontScale="92500" lnSpcReduction="20000"/>
          </a:bodyPr>
          <a:lstStyle/>
          <a:p>
            <a:pPr algn="l" rtl="0" eaLnBrk="1" hangingPunct="1">
              <a:lnSpc>
                <a:spcPct val="90000"/>
              </a:lnSpc>
              <a:buClr>
                <a:srgbClr val="FF3300"/>
              </a:buClr>
              <a:buNone/>
            </a:pPr>
            <a:r>
              <a:rPr lang="mk" b="1" i="0" u="none" dirty="0">
                <a:latin typeface="Calibri" pitchFamily="34" charset="0"/>
              </a:rPr>
              <a:t>Е-пошта</a:t>
            </a:r>
            <a:r>
              <a:rPr lang="mk" b="0" i="0" u="none" dirty="0">
                <a:latin typeface="Calibri" pitchFamily="34" charset="0"/>
              </a:rPr>
              <a:t> </a:t>
            </a:r>
          </a:p>
          <a:p>
            <a:pPr algn="l" rtl="0">
              <a:lnSpc>
                <a:spcPct val="90000"/>
              </a:lnSpc>
            </a:pPr>
            <a:r>
              <a:rPr lang="mk" b="0" i="0" u="none" dirty="0">
                <a:latin typeface="Calibri" pitchFamily="34" charset="0"/>
              </a:rPr>
              <a:t>Традиционална пошта од типот на Outlook – се праќа преку SMTP – се вчитува преку POP3 и штом е преземена останува во вашата машина</a:t>
            </a:r>
          </a:p>
          <a:p>
            <a:pPr algn="l" rtl="0" eaLnBrk="1" hangingPunct="1">
              <a:lnSpc>
                <a:spcPct val="90000"/>
              </a:lnSpc>
              <a:buClr>
                <a:srgbClr val="FF3300"/>
              </a:buClr>
              <a:buNone/>
            </a:pPr>
            <a:r>
              <a:rPr lang="mk" b="1" i="0" u="none" dirty="0">
                <a:latin typeface="Calibri" pitchFamily="34" charset="0"/>
              </a:rPr>
              <a:t>Пошта на мрежата</a:t>
            </a:r>
          </a:p>
          <a:p>
            <a:pPr algn="l" rtl="0">
              <a:lnSpc>
                <a:spcPct val="90000"/>
              </a:lnSpc>
            </a:pPr>
            <a:r>
              <a:rPr lang="mk" b="0" i="0" u="none" dirty="0">
                <a:latin typeface="Calibri" pitchFamily="34" charset="0"/>
              </a:rPr>
              <a:t>POP3-пошта – на пример, користење на Outlook Express – кога ќе се пријавите, нормално, ја преземате целата новопристигната пошта во вашето приемно сандаче што се наоѓа на вашата машина</a:t>
            </a:r>
          </a:p>
          <a:p>
            <a:pPr algn="l" rtl="0">
              <a:lnSpc>
                <a:spcPct val="90000"/>
              </a:lnSpc>
            </a:pPr>
            <a:r>
              <a:rPr lang="mk" b="0" i="0" u="none" dirty="0">
                <a:latin typeface="Calibri" pitchFamily="34" charset="0"/>
              </a:rPr>
              <a:t>IMAP пошта – „вистинска“ веб-пошта – ја гледате преку вашата машина но таа сè уште се наоѓа на далечински сервер – може да се организира во папки итн. </a:t>
            </a:r>
            <a:r>
              <a:rPr lang="mk" b="0" i="0" u="sng" dirty="0">
                <a:solidFill>
                  <a:schemeClr val="accent1">
                    <a:lumMod val="25000"/>
                  </a:schemeClr>
                </a:solidFill>
                <a:latin typeface="Calibri" pitchFamily="34" charset="0"/>
              </a:rPr>
              <a:t>но видлива е </a:t>
            </a:r>
            <a:r>
              <a:rPr lang="mk" b="0" i="0" u="sng" dirty="0" smtClean="0">
                <a:solidFill>
                  <a:schemeClr val="accent1">
                    <a:lumMod val="25000"/>
                  </a:schemeClr>
                </a:solidFill>
                <a:latin typeface="Calibri" pitchFamily="34" charset="0"/>
              </a:rPr>
              <a:t>само </a:t>
            </a:r>
            <a:r>
              <a:rPr lang="mk" b="0" i="0" u="none" dirty="0" smtClean="0">
                <a:latin typeface="Calibri" pitchFamily="34" charset="0"/>
              </a:rPr>
              <a:t>кога </a:t>
            </a:r>
            <a:r>
              <a:rPr lang="mk" b="0" i="0" u="none" dirty="0">
                <a:latin typeface="Calibri" pitchFamily="34" charset="0"/>
              </a:rPr>
              <a:t>сте онлајн. </a:t>
            </a:r>
            <a:endParaRPr lang="mk"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77</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94" name="TextBox 93"/>
          <p:cNvSpPr txBox="1"/>
          <p:nvPr/>
        </p:nvSpPr>
        <p:spPr>
          <a:xfrm>
            <a:off x="3144182" y="3026482"/>
            <a:ext cx="3069285" cy="584776"/>
          </a:xfrm>
          <a:prstGeom prst="rect">
            <a:avLst/>
          </a:prstGeom>
          <a:noFill/>
        </p:spPr>
        <p:txBody>
          <a:bodyPr wrap="square" rtlCol="0">
            <a:spAutoFit/>
          </a:bodyPr>
          <a:lstStyle/>
          <a:p>
            <a:pPr algn="ctr" rtl="0"/>
            <a:r>
              <a:rPr lang="mk" sz="3200" b="1" i="0" u="none">
                <a:solidFill>
                  <a:schemeClr val="accent1">
                    <a:lumMod val="25000"/>
                  </a:schemeClr>
                </a:solidFill>
                <a:latin typeface="Calibri" pitchFamily="34" charset="0"/>
              </a:rPr>
              <a:t>ЗАГЛАВИЈА НА Е-ПОШТА</a:t>
            </a:r>
            <a:endParaRPr lang="mk" sz="3200" dirty="0"/>
          </a:p>
        </p:txBody>
      </p:sp>
      <p:sp>
        <p:nvSpPr>
          <p:cNvPr id="4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78</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457200" y="1905000"/>
            <a:ext cx="8382000" cy="3352800"/>
          </a:xfrm>
          <a:prstGeom prst="rect">
            <a:avLst/>
          </a:prstGeom>
          <a:noFill/>
          <a:ln w="9525">
            <a:noFill/>
            <a:miter lim="800000"/>
            <a:headEnd/>
            <a:tailEnd/>
          </a:ln>
        </p:spPr>
        <p:txBody>
          <a:bodyPr/>
          <a:lstStyle/>
          <a:p>
            <a:pPr marL="342900" indent="-342900" algn="l" rtl="0">
              <a:spcBef>
                <a:spcPct val="20000"/>
              </a:spcBef>
            </a:pPr>
            <a:r>
              <a:rPr lang="mk" sz="3200" b="0" i="0" u="none">
                <a:latin typeface="Calibri" pitchFamily="34" charset="0"/>
              </a:rPr>
              <a:t>Пораката на е-пошта има </a:t>
            </a:r>
          </a:p>
          <a:p>
            <a:pPr marL="342900" indent="-342900" algn="l" rtl="0">
              <a:spcBef>
                <a:spcPct val="20000"/>
              </a:spcBef>
            </a:pPr>
            <a:endParaRPr lang="mk" sz="3200" dirty="0" smtClean="0">
              <a:latin typeface="Calibri" pitchFamily="34" charset="0"/>
            </a:endParaRPr>
          </a:p>
          <a:p>
            <a:pPr marL="342900" indent="-342900" algn="l" rtl="0">
              <a:spcBef>
                <a:spcPct val="20000"/>
              </a:spcBef>
              <a:buFont typeface="Lucida Grande"/>
              <a:buChar char="@"/>
            </a:pPr>
            <a:r>
              <a:rPr lang="mk" sz="3200" b="0" i="0" u="none">
                <a:latin typeface="Calibri" pitchFamily="34" charset="0"/>
              </a:rPr>
              <a:t> дел со </a:t>
            </a:r>
            <a:r>
              <a:rPr lang="mk" sz="3200" b="1" i="0" u="none">
                <a:latin typeface="Calibri" pitchFamily="34" charset="0"/>
              </a:rPr>
              <a:t>заглавие </a:t>
            </a:r>
            <a:r>
              <a:rPr lang="mk" sz="3200" b="0" i="0" u="none">
                <a:latin typeface="Calibri" pitchFamily="34" charset="0"/>
              </a:rPr>
              <a:t>(коверт) и </a:t>
            </a:r>
          </a:p>
          <a:p>
            <a:pPr marL="342900" indent="-342900" algn="l" rtl="0">
              <a:spcBef>
                <a:spcPct val="20000"/>
              </a:spcBef>
              <a:buFont typeface="Lucida Grande"/>
              <a:buChar char="@"/>
            </a:pPr>
            <a:r>
              <a:rPr lang="mk" sz="3200" b="0" i="0" u="none">
                <a:latin typeface="Calibri" pitchFamily="34" charset="0"/>
              </a:rPr>
              <a:t> </a:t>
            </a:r>
            <a:r>
              <a:rPr lang="mk" sz="3200" b="1" i="0" u="none">
                <a:latin typeface="Calibri" pitchFamily="34" charset="0"/>
              </a:rPr>
              <a:t>главен дел </a:t>
            </a:r>
            <a:r>
              <a:rPr lang="mk" sz="3200" b="0" i="0" u="none">
                <a:latin typeface="Calibri" pitchFamily="34" charset="0"/>
              </a:rPr>
              <a:t>(самото писмо) со прилози</a:t>
            </a:r>
            <a:endParaRPr lang="mk" sz="3200" dirty="0">
              <a:latin typeface="Calibri" pitchFamily="34" charset="0"/>
            </a:endParaRPr>
          </a:p>
        </p:txBody>
      </p:sp>
      <p:sp>
        <p:nvSpPr>
          <p:cNvPr id="15363" name="Rectangle 3"/>
          <p:cNvSpPr>
            <a:spLocks noChangeArrowheads="1"/>
          </p:cNvSpPr>
          <p:nvPr/>
        </p:nvSpPr>
        <p:spPr bwMode="auto">
          <a:xfrm>
            <a:off x="395288" y="115888"/>
            <a:ext cx="8458200" cy="914400"/>
          </a:xfrm>
          <a:prstGeom prst="rect">
            <a:avLst/>
          </a:prstGeom>
          <a:noFill/>
          <a:ln w="9525">
            <a:noFill/>
            <a:miter lim="800000"/>
            <a:headEnd/>
            <a:tailEnd/>
          </a:ln>
        </p:spPr>
        <p:txBody>
          <a:bodyPr anchor="ctr"/>
          <a:lstStyle/>
          <a:p>
            <a:pPr algn="ctr" rtl="0"/>
            <a:r>
              <a:rPr lang="mk" sz="4400" b="0" i="0" u="none">
                <a:solidFill>
                  <a:schemeClr val="accent1">
                    <a:lumMod val="25000"/>
                  </a:schemeClr>
                </a:solidFill>
                <a:latin typeface="Calibri" pitchFamily="34" charset="0"/>
              </a:rPr>
              <a:t> </a:t>
            </a:r>
            <a:r>
              <a:rPr lang="mk" sz="4400" b="1" i="0" u="none">
                <a:solidFill>
                  <a:schemeClr val="accent1">
                    <a:lumMod val="25000"/>
                  </a:schemeClr>
                </a:solidFill>
                <a:latin typeface="Calibri" pitchFamily="34" charset="0"/>
              </a:rPr>
              <a:t>Споредете ја со нормално писмо</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79</a:t>
            </a:fld>
            <a:endParaRPr lang="mk"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pPr rtl="0"/>
            <a:r>
              <a:rPr lang="mk" b="1" i="0" u="none"/>
              <a:t>Прв дел</a:t>
            </a:r>
            <a:r>
              <a:rPr lang="mk" b="1" dirty="0" smtClean="0"/>
              <a:t/>
            </a:r>
            <a:br>
              <a:rPr lang="mk" b="1" dirty="0" smtClean="0"/>
            </a:br>
            <a:r>
              <a:rPr lang="mk" b="1" i="0" u="none"/>
              <a:t>Прв дел – Како функционира интернетот</a:t>
            </a:r>
            <a:r>
              <a:rPr lang="mk" b="0" i="0" u="none"/>
              <a:t> </a:t>
            </a:r>
            <a:endParaRPr lang="mk"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23850" y="0"/>
            <a:ext cx="8458200" cy="914400"/>
          </a:xfrm>
          <a:prstGeom prst="rect">
            <a:avLst/>
          </a:prstGeom>
          <a:noFill/>
          <a:ln w="9525">
            <a:noFill/>
            <a:miter lim="800000"/>
            <a:headEnd/>
            <a:tailEnd/>
          </a:ln>
        </p:spPr>
        <p:txBody>
          <a:bodyPr anchor="ctr"/>
          <a:lstStyle/>
          <a:p>
            <a:pPr algn="ctr" rtl="0"/>
            <a:r>
              <a:rPr lang="mk" sz="4400" b="1" i="0" u="none">
                <a:solidFill>
                  <a:srgbClr val="006600"/>
                </a:solidFill>
                <a:latin typeface="Tahoma" pitchFamily="34" charset="0"/>
              </a:rPr>
              <a:t> </a:t>
            </a:r>
            <a:r>
              <a:rPr lang="mk" sz="3600" b="1" i="0" u="none">
                <a:solidFill>
                  <a:schemeClr val="accent1">
                    <a:lumMod val="25000"/>
                  </a:schemeClr>
                </a:solidFill>
                <a:latin typeface="Tahoma" pitchFamily="34" charset="0"/>
              </a:rPr>
              <a:t>Заглавие и главен дел</a:t>
            </a:r>
          </a:p>
        </p:txBody>
      </p:sp>
      <p:sp>
        <p:nvSpPr>
          <p:cNvPr id="16387" name="Rectangle 3"/>
          <p:cNvSpPr>
            <a:spLocks noChangeArrowheads="1"/>
          </p:cNvSpPr>
          <p:nvPr/>
        </p:nvSpPr>
        <p:spPr bwMode="auto">
          <a:xfrm>
            <a:off x="684213" y="1219199"/>
            <a:ext cx="7772400" cy="3649663"/>
          </a:xfrm>
          <a:prstGeom prst="rect">
            <a:avLst/>
          </a:prstGeom>
          <a:noFill/>
          <a:ln w="9525">
            <a:noFill/>
            <a:miter lim="800000"/>
            <a:headEnd/>
            <a:tailEnd/>
          </a:ln>
        </p:spPr>
        <p:txBody>
          <a:bodyPr/>
          <a:lstStyle/>
          <a:p>
            <a:pPr marL="342900" indent="-342900" algn="l" rtl="0">
              <a:spcBef>
                <a:spcPts val="0"/>
              </a:spcBef>
              <a:buClr>
                <a:srgbClr val="FF0000"/>
              </a:buClr>
            </a:pPr>
            <a:r>
              <a:rPr lang="mk" sz="3200" b="1" i="0" u="none">
                <a:latin typeface="Calibri" pitchFamily="34" charset="0"/>
              </a:rPr>
              <a:t>ЗАГЛАВИЕ (коверт)</a:t>
            </a:r>
            <a:endParaRPr lang="mk" sz="3200" b="1" dirty="0">
              <a:latin typeface="Calibri" pitchFamily="34" charset="0"/>
            </a:endParaRPr>
          </a:p>
          <a:p>
            <a:pPr marL="342900" indent="-342900" algn="l" rtl="0">
              <a:spcBef>
                <a:spcPts val="0"/>
              </a:spcBef>
              <a:buSzPct val="100000"/>
              <a:buFont typeface="Lucida Grande"/>
              <a:buChar char="@"/>
            </a:pPr>
            <a:r>
              <a:rPr lang="mk" sz="2800" b="0" i="0" u="none">
                <a:latin typeface="Calibri" pitchFamily="34" charset="0"/>
              </a:rPr>
              <a:t>Наш примарен фокус. Содржи информации за испраќачот, примателот, IP-адресите, меил-серверите, временските ознаки итн.</a:t>
            </a:r>
          </a:p>
          <a:p>
            <a:pPr marL="342900" indent="-342900" algn="l" rtl="0">
              <a:spcBef>
                <a:spcPts val="0"/>
              </a:spcBef>
              <a:buClr>
                <a:srgbClr val="FF0000"/>
              </a:buClr>
              <a:buFont typeface="Wingdings" pitchFamily="2" charset="2"/>
              <a:buChar char="§"/>
            </a:pPr>
            <a:endParaRPr lang="mk" sz="3200" b="1" dirty="0">
              <a:latin typeface="Calibri" pitchFamily="34" charset="0"/>
            </a:endParaRPr>
          </a:p>
          <a:p>
            <a:pPr marL="342900" indent="-342900" algn="l" rtl="0">
              <a:spcBef>
                <a:spcPts val="0"/>
              </a:spcBef>
              <a:buClr>
                <a:srgbClr val="FF0000"/>
              </a:buClr>
            </a:pPr>
            <a:r>
              <a:rPr lang="mk" sz="3200" b="1" i="0" u="none">
                <a:latin typeface="Calibri" pitchFamily="34" charset="0"/>
              </a:rPr>
              <a:t>ГЛАВЕН ДЕЛ (писмо)</a:t>
            </a:r>
            <a:endParaRPr lang="mk" sz="3200" b="1" dirty="0">
              <a:latin typeface="Calibri" pitchFamily="34" charset="0"/>
            </a:endParaRPr>
          </a:p>
          <a:p>
            <a:pPr marL="342900" indent="-342900" algn="l" rtl="0">
              <a:spcBef>
                <a:spcPts val="0"/>
              </a:spcBef>
              <a:buFont typeface="Lucida Grande"/>
              <a:buChar char="@"/>
            </a:pPr>
            <a:r>
              <a:rPr lang="mk" sz="2800" b="0" i="0" u="none">
                <a:latin typeface="Calibri" pitchFamily="34" charset="0"/>
              </a:rPr>
              <a:t>Содржина на писмото и на прилозите</a:t>
            </a:r>
          </a:p>
        </p:txBody>
      </p:sp>
      <p:sp>
        <p:nvSpPr>
          <p:cNvPr id="16388" name="Text Box 4"/>
          <p:cNvSpPr txBox="1">
            <a:spLocks noChangeArrowheads="1"/>
          </p:cNvSpPr>
          <p:nvPr/>
        </p:nvSpPr>
        <p:spPr bwMode="auto">
          <a:xfrm>
            <a:off x="323850" y="5300663"/>
            <a:ext cx="8569325" cy="1200329"/>
          </a:xfrm>
          <a:prstGeom prst="rect">
            <a:avLst/>
          </a:prstGeom>
          <a:solidFill>
            <a:srgbClr val="FF0000"/>
          </a:solidFill>
          <a:ln w="9525">
            <a:noFill/>
            <a:miter lim="800000"/>
            <a:headEnd/>
            <a:tailEnd/>
          </a:ln>
        </p:spPr>
        <p:txBody>
          <a:bodyPr>
            <a:spAutoFit/>
          </a:bodyPr>
          <a:lstStyle/>
          <a:p>
            <a:pPr algn="l" rtl="0">
              <a:spcBef>
                <a:spcPct val="50000"/>
              </a:spcBef>
            </a:pPr>
            <a:r>
              <a:rPr lang="mk" sz="2400" b="1" i="0" u="none">
                <a:solidFill>
                  <a:schemeClr val="bg1"/>
                </a:solidFill>
                <a:latin typeface="Calibri" pitchFamily="34" charset="0"/>
              </a:rPr>
              <a:t>ЦЕЛОСНИ ИЛИ ПРОШИРЕНИ ЗАГЛАВИЈА ПОСТОЈАТ ВО СИТЕ ЕЛЕКТРОНСКИ ПИСМА, НО НЕ ПОСТОИ СТАНДАРДЕН МЕТОД ЗА НИВНО ОТКРИВАЊЕ – СЕКОЈ КЛИЕНТ ИЛИ ВЕБ-УСЛУГА ИМА РАЗЛИЧНА ЛОКАЦИЈА И ПОСТАВКИ</a:t>
            </a:r>
            <a:endParaRPr lang="mk" sz="2400" b="1" dirty="0">
              <a:solidFill>
                <a:schemeClr val="bg1"/>
              </a:solidFill>
              <a:latin typeface="Calibri"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80</a:t>
            </a:fld>
            <a:endParaRPr lang="mk"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68313" y="0"/>
            <a:ext cx="8229600" cy="1143000"/>
          </a:xfrm>
        </p:spPr>
        <p:txBody>
          <a:bodyPr/>
          <a:lstStyle/>
          <a:p>
            <a:pPr rtl="0" eaLnBrk="1" hangingPunct="1"/>
            <a:r>
              <a:rPr lang="mk" b="1" i="0" u="none">
                <a:solidFill>
                  <a:schemeClr val="accent1">
                    <a:lumMod val="25000"/>
                  </a:schemeClr>
                </a:solidFill>
                <a:latin typeface="Calibri" pitchFamily="34" charset="0"/>
              </a:rPr>
              <a:t>Проширени заглавија на електронска пошта [G-mail ]</a:t>
            </a:r>
            <a:r>
              <a:rPr lang="mk" b="1" dirty="0" smtClean="0">
                <a:solidFill>
                  <a:schemeClr val="accent1">
                    <a:lumMod val="25000"/>
                  </a:schemeClr>
                </a:solidFill>
                <a:latin typeface="Calibri" pitchFamily="34" charset="0"/>
              </a:rPr>
              <a:t/>
            </a:r>
            <a:br>
              <a:rPr lang="mk" b="1" dirty="0" smtClean="0">
                <a:solidFill>
                  <a:schemeClr val="accent1">
                    <a:lumMod val="25000"/>
                  </a:schemeClr>
                </a:solidFill>
                <a:latin typeface="Calibri" pitchFamily="34" charset="0"/>
              </a:rPr>
            </a:br>
            <a:r>
              <a:rPr lang="mk" b="0" i="0" u="none">
                <a:solidFill>
                  <a:schemeClr val="accent1">
                    <a:lumMod val="25000"/>
                  </a:schemeClr>
                </a:solidFill>
                <a:latin typeface="Calibri" pitchFamily="34" charset="0"/>
              </a:rPr>
              <a:t> </a:t>
            </a:r>
            <a:r>
              <a:rPr lang="mk" b="1" i="0" u="none">
                <a:solidFill>
                  <a:schemeClr val="accent1">
                    <a:lumMod val="25000"/>
                  </a:schemeClr>
                </a:solidFill>
                <a:latin typeface="Calibri" pitchFamily="34" charset="0"/>
              </a:rPr>
              <a:t>ЕЛЕКТРОНСКА ПОШТА</a:t>
            </a:r>
          </a:p>
        </p:txBody>
      </p:sp>
      <p:sp>
        <p:nvSpPr>
          <p:cNvPr id="27651" name="Rectangle 3"/>
          <p:cNvSpPr>
            <a:spLocks noGrp="1" noChangeArrowheads="1"/>
          </p:cNvSpPr>
          <p:nvPr>
            <p:ph type="body" idx="1"/>
          </p:nvPr>
        </p:nvSpPr>
        <p:spPr>
          <a:xfrm>
            <a:off x="457200" y="1371600"/>
            <a:ext cx="8229600" cy="5400675"/>
          </a:xfrm>
          <a:solidFill>
            <a:schemeClr val="bg1"/>
          </a:solidFill>
        </p:spPr>
        <p:txBody>
          <a:bodyPr>
            <a:noAutofit/>
          </a:bodyPr>
          <a:lstStyle/>
          <a:p>
            <a:pPr algn="l" rtl="0">
              <a:lnSpc>
                <a:spcPct val="50000"/>
              </a:lnSpc>
              <a:buNone/>
            </a:pPr>
            <a:r>
              <a:rPr lang="mk" sz="1000" b="0" i="0" u="none"/>
              <a:t>Microsoft Mail Internet Headers Version 2.0</a:t>
            </a:r>
          </a:p>
          <a:p>
            <a:pPr algn="l" rtl="0">
              <a:lnSpc>
                <a:spcPct val="50000"/>
              </a:lnSpc>
              <a:buNone/>
            </a:pPr>
            <a:endParaRPr lang="mk" sz="1000" dirty="0"/>
          </a:p>
          <a:p>
            <a:pPr algn="l" rtl="0">
              <a:lnSpc>
                <a:spcPct val="50000"/>
              </a:lnSpc>
              <a:buNone/>
            </a:pPr>
            <a:r>
              <a:rPr lang="mk" sz="1000" b="0" i="0" u="none"/>
              <a:t>Received: from xproxy.gmail.com ([66.249.82.197]) by exchange1.coe.int with Microsoft SMTPSVC(6.0.3790.0); Tue, 07 Jan 2017 09:44:54 +0100</a:t>
            </a:r>
          </a:p>
          <a:p>
            <a:pPr algn="l" rtl="0">
              <a:lnSpc>
                <a:spcPct val="50000"/>
              </a:lnSpc>
              <a:buNone/>
            </a:pPr>
            <a:endParaRPr lang="mk" sz="1000" dirty="0"/>
          </a:p>
          <a:p>
            <a:pPr algn="l" rtl="0">
              <a:lnSpc>
                <a:spcPct val="50000"/>
              </a:lnSpc>
              <a:buNone/>
            </a:pPr>
            <a:r>
              <a:rPr lang="mk" sz="1000" b="0" i="0" u="none"/>
              <a:t>Received: by xproxy.gmail.com with SMTP id h28so988094wxd</a:t>
            </a:r>
          </a:p>
          <a:p>
            <a:pPr algn="l" rtl="0">
              <a:lnSpc>
                <a:spcPct val="50000"/>
              </a:lnSpc>
              <a:buNone/>
            </a:pPr>
            <a:endParaRPr lang="mk" sz="1000" dirty="0"/>
          </a:p>
          <a:p>
            <a:pPr algn="l" rtl="0">
              <a:lnSpc>
                <a:spcPct val="50000"/>
              </a:lnSpc>
              <a:buNone/>
            </a:pPr>
            <a:r>
              <a:rPr lang="mk" sz="1000" b="0" i="0" u="none"/>
              <a:t> for &lt;jane@coe.int&gt;; Tue, 07 Jan 2017 00:44:31 -0800 (PST)</a:t>
            </a:r>
          </a:p>
          <a:p>
            <a:pPr algn="l" rtl="0">
              <a:lnSpc>
                <a:spcPct val="50000"/>
              </a:lnSpc>
              <a:buNone/>
            </a:pPr>
            <a:endParaRPr lang="mk" sz="1000" dirty="0"/>
          </a:p>
          <a:p>
            <a:pPr algn="l" rtl="0">
              <a:lnSpc>
                <a:spcPct val="50000"/>
              </a:lnSpc>
              <a:buNone/>
            </a:pPr>
            <a:r>
              <a:rPr lang="mk" sz="1000" b="0" i="0" u="none"/>
              <a:t>DomainKey-Signature: a=rsa-sha1; q=dns; c=nofws;</a:t>
            </a:r>
          </a:p>
          <a:p>
            <a:pPr algn="l" rtl="0">
              <a:lnSpc>
                <a:spcPct val="50000"/>
              </a:lnSpc>
              <a:buNone/>
            </a:pPr>
            <a:endParaRPr lang="mk" sz="1000" dirty="0"/>
          </a:p>
          <a:p>
            <a:pPr algn="l" rtl="0">
              <a:lnSpc>
                <a:spcPct val="50000"/>
              </a:lnSpc>
              <a:buNone/>
            </a:pPr>
            <a:r>
              <a:rPr lang="mk" sz="1000" b="0" i="0" u="none"/>
              <a:t> s=beta; d=gmail.com;</a:t>
            </a:r>
          </a:p>
          <a:p>
            <a:pPr algn="l" rtl="0">
              <a:lnSpc>
                <a:spcPct val="50000"/>
              </a:lnSpc>
              <a:buNone/>
            </a:pPr>
            <a:endParaRPr lang="mk" sz="1000" dirty="0"/>
          </a:p>
          <a:p>
            <a:pPr algn="l" rtl="0">
              <a:lnSpc>
                <a:spcPct val="50000"/>
              </a:lnSpc>
              <a:buNone/>
            </a:pPr>
            <a:r>
              <a:rPr lang="mk" sz="1000" b="0" i="0" u="none"/>
              <a:t> h=received:message-id:date:from:to:subject:in-reply-to:mime-version:content-type:references;</a:t>
            </a:r>
          </a:p>
          <a:p>
            <a:pPr algn="l" rtl="0">
              <a:lnSpc>
                <a:spcPct val="50000"/>
              </a:lnSpc>
              <a:buNone/>
            </a:pPr>
            <a:endParaRPr lang="mk" sz="1000" dirty="0"/>
          </a:p>
          <a:p>
            <a:pPr algn="l" rtl="0">
              <a:lnSpc>
                <a:spcPct val="50000"/>
              </a:lnSpc>
              <a:buNone/>
            </a:pPr>
            <a:r>
              <a:rPr lang="mk" sz="1000" b="0" i="0" u="none"/>
              <a:t>	b=RY8mK69lgiScvczLvTJmfvlXoZa1zUskwWsukAn3jlzblALGzxF</a:t>
            </a:r>
          </a:p>
          <a:p>
            <a:pPr algn="l" rtl="0">
              <a:lnSpc>
                <a:spcPct val="50000"/>
              </a:lnSpc>
              <a:buNone/>
            </a:pPr>
            <a:r>
              <a:rPr lang="mk" sz="1000" b="0" i="0" u="none"/>
              <a:t>	pzpDKyrEnIDyZrKp8VnthCyCgyHOfi7KCHhaseAXG4UAQO8zIbSFDxw6uVN0jUVYQx0a60pjkFBxmdzL/PCDEllSFEExVQB+m0WD</a:t>
            </a:r>
          </a:p>
          <a:p>
            <a:pPr algn="l" rtl="0">
              <a:lnSpc>
                <a:spcPct val="50000"/>
              </a:lnSpc>
              <a:buNone/>
            </a:pPr>
            <a:r>
              <a:rPr lang="mk" sz="1000" b="0" i="0" u="none"/>
              <a:t>	lcGQEgGmecYV1nRmy8=</a:t>
            </a:r>
          </a:p>
          <a:p>
            <a:pPr algn="l" rtl="0">
              <a:lnSpc>
                <a:spcPct val="50000"/>
              </a:lnSpc>
              <a:buNone/>
            </a:pPr>
            <a:endParaRPr lang="mk" sz="1000" dirty="0"/>
          </a:p>
          <a:p>
            <a:pPr algn="l" rtl="0">
              <a:lnSpc>
                <a:spcPct val="50000"/>
              </a:lnSpc>
              <a:buNone/>
            </a:pPr>
            <a:r>
              <a:rPr lang="mk" sz="1000" b="0" i="0" u="none"/>
              <a:t>Received: by 10.70.100.14 with SMTP id x14mr6330299wxb; Tue, 07 Jan 2017 00:44:30 -0800 (PST)</a:t>
            </a:r>
          </a:p>
          <a:p>
            <a:pPr algn="l" rtl="0">
              <a:lnSpc>
                <a:spcPct val="50000"/>
              </a:lnSpc>
              <a:buNone/>
            </a:pPr>
            <a:endParaRPr lang="mk" sz="1000" dirty="0"/>
          </a:p>
          <a:p>
            <a:pPr algn="l" rtl="0">
              <a:lnSpc>
                <a:spcPct val="50000"/>
              </a:lnSpc>
              <a:buNone/>
            </a:pPr>
            <a:r>
              <a:rPr lang="mk" sz="1000" b="0" i="0" u="none"/>
              <a:t>Received: by 10.70.122.16 with HTTP; Tue, 07 Jan 2017 00:44:30 -0800 (PST)</a:t>
            </a:r>
          </a:p>
          <a:p>
            <a:pPr algn="l" rtl="0">
              <a:lnSpc>
                <a:spcPct val="50000"/>
              </a:lnSpc>
              <a:buNone/>
            </a:pPr>
            <a:endParaRPr lang="mk" sz="1000" dirty="0"/>
          </a:p>
          <a:p>
            <a:pPr algn="l" rtl="0">
              <a:lnSpc>
                <a:spcPct val="50000"/>
              </a:lnSpc>
              <a:buNone/>
            </a:pPr>
            <a:r>
              <a:rPr lang="mk" sz="1000" b="0" i="0" u="none"/>
              <a:t>Message-ID: &lt;95ecf0550603280044n7a18048fs8e37cf2c2ea3a3d8@mail.gmail.com&gt;</a:t>
            </a:r>
          </a:p>
          <a:p>
            <a:pPr algn="l" rtl="0">
              <a:lnSpc>
                <a:spcPct val="50000"/>
              </a:lnSpc>
              <a:buNone/>
            </a:pPr>
            <a:endParaRPr lang="mk" sz="1000" dirty="0"/>
          </a:p>
          <a:p>
            <a:pPr algn="l" rtl="0">
              <a:lnSpc>
                <a:spcPct val="50000"/>
              </a:lnSpc>
              <a:buNone/>
            </a:pPr>
            <a:r>
              <a:rPr lang="mk" sz="1000" b="0" i="0" u="none"/>
              <a:t>Date: Tue, 07 Jan 2017 09:44:30 +0100</a:t>
            </a:r>
          </a:p>
          <a:p>
            <a:pPr algn="l" rtl="0">
              <a:lnSpc>
                <a:spcPct val="50000"/>
              </a:lnSpc>
              <a:buNone/>
            </a:pPr>
            <a:endParaRPr lang="mk" sz="1000" dirty="0"/>
          </a:p>
          <a:p>
            <a:pPr algn="l" rtl="0">
              <a:lnSpc>
                <a:spcPct val="50000"/>
              </a:lnSpc>
              <a:buNone/>
            </a:pPr>
            <a:r>
              <a:rPr lang="mk" sz="1000" b="0" i="0" u="none"/>
              <a:t>From: ”Joe" &lt;joe@gmail.com&gt;</a:t>
            </a:r>
          </a:p>
          <a:p>
            <a:pPr algn="l" rtl="0">
              <a:lnSpc>
                <a:spcPct val="50000"/>
              </a:lnSpc>
              <a:buNone/>
            </a:pPr>
            <a:endParaRPr lang="mk" sz="1000" dirty="0"/>
          </a:p>
          <a:p>
            <a:pPr algn="l" rtl="0">
              <a:lnSpc>
                <a:spcPct val="50000"/>
              </a:lnSpc>
              <a:buNone/>
            </a:pPr>
            <a:r>
              <a:rPr lang="mk" sz="1000" b="0" i="0" u="none"/>
              <a:t>To: ”Jane" &lt;jane@coe.int&gt;</a:t>
            </a:r>
          </a:p>
          <a:p>
            <a:pPr algn="l" rtl="0">
              <a:lnSpc>
                <a:spcPct val="50000"/>
              </a:lnSpc>
              <a:buNone/>
            </a:pPr>
            <a:endParaRPr lang="mk" sz="1000" dirty="0"/>
          </a:p>
          <a:p>
            <a:pPr algn="l" rtl="0">
              <a:lnSpc>
                <a:spcPct val="50000"/>
              </a:lnSpc>
              <a:buNone/>
            </a:pPr>
            <a:r>
              <a:rPr lang="mk" sz="1000" b="0" i="0" u="none"/>
              <a:t>Subject: Re: test</a:t>
            </a:r>
          </a:p>
          <a:p>
            <a:pPr algn="l" rtl="0">
              <a:lnSpc>
                <a:spcPct val="50000"/>
              </a:lnSpc>
              <a:buNone/>
            </a:pPr>
            <a:endParaRPr lang="mk" sz="1000" dirty="0"/>
          </a:p>
          <a:p>
            <a:pPr algn="l" rtl="0">
              <a:lnSpc>
                <a:spcPct val="50000"/>
              </a:lnSpc>
              <a:buNone/>
            </a:pPr>
            <a:r>
              <a:rPr lang="mk" sz="1000" b="0" i="0" u="none"/>
              <a:t>In-Reply-To: &lt;42675D880C511048AE555539A210615607A281@exchange1.coe.int&gt;</a:t>
            </a:r>
          </a:p>
          <a:p>
            <a:pPr algn="l" rtl="0">
              <a:lnSpc>
                <a:spcPct val="50000"/>
              </a:lnSpc>
              <a:buNone/>
            </a:pPr>
            <a:endParaRPr lang="mk" sz="1000" dirty="0"/>
          </a:p>
          <a:p>
            <a:pPr algn="l" rtl="0">
              <a:lnSpc>
                <a:spcPct val="50000"/>
              </a:lnSpc>
              <a:buNone/>
            </a:pPr>
            <a:r>
              <a:rPr lang="mk" sz="1000" b="0" i="0" u="none"/>
              <a:t>MIME-Version: 1.0</a:t>
            </a:r>
          </a:p>
          <a:p>
            <a:pPr algn="l" rtl="0">
              <a:lnSpc>
                <a:spcPct val="50000"/>
              </a:lnSpc>
              <a:buNone/>
            </a:pPr>
            <a:endParaRPr lang="mk" sz="1000" dirty="0"/>
          </a:p>
          <a:p>
            <a:pPr algn="l" rtl="0">
              <a:lnSpc>
                <a:spcPct val="50000"/>
              </a:lnSpc>
              <a:buNone/>
            </a:pPr>
            <a:r>
              <a:rPr lang="mk" sz="1000" b="0" i="0" u="none"/>
              <a:t>Content-Type: multipart/alternative; </a:t>
            </a:r>
          </a:p>
          <a:p>
            <a:pPr algn="l" rtl="0">
              <a:lnSpc>
                <a:spcPct val="50000"/>
              </a:lnSpc>
              <a:buNone/>
            </a:pPr>
            <a:endParaRPr lang="mk" sz="1000" dirty="0"/>
          </a:p>
          <a:p>
            <a:pPr algn="l" rtl="0">
              <a:lnSpc>
                <a:spcPct val="50000"/>
              </a:lnSpc>
              <a:buNone/>
            </a:pPr>
            <a:r>
              <a:rPr lang="mk" sz="1000" b="0" i="0" u="none"/>
              <a:t>	boundary="----=_Part_21605_28805312.1143535470923"</a:t>
            </a:r>
          </a:p>
          <a:p>
            <a:pPr algn="l" rtl="0">
              <a:lnSpc>
                <a:spcPct val="50000"/>
              </a:lnSpc>
              <a:buNone/>
            </a:pPr>
            <a:endParaRPr lang="mk" sz="1000" dirty="0"/>
          </a:p>
          <a:p>
            <a:pPr algn="l" rtl="0">
              <a:lnSpc>
                <a:spcPct val="50000"/>
              </a:lnSpc>
              <a:buNone/>
            </a:pPr>
            <a:r>
              <a:rPr lang="mk" sz="1000" b="0" i="0" u="none"/>
              <a:t>References: &lt;42675D880C511048AE555539A210615607A281@exchange1.coe.int&gt;</a:t>
            </a:r>
          </a:p>
          <a:p>
            <a:pPr algn="l" rtl="0">
              <a:lnSpc>
                <a:spcPct val="50000"/>
              </a:lnSpc>
              <a:buNone/>
            </a:pPr>
            <a:endParaRPr lang="mk" sz="1000" dirty="0"/>
          </a:p>
          <a:p>
            <a:pPr algn="l" rtl="0">
              <a:lnSpc>
                <a:spcPct val="50000"/>
              </a:lnSpc>
              <a:buNone/>
            </a:pPr>
            <a:r>
              <a:rPr lang="mk" sz="1000" b="0" i="0" u="none"/>
              <a:t>Return-Path: joe@gmail.com</a:t>
            </a:r>
          </a:p>
          <a:p>
            <a:pPr algn="l" rtl="0">
              <a:lnSpc>
                <a:spcPct val="50000"/>
              </a:lnSpc>
              <a:buNone/>
            </a:pPr>
            <a:endParaRPr lang="mk" sz="1000" dirty="0"/>
          </a:p>
          <a:p>
            <a:pPr algn="l" rtl="0">
              <a:lnSpc>
                <a:spcPct val="50000"/>
              </a:lnSpc>
              <a:buNone/>
            </a:pPr>
            <a:r>
              <a:rPr lang="mk" sz="1000" b="0" i="0" u="none"/>
              <a:t>X-OriginalArrivalTime: 07 Jan 2017 08:44:54.0322 (UTC) FILETIME=[E283E920:01C65243]</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81</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pPr algn="l" rtl="0"/>
            <a:r>
              <a:rPr lang="mk" sz="5400" b="0" i="0" u="none"/>
              <a:t>Прашања</a:t>
            </a:r>
            <a:endParaRPr lang="mk"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82</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pPr rtl="0"/>
            <a:r>
              <a:rPr lang="mk" b="1" i="0" u="none"/>
              <a:t>Оваа презентација има три дела:</a:t>
            </a:r>
            <a:r>
              <a:rPr lang="mk" b="1" dirty="0" smtClean="0"/>
              <a:t/>
            </a:r>
            <a:br>
              <a:rPr lang="mk" b="1" dirty="0" smtClean="0"/>
            </a:br>
            <a:r>
              <a:rPr lang="mk" b="1" i="0" u="none"/>
              <a:t>Трет делДруги релевантни интернет-апликации</a:t>
            </a:r>
            <a:r>
              <a:rPr lang="mk" dirty="0" smtClean="0"/>
              <a:t/>
            </a:r>
            <a:br>
              <a:rPr lang="mk" dirty="0" smtClean="0"/>
            </a:br>
            <a:endParaRPr lang="mk"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83</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rtl="0"/>
            <a:r>
              <a:rPr lang="mk" sz="3200" b="1" i="0" u="none">
                <a:latin typeface="Calibri" pitchFamily="34" charset="0"/>
              </a:rPr>
              <a:t>ОНЛАЈН-ЧУВАЊЕ НА ПОДАТОЦИ</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84</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6369"/>
          </a:xfrm>
        </p:spPr>
        <p:txBody>
          <a:bodyPr/>
          <a:lstStyle/>
          <a:p>
            <a:pPr rtl="0"/>
            <a:r>
              <a:rPr lang="mk" b="1" i="0" u="none"/>
              <a:t>Обработка во облак</a:t>
            </a:r>
            <a:endParaRPr lang="mk" b="1" dirty="0"/>
          </a:p>
        </p:txBody>
      </p:sp>
      <p:sp>
        <p:nvSpPr>
          <p:cNvPr id="3" name="Content Placeholder 2"/>
          <p:cNvSpPr>
            <a:spLocks noGrp="1"/>
          </p:cNvSpPr>
          <p:nvPr>
            <p:ph idx="1"/>
          </p:nvPr>
        </p:nvSpPr>
        <p:spPr/>
        <p:txBody>
          <a:bodyPr>
            <a:normAutofit fontScale="92500" lnSpcReduction="20000"/>
          </a:bodyPr>
          <a:lstStyle/>
          <a:p>
            <a:pPr marL="0" indent="0" algn="just" rtl="0">
              <a:buNone/>
              <a:tabLst>
                <a:tab pos="0" algn="l"/>
              </a:tabLst>
            </a:pPr>
            <a:r>
              <a:rPr lang="mk" sz="3600" b="0" i="0" u="none"/>
              <a:t>Обработка во облак (cloud computing) е модел со кој се овозможува насекаде присuтен, погоден и на барање мрежен пристап до заедничка група на конфигурабилни компјутерски ресурси (на пример, мрежи, сервери, мемории, апликации и услуги) што може да бидат брзо обезбедени и дадени со минимален напор на управување или интеракција на провајдерот на услугите. </a:t>
            </a:r>
            <a:endParaRPr lang="mk" sz="3600"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85</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9355"/>
          </a:xfrm>
        </p:spPr>
        <p:txBody>
          <a:bodyPr/>
          <a:lstStyle/>
          <a:p>
            <a:pPr rtl="0"/>
            <a:r>
              <a:rPr lang="mk" b="1" i="0" u="none"/>
              <a:t>Логички дијаграм на обработка во облак</a:t>
            </a:r>
            <a:endParaRPr lang="mk" b="1" dirty="0"/>
          </a:p>
        </p:txBody>
      </p:sp>
      <p:pic>
        <p:nvPicPr>
          <p:cNvPr id="4" name="Content Placeholder 3" descr="400px-Cloud_computing.svg.png"/>
          <p:cNvPicPr>
            <a:picLocks noGrp="1" noChangeAspect="1"/>
          </p:cNvPicPr>
          <p:nvPr>
            <p:ph idx="1"/>
          </p:nvPr>
        </p:nvPicPr>
        <p:blipFill>
          <a:blip r:embed="rId2"/>
          <a:srcRect l="-32278" r="-32278"/>
          <a:stretch>
            <a:fillRect/>
          </a:stretch>
        </p:blipFill>
        <p:spPr>
          <a:xfrm>
            <a:off x="1" y="1123994"/>
            <a:ext cx="9144000" cy="5174746"/>
          </a:xfr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86</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214414" y="0"/>
            <a:ext cx="6643734" cy="928670"/>
          </a:xfrm>
          <a:noFill/>
          <a:ln/>
        </p:spPr>
        <p:txBody>
          <a:bodyPr/>
          <a:lstStyle/>
          <a:p>
            <a:pPr rtl="0"/>
            <a:r>
              <a:rPr lang="mk" b="1" i="0" u="none">
                <a:solidFill>
                  <a:schemeClr val="accent1">
                    <a:lumMod val="25000"/>
                  </a:schemeClr>
                </a:solidFill>
                <a:latin typeface="Calibri" pitchFamily="34" charset="0"/>
              </a:rPr>
              <a:t>Неодамна на Google.com</a:t>
            </a:r>
            <a:endParaRPr lang="mk" b="1" dirty="0">
              <a:solidFill>
                <a:schemeClr val="accent1">
                  <a:lumMod val="25000"/>
                </a:schemeClr>
              </a:solidFill>
              <a:latin typeface="Calibri" pitchFamily="34" charset="0"/>
            </a:endParaRPr>
          </a:p>
        </p:txBody>
      </p:sp>
      <p:sp>
        <p:nvSpPr>
          <p:cNvPr id="78851" name="Rectangle 3"/>
          <p:cNvSpPr>
            <a:spLocks noGrp="1" noChangeArrowheads="1"/>
          </p:cNvSpPr>
          <p:nvPr>
            <p:ph type="body" idx="1"/>
          </p:nvPr>
        </p:nvSpPr>
        <p:spPr>
          <a:xfrm>
            <a:off x="304801" y="1143000"/>
            <a:ext cx="8458200" cy="5310188"/>
          </a:xfrm>
          <a:noFill/>
          <a:ln/>
        </p:spPr>
        <p:txBody>
          <a:bodyPr>
            <a:normAutofit fontScale="92500" lnSpcReduction="10000"/>
          </a:bodyPr>
          <a:lstStyle/>
          <a:p>
            <a:pPr marL="365125" indent="-1588" algn="just" rtl="0">
              <a:lnSpc>
                <a:spcPct val="80000"/>
              </a:lnSpc>
              <a:buFontTx/>
              <a:buNone/>
            </a:pPr>
            <a:r>
              <a:rPr lang="mk" b="0" i="0" u="none" dirty="0">
                <a:latin typeface="Calibri" pitchFamily="34" charset="0"/>
              </a:rPr>
              <a:t>Пребарување на „чување на податоци на мрежа“ даде 83.100.100 резултати во 2017 година (од 68.600.000 во 2009 година)</a:t>
            </a:r>
            <a:r>
              <a:rPr lang="mk" sz="2400" b="0" i="0" u="none" dirty="0">
                <a:latin typeface="Calibri" pitchFamily="34" charset="0"/>
              </a:rPr>
              <a:t>	</a:t>
            </a:r>
            <a:endParaRPr lang="mk" sz="2400" dirty="0">
              <a:latin typeface="Calibri" pitchFamily="34" charset="0"/>
            </a:endParaRPr>
          </a:p>
          <a:p>
            <a:pPr algn="just" rtl="0">
              <a:lnSpc>
                <a:spcPct val="80000"/>
              </a:lnSpc>
              <a:buFontTx/>
              <a:buNone/>
            </a:pPr>
            <a:endParaRPr lang="mk" sz="1200" dirty="0">
              <a:latin typeface="Calibri" pitchFamily="34" charset="0"/>
            </a:endParaRPr>
          </a:p>
          <a:p>
            <a:pPr algn="ctr" rtl="0">
              <a:lnSpc>
                <a:spcPct val="80000"/>
              </a:lnSpc>
              <a:buFontTx/>
              <a:buNone/>
            </a:pPr>
            <a:r>
              <a:rPr lang="mk" sz="2400" b="0" i="0" u="none" dirty="0">
                <a:latin typeface="Calibri" pitchFamily="34" charset="0"/>
              </a:rPr>
              <a:t>	</a:t>
            </a:r>
            <a:r>
              <a:rPr lang="mk" sz="2400" b="0" i="0" u="none" dirty="0" smtClean="0">
                <a:solidFill>
                  <a:schemeClr val="accent1">
                    <a:lumMod val="25000"/>
                  </a:schemeClr>
                </a:solidFill>
                <a:latin typeface="Calibri" pitchFamily="34" charset="0"/>
              </a:rPr>
              <a:t>   </a:t>
            </a:r>
            <a:r>
              <a:rPr lang="mk" sz="2400" b="0" i="0" u="none" dirty="0" smtClean="0">
                <a:solidFill>
                  <a:schemeClr val="accent1">
                    <a:lumMod val="25000"/>
                  </a:schemeClr>
                </a:solidFill>
                <a:latin typeface="Calibri" pitchFamily="34" charset="0"/>
              </a:rPr>
              <a:t>„</a:t>
            </a:r>
            <a:r>
              <a:rPr lang="mk" sz="2400" b="0" i="1" u="none" dirty="0">
                <a:solidFill>
                  <a:schemeClr val="accent1">
                    <a:lumMod val="25000"/>
                  </a:schemeClr>
                </a:solidFill>
                <a:latin typeface="Calibri" pitchFamily="34" charset="0"/>
              </a:rPr>
              <a:t>Решение за чување податоци за мобилни професионалци“</a:t>
            </a:r>
            <a:r>
              <a:rPr lang="mk" sz="2400" b="0" i="0" u="none" dirty="0">
                <a:solidFill>
                  <a:schemeClr val="accent1">
                    <a:lumMod val="25000"/>
                  </a:schemeClr>
                </a:solidFill>
                <a:latin typeface="Calibri" pitchFamily="34" charset="0"/>
              </a:rPr>
              <a:t>	</a:t>
            </a:r>
            <a:r>
              <a:rPr lang="mk" sz="2400" b="0" i="0" u="none" dirty="0">
                <a:latin typeface="Calibri" pitchFamily="34" charset="0"/>
              </a:rPr>
              <a:t>									</a:t>
            </a:r>
          </a:p>
          <a:p>
            <a:pPr algn="just" rtl="0">
              <a:lnSpc>
                <a:spcPct val="80000"/>
              </a:lnSpc>
              <a:buNone/>
            </a:pPr>
            <a:r>
              <a:rPr lang="mk" sz="2400" b="0" i="0" u="none" dirty="0">
                <a:latin typeface="Calibri" pitchFamily="34" charset="0"/>
              </a:rPr>
              <a:t>	</a:t>
            </a:r>
            <a:r>
              <a:rPr lang="mk" sz="2800" b="0" i="0" u="none" dirty="0">
                <a:latin typeface="Calibri" pitchFamily="34" charset="0"/>
              </a:rPr>
              <a:t>Во основа постојат два вида складирање податоци</a:t>
            </a:r>
          </a:p>
          <a:p>
            <a:pPr lvl="1" algn="just" rtl="0">
              <a:lnSpc>
                <a:spcPct val="80000"/>
              </a:lnSpc>
              <a:buClr>
                <a:srgbClr val="FF0000"/>
              </a:buClr>
              <a:buNone/>
            </a:pPr>
            <a:endParaRPr lang="mk" sz="1200" b="1" dirty="0" smtClean="0">
              <a:solidFill>
                <a:srgbClr val="002060"/>
              </a:solidFill>
              <a:latin typeface="Calibri" pitchFamily="34" charset="0"/>
            </a:endParaRPr>
          </a:p>
          <a:p>
            <a:pPr lvl="1" algn="just" rtl="0">
              <a:lnSpc>
                <a:spcPct val="80000"/>
              </a:lnSpc>
              <a:buClr>
                <a:srgbClr val="FF0000"/>
              </a:buClr>
              <a:buNone/>
            </a:pPr>
            <a:r>
              <a:rPr lang="mk" b="1" i="0" u="none" dirty="0">
                <a:solidFill>
                  <a:schemeClr val="accent1">
                    <a:lumMod val="25000"/>
                  </a:schemeClr>
                </a:solidFill>
                <a:latin typeface="Calibri" pitchFamily="34" charset="0"/>
              </a:rPr>
              <a:t>Бесплатна услуга</a:t>
            </a:r>
          </a:p>
          <a:p>
            <a:pPr lvl="1" algn="just" rtl="0">
              <a:lnSpc>
                <a:spcPct val="80000"/>
              </a:lnSpc>
            </a:pPr>
            <a:r>
              <a:rPr lang="mk" b="0" i="0" u="none" dirty="0">
                <a:latin typeface="Calibri" pitchFamily="34" charset="0"/>
              </a:rPr>
              <a:t>Може да ја даде како дополнителна услуга вашиот ISP или испорачувачот на е-пошта</a:t>
            </a:r>
          </a:p>
          <a:p>
            <a:pPr lvl="1" algn="just" rtl="0">
              <a:lnSpc>
                <a:spcPct val="80000"/>
              </a:lnSpc>
            </a:pPr>
            <a:r>
              <a:rPr lang="mk" b="0" i="0" u="none" dirty="0">
                <a:latin typeface="Calibri" pitchFamily="34" charset="0"/>
              </a:rPr>
              <a:t>Многу бесплатни услуги се достапни со едноставно запишување во разни јурисдикции</a:t>
            </a:r>
          </a:p>
          <a:p>
            <a:pPr lvl="2" algn="just" rtl="0">
              <a:lnSpc>
                <a:spcPct val="80000"/>
              </a:lnSpc>
              <a:buClr>
                <a:srgbClr val="FF0000"/>
              </a:buClr>
              <a:buFont typeface="Wingdings" pitchFamily="2" charset="2"/>
              <a:buChar char="§"/>
            </a:pPr>
            <a:endParaRPr lang="mk" sz="1000" b="1" dirty="0">
              <a:latin typeface="Calibri" pitchFamily="34" charset="0"/>
            </a:endParaRPr>
          </a:p>
          <a:p>
            <a:pPr lvl="1" algn="just" rtl="0">
              <a:lnSpc>
                <a:spcPct val="80000"/>
              </a:lnSpc>
              <a:buClr>
                <a:srgbClr val="FF0000"/>
              </a:buClr>
              <a:buNone/>
            </a:pPr>
            <a:r>
              <a:rPr lang="mk" b="1" i="0" u="none" dirty="0">
                <a:solidFill>
                  <a:schemeClr val="accent1">
                    <a:lumMod val="25000"/>
                  </a:schemeClr>
                </a:solidFill>
                <a:latin typeface="Calibri" pitchFamily="34" charset="0"/>
              </a:rPr>
              <a:t>Услуга со претплата</a:t>
            </a:r>
          </a:p>
          <a:p>
            <a:pPr lvl="1" algn="just" rtl="0">
              <a:lnSpc>
                <a:spcPct val="80000"/>
              </a:lnSpc>
              <a:buClr>
                <a:schemeClr val="tx1"/>
              </a:buClr>
            </a:pPr>
            <a:r>
              <a:rPr lang="mk" b="0" i="0" u="none" dirty="0">
                <a:latin typeface="Calibri" pitchFamily="34" charset="0"/>
              </a:rPr>
              <a:t>Запишете се онлајн – потребна е само потврда на начинот на плаќање</a:t>
            </a:r>
          </a:p>
          <a:p>
            <a:pPr lvl="2" algn="just" rtl="0">
              <a:lnSpc>
                <a:spcPct val="80000"/>
              </a:lnSpc>
              <a:buClr>
                <a:srgbClr val="FF0000"/>
              </a:buClr>
              <a:buNone/>
            </a:pPr>
            <a:endParaRPr lang="mk" b="1"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87</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dissolve">
                                      <p:cBhvr>
                                        <p:cTn id="7" dur="500"/>
                                        <p:tgtEl>
                                          <p:spTgt spid="788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8851">
                                            <p:txEl>
                                              <p:pRg st="2" end="2"/>
                                            </p:txEl>
                                          </p:spTgt>
                                        </p:tgtEl>
                                        <p:attrNameLst>
                                          <p:attrName>style.visibility</p:attrName>
                                        </p:attrNameLst>
                                      </p:cBhvr>
                                      <p:to>
                                        <p:strVal val="visible"/>
                                      </p:to>
                                    </p:set>
                                    <p:animEffect transition="in" filter="dissolve">
                                      <p:cBhvr>
                                        <p:cTn id="12" dur="500"/>
                                        <p:tgtEl>
                                          <p:spTgt spid="788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8851">
                                            <p:txEl>
                                              <p:pRg st="3" end="3"/>
                                            </p:txEl>
                                          </p:spTgt>
                                        </p:tgtEl>
                                        <p:attrNameLst>
                                          <p:attrName>style.visibility</p:attrName>
                                        </p:attrNameLst>
                                      </p:cBhvr>
                                      <p:to>
                                        <p:strVal val="visible"/>
                                      </p:to>
                                    </p:set>
                                    <p:animEffect transition="in" filter="dissolve">
                                      <p:cBhvr>
                                        <p:cTn id="17" dur="500"/>
                                        <p:tgtEl>
                                          <p:spTgt spid="78851">
                                            <p:txEl>
                                              <p:pRg st="3" end="3"/>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8851">
                                            <p:txEl>
                                              <p:pRg st="5" end="5"/>
                                            </p:txEl>
                                          </p:spTgt>
                                        </p:tgtEl>
                                        <p:attrNameLst>
                                          <p:attrName>style.visibility</p:attrName>
                                        </p:attrNameLst>
                                      </p:cBhvr>
                                      <p:to>
                                        <p:strVal val="visible"/>
                                      </p:to>
                                    </p:set>
                                    <p:animEffect transition="in" filter="dissolve">
                                      <p:cBhvr>
                                        <p:cTn id="20" dur="500"/>
                                        <p:tgtEl>
                                          <p:spTgt spid="78851">
                                            <p:txEl>
                                              <p:pRg st="5" end="5"/>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8851">
                                            <p:txEl>
                                              <p:pRg st="6" end="6"/>
                                            </p:txEl>
                                          </p:spTgt>
                                        </p:tgtEl>
                                        <p:attrNameLst>
                                          <p:attrName>style.visibility</p:attrName>
                                        </p:attrNameLst>
                                      </p:cBhvr>
                                      <p:to>
                                        <p:strVal val="visible"/>
                                      </p:to>
                                    </p:set>
                                    <p:animEffect transition="in" filter="dissolve">
                                      <p:cBhvr>
                                        <p:cTn id="23" dur="500"/>
                                        <p:tgtEl>
                                          <p:spTgt spid="78851">
                                            <p:txEl>
                                              <p:pRg st="6" end="6"/>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8851">
                                            <p:txEl>
                                              <p:pRg st="7" end="7"/>
                                            </p:txEl>
                                          </p:spTgt>
                                        </p:tgtEl>
                                        <p:attrNameLst>
                                          <p:attrName>style.visibility</p:attrName>
                                        </p:attrNameLst>
                                      </p:cBhvr>
                                      <p:to>
                                        <p:strVal val="visible"/>
                                      </p:to>
                                    </p:set>
                                    <p:animEffect transition="in" filter="dissolve">
                                      <p:cBhvr>
                                        <p:cTn id="26" dur="500"/>
                                        <p:tgtEl>
                                          <p:spTgt spid="78851">
                                            <p:txEl>
                                              <p:pRg st="7" end="7"/>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78851">
                                            <p:txEl>
                                              <p:pRg st="9" end="9"/>
                                            </p:txEl>
                                          </p:spTgt>
                                        </p:tgtEl>
                                        <p:attrNameLst>
                                          <p:attrName>style.visibility</p:attrName>
                                        </p:attrNameLst>
                                      </p:cBhvr>
                                      <p:to>
                                        <p:strVal val="visible"/>
                                      </p:to>
                                    </p:set>
                                    <p:animEffect transition="in" filter="dissolve">
                                      <p:cBhvr>
                                        <p:cTn id="29" dur="500"/>
                                        <p:tgtEl>
                                          <p:spTgt spid="78851">
                                            <p:txEl>
                                              <p:pRg st="9" end="9"/>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78851">
                                            <p:txEl>
                                              <p:pRg st="10" end="10"/>
                                            </p:txEl>
                                          </p:spTgt>
                                        </p:tgtEl>
                                        <p:attrNameLst>
                                          <p:attrName>style.visibility</p:attrName>
                                        </p:attrNameLst>
                                      </p:cBhvr>
                                      <p:to>
                                        <p:strVal val="visible"/>
                                      </p:to>
                                    </p:set>
                                    <p:animEffect transition="in" filter="dissolve">
                                      <p:cBhvr>
                                        <p:cTn id="32" dur="500"/>
                                        <p:tgtEl>
                                          <p:spTgt spid="7885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609600" y="1295400"/>
            <a:ext cx="7959753" cy="4724400"/>
          </a:xfrm>
          <a:noFill/>
          <a:ln/>
        </p:spPr>
        <p:txBody>
          <a:bodyPr/>
          <a:lstStyle/>
          <a:p>
            <a:pPr algn="just" rtl="0">
              <a:lnSpc>
                <a:spcPct val="80000"/>
              </a:lnSpc>
              <a:buClr>
                <a:srgbClr val="FF0000"/>
              </a:buClr>
              <a:buNone/>
            </a:pPr>
            <a:r>
              <a:rPr lang="mk" b="0" i="1" u="none" dirty="0">
                <a:solidFill>
                  <a:schemeClr val="accent1">
                    <a:lumMod val="25000"/>
                  </a:schemeClr>
                </a:solidFill>
                <a:latin typeface="Calibri" pitchFamily="34" charset="0"/>
              </a:rPr>
              <a:t>ЛЕГИТИМНО </a:t>
            </a:r>
            <a:r>
              <a:rPr lang="mk" b="0" i="1" u="none" dirty="0" smtClean="0">
                <a:solidFill>
                  <a:schemeClr val="accent1">
                    <a:lumMod val="25000"/>
                  </a:schemeClr>
                </a:solidFill>
                <a:latin typeface="Calibri" pitchFamily="34" charset="0"/>
              </a:rPr>
              <a:t>– </a:t>
            </a:r>
            <a:endParaRPr lang="mk" b="0" i="0" u="none" dirty="0">
              <a:solidFill>
                <a:schemeClr val="accent1">
                  <a:lumMod val="25000"/>
                </a:schemeClr>
              </a:solidFill>
              <a:latin typeface="Calibri" pitchFamily="34" charset="0"/>
            </a:endParaRPr>
          </a:p>
          <a:p>
            <a:pPr marL="401638" lvl="1" indent="-1588" algn="just" rtl="0">
              <a:lnSpc>
                <a:spcPct val="80000"/>
              </a:lnSpc>
              <a:buClr>
                <a:srgbClr val="FF0000"/>
              </a:buClr>
              <a:buNone/>
            </a:pPr>
            <a:r>
              <a:rPr lang="mk" b="0" i="0" u="none" dirty="0">
                <a:latin typeface="Calibri" pitchFamily="34" charset="0"/>
              </a:rPr>
              <a:t>чувањето податоци на мрежа обезбедува услуга, што е особено корисна за работа и за патувања бидејќи до местото за чување може да се пристапи на интернет и датотеките може да се преземат или споделат.					</a:t>
            </a:r>
          </a:p>
          <a:p>
            <a:pPr algn="just" rtl="0">
              <a:lnSpc>
                <a:spcPct val="80000"/>
              </a:lnSpc>
              <a:buClr>
                <a:srgbClr val="FF0000"/>
              </a:buClr>
              <a:buNone/>
            </a:pPr>
            <a:r>
              <a:rPr lang="mk" b="0" i="1" u="none" dirty="0">
                <a:solidFill>
                  <a:schemeClr val="accent1">
                    <a:lumMod val="25000"/>
                  </a:schemeClr>
                </a:solidFill>
                <a:latin typeface="Calibri" pitchFamily="34" charset="0"/>
              </a:rPr>
              <a:t>КРИМИНАЛНО </a:t>
            </a:r>
            <a:r>
              <a:rPr lang="mk" b="0" i="1" u="none" dirty="0" smtClean="0">
                <a:solidFill>
                  <a:schemeClr val="accent1">
                    <a:lumMod val="25000"/>
                  </a:schemeClr>
                </a:solidFill>
                <a:latin typeface="Calibri" pitchFamily="34" charset="0"/>
              </a:rPr>
              <a:t>– </a:t>
            </a:r>
            <a:endParaRPr lang="mk" b="0" i="0" u="none" dirty="0">
              <a:solidFill>
                <a:schemeClr val="accent1">
                  <a:lumMod val="25000"/>
                </a:schemeClr>
              </a:solidFill>
              <a:latin typeface="Calibri" pitchFamily="34" charset="0"/>
            </a:endParaRPr>
          </a:p>
          <a:p>
            <a:pPr marL="365125" indent="-1588" algn="just" rtl="0">
              <a:lnSpc>
                <a:spcPct val="80000"/>
              </a:lnSpc>
              <a:buClr>
                <a:srgbClr val="FF0000"/>
              </a:buClr>
              <a:buNone/>
            </a:pPr>
            <a:r>
              <a:rPr lang="mk" sz="2800" b="0" i="0" u="none" dirty="0">
                <a:latin typeface="Calibri" pitchFamily="34" charset="0"/>
              </a:rPr>
              <a:t>сосема исто, датотеки, папки, слики или кои било други податоци може да се преземат од кој било компјутер поврзан со интернет и да се споделат си сите што ги имаат податоците за пријавување</a:t>
            </a:r>
            <a:endParaRPr lang="mk" sz="2800" dirty="0">
              <a:latin typeface="Calibri" pitchFamily="34" charset="0"/>
            </a:endParaRPr>
          </a:p>
        </p:txBody>
      </p:sp>
      <p:sp>
        <p:nvSpPr>
          <p:cNvPr id="79875" name="Rectangle 3"/>
          <p:cNvSpPr>
            <a:spLocks noGrp="1" noChangeArrowheads="1"/>
          </p:cNvSpPr>
          <p:nvPr>
            <p:ph type="title"/>
          </p:nvPr>
        </p:nvSpPr>
        <p:spPr>
          <a:xfrm>
            <a:off x="500034" y="0"/>
            <a:ext cx="8229600" cy="914400"/>
          </a:xfrm>
          <a:noFill/>
          <a:ln/>
        </p:spPr>
        <p:txBody>
          <a:bodyPr/>
          <a:lstStyle/>
          <a:p>
            <a:pPr rtl="0"/>
            <a:r>
              <a:rPr lang="mk" b="1" i="0" u="none">
                <a:solidFill>
                  <a:schemeClr val="accent1">
                    <a:lumMod val="25000"/>
                  </a:schemeClr>
                </a:solidFill>
                <a:latin typeface="Calibri" pitchFamily="34" charset="0"/>
              </a:rPr>
              <a:t>Чување податоци на мрежа</a:t>
            </a:r>
            <a:endParaRPr lang="mk" b="1"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88</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rtl="0"/>
            <a:r>
              <a:rPr lang="mk" sz="3200" b="1" i="0" u="none">
                <a:latin typeface="Calibri" pitchFamily="34" charset="0"/>
              </a:rPr>
              <a:t>Интернет на нештата</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89</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grpSp>
        <p:nvGrpSpPr>
          <p:cNvPr id="2"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0" name="TextBox 49"/>
          <p:cNvSpPr txBox="1"/>
          <p:nvPr/>
        </p:nvSpPr>
        <p:spPr>
          <a:xfrm>
            <a:off x="3041181" y="3026482"/>
            <a:ext cx="3284491" cy="1077218"/>
          </a:xfrm>
          <a:prstGeom prst="rect">
            <a:avLst/>
          </a:prstGeom>
          <a:noFill/>
        </p:spPr>
        <p:txBody>
          <a:bodyPr wrap="square" rtlCol="0">
            <a:spAutoFit/>
          </a:bodyPr>
          <a:lstStyle/>
          <a:p>
            <a:pPr algn="ctr" rtl="0"/>
            <a:r>
              <a:rPr lang="mk" sz="3200" b="1" i="0" u="none" dirty="0">
                <a:solidFill>
                  <a:schemeClr val="accent1">
                    <a:lumMod val="25000"/>
                  </a:schemeClr>
                </a:solidFill>
                <a:latin typeface="Calibri" pitchFamily="34" charset="0"/>
              </a:rPr>
              <a:t>Карактеристичен</a:t>
            </a:r>
            <a:r>
              <a:rPr lang="mk" sz="3200" b="0" i="0" u="none" dirty="0">
                <a:solidFill>
                  <a:schemeClr val="accent1">
                    <a:lumMod val="25000"/>
                  </a:schemeClr>
                </a:solidFill>
                <a:latin typeface="Calibri" pitchFamily="34" charset="0"/>
              </a:rPr>
              <a:t> </a:t>
            </a:r>
          </a:p>
          <a:p>
            <a:pPr algn="ctr" rtl="0"/>
            <a:r>
              <a:rPr lang="mk" sz="3200" b="1" i="0" u="none" dirty="0">
                <a:solidFill>
                  <a:schemeClr val="accent1">
                    <a:lumMod val="25000"/>
                  </a:schemeClr>
                </a:solidFill>
                <a:latin typeface="Calibri" pitchFamily="34" charset="0"/>
              </a:rPr>
              <a:t>софтвер </a:t>
            </a:r>
            <a:endParaRPr lang="mk" sz="3200" dirty="0"/>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9</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rtl="0"/>
            <a:r>
              <a:rPr lang="mk" b="1" i="0" u="none"/>
              <a:t>IoT – Интернет на нештата (Internet of things)</a:t>
            </a:r>
          </a:p>
        </p:txBody>
      </p:sp>
      <p:pic>
        <p:nvPicPr>
          <p:cNvPr id="4" name="Bild 3"/>
          <p:cNvPicPr>
            <a:picLocks noChangeAspect="1"/>
          </p:cNvPicPr>
          <p:nvPr/>
        </p:nvPicPr>
        <p:blipFill>
          <a:blip r:embed="rId3"/>
          <a:stretch>
            <a:fillRect/>
          </a:stretch>
        </p:blipFill>
        <p:spPr>
          <a:xfrm>
            <a:off x="1583266" y="1099578"/>
            <a:ext cx="6031991" cy="3904222"/>
          </a:xfrm>
          <a:prstGeom prst="rect">
            <a:avLst/>
          </a:prstGeom>
        </p:spPr>
      </p:pic>
      <p:sp>
        <p:nvSpPr>
          <p:cNvPr id="5" name="Textfeld 4"/>
          <p:cNvSpPr txBox="1"/>
          <p:nvPr/>
        </p:nvSpPr>
        <p:spPr>
          <a:xfrm>
            <a:off x="833756" y="5175999"/>
            <a:ext cx="8263801" cy="1200328"/>
          </a:xfrm>
          <a:prstGeom prst="rect">
            <a:avLst/>
          </a:prstGeom>
          <a:noFill/>
        </p:spPr>
        <p:txBody>
          <a:bodyPr wrap="none" rtlCol="0">
            <a:spAutoFit/>
          </a:bodyPr>
          <a:lstStyle/>
          <a:p>
            <a:pPr marL="285750" indent="-285750" algn="l" rtl="0">
              <a:buFont typeface="Arial"/>
              <a:buChar char="•"/>
            </a:pPr>
            <a:r>
              <a:rPr lang="mk" sz="2400" b="0" i="0" u="none"/>
              <a:t>Секој уред е поврзан за интернет и постои можност да му се пристапи преку неговата сопствена IP(v6) адреса </a:t>
            </a:r>
            <a:r>
              <a:rPr lang="mk" sz="2400"/>
              <a:t/>
            </a:r>
            <a:br>
              <a:rPr lang="mk" sz="2400"/>
            </a:br>
            <a:r>
              <a:rPr lang="mk" sz="2400" b="0" i="0" u="none"/>
              <a:t>секој уред е поврзан за интернет и постои можност да му се пристапи преку неговата сопствена IP(v6) адреса</a:t>
            </a:r>
          </a:p>
          <a:p>
            <a:pPr marL="285750" indent="-285750" algn="l" rtl="0">
              <a:buFont typeface="Arial"/>
              <a:buChar char="•"/>
            </a:pPr>
            <a:r>
              <a:rPr lang="mk" sz="2400" b="0" i="0" u="none"/>
              <a:t>Уредите комуницираат со нивните сопственици и меѓусебно</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90</a:t>
            </a:fld>
            <a:endParaRPr lang="mk" altLang="en-US" sz="1200" dirty="0" smtClean="0">
              <a:solidFill>
                <a:srgbClr val="898989"/>
              </a:solidFill>
            </a:endParaRPr>
          </a:p>
        </p:txBody>
      </p:sp>
    </p:spTree>
    <p:extLst>
      <p:ext uri="{BB962C8B-B14F-4D97-AF65-F5344CB8AC3E}">
        <p14:creationId xmlns:p14="http://schemas.microsoft.com/office/powerpoint/2010/main" val="177094430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rtl="0"/>
            <a:r>
              <a:rPr lang="mk" b="1" i="0" u="none"/>
              <a:t>IoT – Интернет на нештата (Internet of things)</a:t>
            </a:r>
          </a:p>
        </p:txBody>
      </p:sp>
      <p:pic>
        <p:nvPicPr>
          <p:cNvPr id="4" name="Bild 3"/>
          <p:cNvPicPr>
            <a:picLocks noChangeAspect="1"/>
          </p:cNvPicPr>
          <p:nvPr/>
        </p:nvPicPr>
        <p:blipFill>
          <a:blip r:embed="rId3"/>
          <a:stretch>
            <a:fillRect/>
          </a:stretch>
        </p:blipFill>
        <p:spPr>
          <a:xfrm>
            <a:off x="307788" y="1662963"/>
            <a:ext cx="3517154" cy="2276487"/>
          </a:xfrm>
          <a:prstGeom prst="rect">
            <a:avLst/>
          </a:prstGeom>
        </p:spPr>
      </p:pic>
      <p:sp>
        <p:nvSpPr>
          <p:cNvPr id="5" name="Textfeld 4"/>
          <p:cNvSpPr txBox="1"/>
          <p:nvPr/>
        </p:nvSpPr>
        <p:spPr>
          <a:xfrm>
            <a:off x="3974354" y="1704730"/>
            <a:ext cx="4855881" cy="5001369"/>
          </a:xfrm>
          <a:prstGeom prst="rect">
            <a:avLst/>
          </a:prstGeom>
          <a:noFill/>
        </p:spPr>
        <p:txBody>
          <a:bodyPr wrap="square" rtlCol="0">
            <a:spAutoFit/>
          </a:bodyPr>
          <a:lstStyle/>
          <a:p>
            <a:pPr algn="just" rtl="0"/>
            <a:r>
              <a:rPr lang="mk" sz="2900" b="1" i="0" u="none" dirty="0"/>
              <a:t>Предизвици </a:t>
            </a:r>
          </a:p>
          <a:p>
            <a:pPr marL="442913" lvl="1" indent="-285750" algn="just" rtl="0">
              <a:buFont typeface="Arial"/>
              <a:buChar char="•"/>
            </a:pPr>
            <a:r>
              <a:rPr lang="mk" sz="2900" b="0" i="0" u="none" dirty="0"/>
              <a:t>Уредите стануваат </a:t>
            </a:r>
            <a:r>
              <a:rPr lang="mk" sz="2900" b="0" i="0" u="none" dirty="0" smtClean="0"/>
              <a:t>цели </a:t>
            </a:r>
            <a:r>
              <a:rPr lang="mk" sz="2900" dirty="0"/>
              <a:t/>
            </a:r>
            <a:br>
              <a:rPr lang="mk" sz="2900" dirty="0"/>
            </a:br>
            <a:r>
              <a:rPr lang="mk" sz="2900" b="0" i="0" u="none" dirty="0"/>
              <a:t>Уредите стануваат цели -&gt; речиси е невозможно да се обезбедат сите уреди</a:t>
            </a:r>
            <a:r>
              <a:rPr lang="mk" sz="2900" dirty="0"/>
              <a:t/>
            </a:r>
            <a:br>
              <a:rPr lang="mk" sz="2900" dirty="0"/>
            </a:br>
            <a:endParaRPr lang="mk" sz="2900" dirty="0"/>
          </a:p>
          <a:p>
            <a:pPr marL="533400" lvl="1" indent="-285750" algn="l" rtl="0">
              <a:buFont typeface="Arial"/>
              <a:buChar char="•"/>
              <a:tabLst>
                <a:tab pos="447675" algn="l"/>
              </a:tabLst>
            </a:pPr>
            <a:r>
              <a:rPr lang="mk" sz="2900" b="0" i="0" u="none" dirty="0"/>
              <a:t>Голем број компромитирани уреди може да се користат како ботнети (на пример, Mirai)</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91</a:t>
            </a:fld>
            <a:endParaRPr lang="mk" altLang="en-US" sz="1200" dirty="0" smtClean="0">
              <a:solidFill>
                <a:srgbClr val="898989"/>
              </a:solidFill>
            </a:endParaRPr>
          </a:p>
        </p:txBody>
      </p:sp>
    </p:spTree>
    <p:extLst>
      <p:ext uri="{BB962C8B-B14F-4D97-AF65-F5344CB8AC3E}">
        <p14:creationId xmlns:p14="http://schemas.microsoft.com/office/powerpoint/2010/main" val="251891818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rtl="0"/>
            <a:r>
              <a:rPr lang="mk" sz="3200" b="1" i="0" u="none">
                <a:latin typeface="Calibri" pitchFamily="34" charset="0"/>
              </a:rPr>
              <a:t>САНДАЧЕ ЗА „НЕИСПОРАЧАНИ ПИСМА“ („DEAD LETTER“)</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92</a:t>
            </a:fld>
            <a:endParaRPr lang="mk" altLang="en-US" sz="1200" dirty="0" smtClean="0">
              <a:solidFill>
                <a:srgbClr val="898989"/>
              </a:solidFill>
            </a:endParaRPr>
          </a:p>
        </p:txBody>
      </p:sp>
    </p:spTree>
    <p:extLst>
      <p:ext uri="{BB962C8B-B14F-4D97-AF65-F5344CB8AC3E}">
        <p14:creationId xmlns:p14="http://schemas.microsoft.com/office/powerpoint/2010/main" val="84948943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0"/>
            <a:ext cx="8229600" cy="850900"/>
          </a:xfrm>
        </p:spPr>
        <p:txBody>
          <a:bodyPr/>
          <a:lstStyle/>
          <a:p>
            <a:pPr rtl="0"/>
            <a:r>
              <a:rPr lang="mk" b="1" i="0" u="none">
                <a:solidFill>
                  <a:schemeClr val="accent1">
                    <a:lumMod val="25000"/>
                  </a:schemeClr>
                </a:solidFill>
                <a:latin typeface="Calibri" pitchFamily="34" charset="0"/>
              </a:rPr>
              <a:t>„Кутија за неиспорачани писма“ на Hotmail </a:t>
            </a:r>
          </a:p>
        </p:txBody>
      </p:sp>
      <p:sp>
        <p:nvSpPr>
          <p:cNvPr id="83971" name="Rectangle 3"/>
          <p:cNvSpPr>
            <a:spLocks noGrp="1" noChangeArrowheads="1"/>
          </p:cNvSpPr>
          <p:nvPr>
            <p:ph type="body" idx="1"/>
          </p:nvPr>
        </p:nvSpPr>
        <p:spPr>
          <a:xfrm>
            <a:off x="457200" y="1508090"/>
            <a:ext cx="8351837" cy="5000660"/>
          </a:xfrm>
        </p:spPr>
        <p:txBody>
          <a:bodyPr>
            <a:normAutofit fontScale="92500"/>
          </a:bodyPr>
          <a:lstStyle/>
          <a:p>
            <a:pPr algn="just" rtl="0"/>
            <a:r>
              <a:rPr lang="mk" sz="2400" b="0" i="0" u="none" dirty="0">
                <a:latin typeface="Calibri" pitchFamily="34" charset="0"/>
              </a:rPr>
              <a:t>Отворете го вашиот Hotmail/Livemail налог (</a:t>
            </a:r>
            <a:r>
              <a:rPr lang="mk" sz="2400" b="0" i="1" u="none" dirty="0">
                <a:latin typeface="Calibri" pitchFamily="34" charset="0"/>
              </a:rPr>
              <a:t>или во стварност, кој било бесплатен веб-меил)</a:t>
            </a:r>
          </a:p>
          <a:p>
            <a:pPr algn="just" rtl="0"/>
            <a:endParaRPr lang="mk" sz="1000" i="1" dirty="0">
              <a:latin typeface="Calibri" pitchFamily="34" charset="0"/>
            </a:endParaRPr>
          </a:p>
          <a:p>
            <a:pPr algn="just" rtl="0"/>
            <a:r>
              <a:rPr lang="mk" sz="2400" b="0" i="0" u="none" dirty="0">
                <a:latin typeface="Calibri" pitchFamily="34" charset="0"/>
              </a:rPr>
              <a:t>Отчукајте порака што вклучува „тајна“ информација</a:t>
            </a:r>
          </a:p>
          <a:p>
            <a:pPr algn="just" rtl="0"/>
            <a:endParaRPr lang="mk" sz="1000" dirty="0" smtClean="0">
              <a:latin typeface="Calibri" pitchFamily="34" charset="0"/>
            </a:endParaRPr>
          </a:p>
          <a:p>
            <a:pPr algn="just" rtl="0"/>
            <a:r>
              <a:rPr lang="mk" sz="2400" b="0" i="0" u="none" dirty="0">
                <a:latin typeface="Calibri" pitchFamily="34" charset="0"/>
              </a:rPr>
              <a:t>Додадете прилози – ако имате потреба</a:t>
            </a:r>
          </a:p>
          <a:p>
            <a:pPr algn="just" rtl="0"/>
            <a:endParaRPr lang="mk" sz="1000" dirty="0">
              <a:latin typeface="Calibri" pitchFamily="34" charset="0"/>
            </a:endParaRPr>
          </a:p>
          <a:p>
            <a:pPr algn="just" rtl="0"/>
            <a:r>
              <a:rPr lang="mk" sz="2400" b="0" i="0" u="none" dirty="0">
                <a:latin typeface="Calibri" pitchFamily="34" charset="0"/>
              </a:rPr>
              <a:t>Не праќајте ја, само запомнете ја како драфт</a:t>
            </a:r>
          </a:p>
          <a:p>
            <a:pPr algn="just" rtl="0"/>
            <a:endParaRPr lang="mk" sz="1000" dirty="0">
              <a:latin typeface="Calibri" pitchFamily="34" charset="0"/>
            </a:endParaRPr>
          </a:p>
          <a:p>
            <a:pPr algn="just" rtl="0"/>
            <a:r>
              <a:rPr lang="mk" sz="2400" b="0" i="0" u="none" dirty="0">
                <a:latin typeface="Calibri" pitchFamily="34" charset="0"/>
              </a:rPr>
              <a:t>Сега споделете ги вашите податоци за пријавување со некого</a:t>
            </a:r>
          </a:p>
          <a:p>
            <a:pPr algn="just" rtl="0"/>
            <a:endParaRPr lang="mk" sz="1000" dirty="0">
              <a:latin typeface="Calibri" pitchFamily="34" charset="0"/>
            </a:endParaRPr>
          </a:p>
          <a:p>
            <a:pPr algn="just" rtl="0"/>
            <a:r>
              <a:rPr lang="mk" sz="2400" b="0" i="0" u="none" dirty="0">
                <a:latin typeface="Calibri" pitchFamily="34" charset="0"/>
              </a:rPr>
              <a:t>Тој се пријавува, ја чита пораката и ја брише</a:t>
            </a:r>
          </a:p>
          <a:p>
            <a:pPr algn="just" rtl="0"/>
            <a:endParaRPr lang="mk" sz="1000" dirty="0">
              <a:latin typeface="Calibri" pitchFamily="34" charset="0"/>
            </a:endParaRPr>
          </a:p>
          <a:p>
            <a:pPr algn="just" rtl="0"/>
            <a:r>
              <a:rPr lang="mk" sz="2400" b="0" i="0" u="none" dirty="0">
                <a:latin typeface="Calibri" pitchFamily="34" charset="0"/>
              </a:rPr>
              <a:t>Таа никогаш не била пратена, одредено време била само безначаен драфт во вашата папка – значи практично невозможно да ѝ се влезе во трага</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93</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3111788"/>
            <a:ext cx="2667000" cy="584776"/>
          </a:xfrm>
          <a:prstGeom prst="rect">
            <a:avLst/>
          </a:prstGeom>
          <a:noFill/>
          <a:ln w="9525">
            <a:noFill/>
            <a:miter lim="800000"/>
            <a:headEnd/>
            <a:tailEnd/>
          </a:ln>
        </p:spPr>
        <p:txBody>
          <a:bodyPr>
            <a:spAutoFit/>
          </a:bodyPr>
          <a:lstStyle/>
          <a:p>
            <a:pPr algn="ctr" rtl="0"/>
            <a:r>
              <a:rPr lang="mk" sz="3200" b="1" i="0" u="none">
                <a:latin typeface="Calibri" pitchFamily="34" charset="0"/>
              </a:rPr>
              <a:t>Еднаков со еднаков (Peer to Peer)</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94</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8295"/>
          </a:xfrm>
        </p:spPr>
        <p:txBody>
          <a:bodyPr/>
          <a:lstStyle/>
          <a:p>
            <a:pPr rtl="0"/>
            <a:r>
              <a:rPr lang="mk" b="1" i="0" u="none"/>
              <a:t>Еднаков со еднаков (Peer to Peer)</a:t>
            </a:r>
            <a:endParaRPr lang="mk" b="1" dirty="0"/>
          </a:p>
        </p:txBody>
      </p:sp>
      <p:sp>
        <p:nvSpPr>
          <p:cNvPr id="3" name="Content Placeholder 2"/>
          <p:cNvSpPr>
            <a:spLocks noGrp="1"/>
          </p:cNvSpPr>
          <p:nvPr>
            <p:ph idx="1"/>
          </p:nvPr>
        </p:nvSpPr>
        <p:spPr>
          <a:xfrm>
            <a:off x="457200" y="1286359"/>
            <a:ext cx="8229600" cy="5404953"/>
          </a:xfrm>
        </p:spPr>
        <p:txBody>
          <a:bodyPr>
            <a:normAutofit fontScale="70000" lnSpcReduction="20000"/>
          </a:bodyPr>
          <a:lstStyle/>
          <a:p>
            <a:pPr algn="l" rtl="0"/>
            <a:r>
              <a:rPr lang="mk" b="0" i="0" u="none" dirty="0"/>
              <a:t>Услугите „еднаков со еднаков“ многу години овозможуваат </a:t>
            </a:r>
            <a:r>
              <a:rPr lang="mk" b="1" i="0" u="none" dirty="0"/>
              <a:t>пренос на нелегални датотеки како и на датотеки што се предмет на правата на интелектуална сопственост.</a:t>
            </a:r>
            <a:r>
              <a:rPr lang="mk" b="0" i="0" u="none" dirty="0"/>
              <a:t> </a:t>
            </a:r>
            <a:endParaRPr lang="mk" dirty="0" smtClean="0"/>
          </a:p>
          <a:p>
            <a:endParaRPr lang="mk" dirty="0" smtClean="0"/>
          </a:p>
          <a:p>
            <a:pPr algn="l" rtl="0"/>
            <a:r>
              <a:rPr lang="mk" b="0" i="0" u="none" dirty="0"/>
              <a:t>Клиентите во комуникацијата „еднаков со еднаков“ се популарни меѓу криминалните групи вклучени во вакви активности. </a:t>
            </a:r>
          </a:p>
          <a:p>
            <a:pPr algn="l" rtl="0"/>
            <a:r>
              <a:rPr lang="mk" b="0" i="0" u="none" dirty="0"/>
              <a:t>Првата генерација на архитектурата „еднаков со еднаков“ функционираше врз принципот на користење на централизиран сервер на кој луѓето се приклучуваа за да преземаат датотеки. Ова направи идентификацијата на тие што нудат нелегални услуги да биде релативно лесна и тие да се лоцираат и затворат. </a:t>
            </a:r>
            <a:endParaRPr lang="mk" dirty="0" smtClean="0"/>
          </a:p>
          <a:p>
            <a:pPr algn="l" rtl="0"/>
            <a:r>
              <a:rPr lang="mk" b="0" i="0" u="none" dirty="0"/>
              <a:t>Втората генерација на клиенти еднаков со еднаков користи различни методи на поврзување од оние што чуваат листи на достапни датотеки, за да пребарувањето стане полесно и оние што дејствуваат како суперјазли што идентификуваат каде се достапни датотеките</a:t>
            </a:r>
            <a:r>
              <a:rPr lang="mk" b="0" i="0" u="none" dirty="0" smtClean="0"/>
              <a:t>. </a:t>
            </a:r>
            <a:endParaRPr lang="mk" dirty="0" smtClean="0"/>
          </a:p>
          <a:p>
            <a:endParaRPr lang="mk"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95</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3111788"/>
            <a:ext cx="2667000" cy="584776"/>
          </a:xfrm>
          <a:prstGeom prst="rect">
            <a:avLst/>
          </a:prstGeom>
          <a:noFill/>
          <a:ln w="9525">
            <a:noFill/>
            <a:miter lim="800000"/>
            <a:headEnd/>
            <a:tailEnd/>
          </a:ln>
        </p:spPr>
        <p:txBody>
          <a:bodyPr>
            <a:spAutoFit/>
          </a:bodyPr>
          <a:lstStyle/>
          <a:p>
            <a:pPr algn="ctr" rtl="0"/>
            <a:r>
              <a:rPr lang="mk" sz="3200" b="1" i="0" u="none">
                <a:latin typeface="Calibri" pitchFamily="34" charset="0"/>
              </a:rPr>
              <a:t>ГРУПИ ЗА ДИСКУСИЈА</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96</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57158" y="0"/>
            <a:ext cx="8458200" cy="1006453"/>
          </a:xfrm>
          <a:noFill/>
        </p:spPr>
        <p:txBody>
          <a:bodyPr/>
          <a:lstStyle/>
          <a:p>
            <a:pPr rtl="0" eaLnBrk="1" hangingPunct="1"/>
            <a:r>
              <a:rPr lang="mk" b="1" i="0" u="none">
                <a:solidFill>
                  <a:schemeClr val="accent1">
                    <a:lumMod val="25000"/>
                  </a:schemeClr>
                </a:solidFill>
                <a:latin typeface="Calibri" pitchFamily="34" charset="0"/>
              </a:rPr>
              <a:t>Usenet-новости</a:t>
            </a:r>
          </a:p>
        </p:txBody>
      </p:sp>
      <p:sp>
        <p:nvSpPr>
          <p:cNvPr id="83971" name="Rectangle 3"/>
          <p:cNvSpPr>
            <a:spLocks noGrp="1" noChangeArrowheads="1"/>
          </p:cNvSpPr>
          <p:nvPr>
            <p:ph type="body" idx="1"/>
          </p:nvPr>
        </p:nvSpPr>
        <p:spPr>
          <a:xfrm>
            <a:off x="428596" y="914400"/>
            <a:ext cx="8077200" cy="5514996"/>
          </a:xfrm>
          <a:noFill/>
        </p:spPr>
        <p:txBody>
          <a:bodyPr>
            <a:normAutofit fontScale="92500"/>
          </a:bodyPr>
          <a:lstStyle/>
          <a:p>
            <a:pPr marL="365125" indent="-1588" algn="just" rtl="0" eaLnBrk="1" hangingPunct="1">
              <a:lnSpc>
                <a:spcPct val="110000"/>
              </a:lnSpc>
              <a:buClr>
                <a:srgbClr val="FF0000"/>
              </a:buClr>
              <a:buNone/>
            </a:pPr>
            <a:r>
              <a:rPr lang="mk" b="1" i="0" u="none">
                <a:latin typeface="Calibri" pitchFamily="34" charset="0"/>
              </a:rPr>
              <a:t>Usenet стои за „Корисничка мрежа“ што често се нарекува „групи за дискусија“</a:t>
            </a:r>
          </a:p>
          <a:p>
            <a:pPr lvl="1" algn="just" rtl="0">
              <a:lnSpc>
                <a:spcPct val="110000"/>
              </a:lnSpc>
              <a:buClr>
                <a:srgbClr val="FF0000"/>
              </a:buClr>
              <a:buNone/>
            </a:pPr>
            <a:endParaRPr lang="mk" sz="1200" b="1" dirty="0" smtClean="0">
              <a:latin typeface="Calibri" pitchFamily="34" charset="0"/>
            </a:endParaRPr>
          </a:p>
          <a:p>
            <a:pPr algn="just" rtl="0" eaLnBrk="1" hangingPunct="1">
              <a:lnSpc>
                <a:spcPct val="110000"/>
              </a:lnSpc>
            </a:pPr>
            <a:r>
              <a:rPr lang="mk" b="0" i="0" u="none">
                <a:latin typeface="Calibri" pitchFamily="34" charset="0"/>
              </a:rPr>
              <a:t>Usenet е составена од илјадници виртуелни огласни табли на различни субјекти</a:t>
            </a:r>
          </a:p>
          <a:p>
            <a:pPr lvl="1" algn="just" rtl="0" eaLnBrk="1" hangingPunct="1">
              <a:lnSpc>
                <a:spcPct val="110000"/>
              </a:lnSpc>
            </a:pPr>
            <a:r>
              <a:rPr lang="mk" b="0" i="0" u="none">
                <a:latin typeface="Calibri" pitchFamily="34" charset="0"/>
              </a:rPr>
              <a:t>Достапен е на интернет низ целиот свет</a:t>
            </a:r>
          </a:p>
          <a:p>
            <a:pPr algn="just" rtl="0" eaLnBrk="1" hangingPunct="1">
              <a:lnSpc>
                <a:spcPct val="110000"/>
              </a:lnSpc>
            </a:pPr>
            <a:r>
              <a:rPr lang="mk" b="0" i="0" u="none">
                <a:latin typeface="Calibri" pitchFamily="34" charset="0"/>
              </a:rPr>
              <a:t>Секој со пристап до интернет може:</a:t>
            </a:r>
          </a:p>
          <a:p>
            <a:pPr lvl="1" algn="just" rtl="0" eaLnBrk="1" hangingPunct="1">
              <a:lnSpc>
                <a:spcPct val="110000"/>
              </a:lnSpc>
            </a:pPr>
            <a:r>
              <a:rPr lang="mk" b="0" i="0" u="none">
                <a:latin typeface="Calibri" pitchFamily="34" charset="0"/>
              </a:rPr>
              <a:t>Да постира порака до која било Usenet-група за дискусија </a:t>
            </a:r>
          </a:p>
          <a:p>
            <a:pPr lvl="1" algn="just" rtl="0" eaLnBrk="1" hangingPunct="1">
              <a:lnSpc>
                <a:spcPct val="110000"/>
              </a:lnSpc>
            </a:pPr>
            <a:r>
              <a:rPr lang="mk" b="0" i="0" u="none">
                <a:latin typeface="Calibri" pitchFamily="34" charset="0"/>
              </a:rPr>
              <a:t>Да прочита која било порака</a:t>
            </a:r>
          </a:p>
          <a:p>
            <a:pPr lvl="1" algn="just" rtl="0" eaLnBrk="1" hangingPunct="1">
              <a:lnSpc>
                <a:spcPct val="110000"/>
              </a:lnSpc>
            </a:pPr>
            <a:r>
              <a:rPr lang="mk" b="0" i="0" u="none">
                <a:latin typeface="Calibri" pitchFamily="34" charset="0"/>
              </a:rPr>
              <a:t>Да постира одговор на која било порака</a:t>
            </a:r>
            <a:endParaRPr lang="mk"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fld id="{B33E2EF3-ADC9-470B-B2CE-4BEDEB6C8EEF}" type="slidenum">
              <a:rPr sz="1200">
                <a:solidFill>
                  <a:srgbClr val="898989"/>
                </a:solidFill>
              </a:rPr>
              <a:pPr algn="r" eaLnBrk="1" hangingPunct="1">
                <a:spcBef>
                  <a:spcPct val="0"/>
                </a:spcBef>
                <a:buFontTx/>
                <a:buNone/>
              </a:pPr>
              <a:t>97</a:t>
            </a:fld>
            <a:endParaRPr lang="mk"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dissolve">
                                      <p:cBhvr>
                                        <p:cTn id="7" dur="500"/>
                                        <p:tgtEl>
                                          <p:spTgt spid="839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3971">
                                            <p:txEl>
                                              <p:pRg st="2" end="2"/>
                                            </p:txEl>
                                          </p:spTgt>
                                        </p:tgtEl>
                                        <p:attrNameLst>
                                          <p:attrName>style.visibility</p:attrName>
                                        </p:attrNameLst>
                                      </p:cBhvr>
                                      <p:to>
                                        <p:strVal val="visible"/>
                                      </p:to>
                                    </p:set>
                                    <p:animEffect transition="in" filter="dissolve">
                                      <p:cBhvr>
                                        <p:cTn id="12" dur="500"/>
                                        <p:tgtEl>
                                          <p:spTgt spid="83971">
                                            <p:txEl>
                                              <p:pRg st="2" end="2"/>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83971">
                                            <p:txEl>
                                              <p:pRg st="3" end="3"/>
                                            </p:txEl>
                                          </p:spTgt>
                                        </p:tgtEl>
                                        <p:attrNameLst>
                                          <p:attrName>style.visibility</p:attrName>
                                        </p:attrNameLst>
                                      </p:cBhvr>
                                      <p:to>
                                        <p:strVal val="visible"/>
                                      </p:to>
                                    </p:set>
                                    <p:animEffect transition="in" filter="dissolve">
                                      <p:cBhvr>
                                        <p:cTn id="15" dur="500"/>
                                        <p:tgtEl>
                                          <p:spTgt spid="8397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3971">
                                            <p:txEl>
                                              <p:pRg st="4" end="4"/>
                                            </p:txEl>
                                          </p:spTgt>
                                        </p:tgtEl>
                                        <p:attrNameLst>
                                          <p:attrName>style.visibility</p:attrName>
                                        </p:attrNameLst>
                                      </p:cBhvr>
                                      <p:to>
                                        <p:strVal val="visible"/>
                                      </p:to>
                                    </p:set>
                                    <p:animEffect transition="in" filter="dissolve">
                                      <p:cBhvr>
                                        <p:cTn id="20" dur="500"/>
                                        <p:tgtEl>
                                          <p:spTgt spid="83971">
                                            <p:txEl>
                                              <p:pRg st="4" end="4"/>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3971">
                                            <p:txEl>
                                              <p:pRg st="5" end="5"/>
                                            </p:txEl>
                                          </p:spTgt>
                                        </p:tgtEl>
                                        <p:attrNameLst>
                                          <p:attrName>style.visibility</p:attrName>
                                        </p:attrNameLst>
                                      </p:cBhvr>
                                      <p:to>
                                        <p:strVal val="visible"/>
                                      </p:to>
                                    </p:set>
                                    <p:animEffect transition="in" filter="dissolve">
                                      <p:cBhvr>
                                        <p:cTn id="23" dur="500"/>
                                        <p:tgtEl>
                                          <p:spTgt spid="83971">
                                            <p:txEl>
                                              <p:pRg st="5" end="5"/>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83971">
                                            <p:txEl>
                                              <p:pRg st="6" end="6"/>
                                            </p:txEl>
                                          </p:spTgt>
                                        </p:tgtEl>
                                        <p:attrNameLst>
                                          <p:attrName>style.visibility</p:attrName>
                                        </p:attrNameLst>
                                      </p:cBhvr>
                                      <p:to>
                                        <p:strVal val="visible"/>
                                      </p:to>
                                    </p:set>
                                    <p:animEffect transition="in" filter="dissolve">
                                      <p:cBhvr>
                                        <p:cTn id="26" dur="500"/>
                                        <p:tgtEl>
                                          <p:spTgt spid="83971">
                                            <p:txEl>
                                              <p:pRg st="6" end="6"/>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83971">
                                            <p:txEl>
                                              <p:pRg st="7" end="7"/>
                                            </p:txEl>
                                          </p:spTgt>
                                        </p:tgtEl>
                                        <p:attrNameLst>
                                          <p:attrName>style.visibility</p:attrName>
                                        </p:attrNameLst>
                                      </p:cBhvr>
                                      <p:to>
                                        <p:strVal val="visible"/>
                                      </p:to>
                                    </p:set>
                                    <p:animEffect transition="in" filter="dissolve">
                                      <p:cBhvr>
                                        <p:cTn id="29" dur="500"/>
                                        <p:tgtEl>
                                          <p:spTgt spid="839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mk"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lgn="l" rtl="0">
                <a:defRPr/>
              </a:pPr>
              <a:endParaRPr lang="mk"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mk"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lgn="l" rtl="0">
                <a:defRPr/>
              </a:pPr>
              <a:endParaRPr lang="mk"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mk"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mk"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mk"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mk"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mk"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mk"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mk"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mk"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mk"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mk"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mk"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mk"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mk"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mk"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mk"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mk"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mk"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mk"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mk"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mk"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mk"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mk"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mk"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mk"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mk"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mk"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mk"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mk"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mk"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mk"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mk"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mk"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mk"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mk"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mk"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mk"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mk"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mk" dirty="0"/>
            </a:p>
          </p:txBody>
        </p:sp>
      </p:grpSp>
      <p:sp>
        <p:nvSpPr>
          <p:cNvPr id="5123" name="TextBox 48"/>
          <p:cNvSpPr txBox="1">
            <a:spLocks noChangeArrowheads="1"/>
          </p:cNvSpPr>
          <p:nvPr/>
        </p:nvSpPr>
        <p:spPr bwMode="auto">
          <a:xfrm>
            <a:off x="3429000" y="2912533"/>
            <a:ext cx="2667000" cy="1569660"/>
          </a:xfrm>
          <a:prstGeom prst="rect">
            <a:avLst/>
          </a:prstGeom>
          <a:noFill/>
          <a:ln w="9525">
            <a:noFill/>
            <a:miter lim="800000"/>
            <a:headEnd/>
            <a:tailEnd/>
          </a:ln>
        </p:spPr>
        <p:txBody>
          <a:bodyPr>
            <a:spAutoFit/>
          </a:bodyPr>
          <a:lstStyle/>
          <a:p>
            <a:pPr algn="ctr" rtl="0"/>
            <a:r>
              <a:rPr lang="mk" sz="3200" b="1" i="0" u="none">
                <a:latin typeface="Calibri" pitchFamily="34" charset="0"/>
              </a:rPr>
              <a:t>ПРОТОКОЛ ЗА ПРЕНОС НА ДАТОТЕКИ</a:t>
            </a:r>
            <a:endParaRPr lang="mk"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98</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66762"/>
          </a:xfrm>
        </p:spPr>
        <p:txBody>
          <a:bodyPr/>
          <a:lstStyle/>
          <a:p>
            <a:pPr rtl="0"/>
            <a:r>
              <a:rPr lang="mk" b="1" i="0" u="none" dirty="0"/>
              <a:t>Протокол за пренос на </a:t>
            </a:r>
            <a:r>
              <a:rPr lang="mk" b="1" i="0" u="none" dirty="0" smtClean="0"/>
              <a:t>датотеки </a:t>
            </a:r>
            <a:endParaRPr lang="mk" b="1" dirty="0"/>
          </a:p>
        </p:txBody>
      </p:sp>
      <p:sp>
        <p:nvSpPr>
          <p:cNvPr id="3" name="Content Placeholder 2"/>
          <p:cNvSpPr>
            <a:spLocks noGrp="1"/>
          </p:cNvSpPr>
          <p:nvPr>
            <p:ph idx="1"/>
          </p:nvPr>
        </p:nvSpPr>
        <p:spPr>
          <a:xfrm>
            <a:off x="457200" y="1227668"/>
            <a:ext cx="8229600" cy="4898496"/>
          </a:xfrm>
        </p:spPr>
        <p:txBody>
          <a:bodyPr>
            <a:normAutofit fontScale="77500" lnSpcReduction="20000"/>
          </a:bodyPr>
          <a:lstStyle/>
          <a:p>
            <a:pPr algn="l" rtl="0"/>
            <a:r>
              <a:rPr lang="mk" b="0" i="0" u="none" dirty="0"/>
              <a:t>Протоколот за пренос на датотеки (File Transfer Protocol (FTP)) е моќен протокол што овозможува </a:t>
            </a:r>
            <a:r>
              <a:rPr lang="mk" b="1" i="0" u="none" dirty="0"/>
              <a:t>пренос на датотеки од еден компјутер на друг.</a:t>
            </a:r>
            <a:r>
              <a:rPr lang="mk" b="0" i="0" u="none" dirty="0"/>
              <a:t> </a:t>
            </a:r>
          </a:p>
          <a:p>
            <a:pPr algn="l" rtl="0"/>
            <a:r>
              <a:rPr lang="mk" b="0" i="0" u="none" dirty="0"/>
              <a:t>Тој функционира врз основа клиент/сервер со FTP-програма инсталирана на клиентот, која му овозможува на корисникот да дејствува заемно со серверот за да добие пристап до услугите и до информациите на серверот. </a:t>
            </a:r>
          </a:p>
          <a:p>
            <a:pPr algn="l" rtl="0"/>
            <a:r>
              <a:rPr lang="mk" b="0" i="0" u="none" dirty="0"/>
              <a:t>Кога корисникот сака да пренесе датотека, се создава ТСР- врска во целниот систем</a:t>
            </a:r>
            <a:r>
              <a:rPr lang="mk" b="0" i="0" u="none" dirty="0" smtClean="0"/>
              <a:t>. Дозволено </a:t>
            </a:r>
            <a:r>
              <a:rPr lang="mk" b="0" i="0" u="none" dirty="0"/>
              <a:t>е да се пренесат ИД и лозинката на корисникот и на корисникот му е дозволено да ги прецизира датотеките и активноста што се бара. </a:t>
            </a:r>
            <a:endParaRPr lang="mk" dirty="0" smtClean="0"/>
          </a:p>
          <a:p>
            <a:pPr algn="l" rtl="0"/>
            <a:r>
              <a:rPr lang="mk" b="0" i="0" u="none" dirty="0"/>
              <a:t>Кога е дадена дозвола за пренос на датотека, се креира друга ТСР-врска за пренос на датотеката. </a:t>
            </a:r>
            <a:endParaRPr lang="mk"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mk"/>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rtl="0" eaLnBrk="1" hangingPunct="1">
              <a:spcBef>
                <a:spcPct val="0"/>
              </a:spcBef>
              <a:buFontTx/>
              <a:buNone/>
            </a:pPr>
            <a:r>
              <a:rPr lang="mk" sz="1200" b="0" i="0" u="none">
                <a:solidFill>
                  <a:srgbClr val="898989"/>
                </a:solidFill>
              </a:rPr>
              <a:t>!</a:t>
            </a:r>
            <a:fld id="{B33E2EF3-ADC9-470B-B2CE-4BEDEB6C8EEF}" type="slidenum">
              <a:rPr sz="1200">
                <a:solidFill>
                  <a:srgbClr val="898989"/>
                </a:solidFill>
              </a:rPr>
              <a:pPr algn="r" eaLnBrk="1" hangingPunct="1">
                <a:spcBef>
                  <a:spcPct val="0"/>
                </a:spcBef>
                <a:buFontTx/>
                <a:buNone/>
              </a:pPr>
              <a:t>99</a:t>
            </a:fld>
            <a:endParaRPr lang="mk" altLang="en-US" sz="1200" dirty="0" smtClean="0">
              <a:solidFill>
                <a:srgbClr val="898989"/>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8|1.2|16."/>
</p:tagLst>
</file>

<file path=ppt/tags/tag2.xml><?xml version="1.0" encoding="utf-8"?>
<p:tagLst xmlns:a="http://schemas.openxmlformats.org/drawingml/2006/main" xmlns:r="http://schemas.openxmlformats.org/officeDocument/2006/relationships" xmlns:p="http://schemas.openxmlformats.org/presentationml/2006/main">
  <p:tag name="TIMING" val="|0.8|1.2|16."/>
</p:tagLst>
</file>

<file path=ppt/tags/tag3.xml><?xml version="1.0" encoding="utf-8"?>
<p:tagLst xmlns:a="http://schemas.openxmlformats.org/drawingml/2006/main" xmlns:r="http://schemas.openxmlformats.org/officeDocument/2006/relationships" xmlns:p="http://schemas.openxmlformats.org/presentationml/2006/main">
  <p:tag name="TIMING" val="|0.8|1.2|16."/>
</p:tagLst>
</file>

<file path=ppt/tags/tag4.xml><?xml version="1.0" encoding="utf-8"?>
<p:tagLst xmlns:a="http://schemas.openxmlformats.org/drawingml/2006/main" xmlns:r="http://schemas.openxmlformats.org/officeDocument/2006/relationships" xmlns:p="http://schemas.openxmlformats.org/presentationml/2006/main">
  <p:tag name="TIMING" val="|0.9|0.6|0.7|15.9|9.3|9."/>
</p:tagLst>
</file>

<file path=ppt/tags/tag5.xml><?xml version="1.0" encoding="utf-8"?>
<p:tagLst xmlns:a="http://schemas.openxmlformats.org/drawingml/2006/main" xmlns:r="http://schemas.openxmlformats.org/officeDocument/2006/relationships" xmlns:p="http://schemas.openxmlformats.org/presentationml/2006/main">
  <p:tag name="TIMING" val="|0.9|0.6|0.7|15.9|9.3|9."/>
</p:tagLst>
</file>

<file path=ppt/tags/tag6.xml><?xml version="1.0" encoding="utf-8"?>
<p:tagLst xmlns:a="http://schemas.openxmlformats.org/drawingml/2006/main" xmlns:r="http://schemas.openxmlformats.org/officeDocument/2006/relationships" xmlns:p="http://schemas.openxmlformats.org/presentationml/2006/main">
  <p:tag name="TIMING" val="|9.1|13.6|23.2|9.7"/>
</p:tagLst>
</file>

<file path=ppt/tags/tag7.xml><?xml version="1.0" encoding="utf-8"?>
<p:tagLst xmlns:a="http://schemas.openxmlformats.org/drawingml/2006/main" xmlns:r="http://schemas.openxmlformats.org/officeDocument/2006/relationships" xmlns:p="http://schemas.openxmlformats.org/presentationml/2006/main">
  <p:tag name="TIMING" val="|0.6|25.4|18.|3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2895</TotalTime>
  <Words>20012</Words>
  <Application>Microsoft Office PowerPoint</Application>
  <PresentationFormat>On-screen Show (4:3)</PresentationFormat>
  <Paragraphs>1851</Paragraphs>
  <Slides>167</Slides>
  <Notes>123</Notes>
  <HiddenSlides>0</HiddenSlides>
  <MMClips>1</MMClips>
  <ScaleCrop>false</ScaleCrop>
  <HeadingPairs>
    <vt:vector size="4" baseType="variant">
      <vt:variant>
        <vt:lpstr>Theme</vt:lpstr>
      </vt:variant>
      <vt:variant>
        <vt:i4>1</vt:i4>
      </vt:variant>
      <vt:variant>
        <vt:lpstr>Slide Titles</vt:lpstr>
      </vt:variant>
      <vt:variant>
        <vt:i4>167</vt:i4>
      </vt:variant>
    </vt:vector>
  </HeadingPairs>
  <TitlesOfParts>
    <vt:vector size="168" baseType="lpstr">
      <vt:lpstr>Office Theme</vt:lpstr>
      <vt:lpstr>Воведна обука за компјутерски криминал за судии и за обвинители</vt:lpstr>
      <vt:lpstr>Агенда</vt:lpstr>
      <vt:lpstr>Агенда</vt:lpstr>
      <vt:lpstr>Агенда</vt:lpstr>
      <vt:lpstr>Цели на сесијата </vt:lpstr>
      <vt:lpstr>Слави последни зборови</vt:lpstr>
      <vt:lpstr>Развој на компјутерите</vt:lpstr>
      <vt:lpstr>Прв дел Прв дел – Како функционира интернетот </vt:lpstr>
      <vt:lpstr>PowerPoint Presentation</vt:lpstr>
      <vt:lpstr>Оперативни системи</vt:lpstr>
      <vt:lpstr>Оперативни системи</vt:lpstr>
      <vt:lpstr>Статистички податоци за оперативните системи</vt:lpstr>
      <vt:lpstr>Веб-пребарувачи</vt:lpstr>
      <vt:lpstr>Статистички податоци за пребарувачите</vt:lpstr>
      <vt:lpstr>Клиенти на е-пошта</vt:lpstr>
      <vt:lpstr>Статистички податоци за клиентите на е-пошта</vt:lpstr>
      <vt:lpstr>Други апликации</vt:lpstr>
      <vt:lpstr>PowerPoint Presentation</vt:lpstr>
      <vt:lpstr>Интернет</vt:lpstr>
      <vt:lpstr>Интернет</vt:lpstr>
      <vt:lpstr>Првиот ИНТЕРНЕТ</vt:lpstr>
      <vt:lpstr>Кратка историја</vt:lpstr>
      <vt:lpstr>Ограничувања на мрежите</vt:lpstr>
      <vt:lpstr>Термини поврзани со мрежи</vt:lpstr>
      <vt:lpstr>Термини поврзани со мрежи</vt:lpstr>
      <vt:lpstr>Термини поврзани со мрежи</vt:lpstr>
      <vt:lpstr>Други термини поврзани со мрежи</vt:lpstr>
      <vt:lpstr>Други термини поврзани со мрежи</vt:lpstr>
      <vt:lpstr>Други термини поврзани со мрежи</vt:lpstr>
      <vt:lpstr>Други термини поврзани со мрежи</vt:lpstr>
      <vt:lpstr>Други термини поврзани со мрежи</vt:lpstr>
      <vt:lpstr>Вкупна слика</vt:lpstr>
      <vt:lpstr>PowerPoint Presentation</vt:lpstr>
      <vt:lpstr>Воини на мрежата</vt:lpstr>
      <vt:lpstr>Принципи на интернетот</vt:lpstr>
      <vt:lpstr>PowerPoint Presentation</vt:lpstr>
      <vt:lpstr>Интернет-протоколи</vt:lpstr>
      <vt:lpstr>Поврзување за интернет</vt:lpstr>
      <vt:lpstr>Провајдер на интернет-услуги (ISP)</vt:lpstr>
      <vt:lpstr>Факти за глобален интернет – 2008</vt:lpstr>
      <vt:lpstr>Факти за глобалниот интернет – 2016</vt:lpstr>
      <vt:lpstr>PowerPoint Presentation</vt:lpstr>
      <vt:lpstr>IP-адресирање </vt:lpstr>
      <vt:lpstr>IP-адреси</vt:lpstr>
      <vt:lpstr>IP-адреси</vt:lpstr>
      <vt:lpstr>IPv4 наспроти IPv6</vt:lpstr>
      <vt:lpstr>IP-адреси</vt:lpstr>
      <vt:lpstr>IP-адреси</vt:lpstr>
      <vt:lpstr>IP-адреси</vt:lpstr>
      <vt:lpstr>IP-адреси</vt:lpstr>
      <vt:lpstr>Доменски именски систем – Domain Name System (DNS).</vt:lpstr>
      <vt:lpstr>Информации Whois (Кој е)</vt:lpstr>
      <vt:lpstr>PowerPoint Presentation</vt:lpstr>
      <vt:lpstr>Географска локација на IP </vt:lpstr>
      <vt:lpstr>Иднината на интернет</vt:lpstr>
      <vt:lpstr>PowerPoint Presentation</vt:lpstr>
      <vt:lpstr>Втор дел Интернет-услуги </vt:lpstr>
      <vt:lpstr>Клучна инфраструктура</vt:lpstr>
      <vt:lpstr>PowerPoint Presentation</vt:lpstr>
      <vt:lpstr>Светска мрежа</vt:lpstr>
      <vt:lpstr>Што е HTTP?</vt:lpstr>
      <vt:lpstr>HTTP барање / одговор</vt:lpstr>
      <vt:lpstr>PowerPoint Presentation</vt:lpstr>
      <vt:lpstr>Еднообразен пронаоѓач на ресурси – URL (Uniform Resource Locator)</vt:lpstr>
      <vt:lpstr>Објаснувања</vt:lpstr>
      <vt:lpstr>PowerPoint Presentation</vt:lpstr>
      <vt:lpstr>Веб-сервери </vt:lpstr>
      <vt:lpstr>Логови на веб-сервери</vt:lpstr>
      <vt:lpstr>Логови на веб-сервери</vt:lpstr>
      <vt:lpstr> Логови на веб-сервери</vt:lpstr>
      <vt:lpstr>PowerPoint Presentation</vt:lpstr>
      <vt:lpstr>PowerPoint Presentation</vt:lpstr>
      <vt:lpstr> Како функционира електронската пошта</vt:lpstr>
      <vt:lpstr> Како функционира е-пошта</vt:lpstr>
      <vt:lpstr>PowerPoint Presentation</vt:lpstr>
      <vt:lpstr>PowerPoint Presentation</vt:lpstr>
      <vt:lpstr>Различни видови електронска пошта</vt:lpstr>
      <vt:lpstr>PowerPoint Presentation</vt:lpstr>
      <vt:lpstr>PowerPoint Presentation</vt:lpstr>
      <vt:lpstr>PowerPoint Presentation</vt:lpstr>
      <vt:lpstr>Проширени заглавија на електронска пошта [G-mail ]  ЕЛЕКТРОНСКА ПОШТА</vt:lpstr>
      <vt:lpstr>PowerPoint Presentation</vt:lpstr>
      <vt:lpstr>Оваа презентација има три дела: Трет делДруги релевантни интернет-апликации </vt:lpstr>
      <vt:lpstr>PowerPoint Presentation</vt:lpstr>
      <vt:lpstr>Обработка во облак</vt:lpstr>
      <vt:lpstr>Логички дијаграм на обработка во облак</vt:lpstr>
      <vt:lpstr>Неодамна на Google.com</vt:lpstr>
      <vt:lpstr>Чување податоци на мрежа</vt:lpstr>
      <vt:lpstr>PowerPoint Presentation</vt:lpstr>
      <vt:lpstr>IoT – Интернет на нештата (Internet of things)</vt:lpstr>
      <vt:lpstr>IoT – Интернет на нештата (Internet of things)</vt:lpstr>
      <vt:lpstr>PowerPoint Presentation</vt:lpstr>
      <vt:lpstr>„Кутија за неиспорачани писма“ на Hotmail </vt:lpstr>
      <vt:lpstr>PowerPoint Presentation</vt:lpstr>
      <vt:lpstr>Еднаков со еднаков (Peer to Peer)</vt:lpstr>
      <vt:lpstr>PowerPoint Presentation</vt:lpstr>
      <vt:lpstr>Usenet-новости</vt:lpstr>
      <vt:lpstr>PowerPoint Presentation</vt:lpstr>
      <vt:lpstr>Протокол за пренос на датотеки </vt:lpstr>
      <vt:lpstr>PowerPoint Presentation</vt:lpstr>
      <vt:lpstr>Разговор преку интернет</vt:lpstr>
      <vt:lpstr>PowerPoint Presentation</vt:lpstr>
      <vt:lpstr>Социјално вмрежување</vt:lpstr>
      <vt:lpstr>Социјално вмрежување</vt:lpstr>
      <vt:lpstr>Колку се распространети социјалните мрежи</vt:lpstr>
      <vt:lpstr>Клучни глобални социјални платформи</vt:lpstr>
      <vt:lpstr>Употреба на социјалните мрежи по региони во 2017 година</vt:lpstr>
      <vt:lpstr>Постирај и биди проколнат! постирај и биди проколнат!ака „Не очекував тоа ти да го прочиташ!!“</vt:lpstr>
      <vt:lpstr>PowerPoint Presentation</vt:lpstr>
      <vt:lpstr>Што се онлајн-игри</vt:lpstr>
      <vt:lpstr>Компјутерски криминал во онлајн-игрите</vt:lpstr>
      <vt:lpstr>Кинез прободен со смрт поради „кражба“ на виртуелен меч</vt:lpstr>
      <vt:lpstr>PowerPoint Presentation</vt:lpstr>
      <vt:lpstr>Медија-стриминг</vt:lpstr>
      <vt:lpstr>Медија-стриминг</vt:lpstr>
      <vt:lpstr>PowerPoint Presentation</vt:lpstr>
      <vt:lpstr> Анонимно сурфање</vt:lpstr>
      <vt:lpstr>Прокси-сервери</vt:lpstr>
      <vt:lpstr>Многу луѓе сакаат да бидат анонимни</vt:lpstr>
      <vt:lpstr>PowerPoint Presentation</vt:lpstr>
      <vt:lpstr>Surface web vs. Deep web vs. Dark web (Површинска пајажина наспроти Длабока пајажина наспроти Темна пајажина)</vt:lpstr>
      <vt:lpstr>PowerPoint Presentation</vt:lpstr>
      <vt:lpstr>TOR – Како тој функционира?</vt:lpstr>
      <vt:lpstr>Скриени TOR-услуги</vt:lpstr>
      <vt:lpstr>Скриени TOR-услуги</vt:lpstr>
      <vt:lpstr>Важност of Darknet</vt:lpstr>
      <vt:lpstr>Истражни предизвици </vt:lpstr>
      <vt:lpstr>PowerPoint Presentation</vt:lpstr>
      <vt:lpstr> Услуги на анонимна е-пошта</vt:lpstr>
      <vt:lpstr>Бесплатни услуги за анонимна е-пошта</vt:lpstr>
      <vt:lpstr>Заглавија на Hushmail</vt:lpstr>
      <vt:lpstr>PowerPoint Presentation</vt:lpstr>
      <vt:lpstr>Дефиниција на виртуелна валута</vt:lpstr>
      <vt:lpstr>Карактеристики на криптовалутата</vt:lpstr>
      <vt:lpstr>Видови виртуелни валути</vt:lpstr>
      <vt:lpstr>Криптовалута во вести</vt:lpstr>
      <vt:lpstr>Видови криптовалути</vt:lpstr>
      <vt:lpstr>Теоријата зад биткоинот</vt:lpstr>
      <vt:lpstr>Теоријата зад криптовалутата</vt:lpstr>
      <vt:lpstr>Употреба на криптовалутата во перењето пари </vt:lpstr>
      <vt:lpstr>Истражни техники</vt:lpstr>
      <vt:lpstr>Предизвиците за истрагите</vt:lpstr>
      <vt:lpstr>PowerPoint Presentation</vt:lpstr>
      <vt:lpstr>Четврти дел Кривични дела што се вршат преку интернет</vt:lpstr>
      <vt:lpstr>Примери на статистички податоци (САД)</vt:lpstr>
      <vt:lpstr>Компјутерски криминал по континенти</vt:lpstr>
      <vt:lpstr>Најзначаен компјутерски криминал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Примери на компјутерски измами</vt:lpstr>
      <vt:lpstr>Примери на компјутерски измами</vt:lpstr>
      <vt:lpstr>Примери на компјутерски измами</vt:lpstr>
      <vt:lpstr>Примери на компјутерски измами</vt:lpstr>
      <vt:lpstr>Примери на компјутерски измами</vt:lpstr>
      <vt:lpstr>Зошто ова ни изгледа толку познато?</vt:lpstr>
      <vt:lpstr>И повторно....</vt:lpstr>
      <vt:lpstr>PowerPoint Presentation</vt:lpstr>
      <vt:lpstr>Шести дел Резиме </vt:lpstr>
      <vt:lpstr>Цели на сесијата </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Alkemist</cp:lastModifiedBy>
  <cp:revision>204</cp:revision>
  <cp:lastPrinted>2012-01-06T12:07:57Z</cp:lastPrinted>
  <dcterms:created xsi:type="dcterms:W3CDTF">2012-01-25T11:53:12Z</dcterms:created>
  <dcterms:modified xsi:type="dcterms:W3CDTF">2017-11-09T17:29:57Z</dcterms:modified>
</cp:coreProperties>
</file>