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59" r:id="rId3"/>
    <p:sldId id="293" r:id="rId4"/>
    <p:sldId id="260" r:id="rId5"/>
    <p:sldId id="292" r:id="rId6"/>
    <p:sldId id="261" r:id="rId7"/>
    <p:sldId id="291" r:id="rId8"/>
    <p:sldId id="290" r:id="rId9"/>
    <p:sldId id="28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F5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682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648" y="5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FA8EBA-DF25-4182-A60A-11113B5910FC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89173B-7793-4164-81A3-F0755BCDED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1379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19CAB-F40C-4601-B23A-FD75F24296F4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5FD459-B6DE-482A-B8A9-BE45B4C61E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9570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FC81B-4FA9-4AFA-AABB-997400ABDD9C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161E-CF78-428D-8F29-08628A670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267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FC81B-4FA9-4AFA-AABB-997400ABDD9C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161E-CF78-428D-8F29-08628A670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913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1300479"/>
            <a:ext cx="2628900" cy="487648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300479"/>
            <a:ext cx="7734300" cy="487648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FC81B-4FA9-4AFA-AABB-997400ABDD9C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161E-CF78-428D-8F29-08628A670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607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FC81B-4FA9-4AFA-AABB-997400ABDD9C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161E-CF78-428D-8F29-08628A670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821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FC81B-4FA9-4AFA-AABB-997400ABDD9C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161E-CF78-428D-8F29-08628A670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75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FC81B-4FA9-4AFA-AABB-997400ABDD9C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161E-CF78-428D-8F29-08628A670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858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FC81B-4FA9-4AFA-AABB-997400ABDD9C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161E-CF78-428D-8F29-08628A670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126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FC81B-4FA9-4AFA-AABB-997400ABDD9C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161E-CF78-428D-8F29-08628A670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813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FC81B-4FA9-4AFA-AABB-997400ABDD9C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161E-CF78-428D-8F29-08628A670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858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249680"/>
            <a:ext cx="6172200" cy="461137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FC81B-4FA9-4AFA-AABB-997400ABDD9C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161E-CF78-428D-8F29-08628A670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302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FC81B-4FA9-4AFA-AABB-997400ABDD9C}" type="datetimeFigureOut">
              <a:rPr lang="en-US" smtClean="0"/>
              <a:t>6/17/2019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C161E-CF78-428D-8F29-08628A670B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28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719417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221FC81B-4FA9-4AFA-AABB-997400ABDD9C}" type="datetimeFigureOut">
              <a:rPr lang="en-US" smtClean="0"/>
              <a:pPr/>
              <a:t>6/17/2019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fld id="{DB1C161E-CF78-428D-8F29-08628A670BA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03412" y="253777"/>
            <a:ext cx="11430000" cy="6362176"/>
          </a:xfrm>
          <a:prstGeom prst="rect">
            <a:avLst/>
          </a:prstGeom>
          <a:noFill/>
          <a:ln w="19050">
            <a:solidFill>
              <a:schemeClr val="accent2">
                <a:lumMod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4554" y="253777"/>
            <a:ext cx="3752833" cy="1001281"/>
          </a:xfrm>
          <a:prstGeom prst="rect">
            <a:avLst/>
          </a:prstGeo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04471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chemeClr val="accent2">
              <a:lumMod val="50000"/>
            </a:schemeClr>
          </a:solidFill>
          <a:latin typeface="Calibri Light" panose="020F030202020403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BF5F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2000" kern="1200">
          <a:solidFill>
            <a:srgbClr val="BF5F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rgainc.com/aitf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gainc.com/aitf/" TargetMode="External"/><Relationship Id="rId2" Type="http://schemas.openxmlformats.org/officeDocument/2006/relationships/hyperlink" Target="http://www.margainc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maurrasse@margainc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Anchor Institutions </a:t>
            </a:r>
            <a:br>
              <a:rPr lang="en-US" dirty="0"/>
            </a:br>
            <a:r>
              <a:rPr lang="en-US" dirty="0"/>
              <a:t>Task Force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David J. Maurrasse</a:t>
            </a:r>
          </a:p>
          <a:p>
            <a:r>
              <a:rPr lang="en-US" dirty="0"/>
              <a:t>June 18, 2019</a:t>
            </a:r>
          </a:p>
          <a:p>
            <a:r>
              <a:rPr lang="en-US" dirty="0"/>
              <a:t>Council of Europe</a:t>
            </a:r>
          </a:p>
        </p:txBody>
      </p:sp>
    </p:spTree>
    <p:extLst>
      <p:ext uri="{BB962C8B-B14F-4D97-AF65-F5344CB8AC3E}">
        <p14:creationId xmlns:p14="http://schemas.microsoft.com/office/powerpoint/2010/main" val="3097877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Anchor Institutions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Are enduring organizations that remain in their geographic places, and play an integral role in their local communities and economies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Cannot easily leave, even in the midst of capital flight – universities, hospitals, arts and culture organizations, various significant employers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While objectively rooted, anchor institutions are not necessarily philosophically committed to being engaged in their localities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388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B965AD-9EF6-46D2-8331-FF1C805383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Higher Education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C7DB5-79B4-427B-A2E2-78443BC6D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Institutions of higher education bring a unique blend of assets as anchors – intellectual, human, physical, economic, and social capital</a:t>
            </a:r>
          </a:p>
          <a:p>
            <a:r>
              <a:rPr lang="en-US" dirty="0"/>
              <a:t>The social mission of institutions of higher education prioritizes contributions to the improvement of various aspects of the human condition – knowledge to improve society</a:t>
            </a:r>
          </a:p>
          <a:p>
            <a:r>
              <a:rPr lang="en-US" dirty="0"/>
              <a:t>This mission can be applied locally to improve our understanding of  many pertinent social concerns as well as address challenges facing localities (i.e. economic insecurity, disparities in health and education)</a:t>
            </a:r>
          </a:p>
          <a:p>
            <a:r>
              <a:rPr lang="en-US" dirty="0"/>
              <a:t>As institutions of higher education are interdependent with their surroundings, they are poised to engage in mutually beneficial partnerships with local stakeholders</a:t>
            </a:r>
          </a:p>
        </p:txBody>
      </p:sp>
    </p:spTree>
    <p:extLst>
      <p:ext uri="{BB962C8B-B14F-4D97-AF65-F5344CB8AC3E}">
        <p14:creationId xmlns:p14="http://schemas.microsoft.com/office/powerpoint/2010/main" val="625257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82358"/>
            <a:ext cx="7194176" cy="1325563"/>
          </a:xfrm>
        </p:spPr>
        <p:txBody>
          <a:bodyPr/>
          <a:lstStyle/>
          <a:p>
            <a:r>
              <a:rPr lang="en-US" dirty="0"/>
              <a:t>Anchor Institutions Task Force (AITF)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r>
              <a:rPr lang="en-US" dirty="0"/>
              <a:t>Founded in 2009, the AITF is an action-oriented learning community promoting the engagement of anchor institutions in community and economic development </a:t>
            </a:r>
          </a:p>
          <a:p>
            <a:r>
              <a:rPr lang="en-US" dirty="0"/>
              <a:t>AITF promotes equitable growth in communities and expanded opportunities for the most vulnerable populations</a:t>
            </a:r>
          </a:p>
          <a:p>
            <a:r>
              <a:rPr lang="en-US" dirty="0"/>
              <a:t>Tenth Anniversary Conference: October 24, 25, 2019 in New York City – conferences address how anchor institutions can improve educational and economic opportunities, and reduce inequities through community partnerships.  This conference will also address the future of anchor leadership.</a:t>
            </a:r>
          </a:p>
          <a:p>
            <a:r>
              <a:rPr lang="en-US" dirty="0">
                <a:hlinkClick r:id="rId2"/>
              </a:rPr>
              <a:t>www.margainc.com/aitf/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FB82B-B827-4789-A94F-D29A218DDCDF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852416" y="1646238"/>
            <a:ext cx="15824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solidFill>
                  <a:srgbClr val="BF5F00"/>
                </a:solidFill>
                <a:effectLst>
                  <a:reflection blurRad="6350" stA="53000" endA="300" endPos="35500" dir="5400000" sy="-90000" algn="bl" rotWithShape="0"/>
                </a:effectLst>
              </a:rPr>
              <a:t>900+</a:t>
            </a:r>
            <a:endParaRPr lang="en-US" sz="5400" b="0" cap="none" spc="0" dirty="0">
              <a:ln w="0"/>
              <a:solidFill>
                <a:srgbClr val="BF5F00"/>
              </a:soli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9725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AITF Rationale and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AITF was created because there was not a space for an individually-based membership organization</a:t>
            </a:r>
          </a:p>
          <a:p>
            <a:r>
              <a:rPr lang="en-US" dirty="0"/>
              <a:t>AITF convenes individuals across sectors because it is important for anchor institutions, government, philanthropy, community organizations, the private sector, and others</a:t>
            </a:r>
          </a:p>
          <a:p>
            <a:r>
              <a:rPr lang="en-US" dirty="0"/>
              <a:t>We are also a values-driven movement organization focusing on the community engagement of anchor institutions of all types </a:t>
            </a:r>
          </a:p>
          <a:p>
            <a:r>
              <a:rPr lang="en-US" dirty="0"/>
              <a:t>Core values: a commitment to </a:t>
            </a:r>
            <a:r>
              <a:rPr lang="en-US" i="1" dirty="0"/>
              <a:t>collaboration and partnership, equity and social justice, democratic practice, and place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3375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7194176" cy="1325563"/>
          </a:xfrm>
        </p:spPr>
        <p:txBody>
          <a:bodyPr/>
          <a:lstStyle/>
          <a:p>
            <a:r>
              <a:rPr lang="en-US" dirty="0"/>
              <a:t>AITF’s Professional Development Subgroups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838200" y="2005012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en-US" i="1" dirty="0"/>
              <a:t>Health professionals </a:t>
            </a:r>
            <a:r>
              <a:rPr lang="en-US" dirty="0"/>
              <a:t>(U. Penn, U. Maryland-Baltimore, Nationwide Children’s, U. Chicago, FIU, SBH. U. Connecticut, Association of American Medical Colleges)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i="1" dirty="0"/>
              <a:t>Higher education presidents </a:t>
            </a:r>
            <a:r>
              <a:rPr lang="en-US" dirty="0"/>
              <a:t>(Augsburg, Rutgers-Newark, Rutgers-Camden, Wagner, U. San Diego, Illinois-Urbana, Nebraska-Omaha, Miami Dade College, Queens College, Lehman College)</a:t>
            </a:r>
          </a:p>
          <a:p>
            <a:pPr marL="0" indent="0">
              <a:buNone/>
            </a:pPr>
            <a:endParaRPr lang="en-US" i="1" dirty="0"/>
          </a:p>
          <a:p>
            <a:r>
              <a:rPr lang="en-US" i="1" dirty="0"/>
              <a:t>Economic development executives </a:t>
            </a:r>
            <a:r>
              <a:rPr lang="en-US" dirty="0"/>
              <a:t>(Syracuse, St. Thomas, U. Penn, Rutgers-Newark, Harvard, Grinnell, Case Western, Cleveland State. U. San Diego)</a:t>
            </a:r>
            <a:endParaRPr lang="en-US" i="1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FB82B-B827-4789-A94F-D29A218DDCD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4450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AITF Explorations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i="1" dirty="0"/>
              <a:t>Types of Anchors</a:t>
            </a:r>
            <a:r>
              <a:rPr lang="en-US" dirty="0"/>
              <a:t>: AITF continually broadens the types of anchors represented in the network and featured at conferences</a:t>
            </a:r>
          </a:p>
          <a:p>
            <a:r>
              <a:rPr lang="en-US" i="1" dirty="0"/>
              <a:t>Global</a:t>
            </a:r>
            <a:r>
              <a:rPr lang="en-US" dirty="0"/>
              <a:t>: AITF</a:t>
            </a:r>
            <a:r>
              <a:rPr lang="en-US" i="1" dirty="0"/>
              <a:t> </a:t>
            </a:r>
            <a:r>
              <a:rPr lang="en-US" dirty="0"/>
              <a:t>includes global members, and is collaborating to organize meetings outside of the U.S. in collaboration with international partners (e.g. the Council of Europe)</a:t>
            </a:r>
          </a:p>
          <a:p>
            <a:r>
              <a:rPr lang="en-US" i="1" dirty="0"/>
              <a:t>Local Strategic Dialogues: </a:t>
            </a:r>
            <a:r>
              <a:rPr lang="en-US" dirty="0"/>
              <a:t>Inspired by European meetings, AITF has launched a framework for thematic local meetings to stimulate unprecedented anchor collaboration around pressing issues in various communities (San Diego – affordable housing)</a:t>
            </a:r>
            <a:endParaRPr lang="en-US" i="1" dirty="0"/>
          </a:p>
          <a:p>
            <a:r>
              <a:rPr lang="en-US" i="1" dirty="0"/>
              <a:t>Publications:</a:t>
            </a:r>
            <a:r>
              <a:rPr lang="en-US" dirty="0"/>
              <a:t> AITF publishes the </a:t>
            </a:r>
            <a:r>
              <a:rPr lang="en-US" i="1" dirty="0"/>
              <a:t>Journal on Anchor Institutions and Communities</a:t>
            </a:r>
            <a:r>
              <a:rPr lang="en-US" dirty="0"/>
              <a:t> and periodically publishes literature reviews</a:t>
            </a:r>
          </a:p>
          <a:p>
            <a:r>
              <a:rPr lang="en-US" i="1" dirty="0"/>
              <a:t>Substantive Areas</a:t>
            </a:r>
            <a:r>
              <a:rPr lang="en-US" dirty="0"/>
              <a:t>: AITF continually addresses the role of anchor institutions in education, health, and economic development; as the field evolves, AITF has been exploring additional areas (i.e. the role of local government in anchor partnerships, multi-anchor partnerships, the arts, racial equity, the future of anchor leadership, financial institutions)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543408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AITF was created in order to be a big tent for the individuals committed to the engagement of universities and other anchors; AITF is based on individual memberships and easy to join</a:t>
            </a:r>
          </a:p>
          <a:p>
            <a:r>
              <a:rPr lang="en-US" dirty="0"/>
              <a:t>These individuals represent anchor institutions as well as the various institutions and organizations in the field represented at </a:t>
            </a:r>
            <a:r>
              <a:rPr lang="en-US"/>
              <a:t>this meeting</a:t>
            </a:r>
            <a:endParaRPr lang="en-US" dirty="0"/>
          </a:p>
          <a:p>
            <a:r>
              <a:rPr lang="en-US" dirty="0"/>
              <a:t>Perhaps there is an opportunity for similar networking in Europe and other parts of the world</a:t>
            </a:r>
          </a:p>
          <a:p>
            <a:r>
              <a:rPr lang="en-US" dirty="0"/>
              <a:t>The AITF continues to maintain an interest in working with those encouraging anchor institutions to deepen their contributions to their local communities and to connect them globally</a:t>
            </a:r>
          </a:p>
        </p:txBody>
      </p:sp>
    </p:spTree>
    <p:extLst>
      <p:ext uri="{BB962C8B-B14F-4D97-AF65-F5344CB8AC3E}">
        <p14:creationId xmlns:p14="http://schemas.microsoft.com/office/powerpoint/2010/main" val="3947409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www.margainc.com</a:t>
            </a:r>
            <a:endParaRPr lang="en-US" dirty="0"/>
          </a:p>
          <a:p>
            <a:r>
              <a:rPr lang="en-US" dirty="0"/>
              <a:t>AITF: </a:t>
            </a:r>
            <a:r>
              <a:rPr lang="en-US" dirty="0">
                <a:hlinkClick r:id="rId3"/>
              </a:rPr>
              <a:t>www.margainc.</a:t>
            </a:r>
            <a:r>
              <a:rPr lang="en-US">
                <a:hlinkClick r:id="rId3"/>
              </a:rPr>
              <a:t>com/aitf</a:t>
            </a:r>
            <a:r>
              <a:rPr lang="en-US" dirty="0">
                <a:hlinkClick r:id="rId3"/>
              </a:rPr>
              <a:t>/</a:t>
            </a:r>
            <a:endParaRPr lang="en-US" dirty="0"/>
          </a:p>
          <a:p>
            <a:r>
              <a:rPr lang="en-US" dirty="0"/>
              <a:t>Twitter</a:t>
            </a:r>
          </a:p>
          <a:p>
            <a:pPr lvl="1"/>
            <a:r>
              <a:rPr lang="en-US" dirty="0"/>
              <a:t>@</a:t>
            </a:r>
            <a:r>
              <a:rPr lang="en-US" dirty="0" err="1"/>
              <a:t>aitaskforce</a:t>
            </a:r>
            <a:endParaRPr lang="en-US" dirty="0"/>
          </a:p>
          <a:p>
            <a:pPr lvl="1"/>
            <a:r>
              <a:rPr lang="en-US" dirty="0"/>
              <a:t>@</a:t>
            </a:r>
            <a:r>
              <a:rPr lang="en-US" dirty="0" err="1"/>
              <a:t>margainc</a:t>
            </a:r>
            <a:endParaRPr lang="en-US" dirty="0"/>
          </a:p>
          <a:p>
            <a:r>
              <a:rPr lang="en-US" dirty="0">
                <a:hlinkClick r:id="rId4"/>
              </a:rPr>
              <a:t>dmaurrasse@margainc.com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162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ITF Template" id="{AA7840E4-6370-411A-9CD6-072DD7F93CB7}" vid="{6C744C8C-7344-40A6-932F-C445785300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8978</TotalTime>
  <Words>761</Words>
  <Application>Microsoft Office PowerPoint</Application>
  <PresentationFormat>Widescreen</PresentationFormat>
  <Paragraphs>59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Courier New</vt:lpstr>
      <vt:lpstr>Office Theme</vt:lpstr>
      <vt:lpstr>Anchor Institutions  Task Force</vt:lpstr>
      <vt:lpstr>Anchor Institutions</vt:lpstr>
      <vt:lpstr>Higher Education</vt:lpstr>
      <vt:lpstr>Anchor Institutions Task Force (AITF)</vt:lpstr>
      <vt:lpstr>AITF Rationale and Values</vt:lpstr>
      <vt:lpstr>AITF’s Professional Development Subgroups</vt:lpstr>
      <vt:lpstr>AITF Explorations</vt:lpstr>
      <vt:lpstr>Directions</vt:lpstr>
      <vt:lpstr>Contact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Cynthia Jones</dc:creator>
  <cp:lastModifiedBy>WENDLING Mireille</cp:lastModifiedBy>
  <cp:revision>87</cp:revision>
  <dcterms:created xsi:type="dcterms:W3CDTF">2016-04-05T05:55:22Z</dcterms:created>
  <dcterms:modified xsi:type="dcterms:W3CDTF">2019-06-17T14:15:21Z</dcterms:modified>
</cp:coreProperties>
</file>