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64" r:id="rId2"/>
    <p:sldId id="256" r:id="rId3"/>
    <p:sldId id="265" r:id="rId4"/>
    <p:sldId id="301" r:id="rId5"/>
    <p:sldId id="290" r:id="rId6"/>
    <p:sldId id="297" r:id="rId7"/>
    <p:sldId id="300" r:id="rId8"/>
    <p:sldId id="302" r:id="rId9"/>
    <p:sldId id="292" r:id="rId10"/>
    <p:sldId id="299" r:id="rId11"/>
    <p:sldId id="298"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8"/>
    <p:restoredTop sz="94628"/>
  </p:normalViewPr>
  <p:slideViewPr>
    <p:cSldViewPr snapToGrid="0" snapToObjects="1">
      <p:cViewPr varScale="1">
        <p:scale>
          <a:sx n="119" d="100"/>
          <a:sy n="119" d="100"/>
        </p:scale>
        <p:origin x="1320" y="19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7595047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29475626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687904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754002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040FA99A-0D79-F642-BF7E-D4821652B29C}" type="datetimeFigureOut">
              <a:rPr lang="en-US" smtClean="0"/>
              <a:t>5/26/21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930724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p:cNvSpPr>
            <a:spLocks noGrp="1"/>
          </p:cNvSpPr>
          <p:nvPr>
            <p:ph type="dt" sz="half" idx="10"/>
          </p:nvPr>
        </p:nvSpPr>
        <p:spPr/>
        <p:txBody>
          <a:bodyPr/>
          <a:lstStyle/>
          <a:p>
            <a:fld id="{040FA99A-0D79-F642-BF7E-D4821652B29C}" type="datetimeFigureOut">
              <a:rPr lang="en-US" smtClean="0"/>
              <a:t>5/26/21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700717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p:cNvSpPr>
            <a:spLocks noGrp="1"/>
          </p:cNvSpPr>
          <p:nvPr>
            <p:ph type="dt" sz="half" idx="10"/>
          </p:nvPr>
        </p:nvSpPr>
        <p:spPr/>
        <p:txBody>
          <a:bodyPr/>
          <a:lstStyle/>
          <a:p>
            <a:fld id="{040FA99A-0D79-F642-BF7E-D4821652B29C}" type="datetimeFigureOut">
              <a:rPr lang="en-US" smtClean="0"/>
              <a:t>5/26/21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9587350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Date Placeholder 2"/>
          <p:cNvSpPr>
            <a:spLocks noGrp="1"/>
          </p:cNvSpPr>
          <p:nvPr>
            <p:ph type="dt" sz="half" idx="10"/>
          </p:nvPr>
        </p:nvSpPr>
        <p:spPr/>
        <p:txBody>
          <a:bodyPr/>
          <a:lstStyle/>
          <a:p>
            <a:fld id="{040FA99A-0D79-F642-BF7E-D4821652B29C}" type="datetimeFigureOut">
              <a:rPr lang="en-US" smtClean="0"/>
              <a:t>5/26/21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3208023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0FA99A-0D79-F642-BF7E-D4821652B29C}" type="datetimeFigureOut">
              <a:rPr lang="en-US" smtClean="0"/>
              <a:t>5/26/21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287980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007777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040FA99A-0D79-F642-BF7E-D4821652B29C}" type="datetimeFigureOut">
              <a:rPr lang="en-US" smtClean="0"/>
              <a:t>5/26/21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FE75076-9EF0-B942-B46C-FC0A30A4489E}" type="slidenum">
              <a:rPr lang="en-US" smtClean="0"/>
              <a:t>‹#›</a:t>
            </a:fld>
            <a:endParaRPr lang="en-US"/>
          </a:p>
        </p:txBody>
      </p:sp>
    </p:spTree>
    <p:extLst>
      <p:ext uri="{BB962C8B-B14F-4D97-AF65-F5344CB8AC3E}">
        <p14:creationId xmlns:p14="http://schemas.microsoft.com/office/powerpoint/2010/main" val="1118970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40FA99A-0D79-F642-BF7E-D4821652B29C}" type="datetimeFigureOut">
              <a:rPr lang="en-US" smtClean="0"/>
              <a:t>5/26/21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E75076-9EF0-B942-B46C-FC0A30A4489E}" type="slidenum">
              <a:rPr lang="en-US" smtClean="0"/>
              <a:t>‹#›</a:t>
            </a:fld>
            <a:endParaRPr lang="en-US"/>
          </a:p>
        </p:txBody>
      </p:sp>
    </p:spTree>
    <p:extLst>
      <p:ext uri="{BB962C8B-B14F-4D97-AF65-F5344CB8AC3E}">
        <p14:creationId xmlns:p14="http://schemas.microsoft.com/office/powerpoint/2010/main" val="3068288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80847"/>
            <a:ext cx="7772400" cy="2219603"/>
          </a:xfrm>
        </p:spPr>
        <p:txBody>
          <a:bodyPr>
            <a:normAutofit/>
          </a:bodyPr>
          <a:lstStyle/>
          <a:p>
            <a:r>
              <a:rPr lang="en-GB" dirty="0"/>
              <a:t>M9-1.  Stages of the T</a:t>
            </a:r>
            <a:r>
              <a:rPr lang="en-GB" dirty="0">
                <a:cs typeface="+mj-cs"/>
              </a:rPr>
              <a:t>C Programme</a:t>
            </a:r>
            <a:endParaRPr lang="en-US" dirty="0"/>
          </a:p>
        </p:txBody>
      </p:sp>
      <p:sp>
        <p:nvSpPr>
          <p:cNvPr id="3" name="Subtitle 2"/>
          <p:cNvSpPr>
            <a:spLocks noGrp="1"/>
          </p:cNvSpPr>
          <p:nvPr>
            <p:ph type="subTitle" idx="1"/>
          </p:nvPr>
        </p:nvSpPr>
        <p:spPr/>
        <p:txBody>
          <a:bodyPr/>
          <a:lstStyle/>
          <a:p>
            <a:endParaRPr lang="en-US" dirty="0"/>
          </a:p>
        </p:txBody>
      </p:sp>
      <p:grpSp>
        <p:nvGrpSpPr>
          <p:cNvPr id="10" name="Group 9"/>
          <p:cNvGrpSpPr/>
          <p:nvPr/>
        </p:nvGrpSpPr>
        <p:grpSpPr>
          <a:xfrm>
            <a:off x="0" y="5495896"/>
            <a:ext cx="9144000" cy="1362104"/>
            <a:chOff x="0" y="5495896"/>
            <a:chExt cx="9144000" cy="1362104"/>
          </a:xfrm>
        </p:grpSpPr>
        <p:sp>
          <p:nvSpPr>
            <p:cNvPr id="4" name="Rectangle 3"/>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8" name="Rectangle 7"/>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005142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472441"/>
          </a:xfrm>
        </p:spPr>
        <p:txBody>
          <a:bodyPr>
            <a:noAutofit/>
          </a:bodyPr>
          <a:lstStyle/>
          <a:p>
            <a:pPr marL="571500" indent="-571500"/>
            <a:r>
              <a:rPr lang="en-GB" sz="3600" dirty="0">
                <a:ea typeface="ＭＳ Ｐゴシック" charset="0"/>
              </a:rPr>
              <a:t>Graduation</a:t>
            </a:r>
          </a:p>
        </p:txBody>
      </p:sp>
      <p:sp>
        <p:nvSpPr>
          <p:cNvPr id="3" name="Subtitle 2"/>
          <p:cNvSpPr>
            <a:spLocks noGrp="1"/>
          </p:cNvSpPr>
          <p:nvPr>
            <p:ph type="subTitle" idx="1"/>
          </p:nvPr>
        </p:nvSpPr>
        <p:spPr>
          <a:xfrm>
            <a:off x="253999" y="808182"/>
            <a:ext cx="8693727" cy="4687713"/>
          </a:xfrm>
        </p:spPr>
        <p:txBody>
          <a:bodyPr>
            <a:normAutofit fontScale="92500" lnSpcReduction="20000"/>
          </a:bodyPr>
          <a:lstStyle/>
          <a:p>
            <a:pPr marL="342900" indent="-342900" algn="l">
              <a:buFont typeface="Arial"/>
              <a:buChar char="•"/>
            </a:pPr>
            <a:r>
              <a:rPr lang="en-US" sz="2400" dirty="0"/>
              <a:t>The concept of the TC as a special school where students (members) learn and practice ‘right living’ is further strengthened by the use of Graduation Ceremonies.</a:t>
            </a:r>
          </a:p>
          <a:p>
            <a:pPr marL="342900" indent="-342900" algn="l">
              <a:buFont typeface="Arial"/>
              <a:buChar char="•"/>
            </a:pPr>
            <a:r>
              <a:rPr lang="en-GB" sz="2400" dirty="0"/>
              <a:t>Members graduate from the Re-entry Stage when they have demonstrated consistent sobriety over an agreed period (usually 1 year) and a commitment to right living through employment, education or voluntary service.</a:t>
            </a:r>
          </a:p>
          <a:p>
            <a:pPr marL="342900" indent="-342900" algn="l">
              <a:buFont typeface="Arial"/>
              <a:buChar char="•"/>
            </a:pPr>
            <a:r>
              <a:rPr lang="en-GB" sz="2400" dirty="0"/>
              <a:t>Members should have demonstrated over this period, a further commitment to continued work upon their personal issues and the steps required to address them</a:t>
            </a:r>
          </a:p>
          <a:p>
            <a:pPr marL="342900" indent="-342900" algn="l">
              <a:buFont typeface="Arial"/>
              <a:buChar char="•"/>
            </a:pPr>
            <a:r>
              <a:rPr lang="en-GB" sz="2400" dirty="0"/>
              <a:t>Graduations should be a special day and involve: all TC members and staff; TC members’ families; local dignitaries/politicians/senior prison staff; the award of a special token (many TCs use rings or lapel pins).</a:t>
            </a:r>
          </a:p>
          <a:p>
            <a:pPr marL="342900" indent="-342900" algn="l">
              <a:buFont typeface="Arial"/>
              <a:buChar char="•"/>
            </a:pPr>
            <a:r>
              <a:rPr lang="en-GB" sz="2400" dirty="0"/>
              <a:t>TCs should take the opportunity to celebrate graduations by either inviting the local press or issuing a press release and photographs</a:t>
            </a:r>
          </a:p>
          <a:p>
            <a:pPr marL="457200" indent="-457200" algn="l">
              <a:buFont typeface="Arial"/>
              <a:buChar char="•"/>
            </a:pPr>
            <a:endParaRPr lang="en-GB" dirty="0"/>
          </a:p>
          <a:p>
            <a:pPr marL="457200" indent="-457200" algn="l">
              <a:buFont typeface="Arial"/>
              <a:buChar char="•"/>
            </a:pPr>
            <a:endParaRPr lang="en-GB"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31506154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609024"/>
          </a:xfrm>
        </p:spPr>
        <p:txBody>
          <a:bodyPr>
            <a:noAutofit/>
          </a:bodyPr>
          <a:lstStyle/>
          <a:p>
            <a:pPr marL="571500" indent="-571500"/>
            <a:r>
              <a:rPr lang="en-GB" sz="3600" dirty="0">
                <a:ea typeface="ＭＳ Ｐゴシック" charset="0"/>
              </a:rPr>
              <a:t>Further Thoughts</a:t>
            </a:r>
          </a:p>
        </p:txBody>
      </p:sp>
      <p:sp>
        <p:nvSpPr>
          <p:cNvPr id="3" name="Subtitle 2"/>
          <p:cNvSpPr>
            <a:spLocks noGrp="1"/>
          </p:cNvSpPr>
          <p:nvPr>
            <p:ph type="subTitle" idx="1"/>
          </p:nvPr>
        </p:nvSpPr>
        <p:spPr>
          <a:xfrm>
            <a:off x="369892" y="971846"/>
            <a:ext cx="8429082" cy="4524049"/>
          </a:xfrm>
        </p:spPr>
        <p:txBody>
          <a:bodyPr>
            <a:normAutofit fontScale="77500" lnSpcReduction="20000"/>
          </a:bodyPr>
          <a:lstStyle/>
          <a:p>
            <a:pPr marL="457200" indent="-457200" algn="l">
              <a:buFont typeface="Arial"/>
              <a:buChar char="•"/>
            </a:pPr>
            <a:r>
              <a:rPr lang="en-US" sz="3300" dirty="0"/>
              <a:t>Exclusion criteria for entry to the TC should not be rigid.  For instance, Amity Foundation in California have shown that it is possible to achieve significant results even with formerly very violent prisoners.</a:t>
            </a:r>
          </a:p>
          <a:p>
            <a:pPr marL="457200" indent="-457200" algn="l">
              <a:buFont typeface="Arial"/>
              <a:buChar char="•"/>
            </a:pPr>
            <a:r>
              <a:rPr lang="en-US" sz="3300" dirty="0"/>
              <a:t>For obvious reasons, it is unhelpful to return TC members to the general prison population on completion of Primary Treatment Stage.</a:t>
            </a:r>
          </a:p>
          <a:p>
            <a:pPr marL="457200" indent="-457200" algn="l">
              <a:buFont typeface="Arial"/>
              <a:buChar char="•"/>
            </a:pPr>
            <a:r>
              <a:rPr lang="en-GB" sz="3300" dirty="0"/>
              <a:t>This can be avoided by either scheduling their entry to the TC to 12-18 months (or longer) before their planned release or agreeing a parole system which allows prisoners to leave prison for a formally </a:t>
            </a:r>
            <a:r>
              <a:rPr lang="en-GB" sz="3300"/>
              <a:t>sanctioned TC-based after-care </a:t>
            </a:r>
            <a:r>
              <a:rPr lang="en-GB" sz="3300" dirty="0"/>
              <a:t>service in the community</a:t>
            </a:r>
          </a:p>
          <a:p>
            <a:pPr marL="457200" indent="-457200" algn="l">
              <a:buFont typeface="Arial"/>
              <a:buChar char="•"/>
            </a:pPr>
            <a:endParaRPr lang="en-GB"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568335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6754"/>
            <a:ext cx="7772400" cy="830913"/>
          </a:xfrm>
        </p:spPr>
        <p:txBody>
          <a:bodyPr/>
          <a:lstStyle/>
          <a:p>
            <a:r>
              <a:rPr lang="en-GB" dirty="0">
                <a:cs typeface="+mj-cs"/>
              </a:rPr>
              <a:t>Contents</a:t>
            </a:r>
            <a:endParaRPr lang="en-US" dirty="0"/>
          </a:p>
        </p:txBody>
      </p:sp>
      <p:sp>
        <p:nvSpPr>
          <p:cNvPr id="3" name="Subtitle 2"/>
          <p:cNvSpPr>
            <a:spLocks noGrp="1"/>
          </p:cNvSpPr>
          <p:nvPr>
            <p:ph type="subTitle" idx="1"/>
          </p:nvPr>
        </p:nvSpPr>
        <p:spPr>
          <a:xfrm>
            <a:off x="369892" y="1200281"/>
            <a:ext cx="8429082" cy="3944030"/>
          </a:xfrm>
        </p:spPr>
        <p:txBody>
          <a:bodyPr>
            <a:normAutofit fontScale="85000" lnSpcReduction="20000"/>
          </a:bodyPr>
          <a:lstStyle/>
          <a:p>
            <a:pPr marL="571500" indent="-571500" algn="l">
              <a:buFont typeface="Arial"/>
              <a:buChar char="•"/>
            </a:pPr>
            <a:r>
              <a:rPr lang="en-GB" dirty="0">
                <a:latin typeface="+mj-lt"/>
                <a:ea typeface="ＭＳ Ｐゴシック" charset="0"/>
              </a:rPr>
              <a:t>The Three TC Stages</a:t>
            </a:r>
          </a:p>
          <a:p>
            <a:pPr marL="571500" indent="-571500" algn="l">
              <a:buFont typeface="Arial"/>
              <a:buChar char="•"/>
            </a:pPr>
            <a:r>
              <a:rPr lang="en-GB" dirty="0">
                <a:latin typeface="+mj-lt"/>
                <a:ea typeface="ＭＳ Ｐゴシック" charset="0"/>
              </a:rPr>
              <a:t>Why Stages?</a:t>
            </a:r>
          </a:p>
          <a:p>
            <a:pPr marL="571500" indent="-571500" algn="l">
              <a:buFont typeface="Arial"/>
              <a:buChar char="•"/>
            </a:pPr>
            <a:r>
              <a:rPr lang="en-GB" dirty="0">
                <a:latin typeface="+mj-lt"/>
                <a:ea typeface="ＭＳ Ｐゴシック" charset="0"/>
              </a:rPr>
              <a:t>Entry to the TC</a:t>
            </a:r>
          </a:p>
          <a:p>
            <a:pPr marL="571500" indent="-571500" algn="l">
              <a:buFont typeface="Arial"/>
              <a:buChar char="•"/>
            </a:pPr>
            <a:r>
              <a:rPr lang="en-GB" dirty="0">
                <a:latin typeface="+mj-lt"/>
                <a:ea typeface="ＭＳ Ｐゴシック" charset="0"/>
              </a:rPr>
              <a:t>Orientation &amp; Induction Stage</a:t>
            </a:r>
          </a:p>
          <a:p>
            <a:pPr marL="571500" indent="-571500" algn="l">
              <a:buFont typeface="Arial"/>
              <a:buChar char="•"/>
            </a:pPr>
            <a:r>
              <a:rPr lang="en-GB" dirty="0">
                <a:latin typeface="+mj-lt"/>
                <a:ea typeface="ＭＳ Ｐゴシック" charset="0"/>
              </a:rPr>
              <a:t>Primary Treatment Stage</a:t>
            </a:r>
          </a:p>
          <a:p>
            <a:pPr marL="571500" indent="-571500" algn="l">
              <a:buFont typeface="Arial"/>
              <a:buChar char="•"/>
            </a:pPr>
            <a:r>
              <a:rPr lang="en-GB" dirty="0">
                <a:latin typeface="+mj-lt"/>
                <a:ea typeface="ＭＳ Ｐゴシック" charset="0"/>
              </a:rPr>
              <a:t>Re-entry Stage</a:t>
            </a:r>
          </a:p>
          <a:p>
            <a:pPr marL="571500" indent="-571500" algn="l">
              <a:buFont typeface="Arial"/>
              <a:buChar char="•"/>
            </a:pPr>
            <a:r>
              <a:rPr lang="en-GB" dirty="0">
                <a:latin typeface="+mj-lt"/>
                <a:ea typeface="ＭＳ Ｐゴシック" charset="0"/>
              </a:rPr>
              <a:t>Phases Within Stages</a:t>
            </a:r>
          </a:p>
          <a:p>
            <a:pPr marL="571500" indent="-571500" algn="l">
              <a:buFont typeface="Arial"/>
              <a:buChar char="•"/>
            </a:pPr>
            <a:r>
              <a:rPr lang="en-GB" dirty="0">
                <a:latin typeface="+mj-lt"/>
                <a:ea typeface="ＭＳ Ｐゴシック" charset="0"/>
              </a:rPr>
              <a:t>Graduation</a:t>
            </a:r>
          </a:p>
          <a:p>
            <a:pPr marL="571500" indent="-571500" algn="l">
              <a:buFont typeface="Arial"/>
              <a:buChar char="•"/>
            </a:pPr>
            <a:r>
              <a:rPr lang="en-GB" dirty="0">
                <a:latin typeface="+mj-lt"/>
                <a:ea typeface="ＭＳ Ｐゴシック" charset="0"/>
              </a:rPr>
              <a:t>Further Thoughts</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4211476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9846"/>
            <a:ext cx="7772400" cy="451427"/>
          </a:xfrm>
        </p:spPr>
        <p:txBody>
          <a:bodyPr>
            <a:noAutofit/>
          </a:bodyPr>
          <a:lstStyle/>
          <a:p>
            <a:pPr marL="571500" indent="-571500"/>
            <a:r>
              <a:rPr lang="en-GB" sz="3600" dirty="0">
                <a:ea typeface="ＭＳ Ｐゴシック" charset="0"/>
              </a:rPr>
              <a:t>The Three TC Stages</a:t>
            </a:r>
          </a:p>
        </p:txBody>
      </p:sp>
      <p:sp>
        <p:nvSpPr>
          <p:cNvPr id="3" name="Subtitle 2"/>
          <p:cNvSpPr>
            <a:spLocks noGrp="1"/>
          </p:cNvSpPr>
          <p:nvPr>
            <p:ph type="subTitle" idx="1"/>
          </p:nvPr>
        </p:nvSpPr>
        <p:spPr>
          <a:xfrm>
            <a:off x="172616" y="935182"/>
            <a:ext cx="8730189" cy="4560714"/>
          </a:xfrm>
        </p:spPr>
        <p:txBody>
          <a:bodyPr>
            <a:normAutofit fontScale="92500" lnSpcReduction="20000"/>
          </a:bodyPr>
          <a:lstStyle/>
          <a:p>
            <a:pPr algn="l"/>
            <a:r>
              <a:rPr lang="en-US" sz="2600" dirty="0"/>
              <a:t>On entry to the TC the new member will be assigned to the Orientation and Induction Stage – one of 3 stages:</a:t>
            </a:r>
          </a:p>
          <a:p>
            <a:pPr algn="l"/>
            <a:endParaRPr lang="en-US" sz="2200" dirty="0"/>
          </a:p>
          <a:p>
            <a:pPr marL="457200" indent="-457200" algn="l">
              <a:buFont typeface="Arial"/>
              <a:buChar char="•"/>
            </a:pPr>
            <a:r>
              <a:rPr lang="en-US" sz="2600" i="1" dirty="0"/>
              <a:t>Orientation and Induction - </a:t>
            </a:r>
            <a:r>
              <a:rPr lang="en-US" sz="2600" dirty="0"/>
              <a:t>is the first of three stages aimed at encouraging commitment and understanding of the model (in community-based TCs, this stage will often be called the ‘Welcome House’ and may be partially separate from the main TC).</a:t>
            </a:r>
          </a:p>
          <a:p>
            <a:pPr marL="457200" indent="-457200" algn="l">
              <a:buFont typeface="Arial"/>
              <a:buChar char="•"/>
            </a:pPr>
            <a:r>
              <a:rPr lang="en-US" sz="2600" i="1" dirty="0"/>
              <a:t>Primary Treatment </a:t>
            </a:r>
            <a:r>
              <a:rPr lang="en-US" sz="2600" dirty="0"/>
              <a:t>– is the most extensive of the three stages, aimed at making major changes in attitude and </a:t>
            </a:r>
            <a:r>
              <a:rPr lang="en-US" sz="2600" dirty="0" err="1"/>
              <a:t>behaviour</a:t>
            </a:r>
            <a:r>
              <a:rPr lang="en-US" sz="2600" dirty="0"/>
              <a:t>. </a:t>
            </a:r>
          </a:p>
          <a:p>
            <a:pPr marL="457200" indent="-457200" algn="l">
              <a:buFont typeface="Arial"/>
              <a:buChar char="•"/>
            </a:pPr>
            <a:r>
              <a:rPr lang="en-US" sz="2600" i="1" dirty="0"/>
              <a:t>Re-entry </a:t>
            </a:r>
            <a:r>
              <a:rPr lang="en-US" sz="2600" dirty="0"/>
              <a:t>– this stage in most prison TCs will coincide with the release date &amp; the prisoner will move to a pre-planned after-care </a:t>
            </a:r>
            <a:r>
              <a:rPr lang="en-US" sz="2600" dirty="0" err="1"/>
              <a:t>programme</a:t>
            </a:r>
            <a:r>
              <a:rPr lang="en-US" sz="2600" dirty="0"/>
              <a:t> where they will be expected to consolidate their learning and reintegrate with wider society. </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643597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79846"/>
            <a:ext cx="7772400" cy="451427"/>
          </a:xfrm>
        </p:spPr>
        <p:txBody>
          <a:bodyPr>
            <a:noAutofit/>
          </a:bodyPr>
          <a:lstStyle/>
          <a:p>
            <a:pPr marL="571500" indent="-571500"/>
            <a:r>
              <a:rPr lang="en-GB" sz="3600" dirty="0">
                <a:ea typeface="ＭＳ Ｐゴシック" charset="0"/>
              </a:rPr>
              <a:t>Why Stages?</a:t>
            </a:r>
          </a:p>
        </p:txBody>
      </p:sp>
      <p:sp>
        <p:nvSpPr>
          <p:cNvPr id="3" name="Subtitle 2"/>
          <p:cNvSpPr>
            <a:spLocks noGrp="1"/>
          </p:cNvSpPr>
          <p:nvPr>
            <p:ph type="subTitle" idx="1"/>
          </p:nvPr>
        </p:nvSpPr>
        <p:spPr>
          <a:xfrm>
            <a:off x="172616" y="935182"/>
            <a:ext cx="8730189" cy="4560714"/>
          </a:xfrm>
        </p:spPr>
        <p:txBody>
          <a:bodyPr>
            <a:normAutofit/>
          </a:bodyPr>
          <a:lstStyle/>
          <a:p>
            <a:pPr algn="l"/>
            <a:r>
              <a:rPr lang="en-US" sz="2200" dirty="0"/>
              <a:t>The staged approach to delivering the TC model has a number of advantages:</a:t>
            </a:r>
          </a:p>
          <a:p>
            <a:pPr algn="l"/>
            <a:endParaRPr lang="en-US" sz="1200" dirty="0"/>
          </a:p>
          <a:p>
            <a:pPr marL="457200" indent="-457200" algn="l">
              <a:buFont typeface="Arial"/>
              <a:buChar char="•"/>
            </a:pPr>
            <a:r>
              <a:rPr lang="en-US" sz="2200" dirty="0"/>
              <a:t>For individuals who have consistently failed in their life, it offers goals for them to strive towards</a:t>
            </a:r>
          </a:p>
          <a:p>
            <a:pPr marL="457200" indent="-457200" algn="l">
              <a:buFont typeface="Arial"/>
              <a:buChar char="•"/>
            </a:pPr>
            <a:r>
              <a:rPr lang="en-US" sz="2200" dirty="0"/>
              <a:t>It allows time for residents to practice pro-social </a:t>
            </a:r>
            <a:r>
              <a:rPr lang="en-US" sz="2200" dirty="0" err="1"/>
              <a:t>behaviours</a:t>
            </a:r>
            <a:r>
              <a:rPr lang="en-US" sz="2200" dirty="0"/>
              <a:t> and attitudes </a:t>
            </a:r>
          </a:p>
          <a:p>
            <a:pPr marL="457200" indent="-457200" algn="l">
              <a:buFont typeface="Arial"/>
              <a:buChar char="•"/>
            </a:pPr>
            <a:r>
              <a:rPr lang="en-US" sz="2200" dirty="0"/>
              <a:t>It offers a structure in which they can experience success or failure through a trial-and-error learning process: supported and guided by the community </a:t>
            </a:r>
          </a:p>
          <a:p>
            <a:pPr marL="457200" indent="-457200" algn="l">
              <a:buFont typeface="Arial"/>
              <a:buChar char="•"/>
            </a:pPr>
            <a:r>
              <a:rPr lang="en-US" sz="2200" dirty="0"/>
              <a:t>It allows time and space to internalize new </a:t>
            </a:r>
            <a:r>
              <a:rPr lang="en-US" sz="2200" dirty="0" err="1"/>
              <a:t>behaviours</a:t>
            </a:r>
            <a:r>
              <a:rPr lang="en-US" sz="2200" dirty="0"/>
              <a:t> and attitudes and become accustomed to living them on a daily basis </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87734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491508"/>
          </a:xfrm>
        </p:spPr>
        <p:txBody>
          <a:bodyPr>
            <a:noAutofit/>
          </a:bodyPr>
          <a:lstStyle/>
          <a:p>
            <a:pPr marL="571500" indent="-571500"/>
            <a:r>
              <a:rPr lang="en-GB" sz="3200" dirty="0">
                <a:ea typeface="ＭＳ Ｐゴシック" charset="0"/>
              </a:rPr>
              <a:t>Entry to the TC</a:t>
            </a:r>
          </a:p>
        </p:txBody>
      </p:sp>
      <p:sp>
        <p:nvSpPr>
          <p:cNvPr id="3" name="Subtitle 2"/>
          <p:cNvSpPr>
            <a:spLocks noGrp="1"/>
          </p:cNvSpPr>
          <p:nvPr>
            <p:ph type="subTitle" idx="1"/>
          </p:nvPr>
        </p:nvSpPr>
        <p:spPr>
          <a:xfrm>
            <a:off x="172616" y="829310"/>
            <a:ext cx="8800436" cy="4666586"/>
          </a:xfrm>
        </p:spPr>
        <p:txBody>
          <a:bodyPr>
            <a:normAutofit fontScale="25000" lnSpcReduction="20000"/>
          </a:bodyPr>
          <a:lstStyle/>
          <a:p>
            <a:pPr algn="l"/>
            <a:r>
              <a:rPr lang="en-US" sz="7600" dirty="0"/>
              <a:t>Entry into a prison TC will normally be via recommendation (of a probation officer, social worker, judge or prison officer) but should be voluntary.  Two separate interviews will normally be required:</a:t>
            </a:r>
          </a:p>
          <a:p>
            <a:pPr algn="l"/>
            <a:endParaRPr lang="en-US" sz="7600" dirty="0"/>
          </a:p>
          <a:p>
            <a:pPr algn="l"/>
            <a:r>
              <a:rPr lang="en-US" sz="7600" i="1" dirty="0"/>
              <a:t>Medical Examination/Interview</a:t>
            </a:r>
          </a:p>
          <a:p>
            <a:pPr marL="457200" indent="-457200" algn="l">
              <a:buFont typeface="Arial"/>
              <a:buChar char="•"/>
            </a:pPr>
            <a:r>
              <a:rPr lang="en-US" sz="7600" dirty="0"/>
              <a:t>Normally conducted by the prison doctor</a:t>
            </a:r>
          </a:p>
          <a:p>
            <a:pPr marL="457200" indent="-457200" algn="l">
              <a:buFont typeface="Arial"/>
              <a:buChar char="•"/>
            </a:pPr>
            <a:r>
              <a:rPr lang="en-US" sz="7600" dirty="0"/>
              <a:t>To identify any issues which </a:t>
            </a:r>
            <a:r>
              <a:rPr lang="en-US" sz="7600" i="1" dirty="0"/>
              <a:t>might</a:t>
            </a:r>
            <a:r>
              <a:rPr lang="en-US" sz="7600" dirty="0"/>
              <a:t> make the candidate inappropriate: history of arson; violence; pre-existing serious mental illness; suicidal ideation etc.</a:t>
            </a:r>
          </a:p>
          <a:p>
            <a:pPr marL="457200" indent="-457200" algn="l">
              <a:buFont typeface="Arial"/>
              <a:buChar char="•"/>
            </a:pPr>
            <a:r>
              <a:rPr lang="en-US" sz="7600" dirty="0"/>
              <a:t>Any physical health issues which might require treatment prior to entry or ongoing medication after entry</a:t>
            </a:r>
          </a:p>
          <a:p>
            <a:pPr algn="l"/>
            <a:r>
              <a:rPr lang="en-US" sz="7600" i="1" dirty="0"/>
              <a:t>TC Structured Interview</a:t>
            </a:r>
          </a:p>
          <a:p>
            <a:pPr marL="457200" indent="-457200" algn="l">
              <a:buFont typeface="Arial"/>
              <a:buChar char="•"/>
            </a:pPr>
            <a:r>
              <a:rPr lang="en-US" sz="7600" dirty="0"/>
              <a:t>Normally conducted by a senior TC staff member</a:t>
            </a:r>
          </a:p>
          <a:p>
            <a:pPr marL="457200" indent="-457200" algn="l">
              <a:buFont typeface="Arial"/>
              <a:buChar char="•"/>
            </a:pPr>
            <a:r>
              <a:rPr lang="en-US" sz="7600" dirty="0"/>
              <a:t>To conduct an inventory of the candidates legal &amp; current sentence status; social, family &amp; employment history; drug use career; previous treatment episodes etc.</a:t>
            </a:r>
          </a:p>
          <a:p>
            <a:pPr marL="457200" indent="-457200" algn="l">
              <a:buFont typeface="Arial"/>
              <a:buChar char="•"/>
            </a:pPr>
            <a:r>
              <a:rPr lang="en-US" sz="7600" dirty="0"/>
              <a:t>To gauge the candidate’s understanding of their problems and their commitment to making changes</a:t>
            </a:r>
          </a:p>
          <a:p>
            <a:pPr marL="457200" indent="-457200" algn="l">
              <a:buFont typeface="Arial"/>
              <a:buChar char="•"/>
            </a:pPr>
            <a:endParaRPr lang="en-US" sz="4200" dirty="0"/>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087264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491508"/>
          </a:xfrm>
        </p:spPr>
        <p:txBody>
          <a:bodyPr>
            <a:noAutofit/>
          </a:bodyPr>
          <a:lstStyle/>
          <a:p>
            <a:pPr marL="571500" indent="-571500"/>
            <a:r>
              <a:rPr lang="en-GB" sz="3600" dirty="0">
                <a:ea typeface="ＭＳ Ｐゴシック" charset="0"/>
              </a:rPr>
              <a:t>Orientation &amp; Induction Stage</a:t>
            </a:r>
          </a:p>
        </p:txBody>
      </p:sp>
      <p:sp>
        <p:nvSpPr>
          <p:cNvPr id="3" name="Subtitle 2"/>
          <p:cNvSpPr>
            <a:spLocks noGrp="1"/>
          </p:cNvSpPr>
          <p:nvPr>
            <p:ph type="subTitle" idx="1"/>
          </p:nvPr>
        </p:nvSpPr>
        <p:spPr>
          <a:xfrm>
            <a:off x="172616" y="829310"/>
            <a:ext cx="8800436" cy="4666586"/>
          </a:xfrm>
        </p:spPr>
        <p:txBody>
          <a:bodyPr>
            <a:normAutofit lnSpcReduction="10000"/>
          </a:bodyPr>
          <a:lstStyle/>
          <a:p>
            <a:pPr algn="l"/>
            <a:r>
              <a:rPr lang="en-US" sz="2400" dirty="0"/>
              <a:t>The Orientation &amp; Induction Stage will normally last 15-30 days (depending upon progress) and is intended to: </a:t>
            </a:r>
          </a:p>
          <a:p>
            <a:pPr algn="l"/>
            <a:endParaRPr lang="en-US" sz="1200" dirty="0"/>
          </a:p>
          <a:p>
            <a:pPr marL="342900" indent="-342900" algn="l">
              <a:buFont typeface="Arial"/>
              <a:buChar char="•"/>
            </a:pPr>
            <a:r>
              <a:rPr lang="en-US" sz="2200" dirty="0"/>
              <a:t>instill an understanding (and acceptance) of TC procedures, philosophy and expectations</a:t>
            </a:r>
          </a:p>
          <a:p>
            <a:pPr marL="342900" indent="-342900" algn="l">
              <a:buFont typeface="Arial"/>
              <a:buChar char="•"/>
            </a:pPr>
            <a:r>
              <a:rPr lang="en-US" sz="2200" dirty="0"/>
              <a:t>encourage the development of at least one positive relationship with another peer </a:t>
            </a:r>
          </a:p>
          <a:p>
            <a:pPr marL="342900" indent="-342900" algn="l">
              <a:buFont typeface="Arial"/>
              <a:buChar char="•"/>
            </a:pPr>
            <a:r>
              <a:rPr lang="en-US" sz="2200" dirty="0"/>
              <a:t>assist the member to develop an initial understanding of their need for support/assistance in making changes to their life. </a:t>
            </a:r>
          </a:p>
          <a:p>
            <a:pPr marL="342900" indent="-342900" algn="l">
              <a:buFont typeface="Arial"/>
              <a:buChar char="•"/>
            </a:pPr>
            <a:r>
              <a:rPr lang="en-US" sz="2200" dirty="0"/>
              <a:t>assist the member in beginning to see what their problems are and the negative impact they are having upon them. </a:t>
            </a:r>
          </a:p>
          <a:p>
            <a:pPr marL="342900" indent="-342900" algn="l">
              <a:buFont typeface="Arial"/>
              <a:buChar char="•"/>
            </a:pPr>
            <a:r>
              <a:rPr lang="en-US" sz="2200" dirty="0"/>
              <a:t>encourage a willingness to commit to remaining in treatment and work towards recovery. </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1206882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491508"/>
          </a:xfrm>
        </p:spPr>
        <p:txBody>
          <a:bodyPr>
            <a:noAutofit/>
          </a:bodyPr>
          <a:lstStyle/>
          <a:p>
            <a:pPr marL="571500" indent="-571500"/>
            <a:r>
              <a:rPr lang="en-GB" sz="3600" dirty="0">
                <a:ea typeface="ＭＳ Ｐゴシック" charset="0"/>
              </a:rPr>
              <a:t>Primary Treatment Stage</a:t>
            </a:r>
          </a:p>
        </p:txBody>
      </p:sp>
      <p:sp>
        <p:nvSpPr>
          <p:cNvPr id="3" name="Subtitle 2"/>
          <p:cNvSpPr>
            <a:spLocks noGrp="1"/>
          </p:cNvSpPr>
          <p:nvPr>
            <p:ph type="subTitle" idx="1"/>
          </p:nvPr>
        </p:nvSpPr>
        <p:spPr>
          <a:xfrm>
            <a:off x="172616" y="829310"/>
            <a:ext cx="8800436" cy="4666586"/>
          </a:xfrm>
        </p:spPr>
        <p:txBody>
          <a:bodyPr>
            <a:normAutofit fontScale="92500"/>
          </a:bodyPr>
          <a:lstStyle/>
          <a:p>
            <a:pPr algn="l"/>
            <a:r>
              <a:rPr lang="en-US" sz="2600" dirty="0"/>
              <a:t>The Primary Treatment Stage will normally last a minimum of 9 months and is intended to: </a:t>
            </a:r>
          </a:p>
          <a:p>
            <a:pPr marL="342900" indent="-342900" algn="l">
              <a:buFont typeface="Arial"/>
              <a:buChar char="•"/>
            </a:pPr>
            <a:r>
              <a:rPr lang="en-US" sz="2400" dirty="0"/>
              <a:t>Achieve a consistent positive involvement in the life of the TC and its members. </a:t>
            </a:r>
          </a:p>
          <a:p>
            <a:pPr marL="342900" indent="-342900" algn="l">
              <a:buFont typeface="Arial"/>
              <a:buChar char="•"/>
            </a:pPr>
            <a:r>
              <a:rPr lang="en-US" sz="2400" dirty="0"/>
              <a:t>Encourage the member to accept and </a:t>
            </a:r>
            <a:r>
              <a:rPr lang="en-US" sz="2400" dirty="0" err="1"/>
              <a:t>verbalise</a:t>
            </a:r>
            <a:r>
              <a:rPr lang="en-US" sz="2400" dirty="0"/>
              <a:t> their negative attitudes/</a:t>
            </a:r>
            <a:r>
              <a:rPr lang="en-US" sz="2400" dirty="0" err="1"/>
              <a:t>behaviours</a:t>
            </a:r>
            <a:r>
              <a:rPr lang="en-US" sz="2400" dirty="0"/>
              <a:t> and show genuine commitment to resolving them. </a:t>
            </a:r>
          </a:p>
          <a:p>
            <a:pPr marL="342900" indent="-342900" algn="l">
              <a:buFont typeface="Arial"/>
              <a:buChar char="•"/>
            </a:pPr>
            <a:r>
              <a:rPr lang="en-US" sz="2400" dirty="0"/>
              <a:t>Provide a structure within which the member can grow in maturity and </a:t>
            </a:r>
            <a:r>
              <a:rPr lang="en-US" sz="2400" dirty="0" err="1"/>
              <a:t>internalise</a:t>
            </a:r>
            <a:r>
              <a:rPr lang="en-US" sz="2400" dirty="0"/>
              <a:t> the life-lessons they are learning. </a:t>
            </a:r>
          </a:p>
          <a:p>
            <a:pPr marL="342900" indent="-342900" algn="l">
              <a:buFont typeface="Arial"/>
              <a:buChar char="•"/>
            </a:pPr>
            <a:r>
              <a:rPr lang="en-US" sz="2400" dirty="0"/>
              <a:t>Offer an opportunity to senior members to demonstrate responsible concern and act as role models for other, more junior members. </a:t>
            </a:r>
          </a:p>
          <a:p>
            <a:pPr marL="342900" indent="-342900" algn="l">
              <a:buFont typeface="Arial"/>
              <a:buChar char="•"/>
            </a:pPr>
            <a:r>
              <a:rPr lang="en-US" sz="2400" dirty="0"/>
              <a:t>Provide time and space for members to work at all levels of the structure and show commitment, responsibility, honesty and humility. </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863992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491508"/>
          </a:xfrm>
        </p:spPr>
        <p:txBody>
          <a:bodyPr>
            <a:noAutofit/>
          </a:bodyPr>
          <a:lstStyle/>
          <a:p>
            <a:pPr marL="571500" indent="-571500"/>
            <a:r>
              <a:rPr lang="en-GB" sz="3600" dirty="0">
                <a:ea typeface="ＭＳ Ｐゴシック" charset="0"/>
              </a:rPr>
              <a:t>Re-entry Stage</a:t>
            </a:r>
          </a:p>
        </p:txBody>
      </p:sp>
      <p:sp>
        <p:nvSpPr>
          <p:cNvPr id="3" name="Subtitle 2"/>
          <p:cNvSpPr>
            <a:spLocks noGrp="1"/>
          </p:cNvSpPr>
          <p:nvPr>
            <p:ph type="subTitle" idx="1"/>
          </p:nvPr>
        </p:nvSpPr>
        <p:spPr>
          <a:xfrm>
            <a:off x="172616" y="829310"/>
            <a:ext cx="8800436" cy="4666586"/>
          </a:xfrm>
        </p:spPr>
        <p:txBody>
          <a:bodyPr>
            <a:normAutofit lnSpcReduction="10000"/>
          </a:bodyPr>
          <a:lstStyle/>
          <a:p>
            <a:pPr algn="l"/>
            <a:r>
              <a:rPr lang="en-US" sz="2600" dirty="0"/>
              <a:t>The Re-entry Stage will normally coincide with the members release from prison and is intended to: </a:t>
            </a:r>
          </a:p>
          <a:p>
            <a:pPr marL="342900" indent="-342900" algn="l">
              <a:buFont typeface="Arial"/>
              <a:buChar char="•"/>
            </a:pPr>
            <a:r>
              <a:rPr lang="en-US" sz="2400" dirty="0"/>
              <a:t>allow the member to move on to a community-based after-care facility (preferably one using a TC methodology). </a:t>
            </a:r>
          </a:p>
          <a:p>
            <a:pPr marL="342900" indent="-342900" algn="l">
              <a:buFont typeface="Arial"/>
              <a:buChar char="•"/>
            </a:pPr>
            <a:r>
              <a:rPr lang="en-US" sz="2400" dirty="0"/>
              <a:t>establish a secure base from which the member can seek employment or re-employment (or re-enter education) or to undertake voluntary work. </a:t>
            </a:r>
          </a:p>
          <a:p>
            <a:pPr marL="342900" indent="-342900" algn="l">
              <a:buFont typeface="Arial"/>
              <a:buChar char="•"/>
            </a:pPr>
            <a:r>
              <a:rPr lang="en-US" sz="2400" dirty="0"/>
              <a:t>provide an opportunity for the member to continue to work upon their recovery issues with other peers. </a:t>
            </a:r>
          </a:p>
          <a:p>
            <a:pPr marL="342900" indent="-342900" algn="l">
              <a:buFont typeface="Arial"/>
              <a:buChar char="•"/>
            </a:pPr>
            <a:r>
              <a:rPr lang="en-US" sz="2400" dirty="0"/>
              <a:t>allow the member to use the lessons learned in order to continue their recovery individually whilst maintaining appropriate contact with the TC. </a:t>
            </a: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413448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0286"/>
            <a:ext cx="7772400" cy="609024"/>
          </a:xfrm>
        </p:spPr>
        <p:txBody>
          <a:bodyPr>
            <a:noAutofit/>
          </a:bodyPr>
          <a:lstStyle/>
          <a:p>
            <a:pPr marL="571500" indent="-571500"/>
            <a:r>
              <a:rPr lang="en-GB" sz="3600" dirty="0">
                <a:ea typeface="ＭＳ Ｐゴシック" charset="0"/>
              </a:rPr>
              <a:t>Phases Within Stages</a:t>
            </a:r>
          </a:p>
        </p:txBody>
      </p:sp>
      <p:sp>
        <p:nvSpPr>
          <p:cNvPr id="3" name="Subtitle 2"/>
          <p:cNvSpPr>
            <a:spLocks noGrp="1"/>
          </p:cNvSpPr>
          <p:nvPr>
            <p:ph type="subTitle" idx="1"/>
          </p:nvPr>
        </p:nvSpPr>
        <p:spPr>
          <a:xfrm>
            <a:off x="369892" y="971847"/>
            <a:ext cx="8429082" cy="4172464"/>
          </a:xfrm>
        </p:spPr>
        <p:txBody>
          <a:bodyPr>
            <a:normAutofit fontScale="55000" lnSpcReduction="20000"/>
          </a:bodyPr>
          <a:lstStyle/>
          <a:p>
            <a:pPr algn="l"/>
            <a:r>
              <a:rPr lang="en-GB" sz="3800" dirty="0">
                <a:latin typeface="+mj-lt"/>
                <a:ea typeface="ＭＳ Ｐゴシック" charset="0"/>
              </a:rPr>
              <a:t>Whilst virtually all TCs use a form of the Stages described (although they are often given other titles), some TCs will further divide the Stages into Phases:</a:t>
            </a:r>
          </a:p>
          <a:p>
            <a:pPr algn="l"/>
            <a:endParaRPr lang="en-GB" sz="3800" dirty="0">
              <a:latin typeface="+mj-lt"/>
            </a:endParaRPr>
          </a:p>
          <a:p>
            <a:pPr algn="l"/>
            <a:r>
              <a:rPr lang="en-GB" sz="3800" dirty="0">
                <a:latin typeface="+mj-lt"/>
              </a:rPr>
              <a:t>This is particularly true of the longest stage: Primary Treatment</a:t>
            </a:r>
          </a:p>
          <a:p>
            <a:pPr algn="l"/>
            <a:endParaRPr lang="en-GB" sz="3800" dirty="0">
              <a:latin typeface="+mj-lt"/>
            </a:endParaRPr>
          </a:p>
          <a:p>
            <a:pPr algn="l"/>
            <a:r>
              <a:rPr lang="en-GB" sz="3800" dirty="0">
                <a:latin typeface="+mj-lt"/>
              </a:rPr>
              <a:t>Our view is that this is not necessary in a prison TC.</a:t>
            </a:r>
          </a:p>
          <a:p>
            <a:pPr algn="l"/>
            <a:endParaRPr lang="en-GB" sz="3800" dirty="0">
              <a:latin typeface="+mj-lt"/>
            </a:endParaRPr>
          </a:p>
          <a:p>
            <a:pPr algn="l"/>
            <a:r>
              <a:rPr lang="en-GB" sz="3800" dirty="0">
                <a:latin typeface="+mj-lt"/>
              </a:rPr>
              <a:t>We do however feel that there may be value in recognising the different levels of the structure: junior or crew member; member – assistant manager level; senior member – manager &amp; above</a:t>
            </a:r>
          </a:p>
          <a:p>
            <a:pPr algn="l"/>
            <a:endParaRPr lang="en-GB" sz="3800" dirty="0">
              <a:latin typeface="+mj-lt"/>
            </a:endParaRPr>
          </a:p>
          <a:p>
            <a:pPr algn="l"/>
            <a:r>
              <a:rPr lang="en-GB" sz="3800" dirty="0">
                <a:latin typeface="+mj-lt"/>
              </a:rPr>
              <a:t>These levels (or phases) could then coincide with agreed additional benefits as described in earlier modules</a:t>
            </a:r>
          </a:p>
          <a:p>
            <a:pPr marL="457200" indent="-457200" algn="l">
              <a:buFont typeface="Arial"/>
              <a:buChar char="•"/>
            </a:pPr>
            <a:endParaRPr lang="en-GB" dirty="0">
              <a:latin typeface="+mj-lt"/>
            </a:endParaRPr>
          </a:p>
          <a:p>
            <a:endParaRPr lang="en-US" dirty="0"/>
          </a:p>
        </p:txBody>
      </p:sp>
      <p:grpSp>
        <p:nvGrpSpPr>
          <p:cNvPr id="7" name="Group 6"/>
          <p:cNvGrpSpPr/>
          <p:nvPr/>
        </p:nvGrpSpPr>
        <p:grpSpPr>
          <a:xfrm>
            <a:off x="0" y="5495896"/>
            <a:ext cx="9144000" cy="1362104"/>
            <a:chOff x="0" y="5495896"/>
            <a:chExt cx="9144000" cy="1362104"/>
          </a:xfrm>
        </p:grpSpPr>
        <p:sp>
          <p:nvSpPr>
            <p:cNvPr id="8" name="Rectangle 7"/>
            <p:cNvSpPr/>
            <p:nvPr/>
          </p:nvSpPr>
          <p:spPr>
            <a:xfrm>
              <a:off x="0" y="5495896"/>
              <a:ext cx="9144000" cy="1362104"/>
            </a:xfrm>
            <a:prstGeom prst="rect">
              <a:avLst/>
            </a:prstGeom>
            <a:solidFill>
              <a:schemeClr val="bg1">
                <a:lumMod val="65000"/>
              </a:scheme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r"/>
              <a:r>
                <a:rPr lang="en-US" dirty="0"/>
                <a:t>  </a:t>
              </a:r>
              <a:r>
                <a:rPr lang="en-US" sz="2400" b="1" dirty="0"/>
                <a:t>Prison-based Therapeutic Communities:  </a:t>
              </a:r>
            </a:p>
            <a:p>
              <a:pPr algn="r"/>
              <a:r>
                <a:rPr lang="en-US" sz="2400" b="1" dirty="0"/>
                <a:t>A Comprehensive Staff Training Course</a:t>
              </a:r>
            </a:p>
          </p:txBody>
        </p:sp>
        <p:grpSp>
          <p:nvGrpSpPr>
            <p:cNvPr id="9" name="Group 8"/>
            <p:cNvGrpSpPr/>
            <p:nvPr/>
          </p:nvGrpSpPr>
          <p:grpSpPr>
            <a:xfrm>
              <a:off x="172616" y="5638800"/>
              <a:ext cx="2909804" cy="1167076"/>
              <a:chOff x="172616" y="5638800"/>
              <a:chExt cx="2909804" cy="1167076"/>
            </a:xfrm>
          </p:grpSpPr>
          <p:sp>
            <p:nvSpPr>
              <p:cNvPr id="10" name="Rectangle 9"/>
              <p:cNvSpPr/>
              <p:nvPr/>
            </p:nvSpPr>
            <p:spPr>
              <a:xfrm>
                <a:off x="172616" y="5638800"/>
                <a:ext cx="2909804" cy="1167076"/>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1" name="Picture 10"/>
              <p:cNvPicPr>
                <a:picLocks noChangeAspect="1"/>
              </p:cNvPicPr>
              <p:nvPr/>
            </p:nvPicPr>
            <p:blipFill>
              <a:blip r:embed="rId2"/>
              <a:stretch>
                <a:fillRect/>
              </a:stretch>
            </p:blipFill>
            <p:spPr>
              <a:xfrm>
                <a:off x="369891" y="5638800"/>
                <a:ext cx="2559949" cy="1167076"/>
              </a:xfrm>
              <a:prstGeom prst="rect">
                <a:avLst/>
              </a:prstGeom>
            </p:spPr>
          </p:pic>
        </p:grpSp>
      </p:grpSp>
    </p:spTree>
    <p:extLst>
      <p:ext uri="{BB962C8B-B14F-4D97-AF65-F5344CB8AC3E}">
        <p14:creationId xmlns:p14="http://schemas.microsoft.com/office/powerpoint/2010/main" val="23569640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524</TotalTime>
  <Words>1217</Words>
  <Application>Microsoft Macintosh PowerPoint</Application>
  <PresentationFormat>On-screen Show (4:3)</PresentationFormat>
  <Paragraphs>99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Office Theme</vt:lpstr>
      <vt:lpstr>M9-1.  Stages of the TC Programme</vt:lpstr>
      <vt:lpstr>Contents</vt:lpstr>
      <vt:lpstr>The Three TC Stages</vt:lpstr>
      <vt:lpstr>Why Stages?</vt:lpstr>
      <vt:lpstr>Entry to the TC</vt:lpstr>
      <vt:lpstr>Orientation &amp; Induction Stage</vt:lpstr>
      <vt:lpstr>Primary Treatment Stage</vt:lpstr>
      <vt:lpstr>Re-entry Stage</vt:lpstr>
      <vt:lpstr>Phases Within Stages</vt:lpstr>
      <vt:lpstr>Graduation</vt:lpstr>
      <vt:lpstr>Further Thoughts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Rowdy Yates</dc:creator>
  <cp:lastModifiedBy>Rowdy Yates</cp:lastModifiedBy>
  <cp:revision>52</cp:revision>
  <cp:lastPrinted>2020-12-06T18:03:33Z</cp:lastPrinted>
  <dcterms:created xsi:type="dcterms:W3CDTF">2020-09-07T13:47:18Z</dcterms:created>
  <dcterms:modified xsi:type="dcterms:W3CDTF">2021-05-26T14:16:15Z</dcterms:modified>
</cp:coreProperties>
</file>