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4" r:id="rId2"/>
    <p:sldId id="256" r:id="rId3"/>
    <p:sldId id="300" r:id="rId4"/>
    <p:sldId id="265" r:id="rId5"/>
    <p:sldId id="290" r:id="rId6"/>
    <p:sldId id="297" r:id="rId7"/>
    <p:sldId id="302" r:id="rId8"/>
    <p:sldId id="301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2"/>
    <p:restoredTop sz="94628"/>
  </p:normalViewPr>
  <p:slideViewPr>
    <p:cSldViewPr snapToGrid="0" snapToObjects="1">
      <p:cViewPr varScale="1">
        <p:scale>
          <a:sx n="119" d="100"/>
          <a:sy n="119" d="100"/>
        </p:scale>
        <p:origin x="132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12/6/20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504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12/6/20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562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12/6/20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904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12/6/20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002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12/6/20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724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12/6/20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717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12/6/20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735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12/6/20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023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12/6/20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980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12/6/20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777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12/6/20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970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FA99A-0D79-F642-BF7E-D4821652B29C}" type="datetimeFigureOut">
              <a:rPr lang="en-US" smtClean="0"/>
              <a:t>12/6/20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288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80847"/>
            <a:ext cx="7772400" cy="2219603"/>
          </a:xfrm>
        </p:spPr>
        <p:txBody>
          <a:bodyPr>
            <a:normAutofit/>
          </a:bodyPr>
          <a:lstStyle/>
          <a:p>
            <a:r>
              <a:rPr lang="en-GB">
                <a:cs typeface="+mj-cs"/>
              </a:rPr>
              <a:t>M8-2.  TCs</a:t>
            </a:r>
            <a:r>
              <a:rPr lang="en-GB" dirty="0">
                <a:cs typeface="+mj-cs"/>
              </a:rPr>
              <a:t>,  Quality of Life (</a:t>
            </a:r>
            <a:r>
              <a:rPr lang="en-GB" dirty="0" err="1">
                <a:cs typeface="+mj-cs"/>
              </a:rPr>
              <a:t>QoL</a:t>
            </a:r>
            <a:r>
              <a:rPr lang="en-GB" dirty="0">
                <a:cs typeface="+mj-cs"/>
              </a:rPr>
              <a:t>) &amp; Social Reintegration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0" y="5495896"/>
            <a:ext cx="9144000" cy="1362104"/>
            <a:chOff x="0" y="5495896"/>
            <a:chExt cx="9144000" cy="1362104"/>
          </a:xfrm>
        </p:grpSpPr>
        <p:sp>
          <p:nvSpPr>
            <p:cNvPr id="4" name="Rectangle 3"/>
            <p:cNvSpPr/>
            <p:nvPr/>
          </p:nvSpPr>
          <p:spPr>
            <a:xfrm>
              <a:off x="0" y="5495896"/>
              <a:ext cx="9144000" cy="136210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/>
                <a:t>  </a:t>
              </a:r>
              <a:r>
                <a:rPr lang="en-US" sz="2400" b="1" dirty="0"/>
                <a:t>Prison-based Therapeutic Communities:  </a:t>
              </a:r>
            </a:p>
            <a:p>
              <a:pPr algn="r"/>
              <a:r>
                <a:rPr lang="en-US" sz="2400" b="1" dirty="0"/>
                <a:t>A Comprehensive Staff Training Course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72616" y="5638800"/>
              <a:ext cx="2909804" cy="1167076"/>
              <a:chOff x="172616" y="5638800"/>
              <a:chExt cx="2909804" cy="1167076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172616" y="5638800"/>
                <a:ext cx="2909804" cy="11670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7" name="Picture 6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69891" y="5638800"/>
                <a:ext cx="2559949" cy="116707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005142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6754"/>
            <a:ext cx="7772400" cy="830913"/>
          </a:xfrm>
        </p:spPr>
        <p:txBody>
          <a:bodyPr/>
          <a:lstStyle/>
          <a:p>
            <a:r>
              <a:rPr lang="en-GB" dirty="0">
                <a:cs typeface="+mj-cs"/>
              </a:rPr>
              <a:t>Contents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9892" y="1200281"/>
            <a:ext cx="8429082" cy="3944030"/>
          </a:xfrm>
        </p:spPr>
        <p:txBody>
          <a:bodyPr>
            <a:normAutofit/>
          </a:bodyPr>
          <a:lstStyle/>
          <a:p>
            <a:pPr marL="457200" indent="-457200" algn="l">
              <a:buFont typeface="Arial"/>
              <a:buChar char="•"/>
            </a:pPr>
            <a:r>
              <a:rPr lang="en-GB" dirty="0">
                <a:latin typeface="+mj-lt"/>
                <a:ea typeface="ＭＳ Ｐゴシック" charset="0"/>
              </a:rPr>
              <a:t>The difference between positive &amp; negative liberty</a:t>
            </a:r>
          </a:p>
          <a:p>
            <a:pPr marL="457200" indent="-457200" algn="l">
              <a:buFont typeface="Arial"/>
              <a:buChar char="•"/>
            </a:pPr>
            <a:r>
              <a:rPr lang="en-GB" dirty="0">
                <a:latin typeface="+mj-lt"/>
                <a:ea typeface="ＭＳ Ｐゴシック" charset="0"/>
              </a:rPr>
              <a:t>TC outcomes and </a:t>
            </a:r>
            <a:r>
              <a:rPr lang="en-GB" dirty="0" err="1">
                <a:latin typeface="+mj-lt"/>
                <a:ea typeface="ＭＳ Ｐゴシック" charset="0"/>
              </a:rPr>
              <a:t>QoL</a:t>
            </a:r>
            <a:endParaRPr lang="en-GB" dirty="0">
              <a:latin typeface="+mj-lt"/>
              <a:ea typeface="ＭＳ Ｐゴシック" charset="0"/>
            </a:endParaRPr>
          </a:p>
          <a:p>
            <a:pPr marL="457200" indent="-457200" algn="l">
              <a:buFont typeface="Arial"/>
              <a:buChar char="•"/>
            </a:pPr>
            <a:r>
              <a:rPr lang="en-GB" dirty="0">
                <a:latin typeface="+mj-lt"/>
                <a:ea typeface="ＭＳ Ｐゴシック" charset="0"/>
              </a:rPr>
              <a:t>Why measure </a:t>
            </a:r>
            <a:r>
              <a:rPr lang="en-GB" dirty="0" err="1">
                <a:latin typeface="+mj-lt"/>
                <a:ea typeface="ＭＳ Ｐゴシック" charset="0"/>
              </a:rPr>
              <a:t>QoL</a:t>
            </a:r>
            <a:r>
              <a:rPr lang="en-GB" dirty="0">
                <a:latin typeface="+mj-lt"/>
                <a:ea typeface="ＭＳ Ｐゴシック" charset="0"/>
              </a:rPr>
              <a:t>?</a:t>
            </a:r>
          </a:p>
          <a:p>
            <a:pPr marL="457200" indent="-457200" algn="l">
              <a:buFont typeface="Arial"/>
              <a:buChar char="•"/>
            </a:pPr>
            <a:r>
              <a:rPr lang="en-GB" dirty="0">
                <a:latin typeface="+mj-lt"/>
                <a:ea typeface="ＭＳ Ｐゴシック" charset="0"/>
              </a:rPr>
              <a:t>What is measured in </a:t>
            </a:r>
            <a:r>
              <a:rPr lang="en-GB" dirty="0" err="1">
                <a:latin typeface="+mj-lt"/>
                <a:ea typeface="ＭＳ Ｐゴシック" charset="0"/>
              </a:rPr>
              <a:t>QoL</a:t>
            </a:r>
            <a:r>
              <a:rPr lang="en-GB" dirty="0">
                <a:latin typeface="+mj-lt"/>
                <a:ea typeface="ＭＳ Ｐゴシック" charset="0"/>
              </a:rPr>
              <a:t>?</a:t>
            </a:r>
          </a:p>
          <a:p>
            <a:pPr marL="457200" indent="-457200" algn="l">
              <a:buFont typeface="Arial"/>
              <a:buChar char="•"/>
            </a:pPr>
            <a:r>
              <a:rPr lang="en-GB" dirty="0">
                <a:latin typeface="+mj-lt"/>
                <a:ea typeface="ＭＳ Ｐゴシック" charset="0"/>
              </a:rPr>
              <a:t>Preparing for Social Reintegration</a:t>
            </a:r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5495896"/>
            <a:ext cx="9144000" cy="1362104"/>
            <a:chOff x="0" y="5495896"/>
            <a:chExt cx="9144000" cy="1362104"/>
          </a:xfrm>
        </p:grpSpPr>
        <p:sp>
          <p:nvSpPr>
            <p:cNvPr id="8" name="Rectangle 7"/>
            <p:cNvSpPr/>
            <p:nvPr/>
          </p:nvSpPr>
          <p:spPr>
            <a:xfrm>
              <a:off x="0" y="5495896"/>
              <a:ext cx="9144000" cy="136210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/>
                <a:t>  </a:t>
              </a:r>
              <a:r>
                <a:rPr lang="en-US" sz="2400" b="1" dirty="0"/>
                <a:t>Prison-based Therapeutic Communities:  </a:t>
              </a:r>
            </a:p>
            <a:p>
              <a:pPr algn="r"/>
              <a:r>
                <a:rPr lang="en-US" sz="2400" b="1" dirty="0"/>
                <a:t>A Comprehensive Staff Training Course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72616" y="5638800"/>
              <a:ext cx="2909804" cy="1167076"/>
              <a:chOff x="172616" y="5638800"/>
              <a:chExt cx="2909804" cy="1167076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72616" y="5638800"/>
                <a:ext cx="2909804" cy="11670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69891" y="5638800"/>
                <a:ext cx="2559949" cy="116707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421147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8192"/>
            <a:ext cx="7772400" cy="457559"/>
          </a:xfrm>
        </p:spPr>
        <p:txBody>
          <a:bodyPr>
            <a:noAutofit/>
          </a:bodyPr>
          <a:lstStyle/>
          <a:p>
            <a:pPr marL="571500" indent="-571500"/>
            <a:r>
              <a:rPr lang="en-GB" sz="3600" dirty="0">
                <a:ea typeface="ＭＳ Ｐゴシック" charset="0"/>
              </a:rPr>
              <a:t>Positive &amp; Negative Liberty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616" y="989091"/>
            <a:ext cx="8730189" cy="4506805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sz="2800" dirty="0"/>
              <a:t>Negative liberty is: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dirty="0"/>
              <a:t>the absence of constraints or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dirty="0"/>
              <a:t>evading the constraints what there are 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dirty="0"/>
              <a:t>the selfish pursuit of gratification</a:t>
            </a:r>
          </a:p>
          <a:p>
            <a:pPr algn="l"/>
            <a:endParaRPr lang="en-US" sz="2800" dirty="0"/>
          </a:p>
          <a:p>
            <a:pPr algn="l"/>
            <a:r>
              <a:rPr lang="en-US" sz="2800" dirty="0"/>
              <a:t>Positive liberty is: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dirty="0"/>
              <a:t>acting to take control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dirty="0"/>
              <a:t>moving towards a </a:t>
            </a:r>
            <a:r>
              <a:rPr lang="en-US" sz="2800" dirty="0" err="1"/>
              <a:t>realisation</a:t>
            </a:r>
            <a:r>
              <a:rPr lang="en-US" sz="2800" dirty="0"/>
              <a:t> of personal potential</a:t>
            </a:r>
          </a:p>
          <a:p>
            <a:pPr marL="457200" indent="-457200" algn="l">
              <a:buFont typeface="Arial"/>
              <a:buChar char="•"/>
            </a:pPr>
            <a:endParaRPr lang="en-US" sz="2800" dirty="0"/>
          </a:p>
          <a:p>
            <a:pPr algn="l"/>
            <a:r>
              <a:rPr lang="en-US" sz="2800" dirty="0"/>
              <a:t>Positive liberty is a predictor of </a:t>
            </a:r>
            <a:r>
              <a:rPr lang="en-US" sz="2800" dirty="0" err="1"/>
              <a:t>QoL</a:t>
            </a:r>
            <a:r>
              <a:rPr lang="en-US" sz="2800" dirty="0"/>
              <a:t>. The purpose of the TC work structure is to provide opportunities for the development of positive liberty within a safe, predictable structure</a:t>
            </a:r>
          </a:p>
          <a:p>
            <a:pPr algn="l"/>
            <a:endParaRPr lang="en-US" sz="2800" dirty="0"/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5495896"/>
            <a:ext cx="9144000" cy="1362104"/>
            <a:chOff x="0" y="5495896"/>
            <a:chExt cx="9144000" cy="1362104"/>
          </a:xfrm>
        </p:grpSpPr>
        <p:sp>
          <p:nvSpPr>
            <p:cNvPr id="8" name="Rectangle 7"/>
            <p:cNvSpPr/>
            <p:nvPr/>
          </p:nvSpPr>
          <p:spPr>
            <a:xfrm>
              <a:off x="0" y="5495896"/>
              <a:ext cx="9144000" cy="136210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/>
                <a:t>  </a:t>
              </a:r>
              <a:r>
                <a:rPr lang="en-US" sz="2400" b="1" dirty="0"/>
                <a:t>Prison-based Therapeutic Communities:  </a:t>
              </a:r>
            </a:p>
            <a:p>
              <a:pPr algn="r"/>
              <a:r>
                <a:rPr lang="en-US" sz="2400" b="1" dirty="0"/>
                <a:t>A Comprehensive Staff Training Course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72616" y="5638800"/>
              <a:ext cx="2909804" cy="1167076"/>
              <a:chOff x="172616" y="5638800"/>
              <a:chExt cx="2909804" cy="1167076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72616" y="5638800"/>
                <a:ext cx="2909804" cy="11670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69891" y="5638800"/>
                <a:ext cx="2559949" cy="116707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882234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79846"/>
            <a:ext cx="7772400" cy="457559"/>
          </a:xfrm>
        </p:spPr>
        <p:txBody>
          <a:bodyPr>
            <a:noAutofit/>
          </a:bodyPr>
          <a:lstStyle/>
          <a:p>
            <a:pPr marL="571500" indent="-571500"/>
            <a:r>
              <a:rPr lang="en-GB" sz="3600" dirty="0">
                <a:ea typeface="ＭＳ Ｐゴシック" charset="0"/>
              </a:rPr>
              <a:t>TC Outcomes and </a:t>
            </a:r>
            <a:r>
              <a:rPr lang="en-GB" sz="3600" dirty="0" err="1">
                <a:ea typeface="ＭＳ Ｐゴシック" charset="0"/>
              </a:rPr>
              <a:t>QoL</a:t>
            </a:r>
            <a:endParaRPr lang="en-GB" sz="3600" dirty="0">
              <a:ea typeface="ＭＳ Ｐゴシック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616" y="989091"/>
            <a:ext cx="8730189" cy="4506805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2800" dirty="0"/>
              <a:t>Most studies of TC outcomes have understandably focused on reductions in substance use and offending.  But those which have looked more broadly have found improved:</a:t>
            </a:r>
          </a:p>
          <a:p>
            <a:pPr algn="l"/>
            <a:endParaRPr lang="en-US" sz="2800" dirty="0"/>
          </a:p>
          <a:p>
            <a:pPr marL="457200" indent="-457200" algn="l">
              <a:buFont typeface="Arial"/>
              <a:buChar char="•"/>
            </a:pPr>
            <a:r>
              <a:rPr lang="en-US" sz="2800" dirty="0"/>
              <a:t>psychological functioning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dirty="0"/>
              <a:t>psychosocial wellbeing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dirty="0"/>
              <a:t>family/social relations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dirty="0"/>
              <a:t>involvement in pro-social activities</a:t>
            </a:r>
          </a:p>
          <a:p>
            <a:pPr algn="l"/>
            <a:endParaRPr lang="en-US" sz="2800" dirty="0"/>
          </a:p>
          <a:p>
            <a:pPr algn="l"/>
            <a:r>
              <a:rPr lang="en-US" sz="2800" dirty="0"/>
              <a:t>These areas are strongly related to quality of life measures</a:t>
            </a:r>
          </a:p>
          <a:p>
            <a:pPr algn="l"/>
            <a:endParaRPr lang="en-US" sz="2800" dirty="0"/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5495896"/>
            <a:ext cx="9144000" cy="1362104"/>
            <a:chOff x="0" y="5495896"/>
            <a:chExt cx="9144000" cy="1362104"/>
          </a:xfrm>
        </p:grpSpPr>
        <p:sp>
          <p:nvSpPr>
            <p:cNvPr id="8" name="Rectangle 7"/>
            <p:cNvSpPr/>
            <p:nvPr/>
          </p:nvSpPr>
          <p:spPr>
            <a:xfrm>
              <a:off x="0" y="5495896"/>
              <a:ext cx="9144000" cy="136210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/>
                <a:t>  </a:t>
              </a:r>
              <a:r>
                <a:rPr lang="en-US" sz="2400" b="1" dirty="0"/>
                <a:t>Prison-based Therapeutic Communities:  </a:t>
              </a:r>
            </a:p>
            <a:p>
              <a:pPr algn="r"/>
              <a:r>
                <a:rPr lang="en-US" sz="2400" b="1" dirty="0"/>
                <a:t>A Comprehensive Staff Training Course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72616" y="5638800"/>
              <a:ext cx="2909804" cy="1167076"/>
              <a:chOff x="172616" y="5638800"/>
              <a:chExt cx="2909804" cy="1167076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72616" y="5638800"/>
                <a:ext cx="2909804" cy="11670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69891" y="5638800"/>
                <a:ext cx="2559949" cy="116707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643597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0286"/>
            <a:ext cx="7772400" cy="491508"/>
          </a:xfrm>
        </p:spPr>
        <p:txBody>
          <a:bodyPr>
            <a:noAutofit/>
          </a:bodyPr>
          <a:lstStyle/>
          <a:p>
            <a:pPr marL="571500" indent="-571500"/>
            <a:r>
              <a:rPr lang="en-GB" sz="3200" dirty="0">
                <a:ea typeface="ＭＳ Ｐゴシック" charset="0"/>
              </a:rPr>
              <a:t>Why Measure </a:t>
            </a:r>
            <a:r>
              <a:rPr lang="en-GB" sz="3200" dirty="0" err="1">
                <a:ea typeface="ＭＳ Ｐゴシック" charset="0"/>
              </a:rPr>
              <a:t>QoL</a:t>
            </a:r>
            <a:r>
              <a:rPr lang="en-GB" sz="3200" dirty="0">
                <a:ea typeface="ＭＳ Ｐゴシック" charset="0"/>
              </a:rPr>
              <a:t>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616" y="829310"/>
            <a:ext cx="8800436" cy="4666586"/>
          </a:xfrm>
        </p:spPr>
        <p:txBody>
          <a:bodyPr>
            <a:normAutofit fontScale="92500"/>
          </a:bodyPr>
          <a:lstStyle/>
          <a:p>
            <a:pPr algn="l"/>
            <a:r>
              <a:rPr lang="en-US" sz="3500" dirty="0"/>
              <a:t>The reasons for considering </a:t>
            </a:r>
            <a:r>
              <a:rPr lang="en-US" sz="3500" dirty="0" err="1"/>
              <a:t>QoL</a:t>
            </a:r>
            <a:r>
              <a:rPr lang="en-US" sz="3500" dirty="0"/>
              <a:t> are related to the notion of recovery capital (the resources individuals need – or need to develop – in order to sustain their recovery).  Numerous studies have noted that high levels of recovery capital are closely aligned to the individual’s perception of their well-being.  Thus using the TC’s work structure to develop positive liberty and responsibility is really about improving the individual’s perception of their quality of life.</a:t>
            </a:r>
          </a:p>
          <a:p>
            <a:pPr algn="l"/>
            <a:endParaRPr lang="en-US" sz="4200" dirty="0"/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5495896"/>
            <a:ext cx="9144000" cy="1362104"/>
            <a:chOff x="0" y="5495896"/>
            <a:chExt cx="9144000" cy="1362104"/>
          </a:xfrm>
        </p:grpSpPr>
        <p:sp>
          <p:nvSpPr>
            <p:cNvPr id="8" name="Rectangle 7"/>
            <p:cNvSpPr/>
            <p:nvPr/>
          </p:nvSpPr>
          <p:spPr>
            <a:xfrm>
              <a:off x="0" y="5495896"/>
              <a:ext cx="9144000" cy="136210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/>
                <a:t>  </a:t>
              </a:r>
              <a:r>
                <a:rPr lang="en-US" sz="2400" b="1" dirty="0"/>
                <a:t>Prison-based Therapeutic Communities:  </a:t>
              </a:r>
            </a:p>
            <a:p>
              <a:pPr algn="r"/>
              <a:r>
                <a:rPr lang="en-US" sz="2400" b="1" dirty="0"/>
                <a:t>A Comprehensive Staff Training Course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72616" y="5638800"/>
              <a:ext cx="2909804" cy="1167076"/>
              <a:chOff x="172616" y="5638800"/>
              <a:chExt cx="2909804" cy="1167076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72616" y="5638800"/>
                <a:ext cx="2909804" cy="11670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69891" y="5638800"/>
                <a:ext cx="2559949" cy="116707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4087264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0286"/>
            <a:ext cx="7772400" cy="491508"/>
          </a:xfrm>
        </p:spPr>
        <p:txBody>
          <a:bodyPr>
            <a:noAutofit/>
          </a:bodyPr>
          <a:lstStyle/>
          <a:p>
            <a:pPr marL="571500" indent="-571500"/>
            <a:r>
              <a:rPr lang="en-GB" sz="3600" dirty="0">
                <a:ea typeface="ＭＳ Ｐゴシック" charset="0"/>
              </a:rPr>
              <a:t>What is Measured in </a:t>
            </a:r>
            <a:r>
              <a:rPr lang="en-GB" sz="3600" dirty="0" err="1">
                <a:ea typeface="ＭＳ Ｐゴシック" charset="0"/>
              </a:rPr>
              <a:t>QoL</a:t>
            </a:r>
            <a:r>
              <a:rPr lang="en-GB" sz="3600" dirty="0">
                <a:ea typeface="ＭＳ Ｐゴシック" charset="0"/>
              </a:rPr>
              <a:t>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616" y="829310"/>
            <a:ext cx="8800436" cy="4666586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2600" dirty="0"/>
              <a:t>The World Health </a:t>
            </a:r>
            <a:r>
              <a:rPr lang="en-US" sz="2600" dirty="0" err="1"/>
              <a:t>Organisation</a:t>
            </a:r>
            <a:r>
              <a:rPr lang="en-US" sz="2600" dirty="0"/>
              <a:t> (WHO) has developed research instruments to measure Quality of Life (</a:t>
            </a:r>
            <a:r>
              <a:rPr lang="en-US" sz="2600" dirty="0" err="1"/>
              <a:t>QoL</a:t>
            </a:r>
            <a:r>
              <a:rPr lang="en-US" sz="2600" dirty="0"/>
              <a:t>).  The instruments measure the individual’s perception of their wellbeing in four specific domains: </a:t>
            </a:r>
          </a:p>
          <a:p>
            <a:pPr marL="342900" indent="-342900" algn="l">
              <a:buFont typeface="Arial"/>
              <a:buChar char="•"/>
            </a:pPr>
            <a:r>
              <a:rPr lang="en-US" sz="2400" dirty="0"/>
              <a:t>Physical health</a:t>
            </a:r>
          </a:p>
          <a:p>
            <a:pPr marL="342900" indent="-342900" algn="l">
              <a:buFont typeface="Arial"/>
              <a:buChar char="•"/>
            </a:pPr>
            <a:r>
              <a:rPr lang="en-US" sz="2400" dirty="0"/>
              <a:t>Psychological health</a:t>
            </a:r>
          </a:p>
          <a:p>
            <a:pPr marL="342900" indent="-342900" algn="l">
              <a:buFont typeface="Arial"/>
              <a:buChar char="•"/>
            </a:pPr>
            <a:r>
              <a:rPr lang="en-US" sz="2400" dirty="0"/>
              <a:t>Social relationships</a:t>
            </a:r>
          </a:p>
          <a:p>
            <a:pPr marL="342900" indent="-342900" algn="l">
              <a:buFont typeface="Arial"/>
              <a:buChar char="•"/>
            </a:pPr>
            <a:r>
              <a:rPr lang="en-US" sz="2400" dirty="0"/>
              <a:t>Environment</a:t>
            </a:r>
          </a:p>
          <a:p>
            <a:pPr marL="342900" indent="-342900" algn="l">
              <a:buFont typeface="Arial"/>
              <a:buChar char="•"/>
            </a:pPr>
            <a:endParaRPr lang="en-US" sz="2400" dirty="0"/>
          </a:p>
          <a:p>
            <a:pPr algn="l"/>
            <a:r>
              <a:rPr lang="en-US" sz="2400" dirty="0"/>
              <a:t>A number of studies of TC outcomes have used the WHO brief </a:t>
            </a:r>
            <a:r>
              <a:rPr lang="en-US" sz="2400" dirty="0" err="1"/>
              <a:t>QoL</a:t>
            </a:r>
            <a:r>
              <a:rPr lang="en-US" sz="2400" dirty="0"/>
              <a:t> (WHOQOL-BREF) to estimate the impact a TC </a:t>
            </a:r>
            <a:r>
              <a:rPr lang="en-US" sz="2400" dirty="0" err="1"/>
              <a:t>programme</a:t>
            </a:r>
            <a:r>
              <a:rPr lang="en-US" sz="2400" dirty="0"/>
              <a:t> has on future functioning of </a:t>
            </a:r>
            <a:r>
              <a:rPr lang="en-US" sz="2400" dirty="0" err="1"/>
              <a:t>programme</a:t>
            </a:r>
            <a:r>
              <a:rPr lang="en-US" sz="2400" dirty="0"/>
              <a:t> completers.</a:t>
            </a:r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5495896"/>
            <a:ext cx="9144000" cy="1362104"/>
            <a:chOff x="0" y="5495896"/>
            <a:chExt cx="9144000" cy="1362104"/>
          </a:xfrm>
        </p:grpSpPr>
        <p:sp>
          <p:nvSpPr>
            <p:cNvPr id="8" name="Rectangle 7"/>
            <p:cNvSpPr/>
            <p:nvPr/>
          </p:nvSpPr>
          <p:spPr>
            <a:xfrm>
              <a:off x="0" y="5495896"/>
              <a:ext cx="9144000" cy="136210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/>
                <a:t>  </a:t>
              </a:r>
              <a:r>
                <a:rPr lang="en-US" sz="2400" b="1" dirty="0"/>
                <a:t>Prison-based Therapeutic Communities:  </a:t>
              </a:r>
            </a:p>
            <a:p>
              <a:pPr algn="r"/>
              <a:r>
                <a:rPr lang="en-US" sz="2400" b="1" dirty="0"/>
                <a:t>A Comprehensive Staff Training Course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72616" y="5638800"/>
              <a:ext cx="2909804" cy="1167076"/>
              <a:chOff x="172616" y="5638800"/>
              <a:chExt cx="2909804" cy="1167076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72616" y="5638800"/>
                <a:ext cx="2909804" cy="11670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69891" y="5638800"/>
                <a:ext cx="2559949" cy="116707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2068824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6754"/>
            <a:ext cx="7772400" cy="830913"/>
          </a:xfrm>
        </p:spPr>
        <p:txBody>
          <a:bodyPr>
            <a:normAutofit fontScale="90000"/>
          </a:bodyPr>
          <a:lstStyle/>
          <a:p>
            <a:r>
              <a:rPr lang="en-GB" dirty="0"/>
              <a:t>Preparing for Social Reintegration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615" y="1007667"/>
            <a:ext cx="8781379" cy="4136644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en-GB" sz="3800" dirty="0">
                <a:latin typeface="+mj-lt"/>
                <a:ea typeface="ＭＳ Ｐゴシック" charset="0"/>
              </a:rPr>
              <a:t>QoL will be increasingly important in maintaining the changes achieved during the programme when the member moves into the re-entry or after-care phase:</a:t>
            </a:r>
          </a:p>
          <a:p>
            <a:pPr algn="l"/>
            <a:endParaRPr lang="en-GB" sz="3800" dirty="0">
              <a:latin typeface="+mj-lt"/>
              <a:ea typeface="ＭＳ Ｐゴシック" charset="0"/>
            </a:endParaRPr>
          </a:p>
          <a:p>
            <a:pPr marL="457200" indent="-457200" algn="l">
              <a:buFont typeface="Arial"/>
              <a:buChar char="•"/>
            </a:pPr>
            <a:r>
              <a:rPr lang="en-GB" dirty="0">
                <a:latin typeface="+mj-lt"/>
                <a:ea typeface="ＭＳ Ｐゴシック" charset="0"/>
              </a:rPr>
              <a:t>Establishing positive peer relations within the TC is intended to begin the process of building new social networks</a:t>
            </a:r>
          </a:p>
          <a:p>
            <a:pPr marL="457200" indent="-457200" algn="l">
              <a:buFont typeface="Arial"/>
              <a:buChar char="•"/>
            </a:pPr>
            <a:r>
              <a:rPr lang="en-GB" dirty="0">
                <a:latin typeface="+mj-lt"/>
                <a:ea typeface="ＭＳ Ｐゴシック" charset="0"/>
              </a:rPr>
              <a:t>The TC should also be working to repair and/or rebuild pre-existing relationships (where they are positive)</a:t>
            </a:r>
          </a:p>
          <a:p>
            <a:pPr marL="457200" indent="-457200" algn="l">
              <a:buFont typeface="Arial"/>
              <a:buChar char="•"/>
            </a:pPr>
            <a:r>
              <a:rPr lang="en-GB" dirty="0">
                <a:latin typeface="+mj-lt"/>
                <a:ea typeface="ＭＳ Ｐゴシック" charset="0"/>
              </a:rPr>
              <a:t>Pre-existing relationships may have been built around the earlier behaviour and identity</a:t>
            </a:r>
          </a:p>
          <a:p>
            <a:pPr marL="457200" indent="-457200" algn="l">
              <a:buFont typeface="Arial"/>
              <a:buChar char="•"/>
            </a:pPr>
            <a:r>
              <a:rPr lang="en-GB" dirty="0">
                <a:latin typeface="+mj-lt"/>
                <a:ea typeface="ＭＳ Ｐゴシック" charset="0"/>
              </a:rPr>
              <a:t>They may also have had elements of mutual dependency</a:t>
            </a:r>
          </a:p>
          <a:p>
            <a:pPr marL="457200" indent="-457200" algn="l">
              <a:buFont typeface="Arial"/>
              <a:buChar char="•"/>
            </a:pPr>
            <a:r>
              <a:rPr lang="en-GB" dirty="0">
                <a:latin typeface="+mj-lt"/>
                <a:ea typeface="ＭＳ Ｐゴシック" charset="0"/>
              </a:rPr>
              <a:t>It will be important that these rebuilt relationships are developed within a clear understanding of the work to be done</a:t>
            </a:r>
          </a:p>
          <a:p>
            <a:pPr marL="457200" indent="-457200" algn="l">
              <a:buFont typeface="Arial"/>
              <a:buChar char="•"/>
            </a:pPr>
            <a:r>
              <a:rPr lang="en-GB" dirty="0">
                <a:latin typeface="+mj-lt"/>
                <a:ea typeface="ＭＳ Ｐゴシック" charset="0"/>
              </a:rPr>
              <a:t>TC members, for their part, will need to understand that rebuilding trust will not be easy and they should be understanding of a reluctance to commit wholeheartedly</a:t>
            </a:r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5495896"/>
            <a:ext cx="9144000" cy="1362104"/>
            <a:chOff x="0" y="5495896"/>
            <a:chExt cx="9144000" cy="1362104"/>
          </a:xfrm>
        </p:grpSpPr>
        <p:sp>
          <p:nvSpPr>
            <p:cNvPr id="8" name="Rectangle 7"/>
            <p:cNvSpPr/>
            <p:nvPr/>
          </p:nvSpPr>
          <p:spPr>
            <a:xfrm>
              <a:off x="0" y="5495896"/>
              <a:ext cx="9144000" cy="136210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/>
                <a:t>  </a:t>
              </a:r>
              <a:r>
                <a:rPr lang="en-US" sz="2400" b="1" dirty="0"/>
                <a:t>Prison-based Therapeutic Communities:  </a:t>
              </a:r>
            </a:p>
            <a:p>
              <a:pPr algn="r"/>
              <a:r>
                <a:rPr lang="en-US" sz="2400" b="1" dirty="0"/>
                <a:t>A Comprehensive Staff Training Course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72616" y="5638800"/>
              <a:ext cx="2909804" cy="1167076"/>
              <a:chOff x="172616" y="5638800"/>
              <a:chExt cx="2909804" cy="1167076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72616" y="5638800"/>
                <a:ext cx="2909804" cy="11670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69891" y="5638800"/>
                <a:ext cx="2559949" cy="116707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856629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6754"/>
            <a:ext cx="7772400" cy="830913"/>
          </a:xfrm>
        </p:spPr>
        <p:txBody>
          <a:bodyPr/>
          <a:lstStyle/>
          <a:p>
            <a:r>
              <a:rPr lang="en-GB" dirty="0">
                <a:cs typeface="+mj-cs"/>
              </a:rPr>
              <a:t>After-care &amp; Reintegration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9892" y="1200281"/>
            <a:ext cx="8429082" cy="3944030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GB" dirty="0">
                <a:latin typeface="+mj-lt"/>
                <a:ea typeface="ＭＳ Ｐゴシック" charset="0"/>
              </a:rPr>
              <a:t>After the TC</a:t>
            </a:r>
          </a:p>
          <a:p>
            <a:pPr marL="457200" indent="-457200" algn="l">
              <a:buFont typeface="Arial"/>
              <a:buChar char="•"/>
            </a:pPr>
            <a:r>
              <a:rPr lang="en-GB" dirty="0">
                <a:latin typeface="+mj-lt"/>
                <a:ea typeface="ＭＳ Ｐゴシック" charset="0"/>
              </a:rPr>
              <a:t>Once the member leaves the TC these pre-existing relationships are likely to become even more important </a:t>
            </a:r>
          </a:p>
          <a:p>
            <a:pPr marL="457200" indent="-457200" algn="l">
              <a:buFont typeface="Arial"/>
              <a:buChar char="•"/>
            </a:pPr>
            <a:r>
              <a:rPr lang="en-GB" dirty="0">
                <a:latin typeface="+mj-lt"/>
                <a:ea typeface="ＭＳ Ｐゴシック" charset="0"/>
              </a:rPr>
              <a:t>In most cases, trust will need to be rebuilt and staff should ensure that this process starts while the member is still in the TC programme</a:t>
            </a:r>
          </a:p>
          <a:p>
            <a:pPr marL="457200" indent="-457200" algn="l">
              <a:buFont typeface="Arial"/>
              <a:buChar char="•"/>
            </a:pPr>
            <a:r>
              <a:rPr lang="en-GB" dirty="0">
                <a:latin typeface="+mj-lt"/>
                <a:ea typeface="ＭＳ Ｐゴシック" charset="0"/>
              </a:rPr>
              <a:t>It is often the case that the family member or partner is so anxious for change that they over-estimate the changes made and fail to see its fragility</a:t>
            </a:r>
          </a:p>
          <a:p>
            <a:pPr marL="457200" indent="-457200" algn="l">
              <a:buFont typeface="Arial"/>
              <a:buChar char="•"/>
            </a:pPr>
            <a:r>
              <a:rPr lang="en-GB" dirty="0">
                <a:latin typeface="+mj-lt"/>
                <a:ea typeface="ＭＳ Ｐゴシック" charset="0"/>
              </a:rPr>
              <a:t>Family members and partners need to be integrated into the change process so that they understand the programme and have a realistic understanding of the recovery process.</a:t>
            </a:r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5495896"/>
            <a:ext cx="9144000" cy="1362104"/>
            <a:chOff x="0" y="5495896"/>
            <a:chExt cx="9144000" cy="1362104"/>
          </a:xfrm>
        </p:grpSpPr>
        <p:sp>
          <p:nvSpPr>
            <p:cNvPr id="8" name="Rectangle 7"/>
            <p:cNvSpPr/>
            <p:nvPr/>
          </p:nvSpPr>
          <p:spPr>
            <a:xfrm>
              <a:off x="0" y="5495896"/>
              <a:ext cx="9144000" cy="136210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/>
                <a:t>  </a:t>
              </a:r>
              <a:r>
                <a:rPr lang="en-US" sz="2400" b="1" dirty="0"/>
                <a:t>Prison-based Therapeutic Communities:  </a:t>
              </a:r>
            </a:p>
            <a:p>
              <a:pPr algn="r"/>
              <a:r>
                <a:rPr lang="en-US" sz="2400" b="1" dirty="0"/>
                <a:t>A Comprehensive Staff Training Course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72616" y="5638800"/>
              <a:ext cx="2909804" cy="1167076"/>
              <a:chOff x="172616" y="5638800"/>
              <a:chExt cx="2909804" cy="1167076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72616" y="5638800"/>
                <a:ext cx="2909804" cy="11670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69891" y="5638800"/>
                <a:ext cx="2559949" cy="116707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2761044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732</TotalTime>
  <Words>641</Words>
  <Application>Microsoft Macintosh PowerPoint</Application>
  <PresentationFormat>On-screen Show (4:3)</PresentationFormat>
  <Paragraphs>68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M8-2.  TCs,  Quality of Life (QoL) &amp; Social Reintegration</vt:lpstr>
      <vt:lpstr>Contents</vt:lpstr>
      <vt:lpstr>Positive &amp; Negative Liberty</vt:lpstr>
      <vt:lpstr>TC Outcomes and QoL</vt:lpstr>
      <vt:lpstr>Why Measure QoL?</vt:lpstr>
      <vt:lpstr>What is Measured in QoL?</vt:lpstr>
      <vt:lpstr>Preparing for Social Reintegration</vt:lpstr>
      <vt:lpstr>After-care &amp; Reintegration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Rowdy Yates</dc:creator>
  <cp:lastModifiedBy>Rowdy Yates</cp:lastModifiedBy>
  <cp:revision>48</cp:revision>
  <cp:lastPrinted>2020-12-06T17:55:44Z</cp:lastPrinted>
  <dcterms:created xsi:type="dcterms:W3CDTF">2020-09-07T13:47:18Z</dcterms:created>
  <dcterms:modified xsi:type="dcterms:W3CDTF">2020-12-06T17:55:51Z</dcterms:modified>
</cp:coreProperties>
</file>