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300" r:id="rId4"/>
    <p:sldId id="265" r:id="rId5"/>
    <p:sldId id="290" r:id="rId6"/>
    <p:sldId id="297" r:id="rId7"/>
    <p:sldId id="302" r:id="rId8"/>
    <p:sldId id="30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M8-2.  TCs</a:t>
            </a:r>
            <a:r>
              <a:rPr lang="en-GB" dirty="0">
                <a:cs typeface="+mj-cs"/>
              </a:rPr>
              <a:t>,  Quality of Life (</a:t>
            </a:r>
            <a:r>
              <a:rPr lang="en-GB" dirty="0" err="1">
                <a:cs typeface="+mj-cs"/>
              </a:rPr>
              <a:t>QoL</a:t>
            </a:r>
            <a:r>
              <a:rPr lang="en-GB" dirty="0">
                <a:cs typeface="+mj-cs"/>
              </a:rPr>
              <a:t>) &amp; Social Reintegration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>
                <a:cs typeface="+mj-cs"/>
              </a:rPr>
              <a:t>Contents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1200281"/>
            <a:ext cx="8429082" cy="394403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The difference between positive &amp; negative liberty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TC outcomes and </a:t>
            </a:r>
            <a:r>
              <a:rPr lang="en-GB" dirty="0" err="1">
                <a:latin typeface="+mj-lt"/>
                <a:ea typeface="ＭＳ Ｐゴシック" charset="0"/>
              </a:rPr>
              <a:t>QoL</a:t>
            </a:r>
            <a:endParaRPr lang="en-GB" dirty="0">
              <a:latin typeface="+mj-lt"/>
              <a:ea typeface="ＭＳ Ｐゴシック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Why measure </a:t>
            </a:r>
            <a:r>
              <a:rPr lang="en-GB" dirty="0" err="1">
                <a:latin typeface="+mj-lt"/>
                <a:ea typeface="ＭＳ Ｐゴシック" charset="0"/>
              </a:rPr>
              <a:t>QoL</a:t>
            </a:r>
            <a:r>
              <a:rPr lang="en-GB" dirty="0">
                <a:latin typeface="+mj-lt"/>
                <a:ea typeface="ＭＳ Ｐゴシック" charset="0"/>
              </a:rPr>
              <a:t>?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What is measured in </a:t>
            </a:r>
            <a:r>
              <a:rPr lang="en-GB" dirty="0" err="1">
                <a:latin typeface="+mj-lt"/>
                <a:ea typeface="ＭＳ Ｐゴシック" charset="0"/>
              </a:rPr>
              <a:t>QoL</a:t>
            </a:r>
            <a:r>
              <a:rPr lang="en-GB" dirty="0">
                <a:latin typeface="+mj-lt"/>
                <a:ea typeface="ＭＳ Ｐゴシック" charset="0"/>
              </a:rPr>
              <a:t>?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Preparing for Social Reintegration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8192"/>
            <a:ext cx="7772400" cy="457559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Positive &amp; Negative Liberty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89091"/>
            <a:ext cx="8730189" cy="450680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800" dirty="0"/>
              <a:t>Negative liberty is: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the absence of constraints or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evading the constraints what there are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the selfish pursuit of gratification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Positive liberty is: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acting to take control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moving towards a </a:t>
            </a:r>
            <a:r>
              <a:rPr lang="en-US" sz="2800" dirty="0" err="1"/>
              <a:t>realisation</a:t>
            </a:r>
            <a:r>
              <a:rPr lang="en-US" sz="2800" dirty="0"/>
              <a:t> of personal potential</a:t>
            </a:r>
          </a:p>
          <a:p>
            <a:pPr marL="457200" indent="-457200" algn="l">
              <a:buFont typeface="Arial"/>
              <a:buChar char="•"/>
            </a:pPr>
            <a:endParaRPr lang="en-US" sz="2800" dirty="0"/>
          </a:p>
          <a:p>
            <a:pPr algn="l"/>
            <a:r>
              <a:rPr lang="en-US" sz="2800" dirty="0"/>
              <a:t>Positive liberty is a predictor of </a:t>
            </a:r>
            <a:r>
              <a:rPr lang="en-US" sz="2800" dirty="0" err="1"/>
              <a:t>QoL</a:t>
            </a:r>
            <a:r>
              <a:rPr lang="en-US" sz="2800" dirty="0"/>
              <a:t>. The purpose of the TC work structure is to provide opportunities for the development of positive liberty within a safe, predictable structure</a:t>
            </a:r>
          </a:p>
          <a:p>
            <a:pPr algn="l"/>
            <a:endParaRPr lang="en-US" sz="28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8223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9846"/>
            <a:ext cx="7772400" cy="457559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TC Outcomes and </a:t>
            </a:r>
            <a:r>
              <a:rPr lang="en-GB" sz="3600" dirty="0" err="1">
                <a:ea typeface="ＭＳ Ｐゴシック" charset="0"/>
              </a:rPr>
              <a:t>QoL</a:t>
            </a:r>
            <a:endParaRPr lang="en-GB" sz="3600" dirty="0">
              <a:ea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89091"/>
            <a:ext cx="8730189" cy="450680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/>
              <a:t>Most studies of TC outcomes have understandably focused on reductions in substance use and offending.  But those which have looked more broadly have found improved:</a:t>
            </a:r>
          </a:p>
          <a:p>
            <a:pPr algn="l"/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psychological functioning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psychosocial wellbeing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family/social relations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involvement in pro-social activities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These areas are strongly related to quality of life measures</a:t>
            </a:r>
          </a:p>
          <a:p>
            <a:pPr algn="l"/>
            <a:endParaRPr lang="en-US" sz="28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4359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200" dirty="0">
                <a:ea typeface="ＭＳ Ｐゴシック" charset="0"/>
              </a:rPr>
              <a:t>Why Measure </a:t>
            </a:r>
            <a:r>
              <a:rPr lang="en-GB" sz="3200" dirty="0" err="1">
                <a:ea typeface="ＭＳ Ｐゴシック" charset="0"/>
              </a:rPr>
              <a:t>QoL</a:t>
            </a:r>
            <a:r>
              <a:rPr lang="en-GB" sz="3200" dirty="0">
                <a:ea typeface="ＭＳ Ｐゴシック" charset="0"/>
              </a:rPr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92500"/>
          </a:bodyPr>
          <a:lstStyle/>
          <a:p>
            <a:pPr algn="l"/>
            <a:r>
              <a:rPr lang="en-US" sz="3500" dirty="0"/>
              <a:t>The reasons for considering </a:t>
            </a:r>
            <a:r>
              <a:rPr lang="en-US" sz="3500" dirty="0" err="1"/>
              <a:t>QoL</a:t>
            </a:r>
            <a:r>
              <a:rPr lang="en-US" sz="3500" dirty="0"/>
              <a:t> are related to the notion of recovery capital (the resources individuals need – or need to develop – in order to sustain their recovery).  Numerous studies have noted that high levels of recovery capital are closely aligned to the individual’s perception of their well-being.  Thus using the TC’s work structure to develop positive liberty and responsibility is really about improving the individual’s perception of their quality of life.</a:t>
            </a:r>
          </a:p>
          <a:p>
            <a:pPr algn="l"/>
            <a:endParaRPr lang="en-US" sz="42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726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What is Measured in </a:t>
            </a:r>
            <a:r>
              <a:rPr lang="en-GB" sz="3600" dirty="0" err="1">
                <a:ea typeface="ＭＳ Ｐゴシック" charset="0"/>
              </a:rPr>
              <a:t>QoL</a:t>
            </a:r>
            <a:r>
              <a:rPr lang="en-GB" sz="3600" dirty="0">
                <a:ea typeface="ＭＳ Ｐゴシック" charset="0"/>
              </a:rPr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600" dirty="0"/>
              <a:t>The World Health </a:t>
            </a:r>
            <a:r>
              <a:rPr lang="en-US" sz="2600" dirty="0" err="1"/>
              <a:t>Organisation</a:t>
            </a:r>
            <a:r>
              <a:rPr lang="en-US" sz="2600" dirty="0"/>
              <a:t> (WHO) has developed research instruments to measure Quality of Life (</a:t>
            </a:r>
            <a:r>
              <a:rPr lang="en-US" sz="2600" dirty="0" err="1"/>
              <a:t>QoL</a:t>
            </a:r>
            <a:r>
              <a:rPr lang="en-US" sz="2600" dirty="0"/>
              <a:t>).  The instruments measure the individual’s perception of their wellbeing in four specific domains: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Physical health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Psychological health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Social relationships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Environment</a:t>
            </a:r>
          </a:p>
          <a:p>
            <a:pPr marL="342900" indent="-342900" algn="l">
              <a:buFont typeface="Arial"/>
              <a:buChar char="•"/>
            </a:pPr>
            <a:endParaRPr lang="en-US" sz="2400" dirty="0"/>
          </a:p>
          <a:p>
            <a:pPr algn="l"/>
            <a:r>
              <a:rPr lang="en-US" sz="2400" dirty="0"/>
              <a:t>A number of studies of TC outcomes have used the WHO brief </a:t>
            </a:r>
            <a:r>
              <a:rPr lang="en-US" sz="2400" dirty="0" err="1"/>
              <a:t>QoL</a:t>
            </a:r>
            <a:r>
              <a:rPr lang="en-US" sz="2400" dirty="0"/>
              <a:t> (WHOQOL-BREF) to estimate the impact a TC </a:t>
            </a:r>
            <a:r>
              <a:rPr lang="en-US" sz="2400" dirty="0" err="1"/>
              <a:t>programme</a:t>
            </a:r>
            <a:r>
              <a:rPr lang="en-US" sz="2400" dirty="0"/>
              <a:t> has on future functioning of </a:t>
            </a:r>
            <a:r>
              <a:rPr lang="en-US" sz="2400" dirty="0" err="1"/>
              <a:t>programme</a:t>
            </a:r>
            <a:r>
              <a:rPr lang="en-US" sz="2400" dirty="0"/>
              <a:t> completers.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0688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>
            <a:normAutofit fontScale="90000"/>
          </a:bodyPr>
          <a:lstStyle/>
          <a:p>
            <a:r>
              <a:rPr lang="en-GB" dirty="0"/>
              <a:t>Preparing for Social Reintegration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5" y="1007667"/>
            <a:ext cx="8781379" cy="4136644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sz="3800" dirty="0">
                <a:latin typeface="+mj-lt"/>
                <a:ea typeface="ＭＳ Ｐゴシック" charset="0"/>
              </a:rPr>
              <a:t>QoL will be increasingly important in maintaining the changes achieved during the programme when the member moves into the re-entry or after-care phase:</a:t>
            </a:r>
          </a:p>
          <a:p>
            <a:pPr algn="l"/>
            <a:endParaRPr lang="en-GB" sz="3800" dirty="0">
              <a:latin typeface="+mj-lt"/>
              <a:ea typeface="ＭＳ Ｐゴシック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Establishing positive peer relations within the TC is intended to begin the process of building new social networks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The TC should also be working to repair and/or rebuild pre-existing relationships (where they are positive)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Pre-existing relationships may have been built around the earlier behaviour and identity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They may also have had elements of mutual dependency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It will be important that these rebuilt relationships are developed within a clear understanding of the work to be done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TC members, for their part, will need to understand that rebuilding trust will not be easy and they should be understanding of a reluctance to commit wholeheartedly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5662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>
                <a:cs typeface="+mj-cs"/>
              </a:rPr>
              <a:t>After-care &amp; Reintegration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1200281"/>
            <a:ext cx="8429082" cy="394403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dirty="0">
                <a:latin typeface="+mj-lt"/>
                <a:ea typeface="ＭＳ Ｐゴシック" charset="0"/>
              </a:rPr>
              <a:t>After the TC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Once the member leaves the TC these pre-existing relationships are likely to become even more important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In most cases, trust will need to be rebuilt and staff should ensure that this process starts while the member is still in the TC programme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It is often the case that the family member or partner is so anxious for change that they over-estimate the changes made and fail to see its fragility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Family members and partners need to be integrated into the change process so that they understand the programme and have a realistic understanding of the recovery process.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76104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641</Words>
  <Application>Microsoft Macintosh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M8-2.  TCs,  Quality of Life (QoL) &amp; Social Reintegration</vt:lpstr>
      <vt:lpstr>Contents</vt:lpstr>
      <vt:lpstr>Positive &amp; Negative Liberty</vt:lpstr>
      <vt:lpstr>TC Outcomes and QoL</vt:lpstr>
      <vt:lpstr>Why Measure QoL?</vt:lpstr>
      <vt:lpstr>What is Measured in QoL?</vt:lpstr>
      <vt:lpstr>Preparing for Social Reintegration</vt:lpstr>
      <vt:lpstr>After-care &amp; Reintegration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48</cp:revision>
  <cp:lastPrinted>2020-12-06T17:55:44Z</cp:lastPrinted>
  <dcterms:created xsi:type="dcterms:W3CDTF">2020-09-07T13:47:18Z</dcterms:created>
  <dcterms:modified xsi:type="dcterms:W3CDTF">2020-12-06T17:55:51Z</dcterms:modified>
</cp:coreProperties>
</file>