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6" r:id="rId3"/>
    <p:sldId id="296" r:id="rId4"/>
    <p:sldId id="265" r:id="rId5"/>
    <p:sldId id="290" r:id="rId6"/>
    <p:sldId id="297" r:id="rId7"/>
    <p:sldId id="292" r:id="rId8"/>
    <p:sldId id="299" r:id="rId9"/>
    <p:sldId id="298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package" Target="../embeddings/Microsoft_Word_Document.docx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>
                <a:cs typeface="+mj-cs"/>
              </a:rPr>
              <a:t>M8-1.  Work </a:t>
            </a:r>
            <a:r>
              <a:rPr lang="en-GB" dirty="0">
                <a:cs typeface="+mj-cs"/>
              </a:rPr>
              <a:t>as Therapy and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8192"/>
            <a:ext cx="7772400" cy="511557"/>
          </a:xfrm>
        </p:spPr>
        <p:txBody>
          <a:bodyPr>
            <a:noAutofit/>
          </a:bodyPr>
          <a:lstStyle/>
          <a:p>
            <a:r>
              <a:rPr lang="en-GB" sz="3600" dirty="0"/>
              <a:t>Therapeutic Community: Work Structure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779749"/>
            <a:ext cx="8828345" cy="4859051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GB" sz="2100" dirty="0">
                <a:latin typeface="+mj-lt"/>
                <a:ea typeface="ＭＳ Ｐゴシック" charset="0"/>
              </a:rPr>
              <a:t>Expectations are different at different levels.  Many TCs differ in structure.  In the structure outlined here the levels are:</a:t>
            </a:r>
          </a:p>
          <a:p>
            <a:pPr marL="457200" indent="-457200" algn="l">
              <a:buFont typeface="Arial"/>
              <a:buChar char="•"/>
              <a:defRPr/>
            </a:pPr>
            <a:r>
              <a:rPr lang="en-GB" sz="2100" i="1" dirty="0">
                <a:latin typeface="+mj-lt"/>
                <a:ea typeface="ＭＳ Ｐゴシック" charset="0"/>
              </a:rPr>
              <a:t>Crew Member</a:t>
            </a:r>
            <a:r>
              <a:rPr lang="en-GB" sz="2100" dirty="0">
                <a:latin typeface="+mj-lt"/>
                <a:ea typeface="ＭＳ Ｐゴシック" charset="0"/>
              </a:rPr>
              <a:t>: new (or demoted) member.  Expected to perform simple tasks, follow direction, accept authority</a:t>
            </a:r>
          </a:p>
          <a:p>
            <a:pPr marL="457200" indent="-457200" algn="l">
              <a:buFont typeface="Arial"/>
              <a:buChar char="•"/>
              <a:defRPr/>
            </a:pPr>
            <a:r>
              <a:rPr lang="en-GB" sz="2100" i="1" dirty="0">
                <a:latin typeface="+mj-lt"/>
                <a:ea typeface="ＭＳ Ｐゴシック" charset="0"/>
              </a:rPr>
              <a:t>Asst. Team Manager</a:t>
            </a:r>
            <a:r>
              <a:rPr lang="en-GB" sz="2100" dirty="0">
                <a:latin typeface="+mj-lt"/>
                <a:ea typeface="ＭＳ Ｐゴシック" charset="0"/>
              </a:rPr>
              <a:t>: has shown initiative and willingness to take more responsibility.  Expected to supervise other team members, support the team manager and his/her directions and demonstrate a good work ethic</a:t>
            </a:r>
          </a:p>
          <a:p>
            <a:pPr marL="457200" indent="-457200" algn="l">
              <a:buFont typeface="Arial"/>
              <a:buChar char="•"/>
              <a:defRPr/>
            </a:pPr>
            <a:r>
              <a:rPr lang="en-GB" sz="2100" i="1" dirty="0">
                <a:latin typeface="+mj-lt"/>
                <a:ea typeface="ＭＳ Ｐゴシック" charset="0"/>
              </a:rPr>
              <a:t>Team Manager</a:t>
            </a:r>
            <a:r>
              <a:rPr lang="en-GB" sz="2100" dirty="0">
                <a:latin typeface="+mj-lt"/>
                <a:ea typeface="ＭＳ Ｐゴシック" charset="0"/>
              </a:rPr>
              <a:t>: has worked well as a Crew Member and Asst. Team Manager.  Expected to be responsible for his team and its work, be a role model for other members and support the Senior House Manager</a:t>
            </a:r>
          </a:p>
          <a:p>
            <a:pPr marL="457200" indent="-457200" algn="l">
              <a:buFont typeface="Arial"/>
              <a:buChar char="•"/>
              <a:defRPr/>
            </a:pPr>
            <a:r>
              <a:rPr lang="en-GB" sz="2100" i="1" dirty="0" err="1">
                <a:latin typeface="+mj-lt"/>
                <a:ea typeface="ＭＳ Ｐゴシック" charset="0"/>
              </a:rPr>
              <a:t>Snr</a:t>
            </a:r>
            <a:r>
              <a:rPr lang="en-GB" sz="2100" i="1" dirty="0">
                <a:latin typeface="+mj-lt"/>
                <a:ea typeface="ＭＳ Ｐゴシック" charset="0"/>
              </a:rPr>
              <a:t>. House Manager</a:t>
            </a:r>
            <a:r>
              <a:rPr lang="en-GB" sz="2100" dirty="0">
                <a:latin typeface="+mj-lt"/>
                <a:ea typeface="ＭＳ Ｐゴシック" charset="0"/>
              </a:rPr>
              <a:t>: will have worked in most positions in the structure.  Expected to liaise between staff and the TC member community, be a role model for other members and a leader for his/her Team Managers</a:t>
            </a:r>
            <a:endParaRPr lang="en-US" sz="2100" dirty="0">
              <a:latin typeface="+mj-lt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365797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4"/>
            <a:ext cx="7772400" cy="830913"/>
          </a:xfrm>
        </p:spPr>
        <p:txBody>
          <a:bodyPr/>
          <a:lstStyle/>
          <a:p>
            <a:r>
              <a:rPr lang="en-GB" dirty="0">
                <a:cs typeface="+mj-cs"/>
              </a:rPr>
              <a:t>Contents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2" y="1200281"/>
            <a:ext cx="8429082" cy="3944030"/>
          </a:xfrm>
        </p:spPr>
        <p:txBody>
          <a:bodyPr>
            <a:normAutofit/>
          </a:bodyPr>
          <a:lstStyle/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The TC Structure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Primary purpose of work in a TC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Addressing issues through work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What work is used for in a TC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Role of Staff Members</a:t>
            </a:r>
          </a:p>
          <a:p>
            <a:pPr marL="571500" indent="-571500" algn="l">
              <a:buFont typeface="Arial"/>
              <a:buChar char="•"/>
            </a:pPr>
            <a:r>
              <a:rPr lang="en-GB" dirty="0">
                <a:latin typeface="+mj-lt"/>
                <a:ea typeface="ＭＳ Ｐゴシック" charset="0"/>
              </a:rPr>
              <a:t>Work Structure Expectations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42114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4369"/>
            <a:ext cx="7772400" cy="511557"/>
          </a:xfrm>
        </p:spPr>
        <p:txBody>
          <a:bodyPr>
            <a:noAutofit/>
          </a:bodyPr>
          <a:lstStyle/>
          <a:p>
            <a:r>
              <a:rPr lang="en-GB" sz="3600" dirty="0"/>
              <a:t>A Typical TC Structure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5311783"/>
            <a:ext cx="8730189" cy="327017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131362"/>
              </p:ext>
            </p:extLst>
          </p:nvPr>
        </p:nvGraphicFramePr>
        <p:xfrm>
          <a:off x="950946" y="892183"/>
          <a:ext cx="7772399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4" imgW="5778500" imgH="4419600" progId="Word.Document.12">
                  <p:embed/>
                </p:oleObj>
              </mc:Choice>
              <mc:Fallback>
                <p:oleObj name="Document" r:id="rId4" imgW="5778500" imgH="4419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0946" y="892183"/>
                        <a:ext cx="7772399" cy="441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933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9846"/>
            <a:ext cx="7772400" cy="609245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Primary purpose of work in a TC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89091"/>
            <a:ext cx="8730189" cy="4649709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800" dirty="0"/>
              <a:t>Work as therapy and education is a hallmark of the TC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In non-TC approaches, clients receive treatment before going back to work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So work is considered separate from treatment.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In the TC, work is an essential element of treatment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Observing how a member behaves at work reveals underlying issues. 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/>
              <a:t>A member’s ability to work successfully in mainstream society is critical to the TC’s “whole person” concept of recovery.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643597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491508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200" dirty="0">
                <a:ea typeface="ＭＳ Ｐゴシック" charset="0"/>
              </a:rPr>
              <a:t>Addressing issues through work #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29310"/>
            <a:ext cx="8800436" cy="4666586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4200" dirty="0"/>
              <a:t>New members typically exhibit one or more of the following characteristics:</a:t>
            </a:r>
          </a:p>
          <a:p>
            <a:pPr algn="l"/>
            <a:endParaRPr lang="en-US" sz="4200" dirty="0"/>
          </a:p>
          <a:p>
            <a:pPr marL="457200" indent="-457200" algn="l">
              <a:buFont typeface="Arial"/>
              <a:buChar char="•"/>
            </a:pPr>
            <a:r>
              <a:rPr lang="en-US" sz="4200" dirty="0"/>
              <a:t>Mistrust and lack respect for authority </a:t>
            </a:r>
          </a:p>
          <a:p>
            <a:pPr marL="457200" indent="-457200" algn="l">
              <a:buFont typeface="Arial"/>
              <a:buChar char="•"/>
            </a:pPr>
            <a:r>
              <a:rPr lang="en-US" sz="4200" dirty="0"/>
              <a:t>Lack of interpersonal skills </a:t>
            </a:r>
          </a:p>
          <a:p>
            <a:pPr marL="457200" indent="-457200" algn="l">
              <a:buFont typeface="Arial"/>
              <a:buChar char="•"/>
            </a:pPr>
            <a:r>
              <a:rPr lang="en-US" sz="4200" dirty="0"/>
              <a:t>Poor work habits and a poor work ethic </a:t>
            </a:r>
          </a:p>
          <a:p>
            <a:pPr marL="457200" indent="-457200" algn="l">
              <a:buFont typeface="Arial"/>
              <a:buChar char="•"/>
            </a:pPr>
            <a:r>
              <a:rPr lang="en-US" sz="4200" dirty="0"/>
              <a:t>Poor self-esteem </a:t>
            </a:r>
          </a:p>
          <a:p>
            <a:pPr marL="457200" indent="-457200" algn="l">
              <a:buFont typeface="Arial"/>
              <a:buChar char="•"/>
            </a:pPr>
            <a:r>
              <a:rPr lang="en-US" sz="4200" dirty="0"/>
              <a:t>A pessimistic outlook on life and the future (“Life is terrible, and everyone is against me.”) </a:t>
            </a:r>
          </a:p>
          <a:p>
            <a:pPr marL="457200" indent="-457200" algn="l">
              <a:buFont typeface="Arial"/>
              <a:buChar char="•"/>
            </a:pPr>
            <a:r>
              <a:rPr lang="en-US" sz="4200" dirty="0"/>
              <a:t>A rebellious attitude (“No one tells me what to do.”) </a:t>
            </a:r>
          </a:p>
          <a:p>
            <a:pPr marL="457200" indent="-457200" algn="l">
              <a:buFont typeface="Arial"/>
              <a:buChar char="•"/>
            </a:pPr>
            <a:r>
              <a:rPr lang="en-US" sz="4200" dirty="0"/>
              <a:t>Lack of emotional self-management (e.g. are easily irritated, passive-aggressive) </a:t>
            </a:r>
          </a:p>
          <a:p>
            <a:pPr marL="457200" indent="-457200" algn="l">
              <a:buFont typeface="Arial"/>
              <a:buChar char="•"/>
            </a:pPr>
            <a:r>
              <a:rPr lang="en-US" sz="4200" dirty="0"/>
              <a:t>Use drugs or alcohol to cope with stress at work. </a:t>
            </a:r>
          </a:p>
          <a:p>
            <a:pPr marL="457200" indent="-457200" algn="l">
              <a:buFont typeface="Arial"/>
              <a:buChar char="•"/>
            </a:pPr>
            <a:endParaRPr lang="en-US" sz="4200" dirty="0"/>
          </a:p>
          <a:p>
            <a:pPr algn="l"/>
            <a:r>
              <a:rPr lang="en-US" sz="4200" dirty="0"/>
              <a:t>Working in a structured but caring environment where good </a:t>
            </a:r>
            <a:r>
              <a:rPr lang="en-US" sz="4200" dirty="0" err="1"/>
              <a:t>behaviour</a:t>
            </a:r>
            <a:r>
              <a:rPr lang="en-US" sz="4200" dirty="0"/>
              <a:t> is reinforced and feedback is frequent and honest can address many of these issues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87264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491508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Addressing issues through work #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29310"/>
            <a:ext cx="8800436" cy="4666586"/>
          </a:xfrm>
        </p:spPr>
        <p:txBody>
          <a:bodyPr>
            <a:normAutofit fontScale="92500"/>
          </a:bodyPr>
          <a:lstStyle/>
          <a:p>
            <a:pPr algn="l"/>
            <a:r>
              <a:rPr lang="en-US" sz="2600" dirty="0"/>
              <a:t>Work in a TC benefits members in important ways: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Members can practice work skills in a controlled and structured setting.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Members are in an environment where it is safe to act out, discuss their feelings, and increase their self-awareness.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The work hierarchy and the fact that members are responsible for the functioning of the TC increase a member’s sense of affiliation with the community.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Members are challenged continually to change by being assigned to jobs with increasing performance demands and expectations. 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/>
              <a:t>The work hierarchy approximates the real world of work; moving up in the TC work hierarchy requires skills similar to those needed to advance in a job or career in the outside world.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206882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609024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What work is used for in a TC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2" y="971847"/>
            <a:ext cx="8429082" cy="417246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GB" dirty="0">
                <a:latin typeface="+mj-lt"/>
                <a:ea typeface="ＭＳ Ｐゴシック" charset="0"/>
              </a:rPr>
              <a:t>The work programme in a TC is used to encourage: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</a:rPr>
              <a:t>Motivation 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</a:rPr>
              <a:t>Achieving one’s personal best 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</a:rPr>
              <a:t>Cooperating and working with others as a team 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</a:rPr>
              <a:t>Friendly and healthy competition 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</a:rPr>
              <a:t>Respect toward subordinates and superiors 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</a:rPr>
              <a:t>Adhering to a work ethic </a:t>
            </a:r>
          </a:p>
          <a:p>
            <a:pPr marL="457200" indent="-457200" algn="l">
              <a:buFont typeface="Arial"/>
              <a:buChar char="•"/>
            </a:pPr>
            <a:r>
              <a:rPr lang="en-GB" dirty="0">
                <a:latin typeface="+mj-lt"/>
              </a:rPr>
              <a:t>Conflict resolution.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356964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609024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Role of Staff Members #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2" y="971846"/>
            <a:ext cx="8429082" cy="4524049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Staff members are responsible for promoting healing and learning through work. This involves:</a:t>
            </a:r>
          </a:p>
          <a:p>
            <a:pPr algn="l"/>
            <a:endParaRPr lang="en-US" sz="2400" dirty="0"/>
          </a:p>
          <a:p>
            <a:pPr marL="457200" indent="-457200" algn="l">
              <a:buFont typeface="Arial"/>
              <a:buChar char="•"/>
            </a:pPr>
            <a:r>
              <a:rPr lang="en-GB" sz="2400" dirty="0"/>
              <a:t>Thoughtful assignment of members to job functions, considering their developmental needs </a:t>
            </a:r>
          </a:p>
          <a:p>
            <a:pPr marL="457200" indent="-457200" algn="l">
              <a:buFont typeface="Arial"/>
              <a:buChar char="•"/>
            </a:pPr>
            <a:r>
              <a:rPr lang="en-GB" sz="2400" dirty="0"/>
              <a:t>Considering the specific challenges and learning opportunities provided by each job in the community. </a:t>
            </a:r>
          </a:p>
          <a:p>
            <a:pPr marL="457200" indent="-457200" algn="l">
              <a:buFont typeface="Arial"/>
              <a:buChar char="•"/>
            </a:pPr>
            <a:r>
              <a:rPr lang="en-GB" sz="2400" dirty="0"/>
              <a:t>Encouraging self-help: staff members must not do the work for the members, even when staff members feel rushed or have the need to be needed. </a:t>
            </a:r>
          </a:p>
          <a:p>
            <a:pPr marL="457200" indent="-457200" algn="l">
              <a:buFont typeface="Arial"/>
              <a:buChar char="•"/>
            </a:pPr>
            <a:endParaRPr lang="en-GB" dirty="0"/>
          </a:p>
          <a:p>
            <a:pPr marL="457200" indent="-457200" algn="l">
              <a:buFont typeface="Arial"/>
              <a:buChar char="•"/>
            </a:pPr>
            <a:endParaRPr lang="en-GB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0615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609024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Role of Staff Members #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9892" y="971846"/>
            <a:ext cx="8429082" cy="4524049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3400" dirty="0"/>
              <a:t>Staff members are responsible for promoting healing and learning through work. This involves:</a:t>
            </a:r>
          </a:p>
          <a:p>
            <a:pPr algn="l"/>
            <a:endParaRPr lang="en-US" sz="3400" dirty="0"/>
          </a:p>
          <a:p>
            <a:pPr marL="457200" indent="-457200" algn="l">
              <a:buFont typeface="Arial"/>
              <a:buChar char="•"/>
            </a:pPr>
            <a:r>
              <a:rPr lang="en-GB" sz="3400" dirty="0"/>
              <a:t>Acting as a role model: members observe staff members’ work habits, work ethic, and how staff members dress at work, relate to other staff members &amp; manage their emotions </a:t>
            </a:r>
          </a:p>
          <a:p>
            <a:pPr marL="457200" indent="-457200" algn="l">
              <a:buFont typeface="Arial"/>
              <a:buChar char="•"/>
            </a:pPr>
            <a:r>
              <a:rPr lang="en-US" sz="3400" dirty="0"/>
              <a:t>Educating and explaining: staff members must take the time to explain the peer work hierarchy and what is expected of members. </a:t>
            </a:r>
          </a:p>
          <a:p>
            <a:pPr marL="457200" indent="-457200" algn="l">
              <a:buFont typeface="Arial"/>
              <a:buChar char="•"/>
            </a:pPr>
            <a:r>
              <a:rPr lang="en-US" sz="3400" dirty="0"/>
              <a:t>Promoting the community-as-method approach and mutual self-help. </a:t>
            </a:r>
          </a:p>
          <a:p>
            <a:pPr marL="457200" indent="-457200" algn="l">
              <a:buFont typeface="Arial"/>
              <a:buChar char="•"/>
            </a:pPr>
            <a:r>
              <a:rPr lang="en-US" sz="3400" dirty="0"/>
              <a:t>Helping residents be role models: Staff members should encourage motivation, achievement and co-operation </a:t>
            </a:r>
          </a:p>
          <a:p>
            <a:pPr marL="457200" indent="-457200" algn="l">
              <a:buFont typeface="Arial"/>
              <a:buChar char="•"/>
            </a:pPr>
            <a:endParaRPr lang="en-GB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568335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864</Words>
  <Application>Microsoft Macintosh PowerPoint</Application>
  <PresentationFormat>On-screen Show (4:3)</PresentationFormat>
  <Paragraphs>85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Document</vt:lpstr>
      <vt:lpstr>M8-1.  Work as Therapy and Education</vt:lpstr>
      <vt:lpstr>Contents</vt:lpstr>
      <vt:lpstr>A Typical TC Structure</vt:lpstr>
      <vt:lpstr>Primary purpose of work in a TC</vt:lpstr>
      <vt:lpstr>Addressing issues through work # 1</vt:lpstr>
      <vt:lpstr>Addressing issues through work # 2</vt:lpstr>
      <vt:lpstr>What work is used for in a TC</vt:lpstr>
      <vt:lpstr>Role of Staff Members # 1</vt:lpstr>
      <vt:lpstr>Role of Staff Members # 2</vt:lpstr>
      <vt:lpstr>Therapeutic Community: Work 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39</cp:revision>
  <cp:lastPrinted>2020-12-06T17:54:48Z</cp:lastPrinted>
  <dcterms:created xsi:type="dcterms:W3CDTF">2020-09-07T13:47:18Z</dcterms:created>
  <dcterms:modified xsi:type="dcterms:W3CDTF">2020-12-06T17:54:55Z</dcterms:modified>
</cp:coreProperties>
</file>