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64" r:id="rId2"/>
    <p:sldId id="308" r:id="rId3"/>
    <p:sldId id="302" r:id="rId4"/>
    <p:sldId id="321" r:id="rId5"/>
    <p:sldId id="322" r:id="rId6"/>
    <p:sldId id="323" r:id="rId7"/>
    <p:sldId id="324" r:id="rId8"/>
    <p:sldId id="325" r:id="rId9"/>
    <p:sldId id="326" r:id="rId10"/>
    <p:sldId id="327" r:id="rId11"/>
    <p:sldId id="328" r:id="rId12"/>
    <p:sldId id="329" r:id="rId13"/>
    <p:sldId id="330" r:id="rId14"/>
    <p:sldId id="331"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2"/>
    <p:restoredTop sz="94628"/>
  </p:normalViewPr>
  <p:slideViewPr>
    <p:cSldViewPr snapToGrid="0" snapToObjects="1">
      <p:cViewPr varScale="1">
        <p:scale>
          <a:sx n="119" d="100"/>
          <a:sy n="119" d="100"/>
        </p:scale>
        <p:origin x="1328"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78" d="100"/>
          <a:sy n="78" d="100"/>
        </p:scale>
        <p:origin x="-2208"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A1430A-2B30-7B4F-A559-830D1F3A4B2A}" type="datetimeFigureOut">
              <a:rPr lang="en-US" smtClean="0"/>
              <a:t>12/6/20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2B64E1-D725-DF4D-9C15-89A686385131}" type="slidenum">
              <a:rPr lang="en-US" smtClean="0"/>
              <a:t>‹#›</a:t>
            </a:fld>
            <a:endParaRPr lang="en-US"/>
          </a:p>
        </p:txBody>
      </p:sp>
    </p:spTree>
    <p:extLst>
      <p:ext uri="{BB962C8B-B14F-4D97-AF65-F5344CB8AC3E}">
        <p14:creationId xmlns:p14="http://schemas.microsoft.com/office/powerpoint/2010/main" val="140650980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12/6/20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2759504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12/6/20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2947562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12/6/20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3687904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12/6/20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754002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40FA99A-0D79-F642-BF7E-D4821652B29C}" type="datetimeFigureOut">
              <a:rPr lang="en-US" smtClean="0"/>
              <a:t>12/6/20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930724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040FA99A-0D79-F642-BF7E-D4821652B29C}" type="datetimeFigureOut">
              <a:rPr lang="en-US" smtClean="0"/>
              <a:t>12/6/20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700717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040FA99A-0D79-F642-BF7E-D4821652B29C}" type="datetimeFigureOut">
              <a:rPr lang="en-US" smtClean="0"/>
              <a:t>12/6/20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3958735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040FA99A-0D79-F642-BF7E-D4821652B29C}" type="datetimeFigureOut">
              <a:rPr lang="en-US" smtClean="0"/>
              <a:t>12/6/20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3208023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0FA99A-0D79-F642-BF7E-D4821652B29C}" type="datetimeFigureOut">
              <a:rPr lang="en-US" smtClean="0"/>
              <a:t>12/6/20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287980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040FA99A-0D79-F642-BF7E-D4821652B29C}" type="datetimeFigureOut">
              <a:rPr lang="en-US" smtClean="0"/>
              <a:t>12/6/20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007777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040FA99A-0D79-F642-BF7E-D4821652B29C}" type="datetimeFigureOut">
              <a:rPr lang="en-US" smtClean="0"/>
              <a:t>12/6/20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118970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0FA99A-0D79-F642-BF7E-D4821652B29C}" type="datetimeFigureOut">
              <a:rPr lang="en-US" smtClean="0"/>
              <a:t>12/6/20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E75076-9EF0-B942-B46C-FC0A30A4489E}" type="slidenum">
              <a:rPr lang="en-US" smtClean="0"/>
              <a:t>‹#›</a:t>
            </a:fld>
            <a:endParaRPr lang="en-US"/>
          </a:p>
        </p:txBody>
      </p:sp>
    </p:spTree>
    <p:extLst>
      <p:ext uri="{BB962C8B-B14F-4D97-AF65-F5344CB8AC3E}">
        <p14:creationId xmlns:p14="http://schemas.microsoft.com/office/powerpoint/2010/main" val="3068288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80847"/>
            <a:ext cx="7772400" cy="2219603"/>
          </a:xfrm>
        </p:spPr>
        <p:txBody>
          <a:bodyPr>
            <a:normAutofit/>
          </a:bodyPr>
          <a:lstStyle/>
          <a:p>
            <a:r>
              <a:rPr lang="en-GB">
                <a:cs typeface="+mj-cs"/>
              </a:rPr>
              <a:t>M7-2.  Encounter </a:t>
            </a:r>
            <a:r>
              <a:rPr lang="en-GB" dirty="0">
                <a:cs typeface="+mj-cs"/>
              </a:rPr>
              <a:t>Groups</a:t>
            </a:r>
            <a:endParaRPr lang="en-US" dirty="0"/>
          </a:p>
        </p:txBody>
      </p:sp>
      <p:grpSp>
        <p:nvGrpSpPr>
          <p:cNvPr id="10" name="Group 9"/>
          <p:cNvGrpSpPr/>
          <p:nvPr/>
        </p:nvGrpSpPr>
        <p:grpSpPr>
          <a:xfrm>
            <a:off x="0" y="5495896"/>
            <a:ext cx="9144000" cy="1362104"/>
            <a:chOff x="0" y="5495896"/>
            <a:chExt cx="9144000" cy="1362104"/>
          </a:xfrm>
        </p:grpSpPr>
        <p:sp>
          <p:nvSpPr>
            <p:cNvPr id="4" name="Rectangle 3"/>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8" name="Rectangle 7"/>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005142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7"/>
            <a:ext cx="8407791" cy="618781"/>
          </a:xfrm>
        </p:spPr>
        <p:txBody>
          <a:bodyPr>
            <a:normAutofit fontScale="90000"/>
          </a:bodyPr>
          <a:lstStyle/>
          <a:p>
            <a:r>
              <a:rPr lang="en-GB" dirty="0"/>
              <a:t>Encounter Group Format # 1</a:t>
            </a:r>
            <a:endParaRPr lang="en-US" dirty="0"/>
          </a:p>
        </p:txBody>
      </p:sp>
      <p:sp>
        <p:nvSpPr>
          <p:cNvPr id="3" name="Subtitle 2"/>
          <p:cNvSpPr>
            <a:spLocks noGrp="1"/>
          </p:cNvSpPr>
          <p:nvPr>
            <p:ph type="subTitle" idx="1"/>
          </p:nvPr>
        </p:nvSpPr>
        <p:spPr>
          <a:xfrm>
            <a:off x="172616" y="823449"/>
            <a:ext cx="8730661" cy="4672448"/>
          </a:xfrm>
        </p:spPr>
        <p:txBody>
          <a:bodyPr>
            <a:normAutofit fontScale="92500"/>
          </a:bodyPr>
          <a:lstStyle/>
          <a:p>
            <a:pPr algn="l"/>
            <a:r>
              <a:rPr lang="en-GB" sz="2400" dirty="0"/>
              <a:t>Encounter groups in a TC are a regular part of the schedule (at least once or twice a week – this depends on the regularity of other groups, seminars etc.) and run to a standard format. So they:</a:t>
            </a:r>
          </a:p>
          <a:p>
            <a:pPr algn="l"/>
            <a:endParaRPr lang="en-GB" sz="2400" dirty="0"/>
          </a:p>
          <a:p>
            <a:pPr marL="342900" indent="-342900" algn="l">
              <a:buFont typeface="Arial"/>
              <a:buChar char="•"/>
            </a:pPr>
            <a:r>
              <a:rPr lang="en-US" sz="2400" dirty="0"/>
              <a:t>respond to written concerns (a “slip”) about a member submitted by one or more other members</a:t>
            </a:r>
          </a:p>
          <a:p>
            <a:pPr marL="342900" indent="-342900" algn="l">
              <a:buFont typeface="Arial"/>
              <a:buChar char="•"/>
            </a:pPr>
            <a:r>
              <a:rPr lang="en-US" sz="2400" dirty="0"/>
              <a:t>consist of a least one member being challenged about his or her </a:t>
            </a:r>
            <a:r>
              <a:rPr lang="en-US" sz="2400" dirty="0" err="1"/>
              <a:t>behaviours</a:t>
            </a:r>
            <a:r>
              <a:rPr lang="en-US" sz="2400" dirty="0"/>
              <a:t> and receiving feedback from other members</a:t>
            </a:r>
          </a:p>
          <a:p>
            <a:pPr marL="342900" indent="-342900" algn="l">
              <a:buFont typeface="Arial"/>
              <a:buChar char="•"/>
            </a:pPr>
            <a:r>
              <a:rPr lang="en-US" sz="2400" dirty="0"/>
              <a:t>a</a:t>
            </a:r>
            <a:r>
              <a:rPr lang="en-GB" sz="2400" dirty="0"/>
              <a:t>re often led by the most senior members (with staff members present) </a:t>
            </a:r>
          </a:p>
          <a:p>
            <a:pPr marL="342900" indent="-342900" algn="l">
              <a:buFont typeface="Arial"/>
              <a:buChar char="•"/>
            </a:pPr>
            <a:r>
              <a:rPr lang="en-GB" sz="2400" dirty="0"/>
              <a:t>are balanced to include members of various ages, lengths of stay, and  ethnicities, as well as both genders (this generally in larger community-based TCs) </a:t>
            </a:r>
          </a:p>
          <a:p>
            <a:pPr algn="l"/>
            <a:endParaRPr lang="en-US" sz="2400" dirty="0"/>
          </a:p>
          <a:p>
            <a:pPr algn="l"/>
            <a:endParaRPr lang="en-US" sz="3800" dirty="0"/>
          </a:p>
          <a:p>
            <a:pPr algn="l"/>
            <a:endParaRPr lang="en-US" sz="3800" dirty="0"/>
          </a:p>
          <a:p>
            <a:pPr algn="l"/>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437683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7"/>
            <a:ext cx="8407791" cy="618781"/>
          </a:xfrm>
        </p:spPr>
        <p:txBody>
          <a:bodyPr>
            <a:normAutofit fontScale="90000"/>
          </a:bodyPr>
          <a:lstStyle/>
          <a:p>
            <a:r>
              <a:rPr lang="en-GB" dirty="0"/>
              <a:t>Encounter Group Format # 2</a:t>
            </a:r>
            <a:endParaRPr lang="en-US" dirty="0"/>
          </a:p>
        </p:txBody>
      </p:sp>
      <p:sp>
        <p:nvSpPr>
          <p:cNvPr id="3" name="Subtitle 2"/>
          <p:cNvSpPr>
            <a:spLocks noGrp="1"/>
          </p:cNvSpPr>
          <p:nvPr>
            <p:ph type="subTitle" idx="1"/>
          </p:nvPr>
        </p:nvSpPr>
        <p:spPr>
          <a:xfrm>
            <a:off x="172616" y="823449"/>
            <a:ext cx="8730661" cy="4672448"/>
          </a:xfrm>
        </p:spPr>
        <p:txBody>
          <a:bodyPr>
            <a:normAutofit fontScale="85000" lnSpcReduction="20000"/>
          </a:bodyPr>
          <a:lstStyle/>
          <a:p>
            <a:pPr algn="l"/>
            <a:r>
              <a:rPr lang="en-GB" sz="2600" dirty="0"/>
              <a:t>An encounter group in a TC should have three phases - confrontation, conversation, and closure :</a:t>
            </a:r>
          </a:p>
          <a:p>
            <a:pPr algn="l"/>
            <a:endParaRPr lang="en-GB" sz="2600" i="1" dirty="0"/>
          </a:p>
          <a:p>
            <a:pPr algn="l"/>
            <a:r>
              <a:rPr lang="en-US" sz="2600" i="1" dirty="0"/>
              <a:t>Confrontation phase  </a:t>
            </a:r>
            <a:endParaRPr lang="en-GB" sz="2600" i="1" dirty="0"/>
          </a:p>
          <a:p>
            <a:pPr marL="342900" indent="-342900" algn="l">
              <a:buFont typeface="Arial"/>
              <a:buChar char="•"/>
            </a:pPr>
            <a:r>
              <a:rPr lang="en-US" sz="2600" dirty="0"/>
              <a:t>The facilitator asks the member who wrote a slip regarding a member to state their observations and reactions to the member’s </a:t>
            </a:r>
            <a:r>
              <a:rPr lang="en-US" sz="2600" dirty="0" err="1"/>
              <a:t>behaviour</a:t>
            </a:r>
            <a:r>
              <a:rPr lang="en-US" sz="2600" dirty="0"/>
              <a:t>.  </a:t>
            </a:r>
            <a:endParaRPr lang="en-GB" sz="2600" dirty="0"/>
          </a:p>
          <a:p>
            <a:pPr marL="342900" indent="-342900" algn="l">
              <a:buFont typeface="Arial"/>
              <a:buChar char="•"/>
            </a:pPr>
            <a:r>
              <a:rPr lang="en-US" sz="2600" dirty="0"/>
              <a:t>Other group members may provide additional observations.  </a:t>
            </a:r>
            <a:endParaRPr lang="en-GB" sz="2600" dirty="0"/>
          </a:p>
          <a:p>
            <a:pPr marL="342900" indent="-342900" algn="l">
              <a:buFont typeface="Arial"/>
              <a:buChar char="•"/>
            </a:pPr>
            <a:r>
              <a:rPr lang="en-US" sz="2600" dirty="0"/>
              <a:t>Group and staff members use provocative group tools to focus attention on  the issues and to evoke the feelings of the person being confronted.  </a:t>
            </a:r>
            <a:endParaRPr lang="en-GB" sz="2600" dirty="0"/>
          </a:p>
          <a:p>
            <a:pPr marL="342900" indent="-342900" algn="l">
              <a:buFont typeface="Arial"/>
              <a:buChar char="•"/>
            </a:pPr>
            <a:r>
              <a:rPr lang="en-US" sz="2600" dirty="0"/>
              <a:t>The member being confronted is expected to listen and respond to his or  her peers’ comments.  </a:t>
            </a:r>
            <a:endParaRPr lang="en-GB" sz="2600" dirty="0"/>
          </a:p>
          <a:p>
            <a:pPr marL="342900" indent="-342900" algn="l">
              <a:buFont typeface="Arial"/>
              <a:buChar char="•"/>
            </a:pPr>
            <a:r>
              <a:rPr lang="en-GB" sz="2600" dirty="0"/>
              <a:t>The confrontation phase is over when the member acknowledges and  accepts the group’s reaction to his or her behaviour </a:t>
            </a:r>
            <a:endParaRPr lang="en-US" sz="2600" dirty="0"/>
          </a:p>
          <a:p>
            <a:pPr algn="l"/>
            <a:endParaRPr lang="en-US" sz="3800" dirty="0"/>
          </a:p>
          <a:p>
            <a:pPr algn="l"/>
            <a:endParaRPr lang="en-US" sz="3800" dirty="0"/>
          </a:p>
          <a:p>
            <a:pPr algn="l"/>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6994640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7"/>
            <a:ext cx="8407791" cy="618781"/>
          </a:xfrm>
        </p:spPr>
        <p:txBody>
          <a:bodyPr>
            <a:normAutofit fontScale="90000"/>
          </a:bodyPr>
          <a:lstStyle/>
          <a:p>
            <a:r>
              <a:rPr lang="en-GB" dirty="0"/>
              <a:t>Encounter Group Format # 3</a:t>
            </a:r>
            <a:endParaRPr lang="en-US" dirty="0"/>
          </a:p>
        </p:txBody>
      </p:sp>
      <p:sp>
        <p:nvSpPr>
          <p:cNvPr id="3" name="Subtitle 2"/>
          <p:cNvSpPr>
            <a:spLocks noGrp="1"/>
          </p:cNvSpPr>
          <p:nvPr>
            <p:ph type="subTitle" idx="1"/>
          </p:nvPr>
        </p:nvSpPr>
        <p:spPr>
          <a:xfrm>
            <a:off x="172616" y="823449"/>
            <a:ext cx="8730661" cy="4672448"/>
          </a:xfrm>
        </p:spPr>
        <p:txBody>
          <a:bodyPr>
            <a:normAutofit fontScale="70000" lnSpcReduction="20000"/>
          </a:bodyPr>
          <a:lstStyle/>
          <a:p>
            <a:pPr algn="l"/>
            <a:r>
              <a:rPr lang="en-GB" dirty="0"/>
              <a:t>An encounter group in a TC should have three phases - confrontation, conversation, and closure :</a:t>
            </a:r>
          </a:p>
          <a:p>
            <a:pPr algn="l"/>
            <a:endParaRPr lang="en-GB" i="1" dirty="0"/>
          </a:p>
          <a:p>
            <a:pPr algn="l"/>
            <a:r>
              <a:rPr lang="en-US" i="1" dirty="0"/>
              <a:t>Conversation phase  </a:t>
            </a:r>
            <a:endParaRPr lang="en-GB" i="1" dirty="0"/>
          </a:p>
          <a:p>
            <a:pPr algn="l"/>
            <a:r>
              <a:rPr lang="en-US" dirty="0"/>
              <a:t>The group encourages the member to focus on the identified </a:t>
            </a:r>
            <a:r>
              <a:rPr lang="en-US" dirty="0" err="1"/>
              <a:t>behaviour</a:t>
            </a:r>
            <a:r>
              <a:rPr lang="en-US" dirty="0"/>
              <a:t> or attitude and talk about his or her feelings.  </a:t>
            </a:r>
            <a:endParaRPr lang="en-GB" dirty="0"/>
          </a:p>
          <a:p>
            <a:pPr algn="l"/>
            <a:r>
              <a:rPr lang="en-US" dirty="0"/>
              <a:t>Group and staff members use evocative tools to deepen the member’s understanding of the problem and to discuss reasons for his or her rationale and defenses.  </a:t>
            </a:r>
            <a:endParaRPr lang="en-GB" dirty="0"/>
          </a:p>
          <a:p>
            <a:pPr algn="l"/>
            <a:r>
              <a:rPr lang="en-US" dirty="0"/>
              <a:t>The conversation phase is over when the member: </a:t>
            </a:r>
            <a:endParaRPr lang="en-GB" dirty="0"/>
          </a:p>
          <a:p>
            <a:pPr marL="457200" indent="-457200" algn="l">
              <a:buFont typeface="Arial"/>
              <a:buChar char="•"/>
            </a:pPr>
            <a:r>
              <a:rPr lang="en-US" dirty="0"/>
              <a:t>Demonstrates an understanding of the confrontation </a:t>
            </a:r>
            <a:endParaRPr lang="en-GB" dirty="0"/>
          </a:p>
          <a:p>
            <a:pPr marL="457200" indent="-457200" algn="l">
              <a:buFont typeface="Arial"/>
              <a:buChar char="•"/>
            </a:pPr>
            <a:r>
              <a:rPr lang="en-US" dirty="0"/>
              <a:t>Can label his or her feelings </a:t>
            </a:r>
            <a:endParaRPr lang="en-GB" dirty="0"/>
          </a:p>
          <a:p>
            <a:pPr marL="457200" indent="-457200" algn="l">
              <a:buFont typeface="Arial"/>
              <a:buChar char="•"/>
            </a:pPr>
            <a:r>
              <a:rPr lang="en-US" dirty="0"/>
              <a:t>Can state his or her self-defeating pattern of behavior or attitude</a:t>
            </a:r>
          </a:p>
          <a:p>
            <a:pPr marL="457200" indent="-457200" algn="l">
              <a:buFont typeface="Arial"/>
              <a:buChar char="•"/>
            </a:pPr>
            <a:r>
              <a:rPr lang="en-GB" dirty="0"/>
              <a:t>Can ask for help in making personal changes </a:t>
            </a:r>
            <a:endParaRPr lang="en-US" dirty="0"/>
          </a:p>
          <a:p>
            <a:pPr algn="l"/>
            <a:endParaRPr lang="en-US" sz="3800" dirty="0"/>
          </a:p>
          <a:p>
            <a:pPr algn="l"/>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674613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7"/>
            <a:ext cx="8407791" cy="618781"/>
          </a:xfrm>
        </p:spPr>
        <p:txBody>
          <a:bodyPr>
            <a:normAutofit fontScale="90000"/>
          </a:bodyPr>
          <a:lstStyle/>
          <a:p>
            <a:r>
              <a:rPr lang="en-GB" dirty="0"/>
              <a:t>Encounter Group Format # 4</a:t>
            </a:r>
            <a:endParaRPr lang="en-US" dirty="0"/>
          </a:p>
        </p:txBody>
      </p:sp>
      <p:sp>
        <p:nvSpPr>
          <p:cNvPr id="3" name="Subtitle 2"/>
          <p:cNvSpPr>
            <a:spLocks noGrp="1"/>
          </p:cNvSpPr>
          <p:nvPr>
            <p:ph type="subTitle" idx="1"/>
          </p:nvPr>
        </p:nvSpPr>
        <p:spPr>
          <a:xfrm>
            <a:off x="172616" y="823449"/>
            <a:ext cx="8730661" cy="4672448"/>
          </a:xfrm>
        </p:spPr>
        <p:txBody>
          <a:bodyPr>
            <a:normAutofit fontScale="55000" lnSpcReduction="20000"/>
          </a:bodyPr>
          <a:lstStyle/>
          <a:p>
            <a:pPr algn="l"/>
            <a:r>
              <a:rPr lang="en-GB" sz="4000" dirty="0"/>
              <a:t>An encounter group in a TC should have three phases - confrontation, conversation, and closure :</a:t>
            </a:r>
          </a:p>
          <a:p>
            <a:pPr algn="l"/>
            <a:endParaRPr lang="en-GB" sz="4000" i="1" dirty="0"/>
          </a:p>
          <a:p>
            <a:pPr algn="l"/>
            <a:r>
              <a:rPr lang="en-US" sz="4000" i="1" dirty="0"/>
              <a:t>Closure phase  </a:t>
            </a:r>
            <a:endParaRPr lang="en-GB" sz="4000" i="1" dirty="0"/>
          </a:p>
          <a:p>
            <a:pPr algn="l"/>
            <a:r>
              <a:rPr lang="en-US" sz="4000" dirty="0"/>
              <a:t>In the closure phase group members</a:t>
            </a:r>
            <a:endParaRPr lang="en-GB" sz="4000" dirty="0"/>
          </a:p>
          <a:p>
            <a:pPr marL="285750" indent="-285750" algn="l">
              <a:buFont typeface="Arial"/>
              <a:buChar char="•"/>
            </a:pPr>
            <a:r>
              <a:rPr lang="en-US" sz="4000" dirty="0"/>
              <a:t>provide positive encouragement, feedback, suggestions, and support to the member being confronted.  </a:t>
            </a:r>
            <a:endParaRPr lang="en-GB" sz="4000" dirty="0"/>
          </a:p>
          <a:p>
            <a:pPr marL="285750" indent="-285750" algn="l">
              <a:buFont typeface="Arial"/>
              <a:buChar char="•"/>
            </a:pPr>
            <a:r>
              <a:rPr lang="en-US" sz="4000" dirty="0"/>
              <a:t>make suggestions to help the member learn how to make positive changes.  </a:t>
            </a:r>
          </a:p>
          <a:p>
            <a:pPr marL="285750" indent="-285750" algn="l">
              <a:buFont typeface="Arial"/>
              <a:buChar char="•"/>
            </a:pPr>
            <a:r>
              <a:rPr lang="en-US" sz="4000" dirty="0"/>
              <a:t>speak with warmth, support, and affirmation to balance the first two phases. </a:t>
            </a:r>
          </a:p>
          <a:p>
            <a:pPr algn="l"/>
            <a:endParaRPr lang="en-US" sz="4000" dirty="0"/>
          </a:p>
          <a:p>
            <a:pPr algn="l"/>
            <a:r>
              <a:rPr lang="en-US" sz="4000" dirty="0"/>
              <a:t>The closure phase is over when the member makes a commitment to change and states what he or she will do differently </a:t>
            </a:r>
          </a:p>
          <a:p>
            <a:pPr marL="285750" indent="-285750" algn="l">
              <a:buFont typeface="Arial"/>
              <a:buChar char="•"/>
            </a:pPr>
            <a:endParaRPr lang="en-GB" sz="2400" dirty="0"/>
          </a:p>
          <a:p>
            <a:pPr algn="l"/>
            <a:endParaRPr lang="en-US" sz="3800" dirty="0"/>
          </a:p>
          <a:p>
            <a:pPr algn="l"/>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4392144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7"/>
            <a:ext cx="8407791" cy="618781"/>
          </a:xfrm>
        </p:spPr>
        <p:txBody>
          <a:bodyPr>
            <a:normAutofit fontScale="90000"/>
          </a:bodyPr>
          <a:lstStyle/>
          <a:p>
            <a:r>
              <a:rPr lang="en-GB" dirty="0"/>
              <a:t>Encounter Group Format # 5</a:t>
            </a:r>
            <a:endParaRPr lang="en-US" dirty="0"/>
          </a:p>
        </p:txBody>
      </p:sp>
      <p:sp>
        <p:nvSpPr>
          <p:cNvPr id="3" name="Subtitle 2"/>
          <p:cNvSpPr>
            <a:spLocks noGrp="1"/>
          </p:cNvSpPr>
          <p:nvPr>
            <p:ph type="subTitle" idx="1"/>
          </p:nvPr>
        </p:nvSpPr>
        <p:spPr>
          <a:xfrm>
            <a:off x="172616" y="823449"/>
            <a:ext cx="8730661" cy="4672448"/>
          </a:xfrm>
        </p:spPr>
        <p:txBody>
          <a:bodyPr>
            <a:normAutofit fontScale="70000" lnSpcReduction="20000"/>
          </a:bodyPr>
          <a:lstStyle/>
          <a:p>
            <a:pPr algn="l"/>
            <a:r>
              <a:rPr lang="en-US" dirty="0"/>
              <a:t>After an encounter group session it is important that:</a:t>
            </a:r>
          </a:p>
          <a:p>
            <a:pPr marL="457200" indent="-457200" algn="l">
              <a:buFont typeface="Arial"/>
              <a:buChar char="•"/>
            </a:pPr>
            <a:r>
              <a:rPr lang="en-US" dirty="0"/>
              <a:t>The entire TC membership participate in 30 minutes of socializing (snacks should have been provided) to continue the closure phase of supporting, affirming, and encouraging members to change their behaviors and attitudes. </a:t>
            </a:r>
          </a:p>
          <a:p>
            <a:pPr marL="457200" indent="-457200" algn="l">
              <a:buFont typeface="Arial"/>
              <a:buChar char="•"/>
            </a:pPr>
            <a:r>
              <a:rPr lang="en-US" dirty="0"/>
              <a:t>Senior peers reach out to members who may be upset about their encounter experience</a:t>
            </a:r>
          </a:p>
          <a:p>
            <a:pPr algn="l"/>
            <a:endParaRPr lang="en-US" dirty="0"/>
          </a:p>
          <a:p>
            <a:pPr algn="l"/>
            <a:r>
              <a:rPr lang="en-US" dirty="0"/>
              <a:t>The role of staff members during encounter groups (if not facilitating) is to:</a:t>
            </a:r>
          </a:p>
          <a:p>
            <a:pPr marL="457200" indent="-457200" algn="l">
              <a:buFont typeface="Arial"/>
              <a:buChar char="•"/>
            </a:pPr>
            <a:r>
              <a:rPr lang="en-US" dirty="0"/>
              <a:t>Supervise the preparation and selection of members to participate in an encounter group (in smaller TCs, this is usually the whole community</a:t>
            </a:r>
          </a:p>
          <a:p>
            <a:pPr marL="457200" indent="-457200" algn="l">
              <a:buFont typeface="Arial"/>
              <a:buChar char="•"/>
            </a:pPr>
            <a:r>
              <a:rPr lang="en-US" dirty="0"/>
              <a:t>Observe the process and residents’ reactions and behaviors</a:t>
            </a:r>
          </a:p>
          <a:p>
            <a:pPr marL="457200" indent="-457200" algn="l">
              <a:buFont typeface="Arial"/>
              <a:buChar char="•"/>
            </a:pPr>
            <a:r>
              <a:rPr lang="en-US" dirty="0"/>
              <a:t>Decide whether and when emergency intervention is required. </a:t>
            </a:r>
          </a:p>
          <a:p>
            <a:pPr lvl="1"/>
            <a:endParaRPr lang="en-US" dirty="0"/>
          </a:p>
          <a:p>
            <a:pPr marL="285750" indent="-285750" algn="l">
              <a:buFont typeface="Arial"/>
              <a:buChar char="•"/>
            </a:pPr>
            <a:endParaRPr lang="en-GB" sz="2400" dirty="0"/>
          </a:p>
          <a:p>
            <a:pPr algn="l"/>
            <a:endParaRPr lang="en-US" sz="3800" dirty="0"/>
          </a:p>
          <a:p>
            <a:pPr algn="l"/>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1011441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823449"/>
          </a:xfrm>
        </p:spPr>
        <p:txBody>
          <a:bodyPr>
            <a:normAutofit/>
          </a:bodyPr>
          <a:lstStyle/>
          <a:p>
            <a:r>
              <a:rPr lang="en-GB" sz="3600" dirty="0"/>
              <a:t>A Variety of Groups</a:t>
            </a:r>
            <a:endParaRPr lang="en-US" sz="3600" dirty="0"/>
          </a:p>
        </p:txBody>
      </p:sp>
      <p:sp>
        <p:nvSpPr>
          <p:cNvPr id="3" name="Subtitle 2"/>
          <p:cNvSpPr>
            <a:spLocks noGrp="1"/>
          </p:cNvSpPr>
          <p:nvPr>
            <p:ph type="subTitle" idx="1"/>
          </p:nvPr>
        </p:nvSpPr>
        <p:spPr>
          <a:xfrm>
            <a:off x="369892" y="823448"/>
            <a:ext cx="8617114" cy="4672447"/>
          </a:xfrm>
        </p:spPr>
        <p:txBody>
          <a:bodyPr>
            <a:normAutofit fontScale="70000" lnSpcReduction="20000"/>
          </a:bodyPr>
          <a:lstStyle/>
          <a:p>
            <a:pPr algn="l"/>
            <a:r>
              <a:rPr lang="en-US" sz="3400" dirty="0"/>
              <a:t>TCs will use a wide variety of groups including </a:t>
            </a:r>
            <a:r>
              <a:rPr lang="en-US" sz="3400" i="1" dirty="0"/>
              <a:t>Educational Groups </a:t>
            </a:r>
            <a:r>
              <a:rPr lang="en-US" sz="3400" dirty="0"/>
              <a:t>and</a:t>
            </a:r>
            <a:r>
              <a:rPr lang="en-US" sz="3400" i="1" dirty="0"/>
              <a:t> Clinical Groups</a:t>
            </a:r>
            <a:r>
              <a:rPr lang="en-US" sz="3400" dirty="0"/>
              <a:t> </a:t>
            </a:r>
            <a:endParaRPr lang="en-GB" sz="3400" dirty="0"/>
          </a:p>
          <a:p>
            <a:pPr marL="457200" indent="-457200" algn="l">
              <a:buFont typeface="Arial"/>
              <a:buChar char="•"/>
            </a:pPr>
            <a:r>
              <a:rPr lang="en-US" sz="3400" i="1" dirty="0"/>
              <a:t>Educational Groups</a:t>
            </a:r>
            <a:r>
              <a:rPr lang="en-US" sz="3400" dirty="0"/>
              <a:t>: used for learning, they are usually run by staff members or senior TC members &amp; include life-story, job skills, life skills groups etc.</a:t>
            </a:r>
            <a:endParaRPr lang="en-GB" sz="3400" dirty="0"/>
          </a:p>
          <a:p>
            <a:pPr marL="457200" indent="-457200" algn="l">
              <a:buFont typeface="Arial"/>
              <a:buChar char="•"/>
            </a:pPr>
            <a:r>
              <a:rPr lang="en-US" sz="3400" i="1" dirty="0"/>
              <a:t>Clinical Groups</a:t>
            </a:r>
            <a:r>
              <a:rPr lang="en-US" sz="3400" dirty="0"/>
              <a:t>: used to encourage members to express emotions, anger and fear and can include marathons, probes, relapse and encounter groups.</a:t>
            </a:r>
          </a:p>
          <a:p>
            <a:pPr algn="l"/>
            <a:endParaRPr lang="en-US" sz="3400" dirty="0"/>
          </a:p>
          <a:p>
            <a:pPr algn="l"/>
            <a:r>
              <a:rPr lang="en-US" sz="3400" dirty="0"/>
              <a:t>In most prison TCs, although all these types of group are used, the main focus of the work is on the encounter group.  This lecture concentrates on the encounter group although the skills described, the rules and the processes are broadly the same for all groups</a:t>
            </a:r>
            <a:endParaRPr lang="en-GB" sz="3400" dirty="0"/>
          </a:p>
          <a:p>
            <a:pPr marL="571500" indent="-571500" algn="l">
              <a:buFont typeface="+mj-lt"/>
              <a:buAutoNum type="arabicPeriod"/>
            </a:pPr>
            <a:endParaRPr lang="en-GB" dirty="0">
              <a:latin typeface="Times New Roman" charset="0"/>
              <a:ea typeface="ＭＳ Ｐゴシック" charset="0"/>
            </a:endParaRP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537601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7"/>
            <a:ext cx="8407791" cy="618781"/>
          </a:xfrm>
        </p:spPr>
        <p:txBody>
          <a:bodyPr>
            <a:normAutofit fontScale="90000"/>
          </a:bodyPr>
          <a:lstStyle/>
          <a:p>
            <a:r>
              <a:rPr lang="en-GB" dirty="0"/>
              <a:t>Encounter Group Purposes</a:t>
            </a:r>
            <a:endParaRPr lang="en-US" dirty="0"/>
          </a:p>
        </p:txBody>
      </p:sp>
      <p:sp>
        <p:nvSpPr>
          <p:cNvPr id="3" name="Subtitle 2"/>
          <p:cNvSpPr>
            <a:spLocks noGrp="1"/>
          </p:cNvSpPr>
          <p:nvPr>
            <p:ph type="subTitle" idx="1"/>
          </p:nvPr>
        </p:nvSpPr>
        <p:spPr>
          <a:xfrm>
            <a:off x="172616" y="1130497"/>
            <a:ext cx="8730661" cy="4200983"/>
          </a:xfrm>
        </p:spPr>
        <p:txBody>
          <a:bodyPr>
            <a:normAutofit fontScale="62500" lnSpcReduction="20000"/>
          </a:bodyPr>
          <a:lstStyle/>
          <a:p>
            <a:pPr algn="l"/>
            <a:r>
              <a:rPr lang="en-US" sz="3800" dirty="0"/>
              <a:t>Encounter Groups are used in TCs for a number of different reasons:</a:t>
            </a:r>
          </a:p>
          <a:p>
            <a:pPr algn="l"/>
            <a:endParaRPr lang="en-US" sz="3800" dirty="0"/>
          </a:p>
          <a:p>
            <a:pPr marL="571500" indent="-571500" algn="l">
              <a:buFont typeface="Arial"/>
              <a:buChar char="•"/>
            </a:pPr>
            <a:r>
              <a:rPr lang="en-US" sz="3800" dirty="0"/>
              <a:t>To resolve issues that arise between members within the daily schedule</a:t>
            </a:r>
          </a:p>
          <a:p>
            <a:pPr marL="571500" indent="-571500" algn="l">
              <a:buFont typeface="Arial"/>
              <a:buChar char="•"/>
            </a:pPr>
            <a:r>
              <a:rPr lang="en-US" sz="3800" dirty="0"/>
              <a:t>To allow members to express rage, frustration, fear in a safe setting</a:t>
            </a:r>
          </a:p>
          <a:p>
            <a:pPr marL="571500" indent="-571500" algn="l">
              <a:buFont typeface="Arial"/>
              <a:buChar char="•"/>
            </a:pPr>
            <a:r>
              <a:rPr lang="en-US" sz="3800" dirty="0"/>
              <a:t>To learn from other members’ experiences</a:t>
            </a:r>
          </a:p>
          <a:p>
            <a:pPr marL="571500" indent="-571500" algn="l">
              <a:buFont typeface="Arial"/>
              <a:buChar char="•"/>
            </a:pPr>
            <a:r>
              <a:rPr lang="en-US" sz="3800" dirty="0"/>
              <a:t>To gain insight into their own </a:t>
            </a:r>
            <a:r>
              <a:rPr lang="en-US" sz="3800" dirty="0" err="1"/>
              <a:t>behaviour</a:t>
            </a:r>
            <a:endParaRPr lang="en-US" sz="3800" dirty="0"/>
          </a:p>
          <a:p>
            <a:pPr marL="571500" indent="-571500" algn="l">
              <a:buFont typeface="Arial"/>
              <a:buChar char="•"/>
            </a:pPr>
            <a:r>
              <a:rPr lang="en-US" sz="3800" dirty="0"/>
              <a:t>To show leadership, compassion and group awareness</a:t>
            </a:r>
          </a:p>
          <a:p>
            <a:pPr marL="571500" indent="-571500" algn="l">
              <a:buFont typeface="Arial"/>
              <a:buChar char="•"/>
            </a:pPr>
            <a:r>
              <a:rPr lang="en-US" sz="3800" dirty="0"/>
              <a:t>To intensify the community ethos and identity with the community</a:t>
            </a:r>
          </a:p>
          <a:p>
            <a:pPr marL="571500" indent="-571500" algn="l">
              <a:buFont typeface="Arial"/>
              <a:buChar char="•"/>
            </a:pPr>
            <a:endParaRPr lang="en-US" sz="3800" dirty="0"/>
          </a:p>
          <a:p>
            <a:pPr algn="l"/>
            <a:endParaRPr lang="en-US" sz="3800" dirty="0"/>
          </a:p>
          <a:p>
            <a:pPr algn="l"/>
            <a:endParaRPr lang="en-US" sz="3800" dirty="0"/>
          </a:p>
          <a:p>
            <a:pPr algn="l"/>
            <a:endParaRPr lang="en-US" sz="3800" dirty="0"/>
          </a:p>
          <a:p>
            <a:pPr algn="l"/>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460057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7"/>
            <a:ext cx="8407791" cy="618781"/>
          </a:xfrm>
        </p:spPr>
        <p:txBody>
          <a:bodyPr>
            <a:normAutofit fontScale="90000"/>
          </a:bodyPr>
          <a:lstStyle/>
          <a:p>
            <a:r>
              <a:rPr lang="en-GB" dirty="0"/>
              <a:t>Encounter Group Rules</a:t>
            </a:r>
            <a:endParaRPr lang="en-US" dirty="0"/>
          </a:p>
        </p:txBody>
      </p:sp>
      <p:sp>
        <p:nvSpPr>
          <p:cNvPr id="3" name="Subtitle 2"/>
          <p:cNvSpPr>
            <a:spLocks noGrp="1"/>
          </p:cNvSpPr>
          <p:nvPr>
            <p:ph type="subTitle" idx="1"/>
          </p:nvPr>
        </p:nvSpPr>
        <p:spPr>
          <a:xfrm>
            <a:off x="369891" y="1130497"/>
            <a:ext cx="8407791" cy="4200983"/>
          </a:xfrm>
        </p:spPr>
        <p:txBody>
          <a:bodyPr>
            <a:normAutofit fontScale="47500" lnSpcReduction="20000"/>
          </a:bodyPr>
          <a:lstStyle/>
          <a:p>
            <a:pPr algn="l"/>
            <a:r>
              <a:rPr lang="en-US" sz="5100" dirty="0"/>
              <a:t>Encounter Groups operate within a simple set of rules:</a:t>
            </a:r>
          </a:p>
          <a:p>
            <a:pPr algn="l"/>
            <a:endParaRPr lang="en-US" sz="4800" dirty="0"/>
          </a:p>
          <a:p>
            <a:pPr marL="571500" indent="-571500" algn="l">
              <a:buFont typeface="Arial"/>
              <a:buChar char="•"/>
            </a:pPr>
            <a:r>
              <a:rPr lang="en-US" sz="4800" dirty="0"/>
              <a:t>No physical violence</a:t>
            </a:r>
          </a:p>
          <a:p>
            <a:pPr marL="571500" indent="-571500" algn="l">
              <a:buFont typeface="Arial"/>
              <a:buChar char="•"/>
            </a:pPr>
            <a:r>
              <a:rPr lang="en-US" sz="4800" dirty="0"/>
              <a:t>No threats or gestures of violence/other intimidatory </a:t>
            </a:r>
            <a:r>
              <a:rPr lang="en-US" sz="4800" dirty="0" err="1"/>
              <a:t>behaviour</a:t>
            </a:r>
            <a:endParaRPr lang="en-US" sz="4800" dirty="0"/>
          </a:p>
          <a:p>
            <a:pPr marL="571500" indent="-571500" algn="l">
              <a:buFont typeface="Arial"/>
              <a:buChar char="•"/>
            </a:pPr>
            <a:r>
              <a:rPr lang="en-US" sz="4800" dirty="0"/>
              <a:t>No cultural or racial stereotyping</a:t>
            </a:r>
          </a:p>
          <a:p>
            <a:pPr marL="571500" indent="-571500" algn="l">
              <a:buFont typeface="Arial"/>
              <a:buChar char="•"/>
            </a:pPr>
            <a:r>
              <a:rPr lang="en-US" sz="4800" dirty="0"/>
              <a:t>No ‘rescuing’ - coming to the aid of a confronted group member </a:t>
            </a:r>
          </a:p>
          <a:p>
            <a:pPr marL="571500" indent="-571500" algn="l">
              <a:buFont typeface="Arial"/>
              <a:buChar char="•"/>
            </a:pPr>
            <a:r>
              <a:rPr lang="en-US" sz="4800" dirty="0"/>
              <a:t>No walking around or changing seats during the group</a:t>
            </a:r>
          </a:p>
          <a:p>
            <a:pPr marL="571500" indent="-571500" algn="l">
              <a:buFont typeface="Arial"/>
              <a:buChar char="•"/>
            </a:pPr>
            <a:r>
              <a:rPr lang="en-US" sz="4800" dirty="0"/>
              <a:t>No irrelevant or ‘side-conversations’ during the group</a:t>
            </a:r>
          </a:p>
          <a:p>
            <a:pPr marL="571500" indent="-571500" algn="l">
              <a:buFont typeface="Arial"/>
              <a:buChar char="•"/>
            </a:pPr>
            <a:r>
              <a:rPr lang="en-US" sz="4800" dirty="0"/>
              <a:t>No leaving the group until the group concludes</a:t>
            </a:r>
          </a:p>
          <a:p>
            <a:pPr marL="571500" indent="-571500" algn="l">
              <a:buFont typeface="Arial"/>
              <a:buChar char="•"/>
            </a:pPr>
            <a:r>
              <a:rPr lang="en-US" sz="4800" dirty="0"/>
              <a:t>No food or drink during the group</a:t>
            </a:r>
          </a:p>
          <a:p>
            <a:pPr marL="571500" indent="-571500" algn="l">
              <a:buFont typeface="Arial"/>
              <a:buChar char="•"/>
            </a:pPr>
            <a:endParaRPr lang="en-US" sz="3800" dirty="0"/>
          </a:p>
          <a:p>
            <a:pPr algn="l"/>
            <a:endParaRPr lang="en-US" sz="3800" dirty="0"/>
          </a:p>
          <a:p>
            <a:pPr algn="l"/>
            <a:endParaRPr lang="en-US" sz="3800" dirty="0"/>
          </a:p>
          <a:p>
            <a:pPr algn="l"/>
            <a:endParaRPr lang="en-US" sz="3800" dirty="0"/>
          </a:p>
          <a:p>
            <a:pPr algn="l"/>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1800034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7"/>
            <a:ext cx="8407791" cy="618781"/>
          </a:xfrm>
        </p:spPr>
        <p:txBody>
          <a:bodyPr>
            <a:normAutofit fontScale="90000"/>
          </a:bodyPr>
          <a:lstStyle/>
          <a:p>
            <a:r>
              <a:rPr lang="en-GB" dirty="0"/>
              <a:t>Encounter Group Process Tools # 1</a:t>
            </a:r>
            <a:endParaRPr lang="en-US" dirty="0"/>
          </a:p>
        </p:txBody>
      </p:sp>
      <p:sp>
        <p:nvSpPr>
          <p:cNvPr id="3" name="Subtitle 2"/>
          <p:cNvSpPr>
            <a:spLocks noGrp="1"/>
          </p:cNvSpPr>
          <p:nvPr>
            <p:ph type="subTitle" idx="1"/>
          </p:nvPr>
        </p:nvSpPr>
        <p:spPr>
          <a:xfrm>
            <a:off x="369891" y="949059"/>
            <a:ext cx="8533386" cy="4382421"/>
          </a:xfrm>
        </p:spPr>
        <p:txBody>
          <a:bodyPr>
            <a:normAutofit fontScale="77500" lnSpcReduction="20000"/>
          </a:bodyPr>
          <a:lstStyle/>
          <a:p>
            <a:pPr algn="l"/>
            <a:r>
              <a:rPr lang="en-GB" sz="3600" dirty="0"/>
              <a:t>Group process tools are verbal and nonverbal strategies to facilitate individual change in group settings and are used to:   </a:t>
            </a:r>
            <a:endParaRPr lang="en-US" sz="3800" dirty="0"/>
          </a:p>
          <a:p>
            <a:pPr marL="571500" indent="-571500" algn="l">
              <a:buFont typeface="Arial"/>
              <a:buChar char="•"/>
            </a:pPr>
            <a:r>
              <a:rPr lang="en-GB" sz="3600" dirty="0"/>
              <a:t>Stimulate emotional reactions and self-disclosure</a:t>
            </a:r>
          </a:p>
          <a:p>
            <a:pPr marL="571500" indent="-571500" algn="l">
              <a:buFont typeface="Arial"/>
              <a:buChar char="•"/>
            </a:pPr>
            <a:r>
              <a:rPr lang="en-GB" sz="3600" dirty="0"/>
              <a:t>Break down denial </a:t>
            </a:r>
          </a:p>
          <a:p>
            <a:pPr marL="571500" indent="-571500" algn="l">
              <a:buFont typeface="Arial"/>
              <a:buChar char="•"/>
            </a:pPr>
            <a:r>
              <a:rPr lang="en-GB" sz="3600" dirty="0"/>
              <a:t>Increase self-awareness </a:t>
            </a:r>
          </a:p>
          <a:p>
            <a:pPr marL="571500" indent="-571500" algn="l">
              <a:buFont typeface="Arial"/>
              <a:buChar char="•"/>
            </a:pPr>
            <a:r>
              <a:rPr lang="en-GB" sz="3600" dirty="0"/>
              <a:t>Promote participation in the group process </a:t>
            </a:r>
          </a:p>
          <a:p>
            <a:pPr marL="571500" indent="-571500" algn="l">
              <a:buFont typeface="Arial"/>
              <a:buChar char="•"/>
            </a:pPr>
            <a:r>
              <a:rPr lang="en-GB" sz="3600" dirty="0"/>
              <a:t>Teach members to demonstrate and practice responsible concern for themselves and others </a:t>
            </a:r>
          </a:p>
          <a:p>
            <a:pPr marL="571500" indent="-571500" algn="l">
              <a:buFont typeface="Arial"/>
              <a:buChar char="•"/>
            </a:pPr>
            <a:endParaRPr lang="en-US" sz="3800" dirty="0"/>
          </a:p>
          <a:p>
            <a:pPr algn="l"/>
            <a:endParaRPr lang="en-US" sz="3800" dirty="0"/>
          </a:p>
          <a:p>
            <a:pPr algn="l"/>
            <a:endParaRPr lang="en-US" sz="3800" dirty="0"/>
          </a:p>
          <a:p>
            <a:pPr algn="l"/>
            <a:endParaRPr lang="en-US" sz="3800" dirty="0"/>
          </a:p>
          <a:p>
            <a:pPr algn="l"/>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553022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7"/>
            <a:ext cx="8407791" cy="618781"/>
          </a:xfrm>
        </p:spPr>
        <p:txBody>
          <a:bodyPr>
            <a:normAutofit fontScale="90000"/>
          </a:bodyPr>
          <a:lstStyle/>
          <a:p>
            <a:r>
              <a:rPr lang="en-GB" dirty="0"/>
              <a:t>Encounter Group Process Tools # 2</a:t>
            </a:r>
            <a:endParaRPr lang="en-US" dirty="0"/>
          </a:p>
        </p:txBody>
      </p:sp>
      <p:sp>
        <p:nvSpPr>
          <p:cNvPr id="3" name="Subtitle 2"/>
          <p:cNvSpPr>
            <a:spLocks noGrp="1"/>
          </p:cNvSpPr>
          <p:nvPr>
            <p:ph type="subTitle" idx="1"/>
          </p:nvPr>
        </p:nvSpPr>
        <p:spPr>
          <a:xfrm>
            <a:off x="369891" y="1074670"/>
            <a:ext cx="8533386" cy="3991632"/>
          </a:xfrm>
        </p:spPr>
        <p:txBody>
          <a:bodyPr>
            <a:normAutofit fontScale="85000" lnSpcReduction="20000"/>
          </a:bodyPr>
          <a:lstStyle/>
          <a:p>
            <a:pPr algn="l"/>
            <a:r>
              <a:rPr lang="en-GB" sz="3600" dirty="0"/>
              <a:t>Skilled and experienced group facilitators will use a range of tools and approaches but in general terms they will be of two basic types:   </a:t>
            </a:r>
            <a:endParaRPr lang="en-US" sz="3800" dirty="0"/>
          </a:p>
          <a:p>
            <a:pPr marL="571500" indent="-571500" algn="l">
              <a:buFont typeface="Arial"/>
              <a:buChar char="•"/>
            </a:pPr>
            <a:r>
              <a:rPr lang="en-GB" sz="3600" i="1" dirty="0"/>
              <a:t>Provocative tools </a:t>
            </a:r>
            <a:r>
              <a:rPr lang="en-GB" sz="3600" dirty="0"/>
              <a:t>– used to challenge and confront group members</a:t>
            </a:r>
          </a:p>
          <a:p>
            <a:pPr algn="l"/>
            <a:endParaRPr lang="en-GB" sz="3600" dirty="0"/>
          </a:p>
          <a:p>
            <a:pPr marL="571500" indent="-571500" algn="l">
              <a:buFont typeface="Arial"/>
              <a:buChar char="•"/>
            </a:pPr>
            <a:r>
              <a:rPr lang="en-GB" sz="3600" i="1" dirty="0"/>
              <a:t>Evocative tools </a:t>
            </a:r>
            <a:r>
              <a:rPr lang="en-GB" sz="3600" dirty="0"/>
              <a:t>– used to support and encourage group members to take part as appropriate</a:t>
            </a:r>
          </a:p>
          <a:p>
            <a:pPr marL="571500" indent="-571500" algn="l">
              <a:buFont typeface="Arial"/>
              <a:buChar char="•"/>
            </a:pPr>
            <a:endParaRPr lang="en-US" sz="3800" dirty="0"/>
          </a:p>
          <a:p>
            <a:pPr algn="l"/>
            <a:endParaRPr lang="en-US" sz="3800" dirty="0"/>
          </a:p>
          <a:p>
            <a:pPr algn="l"/>
            <a:endParaRPr lang="en-US" sz="3800" dirty="0"/>
          </a:p>
          <a:p>
            <a:pPr algn="l"/>
            <a:endParaRPr lang="en-US" sz="3800" dirty="0"/>
          </a:p>
          <a:p>
            <a:pPr algn="l"/>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1232125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7"/>
            <a:ext cx="8407791" cy="618781"/>
          </a:xfrm>
        </p:spPr>
        <p:txBody>
          <a:bodyPr>
            <a:normAutofit fontScale="90000"/>
          </a:bodyPr>
          <a:lstStyle/>
          <a:p>
            <a:r>
              <a:rPr lang="en-GB" dirty="0"/>
              <a:t>Encounter Group Process Tools # 3</a:t>
            </a:r>
            <a:endParaRPr lang="en-US" dirty="0"/>
          </a:p>
        </p:txBody>
      </p:sp>
      <p:sp>
        <p:nvSpPr>
          <p:cNvPr id="3" name="Subtitle 2"/>
          <p:cNvSpPr>
            <a:spLocks noGrp="1"/>
          </p:cNvSpPr>
          <p:nvPr>
            <p:ph type="subTitle" idx="1"/>
          </p:nvPr>
        </p:nvSpPr>
        <p:spPr>
          <a:xfrm>
            <a:off x="369891" y="1074670"/>
            <a:ext cx="8533386" cy="3991632"/>
          </a:xfrm>
        </p:spPr>
        <p:txBody>
          <a:bodyPr>
            <a:normAutofit fontScale="70000" lnSpcReduction="20000"/>
          </a:bodyPr>
          <a:lstStyle/>
          <a:p>
            <a:pPr algn="l"/>
            <a:r>
              <a:rPr lang="en-GB" sz="3600" i="1" dirty="0"/>
              <a:t>Provocative tools </a:t>
            </a:r>
            <a:r>
              <a:rPr lang="en-GB" sz="3600" dirty="0"/>
              <a:t>– used to challenge and confront group members – can include:</a:t>
            </a:r>
          </a:p>
          <a:p>
            <a:pPr algn="l"/>
            <a:endParaRPr lang="en-GB" sz="3600" dirty="0"/>
          </a:p>
          <a:p>
            <a:pPr marL="571500" indent="-571500" algn="l">
              <a:buFont typeface="Arial"/>
              <a:buChar char="•"/>
            </a:pPr>
            <a:r>
              <a:rPr lang="en-GB" sz="3600" i="1" dirty="0"/>
              <a:t>Controlled hostility </a:t>
            </a:r>
            <a:r>
              <a:rPr lang="en-GB" sz="3600" dirty="0"/>
              <a:t>– expressing angry feelings to intensify awareness</a:t>
            </a:r>
          </a:p>
          <a:p>
            <a:pPr algn="l"/>
            <a:endParaRPr lang="en-GB" sz="3600" dirty="0"/>
          </a:p>
          <a:p>
            <a:pPr marL="571500" indent="-571500" algn="l">
              <a:buFont typeface="Arial"/>
              <a:buChar char="•"/>
            </a:pPr>
            <a:r>
              <a:rPr lang="en-GB" sz="3600" i="1" dirty="0"/>
              <a:t>Engrossment</a:t>
            </a:r>
            <a:r>
              <a:rPr lang="en-GB" sz="3600" dirty="0"/>
              <a:t> - Exaggerating behaviour to penetrate denial</a:t>
            </a:r>
          </a:p>
          <a:p>
            <a:pPr algn="l"/>
            <a:r>
              <a:rPr lang="en-GB" sz="3600" dirty="0"/>
              <a:t>  </a:t>
            </a:r>
          </a:p>
          <a:p>
            <a:pPr marL="571500" indent="-571500" algn="l">
              <a:buFont typeface="Arial"/>
              <a:buChar char="•"/>
            </a:pPr>
            <a:r>
              <a:rPr lang="en-GB" sz="3600" i="1" dirty="0"/>
              <a:t>Humour or mild ridicule</a:t>
            </a:r>
            <a:r>
              <a:rPr lang="en-GB" sz="3600" dirty="0"/>
              <a:t> - Promoting laughter so members recognize their false social images, prejudices, and stereotypes </a:t>
            </a:r>
            <a:r>
              <a:rPr lang="en-GB" sz="4000" dirty="0"/>
              <a:t> </a:t>
            </a:r>
            <a:endParaRPr lang="en-US" sz="3800" dirty="0"/>
          </a:p>
          <a:p>
            <a:pPr algn="l"/>
            <a:endParaRPr lang="en-US" sz="3800" dirty="0"/>
          </a:p>
          <a:p>
            <a:pPr algn="l"/>
            <a:endParaRPr lang="en-US" sz="3800" dirty="0"/>
          </a:p>
          <a:p>
            <a:pPr algn="l"/>
            <a:endParaRPr lang="en-US" sz="3800" dirty="0"/>
          </a:p>
          <a:p>
            <a:pPr algn="l"/>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11860010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7"/>
            <a:ext cx="8407791" cy="618781"/>
          </a:xfrm>
        </p:spPr>
        <p:txBody>
          <a:bodyPr>
            <a:normAutofit fontScale="90000"/>
          </a:bodyPr>
          <a:lstStyle/>
          <a:p>
            <a:r>
              <a:rPr lang="en-GB" dirty="0"/>
              <a:t>Encounter Group Process Tools # 4</a:t>
            </a:r>
            <a:endParaRPr lang="en-US" dirty="0"/>
          </a:p>
        </p:txBody>
      </p:sp>
      <p:sp>
        <p:nvSpPr>
          <p:cNvPr id="3" name="Subtitle 2"/>
          <p:cNvSpPr>
            <a:spLocks noGrp="1"/>
          </p:cNvSpPr>
          <p:nvPr>
            <p:ph type="subTitle" idx="1"/>
          </p:nvPr>
        </p:nvSpPr>
        <p:spPr>
          <a:xfrm>
            <a:off x="369891" y="949059"/>
            <a:ext cx="8533386" cy="4368463"/>
          </a:xfrm>
        </p:spPr>
        <p:txBody>
          <a:bodyPr>
            <a:normAutofit fontScale="62500" lnSpcReduction="20000"/>
          </a:bodyPr>
          <a:lstStyle/>
          <a:p>
            <a:pPr algn="l"/>
            <a:r>
              <a:rPr lang="en-GB" sz="3400" i="1" dirty="0"/>
              <a:t>Evocative tools </a:t>
            </a:r>
            <a:r>
              <a:rPr lang="en-GB" sz="3400" dirty="0"/>
              <a:t>– used to support and encourage group members to take part as appropriate – can include:</a:t>
            </a:r>
          </a:p>
          <a:p>
            <a:pPr algn="l"/>
            <a:endParaRPr lang="en-GB" sz="3400" i="1" dirty="0"/>
          </a:p>
          <a:p>
            <a:pPr marL="457200" indent="-457200" algn="l">
              <a:buFont typeface="Arial"/>
              <a:buChar char="•"/>
            </a:pPr>
            <a:r>
              <a:rPr lang="en-US" sz="3400" i="1" dirty="0"/>
              <a:t>Identification</a:t>
            </a:r>
            <a:r>
              <a:rPr lang="en-US" sz="3400" dirty="0"/>
              <a:t> - A feeling of relatedness between two people who have had a common experience and share similar feelings. Identification is demonstrated when members express that they understand the feelings of another member because they have had a similar experience.</a:t>
            </a:r>
          </a:p>
          <a:p>
            <a:pPr marL="457200" indent="-457200" algn="l">
              <a:buFont typeface="Arial"/>
              <a:buChar char="•"/>
            </a:pPr>
            <a:endParaRPr lang="en-US" sz="3400" dirty="0"/>
          </a:p>
          <a:p>
            <a:pPr marL="457200" indent="-457200" algn="l">
              <a:buFont typeface="Arial"/>
              <a:buChar char="•"/>
            </a:pPr>
            <a:r>
              <a:rPr lang="en-GB" sz="3400" i="1" dirty="0"/>
              <a:t>Compassion</a:t>
            </a:r>
            <a:r>
              <a:rPr lang="en-GB" sz="3400" dirty="0"/>
              <a:t> -  A feeling of concern for a person who is suffering. Compassion is demonstrated when a member comforts another who is experiencing painful emotions.</a:t>
            </a:r>
          </a:p>
          <a:p>
            <a:pPr marL="457200" indent="-457200" algn="l">
              <a:buFont typeface="Arial"/>
              <a:buChar char="•"/>
            </a:pPr>
            <a:endParaRPr lang="en-GB" sz="3400" dirty="0"/>
          </a:p>
          <a:p>
            <a:pPr marL="457200" indent="-457200" algn="l">
              <a:buFont typeface="Arial"/>
              <a:buChar char="•"/>
            </a:pPr>
            <a:r>
              <a:rPr lang="en-GB" sz="3400" i="1" dirty="0"/>
              <a:t>Empathy</a:t>
            </a:r>
            <a:r>
              <a:rPr lang="en-GB" sz="3400" dirty="0"/>
              <a:t> - The ability to put oneself in another’s shoes and convey an understanding of his or her feelings. </a:t>
            </a:r>
            <a:endParaRPr lang="en-US" sz="3400" dirty="0"/>
          </a:p>
          <a:p>
            <a:pPr algn="l"/>
            <a:endParaRPr lang="en-US" sz="3800" dirty="0"/>
          </a:p>
          <a:p>
            <a:pPr algn="l"/>
            <a:endParaRPr lang="en-US" sz="3800" dirty="0"/>
          </a:p>
          <a:p>
            <a:pPr algn="l"/>
            <a:endParaRPr lang="en-US" sz="3800" dirty="0"/>
          </a:p>
          <a:p>
            <a:pPr algn="l"/>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1012646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891" y="204667"/>
            <a:ext cx="8407791" cy="618781"/>
          </a:xfrm>
        </p:spPr>
        <p:txBody>
          <a:bodyPr>
            <a:normAutofit fontScale="90000"/>
          </a:bodyPr>
          <a:lstStyle/>
          <a:p>
            <a:r>
              <a:rPr lang="en-GB" dirty="0"/>
              <a:t>Other Encounter Group Behaviours</a:t>
            </a:r>
            <a:endParaRPr lang="en-US" dirty="0"/>
          </a:p>
        </p:txBody>
      </p:sp>
      <p:sp>
        <p:nvSpPr>
          <p:cNvPr id="3" name="Subtitle 2"/>
          <p:cNvSpPr>
            <a:spLocks noGrp="1"/>
          </p:cNvSpPr>
          <p:nvPr>
            <p:ph type="subTitle" idx="1"/>
          </p:nvPr>
        </p:nvSpPr>
        <p:spPr>
          <a:xfrm>
            <a:off x="369891" y="823449"/>
            <a:ext cx="8533386" cy="4672448"/>
          </a:xfrm>
        </p:spPr>
        <p:txBody>
          <a:bodyPr>
            <a:normAutofit fontScale="92500" lnSpcReduction="20000"/>
          </a:bodyPr>
          <a:lstStyle/>
          <a:p>
            <a:pPr algn="l"/>
            <a:r>
              <a:rPr lang="en-GB" sz="2400" dirty="0"/>
              <a:t>Skilled group facilitators will be aware of (and ready to deal with) a series of other behaviours from group members. In practice, they might often use some of these approaches themselves</a:t>
            </a:r>
            <a:r>
              <a:rPr lang="en-GB" sz="2400" i="1" dirty="0"/>
              <a:t>:</a:t>
            </a:r>
            <a:endParaRPr lang="en-GB" sz="2400" dirty="0"/>
          </a:p>
          <a:p>
            <a:pPr algn="l"/>
            <a:endParaRPr lang="en-GB" sz="2400" dirty="0"/>
          </a:p>
          <a:p>
            <a:pPr algn="l"/>
            <a:r>
              <a:rPr lang="en-US" sz="2400" i="1" dirty="0"/>
              <a:t>Projection</a:t>
            </a:r>
            <a:r>
              <a:rPr lang="en-US" sz="2400" dirty="0"/>
              <a:t>: Observing and interpreting behavior based on a person’s own thoughts and feelings (e.g., “You look as if you want to quit” when that is the person’s own thought).</a:t>
            </a:r>
          </a:p>
          <a:p>
            <a:pPr algn="l"/>
            <a:endParaRPr lang="en-US" sz="2400" dirty="0"/>
          </a:p>
          <a:p>
            <a:pPr algn="l"/>
            <a:r>
              <a:rPr lang="en-GB" sz="2400" i="1" dirty="0"/>
              <a:t>Pretend gossip</a:t>
            </a:r>
            <a:r>
              <a:rPr lang="en-GB" sz="2400" dirty="0"/>
              <a:t>: Talking about a member as if he or she were not present to provide feedback without direct confrontation.</a:t>
            </a:r>
          </a:p>
          <a:p>
            <a:pPr algn="l"/>
            <a:endParaRPr lang="en-GB" sz="2400" dirty="0"/>
          </a:p>
          <a:p>
            <a:pPr algn="l"/>
            <a:r>
              <a:rPr lang="en-GB" sz="2400" i="1" dirty="0"/>
              <a:t>Carom shot</a:t>
            </a:r>
            <a:r>
              <a:rPr lang="en-GB" sz="2400" dirty="0"/>
              <a:t>: Speaking to another member who has a similar problem with a third member to avoid direct confrontation with the third member (e.g., saying to John, “Are you thinking of quitting?” when the person actually is concerned about Dan). </a:t>
            </a:r>
            <a:endParaRPr lang="en-US" sz="2400" dirty="0"/>
          </a:p>
          <a:p>
            <a:pPr algn="l"/>
            <a:endParaRPr lang="en-US" sz="3800" dirty="0"/>
          </a:p>
          <a:p>
            <a:pPr algn="l"/>
            <a:endParaRPr lang="en-US" sz="3800" dirty="0"/>
          </a:p>
          <a:p>
            <a:pPr algn="l"/>
            <a:endParaRPr lang="en-US" sz="8000" dirty="0"/>
          </a:p>
          <a:p>
            <a:endParaRPr lang="en-US" sz="80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14074424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1277</TotalTime>
  <Words>1429</Words>
  <Application>Microsoft Macintosh PowerPoint</Application>
  <PresentationFormat>On-screen Show (4:3)</PresentationFormat>
  <Paragraphs>184</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Times New Roman</vt:lpstr>
      <vt:lpstr>Office Theme</vt:lpstr>
      <vt:lpstr>M7-2.  Encounter Groups</vt:lpstr>
      <vt:lpstr>A Variety of Groups</vt:lpstr>
      <vt:lpstr>Encounter Group Purposes</vt:lpstr>
      <vt:lpstr>Encounter Group Rules</vt:lpstr>
      <vt:lpstr>Encounter Group Process Tools # 1</vt:lpstr>
      <vt:lpstr>Encounter Group Process Tools # 2</vt:lpstr>
      <vt:lpstr>Encounter Group Process Tools # 3</vt:lpstr>
      <vt:lpstr>Encounter Group Process Tools # 4</vt:lpstr>
      <vt:lpstr>Other Encounter Group Behaviours</vt:lpstr>
      <vt:lpstr>Encounter Group Format # 1</vt:lpstr>
      <vt:lpstr>Encounter Group Format # 2</vt:lpstr>
      <vt:lpstr>Encounter Group Format # 3</vt:lpstr>
      <vt:lpstr>Encounter Group Format # 4</vt:lpstr>
      <vt:lpstr>Encounter Group Format # 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Rowdy Yates</dc:creator>
  <cp:lastModifiedBy>Rowdy Yates</cp:lastModifiedBy>
  <cp:revision>110</cp:revision>
  <cp:lastPrinted>2020-12-06T17:50:41Z</cp:lastPrinted>
  <dcterms:created xsi:type="dcterms:W3CDTF">2020-09-07T13:47:18Z</dcterms:created>
  <dcterms:modified xsi:type="dcterms:W3CDTF">2020-12-06T17:50:47Z</dcterms:modified>
</cp:coreProperties>
</file>