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64" r:id="rId2"/>
    <p:sldId id="308" r:id="rId3"/>
    <p:sldId id="302" r:id="rId4"/>
    <p:sldId id="314" r:id="rId5"/>
    <p:sldId id="315" r:id="rId6"/>
    <p:sldId id="309" r:id="rId7"/>
    <p:sldId id="316" r:id="rId8"/>
    <p:sldId id="317" r:id="rId9"/>
    <p:sldId id="318" r:id="rId10"/>
    <p:sldId id="319" r:id="rId11"/>
    <p:sldId id="320" r:id="rId12"/>
    <p:sldId id="31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2"/>
    <p:restoredTop sz="94628"/>
  </p:normalViewPr>
  <p:slideViewPr>
    <p:cSldViewPr snapToGrid="0" snapToObjects="1">
      <p:cViewPr varScale="1">
        <p:scale>
          <a:sx n="119" d="100"/>
          <a:sy n="119" d="100"/>
        </p:scale>
        <p:origin x="1328"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8" d="100"/>
          <a:sy n="78" d="100"/>
        </p:scale>
        <p:origin x="-220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A1430A-2B30-7B4F-A559-830D1F3A4B2A}" type="datetimeFigureOut">
              <a:rPr lang="en-US" smtClean="0"/>
              <a:t>12/6/20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2B64E1-D725-DF4D-9C15-89A686385131}" type="slidenum">
              <a:rPr lang="en-US" smtClean="0"/>
              <a:t>‹#›</a:t>
            </a:fld>
            <a:endParaRPr lang="en-US"/>
          </a:p>
        </p:txBody>
      </p:sp>
    </p:spTree>
    <p:extLst>
      <p:ext uri="{BB962C8B-B14F-4D97-AF65-F5344CB8AC3E}">
        <p14:creationId xmlns:p14="http://schemas.microsoft.com/office/powerpoint/2010/main" val="14065098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75950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947562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687904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75400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93072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40FA99A-0D79-F642-BF7E-D4821652B29C}" type="datetimeFigureOut">
              <a:rPr lang="en-US" smtClean="0"/>
              <a:t>12/6/20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70071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040FA99A-0D79-F642-BF7E-D4821652B29C}" type="datetimeFigureOut">
              <a:rPr lang="en-US" smtClean="0"/>
              <a:t>12/6/20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9587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40FA99A-0D79-F642-BF7E-D4821652B29C}" type="datetimeFigureOut">
              <a:rPr lang="en-US" smtClean="0"/>
              <a:t>12/6/20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20802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FA99A-0D79-F642-BF7E-D4821652B29C}" type="datetimeFigureOut">
              <a:rPr lang="en-US" smtClean="0"/>
              <a:t>12/6/20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28798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12/6/20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00777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12/6/20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118970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FA99A-0D79-F642-BF7E-D4821652B29C}" type="datetimeFigureOut">
              <a:rPr lang="en-US" smtClean="0"/>
              <a:t>12/6/20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75076-9EF0-B942-B46C-FC0A30A4489E}" type="slidenum">
              <a:rPr lang="en-US" smtClean="0"/>
              <a:t>‹#›</a:t>
            </a:fld>
            <a:endParaRPr lang="en-US"/>
          </a:p>
        </p:txBody>
      </p:sp>
    </p:spTree>
    <p:extLst>
      <p:ext uri="{BB962C8B-B14F-4D97-AF65-F5344CB8AC3E}">
        <p14:creationId xmlns:p14="http://schemas.microsoft.com/office/powerpoint/2010/main" val="3068288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80847"/>
            <a:ext cx="7772400" cy="2219603"/>
          </a:xfrm>
        </p:spPr>
        <p:txBody>
          <a:bodyPr>
            <a:normAutofit/>
          </a:bodyPr>
          <a:lstStyle/>
          <a:p>
            <a:r>
              <a:rPr lang="en-GB">
                <a:cs typeface="+mj-cs"/>
              </a:rPr>
              <a:t>M7-1.  Community </a:t>
            </a:r>
            <a:r>
              <a:rPr lang="en-GB" dirty="0">
                <a:cs typeface="+mj-cs"/>
              </a:rPr>
              <a:t>Tools</a:t>
            </a:r>
            <a:endParaRPr lang="en-US" dirty="0"/>
          </a:p>
        </p:txBody>
      </p:sp>
      <p:grpSp>
        <p:nvGrpSpPr>
          <p:cNvPr id="10" name="Group 9"/>
          <p:cNvGrpSpPr/>
          <p:nvPr/>
        </p:nvGrpSpPr>
        <p:grpSpPr>
          <a:xfrm>
            <a:off x="0" y="5495896"/>
            <a:ext cx="9144000" cy="1362104"/>
            <a:chOff x="0" y="5495896"/>
            <a:chExt cx="9144000" cy="1362104"/>
          </a:xfrm>
        </p:grpSpPr>
        <p:sp>
          <p:nvSpPr>
            <p:cNvPr id="4" name="Rectangle 3"/>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8" name="Rectangle 7"/>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005142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616" y="158112"/>
            <a:ext cx="8856254" cy="465257"/>
          </a:xfrm>
        </p:spPr>
        <p:txBody>
          <a:bodyPr>
            <a:normAutofit fontScale="90000"/>
          </a:bodyPr>
          <a:lstStyle/>
          <a:p>
            <a:r>
              <a:rPr lang="en-GB" dirty="0"/>
              <a:t>Interventions # 1</a:t>
            </a:r>
            <a:endParaRPr lang="en-US" dirty="0"/>
          </a:p>
        </p:txBody>
      </p:sp>
      <p:sp>
        <p:nvSpPr>
          <p:cNvPr id="3" name="Subtitle 2"/>
          <p:cNvSpPr>
            <a:spLocks noGrp="1"/>
          </p:cNvSpPr>
          <p:nvPr>
            <p:ph type="subTitle" idx="1"/>
          </p:nvPr>
        </p:nvSpPr>
        <p:spPr>
          <a:xfrm>
            <a:off x="172616" y="739708"/>
            <a:ext cx="8856254" cy="4591772"/>
          </a:xfrm>
        </p:spPr>
        <p:txBody>
          <a:bodyPr>
            <a:normAutofit fontScale="25000" lnSpcReduction="20000"/>
          </a:bodyPr>
          <a:lstStyle/>
          <a:p>
            <a:pPr algn="l"/>
            <a:r>
              <a:rPr lang="en-GB" sz="7600" i="1" dirty="0"/>
              <a:t>Interventions</a:t>
            </a:r>
            <a:r>
              <a:rPr lang="en-GB" sz="7600" dirty="0"/>
              <a:t> - are consequences decided by staff members for the violation of a rule or when a member consistently fails to meet TC expectations. They will vary in severity depending on the TC rule that has been violated. Staff will always use the least severe consequence necessary to maximize learning.    </a:t>
            </a:r>
            <a:endParaRPr lang="en-US" sz="7600" dirty="0"/>
          </a:p>
          <a:p>
            <a:pPr marL="571500" indent="-571500" algn="l">
              <a:lnSpc>
                <a:spcPct val="90000"/>
              </a:lnSpc>
              <a:buFont typeface="Arial"/>
              <a:buChar char="•"/>
            </a:pPr>
            <a:r>
              <a:rPr lang="en-GB" sz="7600" dirty="0"/>
              <a:t>Staff members are expected to explain the rationale for their decisions in terms of the TC views of the disorder, the person, recovery, and right living Given as the resident stands quietly in front of the staff member and several selected senior peers when the behaviour is serious</a:t>
            </a:r>
          </a:p>
          <a:p>
            <a:pPr algn="l">
              <a:lnSpc>
                <a:spcPct val="90000"/>
              </a:lnSpc>
            </a:pPr>
            <a:endParaRPr lang="en-GB" sz="7600" dirty="0"/>
          </a:p>
          <a:p>
            <a:pPr algn="l"/>
            <a:r>
              <a:rPr lang="en-GB" sz="7600" dirty="0"/>
              <a:t>Staff members should ensure that the intervention is documented in the member’s record and can be justified clinically. The documentation should contain the following:</a:t>
            </a:r>
          </a:p>
          <a:p>
            <a:pPr marL="1143000" indent="-1143000" algn="l">
              <a:buFont typeface="Arial"/>
              <a:buChar char="•"/>
            </a:pPr>
            <a:r>
              <a:rPr lang="en-US" sz="7600" dirty="0" err="1"/>
              <a:t>Behaviour</a:t>
            </a:r>
            <a:r>
              <a:rPr lang="en-US" sz="7600" dirty="0"/>
              <a:t> to be changed </a:t>
            </a:r>
            <a:endParaRPr lang="en-GB" sz="7600" dirty="0"/>
          </a:p>
          <a:p>
            <a:pPr marL="1143000" indent="-1143000" algn="l">
              <a:buFont typeface="Arial"/>
              <a:buChar char="•"/>
            </a:pPr>
            <a:r>
              <a:rPr lang="en-US" sz="7600" dirty="0"/>
              <a:t>Description of the intervention </a:t>
            </a:r>
            <a:endParaRPr lang="en-GB" sz="7600" dirty="0"/>
          </a:p>
          <a:p>
            <a:pPr marL="1143000" indent="-1143000" algn="l">
              <a:buFont typeface="Arial"/>
              <a:buChar char="•"/>
            </a:pPr>
            <a:r>
              <a:rPr lang="en-US" sz="7600" dirty="0"/>
              <a:t>Rationale for the clinical or therapeutic value </a:t>
            </a:r>
            <a:endParaRPr lang="en-GB" sz="7600" dirty="0"/>
          </a:p>
          <a:p>
            <a:pPr marL="1143000" indent="-1143000" algn="l">
              <a:buFont typeface="Arial"/>
              <a:buChar char="•"/>
            </a:pPr>
            <a:r>
              <a:rPr lang="en-US" sz="7600" dirty="0"/>
              <a:t>Outcome (what happened) </a:t>
            </a:r>
            <a:endParaRPr lang="en-GB" sz="7600" dirty="0"/>
          </a:p>
          <a:p>
            <a:pPr marL="1143000" indent="-1143000" algn="l">
              <a:buFont typeface="Arial"/>
              <a:buChar char="•"/>
            </a:pPr>
            <a:r>
              <a:rPr lang="en-US" sz="7600" dirty="0"/>
              <a:t>The member’s comments on the reason for the intervention &amp; the  outcome.  </a:t>
            </a:r>
            <a:endParaRPr lang="en-GB" sz="7600" dirty="0"/>
          </a:p>
          <a:p>
            <a:pPr algn="l">
              <a:lnSpc>
                <a:spcPct val="90000"/>
              </a:lnSpc>
            </a:pPr>
            <a:endParaRPr lang="en-GB" sz="8000" dirty="0"/>
          </a:p>
          <a:p>
            <a:pPr algn="l">
              <a:lnSpc>
                <a:spcPct val="90000"/>
              </a:lnSpc>
            </a:pPr>
            <a:r>
              <a:rPr lang="en-GB" sz="6200" dirty="0"/>
              <a:t> </a:t>
            </a:r>
          </a:p>
          <a:p>
            <a:pPr marL="571500" indent="-571500" algn="l">
              <a:lnSpc>
                <a:spcPct val="90000"/>
              </a:lnSpc>
              <a:buFont typeface="Arial"/>
              <a:buChar char="•"/>
            </a:pPr>
            <a:r>
              <a:rPr lang="en-GB" sz="6200" dirty="0"/>
              <a:t>Intended to Reinforces the gravity and credibility of the reprimand </a:t>
            </a:r>
          </a:p>
          <a:p>
            <a:pPr marL="571500" indent="-571500" algn="l">
              <a:lnSpc>
                <a:spcPct val="90000"/>
              </a:lnSpc>
              <a:buFont typeface="Arial"/>
              <a:buChar char="•"/>
            </a:pPr>
            <a:endParaRPr lang="en-GB" sz="7400" dirty="0"/>
          </a:p>
          <a:p>
            <a:pPr algn="l">
              <a:lnSpc>
                <a:spcPct val="90000"/>
              </a:lnSpc>
            </a:pPr>
            <a:endParaRPr lang="en-GB" sz="7400" dirty="0"/>
          </a:p>
          <a:p>
            <a:pPr marL="571500" indent="-571500" algn="l">
              <a:lnSpc>
                <a:spcPct val="90000"/>
              </a:lnSpc>
              <a:buFont typeface="Arial"/>
              <a:buChar char="•"/>
            </a:pPr>
            <a:endParaRPr lang="en-GB"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699488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616" y="158112"/>
            <a:ext cx="8856254" cy="465257"/>
          </a:xfrm>
        </p:spPr>
        <p:txBody>
          <a:bodyPr>
            <a:normAutofit fontScale="90000"/>
          </a:bodyPr>
          <a:lstStyle/>
          <a:p>
            <a:r>
              <a:rPr lang="en-GB" dirty="0"/>
              <a:t>Interventions # 2</a:t>
            </a:r>
            <a:endParaRPr lang="en-US" dirty="0"/>
          </a:p>
        </p:txBody>
      </p:sp>
      <p:sp>
        <p:nvSpPr>
          <p:cNvPr id="3" name="Subtitle 2"/>
          <p:cNvSpPr>
            <a:spLocks noGrp="1"/>
          </p:cNvSpPr>
          <p:nvPr>
            <p:ph type="subTitle" idx="1"/>
          </p:nvPr>
        </p:nvSpPr>
        <p:spPr>
          <a:xfrm>
            <a:off x="172616" y="739708"/>
            <a:ext cx="8856254" cy="4591772"/>
          </a:xfrm>
        </p:spPr>
        <p:txBody>
          <a:bodyPr>
            <a:normAutofit fontScale="25000" lnSpcReduction="20000"/>
          </a:bodyPr>
          <a:lstStyle/>
          <a:p>
            <a:pPr algn="l"/>
            <a:r>
              <a:rPr lang="en-GB" sz="7600" i="1" dirty="0"/>
              <a:t>Interventions</a:t>
            </a:r>
            <a:r>
              <a:rPr lang="en-GB" sz="7600" dirty="0"/>
              <a:t> – should, as far as possible be relevant to the issue which led to the sanction and tailored to the member’s perceived needs.  There are various types of intervention.</a:t>
            </a:r>
          </a:p>
          <a:p>
            <a:pPr algn="l"/>
            <a:endParaRPr lang="en-GB" sz="7600" dirty="0"/>
          </a:p>
          <a:p>
            <a:pPr algn="l"/>
            <a:r>
              <a:rPr lang="en-GB" sz="7600" i="1" dirty="0"/>
              <a:t>Learning experiences </a:t>
            </a:r>
            <a:r>
              <a:rPr lang="en-GB" sz="7600" dirty="0"/>
              <a:t>– special assignments tailored to that member’s specific needs:</a:t>
            </a:r>
          </a:p>
          <a:p>
            <a:pPr algn="l"/>
            <a:endParaRPr lang="en-US" sz="7600" dirty="0"/>
          </a:p>
          <a:p>
            <a:pPr marL="571500" indent="-571500" algn="l">
              <a:lnSpc>
                <a:spcPct val="90000"/>
              </a:lnSpc>
              <a:buFont typeface="Arial"/>
              <a:buChar char="•"/>
            </a:pPr>
            <a:r>
              <a:rPr lang="en-US" sz="7600" dirty="0"/>
              <a:t>W</a:t>
            </a:r>
            <a:r>
              <a:rPr lang="en-GB" sz="7600" dirty="0" err="1"/>
              <a:t>riting</a:t>
            </a:r>
            <a:r>
              <a:rPr lang="en-GB" sz="7600" dirty="0"/>
              <a:t> an essay about a rule s/he broke</a:t>
            </a:r>
          </a:p>
          <a:p>
            <a:pPr marL="571500" indent="-571500" algn="l">
              <a:lnSpc>
                <a:spcPct val="90000"/>
              </a:lnSpc>
              <a:buFont typeface="Arial"/>
              <a:buChar char="•"/>
            </a:pPr>
            <a:r>
              <a:rPr lang="en-GB" sz="7600" dirty="0"/>
              <a:t>Explaining one of the TC concepts to a group of other members</a:t>
            </a:r>
          </a:p>
          <a:p>
            <a:pPr algn="l">
              <a:lnSpc>
                <a:spcPct val="90000"/>
              </a:lnSpc>
            </a:pPr>
            <a:r>
              <a:rPr lang="en-GB" sz="7600" dirty="0"/>
              <a:t> </a:t>
            </a:r>
          </a:p>
          <a:p>
            <a:pPr algn="l">
              <a:lnSpc>
                <a:spcPct val="90000"/>
              </a:lnSpc>
            </a:pPr>
            <a:r>
              <a:rPr lang="en-GB" sz="8000" i="1" dirty="0"/>
              <a:t>Demotions</a:t>
            </a:r>
            <a:r>
              <a:rPr lang="en-GB" sz="8000" dirty="0"/>
              <a:t> - changes to a lower status in living arrangements or in the work hierarchy</a:t>
            </a:r>
          </a:p>
          <a:p>
            <a:pPr algn="l">
              <a:lnSpc>
                <a:spcPct val="90000"/>
              </a:lnSpc>
            </a:pPr>
            <a:endParaRPr lang="en-GB" sz="8000" dirty="0"/>
          </a:p>
          <a:p>
            <a:pPr algn="l">
              <a:lnSpc>
                <a:spcPct val="90000"/>
              </a:lnSpc>
            </a:pPr>
            <a:r>
              <a:rPr lang="en-GB" sz="8000" i="1" dirty="0"/>
              <a:t>Speaking bans </a:t>
            </a:r>
            <a:r>
              <a:rPr lang="en-GB" sz="8000" dirty="0"/>
              <a:t>– used to interrupt negative communication between members.  Usually between a number of members and only for a limited period.</a:t>
            </a:r>
          </a:p>
          <a:p>
            <a:pPr marL="571500" indent="-571500" algn="l">
              <a:lnSpc>
                <a:spcPct val="90000"/>
              </a:lnSpc>
              <a:buFont typeface="Arial"/>
              <a:buChar char="•"/>
            </a:pPr>
            <a:endParaRPr lang="en-GB" sz="8000" dirty="0"/>
          </a:p>
          <a:p>
            <a:pPr marL="571500" indent="-571500" algn="l">
              <a:lnSpc>
                <a:spcPct val="90000"/>
              </a:lnSpc>
              <a:buFont typeface="Arial"/>
              <a:buChar char="•"/>
            </a:pPr>
            <a:endParaRPr lang="en-GB" sz="7400" dirty="0"/>
          </a:p>
          <a:p>
            <a:pPr algn="l">
              <a:lnSpc>
                <a:spcPct val="90000"/>
              </a:lnSpc>
            </a:pPr>
            <a:endParaRPr lang="en-GB" sz="7400" dirty="0"/>
          </a:p>
          <a:p>
            <a:pPr marL="571500" indent="-571500" algn="l">
              <a:lnSpc>
                <a:spcPct val="90000"/>
              </a:lnSpc>
              <a:buFont typeface="Arial"/>
              <a:buChar char="•"/>
            </a:pPr>
            <a:endParaRPr lang="en-GB"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218930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Rarely Used Tools</a:t>
            </a:r>
            <a:endParaRPr lang="en-US" dirty="0"/>
          </a:p>
        </p:txBody>
      </p:sp>
      <p:sp>
        <p:nvSpPr>
          <p:cNvPr id="3" name="Subtitle 2"/>
          <p:cNvSpPr>
            <a:spLocks noGrp="1"/>
          </p:cNvSpPr>
          <p:nvPr>
            <p:ph type="subTitle" idx="1"/>
          </p:nvPr>
        </p:nvSpPr>
        <p:spPr>
          <a:xfrm>
            <a:off x="172616" y="921147"/>
            <a:ext cx="8730661" cy="4410333"/>
          </a:xfrm>
        </p:spPr>
        <p:txBody>
          <a:bodyPr>
            <a:normAutofit/>
          </a:bodyPr>
          <a:lstStyle/>
          <a:p>
            <a:pPr algn="l"/>
            <a:r>
              <a:rPr lang="en-US" sz="2100" i="1" dirty="0"/>
              <a:t>House Change </a:t>
            </a:r>
            <a:r>
              <a:rPr lang="en-US" sz="2100" dirty="0"/>
              <a:t>– </a:t>
            </a:r>
            <a:r>
              <a:rPr lang="en-GB" sz="2100" dirty="0"/>
              <a:t>transferring a member to another facility (usually another TC).  Generally more of a strategic intervention than a punitive one</a:t>
            </a:r>
          </a:p>
          <a:p>
            <a:pPr algn="l"/>
            <a:endParaRPr lang="en-GB" sz="2100" dirty="0"/>
          </a:p>
          <a:p>
            <a:pPr algn="l"/>
            <a:r>
              <a:rPr lang="en-GB" sz="2100" i="1" dirty="0"/>
              <a:t>Administrative Discharge - </a:t>
            </a:r>
            <a:r>
              <a:rPr lang="en-GB" sz="2100" dirty="0"/>
              <a:t>(Written Pull-ups) – removal from the community (usually due to violation of a cardinal rule or repeated violation of other rules)</a:t>
            </a:r>
            <a:endParaRPr lang="en-US" sz="2100" dirty="0"/>
          </a:p>
          <a:p>
            <a:pPr marL="571500" indent="-571500" algn="l">
              <a:lnSpc>
                <a:spcPct val="90000"/>
              </a:lnSpc>
              <a:buFont typeface="Arial"/>
              <a:buChar char="•"/>
            </a:pPr>
            <a:endParaRPr lang="en-GB" sz="2100" dirty="0"/>
          </a:p>
          <a:p>
            <a:pPr algn="l">
              <a:lnSpc>
                <a:spcPct val="90000"/>
              </a:lnSpc>
            </a:pPr>
            <a:r>
              <a:rPr lang="en-US" sz="2100" i="1" dirty="0"/>
              <a:t>House Bans </a:t>
            </a:r>
            <a:r>
              <a:rPr lang="en-US" sz="2100" dirty="0"/>
              <a:t>– temporary removal of some or all privileges from all members (usually due to pervasive negative attitudes across the community)</a:t>
            </a:r>
          </a:p>
          <a:p>
            <a:pPr algn="l">
              <a:lnSpc>
                <a:spcPct val="90000"/>
              </a:lnSpc>
            </a:pPr>
            <a:endParaRPr lang="en-US" sz="2100" dirty="0"/>
          </a:p>
          <a:p>
            <a:pPr algn="l">
              <a:lnSpc>
                <a:spcPct val="90000"/>
              </a:lnSpc>
            </a:pPr>
            <a:r>
              <a:rPr lang="en-US" sz="2100" i="1" dirty="0"/>
              <a:t>Bench</a:t>
            </a:r>
            <a:r>
              <a:rPr lang="en-US" sz="2100" dirty="0"/>
              <a:t> – a seat by the entrance to the TC away from community activity.  Members may choose to sit there if they are considering leaving or may be sent there by staff for breach of a serious rule or because they appear dangerously agitated.  This is a time-out to think area and is dealt with by staff</a:t>
            </a:r>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948156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971847"/>
          </a:xfrm>
        </p:spPr>
        <p:txBody>
          <a:bodyPr>
            <a:normAutofit/>
          </a:bodyPr>
          <a:lstStyle/>
          <a:p>
            <a:r>
              <a:rPr lang="en-GB" sz="3600" dirty="0"/>
              <a:t>Review: A Reminder</a:t>
            </a:r>
            <a:endParaRPr lang="en-US" sz="3600" dirty="0"/>
          </a:p>
        </p:txBody>
      </p:sp>
      <p:sp>
        <p:nvSpPr>
          <p:cNvPr id="3" name="Subtitle 2"/>
          <p:cNvSpPr>
            <a:spLocks noGrp="1"/>
          </p:cNvSpPr>
          <p:nvPr>
            <p:ph type="subTitle" idx="1"/>
          </p:nvPr>
        </p:nvSpPr>
        <p:spPr>
          <a:xfrm>
            <a:off x="369892" y="971846"/>
            <a:ext cx="8617114" cy="4524049"/>
          </a:xfrm>
        </p:spPr>
        <p:txBody>
          <a:bodyPr>
            <a:normAutofit fontScale="70000" lnSpcReduction="20000"/>
          </a:bodyPr>
          <a:lstStyle/>
          <a:p>
            <a:pPr marL="457200" indent="-457200" algn="l">
              <a:buFont typeface="Arial"/>
              <a:buChar char="•"/>
            </a:pPr>
            <a:r>
              <a:rPr lang="en-US" sz="3400" i="1" dirty="0"/>
              <a:t>Community-as-method</a:t>
            </a:r>
            <a:r>
              <a:rPr lang="en-US" sz="3400" dirty="0"/>
              <a:t>: In a TC, the whole community is the therapeutic agent. The use of the community as the primary tool for social and individual change distinguishes the TC from other treatment approaches. </a:t>
            </a:r>
          </a:p>
          <a:p>
            <a:pPr algn="l"/>
            <a:r>
              <a:rPr lang="en-US" sz="3400" dirty="0"/>
              <a:t> </a:t>
            </a:r>
            <a:endParaRPr lang="en-GB" sz="3400" dirty="0"/>
          </a:p>
          <a:p>
            <a:pPr marL="457200" indent="-457200" algn="l">
              <a:buFont typeface="Arial"/>
              <a:buChar char="•"/>
            </a:pPr>
            <a:r>
              <a:rPr lang="en-US" sz="3400" i="1" dirty="0"/>
              <a:t>Self-help and mutual self-help</a:t>
            </a:r>
            <a:r>
              <a:rPr lang="en-US" sz="3400" dirty="0"/>
              <a:t>: Recovery occurs primarily through interactions with peers. Members show responsible concern, provide feedback, and facilitate change in one another.  </a:t>
            </a:r>
            <a:endParaRPr lang="en-GB" sz="3400" dirty="0"/>
          </a:p>
          <a:p>
            <a:pPr marL="457200" indent="-457200" algn="l">
              <a:buFont typeface="Arial"/>
              <a:buChar char="•"/>
            </a:pPr>
            <a:r>
              <a:rPr lang="en-US" sz="3400" i="1" dirty="0"/>
              <a:t>TC social structure and systems</a:t>
            </a:r>
            <a:r>
              <a:rPr lang="en-US" sz="3400" dirty="0"/>
              <a:t>: The social structure, systems, formal and informal communications, daily schedule, physical environment, and work hierarchy are parts of therapy and support pro-social </a:t>
            </a:r>
            <a:r>
              <a:rPr lang="en-US" sz="3400" dirty="0" err="1"/>
              <a:t>behaviour</a:t>
            </a:r>
            <a:r>
              <a:rPr lang="en-US" sz="3400" dirty="0"/>
              <a:t> change.  </a:t>
            </a:r>
            <a:endParaRPr lang="en-GB" sz="3400" dirty="0"/>
          </a:p>
          <a:p>
            <a:pPr marL="571500" indent="-571500" algn="l">
              <a:buFont typeface="+mj-lt"/>
              <a:buAutoNum type="arabicPeriod"/>
            </a:pPr>
            <a:endParaRPr lang="en-GB" dirty="0">
              <a:latin typeface="Times New Roman" charset="0"/>
              <a:ea typeface="ＭＳ Ｐゴシック" charset="0"/>
            </a:endParaRP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537601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err="1"/>
              <a:t>Reinforcers</a:t>
            </a:r>
            <a:r>
              <a:rPr lang="en-GB" dirty="0"/>
              <a:t> &amp; Sanctions </a:t>
            </a:r>
            <a:endParaRPr lang="en-US" dirty="0"/>
          </a:p>
        </p:txBody>
      </p:sp>
      <p:sp>
        <p:nvSpPr>
          <p:cNvPr id="3" name="Subtitle 2"/>
          <p:cNvSpPr>
            <a:spLocks noGrp="1"/>
          </p:cNvSpPr>
          <p:nvPr>
            <p:ph type="subTitle" idx="1"/>
          </p:nvPr>
        </p:nvSpPr>
        <p:spPr>
          <a:xfrm>
            <a:off x="172616" y="921147"/>
            <a:ext cx="8730661" cy="4574750"/>
          </a:xfrm>
        </p:spPr>
        <p:txBody>
          <a:bodyPr>
            <a:normAutofit fontScale="62500" lnSpcReduction="20000"/>
          </a:bodyPr>
          <a:lstStyle/>
          <a:p>
            <a:pPr algn="l"/>
            <a:r>
              <a:rPr lang="en-US" sz="3800" i="1" dirty="0" err="1"/>
              <a:t>Reinforcers</a:t>
            </a:r>
            <a:r>
              <a:rPr lang="en-US" sz="3800" dirty="0"/>
              <a:t> are used to encourage pro-social </a:t>
            </a:r>
            <a:r>
              <a:rPr lang="en-US" sz="3800" dirty="0" err="1"/>
              <a:t>behaviour</a:t>
            </a:r>
            <a:r>
              <a:rPr lang="en-US" sz="3800" dirty="0"/>
              <a:t> and include:</a:t>
            </a:r>
          </a:p>
          <a:p>
            <a:pPr algn="l"/>
            <a:endParaRPr lang="en-US" sz="3800" dirty="0"/>
          </a:p>
          <a:p>
            <a:pPr marL="571500" indent="-571500" algn="l">
              <a:buFont typeface="Arial"/>
              <a:buChar char="•"/>
            </a:pPr>
            <a:r>
              <a:rPr lang="en-US" sz="3800" dirty="0"/>
              <a:t>Affirmations</a:t>
            </a:r>
          </a:p>
          <a:p>
            <a:pPr marL="571500" indent="-571500" algn="l">
              <a:buFont typeface="Arial"/>
              <a:buChar char="•"/>
            </a:pPr>
            <a:r>
              <a:rPr lang="en-US" sz="3800" dirty="0"/>
              <a:t>Push-ups</a:t>
            </a:r>
          </a:p>
          <a:p>
            <a:pPr marL="571500" indent="-571500" algn="l">
              <a:buFont typeface="Arial"/>
              <a:buChar char="•"/>
            </a:pPr>
            <a:r>
              <a:rPr lang="en-US" sz="3800" dirty="0"/>
              <a:t>Privileges</a:t>
            </a:r>
          </a:p>
          <a:p>
            <a:pPr algn="l"/>
            <a:endParaRPr lang="en-US" sz="3800" dirty="0"/>
          </a:p>
          <a:p>
            <a:pPr algn="l"/>
            <a:r>
              <a:rPr lang="en-US" sz="3800" i="1" dirty="0"/>
              <a:t>Sanctions</a:t>
            </a:r>
            <a:r>
              <a:rPr lang="en-US" sz="3800" dirty="0"/>
              <a:t> discourage rule-breaking and poor attitude and include:</a:t>
            </a:r>
          </a:p>
          <a:p>
            <a:pPr algn="l"/>
            <a:endParaRPr lang="en-US" sz="3800" dirty="0"/>
          </a:p>
          <a:p>
            <a:pPr marL="571500" indent="-571500" algn="l">
              <a:buFont typeface="Arial"/>
              <a:buChar char="•"/>
            </a:pPr>
            <a:r>
              <a:rPr lang="en-US" sz="3800" dirty="0"/>
              <a:t>Pull-ups</a:t>
            </a:r>
          </a:p>
          <a:p>
            <a:pPr marL="571500" indent="-571500" algn="l">
              <a:buFont typeface="Arial"/>
              <a:buChar char="•"/>
            </a:pPr>
            <a:r>
              <a:rPr lang="en-US" sz="3800" dirty="0"/>
              <a:t>Bookings (written pull-ups)</a:t>
            </a:r>
          </a:p>
          <a:p>
            <a:pPr marL="571500" indent="-571500" algn="l">
              <a:buFont typeface="Arial"/>
              <a:buChar char="•"/>
            </a:pPr>
            <a:r>
              <a:rPr lang="en-US" sz="3800" dirty="0"/>
              <a:t>Talking-tos</a:t>
            </a:r>
          </a:p>
          <a:p>
            <a:pPr marL="571500" indent="-571500" algn="l">
              <a:buFont typeface="Arial"/>
              <a:buChar char="•"/>
            </a:pPr>
            <a:r>
              <a:rPr lang="en-US" sz="3800" dirty="0"/>
              <a:t>Reprimands</a:t>
            </a:r>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460057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8"/>
            <a:ext cx="8407791" cy="437344"/>
          </a:xfrm>
        </p:spPr>
        <p:txBody>
          <a:bodyPr>
            <a:normAutofit fontScale="90000"/>
          </a:bodyPr>
          <a:lstStyle/>
          <a:p>
            <a:r>
              <a:rPr lang="en-GB" dirty="0" err="1"/>
              <a:t>Reinforcers</a:t>
            </a:r>
            <a:r>
              <a:rPr lang="en-GB" dirty="0"/>
              <a:t> </a:t>
            </a:r>
            <a:endParaRPr lang="en-US" dirty="0"/>
          </a:p>
        </p:txBody>
      </p:sp>
      <p:sp>
        <p:nvSpPr>
          <p:cNvPr id="3" name="Subtitle 2"/>
          <p:cNvSpPr>
            <a:spLocks noGrp="1"/>
          </p:cNvSpPr>
          <p:nvPr>
            <p:ph type="subTitle" idx="1"/>
          </p:nvPr>
        </p:nvSpPr>
        <p:spPr>
          <a:xfrm>
            <a:off x="172616" y="781578"/>
            <a:ext cx="8730661" cy="4714319"/>
          </a:xfrm>
        </p:spPr>
        <p:txBody>
          <a:bodyPr>
            <a:normAutofit fontScale="62500" lnSpcReduction="20000"/>
          </a:bodyPr>
          <a:lstStyle/>
          <a:p>
            <a:pPr algn="l"/>
            <a:r>
              <a:rPr lang="en-US" sz="3400" dirty="0"/>
              <a:t>Affirmations are:</a:t>
            </a:r>
          </a:p>
          <a:p>
            <a:pPr marL="457200" indent="-457200" algn="l">
              <a:buFont typeface="Arial"/>
              <a:buChar char="•"/>
            </a:pPr>
            <a:r>
              <a:rPr lang="en-GB" sz="3400" dirty="0"/>
              <a:t>Oral encouragements offered spontaneously by peers to acknowledge one another and their efforts to change</a:t>
            </a:r>
          </a:p>
          <a:p>
            <a:pPr marL="457200" indent="-457200" algn="l">
              <a:buFont typeface="Arial"/>
              <a:buChar char="•"/>
            </a:pPr>
            <a:r>
              <a:rPr lang="en-GB" sz="3400" dirty="0"/>
              <a:t>(“You are doing great!” “Nice job!”) </a:t>
            </a:r>
          </a:p>
          <a:p>
            <a:pPr marL="457200" indent="-457200" algn="l">
              <a:buFont typeface="Arial"/>
              <a:buChar char="•"/>
            </a:pPr>
            <a:r>
              <a:rPr lang="en-GB" sz="3400" dirty="0"/>
              <a:t>Expressed with affection, friendship, and caring.   </a:t>
            </a:r>
            <a:endParaRPr lang="en-US" sz="3400" dirty="0"/>
          </a:p>
          <a:p>
            <a:pPr algn="l"/>
            <a:r>
              <a:rPr lang="en-US" sz="3400" dirty="0"/>
              <a:t>Push-ups are similar to affirmations but they are:</a:t>
            </a:r>
          </a:p>
          <a:p>
            <a:pPr marL="571500" indent="-571500" algn="l">
              <a:buFont typeface="Arial"/>
              <a:buChar char="•"/>
            </a:pPr>
            <a:r>
              <a:rPr lang="en-GB" sz="3400" dirty="0"/>
              <a:t>used to encourage and reinforce specific signs of progress </a:t>
            </a:r>
          </a:p>
          <a:p>
            <a:pPr marL="571500" indent="-571500" algn="l">
              <a:buFont typeface="Arial"/>
              <a:buChar char="•"/>
            </a:pPr>
            <a:r>
              <a:rPr lang="en-GB" sz="3400" dirty="0"/>
              <a:t>(“I want to push you up for . . .”) </a:t>
            </a:r>
          </a:p>
          <a:p>
            <a:pPr marL="571500" indent="-571500" algn="l">
              <a:buFont typeface="Arial"/>
              <a:buChar char="•"/>
            </a:pPr>
            <a:r>
              <a:rPr lang="en-GB" sz="3400" dirty="0"/>
              <a:t>Used by peers to acknowledge positive behaviour </a:t>
            </a:r>
            <a:endParaRPr lang="en-US" sz="3400" dirty="0"/>
          </a:p>
          <a:p>
            <a:pPr marL="571500" indent="-571500" algn="l">
              <a:buFont typeface="Arial"/>
              <a:buChar char="•"/>
            </a:pPr>
            <a:r>
              <a:rPr lang="en-GB" sz="3400" dirty="0"/>
              <a:t>Either oral or written (and therefore more formal) </a:t>
            </a:r>
          </a:p>
          <a:p>
            <a:pPr marL="571500" indent="-571500" algn="l">
              <a:buFont typeface="Arial"/>
              <a:buChar char="•"/>
            </a:pPr>
            <a:endParaRPr lang="en-GB" sz="3400" dirty="0"/>
          </a:p>
          <a:p>
            <a:pPr algn="l"/>
            <a:r>
              <a:rPr lang="en-GB" sz="3400" dirty="0"/>
              <a:t>Affirmations and push-ups are important because they not only encourage change in the person receiving the feedback but also serve as a self-</a:t>
            </a:r>
            <a:r>
              <a:rPr lang="en-GB" sz="3400" dirty="0" err="1"/>
              <a:t>reinforcer</a:t>
            </a:r>
            <a:r>
              <a:rPr lang="en-GB" sz="3400" dirty="0"/>
              <a:t> to the member giving the affirmation.</a:t>
            </a:r>
          </a:p>
          <a:p>
            <a:pPr marL="571500" indent="-571500" algn="l">
              <a:buFont typeface="Arial"/>
              <a:buChar char="•"/>
            </a:pPr>
            <a:endParaRPr lang="en-US" sz="2800" dirty="0"/>
          </a:p>
          <a:p>
            <a:pPr algn="l"/>
            <a:endParaRPr lang="en-US" sz="38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18297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err="1"/>
              <a:t>Reinforcers</a:t>
            </a:r>
            <a:r>
              <a:rPr lang="en-GB" dirty="0"/>
              <a:t> </a:t>
            </a:r>
            <a:endParaRPr lang="en-US" dirty="0"/>
          </a:p>
        </p:txBody>
      </p:sp>
      <p:sp>
        <p:nvSpPr>
          <p:cNvPr id="3" name="Subtitle 2"/>
          <p:cNvSpPr>
            <a:spLocks noGrp="1"/>
          </p:cNvSpPr>
          <p:nvPr>
            <p:ph type="subTitle" idx="1"/>
          </p:nvPr>
        </p:nvSpPr>
        <p:spPr>
          <a:xfrm>
            <a:off x="172616" y="921147"/>
            <a:ext cx="8730661" cy="4574750"/>
          </a:xfrm>
        </p:spPr>
        <p:txBody>
          <a:bodyPr>
            <a:normAutofit fontScale="85000" lnSpcReduction="10000"/>
          </a:bodyPr>
          <a:lstStyle/>
          <a:p>
            <a:pPr algn="l"/>
            <a:r>
              <a:rPr lang="en-US" sz="2800" dirty="0"/>
              <a:t>Push-ups will sometimes result in agreeing privileges which can include:</a:t>
            </a:r>
          </a:p>
          <a:p>
            <a:pPr marL="457200" indent="-457200" algn="l">
              <a:buFont typeface="Arial"/>
              <a:buChar char="•"/>
            </a:pPr>
            <a:r>
              <a:rPr lang="en-US" sz="2800" dirty="0"/>
              <a:t>Permission to keep personal property at the TC </a:t>
            </a:r>
            <a:endParaRPr lang="en-GB" sz="2800" dirty="0"/>
          </a:p>
          <a:p>
            <a:pPr marL="457200" indent="-457200" algn="l">
              <a:buFont typeface="Arial"/>
              <a:buChar char="•"/>
            </a:pPr>
            <a:r>
              <a:rPr lang="en-US" sz="2800" dirty="0"/>
              <a:t>Crew change or promotion </a:t>
            </a:r>
            <a:endParaRPr lang="en-GB" sz="2800" dirty="0"/>
          </a:p>
          <a:p>
            <a:pPr marL="457200" indent="-457200" algn="l">
              <a:buFont typeface="Arial"/>
              <a:buChar char="•"/>
            </a:pPr>
            <a:r>
              <a:rPr lang="en-US" sz="2800" dirty="0"/>
              <a:t>Permission to use the phone </a:t>
            </a:r>
            <a:endParaRPr lang="en-GB" sz="2800" dirty="0"/>
          </a:p>
          <a:p>
            <a:pPr marL="457200" indent="-457200" algn="l">
              <a:buFont typeface="Arial"/>
              <a:buChar char="•"/>
            </a:pPr>
            <a:r>
              <a:rPr lang="en-US" sz="2800" dirty="0"/>
              <a:t>A separate sleeping room </a:t>
            </a:r>
            <a:endParaRPr lang="en-GB" sz="2800" dirty="0"/>
          </a:p>
          <a:p>
            <a:pPr marL="457200" indent="-457200" algn="l">
              <a:buFont typeface="Arial"/>
              <a:buChar char="•"/>
            </a:pPr>
            <a:r>
              <a:rPr lang="en-US" sz="2800" dirty="0"/>
              <a:t>Agreed personal time </a:t>
            </a:r>
          </a:p>
          <a:p>
            <a:pPr algn="l"/>
            <a:r>
              <a:rPr lang="en-US" sz="2800" dirty="0"/>
              <a:t>These are explicit rewards agreed by staff members to acknowledge positive changes in </a:t>
            </a:r>
            <a:r>
              <a:rPr lang="en-US" sz="2800" dirty="0" err="1"/>
              <a:t>behaviour</a:t>
            </a:r>
            <a:r>
              <a:rPr lang="en-US" sz="2800" dirty="0"/>
              <a:t> and attitudes or overall progress in the </a:t>
            </a:r>
            <a:r>
              <a:rPr lang="en-US" sz="2800" dirty="0" err="1"/>
              <a:t>programme</a:t>
            </a:r>
            <a:r>
              <a:rPr lang="en-US" sz="2800" dirty="0"/>
              <a:t>.  They are symbols of status and success and t</a:t>
            </a:r>
            <a:r>
              <a:rPr lang="en-GB" sz="2800" dirty="0"/>
              <a:t>each residents that rewards are earned and not entitlements </a:t>
            </a:r>
          </a:p>
          <a:p>
            <a:pPr algn="l"/>
            <a:endParaRPr lang="en-US" sz="38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528643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616" y="204667"/>
            <a:ext cx="8856254" cy="618781"/>
          </a:xfrm>
        </p:spPr>
        <p:txBody>
          <a:bodyPr>
            <a:normAutofit fontScale="90000"/>
          </a:bodyPr>
          <a:lstStyle/>
          <a:p>
            <a:r>
              <a:rPr lang="en-GB" dirty="0"/>
              <a:t>Sanctions</a:t>
            </a:r>
            <a:endParaRPr lang="en-US" dirty="0"/>
          </a:p>
        </p:txBody>
      </p:sp>
      <p:sp>
        <p:nvSpPr>
          <p:cNvPr id="3" name="Subtitle 2"/>
          <p:cNvSpPr>
            <a:spLocks noGrp="1"/>
          </p:cNvSpPr>
          <p:nvPr>
            <p:ph type="subTitle" idx="1"/>
          </p:nvPr>
        </p:nvSpPr>
        <p:spPr>
          <a:xfrm>
            <a:off x="172616" y="921147"/>
            <a:ext cx="8730661" cy="4410333"/>
          </a:xfrm>
        </p:spPr>
        <p:txBody>
          <a:bodyPr>
            <a:normAutofit fontScale="55000" lnSpcReduction="20000"/>
          </a:bodyPr>
          <a:lstStyle/>
          <a:p>
            <a:pPr algn="l"/>
            <a:r>
              <a:rPr lang="en-GB" sz="4300" i="1" dirty="0"/>
              <a:t>Sanction</a:t>
            </a:r>
            <a:r>
              <a:rPr lang="en-GB" sz="4300" dirty="0"/>
              <a:t> is a general term used to include serious consequences for rule-breaking and negative attitudes. </a:t>
            </a:r>
            <a:r>
              <a:rPr lang="en-US" sz="4300" dirty="0"/>
              <a:t>They are an opportunity for members to learn from their mistakes:</a:t>
            </a:r>
          </a:p>
          <a:p>
            <a:pPr algn="l"/>
            <a:endParaRPr lang="en-US" sz="4300" dirty="0"/>
          </a:p>
          <a:p>
            <a:pPr marL="571500" indent="-571500" algn="l">
              <a:lnSpc>
                <a:spcPct val="90000"/>
              </a:lnSpc>
              <a:buFont typeface="Arial"/>
              <a:buChar char="•"/>
            </a:pPr>
            <a:r>
              <a:rPr lang="en-GB" sz="4300" dirty="0"/>
              <a:t>the entire community is made aware of sanctions that are delivered </a:t>
            </a:r>
          </a:p>
          <a:p>
            <a:pPr marL="571500" indent="-571500" algn="l">
              <a:lnSpc>
                <a:spcPct val="90000"/>
              </a:lnSpc>
              <a:buFont typeface="Arial"/>
              <a:buChar char="•"/>
            </a:pPr>
            <a:r>
              <a:rPr lang="en-GB" sz="4300" dirty="0"/>
              <a:t>providing vicarious learning for other members</a:t>
            </a:r>
          </a:p>
          <a:p>
            <a:pPr marL="571500" indent="-571500" algn="l">
              <a:lnSpc>
                <a:spcPct val="90000"/>
              </a:lnSpc>
              <a:buFont typeface="Arial"/>
              <a:buChar char="•"/>
            </a:pPr>
            <a:r>
              <a:rPr lang="en-GB" sz="4300" dirty="0"/>
              <a:t>and strengthening community  cohesiveness</a:t>
            </a:r>
          </a:p>
          <a:p>
            <a:pPr marL="571500" indent="-571500" algn="l">
              <a:lnSpc>
                <a:spcPct val="90000"/>
              </a:lnSpc>
              <a:buFont typeface="Arial"/>
              <a:buChar char="•"/>
            </a:pPr>
            <a:r>
              <a:rPr lang="en-GB" sz="4300" dirty="0"/>
              <a:t>peers are expected to detect, confront, and report issues</a:t>
            </a:r>
          </a:p>
          <a:p>
            <a:pPr marL="571500" indent="-571500" algn="l">
              <a:lnSpc>
                <a:spcPct val="90000"/>
              </a:lnSpc>
              <a:buFont typeface="Arial"/>
              <a:buChar char="•"/>
            </a:pPr>
            <a:r>
              <a:rPr lang="en-GB" sz="4300" dirty="0"/>
              <a:t>can be oral or written</a:t>
            </a:r>
          </a:p>
          <a:p>
            <a:pPr marL="571500" indent="-571500" algn="l">
              <a:lnSpc>
                <a:spcPct val="90000"/>
              </a:lnSpc>
              <a:buFont typeface="Arial"/>
              <a:buChar char="•"/>
            </a:pPr>
            <a:endParaRPr lang="en-GB" sz="4300" dirty="0"/>
          </a:p>
          <a:p>
            <a:pPr algn="l">
              <a:lnSpc>
                <a:spcPct val="90000"/>
              </a:lnSpc>
            </a:pPr>
            <a:r>
              <a:rPr lang="en-GB" sz="4300" dirty="0"/>
              <a:t>Clearly, it is hugely important that sanctions are applied (and seen to be applied) consistently and without apparent favour</a:t>
            </a:r>
          </a:p>
          <a:p>
            <a:pPr marL="571500" indent="-571500" algn="l">
              <a:lnSpc>
                <a:spcPct val="90000"/>
              </a:lnSpc>
              <a:buFont typeface="Arial"/>
              <a:buChar char="•"/>
            </a:pPr>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569560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616" y="158112"/>
            <a:ext cx="8856254" cy="465257"/>
          </a:xfrm>
        </p:spPr>
        <p:txBody>
          <a:bodyPr>
            <a:normAutofit fontScale="90000"/>
          </a:bodyPr>
          <a:lstStyle/>
          <a:p>
            <a:r>
              <a:rPr lang="en-GB" dirty="0"/>
              <a:t>Sanctions</a:t>
            </a:r>
            <a:endParaRPr lang="en-US" dirty="0"/>
          </a:p>
        </p:txBody>
      </p:sp>
      <p:sp>
        <p:nvSpPr>
          <p:cNvPr id="3" name="Subtitle 2"/>
          <p:cNvSpPr>
            <a:spLocks noGrp="1"/>
          </p:cNvSpPr>
          <p:nvPr>
            <p:ph type="subTitle" idx="1"/>
          </p:nvPr>
        </p:nvSpPr>
        <p:spPr>
          <a:xfrm>
            <a:off x="172616" y="623369"/>
            <a:ext cx="8856254" cy="4708111"/>
          </a:xfrm>
        </p:spPr>
        <p:txBody>
          <a:bodyPr>
            <a:normAutofit fontScale="25000" lnSpcReduction="20000"/>
          </a:bodyPr>
          <a:lstStyle/>
          <a:p>
            <a:pPr algn="l"/>
            <a:r>
              <a:rPr lang="en-GB" sz="7200" i="1" dirty="0"/>
              <a:t>Sanction</a:t>
            </a:r>
            <a:r>
              <a:rPr lang="en-GB" sz="7200" dirty="0"/>
              <a:t> include</a:t>
            </a:r>
            <a:r>
              <a:rPr lang="en-US" sz="7200" dirty="0"/>
              <a:t>:</a:t>
            </a:r>
          </a:p>
          <a:p>
            <a:pPr algn="l"/>
            <a:endParaRPr lang="en-US" sz="7200" dirty="0"/>
          </a:p>
          <a:p>
            <a:pPr algn="l"/>
            <a:r>
              <a:rPr lang="en-US" sz="7200" i="1" dirty="0"/>
              <a:t>Pull-ups </a:t>
            </a:r>
            <a:r>
              <a:rPr lang="en-US" sz="7200" dirty="0"/>
              <a:t>- </a:t>
            </a:r>
            <a:r>
              <a:rPr lang="en-GB" sz="7200" dirty="0"/>
              <a:t>oral statements from one or more peers or staff members that inform a resident of a lapse in expected behaviour or attitude. The member receiving the pull-up is expected to:</a:t>
            </a:r>
          </a:p>
          <a:p>
            <a:pPr marL="571500" indent="-571500" algn="l">
              <a:buFont typeface="Arial"/>
              <a:buChar char="•"/>
            </a:pPr>
            <a:r>
              <a:rPr lang="en-US" sz="7200" dirty="0"/>
              <a:t>Listen without comment</a:t>
            </a:r>
          </a:p>
          <a:p>
            <a:pPr marL="571500" indent="-571500" algn="l">
              <a:buFont typeface="Arial"/>
              <a:buChar char="•"/>
            </a:pPr>
            <a:r>
              <a:rPr lang="en-US" sz="7200" dirty="0"/>
              <a:t>Immediately display the correct </a:t>
            </a:r>
            <a:r>
              <a:rPr lang="en-US" sz="7200" dirty="0" err="1"/>
              <a:t>behaviour</a:t>
            </a:r>
            <a:endParaRPr lang="en-US" sz="7200" dirty="0"/>
          </a:p>
          <a:p>
            <a:pPr marL="571500" indent="-571500" algn="l">
              <a:buFont typeface="Arial"/>
              <a:buChar char="•"/>
            </a:pPr>
            <a:r>
              <a:rPr lang="en-GB" sz="7200" dirty="0"/>
              <a:t>Express thanks for the feedback</a:t>
            </a:r>
          </a:p>
          <a:p>
            <a:pPr marL="571500" indent="-571500" algn="l">
              <a:buFont typeface="Arial"/>
              <a:buChar char="•"/>
            </a:pPr>
            <a:endParaRPr lang="en-GB" sz="7200" dirty="0"/>
          </a:p>
          <a:p>
            <a:pPr algn="l"/>
            <a:r>
              <a:rPr lang="en-GB" sz="7200" i="1" dirty="0"/>
              <a:t>Bookings</a:t>
            </a:r>
            <a:r>
              <a:rPr lang="en-GB" sz="7200" dirty="0"/>
              <a:t> (Written Pull-ups) - Written reports of rule-breaking submitted by peers or staff members through the proper channels of communication.  They will normally also be delivered orally first. They are used:</a:t>
            </a:r>
            <a:endParaRPr lang="en-US" sz="7200" dirty="0"/>
          </a:p>
          <a:p>
            <a:pPr marL="571500" indent="-571500" algn="l">
              <a:lnSpc>
                <a:spcPct val="90000"/>
              </a:lnSpc>
              <a:buFont typeface="Arial"/>
              <a:buChar char="•"/>
            </a:pPr>
            <a:r>
              <a:rPr lang="en-US" sz="7200" dirty="0"/>
              <a:t>T</a:t>
            </a:r>
            <a:r>
              <a:rPr lang="en-GB" sz="7200" dirty="0"/>
              <a:t>o raise the community’s awareness of a resident’s negative behaviour or attitude</a:t>
            </a:r>
          </a:p>
          <a:p>
            <a:pPr marL="571500" indent="-571500" algn="l">
              <a:lnSpc>
                <a:spcPct val="90000"/>
              </a:lnSpc>
              <a:buFont typeface="Arial"/>
              <a:buChar char="•"/>
            </a:pPr>
            <a:r>
              <a:rPr lang="en-GB" sz="7200" dirty="0"/>
              <a:t>when a resident has received a number of pull-ups for the same behaviour </a:t>
            </a:r>
          </a:p>
          <a:p>
            <a:pPr marL="571500" indent="-571500" algn="l">
              <a:lnSpc>
                <a:spcPct val="90000"/>
              </a:lnSpc>
              <a:buFont typeface="Arial"/>
              <a:buChar char="•"/>
            </a:pPr>
            <a:r>
              <a:rPr lang="en-GB" sz="7200" dirty="0"/>
              <a:t>when the behaviour is serious </a:t>
            </a:r>
          </a:p>
          <a:p>
            <a:pPr marL="571500" indent="-571500" algn="l">
              <a:lnSpc>
                <a:spcPct val="90000"/>
              </a:lnSpc>
              <a:buFont typeface="Arial"/>
              <a:buChar char="•"/>
            </a:pPr>
            <a:endParaRPr lang="en-GB" sz="7200" dirty="0"/>
          </a:p>
          <a:p>
            <a:pPr algn="l">
              <a:lnSpc>
                <a:spcPct val="90000"/>
              </a:lnSpc>
            </a:pPr>
            <a:r>
              <a:rPr lang="en-US" sz="7200" i="1" dirty="0"/>
              <a:t>Pull-ups </a:t>
            </a:r>
            <a:r>
              <a:rPr lang="en-US" sz="7200" dirty="0"/>
              <a:t>– whether oral or written - should be delivered in three parts: affirmation, confirmation, suggestion (This is about your </a:t>
            </a:r>
            <a:r>
              <a:rPr lang="en-US" sz="7200" dirty="0" err="1"/>
              <a:t>behaviour</a:t>
            </a:r>
            <a:r>
              <a:rPr lang="en-US" sz="7200" dirty="0"/>
              <a:t> &amp; not about you.  This is what you did wrong.  This is what you could have done instead).</a:t>
            </a:r>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416862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616" y="158112"/>
            <a:ext cx="8856254" cy="465257"/>
          </a:xfrm>
        </p:spPr>
        <p:txBody>
          <a:bodyPr>
            <a:normAutofit fontScale="90000"/>
          </a:bodyPr>
          <a:lstStyle/>
          <a:p>
            <a:r>
              <a:rPr lang="en-GB" dirty="0"/>
              <a:t>Other Sanctions # 1</a:t>
            </a:r>
            <a:endParaRPr lang="en-US" dirty="0"/>
          </a:p>
        </p:txBody>
      </p:sp>
      <p:sp>
        <p:nvSpPr>
          <p:cNvPr id="3" name="Subtitle 2"/>
          <p:cNvSpPr>
            <a:spLocks noGrp="1"/>
          </p:cNvSpPr>
          <p:nvPr>
            <p:ph type="subTitle" idx="1"/>
          </p:nvPr>
        </p:nvSpPr>
        <p:spPr>
          <a:xfrm>
            <a:off x="172616" y="623369"/>
            <a:ext cx="8856254" cy="4708111"/>
          </a:xfrm>
        </p:spPr>
        <p:txBody>
          <a:bodyPr>
            <a:normAutofit fontScale="32500" lnSpcReduction="20000"/>
          </a:bodyPr>
          <a:lstStyle/>
          <a:p>
            <a:pPr algn="l"/>
            <a:r>
              <a:rPr lang="en-GB" sz="8000" dirty="0"/>
              <a:t>Other</a:t>
            </a:r>
            <a:r>
              <a:rPr lang="en-GB" sz="8000" i="1" dirty="0"/>
              <a:t> Sanction</a:t>
            </a:r>
            <a:r>
              <a:rPr lang="en-GB" sz="8000" dirty="0"/>
              <a:t> include</a:t>
            </a:r>
            <a:r>
              <a:rPr lang="en-US" sz="8000" dirty="0"/>
              <a:t>:</a:t>
            </a:r>
          </a:p>
          <a:p>
            <a:pPr algn="l"/>
            <a:endParaRPr lang="en-US" sz="8000" dirty="0"/>
          </a:p>
          <a:p>
            <a:pPr algn="l"/>
            <a:r>
              <a:rPr lang="en-US" sz="8000" i="1" dirty="0"/>
              <a:t>Talking-tos </a:t>
            </a:r>
            <a:r>
              <a:rPr lang="en-US" sz="8000" dirty="0"/>
              <a:t>- </a:t>
            </a:r>
            <a:r>
              <a:rPr lang="en-GB" sz="8000" dirty="0"/>
              <a:t>Are stern oral correctives delivered by a peer under staff supervision.  They are used to:</a:t>
            </a:r>
          </a:p>
          <a:p>
            <a:pPr algn="l"/>
            <a:r>
              <a:rPr lang="en-GB" sz="8000" dirty="0"/>
              <a:t> </a:t>
            </a:r>
            <a:endParaRPr lang="en-US" sz="8000" dirty="0"/>
          </a:p>
          <a:p>
            <a:pPr marL="571500" indent="-571500" algn="l">
              <a:buFont typeface="Arial"/>
              <a:buChar char="•"/>
            </a:pPr>
            <a:r>
              <a:rPr lang="en-GB" sz="8000" dirty="0"/>
              <a:t>Point out inappropriate behaviour and how the behaviour is affecting both the  member and the community</a:t>
            </a:r>
          </a:p>
          <a:p>
            <a:pPr marL="571500" indent="-571500" algn="l">
              <a:buFont typeface="Arial"/>
              <a:buChar char="•"/>
            </a:pPr>
            <a:r>
              <a:rPr lang="en-GB" sz="8000" dirty="0"/>
              <a:t> intervene after pull-ups and bookings have failed to change behaviour </a:t>
            </a:r>
          </a:p>
          <a:p>
            <a:pPr marL="571500" indent="-571500" algn="l">
              <a:buFont typeface="Arial"/>
              <a:buChar char="•"/>
            </a:pPr>
            <a:endParaRPr lang="en-GB" sz="8000" dirty="0"/>
          </a:p>
          <a:p>
            <a:pPr algn="l"/>
            <a:r>
              <a:rPr lang="en-GB" sz="8000" dirty="0"/>
              <a:t>They should be delivered in a strong but supportive manner</a:t>
            </a:r>
          </a:p>
          <a:p>
            <a:pPr marL="571500" indent="-571500" algn="l">
              <a:buFont typeface="Arial"/>
              <a:buChar char="•"/>
            </a:pPr>
            <a:endParaRPr lang="en-GB" sz="72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83073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616" y="158112"/>
            <a:ext cx="8856254" cy="465257"/>
          </a:xfrm>
        </p:spPr>
        <p:txBody>
          <a:bodyPr>
            <a:normAutofit fontScale="90000"/>
          </a:bodyPr>
          <a:lstStyle/>
          <a:p>
            <a:r>
              <a:rPr lang="en-GB" dirty="0"/>
              <a:t>Other Sanctions # 2</a:t>
            </a:r>
            <a:endParaRPr lang="en-US" dirty="0"/>
          </a:p>
        </p:txBody>
      </p:sp>
      <p:sp>
        <p:nvSpPr>
          <p:cNvPr id="3" name="Subtitle 2"/>
          <p:cNvSpPr>
            <a:spLocks noGrp="1"/>
          </p:cNvSpPr>
          <p:nvPr>
            <p:ph type="subTitle" idx="1"/>
          </p:nvPr>
        </p:nvSpPr>
        <p:spPr>
          <a:xfrm>
            <a:off x="172616" y="921146"/>
            <a:ext cx="8856254" cy="4410334"/>
          </a:xfrm>
        </p:spPr>
        <p:txBody>
          <a:bodyPr>
            <a:normAutofit fontScale="25000" lnSpcReduction="20000"/>
          </a:bodyPr>
          <a:lstStyle/>
          <a:p>
            <a:pPr algn="l"/>
            <a:r>
              <a:rPr lang="en-GB" sz="9200" i="1" dirty="0"/>
              <a:t>Reprimands </a:t>
            </a:r>
            <a:r>
              <a:rPr lang="en-GB" sz="9200" dirty="0"/>
              <a:t>(Haircuts) – These are the most severe oral correctives/sanctions.  They are:</a:t>
            </a:r>
          </a:p>
          <a:p>
            <a:pPr algn="l"/>
            <a:endParaRPr lang="en-US" sz="9200" dirty="0"/>
          </a:p>
          <a:p>
            <a:pPr marL="571500" indent="-571500" algn="l">
              <a:lnSpc>
                <a:spcPct val="90000"/>
              </a:lnSpc>
              <a:buFont typeface="Arial"/>
              <a:buChar char="•"/>
            </a:pPr>
            <a:r>
              <a:rPr lang="en-US" sz="9200" dirty="0"/>
              <a:t>O</a:t>
            </a:r>
            <a:r>
              <a:rPr lang="en-GB" sz="9200" dirty="0" err="1"/>
              <a:t>nly</a:t>
            </a:r>
            <a:r>
              <a:rPr lang="en-GB" sz="9200" dirty="0"/>
              <a:t> given by staff members and are delivered in a critical tone with punitive intent </a:t>
            </a:r>
          </a:p>
          <a:p>
            <a:pPr marL="571500" indent="-571500" algn="l">
              <a:lnSpc>
                <a:spcPct val="90000"/>
              </a:lnSpc>
              <a:buFont typeface="Arial"/>
              <a:buChar char="•"/>
            </a:pPr>
            <a:r>
              <a:rPr lang="en-GB" sz="9200" dirty="0"/>
              <a:t>Given as the resident stands quietly in front of the staff member and several selected senior peers when the behaviour is serious</a:t>
            </a:r>
          </a:p>
          <a:p>
            <a:pPr algn="l">
              <a:lnSpc>
                <a:spcPct val="90000"/>
              </a:lnSpc>
            </a:pPr>
            <a:r>
              <a:rPr lang="en-GB" sz="9200" dirty="0"/>
              <a:t> </a:t>
            </a:r>
          </a:p>
          <a:p>
            <a:pPr marL="571500" indent="-571500" algn="l">
              <a:lnSpc>
                <a:spcPct val="90000"/>
              </a:lnSpc>
              <a:buFont typeface="Arial"/>
              <a:buChar char="•"/>
            </a:pPr>
            <a:r>
              <a:rPr lang="en-GB" sz="9200" dirty="0"/>
              <a:t>Given as the resident listens respectfully, and makes eye contact</a:t>
            </a:r>
          </a:p>
          <a:p>
            <a:pPr algn="l">
              <a:lnSpc>
                <a:spcPct val="90000"/>
              </a:lnSpc>
            </a:pPr>
            <a:r>
              <a:rPr lang="en-GB" sz="9200" dirty="0"/>
              <a:t> </a:t>
            </a:r>
          </a:p>
          <a:p>
            <a:pPr marL="571500" indent="-571500" algn="l">
              <a:lnSpc>
                <a:spcPct val="90000"/>
              </a:lnSpc>
              <a:buFont typeface="Arial"/>
              <a:buChar char="•"/>
            </a:pPr>
            <a:r>
              <a:rPr lang="en-GB" sz="9200" dirty="0"/>
              <a:t>Intended to Reinforces the gravity and credibility of the reprimand </a:t>
            </a:r>
          </a:p>
          <a:p>
            <a:pPr marL="571500" indent="-571500" algn="l">
              <a:lnSpc>
                <a:spcPct val="90000"/>
              </a:lnSpc>
              <a:buFont typeface="Arial"/>
              <a:buChar char="•"/>
            </a:pPr>
            <a:endParaRPr lang="en-GB" sz="7200" dirty="0"/>
          </a:p>
          <a:p>
            <a:pPr>
              <a:lnSpc>
                <a:spcPct val="90000"/>
              </a:lnSpc>
            </a:pPr>
            <a:r>
              <a:rPr lang="en-GB" sz="7200" i="1" dirty="0"/>
              <a:t>(The term “Haircut” has largely disappeared in European TCs)</a:t>
            </a:r>
          </a:p>
          <a:p>
            <a:pPr algn="l">
              <a:lnSpc>
                <a:spcPct val="90000"/>
              </a:lnSpc>
            </a:pPr>
            <a:endParaRPr lang="en-GB" sz="7400" dirty="0"/>
          </a:p>
          <a:p>
            <a:pPr marL="571500" indent="-571500" algn="l">
              <a:lnSpc>
                <a:spcPct val="90000"/>
              </a:lnSpc>
              <a:buFont typeface="Arial"/>
              <a:buChar char="•"/>
            </a:pPr>
            <a:endParaRPr lang="en-GB"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406240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1088</TotalTime>
  <Words>1292</Words>
  <Application>Microsoft Macintosh PowerPoint</Application>
  <PresentationFormat>On-screen Show (4:3)</PresentationFormat>
  <Paragraphs>162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M7-1.  Community Tools</vt:lpstr>
      <vt:lpstr>Review: A Reminder</vt:lpstr>
      <vt:lpstr>Reinforcers &amp; Sanctions </vt:lpstr>
      <vt:lpstr>Reinforcers </vt:lpstr>
      <vt:lpstr>Reinforcers </vt:lpstr>
      <vt:lpstr>Sanctions</vt:lpstr>
      <vt:lpstr>Sanctions</vt:lpstr>
      <vt:lpstr>Other Sanctions # 1</vt:lpstr>
      <vt:lpstr>Other Sanctions # 2</vt:lpstr>
      <vt:lpstr>Interventions # 1</vt:lpstr>
      <vt:lpstr>Interventions # 2</vt:lpstr>
      <vt:lpstr>Rarely Used Tools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Rowdy Yates</dc:creator>
  <cp:lastModifiedBy>Rowdy Yates</cp:lastModifiedBy>
  <cp:revision>99</cp:revision>
  <cp:lastPrinted>2020-12-06T17:49:53Z</cp:lastPrinted>
  <dcterms:created xsi:type="dcterms:W3CDTF">2020-09-07T13:47:18Z</dcterms:created>
  <dcterms:modified xsi:type="dcterms:W3CDTF">2020-12-06T17:49:59Z</dcterms:modified>
</cp:coreProperties>
</file>