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4" r:id="rId2"/>
    <p:sldId id="308" r:id="rId3"/>
    <p:sldId id="302" r:id="rId4"/>
    <p:sldId id="309" r:id="rId5"/>
    <p:sldId id="310" r:id="rId6"/>
    <p:sldId id="311" r:id="rId7"/>
    <p:sldId id="312" r:id="rId8"/>
    <p:sldId id="313" r:id="rId9"/>
    <p:sldId id="30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M6-2.  Prison </a:t>
            </a:r>
            <a:r>
              <a:rPr lang="en-GB" dirty="0">
                <a:cs typeface="+mj-cs"/>
              </a:rPr>
              <a:t>TC &amp; the 14 Components:</a:t>
            </a:r>
            <a:br>
              <a:rPr lang="en-GB" dirty="0">
                <a:cs typeface="+mj-cs"/>
              </a:rPr>
            </a:br>
            <a:r>
              <a:rPr lang="en-GB" dirty="0"/>
              <a:t>Part 2</a:t>
            </a:r>
            <a:r>
              <a:rPr lang="en-GB" dirty="0">
                <a:cs typeface="+mj-cs"/>
              </a:rPr>
              <a:t> 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1"/>
            <a:ext cx="7772400" cy="971847"/>
          </a:xfrm>
        </p:spPr>
        <p:txBody>
          <a:bodyPr>
            <a:normAutofit/>
          </a:bodyPr>
          <a:lstStyle/>
          <a:p>
            <a:r>
              <a:rPr lang="en-GB" sz="3600" dirty="0"/>
              <a:t>TC - 14 Components: A Reminder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971846"/>
            <a:ext cx="8617114" cy="4524049"/>
          </a:xfrm>
        </p:spPr>
        <p:txBody>
          <a:bodyPr>
            <a:normAutofit/>
          </a:bodyPr>
          <a:lstStyle/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Work as therapy and education</a:t>
            </a:r>
          </a:p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Instruction &amp; repetition of TC concepts</a:t>
            </a:r>
          </a:p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Peer encounter groups</a:t>
            </a:r>
          </a:p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Awareness training </a:t>
            </a:r>
          </a:p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Emotional growth training</a:t>
            </a:r>
          </a:p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Planned duration of treatment</a:t>
            </a:r>
          </a:p>
          <a:p>
            <a:pPr marL="571500" indent="-571500" algn="l">
              <a:buFont typeface="+mj-lt"/>
              <a:buAutoNum type="arabicPeriod" startAt="8"/>
            </a:pPr>
            <a:r>
              <a:rPr lang="en-GB" dirty="0">
                <a:latin typeface="Times New Roman" charset="0"/>
                <a:ea typeface="ＭＳ Ｐゴシック" charset="0"/>
              </a:rPr>
              <a:t>Continuation post TC completion</a:t>
            </a:r>
          </a:p>
          <a:p>
            <a:pPr marL="571500" indent="-571500" algn="l">
              <a:buFont typeface="+mj-lt"/>
              <a:buAutoNum type="arabicPeriod"/>
            </a:pP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537601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8. Work as Therapy &amp;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57475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3800" dirty="0"/>
              <a:t>Work within the TC must be done to a high standard and members are expected to learn about themselves and their relationships with others in undertaken their assigned tasks.  Work </a:t>
            </a:r>
            <a:r>
              <a:rPr lang="en-US" sz="3800" dirty="0" err="1"/>
              <a:t>programmes</a:t>
            </a:r>
            <a:r>
              <a:rPr lang="en-US" sz="3800" dirty="0"/>
              <a:t> in the TC should: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571500" indent="-571500" algn="l">
              <a:buFont typeface="Arial"/>
              <a:buChar char="•"/>
            </a:pPr>
            <a:r>
              <a:rPr lang="en-US" sz="3600" dirty="0"/>
              <a:t>be undertaken in teams </a:t>
            </a:r>
          </a:p>
          <a:p>
            <a:pPr marL="571500" indent="-571500" algn="l">
              <a:buFont typeface="Arial"/>
              <a:buChar char="•"/>
            </a:pPr>
            <a:r>
              <a:rPr lang="en-US" sz="3600" dirty="0"/>
              <a:t>be peer-led with members responsible for the daily operation of the TC – meal preparation, cleaning, schedule administration etc.</a:t>
            </a:r>
          </a:p>
          <a:p>
            <a:pPr marL="571500" lvl="0" indent="-571500" algn="l">
              <a:buFont typeface="Arial"/>
              <a:buChar char="•"/>
            </a:pPr>
            <a:r>
              <a:rPr lang="en-US" sz="3600" dirty="0"/>
              <a:t>be completed to a high standard (the TC should be cleaner than the rest of the prison, its food better)</a:t>
            </a:r>
            <a:endParaRPr lang="en-GB" sz="3600" dirty="0"/>
          </a:p>
          <a:p>
            <a:pPr marL="571500" indent="-571500" algn="l">
              <a:buFont typeface="Arial"/>
              <a:buChar char="•"/>
            </a:pPr>
            <a:r>
              <a:rPr lang="en-GB" sz="3600" dirty="0"/>
              <a:t>p</a:t>
            </a:r>
            <a:r>
              <a:rPr lang="en-US" sz="3600" dirty="0" err="1"/>
              <a:t>rovide</a:t>
            </a:r>
            <a:r>
              <a:rPr lang="en-US" sz="3600" dirty="0"/>
              <a:t> residents with assignments from which they can learn and gain a sense of responsibility and affiliation (with the TC)</a:t>
            </a:r>
          </a:p>
          <a:p>
            <a:pPr marL="571500" indent="-571500" algn="l">
              <a:buFont typeface="Arial"/>
              <a:buChar char="•"/>
            </a:pPr>
            <a:r>
              <a:rPr lang="en-US" sz="3600" dirty="0"/>
              <a:t>provide opportunities for self-challenge and personal growth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6005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6" y="204667"/>
            <a:ext cx="8856254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9. Instruction &amp; Repetition of TC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800" dirty="0"/>
              <a:t>TC concepts embody the values and belief system of the model.  Repetition helps members to </a:t>
            </a:r>
            <a:r>
              <a:rPr lang="en-US" sz="3800" dirty="0" err="1"/>
              <a:t>internalise</a:t>
            </a:r>
            <a:r>
              <a:rPr lang="en-US" sz="3800" dirty="0"/>
              <a:t> them.  They are:</a:t>
            </a:r>
          </a:p>
          <a:p>
            <a:pPr algn="l"/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antidotes to the values of prison &amp; drug subcultures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posted on the walls of the TC &amp; regularly referred to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reinforced in group activities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learned about in member-led seminars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thought about in written assignments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56956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10. Peer Encounter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800" dirty="0"/>
              <a:t>Although other group formats are used, the peer encounter group is the main therapeutic format in the TC.  They are: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conducted to raise members’ awareness of attitudes and </a:t>
            </a:r>
            <a:r>
              <a:rPr lang="en-US" sz="3800" dirty="0" err="1"/>
              <a:t>behaviours</a:t>
            </a:r>
            <a:r>
              <a:rPr lang="en-US" sz="3800" dirty="0"/>
              <a:t> which need to be changed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run according to a standard protocol – confrontation, conversation and closure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used as an opportunity to teach recovery principles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used as an opportunity to challenge the structure and learn its purpose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94815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11. Awareness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200" dirty="0"/>
              <a:t>The structure and </a:t>
            </a:r>
            <a:r>
              <a:rPr lang="en-US" sz="4200" dirty="0" err="1"/>
              <a:t>programme</a:t>
            </a:r>
            <a:r>
              <a:rPr lang="en-US" sz="4200" dirty="0"/>
              <a:t> </a:t>
            </a:r>
            <a:r>
              <a:rPr lang="en-US" sz="4200" dirty="0" err="1"/>
              <a:t>utilised</a:t>
            </a:r>
            <a:r>
              <a:rPr lang="en-US" sz="4200" dirty="0"/>
              <a:t> in a TC is intended to provide learning opportunities which will lead to a greater self-awareness. The TC </a:t>
            </a:r>
            <a:r>
              <a:rPr lang="en-US" sz="4200" dirty="0" err="1"/>
              <a:t>programme</a:t>
            </a:r>
            <a:r>
              <a:rPr lang="en-US" sz="4200" dirty="0"/>
              <a:t> is used to:</a:t>
            </a:r>
          </a:p>
          <a:p>
            <a:pPr marL="457200" indent="-457200" algn="l">
              <a:buFont typeface="Arial"/>
              <a:buChar char="•"/>
            </a:pPr>
            <a:endParaRPr lang="en-US" sz="4000" dirty="0"/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help members understand the impact of their </a:t>
            </a:r>
            <a:r>
              <a:rPr lang="en-US" sz="4000" dirty="0" err="1"/>
              <a:t>behaviour</a:t>
            </a:r>
            <a:r>
              <a:rPr lang="en-US" sz="4000" dirty="0"/>
              <a:t> &amp; attitudes on others</a:t>
            </a:r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develop an understanding of how to be a pro-social member of a community</a:t>
            </a:r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counter self-destructive or self-defeating </a:t>
            </a:r>
            <a:r>
              <a:rPr lang="en-US" sz="4000" dirty="0" err="1"/>
              <a:t>behaviours</a:t>
            </a:r>
            <a:endParaRPr lang="en-US" sz="4000" dirty="0"/>
          </a:p>
          <a:p>
            <a:pPr marL="457200" indent="-457200" algn="l">
              <a:buFont typeface="Arial"/>
              <a:buChar char="•"/>
            </a:pPr>
            <a:endParaRPr lang="en-US" sz="4000" dirty="0"/>
          </a:p>
          <a:p>
            <a:pPr algn="l"/>
            <a:r>
              <a:rPr lang="en-US" sz="4000" dirty="0"/>
              <a:t>These lessons can be reinforced with ‘pull-ups’ and ‘push-ups’.  In a pull-up, the member can be advised about inappropriate </a:t>
            </a:r>
            <a:r>
              <a:rPr lang="en-US" sz="4000" dirty="0" err="1"/>
              <a:t>behaviour</a:t>
            </a:r>
            <a:r>
              <a:rPr lang="en-US" sz="4000" dirty="0"/>
              <a:t>/attitudes.  In a push-up, the member can be congratulated on good work or positive commitment</a:t>
            </a:r>
            <a:endParaRPr lang="en-GB" sz="4000" dirty="0"/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729158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12. Emotional Growth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4500" dirty="0"/>
              <a:t>Most TC members have had little chance in the past to develop a mature attitude to their situation.  Most will be impulsive and often angry and for most that will have resulted in a chaotic lifestyle.  The TC </a:t>
            </a:r>
            <a:r>
              <a:rPr lang="en-US" sz="4500" dirty="0" err="1"/>
              <a:t>programme</a:t>
            </a:r>
            <a:r>
              <a:rPr lang="en-US" sz="4500" dirty="0"/>
              <a:t> encourages them to: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learn to control impulsive </a:t>
            </a:r>
            <a:r>
              <a:rPr lang="en-US" sz="3800" dirty="0" err="1"/>
              <a:t>behaviour</a:t>
            </a: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learn to deal with stress or frustration appropriately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take responsibility for their own </a:t>
            </a:r>
            <a:r>
              <a:rPr lang="en-US" sz="3800" dirty="0" err="1"/>
              <a:t>behaviour</a:t>
            </a:r>
            <a:r>
              <a:rPr lang="en-US" sz="3800" dirty="0"/>
              <a:t> and show responsible concern for others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gain the humility required to learn from others who have ‘walked that road before’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57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13. Planned Duration of Treatment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600" dirty="0"/>
              <a:t>TCs are an intensive treatment model which aims to effect significant change in the attitudes and </a:t>
            </a:r>
            <a:r>
              <a:rPr lang="en-US" sz="2600" dirty="0" err="1"/>
              <a:t>behaviours</a:t>
            </a:r>
            <a:r>
              <a:rPr lang="en-US" sz="2600" dirty="0"/>
              <a:t> of its members.  To achieve this sort of change requires sufficient time for </a:t>
            </a:r>
            <a:r>
              <a:rPr lang="en-US" sz="2600" dirty="0" err="1"/>
              <a:t>externalised</a:t>
            </a:r>
            <a:r>
              <a:rPr lang="en-US" sz="2600" dirty="0"/>
              <a:t> motivation to become </a:t>
            </a:r>
            <a:r>
              <a:rPr lang="en-US" sz="2600" dirty="0" err="1"/>
              <a:t>internalised</a:t>
            </a:r>
            <a:r>
              <a:rPr lang="en-US" sz="2600" dirty="0"/>
              <a:t>.  Research shows a strong correlation between time in treatment and positive outcome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In a prison TC, whilst time is not normally a problem, timing becomes an issue. 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Members should be volunteers and should normally enter the TC around 12-18 months before their release date. 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It is important that on </a:t>
            </a:r>
            <a:r>
              <a:rPr lang="en-US" sz="2600" dirty="0" err="1"/>
              <a:t>programme</a:t>
            </a:r>
            <a:r>
              <a:rPr lang="en-US" sz="2600" dirty="0"/>
              <a:t> completion, they enter a TC-based after-care setting and are not returned to the normal prison</a:t>
            </a:r>
            <a:endParaRPr lang="en-US" sz="3800" dirty="0"/>
          </a:p>
          <a:p>
            <a:pPr algn="l"/>
            <a:endParaRPr lang="en-US" sz="3800" dirty="0"/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100415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7" y="204667"/>
            <a:ext cx="8730660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14. Continuation of Recovery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935103"/>
            <a:ext cx="8533386" cy="456079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600" dirty="0"/>
              <a:t>The vast majority of research studies on prison TCs have measured their outcomes in terms of re-imprisonment, re-conviction or re-addiction.  In almost all of these studies, there is clear evidence of the value of a well conceived after-care service.  This post-prison service should be:</a:t>
            </a:r>
          </a:p>
          <a:p>
            <a:pPr algn="l"/>
            <a:endParaRPr lang="en-US" sz="2600" dirty="0"/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TC-based to ensure continuity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Preferably residential for similar reasons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Able to access employment or </a:t>
            </a:r>
            <a:r>
              <a:rPr lang="en-US" sz="2600"/>
              <a:t>educational opportunities</a:t>
            </a:r>
          </a:p>
          <a:p>
            <a:pPr marL="457200" indent="-457200" algn="l">
              <a:buFont typeface="Arial"/>
              <a:buChar char="•"/>
            </a:pPr>
            <a:endParaRPr lang="en-US" sz="2600" dirty="0"/>
          </a:p>
          <a:p>
            <a:pPr algn="l"/>
            <a:r>
              <a:rPr lang="en-US" sz="2600" dirty="0"/>
              <a:t>Where such facilities are non-existent, other options might have been arranged such as AA or NA.  Where this is the intention, TC staff should have prepared the member for a change in approach/philosophy prior to release.  One further option might be to encourage </a:t>
            </a:r>
            <a:r>
              <a:rPr lang="en-US" sz="2600" dirty="0" err="1"/>
              <a:t>programme</a:t>
            </a:r>
            <a:r>
              <a:rPr lang="en-US" sz="2600" dirty="0"/>
              <a:t> completers to return – perhaps on a weekly basis to assist in mentoring junior members.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83316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844</Words>
  <Application>Microsoft Macintosh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M6-2.  Prison TC &amp; the 14 Components: Part 2 </vt:lpstr>
      <vt:lpstr>TC - 14 Components: A Reminder</vt:lpstr>
      <vt:lpstr>8. Work as Therapy &amp; Education</vt:lpstr>
      <vt:lpstr>9. Instruction &amp; Repetition of TC Concepts</vt:lpstr>
      <vt:lpstr>10. Peer Encounter Groups</vt:lpstr>
      <vt:lpstr>11. Awareness Training</vt:lpstr>
      <vt:lpstr>12. Emotional Growth Training</vt:lpstr>
      <vt:lpstr>13. Planned Duration of Treatment</vt:lpstr>
      <vt:lpstr>14. Continuation of Recovery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83</cp:revision>
  <cp:lastPrinted>2020-12-06T17:46:55Z</cp:lastPrinted>
  <dcterms:created xsi:type="dcterms:W3CDTF">2020-09-07T13:47:18Z</dcterms:created>
  <dcterms:modified xsi:type="dcterms:W3CDTF">2020-12-06T17:47:04Z</dcterms:modified>
</cp:coreProperties>
</file>