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4" r:id="rId2"/>
    <p:sldId id="308" r:id="rId3"/>
    <p:sldId id="302" r:id="rId4"/>
    <p:sldId id="309" r:id="rId5"/>
    <p:sldId id="310" r:id="rId6"/>
    <p:sldId id="311" r:id="rId7"/>
    <p:sldId id="312" r:id="rId8"/>
    <p:sldId id="313" r:id="rId9"/>
    <p:sldId id="30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/>
    <p:restoredTop sz="94628"/>
  </p:normalViewPr>
  <p:slideViewPr>
    <p:cSldViewPr snapToGrid="0" snapToObjects="1">
      <p:cViewPr varScale="1">
        <p:scale>
          <a:sx n="119" d="100"/>
          <a:sy n="119" d="100"/>
        </p:scale>
        <p:origin x="132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8" d="100"/>
          <a:sy n="78" d="100"/>
        </p:scale>
        <p:origin x="-220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1430A-2B30-7B4F-A559-830D1F3A4B2A}" type="datetimeFigureOut">
              <a:rPr lang="en-US" smtClean="0"/>
              <a:t>12/6/20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2B64E1-D725-DF4D-9C15-89A686385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509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7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0847"/>
            <a:ext cx="7772400" cy="2219603"/>
          </a:xfrm>
        </p:spPr>
        <p:txBody>
          <a:bodyPr>
            <a:normAutofit/>
          </a:bodyPr>
          <a:lstStyle/>
          <a:p>
            <a:r>
              <a:rPr lang="en-GB">
                <a:cs typeface="+mj-cs"/>
              </a:rPr>
              <a:t>M6-1.  Prison </a:t>
            </a:r>
            <a:r>
              <a:rPr lang="en-GB" dirty="0">
                <a:cs typeface="+mj-cs"/>
              </a:rPr>
              <a:t>TC &amp; the 14 Components:</a:t>
            </a:r>
            <a:br>
              <a:rPr lang="en-GB" dirty="0">
                <a:cs typeface="+mj-cs"/>
              </a:rPr>
            </a:br>
            <a:r>
              <a:rPr lang="en-GB" dirty="0"/>
              <a:t>Part 1</a:t>
            </a:r>
            <a:r>
              <a:rPr lang="en-GB" dirty="0">
                <a:cs typeface="+mj-cs"/>
              </a:rPr>
              <a:t> 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4" name="Rectangle 3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05142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-1"/>
            <a:ext cx="7772400" cy="971847"/>
          </a:xfrm>
        </p:spPr>
        <p:txBody>
          <a:bodyPr>
            <a:normAutofit/>
          </a:bodyPr>
          <a:lstStyle/>
          <a:p>
            <a:r>
              <a:rPr lang="en-GB" sz="3600" dirty="0"/>
              <a:t>TC - 14 Components: A Reminder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2" y="971846"/>
            <a:ext cx="8617114" cy="4524049"/>
          </a:xfrm>
        </p:spPr>
        <p:txBody>
          <a:bodyPr>
            <a:normAutofit/>
          </a:bodyPr>
          <a:lstStyle/>
          <a:p>
            <a:pPr marL="571500" indent="-571500" algn="l">
              <a:buFont typeface="+mj-lt"/>
              <a:buAutoNum type="arabicPeriod"/>
            </a:pPr>
            <a:r>
              <a:rPr lang="en-GB" dirty="0">
                <a:latin typeface="Times New Roman" charset="0"/>
                <a:ea typeface="ＭＳ Ｐゴシック" charset="0"/>
              </a:rPr>
              <a:t>Community separateness</a:t>
            </a:r>
          </a:p>
          <a:p>
            <a:pPr marL="571500" indent="-571500" algn="l">
              <a:buFont typeface="+mj-lt"/>
              <a:buAutoNum type="arabicPeriod"/>
            </a:pPr>
            <a:r>
              <a:rPr lang="en-GB" dirty="0">
                <a:latin typeface="Times New Roman" charset="0"/>
                <a:ea typeface="ＭＳ Ｐゴシック" charset="0"/>
              </a:rPr>
              <a:t>Community environment</a:t>
            </a:r>
          </a:p>
          <a:p>
            <a:pPr marL="571500" indent="-571500" algn="l">
              <a:buFont typeface="+mj-lt"/>
              <a:buAutoNum type="arabicPeriod"/>
            </a:pPr>
            <a:r>
              <a:rPr lang="en-GB" dirty="0">
                <a:latin typeface="Times New Roman" charset="0"/>
                <a:ea typeface="ＭＳ Ｐゴシック" charset="0"/>
              </a:rPr>
              <a:t>Community activities</a:t>
            </a:r>
          </a:p>
          <a:p>
            <a:pPr marL="571500" indent="-571500" algn="l">
              <a:buFont typeface="+mj-lt"/>
              <a:buAutoNum type="arabicPeriod"/>
            </a:pPr>
            <a:r>
              <a:rPr lang="en-GB" dirty="0">
                <a:latin typeface="Times New Roman" charset="0"/>
                <a:ea typeface="ＭＳ Ｐゴシック" charset="0"/>
              </a:rPr>
              <a:t>Staff as community members</a:t>
            </a:r>
          </a:p>
          <a:p>
            <a:pPr marL="571500" indent="-571500" algn="l">
              <a:buFont typeface="+mj-lt"/>
              <a:buAutoNum type="arabicPeriod"/>
            </a:pPr>
            <a:r>
              <a:rPr lang="en-GB" dirty="0">
                <a:latin typeface="Times New Roman" charset="0"/>
                <a:ea typeface="ＭＳ Ｐゴシック" charset="0"/>
              </a:rPr>
              <a:t>Peers as role models</a:t>
            </a:r>
          </a:p>
          <a:p>
            <a:pPr marL="571500" indent="-571500" algn="l">
              <a:buFont typeface="+mj-lt"/>
              <a:buAutoNum type="arabicPeriod"/>
            </a:pPr>
            <a:r>
              <a:rPr lang="en-GB" dirty="0">
                <a:latin typeface="Times New Roman" charset="0"/>
                <a:ea typeface="ＭＳ Ｐゴシック" charset="0"/>
              </a:rPr>
              <a:t>Structured day</a:t>
            </a:r>
          </a:p>
          <a:p>
            <a:pPr marL="571500" indent="-571500" algn="l">
              <a:buFont typeface="+mj-lt"/>
              <a:buAutoNum type="arabicPeriod"/>
            </a:pPr>
            <a:r>
              <a:rPr lang="en-GB" dirty="0">
                <a:latin typeface="Times New Roman" charset="0"/>
                <a:ea typeface="ＭＳ Ｐゴシック" charset="0"/>
              </a:rPr>
              <a:t>Stages of the programme/treatment phases</a:t>
            </a:r>
          </a:p>
          <a:p>
            <a:pPr marL="571500" indent="-571500" algn="l">
              <a:buFont typeface="+mj-lt"/>
              <a:buAutoNum type="arabicPeriod"/>
            </a:pPr>
            <a:endParaRPr lang="en-GB" dirty="0">
              <a:latin typeface="Times New Roman" charset="0"/>
              <a:ea typeface="ＭＳ Ｐゴシック" charset="0"/>
            </a:endParaRP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537601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1. Community Separateness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21147"/>
            <a:ext cx="8730661" cy="4574750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n-US" sz="3800" dirty="0"/>
              <a:t>As far as possible, it is important that the TC is separate from the rest of the prison.  In practice this means that:</a:t>
            </a:r>
          </a:p>
          <a:p>
            <a:pPr marL="457200" indent="-457200" algn="l">
              <a:buFont typeface="Arial"/>
              <a:buChar char="•"/>
            </a:pPr>
            <a:endParaRPr lang="en-US" sz="3800" dirty="0"/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there are no shared areas – exercise yards, dining areas etc.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the TC area should include its own sleeping accommodation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the TC area should if possible include its own kitchen area &amp; certainly its own dining area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entry into the TC area should involve security checks (though not necessarily on a daily basis)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this is to ensure both that the TC area is drug-free and that TC members are safe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staff members on the TC should be as permanent as possible – staff turn-over undermines the TC ethos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460057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2. Community Environment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21147"/>
            <a:ext cx="8730661" cy="4410333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3800" dirty="0"/>
              <a:t>It is important that the TC feels different to the rest of the prison.  This means that it should:</a:t>
            </a:r>
          </a:p>
          <a:p>
            <a:pPr algn="l"/>
            <a:endParaRPr lang="en-US" sz="3800" dirty="0"/>
          </a:p>
          <a:p>
            <a:pPr marL="571500" lvl="0" indent="-571500" algn="l">
              <a:buFont typeface="Arial"/>
              <a:buChar char="•"/>
            </a:pPr>
            <a:r>
              <a:rPr lang="en-US" sz="3500" dirty="0"/>
              <a:t>encourage the use of a distinct TC language</a:t>
            </a:r>
            <a:endParaRPr lang="en-GB" sz="3500" dirty="0"/>
          </a:p>
          <a:p>
            <a:pPr marL="571500" lvl="0" indent="-571500" algn="l">
              <a:buFont typeface="Arial"/>
              <a:buChar char="•"/>
            </a:pPr>
            <a:r>
              <a:rPr lang="en-US" sz="3500" dirty="0"/>
              <a:t>discourage prison-talk and street drug-talk</a:t>
            </a:r>
            <a:endParaRPr lang="en-GB" sz="3500" dirty="0"/>
          </a:p>
          <a:p>
            <a:pPr marL="571500" indent="-571500" algn="l">
              <a:buFont typeface="Arial"/>
              <a:buChar char="•"/>
            </a:pPr>
            <a:r>
              <a:rPr lang="en-US" sz="3500" dirty="0"/>
              <a:t>be in a comfortable space with rooms for meeting, sleeping, dining etc.</a:t>
            </a:r>
          </a:p>
          <a:p>
            <a:pPr marL="571500" indent="-571500" algn="l">
              <a:buFont typeface="Arial"/>
              <a:buChar char="•"/>
            </a:pPr>
            <a:r>
              <a:rPr lang="en-US" sz="3500" dirty="0"/>
              <a:t>be decorated with TC slogans, concepts, structure boards etc.</a:t>
            </a:r>
          </a:p>
          <a:p>
            <a:pPr marL="457200" indent="-457200" algn="l">
              <a:buFont typeface="Arial"/>
              <a:buChar char="•"/>
            </a:pPr>
            <a:endParaRPr lang="en-US" sz="3800" dirty="0"/>
          </a:p>
          <a:p>
            <a:pPr marL="457200" indent="-457200" algn="l">
              <a:buFont typeface="Arial"/>
              <a:buChar char="•"/>
            </a:pPr>
            <a:endParaRPr lang="en-US" sz="3800" dirty="0"/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569560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3. Community Activities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21147"/>
            <a:ext cx="8730661" cy="4410333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n-US" sz="3800" dirty="0"/>
              <a:t>Working on the floor is NOT simply something to fill the time between meetings and groups.  It is a part of a deliberately constructed therapeutic environment.  Activities should:</a:t>
            </a:r>
          </a:p>
          <a:p>
            <a:pPr marL="457200" indent="-457200" algn="l">
              <a:buFont typeface="Arial"/>
              <a:buChar char="•"/>
            </a:pPr>
            <a:endParaRPr lang="en-US" sz="3800" dirty="0"/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follow the TC structure and use its communication channels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include at least one meal prepared and served by the members and eaten together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social or group  activities (non-work) should as far as possible include the whole community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they will include meetings, seminars, </a:t>
            </a:r>
            <a:r>
              <a:rPr lang="en-US" sz="3800" dirty="0" err="1"/>
              <a:t>organised</a:t>
            </a:r>
            <a:r>
              <a:rPr lang="en-US" sz="3800" dirty="0"/>
              <a:t> recreation &amp; ceremonies/celebrations (birthdays, graduations etc.) 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948156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4. Staff as Community Members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21147"/>
            <a:ext cx="8730661" cy="4410333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n-US" sz="3800" dirty="0"/>
              <a:t>Unlike most other drug treatment interventions, the ethos is ‘we’ and not ‘us and them’.  Staff should be aware that they are members of the community:</a:t>
            </a:r>
          </a:p>
          <a:p>
            <a:pPr marL="457200" indent="-457200" algn="l">
              <a:buFont typeface="Arial"/>
              <a:buChar char="•"/>
            </a:pPr>
            <a:endParaRPr lang="en-US" sz="3800" dirty="0"/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ideally, the staff team should include prison officers, TC therapists and TC graduates (and be trained together)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staff should act as role models in their relations with each other and with TC members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ideally, all relations should be on first-name terms (see: point 1)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ideally prison officers should not be in uniform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the staff team should work to agreed divisions of responsibility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cross-training should be available on induction and at regular points afterwards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729158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5. Peers as Role Models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21147"/>
            <a:ext cx="8730661" cy="4410333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sz="3800" dirty="0"/>
              <a:t>Role </a:t>
            </a:r>
            <a:r>
              <a:rPr lang="en-US" sz="3800" dirty="0" err="1"/>
              <a:t>modelling</a:t>
            </a:r>
            <a:r>
              <a:rPr lang="en-US" sz="3800" dirty="0"/>
              <a:t> is central to the TC approach.  Senior members should:</a:t>
            </a:r>
          </a:p>
          <a:p>
            <a:pPr marL="457200" indent="-457200" algn="l">
              <a:buFont typeface="Arial"/>
              <a:buChar char="•"/>
            </a:pPr>
            <a:endParaRPr lang="en-US" sz="3800" dirty="0"/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act as guides and mentors to junior members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be encouraged to demonstrate pro-social </a:t>
            </a:r>
            <a:r>
              <a:rPr lang="en-US" sz="3800" dirty="0" err="1"/>
              <a:t>behaviour</a:t>
            </a:r>
            <a:r>
              <a:rPr lang="en-US" sz="3800" dirty="0"/>
              <a:t> 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be encouraged to use their position to correct poor </a:t>
            </a:r>
            <a:r>
              <a:rPr lang="en-US" sz="3800" dirty="0" err="1"/>
              <a:t>behaviour</a:t>
            </a:r>
            <a:r>
              <a:rPr lang="en-US" sz="3800" dirty="0"/>
              <a:t>/performance in other members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should be pro-active in getting things done and </a:t>
            </a:r>
            <a:r>
              <a:rPr lang="en-US" sz="3800" dirty="0" err="1"/>
              <a:t>recognising</a:t>
            </a:r>
            <a:r>
              <a:rPr lang="en-US" sz="3800" dirty="0"/>
              <a:t> things that need to be done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be aware that encouraging good attitudes in others has personal benefits for them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70571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6. Structured Day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21147"/>
            <a:ext cx="8730661" cy="4410333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n-US" sz="3800" dirty="0"/>
              <a:t>TCs should be both busy and repetitive.  Keeping members occupied discourages negative thinking and repeating activities helps to reinforce them.  TC days should:</a:t>
            </a:r>
          </a:p>
          <a:p>
            <a:pPr marL="457200" indent="-457200" algn="l">
              <a:buFont typeface="Arial"/>
              <a:buChar char="•"/>
            </a:pPr>
            <a:endParaRPr lang="en-US" sz="3800" dirty="0"/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begin with an uplifting meeting </a:t>
            </a:r>
            <a:r>
              <a:rPr lang="en-US" sz="3800" dirty="0" err="1"/>
              <a:t>organised</a:t>
            </a:r>
            <a:r>
              <a:rPr lang="en-US" sz="3800" dirty="0"/>
              <a:t> by senior members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involve work activity in assigned teams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be consistent and dependable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include a group or at least one seminar 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dirty="0"/>
              <a:t>conclude with an evening (closing) meeting which is used to note successes, make announcements, reflect on the day and plan tomorrow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100415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617" y="204667"/>
            <a:ext cx="8730660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7. Stages (Phases) of the Programme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1" y="935103"/>
            <a:ext cx="8533386" cy="4560793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600" dirty="0"/>
              <a:t>The TC </a:t>
            </a:r>
            <a:r>
              <a:rPr lang="en-US" sz="2600" dirty="0" err="1"/>
              <a:t>programme</a:t>
            </a:r>
            <a:r>
              <a:rPr lang="en-US" sz="2600" dirty="0"/>
              <a:t> will normally be separated into three stages or phases:</a:t>
            </a:r>
          </a:p>
          <a:p>
            <a:pPr algn="l"/>
            <a:endParaRPr lang="en-US" sz="2600" dirty="0"/>
          </a:p>
          <a:p>
            <a:pPr marL="457200" indent="-457200" algn="l">
              <a:buFont typeface="Arial"/>
              <a:buChar char="•"/>
            </a:pPr>
            <a:r>
              <a:rPr lang="en-US" sz="2600" dirty="0"/>
              <a:t>Induction phase – will normally </a:t>
            </a:r>
            <a:r>
              <a:rPr lang="en-US" sz="2600"/>
              <a:t>start 12-18 </a:t>
            </a:r>
            <a:r>
              <a:rPr lang="en-US" sz="2600" dirty="0"/>
              <a:t>months before release and will include orientation to the </a:t>
            </a:r>
            <a:r>
              <a:rPr lang="en-US" sz="2600" dirty="0" err="1"/>
              <a:t>programme</a:t>
            </a:r>
            <a:r>
              <a:rPr lang="en-US" sz="2600" dirty="0"/>
              <a:t> and instruction on the TC approach </a:t>
            </a:r>
          </a:p>
          <a:p>
            <a:pPr marL="457200" indent="-457200" algn="l">
              <a:buFont typeface="Arial"/>
              <a:buChar char="•"/>
            </a:pPr>
            <a:r>
              <a:rPr lang="en-US" sz="2600" dirty="0"/>
              <a:t>Primary phase – begins once the member understands the basic principles and is an opportunity to put them into practice under the guidance of staff and peers</a:t>
            </a:r>
          </a:p>
          <a:p>
            <a:pPr marL="457200" indent="-457200" algn="l">
              <a:buFont typeface="Arial"/>
              <a:buChar char="•"/>
            </a:pPr>
            <a:r>
              <a:rPr lang="en-US" sz="2600" dirty="0"/>
              <a:t>Re-entry phase – should commence shortly before release and should prepare the member for life outside the community (ideally, this should include some form of TC-based after-care)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683316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2020</TotalTime>
  <Words>791</Words>
  <Application>Microsoft Macintosh PowerPoint</Application>
  <PresentationFormat>On-screen Show (4:3)</PresentationFormat>
  <Paragraphs>90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M6-1.  Prison TC &amp; the 14 Components: Part 1 </vt:lpstr>
      <vt:lpstr>TC - 14 Components: A Reminder</vt:lpstr>
      <vt:lpstr>1. Community Separateness</vt:lpstr>
      <vt:lpstr>2. Community Environment</vt:lpstr>
      <vt:lpstr>3. Community Activities</vt:lpstr>
      <vt:lpstr>4. Staff as Community Members</vt:lpstr>
      <vt:lpstr>5. Peers as Role Models</vt:lpstr>
      <vt:lpstr>6. Structured Day</vt:lpstr>
      <vt:lpstr>7. Stages (Phases) of the Programme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Rowdy Yates</dc:creator>
  <cp:lastModifiedBy>Rowdy Yates</cp:lastModifiedBy>
  <cp:revision>76</cp:revision>
  <cp:lastPrinted>2020-12-06T17:46:15Z</cp:lastPrinted>
  <dcterms:created xsi:type="dcterms:W3CDTF">2020-09-07T13:47:18Z</dcterms:created>
  <dcterms:modified xsi:type="dcterms:W3CDTF">2020-12-06T17:46:20Z</dcterms:modified>
</cp:coreProperties>
</file>