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4" r:id="rId2"/>
    <p:sldId id="291" r:id="rId3"/>
    <p:sldId id="302" r:id="rId4"/>
    <p:sldId id="303" r:id="rId5"/>
    <p:sldId id="304" r:id="rId6"/>
    <p:sldId id="30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2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DD4D3-20EB-5E46-B453-45814A22657D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D1946-423E-1B47-8D4E-84A22EB38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73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1430A-2B30-7B4F-A559-830D1F3A4B2A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B64E1-D725-DF4D-9C15-89A686385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9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M5-5.  Diversity </a:t>
            </a:r>
            <a:r>
              <a:rPr lang="en-GB" dirty="0">
                <a:cs typeface="+mj-cs"/>
              </a:rPr>
              <a:t>and Community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A Diverse 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976973"/>
            <a:ext cx="8533386" cy="451892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600" dirty="0"/>
              <a:t>Living in a TC with people of all backgrounds promotes recovery and right living because:</a:t>
            </a:r>
          </a:p>
          <a:p>
            <a:pPr marL="457200" indent="-457200" algn="l">
              <a:buFont typeface="Arial"/>
              <a:buChar char="•"/>
            </a:pPr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it requires that all residents eat, work, and learn together </a:t>
            </a:r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this makes perceived differences seem insignificant and leads to focusing on common issues</a:t>
            </a:r>
            <a:endParaRPr lang="en-GB" sz="3300" dirty="0"/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living together in a TC provides opportunities for conflict</a:t>
            </a:r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the TC promotes conflict resolution as an opportunity for self-learning</a:t>
            </a:r>
            <a:endParaRPr lang="en-GB" sz="3300" dirty="0"/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public disclosures of personal pains and challenges help residents recognize common problems and feelings</a:t>
            </a:r>
          </a:p>
          <a:p>
            <a:pPr marL="457200" indent="-457200" algn="l">
              <a:buFont typeface="Arial"/>
              <a:buChar char="•"/>
            </a:pPr>
            <a:r>
              <a:rPr lang="en-US" sz="3300" dirty="0"/>
              <a:t>recognizing things in common fosters acceptance of individuals despite their differences  </a:t>
            </a:r>
            <a:endParaRPr lang="en-GB" sz="33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37974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Cliques and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21147"/>
            <a:ext cx="8730661" cy="457475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dirty="0"/>
              <a:t>TC staff members should discourage informal groups and cliques (sometimes called ‘tips’) because:</a:t>
            </a:r>
          </a:p>
          <a:p>
            <a:pPr algn="l"/>
            <a:endParaRPr lang="en-GB" sz="20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they may undermine the influence of the TC as a whole</a:t>
            </a:r>
            <a:endParaRPr lang="en-GB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they will tend to engage in self-defeating </a:t>
            </a:r>
            <a:r>
              <a:rPr lang="en-US" sz="2400" dirty="0" err="1"/>
              <a:t>behaviours</a:t>
            </a:r>
            <a:r>
              <a:rPr lang="en-US" sz="2400" dirty="0"/>
              <a:t> or attitudes</a:t>
            </a:r>
            <a:endParaRPr lang="en-GB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they can result in ‘side conversations’ excluding others from a conversation </a:t>
            </a:r>
            <a:endParaRPr lang="en-GB" sz="24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they can result in condoning self-defeating </a:t>
            </a:r>
            <a:r>
              <a:rPr lang="en-US" sz="2400" dirty="0" err="1"/>
              <a:t>behaviour</a:t>
            </a:r>
            <a:r>
              <a:rPr lang="en-US" sz="2400" dirty="0"/>
              <a:t>, such as breaking rules or not sharing in groups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they create a sense of elitism or superiority that fosters a we–they separation</a:t>
            </a:r>
            <a:endParaRPr lang="en-GB" sz="24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6005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Discouraging or Shutting Down Cliques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35579"/>
            <a:ext cx="8533386" cy="446031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sz="4000" dirty="0"/>
              <a:t>TC staff members can discourage exclusive relationships or cliques by </a:t>
            </a:r>
            <a:r>
              <a:rPr lang="en-US" sz="4000" dirty="0"/>
              <a:t>:</a:t>
            </a:r>
          </a:p>
          <a:p>
            <a:pPr algn="l"/>
            <a:endParaRPr lang="en-US" sz="2600" dirty="0"/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rotating residents through several work crews and giving them an opportunity to work with many different people  </a:t>
            </a:r>
            <a:endParaRPr lang="en-GB" sz="4000" dirty="0"/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rotating residents through different therapy and educational groups  </a:t>
            </a:r>
            <a:endParaRPr lang="en-GB" sz="4000" dirty="0"/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changing sleeping arrangements and room assignments occasionally  </a:t>
            </a:r>
            <a:endParaRPr lang="en-GB" sz="4000" dirty="0"/>
          </a:p>
          <a:p>
            <a:pPr marL="457200" indent="-457200" algn="l">
              <a:buFont typeface="Arial"/>
              <a:buChar char="•"/>
            </a:pPr>
            <a:r>
              <a:rPr lang="en-US" sz="4000" dirty="0"/>
              <a:t>discouraging fixed seating arrangements during meals, meetings, and  seminars. </a:t>
            </a:r>
          </a:p>
          <a:p>
            <a:pPr marL="457200" indent="-457200" algn="l">
              <a:buFont typeface="Arial"/>
              <a:buChar char="•"/>
            </a:pPr>
            <a:r>
              <a:rPr lang="en-US" sz="4000" dirty="0" err="1"/>
              <a:t>emphasising</a:t>
            </a:r>
            <a:r>
              <a:rPr lang="en-US" sz="4000" dirty="0"/>
              <a:t> that racial and/or ethnic cliques are NEVER allowed in the TC.  </a:t>
            </a:r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8331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7" y="204667"/>
            <a:ext cx="8730660" cy="618781"/>
          </a:xfrm>
        </p:spPr>
        <p:txBody>
          <a:bodyPr>
            <a:noAutofit/>
          </a:bodyPr>
          <a:lstStyle/>
          <a:p>
            <a:r>
              <a:rPr lang="en-GB" sz="3600" dirty="0"/>
              <a:t>Groups to Encourage a Diverse Community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3449"/>
            <a:ext cx="8730661" cy="467244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11200" dirty="0"/>
              <a:t>TC group processes are used to address bias, stereotyping, and prejudice by </a:t>
            </a:r>
            <a:r>
              <a:rPr lang="en-US" sz="11200" dirty="0"/>
              <a:t>:</a:t>
            </a:r>
          </a:p>
          <a:p>
            <a:pPr algn="l"/>
            <a:endParaRPr lang="en-US" sz="9600" dirty="0"/>
          </a:p>
          <a:p>
            <a:pPr marL="857250" indent="-857250" algn="l">
              <a:buFont typeface="Arial"/>
              <a:buChar char="•"/>
            </a:pPr>
            <a:r>
              <a:rPr lang="en-US" sz="9600" dirty="0"/>
              <a:t>allowing residents to express feelings</a:t>
            </a:r>
          </a:p>
          <a:p>
            <a:pPr marL="857250" indent="-857250" algn="l">
              <a:buFont typeface="Arial"/>
              <a:buChar char="•"/>
            </a:pPr>
            <a:endParaRPr lang="en-GB" sz="9600" dirty="0"/>
          </a:p>
          <a:p>
            <a:pPr marL="857250" indent="-857250" algn="l">
              <a:buFont typeface="Arial"/>
              <a:buChar char="•"/>
            </a:pPr>
            <a:r>
              <a:rPr lang="en-US" sz="9600" dirty="0"/>
              <a:t>talking about feelings that underlie </a:t>
            </a:r>
            <a:r>
              <a:rPr lang="en-US" sz="9600" dirty="0" err="1"/>
              <a:t>behaviour</a:t>
            </a:r>
            <a:r>
              <a:rPr lang="en-US" sz="9600" dirty="0"/>
              <a:t> helps members learn about the universality of human experience</a:t>
            </a:r>
          </a:p>
          <a:p>
            <a:pPr marL="857250" indent="-857250" algn="l">
              <a:buFont typeface="Arial"/>
              <a:buChar char="•"/>
            </a:pPr>
            <a:endParaRPr lang="en-GB" sz="9600" dirty="0"/>
          </a:p>
          <a:p>
            <a:pPr marL="857250" indent="-857250" algn="l">
              <a:buFont typeface="Arial"/>
              <a:buChar char="•"/>
            </a:pPr>
            <a:r>
              <a:rPr lang="en-US" sz="9600" dirty="0"/>
              <a:t>addressing attitudes and </a:t>
            </a:r>
            <a:r>
              <a:rPr lang="en-US" sz="9600" dirty="0" err="1"/>
              <a:t>behaviours</a:t>
            </a:r>
            <a:r>
              <a:rPr lang="en-US" sz="9600" dirty="0"/>
              <a:t> that can potentially divide the community in special theme groups</a:t>
            </a:r>
          </a:p>
          <a:p>
            <a:pPr marL="857250" indent="-857250" algn="l">
              <a:buFont typeface="Arial"/>
              <a:buChar char="•"/>
            </a:pPr>
            <a:endParaRPr lang="en-US" sz="9600" dirty="0"/>
          </a:p>
          <a:p>
            <a:pPr marL="857250" indent="-857250" algn="l">
              <a:buFont typeface="Arial"/>
              <a:buChar char="•"/>
            </a:pPr>
            <a:r>
              <a:rPr lang="en-US" sz="9600" dirty="0"/>
              <a:t>ensuring that an individual’s problems and prejudices are explored in regular group therapy sessions</a:t>
            </a:r>
            <a:endParaRPr lang="en-GB" sz="9600" dirty="0"/>
          </a:p>
          <a:p>
            <a:pPr algn="l"/>
            <a:endParaRPr lang="en-US" sz="74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90627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18781"/>
          </a:xfrm>
        </p:spPr>
        <p:txBody>
          <a:bodyPr>
            <a:normAutofit fontScale="90000"/>
          </a:bodyPr>
          <a:lstStyle/>
          <a:p>
            <a:r>
              <a:rPr lang="en-GB" dirty="0"/>
              <a:t>Diversity Focus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460317"/>
          </a:xfrm>
        </p:spPr>
        <p:txBody>
          <a:bodyPr>
            <a:normAutofit/>
          </a:bodyPr>
          <a:lstStyle/>
          <a:p>
            <a:pPr algn="l"/>
            <a:r>
              <a:rPr lang="en-US" sz="3000" dirty="0"/>
              <a:t>Diversity issues can be defused by concentrating the TC focus in other areas: </a:t>
            </a:r>
            <a:endParaRPr lang="en-GB" sz="3000" dirty="0"/>
          </a:p>
          <a:p>
            <a:r>
              <a:rPr lang="en-GB" sz="2800" dirty="0"/>
              <a:t> 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/>
              <a:t>Focusing on s</a:t>
            </a:r>
            <a:r>
              <a:rPr lang="en-US" sz="2800" dirty="0" err="1"/>
              <a:t>imilarities</a:t>
            </a:r>
            <a:r>
              <a:rPr lang="en-US" sz="2800" dirty="0"/>
              <a:t> in issues such as substance use</a:t>
            </a:r>
            <a:endParaRPr lang="en-GB" sz="2800" dirty="0"/>
          </a:p>
          <a:p>
            <a:pPr marL="457200" indent="-457200" algn="l">
              <a:buFont typeface="Arial"/>
              <a:buChar char="•"/>
            </a:pPr>
            <a:r>
              <a:rPr lang="en-GB" sz="2800" dirty="0"/>
              <a:t>Ensuring work rotas and teams  are diverse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/>
              <a:t>Specific use of role models</a:t>
            </a:r>
          </a:p>
          <a:p>
            <a:pPr marL="457200" indent="-457200" algn="l">
              <a:buFont typeface="Arial"/>
              <a:buChar char="•"/>
            </a:pPr>
            <a:r>
              <a:rPr lang="en-GB" sz="2800" dirty="0"/>
              <a:t>Seminars on diversity of all kinds</a:t>
            </a:r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7021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428</Words>
  <Application>Microsoft Macintosh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M5-5.  Diversity and Community</vt:lpstr>
      <vt:lpstr>A Diverse Community</vt:lpstr>
      <vt:lpstr>Cliques and Tips</vt:lpstr>
      <vt:lpstr>Discouraging or Shutting Down Cliques</vt:lpstr>
      <vt:lpstr>Groups to Encourage a Diverse Community </vt:lpstr>
      <vt:lpstr>Diversity Focus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70</cp:revision>
  <cp:lastPrinted>2020-12-06T16:31:53Z</cp:lastPrinted>
  <dcterms:created xsi:type="dcterms:W3CDTF">2020-09-07T13:47:18Z</dcterms:created>
  <dcterms:modified xsi:type="dcterms:W3CDTF">2020-12-06T16:31:59Z</dcterms:modified>
</cp:coreProperties>
</file>