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4" r:id="rId2"/>
    <p:sldId id="291" r:id="rId3"/>
    <p:sldId id="302" r:id="rId4"/>
    <p:sldId id="303" r:id="rId5"/>
    <p:sldId id="304" r:id="rId6"/>
    <p:sldId id="305" r:id="rId7"/>
    <p:sldId id="306" r:id="rId8"/>
    <p:sldId id="30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28"/>
  </p:normalViewPr>
  <p:slideViewPr>
    <p:cSldViewPr snapToGrid="0" snapToObjects="1">
      <p:cViewPr varScale="1">
        <p:scale>
          <a:sx n="119" d="100"/>
          <a:sy n="119" d="100"/>
        </p:scale>
        <p:origin x="132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8" d="100"/>
          <a:sy n="78" d="100"/>
        </p:scale>
        <p:origin x="-220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8EEDF-34F1-274B-9487-6915A23EB5B3}" type="datetimeFigureOut">
              <a:rPr lang="en-US" smtClean="0"/>
              <a:t>12/6/20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7094A-9F46-9E43-AFD2-B95DE5A21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888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1430A-2B30-7B4F-A559-830D1F3A4B2A}" type="datetimeFigureOut">
              <a:rPr lang="en-US" smtClean="0"/>
              <a:t>12/6/20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2B64E1-D725-DF4D-9C15-89A686385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509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7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0847"/>
            <a:ext cx="7772400" cy="2219603"/>
          </a:xfrm>
        </p:spPr>
        <p:txBody>
          <a:bodyPr>
            <a:normAutofit/>
          </a:bodyPr>
          <a:lstStyle/>
          <a:p>
            <a:r>
              <a:rPr lang="en-GB">
                <a:cs typeface="+mj-cs"/>
              </a:rPr>
              <a:t>M5-4.  Being </a:t>
            </a:r>
            <a:r>
              <a:rPr lang="en-GB" dirty="0">
                <a:cs typeface="+mj-cs"/>
              </a:rPr>
              <a:t>a Role Model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4" name="Rectangle 3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05142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What is a Role Model?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1" y="1256108"/>
            <a:ext cx="8533386" cy="3712496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A role model is a person who:</a:t>
            </a:r>
          </a:p>
          <a:p>
            <a:pPr marL="457200" indent="-457200" algn="l">
              <a:buFont typeface="Arial"/>
              <a:buChar char="•"/>
            </a:pPr>
            <a:endParaRPr lang="en-US" sz="2800" dirty="0"/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behaves according to TC expectations of recovery and right living </a:t>
            </a:r>
          </a:p>
          <a:p>
            <a:pPr marL="457200" indent="-457200" algn="l">
              <a:buFont typeface="Arial"/>
              <a:buChar char="•"/>
            </a:pPr>
            <a:endParaRPr lang="en-US" sz="2800" dirty="0"/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sets a positive example for other members to follow. 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437974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Role Models in TC Practice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21147"/>
            <a:ext cx="8730661" cy="4574750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sz="3800" dirty="0"/>
              <a:t>Role modelling is at the heart of the TC change process because:</a:t>
            </a:r>
          </a:p>
          <a:p>
            <a:pPr marL="457200" indent="-457200" algn="l">
              <a:buFont typeface="Arial"/>
              <a:buChar char="•"/>
            </a:pPr>
            <a:endParaRPr lang="en-US" sz="3800" dirty="0"/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 as members help one another, they help themselves. They practice what they teach and teach what they practice. 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members perceive as possible for themselves what they see in their peers. 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all members of the community, serve as role models to maintain the integrity of the TC </a:t>
            </a:r>
            <a:r>
              <a:rPr lang="en-US" sz="3800" dirty="0" err="1"/>
              <a:t>programme</a:t>
            </a:r>
            <a:r>
              <a:rPr lang="en-US" sz="3800" dirty="0"/>
              <a:t> and to enable social learning to occur. 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having members serve as role models guarantees that social learning takes place 24 hours a day. 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through consistent role modelling, senior members can teach new members to show respect for authority and accept constructive criticism, feedback, and guidance. 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senior members are influential because they model self- growth attained in treatment. 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460057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617" y="204667"/>
            <a:ext cx="8730660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What are they expected to do?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1" y="1035579"/>
            <a:ext cx="8533386" cy="4460317"/>
          </a:xfrm>
        </p:spPr>
        <p:txBody>
          <a:bodyPr>
            <a:normAutofit/>
          </a:bodyPr>
          <a:lstStyle/>
          <a:p>
            <a:pPr algn="l"/>
            <a:r>
              <a:rPr lang="en-US" sz="2600" dirty="0"/>
              <a:t>A positive peer role model is expected to:</a:t>
            </a:r>
          </a:p>
          <a:p>
            <a:pPr algn="l"/>
            <a:endParaRPr lang="en-US" sz="2600" dirty="0"/>
          </a:p>
          <a:p>
            <a:pPr marL="457200" indent="-457200" algn="l">
              <a:buFont typeface="Arial"/>
              <a:buChar char="•"/>
            </a:pPr>
            <a:r>
              <a:rPr lang="en-US" sz="2600" dirty="0"/>
              <a:t>model change and show others how to change </a:t>
            </a:r>
          </a:p>
          <a:p>
            <a:pPr marL="457200" indent="-457200" algn="l">
              <a:buFont typeface="Arial"/>
              <a:buChar char="•"/>
            </a:pPr>
            <a:r>
              <a:rPr lang="en-US" sz="2600" dirty="0"/>
              <a:t>talk about benefits s/he has gained from right living and the positive influences the TC has had on his or her life </a:t>
            </a:r>
          </a:p>
          <a:p>
            <a:pPr marL="457200" indent="-457200" algn="l">
              <a:buFont typeface="Arial"/>
              <a:buChar char="•"/>
            </a:pPr>
            <a:r>
              <a:rPr lang="en-US" sz="2600" dirty="0"/>
              <a:t>provide feedback to others </a:t>
            </a:r>
          </a:p>
          <a:p>
            <a:pPr marL="457200" indent="-457200" algn="l">
              <a:buFont typeface="Arial"/>
              <a:buChar char="•"/>
            </a:pPr>
            <a:r>
              <a:rPr lang="en-US" sz="2600" dirty="0"/>
              <a:t>model all the TC concepts and philosophy, including: </a:t>
            </a:r>
            <a:r>
              <a:rPr lang="en-US" sz="2600" i="1" dirty="0"/>
              <a:t>Acting as if</a:t>
            </a:r>
            <a:r>
              <a:rPr lang="en-US" sz="2600" dirty="0"/>
              <a:t>; </a:t>
            </a:r>
            <a:r>
              <a:rPr lang="en-US" sz="2600" i="1" dirty="0"/>
              <a:t>Responsible concern</a:t>
            </a:r>
            <a:r>
              <a:rPr lang="en-US" sz="2600" dirty="0"/>
              <a:t>; </a:t>
            </a:r>
            <a:r>
              <a:rPr lang="en-US" sz="2600" i="1" dirty="0"/>
              <a:t>Seeking and assuming</a:t>
            </a:r>
            <a:r>
              <a:rPr lang="en-US" sz="2600" dirty="0"/>
              <a:t>. 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683316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Act as if?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1035579"/>
            <a:ext cx="8730661" cy="4460317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11200" dirty="0"/>
              <a:t>Members </a:t>
            </a:r>
            <a:r>
              <a:rPr lang="en-US" sz="11200" i="1" dirty="0"/>
              <a:t>act as if </a:t>
            </a:r>
            <a:r>
              <a:rPr lang="en-US" sz="11200" dirty="0"/>
              <a:t>when they behave as the person they aspire to be and according to TC rules &amp; expectations by:</a:t>
            </a:r>
          </a:p>
          <a:p>
            <a:r>
              <a:rPr lang="en-US" sz="8600" dirty="0"/>
              <a:t> </a:t>
            </a:r>
          </a:p>
          <a:p>
            <a:pPr marL="1143000" indent="-1143000" algn="l">
              <a:buFont typeface="Arial"/>
              <a:buChar char="•"/>
            </a:pPr>
            <a:endParaRPr lang="en-US" sz="8600" dirty="0"/>
          </a:p>
          <a:p>
            <a:pPr marL="1143000" indent="-1143000" algn="l">
              <a:buFont typeface="Arial"/>
              <a:buChar char="•"/>
            </a:pPr>
            <a:r>
              <a:rPr lang="en-US" sz="10400" dirty="0"/>
              <a:t>displaying pro-social behaviors, attitudes, and values </a:t>
            </a:r>
          </a:p>
          <a:p>
            <a:pPr marL="1143000" indent="-1143000" algn="l">
              <a:buFont typeface="Arial"/>
              <a:buChar char="•"/>
            </a:pPr>
            <a:r>
              <a:rPr lang="en-US" sz="10400" dirty="0"/>
              <a:t>showing respect for TC staff members </a:t>
            </a:r>
          </a:p>
          <a:p>
            <a:pPr marL="1143000" indent="-1143000" algn="l">
              <a:buFont typeface="Arial"/>
              <a:buChar char="•"/>
            </a:pPr>
            <a:r>
              <a:rPr lang="en-US" sz="10400" dirty="0"/>
              <a:t>committing to accomplishing goals </a:t>
            </a:r>
          </a:p>
          <a:p>
            <a:pPr marL="1143000" indent="-1143000" algn="l">
              <a:buFont typeface="Arial"/>
              <a:buChar char="•"/>
            </a:pPr>
            <a:r>
              <a:rPr lang="en-US" sz="10400" dirty="0"/>
              <a:t>displaying self- motivation and a positive work ethic </a:t>
            </a:r>
          </a:p>
          <a:p>
            <a:pPr marL="1143000" indent="-1143000" algn="l">
              <a:buFont typeface="Arial"/>
              <a:buChar char="•"/>
            </a:pPr>
            <a:r>
              <a:rPr lang="en-US" sz="10400" dirty="0"/>
              <a:t>adopting an optimistic outlook about the future </a:t>
            </a:r>
          </a:p>
          <a:p>
            <a:pPr marL="1143000" indent="-1143000" algn="l">
              <a:buFont typeface="Arial"/>
              <a:buChar char="•"/>
            </a:pPr>
            <a:r>
              <a:rPr lang="en-US" sz="10400" dirty="0"/>
              <a:t>encouraging other members to act as if</a:t>
            </a:r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290627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Responsible concern?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1035579"/>
            <a:ext cx="8730661" cy="4460317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3000" dirty="0"/>
              <a:t>Members</a:t>
            </a:r>
            <a:r>
              <a:rPr lang="en-US" sz="2800" dirty="0"/>
              <a:t> </a:t>
            </a:r>
            <a:r>
              <a:rPr lang="en-US" sz="3000" dirty="0"/>
              <a:t>show </a:t>
            </a:r>
            <a:r>
              <a:rPr lang="en-US" sz="3000" i="1" dirty="0"/>
              <a:t>responsible concern </a:t>
            </a:r>
            <a:r>
              <a:rPr lang="en-US" sz="3000" dirty="0"/>
              <a:t>when they assume  responsibility for other members’ recovery by: </a:t>
            </a:r>
            <a:endParaRPr lang="en-GB" sz="3000" dirty="0"/>
          </a:p>
          <a:p>
            <a:r>
              <a:rPr lang="en-GB" sz="2800" dirty="0"/>
              <a:t> 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encouraging others to follow TC rules and expectations </a:t>
            </a:r>
          </a:p>
          <a:p>
            <a:pPr marL="457200" indent="-457200" algn="l">
              <a:buFont typeface="Arial"/>
              <a:buChar char="•"/>
            </a:pPr>
            <a:endParaRPr lang="en-GB" sz="2800" dirty="0"/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challenge and correct others who do not follow the rules of the TC, using appropriate communication channels and group processes  </a:t>
            </a:r>
            <a:endParaRPr lang="en-GB" sz="2800" dirty="0"/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report rule violations using appropriate communication channels   </a:t>
            </a:r>
            <a:endParaRPr lang="en-GB" sz="28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070218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Seek and assume?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1035579"/>
            <a:ext cx="8730661" cy="4460317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Members demonstrate </a:t>
            </a:r>
            <a:r>
              <a:rPr lang="en-US" sz="2800" i="1" dirty="0"/>
              <a:t>seek and assume </a:t>
            </a:r>
            <a:r>
              <a:rPr lang="en-US" sz="2800" dirty="0"/>
              <a:t>when they: </a:t>
            </a:r>
          </a:p>
          <a:p>
            <a:pPr algn="l"/>
            <a:endParaRPr lang="en-GB" sz="2800" dirty="0"/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volunteer for work instead of waiting to be recruited</a:t>
            </a:r>
          </a:p>
          <a:p>
            <a:pPr algn="l"/>
            <a:r>
              <a:rPr lang="en-US" sz="2800" dirty="0"/>
              <a:t> </a:t>
            </a:r>
            <a:endParaRPr lang="en-GB" sz="2800" dirty="0"/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are proactive and initiate activities</a:t>
            </a:r>
          </a:p>
          <a:p>
            <a:pPr marL="457200" indent="-457200" algn="l">
              <a:buFont typeface="Arial"/>
              <a:buChar char="•"/>
            </a:pPr>
            <a:endParaRPr lang="en-GB" sz="2800" dirty="0"/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extend their efforts beyond the minimum that is required, requested, or suggested. </a:t>
            </a:r>
            <a:endParaRPr lang="en-GB" sz="28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38852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190615"/>
            <a:ext cx="8407791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And the Benefits?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809397"/>
            <a:ext cx="8842300" cy="4686500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n-US" sz="4500" dirty="0"/>
              <a:t>Members demonstrating role model </a:t>
            </a:r>
            <a:r>
              <a:rPr lang="en-US" sz="4500" dirty="0" err="1"/>
              <a:t>behaviour</a:t>
            </a:r>
            <a:r>
              <a:rPr lang="en-US" sz="4500" dirty="0"/>
              <a:t> experience:</a:t>
            </a:r>
          </a:p>
          <a:p>
            <a:pPr algn="l"/>
            <a:endParaRPr lang="en-GB" sz="3800" dirty="0"/>
          </a:p>
          <a:p>
            <a:pPr marL="457200" indent="-457200" algn="l">
              <a:buFont typeface="Arial"/>
              <a:buChar char="•"/>
            </a:pPr>
            <a:r>
              <a:rPr lang="en-GB" sz="3800" dirty="0"/>
              <a:t>personal growth and self- learning</a:t>
            </a:r>
          </a:p>
          <a:p>
            <a:pPr marL="457200" indent="-457200" algn="l">
              <a:buFont typeface="Arial"/>
              <a:buChar char="•"/>
            </a:pPr>
            <a:r>
              <a:rPr lang="en-GB" sz="3800" dirty="0"/>
              <a:t>increased status in the peer community </a:t>
            </a:r>
          </a:p>
          <a:p>
            <a:pPr marL="457200" indent="-457200" algn="l">
              <a:buFont typeface="Arial"/>
              <a:buChar char="•"/>
            </a:pPr>
            <a:r>
              <a:rPr lang="en-GB" sz="3800" dirty="0"/>
              <a:t>improved leadership skills</a:t>
            </a:r>
          </a:p>
          <a:p>
            <a:pPr marL="457200" indent="-457200" algn="l">
              <a:buFont typeface="Arial"/>
              <a:buChar char="•"/>
            </a:pPr>
            <a:r>
              <a:rPr lang="en-GB" sz="3800" dirty="0"/>
              <a:t>identity change</a:t>
            </a:r>
          </a:p>
          <a:p>
            <a:pPr marL="457200" indent="-457200" algn="l">
              <a:buFont typeface="Arial"/>
              <a:buChar char="•"/>
            </a:pPr>
            <a:r>
              <a:rPr lang="en-GB" sz="3800" dirty="0"/>
              <a:t>increased self-esteem</a:t>
            </a:r>
          </a:p>
          <a:p>
            <a:pPr marL="457200" indent="-457200" algn="l">
              <a:buFont typeface="Arial"/>
              <a:buChar char="•"/>
            </a:pPr>
            <a:endParaRPr lang="en-GB" sz="2800" dirty="0"/>
          </a:p>
          <a:p>
            <a:pPr marL="457200" indent="-457200" algn="l">
              <a:buFont typeface="Arial"/>
              <a:buChar char="•"/>
            </a:pPr>
            <a:endParaRPr lang="en-GB" sz="2800" dirty="0"/>
          </a:p>
          <a:p>
            <a:pPr marL="457200" indent="-457200" algn="l">
              <a:buFont typeface="Arial"/>
              <a:buChar char="•"/>
            </a:pPr>
            <a:endParaRPr lang="en-GB" sz="2800" dirty="0"/>
          </a:p>
          <a:p>
            <a:pPr marL="457200" indent="-457200" algn="l">
              <a:buFont typeface="Arial"/>
              <a:buChar char="•"/>
            </a:pPr>
            <a:endParaRPr lang="en-GB" sz="2800" dirty="0"/>
          </a:p>
          <a:p>
            <a:pPr algn="l"/>
            <a:r>
              <a:rPr lang="en-US" sz="2900" dirty="0"/>
              <a:t>NOTE:  at times residents may take too much initiative and behave in a way that does not further their recovery.  Role models are expected to demonstrate balance and continue to accept staff guidance to further their recovery.  </a:t>
            </a:r>
            <a:endParaRPr lang="en-GB" sz="2900" dirty="0"/>
          </a:p>
          <a:p>
            <a:endParaRPr lang="en-US" sz="14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120830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</TotalTime>
  <Words>562</Words>
  <Application>Microsoft Macintosh PowerPoint</Application>
  <PresentationFormat>On-screen Show (4:3)</PresentationFormat>
  <Paragraphs>80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M5-4.  Being a Role Model</vt:lpstr>
      <vt:lpstr>What is a Role Model?</vt:lpstr>
      <vt:lpstr>Role Models in TC Practice</vt:lpstr>
      <vt:lpstr>What are they expected to do?</vt:lpstr>
      <vt:lpstr>Act as if?</vt:lpstr>
      <vt:lpstr>Responsible concern?</vt:lpstr>
      <vt:lpstr>Seek and assume?</vt:lpstr>
      <vt:lpstr>And the Benefits?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Rowdy Yates</dc:creator>
  <cp:lastModifiedBy>Rowdy Yates</cp:lastModifiedBy>
  <cp:revision>65</cp:revision>
  <cp:lastPrinted>2020-12-06T16:29:09Z</cp:lastPrinted>
  <dcterms:created xsi:type="dcterms:W3CDTF">2020-09-07T13:47:18Z</dcterms:created>
  <dcterms:modified xsi:type="dcterms:W3CDTF">2020-12-06T16:29:16Z</dcterms:modified>
</cp:coreProperties>
</file>