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4" r:id="rId2"/>
    <p:sldId id="291" r:id="rId3"/>
    <p:sldId id="302" r:id="rId4"/>
    <p:sldId id="303" r:id="rId5"/>
    <p:sldId id="30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7646E-A0FF-FC48-BD2D-CDD0234F2DBD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711DD-7E3E-3746-8EE4-49E92322E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61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662009"/>
          </a:xfrm>
        </p:spPr>
        <p:txBody>
          <a:bodyPr>
            <a:normAutofit fontScale="90000"/>
          </a:bodyPr>
          <a:lstStyle/>
          <a:p>
            <a:r>
              <a:rPr lang="en-GB" dirty="0">
                <a:cs typeface="+mj-cs"/>
              </a:rPr>
              <a:t>M5-3.  Developing Relationship Skills:</a:t>
            </a:r>
            <a:br>
              <a:rPr lang="en-GB" dirty="0">
                <a:cs typeface="+mj-cs"/>
              </a:rPr>
            </a:br>
            <a:r>
              <a:rPr lang="en-GB" dirty="0"/>
              <a:t>Four ways in which staff can promote change in relationship skills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1. Encouraging mutual self-help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5000" dirty="0"/>
              <a:t>Encourage conversations between and among members that focus on the changes they are experiencing. </a:t>
            </a:r>
          </a:p>
          <a:p>
            <a:pPr marL="457200" indent="-457200" algn="l">
              <a:buFont typeface="Arial"/>
              <a:buChar char="•"/>
            </a:pPr>
            <a:endParaRPr lang="en-US" sz="5000" dirty="0"/>
          </a:p>
          <a:p>
            <a:pPr marL="457200" indent="-457200" algn="l">
              <a:buFont typeface="Arial"/>
              <a:buChar char="•"/>
            </a:pPr>
            <a:r>
              <a:rPr lang="en-US" sz="5000" dirty="0"/>
              <a:t>Encourage members to seek advice from and give advice to one another</a:t>
            </a:r>
          </a:p>
          <a:p>
            <a:pPr algn="l"/>
            <a:r>
              <a:rPr lang="en-US" sz="5000" dirty="0"/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US" sz="5000" dirty="0"/>
              <a:t>Encourage members to share knowledge about topics they know more about than their peers and to assist others</a:t>
            </a:r>
          </a:p>
          <a:p>
            <a:pPr marL="457200" indent="-457200" algn="l">
              <a:buFont typeface="Arial"/>
              <a:buChar char="•"/>
            </a:pPr>
            <a:endParaRPr lang="en-US" sz="5000" dirty="0"/>
          </a:p>
          <a:p>
            <a:pPr marL="457200" indent="-457200" algn="l">
              <a:buFont typeface="Arial"/>
              <a:buChar char="•"/>
            </a:pPr>
            <a:r>
              <a:rPr lang="en-US" sz="5000" dirty="0"/>
              <a:t>Ask members to conduct concept seminars or workshops in their specialties</a:t>
            </a:r>
          </a:p>
          <a:p>
            <a:pPr marL="457200" indent="-457200" algn="l">
              <a:buFont typeface="Arial"/>
              <a:buChar char="•"/>
            </a:pPr>
            <a:endParaRPr lang="en-US" sz="5000" dirty="0"/>
          </a:p>
          <a:p>
            <a:pPr marL="457200" indent="-457200" algn="l">
              <a:buFont typeface="Arial"/>
              <a:buChar char="•"/>
            </a:pPr>
            <a:r>
              <a:rPr lang="en-US" sz="5000" dirty="0"/>
              <a:t>Organize structured tutoring, and ask members to help others individually or in small groups in language, mathematics, reading, and writing. </a:t>
            </a:r>
          </a:p>
          <a:p>
            <a:pPr marL="457200" indent="-457200" algn="l">
              <a:buFont typeface="Arial"/>
              <a:buChar char="•"/>
            </a:pPr>
            <a:endParaRPr lang="en-US" sz="5000" dirty="0"/>
          </a:p>
          <a:p>
            <a:pPr marL="457200" indent="-457200" algn="l">
              <a:buFont typeface="Arial"/>
              <a:buChar char="•"/>
            </a:pPr>
            <a:r>
              <a:rPr lang="en-US" sz="5000" dirty="0"/>
              <a:t>Assign to senior members the task of “pulling in” and orienting new members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37974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2. Promoting family-like relationships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/>
              <a:t>Teach and encourage responsible concern and caring as well as compassionate and mutually supportive relationships.</a:t>
            </a:r>
          </a:p>
          <a:p>
            <a:pPr algn="l"/>
            <a:r>
              <a:rPr lang="en-US" sz="2800" dirty="0"/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Observe members as they re-create the roles they played in their families, and provide opportunities for members to increase their self-awareness of the </a:t>
            </a:r>
            <a:r>
              <a:rPr lang="en-US" sz="2800" dirty="0" err="1"/>
              <a:t>behaviours</a:t>
            </a:r>
            <a:r>
              <a:rPr lang="en-US" sz="2800" dirty="0"/>
              <a:t> and attitudes associated with those roles </a:t>
            </a:r>
            <a:endParaRPr lang="en-US" sz="50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6005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3. Promoting Healthy Peer Relationships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/>
              <a:t>Discourage and separate members who develop negative friendships that sustain drug-related thinking, condone poor participation and noncompliance, or encourage dropping out.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Promote attachments to positive peers who reinforce recovery and right living teachings and affirm progress and pro-social change.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Conduct conflict resolution sessions within 24 hours of an incident.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Use encounter groups (or other formats) to address interpersonal and intrapersonal issues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8331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4. Encouraging role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/>
              <a:t>Encourage members who have learned TC rules, norms, and behaviors to teach and guide new members</a:t>
            </a:r>
            <a:endParaRPr lang="en-US" sz="50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Encourage members who have experienced a shift in their self-identity to tell other members about the benefits, growth, and challenges they are experiencing.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Help senior members be aware of their status in the TC and the influence they have on new and junior members.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Encourage senior members to be role models and leaders and to demonstrate desired </a:t>
            </a:r>
            <a:r>
              <a:rPr lang="en-US" sz="2800" dirty="0" err="1"/>
              <a:t>behaviours</a:t>
            </a:r>
            <a:r>
              <a:rPr lang="en-US" sz="2800" dirty="0"/>
              <a:t> and attitudes.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90627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385</Words>
  <Application>Microsoft Macintosh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M5-3.  Developing Relationship Skills: Four ways in which staff can promote change in relationship skills</vt:lpstr>
      <vt:lpstr>1. Encouraging mutual self-help </vt:lpstr>
      <vt:lpstr>2. Promoting family-like relationships</vt:lpstr>
      <vt:lpstr>3. Promoting Healthy Peer Relationships</vt:lpstr>
      <vt:lpstr>4. Encouraging role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58</cp:revision>
  <cp:lastPrinted>2020-12-06T16:25:49Z</cp:lastPrinted>
  <dcterms:created xsi:type="dcterms:W3CDTF">2020-09-07T13:47:18Z</dcterms:created>
  <dcterms:modified xsi:type="dcterms:W3CDTF">2020-12-06T16:25:56Z</dcterms:modified>
</cp:coreProperties>
</file>