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4" r:id="rId2"/>
    <p:sldId id="291" r:id="rId3"/>
    <p:sldId id="299" r:id="rId4"/>
    <p:sldId id="295" r:id="rId5"/>
    <p:sldId id="300" r:id="rId6"/>
    <p:sldId id="301" r:id="rId7"/>
    <p:sldId id="296" r:id="rId8"/>
    <p:sldId id="29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220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174F3-1E38-8544-AE94-2A20EC931C4D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99E5E-E9D4-3444-B580-5FA23EBE9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25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1430A-2B30-7B4F-A559-830D1F3A4B2A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B64E1-D725-DF4D-9C15-89A68638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09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2B64E1-D725-DF4D-9C15-89A6863851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562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 smtClean="0">
                <a:cs typeface="+mj-cs"/>
              </a:rPr>
              <a:t>M5-2.  Promoting </a:t>
            </a:r>
            <a:r>
              <a:rPr lang="en-GB" dirty="0" smtClean="0">
                <a:cs typeface="+mj-cs"/>
              </a:rPr>
              <a:t>Healthy Relationships</a:t>
            </a:r>
            <a:br>
              <a:rPr lang="en-GB" dirty="0" smtClean="0">
                <a:cs typeface="+mj-cs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830913"/>
          </a:xfrm>
        </p:spPr>
        <p:txBody>
          <a:bodyPr>
            <a:normAutofit/>
          </a:bodyPr>
          <a:lstStyle/>
          <a:p>
            <a:r>
              <a:rPr lang="en-GB" dirty="0" smtClean="0"/>
              <a:t>Common Relationship Issues #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035579"/>
            <a:ext cx="8533386" cy="4309857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3600" dirty="0" smtClean="0"/>
              <a:t>Most TC members on arrival will have a history of relationship problems including</a:t>
            </a:r>
            <a:r>
              <a:rPr lang="en-US" sz="3300" dirty="0" smtClean="0"/>
              <a:t>:</a:t>
            </a:r>
          </a:p>
          <a:p>
            <a:pPr algn="l"/>
            <a:endParaRPr lang="en-US" sz="3300" dirty="0" smtClean="0"/>
          </a:p>
          <a:p>
            <a:pPr marL="457200" indent="-457200" algn="l">
              <a:buFont typeface="Arial"/>
              <a:buChar char="•"/>
            </a:pPr>
            <a:r>
              <a:rPr lang="en-US" sz="3600" dirty="0" smtClean="0"/>
              <a:t>fear and mistrust of others because of repeated disappointment, exploitation, or abuse </a:t>
            </a:r>
          </a:p>
          <a:p>
            <a:pPr marL="457200" indent="-457200" algn="l">
              <a:buFont typeface="Arial"/>
              <a:buChar char="•"/>
            </a:pPr>
            <a:r>
              <a:rPr lang="en-US" sz="3600" dirty="0" smtClean="0"/>
              <a:t>poor relationship skills because of lack of positive role models </a:t>
            </a:r>
          </a:p>
          <a:p>
            <a:pPr marL="457200" indent="-457200" algn="l">
              <a:buFont typeface="Arial"/>
              <a:buChar char="•"/>
            </a:pPr>
            <a:r>
              <a:rPr lang="en-US" sz="3600" dirty="0" smtClean="0"/>
              <a:t>poor relationship skills because of negative family and authority figure relationships</a:t>
            </a:r>
          </a:p>
          <a:p>
            <a:pPr marL="457200" indent="-457200" algn="l">
              <a:buFont typeface="Arial"/>
              <a:buChar char="•"/>
            </a:pPr>
            <a:r>
              <a:rPr lang="en-US" sz="3600" dirty="0" smtClean="0"/>
              <a:t>a history of irresponsibility, manipulation, exploitation, and abuse of others</a:t>
            </a:r>
          </a:p>
          <a:p>
            <a:pPr marL="457200" indent="-457200" algn="l">
              <a:buFont typeface="Arial"/>
              <a:buChar char="•"/>
            </a:pPr>
            <a:r>
              <a:rPr lang="en-US" sz="3600" dirty="0" smtClean="0"/>
              <a:t>sexual acting out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37974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830913"/>
          </a:xfrm>
        </p:spPr>
        <p:txBody>
          <a:bodyPr>
            <a:normAutofit/>
          </a:bodyPr>
          <a:lstStyle/>
          <a:p>
            <a:r>
              <a:rPr lang="en-GB" dirty="0" smtClean="0"/>
              <a:t>Common Relationship Issues #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035579"/>
            <a:ext cx="8730661" cy="4309857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3300" dirty="0" smtClean="0"/>
              <a:t>Most TC members on arrival will have a history of relationship problems including:</a:t>
            </a:r>
          </a:p>
          <a:p>
            <a:pPr algn="l"/>
            <a:endParaRPr lang="en-US" sz="3300" dirty="0" smtClean="0"/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excessive dependence on family, peers, romantic partners and authority figures 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increased involvement in drug culture and decreased social activities with peers who are not involved in a drug-taking culture 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prejudice and buying into stereotypes leading to conflicts with people who were perceived as different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597355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111655"/>
            <a:ext cx="8407791" cy="69783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TC Response #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37406"/>
            <a:ext cx="8856255" cy="4658489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sz="5500" dirty="0" smtClean="0"/>
              <a:t>The TC structure/environment responds to these issues by:</a:t>
            </a:r>
          </a:p>
          <a:p>
            <a:pPr algn="l"/>
            <a:r>
              <a:rPr lang="en-US" sz="5500" dirty="0" smtClean="0"/>
              <a:t> </a:t>
            </a:r>
            <a:endParaRPr lang="en-US" sz="5500" dirty="0"/>
          </a:p>
          <a:p>
            <a:pPr marL="457200" indent="-457200" algn="l">
              <a:buFont typeface="Arial"/>
              <a:buChar char="•"/>
            </a:pPr>
            <a:r>
              <a:rPr lang="en-US" sz="5500" dirty="0" smtClean="0"/>
              <a:t>facilitating self-examination &amp; increased self-awareness by using treatment methods that stimulate and encourage self-examination </a:t>
            </a:r>
          </a:p>
          <a:p>
            <a:pPr marL="457200" indent="-457200" algn="l">
              <a:buFont typeface="Arial"/>
              <a:buChar char="•"/>
            </a:pPr>
            <a:endParaRPr lang="en-US" sz="5500" dirty="0" smtClean="0"/>
          </a:p>
          <a:p>
            <a:pPr marL="457200" indent="-457200" algn="l">
              <a:buFont typeface="Arial"/>
              <a:buChar char="•"/>
            </a:pPr>
            <a:r>
              <a:rPr lang="en-US" sz="5500" dirty="0"/>
              <a:t>u</a:t>
            </a:r>
            <a:r>
              <a:rPr lang="en-US" sz="5500" dirty="0" smtClean="0"/>
              <a:t>sing methods designed to to reveal underlying problems and relationship issues &amp; teach members to talk about and label their feelings </a:t>
            </a:r>
          </a:p>
          <a:p>
            <a:pPr marL="457200" indent="-457200" algn="l">
              <a:buFont typeface="Arial"/>
              <a:buChar char="•"/>
            </a:pPr>
            <a:endParaRPr lang="en-US" sz="5500" dirty="0" smtClean="0"/>
          </a:p>
          <a:p>
            <a:pPr marL="457200" indent="-457200" algn="l">
              <a:buFont typeface="Arial"/>
              <a:buChar char="•"/>
            </a:pPr>
            <a:r>
              <a:rPr lang="en-US" sz="5500" dirty="0" smtClean="0"/>
              <a:t>facilitating social and interpersonal skill development by encouraging members to use peer support</a:t>
            </a:r>
          </a:p>
          <a:p>
            <a:pPr marL="457200" indent="-457200" algn="l">
              <a:buFont typeface="Arial"/>
              <a:buChar char="•"/>
            </a:pPr>
            <a:endParaRPr lang="en-US" sz="5500" dirty="0" smtClean="0"/>
          </a:p>
          <a:p>
            <a:pPr marL="457200" indent="-457200" algn="l">
              <a:buFont typeface="Arial"/>
              <a:buChar char="•"/>
            </a:pPr>
            <a:r>
              <a:rPr lang="en-US" sz="5500" dirty="0" smtClean="0"/>
              <a:t>encouraging and teaching members how to be authentic participants in their relationships with others </a:t>
            </a:r>
          </a:p>
          <a:p>
            <a:pPr marL="457200" indent="-457200" algn="l">
              <a:buFont typeface="Arial"/>
              <a:buChar char="•"/>
            </a:pPr>
            <a:endParaRPr lang="en-US" sz="5500" dirty="0" smtClean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73222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111655"/>
            <a:ext cx="8407791" cy="69783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TC Response #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837406"/>
            <a:ext cx="8658980" cy="465849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dirty="0" smtClean="0"/>
              <a:t>The TC structure/environment responds to these issues by:</a:t>
            </a:r>
          </a:p>
          <a:p>
            <a:pPr algn="l"/>
            <a:endParaRPr lang="en-US" sz="2400" dirty="0"/>
          </a:p>
          <a:p>
            <a:pPr marL="457200" indent="-457200" algn="l">
              <a:buFont typeface="Arial"/>
              <a:buChar char="•"/>
            </a:pPr>
            <a:r>
              <a:rPr lang="en-US" sz="2400" dirty="0" smtClean="0"/>
              <a:t>teaching members how to develop positive, mutually supportive relationships with peers </a:t>
            </a:r>
          </a:p>
          <a:p>
            <a:pPr marL="457200" indent="-457200" algn="l">
              <a:buFont typeface="Arial"/>
              <a:buChar char="•"/>
            </a:pPr>
            <a:endParaRPr lang="en-US" sz="2400" dirty="0" smtClean="0"/>
          </a:p>
          <a:p>
            <a:pPr marL="457200" indent="-457200" algn="l">
              <a:buFont typeface="Arial"/>
              <a:buChar char="•"/>
            </a:pPr>
            <a:r>
              <a:rPr lang="en-US" sz="2400" dirty="0" smtClean="0"/>
              <a:t>providing a variety of roles &amp; teaching residents how to act in those differing roles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providing group therapy that teaches members to communicate and resolve differences and develop their capacity for empathy and compassion </a:t>
            </a:r>
          </a:p>
          <a:p>
            <a:pPr marL="342900" indent="-342900" algn="l">
              <a:buFont typeface="Arial"/>
              <a:buChar char="•"/>
            </a:pPr>
            <a:endParaRPr lang="en-US" sz="24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providing seminars to give residents information and education about relationship issues </a:t>
            </a:r>
          </a:p>
          <a:p>
            <a:pPr marL="342900" indent="-342900" algn="l">
              <a:buFont typeface="Arial"/>
              <a:buChar char="•"/>
            </a:pPr>
            <a:endParaRPr lang="en-US" sz="1900" dirty="0"/>
          </a:p>
          <a:p>
            <a:endParaRPr lang="en-US" sz="18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821461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111655"/>
            <a:ext cx="8407791" cy="69783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TC Response #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837406"/>
            <a:ext cx="8658980" cy="465849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400" dirty="0" smtClean="0"/>
              <a:t>The TC structure/environment responds to these issues by:</a:t>
            </a:r>
          </a:p>
          <a:p>
            <a:pPr algn="l"/>
            <a:endParaRPr lang="en-US" sz="2400" dirty="0"/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creating an environment in which residents must interact with a variety of people from different backgrounds and with various personalities </a:t>
            </a:r>
          </a:p>
          <a:p>
            <a:pPr marL="342900" indent="-342900" algn="l">
              <a:buFont typeface="Arial"/>
              <a:buChar char="•"/>
            </a:pPr>
            <a:endParaRPr lang="en-US" sz="24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providing residents with experience in having successful pro-social relationships</a:t>
            </a:r>
          </a:p>
          <a:p>
            <a:pPr marL="342900" indent="-342900" algn="l">
              <a:buFont typeface="Arial"/>
              <a:buChar char="•"/>
            </a:pPr>
            <a:endParaRPr lang="en-US" sz="24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encouraging  healthy relationships with peers and authority figures</a:t>
            </a:r>
          </a:p>
          <a:p>
            <a:pPr marL="342900" indent="-342900" algn="l">
              <a:buFont typeface="Arial"/>
              <a:buChar char="•"/>
            </a:pPr>
            <a:endParaRPr lang="en-US" sz="24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encouraging members to learn from positive peer role models </a:t>
            </a:r>
          </a:p>
          <a:p>
            <a:pPr marL="342900" indent="-342900" algn="l">
              <a:buFont typeface="Arial"/>
              <a:buChar char="•"/>
            </a:pPr>
            <a:endParaRPr lang="en-US" sz="24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encouraging members to serve as positive peer role models for junior members</a:t>
            </a:r>
          </a:p>
          <a:p>
            <a:pPr marL="342900" indent="-342900" algn="l">
              <a:buFont typeface="Arial"/>
              <a:buChar char="•"/>
            </a:pPr>
            <a:endParaRPr lang="en-US" sz="1900" dirty="0"/>
          </a:p>
          <a:p>
            <a:endParaRPr lang="en-US" sz="18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434000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167480"/>
            <a:ext cx="8407791" cy="62805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Making Change Happen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35102"/>
            <a:ext cx="8856255" cy="4560793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dirty="0" smtClean="0"/>
              <a:t>TC staff members are ultimately responsible for ensuring that these changes happen at both the individual and community level to do so, they should:</a:t>
            </a:r>
          </a:p>
          <a:p>
            <a:pPr algn="l"/>
            <a:r>
              <a:rPr lang="en-US" sz="8000" dirty="0" smtClean="0"/>
              <a:t> </a:t>
            </a:r>
            <a:endParaRPr lang="en-US" sz="8000" dirty="0"/>
          </a:p>
          <a:p>
            <a:pPr marL="457200" lvl="0" indent="-457200" algn="l">
              <a:buFont typeface="Arial"/>
              <a:buChar char="•"/>
            </a:pPr>
            <a:r>
              <a:rPr lang="en-US" sz="9600" dirty="0" smtClean="0"/>
              <a:t>a</a:t>
            </a:r>
            <a:r>
              <a:rPr lang="en-GB" sz="9600" dirty="0" err="1" smtClean="0"/>
              <a:t>ct</a:t>
            </a:r>
            <a:r>
              <a:rPr lang="en-GB" sz="9600" dirty="0" smtClean="0"/>
              <a:t> as role models in their relations with other staff embers </a:t>
            </a:r>
          </a:p>
          <a:p>
            <a:pPr marL="457200" lvl="0" indent="-457200" algn="l">
              <a:buFont typeface="Arial"/>
              <a:buChar char="•"/>
            </a:pPr>
            <a:r>
              <a:rPr lang="en-GB" sz="9600" dirty="0" smtClean="0"/>
              <a:t>promote family-like relationships among peers</a:t>
            </a:r>
          </a:p>
          <a:p>
            <a:pPr marL="457200" lvl="0" indent="-457200" algn="l">
              <a:buFont typeface="Arial"/>
              <a:buChar char="•"/>
            </a:pPr>
            <a:endParaRPr lang="en-GB" sz="9600" dirty="0" smtClean="0"/>
          </a:p>
          <a:p>
            <a:pPr marL="457200" lvl="0" indent="-457200" algn="l">
              <a:buFont typeface="Arial"/>
              <a:buChar char="•"/>
            </a:pPr>
            <a:r>
              <a:rPr lang="en-GB" sz="9600" dirty="0" smtClean="0"/>
              <a:t>encourage senior members to be role models &amp; leaders</a:t>
            </a:r>
          </a:p>
          <a:p>
            <a:pPr marL="457200" lvl="0" indent="-457200" algn="l">
              <a:buFont typeface="Arial"/>
              <a:buChar char="•"/>
            </a:pPr>
            <a:endParaRPr lang="en-GB" sz="9600" dirty="0" smtClean="0"/>
          </a:p>
          <a:p>
            <a:pPr marL="457200" lvl="0" indent="-457200" algn="l">
              <a:buFont typeface="Arial"/>
              <a:buChar char="•"/>
            </a:pPr>
            <a:r>
              <a:rPr lang="en-GB" sz="9600" dirty="0" smtClean="0"/>
              <a:t>use community-as-method to develop members’ relationship skills in all areas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627642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153524"/>
            <a:ext cx="8407791" cy="65596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Relationship Skills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109" y="1018842"/>
            <a:ext cx="8442762" cy="4477053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sz="7000" dirty="0" smtClean="0"/>
              <a:t>There are six areas where skills must be developed and/or maintained in order to ensure sustained healthy relationships:</a:t>
            </a:r>
            <a:endParaRPr lang="en-US" sz="7000" dirty="0"/>
          </a:p>
          <a:p>
            <a:pPr algn="l"/>
            <a:endParaRPr lang="en-US" sz="7000" dirty="0" smtClean="0"/>
          </a:p>
          <a:p>
            <a:pPr marL="857250" indent="-857250" algn="l">
              <a:buFont typeface="Arial"/>
              <a:buChar char="•"/>
            </a:pPr>
            <a:r>
              <a:rPr lang="en-US" sz="7000" dirty="0" smtClean="0"/>
              <a:t>Communication </a:t>
            </a:r>
            <a:endParaRPr lang="en-US" sz="7000" dirty="0"/>
          </a:p>
          <a:p>
            <a:pPr marL="857250" indent="-857250" algn="l">
              <a:buFont typeface="Arial"/>
              <a:buChar char="•"/>
            </a:pPr>
            <a:r>
              <a:rPr lang="en-US" sz="7000" dirty="0" smtClean="0"/>
              <a:t>Honesty </a:t>
            </a:r>
            <a:endParaRPr lang="en-US" sz="7000" dirty="0"/>
          </a:p>
          <a:p>
            <a:pPr marL="857250" indent="-857250" algn="l">
              <a:buFont typeface="Arial"/>
              <a:buChar char="•"/>
            </a:pPr>
            <a:r>
              <a:rPr lang="en-US" sz="7000" dirty="0" smtClean="0"/>
              <a:t>Assertiveness </a:t>
            </a:r>
            <a:endParaRPr lang="en-US" sz="7000" dirty="0"/>
          </a:p>
          <a:p>
            <a:pPr marL="857250" indent="-857250" algn="l">
              <a:buFont typeface="Arial"/>
              <a:buChar char="•"/>
            </a:pPr>
            <a:r>
              <a:rPr lang="en-US" sz="7000" dirty="0" smtClean="0"/>
              <a:t>Interpersonal </a:t>
            </a:r>
            <a:r>
              <a:rPr lang="en-US" sz="7000" dirty="0"/>
              <a:t>sensitivity </a:t>
            </a:r>
          </a:p>
          <a:p>
            <a:pPr marL="857250" indent="-857250" algn="l">
              <a:buFont typeface="Arial"/>
              <a:buChar char="•"/>
            </a:pPr>
            <a:r>
              <a:rPr lang="en-US" sz="7000" dirty="0" smtClean="0"/>
              <a:t>Compassion </a:t>
            </a:r>
            <a:endParaRPr lang="en-US" sz="7000" dirty="0"/>
          </a:p>
          <a:p>
            <a:pPr marL="857250" indent="-857250" algn="l">
              <a:buFont typeface="Arial"/>
              <a:buChar char="•"/>
            </a:pPr>
            <a:r>
              <a:rPr lang="en-US" sz="7000" dirty="0" smtClean="0"/>
              <a:t>Empathy</a:t>
            </a:r>
            <a:endParaRPr lang="en-US" sz="7000" dirty="0"/>
          </a:p>
          <a:p>
            <a:pPr marL="457200" lvl="0" indent="-457200" algn="l">
              <a:buFont typeface="Arial"/>
              <a:buChar char="•"/>
            </a:pPr>
            <a:endParaRPr lang="en-GB" sz="8000" dirty="0" smtClean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225980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550</Words>
  <Application>Microsoft Macintosh PowerPoint</Application>
  <PresentationFormat>On-screen Show (4:3)</PresentationFormat>
  <Paragraphs>94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M5-2.  Promoting Healthy Relationships </vt:lpstr>
      <vt:lpstr>Common Relationship Issues # 1</vt:lpstr>
      <vt:lpstr>Common Relationship Issues # 2</vt:lpstr>
      <vt:lpstr>The TC Response # 1</vt:lpstr>
      <vt:lpstr>The TC Response # 2</vt:lpstr>
      <vt:lpstr>The TC Response # 3</vt:lpstr>
      <vt:lpstr>Making Change Happen</vt:lpstr>
      <vt:lpstr>Relationship Skills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55</cp:revision>
  <cp:lastPrinted>2020-11-17T19:24:21Z</cp:lastPrinted>
  <dcterms:created xsi:type="dcterms:W3CDTF">2020-09-07T13:47:18Z</dcterms:created>
  <dcterms:modified xsi:type="dcterms:W3CDTF">2020-11-17T19:24:28Z</dcterms:modified>
</cp:coreProperties>
</file>