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64" r:id="rId2"/>
    <p:sldId id="291" r:id="rId3"/>
    <p:sldId id="299" r:id="rId4"/>
    <p:sldId id="295" r:id="rId5"/>
    <p:sldId id="300" r:id="rId6"/>
    <p:sldId id="301" r:id="rId7"/>
    <p:sldId id="296" r:id="rId8"/>
    <p:sldId id="297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3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9" d="100"/>
          <a:sy n="109" d="100"/>
        </p:scale>
        <p:origin x="-98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78" d="100"/>
          <a:sy n="78" d="100"/>
        </p:scale>
        <p:origin x="-2208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handoutMaster" Target="handoutMasters/handout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4174F3-1E38-8544-AE94-2A20EC931C4D}" type="datetimeFigureOut">
              <a:rPr lang="en-US" smtClean="0"/>
              <a:t>17/11/20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399E5E-E9D4-3444-B580-5FA23EBE95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99253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A1430A-2B30-7B4F-A559-830D1F3A4B2A}" type="datetimeFigureOut">
              <a:rPr lang="en-US" smtClean="0"/>
              <a:t>17/11/20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2B64E1-D725-DF4D-9C15-89A6863851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65098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2B64E1-D725-DF4D-9C15-89A68638513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75623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FA99A-0D79-F642-BF7E-D4821652B29C}" type="datetimeFigureOut">
              <a:rPr lang="en-US" smtClean="0"/>
              <a:t>17/11/20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75076-9EF0-B942-B46C-FC0A30A44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95047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FA99A-0D79-F642-BF7E-D4821652B29C}" type="datetimeFigureOut">
              <a:rPr lang="en-US" smtClean="0"/>
              <a:t>17/11/20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75076-9EF0-B942-B46C-FC0A30A44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5626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FA99A-0D79-F642-BF7E-D4821652B29C}" type="datetimeFigureOut">
              <a:rPr lang="en-US" smtClean="0"/>
              <a:t>17/11/20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75076-9EF0-B942-B46C-FC0A30A44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79044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FA99A-0D79-F642-BF7E-D4821652B29C}" type="datetimeFigureOut">
              <a:rPr lang="en-US" smtClean="0"/>
              <a:t>17/11/20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75076-9EF0-B942-B46C-FC0A30A44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0024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FA99A-0D79-F642-BF7E-D4821652B29C}" type="datetimeFigureOut">
              <a:rPr lang="en-US" smtClean="0"/>
              <a:t>17/11/20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75076-9EF0-B942-B46C-FC0A30A44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7249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FA99A-0D79-F642-BF7E-D4821652B29C}" type="datetimeFigureOut">
              <a:rPr lang="en-US" smtClean="0"/>
              <a:t>17/11/20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75076-9EF0-B942-B46C-FC0A30A44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07178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FA99A-0D79-F642-BF7E-D4821652B29C}" type="datetimeFigureOut">
              <a:rPr lang="en-US" smtClean="0"/>
              <a:t>17/11/20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75076-9EF0-B942-B46C-FC0A30A44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87350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FA99A-0D79-F642-BF7E-D4821652B29C}" type="datetimeFigureOut">
              <a:rPr lang="en-US" smtClean="0"/>
              <a:t>17/11/20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75076-9EF0-B942-B46C-FC0A30A44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80239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FA99A-0D79-F642-BF7E-D4821652B29C}" type="datetimeFigureOut">
              <a:rPr lang="en-US" smtClean="0"/>
              <a:t>17/11/20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75076-9EF0-B942-B46C-FC0A30A44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980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FA99A-0D79-F642-BF7E-D4821652B29C}" type="datetimeFigureOut">
              <a:rPr lang="en-US" smtClean="0"/>
              <a:t>17/11/20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75076-9EF0-B942-B46C-FC0A30A44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7773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FA99A-0D79-F642-BF7E-D4821652B29C}" type="datetimeFigureOut">
              <a:rPr lang="en-US" smtClean="0"/>
              <a:t>17/11/20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75076-9EF0-B942-B46C-FC0A30A44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9704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0FA99A-0D79-F642-BF7E-D4821652B29C}" type="datetimeFigureOut">
              <a:rPr lang="en-US" smtClean="0"/>
              <a:t>17/11/20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E75076-9EF0-B942-B46C-FC0A30A44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82883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80847"/>
            <a:ext cx="7772400" cy="2219603"/>
          </a:xfrm>
        </p:spPr>
        <p:txBody>
          <a:bodyPr>
            <a:normAutofit/>
          </a:bodyPr>
          <a:lstStyle/>
          <a:p>
            <a:r>
              <a:rPr lang="en-GB" smtClean="0">
                <a:cs typeface="+mj-cs"/>
              </a:rPr>
              <a:t>M5-2.  Promoting </a:t>
            </a:r>
            <a:r>
              <a:rPr lang="en-GB" dirty="0" smtClean="0">
                <a:cs typeface="+mj-cs"/>
              </a:rPr>
              <a:t>Healthy Relationships</a:t>
            </a:r>
            <a:br>
              <a:rPr lang="en-GB" dirty="0" smtClean="0">
                <a:cs typeface="+mj-cs"/>
              </a:rPr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10" name="Group 9"/>
          <p:cNvGrpSpPr/>
          <p:nvPr/>
        </p:nvGrpSpPr>
        <p:grpSpPr>
          <a:xfrm>
            <a:off x="0" y="5495896"/>
            <a:ext cx="9144000" cy="1362104"/>
            <a:chOff x="0" y="5495896"/>
            <a:chExt cx="9144000" cy="1362104"/>
          </a:xfrm>
        </p:grpSpPr>
        <p:sp>
          <p:nvSpPr>
            <p:cNvPr id="4" name="Rectangle 3"/>
            <p:cNvSpPr/>
            <p:nvPr/>
          </p:nvSpPr>
          <p:spPr>
            <a:xfrm>
              <a:off x="0" y="5495896"/>
              <a:ext cx="9144000" cy="1362104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US" dirty="0" smtClean="0"/>
                <a:t>  </a:t>
              </a:r>
              <a:r>
                <a:rPr lang="en-US" sz="2400" b="1" dirty="0" smtClean="0"/>
                <a:t>Prison-based Therapeutic Communities:  </a:t>
              </a:r>
            </a:p>
            <a:p>
              <a:pPr algn="r"/>
              <a:r>
                <a:rPr lang="en-US" sz="2400" b="1" dirty="0" smtClean="0"/>
                <a:t>A Comprehensive Staff Training Course</a:t>
              </a:r>
              <a:endParaRPr lang="en-US" sz="2400" b="1" dirty="0"/>
            </a:p>
          </p:txBody>
        </p:sp>
        <p:grpSp>
          <p:nvGrpSpPr>
            <p:cNvPr id="9" name="Group 8"/>
            <p:cNvGrpSpPr/>
            <p:nvPr/>
          </p:nvGrpSpPr>
          <p:grpSpPr>
            <a:xfrm>
              <a:off x="172616" y="5638800"/>
              <a:ext cx="2909804" cy="1167076"/>
              <a:chOff x="172616" y="5638800"/>
              <a:chExt cx="2909804" cy="1167076"/>
            </a:xfrm>
          </p:grpSpPr>
          <p:sp>
            <p:nvSpPr>
              <p:cNvPr id="8" name="Rectangle 7"/>
              <p:cNvSpPr/>
              <p:nvPr/>
            </p:nvSpPr>
            <p:spPr>
              <a:xfrm>
                <a:off x="172616" y="5638800"/>
                <a:ext cx="2909804" cy="116707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7" name="Picture 6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369891" y="5638800"/>
                <a:ext cx="2559949" cy="1167076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30051421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9891" y="204667"/>
            <a:ext cx="8407791" cy="830913"/>
          </a:xfrm>
        </p:spPr>
        <p:txBody>
          <a:bodyPr>
            <a:normAutofit/>
          </a:bodyPr>
          <a:lstStyle/>
          <a:p>
            <a:r>
              <a:rPr lang="en-GB" dirty="0" smtClean="0"/>
              <a:t>Common Relationship Issues # 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9891" y="1035579"/>
            <a:ext cx="8533386" cy="4309857"/>
          </a:xfrm>
        </p:spPr>
        <p:txBody>
          <a:bodyPr>
            <a:normAutofit fontScale="70000" lnSpcReduction="20000"/>
          </a:bodyPr>
          <a:lstStyle/>
          <a:p>
            <a:pPr algn="l"/>
            <a:r>
              <a:rPr lang="en-US" sz="3600" dirty="0" smtClean="0"/>
              <a:t>Most TC members on arrival will have a history of relationship problems including</a:t>
            </a:r>
            <a:r>
              <a:rPr lang="en-US" sz="3300" dirty="0" smtClean="0"/>
              <a:t>:</a:t>
            </a:r>
          </a:p>
          <a:p>
            <a:pPr algn="l"/>
            <a:endParaRPr lang="en-US" sz="3300" dirty="0" smtClean="0"/>
          </a:p>
          <a:p>
            <a:pPr marL="457200" indent="-457200" algn="l">
              <a:buFont typeface="Arial"/>
              <a:buChar char="•"/>
            </a:pPr>
            <a:r>
              <a:rPr lang="en-US" sz="3600" dirty="0" smtClean="0"/>
              <a:t>fear and mistrust of others because of repeated disappointment, exploitation, or abuse </a:t>
            </a:r>
          </a:p>
          <a:p>
            <a:pPr marL="457200" indent="-457200" algn="l">
              <a:buFont typeface="Arial"/>
              <a:buChar char="•"/>
            </a:pPr>
            <a:r>
              <a:rPr lang="en-US" sz="3600" dirty="0" smtClean="0"/>
              <a:t>poor relationship skills because of lack of positive role models </a:t>
            </a:r>
          </a:p>
          <a:p>
            <a:pPr marL="457200" indent="-457200" algn="l">
              <a:buFont typeface="Arial"/>
              <a:buChar char="•"/>
            </a:pPr>
            <a:r>
              <a:rPr lang="en-US" sz="3600" dirty="0" smtClean="0"/>
              <a:t>poor relationship skills because of negative family and authority figure relationships</a:t>
            </a:r>
          </a:p>
          <a:p>
            <a:pPr marL="457200" indent="-457200" algn="l">
              <a:buFont typeface="Arial"/>
              <a:buChar char="•"/>
            </a:pPr>
            <a:r>
              <a:rPr lang="en-US" sz="3600" dirty="0" smtClean="0"/>
              <a:t>a history of irresponsibility, manipulation, exploitation, and abuse of others</a:t>
            </a:r>
          </a:p>
          <a:p>
            <a:pPr marL="457200" indent="-457200" algn="l">
              <a:buFont typeface="Arial"/>
              <a:buChar char="•"/>
            </a:pPr>
            <a:r>
              <a:rPr lang="en-US" sz="3600" dirty="0" smtClean="0"/>
              <a:t>sexual acting out </a:t>
            </a:r>
          </a:p>
          <a:p>
            <a:endParaRPr lang="en-US" sz="8000" dirty="0"/>
          </a:p>
          <a:p>
            <a:endParaRPr lang="en-US" sz="8000" dirty="0"/>
          </a:p>
          <a:p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0" y="5495896"/>
            <a:ext cx="9144000" cy="1362104"/>
            <a:chOff x="0" y="5495896"/>
            <a:chExt cx="9144000" cy="1362104"/>
          </a:xfrm>
        </p:grpSpPr>
        <p:sp>
          <p:nvSpPr>
            <p:cNvPr id="8" name="Rectangle 7"/>
            <p:cNvSpPr/>
            <p:nvPr/>
          </p:nvSpPr>
          <p:spPr>
            <a:xfrm>
              <a:off x="0" y="5495896"/>
              <a:ext cx="9144000" cy="1362104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US" dirty="0" smtClean="0"/>
                <a:t>  </a:t>
              </a:r>
              <a:r>
                <a:rPr lang="en-US" sz="2400" b="1" dirty="0" smtClean="0"/>
                <a:t>Prison-based Therapeutic Communities:  </a:t>
              </a:r>
            </a:p>
            <a:p>
              <a:pPr algn="r"/>
              <a:r>
                <a:rPr lang="en-US" sz="2400" b="1" dirty="0" smtClean="0"/>
                <a:t>A Comprehensive Staff Training Course</a:t>
              </a:r>
              <a:endParaRPr lang="en-US" sz="2400" b="1" dirty="0"/>
            </a:p>
          </p:txBody>
        </p:sp>
        <p:grpSp>
          <p:nvGrpSpPr>
            <p:cNvPr id="9" name="Group 8"/>
            <p:cNvGrpSpPr/>
            <p:nvPr/>
          </p:nvGrpSpPr>
          <p:grpSpPr>
            <a:xfrm>
              <a:off x="172616" y="5638800"/>
              <a:ext cx="2909804" cy="1167076"/>
              <a:chOff x="172616" y="5638800"/>
              <a:chExt cx="2909804" cy="1167076"/>
            </a:xfrm>
          </p:grpSpPr>
          <p:sp>
            <p:nvSpPr>
              <p:cNvPr id="10" name="Rectangle 9"/>
              <p:cNvSpPr/>
              <p:nvPr/>
            </p:nvSpPr>
            <p:spPr>
              <a:xfrm>
                <a:off x="172616" y="5638800"/>
                <a:ext cx="2909804" cy="116707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11" name="Picture 10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369891" y="5638800"/>
                <a:ext cx="2559949" cy="1167076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34379747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9891" y="204667"/>
            <a:ext cx="8407791" cy="830913"/>
          </a:xfrm>
        </p:spPr>
        <p:txBody>
          <a:bodyPr>
            <a:normAutofit/>
          </a:bodyPr>
          <a:lstStyle/>
          <a:p>
            <a:r>
              <a:rPr lang="en-GB" dirty="0" smtClean="0"/>
              <a:t>Common Relationship Issues # 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616" y="1035579"/>
            <a:ext cx="8730661" cy="4309857"/>
          </a:xfrm>
        </p:spPr>
        <p:txBody>
          <a:bodyPr>
            <a:normAutofit fontScale="85000" lnSpcReduction="10000"/>
          </a:bodyPr>
          <a:lstStyle/>
          <a:p>
            <a:pPr algn="l"/>
            <a:r>
              <a:rPr lang="en-US" sz="3300" dirty="0" smtClean="0"/>
              <a:t>Most TC members on arrival will have a history of relationship problems including:</a:t>
            </a:r>
          </a:p>
          <a:p>
            <a:pPr algn="l"/>
            <a:endParaRPr lang="en-US" sz="3300" dirty="0" smtClean="0"/>
          </a:p>
          <a:p>
            <a:pPr marL="457200" indent="-457200" algn="l">
              <a:buFont typeface="Arial"/>
              <a:buChar char="•"/>
            </a:pPr>
            <a:r>
              <a:rPr lang="en-US" dirty="0" smtClean="0"/>
              <a:t>excessive dependence on family, peers, romantic partners and authority figures </a:t>
            </a:r>
          </a:p>
          <a:p>
            <a:pPr marL="457200" indent="-457200" algn="l">
              <a:buFont typeface="Arial"/>
              <a:buChar char="•"/>
            </a:pPr>
            <a:r>
              <a:rPr lang="en-US" dirty="0" smtClean="0"/>
              <a:t>increased involvement in drug culture and decreased social activities with peers who are not involved in a drug-taking culture </a:t>
            </a:r>
          </a:p>
          <a:p>
            <a:pPr marL="457200" indent="-457200" algn="l">
              <a:buFont typeface="Arial"/>
              <a:buChar char="•"/>
            </a:pPr>
            <a:r>
              <a:rPr lang="en-US" dirty="0" smtClean="0"/>
              <a:t>prejudice and buying into stereotypes leading to conflicts with people who were perceived as different</a:t>
            </a:r>
          </a:p>
          <a:p>
            <a:endParaRPr lang="en-US" sz="8000" dirty="0"/>
          </a:p>
          <a:p>
            <a:endParaRPr lang="en-US" sz="8000" dirty="0"/>
          </a:p>
          <a:p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0" y="5495896"/>
            <a:ext cx="9144000" cy="1362104"/>
            <a:chOff x="0" y="5495896"/>
            <a:chExt cx="9144000" cy="1362104"/>
          </a:xfrm>
        </p:grpSpPr>
        <p:sp>
          <p:nvSpPr>
            <p:cNvPr id="8" name="Rectangle 7"/>
            <p:cNvSpPr/>
            <p:nvPr/>
          </p:nvSpPr>
          <p:spPr>
            <a:xfrm>
              <a:off x="0" y="5495896"/>
              <a:ext cx="9144000" cy="1362104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US" dirty="0" smtClean="0"/>
                <a:t>  </a:t>
              </a:r>
              <a:r>
                <a:rPr lang="en-US" sz="2400" b="1" dirty="0" smtClean="0"/>
                <a:t>Prison-based Therapeutic Communities:  </a:t>
              </a:r>
            </a:p>
            <a:p>
              <a:pPr algn="r"/>
              <a:r>
                <a:rPr lang="en-US" sz="2400" b="1" dirty="0" smtClean="0"/>
                <a:t>A Comprehensive Staff Training Course</a:t>
              </a:r>
              <a:endParaRPr lang="en-US" sz="2400" b="1" dirty="0"/>
            </a:p>
          </p:txBody>
        </p:sp>
        <p:grpSp>
          <p:nvGrpSpPr>
            <p:cNvPr id="9" name="Group 8"/>
            <p:cNvGrpSpPr/>
            <p:nvPr/>
          </p:nvGrpSpPr>
          <p:grpSpPr>
            <a:xfrm>
              <a:off x="172616" y="5638800"/>
              <a:ext cx="2909804" cy="1167076"/>
              <a:chOff x="172616" y="5638800"/>
              <a:chExt cx="2909804" cy="1167076"/>
            </a:xfrm>
          </p:grpSpPr>
          <p:sp>
            <p:nvSpPr>
              <p:cNvPr id="10" name="Rectangle 9"/>
              <p:cNvSpPr/>
              <p:nvPr/>
            </p:nvSpPr>
            <p:spPr>
              <a:xfrm>
                <a:off x="172616" y="5638800"/>
                <a:ext cx="2909804" cy="116707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11" name="Picture 10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369891" y="5638800"/>
                <a:ext cx="2559949" cy="1167076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5973553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9891" y="111655"/>
            <a:ext cx="8407791" cy="697838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The TC Response # 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616" y="837406"/>
            <a:ext cx="8856255" cy="4658489"/>
          </a:xfrm>
        </p:spPr>
        <p:txBody>
          <a:bodyPr>
            <a:normAutofit fontScale="40000" lnSpcReduction="20000"/>
          </a:bodyPr>
          <a:lstStyle/>
          <a:p>
            <a:pPr algn="l"/>
            <a:r>
              <a:rPr lang="en-US" sz="5500" dirty="0" smtClean="0"/>
              <a:t>The TC structure/environment responds to these issues by:</a:t>
            </a:r>
          </a:p>
          <a:p>
            <a:pPr algn="l"/>
            <a:r>
              <a:rPr lang="en-US" sz="5500" dirty="0" smtClean="0"/>
              <a:t> </a:t>
            </a:r>
            <a:endParaRPr lang="en-US" sz="5500" dirty="0"/>
          </a:p>
          <a:p>
            <a:pPr marL="457200" indent="-457200" algn="l">
              <a:buFont typeface="Arial"/>
              <a:buChar char="•"/>
            </a:pPr>
            <a:r>
              <a:rPr lang="en-US" sz="5500" dirty="0" smtClean="0"/>
              <a:t>facilitating self-examination &amp; increased self-awareness by using treatment methods that stimulate and encourage self-examination </a:t>
            </a:r>
          </a:p>
          <a:p>
            <a:pPr marL="457200" indent="-457200" algn="l">
              <a:buFont typeface="Arial"/>
              <a:buChar char="•"/>
            </a:pPr>
            <a:endParaRPr lang="en-US" sz="5500" dirty="0" smtClean="0"/>
          </a:p>
          <a:p>
            <a:pPr marL="457200" indent="-457200" algn="l">
              <a:buFont typeface="Arial"/>
              <a:buChar char="•"/>
            </a:pPr>
            <a:r>
              <a:rPr lang="en-US" sz="5500" dirty="0"/>
              <a:t>u</a:t>
            </a:r>
            <a:r>
              <a:rPr lang="en-US" sz="5500" dirty="0" smtClean="0"/>
              <a:t>sing methods designed to to reveal underlying problems and relationship issues &amp; teach members to talk about and label their feelings </a:t>
            </a:r>
          </a:p>
          <a:p>
            <a:pPr marL="457200" indent="-457200" algn="l">
              <a:buFont typeface="Arial"/>
              <a:buChar char="•"/>
            </a:pPr>
            <a:endParaRPr lang="en-US" sz="5500" dirty="0" smtClean="0"/>
          </a:p>
          <a:p>
            <a:pPr marL="457200" indent="-457200" algn="l">
              <a:buFont typeface="Arial"/>
              <a:buChar char="•"/>
            </a:pPr>
            <a:r>
              <a:rPr lang="en-US" sz="5500" dirty="0" smtClean="0"/>
              <a:t>facilitating social and interpersonal skill development by encouraging members to use peer support</a:t>
            </a:r>
          </a:p>
          <a:p>
            <a:pPr marL="457200" indent="-457200" algn="l">
              <a:buFont typeface="Arial"/>
              <a:buChar char="•"/>
            </a:pPr>
            <a:endParaRPr lang="en-US" sz="5500" dirty="0" smtClean="0"/>
          </a:p>
          <a:p>
            <a:pPr marL="457200" indent="-457200" algn="l">
              <a:buFont typeface="Arial"/>
              <a:buChar char="•"/>
            </a:pPr>
            <a:r>
              <a:rPr lang="en-US" sz="5500" dirty="0" smtClean="0"/>
              <a:t>encouraging and teaching members how to be authentic participants in their relationships with others </a:t>
            </a:r>
          </a:p>
          <a:p>
            <a:pPr marL="457200" indent="-457200" algn="l">
              <a:buFont typeface="Arial"/>
              <a:buChar char="•"/>
            </a:pPr>
            <a:endParaRPr lang="en-US" sz="5500" dirty="0" smtClean="0"/>
          </a:p>
          <a:p>
            <a:endParaRPr lang="en-US" sz="8000" dirty="0"/>
          </a:p>
          <a:p>
            <a:endParaRPr lang="en-US" sz="8000" dirty="0"/>
          </a:p>
          <a:p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0" y="5495896"/>
            <a:ext cx="9144000" cy="1362104"/>
            <a:chOff x="0" y="5495896"/>
            <a:chExt cx="9144000" cy="1362104"/>
          </a:xfrm>
        </p:grpSpPr>
        <p:sp>
          <p:nvSpPr>
            <p:cNvPr id="8" name="Rectangle 7"/>
            <p:cNvSpPr/>
            <p:nvPr/>
          </p:nvSpPr>
          <p:spPr>
            <a:xfrm>
              <a:off x="0" y="5495896"/>
              <a:ext cx="9144000" cy="1362104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US" dirty="0" smtClean="0"/>
                <a:t>  </a:t>
              </a:r>
              <a:r>
                <a:rPr lang="en-US" sz="2400" b="1" dirty="0" smtClean="0"/>
                <a:t>Prison-based Therapeutic Communities:  </a:t>
              </a:r>
            </a:p>
            <a:p>
              <a:pPr algn="r"/>
              <a:r>
                <a:rPr lang="en-US" sz="2400" b="1" dirty="0" smtClean="0"/>
                <a:t>A Comprehensive Staff Training Course</a:t>
              </a:r>
              <a:endParaRPr lang="en-US" sz="2400" b="1" dirty="0"/>
            </a:p>
          </p:txBody>
        </p:sp>
        <p:grpSp>
          <p:nvGrpSpPr>
            <p:cNvPr id="9" name="Group 8"/>
            <p:cNvGrpSpPr/>
            <p:nvPr/>
          </p:nvGrpSpPr>
          <p:grpSpPr>
            <a:xfrm>
              <a:off x="172616" y="5638800"/>
              <a:ext cx="2909804" cy="1167076"/>
              <a:chOff x="172616" y="5638800"/>
              <a:chExt cx="2909804" cy="1167076"/>
            </a:xfrm>
          </p:grpSpPr>
          <p:sp>
            <p:nvSpPr>
              <p:cNvPr id="10" name="Rectangle 9"/>
              <p:cNvSpPr/>
              <p:nvPr/>
            </p:nvSpPr>
            <p:spPr>
              <a:xfrm>
                <a:off x="172616" y="5638800"/>
                <a:ext cx="2909804" cy="116707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11" name="Picture 10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369891" y="5638800"/>
                <a:ext cx="2559949" cy="1167076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4732227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9891" y="111655"/>
            <a:ext cx="8407791" cy="697838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The TC Response # 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9891" y="837406"/>
            <a:ext cx="8658980" cy="4658490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en-US" sz="2400" dirty="0" smtClean="0"/>
              <a:t>The TC structure/environment responds to these issues by:</a:t>
            </a:r>
          </a:p>
          <a:p>
            <a:pPr algn="l"/>
            <a:endParaRPr lang="en-US" sz="2400" dirty="0"/>
          </a:p>
          <a:p>
            <a:pPr marL="457200" indent="-457200" algn="l">
              <a:buFont typeface="Arial"/>
              <a:buChar char="•"/>
            </a:pPr>
            <a:r>
              <a:rPr lang="en-US" sz="2400" dirty="0" smtClean="0"/>
              <a:t>teaching members how to develop positive, mutually supportive relationships with peers </a:t>
            </a:r>
          </a:p>
          <a:p>
            <a:pPr marL="457200" indent="-457200" algn="l">
              <a:buFont typeface="Arial"/>
              <a:buChar char="•"/>
            </a:pPr>
            <a:endParaRPr lang="en-US" sz="2400" dirty="0" smtClean="0"/>
          </a:p>
          <a:p>
            <a:pPr marL="457200" indent="-457200" algn="l">
              <a:buFont typeface="Arial"/>
              <a:buChar char="•"/>
            </a:pPr>
            <a:r>
              <a:rPr lang="en-US" sz="2400" dirty="0" smtClean="0"/>
              <a:t>providing a variety of roles &amp; teaching residents how to act in those differing roles </a:t>
            </a:r>
          </a:p>
          <a:p>
            <a:pPr marL="342900" indent="-342900" algn="l">
              <a:buFont typeface="Arial"/>
              <a:buChar char="•"/>
            </a:pPr>
            <a:r>
              <a:rPr lang="en-US" sz="2400" dirty="0" smtClean="0"/>
              <a:t>providing group therapy that teaches members to communicate and resolve differences and develop their capacity for empathy and compassion </a:t>
            </a:r>
          </a:p>
          <a:p>
            <a:pPr marL="342900" indent="-342900" algn="l">
              <a:buFont typeface="Arial"/>
              <a:buChar char="•"/>
            </a:pPr>
            <a:endParaRPr lang="en-US" sz="2400" dirty="0" smtClean="0"/>
          </a:p>
          <a:p>
            <a:pPr marL="342900" indent="-342900" algn="l">
              <a:buFont typeface="Arial"/>
              <a:buChar char="•"/>
            </a:pPr>
            <a:r>
              <a:rPr lang="en-US" sz="2400" dirty="0" smtClean="0"/>
              <a:t>providing seminars to give residents information and education about relationship issues </a:t>
            </a:r>
          </a:p>
          <a:p>
            <a:pPr marL="342900" indent="-342900" algn="l">
              <a:buFont typeface="Arial"/>
              <a:buChar char="•"/>
            </a:pPr>
            <a:endParaRPr lang="en-US" sz="1900" dirty="0"/>
          </a:p>
          <a:p>
            <a:endParaRPr lang="en-US" sz="1800" dirty="0"/>
          </a:p>
          <a:p>
            <a:endParaRPr lang="en-US" sz="8000" dirty="0"/>
          </a:p>
          <a:p>
            <a:endParaRPr lang="en-US" sz="8000" dirty="0"/>
          </a:p>
          <a:p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0" y="5495896"/>
            <a:ext cx="9144000" cy="1362104"/>
            <a:chOff x="0" y="5495896"/>
            <a:chExt cx="9144000" cy="1362104"/>
          </a:xfrm>
        </p:grpSpPr>
        <p:sp>
          <p:nvSpPr>
            <p:cNvPr id="8" name="Rectangle 7"/>
            <p:cNvSpPr/>
            <p:nvPr/>
          </p:nvSpPr>
          <p:spPr>
            <a:xfrm>
              <a:off x="0" y="5495896"/>
              <a:ext cx="9144000" cy="1362104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US" dirty="0" smtClean="0"/>
                <a:t>  </a:t>
              </a:r>
              <a:r>
                <a:rPr lang="en-US" sz="2400" b="1" dirty="0" smtClean="0"/>
                <a:t>Prison-based Therapeutic Communities:  </a:t>
              </a:r>
            </a:p>
            <a:p>
              <a:pPr algn="r"/>
              <a:r>
                <a:rPr lang="en-US" sz="2400" b="1" dirty="0" smtClean="0"/>
                <a:t>A Comprehensive Staff Training Course</a:t>
              </a:r>
              <a:endParaRPr lang="en-US" sz="2400" b="1" dirty="0"/>
            </a:p>
          </p:txBody>
        </p:sp>
        <p:grpSp>
          <p:nvGrpSpPr>
            <p:cNvPr id="9" name="Group 8"/>
            <p:cNvGrpSpPr/>
            <p:nvPr/>
          </p:nvGrpSpPr>
          <p:grpSpPr>
            <a:xfrm>
              <a:off x="172616" y="5638800"/>
              <a:ext cx="2909804" cy="1167076"/>
              <a:chOff x="172616" y="5638800"/>
              <a:chExt cx="2909804" cy="1167076"/>
            </a:xfrm>
          </p:grpSpPr>
          <p:sp>
            <p:nvSpPr>
              <p:cNvPr id="10" name="Rectangle 9"/>
              <p:cNvSpPr/>
              <p:nvPr/>
            </p:nvSpPr>
            <p:spPr>
              <a:xfrm>
                <a:off x="172616" y="5638800"/>
                <a:ext cx="2909804" cy="116707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11" name="Picture 10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369891" y="5638800"/>
                <a:ext cx="2559949" cy="1167076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18214613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9891" y="111655"/>
            <a:ext cx="8407791" cy="697838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The TC Response # 3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9891" y="837406"/>
            <a:ext cx="8658980" cy="4658490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en-US" sz="2400" dirty="0" smtClean="0"/>
              <a:t>The TC structure/environment responds to these issues by:</a:t>
            </a:r>
          </a:p>
          <a:p>
            <a:pPr algn="l"/>
            <a:endParaRPr lang="en-US" sz="2400" dirty="0"/>
          </a:p>
          <a:p>
            <a:pPr marL="342900" indent="-342900" algn="l">
              <a:buFont typeface="Arial"/>
              <a:buChar char="•"/>
            </a:pPr>
            <a:r>
              <a:rPr lang="en-US" sz="2400" dirty="0" smtClean="0"/>
              <a:t>creating an environment in which residents must interact with a variety of people from different backgrounds and with various personalities </a:t>
            </a:r>
          </a:p>
          <a:p>
            <a:pPr marL="342900" indent="-342900" algn="l">
              <a:buFont typeface="Arial"/>
              <a:buChar char="•"/>
            </a:pPr>
            <a:endParaRPr lang="en-US" sz="2400" dirty="0" smtClean="0"/>
          </a:p>
          <a:p>
            <a:pPr marL="342900" indent="-342900" algn="l">
              <a:buFont typeface="Arial"/>
              <a:buChar char="•"/>
            </a:pPr>
            <a:r>
              <a:rPr lang="en-US" sz="2400" dirty="0" smtClean="0"/>
              <a:t>providing residents with experience in having successful pro-social relationships</a:t>
            </a:r>
          </a:p>
          <a:p>
            <a:pPr marL="342900" indent="-342900" algn="l">
              <a:buFont typeface="Arial"/>
              <a:buChar char="•"/>
            </a:pPr>
            <a:endParaRPr lang="en-US" sz="2400" dirty="0" smtClean="0"/>
          </a:p>
          <a:p>
            <a:pPr marL="342900" indent="-342900" algn="l">
              <a:buFont typeface="Arial"/>
              <a:buChar char="•"/>
            </a:pPr>
            <a:r>
              <a:rPr lang="en-US" sz="2400" dirty="0" smtClean="0"/>
              <a:t>encouraging  healthy relationships with peers and authority figures</a:t>
            </a:r>
          </a:p>
          <a:p>
            <a:pPr marL="342900" indent="-342900" algn="l">
              <a:buFont typeface="Arial"/>
              <a:buChar char="•"/>
            </a:pPr>
            <a:endParaRPr lang="en-US" sz="2400" dirty="0" smtClean="0"/>
          </a:p>
          <a:p>
            <a:pPr marL="342900" indent="-342900" algn="l">
              <a:buFont typeface="Arial"/>
              <a:buChar char="•"/>
            </a:pPr>
            <a:r>
              <a:rPr lang="en-US" sz="2400" dirty="0" smtClean="0"/>
              <a:t>encouraging members to learn from positive peer role models </a:t>
            </a:r>
          </a:p>
          <a:p>
            <a:pPr marL="342900" indent="-342900" algn="l">
              <a:buFont typeface="Arial"/>
              <a:buChar char="•"/>
            </a:pPr>
            <a:endParaRPr lang="en-US" sz="2400" dirty="0" smtClean="0"/>
          </a:p>
          <a:p>
            <a:pPr marL="342900" indent="-342900" algn="l">
              <a:buFont typeface="Arial"/>
              <a:buChar char="•"/>
            </a:pPr>
            <a:r>
              <a:rPr lang="en-US" sz="2400" dirty="0" smtClean="0"/>
              <a:t>encouraging members to serve as positive peer role models for junior members</a:t>
            </a:r>
          </a:p>
          <a:p>
            <a:pPr marL="342900" indent="-342900" algn="l">
              <a:buFont typeface="Arial"/>
              <a:buChar char="•"/>
            </a:pPr>
            <a:endParaRPr lang="en-US" sz="1900" dirty="0"/>
          </a:p>
          <a:p>
            <a:endParaRPr lang="en-US" sz="1800" dirty="0"/>
          </a:p>
          <a:p>
            <a:endParaRPr lang="en-US" sz="8000" dirty="0"/>
          </a:p>
          <a:p>
            <a:endParaRPr lang="en-US" sz="8000" dirty="0"/>
          </a:p>
          <a:p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0" y="5495896"/>
            <a:ext cx="9144000" cy="1362104"/>
            <a:chOff x="0" y="5495896"/>
            <a:chExt cx="9144000" cy="1362104"/>
          </a:xfrm>
        </p:grpSpPr>
        <p:sp>
          <p:nvSpPr>
            <p:cNvPr id="8" name="Rectangle 7"/>
            <p:cNvSpPr/>
            <p:nvPr/>
          </p:nvSpPr>
          <p:spPr>
            <a:xfrm>
              <a:off x="0" y="5495896"/>
              <a:ext cx="9144000" cy="1362104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US" dirty="0" smtClean="0"/>
                <a:t>  </a:t>
              </a:r>
              <a:r>
                <a:rPr lang="en-US" sz="2400" b="1" dirty="0" smtClean="0"/>
                <a:t>Prison-based Therapeutic Communities:  </a:t>
              </a:r>
            </a:p>
            <a:p>
              <a:pPr algn="r"/>
              <a:r>
                <a:rPr lang="en-US" sz="2400" b="1" dirty="0" smtClean="0"/>
                <a:t>A Comprehensive Staff Training Course</a:t>
              </a:r>
              <a:endParaRPr lang="en-US" sz="2400" b="1" dirty="0"/>
            </a:p>
          </p:txBody>
        </p:sp>
        <p:grpSp>
          <p:nvGrpSpPr>
            <p:cNvPr id="9" name="Group 8"/>
            <p:cNvGrpSpPr/>
            <p:nvPr/>
          </p:nvGrpSpPr>
          <p:grpSpPr>
            <a:xfrm>
              <a:off x="172616" y="5638800"/>
              <a:ext cx="2909804" cy="1167076"/>
              <a:chOff x="172616" y="5638800"/>
              <a:chExt cx="2909804" cy="1167076"/>
            </a:xfrm>
          </p:grpSpPr>
          <p:sp>
            <p:nvSpPr>
              <p:cNvPr id="10" name="Rectangle 9"/>
              <p:cNvSpPr/>
              <p:nvPr/>
            </p:nvSpPr>
            <p:spPr>
              <a:xfrm>
                <a:off x="172616" y="5638800"/>
                <a:ext cx="2909804" cy="116707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11" name="Picture 10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369891" y="5638800"/>
                <a:ext cx="2559949" cy="1167076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14340000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9891" y="167480"/>
            <a:ext cx="8407791" cy="628055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Making Change Happen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616" y="935102"/>
            <a:ext cx="8856255" cy="4560793"/>
          </a:xfrm>
        </p:spPr>
        <p:txBody>
          <a:bodyPr>
            <a:normAutofit fontScale="25000" lnSpcReduction="20000"/>
          </a:bodyPr>
          <a:lstStyle/>
          <a:p>
            <a:pPr algn="l"/>
            <a:r>
              <a:rPr lang="en-US" sz="9600" dirty="0" smtClean="0"/>
              <a:t>TC staff members are ultimately responsible for ensuring that these changes happen at both the individual and community level to do so, they should:</a:t>
            </a:r>
          </a:p>
          <a:p>
            <a:pPr algn="l"/>
            <a:r>
              <a:rPr lang="en-US" sz="8000" dirty="0" smtClean="0"/>
              <a:t> </a:t>
            </a:r>
            <a:endParaRPr lang="en-US" sz="8000" dirty="0"/>
          </a:p>
          <a:p>
            <a:pPr marL="457200" lvl="0" indent="-457200" algn="l">
              <a:buFont typeface="Arial"/>
              <a:buChar char="•"/>
            </a:pPr>
            <a:r>
              <a:rPr lang="en-US" sz="9600" dirty="0" smtClean="0"/>
              <a:t>a</a:t>
            </a:r>
            <a:r>
              <a:rPr lang="en-GB" sz="9600" dirty="0" err="1" smtClean="0"/>
              <a:t>ct</a:t>
            </a:r>
            <a:r>
              <a:rPr lang="en-GB" sz="9600" dirty="0" smtClean="0"/>
              <a:t> as role models in their relations with other staff embers </a:t>
            </a:r>
          </a:p>
          <a:p>
            <a:pPr marL="457200" lvl="0" indent="-457200" algn="l">
              <a:buFont typeface="Arial"/>
              <a:buChar char="•"/>
            </a:pPr>
            <a:r>
              <a:rPr lang="en-GB" sz="9600" dirty="0" smtClean="0"/>
              <a:t>promote family-like relationships among peers</a:t>
            </a:r>
          </a:p>
          <a:p>
            <a:pPr marL="457200" lvl="0" indent="-457200" algn="l">
              <a:buFont typeface="Arial"/>
              <a:buChar char="•"/>
            </a:pPr>
            <a:endParaRPr lang="en-GB" sz="9600" dirty="0" smtClean="0"/>
          </a:p>
          <a:p>
            <a:pPr marL="457200" lvl="0" indent="-457200" algn="l">
              <a:buFont typeface="Arial"/>
              <a:buChar char="•"/>
            </a:pPr>
            <a:r>
              <a:rPr lang="en-GB" sz="9600" dirty="0" smtClean="0"/>
              <a:t>encourage senior members to be role models &amp; leaders</a:t>
            </a:r>
          </a:p>
          <a:p>
            <a:pPr marL="457200" lvl="0" indent="-457200" algn="l">
              <a:buFont typeface="Arial"/>
              <a:buChar char="•"/>
            </a:pPr>
            <a:endParaRPr lang="en-GB" sz="9600" dirty="0" smtClean="0"/>
          </a:p>
          <a:p>
            <a:pPr marL="457200" lvl="0" indent="-457200" algn="l">
              <a:buFont typeface="Arial"/>
              <a:buChar char="•"/>
            </a:pPr>
            <a:r>
              <a:rPr lang="en-GB" sz="9600" dirty="0" smtClean="0"/>
              <a:t>use community-as-method to develop members’ relationship skills in all areas</a:t>
            </a:r>
          </a:p>
          <a:p>
            <a:endParaRPr lang="en-US" sz="8000" dirty="0"/>
          </a:p>
          <a:p>
            <a:endParaRPr lang="en-US" sz="8000" dirty="0"/>
          </a:p>
          <a:p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0" y="5495896"/>
            <a:ext cx="9144000" cy="1362104"/>
            <a:chOff x="0" y="5495896"/>
            <a:chExt cx="9144000" cy="1362104"/>
          </a:xfrm>
        </p:grpSpPr>
        <p:sp>
          <p:nvSpPr>
            <p:cNvPr id="8" name="Rectangle 7"/>
            <p:cNvSpPr/>
            <p:nvPr/>
          </p:nvSpPr>
          <p:spPr>
            <a:xfrm>
              <a:off x="0" y="5495896"/>
              <a:ext cx="9144000" cy="1362104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US" dirty="0" smtClean="0"/>
                <a:t>  </a:t>
              </a:r>
              <a:r>
                <a:rPr lang="en-US" sz="2400" b="1" dirty="0" smtClean="0"/>
                <a:t>Prison-based Therapeutic Communities:  </a:t>
              </a:r>
            </a:p>
            <a:p>
              <a:pPr algn="r"/>
              <a:r>
                <a:rPr lang="en-US" sz="2400" b="1" dirty="0" smtClean="0"/>
                <a:t>A Comprehensive Staff Training Course</a:t>
              </a:r>
              <a:endParaRPr lang="en-US" sz="2400" b="1" dirty="0"/>
            </a:p>
          </p:txBody>
        </p:sp>
        <p:grpSp>
          <p:nvGrpSpPr>
            <p:cNvPr id="9" name="Group 8"/>
            <p:cNvGrpSpPr/>
            <p:nvPr/>
          </p:nvGrpSpPr>
          <p:grpSpPr>
            <a:xfrm>
              <a:off x="172616" y="5638800"/>
              <a:ext cx="2909804" cy="1167076"/>
              <a:chOff x="172616" y="5638800"/>
              <a:chExt cx="2909804" cy="1167076"/>
            </a:xfrm>
          </p:grpSpPr>
          <p:sp>
            <p:nvSpPr>
              <p:cNvPr id="10" name="Rectangle 9"/>
              <p:cNvSpPr/>
              <p:nvPr/>
            </p:nvSpPr>
            <p:spPr>
              <a:xfrm>
                <a:off x="172616" y="5638800"/>
                <a:ext cx="2909804" cy="116707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11" name="Picture 10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369891" y="5638800"/>
                <a:ext cx="2559949" cy="1167076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36276422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9891" y="153524"/>
            <a:ext cx="8407791" cy="655968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Relationship Skills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6109" y="1018842"/>
            <a:ext cx="8442762" cy="4477053"/>
          </a:xfrm>
        </p:spPr>
        <p:txBody>
          <a:bodyPr>
            <a:normAutofit fontScale="40000" lnSpcReduction="20000"/>
          </a:bodyPr>
          <a:lstStyle/>
          <a:p>
            <a:pPr algn="l"/>
            <a:r>
              <a:rPr lang="en-US" sz="7000" dirty="0" smtClean="0"/>
              <a:t>There are six areas where skills must be developed and/or maintained in order to ensure sustained healthy relationships:</a:t>
            </a:r>
            <a:endParaRPr lang="en-US" sz="7000" dirty="0"/>
          </a:p>
          <a:p>
            <a:pPr algn="l"/>
            <a:endParaRPr lang="en-US" sz="7000" dirty="0" smtClean="0"/>
          </a:p>
          <a:p>
            <a:pPr marL="857250" indent="-857250" algn="l">
              <a:buFont typeface="Arial"/>
              <a:buChar char="•"/>
            </a:pPr>
            <a:r>
              <a:rPr lang="en-US" sz="7000" dirty="0" smtClean="0"/>
              <a:t>Communication </a:t>
            </a:r>
            <a:endParaRPr lang="en-US" sz="7000" dirty="0"/>
          </a:p>
          <a:p>
            <a:pPr marL="857250" indent="-857250" algn="l">
              <a:buFont typeface="Arial"/>
              <a:buChar char="•"/>
            </a:pPr>
            <a:r>
              <a:rPr lang="en-US" sz="7000" dirty="0" smtClean="0"/>
              <a:t>Honesty </a:t>
            </a:r>
            <a:endParaRPr lang="en-US" sz="7000" dirty="0"/>
          </a:p>
          <a:p>
            <a:pPr marL="857250" indent="-857250" algn="l">
              <a:buFont typeface="Arial"/>
              <a:buChar char="•"/>
            </a:pPr>
            <a:r>
              <a:rPr lang="en-US" sz="7000" dirty="0" smtClean="0"/>
              <a:t>Assertiveness </a:t>
            </a:r>
            <a:endParaRPr lang="en-US" sz="7000" dirty="0"/>
          </a:p>
          <a:p>
            <a:pPr marL="857250" indent="-857250" algn="l">
              <a:buFont typeface="Arial"/>
              <a:buChar char="•"/>
            </a:pPr>
            <a:r>
              <a:rPr lang="en-US" sz="7000" dirty="0" smtClean="0"/>
              <a:t>Interpersonal </a:t>
            </a:r>
            <a:r>
              <a:rPr lang="en-US" sz="7000" dirty="0"/>
              <a:t>sensitivity </a:t>
            </a:r>
          </a:p>
          <a:p>
            <a:pPr marL="857250" indent="-857250" algn="l">
              <a:buFont typeface="Arial"/>
              <a:buChar char="•"/>
            </a:pPr>
            <a:r>
              <a:rPr lang="en-US" sz="7000" dirty="0" smtClean="0"/>
              <a:t>Compassion </a:t>
            </a:r>
            <a:endParaRPr lang="en-US" sz="7000" dirty="0"/>
          </a:p>
          <a:p>
            <a:pPr marL="857250" indent="-857250" algn="l">
              <a:buFont typeface="Arial"/>
              <a:buChar char="•"/>
            </a:pPr>
            <a:r>
              <a:rPr lang="en-US" sz="7000" dirty="0" smtClean="0"/>
              <a:t>Empathy</a:t>
            </a:r>
            <a:endParaRPr lang="en-US" sz="7000" dirty="0"/>
          </a:p>
          <a:p>
            <a:pPr marL="457200" lvl="0" indent="-457200" algn="l">
              <a:buFont typeface="Arial"/>
              <a:buChar char="•"/>
            </a:pPr>
            <a:endParaRPr lang="en-GB" sz="8000" dirty="0" smtClean="0"/>
          </a:p>
          <a:p>
            <a:endParaRPr lang="en-US" sz="8000" dirty="0"/>
          </a:p>
          <a:p>
            <a:endParaRPr lang="en-US" sz="8000" dirty="0"/>
          </a:p>
          <a:p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0" y="5495896"/>
            <a:ext cx="9144000" cy="1362104"/>
            <a:chOff x="0" y="5495896"/>
            <a:chExt cx="9144000" cy="1362104"/>
          </a:xfrm>
        </p:grpSpPr>
        <p:sp>
          <p:nvSpPr>
            <p:cNvPr id="8" name="Rectangle 7"/>
            <p:cNvSpPr/>
            <p:nvPr/>
          </p:nvSpPr>
          <p:spPr>
            <a:xfrm>
              <a:off x="0" y="5495896"/>
              <a:ext cx="9144000" cy="1362104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US" dirty="0" smtClean="0"/>
                <a:t>  </a:t>
              </a:r>
              <a:r>
                <a:rPr lang="en-US" sz="2400" b="1" dirty="0" smtClean="0"/>
                <a:t>Prison-based Therapeutic Communities:  </a:t>
              </a:r>
            </a:p>
            <a:p>
              <a:pPr algn="r"/>
              <a:r>
                <a:rPr lang="en-US" sz="2400" b="1" dirty="0" smtClean="0"/>
                <a:t>A Comprehensive Staff Training Course</a:t>
              </a:r>
              <a:endParaRPr lang="en-US" sz="2400" b="1" dirty="0"/>
            </a:p>
          </p:txBody>
        </p:sp>
        <p:grpSp>
          <p:nvGrpSpPr>
            <p:cNvPr id="9" name="Group 8"/>
            <p:cNvGrpSpPr/>
            <p:nvPr/>
          </p:nvGrpSpPr>
          <p:grpSpPr>
            <a:xfrm>
              <a:off x="172616" y="5638800"/>
              <a:ext cx="2909804" cy="1167076"/>
              <a:chOff x="172616" y="5638800"/>
              <a:chExt cx="2909804" cy="1167076"/>
            </a:xfrm>
          </p:grpSpPr>
          <p:sp>
            <p:nvSpPr>
              <p:cNvPr id="10" name="Rectangle 9"/>
              <p:cNvSpPr/>
              <p:nvPr/>
            </p:nvSpPr>
            <p:spPr>
              <a:xfrm>
                <a:off x="172616" y="5638800"/>
                <a:ext cx="2909804" cy="116707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11" name="Picture 10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69891" y="5638800"/>
                <a:ext cx="2559949" cy="1167076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42259800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553</TotalTime>
  <Words>550</Words>
  <Application>Microsoft Macintosh PowerPoint</Application>
  <PresentationFormat>On-screen Show (4:3)</PresentationFormat>
  <Paragraphs>94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M5-2.  Promoting Healthy Relationships </vt:lpstr>
      <vt:lpstr>Common Relationship Issues # 1</vt:lpstr>
      <vt:lpstr>Common Relationship Issues # 2</vt:lpstr>
      <vt:lpstr>The TC Response # 1</vt:lpstr>
      <vt:lpstr>The TC Response # 2</vt:lpstr>
      <vt:lpstr>The TC Response # 3</vt:lpstr>
      <vt:lpstr>Making Change Happen</vt:lpstr>
      <vt:lpstr>Relationship Skills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Rowdy Yates</dc:creator>
  <cp:lastModifiedBy>Rowdy Yates</cp:lastModifiedBy>
  <cp:revision>55</cp:revision>
  <cp:lastPrinted>2020-11-17T19:24:21Z</cp:lastPrinted>
  <dcterms:created xsi:type="dcterms:W3CDTF">2020-09-07T13:47:18Z</dcterms:created>
  <dcterms:modified xsi:type="dcterms:W3CDTF">2020-11-17T19:24:28Z</dcterms:modified>
</cp:coreProperties>
</file>