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4" r:id="rId2"/>
    <p:sldId id="291" r:id="rId3"/>
    <p:sldId id="295" r:id="rId4"/>
    <p:sldId id="296" r:id="rId5"/>
    <p:sldId id="297" r:id="rId6"/>
    <p:sldId id="298" r:id="rId7"/>
    <p:sldId id="292" r:id="rId8"/>
    <p:sldId id="293" r:id="rId9"/>
    <p:sldId id="29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220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3D066-9E1D-EB49-82BA-894E3B7CC909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1204A-C15E-4847-AE4F-229CA980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69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1430A-2B30-7B4F-A559-830D1F3A4B2A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B64E1-D725-DF4D-9C15-89A68638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09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2B64E1-D725-DF4D-9C15-89A6863851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562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>
                <a:cs typeface="+mj-cs"/>
              </a:rPr>
              <a:t>M5-1. Peer </a:t>
            </a:r>
            <a:r>
              <a:rPr lang="en-GB" dirty="0">
                <a:cs typeface="+mj-cs"/>
              </a:rPr>
              <a:t>&amp; Staff Relationships</a:t>
            </a:r>
            <a:br>
              <a:rPr lang="en-GB" dirty="0">
                <a:cs typeface="+mj-cs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830913"/>
          </a:xfrm>
        </p:spPr>
        <p:txBody>
          <a:bodyPr>
            <a:normAutofit/>
          </a:bodyPr>
          <a:lstStyle/>
          <a:p>
            <a:r>
              <a:rPr lang="en-GB" dirty="0"/>
              <a:t>On Entering the TC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035579"/>
            <a:ext cx="8730661" cy="4309857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4400" dirty="0"/>
              <a:t>Most TC members on arrival will have a history of poor relationships with:</a:t>
            </a:r>
          </a:p>
          <a:p>
            <a:pPr algn="l"/>
            <a:r>
              <a:rPr lang="en-US" sz="4400" dirty="0"/>
              <a:t> </a:t>
            </a:r>
          </a:p>
          <a:p>
            <a:pPr marL="571500" indent="-571500" algn="l">
              <a:buFont typeface="Arial"/>
              <a:buChar char="•"/>
            </a:pPr>
            <a:r>
              <a:rPr lang="en-US" sz="4400" dirty="0"/>
              <a:t>family and peers</a:t>
            </a:r>
          </a:p>
          <a:p>
            <a:pPr marL="571500" indent="-571500" algn="l">
              <a:buFont typeface="Arial"/>
              <a:buChar char="•"/>
            </a:pPr>
            <a:r>
              <a:rPr lang="en-US" sz="4400" dirty="0"/>
              <a:t>members of the opposite sex</a:t>
            </a:r>
          </a:p>
          <a:p>
            <a:pPr marL="571500" indent="-571500" algn="l">
              <a:buFont typeface="Arial"/>
              <a:buChar char="•"/>
            </a:pPr>
            <a:r>
              <a:rPr lang="en-US" sz="4400" dirty="0"/>
              <a:t>romantic partners</a:t>
            </a:r>
          </a:p>
          <a:p>
            <a:pPr marL="571500" indent="-571500" algn="l">
              <a:buFont typeface="Arial"/>
              <a:buChar char="•"/>
            </a:pPr>
            <a:r>
              <a:rPr lang="en-US" sz="4400" dirty="0"/>
              <a:t>people from different ethnic backgrounds</a:t>
            </a:r>
          </a:p>
          <a:p>
            <a:pPr marL="571500" indent="-571500" algn="l">
              <a:buFont typeface="Arial"/>
              <a:buChar char="•"/>
            </a:pPr>
            <a:r>
              <a:rPr lang="en-US" sz="4400" dirty="0"/>
              <a:t>people from different cultural backgrounds</a:t>
            </a:r>
          </a:p>
          <a:p>
            <a:pPr marL="571500" indent="-571500" algn="l">
              <a:buFont typeface="Arial"/>
              <a:buChar char="•"/>
            </a:pPr>
            <a:endParaRPr lang="en-US" sz="4400" dirty="0"/>
          </a:p>
          <a:p>
            <a:pPr algn="l"/>
            <a:r>
              <a:rPr lang="en-GB" sz="4400" dirty="0"/>
              <a:t>The TC provides a supportive family-like atmosphere in which members can learn to develop healthy relationships and be guided by positive peer and staff role models </a:t>
            </a:r>
            <a:r>
              <a:rPr lang="en-US" sz="4400" dirty="0"/>
              <a:t>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37974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0"/>
            <a:ext cx="8407791" cy="632738"/>
          </a:xfrm>
        </p:spPr>
        <p:txBody>
          <a:bodyPr>
            <a:normAutofit fontScale="90000"/>
          </a:bodyPr>
          <a:lstStyle/>
          <a:p>
            <a:r>
              <a:rPr lang="en-GB" dirty="0"/>
              <a:t>Common Issues for Men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37407"/>
            <a:ext cx="8856255" cy="450803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4400" dirty="0"/>
              <a:t>Most male TC members on arrival will have a range of issues in relating to others.  These will include:</a:t>
            </a:r>
          </a:p>
          <a:p>
            <a:pPr algn="l"/>
            <a:r>
              <a:rPr lang="en-US" sz="4400" dirty="0"/>
              <a:t> </a:t>
            </a:r>
          </a:p>
          <a:p>
            <a:pPr marL="457200" lvl="0" indent="-457200" algn="l">
              <a:buFont typeface="Arial"/>
              <a:buChar char="•"/>
            </a:pPr>
            <a:r>
              <a:rPr lang="en-US" sz="3800" dirty="0"/>
              <a:t>a</a:t>
            </a:r>
            <a:r>
              <a:rPr lang="en-GB" sz="3800" dirty="0"/>
              <a:t> lack of positive male role models to prepare them for fatherhood or healthy relationships with peers and women  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3800" dirty="0"/>
              <a:t>a tendency to conceal insecurities, ignorance, and fears about sexuality  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3800" dirty="0"/>
              <a:t>reluctance to admit or talk about sexual abuse (this is not the case with women prisoners - where prevalence will probably be high)</a:t>
            </a:r>
          </a:p>
          <a:p>
            <a:pPr marL="457200" lvl="0" indent="-457200" algn="l">
              <a:buFont typeface="Arial"/>
              <a:buChar char="•"/>
            </a:pPr>
            <a:endParaRPr lang="en-GB" sz="3800" dirty="0"/>
          </a:p>
          <a:p>
            <a:pPr marL="457200" lvl="0" indent="-457200" algn="l">
              <a:buFont typeface="Arial"/>
              <a:buChar char="•"/>
            </a:pPr>
            <a:r>
              <a:rPr lang="en-GB" sz="3800" dirty="0"/>
              <a:t>rigid machismo and aggressive behaviour  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3800" dirty="0"/>
              <a:t>difficulty with emotional expression and exposing personal vulnerabilities  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73222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0"/>
            <a:ext cx="8407791" cy="632738"/>
          </a:xfrm>
        </p:spPr>
        <p:txBody>
          <a:bodyPr>
            <a:normAutofit fontScale="90000"/>
          </a:bodyPr>
          <a:lstStyle/>
          <a:p>
            <a:r>
              <a:rPr lang="en-GB" dirty="0"/>
              <a:t>Common Issues for Women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632738"/>
            <a:ext cx="8856255" cy="486315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dirty="0"/>
              <a:t>Most female TC members on arrival will have a range of issues in relating to others.  These will include:</a:t>
            </a:r>
          </a:p>
          <a:p>
            <a:pPr algn="l"/>
            <a:r>
              <a:rPr lang="en-US" sz="8000" dirty="0"/>
              <a:t> 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8000" dirty="0"/>
              <a:t>more complicated issues related to their self-image than their male counterparts  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8000" dirty="0"/>
              <a:t>stronger feelings of shame and guilt about using drugs and alcohol than their male counterparts   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8000" dirty="0"/>
              <a:t>they may not feel physically or psychologically safe around men </a:t>
            </a:r>
          </a:p>
          <a:p>
            <a:pPr marL="457200" lvl="0" indent="-457200" algn="l">
              <a:buFont typeface="Arial"/>
              <a:buChar char="•"/>
            </a:pPr>
            <a:endParaRPr lang="en-GB" sz="8000" dirty="0"/>
          </a:p>
          <a:p>
            <a:pPr marL="457200" lvl="0" indent="-457200" algn="l">
              <a:buFont typeface="Arial"/>
              <a:buChar char="•"/>
            </a:pPr>
            <a:r>
              <a:rPr lang="en-GB" sz="8000" dirty="0"/>
              <a:t> lower self-esteem than their male counterparts </a:t>
            </a:r>
          </a:p>
          <a:p>
            <a:pPr marL="457200" lvl="0" indent="-457200" algn="l">
              <a:buFont typeface="Arial"/>
              <a:buChar char="•"/>
            </a:pPr>
            <a:endParaRPr lang="en-GB" sz="8000" dirty="0"/>
          </a:p>
          <a:p>
            <a:pPr marL="457200" lvl="0" indent="-457200" algn="l">
              <a:buFont typeface="Arial"/>
              <a:buChar char="•"/>
            </a:pPr>
            <a:r>
              <a:rPr lang="en-GB" sz="8000" dirty="0"/>
              <a:t>more anxiety and depression than their male counterparts </a:t>
            </a:r>
          </a:p>
          <a:p>
            <a:pPr marL="457200" lvl="0" indent="-457200" algn="l">
              <a:buFont typeface="Arial"/>
              <a:buChar char="•"/>
            </a:pPr>
            <a:endParaRPr lang="en-GB" sz="8000" dirty="0"/>
          </a:p>
          <a:p>
            <a:pPr marL="457200" lvl="0" indent="-457200" algn="l">
              <a:buFont typeface="Arial"/>
              <a:buChar char="•"/>
            </a:pPr>
            <a:r>
              <a:rPr lang="en-GB" sz="8000" dirty="0"/>
              <a:t>fewer marketable job skills  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627642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0"/>
            <a:ext cx="8407791" cy="632738"/>
          </a:xfrm>
        </p:spPr>
        <p:txBody>
          <a:bodyPr>
            <a:normAutofit fontScale="90000"/>
          </a:bodyPr>
          <a:lstStyle/>
          <a:p>
            <a:r>
              <a:rPr lang="en-GB" dirty="0"/>
              <a:t>Diversity #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09492"/>
            <a:ext cx="8856255" cy="468640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dirty="0"/>
              <a:t>Many TC members on arrival will have come from a culture which actively dismisses others on the basis of:</a:t>
            </a:r>
          </a:p>
          <a:p>
            <a:pPr algn="l"/>
            <a:r>
              <a:rPr lang="en-US" sz="8000" dirty="0"/>
              <a:t> </a:t>
            </a:r>
          </a:p>
          <a:p>
            <a:pPr marL="457200" lvl="0" indent="-457200" algn="l">
              <a:buFont typeface="Arial"/>
              <a:buChar char="•"/>
            </a:pPr>
            <a:r>
              <a:rPr lang="en-US" sz="8800" dirty="0"/>
              <a:t>a</a:t>
            </a:r>
            <a:r>
              <a:rPr lang="en-GB" sz="8800" dirty="0" err="1"/>
              <a:t>uthority</a:t>
            </a:r>
            <a:r>
              <a:rPr lang="en-GB" sz="8800" dirty="0"/>
              <a:t> status</a:t>
            </a:r>
          </a:p>
          <a:p>
            <a:pPr marL="457200" lvl="0" indent="-457200" algn="l">
              <a:buFont typeface="Arial"/>
              <a:buChar char="•"/>
            </a:pPr>
            <a:endParaRPr lang="en-GB" sz="8800" dirty="0"/>
          </a:p>
          <a:p>
            <a:pPr marL="457200" lvl="0" indent="-457200" algn="l">
              <a:buFont typeface="Arial"/>
              <a:buChar char="•"/>
            </a:pPr>
            <a:r>
              <a:rPr lang="en-GB" sz="8800" dirty="0"/>
              <a:t>ethnicity  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8800" dirty="0"/>
              <a:t>affiliations (football clubs, music genres, politics etc.)</a:t>
            </a:r>
          </a:p>
          <a:p>
            <a:pPr marL="457200" lvl="0" indent="-457200" algn="l">
              <a:buFont typeface="Arial"/>
              <a:buChar char="•"/>
            </a:pPr>
            <a:endParaRPr lang="en-GB" sz="8800" dirty="0"/>
          </a:p>
          <a:p>
            <a:pPr marL="457200" lvl="0" indent="-457200" algn="l">
              <a:buFont typeface="Arial"/>
              <a:buChar char="•"/>
            </a:pPr>
            <a:r>
              <a:rPr lang="en-GB" sz="8800" dirty="0"/>
              <a:t> culture</a:t>
            </a:r>
          </a:p>
          <a:p>
            <a:pPr marL="457200" lvl="0" indent="-457200" algn="l">
              <a:buFont typeface="Arial"/>
              <a:buChar char="•"/>
            </a:pPr>
            <a:endParaRPr lang="en-GB" sz="8800" dirty="0"/>
          </a:p>
          <a:p>
            <a:pPr marL="457200" lvl="0" indent="-457200" algn="l">
              <a:buFont typeface="Arial"/>
              <a:buChar char="•"/>
            </a:pPr>
            <a:r>
              <a:rPr lang="en-GB" sz="8800" dirty="0"/>
              <a:t>social class</a:t>
            </a:r>
          </a:p>
          <a:p>
            <a:pPr marL="457200" lvl="0" indent="-457200" algn="l">
              <a:buFont typeface="Arial"/>
              <a:buChar char="•"/>
            </a:pPr>
            <a:endParaRPr lang="en-GB" sz="8800" dirty="0"/>
          </a:p>
          <a:p>
            <a:pPr marL="457200" lvl="0" indent="-457200" algn="l">
              <a:buFont typeface="Arial"/>
              <a:buChar char="•"/>
            </a:pPr>
            <a:r>
              <a:rPr lang="en-GB" sz="8800" dirty="0"/>
              <a:t>even geography and age</a:t>
            </a:r>
          </a:p>
          <a:p>
            <a:pPr marL="457200" lvl="0" indent="-457200" algn="l">
              <a:buFont typeface="Arial"/>
              <a:buChar char="•"/>
            </a:pPr>
            <a:endParaRPr lang="en-GB" sz="80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225980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0"/>
            <a:ext cx="8407791" cy="632738"/>
          </a:xfrm>
        </p:spPr>
        <p:txBody>
          <a:bodyPr>
            <a:normAutofit fontScale="90000"/>
          </a:bodyPr>
          <a:lstStyle/>
          <a:p>
            <a:r>
              <a:rPr lang="en-GB" dirty="0"/>
              <a:t>Diversity #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09492"/>
            <a:ext cx="8856255" cy="468640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dirty="0"/>
              <a:t>TCs respond to these issues in a variety of ways:</a:t>
            </a:r>
          </a:p>
          <a:p>
            <a:pPr algn="l"/>
            <a:r>
              <a:rPr lang="en-US" sz="8000" dirty="0"/>
              <a:t> 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9600" dirty="0"/>
              <a:t>Living, learning, working and eating together makes differences seem insignificant</a:t>
            </a:r>
          </a:p>
          <a:p>
            <a:pPr marL="457200" lvl="0" indent="-457200" algn="l">
              <a:buFont typeface="Arial"/>
              <a:buChar char="•"/>
            </a:pPr>
            <a:endParaRPr lang="en-GB" sz="9600" dirty="0"/>
          </a:p>
          <a:p>
            <a:pPr marL="457200" lvl="0" indent="-457200" algn="l">
              <a:buFont typeface="Arial"/>
              <a:buChar char="•"/>
            </a:pPr>
            <a:r>
              <a:rPr lang="en-GB" sz="9600" dirty="0"/>
              <a:t>Finding common concerns teaches that differences are ‘skin deep’ 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9600" dirty="0"/>
              <a:t>TC is designed to focus on &amp; emphasise these common issues</a:t>
            </a:r>
          </a:p>
          <a:p>
            <a:pPr lvl="0" algn="l"/>
            <a:r>
              <a:rPr lang="en-GB" sz="9600" dirty="0"/>
              <a:t> 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9600" dirty="0"/>
              <a:t>TC provides opportunities for conflict – but in a safe setting</a:t>
            </a:r>
          </a:p>
          <a:p>
            <a:pPr marL="457200" lvl="0" indent="-457200" algn="l">
              <a:buFont typeface="Arial"/>
              <a:buChar char="•"/>
            </a:pPr>
            <a:endParaRPr lang="en-GB" sz="9600" dirty="0"/>
          </a:p>
          <a:p>
            <a:pPr marL="457200" lvl="0" indent="-457200" algn="l">
              <a:buFont typeface="Arial"/>
              <a:buChar char="•"/>
            </a:pPr>
            <a:r>
              <a:rPr lang="en-GB" sz="9600" dirty="0"/>
              <a:t> TC promotes conflict resolution as an opportunity for self-learning</a:t>
            </a:r>
          </a:p>
          <a:p>
            <a:pPr marL="457200" lvl="0" indent="-457200" algn="l">
              <a:buFont typeface="Arial"/>
              <a:buChar char="•"/>
            </a:pPr>
            <a:endParaRPr lang="en-GB" sz="8800" dirty="0"/>
          </a:p>
          <a:p>
            <a:pPr marL="457200" lvl="0" indent="-457200" algn="l">
              <a:buFont typeface="Arial"/>
              <a:buChar char="•"/>
            </a:pPr>
            <a:endParaRPr lang="en-GB" sz="80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274347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535041"/>
          </a:xfrm>
        </p:spPr>
        <p:txBody>
          <a:bodyPr>
            <a:normAutofit fontScale="90000"/>
          </a:bodyPr>
          <a:lstStyle/>
          <a:p>
            <a:r>
              <a:rPr lang="en-GB" dirty="0"/>
              <a:t>Staff Roles #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51361"/>
            <a:ext cx="8856255" cy="4494075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GB" sz="9600" dirty="0"/>
              <a:t>Staff members are expected to help members learn and experience healthy relationships by:</a:t>
            </a:r>
          </a:p>
          <a:p>
            <a:pPr algn="l"/>
            <a:r>
              <a:rPr lang="en-GB" sz="8000" dirty="0"/>
              <a:t> </a:t>
            </a:r>
          </a:p>
          <a:p>
            <a:pPr marL="857250" lvl="0" indent="-857250" algn="l">
              <a:buFont typeface="Arial"/>
              <a:buChar char="•"/>
            </a:pPr>
            <a:r>
              <a:rPr lang="en-GB" sz="9200" dirty="0"/>
              <a:t>encouraging mutual self-help  </a:t>
            </a:r>
          </a:p>
          <a:p>
            <a:pPr marL="857250" lvl="0" indent="-857250" algn="l">
              <a:buFont typeface="Arial"/>
              <a:buChar char="•"/>
            </a:pPr>
            <a:r>
              <a:rPr lang="en-GB" sz="9200" dirty="0"/>
              <a:t>encouraging conversations between and among members that focus on the changes they are experiencing  </a:t>
            </a:r>
          </a:p>
          <a:p>
            <a:pPr marL="857250" lvl="0" indent="-857250" algn="l">
              <a:buFont typeface="Arial"/>
              <a:buChar char="•"/>
            </a:pPr>
            <a:r>
              <a:rPr lang="en-GB" sz="9200" dirty="0"/>
              <a:t>encouraging members to seek advice from and give advice to one another  </a:t>
            </a:r>
          </a:p>
          <a:p>
            <a:pPr marL="857250" lvl="0" indent="-857250" algn="l">
              <a:buFont typeface="Arial"/>
              <a:buChar char="•"/>
            </a:pPr>
            <a:r>
              <a:rPr lang="en-GB" sz="9200" dirty="0"/>
              <a:t>encouraging members to share knowledge about topics they know more about than their peers and to assist others (possibly through seminars)  </a:t>
            </a:r>
          </a:p>
          <a:p>
            <a:pPr marL="857250" lvl="0" indent="-857250" algn="l">
              <a:buFont typeface="Arial"/>
              <a:buChar char="•"/>
            </a:pPr>
            <a:r>
              <a:rPr lang="en-GB" sz="9200" dirty="0"/>
              <a:t>organizing structured tutoring and asking members to help others on a one-on-one basis or in small groups in language, mathematics, reading &amp; writing  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98116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535041"/>
          </a:xfrm>
        </p:spPr>
        <p:txBody>
          <a:bodyPr>
            <a:normAutofit fontScale="90000"/>
          </a:bodyPr>
          <a:lstStyle/>
          <a:p>
            <a:r>
              <a:rPr lang="en-GB" dirty="0"/>
              <a:t>Staff Roles #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51361"/>
            <a:ext cx="8856255" cy="4494075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GB" sz="9600" dirty="0"/>
              <a:t>Staff members are expected to help members learn and experience healthy relationships by:</a:t>
            </a:r>
          </a:p>
          <a:p>
            <a:pPr algn="l"/>
            <a:r>
              <a:rPr lang="en-GB" sz="8000" dirty="0"/>
              <a:t> </a:t>
            </a:r>
          </a:p>
          <a:p>
            <a:pPr marL="342900" lvl="0" indent="-342900" algn="l">
              <a:buFont typeface="Arial"/>
              <a:buChar char="•"/>
            </a:pPr>
            <a:r>
              <a:rPr lang="en-GB" sz="9200" dirty="0"/>
              <a:t>assigning senior members the task of “pulling in” and orienting new members  </a:t>
            </a:r>
          </a:p>
          <a:p>
            <a:pPr marL="342900" lvl="0" indent="-342900" algn="l">
              <a:buFont typeface="Arial"/>
              <a:buChar char="•"/>
            </a:pPr>
            <a:r>
              <a:rPr lang="en-GB" sz="9200" dirty="0"/>
              <a:t>promoting family-like relationships and healthy peer friendships  </a:t>
            </a:r>
          </a:p>
          <a:p>
            <a:pPr marL="342900" lvl="0" indent="-342900" algn="l">
              <a:buFont typeface="Arial"/>
              <a:buChar char="•"/>
            </a:pPr>
            <a:r>
              <a:rPr lang="en-GB" sz="9200" dirty="0"/>
              <a:t>teaching and encouraging responsible concern and caring as well as compassionate and mutually supportive relationships  </a:t>
            </a:r>
          </a:p>
          <a:p>
            <a:pPr marL="342900" lvl="0" indent="-342900" algn="l">
              <a:buFont typeface="Arial"/>
              <a:buChar char="•"/>
            </a:pPr>
            <a:r>
              <a:rPr lang="en-GB" sz="9200" dirty="0"/>
              <a:t>observing members as they re-create the roles they played in their families and providing opportunities for members to increase their self-awareness of the behaviours and attitudes associated with those roles  </a:t>
            </a:r>
          </a:p>
          <a:p>
            <a:pPr marL="342900" indent="-342900" algn="l">
              <a:buFont typeface="Arial"/>
              <a:buChar char="•"/>
            </a:pPr>
            <a:r>
              <a:rPr lang="en-GB" sz="9200" dirty="0"/>
              <a:t>encouraging members to be role models and leaders</a:t>
            </a:r>
            <a:endParaRPr lang="en-US" sz="92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813090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535041"/>
          </a:xfrm>
        </p:spPr>
        <p:txBody>
          <a:bodyPr>
            <a:normAutofit fontScale="90000"/>
          </a:bodyPr>
          <a:lstStyle/>
          <a:p>
            <a:r>
              <a:rPr lang="en-GB" dirty="0"/>
              <a:t>Role Models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51361"/>
            <a:ext cx="8856255" cy="4494075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GB" sz="4500" dirty="0"/>
              <a:t>A role model behaves according to TC expectations of recovery and right living and sets a positive example for members to follow. Positive peer role models are expected to:</a:t>
            </a:r>
          </a:p>
          <a:p>
            <a:pPr algn="l"/>
            <a:endParaRPr lang="en-GB" sz="4500" dirty="0"/>
          </a:p>
          <a:p>
            <a:pPr marL="457200" lvl="0" indent="-457200" algn="l">
              <a:buFont typeface="Arial"/>
              <a:buChar char="•"/>
            </a:pPr>
            <a:r>
              <a:rPr lang="en-GB" sz="4500" dirty="0"/>
              <a:t>Show others how to change by example  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4500" dirty="0"/>
              <a:t>Talk about benefits gained from right living and the positive influences of the TC  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4500" dirty="0"/>
              <a:t>Provide feedback to others  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4500" dirty="0"/>
              <a:t>Demonstrate the concepts of “act as if,” “responsible concern”  </a:t>
            </a:r>
          </a:p>
          <a:p>
            <a:pPr marL="342900" lvl="0" indent="-342900" algn="l">
              <a:buFont typeface="Arial"/>
              <a:buChar char="•"/>
            </a:pPr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57080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717</Words>
  <Application>Microsoft Macintosh PowerPoint</Application>
  <PresentationFormat>On-screen Show (4:3)</PresentationFormat>
  <Paragraphs>107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M5-1. Peer &amp; Staff Relationships </vt:lpstr>
      <vt:lpstr>On Entering the TC</vt:lpstr>
      <vt:lpstr>Common Issues for Men</vt:lpstr>
      <vt:lpstr>Common Issues for Women</vt:lpstr>
      <vt:lpstr>Diversity # 1</vt:lpstr>
      <vt:lpstr>Diversity # 2</vt:lpstr>
      <vt:lpstr>Staff Roles # 1</vt:lpstr>
      <vt:lpstr>Staff Roles # 2</vt:lpstr>
      <vt:lpstr>Role Models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50</cp:revision>
  <cp:lastPrinted>2020-11-17T19:23:42Z</cp:lastPrinted>
  <dcterms:created xsi:type="dcterms:W3CDTF">2020-09-07T13:47:18Z</dcterms:created>
  <dcterms:modified xsi:type="dcterms:W3CDTF">2020-12-06T16:19:43Z</dcterms:modified>
</cp:coreProperties>
</file>