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10"/>
  </p:handoutMasterIdLst>
  <p:sldIdLst>
    <p:sldId id="264" r:id="rId2"/>
    <p:sldId id="256" r:id="rId3"/>
    <p:sldId id="292" r:id="rId4"/>
    <p:sldId id="294" r:id="rId5"/>
    <p:sldId id="295" r:id="rId6"/>
    <p:sldId id="297" r:id="rId7"/>
    <p:sldId id="296" r:id="rId8"/>
    <p:sldId id="29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9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FC8AB9-B9B0-5F40-9D26-2EEF4C5EB122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82BF1A-F34E-9646-9A47-6FA4D3D64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5595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7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0847"/>
            <a:ext cx="7772400" cy="2219603"/>
          </a:xfrm>
        </p:spPr>
        <p:txBody>
          <a:bodyPr>
            <a:normAutofit/>
          </a:bodyPr>
          <a:lstStyle/>
          <a:p>
            <a:r>
              <a:rPr lang="en-GB" smtClean="0">
                <a:cs typeface="+mj-cs"/>
              </a:rPr>
              <a:t>M4-4.  TC </a:t>
            </a:r>
            <a:r>
              <a:rPr lang="en-GB" dirty="0" smtClean="0">
                <a:cs typeface="+mj-cs"/>
              </a:rPr>
              <a:t>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4" name="Rectangle 3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05142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830913"/>
          </a:xfrm>
        </p:spPr>
        <p:txBody>
          <a:bodyPr>
            <a:normAutofit/>
          </a:bodyPr>
          <a:lstStyle/>
          <a:p>
            <a:r>
              <a:rPr lang="en-GB" dirty="0" smtClean="0"/>
              <a:t>TC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1035579"/>
            <a:ext cx="8730661" cy="4309857"/>
          </a:xfrm>
        </p:spPr>
        <p:txBody>
          <a:bodyPr>
            <a:normAutofit fontScale="77500" lnSpcReduction="20000"/>
          </a:bodyPr>
          <a:lstStyle/>
          <a:p>
            <a:pPr marL="571500" indent="-571500" algn="l">
              <a:buFont typeface="Arial"/>
              <a:buChar char="•"/>
            </a:pPr>
            <a:r>
              <a:rPr lang="en-US" sz="3600" dirty="0"/>
              <a:t>A</a:t>
            </a:r>
            <a:r>
              <a:rPr lang="en-US" sz="3600" dirty="0" smtClean="0"/>
              <a:t>ll </a:t>
            </a:r>
            <a:r>
              <a:rPr lang="en-US" sz="3600" dirty="0"/>
              <a:t>TC activities are systematized and </a:t>
            </a:r>
            <a:r>
              <a:rPr lang="en-US" sz="3600" dirty="0" smtClean="0"/>
              <a:t>formal</a:t>
            </a:r>
            <a:r>
              <a:rPr lang="en-US" sz="3600" dirty="0"/>
              <a:t>, written policies and procedures include specific steps for conducting every </a:t>
            </a:r>
            <a:r>
              <a:rPr lang="en-US" sz="3600" dirty="0" smtClean="0"/>
              <a:t>activity</a:t>
            </a:r>
          </a:p>
          <a:p>
            <a:pPr algn="l"/>
            <a:r>
              <a:rPr lang="en-US" sz="3600" dirty="0" smtClean="0"/>
              <a:t> </a:t>
            </a:r>
            <a:endParaRPr lang="en-US" sz="3600" dirty="0"/>
          </a:p>
          <a:p>
            <a:pPr marL="571500" indent="-571500" algn="l">
              <a:buFont typeface="Arial"/>
              <a:buChar char="•"/>
            </a:pPr>
            <a:r>
              <a:rPr lang="en-US" sz="3600" dirty="0"/>
              <a:t>TC systems maintain order and a positive environment of support and </a:t>
            </a:r>
            <a:r>
              <a:rPr lang="en-US" sz="3600" dirty="0" smtClean="0"/>
              <a:t>caring</a:t>
            </a:r>
            <a:endParaRPr lang="en-US" sz="3600" dirty="0"/>
          </a:p>
          <a:p>
            <a:pPr marL="571500" indent="-571500" algn="l">
              <a:buFont typeface="Arial"/>
              <a:buChar char="•"/>
            </a:pPr>
            <a:endParaRPr lang="en-US" sz="3600" dirty="0" smtClean="0"/>
          </a:p>
          <a:p>
            <a:pPr marL="571500" indent="-571500" algn="l">
              <a:buFont typeface="Arial"/>
              <a:buChar char="•"/>
            </a:pPr>
            <a:r>
              <a:rPr lang="en-US" sz="3600" dirty="0" smtClean="0"/>
              <a:t>However, system </a:t>
            </a:r>
            <a:r>
              <a:rPr lang="en-US" sz="3600" dirty="0"/>
              <a:t>breakdowns can and do occur and can have serious effects on the functioning of the community. </a:t>
            </a:r>
          </a:p>
          <a:p>
            <a:r>
              <a:rPr lang="en-US" sz="3600" dirty="0" smtClean="0"/>
              <a:t> </a:t>
            </a:r>
            <a:endParaRPr lang="en-US" sz="3600" dirty="0"/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421147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576911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The Structure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35102"/>
            <a:ext cx="8730661" cy="4560793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en-US" sz="4600" dirty="0" smtClean="0"/>
              <a:t>The TC structure </a:t>
            </a:r>
            <a:r>
              <a:rPr lang="en-US" sz="4600" dirty="0"/>
              <a:t>enables </a:t>
            </a:r>
            <a:r>
              <a:rPr lang="en-US" sz="4600" dirty="0" smtClean="0"/>
              <a:t>members to learn: </a:t>
            </a:r>
          </a:p>
          <a:p>
            <a:pPr algn="l"/>
            <a:endParaRPr lang="en-US" sz="4600" dirty="0"/>
          </a:p>
          <a:p>
            <a:pPr marL="914400" lvl="1" indent="-457200" algn="l">
              <a:buFont typeface="Arial"/>
              <a:buChar char="•"/>
            </a:pPr>
            <a:r>
              <a:rPr lang="en-US" sz="4200" i="1" dirty="0"/>
              <a:t>A step-by-step approach for success: </a:t>
            </a:r>
            <a:r>
              <a:rPr lang="en-US" sz="4200" dirty="0"/>
              <a:t>For </a:t>
            </a:r>
            <a:r>
              <a:rPr lang="en-US" sz="4200" dirty="0" smtClean="0"/>
              <a:t>members who </a:t>
            </a:r>
            <a:r>
              <a:rPr lang="en-US" sz="4200" dirty="0"/>
              <a:t>have a history of real and perceived failures, the step-by-step staged approach to treatment provides opportunities to succeed and receive positive reinforcement. 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4200" i="1" dirty="0"/>
              <a:t>How their behavior affects others: </a:t>
            </a:r>
            <a:r>
              <a:rPr lang="en-US" sz="4200" dirty="0"/>
              <a:t>For </a:t>
            </a:r>
            <a:r>
              <a:rPr lang="en-US" sz="4200" dirty="0" smtClean="0"/>
              <a:t>members who </a:t>
            </a:r>
            <a:r>
              <a:rPr lang="en-US" sz="4200" dirty="0"/>
              <a:t>are indifferent to the consequences of their behavior, the highly structured procedures force them to be aware of their surroundings and the effect of their behavior on others. 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4200" i="1" dirty="0"/>
              <a:t>To recognize and address their underlying issues: </a:t>
            </a:r>
            <a:r>
              <a:rPr lang="en-US" sz="4200" dirty="0"/>
              <a:t>The social structure exposes </a:t>
            </a:r>
            <a:r>
              <a:rPr lang="en-US" sz="4200" dirty="0" smtClean="0"/>
              <a:t>members to </a:t>
            </a:r>
            <a:r>
              <a:rPr lang="en-US" sz="4200" dirty="0"/>
              <a:t>various roles that can reveal emotional, attitudinal, and behavioral problems. 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4200" i="1" dirty="0"/>
              <a:t>Positive interactions with authority: </a:t>
            </a:r>
            <a:r>
              <a:rPr lang="en-US" sz="4200" dirty="0"/>
              <a:t>For </a:t>
            </a:r>
            <a:r>
              <a:rPr lang="en-US" sz="4200" dirty="0" smtClean="0"/>
              <a:t>members who </a:t>
            </a:r>
            <a:r>
              <a:rPr lang="en-US" sz="4200" dirty="0"/>
              <a:t>have had difficulties with authority figures, the structured program provides many opportunities to have positive interactions with </a:t>
            </a:r>
            <a:r>
              <a:rPr lang="en-US" sz="4200" dirty="0" smtClean="0"/>
              <a:t>authority </a:t>
            </a:r>
            <a:r>
              <a:rPr lang="en-US" sz="4200" dirty="0"/>
              <a:t>figures. 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659465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4669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The TC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63017"/>
            <a:ext cx="8730661" cy="4532880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n-US" dirty="0"/>
              <a:t>TC systems help members </a:t>
            </a:r>
            <a:r>
              <a:rPr lang="en-US" dirty="0" smtClean="0"/>
              <a:t>learn to:</a:t>
            </a:r>
          </a:p>
          <a:p>
            <a:pPr algn="l"/>
            <a:r>
              <a:rPr lang="en-US" dirty="0" smtClean="0"/>
              <a:t> </a:t>
            </a:r>
            <a:endParaRPr lang="en-US" dirty="0"/>
          </a:p>
          <a:p>
            <a:pPr marL="914400" lvl="1" indent="-457200" algn="l">
              <a:buFont typeface="Arial"/>
              <a:buChar char="•"/>
            </a:pPr>
            <a:r>
              <a:rPr lang="en-US" sz="3400" i="1" dirty="0"/>
              <a:t>Function in a hierarchical social system: </a:t>
            </a:r>
            <a:r>
              <a:rPr lang="en-US" sz="3400" dirty="0"/>
              <a:t>For </a:t>
            </a:r>
            <a:r>
              <a:rPr lang="en-US" sz="3400" dirty="0" smtClean="0"/>
              <a:t>members who </a:t>
            </a:r>
            <a:r>
              <a:rPr lang="en-US" sz="3400" dirty="0"/>
              <a:t>are mistrustful, cynical, or fearful of systems, the TC provides opportunities to learn how to function in a hierarchical social </a:t>
            </a:r>
            <a:r>
              <a:rPr lang="en-US" sz="3400" dirty="0" smtClean="0"/>
              <a:t>system</a:t>
            </a:r>
          </a:p>
          <a:p>
            <a:pPr marL="914400" lvl="1" indent="-457200" algn="l">
              <a:buFont typeface="Arial"/>
              <a:buChar char="•"/>
            </a:pPr>
            <a:endParaRPr lang="en-US" sz="3400" dirty="0"/>
          </a:p>
          <a:p>
            <a:pPr marL="914400" lvl="1" indent="-457200" algn="l">
              <a:buFont typeface="Arial"/>
              <a:buChar char="•"/>
            </a:pPr>
            <a:r>
              <a:rPr lang="en-US" sz="3400" i="1" dirty="0"/>
              <a:t>Follow through: </a:t>
            </a:r>
            <a:r>
              <a:rPr lang="en-US" sz="3400" dirty="0"/>
              <a:t>For </a:t>
            </a:r>
            <a:r>
              <a:rPr lang="en-US" sz="3400" dirty="0" smtClean="0"/>
              <a:t>members with </a:t>
            </a:r>
            <a:r>
              <a:rPr lang="en-US" sz="3400" dirty="0"/>
              <a:t>poor accountability, TC systems monitor their behavior as they learn to be responsible for their actions and follow through on work and </a:t>
            </a:r>
            <a:r>
              <a:rPr lang="en-US" sz="3400" dirty="0" smtClean="0"/>
              <a:t>promises</a:t>
            </a:r>
            <a:endParaRPr lang="en-US" sz="3400" dirty="0"/>
          </a:p>
          <a:p>
            <a:pPr marL="914400" lvl="1" indent="-457200" algn="l">
              <a:buFont typeface="Arial"/>
              <a:buChar char="•"/>
            </a:pPr>
            <a:endParaRPr lang="en-US" sz="3400" dirty="0"/>
          </a:p>
          <a:p>
            <a:pPr marL="914400" lvl="1" indent="-457200" algn="l">
              <a:buFont typeface="Arial"/>
              <a:buChar char="•"/>
            </a:pPr>
            <a:r>
              <a:rPr lang="en-US" sz="3400" i="1" dirty="0"/>
              <a:t>Make gradual progress: </a:t>
            </a:r>
            <a:r>
              <a:rPr lang="en-US" sz="3400" dirty="0"/>
              <a:t>For </a:t>
            </a:r>
            <a:r>
              <a:rPr lang="en-US" sz="3400" dirty="0" smtClean="0"/>
              <a:t>members who </a:t>
            </a:r>
            <a:r>
              <a:rPr lang="en-US" sz="3400" dirty="0"/>
              <a:t>tend to give up, the TC teaches tolerance, patience, and gradual progress to meet goals. Adherence to procedures requires residents to control their impulses, delay gratification, handle frustration, and manage </a:t>
            </a:r>
            <a:r>
              <a:rPr lang="en-US" sz="3400" dirty="0" smtClean="0"/>
              <a:t>emotions</a:t>
            </a:r>
            <a:endParaRPr lang="en-US" sz="3400" dirty="0"/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91846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74609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The Communication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76973"/>
            <a:ext cx="8730661" cy="4312637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3000" dirty="0"/>
              <a:t>Open communication and a communication system enhance </a:t>
            </a:r>
            <a:r>
              <a:rPr lang="en-US" sz="2800" dirty="0" smtClean="0"/>
              <a:t>members</a:t>
            </a:r>
            <a:r>
              <a:rPr lang="en-US" sz="3000" dirty="0" smtClean="0"/>
              <a:t>’ </a:t>
            </a:r>
            <a:r>
              <a:rPr lang="en-US" sz="3000" dirty="0"/>
              <a:t>healing and learning </a:t>
            </a:r>
            <a:r>
              <a:rPr lang="en-US" sz="3000" dirty="0" smtClean="0"/>
              <a:t>because: 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i="1" dirty="0" smtClean="0"/>
              <a:t>Breakdowns </a:t>
            </a:r>
            <a:r>
              <a:rPr lang="en-US" i="1" dirty="0"/>
              <a:t>are discussed: </a:t>
            </a:r>
            <a:r>
              <a:rPr lang="en-US" dirty="0"/>
              <a:t>All breakdowns are reported and discussed to further </a:t>
            </a:r>
            <a:r>
              <a:rPr lang="en-US" dirty="0" smtClean="0"/>
              <a:t>members’ </a:t>
            </a:r>
            <a:r>
              <a:rPr lang="en-US" dirty="0"/>
              <a:t>healing and learning processes. 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i="1" dirty="0"/>
              <a:t>Provoked reactions are resolved: </a:t>
            </a:r>
            <a:r>
              <a:rPr lang="en-US" dirty="0"/>
              <a:t>Information and reactions (thoughts, feelings, and questions) are discussed openly and resolved to further the healing and learning processes. 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i="1" dirty="0"/>
              <a:t>Positive affiliation is achieved: </a:t>
            </a:r>
            <a:r>
              <a:rPr lang="en-US" dirty="0"/>
              <a:t>Informal peer communication is the primary way </a:t>
            </a:r>
            <a:r>
              <a:rPr lang="en-US" dirty="0" smtClean="0"/>
              <a:t>members start </a:t>
            </a:r>
            <a:r>
              <a:rPr lang="en-US" dirty="0"/>
              <a:t>to experience a sense of community with the TC. 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278244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74609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The Daily Regimen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76973"/>
            <a:ext cx="8730661" cy="4312637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sz="4400" dirty="0" smtClean="0"/>
              <a:t>A daily regimen system of scheduled activities teaches members: </a:t>
            </a:r>
          </a:p>
          <a:p>
            <a:pPr algn="l"/>
            <a:endParaRPr lang="en-US" sz="3800" dirty="0" smtClean="0"/>
          </a:p>
          <a:p>
            <a:pPr marL="457200" indent="-457200" algn="l">
              <a:buFont typeface="Arial"/>
              <a:buChar char="•"/>
            </a:pPr>
            <a:r>
              <a:rPr lang="en-US" sz="3800" i="1" dirty="0"/>
              <a:t>To be productive: </a:t>
            </a:r>
            <a:r>
              <a:rPr lang="en-US" sz="3800" dirty="0"/>
              <a:t>For </a:t>
            </a:r>
            <a:r>
              <a:rPr lang="en-US" sz="3800" dirty="0" smtClean="0"/>
              <a:t>members who </a:t>
            </a:r>
            <a:r>
              <a:rPr lang="en-US" sz="3800" dirty="0"/>
              <a:t>lack structure in their lives, the TC teaches goal setting, how to establish productive routines, the completion of chores, and time management. 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i="1" dirty="0"/>
              <a:t>The benefits of consistent performance: </a:t>
            </a:r>
            <a:r>
              <a:rPr lang="en-US" sz="3800" dirty="0"/>
              <a:t>For </a:t>
            </a:r>
            <a:r>
              <a:rPr lang="en-US" sz="3800" dirty="0" smtClean="0"/>
              <a:t>members who </a:t>
            </a:r>
            <a:r>
              <a:rPr lang="en-US" sz="3800" dirty="0"/>
              <a:t>have trouble achieving long- term goals, the TC routine teaches that goal attainment occurs one step at a time and rewards consistent performance. 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i="1" dirty="0"/>
              <a:t>What to do with free time: </a:t>
            </a:r>
            <a:r>
              <a:rPr lang="en-US" sz="3800" dirty="0"/>
              <a:t>The full schedule provides certainty and reduces anxiety associated with free time that typically triggered drug-related behavior in the past. </a:t>
            </a:r>
          </a:p>
          <a:p>
            <a:pPr marL="457200" indent="-457200" algn="l">
              <a:buFont typeface="Arial"/>
              <a:buChar char="•"/>
            </a:pPr>
            <a:r>
              <a:rPr lang="en-US" sz="3800" i="1" dirty="0"/>
              <a:t>To minimize self-defeating thoughts: </a:t>
            </a:r>
            <a:r>
              <a:rPr lang="en-US" sz="3800" dirty="0"/>
              <a:t>For </a:t>
            </a:r>
            <a:r>
              <a:rPr lang="en-US" sz="3800" dirty="0" smtClean="0"/>
              <a:t>members who </a:t>
            </a:r>
            <a:r>
              <a:rPr lang="en-US" sz="3800" dirty="0"/>
              <a:t>may be withdrawn, the structured day lessens their preoccupation with self-defeating thoughts. 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013325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830913"/>
          </a:xfrm>
        </p:spPr>
        <p:txBody>
          <a:bodyPr>
            <a:normAutofit/>
          </a:bodyPr>
          <a:lstStyle/>
          <a:p>
            <a:r>
              <a:rPr lang="en-GB" smtClean="0"/>
              <a:t>System Breakdowns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1200281"/>
            <a:ext cx="8730661" cy="4089329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Arial"/>
              <a:buChar char="•"/>
            </a:pPr>
            <a:r>
              <a:rPr lang="en-US" sz="2800" dirty="0" smtClean="0"/>
              <a:t>Generally occur </a:t>
            </a:r>
            <a:r>
              <a:rPr lang="en-US" sz="2800" dirty="0"/>
              <a:t>because procedures are not followed 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 smtClean="0"/>
              <a:t>Generally occur </a:t>
            </a:r>
            <a:r>
              <a:rPr lang="en-US" sz="2800" dirty="0"/>
              <a:t>because staff </a:t>
            </a:r>
            <a:r>
              <a:rPr lang="en-US" sz="2800" dirty="0" smtClean="0"/>
              <a:t>and/or senior members </a:t>
            </a:r>
            <a:r>
              <a:rPr lang="en-US" sz="2800" dirty="0"/>
              <a:t>do not follow procedures and the daily </a:t>
            </a:r>
            <a:r>
              <a:rPr lang="en-US" sz="2800" dirty="0" smtClean="0"/>
              <a:t>schedule </a:t>
            </a:r>
            <a:endParaRPr lang="en-US" sz="2800" dirty="0"/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Are viewed as opportunities to detect and address underlying clinical </a:t>
            </a:r>
            <a:r>
              <a:rPr lang="en-US" sz="2800" dirty="0" smtClean="0"/>
              <a:t>problems </a:t>
            </a:r>
            <a:r>
              <a:rPr lang="en-US" sz="2800" dirty="0"/>
              <a:t>of residents who did not follow procedures. </a:t>
            </a:r>
            <a:endParaRPr lang="en-US" sz="2800" dirty="0" smtClean="0"/>
          </a:p>
          <a:p>
            <a:pPr marL="457200" indent="-457200" algn="l">
              <a:buFont typeface="Arial"/>
              <a:buChar char="•"/>
            </a:pPr>
            <a:endParaRPr lang="en-US" sz="2800" dirty="0"/>
          </a:p>
          <a:p>
            <a:pPr algn="l"/>
            <a:r>
              <a:rPr lang="en-US" sz="2800" dirty="0" smtClean="0"/>
              <a:t>It is staff members who are ultimately responsible for maintaining TC systems</a:t>
            </a:r>
            <a:endParaRPr lang="en-US" sz="2800" dirty="0"/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7408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64669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System Breakdowns #2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851362"/>
            <a:ext cx="8730661" cy="4644534"/>
          </a:xfrm>
        </p:spPr>
        <p:txBody>
          <a:bodyPr>
            <a:noAutofit/>
          </a:bodyPr>
          <a:lstStyle/>
          <a:p>
            <a:pPr algn="l"/>
            <a:r>
              <a:rPr lang="en-US" sz="2300" dirty="0" smtClean="0"/>
              <a:t>To prevent system breakdowns, staff members should:</a:t>
            </a:r>
          </a:p>
          <a:p>
            <a:pPr marL="342900" indent="-342900" algn="l">
              <a:buFont typeface="Arial"/>
              <a:buChar char="•"/>
            </a:pPr>
            <a:r>
              <a:rPr lang="en-US" sz="2300" i="1" dirty="0"/>
              <a:t>Follow up and provide feedback: </a:t>
            </a:r>
            <a:r>
              <a:rPr lang="en-US" sz="2300" dirty="0" smtClean="0"/>
              <a:t>Observe &amp; assess </a:t>
            </a:r>
            <a:r>
              <a:rPr lang="en-US" sz="2300" dirty="0"/>
              <a:t>whether procedures </a:t>
            </a:r>
            <a:r>
              <a:rPr lang="en-US" sz="2300" dirty="0" smtClean="0"/>
              <a:t>are appropriately </a:t>
            </a:r>
            <a:r>
              <a:rPr lang="en-US" sz="2300" dirty="0"/>
              <a:t>implemented </a:t>
            </a:r>
            <a:r>
              <a:rPr lang="en-US" sz="2300" dirty="0" smtClean="0"/>
              <a:t>&amp; provide </a:t>
            </a:r>
            <a:r>
              <a:rPr lang="en-US" sz="2300" dirty="0"/>
              <a:t>feedback to </a:t>
            </a:r>
            <a:r>
              <a:rPr lang="en-US" sz="2300" dirty="0" smtClean="0"/>
              <a:t>senior members on </a:t>
            </a:r>
            <a:r>
              <a:rPr lang="en-US" sz="2300" dirty="0"/>
              <a:t>how procedures </a:t>
            </a:r>
            <a:r>
              <a:rPr lang="en-US" sz="2300" dirty="0" smtClean="0"/>
              <a:t>are/should be </a:t>
            </a:r>
            <a:r>
              <a:rPr lang="en-US" sz="2300" dirty="0"/>
              <a:t>working </a:t>
            </a:r>
          </a:p>
          <a:p>
            <a:pPr marL="342900" indent="-342900" algn="l">
              <a:buFont typeface="Arial"/>
              <a:buChar char="•"/>
            </a:pPr>
            <a:r>
              <a:rPr lang="en-US" sz="2300" i="1" dirty="0"/>
              <a:t>Follow through on tasks and </a:t>
            </a:r>
            <a:r>
              <a:rPr lang="en-US" sz="2300" i="1" dirty="0" smtClean="0"/>
              <a:t>promises: </a:t>
            </a:r>
            <a:r>
              <a:rPr lang="en-US" sz="2300" dirty="0" smtClean="0"/>
              <a:t>Do </a:t>
            </a:r>
            <a:r>
              <a:rPr lang="en-US" sz="2300" dirty="0"/>
              <a:t>what you say you are going to do (Failure to follow through weakens morale and undermines the integrity of the TC treatment process.</a:t>
            </a:r>
            <a:r>
              <a:rPr lang="en-US" sz="2300" dirty="0" smtClean="0"/>
              <a:t>).  Encourage </a:t>
            </a:r>
            <a:r>
              <a:rPr lang="en-US" sz="2300" dirty="0"/>
              <a:t>and monitor </a:t>
            </a:r>
            <a:r>
              <a:rPr lang="en-US" sz="2300" dirty="0" smtClean="0"/>
              <a:t>TC members’ follow-through </a:t>
            </a:r>
            <a:r>
              <a:rPr lang="en-US" sz="2300" dirty="0"/>
              <a:t>on tasks and promises </a:t>
            </a:r>
          </a:p>
          <a:p>
            <a:pPr marL="342900" indent="-342900" algn="l">
              <a:buFont typeface="Arial"/>
              <a:buChar char="•"/>
            </a:pPr>
            <a:r>
              <a:rPr lang="en-US" sz="2300" i="1" dirty="0"/>
              <a:t>Review and assess breakdowns: </a:t>
            </a:r>
            <a:r>
              <a:rPr lang="en-US" sz="2300" dirty="0" smtClean="0"/>
              <a:t>Continually </a:t>
            </a:r>
            <a:r>
              <a:rPr lang="en-US" sz="2300" dirty="0"/>
              <a:t>assess and discuss system breakdowns with appropriate staff </a:t>
            </a:r>
            <a:r>
              <a:rPr lang="en-US" sz="2300" dirty="0" smtClean="0"/>
              <a:t>and TC members. Focus </a:t>
            </a:r>
            <a:r>
              <a:rPr lang="en-US" sz="2300" dirty="0"/>
              <a:t>on </a:t>
            </a:r>
            <a:r>
              <a:rPr lang="en-US" sz="2300" dirty="0" smtClean="0"/>
              <a:t>TC members’ </a:t>
            </a:r>
            <a:r>
              <a:rPr lang="en-US" sz="2300" dirty="0"/>
              <a:t>attitudinal and emotional issues related to system </a:t>
            </a:r>
            <a:r>
              <a:rPr lang="en-US" sz="2300" dirty="0" smtClean="0"/>
              <a:t>breakdowns, </a:t>
            </a:r>
            <a:r>
              <a:rPr lang="en-US" sz="2300" dirty="0"/>
              <a:t>because breakdowns can reflect treatment </a:t>
            </a:r>
            <a:r>
              <a:rPr lang="en-US" sz="2300" dirty="0" smtClean="0"/>
              <a:t>issues</a:t>
            </a:r>
            <a:endParaRPr lang="en-US" sz="2300" dirty="0"/>
          </a:p>
          <a:p>
            <a:pPr marL="457200" indent="-457200" algn="l">
              <a:buFont typeface="Arial"/>
              <a:buChar char="•"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72026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835</Words>
  <Application>Microsoft Macintosh PowerPoint</Application>
  <PresentationFormat>On-screen Show (4:3)</PresentationFormat>
  <Paragraphs>70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M4-4.  TC Systems</vt:lpstr>
      <vt:lpstr>TC Systems</vt:lpstr>
      <vt:lpstr>The Structure</vt:lpstr>
      <vt:lpstr>The TC Systems</vt:lpstr>
      <vt:lpstr>The Communication System</vt:lpstr>
      <vt:lpstr>The Daily Regimen System</vt:lpstr>
      <vt:lpstr>System Breakdowns</vt:lpstr>
      <vt:lpstr>System Breakdowns #2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Rowdy Yates</dc:creator>
  <cp:lastModifiedBy>Rowdy Yates</cp:lastModifiedBy>
  <cp:revision>43</cp:revision>
  <cp:lastPrinted>2020-11-17T19:11:43Z</cp:lastPrinted>
  <dcterms:created xsi:type="dcterms:W3CDTF">2020-09-07T13:47:18Z</dcterms:created>
  <dcterms:modified xsi:type="dcterms:W3CDTF">2020-11-17T19:11:51Z</dcterms:modified>
</cp:coreProperties>
</file>