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5"/>
  </p:handoutMasterIdLst>
  <p:sldIdLst>
    <p:sldId id="264" r:id="rId2"/>
    <p:sldId id="289" r:id="rId3"/>
    <p:sldId id="293" r:id="rId4"/>
    <p:sldId id="291" r:id="rId5"/>
    <p:sldId id="294" r:id="rId6"/>
    <p:sldId id="295" r:id="rId7"/>
    <p:sldId id="299" r:id="rId8"/>
    <p:sldId id="300" r:id="rId9"/>
    <p:sldId id="296" r:id="rId10"/>
    <p:sldId id="301" r:id="rId11"/>
    <p:sldId id="297" r:id="rId12"/>
    <p:sldId id="302" r:id="rId13"/>
    <p:sldId id="29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9" d="100"/>
          <a:sy n="109" d="100"/>
        </p:scale>
        <p:origin x="-984"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BAD6636-258C-2941-AB1C-00156E141DF2}" type="datetimeFigureOut">
              <a:rPr lang="en-US" smtClean="0"/>
              <a:t>17/11/20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123592-C7E8-D94B-8DBF-B0332218808C}" type="slidenum">
              <a:rPr lang="en-US" smtClean="0"/>
              <a:t>‹#›</a:t>
            </a:fld>
            <a:endParaRPr lang="en-US"/>
          </a:p>
        </p:txBody>
      </p:sp>
    </p:spTree>
    <p:extLst>
      <p:ext uri="{BB962C8B-B14F-4D97-AF65-F5344CB8AC3E}">
        <p14:creationId xmlns:p14="http://schemas.microsoft.com/office/powerpoint/2010/main" val="1509866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17/11/20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75950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17/11/20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947562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17/11/20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687904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17/11/20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75400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040FA99A-0D79-F642-BF7E-D4821652B29C}" type="datetimeFigureOut">
              <a:rPr lang="en-US" smtClean="0"/>
              <a:t>17/11/20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93072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040FA99A-0D79-F642-BF7E-D4821652B29C}" type="datetimeFigureOut">
              <a:rPr lang="en-US" smtClean="0"/>
              <a:t>17/11/20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70071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040FA99A-0D79-F642-BF7E-D4821652B29C}" type="datetimeFigureOut">
              <a:rPr lang="en-US" smtClean="0"/>
              <a:t>17/11/20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95873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040FA99A-0D79-F642-BF7E-D4821652B29C}" type="datetimeFigureOut">
              <a:rPr lang="en-US" smtClean="0"/>
              <a:t>17/11/20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20802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0FA99A-0D79-F642-BF7E-D4821652B29C}" type="datetimeFigureOut">
              <a:rPr lang="en-US" smtClean="0"/>
              <a:t>17/11/20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28798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17/11/20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00777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17/11/20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1189704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FA99A-0D79-F642-BF7E-D4821652B29C}" type="datetimeFigureOut">
              <a:rPr lang="en-US" smtClean="0"/>
              <a:t>17/11/20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75076-9EF0-B942-B46C-FC0A30A4489E}" type="slidenum">
              <a:rPr lang="en-US" smtClean="0"/>
              <a:t>‹#›</a:t>
            </a:fld>
            <a:endParaRPr lang="en-US"/>
          </a:p>
        </p:txBody>
      </p:sp>
    </p:spTree>
    <p:extLst>
      <p:ext uri="{BB962C8B-B14F-4D97-AF65-F5344CB8AC3E}">
        <p14:creationId xmlns:p14="http://schemas.microsoft.com/office/powerpoint/2010/main" val="3068288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80847"/>
            <a:ext cx="7772400" cy="2219603"/>
          </a:xfrm>
        </p:spPr>
        <p:txBody>
          <a:bodyPr>
            <a:normAutofit/>
          </a:bodyPr>
          <a:lstStyle/>
          <a:p>
            <a:r>
              <a:rPr lang="en-GB" smtClean="0">
                <a:cs typeface="+mj-cs"/>
              </a:rPr>
              <a:t>M4-2.  The </a:t>
            </a:r>
            <a:r>
              <a:rPr lang="en-GB" dirty="0" smtClean="0">
                <a:cs typeface="+mj-cs"/>
              </a:rPr>
              <a:t>TC Social Structure</a:t>
            </a:r>
            <a:br>
              <a:rPr lang="en-GB" dirty="0" smtClean="0">
                <a:cs typeface="+mj-cs"/>
              </a:rPr>
            </a:br>
            <a:r>
              <a:rPr lang="en-GB" dirty="0" smtClean="0"/>
              <a:t>&amp;</a:t>
            </a:r>
            <a:br>
              <a:rPr lang="en-GB" dirty="0" smtClean="0"/>
            </a:br>
            <a:r>
              <a:rPr lang="en-GB" dirty="0" smtClean="0"/>
              <a:t>Physical Environment</a:t>
            </a:r>
            <a:endParaRPr lang="en-US" dirty="0"/>
          </a:p>
        </p:txBody>
      </p:sp>
      <p:sp>
        <p:nvSpPr>
          <p:cNvPr id="3" name="Subtitle 2"/>
          <p:cNvSpPr>
            <a:spLocks noGrp="1"/>
          </p:cNvSpPr>
          <p:nvPr>
            <p:ph type="subTitle" idx="1"/>
          </p:nvPr>
        </p:nvSpPr>
        <p:spPr/>
        <p:txBody>
          <a:bodyPr/>
          <a:lstStyle/>
          <a:p>
            <a:endParaRPr lang="en-US" dirty="0"/>
          </a:p>
        </p:txBody>
      </p:sp>
      <p:grpSp>
        <p:nvGrpSpPr>
          <p:cNvPr id="10" name="Group 9"/>
          <p:cNvGrpSpPr/>
          <p:nvPr/>
        </p:nvGrpSpPr>
        <p:grpSpPr>
          <a:xfrm>
            <a:off x="0" y="5495896"/>
            <a:ext cx="9144000" cy="1362104"/>
            <a:chOff x="0" y="5495896"/>
            <a:chExt cx="9144000" cy="1362104"/>
          </a:xfrm>
        </p:grpSpPr>
        <p:sp>
          <p:nvSpPr>
            <p:cNvPr id="4" name="Rectangle 3"/>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8" name="Rectangle 7"/>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00514218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8"/>
            <a:ext cx="8407791" cy="548998"/>
          </a:xfrm>
        </p:spPr>
        <p:txBody>
          <a:bodyPr>
            <a:normAutofit fontScale="90000"/>
          </a:bodyPr>
          <a:lstStyle/>
          <a:p>
            <a:r>
              <a:rPr lang="en-GB" dirty="0" smtClean="0"/>
              <a:t>All Meetings</a:t>
            </a:r>
            <a:endParaRPr lang="en-US" dirty="0"/>
          </a:p>
        </p:txBody>
      </p:sp>
      <p:sp>
        <p:nvSpPr>
          <p:cNvPr id="3" name="Subtitle 2"/>
          <p:cNvSpPr>
            <a:spLocks noGrp="1"/>
          </p:cNvSpPr>
          <p:nvPr>
            <p:ph type="subTitle" idx="1"/>
          </p:nvPr>
        </p:nvSpPr>
        <p:spPr>
          <a:xfrm>
            <a:off x="172615" y="990930"/>
            <a:ext cx="8856255" cy="4504966"/>
          </a:xfrm>
        </p:spPr>
        <p:txBody>
          <a:bodyPr>
            <a:normAutofit fontScale="32500" lnSpcReduction="20000"/>
          </a:bodyPr>
          <a:lstStyle/>
          <a:p>
            <a:pPr marL="571500" indent="-571500" algn="l">
              <a:buFont typeface="Arial"/>
              <a:buChar char="•"/>
            </a:pPr>
            <a:r>
              <a:rPr lang="en-US" sz="6500" i="1" dirty="0"/>
              <a:t>Enhance the sense of community: </a:t>
            </a:r>
            <a:r>
              <a:rPr lang="en-US" sz="6500" dirty="0"/>
              <a:t>The purpose of all TC meetings is to enhance the sense of community and contribute to the </a:t>
            </a:r>
            <a:r>
              <a:rPr lang="en-US" sz="6500" dirty="0" smtClean="0"/>
              <a:t>members’ </a:t>
            </a:r>
            <a:r>
              <a:rPr lang="en-US" sz="6500" dirty="0"/>
              <a:t>healing and recovery </a:t>
            </a:r>
            <a:r>
              <a:rPr lang="en-US" sz="6500" dirty="0" smtClean="0"/>
              <a:t>process</a:t>
            </a:r>
            <a:endParaRPr lang="en-US" sz="6500" dirty="0"/>
          </a:p>
          <a:p>
            <a:pPr marL="571500" indent="-571500" algn="l">
              <a:buFont typeface="Arial"/>
              <a:buChar char="•"/>
            </a:pPr>
            <a:r>
              <a:rPr lang="en-US" sz="6500" i="1" dirty="0"/>
              <a:t>Provide structure: </a:t>
            </a:r>
            <a:r>
              <a:rPr lang="en-US" sz="6500" dirty="0"/>
              <a:t>Meetings are the organized components of the day. Participation in meetings is part of the healing and recovery processes and contributes to a sense of orderliness and </a:t>
            </a:r>
            <a:r>
              <a:rPr lang="en-US" sz="6500" dirty="0" smtClean="0"/>
              <a:t>purpose</a:t>
            </a:r>
            <a:endParaRPr lang="en-US" sz="6500" dirty="0"/>
          </a:p>
          <a:p>
            <a:pPr marL="571500" indent="-571500" algn="l">
              <a:buFont typeface="Arial"/>
              <a:buChar char="•"/>
            </a:pPr>
            <a:r>
              <a:rPr lang="en-US" sz="6500" i="1" dirty="0"/>
              <a:t>Resolve issues: </a:t>
            </a:r>
            <a:r>
              <a:rPr lang="en-US" sz="6500" dirty="0"/>
              <a:t>Meetings provide a structured way to address individual and collective concerns and to reinforce the main messages of recovery. </a:t>
            </a:r>
          </a:p>
          <a:p>
            <a:pPr marL="571500" indent="-571500" algn="l">
              <a:buFont typeface="Arial"/>
              <a:buChar char="•"/>
            </a:pPr>
            <a:r>
              <a:rPr lang="en-US" sz="6500" i="1" dirty="0"/>
              <a:t>Communicate to all members of the TC: </a:t>
            </a:r>
            <a:r>
              <a:rPr lang="en-US" sz="6500" dirty="0"/>
              <a:t>Meetings provide an efficient way to communicate to all members of the TC because both staff members and </a:t>
            </a:r>
            <a:r>
              <a:rPr lang="en-US" sz="6500" dirty="0" smtClean="0"/>
              <a:t>TC members are </a:t>
            </a:r>
            <a:r>
              <a:rPr lang="en-US" sz="6500" dirty="0"/>
              <a:t>required to </a:t>
            </a:r>
            <a:r>
              <a:rPr lang="en-US" sz="6500" dirty="0" smtClean="0"/>
              <a:t>attend</a:t>
            </a:r>
            <a:endParaRPr lang="en-US" sz="6500" dirty="0"/>
          </a:p>
          <a:p>
            <a:pPr marL="571500" indent="-571500" algn="l">
              <a:buFont typeface="Arial"/>
              <a:buChar char="•"/>
            </a:pPr>
            <a:r>
              <a:rPr lang="en-US" sz="6500" i="1" dirty="0"/>
              <a:t>Assess individual and collective moods of the TC: </a:t>
            </a:r>
            <a:r>
              <a:rPr lang="en-US" sz="6500" dirty="0"/>
              <a:t>Daily meetings help staff members assess individual or group moods. </a:t>
            </a:r>
            <a:r>
              <a:rPr lang="en-US" sz="6500" dirty="0" smtClean="0"/>
              <a:t>TC members who </a:t>
            </a:r>
            <a:r>
              <a:rPr lang="en-US" sz="6500" dirty="0"/>
              <a:t>are withdrawn and not participating are considered at risk for dropping out, violence, or </a:t>
            </a:r>
            <a:r>
              <a:rPr lang="en-US" sz="6500" dirty="0" smtClean="0"/>
              <a:t>suicide</a:t>
            </a:r>
            <a:endParaRPr lang="en-US" sz="6500" dirty="0"/>
          </a:p>
          <a:p>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83016649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46695"/>
          </a:xfrm>
        </p:spPr>
        <p:txBody>
          <a:bodyPr>
            <a:normAutofit fontScale="90000"/>
          </a:bodyPr>
          <a:lstStyle/>
          <a:p>
            <a:r>
              <a:rPr lang="en-GB" dirty="0" smtClean="0"/>
              <a:t>Physical Environment</a:t>
            </a:r>
            <a:endParaRPr lang="en-US" dirty="0"/>
          </a:p>
        </p:txBody>
      </p:sp>
      <p:sp>
        <p:nvSpPr>
          <p:cNvPr id="3" name="Subtitle 2"/>
          <p:cNvSpPr>
            <a:spLocks noGrp="1"/>
          </p:cNvSpPr>
          <p:nvPr>
            <p:ph type="subTitle" idx="1"/>
          </p:nvPr>
        </p:nvSpPr>
        <p:spPr>
          <a:xfrm>
            <a:off x="369892" y="949059"/>
            <a:ext cx="8533386" cy="4396377"/>
          </a:xfrm>
        </p:spPr>
        <p:txBody>
          <a:bodyPr>
            <a:normAutofit fontScale="92500"/>
          </a:bodyPr>
          <a:lstStyle/>
          <a:p>
            <a:pPr algn="l"/>
            <a:r>
              <a:rPr lang="en-US" sz="3600" dirty="0" smtClean="0"/>
              <a:t>The physical setting of the TC should be as separate as possible from the rest of the prison &amp; should allow members to:</a:t>
            </a:r>
            <a:endParaRPr lang="en-US" sz="3600" dirty="0"/>
          </a:p>
          <a:p>
            <a:pPr marL="571500" indent="-571500" algn="l">
              <a:buFont typeface="Arial"/>
              <a:buChar char="•"/>
            </a:pPr>
            <a:r>
              <a:rPr lang="en-US" sz="3600" i="1" dirty="0" smtClean="0"/>
              <a:t>Disengage from their previous lifestyle</a:t>
            </a:r>
          </a:p>
          <a:p>
            <a:pPr marL="571500" indent="-571500" algn="l">
              <a:buFont typeface="Arial"/>
              <a:buChar char="•"/>
            </a:pPr>
            <a:r>
              <a:rPr lang="en-US" sz="3600" i="1" dirty="0" smtClean="0"/>
              <a:t>Develop positive affiliation with peers</a:t>
            </a:r>
          </a:p>
          <a:p>
            <a:pPr marL="571500" indent="-571500" algn="l">
              <a:buFont typeface="Arial"/>
              <a:buChar char="•"/>
            </a:pPr>
            <a:r>
              <a:rPr lang="en-US" sz="3600" i="1" dirty="0" smtClean="0"/>
              <a:t>Achieve self-discipline </a:t>
            </a:r>
          </a:p>
          <a:p>
            <a:pPr marL="571500" indent="-571500" algn="l">
              <a:buFont typeface="Arial"/>
              <a:buChar char="•"/>
            </a:pPr>
            <a:r>
              <a:rPr lang="en-US" sz="3600" i="1" dirty="0" smtClean="0"/>
              <a:t>Reinforce recovery principles and ‘right living’</a:t>
            </a:r>
          </a:p>
          <a:p>
            <a:pPr marL="571500" indent="-571500" algn="l">
              <a:buFont typeface="Arial"/>
              <a:buChar char="•"/>
            </a:pPr>
            <a:endParaRPr lang="en-US" sz="3600" dirty="0"/>
          </a:p>
          <a:p>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96534073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8"/>
            <a:ext cx="8407791" cy="660652"/>
          </a:xfrm>
        </p:spPr>
        <p:txBody>
          <a:bodyPr>
            <a:normAutofit fontScale="90000"/>
          </a:bodyPr>
          <a:lstStyle/>
          <a:p>
            <a:r>
              <a:rPr lang="en-GB" dirty="0" smtClean="0"/>
              <a:t>All Areas</a:t>
            </a:r>
            <a:endParaRPr lang="en-US" dirty="0"/>
          </a:p>
        </p:txBody>
      </p:sp>
      <p:sp>
        <p:nvSpPr>
          <p:cNvPr id="3" name="Subtitle 2"/>
          <p:cNvSpPr>
            <a:spLocks noGrp="1"/>
          </p:cNvSpPr>
          <p:nvPr>
            <p:ph type="subTitle" idx="1"/>
          </p:nvPr>
        </p:nvSpPr>
        <p:spPr>
          <a:xfrm>
            <a:off x="172615" y="865320"/>
            <a:ext cx="8856255" cy="4630576"/>
          </a:xfrm>
        </p:spPr>
        <p:txBody>
          <a:bodyPr>
            <a:normAutofit fontScale="70000" lnSpcReduction="20000"/>
          </a:bodyPr>
          <a:lstStyle/>
          <a:p>
            <a:pPr algn="l"/>
            <a:r>
              <a:rPr lang="en-US" sz="4300" dirty="0" smtClean="0"/>
              <a:t>All members (depending on their roles in the structure) are encouraged to:</a:t>
            </a:r>
            <a:endParaRPr lang="en-US" sz="3600" dirty="0"/>
          </a:p>
          <a:p>
            <a:pPr marL="571500" indent="-571500" algn="l">
              <a:buFont typeface="Arial"/>
              <a:buChar char="•"/>
            </a:pPr>
            <a:r>
              <a:rPr lang="en-US" sz="3600" i="1" dirty="0"/>
              <a:t>k</a:t>
            </a:r>
            <a:r>
              <a:rPr lang="en-US" sz="3600" i="1" dirty="0" smtClean="0"/>
              <a:t>eep all TC areas clean, orderly, neat &amp; attractive </a:t>
            </a:r>
          </a:p>
          <a:p>
            <a:pPr algn="l"/>
            <a:endParaRPr lang="en-US" sz="3600" dirty="0" smtClean="0"/>
          </a:p>
          <a:p>
            <a:pPr algn="l"/>
            <a:r>
              <a:rPr lang="en-US" sz="3600" dirty="0" smtClean="0"/>
              <a:t>There should be an emphasis on:</a:t>
            </a:r>
            <a:endParaRPr lang="en-US" sz="3600" i="1" dirty="0"/>
          </a:p>
          <a:p>
            <a:pPr marL="571500" indent="-571500" algn="l">
              <a:buFont typeface="Arial"/>
              <a:buChar char="•"/>
            </a:pPr>
            <a:r>
              <a:rPr lang="en-US" sz="3600" i="1" dirty="0"/>
              <a:t>d</a:t>
            </a:r>
            <a:r>
              <a:rPr lang="en-US" sz="3600" i="1" dirty="0" smtClean="0"/>
              <a:t>isplaying artifacts – artwork, poetry, sculpture etc. (usually the members’ own work)</a:t>
            </a:r>
          </a:p>
          <a:p>
            <a:pPr marL="571500" indent="-571500" algn="l">
              <a:buFont typeface="Arial"/>
              <a:buChar char="•"/>
            </a:pPr>
            <a:r>
              <a:rPr lang="en-US" sz="3600" i="1" dirty="0" smtClean="0"/>
              <a:t>Displaying slogans, concepts, recovery messages  </a:t>
            </a:r>
          </a:p>
          <a:p>
            <a:pPr algn="l"/>
            <a:endParaRPr lang="en-US" sz="4300" i="1" dirty="0" smtClean="0"/>
          </a:p>
          <a:p>
            <a:pPr algn="l"/>
            <a:r>
              <a:rPr lang="en-US" sz="4300" dirty="0" smtClean="0"/>
              <a:t>More </a:t>
            </a:r>
            <a:r>
              <a:rPr lang="en-US" sz="4300" dirty="0"/>
              <a:t>detailed information on the physical environment is provided in Module 6</a:t>
            </a:r>
          </a:p>
          <a:p>
            <a:pPr marL="571500" indent="-571500" algn="l">
              <a:buFont typeface="Arial"/>
              <a:buChar char="•"/>
            </a:pPr>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29745057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830913"/>
          </a:xfrm>
        </p:spPr>
        <p:txBody>
          <a:bodyPr>
            <a:normAutofit/>
          </a:bodyPr>
          <a:lstStyle/>
          <a:p>
            <a:r>
              <a:rPr lang="en-GB" dirty="0" smtClean="0"/>
              <a:t>Access &amp; Security</a:t>
            </a:r>
            <a:endParaRPr lang="en-US" dirty="0"/>
          </a:p>
        </p:txBody>
      </p:sp>
      <p:sp>
        <p:nvSpPr>
          <p:cNvPr id="3" name="Subtitle 2"/>
          <p:cNvSpPr>
            <a:spLocks noGrp="1"/>
          </p:cNvSpPr>
          <p:nvPr>
            <p:ph type="subTitle" idx="1"/>
          </p:nvPr>
        </p:nvSpPr>
        <p:spPr>
          <a:xfrm>
            <a:off x="369892" y="1144454"/>
            <a:ext cx="8533386" cy="4200982"/>
          </a:xfrm>
        </p:spPr>
        <p:txBody>
          <a:bodyPr>
            <a:normAutofit fontScale="92500" lnSpcReduction="20000"/>
          </a:bodyPr>
          <a:lstStyle/>
          <a:p>
            <a:pPr marL="571500" indent="-571500" algn="l">
              <a:buFont typeface="Arial"/>
              <a:buChar char="•"/>
            </a:pPr>
            <a:r>
              <a:rPr lang="en-US" sz="3600" i="1" dirty="0" smtClean="0"/>
              <a:t>Access to the TC section of the prison should be carefully monitored and should resemble the security settings to enter the prison itself</a:t>
            </a:r>
            <a:endParaRPr lang="en-US" sz="3600" i="1" dirty="0"/>
          </a:p>
          <a:p>
            <a:pPr marL="571500" indent="-571500" algn="l">
              <a:buFont typeface="Arial"/>
              <a:buChar char="•"/>
            </a:pPr>
            <a:r>
              <a:rPr lang="en-US" sz="3600" i="1" dirty="0" smtClean="0"/>
              <a:t>It is vital that TC members feel protected and safe</a:t>
            </a:r>
          </a:p>
          <a:p>
            <a:pPr marL="571500" indent="-571500" algn="l">
              <a:buFont typeface="Arial"/>
              <a:buChar char="•"/>
            </a:pPr>
            <a:r>
              <a:rPr lang="en-US" sz="3600" i="1" dirty="0" smtClean="0"/>
              <a:t>Change will only occur in a setting where TC members are safe from external influences</a:t>
            </a:r>
          </a:p>
          <a:p>
            <a:pPr marL="571500" indent="-571500" algn="l">
              <a:buFont typeface="Arial"/>
              <a:buChar char="•"/>
            </a:pPr>
            <a:r>
              <a:rPr lang="en-US" sz="3600" i="1" dirty="0" smtClean="0"/>
              <a:t>Urine analysis may be required (possibly only during </a:t>
            </a:r>
            <a:r>
              <a:rPr lang="en-US" sz="3600" i="1" smtClean="0"/>
              <a:t>initial induction).</a:t>
            </a:r>
            <a:endParaRPr lang="en-US" sz="3600" i="1" dirty="0"/>
          </a:p>
          <a:p>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50267935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4469" y="204667"/>
            <a:ext cx="8247393" cy="830913"/>
          </a:xfrm>
        </p:spPr>
        <p:txBody>
          <a:bodyPr>
            <a:normAutofit/>
          </a:bodyPr>
          <a:lstStyle/>
          <a:p>
            <a:r>
              <a:rPr lang="en-GB" sz="4000" dirty="0" smtClean="0"/>
              <a:t>Structured Socialisation</a:t>
            </a:r>
            <a:endParaRPr lang="en-US" sz="4000" dirty="0"/>
          </a:p>
        </p:txBody>
      </p:sp>
      <p:sp>
        <p:nvSpPr>
          <p:cNvPr id="3" name="Subtitle 2"/>
          <p:cNvSpPr>
            <a:spLocks noGrp="1"/>
          </p:cNvSpPr>
          <p:nvPr>
            <p:ph type="subTitle" idx="1"/>
          </p:nvPr>
        </p:nvSpPr>
        <p:spPr>
          <a:xfrm>
            <a:off x="369892" y="1228194"/>
            <a:ext cx="8351970" cy="3852064"/>
          </a:xfrm>
        </p:spPr>
        <p:txBody>
          <a:bodyPr>
            <a:normAutofit fontScale="92500" lnSpcReduction="10000"/>
          </a:bodyPr>
          <a:lstStyle/>
          <a:p>
            <a:pPr algn="l"/>
            <a:r>
              <a:rPr lang="en-US" sz="3600" dirty="0"/>
              <a:t>Structured socialization is the step-by-step process through which </a:t>
            </a:r>
            <a:r>
              <a:rPr lang="en-US" sz="3600" dirty="0" smtClean="0"/>
              <a:t>members learn pro-social </a:t>
            </a:r>
            <a:r>
              <a:rPr lang="en-US" sz="3600" dirty="0"/>
              <a:t>behavior </a:t>
            </a:r>
            <a:r>
              <a:rPr lang="en-US" sz="3600" dirty="0" smtClean="0"/>
              <a:t>and </a:t>
            </a:r>
            <a:r>
              <a:rPr lang="en-US" sz="3600" dirty="0"/>
              <a:t>attitudes that allow them to become productive members of mainstream </a:t>
            </a:r>
            <a:r>
              <a:rPr lang="en-US" sz="3600" dirty="0" smtClean="0"/>
              <a:t>society</a:t>
            </a:r>
          </a:p>
          <a:p>
            <a:pPr algn="l"/>
            <a:r>
              <a:rPr lang="en-US" sz="3600" dirty="0" smtClean="0"/>
              <a:t>It is most obviously visible in the TC structure (hierarchy) which is always displayed in a central area of the TC </a:t>
            </a:r>
            <a:endParaRPr lang="en-US" sz="3600" dirty="0">
              <a:effectLst/>
            </a:endParaRPr>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53806144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830913"/>
          </a:xfrm>
        </p:spPr>
        <p:txBody>
          <a:bodyPr>
            <a:normAutofit/>
          </a:bodyPr>
          <a:lstStyle/>
          <a:p>
            <a:r>
              <a:rPr lang="en-GB" dirty="0" smtClean="0"/>
              <a:t>TC Social Organisation</a:t>
            </a:r>
            <a:endParaRPr lang="en-US" dirty="0"/>
          </a:p>
        </p:txBody>
      </p:sp>
      <p:sp>
        <p:nvSpPr>
          <p:cNvPr id="3" name="Subtitle 2"/>
          <p:cNvSpPr>
            <a:spLocks noGrp="1"/>
          </p:cNvSpPr>
          <p:nvPr>
            <p:ph type="subTitle" idx="1"/>
          </p:nvPr>
        </p:nvSpPr>
        <p:spPr>
          <a:xfrm>
            <a:off x="627974" y="1479416"/>
            <a:ext cx="8275303" cy="3866020"/>
          </a:xfrm>
        </p:spPr>
        <p:txBody>
          <a:bodyPr>
            <a:normAutofit/>
          </a:bodyPr>
          <a:lstStyle/>
          <a:p>
            <a:pPr marL="571500" indent="-571500" algn="l">
              <a:buFont typeface="Arial"/>
              <a:buChar char="•"/>
            </a:pPr>
            <a:r>
              <a:rPr lang="en-US" sz="4000" i="1" dirty="0" smtClean="0"/>
              <a:t>Structure</a:t>
            </a:r>
            <a:endParaRPr lang="en-US" sz="4000" dirty="0"/>
          </a:p>
          <a:p>
            <a:pPr marL="571500" indent="-571500" algn="l">
              <a:buFont typeface="Arial"/>
              <a:buChar char="•"/>
            </a:pPr>
            <a:r>
              <a:rPr lang="en-US" sz="4000" i="1" dirty="0" smtClean="0"/>
              <a:t>Systems</a:t>
            </a:r>
            <a:endParaRPr lang="en-US" sz="4000" dirty="0"/>
          </a:p>
          <a:p>
            <a:pPr marL="571500" indent="-571500" algn="l">
              <a:buFont typeface="Arial"/>
              <a:buChar char="•"/>
            </a:pPr>
            <a:r>
              <a:rPr lang="en-US" sz="4000" i="1" dirty="0" smtClean="0"/>
              <a:t>Communication</a:t>
            </a:r>
          </a:p>
          <a:p>
            <a:pPr marL="571500" indent="-571500" algn="l">
              <a:buFont typeface="Arial"/>
              <a:buChar char="•"/>
            </a:pPr>
            <a:r>
              <a:rPr lang="en-US" sz="4000" i="1" dirty="0" smtClean="0"/>
              <a:t>Daily regimen</a:t>
            </a:r>
            <a:endParaRPr lang="en-US" sz="4000" dirty="0"/>
          </a:p>
          <a:p>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73064026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4469" y="199983"/>
            <a:ext cx="8247393" cy="679293"/>
          </a:xfrm>
        </p:spPr>
        <p:txBody>
          <a:bodyPr>
            <a:normAutofit/>
          </a:bodyPr>
          <a:lstStyle/>
          <a:p>
            <a:r>
              <a:rPr lang="en-GB" sz="3600" dirty="0" smtClean="0"/>
              <a:t>TC Member Meetings</a:t>
            </a:r>
            <a:endParaRPr lang="en-US" sz="3600" dirty="0"/>
          </a:p>
        </p:txBody>
      </p:sp>
      <p:sp>
        <p:nvSpPr>
          <p:cNvPr id="3" name="Subtitle 2"/>
          <p:cNvSpPr>
            <a:spLocks noGrp="1"/>
          </p:cNvSpPr>
          <p:nvPr>
            <p:ph type="subTitle" idx="1"/>
          </p:nvPr>
        </p:nvSpPr>
        <p:spPr>
          <a:xfrm>
            <a:off x="369890" y="1060712"/>
            <a:ext cx="8547341" cy="4187027"/>
          </a:xfrm>
        </p:spPr>
        <p:txBody>
          <a:bodyPr>
            <a:normAutofit/>
          </a:bodyPr>
          <a:lstStyle/>
          <a:p>
            <a:pPr algn="l"/>
            <a:r>
              <a:rPr lang="en-US" i="1" dirty="0" smtClean="0"/>
              <a:t>Member meetings are used to:</a:t>
            </a:r>
            <a:endParaRPr lang="en-US" dirty="0" smtClean="0"/>
          </a:p>
          <a:p>
            <a:pPr marL="342900" indent="-342900" algn="l">
              <a:buFont typeface="Arial"/>
              <a:buChar char="•"/>
            </a:pPr>
            <a:r>
              <a:rPr lang="en-US" sz="2800" dirty="0" smtClean="0"/>
              <a:t>Enhance the sense of community</a:t>
            </a:r>
            <a:endParaRPr lang="en-US" sz="2800" dirty="0"/>
          </a:p>
          <a:p>
            <a:pPr marL="342900" indent="-342900" algn="l">
              <a:buFont typeface="Arial"/>
              <a:buChar char="•"/>
            </a:pPr>
            <a:r>
              <a:rPr lang="en-US" sz="2800" dirty="0" smtClean="0"/>
              <a:t>Provide structure</a:t>
            </a:r>
            <a:endParaRPr lang="en-US" sz="2800" dirty="0"/>
          </a:p>
          <a:p>
            <a:pPr marL="342900" indent="-342900" algn="l">
              <a:buFont typeface="Arial"/>
              <a:buChar char="•"/>
            </a:pPr>
            <a:r>
              <a:rPr lang="en-US" sz="2800" dirty="0" smtClean="0"/>
              <a:t>Resolve issues</a:t>
            </a:r>
          </a:p>
          <a:p>
            <a:pPr marL="342900" indent="-342900" algn="l">
              <a:buFont typeface="Arial"/>
              <a:buChar char="•"/>
            </a:pPr>
            <a:r>
              <a:rPr lang="en-US" sz="2800" dirty="0" smtClean="0"/>
              <a:t>Communicate to all TC members</a:t>
            </a:r>
            <a:endParaRPr lang="en-US" sz="2800" dirty="0"/>
          </a:p>
          <a:p>
            <a:pPr marL="342900" indent="-342900" algn="l">
              <a:buFont typeface="Arial"/>
              <a:buChar char="•"/>
            </a:pPr>
            <a:r>
              <a:rPr lang="en-US" sz="2800" dirty="0" smtClean="0"/>
              <a:t>Assess the individual and collective moods of the community</a:t>
            </a:r>
            <a:endParaRPr lang="en-US" sz="2800" dirty="0"/>
          </a:p>
          <a:p>
            <a:pPr marL="342900" indent="-342900" algn="l">
              <a:buFont typeface="Arial"/>
              <a:buChar char="•"/>
            </a:pPr>
            <a:endParaRPr lang="en-US" sz="2400"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85183327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830913"/>
          </a:xfrm>
        </p:spPr>
        <p:txBody>
          <a:bodyPr>
            <a:normAutofit/>
          </a:bodyPr>
          <a:lstStyle/>
          <a:p>
            <a:r>
              <a:rPr lang="en-GB" dirty="0" smtClean="0"/>
              <a:t>Morning Meetings</a:t>
            </a:r>
            <a:endParaRPr lang="en-US" dirty="0"/>
          </a:p>
        </p:txBody>
      </p:sp>
      <p:sp>
        <p:nvSpPr>
          <p:cNvPr id="3" name="Subtitle 2"/>
          <p:cNvSpPr>
            <a:spLocks noGrp="1"/>
          </p:cNvSpPr>
          <p:nvPr>
            <p:ph type="subTitle" idx="1"/>
          </p:nvPr>
        </p:nvSpPr>
        <p:spPr>
          <a:xfrm>
            <a:off x="369892" y="1256108"/>
            <a:ext cx="8533386" cy="4089328"/>
          </a:xfrm>
        </p:spPr>
        <p:txBody>
          <a:bodyPr>
            <a:normAutofit lnSpcReduction="10000"/>
          </a:bodyPr>
          <a:lstStyle/>
          <a:p>
            <a:pPr marL="571500" indent="-571500" algn="l">
              <a:buFont typeface="Arial"/>
              <a:buChar char="•"/>
            </a:pPr>
            <a:r>
              <a:rPr lang="en-US" sz="3500" i="1" dirty="0" smtClean="0"/>
              <a:t>Are intended to be uplifting</a:t>
            </a:r>
            <a:endParaRPr lang="en-US" sz="3500" dirty="0"/>
          </a:p>
          <a:p>
            <a:pPr marL="571500" indent="-571500" algn="l">
              <a:buFont typeface="Arial"/>
              <a:buChar char="•"/>
            </a:pPr>
            <a:r>
              <a:rPr lang="en-US" sz="3500" i="1" dirty="0" smtClean="0"/>
              <a:t>To engage residents who may be withdrawn</a:t>
            </a:r>
            <a:endParaRPr lang="en-US" sz="3500" dirty="0"/>
          </a:p>
          <a:p>
            <a:pPr marL="571500" indent="-571500" algn="l">
              <a:buFont typeface="Arial"/>
              <a:buChar char="•"/>
            </a:pPr>
            <a:r>
              <a:rPr lang="en-US" sz="3500" i="1" dirty="0" smtClean="0"/>
              <a:t>To motivate residents</a:t>
            </a:r>
          </a:p>
          <a:p>
            <a:pPr marL="571500" indent="-571500" algn="l">
              <a:buFont typeface="Arial"/>
              <a:buChar char="•"/>
            </a:pPr>
            <a:r>
              <a:rPr lang="en-US" sz="3500" i="1" dirty="0" smtClean="0"/>
              <a:t>To start the day in a positive way</a:t>
            </a:r>
          </a:p>
          <a:p>
            <a:pPr marL="571500" indent="-571500" algn="l">
              <a:buFont typeface="Arial"/>
              <a:buChar char="•"/>
            </a:pPr>
            <a:r>
              <a:rPr lang="en-US" sz="3500" i="1" dirty="0" smtClean="0"/>
              <a:t>To enhance the residents’ sense of community</a:t>
            </a:r>
            <a:endParaRPr lang="en-US" sz="3500" dirty="0"/>
          </a:p>
          <a:p>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27664111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830913"/>
          </a:xfrm>
        </p:spPr>
        <p:txBody>
          <a:bodyPr>
            <a:normAutofit/>
          </a:bodyPr>
          <a:lstStyle/>
          <a:p>
            <a:r>
              <a:rPr lang="en-GB" dirty="0" smtClean="0"/>
              <a:t>House (or General) Meetings</a:t>
            </a:r>
            <a:endParaRPr lang="en-US" dirty="0"/>
          </a:p>
        </p:txBody>
      </p:sp>
      <p:sp>
        <p:nvSpPr>
          <p:cNvPr id="3" name="Subtitle 2"/>
          <p:cNvSpPr>
            <a:spLocks noGrp="1"/>
          </p:cNvSpPr>
          <p:nvPr>
            <p:ph type="subTitle" idx="1"/>
          </p:nvPr>
        </p:nvSpPr>
        <p:spPr>
          <a:xfrm>
            <a:off x="369892" y="1256108"/>
            <a:ext cx="8533386" cy="4089328"/>
          </a:xfrm>
        </p:spPr>
        <p:txBody>
          <a:bodyPr>
            <a:normAutofit fontScale="92500" lnSpcReduction="20000"/>
          </a:bodyPr>
          <a:lstStyle/>
          <a:p>
            <a:pPr marL="571500" indent="-571500" algn="l">
              <a:buFont typeface="Arial"/>
              <a:buChar char="•"/>
            </a:pPr>
            <a:r>
              <a:rPr lang="en-US" sz="3800" i="1" dirty="0" smtClean="0"/>
              <a:t>Are held to address issues or problems that pose a physical or psychological threat to the community</a:t>
            </a:r>
            <a:endParaRPr lang="en-US" sz="3800" dirty="0"/>
          </a:p>
          <a:p>
            <a:pPr marL="571500" indent="-571500" algn="l">
              <a:buFont typeface="Arial"/>
              <a:buChar char="•"/>
            </a:pPr>
            <a:r>
              <a:rPr lang="en-US" sz="3800" i="1" dirty="0" smtClean="0"/>
              <a:t>Are held to discuss community concerns and ways to correct community problems</a:t>
            </a:r>
          </a:p>
          <a:p>
            <a:pPr marL="571500" indent="-571500" algn="l">
              <a:buFont typeface="Arial"/>
              <a:buChar char="•"/>
            </a:pPr>
            <a:r>
              <a:rPr lang="en-US" sz="3800" i="1" dirty="0" smtClean="0"/>
              <a:t>Are occasional meetings which will normally be called by staff members when needed</a:t>
            </a:r>
            <a:endParaRPr lang="en-US" sz="3800" dirty="0"/>
          </a:p>
          <a:p>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80319777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830913"/>
          </a:xfrm>
        </p:spPr>
        <p:txBody>
          <a:bodyPr>
            <a:normAutofit/>
          </a:bodyPr>
          <a:lstStyle/>
          <a:p>
            <a:r>
              <a:rPr lang="en-GB" dirty="0" smtClean="0"/>
              <a:t>Seminars</a:t>
            </a:r>
            <a:endParaRPr lang="en-US" dirty="0"/>
          </a:p>
        </p:txBody>
      </p:sp>
      <p:sp>
        <p:nvSpPr>
          <p:cNvPr id="3" name="Subtitle 2"/>
          <p:cNvSpPr>
            <a:spLocks noGrp="1"/>
          </p:cNvSpPr>
          <p:nvPr>
            <p:ph type="subTitle" idx="1"/>
          </p:nvPr>
        </p:nvSpPr>
        <p:spPr>
          <a:xfrm>
            <a:off x="369892" y="1035580"/>
            <a:ext cx="8533386" cy="4309856"/>
          </a:xfrm>
        </p:spPr>
        <p:txBody>
          <a:bodyPr>
            <a:normAutofit fontScale="85000" lnSpcReduction="10000"/>
          </a:bodyPr>
          <a:lstStyle/>
          <a:p>
            <a:pPr algn="l"/>
            <a:r>
              <a:rPr lang="en-US" sz="3800" i="1" dirty="0" smtClean="0"/>
              <a:t>Seminars are a critical part of the TC.  Since the process is self-help, it’s vitally important that all TC members understand what the TC approach is and what the various components of  it are for and how they work for them.  The best way to instill this knowledge is through TC members themselves (self-help) studying and preparing seminars on TC systems and recovery issues and delivering them to their peer community</a:t>
            </a:r>
            <a:endParaRPr lang="en-US" sz="3800" dirty="0"/>
          </a:p>
          <a:p>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05662054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smtClean="0"/>
              <a:t>Seminars</a:t>
            </a:r>
            <a:endParaRPr lang="en-US" dirty="0"/>
          </a:p>
        </p:txBody>
      </p:sp>
      <p:sp>
        <p:nvSpPr>
          <p:cNvPr id="3" name="Subtitle 2"/>
          <p:cNvSpPr>
            <a:spLocks noGrp="1"/>
          </p:cNvSpPr>
          <p:nvPr>
            <p:ph type="subTitle" idx="1"/>
          </p:nvPr>
        </p:nvSpPr>
        <p:spPr>
          <a:xfrm>
            <a:off x="369892" y="921146"/>
            <a:ext cx="8533386" cy="4424290"/>
          </a:xfrm>
        </p:spPr>
        <p:txBody>
          <a:bodyPr>
            <a:normAutofit fontScale="62500" lnSpcReduction="20000"/>
          </a:bodyPr>
          <a:lstStyle/>
          <a:p>
            <a:pPr algn="l"/>
            <a:r>
              <a:rPr lang="en-US" sz="3800" i="1" dirty="0" smtClean="0"/>
              <a:t>Seminars will be offered by </a:t>
            </a:r>
            <a:r>
              <a:rPr lang="en-US" sz="3800" i="1" dirty="0"/>
              <a:t>TC </a:t>
            </a:r>
            <a:r>
              <a:rPr lang="en-US" sz="3800" i="1" dirty="0" smtClean="0"/>
              <a:t>members, staff and occasional guests and will:</a:t>
            </a:r>
          </a:p>
          <a:p>
            <a:pPr marL="571500" indent="-571500" algn="l">
              <a:buFont typeface="Arial"/>
              <a:buChar char="•"/>
            </a:pPr>
            <a:r>
              <a:rPr lang="en-US" sz="3800" dirty="0" smtClean="0"/>
              <a:t>Educate members about various relevant topics</a:t>
            </a:r>
          </a:p>
          <a:p>
            <a:pPr marL="571500" indent="-571500" algn="l">
              <a:buFont typeface="Arial"/>
              <a:buChar char="•"/>
            </a:pPr>
            <a:r>
              <a:rPr lang="en-US" sz="3800" dirty="0" smtClean="0"/>
              <a:t>Provide intellectual stimulation</a:t>
            </a:r>
          </a:p>
          <a:p>
            <a:pPr marL="571500" indent="-571500" algn="l">
              <a:buFont typeface="Arial"/>
              <a:buChar char="•"/>
            </a:pPr>
            <a:r>
              <a:rPr lang="en-US" sz="3800" dirty="0" smtClean="0"/>
              <a:t>Help members examine their personal issues</a:t>
            </a:r>
          </a:p>
          <a:p>
            <a:pPr marL="571500" indent="-571500" algn="l">
              <a:buFont typeface="Arial"/>
              <a:buChar char="•"/>
            </a:pPr>
            <a:r>
              <a:rPr lang="en-US" sz="3800" dirty="0" smtClean="0"/>
              <a:t>Stimulate insightful thinking</a:t>
            </a:r>
          </a:p>
          <a:p>
            <a:pPr marL="571500" indent="-571500" algn="l">
              <a:buFont typeface="Arial"/>
              <a:buChar char="•"/>
            </a:pPr>
            <a:r>
              <a:rPr lang="en-US" sz="3800" dirty="0" smtClean="0"/>
              <a:t>Help members understand the TC and its approach</a:t>
            </a:r>
          </a:p>
          <a:p>
            <a:pPr marL="571500" indent="-571500" algn="l">
              <a:buFont typeface="Arial"/>
              <a:buChar char="•"/>
            </a:pPr>
            <a:r>
              <a:rPr lang="en-US" sz="3800" dirty="0" smtClean="0"/>
              <a:t>Raise awareness of important recovery issues</a:t>
            </a:r>
          </a:p>
          <a:p>
            <a:pPr marL="571500" indent="-571500" algn="l">
              <a:buFont typeface="Arial"/>
              <a:buChar char="•"/>
            </a:pPr>
            <a:r>
              <a:rPr lang="en-US" sz="3800" dirty="0" smtClean="0"/>
              <a:t>Help members develop the ability to express themselves (building confidence &amp; self-esteem)</a:t>
            </a:r>
          </a:p>
          <a:p>
            <a:pPr marL="571500" indent="-571500" algn="l">
              <a:buFont typeface="Arial"/>
              <a:buChar char="•"/>
            </a:pPr>
            <a:r>
              <a:rPr lang="en-US" sz="3800" dirty="0" smtClean="0"/>
              <a:t>Enhance members’ attention spans and listening/speaking skills</a:t>
            </a:r>
          </a:p>
          <a:p>
            <a:pPr marL="571500" indent="-571500" algn="l">
              <a:buFont typeface="Arial"/>
              <a:buChar char="•"/>
            </a:pPr>
            <a:endParaRPr lang="en-US" sz="3800" dirty="0" smtClean="0"/>
          </a:p>
          <a:p>
            <a:pPr marL="571500" indent="-571500" algn="l">
              <a:buFont typeface="Arial"/>
              <a:buChar char="•"/>
            </a:pPr>
            <a:endParaRPr lang="en-US" sz="3800" dirty="0"/>
          </a:p>
          <a:p>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67798651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8"/>
            <a:ext cx="8407791" cy="562954"/>
          </a:xfrm>
        </p:spPr>
        <p:txBody>
          <a:bodyPr>
            <a:normAutofit fontScale="90000"/>
          </a:bodyPr>
          <a:lstStyle/>
          <a:p>
            <a:r>
              <a:rPr lang="en-GB" dirty="0" smtClean="0"/>
              <a:t>Evening (or Closing) Meetings</a:t>
            </a:r>
            <a:endParaRPr lang="en-US" dirty="0"/>
          </a:p>
        </p:txBody>
      </p:sp>
      <p:sp>
        <p:nvSpPr>
          <p:cNvPr id="3" name="Subtitle 2"/>
          <p:cNvSpPr>
            <a:spLocks noGrp="1"/>
          </p:cNvSpPr>
          <p:nvPr>
            <p:ph type="subTitle" idx="1"/>
          </p:nvPr>
        </p:nvSpPr>
        <p:spPr>
          <a:xfrm>
            <a:off x="369892" y="921146"/>
            <a:ext cx="8533386" cy="4424290"/>
          </a:xfrm>
        </p:spPr>
        <p:txBody>
          <a:bodyPr>
            <a:normAutofit fontScale="92500" lnSpcReduction="10000"/>
          </a:bodyPr>
          <a:lstStyle/>
          <a:p>
            <a:pPr algn="l"/>
            <a:r>
              <a:rPr lang="en-US" i="1" dirty="0" smtClean="0"/>
              <a:t>Are held to conduct community business in a structured way. They will:</a:t>
            </a:r>
            <a:endParaRPr lang="en-US" dirty="0"/>
          </a:p>
          <a:p>
            <a:pPr marL="571500" indent="-571500" algn="l">
              <a:buFont typeface="Arial"/>
              <a:buChar char="•"/>
            </a:pPr>
            <a:r>
              <a:rPr lang="en-US" sz="3000" i="1" dirty="0" smtClean="0"/>
              <a:t>provide closure to the day’s activities</a:t>
            </a:r>
          </a:p>
          <a:p>
            <a:pPr marL="571500" indent="-571500" algn="l">
              <a:buFont typeface="Arial"/>
              <a:buChar char="•"/>
            </a:pPr>
            <a:r>
              <a:rPr lang="en-US" sz="3000" i="1" dirty="0" smtClean="0"/>
              <a:t>make announcements (members will state why they have been given a learning experience &amp; what they will change)</a:t>
            </a:r>
          </a:p>
          <a:p>
            <a:pPr marL="571500" indent="-571500" algn="l">
              <a:buFont typeface="Arial"/>
              <a:buChar char="•"/>
            </a:pPr>
            <a:r>
              <a:rPr lang="en-US" sz="3000" i="1" dirty="0"/>
              <a:t>a</a:t>
            </a:r>
            <a:r>
              <a:rPr lang="en-US" sz="3000" i="1" dirty="0" smtClean="0"/>
              <a:t>nnounce changes to the structure (promotions &amp; demotions)</a:t>
            </a:r>
          </a:p>
          <a:p>
            <a:pPr marL="571500" indent="-571500" algn="l">
              <a:buFont typeface="Arial"/>
              <a:buChar char="•"/>
            </a:pPr>
            <a:r>
              <a:rPr lang="en-US" sz="3000" i="1" dirty="0"/>
              <a:t>p</a:t>
            </a:r>
            <a:r>
              <a:rPr lang="en-US" sz="3000" i="1" dirty="0" smtClean="0"/>
              <a:t>rovide a summary of the day by a senior TC member</a:t>
            </a:r>
          </a:p>
          <a:p>
            <a:pPr marL="571500" indent="-571500" algn="l">
              <a:buFont typeface="Arial"/>
              <a:buChar char="•"/>
            </a:pPr>
            <a:r>
              <a:rPr lang="en-US" sz="3000" i="1" dirty="0" smtClean="0"/>
              <a:t>assess overall mood</a:t>
            </a:r>
            <a:endParaRPr lang="en-US" sz="3000" dirty="0"/>
          </a:p>
          <a:p>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smtClean="0"/>
                <a:t>  </a:t>
              </a:r>
              <a:r>
                <a:rPr lang="en-US" sz="2400" b="1" dirty="0" smtClean="0"/>
                <a:t>Prison-based Therapeutic Communities:  </a:t>
              </a:r>
            </a:p>
            <a:p>
              <a:pPr algn="r"/>
              <a:r>
                <a:rPr lang="en-US" sz="2400" b="1" dirty="0" smtClean="0"/>
                <a:t>A Comprehensive Staff Training Course</a:t>
              </a:r>
              <a:endParaRPr lang="en-US" sz="2400" b="1" dirty="0"/>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405701674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436</TotalTime>
  <Words>907</Words>
  <Application>Microsoft Macintosh PowerPoint</Application>
  <PresentationFormat>On-screen Show (4:3)</PresentationFormat>
  <Paragraphs>110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M4-2.  The TC Social Structure &amp; Physical Environment</vt:lpstr>
      <vt:lpstr>Structured Socialisation</vt:lpstr>
      <vt:lpstr>TC Social Organisation</vt:lpstr>
      <vt:lpstr>TC Member Meetings</vt:lpstr>
      <vt:lpstr>Morning Meetings</vt:lpstr>
      <vt:lpstr>House (or General) Meetings</vt:lpstr>
      <vt:lpstr>Seminars</vt:lpstr>
      <vt:lpstr>Seminars</vt:lpstr>
      <vt:lpstr>Evening (or Closing) Meetings</vt:lpstr>
      <vt:lpstr>All Meetings</vt:lpstr>
      <vt:lpstr>Physical Environment</vt:lpstr>
      <vt:lpstr>All Areas</vt:lpstr>
      <vt:lpstr>Access &amp; Security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Rowdy Yates</dc:creator>
  <cp:lastModifiedBy>Rowdy Yates</cp:lastModifiedBy>
  <cp:revision>43</cp:revision>
  <cp:lastPrinted>2020-11-17T19:09:45Z</cp:lastPrinted>
  <dcterms:created xsi:type="dcterms:W3CDTF">2020-09-07T13:47:18Z</dcterms:created>
  <dcterms:modified xsi:type="dcterms:W3CDTF">2020-11-17T19:09:52Z</dcterms:modified>
</cp:coreProperties>
</file>