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64" r:id="rId2"/>
    <p:sldId id="256" r:id="rId3"/>
    <p:sldId id="289" r:id="rId4"/>
    <p:sldId id="29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2CD9E-C4E9-9243-8872-2FC9CA728720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45781-B68C-BB47-8363-4ECC45639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9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 smtClean="0">
                <a:cs typeface="+mj-cs"/>
              </a:rPr>
              <a:t>M3-3.  Self</a:t>
            </a:r>
            <a:r>
              <a:rPr lang="en-GB" dirty="0" smtClean="0">
                <a:cs typeface="+mj-cs"/>
              </a:rPr>
              <a:t>-Help and Mutual Help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891" y="204667"/>
            <a:ext cx="8407791" cy="8309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 these Terms are defined in the TC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035579"/>
            <a:ext cx="8730661" cy="4309857"/>
          </a:xfrm>
        </p:spPr>
        <p:txBody>
          <a:bodyPr>
            <a:normAutofit fontScale="92500" lnSpcReduction="20000"/>
          </a:bodyPr>
          <a:lstStyle/>
          <a:p>
            <a:pPr marL="571500" indent="-571500" algn="l">
              <a:buFont typeface="Arial"/>
              <a:buChar char="•"/>
            </a:pPr>
            <a:r>
              <a:rPr lang="en-US" sz="3800" i="1" dirty="0"/>
              <a:t>Self-help: </a:t>
            </a:r>
            <a:r>
              <a:rPr lang="en-US" sz="3800" dirty="0"/>
              <a:t>Each individual assumes primary responsibility for his or her recovery. Residents participate fully and contribute to the TC process to change their own </a:t>
            </a:r>
            <a:r>
              <a:rPr lang="en-US" sz="3800" dirty="0" err="1" smtClean="0"/>
              <a:t>behaviour</a:t>
            </a:r>
            <a:endParaRPr lang="en-US" sz="3800" dirty="0" smtClean="0"/>
          </a:p>
          <a:p>
            <a:pPr marL="571500" indent="-571500" algn="l">
              <a:buFont typeface="Arial"/>
              <a:buChar char="•"/>
            </a:pPr>
            <a:r>
              <a:rPr lang="en-US" sz="3800" i="1" dirty="0"/>
              <a:t>Mutual help: </a:t>
            </a:r>
            <a:r>
              <a:rPr lang="en-US" sz="3800" dirty="0"/>
              <a:t>Residents assume responsibility for helping their peers recover as a way to reinforce and maintain their own </a:t>
            </a:r>
            <a:r>
              <a:rPr lang="en-US" sz="3800" dirty="0" smtClean="0"/>
              <a:t>recovery </a:t>
            </a:r>
            <a:endParaRPr lang="en-US" sz="3800" dirty="0"/>
          </a:p>
          <a:p>
            <a:endParaRPr lang="en-US" sz="8000" dirty="0"/>
          </a:p>
          <a:p>
            <a:endParaRPr lang="en-US" sz="80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21147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4469" y="204667"/>
            <a:ext cx="8247393" cy="830913"/>
          </a:xfrm>
        </p:spPr>
        <p:txBody>
          <a:bodyPr>
            <a:normAutofit/>
          </a:bodyPr>
          <a:lstStyle/>
          <a:p>
            <a:r>
              <a:rPr lang="en-GB" sz="3600" dirty="0" smtClean="0"/>
              <a:t>The Use of Self-help/Mutual-help in a TC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4469" y="1297978"/>
            <a:ext cx="8149708" cy="394976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Being part of a self-help/mutual-help learning community teaches members to: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Understand themselves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Take responsibility for their lives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Adopt the </a:t>
            </a:r>
            <a:r>
              <a:rPr lang="en-US" dirty="0" err="1" smtClean="0"/>
              <a:t>behaviours</a:t>
            </a:r>
            <a:r>
              <a:rPr lang="en-US" dirty="0" smtClean="0"/>
              <a:t>, attitudes and values of healthy right living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538061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4469" y="199983"/>
            <a:ext cx="8247393" cy="679293"/>
          </a:xfrm>
        </p:spPr>
        <p:txBody>
          <a:bodyPr>
            <a:normAutofit/>
          </a:bodyPr>
          <a:lstStyle/>
          <a:p>
            <a:r>
              <a:rPr lang="en-GB" sz="3600" dirty="0" smtClean="0"/>
              <a:t>Promoting </a:t>
            </a:r>
            <a:r>
              <a:rPr lang="en-GB" sz="3600" dirty="0"/>
              <a:t>Self-help/Mutual-help in a TC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0" y="1060712"/>
            <a:ext cx="8547341" cy="4187027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 smtClean="0"/>
              <a:t>Staff and senior members can promote self-help by:</a:t>
            </a: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Monitoring residents’ participation in the treatment process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Guiding them to use TC tools/methods to help themselves and their peers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Encouraging </a:t>
            </a:r>
            <a:r>
              <a:rPr lang="en-US" sz="2400" dirty="0"/>
              <a:t>residents to solve problems using tools they are learning in the TC rather than giving them specific instructions </a:t>
            </a:r>
            <a:endParaRPr lang="en-US" sz="24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Discouraging </a:t>
            </a:r>
            <a:r>
              <a:rPr lang="en-US" sz="2400" dirty="0"/>
              <a:t>residents from assuming passive roles in their treatment (do not let a resident hide in the corner)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/>
              <a:t>Encouraging </a:t>
            </a:r>
            <a:r>
              <a:rPr lang="en-US" sz="2400" dirty="0"/>
              <a:t>residents to seek support and feedback from peers to understand their own behavior </a:t>
            </a:r>
            <a:r>
              <a:rPr lang="en-US" sz="2400" dirty="0" smtClean="0"/>
              <a:t>better </a:t>
            </a:r>
            <a:endParaRPr lang="en-US" sz="2400" dirty="0"/>
          </a:p>
          <a:p>
            <a:pPr marL="342900" indent="-342900" algn="l">
              <a:buFont typeface="Arial"/>
              <a:buChar char="•"/>
            </a:pPr>
            <a:endParaRPr lang="en-US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851833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262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M3-3.  Self-Help and Mutual Help</vt:lpstr>
      <vt:lpstr>How these Terms are defined in the TC</vt:lpstr>
      <vt:lpstr>The Use of Self-help/Mutual-help in a TC</vt:lpstr>
      <vt:lpstr>Promoting Self-help/Mutual-help in a TC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27</cp:revision>
  <cp:lastPrinted>2020-11-17T18:59:01Z</cp:lastPrinted>
  <dcterms:created xsi:type="dcterms:W3CDTF">2020-09-07T13:47:18Z</dcterms:created>
  <dcterms:modified xsi:type="dcterms:W3CDTF">2020-11-17T18:59:08Z</dcterms:modified>
</cp:coreProperties>
</file>