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64" r:id="rId2"/>
    <p:sldId id="256" r:id="rId3"/>
    <p:sldId id="289" r:id="rId4"/>
    <p:sldId id="29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0EBD5-875D-B94C-83C9-7B3388CB9DB0}" type="datetimeFigureOut">
              <a:rPr lang="en-US" smtClean="0"/>
              <a:t>12/5/20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3CA06-F326-574E-8745-216051FC4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>
                <a:cs typeface="+mj-cs"/>
              </a:rPr>
              <a:t>M3-2.  Community</a:t>
            </a:r>
            <a:r>
              <a:rPr lang="en-GB" dirty="0">
                <a:cs typeface="+mj-cs"/>
              </a:rPr>
              <a:t>-as-Method </a:t>
            </a:r>
            <a:br>
              <a:rPr lang="en-GB" dirty="0">
                <a:cs typeface="+mj-cs"/>
              </a:rPr>
            </a:br>
            <a:r>
              <a:rPr lang="en-GB" dirty="0">
                <a:cs typeface="+mj-cs"/>
              </a:rPr>
              <a:t>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830913"/>
          </a:xfrm>
        </p:spPr>
        <p:txBody>
          <a:bodyPr>
            <a:normAutofit fontScale="90000"/>
          </a:bodyPr>
          <a:lstStyle/>
          <a:p>
            <a:r>
              <a:rPr lang="en-GB" dirty="0"/>
              <a:t>How TC differs from other Approaches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309857"/>
          </a:xfrm>
        </p:spPr>
        <p:txBody>
          <a:bodyPr>
            <a:normAutofit fontScale="25000" lnSpcReduction="20000"/>
          </a:bodyPr>
          <a:lstStyle/>
          <a:p>
            <a:pPr marL="685800" indent="-685800" algn="l">
              <a:buFont typeface="Arial"/>
              <a:buChar char="•"/>
            </a:pPr>
            <a:r>
              <a:rPr lang="en-US" sz="8000" dirty="0"/>
              <a:t>The use of the community as the primary method of treatment to bring about positive pro-social and psychological changes in individuals</a:t>
            </a:r>
            <a:br>
              <a:rPr lang="en-GB" sz="8000" dirty="0"/>
            </a:br>
            <a:endParaRPr lang="en-GB" sz="8000" dirty="0"/>
          </a:p>
          <a:p>
            <a:pPr marL="685800" lvl="0" indent="-685800" algn="l">
              <a:buFont typeface="Arial"/>
              <a:buChar char="•"/>
            </a:pPr>
            <a:r>
              <a:rPr lang="en-US" sz="8000" dirty="0"/>
              <a:t>The daily regimen and social milieu of the TC are designed to facilitate emotional healing, social learning and changes in behavior patterns and self-identity, 24 hours a day, 7 days a week.  </a:t>
            </a:r>
            <a:endParaRPr lang="en-GB" sz="8000" dirty="0"/>
          </a:p>
          <a:p>
            <a:pPr marL="685800" lvl="0" indent="-685800" algn="l">
              <a:buFont typeface="Arial"/>
              <a:buChar char="•"/>
            </a:pPr>
            <a:r>
              <a:rPr lang="en-US" sz="8000" dirty="0"/>
              <a:t>All community members (staff members and TC members) create a social learning environment.  </a:t>
            </a:r>
            <a:endParaRPr lang="en-GB" sz="8000" dirty="0"/>
          </a:p>
          <a:p>
            <a:pPr marL="685800" lvl="0" indent="-685800" algn="l">
              <a:buFont typeface="Arial"/>
              <a:buChar char="•"/>
            </a:pPr>
            <a:r>
              <a:rPr lang="en-US" sz="8000" dirty="0"/>
              <a:t>TC members experience being in a supportive family-like atmosphere that allows them to heal emotionally and change their lifestyles and self- identities.  </a:t>
            </a:r>
            <a:endParaRPr lang="en-GB" sz="8000" dirty="0"/>
          </a:p>
          <a:p>
            <a:pPr marL="685800" lvl="0" indent="-685800" algn="l">
              <a:buFont typeface="Arial"/>
              <a:buChar char="•"/>
            </a:pPr>
            <a:r>
              <a:rPr lang="en-US" sz="8000" dirty="0"/>
              <a:t>Recovery occurs through interactions with peers and through the self-help and mutual self- help learning process.  </a:t>
            </a:r>
            <a:endParaRPr lang="en-GB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4469" y="204667"/>
            <a:ext cx="8247393" cy="830913"/>
          </a:xfrm>
        </p:spPr>
        <p:txBody>
          <a:bodyPr>
            <a:normAutofit/>
          </a:bodyPr>
          <a:lstStyle/>
          <a:p>
            <a:r>
              <a:rPr lang="en-GB" sz="3600" dirty="0"/>
              <a:t>Eight Concepts of Community-as-Method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4469" y="1297978"/>
            <a:ext cx="8149708" cy="3949762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2800" i="1" dirty="0"/>
              <a:t>Member Roles </a:t>
            </a:r>
            <a:r>
              <a:rPr lang="en-US" sz="2800" dirty="0"/>
              <a:t>– each TC member assigned a role and moved as appropriate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i="1" dirty="0"/>
              <a:t>Continual Feedback </a:t>
            </a:r>
            <a:r>
              <a:rPr lang="en-US" sz="2800" dirty="0"/>
              <a:t>– all TC members observe and feedback for both affirmation and correction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i="1" dirty="0"/>
              <a:t>Role Models </a:t>
            </a:r>
            <a:r>
              <a:rPr lang="en-US" sz="2800" dirty="0"/>
              <a:t>– senior members provide models of pro-social </a:t>
            </a:r>
            <a:r>
              <a:rPr lang="en-US" sz="2800" dirty="0" err="1"/>
              <a:t>behaviour</a:t>
            </a:r>
            <a:r>
              <a:rPr lang="en-US" sz="2800" dirty="0"/>
              <a:t> to other members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i="1" dirty="0"/>
              <a:t>Relationships</a:t>
            </a:r>
            <a:r>
              <a:rPr lang="en-US" sz="2800" dirty="0"/>
              <a:t> – gradually building new positive friendships and sharing feelings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538061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4469" y="204667"/>
            <a:ext cx="8247393" cy="830913"/>
          </a:xfrm>
        </p:spPr>
        <p:txBody>
          <a:bodyPr>
            <a:normAutofit/>
          </a:bodyPr>
          <a:lstStyle/>
          <a:p>
            <a:r>
              <a:rPr lang="en-GB" sz="3600" dirty="0"/>
              <a:t>Eight Concepts of Community-as-Method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4469" y="1297978"/>
            <a:ext cx="8149708" cy="3949762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 startAt="5"/>
            </a:pPr>
            <a:r>
              <a:rPr lang="en-US" sz="2800" i="1" dirty="0"/>
              <a:t>Collective Learning </a:t>
            </a:r>
            <a:r>
              <a:rPr lang="en-US" sz="2800" dirty="0"/>
              <a:t>– TC members work, learn and heal in group settings</a:t>
            </a:r>
          </a:p>
          <a:p>
            <a:pPr marL="514350" indent="-514350" algn="l">
              <a:buFont typeface="+mj-lt"/>
              <a:buAutoNum type="arabicPeriod" startAt="5"/>
            </a:pPr>
            <a:r>
              <a:rPr lang="en-US" sz="2800" i="1" dirty="0" err="1"/>
              <a:t>Internalisation</a:t>
            </a:r>
            <a:r>
              <a:rPr lang="en-US" sz="2800" dirty="0"/>
              <a:t> – TC members gradually </a:t>
            </a:r>
            <a:r>
              <a:rPr lang="en-US" sz="2800" dirty="0" err="1"/>
              <a:t>internalise</a:t>
            </a:r>
            <a:r>
              <a:rPr lang="en-US" sz="2800" dirty="0"/>
              <a:t> the language and culture of the TC</a:t>
            </a:r>
          </a:p>
          <a:p>
            <a:pPr marL="514350" indent="-514350" algn="l">
              <a:buFont typeface="+mj-lt"/>
              <a:buAutoNum type="arabicPeriod" startAt="5"/>
            </a:pPr>
            <a:r>
              <a:rPr lang="en-US" sz="2800" i="1" dirty="0"/>
              <a:t>Hierarchy</a:t>
            </a:r>
            <a:r>
              <a:rPr lang="en-US" sz="2800" dirty="0"/>
              <a:t> – the TC hierarchy provides structure and allows for short-term goals and opportunity to display leadership and responsibility</a:t>
            </a:r>
          </a:p>
          <a:p>
            <a:pPr marL="514350" indent="-514350" algn="l">
              <a:buFont typeface="+mj-lt"/>
              <a:buAutoNum type="arabicPeriod" startAt="5"/>
            </a:pPr>
            <a:r>
              <a:rPr lang="en-US" sz="2800" i="1" dirty="0"/>
              <a:t>Open Communication </a:t>
            </a:r>
            <a:r>
              <a:rPr lang="en-US" sz="2800" dirty="0"/>
              <a:t>– honesty is encouraged and dishonesty is challenged by the community itself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51833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282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M3-2.  Community-as-Method  Overview</vt:lpstr>
      <vt:lpstr>How TC differs from other Approaches</vt:lpstr>
      <vt:lpstr>Eight Concepts of Community-as-Method</vt:lpstr>
      <vt:lpstr>Eight Concepts of Community-as-Method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26</cp:revision>
  <cp:lastPrinted>2020-11-17T18:58:17Z</cp:lastPrinted>
  <dcterms:created xsi:type="dcterms:W3CDTF">2020-09-07T13:47:18Z</dcterms:created>
  <dcterms:modified xsi:type="dcterms:W3CDTF">2020-12-05T19:45:11Z</dcterms:modified>
</cp:coreProperties>
</file>