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9"/>
  </p:handoutMasterIdLst>
  <p:sldIdLst>
    <p:sldId id="264" r:id="rId2"/>
    <p:sldId id="256" r:id="rId3"/>
    <p:sldId id="297" r:id="rId4"/>
    <p:sldId id="301" r:id="rId5"/>
    <p:sldId id="298" r:id="rId6"/>
    <p:sldId id="299" r:id="rId7"/>
    <p:sldId id="30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030EC-0B37-2E43-AB8A-8B1BC478C138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525BD-105F-564D-9509-04BF9CE13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26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 smtClean="0">
                <a:cs typeface="+mj-cs"/>
              </a:rPr>
              <a:t>M2-3.  The </a:t>
            </a:r>
            <a:r>
              <a:rPr lang="en-GB" dirty="0" smtClean="0">
                <a:cs typeface="+mj-cs"/>
              </a:rPr>
              <a:t>TC View of Recovery </a:t>
            </a:r>
            <a:br>
              <a:rPr lang="en-GB" dirty="0" smtClean="0">
                <a:cs typeface="+mj-cs"/>
              </a:rPr>
            </a:br>
            <a:r>
              <a:rPr lang="en-GB" dirty="0" smtClean="0">
                <a:cs typeface="+mj-cs"/>
              </a:rPr>
              <a:t>&amp; Right Living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Recovery – a TC Definition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479417"/>
            <a:ext cx="8716705" cy="3224010"/>
          </a:xfrm>
        </p:spPr>
        <p:txBody>
          <a:bodyPr>
            <a:normAutofit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Recovery is not simply about abstinence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It is – more importantly – about the gradual building (or rebuilding) of a new life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Recovery in a TC is about changes in thinking, feeling, values, behaviour and self-identity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21147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Recovery Elements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116540"/>
            <a:ext cx="8477566" cy="4027771"/>
          </a:xfrm>
        </p:spPr>
        <p:txBody>
          <a:bodyPr>
            <a:normAutofit fontScale="92500" lnSpcReduction="10000"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Recognising the need to change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Becoming honest and responsible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Eliminating self-defeating behaviour and thoughts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Learning to recognise and manage feelings without drugs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Changing social identity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Increasing awareness of self and others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Developing a pro-social value system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183012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Right Living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116540"/>
            <a:ext cx="8477566" cy="4027771"/>
          </a:xfrm>
        </p:spPr>
        <p:txBody>
          <a:bodyPr>
            <a:normAutofit lnSpcReduction="10000"/>
          </a:bodyPr>
          <a:lstStyle/>
          <a:p>
            <a:pPr marL="571500" indent="-571500" algn="l">
              <a:buFont typeface="Arial"/>
              <a:buChar char="•"/>
            </a:pPr>
            <a:r>
              <a:rPr lang="en-GB" i="1" dirty="0" smtClean="0">
                <a:latin typeface="Times New Roman" charset="0"/>
                <a:ea typeface="ＭＳ Ｐゴシック" charset="0"/>
              </a:rPr>
              <a:t>Honesty in word &amp; deed </a:t>
            </a:r>
            <a:r>
              <a:rPr lang="en-GB" dirty="0" smtClean="0">
                <a:latin typeface="Times New Roman" charset="0"/>
                <a:ea typeface="ＭＳ Ｐゴシック" charset="0"/>
              </a:rPr>
              <a:t>– reveals true identity to self and others</a:t>
            </a:r>
          </a:p>
          <a:p>
            <a:pPr marL="571500" indent="-571500" algn="l">
              <a:buFont typeface="Arial"/>
              <a:buChar char="•"/>
            </a:pPr>
            <a:r>
              <a:rPr lang="en-GB" i="1" dirty="0" smtClean="0">
                <a:latin typeface="Times New Roman" charset="0"/>
                <a:ea typeface="ＭＳ Ｐゴシック" charset="0"/>
              </a:rPr>
              <a:t>Responsible concern for others </a:t>
            </a:r>
            <a:r>
              <a:rPr lang="en-GB" dirty="0" smtClean="0">
                <a:latin typeface="Times New Roman" charset="0"/>
                <a:ea typeface="ＭＳ Ｐゴシック" charset="0"/>
              </a:rPr>
              <a:t>– show real care by challenging and supporting others</a:t>
            </a:r>
          </a:p>
          <a:p>
            <a:pPr marL="571500" indent="-571500" algn="l">
              <a:buFont typeface="Arial"/>
              <a:buChar char="•"/>
            </a:pPr>
            <a:r>
              <a:rPr lang="en-GB" i="1" dirty="0" smtClean="0">
                <a:latin typeface="Times New Roman" charset="0"/>
                <a:ea typeface="ＭＳ Ｐゴシック" charset="0"/>
              </a:rPr>
              <a:t>Work ethic </a:t>
            </a:r>
            <a:r>
              <a:rPr lang="en-GB" dirty="0" smtClean="0">
                <a:latin typeface="Times New Roman" charset="0"/>
                <a:ea typeface="ＭＳ Ｐゴシック" charset="0"/>
              </a:rPr>
              <a:t>– self-reliance and commitment bring earned rewards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i="1" dirty="0" smtClean="0">
                <a:latin typeface="Times New Roman" charset="0"/>
                <a:ea typeface="ＭＳ Ｐゴシック" charset="0"/>
              </a:rPr>
              <a:t>Active &amp; continuous learning </a:t>
            </a:r>
            <a:r>
              <a:rPr lang="en-GB" dirty="0" smtClean="0">
                <a:latin typeface="Times New Roman" charset="0"/>
                <a:ea typeface="ＭＳ Ｐゴシック" charset="0"/>
              </a:rPr>
              <a:t>– learning about yourself and the world sustains recovery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386557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Rehabilitation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243" y="1116540"/>
            <a:ext cx="8052023" cy="4027771"/>
          </a:xfrm>
        </p:spPr>
        <p:txBody>
          <a:bodyPr>
            <a:normAutofit fontScale="92500"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Those who once had a relatively stable home life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Those who have continued to remain in contact with positive-influence friends and relations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Those with pre-existing skills and capabilities which can be restored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Will require help to rebuild and restore these skills and values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674685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 err="1" smtClean="0"/>
              <a:t>Habilitation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116540"/>
            <a:ext cx="8365926" cy="4027771"/>
          </a:xfrm>
        </p:spPr>
        <p:txBody>
          <a:bodyPr>
            <a:normAutofit fontScale="77500" lnSpcReduction="20000"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Those who have never experienced a stable childhood and family life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Those who have experienced childhood trauma within the family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Childhood sexual and/or physical abuse (these numbers are very high in TC populations)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Those who have co-occurring psychological issues which will require </a:t>
            </a:r>
            <a:r>
              <a:rPr lang="en-GB" dirty="0" err="1" smtClean="0">
                <a:latin typeface="Times New Roman" charset="0"/>
                <a:ea typeface="ＭＳ Ｐゴシック" charset="0"/>
              </a:rPr>
              <a:t>ongoing</a:t>
            </a:r>
            <a:r>
              <a:rPr lang="en-GB" dirty="0" smtClean="0">
                <a:latin typeface="Times New Roman" charset="0"/>
                <a:ea typeface="ＭＳ Ｐゴシック" charset="0"/>
              </a:rPr>
              <a:t> management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 smtClean="0">
                <a:latin typeface="Times New Roman" charset="0"/>
                <a:ea typeface="ＭＳ Ｐゴシック" charset="0"/>
              </a:rPr>
              <a:t>Will need to learn the behaviours, skills, values and attitudes of a stable and supportive community which they have never experienced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831872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Question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243" y="1116540"/>
            <a:ext cx="8052023" cy="4027771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imes New Roman" charset="0"/>
                <a:ea typeface="ＭＳ Ｐゴシック" charset="0"/>
              </a:rPr>
              <a:t>Which type of recovery does Ray need?</a:t>
            </a:r>
          </a:p>
          <a:p>
            <a:endParaRPr lang="en-GB" dirty="0">
              <a:latin typeface="Times New Roman" charset="0"/>
              <a:ea typeface="ＭＳ Ｐゴシック" charset="0"/>
            </a:endParaRPr>
          </a:p>
          <a:p>
            <a:r>
              <a:rPr lang="en-GB" dirty="0" smtClean="0">
                <a:latin typeface="Times New Roman" charset="0"/>
                <a:ea typeface="ＭＳ Ｐゴシック" charset="0"/>
              </a:rPr>
              <a:t>Rehabilitation?</a:t>
            </a:r>
          </a:p>
          <a:p>
            <a:endParaRPr lang="en-GB" dirty="0" smtClean="0">
              <a:latin typeface="Times New Roman" charset="0"/>
              <a:ea typeface="ＭＳ Ｐゴシック" charset="0"/>
            </a:endParaRPr>
          </a:p>
          <a:p>
            <a:r>
              <a:rPr lang="en-GB" dirty="0" err="1" smtClean="0">
                <a:latin typeface="Times New Roman" charset="0"/>
                <a:ea typeface="ＭＳ Ｐゴシック" charset="0"/>
              </a:rPr>
              <a:t>Habilitation</a:t>
            </a:r>
            <a:r>
              <a:rPr lang="en-GB" dirty="0" smtClean="0">
                <a:latin typeface="Times New Roman" charset="0"/>
                <a:ea typeface="ＭＳ Ｐゴシック" charset="0"/>
              </a:rPr>
              <a:t>?</a:t>
            </a:r>
            <a:endParaRPr lang="en-GB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67405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370</Words>
  <Application>Microsoft Macintosh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M2-3.  The TC View of Recovery  &amp; Right Living</vt:lpstr>
      <vt:lpstr>Recovery – a TC Definition</vt:lpstr>
      <vt:lpstr>Recovery Elements</vt:lpstr>
      <vt:lpstr>Right Living</vt:lpstr>
      <vt:lpstr>Rehabilitation</vt:lpstr>
      <vt:lpstr>Habilitation</vt:lpstr>
      <vt:lpstr>Question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46</cp:revision>
  <cp:lastPrinted>2020-11-17T18:45:29Z</cp:lastPrinted>
  <dcterms:created xsi:type="dcterms:W3CDTF">2020-09-07T13:47:18Z</dcterms:created>
  <dcterms:modified xsi:type="dcterms:W3CDTF">2020-11-17T18:45:36Z</dcterms:modified>
</cp:coreProperties>
</file>