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9"/>
  </p:handoutMasterIdLst>
  <p:sldIdLst>
    <p:sldId id="264" r:id="rId2"/>
    <p:sldId id="256" r:id="rId3"/>
    <p:sldId id="297" r:id="rId4"/>
    <p:sldId id="298" r:id="rId5"/>
    <p:sldId id="299" r:id="rId6"/>
    <p:sldId id="300" r:id="rId7"/>
    <p:sldId id="30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65F7F-D473-EC44-97E9-0E76A2C12782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4BC29-CC12-E64C-8262-5ACCCD58C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43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50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0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002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3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023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77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A99A-0D79-F642-BF7E-D4821652B29C}" type="datetimeFigureOut">
              <a:rPr lang="en-US" smtClean="0"/>
              <a:t>17/11/20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75076-9EF0-B942-B46C-FC0A30A44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8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0847"/>
            <a:ext cx="7772400" cy="2219603"/>
          </a:xfrm>
        </p:spPr>
        <p:txBody>
          <a:bodyPr>
            <a:normAutofit/>
          </a:bodyPr>
          <a:lstStyle/>
          <a:p>
            <a:r>
              <a:rPr lang="en-GB" smtClean="0">
                <a:cs typeface="+mj-cs"/>
              </a:rPr>
              <a:t>M2-2.  Ray</a:t>
            </a:r>
            <a:r>
              <a:rPr lang="en-GB" dirty="0" smtClean="0">
                <a:cs typeface="+mj-cs"/>
              </a:rPr>
              <a:t>:</a:t>
            </a:r>
            <a:r>
              <a:rPr lang="en-GB" dirty="0"/>
              <a:t> </a:t>
            </a:r>
            <a:r>
              <a:rPr lang="en-GB" dirty="0" smtClean="0"/>
              <a:t>A Case 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4" name="Rectangle 3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0514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Ray – A 28 year old Salesman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 lnSpcReduction="1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Alcohol and smoking since age 14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Crack cocaine since age 19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Times New Roman" charset="0"/>
                <a:ea typeface="ＭＳ Ｐゴシック" charset="0"/>
              </a:rPr>
              <a:t>Parents separated due to father’s drinking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Erratic work history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Unsteady though long-term relationship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Charged with possession of cocaine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>
                <a:latin typeface="Times New Roman" charset="0"/>
                <a:ea typeface="ＭＳ Ｐゴシック" charset="0"/>
              </a:rPr>
              <a:t>C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ourt-ordered placement in a TC 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21147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Education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 fontScale="925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Initially positive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Subsequently has problems with mathematics and begins to fall behind in all subjects 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At 15 sees a school counsellor but issues remain unresolved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Becomes increasingly withdrawn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Begins to skip school with other students – smoking and drinking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Fails all his courses and drops out of school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83012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Family Life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 fontScale="92500" lnSpcReduction="1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The eldest of three brothers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Mother-a homemaker.  Father a council worker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Father made redundant.  Increases drinking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Becomes physically &amp; emotionally abusive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Father is arrested and parents separate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Mother has to go out to work &amp; is preoccupied with his younger siblings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Loses contact with his father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7468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/>
              <a:t>W</a:t>
            </a:r>
            <a:r>
              <a:rPr lang="en-GB" dirty="0" smtClean="0">
                <a:cs typeface="+mj-cs"/>
              </a:rPr>
              <a:t>ork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91" y="1116540"/>
            <a:ext cx="8365926" cy="4027771"/>
          </a:xfrm>
        </p:spPr>
        <p:txBody>
          <a:bodyPr>
            <a:normAutofit fontScale="92500" lnSpcReduction="1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After school has 8 different jobs within 10 years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Paid on commission but often fails to make his sales quota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Often skips work to drink and smoke crack with friends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Frequently lies about his absences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Has significant problems relating to his bosses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Fired from his last two jobs for erratic attendance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831872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Relationship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 fontScale="77500" lnSpcReduction="2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Meets Tina at age 21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Tina initially smokes and drinks with him to express her love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Moves in with him when he cannot afford to live alone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At her insistence he begins to see a family counsellor but his attendance is erratic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Hides his family and his work problems from her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Lies to her about his frequent absences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Tina tries to manage his substance use by persuading him to invite his friends into their home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7405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6754"/>
            <a:ext cx="7772400" cy="830913"/>
          </a:xfrm>
        </p:spPr>
        <p:txBody>
          <a:bodyPr/>
          <a:lstStyle/>
          <a:p>
            <a:r>
              <a:rPr lang="en-GB" dirty="0" smtClean="0">
                <a:cs typeface="+mj-cs"/>
              </a:rPr>
              <a:t>Criminal History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4243" y="1116540"/>
            <a:ext cx="8052023" cy="4027771"/>
          </a:xfrm>
        </p:spPr>
        <p:txBody>
          <a:bodyPr>
            <a:normAutofit fontScale="85000" lnSpcReduction="10000"/>
          </a:bodyPr>
          <a:lstStyle/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Begins stealing to support his drug use and drinking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Arguments with Tina &amp; emotional outbursts bordering on violence 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Arrested after a bar fight and charged with marijuana possession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Arrested a 2</a:t>
            </a:r>
            <a:r>
              <a:rPr lang="en-GB" baseline="30000" dirty="0" smtClean="0">
                <a:latin typeface="Times New Roman" charset="0"/>
                <a:ea typeface="ＭＳ Ｐゴシック" charset="0"/>
              </a:rPr>
              <a:t>nd</a:t>
            </a:r>
            <a:r>
              <a:rPr lang="en-GB" dirty="0" smtClean="0">
                <a:latin typeface="Times New Roman" charset="0"/>
                <a:ea typeface="ＭＳ Ｐゴシック" charset="0"/>
              </a:rPr>
              <a:t> time in a car with a drunk driver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Charged with possession of cocaine</a:t>
            </a:r>
          </a:p>
          <a:p>
            <a:pPr marL="571500" indent="-571500" algn="l">
              <a:buFont typeface="Arial"/>
              <a:buChar char="•"/>
            </a:pPr>
            <a:r>
              <a:rPr lang="en-GB" dirty="0" smtClean="0">
                <a:latin typeface="Times New Roman" charset="0"/>
                <a:ea typeface="ＭＳ Ｐゴシック" charset="0"/>
              </a:rPr>
              <a:t>Feels he has got off lightly and expects the TC to be “a breeze” </a:t>
            </a:r>
            <a:endParaRPr lang="en-GB" dirty="0">
              <a:latin typeface="Times New Roman" charset="0"/>
              <a:ea typeface="ＭＳ Ｐゴシック" charset="0"/>
            </a:endParaRPr>
          </a:p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5495896"/>
            <a:ext cx="9144000" cy="1362104"/>
            <a:chOff x="0" y="5495896"/>
            <a:chExt cx="9144000" cy="1362104"/>
          </a:xfrm>
        </p:grpSpPr>
        <p:sp>
          <p:nvSpPr>
            <p:cNvPr id="8" name="Rectangle 7"/>
            <p:cNvSpPr/>
            <p:nvPr/>
          </p:nvSpPr>
          <p:spPr>
            <a:xfrm>
              <a:off x="0" y="5495896"/>
              <a:ext cx="9144000" cy="136210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dirty="0" smtClean="0"/>
                <a:t>  </a:t>
              </a:r>
              <a:r>
                <a:rPr lang="en-US" sz="2400" b="1" dirty="0" smtClean="0"/>
                <a:t>Prison-based Therapeutic Communities:  </a:t>
              </a:r>
            </a:p>
            <a:p>
              <a:pPr algn="r"/>
              <a:r>
                <a:rPr lang="en-US" sz="2400" b="1" dirty="0" smtClean="0"/>
                <a:t>A Comprehensive Staff Training Course</a:t>
              </a:r>
              <a:endParaRPr lang="en-US" sz="2400" b="1" dirty="0"/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172616" y="5638800"/>
              <a:ext cx="2909804" cy="1167076"/>
              <a:chOff x="172616" y="5638800"/>
              <a:chExt cx="2909804" cy="116707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72616" y="5638800"/>
                <a:ext cx="2909804" cy="11670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891" y="5638800"/>
                <a:ext cx="2559949" cy="116707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42878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431</Words>
  <Application>Microsoft Macintosh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M2-2.  Ray: A Case Study</vt:lpstr>
      <vt:lpstr>Ray – A 28 year old Salesman</vt:lpstr>
      <vt:lpstr>Education</vt:lpstr>
      <vt:lpstr>Family Life</vt:lpstr>
      <vt:lpstr>Work History</vt:lpstr>
      <vt:lpstr>Relationship History</vt:lpstr>
      <vt:lpstr>Criminal History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Rowdy Yates</dc:creator>
  <cp:lastModifiedBy>Rowdy Yates</cp:lastModifiedBy>
  <cp:revision>40</cp:revision>
  <cp:lastPrinted>2020-11-17T18:44:46Z</cp:lastPrinted>
  <dcterms:created xsi:type="dcterms:W3CDTF">2020-09-07T13:47:18Z</dcterms:created>
  <dcterms:modified xsi:type="dcterms:W3CDTF">2020-11-17T18:44:53Z</dcterms:modified>
</cp:coreProperties>
</file>