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0"/>
  </p:handoutMasterIdLst>
  <p:sldIdLst>
    <p:sldId id="264" r:id="rId2"/>
    <p:sldId id="256" r:id="rId3"/>
    <p:sldId id="265" r:id="rId4"/>
    <p:sldId id="288" r:id="rId5"/>
    <p:sldId id="295" r:id="rId6"/>
    <p:sldId id="285" r:id="rId7"/>
    <p:sldId id="296" r:id="rId8"/>
    <p:sldId id="271"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p:restoredTop sz="94697"/>
  </p:normalViewPr>
  <p:slideViewPr>
    <p:cSldViewPr snapToGrid="0" snapToObjects="1">
      <p:cViewPr varScale="1">
        <p:scale>
          <a:sx n="119" d="100"/>
          <a:sy n="119" d="100"/>
        </p:scale>
        <p:origin x="132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D5DFE0D-7D6C-734B-AB3A-E5E12CD2AF80}" type="datetimeFigureOut">
              <a:rPr lang="en-US" smtClean="0"/>
              <a:t>5/28/21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60EFFD-9630-C44F-95B0-E77D9BF94969}" type="slidenum">
              <a:rPr lang="en-US" smtClean="0"/>
              <a:t>‹#›</a:t>
            </a:fld>
            <a:endParaRPr lang="en-US"/>
          </a:p>
        </p:txBody>
      </p:sp>
    </p:spTree>
    <p:extLst>
      <p:ext uri="{BB962C8B-B14F-4D97-AF65-F5344CB8AC3E}">
        <p14:creationId xmlns:p14="http://schemas.microsoft.com/office/powerpoint/2010/main" val="4889305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5/28/21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5/28/21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5/28/21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5/28/21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5/28/21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0847"/>
            <a:ext cx="7772400" cy="2219603"/>
          </a:xfrm>
        </p:spPr>
        <p:txBody>
          <a:bodyPr>
            <a:normAutofit/>
          </a:bodyPr>
          <a:lstStyle/>
          <a:p>
            <a:r>
              <a:rPr lang="en-GB">
                <a:cs typeface="+mj-cs"/>
              </a:rPr>
              <a:t>M2-1. Treatment </a:t>
            </a:r>
            <a:r>
              <a:rPr lang="en-GB" dirty="0">
                <a:cs typeface="+mj-cs"/>
              </a:rPr>
              <a:t>and Recovery:</a:t>
            </a:r>
            <a:br>
              <a:rPr lang="en-GB" dirty="0">
                <a:cs typeface="+mj-cs"/>
              </a:rPr>
            </a:br>
            <a:r>
              <a:rPr lang="en-GB" dirty="0"/>
              <a:t>The TC View</a:t>
            </a:r>
            <a:endParaRPr lang="en-US" dirty="0"/>
          </a:p>
        </p:txBody>
      </p:sp>
      <p:sp>
        <p:nvSpPr>
          <p:cNvPr id="3" name="Subtitle 2"/>
          <p:cNvSpPr>
            <a:spLocks noGrp="1"/>
          </p:cNvSpPr>
          <p:nvPr>
            <p:ph type="subTitle" idx="1"/>
          </p:nvPr>
        </p:nvSpPr>
        <p:spPr/>
        <p:txBody>
          <a:bodyPr/>
          <a:lstStyle/>
          <a:p>
            <a:endParaRPr lang="en-US" dirty="0"/>
          </a:p>
        </p:txBody>
      </p:sp>
      <p:grpSp>
        <p:nvGrpSpPr>
          <p:cNvPr id="10" name="Group 9"/>
          <p:cNvGrpSpPr/>
          <p:nvPr/>
        </p:nvGrpSpPr>
        <p:grpSpPr>
          <a:xfrm>
            <a:off x="0" y="5495896"/>
            <a:ext cx="9144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6754"/>
            <a:ext cx="7772400" cy="830913"/>
          </a:xfrm>
        </p:spPr>
        <p:txBody>
          <a:bodyPr/>
          <a:lstStyle/>
          <a:p>
            <a:r>
              <a:rPr lang="en-GB" dirty="0">
                <a:cs typeface="+mj-cs"/>
              </a:rPr>
              <a:t>Distinct Features of the TC</a:t>
            </a:r>
            <a:endParaRPr lang="en-US" dirty="0"/>
          </a:p>
        </p:txBody>
      </p:sp>
      <p:sp>
        <p:nvSpPr>
          <p:cNvPr id="3" name="Subtitle 2"/>
          <p:cNvSpPr>
            <a:spLocks noGrp="1"/>
          </p:cNvSpPr>
          <p:nvPr>
            <p:ph type="subTitle" idx="1"/>
          </p:nvPr>
        </p:nvSpPr>
        <p:spPr>
          <a:xfrm>
            <a:off x="907074" y="1395675"/>
            <a:ext cx="7298454" cy="3748636"/>
          </a:xfrm>
        </p:spPr>
        <p:txBody>
          <a:bodyPr>
            <a:normAutofit/>
          </a:bodyPr>
          <a:lstStyle/>
          <a:p>
            <a:pPr marL="571500" indent="-571500" algn="l">
              <a:buFont typeface="Arial"/>
              <a:buChar char="•"/>
            </a:pPr>
            <a:r>
              <a:rPr lang="en-GB" dirty="0">
                <a:latin typeface="Times New Roman" charset="0"/>
                <a:ea typeface="ＭＳ Ｐゴシック" charset="0"/>
              </a:rPr>
              <a:t>TC language</a:t>
            </a:r>
          </a:p>
          <a:p>
            <a:pPr marL="571500" indent="-571500" algn="l">
              <a:buFont typeface="Arial"/>
              <a:buChar char="•"/>
            </a:pPr>
            <a:r>
              <a:rPr lang="en-GB" dirty="0">
                <a:latin typeface="Times New Roman" charset="0"/>
                <a:ea typeface="ＭＳ Ｐゴシック" charset="0"/>
              </a:rPr>
              <a:t>Community as method</a:t>
            </a:r>
          </a:p>
          <a:p>
            <a:pPr marL="571500" indent="-571500" algn="l">
              <a:buFont typeface="Arial"/>
              <a:buChar char="•"/>
            </a:pPr>
            <a:r>
              <a:rPr lang="en-GB" dirty="0">
                <a:latin typeface="Times New Roman" charset="0"/>
                <a:ea typeface="ＭＳ Ｐゴシック" charset="0"/>
              </a:rPr>
              <a:t>Rational authority</a:t>
            </a:r>
          </a:p>
          <a:p>
            <a:pPr marL="571500" indent="-571500" algn="l">
              <a:buFont typeface="Arial"/>
              <a:buChar char="•"/>
            </a:pPr>
            <a:r>
              <a:rPr lang="en-GB" dirty="0">
                <a:latin typeface="Times New Roman" charset="0"/>
                <a:ea typeface="ＭＳ Ｐゴシック" charset="0"/>
              </a:rPr>
              <a:t>The TC view of the disorder, the person &amp; ‘right living’</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2114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7144" y="229239"/>
            <a:ext cx="7772400" cy="609245"/>
          </a:xfrm>
        </p:spPr>
        <p:txBody>
          <a:bodyPr>
            <a:noAutofit/>
          </a:bodyPr>
          <a:lstStyle/>
          <a:p>
            <a:r>
              <a:rPr lang="en-GB" sz="3600" dirty="0"/>
              <a:t>The TC Language</a:t>
            </a:r>
            <a:endParaRPr lang="en-US" sz="3600" dirty="0"/>
          </a:p>
        </p:txBody>
      </p:sp>
      <p:sp>
        <p:nvSpPr>
          <p:cNvPr id="3" name="Subtitle 2"/>
          <p:cNvSpPr>
            <a:spLocks noGrp="1"/>
          </p:cNvSpPr>
          <p:nvPr>
            <p:ph type="subTitle" idx="1"/>
          </p:nvPr>
        </p:nvSpPr>
        <p:spPr>
          <a:xfrm>
            <a:off x="75304" y="838485"/>
            <a:ext cx="8896080" cy="4657411"/>
          </a:xfrm>
        </p:spPr>
        <p:txBody>
          <a:bodyPr>
            <a:normAutofit fontScale="92500"/>
          </a:bodyPr>
          <a:lstStyle/>
          <a:p>
            <a:pPr marL="457200" indent="-457200" algn="l">
              <a:buFont typeface="Arial"/>
              <a:buChar char="•"/>
              <a:defRPr/>
            </a:pPr>
            <a:r>
              <a:rPr lang="en-GB" sz="2600" dirty="0">
                <a:latin typeface="Times New Roman" charset="0"/>
                <a:ea typeface="ＭＳ Ｐゴシック" charset="0"/>
              </a:rPr>
              <a:t>TC members use specific terms and expressions which are largely unique</a:t>
            </a:r>
          </a:p>
          <a:p>
            <a:pPr marL="457200" indent="-457200" algn="l">
              <a:buFont typeface="Arial"/>
              <a:buChar char="•"/>
              <a:defRPr/>
            </a:pPr>
            <a:r>
              <a:rPr lang="en-GB" sz="2600" dirty="0">
                <a:latin typeface="Times New Roman" charset="0"/>
                <a:ea typeface="ＭＳ Ｐゴシック" charset="0"/>
              </a:rPr>
              <a:t>This is a deliberate strategy to mark out the TC as an environment which is completely different from the member’s previous lifestyle</a:t>
            </a:r>
          </a:p>
          <a:p>
            <a:pPr marL="457200" indent="-457200" algn="l">
              <a:buFont typeface="Arial"/>
              <a:buChar char="•"/>
              <a:defRPr/>
            </a:pPr>
            <a:r>
              <a:rPr lang="en-GB" sz="2600" dirty="0">
                <a:latin typeface="Times New Roman" charset="0"/>
                <a:ea typeface="ＭＳ Ｐゴシック" charset="0"/>
              </a:rPr>
              <a:t>The aim is to use a common language to assist in developing a bond between the member and their community</a:t>
            </a:r>
          </a:p>
          <a:p>
            <a:pPr marL="457200" indent="-457200" algn="l">
              <a:buFont typeface="Arial"/>
              <a:buChar char="•"/>
              <a:defRPr/>
            </a:pPr>
            <a:r>
              <a:rPr lang="en-GB" sz="2600" dirty="0">
                <a:latin typeface="Times New Roman" charset="0"/>
                <a:ea typeface="ＭＳ Ｐゴシック" charset="0"/>
              </a:rPr>
              <a:t>This ensures that everyone understands and reinforces the same concepts</a:t>
            </a:r>
          </a:p>
          <a:p>
            <a:pPr marL="457200" indent="-457200" algn="l">
              <a:buFont typeface="Arial"/>
              <a:buChar char="•"/>
              <a:defRPr/>
            </a:pPr>
            <a:r>
              <a:rPr lang="en-GB" sz="2600" dirty="0">
                <a:latin typeface="Times New Roman" charset="0"/>
                <a:ea typeface="ＭＳ Ｐゴシック" charset="0"/>
              </a:rPr>
              <a:t>The regular repetition and reinforcement of specific TC terms is particularly useful for those speaking other languages and those with issues such as dyslexia</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643597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9846"/>
            <a:ext cx="7772400" cy="511557"/>
          </a:xfrm>
        </p:spPr>
        <p:txBody>
          <a:bodyPr>
            <a:noAutofit/>
          </a:bodyPr>
          <a:lstStyle/>
          <a:p>
            <a:r>
              <a:rPr lang="en-GB" sz="3600" dirty="0"/>
              <a:t>Community as Method</a:t>
            </a:r>
            <a:endParaRPr lang="en-US" sz="3600" dirty="0"/>
          </a:p>
        </p:txBody>
      </p:sp>
      <p:sp>
        <p:nvSpPr>
          <p:cNvPr id="3" name="Subtitle 2"/>
          <p:cNvSpPr>
            <a:spLocks noGrp="1"/>
          </p:cNvSpPr>
          <p:nvPr>
            <p:ph type="subTitle" idx="1"/>
          </p:nvPr>
        </p:nvSpPr>
        <p:spPr>
          <a:xfrm>
            <a:off x="172616" y="989091"/>
            <a:ext cx="8730189" cy="4649709"/>
          </a:xfrm>
        </p:spPr>
        <p:txBody>
          <a:bodyPr>
            <a:normAutofit/>
          </a:bodyPr>
          <a:lstStyle/>
          <a:p>
            <a:pPr marL="457200" indent="-457200" algn="l">
              <a:buFont typeface="Arial"/>
              <a:buChar char="•"/>
              <a:defRPr/>
            </a:pPr>
            <a:r>
              <a:rPr lang="en-GB" sz="2800" dirty="0">
                <a:latin typeface="Times New Roman" charset="0"/>
                <a:ea typeface="ＭＳ Ｐゴシック" charset="0"/>
              </a:rPr>
              <a:t>A social learning process where members learn by observing other community members and themselves</a:t>
            </a:r>
          </a:p>
          <a:p>
            <a:pPr marL="457200" indent="-457200" algn="l">
              <a:buFont typeface="Arial"/>
              <a:buChar char="•"/>
              <a:defRPr/>
            </a:pPr>
            <a:r>
              <a:rPr lang="en-GB" sz="2800" dirty="0">
                <a:latin typeface="Times New Roman" charset="0"/>
                <a:ea typeface="ＭＳ Ｐゴシック" charset="0"/>
              </a:rPr>
              <a:t>The community established within the TC functions as a facilitator of change</a:t>
            </a:r>
          </a:p>
          <a:p>
            <a:pPr marL="457200" indent="-457200" algn="l">
              <a:buFont typeface="Arial"/>
              <a:buChar char="•"/>
              <a:defRPr/>
            </a:pPr>
            <a:r>
              <a:rPr lang="en-GB" sz="2800" dirty="0">
                <a:latin typeface="Times New Roman" charset="0"/>
                <a:ea typeface="ＭＳ Ｐゴシック" charset="0"/>
              </a:rPr>
              <a:t>The structure of the TC community creates a healthy, family-like atmosphere conducive to psychological and behavioural change</a:t>
            </a:r>
          </a:p>
          <a:p>
            <a:pPr marL="457200" indent="-457200" algn="l">
              <a:buFont typeface="Arial"/>
              <a:buChar char="•"/>
              <a:defRPr/>
            </a:pPr>
            <a:r>
              <a:rPr lang="en-GB" sz="2800" dirty="0">
                <a:latin typeface="Times New Roman" charset="0"/>
                <a:ea typeface="ＭＳ Ｐゴシック" charset="0"/>
              </a:rPr>
              <a:t>This unique process is discussed in detail in later modules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365797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9846"/>
            <a:ext cx="7772400" cy="511557"/>
          </a:xfrm>
        </p:spPr>
        <p:txBody>
          <a:bodyPr>
            <a:noAutofit/>
          </a:bodyPr>
          <a:lstStyle/>
          <a:p>
            <a:r>
              <a:rPr lang="en-GB" sz="3600" dirty="0"/>
              <a:t>Rational Authority</a:t>
            </a:r>
            <a:endParaRPr lang="en-US" sz="3600" dirty="0"/>
          </a:p>
        </p:txBody>
      </p:sp>
      <p:sp>
        <p:nvSpPr>
          <p:cNvPr id="3" name="Subtitle 2"/>
          <p:cNvSpPr>
            <a:spLocks noGrp="1"/>
          </p:cNvSpPr>
          <p:nvPr>
            <p:ph type="subTitle" idx="1"/>
          </p:nvPr>
        </p:nvSpPr>
        <p:spPr>
          <a:xfrm>
            <a:off x="172616" y="989091"/>
            <a:ext cx="8730189" cy="4649709"/>
          </a:xfrm>
        </p:spPr>
        <p:txBody>
          <a:bodyPr>
            <a:normAutofit/>
          </a:bodyPr>
          <a:lstStyle/>
          <a:p>
            <a:pPr marL="457200" indent="-457200" algn="l">
              <a:buFont typeface="Arial"/>
              <a:buChar char="•"/>
              <a:defRPr/>
            </a:pPr>
            <a:r>
              <a:rPr lang="en-GB" sz="2800" dirty="0">
                <a:latin typeface="Times New Roman" charset="0"/>
                <a:ea typeface="ＭＳ Ｐゴシック" charset="0"/>
              </a:rPr>
              <a:t>TC staff should – as much as possible allow the community to function without excess adjustment</a:t>
            </a:r>
          </a:p>
          <a:p>
            <a:pPr marL="457200" indent="-457200" algn="l">
              <a:buFont typeface="Arial"/>
              <a:buChar char="•"/>
              <a:defRPr/>
            </a:pPr>
            <a:r>
              <a:rPr lang="en-GB" sz="2800" dirty="0">
                <a:latin typeface="Times New Roman" charset="0"/>
                <a:ea typeface="ＭＳ Ｐゴシック" charset="0"/>
              </a:rPr>
              <a:t>However, they do have ultimate authority over the functioning of the community</a:t>
            </a:r>
          </a:p>
          <a:p>
            <a:pPr marL="457200" indent="-457200" algn="l">
              <a:buFont typeface="Arial"/>
              <a:buChar char="•"/>
              <a:defRPr/>
            </a:pPr>
            <a:r>
              <a:rPr lang="en-GB" sz="2800" dirty="0">
                <a:latin typeface="Times New Roman" charset="0"/>
                <a:ea typeface="ＭＳ Ｐゴシック" charset="0"/>
              </a:rPr>
              <a:t>Where such staff decisions are taken they should be consistent with the aim of safeguarding the health of the community</a:t>
            </a:r>
          </a:p>
          <a:p>
            <a:pPr marL="457200" indent="-457200" algn="l">
              <a:buFont typeface="Arial"/>
              <a:buChar char="•"/>
              <a:defRPr/>
            </a:pPr>
            <a:r>
              <a:rPr lang="en-GB" sz="2800" dirty="0">
                <a:latin typeface="Times New Roman" charset="0"/>
                <a:ea typeface="ＭＳ Ｐゴシック" charset="0"/>
              </a:rPr>
              <a:t>They should also be consistent with the responsibility of staff to act as role models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1052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cs typeface="+mj-cs"/>
              </a:rPr>
              <a:t>TC View of the Disorder</a:t>
            </a:r>
            <a:endParaRPr lang="en-US" dirty="0"/>
          </a:p>
        </p:txBody>
      </p:sp>
      <p:sp>
        <p:nvSpPr>
          <p:cNvPr id="3" name="Subtitle 2"/>
          <p:cNvSpPr>
            <a:spLocks noGrp="1"/>
          </p:cNvSpPr>
          <p:nvPr>
            <p:ph type="subTitle" idx="1"/>
          </p:nvPr>
        </p:nvSpPr>
        <p:spPr>
          <a:xfrm>
            <a:off x="172616" y="932973"/>
            <a:ext cx="8814390" cy="4562923"/>
          </a:xfrm>
        </p:spPr>
        <p:txBody>
          <a:bodyPr>
            <a:normAutofit fontScale="92500" lnSpcReduction="10000"/>
          </a:bodyPr>
          <a:lstStyle/>
          <a:p>
            <a:pPr marL="457200" indent="-457200" algn="l">
              <a:buFont typeface="Arial"/>
              <a:buChar char="•"/>
              <a:defRPr/>
            </a:pPr>
            <a:r>
              <a:rPr lang="en-GB" sz="3000" dirty="0">
                <a:latin typeface="Times New Roman" charset="0"/>
                <a:ea typeface="ＭＳ Ｐゴシック" charset="0"/>
              </a:rPr>
              <a:t>The TC does not see the disorder as a medical disease or sickness</a:t>
            </a:r>
          </a:p>
          <a:p>
            <a:pPr marL="457200" indent="-457200" algn="l">
              <a:buFont typeface="Arial"/>
              <a:buChar char="•"/>
              <a:defRPr/>
            </a:pPr>
            <a:r>
              <a:rPr lang="en-GB" sz="3000" dirty="0">
                <a:latin typeface="Times New Roman" charset="0"/>
                <a:ea typeface="ＭＳ Ｐゴシック" charset="0"/>
              </a:rPr>
              <a:t>Rather it sees addiction as a symptom of an unhealthy disorder of the whole person</a:t>
            </a:r>
          </a:p>
          <a:p>
            <a:pPr marL="457200" indent="-457200" algn="l">
              <a:buFont typeface="Arial"/>
              <a:buChar char="•"/>
              <a:defRPr/>
            </a:pPr>
            <a:r>
              <a:rPr lang="en-GB" sz="3000" dirty="0">
                <a:latin typeface="Times New Roman" charset="0"/>
                <a:ea typeface="ＭＳ Ｐゴシック" charset="0"/>
              </a:rPr>
              <a:t>Thus it emphasises personal motivation and responsibility over biology</a:t>
            </a:r>
          </a:p>
          <a:p>
            <a:pPr marL="457200" indent="-457200" algn="l">
              <a:buFont typeface="Arial"/>
              <a:buChar char="•"/>
              <a:defRPr/>
            </a:pPr>
            <a:r>
              <a:rPr lang="en-GB" sz="3000" dirty="0">
                <a:latin typeface="Times New Roman" charset="0"/>
                <a:ea typeface="ＭＳ Ｐゴシック" charset="0"/>
              </a:rPr>
              <a:t>It is seen as a disorder that affects all aspects of the member’s life</a:t>
            </a:r>
          </a:p>
          <a:p>
            <a:pPr marL="457200" indent="-457200" algn="l">
              <a:buFont typeface="Arial"/>
              <a:buChar char="•"/>
              <a:defRPr/>
            </a:pPr>
            <a:r>
              <a:rPr lang="en-GB" sz="3000" dirty="0">
                <a:latin typeface="Times New Roman" charset="0"/>
                <a:ea typeface="ＭＳ Ｐゴシック" charset="0"/>
              </a:rPr>
              <a:t>Behavioural, social, medical, cognitive, vocational and educational</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827165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660855"/>
          </a:xfrm>
        </p:spPr>
        <p:txBody>
          <a:bodyPr>
            <a:normAutofit fontScale="90000"/>
          </a:bodyPr>
          <a:lstStyle/>
          <a:p>
            <a:r>
              <a:rPr lang="en-GB" dirty="0">
                <a:cs typeface="+mj-cs"/>
              </a:rPr>
              <a:t>TC View of the Person</a:t>
            </a:r>
            <a:endParaRPr lang="en-US" dirty="0"/>
          </a:p>
        </p:txBody>
      </p:sp>
      <p:sp>
        <p:nvSpPr>
          <p:cNvPr id="3" name="Subtitle 2"/>
          <p:cNvSpPr>
            <a:spLocks noGrp="1"/>
          </p:cNvSpPr>
          <p:nvPr>
            <p:ph type="subTitle" idx="1"/>
          </p:nvPr>
        </p:nvSpPr>
        <p:spPr>
          <a:xfrm>
            <a:off x="172616" y="781579"/>
            <a:ext cx="8828345" cy="4714318"/>
          </a:xfrm>
        </p:spPr>
        <p:txBody>
          <a:bodyPr>
            <a:normAutofit/>
          </a:bodyPr>
          <a:lstStyle/>
          <a:p>
            <a:pPr algn="l">
              <a:defRPr/>
            </a:pPr>
            <a:r>
              <a:rPr lang="en-GB" sz="2400" dirty="0">
                <a:latin typeface="Times New Roman" charset="0"/>
                <a:ea typeface="ＭＳ Ｐゴシック" charset="0"/>
              </a:rPr>
              <a:t>New members will usually have:</a:t>
            </a:r>
          </a:p>
          <a:p>
            <a:pPr marL="457200" indent="-457200" algn="l">
              <a:buFont typeface="Arial"/>
              <a:buChar char="•"/>
              <a:defRPr/>
            </a:pPr>
            <a:r>
              <a:rPr lang="en-GB" sz="2400" dirty="0">
                <a:latin typeface="Times New Roman" charset="0"/>
                <a:ea typeface="ＭＳ Ｐゴシック" charset="0"/>
              </a:rPr>
              <a:t> an unrealistic sense of self</a:t>
            </a:r>
          </a:p>
          <a:p>
            <a:pPr marL="457200" indent="-457200" algn="l">
              <a:buFont typeface="Arial"/>
              <a:buChar char="•"/>
              <a:defRPr/>
            </a:pPr>
            <a:r>
              <a:rPr lang="en-GB" sz="2400" dirty="0">
                <a:latin typeface="Times New Roman" charset="0"/>
                <a:ea typeface="ＭＳ Ｐゴシック" charset="0"/>
              </a:rPr>
              <a:t>poor decision-making skills</a:t>
            </a:r>
          </a:p>
          <a:p>
            <a:pPr marL="457200" indent="-457200" algn="l">
              <a:buFont typeface="Arial"/>
              <a:buChar char="•"/>
              <a:defRPr/>
            </a:pPr>
            <a:r>
              <a:rPr lang="en-GB" sz="2400" dirty="0">
                <a:latin typeface="Times New Roman" charset="0"/>
                <a:ea typeface="ＭＳ Ｐゴシック" charset="0"/>
              </a:rPr>
              <a:t>low self-esteem</a:t>
            </a:r>
          </a:p>
          <a:p>
            <a:pPr marL="457200" indent="-457200" algn="l">
              <a:buFont typeface="Arial"/>
              <a:buChar char="•"/>
              <a:defRPr/>
            </a:pPr>
            <a:r>
              <a:rPr lang="en-GB" sz="2400" dirty="0">
                <a:latin typeface="Times New Roman" charset="0"/>
                <a:ea typeface="ＭＳ Ｐゴシック" charset="0"/>
              </a:rPr>
              <a:t>difficulty in identifying and discussing feelings</a:t>
            </a:r>
          </a:p>
          <a:p>
            <a:pPr marL="457200" indent="-457200" algn="l">
              <a:buFont typeface="Arial"/>
              <a:buChar char="•"/>
              <a:defRPr/>
            </a:pPr>
            <a:r>
              <a:rPr lang="en-GB" sz="2400" dirty="0">
                <a:latin typeface="Times New Roman" charset="0"/>
                <a:ea typeface="ＭＳ Ｐゴシック" charset="0"/>
              </a:rPr>
              <a:t>have a pattern of manipulating and deceiving themselves &amp; others</a:t>
            </a:r>
          </a:p>
          <a:p>
            <a:pPr marL="457200" indent="-457200" algn="l">
              <a:buFont typeface="Arial"/>
              <a:buChar char="•"/>
              <a:defRPr/>
            </a:pPr>
            <a:r>
              <a:rPr lang="en-GB" sz="2400" dirty="0">
                <a:latin typeface="Times New Roman" charset="0"/>
                <a:ea typeface="ＭＳ Ｐゴシック" charset="0"/>
              </a:rPr>
              <a:t>a tendency to behave irresponsibly/immaturely</a:t>
            </a:r>
          </a:p>
          <a:p>
            <a:pPr algn="l">
              <a:defRPr/>
            </a:pPr>
            <a:r>
              <a:rPr lang="en-GB" sz="2400" dirty="0">
                <a:latin typeface="Times New Roman" charset="0"/>
                <a:ea typeface="ＭＳ Ｐゴシック" charset="0"/>
              </a:rPr>
              <a:t>The TC views these issues as problems that can and must be repaired if the member is to fulfil their potential</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162701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497"/>
            <a:ext cx="7772400" cy="557192"/>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270302" y="823448"/>
            <a:ext cx="8562866" cy="4730337"/>
          </a:xfrm>
        </p:spPr>
        <p:txBody>
          <a:bodyPr>
            <a:noAutofit/>
          </a:bodyPr>
          <a:lstStyle/>
          <a:p>
            <a:pPr algn="just"/>
            <a:r>
              <a:rPr lang="en-GB" sz="2000" i="1" dirty="0">
                <a:latin typeface="Times New Roman" charset="0"/>
                <a:ea typeface="ＭＳ Ｐゴシック" charset="0"/>
              </a:rPr>
              <a:t>The therapeutic community creates an immersive environment which feels both safe and challenging.  It works on the belief that people have to feel safe in order to explore the possibility of change but that they will also need to be challenged on their poor attitudes and behaviour before they can begin to understand how damaging it is for themselves and others.  Thus the individual within the community can use the community to change themselves and to effect further change to the community itself.  The TC view of substance use disorder and recovery is that substance use is merely a signal that other issues are wrong and need to be changed.  The aim is to encourage learning and behavioural change and to develop the individual as a pro-social citizen.  The belief is that such change is eminently possible and that the use of community structure, encouragement and pressure alongside the use of positive role models can achieve a permanent change.  Once this has been achieved, substance use is no longer an issue for that individual.  This is what the TC describes as ‘right living’.</a:t>
            </a:r>
            <a:endParaRPr lang="en-GB" sz="20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205971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391</TotalTime>
  <Words>658</Words>
  <Application>Microsoft Macintosh PowerPoint</Application>
  <PresentationFormat>On-screen Show (4:3)</PresentationFormat>
  <Paragraphs>56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M2-1. Treatment and Recovery: The TC View</vt:lpstr>
      <vt:lpstr>Distinct Features of the TC</vt:lpstr>
      <vt:lpstr>The TC Language</vt:lpstr>
      <vt:lpstr>Community as Method</vt:lpstr>
      <vt:lpstr>Rational Authority</vt:lpstr>
      <vt:lpstr>TC View of the Disorder</vt:lpstr>
      <vt:lpstr>TC View of the Person</vt:lpstr>
      <vt:lpstr>Notes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40</cp:revision>
  <cp:lastPrinted>2020-11-17T18:44:05Z</cp:lastPrinted>
  <dcterms:created xsi:type="dcterms:W3CDTF">2020-09-07T13:47:18Z</dcterms:created>
  <dcterms:modified xsi:type="dcterms:W3CDTF">2021-05-28T15:18:40Z</dcterms:modified>
</cp:coreProperties>
</file>