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301" r:id="rId4"/>
    <p:sldId id="290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dirty="0"/>
              <a:t>M10-2.  Essential Perceptions in a T</a:t>
            </a:r>
            <a:r>
              <a:rPr lang="en-GB" dirty="0">
                <a:cs typeface="+mj-cs"/>
              </a:rPr>
              <a:t>C Programme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9846"/>
            <a:ext cx="7772400" cy="451427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Essential Perceptions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223818"/>
            <a:ext cx="8730189" cy="4272078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/>
              <a:t>For the TC to work and to result in </a:t>
            </a:r>
            <a:r>
              <a:rPr lang="en-US" sz="2800" dirty="0" err="1"/>
              <a:t>internalisation</a:t>
            </a:r>
            <a:r>
              <a:rPr lang="en-US" sz="2800" dirty="0"/>
              <a:t> and self-change amongst its members, the members must adopt and believe two essential perceptions.</a:t>
            </a:r>
          </a:p>
          <a:p>
            <a:pPr algn="l"/>
            <a:r>
              <a:rPr lang="en-US" sz="2800" dirty="0"/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They must come to believe that the TC approach is effective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dirty="0"/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They must begin to see that they are making progress and start to believe that they can achieve a new identity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4359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482"/>
            <a:ext cx="7772400" cy="451427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The TC is Effective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35182"/>
            <a:ext cx="8844384" cy="456071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For members to have the essential perception that TC treatment is effective, they must:</a:t>
            </a:r>
          </a:p>
          <a:p>
            <a:pPr algn="l"/>
            <a:endParaRPr lang="en-US" dirty="0"/>
          </a:p>
          <a:p>
            <a:pPr algn="l"/>
            <a:r>
              <a:rPr lang="en-US" i="1" dirty="0"/>
              <a:t>Be motivated</a:t>
            </a:r>
            <a:r>
              <a:rPr lang="en-US" dirty="0"/>
              <a:t> - members who are motivated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Perceive that they (not the drugs or alcohol) are the problem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Accept that they must change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Know that they need help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Believe that the TC treatment will address their practical problems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pPr algn="l"/>
            <a:r>
              <a:rPr lang="en-US" i="1" dirty="0"/>
              <a:t>Be ready for treatment</a:t>
            </a:r>
            <a:r>
              <a:rPr lang="en-US" dirty="0"/>
              <a:t> - members who feel ready for treatment: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Believe they have no real options besides seeking treatment in a TC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Will almost certainly have tried self-control; making changes themselves without success. 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773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200" dirty="0">
                <a:ea typeface="ＭＳ Ｐゴシック" charset="0"/>
              </a:rPr>
              <a:t>I am Making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Members are more likely to stay in treatment and engage with it if they see improvements and positive changes in themselves.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Observing changes in peers helps members have faith in the process and allows members to believe they can change too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/>
              <a:t>Behaviour</a:t>
            </a:r>
            <a:r>
              <a:rPr lang="en-US" dirty="0"/>
              <a:t> change is reinforced when staff members and peers observe and acknowledge members’ changes</a:t>
            </a:r>
          </a:p>
          <a:p>
            <a:pPr algn="l"/>
            <a:r>
              <a:rPr lang="en-US" i="1" dirty="0"/>
              <a:t>Staff members can facilitate a member’s perception that he or she is making progress by</a:t>
            </a:r>
            <a:r>
              <a:rPr lang="en-US" dirty="0"/>
              <a:t>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Acknowledging, (and thus reinforcing), changes occurring in a member’s </a:t>
            </a:r>
            <a:r>
              <a:rPr lang="en-US" dirty="0" err="1"/>
              <a:t>behaviours</a:t>
            </a:r>
            <a:r>
              <a:rPr lang="en-US" dirty="0"/>
              <a:t>, thinking, attitudes, and emotions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/>
              <a:t>Emphasising</a:t>
            </a:r>
            <a:r>
              <a:rPr lang="en-US" dirty="0"/>
              <a:t> that the rate of change varies from person to person and that the member will progress in their own unique way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Encouraging the member to ask for feedback from peers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Encouraging peers to acknowledge changes they see in one another. </a:t>
            </a:r>
          </a:p>
          <a:p>
            <a:endParaRPr lang="en-US" sz="2000" dirty="0"/>
          </a:p>
          <a:p>
            <a:pPr marL="457200" indent="-457200" algn="l">
              <a:buFont typeface="Arial"/>
              <a:buChar char="•"/>
            </a:pPr>
            <a:endParaRPr lang="en-US" sz="42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726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286"/>
            <a:ext cx="7772400" cy="491508"/>
          </a:xfrm>
        </p:spPr>
        <p:txBody>
          <a:bodyPr>
            <a:noAutofit/>
          </a:bodyPr>
          <a:lstStyle/>
          <a:p>
            <a:pPr marL="571500" indent="-571500"/>
            <a:r>
              <a:rPr lang="en-GB" sz="3600" dirty="0">
                <a:ea typeface="ＭＳ Ｐゴシック" charset="0"/>
              </a:rPr>
              <a:t>Active Participation in the TC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9310"/>
            <a:ext cx="8800436" cy="466658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600" dirty="0" err="1"/>
              <a:t>Internalisation</a:t>
            </a:r>
            <a:r>
              <a:rPr lang="en-US" sz="2600" dirty="0"/>
              <a:t> is not an automatic process.  Members are expected to: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Engagement</a:t>
            </a:r>
            <a:r>
              <a:rPr lang="en-US" sz="2600" dirty="0"/>
              <a:t> – engage in the process and to learn the rules and routines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Immersion</a:t>
            </a:r>
            <a:r>
              <a:rPr lang="en-US" sz="2600" dirty="0"/>
              <a:t> - become increasingly immersed in the TC process and to fulfill the TC’s expectations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Performance</a:t>
            </a:r>
            <a:r>
              <a:rPr lang="en-US" sz="2600" dirty="0"/>
              <a:t> - participate in work groups, meetings, seminars, and recreation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Responsibility</a:t>
            </a:r>
            <a:r>
              <a:rPr lang="en-US" sz="2600" dirty="0"/>
              <a:t> – be accountable for themselves, their peers, and eventually the entire community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Self-examination </a:t>
            </a:r>
            <a:r>
              <a:rPr lang="en-US" sz="2600" dirty="0"/>
              <a:t>- identify and address their behavioral, attitudinal, and emotional problems </a:t>
            </a:r>
          </a:p>
          <a:p>
            <a:pPr marL="457200" indent="-457200" algn="l">
              <a:buFont typeface="Arial"/>
              <a:buChar char="•"/>
            </a:pPr>
            <a:r>
              <a:rPr lang="en-US" sz="2600" i="1" dirty="0"/>
              <a:t>Autonomy</a:t>
            </a:r>
            <a:r>
              <a:rPr lang="en-US" sz="2600" dirty="0"/>
              <a:t> - initiate change, make personal disclosures, and self- correct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0688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453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M10-2.  Essential Perceptions in a TC Programme</vt:lpstr>
      <vt:lpstr>Essential Perceptions</vt:lpstr>
      <vt:lpstr>The TC is Effective</vt:lpstr>
      <vt:lpstr>I am Making Progress</vt:lpstr>
      <vt:lpstr>Active Participation in the TC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61</cp:revision>
  <cp:lastPrinted>2020-12-06T18:15:08Z</cp:lastPrinted>
  <dcterms:created xsi:type="dcterms:W3CDTF">2020-09-07T13:47:18Z</dcterms:created>
  <dcterms:modified xsi:type="dcterms:W3CDTF">2020-12-06T18:15:14Z</dcterms:modified>
</cp:coreProperties>
</file>