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5" r:id="rId3"/>
    <p:sldId id="301" r:id="rId4"/>
    <p:sldId id="290" r:id="rId5"/>
    <p:sldId id="29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4628"/>
  </p:normalViewPr>
  <p:slideViewPr>
    <p:cSldViewPr snapToGrid="0" snapToObjects="1">
      <p:cViewPr varScale="1">
        <p:scale>
          <a:sx n="119" d="100"/>
          <a:sy n="119" d="100"/>
        </p:scale>
        <p:origin x="132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504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56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04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0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72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17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3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3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8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7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7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A99A-0D79-F642-BF7E-D4821652B29C}" type="datetimeFigureOut">
              <a:rPr lang="en-US" smtClean="0"/>
              <a:t>12/6/20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75076-9EF0-B942-B46C-FC0A30A44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28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0847"/>
            <a:ext cx="7772400" cy="2219603"/>
          </a:xfrm>
        </p:spPr>
        <p:txBody>
          <a:bodyPr>
            <a:normAutofit/>
          </a:bodyPr>
          <a:lstStyle/>
          <a:p>
            <a:r>
              <a:rPr lang="en-GB" dirty="0"/>
              <a:t>M10-2.  Essential Perceptions in a T</a:t>
            </a:r>
            <a:r>
              <a:rPr lang="en-GB" dirty="0">
                <a:cs typeface="+mj-cs"/>
              </a:rPr>
              <a:t>C Programme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4" name="Rectangle 3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7" name="Picture 6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005142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9846"/>
            <a:ext cx="7772400" cy="451427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Essential Perceptions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1223818"/>
            <a:ext cx="8730189" cy="4272078"/>
          </a:xfrm>
        </p:spPr>
        <p:txBody>
          <a:bodyPr>
            <a:normAutofit fontScale="92500"/>
          </a:bodyPr>
          <a:lstStyle/>
          <a:p>
            <a:pPr algn="l"/>
            <a:r>
              <a:rPr lang="en-US" sz="2800" dirty="0"/>
              <a:t>For the TC to work and to result in </a:t>
            </a:r>
            <a:r>
              <a:rPr lang="en-US" sz="2800" dirty="0" err="1"/>
              <a:t>internalisation</a:t>
            </a:r>
            <a:r>
              <a:rPr lang="en-US" sz="2800" dirty="0"/>
              <a:t> and self-change amongst its members, the members must adopt and believe two essential perceptions.</a:t>
            </a:r>
          </a:p>
          <a:p>
            <a:pPr algn="l"/>
            <a:r>
              <a:rPr lang="en-US" sz="2800" dirty="0"/>
              <a:t>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/>
              <a:t>They must come to believe that the TC approach is effective</a:t>
            </a:r>
          </a:p>
          <a:p>
            <a:pPr marL="514350" indent="-514350" algn="l">
              <a:buFont typeface="+mj-lt"/>
              <a:buAutoNum type="arabicPeriod"/>
            </a:pPr>
            <a:endParaRPr lang="en-US" sz="2800" dirty="0"/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/>
              <a:t>They must begin to see that they are making progress and start to believe that they can achieve a new identity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643597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7482"/>
            <a:ext cx="7772400" cy="451427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The TC is Effective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935182"/>
            <a:ext cx="8844384" cy="456071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/>
              <a:t>For members to have the essential perception that TC treatment is effective, they must:</a:t>
            </a:r>
          </a:p>
          <a:p>
            <a:pPr algn="l"/>
            <a:endParaRPr lang="en-US" dirty="0"/>
          </a:p>
          <a:p>
            <a:pPr algn="l"/>
            <a:r>
              <a:rPr lang="en-US" i="1" dirty="0"/>
              <a:t>Be motivated</a:t>
            </a:r>
            <a:r>
              <a:rPr lang="en-US" dirty="0"/>
              <a:t> - members who are motivated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Perceive that they (not the drugs or alcohol) are the problem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Accept that they must change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Know that they need help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Believe that the TC treatment will address their practical problems</a:t>
            </a:r>
          </a:p>
          <a:p>
            <a:pPr marL="457200" indent="-457200" algn="l">
              <a:buFont typeface="Arial"/>
              <a:buChar char="•"/>
            </a:pPr>
            <a:endParaRPr lang="en-US" dirty="0"/>
          </a:p>
          <a:p>
            <a:pPr algn="l"/>
            <a:r>
              <a:rPr lang="en-US" i="1" dirty="0"/>
              <a:t>Be ready for treatment</a:t>
            </a:r>
            <a:r>
              <a:rPr lang="en-US" dirty="0"/>
              <a:t> - members who feel ready for treatment: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Believe they have no real options besides seeking treatment in a TC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Will almost certainly have tried self-control; making changes themselves without success. 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87734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491508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200" dirty="0">
                <a:ea typeface="ＭＳ Ｐゴシック" charset="0"/>
              </a:rPr>
              <a:t>I am Making Progress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29310"/>
            <a:ext cx="8800436" cy="4666586"/>
          </a:xfrm>
        </p:spPr>
        <p:txBody>
          <a:bodyPr>
            <a:normAutofit fontScale="70000" lnSpcReduction="20000"/>
          </a:bodyPr>
          <a:lstStyle/>
          <a:p>
            <a:pPr marL="457200" indent="-457200" algn="l">
              <a:buFont typeface="Arial"/>
              <a:buChar char="•"/>
            </a:pPr>
            <a:r>
              <a:rPr lang="en-US" dirty="0"/>
              <a:t>Members are more likely to stay in treatment and engage with it if they see improvements and positive changes in themselves.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Observing changes in peers helps members have faith in the process and allows members to believe they can change too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err="1"/>
              <a:t>Behaviour</a:t>
            </a:r>
            <a:r>
              <a:rPr lang="en-US" dirty="0"/>
              <a:t> change is reinforced when staff members and peers observe and acknowledge members’ changes</a:t>
            </a:r>
          </a:p>
          <a:p>
            <a:pPr algn="l"/>
            <a:r>
              <a:rPr lang="en-US" i="1" dirty="0"/>
              <a:t>Staff members can facilitate a member’s perception that he or she is making progress by</a:t>
            </a:r>
            <a:r>
              <a:rPr lang="en-US" dirty="0"/>
              <a:t>: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Acknowledging, (and thus reinforcing), changes occurring in a member’s </a:t>
            </a:r>
            <a:r>
              <a:rPr lang="en-US" dirty="0" err="1"/>
              <a:t>behaviours</a:t>
            </a:r>
            <a:r>
              <a:rPr lang="en-US" dirty="0"/>
              <a:t>, thinking, attitudes, and emotions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 err="1"/>
              <a:t>Emphasising</a:t>
            </a:r>
            <a:r>
              <a:rPr lang="en-US" dirty="0"/>
              <a:t> that the rate of change varies from person to person and that the member will progress in their own unique way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Encouraging the member to ask for feedback from peers</a:t>
            </a:r>
          </a:p>
          <a:p>
            <a:pPr marL="457200" indent="-457200" algn="l">
              <a:buFont typeface="Arial"/>
              <a:buChar char="•"/>
            </a:pPr>
            <a:r>
              <a:rPr lang="en-US" dirty="0"/>
              <a:t>Encouraging peers to acknowledge changes they see in one another. </a:t>
            </a:r>
          </a:p>
          <a:p>
            <a:endParaRPr lang="en-US" sz="2000" dirty="0"/>
          </a:p>
          <a:p>
            <a:pPr marL="457200" indent="-457200" algn="l">
              <a:buFont typeface="Arial"/>
              <a:buChar char="•"/>
            </a:pPr>
            <a:endParaRPr lang="en-US" sz="4200" dirty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4087264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286"/>
            <a:ext cx="7772400" cy="491508"/>
          </a:xfrm>
        </p:spPr>
        <p:txBody>
          <a:bodyPr>
            <a:noAutofit/>
          </a:bodyPr>
          <a:lstStyle/>
          <a:p>
            <a:pPr marL="571500" indent="-571500"/>
            <a:r>
              <a:rPr lang="en-GB" sz="3600" dirty="0">
                <a:ea typeface="ＭＳ Ｐゴシック" charset="0"/>
              </a:rPr>
              <a:t>Active Participation in the TC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616" y="829310"/>
            <a:ext cx="8800436" cy="466658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2600" dirty="0" err="1"/>
              <a:t>Internalisation</a:t>
            </a:r>
            <a:r>
              <a:rPr lang="en-US" sz="2600" dirty="0"/>
              <a:t> is not an automatic process.  Members are expected to: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i="1" dirty="0"/>
              <a:t>Engagement</a:t>
            </a:r>
            <a:r>
              <a:rPr lang="en-US" sz="2600" dirty="0"/>
              <a:t> – engage in the process and to learn the rules and routines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i="1" dirty="0"/>
              <a:t>Immersion</a:t>
            </a:r>
            <a:r>
              <a:rPr lang="en-US" sz="2600" dirty="0"/>
              <a:t> - become increasingly immersed in the TC process and to fulfill the TC’s expectations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i="1" dirty="0"/>
              <a:t>Performance</a:t>
            </a:r>
            <a:r>
              <a:rPr lang="en-US" sz="2600" dirty="0"/>
              <a:t> - participate in work groups, meetings, seminars, and recreation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i="1" dirty="0"/>
              <a:t>Responsibility</a:t>
            </a:r>
            <a:r>
              <a:rPr lang="en-US" sz="2600" dirty="0"/>
              <a:t> – be accountable for themselves, their peers, and eventually the entire community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i="1" dirty="0"/>
              <a:t>Self-examination </a:t>
            </a:r>
            <a:r>
              <a:rPr lang="en-US" sz="2600" dirty="0"/>
              <a:t>- identify and address their behavioral, attitudinal, and emotional problems </a:t>
            </a:r>
          </a:p>
          <a:p>
            <a:pPr marL="457200" indent="-457200" algn="l">
              <a:buFont typeface="Arial"/>
              <a:buChar char="•"/>
            </a:pPr>
            <a:r>
              <a:rPr lang="en-US" sz="2600" i="1" dirty="0"/>
              <a:t>Autonomy</a:t>
            </a:r>
            <a:r>
              <a:rPr lang="en-US" sz="2600" dirty="0"/>
              <a:t> - initiate change, make personal disclosures, and self- correct</a:t>
            </a:r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5495896"/>
            <a:ext cx="9144000" cy="1362104"/>
            <a:chOff x="0" y="5495896"/>
            <a:chExt cx="9144000" cy="1362104"/>
          </a:xfrm>
        </p:grpSpPr>
        <p:sp>
          <p:nvSpPr>
            <p:cNvPr id="8" name="Rectangle 7"/>
            <p:cNvSpPr/>
            <p:nvPr/>
          </p:nvSpPr>
          <p:spPr>
            <a:xfrm>
              <a:off x="0" y="5495896"/>
              <a:ext cx="9144000" cy="1362104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dirty="0"/>
                <a:t>  </a:t>
              </a:r>
              <a:r>
                <a:rPr lang="en-US" sz="2400" b="1" dirty="0"/>
                <a:t>Prison-based Therapeutic Communities:  </a:t>
              </a:r>
            </a:p>
            <a:p>
              <a:pPr algn="r"/>
              <a:r>
                <a:rPr lang="en-US" sz="2400" b="1" dirty="0"/>
                <a:t>A Comprehensive Staff Training Course</a:t>
              </a: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172616" y="5638800"/>
              <a:ext cx="2909804" cy="1167076"/>
              <a:chOff x="172616" y="5638800"/>
              <a:chExt cx="2909804" cy="1167076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172616" y="5638800"/>
                <a:ext cx="2909804" cy="116707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369891" y="5638800"/>
                <a:ext cx="2559949" cy="1167076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206882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453</Words>
  <Application>Microsoft Macintosh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M10-2.  Essential Perceptions in a TC Programme</vt:lpstr>
      <vt:lpstr>Essential Perceptions</vt:lpstr>
      <vt:lpstr>The TC is Effective</vt:lpstr>
      <vt:lpstr>I am Making Progress</vt:lpstr>
      <vt:lpstr>Active Participation in the TC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Rowdy Yates</dc:creator>
  <cp:lastModifiedBy>Rowdy Yates</cp:lastModifiedBy>
  <cp:revision>61</cp:revision>
  <cp:lastPrinted>2020-12-06T18:15:08Z</cp:lastPrinted>
  <dcterms:created xsi:type="dcterms:W3CDTF">2020-09-07T13:47:18Z</dcterms:created>
  <dcterms:modified xsi:type="dcterms:W3CDTF">2020-12-06T18:15:14Z</dcterms:modified>
</cp:coreProperties>
</file>