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6" r:id="rId3"/>
    <p:sldId id="265" r:id="rId4"/>
    <p:sldId id="301" r:id="rId5"/>
    <p:sldId id="290" r:id="rId6"/>
    <p:sldId id="297" r:id="rId7"/>
    <p:sldId id="300" r:id="rId8"/>
    <p:sldId id="30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628"/>
  </p:normalViewPr>
  <p:slideViewPr>
    <p:cSldViewPr snapToGrid="0" snapToObjects="1">
      <p:cViewPr varScale="1">
        <p:scale>
          <a:sx n="119" d="100"/>
          <a:sy n="119" d="100"/>
        </p:scale>
        <p:origin x="132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0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6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0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0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2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1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3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2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8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7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7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8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0847"/>
            <a:ext cx="7772400" cy="2219603"/>
          </a:xfrm>
        </p:spPr>
        <p:txBody>
          <a:bodyPr>
            <a:normAutofit/>
          </a:bodyPr>
          <a:lstStyle/>
          <a:p>
            <a:r>
              <a:rPr lang="en-GB" dirty="0"/>
              <a:t>M10-1.  Self-change in a T</a:t>
            </a:r>
            <a:r>
              <a:rPr lang="en-GB" dirty="0">
                <a:cs typeface="+mj-cs"/>
              </a:rPr>
              <a:t>C Programme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4" name="Rectangle 3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0514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754"/>
            <a:ext cx="7772400" cy="830913"/>
          </a:xfrm>
        </p:spPr>
        <p:txBody>
          <a:bodyPr/>
          <a:lstStyle/>
          <a:p>
            <a:r>
              <a:rPr lang="en-GB" dirty="0">
                <a:cs typeface="+mj-cs"/>
              </a:rPr>
              <a:t>Contents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892" y="1200281"/>
            <a:ext cx="8429082" cy="3944030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GB" dirty="0">
                <a:latin typeface="+mj-lt"/>
                <a:ea typeface="ＭＳ Ｐゴシック" charset="0"/>
              </a:rPr>
              <a:t>What Constitutes Self-change?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>
                <a:latin typeface="+mj-lt"/>
                <a:ea typeface="ＭＳ Ｐゴシック" charset="0"/>
              </a:rPr>
              <a:t>Facilitating Self-change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>
                <a:latin typeface="+mj-lt"/>
                <a:ea typeface="ＭＳ Ｐゴシック" charset="0"/>
              </a:rPr>
              <a:t>Self-change Requires Internalisation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>
                <a:latin typeface="+mj-lt"/>
                <a:ea typeface="ＭＳ Ｐゴシック" charset="0"/>
              </a:rPr>
              <a:t>Signs of Internalisation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>
                <a:latin typeface="+mj-lt"/>
                <a:ea typeface="ＭＳ Ｐゴシック" charset="0"/>
              </a:rPr>
              <a:t>A Psychologically Safe Setting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>
                <a:latin typeface="+mj-lt"/>
                <a:ea typeface="ＭＳ Ｐゴシック" charset="0"/>
              </a:rPr>
              <a:t>A Physically Safe Setting</a:t>
            </a:r>
          </a:p>
          <a:p>
            <a:pPr marL="571500" indent="-571500" algn="l">
              <a:buFont typeface="Arial"/>
              <a:buChar char="•"/>
            </a:pPr>
            <a:endParaRPr lang="en-GB" dirty="0">
              <a:latin typeface="+mj-lt"/>
              <a:ea typeface="ＭＳ Ｐゴシック" charset="0"/>
            </a:endParaRPr>
          </a:p>
          <a:p>
            <a:pPr marL="571500" indent="-571500" algn="l">
              <a:buFont typeface="Arial"/>
              <a:buChar char="•"/>
            </a:pPr>
            <a:endParaRPr lang="en-GB" dirty="0">
              <a:latin typeface="+mj-lt"/>
              <a:ea typeface="ＭＳ Ｐゴシック" charset="0"/>
            </a:endParaRPr>
          </a:p>
          <a:p>
            <a:pPr marL="571500" indent="-571500" algn="l">
              <a:buFont typeface="Arial"/>
              <a:buChar char="•"/>
            </a:pPr>
            <a:endParaRPr lang="en-GB" dirty="0">
              <a:latin typeface="+mj-lt"/>
              <a:ea typeface="ＭＳ Ｐゴシック" charset="0"/>
            </a:endParaRP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421147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9846"/>
            <a:ext cx="7772400" cy="451427"/>
          </a:xfrm>
        </p:spPr>
        <p:txBody>
          <a:bodyPr>
            <a:noAutofit/>
          </a:bodyPr>
          <a:lstStyle/>
          <a:p>
            <a:pPr marL="571500" indent="-571500"/>
            <a:r>
              <a:rPr lang="en-GB" sz="3600" dirty="0">
                <a:ea typeface="ＭＳ Ｐゴシック" charset="0"/>
              </a:rPr>
              <a:t>Self-Change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935182"/>
            <a:ext cx="8730189" cy="4560714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800" i="1" dirty="0"/>
              <a:t>Self-care </a:t>
            </a:r>
            <a:r>
              <a:rPr lang="en-US" sz="2800" dirty="0"/>
              <a:t>includes: Personal habits and attitudes essential to taking good care of one’s physical and mental health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i="1" dirty="0"/>
              <a:t>Self-control </a:t>
            </a:r>
            <a:r>
              <a:rPr lang="en-US" sz="2800" dirty="0"/>
              <a:t>includes: The control or elimination of impulsive behavior such as cursing or making threats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i="1" dirty="0"/>
              <a:t>Self-management </a:t>
            </a:r>
            <a:r>
              <a:rPr lang="en-US" sz="2800" dirty="0"/>
              <a:t>includes: Successfully managing feelings and attitudes that influence how one copes with problems and challenging situations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i="1" dirty="0"/>
              <a:t>Self-understanding </a:t>
            </a:r>
            <a:r>
              <a:rPr lang="en-US" sz="2800" dirty="0"/>
              <a:t>includes: The ability to make connections between past experiences and present behavior patterns, attitudes, and feelings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i="1" dirty="0"/>
              <a:t>Self-identity </a:t>
            </a:r>
            <a:r>
              <a:rPr lang="en-US" sz="2800" dirty="0"/>
              <a:t>includes: The positive perception of oneself. 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643597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7482"/>
            <a:ext cx="7772400" cy="451427"/>
          </a:xfrm>
        </p:spPr>
        <p:txBody>
          <a:bodyPr>
            <a:noAutofit/>
          </a:bodyPr>
          <a:lstStyle/>
          <a:p>
            <a:pPr marL="571500" indent="-571500"/>
            <a:r>
              <a:rPr lang="en-GB" sz="3600" dirty="0">
                <a:ea typeface="ＭＳ Ｐゴシック" charset="0"/>
              </a:rPr>
              <a:t>Facilitating Self-change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935182"/>
            <a:ext cx="8844384" cy="456071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2400" dirty="0"/>
              <a:t>Self-change can be encouraged and nurtured by:</a:t>
            </a:r>
          </a:p>
          <a:p>
            <a:pPr algn="l"/>
            <a:endParaRPr lang="en-US" sz="1200" dirty="0"/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An affiliation with a community or group that values the changed behavior 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Having a role model 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Being removed from a situation which prevents the desired change from occurring 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Instruction in how to make the change 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Adopting a new value or ethic that supports the change 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Becoming responsible for oneself or others in a way that requires the change to occur 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Becoming aware of the consequences of not making the change 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Gaining insight or becoming aware of feelings that had prevented the desired change from occurring 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Experiencing a general sense of positive well-being or a decrease of mental distress. 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87734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286"/>
            <a:ext cx="7772400" cy="491508"/>
          </a:xfrm>
        </p:spPr>
        <p:txBody>
          <a:bodyPr>
            <a:noAutofit/>
          </a:bodyPr>
          <a:lstStyle/>
          <a:p>
            <a:pPr marL="571500" indent="-571500"/>
            <a:r>
              <a:rPr lang="en-GB" sz="3200" dirty="0">
                <a:ea typeface="ＭＳ Ｐゴシック" charset="0"/>
              </a:rPr>
              <a:t>Self-change Requires Internalisation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829310"/>
            <a:ext cx="8800436" cy="4666586"/>
          </a:xfrm>
        </p:spPr>
        <p:txBody>
          <a:bodyPr>
            <a:normAutofit fontScale="92500"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3000" dirty="0" err="1"/>
              <a:t>Internalisation</a:t>
            </a:r>
            <a:r>
              <a:rPr lang="en-US" sz="3000" dirty="0"/>
              <a:t> is the process of accepting, practicing, and applying what has been learned in the TC to new situations inside and outside the </a:t>
            </a:r>
            <a:r>
              <a:rPr lang="en-US" sz="3000" dirty="0" err="1"/>
              <a:t>programme</a:t>
            </a:r>
            <a:r>
              <a:rPr lang="en-US" sz="3000" dirty="0"/>
              <a:t> </a:t>
            </a:r>
          </a:p>
          <a:p>
            <a:pPr marL="571500" indent="-571500" algn="l">
              <a:buFont typeface="Arial"/>
              <a:buChar char="•"/>
            </a:pPr>
            <a:r>
              <a:rPr lang="en-US" sz="3000" dirty="0" err="1"/>
              <a:t>Internalisation</a:t>
            </a:r>
            <a:r>
              <a:rPr lang="en-US" sz="3000" dirty="0"/>
              <a:t> requires the disruption of previous thought and behavior patterns</a:t>
            </a:r>
          </a:p>
          <a:p>
            <a:pPr marL="571500" indent="-571500" algn="l">
              <a:buFont typeface="Arial"/>
              <a:buChar char="•"/>
            </a:pPr>
            <a:r>
              <a:rPr lang="en-US" sz="3000" dirty="0"/>
              <a:t>This disruption evokes anxiety, anger, </a:t>
            </a:r>
            <a:r>
              <a:rPr lang="en-US" sz="3000" dirty="0" err="1"/>
              <a:t>scepticism</a:t>
            </a:r>
            <a:r>
              <a:rPr lang="en-US" sz="3000" dirty="0"/>
              <a:t>, resistance, or defiance as the resident struggles to let go of old patterns</a:t>
            </a:r>
          </a:p>
          <a:p>
            <a:pPr marL="571500" indent="-571500" algn="l">
              <a:buFont typeface="Arial"/>
              <a:buChar char="•"/>
            </a:pPr>
            <a:r>
              <a:rPr lang="en-US" sz="3000" dirty="0"/>
              <a:t>A TC member who is simply adapting to the TC may not be internalizing change. </a:t>
            </a:r>
          </a:p>
          <a:p>
            <a:endParaRPr lang="en-US" sz="2000" dirty="0"/>
          </a:p>
          <a:p>
            <a:pPr marL="457200" indent="-457200" algn="l">
              <a:buFont typeface="Arial"/>
              <a:buChar char="•"/>
            </a:pPr>
            <a:endParaRPr lang="en-US" sz="42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087264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286"/>
            <a:ext cx="7772400" cy="491508"/>
          </a:xfrm>
        </p:spPr>
        <p:txBody>
          <a:bodyPr>
            <a:noAutofit/>
          </a:bodyPr>
          <a:lstStyle/>
          <a:p>
            <a:pPr marL="571500" indent="-571500"/>
            <a:r>
              <a:rPr lang="en-GB" sz="3600" dirty="0">
                <a:ea typeface="ＭＳ Ｐゴシック" charset="0"/>
              </a:rPr>
              <a:t>Encouraging Signs of Internalisation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829310"/>
            <a:ext cx="8800436" cy="4666586"/>
          </a:xfrm>
        </p:spPr>
        <p:txBody>
          <a:bodyPr>
            <a:normAutofit fontScale="92500"/>
          </a:bodyPr>
          <a:lstStyle/>
          <a:p>
            <a:pPr algn="l"/>
            <a:r>
              <a:rPr lang="en-US" sz="2400" dirty="0" err="1"/>
              <a:t>Internalisation</a:t>
            </a:r>
            <a:r>
              <a:rPr lang="en-US" sz="2400" dirty="0"/>
              <a:t> is a gradual process.  Signs that </a:t>
            </a:r>
            <a:r>
              <a:rPr lang="en-US" sz="2400" dirty="0" err="1"/>
              <a:t>internalisation</a:t>
            </a:r>
            <a:r>
              <a:rPr lang="en-US" sz="2400" dirty="0"/>
              <a:t> is taking place include: </a:t>
            </a:r>
          </a:p>
          <a:p>
            <a:pPr algn="l"/>
            <a:endParaRPr lang="en-US" sz="2400" dirty="0"/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Learned changes become a natural part of a member’s daily activities. 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Learned changes are self-initiated and are applied to new situations. 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New learning takes place quickly, and few mistakes are made. 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Members’ </a:t>
            </a:r>
            <a:r>
              <a:rPr lang="en-US" sz="2400" dirty="0" err="1"/>
              <a:t>scepticism</a:t>
            </a:r>
            <a:r>
              <a:rPr lang="en-US" sz="2400" dirty="0"/>
              <a:t> about TC teachings decreases. 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The frequency and severity of rule-breaking decreases. 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Members display a positive work ethic outside the TC. 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Residents use problem-solving and coping skills in new and demanding situations. 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206882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286"/>
            <a:ext cx="7772400" cy="491508"/>
          </a:xfrm>
        </p:spPr>
        <p:txBody>
          <a:bodyPr>
            <a:noAutofit/>
          </a:bodyPr>
          <a:lstStyle/>
          <a:p>
            <a:pPr marL="571500" indent="-571500"/>
            <a:r>
              <a:rPr lang="en-GB" sz="3600" dirty="0">
                <a:ea typeface="ＭＳ Ｐゴシック" charset="0"/>
              </a:rPr>
              <a:t>A Psychologically Safe Setting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829310"/>
            <a:ext cx="8800436" cy="4666586"/>
          </a:xfrm>
        </p:spPr>
        <p:txBody>
          <a:bodyPr>
            <a:normAutofit/>
          </a:bodyPr>
          <a:lstStyle/>
          <a:p>
            <a:pPr algn="l"/>
            <a:r>
              <a:rPr lang="en-US" sz="2600" dirty="0"/>
              <a:t>These changes can only take place in a setting which the individual member perceives as a place of psychological safety. To feel psychologically safe, the member must experience:</a:t>
            </a:r>
          </a:p>
          <a:p>
            <a:pPr marL="342900" indent="-342900" algn="l">
              <a:buFont typeface="Arial"/>
              <a:buChar char="•"/>
            </a:pPr>
            <a:r>
              <a:rPr lang="en-US" sz="2600" dirty="0"/>
              <a:t>Faith in the TC process</a:t>
            </a:r>
          </a:p>
          <a:p>
            <a:pPr marL="342900" indent="-342900" algn="l">
              <a:buFont typeface="Arial"/>
              <a:buChar char="•"/>
            </a:pPr>
            <a:r>
              <a:rPr lang="en-US" sz="2600" dirty="0"/>
              <a:t>Understanding and acceptance by their peers and staff members </a:t>
            </a:r>
          </a:p>
          <a:p>
            <a:pPr marL="342900" indent="-342900" algn="l">
              <a:buFont typeface="Arial"/>
              <a:buChar char="•"/>
            </a:pPr>
            <a:r>
              <a:rPr lang="en-US" sz="2600" dirty="0"/>
              <a:t>Trust in others that is developed through shared experiences in meetings, </a:t>
            </a:r>
          </a:p>
          <a:p>
            <a:pPr marL="342900" indent="-342900" algn="l">
              <a:buFont typeface="Arial"/>
              <a:buChar char="•"/>
            </a:pPr>
            <a:r>
              <a:rPr lang="en-US" sz="2600" dirty="0"/>
              <a:t>one-on-one discussions, groups, and individual counseling sessions. 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863992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286"/>
            <a:ext cx="7772400" cy="491508"/>
          </a:xfrm>
        </p:spPr>
        <p:txBody>
          <a:bodyPr>
            <a:noAutofit/>
          </a:bodyPr>
          <a:lstStyle/>
          <a:p>
            <a:pPr marL="571500" indent="-571500"/>
            <a:r>
              <a:rPr lang="en-GB" sz="3600" dirty="0">
                <a:ea typeface="ＭＳ Ｐゴシック" charset="0"/>
              </a:rPr>
              <a:t>A Physically Safe Setting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829310"/>
            <a:ext cx="8800436" cy="4666586"/>
          </a:xfrm>
        </p:spPr>
        <p:txBody>
          <a:bodyPr>
            <a:normAutofit/>
          </a:bodyPr>
          <a:lstStyle/>
          <a:p>
            <a:pPr algn="l"/>
            <a:r>
              <a:rPr lang="en-US" sz="2600" dirty="0"/>
              <a:t>These changes can also only take place in a setting which the individual member perceives as a place of physical safety. To feel physically safe, the member must experience: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TC rules applied rigorously and consistently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Rules against violence, sexual abuse, and harassment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Rules against threats of violence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Rules against bringing drugs into the TC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A clear written daily schedule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An appropriate and rigorously applied reporting system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037114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614</Words>
  <Application>Microsoft Macintosh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M10-1.  Self-change in a TC Programme</vt:lpstr>
      <vt:lpstr>Contents</vt:lpstr>
      <vt:lpstr>Self-Change</vt:lpstr>
      <vt:lpstr>Facilitating Self-change</vt:lpstr>
      <vt:lpstr>Self-change Requires Internalisation</vt:lpstr>
      <vt:lpstr>Encouraging Signs of Internalisation</vt:lpstr>
      <vt:lpstr>A Psychologically Safe Setting</vt:lpstr>
      <vt:lpstr>A Physically Safe Setting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Rowdy Yates</dc:creator>
  <cp:lastModifiedBy>Rowdy Yates</cp:lastModifiedBy>
  <cp:revision>56</cp:revision>
  <cp:lastPrinted>2020-12-06T18:12:01Z</cp:lastPrinted>
  <dcterms:created xsi:type="dcterms:W3CDTF">2020-09-07T13:47:18Z</dcterms:created>
  <dcterms:modified xsi:type="dcterms:W3CDTF">2020-12-06T18:12:08Z</dcterms:modified>
</cp:coreProperties>
</file>