
<file path=[Content_Types].xml><?xml version="1.0" encoding="utf-8"?>
<Types xmlns="http://schemas.openxmlformats.org/package/2006/content-types">
  <Default Extension="docx" ContentType="application/vnd.openxmlformats-officedocument.wordprocessingml.documen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4" r:id="rId2"/>
    <p:sldId id="256" r:id="rId3"/>
    <p:sldId id="265" r:id="rId4"/>
    <p:sldId id="290" r:id="rId5"/>
    <p:sldId id="292" r:id="rId6"/>
    <p:sldId id="288" r:id="rId7"/>
    <p:sldId id="296" r:id="rId8"/>
    <p:sldId id="266" r:id="rId9"/>
    <p:sldId id="285" r:id="rId10"/>
    <p:sldId id="268" r:id="rId11"/>
    <p:sldId id="297" r:id="rId12"/>
    <p:sldId id="299" r:id="rId13"/>
    <p:sldId id="300" r:id="rId14"/>
    <p:sldId id="298" r:id="rId15"/>
    <p:sldId id="293" r:id="rId16"/>
    <p:sldId id="294" r:id="rId17"/>
    <p:sldId id="269" r:id="rId18"/>
    <p:sldId id="286" r:id="rId19"/>
    <p:sldId id="287" r:id="rId20"/>
    <p:sldId id="295" r:id="rId21"/>
    <p:sldId id="271"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7"/>
    <p:restoredTop sz="94697"/>
  </p:normalViewPr>
  <p:slideViewPr>
    <p:cSldViewPr snapToGrid="0" snapToObjects="1">
      <p:cViewPr varScale="1">
        <p:scale>
          <a:sx n="119" d="100"/>
          <a:sy n="119" d="100"/>
        </p:scale>
        <p:origin x="1312"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75950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947562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687904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75400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40FA99A-0D79-F642-BF7E-D4821652B29C}" type="datetimeFigureOut">
              <a:rPr lang="en-US" smtClean="0"/>
              <a:t>5/28/21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93072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040FA99A-0D79-F642-BF7E-D4821652B29C}" type="datetimeFigureOut">
              <a:rPr lang="en-US" smtClean="0"/>
              <a:t>5/28/21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70071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040FA99A-0D79-F642-BF7E-D4821652B29C}" type="datetimeFigureOut">
              <a:rPr lang="en-US" smtClean="0"/>
              <a:t>5/28/21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95873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40FA99A-0D79-F642-BF7E-D4821652B29C}" type="datetimeFigureOut">
              <a:rPr lang="en-US" smtClean="0"/>
              <a:t>5/28/21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20802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0FA99A-0D79-F642-BF7E-D4821652B29C}" type="datetimeFigureOut">
              <a:rPr lang="en-US" smtClean="0"/>
              <a:t>5/28/21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28798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5/28/21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00777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5/28/21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118970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FA99A-0D79-F642-BF7E-D4821652B29C}" type="datetimeFigureOut">
              <a:rPr lang="en-US" smtClean="0"/>
              <a:t>5/28/21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75076-9EF0-B942-B46C-FC0A30A4489E}" type="slidenum">
              <a:rPr lang="en-US" smtClean="0"/>
              <a:t>‹#›</a:t>
            </a:fld>
            <a:endParaRPr lang="en-US"/>
          </a:p>
        </p:txBody>
      </p:sp>
    </p:spTree>
    <p:extLst>
      <p:ext uri="{BB962C8B-B14F-4D97-AF65-F5344CB8AC3E}">
        <p14:creationId xmlns:p14="http://schemas.microsoft.com/office/powerpoint/2010/main" val="3068288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png"/><Relationship Id="rId4" Type="http://schemas.openxmlformats.org/officeDocument/2006/relationships/package" Target="../embeddings/Microsoft_Word_Document.docx"/></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80847"/>
            <a:ext cx="7772400" cy="2219603"/>
          </a:xfrm>
        </p:spPr>
        <p:txBody>
          <a:bodyPr>
            <a:normAutofit/>
          </a:bodyPr>
          <a:lstStyle/>
          <a:p>
            <a:r>
              <a:rPr lang="en-GB">
                <a:cs typeface="+mj-cs"/>
              </a:rPr>
              <a:t>M1-4. Understanding </a:t>
            </a:r>
            <a:r>
              <a:rPr lang="en-GB" dirty="0">
                <a:cs typeface="+mj-cs"/>
              </a:rPr>
              <a:t>the Therapeutic Community</a:t>
            </a:r>
            <a:endParaRPr lang="en-US" dirty="0"/>
          </a:p>
        </p:txBody>
      </p:sp>
      <p:sp>
        <p:nvSpPr>
          <p:cNvPr id="3" name="Subtitle 2"/>
          <p:cNvSpPr>
            <a:spLocks noGrp="1"/>
          </p:cNvSpPr>
          <p:nvPr>
            <p:ph type="subTitle" idx="1"/>
          </p:nvPr>
        </p:nvSpPr>
        <p:spPr/>
        <p:txBody>
          <a:bodyPr/>
          <a:lstStyle/>
          <a:p>
            <a:endParaRPr lang="en-US" dirty="0"/>
          </a:p>
        </p:txBody>
      </p:sp>
      <p:grpSp>
        <p:nvGrpSpPr>
          <p:cNvPr id="10" name="Group 9"/>
          <p:cNvGrpSpPr/>
          <p:nvPr/>
        </p:nvGrpSpPr>
        <p:grpSpPr>
          <a:xfrm>
            <a:off x="0" y="5495896"/>
            <a:ext cx="9144000" cy="1362104"/>
            <a:chOff x="0" y="5495896"/>
            <a:chExt cx="9144000" cy="1362104"/>
          </a:xfrm>
        </p:grpSpPr>
        <p:sp>
          <p:nvSpPr>
            <p:cNvPr id="4" name="Rectangle 3"/>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8" name="Rectangle 7"/>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005142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412"/>
            <a:ext cx="7772400" cy="440570"/>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272134" y="818137"/>
            <a:ext cx="8604592" cy="4820664"/>
          </a:xfrm>
        </p:spPr>
        <p:txBody>
          <a:bodyPr>
            <a:noAutofit/>
          </a:bodyPr>
          <a:lstStyle/>
          <a:p>
            <a:pPr algn="just"/>
            <a:r>
              <a:rPr lang="en-US" sz="1800" i="1" dirty="0">
                <a:latin typeface="Times New Roman" charset="0"/>
                <a:ea typeface="ＭＳ Ｐゴシック" charset="0"/>
              </a:rPr>
              <a:t>The main dynamic of the TC is the group.  TCs use various types of meetings and groups including: morning meetings, house meetings, encounter groups, seminars, teaching/education (learning) groups, peer encounters etc.  In modern TCs, the encounter group remains a central element of the overall TC process. Research shows that this is an extremely powerful tool which requires skill and insight from the facilitator to make sure that it is used for the positive benefit of its members. The basic principles which apply to the correct running of an encounter group – apply to all groups within the TC.  Structured groups are delivered by staff and/or a senior member or graduate.  All available (and appropriate) community members are expected to attend these groups as required.  Groups and other structured meetings cover a wide variety of subjects aimed at raising awareness and allowing members scope for discussions, role play, skills practice, etc.   Meetings and groups in the TC have a variety of rules to ensure the safety of the community, respect for individuals and what is being said, and to keep order and control.  These would normally include injunctions around violence and threats of violence; punctuality; attentiveness; respect; ‘rescuing’; entry and exit etc.</a:t>
            </a:r>
            <a:endParaRPr lang="en-GB" sz="1800" dirty="0">
              <a:latin typeface="Times New Roman" charset="0"/>
              <a:ea typeface="ＭＳ Ｐゴシック" charset="0"/>
            </a:endParaRPr>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7831238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412"/>
            <a:ext cx="7772400" cy="660855"/>
          </a:xfrm>
        </p:spPr>
        <p:txBody>
          <a:bodyPr>
            <a:normAutofit fontScale="90000"/>
          </a:bodyPr>
          <a:lstStyle/>
          <a:p>
            <a:r>
              <a:rPr lang="en-GB" dirty="0"/>
              <a:t>Modified TCs – Special Populations</a:t>
            </a:r>
            <a:endParaRPr lang="en-US" dirty="0"/>
          </a:p>
        </p:txBody>
      </p:sp>
      <p:sp>
        <p:nvSpPr>
          <p:cNvPr id="3" name="Subtitle 2"/>
          <p:cNvSpPr>
            <a:spLocks noGrp="1"/>
          </p:cNvSpPr>
          <p:nvPr>
            <p:ph type="subTitle" idx="1"/>
          </p:nvPr>
        </p:nvSpPr>
        <p:spPr>
          <a:xfrm>
            <a:off x="272132" y="932973"/>
            <a:ext cx="8604593" cy="4562923"/>
          </a:xfrm>
        </p:spPr>
        <p:txBody>
          <a:bodyPr>
            <a:normAutofit fontScale="85000" lnSpcReduction="20000"/>
          </a:bodyPr>
          <a:lstStyle/>
          <a:p>
            <a:pPr marL="457200" indent="-457200" algn="l">
              <a:buFont typeface="Arial"/>
              <a:buChar char="•"/>
              <a:defRPr/>
            </a:pPr>
            <a:r>
              <a:rPr lang="en-GB" sz="3000" dirty="0">
                <a:latin typeface="Times New Roman" charset="0"/>
                <a:ea typeface="ＭＳ Ｐゴシック" charset="0"/>
              </a:rPr>
              <a:t>A number of organisations have modified the TC approach to improve treatment response to specific groups</a:t>
            </a:r>
          </a:p>
          <a:p>
            <a:pPr marL="457200" indent="-457200" algn="l">
              <a:buFont typeface="Arial"/>
              <a:buChar char="•"/>
              <a:defRPr/>
            </a:pPr>
            <a:r>
              <a:rPr lang="en-GB" sz="3000" dirty="0">
                <a:latin typeface="Times New Roman" charset="0"/>
                <a:ea typeface="ＭＳ Ｐゴシック" charset="0"/>
              </a:rPr>
              <a:t>TC approaches have been adjusted to meet the needs of people with co-occurring mental ill-health (‘dual diagnosed’); adolescent drug users; women, pregnant women and women with children</a:t>
            </a:r>
          </a:p>
          <a:p>
            <a:pPr marL="457200" indent="-457200" algn="l">
              <a:buFont typeface="Arial"/>
              <a:buChar char="•"/>
              <a:defRPr/>
            </a:pPr>
            <a:r>
              <a:rPr lang="en-GB" sz="3000" dirty="0">
                <a:latin typeface="Times New Roman" charset="0"/>
                <a:ea typeface="ＭＳ Ｐゴシック" charset="0"/>
              </a:rPr>
              <a:t>Modifications have generally been of two types: either </a:t>
            </a:r>
            <a:r>
              <a:rPr lang="en-GB" sz="3000" i="1" dirty="0">
                <a:latin typeface="Times New Roman" charset="0"/>
                <a:ea typeface="ＭＳ Ｐゴシック" charset="0"/>
              </a:rPr>
              <a:t>alterations</a:t>
            </a:r>
            <a:r>
              <a:rPr lang="en-GB" sz="3000" dirty="0">
                <a:latin typeface="Times New Roman" charset="0"/>
                <a:ea typeface="ＭＳ Ｐゴシック" charset="0"/>
              </a:rPr>
              <a:t> to intensity, programme length, cross-agency collaboration etc. or </a:t>
            </a:r>
            <a:r>
              <a:rPr lang="en-GB" sz="3000" i="1" dirty="0">
                <a:latin typeface="Times New Roman" charset="0"/>
                <a:ea typeface="ＭＳ Ｐゴシック" charset="0"/>
              </a:rPr>
              <a:t>additions</a:t>
            </a:r>
            <a:r>
              <a:rPr lang="en-GB" sz="3000" dirty="0">
                <a:latin typeface="Times New Roman" charset="0"/>
                <a:ea typeface="ＭＳ Ｐゴシック" charset="0"/>
              </a:rPr>
              <a:t> to the overall TC programme</a:t>
            </a:r>
          </a:p>
          <a:p>
            <a:pPr marL="457200" indent="-457200" algn="l">
              <a:buFont typeface="Arial"/>
              <a:buChar char="•"/>
              <a:defRPr/>
            </a:pPr>
            <a:r>
              <a:rPr lang="en-GB" sz="3000" dirty="0">
                <a:latin typeface="Times New Roman" charset="0"/>
                <a:ea typeface="ＭＳ Ｐゴシック" charset="0"/>
              </a:rPr>
              <a:t>Research has shown that this can be achieved without significantly diluting the core elements of TC methodology.</a:t>
            </a:r>
          </a:p>
          <a:p>
            <a:pPr marL="457200" indent="-457200" algn="l">
              <a:buFont typeface="Arial"/>
              <a:buChar char="•"/>
              <a:defRPr/>
            </a:pPr>
            <a:r>
              <a:rPr lang="en-GB" sz="3000" dirty="0">
                <a:latin typeface="Times New Roman" charset="0"/>
                <a:ea typeface="ＭＳ Ｐゴシック" charset="0"/>
              </a:rPr>
              <a:t>See </a:t>
            </a:r>
            <a:r>
              <a:rPr lang="en-GB" sz="3000" i="1" dirty="0">
                <a:latin typeface="Times New Roman" charset="0"/>
                <a:ea typeface="ＭＳ Ｐゴシック" charset="0"/>
              </a:rPr>
              <a:t>M1-vi</a:t>
            </a:r>
            <a:r>
              <a:rPr lang="en-GB" sz="3000" dirty="0">
                <a:latin typeface="Times New Roman" charset="0"/>
                <a:ea typeface="ＭＳ Ｐゴシック" charset="0"/>
              </a:rPr>
              <a:t> for research evaluation of modified TCs for special populations</a:t>
            </a:r>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7431069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412"/>
            <a:ext cx="7772400" cy="660855"/>
          </a:xfrm>
        </p:spPr>
        <p:txBody>
          <a:bodyPr>
            <a:normAutofit fontScale="90000"/>
          </a:bodyPr>
          <a:lstStyle/>
          <a:p>
            <a:r>
              <a:rPr lang="en-GB" dirty="0"/>
              <a:t>Modified TCs – Alterations</a:t>
            </a:r>
            <a:endParaRPr lang="en-US" dirty="0"/>
          </a:p>
        </p:txBody>
      </p:sp>
      <p:sp>
        <p:nvSpPr>
          <p:cNvPr id="3" name="Subtitle 2"/>
          <p:cNvSpPr>
            <a:spLocks noGrp="1"/>
          </p:cNvSpPr>
          <p:nvPr>
            <p:ph type="subTitle" idx="1"/>
          </p:nvPr>
        </p:nvSpPr>
        <p:spPr>
          <a:xfrm>
            <a:off x="272132" y="932973"/>
            <a:ext cx="8604593" cy="4562923"/>
          </a:xfrm>
        </p:spPr>
        <p:txBody>
          <a:bodyPr>
            <a:normAutofit fontScale="77500" lnSpcReduction="20000"/>
          </a:bodyPr>
          <a:lstStyle/>
          <a:p>
            <a:pPr marL="457200" indent="-457200" algn="l">
              <a:buFont typeface="Arial"/>
              <a:buChar char="•"/>
              <a:defRPr/>
            </a:pPr>
            <a:r>
              <a:rPr lang="en-GB" sz="3000" dirty="0">
                <a:latin typeface="Times New Roman" charset="0"/>
                <a:ea typeface="ＭＳ Ｐゴシック" charset="0"/>
              </a:rPr>
              <a:t>Alterations for women’s TCs have included reduction/dilution of confrontational elements, greater emphasis on ‘push-ups’ and more programme time on parenting for members with children.</a:t>
            </a:r>
          </a:p>
          <a:p>
            <a:pPr marL="457200" indent="-457200" algn="l">
              <a:buFont typeface="Arial"/>
              <a:buChar char="•"/>
              <a:defRPr/>
            </a:pPr>
            <a:r>
              <a:rPr lang="en-GB" sz="3000" dirty="0">
                <a:latin typeface="Times New Roman" charset="0"/>
                <a:ea typeface="ＭＳ Ｐゴシック" charset="0"/>
              </a:rPr>
              <a:t>Alterations for TCs for ‘dual-diagnosed’ members have included reduction/dilution of confrontational elements, adjustments in terms of medication and greater emphasis on socialisation</a:t>
            </a:r>
          </a:p>
          <a:p>
            <a:pPr marL="457200" indent="-457200" algn="l">
              <a:buFont typeface="Arial"/>
              <a:buChar char="•"/>
              <a:defRPr/>
            </a:pPr>
            <a:r>
              <a:rPr lang="en-GB" sz="3000" dirty="0">
                <a:latin typeface="Times New Roman" charset="0"/>
                <a:ea typeface="ＭＳ Ｐゴシック" charset="0"/>
              </a:rPr>
              <a:t>Alterations for juveniles/adolescents have included shorter programme times, greater emphasis on structured (parent-involved) after-care, and more programme time on educational and employability issues</a:t>
            </a:r>
          </a:p>
          <a:p>
            <a:pPr marL="457200" indent="-457200" algn="l">
              <a:buFont typeface="Arial"/>
              <a:buChar char="•"/>
              <a:defRPr/>
            </a:pPr>
            <a:r>
              <a:rPr lang="en-GB" sz="3000" dirty="0">
                <a:latin typeface="Times New Roman" charset="0"/>
                <a:ea typeface="ＭＳ Ｐゴシック" charset="0"/>
              </a:rPr>
              <a:t>Alterations for members from other cultures and/or immigrants have included more programme time on understanding other cultures and systematic adjustment of the structure to reflect members’ diversity</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017587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412"/>
            <a:ext cx="7772400" cy="660855"/>
          </a:xfrm>
        </p:spPr>
        <p:txBody>
          <a:bodyPr>
            <a:normAutofit fontScale="90000"/>
          </a:bodyPr>
          <a:lstStyle/>
          <a:p>
            <a:r>
              <a:rPr lang="en-GB" dirty="0"/>
              <a:t>Modified TCs – Additions</a:t>
            </a:r>
            <a:endParaRPr lang="en-US" dirty="0"/>
          </a:p>
        </p:txBody>
      </p:sp>
      <p:sp>
        <p:nvSpPr>
          <p:cNvPr id="3" name="Subtitle 2"/>
          <p:cNvSpPr>
            <a:spLocks noGrp="1"/>
          </p:cNvSpPr>
          <p:nvPr>
            <p:ph type="subTitle" idx="1"/>
          </p:nvPr>
        </p:nvSpPr>
        <p:spPr>
          <a:xfrm>
            <a:off x="272132" y="985172"/>
            <a:ext cx="8604593" cy="4350622"/>
          </a:xfrm>
        </p:spPr>
        <p:txBody>
          <a:bodyPr>
            <a:normAutofit fontScale="77500" lnSpcReduction="20000"/>
          </a:bodyPr>
          <a:lstStyle/>
          <a:p>
            <a:pPr marL="457200" indent="-457200" algn="l">
              <a:buFont typeface="Arial"/>
              <a:buChar char="•"/>
              <a:defRPr/>
            </a:pPr>
            <a:r>
              <a:rPr lang="en-GB" sz="3000" dirty="0">
                <a:latin typeface="Times New Roman" charset="0"/>
                <a:ea typeface="ＭＳ Ｐゴシック" charset="0"/>
              </a:rPr>
              <a:t>Additions for women’s TCs have included specific groupwork on post-traumatic stress disorder (PTSD) and additional programme time on specialist parenting interventions such as “Parenting Under Pressure (PUP)”.</a:t>
            </a:r>
          </a:p>
          <a:p>
            <a:pPr marL="457200" indent="-457200" algn="l">
              <a:buFont typeface="Arial"/>
              <a:buChar char="•"/>
              <a:defRPr/>
            </a:pPr>
            <a:r>
              <a:rPr lang="en-GB" sz="3000" dirty="0">
                <a:latin typeface="Times New Roman" charset="0"/>
                <a:ea typeface="ＭＳ Ｐゴシック" charset="0"/>
              </a:rPr>
              <a:t>Additions for TCs for ‘dual-diagnosed’ members have included diagnosis-appropriate work skills, additional psychotherapy sessions and impulse training similar to relapse prevention inputs</a:t>
            </a:r>
          </a:p>
          <a:p>
            <a:pPr marL="457200" indent="-457200" algn="l">
              <a:buFont typeface="Arial"/>
              <a:buChar char="•"/>
              <a:defRPr/>
            </a:pPr>
            <a:r>
              <a:rPr lang="en-GB" sz="3000" dirty="0">
                <a:latin typeface="Times New Roman" charset="0"/>
                <a:ea typeface="ＭＳ Ｐゴシック" charset="0"/>
              </a:rPr>
              <a:t>Additions for juveniles/adolescents have included alternating programme time with home time (weekend leave etc.) and alternating treatment with educational inputs</a:t>
            </a:r>
          </a:p>
          <a:p>
            <a:pPr marL="457200" indent="-457200" algn="l">
              <a:buFont typeface="Arial"/>
              <a:buChar char="•"/>
              <a:defRPr/>
            </a:pPr>
            <a:r>
              <a:rPr lang="en-GB" sz="3000" dirty="0">
                <a:latin typeface="Times New Roman" charset="0"/>
                <a:ea typeface="ＭＳ Ｐゴシック" charset="0"/>
              </a:rPr>
              <a:t>Additions for members from other cultures and/or immigrants have included cultural awareness seminars, language classes and enhanced emphasis on TC cultural issues</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4029976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412"/>
            <a:ext cx="7772400" cy="440570"/>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272134" y="764887"/>
            <a:ext cx="8604592" cy="4678886"/>
          </a:xfrm>
        </p:spPr>
        <p:txBody>
          <a:bodyPr>
            <a:noAutofit/>
          </a:bodyPr>
          <a:lstStyle/>
          <a:p>
            <a:pPr algn="just"/>
            <a:r>
              <a:rPr lang="en-US" sz="1800" i="1" dirty="0">
                <a:latin typeface="Times New Roman" charset="0"/>
                <a:ea typeface="ＭＳ Ｐゴシック" charset="0"/>
              </a:rPr>
              <a:t>The TC approach has been successfully modified for a variety of specific groups.  These have included women, pregnant women, women with children, adolescents, drug users with co-occurring mental illness, homeless drug users and migrants and/or others from different cultures.  In some cases, these groups have been accommodated within pre-existing ‘generalist’ TCs whilst in others, specialist TCs have been established.  In the majority of cases, these modifications have been achieved by adjusting or altering specific elements of the </a:t>
            </a:r>
            <a:r>
              <a:rPr lang="en-US" sz="1800" i="1" dirty="0" err="1">
                <a:latin typeface="Times New Roman" charset="0"/>
                <a:ea typeface="ＭＳ Ｐゴシック" charset="0"/>
              </a:rPr>
              <a:t>programme</a:t>
            </a:r>
            <a:r>
              <a:rPr lang="en-US" sz="1800" i="1" dirty="0">
                <a:latin typeface="Times New Roman" charset="0"/>
                <a:ea typeface="ＭＳ Ｐゴシック" charset="0"/>
              </a:rPr>
              <a:t> rather than by adding specific interventions.  In many cases, the modifications are simply about </a:t>
            </a:r>
            <a:r>
              <a:rPr lang="en-US" sz="1800" i="1" dirty="0" err="1">
                <a:latin typeface="Times New Roman" charset="0"/>
                <a:ea typeface="ＭＳ Ｐゴシック" charset="0"/>
              </a:rPr>
              <a:t>emphasising</a:t>
            </a:r>
            <a:r>
              <a:rPr lang="en-US" sz="1800" i="1" dirty="0">
                <a:latin typeface="Times New Roman" charset="0"/>
                <a:ea typeface="ＭＳ Ｐゴシック" charset="0"/>
              </a:rPr>
              <a:t> certain aspects of the TC </a:t>
            </a:r>
            <a:r>
              <a:rPr lang="en-US" sz="1800" i="1" dirty="0" err="1">
                <a:latin typeface="Times New Roman" charset="0"/>
                <a:ea typeface="ＭＳ Ｐゴシック" charset="0"/>
              </a:rPr>
              <a:t>programme</a:t>
            </a:r>
            <a:r>
              <a:rPr lang="en-US" sz="1800" i="1" dirty="0">
                <a:latin typeface="Times New Roman" charset="0"/>
                <a:ea typeface="ＭＳ Ｐゴシック" charset="0"/>
              </a:rPr>
              <a:t>.  Thus, where TCs are established to treat members with a history of violent offending, greater emphasis will be put on the structure and more time will be allocated to reflective exercises such as meditation and massage.  TCs for women will need to be aware that members will probably have experienced emotional or sexual abuse and the ethos of the </a:t>
            </a:r>
            <a:r>
              <a:rPr lang="en-US" sz="1800" i="1" dirty="0" err="1">
                <a:latin typeface="Times New Roman" charset="0"/>
                <a:ea typeface="ＭＳ Ｐゴシック" charset="0"/>
              </a:rPr>
              <a:t>programme</a:t>
            </a:r>
            <a:r>
              <a:rPr lang="en-US" sz="1800" i="1" dirty="0">
                <a:latin typeface="Times New Roman" charset="0"/>
                <a:ea typeface="ＭＳ Ｐゴシック" charset="0"/>
              </a:rPr>
              <a:t> will need to be adjusted accordingly.  Where modifications require the introduction of additional interventions, it will be important to ensure that these elements can be added without undermining the core principles of the TC method.  Research suggests that this has been the case in most modified TCs (see: </a:t>
            </a:r>
            <a:r>
              <a:rPr lang="en-US" sz="1800" dirty="0">
                <a:latin typeface="Times New Roman" charset="0"/>
                <a:ea typeface="ＭＳ Ｐゴシック" charset="0"/>
              </a:rPr>
              <a:t>M1-vi</a:t>
            </a:r>
            <a:r>
              <a:rPr lang="en-US" sz="1800" i="1" dirty="0">
                <a:latin typeface="Times New Roman" charset="0"/>
                <a:ea typeface="ＭＳ Ｐゴシック" charset="0"/>
              </a:rPr>
              <a:t> in the background reading for this module).</a:t>
            </a:r>
            <a:endParaRPr lang="en-GB" sz="1800" dirty="0">
              <a:latin typeface="Times New Roman" charset="0"/>
              <a:ea typeface="ＭＳ Ｐゴシック" charset="0"/>
            </a:endParaRPr>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0091345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412"/>
            <a:ext cx="7772400" cy="660855"/>
          </a:xfrm>
        </p:spPr>
        <p:txBody>
          <a:bodyPr>
            <a:normAutofit fontScale="90000"/>
          </a:bodyPr>
          <a:lstStyle/>
          <a:p>
            <a:r>
              <a:rPr lang="en-GB" dirty="0">
                <a:cs typeface="+mj-cs"/>
              </a:rPr>
              <a:t>The Bio-psychosocial Model #1</a:t>
            </a:r>
            <a:endParaRPr lang="en-US" dirty="0"/>
          </a:p>
        </p:txBody>
      </p:sp>
      <p:sp>
        <p:nvSpPr>
          <p:cNvPr id="3" name="Subtitle 2"/>
          <p:cNvSpPr>
            <a:spLocks noGrp="1"/>
          </p:cNvSpPr>
          <p:nvPr>
            <p:ph type="subTitle" idx="1"/>
          </p:nvPr>
        </p:nvSpPr>
        <p:spPr>
          <a:xfrm>
            <a:off x="272132" y="932973"/>
            <a:ext cx="8604593" cy="4562923"/>
          </a:xfrm>
        </p:spPr>
        <p:txBody>
          <a:bodyPr>
            <a:normAutofit lnSpcReduction="10000"/>
          </a:bodyPr>
          <a:lstStyle/>
          <a:p>
            <a:pPr marL="457200" indent="-457200" algn="l">
              <a:lnSpc>
                <a:spcPct val="90000"/>
              </a:lnSpc>
              <a:buFont typeface="Arial"/>
              <a:buChar char="•"/>
            </a:pPr>
            <a:r>
              <a:rPr lang="en-GB" sz="2800" dirty="0">
                <a:latin typeface="Times New Roman" charset="0"/>
                <a:ea typeface="ＭＳ Ｐゴシック" charset="0"/>
              </a:rPr>
              <a:t>This commonly accepted addiction theory emerged in the late 1970s in response to general dissatisfaction within the field with the lack of utility in the existing </a:t>
            </a:r>
            <a:r>
              <a:rPr lang="en-GB" sz="2800" dirty="0" err="1">
                <a:latin typeface="Times New Roman" charset="0"/>
                <a:ea typeface="ＭＳ Ｐゴシック" charset="0"/>
              </a:rPr>
              <a:t>uni</a:t>
            </a:r>
            <a:r>
              <a:rPr lang="en-GB" sz="2800" dirty="0">
                <a:latin typeface="Times New Roman" charset="0"/>
                <a:ea typeface="ＭＳ Ｐゴシック" charset="0"/>
              </a:rPr>
              <a:t>-dimensional models.</a:t>
            </a:r>
          </a:p>
          <a:p>
            <a:pPr marL="457200" indent="-457200" algn="l">
              <a:lnSpc>
                <a:spcPct val="90000"/>
              </a:lnSpc>
              <a:buFont typeface="Arial"/>
              <a:buChar char="•"/>
            </a:pPr>
            <a:r>
              <a:rPr lang="en-GB" sz="2800" dirty="0">
                <a:latin typeface="Times New Roman" charset="0"/>
                <a:ea typeface="ＭＳ Ｐゴシック" charset="0"/>
              </a:rPr>
              <a:t>Multi-dimensional models were developed by theorist practitioners such as </a:t>
            </a:r>
            <a:r>
              <a:rPr lang="en-GB" sz="2800" dirty="0" err="1">
                <a:latin typeface="Times New Roman" charset="0"/>
                <a:ea typeface="ＭＳ Ｐゴシック" charset="0"/>
              </a:rPr>
              <a:t>Zinberg</a:t>
            </a:r>
            <a:r>
              <a:rPr lang="en-GB" sz="2800" dirty="0">
                <a:latin typeface="Times New Roman" charset="0"/>
                <a:ea typeface="ＭＳ Ｐゴシック" charset="0"/>
              </a:rPr>
              <a:t> and Engels.</a:t>
            </a:r>
          </a:p>
          <a:p>
            <a:pPr marL="457200" indent="-457200" algn="l">
              <a:lnSpc>
                <a:spcPct val="90000"/>
              </a:lnSpc>
              <a:buFont typeface="Arial"/>
              <a:buChar char="•"/>
            </a:pPr>
            <a:r>
              <a:rPr lang="en-GB" sz="2800" dirty="0">
                <a:latin typeface="Times New Roman" charset="0"/>
                <a:ea typeface="ＭＳ Ｐゴシック" charset="0"/>
              </a:rPr>
              <a:t>Bio-psychosocial models see drug or alcohol misuse as the result of complex interaction between the drug, the social situation and the psychic health of the individual.</a:t>
            </a:r>
          </a:p>
          <a:p>
            <a:pPr marL="457200" indent="-457200" algn="l">
              <a:lnSpc>
                <a:spcPct val="90000"/>
              </a:lnSpc>
              <a:buFont typeface="Arial"/>
              <a:buChar char="•"/>
            </a:pPr>
            <a:r>
              <a:rPr lang="en-GB" sz="2800" dirty="0">
                <a:latin typeface="Times New Roman" charset="0"/>
                <a:ea typeface="ＭＳ Ｐゴシック" charset="0"/>
              </a:rPr>
              <a:t>This is the Drug, Set and Setting of </a:t>
            </a:r>
            <a:r>
              <a:rPr lang="en-GB" sz="2800" dirty="0" err="1">
                <a:latin typeface="Times New Roman" charset="0"/>
                <a:ea typeface="ＭＳ Ｐゴシック" charset="0"/>
              </a:rPr>
              <a:t>Zinberg’s</a:t>
            </a:r>
            <a:r>
              <a:rPr lang="en-GB" sz="2800" dirty="0">
                <a:latin typeface="Times New Roman" charset="0"/>
                <a:ea typeface="ＭＳ Ｐゴシック" charset="0"/>
              </a:rPr>
              <a:t> work.  </a:t>
            </a:r>
          </a:p>
          <a:p>
            <a:pPr marL="457200" indent="-457200" algn="l">
              <a:lnSpc>
                <a:spcPct val="90000"/>
              </a:lnSpc>
              <a:buFont typeface="Arial"/>
              <a:buChar char="•"/>
            </a:pPr>
            <a:r>
              <a:rPr lang="en-GB" sz="2800" dirty="0">
                <a:latin typeface="Times New Roman" charset="0"/>
                <a:ea typeface="ＭＳ Ｐゴシック" charset="0"/>
              </a:rPr>
              <a:t>Brings together a number of preceding theories and is much more practical</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152280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412"/>
            <a:ext cx="7772400" cy="660855"/>
          </a:xfrm>
        </p:spPr>
        <p:txBody>
          <a:bodyPr>
            <a:normAutofit fontScale="90000"/>
          </a:bodyPr>
          <a:lstStyle/>
          <a:p>
            <a:r>
              <a:rPr lang="en-GB" dirty="0"/>
              <a:t>The Bio-psychosocial Model #2</a:t>
            </a:r>
            <a:endParaRPr lang="en-US" dirty="0"/>
          </a:p>
        </p:txBody>
      </p:sp>
      <p:sp>
        <p:nvSpPr>
          <p:cNvPr id="3" name="Subtitle 2"/>
          <p:cNvSpPr>
            <a:spLocks noGrp="1"/>
          </p:cNvSpPr>
          <p:nvPr>
            <p:ph type="subTitle" idx="1"/>
          </p:nvPr>
        </p:nvSpPr>
        <p:spPr>
          <a:xfrm>
            <a:off x="272132" y="932973"/>
            <a:ext cx="8604593" cy="4562923"/>
          </a:xfrm>
        </p:spPr>
        <p:txBody>
          <a:bodyPr>
            <a:normAutofit lnSpcReduction="10000"/>
          </a:bodyPr>
          <a:lstStyle/>
          <a:p>
            <a:pPr marL="457200" indent="-457200" algn="l">
              <a:buFont typeface="Arial"/>
              <a:buChar char="•"/>
            </a:pPr>
            <a:r>
              <a:rPr lang="en-GB" sz="2800" i="1" dirty="0">
                <a:latin typeface="Times New Roman" charset="0"/>
                <a:ea typeface="ＭＳ Ｐゴシック" charset="0"/>
                <a:cs typeface="Times New Roman" charset="0"/>
              </a:rPr>
              <a:t>This means that addiction interventions should:</a:t>
            </a:r>
          </a:p>
          <a:p>
            <a:pPr marL="457200" indent="-457200" algn="l">
              <a:buFont typeface="Arial"/>
              <a:buChar char="•"/>
            </a:pPr>
            <a:r>
              <a:rPr lang="en-GB" sz="2800" i="1" dirty="0">
                <a:latin typeface="Times New Roman" charset="0"/>
                <a:ea typeface="ＭＳ Ｐゴシック" charset="0"/>
                <a:cs typeface="Times New Roman" charset="0"/>
              </a:rPr>
              <a:t>Drug</a:t>
            </a:r>
            <a:r>
              <a:rPr lang="en-GB" sz="2800" dirty="0">
                <a:latin typeface="Times New Roman" charset="0"/>
                <a:ea typeface="ＭＳ Ｐゴシック" charset="0"/>
                <a:cs typeface="Times New Roman" charset="0"/>
              </a:rPr>
              <a:t> - reduce or eliminate drug use, develop skills for managing cravings, parallel disorders etc.</a:t>
            </a:r>
          </a:p>
          <a:p>
            <a:pPr marL="457200" indent="-457200" algn="l">
              <a:buFont typeface="Arial"/>
              <a:buChar char="•"/>
            </a:pPr>
            <a:r>
              <a:rPr lang="en-GB" sz="2800" i="1" dirty="0">
                <a:latin typeface="Times New Roman" charset="0"/>
                <a:ea typeface="ＭＳ Ｐゴシック" charset="0"/>
                <a:cs typeface="Times New Roman" charset="0"/>
              </a:rPr>
              <a:t>Set</a:t>
            </a:r>
            <a:r>
              <a:rPr lang="en-GB" sz="2800" dirty="0">
                <a:latin typeface="Times New Roman" charset="0"/>
                <a:ea typeface="ＭＳ Ｐゴシック" charset="0"/>
                <a:cs typeface="Times New Roman" charset="0"/>
              </a:rPr>
              <a:t> - improve self-esteem, encourage resilience, support efforts to assist the recovery of others</a:t>
            </a:r>
          </a:p>
          <a:p>
            <a:pPr marL="457200" indent="-457200" algn="l">
              <a:buFont typeface="Arial"/>
              <a:buChar char="•"/>
            </a:pPr>
            <a:r>
              <a:rPr lang="en-GB" sz="2800" i="1" dirty="0">
                <a:latin typeface="Times New Roman" charset="0"/>
                <a:ea typeface="ＭＳ Ｐゴシック" charset="0"/>
                <a:cs typeface="Times New Roman" charset="0"/>
              </a:rPr>
              <a:t>Setting</a:t>
            </a:r>
            <a:r>
              <a:rPr lang="en-GB" sz="2800" dirty="0">
                <a:latin typeface="Times New Roman" charset="0"/>
                <a:ea typeface="ＭＳ Ｐゴシック" charset="0"/>
                <a:cs typeface="Times New Roman" charset="0"/>
              </a:rPr>
              <a:t> - encourage changed environments, communities, activities etc.</a:t>
            </a:r>
          </a:p>
          <a:p>
            <a:pPr marL="457200" indent="-457200" algn="l">
              <a:buFont typeface="Arial"/>
              <a:buChar char="•"/>
            </a:pPr>
            <a:r>
              <a:rPr lang="en-GB" sz="2800" dirty="0">
                <a:latin typeface="Times New Roman" charset="0"/>
                <a:ea typeface="ＭＳ Ｐゴシック" charset="0"/>
                <a:cs typeface="Times New Roman" charset="0"/>
              </a:rPr>
              <a:t>Therapeutic Communities are among the few interventions to systematically offer these three interventions</a:t>
            </a:r>
            <a:endParaRPr lang="en-GB" sz="2800" dirty="0">
              <a:latin typeface="Times New Roman" charset="0"/>
              <a:ea typeface="ＭＳ Ｐゴシック" charset="0"/>
            </a:endParaRP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430380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3224"/>
            <a:ext cx="7772400" cy="807173"/>
          </a:xfrm>
        </p:spPr>
        <p:txBody>
          <a:bodyPr/>
          <a:lstStyle/>
          <a:p>
            <a:r>
              <a:rPr lang="en-GB" dirty="0">
                <a:cs typeface="+mj-cs"/>
              </a:rPr>
              <a:t>The Model in TCs - </a:t>
            </a:r>
            <a:r>
              <a:rPr lang="en-GB" i="1" dirty="0"/>
              <a:t>Drug</a:t>
            </a:r>
            <a:endParaRPr lang="en-US" i="1" dirty="0"/>
          </a:p>
        </p:txBody>
      </p:sp>
      <p:sp>
        <p:nvSpPr>
          <p:cNvPr id="3" name="Subtitle 2"/>
          <p:cNvSpPr>
            <a:spLocks noGrp="1"/>
          </p:cNvSpPr>
          <p:nvPr>
            <p:ph type="subTitle" idx="1"/>
          </p:nvPr>
        </p:nvSpPr>
        <p:spPr>
          <a:xfrm>
            <a:off x="369891" y="1270110"/>
            <a:ext cx="8377248" cy="4225786"/>
          </a:xfrm>
        </p:spPr>
        <p:txBody>
          <a:bodyPr>
            <a:normAutofit/>
          </a:bodyPr>
          <a:lstStyle/>
          <a:p>
            <a:pPr marL="457200" indent="-457200" algn="l">
              <a:buFont typeface="Arial"/>
              <a:buChar char="•"/>
            </a:pPr>
            <a:r>
              <a:rPr lang="en-GB" dirty="0">
                <a:latin typeface="Times New Roman" charset="0"/>
                <a:ea typeface="ＭＳ Ｐゴシック" charset="0"/>
              </a:rPr>
              <a:t>The TC structure teaches impulse control in a safe setting</a:t>
            </a:r>
          </a:p>
          <a:p>
            <a:pPr marL="457200" indent="-457200" algn="l">
              <a:buFont typeface="Arial"/>
              <a:buChar char="•"/>
            </a:pPr>
            <a:r>
              <a:rPr lang="en-GB" dirty="0">
                <a:latin typeface="Times New Roman" charset="0"/>
                <a:ea typeface="ＭＳ Ｐゴシック" charset="0"/>
              </a:rPr>
              <a:t>Complete withdrawal is managed</a:t>
            </a:r>
          </a:p>
          <a:p>
            <a:pPr marL="457200" indent="-457200" algn="l">
              <a:buFont typeface="Arial"/>
              <a:buChar char="•"/>
            </a:pPr>
            <a:r>
              <a:rPr lang="en-GB" dirty="0">
                <a:latin typeface="Times New Roman" charset="0"/>
                <a:ea typeface="ＭＳ Ｐゴシック" charset="0"/>
              </a:rPr>
              <a:t>Normal sleep-patterns are re-established</a:t>
            </a:r>
          </a:p>
          <a:p>
            <a:pPr marL="457200" indent="-457200" algn="l">
              <a:buFont typeface="Arial"/>
              <a:buChar char="•"/>
            </a:pPr>
            <a:r>
              <a:rPr lang="en-GB" dirty="0">
                <a:latin typeface="Times New Roman" charset="0"/>
                <a:ea typeface="ＭＳ Ｐゴシック" charset="0"/>
              </a:rPr>
              <a:t>Physical health is systematically improved</a:t>
            </a:r>
          </a:p>
          <a:p>
            <a:pPr marL="457200" indent="-457200" algn="l">
              <a:buFont typeface="Arial"/>
              <a:buChar char="•"/>
            </a:pPr>
            <a:r>
              <a:rPr lang="en-GB" dirty="0">
                <a:latin typeface="Times New Roman" charset="0"/>
                <a:ea typeface="ＭＳ Ｐゴシック" charset="0"/>
              </a:rPr>
              <a:t>Parallel disorders are explored and management strategies devised</a:t>
            </a:r>
            <a:endParaRPr lang="en-GB" sz="2800" dirty="0">
              <a:latin typeface="Times New Roman" charset="0"/>
              <a:ea typeface="ＭＳ Ｐゴシック" charset="0"/>
            </a:endParaRP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5451493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3224"/>
            <a:ext cx="7772400" cy="807173"/>
          </a:xfrm>
        </p:spPr>
        <p:txBody>
          <a:bodyPr/>
          <a:lstStyle/>
          <a:p>
            <a:r>
              <a:rPr lang="en-GB" dirty="0">
                <a:cs typeface="+mj-cs"/>
              </a:rPr>
              <a:t>The Model in TCs - </a:t>
            </a:r>
            <a:r>
              <a:rPr lang="en-GB" i="1" dirty="0"/>
              <a:t>Set</a:t>
            </a:r>
            <a:endParaRPr lang="en-US" i="1" dirty="0"/>
          </a:p>
        </p:txBody>
      </p:sp>
      <p:sp>
        <p:nvSpPr>
          <p:cNvPr id="3" name="Subtitle 2"/>
          <p:cNvSpPr>
            <a:spLocks noGrp="1"/>
          </p:cNvSpPr>
          <p:nvPr>
            <p:ph type="subTitle" idx="1"/>
          </p:nvPr>
        </p:nvSpPr>
        <p:spPr>
          <a:xfrm>
            <a:off x="369891" y="1070397"/>
            <a:ext cx="8377248" cy="4425499"/>
          </a:xfrm>
        </p:spPr>
        <p:txBody>
          <a:bodyPr>
            <a:normAutofit fontScale="92500" lnSpcReduction="10000"/>
          </a:bodyPr>
          <a:lstStyle/>
          <a:p>
            <a:pPr marL="457200" indent="-457200" algn="l">
              <a:lnSpc>
                <a:spcPct val="90000"/>
              </a:lnSpc>
              <a:buFont typeface="Arial"/>
              <a:buChar char="•"/>
            </a:pPr>
            <a:r>
              <a:rPr lang="en-GB" dirty="0">
                <a:latin typeface="Times New Roman" charset="0"/>
                <a:ea typeface="ＭＳ Ｐゴシック" charset="0"/>
              </a:rPr>
              <a:t>The TC honestly explores the individual’s feelings of self-worth</a:t>
            </a:r>
          </a:p>
          <a:p>
            <a:pPr marL="457200" indent="-457200" algn="l">
              <a:lnSpc>
                <a:spcPct val="90000"/>
              </a:lnSpc>
              <a:buFont typeface="Arial"/>
              <a:buChar char="•"/>
            </a:pPr>
            <a:r>
              <a:rPr lang="en-GB" dirty="0">
                <a:latin typeface="Times New Roman" charset="0"/>
                <a:ea typeface="ＭＳ Ｐゴシック" charset="0"/>
              </a:rPr>
              <a:t>Good behaviour is acknowledged, poor behaviour is challenged</a:t>
            </a:r>
          </a:p>
          <a:p>
            <a:pPr marL="457200" indent="-457200" algn="l">
              <a:lnSpc>
                <a:spcPct val="90000"/>
              </a:lnSpc>
              <a:buFont typeface="Arial"/>
              <a:buChar char="•"/>
            </a:pPr>
            <a:r>
              <a:rPr lang="en-GB" dirty="0">
                <a:latin typeface="Times New Roman" charset="0"/>
                <a:ea typeface="ＭＳ Ｐゴシック" charset="0"/>
              </a:rPr>
              <a:t>Individual creativity is encouraged and nurtured</a:t>
            </a:r>
          </a:p>
          <a:p>
            <a:pPr marL="457200" indent="-457200" algn="l">
              <a:lnSpc>
                <a:spcPct val="90000"/>
              </a:lnSpc>
              <a:buFont typeface="Arial"/>
              <a:buChar char="•"/>
            </a:pPr>
            <a:r>
              <a:rPr lang="en-GB" dirty="0">
                <a:latin typeface="Times New Roman" charset="0"/>
                <a:ea typeface="ＭＳ Ｐゴシック" charset="0"/>
              </a:rPr>
              <a:t>Support for the recovery of other members is encouraged as away of building personal recovery capital</a:t>
            </a:r>
          </a:p>
          <a:p>
            <a:pPr marL="457200" indent="-457200" algn="l">
              <a:lnSpc>
                <a:spcPct val="90000"/>
              </a:lnSpc>
              <a:buFont typeface="Arial"/>
              <a:buChar char="•"/>
            </a:pPr>
            <a:r>
              <a:rPr lang="en-GB" dirty="0">
                <a:latin typeface="Times New Roman" charset="0"/>
                <a:ea typeface="ＭＳ Ｐゴシック" charset="0"/>
              </a:rPr>
              <a:t>Individual members are given increasing levels of control over their own recovery process</a:t>
            </a:r>
            <a:endParaRPr lang="en-GB" sz="2800" dirty="0">
              <a:latin typeface="Times New Roman" charset="0"/>
              <a:ea typeface="ＭＳ Ｐゴシック" charset="0"/>
            </a:endParaRP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814059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3224"/>
            <a:ext cx="7772400" cy="807173"/>
          </a:xfrm>
        </p:spPr>
        <p:txBody>
          <a:bodyPr/>
          <a:lstStyle/>
          <a:p>
            <a:r>
              <a:rPr lang="en-GB" dirty="0">
                <a:cs typeface="+mj-cs"/>
              </a:rPr>
              <a:t>The Model in TCs - </a:t>
            </a:r>
            <a:r>
              <a:rPr lang="en-GB" i="1" dirty="0"/>
              <a:t>Setting</a:t>
            </a:r>
            <a:endParaRPr lang="en-US" i="1" dirty="0"/>
          </a:p>
        </p:txBody>
      </p:sp>
      <p:sp>
        <p:nvSpPr>
          <p:cNvPr id="3" name="Subtitle 2"/>
          <p:cNvSpPr>
            <a:spLocks noGrp="1"/>
          </p:cNvSpPr>
          <p:nvPr>
            <p:ph type="subTitle" idx="1"/>
          </p:nvPr>
        </p:nvSpPr>
        <p:spPr>
          <a:xfrm>
            <a:off x="369891" y="1070397"/>
            <a:ext cx="8377248" cy="4425499"/>
          </a:xfrm>
        </p:spPr>
        <p:txBody>
          <a:bodyPr>
            <a:normAutofit/>
          </a:bodyPr>
          <a:lstStyle/>
          <a:p>
            <a:pPr marL="457200" indent="-457200" algn="l">
              <a:lnSpc>
                <a:spcPct val="90000"/>
              </a:lnSpc>
              <a:buFont typeface="Arial"/>
              <a:buChar char="•"/>
            </a:pPr>
            <a:r>
              <a:rPr lang="en-GB" sz="2600" dirty="0">
                <a:latin typeface="Times New Roman" charset="0"/>
                <a:ea typeface="ＭＳ Ｐゴシック" charset="0"/>
              </a:rPr>
              <a:t>The TC encourages the building of new positive peer relationships</a:t>
            </a:r>
          </a:p>
          <a:p>
            <a:pPr marL="457200" indent="-457200" algn="l">
              <a:lnSpc>
                <a:spcPct val="90000"/>
              </a:lnSpc>
              <a:buFont typeface="Arial"/>
              <a:buChar char="•"/>
            </a:pPr>
            <a:r>
              <a:rPr lang="en-GB" sz="2600" dirty="0">
                <a:latin typeface="Times New Roman" charset="0"/>
                <a:ea typeface="ＭＳ Ｐゴシック" charset="0"/>
              </a:rPr>
              <a:t>Positive former relationships and networks are restored and/or repaired</a:t>
            </a:r>
          </a:p>
          <a:p>
            <a:pPr marL="457200" indent="-457200" algn="l">
              <a:lnSpc>
                <a:spcPct val="90000"/>
              </a:lnSpc>
              <a:buFont typeface="Arial"/>
              <a:buChar char="•"/>
            </a:pPr>
            <a:r>
              <a:rPr lang="en-GB" sz="2600" dirty="0">
                <a:latin typeface="Times New Roman" charset="0"/>
                <a:ea typeface="ＭＳ Ｐゴシック" charset="0"/>
              </a:rPr>
              <a:t>Educational and vocational inputs improve the members future employability</a:t>
            </a:r>
          </a:p>
          <a:p>
            <a:pPr marL="457200" indent="-457200" algn="l">
              <a:lnSpc>
                <a:spcPct val="90000"/>
              </a:lnSpc>
              <a:buFont typeface="Arial"/>
              <a:buChar char="•"/>
            </a:pPr>
            <a:r>
              <a:rPr lang="en-GB" sz="2600" dirty="0">
                <a:latin typeface="Times New Roman" charset="0"/>
                <a:ea typeface="ＭＳ Ｐゴシック" charset="0"/>
              </a:rPr>
              <a:t>New, positive activities are encouraged and nurtured (see: creativity in Set)</a:t>
            </a:r>
          </a:p>
          <a:p>
            <a:pPr marL="457200" indent="-457200" algn="l">
              <a:lnSpc>
                <a:spcPct val="90000"/>
              </a:lnSpc>
              <a:buFont typeface="Arial"/>
              <a:buChar char="•"/>
            </a:pPr>
            <a:r>
              <a:rPr lang="en-GB" sz="2600" dirty="0">
                <a:latin typeface="Times New Roman" charset="0"/>
                <a:ea typeface="ＭＳ Ｐゴシック" charset="0"/>
              </a:rPr>
              <a:t>The TC structure is deliberately designed to encourage positive citizenship &amp; care for others</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586323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6754"/>
            <a:ext cx="7772400" cy="830913"/>
          </a:xfrm>
        </p:spPr>
        <p:txBody>
          <a:bodyPr/>
          <a:lstStyle/>
          <a:p>
            <a:r>
              <a:rPr lang="en-GB" dirty="0">
                <a:cs typeface="+mj-cs"/>
              </a:rPr>
              <a:t>Contents</a:t>
            </a:r>
            <a:endParaRPr lang="en-US" dirty="0"/>
          </a:p>
        </p:txBody>
      </p:sp>
      <p:sp>
        <p:nvSpPr>
          <p:cNvPr id="3" name="Subtitle 2"/>
          <p:cNvSpPr>
            <a:spLocks noGrp="1"/>
          </p:cNvSpPr>
          <p:nvPr>
            <p:ph type="subTitle" idx="1"/>
          </p:nvPr>
        </p:nvSpPr>
        <p:spPr>
          <a:xfrm>
            <a:off x="369892" y="1007667"/>
            <a:ext cx="8429082" cy="4136644"/>
          </a:xfrm>
        </p:spPr>
        <p:txBody>
          <a:bodyPr>
            <a:normAutofit fontScale="92500"/>
          </a:bodyPr>
          <a:lstStyle/>
          <a:p>
            <a:pPr marL="571500" indent="-571500" algn="l">
              <a:buFont typeface="Arial"/>
              <a:buChar char="•"/>
            </a:pPr>
            <a:r>
              <a:rPr lang="en-GB" dirty="0">
                <a:latin typeface="Times New Roman" charset="0"/>
                <a:ea typeface="ＭＳ Ｐゴシック" charset="0"/>
              </a:rPr>
              <a:t>The 3 phases of the TC</a:t>
            </a:r>
          </a:p>
          <a:p>
            <a:pPr marL="571500" indent="-571500" algn="l">
              <a:buFont typeface="Arial"/>
              <a:buChar char="•"/>
            </a:pPr>
            <a:r>
              <a:rPr lang="en-GB" dirty="0">
                <a:latin typeface="Times New Roman" charset="0"/>
                <a:ea typeface="ＭＳ Ｐゴシック" charset="0"/>
              </a:rPr>
              <a:t>14 basic components of the TC</a:t>
            </a:r>
          </a:p>
          <a:p>
            <a:pPr marL="571500" indent="-571500" algn="l">
              <a:buFont typeface="Arial"/>
              <a:buChar char="•"/>
            </a:pPr>
            <a:r>
              <a:rPr lang="en-GB" dirty="0">
                <a:latin typeface="Times New Roman" charset="0"/>
                <a:ea typeface="ＭＳ Ｐゴシック" charset="0"/>
              </a:rPr>
              <a:t>The basic structure &amp; its purpose</a:t>
            </a:r>
          </a:p>
          <a:p>
            <a:pPr marL="571500" indent="-571500" algn="l">
              <a:buFont typeface="Arial"/>
              <a:buChar char="•"/>
            </a:pPr>
            <a:r>
              <a:rPr lang="en-GB" dirty="0">
                <a:latin typeface="Times New Roman" charset="0"/>
                <a:ea typeface="ＭＳ Ｐゴシック" charset="0"/>
              </a:rPr>
              <a:t>TC groups and their purpose</a:t>
            </a:r>
          </a:p>
          <a:p>
            <a:pPr marL="571500" indent="-571500" algn="l">
              <a:buFont typeface="Arial"/>
              <a:buChar char="•"/>
            </a:pPr>
            <a:r>
              <a:rPr lang="en-GB" dirty="0">
                <a:latin typeface="Times New Roman" charset="0"/>
                <a:ea typeface="ＭＳ Ｐゴシック" charset="0"/>
              </a:rPr>
              <a:t>Modified TCs for special populations</a:t>
            </a:r>
          </a:p>
          <a:p>
            <a:pPr marL="571500" indent="-571500" algn="l">
              <a:buFont typeface="Arial"/>
              <a:buChar char="•"/>
            </a:pPr>
            <a:r>
              <a:rPr lang="en-GB" dirty="0">
                <a:latin typeface="Times New Roman" charset="0"/>
                <a:ea typeface="ＭＳ Ｐゴシック" charset="0"/>
              </a:rPr>
              <a:t>TCs &amp; addiction theory (bio-psychosocial model)</a:t>
            </a:r>
          </a:p>
          <a:p>
            <a:pPr marL="571500" indent="-571500" algn="l">
              <a:buFont typeface="Arial"/>
              <a:buChar char="•"/>
            </a:pPr>
            <a:r>
              <a:rPr lang="en-GB" dirty="0">
                <a:latin typeface="Times New Roman" charset="0"/>
                <a:ea typeface="ＭＳ Ｐゴシック" charset="0"/>
              </a:rPr>
              <a:t>The “Right Living” concept in TCs</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4211476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3224"/>
            <a:ext cx="7772400" cy="807173"/>
          </a:xfrm>
        </p:spPr>
        <p:txBody>
          <a:bodyPr/>
          <a:lstStyle/>
          <a:p>
            <a:r>
              <a:rPr lang="en-GB" dirty="0">
                <a:cs typeface="+mj-cs"/>
              </a:rPr>
              <a:t>The Importance of </a:t>
            </a:r>
            <a:r>
              <a:rPr lang="en-GB" i="1" dirty="0"/>
              <a:t>Set</a:t>
            </a:r>
            <a:endParaRPr lang="en-US" i="1" dirty="0"/>
          </a:p>
        </p:txBody>
      </p:sp>
      <p:sp>
        <p:nvSpPr>
          <p:cNvPr id="3" name="Subtitle 2"/>
          <p:cNvSpPr>
            <a:spLocks noGrp="1"/>
          </p:cNvSpPr>
          <p:nvPr>
            <p:ph type="subTitle" idx="1"/>
          </p:nvPr>
        </p:nvSpPr>
        <p:spPr>
          <a:xfrm>
            <a:off x="369891" y="1428819"/>
            <a:ext cx="8377248" cy="4067077"/>
          </a:xfrm>
        </p:spPr>
        <p:txBody>
          <a:bodyPr>
            <a:normAutofit/>
          </a:bodyPr>
          <a:lstStyle/>
          <a:p>
            <a:pPr marL="457200" indent="-457200" algn="l">
              <a:lnSpc>
                <a:spcPct val="90000"/>
              </a:lnSpc>
              <a:buFont typeface="Arial"/>
              <a:buChar char="•"/>
            </a:pPr>
            <a:r>
              <a:rPr lang="en-GB" sz="2800" dirty="0">
                <a:latin typeface="Times New Roman" charset="0"/>
                <a:ea typeface="ＭＳ Ｐゴシック" charset="0"/>
                <a:cs typeface="Times New Roman" charset="0"/>
              </a:rPr>
              <a:t>Of the three, SET is by far the most important</a:t>
            </a:r>
          </a:p>
          <a:p>
            <a:pPr marL="457200" indent="-457200" algn="l">
              <a:lnSpc>
                <a:spcPct val="90000"/>
              </a:lnSpc>
              <a:buFont typeface="Arial"/>
              <a:buChar char="•"/>
            </a:pPr>
            <a:r>
              <a:rPr lang="en-GB" sz="2800" dirty="0">
                <a:latin typeface="Times New Roman" charset="0"/>
                <a:ea typeface="ＭＳ Ｐゴシック" charset="0"/>
                <a:cs typeface="Times New Roman" charset="0"/>
              </a:rPr>
              <a:t>We know from resilience studies that a strong SET will resist poor biology and environment</a:t>
            </a:r>
          </a:p>
          <a:p>
            <a:pPr marL="457200" indent="-457200" algn="l">
              <a:lnSpc>
                <a:spcPct val="90000"/>
              </a:lnSpc>
              <a:buFont typeface="Arial"/>
              <a:buChar char="•"/>
            </a:pPr>
            <a:r>
              <a:rPr lang="en-GB" sz="2800" dirty="0">
                <a:latin typeface="Times New Roman" charset="0"/>
                <a:ea typeface="ＭＳ Ｐゴシック" charset="0"/>
                <a:cs typeface="Times New Roman" charset="0"/>
              </a:rPr>
              <a:t>With strong resources in SET the individual can face-down environment and physical difficulties</a:t>
            </a:r>
          </a:p>
          <a:p>
            <a:pPr marL="457200" indent="-457200" algn="l">
              <a:lnSpc>
                <a:spcPct val="90000"/>
              </a:lnSpc>
              <a:buFont typeface="Arial"/>
              <a:buChar char="•"/>
            </a:pPr>
            <a:r>
              <a:rPr lang="en-GB" sz="2800" dirty="0">
                <a:latin typeface="Times New Roman" charset="0"/>
                <a:ea typeface="ＭＳ Ｐゴシック" charset="0"/>
                <a:cs typeface="Times New Roman" charset="0"/>
              </a:rPr>
              <a:t>But with low self-esteem, relapse is inevitable – even with good physical well-being and supportive networks</a:t>
            </a:r>
            <a:endParaRPr lang="en-GB" sz="2800" dirty="0">
              <a:latin typeface="Times New Roman" charset="0"/>
              <a:ea typeface="ＭＳ Ｐゴシック" charset="0"/>
            </a:endParaRP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848930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5497"/>
            <a:ext cx="7772400" cy="557192"/>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427304" y="712689"/>
            <a:ext cx="8365591" cy="4783207"/>
          </a:xfrm>
        </p:spPr>
        <p:txBody>
          <a:bodyPr>
            <a:noAutofit/>
          </a:bodyPr>
          <a:lstStyle/>
          <a:p>
            <a:pPr algn="just"/>
            <a:r>
              <a:rPr lang="en-GB" sz="1800" i="1" dirty="0">
                <a:latin typeface="Times New Roman" charset="0"/>
                <a:ea typeface="ＭＳ Ｐゴシック" charset="0"/>
              </a:rPr>
              <a:t>Addiction theory matters not simply because it underpins the approaches used in drug treatment intervention</a:t>
            </a:r>
            <a:r>
              <a:rPr lang="en-GB" sz="1800" dirty="0">
                <a:latin typeface="Times New Roman" charset="0"/>
                <a:ea typeface="ＭＳ Ｐゴシック" charset="0"/>
              </a:rPr>
              <a:t>s, </a:t>
            </a:r>
            <a:r>
              <a:rPr lang="en-GB" sz="1800" i="1" dirty="0">
                <a:latin typeface="Times New Roman" charset="0"/>
                <a:ea typeface="ＭＳ Ｐゴシック" charset="0"/>
              </a:rPr>
              <a:t>but because it also has implications for recovery and for the long-term sustainment of recovery.  If indeed, addiction is a result of a fluid interaction between the biological propensity, the environmental setting and the self-esteem and self-belief of the individual, then clearly, an intervention must address all three elements if it is to be successful.  Treatment interventions, which are limited to a concentration on the addicts consumption of substances will at best, deliver a level of stability.  At the worst, they will result in attempts at abstinent recovery for which the individual will – without radical changes to his/her environment and their own self-esteem – be both ill-prepared and ill-equipped.</a:t>
            </a:r>
            <a:r>
              <a:rPr lang="en-GB" sz="1800" dirty="0">
                <a:latin typeface="Times New Roman" charset="0"/>
                <a:ea typeface="ＭＳ Ｐゴシック" charset="0"/>
              </a:rPr>
              <a:t>  </a:t>
            </a:r>
            <a:r>
              <a:rPr lang="en-GB" sz="1800" i="1" dirty="0">
                <a:latin typeface="Times New Roman" charset="0"/>
                <a:ea typeface="ＭＳ Ｐゴシック" charset="0"/>
              </a:rPr>
              <a:t>Best &amp; </a:t>
            </a:r>
            <a:r>
              <a:rPr lang="en-GB" sz="1800" i="1" dirty="0" err="1">
                <a:latin typeface="Times New Roman" charset="0"/>
                <a:ea typeface="ＭＳ Ｐゴシック" charset="0"/>
              </a:rPr>
              <a:t>Laudet</a:t>
            </a:r>
            <a:r>
              <a:rPr lang="en-GB" sz="1800" i="1" dirty="0">
                <a:latin typeface="Times New Roman" charset="0"/>
                <a:ea typeface="ＭＳ Ｐゴシック" charset="0"/>
              </a:rPr>
              <a:t> have argued that recovery capital can be viewed as social, human and cultural capital ‘reserves’.  These categories bear a striking resemblance to the bio-psychosocial model.  What is argued here is that the use of the bio-psychosocial model in all phases of the recovery journey can provide a coherence to the role of various interventions throughout the process and enable drug treatment practitioners –even those who remain sceptical of the so-called ‘recovery agenda’– to view their role in the process from within an accepted scientific framework.</a:t>
            </a:r>
            <a:endParaRPr lang="en-GB" sz="1800" dirty="0">
              <a:latin typeface="Times New Roman" charset="0"/>
              <a:ea typeface="ＭＳ Ｐゴシック" charset="0"/>
            </a:endParaRPr>
          </a:p>
          <a:p>
            <a:pPr algn="just">
              <a:lnSpc>
                <a:spcPct val="90000"/>
              </a:lnSpc>
            </a:pPr>
            <a:r>
              <a:rPr lang="en-GB" sz="2100" i="1" dirty="0">
                <a:latin typeface="Times New Roman" charset="0"/>
                <a:ea typeface="ＭＳ Ｐゴシック" charset="0"/>
              </a:rPr>
              <a:t>.</a:t>
            </a:r>
            <a:endParaRPr lang="en-GB" sz="2100" dirty="0">
              <a:latin typeface="Times New Roman" charset="0"/>
              <a:ea typeface="ＭＳ Ｐゴシック" charset="0"/>
            </a:endParaRPr>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205971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79846"/>
            <a:ext cx="7772400" cy="609245"/>
          </a:xfrm>
        </p:spPr>
        <p:txBody>
          <a:bodyPr>
            <a:noAutofit/>
          </a:bodyPr>
          <a:lstStyle/>
          <a:p>
            <a:r>
              <a:rPr lang="en-GB" sz="3600" dirty="0"/>
              <a:t>Therapeutic Community: Three Phases</a:t>
            </a:r>
            <a:endParaRPr lang="en-US" sz="3600" dirty="0"/>
          </a:p>
        </p:txBody>
      </p:sp>
      <p:sp>
        <p:nvSpPr>
          <p:cNvPr id="3" name="Subtitle 2"/>
          <p:cNvSpPr>
            <a:spLocks noGrp="1"/>
          </p:cNvSpPr>
          <p:nvPr>
            <p:ph type="subTitle" idx="1"/>
          </p:nvPr>
        </p:nvSpPr>
        <p:spPr>
          <a:xfrm>
            <a:off x="172616" y="989091"/>
            <a:ext cx="8730189" cy="4649709"/>
          </a:xfrm>
        </p:spPr>
        <p:txBody>
          <a:bodyPr>
            <a:normAutofit lnSpcReduction="10000"/>
          </a:bodyPr>
          <a:lstStyle/>
          <a:p>
            <a:pPr algn="l">
              <a:defRPr/>
            </a:pPr>
            <a:r>
              <a:rPr lang="en-GB" sz="2600" dirty="0">
                <a:latin typeface="Times New Roman" charset="0"/>
                <a:ea typeface="ＭＳ Ｐゴシック" charset="0"/>
              </a:rPr>
              <a:t>3 stages: Welcome House; Therapeutic Community; Re-entry (or Re-integration) House </a:t>
            </a:r>
          </a:p>
          <a:p>
            <a:pPr marL="457200" indent="-457200" algn="l">
              <a:buFont typeface="Arial"/>
              <a:buChar char="•"/>
              <a:defRPr/>
            </a:pPr>
            <a:r>
              <a:rPr lang="en-GB" sz="2600" dirty="0">
                <a:latin typeface="Times New Roman" charset="0"/>
                <a:ea typeface="ＭＳ Ｐゴシック" charset="0"/>
              </a:rPr>
              <a:t>Welcome House (Induction or Orientation) – more staff and family interaction, observing the TC, emphasis on case-working/planning</a:t>
            </a:r>
          </a:p>
          <a:p>
            <a:pPr marL="457200" indent="-457200" algn="l">
              <a:buFont typeface="Arial"/>
              <a:buChar char="•"/>
              <a:defRPr/>
            </a:pPr>
            <a:r>
              <a:rPr lang="en-GB" sz="2600" dirty="0">
                <a:latin typeface="Times New Roman" charset="0"/>
                <a:ea typeface="ＭＳ Ｐゴシック" charset="0"/>
              </a:rPr>
              <a:t>Therapeutic Community – structured environment counterbalanced by groups, meetings and seminars, emphasis on community as method</a:t>
            </a:r>
          </a:p>
          <a:p>
            <a:pPr marL="457200" indent="-457200" algn="l">
              <a:buFont typeface="Arial"/>
              <a:buChar char="•"/>
              <a:defRPr/>
            </a:pPr>
            <a:r>
              <a:rPr lang="en-GB" sz="2600" dirty="0">
                <a:latin typeface="Times New Roman" charset="0"/>
                <a:ea typeface="ＭＳ Ｐゴシック" charset="0"/>
              </a:rPr>
              <a:t>Re-entry house – self-structured sober living, including contributions to the community, an emphasis on work/education &amp; self-reliance</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643597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286"/>
            <a:ext cx="7772400" cy="609024"/>
          </a:xfrm>
        </p:spPr>
        <p:txBody>
          <a:bodyPr>
            <a:normAutofit/>
          </a:bodyPr>
          <a:lstStyle/>
          <a:p>
            <a:r>
              <a:rPr lang="en-GB" sz="3200" dirty="0"/>
              <a:t>Therapeutic Community: 14 Components</a:t>
            </a:r>
            <a:endParaRPr lang="en-US" sz="3200" dirty="0"/>
          </a:p>
        </p:txBody>
      </p:sp>
      <p:sp>
        <p:nvSpPr>
          <p:cNvPr id="3" name="Subtitle 2"/>
          <p:cNvSpPr>
            <a:spLocks noGrp="1"/>
          </p:cNvSpPr>
          <p:nvPr>
            <p:ph type="subTitle" idx="1"/>
          </p:nvPr>
        </p:nvSpPr>
        <p:spPr>
          <a:xfrm>
            <a:off x="369892" y="971847"/>
            <a:ext cx="8429082" cy="4172464"/>
          </a:xfrm>
        </p:spPr>
        <p:txBody>
          <a:bodyPr>
            <a:normAutofit/>
          </a:bodyPr>
          <a:lstStyle/>
          <a:p>
            <a:pPr marL="571500" indent="-571500" algn="l">
              <a:buFont typeface="+mj-lt"/>
              <a:buAutoNum type="arabicPeriod"/>
            </a:pPr>
            <a:r>
              <a:rPr lang="en-GB" dirty="0">
                <a:latin typeface="Times New Roman" charset="0"/>
                <a:ea typeface="ＭＳ Ｐゴシック" charset="0"/>
              </a:rPr>
              <a:t>Community separateness</a:t>
            </a:r>
          </a:p>
          <a:p>
            <a:pPr marL="571500" indent="-571500" algn="l">
              <a:buFont typeface="+mj-lt"/>
              <a:buAutoNum type="arabicPeriod"/>
            </a:pPr>
            <a:r>
              <a:rPr lang="en-GB" dirty="0">
                <a:latin typeface="Times New Roman" charset="0"/>
                <a:ea typeface="ＭＳ Ｐゴシック" charset="0"/>
              </a:rPr>
              <a:t>Community environment</a:t>
            </a:r>
          </a:p>
          <a:p>
            <a:pPr marL="571500" indent="-571500" algn="l">
              <a:buFont typeface="+mj-lt"/>
              <a:buAutoNum type="arabicPeriod"/>
            </a:pPr>
            <a:r>
              <a:rPr lang="en-GB" dirty="0">
                <a:latin typeface="Times New Roman" charset="0"/>
                <a:ea typeface="ＭＳ Ｐゴシック" charset="0"/>
              </a:rPr>
              <a:t>Community activities</a:t>
            </a:r>
          </a:p>
          <a:p>
            <a:pPr marL="571500" indent="-571500" algn="l">
              <a:buFont typeface="+mj-lt"/>
              <a:buAutoNum type="arabicPeriod"/>
            </a:pPr>
            <a:r>
              <a:rPr lang="en-GB" dirty="0">
                <a:latin typeface="Times New Roman" charset="0"/>
                <a:ea typeface="ＭＳ Ｐゴシック" charset="0"/>
              </a:rPr>
              <a:t>Staff as community members</a:t>
            </a:r>
          </a:p>
          <a:p>
            <a:pPr marL="571500" indent="-571500" algn="l">
              <a:buFont typeface="+mj-lt"/>
              <a:buAutoNum type="arabicPeriod"/>
            </a:pPr>
            <a:r>
              <a:rPr lang="en-GB" dirty="0">
                <a:latin typeface="Times New Roman" charset="0"/>
                <a:ea typeface="ＭＳ Ｐゴシック" charset="0"/>
              </a:rPr>
              <a:t>Peers as role models</a:t>
            </a:r>
          </a:p>
          <a:p>
            <a:pPr marL="571500" indent="-571500" algn="l">
              <a:buFont typeface="+mj-lt"/>
              <a:buAutoNum type="arabicPeriod"/>
            </a:pPr>
            <a:r>
              <a:rPr lang="en-GB" dirty="0">
                <a:latin typeface="Times New Roman" charset="0"/>
                <a:ea typeface="ＭＳ Ｐゴシック" charset="0"/>
              </a:rPr>
              <a:t>Structured day</a:t>
            </a:r>
          </a:p>
          <a:p>
            <a:pPr marL="571500" indent="-571500" algn="l">
              <a:buFont typeface="+mj-lt"/>
              <a:buAutoNum type="arabicPeriod"/>
            </a:pPr>
            <a:r>
              <a:rPr lang="en-GB" dirty="0">
                <a:latin typeface="Times New Roman" charset="0"/>
                <a:ea typeface="ＭＳ Ｐゴシック" charset="0"/>
              </a:rPr>
              <a:t>Stages of the programme/treatment phases</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4087264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286"/>
            <a:ext cx="7772400" cy="609024"/>
          </a:xfrm>
        </p:spPr>
        <p:txBody>
          <a:bodyPr>
            <a:normAutofit fontScale="90000"/>
          </a:bodyPr>
          <a:lstStyle/>
          <a:p>
            <a:r>
              <a:rPr lang="en-GB" sz="3200" dirty="0"/>
              <a:t>Therapeutic Community: 14 Components (contd.)</a:t>
            </a:r>
            <a:endParaRPr lang="en-US" sz="3200" dirty="0"/>
          </a:p>
        </p:txBody>
      </p:sp>
      <p:sp>
        <p:nvSpPr>
          <p:cNvPr id="3" name="Subtitle 2"/>
          <p:cNvSpPr>
            <a:spLocks noGrp="1"/>
          </p:cNvSpPr>
          <p:nvPr>
            <p:ph type="subTitle" idx="1"/>
          </p:nvPr>
        </p:nvSpPr>
        <p:spPr>
          <a:xfrm>
            <a:off x="369892" y="971847"/>
            <a:ext cx="8429082" cy="4172464"/>
          </a:xfrm>
        </p:spPr>
        <p:txBody>
          <a:bodyPr>
            <a:normAutofit/>
          </a:bodyPr>
          <a:lstStyle/>
          <a:p>
            <a:pPr marL="571500" indent="-571500" algn="l">
              <a:buFont typeface="+mj-lt"/>
              <a:buAutoNum type="arabicPeriod" startAt="8"/>
            </a:pPr>
            <a:r>
              <a:rPr lang="en-GB" dirty="0">
                <a:latin typeface="Times New Roman" charset="0"/>
                <a:ea typeface="ＭＳ Ｐゴシック" charset="0"/>
              </a:rPr>
              <a:t>Work as therapy and education</a:t>
            </a:r>
          </a:p>
          <a:p>
            <a:pPr marL="571500" indent="-571500" algn="l">
              <a:buFont typeface="+mj-lt"/>
              <a:buAutoNum type="arabicPeriod" startAt="8"/>
            </a:pPr>
            <a:r>
              <a:rPr lang="en-GB" dirty="0">
                <a:latin typeface="Times New Roman" charset="0"/>
                <a:ea typeface="ＭＳ Ｐゴシック" charset="0"/>
              </a:rPr>
              <a:t>Instruction &amp; repetition of TC concepts</a:t>
            </a:r>
          </a:p>
          <a:p>
            <a:pPr marL="571500" indent="-571500" algn="l">
              <a:buFont typeface="+mj-lt"/>
              <a:buAutoNum type="arabicPeriod" startAt="8"/>
            </a:pPr>
            <a:r>
              <a:rPr lang="en-GB" dirty="0">
                <a:latin typeface="Times New Roman" charset="0"/>
                <a:ea typeface="ＭＳ Ｐゴシック" charset="0"/>
              </a:rPr>
              <a:t>Peer encounter groups</a:t>
            </a:r>
          </a:p>
          <a:p>
            <a:pPr marL="571500" indent="-571500" algn="l">
              <a:buFont typeface="+mj-lt"/>
              <a:buAutoNum type="arabicPeriod" startAt="8"/>
            </a:pPr>
            <a:r>
              <a:rPr lang="en-GB" dirty="0">
                <a:latin typeface="Times New Roman" charset="0"/>
                <a:ea typeface="ＭＳ Ｐゴシック" charset="0"/>
              </a:rPr>
              <a:t>Awareness training </a:t>
            </a:r>
          </a:p>
          <a:p>
            <a:pPr marL="571500" indent="-571500" algn="l">
              <a:buFont typeface="+mj-lt"/>
              <a:buAutoNum type="arabicPeriod" startAt="8"/>
            </a:pPr>
            <a:r>
              <a:rPr lang="en-GB" dirty="0">
                <a:latin typeface="Times New Roman" charset="0"/>
                <a:ea typeface="ＭＳ Ｐゴシック" charset="0"/>
              </a:rPr>
              <a:t>Emotional growth training</a:t>
            </a:r>
          </a:p>
          <a:p>
            <a:pPr marL="571500" indent="-571500" algn="l">
              <a:buFont typeface="+mj-lt"/>
              <a:buAutoNum type="arabicPeriod" startAt="8"/>
            </a:pPr>
            <a:r>
              <a:rPr lang="en-GB" dirty="0">
                <a:latin typeface="Times New Roman" charset="0"/>
                <a:ea typeface="ＭＳ Ｐゴシック" charset="0"/>
              </a:rPr>
              <a:t>Planned duration of treatment</a:t>
            </a:r>
          </a:p>
          <a:p>
            <a:pPr marL="571500" indent="-571500" algn="l">
              <a:buFont typeface="+mj-lt"/>
              <a:buAutoNum type="arabicPeriod" startAt="8"/>
            </a:pPr>
            <a:r>
              <a:rPr lang="en-GB" dirty="0">
                <a:latin typeface="Times New Roman" charset="0"/>
                <a:ea typeface="ＭＳ Ｐゴシック" charset="0"/>
              </a:rPr>
              <a:t>Continuation post TC completion</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356964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79846"/>
            <a:ext cx="7772400" cy="511557"/>
          </a:xfrm>
        </p:spPr>
        <p:txBody>
          <a:bodyPr>
            <a:noAutofit/>
          </a:bodyPr>
          <a:lstStyle/>
          <a:p>
            <a:r>
              <a:rPr lang="en-GB" sz="3600" dirty="0"/>
              <a:t>Therapeutic Community: Basic Structure</a:t>
            </a:r>
            <a:endParaRPr lang="en-US" sz="3600" dirty="0"/>
          </a:p>
        </p:txBody>
      </p:sp>
      <p:sp>
        <p:nvSpPr>
          <p:cNvPr id="3" name="Subtitle 2"/>
          <p:cNvSpPr>
            <a:spLocks noGrp="1"/>
          </p:cNvSpPr>
          <p:nvPr>
            <p:ph type="subTitle" idx="1"/>
          </p:nvPr>
        </p:nvSpPr>
        <p:spPr>
          <a:xfrm>
            <a:off x="172616" y="989091"/>
            <a:ext cx="8730189" cy="4649709"/>
          </a:xfrm>
        </p:spPr>
        <p:txBody>
          <a:bodyPr>
            <a:normAutofit/>
          </a:bodyPr>
          <a:lstStyle/>
          <a:p>
            <a:pPr marL="457200" indent="-457200" algn="l">
              <a:buFont typeface="Arial"/>
              <a:buChar char="•"/>
              <a:defRPr/>
            </a:pPr>
            <a:r>
              <a:rPr lang="en-GB" sz="2800" dirty="0">
                <a:latin typeface="Times New Roman" charset="0"/>
                <a:ea typeface="ＭＳ Ｐゴシック" charset="0"/>
              </a:rPr>
              <a:t>A clear hierarchy of residents with a clear command structure</a:t>
            </a:r>
          </a:p>
          <a:p>
            <a:pPr marL="457200" indent="-457200" algn="l">
              <a:buFont typeface="Arial"/>
              <a:buChar char="•"/>
              <a:defRPr/>
            </a:pPr>
            <a:r>
              <a:rPr lang="en-GB" sz="2800" dirty="0">
                <a:latin typeface="Times New Roman" charset="0"/>
                <a:ea typeface="ＭＳ Ｐゴシック" charset="0"/>
              </a:rPr>
              <a:t>Provides short-term goals and effective role-models</a:t>
            </a:r>
          </a:p>
          <a:p>
            <a:pPr marL="457200" indent="-457200" algn="l">
              <a:buFont typeface="Arial"/>
              <a:buChar char="•"/>
              <a:defRPr/>
            </a:pPr>
            <a:r>
              <a:rPr lang="en-GB" sz="2800" dirty="0">
                <a:latin typeface="Times New Roman" charset="0"/>
                <a:ea typeface="ＭＳ Ｐゴシック" charset="0"/>
              </a:rPr>
              <a:t>The ‘act as if’ concept encourages impulse control</a:t>
            </a:r>
          </a:p>
          <a:p>
            <a:pPr marL="457200" indent="-457200" algn="l">
              <a:buFont typeface="Arial"/>
              <a:buChar char="•"/>
              <a:defRPr/>
            </a:pPr>
            <a:r>
              <a:rPr lang="en-GB" sz="2800" dirty="0">
                <a:latin typeface="Times New Roman" charset="0"/>
                <a:ea typeface="ＭＳ Ｐゴシック" charset="0"/>
              </a:rPr>
              <a:t>Senior residents gain increasing responsibilities and privileges</a:t>
            </a:r>
          </a:p>
          <a:p>
            <a:pPr marL="457200" indent="-457200" algn="l">
              <a:buFont typeface="Arial"/>
              <a:buChar char="•"/>
              <a:defRPr/>
            </a:pPr>
            <a:r>
              <a:rPr lang="en-GB" sz="2800" dirty="0">
                <a:latin typeface="Times New Roman" charset="0"/>
                <a:ea typeface="ＭＳ Ｐゴシック" charset="0"/>
              </a:rPr>
              <a:t>With this come an expectation to mentor and support new members (see concept below)</a:t>
            </a:r>
          </a:p>
          <a:p>
            <a:pPr marL="457200" indent="-457200" algn="l">
              <a:buFont typeface="Arial"/>
              <a:buChar char="•"/>
              <a:defRPr/>
            </a:pPr>
            <a:r>
              <a:rPr lang="en-GB" sz="2800" dirty="0">
                <a:latin typeface="Times New Roman" charset="0"/>
                <a:ea typeface="ＭＳ Ｐゴシック" charset="0"/>
              </a:rPr>
              <a:t>“You don’t get to keep it unless you give it away”</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365797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94369"/>
            <a:ext cx="7772400" cy="511557"/>
          </a:xfrm>
        </p:spPr>
        <p:txBody>
          <a:bodyPr>
            <a:noAutofit/>
          </a:bodyPr>
          <a:lstStyle/>
          <a:p>
            <a:r>
              <a:rPr lang="en-GB" sz="3600" dirty="0"/>
              <a:t>A Typical TC Structure</a:t>
            </a:r>
            <a:endParaRPr lang="en-US" sz="3600" dirty="0"/>
          </a:p>
        </p:txBody>
      </p:sp>
      <p:sp>
        <p:nvSpPr>
          <p:cNvPr id="3" name="Subtitle 2"/>
          <p:cNvSpPr>
            <a:spLocks noGrp="1"/>
          </p:cNvSpPr>
          <p:nvPr>
            <p:ph type="subTitle" idx="1"/>
          </p:nvPr>
        </p:nvSpPr>
        <p:spPr>
          <a:xfrm>
            <a:off x="172616" y="5311783"/>
            <a:ext cx="8730189" cy="327017"/>
          </a:xfrm>
        </p:spPr>
        <p:txBody>
          <a:bodyPr>
            <a:normAutofit fontScale="55000" lnSpcReduction="20000"/>
          </a:bodyPr>
          <a:lstStyle/>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3"/>
              <a:stretch>
                <a:fillRect/>
              </a:stretch>
            </p:blipFill>
            <p:spPr>
              <a:xfrm>
                <a:off x="369891" y="5638800"/>
                <a:ext cx="2559949" cy="1167076"/>
              </a:xfrm>
              <a:prstGeom prst="rect">
                <a:avLst/>
              </a:prstGeom>
            </p:spPr>
          </p:pic>
        </p:grpSp>
      </p:grpSp>
      <p:graphicFrame>
        <p:nvGraphicFramePr>
          <p:cNvPr id="4" name="Object 3"/>
          <p:cNvGraphicFramePr>
            <a:graphicFrameLocks noChangeAspect="1"/>
          </p:cNvGraphicFramePr>
          <p:nvPr>
            <p:extLst>
              <p:ext uri="{D42A27DB-BD31-4B8C-83A1-F6EECF244321}">
                <p14:modId xmlns:p14="http://schemas.microsoft.com/office/powerpoint/2010/main" val="1723131362"/>
              </p:ext>
            </p:extLst>
          </p:nvPr>
        </p:nvGraphicFramePr>
        <p:xfrm>
          <a:off x="950946" y="892183"/>
          <a:ext cx="7772399" cy="4419600"/>
        </p:xfrm>
        <a:graphic>
          <a:graphicData uri="http://schemas.openxmlformats.org/presentationml/2006/ole">
            <mc:AlternateContent xmlns:mc="http://schemas.openxmlformats.org/markup-compatibility/2006">
              <mc:Choice xmlns:v="urn:schemas-microsoft-com:vml" Requires="v">
                <p:oleObj spid="_x0000_s1036" name="Document" r:id="rId4" imgW="5778500" imgH="4419600" progId="Word.Document.12">
                  <p:embed/>
                </p:oleObj>
              </mc:Choice>
              <mc:Fallback>
                <p:oleObj name="Document" r:id="rId4" imgW="5778500" imgH="4419600" progId="Word.Document.12">
                  <p:embed/>
                  <p:pic>
                    <p:nvPicPr>
                      <p:cNvPr id="0" name=""/>
                      <p:cNvPicPr/>
                      <p:nvPr/>
                    </p:nvPicPr>
                    <p:blipFill>
                      <a:blip r:embed="rId5"/>
                      <a:stretch>
                        <a:fillRect/>
                      </a:stretch>
                    </p:blipFill>
                    <p:spPr>
                      <a:xfrm>
                        <a:off x="950946" y="892183"/>
                        <a:ext cx="7772399" cy="4419600"/>
                      </a:xfrm>
                      <a:prstGeom prst="rect">
                        <a:avLst/>
                      </a:prstGeom>
                    </p:spPr>
                  </p:pic>
                </p:oleObj>
              </mc:Fallback>
            </mc:AlternateContent>
          </a:graphicData>
        </a:graphic>
      </p:graphicFrame>
    </p:spTree>
    <p:extLst>
      <p:ext uri="{BB962C8B-B14F-4D97-AF65-F5344CB8AC3E}">
        <p14:creationId xmlns:p14="http://schemas.microsoft.com/office/powerpoint/2010/main" val="235933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8454"/>
            <a:ext cx="7772400" cy="479444"/>
          </a:xfrm>
        </p:spPr>
        <p:txBody>
          <a:bodyPr>
            <a:normAutofit fontScale="90000"/>
          </a:bodyPr>
          <a:lstStyle/>
          <a:p>
            <a:r>
              <a:rPr lang="en-GB" dirty="0">
                <a:cs typeface="+mj-cs"/>
              </a:rPr>
              <a:t>Notes</a:t>
            </a:r>
            <a:endParaRPr lang="en-US" dirty="0"/>
          </a:p>
        </p:txBody>
      </p:sp>
      <p:sp>
        <p:nvSpPr>
          <p:cNvPr id="3" name="Subtitle 2"/>
          <p:cNvSpPr>
            <a:spLocks noGrp="1"/>
          </p:cNvSpPr>
          <p:nvPr>
            <p:ph type="subTitle" idx="1"/>
          </p:nvPr>
        </p:nvSpPr>
        <p:spPr>
          <a:xfrm>
            <a:off x="272133" y="744871"/>
            <a:ext cx="8669387" cy="4893930"/>
          </a:xfrm>
        </p:spPr>
        <p:txBody>
          <a:bodyPr>
            <a:noAutofit/>
          </a:bodyPr>
          <a:lstStyle/>
          <a:p>
            <a:pPr algn="just"/>
            <a:r>
              <a:rPr lang="en-US" sz="1800" i="1" dirty="0">
                <a:latin typeface="Times New Roman" charset="0"/>
                <a:ea typeface="ＭＳ Ｐゴシック" charset="0"/>
              </a:rPr>
              <a:t>TCs are traditionally built around the concept of total immersion in a therapeutic environment where every waking part of the day is designed to allow the individual member to use the community to learn new ways of living and behaving both for themselves and for other community members.  So whilst the busy daily work </a:t>
            </a:r>
            <a:r>
              <a:rPr lang="en-US" sz="1800" i="1" dirty="0" err="1">
                <a:latin typeface="Times New Roman" charset="0"/>
                <a:ea typeface="ＭＳ Ｐゴシック" charset="0"/>
              </a:rPr>
              <a:t>programme</a:t>
            </a:r>
            <a:r>
              <a:rPr lang="en-US" sz="1800" i="1" dirty="0">
                <a:latin typeface="Times New Roman" charset="0"/>
                <a:ea typeface="ＭＳ Ｐゴシック" charset="0"/>
              </a:rPr>
              <a:t> serves the purpose of keeping members occupied and preventing negative reflection, it is also a key element of the treatment process. Working ‘on the floor’ is not simply to provide something to do between treatment episodes like groups, </a:t>
            </a:r>
            <a:r>
              <a:rPr lang="en-US" sz="1800" i="1" dirty="0" err="1">
                <a:latin typeface="Times New Roman" charset="0"/>
                <a:ea typeface="ＭＳ Ｐゴシック" charset="0"/>
              </a:rPr>
              <a:t>counselling</a:t>
            </a:r>
            <a:r>
              <a:rPr lang="en-US" sz="1800" i="1" dirty="0">
                <a:latin typeface="Times New Roman" charset="0"/>
                <a:ea typeface="ＭＳ Ｐゴシック" charset="0"/>
              </a:rPr>
              <a:t>, seminars etc. It is actually a deliberately constructed environment which is an integral part of the treatment and change process. The hierarchical structure of the daily work departments allows each member to see how far they have progressed in their own treatment and to set new goals (to be an Assistant Department Head, to be a House Manager etc.).  The speed with which an individual moves through the </a:t>
            </a:r>
            <a:r>
              <a:rPr lang="en-US" sz="1800" i="1" dirty="0" err="1">
                <a:latin typeface="Times New Roman" charset="0"/>
                <a:ea typeface="ＭＳ Ｐゴシック" charset="0"/>
              </a:rPr>
              <a:t>programme</a:t>
            </a:r>
            <a:r>
              <a:rPr lang="en-US" sz="1800" i="1" dirty="0">
                <a:latin typeface="Times New Roman" charset="0"/>
                <a:ea typeface="ＭＳ Ｐゴシック" charset="0"/>
              </a:rPr>
              <a:t> will depend on their needs and progress. Thus, not only does </a:t>
            </a:r>
            <a:r>
              <a:rPr lang="en-US" sz="1800" i="1" dirty="0" err="1">
                <a:latin typeface="Times New Roman" charset="0"/>
                <a:ea typeface="ＭＳ Ｐゴシック" charset="0"/>
              </a:rPr>
              <a:t>floorwork</a:t>
            </a:r>
            <a:r>
              <a:rPr lang="en-US" sz="1800" i="1" dirty="0">
                <a:latin typeface="Times New Roman" charset="0"/>
                <a:ea typeface="ＭＳ Ｐゴシック" charset="0"/>
              </a:rPr>
              <a:t> with its work </a:t>
            </a:r>
            <a:r>
              <a:rPr lang="en-US" sz="1800" i="1" dirty="0" err="1">
                <a:latin typeface="Times New Roman" charset="0"/>
                <a:ea typeface="ＭＳ Ｐゴシック" charset="0"/>
              </a:rPr>
              <a:t>programme</a:t>
            </a:r>
            <a:r>
              <a:rPr lang="en-US" sz="1800" i="1" dirty="0">
                <a:latin typeface="Times New Roman" charset="0"/>
                <a:ea typeface="ＭＳ Ｐゴシック" charset="0"/>
              </a:rPr>
              <a:t> and command structure provide a therapeutic and sometimes stressful immersive environment, it also provides short term goals, role models (for new entrants) and opportunities to exercise responsibility and concern for others (for older, more senior residents)</a:t>
            </a:r>
            <a:endParaRPr lang="en-GB" sz="1800" dirty="0">
              <a:latin typeface="Times New Roman" charset="0"/>
              <a:ea typeface="ＭＳ Ｐゴシック" charset="0"/>
            </a:endParaRPr>
          </a:p>
        </p:txBody>
      </p:sp>
      <p:grpSp>
        <p:nvGrpSpPr>
          <p:cNvPr id="7" name="Group 6"/>
          <p:cNvGrpSpPr/>
          <p:nvPr/>
        </p:nvGrpSpPr>
        <p:grpSpPr>
          <a:xfrm>
            <a:off x="0" y="5638800"/>
            <a:ext cx="9144000" cy="1219200"/>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871620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1412"/>
            <a:ext cx="7772400" cy="660855"/>
          </a:xfrm>
        </p:spPr>
        <p:txBody>
          <a:bodyPr>
            <a:normAutofit fontScale="90000"/>
          </a:bodyPr>
          <a:lstStyle/>
          <a:p>
            <a:r>
              <a:rPr lang="en-GB" dirty="0">
                <a:cs typeface="+mj-cs"/>
              </a:rPr>
              <a:t>Therapeutic Community Groups</a:t>
            </a:r>
            <a:endParaRPr lang="en-US" dirty="0"/>
          </a:p>
        </p:txBody>
      </p:sp>
      <p:sp>
        <p:nvSpPr>
          <p:cNvPr id="3" name="Subtitle 2"/>
          <p:cNvSpPr>
            <a:spLocks noGrp="1"/>
          </p:cNvSpPr>
          <p:nvPr>
            <p:ph type="subTitle" idx="1"/>
          </p:nvPr>
        </p:nvSpPr>
        <p:spPr>
          <a:xfrm>
            <a:off x="272132" y="932973"/>
            <a:ext cx="8604593" cy="4562923"/>
          </a:xfrm>
        </p:spPr>
        <p:txBody>
          <a:bodyPr>
            <a:normAutofit fontScale="92500" lnSpcReduction="10000"/>
          </a:bodyPr>
          <a:lstStyle/>
          <a:p>
            <a:pPr marL="457200" indent="-457200" algn="l">
              <a:buFont typeface="Arial"/>
              <a:buChar char="•"/>
              <a:defRPr/>
            </a:pPr>
            <a:r>
              <a:rPr lang="en-GB" sz="3000" dirty="0">
                <a:latin typeface="Times New Roman" charset="0"/>
                <a:ea typeface="ＭＳ Ｐゴシック" charset="0"/>
              </a:rPr>
              <a:t>Groups, meetings and seminars counterbalance the structure.</a:t>
            </a:r>
          </a:p>
          <a:p>
            <a:pPr marL="457200" indent="-457200" algn="l">
              <a:buFont typeface="Arial"/>
              <a:buChar char="•"/>
              <a:defRPr/>
            </a:pPr>
            <a:r>
              <a:rPr lang="en-GB" sz="3000" dirty="0">
                <a:latin typeface="Times New Roman" charset="0"/>
                <a:ea typeface="ＭＳ Ｐゴシック" charset="0"/>
              </a:rPr>
              <a:t>In groups, there is no formal structure and the hierarchy can thus be challenged</a:t>
            </a:r>
          </a:p>
          <a:p>
            <a:pPr marL="457200" indent="-457200" algn="l">
              <a:buFont typeface="Arial"/>
              <a:buChar char="•"/>
              <a:defRPr/>
            </a:pPr>
            <a:r>
              <a:rPr lang="en-GB" sz="3000" dirty="0">
                <a:latin typeface="Times New Roman" charset="0"/>
                <a:ea typeface="ＭＳ Ｐゴシック" charset="0"/>
              </a:rPr>
              <a:t>Resident seminars – vital for residents to understand what the community is doing with them or for them (never </a:t>
            </a:r>
            <a:r>
              <a:rPr lang="en-GB" sz="3000" i="1" dirty="0">
                <a:latin typeface="Times New Roman" charset="0"/>
                <a:ea typeface="ＭＳ Ｐゴシック" charset="0"/>
              </a:rPr>
              <a:t>to</a:t>
            </a:r>
            <a:r>
              <a:rPr lang="en-GB" sz="3000" dirty="0">
                <a:latin typeface="Times New Roman" charset="0"/>
                <a:ea typeface="ＭＳ Ｐゴシック" charset="0"/>
              </a:rPr>
              <a:t> them).</a:t>
            </a:r>
          </a:p>
          <a:p>
            <a:pPr marL="457200" indent="-457200" algn="l">
              <a:buFont typeface="Arial"/>
              <a:buChar char="•"/>
              <a:defRPr/>
            </a:pPr>
            <a:r>
              <a:rPr lang="en-GB" sz="3000" dirty="0">
                <a:latin typeface="Times New Roman" charset="0"/>
                <a:ea typeface="ＭＳ Ｐゴシック" charset="0"/>
              </a:rPr>
              <a:t>Morning and Evening meetings provide a forum to celebrate individual and community achievements</a:t>
            </a:r>
          </a:p>
          <a:p>
            <a:pPr marL="457200" indent="-457200" algn="l">
              <a:buFont typeface="Arial"/>
              <a:buChar char="•"/>
              <a:defRPr/>
            </a:pPr>
            <a:r>
              <a:rPr lang="en-GB" sz="3000" dirty="0">
                <a:latin typeface="Times New Roman" charset="0"/>
                <a:ea typeface="ＭＳ Ｐゴシック" charset="0"/>
              </a:rPr>
              <a:t>And to nurture a sense of community ownership </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8271659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851</TotalTime>
  <Words>2231</Words>
  <Application>Microsoft Macintosh PowerPoint</Application>
  <PresentationFormat>On-screen Show (4:3)</PresentationFormat>
  <Paragraphs>146</Paragraphs>
  <Slides>21</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Arial</vt:lpstr>
      <vt:lpstr>Calibri</vt:lpstr>
      <vt:lpstr>Times New Roman</vt:lpstr>
      <vt:lpstr>Office Theme</vt:lpstr>
      <vt:lpstr>Document</vt:lpstr>
      <vt:lpstr>M1-4. Understanding the Therapeutic Community</vt:lpstr>
      <vt:lpstr>Contents</vt:lpstr>
      <vt:lpstr>Therapeutic Community: Three Phases</vt:lpstr>
      <vt:lpstr>Therapeutic Community: 14 Components</vt:lpstr>
      <vt:lpstr>Therapeutic Community: 14 Components (contd.)</vt:lpstr>
      <vt:lpstr>Therapeutic Community: Basic Structure</vt:lpstr>
      <vt:lpstr>A Typical TC Structure</vt:lpstr>
      <vt:lpstr>Notes</vt:lpstr>
      <vt:lpstr>Therapeutic Community Groups</vt:lpstr>
      <vt:lpstr>Notes</vt:lpstr>
      <vt:lpstr>Modified TCs – Special Populations</vt:lpstr>
      <vt:lpstr>Modified TCs – Alterations</vt:lpstr>
      <vt:lpstr>Modified TCs – Additions</vt:lpstr>
      <vt:lpstr>Notes</vt:lpstr>
      <vt:lpstr>The Bio-psychosocial Model #1</vt:lpstr>
      <vt:lpstr>The Bio-psychosocial Model #2</vt:lpstr>
      <vt:lpstr>The Model in TCs - Drug</vt:lpstr>
      <vt:lpstr>The Model in TCs - Set</vt:lpstr>
      <vt:lpstr>The Model in TCs - Setting</vt:lpstr>
      <vt:lpstr>The Importance of Set</vt:lpstr>
      <vt:lpstr>Notes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Rowdy Yates</dc:creator>
  <cp:lastModifiedBy>Rowdy Yates</cp:lastModifiedBy>
  <cp:revision>41</cp:revision>
  <dcterms:created xsi:type="dcterms:W3CDTF">2020-09-07T13:47:18Z</dcterms:created>
  <dcterms:modified xsi:type="dcterms:W3CDTF">2021-05-28T15:14:37Z</dcterms:modified>
</cp:coreProperties>
</file>