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handoutMasterIdLst>
    <p:handoutMasterId r:id="rId29"/>
  </p:handoutMasterIdLst>
  <p:sldIdLst>
    <p:sldId id="264" r:id="rId2"/>
    <p:sldId id="256" r:id="rId3"/>
    <p:sldId id="265" r:id="rId4"/>
    <p:sldId id="266"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1" r:id="rId19"/>
    <p:sldId id="280" r:id="rId20"/>
    <p:sldId id="285" r:id="rId21"/>
    <p:sldId id="288" r:id="rId22"/>
    <p:sldId id="286" r:id="rId23"/>
    <p:sldId id="287" r:id="rId24"/>
    <p:sldId id="282" r:id="rId25"/>
    <p:sldId id="283" r:id="rId26"/>
    <p:sldId id="284" r:id="rId27"/>
  </p:sldIdLst>
  <p:sldSz cx="10287000" cy="6858000" type="35mm"/>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2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8"/>
    <p:restoredTop sz="94668"/>
  </p:normalViewPr>
  <p:slideViewPr>
    <p:cSldViewPr snapToGrid="0" snapToObjects="1">
      <p:cViewPr varScale="1">
        <p:scale>
          <a:sx n="132" d="100"/>
          <a:sy n="132" d="100"/>
        </p:scale>
        <p:origin x="440" y="136"/>
      </p:cViewPr>
      <p:guideLst>
        <p:guide orient="horz" pos="2160"/>
        <p:guide pos="324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91" d="100"/>
          <a:sy n="91" d="100"/>
        </p:scale>
        <p:origin x="-2976"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18"/>
    </mc:Choice>
    <mc:Fallback>
      <c:style val="18"/>
    </mc:Fallback>
  </mc:AlternateContent>
  <c:chart>
    <c:title>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Sheet1!$B$1</c:f>
              <c:strCache>
                <c:ptCount val="1"/>
                <c:pt idx="0">
                  <c:v>Amity Prison TC (California) - 1 year Return-to-Custody Rates</c:v>
                </c:pt>
              </c:strCache>
            </c:strRef>
          </c:tx>
          <c:invertIfNegative val="0"/>
          <c:cat>
            <c:strRef>
              <c:f>Sheet1!$A$2:$A$6</c:f>
              <c:strCache>
                <c:ptCount val="5"/>
                <c:pt idx="0">
                  <c:v>Control Group</c:v>
                </c:pt>
                <c:pt idx="1">
                  <c:v>TC Dropouts</c:v>
                </c:pt>
                <c:pt idx="2">
                  <c:v>TC Completers</c:v>
                </c:pt>
                <c:pt idx="3">
                  <c:v>After-care Dropouts</c:v>
                </c:pt>
                <c:pt idx="4">
                  <c:v>After-care Completers</c:v>
                </c:pt>
              </c:strCache>
            </c:strRef>
          </c:cat>
          <c:val>
            <c:numRef>
              <c:f>Sheet1!$B$2:$B$6</c:f>
              <c:numCache>
                <c:formatCode>General</c:formatCode>
                <c:ptCount val="5"/>
                <c:pt idx="0">
                  <c:v>50</c:v>
                </c:pt>
                <c:pt idx="1">
                  <c:v>45</c:v>
                </c:pt>
                <c:pt idx="2">
                  <c:v>40</c:v>
                </c:pt>
                <c:pt idx="3">
                  <c:v>39</c:v>
                </c:pt>
                <c:pt idx="4">
                  <c:v>8</c:v>
                </c:pt>
              </c:numCache>
            </c:numRef>
          </c:val>
          <c:extLst>
            <c:ext xmlns:c16="http://schemas.microsoft.com/office/drawing/2014/chart" uri="{C3380CC4-5D6E-409C-BE32-E72D297353CC}">
              <c16:uniqueId val="{00000000-7C8F-AB45-82AC-5C98B559B716}"/>
            </c:ext>
          </c:extLst>
        </c:ser>
        <c:dLbls>
          <c:showLegendKey val="0"/>
          <c:showVal val="0"/>
          <c:showCatName val="0"/>
          <c:showSerName val="0"/>
          <c:showPercent val="0"/>
          <c:showBubbleSize val="0"/>
        </c:dLbls>
        <c:gapWidth val="150"/>
        <c:shape val="box"/>
        <c:axId val="2087081592"/>
        <c:axId val="2092451160"/>
        <c:axId val="0"/>
      </c:bar3DChart>
      <c:catAx>
        <c:axId val="2087081592"/>
        <c:scaling>
          <c:orientation val="minMax"/>
        </c:scaling>
        <c:delete val="0"/>
        <c:axPos val="b"/>
        <c:numFmt formatCode="General" sourceLinked="0"/>
        <c:majorTickMark val="out"/>
        <c:minorTickMark val="none"/>
        <c:tickLblPos val="nextTo"/>
        <c:crossAx val="2092451160"/>
        <c:crosses val="autoZero"/>
        <c:auto val="1"/>
        <c:lblAlgn val="ctr"/>
        <c:lblOffset val="100"/>
        <c:noMultiLvlLbl val="0"/>
      </c:catAx>
      <c:valAx>
        <c:axId val="2092451160"/>
        <c:scaling>
          <c:orientation val="minMax"/>
        </c:scaling>
        <c:delete val="0"/>
        <c:axPos val="l"/>
        <c:majorGridlines/>
        <c:numFmt formatCode="General" sourceLinked="1"/>
        <c:majorTickMark val="out"/>
        <c:minorTickMark val="none"/>
        <c:tickLblPos val="nextTo"/>
        <c:crossAx val="2087081592"/>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18"/>
    </mc:Choice>
    <mc:Fallback>
      <c:style val="18"/>
    </mc:Fallback>
  </mc:AlternateContent>
  <c:chart>
    <c:title>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Sheet1!$B$1</c:f>
              <c:strCache>
                <c:ptCount val="1"/>
                <c:pt idx="0">
                  <c:v>Amity Prison TC (California) - 3 year Return-to-Custody Rates</c:v>
                </c:pt>
              </c:strCache>
            </c:strRef>
          </c:tx>
          <c:invertIfNegative val="0"/>
          <c:cat>
            <c:strRef>
              <c:f>Sheet1!$A$2:$A$6</c:f>
              <c:strCache>
                <c:ptCount val="5"/>
                <c:pt idx="0">
                  <c:v>Control Group</c:v>
                </c:pt>
                <c:pt idx="1">
                  <c:v>TC Dropouts</c:v>
                </c:pt>
                <c:pt idx="2">
                  <c:v>TC Completers</c:v>
                </c:pt>
                <c:pt idx="3">
                  <c:v>After-care Dropouts</c:v>
                </c:pt>
                <c:pt idx="4">
                  <c:v>After-care Completers</c:v>
                </c:pt>
              </c:strCache>
            </c:strRef>
          </c:cat>
          <c:val>
            <c:numRef>
              <c:f>Sheet1!$B$2:$B$6</c:f>
              <c:numCache>
                <c:formatCode>General</c:formatCode>
                <c:ptCount val="5"/>
                <c:pt idx="0">
                  <c:v>75</c:v>
                </c:pt>
                <c:pt idx="1">
                  <c:v>82</c:v>
                </c:pt>
                <c:pt idx="2">
                  <c:v>78</c:v>
                </c:pt>
                <c:pt idx="3">
                  <c:v>85</c:v>
                </c:pt>
                <c:pt idx="4">
                  <c:v>27</c:v>
                </c:pt>
              </c:numCache>
            </c:numRef>
          </c:val>
          <c:extLst>
            <c:ext xmlns:c16="http://schemas.microsoft.com/office/drawing/2014/chart" uri="{C3380CC4-5D6E-409C-BE32-E72D297353CC}">
              <c16:uniqueId val="{00000000-0A18-1044-A75D-95B1FBDDD795}"/>
            </c:ext>
          </c:extLst>
        </c:ser>
        <c:dLbls>
          <c:showLegendKey val="0"/>
          <c:showVal val="0"/>
          <c:showCatName val="0"/>
          <c:showSerName val="0"/>
          <c:showPercent val="0"/>
          <c:showBubbleSize val="0"/>
        </c:dLbls>
        <c:gapWidth val="150"/>
        <c:shape val="box"/>
        <c:axId val="2085928824"/>
        <c:axId val="2086004600"/>
        <c:axId val="0"/>
      </c:bar3DChart>
      <c:catAx>
        <c:axId val="2085928824"/>
        <c:scaling>
          <c:orientation val="minMax"/>
        </c:scaling>
        <c:delete val="0"/>
        <c:axPos val="b"/>
        <c:numFmt formatCode="General" sourceLinked="0"/>
        <c:majorTickMark val="out"/>
        <c:minorTickMark val="none"/>
        <c:tickLblPos val="nextTo"/>
        <c:crossAx val="2086004600"/>
        <c:crosses val="autoZero"/>
        <c:auto val="1"/>
        <c:lblAlgn val="ctr"/>
        <c:lblOffset val="100"/>
        <c:noMultiLvlLbl val="0"/>
      </c:catAx>
      <c:valAx>
        <c:axId val="2086004600"/>
        <c:scaling>
          <c:orientation val="minMax"/>
        </c:scaling>
        <c:delete val="0"/>
        <c:axPos val="l"/>
        <c:majorGridlines/>
        <c:numFmt formatCode="General" sourceLinked="1"/>
        <c:majorTickMark val="out"/>
        <c:minorTickMark val="none"/>
        <c:tickLblPos val="nextTo"/>
        <c:crossAx val="2085928824"/>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9C77202-2B7F-C845-AA61-7401AF1AB2B0}" type="datetimeFigureOut">
              <a:rPr lang="en-US" smtClean="0"/>
              <a:t>5/26/21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EB3390B-EF70-074E-8207-FC5986E0E938}" type="slidenum">
              <a:rPr lang="en-US" smtClean="0"/>
              <a:t>‹#›</a:t>
            </a:fld>
            <a:endParaRPr lang="en-US"/>
          </a:p>
        </p:txBody>
      </p:sp>
    </p:spTree>
    <p:extLst>
      <p:ext uri="{BB962C8B-B14F-4D97-AF65-F5344CB8AC3E}">
        <p14:creationId xmlns:p14="http://schemas.microsoft.com/office/powerpoint/2010/main" val="15633968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BF5E36-1EC6-654C-8C6A-AA1B4AC45C47}" type="datetimeFigureOut">
              <a:rPr lang="en-US" smtClean="0"/>
              <a:t>5/26/21</a:t>
            </a:fld>
            <a:endParaRPr lang="en-US"/>
          </a:p>
        </p:txBody>
      </p:sp>
      <p:sp>
        <p:nvSpPr>
          <p:cNvPr id="4" name="Slide Image Placeholder 3"/>
          <p:cNvSpPr>
            <a:spLocks noGrp="1" noRot="1" noChangeAspect="1"/>
          </p:cNvSpPr>
          <p:nvPr>
            <p:ph type="sldImg" idx="2"/>
          </p:nvPr>
        </p:nvSpPr>
        <p:spPr>
          <a:xfrm>
            <a:off x="857250" y="685800"/>
            <a:ext cx="51435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5DD419-7E4F-6F4D-BD4B-3F50C83581AA}" type="slidenum">
              <a:rPr lang="en-US" smtClean="0"/>
              <a:t>‹#›</a:t>
            </a:fld>
            <a:endParaRPr lang="en-US"/>
          </a:p>
        </p:txBody>
      </p:sp>
    </p:spTree>
    <p:extLst>
      <p:ext uri="{BB962C8B-B14F-4D97-AF65-F5344CB8AC3E}">
        <p14:creationId xmlns:p14="http://schemas.microsoft.com/office/powerpoint/2010/main" val="382215658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55DD419-7E4F-6F4D-BD4B-3F50C83581AA}" type="slidenum">
              <a:rPr lang="en-US" smtClean="0"/>
              <a:t>1</a:t>
            </a:fld>
            <a:endParaRPr lang="en-US"/>
          </a:p>
        </p:txBody>
      </p:sp>
    </p:spTree>
    <p:extLst>
      <p:ext uri="{BB962C8B-B14F-4D97-AF65-F5344CB8AC3E}">
        <p14:creationId xmlns:p14="http://schemas.microsoft.com/office/powerpoint/2010/main" val="3024294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26"/>
            <a:ext cx="8743950" cy="1470025"/>
          </a:xfrm>
        </p:spPr>
        <p:txBody>
          <a:bodyPr/>
          <a:lstStyle/>
          <a:p>
            <a:r>
              <a:rPr lang="en-GB"/>
              <a:t>Click to edit Master title style</a:t>
            </a:r>
            <a:endParaRPr lang="en-US"/>
          </a:p>
        </p:txBody>
      </p:sp>
      <p:sp>
        <p:nvSpPr>
          <p:cNvPr id="3" name="Subtitle 2"/>
          <p:cNvSpPr>
            <a:spLocks noGrp="1"/>
          </p:cNvSpPr>
          <p:nvPr>
            <p:ph type="subTitle" idx="1"/>
          </p:nvPr>
        </p:nvSpPr>
        <p:spPr>
          <a:xfrm>
            <a:off x="1543050" y="3886200"/>
            <a:ext cx="72009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5/26/21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2759504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5/26/21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2947562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58075" y="274639"/>
            <a:ext cx="2314575"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514350" y="274639"/>
            <a:ext cx="6772275"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5/26/21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3687904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5/26/21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754002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602" y="4406901"/>
            <a:ext cx="874395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812602" y="2906713"/>
            <a:ext cx="874395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40FA99A-0D79-F642-BF7E-D4821652B29C}" type="datetimeFigureOut">
              <a:rPr lang="en-US" smtClean="0"/>
              <a:t>5/26/21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930724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514350" y="1600201"/>
            <a:ext cx="45434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5229225" y="1600201"/>
            <a:ext cx="45434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040FA99A-0D79-F642-BF7E-D4821652B29C}" type="datetimeFigureOut">
              <a:rPr lang="en-US" smtClean="0"/>
              <a:t>5/26/21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700717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514350" y="1535113"/>
            <a:ext cx="45452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514350" y="2174875"/>
            <a:ext cx="45452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5225654" y="1535113"/>
            <a:ext cx="454699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225654" y="2174875"/>
            <a:ext cx="454699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040FA99A-0D79-F642-BF7E-D4821652B29C}" type="datetimeFigureOut">
              <a:rPr lang="en-US" smtClean="0"/>
              <a:t>5/26/21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3958735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040FA99A-0D79-F642-BF7E-D4821652B29C}" type="datetimeFigureOut">
              <a:rPr lang="en-US" smtClean="0"/>
              <a:t>5/26/21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3208023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0FA99A-0D79-F642-BF7E-D4821652B29C}" type="datetimeFigureOut">
              <a:rPr lang="en-US" smtClean="0"/>
              <a:t>5/26/21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287980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1" y="273050"/>
            <a:ext cx="3384352"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4021931" y="273051"/>
            <a:ext cx="575071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514351" y="1435101"/>
            <a:ext cx="338435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040FA99A-0D79-F642-BF7E-D4821652B29C}" type="datetimeFigureOut">
              <a:rPr lang="en-US" smtClean="0"/>
              <a:t>5/26/21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007777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324" y="4800600"/>
            <a:ext cx="61722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2016324"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016324"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040FA99A-0D79-F642-BF7E-D4821652B29C}" type="datetimeFigureOut">
              <a:rPr lang="en-US" smtClean="0"/>
              <a:t>5/26/21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118970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4350" y="274638"/>
            <a:ext cx="92583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514350" y="1600201"/>
            <a:ext cx="92583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514350" y="6356351"/>
            <a:ext cx="24003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0FA99A-0D79-F642-BF7E-D4821652B29C}" type="datetimeFigureOut">
              <a:rPr lang="en-US" smtClean="0"/>
              <a:t>5/26/21</a:t>
            </a:fld>
            <a:endParaRPr lang="en-US"/>
          </a:p>
        </p:txBody>
      </p:sp>
      <p:sp>
        <p:nvSpPr>
          <p:cNvPr id="5" name="Footer Placeholder 4"/>
          <p:cNvSpPr>
            <a:spLocks noGrp="1"/>
          </p:cNvSpPr>
          <p:nvPr>
            <p:ph type="ftr" sz="quarter" idx="3"/>
          </p:nvPr>
        </p:nvSpPr>
        <p:spPr>
          <a:xfrm>
            <a:off x="3514725" y="6356351"/>
            <a:ext cx="325755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372350" y="6356351"/>
            <a:ext cx="24003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E75076-9EF0-B942-B46C-FC0A30A4489E}" type="slidenum">
              <a:rPr lang="en-US" smtClean="0"/>
              <a:t>‹#›</a:t>
            </a:fld>
            <a:endParaRPr lang="en-US"/>
          </a:p>
        </p:txBody>
      </p:sp>
    </p:spTree>
    <p:extLst>
      <p:ext uri="{BB962C8B-B14F-4D97-AF65-F5344CB8AC3E}">
        <p14:creationId xmlns:p14="http://schemas.microsoft.com/office/powerpoint/2010/main" val="3068288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4194" y="1380848"/>
            <a:ext cx="9680699" cy="2219603"/>
          </a:xfrm>
        </p:spPr>
        <p:txBody>
          <a:bodyPr>
            <a:normAutofit/>
          </a:bodyPr>
          <a:lstStyle/>
          <a:p>
            <a:r>
              <a:rPr lang="en-GB">
                <a:cs typeface="+mj-cs"/>
              </a:rPr>
              <a:t>M1-3. Therapeutic </a:t>
            </a:r>
            <a:r>
              <a:rPr lang="en-GB" dirty="0">
                <a:cs typeface="+mj-cs"/>
              </a:rPr>
              <a:t>Community Movement: Origins and History</a:t>
            </a:r>
            <a:endParaRPr lang="en-US" dirty="0"/>
          </a:p>
        </p:txBody>
      </p:sp>
      <p:sp>
        <p:nvSpPr>
          <p:cNvPr id="3" name="Subtitle 2"/>
          <p:cNvSpPr>
            <a:spLocks noGrp="1"/>
          </p:cNvSpPr>
          <p:nvPr>
            <p:ph type="subTitle" idx="1"/>
          </p:nvPr>
        </p:nvSpPr>
        <p:spPr/>
        <p:txBody>
          <a:bodyPr/>
          <a:lstStyle/>
          <a:p>
            <a:endParaRPr lang="en-US" dirty="0"/>
          </a:p>
        </p:txBody>
      </p:sp>
      <p:grpSp>
        <p:nvGrpSpPr>
          <p:cNvPr id="10" name="Group 9"/>
          <p:cNvGrpSpPr/>
          <p:nvPr/>
        </p:nvGrpSpPr>
        <p:grpSpPr>
          <a:xfrm>
            <a:off x="0" y="5495896"/>
            <a:ext cx="10287000" cy="1362104"/>
            <a:chOff x="0" y="5495896"/>
            <a:chExt cx="9144000" cy="1362104"/>
          </a:xfrm>
        </p:grpSpPr>
        <p:sp>
          <p:nvSpPr>
            <p:cNvPr id="4" name="Rectangle 3"/>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8" name="Rectangle 7"/>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3"/>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005142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379847"/>
            <a:ext cx="8743950" cy="807173"/>
          </a:xfrm>
        </p:spPr>
        <p:txBody>
          <a:bodyPr/>
          <a:lstStyle/>
          <a:p>
            <a:r>
              <a:rPr lang="en-GB" dirty="0"/>
              <a:t>Democratic</a:t>
            </a:r>
            <a:r>
              <a:rPr lang="en-GB" dirty="0">
                <a:cs typeface="+mj-cs"/>
              </a:rPr>
              <a:t> TCs – early examples</a:t>
            </a:r>
            <a:endParaRPr lang="en-US" dirty="0"/>
          </a:p>
        </p:txBody>
      </p:sp>
      <p:sp>
        <p:nvSpPr>
          <p:cNvPr id="3" name="Subtitle 2"/>
          <p:cNvSpPr>
            <a:spLocks noGrp="1"/>
          </p:cNvSpPr>
          <p:nvPr>
            <p:ph type="subTitle" idx="1"/>
          </p:nvPr>
        </p:nvSpPr>
        <p:spPr>
          <a:xfrm>
            <a:off x="1543050" y="1270110"/>
            <a:ext cx="7200900" cy="4368690"/>
          </a:xfrm>
        </p:spPr>
        <p:txBody>
          <a:bodyPr>
            <a:normAutofit/>
          </a:bodyPr>
          <a:lstStyle/>
          <a:p>
            <a:pPr marL="457200" indent="-457200" algn="l">
              <a:lnSpc>
                <a:spcPct val="90000"/>
              </a:lnSpc>
              <a:buFont typeface="Arial"/>
              <a:buChar char="•"/>
              <a:defRPr/>
            </a:pPr>
            <a:r>
              <a:rPr lang="en-GB" dirty="0"/>
              <a:t>Northfield</a:t>
            </a:r>
          </a:p>
          <a:p>
            <a:pPr marL="457200" indent="-457200" algn="l">
              <a:lnSpc>
                <a:spcPct val="90000"/>
              </a:lnSpc>
              <a:buFont typeface="Arial"/>
              <a:buChar char="•"/>
              <a:defRPr/>
            </a:pPr>
            <a:r>
              <a:rPr lang="en-GB" dirty="0"/>
              <a:t>Henderson</a:t>
            </a:r>
          </a:p>
          <a:p>
            <a:pPr marL="457200" indent="-457200" algn="l">
              <a:lnSpc>
                <a:spcPct val="90000"/>
              </a:lnSpc>
              <a:buFont typeface="Arial"/>
              <a:buChar char="•"/>
              <a:defRPr/>
            </a:pPr>
            <a:r>
              <a:rPr lang="en-GB" dirty="0" err="1"/>
              <a:t>Fulbourn</a:t>
            </a:r>
            <a:endParaRPr lang="en-GB" dirty="0"/>
          </a:p>
          <a:p>
            <a:pPr marL="457200" indent="-457200" algn="l">
              <a:lnSpc>
                <a:spcPct val="90000"/>
              </a:lnSpc>
              <a:buFont typeface="Arial"/>
              <a:buChar char="•"/>
              <a:defRPr/>
            </a:pPr>
            <a:r>
              <a:rPr lang="en-GB" dirty="0" err="1"/>
              <a:t>Dingleton</a:t>
            </a:r>
            <a:endParaRPr lang="en-GB" dirty="0"/>
          </a:p>
          <a:p>
            <a:pPr marL="457200" indent="-457200" algn="l">
              <a:lnSpc>
                <a:spcPct val="90000"/>
              </a:lnSpc>
              <a:buFont typeface="Arial"/>
              <a:buChar char="•"/>
              <a:defRPr/>
            </a:pPr>
            <a:r>
              <a:rPr lang="en-GB" dirty="0"/>
              <a:t>Horton Road &amp; Coney Hill</a:t>
            </a:r>
          </a:p>
          <a:p>
            <a:pPr marL="457200" indent="-457200" algn="l">
              <a:lnSpc>
                <a:spcPct val="90000"/>
              </a:lnSpc>
              <a:buFont typeface="Arial"/>
              <a:buChar char="•"/>
              <a:defRPr/>
            </a:pPr>
            <a:r>
              <a:rPr lang="en-GB" dirty="0"/>
              <a:t>Littlemore</a:t>
            </a:r>
          </a:p>
          <a:p>
            <a:pPr marL="457200" indent="-457200" algn="l">
              <a:lnSpc>
                <a:spcPct val="90000"/>
              </a:lnSpc>
              <a:buFont typeface="Arial"/>
              <a:buChar char="•"/>
              <a:defRPr/>
            </a:pPr>
            <a:r>
              <a:rPr lang="en-GB" dirty="0" err="1"/>
              <a:t>Emiliehoeve</a:t>
            </a:r>
            <a:endParaRPr lang="en-GB" dirty="0"/>
          </a:p>
          <a:p>
            <a:endParaRPr lang="en-US" dirty="0"/>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41009921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49275"/>
            <a:ext cx="8743950" cy="640990"/>
          </a:xfrm>
        </p:spPr>
        <p:txBody>
          <a:bodyPr>
            <a:normAutofit fontScale="90000"/>
          </a:bodyPr>
          <a:lstStyle/>
          <a:p>
            <a:r>
              <a:rPr lang="en-GB" dirty="0">
                <a:cs typeface="+mj-cs"/>
              </a:rPr>
              <a:t>Notes</a:t>
            </a:r>
            <a:endParaRPr lang="en-US" dirty="0"/>
          </a:p>
        </p:txBody>
      </p:sp>
      <p:sp>
        <p:nvSpPr>
          <p:cNvPr id="3" name="Subtitle 2"/>
          <p:cNvSpPr>
            <a:spLocks noGrp="1"/>
          </p:cNvSpPr>
          <p:nvPr>
            <p:ph type="subTitle" idx="1"/>
          </p:nvPr>
        </p:nvSpPr>
        <p:spPr>
          <a:xfrm>
            <a:off x="480718" y="985226"/>
            <a:ext cx="9411290" cy="4510671"/>
          </a:xfrm>
        </p:spPr>
        <p:txBody>
          <a:bodyPr>
            <a:noAutofit/>
          </a:bodyPr>
          <a:lstStyle/>
          <a:p>
            <a:pPr algn="just">
              <a:lnSpc>
                <a:spcPct val="90000"/>
              </a:lnSpc>
            </a:pPr>
            <a:r>
              <a:rPr lang="en-GB" sz="1700" i="1" dirty="0" err="1">
                <a:latin typeface="Times New Roman" charset="0"/>
                <a:ea typeface="ＭＳ Ｐゴシック" charset="0"/>
              </a:rPr>
              <a:t>Hollymoor</a:t>
            </a:r>
            <a:r>
              <a:rPr lang="en-GB" sz="1700" i="1" dirty="0">
                <a:latin typeface="Times New Roman" charset="0"/>
                <a:ea typeface="ＭＳ Ｐゴシック" charset="0"/>
              </a:rPr>
              <a:t> Hospital, Northfield was used during World War Two by the Ministry of Defence for the treatment of soldiers suffering mental breakdown. It was here that Jones introduced his “democratic therapy” and where </a:t>
            </a:r>
            <a:r>
              <a:rPr lang="en-GB" sz="1700" i="1" dirty="0" err="1">
                <a:latin typeface="Times New Roman" charset="0"/>
                <a:ea typeface="ＭＳ Ｐゴシック" charset="0"/>
              </a:rPr>
              <a:t>Foulkes</a:t>
            </a:r>
            <a:r>
              <a:rPr lang="en-GB" sz="1700" i="1" dirty="0">
                <a:latin typeface="Times New Roman" charset="0"/>
                <a:ea typeface="ＭＳ Ｐゴシック" charset="0"/>
              </a:rPr>
              <a:t>, </a:t>
            </a:r>
            <a:r>
              <a:rPr lang="en-GB" sz="1700" i="1" dirty="0" err="1">
                <a:latin typeface="Times New Roman" charset="0"/>
                <a:ea typeface="ＭＳ Ｐゴシック" charset="0"/>
              </a:rPr>
              <a:t>Bion</a:t>
            </a:r>
            <a:r>
              <a:rPr lang="en-GB" sz="1700" i="1" dirty="0">
                <a:latin typeface="Times New Roman" charset="0"/>
                <a:ea typeface="ＭＳ Ｐゴシック" charset="0"/>
              </a:rPr>
              <a:t> and Bridger developed their ideas about </a:t>
            </a:r>
            <a:r>
              <a:rPr lang="en-GB" sz="1700" i="1" dirty="0" err="1">
                <a:latin typeface="Times New Roman" charset="0"/>
                <a:ea typeface="ＭＳ Ｐゴシック" charset="0"/>
              </a:rPr>
              <a:t>groupwork</a:t>
            </a:r>
            <a:r>
              <a:rPr lang="en-GB" sz="1700" i="1" dirty="0">
                <a:latin typeface="Times New Roman" charset="0"/>
                <a:ea typeface="ＭＳ Ｐゴシック" charset="0"/>
              </a:rPr>
              <a:t>.  Jones subsequently pulled together these threads in the transformation of the Henderson into a therapeutic community.  David Clark, much inspired by </a:t>
            </a:r>
            <a:r>
              <a:rPr lang="en-GB" sz="1700" i="1" dirty="0" err="1">
                <a:latin typeface="Times New Roman" charset="0"/>
                <a:ea typeface="ＭＳ Ｐゴシック" charset="0"/>
              </a:rPr>
              <a:t>Foulkes</a:t>
            </a:r>
            <a:r>
              <a:rPr lang="en-GB" sz="1700" i="1" dirty="0">
                <a:latin typeface="Times New Roman" charset="0"/>
                <a:ea typeface="ＭＳ Ｐゴシック" charset="0"/>
              </a:rPr>
              <a:t> - with whom he worked at the </a:t>
            </a:r>
            <a:r>
              <a:rPr lang="en-GB" sz="1700" i="1" dirty="0" err="1">
                <a:latin typeface="Times New Roman" charset="0"/>
                <a:ea typeface="ＭＳ Ｐゴシック" charset="0"/>
              </a:rPr>
              <a:t>Maudsley</a:t>
            </a:r>
            <a:r>
              <a:rPr lang="en-GB" sz="1700" i="1" dirty="0">
                <a:latin typeface="Times New Roman" charset="0"/>
                <a:ea typeface="ＭＳ Ｐゴシック" charset="0"/>
              </a:rPr>
              <a:t> - set up a similar TC at </a:t>
            </a:r>
            <a:r>
              <a:rPr lang="en-GB" sz="1700" i="1" dirty="0" err="1">
                <a:latin typeface="Times New Roman" charset="0"/>
                <a:ea typeface="ＭＳ Ｐゴシック" charset="0"/>
              </a:rPr>
              <a:t>Fulbourne</a:t>
            </a:r>
            <a:r>
              <a:rPr lang="en-GB" sz="1700" i="1" dirty="0">
                <a:latin typeface="Times New Roman" charset="0"/>
                <a:ea typeface="ＭＳ Ｐゴシック" charset="0"/>
              </a:rPr>
              <a:t>.  Sometime before this (1948) George Bell had unlocked all the wards at </a:t>
            </a:r>
            <a:r>
              <a:rPr lang="en-GB" sz="1700" i="1" dirty="0" err="1">
                <a:latin typeface="Times New Roman" charset="0"/>
                <a:ea typeface="ＭＳ Ｐゴシック" charset="0"/>
              </a:rPr>
              <a:t>Dingleton</a:t>
            </a:r>
            <a:r>
              <a:rPr lang="en-GB" sz="1700" i="1" dirty="0">
                <a:latin typeface="Times New Roman" charset="0"/>
                <a:ea typeface="ＭＳ Ｐゴシック" charset="0"/>
              </a:rPr>
              <a:t> Hospital a process echoed by Bertram </a:t>
            </a:r>
            <a:r>
              <a:rPr lang="en-GB" sz="1700" i="1" dirty="0" err="1">
                <a:latin typeface="Times New Roman" charset="0"/>
                <a:ea typeface="ＭＳ Ｐゴシック" charset="0"/>
              </a:rPr>
              <a:t>Mandelbrote</a:t>
            </a:r>
            <a:r>
              <a:rPr lang="en-GB" sz="1700" i="1" dirty="0">
                <a:latin typeface="Times New Roman" charset="0"/>
                <a:ea typeface="ＭＳ Ｐゴシック" charset="0"/>
              </a:rPr>
              <a:t> at Horton Road and Coney Hill where, like Jones, he commenced a programme of socialisation which later became described as “care in the community”.  </a:t>
            </a:r>
            <a:r>
              <a:rPr lang="en-GB" sz="1700" i="1" dirty="0" err="1">
                <a:latin typeface="Times New Roman" charset="0"/>
                <a:ea typeface="ＭＳ Ｐゴシック" charset="0"/>
              </a:rPr>
              <a:t>Mandelbrote</a:t>
            </a:r>
            <a:r>
              <a:rPr lang="en-GB" sz="1700" i="1" dirty="0">
                <a:latin typeface="Times New Roman" charset="0"/>
                <a:ea typeface="ＭＳ Ｐゴシック" charset="0"/>
              </a:rPr>
              <a:t> subsequently moved to Littlemore Hospital, Oxford where he established a TC for alcoholics (and, later, drug users); initially as a democratic TC (using the Maxwell Jones model) and later as a hierarchical TC.  This process was paralleled by </a:t>
            </a:r>
            <a:r>
              <a:rPr lang="en-GB" sz="1700" i="1" dirty="0" err="1">
                <a:latin typeface="Times New Roman" charset="0"/>
                <a:ea typeface="ＭＳ Ｐゴシック" charset="0"/>
              </a:rPr>
              <a:t>Martien</a:t>
            </a:r>
            <a:r>
              <a:rPr lang="en-GB" sz="1700" i="1" dirty="0">
                <a:latin typeface="Times New Roman" charset="0"/>
                <a:ea typeface="ＭＳ Ｐゴシック" charset="0"/>
              </a:rPr>
              <a:t> </a:t>
            </a:r>
            <a:r>
              <a:rPr lang="en-GB" sz="1700" i="1" dirty="0" err="1">
                <a:latin typeface="Times New Roman" charset="0"/>
                <a:ea typeface="ＭＳ Ｐゴシック" charset="0"/>
              </a:rPr>
              <a:t>Kooyman</a:t>
            </a:r>
            <a:r>
              <a:rPr lang="en-GB" sz="1700" i="1" dirty="0">
                <a:latin typeface="Times New Roman" charset="0"/>
                <a:ea typeface="ＭＳ Ｐゴシック" charset="0"/>
              </a:rPr>
              <a:t> in the establishment of a TC in a farmhouse - </a:t>
            </a:r>
            <a:r>
              <a:rPr lang="en-GB" sz="1700" i="1" dirty="0" err="1">
                <a:latin typeface="Times New Roman" charset="0"/>
                <a:ea typeface="ＭＳ Ｐゴシック" charset="0"/>
              </a:rPr>
              <a:t>Emiliehoeve</a:t>
            </a:r>
            <a:r>
              <a:rPr lang="en-GB" sz="1700" i="1" dirty="0">
                <a:latin typeface="Times New Roman" charset="0"/>
                <a:ea typeface="ＭＳ Ｐゴシック" charset="0"/>
              </a:rPr>
              <a:t> - on the grounds of a psychiatric hospital in The Hague. Jones moved to the USA where, with Denny Briggs and others, he began a series of experiments using TC methodology - often with striking success - within the prison system.  Jones returned to Scotland in the 1960s and completed the process begun at </a:t>
            </a:r>
            <a:r>
              <a:rPr lang="en-GB" sz="1700" i="1" dirty="0" err="1">
                <a:latin typeface="Times New Roman" charset="0"/>
                <a:ea typeface="ＭＳ Ｐゴシック" charset="0"/>
              </a:rPr>
              <a:t>Dingleton</a:t>
            </a:r>
            <a:r>
              <a:rPr lang="en-GB" sz="1700" i="1" dirty="0">
                <a:latin typeface="Times New Roman" charset="0"/>
                <a:ea typeface="ＭＳ Ｐゴシック" charset="0"/>
              </a:rPr>
              <a:t> by Bell; turning the entire hospital into a therapeutic community.</a:t>
            </a:r>
            <a:endParaRPr lang="en-GB" sz="1700" dirty="0">
              <a:latin typeface="Times New Roman" charset="0"/>
              <a:ea typeface="ＭＳ Ｐゴシック" charset="0"/>
            </a:endParaRPr>
          </a:p>
          <a:p>
            <a:pPr algn="just">
              <a:lnSpc>
                <a:spcPct val="90000"/>
              </a:lnSpc>
            </a:pPr>
            <a:r>
              <a:rPr lang="en-GB" sz="2100" i="1" dirty="0">
                <a:latin typeface="Times New Roman" charset="0"/>
                <a:ea typeface="ＭＳ Ｐゴシック" charset="0"/>
              </a:rPr>
              <a:t>.</a:t>
            </a:r>
            <a:endParaRPr lang="en-GB" sz="2100" dirty="0">
              <a:latin typeface="Times New Roman" charset="0"/>
              <a:ea typeface="ＭＳ Ｐゴシック" charset="0"/>
            </a:endParaRPr>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3145125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379847"/>
            <a:ext cx="8743950" cy="807173"/>
          </a:xfrm>
        </p:spPr>
        <p:txBody>
          <a:bodyPr/>
          <a:lstStyle/>
          <a:p>
            <a:r>
              <a:rPr lang="en-GB" dirty="0"/>
              <a:t>Democratic</a:t>
            </a:r>
            <a:r>
              <a:rPr lang="en-GB" dirty="0">
                <a:cs typeface="+mj-cs"/>
              </a:rPr>
              <a:t> TCs – features</a:t>
            </a:r>
            <a:endParaRPr lang="en-US" dirty="0"/>
          </a:p>
        </p:txBody>
      </p:sp>
      <p:sp>
        <p:nvSpPr>
          <p:cNvPr id="3" name="Subtitle 2"/>
          <p:cNvSpPr>
            <a:spLocks noGrp="1"/>
          </p:cNvSpPr>
          <p:nvPr>
            <p:ph type="subTitle" idx="1"/>
          </p:nvPr>
        </p:nvSpPr>
        <p:spPr>
          <a:xfrm>
            <a:off x="1543050" y="1270110"/>
            <a:ext cx="7200900" cy="4368690"/>
          </a:xfrm>
        </p:spPr>
        <p:txBody>
          <a:bodyPr>
            <a:normAutofit/>
          </a:bodyPr>
          <a:lstStyle/>
          <a:p>
            <a:pPr marL="457200" indent="-457200" algn="l">
              <a:lnSpc>
                <a:spcPct val="90000"/>
              </a:lnSpc>
              <a:buFont typeface="Arial"/>
              <a:buChar char="•"/>
              <a:defRPr/>
            </a:pPr>
            <a:r>
              <a:rPr lang="en-GB" dirty="0"/>
              <a:t>Use of role models &amp; peer groups</a:t>
            </a:r>
          </a:p>
          <a:p>
            <a:pPr marL="457200" indent="-457200" algn="l">
              <a:lnSpc>
                <a:spcPct val="90000"/>
              </a:lnSpc>
              <a:buFont typeface="Arial"/>
              <a:buChar char="•"/>
              <a:defRPr/>
            </a:pPr>
            <a:r>
              <a:rPr lang="en-GB" dirty="0"/>
              <a:t>No corporal punishment</a:t>
            </a:r>
          </a:p>
          <a:p>
            <a:pPr marL="457200" indent="-457200" algn="l">
              <a:lnSpc>
                <a:spcPct val="90000"/>
              </a:lnSpc>
              <a:buFont typeface="Arial"/>
              <a:buChar char="•"/>
              <a:defRPr/>
            </a:pPr>
            <a:r>
              <a:rPr lang="en-GB" dirty="0"/>
              <a:t>“Shared Responsibility” - limited self government</a:t>
            </a:r>
          </a:p>
          <a:p>
            <a:pPr marL="457200" indent="-457200" algn="l">
              <a:lnSpc>
                <a:spcPct val="90000"/>
              </a:lnSpc>
              <a:buFont typeface="Arial"/>
              <a:buChar char="•"/>
              <a:defRPr/>
            </a:pPr>
            <a:r>
              <a:rPr lang="en-GB" dirty="0"/>
              <a:t>Internal Economy</a:t>
            </a:r>
          </a:p>
          <a:p>
            <a:pPr marL="457200" indent="-457200" algn="l">
              <a:lnSpc>
                <a:spcPct val="90000"/>
              </a:lnSpc>
              <a:buFont typeface="Arial"/>
              <a:buChar char="•"/>
              <a:defRPr/>
            </a:pPr>
            <a:r>
              <a:rPr lang="en-GB" dirty="0"/>
              <a:t>“Whole person” view of problems</a:t>
            </a:r>
          </a:p>
          <a:p>
            <a:pPr marL="457200" indent="-457200" algn="l">
              <a:lnSpc>
                <a:spcPct val="90000"/>
              </a:lnSpc>
              <a:buFont typeface="Arial"/>
              <a:buChar char="•"/>
              <a:defRPr/>
            </a:pPr>
            <a:r>
              <a:rPr lang="en-GB" dirty="0"/>
              <a:t>Mutual respect as therapy</a:t>
            </a:r>
            <a:endParaRPr lang="en-GB" sz="3600" dirty="0"/>
          </a:p>
          <a:p>
            <a:endParaRPr lang="en-US" dirty="0"/>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609459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379847"/>
            <a:ext cx="8743950" cy="807173"/>
          </a:xfrm>
        </p:spPr>
        <p:txBody>
          <a:bodyPr/>
          <a:lstStyle/>
          <a:p>
            <a:r>
              <a:rPr lang="en-GB" dirty="0"/>
              <a:t>Drug-free </a:t>
            </a:r>
            <a:r>
              <a:rPr lang="en-GB" dirty="0">
                <a:cs typeface="+mj-cs"/>
              </a:rPr>
              <a:t>TCs – influences</a:t>
            </a:r>
            <a:endParaRPr lang="en-US" dirty="0"/>
          </a:p>
        </p:txBody>
      </p:sp>
      <p:sp>
        <p:nvSpPr>
          <p:cNvPr id="3" name="Subtitle 2"/>
          <p:cNvSpPr>
            <a:spLocks noGrp="1"/>
          </p:cNvSpPr>
          <p:nvPr>
            <p:ph type="subTitle" idx="1"/>
          </p:nvPr>
        </p:nvSpPr>
        <p:spPr>
          <a:xfrm>
            <a:off x="1543050" y="1270110"/>
            <a:ext cx="7200900" cy="4368690"/>
          </a:xfrm>
        </p:spPr>
        <p:txBody>
          <a:bodyPr>
            <a:normAutofit/>
          </a:bodyPr>
          <a:lstStyle/>
          <a:p>
            <a:pPr marL="457200" indent="-457200" algn="l">
              <a:buFont typeface="Arial"/>
              <a:buChar char="•"/>
              <a:defRPr/>
            </a:pPr>
            <a:r>
              <a:rPr lang="en-GB" dirty="0"/>
              <a:t>C. E </a:t>
            </a:r>
            <a:r>
              <a:rPr lang="en-GB" dirty="0" err="1"/>
              <a:t>Dederich</a:t>
            </a:r>
            <a:endParaRPr lang="en-GB" dirty="0"/>
          </a:p>
          <a:p>
            <a:pPr marL="457200" indent="-457200" algn="l">
              <a:buFont typeface="Arial"/>
              <a:buChar char="•"/>
              <a:defRPr/>
            </a:pPr>
            <a:r>
              <a:rPr lang="en-GB" dirty="0"/>
              <a:t>David </a:t>
            </a:r>
            <a:r>
              <a:rPr lang="en-GB" dirty="0" err="1"/>
              <a:t>Deitch</a:t>
            </a:r>
            <a:endParaRPr lang="en-GB" dirty="0"/>
          </a:p>
          <a:p>
            <a:pPr marL="457200" indent="-457200" algn="l">
              <a:buFont typeface="Arial"/>
              <a:buChar char="•"/>
              <a:defRPr/>
            </a:pPr>
            <a:r>
              <a:rPr lang="en-GB" dirty="0"/>
              <a:t>Mitch Rosenthal</a:t>
            </a:r>
          </a:p>
          <a:p>
            <a:pPr marL="457200" indent="-457200" algn="l">
              <a:buFont typeface="Arial"/>
              <a:buChar char="•"/>
              <a:defRPr/>
            </a:pPr>
            <a:r>
              <a:rPr lang="en-GB" dirty="0"/>
              <a:t>Griffith Edwards</a:t>
            </a:r>
          </a:p>
          <a:p>
            <a:pPr marL="457200" indent="-457200" algn="l">
              <a:buFont typeface="Arial"/>
              <a:buChar char="•"/>
              <a:defRPr/>
            </a:pPr>
            <a:r>
              <a:rPr lang="en-GB" dirty="0"/>
              <a:t>Ian Christie</a:t>
            </a:r>
          </a:p>
          <a:p>
            <a:pPr marL="457200" indent="-457200" algn="l">
              <a:buFont typeface="Arial"/>
              <a:buChar char="•"/>
              <a:defRPr/>
            </a:pPr>
            <a:r>
              <a:rPr lang="en-GB" dirty="0" err="1"/>
              <a:t>Martien</a:t>
            </a:r>
            <a:r>
              <a:rPr lang="en-GB" dirty="0"/>
              <a:t> </a:t>
            </a:r>
            <a:r>
              <a:rPr lang="en-GB" dirty="0" err="1"/>
              <a:t>Kooyman</a:t>
            </a:r>
            <a:endParaRPr lang="en-GB" dirty="0"/>
          </a:p>
          <a:p>
            <a:pPr marL="457200" indent="-457200" algn="l">
              <a:buFont typeface="Arial"/>
              <a:buChar char="•"/>
              <a:defRPr/>
            </a:pPr>
            <a:r>
              <a:rPr lang="en-GB" dirty="0"/>
              <a:t>Bertram </a:t>
            </a:r>
            <a:r>
              <a:rPr lang="en-GB" dirty="0" err="1"/>
              <a:t>Mandelbrote</a:t>
            </a:r>
            <a:endParaRPr lang="en-GB" sz="2800" dirty="0"/>
          </a:p>
          <a:p>
            <a:endParaRPr lang="en-US" dirty="0"/>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4222291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49276"/>
            <a:ext cx="8743950" cy="522287"/>
          </a:xfrm>
        </p:spPr>
        <p:txBody>
          <a:bodyPr>
            <a:normAutofit fontScale="90000"/>
          </a:bodyPr>
          <a:lstStyle/>
          <a:p>
            <a:r>
              <a:rPr lang="en-GB" dirty="0">
                <a:cs typeface="+mj-cs"/>
              </a:rPr>
              <a:t>Notes</a:t>
            </a:r>
            <a:endParaRPr lang="en-US" dirty="0"/>
          </a:p>
        </p:txBody>
      </p:sp>
      <p:sp>
        <p:nvSpPr>
          <p:cNvPr id="3" name="Subtitle 2"/>
          <p:cNvSpPr>
            <a:spLocks noGrp="1"/>
          </p:cNvSpPr>
          <p:nvPr>
            <p:ph type="subTitle" idx="1"/>
          </p:nvPr>
        </p:nvSpPr>
        <p:spPr>
          <a:xfrm>
            <a:off x="480718" y="866524"/>
            <a:ext cx="9411290" cy="4629373"/>
          </a:xfrm>
        </p:spPr>
        <p:txBody>
          <a:bodyPr>
            <a:noAutofit/>
          </a:bodyPr>
          <a:lstStyle/>
          <a:p>
            <a:pPr algn="just">
              <a:lnSpc>
                <a:spcPct val="90000"/>
              </a:lnSpc>
            </a:pPr>
            <a:r>
              <a:rPr lang="en-GB" sz="1800" i="1" dirty="0">
                <a:latin typeface="Times New Roman" charset="0"/>
                <a:ea typeface="ＭＳ Ｐゴシック" charset="0"/>
              </a:rPr>
              <a:t>Charles “Chuck” </a:t>
            </a:r>
            <a:r>
              <a:rPr lang="en-GB" sz="1800" i="1" dirty="0" err="1">
                <a:latin typeface="Times New Roman" charset="0"/>
                <a:ea typeface="ＭＳ Ｐゴシック" charset="0"/>
              </a:rPr>
              <a:t>Dederich</a:t>
            </a:r>
            <a:r>
              <a:rPr lang="en-GB" sz="1800" i="1" dirty="0">
                <a:latin typeface="Times New Roman" charset="0"/>
                <a:ea typeface="ＭＳ Ｐゴシック" charset="0"/>
              </a:rPr>
              <a:t> established Synanon in a derelict waterfront store in Santa Monica in 1958.  The process had begun with </a:t>
            </a:r>
            <a:r>
              <a:rPr lang="en-GB" sz="1800" i="1" dirty="0" err="1">
                <a:latin typeface="Times New Roman" charset="0"/>
                <a:ea typeface="ＭＳ Ｐゴシック" charset="0"/>
              </a:rPr>
              <a:t>Dederich</a:t>
            </a:r>
            <a:r>
              <a:rPr lang="en-GB" sz="1800" i="1" dirty="0">
                <a:latin typeface="Times New Roman" charset="0"/>
                <a:ea typeface="ＭＳ Ｐゴシック" charset="0"/>
              </a:rPr>
              <a:t> holding Wednesday night meetings in his apartment for fellow Alcoholics Anonymous members and a number of recovering heroin users who had been barred from AA meetings.  </a:t>
            </a:r>
            <a:r>
              <a:rPr lang="en-GB" sz="1800" i="1" dirty="0" err="1">
                <a:latin typeface="Times New Roman" charset="0"/>
                <a:ea typeface="ＭＳ Ｐゴシック" charset="0"/>
              </a:rPr>
              <a:t>Dederich</a:t>
            </a:r>
            <a:r>
              <a:rPr lang="en-GB" sz="1800" i="1" dirty="0">
                <a:latin typeface="Times New Roman" charset="0"/>
                <a:ea typeface="ＭＳ Ｐゴシック" charset="0"/>
              </a:rPr>
              <a:t> invented the “Game” (later called “encounter groups” by Carl Rogers who, like Maslow, </a:t>
            </a:r>
            <a:r>
              <a:rPr lang="en-GB" sz="1800" i="1" dirty="0" err="1">
                <a:latin typeface="Times New Roman" charset="0"/>
                <a:ea typeface="ＭＳ Ｐゴシック" charset="0"/>
              </a:rPr>
              <a:t>Bratter</a:t>
            </a:r>
            <a:r>
              <a:rPr lang="en-GB" sz="1800" i="1" dirty="0">
                <a:latin typeface="Times New Roman" charset="0"/>
                <a:ea typeface="ＭＳ Ｐゴシック" charset="0"/>
              </a:rPr>
              <a:t>, </a:t>
            </a:r>
            <a:r>
              <a:rPr lang="en-GB" sz="1800" i="1" dirty="0" err="1">
                <a:latin typeface="Times New Roman" charset="0"/>
                <a:ea typeface="ＭＳ Ｐゴシック" charset="0"/>
              </a:rPr>
              <a:t>Yablonsky</a:t>
            </a:r>
            <a:r>
              <a:rPr lang="en-GB" sz="1800" i="1" dirty="0">
                <a:latin typeface="Times New Roman" charset="0"/>
                <a:ea typeface="ＭＳ Ｐゴシック" charset="0"/>
              </a:rPr>
              <a:t> and others, visited </a:t>
            </a:r>
            <a:r>
              <a:rPr lang="en-GB" sz="1800" i="1" dirty="0" err="1">
                <a:latin typeface="Times New Roman" charset="0"/>
                <a:ea typeface="ＭＳ Ｐゴシック" charset="0"/>
              </a:rPr>
              <a:t>Synanon</a:t>
            </a:r>
            <a:r>
              <a:rPr lang="en-GB" sz="1800" i="1" dirty="0">
                <a:latin typeface="Times New Roman" charset="0"/>
                <a:ea typeface="ＭＳ Ｐゴシック" charset="0"/>
              </a:rPr>
              <a:t> in this early period). The Game was a process whereby the individual’s story could be challenged by other group members; a process specifically disallowed by AA.  David </a:t>
            </a:r>
            <a:r>
              <a:rPr lang="en-GB" sz="1800" i="1" dirty="0" err="1">
                <a:latin typeface="Times New Roman" charset="0"/>
                <a:ea typeface="ＭＳ Ｐゴシック" charset="0"/>
              </a:rPr>
              <a:t>Deitch</a:t>
            </a:r>
            <a:r>
              <a:rPr lang="en-GB" sz="1800" i="1" dirty="0">
                <a:latin typeface="Times New Roman" charset="0"/>
                <a:ea typeface="ＭＳ Ｐゴシック" charset="0"/>
              </a:rPr>
              <a:t>, an early graduate of </a:t>
            </a:r>
            <a:r>
              <a:rPr lang="en-GB" sz="1800" i="1" dirty="0" err="1">
                <a:latin typeface="Times New Roman" charset="0"/>
                <a:ea typeface="ＭＳ Ｐゴシック" charset="0"/>
              </a:rPr>
              <a:t>Synanon</a:t>
            </a:r>
            <a:r>
              <a:rPr lang="en-GB" sz="1800" i="1" dirty="0">
                <a:latin typeface="Times New Roman" charset="0"/>
                <a:ea typeface="ＭＳ Ｐゴシック" charset="0"/>
              </a:rPr>
              <a:t> was hired by New York City to establish </a:t>
            </a:r>
            <a:r>
              <a:rPr lang="en-GB" sz="1800" i="1" dirty="0" err="1">
                <a:latin typeface="Times New Roman" charset="0"/>
                <a:ea typeface="ＭＳ Ｐゴシック" charset="0"/>
              </a:rPr>
              <a:t>Daytop</a:t>
            </a:r>
            <a:r>
              <a:rPr lang="en-GB" sz="1800" i="1" dirty="0">
                <a:latin typeface="Times New Roman" charset="0"/>
                <a:ea typeface="ＭＳ Ｐゴシック" charset="0"/>
              </a:rPr>
              <a:t> (Drug Addicts Treated on Probation) using senior </a:t>
            </a:r>
            <a:r>
              <a:rPr lang="en-GB" sz="1800" i="1" dirty="0" err="1">
                <a:latin typeface="Times New Roman" charset="0"/>
                <a:ea typeface="ＭＳ Ｐゴシック" charset="0"/>
              </a:rPr>
              <a:t>Synanon</a:t>
            </a:r>
            <a:r>
              <a:rPr lang="en-GB" sz="1800" i="1" dirty="0">
                <a:latin typeface="Times New Roman" charset="0"/>
                <a:ea typeface="ＭＳ Ｐゴシック" charset="0"/>
              </a:rPr>
              <a:t> residents.  Mitchell Rosenthal, who had been using a similar approach in the treatment of addicted military personnel was also recruited to establish Phoenix House, New York.  Both Griffith Edwards (who had run a Maxwell Jones model TC for alcoholics as part of his work at the </a:t>
            </a:r>
            <a:r>
              <a:rPr lang="en-GB" sz="1800" i="1" dirty="0" err="1">
                <a:latin typeface="Times New Roman" charset="0"/>
                <a:ea typeface="ＭＳ Ｐゴシック" charset="0"/>
              </a:rPr>
              <a:t>Maudsley</a:t>
            </a:r>
            <a:r>
              <a:rPr lang="en-GB" sz="1800" i="1" dirty="0">
                <a:latin typeface="Times New Roman" charset="0"/>
                <a:ea typeface="ＭＳ Ｐゴシック" charset="0"/>
              </a:rPr>
              <a:t>), Ian Christie and </a:t>
            </a:r>
            <a:r>
              <a:rPr lang="en-GB" sz="1800" i="1" dirty="0" err="1">
                <a:latin typeface="Times New Roman" charset="0"/>
                <a:ea typeface="ＭＳ Ｐゴシック" charset="0"/>
              </a:rPr>
              <a:t>Martien</a:t>
            </a:r>
            <a:r>
              <a:rPr lang="en-GB" sz="1800" i="1" dirty="0">
                <a:latin typeface="Times New Roman" charset="0"/>
                <a:ea typeface="ＭＳ Ｐゴシック" charset="0"/>
              </a:rPr>
              <a:t> </a:t>
            </a:r>
            <a:r>
              <a:rPr lang="en-GB" sz="1800" i="1" dirty="0" err="1">
                <a:latin typeface="Times New Roman" charset="0"/>
                <a:ea typeface="ＭＳ Ｐゴシック" charset="0"/>
              </a:rPr>
              <a:t>Kooyman</a:t>
            </a:r>
            <a:r>
              <a:rPr lang="en-GB" sz="1800" i="1" dirty="0">
                <a:latin typeface="Times New Roman" charset="0"/>
                <a:ea typeface="ＭＳ Ｐゴシック" charset="0"/>
              </a:rPr>
              <a:t> were all influenced by these two developments and established US-style hierarchical TCs in Europe (Phoenix House, Alpha House and </a:t>
            </a:r>
            <a:r>
              <a:rPr lang="en-GB" sz="1800" i="1" dirty="0" err="1">
                <a:latin typeface="Times New Roman" charset="0"/>
                <a:ea typeface="ＭＳ Ｐゴシック" charset="0"/>
              </a:rPr>
              <a:t>Emiliehoeve</a:t>
            </a:r>
            <a:r>
              <a:rPr lang="en-GB" sz="1800" i="1" dirty="0">
                <a:latin typeface="Times New Roman" charset="0"/>
                <a:ea typeface="ＭＳ Ｐゴシック" charset="0"/>
              </a:rPr>
              <a:t> respectively) with both logistical and practical assistance from the New York TCs.  The practical assistance was in the form of a loan of senior residents, a practice which characterised the subsequent development of European TCs.</a:t>
            </a:r>
            <a:endParaRPr lang="en-GB" sz="1800" dirty="0">
              <a:latin typeface="Times New Roman" charset="0"/>
              <a:ea typeface="ＭＳ Ｐゴシック" charset="0"/>
            </a:endParaRPr>
          </a:p>
          <a:p>
            <a:pPr algn="just">
              <a:lnSpc>
                <a:spcPct val="90000"/>
              </a:lnSpc>
            </a:pPr>
            <a:r>
              <a:rPr lang="en-GB" sz="2100" i="1" dirty="0">
                <a:latin typeface="Times New Roman" charset="0"/>
                <a:ea typeface="ＭＳ Ｐゴシック" charset="0"/>
              </a:rPr>
              <a:t>.</a:t>
            </a:r>
            <a:endParaRPr lang="en-GB" sz="2100" dirty="0">
              <a:latin typeface="Times New Roman" charset="0"/>
              <a:ea typeface="ＭＳ Ｐゴシック" charset="0"/>
            </a:endParaRPr>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5390461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379847"/>
            <a:ext cx="8743950" cy="807173"/>
          </a:xfrm>
        </p:spPr>
        <p:txBody>
          <a:bodyPr/>
          <a:lstStyle/>
          <a:p>
            <a:r>
              <a:rPr lang="en-GB" dirty="0"/>
              <a:t>Drug-free </a:t>
            </a:r>
            <a:r>
              <a:rPr lang="en-GB" dirty="0">
                <a:cs typeface="+mj-cs"/>
              </a:rPr>
              <a:t>TCs – early examples</a:t>
            </a:r>
            <a:endParaRPr lang="en-US" dirty="0"/>
          </a:p>
        </p:txBody>
      </p:sp>
      <p:sp>
        <p:nvSpPr>
          <p:cNvPr id="3" name="Subtitle 2"/>
          <p:cNvSpPr>
            <a:spLocks noGrp="1"/>
          </p:cNvSpPr>
          <p:nvPr>
            <p:ph type="subTitle" idx="1"/>
          </p:nvPr>
        </p:nvSpPr>
        <p:spPr>
          <a:xfrm>
            <a:off x="1543050" y="1578735"/>
            <a:ext cx="7200900" cy="3679758"/>
          </a:xfrm>
        </p:spPr>
        <p:txBody>
          <a:bodyPr>
            <a:normAutofit/>
          </a:bodyPr>
          <a:lstStyle/>
          <a:p>
            <a:pPr marL="457200" indent="-457200" algn="l">
              <a:lnSpc>
                <a:spcPct val="90000"/>
              </a:lnSpc>
              <a:buFont typeface="Arial"/>
              <a:buChar char="•"/>
              <a:defRPr/>
            </a:pPr>
            <a:r>
              <a:rPr lang="en-GB" dirty="0" err="1"/>
              <a:t>Synanon</a:t>
            </a:r>
            <a:endParaRPr lang="en-GB" dirty="0"/>
          </a:p>
          <a:p>
            <a:pPr marL="457200" indent="-457200" algn="l">
              <a:lnSpc>
                <a:spcPct val="90000"/>
              </a:lnSpc>
              <a:buFont typeface="Arial"/>
              <a:buChar char="•"/>
              <a:defRPr/>
            </a:pPr>
            <a:r>
              <a:rPr lang="en-GB" dirty="0" err="1"/>
              <a:t>Daytop</a:t>
            </a:r>
            <a:r>
              <a:rPr lang="en-GB" dirty="0"/>
              <a:t> and Phoenix</a:t>
            </a:r>
          </a:p>
          <a:p>
            <a:pPr marL="457200" indent="-457200" algn="l">
              <a:lnSpc>
                <a:spcPct val="90000"/>
              </a:lnSpc>
              <a:buFont typeface="Arial"/>
              <a:buChar char="•"/>
              <a:defRPr/>
            </a:pPr>
            <a:r>
              <a:rPr lang="en-GB" dirty="0"/>
              <a:t>Alpha House </a:t>
            </a:r>
          </a:p>
          <a:p>
            <a:pPr marL="457200" indent="-457200" algn="l">
              <a:lnSpc>
                <a:spcPct val="90000"/>
              </a:lnSpc>
              <a:buFont typeface="Arial"/>
              <a:buChar char="•"/>
              <a:defRPr/>
            </a:pPr>
            <a:r>
              <a:rPr lang="en-GB" dirty="0"/>
              <a:t>Phoenix House</a:t>
            </a:r>
          </a:p>
          <a:p>
            <a:pPr marL="457200" indent="-457200" algn="l">
              <a:lnSpc>
                <a:spcPct val="90000"/>
              </a:lnSpc>
              <a:buFont typeface="Arial"/>
              <a:buChar char="•"/>
              <a:defRPr/>
            </a:pPr>
            <a:r>
              <a:rPr lang="en-GB" dirty="0" err="1"/>
              <a:t>Emiliehoeve</a:t>
            </a:r>
            <a:endParaRPr lang="en-GB" dirty="0"/>
          </a:p>
          <a:p>
            <a:pPr marL="457200" indent="-457200" algn="l">
              <a:lnSpc>
                <a:spcPct val="90000"/>
              </a:lnSpc>
              <a:buFont typeface="Arial"/>
              <a:buChar char="•"/>
              <a:defRPr/>
            </a:pPr>
            <a:r>
              <a:rPr lang="en-GB" dirty="0" err="1"/>
              <a:t>Synanon</a:t>
            </a:r>
            <a:r>
              <a:rPr lang="en-GB" dirty="0"/>
              <a:t> </a:t>
            </a:r>
            <a:r>
              <a:rPr lang="en-GB" dirty="0" err="1"/>
              <a:t>Haus</a:t>
            </a:r>
            <a:endParaRPr lang="en-GB" dirty="0"/>
          </a:p>
          <a:p>
            <a:endParaRPr lang="en-US" dirty="0"/>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41395486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49276"/>
            <a:ext cx="8743950" cy="522287"/>
          </a:xfrm>
        </p:spPr>
        <p:txBody>
          <a:bodyPr>
            <a:normAutofit fontScale="90000"/>
          </a:bodyPr>
          <a:lstStyle/>
          <a:p>
            <a:r>
              <a:rPr lang="en-GB" dirty="0">
                <a:cs typeface="+mj-cs"/>
              </a:rPr>
              <a:t>Notes</a:t>
            </a:r>
            <a:endParaRPr lang="en-US" dirty="0"/>
          </a:p>
        </p:txBody>
      </p:sp>
      <p:sp>
        <p:nvSpPr>
          <p:cNvPr id="3" name="Subtitle 2"/>
          <p:cNvSpPr>
            <a:spLocks noGrp="1"/>
          </p:cNvSpPr>
          <p:nvPr>
            <p:ph type="subTitle" idx="1"/>
          </p:nvPr>
        </p:nvSpPr>
        <p:spPr>
          <a:xfrm>
            <a:off x="480718" y="866524"/>
            <a:ext cx="9411290" cy="4629373"/>
          </a:xfrm>
        </p:spPr>
        <p:txBody>
          <a:bodyPr>
            <a:noAutofit/>
          </a:bodyPr>
          <a:lstStyle/>
          <a:p>
            <a:pPr algn="just">
              <a:lnSpc>
                <a:spcPct val="90000"/>
              </a:lnSpc>
            </a:pPr>
            <a:r>
              <a:rPr lang="en-GB" sz="1800" i="1" dirty="0" err="1">
                <a:latin typeface="Times New Roman" charset="0"/>
                <a:ea typeface="ＭＳ Ｐゴシック" charset="0"/>
              </a:rPr>
              <a:t>Synanon</a:t>
            </a:r>
            <a:r>
              <a:rPr lang="en-GB" sz="1800" i="1" dirty="0">
                <a:latin typeface="Times New Roman" charset="0"/>
                <a:ea typeface="ＭＳ Ｐゴシック" charset="0"/>
              </a:rPr>
              <a:t> subsequently deteriorated into a cult-like closed community with </a:t>
            </a:r>
            <a:r>
              <a:rPr lang="en-GB" sz="1800" i="1" dirty="0" err="1">
                <a:latin typeface="Times New Roman" charset="0"/>
                <a:ea typeface="ＭＳ Ｐゴシック" charset="0"/>
              </a:rPr>
              <a:t>Dederich</a:t>
            </a:r>
            <a:r>
              <a:rPr lang="en-GB" sz="1800" i="1" dirty="0">
                <a:latin typeface="Times New Roman" charset="0"/>
                <a:ea typeface="ＭＳ Ｐゴシック" charset="0"/>
              </a:rPr>
              <a:t> eventually being brought before the courts on charges of intimidation.  Paradoxically, it was </a:t>
            </a:r>
            <a:r>
              <a:rPr lang="en-GB" sz="1800" i="1" dirty="0" err="1">
                <a:latin typeface="Times New Roman" charset="0"/>
                <a:ea typeface="ＭＳ Ｐゴシック" charset="0"/>
              </a:rPr>
              <a:t>Synanon’s</a:t>
            </a:r>
            <a:r>
              <a:rPr lang="en-GB" sz="1800" i="1" dirty="0">
                <a:latin typeface="Times New Roman" charset="0"/>
                <a:ea typeface="ＭＳ Ｐゴシック" charset="0"/>
              </a:rPr>
              <a:t> dismissive attitude towards the other American TCs which had adopted the </a:t>
            </a:r>
            <a:r>
              <a:rPr lang="en-GB" sz="1800" i="1" dirty="0" err="1">
                <a:latin typeface="Times New Roman" charset="0"/>
                <a:ea typeface="ＭＳ Ｐゴシック" charset="0"/>
              </a:rPr>
              <a:t>Synanon</a:t>
            </a:r>
            <a:r>
              <a:rPr lang="en-GB" sz="1800" i="1" dirty="0">
                <a:latin typeface="Times New Roman" charset="0"/>
                <a:ea typeface="ＭＳ Ｐゴシック" charset="0"/>
              </a:rPr>
              <a:t> methodology which protected this second generation from any fall-out.  Phoenix and </a:t>
            </a:r>
            <a:r>
              <a:rPr lang="en-GB" sz="1800" i="1" dirty="0" err="1">
                <a:latin typeface="Times New Roman" charset="0"/>
                <a:ea typeface="ＭＳ Ｐゴシック" charset="0"/>
              </a:rPr>
              <a:t>Daytop</a:t>
            </a:r>
            <a:r>
              <a:rPr lang="en-GB" sz="1800" i="1" dirty="0">
                <a:latin typeface="Times New Roman" charset="0"/>
                <a:ea typeface="ＭＳ Ｐゴシック" charset="0"/>
              </a:rPr>
              <a:t> went on to become among America’s largest and most successful providers of residential treatment; inspiring a host of TCs across the continent.  Other </a:t>
            </a:r>
            <a:r>
              <a:rPr lang="en-GB" sz="1800" i="1" dirty="0" err="1">
                <a:latin typeface="Times New Roman" charset="0"/>
                <a:ea typeface="ＭＳ Ｐゴシック" charset="0"/>
              </a:rPr>
              <a:t>Synanon</a:t>
            </a:r>
            <a:r>
              <a:rPr lang="en-GB" sz="1800" i="1" dirty="0">
                <a:latin typeface="Times New Roman" charset="0"/>
                <a:ea typeface="ＭＳ Ｐゴシック" charset="0"/>
              </a:rPr>
              <a:t> graduates also began to develop TCs such as Amity Foundation.  In Europe, </a:t>
            </a:r>
            <a:r>
              <a:rPr lang="en-GB" sz="1800" i="1" dirty="0" err="1">
                <a:latin typeface="Times New Roman" charset="0"/>
                <a:ea typeface="ＭＳ Ｐゴシック" charset="0"/>
              </a:rPr>
              <a:t>Emiliehoeve</a:t>
            </a:r>
            <a:r>
              <a:rPr lang="en-GB" sz="1800" i="1" dirty="0">
                <a:latin typeface="Times New Roman" charset="0"/>
                <a:ea typeface="ＭＳ Ｐゴシック" charset="0"/>
              </a:rPr>
              <a:t> and Phoenix House in particular continued the tradition of logistical/practical mentoring to help found TCs across Europe - De </a:t>
            </a:r>
            <a:r>
              <a:rPr lang="en-GB" sz="1800" i="1" dirty="0" err="1">
                <a:latin typeface="Times New Roman" charset="0"/>
                <a:ea typeface="ＭＳ Ｐゴシック" charset="0"/>
              </a:rPr>
              <a:t>Kiem</a:t>
            </a:r>
            <a:r>
              <a:rPr lang="en-GB" sz="1800" i="1" dirty="0">
                <a:latin typeface="Times New Roman" charset="0"/>
                <a:ea typeface="ＭＳ Ｐゴシック" charset="0"/>
              </a:rPr>
              <a:t> and De Spiegel in Belgium, </a:t>
            </a:r>
            <a:r>
              <a:rPr lang="en-GB" sz="1800" i="1" dirty="0" err="1">
                <a:latin typeface="Times New Roman" charset="0"/>
                <a:ea typeface="ＭＳ Ｐゴシック" charset="0"/>
              </a:rPr>
              <a:t>Vallmotorp</a:t>
            </a:r>
            <a:r>
              <a:rPr lang="en-GB" sz="1800" i="1" dirty="0">
                <a:latin typeface="Times New Roman" charset="0"/>
                <a:ea typeface="ＭＳ Ｐゴシック" charset="0"/>
              </a:rPr>
              <a:t> in Sweden, </a:t>
            </a:r>
            <a:r>
              <a:rPr lang="en-GB" sz="1800" i="1" dirty="0" err="1">
                <a:latin typeface="Times New Roman" charset="0"/>
                <a:ea typeface="ＭＳ Ｐゴシック" charset="0"/>
              </a:rPr>
              <a:t>Kethea</a:t>
            </a:r>
            <a:r>
              <a:rPr lang="en-GB" sz="1800" i="1" dirty="0">
                <a:latin typeface="Times New Roman" charset="0"/>
                <a:ea typeface="ＭＳ Ｐゴシック" charset="0"/>
              </a:rPr>
              <a:t> in Greece, </a:t>
            </a:r>
            <a:r>
              <a:rPr lang="en-GB" sz="1800" i="1" dirty="0" err="1">
                <a:latin typeface="Times New Roman" charset="0"/>
                <a:ea typeface="ＭＳ Ｐゴシック" charset="0"/>
              </a:rPr>
              <a:t>Coolmine</a:t>
            </a:r>
            <a:r>
              <a:rPr lang="en-GB" sz="1800" i="1" dirty="0">
                <a:latin typeface="Times New Roman" charset="0"/>
                <a:ea typeface="ＭＳ Ｐゴシック" charset="0"/>
              </a:rPr>
              <a:t> in Ireland etc.  </a:t>
            </a:r>
            <a:r>
              <a:rPr lang="en-GB" sz="1800" i="1" dirty="0" err="1">
                <a:latin typeface="Times New Roman" charset="0"/>
                <a:ea typeface="ＭＳ Ｐゴシック" charset="0"/>
              </a:rPr>
              <a:t>Ceis</a:t>
            </a:r>
            <a:r>
              <a:rPr lang="en-GB" sz="1800" i="1" dirty="0">
                <a:latin typeface="Times New Roman" charset="0"/>
                <a:ea typeface="ＭＳ Ｐゴシック" charset="0"/>
              </a:rPr>
              <a:t> in Italy and </a:t>
            </a:r>
            <a:r>
              <a:rPr lang="en-GB" sz="1800" i="1" dirty="0" err="1">
                <a:latin typeface="Times New Roman" charset="0"/>
                <a:ea typeface="ＭＳ Ｐゴシック" charset="0"/>
              </a:rPr>
              <a:t>Proyecto</a:t>
            </a:r>
            <a:r>
              <a:rPr lang="en-GB" sz="1800" i="1" dirty="0">
                <a:latin typeface="Times New Roman" charset="0"/>
                <a:ea typeface="ＭＳ Ｐゴシック" charset="0"/>
              </a:rPr>
              <a:t> Hombre in Spain were developed partly through this route and partly through the establishment of a series of summer schools bringing together leading figures of the two TC traditions - Maxwell Jones, Harold Bridger, George De Leon, Donald </a:t>
            </a:r>
            <a:r>
              <a:rPr lang="en-GB" sz="1800" i="1" dirty="0" err="1">
                <a:latin typeface="Times New Roman" charset="0"/>
                <a:ea typeface="ＭＳ Ｐゴシック" charset="0"/>
              </a:rPr>
              <a:t>Ottenburg</a:t>
            </a:r>
            <a:r>
              <a:rPr lang="en-GB" sz="1800" i="1" dirty="0">
                <a:latin typeface="Times New Roman" charset="0"/>
                <a:ea typeface="ＭＳ Ｐゴシック" charset="0"/>
              </a:rPr>
              <a:t> etc.  A very different route marked the establishment of </a:t>
            </a:r>
            <a:r>
              <a:rPr lang="en-GB" sz="1800" i="1" dirty="0" err="1">
                <a:latin typeface="Times New Roman" charset="0"/>
                <a:ea typeface="ＭＳ Ｐゴシック" charset="0"/>
              </a:rPr>
              <a:t>Synanon</a:t>
            </a:r>
            <a:r>
              <a:rPr lang="en-GB" sz="1800" i="1" dirty="0">
                <a:latin typeface="Times New Roman" charset="0"/>
                <a:ea typeface="ＭＳ Ｐゴシック" charset="0"/>
              </a:rPr>
              <a:t> </a:t>
            </a:r>
            <a:r>
              <a:rPr lang="en-GB" sz="1800" i="1" dirty="0" err="1">
                <a:latin typeface="Times New Roman" charset="0"/>
                <a:ea typeface="ＭＳ Ｐゴシック" charset="0"/>
              </a:rPr>
              <a:t>Haus</a:t>
            </a:r>
            <a:r>
              <a:rPr lang="en-GB" sz="1800" i="1" dirty="0">
                <a:latin typeface="Times New Roman" charset="0"/>
                <a:ea typeface="ＭＳ Ｐゴシック" charset="0"/>
              </a:rPr>
              <a:t> in Germany.  This development began when a doctor “prescribed” Lew </a:t>
            </a:r>
            <a:r>
              <a:rPr lang="en-GB" sz="1800" i="1" dirty="0" err="1">
                <a:latin typeface="Times New Roman" charset="0"/>
                <a:ea typeface="ＭＳ Ｐゴシック" charset="0"/>
              </a:rPr>
              <a:t>Yablonsky’s</a:t>
            </a:r>
            <a:r>
              <a:rPr lang="en-GB" sz="1800" i="1" dirty="0">
                <a:latin typeface="Times New Roman" charset="0"/>
                <a:ea typeface="ＭＳ Ｐゴシック" charset="0"/>
              </a:rPr>
              <a:t> book about </a:t>
            </a:r>
            <a:r>
              <a:rPr lang="en-GB" sz="1800" i="1" dirty="0" err="1">
                <a:latin typeface="Times New Roman" charset="0"/>
                <a:ea typeface="ＭＳ Ｐゴシック" charset="0"/>
              </a:rPr>
              <a:t>Synanon</a:t>
            </a:r>
            <a:r>
              <a:rPr lang="en-GB" sz="1800" i="1" dirty="0">
                <a:latin typeface="Times New Roman" charset="0"/>
                <a:ea typeface="ＭＳ Ｐゴシック" charset="0"/>
              </a:rPr>
              <a:t> (“The Tunnel Back”) to a drug using couple.  The couple subsequently detoxified and drove to Berlin with their copy of the book which they used to establish a large and successful TC almost single-handed.</a:t>
            </a:r>
            <a:endParaRPr lang="en-GB" sz="1800" dirty="0">
              <a:latin typeface="Times New Roman" charset="0"/>
              <a:ea typeface="ＭＳ Ｐゴシック" charset="0"/>
            </a:endParaRPr>
          </a:p>
          <a:p>
            <a:pPr algn="just">
              <a:lnSpc>
                <a:spcPct val="90000"/>
              </a:lnSpc>
            </a:pPr>
            <a:r>
              <a:rPr lang="en-GB" sz="2100" i="1" dirty="0">
                <a:latin typeface="Times New Roman" charset="0"/>
                <a:ea typeface="ＭＳ Ｐゴシック" charset="0"/>
              </a:rPr>
              <a:t>.</a:t>
            </a:r>
            <a:endParaRPr lang="en-GB" sz="2100" dirty="0">
              <a:latin typeface="Times New Roman" charset="0"/>
              <a:ea typeface="ＭＳ Ｐゴシック" charset="0"/>
            </a:endParaRPr>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6430456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379847"/>
            <a:ext cx="8743950" cy="807173"/>
          </a:xfrm>
        </p:spPr>
        <p:txBody>
          <a:bodyPr/>
          <a:lstStyle/>
          <a:p>
            <a:r>
              <a:rPr lang="en-GB" dirty="0"/>
              <a:t>Drug-free </a:t>
            </a:r>
            <a:r>
              <a:rPr lang="en-GB" dirty="0">
                <a:cs typeface="+mj-cs"/>
              </a:rPr>
              <a:t>TCs – features</a:t>
            </a:r>
            <a:endParaRPr lang="en-US" dirty="0"/>
          </a:p>
        </p:txBody>
      </p:sp>
      <p:sp>
        <p:nvSpPr>
          <p:cNvPr id="3" name="Subtitle 2"/>
          <p:cNvSpPr>
            <a:spLocks noGrp="1"/>
          </p:cNvSpPr>
          <p:nvPr>
            <p:ph type="subTitle" idx="1"/>
          </p:nvPr>
        </p:nvSpPr>
        <p:spPr>
          <a:xfrm>
            <a:off x="1241851" y="1578735"/>
            <a:ext cx="7865056" cy="3679758"/>
          </a:xfrm>
        </p:spPr>
        <p:txBody>
          <a:bodyPr>
            <a:normAutofit/>
          </a:bodyPr>
          <a:lstStyle/>
          <a:p>
            <a:pPr marL="457200" indent="-457200" algn="l">
              <a:lnSpc>
                <a:spcPct val="90000"/>
              </a:lnSpc>
              <a:buFont typeface="Arial"/>
              <a:buChar char="•"/>
              <a:defRPr/>
            </a:pPr>
            <a:r>
              <a:rPr lang="en-GB" dirty="0"/>
              <a:t>Groups divided into peer “departments”</a:t>
            </a:r>
          </a:p>
          <a:p>
            <a:pPr marL="457200" indent="-457200" algn="l">
              <a:lnSpc>
                <a:spcPct val="90000"/>
              </a:lnSpc>
              <a:buFont typeface="Arial"/>
              <a:buChar char="•"/>
              <a:defRPr/>
            </a:pPr>
            <a:r>
              <a:rPr lang="en-GB" dirty="0"/>
              <a:t>No corporal punishment</a:t>
            </a:r>
          </a:p>
          <a:p>
            <a:pPr marL="457200" indent="-457200" algn="l">
              <a:lnSpc>
                <a:spcPct val="90000"/>
              </a:lnSpc>
              <a:buFont typeface="Arial"/>
              <a:buChar char="•"/>
              <a:defRPr/>
            </a:pPr>
            <a:r>
              <a:rPr lang="en-GB" dirty="0"/>
              <a:t>“Shared Responsibility” - limited self government</a:t>
            </a:r>
          </a:p>
          <a:p>
            <a:pPr marL="457200" indent="-457200" algn="l">
              <a:lnSpc>
                <a:spcPct val="90000"/>
              </a:lnSpc>
              <a:buFont typeface="Arial"/>
              <a:buChar char="•"/>
              <a:defRPr/>
            </a:pPr>
            <a:r>
              <a:rPr lang="en-GB" dirty="0"/>
              <a:t>Internal Economy</a:t>
            </a:r>
          </a:p>
          <a:p>
            <a:pPr marL="457200" indent="-457200" algn="l">
              <a:lnSpc>
                <a:spcPct val="90000"/>
              </a:lnSpc>
              <a:buFont typeface="Arial"/>
              <a:buChar char="•"/>
              <a:defRPr/>
            </a:pPr>
            <a:r>
              <a:rPr lang="en-GB" dirty="0"/>
              <a:t>“Whole person” view of problems</a:t>
            </a:r>
          </a:p>
          <a:p>
            <a:pPr marL="457200" indent="-457200" algn="l">
              <a:lnSpc>
                <a:spcPct val="90000"/>
              </a:lnSpc>
              <a:buFont typeface="Arial"/>
              <a:buChar char="•"/>
              <a:defRPr/>
            </a:pPr>
            <a:r>
              <a:rPr lang="en-GB" dirty="0"/>
              <a:t>Mutual respect as therapy</a:t>
            </a:r>
            <a:endParaRPr lang="en-GB" sz="3600" dirty="0"/>
          </a:p>
          <a:p>
            <a:endParaRPr lang="en-US" dirty="0"/>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16928916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379847"/>
            <a:ext cx="8743950" cy="807173"/>
          </a:xfrm>
        </p:spPr>
        <p:txBody>
          <a:bodyPr/>
          <a:lstStyle/>
          <a:p>
            <a:r>
              <a:rPr lang="en-GB" dirty="0"/>
              <a:t>Common Threads</a:t>
            </a:r>
            <a:endParaRPr lang="en-US" dirty="0"/>
          </a:p>
        </p:txBody>
      </p:sp>
      <p:sp>
        <p:nvSpPr>
          <p:cNvPr id="3" name="Subtitle 2"/>
          <p:cNvSpPr>
            <a:spLocks noGrp="1"/>
          </p:cNvSpPr>
          <p:nvPr>
            <p:ph type="subTitle" idx="1"/>
          </p:nvPr>
        </p:nvSpPr>
        <p:spPr>
          <a:xfrm>
            <a:off x="894667" y="1329461"/>
            <a:ext cx="8620809" cy="3929032"/>
          </a:xfrm>
        </p:spPr>
        <p:txBody>
          <a:bodyPr>
            <a:normAutofit lnSpcReduction="10000"/>
          </a:bodyPr>
          <a:lstStyle/>
          <a:p>
            <a:pPr marL="457200" indent="-457200" algn="l">
              <a:buFont typeface="Arial"/>
              <a:buChar char="•"/>
              <a:defRPr/>
            </a:pPr>
            <a:r>
              <a:rPr lang="en-GB" dirty="0"/>
              <a:t>Structured programme of activity</a:t>
            </a:r>
          </a:p>
          <a:p>
            <a:pPr marL="457200" indent="-457200" algn="l">
              <a:buFont typeface="Arial"/>
              <a:buChar char="•"/>
              <a:defRPr/>
            </a:pPr>
            <a:r>
              <a:rPr lang="en-GB" dirty="0"/>
              <a:t>Limited self-governance (self-help)</a:t>
            </a:r>
          </a:p>
          <a:p>
            <a:pPr marL="457200" indent="-457200" algn="l">
              <a:buFont typeface="Arial"/>
              <a:buChar char="•"/>
              <a:defRPr/>
            </a:pPr>
            <a:r>
              <a:rPr lang="en-GB" dirty="0"/>
              <a:t>Tough discipline</a:t>
            </a:r>
          </a:p>
          <a:p>
            <a:pPr marL="457200" indent="-457200" algn="l">
              <a:buFont typeface="Arial"/>
              <a:buChar char="•"/>
              <a:defRPr/>
            </a:pPr>
            <a:r>
              <a:rPr lang="en-GB" dirty="0"/>
              <a:t>Moving “out from under” larger bureaucracies</a:t>
            </a:r>
          </a:p>
          <a:p>
            <a:pPr marL="457200" indent="-457200" algn="l">
              <a:buFont typeface="Arial"/>
              <a:buChar char="•"/>
              <a:defRPr/>
            </a:pPr>
            <a:r>
              <a:rPr lang="en-GB" dirty="0"/>
              <a:t>Humanitarian belief in the self-healing power of the peer community</a:t>
            </a:r>
          </a:p>
          <a:p>
            <a:pPr marL="457200" indent="-457200" algn="l">
              <a:buFont typeface="Arial"/>
              <a:buChar char="•"/>
              <a:defRPr/>
            </a:pPr>
            <a:r>
              <a:rPr lang="en-GB" dirty="0"/>
              <a:t>Mutual respect</a:t>
            </a:r>
          </a:p>
          <a:p>
            <a:endParaRPr lang="en-US" dirty="0"/>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1173380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49276"/>
            <a:ext cx="8743950" cy="522287"/>
          </a:xfrm>
        </p:spPr>
        <p:txBody>
          <a:bodyPr>
            <a:normAutofit fontScale="90000"/>
          </a:bodyPr>
          <a:lstStyle/>
          <a:p>
            <a:r>
              <a:rPr lang="en-GB" dirty="0">
                <a:cs typeface="+mj-cs"/>
              </a:rPr>
              <a:t>Notes</a:t>
            </a:r>
            <a:endParaRPr lang="en-US" dirty="0"/>
          </a:p>
        </p:txBody>
      </p:sp>
      <p:sp>
        <p:nvSpPr>
          <p:cNvPr id="3" name="Subtitle 2"/>
          <p:cNvSpPr>
            <a:spLocks noGrp="1"/>
          </p:cNvSpPr>
          <p:nvPr>
            <p:ph type="subTitle" idx="1"/>
          </p:nvPr>
        </p:nvSpPr>
        <p:spPr>
          <a:xfrm>
            <a:off x="480718" y="866524"/>
            <a:ext cx="9411290" cy="4629373"/>
          </a:xfrm>
        </p:spPr>
        <p:txBody>
          <a:bodyPr>
            <a:noAutofit/>
          </a:bodyPr>
          <a:lstStyle/>
          <a:p>
            <a:pPr algn="just">
              <a:lnSpc>
                <a:spcPct val="90000"/>
              </a:lnSpc>
            </a:pPr>
            <a:r>
              <a:rPr lang="en-GB" sz="1800" i="1" dirty="0">
                <a:latin typeface="Times New Roman" charset="0"/>
                <a:ea typeface="ＭＳ Ｐゴシック" charset="0"/>
              </a:rPr>
              <a:t>Inevitably, the development of drug-free TCs in Europe has not followed a single simple path.  Other influences have impinged upon the story.  In a number of East European countries (where the notion of democratic TCs was considered </a:t>
            </a:r>
            <a:r>
              <a:rPr lang="en-GB" sz="1800" i="1" dirty="0" err="1">
                <a:latin typeface="Times New Roman" charset="0"/>
                <a:ea typeface="ＭＳ Ｐゴシック" charset="0"/>
              </a:rPr>
              <a:t>bourgeouis</a:t>
            </a:r>
            <a:r>
              <a:rPr lang="en-GB" sz="1800" i="1" dirty="0">
                <a:latin typeface="Times New Roman" charset="0"/>
                <a:ea typeface="ＭＳ Ｐゴシック" charset="0"/>
              </a:rPr>
              <a:t> and therefore intrinsically suspect) TCs such as Magdalena in Czechia and </a:t>
            </a:r>
            <a:r>
              <a:rPr lang="en-GB" sz="1800" i="1" dirty="0" err="1">
                <a:latin typeface="Times New Roman" charset="0"/>
                <a:ea typeface="ＭＳ Ｐゴシック" charset="0"/>
              </a:rPr>
              <a:t>Monar</a:t>
            </a:r>
            <a:r>
              <a:rPr lang="en-GB" sz="1800" i="1" dirty="0">
                <a:latin typeface="Times New Roman" charset="0"/>
                <a:ea typeface="ＭＳ Ｐゴシック" charset="0"/>
              </a:rPr>
              <a:t> in Poland, arrived at a similar structure through an adaptation of the collective farm structure heavily influenced by behaviourist traditions; particularly the legacy of Pavlov.  Some were influenced by the “anti-psychiatry” approach of Laing and (to a lesser extent) </a:t>
            </a:r>
            <a:r>
              <a:rPr lang="en-GB" sz="1800" i="1" dirty="0" err="1">
                <a:latin typeface="Times New Roman" charset="0"/>
                <a:ea typeface="ＭＳ Ｐゴシック" charset="0"/>
              </a:rPr>
              <a:t>Basaglia</a:t>
            </a:r>
            <a:r>
              <a:rPr lang="en-GB" sz="1800" i="1" dirty="0">
                <a:latin typeface="Times New Roman" charset="0"/>
                <a:ea typeface="ＭＳ Ｐゴシック" charset="0"/>
              </a:rPr>
              <a:t>; creating essentially anarchist communes.  Still others grew out of Christian missionary initiatives and were built around a traditional Christian pastoral monastic model best exemplified by </a:t>
            </a:r>
            <a:r>
              <a:rPr lang="en-GB" sz="1800" i="1" dirty="0" err="1">
                <a:latin typeface="Times New Roman" charset="0"/>
                <a:ea typeface="ＭＳ Ｐゴシック" charset="0"/>
              </a:rPr>
              <a:t>Geel</a:t>
            </a:r>
            <a:r>
              <a:rPr lang="en-GB" sz="1800" i="1" dirty="0">
                <a:latin typeface="Times New Roman" charset="0"/>
                <a:ea typeface="ＭＳ Ｐゴシック" charset="0"/>
              </a:rPr>
              <a:t>, the healing village in Belgium.  From this tradition sprang large village TCs like San </a:t>
            </a:r>
            <a:r>
              <a:rPr lang="en-GB" sz="1800" i="1" dirty="0" err="1">
                <a:latin typeface="Times New Roman" charset="0"/>
                <a:ea typeface="ＭＳ Ｐゴシック" charset="0"/>
              </a:rPr>
              <a:t>Patrignano</a:t>
            </a:r>
            <a:r>
              <a:rPr lang="en-GB" sz="1800" i="1" dirty="0">
                <a:latin typeface="Times New Roman" charset="0"/>
                <a:ea typeface="ＭＳ Ｐゴシック" charset="0"/>
              </a:rPr>
              <a:t> in Italy.  Others reverted to a more traditional Alcoholics Anonymous structure whilst still others (generally springing from the Christian tradition) used mixed population communities where many community members did not have drug problems and usually volunteered to be community members.  Interestingly, this approach has echoes of the use of “</a:t>
            </a:r>
            <a:r>
              <a:rPr lang="en-GB" sz="1800" i="1" dirty="0" err="1">
                <a:latin typeface="Times New Roman" charset="0"/>
                <a:ea typeface="ＭＳ Ｐゴシック" charset="0"/>
              </a:rPr>
              <a:t>lifestylers</a:t>
            </a:r>
            <a:r>
              <a:rPr lang="en-GB" sz="1800" i="1" dirty="0">
                <a:latin typeface="Times New Roman" charset="0"/>
                <a:ea typeface="ＭＳ Ｐゴシック" charset="0"/>
              </a:rPr>
              <a:t>” and “squares” in the early </a:t>
            </a:r>
            <a:r>
              <a:rPr lang="en-GB" sz="1800" i="1" dirty="0" err="1">
                <a:latin typeface="Times New Roman" charset="0"/>
                <a:ea typeface="ＭＳ Ｐゴシック" charset="0"/>
              </a:rPr>
              <a:t>Synanon</a:t>
            </a:r>
            <a:r>
              <a:rPr lang="en-GB" sz="1800" i="1" dirty="0">
                <a:latin typeface="Times New Roman" charset="0"/>
                <a:ea typeface="ＭＳ Ｐゴシック" charset="0"/>
              </a:rPr>
              <a:t> though perhaps even more significantly in the European context, it is also reminiscent of a European tradition stretching back to the Middle Ages in </a:t>
            </a:r>
            <a:r>
              <a:rPr lang="en-GB" sz="1800" i="1" dirty="0" err="1">
                <a:latin typeface="Times New Roman" charset="0"/>
                <a:ea typeface="ＭＳ Ｐゴシック" charset="0"/>
              </a:rPr>
              <a:t>Geel</a:t>
            </a:r>
            <a:r>
              <a:rPr lang="en-GB" sz="1800" i="1" dirty="0">
                <a:latin typeface="Times New Roman" charset="0"/>
                <a:ea typeface="ＭＳ Ｐゴシック" charset="0"/>
              </a:rPr>
              <a:t> and taking in both Lane’s Little Commonwealth and Wills’ </a:t>
            </a:r>
            <a:r>
              <a:rPr lang="en-GB" sz="1800" i="1" dirty="0" err="1">
                <a:latin typeface="Times New Roman" charset="0"/>
                <a:ea typeface="ＭＳ Ｐゴシック" charset="0"/>
              </a:rPr>
              <a:t>Hawkspur</a:t>
            </a:r>
            <a:r>
              <a:rPr lang="en-GB" sz="1800" i="1" dirty="0">
                <a:latin typeface="Times New Roman" charset="0"/>
                <a:ea typeface="ＭＳ Ｐゴシック" charset="0"/>
              </a:rPr>
              <a:t> Camp.</a:t>
            </a:r>
            <a:endParaRPr lang="en-GB" sz="1800" dirty="0">
              <a:latin typeface="Times New Roman" charset="0"/>
              <a:ea typeface="ＭＳ Ｐゴシック" charset="0"/>
            </a:endParaRPr>
          </a:p>
          <a:p>
            <a:pPr algn="just">
              <a:lnSpc>
                <a:spcPct val="90000"/>
              </a:lnSpc>
            </a:pPr>
            <a:r>
              <a:rPr lang="en-GB" sz="2100" i="1" dirty="0">
                <a:latin typeface="Times New Roman" charset="0"/>
                <a:ea typeface="ＭＳ Ｐゴシック" charset="0"/>
              </a:rPr>
              <a:t>.</a:t>
            </a:r>
            <a:endParaRPr lang="en-GB" sz="2100" dirty="0">
              <a:latin typeface="Times New Roman" charset="0"/>
              <a:ea typeface="ＭＳ Ｐゴシック" charset="0"/>
            </a:endParaRPr>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785403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344236"/>
            <a:ext cx="8743950" cy="830913"/>
          </a:xfrm>
        </p:spPr>
        <p:txBody>
          <a:bodyPr/>
          <a:lstStyle/>
          <a:p>
            <a:r>
              <a:rPr lang="en-GB" dirty="0">
                <a:cs typeface="+mj-cs"/>
              </a:rPr>
              <a:t>Contents</a:t>
            </a:r>
            <a:endParaRPr lang="en-US" dirty="0"/>
          </a:p>
        </p:txBody>
      </p:sp>
      <p:sp>
        <p:nvSpPr>
          <p:cNvPr id="3" name="Subtitle 2"/>
          <p:cNvSpPr>
            <a:spLocks noGrp="1"/>
          </p:cNvSpPr>
          <p:nvPr>
            <p:ph type="subTitle" idx="1"/>
          </p:nvPr>
        </p:nvSpPr>
        <p:spPr>
          <a:xfrm>
            <a:off x="1289992" y="1565782"/>
            <a:ext cx="7726087" cy="4073018"/>
          </a:xfrm>
        </p:spPr>
        <p:txBody>
          <a:bodyPr>
            <a:normAutofit/>
          </a:bodyPr>
          <a:lstStyle/>
          <a:p>
            <a:pPr marL="457200" indent="-457200" algn="l">
              <a:buFont typeface="Arial"/>
              <a:buChar char="•"/>
              <a:defRPr/>
            </a:pPr>
            <a:r>
              <a:rPr lang="en-GB" sz="4000" dirty="0"/>
              <a:t>TCs for (maladjusted) children</a:t>
            </a:r>
          </a:p>
          <a:p>
            <a:pPr marL="457200" indent="-457200" algn="l">
              <a:buFont typeface="Arial"/>
              <a:buChar char="•"/>
              <a:defRPr/>
            </a:pPr>
            <a:r>
              <a:rPr lang="en-GB" sz="4000" dirty="0"/>
              <a:t>Democratic TCs</a:t>
            </a:r>
          </a:p>
          <a:p>
            <a:pPr marL="457200" indent="-457200" algn="l">
              <a:buFont typeface="Arial"/>
              <a:buChar char="•"/>
              <a:defRPr/>
            </a:pPr>
            <a:r>
              <a:rPr lang="en-GB" sz="4000" dirty="0"/>
              <a:t>Drug-free TCs</a:t>
            </a:r>
            <a:endParaRPr lang="en-US" sz="4000" dirty="0"/>
          </a:p>
          <a:p>
            <a:pPr marL="457200" indent="-457200" algn="l">
              <a:buFont typeface="Arial"/>
              <a:buChar char="•"/>
              <a:defRPr/>
            </a:pPr>
            <a:r>
              <a:rPr lang="en-GB" sz="4000" dirty="0"/>
              <a:t>TCs and 12-step (AA/NA)</a:t>
            </a:r>
          </a:p>
          <a:p>
            <a:endParaRPr lang="en-US" dirty="0"/>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4211476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379847"/>
            <a:ext cx="8743950" cy="499430"/>
          </a:xfrm>
        </p:spPr>
        <p:txBody>
          <a:bodyPr>
            <a:normAutofit fontScale="90000"/>
          </a:bodyPr>
          <a:lstStyle/>
          <a:p>
            <a:r>
              <a:rPr lang="en-GB" dirty="0"/>
              <a:t>Drug-free </a:t>
            </a:r>
            <a:r>
              <a:rPr lang="en-GB" dirty="0">
                <a:cs typeface="+mj-cs"/>
              </a:rPr>
              <a:t>TCs </a:t>
            </a:r>
            <a:r>
              <a:rPr lang="en-GB" dirty="0"/>
              <a:t>in Prisons</a:t>
            </a:r>
            <a:endParaRPr lang="en-US" dirty="0"/>
          </a:p>
        </p:txBody>
      </p:sp>
      <p:sp>
        <p:nvSpPr>
          <p:cNvPr id="3" name="Subtitle 2"/>
          <p:cNvSpPr>
            <a:spLocks noGrp="1"/>
          </p:cNvSpPr>
          <p:nvPr>
            <p:ph type="subTitle" idx="1"/>
          </p:nvPr>
        </p:nvSpPr>
        <p:spPr>
          <a:xfrm>
            <a:off x="194194" y="1116541"/>
            <a:ext cx="9837692" cy="4253607"/>
          </a:xfrm>
        </p:spPr>
        <p:txBody>
          <a:bodyPr>
            <a:normAutofit fontScale="70000" lnSpcReduction="20000"/>
          </a:bodyPr>
          <a:lstStyle/>
          <a:p>
            <a:pPr marL="457200" indent="-457200" algn="l">
              <a:lnSpc>
                <a:spcPct val="90000"/>
              </a:lnSpc>
              <a:buFont typeface="Arial"/>
              <a:buChar char="•"/>
              <a:defRPr/>
            </a:pPr>
            <a:r>
              <a:rPr lang="en-GB" sz="4000" dirty="0"/>
              <a:t>1961 – </a:t>
            </a:r>
            <a:r>
              <a:rPr lang="en-GB" sz="4000" dirty="0" err="1"/>
              <a:t>Synanon</a:t>
            </a:r>
            <a:r>
              <a:rPr lang="en-GB" sz="4000" dirty="0"/>
              <a:t> begins to run groups in Terminal Island Prison (California)</a:t>
            </a:r>
          </a:p>
          <a:p>
            <a:pPr marL="457200" indent="-457200" algn="l">
              <a:lnSpc>
                <a:spcPct val="90000"/>
              </a:lnSpc>
              <a:buFont typeface="Arial"/>
              <a:buChar char="•"/>
              <a:defRPr/>
            </a:pPr>
            <a:r>
              <a:rPr lang="en-GB" sz="4000" dirty="0"/>
              <a:t>1978 – Stay ‘N’ Out launches a full prison TC in New York </a:t>
            </a:r>
          </a:p>
          <a:p>
            <a:pPr marL="457200" indent="-457200" algn="l">
              <a:lnSpc>
                <a:spcPct val="90000"/>
              </a:lnSpc>
              <a:buFont typeface="Arial"/>
              <a:buChar char="•"/>
              <a:defRPr/>
            </a:pPr>
            <a:r>
              <a:rPr lang="en-GB" sz="4000" dirty="0"/>
              <a:t>1989 – Amity Foundation begins to run TCs in Californian prisons</a:t>
            </a:r>
          </a:p>
          <a:p>
            <a:pPr marL="457200" indent="-457200" algn="l">
              <a:lnSpc>
                <a:spcPct val="90000"/>
              </a:lnSpc>
              <a:buFont typeface="Arial"/>
              <a:buChar char="•"/>
              <a:defRPr/>
            </a:pPr>
            <a:r>
              <a:rPr lang="en-GB" sz="4000" dirty="0"/>
              <a:t>1980s – Prison TCs established in various European prisons</a:t>
            </a:r>
          </a:p>
          <a:p>
            <a:pPr marL="457200" indent="-457200" algn="l">
              <a:lnSpc>
                <a:spcPct val="90000"/>
              </a:lnSpc>
              <a:buFont typeface="Arial"/>
              <a:buChar char="•"/>
              <a:defRPr/>
            </a:pPr>
            <a:r>
              <a:rPr lang="en-GB" sz="4000" dirty="0"/>
              <a:t>Research shows significant reductions in violence</a:t>
            </a:r>
          </a:p>
          <a:p>
            <a:pPr marL="457200" indent="-457200" algn="l">
              <a:lnSpc>
                <a:spcPct val="90000"/>
              </a:lnSpc>
              <a:buFont typeface="Arial"/>
              <a:buChar char="•"/>
              <a:defRPr/>
            </a:pPr>
            <a:r>
              <a:rPr lang="en-GB" sz="4000" dirty="0"/>
              <a:t>Also reductions in recidivism</a:t>
            </a:r>
          </a:p>
          <a:p>
            <a:pPr marL="457200" indent="-457200" algn="l">
              <a:lnSpc>
                <a:spcPct val="90000"/>
              </a:lnSpc>
              <a:buFont typeface="Arial"/>
              <a:buChar char="•"/>
              <a:defRPr/>
            </a:pPr>
            <a:r>
              <a:rPr lang="en-GB" sz="4000" dirty="0"/>
              <a:t>Reductions increase significantly when combined with TC-based after-care</a:t>
            </a:r>
          </a:p>
          <a:p>
            <a:endParaRPr lang="en-US" dirty="0"/>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9815082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130574"/>
            <a:ext cx="8743950" cy="522287"/>
          </a:xfrm>
        </p:spPr>
        <p:txBody>
          <a:bodyPr>
            <a:normAutofit fontScale="90000"/>
          </a:bodyPr>
          <a:lstStyle/>
          <a:p>
            <a:r>
              <a:rPr lang="en-GB" dirty="0">
                <a:cs typeface="+mj-cs"/>
              </a:rPr>
              <a:t>Amity Outcomes</a:t>
            </a:r>
            <a:endParaRPr lang="en-US" dirty="0"/>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
        <p:nvSpPr>
          <p:cNvPr id="4" name="Subtitle 3"/>
          <p:cNvSpPr>
            <a:spLocks noGrp="1"/>
          </p:cNvSpPr>
          <p:nvPr>
            <p:ph type="subTitle" idx="1"/>
          </p:nvPr>
        </p:nvSpPr>
        <p:spPr/>
        <p:txBody>
          <a:bodyPr/>
          <a:lstStyle/>
          <a:p>
            <a:endParaRPr lang="en-US"/>
          </a:p>
        </p:txBody>
      </p:sp>
      <p:graphicFrame>
        <p:nvGraphicFramePr>
          <p:cNvPr id="12" name="Chart 11"/>
          <p:cNvGraphicFramePr/>
          <p:nvPr>
            <p:extLst>
              <p:ext uri="{D42A27DB-BD31-4B8C-83A1-F6EECF244321}">
                <p14:modId xmlns:p14="http://schemas.microsoft.com/office/powerpoint/2010/main" val="2202215521"/>
              </p:ext>
            </p:extLst>
          </p:nvPr>
        </p:nvGraphicFramePr>
        <p:xfrm>
          <a:off x="973361" y="1032801"/>
          <a:ext cx="8542115" cy="41311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473352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109709"/>
            <a:ext cx="8743950" cy="522287"/>
          </a:xfrm>
        </p:spPr>
        <p:txBody>
          <a:bodyPr>
            <a:normAutofit fontScale="90000"/>
          </a:bodyPr>
          <a:lstStyle/>
          <a:p>
            <a:r>
              <a:rPr lang="en-GB" dirty="0">
                <a:cs typeface="+mj-cs"/>
              </a:rPr>
              <a:t>Amity Outcomes</a:t>
            </a:r>
            <a:endParaRPr lang="en-US" dirty="0"/>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
        <p:nvSpPr>
          <p:cNvPr id="4" name="Subtitle 3"/>
          <p:cNvSpPr>
            <a:spLocks noGrp="1"/>
          </p:cNvSpPr>
          <p:nvPr>
            <p:ph type="subTitle" idx="1"/>
          </p:nvPr>
        </p:nvSpPr>
        <p:spPr/>
        <p:txBody>
          <a:bodyPr/>
          <a:lstStyle/>
          <a:p>
            <a:endParaRPr lang="en-US"/>
          </a:p>
        </p:txBody>
      </p:sp>
      <p:graphicFrame>
        <p:nvGraphicFramePr>
          <p:cNvPr id="12" name="Chart 11"/>
          <p:cNvGraphicFramePr/>
          <p:nvPr>
            <p:extLst>
              <p:ext uri="{D42A27DB-BD31-4B8C-83A1-F6EECF244321}">
                <p14:modId xmlns:p14="http://schemas.microsoft.com/office/powerpoint/2010/main" val="273879786"/>
              </p:ext>
            </p:extLst>
          </p:nvPr>
        </p:nvGraphicFramePr>
        <p:xfrm>
          <a:off x="894863" y="1116541"/>
          <a:ext cx="7959571" cy="413713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394281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109709"/>
            <a:ext cx="8743950" cy="522287"/>
          </a:xfrm>
        </p:spPr>
        <p:txBody>
          <a:bodyPr>
            <a:normAutofit fontScale="90000"/>
          </a:bodyPr>
          <a:lstStyle/>
          <a:p>
            <a:r>
              <a:rPr lang="en-GB" dirty="0">
                <a:cs typeface="+mj-cs"/>
              </a:rPr>
              <a:t>Notes</a:t>
            </a:r>
            <a:endParaRPr lang="en-US" dirty="0"/>
          </a:p>
        </p:txBody>
      </p:sp>
      <p:sp>
        <p:nvSpPr>
          <p:cNvPr id="3" name="Subtitle 2"/>
          <p:cNvSpPr>
            <a:spLocks noGrp="1"/>
          </p:cNvSpPr>
          <p:nvPr>
            <p:ph type="subTitle" idx="1"/>
          </p:nvPr>
        </p:nvSpPr>
        <p:spPr>
          <a:xfrm>
            <a:off x="416127" y="739709"/>
            <a:ext cx="9631458" cy="4756188"/>
          </a:xfrm>
        </p:spPr>
        <p:txBody>
          <a:bodyPr>
            <a:noAutofit/>
          </a:bodyPr>
          <a:lstStyle/>
          <a:p>
            <a:pPr algn="just">
              <a:lnSpc>
                <a:spcPct val="90000"/>
              </a:lnSpc>
            </a:pPr>
            <a:r>
              <a:rPr lang="en-GB" sz="1800" i="1" dirty="0">
                <a:latin typeface="Times New Roman" charset="0"/>
                <a:ea typeface="ＭＳ Ｐゴシック" charset="0"/>
              </a:rPr>
              <a:t>In 1962, </a:t>
            </a:r>
            <a:r>
              <a:rPr lang="en-GB" sz="1800" i="1" dirty="0" err="1">
                <a:latin typeface="Times New Roman" charset="0"/>
                <a:ea typeface="ＭＳ Ｐゴシック" charset="0"/>
              </a:rPr>
              <a:t>Synanon</a:t>
            </a:r>
            <a:r>
              <a:rPr lang="en-GB" sz="1800" i="1" dirty="0">
                <a:latin typeface="Times New Roman" charset="0"/>
                <a:ea typeface="ＭＳ Ｐゴシック" charset="0"/>
              </a:rPr>
              <a:t> began to run groups within Terminal Island Correctional Facility.  The experiment lasted only 2 years – partly because the organisation was only attending the facility on a weekly basis and partly because the prison authorities baulked at the cost of expanding the project to a full-time prison TC.  Although </a:t>
            </a:r>
            <a:r>
              <a:rPr lang="en-GB" sz="1800" i="1" dirty="0" err="1">
                <a:latin typeface="Times New Roman" charset="0"/>
                <a:ea typeface="ＭＳ Ｐゴシック" charset="0"/>
              </a:rPr>
              <a:t>Synanon</a:t>
            </a:r>
            <a:r>
              <a:rPr lang="en-GB" sz="1800" i="1" dirty="0">
                <a:latin typeface="Times New Roman" charset="0"/>
                <a:ea typeface="ＭＳ Ｐゴシック" charset="0"/>
              </a:rPr>
              <a:t> subsequently ran a full prison TC in Nevada State Prison, which demonstrated impressive reductions in re-imprisonment, the experiment was terminated four years later for largely political reasons.  In 1978, a Phoenix House New York graduate establish a prison TC in New York called Stay ‘N’ Out.  This was the first full prison TC to undergo detailed academic evaluation.  Researchers reported that whilst 41% of the control group were re-imprisoned within one year, this figure dropped to 27% for the TC completers.  A subsequent larger scale 5-year study of Amity’s Californian prison TCs (by the same research team), replicated these findings and reported that the re-imprisonment rates dropped even more sharply for those inmates who attended a  TC-based after-care facility.  In the following years, this approach spread to Europe and remains the most effective in-prison intervention.  One of the most significant results of prison TCs is its impact upon prison discipline with one prison warden in R J Donovan prison noting that disciplinary ‘write-ups’ decreased from an average (in the rest of the prison) of 53 in a 6 month period to 7 in the TC wing.  This inevitably had a cost-saving impact upon levels of staff stress and sick-leave.</a:t>
            </a:r>
            <a:endParaRPr lang="en-GB" sz="1800" dirty="0">
              <a:latin typeface="Times New Roman" charset="0"/>
              <a:ea typeface="ＭＳ Ｐゴシック" charset="0"/>
            </a:endParaRPr>
          </a:p>
          <a:p>
            <a:pPr algn="just">
              <a:lnSpc>
                <a:spcPct val="90000"/>
              </a:lnSpc>
            </a:pPr>
            <a:r>
              <a:rPr lang="en-GB" sz="2100" i="1" dirty="0">
                <a:latin typeface="Times New Roman" charset="0"/>
                <a:ea typeface="ＭＳ Ｐゴシック" charset="0"/>
              </a:rPr>
              <a:t>.</a:t>
            </a:r>
            <a:endParaRPr lang="en-GB" sz="2100" dirty="0">
              <a:latin typeface="Times New Roman" charset="0"/>
              <a:ea typeface="ＭＳ Ｐゴシック" charset="0"/>
            </a:endParaRPr>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10645332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379847"/>
            <a:ext cx="8743950" cy="807173"/>
          </a:xfrm>
        </p:spPr>
        <p:txBody>
          <a:bodyPr/>
          <a:lstStyle/>
          <a:p>
            <a:r>
              <a:rPr lang="en-GB" dirty="0"/>
              <a:t>TCs &amp; Alcoholics Anonymous</a:t>
            </a:r>
            <a:endParaRPr lang="en-US" dirty="0"/>
          </a:p>
        </p:txBody>
      </p:sp>
      <p:sp>
        <p:nvSpPr>
          <p:cNvPr id="3" name="Subtitle 2"/>
          <p:cNvSpPr>
            <a:spLocks noGrp="1"/>
          </p:cNvSpPr>
          <p:nvPr>
            <p:ph type="subTitle" idx="1"/>
          </p:nvPr>
        </p:nvSpPr>
        <p:spPr>
          <a:xfrm>
            <a:off x="894667" y="1329461"/>
            <a:ext cx="8620809" cy="3929032"/>
          </a:xfrm>
        </p:spPr>
        <p:txBody>
          <a:bodyPr>
            <a:normAutofit fontScale="92500" lnSpcReduction="10000"/>
          </a:bodyPr>
          <a:lstStyle/>
          <a:p>
            <a:pPr algn="l">
              <a:defRPr/>
            </a:pPr>
            <a:r>
              <a:rPr lang="en-GB" dirty="0"/>
              <a:t>There are a number of both similarities and differences</a:t>
            </a:r>
          </a:p>
          <a:p>
            <a:pPr algn="l">
              <a:defRPr/>
            </a:pPr>
            <a:r>
              <a:rPr lang="en-GB" i="1" dirty="0"/>
              <a:t>Similarities</a:t>
            </a:r>
          </a:p>
          <a:p>
            <a:pPr marL="457200" indent="-457200" algn="l">
              <a:buFont typeface="Arial"/>
              <a:buChar char="•"/>
              <a:defRPr/>
            </a:pPr>
            <a:r>
              <a:rPr lang="en-GB" dirty="0"/>
              <a:t>TCs grew out of the AA/NA movement</a:t>
            </a:r>
          </a:p>
          <a:p>
            <a:pPr marL="457200" indent="-457200" algn="l">
              <a:buFont typeface="Arial"/>
              <a:buChar char="•"/>
              <a:defRPr/>
            </a:pPr>
            <a:r>
              <a:rPr lang="en-GB" dirty="0"/>
              <a:t>Both say that self-help is central</a:t>
            </a:r>
          </a:p>
          <a:p>
            <a:pPr marL="457200" indent="-457200" algn="l">
              <a:buFont typeface="Arial"/>
              <a:buChar char="•"/>
              <a:defRPr/>
            </a:pPr>
            <a:r>
              <a:rPr lang="en-GB" dirty="0"/>
              <a:t>Both set a series of short-term goals</a:t>
            </a:r>
          </a:p>
          <a:p>
            <a:pPr marL="457200" indent="-457200" algn="l">
              <a:buFont typeface="Arial"/>
              <a:buChar char="•"/>
              <a:defRPr/>
            </a:pPr>
            <a:r>
              <a:rPr lang="en-GB" dirty="0"/>
              <a:t>Both see abstinence or the elimination of addiction as the ultimate goal</a:t>
            </a:r>
          </a:p>
          <a:p>
            <a:endParaRPr lang="en-US" dirty="0"/>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14882366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379847"/>
            <a:ext cx="8743950" cy="807173"/>
          </a:xfrm>
        </p:spPr>
        <p:txBody>
          <a:bodyPr/>
          <a:lstStyle/>
          <a:p>
            <a:r>
              <a:rPr lang="en-GB" dirty="0"/>
              <a:t>TCs &amp; Alcoholics Anonymous</a:t>
            </a:r>
            <a:endParaRPr lang="en-US" dirty="0"/>
          </a:p>
        </p:txBody>
      </p:sp>
      <p:sp>
        <p:nvSpPr>
          <p:cNvPr id="3" name="Subtitle 2"/>
          <p:cNvSpPr>
            <a:spLocks noGrp="1"/>
          </p:cNvSpPr>
          <p:nvPr>
            <p:ph type="subTitle" idx="1"/>
          </p:nvPr>
        </p:nvSpPr>
        <p:spPr>
          <a:xfrm>
            <a:off x="454010" y="1329461"/>
            <a:ext cx="9307207" cy="4071474"/>
          </a:xfrm>
        </p:spPr>
        <p:txBody>
          <a:bodyPr>
            <a:normAutofit fontScale="62500" lnSpcReduction="20000"/>
          </a:bodyPr>
          <a:lstStyle/>
          <a:p>
            <a:pPr algn="l">
              <a:defRPr/>
            </a:pPr>
            <a:r>
              <a:rPr lang="en-GB" sz="4900" dirty="0"/>
              <a:t>There are a number of both similarities and differences</a:t>
            </a:r>
          </a:p>
          <a:p>
            <a:pPr algn="l">
              <a:defRPr/>
            </a:pPr>
            <a:r>
              <a:rPr lang="en-GB" sz="4900" i="1" dirty="0"/>
              <a:t>Differences</a:t>
            </a:r>
          </a:p>
          <a:p>
            <a:pPr marL="457200" indent="-457200" algn="l">
              <a:buFont typeface="Arial"/>
              <a:buChar char="•"/>
              <a:defRPr/>
            </a:pPr>
            <a:r>
              <a:rPr lang="en-GB" sz="4900" dirty="0"/>
              <a:t>Encounter groups in TCs use challenge &amp; confrontation</a:t>
            </a:r>
          </a:p>
          <a:p>
            <a:pPr marL="457200" indent="-457200" algn="l">
              <a:buFont typeface="Arial"/>
              <a:buChar char="•"/>
              <a:defRPr/>
            </a:pPr>
            <a:r>
              <a:rPr lang="en-GB" sz="4900" dirty="0"/>
              <a:t>AA/NA insist on “no cross talking”</a:t>
            </a:r>
          </a:p>
          <a:p>
            <a:pPr marL="457200" indent="-457200" algn="l">
              <a:buFont typeface="Arial"/>
              <a:buChar char="•"/>
              <a:defRPr/>
            </a:pPr>
            <a:r>
              <a:rPr lang="en-GB" sz="4900" dirty="0"/>
              <a:t>AA/NA see addiction as an incurable disease and recovery is therefore a permanent process</a:t>
            </a:r>
          </a:p>
          <a:p>
            <a:pPr marL="457200" indent="-457200" algn="l">
              <a:buFont typeface="Arial"/>
              <a:buChar char="•"/>
              <a:defRPr/>
            </a:pPr>
            <a:r>
              <a:rPr lang="en-GB" sz="4900" dirty="0"/>
              <a:t>TCs see addiction as a symptom of a disorder that can be repaired and therefore see recovery as a milestone</a:t>
            </a:r>
          </a:p>
          <a:p>
            <a:endParaRPr lang="en-US" dirty="0"/>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8113353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130574"/>
            <a:ext cx="8743950" cy="522287"/>
          </a:xfrm>
        </p:spPr>
        <p:txBody>
          <a:bodyPr>
            <a:normAutofit fontScale="90000"/>
          </a:bodyPr>
          <a:lstStyle/>
          <a:p>
            <a:r>
              <a:rPr lang="en-GB" dirty="0">
                <a:cs typeface="+mj-cs"/>
              </a:rPr>
              <a:t>Notes</a:t>
            </a:r>
            <a:endParaRPr lang="en-US" dirty="0"/>
          </a:p>
        </p:txBody>
      </p:sp>
      <p:sp>
        <p:nvSpPr>
          <p:cNvPr id="3" name="Subtitle 2"/>
          <p:cNvSpPr>
            <a:spLocks noGrp="1"/>
          </p:cNvSpPr>
          <p:nvPr>
            <p:ph type="subTitle" idx="1"/>
          </p:nvPr>
        </p:nvSpPr>
        <p:spPr>
          <a:xfrm>
            <a:off x="480718" y="652861"/>
            <a:ext cx="9411290" cy="4843036"/>
          </a:xfrm>
        </p:spPr>
        <p:txBody>
          <a:bodyPr>
            <a:noAutofit/>
          </a:bodyPr>
          <a:lstStyle/>
          <a:p>
            <a:pPr algn="just">
              <a:lnSpc>
                <a:spcPct val="90000"/>
              </a:lnSpc>
            </a:pPr>
            <a:r>
              <a:rPr lang="en-GB" sz="1800" i="1" dirty="0">
                <a:latin typeface="Times New Roman" charset="0"/>
                <a:ea typeface="ＭＳ Ｐゴシック" charset="0"/>
              </a:rPr>
              <a:t>Inevitably, TCs share a number of aspects in their approach to helping the individual achieve and sustain recovery.  Given the emergence of the drug-free TC out of the 12-step fellowship, this is inevitable.  AA and NA use a 12-step tradition to set goals for its fellowship members.  In TCs, the equivalent is a clear hierarchical structure through which all residents must progress.  Of course, the TC will tend to be more intensive.  Some have described this in terms of “dosage” – for some addicts, a weekly meeting will be enough to change and maintain that change.  For others, there will need to be a more intensive immersion in the treatment regime.  One of the important differences is the use of the encounter group in TCs.  Confrontation is specifically discouraged in AA/NA meetings whereas, in the intensive setting of the TC, it is seen as an essential tool to move the individual along in their recovery journey.  The most critical difference lies in the two traditions’ view of addiction.  AA/NA sees addiction as an incurable disease which can only be managed and not cured.  Thus members of the fellowship will continue to describe themselves as “in recovery” even after many years of sobriety.  The TC view is that addiction is a symptom of a disorder of the whole person.  The disorder can be fixed and when it is, drug/alcohol abuse becomes no longer necessary.  Given this fundamental philosophical difference, it is important that TC residents do not engage with AA/NA in the early stages of their treatment when these different messages would be confusing and disruptive   </a:t>
            </a:r>
            <a:endParaRPr lang="en-GB" sz="1800" dirty="0">
              <a:latin typeface="Times New Roman" charset="0"/>
              <a:ea typeface="ＭＳ Ｐゴシック" charset="0"/>
            </a:endParaRPr>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1381671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379847"/>
            <a:ext cx="8743950" cy="807173"/>
          </a:xfrm>
        </p:spPr>
        <p:txBody>
          <a:bodyPr/>
          <a:lstStyle/>
          <a:p>
            <a:r>
              <a:rPr lang="en-GB" dirty="0">
                <a:cs typeface="+mj-cs"/>
              </a:rPr>
              <a:t>Children’s TCs - influences</a:t>
            </a:r>
            <a:endParaRPr lang="en-US" dirty="0"/>
          </a:p>
        </p:txBody>
      </p:sp>
      <p:sp>
        <p:nvSpPr>
          <p:cNvPr id="3" name="Subtitle 2"/>
          <p:cNvSpPr>
            <a:spLocks noGrp="1"/>
          </p:cNvSpPr>
          <p:nvPr>
            <p:ph type="subTitle" idx="1"/>
          </p:nvPr>
        </p:nvSpPr>
        <p:spPr>
          <a:xfrm>
            <a:off x="1543050" y="1578736"/>
            <a:ext cx="7200900" cy="4060064"/>
          </a:xfrm>
        </p:spPr>
        <p:txBody>
          <a:bodyPr>
            <a:normAutofit/>
          </a:bodyPr>
          <a:lstStyle/>
          <a:p>
            <a:pPr marL="457200" indent="-457200" algn="l">
              <a:buFont typeface="Arial"/>
              <a:buChar char="•"/>
              <a:defRPr/>
            </a:pPr>
            <a:r>
              <a:rPr lang="en-GB" dirty="0"/>
              <a:t>August </a:t>
            </a:r>
            <a:r>
              <a:rPr lang="en-GB" dirty="0" err="1"/>
              <a:t>Aichorn</a:t>
            </a:r>
            <a:endParaRPr lang="en-GB" dirty="0"/>
          </a:p>
          <a:p>
            <a:pPr marL="457200" indent="-457200" algn="l">
              <a:buFont typeface="Arial"/>
              <a:buChar char="•"/>
              <a:defRPr/>
            </a:pPr>
            <a:r>
              <a:rPr lang="en-GB" dirty="0"/>
              <a:t>Homer Lane</a:t>
            </a:r>
          </a:p>
          <a:p>
            <a:pPr marL="457200" indent="-457200" algn="l">
              <a:buFont typeface="Arial"/>
              <a:buChar char="•"/>
              <a:defRPr/>
            </a:pPr>
            <a:r>
              <a:rPr lang="en-GB" dirty="0"/>
              <a:t>W. H. Hunt</a:t>
            </a:r>
          </a:p>
          <a:p>
            <a:pPr marL="457200" indent="-457200" algn="l">
              <a:buFont typeface="Arial"/>
              <a:buChar char="•"/>
              <a:defRPr/>
            </a:pPr>
            <a:r>
              <a:rPr lang="en-GB" dirty="0"/>
              <a:t>Marjory Franklin</a:t>
            </a:r>
          </a:p>
          <a:p>
            <a:pPr marL="457200" indent="-457200" algn="l">
              <a:buFont typeface="Arial"/>
              <a:buChar char="•"/>
              <a:defRPr/>
            </a:pPr>
            <a:r>
              <a:rPr lang="en-GB" dirty="0"/>
              <a:t>Norman </a:t>
            </a:r>
            <a:r>
              <a:rPr lang="en-GB" dirty="0" err="1"/>
              <a:t>Glaister</a:t>
            </a:r>
            <a:endParaRPr lang="en-GB" dirty="0"/>
          </a:p>
          <a:p>
            <a:pPr marL="457200" indent="-457200" algn="l">
              <a:buFont typeface="Arial"/>
              <a:buChar char="•"/>
              <a:defRPr/>
            </a:pPr>
            <a:r>
              <a:rPr lang="en-GB" dirty="0"/>
              <a:t>David Wills</a:t>
            </a:r>
          </a:p>
          <a:p>
            <a:endParaRPr lang="en-US" dirty="0"/>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643597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439199"/>
            <a:ext cx="8743950" cy="664729"/>
          </a:xfrm>
        </p:spPr>
        <p:txBody>
          <a:bodyPr>
            <a:normAutofit fontScale="90000"/>
          </a:bodyPr>
          <a:lstStyle/>
          <a:p>
            <a:r>
              <a:rPr lang="en-GB" dirty="0">
                <a:cs typeface="+mj-cs"/>
              </a:rPr>
              <a:t>Notes</a:t>
            </a:r>
            <a:endParaRPr lang="en-US" dirty="0"/>
          </a:p>
        </p:txBody>
      </p:sp>
      <p:sp>
        <p:nvSpPr>
          <p:cNvPr id="3" name="Subtitle 2"/>
          <p:cNvSpPr>
            <a:spLocks noGrp="1"/>
          </p:cNvSpPr>
          <p:nvPr>
            <p:ph type="subTitle" idx="1"/>
          </p:nvPr>
        </p:nvSpPr>
        <p:spPr>
          <a:xfrm>
            <a:off x="480718" y="1222630"/>
            <a:ext cx="9267146" cy="4416171"/>
          </a:xfrm>
        </p:spPr>
        <p:txBody>
          <a:bodyPr>
            <a:normAutofit fontScale="70000" lnSpcReduction="20000"/>
          </a:bodyPr>
          <a:lstStyle/>
          <a:p>
            <a:pPr algn="l">
              <a:defRPr/>
            </a:pPr>
            <a:r>
              <a:rPr lang="en-GB" i="1" dirty="0">
                <a:latin typeface="Times New Roman" charset="0"/>
                <a:ea typeface="ＭＳ Ｐゴシック" charset="0"/>
              </a:rPr>
              <a:t>August </a:t>
            </a:r>
            <a:r>
              <a:rPr lang="en-GB" i="1" dirty="0" err="1">
                <a:latin typeface="Times New Roman" charset="0"/>
                <a:ea typeface="ＭＳ Ｐゴシック" charset="0"/>
              </a:rPr>
              <a:t>Aichorn</a:t>
            </a:r>
            <a:r>
              <a:rPr lang="en-GB" i="1" dirty="0">
                <a:latin typeface="Times New Roman" charset="0"/>
                <a:ea typeface="ＭＳ Ｐゴシック" charset="0"/>
              </a:rPr>
              <a:t>, a contemporary of Freud, famously took control of the juvenile prison system in Vienna and introduced a radical programme which included a significant element of self-governance.  Despite almost universal condemnation and dire prophesies, the system worked well and Freud, in the Introduction to </a:t>
            </a:r>
            <a:r>
              <a:rPr lang="en-GB" i="1" dirty="0" err="1">
                <a:latin typeface="Times New Roman" charset="0"/>
                <a:ea typeface="ＭＳ Ｐゴシック" charset="0"/>
              </a:rPr>
              <a:t>Aichorn’s</a:t>
            </a:r>
            <a:r>
              <a:rPr lang="en-GB" i="1" dirty="0">
                <a:latin typeface="Times New Roman" charset="0"/>
                <a:ea typeface="ＭＳ Ｐゴシック" charset="0"/>
              </a:rPr>
              <a:t> biography described it as his greatest achievement.  Homer Lane was brought from the Boys’ Republic in the USA by a group of British reformers before World War One.  He established the Little Commonwealth, a mixed population therapeutic village for boys and girls in trouble with the courts.  Between the wars, Franklin and </a:t>
            </a:r>
            <a:r>
              <a:rPr lang="en-GB" i="1" dirty="0" err="1">
                <a:latin typeface="Times New Roman" charset="0"/>
                <a:ea typeface="ＭＳ Ｐゴシック" charset="0"/>
              </a:rPr>
              <a:t>Glaister</a:t>
            </a:r>
            <a:r>
              <a:rPr lang="en-GB" i="1" dirty="0">
                <a:latin typeface="Times New Roman" charset="0"/>
                <a:ea typeface="ＭＳ Ｐゴシック" charset="0"/>
              </a:rPr>
              <a:t> - founders of the Planned Environment Therapy Trust supported David Wills in establishing the </a:t>
            </a:r>
            <a:r>
              <a:rPr lang="en-GB" i="1" dirty="0" err="1">
                <a:latin typeface="Times New Roman" charset="0"/>
                <a:ea typeface="ＭＳ Ｐゴシック" charset="0"/>
              </a:rPr>
              <a:t>Hawkspur</a:t>
            </a:r>
            <a:r>
              <a:rPr lang="en-GB" i="1" dirty="0">
                <a:latin typeface="Times New Roman" charset="0"/>
                <a:ea typeface="ＭＳ Ｐゴシック" charset="0"/>
              </a:rPr>
              <a:t> Camp - a self-build, self-sustaining smallholding community for “troubled” youths.  Wills went on to establish and manage a number of similar establishments, effectively designing the template for the early Borstal School (juvenile training prison) experiments</a:t>
            </a:r>
            <a:endParaRPr lang="en-US" dirty="0"/>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871620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379847"/>
            <a:ext cx="8743950" cy="807173"/>
          </a:xfrm>
        </p:spPr>
        <p:txBody>
          <a:bodyPr/>
          <a:lstStyle/>
          <a:p>
            <a:r>
              <a:rPr lang="en-GB" dirty="0">
                <a:cs typeface="+mj-cs"/>
              </a:rPr>
              <a:t>Children’s TCs – early examples</a:t>
            </a:r>
            <a:endParaRPr lang="en-US" dirty="0"/>
          </a:p>
        </p:txBody>
      </p:sp>
      <p:sp>
        <p:nvSpPr>
          <p:cNvPr id="3" name="Subtitle 2"/>
          <p:cNvSpPr>
            <a:spLocks noGrp="1"/>
          </p:cNvSpPr>
          <p:nvPr>
            <p:ph type="subTitle" idx="1"/>
          </p:nvPr>
        </p:nvSpPr>
        <p:spPr>
          <a:xfrm>
            <a:off x="1543050" y="1578736"/>
            <a:ext cx="7200900" cy="4060064"/>
          </a:xfrm>
        </p:spPr>
        <p:txBody>
          <a:bodyPr>
            <a:normAutofit/>
          </a:bodyPr>
          <a:lstStyle/>
          <a:p>
            <a:pPr marL="457200" indent="-457200" algn="l">
              <a:lnSpc>
                <a:spcPct val="90000"/>
              </a:lnSpc>
              <a:buFont typeface="Arial"/>
              <a:buChar char="•"/>
              <a:defRPr/>
            </a:pPr>
            <a:r>
              <a:rPr lang="en-GB" dirty="0"/>
              <a:t>Little Commonwealth</a:t>
            </a:r>
          </a:p>
          <a:p>
            <a:pPr marL="457200" indent="-457200" algn="l">
              <a:lnSpc>
                <a:spcPct val="90000"/>
              </a:lnSpc>
              <a:buFont typeface="Arial"/>
              <a:buChar char="•"/>
              <a:defRPr/>
            </a:pPr>
            <a:r>
              <a:rPr lang="en-GB" dirty="0"/>
              <a:t>Wallingford Farm Training Colony</a:t>
            </a:r>
          </a:p>
          <a:p>
            <a:pPr marL="457200" indent="-457200" algn="l">
              <a:lnSpc>
                <a:spcPct val="90000"/>
              </a:lnSpc>
              <a:buFont typeface="Arial"/>
              <a:buChar char="•"/>
              <a:defRPr/>
            </a:pPr>
            <a:r>
              <a:rPr lang="en-GB" dirty="0" err="1"/>
              <a:t>Hawkspur</a:t>
            </a:r>
            <a:r>
              <a:rPr lang="en-GB" dirty="0"/>
              <a:t> Camp</a:t>
            </a:r>
          </a:p>
          <a:p>
            <a:pPr marL="457200" indent="-457200" algn="l">
              <a:lnSpc>
                <a:spcPct val="90000"/>
              </a:lnSpc>
              <a:buFont typeface="Arial"/>
              <a:buChar char="•"/>
              <a:defRPr/>
            </a:pPr>
            <a:r>
              <a:rPr lang="en-GB" dirty="0"/>
              <a:t>Barns Evacuation Hostel</a:t>
            </a:r>
          </a:p>
          <a:p>
            <a:pPr marL="457200" indent="-457200" algn="l">
              <a:lnSpc>
                <a:spcPct val="90000"/>
              </a:lnSpc>
              <a:buFont typeface="Arial"/>
              <a:buChar char="•"/>
              <a:defRPr/>
            </a:pPr>
            <a:r>
              <a:rPr lang="en-GB" dirty="0" err="1"/>
              <a:t>Bodenham</a:t>
            </a:r>
            <a:r>
              <a:rPr lang="en-GB" dirty="0"/>
              <a:t> Manor</a:t>
            </a:r>
          </a:p>
          <a:p>
            <a:pPr marL="457200" indent="-457200" algn="l">
              <a:lnSpc>
                <a:spcPct val="90000"/>
              </a:lnSpc>
              <a:buFont typeface="Arial"/>
              <a:buChar char="•"/>
              <a:defRPr/>
            </a:pPr>
            <a:r>
              <a:rPr lang="en-GB" dirty="0" err="1"/>
              <a:t>Summerhill</a:t>
            </a:r>
            <a:endParaRPr lang="en-GB" dirty="0"/>
          </a:p>
          <a:p>
            <a:pPr marL="457200" indent="-457200" algn="l">
              <a:lnSpc>
                <a:spcPct val="90000"/>
              </a:lnSpc>
              <a:buFont typeface="Arial"/>
              <a:buChar char="•"/>
              <a:defRPr/>
            </a:pPr>
            <a:r>
              <a:rPr lang="en-GB" dirty="0" err="1"/>
              <a:t>Camphill</a:t>
            </a:r>
            <a:endParaRPr lang="en-GB" dirty="0"/>
          </a:p>
          <a:p>
            <a:endParaRPr lang="en-US" dirty="0"/>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183195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175920"/>
            <a:ext cx="8743950" cy="664729"/>
          </a:xfrm>
        </p:spPr>
        <p:txBody>
          <a:bodyPr>
            <a:normAutofit fontScale="90000"/>
          </a:bodyPr>
          <a:lstStyle/>
          <a:p>
            <a:r>
              <a:rPr lang="en-GB" dirty="0">
                <a:cs typeface="+mj-cs"/>
              </a:rPr>
              <a:t>Notes</a:t>
            </a:r>
            <a:endParaRPr lang="en-US" dirty="0"/>
          </a:p>
        </p:txBody>
      </p:sp>
      <p:sp>
        <p:nvSpPr>
          <p:cNvPr id="3" name="Subtitle 2"/>
          <p:cNvSpPr>
            <a:spLocks noGrp="1"/>
          </p:cNvSpPr>
          <p:nvPr>
            <p:ph type="subTitle" idx="1"/>
          </p:nvPr>
        </p:nvSpPr>
        <p:spPr>
          <a:xfrm>
            <a:off x="480718" y="1079726"/>
            <a:ext cx="9267146" cy="4416171"/>
          </a:xfrm>
        </p:spPr>
        <p:txBody>
          <a:bodyPr>
            <a:noAutofit/>
          </a:bodyPr>
          <a:lstStyle/>
          <a:p>
            <a:pPr algn="just">
              <a:lnSpc>
                <a:spcPct val="90000"/>
              </a:lnSpc>
            </a:pPr>
            <a:r>
              <a:rPr lang="en-GB" sz="2100" i="1" dirty="0">
                <a:latin typeface="Times New Roman" charset="0"/>
                <a:ea typeface="ＭＳ Ｐゴシック" charset="0"/>
              </a:rPr>
              <a:t>The Little Commonwealth flourished for a while but ultimately foundered following a series of allegations (which appear to have been unfounded) regarding Lane’s behaviour.   W. H. Hunt’s Wallingford Farm Training Colony seems to have bridged the early work of the 19th Century Poor Law reformers and later rehabilitation and training models which began to appear in the middle of the 20th Century.  David Wills worked at Wallingford and, although he hated the corporal punishment and bullying he found there, many of the elements of Wallingford were transported to </a:t>
            </a:r>
            <a:r>
              <a:rPr lang="en-GB" sz="2100" i="1" dirty="0" err="1">
                <a:latin typeface="Times New Roman" charset="0"/>
                <a:ea typeface="ＭＳ Ｐゴシック" charset="0"/>
              </a:rPr>
              <a:t>Hawkspur</a:t>
            </a:r>
            <a:r>
              <a:rPr lang="en-GB" sz="2100" i="1" dirty="0">
                <a:latin typeface="Times New Roman" charset="0"/>
                <a:ea typeface="ＭＳ Ｐゴシック" charset="0"/>
              </a:rPr>
              <a:t> (perhaps the first community of its kind to completely outlaw corporal punishment).  Wills went on to work at Barns (a centre for “</a:t>
            </a:r>
            <a:r>
              <a:rPr lang="en-GB" sz="2100" i="1" dirty="0" err="1">
                <a:latin typeface="Times New Roman" charset="0"/>
                <a:ea typeface="ＭＳ Ｐゴシック" charset="0"/>
              </a:rPr>
              <a:t>unplaceable</a:t>
            </a:r>
            <a:r>
              <a:rPr lang="en-GB" sz="2100" i="1" dirty="0">
                <a:latin typeface="Times New Roman" charset="0"/>
                <a:ea typeface="ＭＳ Ｐゴシック" charset="0"/>
              </a:rPr>
              <a:t>” evacuees) and </a:t>
            </a:r>
            <a:r>
              <a:rPr lang="en-GB" sz="2100" i="1" dirty="0" err="1">
                <a:latin typeface="Times New Roman" charset="0"/>
                <a:ea typeface="ＭＳ Ｐゴシック" charset="0"/>
              </a:rPr>
              <a:t>Bodenham</a:t>
            </a:r>
            <a:r>
              <a:rPr lang="en-GB" sz="2100" i="1" dirty="0">
                <a:latin typeface="Times New Roman" charset="0"/>
                <a:ea typeface="ＭＳ Ｐゴシック" charset="0"/>
              </a:rPr>
              <a:t> - an early model for the Borstal system.  At this time too, village settlement communities such as </a:t>
            </a:r>
            <a:r>
              <a:rPr lang="en-GB" sz="2100" i="1" dirty="0" err="1">
                <a:latin typeface="Times New Roman" charset="0"/>
                <a:ea typeface="ＭＳ Ｐゴシック" charset="0"/>
              </a:rPr>
              <a:t>Summerhill</a:t>
            </a:r>
            <a:r>
              <a:rPr lang="en-GB" sz="2100" i="1" dirty="0">
                <a:latin typeface="Times New Roman" charset="0"/>
                <a:ea typeface="ＭＳ Ｐゴシック" charset="0"/>
              </a:rPr>
              <a:t> and </a:t>
            </a:r>
            <a:r>
              <a:rPr lang="en-GB" sz="2100" i="1" dirty="0" err="1">
                <a:latin typeface="Times New Roman" charset="0"/>
                <a:ea typeface="ＭＳ Ｐゴシック" charset="0"/>
              </a:rPr>
              <a:t>Camphill</a:t>
            </a:r>
            <a:r>
              <a:rPr lang="en-GB" sz="2100" i="1" dirty="0">
                <a:latin typeface="Times New Roman" charset="0"/>
                <a:ea typeface="ＭＳ Ｐゴシック" charset="0"/>
              </a:rPr>
              <a:t> were establishing new ways of learning and living for those unable to manage within mainstream education.</a:t>
            </a:r>
            <a:endParaRPr lang="en-GB" sz="2100" dirty="0">
              <a:latin typeface="Times New Roman" charset="0"/>
              <a:ea typeface="ＭＳ Ｐゴシック" charset="0"/>
            </a:endParaRPr>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783123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379847"/>
            <a:ext cx="8743950" cy="807173"/>
          </a:xfrm>
        </p:spPr>
        <p:txBody>
          <a:bodyPr/>
          <a:lstStyle/>
          <a:p>
            <a:r>
              <a:rPr lang="en-GB" dirty="0">
                <a:cs typeface="+mj-cs"/>
              </a:rPr>
              <a:t>Children’s TCs - features</a:t>
            </a:r>
            <a:endParaRPr lang="en-US" dirty="0"/>
          </a:p>
        </p:txBody>
      </p:sp>
      <p:sp>
        <p:nvSpPr>
          <p:cNvPr id="3" name="Subtitle 2"/>
          <p:cNvSpPr>
            <a:spLocks noGrp="1"/>
          </p:cNvSpPr>
          <p:nvPr>
            <p:ph type="subTitle" idx="1"/>
          </p:nvPr>
        </p:nvSpPr>
        <p:spPr>
          <a:xfrm>
            <a:off x="988141" y="1270110"/>
            <a:ext cx="8425892" cy="4368690"/>
          </a:xfrm>
        </p:spPr>
        <p:txBody>
          <a:bodyPr>
            <a:normAutofit/>
          </a:bodyPr>
          <a:lstStyle/>
          <a:p>
            <a:pPr marL="457200" indent="-457200" algn="l">
              <a:buFont typeface="Arial"/>
              <a:buChar char="•"/>
              <a:defRPr/>
            </a:pPr>
            <a:r>
              <a:rPr lang="en-GB" dirty="0"/>
              <a:t>Groups divided into “family”, peer units</a:t>
            </a:r>
          </a:p>
          <a:p>
            <a:pPr marL="457200" indent="-457200" algn="l">
              <a:buFont typeface="Arial"/>
              <a:buChar char="•"/>
              <a:defRPr/>
            </a:pPr>
            <a:r>
              <a:rPr lang="en-GB" dirty="0"/>
              <a:t>No corporal punishment</a:t>
            </a:r>
          </a:p>
          <a:p>
            <a:pPr marL="457200" indent="-457200" algn="l">
              <a:buFont typeface="Arial"/>
              <a:buChar char="•"/>
              <a:defRPr/>
            </a:pPr>
            <a:r>
              <a:rPr lang="en-GB" dirty="0"/>
              <a:t>“Shared Responsibility” - limited self-government</a:t>
            </a:r>
          </a:p>
          <a:p>
            <a:pPr marL="457200" indent="-457200" algn="l">
              <a:buFont typeface="Arial"/>
              <a:buChar char="•"/>
              <a:defRPr/>
            </a:pPr>
            <a:r>
              <a:rPr lang="en-GB" dirty="0"/>
              <a:t>Internal Economy</a:t>
            </a:r>
          </a:p>
          <a:p>
            <a:pPr marL="457200" indent="-457200" algn="l">
              <a:buFont typeface="Arial"/>
              <a:buChar char="•"/>
              <a:defRPr/>
            </a:pPr>
            <a:r>
              <a:rPr lang="en-GB" dirty="0"/>
              <a:t>“Whole person” view of problems</a:t>
            </a:r>
          </a:p>
          <a:p>
            <a:pPr marL="457200" indent="-457200" algn="l">
              <a:buFont typeface="Arial"/>
              <a:buChar char="•"/>
              <a:defRPr/>
            </a:pPr>
            <a:r>
              <a:rPr lang="en-GB" dirty="0"/>
              <a:t>Mutual respect as therapy</a:t>
            </a:r>
          </a:p>
          <a:p>
            <a:endParaRPr lang="en-US" dirty="0"/>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545149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379847"/>
            <a:ext cx="8743950" cy="807173"/>
          </a:xfrm>
        </p:spPr>
        <p:txBody>
          <a:bodyPr/>
          <a:lstStyle/>
          <a:p>
            <a:r>
              <a:rPr lang="en-GB" dirty="0">
                <a:cs typeface="+mj-cs"/>
              </a:rPr>
              <a:t>Democratic TCs - influences</a:t>
            </a:r>
            <a:endParaRPr lang="en-US" dirty="0"/>
          </a:p>
        </p:txBody>
      </p:sp>
      <p:sp>
        <p:nvSpPr>
          <p:cNvPr id="3" name="Subtitle 2"/>
          <p:cNvSpPr>
            <a:spLocks noGrp="1"/>
          </p:cNvSpPr>
          <p:nvPr>
            <p:ph type="subTitle" idx="1"/>
          </p:nvPr>
        </p:nvSpPr>
        <p:spPr>
          <a:xfrm>
            <a:off x="1543050" y="1270110"/>
            <a:ext cx="7200900" cy="4368690"/>
          </a:xfrm>
        </p:spPr>
        <p:txBody>
          <a:bodyPr>
            <a:normAutofit/>
          </a:bodyPr>
          <a:lstStyle/>
          <a:p>
            <a:pPr marL="457200" indent="-457200" algn="l">
              <a:buFont typeface="Arial"/>
              <a:buChar char="•"/>
              <a:defRPr/>
            </a:pPr>
            <a:r>
              <a:rPr lang="en-GB" dirty="0"/>
              <a:t>Elton Mayo &amp; Joe Pratt</a:t>
            </a:r>
          </a:p>
          <a:p>
            <a:pPr marL="457200" indent="-457200" algn="l">
              <a:buFont typeface="Arial"/>
              <a:buChar char="•"/>
              <a:defRPr/>
            </a:pPr>
            <a:r>
              <a:rPr lang="en-GB" dirty="0"/>
              <a:t>S. H. </a:t>
            </a:r>
            <a:r>
              <a:rPr lang="en-GB" dirty="0" err="1"/>
              <a:t>Foulkes</a:t>
            </a:r>
            <a:endParaRPr lang="en-GB" dirty="0"/>
          </a:p>
          <a:p>
            <a:pPr marL="457200" indent="-457200" algn="l">
              <a:buFont typeface="Arial"/>
              <a:buChar char="•"/>
              <a:defRPr/>
            </a:pPr>
            <a:r>
              <a:rPr lang="en-GB" dirty="0"/>
              <a:t>Tom Maine</a:t>
            </a:r>
          </a:p>
          <a:p>
            <a:pPr marL="457200" indent="-457200" algn="l">
              <a:buFont typeface="Arial"/>
              <a:buChar char="•"/>
              <a:defRPr/>
            </a:pPr>
            <a:r>
              <a:rPr lang="en-GB" dirty="0"/>
              <a:t>Maxwell Jones</a:t>
            </a:r>
          </a:p>
          <a:p>
            <a:pPr marL="457200" indent="-457200" algn="l">
              <a:buFont typeface="Arial"/>
              <a:buChar char="•"/>
              <a:defRPr/>
            </a:pPr>
            <a:r>
              <a:rPr lang="en-GB" dirty="0"/>
              <a:t>David Clark</a:t>
            </a:r>
          </a:p>
          <a:p>
            <a:pPr marL="457200" indent="-457200" algn="l">
              <a:buFont typeface="Arial"/>
              <a:buChar char="•"/>
              <a:defRPr/>
            </a:pPr>
            <a:r>
              <a:rPr lang="en-GB" dirty="0"/>
              <a:t>R. D. Laing</a:t>
            </a:r>
          </a:p>
          <a:p>
            <a:pPr marL="457200" indent="-457200" algn="l">
              <a:buFont typeface="Arial"/>
              <a:buChar char="•"/>
              <a:defRPr/>
            </a:pPr>
            <a:r>
              <a:rPr lang="en-GB" dirty="0"/>
              <a:t>Max </a:t>
            </a:r>
            <a:r>
              <a:rPr lang="en-GB" dirty="0" err="1"/>
              <a:t>Glatt</a:t>
            </a:r>
            <a:endParaRPr lang="en-GB" dirty="0"/>
          </a:p>
          <a:p>
            <a:endParaRPr lang="en-US" dirty="0"/>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69527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49275"/>
            <a:ext cx="8743950" cy="640990"/>
          </a:xfrm>
        </p:spPr>
        <p:txBody>
          <a:bodyPr>
            <a:normAutofit fontScale="90000"/>
          </a:bodyPr>
          <a:lstStyle/>
          <a:p>
            <a:r>
              <a:rPr lang="en-GB" dirty="0">
                <a:cs typeface="+mj-cs"/>
              </a:rPr>
              <a:t>Notes</a:t>
            </a:r>
            <a:endParaRPr lang="en-US" dirty="0"/>
          </a:p>
        </p:txBody>
      </p:sp>
      <p:sp>
        <p:nvSpPr>
          <p:cNvPr id="3" name="Subtitle 2"/>
          <p:cNvSpPr>
            <a:spLocks noGrp="1"/>
          </p:cNvSpPr>
          <p:nvPr>
            <p:ph type="subTitle" idx="1"/>
          </p:nvPr>
        </p:nvSpPr>
        <p:spPr>
          <a:xfrm>
            <a:off x="480718" y="985226"/>
            <a:ext cx="9411290" cy="4510671"/>
          </a:xfrm>
        </p:spPr>
        <p:txBody>
          <a:bodyPr>
            <a:noAutofit/>
          </a:bodyPr>
          <a:lstStyle/>
          <a:p>
            <a:pPr algn="just">
              <a:lnSpc>
                <a:spcPct val="90000"/>
              </a:lnSpc>
            </a:pPr>
            <a:r>
              <a:rPr lang="en-GB" sz="1800" i="1" dirty="0">
                <a:latin typeface="Times New Roman" charset="0"/>
                <a:ea typeface="ＭＳ Ｐゴシック" charset="0"/>
              </a:rPr>
              <a:t>Mayo and Pratt, in early 1900s America, established peer groups in their TB clinic.  They found that as patients discussed their symptoms together, they began to improve.  The 1950s was a time of great change and development in psychiatry across Europe generally and the UK in particular.  Few of the new generation were prepared to follow in the footsteps of their predecessors and perform the role of custodian of the incurable lunatic.  </a:t>
            </a:r>
            <a:r>
              <a:rPr lang="en-GB" sz="1800" i="1" dirty="0" err="1">
                <a:latin typeface="Times New Roman" charset="0"/>
                <a:ea typeface="ＭＳ Ｐゴシック" charset="0"/>
              </a:rPr>
              <a:t>Foulkes</a:t>
            </a:r>
            <a:r>
              <a:rPr lang="en-GB" sz="1800" i="1" dirty="0">
                <a:latin typeface="Times New Roman" charset="0"/>
                <a:ea typeface="ＭＳ Ｐゴシック" charset="0"/>
              </a:rPr>
              <a:t>, the father of psychoanalytic group therapy explored the dynamic of the group as a healing force both at Northfield and at the </a:t>
            </a:r>
            <a:r>
              <a:rPr lang="en-GB" sz="1800" i="1" dirty="0" err="1">
                <a:latin typeface="Times New Roman" charset="0"/>
                <a:ea typeface="ＭＳ Ｐゴシック" charset="0"/>
              </a:rPr>
              <a:t>Maudsley</a:t>
            </a:r>
            <a:r>
              <a:rPr lang="en-GB" sz="1800" i="1" dirty="0">
                <a:latin typeface="Times New Roman" charset="0"/>
                <a:ea typeface="ＭＳ Ｐゴシック" charset="0"/>
              </a:rPr>
              <a:t>.  Tom Main, Wilfred </a:t>
            </a:r>
            <a:r>
              <a:rPr lang="en-GB" sz="1800" i="1" dirty="0" err="1">
                <a:latin typeface="Times New Roman" charset="0"/>
                <a:ea typeface="ＭＳ Ｐゴシック" charset="0"/>
              </a:rPr>
              <a:t>Bion</a:t>
            </a:r>
            <a:r>
              <a:rPr lang="en-GB" sz="1800" i="1" dirty="0">
                <a:latin typeface="Times New Roman" charset="0"/>
                <a:ea typeface="ＭＳ Ｐゴシック" charset="0"/>
              </a:rPr>
              <a:t>, Maxwell Jones, </a:t>
            </a:r>
            <a:r>
              <a:rPr lang="en-GB" sz="1800" i="1" dirty="0" err="1">
                <a:latin typeface="Times New Roman" charset="0"/>
                <a:ea typeface="ＭＳ Ｐゴシック" charset="0"/>
              </a:rPr>
              <a:t>Foulkes</a:t>
            </a:r>
            <a:r>
              <a:rPr lang="en-GB" sz="1800" i="1" dirty="0">
                <a:latin typeface="Times New Roman" charset="0"/>
                <a:ea typeface="ＭＳ Ｐゴシック" charset="0"/>
              </a:rPr>
              <a:t> and Harold Bridger all developed this group approach and experimented with varying degrees of patient control over the healing process at </a:t>
            </a:r>
            <a:r>
              <a:rPr lang="en-GB" sz="1800" i="1" dirty="0" err="1">
                <a:latin typeface="Times New Roman" charset="0"/>
                <a:ea typeface="ＭＳ Ｐゴシック" charset="0"/>
              </a:rPr>
              <a:t>Hollymoor</a:t>
            </a:r>
            <a:r>
              <a:rPr lang="en-GB" sz="1800" i="1" dirty="0">
                <a:latin typeface="Times New Roman" charset="0"/>
                <a:ea typeface="ＭＳ Ｐゴシック" charset="0"/>
              </a:rPr>
              <a:t> Hospital, Northfield.  Main coined the term “therapeutic community” around this time and Maxwell Jones went on to further develop the model at the Henderson Hospital. David Clark and others built upon these ideas fusing them with the growing momentum behind radical psychiatry and the democratisation and liberalisation of psychiatric treatment.  The Scots psychiatrist, R. D. Laing, moved his community out of the hospital altogether and Max </a:t>
            </a:r>
            <a:r>
              <a:rPr lang="en-GB" sz="1800" i="1" dirty="0" err="1">
                <a:latin typeface="Times New Roman" charset="0"/>
                <a:ea typeface="ＭＳ Ｐゴシック" charset="0"/>
              </a:rPr>
              <a:t>Glatt</a:t>
            </a:r>
            <a:r>
              <a:rPr lang="en-GB" sz="1800" i="1" dirty="0">
                <a:latin typeface="Times New Roman" charset="0"/>
                <a:ea typeface="ＭＳ Ｐゴシック" charset="0"/>
              </a:rPr>
              <a:t> took the TC methodology and used it with alcohol-misusing prisoners on a wing of the London prison, Wormwood Scrubs, simultaneously chalking up both the first use of TC methodology in a UK prison and its first use in the addictions.</a:t>
            </a:r>
            <a:endParaRPr lang="en-GB" sz="1800" dirty="0">
              <a:latin typeface="Times New Roman" charset="0"/>
              <a:ea typeface="ＭＳ Ｐゴシック" charset="0"/>
            </a:endParaRPr>
          </a:p>
          <a:p>
            <a:pPr algn="just">
              <a:lnSpc>
                <a:spcPct val="90000"/>
              </a:lnSpc>
            </a:pPr>
            <a:r>
              <a:rPr lang="en-GB" sz="2100" i="1" dirty="0">
                <a:latin typeface="Times New Roman" charset="0"/>
                <a:ea typeface="ＭＳ Ｐゴシック" charset="0"/>
              </a:rPr>
              <a:t>.</a:t>
            </a:r>
            <a:endParaRPr lang="en-GB" sz="2100" dirty="0">
              <a:latin typeface="Times New Roman" charset="0"/>
              <a:ea typeface="ＭＳ Ｐゴシック" charset="0"/>
            </a:endParaRPr>
          </a:p>
        </p:txBody>
      </p:sp>
      <p:grpSp>
        <p:nvGrpSpPr>
          <p:cNvPr id="7" name="Group 6"/>
          <p:cNvGrpSpPr/>
          <p:nvPr/>
        </p:nvGrpSpPr>
        <p:grpSpPr>
          <a:xfrm>
            <a:off x="0" y="5495896"/>
            <a:ext cx="10287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2059719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365</TotalTime>
  <Words>2968</Words>
  <Application>Microsoft Macintosh PowerPoint</Application>
  <PresentationFormat>35 mm Slides</PresentationFormat>
  <Paragraphs>183</Paragraphs>
  <Slides>26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Times New Roman</vt:lpstr>
      <vt:lpstr>Office Theme</vt:lpstr>
      <vt:lpstr>M1-3. Therapeutic Community Movement: Origins and History</vt:lpstr>
      <vt:lpstr>Contents</vt:lpstr>
      <vt:lpstr>Children’s TCs - influences</vt:lpstr>
      <vt:lpstr>Notes</vt:lpstr>
      <vt:lpstr>Children’s TCs – early examples</vt:lpstr>
      <vt:lpstr>Notes</vt:lpstr>
      <vt:lpstr>Children’s TCs - features</vt:lpstr>
      <vt:lpstr>Democratic TCs - influences</vt:lpstr>
      <vt:lpstr>Notes</vt:lpstr>
      <vt:lpstr>Democratic TCs – early examples</vt:lpstr>
      <vt:lpstr>Notes</vt:lpstr>
      <vt:lpstr>Democratic TCs – features</vt:lpstr>
      <vt:lpstr>Drug-free TCs – influences</vt:lpstr>
      <vt:lpstr>Notes</vt:lpstr>
      <vt:lpstr>Drug-free TCs – early examples</vt:lpstr>
      <vt:lpstr>Notes</vt:lpstr>
      <vt:lpstr>Drug-free TCs – features</vt:lpstr>
      <vt:lpstr>Common Threads</vt:lpstr>
      <vt:lpstr>Notes</vt:lpstr>
      <vt:lpstr>Drug-free TCs in Prisons</vt:lpstr>
      <vt:lpstr>Amity Outcomes</vt:lpstr>
      <vt:lpstr>Amity Outcomes</vt:lpstr>
      <vt:lpstr>Notes</vt:lpstr>
      <vt:lpstr>TCs &amp; Alcoholics Anonymous</vt:lpstr>
      <vt:lpstr>TCs &amp; Alcoholics Anonymous</vt:lpstr>
      <vt:lpstr>Notes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Rowdy Yates</dc:creator>
  <cp:lastModifiedBy>Rowdy Yates</cp:lastModifiedBy>
  <cp:revision>26</cp:revision>
  <cp:lastPrinted>2020-11-17T16:57:30Z</cp:lastPrinted>
  <dcterms:created xsi:type="dcterms:W3CDTF">2020-09-07T13:47:18Z</dcterms:created>
  <dcterms:modified xsi:type="dcterms:W3CDTF">2021-05-26T12:04:26Z</dcterms:modified>
</cp:coreProperties>
</file>