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4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-109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504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562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904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002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724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717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735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023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980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777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970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288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58909"/>
            <a:ext cx="9144000" cy="1047964"/>
          </a:xfrm>
        </p:spPr>
        <p:txBody>
          <a:bodyPr>
            <a:normAutofit/>
          </a:bodyPr>
          <a:lstStyle/>
          <a:p>
            <a:r>
              <a:rPr lang="en-GB" sz="2800" dirty="0" smtClean="0"/>
              <a:t>M1</a:t>
            </a:r>
            <a:r>
              <a:rPr lang="en-GB" sz="2800" smtClean="0"/>
              <a:t>-1.  </a:t>
            </a:r>
            <a:r>
              <a:rPr lang="en-GB" sz="2800" dirty="0" smtClean="0"/>
              <a:t>Course </a:t>
            </a:r>
            <a:r>
              <a:rPr lang="en-GB" sz="2800" dirty="0" smtClean="0"/>
              <a:t>Structure: A Model Therapeutic Community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4" name="Rectangle 3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 smtClean="0"/>
                <a:t>  </a:t>
              </a:r>
              <a:r>
                <a:rPr lang="en-US" sz="2400" b="1" dirty="0" smtClean="0"/>
                <a:t>Prison-based Therapeutic Communities:  </a:t>
              </a:r>
            </a:p>
            <a:p>
              <a:pPr algn="r"/>
              <a:r>
                <a:rPr lang="en-US" sz="2400" b="1" dirty="0" smtClean="0"/>
                <a:t>A Comprehensive Staff Training Course</a:t>
              </a:r>
              <a:endParaRPr lang="en-US" sz="2400" b="1" dirty="0"/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7" name="Picture 6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  <p:grpSp>
        <p:nvGrpSpPr>
          <p:cNvPr id="11" name="Group 10"/>
          <p:cNvGrpSpPr/>
          <p:nvPr/>
        </p:nvGrpSpPr>
        <p:grpSpPr>
          <a:xfrm>
            <a:off x="369891" y="1306873"/>
            <a:ext cx="8433502" cy="3994591"/>
            <a:chOff x="0" y="0"/>
            <a:chExt cx="5574030" cy="2305685"/>
          </a:xfrm>
        </p:grpSpPr>
        <p:sp>
          <p:nvSpPr>
            <p:cNvPr id="12" name="Text Box 7"/>
            <p:cNvSpPr txBox="1"/>
            <p:nvPr/>
          </p:nvSpPr>
          <p:spPr>
            <a:xfrm>
              <a:off x="2012315" y="0"/>
              <a:ext cx="1620520" cy="254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  <a:effectLst/>
            <a:extLst>
              <a:ext uri="{C572A759-6A51-4108-AA02-DFA0A04FC94B}">
                <ma14:wrappingTextBoxFlag xmlns:ma14="http://schemas.microsoft.com/office/mac/drawingml/2011/main"/>
              </a:ext>
            </a:extLst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GB" sz="1200" dirty="0">
                  <a:effectLst/>
                  <a:latin typeface="Times"/>
                  <a:ea typeface="ＭＳ 明朝"/>
                  <a:cs typeface="Times New Roman"/>
                </a:rPr>
                <a:t>Trainer(s)</a:t>
              </a:r>
              <a:endParaRPr lang="en-GB" sz="1000" dirty="0">
                <a:effectLst/>
                <a:latin typeface="Times"/>
                <a:ea typeface="ＭＳ 明朝"/>
                <a:cs typeface="Times New Roman"/>
              </a:endParaRPr>
            </a:p>
          </p:txBody>
        </p:sp>
        <p:grpSp>
          <p:nvGrpSpPr>
            <p:cNvPr id="13" name="Group 12"/>
            <p:cNvGrpSpPr/>
            <p:nvPr/>
          </p:nvGrpSpPr>
          <p:grpSpPr>
            <a:xfrm>
              <a:off x="0" y="1266190"/>
              <a:ext cx="5570855" cy="461010"/>
              <a:chOff x="0" y="1266190"/>
              <a:chExt cx="5570855" cy="461010"/>
            </a:xfrm>
          </p:grpSpPr>
          <p:sp>
            <p:nvSpPr>
              <p:cNvPr id="33" name="Text Box 15"/>
              <p:cNvSpPr txBox="1"/>
              <p:nvPr/>
            </p:nvSpPr>
            <p:spPr>
              <a:xfrm>
                <a:off x="2260600" y="1266190"/>
                <a:ext cx="1043940" cy="46101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  <a:effectLst/>
              <a:extLst>
                <a:ext uri="{C572A759-6A51-4108-AA02-DFA0A04FC94B}">
                  <ma14:wrappingTextBoxFlag xmlns:ma14="http://schemas.microsoft.com/office/mac/drawingml/2011/main"/>
                </a:ext>
              </a:extLst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GB" sz="1000">
                    <a:effectLst/>
                    <a:latin typeface="Times"/>
                    <a:ea typeface="ＭＳ 明朝"/>
                    <a:cs typeface="Times New Roman"/>
                  </a:rPr>
                  <a:t>Time-keeping Team Leader</a:t>
                </a:r>
              </a:p>
            </p:txBody>
          </p:sp>
          <p:sp>
            <p:nvSpPr>
              <p:cNvPr id="34" name="Text Box 18"/>
              <p:cNvSpPr txBox="1"/>
              <p:nvPr/>
            </p:nvSpPr>
            <p:spPr>
              <a:xfrm>
                <a:off x="3392805" y="1266190"/>
                <a:ext cx="1043940" cy="46101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  <a:effectLst/>
              <a:extLst>
                <a:ext uri="{C572A759-6A51-4108-AA02-DFA0A04FC94B}">
                  <ma14:wrappingTextBoxFlag xmlns:ma14="http://schemas.microsoft.com/office/mac/drawingml/2011/main"/>
                </a:ext>
              </a:extLst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GB" sz="1000">
                    <a:effectLst/>
                    <a:latin typeface="Times"/>
                    <a:ea typeface="ＭＳ 明朝"/>
                    <a:cs typeface="Times New Roman"/>
                  </a:rPr>
                  <a:t>Feedback </a:t>
                </a:r>
              </a:p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GB" sz="1000">
                    <a:effectLst/>
                    <a:latin typeface="Times"/>
                    <a:ea typeface="ＭＳ 明朝"/>
                    <a:cs typeface="Times New Roman"/>
                  </a:rPr>
                  <a:t>Team Leader</a:t>
                </a:r>
              </a:p>
            </p:txBody>
          </p:sp>
          <p:sp>
            <p:nvSpPr>
              <p:cNvPr id="35" name="Text Box 19"/>
              <p:cNvSpPr txBox="1"/>
              <p:nvPr/>
            </p:nvSpPr>
            <p:spPr>
              <a:xfrm>
                <a:off x="4526915" y="1266190"/>
                <a:ext cx="1043940" cy="46101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  <a:effectLst/>
              <a:extLst>
                <a:ext uri="{C572A759-6A51-4108-AA02-DFA0A04FC94B}">
                  <ma14:wrappingTextBoxFlag xmlns:ma14="http://schemas.microsoft.com/office/mac/drawingml/2011/main"/>
                </a:ext>
              </a:extLst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GB" sz="1000">
                    <a:effectLst/>
                    <a:latin typeface="Times"/>
                    <a:ea typeface="ＭＳ 明朝"/>
                    <a:cs typeface="Times New Roman"/>
                  </a:rPr>
                  <a:t>Clean-up </a:t>
                </a:r>
              </a:p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GB" sz="1000">
                    <a:effectLst/>
                    <a:latin typeface="Times"/>
                    <a:ea typeface="ＭＳ 明朝"/>
                    <a:cs typeface="Times New Roman"/>
                  </a:rPr>
                  <a:t>Team Leader</a:t>
                </a:r>
              </a:p>
            </p:txBody>
          </p:sp>
          <p:sp>
            <p:nvSpPr>
              <p:cNvPr id="36" name="Text Box 20"/>
              <p:cNvSpPr txBox="1"/>
              <p:nvPr/>
            </p:nvSpPr>
            <p:spPr>
              <a:xfrm>
                <a:off x="1127760" y="1266190"/>
                <a:ext cx="1043940" cy="46101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  <a:effectLst/>
              <a:extLst>
                <a:ext uri="{C572A759-6A51-4108-AA02-DFA0A04FC94B}">
                  <ma14:wrappingTextBoxFlag xmlns:ma14="http://schemas.microsoft.com/office/mac/drawingml/2011/main"/>
                </a:ext>
              </a:extLst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GB" sz="1000">
                    <a:effectLst/>
                    <a:latin typeface="Times"/>
                    <a:ea typeface="ＭＳ 明朝"/>
                    <a:cs typeface="Times New Roman"/>
                  </a:rPr>
                  <a:t>Administration Team Leader</a:t>
                </a:r>
              </a:p>
            </p:txBody>
          </p:sp>
          <p:sp>
            <p:nvSpPr>
              <p:cNvPr id="37" name="Text Box 21"/>
              <p:cNvSpPr txBox="1"/>
              <p:nvPr/>
            </p:nvSpPr>
            <p:spPr>
              <a:xfrm>
                <a:off x="0" y="1266190"/>
                <a:ext cx="1043940" cy="46101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  <a:effectLst/>
              <a:extLst>
                <a:ext uri="{C572A759-6A51-4108-AA02-DFA0A04FC94B}">
                  <ma14:wrappingTextBoxFlag xmlns:ma14="http://schemas.microsoft.com/office/mac/drawingml/2011/main"/>
                </a:ext>
              </a:extLst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GB" sz="1000">
                    <a:effectLst/>
                    <a:latin typeface="Times"/>
                    <a:ea typeface="ＭＳ 明朝"/>
                    <a:cs typeface="Times New Roman"/>
                  </a:rPr>
                  <a:t>Refreshment Team Leader</a:t>
                </a:r>
              </a:p>
            </p:txBody>
          </p:sp>
        </p:grpSp>
        <p:sp>
          <p:nvSpPr>
            <p:cNvPr id="14" name="Text Box 22"/>
            <p:cNvSpPr txBox="1"/>
            <p:nvPr/>
          </p:nvSpPr>
          <p:spPr>
            <a:xfrm>
              <a:off x="2287270" y="504190"/>
              <a:ext cx="1043940" cy="46101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  <a:effectLst/>
            <a:extLst>
              <a:ext uri="{C572A759-6A51-4108-AA02-DFA0A04FC94B}">
                <ma14:wrappingTextBoxFlag xmlns:ma14="http://schemas.microsoft.com/office/mac/drawingml/2011/main"/>
              </a:ext>
            </a:extLst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GB" sz="1000">
                  <a:effectLst/>
                  <a:latin typeface="Times"/>
                  <a:ea typeface="ＭＳ 明朝"/>
                  <a:cs typeface="Times New Roman"/>
                </a:rPr>
                <a:t>Course </a:t>
              </a:r>
            </a:p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GB" sz="1000">
                  <a:effectLst/>
                  <a:latin typeface="Times"/>
                  <a:ea typeface="ＭＳ 明朝"/>
                  <a:cs typeface="Times New Roman"/>
                </a:rPr>
                <a:t>Co-ordinator </a:t>
              </a:r>
            </a:p>
          </p:txBody>
        </p:sp>
        <p:cxnSp>
          <p:nvCxnSpPr>
            <p:cNvPr id="15" name="Straight Connector 14"/>
            <p:cNvCxnSpPr/>
            <p:nvPr/>
          </p:nvCxnSpPr>
          <p:spPr>
            <a:xfrm>
              <a:off x="2833370" y="246380"/>
              <a:ext cx="568" cy="260484"/>
            </a:xfrm>
            <a:prstGeom prst="line">
              <a:avLst/>
            </a:prstGeom>
            <a:ln w="12700" cmpd="sng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H="1">
              <a:off x="2821940" y="967105"/>
              <a:ext cx="11127" cy="303600"/>
            </a:xfrm>
            <a:prstGeom prst="line">
              <a:avLst/>
            </a:prstGeom>
            <a:ln w="12700" cmpd="sng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>
              <a:off x="535305" y="1134745"/>
              <a:ext cx="2540" cy="129540"/>
            </a:xfrm>
            <a:prstGeom prst="line">
              <a:avLst/>
            </a:prstGeom>
            <a:ln w="12700" cmpd="sng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flipH="1">
              <a:off x="530860" y="1118235"/>
              <a:ext cx="4546513" cy="15184"/>
            </a:xfrm>
            <a:prstGeom prst="line">
              <a:avLst/>
            </a:prstGeom>
            <a:ln w="12700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1667510" y="1130300"/>
              <a:ext cx="2540" cy="129540"/>
            </a:xfrm>
            <a:prstGeom prst="line">
              <a:avLst/>
            </a:prstGeom>
            <a:ln w="12700" cmpd="sng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5066030" y="1116330"/>
              <a:ext cx="5715" cy="143510"/>
            </a:xfrm>
            <a:prstGeom prst="line">
              <a:avLst/>
            </a:prstGeom>
            <a:ln w="12700" cmpd="sng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3902075" y="1127125"/>
              <a:ext cx="2540" cy="129540"/>
            </a:xfrm>
            <a:prstGeom prst="line">
              <a:avLst/>
            </a:prstGeom>
            <a:ln w="12700" cmpd="sng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04825" y="1720215"/>
              <a:ext cx="2540" cy="129540"/>
            </a:xfrm>
            <a:prstGeom prst="line">
              <a:avLst/>
            </a:prstGeom>
            <a:ln w="12700" cmpd="sng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080000" y="1717040"/>
              <a:ext cx="2540" cy="129540"/>
            </a:xfrm>
            <a:prstGeom prst="line">
              <a:avLst/>
            </a:prstGeom>
            <a:ln w="12700" cmpd="sng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flipH="1">
              <a:off x="1635760" y="1720215"/>
              <a:ext cx="2540" cy="129540"/>
            </a:xfrm>
            <a:prstGeom prst="line">
              <a:avLst/>
            </a:prstGeom>
            <a:ln w="12700" cmpd="sng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flipH="1">
              <a:off x="2832735" y="1724660"/>
              <a:ext cx="1270" cy="123190"/>
            </a:xfrm>
            <a:prstGeom prst="line">
              <a:avLst/>
            </a:prstGeom>
            <a:ln w="12700" cmpd="sng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flipH="1">
              <a:off x="3909695" y="1733550"/>
              <a:ext cx="5080" cy="116205"/>
            </a:xfrm>
            <a:prstGeom prst="line">
              <a:avLst/>
            </a:prstGeom>
            <a:ln w="12700" cmpd="sng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7" name="Group 26"/>
            <p:cNvGrpSpPr/>
            <p:nvPr/>
          </p:nvGrpSpPr>
          <p:grpSpPr>
            <a:xfrm>
              <a:off x="3175" y="1844675"/>
              <a:ext cx="5570855" cy="461010"/>
              <a:chOff x="3175" y="1844675"/>
              <a:chExt cx="5570855" cy="461010"/>
            </a:xfrm>
          </p:grpSpPr>
          <p:sp>
            <p:nvSpPr>
              <p:cNvPr id="28" name="Text Box 46"/>
              <p:cNvSpPr txBox="1"/>
              <p:nvPr/>
            </p:nvSpPr>
            <p:spPr>
              <a:xfrm>
                <a:off x="2263775" y="1844675"/>
                <a:ext cx="1043940" cy="46101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  <a:effectLst/>
              <a:extLst>
                <a:ext uri="{C572A759-6A51-4108-AA02-DFA0A04FC94B}">
                  <ma14:wrappingTextBoxFlag xmlns:ma14="http://schemas.microsoft.com/office/mac/drawingml/2011/main"/>
                </a:ext>
              </a:extLst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GB" sz="1000">
                    <a:effectLst/>
                    <a:latin typeface="Times"/>
                    <a:ea typeface="ＭＳ 明朝"/>
                    <a:cs typeface="Times New Roman"/>
                  </a:rPr>
                  <a:t>Time-keeping Team (4) </a:t>
                </a:r>
              </a:p>
            </p:txBody>
          </p:sp>
          <p:sp>
            <p:nvSpPr>
              <p:cNvPr id="29" name="Text Box 47"/>
              <p:cNvSpPr txBox="1"/>
              <p:nvPr/>
            </p:nvSpPr>
            <p:spPr>
              <a:xfrm>
                <a:off x="3395980" y="1844675"/>
                <a:ext cx="1043940" cy="46101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  <a:effectLst/>
              <a:extLst>
                <a:ext uri="{C572A759-6A51-4108-AA02-DFA0A04FC94B}">
                  <ma14:wrappingTextBoxFlag xmlns:ma14="http://schemas.microsoft.com/office/mac/drawingml/2011/main"/>
                </a:ext>
              </a:extLst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GB" sz="1000">
                    <a:effectLst/>
                    <a:latin typeface="Times"/>
                    <a:ea typeface="ＭＳ 明朝"/>
                    <a:cs typeface="Times New Roman"/>
                  </a:rPr>
                  <a:t>Feedback </a:t>
                </a:r>
              </a:p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GB" sz="1000">
                    <a:effectLst/>
                    <a:latin typeface="Times"/>
                    <a:ea typeface="ＭＳ 明朝"/>
                    <a:cs typeface="Times New Roman"/>
                  </a:rPr>
                  <a:t>Team  (4)</a:t>
                </a:r>
              </a:p>
            </p:txBody>
          </p:sp>
          <p:sp>
            <p:nvSpPr>
              <p:cNvPr id="30" name="Text Box 48"/>
              <p:cNvSpPr txBox="1"/>
              <p:nvPr/>
            </p:nvSpPr>
            <p:spPr>
              <a:xfrm>
                <a:off x="4530090" y="1844675"/>
                <a:ext cx="1043940" cy="46101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  <a:effectLst/>
              <a:extLst>
                <a:ext uri="{C572A759-6A51-4108-AA02-DFA0A04FC94B}">
                  <ma14:wrappingTextBoxFlag xmlns:ma14="http://schemas.microsoft.com/office/mac/drawingml/2011/main"/>
                </a:ext>
              </a:extLst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GB" sz="1000">
                    <a:effectLst/>
                    <a:latin typeface="Times"/>
                    <a:ea typeface="ＭＳ 明朝"/>
                    <a:cs typeface="Times New Roman"/>
                  </a:rPr>
                  <a:t>Clean-up </a:t>
                </a:r>
              </a:p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GB" sz="1000">
                    <a:effectLst/>
                    <a:latin typeface="Times"/>
                    <a:ea typeface="ＭＳ 明朝"/>
                    <a:cs typeface="Times New Roman"/>
                  </a:rPr>
                  <a:t>Team  (2)</a:t>
                </a:r>
              </a:p>
            </p:txBody>
          </p:sp>
          <p:sp>
            <p:nvSpPr>
              <p:cNvPr id="31" name="Text Box 49"/>
              <p:cNvSpPr txBox="1"/>
              <p:nvPr/>
            </p:nvSpPr>
            <p:spPr>
              <a:xfrm>
                <a:off x="1130935" y="1844675"/>
                <a:ext cx="1043940" cy="46101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  <a:effectLst/>
              <a:extLst>
                <a:ext uri="{C572A759-6A51-4108-AA02-DFA0A04FC94B}">
                  <ma14:wrappingTextBoxFlag xmlns:ma14="http://schemas.microsoft.com/office/mac/drawingml/2011/main"/>
                </a:ext>
              </a:extLst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GB" sz="1000">
                    <a:effectLst/>
                    <a:latin typeface="Times"/>
                    <a:ea typeface="ＭＳ 明朝"/>
                    <a:cs typeface="Times New Roman"/>
                  </a:rPr>
                  <a:t>Administration Team  (2)</a:t>
                </a:r>
              </a:p>
            </p:txBody>
          </p:sp>
          <p:sp>
            <p:nvSpPr>
              <p:cNvPr id="32" name="Text Box 50"/>
              <p:cNvSpPr txBox="1"/>
              <p:nvPr/>
            </p:nvSpPr>
            <p:spPr>
              <a:xfrm>
                <a:off x="3175" y="1844675"/>
                <a:ext cx="1043940" cy="46101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  <a:effectLst/>
              <a:extLst>
                <a:ext uri="{C572A759-6A51-4108-AA02-DFA0A04FC94B}">
                  <ma14:wrappingTextBoxFlag xmlns:ma14="http://schemas.microsoft.com/office/mac/drawingml/2011/main"/>
                </a:ext>
              </a:extLst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GB" sz="1000">
                    <a:effectLst/>
                    <a:latin typeface="Times"/>
                    <a:ea typeface="ＭＳ 明朝"/>
                    <a:cs typeface="Times New Roman"/>
                  </a:rPr>
                  <a:t>Refreshment Team  (2)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0051421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79</Words>
  <Application>Microsoft Macintosh PowerPoint</Application>
  <PresentationFormat>On-screen Show (4:3)</PresentationFormat>
  <Paragraphs>20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M1-1.  Course Structure: A Model Therapeutic Community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Rowdy Yates</dc:creator>
  <cp:lastModifiedBy>Rowdy Yates</cp:lastModifiedBy>
  <cp:revision>15</cp:revision>
  <dcterms:created xsi:type="dcterms:W3CDTF">2020-09-07T13:47:18Z</dcterms:created>
  <dcterms:modified xsi:type="dcterms:W3CDTF">2020-11-17T18:00:59Z</dcterms:modified>
</cp:coreProperties>
</file>