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444" r:id="rId3"/>
    <p:sldId id="445" r:id="rId4"/>
    <p:sldId id="446" r:id="rId5"/>
    <p:sldId id="462" r:id="rId6"/>
    <p:sldId id="463" r:id="rId7"/>
    <p:sldId id="439" r:id="rId8"/>
    <p:sldId id="440" r:id="rId9"/>
    <p:sldId id="441" r:id="rId10"/>
    <p:sldId id="442" r:id="rId11"/>
    <p:sldId id="447" r:id="rId12"/>
    <p:sldId id="460" r:id="rId13"/>
    <p:sldId id="461" r:id="rId14"/>
    <p:sldId id="425" r:id="rId15"/>
    <p:sldId id="427" r:id="rId16"/>
    <p:sldId id="466" r:id="rId17"/>
    <p:sldId id="455" r:id="rId18"/>
    <p:sldId id="448" r:id="rId19"/>
    <p:sldId id="449" r:id="rId20"/>
    <p:sldId id="450" r:id="rId21"/>
    <p:sldId id="451" r:id="rId22"/>
    <p:sldId id="465" r:id="rId23"/>
    <p:sldId id="454" r:id="rId24"/>
    <p:sldId id="458" r:id="rId25"/>
    <p:sldId id="457" r:id="rId26"/>
    <p:sldId id="459" r:id="rId27"/>
    <p:sldId id="435" r:id="rId28"/>
  </p:sldIdLst>
  <p:sldSz cx="9144000" cy="6858000" type="screen4x3"/>
  <p:notesSz cx="6797675" cy="9926638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282D"/>
    <a:srgbClr val="B2B2B2"/>
    <a:srgbClr val="DDDDDD"/>
    <a:srgbClr val="001D77"/>
    <a:srgbClr val="F4A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58" autoAdjust="0"/>
    <p:restoredTop sz="86261" autoAdjust="0"/>
  </p:normalViewPr>
  <p:slideViewPr>
    <p:cSldViewPr snapToGrid="0" snapToObjects="1">
      <p:cViewPr varScale="1">
        <p:scale>
          <a:sx n="100" d="100"/>
          <a:sy n="100" d="100"/>
        </p:scale>
        <p:origin x="203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Feuille_de_calcul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Feuille_de_calcul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Feuille_de_calcul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Feuille_de_calcul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Adult Education: Students</a:t>
            </a:r>
            <a:r>
              <a:rPr lang="en-US" baseline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2017 -</a:t>
            </a:r>
            <a:r>
              <a:rPr lang="en-US" baseline="0" dirty="0" smtClean="0">
                <a:solidFill>
                  <a:schemeClr val="accent1">
                    <a:lumMod val="75000"/>
                  </a:schemeClr>
                </a:solidFill>
              </a:rPr>
              <a:t> 2018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Effectifs de l'enseignement de promotion sociale 2017-2018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0.18038321835157609"/>
                  <c:y val="0.1057078579463280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Lower secondary education</a:t>
                    </a:r>
                    <a:r>
                      <a:rPr lang="en-US" baseline="0" dirty="0"/>
                      <a:t>
</a:t>
                    </a:r>
                    <a:fld id="{5A796060-57B7-4729-BB5A-4CFF963A027C}" type="PERCENTAGE">
                      <a:rPr lang="en-US" baseline="0"/>
                      <a:pPr/>
                      <a:t>[POURCENTAGE]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12981204748787206"/>
                  <c:y val="-0.1623346188869248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Upper secondary education</a:t>
                    </a:r>
                    <a:r>
                      <a:rPr lang="en-US" baseline="0" dirty="0"/>
                      <a:t>
</a:t>
                    </a:r>
                    <a:fld id="{B346115A-FFC6-48FF-9EAF-D99F7E09B37B}" type="PERCENTAGE">
                      <a:rPr lang="en-US" baseline="0"/>
                      <a:pPr/>
                      <a:t>[POURCENTAGE]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14856276866320503"/>
                  <c:y val="0.1635885692859821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Higher education</a:t>
                    </a:r>
                    <a:r>
                      <a:rPr lang="en-US" baseline="0" dirty="0"/>
                      <a:t>
</a:t>
                    </a:r>
                    <a:fld id="{AF2DEAE2-192A-4F4D-A901-67018786904E}" type="PERCENTAGE">
                      <a:rPr lang="en-US" baseline="0"/>
                      <a:pPr/>
                      <a:t>[POURCENTAGE]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Feuil1!$A$2:$A$4</c:f>
              <c:strCache>
                <c:ptCount val="3"/>
                <c:pt idx="0">
                  <c:v>Secondaire inférieur</c:v>
                </c:pt>
                <c:pt idx="1">
                  <c:v>Secondaire supérieur</c:v>
                </c:pt>
                <c:pt idx="2">
                  <c:v>Supérieur court et long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51372</c:v>
                </c:pt>
                <c:pt idx="1">
                  <c:v>61560</c:v>
                </c:pt>
                <c:pt idx="2">
                  <c:v>31703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Adult</a:t>
            </a:r>
            <a:r>
              <a:rPr lang="en-US" baseline="0" dirty="0" smtClean="0"/>
              <a:t> education : registrations 2017-2018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Feuil1!$B$9</c:f>
              <c:strCache>
                <c:ptCount val="1"/>
                <c:pt idx="0">
                  <c:v>Effectifs de l'enseignement de promotion sociale 2017-2018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0.12681479171539209"/>
                  <c:y val="0.18117004580688884"/>
                </c:manualLayout>
              </c:layout>
              <c:tx>
                <c:rich>
                  <a:bodyPr/>
                  <a:lstStyle/>
                  <a:p>
                    <a:r>
                      <a:rPr lang="en-US" sz="800" b="1" i="0" u="none" strike="noStrike" kern="1200" baseline="0" dirty="0" smtClean="0">
                        <a:solidFill>
                          <a:prstClr val="white"/>
                        </a:solidFill>
                      </a:rPr>
                      <a:t>Lower secondary education</a:t>
                    </a:r>
                    <a:r>
                      <a:rPr lang="en-US" baseline="0" dirty="0"/>
                      <a:t>
</a:t>
                    </a:r>
                    <a:fld id="{005FB780-605E-4841-97F3-15E08DC87CCC}" type="PERCENTAGE">
                      <a:rPr lang="en-US" baseline="0"/>
                      <a:pPr/>
                      <a:t>[POURCENTAGE]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0.10183340943768168"/>
                  <c:y val="-0.1999500256715446"/>
                </c:manualLayout>
              </c:layout>
              <c:tx>
                <c:rich>
                  <a:bodyPr/>
                  <a:lstStyle/>
                  <a:p>
                    <a:r>
                      <a:rPr lang="en-US" sz="800" b="1" i="0" u="none" strike="noStrike" kern="1200" baseline="0" dirty="0" smtClean="0">
                        <a:solidFill>
                          <a:prstClr val="white"/>
                        </a:solidFill>
                      </a:rPr>
                      <a:t>Upper secondary education</a:t>
                    </a:r>
                    <a:r>
                      <a:rPr lang="en-US" baseline="0" dirty="0"/>
                      <a:t>
</a:t>
                    </a:r>
                    <a:fld id="{A08009DD-4FB5-412A-8998-717C3814D6E4}" type="PERCENTAGE">
                      <a:rPr lang="en-US" baseline="0"/>
                      <a:pPr/>
                      <a:t>[POURCENTAGE]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16600815987110523"/>
                  <c:y val="0.13962175024892509"/>
                </c:manualLayout>
              </c:layout>
              <c:tx>
                <c:rich>
                  <a:bodyPr/>
                  <a:lstStyle/>
                  <a:p>
                    <a:r>
                      <a:rPr lang="en-US" sz="800" b="1" i="0" u="none" strike="noStrike" kern="1200" baseline="0" dirty="0" smtClean="0">
                        <a:solidFill>
                          <a:prstClr val="white"/>
                        </a:solidFill>
                      </a:rPr>
                      <a:t>Higher education</a:t>
                    </a:r>
                    <a:r>
                      <a:rPr lang="en-US" baseline="0" dirty="0"/>
                      <a:t>
</a:t>
                    </a:r>
                    <a:fld id="{606904A6-BE26-47EA-A4EE-338C41C16D71}" type="PERCENTAGE">
                      <a:rPr lang="en-US" baseline="0"/>
                      <a:pPr/>
                      <a:t>[POURCENTAGE]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Feuil1!$A$10:$A$12</c:f>
              <c:strCache>
                <c:ptCount val="3"/>
                <c:pt idx="0">
                  <c:v>Secondaire inférieur</c:v>
                </c:pt>
                <c:pt idx="1">
                  <c:v>Secondaire supérieur</c:v>
                </c:pt>
                <c:pt idx="2">
                  <c:v>Supérieur court et long</c:v>
                </c:pt>
              </c:strCache>
            </c:strRef>
          </c:cat>
          <c:val>
            <c:numRef>
              <c:f>Feuil1!$B$10:$B$12</c:f>
              <c:numCache>
                <c:formatCode>General</c:formatCode>
                <c:ptCount val="3"/>
                <c:pt idx="0">
                  <c:v>89187</c:v>
                </c:pt>
                <c:pt idx="1">
                  <c:v>181195</c:v>
                </c:pt>
                <c:pt idx="2">
                  <c:v>126419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Adult</a:t>
            </a:r>
            <a:r>
              <a:rPr lang="en-US" baseline="0" dirty="0" smtClean="0"/>
              <a:t> education : registrations 2017-2018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Share of the different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bes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on the basis of the average registrations</a:t>
            </a:r>
            <a:r>
              <a:rPr lang="en-US" baseline="0" dirty="0" smtClean="0">
                <a:solidFill>
                  <a:schemeClr val="accent1">
                    <a:lumMod val="75000"/>
                  </a:schemeClr>
                </a:solidFill>
              </a:rPr>
              <a:t> (integrated final test) between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2014/15 and</a:t>
            </a:r>
            <a:r>
              <a:rPr lang="en-US" baseline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2017/18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'Indicateurs BES (2)'!$B$1</c:f>
              <c:strCache>
                <c:ptCount val="1"/>
                <c:pt idx="0">
                  <c:v>Moyenne du nombre d'inscriptions à l'EI entre 2014/15 et 2017/18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ANIMATOR IN COLLECTIVE POLITICAL,CULTURAL</a:t>
                    </a:r>
                    <a:r>
                      <a:rPr lang="en-US" baseline="0" dirty="0" smtClean="0"/>
                      <a:t> AND SOCIAL ACTION</a:t>
                    </a:r>
                    <a:r>
                      <a:rPr lang="en-US" baseline="0" dirty="0"/>
                      <a:t>
</a:t>
                    </a:r>
                    <a:fld id="{1F234C90-7B0F-4252-9665-3D8AC3145D49}" type="PERCENTAGE">
                      <a:rPr lang="en-US" baseline="0"/>
                      <a:pPr>
                        <a:defRPr/>
                      </a:pPr>
                      <a:t>[POURCENTAGE]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dirty="0" smtClean="0"/>
                      <a:t>ADVISOR IN PERSONNEL ADMINISTRATION AND MANAGEMENT  </a:t>
                    </a:r>
                    <a:r>
                      <a:rPr lang="en-US" baseline="0" dirty="0"/>
                      <a:t>
</a:t>
                    </a:r>
                    <a:fld id="{C67AE065-0A4C-47E7-B38F-6B119BD852B2}" type="PERCENTAGE">
                      <a:rPr lang="en-US" baseline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[POURCENTAGE]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dirty="0" smtClean="0"/>
                      <a:t>SOCIO-PROFESSIONAL INTEGRATION ADVISOR</a:t>
                    </a:r>
                    <a:r>
                      <a:rPr lang="en-US" baseline="0" dirty="0"/>
                      <a:t>
</a:t>
                    </a:r>
                    <a:fld id="{B435618B-5310-4638-B615-AC382F9B9F04}" type="PERCENTAGE">
                      <a:rPr lang="en-US" baseline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[POURCENTAGE]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dirty="0" smtClean="0"/>
                      <a:t>LITERACY TRAINER</a:t>
                    </a:r>
                    <a:r>
                      <a:rPr lang="en-US" baseline="0" dirty="0"/>
                      <a:t>
</a:t>
                    </a:r>
                    <a:fld id="{D4F48EFB-2081-47A6-A760-36A904E416D4}" type="PERCENTAGE">
                      <a:rPr lang="en-US" baseline="0" dirty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[POURCENTAGE]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COMMERCIAL</a:t>
                    </a:r>
                    <a:r>
                      <a:rPr lang="en-US" baseline="0" dirty="0" smtClean="0"/>
                      <a:t> UNIT MANAGER</a:t>
                    </a:r>
                    <a:r>
                      <a:rPr lang="en-US" dirty="0" smtClean="0"/>
                      <a:t> </a:t>
                    </a:r>
                    <a:r>
                      <a:rPr lang="en-US" baseline="0" dirty="0"/>
                      <a:t>
</a:t>
                    </a:r>
                    <a:fld id="{ACBA0977-E329-448A-B145-C6DCD634E504}" type="PERCENTAGE">
                      <a:rPr lang="en-US" baseline="0" dirty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[POURCENTAGE]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1.4462375689277373E-2"/>
                  <c:y val="3.889382286516509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dirty="0" smtClean="0"/>
                      <a:t>GENERAL STAGE MANAGER</a:t>
                    </a:r>
                    <a:r>
                      <a:rPr lang="en-US" baseline="0" dirty="0"/>
                      <a:t>
</a:t>
                    </a:r>
                    <a:fld id="{E48C70A2-CCBD-450A-BE87-07CC7B2F9F4C}" type="PERCENTAGE">
                      <a:rPr lang="en-US" baseline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[POURCENTAGE]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8"/>
              <c:layout>
                <c:manualLayout>
                  <c:x val="6.1162079510703815E-3"/>
                  <c:y val="7.7519379844961239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fr-BE" dirty="0" smtClean="0"/>
                      <a:t>TOUR</a:t>
                    </a:r>
                    <a:r>
                      <a:rPr lang="fr-BE" baseline="0" dirty="0" smtClean="0"/>
                      <a:t> GUIDE – REGIONAL GUIDE</a:t>
                    </a:r>
                    <a:r>
                      <a:rPr lang="fr-BE" baseline="0" dirty="0"/>
                      <a:t>
</a:t>
                    </a:r>
                    <a:fld id="{BA5333A0-5B6A-44D3-9C68-843BDAA7C5F7}" type="PERCENTAGE">
                      <a:rPr lang="fr-BE" baseline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[POURCENTAGE]</a:t>
                    </a:fld>
                    <a:endParaRPr lang="fr-BE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'Indicateurs BES (2)'!$A$2:$A$10</c:f>
              <c:strCache>
                <c:ptCount val="9"/>
                <c:pt idx="0">
                  <c:v>ANIMATEUR EN ACTION COLLECTIVE POLITIQUE, CULTURELLE ET SOCIALE</c:v>
                </c:pt>
                <c:pt idx="1">
                  <c:v>CONSEILLER EN ADMINISTRATION ET GESTION DU PERSONNEL</c:v>
                </c:pt>
                <c:pt idx="2">
                  <c:v>CONSEILLER EN INSERTION SOCIOPROFESSIONNELLE</c:v>
                </c:pt>
                <c:pt idx="3">
                  <c:v>FORMATEUR EN ALPHABETISATION</c:v>
                </c:pt>
                <c:pt idx="4">
                  <c:v>GESTIONNAIRE D'UNITES COMMERCIALES</c:v>
                </c:pt>
                <c:pt idx="5">
                  <c:v>WEBDESIGNER</c:v>
                </c:pt>
                <c:pt idx="6">
                  <c:v>WEBDEVELOPER</c:v>
                </c:pt>
                <c:pt idx="7">
                  <c:v>REGISSEUR GENERAL DE SPECTACLES</c:v>
                </c:pt>
                <c:pt idx="8">
                  <c:v>GUIDE TOURISTIQUE - GUIDE REGIONAL</c:v>
                </c:pt>
              </c:strCache>
            </c:strRef>
          </c:cat>
          <c:val>
            <c:numRef>
              <c:f>'Indicateurs BES (2)'!$B$2:$B$10</c:f>
              <c:numCache>
                <c:formatCode>General</c:formatCode>
                <c:ptCount val="9"/>
                <c:pt idx="0">
                  <c:v>31</c:v>
                </c:pt>
                <c:pt idx="1">
                  <c:v>5</c:v>
                </c:pt>
                <c:pt idx="2">
                  <c:v>21</c:v>
                </c:pt>
                <c:pt idx="3">
                  <c:v>13</c:v>
                </c:pt>
                <c:pt idx="4">
                  <c:v>3</c:v>
                </c:pt>
                <c:pt idx="5">
                  <c:v>63</c:v>
                </c:pt>
                <c:pt idx="6">
                  <c:v>90</c:v>
                </c:pt>
                <c:pt idx="7">
                  <c:v>9</c:v>
                </c:pt>
                <c:pt idx="8">
                  <c:v>4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16" tIns="44108" rIns="88216" bIns="4410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94" y="1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16" tIns="44108" rIns="88216" bIns="4410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13A65D7-714C-4BB0-B928-024303AA17C0}" type="datetime1">
              <a:rPr lang="fr-FR"/>
              <a:pPr/>
              <a:t>05/09/2019</a:t>
            </a:fld>
            <a:endParaRPr lang="fr-FR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306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16" tIns="44108" rIns="88216" bIns="4410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94" y="9429306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16" tIns="44108" rIns="88216" bIns="4410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C52711-F675-4298-BE4F-BC1836DD37F5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48073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16" tIns="44108" rIns="88216" bIns="4410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94" y="1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16" tIns="44108" rIns="88216" bIns="4410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3E68DB5-93A3-4CFD-94EA-0F59BFC6E3FC}" type="datetime1">
              <a:rPr lang="fr-FR"/>
              <a:pPr/>
              <a:t>05/09/2019</a:t>
            </a:fld>
            <a:endParaRPr lang="fr-FR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64" y="4714653"/>
            <a:ext cx="5438748" cy="4466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16" tIns="44108" rIns="88216" bIns="441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306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16" tIns="44108" rIns="88216" bIns="4410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94" y="9429306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16" tIns="44108" rIns="88216" bIns="4410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E5EBAA7-4785-47C8-81AF-FA5115C4ACD5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2462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22809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14653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35374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75797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31657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54826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479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31303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10311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18233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7156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75605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3453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93270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45333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086958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sz="1200" i="1" u="sng" dirty="0" smtClean="0"/>
              <a:t>Automatic</a:t>
            </a:r>
            <a:r>
              <a:rPr lang="nl-BE" sz="1200" i="1" dirty="0" smtClean="0"/>
              <a:t>:</a:t>
            </a:r>
            <a:r>
              <a:rPr lang="nl-BE" sz="1200" dirty="0" smtClean="0"/>
              <a:t> without </a:t>
            </a:r>
            <a:r>
              <a:rPr lang="nl-BE" sz="1200" dirty="0" err="1" smtClean="0"/>
              <a:t>administrative</a:t>
            </a:r>
            <a:r>
              <a:rPr lang="nl-BE" sz="1200" dirty="0" smtClean="0"/>
              <a:t> </a:t>
            </a:r>
            <a:r>
              <a:rPr lang="nl-BE" sz="1200" dirty="0" err="1" smtClean="0"/>
              <a:t>formalities</a:t>
            </a:r>
            <a:r>
              <a:rPr lang="nl-BE" sz="1200" dirty="0" smtClean="0"/>
              <a:t> </a:t>
            </a:r>
          </a:p>
          <a:p>
            <a:pPr marL="0" indent="0">
              <a:buNone/>
            </a:pPr>
            <a:r>
              <a:rPr lang="nl-BE" sz="1200" dirty="0" smtClean="0"/>
              <a:t>		</a:t>
            </a:r>
            <a:r>
              <a:rPr lang="nl-BE" sz="1200" i="1" u="sng" dirty="0" smtClean="0"/>
              <a:t>Mutual</a:t>
            </a:r>
            <a:r>
              <a:rPr lang="nl-BE" sz="1200" i="1" dirty="0" smtClean="0"/>
              <a:t>:</a:t>
            </a:r>
            <a:r>
              <a:rPr lang="nl-BE" sz="1200" dirty="0" smtClean="0"/>
              <a:t> in </a:t>
            </a:r>
            <a:r>
              <a:rPr lang="nl-BE" sz="1200" dirty="0" err="1" smtClean="0"/>
              <a:t>each</a:t>
            </a:r>
            <a:r>
              <a:rPr lang="nl-BE" sz="1200" dirty="0" smtClean="0"/>
              <a:t> system</a:t>
            </a:r>
          </a:p>
          <a:p>
            <a:pPr marL="0" indent="0">
              <a:buNone/>
            </a:pPr>
            <a:r>
              <a:rPr lang="nl-BE" sz="1200" dirty="0" smtClean="0"/>
              <a:t>		</a:t>
            </a:r>
            <a:r>
              <a:rPr lang="nl-BE" sz="1200" i="1" u="sng" dirty="0" err="1" smtClean="0"/>
              <a:t>Generic</a:t>
            </a:r>
            <a:r>
              <a:rPr lang="nl-BE" sz="1200" i="1" dirty="0" smtClean="0"/>
              <a:t>: </a:t>
            </a:r>
            <a:r>
              <a:rPr lang="nl-BE" sz="1200" dirty="0" err="1" smtClean="0"/>
              <a:t>not</a:t>
            </a:r>
            <a:r>
              <a:rPr lang="nl-BE" sz="1200" dirty="0" smtClean="0"/>
              <a:t> </a:t>
            </a:r>
            <a:r>
              <a:rPr lang="nl-BE" sz="1200" dirty="0" err="1" smtClean="0"/>
              <a:t>specific</a:t>
            </a:r>
            <a:r>
              <a:rPr lang="nl-BE" sz="1200" dirty="0" smtClean="0"/>
              <a:t> (versus </a:t>
            </a:r>
            <a:r>
              <a:rPr lang="nl-BE" sz="1200" dirty="0" err="1" smtClean="0"/>
              <a:t>academic</a:t>
            </a:r>
            <a:r>
              <a:rPr lang="nl-BE" sz="1200" dirty="0" smtClean="0"/>
              <a:t> </a:t>
            </a:r>
            <a:r>
              <a:rPr lang="nl-BE" sz="1200" dirty="0" err="1" smtClean="0"/>
              <a:t>recognition</a:t>
            </a:r>
            <a:r>
              <a:rPr lang="nl-BE" sz="1200" dirty="0" smtClean="0"/>
              <a:t>: </a:t>
            </a:r>
          </a:p>
          <a:p>
            <a:pPr marL="0" indent="0">
              <a:buNone/>
            </a:pPr>
            <a:r>
              <a:rPr lang="nl-BE" sz="1200" dirty="0" smtClean="0"/>
              <a:t>		NO </a:t>
            </a:r>
            <a:r>
              <a:rPr lang="nl-BE" sz="1200" dirty="0" err="1" smtClean="0"/>
              <a:t>recognition</a:t>
            </a:r>
            <a:r>
              <a:rPr lang="nl-BE" sz="1200" dirty="0" smtClean="0"/>
              <a:t> of the content </a:t>
            </a:r>
            <a:r>
              <a:rPr lang="nl-BE" sz="1200" smtClean="0"/>
              <a:t>nor professional</a:t>
            </a:r>
            <a:r>
              <a:rPr lang="nl-BE" sz="1200" baseline="0" smtClean="0"/>
              <a:t> </a:t>
            </a:r>
            <a:r>
              <a:rPr lang="nl-BE" sz="1200" smtClean="0"/>
              <a:t>qualifications</a:t>
            </a:r>
            <a:r>
              <a:rPr lang="nl-BE" sz="1200" dirty="0" smtClean="0"/>
              <a:t>)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04301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62966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19049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6386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6050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1637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7242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55263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46563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0549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909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4D30AA-55F6-47DA-817C-66BCEB0C86C1}" type="datetime1">
              <a:rPr lang="fr-FR"/>
              <a:pPr/>
              <a:t>05/09/2019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546B55-CA49-41AA-BA08-EB8B3C66EEAA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13BBB0-32CD-4061-9E3A-82E977708825}" type="datetime1">
              <a:rPr lang="fr-FR"/>
              <a:pPr/>
              <a:t>05/09/2019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C61FC0-DBBF-4BD9-868A-742F1FE7A2B5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E8D21D-9B2D-43A9-B993-00AF0AA34F2B}" type="datetime1">
              <a:rPr lang="fr-FR"/>
              <a:pPr/>
              <a:t>05/09/2019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6AEB00-7085-458E-9E75-26AE509FC670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434D16-0502-420E-867C-852CD41E7E39}" type="datetime1">
              <a:rPr lang="fr-FR"/>
              <a:pPr/>
              <a:t>05/09/2019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BCAE47-C95C-48AD-9342-55FD05214EA9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417310-33DB-47F0-9863-7C0128FA422F}" type="datetime1">
              <a:rPr lang="fr-FR"/>
              <a:pPr/>
              <a:t>05/09/2019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D69A29-B438-43B4-AF90-296485CB7D2C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065FC9-8C9B-459F-A61E-74F069BEDF21}" type="datetime1">
              <a:rPr lang="fr-FR"/>
              <a:pPr/>
              <a:t>05/09/2019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60682-2680-4633-AEF9-0945DFDD17B9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0C14DE-25A8-419E-BFC9-04337D74DF56}" type="datetime1">
              <a:rPr lang="fr-FR"/>
              <a:pPr/>
              <a:t>05/09/2019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9088B1-AFE9-4A4A-98EE-23094FD72AEF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26293C-27DD-4A07-B400-51E19B744FE0}" type="datetime1">
              <a:rPr lang="fr-FR"/>
              <a:pPr/>
              <a:t>05/09/2019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3314AB-75CF-4ECA-ABBD-19538E8C1C4E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C70174-7755-4627-BF12-C6820EFCB195}" type="datetime1">
              <a:rPr lang="fr-FR"/>
              <a:pPr/>
              <a:t>05/09/2019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901634-DAA2-4038-98E8-35D2853BA9BE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CD6D31-E847-4684-9618-2991ED622A00}" type="datetime1">
              <a:rPr lang="fr-FR"/>
              <a:pPr/>
              <a:t>05/09/2019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8458AB-EFED-4D7F-B8B1-C691C256D0ED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E04F5E-7D0C-45BD-BD78-21DA32EE7BE7}" type="datetime1">
              <a:rPr lang="fr-FR"/>
              <a:pPr/>
              <a:t>05/09/2019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E30A64-493C-4175-A0CC-5CD26D44041B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5ED0D2F3-1DCB-4E93-8311-69E8427E9F9D}" type="datetime1">
              <a:rPr lang="fr-FR"/>
              <a:pPr/>
              <a:t>05/09/2019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3CE7F90-16DC-426D-96D8-28F8E9F4FD39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2.jp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image" Target="../media/image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2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1" name="Image 5" descr="filet.jpg"/>
          <p:cNvPicPr preferRelativeResize="0">
            <a:picLocks/>
          </p:cNvPicPr>
          <p:nvPr/>
        </p:nvPicPr>
        <p:blipFill>
          <a:blip r:embed="rId3"/>
          <a:srcRect t="38530"/>
          <a:stretch>
            <a:fillRect/>
          </a:stretch>
        </p:blipFill>
        <p:spPr bwMode="auto">
          <a:xfrm>
            <a:off x="0" y="6526213"/>
            <a:ext cx="9140825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395288" y="925513"/>
            <a:ext cx="8158705" cy="3489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/>
            <a:endParaRPr lang="en-US" sz="3200" b="1" dirty="0" smtClean="0"/>
          </a:p>
          <a:p>
            <a:pPr algn="r"/>
            <a:endParaRPr lang="en-US" sz="3200" b="1" dirty="0" smtClean="0"/>
          </a:p>
          <a:p>
            <a:pPr algn="ctr"/>
            <a:endParaRPr lang="en-US" sz="3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Level 5 qualifications</a:t>
            </a:r>
          </a:p>
          <a:p>
            <a:pPr algn="ctr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in the French Community of Belgium</a:t>
            </a:r>
          </a:p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en-US" sz="20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749"/>
            <a:ext cx="2502604" cy="7707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1" name="Image 5" descr="filet.jpg"/>
          <p:cNvPicPr preferRelativeResize="0">
            <a:picLocks/>
          </p:cNvPicPr>
          <p:nvPr/>
        </p:nvPicPr>
        <p:blipFill>
          <a:blip r:embed="rId3"/>
          <a:srcRect t="38530"/>
          <a:stretch>
            <a:fillRect/>
          </a:stretch>
        </p:blipFill>
        <p:spPr bwMode="auto">
          <a:xfrm>
            <a:off x="0" y="6526213"/>
            <a:ext cx="9140825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211292" y="1093598"/>
            <a:ext cx="30451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u="sng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Modular system</a:t>
            </a:r>
            <a:r>
              <a:rPr lang="fr-BE" sz="3200" b="1" u="sng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94074" y="3263384"/>
            <a:ext cx="1031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/>
              <a:t>1 section</a:t>
            </a:r>
          </a:p>
        </p:txBody>
      </p:sp>
      <p:sp>
        <p:nvSpPr>
          <p:cNvPr id="9" name="Left Brace 2"/>
          <p:cNvSpPr/>
          <p:nvPr/>
        </p:nvSpPr>
        <p:spPr>
          <a:xfrm>
            <a:off x="837093" y="1878583"/>
            <a:ext cx="576064" cy="4135947"/>
          </a:xfrm>
          <a:prstGeom prst="leftBrace">
            <a:avLst/>
          </a:prstGeom>
          <a:ln w="38100">
            <a:solidFill>
              <a:srgbClr val="C928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 b="1" dirty="0">
              <a:solidFill>
                <a:srgbClr val="00B050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1535" y="2029420"/>
            <a:ext cx="1408298" cy="780356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4781" y="2029420"/>
            <a:ext cx="1414395" cy="78035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5161" y="3368773"/>
            <a:ext cx="1536325" cy="829128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96005" y="2712761"/>
            <a:ext cx="786452" cy="859611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37417" y="2712761"/>
            <a:ext cx="682811" cy="859611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53491" y="2029420"/>
            <a:ext cx="1408298" cy="835224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53490" y="3368773"/>
            <a:ext cx="1390008" cy="847417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21462" y="4505352"/>
            <a:ext cx="1420491" cy="841321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50719" y="2702663"/>
            <a:ext cx="414564" cy="902286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50358" y="4109078"/>
            <a:ext cx="414564" cy="902286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62380" y="2712305"/>
            <a:ext cx="1316850" cy="707197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94134" y="5356983"/>
            <a:ext cx="4718713" cy="963251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749"/>
            <a:ext cx="2502604" cy="77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29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1" name="Image 5" descr="filet.jpg"/>
          <p:cNvPicPr preferRelativeResize="0">
            <a:picLocks/>
          </p:cNvPicPr>
          <p:nvPr/>
        </p:nvPicPr>
        <p:blipFill>
          <a:blip r:embed="rId3"/>
          <a:srcRect t="38530"/>
          <a:stretch>
            <a:fillRect/>
          </a:stretch>
        </p:blipFill>
        <p:spPr bwMode="auto">
          <a:xfrm>
            <a:off x="0" y="6526213"/>
            <a:ext cx="9140825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058511" y="1263134"/>
            <a:ext cx="23535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u="sng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Organization</a:t>
            </a:r>
            <a:endParaRPr lang="fr-BE" sz="3200" b="1" u="sng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3825" y="2249865"/>
            <a:ext cx="859155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B050"/>
                </a:solidFill>
                <a:latin typeface="+mn-lt"/>
                <a:ea typeface="+mn-ea"/>
              </a:rPr>
              <a:t>Autonomy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 of each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institution;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rgbClr val="00B050"/>
                </a:solidFill>
                <a:latin typeface="+mn-lt"/>
                <a:ea typeface="+mn-ea"/>
              </a:rPr>
              <a:t>Dynamic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 training process enabling people to combine studies and career throughout their </a:t>
            </a: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life;</a:t>
            </a:r>
            <a:endParaRPr lang="en-GB" sz="2400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rgbClr val="00B050"/>
                </a:solidFill>
                <a:latin typeface="+mn-lt"/>
                <a:ea typeface="+mn-ea"/>
              </a:rPr>
              <a:t>Continuous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 or </a:t>
            </a:r>
            <a:r>
              <a:rPr lang="en-GB" sz="2400" dirty="0">
                <a:solidFill>
                  <a:srgbClr val="00B050"/>
                </a:solidFill>
                <a:latin typeface="+mn-lt"/>
                <a:ea typeface="+mn-ea"/>
              </a:rPr>
              <a:t>occasional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 and </a:t>
            </a:r>
            <a:r>
              <a:rPr lang="en-GB" sz="2400" dirty="0">
                <a:solidFill>
                  <a:srgbClr val="00B050"/>
                </a:solidFill>
                <a:latin typeface="+mn-lt"/>
                <a:ea typeface="+mn-ea"/>
              </a:rPr>
              <a:t>evening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 or </a:t>
            </a:r>
            <a:r>
              <a:rPr lang="en-GB" sz="2400" dirty="0">
                <a:solidFill>
                  <a:srgbClr val="00B050"/>
                </a:solidFill>
                <a:latin typeface="+mn-lt"/>
                <a:ea typeface="+mn-ea"/>
              </a:rPr>
              <a:t>day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 </a:t>
            </a: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courses;</a:t>
            </a:r>
            <a:endParaRPr lang="en-GB" sz="2400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The students </a:t>
            </a: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attend 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the suggested courses planning of the academic year or can </a:t>
            </a:r>
            <a:r>
              <a:rPr lang="en-GB" sz="2400" dirty="0">
                <a:solidFill>
                  <a:srgbClr val="00B050"/>
                </a:solidFill>
                <a:latin typeface="+mn-lt"/>
                <a:ea typeface="+mn-ea"/>
              </a:rPr>
              <a:t>customize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 it in accordance with their personal or professional </a:t>
            </a: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constraints and previous acquired experience / skills (</a:t>
            </a:r>
            <a:r>
              <a:rPr lang="fr-BE" sz="24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90 </a:t>
            </a:r>
            <a:r>
              <a:rPr lang="fr-BE" sz="24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ECTS MAX - </a:t>
            </a:r>
            <a:r>
              <a:rPr lang="fr-BE" sz="24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30 </a:t>
            </a:r>
            <a:r>
              <a:rPr lang="fr-BE" sz="24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to be attended).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</a:endParaRPr>
          </a:p>
          <a:p>
            <a:endParaRPr lang="fr-BE" sz="2400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749"/>
            <a:ext cx="2502604" cy="77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67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1" name="Image 5" descr="filet.jpg"/>
          <p:cNvPicPr preferRelativeResize="0">
            <a:picLocks/>
          </p:cNvPicPr>
          <p:nvPr/>
        </p:nvPicPr>
        <p:blipFill>
          <a:blip r:embed="rId3"/>
          <a:srcRect t="38530"/>
          <a:stretch>
            <a:fillRect/>
          </a:stretch>
        </p:blipFill>
        <p:spPr bwMode="auto">
          <a:xfrm>
            <a:off x="0" y="6526213"/>
            <a:ext cx="9140825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844931" y="1263134"/>
            <a:ext cx="38561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altLang="fr-FR" sz="3200" b="1" dirty="0" err="1">
                <a:solidFill>
                  <a:srgbClr val="4F81BD">
                    <a:lumMod val="75000"/>
                  </a:srgbClr>
                </a:solidFill>
              </a:rPr>
              <a:t>Quality</a:t>
            </a:r>
            <a:r>
              <a:rPr lang="fr-BE" altLang="fr-FR" sz="3200" b="1" dirty="0">
                <a:solidFill>
                  <a:srgbClr val="4F81BD">
                    <a:lumMod val="75000"/>
                  </a:srgbClr>
                </a:solidFill>
              </a:rPr>
              <a:t> </a:t>
            </a:r>
            <a:r>
              <a:rPr lang="fr-BE" altLang="fr-FR" sz="3200" b="1" dirty="0" smtClean="0">
                <a:solidFill>
                  <a:srgbClr val="4F81BD">
                    <a:lumMod val="75000"/>
                  </a:srgbClr>
                </a:solidFill>
              </a:rPr>
              <a:t>assurance (1) </a:t>
            </a:r>
            <a:endParaRPr lang="fr-BE" altLang="fr-FR" sz="3200" b="1" dirty="0">
              <a:solidFill>
                <a:srgbClr val="4F81BD">
                  <a:lumMod val="75000"/>
                </a:srgb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749"/>
            <a:ext cx="2502604" cy="77076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2180094"/>
            <a:ext cx="8382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400" dirty="0" err="1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Adult</a:t>
            </a:r>
            <a:r>
              <a:rPr lang="fr-BE" sz="24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 </a:t>
            </a:r>
            <a:r>
              <a:rPr lang="fr-BE" sz="2400" dirty="0" err="1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education</a:t>
            </a:r>
            <a:r>
              <a:rPr lang="fr-BE" sz="24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 </a:t>
            </a:r>
            <a:r>
              <a:rPr lang="fr-BE" sz="2400" dirty="0" err="1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quality</a:t>
            </a:r>
            <a:r>
              <a:rPr lang="fr-BE" sz="24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 </a:t>
            </a:r>
            <a:r>
              <a:rPr lang="fr-BE" sz="24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assurance </a:t>
            </a:r>
            <a:r>
              <a:rPr lang="fr-BE" sz="24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system </a:t>
            </a:r>
            <a:r>
              <a:rPr lang="fr-BE" sz="2400" dirty="0" err="1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is</a:t>
            </a:r>
            <a:r>
              <a:rPr lang="fr-BE" sz="24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 based on the articulation of 4 guidelines set by the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Governments:</a:t>
            </a:r>
          </a:p>
          <a:p>
            <a:endParaRPr lang="fr-BE" sz="2400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BE" sz="24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	</a:t>
            </a:r>
            <a:r>
              <a:rPr lang="fr-BE" sz="2400" dirty="0" err="1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Legislations</a:t>
            </a:r>
            <a:endParaRPr lang="fr-BE" sz="2400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BE" sz="24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	European </a:t>
            </a:r>
            <a:r>
              <a:rPr lang="fr-BE" sz="2400" dirty="0" err="1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quality</a:t>
            </a:r>
            <a:r>
              <a:rPr lang="fr-BE" sz="24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 </a:t>
            </a:r>
            <a:r>
              <a:rPr lang="fr-BE" sz="2400" dirty="0" err="1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frameworks</a:t>
            </a:r>
            <a:r>
              <a:rPr lang="fr-BE" sz="24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 </a:t>
            </a:r>
            <a:r>
              <a:rPr lang="fr-BE" sz="24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(EQF, /</a:t>
            </a:r>
            <a:r>
              <a:rPr lang="fr-BE" sz="24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EQAVET, ESG)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 The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internal quality management system of the institutions</a:t>
            </a:r>
            <a:endParaRPr lang="fr-BE" sz="2400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BE" sz="24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 </a:t>
            </a:r>
            <a:r>
              <a:rPr lang="fr-BE" sz="2400" dirty="0" err="1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External</a:t>
            </a:r>
            <a:r>
              <a:rPr lang="fr-BE" sz="24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 </a:t>
            </a:r>
            <a:r>
              <a:rPr lang="fr-BE" sz="2400" dirty="0" err="1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evaluation</a:t>
            </a:r>
            <a:r>
              <a:rPr lang="fr-BE" sz="24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 bodies (Administration Audit </a:t>
            </a:r>
            <a:r>
              <a:rPr lang="fr-BE" sz="24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Service,</a:t>
            </a:r>
          </a:p>
          <a:p>
            <a:r>
              <a:rPr lang="fr-BE" sz="24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 </a:t>
            </a:r>
            <a:r>
              <a:rPr lang="fr-BE" sz="24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      Inspection Service, AEQES (Agence pour l’Evaluation de la</a:t>
            </a:r>
          </a:p>
          <a:p>
            <a:r>
              <a:rPr lang="fr-BE" sz="24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 </a:t>
            </a:r>
            <a:r>
              <a:rPr lang="fr-BE" sz="24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     Qualité de l’Enseignement Supérieur).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+mn-lt"/>
              <a:ea typeface="+mn-ea"/>
            </a:endParaRP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     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20066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1" name="Image 5" descr="filet.jpg"/>
          <p:cNvPicPr preferRelativeResize="0">
            <a:picLocks/>
          </p:cNvPicPr>
          <p:nvPr/>
        </p:nvPicPr>
        <p:blipFill>
          <a:blip r:embed="rId3"/>
          <a:srcRect t="38530"/>
          <a:stretch>
            <a:fillRect/>
          </a:stretch>
        </p:blipFill>
        <p:spPr bwMode="auto">
          <a:xfrm>
            <a:off x="0" y="6526213"/>
            <a:ext cx="9140825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844931" y="1263134"/>
            <a:ext cx="37631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altLang="fr-FR" sz="3200" b="1" dirty="0" err="1">
                <a:solidFill>
                  <a:srgbClr val="4F81BD">
                    <a:lumMod val="75000"/>
                  </a:srgbClr>
                </a:solidFill>
              </a:rPr>
              <a:t>Quality</a:t>
            </a:r>
            <a:r>
              <a:rPr lang="fr-BE" altLang="fr-FR" sz="3200" b="1" dirty="0">
                <a:solidFill>
                  <a:srgbClr val="4F81BD">
                    <a:lumMod val="75000"/>
                  </a:srgbClr>
                </a:solidFill>
              </a:rPr>
              <a:t> </a:t>
            </a:r>
            <a:r>
              <a:rPr lang="fr-BE" altLang="fr-FR" sz="3200" b="1" dirty="0" smtClean="0">
                <a:solidFill>
                  <a:srgbClr val="4F81BD">
                    <a:lumMod val="75000"/>
                  </a:srgbClr>
                </a:solidFill>
              </a:rPr>
              <a:t>assurance (2)</a:t>
            </a:r>
            <a:endParaRPr lang="fr-BE" altLang="fr-FR" sz="3200" b="1" dirty="0">
              <a:solidFill>
                <a:srgbClr val="4F81BD">
                  <a:lumMod val="75000"/>
                </a:srgb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749"/>
            <a:ext cx="2502604" cy="7707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1925" y="2178219"/>
            <a:ext cx="85725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30000"/>
              </a:spcBef>
              <a:defRPr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AEQES is an independent public sector agency,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practicing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formative evaluation based on a dialogue between all stakeholders within the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French Community of Belgium.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Fully embedded in the European context, the Agency is responsible for assessing the quality of higher education and working for its continuous improvement.</a:t>
            </a:r>
            <a:endParaRPr lang="fr-FR" sz="2400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4063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1" name="Image 5" descr="filet.jpg"/>
          <p:cNvPicPr preferRelativeResize="0">
            <a:picLocks/>
          </p:cNvPicPr>
          <p:nvPr/>
        </p:nvPicPr>
        <p:blipFill>
          <a:blip r:embed="rId3"/>
          <a:srcRect t="38530"/>
          <a:stretch>
            <a:fillRect/>
          </a:stretch>
        </p:blipFill>
        <p:spPr bwMode="auto">
          <a:xfrm>
            <a:off x="0" y="6526213"/>
            <a:ext cx="9140825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80999" y="1720840"/>
            <a:ext cx="8631239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400" dirty="0" err="1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From</a:t>
            </a:r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 </a:t>
            </a:r>
            <a:r>
              <a:rPr lang="fr-FR" sz="2400" dirty="0" err="1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level</a:t>
            </a:r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 5 to </a:t>
            </a:r>
            <a:r>
              <a:rPr lang="fr-FR" sz="2400" dirty="0" err="1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level</a:t>
            </a:r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 7 </a:t>
            </a:r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in EQF;</a:t>
            </a:r>
          </a:p>
          <a:p>
            <a:endParaRPr lang="fr-FR" sz="2400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Professionally-oriented higher education (“short-cycle” higher education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endParaRPr lang="en-U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Academic-oriented higher education (“long-type” higher education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);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</a:endParaRPr>
          </a:p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The only type of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education  organising and issuing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qualifications corresponding to level 5 of the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EQF,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namely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the “Brevet de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l’enseignement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supérieur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” (BES) (</a:t>
            </a:r>
            <a:r>
              <a:rPr lang="en-US" sz="2400" b="1" dirty="0" smtClean="0">
                <a:solidFill>
                  <a:srgbClr val="00B050"/>
                </a:solidFill>
                <a:latin typeface="+mn-lt"/>
                <a:ea typeface="+mn-ea"/>
              </a:rPr>
              <a:t>Associate degree -Higher education diploma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) . 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438275" y="1206490"/>
            <a:ext cx="433965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200" b="1" dirty="0" err="1" smtClean="0">
                <a:solidFill>
                  <a:schemeClr val="accent1">
                    <a:lumMod val="75000"/>
                  </a:schemeClr>
                </a:solidFill>
              </a:rPr>
              <a:t>Adult</a:t>
            </a:r>
            <a:r>
              <a:rPr lang="fr-BE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BE" sz="3200" b="1" dirty="0" err="1" smtClean="0">
                <a:solidFill>
                  <a:schemeClr val="accent1">
                    <a:lumMod val="75000"/>
                  </a:schemeClr>
                </a:solidFill>
              </a:rPr>
              <a:t>Higher</a:t>
            </a:r>
            <a:r>
              <a:rPr lang="fr-BE" sz="3200" b="1" dirty="0" smtClean="0">
                <a:solidFill>
                  <a:schemeClr val="accent1">
                    <a:lumMod val="75000"/>
                  </a:schemeClr>
                </a:solidFill>
              </a:rPr>
              <a:t> Education 	</a:t>
            </a:r>
          </a:p>
          <a:p>
            <a:endParaRPr lang="fr-BE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749"/>
            <a:ext cx="2502604" cy="77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2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1" name="Image 5" descr="filet.jpg"/>
          <p:cNvPicPr preferRelativeResize="0">
            <a:picLocks/>
          </p:cNvPicPr>
          <p:nvPr/>
        </p:nvPicPr>
        <p:blipFill>
          <a:blip r:embed="rId3"/>
          <a:srcRect t="38530"/>
          <a:stretch>
            <a:fillRect/>
          </a:stretch>
        </p:blipFill>
        <p:spPr bwMode="auto">
          <a:xfrm>
            <a:off x="0" y="6526213"/>
            <a:ext cx="9140825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25475" y="950292"/>
            <a:ext cx="833555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Brevet de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</a:rPr>
              <a:t>l’enseignement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</a:rPr>
              <a:t>supérieur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 (BES)</a:t>
            </a:r>
          </a:p>
          <a:p>
            <a:pPr algn="ctr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(Associate degree -Higher education diploma) </a:t>
            </a:r>
          </a:p>
        </p:txBody>
      </p:sp>
      <p:sp>
        <p:nvSpPr>
          <p:cNvPr id="4" name="Rectangle 3"/>
          <p:cNvSpPr/>
          <p:nvPr/>
        </p:nvSpPr>
        <p:spPr>
          <a:xfrm>
            <a:off x="-3175" y="2202637"/>
            <a:ext cx="914400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Creation in 2010: approval in May 2010 by the Government of the French Community of the 1st pedagogical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file “commercial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unit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manager”. </a:t>
            </a:r>
          </a:p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2013: positioning of the BES in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the legislation of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the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higher education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system.</a:t>
            </a:r>
          </a:p>
          <a:p>
            <a:endParaRPr lang="fr-FR" sz="1400" dirty="0"/>
          </a:p>
          <a:p>
            <a:r>
              <a:rPr lang="fr-FR" sz="2400" u="sng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Background: </a:t>
            </a:r>
          </a:p>
          <a:p>
            <a:endParaRPr lang="fr-FR" sz="2400" u="sng" dirty="0" smtClean="0">
              <a:solidFill>
                <a:schemeClr val="accent1">
                  <a:lumMod val="75000"/>
                </a:schemeClr>
              </a:solidFill>
              <a:latin typeface="+mn-lt"/>
              <a:ea typeface="+mn-ea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Conversion of specific certifications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into academic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degrees (Bologna Process);</a:t>
            </a:r>
          </a:p>
          <a:p>
            <a:r>
              <a:rPr lang="fr-BE" sz="24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 </a:t>
            </a:r>
            <a:endParaRPr lang="fr-BE" sz="2400" dirty="0"/>
          </a:p>
          <a:p>
            <a:endParaRPr lang="fr-FR" sz="2400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749"/>
            <a:ext cx="2502604" cy="77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04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1" name="Image 5" descr="filet.jpg"/>
          <p:cNvPicPr preferRelativeResize="0">
            <a:picLocks/>
          </p:cNvPicPr>
          <p:nvPr/>
        </p:nvPicPr>
        <p:blipFill>
          <a:blip r:embed="rId3"/>
          <a:srcRect t="38530"/>
          <a:stretch>
            <a:fillRect/>
          </a:stretch>
        </p:blipFill>
        <p:spPr bwMode="auto">
          <a:xfrm>
            <a:off x="0" y="6526213"/>
            <a:ext cx="9140825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25475" y="950292"/>
            <a:ext cx="833555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Brevet de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</a:rPr>
              <a:t>l’enseignement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</a:rPr>
              <a:t>supérieur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 (BES)</a:t>
            </a:r>
          </a:p>
          <a:p>
            <a:pPr algn="ctr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(Associate degree -Higher education diploma) </a:t>
            </a:r>
          </a:p>
        </p:txBody>
      </p:sp>
      <p:sp>
        <p:nvSpPr>
          <p:cNvPr id="4" name="Rectangle 3"/>
          <p:cNvSpPr/>
          <p:nvPr/>
        </p:nvSpPr>
        <p:spPr>
          <a:xfrm>
            <a:off x="-3175" y="2593162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Creation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of an intermediate certification (between upper secondary and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bachelor)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for targeted types of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jobs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(in response to requests from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the sectors </a:t>
            </a:r>
            <a:r>
              <a:rPr lang="fr-BE" sz="2400" dirty="0" smtClean="0"/>
              <a:t> </a:t>
            </a:r>
            <a:r>
              <a:rPr lang="fr-BE" sz="24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and the professional </a:t>
            </a:r>
            <a:r>
              <a:rPr lang="fr-BE" sz="24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world -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from the identification of needs for specific job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profiles).</a:t>
            </a:r>
            <a:endParaRPr lang="fr-FR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BE" sz="24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 </a:t>
            </a:r>
            <a:endParaRPr lang="fr-BE" sz="2400" dirty="0"/>
          </a:p>
          <a:p>
            <a:endParaRPr lang="fr-FR" sz="2400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749"/>
            <a:ext cx="2502604" cy="77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95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1" name="Image 5" descr="filet.jpg"/>
          <p:cNvPicPr preferRelativeResize="0">
            <a:picLocks/>
          </p:cNvPicPr>
          <p:nvPr/>
        </p:nvPicPr>
        <p:blipFill>
          <a:blip r:embed="rId3"/>
          <a:srcRect t="38530"/>
          <a:stretch>
            <a:fillRect/>
          </a:stretch>
        </p:blipFill>
        <p:spPr bwMode="auto">
          <a:xfrm>
            <a:off x="0" y="6526213"/>
            <a:ext cx="9140825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636041" y="807417"/>
            <a:ext cx="813357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Brevet de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</a:rPr>
              <a:t>l’enseignement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</a:rPr>
              <a:t>supérieur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 (BES)</a:t>
            </a:r>
          </a:p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 (Associate degree -Higher education diploma) 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749"/>
            <a:ext cx="2502604" cy="77076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4344" y="1911139"/>
            <a:ext cx="8423716" cy="9677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2400" dirty="0" err="1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Example</a:t>
            </a:r>
            <a:r>
              <a:rPr lang="fr-BE" sz="24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2400" dirty="0" err="1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Skills</a:t>
            </a:r>
            <a:r>
              <a:rPr lang="fr-BE" sz="24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 </a:t>
            </a:r>
            <a:r>
              <a:rPr lang="fr-BE" sz="2400" dirty="0" err="1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levels</a:t>
            </a:r>
            <a:r>
              <a:rPr lang="fr-BE" sz="24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 </a:t>
            </a:r>
            <a:r>
              <a:rPr lang="fr-BE" sz="2400" dirty="0" err="1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associated</a:t>
            </a:r>
            <a:r>
              <a:rPr lang="fr-BE" sz="24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 </a:t>
            </a:r>
            <a:r>
              <a:rPr lang="fr-BE" sz="2400" dirty="0" err="1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with</a:t>
            </a:r>
            <a:r>
              <a:rPr lang="fr-BE" sz="24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 the jobs in the </a:t>
            </a:r>
            <a:r>
              <a:rPr lang="fr-BE" sz="2400" dirty="0" err="1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electrotechnical</a:t>
            </a:r>
            <a:r>
              <a:rPr lang="fr-BE" sz="24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 </a:t>
            </a:r>
            <a:r>
              <a:rPr lang="fr-BE" sz="2400" dirty="0" err="1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sector</a:t>
            </a:r>
            <a:r>
              <a:rPr lang="fr-BE" sz="24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:</a:t>
            </a:r>
            <a:endParaRPr lang="fr-BE" sz="2400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6" name="Flèche droite 5"/>
          <p:cNvSpPr/>
          <p:nvPr/>
        </p:nvSpPr>
        <p:spPr>
          <a:xfrm rot="20090332">
            <a:off x="1461222" y="3746064"/>
            <a:ext cx="6088143" cy="181927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sz="3200" b="1" dirty="0" smtClean="0"/>
              <a:t>1       2       3       4       5     </a:t>
            </a:r>
            <a:endParaRPr lang="fr-BE" sz="32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2894403" y="6064548"/>
            <a:ext cx="1610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dirty="0" err="1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Assemblers</a:t>
            </a:r>
            <a:endParaRPr lang="fr-BE" sz="2400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 flipH="1" flipV="1">
            <a:off x="4505293" y="4994341"/>
            <a:ext cx="928073" cy="40669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1251302" y="4295775"/>
            <a:ext cx="130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dirty="0" err="1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Installers</a:t>
            </a:r>
            <a:endParaRPr lang="fr-BE" sz="2400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</a:endParaRPr>
          </a:p>
        </p:txBody>
      </p:sp>
      <p:cxnSp>
        <p:nvCxnSpPr>
          <p:cNvPr id="13" name="Connecteur droit avec flèche 12"/>
          <p:cNvCxnSpPr>
            <a:stCxn id="11" idx="3"/>
          </p:cNvCxnSpPr>
          <p:nvPr/>
        </p:nvCxnSpPr>
        <p:spPr>
          <a:xfrm>
            <a:off x="2555185" y="4526608"/>
            <a:ext cx="788090" cy="46449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108313" y="5415584"/>
            <a:ext cx="23229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400" dirty="0" err="1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Monotechnicians</a:t>
            </a:r>
            <a:endParaRPr lang="fr-BE" sz="2400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</a:endParaRPr>
          </a:p>
        </p:txBody>
      </p:sp>
      <p:cxnSp>
        <p:nvCxnSpPr>
          <p:cNvPr id="16" name="Connecteur droit avec flèche 15"/>
          <p:cNvCxnSpPr/>
          <p:nvPr/>
        </p:nvCxnSpPr>
        <p:spPr>
          <a:xfrm flipH="1" flipV="1">
            <a:off x="2924175" y="5810250"/>
            <a:ext cx="928073" cy="40669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969122" y="3244334"/>
            <a:ext cx="21178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400" dirty="0" err="1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Polytechnicians</a:t>
            </a:r>
            <a:endParaRPr lang="fr-BE" sz="2400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</a:endParaRPr>
          </a:p>
        </p:txBody>
      </p:sp>
      <p:cxnSp>
        <p:nvCxnSpPr>
          <p:cNvPr id="18" name="Connecteur droit avec flèche 17"/>
          <p:cNvCxnSpPr/>
          <p:nvPr/>
        </p:nvCxnSpPr>
        <p:spPr>
          <a:xfrm>
            <a:off x="4028065" y="3728051"/>
            <a:ext cx="788090" cy="46449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727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1" name="Image 5" descr="filet.jpg"/>
          <p:cNvPicPr preferRelativeResize="0">
            <a:picLocks/>
          </p:cNvPicPr>
          <p:nvPr/>
        </p:nvPicPr>
        <p:blipFill>
          <a:blip r:embed="rId3"/>
          <a:srcRect t="38530"/>
          <a:stretch>
            <a:fillRect/>
          </a:stretch>
        </p:blipFill>
        <p:spPr bwMode="auto">
          <a:xfrm>
            <a:off x="0" y="6526213"/>
            <a:ext cx="9140825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636041" y="883617"/>
            <a:ext cx="813357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Brevet de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</a:rPr>
              <a:t>l’enseignement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</a:rPr>
              <a:t>supérieur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 (BES)</a:t>
            </a:r>
          </a:p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 (Associate degree -Higher education diploma) 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749"/>
            <a:ext cx="2502604" cy="77076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5475" y="2081510"/>
            <a:ext cx="82946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Enables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target adult audiences to acquire a shorter higher education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degree than the Bachelor one.</a:t>
            </a: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61950" y="2952750"/>
            <a:ext cx="2075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u="sng" dirty="0" err="1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Characteristics</a:t>
            </a:r>
            <a:r>
              <a:rPr lang="fr-BE" sz="2400" u="sng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: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799" y="3569464"/>
            <a:ext cx="874680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First cycle of higher education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Professional – oriented, corresponding  to a specific profession;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Corresponds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to level 5 of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EQF;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120 credits;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Organised over a period of at least two years;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Only awards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the degree to students who have reached the age of 22.</a:t>
            </a:r>
          </a:p>
        </p:txBody>
      </p:sp>
    </p:spTree>
    <p:extLst>
      <p:ext uri="{BB962C8B-B14F-4D97-AF65-F5344CB8AC3E}">
        <p14:creationId xmlns:p14="http://schemas.microsoft.com/office/powerpoint/2010/main" val="410644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1" name="Image 5" descr="filet.jpg"/>
          <p:cNvPicPr preferRelativeResize="0">
            <a:picLocks/>
          </p:cNvPicPr>
          <p:nvPr/>
        </p:nvPicPr>
        <p:blipFill>
          <a:blip r:embed="rId3"/>
          <a:srcRect t="38530"/>
          <a:stretch>
            <a:fillRect/>
          </a:stretch>
        </p:blipFill>
        <p:spPr bwMode="auto">
          <a:xfrm>
            <a:off x="0" y="6526213"/>
            <a:ext cx="9140825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636041" y="874092"/>
            <a:ext cx="813357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Brevet de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</a:rPr>
              <a:t>l’enseignement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</a:rPr>
              <a:t>supérieur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 (BES)</a:t>
            </a:r>
          </a:p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 (Associate degree -Higher education diploma) </a:t>
            </a:r>
          </a:p>
          <a:p>
            <a:pPr algn="ctr"/>
            <a:r>
              <a:rPr lang="fr-BE" altLang="fr-FR" sz="3200" b="1" dirty="0" err="1" smtClean="0">
                <a:solidFill>
                  <a:schemeClr val="accent1">
                    <a:lumMod val="75000"/>
                  </a:schemeClr>
                </a:solidFill>
              </a:rPr>
              <a:t>Descriptors</a:t>
            </a:r>
            <a:r>
              <a:rPr lang="fr-BE" altLang="fr-FR" sz="3200" b="1" dirty="0" smtClean="0">
                <a:solidFill>
                  <a:schemeClr val="accent1">
                    <a:lumMod val="75000"/>
                  </a:schemeClr>
                </a:solidFill>
              </a:rPr>
              <a:t> (1)</a:t>
            </a:r>
            <a:endParaRPr lang="fr-BE" altLang="fr-FR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749"/>
            <a:ext cx="2502604" cy="7707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5475" y="2496235"/>
            <a:ext cx="87547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The BES is awarded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to students who: </a:t>
            </a:r>
            <a:endParaRPr lang="fr-BE" sz="2400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25475" y="3057525"/>
            <a:ext cx="8380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fr-BE" sz="24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have </a:t>
            </a:r>
            <a:r>
              <a:rPr lang="fr-BE" sz="2400" dirty="0" err="1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acquired</a:t>
            </a:r>
            <a:r>
              <a:rPr lang="fr-BE" sz="24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 </a:t>
            </a:r>
            <a:r>
              <a:rPr lang="fr-BE" sz="2400" dirty="0" err="1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diversified</a:t>
            </a:r>
            <a:r>
              <a:rPr lang="fr-BE" sz="24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 </a:t>
            </a:r>
            <a:r>
              <a:rPr lang="fr-BE" sz="2400" dirty="0" err="1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theoretical</a:t>
            </a:r>
            <a:r>
              <a:rPr lang="fr-BE" sz="24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 </a:t>
            </a:r>
            <a:r>
              <a:rPr lang="fr-BE" sz="2400" dirty="0" err="1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knowledge</a:t>
            </a:r>
            <a:r>
              <a:rPr lang="fr-BE" sz="24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 and </a:t>
            </a:r>
            <a:r>
              <a:rPr lang="fr-BE" sz="2400" dirty="0" err="1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practical</a:t>
            </a:r>
            <a:r>
              <a:rPr lang="fr-BE" sz="24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 </a:t>
            </a:r>
            <a:r>
              <a:rPr lang="fr-BE" sz="2400" dirty="0" err="1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skills</a:t>
            </a:r>
            <a:r>
              <a:rPr lang="fr-BE" sz="24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 in a </a:t>
            </a:r>
            <a:r>
              <a:rPr lang="fr-BE" sz="2400" dirty="0" err="1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given</a:t>
            </a:r>
            <a:r>
              <a:rPr lang="fr-BE" sz="24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 professional </a:t>
            </a:r>
            <a:r>
              <a:rPr lang="fr-BE" sz="2400" dirty="0" err="1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field</a:t>
            </a:r>
            <a:r>
              <a:rPr lang="fr-BE" sz="24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which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follows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and is based on training at the upper secondary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level;</a:t>
            </a:r>
            <a:endParaRPr lang="fr-BE" sz="2400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5475" y="4250889"/>
            <a:ext cx="8580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can manage projects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that require the resolution of problems including many factors, some of which interact and cause unpredictable changes, and to develop know-how in such a way that they can produce strategic and creative responses in the search for solutions to well-defined concrete and abstract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problems. 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6003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1" name="Image 5" descr="filet.jpg"/>
          <p:cNvPicPr preferRelativeResize="0">
            <a:picLocks/>
          </p:cNvPicPr>
          <p:nvPr/>
        </p:nvPicPr>
        <p:blipFill>
          <a:blip r:embed="rId3"/>
          <a:srcRect t="38530"/>
          <a:stretch>
            <a:fillRect/>
          </a:stretch>
        </p:blipFill>
        <p:spPr bwMode="auto">
          <a:xfrm>
            <a:off x="0" y="6526213"/>
            <a:ext cx="9140825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0007" y="1054402"/>
            <a:ext cx="6334293" cy="474919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749"/>
            <a:ext cx="2502604" cy="77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52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1" name="Image 5" descr="filet.jpg"/>
          <p:cNvPicPr preferRelativeResize="0">
            <a:picLocks/>
          </p:cNvPicPr>
          <p:nvPr/>
        </p:nvPicPr>
        <p:blipFill>
          <a:blip r:embed="rId3"/>
          <a:srcRect t="38530"/>
          <a:stretch>
            <a:fillRect/>
          </a:stretch>
        </p:blipFill>
        <p:spPr bwMode="auto">
          <a:xfrm>
            <a:off x="0" y="6526213"/>
            <a:ext cx="9140825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636041" y="969342"/>
            <a:ext cx="813357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Brevet de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</a:rPr>
              <a:t>l’enseignement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</a:rPr>
              <a:t>supérieur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 (BES)</a:t>
            </a:r>
          </a:p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 (Associate degree -Higher education diploma) </a:t>
            </a:r>
          </a:p>
          <a:p>
            <a:pPr algn="ctr"/>
            <a:r>
              <a:rPr lang="fr-BE" altLang="fr-FR" sz="3200" b="1" dirty="0" err="1" smtClean="0">
                <a:solidFill>
                  <a:schemeClr val="accent1">
                    <a:lumMod val="75000"/>
                  </a:schemeClr>
                </a:solidFill>
              </a:rPr>
              <a:t>Descriptors</a:t>
            </a:r>
            <a:r>
              <a:rPr lang="fr-BE" altLang="fr-FR" sz="3200" b="1" dirty="0" smtClean="0">
                <a:solidFill>
                  <a:schemeClr val="accent1">
                    <a:lumMod val="75000"/>
                  </a:schemeClr>
                </a:solidFill>
              </a:rPr>
              <a:t> (2)</a:t>
            </a:r>
            <a:endParaRPr lang="fr-BE" altLang="fr-FR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749"/>
            <a:ext cx="2502604" cy="77076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5475" y="2551837"/>
            <a:ext cx="87547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c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an collect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, analyse and interpret data in a relevant way - exclusively in their field of study - in order to formulate opinions, critical judgments or artistic proposals that integrate reflection on technical, artistic or ethical issues; 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+mn-lt"/>
              <a:ea typeface="+mn-ea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c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an convey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ideas in a structured and consistent way using both qualitative and quantitative information; 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+mn-lt"/>
              <a:ea typeface="+mn-ea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can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identify their learning needs necessary to continue their training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pathway .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4053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1" name="Image 5" descr="filet.jpg"/>
          <p:cNvPicPr preferRelativeResize="0">
            <a:picLocks/>
          </p:cNvPicPr>
          <p:nvPr/>
        </p:nvPicPr>
        <p:blipFill>
          <a:blip r:embed="rId3"/>
          <a:srcRect t="38530"/>
          <a:stretch>
            <a:fillRect/>
          </a:stretch>
        </p:blipFill>
        <p:spPr bwMode="auto">
          <a:xfrm>
            <a:off x="0" y="6526213"/>
            <a:ext cx="9140825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636041" y="845517"/>
            <a:ext cx="813357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Brevet de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</a:rPr>
              <a:t>l’enseignement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</a:rPr>
              <a:t>supérieur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 (BES)</a:t>
            </a:r>
          </a:p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 (Associate degree -Higher education diploma) </a:t>
            </a:r>
          </a:p>
          <a:p>
            <a:pPr algn="ctr"/>
            <a:r>
              <a:rPr lang="fr-BE" altLang="fr-FR" sz="3200" b="1" dirty="0" smtClean="0">
                <a:solidFill>
                  <a:schemeClr val="accent1">
                    <a:lumMod val="75000"/>
                  </a:schemeClr>
                </a:solidFill>
              </a:rPr>
              <a:t>Trainings</a:t>
            </a:r>
            <a:endParaRPr lang="fr-BE" altLang="fr-FR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749"/>
            <a:ext cx="2502604" cy="7707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2198" y="2415659"/>
            <a:ext cx="4902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9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BES leading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to well-identified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jobs: 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399" y="2868990"/>
            <a:ext cx="806767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 literacy trainer</a:t>
            </a:r>
          </a:p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 general stage manager 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</a:endParaRPr>
          </a:p>
          <a:p>
            <a:r>
              <a:rPr lang="en-US" dirty="0" smtClean="0"/>
              <a:t> </a:t>
            </a:r>
            <a:r>
              <a:rPr lang="en-US" sz="2400" dirty="0" smtClean="0">
                <a:solidFill>
                  <a:srgbClr val="4F81BD">
                    <a:lumMod val="75000"/>
                  </a:srgbClr>
                </a:solidFill>
                <a:latin typeface="Calibri"/>
              </a:rPr>
              <a:t>commercial </a:t>
            </a:r>
            <a:r>
              <a:rPr lang="en-US" sz="2400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unit </a:t>
            </a:r>
            <a:r>
              <a:rPr lang="en-US" sz="2400" dirty="0" smtClean="0">
                <a:solidFill>
                  <a:srgbClr val="4F81BD">
                    <a:lumMod val="75000"/>
                  </a:srgbClr>
                </a:solidFill>
                <a:latin typeface="Calibri"/>
              </a:rPr>
              <a:t>manager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</a:endParaRPr>
          </a:p>
          <a:p>
            <a:r>
              <a:rPr lang="en-US" dirty="0"/>
              <a:t>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advisor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in personnel administration and management</a:t>
            </a:r>
          </a:p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 tour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guide - regional guide</a:t>
            </a:r>
          </a:p>
          <a:p>
            <a:r>
              <a:rPr lang="en-US" dirty="0" smtClean="0"/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webdesigner</a:t>
            </a:r>
          </a:p>
          <a:p>
            <a:r>
              <a:rPr lang="en-US" dirty="0" smtClean="0"/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webdeveloper </a:t>
            </a:r>
          </a:p>
          <a:p>
            <a:r>
              <a:rPr lang="en-US" dirty="0"/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socio-professional integration advisor</a:t>
            </a:r>
          </a:p>
          <a:p>
            <a:r>
              <a:rPr lang="en-US" dirty="0"/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animator in collective political, cultural and social action</a:t>
            </a:r>
          </a:p>
        </p:txBody>
      </p:sp>
    </p:spTree>
    <p:extLst>
      <p:ext uri="{BB962C8B-B14F-4D97-AF65-F5344CB8AC3E}">
        <p14:creationId xmlns:p14="http://schemas.microsoft.com/office/powerpoint/2010/main" val="385892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1" name="Image 5" descr="filet.jpg"/>
          <p:cNvPicPr preferRelativeResize="0">
            <a:picLocks/>
          </p:cNvPicPr>
          <p:nvPr/>
        </p:nvPicPr>
        <p:blipFill>
          <a:blip r:embed="rId3"/>
          <a:srcRect t="38530"/>
          <a:stretch>
            <a:fillRect/>
          </a:stretch>
        </p:blipFill>
        <p:spPr bwMode="auto">
          <a:xfrm>
            <a:off x="0" y="6526213"/>
            <a:ext cx="9140825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749"/>
            <a:ext cx="2502604" cy="770764"/>
          </a:xfrm>
          <a:prstGeom prst="rect">
            <a:avLst/>
          </a:prstGeom>
        </p:spPr>
      </p:pic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0929896"/>
              </p:ext>
            </p:extLst>
          </p:nvPr>
        </p:nvGraphicFramePr>
        <p:xfrm>
          <a:off x="738187" y="1104901"/>
          <a:ext cx="7272338" cy="4819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181563"/>
              </p:ext>
            </p:extLst>
          </p:nvPr>
        </p:nvGraphicFramePr>
        <p:xfrm>
          <a:off x="-11996" y="839788"/>
          <a:ext cx="9620250" cy="5772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88108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1" name="Image 5" descr="filet.jpg"/>
          <p:cNvPicPr preferRelativeResize="0">
            <a:picLocks/>
          </p:cNvPicPr>
          <p:nvPr/>
        </p:nvPicPr>
        <p:blipFill>
          <a:blip r:embed="rId3"/>
          <a:srcRect t="38530"/>
          <a:stretch>
            <a:fillRect/>
          </a:stretch>
        </p:blipFill>
        <p:spPr bwMode="auto">
          <a:xfrm>
            <a:off x="0" y="6526213"/>
            <a:ext cx="9140825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636041" y="893142"/>
            <a:ext cx="813357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Brevet de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</a:rPr>
              <a:t>l’enseignement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</a:rPr>
              <a:t>supérieur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 (BES)</a:t>
            </a:r>
          </a:p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 (Associate degree -Higher education diploma) </a:t>
            </a:r>
          </a:p>
          <a:p>
            <a:pPr algn="ctr"/>
            <a:r>
              <a:rPr lang="fr-BE" altLang="fr-FR" sz="3200" b="1" dirty="0" err="1" smtClean="0">
                <a:solidFill>
                  <a:schemeClr val="accent1">
                    <a:lumMod val="75000"/>
                  </a:schemeClr>
                </a:solidFill>
              </a:rPr>
              <a:t>Strenghts</a:t>
            </a:r>
            <a:r>
              <a:rPr lang="fr-BE" altLang="fr-FR" sz="3200" b="1" dirty="0" smtClean="0">
                <a:solidFill>
                  <a:schemeClr val="accent1">
                    <a:lumMod val="75000"/>
                  </a:schemeClr>
                </a:solidFill>
              </a:rPr>
              <a:t> (1)</a:t>
            </a:r>
            <a:endParaRPr lang="fr-BE" altLang="fr-FR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749"/>
            <a:ext cx="2502604" cy="7707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5474" y="2425686"/>
            <a:ext cx="8818525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fr-BE" sz="2400" dirty="0" err="1" smtClean="0">
                <a:solidFill>
                  <a:srgbClr val="4F81BD">
                    <a:lumMod val="75000"/>
                  </a:srgbClr>
                </a:solidFill>
                <a:latin typeface="Calibri"/>
              </a:rPr>
              <a:t>Contributes</a:t>
            </a:r>
            <a:r>
              <a:rPr lang="fr-BE" sz="2400" dirty="0" smtClean="0">
                <a:solidFill>
                  <a:srgbClr val="4F81BD">
                    <a:lumMod val="75000"/>
                  </a:srgbClr>
                </a:solidFill>
                <a:latin typeface="Calibri"/>
              </a:rPr>
              <a:t> </a:t>
            </a:r>
            <a:r>
              <a:rPr lang="fr-BE" sz="2400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to the valorisation of </a:t>
            </a:r>
            <a:r>
              <a:rPr lang="fr-BE" sz="2400" dirty="0" err="1">
                <a:solidFill>
                  <a:srgbClr val="4F81BD">
                    <a:lumMod val="75000"/>
                  </a:srgbClr>
                </a:solidFill>
                <a:latin typeface="Calibri"/>
              </a:rPr>
              <a:t>vocational</a:t>
            </a:r>
            <a:r>
              <a:rPr lang="fr-BE" sz="2400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 and </a:t>
            </a:r>
            <a:r>
              <a:rPr lang="fr-BE" sz="2400" dirty="0" err="1">
                <a:solidFill>
                  <a:srgbClr val="4F81BD">
                    <a:lumMod val="75000"/>
                  </a:srgbClr>
                </a:solidFill>
                <a:latin typeface="Calibri"/>
              </a:rPr>
              <a:t>technical</a:t>
            </a:r>
            <a:r>
              <a:rPr lang="fr-BE" sz="2400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 </a:t>
            </a:r>
            <a:r>
              <a:rPr lang="fr-BE" sz="2400" dirty="0" err="1">
                <a:solidFill>
                  <a:srgbClr val="4F81BD">
                    <a:lumMod val="75000"/>
                  </a:srgbClr>
                </a:solidFill>
                <a:latin typeface="Calibri"/>
              </a:rPr>
              <a:t>studies</a:t>
            </a:r>
            <a:r>
              <a:rPr lang="fr-BE" sz="2400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;</a:t>
            </a:r>
          </a:p>
        </p:txBody>
      </p:sp>
      <p:sp>
        <p:nvSpPr>
          <p:cNvPr id="5" name="Rectangle 4"/>
          <p:cNvSpPr/>
          <p:nvPr/>
        </p:nvSpPr>
        <p:spPr>
          <a:xfrm>
            <a:off x="325475" y="2971050"/>
            <a:ext cx="9180475" cy="985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fr-BE" sz="2400" dirty="0" err="1" smtClean="0">
                <a:solidFill>
                  <a:srgbClr val="4F81BD">
                    <a:lumMod val="75000"/>
                  </a:srgbClr>
                </a:solidFill>
                <a:latin typeface="Calibri"/>
              </a:rPr>
              <a:t>Allows</a:t>
            </a:r>
            <a:r>
              <a:rPr lang="fr-BE" sz="2400" dirty="0" smtClean="0">
                <a:solidFill>
                  <a:srgbClr val="4F81BD">
                    <a:lumMod val="75000"/>
                  </a:srgbClr>
                </a:solidFill>
                <a:latin typeface="Calibri"/>
              </a:rPr>
              <a:t> </a:t>
            </a:r>
            <a:r>
              <a:rPr lang="fr-BE" sz="2400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the recognition of certain high-</a:t>
            </a:r>
            <a:r>
              <a:rPr lang="fr-BE" sz="2400" dirty="0" err="1">
                <a:solidFill>
                  <a:srgbClr val="4F81BD">
                    <a:lumMod val="75000"/>
                  </a:srgbClr>
                </a:solidFill>
                <a:latin typeface="Calibri"/>
              </a:rPr>
              <a:t>level</a:t>
            </a:r>
            <a:r>
              <a:rPr lang="fr-BE" sz="2400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 </a:t>
            </a:r>
            <a:r>
              <a:rPr lang="fr-BE" sz="2400" dirty="0" err="1">
                <a:solidFill>
                  <a:srgbClr val="4F81BD">
                    <a:lumMod val="75000"/>
                  </a:srgbClr>
                </a:solidFill>
                <a:latin typeface="Calibri"/>
              </a:rPr>
              <a:t>technical</a:t>
            </a:r>
            <a:r>
              <a:rPr lang="fr-BE" sz="2400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 </a:t>
            </a:r>
            <a:r>
              <a:rPr lang="fr-BE" sz="2400" dirty="0" smtClean="0">
                <a:solidFill>
                  <a:srgbClr val="4F81BD">
                    <a:lumMod val="75000"/>
                  </a:srgbClr>
                </a:solidFill>
                <a:latin typeface="Calibri"/>
              </a:rPr>
              <a:t>training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fr-BE" sz="2400" dirty="0" smtClean="0">
                <a:solidFill>
                  <a:srgbClr val="4F81BD">
                    <a:lumMod val="75000"/>
                  </a:srgbClr>
                </a:solidFill>
                <a:latin typeface="Calibri"/>
              </a:rPr>
              <a:t>    courses;</a:t>
            </a:r>
            <a:endParaRPr lang="fr-BE" sz="2400" dirty="0">
              <a:solidFill>
                <a:srgbClr val="4F81BD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4325" y="4012169"/>
            <a:ext cx="87658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fr-BE" sz="2400" dirty="0" err="1" smtClean="0">
                <a:solidFill>
                  <a:srgbClr val="4F81BD">
                    <a:lumMod val="75000"/>
                  </a:srgbClr>
                </a:solidFill>
                <a:latin typeface="Calibri"/>
              </a:rPr>
              <a:t>Better</a:t>
            </a:r>
            <a:r>
              <a:rPr lang="fr-BE" sz="2400" dirty="0" smtClean="0">
                <a:solidFill>
                  <a:srgbClr val="4F81BD">
                    <a:lumMod val="75000"/>
                  </a:srgbClr>
                </a:solidFill>
                <a:latin typeface="Calibri"/>
              </a:rPr>
              <a:t> </a:t>
            </a:r>
            <a:r>
              <a:rPr lang="fr-BE" sz="2400" dirty="0" err="1" smtClean="0">
                <a:solidFill>
                  <a:srgbClr val="4F81BD">
                    <a:lumMod val="75000"/>
                  </a:srgbClr>
                </a:solidFill>
                <a:latin typeface="Calibri"/>
              </a:rPr>
              <a:t>meets</a:t>
            </a:r>
            <a:r>
              <a:rPr lang="fr-BE" sz="2400" dirty="0" smtClean="0">
                <a:solidFill>
                  <a:srgbClr val="4F81BD">
                    <a:lumMod val="75000"/>
                  </a:srgbClr>
                </a:solidFill>
                <a:latin typeface="Calibri"/>
              </a:rPr>
              <a:t> </a:t>
            </a:r>
            <a:r>
              <a:rPr lang="fr-BE" sz="2400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the </a:t>
            </a:r>
            <a:r>
              <a:rPr lang="fr-BE" sz="2400" dirty="0" err="1">
                <a:solidFill>
                  <a:srgbClr val="4F81BD">
                    <a:lumMod val="75000"/>
                  </a:srgbClr>
                </a:solidFill>
                <a:latin typeface="Calibri"/>
              </a:rPr>
              <a:t>skills</a:t>
            </a:r>
            <a:r>
              <a:rPr lang="fr-BE" sz="2400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 </a:t>
            </a:r>
            <a:r>
              <a:rPr lang="fr-BE" sz="2400" dirty="0" err="1">
                <a:solidFill>
                  <a:srgbClr val="4F81BD">
                    <a:lumMod val="75000"/>
                  </a:srgbClr>
                </a:solidFill>
                <a:latin typeface="Calibri"/>
              </a:rPr>
              <a:t>needs</a:t>
            </a:r>
            <a:r>
              <a:rPr lang="fr-BE" sz="2400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 of certain </a:t>
            </a:r>
            <a:r>
              <a:rPr lang="fr-BE" sz="2400" dirty="0" err="1" smtClean="0">
                <a:solidFill>
                  <a:srgbClr val="4F81BD">
                    <a:lumMod val="75000"/>
                  </a:srgbClr>
                </a:solidFill>
                <a:latin typeface="Calibri"/>
              </a:rPr>
              <a:t>sectors</a:t>
            </a:r>
            <a:r>
              <a:rPr lang="fr-BE" sz="2400" dirty="0" smtClean="0">
                <a:solidFill>
                  <a:srgbClr val="4F81BD">
                    <a:lumMod val="75000"/>
                  </a:srgbClr>
                </a:solidFill>
                <a:latin typeface="Calibri"/>
              </a:rPr>
              <a:t> or </a:t>
            </a:r>
            <a:r>
              <a:rPr lang="en-US" sz="2400" dirty="0" smtClean="0">
                <a:solidFill>
                  <a:srgbClr val="4F81BD">
                    <a:lumMod val="75000"/>
                  </a:srgbClr>
                </a:solidFill>
                <a:latin typeface="Calibri"/>
              </a:rPr>
              <a:t>of </a:t>
            </a:r>
            <a:r>
              <a:rPr lang="en-US" sz="2400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specific jobs</a:t>
            </a:r>
            <a:r>
              <a:rPr lang="fr-BE" sz="2400" dirty="0" smtClean="0">
                <a:solidFill>
                  <a:srgbClr val="4F81BD">
                    <a:lumMod val="75000"/>
                  </a:srgbClr>
                </a:solidFill>
                <a:latin typeface="Calibri"/>
              </a:rPr>
              <a:t>;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5475" y="4606911"/>
            <a:ext cx="6532525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fr-BE" sz="2400" dirty="0" err="1" smtClean="0">
                <a:solidFill>
                  <a:srgbClr val="4F81BD">
                    <a:lumMod val="75000"/>
                  </a:srgbClr>
                </a:solidFill>
                <a:latin typeface="Calibri"/>
              </a:rPr>
              <a:t>Promotes</a:t>
            </a:r>
            <a:r>
              <a:rPr lang="fr-BE" sz="2400" dirty="0" smtClean="0">
                <a:solidFill>
                  <a:srgbClr val="4F81BD">
                    <a:lumMod val="75000"/>
                  </a:srgbClr>
                </a:solidFill>
                <a:latin typeface="Calibri"/>
              </a:rPr>
              <a:t> </a:t>
            </a:r>
            <a:r>
              <a:rPr lang="fr-BE" sz="2400" dirty="0" err="1">
                <a:solidFill>
                  <a:srgbClr val="4F81BD">
                    <a:lumMod val="75000"/>
                  </a:srgbClr>
                </a:solidFill>
                <a:latin typeface="Calibri"/>
              </a:rPr>
              <a:t>technical</a:t>
            </a:r>
            <a:r>
              <a:rPr lang="fr-BE" sz="2400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 and </a:t>
            </a:r>
            <a:r>
              <a:rPr lang="fr-BE" sz="2400" dirty="0" err="1">
                <a:solidFill>
                  <a:srgbClr val="4F81BD">
                    <a:lumMod val="75000"/>
                  </a:srgbClr>
                </a:solidFill>
                <a:latin typeface="Calibri"/>
              </a:rPr>
              <a:t>scientific</a:t>
            </a:r>
            <a:r>
              <a:rPr lang="fr-BE" sz="2400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 </a:t>
            </a:r>
            <a:r>
              <a:rPr lang="fr-BE" sz="2400" dirty="0" smtClean="0">
                <a:solidFill>
                  <a:srgbClr val="4F81BD">
                    <a:lumMod val="75000"/>
                  </a:srgbClr>
                </a:solidFill>
                <a:latin typeface="Calibri"/>
              </a:rPr>
              <a:t>professions;</a:t>
            </a:r>
            <a:endParaRPr lang="fr-BE" sz="2400" dirty="0">
              <a:solidFill>
                <a:srgbClr val="4F81BD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7174" y="5211469"/>
            <a:ext cx="8601075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fr-BE" sz="2400" dirty="0" err="1" smtClean="0">
                <a:solidFill>
                  <a:srgbClr val="4F81BD">
                    <a:lumMod val="75000"/>
                  </a:srgbClr>
                </a:solidFill>
                <a:latin typeface="Calibri"/>
              </a:rPr>
              <a:t>Fosters</a:t>
            </a:r>
            <a:r>
              <a:rPr lang="fr-BE" sz="2400" dirty="0" smtClean="0">
                <a:solidFill>
                  <a:srgbClr val="4F81BD">
                    <a:lumMod val="75000"/>
                  </a:srgbClr>
                </a:solidFill>
                <a:latin typeface="Calibri"/>
              </a:rPr>
              <a:t> </a:t>
            </a:r>
            <a:r>
              <a:rPr lang="fr-BE" sz="2400" dirty="0" err="1">
                <a:solidFill>
                  <a:srgbClr val="4F81BD">
                    <a:lumMod val="75000"/>
                  </a:srgbClr>
                </a:solidFill>
                <a:latin typeface="Calibri"/>
              </a:rPr>
              <a:t>partnership</a:t>
            </a:r>
            <a:r>
              <a:rPr lang="fr-BE" sz="2400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 and the </a:t>
            </a:r>
            <a:r>
              <a:rPr lang="fr-BE" sz="2400" dirty="0" err="1">
                <a:solidFill>
                  <a:srgbClr val="4F81BD">
                    <a:lumMod val="75000"/>
                  </a:srgbClr>
                </a:solidFill>
                <a:latin typeface="Calibri"/>
              </a:rPr>
              <a:t>search</a:t>
            </a:r>
            <a:r>
              <a:rPr lang="fr-BE" sz="2400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 for </a:t>
            </a:r>
            <a:r>
              <a:rPr lang="fr-BE" sz="2400" dirty="0" err="1">
                <a:solidFill>
                  <a:srgbClr val="4F81BD">
                    <a:lumMod val="75000"/>
                  </a:srgbClr>
                </a:solidFill>
                <a:latin typeface="Calibri"/>
              </a:rPr>
              <a:t>complementarities</a:t>
            </a:r>
            <a:r>
              <a:rPr lang="fr-BE" sz="2400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 </a:t>
            </a:r>
            <a:r>
              <a:rPr lang="fr-BE" sz="2400" dirty="0" err="1">
                <a:solidFill>
                  <a:srgbClr val="4F81BD">
                    <a:lumMod val="75000"/>
                  </a:srgbClr>
                </a:solidFill>
                <a:latin typeface="Calibri"/>
              </a:rPr>
              <a:t>through</a:t>
            </a:r>
            <a:r>
              <a:rPr lang="fr-BE" sz="2400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 collaborations </a:t>
            </a:r>
            <a:r>
              <a:rPr lang="fr-BE" sz="2400" dirty="0" err="1">
                <a:solidFill>
                  <a:srgbClr val="4F81BD">
                    <a:lumMod val="75000"/>
                  </a:srgbClr>
                </a:solidFill>
                <a:latin typeface="Calibri"/>
              </a:rPr>
              <a:t>between</a:t>
            </a:r>
            <a:r>
              <a:rPr lang="fr-BE" sz="2400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 training and </a:t>
            </a:r>
            <a:r>
              <a:rPr lang="fr-BE" sz="2400" dirty="0" err="1">
                <a:solidFill>
                  <a:srgbClr val="4F81BD">
                    <a:lumMod val="75000"/>
                  </a:srgbClr>
                </a:solidFill>
                <a:latin typeface="Calibri"/>
              </a:rPr>
              <a:t>teaching</a:t>
            </a:r>
            <a:r>
              <a:rPr lang="fr-BE" sz="2400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 </a:t>
            </a:r>
            <a:r>
              <a:rPr lang="fr-BE" sz="2400" dirty="0" err="1" smtClean="0">
                <a:solidFill>
                  <a:srgbClr val="4F81BD">
                    <a:lumMod val="75000"/>
                  </a:srgbClr>
                </a:solidFill>
                <a:latin typeface="Calibri"/>
              </a:rPr>
              <a:t>operators</a:t>
            </a:r>
            <a:r>
              <a:rPr lang="fr-BE" sz="2400" dirty="0" smtClean="0">
                <a:solidFill>
                  <a:srgbClr val="4F81BD">
                    <a:lumMod val="75000"/>
                  </a:srgbClr>
                </a:solidFill>
                <a:latin typeface="Calibri"/>
              </a:rPr>
              <a:t>.</a:t>
            </a:r>
            <a:endParaRPr lang="fr-BE" sz="2400" dirty="0">
              <a:solidFill>
                <a:srgbClr val="4F81BD">
                  <a:lumMod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75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1" name="Image 5" descr="filet.jpg"/>
          <p:cNvPicPr preferRelativeResize="0">
            <a:picLocks/>
          </p:cNvPicPr>
          <p:nvPr/>
        </p:nvPicPr>
        <p:blipFill>
          <a:blip r:embed="rId3"/>
          <a:srcRect t="38530"/>
          <a:stretch>
            <a:fillRect/>
          </a:stretch>
        </p:blipFill>
        <p:spPr bwMode="auto">
          <a:xfrm>
            <a:off x="0" y="6526213"/>
            <a:ext cx="9140825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636041" y="969342"/>
            <a:ext cx="813357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Brevet de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</a:rPr>
              <a:t>l’enseignement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</a:rPr>
              <a:t>supérieur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 (BES)</a:t>
            </a:r>
          </a:p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 (Associate degree -Higher education diploma) </a:t>
            </a:r>
          </a:p>
          <a:p>
            <a:pPr algn="ctr"/>
            <a:r>
              <a:rPr lang="fr-BE" altLang="fr-FR" sz="3200" b="1" dirty="0" err="1" smtClean="0">
                <a:solidFill>
                  <a:schemeClr val="accent1">
                    <a:lumMod val="75000"/>
                  </a:schemeClr>
                </a:solidFill>
              </a:rPr>
              <a:t>Strenghts</a:t>
            </a:r>
            <a:r>
              <a:rPr lang="fr-BE" altLang="fr-FR" sz="3200" b="1" dirty="0" smtClean="0">
                <a:solidFill>
                  <a:schemeClr val="accent1">
                    <a:lumMod val="75000"/>
                  </a:schemeClr>
                </a:solidFill>
              </a:rPr>
              <a:t> (2)</a:t>
            </a:r>
            <a:endParaRPr lang="fr-BE" altLang="fr-FR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749"/>
            <a:ext cx="2502604" cy="7707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5475" y="2848660"/>
            <a:ext cx="79803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S</a:t>
            </a:r>
            <a:r>
              <a:rPr lang="en-US" sz="2400" dirty="0" smtClean="0">
                <a:solidFill>
                  <a:srgbClr val="4F81BD">
                    <a:lumMod val="75000"/>
                  </a:srgbClr>
                </a:solidFill>
                <a:latin typeface="Calibri"/>
              </a:rPr>
              <a:t>horter </a:t>
            </a:r>
            <a:r>
              <a:rPr lang="en-US" sz="2400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and professional training but at a higher </a:t>
            </a:r>
            <a:r>
              <a:rPr lang="en-US" sz="2400" dirty="0" smtClean="0">
                <a:solidFill>
                  <a:srgbClr val="4F81BD">
                    <a:lumMod val="75000"/>
                  </a:srgbClr>
                </a:solidFill>
                <a:latin typeface="Calibri"/>
              </a:rPr>
              <a:t>level;</a:t>
            </a:r>
            <a:endParaRPr lang="fr-BE" sz="2400" dirty="0">
              <a:solidFill>
                <a:srgbClr val="4F81BD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5475" y="4594652"/>
            <a:ext cx="8656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4F81BD">
                    <a:lumMod val="75000"/>
                  </a:srgbClr>
                </a:solidFill>
                <a:latin typeface="Calibri"/>
              </a:rPr>
              <a:t>Automatic mutual generic level recognition in </a:t>
            </a:r>
          </a:p>
          <a:p>
            <a:r>
              <a:rPr lang="en-US" sz="2400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 </a:t>
            </a:r>
            <a:r>
              <a:rPr lang="en-US" sz="2400" dirty="0" smtClean="0">
                <a:solidFill>
                  <a:srgbClr val="4F81BD">
                    <a:lumMod val="75000"/>
                  </a:srgbClr>
                </a:solidFill>
                <a:latin typeface="Calibri"/>
              </a:rPr>
              <a:t>    the </a:t>
            </a:r>
            <a:r>
              <a:rPr lang="en-US" sz="2400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Benelux: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25th January 2018</a:t>
            </a:r>
            <a:endParaRPr lang="fr-BE" sz="2400" dirty="0">
              <a:solidFill>
                <a:srgbClr val="4F81BD">
                  <a:lumMod val="75000"/>
                </a:srgbClr>
              </a:solidFill>
              <a:latin typeface="Calibri"/>
            </a:endParaRPr>
          </a:p>
          <a:p>
            <a:pPr lvl="0"/>
            <a:endParaRPr lang="en-US" sz="2400" dirty="0" smtClean="0">
              <a:solidFill>
                <a:srgbClr val="4F81BD">
                  <a:lumMod val="75000"/>
                </a:srgbClr>
              </a:solidFill>
              <a:latin typeface="Calibri"/>
            </a:endParaRPr>
          </a:p>
          <a:p>
            <a:pPr lvl="0"/>
            <a:r>
              <a:rPr lang="en-US" sz="2400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 </a:t>
            </a:r>
            <a:r>
              <a:rPr lang="en-US" sz="2400" dirty="0" smtClean="0">
                <a:solidFill>
                  <a:srgbClr val="4F81BD">
                    <a:lumMod val="75000"/>
                  </a:srgbClr>
                </a:solidFill>
                <a:latin typeface="Calibri"/>
              </a:rPr>
              <a:t>    </a:t>
            </a:r>
            <a:endParaRPr lang="fr-BE" sz="2400" dirty="0">
              <a:solidFill>
                <a:srgbClr val="4F81BD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5475" y="3577620"/>
            <a:ext cx="78088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sz="2400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Opens the door to higher education to a public that cannot   (directly </a:t>
            </a:r>
            <a:r>
              <a:rPr lang="en-US" sz="2400" dirty="0" smtClean="0">
                <a:solidFill>
                  <a:srgbClr val="4F81BD">
                    <a:lumMod val="75000"/>
                  </a:srgbClr>
                </a:solidFill>
                <a:latin typeface="Calibri"/>
              </a:rPr>
              <a:t>)access </a:t>
            </a:r>
            <a:r>
              <a:rPr lang="en-US" sz="2400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level 6 &gt; transition</a:t>
            </a:r>
            <a:r>
              <a:rPr lang="en-US" sz="2400" dirty="0" smtClean="0">
                <a:solidFill>
                  <a:srgbClr val="4F81BD">
                    <a:lumMod val="75000"/>
                  </a:srgbClr>
                </a:solidFill>
                <a:latin typeface="Calibri"/>
              </a:rPr>
              <a:t>?;</a:t>
            </a:r>
            <a:endParaRPr lang="fr-BE" sz="2400" dirty="0">
              <a:solidFill>
                <a:srgbClr val="4F81BD">
                  <a:lumMod val="75000"/>
                </a:srgbClr>
              </a:solidFill>
              <a:latin typeface="Calibri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4102" y="3944056"/>
            <a:ext cx="2066723" cy="257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1" name="Image 5" descr="filet.jpg"/>
          <p:cNvPicPr preferRelativeResize="0">
            <a:picLocks/>
          </p:cNvPicPr>
          <p:nvPr/>
        </p:nvPicPr>
        <p:blipFill>
          <a:blip r:embed="rId3"/>
          <a:srcRect t="38530"/>
          <a:stretch>
            <a:fillRect/>
          </a:stretch>
        </p:blipFill>
        <p:spPr bwMode="auto">
          <a:xfrm>
            <a:off x="0" y="6526213"/>
            <a:ext cx="9140825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69366" y="950292"/>
            <a:ext cx="8133572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Brevet de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</a:rPr>
              <a:t>l’enseignement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</a:rPr>
              <a:t>supérieur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 (BES)</a:t>
            </a:r>
          </a:p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 (Associate degree -Higher education diploma) </a:t>
            </a:r>
          </a:p>
          <a:p>
            <a:pPr algn="ctr"/>
            <a:r>
              <a:rPr lang="fr-BE" altLang="fr-FR" sz="3200" b="1" dirty="0" err="1">
                <a:solidFill>
                  <a:schemeClr val="accent1">
                    <a:lumMod val="75000"/>
                  </a:schemeClr>
                </a:solidFill>
              </a:rPr>
              <a:t>Strenghts</a:t>
            </a:r>
            <a:r>
              <a:rPr lang="fr-BE" altLang="fr-FR" sz="3200" b="1" dirty="0">
                <a:solidFill>
                  <a:schemeClr val="accent1">
                    <a:lumMod val="75000"/>
                  </a:schemeClr>
                </a:solidFill>
              </a:rPr>
              <a:t> (2)</a:t>
            </a:r>
          </a:p>
          <a:p>
            <a:pPr algn="ctr"/>
            <a:r>
              <a:rPr lang="fr-BE" altLang="fr-FR" sz="3200" b="1" dirty="0" err="1" smtClean="0">
                <a:solidFill>
                  <a:schemeClr val="accent1">
                    <a:lumMod val="75000"/>
                  </a:schemeClr>
                </a:solidFill>
              </a:rPr>
              <a:t>Weaknesses</a:t>
            </a:r>
            <a:endParaRPr lang="fr-BE" altLang="fr-FR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749"/>
            <a:ext cx="2502604" cy="7707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0970" y="3263384"/>
            <a:ext cx="86357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400" dirty="0" err="1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Still</a:t>
            </a:r>
            <a:r>
              <a:rPr lang="fr-BE" sz="24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 </a:t>
            </a:r>
            <a:r>
              <a:rPr lang="fr-BE" sz="2400" dirty="0" err="1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challenging</a:t>
            </a:r>
            <a:r>
              <a:rPr lang="fr-BE" sz="24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:  </a:t>
            </a:r>
            <a:r>
              <a:rPr lang="fr-BE" sz="2400" dirty="0" err="1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baremic</a:t>
            </a:r>
            <a:r>
              <a:rPr lang="fr-BE" sz="24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 </a:t>
            </a:r>
            <a:r>
              <a:rPr lang="fr-BE" sz="2400" dirty="0" err="1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valuation</a:t>
            </a:r>
            <a:r>
              <a:rPr lang="fr-BE" sz="24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 in the public and </a:t>
            </a:r>
            <a:r>
              <a:rPr lang="fr-BE" sz="2400" dirty="0" err="1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private</a:t>
            </a:r>
            <a:r>
              <a:rPr lang="fr-BE" sz="24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 </a:t>
            </a:r>
            <a:r>
              <a:rPr lang="fr-BE" sz="2400" dirty="0" err="1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sectors</a:t>
            </a:r>
            <a:r>
              <a:rPr lang="fr-BE" sz="24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;</a:t>
            </a:r>
            <a:endParaRPr lang="fr-BE" sz="2400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3204" y="4177784"/>
            <a:ext cx="87503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  Not well known and not developed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by </a:t>
            </a:r>
            <a:r>
              <a:rPr lang="fr-BE" sz="24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f</a:t>
            </a:r>
            <a:r>
              <a:rPr lang="fr-BE" sz="24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ull-time </a:t>
            </a:r>
            <a:r>
              <a:rPr lang="fr-BE" sz="2400" dirty="0" err="1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higher</a:t>
            </a:r>
            <a:r>
              <a:rPr lang="fr-BE" sz="24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 </a:t>
            </a:r>
            <a:r>
              <a:rPr lang="fr-BE" sz="2400" dirty="0" err="1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education</a:t>
            </a:r>
            <a:endParaRPr lang="fr-BE" sz="2400" dirty="0" smtClean="0">
              <a:solidFill>
                <a:schemeClr val="accent1">
                  <a:lumMod val="75000"/>
                </a:schemeClr>
              </a:solidFill>
              <a:latin typeface="+mn-lt"/>
              <a:ea typeface="+mn-ea"/>
            </a:endParaRPr>
          </a:p>
          <a:p>
            <a:r>
              <a:rPr lang="fr-BE" sz="24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  </a:t>
            </a:r>
            <a:r>
              <a:rPr lang="en-US" sz="2400" smtClean="0">
                <a:solidFill>
                  <a:schemeClr val="accent1">
                    <a:lumMod val="75000"/>
                  </a:schemeClr>
                </a:solidFill>
              </a:rPr>
              <a:t>stakeholders.</a:t>
            </a:r>
            <a:endParaRPr lang="fr-BE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BE" sz="24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	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 </a:t>
            </a:r>
            <a:endParaRPr lang="fr-BE" sz="2400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8555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1" name="Image 5" descr="filet.jpg"/>
          <p:cNvPicPr preferRelativeResize="0">
            <a:picLocks/>
          </p:cNvPicPr>
          <p:nvPr/>
        </p:nvPicPr>
        <p:blipFill>
          <a:blip r:embed="rId3"/>
          <a:srcRect t="38530"/>
          <a:stretch>
            <a:fillRect/>
          </a:stretch>
        </p:blipFill>
        <p:spPr bwMode="auto">
          <a:xfrm>
            <a:off x="0" y="6526213"/>
            <a:ext cx="9140825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749"/>
            <a:ext cx="2502604" cy="770764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3612" y="2038350"/>
            <a:ext cx="4186238" cy="313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49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1" name="Image 5" descr="filet.jpg"/>
          <p:cNvPicPr preferRelativeResize="0">
            <a:picLocks/>
          </p:cNvPicPr>
          <p:nvPr/>
        </p:nvPicPr>
        <p:blipFill>
          <a:blip r:embed="rId3"/>
          <a:srcRect t="38530"/>
          <a:stretch>
            <a:fillRect/>
          </a:stretch>
        </p:blipFill>
        <p:spPr bwMode="auto">
          <a:xfrm>
            <a:off x="0" y="6526213"/>
            <a:ext cx="9140825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50" y="229361"/>
            <a:ext cx="3368552" cy="1037463"/>
          </a:xfrm>
          <a:prstGeom prst="rect">
            <a:avLst/>
          </a:prstGeom>
        </p:spPr>
      </p:pic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6884988" y="6032501"/>
            <a:ext cx="2127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fr-FR" altLang="fr-FR" sz="1200" dirty="0">
                <a:latin typeface="Drescher Grotesk BT SmallSizes" pitchFamily="34" charset="0"/>
              </a:rPr>
              <a:t>www.fw-b.be</a:t>
            </a:r>
            <a:endParaRPr lang="fr-FR" altLang="fr-FR" sz="1200" b="1" dirty="0">
              <a:latin typeface="Drescher Grotesk BT SmallSizes" pitchFamily="34" charset="0"/>
            </a:endParaRPr>
          </a:p>
          <a:p>
            <a:pPr algn="r" eaLnBrk="1" hangingPunct="1"/>
            <a:r>
              <a:rPr lang="fr-FR" altLang="fr-FR" sz="1200" dirty="0">
                <a:latin typeface="Drescher Grotesk BT SmallSizes" pitchFamily="34" charset="0"/>
              </a:rPr>
              <a:t>0800 20 000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244436" y="2030681"/>
            <a:ext cx="2838406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200" b="1" dirty="0" err="1">
                <a:solidFill>
                  <a:schemeClr val="accent1">
                    <a:lumMod val="75000"/>
                  </a:schemeClr>
                </a:solidFill>
              </a:rPr>
              <a:t>Any</a:t>
            </a:r>
            <a:r>
              <a:rPr lang="fr-BE" sz="3200" b="1" dirty="0">
                <a:solidFill>
                  <a:schemeClr val="accent1">
                    <a:lumMod val="75000"/>
                  </a:schemeClr>
                </a:solidFill>
              </a:rPr>
              <a:t> Questions?</a:t>
            </a:r>
          </a:p>
          <a:p>
            <a:endParaRPr lang="fr-BE" dirty="0"/>
          </a:p>
          <a:p>
            <a:endParaRPr lang="fr-BE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5658" y="2715706"/>
            <a:ext cx="2907092" cy="289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90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409833" y="2742890"/>
            <a:ext cx="3086467" cy="47057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3321" name="Image 5" descr="filet.jpg"/>
          <p:cNvPicPr preferRelativeResize="0">
            <a:picLocks/>
          </p:cNvPicPr>
          <p:nvPr/>
        </p:nvPicPr>
        <p:blipFill>
          <a:blip r:embed="rId3"/>
          <a:srcRect t="38530"/>
          <a:stretch>
            <a:fillRect/>
          </a:stretch>
        </p:blipFill>
        <p:spPr bwMode="auto">
          <a:xfrm>
            <a:off x="0" y="6526213"/>
            <a:ext cx="9140825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50" y="1484425"/>
            <a:ext cx="4261473" cy="68281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4630" y="1484425"/>
            <a:ext cx="3981033" cy="73768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60283" y="2706191"/>
            <a:ext cx="1871634" cy="670618"/>
          </a:xfrm>
          <a:prstGeom prst="rect">
            <a:avLst/>
          </a:prstGeom>
        </p:spPr>
      </p:pic>
      <p:sp>
        <p:nvSpPr>
          <p:cNvPr id="13" name="Organigramme : Processus 12"/>
          <p:cNvSpPr/>
          <p:nvPr/>
        </p:nvSpPr>
        <p:spPr>
          <a:xfrm>
            <a:off x="1901826" y="4395652"/>
            <a:ext cx="45719" cy="45719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9" name="Rectangle à coins arrondis 16">
            <a:extLst>
              <a:ext uri="{FF2B5EF4-FFF2-40B4-BE49-F238E27FC236}">
                <a16:creationId xmlns="" xmlns:a16="http://schemas.microsoft.com/office/drawing/2014/main" id="{122FF2DD-1059-49D4-AA07-1F20A733D104}"/>
              </a:ext>
            </a:extLst>
          </p:cNvPr>
          <p:cNvSpPr/>
          <p:nvPr/>
        </p:nvSpPr>
        <p:spPr>
          <a:xfrm>
            <a:off x="201024" y="2736936"/>
            <a:ext cx="1844711" cy="46761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fr-BE" sz="2500" b="1" kern="0" dirty="0" err="1" smtClean="0">
                <a:solidFill>
                  <a:srgbClr val="000000"/>
                </a:solidFill>
                <a:latin typeface="Lucida Grande"/>
                <a:ea typeface="Calibri" panose="020F0502020204030204" pitchFamily="34" charset="0"/>
                <a:cs typeface="Times New Roman" panose="02020603050405020304" pitchFamily="18" charset="0"/>
              </a:rPr>
              <a:t>Wallonia</a:t>
            </a:r>
            <a:endParaRPr kumimoji="0" lang="fr-BE" sz="11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Grande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="" xmlns:a16="http://schemas.microsoft.com/office/drawing/2014/main" id="{A438F72E-1DEC-4D0E-8E89-759A13EC50FE}"/>
              </a:ext>
            </a:extLst>
          </p:cNvPr>
          <p:cNvCxnSpPr/>
          <p:nvPr/>
        </p:nvCxnSpPr>
        <p:spPr>
          <a:xfrm flipH="1">
            <a:off x="855825" y="2097864"/>
            <a:ext cx="1451790" cy="549427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cxnSp>
        <p:nvCxnSpPr>
          <p:cNvPr id="21" name="Connecteur droit avec flèche 20">
            <a:extLst>
              <a:ext uri="{FF2B5EF4-FFF2-40B4-BE49-F238E27FC236}">
                <a16:creationId xmlns="" xmlns:a16="http://schemas.microsoft.com/office/drawing/2014/main" id="{30C651C3-7C7F-4B9C-A9D2-4DCE0F7B0916}"/>
              </a:ext>
            </a:extLst>
          </p:cNvPr>
          <p:cNvCxnSpPr>
            <a:cxnSpLocks/>
          </p:cNvCxnSpPr>
          <p:nvPr/>
        </p:nvCxnSpPr>
        <p:spPr>
          <a:xfrm>
            <a:off x="2760283" y="2091466"/>
            <a:ext cx="1410185" cy="614725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cxnSp>
        <p:nvCxnSpPr>
          <p:cNvPr id="23" name="Connecteur droit avec flèche 22">
            <a:extLst>
              <a:ext uri="{FF2B5EF4-FFF2-40B4-BE49-F238E27FC236}">
                <a16:creationId xmlns="" xmlns:a16="http://schemas.microsoft.com/office/drawing/2014/main" id="{854EF553-728F-49F1-B5E3-CCFD3A1E0EB5}"/>
              </a:ext>
            </a:extLst>
          </p:cNvPr>
          <p:cNvCxnSpPr>
            <a:cxnSpLocks/>
          </p:cNvCxnSpPr>
          <p:nvPr/>
        </p:nvCxnSpPr>
        <p:spPr>
          <a:xfrm flipH="1">
            <a:off x="5052616" y="3357472"/>
            <a:ext cx="758266" cy="781379"/>
          </a:xfrm>
          <a:prstGeom prst="straightConnector1">
            <a:avLst/>
          </a:prstGeom>
          <a:noFill/>
          <a:ln w="50800" cap="flat" cmpd="sng" algn="ctr">
            <a:solidFill>
              <a:srgbClr val="DA44D3"/>
            </a:solidFill>
            <a:prstDash val="solid"/>
            <a:tailEnd type="triangle"/>
          </a:ln>
          <a:effectLst/>
        </p:spPr>
      </p:cxnSp>
      <p:sp>
        <p:nvSpPr>
          <p:cNvPr id="24" name="Rectangle à coins arrondis 10">
            <a:extLst>
              <a:ext uri="{FF2B5EF4-FFF2-40B4-BE49-F238E27FC236}">
                <a16:creationId xmlns="" xmlns:a16="http://schemas.microsoft.com/office/drawing/2014/main" id="{1D03CFE0-F84B-4B7A-B5EB-32292B09432F}"/>
              </a:ext>
            </a:extLst>
          </p:cNvPr>
          <p:cNvSpPr/>
          <p:nvPr/>
        </p:nvSpPr>
        <p:spPr>
          <a:xfrm>
            <a:off x="3455720" y="4266926"/>
            <a:ext cx="2826294" cy="811165"/>
          </a:xfrm>
          <a:prstGeom prst="roundRect">
            <a:avLst/>
          </a:prstGeom>
          <a:solidFill>
            <a:srgbClr val="92D050">
              <a:alpha val="45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Grande"/>
                <a:cs typeface="+mn-cs"/>
              </a:rPr>
              <a:t>Compulsory</a:t>
            </a:r>
            <a:r>
              <a:rPr kumimoji="0" lang="fr-B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Grande"/>
                <a:cs typeface="+mn-cs"/>
              </a:rPr>
              <a:t> </a:t>
            </a:r>
            <a:r>
              <a:rPr kumimoji="0" lang="fr-BE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Grande"/>
                <a:cs typeface="+mn-cs"/>
              </a:rPr>
              <a:t>education</a:t>
            </a:r>
            <a:r>
              <a:rPr kumimoji="0" lang="fr-B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Grande"/>
                <a:cs typeface="+mn-cs"/>
              </a:rPr>
              <a:t> </a:t>
            </a:r>
          </a:p>
        </p:txBody>
      </p:sp>
      <p:sp>
        <p:nvSpPr>
          <p:cNvPr id="25" name="Rectangle à coins arrondis 10">
            <a:extLst>
              <a:ext uri="{FF2B5EF4-FFF2-40B4-BE49-F238E27FC236}">
                <a16:creationId xmlns="" xmlns:a16="http://schemas.microsoft.com/office/drawing/2014/main" id="{1D03CFE0-F84B-4B7A-B5EB-32292B09432F}"/>
              </a:ext>
            </a:extLst>
          </p:cNvPr>
          <p:cNvSpPr/>
          <p:nvPr/>
        </p:nvSpPr>
        <p:spPr>
          <a:xfrm>
            <a:off x="6487223" y="4228716"/>
            <a:ext cx="2576436" cy="811165"/>
          </a:xfrm>
          <a:prstGeom prst="roundRect">
            <a:avLst/>
          </a:prstGeom>
          <a:solidFill>
            <a:srgbClr val="0070C0">
              <a:alpha val="45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Grande"/>
                <a:cs typeface="+mn-cs"/>
              </a:rPr>
              <a:t>Higher</a:t>
            </a:r>
            <a:r>
              <a:rPr kumimoji="0" lang="fr-B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Grande"/>
                <a:cs typeface="+mn-cs"/>
              </a:rPr>
              <a:t> </a:t>
            </a:r>
            <a:r>
              <a:rPr kumimoji="0" lang="fr-BE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Grande"/>
                <a:cs typeface="+mn-cs"/>
              </a:rPr>
              <a:t>education</a:t>
            </a:r>
            <a:endParaRPr kumimoji="0" lang="fr-BE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ucida Grande"/>
              <a:cs typeface="+mn-cs"/>
            </a:endParaRPr>
          </a:p>
        </p:txBody>
      </p:sp>
      <p:sp>
        <p:nvSpPr>
          <p:cNvPr id="26" name="Rectangle à coins arrondis 10">
            <a:extLst>
              <a:ext uri="{FF2B5EF4-FFF2-40B4-BE49-F238E27FC236}">
                <a16:creationId xmlns="" xmlns:a16="http://schemas.microsoft.com/office/drawing/2014/main" id="{1D03CFE0-F84B-4B7A-B5EB-32292B09432F}"/>
              </a:ext>
            </a:extLst>
          </p:cNvPr>
          <p:cNvSpPr/>
          <p:nvPr/>
        </p:nvSpPr>
        <p:spPr>
          <a:xfrm>
            <a:off x="5634113" y="5419701"/>
            <a:ext cx="2090661" cy="811165"/>
          </a:xfrm>
          <a:prstGeom prst="roundRect">
            <a:avLst/>
          </a:prstGeom>
          <a:solidFill>
            <a:schemeClr val="accent6">
              <a:lumMod val="20000"/>
              <a:lumOff val="80000"/>
              <a:alpha val="45000"/>
            </a:scheme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Grande"/>
                <a:ea typeface="ヒラギノ角ゴ Pro W3"/>
                <a:cs typeface="+mn-cs"/>
              </a:rPr>
              <a:t>Adult</a:t>
            </a:r>
            <a:r>
              <a:rPr kumimoji="0" lang="fr-B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Grande"/>
                <a:ea typeface="ヒラギノ角ゴ Pro W3"/>
                <a:cs typeface="+mn-cs"/>
              </a:rPr>
              <a:t> </a:t>
            </a:r>
            <a:r>
              <a:rPr kumimoji="0" lang="fr-BE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Grande"/>
                <a:ea typeface="ヒラギノ角ゴ Pro W3"/>
                <a:cs typeface="+mn-cs"/>
              </a:rPr>
              <a:t>education</a:t>
            </a:r>
            <a:endParaRPr kumimoji="0" lang="fr-BE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ucida Grande"/>
              <a:ea typeface="ヒラギノ角ゴ Pro W3"/>
              <a:cs typeface="+mn-cs"/>
            </a:endParaRPr>
          </a:p>
        </p:txBody>
      </p:sp>
      <p:cxnSp>
        <p:nvCxnSpPr>
          <p:cNvPr id="27" name="Connecteur droit avec flèche 26">
            <a:extLst>
              <a:ext uri="{FF2B5EF4-FFF2-40B4-BE49-F238E27FC236}">
                <a16:creationId xmlns="" xmlns:a16="http://schemas.microsoft.com/office/drawing/2014/main" id="{A199FC10-A7D8-40B7-AA3E-7F199FCE675B}"/>
              </a:ext>
            </a:extLst>
          </p:cNvPr>
          <p:cNvCxnSpPr>
            <a:cxnSpLocks/>
          </p:cNvCxnSpPr>
          <p:nvPr/>
        </p:nvCxnSpPr>
        <p:spPr>
          <a:xfrm>
            <a:off x="7837141" y="3353572"/>
            <a:ext cx="986823" cy="789178"/>
          </a:xfrm>
          <a:prstGeom prst="straightConnector1">
            <a:avLst/>
          </a:prstGeom>
          <a:noFill/>
          <a:ln w="50800" cap="flat" cmpd="sng" algn="ctr">
            <a:solidFill>
              <a:srgbClr val="DA44D3"/>
            </a:solidFill>
            <a:prstDash val="solid"/>
            <a:tailEnd type="triangle"/>
          </a:ln>
          <a:effectLst/>
        </p:spPr>
      </p:cxnSp>
      <p:cxnSp>
        <p:nvCxnSpPr>
          <p:cNvPr id="28" name="Connecteur droit avec flèche 27">
            <a:extLst>
              <a:ext uri="{FF2B5EF4-FFF2-40B4-BE49-F238E27FC236}">
                <a16:creationId xmlns="" xmlns:a16="http://schemas.microsoft.com/office/drawing/2014/main" id="{DA7993AA-EE7C-4459-906F-A84F8DA75BCD}"/>
              </a:ext>
            </a:extLst>
          </p:cNvPr>
          <p:cNvCxnSpPr/>
          <p:nvPr/>
        </p:nvCxnSpPr>
        <p:spPr>
          <a:xfrm flipH="1">
            <a:off x="6359884" y="3299431"/>
            <a:ext cx="127339" cy="2015031"/>
          </a:xfrm>
          <a:prstGeom prst="straightConnector1">
            <a:avLst/>
          </a:prstGeom>
          <a:noFill/>
          <a:ln w="50800" cap="flat" cmpd="sng" algn="ctr">
            <a:solidFill>
              <a:srgbClr val="DA44D3"/>
            </a:solidFill>
            <a:prstDash val="solid"/>
            <a:tailEnd type="triangle"/>
          </a:ln>
          <a:effectLst/>
        </p:spPr>
      </p:cxnSp>
      <p:cxnSp>
        <p:nvCxnSpPr>
          <p:cNvPr id="38" name="Connecteur droit avec flèche 37">
            <a:extLst>
              <a:ext uri="{FF2B5EF4-FFF2-40B4-BE49-F238E27FC236}">
                <a16:creationId xmlns="" xmlns:a16="http://schemas.microsoft.com/office/drawing/2014/main" id="{DA7993AA-EE7C-4459-906F-A84F8DA75BCD}"/>
              </a:ext>
            </a:extLst>
          </p:cNvPr>
          <p:cNvCxnSpPr/>
          <p:nvPr/>
        </p:nvCxnSpPr>
        <p:spPr>
          <a:xfrm>
            <a:off x="6903993" y="2091466"/>
            <a:ext cx="0" cy="644567"/>
          </a:xfrm>
          <a:prstGeom prst="straightConnector1">
            <a:avLst/>
          </a:prstGeom>
          <a:noFill/>
          <a:ln w="50800" cap="flat" cmpd="sng" algn="ctr">
            <a:solidFill>
              <a:srgbClr val="DA44D3"/>
            </a:solidFill>
            <a:prstDash val="solid"/>
            <a:tailEnd type="triangle"/>
          </a:ln>
          <a:effectLst/>
        </p:spPr>
      </p:cxnSp>
      <p:pic>
        <p:nvPicPr>
          <p:cNvPr id="42" name="Image 4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749"/>
            <a:ext cx="2502604" cy="770764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5409833" y="2742890"/>
            <a:ext cx="2988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2400" b="1" kern="0" dirty="0">
                <a:solidFill>
                  <a:srgbClr val="000000"/>
                </a:solidFill>
                <a:latin typeface="Lucida Grande"/>
                <a:ea typeface="ヒラギノ角ゴ Pro W3"/>
              </a:rPr>
              <a:t>French Community</a:t>
            </a:r>
          </a:p>
        </p:txBody>
      </p:sp>
    </p:spTree>
    <p:extLst>
      <p:ext uri="{BB962C8B-B14F-4D97-AF65-F5344CB8AC3E}">
        <p14:creationId xmlns:p14="http://schemas.microsoft.com/office/powerpoint/2010/main" val="267481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1" name="Image 5" descr="filet.jpg"/>
          <p:cNvPicPr preferRelativeResize="0">
            <a:picLocks/>
          </p:cNvPicPr>
          <p:nvPr/>
        </p:nvPicPr>
        <p:blipFill>
          <a:blip r:embed="rId3"/>
          <a:srcRect t="38530"/>
          <a:stretch>
            <a:fillRect/>
          </a:stretch>
        </p:blipFill>
        <p:spPr bwMode="auto">
          <a:xfrm>
            <a:off x="0" y="6526213"/>
            <a:ext cx="9140825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à coins arrondis 10">
            <a:extLst>
              <a:ext uri="{FF2B5EF4-FFF2-40B4-BE49-F238E27FC236}">
                <a16:creationId xmlns="" xmlns:a16="http://schemas.microsoft.com/office/drawing/2014/main" id="{1D03CFE0-F84B-4B7A-B5EB-32292B09432F}"/>
              </a:ext>
            </a:extLst>
          </p:cNvPr>
          <p:cNvSpPr/>
          <p:nvPr/>
        </p:nvSpPr>
        <p:spPr>
          <a:xfrm>
            <a:off x="141020" y="2684964"/>
            <a:ext cx="2826294" cy="811165"/>
          </a:xfrm>
          <a:prstGeom prst="roundRect">
            <a:avLst/>
          </a:prstGeom>
          <a:solidFill>
            <a:srgbClr val="0070C0">
              <a:alpha val="45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fr-BE" sz="2400" b="1" kern="0" dirty="0">
                <a:solidFill>
                  <a:srgbClr val="000000"/>
                </a:solidFill>
                <a:latin typeface="Lucida Grande"/>
              </a:rPr>
              <a:t>Full-time </a:t>
            </a:r>
            <a:r>
              <a:rPr lang="fr-BE" sz="2400" b="1" kern="0" dirty="0" err="1">
                <a:solidFill>
                  <a:srgbClr val="000000"/>
                </a:solidFill>
                <a:latin typeface="Lucida Grande"/>
              </a:rPr>
              <a:t>higher</a:t>
            </a:r>
            <a:r>
              <a:rPr lang="fr-BE" sz="2400" b="1" kern="0" dirty="0">
                <a:solidFill>
                  <a:srgbClr val="000000"/>
                </a:solidFill>
                <a:latin typeface="Lucida Grande"/>
              </a:rPr>
              <a:t> </a:t>
            </a:r>
            <a:r>
              <a:rPr lang="fr-BE" sz="2400" b="1" kern="0" dirty="0" err="1">
                <a:solidFill>
                  <a:srgbClr val="000000"/>
                </a:solidFill>
                <a:latin typeface="Lucida Grande"/>
              </a:rPr>
              <a:t>education</a:t>
            </a:r>
            <a:r>
              <a:rPr lang="fr-BE" sz="2400" b="1" kern="0" dirty="0">
                <a:solidFill>
                  <a:srgbClr val="000000"/>
                </a:solidFill>
                <a:latin typeface="Lucida Grande"/>
              </a:rPr>
              <a:t> 	</a:t>
            </a:r>
          </a:p>
        </p:txBody>
      </p:sp>
      <p:sp>
        <p:nvSpPr>
          <p:cNvPr id="25" name="Rectangle à coins arrondis 10">
            <a:extLst>
              <a:ext uri="{FF2B5EF4-FFF2-40B4-BE49-F238E27FC236}">
                <a16:creationId xmlns="" xmlns:a16="http://schemas.microsoft.com/office/drawing/2014/main" id="{1D03CFE0-F84B-4B7A-B5EB-32292B09432F}"/>
              </a:ext>
            </a:extLst>
          </p:cNvPr>
          <p:cNvSpPr/>
          <p:nvPr/>
        </p:nvSpPr>
        <p:spPr>
          <a:xfrm>
            <a:off x="2200426" y="993211"/>
            <a:ext cx="4162273" cy="811165"/>
          </a:xfrm>
          <a:prstGeom prst="roundRect">
            <a:avLst/>
          </a:prstGeom>
          <a:solidFill>
            <a:srgbClr val="0070C0">
              <a:alpha val="45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Grande"/>
                <a:cs typeface="+mn-cs"/>
              </a:rPr>
              <a:t>Higher</a:t>
            </a:r>
            <a:r>
              <a:rPr kumimoji="0" lang="fr-B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Grande"/>
                <a:cs typeface="+mn-cs"/>
              </a:rPr>
              <a:t> </a:t>
            </a:r>
            <a:r>
              <a:rPr kumimoji="0" lang="fr-BE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Grande"/>
                <a:cs typeface="+mn-cs"/>
              </a:rPr>
              <a:t>education</a:t>
            </a:r>
            <a:endParaRPr kumimoji="0" lang="fr-BE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ucida Grande"/>
              <a:cs typeface="+mn-cs"/>
            </a:endParaRPr>
          </a:p>
        </p:txBody>
      </p:sp>
      <p:sp>
        <p:nvSpPr>
          <p:cNvPr id="26" name="Rectangle à coins arrondis 10">
            <a:extLst>
              <a:ext uri="{FF2B5EF4-FFF2-40B4-BE49-F238E27FC236}">
                <a16:creationId xmlns="" xmlns:a16="http://schemas.microsoft.com/office/drawing/2014/main" id="{1D03CFE0-F84B-4B7A-B5EB-32292B09432F}"/>
              </a:ext>
            </a:extLst>
          </p:cNvPr>
          <p:cNvSpPr/>
          <p:nvPr/>
        </p:nvSpPr>
        <p:spPr>
          <a:xfrm>
            <a:off x="5095876" y="2670724"/>
            <a:ext cx="3802818" cy="825406"/>
          </a:xfrm>
          <a:prstGeom prst="roundRect">
            <a:avLst/>
          </a:prstGeom>
          <a:solidFill>
            <a:schemeClr val="accent6">
              <a:lumMod val="20000"/>
              <a:lumOff val="80000"/>
              <a:alpha val="45000"/>
            </a:scheme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fr-BE" sz="2400" b="1" kern="0" dirty="0" err="1" smtClean="0">
                <a:solidFill>
                  <a:srgbClr val="000000"/>
                </a:solidFill>
                <a:latin typeface="Lucida Grande"/>
              </a:rPr>
              <a:t>Adult</a:t>
            </a:r>
            <a:r>
              <a:rPr lang="fr-BE" sz="2400" b="1" kern="0" dirty="0" smtClean="0">
                <a:solidFill>
                  <a:srgbClr val="000000"/>
                </a:solidFill>
                <a:latin typeface="Lucida Grande"/>
              </a:rPr>
              <a:t> </a:t>
            </a:r>
            <a:r>
              <a:rPr lang="fr-BE" sz="2400" b="1" kern="0" dirty="0" err="1" smtClean="0">
                <a:solidFill>
                  <a:srgbClr val="000000"/>
                </a:solidFill>
                <a:latin typeface="Lucida Grande"/>
              </a:rPr>
              <a:t>higher</a:t>
            </a:r>
            <a:r>
              <a:rPr lang="fr-BE" sz="2400" b="1" kern="0" dirty="0" smtClean="0">
                <a:solidFill>
                  <a:srgbClr val="000000"/>
                </a:solidFill>
                <a:latin typeface="Lucida Grande"/>
              </a:rPr>
              <a:t> </a:t>
            </a:r>
            <a:r>
              <a:rPr lang="fr-BE" sz="2400" b="1" kern="0" dirty="0" err="1" smtClean="0">
                <a:solidFill>
                  <a:srgbClr val="000000"/>
                </a:solidFill>
                <a:latin typeface="Lucida Grande"/>
              </a:rPr>
              <a:t>education</a:t>
            </a:r>
            <a:r>
              <a:rPr lang="fr-BE" sz="2400" b="1" kern="0" dirty="0">
                <a:solidFill>
                  <a:srgbClr val="000000"/>
                </a:solidFill>
                <a:latin typeface="Lucida Grande"/>
              </a:rPr>
              <a:t>	</a:t>
            </a:r>
          </a:p>
        </p:txBody>
      </p:sp>
      <p:pic>
        <p:nvPicPr>
          <p:cNvPr id="42" name="Image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749"/>
            <a:ext cx="2502604" cy="770764"/>
          </a:xfrm>
          <a:prstGeom prst="rect">
            <a:avLst/>
          </a:prstGeom>
        </p:spPr>
      </p:pic>
      <p:sp>
        <p:nvSpPr>
          <p:cNvPr id="29" name="Rectangle à coins arrondis 10">
            <a:extLst>
              <a:ext uri="{FF2B5EF4-FFF2-40B4-BE49-F238E27FC236}">
                <a16:creationId xmlns="" xmlns:a16="http://schemas.microsoft.com/office/drawing/2014/main" id="{1D03CFE0-F84B-4B7A-B5EB-32292B09432F}"/>
              </a:ext>
            </a:extLst>
          </p:cNvPr>
          <p:cNvSpPr/>
          <p:nvPr/>
        </p:nvSpPr>
        <p:spPr>
          <a:xfrm>
            <a:off x="141020" y="4187839"/>
            <a:ext cx="2826294" cy="811165"/>
          </a:xfrm>
          <a:prstGeom prst="roundRect">
            <a:avLst/>
          </a:prstGeom>
          <a:solidFill>
            <a:srgbClr val="0070C0">
              <a:alpha val="45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fr-BE" sz="2400" b="1" kern="0" dirty="0" err="1" smtClean="0">
                <a:solidFill>
                  <a:srgbClr val="000000"/>
                </a:solidFill>
                <a:latin typeface="Lucida Grande"/>
              </a:rPr>
              <a:t>Universities</a:t>
            </a:r>
            <a:endParaRPr lang="fr-BE" sz="2400" b="1" kern="0" dirty="0" smtClean="0">
              <a:solidFill>
                <a:srgbClr val="000000"/>
              </a:solidFill>
              <a:latin typeface="Lucida Grande"/>
            </a:endParaRPr>
          </a:p>
          <a:p>
            <a:pPr algn="ctr"/>
            <a:r>
              <a:rPr lang="fr-BE" sz="2400" b="1" kern="0" dirty="0">
                <a:solidFill>
                  <a:srgbClr val="000000"/>
                </a:solidFill>
                <a:latin typeface="Lucida Grande"/>
              </a:rPr>
              <a:t>6</a:t>
            </a:r>
          </a:p>
        </p:txBody>
      </p:sp>
      <p:sp>
        <p:nvSpPr>
          <p:cNvPr id="30" name="Rectangle à coins arrondis 10">
            <a:extLst>
              <a:ext uri="{FF2B5EF4-FFF2-40B4-BE49-F238E27FC236}">
                <a16:creationId xmlns="" xmlns:a16="http://schemas.microsoft.com/office/drawing/2014/main" id="{1D03CFE0-F84B-4B7A-B5EB-32292B09432F}"/>
              </a:ext>
            </a:extLst>
          </p:cNvPr>
          <p:cNvSpPr/>
          <p:nvPr/>
        </p:nvSpPr>
        <p:spPr>
          <a:xfrm>
            <a:off x="3189019" y="4225939"/>
            <a:ext cx="3173679" cy="811165"/>
          </a:xfrm>
          <a:prstGeom prst="roundRect">
            <a:avLst/>
          </a:prstGeom>
          <a:solidFill>
            <a:srgbClr val="0070C0">
              <a:alpha val="45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fr-BE" sz="2400" b="1" kern="0" dirty="0" err="1" smtClean="0">
                <a:solidFill>
                  <a:srgbClr val="000000"/>
                </a:solidFill>
                <a:latin typeface="Lucida Grande"/>
              </a:rPr>
              <a:t>University</a:t>
            </a:r>
            <a:r>
              <a:rPr lang="fr-BE" sz="2400" b="1" kern="0" dirty="0" smtClean="0">
                <a:solidFill>
                  <a:srgbClr val="000000"/>
                </a:solidFill>
                <a:latin typeface="Lucida Grande"/>
              </a:rPr>
              <a:t> </a:t>
            </a:r>
            <a:r>
              <a:rPr lang="fr-BE" sz="2400" b="1" kern="0" dirty="0" err="1" smtClean="0">
                <a:solidFill>
                  <a:srgbClr val="000000"/>
                </a:solidFill>
                <a:latin typeface="Lucida Grande"/>
              </a:rPr>
              <a:t>colleges</a:t>
            </a:r>
            <a:endParaRPr lang="fr-BE" sz="2400" b="1" kern="0" dirty="0" smtClean="0">
              <a:solidFill>
                <a:srgbClr val="000000"/>
              </a:solidFill>
              <a:latin typeface="Lucida Grande"/>
            </a:endParaRPr>
          </a:p>
          <a:p>
            <a:pPr algn="ctr"/>
            <a:r>
              <a:rPr lang="fr-BE" sz="2400" b="1" kern="0" dirty="0" smtClean="0">
                <a:solidFill>
                  <a:srgbClr val="000000"/>
                </a:solidFill>
                <a:latin typeface="Lucida Grande"/>
              </a:rPr>
              <a:t>20</a:t>
            </a:r>
            <a:endParaRPr lang="fr-BE" sz="2400" b="1" kern="0" dirty="0">
              <a:solidFill>
                <a:srgbClr val="000000"/>
              </a:solidFill>
              <a:latin typeface="Lucida Grande"/>
            </a:endParaRPr>
          </a:p>
        </p:txBody>
      </p:sp>
      <p:sp>
        <p:nvSpPr>
          <p:cNvPr id="31" name="Rectangle à coins arrondis 10">
            <a:extLst>
              <a:ext uri="{FF2B5EF4-FFF2-40B4-BE49-F238E27FC236}">
                <a16:creationId xmlns="" xmlns:a16="http://schemas.microsoft.com/office/drawing/2014/main" id="{1D03CFE0-F84B-4B7A-B5EB-32292B09432F}"/>
              </a:ext>
            </a:extLst>
          </p:cNvPr>
          <p:cNvSpPr/>
          <p:nvPr/>
        </p:nvSpPr>
        <p:spPr>
          <a:xfrm>
            <a:off x="3246106" y="5487982"/>
            <a:ext cx="2826294" cy="811165"/>
          </a:xfrm>
          <a:prstGeom prst="roundRect">
            <a:avLst/>
          </a:prstGeom>
          <a:solidFill>
            <a:srgbClr val="0070C0">
              <a:alpha val="45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r>
              <a:rPr lang="fr-BE" sz="2400" b="1" kern="0" dirty="0">
                <a:solidFill>
                  <a:srgbClr val="000000"/>
                </a:solidFill>
                <a:latin typeface="Lucida Grande"/>
              </a:rPr>
              <a:t>EQF : </a:t>
            </a:r>
            <a:r>
              <a:rPr lang="fr-BE" sz="2400" b="1" kern="0" dirty="0" smtClean="0">
                <a:solidFill>
                  <a:srgbClr val="000000"/>
                </a:solidFill>
                <a:latin typeface="Lucida Grande"/>
              </a:rPr>
              <a:t>6-7</a:t>
            </a:r>
            <a:endParaRPr lang="fr-BE" sz="2400" b="1" kern="0" dirty="0">
              <a:solidFill>
                <a:srgbClr val="000000"/>
              </a:solidFill>
              <a:latin typeface="Lucida Grande"/>
            </a:endParaRPr>
          </a:p>
        </p:txBody>
      </p:sp>
      <p:sp>
        <p:nvSpPr>
          <p:cNvPr id="32" name="Rectangle à coins arrondis 10">
            <a:extLst>
              <a:ext uri="{FF2B5EF4-FFF2-40B4-BE49-F238E27FC236}">
                <a16:creationId xmlns="" xmlns:a16="http://schemas.microsoft.com/office/drawing/2014/main" id="{1D03CFE0-F84B-4B7A-B5EB-32292B09432F}"/>
              </a:ext>
            </a:extLst>
          </p:cNvPr>
          <p:cNvSpPr/>
          <p:nvPr/>
        </p:nvSpPr>
        <p:spPr>
          <a:xfrm>
            <a:off x="141020" y="5436116"/>
            <a:ext cx="2826294" cy="811165"/>
          </a:xfrm>
          <a:prstGeom prst="roundRect">
            <a:avLst/>
          </a:prstGeom>
          <a:solidFill>
            <a:srgbClr val="0070C0">
              <a:alpha val="45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r>
              <a:rPr lang="fr-BE" sz="2400" b="1" kern="0" dirty="0">
                <a:solidFill>
                  <a:srgbClr val="000000"/>
                </a:solidFill>
                <a:latin typeface="Lucida Grande"/>
              </a:rPr>
              <a:t>EQF : 6-7-8</a:t>
            </a:r>
          </a:p>
        </p:txBody>
      </p:sp>
      <p:sp>
        <p:nvSpPr>
          <p:cNvPr id="33" name="Rectangle à coins arrondis 10">
            <a:extLst>
              <a:ext uri="{FF2B5EF4-FFF2-40B4-BE49-F238E27FC236}">
                <a16:creationId xmlns="" xmlns:a16="http://schemas.microsoft.com/office/drawing/2014/main" id="{1D03CFE0-F84B-4B7A-B5EB-32292B09432F}"/>
              </a:ext>
            </a:extLst>
          </p:cNvPr>
          <p:cNvSpPr/>
          <p:nvPr/>
        </p:nvSpPr>
        <p:spPr>
          <a:xfrm>
            <a:off x="6314531" y="5487981"/>
            <a:ext cx="2826294" cy="811165"/>
          </a:xfrm>
          <a:prstGeom prst="roundRect">
            <a:avLst/>
          </a:prstGeom>
          <a:solidFill>
            <a:schemeClr val="accent6">
              <a:lumMod val="40000"/>
              <a:lumOff val="60000"/>
              <a:alpha val="45000"/>
            </a:scheme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r>
              <a:rPr lang="fr-BE" sz="2400" b="1" kern="0" dirty="0">
                <a:solidFill>
                  <a:srgbClr val="000000"/>
                </a:solidFill>
                <a:latin typeface="Lucida Grande"/>
              </a:rPr>
              <a:t>EQF : </a:t>
            </a:r>
            <a:r>
              <a:rPr lang="fr-BE" sz="2400" b="1" kern="0" dirty="0" smtClean="0">
                <a:solidFill>
                  <a:srgbClr val="000000"/>
                </a:solidFill>
                <a:latin typeface="Lucida Grande"/>
              </a:rPr>
              <a:t>5-6-7</a:t>
            </a:r>
            <a:endParaRPr lang="fr-BE" sz="2400" b="1" kern="0" dirty="0">
              <a:solidFill>
                <a:srgbClr val="000000"/>
              </a:solidFill>
              <a:latin typeface="Lucida Grande"/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 flipH="1">
            <a:off x="1352550" y="3615026"/>
            <a:ext cx="450860" cy="5133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>
            <a:off x="1930132" y="3615026"/>
            <a:ext cx="1503907" cy="5133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 flipH="1">
            <a:off x="2803625" y="1989742"/>
            <a:ext cx="327377" cy="4539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>
            <a:off x="5172076" y="2040301"/>
            <a:ext cx="495299" cy="4033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Ellipse 17"/>
          <p:cNvSpPr/>
          <p:nvPr/>
        </p:nvSpPr>
        <p:spPr>
          <a:xfrm>
            <a:off x="7197310" y="5591175"/>
            <a:ext cx="451265" cy="72861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3" name="Connecteur droit avec flèche 2"/>
          <p:cNvCxnSpPr>
            <a:endCxn id="32" idx="0"/>
          </p:cNvCxnSpPr>
          <p:nvPr/>
        </p:nvCxnSpPr>
        <p:spPr>
          <a:xfrm flipH="1">
            <a:off x="1554167" y="5018054"/>
            <a:ext cx="9525" cy="4180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H="1">
            <a:off x="4777450" y="5051885"/>
            <a:ext cx="9525" cy="4180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>
            <a:off x="7639051" y="3797222"/>
            <a:ext cx="0" cy="1580700"/>
          </a:xfrm>
          <a:prstGeom prst="straightConnector1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740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1" name="Image 5" descr="filet.jpg"/>
          <p:cNvPicPr preferRelativeResize="0">
            <a:picLocks/>
          </p:cNvPicPr>
          <p:nvPr/>
        </p:nvPicPr>
        <p:blipFill>
          <a:blip r:embed="rId3"/>
          <a:srcRect t="38530"/>
          <a:stretch>
            <a:fillRect/>
          </a:stretch>
        </p:blipFill>
        <p:spPr bwMode="auto">
          <a:xfrm>
            <a:off x="0" y="6526213"/>
            <a:ext cx="9140825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749"/>
            <a:ext cx="2502604" cy="770764"/>
          </a:xfrm>
          <a:prstGeom prst="rect">
            <a:avLst/>
          </a:prstGeom>
        </p:spPr>
      </p:pic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0826907"/>
              </p:ext>
            </p:extLst>
          </p:nvPr>
        </p:nvGraphicFramePr>
        <p:xfrm>
          <a:off x="853797" y="1447801"/>
          <a:ext cx="6886575" cy="4819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419100" y="1085850"/>
            <a:ext cx="3877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>
                <a:solidFill>
                  <a:schemeClr val="accent1">
                    <a:lumMod val="75000"/>
                  </a:schemeClr>
                </a:solidFill>
              </a:rPr>
              <a:t>158 Continuing Education Institutions </a:t>
            </a:r>
            <a:r>
              <a:rPr lang="fr-BE" dirty="0">
                <a:solidFill>
                  <a:schemeClr val="accent1">
                    <a:lumMod val="75000"/>
                  </a:schemeClr>
                </a:solidFill>
              </a:rPr>
              <a:t>	</a:t>
            </a:r>
          </a:p>
          <a:p>
            <a:endParaRPr lang="fr-BE" dirty="0"/>
          </a:p>
        </p:txBody>
      </p:sp>
      <p:sp>
        <p:nvSpPr>
          <p:cNvPr id="3" name="ZoneTexte 2"/>
          <p:cNvSpPr txBox="1"/>
          <p:nvPr/>
        </p:nvSpPr>
        <p:spPr>
          <a:xfrm>
            <a:off x="4857750" y="257175"/>
            <a:ext cx="302057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200" b="1" dirty="0" err="1" smtClean="0">
                <a:solidFill>
                  <a:schemeClr val="accent1">
                    <a:lumMod val="75000"/>
                  </a:schemeClr>
                </a:solidFill>
              </a:rPr>
              <a:t>Adult</a:t>
            </a:r>
            <a:r>
              <a:rPr lang="fr-BE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BE" sz="3200" b="1" dirty="0" err="1" smtClean="0">
                <a:solidFill>
                  <a:schemeClr val="accent1">
                    <a:lumMod val="75000"/>
                  </a:schemeClr>
                </a:solidFill>
              </a:rPr>
              <a:t>education</a:t>
            </a:r>
            <a:r>
              <a:rPr lang="fr-BE" sz="3200" b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r>
              <a:rPr lang="fr-BE" sz="3200" b="1" dirty="0" err="1" smtClean="0">
                <a:solidFill>
                  <a:schemeClr val="accent1">
                    <a:lumMod val="75000"/>
                  </a:schemeClr>
                </a:solidFill>
              </a:rPr>
              <a:t>Some</a:t>
            </a:r>
            <a:r>
              <a:rPr lang="fr-BE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BE" sz="3200" b="1" dirty="0">
                <a:solidFill>
                  <a:schemeClr val="accent1">
                    <a:lumMod val="75000"/>
                  </a:schemeClr>
                </a:solidFill>
              </a:rPr>
              <a:t>figures </a:t>
            </a:r>
          </a:p>
        </p:txBody>
      </p:sp>
    </p:spTree>
    <p:extLst>
      <p:ext uri="{BB962C8B-B14F-4D97-AF65-F5344CB8AC3E}">
        <p14:creationId xmlns:p14="http://schemas.microsoft.com/office/powerpoint/2010/main" val="366764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1" name="Image 5" descr="filet.jpg"/>
          <p:cNvPicPr preferRelativeResize="0">
            <a:picLocks/>
          </p:cNvPicPr>
          <p:nvPr/>
        </p:nvPicPr>
        <p:blipFill>
          <a:blip r:embed="rId3"/>
          <a:srcRect t="38530"/>
          <a:stretch>
            <a:fillRect/>
          </a:stretch>
        </p:blipFill>
        <p:spPr bwMode="auto">
          <a:xfrm>
            <a:off x="0" y="6526213"/>
            <a:ext cx="9140825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749"/>
            <a:ext cx="2502604" cy="770764"/>
          </a:xfrm>
          <a:prstGeom prst="rect">
            <a:avLst/>
          </a:prstGeom>
        </p:spPr>
      </p:pic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0929896"/>
              </p:ext>
            </p:extLst>
          </p:nvPr>
        </p:nvGraphicFramePr>
        <p:xfrm>
          <a:off x="738187" y="1104901"/>
          <a:ext cx="7272338" cy="4819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7777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1" name="Image 5" descr="filet.jpg"/>
          <p:cNvPicPr preferRelativeResize="0">
            <a:picLocks/>
          </p:cNvPicPr>
          <p:nvPr/>
        </p:nvPicPr>
        <p:blipFill>
          <a:blip r:embed="rId3"/>
          <a:srcRect t="38530"/>
          <a:stretch>
            <a:fillRect/>
          </a:stretch>
        </p:blipFill>
        <p:spPr bwMode="auto">
          <a:xfrm>
            <a:off x="0" y="6526213"/>
            <a:ext cx="9140825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750718" y="986909"/>
            <a:ext cx="44039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BE" sz="3200" b="1" u="sng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Aims</a:t>
            </a:r>
            <a:r>
              <a:rPr lang="fr-BE" sz="3200" b="1" u="sng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fr-BE" sz="3200" b="1" u="sng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of </a:t>
            </a:r>
            <a:r>
              <a:rPr lang="fr-BE" sz="3200" b="1" u="sng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Adult</a:t>
            </a:r>
            <a:r>
              <a:rPr lang="fr-BE" sz="3200" b="1" u="sng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fr-BE" sz="3200" b="1" u="sng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education</a:t>
            </a:r>
            <a:r>
              <a:rPr lang="fr-BE" sz="3200" b="1" u="sng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217550" y="1997839"/>
            <a:ext cx="8297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To enhance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individual fulfilment by promoting a better professional, social, educational and cultural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integration;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</a:endParaRPr>
          </a:p>
          <a:p>
            <a:endParaRPr lang="en-US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To meet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training needs and demands from companies, public administrations, education and more generally socio-economic and cultural sectors. </a:t>
            </a:r>
          </a:p>
          <a:p>
            <a:endParaRPr lang="en-US" dirty="0"/>
          </a:p>
          <a:p>
            <a:r>
              <a:rPr lang="en-US" dirty="0"/>
              <a:t>	</a:t>
            </a:r>
            <a:r>
              <a:rPr lang="en-US" dirty="0" smtClean="0"/>
              <a:t>    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Agreements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with public or private partners. </a:t>
            </a:r>
          </a:p>
        </p:txBody>
      </p:sp>
      <p:sp>
        <p:nvSpPr>
          <p:cNvPr id="8" name="Flèche droite 7"/>
          <p:cNvSpPr/>
          <p:nvPr/>
        </p:nvSpPr>
        <p:spPr>
          <a:xfrm>
            <a:off x="196596" y="4542721"/>
            <a:ext cx="613029" cy="172948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749"/>
            <a:ext cx="2502604" cy="77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89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1" name="Image 5" descr="filet.jpg"/>
          <p:cNvPicPr preferRelativeResize="0">
            <a:picLocks/>
          </p:cNvPicPr>
          <p:nvPr/>
        </p:nvPicPr>
        <p:blipFill>
          <a:blip r:embed="rId3"/>
          <a:srcRect t="38530"/>
          <a:stretch>
            <a:fillRect/>
          </a:stretch>
        </p:blipFill>
        <p:spPr bwMode="auto">
          <a:xfrm>
            <a:off x="0" y="6526213"/>
            <a:ext cx="9140825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907607" y="1054884"/>
            <a:ext cx="41216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u="sng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Audience and its needs</a:t>
            </a:r>
            <a:endParaRPr lang="fr-BE" sz="3200" b="1" u="sng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7549" y="2274838"/>
            <a:ext cx="8231125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Individuals from different generations (from 15), with various educational backgrounds, various life or professional experiences, wishing to acquire, develop, update their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skills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;</a:t>
            </a:r>
          </a:p>
          <a:p>
            <a:endParaRPr lang="en-US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Initiation, remediation, qualification, completion, reorientation,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retraining,... 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749"/>
            <a:ext cx="2502604" cy="77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81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1" name="Image 5" descr="filet.jpg"/>
          <p:cNvPicPr preferRelativeResize="0">
            <a:picLocks/>
          </p:cNvPicPr>
          <p:nvPr/>
        </p:nvPicPr>
        <p:blipFill>
          <a:blip r:embed="rId3"/>
          <a:srcRect t="38530"/>
          <a:stretch>
            <a:fillRect/>
          </a:stretch>
        </p:blipFill>
        <p:spPr bwMode="auto">
          <a:xfrm>
            <a:off x="0" y="6526213"/>
            <a:ext cx="9140825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880671" y="1386959"/>
            <a:ext cx="23285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u="sng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Study levels</a:t>
            </a:r>
            <a:r>
              <a:rPr lang="fr-BE" sz="3200" b="1" u="sng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123825" y="2249865"/>
            <a:ext cx="859155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Certificates or degrees :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either of lower education level (from level 1 to 4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of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the European qualification framework) 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or of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higher education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level (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from 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5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 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 to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7). </a:t>
            </a: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</a:endParaRPr>
          </a:p>
          <a:p>
            <a:r>
              <a:rPr lang="en-US" sz="2400" u="sng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Study </a:t>
            </a:r>
            <a:r>
              <a:rPr lang="en-US" sz="2400" u="sng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programmes </a:t>
            </a:r>
            <a:r>
              <a:rPr lang="en-US" sz="2400" u="sng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of adult education </a:t>
            </a:r>
            <a:r>
              <a:rPr lang="en-US" sz="2400" u="sng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: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organized as a coherent modular system of course units that students can capitalize. 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It allows both flexibility in the organization of their studies and national and international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mobility.</a:t>
            </a:r>
            <a:endParaRPr lang="fr-BE" sz="2400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749"/>
            <a:ext cx="2502604" cy="770764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>
            <a:off x="4400550" y="3371850"/>
            <a:ext cx="314325" cy="4381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1729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•••</Template>
  <TotalTime>6514</TotalTime>
  <Words>1171</Words>
  <Application>Microsoft Office PowerPoint</Application>
  <PresentationFormat>Affichage à l'écran (4:3)</PresentationFormat>
  <Paragraphs>176</Paragraphs>
  <Slides>27</Slides>
  <Notes>27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7" baseType="lpstr">
      <vt:lpstr>MS PGothic</vt:lpstr>
      <vt:lpstr>MS PGothic</vt:lpstr>
      <vt:lpstr>Arial</vt:lpstr>
      <vt:lpstr>Calibri</vt:lpstr>
      <vt:lpstr>Drescher Grotesk BT SmallSizes</vt:lpstr>
      <vt:lpstr>Lucida Grande</vt:lpstr>
      <vt:lpstr>Times New Roman</vt:lpstr>
      <vt:lpstr>Wingdings</vt:lpstr>
      <vt:lpstr>ヒラギノ角ゴ Pro W3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Ministère de la Communauté française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Quentin Stevens</dc:creator>
  <cp:lastModifiedBy>Michèle</cp:lastModifiedBy>
  <cp:revision>279</cp:revision>
  <cp:lastPrinted>2019-09-04T09:31:46Z</cp:lastPrinted>
  <dcterms:created xsi:type="dcterms:W3CDTF">2012-07-13T11:47:22Z</dcterms:created>
  <dcterms:modified xsi:type="dcterms:W3CDTF">2019-09-05T05:09:04Z</dcterms:modified>
</cp:coreProperties>
</file>