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257" r:id="rId2"/>
    <p:sldId id="267" r:id="rId3"/>
    <p:sldId id="263" r:id="rId4"/>
    <p:sldId id="264" r:id="rId5"/>
    <p:sldId id="270" r:id="rId6"/>
    <p:sldId id="268" r:id="rId7"/>
    <p:sldId id="269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1770" y="7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3426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0B93739-932A-4484-B479-0B16D101C7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EE9D8B-9F36-40B9-A7E5-543F34C5BB2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578772EA-9D60-48FE-91DE-6E933D1C979F}" type="datetimeFigureOut">
              <a:rPr lang="en-GB"/>
              <a:pPr>
                <a:defRPr/>
              </a:pPr>
              <a:t>17/10/2018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BD4253-7E4D-45DA-8C8F-96B71220D4B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AFD7F8-D19E-473A-B032-4687A81623B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E513D4E-5196-4EC8-B36C-2D141DAD404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7A9EF3A-F5F6-4A28-86B9-FFE71F9C599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D03A92-6341-4CAD-99D1-D64B22CFADF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ABB7D796-8D14-4997-A1A8-B0B97D7C3109}" type="datetimeFigureOut">
              <a:rPr lang="en-GB"/>
              <a:pPr>
                <a:defRPr/>
              </a:pPr>
              <a:t>17/10/2018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98E7CCD-E09C-48D7-A855-926D1964F7F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CEBEC80-4CF9-4347-A06A-D14E3916D3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5E3E7F-14FB-4EFF-8543-1D774087B17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D81DA1-A702-4C7D-B362-E9C613454F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C21C40C-E8FE-438B-BF14-9C45B143AC6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BCC75A40-8C42-4B42-825E-4278B75D0DA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3363843A-1BD0-42B8-8B7A-8A170B888C6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DA51AAA-5AED-4609-B441-344E2BBFD1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B3AAF22-0683-4521-8A65-1BA2637C16D6}" type="slidenum">
              <a:rPr lang="en-GB" altLang="en-US" sz="1200"/>
              <a:pPr eaLnBrk="1" hangingPunct="1"/>
              <a:t>1</a:t>
            </a:fld>
            <a:endParaRPr lang="en-GB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599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538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6913" y="609600"/>
            <a:ext cx="1639887" cy="54943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24075" y="609600"/>
            <a:ext cx="4770438" cy="54943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484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709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41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24075" y="1989138"/>
            <a:ext cx="3086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2575" y="1989138"/>
            <a:ext cx="3086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292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870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023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2171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7665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1136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1170BB3-6AB7-4D6B-9615-C607E71CC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0"/>
            <a:ext cx="7391400" cy="6858000"/>
          </a:xfrm>
          <a:prstGeom prst="rect">
            <a:avLst/>
          </a:prstGeom>
          <a:solidFill>
            <a:srgbClr val="FFFFCC"/>
          </a:solidFill>
          <a:ln w="9525">
            <a:solidFill>
              <a:srgbClr val="FFFFC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GB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43BB81A-D833-4B11-97FE-AB2C7D2B9D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133600" y="609600"/>
            <a:ext cx="655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5B713A3-7860-4DB8-A730-BBF67E1865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124075" y="1989138"/>
            <a:ext cx="6324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0A67D81-BBAE-44AC-981B-6A2BF42CA8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752600" cy="6858000"/>
          </a:xfrm>
          <a:prstGeom prst="rect">
            <a:avLst/>
          </a:prstGeom>
          <a:solidFill>
            <a:srgbClr val="00006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GB" altLang="en-US"/>
          </a:p>
        </p:txBody>
      </p:sp>
      <p:pic>
        <p:nvPicPr>
          <p:cNvPr id="1030" name="Picture 6" descr="BSI Registered - UKAS neg">
            <a:extLst>
              <a:ext uri="{FF2B5EF4-FFF2-40B4-BE49-F238E27FC236}">
                <a16:creationId xmlns:a16="http://schemas.microsoft.com/office/drawing/2014/main" id="{452D8ECB-25B1-499F-8541-C8A2721CA0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6248400"/>
            <a:ext cx="6858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2GC - white on black">
            <a:extLst>
              <a:ext uri="{FF2B5EF4-FFF2-40B4-BE49-F238E27FC236}">
                <a16:creationId xmlns:a16="http://schemas.microsoft.com/office/drawing/2014/main" id="{05913614-F64A-49CD-BBD3-45F0D9793F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" y="188913"/>
            <a:ext cx="1912938" cy="174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000066"/>
          </a:solidFill>
          <a:latin typeface="+mn-lt"/>
          <a:ea typeface="+mn-ea"/>
          <a:cs typeface="+mn-cs"/>
        </a:defRPr>
      </a:lvl1pPr>
      <a:lvl2pPr marL="8191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0066"/>
          </a:solidFill>
          <a:latin typeface="+mn-lt"/>
        </a:defRPr>
      </a:lvl2pPr>
      <a:lvl3pPr marL="1238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0066"/>
          </a:solidFill>
          <a:latin typeface="+mn-lt"/>
        </a:defRPr>
      </a:lvl3pPr>
      <a:lvl4pPr marL="16573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4pPr>
      <a:lvl5pPr marL="2076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3365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9085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4805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90525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women.org/en/digital-library/multimedia/2015/11/infographic-violence-against-women#sthash.bWh7q4OM.dpu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fra.europa.eu/en/publication/2014/violence-against-women-eu-wide-survey-main-results-repor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>
            <a:extLst>
              <a:ext uri="{FF2B5EF4-FFF2-40B4-BE49-F238E27FC236}">
                <a16:creationId xmlns:a16="http://schemas.microsoft.com/office/drawing/2014/main" id="{1F7DDD2C-4829-4FCA-93C2-70265B086D9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55875" y="260350"/>
            <a:ext cx="6119813" cy="1584325"/>
          </a:xfrm>
        </p:spPr>
        <p:txBody>
          <a:bodyPr/>
          <a:lstStyle/>
          <a:p>
            <a:pPr algn="ctr" eaLnBrk="1" hangingPunct="1"/>
            <a:br>
              <a:rPr lang="en-GB" altLang="en-US"/>
            </a:br>
            <a:br>
              <a:rPr lang="en-GB" altLang="en-US"/>
            </a:br>
            <a:endParaRPr lang="en-GB" altLang="en-US"/>
          </a:p>
        </p:txBody>
      </p:sp>
      <p:sp>
        <p:nvSpPr>
          <p:cNvPr id="2051" name="Rectangle 5">
            <a:extLst>
              <a:ext uri="{FF2B5EF4-FFF2-40B4-BE49-F238E27FC236}">
                <a16:creationId xmlns:a16="http://schemas.microsoft.com/office/drawing/2014/main" id="{F90C7D8D-CE3B-40B4-90CE-BF3CF386A3D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051720" y="1844675"/>
            <a:ext cx="7092281" cy="4968876"/>
          </a:xfrm>
        </p:spPr>
        <p:txBody>
          <a:bodyPr/>
          <a:lstStyle/>
          <a:p>
            <a:pPr eaLnBrk="1" hangingPunct="1"/>
            <a:r>
              <a:rPr lang="en-GB" sz="4000" dirty="0"/>
              <a:t>Regional Conference on Women's Access to Justice Council of Europe, 18-19 October 2018</a:t>
            </a:r>
            <a:endParaRPr lang="en-GB" altLang="en-US" sz="4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EA343-9BBD-4F8C-A04C-273B04FE0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Louise Hooper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56C32-FE5B-4F73-A052-D7B547B4A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599" y="1752600"/>
            <a:ext cx="6315075" cy="435133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Barrister at Garden Court Chambers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Independent expert in VAWG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Work with Council of Europe, UNHCR, International Commission of Jurists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Author: ICJ Practitioners Guide to Refugee Status Claims based on sexual orientation and gender identity; Human Trafficking and Modern Slavery Law and Practice (NRM chapter)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8687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8D911-8D9B-4B12-A30B-4352890DF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Istanbul Convention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CF8E9-A3D2-4065-A833-CAD8A0E7F2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Monitoring and evaluation of compliance with Istanbul Convention</a:t>
            </a:r>
          </a:p>
          <a:p>
            <a:r>
              <a:rPr lang="en-GB" dirty="0"/>
              <a:t>HELP online course on Istanbul Convention standards</a:t>
            </a:r>
          </a:p>
          <a:p>
            <a:r>
              <a:rPr lang="en-GB" dirty="0"/>
              <a:t>International training series with UNHCR and </a:t>
            </a:r>
            <a:r>
              <a:rPr lang="en-GB" dirty="0" err="1"/>
              <a:t>CoE</a:t>
            </a:r>
            <a:r>
              <a:rPr lang="en-GB" dirty="0"/>
              <a:t> on Istanbul Convention standards of protection for migrant women</a:t>
            </a:r>
          </a:p>
        </p:txBody>
      </p:sp>
    </p:spTree>
    <p:extLst>
      <p:ext uri="{BB962C8B-B14F-4D97-AF65-F5344CB8AC3E}">
        <p14:creationId xmlns:p14="http://schemas.microsoft.com/office/powerpoint/2010/main" val="2009373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A975C-BA05-4895-BAA3-65B216378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36A56-1371-4D49-8788-64CF2C0E11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“One in three women worldwide have experienced physical or sexual violence – mostly by an intimate partner. Whether at home, on the streets or during war, violence against women is a global pandemic that takes place in public and private spaces. Together we can and must end this pandemic”.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UN Women 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3654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A398976-C365-4F06-9DDD-3EFE01FDAE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720" y="1540111"/>
            <a:ext cx="6868687" cy="3777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515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085C9-E4E9-495F-B400-5A39AF27E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7744" y="1052736"/>
            <a:ext cx="6180931" cy="505120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At a European Union (EU) level, the Fundamental Rights Agency (FRA) revealed in its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2014 Report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 in 5 women has experienced physical and/or sexual violence from either a current or previous partner; an overall estimated 13 million women in the EU experienced physical violence in the year prior to the conducted interviews.</a:t>
            </a:r>
          </a:p>
          <a:p>
            <a:pPr>
              <a:lnSpc>
                <a:spcPct val="150000"/>
              </a:lnSpc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6993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F1D8D-4C7B-4000-B01C-4CAE8F2E9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1721" y="1052736"/>
            <a:ext cx="6396954" cy="5051202"/>
          </a:xfrm>
        </p:spPr>
        <p:txBody>
          <a:bodyPr/>
          <a:lstStyle/>
          <a:p>
            <a:pPr marL="0" indent="0">
              <a:buNone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cap="all" dirty="0" err="1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cap="al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can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no longer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 considered a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private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matter. There is a vital need to change attitudes and eliminate stereotypes, not only at an individual level but also at an institutional one, as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changing stereotypes can act as a preventive measure against VAW and facilitate access to justice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131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D90A8-0F47-49AA-B981-3C238D434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Role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7386E-728A-4FAA-8AD6-B139FEE56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dirty="0"/>
              <a:t>During the conference:</a:t>
            </a:r>
          </a:p>
          <a:p>
            <a:r>
              <a:rPr lang="en-GB" sz="2400" dirty="0"/>
              <a:t>Learning </a:t>
            </a:r>
          </a:p>
          <a:p>
            <a:r>
              <a:rPr lang="en-GB" sz="2400" dirty="0"/>
              <a:t>Understanding</a:t>
            </a:r>
          </a:p>
          <a:p>
            <a:r>
              <a:rPr lang="en-GB" sz="2400" dirty="0"/>
              <a:t>Questioning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Tomorrow I will be presenting preliminary recommendations.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Feel free to approach me or send an email to: </a:t>
            </a:r>
            <a:br>
              <a:rPr lang="en-GB" sz="2400" dirty="0"/>
            </a:br>
            <a:r>
              <a:rPr lang="en-GB" u="sng" dirty="0"/>
              <a:t>VAW.gender.cooperation@coe.int</a:t>
            </a: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512296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90F09-0482-43C4-B2D2-39A8E1BAC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Report of the Conference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6780C-E881-459F-AB4E-6D9044C79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Focusing on:</a:t>
            </a:r>
          </a:p>
          <a:p>
            <a:endParaRPr lang="en-GB" dirty="0"/>
          </a:p>
          <a:p>
            <a:r>
              <a:rPr lang="en-GB" dirty="0"/>
              <a:t>Istanbul Convention standards</a:t>
            </a:r>
          </a:p>
          <a:p>
            <a:r>
              <a:rPr lang="en-GB" dirty="0"/>
              <a:t>Best practice</a:t>
            </a:r>
          </a:p>
          <a:p>
            <a:r>
              <a:rPr lang="en-GB" dirty="0"/>
              <a:t>Current difficulties</a:t>
            </a:r>
          </a:p>
          <a:p>
            <a:r>
              <a:rPr lang="en-GB" dirty="0"/>
              <a:t>What is most necessary in the short, medium and long term</a:t>
            </a:r>
          </a:p>
          <a:p>
            <a:r>
              <a:rPr lang="en-GB" dirty="0"/>
              <a:t>Final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1786185176"/>
      </p:ext>
    </p:extLst>
  </p:cSld>
  <p:clrMapOvr>
    <a:masterClrMapping/>
  </p:clrMapOvr>
</p:sld>
</file>

<file path=ppt/theme/theme1.xml><?xml version="1.0" encoding="utf-8"?>
<a:theme xmlns:a="http://schemas.openxmlformats.org/drawingml/2006/main" name="Garden Court Slides">
  <a:themeElements>
    <a:clrScheme name="Garden Court Slides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Garden Court Slid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arden Court Slides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rden Court Slides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rden Court Slides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rden Court Slides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rden Court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rden Court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rden Court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Garden Court Slides</Template>
  <TotalTime>1264</TotalTime>
  <Words>329</Words>
  <Application>Microsoft Office PowerPoint</Application>
  <PresentationFormat>On-screen Show (4:3)</PresentationFormat>
  <Paragraphs>33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Times New Roman</vt:lpstr>
      <vt:lpstr>Arial</vt:lpstr>
      <vt:lpstr>Calibri</vt:lpstr>
      <vt:lpstr>Garden Court Slides</vt:lpstr>
      <vt:lpstr>  </vt:lpstr>
      <vt:lpstr>Louise Hooper</vt:lpstr>
      <vt:lpstr>Istanbul Convention</vt:lpstr>
      <vt:lpstr>The Problem</vt:lpstr>
      <vt:lpstr>PowerPoint Presentation</vt:lpstr>
      <vt:lpstr>PowerPoint Presentation</vt:lpstr>
      <vt:lpstr>PowerPoint Presentation</vt:lpstr>
      <vt:lpstr>My Role</vt:lpstr>
      <vt:lpstr>Report of the Conference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Naomi Shogbola</dc:creator>
  <cp:lastModifiedBy>louise hooper</cp:lastModifiedBy>
  <cp:revision>22</cp:revision>
  <dcterms:created xsi:type="dcterms:W3CDTF">2006-04-11T15:13:10Z</dcterms:created>
  <dcterms:modified xsi:type="dcterms:W3CDTF">2018-10-18T07:46:34Z</dcterms:modified>
</cp:coreProperties>
</file>