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0EEC5C-3193-482E-8793-2B8F9015CC1A}" type="datetimeFigureOut">
              <a:rPr lang="LID4096" smtClean="0"/>
              <a:t>04/09/2024</a:t>
            </a:fld>
            <a:endParaRPr lang="LID4096"/>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1FFFF-6427-4229-A2E0-C4024B64D8EA}" type="slidenum">
              <a:rPr lang="LID4096" smtClean="0"/>
              <a:t>‹#›</a:t>
            </a:fld>
            <a:endParaRPr lang="LID4096"/>
          </a:p>
        </p:txBody>
      </p:sp>
    </p:spTree>
    <p:extLst>
      <p:ext uri="{BB962C8B-B14F-4D97-AF65-F5344CB8AC3E}">
        <p14:creationId xmlns:p14="http://schemas.microsoft.com/office/powerpoint/2010/main" val="1326763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67C1-F89C-656F-4A84-51E9FABD6C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ID4096"/>
          </a:p>
        </p:txBody>
      </p:sp>
      <p:sp>
        <p:nvSpPr>
          <p:cNvPr id="3" name="Subtitle 2">
            <a:extLst>
              <a:ext uri="{FF2B5EF4-FFF2-40B4-BE49-F238E27FC236}">
                <a16:creationId xmlns:a16="http://schemas.microsoft.com/office/drawing/2014/main" id="{A341D871-2A30-3D76-C54B-FA05EEC1DE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ID4096"/>
          </a:p>
        </p:txBody>
      </p:sp>
      <p:sp>
        <p:nvSpPr>
          <p:cNvPr id="4" name="Date Placeholder 3">
            <a:extLst>
              <a:ext uri="{FF2B5EF4-FFF2-40B4-BE49-F238E27FC236}">
                <a16:creationId xmlns:a16="http://schemas.microsoft.com/office/drawing/2014/main" id="{ECC00034-F7A2-5BF6-461D-F3937653D0AB}"/>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BABF8E6C-E5DE-BE20-4377-752F2D9E9317}"/>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DBFDA8A8-1107-7EFE-46C9-8FCA8DAEAEBC}"/>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026570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4EB09-0A31-05E8-A67F-7E0409D654FF}"/>
              </a:ext>
            </a:extLst>
          </p:cNvPr>
          <p:cNvSpPr>
            <a:spLocks noGrp="1"/>
          </p:cNvSpPr>
          <p:nvPr>
            <p:ph type="title"/>
          </p:nvPr>
        </p:nvSpPr>
        <p:spPr/>
        <p:txBody>
          <a:bodyPr/>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922DE3DE-A1DF-951B-FFC5-316855B397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DF513EC5-C352-C74C-3CA4-788346F4EC48}"/>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3C1E41A7-CD38-BDD6-9358-43B626F5B2B0}"/>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3EC5974F-82F5-44D2-071E-D0D0A99C8855}"/>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73852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38A87F-F578-CF33-6938-C7013F389D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3592408B-9594-22E3-108D-E5D5EF05BA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81707864-85DA-8CDA-A3F3-F5760E3FC869}"/>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3F766DAE-8B13-02F6-9DB1-C68D5FCACB94}"/>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3268E8A6-F494-5087-6A38-052F9F1E906C}"/>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113460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1858A-89C6-EB77-7C2C-977FD9550448}"/>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2B3F208E-C199-8589-D669-E530E820C0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6D139248-1934-185C-8D0B-0B27C637B5BB}"/>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A2B2A20D-1415-2144-D95C-E25BA19E7431}"/>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FFC5F855-4B2C-C400-038B-7616C9C563B2}"/>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523739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528E-B4BC-FB6B-8E48-84AED86A8C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ID4096"/>
          </a:p>
        </p:txBody>
      </p:sp>
      <p:sp>
        <p:nvSpPr>
          <p:cNvPr id="3" name="Text Placeholder 2">
            <a:extLst>
              <a:ext uri="{FF2B5EF4-FFF2-40B4-BE49-F238E27FC236}">
                <a16:creationId xmlns:a16="http://schemas.microsoft.com/office/drawing/2014/main" id="{0D4C91A0-07E5-9FE5-7E13-883AE54134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E0035D-DA01-7E2D-CBB2-0C28758B3803}"/>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EE6E330C-10BF-029B-6BFB-C6723D9873E3}"/>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BD4B6E9E-4509-F9FC-E55A-D77C059E4FA2}"/>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1218966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4354-4ED0-2BF9-9F5E-5201CD9D4B73}"/>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9F0119AC-C3ED-0D53-3ADD-54B3054BEF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Content Placeholder 3">
            <a:extLst>
              <a:ext uri="{FF2B5EF4-FFF2-40B4-BE49-F238E27FC236}">
                <a16:creationId xmlns:a16="http://schemas.microsoft.com/office/drawing/2014/main" id="{0B6D65D3-F0D3-1362-85A9-84087FDF61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Date Placeholder 4">
            <a:extLst>
              <a:ext uri="{FF2B5EF4-FFF2-40B4-BE49-F238E27FC236}">
                <a16:creationId xmlns:a16="http://schemas.microsoft.com/office/drawing/2014/main" id="{5AFFF630-9EEC-261F-B66F-DB270E08D6D4}"/>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6" name="Footer Placeholder 5">
            <a:extLst>
              <a:ext uri="{FF2B5EF4-FFF2-40B4-BE49-F238E27FC236}">
                <a16:creationId xmlns:a16="http://schemas.microsoft.com/office/drawing/2014/main" id="{93F3E60F-B9C6-32B1-9B53-79F4ED918B50}"/>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68B99F03-EB39-0885-44D9-90A8FB038B91}"/>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1537807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49D64-EDDE-C7A6-3A9B-40A71B5A1AD9}"/>
              </a:ext>
            </a:extLst>
          </p:cNvPr>
          <p:cNvSpPr>
            <a:spLocks noGrp="1"/>
          </p:cNvSpPr>
          <p:nvPr>
            <p:ph type="title"/>
          </p:nvPr>
        </p:nvSpPr>
        <p:spPr>
          <a:xfrm>
            <a:off x="839788" y="365125"/>
            <a:ext cx="10515600" cy="1325563"/>
          </a:xfrm>
        </p:spPr>
        <p:txBody>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6DE91BC5-19B7-1A54-E114-F2EC7FA31F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541506-998E-A4B8-E7F4-983AC2203F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Text Placeholder 4">
            <a:extLst>
              <a:ext uri="{FF2B5EF4-FFF2-40B4-BE49-F238E27FC236}">
                <a16:creationId xmlns:a16="http://schemas.microsoft.com/office/drawing/2014/main" id="{429385B5-5B80-B54C-B884-6AD1DFDD13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2770D4-4559-65AC-E013-144C2D3CA1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7" name="Date Placeholder 6">
            <a:extLst>
              <a:ext uri="{FF2B5EF4-FFF2-40B4-BE49-F238E27FC236}">
                <a16:creationId xmlns:a16="http://schemas.microsoft.com/office/drawing/2014/main" id="{46382B49-E58A-A64B-FE37-B9BA720C4CCC}"/>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8" name="Footer Placeholder 7">
            <a:extLst>
              <a:ext uri="{FF2B5EF4-FFF2-40B4-BE49-F238E27FC236}">
                <a16:creationId xmlns:a16="http://schemas.microsoft.com/office/drawing/2014/main" id="{68595C5A-FDDB-1AD4-4DEC-131D25F02D55}"/>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EC81BEF9-5964-E4DC-3B7F-5A398853E867}"/>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406269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131EB-68DC-86C5-9165-5AF84E29BF95}"/>
              </a:ext>
            </a:extLst>
          </p:cNvPr>
          <p:cNvSpPr>
            <a:spLocks noGrp="1"/>
          </p:cNvSpPr>
          <p:nvPr>
            <p:ph type="title"/>
          </p:nvPr>
        </p:nvSpPr>
        <p:spPr/>
        <p:txBody>
          <a:bodyPr/>
          <a:lstStyle/>
          <a:p>
            <a:r>
              <a:rPr lang="en-US"/>
              <a:t>Click to edit Master title style</a:t>
            </a:r>
            <a:endParaRPr lang="LID4096"/>
          </a:p>
        </p:txBody>
      </p:sp>
      <p:sp>
        <p:nvSpPr>
          <p:cNvPr id="3" name="Date Placeholder 2">
            <a:extLst>
              <a:ext uri="{FF2B5EF4-FFF2-40B4-BE49-F238E27FC236}">
                <a16:creationId xmlns:a16="http://schemas.microsoft.com/office/drawing/2014/main" id="{E503127E-D067-C631-905E-C3A28BD41DAD}"/>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4" name="Footer Placeholder 3">
            <a:extLst>
              <a:ext uri="{FF2B5EF4-FFF2-40B4-BE49-F238E27FC236}">
                <a16:creationId xmlns:a16="http://schemas.microsoft.com/office/drawing/2014/main" id="{A40C2C21-807A-D477-BB79-E2BD785D49D2}"/>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29FE8390-0107-67F2-3967-8C67241F1BE4}"/>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22849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ED54B9-6225-8152-3C53-D252FC9BF73A}"/>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3" name="Footer Placeholder 2">
            <a:extLst>
              <a:ext uri="{FF2B5EF4-FFF2-40B4-BE49-F238E27FC236}">
                <a16:creationId xmlns:a16="http://schemas.microsoft.com/office/drawing/2014/main" id="{F63DF373-A567-F545-8A32-DED85AA14464}"/>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6FF50A57-B546-5159-F05D-D9B7CF9F64DB}"/>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478718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AABAC-9313-360D-CA45-FEB462B54C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Content Placeholder 2">
            <a:extLst>
              <a:ext uri="{FF2B5EF4-FFF2-40B4-BE49-F238E27FC236}">
                <a16:creationId xmlns:a16="http://schemas.microsoft.com/office/drawing/2014/main" id="{321D7DC5-C740-85A6-E7EE-5F617E817E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Text Placeholder 3">
            <a:extLst>
              <a:ext uri="{FF2B5EF4-FFF2-40B4-BE49-F238E27FC236}">
                <a16:creationId xmlns:a16="http://schemas.microsoft.com/office/drawing/2014/main" id="{CA843068-0F54-F634-7F14-DD0E833EA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DB9C95-DCBE-E8FC-98F4-FF05F419C496}"/>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6" name="Footer Placeholder 5">
            <a:extLst>
              <a:ext uri="{FF2B5EF4-FFF2-40B4-BE49-F238E27FC236}">
                <a16:creationId xmlns:a16="http://schemas.microsoft.com/office/drawing/2014/main" id="{C8165B34-2CAD-29CB-2E78-AEF56E5E5E19}"/>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5F26CE32-7CFC-C0F5-CF94-B10C60E1DA01}"/>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58813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5FC20-728E-E576-7E52-FC0CC05C77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Picture Placeholder 2">
            <a:extLst>
              <a:ext uri="{FF2B5EF4-FFF2-40B4-BE49-F238E27FC236}">
                <a16:creationId xmlns:a16="http://schemas.microsoft.com/office/drawing/2014/main" id="{D3AC4471-A7CB-C077-C8A5-E4A6432560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Text Placeholder 3">
            <a:extLst>
              <a:ext uri="{FF2B5EF4-FFF2-40B4-BE49-F238E27FC236}">
                <a16:creationId xmlns:a16="http://schemas.microsoft.com/office/drawing/2014/main" id="{2FCB2AA6-F8D6-849E-E37F-BD6ED50BD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321B1-3F83-53F7-79C1-DF1916B58ADF}"/>
              </a:ext>
            </a:extLst>
          </p:cNvPr>
          <p:cNvSpPr>
            <a:spLocks noGrp="1"/>
          </p:cNvSpPr>
          <p:nvPr>
            <p:ph type="dt" sz="half" idx="10"/>
          </p:nvPr>
        </p:nvSpPr>
        <p:spPr/>
        <p:txBody>
          <a:bodyPr/>
          <a:lstStyle/>
          <a:p>
            <a:fld id="{0B41B491-891D-48CF-A612-8DAA9B60C263}" type="datetimeFigureOut">
              <a:rPr lang="LID4096" smtClean="0"/>
              <a:t>04/09/2024</a:t>
            </a:fld>
            <a:endParaRPr lang="LID4096"/>
          </a:p>
        </p:txBody>
      </p:sp>
      <p:sp>
        <p:nvSpPr>
          <p:cNvPr id="6" name="Footer Placeholder 5">
            <a:extLst>
              <a:ext uri="{FF2B5EF4-FFF2-40B4-BE49-F238E27FC236}">
                <a16:creationId xmlns:a16="http://schemas.microsoft.com/office/drawing/2014/main" id="{C67EC2CC-F7AD-9205-55D9-49D7F9637851}"/>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B489C4A1-C832-32E0-D285-80B618FDB956}"/>
              </a:ext>
            </a:extLst>
          </p:cNvPr>
          <p:cNvSpPr>
            <a:spLocks noGrp="1"/>
          </p:cNvSpPr>
          <p:nvPr>
            <p:ph type="sldNum" sz="quarter" idx="12"/>
          </p:nvPr>
        </p:nvSpPr>
        <p:spPr/>
        <p:txBody>
          <a:bodyPr/>
          <a:lstStyle/>
          <a:p>
            <a:fld id="{9524D5D2-8713-44A9-B294-10A288BB0172}" type="slidenum">
              <a:rPr lang="LID4096" smtClean="0"/>
              <a:t>‹#›</a:t>
            </a:fld>
            <a:endParaRPr lang="LID4096"/>
          </a:p>
        </p:txBody>
      </p:sp>
    </p:spTree>
    <p:extLst>
      <p:ext uri="{BB962C8B-B14F-4D97-AF65-F5344CB8AC3E}">
        <p14:creationId xmlns:p14="http://schemas.microsoft.com/office/powerpoint/2010/main" val="2745326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01EB72-F61B-6083-F460-5ED5947254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A1675589-3111-57BF-4021-0AEB4F0ABB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B3D31355-3935-BDEF-B41F-17ACF1EC30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41B491-891D-48CF-A612-8DAA9B60C263}" type="datetimeFigureOut">
              <a:rPr lang="LID4096" smtClean="0"/>
              <a:t>04/09/2024</a:t>
            </a:fld>
            <a:endParaRPr lang="LID4096"/>
          </a:p>
        </p:txBody>
      </p:sp>
      <p:sp>
        <p:nvSpPr>
          <p:cNvPr id="5" name="Footer Placeholder 4">
            <a:extLst>
              <a:ext uri="{FF2B5EF4-FFF2-40B4-BE49-F238E27FC236}">
                <a16:creationId xmlns:a16="http://schemas.microsoft.com/office/drawing/2014/main" id="{83DE8638-3CF6-A99D-DEFA-CE3E35EE89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ID4096"/>
          </a:p>
        </p:txBody>
      </p:sp>
      <p:sp>
        <p:nvSpPr>
          <p:cNvPr id="6" name="Slide Number Placeholder 5">
            <a:extLst>
              <a:ext uri="{FF2B5EF4-FFF2-40B4-BE49-F238E27FC236}">
                <a16:creationId xmlns:a16="http://schemas.microsoft.com/office/drawing/2014/main" id="{A4D8B8A8-FCFE-1DC9-3336-1ACC3C5F12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24D5D2-8713-44A9-B294-10A288BB0172}" type="slidenum">
              <a:rPr lang="LID4096" smtClean="0"/>
              <a:t>‹#›</a:t>
            </a:fld>
            <a:endParaRPr lang="LID4096"/>
          </a:p>
        </p:txBody>
      </p:sp>
    </p:spTree>
    <p:extLst>
      <p:ext uri="{BB962C8B-B14F-4D97-AF65-F5344CB8AC3E}">
        <p14:creationId xmlns:p14="http://schemas.microsoft.com/office/powerpoint/2010/main" val="4263821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coe.int/en/web/interculturalciti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9AFA3-E07B-CFBE-4391-E0034C98E8C4}"/>
              </a:ext>
            </a:extLst>
          </p:cNvPr>
          <p:cNvSpPr>
            <a:spLocks noGrp="1"/>
          </p:cNvSpPr>
          <p:nvPr>
            <p:ph type="ctrTitle"/>
          </p:nvPr>
        </p:nvSpPr>
        <p:spPr/>
        <p:txBody>
          <a:bodyPr>
            <a:normAutofit/>
          </a:bodyPr>
          <a:lstStyle/>
          <a:p>
            <a:r>
              <a:rPr lang="en-GB" sz="2800" b="1" dirty="0">
                <a:latin typeface="Arial" panose="020B0604020202020204" pitchFamily="34" charset="0"/>
                <a:cs typeface="Arial" panose="020B0604020202020204" pitchFamily="34" charset="0"/>
              </a:rPr>
              <a:t>Enhancing structures and policies for </a:t>
            </a:r>
            <a:br>
              <a:rPr lang="en-GB" sz="2800" b="1" dirty="0">
                <a:latin typeface="Arial" panose="020B0604020202020204" pitchFamily="34" charset="0"/>
                <a:cs typeface="Arial" panose="020B0604020202020204" pitchFamily="34" charset="0"/>
              </a:rPr>
            </a:br>
            <a:r>
              <a:rPr lang="en-GB" sz="2800" b="1" dirty="0">
                <a:latin typeface="Arial" panose="020B0604020202020204" pitchFamily="34" charset="0"/>
                <a:cs typeface="Arial" panose="020B0604020202020204" pitchFamily="34" charset="0"/>
              </a:rPr>
              <a:t>intercultural integration in Cyprus</a:t>
            </a:r>
            <a:br>
              <a:rPr lang="en-GB" sz="2800" dirty="0">
                <a:latin typeface="Arial" panose="020B0604020202020204" pitchFamily="34" charset="0"/>
                <a:cs typeface="Arial" panose="020B0604020202020204" pitchFamily="34" charset="0"/>
              </a:rPr>
            </a:br>
            <a:br>
              <a:rPr lang="en-GB" sz="2800" dirty="0">
                <a:latin typeface="Arial" panose="020B0604020202020204" pitchFamily="34" charset="0"/>
                <a:cs typeface="Arial" panose="020B0604020202020204" pitchFamily="34" charset="0"/>
              </a:rPr>
            </a:br>
            <a:br>
              <a:rPr lang="en-US" sz="28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1</a:t>
            </a:r>
            <a:r>
              <a:rPr lang="en-US" sz="3200" baseline="30000" dirty="0">
                <a:latin typeface="Arial" panose="020B0604020202020204" pitchFamily="34" charset="0"/>
                <a:cs typeface="Arial" panose="020B0604020202020204" pitchFamily="34" charset="0"/>
              </a:rPr>
              <a:t>st</a:t>
            </a:r>
            <a:r>
              <a:rPr lang="en-US" sz="3200" dirty="0">
                <a:latin typeface="Arial" panose="020B0604020202020204" pitchFamily="34" charset="0"/>
                <a:cs typeface="Arial" panose="020B0604020202020204" pitchFamily="34" charset="0"/>
              </a:rPr>
              <a:t> Limassol region Intercultural Network meeting</a:t>
            </a:r>
            <a:endParaRPr lang="LID4096" sz="28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ABA5254-A58A-49CA-0D46-F1A54C53ED0B}"/>
              </a:ext>
            </a:extLst>
          </p:cNvPr>
          <p:cNvSpPr>
            <a:spLocks noGrp="1"/>
          </p:cNvSpPr>
          <p:nvPr>
            <p:ph type="subTitle" idx="1"/>
          </p:nvPr>
        </p:nvSpPr>
        <p:spPr/>
        <p:txBody>
          <a:bodyPr>
            <a:normAutofit/>
          </a:bodyPr>
          <a:lstStyle/>
          <a:p>
            <a:pPr algn="r"/>
            <a:endParaRPr lang="en-GB" sz="1800" dirty="0">
              <a:latin typeface="Arial" panose="020B0604020202020204" pitchFamily="34" charset="0"/>
              <a:cs typeface="Arial" panose="020B0604020202020204" pitchFamily="34" charset="0"/>
            </a:endParaRPr>
          </a:p>
          <a:p>
            <a:pPr algn="r"/>
            <a:r>
              <a:rPr lang="en-GB" sz="1800" dirty="0">
                <a:latin typeface="Arial" panose="020B0604020202020204" pitchFamily="34" charset="0"/>
                <a:cs typeface="Arial" panose="020B0604020202020204" pitchFamily="34" charset="0"/>
              </a:rPr>
              <a:t>26</a:t>
            </a:r>
            <a:r>
              <a:rPr lang="en-GB" sz="1800" baseline="30000" dirty="0">
                <a:latin typeface="Arial" panose="020B0604020202020204" pitchFamily="34" charset="0"/>
                <a:cs typeface="Arial" panose="020B0604020202020204" pitchFamily="34" charset="0"/>
              </a:rPr>
              <a:t>th</a:t>
            </a:r>
            <a:r>
              <a:rPr lang="en-GB" sz="1800" dirty="0">
                <a:latin typeface="Arial" panose="020B0604020202020204" pitchFamily="34" charset="0"/>
                <a:cs typeface="Arial" panose="020B0604020202020204" pitchFamily="34" charset="0"/>
              </a:rPr>
              <a:t> of March 2024, 18:00 </a:t>
            </a:r>
          </a:p>
          <a:p>
            <a:pPr algn="r"/>
            <a:r>
              <a:rPr lang="en-GB" sz="1800" dirty="0">
                <a:latin typeface="Arial" panose="020B0604020202020204" pitchFamily="34" charset="0"/>
                <a:cs typeface="Arial" panose="020B0604020202020204" pitchFamily="34" charset="0"/>
              </a:rPr>
              <a:t>Municipal Centre of Social Programmes Municipal Buildings “</a:t>
            </a:r>
            <a:r>
              <a:rPr lang="en-GB" sz="1800" dirty="0" err="1">
                <a:latin typeface="Arial" panose="020B0604020202020204" pitchFamily="34" charset="0"/>
                <a:cs typeface="Arial" panose="020B0604020202020204" pitchFamily="34" charset="0"/>
              </a:rPr>
              <a:t>Ploutis</a:t>
            </a:r>
            <a:r>
              <a:rPr lang="en-GB" sz="180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Servas</a:t>
            </a:r>
            <a:r>
              <a:rPr lang="en-GB" sz="1800" dirty="0">
                <a:latin typeface="Arial" panose="020B0604020202020204" pitchFamily="34" charset="0"/>
                <a:cs typeface="Arial" panose="020B0604020202020204" pitchFamily="34" charset="0"/>
              </a:rPr>
              <a:t>”, </a:t>
            </a:r>
          </a:p>
          <a:p>
            <a:pPr algn="r"/>
            <a:r>
              <a:rPr lang="en-GB" sz="1800" dirty="0">
                <a:latin typeface="Arial" panose="020B0604020202020204" pitchFamily="34" charset="0"/>
                <a:cs typeface="Arial" panose="020B0604020202020204" pitchFamily="34" charset="0"/>
              </a:rPr>
              <a:t>23 </a:t>
            </a:r>
            <a:r>
              <a:rPr lang="en-GB" sz="1800" dirty="0" err="1">
                <a:latin typeface="Arial" panose="020B0604020202020204" pitchFamily="34" charset="0"/>
                <a:cs typeface="Arial" panose="020B0604020202020204" pitchFamily="34" charset="0"/>
              </a:rPr>
              <a:t>Mishiaouli</a:t>
            </a:r>
            <a:r>
              <a:rPr lang="en-GB" sz="1800" dirty="0">
                <a:latin typeface="Arial" panose="020B0604020202020204" pitchFamily="34" charset="0"/>
                <a:cs typeface="Arial" panose="020B0604020202020204" pitchFamily="34" charset="0"/>
              </a:rPr>
              <a:t> and </a:t>
            </a:r>
            <a:r>
              <a:rPr lang="en-GB" sz="1800" dirty="0" err="1">
                <a:latin typeface="Arial" panose="020B0604020202020204" pitchFamily="34" charset="0"/>
                <a:cs typeface="Arial" panose="020B0604020202020204" pitchFamily="34" charset="0"/>
              </a:rPr>
              <a:t>Kavazoglou</a:t>
            </a:r>
            <a:r>
              <a:rPr lang="en-GB" sz="1800" dirty="0">
                <a:latin typeface="Arial" panose="020B0604020202020204" pitchFamily="34" charset="0"/>
                <a:cs typeface="Arial" panose="020B0604020202020204" pitchFamily="34" charset="0"/>
              </a:rPr>
              <a:t> Street, 3017 Limassol</a:t>
            </a:r>
          </a:p>
          <a:p>
            <a:endParaRPr lang="LID4096" dirty="0"/>
          </a:p>
        </p:txBody>
      </p:sp>
      <p:pic>
        <p:nvPicPr>
          <p:cNvPr id="5" name="image2.png">
            <a:extLst>
              <a:ext uri="{FF2B5EF4-FFF2-40B4-BE49-F238E27FC236}">
                <a16:creationId xmlns:a16="http://schemas.microsoft.com/office/drawing/2014/main" id="{54DA1F5D-A316-E189-DACD-5756BE1E28FA}"/>
              </a:ext>
            </a:extLst>
          </p:cNvPr>
          <p:cNvPicPr>
            <a:picLocks noChangeAspect="1"/>
          </p:cNvPicPr>
          <p:nvPr/>
        </p:nvPicPr>
        <p:blipFill>
          <a:blip r:embed="rId2" cstate="print"/>
          <a:stretch>
            <a:fillRect/>
          </a:stretch>
        </p:blipFill>
        <p:spPr>
          <a:xfrm>
            <a:off x="8721725" y="5968048"/>
            <a:ext cx="3329305" cy="804545"/>
          </a:xfrm>
          <a:prstGeom prst="rect">
            <a:avLst/>
          </a:prstGeom>
        </p:spPr>
      </p:pic>
    </p:spTree>
    <p:extLst>
      <p:ext uri="{BB962C8B-B14F-4D97-AF65-F5344CB8AC3E}">
        <p14:creationId xmlns:p14="http://schemas.microsoft.com/office/powerpoint/2010/main" val="803043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7C43C-3EA4-DF3F-4FD1-B50103B7DBA4}"/>
              </a:ext>
            </a:extLst>
          </p:cNvPr>
          <p:cNvSpPr>
            <a:spLocks noGrp="1"/>
          </p:cNvSpPr>
          <p:nvPr>
            <p:ph type="title"/>
          </p:nvPr>
        </p:nvSpPr>
        <p:spPr/>
        <p:txBody>
          <a:bodyPr/>
          <a:lstStyle/>
          <a:p>
            <a:r>
              <a:rPr lang="en-GB" b="0" i="0" dirty="0">
                <a:solidFill>
                  <a:srgbClr val="161616"/>
                </a:solidFill>
                <a:effectLst/>
                <a:latin typeface="Open Sans" panose="020B0606030504020204" pitchFamily="34" charset="0"/>
              </a:rPr>
              <a:t>Enhancing structures and policies for intercultural integration in Cyprus</a:t>
            </a:r>
            <a:endParaRPr lang="LID4096" dirty="0"/>
          </a:p>
        </p:txBody>
      </p:sp>
      <p:sp>
        <p:nvSpPr>
          <p:cNvPr id="3" name="Content Placeholder 2">
            <a:extLst>
              <a:ext uri="{FF2B5EF4-FFF2-40B4-BE49-F238E27FC236}">
                <a16:creationId xmlns:a16="http://schemas.microsoft.com/office/drawing/2014/main" id="{8C159CA4-8632-F2F0-E79E-2A7DBBC63524}"/>
              </a:ext>
            </a:extLst>
          </p:cNvPr>
          <p:cNvSpPr>
            <a:spLocks noGrp="1"/>
          </p:cNvSpPr>
          <p:nvPr>
            <p:ph idx="1"/>
          </p:nvPr>
        </p:nvSpPr>
        <p:spPr/>
        <p:txBody>
          <a:bodyPr>
            <a:normAutofit fontScale="92500"/>
          </a:bodyPr>
          <a:lstStyle/>
          <a:p>
            <a:r>
              <a:rPr lang="en-GB" b="0" i="0" dirty="0">
                <a:solidFill>
                  <a:srgbClr val="161616"/>
                </a:solidFill>
                <a:effectLst/>
                <a:latin typeface="Open Sans" panose="020B0606030504020204" pitchFamily="34" charset="0"/>
              </a:rPr>
              <a:t>14-month project implemented by the Intercultural Cities Programme and the European Commission’s Directorate General for Structural Reform Support, in partnership with the Civil Registry and Migration Department of the Ministry of Interior of the Republic of Cyprus</a:t>
            </a:r>
          </a:p>
          <a:p>
            <a:r>
              <a:rPr lang="en-GB" b="0" i="0" dirty="0">
                <a:solidFill>
                  <a:srgbClr val="161616"/>
                </a:solidFill>
                <a:effectLst/>
                <a:latin typeface="Open Sans" panose="020B0606030504020204" pitchFamily="34" charset="0"/>
              </a:rPr>
              <a:t>Follow-up project to the previous "Building structures for intercultural integration in Cyprus" project.</a:t>
            </a:r>
          </a:p>
          <a:p>
            <a:r>
              <a:rPr lang="en-GB" b="0" i="0" dirty="0">
                <a:solidFill>
                  <a:srgbClr val="161616"/>
                </a:solidFill>
                <a:effectLst/>
                <a:latin typeface="Open Sans" panose="020B0606030504020204" pitchFamily="34" charset="0"/>
              </a:rPr>
              <a:t>The project will use the </a:t>
            </a:r>
            <a:r>
              <a:rPr lang="en-GB" b="0" i="0" u="none" strike="noStrike" dirty="0">
                <a:solidFill>
                  <a:srgbClr val="007BC8"/>
                </a:solidFill>
                <a:effectLst/>
                <a:latin typeface="Open Sans" panose="020B0606030504020204" pitchFamily="34" charset="0"/>
                <a:hlinkClick r:id="rId2"/>
              </a:rPr>
              <a:t>Intercultural Cities</a:t>
            </a:r>
            <a:r>
              <a:rPr lang="en-GB" b="0" i="0" dirty="0">
                <a:solidFill>
                  <a:srgbClr val="161616"/>
                </a:solidFill>
                <a:effectLst/>
                <a:latin typeface="Open Sans" panose="020B0606030504020204" pitchFamily="34" charset="0"/>
              </a:rPr>
              <a:t> conceptual, analytical and policymaking tools to address the challenges of migrant integration, in particular related to building trust, fostering community cohesion and managing diversity as a resource.</a:t>
            </a:r>
            <a:endParaRPr lang="LID4096" dirty="0"/>
          </a:p>
        </p:txBody>
      </p:sp>
      <p:pic>
        <p:nvPicPr>
          <p:cNvPr id="4" name="image2.png">
            <a:extLst>
              <a:ext uri="{FF2B5EF4-FFF2-40B4-BE49-F238E27FC236}">
                <a16:creationId xmlns:a16="http://schemas.microsoft.com/office/drawing/2014/main" id="{61A727D2-3CCA-CB1F-A26C-76DDA605D4D2}"/>
              </a:ext>
            </a:extLst>
          </p:cNvPr>
          <p:cNvPicPr>
            <a:picLocks noChangeAspect="1"/>
          </p:cNvPicPr>
          <p:nvPr/>
        </p:nvPicPr>
        <p:blipFill>
          <a:blip r:embed="rId3" cstate="print"/>
          <a:stretch>
            <a:fillRect/>
          </a:stretch>
        </p:blipFill>
        <p:spPr>
          <a:xfrm>
            <a:off x="8710295" y="6053455"/>
            <a:ext cx="3329305" cy="804545"/>
          </a:xfrm>
          <a:prstGeom prst="rect">
            <a:avLst/>
          </a:prstGeom>
        </p:spPr>
      </p:pic>
    </p:spTree>
    <p:extLst>
      <p:ext uri="{BB962C8B-B14F-4D97-AF65-F5344CB8AC3E}">
        <p14:creationId xmlns:p14="http://schemas.microsoft.com/office/powerpoint/2010/main" val="333159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D1282-B349-D583-DFAA-C5AAEA988E62}"/>
              </a:ext>
            </a:extLst>
          </p:cNvPr>
          <p:cNvSpPr>
            <a:spLocks noGrp="1"/>
          </p:cNvSpPr>
          <p:nvPr>
            <p:ph type="title"/>
          </p:nvPr>
        </p:nvSpPr>
        <p:spPr/>
        <p:txBody>
          <a:bodyPr/>
          <a:lstStyle/>
          <a:p>
            <a:r>
              <a:rPr lang="en-GB" b="0" i="0" dirty="0">
                <a:solidFill>
                  <a:srgbClr val="161616"/>
                </a:solidFill>
                <a:effectLst/>
                <a:latin typeface="Open Sans" panose="020B0606030504020204" pitchFamily="34" charset="0"/>
              </a:rPr>
              <a:t>Regional intercultural networks</a:t>
            </a:r>
            <a:endParaRPr lang="LID4096" dirty="0"/>
          </a:p>
        </p:txBody>
      </p:sp>
      <p:sp>
        <p:nvSpPr>
          <p:cNvPr id="3" name="Content Placeholder 2">
            <a:extLst>
              <a:ext uri="{FF2B5EF4-FFF2-40B4-BE49-F238E27FC236}">
                <a16:creationId xmlns:a16="http://schemas.microsoft.com/office/drawing/2014/main" id="{A1753158-2739-203A-F03A-0450DEDE6259}"/>
              </a:ext>
            </a:extLst>
          </p:cNvPr>
          <p:cNvSpPr>
            <a:spLocks noGrp="1"/>
          </p:cNvSpPr>
          <p:nvPr>
            <p:ph idx="1"/>
          </p:nvPr>
        </p:nvSpPr>
        <p:spPr/>
        <p:txBody>
          <a:bodyPr>
            <a:normAutofit lnSpcReduction="10000"/>
          </a:bodyPr>
          <a:lstStyle/>
          <a:p>
            <a:r>
              <a:rPr lang="en-GB" b="0" i="0" dirty="0">
                <a:solidFill>
                  <a:srgbClr val="161616"/>
                </a:solidFill>
                <a:effectLst/>
                <a:latin typeface="Open Sans" panose="020B0606030504020204" pitchFamily="34" charset="0"/>
              </a:rPr>
              <a:t>The project will support the coordinators in the development of the networks and the implementation of their intercultural integration action plans/strategies.</a:t>
            </a:r>
          </a:p>
          <a:p>
            <a:r>
              <a:rPr lang="en-GB" b="0" i="0" dirty="0">
                <a:solidFill>
                  <a:srgbClr val="161616"/>
                </a:solidFill>
                <a:effectLst/>
                <a:latin typeface="Open Sans" panose="020B0606030504020204" pitchFamily="34" charset="0"/>
              </a:rPr>
              <a:t>A methodological tool to monitor regional integration activities had been developed and tested under the previous project and will be used to monitor the implementation of integration activities at the local level</a:t>
            </a:r>
          </a:p>
          <a:p>
            <a:r>
              <a:rPr lang="en-GB" b="0" i="0" dirty="0">
                <a:solidFill>
                  <a:srgbClr val="161616"/>
                </a:solidFill>
                <a:effectLst/>
                <a:latin typeface="Open Sans" panose="020B0606030504020204" pitchFamily="34" charset="0"/>
              </a:rPr>
              <a:t>The Intercultural Cities Index will be completed again to show any development in integration policies at the District level following the activities of the previous and follow-up projects.</a:t>
            </a:r>
            <a:endParaRPr lang="LID4096" dirty="0"/>
          </a:p>
        </p:txBody>
      </p:sp>
      <p:pic>
        <p:nvPicPr>
          <p:cNvPr id="4" name="image2.png">
            <a:extLst>
              <a:ext uri="{FF2B5EF4-FFF2-40B4-BE49-F238E27FC236}">
                <a16:creationId xmlns:a16="http://schemas.microsoft.com/office/drawing/2014/main" id="{865A25D4-6A1A-F80F-D488-2C366518F72D}"/>
              </a:ext>
            </a:extLst>
          </p:cNvPr>
          <p:cNvPicPr>
            <a:picLocks noChangeAspect="1"/>
          </p:cNvPicPr>
          <p:nvPr/>
        </p:nvPicPr>
        <p:blipFill>
          <a:blip r:embed="rId2" cstate="print"/>
          <a:stretch>
            <a:fillRect/>
          </a:stretch>
        </p:blipFill>
        <p:spPr>
          <a:xfrm>
            <a:off x="8710295" y="6053455"/>
            <a:ext cx="3329305" cy="804545"/>
          </a:xfrm>
          <a:prstGeom prst="rect">
            <a:avLst/>
          </a:prstGeom>
        </p:spPr>
      </p:pic>
    </p:spTree>
    <p:extLst>
      <p:ext uri="{BB962C8B-B14F-4D97-AF65-F5344CB8AC3E}">
        <p14:creationId xmlns:p14="http://schemas.microsoft.com/office/powerpoint/2010/main" val="2406006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106C5-9CE5-BEE1-9AA7-20B66EC249E2}"/>
              </a:ext>
            </a:extLst>
          </p:cNvPr>
          <p:cNvSpPr>
            <a:spLocks noGrp="1"/>
          </p:cNvSpPr>
          <p:nvPr>
            <p:ph type="title"/>
          </p:nvPr>
        </p:nvSpPr>
        <p:spPr/>
        <p:txBody>
          <a:bodyPr/>
          <a:lstStyle/>
          <a:p>
            <a:r>
              <a:rPr lang="en-US" dirty="0"/>
              <a:t>Proposed actions for Limassol region: </a:t>
            </a:r>
            <a:endParaRPr lang="LID4096" dirty="0"/>
          </a:p>
        </p:txBody>
      </p:sp>
      <p:sp>
        <p:nvSpPr>
          <p:cNvPr id="3" name="Content Placeholder 2">
            <a:extLst>
              <a:ext uri="{FF2B5EF4-FFF2-40B4-BE49-F238E27FC236}">
                <a16:creationId xmlns:a16="http://schemas.microsoft.com/office/drawing/2014/main" id="{EC5B6E13-12FB-F1BC-B1F4-D81EB6747167}"/>
              </a:ext>
            </a:extLst>
          </p:cNvPr>
          <p:cNvSpPr>
            <a:spLocks noGrp="1"/>
          </p:cNvSpPr>
          <p:nvPr>
            <p:ph idx="1"/>
          </p:nvPr>
        </p:nvSpPr>
        <p:spPr/>
        <p:txBody>
          <a:bodyPr/>
          <a:lstStyle/>
          <a:p>
            <a:r>
              <a:rPr lang="en-US" dirty="0"/>
              <a:t>Two Intercultural networks meetings</a:t>
            </a:r>
          </a:p>
          <a:p>
            <a:r>
              <a:rPr lang="en-US" dirty="0"/>
              <a:t>Two intercultural Festivals and other activities</a:t>
            </a:r>
          </a:p>
          <a:p>
            <a:r>
              <a:rPr lang="en-US" dirty="0"/>
              <a:t>Four public discussions on the issues relevant to migration (Culture, Sports, EU elections, Media)</a:t>
            </a:r>
          </a:p>
          <a:p>
            <a:r>
              <a:rPr lang="en-US" dirty="0"/>
              <a:t>Completion of Intercultural Index and </a:t>
            </a:r>
            <a:r>
              <a:rPr lang="en-US" dirty="0" err="1"/>
              <a:t>Quesionnaire</a:t>
            </a:r>
            <a:endParaRPr lang="en-US" dirty="0"/>
          </a:p>
          <a:p>
            <a:r>
              <a:rPr lang="en-US" dirty="0"/>
              <a:t>Communication activities (Social Media </a:t>
            </a:r>
            <a:r>
              <a:rPr lang="en-US" dirty="0" err="1"/>
              <a:t>etc</a:t>
            </a:r>
            <a:r>
              <a:rPr lang="en-US" dirty="0"/>
              <a:t>)</a:t>
            </a:r>
          </a:p>
          <a:p>
            <a:r>
              <a:rPr lang="en-US" dirty="0"/>
              <a:t>Feedback survey and Reporting</a:t>
            </a:r>
          </a:p>
          <a:p>
            <a:r>
              <a:rPr lang="en-US" dirty="0"/>
              <a:t>End of the project: 31</a:t>
            </a:r>
            <a:r>
              <a:rPr lang="en-US" baseline="30000" dirty="0"/>
              <a:t>st</a:t>
            </a:r>
            <a:r>
              <a:rPr lang="en-US" dirty="0"/>
              <a:t> December 2024</a:t>
            </a:r>
          </a:p>
        </p:txBody>
      </p:sp>
      <p:pic>
        <p:nvPicPr>
          <p:cNvPr id="4" name="image2.png">
            <a:extLst>
              <a:ext uri="{FF2B5EF4-FFF2-40B4-BE49-F238E27FC236}">
                <a16:creationId xmlns:a16="http://schemas.microsoft.com/office/drawing/2014/main" id="{3BCEACA8-A566-7A4E-B386-4E37A9009A94}"/>
              </a:ext>
            </a:extLst>
          </p:cNvPr>
          <p:cNvPicPr>
            <a:picLocks noChangeAspect="1"/>
          </p:cNvPicPr>
          <p:nvPr/>
        </p:nvPicPr>
        <p:blipFill>
          <a:blip r:embed="rId2" cstate="print"/>
          <a:stretch>
            <a:fillRect/>
          </a:stretch>
        </p:blipFill>
        <p:spPr>
          <a:xfrm>
            <a:off x="8710295" y="6053455"/>
            <a:ext cx="3329305" cy="804545"/>
          </a:xfrm>
          <a:prstGeom prst="rect">
            <a:avLst/>
          </a:prstGeom>
        </p:spPr>
      </p:pic>
    </p:spTree>
    <p:extLst>
      <p:ext uri="{BB962C8B-B14F-4D97-AF65-F5344CB8AC3E}">
        <p14:creationId xmlns:p14="http://schemas.microsoft.com/office/powerpoint/2010/main" val="260615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293</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Open Sans</vt:lpstr>
      <vt:lpstr>Office Theme</vt:lpstr>
      <vt:lpstr>Enhancing structures and policies for  intercultural integration in Cyprus   1st Limassol region Intercultural Network meeting</vt:lpstr>
      <vt:lpstr>Enhancing structures and policies for intercultural integration in Cyprus</vt:lpstr>
      <vt:lpstr>Regional intercultural networks</vt:lpstr>
      <vt:lpstr>Proposed actions for Limassol region: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structures and policies for  intercultural integration in Cyprus  1st Limassol region Intercultural Network meeting</dc:title>
  <dc:creator>Nenad Bogdanovic</dc:creator>
  <cp:lastModifiedBy>HOWSON Nichola</cp:lastModifiedBy>
  <cp:revision>3</cp:revision>
  <dcterms:created xsi:type="dcterms:W3CDTF">2024-03-25T07:19:45Z</dcterms:created>
  <dcterms:modified xsi:type="dcterms:W3CDTF">2024-04-09T13:39:38Z</dcterms:modified>
</cp:coreProperties>
</file>