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3"/>
  </p:notesMasterIdLst>
  <p:handoutMasterIdLst>
    <p:handoutMasterId r:id="rId34"/>
  </p:handoutMasterIdLst>
  <p:sldIdLst>
    <p:sldId id="304" r:id="rId3"/>
    <p:sldId id="338" r:id="rId4"/>
    <p:sldId id="317" r:id="rId5"/>
    <p:sldId id="342" r:id="rId6"/>
    <p:sldId id="341" r:id="rId7"/>
    <p:sldId id="378" r:id="rId8"/>
    <p:sldId id="379" r:id="rId9"/>
    <p:sldId id="344" r:id="rId10"/>
    <p:sldId id="381" r:id="rId11"/>
    <p:sldId id="335" r:id="rId12"/>
    <p:sldId id="336" r:id="rId13"/>
    <p:sldId id="337" r:id="rId14"/>
    <p:sldId id="380" r:id="rId15"/>
    <p:sldId id="349" r:id="rId16"/>
    <p:sldId id="350" r:id="rId17"/>
    <p:sldId id="384" r:id="rId18"/>
    <p:sldId id="352" r:id="rId19"/>
    <p:sldId id="353" r:id="rId20"/>
    <p:sldId id="354" r:id="rId21"/>
    <p:sldId id="355" r:id="rId22"/>
    <p:sldId id="356" r:id="rId23"/>
    <p:sldId id="357" r:id="rId24"/>
    <p:sldId id="358" r:id="rId25"/>
    <p:sldId id="359" r:id="rId26"/>
    <p:sldId id="360" r:id="rId27"/>
    <p:sldId id="361" r:id="rId28"/>
    <p:sldId id="362" r:id="rId29"/>
    <p:sldId id="363" r:id="rId30"/>
    <p:sldId id="364" r:id="rId31"/>
    <p:sldId id="377"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B1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41" autoAdjust="0"/>
    <p:restoredTop sz="94660"/>
  </p:normalViewPr>
  <p:slideViewPr>
    <p:cSldViewPr>
      <p:cViewPr varScale="1">
        <p:scale>
          <a:sx n="96" d="100"/>
          <a:sy n="96" d="100"/>
        </p:scale>
        <p:origin x="-1018" y="-86"/>
      </p:cViewPr>
      <p:guideLst>
        <p:guide orient="horz" pos="2160"/>
        <p:guide pos="2880"/>
      </p:guideLst>
    </p:cSldViewPr>
  </p:slideViewPr>
  <p:notesTextViewPr>
    <p:cViewPr>
      <p:scale>
        <a:sx n="1" d="1"/>
        <a:sy n="1" d="1"/>
      </p:scale>
      <p:origin x="0" y="0"/>
    </p:cViewPr>
  </p:notesTextViewPr>
  <p:notesViewPr>
    <p:cSldViewPr>
      <p:cViewPr varScale="1">
        <p:scale>
          <a:sx n="82" d="100"/>
          <a:sy n="82" d="100"/>
        </p:scale>
        <p:origin x="-206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3152819-8A9B-449D-8438-3C244566F5AD}" type="datetimeFigureOut">
              <a:rPr lang="fr-FR" smtClean="0"/>
              <a:pPr/>
              <a:t>24/07/2017</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DC6D5AD-E350-4E81-8BFB-75E0BEB2B190}" type="slidenum">
              <a:rPr lang="fr-FR" smtClean="0"/>
              <a:pPr/>
              <a:t>‹#›</a:t>
            </a:fld>
            <a:endParaRPr lang="fr-FR"/>
          </a:p>
        </p:txBody>
      </p:sp>
    </p:spTree>
    <p:extLst>
      <p:ext uri="{BB962C8B-B14F-4D97-AF65-F5344CB8AC3E}">
        <p14:creationId xmlns:p14="http://schemas.microsoft.com/office/powerpoint/2010/main" val="25679951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D03DEC-11A9-43DC-B9E0-55E83270831A}" type="datetimeFigureOut">
              <a:rPr lang="fr-FR" smtClean="0"/>
              <a:pPr/>
              <a:t>24/07/2017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AB8F98-400D-4385-BF89-31D433B06160}" type="slidenum">
              <a:rPr lang="fr-FR" smtClean="0"/>
              <a:pPr/>
              <a:t>‹#›</a:t>
            </a:fld>
            <a:endParaRPr lang="fr-FR"/>
          </a:p>
        </p:txBody>
      </p:sp>
    </p:spTree>
    <p:extLst>
      <p:ext uri="{BB962C8B-B14F-4D97-AF65-F5344CB8AC3E}">
        <p14:creationId xmlns:p14="http://schemas.microsoft.com/office/powerpoint/2010/main" val="3351996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8</a:t>
            </a:fld>
            <a:endParaRPr lang="fr-FR"/>
          </a:p>
        </p:txBody>
      </p:sp>
    </p:spTree>
    <p:extLst>
      <p:ext uri="{BB962C8B-B14F-4D97-AF65-F5344CB8AC3E}">
        <p14:creationId xmlns:p14="http://schemas.microsoft.com/office/powerpoint/2010/main" val="14573771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fr-FR" b="1" dirty="0"/>
              <a:t>11 février 2017</a:t>
            </a:r>
            <a:r>
              <a:rPr lang="fr-FR" dirty="0"/>
              <a:t> : journée ‘</a:t>
            </a:r>
            <a:r>
              <a:rPr lang="fr-FR" dirty="0" err="1"/>
              <a:t>Safer</a:t>
            </a:r>
            <a:r>
              <a:rPr lang="fr-FR" dirty="0"/>
              <a:t> Internet’ à Marrakech</a:t>
            </a:r>
          </a:p>
          <a:p>
            <a:r>
              <a:rPr lang="fr-FR" b="1" dirty="0"/>
              <a:t>12 février 2017 </a:t>
            </a:r>
            <a:r>
              <a:rPr lang="fr-FR" dirty="0"/>
              <a:t>: atelier enfants lors du Salon du livre.</a:t>
            </a:r>
          </a:p>
          <a:p>
            <a:endParaRPr lang="fr-FR" dirty="0"/>
          </a:p>
        </p:txBody>
      </p:sp>
      <p:sp>
        <p:nvSpPr>
          <p:cNvPr id="4" name="Slide Number Placeholder 3"/>
          <p:cNvSpPr>
            <a:spLocks noGrp="1"/>
          </p:cNvSpPr>
          <p:nvPr>
            <p:ph type="sldNum" sz="quarter" idx="10"/>
          </p:nvPr>
        </p:nvSpPr>
        <p:spPr/>
        <p:txBody>
          <a:bodyPr/>
          <a:lstStyle/>
          <a:p>
            <a:fld id="{7AD78673-157F-884D-BE46-83C71DF8DBD2}" type="slidenum">
              <a:rPr lang="fr-FR" smtClean="0"/>
              <a:pPr/>
              <a:t>20</a:t>
            </a:fld>
            <a:endParaRPr lang="fr-FR"/>
          </a:p>
        </p:txBody>
      </p:sp>
    </p:spTree>
    <p:extLst>
      <p:ext uri="{BB962C8B-B14F-4D97-AF65-F5344CB8AC3E}">
        <p14:creationId xmlns:p14="http://schemas.microsoft.com/office/powerpoint/2010/main" val="19050661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21</a:t>
            </a:fld>
            <a:endParaRPr lang="fr-FR"/>
          </a:p>
        </p:txBody>
      </p:sp>
    </p:spTree>
    <p:extLst>
      <p:ext uri="{BB962C8B-B14F-4D97-AF65-F5344CB8AC3E}">
        <p14:creationId xmlns:p14="http://schemas.microsoft.com/office/powerpoint/2010/main" val="35358344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22</a:t>
            </a:fld>
            <a:endParaRPr lang="fr-FR"/>
          </a:p>
        </p:txBody>
      </p:sp>
    </p:spTree>
    <p:extLst>
      <p:ext uri="{BB962C8B-B14F-4D97-AF65-F5344CB8AC3E}">
        <p14:creationId xmlns:p14="http://schemas.microsoft.com/office/powerpoint/2010/main" val="648571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23</a:t>
            </a:fld>
            <a:endParaRPr lang="fr-FR"/>
          </a:p>
        </p:txBody>
      </p:sp>
    </p:spTree>
    <p:extLst>
      <p:ext uri="{BB962C8B-B14F-4D97-AF65-F5344CB8AC3E}">
        <p14:creationId xmlns:p14="http://schemas.microsoft.com/office/powerpoint/2010/main" val="19075647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24</a:t>
            </a:fld>
            <a:endParaRPr lang="fr-FR"/>
          </a:p>
        </p:txBody>
      </p:sp>
    </p:spTree>
    <p:extLst>
      <p:ext uri="{BB962C8B-B14F-4D97-AF65-F5344CB8AC3E}">
        <p14:creationId xmlns:p14="http://schemas.microsoft.com/office/powerpoint/2010/main" val="20023213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25</a:t>
            </a:fld>
            <a:endParaRPr lang="fr-FR"/>
          </a:p>
        </p:txBody>
      </p:sp>
    </p:spTree>
    <p:extLst>
      <p:ext uri="{BB962C8B-B14F-4D97-AF65-F5344CB8AC3E}">
        <p14:creationId xmlns:p14="http://schemas.microsoft.com/office/powerpoint/2010/main" val="11821044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26</a:t>
            </a:fld>
            <a:endParaRPr lang="fr-FR"/>
          </a:p>
        </p:txBody>
      </p:sp>
    </p:spTree>
    <p:extLst>
      <p:ext uri="{BB962C8B-B14F-4D97-AF65-F5344CB8AC3E}">
        <p14:creationId xmlns:p14="http://schemas.microsoft.com/office/powerpoint/2010/main" val="568142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27</a:t>
            </a:fld>
            <a:endParaRPr lang="fr-FR"/>
          </a:p>
        </p:txBody>
      </p:sp>
    </p:spTree>
    <p:extLst>
      <p:ext uri="{BB962C8B-B14F-4D97-AF65-F5344CB8AC3E}">
        <p14:creationId xmlns:p14="http://schemas.microsoft.com/office/powerpoint/2010/main" val="13638355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28</a:t>
            </a:fld>
            <a:endParaRPr lang="fr-FR"/>
          </a:p>
        </p:txBody>
      </p:sp>
    </p:spTree>
    <p:extLst>
      <p:ext uri="{BB962C8B-B14F-4D97-AF65-F5344CB8AC3E}">
        <p14:creationId xmlns:p14="http://schemas.microsoft.com/office/powerpoint/2010/main" val="11804354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29</a:t>
            </a:fld>
            <a:endParaRPr lang="fr-FR"/>
          </a:p>
        </p:txBody>
      </p:sp>
    </p:spTree>
    <p:extLst>
      <p:ext uri="{BB962C8B-B14F-4D97-AF65-F5344CB8AC3E}">
        <p14:creationId xmlns:p14="http://schemas.microsoft.com/office/powerpoint/2010/main" val="3586202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solidFill>
                  <a:prstClr val="black"/>
                </a:solidFill>
              </a:rPr>
              <a:pPr/>
              <a:t>9</a:t>
            </a:fld>
            <a:endParaRPr lang="fr-FR">
              <a:solidFill>
                <a:prstClr val="black"/>
              </a:solidFill>
            </a:endParaRPr>
          </a:p>
        </p:txBody>
      </p:sp>
    </p:spTree>
    <p:extLst>
      <p:ext uri="{BB962C8B-B14F-4D97-AF65-F5344CB8AC3E}">
        <p14:creationId xmlns:p14="http://schemas.microsoft.com/office/powerpoint/2010/main" val="2504550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solidFill>
                  <a:prstClr val="black"/>
                </a:solidFill>
              </a:rPr>
              <a:pPr/>
              <a:t>13</a:t>
            </a:fld>
            <a:endParaRPr lang="fr-FR">
              <a:solidFill>
                <a:prstClr val="black"/>
              </a:solidFill>
            </a:endParaRPr>
          </a:p>
        </p:txBody>
      </p:sp>
    </p:spTree>
    <p:extLst>
      <p:ext uri="{BB962C8B-B14F-4D97-AF65-F5344CB8AC3E}">
        <p14:creationId xmlns:p14="http://schemas.microsoft.com/office/powerpoint/2010/main" val="2566786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defTabSz="915772">
              <a:defRPr/>
            </a:pPr>
            <a:endParaRPr lang="fr-FR" dirty="0"/>
          </a:p>
        </p:txBody>
      </p:sp>
      <p:sp>
        <p:nvSpPr>
          <p:cNvPr id="4" name="Slide Number Placeholder 3"/>
          <p:cNvSpPr>
            <a:spLocks noGrp="1"/>
          </p:cNvSpPr>
          <p:nvPr>
            <p:ph type="sldNum" sz="quarter" idx="10"/>
          </p:nvPr>
        </p:nvSpPr>
        <p:spPr/>
        <p:txBody>
          <a:bodyPr/>
          <a:lstStyle/>
          <a:p>
            <a:fld id="{7AD78673-157F-884D-BE46-83C71DF8DBD2}" type="slidenum">
              <a:rPr lang="fr-FR" smtClean="0"/>
              <a:pPr/>
              <a:t>14</a:t>
            </a:fld>
            <a:endParaRPr lang="fr-FR"/>
          </a:p>
        </p:txBody>
      </p:sp>
    </p:spTree>
    <p:extLst>
      <p:ext uri="{BB962C8B-B14F-4D97-AF65-F5344CB8AC3E}">
        <p14:creationId xmlns:p14="http://schemas.microsoft.com/office/powerpoint/2010/main" val="518669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15</a:t>
            </a:fld>
            <a:endParaRPr lang="fr-FR"/>
          </a:p>
        </p:txBody>
      </p:sp>
    </p:spTree>
    <p:extLst>
      <p:ext uri="{BB962C8B-B14F-4D97-AF65-F5344CB8AC3E}">
        <p14:creationId xmlns:p14="http://schemas.microsoft.com/office/powerpoint/2010/main" val="3489048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solidFill>
                  <a:prstClr val="black"/>
                </a:solidFill>
              </a:rPr>
              <a:pPr/>
              <a:t>16</a:t>
            </a:fld>
            <a:endParaRPr lang="fr-FR">
              <a:solidFill>
                <a:prstClr val="black"/>
              </a:solidFill>
            </a:endParaRPr>
          </a:p>
        </p:txBody>
      </p:sp>
    </p:spTree>
    <p:extLst>
      <p:ext uri="{BB962C8B-B14F-4D97-AF65-F5344CB8AC3E}">
        <p14:creationId xmlns:p14="http://schemas.microsoft.com/office/powerpoint/2010/main" val="1781394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defTabSz="915772">
              <a:defRPr/>
            </a:pPr>
            <a:endParaRPr lang="fr-FR" dirty="0"/>
          </a:p>
        </p:txBody>
      </p:sp>
      <p:sp>
        <p:nvSpPr>
          <p:cNvPr id="4" name="Slide Number Placeholder 3"/>
          <p:cNvSpPr>
            <a:spLocks noGrp="1"/>
          </p:cNvSpPr>
          <p:nvPr>
            <p:ph type="sldNum" sz="quarter" idx="10"/>
          </p:nvPr>
        </p:nvSpPr>
        <p:spPr/>
        <p:txBody>
          <a:bodyPr/>
          <a:lstStyle/>
          <a:p>
            <a:fld id="{7AD78673-157F-884D-BE46-83C71DF8DBD2}" type="slidenum">
              <a:rPr lang="fr-FR" smtClean="0"/>
              <a:pPr/>
              <a:t>17</a:t>
            </a:fld>
            <a:endParaRPr lang="fr-FR"/>
          </a:p>
        </p:txBody>
      </p:sp>
    </p:spTree>
    <p:extLst>
      <p:ext uri="{BB962C8B-B14F-4D97-AF65-F5344CB8AC3E}">
        <p14:creationId xmlns:p14="http://schemas.microsoft.com/office/powerpoint/2010/main" val="781685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7AD78673-157F-884D-BE46-83C71DF8DBD2}" type="slidenum">
              <a:rPr lang="fr-FR" smtClean="0"/>
              <a:pPr/>
              <a:t>18</a:t>
            </a:fld>
            <a:endParaRPr lang="fr-FR"/>
          </a:p>
        </p:txBody>
      </p:sp>
    </p:spTree>
    <p:extLst>
      <p:ext uri="{BB962C8B-B14F-4D97-AF65-F5344CB8AC3E}">
        <p14:creationId xmlns:p14="http://schemas.microsoft.com/office/powerpoint/2010/main" val="658004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7AD78673-157F-884D-BE46-83C71DF8DBD2}" type="slidenum">
              <a:rPr lang="fr-FR" smtClean="0"/>
              <a:pPr/>
              <a:t>19</a:t>
            </a:fld>
            <a:endParaRPr lang="fr-FR"/>
          </a:p>
        </p:txBody>
      </p:sp>
    </p:spTree>
    <p:extLst>
      <p:ext uri="{BB962C8B-B14F-4D97-AF65-F5344CB8AC3E}">
        <p14:creationId xmlns:p14="http://schemas.microsoft.com/office/powerpoint/2010/main" val="2894702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1401928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3759834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2504743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3218199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23668212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3698784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BE">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21280843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BE">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7707939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BE">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23663751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BE">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5550877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BE">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145562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13934020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BE">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2942980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39318879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633966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343552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2450202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3057328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3185952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3707781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1037898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95A8450-5BA6-4728-9F7B-C36909D87A03}" type="datetimeFigureOut">
              <a:rPr lang="fr-FR" smtClean="0"/>
              <a:pPr/>
              <a:t>24/07/2017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BF408AC-1725-436A-A95C-3820D10DF27A}" type="slidenum">
              <a:rPr lang="fr-FR" smtClean="0"/>
              <a:pPr/>
              <a:t>‹#›</a:t>
            </a:fld>
            <a:endParaRPr lang="fr-FR"/>
          </a:p>
        </p:txBody>
      </p:sp>
    </p:spTree>
    <p:extLst>
      <p:ext uri="{BB962C8B-B14F-4D97-AF65-F5344CB8AC3E}">
        <p14:creationId xmlns:p14="http://schemas.microsoft.com/office/powerpoint/2010/main" val="597783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5A8450-5BA6-4728-9F7B-C36909D87A03}" type="datetimeFigureOut">
              <a:rPr lang="fr-FR" smtClean="0"/>
              <a:pPr/>
              <a:t>24/07/2017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F408AC-1725-436A-A95C-3820D10DF27A}" type="slidenum">
              <a:rPr lang="fr-FR" smtClean="0"/>
              <a:pPr/>
              <a:t>‹#›</a:t>
            </a:fld>
            <a:endParaRPr lang="fr-FR"/>
          </a:p>
        </p:txBody>
      </p:sp>
    </p:spTree>
    <p:extLst>
      <p:ext uri="{BB962C8B-B14F-4D97-AF65-F5344CB8AC3E}">
        <p14:creationId xmlns:p14="http://schemas.microsoft.com/office/powerpoint/2010/main" val="57389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solidFill>
                  <a:prstClr val="black">
                    <a:tint val="75000"/>
                  </a:prstClr>
                </a:solidFill>
              </a:rPr>
              <a:pPr/>
              <a:t>24/07/2017</a:t>
            </a:fld>
            <a:endParaRPr lang="fr-BE">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solidFill>
                  <a:prstClr val="black">
                    <a:tint val="75000"/>
                  </a:prstClr>
                </a:solidFill>
              </a:rPr>
              <a:pPr/>
              <a:t>‹#›</a:t>
            </a:fld>
            <a:endParaRPr lang="fr-BE">
              <a:solidFill>
                <a:prstClr val="black">
                  <a:tint val="75000"/>
                </a:prstClr>
              </a:solidFill>
            </a:endParaRPr>
          </a:p>
        </p:txBody>
      </p:sp>
    </p:spTree>
    <p:extLst>
      <p:ext uri="{BB962C8B-B14F-4D97-AF65-F5344CB8AC3E}">
        <p14:creationId xmlns:p14="http://schemas.microsoft.com/office/powerpoint/2010/main" val="4255049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76056" y="0"/>
            <a:ext cx="4067944" cy="6858000"/>
          </a:xfrm>
          <a:solidFill>
            <a:srgbClr val="57B1E4">
              <a:alpha val="91765"/>
            </a:srgbClr>
          </a:solidFill>
        </p:spPr>
        <p:txBody>
          <a:bodyPr lIns="65536" tIns="32768" rIns="65536" bIns="32768" rtlCol="0" anchor="ctr">
            <a:normAutofit/>
          </a:bodyPr>
          <a:lstStyle/>
          <a:p>
            <a:pPr lvl="0" algn="ctr">
              <a:lnSpc>
                <a:spcPct val="115000"/>
              </a:lnSpc>
              <a:buNone/>
            </a:pPr>
            <a:endParaRPr lang="fr-FR" sz="3600" dirty="0" smtClean="0">
              <a:solidFill>
                <a:schemeClr val="bg1"/>
              </a:solidFill>
            </a:endParaRPr>
          </a:p>
          <a:p>
            <a:pPr lvl="0" algn="ctr">
              <a:lnSpc>
                <a:spcPct val="115000"/>
              </a:lnSpc>
              <a:buNone/>
            </a:pPr>
            <a:endParaRPr lang="fr-FR" sz="3600" dirty="0">
              <a:solidFill>
                <a:schemeClr val="bg1"/>
              </a:solidFill>
            </a:endParaRPr>
          </a:p>
          <a:p>
            <a:pPr lvl="0" algn="ctr">
              <a:lnSpc>
                <a:spcPct val="115000"/>
              </a:lnSpc>
              <a:buNone/>
            </a:pPr>
            <a:endParaRPr lang="fr-FR" sz="3600" b="1" dirty="0">
              <a:solidFill>
                <a:schemeClr val="bg1"/>
              </a:solidFill>
            </a:endParaRPr>
          </a:p>
          <a:p>
            <a:pPr lvl="0" algn="ctr">
              <a:lnSpc>
                <a:spcPct val="115000"/>
              </a:lnSpc>
              <a:buNone/>
            </a:pPr>
            <a:r>
              <a:rPr lang="fr-FR" sz="3000" b="1" dirty="0" smtClean="0">
                <a:solidFill>
                  <a:schemeClr val="bg1"/>
                </a:solidFill>
              </a:rPr>
              <a:t>La Politique Publique Intégrée de Protection de l’Enfance au Maroc</a:t>
            </a:r>
          </a:p>
          <a:p>
            <a:pPr lvl="0" algn="ctr">
              <a:lnSpc>
                <a:spcPct val="115000"/>
              </a:lnSpc>
              <a:buNone/>
            </a:pPr>
            <a:endParaRPr lang="fr-FR" sz="3600" dirty="0" smtClean="0">
              <a:solidFill>
                <a:schemeClr val="bg1"/>
              </a:solidFill>
            </a:endParaRPr>
          </a:p>
          <a:p>
            <a:pPr lvl="0" algn="ctr">
              <a:lnSpc>
                <a:spcPct val="115000"/>
              </a:lnSpc>
              <a:buNone/>
            </a:pPr>
            <a:endParaRPr lang="fr-FR" sz="3600" dirty="0">
              <a:solidFill>
                <a:schemeClr val="bg1"/>
              </a:solidFill>
            </a:endParaRPr>
          </a:p>
        </p:txBody>
      </p:sp>
      <p:sp>
        <p:nvSpPr>
          <p:cNvPr id="4" name="Espace réservé du numéro de diapositive 3"/>
          <p:cNvSpPr>
            <a:spLocks noGrp="1"/>
          </p:cNvSpPr>
          <p:nvPr>
            <p:ph type="sldNum" sz="quarter" idx="12"/>
          </p:nvPr>
        </p:nvSpPr>
        <p:spPr/>
        <p:txBody>
          <a:bodyPr/>
          <a:lstStyle/>
          <a:p>
            <a:pPr>
              <a:defRPr/>
            </a:pPr>
            <a:fld id="{61570F23-A759-45BA-A2C4-EB7D2B4D36B8}" type="slidenum">
              <a:rPr lang="fr-BE"/>
              <a:pPr>
                <a:defRPr/>
              </a:pPr>
              <a:t>1</a:t>
            </a:fld>
            <a:endParaRPr lang="fr-BE"/>
          </a:p>
        </p:txBody>
      </p:sp>
      <p:sp>
        <p:nvSpPr>
          <p:cNvPr id="14340" name="ZoneTexte 5"/>
          <p:cNvSpPr txBox="1">
            <a:spLocks noChangeArrowheads="1"/>
          </p:cNvSpPr>
          <p:nvPr/>
        </p:nvSpPr>
        <p:spPr bwMode="auto">
          <a:xfrm>
            <a:off x="179512" y="188640"/>
            <a:ext cx="4392488" cy="2159133"/>
          </a:xfrm>
          <a:prstGeom prst="rect">
            <a:avLst/>
          </a:prstGeom>
          <a:noFill/>
          <a:ln w="9525">
            <a:noFill/>
            <a:miter lim="800000"/>
            <a:headEnd/>
            <a:tailEnd/>
          </a:ln>
        </p:spPr>
        <p:txBody>
          <a:bodyPr wrap="square" lIns="57991" tIns="28996" rIns="57991" bIns="28996">
            <a:spAutoFit/>
          </a:bodyPr>
          <a:lstStyle/>
          <a:p>
            <a:pPr lvl="0" algn="r" rtl="1">
              <a:lnSpc>
                <a:spcPct val="150000"/>
              </a:lnSpc>
            </a:pPr>
            <a:endParaRPr lang="ar-MA" sz="2000" dirty="0" smtClean="0"/>
          </a:p>
          <a:p>
            <a:pPr marL="266700" lvl="0" indent="-266700" algn="r" rtl="1"/>
            <a:endParaRPr lang="ar-MA" sz="1600" dirty="0" smtClean="0">
              <a:ea typeface="Calibri"/>
              <a:cs typeface="Simplified Arabic"/>
            </a:endParaRPr>
          </a:p>
          <a:p>
            <a:pPr marL="266700" lvl="0" indent="-266700" algn="r" rtl="1"/>
            <a:endParaRPr lang="ar-MA" sz="1600" dirty="0" smtClean="0">
              <a:ea typeface="Calibri"/>
              <a:cs typeface="Simplified Arabic"/>
            </a:endParaRPr>
          </a:p>
          <a:p>
            <a:pPr marL="266700" lvl="0" indent="-266700" algn="r" rtl="1"/>
            <a:endParaRPr lang="ar-MA" sz="1600" dirty="0" smtClean="0">
              <a:ea typeface="Calibri"/>
              <a:cs typeface="Simplified Arabic"/>
            </a:endParaRPr>
          </a:p>
          <a:p>
            <a:pPr marL="266700" lvl="0" indent="-266700" algn="r" rtl="1"/>
            <a:endParaRPr lang="ar-MA" sz="1600" dirty="0" smtClean="0">
              <a:ea typeface="Calibri"/>
              <a:cs typeface="Simplified Arabic"/>
            </a:endParaRPr>
          </a:p>
          <a:p>
            <a:pPr marL="266700" lvl="0" indent="-266700" algn="r" rtl="1"/>
            <a:endParaRPr lang="ar-MA" sz="1600" dirty="0" smtClean="0">
              <a:ea typeface="Calibri"/>
              <a:cs typeface="Simplified Arabic"/>
            </a:endParaRPr>
          </a:p>
          <a:p>
            <a:pPr marL="266700" lvl="0" indent="-266700" algn="r" rtl="1"/>
            <a:endParaRPr lang="ar-MA" sz="1600" dirty="0" smtClean="0">
              <a:ea typeface="Calibri"/>
              <a:cs typeface="Simplified Arabic"/>
            </a:endParaRPr>
          </a:p>
          <a:p>
            <a:pPr marL="266700" lvl="0" indent="-266700" algn="r" rtl="1"/>
            <a:endParaRPr lang="fr-FR" sz="1050" dirty="0" smtClean="0">
              <a:ea typeface="Calibri"/>
              <a:cs typeface="Arial"/>
            </a:endParaRPr>
          </a:p>
        </p:txBody>
      </p:sp>
      <p:pic>
        <p:nvPicPr>
          <p:cNvPr id="5" name="Picture 2"/>
          <p:cNvPicPr>
            <a:picLocks noChangeAspect="1" noChangeArrowheads="1"/>
          </p:cNvPicPr>
          <p:nvPr/>
        </p:nvPicPr>
        <p:blipFill>
          <a:blip r:embed="rId2" cstate="print"/>
          <a:srcRect/>
          <a:stretch>
            <a:fillRect/>
          </a:stretch>
        </p:blipFill>
        <p:spPr bwMode="auto">
          <a:xfrm>
            <a:off x="7214880" y="327488"/>
            <a:ext cx="1440159" cy="936104"/>
          </a:xfrm>
          <a:prstGeom prst="rect">
            <a:avLst/>
          </a:prstGeom>
          <a:noFill/>
          <a:ln w="9525">
            <a:noFill/>
            <a:miter lim="800000"/>
            <a:headEnd/>
            <a:tailEnd/>
          </a:ln>
          <a:effectLst/>
        </p:spPr>
      </p:pic>
      <p:pic>
        <p:nvPicPr>
          <p:cNvPr id="7" name="Picture 3"/>
          <p:cNvPicPr>
            <a:picLocks noChangeAspect="1" noChangeArrowheads="1"/>
          </p:cNvPicPr>
          <p:nvPr/>
        </p:nvPicPr>
        <p:blipFill>
          <a:blip r:embed="rId3" cstate="print"/>
          <a:srcRect/>
          <a:stretch>
            <a:fillRect/>
          </a:stretch>
        </p:blipFill>
        <p:spPr bwMode="auto">
          <a:xfrm>
            <a:off x="2267744" y="620688"/>
            <a:ext cx="3744416" cy="797990"/>
          </a:xfrm>
          <a:prstGeom prst="rect">
            <a:avLst/>
          </a:prstGeom>
          <a:noFill/>
          <a:ln w="9525">
            <a:noFill/>
            <a:miter lim="800000"/>
            <a:headEnd/>
            <a:tailEnd/>
          </a:ln>
        </p:spPr>
      </p:pic>
      <p:sp>
        <p:nvSpPr>
          <p:cNvPr id="2" name="ZoneTexte 1"/>
          <p:cNvSpPr txBox="1"/>
          <p:nvPr/>
        </p:nvSpPr>
        <p:spPr>
          <a:xfrm>
            <a:off x="395536" y="2852936"/>
            <a:ext cx="4320480" cy="1366528"/>
          </a:xfrm>
          <a:prstGeom prst="rect">
            <a:avLst/>
          </a:prstGeom>
          <a:noFill/>
        </p:spPr>
        <p:txBody>
          <a:bodyPr wrap="square" rtlCol="0">
            <a:spAutoFit/>
          </a:bodyPr>
          <a:lstStyle/>
          <a:p>
            <a:pPr lvl="0" algn="ctr">
              <a:lnSpc>
                <a:spcPct val="115000"/>
              </a:lnSpc>
              <a:buNone/>
            </a:pPr>
            <a:r>
              <a:rPr lang="fr-BE" sz="2400" b="1" dirty="0">
                <a:solidFill>
                  <a:schemeClr val="accent1">
                    <a:lumMod val="75000"/>
                  </a:schemeClr>
                </a:solidFill>
                <a:effectLst>
                  <a:outerShdw blurRad="38100" dist="38100" dir="2700000" algn="tl">
                    <a:srgbClr val="000000">
                      <a:alpha val="43137"/>
                    </a:srgbClr>
                  </a:outerShdw>
                </a:effectLst>
              </a:rPr>
              <a:t>Programme </a:t>
            </a:r>
            <a:r>
              <a:rPr lang="en-US" altLang="en-US" sz="2400" b="1" dirty="0">
                <a:solidFill>
                  <a:schemeClr val="accent1">
                    <a:lumMod val="75000"/>
                  </a:schemeClr>
                </a:solidFill>
                <a:effectLst>
                  <a:outerShdw blurRad="38100" dist="38100" dir="2700000" algn="tl">
                    <a:srgbClr val="000000">
                      <a:alpha val="43137"/>
                    </a:srgbClr>
                  </a:outerShdw>
                </a:effectLst>
              </a:rPr>
              <a:t>de protection des </a:t>
            </a:r>
            <a:r>
              <a:rPr lang="en-US" altLang="en-US" sz="2400" b="1" dirty="0" smtClean="0">
                <a:solidFill>
                  <a:schemeClr val="accent1">
                    <a:lumMod val="75000"/>
                  </a:schemeClr>
                </a:solidFill>
                <a:effectLst>
                  <a:outerShdw blurRad="38100" dist="38100" dir="2700000" algn="tl">
                    <a:srgbClr val="000000">
                      <a:alpha val="43137"/>
                    </a:srgbClr>
                  </a:outerShdw>
                </a:effectLst>
              </a:rPr>
              <a:t>infants </a:t>
            </a:r>
            <a:r>
              <a:rPr lang="en-US" altLang="en-US" sz="2400" b="1" dirty="0">
                <a:solidFill>
                  <a:schemeClr val="accent1">
                    <a:lumMod val="75000"/>
                  </a:schemeClr>
                </a:solidFill>
                <a:effectLst>
                  <a:outerShdw blurRad="38100" dist="38100" dir="2700000" algn="tl">
                    <a:srgbClr val="000000">
                      <a:alpha val="43137"/>
                    </a:srgbClr>
                  </a:outerShdw>
                </a:effectLst>
              </a:rPr>
              <a:t>sur </a:t>
            </a:r>
            <a:r>
              <a:rPr lang="en-US" altLang="en-US" sz="2400" b="1" dirty="0" smtClean="0">
                <a:solidFill>
                  <a:schemeClr val="accent1">
                    <a:lumMod val="75000"/>
                  </a:schemeClr>
                </a:solidFill>
                <a:effectLst>
                  <a:outerShdw blurRad="38100" dist="38100" dir="2700000" algn="tl">
                    <a:srgbClr val="000000">
                      <a:alpha val="43137"/>
                    </a:srgbClr>
                  </a:outerShdw>
                </a:effectLst>
              </a:rPr>
              <a:t>internet au </a:t>
            </a:r>
            <a:r>
              <a:rPr lang="en-US" altLang="en-US" sz="2400" b="1" dirty="0" err="1" smtClean="0">
                <a:solidFill>
                  <a:schemeClr val="accent1">
                    <a:lumMod val="75000"/>
                  </a:schemeClr>
                </a:solidFill>
                <a:effectLst>
                  <a:outerShdw blurRad="38100" dist="38100" dir="2700000" algn="tl">
                    <a:srgbClr val="000000">
                      <a:alpha val="43137"/>
                    </a:srgbClr>
                  </a:outerShdw>
                </a:effectLst>
              </a:rPr>
              <a:t>Maroc</a:t>
            </a:r>
            <a:endParaRPr lang="en-US" altLang="en-US" sz="2400" b="1" dirty="0" smtClean="0">
              <a:solidFill>
                <a:schemeClr val="accent1">
                  <a:lumMod val="75000"/>
                </a:schemeClr>
              </a:solidFill>
              <a:effectLst>
                <a:outerShdw blurRad="38100" dist="38100" dir="2700000" algn="tl">
                  <a:srgbClr val="000000">
                    <a:alpha val="43137"/>
                  </a:srgbClr>
                </a:outerShdw>
              </a:effectLst>
            </a:endParaRPr>
          </a:p>
          <a:p>
            <a:pPr lvl="0" algn="ctr">
              <a:lnSpc>
                <a:spcPct val="115000"/>
              </a:lnSpc>
              <a:buNone/>
            </a:pPr>
            <a:r>
              <a:rPr lang="en-US" sz="2400" b="1" dirty="0" err="1" smtClean="0">
                <a:solidFill>
                  <a:schemeClr val="accent1">
                    <a:lumMod val="75000"/>
                  </a:schemeClr>
                </a:solidFill>
                <a:effectLst>
                  <a:outerShdw blurRad="38100" dist="38100" dir="2700000" algn="tl">
                    <a:srgbClr val="000000">
                      <a:alpha val="43137"/>
                    </a:srgbClr>
                  </a:outerShdw>
                </a:effectLst>
              </a:rPr>
              <a:t>e.salama</a:t>
            </a:r>
            <a:endParaRPr lang="fr-FR" sz="3200" dirty="0">
              <a:solidFill>
                <a:schemeClr val="bg1"/>
              </a:solidFill>
            </a:endParaRPr>
          </a:p>
        </p:txBody>
      </p:sp>
      <p:pic>
        <p:nvPicPr>
          <p:cNvPr id="9" name="Espace réservé du contenu 7" descr="Council of Europe"/>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179512" y="620688"/>
            <a:ext cx="1496326" cy="1059656"/>
          </a:xfrm>
          <a:prstGeom prst="rect">
            <a:avLst/>
          </a:prstGeom>
          <a:noFill/>
          <a:ln>
            <a:noFill/>
          </a:ln>
        </p:spPr>
      </p:pic>
      <p:sp>
        <p:nvSpPr>
          <p:cNvPr id="6" name="ZoneTexte 5"/>
          <p:cNvSpPr txBox="1"/>
          <p:nvPr/>
        </p:nvSpPr>
        <p:spPr>
          <a:xfrm>
            <a:off x="539552" y="4725144"/>
            <a:ext cx="4464496" cy="1200329"/>
          </a:xfrm>
          <a:prstGeom prst="rect">
            <a:avLst/>
          </a:prstGeom>
          <a:noFill/>
        </p:spPr>
        <p:txBody>
          <a:bodyPr wrap="square" rtlCol="0">
            <a:spAutoFit/>
          </a:bodyPr>
          <a:lstStyle/>
          <a:p>
            <a:pPr algn="ctr"/>
            <a:r>
              <a:rPr lang="fr-FR" sz="2400" b="1" dirty="0" smtClean="0">
                <a:solidFill>
                  <a:schemeClr val="tx2">
                    <a:lumMod val="60000"/>
                    <a:lumOff val="40000"/>
                  </a:schemeClr>
                </a:solidFill>
              </a:rPr>
              <a:t>Réunion du comité de Lanzarote</a:t>
            </a:r>
          </a:p>
          <a:p>
            <a:pPr algn="ctr"/>
            <a:r>
              <a:rPr lang="fr-FR" sz="2400" b="1" dirty="0" smtClean="0">
                <a:solidFill>
                  <a:schemeClr val="tx2">
                    <a:lumMod val="60000"/>
                    <a:lumOff val="40000"/>
                  </a:schemeClr>
                </a:solidFill>
              </a:rPr>
              <a:t> </a:t>
            </a:r>
          </a:p>
          <a:p>
            <a:pPr algn="ctr"/>
            <a:r>
              <a:rPr lang="fr-FR" sz="2400" b="1" dirty="0" smtClean="0">
                <a:solidFill>
                  <a:schemeClr val="tx2">
                    <a:lumMod val="60000"/>
                    <a:lumOff val="40000"/>
                  </a:schemeClr>
                </a:solidFill>
              </a:rPr>
              <a:t>Strasbourg, 1-3 mars </a:t>
            </a:r>
            <a:r>
              <a:rPr lang="fr-FR" sz="2400" b="1" dirty="0" smtClean="0">
                <a:solidFill>
                  <a:schemeClr val="tx2">
                    <a:lumMod val="60000"/>
                    <a:lumOff val="40000"/>
                  </a:schemeClr>
                </a:solidFill>
              </a:rPr>
              <a:t>2017</a:t>
            </a:r>
            <a:endParaRPr lang="fr-FR" sz="2400" b="1"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784976" cy="1224136"/>
          </a:xfrm>
          <a:solidFill>
            <a:srgbClr val="00B0F0"/>
          </a:solidFill>
        </p:spPr>
        <p:txBody>
          <a:bodyPr>
            <a:normAutofit fontScale="90000"/>
          </a:bodyPr>
          <a:lstStyle/>
          <a:p>
            <a:pPr rtl="1"/>
            <a:r>
              <a:rPr lang="fr-FR" sz="2700" b="1" dirty="0" smtClean="0">
                <a:solidFill>
                  <a:schemeClr val="bg1"/>
                </a:solidFill>
              </a:rPr>
              <a:t/>
            </a:r>
            <a:br>
              <a:rPr lang="fr-FR" sz="2700" b="1" dirty="0" smtClean="0">
                <a:solidFill>
                  <a:schemeClr val="bg1"/>
                </a:solidFill>
              </a:rPr>
            </a:br>
            <a:r>
              <a:rPr lang="fr-FR" sz="2700" b="1" dirty="0" smtClean="0">
                <a:solidFill>
                  <a:schemeClr val="bg1"/>
                </a:solidFill>
              </a:rPr>
              <a:t>Mesures </a:t>
            </a:r>
            <a:r>
              <a:rPr lang="fr-FR" sz="2700" b="1" dirty="0">
                <a:solidFill>
                  <a:schemeClr val="bg1"/>
                </a:solidFill>
              </a:rPr>
              <a:t>de la PPIPEM </a:t>
            </a:r>
            <a:r>
              <a:rPr lang="fr-FR" sz="2700" b="1" dirty="0" smtClean="0">
                <a:solidFill>
                  <a:schemeClr val="bg1"/>
                </a:solidFill>
              </a:rPr>
              <a:t/>
            </a:r>
            <a:br>
              <a:rPr lang="fr-FR" sz="2700" b="1" dirty="0" smtClean="0">
                <a:solidFill>
                  <a:schemeClr val="bg1"/>
                </a:solidFill>
              </a:rPr>
            </a:br>
            <a:r>
              <a:rPr lang="fr-FR" sz="2700" b="1" dirty="0" smtClean="0">
                <a:solidFill>
                  <a:schemeClr val="bg1"/>
                </a:solidFill>
              </a:rPr>
              <a:t>liées </a:t>
            </a:r>
            <a:r>
              <a:rPr lang="fr-FR" sz="2700" b="1" dirty="0">
                <a:solidFill>
                  <a:schemeClr val="bg1"/>
                </a:solidFill>
              </a:rPr>
              <a:t>à la protection des enfants contre l’exploitation </a:t>
            </a:r>
            <a:r>
              <a:rPr lang="fr-FR" sz="2700" b="1" dirty="0" smtClean="0">
                <a:solidFill>
                  <a:schemeClr val="bg1"/>
                </a:solidFill>
              </a:rPr>
              <a:t/>
            </a:r>
            <a:br>
              <a:rPr lang="fr-FR" sz="2700" b="1" dirty="0" smtClean="0">
                <a:solidFill>
                  <a:schemeClr val="bg1"/>
                </a:solidFill>
              </a:rPr>
            </a:br>
            <a:r>
              <a:rPr lang="fr-FR" sz="2700" b="1" dirty="0" smtClean="0">
                <a:solidFill>
                  <a:schemeClr val="bg1"/>
                </a:solidFill>
              </a:rPr>
              <a:t>et </a:t>
            </a:r>
            <a:r>
              <a:rPr lang="fr-FR" sz="2700" b="1" dirty="0">
                <a:solidFill>
                  <a:schemeClr val="bg1"/>
                </a:solidFill>
              </a:rPr>
              <a:t>les abus </a:t>
            </a:r>
            <a:r>
              <a:rPr lang="fr-FR" sz="2700" b="1" dirty="0" smtClean="0">
                <a:solidFill>
                  <a:schemeClr val="bg1"/>
                </a:solidFill>
              </a:rPr>
              <a:t>sexuels</a:t>
            </a:r>
            <a:r>
              <a:rPr lang="fr-FR" sz="3200" b="1" dirty="0">
                <a:solidFill>
                  <a:schemeClr val="bg1"/>
                </a:solidFill>
              </a:rPr>
              <a:t/>
            </a:r>
            <a:br>
              <a:rPr lang="fr-FR" sz="3200" b="1" dirty="0">
                <a:solidFill>
                  <a:schemeClr val="bg1"/>
                </a:solidFill>
              </a:rPr>
            </a:br>
            <a:endParaRPr lang="fr-FR" sz="3200" dirty="0">
              <a:solidFill>
                <a:schemeClr val="bg1"/>
              </a:solidFill>
            </a:endParaRPr>
          </a:p>
        </p:txBody>
      </p:sp>
      <p:sp>
        <p:nvSpPr>
          <p:cNvPr id="3" name="Espace réservé du contenu 2"/>
          <p:cNvSpPr>
            <a:spLocks noGrp="1"/>
          </p:cNvSpPr>
          <p:nvPr>
            <p:ph idx="1"/>
          </p:nvPr>
        </p:nvSpPr>
        <p:spPr>
          <a:xfrm>
            <a:off x="179512" y="1700808"/>
            <a:ext cx="8640960" cy="4680520"/>
          </a:xfrm>
        </p:spPr>
        <p:txBody>
          <a:bodyPr>
            <a:normAutofit/>
          </a:bodyPr>
          <a:lstStyle/>
          <a:p>
            <a:pPr algn="just">
              <a:buClr>
                <a:srgbClr val="60B2E4"/>
              </a:buClr>
              <a:buFont typeface="Wingdings" panose="05000000000000000000" pitchFamily="2" charset="2"/>
              <a:buChar char="q"/>
              <a:defRPr/>
            </a:pPr>
            <a:r>
              <a:rPr lang="fr-FR" sz="2400" b="1" dirty="0" smtClean="0">
                <a:solidFill>
                  <a:srgbClr val="00B0F0"/>
                </a:solidFill>
              </a:rPr>
              <a:t>Objectif </a:t>
            </a:r>
            <a:r>
              <a:rPr lang="fr-FR" sz="2400" b="1" dirty="0">
                <a:solidFill>
                  <a:srgbClr val="00B0F0"/>
                </a:solidFill>
              </a:rPr>
              <a:t>stratégique 1 : renforcement du cadre légal de protection des enfants et de son </a:t>
            </a:r>
            <a:r>
              <a:rPr lang="fr-FR" sz="2400" b="1" dirty="0" smtClean="0">
                <a:solidFill>
                  <a:srgbClr val="00B0F0"/>
                </a:solidFill>
              </a:rPr>
              <a:t>effectivité</a:t>
            </a:r>
            <a:endParaRPr lang="fr-FR" sz="2400" b="1" dirty="0">
              <a:solidFill>
                <a:srgbClr val="00B0F0"/>
              </a:solidFill>
            </a:endParaRPr>
          </a:p>
          <a:p>
            <a:pPr marL="0" indent="0" algn="just">
              <a:buClr>
                <a:srgbClr val="60B2E4"/>
              </a:buClr>
              <a:buNone/>
              <a:defRPr/>
            </a:pPr>
            <a:endParaRPr lang="fr-FR" sz="2400" b="1" dirty="0" smtClean="0">
              <a:solidFill>
                <a:srgbClr val="00B0F0"/>
              </a:solidFill>
            </a:endParaRPr>
          </a:p>
          <a:p>
            <a:pPr marL="811213" lvl="0" indent="-274638" algn="just">
              <a:buClr>
                <a:srgbClr val="60B2E4"/>
              </a:buClr>
              <a:buFont typeface="Wingdings" panose="05000000000000000000" pitchFamily="2" charset="2"/>
              <a:buChar char="§"/>
              <a:defRPr/>
            </a:pPr>
            <a:r>
              <a:rPr lang="fr-FR" sz="2400" dirty="0" smtClean="0"/>
              <a:t>Introduire </a:t>
            </a:r>
            <a:r>
              <a:rPr lang="fr-FR" sz="2400" dirty="0"/>
              <a:t>des infractions relatives aux sollicitations sexuelles en ligne </a:t>
            </a:r>
            <a:r>
              <a:rPr lang="fr-FR" sz="2400" dirty="0" smtClean="0"/>
              <a:t>impliquant </a:t>
            </a:r>
            <a:r>
              <a:rPr lang="fr-FR" sz="2400" dirty="0"/>
              <a:t>des enfants conformément à la Convention de Lanzarote </a:t>
            </a:r>
            <a:endParaRPr lang="fr-FR" sz="2400" dirty="0" smtClean="0"/>
          </a:p>
          <a:p>
            <a:pPr marL="811213" lvl="0" indent="-274638" algn="just">
              <a:buClr>
                <a:srgbClr val="60B2E4"/>
              </a:buClr>
              <a:buFont typeface="Wingdings" panose="05000000000000000000" pitchFamily="2" charset="2"/>
              <a:buChar char="§"/>
              <a:defRPr/>
            </a:pPr>
            <a:r>
              <a:rPr lang="fr-FR" sz="2400" dirty="0" smtClean="0"/>
              <a:t>Veiller </a:t>
            </a:r>
            <a:r>
              <a:rPr lang="fr-FR" sz="2400" dirty="0"/>
              <a:t>à la protection de la vie privée et des données personnelles sur </a:t>
            </a:r>
            <a:r>
              <a:rPr lang="fr-FR" sz="2400" dirty="0" smtClean="0"/>
              <a:t>Internet</a:t>
            </a:r>
            <a:endParaRPr lang="fr-FR" sz="2400" dirty="0"/>
          </a:p>
          <a:p>
            <a:pPr lvl="0" algn="just">
              <a:buClr>
                <a:srgbClr val="60B2E4"/>
              </a:buClr>
              <a:buFont typeface="Wingdings" panose="05000000000000000000" pitchFamily="2" charset="2"/>
              <a:buChar char="q"/>
              <a:defRPr/>
            </a:pPr>
            <a:endParaRPr lang="fr-FR" sz="2400" dirty="0"/>
          </a:p>
          <a:p>
            <a:pPr algn="just">
              <a:buClr>
                <a:srgbClr val="60B2E4"/>
              </a:buClr>
              <a:buFont typeface="Wingdings" panose="05000000000000000000" pitchFamily="2" charset="2"/>
              <a:buChar char="q"/>
              <a:defRPr/>
            </a:pPr>
            <a:endParaRPr lang="fr-FR" sz="2400" b="1" dirty="0">
              <a:solidFill>
                <a:srgbClr val="00B0F0"/>
              </a:solidFill>
            </a:endParaRPr>
          </a:p>
          <a:p>
            <a:pPr marL="628650" indent="0" algn="just">
              <a:buClr>
                <a:srgbClr val="60B2E4"/>
              </a:buClr>
              <a:buNone/>
              <a:defRPr/>
            </a:pPr>
            <a:endParaRPr lang="fr-FR" sz="2400" dirty="0"/>
          </a:p>
          <a:p>
            <a:pPr marL="0" indent="0">
              <a:buNone/>
            </a:pPr>
            <a:endParaRPr lang="fr-FR" sz="2400" b="1" dirty="0" smtClean="0"/>
          </a:p>
          <a:p>
            <a:pPr marL="0" indent="0">
              <a:buNone/>
            </a:pPr>
            <a:endParaRPr lang="fr-FR" sz="2400" dirty="0"/>
          </a:p>
        </p:txBody>
      </p:sp>
    </p:spTree>
    <p:extLst>
      <p:ext uri="{BB962C8B-B14F-4D97-AF65-F5344CB8AC3E}">
        <p14:creationId xmlns:p14="http://schemas.microsoft.com/office/powerpoint/2010/main" val="18889281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640960" cy="1152128"/>
          </a:xfrm>
          <a:solidFill>
            <a:srgbClr val="00B0F0"/>
          </a:solidFill>
        </p:spPr>
        <p:txBody>
          <a:bodyPr>
            <a:normAutofit fontScale="90000"/>
          </a:bodyPr>
          <a:lstStyle/>
          <a:p>
            <a:pPr rtl="1"/>
            <a:r>
              <a:rPr lang="fr-FR" sz="3200" b="1" dirty="0" smtClean="0">
                <a:solidFill>
                  <a:schemeClr val="bg1"/>
                </a:solidFill>
              </a:rPr>
              <a:t/>
            </a:r>
            <a:br>
              <a:rPr lang="fr-FR" sz="3200" b="1" dirty="0" smtClean="0">
                <a:solidFill>
                  <a:schemeClr val="bg1"/>
                </a:solidFill>
              </a:rPr>
            </a:br>
            <a:r>
              <a:rPr lang="fr-FR" sz="2700" b="1" dirty="0" smtClean="0">
                <a:solidFill>
                  <a:schemeClr val="bg1"/>
                </a:solidFill>
              </a:rPr>
              <a:t>Mesures </a:t>
            </a:r>
            <a:r>
              <a:rPr lang="fr-FR" sz="2700" b="1" dirty="0">
                <a:solidFill>
                  <a:schemeClr val="bg1"/>
                </a:solidFill>
              </a:rPr>
              <a:t>de la PPIPEM </a:t>
            </a:r>
            <a:r>
              <a:rPr lang="fr-FR" sz="2700" b="1" dirty="0" smtClean="0">
                <a:solidFill>
                  <a:schemeClr val="bg1"/>
                </a:solidFill>
              </a:rPr>
              <a:t/>
            </a:r>
            <a:br>
              <a:rPr lang="fr-FR" sz="2700" b="1" dirty="0" smtClean="0">
                <a:solidFill>
                  <a:schemeClr val="bg1"/>
                </a:solidFill>
              </a:rPr>
            </a:br>
            <a:r>
              <a:rPr lang="fr-FR" sz="2700" b="1" dirty="0" smtClean="0">
                <a:solidFill>
                  <a:schemeClr val="bg1"/>
                </a:solidFill>
              </a:rPr>
              <a:t>liées </a:t>
            </a:r>
            <a:r>
              <a:rPr lang="fr-FR" sz="2700" b="1" dirty="0">
                <a:solidFill>
                  <a:schemeClr val="bg1"/>
                </a:solidFill>
              </a:rPr>
              <a:t>à la protection des enfants contre </a:t>
            </a:r>
            <a:r>
              <a:rPr lang="fr-FR" sz="2700" b="1" dirty="0" smtClean="0">
                <a:solidFill>
                  <a:schemeClr val="bg1"/>
                </a:solidFill>
              </a:rPr>
              <a:t>l’exploitation</a:t>
            </a:r>
            <a:br>
              <a:rPr lang="fr-FR" sz="2700" b="1" dirty="0" smtClean="0">
                <a:solidFill>
                  <a:schemeClr val="bg1"/>
                </a:solidFill>
              </a:rPr>
            </a:br>
            <a:r>
              <a:rPr lang="fr-FR" sz="2700" b="1" dirty="0" smtClean="0">
                <a:solidFill>
                  <a:schemeClr val="bg1"/>
                </a:solidFill>
              </a:rPr>
              <a:t>et les </a:t>
            </a:r>
            <a:r>
              <a:rPr lang="fr-FR" sz="2700" b="1" dirty="0">
                <a:solidFill>
                  <a:schemeClr val="bg1"/>
                </a:solidFill>
              </a:rPr>
              <a:t>abus sexuels</a:t>
            </a:r>
            <a:r>
              <a:rPr lang="fr-FR" sz="3200" b="1" dirty="0">
                <a:solidFill>
                  <a:schemeClr val="bg1"/>
                </a:solidFill>
              </a:rPr>
              <a:t/>
            </a:r>
            <a:br>
              <a:rPr lang="fr-FR" sz="3200" b="1" dirty="0">
                <a:solidFill>
                  <a:schemeClr val="bg1"/>
                </a:solidFill>
              </a:rPr>
            </a:br>
            <a:endParaRPr lang="fr-FR" sz="3200" dirty="0">
              <a:solidFill>
                <a:schemeClr val="bg1"/>
              </a:solidFill>
            </a:endParaRPr>
          </a:p>
        </p:txBody>
      </p:sp>
      <p:sp>
        <p:nvSpPr>
          <p:cNvPr id="3" name="Espace réservé du contenu 2"/>
          <p:cNvSpPr>
            <a:spLocks noGrp="1"/>
          </p:cNvSpPr>
          <p:nvPr>
            <p:ph idx="1"/>
          </p:nvPr>
        </p:nvSpPr>
        <p:spPr>
          <a:xfrm>
            <a:off x="179512" y="1556792"/>
            <a:ext cx="8712968" cy="5069160"/>
          </a:xfrm>
        </p:spPr>
        <p:txBody>
          <a:bodyPr>
            <a:normAutofit/>
          </a:bodyPr>
          <a:lstStyle/>
          <a:p>
            <a:pPr algn="just">
              <a:buClr>
                <a:srgbClr val="60B2E4"/>
              </a:buClr>
              <a:buFont typeface="Wingdings" panose="05000000000000000000" pitchFamily="2" charset="2"/>
              <a:buChar char="q"/>
              <a:defRPr/>
            </a:pPr>
            <a:r>
              <a:rPr lang="fr-FR" sz="2200" b="1" dirty="0" smtClean="0">
                <a:solidFill>
                  <a:srgbClr val="00B0F0"/>
                </a:solidFill>
              </a:rPr>
              <a:t>Objectif </a:t>
            </a:r>
            <a:r>
              <a:rPr lang="fr-FR" sz="2200" b="1" dirty="0">
                <a:solidFill>
                  <a:srgbClr val="00B0F0"/>
                </a:solidFill>
              </a:rPr>
              <a:t>stratégique </a:t>
            </a:r>
            <a:r>
              <a:rPr lang="fr-FR" sz="2200" b="1" dirty="0" smtClean="0">
                <a:solidFill>
                  <a:srgbClr val="00B0F0"/>
                </a:solidFill>
              </a:rPr>
              <a:t>2</a:t>
            </a:r>
            <a:r>
              <a:rPr lang="fr-FR" sz="2200" b="1" dirty="0">
                <a:solidFill>
                  <a:srgbClr val="00B0F0"/>
                </a:solidFill>
              </a:rPr>
              <a:t> : Mise en place de dispositifs territoriaux intégrés de protection de </a:t>
            </a:r>
            <a:r>
              <a:rPr lang="fr-FR" sz="2200" b="1" dirty="0" smtClean="0">
                <a:solidFill>
                  <a:srgbClr val="00B0F0"/>
                </a:solidFill>
              </a:rPr>
              <a:t>l’enfance</a:t>
            </a:r>
          </a:p>
          <a:p>
            <a:pPr algn="just">
              <a:buClr>
                <a:srgbClr val="60B2E4"/>
              </a:buClr>
              <a:buFont typeface="Wingdings" panose="05000000000000000000" pitchFamily="2" charset="2"/>
              <a:buChar char="q"/>
              <a:defRPr/>
            </a:pPr>
            <a:endParaRPr lang="fr-FR" sz="2400" b="1" dirty="0">
              <a:solidFill>
                <a:srgbClr val="00B0F0"/>
              </a:solidFill>
            </a:endParaRPr>
          </a:p>
          <a:p>
            <a:pPr marL="811213" lvl="0" indent="-274638" algn="just">
              <a:buClr>
                <a:srgbClr val="60B2E4"/>
              </a:buClr>
              <a:buFont typeface="Wingdings" panose="05000000000000000000" pitchFamily="2" charset="2"/>
              <a:buChar char="§"/>
              <a:defRPr/>
            </a:pPr>
            <a:r>
              <a:rPr lang="fr-FR" sz="2000" dirty="0"/>
              <a:t>Le développement de partenariats avec les fournisseurs d’accès à Internet, les agences de télécommunications pour la protection des enfants contre l’exploitation sexuelle </a:t>
            </a:r>
          </a:p>
          <a:p>
            <a:pPr marL="811213" indent="-274638" algn="just">
              <a:buClr>
                <a:srgbClr val="60B2E4"/>
              </a:buClr>
              <a:buFont typeface="Wingdings" panose="05000000000000000000" pitchFamily="2" charset="2"/>
              <a:buChar char="§"/>
              <a:defRPr/>
            </a:pPr>
            <a:r>
              <a:rPr lang="fr-FR" sz="2000" dirty="0"/>
              <a:t>Le développement de programmes informatiques garantissant la sécurité des enfants en ligne </a:t>
            </a:r>
          </a:p>
          <a:p>
            <a:pPr marL="811213" indent="-274638" algn="just">
              <a:buClr>
                <a:srgbClr val="60B2E4"/>
              </a:buClr>
              <a:buFont typeface="Wingdings" panose="05000000000000000000" pitchFamily="2" charset="2"/>
              <a:buChar char="§"/>
              <a:defRPr/>
            </a:pPr>
            <a:r>
              <a:rPr lang="fr-FR" sz="2000" dirty="0" smtClean="0"/>
              <a:t>L’implication </a:t>
            </a:r>
            <a:r>
              <a:rPr lang="fr-FR" sz="2000" dirty="0"/>
              <a:t>des médias dans les programmes de sensibilisation et d’information sur les droits des </a:t>
            </a:r>
            <a:r>
              <a:rPr lang="fr-FR" sz="2000" dirty="0" smtClean="0"/>
              <a:t>enfants </a:t>
            </a:r>
            <a:endParaRPr lang="fr-FR" sz="2000" dirty="0"/>
          </a:p>
          <a:p>
            <a:pPr lvl="0" algn="just">
              <a:buClr>
                <a:srgbClr val="60B2E4"/>
              </a:buClr>
              <a:buFont typeface="Wingdings" panose="05000000000000000000" pitchFamily="2" charset="2"/>
              <a:buChar char="q"/>
              <a:defRPr/>
            </a:pPr>
            <a:endParaRPr lang="fr-FR" sz="2400" dirty="0"/>
          </a:p>
          <a:p>
            <a:pPr algn="just">
              <a:buClr>
                <a:srgbClr val="60B2E4"/>
              </a:buClr>
              <a:buFont typeface="Wingdings" panose="05000000000000000000" pitchFamily="2" charset="2"/>
              <a:buChar char="q"/>
              <a:defRPr/>
            </a:pPr>
            <a:endParaRPr lang="fr-FR" sz="2400" b="1" dirty="0">
              <a:solidFill>
                <a:srgbClr val="00B0F0"/>
              </a:solidFill>
            </a:endParaRPr>
          </a:p>
          <a:p>
            <a:pPr marL="628650" indent="0" algn="just">
              <a:buClr>
                <a:srgbClr val="60B2E4"/>
              </a:buClr>
              <a:buNone/>
              <a:defRPr/>
            </a:pPr>
            <a:endParaRPr lang="fr-FR" sz="2400" dirty="0"/>
          </a:p>
          <a:p>
            <a:pPr marL="0" indent="0">
              <a:buNone/>
            </a:pPr>
            <a:endParaRPr lang="fr-FR" sz="2400" b="1" dirty="0" smtClean="0"/>
          </a:p>
          <a:p>
            <a:pPr marL="0" indent="0">
              <a:buNone/>
            </a:pPr>
            <a:endParaRPr lang="fr-FR" sz="2400" dirty="0"/>
          </a:p>
        </p:txBody>
      </p:sp>
    </p:spTree>
    <p:extLst>
      <p:ext uri="{BB962C8B-B14F-4D97-AF65-F5344CB8AC3E}">
        <p14:creationId xmlns:p14="http://schemas.microsoft.com/office/powerpoint/2010/main" val="38212469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16632"/>
            <a:ext cx="8424936" cy="1080120"/>
          </a:xfrm>
          <a:solidFill>
            <a:srgbClr val="00B0F0"/>
          </a:solidFill>
        </p:spPr>
        <p:txBody>
          <a:bodyPr>
            <a:normAutofit fontScale="90000"/>
          </a:bodyPr>
          <a:lstStyle/>
          <a:p>
            <a:pPr rtl="1"/>
            <a:r>
              <a:rPr lang="fr-FR" sz="2200" b="1" dirty="0" smtClean="0">
                <a:solidFill>
                  <a:schemeClr val="bg1"/>
                </a:solidFill>
              </a:rPr>
              <a:t/>
            </a:r>
            <a:br>
              <a:rPr lang="fr-FR" sz="2200" b="1" dirty="0" smtClean="0">
                <a:solidFill>
                  <a:schemeClr val="bg1"/>
                </a:solidFill>
              </a:rPr>
            </a:br>
            <a:r>
              <a:rPr lang="fr-FR" sz="2200" b="1" dirty="0" smtClean="0">
                <a:solidFill>
                  <a:schemeClr val="bg1"/>
                </a:solidFill>
              </a:rPr>
              <a:t>Mesures </a:t>
            </a:r>
            <a:r>
              <a:rPr lang="fr-FR" sz="2200" b="1" dirty="0">
                <a:solidFill>
                  <a:schemeClr val="bg1"/>
                </a:solidFill>
              </a:rPr>
              <a:t>de la PPIPEM </a:t>
            </a:r>
            <a:r>
              <a:rPr lang="fr-FR" sz="2200" b="1" dirty="0" smtClean="0">
                <a:solidFill>
                  <a:schemeClr val="bg1"/>
                </a:solidFill>
              </a:rPr>
              <a:t/>
            </a:r>
            <a:br>
              <a:rPr lang="fr-FR" sz="2200" b="1" dirty="0" smtClean="0">
                <a:solidFill>
                  <a:schemeClr val="bg1"/>
                </a:solidFill>
              </a:rPr>
            </a:br>
            <a:r>
              <a:rPr lang="fr-FR" sz="2200" b="1" dirty="0">
                <a:solidFill>
                  <a:schemeClr val="bg1"/>
                </a:solidFill>
              </a:rPr>
              <a:t> </a:t>
            </a:r>
            <a:r>
              <a:rPr lang="fr-FR" sz="2200" b="1" dirty="0" smtClean="0">
                <a:solidFill>
                  <a:schemeClr val="bg1"/>
                </a:solidFill>
              </a:rPr>
              <a:t>liées </a:t>
            </a:r>
            <a:r>
              <a:rPr lang="fr-FR" sz="2200" b="1" dirty="0">
                <a:solidFill>
                  <a:schemeClr val="bg1"/>
                </a:solidFill>
              </a:rPr>
              <a:t>à la protection des enfants contre l’exploitation </a:t>
            </a:r>
            <a:r>
              <a:rPr lang="fr-FR" sz="2200" b="1" dirty="0" smtClean="0">
                <a:solidFill>
                  <a:schemeClr val="bg1"/>
                </a:solidFill>
              </a:rPr>
              <a:t/>
            </a:r>
            <a:br>
              <a:rPr lang="fr-FR" sz="2200" b="1" dirty="0" smtClean="0">
                <a:solidFill>
                  <a:schemeClr val="bg1"/>
                </a:solidFill>
              </a:rPr>
            </a:br>
            <a:r>
              <a:rPr lang="fr-FR" sz="2200" b="1" dirty="0" smtClean="0">
                <a:solidFill>
                  <a:schemeClr val="bg1"/>
                </a:solidFill>
              </a:rPr>
              <a:t> et </a:t>
            </a:r>
            <a:r>
              <a:rPr lang="fr-FR" sz="2200" b="1" dirty="0">
                <a:solidFill>
                  <a:schemeClr val="bg1"/>
                </a:solidFill>
              </a:rPr>
              <a:t>les abus sexuels</a:t>
            </a:r>
            <a:r>
              <a:rPr lang="fr-FR" sz="3200" b="1" dirty="0">
                <a:solidFill>
                  <a:schemeClr val="bg1"/>
                </a:solidFill>
              </a:rPr>
              <a:t/>
            </a:r>
            <a:br>
              <a:rPr lang="fr-FR" sz="3200" b="1" dirty="0">
                <a:solidFill>
                  <a:schemeClr val="bg1"/>
                </a:solidFill>
              </a:rPr>
            </a:br>
            <a:endParaRPr lang="fr-FR" sz="3200" dirty="0">
              <a:solidFill>
                <a:schemeClr val="bg1"/>
              </a:solidFill>
            </a:endParaRPr>
          </a:p>
        </p:txBody>
      </p:sp>
      <p:sp>
        <p:nvSpPr>
          <p:cNvPr id="3" name="Espace réservé du contenu 2"/>
          <p:cNvSpPr>
            <a:spLocks noGrp="1"/>
          </p:cNvSpPr>
          <p:nvPr>
            <p:ph idx="1"/>
          </p:nvPr>
        </p:nvSpPr>
        <p:spPr>
          <a:xfrm>
            <a:off x="323528" y="1484784"/>
            <a:ext cx="8496944" cy="5141168"/>
          </a:xfrm>
        </p:spPr>
        <p:txBody>
          <a:bodyPr>
            <a:normAutofit/>
          </a:bodyPr>
          <a:lstStyle/>
          <a:p>
            <a:pPr algn="just">
              <a:buClr>
                <a:srgbClr val="60B2E4"/>
              </a:buClr>
              <a:buFont typeface="Wingdings" panose="05000000000000000000" pitchFamily="2" charset="2"/>
              <a:buChar char="q"/>
              <a:defRPr/>
            </a:pPr>
            <a:r>
              <a:rPr lang="fr-FR" sz="2400" b="1" dirty="0" smtClean="0">
                <a:solidFill>
                  <a:srgbClr val="00B0F0"/>
                </a:solidFill>
              </a:rPr>
              <a:t>Objectif </a:t>
            </a:r>
            <a:r>
              <a:rPr lang="fr-FR" sz="2400" b="1" dirty="0">
                <a:solidFill>
                  <a:srgbClr val="00B0F0"/>
                </a:solidFill>
              </a:rPr>
              <a:t>stratégique 4 : L</a:t>
            </a:r>
            <a:r>
              <a:rPr lang="fr-FR" sz="2400" b="1" dirty="0" smtClean="0">
                <a:solidFill>
                  <a:srgbClr val="00B0F0"/>
                </a:solidFill>
              </a:rPr>
              <a:t>a </a:t>
            </a:r>
            <a:r>
              <a:rPr lang="fr-FR" sz="2400" b="1" dirty="0">
                <a:solidFill>
                  <a:srgbClr val="00B0F0"/>
                </a:solidFill>
              </a:rPr>
              <a:t>promotion des normes sociales protectrices des enfants</a:t>
            </a:r>
          </a:p>
          <a:p>
            <a:pPr algn="just">
              <a:buClr>
                <a:srgbClr val="60B2E4"/>
              </a:buClr>
              <a:buFont typeface="Wingdings" panose="05000000000000000000" pitchFamily="2" charset="2"/>
              <a:buChar char="q"/>
              <a:defRPr/>
            </a:pPr>
            <a:endParaRPr lang="fr-FR" sz="2400" dirty="0"/>
          </a:p>
          <a:p>
            <a:pPr marL="811213" indent="-274638" algn="just">
              <a:buClr>
                <a:srgbClr val="60B2E4"/>
              </a:buClr>
              <a:buFont typeface="Wingdings" panose="05000000000000000000" pitchFamily="2" charset="2"/>
              <a:buChar char="§"/>
              <a:defRPr/>
            </a:pPr>
            <a:r>
              <a:rPr lang="fr-FR" sz="2400" dirty="0"/>
              <a:t>Développer des partenariats publics/privés pour l’établissement de programmes d’éducation à la non-violence, à la non-discrimination et la sensibilisation sur la cyber exploitation des enfants </a:t>
            </a:r>
            <a:r>
              <a:rPr lang="fr-FR" sz="2400" dirty="0" smtClean="0"/>
              <a:t>…</a:t>
            </a:r>
            <a:endParaRPr lang="fr-FR" sz="2400" dirty="0"/>
          </a:p>
          <a:p>
            <a:pPr marL="0" indent="0">
              <a:buNone/>
            </a:pPr>
            <a:endParaRPr lang="fr-FR" sz="2400" b="1" dirty="0" smtClean="0"/>
          </a:p>
          <a:p>
            <a:pPr marL="0" indent="0">
              <a:buNone/>
            </a:pPr>
            <a:endParaRPr lang="fr-FR" sz="2400" dirty="0"/>
          </a:p>
        </p:txBody>
      </p:sp>
    </p:spTree>
    <p:extLst>
      <p:ext uri="{BB962C8B-B14F-4D97-AF65-F5344CB8AC3E}">
        <p14:creationId xmlns:p14="http://schemas.microsoft.com/office/powerpoint/2010/main" val="30151064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r>
              <a:rPr lang="fr-FR" dirty="0"/>
              <a:t>Le </a:t>
            </a:r>
            <a:r>
              <a:rPr lang="fr-FR" dirty="0" smtClean="0"/>
              <a:t>Programme s’inscrit </a:t>
            </a:r>
            <a:r>
              <a:rPr lang="fr-FR" dirty="0"/>
              <a:t>dans le </a:t>
            </a:r>
            <a:r>
              <a:rPr lang="fr-FR" dirty="0" smtClean="0"/>
              <a:t>cadre du :</a:t>
            </a:r>
          </a:p>
          <a:p>
            <a:pPr marL="514350" indent="-514350">
              <a:buFont typeface="+mj-lt"/>
              <a:buAutoNum type="arabicPeriod"/>
            </a:pPr>
            <a:r>
              <a:rPr lang="fr-FR" dirty="0" smtClean="0"/>
              <a:t>Programme </a:t>
            </a:r>
            <a:r>
              <a:rPr lang="fr-FR" dirty="0"/>
              <a:t>de coopération entre le MSFFDS et le </a:t>
            </a:r>
            <a:r>
              <a:rPr lang="fr-FR" dirty="0" smtClean="0"/>
              <a:t>Conseil de l’Europe </a:t>
            </a:r>
          </a:p>
          <a:p>
            <a:pPr marL="514350" indent="-514350">
              <a:buFont typeface="+mj-lt"/>
              <a:buAutoNum type="arabicPeriod"/>
            </a:pPr>
            <a:r>
              <a:rPr lang="fr-FR" dirty="0"/>
              <a:t>P</a:t>
            </a:r>
            <a:r>
              <a:rPr lang="fr-FR" dirty="0" smtClean="0"/>
              <a:t>lan </a:t>
            </a:r>
            <a:r>
              <a:rPr lang="fr-FR" dirty="0"/>
              <a:t>de travail pour 2016-2017 pour l’appui à la mise en œuvre des mesures du PNMO de la PPIPEM. </a:t>
            </a:r>
          </a:p>
        </p:txBody>
      </p:sp>
      <p:sp>
        <p:nvSpPr>
          <p:cNvPr id="4" name="Titre 1"/>
          <p:cNvSpPr>
            <a:spLocks noGrp="1"/>
          </p:cNvSpPr>
          <p:nvPr>
            <p:ph type="title"/>
          </p:nvPr>
        </p:nvSpPr>
        <p:spPr>
          <a:solidFill>
            <a:srgbClr val="00B0F0"/>
          </a:solidFill>
        </p:spPr>
        <p:txBody>
          <a:bodyPr vert="horz" lIns="91440" tIns="45720" rIns="91440" bIns="45720" rtlCol="0" anchor="ctr">
            <a:normAutofit/>
          </a:bodyPr>
          <a:lstStyle/>
          <a:p>
            <a:pPr rtl="1"/>
            <a:r>
              <a:rPr lang="fr-FR" sz="2700" b="1" dirty="0">
                <a:solidFill>
                  <a:schemeClr val="bg1"/>
                </a:solidFill>
              </a:rPr>
              <a:t>Le programme de protection des enfants sur Internet: un programme pionnier</a:t>
            </a:r>
          </a:p>
        </p:txBody>
      </p:sp>
    </p:spTree>
    <p:extLst>
      <p:ext uri="{BB962C8B-B14F-4D97-AF65-F5344CB8AC3E}">
        <p14:creationId xmlns:p14="http://schemas.microsoft.com/office/powerpoint/2010/main" val="3404655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42925" y="414339"/>
            <a:ext cx="7886700" cy="1012371"/>
          </a:xfrm>
          <a:solidFill>
            <a:srgbClr val="00B0F0"/>
          </a:solidFill>
        </p:spPr>
        <p:txBody>
          <a:bodyPr vert="horz" lIns="91440" tIns="45720" rIns="91440" bIns="45720" rtlCol="0" anchor="ctr">
            <a:normAutofit/>
          </a:bodyPr>
          <a:lstStyle/>
          <a:p>
            <a:pPr algn="l" rtl="1"/>
            <a:r>
              <a:rPr lang="fr-FR" sz="2700" b="1" dirty="0">
                <a:solidFill>
                  <a:schemeClr val="bg1"/>
                </a:solidFill>
              </a:rPr>
              <a:t>Population cible </a:t>
            </a:r>
            <a:endParaRPr lang="fr-BE" sz="2700" b="1" dirty="0">
              <a:solidFill>
                <a:schemeClr val="bg1"/>
              </a:solidFill>
            </a:endParaRPr>
          </a:p>
        </p:txBody>
      </p:sp>
      <p:sp>
        <p:nvSpPr>
          <p:cNvPr id="2" name="Content Placeholder 1"/>
          <p:cNvSpPr>
            <a:spLocks noGrp="1"/>
          </p:cNvSpPr>
          <p:nvPr>
            <p:ph idx="1"/>
          </p:nvPr>
        </p:nvSpPr>
        <p:spPr>
          <a:xfrm>
            <a:off x="611560" y="1556793"/>
            <a:ext cx="7886700" cy="3744415"/>
          </a:xfrm>
        </p:spPr>
        <p:txBody>
          <a:bodyPr>
            <a:normAutofit fontScale="92500" lnSpcReduction="10000"/>
          </a:bodyPr>
          <a:lstStyle/>
          <a:p>
            <a:pPr>
              <a:spcAft>
                <a:spcPts val="600"/>
              </a:spcAft>
              <a:buClr>
                <a:schemeClr val="accent4"/>
              </a:buClr>
              <a:buFont typeface="Wingdings" charset="2"/>
              <a:buChar char="Ø"/>
            </a:pPr>
            <a:r>
              <a:rPr lang="fr-FR" dirty="0" smtClean="0"/>
              <a:t>88</a:t>
            </a:r>
            <a:r>
              <a:rPr lang="fr-FR" dirty="0"/>
              <a:t>% des enfants marocains utilisent internet</a:t>
            </a:r>
            <a:r>
              <a:rPr lang="fr-FR" baseline="30000" dirty="0"/>
              <a:t>1</a:t>
            </a:r>
            <a:r>
              <a:rPr lang="fr-FR" dirty="0"/>
              <a:t> </a:t>
            </a:r>
            <a:r>
              <a:rPr lang="fr-FR" dirty="0" smtClean="0"/>
              <a:t>de </a:t>
            </a:r>
            <a:r>
              <a:rPr lang="fr-FR" dirty="0"/>
              <a:t>30 </a:t>
            </a:r>
            <a:r>
              <a:rPr lang="fr-FR" dirty="0" smtClean="0"/>
              <a:t>minutes </a:t>
            </a:r>
            <a:r>
              <a:rPr lang="fr-FR" dirty="0"/>
              <a:t>(13%) à plus de 4 heures (16,6%) par jour</a:t>
            </a:r>
            <a:r>
              <a:rPr lang="fr-FR" baseline="30000" dirty="0"/>
              <a:t>2</a:t>
            </a:r>
            <a:r>
              <a:rPr lang="fr-FR" dirty="0"/>
              <a:t> </a:t>
            </a:r>
          </a:p>
          <a:p>
            <a:pPr>
              <a:buClr>
                <a:schemeClr val="accent4"/>
              </a:buClr>
              <a:buFont typeface="Wingdings" charset="2"/>
              <a:buChar char="Ø"/>
            </a:pPr>
            <a:r>
              <a:rPr lang="fr-FR" dirty="0" smtClean="0"/>
              <a:t>La pénétration de téléphonie mobile surpasse les 125%</a:t>
            </a:r>
            <a:r>
              <a:rPr lang="fr-FR" baseline="30000" dirty="0" smtClean="0"/>
              <a:t>3</a:t>
            </a:r>
          </a:p>
          <a:p>
            <a:pPr>
              <a:buClr>
                <a:schemeClr val="accent4"/>
              </a:buClr>
              <a:buFont typeface="Wingdings" charset="2"/>
              <a:buChar char="Ø"/>
            </a:pPr>
            <a:r>
              <a:rPr lang="fr-FR" dirty="0" smtClean="0"/>
              <a:t>Les enfants ont une vulnérabilité non-négligeable sur internet… mais moins de 15% des 18 ans et plus sont conscients des dangers</a:t>
            </a:r>
          </a:p>
          <a:p>
            <a:pPr>
              <a:buClr>
                <a:schemeClr val="accent4"/>
              </a:buClr>
              <a:buFont typeface="Wingdings" charset="2"/>
              <a:buChar char="Ø"/>
            </a:pPr>
            <a:endParaRPr lang="fr-FR" dirty="0"/>
          </a:p>
          <a:p>
            <a:pPr>
              <a:buClr>
                <a:schemeClr val="accent4"/>
              </a:buClr>
              <a:buFont typeface="Wingdings" charset="2"/>
              <a:buChar char="Ø"/>
            </a:pPr>
            <a:endParaRPr lang="fr-FR" sz="1500" dirty="0"/>
          </a:p>
        </p:txBody>
      </p:sp>
      <p:sp>
        <p:nvSpPr>
          <p:cNvPr id="3" name="ZoneTexte 2"/>
          <p:cNvSpPr txBox="1"/>
          <p:nvPr/>
        </p:nvSpPr>
        <p:spPr>
          <a:xfrm>
            <a:off x="827584" y="5733256"/>
            <a:ext cx="7632848" cy="923330"/>
          </a:xfrm>
          <a:prstGeom prst="rect">
            <a:avLst/>
          </a:prstGeom>
          <a:noFill/>
        </p:spPr>
        <p:txBody>
          <a:bodyPr wrap="square" rtlCol="0">
            <a:spAutoFit/>
          </a:bodyPr>
          <a:lstStyle/>
          <a:p>
            <a:pPr>
              <a:spcBef>
                <a:spcPts val="600"/>
              </a:spcBef>
            </a:pPr>
            <a:r>
              <a:rPr lang="fr-FR" sz="1100" dirty="0"/>
              <a:t>1. </a:t>
            </a:r>
            <a:r>
              <a:rPr lang="fr-FR" sz="1100" i="1" dirty="0" err="1"/>
              <a:t>Measuring</a:t>
            </a:r>
            <a:r>
              <a:rPr lang="fr-FR" sz="1100" i="1" dirty="0"/>
              <a:t> the information society</a:t>
            </a:r>
            <a:r>
              <a:rPr lang="fr-FR" sz="1100" dirty="0"/>
              <a:t>, ITU 2013</a:t>
            </a:r>
          </a:p>
          <a:p>
            <a:pPr>
              <a:spcBef>
                <a:spcPts val="600"/>
              </a:spcBef>
            </a:pPr>
            <a:r>
              <a:rPr lang="fr-FR" sz="1100" dirty="0"/>
              <a:t>2. Etude réalisée par Kaspersky-Averty en 2016 ; 1144 répondants en 42 villes marocaines</a:t>
            </a:r>
          </a:p>
          <a:p>
            <a:pPr>
              <a:spcBef>
                <a:spcPts val="600"/>
              </a:spcBef>
            </a:pPr>
            <a:r>
              <a:rPr lang="fr-FR" sz="1100" dirty="0"/>
              <a:t>3. </a:t>
            </a:r>
            <a:r>
              <a:rPr lang="fr-FR" sz="1100" i="1" dirty="0"/>
              <a:t>Protection in the Mena </a:t>
            </a:r>
            <a:r>
              <a:rPr lang="fr-FR" sz="1100" i="1" dirty="0" err="1"/>
              <a:t>Region</a:t>
            </a:r>
            <a:r>
              <a:rPr lang="fr-FR" sz="1100" i="1" dirty="0"/>
              <a:t>, 2016 </a:t>
            </a:r>
            <a:r>
              <a:rPr lang="fr-FR" sz="1100" dirty="0"/>
              <a:t>; Centre for Justice and Crime </a:t>
            </a:r>
            <a:r>
              <a:rPr lang="fr-FR" sz="1100" dirty="0" err="1"/>
              <a:t>Prevention</a:t>
            </a:r>
            <a:endParaRPr lang="fr-FR" sz="1100" dirty="0"/>
          </a:p>
          <a:p>
            <a:endParaRPr lang="fr-FR" sz="1100" dirty="0"/>
          </a:p>
        </p:txBody>
      </p:sp>
    </p:spTree>
    <p:extLst>
      <p:ext uri="{BB962C8B-B14F-4D97-AF65-F5344CB8AC3E}">
        <p14:creationId xmlns:p14="http://schemas.microsoft.com/office/powerpoint/2010/main" val="16380980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F0"/>
          </a:solidFill>
        </p:spPr>
        <p:txBody>
          <a:bodyPr vert="horz" lIns="91440" tIns="45720" rIns="91440" bIns="45720" rtlCol="0" anchor="ctr">
            <a:normAutofit/>
          </a:bodyPr>
          <a:lstStyle/>
          <a:p>
            <a:pPr rtl="1"/>
            <a:r>
              <a:rPr lang="fr-FR" sz="2700" b="1" dirty="0">
                <a:solidFill>
                  <a:schemeClr val="bg1"/>
                </a:solidFill>
              </a:rPr>
              <a:t>Population cible </a:t>
            </a:r>
          </a:p>
        </p:txBody>
      </p:sp>
      <p:sp>
        <p:nvSpPr>
          <p:cNvPr id="3" name="Espace réservé du contenu 2"/>
          <p:cNvSpPr>
            <a:spLocks noGrp="1"/>
          </p:cNvSpPr>
          <p:nvPr>
            <p:ph idx="1"/>
          </p:nvPr>
        </p:nvSpPr>
        <p:spPr/>
        <p:txBody>
          <a:bodyPr>
            <a:normAutofit lnSpcReduction="10000"/>
          </a:bodyPr>
          <a:lstStyle/>
          <a:p>
            <a:pPr>
              <a:buClr>
                <a:schemeClr val="accent4"/>
              </a:buClr>
              <a:buFont typeface="Wingdings" charset="2"/>
              <a:buChar char="Ø"/>
            </a:pPr>
            <a:r>
              <a:rPr lang="fr-FR" dirty="0"/>
              <a:t>Le </a:t>
            </a:r>
            <a:r>
              <a:rPr lang="fr-FR" dirty="0" smtClean="0"/>
              <a:t>Programme </a:t>
            </a:r>
            <a:r>
              <a:rPr lang="fr-FR" dirty="0"/>
              <a:t>devrait permettre aux enfants de développer: </a:t>
            </a:r>
          </a:p>
          <a:p>
            <a:pPr marL="503238" indent="0">
              <a:buNone/>
            </a:pPr>
            <a:r>
              <a:rPr lang="fr-FR" dirty="0"/>
              <a:t>- une capacité de résilience pour faire face aux défis futurs</a:t>
            </a:r>
          </a:p>
          <a:p>
            <a:pPr marL="503238" indent="0">
              <a:buFontTx/>
              <a:buChar char="-"/>
            </a:pPr>
            <a:r>
              <a:rPr lang="fr-FR" dirty="0"/>
              <a:t> un usage réflexif, responsable, et à bon escient</a:t>
            </a:r>
          </a:p>
          <a:p>
            <a:pPr marL="0" indent="0">
              <a:buNone/>
            </a:pPr>
            <a:endParaRPr lang="fr-FR" dirty="0" smtClean="0"/>
          </a:p>
          <a:p>
            <a:pPr>
              <a:buClr>
                <a:schemeClr val="accent4"/>
              </a:buClr>
              <a:buFont typeface="Wingdings" charset="2"/>
              <a:buChar char="Ø"/>
            </a:pPr>
            <a:r>
              <a:rPr lang="fr-FR" dirty="0"/>
              <a:t>Le </a:t>
            </a:r>
            <a:r>
              <a:rPr lang="fr-FR" dirty="0" smtClean="0"/>
              <a:t>Programme </a:t>
            </a:r>
            <a:r>
              <a:rPr lang="fr-FR" dirty="0"/>
              <a:t>vise tous les enfants moins de 18 ans et les jeunes</a:t>
            </a:r>
          </a:p>
        </p:txBody>
      </p:sp>
    </p:spTree>
    <p:extLst>
      <p:ext uri="{BB962C8B-B14F-4D97-AF65-F5344CB8AC3E}">
        <p14:creationId xmlns:p14="http://schemas.microsoft.com/office/powerpoint/2010/main" val="17393579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8206" y="365127"/>
            <a:ext cx="8350258" cy="903634"/>
          </a:xfrm>
          <a:solidFill>
            <a:srgbClr val="00B0F0"/>
          </a:solidFill>
        </p:spPr>
        <p:txBody>
          <a:bodyPr vert="horz" lIns="91440" tIns="45720" rIns="91440" bIns="45720" rtlCol="0" anchor="ctr">
            <a:normAutofit/>
          </a:bodyPr>
          <a:lstStyle/>
          <a:p>
            <a:pPr algn="l" rtl="1"/>
            <a:r>
              <a:rPr lang="fr-FR" sz="2700" b="1" dirty="0">
                <a:solidFill>
                  <a:schemeClr val="bg1"/>
                </a:solidFill>
              </a:rPr>
              <a:t>Impact recherché sur les bénéficiaires du Programme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14527748"/>
              </p:ext>
            </p:extLst>
          </p:nvPr>
        </p:nvGraphicFramePr>
        <p:xfrm>
          <a:off x="395536" y="1484784"/>
          <a:ext cx="8352928" cy="4627712"/>
        </p:xfrm>
        <a:graphic>
          <a:graphicData uri="http://schemas.openxmlformats.org/drawingml/2006/table">
            <a:tbl>
              <a:tblPr firstRow="1" bandRow="1">
                <a:tableStyleId>{35758FB7-9AC5-4552-8A53-C91805E547FA}</a:tableStyleId>
              </a:tblPr>
              <a:tblGrid>
                <a:gridCol w="2032091"/>
                <a:gridCol w="2032091"/>
                <a:gridCol w="2345005"/>
                <a:gridCol w="1943741"/>
              </a:tblGrid>
              <a:tr h="435944">
                <a:tc>
                  <a:txBody>
                    <a:bodyPr/>
                    <a:lstStyle/>
                    <a:p>
                      <a:pPr algn="ctr"/>
                      <a:r>
                        <a:rPr lang="fr-FR" sz="2000" dirty="0" smtClean="0"/>
                        <a:t>Enfants</a:t>
                      </a:r>
                      <a:endParaRPr lang="fr-FR" sz="2000" b="1" dirty="0"/>
                    </a:p>
                  </a:txBody>
                  <a:tcPr marL="68580" marR="68580"/>
                </a:tc>
                <a:tc>
                  <a:txBody>
                    <a:bodyPr/>
                    <a:lstStyle/>
                    <a:p>
                      <a:pPr algn="ctr"/>
                      <a:r>
                        <a:rPr lang="fr-FR" sz="2000" dirty="0" smtClean="0"/>
                        <a:t>‘Familles’</a:t>
                      </a:r>
                      <a:endParaRPr lang="fr-FR" sz="2000" b="1" dirty="0"/>
                    </a:p>
                  </a:txBody>
                  <a:tcPr marL="68580" marR="68580"/>
                </a:tc>
                <a:tc>
                  <a:txBody>
                    <a:bodyPr/>
                    <a:lstStyle/>
                    <a:p>
                      <a:r>
                        <a:rPr lang="fr-FR" sz="2000" dirty="0" smtClean="0"/>
                        <a:t>Enseignants</a:t>
                      </a:r>
                      <a:endParaRPr lang="fr-FR" sz="2000" b="1" dirty="0"/>
                    </a:p>
                  </a:txBody>
                  <a:tcPr marL="68580" marR="68580"/>
                </a:tc>
                <a:tc>
                  <a:txBody>
                    <a:bodyPr/>
                    <a:lstStyle/>
                    <a:p>
                      <a:r>
                        <a:rPr lang="fr-FR" sz="2000" dirty="0" smtClean="0"/>
                        <a:t>Communauté</a:t>
                      </a:r>
                      <a:endParaRPr lang="fr-FR" sz="2000" b="1" dirty="0"/>
                    </a:p>
                  </a:txBody>
                  <a:tcPr marL="68580" marR="68580"/>
                </a:tc>
              </a:tr>
              <a:tr h="435944">
                <a:tc>
                  <a:txBody>
                    <a:bodyPr/>
                    <a:lstStyle/>
                    <a:p>
                      <a:r>
                        <a:rPr lang="fr-FR" sz="2000" dirty="0" smtClean="0">
                          <a:solidFill>
                            <a:schemeClr val="accent1">
                              <a:lumMod val="75000"/>
                            </a:schemeClr>
                          </a:solidFill>
                        </a:rPr>
                        <a:t>Sensibilisés</a:t>
                      </a:r>
                      <a:endParaRPr lang="fr-FR" sz="2000" dirty="0">
                        <a:solidFill>
                          <a:schemeClr val="accent1">
                            <a:lumMod val="75000"/>
                          </a:schemeClr>
                        </a:solidFill>
                      </a:endParaRPr>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dirty="0" smtClean="0">
                          <a:solidFill>
                            <a:schemeClr val="accent1">
                              <a:lumMod val="75000"/>
                            </a:schemeClr>
                          </a:solidFill>
                        </a:rPr>
                        <a:t>Sensibilisées</a:t>
                      </a:r>
                    </a:p>
                  </a:txBody>
                  <a:tcPr marL="68580" marR="68580"/>
                </a:tc>
                <a:tc>
                  <a:txBody>
                    <a:bodyPr/>
                    <a:lstStyle/>
                    <a:p>
                      <a:r>
                        <a:rPr lang="fr-FR" sz="2000" dirty="0" smtClean="0">
                          <a:solidFill>
                            <a:schemeClr val="accent1">
                              <a:lumMod val="75000"/>
                            </a:schemeClr>
                          </a:solidFill>
                        </a:rPr>
                        <a:t>Sensibilisés</a:t>
                      </a:r>
                      <a:endParaRPr lang="fr-FR" sz="2000" dirty="0">
                        <a:solidFill>
                          <a:schemeClr val="accent1">
                            <a:lumMod val="75000"/>
                          </a:schemeClr>
                        </a:solidFill>
                      </a:endParaRPr>
                    </a:p>
                  </a:txBody>
                  <a:tcPr marL="68580" marR="68580"/>
                </a:tc>
                <a:tc>
                  <a:txBody>
                    <a:bodyPr/>
                    <a:lstStyle/>
                    <a:p>
                      <a:r>
                        <a:rPr lang="fr-FR" sz="2000" dirty="0" smtClean="0">
                          <a:solidFill>
                            <a:schemeClr val="accent1">
                              <a:lumMod val="75000"/>
                            </a:schemeClr>
                          </a:solidFill>
                        </a:rPr>
                        <a:t>Solidaire</a:t>
                      </a:r>
                      <a:endParaRPr lang="fr-FR" sz="2000" dirty="0">
                        <a:solidFill>
                          <a:schemeClr val="accent1">
                            <a:lumMod val="75000"/>
                          </a:schemeClr>
                        </a:solidFill>
                      </a:endParaRPr>
                    </a:p>
                  </a:txBody>
                  <a:tcPr marL="68580" marR="68580"/>
                </a:tc>
              </a:tr>
              <a:tr h="435944">
                <a:tc>
                  <a:txBody>
                    <a:bodyPr/>
                    <a:lstStyle/>
                    <a:p>
                      <a:r>
                        <a:rPr lang="fr-FR" sz="2000" dirty="0" smtClean="0">
                          <a:solidFill>
                            <a:schemeClr val="accent1">
                              <a:lumMod val="75000"/>
                            </a:schemeClr>
                          </a:solidFill>
                        </a:rPr>
                        <a:t>Responsabilisés</a:t>
                      </a:r>
                      <a:endParaRPr lang="fr-FR" sz="2000" dirty="0">
                        <a:solidFill>
                          <a:schemeClr val="accent1">
                            <a:lumMod val="75000"/>
                          </a:schemeClr>
                        </a:solidFill>
                      </a:endParaRPr>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dirty="0" smtClean="0">
                          <a:solidFill>
                            <a:schemeClr val="accent1">
                              <a:lumMod val="75000"/>
                            </a:schemeClr>
                          </a:solidFill>
                        </a:rPr>
                        <a:t>Rassurées</a:t>
                      </a:r>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dirty="0" smtClean="0">
                          <a:solidFill>
                            <a:schemeClr val="accent1">
                              <a:lumMod val="75000"/>
                            </a:schemeClr>
                          </a:solidFill>
                        </a:rPr>
                        <a:t>Capacités renforcés</a:t>
                      </a:r>
                    </a:p>
                  </a:txBody>
                  <a:tcPr marL="68580" marR="68580"/>
                </a:tc>
                <a:tc>
                  <a:txBody>
                    <a:bodyPr/>
                    <a:lstStyle/>
                    <a:p>
                      <a:r>
                        <a:rPr lang="fr-FR" sz="2000" dirty="0" smtClean="0">
                          <a:solidFill>
                            <a:schemeClr val="accent1">
                              <a:lumMod val="75000"/>
                            </a:schemeClr>
                          </a:solidFill>
                        </a:rPr>
                        <a:t>Responsabilisé</a:t>
                      </a:r>
                      <a:endParaRPr lang="fr-FR" sz="2000" dirty="0">
                        <a:solidFill>
                          <a:schemeClr val="accent1">
                            <a:lumMod val="75000"/>
                          </a:schemeClr>
                        </a:solidFill>
                      </a:endParaRPr>
                    </a:p>
                  </a:txBody>
                  <a:tcPr marL="68580" marR="68580"/>
                </a:tc>
              </a:tr>
              <a:tr h="771285">
                <a:tc>
                  <a:txBody>
                    <a:bodyPr/>
                    <a:lstStyle/>
                    <a:p>
                      <a:r>
                        <a:rPr lang="fr-FR" sz="2000" dirty="0" smtClean="0">
                          <a:solidFill>
                            <a:schemeClr val="accent1">
                              <a:lumMod val="75000"/>
                            </a:schemeClr>
                          </a:solidFill>
                        </a:rPr>
                        <a:t>Résilients</a:t>
                      </a:r>
                      <a:endParaRPr lang="fr-FR" sz="2000" dirty="0">
                        <a:solidFill>
                          <a:schemeClr val="accent1">
                            <a:lumMod val="75000"/>
                          </a:schemeClr>
                        </a:solidFill>
                      </a:endParaRPr>
                    </a:p>
                  </a:txBody>
                  <a:tcPr marL="68580" marR="68580"/>
                </a:tc>
                <a:tc>
                  <a:txBody>
                    <a:bodyPr/>
                    <a:lstStyle/>
                    <a:p>
                      <a:r>
                        <a:rPr lang="fr-FR" sz="2000" dirty="0" smtClean="0">
                          <a:solidFill>
                            <a:schemeClr val="accent1">
                              <a:lumMod val="75000"/>
                            </a:schemeClr>
                          </a:solidFill>
                        </a:rPr>
                        <a:t>Averties</a:t>
                      </a:r>
                      <a:endParaRPr lang="fr-FR" sz="2000" dirty="0">
                        <a:solidFill>
                          <a:schemeClr val="accent1">
                            <a:lumMod val="75000"/>
                          </a:schemeClr>
                        </a:solidFill>
                      </a:endParaRPr>
                    </a:p>
                  </a:txBody>
                  <a:tcPr marL="68580" marR="68580"/>
                </a:tc>
                <a:tc>
                  <a:txBody>
                    <a:bodyPr/>
                    <a:lstStyle/>
                    <a:p>
                      <a:r>
                        <a:rPr lang="fr-FR" sz="2000" dirty="0" smtClean="0">
                          <a:solidFill>
                            <a:schemeClr val="accent1">
                              <a:lumMod val="75000"/>
                            </a:schemeClr>
                          </a:solidFill>
                        </a:rPr>
                        <a:t>Accès aux ressources adaptées</a:t>
                      </a:r>
                      <a:endParaRPr lang="fr-FR" sz="2000" dirty="0">
                        <a:solidFill>
                          <a:schemeClr val="accent1">
                            <a:lumMod val="75000"/>
                          </a:schemeClr>
                        </a:solidFill>
                      </a:endParaRPr>
                    </a:p>
                  </a:txBody>
                  <a:tcPr marL="68580" marR="68580"/>
                </a:tc>
                <a:tc>
                  <a:txBody>
                    <a:bodyPr/>
                    <a:lstStyle/>
                    <a:p>
                      <a:r>
                        <a:rPr lang="fr-FR" sz="2000" dirty="0" smtClean="0">
                          <a:solidFill>
                            <a:schemeClr val="accent1">
                              <a:lumMod val="75000"/>
                            </a:schemeClr>
                          </a:solidFill>
                        </a:rPr>
                        <a:t>Conscient des enjeux</a:t>
                      </a:r>
                      <a:endParaRPr lang="fr-FR" sz="2000" dirty="0">
                        <a:solidFill>
                          <a:schemeClr val="accent1">
                            <a:lumMod val="75000"/>
                          </a:schemeClr>
                        </a:solidFill>
                      </a:endParaRPr>
                    </a:p>
                  </a:txBody>
                  <a:tcPr marL="68580" marR="68580"/>
                </a:tc>
              </a:tr>
              <a:tr h="1106627">
                <a:tc>
                  <a:txBody>
                    <a:bodyPr/>
                    <a:lstStyle/>
                    <a:p>
                      <a:r>
                        <a:rPr lang="fr-FR" sz="2000" dirty="0" smtClean="0">
                          <a:solidFill>
                            <a:schemeClr val="accent1">
                              <a:lumMod val="75000"/>
                            </a:schemeClr>
                          </a:solidFill>
                        </a:rPr>
                        <a:t>Formés</a:t>
                      </a:r>
                      <a:r>
                        <a:rPr lang="fr-FR" sz="2000" baseline="0" dirty="0" smtClean="0">
                          <a:solidFill>
                            <a:schemeClr val="accent1">
                              <a:lumMod val="75000"/>
                            </a:schemeClr>
                          </a:solidFill>
                        </a:rPr>
                        <a:t> par les pairs</a:t>
                      </a:r>
                      <a:endParaRPr lang="fr-FR" sz="2000" dirty="0">
                        <a:solidFill>
                          <a:schemeClr val="accent1">
                            <a:lumMod val="75000"/>
                          </a:schemeClr>
                        </a:solidFill>
                      </a:endParaRPr>
                    </a:p>
                  </a:txBody>
                  <a:tcPr marL="68580" marR="68580"/>
                </a:tc>
                <a:tc>
                  <a:txBody>
                    <a:bodyPr/>
                    <a:lstStyle/>
                    <a:p>
                      <a:r>
                        <a:rPr lang="fr-FR" sz="2000" dirty="0" smtClean="0">
                          <a:solidFill>
                            <a:schemeClr val="accent1">
                              <a:lumMod val="75000"/>
                            </a:schemeClr>
                          </a:solidFill>
                        </a:rPr>
                        <a:t>En dialogue</a:t>
                      </a:r>
                      <a:r>
                        <a:rPr lang="fr-FR" sz="2000" baseline="0" dirty="0" smtClean="0">
                          <a:solidFill>
                            <a:schemeClr val="accent1">
                              <a:lumMod val="75000"/>
                            </a:schemeClr>
                          </a:solidFill>
                        </a:rPr>
                        <a:t> réelle avec leurs enfants</a:t>
                      </a:r>
                      <a:endParaRPr lang="fr-FR" sz="2000" dirty="0">
                        <a:solidFill>
                          <a:schemeClr val="accent1">
                            <a:lumMod val="75000"/>
                          </a:schemeClr>
                        </a:solidFill>
                      </a:endParaRPr>
                    </a:p>
                  </a:txBody>
                  <a:tcPr marL="68580" marR="68580"/>
                </a:tc>
                <a:tc>
                  <a:txBody>
                    <a:bodyPr/>
                    <a:lstStyle/>
                    <a:p>
                      <a:r>
                        <a:rPr lang="fr-FR" sz="2000" dirty="0" smtClean="0">
                          <a:solidFill>
                            <a:schemeClr val="accent1">
                              <a:lumMod val="75000"/>
                            </a:schemeClr>
                          </a:solidFill>
                        </a:rPr>
                        <a:t>Soutenu par un coordinateur</a:t>
                      </a:r>
                      <a:r>
                        <a:rPr lang="fr-FR" sz="2000" baseline="0" dirty="0" smtClean="0">
                          <a:solidFill>
                            <a:schemeClr val="accent1">
                              <a:lumMod val="75000"/>
                            </a:schemeClr>
                          </a:solidFill>
                        </a:rPr>
                        <a:t> sécurité</a:t>
                      </a:r>
                      <a:endParaRPr lang="fr-FR" sz="2000" dirty="0">
                        <a:solidFill>
                          <a:schemeClr val="accent1">
                            <a:lumMod val="75000"/>
                          </a:schemeClr>
                        </a:solidFill>
                      </a:endParaRPr>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dirty="0" smtClean="0">
                          <a:solidFill>
                            <a:schemeClr val="accent1">
                              <a:lumMod val="75000"/>
                            </a:schemeClr>
                          </a:solidFill>
                        </a:rPr>
                        <a:t>Jouant un rôle actif </a:t>
                      </a:r>
                    </a:p>
                  </a:txBody>
                  <a:tcPr marL="68580" marR="68580"/>
                </a:tc>
              </a:tr>
              <a:tr h="1441968">
                <a:tc>
                  <a:txBody>
                    <a:bodyPr/>
                    <a:lstStyle/>
                    <a:p>
                      <a:r>
                        <a:rPr lang="fr-FR" sz="2000" dirty="0" smtClean="0">
                          <a:solidFill>
                            <a:schemeClr val="accent1">
                              <a:lumMod val="75000"/>
                            </a:schemeClr>
                          </a:solidFill>
                        </a:rPr>
                        <a:t>Jouant un rôle actif et participatif</a:t>
                      </a:r>
                      <a:r>
                        <a:rPr lang="fr-FR" sz="2000" baseline="0" dirty="0" smtClean="0">
                          <a:solidFill>
                            <a:schemeClr val="accent1">
                              <a:lumMod val="75000"/>
                            </a:schemeClr>
                          </a:solidFill>
                        </a:rPr>
                        <a:t> </a:t>
                      </a:r>
                      <a:endParaRPr lang="fr-FR" sz="2000" dirty="0">
                        <a:solidFill>
                          <a:schemeClr val="accent1">
                            <a:lumMod val="75000"/>
                          </a:schemeClr>
                        </a:solidFill>
                      </a:endParaRPr>
                    </a:p>
                  </a:txBody>
                  <a:tcPr marL="68580" marR="68580"/>
                </a:tc>
                <a:tc>
                  <a:txBody>
                    <a:bodyPr/>
                    <a:lstStyle/>
                    <a:p>
                      <a:r>
                        <a:rPr lang="fr-FR" sz="2000" dirty="0" smtClean="0">
                          <a:solidFill>
                            <a:schemeClr val="accent1">
                              <a:lumMod val="75000"/>
                            </a:schemeClr>
                          </a:solidFill>
                        </a:rPr>
                        <a:t>Equipées de numéros utiles</a:t>
                      </a:r>
                      <a:endParaRPr lang="fr-FR" sz="2000" dirty="0">
                        <a:solidFill>
                          <a:schemeClr val="accent1">
                            <a:lumMod val="75000"/>
                          </a:schemeClr>
                        </a:solidFill>
                      </a:endParaRPr>
                    </a:p>
                  </a:txBody>
                  <a:tcPr marL="68580" marR="68580"/>
                </a:tc>
                <a:tc>
                  <a:txBody>
                    <a:bodyPr/>
                    <a:lstStyle/>
                    <a:p>
                      <a:r>
                        <a:rPr lang="fr-FR" sz="2000" dirty="0" smtClean="0">
                          <a:solidFill>
                            <a:schemeClr val="accent1">
                              <a:lumMod val="75000"/>
                            </a:schemeClr>
                          </a:solidFill>
                        </a:rPr>
                        <a:t>Promouvant la participation d’enfants</a:t>
                      </a:r>
                      <a:endParaRPr lang="fr-FR" sz="2000" dirty="0">
                        <a:solidFill>
                          <a:schemeClr val="accent1">
                            <a:lumMod val="75000"/>
                          </a:schemeClr>
                        </a:solidFill>
                      </a:endParaRPr>
                    </a:p>
                  </a:txBody>
                  <a:tcPr marL="68580" marR="68580"/>
                </a:tc>
                <a:tc>
                  <a:txBody>
                    <a:bodyPr/>
                    <a:lstStyle/>
                    <a:p>
                      <a:r>
                        <a:rPr lang="fr-FR" sz="2000" dirty="0" smtClean="0">
                          <a:solidFill>
                            <a:schemeClr val="accent1">
                              <a:lumMod val="75000"/>
                            </a:schemeClr>
                          </a:solidFill>
                        </a:rPr>
                        <a:t>Le non-numérique soutien le numérique</a:t>
                      </a:r>
                      <a:endParaRPr lang="fr-FR" sz="2000" dirty="0">
                        <a:solidFill>
                          <a:schemeClr val="accent1">
                            <a:lumMod val="75000"/>
                          </a:schemeClr>
                        </a:solidFill>
                      </a:endParaRPr>
                    </a:p>
                  </a:txBody>
                  <a:tcPr marL="68580" marR="68580"/>
                </a:tc>
              </a:tr>
            </a:tbl>
          </a:graphicData>
        </a:graphic>
      </p:graphicFrame>
    </p:spTree>
    <p:extLst>
      <p:ext uri="{BB962C8B-B14F-4D97-AF65-F5344CB8AC3E}">
        <p14:creationId xmlns:p14="http://schemas.microsoft.com/office/powerpoint/2010/main" val="17737068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79639" y="167699"/>
            <a:ext cx="7396621" cy="885037"/>
          </a:xfrm>
          <a:solidFill>
            <a:srgbClr val="00B0F0"/>
          </a:solidFill>
        </p:spPr>
        <p:txBody>
          <a:bodyPr vert="horz" lIns="91440" tIns="45720" rIns="91440" bIns="45720" rtlCol="0" anchor="ctr">
            <a:normAutofit/>
          </a:bodyPr>
          <a:lstStyle/>
          <a:p>
            <a:pPr rtl="1"/>
            <a:r>
              <a:rPr lang="fr-BE" sz="2700" b="1" dirty="0">
                <a:solidFill>
                  <a:schemeClr val="bg1"/>
                </a:solidFill>
              </a:rPr>
              <a:t> Les objectifs du Programme</a:t>
            </a:r>
          </a:p>
        </p:txBody>
      </p:sp>
      <p:sp>
        <p:nvSpPr>
          <p:cNvPr id="2" name="Content Placeholder 1"/>
          <p:cNvSpPr>
            <a:spLocks noGrp="1"/>
          </p:cNvSpPr>
          <p:nvPr>
            <p:ph idx="1"/>
          </p:nvPr>
        </p:nvSpPr>
        <p:spPr>
          <a:xfrm>
            <a:off x="514350" y="1228726"/>
            <a:ext cx="8315326" cy="5337401"/>
          </a:xfrm>
        </p:spPr>
        <p:txBody>
          <a:bodyPr>
            <a:normAutofit fontScale="32500" lnSpcReduction="20000"/>
          </a:bodyPr>
          <a:lstStyle/>
          <a:p>
            <a:pPr marL="0" indent="0">
              <a:lnSpc>
                <a:spcPct val="140000"/>
              </a:lnSpc>
              <a:spcAft>
                <a:spcPts val="600"/>
              </a:spcAft>
              <a:buClr>
                <a:srgbClr val="FFC000"/>
              </a:buClr>
              <a:buNone/>
            </a:pPr>
            <a:r>
              <a:rPr lang="fr-FR" sz="6800" b="1" dirty="0" smtClean="0"/>
              <a:t>1 </a:t>
            </a:r>
            <a:r>
              <a:rPr lang="fr-FR" sz="6800" b="1" dirty="0"/>
              <a:t>- Objectifs </a:t>
            </a:r>
            <a:r>
              <a:rPr lang="fr-FR" sz="6800" b="1" dirty="0" smtClean="0"/>
              <a:t>cadres</a:t>
            </a:r>
            <a:endParaRPr lang="fr-FR" sz="6800" b="1" dirty="0"/>
          </a:p>
          <a:p>
            <a:pPr marL="406400" indent="-406400">
              <a:lnSpc>
                <a:spcPct val="140000"/>
              </a:lnSpc>
              <a:spcAft>
                <a:spcPts val="600"/>
              </a:spcAft>
              <a:buClr>
                <a:srgbClr val="FFC000"/>
              </a:buClr>
              <a:buFont typeface="Wingdings" charset="2"/>
              <a:buChar char="Ø"/>
            </a:pPr>
            <a:r>
              <a:rPr lang="fr-FR" sz="6800" dirty="0" smtClean="0"/>
              <a:t>Renforcer la mise en œuvre de la PPIPEM </a:t>
            </a:r>
            <a:r>
              <a:rPr lang="fr-BE" sz="6800" dirty="0"/>
              <a:t>(Politique Publique Intégrée de Protection de l’Enfance au Maroc</a:t>
            </a:r>
            <a:r>
              <a:rPr lang="fr-BE" sz="6800" dirty="0" smtClean="0"/>
              <a:t>) et créer </a:t>
            </a:r>
            <a:r>
              <a:rPr lang="fr-BE" sz="6800" dirty="0"/>
              <a:t>un effet de levier </a:t>
            </a:r>
            <a:r>
              <a:rPr lang="fr-FR" sz="6800" dirty="0" smtClean="0"/>
              <a:t>en intégrant un volet protection sur internet</a:t>
            </a:r>
          </a:p>
          <a:p>
            <a:pPr marL="406400" indent="-406400">
              <a:lnSpc>
                <a:spcPct val="140000"/>
              </a:lnSpc>
              <a:spcAft>
                <a:spcPts val="600"/>
              </a:spcAft>
              <a:buClr>
                <a:srgbClr val="FFC000"/>
              </a:buClr>
              <a:buFont typeface="Wingdings" charset="2"/>
              <a:buChar char="Ø"/>
            </a:pPr>
            <a:r>
              <a:rPr lang="fr-FR" sz="6800" dirty="0"/>
              <a:t>Structurer les initiatives de tous les acteurs marocains dans </a:t>
            </a:r>
            <a:r>
              <a:rPr lang="fr-BE" sz="6800" dirty="0"/>
              <a:t>un cadre stratégique, </a:t>
            </a:r>
            <a:r>
              <a:rPr lang="fr-FR" sz="6800" dirty="0"/>
              <a:t>holistique, facile à comprendre, consensuel</a:t>
            </a:r>
          </a:p>
          <a:p>
            <a:pPr marL="406400" indent="-406400">
              <a:lnSpc>
                <a:spcPct val="140000"/>
              </a:lnSpc>
              <a:spcAft>
                <a:spcPts val="600"/>
              </a:spcAft>
              <a:buClr>
                <a:srgbClr val="FFC000"/>
              </a:buClr>
              <a:buFont typeface="Wingdings" charset="2"/>
              <a:buChar char="Ø"/>
            </a:pPr>
            <a:r>
              <a:rPr lang="fr-FR" sz="6800" dirty="0" smtClean="0"/>
              <a:t>Informer et promouvoir la culture de la surveillance des enfants sur internet chez les parents et les familles</a:t>
            </a:r>
            <a:endParaRPr lang="fr-BE" sz="6800" dirty="0"/>
          </a:p>
          <a:p>
            <a:pPr marL="406400" indent="-406400">
              <a:lnSpc>
                <a:spcPct val="140000"/>
              </a:lnSpc>
              <a:spcAft>
                <a:spcPts val="600"/>
              </a:spcAft>
              <a:buClr>
                <a:srgbClr val="FFC000"/>
              </a:buClr>
              <a:buFont typeface="Wingdings" charset="2"/>
              <a:buChar char="Ø"/>
            </a:pPr>
            <a:r>
              <a:rPr lang="fr-FR" sz="6800" dirty="0" smtClean="0"/>
              <a:t>Impliquer </a:t>
            </a:r>
            <a:r>
              <a:rPr lang="fr-FR" sz="6800" dirty="0"/>
              <a:t>les secteurs civil </a:t>
            </a:r>
            <a:r>
              <a:rPr lang="fr-FR" sz="6800" dirty="0" smtClean="0"/>
              <a:t>(ONG) et </a:t>
            </a:r>
            <a:r>
              <a:rPr lang="fr-FR" sz="6800" dirty="0"/>
              <a:t>privé pour travailler dans un même sens, vers un seul but </a:t>
            </a:r>
            <a:endParaRPr lang="fr-FR" sz="6800" dirty="0" smtClean="0"/>
          </a:p>
          <a:p>
            <a:pPr marL="0" indent="0" algn="ctr">
              <a:buNone/>
            </a:pPr>
            <a:endParaRPr lang="fr-FR" sz="500" b="1" dirty="0">
              <a:solidFill>
                <a:schemeClr val="accent1">
                  <a:lumMod val="75000"/>
                </a:schemeClr>
              </a:solidFill>
              <a:effectLst>
                <a:outerShdw blurRad="38100" dist="38100" dir="2700000" algn="tl">
                  <a:srgbClr val="000000">
                    <a:alpha val="43137"/>
                  </a:srgbClr>
                </a:outerShdw>
              </a:effectLst>
              <a:latin typeface="+mj-lt"/>
              <a:ea typeface="+mj-ea"/>
              <a:cs typeface="+mj-cs"/>
            </a:endParaRPr>
          </a:p>
          <a:p>
            <a:pPr marL="0" indent="0" algn="ctr">
              <a:buNone/>
            </a:pPr>
            <a:r>
              <a:rPr lang="fr-FR" sz="7400" b="1" dirty="0" smtClean="0">
                <a:solidFill>
                  <a:schemeClr val="accent1">
                    <a:lumMod val="75000"/>
                  </a:schemeClr>
                </a:solidFill>
                <a:effectLst>
                  <a:outerShdw blurRad="38100" dist="38100" dir="2700000" algn="tl">
                    <a:srgbClr val="000000">
                      <a:alpha val="43137"/>
                    </a:srgbClr>
                  </a:outerShdw>
                </a:effectLst>
                <a:latin typeface="+mj-lt"/>
                <a:ea typeface="+mj-ea"/>
                <a:cs typeface="+mj-cs"/>
              </a:rPr>
              <a:t>La protection des Enfants sur internet</a:t>
            </a:r>
          </a:p>
          <a:p>
            <a:pPr marL="0" indent="0">
              <a:buNone/>
            </a:pPr>
            <a:endParaRPr lang="fr-FR" dirty="0" smtClean="0"/>
          </a:p>
          <a:p>
            <a:pPr marL="0" indent="0">
              <a:buNone/>
            </a:pPr>
            <a:endParaRPr lang="fr-FR" baseline="30000" dirty="0" smtClean="0"/>
          </a:p>
          <a:p>
            <a:pPr marL="0" indent="0">
              <a:buNone/>
            </a:pPr>
            <a:endParaRPr lang="fr-FR" dirty="0"/>
          </a:p>
        </p:txBody>
      </p:sp>
    </p:spTree>
    <p:extLst>
      <p:ext uri="{BB962C8B-B14F-4D97-AF65-F5344CB8AC3E}">
        <p14:creationId xmlns:p14="http://schemas.microsoft.com/office/powerpoint/2010/main" val="12413565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404665"/>
            <a:ext cx="7886700" cy="648072"/>
          </a:xfrm>
          <a:solidFill>
            <a:srgbClr val="00B0F0"/>
          </a:solidFill>
        </p:spPr>
        <p:txBody>
          <a:bodyPr vert="horz" lIns="91440" tIns="45720" rIns="91440" bIns="45720" rtlCol="0" anchor="ctr">
            <a:normAutofit/>
          </a:bodyPr>
          <a:lstStyle/>
          <a:p>
            <a:pPr algn="l" rtl="1"/>
            <a:r>
              <a:rPr lang="fr-BE" sz="2700" b="1">
                <a:solidFill>
                  <a:schemeClr val="bg1"/>
                </a:solidFill>
              </a:rPr>
              <a:t>Les </a:t>
            </a:r>
            <a:r>
              <a:rPr lang="fr-BE" sz="2700" b="1" dirty="0">
                <a:solidFill>
                  <a:schemeClr val="bg1"/>
                </a:solidFill>
              </a:rPr>
              <a:t>objectifs du programme</a:t>
            </a:r>
            <a:endParaRPr lang="fr-FR" sz="2700" b="1" dirty="0">
              <a:solidFill>
                <a:schemeClr val="bg1"/>
              </a:solidFill>
            </a:endParaRPr>
          </a:p>
        </p:txBody>
      </p:sp>
      <p:sp>
        <p:nvSpPr>
          <p:cNvPr id="3" name="Espace réservé du contenu 2"/>
          <p:cNvSpPr>
            <a:spLocks noGrp="1"/>
          </p:cNvSpPr>
          <p:nvPr>
            <p:ph idx="1"/>
          </p:nvPr>
        </p:nvSpPr>
        <p:spPr>
          <a:xfrm>
            <a:off x="514350" y="1290637"/>
            <a:ext cx="8290832" cy="4867275"/>
          </a:xfrm>
        </p:spPr>
        <p:txBody>
          <a:bodyPr>
            <a:noAutofit/>
          </a:bodyPr>
          <a:lstStyle/>
          <a:p>
            <a:pPr marL="0" indent="0">
              <a:lnSpc>
                <a:spcPct val="120000"/>
              </a:lnSpc>
              <a:spcAft>
                <a:spcPts val="600"/>
              </a:spcAft>
              <a:buClr>
                <a:srgbClr val="FFC000"/>
              </a:buClr>
              <a:buNone/>
            </a:pPr>
            <a:r>
              <a:rPr lang="fr-FR" sz="2400" b="1" dirty="0"/>
              <a:t>2 - Objectifs spécifiques</a:t>
            </a:r>
          </a:p>
          <a:p>
            <a:pPr marL="455613" indent="-455613">
              <a:lnSpc>
                <a:spcPct val="130000"/>
              </a:lnSpc>
              <a:spcAft>
                <a:spcPts val="600"/>
              </a:spcAft>
              <a:buClr>
                <a:srgbClr val="FFC000"/>
              </a:buClr>
              <a:buFont typeface="Wingdings" charset="2"/>
              <a:buChar char="Ø"/>
            </a:pPr>
            <a:r>
              <a:rPr lang="fr-FR" sz="2400" dirty="0"/>
              <a:t>La formation des acteurs clés : services de protection, enseignants, parents, etc. ;</a:t>
            </a:r>
            <a:endParaRPr lang="en-US" sz="2400" dirty="0"/>
          </a:p>
          <a:p>
            <a:pPr marL="455613" lvl="0" indent="-455613">
              <a:lnSpc>
                <a:spcPct val="130000"/>
              </a:lnSpc>
              <a:spcAft>
                <a:spcPts val="600"/>
              </a:spcAft>
              <a:buClr>
                <a:srgbClr val="FFC000"/>
              </a:buClr>
              <a:buFont typeface="Wingdings" charset="2"/>
              <a:buChar char="Ø"/>
            </a:pPr>
            <a:r>
              <a:rPr lang="fr-FR" sz="2400" dirty="0"/>
              <a:t>L’organisation des campagnes de sensibilisation et des actions de prévention au niveau national ;</a:t>
            </a:r>
            <a:endParaRPr lang="en-US" sz="2400" dirty="0"/>
          </a:p>
          <a:p>
            <a:pPr marL="455613" indent="-455613">
              <a:lnSpc>
                <a:spcPct val="130000"/>
              </a:lnSpc>
              <a:spcAft>
                <a:spcPts val="600"/>
              </a:spcAft>
              <a:buClr>
                <a:srgbClr val="FFC000"/>
              </a:buClr>
              <a:buFont typeface="Wingdings" charset="2"/>
              <a:buChar char="Ø"/>
            </a:pPr>
            <a:r>
              <a:rPr lang="fr-CH" sz="2400" dirty="0"/>
              <a:t>Une consultation continue avec les enfants et les adolescents afin de repérer très rapidement des risques émergents, par le biais de</a:t>
            </a:r>
            <a:r>
              <a:rPr lang="en-US" sz="2400" dirty="0"/>
              <a:t> :</a:t>
            </a:r>
          </a:p>
          <a:p>
            <a:pPr marL="715963" indent="-179388">
              <a:lnSpc>
                <a:spcPct val="130000"/>
              </a:lnSpc>
              <a:spcAft>
                <a:spcPts val="600"/>
              </a:spcAft>
              <a:buClr>
                <a:srgbClr val="FFC000"/>
              </a:buClr>
              <a:buNone/>
            </a:pPr>
            <a:r>
              <a:rPr lang="fr-FR" sz="2400" dirty="0"/>
              <a:t>- l’intégration à l’école de la formation par les pairs,</a:t>
            </a:r>
            <a:endParaRPr lang="en-US" sz="2400" dirty="0"/>
          </a:p>
          <a:p>
            <a:pPr marL="715963" lvl="0" indent="-179388">
              <a:lnSpc>
                <a:spcPct val="130000"/>
              </a:lnSpc>
              <a:spcAft>
                <a:spcPts val="600"/>
              </a:spcAft>
              <a:buClr>
                <a:srgbClr val="FFC000"/>
              </a:buClr>
              <a:buNone/>
            </a:pPr>
            <a:r>
              <a:rPr lang="fr-FR" sz="2400" dirty="0"/>
              <a:t>- la promotion d’une culture de participation pour la responsabilisation de tous les enfants.</a:t>
            </a:r>
          </a:p>
          <a:p>
            <a:pPr marL="0" indent="0">
              <a:buNone/>
            </a:pPr>
            <a:endParaRPr lang="fr-FR" sz="2400" dirty="0" smtClean="0"/>
          </a:p>
        </p:txBody>
      </p:sp>
    </p:spTree>
    <p:extLst>
      <p:ext uri="{BB962C8B-B14F-4D97-AF65-F5344CB8AC3E}">
        <p14:creationId xmlns:p14="http://schemas.microsoft.com/office/powerpoint/2010/main" val="2132637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476672"/>
            <a:ext cx="7886700" cy="720080"/>
          </a:xfrm>
          <a:solidFill>
            <a:srgbClr val="00B0F0"/>
          </a:solidFill>
        </p:spPr>
        <p:txBody>
          <a:bodyPr vert="horz" lIns="91440" tIns="45720" rIns="91440" bIns="45720" rtlCol="0" anchor="ctr">
            <a:normAutofit/>
          </a:bodyPr>
          <a:lstStyle/>
          <a:p>
            <a:pPr algn="l" rtl="1"/>
            <a:r>
              <a:rPr lang="fr-BE" sz="2700" b="1" dirty="0">
                <a:solidFill>
                  <a:schemeClr val="bg1"/>
                </a:solidFill>
              </a:rPr>
              <a:t>Les objectifs du programme</a:t>
            </a:r>
            <a:endParaRPr lang="fr-FR" sz="2700" b="1" dirty="0">
              <a:solidFill>
                <a:schemeClr val="bg1"/>
              </a:solidFill>
            </a:endParaRPr>
          </a:p>
        </p:txBody>
      </p:sp>
      <p:sp>
        <p:nvSpPr>
          <p:cNvPr id="3" name="Espace réservé du contenu 2"/>
          <p:cNvSpPr>
            <a:spLocks noGrp="1"/>
          </p:cNvSpPr>
          <p:nvPr>
            <p:ph idx="1"/>
          </p:nvPr>
        </p:nvSpPr>
        <p:spPr>
          <a:xfrm>
            <a:off x="541542" y="1538969"/>
            <a:ext cx="8508569" cy="4914900"/>
          </a:xfrm>
        </p:spPr>
        <p:txBody>
          <a:bodyPr>
            <a:normAutofit fontScale="92500" lnSpcReduction="20000"/>
          </a:bodyPr>
          <a:lstStyle/>
          <a:p>
            <a:pPr marL="0" indent="0">
              <a:buNone/>
            </a:pPr>
            <a:r>
              <a:rPr lang="fr-FR" b="1" dirty="0" smtClean="0"/>
              <a:t>3 - </a:t>
            </a:r>
            <a:r>
              <a:rPr lang="fr-FR" b="1" dirty="0"/>
              <a:t>Objectifs </a:t>
            </a:r>
            <a:r>
              <a:rPr lang="fr-FR" b="1" dirty="0" smtClean="0"/>
              <a:t>spécifiques : l’adaptation au contexte marocain</a:t>
            </a:r>
            <a:endParaRPr lang="fr-FR" b="1" dirty="0"/>
          </a:p>
          <a:p>
            <a:pPr marL="325438" lvl="0" indent="-325438">
              <a:lnSpc>
                <a:spcPct val="130000"/>
              </a:lnSpc>
              <a:spcAft>
                <a:spcPts val="600"/>
              </a:spcAft>
              <a:buClr>
                <a:srgbClr val="FFC000"/>
              </a:buClr>
              <a:buFont typeface="Wingdings" charset="2"/>
              <a:buChar char="Ø"/>
            </a:pPr>
            <a:r>
              <a:rPr lang="fr-FR" sz="2400" dirty="0"/>
              <a:t>Le développement et la promotion des outils de protection ;</a:t>
            </a:r>
          </a:p>
          <a:p>
            <a:pPr marL="325438" lvl="0" indent="-325438">
              <a:lnSpc>
                <a:spcPct val="130000"/>
              </a:lnSpc>
              <a:spcAft>
                <a:spcPts val="600"/>
              </a:spcAft>
              <a:buClr>
                <a:srgbClr val="FFC000"/>
              </a:buClr>
              <a:buFont typeface="Wingdings" charset="2"/>
              <a:buChar char="Ø"/>
            </a:pPr>
            <a:r>
              <a:rPr lang="fr-FR" sz="2400" dirty="0"/>
              <a:t>La production des connaissances pour susciter une transformation sociale en impliquant les universités ;</a:t>
            </a:r>
          </a:p>
          <a:p>
            <a:pPr marL="325438" lvl="0" indent="-325438">
              <a:lnSpc>
                <a:spcPct val="130000"/>
              </a:lnSpc>
              <a:spcAft>
                <a:spcPts val="600"/>
              </a:spcAft>
              <a:buClr>
                <a:srgbClr val="FFC000"/>
              </a:buClr>
              <a:buFont typeface="Wingdings" charset="2"/>
              <a:buChar char="Ø"/>
            </a:pPr>
            <a:r>
              <a:rPr lang="fr-FR" sz="2400" dirty="0"/>
              <a:t>La création des outils et des contenus locaux ; l’adaptation des ressources efficaces d’autres pays pour respecter la culture marocaine ; </a:t>
            </a:r>
          </a:p>
          <a:p>
            <a:pPr marL="325438" lvl="0" indent="-325438">
              <a:lnSpc>
                <a:spcPct val="130000"/>
              </a:lnSpc>
              <a:spcAft>
                <a:spcPts val="600"/>
              </a:spcAft>
              <a:buClr>
                <a:srgbClr val="FFC000"/>
              </a:buClr>
              <a:buFont typeface="Wingdings" charset="2"/>
              <a:buChar char="Ø"/>
            </a:pPr>
            <a:r>
              <a:rPr lang="fr-FR" sz="2400" dirty="0"/>
              <a:t>La mise en place des indicateurs pour mesurer les résultats ;</a:t>
            </a:r>
            <a:endParaRPr lang="en-US" sz="2400" dirty="0"/>
          </a:p>
          <a:p>
            <a:pPr marL="325438" lvl="0" indent="-325438">
              <a:lnSpc>
                <a:spcPct val="130000"/>
              </a:lnSpc>
              <a:spcAft>
                <a:spcPts val="600"/>
              </a:spcAft>
              <a:buClr>
                <a:srgbClr val="FFC000"/>
              </a:buClr>
              <a:buFont typeface="Wingdings" charset="2"/>
              <a:buChar char="Ø"/>
            </a:pPr>
            <a:r>
              <a:rPr lang="fr-FR" sz="2400" dirty="0"/>
              <a:t>Le renforcement de la coopération internationale pour lutter contre des contenus et des contacts nuisibles et préjudiciables aux enfants.</a:t>
            </a:r>
            <a:endParaRPr lang="en-US" sz="2400" dirty="0"/>
          </a:p>
          <a:p>
            <a:pPr marL="0" indent="0">
              <a:buNone/>
            </a:pPr>
            <a:endParaRPr lang="fr-FR" dirty="0" smtClean="0"/>
          </a:p>
        </p:txBody>
      </p:sp>
    </p:spTree>
    <p:extLst>
      <p:ext uri="{BB962C8B-B14F-4D97-AF65-F5344CB8AC3E}">
        <p14:creationId xmlns:p14="http://schemas.microsoft.com/office/powerpoint/2010/main" val="439022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220072" y="0"/>
            <a:ext cx="3923928" cy="6858000"/>
          </a:xfrm>
          <a:solidFill>
            <a:srgbClr val="57B1E4">
              <a:alpha val="91765"/>
            </a:srgbClr>
          </a:solidFill>
        </p:spPr>
        <p:txBody>
          <a:bodyPr lIns="65536" tIns="32768" rIns="65536" bIns="32768" rtlCol="0" anchor="ctr">
            <a:normAutofit/>
          </a:bodyPr>
          <a:lstStyle/>
          <a:p>
            <a:pPr lvl="0" algn="just" rtl="1">
              <a:lnSpc>
                <a:spcPct val="115000"/>
              </a:lnSpc>
              <a:buNone/>
            </a:pPr>
            <a:endParaRPr lang="fr-FR" sz="3600" dirty="0" smtClean="0">
              <a:solidFill>
                <a:schemeClr val="bg1"/>
              </a:solidFill>
            </a:endParaRPr>
          </a:p>
        </p:txBody>
      </p:sp>
      <p:sp>
        <p:nvSpPr>
          <p:cNvPr id="4" name="Espace réservé du numéro de diapositive 3"/>
          <p:cNvSpPr>
            <a:spLocks noGrp="1"/>
          </p:cNvSpPr>
          <p:nvPr>
            <p:ph type="sldNum" sz="quarter" idx="12"/>
          </p:nvPr>
        </p:nvSpPr>
        <p:spPr/>
        <p:txBody>
          <a:bodyPr/>
          <a:lstStyle/>
          <a:p>
            <a:pPr>
              <a:defRPr/>
            </a:pPr>
            <a:fld id="{61570F23-A759-45BA-A2C4-EB7D2B4D36B8}" type="slidenum">
              <a:rPr lang="fr-BE"/>
              <a:pPr>
                <a:defRPr/>
              </a:pPr>
              <a:t>2</a:t>
            </a:fld>
            <a:endParaRPr lang="fr-BE"/>
          </a:p>
        </p:txBody>
      </p:sp>
      <p:sp>
        <p:nvSpPr>
          <p:cNvPr id="14340" name="ZoneTexte 5"/>
          <p:cNvSpPr txBox="1">
            <a:spLocks noChangeArrowheads="1"/>
          </p:cNvSpPr>
          <p:nvPr/>
        </p:nvSpPr>
        <p:spPr bwMode="auto">
          <a:xfrm>
            <a:off x="102196" y="1690799"/>
            <a:ext cx="4752528" cy="3336379"/>
          </a:xfrm>
          <a:prstGeom prst="rect">
            <a:avLst/>
          </a:prstGeom>
          <a:noFill/>
          <a:ln w="9525">
            <a:noFill/>
            <a:miter lim="800000"/>
            <a:headEnd/>
            <a:tailEnd/>
          </a:ln>
        </p:spPr>
        <p:txBody>
          <a:bodyPr wrap="square" lIns="57991" tIns="28996" rIns="57991" bIns="28996">
            <a:spAutoFit/>
          </a:bodyPr>
          <a:lstStyle/>
          <a:p>
            <a:pPr marL="457200" lvl="0" indent="-274638" algn="just">
              <a:spcAft>
                <a:spcPts val="600"/>
              </a:spcAft>
              <a:buFont typeface="Wingdings" panose="05000000000000000000" pitchFamily="2" charset="2"/>
              <a:buChar char="§"/>
            </a:pPr>
            <a:r>
              <a:rPr lang="fr-FR" b="1" dirty="0" smtClean="0">
                <a:solidFill>
                  <a:srgbClr val="00B0F0"/>
                </a:solidFill>
                <a:ea typeface="Calibri"/>
                <a:cs typeface="Arial"/>
              </a:rPr>
              <a:t>Engagements Internationaux du Maroc</a:t>
            </a:r>
          </a:p>
          <a:p>
            <a:pPr marL="457200" lvl="0" indent="-274638" algn="just">
              <a:spcAft>
                <a:spcPts val="600"/>
              </a:spcAft>
              <a:buFont typeface="Wingdings" panose="05000000000000000000" pitchFamily="2" charset="2"/>
              <a:buChar char="§"/>
            </a:pPr>
            <a:r>
              <a:rPr lang="fr-FR" b="1" smtClean="0">
                <a:solidFill>
                  <a:srgbClr val="00B0F0"/>
                </a:solidFill>
                <a:ea typeface="Calibri"/>
                <a:cs typeface="Arial"/>
              </a:rPr>
              <a:t>PPIPEM </a:t>
            </a:r>
            <a:r>
              <a:rPr lang="fr-FR" b="1" dirty="0" smtClean="0">
                <a:solidFill>
                  <a:srgbClr val="00B0F0"/>
                </a:solidFill>
                <a:ea typeface="Calibri"/>
                <a:cs typeface="Arial"/>
              </a:rPr>
              <a:t>et PNMO comme cadre national de protection et de protection des droits des enfants</a:t>
            </a:r>
          </a:p>
          <a:p>
            <a:pPr marL="457200" lvl="0" indent="-274638" algn="just">
              <a:spcAft>
                <a:spcPts val="600"/>
              </a:spcAft>
              <a:buFont typeface="Wingdings" panose="05000000000000000000" pitchFamily="2" charset="2"/>
              <a:buChar char="§"/>
            </a:pPr>
            <a:r>
              <a:rPr lang="fr-FR" b="1" dirty="0" smtClean="0">
                <a:solidFill>
                  <a:srgbClr val="00B0F0"/>
                </a:solidFill>
                <a:ea typeface="Calibri"/>
                <a:cs typeface="Arial"/>
              </a:rPr>
              <a:t>Programme de coopération Maroc-CE</a:t>
            </a:r>
          </a:p>
          <a:p>
            <a:pPr marL="457200" lvl="0" indent="-274638" algn="just">
              <a:spcAft>
                <a:spcPts val="600"/>
              </a:spcAft>
              <a:buFont typeface="Wingdings" panose="05000000000000000000" pitchFamily="2" charset="2"/>
              <a:buChar char="§"/>
            </a:pPr>
            <a:r>
              <a:rPr lang="fr-FR" b="1" dirty="0" smtClean="0">
                <a:solidFill>
                  <a:srgbClr val="00B0F0"/>
                </a:solidFill>
                <a:ea typeface="Calibri"/>
                <a:cs typeface="Arial"/>
              </a:rPr>
              <a:t>Contexte </a:t>
            </a:r>
            <a:r>
              <a:rPr lang="fr-FR" b="1" dirty="0">
                <a:solidFill>
                  <a:srgbClr val="00B0F0"/>
                </a:solidFill>
                <a:ea typeface="Calibri"/>
                <a:cs typeface="Arial"/>
              </a:rPr>
              <a:t>et justification</a:t>
            </a:r>
          </a:p>
          <a:p>
            <a:pPr marL="457200" lvl="0" indent="-274638" algn="just">
              <a:spcAft>
                <a:spcPts val="600"/>
              </a:spcAft>
              <a:buFont typeface="Wingdings" panose="05000000000000000000" pitchFamily="2" charset="2"/>
              <a:buChar char="§"/>
            </a:pPr>
            <a:r>
              <a:rPr lang="fr-FR" b="1" dirty="0">
                <a:solidFill>
                  <a:srgbClr val="00B0F0"/>
                </a:solidFill>
                <a:ea typeface="Calibri"/>
                <a:cs typeface="Arial"/>
              </a:rPr>
              <a:t>Objectifs du programme</a:t>
            </a:r>
          </a:p>
          <a:p>
            <a:pPr marL="457200" lvl="0" indent="-274638" algn="just">
              <a:spcAft>
                <a:spcPts val="600"/>
              </a:spcAft>
              <a:buFont typeface="Wingdings" panose="05000000000000000000" pitchFamily="2" charset="2"/>
              <a:buChar char="§"/>
            </a:pPr>
            <a:r>
              <a:rPr lang="fr-FR" b="1" dirty="0">
                <a:solidFill>
                  <a:srgbClr val="00B0F0"/>
                </a:solidFill>
                <a:ea typeface="Calibri"/>
                <a:cs typeface="Arial"/>
              </a:rPr>
              <a:t>Piliers du programme</a:t>
            </a:r>
          </a:p>
          <a:p>
            <a:pPr marL="457200" lvl="0" indent="-274638" algn="just">
              <a:spcAft>
                <a:spcPts val="600"/>
              </a:spcAft>
              <a:buFont typeface="Wingdings" panose="05000000000000000000" pitchFamily="2" charset="2"/>
              <a:buChar char="§"/>
            </a:pPr>
            <a:r>
              <a:rPr lang="fr-FR" b="1" dirty="0">
                <a:solidFill>
                  <a:srgbClr val="00B0F0"/>
                </a:solidFill>
                <a:ea typeface="Calibri"/>
                <a:cs typeface="Arial"/>
              </a:rPr>
              <a:t>Partenaires de mise en œuvre</a:t>
            </a:r>
          </a:p>
          <a:p>
            <a:endParaRPr lang="fr-FR" sz="1600" b="1" dirty="0">
              <a:solidFill>
                <a:srgbClr val="00B0F0"/>
              </a:solidFill>
              <a:ea typeface="Calibri"/>
              <a:cs typeface="Arial"/>
            </a:endParaRPr>
          </a:p>
        </p:txBody>
      </p:sp>
      <p:sp>
        <p:nvSpPr>
          <p:cNvPr id="5" name="Titre 1"/>
          <p:cNvSpPr txBox="1">
            <a:spLocks/>
          </p:cNvSpPr>
          <p:nvPr/>
        </p:nvSpPr>
        <p:spPr>
          <a:xfrm>
            <a:off x="102196" y="476672"/>
            <a:ext cx="4309864" cy="615491"/>
          </a:xfrm>
          <a:prstGeom prst="rect">
            <a:avLst/>
          </a:prstGeom>
          <a:solidFill>
            <a:srgbClr val="57B1E4"/>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sz="2400" b="1" dirty="0">
                <a:solidFill>
                  <a:schemeClr val="bg1"/>
                </a:solidFill>
                <a:latin typeface="+mn-lt"/>
                <a:ea typeface="Calibri"/>
                <a:cs typeface="Arial"/>
              </a:rPr>
              <a:t>Plan</a:t>
            </a:r>
            <a:r>
              <a:rPr kumimoji="0" lang="fr-FR" sz="36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Calibri Light"/>
              </a:rPr>
              <a:t> </a:t>
            </a:r>
            <a:r>
              <a:rPr lang="fr-FR" sz="2400" b="1" dirty="0" smtClean="0">
                <a:solidFill>
                  <a:schemeClr val="bg1"/>
                </a:solidFill>
                <a:latin typeface="+mn-lt"/>
                <a:ea typeface="Calibri"/>
                <a:cs typeface="Arial"/>
              </a:rPr>
              <a:t>de l’intervention</a:t>
            </a:r>
            <a:endParaRPr lang="fr-FR" sz="2400" b="1" dirty="0">
              <a:solidFill>
                <a:schemeClr val="bg1"/>
              </a:solidFill>
              <a:latin typeface="+mn-lt"/>
              <a:ea typeface="Calibri"/>
              <a:cs typeface="Arial"/>
            </a:endParaRPr>
          </a:p>
        </p:txBody>
      </p:sp>
    </p:spTree>
    <p:extLst>
      <p:ext uri="{BB962C8B-B14F-4D97-AF65-F5344CB8AC3E}">
        <p14:creationId xmlns:p14="http://schemas.microsoft.com/office/powerpoint/2010/main" val="37231377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229600" cy="792088"/>
          </a:xfrm>
          <a:solidFill>
            <a:srgbClr val="00B0F0"/>
          </a:solidFill>
        </p:spPr>
        <p:txBody>
          <a:bodyPr vert="horz" lIns="91440" tIns="45720" rIns="91440" bIns="45720" rtlCol="0" anchor="ctr">
            <a:normAutofit/>
          </a:bodyPr>
          <a:lstStyle/>
          <a:p>
            <a:pPr algn="l" rtl="1"/>
            <a:r>
              <a:rPr lang="fr-FR" sz="2700" b="1" dirty="0">
                <a:solidFill>
                  <a:schemeClr val="bg1"/>
                </a:solidFill>
              </a:rPr>
              <a:t>Processus d’élaboration du Programme </a:t>
            </a:r>
          </a:p>
        </p:txBody>
      </p:sp>
      <p:sp>
        <p:nvSpPr>
          <p:cNvPr id="3" name="Espace réservé du contenu 2"/>
          <p:cNvSpPr>
            <a:spLocks noGrp="1"/>
          </p:cNvSpPr>
          <p:nvPr>
            <p:ph idx="1"/>
          </p:nvPr>
        </p:nvSpPr>
        <p:spPr>
          <a:xfrm>
            <a:off x="628650" y="1690688"/>
            <a:ext cx="7886700" cy="4866120"/>
          </a:xfrm>
        </p:spPr>
        <p:txBody>
          <a:bodyPr>
            <a:normAutofit fontScale="92500" lnSpcReduction="10000"/>
          </a:bodyPr>
          <a:lstStyle/>
          <a:p>
            <a:pPr marL="0" indent="0">
              <a:buNone/>
            </a:pPr>
            <a:r>
              <a:rPr lang="fr-FR" sz="3200" b="1" dirty="0" smtClean="0"/>
              <a:t>27 décembre 2016</a:t>
            </a:r>
            <a:r>
              <a:rPr lang="fr-FR" sz="3200" dirty="0" smtClean="0"/>
              <a:t>: réunions bilatérales avec le MSFFDS, </a:t>
            </a:r>
            <a:r>
              <a:rPr lang="fr-FR" sz="3200" dirty="0"/>
              <a:t>Ministère de l’Education </a:t>
            </a:r>
            <a:r>
              <a:rPr lang="fr-FR" sz="3200" dirty="0" smtClean="0"/>
              <a:t>Nationale, CNDP, ONDE ;</a:t>
            </a:r>
          </a:p>
          <a:p>
            <a:pPr marL="0" indent="0">
              <a:buNone/>
            </a:pPr>
            <a:r>
              <a:rPr lang="fr-FR" sz="3200" b="1" dirty="0" smtClean="0"/>
              <a:t>28 décembre 2016: </a:t>
            </a:r>
            <a:r>
              <a:rPr lang="fr-FR" sz="3200" dirty="0" smtClean="0"/>
              <a:t>réunion avec tous les départements, institutions et associations concernés ;</a:t>
            </a:r>
          </a:p>
          <a:p>
            <a:pPr marL="0" indent="0">
              <a:buNone/>
            </a:pPr>
            <a:r>
              <a:rPr lang="fr-FR" sz="3200" b="1" dirty="0" smtClean="0"/>
              <a:t>23-24 janvier 2017: </a:t>
            </a:r>
            <a:r>
              <a:rPr lang="fr-FR" sz="3200" dirty="0" smtClean="0"/>
              <a:t>réunions bilatérales avec tous les acteurs ;</a:t>
            </a:r>
          </a:p>
          <a:p>
            <a:pPr marL="0" indent="0">
              <a:buNone/>
            </a:pPr>
            <a:r>
              <a:rPr lang="fr-FR" sz="3200" b="1" dirty="0" smtClean="0"/>
              <a:t>25 janvier 2017: </a:t>
            </a:r>
            <a:r>
              <a:rPr lang="fr-FR" sz="3200" dirty="0" smtClean="0"/>
              <a:t>2 focus groupes avec les élèves ;</a:t>
            </a:r>
          </a:p>
          <a:p>
            <a:pPr marL="0" indent="0">
              <a:buNone/>
            </a:pPr>
            <a:r>
              <a:rPr lang="fr-FR" sz="3200" b="1" dirty="0" smtClean="0"/>
              <a:t>25 janvier 2017: </a:t>
            </a:r>
            <a:r>
              <a:rPr lang="fr-FR" sz="3200" dirty="0" smtClean="0"/>
              <a:t>réunion avec le MSFFDS</a:t>
            </a:r>
          </a:p>
        </p:txBody>
      </p:sp>
    </p:spTree>
    <p:extLst>
      <p:ext uri="{BB962C8B-B14F-4D97-AF65-F5344CB8AC3E}">
        <p14:creationId xmlns:p14="http://schemas.microsoft.com/office/powerpoint/2010/main" val="42552357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473" y="365126"/>
            <a:ext cx="8666018" cy="1325563"/>
          </a:xfrm>
          <a:solidFill>
            <a:srgbClr val="00B0F0"/>
          </a:solidFill>
        </p:spPr>
        <p:txBody>
          <a:bodyPr vert="horz" lIns="91440" tIns="45720" rIns="91440" bIns="45720" rtlCol="0" anchor="ctr">
            <a:normAutofit fontScale="90000"/>
          </a:bodyPr>
          <a:lstStyle/>
          <a:p>
            <a:pPr algn="l" rtl="1"/>
            <a:r>
              <a:rPr lang="fr-BE" sz="2700" b="1" dirty="0">
                <a:solidFill>
                  <a:schemeClr val="bg1"/>
                </a:solidFill>
              </a:rPr>
              <a:t>Un Programme </a:t>
            </a:r>
            <a:br>
              <a:rPr lang="fr-BE" sz="2700" b="1" dirty="0">
                <a:solidFill>
                  <a:schemeClr val="bg1"/>
                </a:solidFill>
              </a:rPr>
            </a:br>
            <a:r>
              <a:rPr lang="fr-BE" sz="2700" b="1" dirty="0">
                <a:solidFill>
                  <a:schemeClr val="bg1"/>
                </a:solidFill>
              </a:rPr>
              <a:t>d’une portée nationale en 5 piliers, </a:t>
            </a:r>
            <a:br>
              <a:rPr lang="fr-BE" sz="2700" b="1" dirty="0">
                <a:solidFill>
                  <a:schemeClr val="bg1"/>
                </a:solidFill>
              </a:rPr>
            </a:br>
            <a:r>
              <a:rPr lang="fr-BE" sz="2700" b="1" dirty="0">
                <a:solidFill>
                  <a:schemeClr val="bg1"/>
                </a:solidFill>
              </a:rPr>
              <a:t>d’une durée de 3 ans</a:t>
            </a:r>
            <a:endParaRPr lang="fr-FR" sz="2700" b="1" dirty="0">
              <a:solidFill>
                <a:schemeClr val="bg1"/>
              </a:solidFill>
            </a:endParaRPr>
          </a:p>
        </p:txBody>
      </p:sp>
      <p:sp>
        <p:nvSpPr>
          <p:cNvPr id="3" name="Espace réservé du contenu 2"/>
          <p:cNvSpPr>
            <a:spLocks noGrp="1"/>
          </p:cNvSpPr>
          <p:nvPr>
            <p:ph idx="1"/>
          </p:nvPr>
        </p:nvSpPr>
        <p:spPr>
          <a:xfrm>
            <a:off x="628650" y="2197510"/>
            <a:ext cx="7886700" cy="3979453"/>
          </a:xfrm>
        </p:spPr>
        <p:txBody>
          <a:bodyPr>
            <a:normAutofit/>
          </a:bodyPr>
          <a:lstStyle/>
          <a:p>
            <a:pPr marL="0" indent="0">
              <a:buNone/>
            </a:pPr>
            <a:r>
              <a:rPr lang="fr-BE" sz="4000" b="1" dirty="0">
                <a:solidFill>
                  <a:schemeClr val="accent1">
                    <a:lumMod val="75000"/>
                  </a:schemeClr>
                </a:solidFill>
              </a:rPr>
              <a:t>Pilier 1</a:t>
            </a:r>
            <a:r>
              <a:rPr lang="fr-BE" sz="4000" dirty="0"/>
              <a:t>: </a:t>
            </a:r>
            <a:r>
              <a:rPr lang="fr-BE" sz="4000" dirty="0" smtClean="0"/>
              <a:t>Coordination</a:t>
            </a:r>
          </a:p>
          <a:p>
            <a:pPr marL="0" indent="0">
              <a:buNone/>
            </a:pPr>
            <a:r>
              <a:rPr lang="fr-BE" sz="4000" b="1" dirty="0">
                <a:solidFill>
                  <a:schemeClr val="accent1">
                    <a:lumMod val="75000"/>
                  </a:schemeClr>
                </a:solidFill>
              </a:rPr>
              <a:t>Pilier 2:</a:t>
            </a:r>
            <a:r>
              <a:rPr lang="fr-BE" sz="4000" dirty="0"/>
              <a:t> Renforcement de </a:t>
            </a:r>
            <a:r>
              <a:rPr lang="fr-BE" sz="4000" dirty="0" smtClean="0"/>
              <a:t>capacités</a:t>
            </a:r>
          </a:p>
          <a:p>
            <a:pPr marL="0" indent="0">
              <a:buNone/>
            </a:pPr>
            <a:r>
              <a:rPr lang="fr-BE" sz="4000" b="1" dirty="0">
                <a:solidFill>
                  <a:schemeClr val="accent1">
                    <a:lumMod val="75000"/>
                  </a:schemeClr>
                </a:solidFill>
              </a:rPr>
              <a:t>Pilier 3:</a:t>
            </a:r>
            <a:r>
              <a:rPr lang="fr-BE" sz="4000" dirty="0"/>
              <a:t> Services de protection</a:t>
            </a:r>
            <a:r>
              <a:rPr lang="fr-BE" sz="4000" dirty="0" smtClean="0"/>
              <a:t> </a:t>
            </a:r>
          </a:p>
          <a:p>
            <a:pPr marL="0" indent="0">
              <a:buNone/>
            </a:pPr>
            <a:r>
              <a:rPr lang="fr-BE" sz="4000" b="1" dirty="0">
                <a:solidFill>
                  <a:schemeClr val="accent1">
                    <a:lumMod val="75000"/>
                  </a:schemeClr>
                </a:solidFill>
              </a:rPr>
              <a:t>Pilier 4:</a:t>
            </a:r>
            <a:r>
              <a:rPr lang="fr-BE" sz="4000" dirty="0"/>
              <a:t> Solutions innovantes </a:t>
            </a:r>
            <a:endParaRPr lang="fr-BE" sz="4000" dirty="0" smtClean="0"/>
          </a:p>
          <a:p>
            <a:pPr marL="0" indent="0">
              <a:buNone/>
            </a:pPr>
            <a:r>
              <a:rPr lang="fr-BE" sz="4000" b="1" dirty="0">
                <a:solidFill>
                  <a:schemeClr val="accent1">
                    <a:lumMod val="75000"/>
                  </a:schemeClr>
                </a:solidFill>
              </a:rPr>
              <a:t>Pilier 5: </a:t>
            </a:r>
            <a:r>
              <a:rPr lang="fr-BE" sz="4000" dirty="0"/>
              <a:t>Sociétal</a:t>
            </a:r>
            <a:endParaRPr lang="fr-FR" sz="4000" dirty="0"/>
          </a:p>
        </p:txBody>
      </p:sp>
    </p:spTree>
    <p:extLst>
      <p:ext uri="{BB962C8B-B14F-4D97-AF65-F5344CB8AC3E}">
        <p14:creationId xmlns:p14="http://schemas.microsoft.com/office/powerpoint/2010/main" val="41119509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F0"/>
          </a:solidFill>
        </p:spPr>
        <p:txBody>
          <a:bodyPr vert="horz" lIns="91440" tIns="45720" rIns="91440" bIns="45720" rtlCol="0" anchor="ctr">
            <a:normAutofit/>
          </a:bodyPr>
          <a:lstStyle/>
          <a:p>
            <a:pPr algn="l" rtl="1"/>
            <a:r>
              <a:rPr lang="fr-BE" sz="2700" b="1" dirty="0">
                <a:solidFill>
                  <a:schemeClr val="bg1"/>
                </a:solidFill>
              </a:rPr>
              <a:t>Pilier 1: Coordination</a:t>
            </a:r>
            <a:endParaRPr lang="fr-FR" sz="2700" b="1" dirty="0">
              <a:solidFill>
                <a:schemeClr val="bg1"/>
              </a:solidFill>
            </a:endParaRPr>
          </a:p>
        </p:txBody>
      </p:sp>
      <p:sp>
        <p:nvSpPr>
          <p:cNvPr id="3" name="Espace réservé du contenu 2"/>
          <p:cNvSpPr>
            <a:spLocks noGrp="1"/>
          </p:cNvSpPr>
          <p:nvPr>
            <p:ph idx="1"/>
          </p:nvPr>
        </p:nvSpPr>
        <p:spPr/>
        <p:txBody>
          <a:bodyPr>
            <a:normAutofit/>
          </a:bodyPr>
          <a:lstStyle/>
          <a:p>
            <a:pPr marL="503238" indent="-503238">
              <a:buAutoNum type="arabicPeriod"/>
            </a:pPr>
            <a:r>
              <a:rPr lang="fr-FR" sz="4000" dirty="0" smtClean="0"/>
              <a:t>Comité </a:t>
            </a:r>
            <a:r>
              <a:rPr lang="fr-FR" sz="4000" dirty="0"/>
              <a:t>de pilotage </a:t>
            </a:r>
          </a:p>
          <a:p>
            <a:pPr marL="503238" indent="-503238">
              <a:buAutoNum type="arabicPeriod"/>
            </a:pPr>
            <a:r>
              <a:rPr lang="fr-FR" sz="4000" dirty="0" smtClean="0"/>
              <a:t>Plan </a:t>
            </a:r>
            <a:r>
              <a:rPr lang="fr-FR" sz="4000" dirty="0"/>
              <a:t>de </a:t>
            </a:r>
            <a:r>
              <a:rPr lang="fr-FR" sz="4000" dirty="0" smtClean="0"/>
              <a:t>communication </a:t>
            </a:r>
          </a:p>
          <a:p>
            <a:pPr marL="503238" indent="-503238">
              <a:buAutoNum type="arabicPeriod"/>
            </a:pPr>
            <a:r>
              <a:rPr lang="fr-FR" sz="4000" dirty="0" smtClean="0"/>
              <a:t>Implication </a:t>
            </a:r>
            <a:r>
              <a:rPr lang="fr-FR" sz="4000" dirty="0"/>
              <a:t>de tous les acteurs</a:t>
            </a:r>
          </a:p>
          <a:p>
            <a:pPr marL="503238" indent="-503238">
              <a:buFont typeface="Arial" panose="020B0604020202020204" pitchFamily="34" charset="0"/>
              <a:buAutoNum type="arabicPeriod"/>
            </a:pPr>
            <a:r>
              <a:rPr lang="fr-FR" sz="4000" dirty="0" smtClean="0"/>
              <a:t>Plateforme commune des </a:t>
            </a:r>
            <a:r>
              <a:rPr lang="fr-FR" sz="4000" dirty="0"/>
              <a:t>informations et des </a:t>
            </a:r>
            <a:r>
              <a:rPr lang="fr-FR" sz="4000" dirty="0" smtClean="0"/>
              <a:t>ressources</a:t>
            </a:r>
            <a:endParaRPr lang="fr-FR" sz="4000" dirty="0"/>
          </a:p>
          <a:p>
            <a:pPr marL="503238" indent="-503238">
              <a:buAutoNum type="arabicPeriod"/>
            </a:pPr>
            <a:r>
              <a:rPr lang="fr-FR" sz="4000" dirty="0" smtClean="0"/>
              <a:t>Etendue régionale progressive </a:t>
            </a:r>
            <a:endParaRPr lang="fr-FR" sz="4000" dirty="0"/>
          </a:p>
          <a:p>
            <a:pPr marL="0" indent="0">
              <a:buNone/>
            </a:pPr>
            <a:endParaRPr lang="fr-FR" sz="4000" dirty="0"/>
          </a:p>
        </p:txBody>
      </p:sp>
    </p:spTree>
    <p:extLst>
      <p:ext uri="{BB962C8B-B14F-4D97-AF65-F5344CB8AC3E}">
        <p14:creationId xmlns:p14="http://schemas.microsoft.com/office/powerpoint/2010/main" val="35898071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F0"/>
          </a:solidFill>
        </p:spPr>
        <p:txBody>
          <a:bodyPr vert="horz" lIns="91440" tIns="45720" rIns="91440" bIns="45720" rtlCol="0" anchor="ctr">
            <a:normAutofit/>
          </a:bodyPr>
          <a:lstStyle/>
          <a:p>
            <a:pPr algn="l" rtl="1"/>
            <a:r>
              <a:rPr lang="fr-BE" sz="2700" b="1" dirty="0">
                <a:solidFill>
                  <a:schemeClr val="bg1"/>
                </a:solidFill>
              </a:rPr>
              <a:t>Pilier 2: Renforcement de capacités </a:t>
            </a:r>
            <a:endParaRPr lang="fr-FR" sz="2700" b="1" dirty="0">
              <a:solidFill>
                <a:schemeClr val="bg1"/>
              </a:solidFill>
            </a:endParaRPr>
          </a:p>
        </p:txBody>
      </p:sp>
      <p:sp>
        <p:nvSpPr>
          <p:cNvPr id="3" name="Espace réservé du contenu 2"/>
          <p:cNvSpPr>
            <a:spLocks noGrp="1"/>
          </p:cNvSpPr>
          <p:nvPr>
            <p:ph idx="1"/>
          </p:nvPr>
        </p:nvSpPr>
        <p:spPr/>
        <p:txBody>
          <a:bodyPr>
            <a:normAutofit fontScale="92500" lnSpcReduction="10000"/>
          </a:bodyPr>
          <a:lstStyle/>
          <a:p>
            <a:pPr marL="180975" indent="-180975">
              <a:buAutoNum type="arabicPeriod"/>
            </a:pPr>
            <a:r>
              <a:rPr lang="fr-FR" sz="4000" dirty="0" smtClean="0"/>
              <a:t> Former </a:t>
            </a:r>
            <a:r>
              <a:rPr lang="fr-FR" sz="4000" dirty="0"/>
              <a:t>l’équipe de </a:t>
            </a:r>
            <a:r>
              <a:rPr lang="fr-FR" sz="4000" dirty="0" smtClean="0"/>
              <a:t>pilotage (</a:t>
            </a:r>
            <a:r>
              <a:rPr lang="fr-FR" sz="4000" dirty="0" err="1" smtClean="0"/>
              <a:t>Task</a:t>
            </a:r>
            <a:r>
              <a:rPr lang="fr-FR" sz="4000" dirty="0" smtClean="0"/>
              <a:t> Force)</a:t>
            </a:r>
            <a:endParaRPr lang="fr-FR" sz="4000" dirty="0"/>
          </a:p>
          <a:p>
            <a:pPr marL="15875" indent="-15875">
              <a:buAutoNum type="arabicPeriod"/>
            </a:pPr>
            <a:r>
              <a:rPr lang="fr-FR" sz="4000" dirty="0" smtClean="0"/>
              <a:t> Analyser </a:t>
            </a:r>
            <a:r>
              <a:rPr lang="fr-FR" sz="4000" dirty="0"/>
              <a:t>les besoins des enfants</a:t>
            </a:r>
          </a:p>
          <a:p>
            <a:pPr marL="180975" indent="-180975">
              <a:buAutoNum type="arabicPeriod"/>
            </a:pPr>
            <a:r>
              <a:rPr lang="fr-FR" sz="4000" dirty="0" smtClean="0"/>
              <a:t> Sensibiliser les enfants / parents</a:t>
            </a:r>
          </a:p>
          <a:p>
            <a:pPr marL="15875" indent="-15875">
              <a:buAutoNum type="arabicPeriod"/>
            </a:pPr>
            <a:r>
              <a:rPr lang="fr-FR" sz="4000" dirty="0" smtClean="0"/>
              <a:t> Préparer des guides pour les enfants   </a:t>
            </a:r>
          </a:p>
          <a:p>
            <a:pPr marL="180975" indent="-180975">
              <a:buAutoNum type="arabicPeriod"/>
            </a:pPr>
            <a:r>
              <a:rPr lang="fr-FR" sz="4000" dirty="0" smtClean="0"/>
              <a:t> Fournir des outils de qualité</a:t>
            </a:r>
          </a:p>
          <a:p>
            <a:pPr marL="180975" indent="-180975">
              <a:buAutoNum type="arabicPeriod"/>
            </a:pPr>
            <a:r>
              <a:rPr lang="fr-FR" sz="4000" dirty="0" smtClean="0"/>
              <a:t> Education </a:t>
            </a:r>
            <a:r>
              <a:rPr lang="fr-FR" sz="4000" dirty="0"/>
              <a:t>par les pairs </a:t>
            </a:r>
          </a:p>
          <a:p>
            <a:pPr marL="0" indent="0">
              <a:buNone/>
            </a:pPr>
            <a:endParaRPr lang="fr-FR" dirty="0"/>
          </a:p>
        </p:txBody>
      </p:sp>
    </p:spTree>
    <p:extLst>
      <p:ext uri="{BB962C8B-B14F-4D97-AF65-F5344CB8AC3E}">
        <p14:creationId xmlns:p14="http://schemas.microsoft.com/office/powerpoint/2010/main" val="30999064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F0"/>
          </a:solidFill>
        </p:spPr>
        <p:txBody>
          <a:bodyPr vert="horz" lIns="91440" tIns="45720" rIns="91440" bIns="45720" rtlCol="0" anchor="ctr">
            <a:normAutofit/>
          </a:bodyPr>
          <a:lstStyle/>
          <a:p>
            <a:pPr algn="l" rtl="1"/>
            <a:r>
              <a:rPr lang="fr-BE" sz="2700" b="1" dirty="0">
                <a:solidFill>
                  <a:schemeClr val="bg1"/>
                </a:solidFill>
              </a:rPr>
              <a:t>Pilier 3: Services de protection</a:t>
            </a:r>
            <a:endParaRPr lang="fr-FR" sz="2700" b="1" dirty="0">
              <a:solidFill>
                <a:schemeClr val="bg1"/>
              </a:solidFill>
            </a:endParaRPr>
          </a:p>
        </p:txBody>
      </p:sp>
      <p:sp>
        <p:nvSpPr>
          <p:cNvPr id="3" name="Espace réservé du contenu 2"/>
          <p:cNvSpPr>
            <a:spLocks noGrp="1"/>
          </p:cNvSpPr>
          <p:nvPr>
            <p:ph idx="1"/>
          </p:nvPr>
        </p:nvSpPr>
        <p:spPr/>
        <p:txBody>
          <a:bodyPr>
            <a:normAutofit fontScale="92500" lnSpcReduction="20000"/>
          </a:bodyPr>
          <a:lstStyle/>
          <a:p>
            <a:pPr marL="180975" indent="-180975">
              <a:buAutoNum type="arabicPeriod"/>
            </a:pPr>
            <a:r>
              <a:rPr lang="fr-FR" sz="4000" dirty="0" smtClean="0"/>
              <a:t> Faciliter les échanges </a:t>
            </a:r>
            <a:r>
              <a:rPr lang="fr-FR" sz="4000" dirty="0"/>
              <a:t>entre services</a:t>
            </a:r>
          </a:p>
          <a:p>
            <a:pPr marL="15875" indent="-15875">
              <a:buAutoNum type="arabicPeriod"/>
            </a:pPr>
            <a:r>
              <a:rPr lang="fr-FR" sz="4000" dirty="0" smtClean="0"/>
              <a:t> Renforcer la chaîne </a:t>
            </a:r>
            <a:r>
              <a:rPr lang="fr-FR" sz="4000" dirty="0"/>
              <a:t>de protection</a:t>
            </a:r>
          </a:p>
          <a:p>
            <a:pPr marL="180975" indent="-180975">
              <a:buAutoNum type="arabicPeriod"/>
            </a:pPr>
            <a:r>
              <a:rPr lang="fr-FR" sz="4000" dirty="0" smtClean="0"/>
              <a:t> Détection et consolidation des bonnes pratiques </a:t>
            </a:r>
            <a:endParaRPr lang="fr-FR" sz="4000" dirty="0"/>
          </a:p>
          <a:p>
            <a:pPr marL="180975" indent="-180975">
              <a:buAutoNum type="arabicPeriod"/>
            </a:pPr>
            <a:r>
              <a:rPr lang="fr-FR" sz="4000" dirty="0" smtClean="0"/>
              <a:t> Elargir le champs du </a:t>
            </a:r>
            <a:r>
              <a:rPr lang="fr-FR" sz="4000" dirty="0"/>
              <a:t>numéro court</a:t>
            </a:r>
          </a:p>
          <a:p>
            <a:pPr marL="180975" indent="-180975">
              <a:buAutoNum type="arabicPeriod"/>
            </a:pPr>
            <a:r>
              <a:rPr lang="fr-FR" sz="4000" dirty="0" smtClean="0"/>
              <a:t> Former </a:t>
            </a:r>
            <a:r>
              <a:rPr lang="fr-FR" sz="4000" dirty="0"/>
              <a:t>les forces de l’ordre</a:t>
            </a:r>
          </a:p>
          <a:p>
            <a:pPr marL="180975" indent="-180975">
              <a:buAutoNum type="arabicPeriod"/>
            </a:pPr>
            <a:r>
              <a:rPr lang="fr-FR" sz="4000" dirty="0" smtClean="0"/>
              <a:t> Responsabiliser </a:t>
            </a:r>
            <a:r>
              <a:rPr lang="fr-FR" sz="4000" dirty="0"/>
              <a:t>les acteurs privés</a:t>
            </a:r>
          </a:p>
          <a:p>
            <a:pPr marL="180975" indent="-180975">
              <a:buAutoNum type="arabicPeriod"/>
            </a:pPr>
            <a:r>
              <a:rPr lang="fr-FR" sz="4000" dirty="0" smtClean="0"/>
              <a:t> Mettre </a:t>
            </a:r>
            <a:r>
              <a:rPr lang="fr-FR" sz="4000" dirty="0"/>
              <a:t>en place une hotline</a:t>
            </a:r>
          </a:p>
          <a:p>
            <a:pPr marL="0" indent="0">
              <a:buNone/>
            </a:pPr>
            <a:endParaRPr lang="fr-FR" dirty="0"/>
          </a:p>
        </p:txBody>
      </p:sp>
    </p:spTree>
    <p:extLst>
      <p:ext uri="{BB962C8B-B14F-4D97-AF65-F5344CB8AC3E}">
        <p14:creationId xmlns:p14="http://schemas.microsoft.com/office/powerpoint/2010/main" val="1202845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F0"/>
          </a:solidFill>
        </p:spPr>
        <p:txBody>
          <a:bodyPr vert="horz" lIns="91440" tIns="45720" rIns="91440" bIns="45720" rtlCol="0" anchor="ctr">
            <a:normAutofit/>
          </a:bodyPr>
          <a:lstStyle/>
          <a:p>
            <a:pPr algn="l" rtl="1"/>
            <a:r>
              <a:rPr lang="fr-BE" sz="2700" b="1" dirty="0">
                <a:solidFill>
                  <a:schemeClr val="bg1"/>
                </a:solidFill>
              </a:rPr>
              <a:t>Pilier 4: Solutions innovantes </a:t>
            </a:r>
            <a:endParaRPr lang="fr-FR" sz="2700" b="1" dirty="0">
              <a:solidFill>
                <a:schemeClr val="bg1"/>
              </a:solidFill>
            </a:endParaRPr>
          </a:p>
        </p:txBody>
      </p:sp>
      <p:sp>
        <p:nvSpPr>
          <p:cNvPr id="3" name="Espace réservé du contenu 2"/>
          <p:cNvSpPr>
            <a:spLocks noGrp="1"/>
          </p:cNvSpPr>
          <p:nvPr>
            <p:ph idx="1"/>
          </p:nvPr>
        </p:nvSpPr>
        <p:spPr/>
        <p:txBody>
          <a:bodyPr>
            <a:normAutofit fontScale="70000" lnSpcReduction="20000"/>
          </a:bodyPr>
          <a:lstStyle/>
          <a:p>
            <a:pPr marL="358775" indent="-358775">
              <a:spcAft>
                <a:spcPts val="600"/>
              </a:spcAft>
              <a:buFont typeface="Arial" panose="020B0604020202020204" pitchFamily="34" charset="0"/>
              <a:buAutoNum type="arabicPeriod"/>
            </a:pPr>
            <a:r>
              <a:rPr lang="fr-FR" sz="4000" dirty="0" smtClean="0"/>
              <a:t> Produire </a:t>
            </a:r>
            <a:r>
              <a:rPr lang="fr-FR" sz="4000" dirty="0"/>
              <a:t>des </a:t>
            </a:r>
            <a:r>
              <a:rPr lang="fr-FR" sz="4000" dirty="0" smtClean="0"/>
              <a:t>connaissances (formations universitaires)</a:t>
            </a:r>
            <a:endParaRPr lang="fr-FR" sz="4000" dirty="0"/>
          </a:p>
          <a:p>
            <a:pPr marL="358775" indent="-358775">
              <a:spcAft>
                <a:spcPts val="600"/>
              </a:spcAft>
              <a:buAutoNum type="arabicPeriod"/>
            </a:pPr>
            <a:r>
              <a:rPr lang="fr-FR" sz="4000" dirty="0" smtClean="0"/>
              <a:t> Créer des nouveaux outils  </a:t>
            </a:r>
            <a:r>
              <a:rPr lang="fr-FR" sz="4000" dirty="0"/>
              <a:t>de protection </a:t>
            </a:r>
          </a:p>
          <a:p>
            <a:pPr marL="358775" indent="-358775">
              <a:spcAft>
                <a:spcPts val="600"/>
              </a:spcAft>
              <a:buAutoNum type="arabicPeriod"/>
            </a:pPr>
            <a:r>
              <a:rPr lang="fr-FR" sz="4000" dirty="0" smtClean="0"/>
              <a:t> Créer </a:t>
            </a:r>
            <a:r>
              <a:rPr lang="fr-FR" sz="4000" dirty="0"/>
              <a:t>des contenus </a:t>
            </a:r>
            <a:r>
              <a:rPr lang="fr-FR" sz="4000" dirty="0" smtClean="0"/>
              <a:t>locaux (promouvoir de nouveaux métiers, impliquer les centres de recherche, organiser des concours)</a:t>
            </a:r>
            <a:endParaRPr lang="fr-FR" sz="4000" dirty="0"/>
          </a:p>
          <a:p>
            <a:pPr marL="358775" indent="-358775">
              <a:spcAft>
                <a:spcPts val="600"/>
              </a:spcAft>
              <a:buAutoNum type="arabicPeriod"/>
            </a:pPr>
            <a:r>
              <a:rPr lang="fr-FR" sz="4000" dirty="0" smtClean="0"/>
              <a:t> Formuler </a:t>
            </a:r>
            <a:r>
              <a:rPr lang="fr-FR" sz="4000" dirty="0"/>
              <a:t>les TDR  d’un coordinateur à </a:t>
            </a:r>
            <a:r>
              <a:rPr lang="fr-FR" sz="4000" dirty="0" smtClean="0"/>
              <a:t>l’école (</a:t>
            </a:r>
            <a:r>
              <a:rPr lang="fr-FR" sz="4000" i="1" dirty="0" err="1" smtClean="0"/>
              <a:t>Safeguarding</a:t>
            </a:r>
            <a:r>
              <a:rPr lang="fr-FR" sz="4000" i="1" dirty="0" smtClean="0"/>
              <a:t> </a:t>
            </a:r>
            <a:r>
              <a:rPr lang="fr-FR" sz="4000" i="1" dirty="0" err="1" smtClean="0"/>
              <a:t>officer</a:t>
            </a:r>
            <a:r>
              <a:rPr lang="fr-FR" sz="4000" dirty="0" smtClean="0"/>
              <a:t>)</a:t>
            </a:r>
            <a:endParaRPr lang="fr-FR" sz="4000" dirty="0"/>
          </a:p>
          <a:p>
            <a:pPr marL="358775" indent="-358775">
              <a:spcAft>
                <a:spcPts val="600"/>
              </a:spcAft>
              <a:buAutoNum type="arabicPeriod"/>
            </a:pPr>
            <a:r>
              <a:rPr lang="fr-FR" sz="4000" dirty="0" smtClean="0"/>
              <a:t> Faire des propositions pour codifier le circuit de prise en charges des enfants en ligne</a:t>
            </a:r>
            <a:endParaRPr lang="fr-FR" dirty="0"/>
          </a:p>
        </p:txBody>
      </p:sp>
    </p:spTree>
    <p:extLst>
      <p:ext uri="{BB962C8B-B14F-4D97-AF65-F5344CB8AC3E}">
        <p14:creationId xmlns:p14="http://schemas.microsoft.com/office/powerpoint/2010/main" val="12614758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F0"/>
          </a:solidFill>
        </p:spPr>
        <p:txBody>
          <a:bodyPr vert="horz" lIns="91440" tIns="45720" rIns="91440" bIns="45720" rtlCol="0" anchor="ctr">
            <a:normAutofit/>
          </a:bodyPr>
          <a:lstStyle/>
          <a:p>
            <a:pPr algn="l" rtl="1"/>
            <a:r>
              <a:rPr lang="fr-BE" sz="2700" b="1" dirty="0">
                <a:solidFill>
                  <a:schemeClr val="bg1"/>
                </a:solidFill>
              </a:rPr>
              <a:t>Pilier 5: Sociétal</a:t>
            </a:r>
            <a:endParaRPr lang="fr-FR" sz="2700" b="1" dirty="0">
              <a:solidFill>
                <a:schemeClr val="bg1"/>
              </a:solidFill>
            </a:endParaRPr>
          </a:p>
        </p:txBody>
      </p:sp>
      <p:sp>
        <p:nvSpPr>
          <p:cNvPr id="3" name="Espace réservé du contenu 2"/>
          <p:cNvSpPr>
            <a:spLocks noGrp="1"/>
          </p:cNvSpPr>
          <p:nvPr>
            <p:ph idx="1"/>
          </p:nvPr>
        </p:nvSpPr>
        <p:spPr/>
        <p:txBody>
          <a:bodyPr>
            <a:normAutofit fontScale="92500"/>
          </a:bodyPr>
          <a:lstStyle/>
          <a:p>
            <a:pPr marL="180975" indent="-180975">
              <a:buFont typeface="Arial" panose="020B0604020202020204" pitchFamily="34" charset="0"/>
              <a:buAutoNum type="arabicPeriod"/>
            </a:pPr>
            <a:r>
              <a:rPr lang="fr-FR" sz="4000" dirty="0" smtClean="0"/>
              <a:t> Sensibiliser </a:t>
            </a:r>
            <a:r>
              <a:rPr lang="fr-FR" sz="4000" dirty="0"/>
              <a:t>les citoyens</a:t>
            </a:r>
          </a:p>
          <a:p>
            <a:pPr marL="180975" indent="-180975">
              <a:buAutoNum type="arabicPeriod"/>
            </a:pPr>
            <a:r>
              <a:rPr lang="fr-FR" sz="4000" dirty="0" smtClean="0"/>
              <a:t> Appréhender </a:t>
            </a:r>
            <a:r>
              <a:rPr lang="fr-FR" sz="4000" dirty="0"/>
              <a:t>les tendances</a:t>
            </a:r>
          </a:p>
          <a:p>
            <a:pPr marL="180975" indent="-180975">
              <a:buAutoNum type="arabicPeriod"/>
            </a:pPr>
            <a:r>
              <a:rPr lang="fr-FR" sz="4000" dirty="0" smtClean="0"/>
              <a:t> Promouvoir </a:t>
            </a:r>
            <a:r>
              <a:rPr lang="fr-FR" sz="4000" dirty="0"/>
              <a:t>la participation </a:t>
            </a:r>
            <a:r>
              <a:rPr lang="fr-FR" sz="4000" dirty="0" smtClean="0"/>
              <a:t>des </a:t>
            </a:r>
            <a:r>
              <a:rPr lang="fr-FR" sz="4000" dirty="0"/>
              <a:t>enfants</a:t>
            </a:r>
          </a:p>
          <a:p>
            <a:pPr marL="49213" indent="-49213">
              <a:buAutoNum type="arabicPeriod"/>
            </a:pPr>
            <a:r>
              <a:rPr lang="fr-FR" sz="4000" dirty="0" smtClean="0"/>
              <a:t> Faciliter l’accès aux familles vulnérables</a:t>
            </a:r>
          </a:p>
          <a:p>
            <a:pPr marL="49213" indent="-49213">
              <a:buFont typeface="Arial" panose="020B0604020202020204" pitchFamily="34" charset="0"/>
              <a:buAutoNum type="arabicPeriod"/>
            </a:pPr>
            <a:r>
              <a:rPr lang="fr-FR" sz="4000" dirty="0" smtClean="0"/>
              <a:t> Faire </a:t>
            </a:r>
            <a:r>
              <a:rPr lang="fr-FR" sz="4000" dirty="0"/>
              <a:t>évaluer les services par les usagers</a:t>
            </a:r>
          </a:p>
          <a:p>
            <a:pPr marL="0" indent="0">
              <a:buNone/>
            </a:pPr>
            <a:endParaRPr lang="fr-FR" dirty="0"/>
          </a:p>
        </p:txBody>
      </p:sp>
      <p:sp>
        <p:nvSpPr>
          <p:cNvPr id="4" name="Rectangle 3"/>
          <p:cNvSpPr/>
          <p:nvPr/>
        </p:nvSpPr>
        <p:spPr>
          <a:xfrm>
            <a:off x="2754657" y="6166922"/>
            <a:ext cx="4115294" cy="369332"/>
          </a:xfrm>
          <a:prstGeom prst="rect">
            <a:avLst/>
          </a:prstGeom>
        </p:spPr>
        <p:txBody>
          <a:bodyPr wrap="none">
            <a:spAutoFit/>
          </a:bodyPr>
          <a:lstStyle/>
          <a:p>
            <a:pPr marL="49213" indent="-49213">
              <a:buAutoNum type="arabicPeriod"/>
            </a:pPr>
            <a:r>
              <a:rPr lang="fr-FR" dirty="0"/>
              <a:t>Faire évaluer les services par les usagers</a:t>
            </a:r>
          </a:p>
        </p:txBody>
      </p:sp>
    </p:spTree>
    <p:extLst>
      <p:ext uri="{BB962C8B-B14F-4D97-AF65-F5344CB8AC3E}">
        <p14:creationId xmlns:p14="http://schemas.microsoft.com/office/powerpoint/2010/main" val="22741338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3960" y="252514"/>
            <a:ext cx="7886700" cy="1325563"/>
          </a:xfrm>
          <a:solidFill>
            <a:srgbClr val="00B0F0"/>
          </a:solidFill>
        </p:spPr>
        <p:txBody>
          <a:bodyPr vert="horz" lIns="91440" tIns="45720" rIns="91440" bIns="45720" rtlCol="0" anchor="ctr">
            <a:normAutofit/>
          </a:bodyPr>
          <a:lstStyle/>
          <a:p>
            <a:pPr algn="l" rtl="1"/>
            <a:r>
              <a:rPr lang="fr-FR" sz="2700" b="1" dirty="0">
                <a:solidFill>
                  <a:schemeClr val="bg1"/>
                </a:solidFill>
              </a:rPr>
              <a:t>Partenaires de mise en œuvre</a:t>
            </a:r>
          </a:p>
        </p:txBody>
      </p:sp>
      <p:sp>
        <p:nvSpPr>
          <p:cNvPr id="3" name="Espace réservé du contenu 2"/>
          <p:cNvSpPr>
            <a:spLocks noGrp="1"/>
          </p:cNvSpPr>
          <p:nvPr>
            <p:ph idx="1"/>
          </p:nvPr>
        </p:nvSpPr>
        <p:spPr>
          <a:xfrm>
            <a:off x="353961" y="1578077"/>
            <a:ext cx="8365496" cy="4920694"/>
          </a:xfrm>
        </p:spPr>
        <p:txBody>
          <a:bodyPr>
            <a:normAutofit fontScale="62500" lnSpcReduction="20000"/>
          </a:bodyPr>
          <a:lstStyle/>
          <a:p>
            <a:pPr marL="0" indent="0">
              <a:buNone/>
            </a:pPr>
            <a:r>
              <a:rPr lang="fr-FR" b="1" dirty="0" smtClean="0"/>
              <a:t>Pilotage : MSFFDS avec l’appui du Conseil de l’Europe</a:t>
            </a:r>
          </a:p>
          <a:p>
            <a:pPr marL="0" indent="0">
              <a:buNone/>
            </a:pPr>
            <a:endParaRPr lang="fr-FR" b="1" dirty="0" smtClean="0"/>
          </a:p>
          <a:p>
            <a:pPr marL="0" indent="0">
              <a:buNone/>
            </a:pPr>
            <a:r>
              <a:rPr lang="fr-FR" b="1" dirty="0" smtClean="0"/>
              <a:t>1 - Partenaires  institutionnels</a:t>
            </a:r>
          </a:p>
          <a:p>
            <a:pPr lvl="0"/>
            <a:r>
              <a:rPr lang="fr-FR" dirty="0"/>
              <a:t>Ministère de l'Industrie, du Commerce, de l'Investissement et de l'Economie Numérique ;</a:t>
            </a:r>
          </a:p>
          <a:p>
            <a:pPr lvl="0"/>
            <a:r>
              <a:rPr lang="fr-FR" dirty="0"/>
              <a:t>Ministère de la communication ;</a:t>
            </a:r>
          </a:p>
          <a:p>
            <a:pPr lvl="0"/>
            <a:r>
              <a:rPr lang="fr-FR" dirty="0"/>
              <a:t>Ministère de la Justice et des Libertés </a:t>
            </a:r>
            <a:r>
              <a:rPr lang="fr-FR" dirty="0" smtClean="0"/>
              <a:t>;</a:t>
            </a:r>
            <a:endParaRPr lang="fr-FR" dirty="0"/>
          </a:p>
          <a:p>
            <a:pPr lvl="0"/>
            <a:r>
              <a:rPr lang="fr-FR" dirty="0"/>
              <a:t>Ministère de l’Education Nationale et de la Formation Professionnelle </a:t>
            </a:r>
            <a:r>
              <a:rPr lang="fr-FR" dirty="0" smtClean="0"/>
              <a:t>;</a:t>
            </a:r>
          </a:p>
          <a:p>
            <a:pPr lvl="0"/>
            <a:r>
              <a:rPr lang="fr-FR" dirty="0" smtClean="0"/>
              <a:t>Haute</a:t>
            </a:r>
            <a:r>
              <a:rPr lang="fr-FR" dirty="0"/>
              <a:t> Autorité de la Communication Audiovisuelle (HACA) ;</a:t>
            </a:r>
          </a:p>
          <a:p>
            <a:pPr lvl="0"/>
            <a:r>
              <a:rPr lang="fr-FR" dirty="0"/>
              <a:t>Commission Nationale de contrôle de la protection des Données à caractère Personnel (CNDP) ;</a:t>
            </a:r>
          </a:p>
          <a:p>
            <a:pPr lvl="0"/>
            <a:r>
              <a:rPr lang="fr-FR" dirty="0"/>
              <a:t>Agence Nationale de Réglementation des Télécommunications (ANRT) ;</a:t>
            </a:r>
          </a:p>
          <a:p>
            <a:r>
              <a:rPr lang="fr-FR" dirty="0"/>
              <a:t>Direction générale de la Sureté </a:t>
            </a:r>
            <a:r>
              <a:rPr lang="fr-FR" dirty="0" smtClean="0"/>
              <a:t>Nationale ;</a:t>
            </a:r>
          </a:p>
          <a:p>
            <a:pPr lvl="0"/>
            <a:r>
              <a:rPr lang="fr-FR" dirty="0"/>
              <a:t> Entraide </a:t>
            </a:r>
            <a:r>
              <a:rPr lang="fr-FR" dirty="0" smtClean="0"/>
              <a:t>Nationale ;</a:t>
            </a:r>
            <a:endParaRPr lang="fr-FR" dirty="0"/>
          </a:p>
          <a:p>
            <a:endParaRPr lang="fr-FR" dirty="0"/>
          </a:p>
        </p:txBody>
      </p:sp>
    </p:spTree>
    <p:extLst>
      <p:ext uri="{BB962C8B-B14F-4D97-AF65-F5344CB8AC3E}">
        <p14:creationId xmlns:p14="http://schemas.microsoft.com/office/powerpoint/2010/main" val="24881761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F0"/>
          </a:solidFill>
        </p:spPr>
        <p:txBody>
          <a:bodyPr vert="horz" lIns="91440" tIns="45720" rIns="91440" bIns="45720" rtlCol="0" anchor="ctr">
            <a:normAutofit/>
          </a:bodyPr>
          <a:lstStyle/>
          <a:p>
            <a:pPr algn="l" rtl="1"/>
            <a:r>
              <a:rPr lang="fr-FR" sz="2700" b="1">
                <a:solidFill>
                  <a:schemeClr val="bg1"/>
                </a:solidFill>
              </a:rPr>
              <a:t>Partenaires </a:t>
            </a:r>
            <a:r>
              <a:rPr lang="fr-FR" sz="2700" b="1" dirty="0">
                <a:solidFill>
                  <a:schemeClr val="bg1"/>
                </a:solidFill>
              </a:rPr>
              <a:t>de mise en œuvre</a:t>
            </a:r>
          </a:p>
        </p:txBody>
      </p:sp>
      <p:sp>
        <p:nvSpPr>
          <p:cNvPr id="3" name="Espace réservé du contenu 2"/>
          <p:cNvSpPr>
            <a:spLocks noGrp="1"/>
          </p:cNvSpPr>
          <p:nvPr>
            <p:ph idx="1"/>
          </p:nvPr>
        </p:nvSpPr>
        <p:spPr/>
        <p:txBody>
          <a:bodyPr>
            <a:normAutofit fontScale="92500" lnSpcReduction="20000"/>
          </a:bodyPr>
          <a:lstStyle/>
          <a:p>
            <a:pPr marL="0" indent="0">
              <a:buNone/>
            </a:pPr>
            <a:r>
              <a:rPr lang="fr-FR" dirty="0" smtClean="0"/>
              <a:t>2 - Partenaires des acteurs de la société civile :</a:t>
            </a:r>
          </a:p>
          <a:p>
            <a:r>
              <a:rPr lang="fr-FR" dirty="0" smtClean="0"/>
              <a:t>Observatoire </a:t>
            </a:r>
            <a:r>
              <a:rPr lang="fr-FR" dirty="0"/>
              <a:t>National des Droits de l’Enfant (ONDE</a:t>
            </a:r>
            <a:r>
              <a:rPr lang="fr-FR" dirty="0" smtClean="0"/>
              <a:t>) ;</a:t>
            </a:r>
          </a:p>
          <a:p>
            <a:r>
              <a:rPr lang="fr-FR" dirty="0" err="1" smtClean="0"/>
              <a:t>Arrabita</a:t>
            </a:r>
            <a:r>
              <a:rPr lang="fr-FR" dirty="0" smtClean="0"/>
              <a:t> </a:t>
            </a:r>
            <a:r>
              <a:rPr lang="fr-FR" dirty="0" err="1" smtClean="0"/>
              <a:t>Mohammadia</a:t>
            </a:r>
            <a:r>
              <a:rPr lang="fr-FR" dirty="0" smtClean="0"/>
              <a:t> ;</a:t>
            </a:r>
          </a:p>
          <a:p>
            <a:r>
              <a:rPr lang="fr-FR" dirty="0" smtClean="0"/>
              <a:t>Association Sourire de </a:t>
            </a:r>
            <a:r>
              <a:rPr lang="fr-FR" dirty="0" err="1" smtClean="0"/>
              <a:t>Reda</a:t>
            </a:r>
            <a:r>
              <a:rPr lang="fr-FR" dirty="0" smtClean="0"/>
              <a:t> ;</a:t>
            </a:r>
          </a:p>
          <a:p>
            <a:r>
              <a:rPr lang="fr-FR" dirty="0" smtClean="0"/>
              <a:t>Confédération Nationale des Associations des Parents d’élèves ;</a:t>
            </a:r>
          </a:p>
          <a:p>
            <a:r>
              <a:rPr lang="fr-FR" dirty="0" smtClean="0"/>
              <a:t>Fondation marocaine numérique</a:t>
            </a:r>
          </a:p>
          <a:p>
            <a:r>
              <a:rPr lang="fr-FR" dirty="0" smtClean="0"/>
              <a:t>UNICEF</a:t>
            </a:r>
          </a:p>
          <a:p>
            <a:r>
              <a:rPr lang="fr-FR" dirty="0" smtClean="0"/>
              <a:t>Les enfants</a:t>
            </a:r>
          </a:p>
        </p:txBody>
      </p:sp>
    </p:spTree>
    <p:extLst>
      <p:ext uri="{BB962C8B-B14F-4D97-AF65-F5344CB8AC3E}">
        <p14:creationId xmlns:p14="http://schemas.microsoft.com/office/powerpoint/2010/main" val="908570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250826"/>
            <a:ext cx="7886700" cy="1325563"/>
          </a:xfrm>
          <a:solidFill>
            <a:srgbClr val="00B0F0"/>
          </a:solidFill>
        </p:spPr>
        <p:txBody>
          <a:bodyPr vert="horz" lIns="91440" tIns="45720" rIns="91440" bIns="45720" rtlCol="0" anchor="ctr">
            <a:normAutofit/>
          </a:bodyPr>
          <a:lstStyle/>
          <a:p>
            <a:pPr algn="l" rtl="1"/>
            <a:r>
              <a:rPr lang="fr-FR" sz="2700" b="1" dirty="0">
                <a:solidFill>
                  <a:schemeClr val="bg1"/>
                </a:solidFill>
              </a:rPr>
              <a:t>Partenaires de mise en œuvre</a:t>
            </a:r>
          </a:p>
        </p:txBody>
      </p:sp>
      <p:sp>
        <p:nvSpPr>
          <p:cNvPr id="3" name="Espace réservé du contenu 2"/>
          <p:cNvSpPr>
            <a:spLocks noGrp="1"/>
          </p:cNvSpPr>
          <p:nvPr>
            <p:ph idx="1"/>
          </p:nvPr>
        </p:nvSpPr>
        <p:spPr/>
        <p:txBody>
          <a:bodyPr>
            <a:normAutofit fontScale="92500" lnSpcReduction="20000"/>
          </a:bodyPr>
          <a:lstStyle/>
          <a:p>
            <a:pPr marL="0" indent="0">
              <a:buNone/>
            </a:pPr>
            <a:r>
              <a:rPr lang="fr-FR" dirty="0" smtClean="0"/>
              <a:t>3 - Partenaires du secteur privé :</a:t>
            </a:r>
          </a:p>
          <a:p>
            <a:r>
              <a:rPr lang="fr-FR" dirty="0" smtClean="0"/>
              <a:t>Opérateur INWI ;</a:t>
            </a:r>
          </a:p>
          <a:p>
            <a:r>
              <a:rPr lang="fr-FR" dirty="0" smtClean="0"/>
              <a:t>Maroc télécom ;</a:t>
            </a:r>
          </a:p>
          <a:p>
            <a:r>
              <a:rPr lang="fr-FR" dirty="0" smtClean="0"/>
              <a:t>Opérateur Orange ;</a:t>
            </a:r>
          </a:p>
          <a:p>
            <a:r>
              <a:rPr lang="fr-FR" dirty="0" smtClean="0"/>
              <a:t>Confédération Générale des Entreprises du Maroc ; </a:t>
            </a:r>
          </a:p>
          <a:p>
            <a:r>
              <a:rPr lang="fr-FR" dirty="0" smtClean="0"/>
              <a:t>Kaspersky</a:t>
            </a:r>
          </a:p>
          <a:p>
            <a:pPr marL="0" indent="0">
              <a:buNone/>
            </a:pPr>
            <a:endParaRPr lang="fr-FR" dirty="0" smtClean="0"/>
          </a:p>
          <a:p>
            <a:pPr marL="0" indent="0">
              <a:buNone/>
            </a:pPr>
            <a:r>
              <a:rPr lang="fr-FR" dirty="0"/>
              <a:t>4- Université </a:t>
            </a:r>
          </a:p>
          <a:p>
            <a:r>
              <a:rPr lang="fr-FR" dirty="0"/>
              <a:t>CMRPI</a:t>
            </a:r>
          </a:p>
          <a:p>
            <a:endParaRPr lang="fr-FR" dirty="0"/>
          </a:p>
        </p:txBody>
      </p:sp>
    </p:spTree>
    <p:extLst>
      <p:ext uri="{BB962C8B-B14F-4D97-AF65-F5344CB8AC3E}">
        <p14:creationId xmlns:p14="http://schemas.microsoft.com/office/powerpoint/2010/main" val="2653865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76672"/>
            <a:ext cx="8640960" cy="1123528"/>
          </a:xfrm>
          <a:solidFill>
            <a:srgbClr val="57B1E4"/>
          </a:solidFill>
        </p:spPr>
        <p:txBody>
          <a:bodyPr vert="horz" lIns="91440" tIns="45720" rIns="91440" bIns="45720" rtlCol="0" anchor="ctr">
            <a:normAutofit/>
          </a:bodyPr>
          <a:lstStyle/>
          <a:p>
            <a:pPr algn="l" rtl="1"/>
            <a:r>
              <a:rPr lang="fr-FR" sz="2200" b="1" dirty="0" smtClean="0">
                <a:solidFill>
                  <a:schemeClr val="bg1"/>
                </a:solidFill>
              </a:rPr>
              <a:t>Engagements Internationaux du Maroc relatifs à la </a:t>
            </a:r>
            <a:r>
              <a:rPr lang="fr-FR" sz="2200" b="1" smtClean="0">
                <a:solidFill>
                  <a:schemeClr val="bg1"/>
                </a:solidFill>
              </a:rPr>
              <a:t>protection des enfants  </a:t>
            </a:r>
            <a:r>
              <a:rPr lang="fr-FR" sz="2200" b="1" dirty="0" smtClean="0">
                <a:solidFill>
                  <a:schemeClr val="bg1"/>
                </a:solidFill>
              </a:rPr>
              <a:t>et à la promotion de leurs droits</a:t>
            </a:r>
            <a:endParaRPr lang="fr-FR" sz="3200" b="1" dirty="0">
              <a:solidFill>
                <a:schemeClr val="bg1"/>
              </a:solidFill>
            </a:endParaRPr>
          </a:p>
        </p:txBody>
      </p:sp>
      <p:sp>
        <p:nvSpPr>
          <p:cNvPr id="3" name="Espace réservé du contenu 2"/>
          <p:cNvSpPr>
            <a:spLocks noGrp="1"/>
          </p:cNvSpPr>
          <p:nvPr>
            <p:ph idx="1"/>
          </p:nvPr>
        </p:nvSpPr>
        <p:spPr/>
        <p:txBody>
          <a:bodyPr>
            <a:normAutofit lnSpcReduction="10000"/>
          </a:bodyPr>
          <a:lstStyle/>
          <a:p>
            <a:pPr marL="0" indent="0" algn="l">
              <a:buNone/>
            </a:pPr>
            <a:r>
              <a:rPr lang="fr-FR" sz="2400" dirty="0" smtClean="0"/>
              <a:t> </a:t>
            </a:r>
          </a:p>
          <a:p>
            <a:pPr marL="628650" indent="-365125" algn="just">
              <a:buClr>
                <a:srgbClr val="60B2E4"/>
              </a:buClr>
              <a:buFont typeface="Wingdings" panose="05000000000000000000" pitchFamily="2" charset="2"/>
              <a:buChar char="§"/>
              <a:defRPr/>
            </a:pPr>
            <a:r>
              <a:rPr lang="fr-FR" sz="2400" dirty="0" smtClean="0"/>
              <a:t>Convention des Nations Unies relative aux droits de l’enfant, 1989</a:t>
            </a:r>
          </a:p>
          <a:p>
            <a:pPr marL="628650" indent="-365125" algn="just">
              <a:buClr>
                <a:srgbClr val="60B2E4"/>
              </a:buClr>
              <a:buFont typeface="Wingdings" panose="05000000000000000000" pitchFamily="2" charset="2"/>
              <a:buChar char="§"/>
              <a:defRPr/>
            </a:pPr>
            <a:r>
              <a:rPr lang="fr-FR" sz="2400" dirty="0"/>
              <a:t>Protocole facultatif à la convention des droits de l’enfant, concernant la vente d’enfants, la prostitution des enfants et la pornographie mettant en scène des </a:t>
            </a:r>
            <a:r>
              <a:rPr lang="fr-FR" sz="2400" dirty="0" smtClean="0"/>
              <a:t>enfants, 2000</a:t>
            </a:r>
          </a:p>
          <a:p>
            <a:pPr marL="628650" indent="-365125" algn="just">
              <a:buClr>
                <a:srgbClr val="60B2E4"/>
              </a:buClr>
              <a:buFont typeface="Wingdings" panose="05000000000000000000" pitchFamily="2" charset="2"/>
              <a:buChar char="§"/>
              <a:defRPr/>
            </a:pPr>
            <a:r>
              <a:rPr lang="fr-FR" sz="2400" dirty="0"/>
              <a:t>Protocole facultatif à la convention des droits de l’enfant, établissant une procédure de présentation de </a:t>
            </a:r>
            <a:r>
              <a:rPr lang="fr-FR" sz="2400" dirty="0" smtClean="0"/>
              <a:t>communications, 2011</a:t>
            </a:r>
          </a:p>
          <a:p>
            <a:pPr marL="628650" indent="-365125" algn="just">
              <a:buClr>
                <a:srgbClr val="60B2E4"/>
              </a:buClr>
              <a:buFont typeface="Wingdings" panose="05000000000000000000" pitchFamily="2" charset="2"/>
              <a:buChar char="§"/>
              <a:defRPr/>
            </a:pPr>
            <a:r>
              <a:rPr lang="fr-FR" sz="2400" dirty="0" smtClean="0"/>
              <a:t>Convention du Conseil de l’Europe sur la protection des enfants contre l’exploitation et les abus sexuels (Lanzarote), 2007</a:t>
            </a:r>
            <a:endParaRPr lang="fr-FR" sz="2400" dirty="0"/>
          </a:p>
          <a:p>
            <a:pPr marL="0" indent="0" algn="just">
              <a:buClr>
                <a:srgbClr val="60B2E4"/>
              </a:buClr>
              <a:buNone/>
              <a:defRPr/>
            </a:pPr>
            <a:endParaRPr lang="fr-FR" sz="2400" dirty="0"/>
          </a:p>
          <a:p>
            <a:pPr algn="just">
              <a:buClr>
                <a:srgbClr val="60B2E4"/>
              </a:buClr>
              <a:buFont typeface="Wingdings" panose="05000000000000000000" pitchFamily="2" charset="2"/>
              <a:buChar char="§"/>
              <a:defRPr/>
            </a:pPr>
            <a:endParaRPr lang="fr-FR" sz="2400" dirty="0" smtClean="0"/>
          </a:p>
          <a:p>
            <a:pPr algn="just">
              <a:buClr>
                <a:srgbClr val="60B2E4"/>
              </a:buClr>
              <a:buFont typeface="Wingdings" panose="05000000000000000000" pitchFamily="2" charset="2"/>
              <a:buChar char="§"/>
              <a:defRPr/>
            </a:pPr>
            <a:endParaRPr lang="ar-MA" sz="2400" dirty="0">
              <a:latin typeface="Traditional Arabic" panose="02020603050405020304" pitchFamily="18" charset="-78"/>
              <a:cs typeface="Traditional Arabic" panose="02020603050405020304" pitchFamily="18" charset="-78"/>
            </a:endParaRPr>
          </a:p>
          <a:p>
            <a:pPr marL="0" indent="0" algn="l">
              <a:buNone/>
            </a:pPr>
            <a:endParaRPr lang="fr-FR" sz="2400" dirty="0"/>
          </a:p>
        </p:txBody>
      </p:sp>
    </p:spTree>
    <p:extLst>
      <p:ext uri="{BB962C8B-B14F-4D97-AF65-F5344CB8AC3E}">
        <p14:creationId xmlns:p14="http://schemas.microsoft.com/office/powerpoint/2010/main" val="20370249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2780928"/>
            <a:ext cx="8229600" cy="820687"/>
          </a:xfrm>
        </p:spPr>
        <p:txBody>
          <a:bodyPr>
            <a:noAutofit/>
          </a:bodyPr>
          <a:lstStyle/>
          <a:p>
            <a:pPr algn="ctr" rtl="1">
              <a:buNone/>
            </a:pPr>
            <a:r>
              <a:rPr lang="fr-FR" sz="4800" b="1" dirty="0" smtClean="0">
                <a:solidFill>
                  <a:srgbClr val="00B0F0"/>
                </a:solidFill>
              </a:rPr>
              <a:t>MERCI DE VOTRE ATTENTION</a:t>
            </a:r>
            <a:endParaRPr lang="fr-FR" sz="4800" b="1" dirty="0">
              <a:solidFill>
                <a:srgbClr val="00B0F0"/>
              </a:solidFill>
            </a:endParaRPr>
          </a:p>
        </p:txBody>
      </p:sp>
    </p:spTree>
    <p:extLst>
      <p:ext uri="{BB962C8B-B14F-4D97-AF65-F5344CB8AC3E}">
        <p14:creationId xmlns:p14="http://schemas.microsoft.com/office/powerpoint/2010/main" val="1509918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476672"/>
            <a:ext cx="8640960" cy="1123528"/>
          </a:xfrm>
          <a:solidFill>
            <a:srgbClr val="57B1E4"/>
          </a:solidFill>
        </p:spPr>
        <p:txBody>
          <a:bodyPr vert="horz" lIns="91440" tIns="45720" rIns="91440" bIns="45720" rtlCol="0" anchor="ctr">
            <a:normAutofit/>
          </a:bodyPr>
          <a:lstStyle/>
          <a:p>
            <a:pPr algn="just"/>
            <a:r>
              <a:rPr lang="fr-FR" sz="2200" b="1" dirty="0" smtClean="0">
                <a:solidFill>
                  <a:schemeClr val="bg1"/>
                </a:solidFill>
              </a:rPr>
              <a:t>La </a:t>
            </a:r>
            <a:r>
              <a:rPr lang="fr-FR" sz="2200" b="1" dirty="0">
                <a:solidFill>
                  <a:schemeClr val="bg1"/>
                </a:solidFill>
              </a:rPr>
              <a:t>P</a:t>
            </a:r>
            <a:r>
              <a:rPr lang="fr-FR" sz="2200" b="1" dirty="0" smtClean="0">
                <a:solidFill>
                  <a:schemeClr val="bg1"/>
                </a:solidFill>
              </a:rPr>
              <a:t>olitique Publique Intégrée de Protection de l’Enfance au Maroc 2015-2025: </a:t>
            </a:r>
            <a:r>
              <a:rPr lang="fr-FR" sz="2200" b="1" dirty="0">
                <a:solidFill>
                  <a:schemeClr val="bg1"/>
                </a:solidFill>
              </a:rPr>
              <a:t>Une réponse publique contre </a:t>
            </a:r>
            <a:r>
              <a:rPr lang="fr-FR" sz="2200" b="1" dirty="0" smtClean="0">
                <a:solidFill>
                  <a:schemeClr val="bg1"/>
                </a:solidFill>
              </a:rPr>
              <a:t>toutes les formes de violences à l’égard des enfants</a:t>
            </a:r>
            <a:endParaRPr lang="fr-FR" sz="2200" b="1" dirty="0">
              <a:solidFill>
                <a:schemeClr val="bg1"/>
              </a:solidFill>
            </a:endParaRPr>
          </a:p>
        </p:txBody>
      </p:sp>
      <p:sp>
        <p:nvSpPr>
          <p:cNvPr id="3" name="Espace réservé du contenu 2"/>
          <p:cNvSpPr>
            <a:spLocks noGrp="1"/>
          </p:cNvSpPr>
          <p:nvPr>
            <p:ph idx="1"/>
          </p:nvPr>
        </p:nvSpPr>
        <p:spPr>
          <a:xfrm>
            <a:off x="467544" y="1700808"/>
            <a:ext cx="8229600" cy="4525963"/>
          </a:xfrm>
        </p:spPr>
        <p:txBody>
          <a:bodyPr>
            <a:normAutofit fontScale="92500" lnSpcReduction="20000"/>
          </a:bodyPr>
          <a:lstStyle/>
          <a:p>
            <a:pPr marL="628650" indent="-365125" algn="just">
              <a:buClr>
                <a:srgbClr val="60B2E4"/>
              </a:buClr>
              <a:buFont typeface="Wingdings" panose="05000000000000000000" pitchFamily="2" charset="2"/>
              <a:buChar char="§"/>
              <a:defRPr/>
            </a:pPr>
            <a:r>
              <a:rPr lang="fr-FR" sz="2400" dirty="0" smtClean="0"/>
              <a:t>Un contexte marocain favorable pour bâtir un système de protection de l’enfance de part la dynamique des réformes, et des engagements internationaux du Maroc notamment son statut de partenariat avancé avec l’UE  qui implique un alignement institutionnel et réglementaire;</a:t>
            </a:r>
          </a:p>
          <a:p>
            <a:pPr marL="628650" indent="-365125" algn="just">
              <a:buClr>
                <a:srgbClr val="60B2E4"/>
              </a:buClr>
              <a:buFont typeface="Wingdings" panose="05000000000000000000" pitchFamily="2" charset="2"/>
              <a:buChar char="§"/>
              <a:defRPr/>
            </a:pPr>
            <a:r>
              <a:rPr lang="fr-FR" sz="2400" dirty="0" smtClean="0"/>
              <a:t>La PPIPEM traduit la volonté du Maroc à mettre en œuvre ses engagements et constitue un cadre national fédérateur de toutes les initiatives Gouvernementales</a:t>
            </a:r>
            <a:r>
              <a:rPr lang="fr-FR" sz="2400" dirty="0"/>
              <a:t> </a:t>
            </a:r>
            <a:r>
              <a:rPr lang="fr-FR" sz="2400" dirty="0" smtClean="0"/>
              <a:t>et civiles pour un environnement protecteur de l’enfance qui respecte et qui promeut tous les droits des enfants;</a:t>
            </a:r>
          </a:p>
          <a:p>
            <a:pPr marL="628650" indent="-365125" algn="just">
              <a:buClr>
                <a:srgbClr val="60B2E4"/>
              </a:buClr>
              <a:buFont typeface="Wingdings" panose="05000000000000000000" pitchFamily="2" charset="2"/>
              <a:buChar char="§"/>
              <a:defRPr/>
            </a:pPr>
            <a:r>
              <a:rPr lang="fr-FR" sz="2400" dirty="0" smtClean="0"/>
              <a:t>La PPIPEM est adopté par la Commission ministérielle </a:t>
            </a:r>
            <a:r>
              <a:rPr lang="fr-FR" sz="2400" dirty="0"/>
              <a:t>c</a:t>
            </a:r>
            <a:r>
              <a:rPr lang="fr-FR" sz="2400" dirty="0" smtClean="0"/>
              <a:t>hargée du suivi de la mise en œuvre des politiques et plans d’actions nationaux dans le domaine de la promotion de la situation des enfants et de la protection de leurs droits, présidée par le Chef du Gouvernement, en juin 2015.</a:t>
            </a:r>
            <a:endParaRPr lang="fr-FR" sz="2400" dirty="0"/>
          </a:p>
          <a:p>
            <a:pPr algn="just">
              <a:buClr>
                <a:srgbClr val="60B2E4"/>
              </a:buClr>
              <a:buFont typeface="Wingdings" panose="05000000000000000000" pitchFamily="2" charset="2"/>
              <a:buChar char="§"/>
              <a:defRPr/>
            </a:pPr>
            <a:endParaRPr lang="fr-FR" sz="2400" dirty="0" smtClean="0"/>
          </a:p>
          <a:p>
            <a:pPr algn="just">
              <a:buClr>
                <a:srgbClr val="60B2E4"/>
              </a:buClr>
              <a:buFont typeface="Wingdings" panose="05000000000000000000" pitchFamily="2" charset="2"/>
              <a:buChar char="§"/>
              <a:defRPr/>
            </a:pPr>
            <a:endParaRPr lang="ar-MA" sz="2400" dirty="0">
              <a:latin typeface="Traditional Arabic" panose="02020603050405020304" pitchFamily="18" charset="-78"/>
              <a:cs typeface="Traditional Arabic" panose="02020603050405020304" pitchFamily="18" charset="-78"/>
            </a:endParaRPr>
          </a:p>
          <a:p>
            <a:pPr marL="0" indent="0" algn="l">
              <a:buNone/>
            </a:pPr>
            <a:endParaRPr lang="fr-FR" sz="2400" dirty="0"/>
          </a:p>
        </p:txBody>
      </p:sp>
    </p:spTree>
    <p:extLst>
      <p:ext uri="{BB962C8B-B14F-4D97-AF65-F5344CB8AC3E}">
        <p14:creationId xmlns:p14="http://schemas.microsoft.com/office/powerpoint/2010/main" val="26702233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60648"/>
            <a:ext cx="8712968" cy="936104"/>
          </a:xfrm>
          <a:solidFill>
            <a:srgbClr val="00B0F0"/>
          </a:solidFill>
        </p:spPr>
        <p:txBody>
          <a:bodyPr vert="horz" lIns="91440" tIns="45720" rIns="91440" bIns="45720" rtlCol="0" anchor="ctr">
            <a:noAutofit/>
          </a:bodyPr>
          <a:lstStyle/>
          <a:p>
            <a:pPr algn="l" rtl="1"/>
            <a:r>
              <a:rPr lang="fr-FR" sz="2400" b="1" dirty="0" smtClean="0">
                <a:solidFill>
                  <a:schemeClr val="bg1"/>
                </a:solidFill>
              </a:rPr>
              <a:t>La Politique </a:t>
            </a:r>
            <a:r>
              <a:rPr lang="fr-FR" sz="2400" b="1" dirty="0">
                <a:solidFill>
                  <a:schemeClr val="bg1"/>
                </a:solidFill>
              </a:rPr>
              <a:t>P</a:t>
            </a:r>
            <a:r>
              <a:rPr lang="fr-FR" sz="2400" b="1" dirty="0" smtClean="0">
                <a:solidFill>
                  <a:schemeClr val="bg1"/>
                </a:solidFill>
              </a:rPr>
              <a:t>ublique </a:t>
            </a:r>
            <a:r>
              <a:rPr lang="fr-FR" sz="2400" b="1" dirty="0">
                <a:solidFill>
                  <a:schemeClr val="bg1"/>
                </a:solidFill>
              </a:rPr>
              <a:t>I</a:t>
            </a:r>
            <a:r>
              <a:rPr lang="fr-FR" sz="2400" b="1" dirty="0" smtClean="0">
                <a:solidFill>
                  <a:schemeClr val="bg1"/>
                </a:solidFill>
              </a:rPr>
              <a:t>ntégrée de Protection de l’Enfance au Maroc</a:t>
            </a:r>
            <a:endParaRPr lang="fr-FR" sz="2400" b="1" dirty="0">
              <a:solidFill>
                <a:schemeClr val="bg1"/>
              </a:solidFill>
            </a:endParaRPr>
          </a:p>
        </p:txBody>
      </p:sp>
      <p:sp>
        <p:nvSpPr>
          <p:cNvPr id="3" name="Espace réservé du contenu 2"/>
          <p:cNvSpPr>
            <a:spLocks noGrp="1"/>
          </p:cNvSpPr>
          <p:nvPr>
            <p:ph idx="1"/>
          </p:nvPr>
        </p:nvSpPr>
        <p:spPr>
          <a:xfrm>
            <a:off x="323528" y="1628800"/>
            <a:ext cx="8363272" cy="4752528"/>
          </a:xfrm>
        </p:spPr>
        <p:txBody>
          <a:bodyPr>
            <a:normAutofit/>
          </a:bodyPr>
          <a:lstStyle/>
          <a:p>
            <a:pPr algn="just">
              <a:buClr>
                <a:srgbClr val="60B2E4"/>
              </a:buClr>
              <a:buFont typeface="Wingdings" panose="05000000000000000000" pitchFamily="2" charset="2"/>
              <a:buChar char="q"/>
              <a:defRPr/>
            </a:pPr>
            <a:r>
              <a:rPr lang="fr-CH" sz="2400" b="1" dirty="0" smtClean="0">
                <a:solidFill>
                  <a:srgbClr val="00B0F0"/>
                </a:solidFill>
              </a:rPr>
              <a:t>5 objectifs stratégiques</a:t>
            </a:r>
          </a:p>
          <a:p>
            <a:pPr marL="0" indent="0" algn="just">
              <a:buClr>
                <a:srgbClr val="60B2E4"/>
              </a:buClr>
              <a:buNone/>
              <a:defRPr/>
            </a:pPr>
            <a:endParaRPr lang="fr-CH" sz="2400" b="1" dirty="0">
              <a:solidFill>
                <a:srgbClr val="00B0F0"/>
              </a:solidFill>
            </a:endParaRPr>
          </a:p>
          <a:p>
            <a:pPr marL="993775" indent="-457200" algn="just">
              <a:buClr>
                <a:srgbClr val="60B2E4"/>
              </a:buClr>
              <a:buFont typeface="+mj-lt"/>
              <a:buAutoNum type="arabicPeriod"/>
              <a:defRPr/>
            </a:pPr>
            <a:r>
              <a:rPr lang="fr-CH" sz="2400" dirty="0" smtClean="0"/>
              <a:t>Renforcement du cadre légal de protection des enfants et de son effectivité </a:t>
            </a:r>
          </a:p>
          <a:p>
            <a:pPr marL="993775" indent="-457200" algn="just">
              <a:buClr>
                <a:srgbClr val="60B2E4"/>
              </a:buClr>
              <a:buFont typeface="+mj-lt"/>
              <a:buAutoNum type="arabicPeriod"/>
              <a:defRPr/>
            </a:pPr>
            <a:r>
              <a:rPr lang="fr-CH" sz="2400" dirty="0" smtClean="0"/>
              <a:t>Mise en place de dispositifs territoriaux intégrés de protection de l’enfance</a:t>
            </a:r>
          </a:p>
          <a:p>
            <a:pPr marL="993775" indent="-457200" algn="just">
              <a:buClr>
                <a:srgbClr val="60B2E4"/>
              </a:buClr>
              <a:buFont typeface="+mj-lt"/>
              <a:buAutoNum type="arabicPeriod"/>
              <a:defRPr/>
            </a:pPr>
            <a:r>
              <a:rPr lang="fr-CH" sz="2400" dirty="0" smtClean="0"/>
              <a:t>Standardisation des structure et des pratiques</a:t>
            </a:r>
          </a:p>
          <a:p>
            <a:pPr marL="993775" indent="-457200" algn="just">
              <a:buClr>
                <a:srgbClr val="60B2E4"/>
              </a:buClr>
              <a:buFont typeface="+mj-lt"/>
              <a:buAutoNum type="arabicPeriod"/>
              <a:defRPr/>
            </a:pPr>
            <a:r>
              <a:rPr lang="fr-CH" sz="2400" dirty="0" smtClean="0"/>
              <a:t>Promotion des normes sociales protectrices des enfants </a:t>
            </a:r>
          </a:p>
          <a:p>
            <a:pPr marL="993775" indent="-457200" algn="just">
              <a:buClr>
                <a:srgbClr val="60B2E4"/>
              </a:buClr>
              <a:buFont typeface="+mj-lt"/>
              <a:buAutoNum type="arabicPeriod"/>
              <a:defRPr/>
            </a:pPr>
            <a:r>
              <a:rPr lang="fr-CH" sz="2400" dirty="0" smtClean="0"/>
              <a:t>Mise en place de systèmes d’information et de suivi-évaluation</a:t>
            </a:r>
            <a:endParaRPr lang="ar-MA" sz="2400" dirty="0" smtClean="0"/>
          </a:p>
        </p:txBody>
      </p:sp>
    </p:spTree>
    <p:extLst>
      <p:ext uri="{BB962C8B-B14F-4D97-AF65-F5344CB8AC3E}">
        <p14:creationId xmlns:p14="http://schemas.microsoft.com/office/powerpoint/2010/main" val="21793812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60648"/>
            <a:ext cx="8712968" cy="936104"/>
          </a:xfrm>
          <a:solidFill>
            <a:srgbClr val="00B0F0"/>
          </a:solidFill>
        </p:spPr>
        <p:txBody>
          <a:bodyPr vert="horz" lIns="91440" tIns="45720" rIns="91440" bIns="45720" rtlCol="0" anchor="ctr">
            <a:noAutofit/>
          </a:bodyPr>
          <a:lstStyle/>
          <a:p>
            <a:pPr algn="l" rtl="1"/>
            <a:r>
              <a:rPr lang="fr-FR" sz="2400" b="1" dirty="0" smtClean="0">
                <a:solidFill>
                  <a:schemeClr val="bg1"/>
                </a:solidFill>
              </a:rPr>
              <a:t>Un Plan National de Mise en Œuvre (PNMO) 2016-2020</a:t>
            </a:r>
            <a:endParaRPr lang="fr-FR" sz="2400" b="1" dirty="0">
              <a:solidFill>
                <a:schemeClr val="bg1"/>
              </a:solidFill>
            </a:endParaRPr>
          </a:p>
        </p:txBody>
      </p:sp>
      <p:sp>
        <p:nvSpPr>
          <p:cNvPr id="3" name="Espace réservé du contenu 2"/>
          <p:cNvSpPr>
            <a:spLocks noGrp="1"/>
          </p:cNvSpPr>
          <p:nvPr>
            <p:ph idx="1"/>
          </p:nvPr>
        </p:nvSpPr>
        <p:spPr>
          <a:xfrm>
            <a:off x="323528" y="1628800"/>
            <a:ext cx="8568952" cy="2664296"/>
          </a:xfrm>
        </p:spPr>
        <p:txBody>
          <a:bodyPr>
            <a:normAutofit/>
          </a:bodyPr>
          <a:lstStyle/>
          <a:p>
            <a:pPr marL="628650" indent="-365125" algn="just">
              <a:lnSpc>
                <a:spcPct val="80000"/>
              </a:lnSpc>
              <a:buClr>
                <a:srgbClr val="60B2E4"/>
              </a:buClr>
              <a:buFont typeface="Wingdings" panose="05000000000000000000" pitchFamily="2" charset="2"/>
              <a:buChar char="§"/>
              <a:defRPr/>
            </a:pPr>
            <a:r>
              <a:rPr lang="fr-CH" sz="2200" dirty="0"/>
              <a:t>Un PNMO a </a:t>
            </a:r>
            <a:r>
              <a:rPr lang="fr-CH" sz="2200" dirty="0" smtClean="0"/>
              <a:t>été élaboré et comprend 24 sous-objectifs et 115 mesures;</a:t>
            </a:r>
          </a:p>
          <a:p>
            <a:pPr marL="628650" indent="-365125" algn="just">
              <a:lnSpc>
                <a:spcPct val="80000"/>
              </a:lnSpc>
              <a:buClr>
                <a:srgbClr val="60B2E4"/>
              </a:buClr>
              <a:buFont typeface="Wingdings" panose="05000000000000000000" pitchFamily="2" charset="2"/>
              <a:buChar char="§"/>
              <a:defRPr/>
            </a:pPr>
            <a:r>
              <a:rPr lang="fr-CH" sz="2200" dirty="0" smtClean="0"/>
              <a:t>Les engagements des 25 départements </a:t>
            </a:r>
            <a:r>
              <a:rPr lang="fr-CH" sz="2200" dirty="0"/>
              <a:t>m</a:t>
            </a:r>
            <a:r>
              <a:rPr lang="fr-CH" sz="2200" dirty="0" smtClean="0"/>
              <a:t>inistériels impliqués dans la mise en œuvre;</a:t>
            </a:r>
          </a:p>
          <a:p>
            <a:pPr marL="628650" indent="-365125" algn="just">
              <a:lnSpc>
                <a:spcPct val="80000"/>
              </a:lnSpc>
              <a:buClr>
                <a:srgbClr val="60B2E4"/>
              </a:buClr>
              <a:buFont typeface="Wingdings" panose="05000000000000000000" pitchFamily="2" charset="2"/>
              <a:buChar char="§"/>
              <a:defRPr/>
            </a:pPr>
            <a:r>
              <a:rPr lang="fr-CH" sz="2200" dirty="0" smtClean="0"/>
              <a:t>des indicateurs de mesures;</a:t>
            </a:r>
          </a:p>
          <a:p>
            <a:pPr marL="628650" indent="-365125" algn="just">
              <a:lnSpc>
                <a:spcPct val="80000"/>
              </a:lnSpc>
              <a:buClr>
                <a:srgbClr val="60B2E4"/>
              </a:buClr>
              <a:buFont typeface="Wingdings" panose="05000000000000000000" pitchFamily="2" charset="2"/>
              <a:buChar char="§"/>
              <a:defRPr/>
            </a:pPr>
            <a:r>
              <a:rPr lang="fr-CH" sz="2200" dirty="0" smtClean="0"/>
              <a:t>Et un échéancier de réalisation </a:t>
            </a:r>
            <a:endParaRPr lang="fr-CH" sz="2200" dirty="0"/>
          </a:p>
          <a:p>
            <a:pPr marL="0" indent="0" algn="just">
              <a:buClr>
                <a:srgbClr val="60B2E4"/>
              </a:buClr>
              <a:buNone/>
              <a:defRPr/>
            </a:pPr>
            <a:endParaRPr lang="fr-CH" sz="2400" b="1" dirty="0">
              <a:solidFill>
                <a:srgbClr val="00B0F0"/>
              </a:solidFill>
            </a:endParaRPr>
          </a:p>
        </p:txBody>
      </p:sp>
    </p:spTree>
    <p:extLst>
      <p:ext uri="{BB962C8B-B14F-4D97-AF65-F5344CB8AC3E}">
        <p14:creationId xmlns:p14="http://schemas.microsoft.com/office/powerpoint/2010/main" val="24831418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7B1E4"/>
        </a:solidFill>
        <a:effectLst/>
      </p:bgPr>
    </p:bg>
    <p:spTree>
      <p:nvGrpSpPr>
        <p:cNvPr id="1" name=""/>
        <p:cNvGrpSpPr/>
        <p:nvPr/>
      </p:nvGrpSpPr>
      <p:grpSpPr>
        <a:xfrm>
          <a:off x="0" y="0"/>
          <a:ext cx="0" cy="0"/>
          <a:chOff x="0" y="0"/>
          <a:chExt cx="0" cy="0"/>
        </a:xfrm>
      </p:grpSpPr>
      <p:sp>
        <p:nvSpPr>
          <p:cNvPr id="3" name="Titre 1"/>
          <p:cNvSpPr txBox="1">
            <a:spLocks/>
          </p:cNvSpPr>
          <p:nvPr/>
        </p:nvSpPr>
        <p:spPr>
          <a:xfrm>
            <a:off x="685800" y="2130425"/>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ar-MA" sz="5400" dirty="0">
              <a:solidFill>
                <a:prstClr val="black"/>
              </a:solidFill>
            </a:endParaRPr>
          </a:p>
        </p:txBody>
      </p:sp>
      <p:sp>
        <p:nvSpPr>
          <p:cNvPr id="2" name="Rectangle 1"/>
          <p:cNvSpPr/>
          <p:nvPr/>
        </p:nvSpPr>
        <p:spPr>
          <a:xfrm>
            <a:off x="685800" y="2420888"/>
            <a:ext cx="7990656" cy="1966244"/>
          </a:xfrm>
          <a:prstGeom prst="rect">
            <a:avLst/>
          </a:prstGeom>
        </p:spPr>
        <p:txBody>
          <a:bodyPr wrap="square">
            <a:sp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fr-BE" sz="3600" b="1"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rPr>
              <a:t>Programme </a:t>
            </a:r>
            <a:r>
              <a:rPr kumimoji="0" lang="en-US" altLang="en-US" sz="3600" b="1"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rPr>
              <a:t>de protection des </a:t>
            </a:r>
            <a:r>
              <a:rPr kumimoji="0" lang="en-US" altLang="en-US" sz="3600" b="1" i="0" u="none" strike="noStrike" kern="0" cap="none" spc="0" normalizeH="0" baseline="0" noProof="0" dirty="0" err="1" smtClean="0">
                <a:ln>
                  <a:noFill/>
                </a:ln>
                <a:solidFill>
                  <a:schemeClr val="bg1"/>
                </a:solidFill>
                <a:effectLst>
                  <a:outerShdw blurRad="38100" dist="38100" dir="2700000" algn="tl">
                    <a:srgbClr val="000000">
                      <a:alpha val="43137"/>
                    </a:srgbClr>
                  </a:outerShdw>
                </a:effectLst>
                <a:uLnTx/>
                <a:uFillTx/>
              </a:rPr>
              <a:t>enfants</a:t>
            </a:r>
            <a:r>
              <a:rPr kumimoji="0" lang="en-US" altLang="en-US" sz="3600" b="1"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rPr>
              <a:t> </a:t>
            </a:r>
            <a:r>
              <a:rPr kumimoji="0" lang="en-US" altLang="en-US" sz="3600" b="1" i="0" u="none" strike="noStrike" kern="0" cap="none" spc="0" normalizeH="0" baseline="0" noProof="0" dirty="0" err="1" smtClean="0">
                <a:ln>
                  <a:noFill/>
                </a:ln>
                <a:solidFill>
                  <a:schemeClr val="bg1"/>
                </a:solidFill>
                <a:effectLst>
                  <a:outerShdw blurRad="38100" dist="38100" dir="2700000" algn="tl">
                    <a:srgbClr val="000000">
                      <a:alpha val="43137"/>
                    </a:srgbClr>
                  </a:outerShdw>
                </a:effectLst>
                <a:uLnTx/>
                <a:uFillTx/>
              </a:rPr>
              <a:t>sur</a:t>
            </a:r>
            <a:r>
              <a:rPr kumimoji="0" lang="en-US" altLang="en-US" sz="3600" b="1"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rPr>
              <a:t> internet en </a:t>
            </a:r>
            <a:r>
              <a:rPr kumimoji="0" lang="en-US" altLang="en-US" sz="3600" b="1" i="0" u="none" strike="noStrike" kern="0" cap="none" spc="0" normalizeH="0" baseline="0" noProof="0" dirty="0" err="1" smtClean="0">
                <a:ln>
                  <a:noFill/>
                </a:ln>
                <a:solidFill>
                  <a:schemeClr val="bg1"/>
                </a:solidFill>
                <a:effectLst>
                  <a:outerShdw blurRad="38100" dist="38100" dir="2700000" algn="tl">
                    <a:srgbClr val="000000">
                      <a:alpha val="43137"/>
                    </a:srgbClr>
                  </a:outerShdw>
                </a:effectLst>
                <a:uLnTx/>
                <a:uFillTx/>
              </a:rPr>
              <a:t>partenariat</a:t>
            </a:r>
            <a:r>
              <a:rPr kumimoji="0" lang="en-US" altLang="en-US" sz="3600" b="1"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rPr>
              <a:t> avec le Conseil de </a:t>
            </a:r>
            <a:r>
              <a:rPr kumimoji="0" lang="en-US" altLang="en-US" sz="3600" b="1" i="0" u="none" strike="noStrike" kern="0" cap="none" spc="0" normalizeH="0" baseline="0" noProof="0" dirty="0" err="1" smtClean="0">
                <a:ln>
                  <a:noFill/>
                </a:ln>
                <a:solidFill>
                  <a:schemeClr val="bg1"/>
                </a:solidFill>
                <a:effectLst>
                  <a:outerShdw blurRad="38100" dist="38100" dir="2700000" algn="tl">
                    <a:srgbClr val="000000">
                      <a:alpha val="43137"/>
                    </a:srgbClr>
                  </a:outerShdw>
                </a:effectLst>
                <a:uLnTx/>
                <a:uFillTx/>
              </a:rPr>
              <a:t>l’Europe</a:t>
            </a:r>
            <a:endParaRPr kumimoji="0" lang="fr-FR" sz="4400" b="0" i="0" u="none" strike="noStrike" kern="0" cap="none" spc="0" normalizeH="0" baseline="0" noProof="0" dirty="0">
              <a:ln>
                <a:noFill/>
              </a:ln>
              <a:solidFill>
                <a:schemeClr val="bg1"/>
              </a:solidFill>
              <a:effectLst/>
              <a:uLnTx/>
              <a:uFillTx/>
            </a:endParaRPr>
          </a:p>
        </p:txBody>
      </p:sp>
    </p:spTree>
    <p:extLst>
      <p:ext uri="{BB962C8B-B14F-4D97-AF65-F5344CB8AC3E}">
        <p14:creationId xmlns:p14="http://schemas.microsoft.com/office/powerpoint/2010/main" val="1756567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F0"/>
          </a:solidFill>
        </p:spPr>
        <p:txBody>
          <a:bodyPr vert="horz" lIns="91440" tIns="45720" rIns="91440" bIns="45720" rtlCol="0" anchor="ctr">
            <a:normAutofit/>
          </a:bodyPr>
          <a:lstStyle/>
          <a:p>
            <a:pPr algn="l" rtl="1"/>
            <a:r>
              <a:rPr lang="fr-FR" sz="2700" b="1" dirty="0">
                <a:solidFill>
                  <a:schemeClr val="bg1"/>
                </a:solidFill>
              </a:rPr>
              <a:t>Contexte et justification </a:t>
            </a:r>
          </a:p>
        </p:txBody>
      </p:sp>
      <p:sp>
        <p:nvSpPr>
          <p:cNvPr id="3" name="Espace réservé du contenu 2"/>
          <p:cNvSpPr>
            <a:spLocks noGrp="1"/>
          </p:cNvSpPr>
          <p:nvPr>
            <p:ph idx="1"/>
          </p:nvPr>
        </p:nvSpPr>
        <p:spPr>
          <a:xfrm>
            <a:off x="628650" y="1385454"/>
            <a:ext cx="7886700" cy="5126181"/>
          </a:xfrm>
        </p:spPr>
        <p:txBody>
          <a:bodyPr>
            <a:normAutofit fontScale="70000" lnSpcReduction="20000"/>
          </a:bodyPr>
          <a:lstStyle/>
          <a:p>
            <a:pPr marL="0" indent="0">
              <a:buNone/>
            </a:pPr>
            <a:r>
              <a:rPr lang="fr-FR" sz="3200" dirty="0"/>
              <a:t>La situation de la protection des enfants </a:t>
            </a:r>
            <a:r>
              <a:rPr lang="fr-FR" sz="3200" dirty="0" smtClean="0"/>
              <a:t>sur internet connaît  </a:t>
            </a:r>
            <a:r>
              <a:rPr lang="fr-FR" sz="3200" dirty="0"/>
              <a:t>plusieurs </a:t>
            </a:r>
            <a:r>
              <a:rPr lang="fr-FR" sz="3200" dirty="0" smtClean="0"/>
              <a:t>défis, relevés lors des </a:t>
            </a:r>
            <a:r>
              <a:rPr lang="fr-FR" dirty="0" smtClean="0"/>
              <a:t>concertations entreprises  </a:t>
            </a:r>
            <a:r>
              <a:rPr lang="fr-FR" sz="3200" dirty="0" smtClean="0"/>
              <a:t>avec les acteurs pour l’élaboration </a:t>
            </a:r>
            <a:r>
              <a:rPr lang="fr-FR" sz="3200" dirty="0"/>
              <a:t>de la PPIPEM, notamment en terme de </a:t>
            </a:r>
            <a:r>
              <a:rPr lang="fr-FR" sz="3200" dirty="0" smtClean="0"/>
              <a:t>:</a:t>
            </a:r>
          </a:p>
          <a:p>
            <a:pPr marL="0" indent="0">
              <a:buNone/>
            </a:pPr>
            <a:endParaRPr lang="fr-FR" sz="3200" dirty="0" smtClean="0"/>
          </a:p>
          <a:p>
            <a:r>
              <a:rPr lang="fr-FR" sz="3200" dirty="0" smtClean="0"/>
              <a:t>accès </a:t>
            </a:r>
            <a:r>
              <a:rPr lang="fr-FR" sz="3200" dirty="0"/>
              <a:t>non sécurisé des enfants aux nouvelles technologies, </a:t>
            </a:r>
            <a:endParaRPr lang="fr-FR" sz="3200" dirty="0" smtClean="0"/>
          </a:p>
          <a:p>
            <a:r>
              <a:rPr lang="fr-FR" sz="3200" dirty="0" smtClean="0"/>
              <a:t>insuffisance </a:t>
            </a:r>
            <a:r>
              <a:rPr lang="fr-FR" sz="3200" dirty="0"/>
              <a:t>du cadre légal </a:t>
            </a:r>
            <a:r>
              <a:rPr lang="fr-FR" sz="3200" dirty="0" smtClean="0"/>
              <a:t>protecteur, </a:t>
            </a:r>
          </a:p>
          <a:p>
            <a:r>
              <a:rPr lang="fr-FR" sz="3200" dirty="0"/>
              <a:t>manque de sens critique de la part des enfants, insuffisance de la </a:t>
            </a:r>
            <a:r>
              <a:rPr lang="fr-FR" sz="3200" dirty="0" smtClean="0"/>
              <a:t>prévention; </a:t>
            </a:r>
            <a:endParaRPr lang="fr-FR" sz="3200" dirty="0"/>
          </a:p>
          <a:p>
            <a:r>
              <a:rPr lang="fr-FR" sz="3200" dirty="0"/>
              <a:t>déficience de la responsabilité sociale du secteur privé et non standardisation du système </a:t>
            </a:r>
            <a:r>
              <a:rPr lang="fr-FR" sz="3200" dirty="0" smtClean="0"/>
              <a:t>d’information;</a:t>
            </a:r>
          </a:p>
          <a:p>
            <a:r>
              <a:rPr lang="fr-FR" dirty="0"/>
              <a:t>La nécessité de faire participer les enfants à toute initiative de prévention ou de sensibilisation ; </a:t>
            </a:r>
          </a:p>
          <a:p>
            <a:r>
              <a:rPr lang="fr-FR" dirty="0"/>
              <a:t>L’importance d’informer et de promouvoir la culture de la surveillance des enfants sur internet chez les parents et les </a:t>
            </a:r>
            <a:r>
              <a:rPr lang="fr-FR" dirty="0" smtClean="0"/>
              <a:t>familles.</a:t>
            </a:r>
            <a:r>
              <a:rPr lang="fr-FR" dirty="0"/>
              <a:t> </a:t>
            </a:r>
            <a:r>
              <a:rPr lang="fr-FR" dirty="0" smtClean="0"/>
              <a:t> </a:t>
            </a:r>
            <a:endParaRPr lang="fr-FR" dirty="0"/>
          </a:p>
          <a:p>
            <a:pPr marL="0" indent="0">
              <a:buNone/>
            </a:pPr>
            <a:endParaRPr lang="fr-FR" sz="3200" dirty="0"/>
          </a:p>
          <a:p>
            <a:endParaRPr lang="fr-FR" sz="3200" dirty="0" smtClean="0"/>
          </a:p>
          <a:p>
            <a:pPr marL="0" indent="0">
              <a:buNone/>
            </a:pPr>
            <a:endParaRPr lang="fr-FR" dirty="0"/>
          </a:p>
          <a:p>
            <a:endParaRPr lang="fr-FR" dirty="0"/>
          </a:p>
        </p:txBody>
      </p:sp>
    </p:spTree>
    <p:extLst>
      <p:ext uri="{BB962C8B-B14F-4D97-AF65-F5344CB8AC3E}">
        <p14:creationId xmlns:p14="http://schemas.microsoft.com/office/powerpoint/2010/main" val="39643141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F0"/>
          </a:solidFill>
        </p:spPr>
        <p:txBody>
          <a:bodyPr vert="horz" lIns="91440" tIns="45720" rIns="91440" bIns="45720" rtlCol="0" anchor="ctr">
            <a:normAutofit/>
          </a:bodyPr>
          <a:lstStyle/>
          <a:p>
            <a:pPr algn="l" rtl="1"/>
            <a:r>
              <a:rPr lang="fr-FR" sz="2700" b="1" dirty="0">
                <a:solidFill>
                  <a:schemeClr val="bg1"/>
                </a:solidFill>
              </a:rPr>
              <a:t>Contexte et justification </a:t>
            </a:r>
          </a:p>
        </p:txBody>
      </p:sp>
      <p:sp>
        <p:nvSpPr>
          <p:cNvPr id="3" name="Espace réservé du contenu 2"/>
          <p:cNvSpPr>
            <a:spLocks noGrp="1"/>
          </p:cNvSpPr>
          <p:nvPr>
            <p:ph idx="1"/>
          </p:nvPr>
        </p:nvSpPr>
        <p:spPr>
          <a:xfrm>
            <a:off x="628650" y="1548535"/>
            <a:ext cx="7886700" cy="4351338"/>
          </a:xfrm>
        </p:spPr>
        <p:txBody>
          <a:bodyPr>
            <a:normAutofit fontScale="77500" lnSpcReduction="20000"/>
          </a:bodyPr>
          <a:lstStyle/>
          <a:p>
            <a:pPr marL="0" indent="0">
              <a:buNone/>
            </a:pPr>
            <a:r>
              <a:rPr lang="fr-FR" dirty="0" smtClean="0"/>
              <a:t>L’atelier organisé </a:t>
            </a:r>
            <a:r>
              <a:rPr lang="fr-FR" dirty="0"/>
              <a:t>conjointement </a:t>
            </a:r>
            <a:r>
              <a:rPr lang="fr-FR" dirty="0" smtClean="0"/>
              <a:t>par le </a:t>
            </a:r>
            <a:r>
              <a:rPr lang="fr-FR" dirty="0"/>
              <a:t>Ministère </a:t>
            </a:r>
            <a:r>
              <a:rPr lang="fr-FR" dirty="0" smtClean="0"/>
              <a:t>pour le renforcement </a:t>
            </a:r>
            <a:r>
              <a:rPr lang="fr-FR" dirty="0"/>
              <a:t>des capacités sur les dispositions de la convention de Lanzarote, le 19 Novembre </a:t>
            </a:r>
            <a:r>
              <a:rPr lang="fr-FR" dirty="0" smtClean="0"/>
              <a:t>2015, a donné lieu aux </a:t>
            </a:r>
            <a:r>
              <a:rPr lang="fr-FR" dirty="0"/>
              <a:t>recommandations </a:t>
            </a:r>
            <a:r>
              <a:rPr lang="fr-FR" dirty="0" smtClean="0"/>
              <a:t>suivantes</a:t>
            </a:r>
            <a:r>
              <a:rPr lang="fr-FR" dirty="0"/>
              <a:t> :</a:t>
            </a:r>
          </a:p>
          <a:p>
            <a:r>
              <a:rPr lang="fr-FR" dirty="0"/>
              <a:t>L’importance de la </a:t>
            </a:r>
            <a:r>
              <a:rPr lang="fr-FR" dirty="0" smtClean="0"/>
              <a:t>sensibilisation, </a:t>
            </a:r>
            <a:r>
              <a:rPr lang="fr-FR" dirty="0"/>
              <a:t>notamment par les </a:t>
            </a:r>
            <a:r>
              <a:rPr lang="fr-FR" dirty="0" smtClean="0"/>
              <a:t>pairs, </a:t>
            </a:r>
            <a:r>
              <a:rPr lang="fr-FR" dirty="0"/>
              <a:t>et du cadre légal de protection des données personnelles au niveau des écoles et des collèges ; </a:t>
            </a:r>
          </a:p>
          <a:p>
            <a:r>
              <a:rPr lang="fr-FR" dirty="0"/>
              <a:t>La nécessité de faciliter l’accès aux services aux enfants victimes ou en danger ;</a:t>
            </a:r>
          </a:p>
          <a:p>
            <a:pPr lvl="0"/>
            <a:r>
              <a:rPr lang="fr-FR" dirty="0"/>
              <a:t>L’importance d’un cadre légal protecteur des enfants plus global qui intègre le volet protection sur internet </a:t>
            </a:r>
            <a:r>
              <a:rPr lang="fr-FR" dirty="0" smtClean="0"/>
              <a:t>;</a:t>
            </a:r>
            <a:endParaRPr lang="fr-FR" dirty="0"/>
          </a:p>
        </p:txBody>
      </p:sp>
    </p:spTree>
    <p:extLst>
      <p:ext uri="{BB962C8B-B14F-4D97-AF65-F5344CB8AC3E}">
        <p14:creationId xmlns:p14="http://schemas.microsoft.com/office/powerpoint/2010/main" val="159531523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1077</TotalTime>
  <Words>1466</Words>
  <Application>Microsoft Office PowerPoint</Application>
  <PresentationFormat>On-screen Show (4:3)</PresentationFormat>
  <Paragraphs>254</Paragraphs>
  <Slides>30</Slides>
  <Notes>19</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Thème Office</vt:lpstr>
      <vt:lpstr>1_Thème Office</vt:lpstr>
      <vt:lpstr>PowerPoint Presentation</vt:lpstr>
      <vt:lpstr>PowerPoint Presentation</vt:lpstr>
      <vt:lpstr>Engagements Internationaux du Maroc relatifs à la protection des enfants  et à la promotion de leurs droits</vt:lpstr>
      <vt:lpstr>La Politique Publique Intégrée de Protection de l’Enfance au Maroc 2015-2025: Une réponse publique contre toutes les formes de violences à l’égard des enfants</vt:lpstr>
      <vt:lpstr>La Politique Publique Intégrée de Protection de l’Enfance au Maroc</vt:lpstr>
      <vt:lpstr>Un Plan National de Mise en Œuvre (PNMO) 2016-2020</vt:lpstr>
      <vt:lpstr>PowerPoint Presentation</vt:lpstr>
      <vt:lpstr>Contexte et justification </vt:lpstr>
      <vt:lpstr>Contexte et justification </vt:lpstr>
      <vt:lpstr> Mesures de la PPIPEM  liées à la protection des enfants contre l’exploitation  et les abus sexuels </vt:lpstr>
      <vt:lpstr> Mesures de la PPIPEM  liées à la protection des enfants contre l’exploitation et les abus sexuels </vt:lpstr>
      <vt:lpstr> Mesures de la PPIPEM   liées à la protection des enfants contre l’exploitation   et les abus sexuels </vt:lpstr>
      <vt:lpstr>Le programme de protection des enfants sur Internet: un programme pionnier</vt:lpstr>
      <vt:lpstr>Population cible </vt:lpstr>
      <vt:lpstr>Population cible </vt:lpstr>
      <vt:lpstr>Impact recherché sur les bénéficiaires du Programme</vt:lpstr>
      <vt:lpstr> Les objectifs du Programme</vt:lpstr>
      <vt:lpstr>Les objectifs du programme</vt:lpstr>
      <vt:lpstr>Les objectifs du programme</vt:lpstr>
      <vt:lpstr>Processus d’élaboration du Programme </vt:lpstr>
      <vt:lpstr>Un Programme  d’une portée nationale en 5 piliers,  d’une durée de 3 ans</vt:lpstr>
      <vt:lpstr>Pilier 1: Coordination</vt:lpstr>
      <vt:lpstr>Pilier 2: Renforcement de capacités </vt:lpstr>
      <vt:lpstr>Pilier 3: Services de protection</vt:lpstr>
      <vt:lpstr>Pilier 4: Solutions innovantes </vt:lpstr>
      <vt:lpstr>Pilier 5: Sociétal</vt:lpstr>
      <vt:lpstr>Partenaires de mise en œuvre</vt:lpstr>
      <vt:lpstr>Partenaires de mise en œuvre</vt:lpstr>
      <vt:lpstr>Partenaires de mise en œuvre</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imad</dc:creator>
  <cp:lastModifiedBy>Corinne Christophel</cp:lastModifiedBy>
  <cp:revision>155</cp:revision>
  <dcterms:created xsi:type="dcterms:W3CDTF">2015-09-11T15:39:27Z</dcterms:created>
  <dcterms:modified xsi:type="dcterms:W3CDTF">2017-07-24T13:13:24Z</dcterms:modified>
</cp:coreProperties>
</file>