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13"/>
  </p:notesMasterIdLst>
  <p:sldIdLst>
    <p:sldId id="264" r:id="rId2"/>
    <p:sldId id="272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4" r:id="rId11"/>
    <p:sldId id="263" r:id="rId12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Exo 2 Medium" pitchFamily="2" charset="77"/>
      <p:regular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D0A6"/>
    <a:srgbClr val="E3C190"/>
    <a:srgbClr val="C57730"/>
    <a:srgbClr val="3D8E92"/>
    <a:srgbClr val="0E9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98" autoAdjust="0"/>
    <p:restoredTop sz="92689" autoAdjust="0"/>
  </p:normalViewPr>
  <p:slideViewPr>
    <p:cSldViewPr>
      <p:cViewPr varScale="1">
        <p:scale>
          <a:sx n="63" d="100"/>
          <a:sy n="63" d="100"/>
        </p:scale>
        <p:origin x="113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32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Number</a:t>
            </a:r>
            <a:r>
              <a:rPr lang="fr-FR" sz="3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fr-FR" sz="32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users</a:t>
            </a:r>
            <a:r>
              <a:rPr lang="fr-FR" sz="3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Central Asia </a:t>
            </a:r>
          </a:p>
        </c:rich>
      </c:tx>
      <c:layout>
        <c:manualLayout>
          <c:xMode val="edge"/>
          <c:yMode val="edge"/>
          <c:x val="0.36438552283877129"/>
          <c:y val="0.114045560335584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IS"/>
        </a:p>
      </c:txPr>
    </c:title>
    <c:autoTitleDeleted val="0"/>
    <c:plotArea>
      <c:layout>
        <c:manualLayout>
          <c:layoutTarget val="inner"/>
          <c:xMode val="edge"/>
          <c:yMode val="edge"/>
          <c:x val="0.31572604986876635"/>
          <c:y val="0.22770312499999998"/>
          <c:w val="0.47583964895013114"/>
          <c:h val="0.7137594734251967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79-4C02-BE30-42F1C1A4FA1F}"/>
              </c:ext>
            </c:extLst>
          </c:dPt>
          <c:dPt>
            <c:idx val="1"/>
            <c:bubble3D val="0"/>
            <c:spPr>
              <a:solidFill>
                <a:schemeClr val="accent3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79-4C02-BE30-42F1C1A4FA1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E79-4C02-BE30-42F1C1A4FA1F}"/>
              </c:ext>
            </c:extLst>
          </c:dPt>
          <c:dPt>
            <c:idx val="3"/>
            <c:bubble3D val="0"/>
            <c:spPr>
              <a:solidFill>
                <a:schemeClr val="accent3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E79-4C02-BE30-42F1C1A4FA1F}"/>
              </c:ext>
            </c:extLst>
          </c:dPt>
          <c:dPt>
            <c:idx val="4"/>
            <c:bubble3D val="0"/>
            <c:spPr>
              <a:solidFill>
                <a:schemeClr val="accent3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E79-4C02-BE30-42F1C1A4FA1F}"/>
              </c:ext>
            </c:extLst>
          </c:dPt>
          <c:cat>
            <c:strRef>
              <c:f>Sheet1!$A$2:$A$6</c:f>
              <c:strCache>
                <c:ptCount val="5"/>
                <c:pt idx="0">
                  <c:v>Kazakhstan</c:v>
                </c:pt>
                <c:pt idx="1">
                  <c:v>Kyrgyzstan </c:v>
                </c:pt>
                <c:pt idx="2">
                  <c:v>Tajikistan </c:v>
                </c:pt>
                <c:pt idx="3">
                  <c:v>Turkmenistan</c:v>
                </c:pt>
                <c:pt idx="4">
                  <c:v>Uzbekistan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139</c:v>
                </c:pt>
                <c:pt idx="1">
                  <c:v>102</c:v>
                </c:pt>
                <c:pt idx="2">
                  <c:v>41</c:v>
                </c:pt>
                <c:pt idx="3">
                  <c:v>21</c:v>
                </c:pt>
                <c:pt idx="4">
                  <c:v>120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users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0-C339-4EA1-A24D-D3224BCBB1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I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I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0.61904</cdr:x>
      <cdr:y>0.3033</cdr:y>
    </cdr:from>
    <cdr:to>
      <cdr:x>0.81964</cdr:x>
      <cdr:y>0.35899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F24D07D-F715-453A-B605-F1FB8BE41FEB}"/>
            </a:ext>
          </a:extLst>
        </cdr:cNvPr>
        <cdr:cNvSpPr txBox="1"/>
      </cdr:nvSpPr>
      <cdr:spPr>
        <a:xfrm xmlns:a="http://schemas.openxmlformats.org/drawingml/2006/main">
          <a:off x="8172146" y="2074776"/>
          <a:ext cx="2648254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100" dirty="0"/>
        </a:p>
      </cdr:txBody>
    </cdr:sp>
  </cdr:relSizeAnchor>
  <cdr:relSizeAnchor xmlns:cdr="http://schemas.openxmlformats.org/drawingml/2006/chartDrawing">
    <cdr:from>
      <cdr:x>0.86582</cdr:x>
      <cdr:y>0.75684</cdr:y>
    </cdr:from>
    <cdr:to>
      <cdr:x>0.93509</cdr:x>
      <cdr:y>0.89051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3D77287-26EC-4141-878C-208B46AEDF1B}"/>
            </a:ext>
          </a:extLst>
        </cdr:cNvPr>
        <cdr:cNvSpPr txBox="1"/>
      </cdr:nvSpPr>
      <cdr:spPr>
        <a:xfrm xmlns:a="http://schemas.openxmlformats.org/drawingml/2006/main">
          <a:off x="11430000" y="517735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AACBC-32A2-9E46-B7F1-56629185E487}" type="datetimeFigureOut">
              <a:rPr lang="en-RU" smtClean="0"/>
              <a:t>6/30/22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50424-4B00-C741-BFD0-997FE44C0DF4}" type="slidenum">
              <a:rPr lang="en-RU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3329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59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18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0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358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4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9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25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7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94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222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78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64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1D80FE4F-8988-4892-BC8F-61656FA780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" b="4002"/>
          <a:stretch/>
        </p:blipFill>
        <p:spPr>
          <a:xfrm>
            <a:off x="-19050" y="583295"/>
            <a:ext cx="12193282" cy="79367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B8D905-5FC9-445D-9504-6C3B06C71687}"/>
              </a:ext>
            </a:extLst>
          </p:cNvPr>
          <p:cNvSpPr txBox="1"/>
          <p:nvPr/>
        </p:nvSpPr>
        <p:spPr>
          <a:xfrm>
            <a:off x="264459" y="66208"/>
            <a:ext cx="10636949" cy="1347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kern="1200" dirty="0">
                <a:solidFill>
                  <a:srgbClr val="0E9094"/>
                </a:solidFill>
                <a:latin typeface="+mj-lt"/>
                <a:ea typeface="+mj-ea"/>
                <a:cs typeface="+mj-cs"/>
              </a:rPr>
              <a:t>HELP in Central Asia 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C6B73A45-18CC-438F-91C1-51AA54516B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38400" y="8520086"/>
            <a:ext cx="7867346" cy="1858660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DFC2B985-05FE-4ACF-8562-423B2422C9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285700" y="0"/>
            <a:ext cx="602135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70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1D80FE4F-8988-4892-BC8F-61656FA780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" b="4002"/>
          <a:stretch/>
        </p:blipFill>
        <p:spPr>
          <a:xfrm>
            <a:off x="-94340" y="1512625"/>
            <a:ext cx="12193282" cy="79367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B8D905-5FC9-445D-9504-6C3B06C71687}"/>
              </a:ext>
            </a:extLst>
          </p:cNvPr>
          <p:cNvSpPr txBox="1"/>
          <p:nvPr/>
        </p:nvSpPr>
        <p:spPr>
          <a:xfrm>
            <a:off x="228600" y="519029"/>
            <a:ext cx="10820400" cy="1858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solidFill>
                  <a:srgbClr val="0E9094"/>
                </a:solidFill>
                <a:latin typeface="+mj-lt"/>
                <a:ea typeface="+mj-ea"/>
                <a:cs typeface="+mj-cs"/>
              </a:rPr>
              <a:t>Future: Diverse methods, more topics, devoted teams, concrete results – and HELP ongoing</a:t>
            </a:r>
            <a:endParaRPr lang="en-US" sz="6000" kern="1200" dirty="0">
              <a:solidFill>
                <a:srgbClr val="0E9094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C6B73A45-18CC-438F-91C1-51AA54516B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38400" y="8520086"/>
            <a:ext cx="7867346" cy="1858660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DFC2B985-05FE-4ACF-8562-423B2422C9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285700" y="0"/>
            <a:ext cx="602135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643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5020" t="2301" r="165" b="2296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36528" y="3023285"/>
            <a:ext cx="13227472" cy="2797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dirty="0">
                <a:solidFill>
                  <a:srgbClr val="FFFFFF"/>
                </a:solidFill>
                <a:latin typeface="Exo 2 Medium"/>
              </a:rPr>
              <a:t>Thank you for attention.</a:t>
            </a:r>
          </a:p>
          <a:p>
            <a:pPr algn="ctr">
              <a:lnSpc>
                <a:spcPts val="11200"/>
              </a:lnSpc>
            </a:pPr>
            <a:r>
              <a:rPr lang="en-US" sz="8000" dirty="0" err="1">
                <a:solidFill>
                  <a:srgbClr val="FFFFFF"/>
                </a:solidFill>
                <a:latin typeface="Exo 2 Medium"/>
              </a:rPr>
              <a:t>Спасибо</a:t>
            </a:r>
            <a:r>
              <a:rPr lang="en-US" sz="8000" dirty="0">
                <a:solidFill>
                  <a:srgbClr val="FFFFFF"/>
                </a:solidFill>
                <a:latin typeface="Exo 2 Medium"/>
              </a:rPr>
              <a:t> </a:t>
            </a:r>
            <a:r>
              <a:rPr lang="en-US" sz="8000" dirty="0" err="1">
                <a:solidFill>
                  <a:srgbClr val="FFFFFF"/>
                </a:solidFill>
                <a:latin typeface="Exo 2 Medium"/>
              </a:rPr>
              <a:t>за</a:t>
            </a:r>
            <a:r>
              <a:rPr lang="en-US" sz="8000" dirty="0">
                <a:solidFill>
                  <a:srgbClr val="FFFFFF"/>
                </a:solidFill>
                <a:latin typeface="Exo 2 Medium"/>
              </a:rPr>
              <a:t> </a:t>
            </a:r>
            <a:r>
              <a:rPr lang="en-US" sz="8000" dirty="0" err="1">
                <a:solidFill>
                  <a:srgbClr val="FFFFFF"/>
                </a:solidFill>
                <a:latin typeface="Exo 2 Medium"/>
              </a:rPr>
              <a:t>внимание</a:t>
            </a:r>
            <a:r>
              <a:rPr lang="en-US" sz="8000" dirty="0">
                <a:solidFill>
                  <a:srgbClr val="FFFFFF"/>
                </a:solidFill>
                <a:latin typeface="Exo 2 Medium"/>
              </a:rPr>
              <a:t>.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872942" y="8485513"/>
            <a:ext cx="6542115" cy="15455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79" name="Rectangle 6178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Launch of the EU/CoE Central Asia Rule of Law Programme">
            <a:extLst>
              <a:ext uri="{FF2B5EF4-FFF2-40B4-BE49-F238E27FC236}">
                <a16:creationId xmlns:a16="http://schemas.microsoft.com/office/drawing/2014/main" id="{4A9589A0-8F09-78AC-E06C-DE6260CF7C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2" r="12175"/>
          <a:stretch/>
        </p:blipFill>
        <p:spPr bwMode="auto">
          <a:xfrm>
            <a:off x="12793981" y="10"/>
            <a:ext cx="5494020" cy="5102342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E035562-BE51-40F6-9B5F-8CC26CBC9B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901"/>
          <a:stretch/>
        </p:blipFill>
        <p:spPr>
          <a:xfrm>
            <a:off x="7672971" y="10"/>
            <a:ext cx="6177165" cy="5102342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6150" name="Picture 6" descr="Addressing new challenges in the justice sector reforms in Kazakhstan">
            <a:extLst>
              <a:ext uri="{FF2B5EF4-FFF2-40B4-BE49-F238E27FC236}">
                <a16:creationId xmlns:a16="http://schemas.microsoft.com/office/drawing/2014/main" id="{0CF0D90F-CA8A-9504-3A80-B4A9021641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2" r="1" b="1"/>
          <a:stretch/>
        </p:blipFill>
        <p:spPr bwMode="auto">
          <a:xfrm>
            <a:off x="7752529" y="5184648"/>
            <a:ext cx="10535469" cy="5102352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6181" name="Freeform: Shape 6180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99447" cy="10287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183" name="Freeform: Shape 6182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83499" cy="10287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B8D905-5FC9-445D-9504-6C3B06C71687}"/>
              </a:ext>
            </a:extLst>
          </p:cNvPr>
          <p:cNvSpPr txBox="1"/>
          <p:nvPr/>
        </p:nvSpPr>
        <p:spPr>
          <a:xfrm>
            <a:off x="658366" y="748236"/>
            <a:ext cx="7383507" cy="1988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Central Asia Rule of Law </a:t>
            </a:r>
            <a:r>
              <a:rPr lang="en-US" sz="5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Programme</a:t>
            </a:r>
            <a:r>
              <a:rPr lang="en-US" sz="5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6185" name="Rectangle 6184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25300"/>
            <a:ext cx="192024" cy="9808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87" name="Rectangle 6186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366" y="3134911"/>
            <a:ext cx="7455659" cy="27432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FA3BF9-BDBC-4C22-AC9C-3A1E05336385}"/>
              </a:ext>
            </a:extLst>
          </p:cNvPr>
          <p:cNvSpPr txBox="1"/>
          <p:nvPr/>
        </p:nvSpPr>
        <p:spPr>
          <a:xfrm>
            <a:off x="672084" y="3771900"/>
            <a:ext cx="7383507" cy="5500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Launched in 2019 - 3 Actions: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>
              <a:lnSpc>
                <a:spcPct val="9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1. Facilitating the creation of a common legal space between Europe and Central Asia and enhancing human rights protection.</a:t>
            </a:r>
          </a:p>
          <a:p>
            <a:pPr lvl="0" defTabSz="914400">
              <a:lnSpc>
                <a:spcPct val="90000"/>
              </a:lnSpc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>
              <a:lnSpc>
                <a:spcPct val="9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2. Promoting transparency and action against economic crime.</a:t>
            </a:r>
          </a:p>
          <a:p>
            <a:pPr defTabSz="914400">
              <a:lnSpc>
                <a:spcPct val="90000"/>
              </a:lnSpc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lnSpc>
                <a:spcPct val="90000"/>
              </a:lnSpc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3. Promoting efficient functioning of state institutions and public administration.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461891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1D80FE4F-8988-4892-BC8F-61656FA780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" b="4002"/>
          <a:stretch/>
        </p:blipFill>
        <p:spPr>
          <a:xfrm>
            <a:off x="0" y="1373274"/>
            <a:ext cx="7983232" cy="5196406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C6B73A45-18CC-438F-91C1-51AA54516B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48200" y="8428340"/>
            <a:ext cx="7867346" cy="185866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B1B87A-9133-44B9-88CF-2BEE70C43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783802"/>
              </p:ext>
            </p:extLst>
          </p:nvPr>
        </p:nvGraphicFramePr>
        <p:xfrm>
          <a:off x="4343400" y="1392324"/>
          <a:ext cx="13201345" cy="6840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Ovale 8">
            <a:extLst>
              <a:ext uri="{FF2B5EF4-FFF2-40B4-BE49-F238E27FC236}">
                <a16:creationId xmlns:a16="http://schemas.microsoft.com/office/drawing/2014/main" id="{83264787-DF09-46A0-8816-15258BA5E0C2}"/>
              </a:ext>
            </a:extLst>
          </p:cNvPr>
          <p:cNvSpPr/>
          <p:nvPr/>
        </p:nvSpPr>
        <p:spPr>
          <a:xfrm>
            <a:off x="3991616" y="6123865"/>
            <a:ext cx="2368536" cy="230447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it-IT" sz="4000" b="1" dirty="0">
                <a:solidFill>
                  <a:prstClr val="black"/>
                </a:solidFill>
              </a:rPr>
              <a:t>423</a:t>
            </a:r>
          </a:p>
          <a:p>
            <a:pPr algn="ctr" defTabSz="685800"/>
            <a:r>
              <a:rPr lang="it-IT" sz="1400" b="1" dirty="0">
                <a:solidFill>
                  <a:prstClr val="black"/>
                </a:solidFill>
              </a:rPr>
              <a:t>CENTRAL ASIA HELP USERS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1D72F7-FABC-4155-85C1-52B21CC9E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2"/>
            <a:ext cx="18288000" cy="185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4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1E035562-BE51-40F6-9B5F-8CC26CBC9B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94" b="15608"/>
          <a:stretch/>
        </p:blipFill>
        <p:spPr>
          <a:xfrm>
            <a:off x="6400801" y="10"/>
            <a:ext cx="11887200" cy="5074910"/>
          </a:xfrm>
          <a:prstGeom prst="rect">
            <a:avLst/>
          </a:prstGeom>
        </p:spPr>
      </p:pic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366408" cy="10287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B8D905-5FC9-445D-9504-6C3B06C71687}"/>
              </a:ext>
            </a:extLst>
          </p:cNvPr>
          <p:cNvSpPr txBox="1"/>
          <p:nvPr/>
        </p:nvSpPr>
        <p:spPr>
          <a:xfrm>
            <a:off x="687583" y="211144"/>
            <a:ext cx="9169398" cy="16552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HELP in Central Asia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F0B44D-BBFE-43C5-BDA8-7B63E0A17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3400" y="3238881"/>
            <a:ext cx="5311315" cy="36720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FA3BF9-BDBC-4C22-AC9C-3A1E05336385}"/>
              </a:ext>
            </a:extLst>
          </p:cNvPr>
          <p:cNvSpPr txBox="1"/>
          <p:nvPr/>
        </p:nvSpPr>
        <p:spPr>
          <a:xfrm>
            <a:off x="687583" y="2209176"/>
            <a:ext cx="63957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Two regional HELP Trainings-of-Trainers took place for 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72 legal professionals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from Kazakhstan, Kyrgyzstan, Tajikistan, Turkmenistan and Uzbekistan in April 2021 and May 2022.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923E81-CF62-46FF-9B3B-8B474F834E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39" y="5143500"/>
            <a:ext cx="7738864" cy="4514000"/>
          </a:xfrm>
          <a:prstGeom prst="rect">
            <a:avLst/>
          </a:prstGeom>
        </p:spPr>
      </p:pic>
      <p:sp>
        <p:nvSpPr>
          <p:cNvPr id="10" name="Ovale 8">
            <a:extLst>
              <a:ext uri="{FF2B5EF4-FFF2-40B4-BE49-F238E27FC236}">
                <a16:creationId xmlns:a16="http://schemas.microsoft.com/office/drawing/2014/main" id="{114903DA-E433-6F4A-96C7-5FF00FD72ADB}"/>
              </a:ext>
            </a:extLst>
          </p:cNvPr>
          <p:cNvSpPr/>
          <p:nvPr/>
        </p:nvSpPr>
        <p:spPr>
          <a:xfrm>
            <a:off x="14096999" y="7197299"/>
            <a:ext cx="3177716" cy="295253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it-IT" sz="4000" b="1" dirty="0">
                <a:solidFill>
                  <a:prstClr val="black"/>
                </a:solidFill>
              </a:rPr>
              <a:t>25</a:t>
            </a:r>
          </a:p>
          <a:p>
            <a:pPr algn="ctr" defTabSz="685800"/>
            <a:r>
              <a:rPr lang="it-IT" sz="2400" b="1" dirty="0">
                <a:solidFill>
                  <a:prstClr val="black"/>
                </a:solidFill>
              </a:rPr>
              <a:t>Certified tutors + new are to be certified </a:t>
            </a:r>
          </a:p>
        </p:txBody>
      </p:sp>
    </p:spTree>
    <p:extLst>
      <p:ext uri="{BB962C8B-B14F-4D97-AF65-F5344CB8AC3E}">
        <p14:creationId xmlns:p14="http://schemas.microsoft.com/office/powerpoint/2010/main" val="227459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9" name="Rectangle 1068">
            <a:extLst>
              <a:ext uri="{FF2B5EF4-FFF2-40B4-BE49-F238E27FC236}">
                <a16:creationId xmlns:a16="http://schemas.microsoft.com/office/drawing/2014/main" id="{6E25EB17-46B3-4AFD-B33A-4AEC7F63F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B8D905-5FC9-445D-9504-6C3B06C71687}"/>
              </a:ext>
            </a:extLst>
          </p:cNvPr>
          <p:cNvSpPr txBox="1"/>
          <p:nvPr/>
        </p:nvSpPr>
        <p:spPr>
          <a:xfrm>
            <a:off x="822960" y="1284406"/>
            <a:ext cx="6172200" cy="24677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Uzbekistan </a:t>
            </a:r>
          </a:p>
        </p:txBody>
      </p:sp>
      <p:sp>
        <p:nvSpPr>
          <p:cNvPr id="1071" name="Rectangle 1070">
            <a:extLst>
              <a:ext uri="{FF2B5EF4-FFF2-40B4-BE49-F238E27FC236}">
                <a16:creationId xmlns:a16="http://schemas.microsoft.com/office/drawing/2014/main" id="{481EABE0-FA8E-49A5-A966-F0539111C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79576" y="545084"/>
            <a:ext cx="109728" cy="822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e HELP course “Rights of persons with disabilities” launched in Uzbekistan">
            <a:extLst>
              <a:ext uri="{FF2B5EF4-FFF2-40B4-BE49-F238E27FC236}">
                <a16:creationId xmlns:a16="http://schemas.microsoft.com/office/drawing/2014/main" id="{F3842BD8-23CD-47E5-8C6A-2F0110A5C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0" r="7727" b="3"/>
          <a:stretch/>
        </p:blipFill>
        <p:spPr bwMode="auto">
          <a:xfrm>
            <a:off x="6975408" y="826336"/>
            <a:ext cx="5561691" cy="384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3" name="Rectangle 1072">
            <a:extLst>
              <a:ext uri="{FF2B5EF4-FFF2-40B4-BE49-F238E27FC236}">
                <a16:creationId xmlns:a16="http://schemas.microsoft.com/office/drawing/2014/main" id="{56A3E26D-73B1-468C-B97B-BC1815959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2958" y="4069231"/>
            <a:ext cx="6172200" cy="27432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FA3BF9-BDBC-4C22-AC9C-3A1E05336385}"/>
              </a:ext>
            </a:extLst>
          </p:cNvPr>
          <p:cNvSpPr txBox="1"/>
          <p:nvPr/>
        </p:nvSpPr>
        <p:spPr>
          <a:xfrm>
            <a:off x="608076" y="4011753"/>
            <a:ext cx="6387082" cy="5448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300" dirty="0"/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 HELP courses in the Uzbek language. 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National adaptation and translation of the course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“Rights of persons with disabilities”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launched for 25 judges of the National School of Judges in Uzbekistan.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  HELP courses translated: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“Combatting trafficking in human beings” and “Violence against women and domestic violence” 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National adaption ongoing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the Academy of the General Prosecutor’s Office.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International co-operation in criminal matters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to be translated and adapted </a:t>
            </a:r>
          </a:p>
        </p:txBody>
      </p:sp>
      <p:pic>
        <p:nvPicPr>
          <p:cNvPr id="1032" name="Picture 8" descr="Высшая школа судей при Высшем судейском совете Республики Узбекистан">
            <a:extLst>
              <a:ext uri="{FF2B5EF4-FFF2-40B4-BE49-F238E27FC236}">
                <a16:creationId xmlns:a16="http://schemas.microsoft.com/office/drawing/2014/main" id="{30F2173E-46A6-4E4C-B320-602468A932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7" r="5879" b="-1"/>
          <a:stretch/>
        </p:blipFill>
        <p:spPr bwMode="auto">
          <a:xfrm>
            <a:off x="7818120" y="5498081"/>
            <a:ext cx="3474722" cy="395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E035562-BE51-40F6-9B5F-8CC26CBC9B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125" b="-2"/>
          <a:stretch/>
        </p:blipFill>
        <p:spPr>
          <a:xfrm>
            <a:off x="12729803" y="772169"/>
            <a:ext cx="5273789" cy="4954590"/>
          </a:xfrm>
          <a:prstGeom prst="rect">
            <a:avLst/>
          </a:prstGeom>
        </p:spPr>
      </p:pic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63DF6575-B0A8-4B47-9E81-885D9D5225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4" r="-1" b="13829"/>
          <a:stretch/>
        </p:blipFill>
        <p:spPr>
          <a:xfrm>
            <a:off x="12480916" y="6031559"/>
            <a:ext cx="5273789" cy="3264821"/>
          </a:xfrm>
          <a:prstGeom prst="rect">
            <a:avLst/>
          </a:prstGeom>
        </p:spPr>
      </p:pic>
      <p:sp>
        <p:nvSpPr>
          <p:cNvPr id="8" name="AutoShape 6">
            <a:extLst>
              <a:ext uri="{FF2B5EF4-FFF2-40B4-BE49-F238E27FC236}">
                <a16:creationId xmlns:a16="http://schemas.microsoft.com/office/drawing/2014/main" id="{44CDCFED-E7B4-4028-AE3A-87205827D4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572675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122" name="Picture 2" descr="Флаг Узбекистана — Википедия">
            <a:extLst>
              <a:ext uri="{FF2B5EF4-FFF2-40B4-BE49-F238E27FC236}">
                <a16:creationId xmlns:a16="http://schemas.microsoft.com/office/drawing/2014/main" id="{101DBFE5-64A6-9E41-CB54-3500E201C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933" y="901700"/>
            <a:ext cx="2767528" cy="138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801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5EBC18B6-E5C3-4AD1-97A4-E6A3477A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282430-EBE3-4829-B2B6-3E0B48714412}"/>
              </a:ext>
            </a:extLst>
          </p:cNvPr>
          <p:cNvSpPr txBox="1"/>
          <p:nvPr/>
        </p:nvSpPr>
        <p:spPr>
          <a:xfrm>
            <a:off x="918972" y="1618488"/>
            <a:ext cx="9409176" cy="23180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Kazakhstan  </a:t>
            </a:r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136A4AB6-B72B-4CC6-ADCF-BE807B6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275588" y="545084"/>
            <a:ext cx="109728" cy="822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Kazakhstan: seminar on European human rights standards in law enforcement">
            <a:extLst>
              <a:ext uri="{FF2B5EF4-FFF2-40B4-BE49-F238E27FC236}">
                <a16:creationId xmlns:a16="http://schemas.microsoft.com/office/drawing/2014/main" id="{C981E5C2-4415-4DBF-83B0-01A401AEED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2"/>
          <a:stretch/>
        </p:blipFill>
        <p:spPr bwMode="auto">
          <a:xfrm>
            <a:off x="11526012" y="1"/>
            <a:ext cx="6761988" cy="336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Rectangle 2058">
            <a:extLst>
              <a:ext uri="{FF2B5EF4-FFF2-40B4-BE49-F238E27FC236}">
                <a16:creationId xmlns:a16="http://schemas.microsoft.com/office/drawing/2014/main" id="{B35D540D-9486-4236-952A-F72DC52D7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2688" y="4403311"/>
            <a:ext cx="9326880" cy="27432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37202-995C-463A-A71F-35645926EF2C}"/>
              </a:ext>
            </a:extLst>
          </p:cNvPr>
          <p:cNvSpPr txBox="1"/>
          <p:nvPr/>
        </p:nvSpPr>
        <p:spPr>
          <a:xfrm>
            <a:off x="918972" y="5033772"/>
            <a:ext cx="9409176" cy="42382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100" b="1" dirty="0"/>
              <a:t>HELP Course “Ethics for judges, prosecutors and lawyers” </a:t>
            </a:r>
            <a:r>
              <a:rPr lang="en-US" sz="3100" dirty="0"/>
              <a:t>translated into the Kazakh language. To be launched in the autumn of 2022 and adapted with the Academy of the General Prosecutor’s Office.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1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100" dirty="0"/>
              <a:t>Seminars on European human rights standards, including those relating to </a:t>
            </a:r>
            <a:r>
              <a:rPr lang="en-US" sz="3100" b="1" dirty="0"/>
              <a:t>law enforcement, </a:t>
            </a:r>
            <a:r>
              <a:rPr lang="en-US" sz="3100" dirty="0"/>
              <a:t>in co-operation with </a:t>
            </a:r>
            <a:r>
              <a:rPr lang="en-US" sz="3100" b="1" dirty="0"/>
              <a:t>the Human Rights Commission under the President of the Republic of Kazakhstan and the Institute Sorbonne-Kazakhstan.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DA28F046-AE28-4497-A769-C95F980DA0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69" b="9383"/>
          <a:stretch/>
        </p:blipFill>
        <p:spPr>
          <a:xfrm>
            <a:off x="11526012" y="3463290"/>
            <a:ext cx="6761988" cy="33604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EA8DD3-1019-4E43-95B7-C2F9FACC10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103" r="1" b="14976"/>
          <a:stretch/>
        </p:blipFill>
        <p:spPr>
          <a:xfrm>
            <a:off x="11526012" y="6268953"/>
            <a:ext cx="6761988" cy="4069481"/>
          </a:xfrm>
          <a:prstGeom prst="rect">
            <a:avLst/>
          </a:prstGeom>
        </p:spPr>
      </p:pic>
      <p:pic>
        <p:nvPicPr>
          <p:cNvPr id="4098" name="Picture 2" descr="Флаг Республики Казахстан — Официальный сайт Президента Республики Казахстан">
            <a:extLst>
              <a:ext uri="{FF2B5EF4-FFF2-40B4-BE49-F238E27FC236}">
                <a16:creationId xmlns:a16="http://schemas.microsoft.com/office/drawing/2014/main" id="{99B86451-2CF1-A5AB-7E96-3BD05D7D1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851898"/>
            <a:ext cx="4043374" cy="231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068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6" name="Rectangle 3078">
            <a:extLst>
              <a:ext uri="{FF2B5EF4-FFF2-40B4-BE49-F238E27FC236}">
                <a16:creationId xmlns:a16="http://schemas.microsoft.com/office/drawing/2014/main" id="{F4F2FC05-7D27-410F-BDA9-ADF483136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77" name="Rectangle 3080">
            <a:extLst>
              <a:ext uri="{FF2B5EF4-FFF2-40B4-BE49-F238E27FC236}">
                <a16:creationId xmlns:a16="http://schemas.microsoft.com/office/drawing/2014/main" id="{9080D120-BD54-46E1-BA37-82F5E808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359" y="950428"/>
            <a:ext cx="8186726" cy="8243888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282430-EBE3-4829-B2B6-3E0B48714412}"/>
              </a:ext>
            </a:extLst>
          </p:cNvPr>
          <p:cNvSpPr txBox="1"/>
          <p:nvPr/>
        </p:nvSpPr>
        <p:spPr>
          <a:xfrm>
            <a:off x="1257297" y="1467612"/>
            <a:ext cx="6910578" cy="1659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Tajikistan   </a:t>
            </a:r>
          </a:p>
        </p:txBody>
      </p:sp>
      <p:sp>
        <p:nvSpPr>
          <p:cNvPr id="3078" name="Rectangle 3082">
            <a:extLst>
              <a:ext uri="{FF2B5EF4-FFF2-40B4-BE49-F238E27FC236}">
                <a16:creationId xmlns:a16="http://schemas.microsoft.com/office/drawing/2014/main" id="{81D83946-74FA-498A-AC80-9926F041B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347" y="1772304"/>
            <a:ext cx="192024" cy="10561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0" name="Rectangle 3084">
            <a:extLst>
              <a:ext uri="{FF2B5EF4-FFF2-40B4-BE49-F238E27FC236}">
                <a16:creationId xmlns:a16="http://schemas.microsoft.com/office/drawing/2014/main" id="{5060D983-8B52-443A-8183-2A1DE0561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16184" y="3278124"/>
            <a:ext cx="6669726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37202-995C-463A-A71F-35645926EF2C}"/>
              </a:ext>
            </a:extLst>
          </p:cNvPr>
          <p:cNvSpPr txBox="1"/>
          <p:nvPr/>
        </p:nvSpPr>
        <p:spPr>
          <a:xfrm>
            <a:off x="1252052" y="4242268"/>
            <a:ext cx="6910578" cy="4168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Seminar for 27 lawyers on </a:t>
            </a:r>
            <a:r>
              <a:rPr lang="en-GB" sz="2800" b="1" dirty="0"/>
              <a:t>the Right to a fair trial </a:t>
            </a:r>
            <a:r>
              <a:rPr lang="en-GB" sz="2800" dirty="0"/>
              <a:t>and the case law of the European Court of Human Rights in May 2022.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Public lecture on the European Convention on Human Rights for law students and the law faculty of Tajikistan National University.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Further activities planned.</a:t>
            </a:r>
          </a:p>
        </p:txBody>
      </p:sp>
      <p:pic>
        <p:nvPicPr>
          <p:cNvPr id="5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DA28F046-AE28-4497-A769-C95F980DA0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14" b="-2"/>
          <a:stretch/>
        </p:blipFill>
        <p:spPr>
          <a:xfrm>
            <a:off x="9486898" y="10"/>
            <a:ext cx="8186726" cy="5006328"/>
          </a:xfrm>
          <a:prstGeom prst="rect">
            <a:avLst/>
          </a:prstGeom>
        </p:spPr>
      </p:pic>
      <p:pic>
        <p:nvPicPr>
          <p:cNvPr id="3074" name="Picture 2" descr="Strengthening co-operation with the legal community of Tajikistan">
            <a:extLst>
              <a:ext uri="{FF2B5EF4-FFF2-40B4-BE49-F238E27FC236}">
                <a16:creationId xmlns:a16="http://schemas.microsoft.com/office/drawing/2014/main" id="{52B9EE84-4390-49FE-999C-57D803EA72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6" r="-2" b="-2"/>
          <a:stretch/>
        </p:blipFill>
        <p:spPr bwMode="auto">
          <a:xfrm>
            <a:off x="9486885" y="5280658"/>
            <a:ext cx="8186725" cy="500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Флаг Таджикистана — Википедия">
            <a:extLst>
              <a:ext uri="{FF2B5EF4-FFF2-40B4-BE49-F238E27FC236}">
                <a16:creationId xmlns:a16="http://schemas.microsoft.com/office/drawing/2014/main" id="{64D075B9-0681-5924-9422-E7F094D83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063" y="1302544"/>
            <a:ext cx="31750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49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5EBC18B6-E5C3-4AD1-97A4-E6A3477A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282430-EBE3-4829-B2B6-3E0B48714412}"/>
              </a:ext>
            </a:extLst>
          </p:cNvPr>
          <p:cNvSpPr txBox="1"/>
          <p:nvPr/>
        </p:nvSpPr>
        <p:spPr>
          <a:xfrm>
            <a:off x="918972" y="1618488"/>
            <a:ext cx="9409176" cy="23180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Kyrgyzstan</a:t>
            </a:r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136A4AB6-B72B-4CC6-ADCF-BE807B6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275588" y="545084"/>
            <a:ext cx="109728" cy="822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8954C83-EF23-1F2F-2129-69AB1063D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0" b="17979"/>
          <a:stretch/>
        </p:blipFill>
        <p:spPr bwMode="auto">
          <a:xfrm>
            <a:off x="11526012" y="1"/>
            <a:ext cx="6761988" cy="336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6" name="Rectangle 1045">
            <a:extLst>
              <a:ext uri="{FF2B5EF4-FFF2-40B4-BE49-F238E27FC236}">
                <a16:creationId xmlns:a16="http://schemas.microsoft.com/office/drawing/2014/main" id="{B35D540D-9486-4236-952A-F72DC52D7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2688" y="4403311"/>
            <a:ext cx="9326880" cy="27432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37202-995C-463A-A71F-35645926EF2C}"/>
              </a:ext>
            </a:extLst>
          </p:cNvPr>
          <p:cNvSpPr txBox="1"/>
          <p:nvPr/>
        </p:nvSpPr>
        <p:spPr>
          <a:xfrm>
            <a:off x="918972" y="5033772"/>
            <a:ext cx="9409176" cy="49590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Seminar on the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Right to a fair trial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judges with the High school of Justice.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Workshop on Child friendly justice.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HELP course on Child friendly justice to be translated and adapted.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Round table on Rule of Law  in co-operation with the Ministry of Foreign Affairs of the Kyrgyz Republic and the Diplomatic Academy of the Ministry of Foreign Affairs.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/>
          </a:p>
        </p:txBody>
      </p:sp>
      <p:pic>
        <p:nvPicPr>
          <p:cNvPr id="5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DA28F046-AE28-4497-A769-C95F980DA0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62" b="5990"/>
          <a:stretch/>
        </p:blipFill>
        <p:spPr>
          <a:xfrm>
            <a:off x="11526012" y="3463290"/>
            <a:ext cx="6761988" cy="3360420"/>
          </a:xfrm>
          <a:prstGeom prst="rect">
            <a:avLst/>
          </a:prstGeom>
        </p:spPr>
      </p:pic>
      <p:pic>
        <p:nvPicPr>
          <p:cNvPr id="1030" name="Picture 6" descr="Help Course “Child friendly Justice” launched for legal professionals in  Albania - HELP in the Western Balkans">
            <a:extLst>
              <a:ext uri="{FF2B5EF4-FFF2-40B4-BE49-F238E27FC236}">
                <a16:creationId xmlns:a16="http://schemas.microsoft.com/office/drawing/2014/main" id="{63568328-95AC-1B11-50A4-B668A135D0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2"/>
          <a:stretch/>
        </p:blipFill>
        <p:spPr bwMode="auto">
          <a:xfrm>
            <a:off x="11526012" y="6926580"/>
            <a:ext cx="6761988" cy="336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Флаг Киргизии — Википедия">
            <a:extLst>
              <a:ext uri="{FF2B5EF4-FFF2-40B4-BE49-F238E27FC236}">
                <a16:creationId xmlns:a16="http://schemas.microsoft.com/office/drawing/2014/main" id="{1CCA299E-4940-5E44-E225-2EE164B65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113788"/>
            <a:ext cx="317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805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9477870-C64A-4E35-8F2F-05B7114F3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282430-EBE3-4829-B2B6-3E0B48714412}"/>
              </a:ext>
            </a:extLst>
          </p:cNvPr>
          <p:cNvSpPr txBox="1"/>
          <p:nvPr/>
        </p:nvSpPr>
        <p:spPr>
          <a:xfrm>
            <a:off x="918972" y="1618488"/>
            <a:ext cx="9403155" cy="23042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800" b="1">
                <a:latin typeface="+mj-lt"/>
                <a:ea typeface="+mj-ea"/>
                <a:cs typeface="+mj-cs"/>
              </a:rPr>
              <a:t>Turkmenistan    </a:t>
            </a:r>
          </a:p>
        </p:txBody>
      </p:sp>
      <p:sp>
        <p:nvSpPr>
          <p:cNvPr id="17" name="!!accent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279803" y="545084"/>
            <a:ext cx="109728" cy="822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759" y="4403311"/>
            <a:ext cx="9326880" cy="27432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F90A7CF-EAEC-693C-DB31-A4D17E0511B7}"/>
              </a:ext>
            </a:extLst>
          </p:cNvPr>
          <p:cNvSpPr txBox="1"/>
          <p:nvPr/>
        </p:nvSpPr>
        <p:spPr>
          <a:xfrm>
            <a:off x="923187" y="5033772"/>
            <a:ext cx="9403155" cy="4238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Participation of representatives from national training institutions in HELP Training-of-Trainers.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Co-operation to be pursued further as safety measures due to the pandemic have been lifted.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Ongoing dialogue on engagement, activities and outcomes.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300" dirty="0"/>
          </a:p>
        </p:txBody>
      </p:sp>
      <p:pic>
        <p:nvPicPr>
          <p:cNvPr id="5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DA28F046-AE28-4497-A769-C95F980DA0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8" r="57527"/>
          <a:stretch/>
        </p:blipFill>
        <p:spPr>
          <a:xfrm>
            <a:off x="11526009" y="10"/>
            <a:ext cx="6761989" cy="10286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637202-995C-463A-A71F-35645926EF2C}"/>
              </a:ext>
            </a:extLst>
          </p:cNvPr>
          <p:cNvSpPr txBox="1"/>
          <p:nvPr/>
        </p:nvSpPr>
        <p:spPr>
          <a:xfrm>
            <a:off x="1252052" y="4242268"/>
            <a:ext cx="6910578" cy="4168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/>
          </a:p>
        </p:txBody>
      </p:sp>
      <p:pic>
        <p:nvPicPr>
          <p:cNvPr id="2050" name="Picture 2" descr="Флаг Туркмении — Википедия">
            <a:extLst>
              <a:ext uri="{FF2B5EF4-FFF2-40B4-BE49-F238E27FC236}">
                <a16:creationId xmlns:a16="http://schemas.microsoft.com/office/drawing/2014/main" id="{8D8BD677-54AB-BA00-FF14-7B6E4C28C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671" y="1756885"/>
            <a:ext cx="3175000" cy="212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046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797</TotalTime>
  <Words>445</Words>
  <Application>Microsoft Macintosh PowerPoint</Application>
  <PresentationFormat>Custom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 Light</vt:lpstr>
      <vt:lpstr>Calibri</vt:lpstr>
      <vt:lpstr>Exo 2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TAEC Meeting with the consultants, копия</dc:title>
  <dc:creator>KHOKHLOVA Krystyna</dc:creator>
  <cp:lastModifiedBy>steinunn blondal</cp:lastModifiedBy>
  <cp:revision>34</cp:revision>
  <dcterms:created xsi:type="dcterms:W3CDTF">2006-08-16T00:00:00Z</dcterms:created>
  <dcterms:modified xsi:type="dcterms:W3CDTF">2022-07-01T04:27:15Z</dcterms:modified>
  <dc:identifier>DAEgIYpNCTM</dc:identifier>
</cp:coreProperties>
</file>