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13"/>
  </p:notesMasterIdLst>
  <p:sldIdLst>
    <p:sldId id="264" r:id="rId2"/>
    <p:sldId id="272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4" r:id="rId11"/>
    <p:sldId id="263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Exo 2 Medium" pitchFamily="2" charset="77"/>
      <p:regular r:id="rId2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D0A6"/>
    <a:srgbClr val="E3C190"/>
    <a:srgbClr val="C57730"/>
    <a:srgbClr val="3D8E92"/>
    <a:srgbClr val="0E9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8" autoAdjust="0"/>
    <p:restoredTop sz="92689" autoAdjust="0"/>
  </p:normalViewPr>
  <p:slideViewPr>
    <p:cSldViewPr>
      <p:cViewPr varScale="1">
        <p:scale>
          <a:sx n="63" d="100"/>
          <a:sy n="63" d="100"/>
        </p:scale>
        <p:origin x="113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fr-FR" sz="32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users</a:t>
            </a:r>
            <a:r>
              <a:rPr lang="fr-FR" sz="32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Central Asia </a:t>
            </a:r>
          </a:p>
        </c:rich>
      </c:tx>
      <c:layout>
        <c:manualLayout>
          <c:xMode val="edge"/>
          <c:yMode val="edge"/>
          <c:x val="0.36438552283877129"/>
          <c:y val="0.1140455603355840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S"/>
        </a:p>
      </c:txPr>
    </c:title>
    <c:autoTitleDeleted val="0"/>
    <c:plotArea>
      <c:layout>
        <c:manualLayout>
          <c:layoutTarget val="inner"/>
          <c:xMode val="edge"/>
          <c:yMode val="edge"/>
          <c:x val="0.31572604986876635"/>
          <c:y val="0.22770312499999998"/>
          <c:w val="0.47583964895013114"/>
          <c:h val="0.71375947342519674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79-4C02-BE30-42F1C1A4FA1F}"/>
              </c:ext>
            </c:extLst>
          </c:dPt>
          <c:dPt>
            <c:idx val="1"/>
            <c:bubble3D val="0"/>
            <c:spPr>
              <a:solidFill>
                <a:schemeClr val="accent3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79-4C02-BE30-42F1C1A4FA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E79-4C02-BE30-42F1C1A4FA1F}"/>
              </c:ext>
            </c:extLst>
          </c:dPt>
          <c:dPt>
            <c:idx val="3"/>
            <c:bubble3D val="0"/>
            <c:spPr>
              <a:solidFill>
                <a:schemeClr val="accent3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E79-4C02-BE30-42F1C1A4FA1F}"/>
              </c:ext>
            </c:extLst>
          </c:dPt>
          <c:dPt>
            <c:idx val="4"/>
            <c:bubble3D val="0"/>
            <c:spPr>
              <a:solidFill>
                <a:schemeClr val="accent3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E79-4C02-BE30-42F1C1A4FA1F}"/>
              </c:ext>
            </c:extLst>
          </c:dPt>
          <c:cat>
            <c:strRef>
              <c:f>Sheet1!$A$2:$A$6</c:f>
              <c:strCache>
                <c:ptCount val="5"/>
                <c:pt idx="0">
                  <c:v>Kazakhstan</c:v>
                </c:pt>
                <c:pt idx="1">
                  <c:v>Kyrgyzstan </c:v>
                </c:pt>
                <c:pt idx="2">
                  <c:v>Tajikistan </c:v>
                </c:pt>
                <c:pt idx="3">
                  <c:v>Turkmenistan</c:v>
                </c:pt>
                <c:pt idx="4">
                  <c:v>Uzbekistan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139</c:v>
                </c:pt>
                <c:pt idx="1">
                  <c:v>102</c:v>
                </c:pt>
                <c:pt idx="2">
                  <c:v>41</c:v>
                </c:pt>
                <c:pt idx="3">
                  <c:v>21</c:v>
                </c:pt>
                <c:pt idx="4">
                  <c:v>120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users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339-4EA1-A24D-D3224BCBB1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I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I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0.61904</cdr:x>
      <cdr:y>0.3033</cdr:y>
    </cdr:from>
    <cdr:to>
      <cdr:x>0.81964</cdr:x>
      <cdr:y>0.35899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F24D07D-F715-453A-B605-F1FB8BE41FEB}"/>
            </a:ext>
          </a:extLst>
        </cdr:cNvPr>
        <cdr:cNvSpPr txBox="1"/>
      </cdr:nvSpPr>
      <cdr:spPr>
        <a:xfrm xmlns:a="http://schemas.openxmlformats.org/drawingml/2006/main">
          <a:off x="8172146" y="2074776"/>
          <a:ext cx="2648254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0.86582</cdr:x>
      <cdr:y>0.75684</cdr:y>
    </cdr:from>
    <cdr:to>
      <cdr:x>0.93509</cdr:x>
      <cdr:y>0.89051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3D77287-26EC-4141-878C-208B46AEDF1B}"/>
            </a:ext>
          </a:extLst>
        </cdr:cNvPr>
        <cdr:cNvSpPr txBox="1"/>
      </cdr:nvSpPr>
      <cdr:spPr>
        <a:xfrm xmlns:a="http://schemas.openxmlformats.org/drawingml/2006/main">
          <a:off x="11430000" y="51773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AACBC-32A2-9E46-B7F1-56629185E487}" type="datetimeFigureOut">
              <a:rPr lang="en-RU" smtClean="0"/>
              <a:t>6/30/22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250424-4B00-C741-BFD0-997FE44C0DF4}" type="slidenum">
              <a:rPr lang="en-RU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32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59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18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45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49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5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7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9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2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07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64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80FE4F-8988-4892-BC8F-61656FA78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4002"/>
          <a:stretch/>
        </p:blipFill>
        <p:spPr>
          <a:xfrm>
            <a:off x="-19050" y="583295"/>
            <a:ext cx="12193282" cy="7936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8D905-5FC9-445D-9504-6C3B06C71687}"/>
              </a:ext>
            </a:extLst>
          </p:cNvPr>
          <p:cNvSpPr txBox="1"/>
          <p:nvPr/>
        </p:nvSpPr>
        <p:spPr>
          <a:xfrm>
            <a:off x="264459" y="66208"/>
            <a:ext cx="10636949" cy="1347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kern="1200" dirty="0">
                <a:solidFill>
                  <a:srgbClr val="0E9094"/>
                </a:solidFill>
                <a:latin typeface="+mj-lt"/>
                <a:ea typeface="+mj-ea"/>
                <a:cs typeface="+mj-cs"/>
              </a:rPr>
              <a:t>HELP in Central Asia 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6B73A45-18CC-438F-91C1-51AA5451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0" y="8520086"/>
            <a:ext cx="7867346" cy="185866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FC2B985-05FE-4ACF-8562-423B2422C9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85700" y="0"/>
            <a:ext cx="60213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0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80FE4F-8988-4892-BC8F-61656FA78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4002"/>
          <a:stretch/>
        </p:blipFill>
        <p:spPr>
          <a:xfrm>
            <a:off x="-94340" y="1512625"/>
            <a:ext cx="12193282" cy="793679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B8D905-5FC9-445D-9504-6C3B06C71687}"/>
              </a:ext>
            </a:extLst>
          </p:cNvPr>
          <p:cNvSpPr txBox="1"/>
          <p:nvPr/>
        </p:nvSpPr>
        <p:spPr>
          <a:xfrm>
            <a:off x="228600" y="519029"/>
            <a:ext cx="10820400" cy="185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solidFill>
                  <a:srgbClr val="0E9094"/>
                </a:solidFill>
                <a:latin typeface="+mj-lt"/>
                <a:ea typeface="+mj-ea"/>
                <a:cs typeface="+mj-cs"/>
              </a:rPr>
              <a:t>Future: Diverse methods, more topics, devoted teams, concrete results – and HELP ongoing</a:t>
            </a:r>
            <a:endParaRPr lang="en-US" sz="6000" kern="1200" dirty="0">
              <a:solidFill>
                <a:srgbClr val="0E909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6B73A45-18CC-438F-91C1-51AA5451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438400" y="8520086"/>
            <a:ext cx="7867346" cy="1858660"/>
          </a:xfrm>
          <a:prstGeom prst="rect">
            <a:avLst/>
          </a:prstGeom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DFC2B985-05FE-4ACF-8562-423B2422C9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285700" y="0"/>
            <a:ext cx="602135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3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25020" t="2301" r="165" b="2296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536528" y="3023285"/>
            <a:ext cx="13227472" cy="2797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Exo 2 Medium"/>
              </a:rPr>
              <a:t>Thank you for attention.</a:t>
            </a: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latin typeface="Exo 2 Medium"/>
              </a:rPr>
              <a:t>Спасибо</a:t>
            </a:r>
            <a:r>
              <a:rPr lang="en-US" sz="8000" dirty="0">
                <a:solidFill>
                  <a:srgbClr val="FFFFFF"/>
                </a:solidFill>
                <a:latin typeface="Exo 2 Medium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Exo 2 Medium"/>
              </a:rPr>
              <a:t>за</a:t>
            </a:r>
            <a:r>
              <a:rPr lang="en-US" sz="8000" dirty="0">
                <a:solidFill>
                  <a:srgbClr val="FFFFFF"/>
                </a:solidFill>
                <a:latin typeface="Exo 2 Medium"/>
              </a:rPr>
              <a:t> </a:t>
            </a:r>
            <a:r>
              <a:rPr lang="en-US" sz="8000" dirty="0" err="1">
                <a:solidFill>
                  <a:srgbClr val="FFFFFF"/>
                </a:solidFill>
                <a:latin typeface="Exo 2 Medium"/>
              </a:rPr>
              <a:t>внимание</a:t>
            </a:r>
            <a:r>
              <a:rPr lang="en-US" sz="8000" dirty="0">
                <a:solidFill>
                  <a:srgbClr val="FFFFFF"/>
                </a:solidFill>
                <a:latin typeface="Exo 2 Medium"/>
              </a:rPr>
              <a:t>.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72942" y="8485513"/>
            <a:ext cx="6542115" cy="15455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79" name="Rectangle 6178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Launch of the EU/CoE Central Asia Rule of Law Programme">
            <a:extLst>
              <a:ext uri="{FF2B5EF4-FFF2-40B4-BE49-F238E27FC236}">
                <a16:creationId xmlns:a16="http://schemas.microsoft.com/office/drawing/2014/main" id="{4A9589A0-8F09-78AC-E06C-DE6260CF7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2" r="12175"/>
          <a:stretch/>
        </p:blipFill>
        <p:spPr bwMode="auto">
          <a:xfrm>
            <a:off x="12793981" y="10"/>
            <a:ext cx="5494020" cy="5102342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035562-BE51-40F6-9B5F-8CC26CBC9B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901"/>
          <a:stretch/>
        </p:blipFill>
        <p:spPr>
          <a:xfrm>
            <a:off x="7672971" y="10"/>
            <a:ext cx="6177165" cy="5102342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6150" name="Picture 6" descr="Addressing new challenges in the justice sector reforms in Kazakhstan">
            <a:extLst>
              <a:ext uri="{FF2B5EF4-FFF2-40B4-BE49-F238E27FC236}">
                <a16:creationId xmlns:a16="http://schemas.microsoft.com/office/drawing/2014/main" id="{0CF0D90F-CA8A-9504-3A80-B4A9021641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02" r="1" b="1"/>
          <a:stretch/>
        </p:blipFill>
        <p:spPr bwMode="auto">
          <a:xfrm>
            <a:off x="7752529" y="5184648"/>
            <a:ext cx="10535469" cy="5102352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6181" name="Freeform: Shape 6180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99447" cy="10287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183" name="Freeform: Shape 6182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83499" cy="10287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8D905-5FC9-445D-9504-6C3B06C71687}"/>
              </a:ext>
            </a:extLst>
          </p:cNvPr>
          <p:cNvSpPr txBox="1"/>
          <p:nvPr/>
        </p:nvSpPr>
        <p:spPr>
          <a:xfrm>
            <a:off x="658366" y="748236"/>
            <a:ext cx="7383507" cy="1988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Central Asia Rule of Law </a:t>
            </a:r>
            <a:r>
              <a:rPr lang="en-US" sz="51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51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185" name="Rectangle 6184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525300"/>
            <a:ext cx="192024" cy="9808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87" name="Rectangle 6186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8366" y="3134911"/>
            <a:ext cx="7455659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A3BF9-BDBC-4C22-AC9C-3A1E05336385}"/>
              </a:ext>
            </a:extLst>
          </p:cNvPr>
          <p:cNvSpPr txBox="1"/>
          <p:nvPr/>
        </p:nvSpPr>
        <p:spPr>
          <a:xfrm>
            <a:off x="672084" y="3771900"/>
            <a:ext cx="7383507" cy="5500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Launched in 2019 - 3 Actions: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1. Facilitating the creation of a common legal space between Europe and Central Asia and enhancing human rights protection.</a:t>
            </a:r>
          </a:p>
          <a:p>
            <a:pPr lvl="0" defTabSz="914400"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2. Promoting transparency and action against economic crime.</a:t>
            </a:r>
          </a:p>
          <a:p>
            <a:pPr defTabSz="914400">
              <a:lnSpc>
                <a:spcPct val="90000"/>
              </a:lnSpc>
            </a:pP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lnSpc>
                <a:spcPct val="9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3. Promoting efficient functioning of state institutions and public administration.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461891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D80FE4F-8988-4892-BC8F-61656FA780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" b="4002"/>
          <a:stretch/>
        </p:blipFill>
        <p:spPr>
          <a:xfrm>
            <a:off x="0" y="1373274"/>
            <a:ext cx="7983232" cy="519640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C6B73A45-18CC-438F-91C1-51AA54516B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648200" y="8428340"/>
            <a:ext cx="7867346" cy="1858660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B1B87A-9133-44B9-88CF-2BEE70C436D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783802"/>
              </p:ext>
            </p:extLst>
          </p:nvPr>
        </p:nvGraphicFramePr>
        <p:xfrm>
          <a:off x="4343400" y="1392324"/>
          <a:ext cx="13201345" cy="6840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Ovale 8">
            <a:extLst>
              <a:ext uri="{FF2B5EF4-FFF2-40B4-BE49-F238E27FC236}">
                <a16:creationId xmlns:a16="http://schemas.microsoft.com/office/drawing/2014/main" id="{83264787-DF09-46A0-8816-15258BA5E0C2}"/>
              </a:ext>
            </a:extLst>
          </p:cNvPr>
          <p:cNvSpPr/>
          <p:nvPr/>
        </p:nvSpPr>
        <p:spPr>
          <a:xfrm>
            <a:off x="3991616" y="6123865"/>
            <a:ext cx="2368536" cy="230447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it-IT" sz="4000" b="1" dirty="0">
                <a:solidFill>
                  <a:prstClr val="black"/>
                </a:solidFill>
              </a:rPr>
              <a:t>423</a:t>
            </a:r>
          </a:p>
          <a:p>
            <a:pPr algn="ctr" defTabSz="685800"/>
            <a:r>
              <a:rPr lang="it-IT" sz="1400" b="1" dirty="0">
                <a:solidFill>
                  <a:prstClr val="black"/>
                </a:solidFill>
              </a:rPr>
              <a:t>CENTRAL ASIA HELP USERS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1D72F7-FABC-4155-85C1-52B21CC9E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2"/>
            <a:ext cx="18288000" cy="18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4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A597D97-203B-498B-95D3-E90DC961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1E035562-BE51-40F6-9B5F-8CC26CBC9B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494" b="15608"/>
          <a:stretch/>
        </p:blipFill>
        <p:spPr>
          <a:xfrm>
            <a:off x="6400801" y="10"/>
            <a:ext cx="11887200" cy="5074910"/>
          </a:xfrm>
          <a:prstGeom prst="rect">
            <a:avLst/>
          </a:prstGeom>
        </p:spPr>
      </p:pic>
      <p:sp useBgFill="1">
        <p:nvSpPr>
          <p:cNvPr id="17" name="Freeform: Shape 16">
            <a:extLst>
              <a:ext uri="{FF2B5EF4-FFF2-40B4-BE49-F238E27FC236}">
                <a16:creationId xmlns:a16="http://schemas.microsoft.com/office/drawing/2014/main" id="{6A6EF10E-DF41-4BD3-8EB4-6F646531D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366408" cy="10287000"/>
          </a:xfrm>
          <a:custGeom>
            <a:avLst/>
            <a:gdLst>
              <a:gd name="connsiteX0" fmla="*/ 0 w 6244272"/>
              <a:gd name="connsiteY0" fmla="*/ 0 h 6858000"/>
              <a:gd name="connsiteX1" fmla="*/ 732568 w 6244272"/>
              <a:gd name="connsiteY1" fmla="*/ 0 h 6858000"/>
              <a:gd name="connsiteX2" fmla="*/ 947849 w 6244272"/>
              <a:gd name="connsiteY2" fmla="*/ 0 h 6858000"/>
              <a:gd name="connsiteX3" fmla="*/ 1823619 w 6244272"/>
              <a:gd name="connsiteY3" fmla="*/ 0 h 6858000"/>
              <a:gd name="connsiteX4" fmla="*/ 5235673 w 6244272"/>
              <a:gd name="connsiteY4" fmla="*/ 0 h 6858000"/>
              <a:gd name="connsiteX5" fmla="*/ 4933297 w 6244272"/>
              <a:gd name="connsiteY5" fmla="*/ 110269 h 6858000"/>
              <a:gd name="connsiteX6" fmla="*/ 4976910 w 6244272"/>
              <a:gd name="connsiteY6" fmla="*/ 135168 h 6858000"/>
              <a:gd name="connsiteX7" fmla="*/ 5238580 w 6244272"/>
              <a:gd name="connsiteY7" fmla="*/ 71141 h 6858000"/>
              <a:gd name="connsiteX8" fmla="*/ 5290914 w 6244272"/>
              <a:gd name="connsiteY8" fmla="*/ 88927 h 6858000"/>
              <a:gd name="connsiteX9" fmla="*/ 5264747 w 6244272"/>
              <a:gd name="connsiteY9" fmla="*/ 163625 h 6858000"/>
              <a:gd name="connsiteX10" fmla="*/ 5151357 w 6244272"/>
              <a:gd name="connsiteY10" fmla="*/ 192082 h 6858000"/>
              <a:gd name="connsiteX11" fmla="*/ 4974002 w 6244272"/>
              <a:gd name="connsiteY11" fmla="*/ 373491 h 6858000"/>
              <a:gd name="connsiteX12" fmla="*/ 5241488 w 6244272"/>
              <a:gd name="connsiteY12" fmla="*/ 352148 h 6858000"/>
              <a:gd name="connsiteX13" fmla="*/ 5288007 w 6244272"/>
              <a:gd name="connsiteY13" fmla="*/ 394834 h 6858000"/>
              <a:gd name="connsiteX14" fmla="*/ 5305452 w 6244272"/>
              <a:gd name="connsiteY14" fmla="*/ 451747 h 6858000"/>
              <a:gd name="connsiteX15" fmla="*/ 5383953 w 6244272"/>
              <a:gd name="connsiteY15" fmla="*/ 359262 h 6858000"/>
              <a:gd name="connsiteX16" fmla="*/ 5450825 w 6244272"/>
              <a:gd name="connsiteY16" fmla="*/ 334364 h 6858000"/>
              <a:gd name="connsiteX17" fmla="*/ 5471177 w 6244272"/>
              <a:gd name="connsiteY17" fmla="*/ 416176 h 6858000"/>
              <a:gd name="connsiteX18" fmla="*/ 5410121 w 6244272"/>
              <a:gd name="connsiteY18" fmla="*/ 505101 h 6858000"/>
              <a:gd name="connsiteX19" fmla="*/ 5247303 w 6244272"/>
              <a:gd name="connsiteY19" fmla="*/ 558458 h 6858000"/>
              <a:gd name="connsiteX20" fmla="*/ 5421750 w 6244272"/>
              <a:gd name="connsiteY20" fmla="*/ 558458 h 6858000"/>
              <a:gd name="connsiteX21" fmla="*/ 5622364 w 6244272"/>
              <a:gd name="connsiteY21" fmla="*/ 522887 h 6858000"/>
              <a:gd name="connsiteX22" fmla="*/ 5834608 w 6244272"/>
              <a:gd name="connsiteY22" fmla="*/ 533558 h 6858000"/>
              <a:gd name="connsiteX23" fmla="*/ 6035223 w 6244272"/>
              <a:gd name="connsiteY23" fmla="*/ 462417 h 6858000"/>
              <a:gd name="connsiteX24" fmla="*/ 6238745 w 6244272"/>
              <a:gd name="connsiteY24" fmla="*/ 465975 h 6858000"/>
              <a:gd name="connsiteX25" fmla="*/ 5337434 w 6244272"/>
              <a:gd name="connsiteY25" fmla="*/ 910606 h 6858000"/>
              <a:gd name="connsiteX26" fmla="*/ 5381046 w 6244272"/>
              <a:gd name="connsiteY26" fmla="*/ 921277 h 6858000"/>
              <a:gd name="connsiteX27" fmla="*/ 5439195 w 6244272"/>
              <a:gd name="connsiteY27" fmla="*/ 949734 h 6858000"/>
              <a:gd name="connsiteX28" fmla="*/ 5395583 w 6244272"/>
              <a:gd name="connsiteY28" fmla="*/ 1006647 h 6858000"/>
              <a:gd name="connsiteX29" fmla="*/ 5160079 w 6244272"/>
              <a:gd name="connsiteY29" fmla="*/ 1113358 h 6858000"/>
              <a:gd name="connsiteX30" fmla="*/ 5101930 w 6244272"/>
              <a:gd name="connsiteY30" fmla="*/ 1220069 h 6858000"/>
              <a:gd name="connsiteX31" fmla="*/ 5174617 w 6244272"/>
              <a:gd name="connsiteY31" fmla="*/ 1209399 h 6858000"/>
              <a:gd name="connsiteX32" fmla="*/ 5238580 w 6244272"/>
              <a:gd name="connsiteY32" fmla="*/ 1230741 h 6858000"/>
              <a:gd name="connsiteX33" fmla="*/ 5212414 w 6244272"/>
              <a:gd name="connsiteY33" fmla="*/ 1365909 h 6858000"/>
              <a:gd name="connsiteX34" fmla="*/ 4878056 w 6244272"/>
              <a:gd name="connsiteY34" fmla="*/ 1540204 h 6858000"/>
              <a:gd name="connsiteX35" fmla="*/ 4848982 w 6244272"/>
              <a:gd name="connsiteY35" fmla="*/ 1597117 h 6858000"/>
              <a:gd name="connsiteX36" fmla="*/ 4889686 w 6244272"/>
              <a:gd name="connsiteY36" fmla="*/ 1636245 h 6858000"/>
              <a:gd name="connsiteX37" fmla="*/ 4997261 w 6244272"/>
              <a:gd name="connsiteY37" fmla="*/ 1657587 h 6858000"/>
              <a:gd name="connsiteX38" fmla="*/ 4846074 w 6244272"/>
              <a:gd name="connsiteY38" fmla="*/ 1849668 h 6858000"/>
              <a:gd name="connsiteX39" fmla="*/ 4790832 w 6244272"/>
              <a:gd name="connsiteY39" fmla="*/ 1903025 h 6858000"/>
              <a:gd name="connsiteX40" fmla="*/ 4694886 w 6244272"/>
              <a:gd name="connsiteY40" fmla="*/ 1984836 h 6858000"/>
              <a:gd name="connsiteX41" fmla="*/ 4694886 w 6244272"/>
              <a:gd name="connsiteY41" fmla="*/ 2013292 h 6858000"/>
              <a:gd name="connsiteX42" fmla="*/ 4822814 w 6244272"/>
              <a:gd name="connsiteY42" fmla="*/ 2102219 h 6858000"/>
              <a:gd name="connsiteX43" fmla="*/ 5055411 w 6244272"/>
              <a:gd name="connsiteY43" fmla="*/ 2077320 h 6858000"/>
              <a:gd name="connsiteX44" fmla="*/ 4712331 w 6244272"/>
              <a:gd name="connsiteY44" fmla="*/ 2208931 h 6858000"/>
              <a:gd name="connsiteX45" fmla="*/ 5822979 w 6244272"/>
              <a:gd name="connsiteY45" fmla="*/ 1892353 h 6858000"/>
              <a:gd name="connsiteX46" fmla="*/ 5753200 w 6244272"/>
              <a:gd name="connsiteY46" fmla="*/ 1974165 h 6858000"/>
              <a:gd name="connsiteX47" fmla="*/ 5363601 w 6244272"/>
              <a:gd name="connsiteY47" fmla="*/ 2191146 h 6858000"/>
              <a:gd name="connsiteX48" fmla="*/ 5253118 w 6244272"/>
              <a:gd name="connsiteY48" fmla="*/ 2326314 h 6858000"/>
              <a:gd name="connsiteX49" fmla="*/ 5136819 w 6244272"/>
              <a:gd name="connsiteY49" fmla="*/ 2401012 h 6858000"/>
              <a:gd name="connsiteX50" fmla="*/ 4974002 w 6244272"/>
              <a:gd name="connsiteY50" fmla="*/ 2401012 h 6858000"/>
              <a:gd name="connsiteX51" fmla="*/ 4857704 w 6244272"/>
              <a:gd name="connsiteY51" fmla="*/ 2518395 h 6858000"/>
              <a:gd name="connsiteX52" fmla="*/ 4976910 w 6244272"/>
              <a:gd name="connsiteY52" fmla="*/ 2543294 h 6858000"/>
              <a:gd name="connsiteX53" fmla="*/ 5116467 w 6244272"/>
              <a:gd name="connsiteY53" fmla="*/ 2525509 h 6858000"/>
              <a:gd name="connsiteX54" fmla="*/ 5273470 w 6244272"/>
              <a:gd name="connsiteY54" fmla="*/ 2564636 h 6858000"/>
              <a:gd name="connsiteX55" fmla="*/ 5418843 w 6244272"/>
              <a:gd name="connsiteY55" fmla="*/ 2532623 h 6858000"/>
              <a:gd name="connsiteX56" fmla="*/ 5593290 w 6244272"/>
              <a:gd name="connsiteY56" fmla="*/ 2553965 h 6858000"/>
              <a:gd name="connsiteX57" fmla="*/ 5648532 w 6244272"/>
              <a:gd name="connsiteY57" fmla="*/ 2692689 h 6858000"/>
              <a:gd name="connsiteX58" fmla="*/ 5665976 w 6244272"/>
              <a:gd name="connsiteY58" fmla="*/ 2703362 h 6858000"/>
              <a:gd name="connsiteX59" fmla="*/ 5988704 w 6244272"/>
              <a:gd name="connsiteY59" fmla="*/ 2923898 h 6858000"/>
              <a:gd name="connsiteX60" fmla="*/ 6078835 w 6244272"/>
              <a:gd name="connsiteY60" fmla="*/ 2941684 h 6858000"/>
              <a:gd name="connsiteX61" fmla="*/ 5546771 w 6244272"/>
              <a:gd name="connsiteY61" fmla="*/ 3329402 h 6858000"/>
              <a:gd name="connsiteX62" fmla="*/ 5904388 w 6244272"/>
              <a:gd name="connsiteY62" fmla="*/ 3229805 h 6858000"/>
              <a:gd name="connsiteX63" fmla="*/ 5953814 w 6244272"/>
              <a:gd name="connsiteY63" fmla="*/ 3393429 h 6858000"/>
              <a:gd name="connsiteX64" fmla="*/ 5785182 w 6244272"/>
              <a:gd name="connsiteY64" fmla="*/ 3539269 h 6858000"/>
              <a:gd name="connsiteX65" fmla="*/ 5724125 w 6244272"/>
              <a:gd name="connsiteY65" fmla="*/ 3827390 h 6858000"/>
              <a:gd name="connsiteX66" fmla="*/ 5753200 w 6244272"/>
              <a:gd name="connsiteY66" fmla="*/ 4090612 h 6858000"/>
              <a:gd name="connsiteX67" fmla="*/ 5825886 w 6244272"/>
              <a:gd name="connsiteY67" fmla="*/ 4172424 h 6858000"/>
              <a:gd name="connsiteX68" fmla="*/ 5930554 w 6244272"/>
              <a:gd name="connsiteY68" fmla="*/ 4321821 h 6858000"/>
              <a:gd name="connsiteX69" fmla="*/ 5994519 w 6244272"/>
              <a:gd name="connsiteY69" fmla="*/ 4414305 h 6858000"/>
              <a:gd name="connsiteX70" fmla="*/ 6218393 w 6244272"/>
              <a:gd name="connsiteY70" fmla="*/ 4378734 h 6858000"/>
              <a:gd name="connsiteX71" fmla="*/ 5918925 w 6244272"/>
              <a:gd name="connsiteY71" fmla="*/ 4613499 h 6858000"/>
              <a:gd name="connsiteX72" fmla="*/ 6160243 w 6244272"/>
              <a:gd name="connsiteY72" fmla="*/ 4585042 h 6858000"/>
              <a:gd name="connsiteX73" fmla="*/ 6238745 w 6244272"/>
              <a:gd name="connsiteY73" fmla="*/ 4602828 h 6858000"/>
              <a:gd name="connsiteX74" fmla="*/ 6195133 w 6244272"/>
              <a:gd name="connsiteY74" fmla="*/ 4677526 h 6858000"/>
              <a:gd name="connsiteX75" fmla="*/ 6017778 w 6244272"/>
              <a:gd name="connsiteY75" fmla="*/ 4805580 h 6858000"/>
              <a:gd name="connsiteX76" fmla="*/ 5651439 w 6244272"/>
              <a:gd name="connsiteY76" fmla="*/ 5154171 h 6858000"/>
              <a:gd name="connsiteX77" fmla="*/ 6006149 w 6244272"/>
              <a:gd name="connsiteY77" fmla="*/ 4994104 h 6858000"/>
              <a:gd name="connsiteX78" fmla="*/ 5633994 w 6244272"/>
              <a:gd name="connsiteY78" fmla="*/ 5353367 h 6858000"/>
              <a:gd name="connsiteX79" fmla="*/ 5552586 w 6244272"/>
              <a:gd name="connsiteY79" fmla="*/ 5474306 h 6858000"/>
              <a:gd name="connsiteX80" fmla="*/ 5383953 w 6244272"/>
              <a:gd name="connsiteY80" fmla="*/ 5769542 h 6858000"/>
              <a:gd name="connsiteX81" fmla="*/ 5392675 w 6244272"/>
              <a:gd name="connsiteY81" fmla="*/ 5801555 h 6858000"/>
              <a:gd name="connsiteX82" fmla="*/ 5584568 w 6244272"/>
              <a:gd name="connsiteY82" fmla="*/ 5755314 h 6858000"/>
              <a:gd name="connsiteX83" fmla="*/ 5334526 w 6244272"/>
              <a:gd name="connsiteY83" fmla="*/ 6004307 h 6858000"/>
              <a:gd name="connsiteX84" fmla="*/ 5075763 w 6244272"/>
              <a:gd name="connsiteY84" fmla="*/ 6196388 h 6858000"/>
              <a:gd name="connsiteX85" fmla="*/ 5258933 w 6244272"/>
              <a:gd name="connsiteY85" fmla="*/ 6167932 h 6858000"/>
              <a:gd name="connsiteX86" fmla="*/ 5511881 w 6244272"/>
              <a:gd name="connsiteY86" fmla="*/ 6057663 h 6858000"/>
              <a:gd name="connsiteX87" fmla="*/ 5599105 w 6244272"/>
              <a:gd name="connsiteY87" fmla="*/ 6100347 h 6858000"/>
              <a:gd name="connsiteX88" fmla="*/ 5360693 w 6244272"/>
              <a:gd name="connsiteY88" fmla="*/ 6281757 h 6858000"/>
              <a:gd name="connsiteX89" fmla="*/ 5224043 w 6244272"/>
              <a:gd name="connsiteY89" fmla="*/ 6367127 h 6858000"/>
              <a:gd name="connsiteX90" fmla="*/ 5168801 w 6244272"/>
              <a:gd name="connsiteY90" fmla="*/ 6431153 h 6858000"/>
              <a:gd name="connsiteX91" fmla="*/ 5011799 w 6244272"/>
              <a:gd name="connsiteY91" fmla="*/ 6658805 h 6858000"/>
              <a:gd name="connsiteX92" fmla="*/ 4651275 w 6244272"/>
              <a:gd name="connsiteY92" fmla="*/ 6858000 h 6858000"/>
              <a:gd name="connsiteX93" fmla="*/ 1823619 w 6244272"/>
              <a:gd name="connsiteY93" fmla="*/ 6858000 h 6858000"/>
              <a:gd name="connsiteX94" fmla="*/ 947849 w 6244272"/>
              <a:gd name="connsiteY94" fmla="*/ 6858000 h 6858000"/>
              <a:gd name="connsiteX95" fmla="*/ 732568 w 6244272"/>
              <a:gd name="connsiteY95" fmla="*/ 6858000 h 6858000"/>
              <a:gd name="connsiteX96" fmla="*/ 0 w 6244272"/>
              <a:gd name="connsiteY9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6244272" h="6858000">
                <a:moveTo>
                  <a:pt x="0" y="0"/>
                </a:moveTo>
                <a:lnTo>
                  <a:pt x="732568" y="0"/>
                </a:lnTo>
                <a:lnTo>
                  <a:pt x="947849" y="0"/>
                </a:lnTo>
                <a:lnTo>
                  <a:pt x="1823619" y="0"/>
                </a:lnTo>
                <a:lnTo>
                  <a:pt x="5235673" y="0"/>
                </a:lnTo>
                <a:cubicBezTo>
                  <a:pt x="5133912" y="35571"/>
                  <a:pt x="5035058" y="78255"/>
                  <a:pt x="4933297" y="110269"/>
                </a:cubicBezTo>
                <a:cubicBezTo>
                  <a:pt x="4947835" y="145839"/>
                  <a:pt x="4962372" y="138725"/>
                  <a:pt x="4976910" y="135168"/>
                </a:cubicBezTo>
                <a:cubicBezTo>
                  <a:pt x="5064133" y="120941"/>
                  <a:pt x="5154264" y="110269"/>
                  <a:pt x="5238580" y="71141"/>
                </a:cubicBezTo>
                <a:cubicBezTo>
                  <a:pt x="5258933" y="64027"/>
                  <a:pt x="5282192" y="64027"/>
                  <a:pt x="5290914" y="88927"/>
                </a:cubicBezTo>
                <a:cubicBezTo>
                  <a:pt x="5305452" y="124497"/>
                  <a:pt x="5285100" y="145839"/>
                  <a:pt x="5264747" y="163625"/>
                </a:cubicBezTo>
                <a:cubicBezTo>
                  <a:pt x="5229858" y="195638"/>
                  <a:pt x="5189154" y="188525"/>
                  <a:pt x="5151357" y="192082"/>
                </a:cubicBezTo>
                <a:cubicBezTo>
                  <a:pt x="5046689" y="209867"/>
                  <a:pt x="4997261" y="259665"/>
                  <a:pt x="4974002" y="373491"/>
                </a:cubicBezTo>
                <a:cubicBezTo>
                  <a:pt x="5064133" y="327250"/>
                  <a:pt x="5154264" y="384162"/>
                  <a:pt x="5241488" y="352148"/>
                </a:cubicBezTo>
                <a:cubicBezTo>
                  <a:pt x="5264747" y="345034"/>
                  <a:pt x="5299637" y="355706"/>
                  <a:pt x="5288007" y="394834"/>
                </a:cubicBezTo>
                <a:cubicBezTo>
                  <a:pt x="5276378" y="430405"/>
                  <a:pt x="5238580" y="458860"/>
                  <a:pt x="5305452" y="451747"/>
                </a:cubicBezTo>
                <a:cubicBezTo>
                  <a:pt x="5354879" y="448189"/>
                  <a:pt x="5369416" y="405504"/>
                  <a:pt x="5383953" y="359262"/>
                </a:cubicBezTo>
                <a:cubicBezTo>
                  <a:pt x="5395583" y="334364"/>
                  <a:pt x="5427565" y="320135"/>
                  <a:pt x="5450825" y="334364"/>
                </a:cubicBezTo>
                <a:cubicBezTo>
                  <a:pt x="5479899" y="348592"/>
                  <a:pt x="5471177" y="387720"/>
                  <a:pt x="5471177" y="416176"/>
                </a:cubicBezTo>
                <a:cubicBezTo>
                  <a:pt x="5474085" y="469532"/>
                  <a:pt x="5450825" y="494431"/>
                  <a:pt x="5410121" y="505101"/>
                </a:cubicBezTo>
                <a:cubicBezTo>
                  <a:pt x="5360693" y="519330"/>
                  <a:pt x="5311267" y="537116"/>
                  <a:pt x="5247303" y="558458"/>
                </a:cubicBezTo>
                <a:cubicBezTo>
                  <a:pt x="5317082" y="594028"/>
                  <a:pt x="5369416" y="586915"/>
                  <a:pt x="5421750" y="558458"/>
                </a:cubicBezTo>
                <a:cubicBezTo>
                  <a:pt x="5485714" y="526444"/>
                  <a:pt x="5570030" y="483759"/>
                  <a:pt x="5622364" y="522887"/>
                </a:cubicBezTo>
                <a:cubicBezTo>
                  <a:pt x="5700865" y="579800"/>
                  <a:pt x="5764829" y="544229"/>
                  <a:pt x="5834608" y="533558"/>
                </a:cubicBezTo>
                <a:cubicBezTo>
                  <a:pt x="5979982" y="512216"/>
                  <a:pt x="5889850" y="480203"/>
                  <a:pt x="6035223" y="462417"/>
                </a:cubicBezTo>
                <a:cubicBezTo>
                  <a:pt x="6093372" y="455303"/>
                  <a:pt x="6154429" y="426847"/>
                  <a:pt x="6238745" y="465975"/>
                </a:cubicBezTo>
                <a:cubicBezTo>
                  <a:pt x="5857868" y="672284"/>
                  <a:pt x="5677606" y="658055"/>
                  <a:pt x="5337434" y="910606"/>
                </a:cubicBezTo>
                <a:cubicBezTo>
                  <a:pt x="5351971" y="935506"/>
                  <a:pt x="5366508" y="924835"/>
                  <a:pt x="5381046" y="921277"/>
                </a:cubicBezTo>
                <a:cubicBezTo>
                  <a:pt x="5404305" y="917720"/>
                  <a:pt x="5433380" y="903491"/>
                  <a:pt x="5439195" y="949734"/>
                </a:cubicBezTo>
                <a:cubicBezTo>
                  <a:pt x="5442103" y="985305"/>
                  <a:pt x="5424657" y="1003089"/>
                  <a:pt x="5395583" y="1006647"/>
                </a:cubicBezTo>
                <a:cubicBezTo>
                  <a:pt x="5311267" y="1020875"/>
                  <a:pt x="5235673" y="1070674"/>
                  <a:pt x="5160079" y="1113358"/>
                </a:cubicBezTo>
                <a:cubicBezTo>
                  <a:pt x="5125190" y="1131144"/>
                  <a:pt x="5087393" y="1156043"/>
                  <a:pt x="5101930" y="1220069"/>
                </a:cubicBezTo>
                <a:cubicBezTo>
                  <a:pt x="5131004" y="1237855"/>
                  <a:pt x="5151357" y="1212955"/>
                  <a:pt x="5174617" y="1209399"/>
                </a:cubicBezTo>
                <a:cubicBezTo>
                  <a:pt x="5197876" y="1205842"/>
                  <a:pt x="5253118" y="1220069"/>
                  <a:pt x="5238580" y="1230741"/>
                </a:cubicBezTo>
                <a:cubicBezTo>
                  <a:pt x="5171709" y="1269868"/>
                  <a:pt x="5293822" y="1365909"/>
                  <a:pt x="5212414" y="1365909"/>
                </a:cubicBezTo>
                <a:cubicBezTo>
                  <a:pt x="5078671" y="1365909"/>
                  <a:pt x="5005984" y="1536647"/>
                  <a:pt x="4878056" y="1540204"/>
                </a:cubicBezTo>
                <a:cubicBezTo>
                  <a:pt x="4857704" y="1540204"/>
                  <a:pt x="4848982" y="1572219"/>
                  <a:pt x="4848982" y="1597117"/>
                </a:cubicBezTo>
                <a:cubicBezTo>
                  <a:pt x="4848982" y="1629132"/>
                  <a:pt x="4869333" y="1632688"/>
                  <a:pt x="4889686" y="1636245"/>
                </a:cubicBezTo>
                <a:cubicBezTo>
                  <a:pt x="4921668" y="1639802"/>
                  <a:pt x="4956557" y="1597117"/>
                  <a:pt x="4997261" y="1657587"/>
                </a:cubicBezTo>
                <a:cubicBezTo>
                  <a:pt x="4921668" y="1693158"/>
                  <a:pt x="4843167" y="1728729"/>
                  <a:pt x="4846074" y="1849668"/>
                </a:cubicBezTo>
                <a:cubicBezTo>
                  <a:pt x="4846074" y="1881683"/>
                  <a:pt x="4814092" y="1895910"/>
                  <a:pt x="4790832" y="1903025"/>
                </a:cubicBezTo>
                <a:cubicBezTo>
                  <a:pt x="4750128" y="1917252"/>
                  <a:pt x="4718146" y="1938595"/>
                  <a:pt x="4694886" y="1984836"/>
                </a:cubicBezTo>
                <a:cubicBezTo>
                  <a:pt x="4694886" y="1995507"/>
                  <a:pt x="4694886" y="2002622"/>
                  <a:pt x="4694886" y="2013292"/>
                </a:cubicBezTo>
                <a:cubicBezTo>
                  <a:pt x="4700701" y="2123562"/>
                  <a:pt x="4758850" y="2120004"/>
                  <a:pt x="4822814" y="2102219"/>
                </a:cubicBezTo>
                <a:cubicBezTo>
                  <a:pt x="4898408" y="2080877"/>
                  <a:pt x="4974002" y="2038192"/>
                  <a:pt x="5055411" y="2077320"/>
                </a:cubicBezTo>
                <a:cubicBezTo>
                  <a:pt x="4942020" y="2130676"/>
                  <a:pt x="4817000" y="2134233"/>
                  <a:pt x="4712331" y="2208931"/>
                </a:cubicBezTo>
                <a:cubicBezTo>
                  <a:pt x="5101930" y="2223159"/>
                  <a:pt x="5445010" y="1984836"/>
                  <a:pt x="5822979" y="1892353"/>
                </a:cubicBezTo>
                <a:cubicBezTo>
                  <a:pt x="5811349" y="1952823"/>
                  <a:pt x="5779367" y="1967051"/>
                  <a:pt x="5753200" y="1974165"/>
                </a:cubicBezTo>
                <a:cubicBezTo>
                  <a:pt x="5613642" y="2020407"/>
                  <a:pt x="5491529" y="2112891"/>
                  <a:pt x="5363601" y="2191146"/>
                </a:cubicBezTo>
                <a:cubicBezTo>
                  <a:pt x="5311267" y="2223159"/>
                  <a:pt x="5273470" y="2258731"/>
                  <a:pt x="5253118" y="2326314"/>
                </a:cubicBezTo>
                <a:cubicBezTo>
                  <a:pt x="5235673" y="2390340"/>
                  <a:pt x="5200783" y="2418796"/>
                  <a:pt x="5136819" y="2401012"/>
                </a:cubicBezTo>
                <a:cubicBezTo>
                  <a:pt x="5084485" y="2386784"/>
                  <a:pt x="5029243" y="2393898"/>
                  <a:pt x="4974002" y="2401012"/>
                </a:cubicBezTo>
                <a:cubicBezTo>
                  <a:pt x="4912946" y="2408126"/>
                  <a:pt x="4843167" y="2479267"/>
                  <a:pt x="4857704" y="2518395"/>
                </a:cubicBezTo>
                <a:cubicBezTo>
                  <a:pt x="4886778" y="2582422"/>
                  <a:pt x="4936205" y="2550408"/>
                  <a:pt x="4976910" y="2543294"/>
                </a:cubicBezTo>
                <a:cubicBezTo>
                  <a:pt x="5026336" y="2536181"/>
                  <a:pt x="5116467" y="2518395"/>
                  <a:pt x="5116467" y="2525509"/>
                </a:cubicBezTo>
                <a:cubicBezTo>
                  <a:pt x="5148450" y="2685576"/>
                  <a:pt x="5221136" y="2564636"/>
                  <a:pt x="5273470" y="2564636"/>
                </a:cubicBezTo>
                <a:cubicBezTo>
                  <a:pt x="5322897" y="2564636"/>
                  <a:pt x="5372323" y="2546851"/>
                  <a:pt x="5418843" y="2532623"/>
                </a:cubicBezTo>
                <a:cubicBezTo>
                  <a:pt x="5479899" y="2514837"/>
                  <a:pt x="5535140" y="2546851"/>
                  <a:pt x="5593290" y="2553965"/>
                </a:cubicBezTo>
                <a:cubicBezTo>
                  <a:pt x="5645624" y="2561080"/>
                  <a:pt x="5616550" y="2653563"/>
                  <a:pt x="5648532" y="2692689"/>
                </a:cubicBezTo>
                <a:cubicBezTo>
                  <a:pt x="5654346" y="2703362"/>
                  <a:pt x="5660161" y="2703362"/>
                  <a:pt x="5665976" y="2703362"/>
                </a:cubicBezTo>
                <a:cubicBezTo>
                  <a:pt x="5683421" y="2980812"/>
                  <a:pt x="5988704" y="2913227"/>
                  <a:pt x="5988704" y="2923898"/>
                </a:cubicBezTo>
                <a:cubicBezTo>
                  <a:pt x="6014871" y="2941684"/>
                  <a:pt x="6046853" y="2899000"/>
                  <a:pt x="6078835" y="2941684"/>
                </a:cubicBezTo>
                <a:cubicBezTo>
                  <a:pt x="5942185" y="3137322"/>
                  <a:pt x="5732847" y="3183563"/>
                  <a:pt x="5546771" y="3329402"/>
                </a:cubicBezTo>
                <a:cubicBezTo>
                  <a:pt x="5700865" y="3379202"/>
                  <a:pt x="5790997" y="3208463"/>
                  <a:pt x="5904388" y="3229805"/>
                </a:cubicBezTo>
                <a:cubicBezTo>
                  <a:pt x="5959629" y="3283162"/>
                  <a:pt x="5793904" y="3368530"/>
                  <a:pt x="5953814" y="3393429"/>
                </a:cubicBezTo>
                <a:cubicBezTo>
                  <a:pt x="5884036" y="3439672"/>
                  <a:pt x="5834608" y="3485914"/>
                  <a:pt x="5785182" y="3539269"/>
                </a:cubicBezTo>
                <a:cubicBezTo>
                  <a:pt x="5700865" y="3635309"/>
                  <a:pt x="5683421" y="3699337"/>
                  <a:pt x="5724125" y="3827390"/>
                </a:cubicBezTo>
                <a:cubicBezTo>
                  <a:pt x="5750293" y="3912759"/>
                  <a:pt x="5788089" y="3991015"/>
                  <a:pt x="5753200" y="4090612"/>
                </a:cubicBezTo>
                <a:cubicBezTo>
                  <a:pt x="5729940" y="4158196"/>
                  <a:pt x="5738663" y="4204438"/>
                  <a:pt x="5825886" y="4172424"/>
                </a:cubicBezTo>
                <a:cubicBezTo>
                  <a:pt x="5918925" y="4140411"/>
                  <a:pt x="5953814" y="4200882"/>
                  <a:pt x="5930554" y="4321821"/>
                </a:cubicBezTo>
                <a:cubicBezTo>
                  <a:pt x="5916018" y="4400076"/>
                  <a:pt x="5930554" y="4424975"/>
                  <a:pt x="5994519" y="4414305"/>
                </a:cubicBezTo>
                <a:cubicBezTo>
                  <a:pt x="6064297" y="4403633"/>
                  <a:pt x="6131169" y="4353835"/>
                  <a:pt x="6218393" y="4378734"/>
                </a:cubicBezTo>
                <a:cubicBezTo>
                  <a:pt x="6148614" y="4521016"/>
                  <a:pt x="6000333" y="4478331"/>
                  <a:pt x="5918925" y="4613499"/>
                </a:cubicBezTo>
                <a:cubicBezTo>
                  <a:pt x="6014871" y="4613499"/>
                  <a:pt x="6090465" y="4613499"/>
                  <a:pt x="6160243" y="4585042"/>
                </a:cubicBezTo>
                <a:cubicBezTo>
                  <a:pt x="6189318" y="4574373"/>
                  <a:pt x="6221300" y="4560144"/>
                  <a:pt x="6238745" y="4602828"/>
                </a:cubicBezTo>
                <a:cubicBezTo>
                  <a:pt x="6259098" y="4652628"/>
                  <a:pt x="6218393" y="4670412"/>
                  <a:pt x="6195133" y="4677526"/>
                </a:cubicBezTo>
                <a:cubicBezTo>
                  <a:pt x="6128261" y="4702425"/>
                  <a:pt x="6075928" y="4759339"/>
                  <a:pt x="6017778" y="4805580"/>
                </a:cubicBezTo>
                <a:cubicBezTo>
                  <a:pt x="5892758" y="4905177"/>
                  <a:pt x="5756107" y="4990547"/>
                  <a:pt x="5651439" y="5154171"/>
                </a:cubicBezTo>
                <a:cubicBezTo>
                  <a:pt x="5782275" y="5111487"/>
                  <a:pt x="5881128" y="5011889"/>
                  <a:pt x="6006149" y="4994104"/>
                </a:cubicBezTo>
                <a:cubicBezTo>
                  <a:pt x="5898572" y="5143500"/>
                  <a:pt x="5761922" y="5243097"/>
                  <a:pt x="5633994" y="5353367"/>
                </a:cubicBezTo>
                <a:cubicBezTo>
                  <a:pt x="5596197" y="5385379"/>
                  <a:pt x="5558400" y="5406721"/>
                  <a:pt x="5552586" y="5474306"/>
                </a:cubicBezTo>
                <a:cubicBezTo>
                  <a:pt x="5535140" y="5605917"/>
                  <a:pt x="5488622" y="5712629"/>
                  <a:pt x="5383953" y="5769542"/>
                </a:cubicBezTo>
                <a:cubicBezTo>
                  <a:pt x="5383953" y="5769542"/>
                  <a:pt x="5389768" y="5790884"/>
                  <a:pt x="5392675" y="5801555"/>
                </a:cubicBezTo>
                <a:cubicBezTo>
                  <a:pt x="5456640" y="5805112"/>
                  <a:pt x="5506066" y="5726858"/>
                  <a:pt x="5584568" y="5755314"/>
                </a:cubicBezTo>
                <a:cubicBezTo>
                  <a:pt x="5506066" y="5862025"/>
                  <a:pt x="5442103" y="5954508"/>
                  <a:pt x="5334526" y="6004307"/>
                </a:cubicBezTo>
                <a:cubicBezTo>
                  <a:pt x="5247303" y="6043434"/>
                  <a:pt x="5139727" y="6068335"/>
                  <a:pt x="5075763" y="6196388"/>
                </a:cubicBezTo>
                <a:cubicBezTo>
                  <a:pt x="5148450" y="6221287"/>
                  <a:pt x="5203691" y="6189274"/>
                  <a:pt x="5258933" y="6167932"/>
                </a:cubicBezTo>
                <a:cubicBezTo>
                  <a:pt x="5343249" y="6132361"/>
                  <a:pt x="5427565" y="6093234"/>
                  <a:pt x="5511881" y="6057663"/>
                </a:cubicBezTo>
                <a:cubicBezTo>
                  <a:pt x="5543864" y="6043434"/>
                  <a:pt x="5578753" y="6036320"/>
                  <a:pt x="5599105" y="6100347"/>
                </a:cubicBezTo>
                <a:cubicBezTo>
                  <a:pt x="5491529" y="6114575"/>
                  <a:pt x="5427565" y="6199945"/>
                  <a:pt x="5360693" y="6281757"/>
                </a:cubicBezTo>
                <a:cubicBezTo>
                  <a:pt x="5322897" y="6327999"/>
                  <a:pt x="5290914" y="6388469"/>
                  <a:pt x="5224043" y="6367127"/>
                </a:cubicBezTo>
                <a:cubicBezTo>
                  <a:pt x="5189154" y="6356456"/>
                  <a:pt x="5165894" y="6388469"/>
                  <a:pt x="5168801" y="6431153"/>
                </a:cubicBezTo>
                <a:cubicBezTo>
                  <a:pt x="5183339" y="6580550"/>
                  <a:pt x="5099022" y="6630349"/>
                  <a:pt x="5011799" y="6658805"/>
                </a:cubicBezTo>
                <a:cubicBezTo>
                  <a:pt x="4883871" y="6701489"/>
                  <a:pt x="4770480" y="6786859"/>
                  <a:pt x="4651275" y="6858000"/>
                </a:cubicBezTo>
                <a:lnTo>
                  <a:pt x="1823619" y="6858000"/>
                </a:lnTo>
                <a:lnTo>
                  <a:pt x="947849" y="6858000"/>
                </a:lnTo>
                <a:lnTo>
                  <a:pt x="732568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8D905-5FC9-445D-9504-6C3B06C71687}"/>
              </a:ext>
            </a:extLst>
          </p:cNvPr>
          <p:cNvSpPr txBox="1"/>
          <p:nvPr/>
        </p:nvSpPr>
        <p:spPr>
          <a:xfrm>
            <a:off x="687583" y="211144"/>
            <a:ext cx="9169398" cy="16552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HELP in Central Asia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F0B44D-BBFE-43C5-BDA8-7B63E0A1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3400" y="3238881"/>
            <a:ext cx="5311315" cy="3672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6FA3BF9-BDBC-4C22-AC9C-3A1E05336385}"/>
              </a:ext>
            </a:extLst>
          </p:cNvPr>
          <p:cNvSpPr txBox="1"/>
          <p:nvPr/>
        </p:nvSpPr>
        <p:spPr>
          <a:xfrm>
            <a:off x="687583" y="2209176"/>
            <a:ext cx="63957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Two regional HELP Trainings-of-Trainers took place for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72 legal professionals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from Kazakhstan, Kyrgyzstan, Tajikistan, Turkmenistan and Uzbekistan in April 2021 and May 2022.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923E81-CF62-46FF-9B3B-8B474F834E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39" y="5143500"/>
            <a:ext cx="7738864" cy="4514000"/>
          </a:xfrm>
          <a:prstGeom prst="rect">
            <a:avLst/>
          </a:prstGeom>
        </p:spPr>
      </p:pic>
      <p:sp>
        <p:nvSpPr>
          <p:cNvPr id="10" name="Ovale 8">
            <a:extLst>
              <a:ext uri="{FF2B5EF4-FFF2-40B4-BE49-F238E27FC236}">
                <a16:creationId xmlns:a16="http://schemas.microsoft.com/office/drawing/2014/main" id="{114903DA-E433-6F4A-96C7-5FF00FD72ADB}"/>
              </a:ext>
            </a:extLst>
          </p:cNvPr>
          <p:cNvSpPr/>
          <p:nvPr/>
        </p:nvSpPr>
        <p:spPr>
          <a:xfrm>
            <a:off x="14096999" y="7197299"/>
            <a:ext cx="3177716" cy="295253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it-IT" sz="4000" b="1" dirty="0">
                <a:solidFill>
                  <a:prstClr val="black"/>
                </a:solidFill>
              </a:rPr>
              <a:t>25</a:t>
            </a:r>
          </a:p>
          <a:p>
            <a:pPr algn="ctr" defTabSz="685800"/>
            <a:r>
              <a:rPr lang="it-IT" sz="2400" b="1" dirty="0">
                <a:solidFill>
                  <a:prstClr val="black"/>
                </a:solidFill>
              </a:rPr>
              <a:t>Certified tutors + new are to be certified </a:t>
            </a:r>
          </a:p>
        </p:txBody>
      </p:sp>
    </p:spTree>
    <p:extLst>
      <p:ext uri="{BB962C8B-B14F-4D97-AF65-F5344CB8AC3E}">
        <p14:creationId xmlns:p14="http://schemas.microsoft.com/office/powerpoint/2010/main" val="2274598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9" name="Rectangle 1068">
            <a:extLst>
              <a:ext uri="{FF2B5EF4-FFF2-40B4-BE49-F238E27FC236}">
                <a16:creationId xmlns:a16="http://schemas.microsoft.com/office/drawing/2014/main" id="{6E25EB17-46B3-4AFD-B33A-4AEC7F63F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B8D905-5FC9-445D-9504-6C3B06C71687}"/>
              </a:ext>
            </a:extLst>
          </p:cNvPr>
          <p:cNvSpPr txBox="1"/>
          <p:nvPr/>
        </p:nvSpPr>
        <p:spPr>
          <a:xfrm>
            <a:off x="822960" y="1284406"/>
            <a:ext cx="6172200" cy="246770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   Uzbekistan </a:t>
            </a:r>
          </a:p>
        </p:txBody>
      </p:sp>
      <p:sp>
        <p:nvSpPr>
          <p:cNvPr id="1071" name="Rectangle 1070">
            <a:extLst>
              <a:ext uri="{FF2B5EF4-FFF2-40B4-BE49-F238E27FC236}">
                <a16:creationId xmlns:a16="http://schemas.microsoft.com/office/drawing/2014/main" id="{481EABE0-FA8E-49A5-A966-F0539111C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79576" y="545084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The HELP course “Rights of persons with disabilities” launched in Uzbekistan">
            <a:extLst>
              <a:ext uri="{FF2B5EF4-FFF2-40B4-BE49-F238E27FC236}">
                <a16:creationId xmlns:a16="http://schemas.microsoft.com/office/drawing/2014/main" id="{F3842BD8-23CD-47E5-8C6A-2F0110A5CF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0" r="7727" b="3"/>
          <a:stretch/>
        </p:blipFill>
        <p:spPr bwMode="auto">
          <a:xfrm>
            <a:off x="6975408" y="826336"/>
            <a:ext cx="5561691" cy="384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3" name="Rectangle 1072">
            <a:extLst>
              <a:ext uri="{FF2B5EF4-FFF2-40B4-BE49-F238E27FC236}">
                <a16:creationId xmlns:a16="http://schemas.microsoft.com/office/drawing/2014/main" id="{56A3E26D-73B1-468C-B97B-BC1815959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2958" y="4069231"/>
            <a:ext cx="617220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6FA3BF9-BDBC-4C22-AC9C-3A1E05336385}"/>
              </a:ext>
            </a:extLst>
          </p:cNvPr>
          <p:cNvSpPr txBox="1"/>
          <p:nvPr/>
        </p:nvSpPr>
        <p:spPr>
          <a:xfrm>
            <a:off x="608076" y="4011753"/>
            <a:ext cx="6387082" cy="5448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300" dirty="0"/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 HELP courses in the Uzbek language.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National adaptation and translation of the course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“Rights of persons with disabilities”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launched for 25 judges of the National School of Judges in Uzbekistan.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 HELP courses translated: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“Combatting trafficking in human beings” and “Violence against women and domestic violence” 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National adaption ongoing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Academy of the General Prosecutor’s Office.</a:t>
            </a:r>
          </a:p>
          <a:p>
            <a:pPr marL="342900" indent="-3429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International co-operation in criminal matters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to be translated and adapted </a:t>
            </a:r>
          </a:p>
        </p:txBody>
      </p:sp>
      <p:pic>
        <p:nvPicPr>
          <p:cNvPr id="1032" name="Picture 8" descr="Высшая школа судей при Высшем судейском совете Республики Узбекистан">
            <a:extLst>
              <a:ext uri="{FF2B5EF4-FFF2-40B4-BE49-F238E27FC236}">
                <a16:creationId xmlns:a16="http://schemas.microsoft.com/office/drawing/2014/main" id="{30F2173E-46A6-4E4C-B320-602468A93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7" r="5879" b="-1"/>
          <a:stretch/>
        </p:blipFill>
        <p:spPr bwMode="auto">
          <a:xfrm>
            <a:off x="7818120" y="5498081"/>
            <a:ext cx="3474722" cy="39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035562-BE51-40F6-9B5F-8CC26CBC9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125" b="-2"/>
          <a:stretch/>
        </p:blipFill>
        <p:spPr>
          <a:xfrm>
            <a:off x="12729803" y="772169"/>
            <a:ext cx="5273789" cy="4954590"/>
          </a:xfrm>
          <a:prstGeom prst="rect">
            <a:avLst/>
          </a:prstGeo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63DF6575-B0A8-4B47-9E81-885D9D5225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4" r="-1" b="13829"/>
          <a:stretch/>
        </p:blipFill>
        <p:spPr>
          <a:xfrm>
            <a:off x="12480916" y="6031559"/>
            <a:ext cx="5273789" cy="3264821"/>
          </a:xfrm>
          <a:prstGeom prst="rect">
            <a:avLst/>
          </a:prstGeom>
        </p:spPr>
      </p:pic>
      <p:sp>
        <p:nvSpPr>
          <p:cNvPr id="8" name="AutoShape 6">
            <a:extLst>
              <a:ext uri="{FF2B5EF4-FFF2-40B4-BE49-F238E27FC236}">
                <a16:creationId xmlns:a16="http://schemas.microsoft.com/office/drawing/2014/main" id="{44CDCFED-E7B4-4028-AE3A-87205827D4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57267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2" name="Picture 2" descr="Флаг Узбекистана — Википедия">
            <a:extLst>
              <a:ext uri="{FF2B5EF4-FFF2-40B4-BE49-F238E27FC236}">
                <a16:creationId xmlns:a16="http://schemas.microsoft.com/office/drawing/2014/main" id="{101DBFE5-64A6-9E41-CB54-3500E201C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33" y="901700"/>
            <a:ext cx="2767528" cy="13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801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82430-EBE3-4829-B2B6-3E0B48714412}"/>
              </a:ext>
            </a:extLst>
          </p:cNvPr>
          <p:cNvSpPr txBox="1"/>
          <p:nvPr/>
        </p:nvSpPr>
        <p:spPr>
          <a:xfrm>
            <a:off x="918972" y="1618488"/>
            <a:ext cx="9409176" cy="2318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Kazakhstan  </a:t>
            </a:r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75588" y="545084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Kazakhstan: seminar on European human rights standards in law enforcement">
            <a:extLst>
              <a:ext uri="{FF2B5EF4-FFF2-40B4-BE49-F238E27FC236}">
                <a16:creationId xmlns:a16="http://schemas.microsoft.com/office/drawing/2014/main" id="{C981E5C2-4415-4DBF-83B0-01A401AEED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/>
          <a:stretch/>
        </p:blipFill>
        <p:spPr bwMode="auto">
          <a:xfrm>
            <a:off x="11526012" y="1"/>
            <a:ext cx="6761988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4403311"/>
            <a:ext cx="932688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37202-995C-463A-A71F-35645926EF2C}"/>
              </a:ext>
            </a:extLst>
          </p:cNvPr>
          <p:cNvSpPr txBox="1"/>
          <p:nvPr/>
        </p:nvSpPr>
        <p:spPr>
          <a:xfrm>
            <a:off x="918972" y="5033772"/>
            <a:ext cx="9409176" cy="42382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b="1" dirty="0"/>
              <a:t>HELP Course “Ethics for judges, prosecutors and lawyers” </a:t>
            </a:r>
            <a:r>
              <a:rPr lang="en-US" sz="3100" dirty="0"/>
              <a:t>translated into the Kazakh language. To be launched in the autumn of 2022 and adapted with the Academy of the General Prosecutor’s Office.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1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100" dirty="0"/>
              <a:t>Seminars on European human rights standards, including those relating to </a:t>
            </a:r>
            <a:r>
              <a:rPr lang="en-US" sz="3100" b="1" dirty="0"/>
              <a:t>law enforcement, </a:t>
            </a:r>
            <a:r>
              <a:rPr lang="en-US" sz="3100" dirty="0"/>
              <a:t>in co-operation with </a:t>
            </a:r>
            <a:r>
              <a:rPr lang="en-US" sz="3100" b="1" dirty="0"/>
              <a:t>the Human Rights Commission under the President of the Republic of Kazakhstan and the Institute Sorbonne-Kazakhstan.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A28F046-AE28-4497-A769-C95F980DA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69" b="9383"/>
          <a:stretch/>
        </p:blipFill>
        <p:spPr>
          <a:xfrm>
            <a:off x="11526012" y="3463290"/>
            <a:ext cx="6761988" cy="33604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EA8DD3-1019-4E43-95B7-C2F9FACC107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103" r="1" b="14976"/>
          <a:stretch/>
        </p:blipFill>
        <p:spPr>
          <a:xfrm>
            <a:off x="11526012" y="6268953"/>
            <a:ext cx="6761988" cy="4069481"/>
          </a:xfrm>
          <a:prstGeom prst="rect">
            <a:avLst/>
          </a:prstGeom>
        </p:spPr>
      </p:pic>
      <p:pic>
        <p:nvPicPr>
          <p:cNvPr id="4098" name="Picture 2" descr="Флаг Республики Казахстан — Официальный сайт Президента Республики Казахстан">
            <a:extLst>
              <a:ext uri="{FF2B5EF4-FFF2-40B4-BE49-F238E27FC236}">
                <a16:creationId xmlns:a16="http://schemas.microsoft.com/office/drawing/2014/main" id="{99B86451-2CF1-A5AB-7E96-3BD05D7D1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851898"/>
            <a:ext cx="4043374" cy="231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6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3078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77" name="Rectangle 3080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359" y="950428"/>
            <a:ext cx="8186726" cy="8243888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82430-EBE3-4829-B2B6-3E0B48714412}"/>
              </a:ext>
            </a:extLst>
          </p:cNvPr>
          <p:cNvSpPr txBox="1"/>
          <p:nvPr/>
        </p:nvSpPr>
        <p:spPr>
          <a:xfrm>
            <a:off x="1257297" y="1467612"/>
            <a:ext cx="6910578" cy="1659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Tajikistan   </a:t>
            </a:r>
          </a:p>
        </p:txBody>
      </p:sp>
      <p:sp>
        <p:nvSpPr>
          <p:cNvPr id="3078" name="Rectangle 3082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8347" y="1772304"/>
            <a:ext cx="192024" cy="10561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0" name="Rectangle 3084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6184" y="3278124"/>
            <a:ext cx="6669726" cy="13716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37202-995C-463A-A71F-35645926EF2C}"/>
              </a:ext>
            </a:extLst>
          </p:cNvPr>
          <p:cNvSpPr txBox="1"/>
          <p:nvPr/>
        </p:nvSpPr>
        <p:spPr>
          <a:xfrm>
            <a:off x="1252052" y="4242268"/>
            <a:ext cx="6910578" cy="416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/>
              <a:t>Seminar for 27 lawyers on </a:t>
            </a:r>
            <a:r>
              <a:rPr lang="en-GB" sz="2800" b="1" dirty="0"/>
              <a:t>the Right to a fair trial </a:t>
            </a:r>
            <a:r>
              <a:rPr lang="en-GB" sz="2800" dirty="0"/>
              <a:t>and the case law of the European Court of Human Rights in May 2022.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Public lecture on the European Convention on Human Rights for law students and the law faculty of Tajikistan National University.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Further activities planned.</a:t>
            </a:r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A28F046-AE28-4497-A769-C95F980DA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014" b="-2"/>
          <a:stretch/>
        </p:blipFill>
        <p:spPr>
          <a:xfrm>
            <a:off x="9486898" y="10"/>
            <a:ext cx="8186726" cy="5006328"/>
          </a:xfrm>
          <a:prstGeom prst="rect">
            <a:avLst/>
          </a:prstGeom>
        </p:spPr>
      </p:pic>
      <p:pic>
        <p:nvPicPr>
          <p:cNvPr id="3074" name="Picture 2" descr="Strengthening co-operation with the legal community of Tajikistan">
            <a:extLst>
              <a:ext uri="{FF2B5EF4-FFF2-40B4-BE49-F238E27FC236}">
                <a16:creationId xmlns:a16="http://schemas.microsoft.com/office/drawing/2014/main" id="{52B9EE84-4390-49FE-999C-57D803EA72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6" r="-2" b="-2"/>
          <a:stretch/>
        </p:blipFill>
        <p:spPr bwMode="auto">
          <a:xfrm>
            <a:off x="9486885" y="5280658"/>
            <a:ext cx="8186725" cy="500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Флаг Таджикистана — Википедия">
            <a:extLst>
              <a:ext uri="{FF2B5EF4-FFF2-40B4-BE49-F238E27FC236}">
                <a16:creationId xmlns:a16="http://schemas.microsoft.com/office/drawing/2014/main" id="{64D075B9-0681-5924-9422-E7F094D83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063" y="1302544"/>
            <a:ext cx="3175000" cy="158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496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82430-EBE3-4829-B2B6-3E0B48714412}"/>
              </a:ext>
            </a:extLst>
          </p:cNvPr>
          <p:cNvSpPr txBox="1"/>
          <p:nvPr/>
        </p:nvSpPr>
        <p:spPr>
          <a:xfrm>
            <a:off x="918972" y="1618488"/>
            <a:ext cx="9409176" cy="2318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Kyrgyzstan</a:t>
            </a:r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75588" y="545084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954C83-EF23-1F2F-2129-69AB1063DC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0" b="17979"/>
          <a:stretch/>
        </p:blipFill>
        <p:spPr bwMode="auto">
          <a:xfrm>
            <a:off x="11526012" y="1"/>
            <a:ext cx="6761988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6" name="Rectangle 1045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2688" y="4403311"/>
            <a:ext cx="932688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37202-995C-463A-A71F-35645926EF2C}"/>
              </a:ext>
            </a:extLst>
          </p:cNvPr>
          <p:cNvSpPr txBox="1"/>
          <p:nvPr/>
        </p:nvSpPr>
        <p:spPr>
          <a:xfrm>
            <a:off x="918972" y="5033772"/>
            <a:ext cx="9409176" cy="495909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Seminar on the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Right to a fair trial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judges with the High school of Justice.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Workshop on Child friendly justice.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HELP course on Child friendly justice to be translated and adapted.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Round table on Rule of Law  in co-operation with the Ministry of Foreign Affairs of the Kyrgyz Republic and the Diplomatic Academy of the Ministry of Foreign Affairs.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A28F046-AE28-4497-A769-C95F980DA0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62" b="5990"/>
          <a:stretch/>
        </p:blipFill>
        <p:spPr>
          <a:xfrm>
            <a:off x="11526012" y="3463290"/>
            <a:ext cx="6761988" cy="3360420"/>
          </a:xfrm>
          <a:prstGeom prst="rect">
            <a:avLst/>
          </a:prstGeom>
        </p:spPr>
      </p:pic>
      <p:pic>
        <p:nvPicPr>
          <p:cNvPr id="1030" name="Picture 6" descr="Help Course “Child friendly Justice” launched for legal professionals in  Albania - HELP in the Western Balkans">
            <a:extLst>
              <a:ext uri="{FF2B5EF4-FFF2-40B4-BE49-F238E27FC236}">
                <a16:creationId xmlns:a16="http://schemas.microsoft.com/office/drawing/2014/main" id="{63568328-95AC-1B11-50A4-B668A135D0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2"/>
          <a:stretch/>
        </p:blipFill>
        <p:spPr bwMode="auto">
          <a:xfrm>
            <a:off x="11526012" y="6926580"/>
            <a:ext cx="6761988" cy="3360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Флаг Киргизии — Википедия">
            <a:extLst>
              <a:ext uri="{FF2B5EF4-FFF2-40B4-BE49-F238E27FC236}">
                <a16:creationId xmlns:a16="http://schemas.microsoft.com/office/drawing/2014/main" id="{1CCA299E-4940-5E44-E225-2EE164B65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13788"/>
            <a:ext cx="31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80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282430-EBE3-4829-B2B6-3E0B48714412}"/>
              </a:ext>
            </a:extLst>
          </p:cNvPr>
          <p:cNvSpPr txBox="1"/>
          <p:nvPr/>
        </p:nvSpPr>
        <p:spPr>
          <a:xfrm>
            <a:off x="918972" y="1618488"/>
            <a:ext cx="9403155" cy="2304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800" b="1">
                <a:latin typeface="+mj-lt"/>
                <a:ea typeface="+mj-ea"/>
                <a:cs typeface="+mj-cs"/>
              </a:rPr>
              <a:t>Turkmenistan    </a:t>
            </a:r>
          </a:p>
        </p:txBody>
      </p:sp>
      <p:sp>
        <p:nvSpPr>
          <p:cNvPr id="17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279803" y="545084"/>
            <a:ext cx="109728" cy="822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759" y="4403311"/>
            <a:ext cx="9326880" cy="27432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1F90A7CF-EAEC-693C-DB31-A4D17E0511B7}"/>
              </a:ext>
            </a:extLst>
          </p:cNvPr>
          <p:cNvSpPr txBox="1"/>
          <p:nvPr/>
        </p:nvSpPr>
        <p:spPr>
          <a:xfrm>
            <a:off x="923187" y="5033772"/>
            <a:ext cx="9403155" cy="4238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Participation of representatives from national training institutions in HELP Training-of-Trainers.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Co-operation to be pursued further as safety measures due to the pandemic have been lifted.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Ongoing dialogue on engagement, activities and outcomes.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300" dirty="0"/>
          </a:p>
        </p:txBody>
      </p:sp>
      <p:pic>
        <p:nvPicPr>
          <p:cNvPr id="5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DA28F046-AE28-4497-A769-C95F980DA0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98" r="57527"/>
          <a:stretch/>
        </p:blipFill>
        <p:spPr>
          <a:xfrm>
            <a:off x="11526009" y="10"/>
            <a:ext cx="6761989" cy="10286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637202-995C-463A-A71F-35645926EF2C}"/>
              </a:ext>
            </a:extLst>
          </p:cNvPr>
          <p:cNvSpPr txBox="1"/>
          <p:nvPr/>
        </p:nvSpPr>
        <p:spPr>
          <a:xfrm>
            <a:off x="1252052" y="4242268"/>
            <a:ext cx="6910578" cy="4168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700" dirty="0"/>
          </a:p>
        </p:txBody>
      </p:sp>
      <p:pic>
        <p:nvPicPr>
          <p:cNvPr id="2050" name="Picture 2" descr="Флаг Туркмении — Википедия">
            <a:extLst>
              <a:ext uri="{FF2B5EF4-FFF2-40B4-BE49-F238E27FC236}">
                <a16:creationId xmlns:a16="http://schemas.microsoft.com/office/drawing/2014/main" id="{8D8BD677-54AB-BA00-FF14-7B6E4C28C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671" y="1756885"/>
            <a:ext cx="3175000" cy="212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0469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445</Words>
  <Application>Microsoft Macintosh PowerPoint</Application>
  <PresentationFormat>Custom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 Light</vt:lpstr>
      <vt:lpstr>Calibri</vt:lpstr>
      <vt:lpstr>Exo 2 Medium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 TAEC Meeting with the consultants, копия</dc:title>
  <dc:creator>KHOKHLOVA Krystyna</dc:creator>
  <cp:lastModifiedBy>steinunn blondal</cp:lastModifiedBy>
  <cp:revision>34</cp:revision>
  <dcterms:created xsi:type="dcterms:W3CDTF">2006-08-16T00:00:00Z</dcterms:created>
  <dcterms:modified xsi:type="dcterms:W3CDTF">2022-07-01T04:27:15Z</dcterms:modified>
  <dc:identifier>DAEgIYpNCTM</dc:identifier>
</cp:coreProperties>
</file>