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>
        <p:scale>
          <a:sx n="99" d="100"/>
          <a:sy n="99" d="100"/>
        </p:scale>
        <p:origin x="-12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751054-E8DC-4E8F-9D0A-FA6B4EAC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E0ED3-5EB4-4471-BDF6-A0F908404283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3E58A6-C1E3-4BA3-BE42-268EDF8A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8141F5-1AF5-4A7E-BB29-53B94045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1E1AC-12D3-4FA1-9195-5930A2612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29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1CB438-D7AF-41CA-B6BE-FF7E49B9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10BB-0FEB-4EB0-9931-9FD9D50A3DE1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E7925B-4E4E-4B30-8051-D32785B3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8C7C29-E49F-4E19-9B43-F1F91F8F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C277-0129-40A2-8CB4-C61A8878A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73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6C8C1D-FA67-4E15-88EE-358569C4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5187-0A9F-4C72-A439-5B9FE8A8F561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4535F0-19FE-4716-882A-BF84916EB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F28B5-205B-4C27-9184-B1C69CBD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1FAB-6600-40C0-BE8E-717B9833A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83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82FE97-F78E-4662-BA09-1DF598A4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99E7-AF83-4657-90B5-32453AE3B27C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A524EB-3C41-4112-87F4-F002F660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331407-BDD6-44FE-AD15-DCDA49BF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0D270-66C8-4148-9913-37D53CEE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69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803939-4635-4656-A02F-E39D8AAA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2807-0DA8-4714-9A7E-D9840252F606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218F2A-3DBC-4930-8858-EF24F419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D5A20F-A095-4330-AF75-89314BBCA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D306A-B750-4CDD-9FF7-2176A0F69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0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E8DA0AB-27C0-4764-A65A-AE33DD97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DE089-E47B-4AED-B09E-29079F571090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A92F539-26DF-43E3-A7E5-56BF6E7A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75BF0AB-7EB0-4130-892C-ADDD60BC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E3F0-A8D6-4405-B1B6-35C16D70A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D0DA6DA2-3677-4531-B8FF-C62B24AB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C0DD-6338-48EA-B62A-625845DEFAE5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98EB6223-354B-4D89-AD6D-9FC87AD9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15B1853-817B-42B6-8B6C-94F9A096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D2A4-0323-44F6-9BCA-5622AAACB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68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C2885A1-BAF3-45D8-8351-B4858C250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E479-293E-46FF-8636-FA294392DD4F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B6276239-5D43-4DF4-9E8A-D3EF4415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878FFF5-73CB-436C-9076-F793FEB2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FF4B6-65AF-4745-A5AF-FB6533647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18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E18B6F67-CBDA-4C4E-BA02-5F7A563B7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9311-EA6F-407D-86B8-ED587C272121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2B8C1895-0F82-408D-8D3C-36491C1C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4C1E264-9101-4293-8FF4-5B6F1930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B90C-5FDF-4847-B883-7ADD87AC3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80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0585B88-EEDA-4E9E-983E-35E233C3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7B61-341F-427B-8031-8C4C76BEA15E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B05C31F-9AAC-4F4A-B774-03CFF2BC9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8C35084-719E-4D2E-8802-32ACCAEB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9365-3DD7-4973-9379-08F829312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18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B735553-B8ED-454B-82AB-B10E9821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CB00-A58D-465A-AB6B-A1F21B1899EB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5D5AB14-F65C-4E89-A61D-2DA758B1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654269D-35C0-4492-AC71-1B439A8AD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E62C9-7E04-45CD-8FF7-ED54B8E8B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65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FB86BE9B-1D92-42EA-8F9B-5C36EB51AC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F13F796-CD60-4C40-8902-D5F2C52E0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A97E41-A4D9-4284-BCAE-43592E1D8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DEC150-8C96-4BE4-BD40-2317995A09EA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720DB0-8159-45EC-B2A5-0CDA49946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C56AB-17CF-4639-83DE-88E02DD27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DD2B8DA-75F9-4F17-A2B7-3A5242B9E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64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7FD36571-75D2-4FFE-AA28-CB3FB30C11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eaLnBrk="1" hangingPunct="1"/>
            <a:r>
              <a:rPr lang="en-GB" altLang="en-US" sz="3200" dirty="0"/>
              <a:t>Ensuring that recovery measures reinforce gender equality related bodies and services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F510CF05-5CC9-4282-94C6-A47B64FF2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GB" altLang="en-US" b="1" i="1" dirty="0">
                <a:solidFill>
                  <a:schemeClr val="tx1"/>
                </a:solidFill>
              </a:rPr>
              <a:t>Strengthening support services for victims of violence against women</a:t>
            </a:r>
          </a:p>
          <a:p>
            <a:pPr eaLnBrk="1" hangingPunct="1"/>
            <a:r>
              <a:rPr lang="en-GB" altLang="en-US" b="1" dirty="0">
                <a:solidFill>
                  <a:schemeClr val="tx1"/>
                </a:solidFill>
              </a:rPr>
              <a:t>21 October 2020</a:t>
            </a:r>
          </a:p>
        </p:txBody>
      </p:sp>
      <p:pic>
        <p:nvPicPr>
          <p:cNvPr id="2054" name="Picture 8" descr="C:\Users\morgan\Pictures\COE-Logo-Quadri.png">
            <a:extLst>
              <a:ext uri="{FF2B5EF4-FFF2-40B4-BE49-F238E27FC236}">
                <a16:creationId xmlns:a16="http://schemas.microsoft.com/office/drawing/2014/main" xmlns="" id="{058F28D1-B158-4E68-A339-BE8CD4594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157" y="5689000"/>
            <a:ext cx="12128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xmlns="" id="{61853CCD-E31B-4583-A47A-F3049C0F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84" y="154622"/>
            <a:ext cx="5020043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C009976-A253-42DD-B105-217D73D0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84" y="5738018"/>
            <a:ext cx="14510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B266B1E9-B708-4B85-A2E5-590A4B1CE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630" y="5738018"/>
            <a:ext cx="1451097" cy="10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9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7FD36571-75D2-4FFE-AA28-CB3FB30C11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871609"/>
            <a:ext cx="10363200" cy="1050671"/>
          </a:xfr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Strengthening support services for victims of violence against women</a:t>
            </a:r>
            <a:b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GB" altLang="en-US" sz="3200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F510CF05-5CC9-4282-94C6-A47B64FF2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83096" y="3021497"/>
            <a:ext cx="11277600" cy="2617304"/>
          </a:xfrm>
        </p:spPr>
        <p:txBody>
          <a:bodyPr/>
          <a:lstStyle/>
          <a:p>
            <a:pPr marL="457200" indent="-457200" algn="just" eaLnBrk="1" hangingPunct="1">
              <a:buFont typeface="Wingdings" panose="05000000000000000000" pitchFamily="2" charset="2"/>
              <a:buChar char="Ø"/>
            </a:pPr>
            <a:r>
              <a:rPr lang="en-GB" altLang="en-US" b="1" dirty="0">
                <a:solidFill>
                  <a:schemeClr val="tx1"/>
                </a:solidFill>
              </a:rPr>
              <a:t>The Istanbul Convention is recognised as the most far-reaching international treaty to tackle VAW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</a:pPr>
            <a:r>
              <a:rPr lang="en-GB" altLang="en-US" b="1" dirty="0">
                <a:solidFill>
                  <a:schemeClr val="tx1"/>
                </a:solidFill>
              </a:rPr>
              <a:t>GREVIO has published reports on 14 State Parties: Albania, Austria, Belgium, Denmark, Finland, France, Italy, Monaco, Montenegro, Netherlands, Portugal, Serbia, Sweden, Turkey</a:t>
            </a:r>
          </a:p>
        </p:txBody>
      </p:sp>
      <p:pic>
        <p:nvPicPr>
          <p:cNvPr id="2054" name="Picture 8" descr="C:\Users\morgan\Pictures\COE-Logo-Quadri.png">
            <a:extLst>
              <a:ext uri="{FF2B5EF4-FFF2-40B4-BE49-F238E27FC236}">
                <a16:creationId xmlns:a16="http://schemas.microsoft.com/office/drawing/2014/main" xmlns="" id="{058F28D1-B158-4E68-A339-BE8CD4594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288" y="5738018"/>
            <a:ext cx="12128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xmlns="" id="{61853CCD-E31B-4583-A47A-F3049C0F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84" y="154622"/>
            <a:ext cx="5020043" cy="156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C009976-A253-42DD-B105-217D73D0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58" y="5787627"/>
            <a:ext cx="14510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B266B1E9-B708-4B85-A2E5-590A4B1CE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3" y="5738018"/>
            <a:ext cx="1451097" cy="10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7FD36571-75D2-4FFE-AA28-CB3FB30C11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Strengthening support services for victims of violence against women</a:t>
            </a:r>
            <a:b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GB" altLang="en-US" sz="3200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F510CF05-5CC9-4282-94C6-A47B64FF2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571500" indent="-571500" eaLnBrk="1" hangingPunct="1">
              <a:buAutoNum type="romanUcPeriod"/>
            </a:pPr>
            <a:r>
              <a:rPr lang="en-GB" altLang="en-US" b="1" dirty="0">
                <a:solidFill>
                  <a:schemeClr val="tx1"/>
                </a:solidFill>
              </a:rPr>
              <a:t>General and specialist support services</a:t>
            </a:r>
          </a:p>
          <a:p>
            <a:pPr marL="571500" indent="-571500" eaLnBrk="1" hangingPunct="1">
              <a:buAutoNum type="romanUcPeriod"/>
            </a:pPr>
            <a:r>
              <a:rPr lang="en-GB" altLang="en-US" b="1" dirty="0">
                <a:solidFill>
                  <a:schemeClr val="tx1"/>
                </a:solidFill>
              </a:rPr>
              <a:t>Key principles</a:t>
            </a:r>
          </a:p>
        </p:txBody>
      </p:sp>
      <p:pic>
        <p:nvPicPr>
          <p:cNvPr id="2054" name="Picture 8" descr="C:\Users\morgan\Pictures\COE-Logo-Quadri.png">
            <a:extLst>
              <a:ext uri="{FF2B5EF4-FFF2-40B4-BE49-F238E27FC236}">
                <a16:creationId xmlns:a16="http://schemas.microsoft.com/office/drawing/2014/main" xmlns="" id="{058F28D1-B158-4E68-A339-BE8CD4594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288" y="5738018"/>
            <a:ext cx="12128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xmlns="" id="{61853CCD-E31B-4583-A47A-F3049C0F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84" y="154622"/>
            <a:ext cx="5020043" cy="156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C009976-A253-42DD-B105-217D73D0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58" y="5787627"/>
            <a:ext cx="14510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B266B1E9-B708-4B85-A2E5-590A4B1CE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3" y="5738018"/>
            <a:ext cx="1451097" cy="10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7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7FD36571-75D2-4FFE-AA28-CB3FB30C11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697181"/>
          </a:xfr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GB" altLang="en-US" sz="3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General support services</a:t>
            </a:r>
            <a: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GB" altLang="en-US" sz="3200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F510CF05-5CC9-4282-94C6-A47B64FF2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1008" y="2968282"/>
            <a:ext cx="10363199" cy="2642381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Public welfare services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Healthcare and social services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Universal services offered by public authorities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Long-term help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b="1" dirty="0">
              <a:solidFill>
                <a:schemeClr val="tx1"/>
              </a:solidFill>
            </a:endParaRPr>
          </a:p>
        </p:txBody>
      </p:sp>
      <p:pic>
        <p:nvPicPr>
          <p:cNvPr id="2054" name="Picture 8" descr="C:\Users\morgan\Pictures\COE-Logo-Quadri.png">
            <a:extLst>
              <a:ext uri="{FF2B5EF4-FFF2-40B4-BE49-F238E27FC236}">
                <a16:creationId xmlns:a16="http://schemas.microsoft.com/office/drawing/2014/main" xmlns="" id="{058F28D1-B158-4E68-A339-BE8CD4594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288" y="5738018"/>
            <a:ext cx="12128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xmlns="" id="{61853CCD-E31B-4583-A47A-F3049C0F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84" y="154622"/>
            <a:ext cx="5020043" cy="156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C009976-A253-42DD-B105-217D73D0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58" y="5787627"/>
            <a:ext cx="14510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B266B1E9-B708-4B85-A2E5-590A4B1CE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3" y="5738018"/>
            <a:ext cx="1451097" cy="10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0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7FD36571-75D2-4FFE-AA28-CB3FB30C11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697181"/>
          </a:xfr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GB" altLang="en-US" sz="3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Specialist support services</a:t>
            </a:r>
            <a: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GB" altLang="en-US" sz="3200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F510CF05-5CC9-4282-94C6-A47B64FF2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0844" y="2968282"/>
            <a:ext cx="11601156" cy="2642381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support and assistance tailored to the needs of victims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not open to general public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usually offered by NGOs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geographical distribution: </a:t>
            </a:r>
            <a:r>
              <a:rPr lang="en-GB" altLang="en-US" sz="2400" b="1" dirty="0" err="1">
                <a:solidFill>
                  <a:schemeClr val="tx1"/>
                </a:solidFill>
              </a:rPr>
              <a:t>CoE</a:t>
            </a:r>
            <a:r>
              <a:rPr lang="en-GB" altLang="en-US" sz="2400" b="1" dirty="0">
                <a:solidFill>
                  <a:schemeClr val="tx1"/>
                </a:solidFill>
              </a:rPr>
              <a:t> tool “Mapping support services for victims of VAW”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rape-crisis centres and/or sexual violence referral centres</a:t>
            </a:r>
          </a:p>
        </p:txBody>
      </p:sp>
      <p:pic>
        <p:nvPicPr>
          <p:cNvPr id="2054" name="Picture 8" descr="C:\Users\morgan\Pictures\COE-Logo-Quadri.png">
            <a:extLst>
              <a:ext uri="{FF2B5EF4-FFF2-40B4-BE49-F238E27FC236}">
                <a16:creationId xmlns:a16="http://schemas.microsoft.com/office/drawing/2014/main" xmlns="" id="{058F28D1-B158-4E68-A339-BE8CD4594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288" y="5738018"/>
            <a:ext cx="12128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xmlns="" id="{61853CCD-E31B-4583-A47A-F3049C0F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84" y="154622"/>
            <a:ext cx="5020043" cy="156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C009976-A253-42DD-B105-217D73D0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58" y="5787627"/>
            <a:ext cx="14510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B266B1E9-B708-4B85-A2E5-590A4B1CE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3" y="5738018"/>
            <a:ext cx="1451097" cy="10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13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7FD36571-75D2-4FFE-AA28-CB3FB30C11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697181"/>
          </a:xfr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GB" altLang="en-US" sz="3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principles</a:t>
            </a:r>
            <a: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GB" altLang="en-US" sz="3200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F510CF05-5CC9-4282-94C6-A47B64FF2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0844" y="2968282"/>
            <a:ext cx="11601156" cy="2642381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Gendered understanding of VAW (e.g. reports on Serbia, Montenegro)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Integrated approach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Avoiding revictimization (e.g. report on the Netherlands)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instilling in victims a sense of control of their lives (e.g. report on Turkey, Belgium)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Services in the same building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</p:txBody>
      </p:sp>
      <p:pic>
        <p:nvPicPr>
          <p:cNvPr id="2054" name="Picture 8" descr="C:\Users\morgan\Pictures\COE-Logo-Quadri.png">
            <a:extLst>
              <a:ext uri="{FF2B5EF4-FFF2-40B4-BE49-F238E27FC236}">
                <a16:creationId xmlns:a16="http://schemas.microsoft.com/office/drawing/2014/main" xmlns="" id="{058F28D1-B158-4E68-A339-BE8CD4594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288" y="5738018"/>
            <a:ext cx="12128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xmlns="" id="{61853CCD-E31B-4583-A47A-F3049C0F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84" y="154622"/>
            <a:ext cx="5020043" cy="156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C009976-A253-42DD-B105-217D73D0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58" y="5787627"/>
            <a:ext cx="14510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B266B1E9-B708-4B85-A2E5-590A4B1CE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3" y="5738018"/>
            <a:ext cx="1451097" cy="10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13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7FD36571-75D2-4FFE-AA28-CB3FB30C11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697181"/>
          </a:xfr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GB" altLang="en-US" sz="3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principles</a:t>
            </a:r>
            <a: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GB" altLang="en-US" sz="3200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F510CF05-5CC9-4282-94C6-A47B64FF2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0844" y="2968282"/>
            <a:ext cx="11601156" cy="2642381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available without discrimination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heightened awareness towards specific vulnerabilities (e.g. reports on Sweden, Finland, Serbia)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access regardless of the victim’s willingness to lodge a complaint 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GB" altLang="en-US" sz="2400" b="1" dirty="0">
                <a:solidFill>
                  <a:schemeClr val="tx1"/>
                </a:solidFill>
              </a:rPr>
              <a:t>access for child witnesses to appropriate, age-specific support services 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</p:txBody>
      </p:sp>
      <p:pic>
        <p:nvPicPr>
          <p:cNvPr id="2054" name="Picture 8" descr="C:\Users\morgan\Pictures\COE-Logo-Quadri.png">
            <a:extLst>
              <a:ext uri="{FF2B5EF4-FFF2-40B4-BE49-F238E27FC236}">
                <a16:creationId xmlns:a16="http://schemas.microsoft.com/office/drawing/2014/main" xmlns="" id="{058F28D1-B158-4E68-A339-BE8CD4594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288" y="5738018"/>
            <a:ext cx="12128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xmlns="" id="{61853CCD-E31B-4583-A47A-F3049C0F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84" y="154622"/>
            <a:ext cx="5020043" cy="156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C009976-A253-42DD-B105-217D73D0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58" y="5787627"/>
            <a:ext cx="14510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B266B1E9-B708-4B85-A2E5-590A4B1CE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3" y="5738018"/>
            <a:ext cx="1451097" cy="10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84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7FD36571-75D2-4FFE-AA28-CB3FB30C11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697181"/>
          </a:xfr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GB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GB" altLang="en-US" sz="3200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F510CF05-5CC9-4282-94C6-A47B64FF2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0844" y="2968282"/>
            <a:ext cx="11601156" cy="2642381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800" b="1" dirty="0">
              <a:solidFill>
                <a:schemeClr val="tx1"/>
              </a:solidFill>
            </a:endParaRPr>
          </a:p>
          <a:p>
            <a:pPr eaLnBrk="1" hangingPunct="1"/>
            <a:r>
              <a:rPr lang="en-GB" altLang="en-US" sz="2800" b="1" dirty="0">
                <a:solidFill>
                  <a:schemeClr val="tx1"/>
                </a:solidFill>
              </a:rPr>
              <a:t>CONCLUSIONS</a:t>
            </a: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Ø"/>
            </a:pPr>
            <a:endParaRPr lang="en-GB" altLang="en-US" sz="2400" b="1" dirty="0">
              <a:solidFill>
                <a:schemeClr val="tx1"/>
              </a:solidFill>
            </a:endParaRPr>
          </a:p>
        </p:txBody>
      </p:sp>
      <p:pic>
        <p:nvPicPr>
          <p:cNvPr id="2054" name="Picture 8" descr="C:\Users\morgan\Pictures\COE-Logo-Quadri.png">
            <a:extLst>
              <a:ext uri="{FF2B5EF4-FFF2-40B4-BE49-F238E27FC236}">
                <a16:creationId xmlns:a16="http://schemas.microsoft.com/office/drawing/2014/main" xmlns="" id="{058F28D1-B158-4E68-A339-BE8CD4594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288" y="5738018"/>
            <a:ext cx="121285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xmlns="" id="{61853CCD-E31B-4583-A47A-F3049C0FB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84" y="154622"/>
            <a:ext cx="5020043" cy="156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C009976-A253-42DD-B105-217D73D0B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58" y="5787627"/>
            <a:ext cx="14510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B266B1E9-B708-4B85-A2E5-590A4B1CEF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03" y="5738018"/>
            <a:ext cx="1451097" cy="103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077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251</Words>
  <Application>Microsoft Office PowerPoint</Application>
  <PresentationFormat>Custom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Ensuring that recovery measures reinforce gender equality related bodies and services</vt:lpstr>
      <vt:lpstr>Strengthening support services for victims of violence against women </vt:lpstr>
      <vt:lpstr>Strengthening support services for victims of violence against women </vt:lpstr>
      <vt:lpstr>General support services </vt:lpstr>
      <vt:lpstr>Specialist support services </vt:lpstr>
      <vt:lpstr>Key principles </vt:lpstr>
      <vt:lpstr>Key principles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Andriana</dc:creator>
  <cp:lastModifiedBy>PC</cp:lastModifiedBy>
  <cp:revision>13</cp:revision>
  <dcterms:created xsi:type="dcterms:W3CDTF">2020-10-19T17:53:27Z</dcterms:created>
  <dcterms:modified xsi:type="dcterms:W3CDTF">2020-10-20T06:24:14Z</dcterms:modified>
</cp:coreProperties>
</file>