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D9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>
        <p:scale>
          <a:sx n="99" d="100"/>
          <a:sy n="99" d="100"/>
        </p:scale>
        <p:origin x="-120" y="-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68751054-E8DC-4E8F-9D0A-FA6B4EAC6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AE0ED3-5EB4-4471-BDF6-A0F908404283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73E58A6-C1E3-4BA3-BE42-268EDF8A1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C8141F5-1AF5-4A7E-BB29-53B94045E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51E1AC-12D3-4FA1-9195-5930A26128D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222999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9C1CB438-D7AF-41CA-B6BE-FF7E49B9BD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7B10BB-0FEB-4EB0-9931-9FD9D50A3DE1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F5E7925B-4E4E-4B30-8051-D32785B3B7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B8C7C29-E49F-4E19-9B43-F1F91F8F85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DFC277-0129-40A2-8CB4-C61A8878A07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707360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56C8C1D-FA67-4E15-88EE-358569C4F9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BD5187-0A9F-4C72-A439-5B9FE8A8F561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4B4535F0-19FE-4716-882A-BF84916EB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AC9F28B5-205B-4C27-9184-B1C69CBD2C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181FAB-6600-40C0-BE8E-717B9833AEB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38323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D82FE97-F78E-4662-BA09-1DF598A408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EA99E7-AF83-4657-90B5-32453AE3B27C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DA524EB-3C41-4112-87F4-F002F6607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C331407-BDD6-44FE-AD15-DCDA49BF8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A0D270-66C8-4148-9913-37D53CEE87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896953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F803939-4635-4656-A02F-E39D8AAAF9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5A2807-0DA8-4714-9A7E-D9840252F606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0218F2A-3DBC-4930-8858-EF24F4192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D5A20F-A095-4330-AF75-89314BBCA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8D306A-B750-4CDD-9FF7-2176A0F691D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70167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CE8DA0AB-27C0-4764-A65A-AE33DD97E7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DE089-E47B-4AED-B09E-29079F571090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5A92F539-26DF-43E3-A7E5-56BF6E7AE7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D75BF0AB-7EB0-4130-892C-ADDD60BC73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A9E3F0-A8D6-4405-B1B6-35C16D70AF2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2167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xmlns="" id="{D0DA6DA2-3677-4531-B8FF-C62B24AB77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0C0DD-6338-48EA-B62A-625845DEFAE5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xmlns="" id="{98EB6223-354B-4D89-AD6D-9FC87AD91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xmlns="" id="{A15B1853-817B-42B6-8B6C-94F9A0966E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CBD2A4-0323-44F6-9BCA-5622AAACBF8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6825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xmlns="" id="{5C2885A1-BAF3-45D8-8351-B4858C250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9BE479-293E-46FF-8636-FA294392DD4F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xmlns="" id="{B6276239-5D43-4DF4-9E8A-D3EF441594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xmlns="" id="{C878FFF5-73CB-436C-9076-F793FEB26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FFF4B6-65AF-4745-A5AF-FB6533647C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811899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xmlns="" id="{E18B6F67-CBDA-4C4E-BA02-5F7A563B7D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C79311-EA6F-407D-86B8-ED587C272121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xmlns="" id="{2B8C1895-0F82-408D-8D3C-36491C1CC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xmlns="" id="{54C1E264-9101-4293-8FF4-5B6F19305E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EB90C-5FDF-4847-B883-7ADD87AC3C0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5806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00585B88-EEDA-4E9E-983E-35E233C377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67B61-341F-427B-8031-8C4C76BEA15E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EB05C31F-9AAC-4F4A-B774-03CFF2BC9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08C35084-719E-4D2E-8802-32ACCAEBFB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7A9365-3DD7-4973-9379-08F82931276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4181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xmlns="" id="{EB735553-B8ED-454B-82AB-B10E982190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3BCB00-A58D-465A-AB6B-A1F21B1899EB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xmlns="" id="{C5D5AB14-F65C-4E89-A61D-2DA758B194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xmlns="" id="{A654269D-35C0-4492-AC71-1B439A8AD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9EE62C9-7E04-45CD-8FF7-ED54B8E8B8E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496579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xmlns="" id="{FB86BE9B-1D92-42EA-8F9B-5C36EB51AC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xmlns="" id="{4F13F796-CD60-4C40-8902-D5F2C52E0FB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7EA97E41-A4D9-4284-BCAE-43592E1D833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2DEC150-8C96-4BE4-BD40-2317995A09EA}" type="datetimeFigureOut">
              <a:rPr lang="en-US"/>
              <a:pPr>
                <a:defRPr/>
              </a:pPr>
              <a:t>10/20/2020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BD720DB0-8159-45EC-B2A5-0CDA499466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42C56AB-17CF-4639-83DE-88E02DD274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rgbClr val="898989"/>
                </a:solidFill>
                <a:latin typeface="+mn-lt"/>
              </a:defRPr>
            </a:lvl1pPr>
          </a:lstStyle>
          <a:p>
            <a:pPr>
              <a:defRPr/>
            </a:pPr>
            <a:fld id="{3DD2B8DA-75F9-4F17-A2B7-3A5242B9EC4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30648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7FD36571-75D2-4FFE-AA28-CB3FB30C11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pPr eaLnBrk="1" hangingPunct="1"/>
            <a:r>
              <a:rPr lang="en-GB" altLang="en-US" sz="3200" dirty="0"/>
              <a:t>Ensuring that recovery measures reinforce gender equality related bodies and services</a:t>
            </a:r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F510CF05-5CC9-4282-94C6-A47B64FF21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solidFill>
            <a:srgbClr val="FFFFCC"/>
          </a:solidFill>
        </p:spPr>
        <p:txBody>
          <a:bodyPr/>
          <a:lstStyle/>
          <a:p>
            <a:pPr eaLnBrk="1" hangingPunct="1"/>
            <a:r>
              <a:rPr lang="en-GB" altLang="en-US" b="1" i="1" dirty="0">
                <a:solidFill>
                  <a:schemeClr val="tx1"/>
                </a:solidFill>
              </a:rPr>
              <a:t>Strengthening support services for victims of violence against women</a:t>
            </a:r>
          </a:p>
          <a:p>
            <a:pPr eaLnBrk="1" hangingPunct="1"/>
            <a:r>
              <a:rPr lang="en-GB" altLang="en-US" b="1" dirty="0">
                <a:solidFill>
                  <a:schemeClr val="tx1"/>
                </a:solidFill>
              </a:rPr>
              <a:t>21 October 2020</a:t>
            </a:r>
          </a:p>
        </p:txBody>
      </p:sp>
      <p:pic>
        <p:nvPicPr>
          <p:cNvPr id="2054" name="Picture 8" descr="C:\Users\morgan\Pictures\COE-Logo-Quadri.png">
            <a:extLst>
              <a:ext uri="{FF2B5EF4-FFF2-40B4-BE49-F238E27FC236}">
                <a16:creationId xmlns:a16="http://schemas.microsoft.com/office/drawing/2014/main" xmlns="" id="{058F28D1-B158-4E68-A339-BE8CD4594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3157" y="5689000"/>
            <a:ext cx="12128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>
            <a:extLst>
              <a:ext uri="{FF2B5EF4-FFF2-40B4-BE49-F238E27FC236}">
                <a16:creationId xmlns:a16="http://schemas.microsoft.com/office/drawing/2014/main" xmlns="" id="{61853CCD-E31B-4583-A47A-F3049C0FB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84" y="154622"/>
            <a:ext cx="5020043" cy="1822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C009976-A253-42DD-B105-217D73D0B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84" y="5738018"/>
            <a:ext cx="145109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B266B1E9-B708-4B85-A2E5-590A4B1CEF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630" y="5738018"/>
            <a:ext cx="1451097" cy="103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2893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7FD36571-75D2-4FFE-AA28-CB3FB30C11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1871609"/>
            <a:ext cx="10363200" cy="1050671"/>
          </a:xfrm>
        </p:spPr>
        <p:txBody>
          <a:bodyPr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tabLst/>
              <a:defRPr/>
            </a:pPr>
            <a: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Strengthening support services for victims of violence against women</a:t>
            </a:r>
            <a:b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GB" altLang="en-US" sz="3200" dirty="0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F510CF05-5CC9-4282-94C6-A47B64FF21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83096" y="3021497"/>
            <a:ext cx="11277600" cy="2617304"/>
          </a:xfrm>
        </p:spPr>
        <p:txBody>
          <a:bodyPr/>
          <a:lstStyle/>
          <a:p>
            <a:pPr marL="457200" indent="-457200" algn="just" eaLnBrk="1" hangingPunct="1">
              <a:buFont typeface="Wingdings" panose="05000000000000000000" pitchFamily="2" charset="2"/>
              <a:buChar char="Ø"/>
            </a:pPr>
            <a:r>
              <a:rPr lang="en-GB" altLang="en-US" b="1" dirty="0">
                <a:solidFill>
                  <a:schemeClr val="tx1"/>
                </a:solidFill>
              </a:rPr>
              <a:t>The Istanbul Convention is recognised as the most far-reaching international treaty to tackle VAW</a:t>
            </a:r>
          </a:p>
          <a:p>
            <a:pPr marL="457200" indent="-457200" algn="just" eaLnBrk="1" hangingPunct="1">
              <a:buFont typeface="Wingdings" panose="05000000000000000000" pitchFamily="2" charset="2"/>
              <a:buChar char="Ø"/>
            </a:pPr>
            <a:r>
              <a:rPr lang="en-GB" altLang="en-US" b="1" dirty="0">
                <a:solidFill>
                  <a:schemeClr val="tx1"/>
                </a:solidFill>
              </a:rPr>
              <a:t>GREVIO has published reports on 14 State Parties: Albania, Austria, Belgium, Denmark, Finland, France, Italy, Monaco, Montenegro, Netherlands, Portugal, Serbia, Sweden, Turkey</a:t>
            </a:r>
          </a:p>
        </p:txBody>
      </p:sp>
      <p:pic>
        <p:nvPicPr>
          <p:cNvPr id="2054" name="Picture 8" descr="C:\Users\morgan\Pictures\COE-Logo-Quadri.png">
            <a:extLst>
              <a:ext uri="{FF2B5EF4-FFF2-40B4-BE49-F238E27FC236}">
                <a16:creationId xmlns:a16="http://schemas.microsoft.com/office/drawing/2014/main" xmlns="" id="{058F28D1-B158-4E68-A339-BE8CD4594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288" y="5738018"/>
            <a:ext cx="12128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>
            <a:extLst>
              <a:ext uri="{FF2B5EF4-FFF2-40B4-BE49-F238E27FC236}">
                <a16:creationId xmlns:a16="http://schemas.microsoft.com/office/drawing/2014/main" xmlns="" id="{61853CCD-E31B-4583-A47A-F3049C0FB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84" y="154622"/>
            <a:ext cx="5020043" cy="156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C009976-A253-42DD-B105-217D73D0B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58" y="5787627"/>
            <a:ext cx="145109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B266B1E9-B708-4B85-A2E5-590A4B1CEF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03" y="5738018"/>
            <a:ext cx="1451097" cy="103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83130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7FD36571-75D2-4FFE-AA28-CB3FB30C11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10363200" cy="1470025"/>
          </a:xfrm>
        </p:spPr>
        <p:txBody>
          <a:bodyPr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tabLst/>
              <a:defRPr/>
            </a:pPr>
            <a: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Strengthening support services for victims of violence against women</a:t>
            </a:r>
            <a:b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GB" altLang="en-US" sz="3200" dirty="0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F510CF05-5CC9-4282-94C6-A47B64FF21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marL="571500" indent="-571500" eaLnBrk="1" hangingPunct="1">
              <a:buAutoNum type="romanUcPeriod"/>
            </a:pPr>
            <a:r>
              <a:rPr lang="en-GB" altLang="en-US" b="1" dirty="0">
                <a:solidFill>
                  <a:schemeClr val="tx1"/>
                </a:solidFill>
              </a:rPr>
              <a:t>General and specialist support services</a:t>
            </a:r>
          </a:p>
          <a:p>
            <a:pPr marL="571500" indent="-571500" eaLnBrk="1" hangingPunct="1">
              <a:buAutoNum type="romanUcPeriod"/>
            </a:pPr>
            <a:r>
              <a:rPr lang="en-GB" altLang="en-US" b="1" dirty="0">
                <a:solidFill>
                  <a:schemeClr val="tx1"/>
                </a:solidFill>
              </a:rPr>
              <a:t>Key principles</a:t>
            </a:r>
          </a:p>
        </p:txBody>
      </p:sp>
      <p:pic>
        <p:nvPicPr>
          <p:cNvPr id="2054" name="Picture 8" descr="C:\Users\morgan\Pictures\COE-Logo-Quadri.png">
            <a:extLst>
              <a:ext uri="{FF2B5EF4-FFF2-40B4-BE49-F238E27FC236}">
                <a16:creationId xmlns:a16="http://schemas.microsoft.com/office/drawing/2014/main" xmlns="" id="{058F28D1-B158-4E68-A339-BE8CD4594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288" y="5738018"/>
            <a:ext cx="12128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>
            <a:extLst>
              <a:ext uri="{FF2B5EF4-FFF2-40B4-BE49-F238E27FC236}">
                <a16:creationId xmlns:a16="http://schemas.microsoft.com/office/drawing/2014/main" xmlns="" id="{61853CCD-E31B-4583-A47A-F3049C0FB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84" y="154622"/>
            <a:ext cx="5020043" cy="156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C009976-A253-42DD-B105-217D73D0B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58" y="5787627"/>
            <a:ext cx="145109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B266B1E9-B708-4B85-A2E5-590A4B1CEF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03" y="5738018"/>
            <a:ext cx="1451097" cy="103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6743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7FD36571-75D2-4FFE-AA28-CB3FB30C11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10363200" cy="697181"/>
          </a:xfrm>
        </p:spPr>
        <p:txBody>
          <a:bodyPr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tabLst/>
              <a:defRPr/>
            </a:pPr>
            <a:r>
              <a:rPr kumimoji="0" lang="en-GB" alt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General support services</a:t>
            </a:r>
            <a: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GB" altLang="en-US" sz="3200" dirty="0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F510CF05-5CC9-4282-94C6-A47B64FF21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041008" y="2968282"/>
            <a:ext cx="10363199" cy="2642381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Public welfare services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Healthcare and social services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Universal services offered by public authorities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Long-term help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b="1" dirty="0">
              <a:solidFill>
                <a:schemeClr val="tx1"/>
              </a:solidFill>
            </a:endParaRPr>
          </a:p>
        </p:txBody>
      </p:sp>
      <p:pic>
        <p:nvPicPr>
          <p:cNvPr id="2054" name="Picture 8" descr="C:\Users\morgan\Pictures\COE-Logo-Quadri.png">
            <a:extLst>
              <a:ext uri="{FF2B5EF4-FFF2-40B4-BE49-F238E27FC236}">
                <a16:creationId xmlns:a16="http://schemas.microsoft.com/office/drawing/2014/main" xmlns="" id="{058F28D1-B158-4E68-A339-BE8CD4594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288" y="5738018"/>
            <a:ext cx="12128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>
            <a:extLst>
              <a:ext uri="{FF2B5EF4-FFF2-40B4-BE49-F238E27FC236}">
                <a16:creationId xmlns:a16="http://schemas.microsoft.com/office/drawing/2014/main" xmlns="" id="{61853CCD-E31B-4583-A47A-F3049C0FB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84" y="154622"/>
            <a:ext cx="5020043" cy="156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C009976-A253-42DD-B105-217D73D0B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58" y="5787627"/>
            <a:ext cx="145109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B266B1E9-B708-4B85-A2E5-590A4B1CEF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03" y="5738018"/>
            <a:ext cx="1451097" cy="103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36025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7FD36571-75D2-4FFE-AA28-CB3FB30C11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10363200" cy="697181"/>
          </a:xfrm>
        </p:spPr>
        <p:txBody>
          <a:bodyPr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tabLst/>
              <a:defRPr/>
            </a:pPr>
            <a:r>
              <a:rPr kumimoji="0" lang="en-GB" alt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Specialist support services</a:t>
            </a:r>
            <a: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GB" altLang="en-US" sz="3200" dirty="0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F510CF05-5CC9-4282-94C6-A47B64FF21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90844" y="2968282"/>
            <a:ext cx="11601156" cy="2642381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support and assistance tailored to the needs of victims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not open to general public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usually offered by NGOs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geographical distribution: </a:t>
            </a:r>
            <a:r>
              <a:rPr lang="en-GB" altLang="en-US" sz="2400" b="1" dirty="0" err="1">
                <a:solidFill>
                  <a:schemeClr val="tx1"/>
                </a:solidFill>
              </a:rPr>
              <a:t>CoE</a:t>
            </a:r>
            <a:r>
              <a:rPr lang="en-GB" altLang="en-US" sz="2400" b="1" dirty="0">
                <a:solidFill>
                  <a:schemeClr val="tx1"/>
                </a:solidFill>
              </a:rPr>
              <a:t> tool “Mapping support services for victims of VAW”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rape-crisis centres and/or sexual violence referral centres</a:t>
            </a:r>
          </a:p>
        </p:txBody>
      </p:sp>
      <p:pic>
        <p:nvPicPr>
          <p:cNvPr id="2054" name="Picture 8" descr="C:\Users\morgan\Pictures\COE-Logo-Quadri.png">
            <a:extLst>
              <a:ext uri="{FF2B5EF4-FFF2-40B4-BE49-F238E27FC236}">
                <a16:creationId xmlns:a16="http://schemas.microsoft.com/office/drawing/2014/main" xmlns="" id="{058F28D1-B158-4E68-A339-BE8CD4594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288" y="5738018"/>
            <a:ext cx="12128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>
            <a:extLst>
              <a:ext uri="{FF2B5EF4-FFF2-40B4-BE49-F238E27FC236}">
                <a16:creationId xmlns:a16="http://schemas.microsoft.com/office/drawing/2014/main" xmlns="" id="{61853CCD-E31B-4583-A47A-F3049C0FB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84" y="154622"/>
            <a:ext cx="5020043" cy="156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C009976-A253-42DD-B105-217D73D0B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58" y="5787627"/>
            <a:ext cx="145109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B266B1E9-B708-4B85-A2E5-590A4B1CEF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03" y="5738018"/>
            <a:ext cx="1451097" cy="103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58133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7FD36571-75D2-4FFE-AA28-CB3FB30C11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10363200" cy="697181"/>
          </a:xfrm>
        </p:spPr>
        <p:txBody>
          <a:bodyPr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tabLst/>
              <a:defRPr/>
            </a:pPr>
            <a:r>
              <a:rPr kumimoji="0" lang="en-GB" alt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Key principles</a:t>
            </a:r>
            <a: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GB" altLang="en-US" sz="3200" dirty="0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F510CF05-5CC9-4282-94C6-A47B64FF21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90844" y="2968282"/>
            <a:ext cx="11601156" cy="2642381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Gendered understanding of VAW (e.g. reports on Serbia, Montenegro)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Integrated approach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Avoiding revictimization (e.g. report on the Netherlands)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instilling in victims a sense of control of their lives (e.g. report on Turkey, Belgium)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Services in the same building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</p:txBody>
      </p:sp>
      <p:pic>
        <p:nvPicPr>
          <p:cNvPr id="2054" name="Picture 8" descr="C:\Users\morgan\Pictures\COE-Logo-Quadri.png">
            <a:extLst>
              <a:ext uri="{FF2B5EF4-FFF2-40B4-BE49-F238E27FC236}">
                <a16:creationId xmlns:a16="http://schemas.microsoft.com/office/drawing/2014/main" xmlns="" id="{058F28D1-B158-4E68-A339-BE8CD4594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288" y="5738018"/>
            <a:ext cx="12128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>
            <a:extLst>
              <a:ext uri="{FF2B5EF4-FFF2-40B4-BE49-F238E27FC236}">
                <a16:creationId xmlns:a16="http://schemas.microsoft.com/office/drawing/2014/main" xmlns="" id="{61853CCD-E31B-4583-A47A-F3049C0FB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84" y="154622"/>
            <a:ext cx="5020043" cy="156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C009976-A253-42DD-B105-217D73D0B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58" y="5787627"/>
            <a:ext cx="145109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B266B1E9-B708-4B85-A2E5-590A4B1CEF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03" y="5738018"/>
            <a:ext cx="1451097" cy="103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40132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7FD36571-75D2-4FFE-AA28-CB3FB30C11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10363200" cy="697181"/>
          </a:xfrm>
        </p:spPr>
        <p:txBody>
          <a:bodyPr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tabLst/>
              <a:defRPr/>
            </a:pPr>
            <a:r>
              <a:rPr kumimoji="0" lang="en-GB" altLang="en-US" sz="3200" b="1" i="1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Key principles</a:t>
            </a:r>
            <a: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GB" altLang="en-US" sz="3200" dirty="0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F510CF05-5CC9-4282-94C6-A47B64FF21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90844" y="2968282"/>
            <a:ext cx="11601156" cy="2642381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available without discrimination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heightened awareness towards specific vulnerabilities (e.g. reports on Sweden, Finland, Serbia)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access regardless of the victim’s willingness to lodge a complaint 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r>
              <a:rPr lang="en-GB" altLang="en-US" sz="2400" b="1" dirty="0">
                <a:solidFill>
                  <a:schemeClr val="tx1"/>
                </a:solidFill>
              </a:rPr>
              <a:t>access for child witnesses to appropriate, age-specific support services 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</p:txBody>
      </p:sp>
      <p:pic>
        <p:nvPicPr>
          <p:cNvPr id="2054" name="Picture 8" descr="C:\Users\morgan\Pictures\COE-Logo-Quadri.png">
            <a:extLst>
              <a:ext uri="{FF2B5EF4-FFF2-40B4-BE49-F238E27FC236}">
                <a16:creationId xmlns:a16="http://schemas.microsoft.com/office/drawing/2014/main" xmlns="" id="{058F28D1-B158-4E68-A339-BE8CD4594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288" y="5738018"/>
            <a:ext cx="12128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>
            <a:extLst>
              <a:ext uri="{FF2B5EF4-FFF2-40B4-BE49-F238E27FC236}">
                <a16:creationId xmlns:a16="http://schemas.microsoft.com/office/drawing/2014/main" xmlns="" id="{61853CCD-E31B-4583-A47A-F3049C0FB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84" y="154622"/>
            <a:ext cx="5020043" cy="156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C009976-A253-42DD-B105-217D73D0B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58" y="5787627"/>
            <a:ext cx="145109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B266B1E9-B708-4B85-A2E5-590A4B1CEF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03" y="5738018"/>
            <a:ext cx="1451097" cy="103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6848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D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xmlns="" id="{7FD36571-75D2-4FFE-AA28-CB3FB30C112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914400" y="2130425"/>
            <a:ext cx="10363200" cy="697181"/>
          </a:xfrm>
        </p:spPr>
        <p:txBody>
          <a:bodyPr/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tabLst/>
              <a:defRPr/>
            </a:pPr>
            <a: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/>
            </a:r>
            <a:br>
              <a:rPr kumimoji="0" lang="en-GB" altLang="en-US" sz="3200" b="1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</a:br>
            <a:endParaRPr lang="en-GB" altLang="en-US" sz="3200" dirty="0"/>
          </a:p>
        </p:txBody>
      </p:sp>
      <p:sp>
        <p:nvSpPr>
          <p:cNvPr id="2051" name="Subtitle 2">
            <a:extLst>
              <a:ext uri="{FF2B5EF4-FFF2-40B4-BE49-F238E27FC236}">
                <a16:creationId xmlns:a16="http://schemas.microsoft.com/office/drawing/2014/main" xmlns="" id="{F510CF05-5CC9-4282-94C6-A47B64FF216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590844" y="2968282"/>
            <a:ext cx="11601156" cy="2642381"/>
          </a:xfrm>
        </p:spPr>
        <p:txBody>
          <a:bodyPr/>
          <a:lstStyle/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800" b="1" dirty="0">
              <a:solidFill>
                <a:schemeClr val="tx1"/>
              </a:solidFill>
            </a:endParaRPr>
          </a:p>
          <a:p>
            <a:pPr eaLnBrk="1" hangingPunct="1"/>
            <a:r>
              <a:rPr lang="en-GB" altLang="en-US" sz="2800" b="1" dirty="0">
                <a:solidFill>
                  <a:schemeClr val="tx1"/>
                </a:solidFill>
              </a:rPr>
              <a:t>CONCLUSIONS</a:t>
            </a: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  <a:p>
            <a:pPr marL="457200" indent="-457200" eaLnBrk="1" hangingPunct="1">
              <a:buFont typeface="Wingdings" panose="05000000000000000000" pitchFamily="2" charset="2"/>
              <a:buChar char="Ø"/>
            </a:pPr>
            <a:endParaRPr lang="en-GB" altLang="en-US" sz="2400" b="1" dirty="0">
              <a:solidFill>
                <a:schemeClr val="tx1"/>
              </a:solidFill>
            </a:endParaRPr>
          </a:p>
        </p:txBody>
      </p:sp>
      <p:pic>
        <p:nvPicPr>
          <p:cNvPr id="2054" name="Picture 8" descr="C:\Users\morgan\Pictures\COE-Logo-Quadri.png">
            <a:extLst>
              <a:ext uri="{FF2B5EF4-FFF2-40B4-BE49-F238E27FC236}">
                <a16:creationId xmlns:a16="http://schemas.microsoft.com/office/drawing/2014/main" xmlns="" id="{058F28D1-B158-4E68-A339-BE8CD45942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5288" y="5738018"/>
            <a:ext cx="1212850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18">
            <a:extLst>
              <a:ext uri="{FF2B5EF4-FFF2-40B4-BE49-F238E27FC236}">
                <a16:creationId xmlns:a16="http://schemas.microsoft.com/office/drawing/2014/main" xmlns="" id="{61853CCD-E31B-4583-A47A-F3049C0FBE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684" y="154622"/>
            <a:ext cx="5020043" cy="15681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A picture containing drawing&#10;&#10;Description automatically generated">
            <a:extLst>
              <a:ext uri="{FF2B5EF4-FFF2-40B4-BE49-F238E27FC236}">
                <a16:creationId xmlns:a16="http://schemas.microsoft.com/office/drawing/2014/main" xmlns="" id="{BC009976-A253-42DD-B105-217D73D0B8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2058" y="5787627"/>
            <a:ext cx="1451097" cy="93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xmlns="" id="{B266B1E9-B708-4B85-A2E5-590A4B1CEFB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22403" y="5738018"/>
            <a:ext cx="1451097" cy="1039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4907764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251</Words>
  <Application>Microsoft Office PowerPoint</Application>
  <PresentationFormat>Custom</PresentationFormat>
  <Paragraphs>39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1_Office Theme</vt:lpstr>
      <vt:lpstr>Ensuring that recovery measures reinforce gender equality related bodies and services</vt:lpstr>
      <vt:lpstr>Strengthening support services for victims of violence against women </vt:lpstr>
      <vt:lpstr>Strengthening support services for victims of violence against women </vt:lpstr>
      <vt:lpstr>General support services </vt:lpstr>
      <vt:lpstr>Specialist support services </vt:lpstr>
      <vt:lpstr>Key principles </vt:lpstr>
      <vt:lpstr>Key principles 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Andriana</dc:creator>
  <cp:lastModifiedBy>PC</cp:lastModifiedBy>
  <cp:revision>13</cp:revision>
  <dcterms:created xsi:type="dcterms:W3CDTF">2020-10-19T17:53:27Z</dcterms:created>
  <dcterms:modified xsi:type="dcterms:W3CDTF">2020-10-20T06:24:14Z</dcterms:modified>
</cp:coreProperties>
</file>