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Lst>
  <p:notesMasterIdLst>
    <p:notesMasterId r:id="rId20"/>
  </p:notesMasterIdLst>
  <p:sldIdLst>
    <p:sldId id="352" r:id="rId3"/>
    <p:sldId id="354" r:id="rId4"/>
    <p:sldId id="360" r:id="rId5"/>
    <p:sldId id="369" r:id="rId6"/>
    <p:sldId id="370" r:id="rId7"/>
    <p:sldId id="371" r:id="rId8"/>
    <p:sldId id="372" r:id="rId9"/>
    <p:sldId id="374" r:id="rId10"/>
    <p:sldId id="373" r:id="rId11"/>
    <p:sldId id="375" r:id="rId12"/>
    <p:sldId id="365" r:id="rId13"/>
    <p:sldId id="368" r:id="rId14"/>
    <p:sldId id="366" r:id="rId15"/>
    <p:sldId id="281" r:id="rId16"/>
    <p:sldId id="367" r:id="rId17"/>
    <p:sldId id="355" r:id="rId18"/>
    <p:sldId id="30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5828" autoAdjust="0"/>
  </p:normalViewPr>
  <p:slideViewPr>
    <p:cSldViewPr>
      <p:cViewPr varScale="1">
        <p:scale>
          <a:sx n="72" d="100"/>
          <a:sy n="72" d="100"/>
        </p:scale>
        <p:origin x="81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E745F7-252E-4024-8A92-FD5D96A139C0}" type="datetimeFigureOut">
              <a:rPr lang="en-US" smtClean="0"/>
              <a:t>3/27/2024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4B96F8B-8C31-469D-A8C1-69C02A39AF98}" type="slidenum">
              <a:rPr lang="en-US" smtClean="0"/>
              <a:t>‹#›</a:t>
            </a:fld>
            <a:endParaRPr lang="en-US"/>
          </a:p>
        </p:txBody>
      </p:sp>
    </p:spTree>
    <p:extLst>
      <p:ext uri="{BB962C8B-B14F-4D97-AF65-F5344CB8AC3E}">
        <p14:creationId xmlns:p14="http://schemas.microsoft.com/office/powerpoint/2010/main" val="246981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Dear…</a:t>
            </a:r>
          </a:p>
          <a:p>
            <a:endParaRPr lang="en-US" dirty="0"/>
          </a:p>
          <a:p>
            <a:r>
              <a:rPr lang="en-US" dirty="0"/>
              <a:t>As per the instructions provided for</a:t>
            </a:r>
            <a:r>
              <a:rPr lang="en-US" baseline="0" dirty="0"/>
              <a:t> todays meeting, we have prepared the presentation for our CMIS system. We will provide information about our experience, methodologies that we have applied, and results achieved and we are very shore that we have very interesting information to share with you during the day.</a:t>
            </a:r>
          </a:p>
          <a:p>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96F8B-8C31-469D-A8C1-69C02A39A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008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96F8B-8C31-469D-A8C1-69C02A39AF98}" type="slidenum">
              <a:rPr lang="en-US" smtClean="0"/>
              <a:t>11</a:t>
            </a:fld>
            <a:endParaRPr lang="en-US"/>
          </a:p>
        </p:txBody>
      </p:sp>
    </p:spTree>
    <p:extLst>
      <p:ext uri="{BB962C8B-B14F-4D97-AF65-F5344CB8AC3E}">
        <p14:creationId xmlns:p14="http://schemas.microsoft.com/office/powerpoint/2010/main" val="438764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96F8B-8C31-469D-A8C1-69C02A39AF98}" type="slidenum">
              <a:rPr lang="en-US" smtClean="0"/>
              <a:t>13</a:t>
            </a:fld>
            <a:endParaRPr lang="en-US"/>
          </a:p>
        </p:txBody>
      </p:sp>
    </p:spTree>
    <p:extLst>
      <p:ext uri="{BB962C8B-B14F-4D97-AF65-F5344CB8AC3E}">
        <p14:creationId xmlns:p14="http://schemas.microsoft.com/office/powerpoint/2010/main" val="300129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96F8B-8C31-469D-A8C1-69C02A39AF98}" type="slidenum">
              <a:rPr lang="en-US" smtClean="0"/>
              <a:t>14</a:t>
            </a:fld>
            <a:endParaRPr lang="en-US"/>
          </a:p>
        </p:txBody>
      </p:sp>
    </p:spTree>
    <p:extLst>
      <p:ext uri="{BB962C8B-B14F-4D97-AF65-F5344CB8AC3E}">
        <p14:creationId xmlns:p14="http://schemas.microsoft.com/office/powerpoint/2010/main" val="71544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96F8B-8C31-469D-A8C1-69C02A39AF98}" type="slidenum">
              <a:rPr lang="en-US" smtClean="0"/>
              <a:t>16</a:t>
            </a:fld>
            <a:endParaRPr lang="en-US"/>
          </a:p>
        </p:txBody>
      </p:sp>
    </p:spTree>
    <p:extLst>
      <p:ext uri="{BB962C8B-B14F-4D97-AF65-F5344CB8AC3E}">
        <p14:creationId xmlns:p14="http://schemas.microsoft.com/office/powerpoint/2010/main" val="328521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r>
              <a:rPr lang="en-US" baseline="0" dirty="0"/>
              <a:t> </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96F8B-8C31-469D-A8C1-69C02A39A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367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r>
              <a:rPr lang="en-US" baseline="0" dirty="0"/>
              <a:t> </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96F8B-8C31-469D-A8C1-69C02A39A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669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r>
              <a:rPr lang="en-US" baseline="0" dirty="0"/>
              <a:t> </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96F8B-8C31-469D-A8C1-69C02A39A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641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r>
              <a:rPr lang="en-US" baseline="0" dirty="0"/>
              <a:t> </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96F8B-8C31-469D-A8C1-69C02A39A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393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r>
              <a:rPr lang="en-US" baseline="0" dirty="0"/>
              <a:t> </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96F8B-8C31-469D-A8C1-69C02A39A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436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r>
              <a:rPr lang="en-US" baseline="0" dirty="0"/>
              <a:t> </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96F8B-8C31-469D-A8C1-69C02A39A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314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r>
              <a:rPr lang="en-US" baseline="0" dirty="0"/>
              <a:t> </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96F8B-8C31-469D-A8C1-69C02A39A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005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r>
              <a:rPr lang="en-US" baseline="0" dirty="0"/>
              <a:t> </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96F8B-8C31-469D-A8C1-69C02A39A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154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0271F0-0F46-47B9-9840-37302CBDA981}"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DD4CD-9706-4DD6-9496-C6DAE1C7FF7A}" type="slidenum">
              <a:rPr lang="en-US" smtClean="0"/>
              <a:pPr/>
              <a:t>‹#›</a:t>
            </a:fld>
            <a:endParaRPr lang="en-US"/>
          </a:p>
        </p:txBody>
      </p:sp>
    </p:spTree>
    <p:extLst>
      <p:ext uri="{BB962C8B-B14F-4D97-AF65-F5344CB8AC3E}">
        <p14:creationId xmlns:p14="http://schemas.microsoft.com/office/powerpoint/2010/main" val="65316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271F0-0F46-47B9-9840-37302CBDA981}"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DD4CD-9706-4DD6-9496-C6DAE1C7FF7A}" type="slidenum">
              <a:rPr lang="en-US" smtClean="0"/>
              <a:pPr/>
              <a:t>‹#›</a:t>
            </a:fld>
            <a:endParaRPr lang="en-US"/>
          </a:p>
        </p:txBody>
      </p:sp>
    </p:spTree>
    <p:extLst>
      <p:ext uri="{BB962C8B-B14F-4D97-AF65-F5344CB8AC3E}">
        <p14:creationId xmlns:p14="http://schemas.microsoft.com/office/powerpoint/2010/main" val="76708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271F0-0F46-47B9-9840-37302CBDA981}"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DD4CD-9706-4DD6-9496-C6DAE1C7FF7A}" type="slidenum">
              <a:rPr lang="en-US" smtClean="0"/>
              <a:pPr/>
              <a:t>‹#›</a:t>
            </a:fld>
            <a:endParaRPr lang="en-US"/>
          </a:p>
        </p:txBody>
      </p:sp>
    </p:spTree>
    <p:extLst>
      <p:ext uri="{BB962C8B-B14F-4D97-AF65-F5344CB8AC3E}">
        <p14:creationId xmlns:p14="http://schemas.microsoft.com/office/powerpoint/2010/main" val="1204499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4E3B-78EF-4F62-B7DD-6179BC5D207E}"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649F9-FD3E-487C-9F3C-6A5334319FDC}" type="slidenum">
              <a:rPr lang="en-US" smtClean="0"/>
              <a:t>‹#›</a:t>
            </a:fld>
            <a:endParaRPr lang="en-US"/>
          </a:p>
        </p:txBody>
      </p:sp>
    </p:spTree>
    <p:extLst>
      <p:ext uri="{BB962C8B-B14F-4D97-AF65-F5344CB8AC3E}">
        <p14:creationId xmlns:p14="http://schemas.microsoft.com/office/powerpoint/2010/main" val="1860722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4E3B-78EF-4F62-B7DD-6179BC5D207E}"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649F9-FD3E-487C-9F3C-6A5334319FDC}" type="slidenum">
              <a:rPr lang="en-US" smtClean="0"/>
              <a:t>‹#›</a:t>
            </a:fld>
            <a:endParaRPr lang="en-US"/>
          </a:p>
        </p:txBody>
      </p:sp>
    </p:spTree>
    <p:extLst>
      <p:ext uri="{BB962C8B-B14F-4D97-AF65-F5344CB8AC3E}">
        <p14:creationId xmlns:p14="http://schemas.microsoft.com/office/powerpoint/2010/main" val="108603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4E4E3B-78EF-4F62-B7DD-6179BC5D207E}"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649F9-FD3E-487C-9F3C-6A5334319FDC}" type="slidenum">
              <a:rPr lang="en-US" smtClean="0"/>
              <a:t>‹#›</a:t>
            </a:fld>
            <a:endParaRPr lang="en-US"/>
          </a:p>
        </p:txBody>
      </p:sp>
    </p:spTree>
    <p:extLst>
      <p:ext uri="{BB962C8B-B14F-4D97-AF65-F5344CB8AC3E}">
        <p14:creationId xmlns:p14="http://schemas.microsoft.com/office/powerpoint/2010/main" val="942172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4E3B-78EF-4F62-B7DD-6179BC5D207E}"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649F9-FD3E-487C-9F3C-6A5334319FDC}" type="slidenum">
              <a:rPr lang="en-US" smtClean="0"/>
              <a:t>‹#›</a:t>
            </a:fld>
            <a:endParaRPr lang="en-US"/>
          </a:p>
        </p:txBody>
      </p:sp>
    </p:spTree>
    <p:extLst>
      <p:ext uri="{BB962C8B-B14F-4D97-AF65-F5344CB8AC3E}">
        <p14:creationId xmlns:p14="http://schemas.microsoft.com/office/powerpoint/2010/main" val="893267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4E3B-78EF-4F62-B7DD-6179BC5D207E}"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649F9-FD3E-487C-9F3C-6A5334319FDC}" type="slidenum">
              <a:rPr lang="en-US" smtClean="0"/>
              <a:t>‹#›</a:t>
            </a:fld>
            <a:endParaRPr lang="en-US"/>
          </a:p>
        </p:txBody>
      </p:sp>
    </p:spTree>
    <p:extLst>
      <p:ext uri="{BB962C8B-B14F-4D97-AF65-F5344CB8AC3E}">
        <p14:creationId xmlns:p14="http://schemas.microsoft.com/office/powerpoint/2010/main" val="1895417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4E3B-78EF-4F62-B7DD-6179BC5D207E}"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649F9-FD3E-487C-9F3C-6A5334319FDC}" type="slidenum">
              <a:rPr lang="en-US" smtClean="0"/>
              <a:t>‹#›</a:t>
            </a:fld>
            <a:endParaRPr lang="en-US"/>
          </a:p>
        </p:txBody>
      </p:sp>
    </p:spTree>
    <p:extLst>
      <p:ext uri="{BB962C8B-B14F-4D97-AF65-F5344CB8AC3E}">
        <p14:creationId xmlns:p14="http://schemas.microsoft.com/office/powerpoint/2010/main" val="220444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4E3B-78EF-4F62-B7DD-6179BC5D207E}"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649F9-FD3E-487C-9F3C-6A5334319FDC}" type="slidenum">
              <a:rPr lang="en-US" smtClean="0"/>
              <a:t>‹#›</a:t>
            </a:fld>
            <a:endParaRPr lang="en-US"/>
          </a:p>
        </p:txBody>
      </p:sp>
    </p:spTree>
    <p:extLst>
      <p:ext uri="{BB962C8B-B14F-4D97-AF65-F5344CB8AC3E}">
        <p14:creationId xmlns:p14="http://schemas.microsoft.com/office/powerpoint/2010/main" val="1827327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4E4E3B-78EF-4F62-B7DD-6179BC5D207E}"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649F9-FD3E-487C-9F3C-6A5334319FDC}" type="slidenum">
              <a:rPr lang="en-US" smtClean="0"/>
              <a:t>‹#›</a:t>
            </a:fld>
            <a:endParaRPr lang="en-US"/>
          </a:p>
        </p:txBody>
      </p:sp>
    </p:spTree>
    <p:extLst>
      <p:ext uri="{BB962C8B-B14F-4D97-AF65-F5344CB8AC3E}">
        <p14:creationId xmlns:p14="http://schemas.microsoft.com/office/powerpoint/2010/main" val="195002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271F0-0F46-47B9-9840-37302CBDA981}"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DD4CD-9706-4DD6-9496-C6DAE1C7FF7A}" type="slidenum">
              <a:rPr lang="en-US" smtClean="0"/>
              <a:pPr/>
              <a:t>‹#›</a:t>
            </a:fld>
            <a:endParaRPr lang="en-US"/>
          </a:p>
        </p:txBody>
      </p:sp>
    </p:spTree>
    <p:extLst>
      <p:ext uri="{BB962C8B-B14F-4D97-AF65-F5344CB8AC3E}">
        <p14:creationId xmlns:p14="http://schemas.microsoft.com/office/powerpoint/2010/main" val="2763516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4E4E3B-78EF-4F62-B7DD-6179BC5D207E}"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649F9-FD3E-487C-9F3C-6A5334319FDC}" type="slidenum">
              <a:rPr lang="en-US" smtClean="0"/>
              <a:t>‹#›</a:t>
            </a:fld>
            <a:endParaRPr lang="en-US"/>
          </a:p>
        </p:txBody>
      </p:sp>
    </p:spTree>
    <p:extLst>
      <p:ext uri="{BB962C8B-B14F-4D97-AF65-F5344CB8AC3E}">
        <p14:creationId xmlns:p14="http://schemas.microsoft.com/office/powerpoint/2010/main" val="394510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4E3B-78EF-4F62-B7DD-6179BC5D207E}"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649F9-FD3E-487C-9F3C-6A5334319FDC}" type="slidenum">
              <a:rPr lang="en-US" smtClean="0"/>
              <a:t>‹#›</a:t>
            </a:fld>
            <a:endParaRPr lang="en-US"/>
          </a:p>
        </p:txBody>
      </p:sp>
    </p:spTree>
    <p:extLst>
      <p:ext uri="{BB962C8B-B14F-4D97-AF65-F5344CB8AC3E}">
        <p14:creationId xmlns:p14="http://schemas.microsoft.com/office/powerpoint/2010/main" val="3586040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4E3B-78EF-4F62-B7DD-6179BC5D207E}"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649F9-FD3E-487C-9F3C-6A5334319FDC}" type="slidenum">
              <a:rPr lang="en-US" smtClean="0"/>
              <a:t>‹#›</a:t>
            </a:fld>
            <a:endParaRPr lang="en-US"/>
          </a:p>
        </p:txBody>
      </p:sp>
    </p:spTree>
    <p:extLst>
      <p:ext uri="{BB962C8B-B14F-4D97-AF65-F5344CB8AC3E}">
        <p14:creationId xmlns:p14="http://schemas.microsoft.com/office/powerpoint/2010/main" val="40290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0271F0-0F46-47B9-9840-37302CBDA981}"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DD4CD-9706-4DD6-9496-C6DAE1C7FF7A}" type="slidenum">
              <a:rPr lang="en-US" smtClean="0"/>
              <a:pPr/>
              <a:t>‹#›</a:t>
            </a:fld>
            <a:endParaRPr lang="en-US"/>
          </a:p>
        </p:txBody>
      </p:sp>
    </p:spTree>
    <p:extLst>
      <p:ext uri="{BB962C8B-B14F-4D97-AF65-F5344CB8AC3E}">
        <p14:creationId xmlns:p14="http://schemas.microsoft.com/office/powerpoint/2010/main" val="133535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0271F0-0F46-47B9-9840-37302CBDA981}"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DD4CD-9706-4DD6-9496-C6DAE1C7FF7A}" type="slidenum">
              <a:rPr lang="en-US" smtClean="0"/>
              <a:pPr/>
              <a:t>‹#›</a:t>
            </a:fld>
            <a:endParaRPr lang="en-US"/>
          </a:p>
        </p:txBody>
      </p:sp>
    </p:spTree>
    <p:extLst>
      <p:ext uri="{BB962C8B-B14F-4D97-AF65-F5344CB8AC3E}">
        <p14:creationId xmlns:p14="http://schemas.microsoft.com/office/powerpoint/2010/main" val="298564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0271F0-0F46-47B9-9840-37302CBDA981}" type="datetimeFigureOut">
              <a:rPr lang="en-US" smtClean="0"/>
              <a:pPr/>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DD4CD-9706-4DD6-9496-C6DAE1C7FF7A}" type="slidenum">
              <a:rPr lang="en-US" smtClean="0"/>
              <a:pPr/>
              <a:t>‹#›</a:t>
            </a:fld>
            <a:endParaRPr lang="en-US"/>
          </a:p>
        </p:txBody>
      </p:sp>
    </p:spTree>
    <p:extLst>
      <p:ext uri="{BB962C8B-B14F-4D97-AF65-F5344CB8AC3E}">
        <p14:creationId xmlns:p14="http://schemas.microsoft.com/office/powerpoint/2010/main" val="162788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0271F0-0F46-47B9-9840-37302CBDA981}" type="datetimeFigureOut">
              <a:rPr lang="en-US" smtClean="0"/>
              <a:pPr/>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DD4CD-9706-4DD6-9496-C6DAE1C7FF7A}" type="slidenum">
              <a:rPr lang="en-US" smtClean="0"/>
              <a:pPr/>
              <a:t>‹#›</a:t>
            </a:fld>
            <a:endParaRPr lang="en-US"/>
          </a:p>
        </p:txBody>
      </p:sp>
    </p:spTree>
    <p:extLst>
      <p:ext uri="{BB962C8B-B14F-4D97-AF65-F5344CB8AC3E}">
        <p14:creationId xmlns:p14="http://schemas.microsoft.com/office/powerpoint/2010/main" val="285921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271F0-0F46-47B9-9840-37302CBDA981}" type="datetimeFigureOut">
              <a:rPr lang="en-US" smtClean="0"/>
              <a:pPr/>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DD4CD-9706-4DD6-9496-C6DAE1C7FF7A}" type="slidenum">
              <a:rPr lang="en-US" smtClean="0"/>
              <a:pPr/>
              <a:t>‹#›</a:t>
            </a:fld>
            <a:endParaRPr lang="en-US"/>
          </a:p>
        </p:txBody>
      </p:sp>
    </p:spTree>
    <p:extLst>
      <p:ext uri="{BB962C8B-B14F-4D97-AF65-F5344CB8AC3E}">
        <p14:creationId xmlns:p14="http://schemas.microsoft.com/office/powerpoint/2010/main" val="402163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0271F0-0F46-47B9-9840-37302CBDA981}"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DD4CD-9706-4DD6-9496-C6DAE1C7FF7A}" type="slidenum">
              <a:rPr lang="en-US" smtClean="0"/>
              <a:pPr/>
              <a:t>‹#›</a:t>
            </a:fld>
            <a:endParaRPr lang="en-US"/>
          </a:p>
        </p:txBody>
      </p:sp>
    </p:spTree>
    <p:extLst>
      <p:ext uri="{BB962C8B-B14F-4D97-AF65-F5344CB8AC3E}">
        <p14:creationId xmlns:p14="http://schemas.microsoft.com/office/powerpoint/2010/main" val="103751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0271F0-0F46-47B9-9840-37302CBDA981}"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DD4CD-9706-4DD6-9496-C6DAE1C7FF7A}" type="slidenum">
              <a:rPr lang="en-US" smtClean="0"/>
              <a:pPr/>
              <a:t>‹#›</a:t>
            </a:fld>
            <a:endParaRPr lang="en-US"/>
          </a:p>
        </p:txBody>
      </p:sp>
    </p:spTree>
    <p:extLst>
      <p:ext uri="{BB962C8B-B14F-4D97-AF65-F5344CB8AC3E}">
        <p14:creationId xmlns:p14="http://schemas.microsoft.com/office/powerpoint/2010/main" val="407815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271F0-0F46-47B9-9840-37302CBDA981}" type="datetimeFigureOut">
              <a:rPr lang="en-US" smtClean="0"/>
              <a:pPr/>
              <a:t>3/27/2024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DD4CD-9706-4DD6-9496-C6DAE1C7FF7A}" type="slidenum">
              <a:rPr lang="en-US" smtClean="0"/>
              <a:pPr/>
              <a:t>‹#›</a:t>
            </a:fld>
            <a:endParaRPr lang="en-US"/>
          </a:p>
        </p:txBody>
      </p:sp>
    </p:spTree>
    <p:extLst>
      <p:ext uri="{BB962C8B-B14F-4D97-AF65-F5344CB8AC3E}">
        <p14:creationId xmlns:p14="http://schemas.microsoft.com/office/powerpoint/2010/main" val="230003285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271F0-0F46-47B9-9840-37302CBDA981}" type="datetimeFigureOut">
              <a:rPr lang="en-US" smtClean="0"/>
              <a:pPr/>
              <a:t>3/27/2024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DD4CD-9706-4DD6-9496-C6DAE1C7FF7A}" type="slidenum">
              <a:rPr lang="en-US" smtClean="0"/>
              <a:pPr/>
              <a:t>‹#›</a:t>
            </a:fld>
            <a:endParaRPr lang="en-US"/>
          </a:p>
        </p:txBody>
      </p:sp>
    </p:spTree>
    <p:extLst>
      <p:ext uri="{BB962C8B-B14F-4D97-AF65-F5344CB8AC3E}">
        <p14:creationId xmlns:p14="http://schemas.microsoft.com/office/powerpoint/2010/main" val="20563723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3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q-AL"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0" y="0"/>
            <a:ext cx="12192000" cy="4624191"/>
          </a:xfrm>
          <a:prstGeom prst="rect">
            <a:avLst/>
          </a:prstGeom>
        </p:spPr>
      </p:pic>
      <p:sp>
        <p:nvSpPr>
          <p:cNvPr id="4" name="Rectangle 3"/>
          <p:cNvSpPr/>
          <p:nvPr/>
        </p:nvSpPr>
        <p:spPr>
          <a:xfrm>
            <a:off x="609600" y="838200"/>
            <a:ext cx="5105400" cy="556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3" name="TextBox 2"/>
          <p:cNvSpPr txBox="1"/>
          <p:nvPr/>
        </p:nvSpPr>
        <p:spPr>
          <a:xfrm>
            <a:off x="1066800" y="1219200"/>
            <a:ext cx="449580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i="0" u="none" strike="noStrike" kern="1200" cap="none" spc="0" normalizeH="0" baseline="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Case Management Information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i="0" u="none" strike="noStrike" kern="1200" cap="none" spc="0" normalizeH="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CMIS</a:t>
            </a:r>
            <a:endParaRPr kumimoji="0" lang="en-US" sz="5400" i="0" u="none" strike="noStrike" kern="1200" cap="none" spc="0" normalizeH="0" baseline="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400" i="0" u="none" strike="noStrike" kern="1200" cap="none" spc="0" normalizeH="0" baseline="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angle 4"/>
          <p:cNvSpPr/>
          <p:nvPr/>
        </p:nvSpPr>
        <p:spPr>
          <a:xfrm>
            <a:off x="5867400" y="4724400"/>
            <a:ext cx="6019800" cy="830997"/>
          </a:xfrm>
          <a:prstGeom prst="rect">
            <a:avLst/>
          </a:prstGeom>
        </p:spPr>
        <p:txBody>
          <a:bodyPr wrap="square">
            <a:spAutoFit/>
          </a:bodyPr>
          <a:lstStyle/>
          <a:p>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Challenges in data collection, quality control and availability of data from source institutions</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12295" name="Rectangle 7"/>
          <p:cNvSpPr>
            <a:spLocks noChangeArrowheads="1"/>
          </p:cNvSpPr>
          <p:nvPr/>
        </p:nvSpPr>
        <p:spPr bwMode="auto">
          <a:xfrm>
            <a:off x="9220200" y="6005125"/>
            <a:ext cx="2209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i="0" u="none" strike="noStrike" kern="1200" cap="none" spc="0" normalizeH="0" baseline="0" dirty="0">
                <a:ln>
                  <a:noFill/>
                </a:ln>
                <a:solidFill>
                  <a:srgbClr val="1F497D"/>
                </a:solidFill>
                <a:effectLst/>
                <a:uLnTx/>
                <a:uFillTx/>
                <a:latin typeface="Times New Roman" panose="02020603050405020304" pitchFamily="18" charset="0"/>
                <a:cs typeface="Times New Roman" panose="02020603050405020304" pitchFamily="18" charset="0"/>
              </a:rPr>
              <a:t>November 21, 2023 Budapest Hungary</a:t>
            </a:r>
          </a:p>
        </p:txBody>
      </p:sp>
    </p:spTree>
    <p:extLst>
      <p:ext uri="{BB962C8B-B14F-4D97-AF65-F5344CB8AC3E}">
        <p14:creationId xmlns:p14="http://schemas.microsoft.com/office/powerpoint/2010/main" val="2508578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38979" y="457200"/>
            <a:ext cx="8348539" cy="5353050"/>
          </a:xfrm>
          <a:prstGeom prst="rect">
            <a:avLst/>
          </a:prstGeom>
        </p:spPr>
      </p:pic>
      <p:sp>
        <p:nvSpPr>
          <p:cNvPr id="4" name="Rectangle 3"/>
          <p:cNvSpPr/>
          <p:nvPr/>
        </p:nvSpPr>
        <p:spPr>
          <a:xfrm>
            <a:off x="457200" y="3048000"/>
            <a:ext cx="4343400" cy="946413"/>
          </a:xfrm>
          <a:prstGeom prst="rect">
            <a:avLst/>
          </a:prstGeom>
        </p:spPr>
        <p:txBody>
          <a:bodyPr wrap="square">
            <a:spAutoFit/>
          </a:bodyPr>
          <a:lstStyle/>
          <a:p>
            <a:pPr marL="23813" defTabSz="685800">
              <a:spcAft>
                <a:spcPts val="900"/>
              </a:spcAft>
              <a:defRPr/>
            </a:pPr>
            <a:r>
              <a:rPr lang="en-US" altLang="en-US" sz="2400" dirty="0">
                <a:solidFill>
                  <a:srgbClr val="002060"/>
                </a:solidFill>
                <a:latin typeface="Times New Roman" panose="02020603050405020304" pitchFamily="18" charset="0"/>
                <a:cs typeface="Times New Roman" panose="02020603050405020304" pitchFamily="18" charset="0"/>
              </a:rPr>
              <a:t>Rendering decision</a:t>
            </a:r>
          </a:p>
          <a:p>
            <a:pPr marL="23813" defTabSz="685800">
              <a:spcAft>
                <a:spcPts val="900"/>
              </a:spcAft>
              <a:defRPr/>
            </a:pPr>
            <a:r>
              <a:rPr lang="en-US" altLang="en-US" sz="2400" dirty="0">
                <a:solidFill>
                  <a:srgbClr val="002060"/>
                </a:solidFill>
                <a:latin typeface="Times New Roman" panose="02020603050405020304" pitchFamily="18" charset="0"/>
                <a:cs typeface="Times New Roman" panose="02020603050405020304" pitchFamily="18" charset="0"/>
              </a:rPr>
              <a:t>Data of the punishment</a:t>
            </a:r>
          </a:p>
        </p:txBody>
      </p:sp>
    </p:spTree>
    <p:extLst>
      <p:ext uri="{BB962C8B-B14F-4D97-AF65-F5344CB8AC3E}">
        <p14:creationId xmlns:p14="http://schemas.microsoft.com/office/powerpoint/2010/main" val="259430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extBox 9"/>
          <p:cNvSpPr txBox="1"/>
          <p:nvPr/>
        </p:nvSpPr>
        <p:spPr>
          <a:xfrm>
            <a:off x="6025815" y="2542254"/>
            <a:ext cx="4495800" cy="1938992"/>
          </a:xfrm>
          <a:prstGeom prst="rect">
            <a:avLst/>
          </a:prstGeom>
          <a:noFill/>
        </p:spPr>
        <p:txBody>
          <a:bodyPr wrap="square" rtlCol="0">
            <a:spAutoFit/>
          </a:bodyPr>
          <a:lstStyle/>
          <a:p>
            <a:pPr lvl="0">
              <a:defRPr/>
            </a:pPr>
            <a:endParaRPr lang="sq-AL" sz="2000" dirty="0">
              <a:solidFill>
                <a:schemeClr val="bg1"/>
              </a:solidFill>
              <a:latin typeface="Times New Roman" panose="02020603050405020304" pitchFamily="18" charset="0"/>
              <a:cs typeface="Times New Roman" panose="02020603050405020304" pitchFamily="18" charset="0"/>
            </a:endParaRPr>
          </a:p>
          <a:p>
            <a:pPr lvl="0">
              <a:defRPr/>
            </a:pPr>
            <a:r>
              <a:rPr lang="sq-AL" sz="2000" dirty="0">
                <a:solidFill>
                  <a:schemeClr val="bg1"/>
                </a:solidFill>
                <a:latin typeface="Times New Roman" panose="02020603050405020304" pitchFamily="18" charset="0"/>
                <a:cs typeface="Times New Roman" panose="02020603050405020304" pitchFamily="18" charset="0"/>
              </a:rPr>
              <a:t>Basic Court</a:t>
            </a:r>
            <a:r>
              <a:rPr lang="en-US" sz="2000" dirty="0">
                <a:solidFill>
                  <a:schemeClr val="bg1"/>
                </a:solidFill>
                <a:latin typeface="Times New Roman" panose="02020603050405020304" pitchFamily="18" charset="0"/>
                <a:cs typeface="Times New Roman" panose="02020603050405020304" pitchFamily="18" charset="0"/>
              </a:rPr>
              <a:t>s: 8 reports</a:t>
            </a:r>
            <a:endParaRPr lang="sq-AL" sz="2000" dirty="0">
              <a:solidFill>
                <a:schemeClr val="bg1"/>
              </a:solidFill>
              <a:latin typeface="Times New Roman" panose="02020603050405020304" pitchFamily="18" charset="0"/>
              <a:cs typeface="Times New Roman" panose="02020603050405020304" pitchFamily="18" charset="0"/>
            </a:endParaRPr>
          </a:p>
          <a:p>
            <a:pPr lvl="0">
              <a:defRPr/>
            </a:pPr>
            <a:endParaRPr lang="sq-AL" sz="2000" dirty="0">
              <a:solidFill>
                <a:schemeClr val="bg1"/>
              </a:solidFill>
              <a:latin typeface="Times New Roman" panose="02020603050405020304" pitchFamily="18" charset="0"/>
              <a:cs typeface="Times New Roman" panose="02020603050405020304" pitchFamily="18" charset="0"/>
            </a:endParaRPr>
          </a:p>
          <a:p>
            <a:pPr lvl="0">
              <a:defRPr/>
            </a:pPr>
            <a:r>
              <a:rPr lang="en-GB" sz="2000" dirty="0">
                <a:solidFill>
                  <a:schemeClr val="bg1"/>
                </a:solidFill>
                <a:latin typeface="Times New Roman" panose="02020603050405020304" pitchFamily="18" charset="0"/>
                <a:cs typeface="Times New Roman" panose="02020603050405020304" pitchFamily="18" charset="0"/>
              </a:rPr>
              <a:t>Appellate</a:t>
            </a:r>
            <a:r>
              <a:rPr lang="sq-AL" sz="2000" dirty="0">
                <a:solidFill>
                  <a:schemeClr val="bg1"/>
                </a:solidFill>
                <a:latin typeface="Times New Roman" panose="02020603050405020304" pitchFamily="18" charset="0"/>
                <a:cs typeface="Times New Roman" panose="02020603050405020304" pitchFamily="18" charset="0"/>
              </a:rPr>
              <a:t> Court</a:t>
            </a:r>
            <a:r>
              <a:rPr lang="en-US" sz="2000" dirty="0">
                <a:solidFill>
                  <a:schemeClr val="bg1"/>
                </a:solidFill>
                <a:latin typeface="Times New Roman" panose="02020603050405020304" pitchFamily="18" charset="0"/>
                <a:cs typeface="Times New Roman" panose="02020603050405020304" pitchFamily="18" charset="0"/>
              </a:rPr>
              <a:t>: 5 reports</a:t>
            </a:r>
          </a:p>
          <a:p>
            <a:pPr lvl="0">
              <a:defRPr/>
            </a:pPr>
            <a:endParaRPr lang="sq-AL" sz="2000" dirty="0">
              <a:solidFill>
                <a:schemeClr val="bg1"/>
              </a:solidFill>
              <a:latin typeface="Times New Roman" panose="02020603050405020304" pitchFamily="18" charset="0"/>
              <a:cs typeface="Times New Roman" panose="02020603050405020304" pitchFamily="18" charset="0"/>
            </a:endParaRPr>
          </a:p>
          <a:p>
            <a:pPr lvl="0">
              <a:defRPr/>
            </a:pPr>
            <a:r>
              <a:rPr lang="sq-AL" sz="2000" dirty="0">
                <a:solidFill>
                  <a:schemeClr val="bg1"/>
                </a:solidFill>
                <a:latin typeface="Times New Roman" panose="02020603050405020304" pitchFamily="18" charset="0"/>
                <a:cs typeface="Times New Roman" panose="02020603050405020304" pitchFamily="18" charset="0"/>
              </a:rPr>
              <a:t>Supreme Court</a:t>
            </a:r>
            <a:r>
              <a:rPr lang="en-US" sz="2000" dirty="0">
                <a:solidFill>
                  <a:schemeClr val="bg1"/>
                </a:solidFill>
                <a:latin typeface="Times New Roman" panose="02020603050405020304" pitchFamily="18" charset="0"/>
                <a:cs typeface="Times New Roman" panose="02020603050405020304" pitchFamily="18" charset="0"/>
              </a:rPr>
              <a:t>: 5 reports</a:t>
            </a:r>
          </a:p>
        </p:txBody>
      </p:sp>
      <p:sp>
        <p:nvSpPr>
          <p:cNvPr id="2" name="TextBox 1"/>
          <p:cNvSpPr txBox="1"/>
          <p:nvPr/>
        </p:nvSpPr>
        <p:spPr>
          <a:xfrm>
            <a:off x="5562600" y="313725"/>
            <a:ext cx="5715000" cy="400110"/>
          </a:xfrm>
          <a:prstGeom prst="rect">
            <a:avLst/>
          </a:prstGeom>
          <a:noFill/>
        </p:spPr>
        <p:txBody>
          <a:bodyPr wrap="square" rtlCol="0">
            <a:spAutoFit/>
          </a:bodyPr>
          <a:lstStyle/>
          <a:p>
            <a:pPr lvl="0" algn="ctr">
              <a:defRPr/>
            </a:pPr>
            <a:r>
              <a:rPr lang="en-GB" sz="2000" dirty="0">
                <a:solidFill>
                  <a:schemeClr val="bg1"/>
                </a:solidFill>
                <a:latin typeface="Times New Roman" panose="02020603050405020304" pitchFamily="18" charset="0"/>
                <a:cs typeface="Times New Roman" panose="02020603050405020304" pitchFamily="18" charset="0"/>
              </a:rPr>
              <a:t>CMIS Statistical Reports</a:t>
            </a:r>
          </a:p>
        </p:txBody>
      </p:sp>
      <p:sp>
        <p:nvSpPr>
          <p:cNvPr id="7" name="Rectangle 6"/>
          <p:cNvSpPr/>
          <p:nvPr/>
        </p:nvSpPr>
        <p:spPr>
          <a:xfrm>
            <a:off x="0" y="0"/>
            <a:ext cx="4724400" cy="68566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 name="Rectangle 5"/>
          <p:cNvSpPr/>
          <p:nvPr/>
        </p:nvSpPr>
        <p:spPr>
          <a:xfrm>
            <a:off x="304800" y="1798728"/>
            <a:ext cx="4572000" cy="5632311"/>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1. Flow of cases,</a:t>
            </a:r>
          </a:p>
          <a:p>
            <a:pPr>
              <a:lnSpc>
                <a:spcPct val="150000"/>
              </a:lnSpc>
            </a:pPr>
            <a:r>
              <a:rPr lang="en-US" sz="2400" dirty="0">
                <a:latin typeface="Times New Roman" panose="02020603050405020304" pitchFamily="18" charset="0"/>
                <a:cs typeface="Times New Roman" panose="02020603050405020304" pitchFamily="18" charset="0"/>
              </a:rPr>
              <a:t>2. Duration of proceedings,</a:t>
            </a:r>
          </a:p>
          <a:p>
            <a:pPr>
              <a:lnSpc>
                <a:spcPct val="150000"/>
              </a:lnSpc>
            </a:pPr>
            <a:r>
              <a:rPr lang="en-US" sz="2400" dirty="0">
                <a:latin typeface="Times New Roman" panose="02020603050405020304" pitchFamily="18" charset="0"/>
                <a:cs typeface="Times New Roman" panose="02020603050405020304" pitchFamily="18" charset="0"/>
              </a:rPr>
              <a:t>3. The Clearance Rate (CR)</a:t>
            </a:r>
          </a:p>
          <a:p>
            <a:pPr>
              <a:lnSpc>
                <a:spcPct val="150000"/>
              </a:lnSpc>
            </a:pPr>
            <a:r>
              <a:rPr lang="en-US" sz="2400" dirty="0">
                <a:latin typeface="Times New Roman" panose="02020603050405020304" pitchFamily="18" charset="0"/>
                <a:cs typeface="Times New Roman" panose="02020603050405020304" pitchFamily="18" charset="0"/>
              </a:rPr>
              <a:t>4. The Disposition Time (DT)</a:t>
            </a:r>
          </a:p>
          <a:p>
            <a:pPr>
              <a:lnSpc>
                <a:spcPct val="150000"/>
              </a:lnSpc>
            </a:pPr>
            <a:r>
              <a:rPr lang="en-US" sz="2400" dirty="0">
                <a:latin typeface="Times New Roman" panose="02020603050405020304" pitchFamily="18" charset="0"/>
                <a:cs typeface="Times New Roman" panose="02020603050405020304" pitchFamily="18" charset="0"/>
              </a:rPr>
              <a:t>5. Age of pending cases,</a:t>
            </a:r>
          </a:p>
          <a:p>
            <a:pPr>
              <a:lnSpc>
                <a:spcPct val="150000"/>
              </a:lnSpc>
            </a:pPr>
            <a:r>
              <a:rPr lang="en-US" sz="2400" dirty="0">
                <a:latin typeface="Times New Roman" panose="02020603050405020304" pitchFamily="18" charset="0"/>
                <a:cs typeface="Times New Roman" panose="02020603050405020304" pitchFamily="18" charset="0"/>
              </a:rPr>
              <a:t>6. Average length of proceedings,</a:t>
            </a:r>
            <a:endParaRPr lang="sq-AL" sz="2400" dirty="0">
              <a:latin typeface="Times New Roman" panose="02020603050405020304" pitchFamily="18" charset="0"/>
              <a:cs typeface="Times New Roman" panose="02020603050405020304" pitchFamily="18" charset="0"/>
            </a:endParaRPr>
          </a:p>
          <a:p>
            <a:pPr>
              <a:lnSpc>
                <a:spcPct val="150000"/>
              </a:lnSpc>
            </a:pPr>
            <a:r>
              <a:rPr lang="sq-AL" sz="2400" dirty="0">
                <a:latin typeface="Times New Roman" panose="02020603050405020304" pitchFamily="18" charset="0"/>
                <a:cs typeface="Times New Roman" panose="02020603050405020304" pitchFamily="18" charset="0"/>
              </a:rPr>
              <a:t>7. Cases older than 2 year,</a:t>
            </a: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a:t>
            </a:r>
          </a:p>
        </p:txBody>
      </p:sp>
      <p:sp>
        <p:nvSpPr>
          <p:cNvPr id="3" name="TextBox 2"/>
          <p:cNvSpPr txBox="1"/>
          <p:nvPr/>
        </p:nvSpPr>
        <p:spPr>
          <a:xfrm>
            <a:off x="685800" y="609600"/>
            <a:ext cx="3581400" cy="461665"/>
          </a:xfrm>
          <a:prstGeom prst="rect">
            <a:avLst/>
          </a:prstGeom>
          <a:noFill/>
        </p:spPr>
        <p:txBody>
          <a:bodyPr wrap="square" rtlCol="0">
            <a:spAutoFit/>
          </a:bodyPr>
          <a:lstStyle/>
          <a:p>
            <a:pPr lvl="0">
              <a:defRPr/>
            </a:pPr>
            <a:r>
              <a:rPr lang="en-US" sz="2400" dirty="0">
                <a:latin typeface="Times New Roman" panose="02020603050405020304" pitchFamily="18" charset="0"/>
                <a:cs typeface="Times New Roman" panose="02020603050405020304" pitchFamily="18" charset="0"/>
              </a:rPr>
              <a:t>CEPEJ </a:t>
            </a:r>
            <a:r>
              <a:rPr lang="sq-AL" sz="2400" dirty="0">
                <a:latin typeface="Times New Roman" panose="02020603050405020304" pitchFamily="18" charset="0"/>
                <a:cs typeface="Times New Roman" panose="02020603050405020304" pitchFamily="18" charset="0"/>
              </a:rPr>
              <a:t>Tool (</a:t>
            </a:r>
            <a:r>
              <a:rPr lang="en-US" sz="2400" dirty="0">
                <a:latin typeface="Times New Roman" panose="02020603050405020304" pitchFamily="18" charset="0"/>
                <a:cs typeface="Times New Roman" panose="02020603050405020304" pitchFamily="18" charset="0"/>
              </a:rPr>
              <a:t>Indicators</a:t>
            </a:r>
            <a:r>
              <a:rPr lang="sq-AL"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281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2400" y="236621"/>
            <a:ext cx="11716603" cy="6392780"/>
          </a:xfrm>
          <a:prstGeom prst="rect">
            <a:avLst/>
          </a:prstGeom>
        </p:spPr>
      </p:pic>
      <p:pic>
        <p:nvPicPr>
          <p:cNvPr id="13" name="Picture 12"/>
          <p:cNvPicPr>
            <a:picLocks noChangeAspect="1"/>
          </p:cNvPicPr>
          <p:nvPr/>
        </p:nvPicPr>
        <p:blipFill rotWithShape="1">
          <a:blip r:embed="rId3"/>
          <a:srcRect t="13306"/>
          <a:stretch/>
        </p:blipFill>
        <p:spPr>
          <a:xfrm>
            <a:off x="140368" y="82865"/>
            <a:ext cx="11684519" cy="6771124"/>
          </a:xfrm>
          <a:prstGeom prst="rect">
            <a:avLst/>
          </a:prstGeom>
        </p:spPr>
      </p:pic>
    </p:spTree>
    <p:extLst>
      <p:ext uri="{BB962C8B-B14F-4D97-AF65-F5344CB8AC3E}">
        <p14:creationId xmlns:p14="http://schemas.microsoft.com/office/powerpoint/2010/main" val="392390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324600" y="457200"/>
            <a:ext cx="4419600" cy="461665"/>
          </a:xfrm>
          <a:prstGeom prst="rect">
            <a:avLst/>
          </a:prstGeom>
          <a:noFill/>
        </p:spPr>
        <p:txBody>
          <a:bodyPr wrap="square" rtlCol="0">
            <a:spAutoFit/>
          </a:bodyPr>
          <a:lstStyle/>
          <a:p>
            <a:pPr lvl="0">
              <a:defRPr/>
            </a:pPr>
            <a:r>
              <a:rPr lang="en-US" sz="2400" dirty="0">
                <a:solidFill>
                  <a:schemeClr val="bg1"/>
                </a:solidFill>
                <a:latin typeface="Times New Roman" panose="02020603050405020304" pitchFamily="18" charset="0"/>
                <a:cs typeface="Times New Roman" panose="02020603050405020304" pitchFamily="18" charset="0"/>
              </a:rPr>
              <a:t>CMIS Dashboards</a:t>
            </a:r>
            <a:endParaRPr lang="sq-AL" sz="2400"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0" y="0"/>
            <a:ext cx="4724400" cy="68566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 name="Rectangle 5"/>
          <p:cNvSpPr/>
          <p:nvPr/>
        </p:nvSpPr>
        <p:spPr>
          <a:xfrm>
            <a:off x="76200" y="1383229"/>
            <a:ext cx="4724400" cy="4708981"/>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1. Case flow (last quarter)</a:t>
            </a:r>
          </a:p>
          <a:p>
            <a:r>
              <a:rPr lang="en-US" sz="2400" dirty="0">
                <a:latin typeface="Times New Roman" panose="02020603050405020304" pitchFamily="18" charset="0"/>
                <a:cs typeface="Times New Roman" panose="02020603050405020304" pitchFamily="18" charset="0"/>
              </a:rPr>
              <a:t>2. Trend in No. of pending cases </a:t>
            </a:r>
          </a:p>
          <a:p>
            <a:r>
              <a:rPr lang="en-US" sz="2400" dirty="0">
                <a:latin typeface="Times New Roman" panose="02020603050405020304" pitchFamily="18" charset="0"/>
                <a:cs typeface="Times New Roman" panose="02020603050405020304" pitchFamily="18" charset="0"/>
              </a:rPr>
              <a:t>    One year, (Q bases)</a:t>
            </a:r>
          </a:p>
          <a:p>
            <a:pPr>
              <a:lnSpc>
                <a:spcPct val="150000"/>
              </a:lnSpc>
            </a:pPr>
            <a:r>
              <a:rPr lang="en-US" sz="2400" dirty="0">
                <a:latin typeface="Times New Roman" panose="02020603050405020304" pitchFamily="18" charset="0"/>
                <a:cs typeface="Times New Roman" panose="02020603050405020304" pitchFamily="18" charset="0"/>
              </a:rPr>
              <a:t>3. Age of pending cases</a:t>
            </a:r>
          </a:p>
          <a:p>
            <a:pPr>
              <a:lnSpc>
                <a:spcPct val="150000"/>
              </a:lnSpc>
            </a:pPr>
            <a:r>
              <a:rPr lang="en-US" sz="2400" dirty="0">
                <a:latin typeface="Times New Roman" panose="02020603050405020304" pitchFamily="18" charset="0"/>
                <a:cs typeface="Times New Roman" panose="02020603050405020304" pitchFamily="18" charset="0"/>
              </a:rPr>
              <a:t>4. Average of No. of cases/ judge</a:t>
            </a:r>
          </a:p>
          <a:p>
            <a:pPr>
              <a:lnSpc>
                <a:spcPct val="150000"/>
              </a:lnSpc>
            </a:pPr>
            <a:r>
              <a:rPr lang="en-US" sz="2400" dirty="0">
                <a:latin typeface="Times New Roman" panose="02020603050405020304" pitchFamily="18" charset="0"/>
                <a:cs typeface="Times New Roman" panose="02020603050405020304" pitchFamily="18" charset="0"/>
              </a:rPr>
              <a:t>5. Decision on appeals made (last Q)</a:t>
            </a:r>
          </a:p>
          <a:p>
            <a:pPr>
              <a:lnSpc>
                <a:spcPct val="150000"/>
              </a:lnSpc>
            </a:pPr>
            <a:r>
              <a:rPr lang="en-US" sz="2400" dirty="0">
                <a:latin typeface="Times New Roman" panose="02020603050405020304" pitchFamily="18" charset="0"/>
                <a:cs typeface="Times New Roman" panose="02020603050405020304" pitchFamily="18" charset="0"/>
              </a:rPr>
              <a:t>6. Clearance Rate (CR)</a:t>
            </a:r>
          </a:p>
          <a:p>
            <a:pPr>
              <a:lnSpc>
                <a:spcPct val="150000"/>
              </a:lnSpc>
            </a:pPr>
            <a:r>
              <a:rPr lang="en-US" sz="2400" dirty="0">
                <a:latin typeface="Times New Roman" panose="02020603050405020304" pitchFamily="18" charset="0"/>
                <a:cs typeface="Times New Roman" panose="02020603050405020304" pitchFamily="18" charset="0"/>
              </a:rPr>
              <a:t>7. The Disposition Time (DT)</a:t>
            </a:r>
          </a:p>
          <a:p>
            <a:pPr>
              <a:lnSpc>
                <a:spcPct val="150000"/>
              </a:lnSpc>
            </a:pPr>
            <a:r>
              <a:rPr lang="en-US" sz="2400" dirty="0">
                <a:latin typeface="Times New Roman" panose="02020603050405020304" pitchFamily="18" charset="0"/>
                <a:cs typeface="Times New Roman" panose="02020603050405020304" pitchFamily="18" charset="0"/>
              </a:rPr>
              <a:t>8. Court sessions held/canceled</a:t>
            </a:r>
          </a:p>
        </p:txBody>
      </p:sp>
      <p:sp>
        <p:nvSpPr>
          <p:cNvPr id="3" name="TextBox 2"/>
          <p:cNvSpPr txBox="1"/>
          <p:nvPr/>
        </p:nvSpPr>
        <p:spPr>
          <a:xfrm>
            <a:off x="381000" y="533400"/>
            <a:ext cx="3581400" cy="461665"/>
          </a:xfrm>
          <a:prstGeom prst="rect">
            <a:avLst/>
          </a:prstGeom>
          <a:noFill/>
        </p:spPr>
        <p:txBody>
          <a:bodyPr wrap="square" rtlCol="0">
            <a:spAutoFit/>
          </a:bodyPr>
          <a:lstStyle/>
          <a:p>
            <a:pPr lvl="0" algn="ctr">
              <a:defRPr/>
            </a:pPr>
            <a:r>
              <a:rPr lang="en-US" sz="2400" dirty="0">
                <a:latin typeface="Times New Roman" panose="02020603050405020304" pitchFamily="18" charset="0"/>
                <a:cs typeface="Times New Roman" panose="02020603050405020304" pitchFamily="18" charset="0"/>
              </a:rPr>
              <a:t>Dashboards graphs</a:t>
            </a:r>
          </a:p>
        </p:txBody>
      </p:sp>
      <p:sp>
        <p:nvSpPr>
          <p:cNvPr id="8" name="TextBox 7"/>
          <p:cNvSpPr txBox="1"/>
          <p:nvPr/>
        </p:nvSpPr>
        <p:spPr>
          <a:xfrm>
            <a:off x="6019800" y="1143000"/>
            <a:ext cx="4495800" cy="5016758"/>
          </a:xfrm>
          <a:prstGeom prst="rect">
            <a:avLst/>
          </a:prstGeom>
          <a:noFill/>
        </p:spPr>
        <p:txBody>
          <a:bodyPr wrap="square" rtlCol="0">
            <a:spAutoFit/>
          </a:bodyPr>
          <a:lstStyle/>
          <a:p>
            <a:pPr lvl="0">
              <a:defRPr/>
            </a:pPr>
            <a:endParaRPr lang="sq-AL" sz="2000" dirty="0">
              <a:solidFill>
                <a:schemeClr val="bg1"/>
              </a:solidFill>
              <a:latin typeface="Times New Roman" panose="02020603050405020304" pitchFamily="18" charset="0"/>
              <a:cs typeface="Times New Roman" panose="02020603050405020304" pitchFamily="18" charset="0"/>
            </a:endParaRPr>
          </a:p>
          <a:p>
            <a:pPr lvl="0">
              <a:defRPr/>
            </a:pPr>
            <a:r>
              <a:rPr lang="sq-AL" sz="2000" dirty="0">
                <a:solidFill>
                  <a:schemeClr val="bg1"/>
                </a:solidFill>
                <a:latin typeface="Times New Roman" panose="02020603050405020304" pitchFamily="18" charset="0"/>
                <a:cs typeface="Times New Roman" panose="02020603050405020304" pitchFamily="18" charset="0"/>
              </a:rPr>
              <a:t>Basic Court Dashboards</a:t>
            </a:r>
          </a:p>
          <a:p>
            <a:pPr lvl="0">
              <a:defRPr/>
            </a:pPr>
            <a:r>
              <a:rPr lang="sq-AL" sz="2000" dirty="0">
                <a:solidFill>
                  <a:schemeClr val="bg1"/>
                </a:solidFill>
                <a:latin typeface="Times New Roman" panose="02020603050405020304" pitchFamily="18" charset="0"/>
                <a:cs typeface="Times New Roman" panose="02020603050405020304" pitchFamily="18" charset="0"/>
              </a:rPr>
              <a:t>- Court Dashboard</a:t>
            </a:r>
          </a:p>
          <a:p>
            <a:pPr lvl="0">
              <a:defRPr/>
            </a:pPr>
            <a:r>
              <a:rPr lang="en-US" sz="2000" dirty="0">
                <a:solidFill>
                  <a:schemeClr val="bg1"/>
                </a:solidFill>
                <a:latin typeface="Times New Roman" panose="02020603050405020304" pitchFamily="18" charset="0"/>
                <a:cs typeface="Times New Roman" panose="02020603050405020304" pitchFamily="18" charset="0"/>
              </a:rPr>
              <a:t>- </a:t>
            </a:r>
            <a:r>
              <a:rPr lang="sq-AL" sz="2000" dirty="0">
                <a:solidFill>
                  <a:schemeClr val="bg1"/>
                </a:solidFill>
                <a:latin typeface="Times New Roman" panose="02020603050405020304" pitchFamily="18" charset="0"/>
                <a:cs typeface="Times New Roman" panose="02020603050405020304" pitchFamily="18" charset="0"/>
              </a:rPr>
              <a:t>Judge Dashboard </a:t>
            </a:r>
          </a:p>
          <a:p>
            <a:pPr marL="285750" lvl="0" indent="-285750">
              <a:buFontTx/>
              <a:buChar char="-"/>
              <a:defRPr/>
            </a:pPr>
            <a:endParaRPr lang="sq-AL" sz="2000" dirty="0">
              <a:solidFill>
                <a:schemeClr val="bg1"/>
              </a:solidFill>
              <a:latin typeface="Times New Roman" panose="02020603050405020304" pitchFamily="18" charset="0"/>
              <a:cs typeface="Times New Roman" panose="02020603050405020304" pitchFamily="18" charset="0"/>
            </a:endParaRPr>
          </a:p>
          <a:p>
            <a:pPr lvl="0">
              <a:defRPr/>
            </a:pPr>
            <a:r>
              <a:rPr lang="en-GB" sz="2000" dirty="0">
                <a:solidFill>
                  <a:schemeClr val="bg1"/>
                </a:solidFill>
                <a:latin typeface="Times New Roman" panose="02020603050405020304" pitchFamily="18" charset="0"/>
                <a:cs typeface="Times New Roman" panose="02020603050405020304" pitchFamily="18" charset="0"/>
              </a:rPr>
              <a:t>Appellate</a:t>
            </a:r>
            <a:r>
              <a:rPr lang="sq-AL" sz="2000" dirty="0">
                <a:solidFill>
                  <a:schemeClr val="bg1"/>
                </a:solidFill>
                <a:latin typeface="Times New Roman" panose="02020603050405020304" pitchFamily="18" charset="0"/>
                <a:cs typeface="Times New Roman" panose="02020603050405020304" pitchFamily="18" charset="0"/>
              </a:rPr>
              <a:t> Court Dashboards</a:t>
            </a:r>
          </a:p>
          <a:p>
            <a:pPr lvl="0">
              <a:defRPr/>
            </a:pPr>
            <a:r>
              <a:rPr lang="sq-AL" sz="2000" dirty="0">
                <a:solidFill>
                  <a:schemeClr val="bg1"/>
                </a:solidFill>
                <a:latin typeface="Times New Roman" panose="02020603050405020304" pitchFamily="18" charset="0"/>
                <a:cs typeface="Times New Roman" panose="02020603050405020304" pitchFamily="18" charset="0"/>
              </a:rPr>
              <a:t>- Court Dashboard</a:t>
            </a:r>
          </a:p>
          <a:p>
            <a:pPr lvl="0">
              <a:defRPr/>
            </a:pPr>
            <a:r>
              <a:rPr lang="sq-AL" sz="2000" dirty="0">
                <a:solidFill>
                  <a:schemeClr val="bg1"/>
                </a:solidFill>
                <a:latin typeface="Times New Roman" panose="02020603050405020304" pitchFamily="18" charset="0"/>
                <a:cs typeface="Times New Roman" panose="02020603050405020304" pitchFamily="18" charset="0"/>
              </a:rPr>
              <a:t>- Judge Dashboard </a:t>
            </a:r>
          </a:p>
          <a:p>
            <a:pPr marL="285750" lvl="0" indent="-285750">
              <a:buFontTx/>
              <a:buChar char="-"/>
              <a:defRPr/>
            </a:pPr>
            <a:endParaRPr lang="sq-AL" sz="2000" dirty="0">
              <a:solidFill>
                <a:schemeClr val="bg1"/>
              </a:solidFill>
              <a:latin typeface="Times New Roman" panose="02020603050405020304" pitchFamily="18" charset="0"/>
              <a:cs typeface="Times New Roman" panose="02020603050405020304" pitchFamily="18" charset="0"/>
            </a:endParaRPr>
          </a:p>
          <a:p>
            <a:pPr marL="285750" lvl="0" indent="-285750">
              <a:buFontTx/>
              <a:buChar char="-"/>
              <a:defRPr/>
            </a:pPr>
            <a:endParaRPr lang="sq-AL" sz="2000" dirty="0">
              <a:solidFill>
                <a:schemeClr val="bg1"/>
              </a:solidFill>
              <a:latin typeface="Times New Roman" panose="02020603050405020304" pitchFamily="18" charset="0"/>
              <a:cs typeface="Times New Roman" panose="02020603050405020304" pitchFamily="18" charset="0"/>
            </a:endParaRPr>
          </a:p>
          <a:p>
            <a:pPr lvl="0">
              <a:defRPr/>
            </a:pPr>
            <a:r>
              <a:rPr lang="sq-AL" sz="2000" dirty="0">
                <a:solidFill>
                  <a:schemeClr val="bg1"/>
                </a:solidFill>
                <a:latin typeface="Times New Roman" panose="02020603050405020304" pitchFamily="18" charset="0"/>
                <a:cs typeface="Times New Roman" panose="02020603050405020304" pitchFamily="18" charset="0"/>
              </a:rPr>
              <a:t>Supreme Court Dashboards</a:t>
            </a:r>
          </a:p>
          <a:p>
            <a:pPr lvl="0">
              <a:defRPr/>
            </a:pPr>
            <a:r>
              <a:rPr lang="sq-AL" sz="2000" dirty="0">
                <a:solidFill>
                  <a:schemeClr val="bg1"/>
                </a:solidFill>
                <a:latin typeface="Times New Roman" panose="02020603050405020304" pitchFamily="18" charset="0"/>
                <a:cs typeface="Times New Roman" panose="02020603050405020304" pitchFamily="18" charset="0"/>
              </a:rPr>
              <a:t>- Court Dashboard</a:t>
            </a:r>
          </a:p>
          <a:p>
            <a:pPr marL="342900" lvl="0" indent="-342900">
              <a:buFontTx/>
              <a:buChar char="-"/>
              <a:defRPr/>
            </a:pPr>
            <a:r>
              <a:rPr lang="sq-AL" sz="2000" dirty="0">
                <a:solidFill>
                  <a:schemeClr val="bg1"/>
                </a:solidFill>
                <a:latin typeface="Times New Roman" panose="02020603050405020304" pitchFamily="18" charset="0"/>
                <a:cs typeface="Times New Roman" panose="02020603050405020304" pitchFamily="18" charset="0"/>
              </a:rPr>
              <a:t>Judge Dashboard </a:t>
            </a:r>
            <a:endParaRPr lang="en-US" sz="2000" dirty="0">
              <a:solidFill>
                <a:schemeClr val="bg1"/>
              </a:solidFill>
              <a:latin typeface="Times New Roman" panose="02020603050405020304" pitchFamily="18" charset="0"/>
              <a:cs typeface="Times New Roman" panose="02020603050405020304" pitchFamily="18" charset="0"/>
            </a:endParaRPr>
          </a:p>
          <a:p>
            <a:pPr marL="342900" lvl="0" indent="-342900">
              <a:buFontTx/>
              <a:buChar char="-"/>
              <a:defRPr/>
            </a:pPr>
            <a:endParaRPr lang="en-US" sz="2000" dirty="0">
              <a:solidFill>
                <a:schemeClr val="bg1"/>
              </a:solidFill>
              <a:latin typeface="Times New Roman" panose="02020603050405020304" pitchFamily="18" charset="0"/>
              <a:cs typeface="Times New Roman" panose="02020603050405020304" pitchFamily="18" charset="0"/>
            </a:endParaRPr>
          </a:p>
          <a:p>
            <a:pPr lvl="0">
              <a:defRPr/>
            </a:pPr>
            <a:r>
              <a:rPr lang="en-US" sz="2000" dirty="0">
                <a:solidFill>
                  <a:schemeClr val="bg1"/>
                </a:solidFill>
                <a:latin typeface="Times New Roman" panose="02020603050405020304" pitchFamily="18" charset="0"/>
                <a:cs typeface="Times New Roman" panose="02020603050405020304" pitchFamily="18" charset="0"/>
              </a:rPr>
              <a:t>Data:      One year data, Q base</a:t>
            </a:r>
          </a:p>
          <a:p>
            <a:pPr lvl="0">
              <a:defRPr/>
            </a:pPr>
            <a:r>
              <a:rPr lang="en-US" sz="2000" dirty="0">
                <a:solidFill>
                  <a:schemeClr val="bg1"/>
                </a:solidFill>
                <a:latin typeface="Times New Roman" panose="02020603050405020304" pitchFamily="18" charset="0"/>
                <a:cs typeface="Times New Roman" panose="02020603050405020304" pitchFamily="18" charset="0"/>
              </a:rPr>
              <a:t>Updates: every Q </a:t>
            </a:r>
          </a:p>
        </p:txBody>
      </p:sp>
    </p:spTree>
    <p:extLst>
      <p:ext uri="{BB962C8B-B14F-4D97-AF65-F5344CB8AC3E}">
        <p14:creationId xmlns:p14="http://schemas.microsoft.com/office/powerpoint/2010/main" val="111398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3BD7ACD-2C09-469F-AED4-861E9D3A5F9F}" type="slidenum">
              <a:rPr lang="en-US" altLang="en-US" smtClean="0"/>
              <a:pPr/>
              <a:t>14</a:t>
            </a:fld>
            <a:endParaRPr lang="en-US" altLang="en-US"/>
          </a:p>
        </p:txBody>
      </p:sp>
      <p:sp>
        <p:nvSpPr>
          <p:cNvPr id="8195" name="Title 1"/>
          <p:cNvSpPr>
            <a:spLocks noGrp="1"/>
          </p:cNvSpPr>
          <p:nvPr>
            <p:ph type="title"/>
          </p:nvPr>
        </p:nvSpPr>
        <p:spPr>
          <a:xfrm>
            <a:off x="3259138" y="1143000"/>
            <a:ext cx="4876800" cy="381000"/>
          </a:xfrm>
        </p:spPr>
        <p:txBody>
          <a:bodyPr/>
          <a:lstStyle/>
          <a:p>
            <a:pPr marL="342900" indent="-342900">
              <a:lnSpc>
                <a:spcPct val="90000"/>
              </a:lnSpc>
              <a:spcBef>
                <a:spcPct val="20000"/>
              </a:spcBef>
            </a:pPr>
            <a:r>
              <a:rPr lang="sq-AL" altLang="en-US" sz="1400" b="1"/>
              <a:t> </a:t>
            </a:r>
          </a:p>
        </p:txBody>
      </p:sp>
      <p:sp>
        <p:nvSpPr>
          <p:cNvPr id="5" name="Title 1"/>
          <p:cNvSpPr txBox="1">
            <a:spLocks/>
          </p:cNvSpPr>
          <p:nvPr/>
        </p:nvSpPr>
        <p:spPr bwMode="auto">
          <a:xfrm>
            <a:off x="3048000" y="609601"/>
            <a:ext cx="6172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marL="342900" indent="-342900" algn="ctr">
              <a:lnSpc>
                <a:spcPct val="90000"/>
              </a:lnSpc>
              <a:spcBef>
                <a:spcPct val="20000"/>
              </a:spcBef>
              <a:defRPr/>
            </a:pPr>
            <a:r>
              <a:rPr lang="sq-AL" altLang="en-US" sz="2000" kern="0" dirty="0"/>
              <a:t> </a:t>
            </a:r>
            <a:endParaRPr lang="en-US" sz="2000" dirty="0"/>
          </a:p>
        </p:txBody>
      </p:sp>
      <p:pic>
        <p:nvPicPr>
          <p:cNvPr id="2" name="Picture 1"/>
          <p:cNvPicPr>
            <a:picLocks noChangeAspect="1"/>
          </p:cNvPicPr>
          <p:nvPr/>
        </p:nvPicPr>
        <p:blipFill rotWithShape="1">
          <a:blip r:embed="rId3"/>
          <a:srcRect l="11875" t="17308" r="12500" b="6539"/>
          <a:stretch/>
        </p:blipFill>
        <p:spPr>
          <a:xfrm>
            <a:off x="457200" y="304800"/>
            <a:ext cx="11315700" cy="6172200"/>
          </a:xfrm>
          <a:prstGeom prst="rect">
            <a:avLst/>
          </a:prstGeom>
        </p:spPr>
      </p:pic>
      <p:sp>
        <p:nvSpPr>
          <p:cNvPr id="7" name="TextBox 6"/>
          <p:cNvSpPr txBox="1"/>
          <p:nvPr/>
        </p:nvSpPr>
        <p:spPr>
          <a:xfrm>
            <a:off x="3056021" y="169850"/>
            <a:ext cx="5715000" cy="400110"/>
          </a:xfrm>
          <a:prstGeom prst="rect">
            <a:avLst/>
          </a:prstGeom>
          <a:noFill/>
        </p:spPr>
        <p:txBody>
          <a:bodyPr wrap="square" rtlCol="0">
            <a:spAutoFit/>
          </a:bodyPr>
          <a:lstStyle/>
          <a:p>
            <a:pPr lvl="0" algn="ctr">
              <a:defRPr/>
            </a:pPr>
            <a:r>
              <a:rPr lang="en-GB" sz="2000" dirty="0">
                <a:solidFill>
                  <a:schemeClr val="bg1"/>
                </a:solidFill>
                <a:latin typeface="Times New Roman" panose="02020603050405020304" pitchFamily="18" charset="0"/>
                <a:cs typeface="Times New Roman" panose="02020603050405020304" pitchFamily="18" charset="0"/>
              </a:rPr>
              <a:t>CMIS Court Dashboards</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4"/>
          <a:srcRect t="3313"/>
          <a:stretch/>
        </p:blipFill>
        <p:spPr>
          <a:xfrm>
            <a:off x="338179" y="118592"/>
            <a:ext cx="11150684" cy="6739408"/>
          </a:xfrm>
          <a:prstGeom prst="rect">
            <a:avLst/>
          </a:prstGeom>
        </p:spPr>
      </p:pic>
      <p:pic>
        <p:nvPicPr>
          <p:cNvPr id="9" name="Picture 8"/>
          <p:cNvPicPr>
            <a:picLocks noChangeAspect="1"/>
          </p:cNvPicPr>
          <p:nvPr/>
        </p:nvPicPr>
        <p:blipFill rotWithShape="1">
          <a:blip r:embed="rId5"/>
          <a:srcRect l="18785" t="14030" r="19109" b="6763"/>
          <a:stretch/>
        </p:blipFill>
        <p:spPr>
          <a:xfrm>
            <a:off x="401449" y="161829"/>
            <a:ext cx="10820400" cy="6738045"/>
          </a:xfrm>
          <a:prstGeom prst="rect">
            <a:avLst/>
          </a:prstGeom>
        </p:spPr>
      </p:pic>
    </p:spTree>
    <p:extLst>
      <p:ext uri="{BB962C8B-B14F-4D97-AF65-F5344CB8AC3E}">
        <p14:creationId xmlns:p14="http://schemas.microsoft.com/office/powerpoint/2010/main" val="269567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21570" r="-128"/>
          <a:stretch/>
        </p:blipFill>
        <p:spPr>
          <a:xfrm>
            <a:off x="1752600" y="253507"/>
            <a:ext cx="8458200" cy="6503385"/>
          </a:xfrm>
          <a:prstGeom prst="rect">
            <a:avLst/>
          </a:prstGeom>
        </p:spPr>
      </p:pic>
      <p:pic>
        <p:nvPicPr>
          <p:cNvPr id="4" name="Picture 3"/>
          <p:cNvPicPr>
            <a:picLocks noChangeAspect="1"/>
          </p:cNvPicPr>
          <p:nvPr/>
        </p:nvPicPr>
        <p:blipFill rotWithShape="1">
          <a:blip r:embed="rId3"/>
          <a:srcRect b="9633"/>
          <a:stretch/>
        </p:blipFill>
        <p:spPr>
          <a:xfrm>
            <a:off x="152399" y="152400"/>
            <a:ext cx="10460217" cy="6705600"/>
          </a:xfrm>
          <a:prstGeom prst="rect">
            <a:avLst/>
          </a:prstGeom>
        </p:spPr>
      </p:pic>
      <p:pic>
        <p:nvPicPr>
          <p:cNvPr id="5" name="Picture 4"/>
          <p:cNvPicPr>
            <a:picLocks noChangeAspect="1"/>
          </p:cNvPicPr>
          <p:nvPr/>
        </p:nvPicPr>
        <p:blipFill>
          <a:blip r:embed="rId4"/>
          <a:stretch>
            <a:fillRect/>
          </a:stretch>
        </p:blipFill>
        <p:spPr>
          <a:xfrm>
            <a:off x="514134" y="248652"/>
            <a:ext cx="10935131" cy="6609348"/>
          </a:xfrm>
          <a:prstGeom prst="rect">
            <a:avLst/>
          </a:prstGeom>
        </p:spPr>
      </p:pic>
    </p:spTree>
    <p:extLst>
      <p:ext uri="{BB962C8B-B14F-4D97-AF65-F5344CB8AC3E}">
        <p14:creationId xmlns:p14="http://schemas.microsoft.com/office/powerpoint/2010/main" val="353195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38400" y="571500"/>
            <a:ext cx="7886700" cy="4730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q-AL" sz="2400" dirty="0">
                <a:solidFill>
                  <a:srgbClr val="002060"/>
                </a:solidFill>
                <a:latin typeface="Times New Roman" panose="02020603050405020304" pitchFamily="18" charset="0"/>
                <a:ea typeface="+mn-ea"/>
                <a:cs typeface="Times New Roman" panose="02020603050405020304" pitchFamily="18" charset="0"/>
              </a:rPr>
              <a:t>C</a:t>
            </a:r>
            <a:r>
              <a:rPr lang="en-US" sz="2400" dirty="0" err="1">
                <a:solidFill>
                  <a:srgbClr val="002060"/>
                </a:solidFill>
                <a:latin typeface="Times New Roman" panose="02020603050405020304" pitchFamily="18" charset="0"/>
                <a:ea typeface="+mn-ea"/>
                <a:cs typeface="Times New Roman" panose="02020603050405020304" pitchFamily="18" charset="0"/>
              </a:rPr>
              <a:t>hallenges</a:t>
            </a:r>
            <a:r>
              <a:rPr lang="en-US" sz="2400" dirty="0">
                <a:solidFill>
                  <a:srgbClr val="002060"/>
                </a:solidFill>
                <a:latin typeface="Times New Roman" panose="02020603050405020304" pitchFamily="18" charset="0"/>
                <a:ea typeface="+mn-ea"/>
                <a:cs typeface="Times New Roman" panose="02020603050405020304" pitchFamily="18" charset="0"/>
              </a:rPr>
              <a:t> &amp; Data Quality</a:t>
            </a:r>
            <a:endParaRPr lang="sq-AL" sz="2400" dirty="0">
              <a:solidFill>
                <a:srgbClr val="002060"/>
              </a:solidFill>
              <a:latin typeface="Times New Roman" panose="02020603050405020304" pitchFamily="18" charset="0"/>
              <a:ea typeface="+mn-ea"/>
              <a:cs typeface="Times New Roman" panose="02020603050405020304" pitchFamily="18" charset="0"/>
            </a:endParaRPr>
          </a:p>
        </p:txBody>
      </p:sp>
      <p:sp>
        <p:nvSpPr>
          <p:cNvPr id="3" name="Title 1"/>
          <p:cNvSpPr txBox="1">
            <a:spLocks/>
          </p:cNvSpPr>
          <p:nvPr/>
        </p:nvSpPr>
        <p:spPr>
          <a:xfrm>
            <a:off x="2057400" y="2057400"/>
            <a:ext cx="7886700" cy="2362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GB" sz="2400" dirty="0">
                <a:solidFill>
                  <a:srgbClr val="002060"/>
                </a:solidFill>
                <a:latin typeface="Times New Roman" panose="02020603050405020304" pitchFamily="18" charset="0"/>
                <a:ea typeface="+mn-ea"/>
                <a:cs typeface="Times New Roman" panose="02020603050405020304" pitchFamily="18" charset="0"/>
              </a:rPr>
              <a:t>Entering the data in real-time of the actions with the case </a:t>
            </a:r>
          </a:p>
          <a:p>
            <a:pPr marL="342900" indent="-342900" algn="l">
              <a:buFont typeface="Arial" panose="020B0604020202020204" pitchFamily="34" charset="0"/>
              <a:buChar char="•"/>
            </a:pPr>
            <a:endParaRPr lang="en-GB" sz="2400" dirty="0">
              <a:solidFill>
                <a:srgbClr val="002060"/>
              </a:solidFill>
              <a:latin typeface="Times New Roman" panose="02020603050405020304" pitchFamily="18" charset="0"/>
              <a:ea typeface="+mn-ea"/>
              <a:cs typeface="Times New Roman" panose="02020603050405020304" pitchFamily="18" charset="0"/>
            </a:endParaRPr>
          </a:p>
          <a:p>
            <a:pPr marL="342900" indent="-342900" algn="l">
              <a:buFont typeface="Arial" panose="020B0604020202020204" pitchFamily="34" charset="0"/>
              <a:buChar char="•"/>
            </a:pPr>
            <a:r>
              <a:rPr lang="en-GB" sz="2400" dirty="0">
                <a:solidFill>
                  <a:srgbClr val="002060"/>
                </a:solidFill>
                <a:latin typeface="Times New Roman" panose="02020603050405020304" pitchFamily="18" charset="0"/>
                <a:ea typeface="+mn-ea"/>
                <a:cs typeface="Times New Roman" panose="02020603050405020304" pitchFamily="18" charset="0"/>
              </a:rPr>
              <a:t>Resistance from changes</a:t>
            </a:r>
          </a:p>
          <a:p>
            <a:pPr marL="342900" indent="-342900" algn="l">
              <a:buFont typeface="Arial" panose="020B0604020202020204" pitchFamily="34" charset="0"/>
              <a:buChar char="•"/>
            </a:pPr>
            <a:endParaRPr lang="en-GB" sz="2400" dirty="0">
              <a:solidFill>
                <a:srgbClr val="002060"/>
              </a:solidFill>
              <a:latin typeface="Times New Roman" panose="02020603050405020304" pitchFamily="18" charset="0"/>
              <a:ea typeface="+mn-ea"/>
              <a:cs typeface="Times New Roman" panose="02020603050405020304" pitchFamily="18" charset="0"/>
            </a:endParaRPr>
          </a:p>
          <a:p>
            <a:pPr marL="342900" indent="-342900" algn="l">
              <a:buFont typeface="Arial" panose="020B0604020202020204" pitchFamily="34" charset="0"/>
              <a:buChar char="•"/>
            </a:pPr>
            <a:r>
              <a:rPr lang="en-GB" sz="2400" dirty="0">
                <a:solidFill>
                  <a:srgbClr val="002060"/>
                </a:solidFill>
                <a:latin typeface="Times New Roman" panose="02020603050405020304" pitchFamily="18" charset="0"/>
                <a:ea typeface="+mn-ea"/>
                <a:cs typeface="Times New Roman" panose="02020603050405020304" pitchFamily="18" charset="0"/>
              </a:rPr>
              <a:t>Transparency</a:t>
            </a:r>
            <a:endParaRPr lang="sq-AL" sz="2400" dirty="0">
              <a:solidFill>
                <a:srgbClr val="00206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5697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2" cstate="print"/>
          <a:srcRect/>
          <a:stretch>
            <a:fillRect/>
          </a:stretch>
        </p:blipFill>
        <p:spPr bwMode="auto">
          <a:xfrm>
            <a:off x="4533773" y="228600"/>
            <a:ext cx="2463566" cy="2627803"/>
          </a:xfrm>
          <a:prstGeom prst="rect">
            <a:avLst/>
          </a:prstGeom>
          <a:noFill/>
        </p:spPr>
      </p:pic>
      <p:sp>
        <p:nvSpPr>
          <p:cNvPr id="1229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sq-AL">
              <a:solidFill>
                <a:prstClr val="white"/>
              </a:solidFill>
              <a:latin typeface="Calibri"/>
            </a:endParaRPr>
          </a:p>
        </p:txBody>
      </p:sp>
      <p:sp>
        <p:nvSpPr>
          <p:cNvPr id="19" name="Title 1"/>
          <p:cNvSpPr txBox="1">
            <a:spLocks/>
          </p:cNvSpPr>
          <p:nvPr/>
        </p:nvSpPr>
        <p:spPr>
          <a:xfrm>
            <a:off x="2209800" y="3810000"/>
            <a:ext cx="7277100" cy="1275668"/>
          </a:xfrm>
          <a:prstGeom prst="rect">
            <a:avLst/>
          </a:prstGeom>
        </p:spPr>
        <p:txBody>
          <a:bodyPr vert="horz" lIns="91440" tIns="45720" rIns="91440" bIns="45720" rtlCol="0" anchor="ctr">
            <a:normAutofit/>
          </a:bodyPr>
          <a:lstStyle/>
          <a:p>
            <a:pPr algn="ctr">
              <a:spcBef>
                <a:spcPct val="0"/>
              </a:spcBef>
              <a:defRPr/>
            </a:pPr>
            <a:r>
              <a:rPr lang="en-US" sz="4400" u="sng" dirty="0">
                <a:solidFill>
                  <a:srgbClr val="002060"/>
                </a:solidFill>
                <a:latin typeface="Calibri"/>
              </a:rPr>
              <a:t>Thank You for your attention</a:t>
            </a:r>
            <a:endParaRPr lang="en-US" sz="2400" dirty="0">
              <a:solidFill>
                <a:srgbClr val="002060"/>
              </a:solidFill>
              <a:latin typeface="Calibri"/>
            </a:endParaRPr>
          </a:p>
        </p:txBody>
      </p:sp>
      <p:sp>
        <p:nvSpPr>
          <p:cNvPr id="12" name="Rectangle 11"/>
          <p:cNvSpPr/>
          <p:nvPr/>
        </p:nvSpPr>
        <p:spPr>
          <a:xfrm>
            <a:off x="3581400" y="2871536"/>
            <a:ext cx="4368312" cy="461665"/>
          </a:xfrm>
          <a:prstGeom prst="rect">
            <a:avLst/>
          </a:prstGeom>
        </p:spPr>
        <p:txBody>
          <a:bodyPr wrap="none">
            <a:spAutoFit/>
          </a:bodyPr>
          <a:lstStyle/>
          <a:p>
            <a:r>
              <a:rPr lang="en-US" sz="2400" dirty="0">
                <a:solidFill>
                  <a:schemeClr val="bg1"/>
                </a:solidFill>
                <a:latin typeface="Times New Roman" panose="02020603050405020304" pitchFamily="18" charset="0"/>
                <a:ea typeface="Calibri"/>
                <a:cs typeface="Times New Roman" panose="02020603050405020304" pitchFamily="18" charset="0"/>
              </a:rPr>
              <a:t>KOSOVO JUDICIAL COUNCIL</a:t>
            </a:r>
            <a:endParaRPr lang="sq-AL"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79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590800" y="228600"/>
            <a:ext cx="6841560" cy="461665"/>
          </a:xfrm>
          <a:prstGeom prst="rect">
            <a:avLst/>
          </a:prstGeom>
        </p:spPr>
        <p:txBody>
          <a:bodyPr wrap="square">
            <a:spAutoFit/>
          </a:bodyPr>
          <a:lstStyle/>
          <a:p>
            <a:pPr marL="257175" indent="-257175" algn="ctr" defTabSz="685800">
              <a:spcAft>
                <a:spcPts val="900"/>
              </a:spcAft>
              <a:defRPr/>
            </a:pPr>
            <a:r>
              <a:rPr lang="en-GB" altLang="en-US" sz="2400" dirty="0">
                <a:solidFill>
                  <a:srgbClr val="002060"/>
                </a:solidFill>
                <a:latin typeface="Times New Roman" panose="02020603050405020304" pitchFamily="18" charset="0"/>
                <a:cs typeface="Times New Roman" panose="02020603050405020304" pitchFamily="18" charset="0"/>
              </a:rPr>
              <a:t>Case Management Information System - CMIS</a:t>
            </a:r>
            <a:endParaRPr lang="en-US" altLang="en-US" sz="2400"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b="19409"/>
          <a:stretch/>
        </p:blipFill>
        <p:spPr>
          <a:xfrm>
            <a:off x="5105400" y="838200"/>
            <a:ext cx="6739129" cy="5481935"/>
          </a:xfrm>
          <a:prstGeom prst="rect">
            <a:avLst/>
          </a:prstGeom>
        </p:spPr>
      </p:pic>
      <p:sp>
        <p:nvSpPr>
          <p:cNvPr id="6" name="Rectangle 5"/>
          <p:cNvSpPr/>
          <p:nvPr/>
        </p:nvSpPr>
        <p:spPr>
          <a:xfrm>
            <a:off x="457200" y="1744049"/>
            <a:ext cx="5029200" cy="4208844"/>
          </a:xfrm>
          <a:prstGeom prst="rect">
            <a:avLst/>
          </a:prstGeom>
        </p:spPr>
        <p:txBody>
          <a:bodyPr wrap="square">
            <a:spAutoFit/>
          </a:bodyPr>
          <a:lstStyle/>
          <a:p>
            <a:pPr marL="117475" indent="-117475" algn="ctr" defTabSz="685800">
              <a:spcAft>
                <a:spcPts val="900"/>
              </a:spcAft>
              <a:defRPr/>
            </a:pPr>
            <a:r>
              <a:rPr lang="en-GB" altLang="en-US" sz="2000" dirty="0">
                <a:solidFill>
                  <a:srgbClr val="002060"/>
                </a:solidFill>
                <a:latin typeface="Times New Roman" panose="02020603050405020304" pitchFamily="18" charset="0"/>
                <a:cs typeface="Times New Roman" panose="02020603050405020304" pitchFamily="18" charset="0"/>
              </a:rPr>
              <a:t>CMIS is the only source of Judicial data</a:t>
            </a:r>
          </a:p>
          <a:p>
            <a:pPr marL="23813" indent="30163" defTabSz="685800">
              <a:spcAft>
                <a:spcPts val="900"/>
              </a:spcAft>
              <a:defRPr/>
            </a:pPr>
            <a:endParaRPr lang="en-GB" altLang="en-US" sz="2000" dirty="0">
              <a:solidFill>
                <a:srgbClr val="002060"/>
              </a:solidFill>
              <a:latin typeface="Times New Roman" panose="02020603050405020304" pitchFamily="18" charset="0"/>
              <a:cs typeface="Times New Roman" panose="02020603050405020304" pitchFamily="18" charset="0"/>
            </a:endParaRPr>
          </a:p>
          <a:p>
            <a:pPr marL="366713" indent="-342900" defTabSz="685800">
              <a:spcAft>
                <a:spcPts val="900"/>
              </a:spcAft>
              <a:buFont typeface="Arial" panose="020B0604020202020204" pitchFamily="34" charset="0"/>
              <a:buChar char="•"/>
              <a:defRPr/>
            </a:pPr>
            <a:r>
              <a:rPr lang="en-GB" altLang="en-US" sz="2000" dirty="0">
                <a:solidFill>
                  <a:srgbClr val="002060"/>
                </a:solidFill>
                <a:latin typeface="Times New Roman" panose="02020603050405020304" pitchFamily="18" charset="0"/>
                <a:cs typeface="Times New Roman" panose="02020603050405020304" pitchFamily="18" charset="0"/>
              </a:rPr>
              <a:t>Trend of cases</a:t>
            </a:r>
          </a:p>
          <a:p>
            <a:pPr marL="366713" indent="-342900" defTabSz="685800">
              <a:spcAft>
                <a:spcPts val="900"/>
              </a:spcAft>
              <a:buFont typeface="Arial" panose="020B0604020202020204" pitchFamily="34" charset="0"/>
              <a:buChar char="•"/>
              <a:defRPr/>
            </a:pPr>
            <a:r>
              <a:rPr lang="en-GB" altLang="en-US" sz="2000" dirty="0">
                <a:solidFill>
                  <a:srgbClr val="002060"/>
                </a:solidFill>
                <a:latin typeface="Times New Roman" panose="02020603050405020304" pitchFamily="18" charset="0"/>
                <a:cs typeface="Times New Roman" panose="02020603050405020304" pitchFamily="18" charset="0"/>
              </a:rPr>
              <a:t>Efficiency</a:t>
            </a:r>
          </a:p>
          <a:p>
            <a:pPr marL="366713" indent="-342900" defTabSz="685800">
              <a:spcAft>
                <a:spcPts val="900"/>
              </a:spcAft>
              <a:buFont typeface="Arial" panose="020B0604020202020204" pitchFamily="34" charset="0"/>
              <a:buChar char="•"/>
              <a:defRPr/>
            </a:pPr>
            <a:r>
              <a:rPr lang="en-GB" altLang="en-US" sz="2000" dirty="0">
                <a:solidFill>
                  <a:srgbClr val="002060"/>
                </a:solidFill>
                <a:latin typeface="Times New Roman" panose="02020603050405020304" pitchFamily="18" charset="0"/>
                <a:cs typeface="Times New Roman" panose="02020603050405020304" pitchFamily="18" charset="0"/>
              </a:rPr>
              <a:t>Performance evaluation</a:t>
            </a:r>
          </a:p>
          <a:p>
            <a:pPr marL="366713" indent="-342900" defTabSz="685800">
              <a:spcAft>
                <a:spcPts val="900"/>
              </a:spcAft>
              <a:buFont typeface="Arial" panose="020B0604020202020204" pitchFamily="34" charset="0"/>
              <a:buChar char="•"/>
              <a:defRPr/>
            </a:pPr>
            <a:endParaRPr lang="en-GB" altLang="en-US" sz="2000" dirty="0">
              <a:solidFill>
                <a:srgbClr val="002060"/>
              </a:solidFill>
              <a:latin typeface="Times New Roman" panose="02020603050405020304" pitchFamily="18" charset="0"/>
              <a:cs typeface="Times New Roman" panose="02020603050405020304" pitchFamily="18" charset="0"/>
            </a:endParaRPr>
          </a:p>
          <a:p>
            <a:pPr marL="23813" algn="ctr" defTabSz="685800">
              <a:spcAft>
                <a:spcPts val="900"/>
              </a:spcAft>
              <a:defRPr/>
            </a:pPr>
            <a:r>
              <a:rPr lang="en-GB" altLang="en-US" sz="2000" dirty="0">
                <a:solidFill>
                  <a:srgbClr val="002060"/>
                </a:solidFill>
                <a:latin typeface="Times New Roman" panose="02020603050405020304" pitchFamily="18" charset="0"/>
                <a:cs typeface="Times New Roman" panose="02020603050405020304" pitchFamily="18" charset="0"/>
              </a:rPr>
              <a:t>Data quality is ensured only through  </a:t>
            </a:r>
          </a:p>
          <a:p>
            <a:pPr marL="23813" algn="ctr" defTabSz="685800">
              <a:spcAft>
                <a:spcPts val="900"/>
              </a:spcAft>
              <a:defRPr/>
            </a:pPr>
            <a:r>
              <a:rPr lang="en-GB" altLang="en-US" sz="2000" b="1" u="sng" spc="300" dirty="0">
                <a:solidFill>
                  <a:srgbClr val="002060"/>
                </a:solidFill>
                <a:latin typeface="Times New Roman" panose="02020603050405020304" pitchFamily="18" charset="0"/>
                <a:cs typeface="Times New Roman" panose="02020603050405020304" pitchFamily="18" charset="0"/>
              </a:rPr>
              <a:t>Structured data/ Metadata</a:t>
            </a:r>
          </a:p>
          <a:p>
            <a:pPr marL="23813" indent="30163" defTabSz="685800">
              <a:spcAft>
                <a:spcPts val="900"/>
              </a:spcAft>
              <a:defRPr/>
            </a:pPr>
            <a:endParaRPr lang="en-GB" altLang="en-US" sz="2000" dirty="0">
              <a:solidFill>
                <a:srgbClr val="002060"/>
              </a:solidFill>
              <a:latin typeface="Times New Roman" panose="02020603050405020304" pitchFamily="18" charset="0"/>
              <a:cs typeface="Times New Roman" panose="02020603050405020304" pitchFamily="18" charset="0"/>
            </a:endParaRPr>
          </a:p>
          <a:p>
            <a:pPr marL="23813" indent="30163" defTabSz="685800">
              <a:spcAft>
                <a:spcPts val="900"/>
              </a:spcAft>
              <a:defRPr/>
            </a:pPr>
            <a:r>
              <a:rPr lang="en-GB" altLang="en-US" sz="2000" dirty="0">
                <a:solidFill>
                  <a:srgbClr val="002060"/>
                </a:solidFill>
                <a:latin typeface="Times New Roman" panose="02020603050405020304" pitchFamily="18" charset="0"/>
                <a:cs typeface="Times New Roman" panose="02020603050405020304" pitchFamily="18" charset="0"/>
              </a:rPr>
              <a:t>  </a:t>
            </a:r>
            <a:endParaRPr lang="en-US" alt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28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152650" y="365127"/>
            <a:ext cx="7886700" cy="473073"/>
          </a:xfrm>
        </p:spPr>
        <p:txBody>
          <a:bodyPr>
            <a:normAutofit fontScale="90000"/>
          </a:bodyPr>
          <a:lstStyle/>
          <a:p>
            <a:r>
              <a:rPr lang="en-GB" sz="2400" dirty="0">
                <a:solidFill>
                  <a:srgbClr val="002060"/>
                </a:solidFill>
                <a:latin typeface="Times New Roman" panose="02020603050405020304" pitchFamily="18" charset="0"/>
                <a:ea typeface="+mn-ea"/>
                <a:cs typeface="Times New Roman" panose="02020603050405020304" pitchFamily="18" charset="0"/>
              </a:rPr>
              <a:t>Task Based Oriented System </a:t>
            </a:r>
            <a:br>
              <a:rPr lang="en-GB" sz="2400" dirty="0">
                <a:solidFill>
                  <a:srgbClr val="002060"/>
                </a:solidFill>
                <a:latin typeface="Times New Roman" panose="02020603050405020304" pitchFamily="18" charset="0"/>
                <a:ea typeface="+mn-ea"/>
                <a:cs typeface="Times New Roman" panose="02020603050405020304" pitchFamily="18" charset="0"/>
              </a:rPr>
            </a:br>
            <a:r>
              <a:rPr lang="en-GB" sz="2400" dirty="0">
                <a:solidFill>
                  <a:srgbClr val="002060"/>
                </a:solidFill>
                <a:latin typeface="Times New Roman" panose="02020603050405020304" pitchFamily="18" charset="0"/>
                <a:ea typeface="+mn-ea"/>
                <a:cs typeface="Times New Roman" panose="02020603050405020304" pitchFamily="18" charset="0"/>
              </a:rPr>
              <a:t>Interoperable with other systems</a:t>
            </a:r>
            <a:endParaRPr lang="sq-AL" sz="2400" dirty="0">
              <a:solidFill>
                <a:srgbClr val="002060"/>
              </a:solidFill>
              <a:latin typeface="Times New Roman" panose="02020603050405020304" pitchFamily="18" charset="0"/>
              <a:ea typeface="+mn-ea"/>
              <a:cs typeface="Times New Roman" panose="02020603050405020304" pitchFamily="18" charset="0"/>
            </a:endParaRPr>
          </a:p>
        </p:txBody>
      </p:sp>
      <p:sp>
        <p:nvSpPr>
          <p:cNvPr id="9" name="Pentagon 8"/>
          <p:cNvSpPr/>
          <p:nvPr/>
        </p:nvSpPr>
        <p:spPr>
          <a:xfrm rot="5400000">
            <a:off x="-228600" y="2209800"/>
            <a:ext cx="4572000" cy="3657599"/>
          </a:xfrm>
          <a:prstGeom prst="homePlate">
            <a:avLst>
              <a:gd name="adj" fmla="val 1121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228600" y="1219200"/>
            <a:ext cx="3657599"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dirty="0">
                <a:solidFill>
                  <a:srgbClr val="1F497D"/>
                </a:solidFill>
                <a:latin typeface="Times New Roman" panose="02020603050405020304" pitchFamily="18" charset="0"/>
                <a:cs typeface="Times New Roman" panose="02020603050405020304" pitchFamily="18" charset="0"/>
              </a:rPr>
              <a:t>Tasks</a:t>
            </a:r>
            <a:r>
              <a:rPr lang="sq-AL" b="1" dirty="0">
                <a:solidFill>
                  <a:srgbClr val="1F497D"/>
                </a:solidFill>
                <a:latin typeface="Times New Roman" panose="02020603050405020304" pitchFamily="18" charset="0"/>
                <a:cs typeface="Times New Roman" panose="02020603050405020304" pitchFamily="18" charset="0"/>
              </a:rPr>
              <a:t> </a:t>
            </a:r>
            <a:r>
              <a:rPr lang="en-US" b="1" dirty="0">
                <a:solidFill>
                  <a:srgbClr val="1F497D"/>
                </a:solidFill>
                <a:latin typeface="Times New Roman" panose="02020603050405020304" pitchFamily="18" charset="0"/>
                <a:cs typeface="Times New Roman" panose="02020603050405020304" pitchFamily="18" charset="0"/>
              </a:rPr>
              <a:t>B</a:t>
            </a:r>
            <a:r>
              <a:rPr lang="sq-AL" b="1" dirty="0">
                <a:solidFill>
                  <a:srgbClr val="1F497D"/>
                </a:solidFill>
                <a:latin typeface="Times New Roman" panose="02020603050405020304" pitchFamily="18" charset="0"/>
                <a:cs typeface="Times New Roman" panose="02020603050405020304" pitchFamily="18" charset="0"/>
              </a:rPr>
              <a:t>ased </a:t>
            </a:r>
            <a:r>
              <a:rPr lang="en-US" b="1" dirty="0">
                <a:solidFill>
                  <a:srgbClr val="1F497D"/>
                </a:solidFill>
                <a:latin typeface="Times New Roman" panose="02020603050405020304" pitchFamily="18" charset="0"/>
                <a:cs typeface="Times New Roman" panose="02020603050405020304" pitchFamily="18" charset="0"/>
              </a:rPr>
              <a:t>O</a:t>
            </a:r>
            <a:r>
              <a:rPr lang="sq-AL" b="1" dirty="0">
                <a:solidFill>
                  <a:srgbClr val="1F497D"/>
                </a:solidFill>
                <a:latin typeface="Times New Roman" panose="02020603050405020304" pitchFamily="18" charset="0"/>
                <a:cs typeface="Times New Roman" panose="02020603050405020304" pitchFamily="18" charset="0"/>
              </a:rPr>
              <a:t>riented </a:t>
            </a:r>
            <a:r>
              <a:rPr lang="en-US" b="1" dirty="0">
                <a:solidFill>
                  <a:srgbClr val="1F497D"/>
                </a:solidFill>
                <a:latin typeface="Times New Roman" panose="02020603050405020304" pitchFamily="18" charset="0"/>
                <a:cs typeface="Times New Roman" panose="02020603050405020304" pitchFamily="18" charset="0"/>
              </a:rPr>
              <a:t>S</a:t>
            </a:r>
            <a:r>
              <a:rPr lang="sq-AL" b="1" dirty="0">
                <a:solidFill>
                  <a:srgbClr val="1F497D"/>
                </a:solidFill>
                <a:latin typeface="Times New Roman" panose="02020603050405020304" pitchFamily="18" charset="0"/>
                <a:cs typeface="Times New Roman" panose="02020603050405020304" pitchFamily="18" charset="0"/>
              </a:rPr>
              <a:t>ystem</a:t>
            </a:r>
            <a:endParaRPr lang="en-US" b="1" dirty="0">
              <a:solidFill>
                <a:srgbClr val="1F497D"/>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06610" y="1949117"/>
            <a:ext cx="2583244" cy="369332"/>
          </a:xfrm>
          <a:prstGeom prst="rect">
            <a:avLst/>
          </a:prstGeom>
          <a:noFill/>
        </p:spPr>
        <p:txBody>
          <a:bodyPr wrap="square" rtlCol="0">
            <a:spAutoFit/>
          </a:bodyPr>
          <a:lstStyle/>
          <a:p>
            <a:pPr defTabSz="685800">
              <a:defRPr/>
            </a:pPr>
            <a:r>
              <a:rPr lang="en-US" dirty="0">
                <a:solidFill>
                  <a:prstClr val="black"/>
                </a:solidFill>
                <a:latin typeface="Times New Roman" panose="02020603050405020304" pitchFamily="18" charset="0"/>
                <a:cs typeface="Times New Roman" panose="02020603050405020304" pitchFamily="18" charset="0"/>
              </a:rPr>
              <a:t>Case registration</a:t>
            </a:r>
          </a:p>
        </p:txBody>
      </p:sp>
      <p:sp>
        <p:nvSpPr>
          <p:cNvPr id="20" name="TextBox 19"/>
          <p:cNvSpPr txBox="1"/>
          <p:nvPr/>
        </p:nvSpPr>
        <p:spPr>
          <a:xfrm>
            <a:off x="528028" y="2354055"/>
            <a:ext cx="2264856" cy="369332"/>
          </a:xfrm>
          <a:prstGeom prst="rect">
            <a:avLst/>
          </a:prstGeom>
          <a:noFill/>
        </p:spPr>
        <p:txBody>
          <a:bodyPr wrap="square" rtlCol="0">
            <a:spAutoFit/>
          </a:bodyPr>
          <a:lstStyle/>
          <a:p>
            <a:pPr defTabSz="685800">
              <a:defRPr/>
            </a:pPr>
            <a:r>
              <a:rPr lang="en-US" dirty="0">
                <a:solidFill>
                  <a:prstClr val="black"/>
                </a:solidFill>
                <a:latin typeface="Times New Roman" panose="02020603050405020304" pitchFamily="18" charset="0"/>
                <a:cs typeface="Times New Roman" panose="02020603050405020304" pitchFamily="18" charset="0"/>
              </a:rPr>
              <a:t>Work Processes</a:t>
            </a:r>
          </a:p>
        </p:txBody>
      </p:sp>
      <p:sp>
        <p:nvSpPr>
          <p:cNvPr id="21" name="TextBox 20"/>
          <p:cNvSpPr txBox="1"/>
          <p:nvPr/>
        </p:nvSpPr>
        <p:spPr>
          <a:xfrm>
            <a:off x="535409" y="2810449"/>
            <a:ext cx="2028799" cy="369332"/>
          </a:xfrm>
          <a:prstGeom prst="rect">
            <a:avLst/>
          </a:prstGeom>
          <a:noFill/>
        </p:spPr>
        <p:txBody>
          <a:bodyPr wrap="square" rtlCol="0">
            <a:spAutoFit/>
          </a:bodyPr>
          <a:lstStyle/>
          <a:p>
            <a:pPr defTabSz="685800">
              <a:defRPr/>
            </a:pPr>
            <a:r>
              <a:rPr lang="en-US" dirty="0">
                <a:solidFill>
                  <a:prstClr val="black"/>
                </a:solidFill>
                <a:latin typeface="Times New Roman" panose="02020603050405020304" pitchFamily="18" charset="0"/>
                <a:cs typeface="Times New Roman" panose="02020603050405020304" pitchFamily="18" charset="0"/>
              </a:rPr>
              <a:t>Templates</a:t>
            </a:r>
          </a:p>
        </p:txBody>
      </p:sp>
      <p:sp>
        <p:nvSpPr>
          <p:cNvPr id="22" name="TextBox 21"/>
          <p:cNvSpPr txBox="1"/>
          <p:nvPr/>
        </p:nvSpPr>
        <p:spPr>
          <a:xfrm>
            <a:off x="537221" y="3219153"/>
            <a:ext cx="2552633" cy="369332"/>
          </a:xfrm>
          <a:prstGeom prst="rect">
            <a:avLst/>
          </a:prstGeom>
          <a:noFill/>
        </p:spPr>
        <p:txBody>
          <a:bodyPr wrap="square" rtlCol="0">
            <a:spAutoFit/>
          </a:bodyPr>
          <a:lstStyle/>
          <a:p>
            <a:pPr defTabSz="685800">
              <a:defRPr/>
            </a:pPr>
            <a:r>
              <a:rPr lang="en-US" dirty="0">
                <a:solidFill>
                  <a:prstClr val="black"/>
                </a:solidFill>
                <a:latin typeface="Times New Roman" panose="02020603050405020304" pitchFamily="18" charset="0"/>
                <a:cs typeface="Times New Roman" panose="02020603050405020304" pitchFamily="18" charset="0"/>
              </a:rPr>
              <a:t>Managing Sessions</a:t>
            </a:r>
          </a:p>
        </p:txBody>
      </p:sp>
      <p:sp>
        <p:nvSpPr>
          <p:cNvPr id="23" name="TextBox 22"/>
          <p:cNvSpPr txBox="1"/>
          <p:nvPr/>
        </p:nvSpPr>
        <p:spPr>
          <a:xfrm>
            <a:off x="530479" y="4851385"/>
            <a:ext cx="1583887" cy="369332"/>
          </a:xfrm>
          <a:prstGeom prst="rect">
            <a:avLst/>
          </a:prstGeom>
          <a:noFill/>
        </p:spPr>
        <p:txBody>
          <a:bodyPr wrap="square" rtlCol="0">
            <a:spAutoFit/>
          </a:bodyPr>
          <a:lstStyle/>
          <a:p>
            <a:pPr defTabSz="685800">
              <a:defRPr/>
            </a:pPr>
            <a:r>
              <a:rPr lang="en-US" dirty="0">
                <a:solidFill>
                  <a:prstClr val="black"/>
                </a:solidFill>
                <a:latin typeface="Times New Roman" panose="02020603050405020304" pitchFamily="18" charset="0"/>
                <a:cs typeface="Times New Roman" panose="02020603050405020304" pitchFamily="18" charset="0"/>
              </a:rPr>
              <a:t>Archiving</a:t>
            </a:r>
          </a:p>
        </p:txBody>
      </p:sp>
      <p:sp>
        <p:nvSpPr>
          <p:cNvPr id="24" name="TextBox 23"/>
          <p:cNvSpPr txBox="1"/>
          <p:nvPr/>
        </p:nvSpPr>
        <p:spPr>
          <a:xfrm>
            <a:off x="526468" y="4450938"/>
            <a:ext cx="1782773" cy="369332"/>
          </a:xfrm>
          <a:prstGeom prst="rect">
            <a:avLst/>
          </a:prstGeom>
          <a:noFill/>
        </p:spPr>
        <p:txBody>
          <a:bodyPr wrap="square" rtlCol="0">
            <a:spAutoFit/>
          </a:bodyPr>
          <a:lstStyle/>
          <a:p>
            <a:pPr defTabSz="685800">
              <a:defRPr/>
            </a:pPr>
            <a:r>
              <a:rPr lang="en-US" dirty="0">
                <a:solidFill>
                  <a:prstClr val="black"/>
                </a:solidFill>
                <a:latin typeface="Times New Roman" panose="02020603050405020304" pitchFamily="18" charset="0"/>
                <a:cs typeface="Times New Roman" panose="02020603050405020304" pitchFamily="18" charset="0"/>
              </a:rPr>
              <a:t>Statistics</a:t>
            </a:r>
          </a:p>
        </p:txBody>
      </p:sp>
      <p:sp>
        <p:nvSpPr>
          <p:cNvPr id="25" name="TextBox 24"/>
          <p:cNvSpPr txBox="1"/>
          <p:nvPr/>
        </p:nvSpPr>
        <p:spPr>
          <a:xfrm>
            <a:off x="535409" y="3633708"/>
            <a:ext cx="1801906" cy="369332"/>
          </a:xfrm>
          <a:prstGeom prst="rect">
            <a:avLst/>
          </a:prstGeom>
          <a:noFill/>
        </p:spPr>
        <p:txBody>
          <a:bodyPr wrap="square" rtlCol="0">
            <a:spAutoFit/>
          </a:bodyPr>
          <a:lstStyle/>
          <a:p>
            <a:pPr defTabSz="685800">
              <a:defRPr/>
            </a:pPr>
            <a:r>
              <a:rPr lang="en-US" dirty="0">
                <a:solidFill>
                  <a:prstClr val="black"/>
                </a:solidFill>
                <a:latin typeface="Times New Roman" panose="02020603050405020304" pitchFamily="18" charset="0"/>
                <a:cs typeface="Times New Roman" panose="02020603050405020304" pitchFamily="18" charset="0"/>
              </a:rPr>
              <a:t>Calendar</a:t>
            </a:r>
          </a:p>
        </p:txBody>
      </p:sp>
      <p:sp>
        <p:nvSpPr>
          <p:cNvPr id="26" name="TextBox 25"/>
          <p:cNvSpPr txBox="1"/>
          <p:nvPr/>
        </p:nvSpPr>
        <p:spPr>
          <a:xfrm>
            <a:off x="530592" y="4050491"/>
            <a:ext cx="1883856" cy="369332"/>
          </a:xfrm>
          <a:prstGeom prst="rect">
            <a:avLst/>
          </a:prstGeom>
          <a:noFill/>
        </p:spPr>
        <p:txBody>
          <a:bodyPr wrap="square" rtlCol="0">
            <a:spAutoFit/>
          </a:bodyPr>
          <a:lstStyle/>
          <a:p>
            <a:pPr defTabSz="685800">
              <a:defRPr/>
            </a:pPr>
            <a:r>
              <a:rPr lang="en-US" dirty="0">
                <a:solidFill>
                  <a:prstClr val="black"/>
                </a:solidFill>
                <a:latin typeface="Times New Roman" panose="02020603050405020304" pitchFamily="18" charset="0"/>
                <a:cs typeface="Times New Roman" panose="02020603050405020304" pitchFamily="18" charset="0"/>
              </a:rPr>
              <a:t>Decisions</a:t>
            </a:r>
          </a:p>
        </p:txBody>
      </p:sp>
      <p:sp>
        <p:nvSpPr>
          <p:cNvPr id="42" name="Pentagon 41"/>
          <p:cNvSpPr/>
          <p:nvPr/>
        </p:nvSpPr>
        <p:spPr>
          <a:xfrm rot="5400000">
            <a:off x="3681460" y="2258300"/>
            <a:ext cx="4572000" cy="3632789"/>
          </a:xfrm>
          <a:prstGeom prst="homePlate">
            <a:avLst>
              <a:gd name="adj" fmla="val 1121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4151065" y="1243404"/>
            <a:ext cx="3632789"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rPr>
              <a:t>Interoperability with Other Systems</a:t>
            </a:r>
          </a:p>
        </p:txBody>
      </p:sp>
      <p:pic>
        <p:nvPicPr>
          <p:cNvPr id="44" name="Picture 43"/>
          <p:cNvPicPr/>
          <p:nvPr/>
        </p:nvPicPr>
        <p:blipFill rotWithShape="1">
          <a:blip r:embed="rId2">
            <a:extLst>
              <a:ext uri="{28A0092B-C50C-407E-A947-70E740481C1C}">
                <a14:useLocalDpi xmlns:a14="http://schemas.microsoft.com/office/drawing/2010/main" val="0"/>
              </a:ext>
            </a:extLst>
          </a:blip>
          <a:srcRect r="36320" b="43507"/>
          <a:stretch/>
        </p:blipFill>
        <p:spPr bwMode="auto">
          <a:xfrm>
            <a:off x="4302673" y="2157987"/>
            <a:ext cx="622325" cy="476048"/>
          </a:xfrm>
          <a:prstGeom prst="rect">
            <a:avLst/>
          </a:prstGeom>
          <a:noFill/>
          <a:ln>
            <a:noFill/>
          </a:ln>
          <a:extLst>
            <a:ext uri="{53640926-AAD7-44D8-BBD7-CCE9431645EC}">
              <a14:shadowObscured xmlns:a14="http://schemas.microsoft.com/office/drawing/2010/main"/>
            </a:ext>
          </a:extLst>
        </p:spPr>
      </p:pic>
      <p:sp>
        <p:nvSpPr>
          <p:cNvPr id="45" name="TextBox 44"/>
          <p:cNvSpPr txBox="1"/>
          <p:nvPr/>
        </p:nvSpPr>
        <p:spPr>
          <a:xfrm>
            <a:off x="5023983" y="2945632"/>
            <a:ext cx="2397074" cy="369332"/>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Business Registry</a:t>
            </a:r>
          </a:p>
        </p:txBody>
      </p:sp>
      <p:sp>
        <p:nvSpPr>
          <p:cNvPr id="46" name="TextBox 45"/>
          <p:cNvSpPr txBox="1"/>
          <p:nvPr/>
        </p:nvSpPr>
        <p:spPr>
          <a:xfrm>
            <a:off x="5023982" y="3764745"/>
            <a:ext cx="1224417" cy="369332"/>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sq-AL"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POLIC</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a:t>
            </a:r>
          </a:p>
        </p:txBody>
      </p:sp>
      <p:sp>
        <p:nvSpPr>
          <p:cNvPr id="48" name="TextBox 47"/>
          <p:cNvSpPr txBox="1"/>
          <p:nvPr/>
        </p:nvSpPr>
        <p:spPr>
          <a:xfrm>
            <a:off x="4984814" y="4541258"/>
            <a:ext cx="1873186" cy="369332"/>
          </a:xfrm>
          <a:prstGeom prst="rect">
            <a:avLst/>
          </a:prstGeom>
          <a:noFill/>
        </p:spPr>
        <p:txBody>
          <a:bodyPr wrap="square" rtlCol="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sq-AL"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PROSECUITON</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9" name="TextBox 48"/>
          <p:cNvSpPr txBox="1"/>
          <p:nvPr/>
        </p:nvSpPr>
        <p:spPr>
          <a:xfrm>
            <a:off x="5023983" y="2284887"/>
            <a:ext cx="2140365" cy="369332"/>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lang="en-US" kern="0" dirty="0">
                <a:solidFill>
                  <a:prstClr val="black"/>
                </a:solidFill>
                <a:latin typeface="Times New Roman" panose="02020603050405020304" pitchFamily="18" charset="0"/>
                <a:cs typeface="Times New Roman" panose="02020603050405020304" pitchFamily="18" charset="0"/>
              </a:rPr>
              <a:t>Civil Registry</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50" name="Picture 49"/>
          <p:cNvPicPr>
            <a:picLocks noChangeAspect="1"/>
          </p:cNvPicPr>
          <p:nvPr/>
        </p:nvPicPr>
        <p:blipFill>
          <a:blip r:embed="rId3"/>
          <a:stretch>
            <a:fillRect/>
          </a:stretch>
        </p:blipFill>
        <p:spPr>
          <a:xfrm>
            <a:off x="4321433" y="2842461"/>
            <a:ext cx="632829" cy="570787"/>
          </a:xfrm>
          <a:prstGeom prst="rect">
            <a:avLst/>
          </a:prstGeom>
        </p:spPr>
      </p:pic>
      <p:pic>
        <p:nvPicPr>
          <p:cNvPr id="1030" name="Picture 6" descr="Prosecutor Icons - Free SVG &amp; PNG Prosecutor Images - Noun Proje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2673" y="4259001"/>
            <a:ext cx="651589" cy="6515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lice Icon, Transparent Police.PNG Images &amp; Vector - FreeIcon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8402" y="3596474"/>
            <a:ext cx="584536" cy="584536"/>
          </a:xfrm>
          <a:prstGeom prst="rect">
            <a:avLst/>
          </a:prstGeom>
          <a:noFill/>
          <a:extLst>
            <a:ext uri="{909E8E84-426E-40DD-AFC4-6F175D3DCCD1}">
              <a14:hiddenFill xmlns:a14="http://schemas.microsoft.com/office/drawing/2010/main">
                <a:solidFill>
                  <a:srgbClr val="FFFFFF"/>
                </a:solidFill>
              </a14:hiddenFill>
            </a:ext>
          </a:extLst>
        </p:spPr>
      </p:pic>
      <p:sp>
        <p:nvSpPr>
          <p:cNvPr id="32" name="Pentagon 31"/>
          <p:cNvSpPr/>
          <p:nvPr/>
        </p:nvSpPr>
        <p:spPr>
          <a:xfrm rot="5400000">
            <a:off x="7556205" y="2258301"/>
            <a:ext cx="4572000" cy="3632789"/>
          </a:xfrm>
          <a:prstGeom prst="homePlate">
            <a:avLst>
              <a:gd name="adj" fmla="val 1121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p:cNvSpPr/>
          <p:nvPr/>
        </p:nvSpPr>
        <p:spPr>
          <a:xfrm>
            <a:off x="8025810" y="1243404"/>
            <a:ext cx="3632789"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q-AL" sz="1800" b="1" i="0" u="none" strike="noStrike" kern="1200" cap="none" spc="0" normalizeH="0" baseline="0" noProof="0" dirty="0">
                <a:ln>
                  <a:noFill/>
                </a:ln>
                <a:solidFill>
                  <a:srgbClr val="1F497D"/>
                </a:solidFill>
                <a:effectLst/>
                <a:uLnTx/>
                <a:uFillTx/>
                <a:latin typeface="Calibri"/>
                <a:ea typeface="+mn-ea"/>
                <a:cs typeface="+mn-cs"/>
              </a:rPr>
              <a:t>Data Structure</a:t>
            </a:r>
            <a:endParaRPr kumimoji="0" lang="en-US" sz="1800" b="1" i="0" u="none" strike="noStrike" kern="1200" cap="none" spc="0" normalizeH="0" baseline="0" noProof="0" dirty="0">
              <a:ln>
                <a:noFill/>
              </a:ln>
              <a:solidFill>
                <a:srgbClr val="1F497D"/>
              </a:solidFill>
              <a:effectLst/>
              <a:uLnTx/>
              <a:uFillTx/>
              <a:latin typeface="Calibri"/>
              <a:ea typeface="+mn-ea"/>
              <a:cs typeface="+mn-cs"/>
            </a:endParaRPr>
          </a:p>
        </p:txBody>
      </p:sp>
      <p:sp>
        <p:nvSpPr>
          <p:cNvPr id="34" name="TextBox 33"/>
          <p:cNvSpPr txBox="1"/>
          <p:nvPr/>
        </p:nvSpPr>
        <p:spPr>
          <a:xfrm>
            <a:off x="8201976" y="3518049"/>
            <a:ext cx="3456623" cy="1754326"/>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q-AL" b="0" i="0" u="sng" strike="noStrike" kern="0" cap="none" spc="0" normalizeH="0" baseline="0" noProof="0" dirty="0">
                <a:ln>
                  <a:noFill/>
                </a:ln>
                <a:solidFill>
                  <a:prstClr val="black"/>
                </a:solidFill>
                <a:effectLst/>
                <a:uLnTx/>
                <a:uFillTx/>
              </a:rPr>
              <a:t>Case</a:t>
            </a:r>
            <a:r>
              <a:rPr kumimoji="0" lang="sq-AL" b="0" i="0" u="sng" strike="noStrike" kern="0" cap="none" spc="0" normalizeH="0" noProof="0" dirty="0">
                <a:ln>
                  <a:noFill/>
                </a:ln>
                <a:solidFill>
                  <a:prstClr val="black"/>
                </a:solidFill>
                <a:effectLst/>
                <a:uLnTx/>
                <a:uFillTx/>
              </a:rPr>
              <a:t> Classified: </a:t>
            </a:r>
          </a:p>
          <a:p>
            <a:pPr marL="285750" marR="0" lvl="0" indent="-28575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kern="0" baseline="0" dirty="0">
                <a:solidFill>
                  <a:prstClr val="black"/>
                </a:solidFill>
              </a:rPr>
              <a:t>Case type</a:t>
            </a:r>
          </a:p>
          <a:p>
            <a:pPr marR="0" lvl="0" defTabSz="685800" eaLnBrk="1" fontAlgn="auto" latinLnBrk="0" hangingPunct="1">
              <a:lnSpc>
                <a:spcPct val="100000"/>
              </a:lnSpc>
              <a:spcBef>
                <a:spcPts val="0"/>
              </a:spcBef>
              <a:spcAft>
                <a:spcPts val="0"/>
              </a:spcAft>
              <a:buClrTx/>
              <a:buSzTx/>
              <a:tabLst/>
              <a:defRPr/>
            </a:pPr>
            <a:r>
              <a:rPr lang="sq-AL" kern="0" dirty="0">
                <a:solidFill>
                  <a:prstClr val="black"/>
                </a:solidFill>
              </a:rPr>
              <a:t>      (Civil, Criminal, Economic etc.)</a:t>
            </a:r>
          </a:p>
          <a:p>
            <a:pPr marR="0" lvl="0" defTabSz="685800" eaLnBrk="1" fontAlgn="auto" latinLnBrk="0" hangingPunct="1">
              <a:lnSpc>
                <a:spcPct val="100000"/>
              </a:lnSpc>
              <a:spcBef>
                <a:spcPts val="0"/>
              </a:spcBef>
              <a:spcAft>
                <a:spcPts val="0"/>
              </a:spcAft>
              <a:buClrTx/>
              <a:buSzTx/>
              <a:tabLst/>
              <a:defRPr/>
            </a:pPr>
            <a:endParaRPr lang="sq-AL" kern="0" baseline="0" dirty="0">
              <a:solidFill>
                <a:prstClr val="black"/>
              </a:solidFill>
            </a:endParaRPr>
          </a:p>
          <a:p>
            <a:pPr marL="285750" marR="0" lvl="0" indent="-28575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q-AL" b="0" i="0" u="none" strike="noStrike" kern="0" cap="none" spc="0" normalizeH="0" noProof="0" dirty="0">
                <a:ln>
                  <a:noFill/>
                </a:ln>
                <a:solidFill>
                  <a:prstClr val="black"/>
                </a:solidFill>
                <a:effectLst/>
                <a:uLnTx/>
                <a:uFillTx/>
              </a:rPr>
              <a:t>Court instance</a:t>
            </a:r>
          </a:p>
          <a:p>
            <a:pPr marR="0" lvl="0" defTabSz="685800" eaLnBrk="1" fontAlgn="auto" latinLnBrk="0" hangingPunct="1">
              <a:lnSpc>
                <a:spcPct val="100000"/>
              </a:lnSpc>
              <a:spcBef>
                <a:spcPts val="0"/>
              </a:spcBef>
              <a:spcAft>
                <a:spcPts val="0"/>
              </a:spcAft>
              <a:buClrTx/>
              <a:buSzTx/>
              <a:tabLst/>
              <a:defRPr/>
            </a:pPr>
            <a:r>
              <a:rPr lang="sq-AL" kern="0" baseline="0" dirty="0">
                <a:solidFill>
                  <a:prstClr val="black"/>
                </a:solidFill>
              </a:rPr>
              <a:t>      (Basic, Appellate, Supreme)</a:t>
            </a:r>
            <a:endParaRPr kumimoji="0" lang="en-US" b="0" i="0" u="none" strike="noStrike" kern="0" cap="none" spc="0" normalizeH="0" baseline="0" noProof="0" dirty="0">
              <a:ln>
                <a:noFill/>
              </a:ln>
              <a:solidFill>
                <a:prstClr val="black"/>
              </a:solidFill>
              <a:effectLst/>
              <a:uLnTx/>
              <a:uFillTx/>
            </a:endParaRPr>
          </a:p>
        </p:txBody>
      </p:sp>
      <p:sp>
        <p:nvSpPr>
          <p:cNvPr id="35" name="TextBox 34"/>
          <p:cNvSpPr txBox="1"/>
          <p:nvPr/>
        </p:nvSpPr>
        <p:spPr>
          <a:xfrm>
            <a:off x="8403799" y="2035526"/>
            <a:ext cx="2938546"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sq-AL" u="sng" kern="0" noProof="0" dirty="0">
                <a:solidFill>
                  <a:prstClr val="black"/>
                </a:solidFill>
              </a:rPr>
              <a:t>Unique Case Number: </a:t>
            </a:r>
          </a:p>
          <a:p>
            <a:pPr marL="285750" marR="0" lvl="0" indent="-28575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kern="0" dirty="0">
                <a:solidFill>
                  <a:prstClr val="black"/>
                </a:solidFill>
              </a:rPr>
              <a:t>2021:00325</a:t>
            </a:r>
            <a:r>
              <a:rPr lang="sq-AL" kern="0" noProof="0" dirty="0">
                <a:solidFill>
                  <a:prstClr val="black"/>
                </a:solidFill>
              </a:rPr>
              <a:t> </a:t>
            </a:r>
            <a:r>
              <a:rPr lang="en-US" kern="0" noProof="0" dirty="0">
                <a:solidFill>
                  <a:prstClr val="black"/>
                </a:solidFill>
              </a:rPr>
              <a:t>(format)</a:t>
            </a:r>
            <a:endParaRPr lang="sq-AL" kern="0" dirty="0">
              <a:solidFill>
                <a:prstClr val="black"/>
              </a:solidFill>
            </a:endParaRPr>
          </a:p>
          <a:p>
            <a:pPr marR="0" lvl="0" defTabSz="685800" eaLnBrk="1" fontAlgn="auto" latinLnBrk="0" hangingPunct="1">
              <a:lnSpc>
                <a:spcPct val="100000"/>
              </a:lnSpc>
              <a:spcBef>
                <a:spcPts val="0"/>
              </a:spcBef>
              <a:spcAft>
                <a:spcPts val="0"/>
              </a:spcAft>
              <a:buClrTx/>
              <a:buSzTx/>
              <a:tabLst/>
              <a:defRPr/>
            </a:pPr>
            <a:endParaRPr lang="sq-AL" kern="0" noProof="0" dirty="0">
              <a:solidFill>
                <a:prstClr val="black"/>
              </a:solidFill>
            </a:endParaRPr>
          </a:p>
        </p:txBody>
      </p:sp>
    </p:spTree>
    <p:extLst>
      <p:ext uri="{BB962C8B-B14F-4D97-AF65-F5344CB8AC3E}">
        <p14:creationId xmlns:p14="http://schemas.microsoft.com/office/powerpoint/2010/main" val="195938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048000"/>
            <a:ext cx="3919538" cy="946413"/>
          </a:xfrm>
          <a:prstGeom prst="rect">
            <a:avLst/>
          </a:prstGeom>
        </p:spPr>
        <p:txBody>
          <a:bodyPr wrap="square">
            <a:spAutoFit/>
          </a:bodyPr>
          <a:lstStyle/>
          <a:p>
            <a:pPr marL="23813" defTabSz="685800">
              <a:spcAft>
                <a:spcPts val="900"/>
              </a:spcAft>
              <a:defRPr/>
            </a:pPr>
            <a:r>
              <a:rPr lang="en-US" altLang="en-US" sz="2400" dirty="0">
                <a:solidFill>
                  <a:srgbClr val="002060"/>
                </a:solidFill>
                <a:latin typeface="Times New Roman" panose="02020603050405020304" pitchFamily="18" charset="0"/>
                <a:cs typeface="Times New Roman" panose="02020603050405020304" pitchFamily="18" charset="0"/>
              </a:rPr>
              <a:t>Case registration</a:t>
            </a:r>
          </a:p>
          <a:p>
            <a:pPr marL="23813" defTabSz="685800">
              <a:spcAft>
                <a:spcPts val="900"/>
              </a:spcAft>
              <a:defRPr/>
            </a:pPr>
            <a:r>
              <a:rPr lang="en-US" altLang="en-US" sz="2400" dirty="0">
                <a:solidFill>
                  <a:srgbClr val="002060"/>
                </a:solidFill>
                <a:latin typeface="Times New Roman" panose="02020603050405020304" pitchFamily="18" charset="0"/>
                <a:cs typeface="Times New Roman" panose="02020603050405020304" pitchFamily="18" charset="0"/>
              </a:rPr>
              <a:t>Data of the parties from CRA</a:t>
            </a:r>
          </a:p>
        </p:txBody>
      </p:sp>
      <p:pic>
        <p:nvPicPr>
          <p:cNvPr id="2" name="Picture 1"/>
          <p:cNvPicPr>
            <a:picLocks noChangeAspect="1"/>
          </p:cNvPicPr>
          <p:nvPr/>
        </p:nvPicPr>
        <p:blipFill>
          <a:blip r:embed="rId3"/>
          <a:stretch>
            <a:fillRect/>
          </a:stretch>
        </p:blipFill>
        <p:spPr>
          <a:xfrm>
            <a:off x="4191000" y="381000"/>
            <a:ext cx="7891462" cy="6141529"/>
          </a:xfrm>
          <a:prstGeom prst="rect">
            <a:avLst/>
          </a:prstGeom>
        </p:spPr>
      </p:pic>
      <p:sp>
        <p:nvSpPr>
          <p:cNvPr id="4" name="Rectangle 3"/>
          <p:cNvSpPr/>
          <p:nvPr/>
        </p:nvSpPr>
        <p:spPr>
          <a:xfrm>
            <a:off x="6781800" y="3429000"/>
            <a:ext cx="2743200" cy="762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10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48200" y="304800"/>
            <a:ext cx="7411134" cy="5434013"/>
          </a:xfrm>
          <a:prstGeom prst="rect">
            <a:avLst/>
          </a:prstGeom>
        </p:spPr>
      </p:pic>
      <p:sp>
        <p:nvSpPr>
          <p:cNvPr id="5" name="Rectangle 4"/>
          <p:cNvSpPr/>
          <p:nvPr/>
        </p:nvSpPr>
        <p:spPr>
          <a:xfrm>
            <a:off x="6982167" y="3124200"/>
            <a:ext cx="2743200" cy="762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3048000"/>
            <a:ext cx="4343400" cy="946413"/>
          </a:xfrm>
          <a:prstGeom prst="rect">
            <a:avLst/>
          </a:prstGeom>
        </p:spPr>
        <p:txBody>
          <a:bodyPr wrap="square">
            <a:spAutoFit/>
          </a:bodyPr>
          <a:lstStyle/>
          <a:p>
            <a:pPr marL="23813" defTabSz="685800">
              <a:spcAft>
                <a:spcPts val="900"/>
              </a:spcAft>
              <a:defRPr/>
            </a:pPr>
            <a:r>
              <a:rPr lang="en-US" altLang="en-US" sz="2400" dirty="0">
                <a:solidFill>
                  <a:srgbClr val="002060"/>
                </a:solidFill>
                <a:latin typeface="Times New Roman" panose="02020603050405020304" pitchFamily="18" charset="0"/>
                <a:cs typeface="Times New Roman" panose="02020603050405020304" pitchFamily="18" charset="0"/>
              </a:rPr>
              <a:t>Case registration</a:t>
            </a:r>
          </a:p>
          <a:p>
            <a:pPr marL="23813" defTabSz="685800">
              <a:spcAft>
                <a:spcPts val="900"/>
              </a:spcAft>
              <a:defRPr/>
            </a:pPr>
            <a:r>
              <a:rPr lang="en-US" altLang="en-US" sz="2400" dirty="0">
                <a:solidFill>
                  <a:srgbClr val="002060"/>
                </a:solidFill>
                <a:latin typeface="Times New Roman" panose="02020603050405020304" pitchFamily="18" charset="0"/>
                <a:cs typeface="Times New Roman" panose="02020603050405020304" pitchFamily="18" charset="0"/>
              </a:rPr>
              <a:t>Data of the businesses from BRA</a:t>
            </a:r>
          </a:p>
        </p:txBody>
      </p:sp>
    </p:spTree>
    <p:extLst>
      <p:ext uri="{BB962C8B-B14F-4D97-AF65-F5344CB8AC3E}">
        <p14:creationId xmlns:p14="http://schemas.microsoft.com/office/powerpoint/2010/main" val="199689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27151" y="381000"/>
            <a:ext cx="8073814" cy="6096000"/>
          </a:xfrm>
          <a:prstGeom prst="rect">
            <a:avLst/>
          </a:prstGeom>
        </p:spPr>
      </p:pic>
      <p:sp>
        <p:nvSpPr>
          <p:cNvPr id="5" name="Rectangle 4"/>
          <p:cNvSpPr/>
          <p:nvPr/>
        </p:nvSpPr>
        <p:spPr>
          <a:xfrm>
            <a:off x="457200" y="3048000"/>
            <a:ext cx="4343400" cy="946413"/>
          </a:xfrm>
          <a:prstGeom prst="rect">
            <a:avLst/>
          </a:prstGeom>
        </p:spPr>
        <p:txBody>
          <a:bodyPr wrap="square">
            <a:spAutoFit/>
          </a:bodyPr>
          <a:lstStyle/>
          <a:p>
            <a:pPr marL="23813" defTabSz="685800">
              <a:spcAft>
                <a:spcPts val="900"/>
              </a:spcAft>
              <a:defRPr/>
            </a:pPr>
            <a:r>
              <a:rPr lang="en-US" altLang="en-US" sz="2400" dirty="0">
                <a:solidFill>
                  <a:srgbClr val="002060"/>
                </a:solidFill>
                <a:latin typeface="Times New Roman" panose="02020603050405020304" pitchFamily="18" charset="0"/>
                <a:cs typeface="Times New Roman" panose="02020603050405020304" pitchFamily="18" charset="0"/>
              </a:rPr>
              <a:t>Case registration</a:t>
            </a:r>
          </a:p>
          <a:p>
            <a:pPr marL="23813" defTabSz="685800">
              <a:spcAft>
                <a:spcPts val="900"/>
              </a:spcAft>
              <a:defRPr/>
            </a:pPr>
            <a:r>
              <a:rPr lang="en-US" altLang="en-US" sz="2400" dirty="0">
                <a:solidFill>
                  <a:srgbClr val="002060"/>
                </a:solidFill>
                <a:latin typeface="Times New Roman" panose="02020603050405020304" pitchFamily="18" charset="0"/>
                <a:cs typeface="Times New Roman" panose="02020603050405020304" pitchFamily="18" charset="0"/>
              </a:rPr>
              <a:t>Selection of the case type</a:t>
            </a:r>
          </a:p>
        </p:txBody>
      </p:sp>
    </p:spTree>
    <p:extLst>
      <p:ext uri="{BB962C8B-B14F-4D97-AF65-F5344CB8AC3E}">
        <p14:creationId xmlns:p14="http://schemas.microsoft.com/office/powerpoint/2010/main" val="379958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3983"/>
          <a:stretch/>
        </p:blipFill>
        <p:spPr>
          <a:xfrm>
            <a:off x="4267200" y="609600"/>
            <a:ext cx="7772400" cy="5181600"/>
          </a:xfrm>
          <a:prstGeom prst="rect">
            <a:avLst/>
          </a:prstGeom>
        </p:spPr>
      </p:pic>
      <p:sp>
        <p:nvSpPr>
          <p:cNvPr id="5" name="Rectangle 4"/>
          <p:cNvSpPr/>
          <p:nvPr/>
        </p:nvSpPr>
        <p:spPr>
          <a:xfrm>
            <a:off x="457200" y="3048000"/>
            <a:ext cx="4343400" cy="946413"/>
          </a:xfrm>
          <a:prstGeom prst="rect">
            <a:avLst/>
          </a:prstGeom>
        </p:spPr>
        <p:txBody>
          <a:bodyPr wrap="square">
            <a:spAutoFit/>
          </a:bodyPr>
          <a:lstStyle/>
          <a:p>
            <a:pPr marL="23813" defTabSz="685800">
              <a:spcAft>
                <a:spcPts val="900"/>
              </a:spcAft>
              <a:defRPr/>
            </a:pPr>
            <a:r>
              <a:rPr lang="en-US" altLang="en-US" sz="2400" dirty="0">
                <a:solidFill>
                  <a:srgbClr val="002060"/>
                </a:solidFill>
                <a:latin typeface="Times New Roman" panose="02020603050405020304" pitchFamily="18" charset="0"/>
                <a:cs typeface="Times New Roman" panose="02020603050405020304" pitchFamily="18" charset="0"/>
              </a:rPr>
              <a:t>Case registration</a:t>
            </a:r>
          </a:p>
          <a:p>
            <a:pPr marL="23813" defTabSz="685800">
              <a:spcAft>
                <a:spcPts val="900"/>
              </a:spcAft>
              <a:defRPr/>
            </a:pPr>
            <a:r>
              <a:rPr lang="en-US" altLang="en-US" sz="2400" dirty="0">
                <a:solidFill>
                  <a:srgbClr val="002060"/>
                </a:solidFill>
                <a:latin typeface="Times New Roman" panose="02020603050405020304" pitchFamily="18" charset="0"/>
                <a:cs typeface="Times New Roman" panose="02020603050405020304" pitchFamily="18" charset="0"/>
              </a:rPr>
              <a:t>Selection of the legal base</a:t>
            </a:r>
          </a:p>
        </p:txBody>
      </p:sp>
    </p:spTree>
    <p:extLst>
      <p:ext uri="{BB962C8B-B14F-4D97-AF65-F5344CB8AC3E}">
        <p14:creationId xmlns:p14="http://schemas.microsoft.com/office/powerpoint/2010/main" val="85777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48200" y="685800"/>
            <a:ext cx="7103591" cy="4867275"/>
          </a:xfrm>
          <a:prstGeom prst="rect">
            <a:avLst/>
          </a:prstGeom>
        </p:spPr>
      </p:pic>
      <p:sp>
        <p:nvSpPr>
          <p:cNvPr id="4" name="Rectangle 3"/>
          <p:cNvSpPr/>
          <p:nvPr/>
        </p:nvSpPr>
        <p:spPr>
          <a:xfrm>
            <a:off x="457200" y="3048000"/>
            <a:ext cx="4343400" cy="946413"/>
          </a:xfrm>
          <a:prstGeom prst="rect">
            <a:avLst/>
          </a:prstGeom>
        </p:spPr>
        <p:txBody>
          <a:bodyPr wrap="square">
            <a:spAutoFit/>
          </a:bodyPr>
          <a:lstStyle/>
          <a:p>
            <a:pPr marL="23813" defTabSz="685800">
              <a:spcAft>
                <a:spcPts val="900"/>
              </a:spcAft>
              <a:defRPr/>
            </a:pPr>
            <a:r>
              <a:rPr lang="en-US" altLang="en-US" sz="2400" dirty="0">
                <a:solidFill>
                  <a:srgbClr val="002060"/>
                </a:solidFill>
                <a:latin typeface="Times New Roman" panose="02020603050405020304" pitchFamily="18" charset="0"/>
                <a:cs typeface="Times New Roman" panose="02020603050405020304" pitchFamily="18" charset="0"/>
              </a:rPr>
              <a:t>Rendering decision</a:t>
            </a:r>
          </a:p>
          <a:p>
            <a:pPr marL="23813" defTabSz="685800">
              <a:spcAft>
                <a:spcPts val="900"/>
              </a:spcAft>
              <a:defRPr/>
            </a:pPr>
            <a:r>
              <a:rPr lang="en-US" altLang="en-US" sz="2400" dirty="0">
                <a:solidFill>
                  <a:srgbClr val="002060"/>
                </a:solidFill>
                <a:latin typeface="Times New Roman" panose="02020603050405020304" pitchFamily="18" charset="0"/>
                <a:cs typeface="Times New Roman" panose="02020603050405020304" pitchFamily="18" charset="0"/>
              </a:rPr>
              <a:t>Selection of the type of decision</a:t>
            </a:r>
          </a:p>
        </p:txBody>
      </p:sp>
    </p:spTree>
    <p:extLst>
      <p:ext uri="{BB962C8B-B14F-4D97-AF65-F5344CB8AC3E}">
        <p14:creationId xmlns:p14="http://schemas.microsoft.com/office/powerpoint/2010/main" val="382771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53000" y="228600"/>
            <a:ext cx="6687892" cy="6376988"/>
          </a:xfrm>
          <a:prstGeom prst="rect">
            <a:avLst/>
          </a:prstGeom>
        </p:spPr>
      </p:pic>
      <p:sp>
        <p:nvSpPr>
          <p:cNvPr id="7" name="Rectangle 6"/>
          <p:cNvSpPr/>
          <p:nvPr/>
        </p:nvSpPr>
        <p:spPr>
          <a:xfrm>
            <a:off x="457200" y="3048000"/>
            <a:ext cx="4343400" cy="946413"/>
          </a:xfrm>
          <a:prstGeom prst="rect">
            <a:avLst/>
          </a:prstGeom>
        </p:spPr>
        <p:txBody>
          <a:bodyPr wrap="square">
            <a:spAutoFit/>
          </a:bodyPr>
          <a:lstStyle/>
          <a:p>
            <a:pPr marL="23813" defTabSz="685800">
              <a:spcAft>
                <a:spcPts val="900"/>
              </a:spcAft>
              <a:defRPr/>
            </a:pPr>
            <a:r>
              <a:rPr lang="en-US" altLang="en-US" sz="2400" dirty="0">
                <a:solidFill>
                  <a:srgbClr val="002060"/>
                </a:solidFill>
                <a:latin typeface="Times New Roman" panose="02020603050405020304" pitchFamily="18" charset="0"/>
                <a:cs typeface="Times New Roman" panose="02020603050405020304" pitchFamily="18" charset="0"/>
              </a:rPr>
              <a:t>Rendering decision</a:t>
            </a:r>
          </a:p>
          <a:p>
            <a:pPr marL="23813" defTabSz="685800">
              <a:spcAft>
                <a:spcPts val="900"/>
              </a:spcAft>
              <a:defRPr/>
            </a:pPr>
            <a:r>
              <a:rPr lang="en-US" altLang="en-US" sz="2400" dirty="0">
                <a:solidFill>
                  <a:srgbClr val="002060"/>
                </a:solidFill>
                <a:latin typeface="Times New Roman" panose="02020603050405020304" pitchFamily="18" charset="0"/>
                <a:cs typeface="Times New Roman" panose="02020603050405020304" pitchFamily="18" charset="0"/>
              </a:rPr>
              <a:t>Defining the legal base </a:t>
            </a:r>
          </a:p>
        </p:txBody>
      </p:sp>
    </p:spTree>
    <p:extLst>
      <p:ext uri="{BB962C8B-B14F-4D97-AF65-F5344CB8AC3E}">
        <p14:creationId xmlns:p14="http://schemas.microsoft.com/office/powerpoint/2010/main" val="3681348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13546</TotalTime>
  <Words>481</Words>
  <Application>Microsoft Office PowerPoint</Application>
  <PresentationFormat>Widescreen</PresentationFormat>
  <Paragraphs>143</Paragraphs>
  <Slides>17</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Times New Roman</vt:lpstr>
      <vt:lpstr>Verdana</vt:lpstr>
      <vt:lpstr>Office Theme</vt:lpstr>
      <vt:lpstr>1_Office Theme</vt:lpstr>
      <vt:lpstr>PowerPoint Presentation</vt:lpstr>
      <vt:lpstr>PowerPoint Presentation</vt:lpstr>
      <vt:lpstr>Task Based Oriented System  Interoperable with other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Edis Brkic</dc:creator>
  <cp:lastModifiedBy>RADOVICKA Sara</cp:lastModifiedBy>
  <cp:revision>417</cp:revision>
  <cp:lastPrinted>2017-11-02T11:44:27Z</cp:lastPrinted>
  <dcterms:created xsi:type="dcterms:W3CDTF">2014-02-18T07:46:34Z</dcterms:created>
  <dcterms:modified xsi:type="dcterms:W3CDTF">2024-03-27T10:52:09Z</dcterms:modified>
</cp:coreProperties>
</file>