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66" r:id="rId4"/>
    <p:sldId id="267" r:id="rId5"/>
    <p:sldId id="268" r:id="rId6"/>
    <p:sldId id="275" r:id="rId7"/>
    <p:sldId id="271" r:id="rId8"/>
    <p:sldId id="272" r:id="rId9"/>
    <p:sldId id="273" r:id="rId10"/>
    <p:sldId id="274" r:id="rId11"/>
    <p:sldId id="277" r:id="rId12"/>
    <p:sldId id="278" r:id="rId13"/>
    <p:sldId id="312" r:id="rId14"/>
    <p:sldId id="280" r:id="rId15"/>
    <p:sldId id="281" r:id="rId16"/>
    <p:sldId id="282" r:id="rId17"/>
    <p:sldId id="283" r:id="rId18"/>
    <p:sldId id="284" r:id="rId19"/>
    <p:sldId id="285" r:id="rId20"/>
    <p:sldId id="286" r:id="rId21"/>
    <p:sldId id="287" r:id="rId22"/>
    <p:sldId id="288" r:id="rId23"/>
    <p:sldId id="289" r:id="rId24"/>
    <p:sldId id="290" r:id="rId25"/>
    <p:sldId id="292" r:id="rId26"/>
    <p:sldId id="293" r:id="rId27"/>
    <p:sldId id="296" r:id="rId28"/>
    <p:sldId id="298" r:id="rId29"/>
    <p:sldId id="299" r:id="rId30"/>
    <p:sldId id="300" r:id="rId31"/>
    <p:sldId id="301" r:id="rId32"/>
    <p:sldId id="313" r:id="rId33"/>
    <p:sldId id="303" r:id="rId34"/>
    <p:sldId id="304" r:id="rId35"/>
    <p:sldId id="305" r:id="rId36"/>
    <p:sldId id="31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3" autoAdjust="0"/>
    <p:restoredTop sz="94660"/>
  </p:normalViewPr>
  <p:slideViewPr>
    <p:cSldViewPr snapToGrid="0">
      <p:cViewPr varScale="1">
        <p:scale>
          <a:sx n="64" d="100"/>
          <a:sy n="64" d="100"/>
        </p:scale>
        <p:origin x="-182"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96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ACC88-3A59-4E73-97B7-C32E1523D8C9}" type="datetimeFigureOut">
              <a:rPr lang="en-GB" smtClean="0"/>
              <a:t>21/06/2019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AEE29-B307-4A4C-91DD-AF21E054BCF7}" type="slidenum">
              <a:rPr lang="en-GB" smtClean="0"/>
              <a:t>‹#›</a:t>
            </a:fld>
            <a:endParaRPr lang="en-GB"/>
          </a:p>
        </p:txBody>
      </p:sp>
    </p:spTree>
    <p:extLst>
      <p:ext uri="{BB962C8B-B14F-4D97-AF65-F5344CB8AC3E}">
        <p14:creationId xmlns:p14="http://schemas.microsoft.com/office/powerpoint/2010/main" val="5730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a16="http://schemas.microsoft.com/office/drawing/2014/main" xmlns="" id="{CB155CF5-A927-744A-920E-63E2B69874BE}"/>
              </a:ext>
            </a:extLst>
          </p:cNvPr>
          <p:cNvSpPr>
            <a:spLocks noGrp="1" noRot="1" noChangeAspect="1" noChangeArrowheads="1" noTextEdit="1"/>
          </p:cNvSpPr>
          <p:nvPr>
            <p:ph type="sldImg"/>
          </p:nvPr>
        </p:nvSpPr>
        <p:spPr>
          <a:xfrm>
            <a:off x="1481138" y="354013"/>
            <a:ext cx="3970337" cy="2233612"/>
          </a:xfrm>
          <a:ln/>
        </p:spPr>
      </p:sp>
      <p:sp>
        <p:nvSpPr>
          <p:cNvPr id="16386" name="Rectangle 7">
            <a:extLst>
              <a:ext uri="{FF2B5EF4-FFF2-40B4-BE49-F238E27FC236}">
                <a16:creationId xmlns:a16="http://schemas.microsoft.com/office/drawing/2014/main" xmlns="" id="{8AD73F24-F662-D84A-A3D9-9826C1E17C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Thank you for your generous invitation to come to Paris. My presentation will examine the de jure and de facto protection for academic freedom in the EU. As I only have 15 minutes, I shall travel through the slides quickly – but will make the presentation freely available after the conference. Rather than eulogise about academic freedom my presentation is designed to provide an empirical snapshot of the realities of academic freedom in the EU states.</a:t>
            </a:r>
          </a:p>
        </p:txBody>
      </p:sp>
    </p:spTree>
    <p:extLst>
      <p:ext uri="{BB962C8B-B14F-4D97-AF65-F5344CB8AC3E}">
        <p14:creationId xmlns:p14="http://schemas.microsoft.com/office/powerpoint/2010/main" val="1284497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xmlns="" id="{F9FC0F9C-7339-A34C-BC34-8EED4FD62975}"/>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928B0EB6-EE10-F549-AF87-08B2E4806038}"/>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For tenure, the EU average  is 7.7, which is below that of the other measures (autonomy, self-governance, etc.)</a:t>
            </a:r>
          </a:p>
        </p:txBody>
      </p:sp>
    </p:spTree>
    <p:extLst>
      <p:ext uri="{BB962C8B-B14F-4D97-AF65-F5344CB8AC3E}">
        <p14:creationId xmlns:p14="http://schemas.microsoft.com/office/powerpoint/2010/main" val="3528498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xmlns="" id="{787C7D09-0266-B64E-A5ED-E76F6585FAE9}"/>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2119FE6F-1D66-CB4C-953E-1C23FDE6CBBB}"/>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The summary table shown in this slide, confirms the average score.</a:t>
            </a:r>
          </a:p>
        </p:txBody>
      </p:sp>
    </p:spTree>
    <p:extLst>
      <p:ext uri="{BB962C8B-B14F-4D97-AF65-F5344CB8AC3E}">
        <p14:creationId xmlns:p14="http://schemas.microsoft.com/office/powerpoint/2010/main" val="1145785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xmlns="" id="{EB07ADB3-2820-1C4E-9173-47D70E5A0471}"/>
              </a:ext>
            </a:extLst>
          </p:cNvPr>
          <p:cNvSpPr>
            <a:spLocks noGrp="1" noRot="1" noChangeAspect="1" noChangeArrowheads="1" noTextEdit="1"/>
          </p:cNvSpPr>
          <p:nvPr>
            <p:ph type="sldImg"/>
          </p:nvPr>
        </p:nvSpPr>
        <p:spPr>
          <a:xfrm>
            <a:off x="1373188" y="303213"/>
            <a:ext cx="3938587" cy="2216150"/>
          </a:xfrm>
          <a:ln/>
        </p:spPr>
      </p:sp>
      <p:sp>
        <p:nvSpPr>
          <p:cNvPr id="57346" name="Rectangle 3">
            <a:extLst>
              <a:ext uri="{FF2B5EF4-FFF2-40B4-BE49-F238E27FC236}">
                <a16:creationId xmlns:a16="http://schemas.microsoft.com/office/drawing/2014/main" xmlns="" id="{11150947-61BB-8D47-8C8E-2F4DD798F4AE}"/>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dirty="0"/>
              <a:t>Generally, the EU states don’t score very highly, but there is high variation between the states.  The element with the lowest average score is tenure, job security for academics is fully protected in only a few nations.  </a:t>
            </a:r>
          </a:p>
        </p:txBody>
      </p:sp>
    </p:spTree>
    <p:extLst>
      <p:ext uri="{BB962C8B-B14F-4D97-AF65-F5344CB8AC3E}">
        <p14:creationId xmlns:p14="http://schemas.microsoft.com/office/powerpoint/2010/main" val="993505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t>This presentation will be divided into five sections as shown on the slide.  It will be possible to stop for a discussion at the end of each section</a:t>
            </a:r>
          </a:p>
        </p:txBody>
      </p:sp>
      <p:sp>
        <p:nvSpPr>
          <p:cNvPr id="4" name="Slide Number Placeholder 3"/>
          <p:cNvSpPr>
            <a:spLocks noGrp="1"/>
          </p:cNvSpPr>
          <p:nvPr>
            <p:ph type="sldNum" sz="quarter" idx="10"/>
          </p:nvPr>
        </p:nvSpPr>
        <p:spPr/>
        <p:txBody>
          <a:bodyPr/>
          <a:lstStyle/>
          <a:p>
            <a:fld id="{C86AEE29-B307-4A4C-91DD-AF21E054BCF7}" type="slidenum">
              <a:rPr lang="en-GB" smtClean="0"/>
              <a:t>13</a:t>
            </a:fld>
            <a:endParaRPr lang="en-GB"/>
          </a:p>
        </p:txBody>
      </p:sp>
    </p:spTree>
    <p:extLst>
      <p:ext uri="{BB962C8B-B14F-4D97-AF65-F5344CB8AC3E}">
        <p14:creationId xmlns:p14="http://schemas.microsoft.com/office/powerpoint/2010/main" val="2131522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xmlns="" id="{50506068-2CE6-064F-B8CD-1B56FCE8F384}"/>
              </a:ext>
            </a:extLst>
          </p:cNvPr>
          <p:cNvSpPr>
            <a:spLocks noGrp="1" noRot="1" noChangeAspect="1" noChangeArrowheads="1" noTextEdit="1"/>
          </p:cNvSpPr>
          <p:nvPr>
            <p:ph type="sldImg"/>
          </p:nvPr>
        </p:nvSpPr>
        <p:spPr>
          <a:xfrm>
            <a:off x="1373188" y="303213"/>
            <a:ext cx="3938587" cy="2216150"/>
          </a:xfrm>
          <a:ln/>
        </p:spPr>
      </p:sp>
      <p:sp>
        <p:nvSpPr>
          <p:cNvPr id="60418" name="Rectangle 3">
            <a:extLst>
              <a:ext uri="{FF2B5EF4-FFF2-40B4-BE49-F238E27FC236}">
                <a16:creationId xmlns:a16="http://schemas.microsoft.com/office/drawing/2014/main" xmlns="" id="{5AD46471-69BD-B241-AC0D-0EA74DC71FE9}"/>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To test de facto protection we sent a survey out to academics all over Europe. At present we have about 5600.  </a:t>
            </a:r>
          </a:p>
        </p:txBody>
      </p:sp>
    </p:spTree>
    <p:extLst>
      <p:ext uri="{BB962C8B-B14F-4D97-AF65-F5344CB8AC3E}">
        <p14:creationId xmlns:p14="http://schemas.microsoft.com/office/powerpoint/2010/main" val="565615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xmlns="" id="{0C979B6D-9754-4D4A-B133-505E4CBF7D51}"/>
              </a:ext>
            </a:extLst>
          </p:cNvPr>
          <p:cNvSpPr>
            <a:spLocks noGrp="1" noRot="1" noChangeAspect="1" noChangeArrowheads="1" noTextEdit="1"/>
          </p:cNvSpPr>
          <p:nvPr>
            <p:ph type="sldImg"/>
          </p:nvPr>
        </p:nvSpPr>
        <p:spPr>
          <a:xfrm>
            <a:off x="1373188" y="303213"/>
            <a:ext cx="3938587" cy="2216150"/>
          </a:xfrm>
          <a:ln/>
        </p:spPr>
      </p:sp>
      <p:sp>
        <p:nvSpPr>
          <p:cNvPr id="62466" name="Rectangle 3">
            <a:extLst>
              <a:ext uri="{FF2B5EF4-FFF2-40B4-BE49-F238E27FC236}">
                <a16:creationId xmlns:a16="http://schemas.microsoft.com/office/drawing/2014/main" xmlns="" id="{751D845D-F63A-A14E-9C01-7D25DEFF65F0}"/>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Just under half of respondents agreed that they had an adequate knowledge of academic freedom</a:t>
            </a:r>
          </a:p>
        </p:txBody>
      </p:sp>
    </p:spTree>
    <p:extLst>
      <p:ext uri="{BB962C8B-B14F-4D97-AF65-F5344CB8AC3E}">
        <p14:creationId xmlns:p14="http://schemas.microsoft.com/office/powerpoint/2010/main" val="722178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xmlns="" id="{D095612E-C41C-DA43-8D44-DD9E599BA413}"/>
              </a:ext>
            </a:extLst>
          </p:cNvPr>
          <p:cNvSpPr>
            <a:spLocks noGrp="1" noRot="1" noChangeAspect="1" noChangeArrowheads="1" noTextEdit="1"/>
          </p:cNvSpPr>
          <p:nvPr>
            <p:ph type="sldImg"/>
          </p:nvPr>
        </p:nvSpPr>
        <p:spPr>
          <a:xfrm>
            <a:off x="1373188" y="303213"/>
            <a:ext cx="3938587" cy="2216150"/>
          </a:xfrm>
          <a:ln/>
        </p:spPr>
      </p:sp>
      <p:sp>
        <p:nvSpPr>
          <p:cNvPr id="64514" name="Rectangle 3">
            <a:extLst>
              <a:ext uri="{FF2B5EF4-FFF2-40B4-BE49-F238E27FC236}">
                <a16:creationId xmlns:a16="http://schemas.microsoft.com/office/drawing/2014/main" xmlns="" id="{6D05360F-C7DC-2947-A835-7E1849885926}"/>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dirty="0"/>
              <a:t>Over 50% of EU respondents had no knowledge of the legal or constitutional protection for academic freedom in their nation</a:t>
            </a:r>
          </a:p>
        </p:txBody>
      </p:sp>
    </p:spTree>
    <p:extLst>
      <p:ext uri="{BB962C8B-B14F-4D97-AF65-F5344CB8AC3E}">
        <p14:creationId xmlns:p14="http://schemas.microsoft.com/office/powerpoint/2010/main" val="18707320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xmlns="" id="{B0BC5730-0A34-1D43-9117-2D5B36DB7572}"/>
              </a:ext>
            </a:extLst>
          </p:cNvPr>
          <p:cNvSpPr>
            <a:spLocks noGrp="1" noRot="1" noChangeAspect="1" noChangeArrowheads="1" noTextEdit="1"/>
          </p:cNvSpPr>
          <p:nvPr>
            <p:ph type="sldImg"/>
          </p:nvPr>
        </p:nvSpPr>
        <p:spPr>
          <a:xfrm>
            <a:off x="1373188" y="303213"/>
            <a:ext cx="3938587" cy="2216150"/>
          </a:xfrm>
          <a:ln/>
        </p:spPr>
      </p:sp>
      <p:sp>
        <p:nvSpPr>
          <p:cNvPr id="66562" name="Rectangle 3">
            <a:extLst>
              <a:ext uri="{FF2B5EF4-FFF2-40B4-BE49-F238E27FC236}">
                <a16:creationId xmlns:a16="http://schemas.microsoft.com/office/drawing/2014/main" xmlns="" id="{1869E187-AAE8-C247-84DD-06F710A0EFB3}"/>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When asked about the level of protection for academic freedom in their country, nearly half of respondents described it as average, </a:t>
            </a:r>
          </a:p>
        </p:txBody>
      </p:sp>
    </p:spTree>
    <p:extLst>
      <p:ext uri="{BB962C8B-B14F-4D97-AF65-F5344CB8AC3E}">
        <p14:creationId xmlns:p14="http://schemas.microsoft.com/office/powerpoint/2010/main" val="2526550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xmlns="" id="{97377A2B-392A-B149-B567-DC35C1D78B93}"/>
              </a:ext>
            </a:extLst>
          </p:cNvPr>
          <p:cNvSpPr>
            <a:spLocks noGrp="1" noRot="1" noChangeAspect="1" noChangeArrowheads="1" noTextEdit="1"/>
          </p:cNvSpPr>
          <p:nvPr>
            <p:ph type="sldImg"/>
          </p:nvPr>
        </p:nvSpPr>
        <p:spPr>
          <a:xfrm>
            <a:off x="1373188" y="303213"/>
            <a:ext cx="3938587" cy="2216150"/>
          </a:xfrm>
          <a:ln/>
        </p:spPr>
      </p:sp>
      <p:sp>
        <p:nvSpPr>
          <p:cNvPr id="68610" name="Rectangle 3">
            <a:extLst>
              <a:ext uri="{FF2B5EF4-FFF2-40B4-BE49-F238E27FC236}">
                <a16:creationId xmlns:a16="http://schemas.microsoft.com/office/drawing/2014/main" xmlns="" id="{F86D8D66-F370-C345-8C46-062DCF3695A7}"/>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dirty="0"/>
              <a:t>EU respondents were more likely to say that protection for academic freedom had decreased (44.7%) than increased (5.6%)</a:t>
            </a:r>
          </a:p>
        </p:txBody>
      </p:sp>
    </p:spTree>
    <p:extLst>
      <p:ext uri="{BB962C8B-B14F-4D97-AF65-F5344CB8AC3E}">
        <p14:creationId xmlns:p14="http://schemas.microsoft.com/office/powerpoint/2010/main" val="2719537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xmlns="" id="{30EA5AF1-51ED-C946-9657-3BDB8D151D85}"/>
              </a:ext>
            </a:extLst>
          </p:cNvPr>
          <p:cNvSpPr>
            <a:spLocks noGrp="1" noRot="1" noChangeAspect="1" noChangeArrowheads="1" noTextEdit="1"/>
          </p:cNvSpPr>
          <p:nvPr>
            <p:ph type="sldImg"/>
          </p:nvPr>
        </p:nvSpPr>
        <p:spPr>
          <a:xfrm>
            <a:off x="1373188" y="303213"/>
            <a:ext cx="3938587" cy="2216150"/>
          </a:xfrm>
          <a:ln/>
        </p:spPr>
      </p:sp>
      <p:sp>
        <p:nvSpPr>
          <p:cNvPr id="70658" name="Rectangle 3">
            <a:extLst>
              <a:ext uri="{FF2B5EF4-FFF2-40B4-BE49-F238E27FC236}">
                <a16:creationId xmlns:a16="http://schemas.microsoft.com/office/drawing/2014/main" xmlns="" id="{F76989D2-47D8-764E-A589-6F27604EF53C}"/>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With respect to the protection for academic freedom for teaching, EU respondents were less likely to say it had declined (27.3%) than that it had increased (39.1%)</a:t>
            </a:r>
          </a:p>
        </p:txBody>
      </p:sp>
    </p:spTree>
    <p:extLst>
      <p:ext uri="{BB962C8B-B14F-4D97-AF65-F5344CB8AC3E}">
        <p14:creationId xmlns:p14="http://schemas.microsoft.com/office/powerpoint/2010/main" val="332162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t>This presentation will be divided into five sections as shown on the slide.  It will be possible to stop for a discussion at the end of each section</a:t>
            </a:r>
          </a:p>
        </p:txBody>
      </p:sp>
      <p:sp>
        <p:nvSpPr>
          <p:cNvPr id="4" name="Slide Number Placeholder 3"/>
          <p:cNvSpPr>
            <a:spLocks noGrp="1"/>
          </p:cNvSpPr>
          <p:nvPr>
            <p:ph type="sldNum" sz="quarter" idx="10"/>
          </p:nvPr>
        </p:nvSpPr>
        <p:spPr/>
        <p:txBody>
          <a:bodyPr/>
          <a:lstStyle/>
          <a:p>
            <a:fld id="{C86AEE29-B307-4A4C-91DD-AF21E054BCF7}" type="slidenum">
              <a:rPr lang="en-GB" smtClean="0"/>
              <a:t>2</a:t>
            </a:fld>
            <a:endParaRPr lang="en-GB"/>
          </a:p>
        </p:txBody>
      </p:sp>
    </p:spTree>
    <p:extLst>
      <p:ext uri="{BB962C8B-B14F-4D97-AF65-F5344CB8AC3E}">
        <p14:creationId xmlns:p14="http://schemas.microsoft.com/office/powerpoint/2010/main" val="479999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xmlns="" id="{6F1FAA48-58D3-BE4B-BAE8-9B7125D53DC6}"/>
              </a:ext>
            </a:extLst>
          </p:cNvPr>
          <p:cNvSpPr>
            <a:spLocks noGrp="1" noRot="1" noChangeAspect="1" noChangeArrowheads="1" noTextEdit="1"/>
          </p:cNvSpPr>
          <p:nvPr>
            <p:ph type="sldImg"/>
          </p:nvPr>
        </p:nvSpPr>
        <p:spPr>
          <a:xfrm>
            <a:off x="1373188" y="303213"/>
            <a:ext cx="3938587" cy="2216150"/>
          </a:xfrm>
          <a:ln/>
        </p:spPr>
      </p:sp>
      <p:sp>
        <p:nvSpPr>
          <p:cNvPr id="72706" name="Rectangle 3">
            <a:extLst>
              <a:ext uri="{FF2B5EF4-FFF2-40B4-BE49-F238E27FC236}">
                <a16:creationId xmlns:a16="http://schemas.microsoft.com/office/drawing/2014/main" xmlns="" id="{EB1A00C4-8B6C-E947-878C-69B8237E3E29}"/>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With respect to the protection for academic freedom for research, the results are similar, EU respondents were less likely to say it had declined (31.4%) than that it had increased (36.6%)</a:t>
            </a:r>
          </a:p>
          <a:p>
            <a:endParaRPr lang="en-GB" altLang="en-US" sz="2400"/>
          </a:p>
          <a:p>
            <a:endParaRPr lang="en-GB" altLang="en-US"/>
          </a:p>
        </p:txBody>
      </p:sp>
    </p:spTree>
    <p:extLst>
      <p:ext uri="{BB962C8B-B14F-4D97-AF65-F5344CB8AC3E}">
        <p14:creationId xmlns:p14="http://schemas.microsoft.com/office/powerpoint/2010/main" val="831368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a:extLst>
              <a:ext uri="{FF2B5EF4-FFF2-40B4-BE49-F238E27FC236}">
                <a16:creationId xmlns:a16="http://schemas.microsoft.com/office/drawing/2014/main" xmlns="" id="{E8547BC6-31BF-EA4C-8D37-9A34E5E7BED9}"/>
              </a:ext>
            </a:extLst>
          </p:cNvPr>
          <p:cNvSpPr>
            <a:spLocks noGrp="1" noRot="1" noChangeAspect="1" noChangeArrowheads="1" noTextEdit="1"/>
          </p:cNvSpPr>
          <p:nvPr>
            <p:ph type="sldImg"/>
          </p:nvPr>
        </p:nvSpPr>
        <p:spPr>
          <a:xfrm>
            <a:off x="1373188" y="303213"/>
            <a:ext cx="3938587" cy="2216150"/>
          </a:xfrm>
          <a:ln/>
        </p:spPr>
      </p:sp>
      <p:sp>
        <p:nvSpPr>
          <p:cNvPr id="74754" name="Rectangle 3">
            <a:extLst>
              <a:ext uri="{FF2B5EF4-FFF2-40B4-BE49-F238E27FC236}">
                <a16:creationId xmlns:a16="http://schemas.microsoft.com/office/drawing/2014/main" xmlns="" id="{02F2B089-7EE9-9446-B27F-AF744A9E8A00}"/>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dirty="0"/>
              <a:t>However, EU respondents were more likely to agree (43.5%) that their university’s autonomy had declined than that it had increased (24.5%)</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4214671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a:extLst>
              <a:ext uri="{FF2B5EF4-FFF2-40B4-BE49-F238E27FC236}">
                <a16:creationId xmlns:a16="http://schemas.microsoft.com/office/drawing/2014/main" xmlns="" id="{63DC2952-4FBF-9D45-98F2-B0246B683294}"/>
              </a:ext>
            </a:extLst>
          </p:cNvPr>
          <p:cNvSpPr>
            <a:spLocks noGrp="1" noRot="1" noChangeAspect="1" noChangeArrowheads="1" noTextEdit="1"/>
          </p:cNvSpPr>
          <p:nvPr>
            <p:ph type="sldImg"/>
          </p:nvPr>
        </p:nvSpPr>
        <p:spPr>
          <a:xfrm>
            <a:off x="1373188" y="303213"/>
            <a:ext cx="3938587" cy="2216150"/>
          </a:xfrm>
          <a:ln/>
        </p:spPr>
      </p:sp>
      <p:sp>
        <p:nvSpPr>
          <p:cNvPr id="76802" name="Rectangle 3">
            <a:extLst>
              <a:ext uri="{FF2B5EF4-FFF2-40B4-BE49-F238E27FC236}">
                <a16:creationId xmlns:a16="http://schemas.microsoft.com/office/drawing/2014/main" xmlns="" id="{1435DCBC-977D-1541-B791-8B75C56936E0}"/>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800"/>
              <a:t>Respondents in the EU  were more likely to agree that staff participation in governance had declined (42.8%), than increased (24.3%)</a:t>
            </a:r>
          </a:p>
        </p:txBody>
      </p:sp>
    </p:spTree>
    <p:extLst>
      <p:ext uri="{BB962C8B-B14F-4D97-AF65-F5344CB8AC3E}">
        <p14:creationId xmlns:p14="http://schemas.microsoft.com/office/powerpoint/2010/main" val="3302136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a:extLst>
              <a:ext uri="{FF2B5EF4-FFF2-40B4-BE49-F238E27FC236}">
                <a16:creationId xmlns:a16="http://schemas.microsoft.com/office/drawing/2014/main" xmlns="" id="{34EA6754-CF5F-8140-830A-C1317CF26D6D}"/>
              </a:ext>
            </a:extLst>
          </p:cNvPr>
          <p:cNvSpPr>
            <a:spLocks noGrp="1" noRot="1" noChangeAspect="1" noChangeArrowheads="1" noTextEdit="1"/>
          </p:cNvSpPr>
          <p:nvPr>
            <p:ph type="sldImg"/>
          </p:nvPr>
        </p:nvSpPr>
        <p:spPr>
          <a:xfrm>
            <a:off x="1373188" y="303213"/>
            <a:ext cx="3938587" cy="2216150"/>
          </a:xfrm>
          <a:ln/>
        </p:spPr>
      </p:sp>
      <p:sp>
        <p:nvSpPr>
          <p:cNvPr id="78850" name="Rectangle 3">
            <a:extLst>
              <a:ext uri="{FF2B5EF4-FFF2-40B4-BE49-F238E27FC236}">
                <a16:creationId xmlns:a16="http://schemas.microsoft.com/office/drawing/2014/main" xmlns="" id="{3C334EEF-6FC7-B447-8282-776BB001B0FE}"/>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When looking at tenure we can see that more than half of respondents (54.0%) believed that tenure had declined, rather than increased (22.0%)</a:t>
            </a:r>
          </a:p>
        </p:txBody>
      </p:sp>
    </p:spTree>
    <p:extLst>
      <p:ext uri="{BB962C8B-B14F-4D97-AF65-F5344CB8AC3E}">
        <p14:creationId xmlns:p14="http://schemas.microsoft.com/office/powerpoint/2010/main" val="1962215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xmlns="" id="{43421627-162A-634C-96DB-61C81E8F72A7}"/>
              </a:ext>
            </a:extLst>
          </p:cNvPr>
          <p:cNvSpPr>
            <a:spLocks noGrp="1" noRot="1" noChangeAspect="1" noChangeArrowheads="1" noTextEdit="1"/>
          </p:cNvSpPr>
          <p:nvPr>
            <p:ph type="sldImg"/>
          </p:nvPr>
        </p:nvSpPr>
        <p:spPr>
          <a:xfrm>
            <a:off x="1373188" y="303213"/>
            <a:ext cx="3938587" cy="2216150"/>
          </a:xfrm>
          <a:ln/>
        </p:spPr>
      </p:sp>
      <p:sp>
        <p:nvSpPr>
          <p:cNvPr id="80898" name="Rectangle 3">
            <a:extLst>
              <a:ext uri="{FF2B5EF4-FFF2-40B4-BE49-F238E27FC236}">
                <a16:creationId xmlns:a16="http://schemas.microsoft.com/office/drawing/2014/main" xmlns="" id="{A2F58F55-E4E2-0249-ACA9-E24D966084FC}"/>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Although most respondents said that they had a good idea about the concept of academic freedom, more than half did not know whether their university had an official document on academic freedom </a:t>
            </a:r>
          </a:p>
        </p:txBody>
      </p:sp>
    </p:spTree>
    <p:extLst>
      <p:ext uri="{BB962C8B-B14F-4D97-AF65-F5344CB8AC3E}">
        <p14:creationId xmlns:p14="http://schemas.microsoft.com/office/powerpoint/2010/main" val="2786536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a:extLst>
              <a:ext uri="{FF2B5EF4-FFF2-40B4-BE49-F238E27FC236}">
                <a16:creationId xmlns:a16="http://schemas.microsoft.com/office/drawing/2014/main" xmlns="" id="{0A4A7610-5095-BA42-A2F4-19704BA7C7C4}"/>
              </a:ext>
            </a:extLst>
          </p:cNvPr>
          <p:cNvSpPr>
            <a:spLocks noGrp="1" noRot="1" noChangeAspect="1" noChangeArrowheads="1" noTextEdit="1"/>
          </p:cNvSpPr>
          <p:nvPr>
            <p:ph type="sldImg"/>
          </p:nvPr>
        </p:nvSpPr>
        <p:spPr>
          <a:xfrm>
            <a:off x="1373188" y="303213"/>
            <a:ext cx="3938587" cy="2216150"/>
          </a:xfrm>
          <a:ln/>
        </p:spPr>
      </p:sp>
      <p:sp>
        <p:nvSpPr>
          <p:cNvPr id="84994" name="Rectangle 3">
            <a:extLst>
              <a:ext uri="{FF2B5EF4-FFF2-40B4-BE49-F238E27FC236}">
                <a16:creationId xmlns:a16="http://schemas.microsoft.com/office/drawing/2014/main" xmlns="" id="{EB7C82BD-D1F9-E845-A949-85695BB2C2D9}"/>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Not surprisingly, three-quarters of respondents (in the EU) would welcome additional information on the legal protection for academic freedom.</a:t>
            </a:r>
          </a:p>
          <a:p>
            <a:r>
              <a:rPr lang="en-GB" altLang="en-US" sz="2400"/>
              <a:t>We are now going to look at some of the aspects of academic freedom revealed by the survey.</a:t>
            </a:r>
          </a:p>
        </p:txBody>
      </p:sp>
    </p:spTree>
    <p:extLst>
      <p:ext uri="{BB962C8B-B14F-4D97-AF65-F5344CB8AC3E}">
        <p14:creationId xmlns:p14="http://schemas.microsoft.com/office/powerpoint/2010/main" val="25096780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xmlns="" id="{06BE71AD-5C6D-1747-92DC-09FFA025B6C9}"/>
              </a:ext>
            </a:extLst>
          </p:cNvPr>
          <p:cNvSpPr>
            <a:spLocks noGrp="1" noRot="1" noChangeAspect="1" noChangeArrowheads="1" noTextEdit="1"/>
          </p:cNvSpPr>
          <p:nvPr>
            <p:ph type="sldImg"/>
          </p:nvPr>
        </p:nvSpPr>
        <p:spPr>
          <a:xfrm>
            <a:off x="1373188" y="303213"/>
            <a:ext cx="3938587" cy="2216150"/>
          </a:xfrm>
          <a:ln/>
        </p:spPr>
      </p:sp>
      <p:sp>
        <p:nvSpPr>
          <p:cNvPr id="87042" name="Rectangle 3">
            <a:extLst>
              <a:ext uri="{FF2B5EF4-FFF2-40B4-BE49-F238E27FC236}">
                <a16:creationId xmlns:a16="http://schemas.microsoft.com/office/drawing/2014/main" xmlns="" id="{F91BACD9-A3EF-CB44-BF65-D85C4FAA509C}"/>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One respondent in ten had been subjected to/threatened with denial of promotion, because of their academic views.</a:t>
            </a:r>
          </a:p>
        </p:txBody>
      </p:sp>
    </p:spTree>
    <p:extLst>
      <p:ext uri="{BB962C8B-B14F-4D97-AF65-F5344CB8AC3E}">
        <p14:creationId xmlns:p14="http://schemas.microsoft.com/office/powerpoint/2010/main" val="7296362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xmlns="" id="{1661E985-32A8-9840-BC6D-42C282E85FA8}"/>
              </a:ext>
            </a:extLst>
          </p:cNvPr>
          <p:cNvSpPr>
            <a:spLocks noGrp="1" noRot="1" noChangeAspect="1" noChangeArrowheads="1" noTextEdit="1"/>
          </p:cNvSpPr>
          <p:nvPr>
            <p:ph type="sldImg"/>
          </p:nvPr>
        </p:nvSpPr>
        <p:spPr>
          <a:xfrm>
            <a:off x="1373188" y="303213"/>
            <a:ext cx="3938587" cy="2216150"/>
          </a:xfrm>
          <a:ln/>
        </p:spPr>
      </p:sp>
      <p:sp>
        <p:nvSpPr>
          <p:cNvPr id="93186" name="Rectangle 3">
            <a:extLst>
              <a:ext uri="{FF2B5EF4-FFF2-40B4-BE49-F238E27FC236}">
                <a16:creationId xmlns:a16="http://schemas.microsoft.com/office/drawing/2014/main" xmlns="" id="{9A4C9816-E864-184E-8283-256BA3418D21}"/>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However, 1 in 10 reported being threatened with changes in their teaching and research responsibilities because of their academic views.</a:t>
            </a:r>
          </a:p>
        </p:txBody>
      </p:sp>
    </p:spTree>
    <p:extLst>
      <p:ext uri="{BB962C8B-B14F-4D97-AF65-F5344CB8AC3E}">
        <p14:creationId xmlns:p14="http://schemas.microsoft.com/office/powerpoint/2010/main" val="1651416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xmlns="" id="{68BB7BEB-7792-3C4F-ACA5-1A82623856A2}"/>
              </a:ext>
            </a:extLst>
          </p:cNvPr>
          <p:cNvSpPr>
            <a:spLocks noGrp="1" noRot="1" noChangeAspect="1" noChangeArrowheads="1" noTextEdit="1"/>
          </p:cNvSpPr>
          <p:nvPr>
            <p:ph type="sldImg"/>
          </p:nvPr>
        </p:nvSpPr>
        <p:spPr>
          <a:xfrm>
            <a:off x="1373188" y="303213"/>
            <a:ext cx="3938587" cy="2216150"/>
          </a:xfrm>
          <a:ln/>
        </p:spPr>
      </p:sp>
      <p:sp>
        <p:nvSpPr>
          <p:cNvPr id="97282" name="Rectangle 3">
            <a:extLst>
              <a:ext uri="{FF2B5EF4-FFF2-40B4-BE49-F238E27FC236}">
                <a16:creationId xmlns:a16="http://schemas.microsoft.com/office/drawing/2014/main" xmlns="" id="{1C7494EF-3160-BB45-9919-0A03666D0F5F}"/>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15% of the academic staff in the EU states reported being bullied</a:t>
            </a:r>
          </a:p>
        </p:txBody>
      </p:sp>
    </p:spTree>
    <p:extLst>
      <p:ext uri="{BB962C8B-B14F-4D97-AF65-F5344CB8AC3E}">
        <p14:creationId xmlns:p14="http://schemas.microsoft.com/office/powerpoint/2010/main" val="2371696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xmlns="" id="{4D7CD863-D87C-8449-B808-A1843A33957E}"/>
              </a:ext>
            </a:extLst>
          </p:cNvPr>
          <p:cNvSpPr>
            <a:spLocks noGrp="1" noRot="1" noChangeAspect="1" noChangeArrowheads="1" noTextEdit="1"/>
          </p:cNvSpPr>
          <p:nvPr>
            <p:ph type="sldImg"/>
          </p:nvPr>
        </p:nvSpPr>
        <p:spPr>
          <a:xfrm>
            <a:off x="1373188" y="303213"/>
            <a:ext cx="3938587" cy="2216150"/>
          </a:xfrm>
          <a:ln/>
        </p:spPr>
      </p:sp>
      <p:sp>
        <p:nvSpPr>
          <p:cNvPr id="99330" name="Rectangle 3">
            <a:extLst>
              <a:ext uri="{FF2B5EF4-FFF2-40B4-BE49-F238E27FC236}">
                <a16:creationId xmlns:a16="http://schemas.microsoft.com/office/drawing/2014/main" xmlns="" id="{B46927AF-663B-CB41-B44F-CE15A51681C5}"/>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As well as overt bullying, 16.3% (I person in six) staff reported being subjected to psychological pressure, </a:t>
            </a:r>
          </a:p>
        </p:txBody>
      </p:sp>
    </p:spTree>
    <p:extLst>
      <p:ext uri="{BB962C8B-B14F-4D97-AF65-F5344CB8AC3E}">
        <p14:creationId xmlns:p14="http://schemas.microsoft.com/office/powerpoint/2010/main" val="1861505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xmlns="" id="{8D99B09B-1D33-5C43-8E69-241BC3854D60}"/>
              </a:ext>
            </a:extLst>
          </p:cNvPr>
          <p:cNvSpPr>
            <a:spLocks noGrp="1" noRot="1" noChangeAspect="1" noChangeArrowheads="1" noTextEdit="1"/>
          </p:cNvSpPr>
          <p:nvPr>
            <p:ph type="sldImg"/>
          </p:nvPr>
        </p:nvSpPr>
        <p:spPr>
          <a:xfrm>
            <a:off x="1373188" y="303213"/>
            <a:ext cx="3938587" cy="2216150"/>
          </a:xfrm>
          <a:ln/>
        </p:spPr>
      </p:sp>
      <p:sp>
        <p:nvSpPr>
          <p:cNvPr id="32770" name="Rectangle 3">
            <a:extLst>
              <a:ext uri="{FF2B5EF4-FFF2-40B4-BE49-F238E27FC236}">
                <a16:creationId xmlns:a16="http://schemas.microsoft.com/office/drawing/2014/main" xmlns="" id="{9A0F2C31-CCE0-984F-BEB9-9138A2748955}"/>
              </a:ext>
            </a:extLst>
          </p:cNvPr>
          <p:cNvSpPr>
            <a:spLocks noGrp="1" noChangeArrowheads="1"/>
          </p:cNvSpPr>
          <p:nvPr>
            <p:ph type="body" idx="1"/>
          </p:nvPr>
        </p:nvSpPr>
        <p:spPr>
          <a:xfrm>
            <a:off x="448865" y="2893482"/>
            <a:ext cx="5787232" cy="40040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dirty="0"/>
              <a:t>Unusually there had been little research in trying to measure the protection for academic freedom.  However, funding from the EU for a Marie Curie Intra-European Fellow provided the resources to extend this top down analysis</a:t>
            </a:r>
          </a:p>
        </p:txBody>
      </p:sp>
    </p:spTree>
    <p:extLst>
      <p:ext uri="{BB962C8B-B14F-4D97-AF65-F5344CB8AC3E}">
        <p14:creationId xmlns:p14="http://schemas.microsoft.com/office/powerpoint/2010/main" val="2778563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xmlns="" id="{65FB3D19-62FB-1C47-A98A-8C90F20972B1}"/>
              </a:ext>
            </a:extLst>
          </p:cNvPr>
          <p:cNvSpPr>
            <a:spLocks noGrp="1" noRot="1" noChangeAspect="1" noChangeArrowheads="1" noTextEdit="1"/>
          </p:cNvSpPr>
          <p:nvPr>
            <p:ph type="sldImg"/>
          </p:nvPr>
        </p:nvSpPr>
        <p:spPr>
          <a:xfrm>
            <a:off x="1373188" y="303213"/>
            <a:ext cx="3938587" cy="2216150"/>
          </a:xfrm>
          <a:ln/>
        </p:spPr>
      </p:sp>
      <p:sp>
        <p:nvSpPr>
          <p:cNvPr id="101378" name="Rectangle 3">
            <a:extLst>
              <a:ext uri="{FF2B5EF4-FFF2-40B4-BE49-F238E27FC236}">
                <a16:creationId xmlns:a16="http://schemas.microsoft.com/office/drawing/2014/main" xmlns="" id="{77B88600-9923-3840-8770-4DC5EBD53B66}"/>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When we look at self censorship, these statistics in the table in this slide show that, rather than face being bullied or subjected to psychological pressure, a large proportion of staff (21% - more than one person in five) exercises self censorship and don’t speak out</a:t>
            </a:r>
          </a:p>
        </p:txBody>
      </p:sp>
    </p:spTree>
    <p:extLst>
      <p:ext uri="{BB962C8B-B14F-4D97-AF65-F5344CB8AC3E}">
        <p14:creationId xmlns:p14="http://schemas.microsoft.com/office/powerpoint/2010/main" val="17648075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xmlns="" id="{54624879-19EB-884C-A22B-F9874BB1A286}"/>
              </a:ext>
            </a:extLst>
          </p:cNvPr>
          <p:cNvSpPr>
            <a:spLocks noGrp="1" noRot="1" noChangeAspect="1" noChangeArrowheads="1" noTextEdit="1"/>
          </p:cNvSpPr>
          <p:nvPr>
            <p:ph type="sldImg"/>
          </p:nvPr>
        </p:nvSpPr>
        <p:spPr>
          <a:xfrm>
            <a:off x="1373188" y="303213"/>
            <a:ext cx="3938587" cy="2216150"/>
          </a:xfrm>
          <a:ln/>
        </p:spPr>
      </p:sp>
      <p:sp>
        <p:nvSpPr>
          <p:cNvPr id="103426" name="Rectangle 3">
            <a:extLst>
              <a:ext uri="{FF2B5EF4-FFF2-40B4-BE49-F238E27FC236}">
                <a16:creationId xmlns:a16="http://schemas.microsoft.com/office/drawing/2014/main" xmlns="" id="{66AA7943-FDED-AE43-9ADB-E99158E1E01C}"/>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Clearly, much needs to be done to educate university staff on their rights to academic freedom as scholars undertaking teaching and research.  With greater knowledge as to their rights, staff are more likely to strive to protect them . However, regrettably, it is one of the paradoxes of academia that, while universities provide training and development for every other profession, there is a reluctance for academics to recognise the need for it for themselves</a:t>
            </a:r>
          </a:p>
        </p:txBody>
      </p:sp>
    </p:spTree>
    <p:extLst>
      <p:ext uri="{BB962C8B-B14F-4D97-AF65-F5344CB8AC3E}">
        <p14:creationId xmlns:p14="http://schemas.microsoft.com/office/powerpoint/2010/main" val="1939384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t>This presentation will be divided into five sections as shown on the slide.  It will be possible to stop for a discussion at the end of each section</a:t>
            </a:r>
          </a:p>
        </p:txBody>
      </p:sp>
      <p:sp>
        <p:nvSpPr>
          <p:cNvPr id="4" name="Slide Number Placeholder 3"/>
          <p:cNvSpPr>
            <a:spLocks noGrp="1"/>
          </p:cNvSpPr>
          <p:nvPr>
            <p:ph type="sldNum" sz="quarter" idx="10"/>
          </p:nvPr>
        </p:nvSpPr>
        <p:spPr/>
        <p:txBody>
          <a:bodyPr/>
          <a:lstStyle/>
          <a:p>
            <a:fld id="{C86AEE29-B307-4A4C-91DD-AF21E054BCF7}" type="slidenum">
              <a:rPr lang="en-GB" smtClean="0"/>
              <a:t>32</a:t>
            </a:fld>
            <a:endParaRPr lang="en-GB"/>
          </a:p>
        </p:txBody>
      </p:sp>
    </p:spTree>
    <p:extLst>
      <p:ext uri="{BB962C8B-B14F-4D97-AF65-F5344CB8AC3E}">
        <p14:creationId xmlns:p14="http://schemas.microsoft.com/office/powerpoint/2010/main" val="1263364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xmlns="" id="{2AE093C0-E9E5-DC48-B14C-2D3F9109725E}"/>
              </a:ext>
            </a:extLst>
          </p:cNvPr>
          <p:cNvSpPr>
            <a:spLocks noGrp="1" noRot="1" noChangeAspect="1" noChangeArrowheads="1" noTextEdit="1"/>
          </p:cNvSpPr>
          <p:nvPr>
            <p:ph type="sldImg"/>
          </p:nvPr>
        </p:nvSpPr>
        <p:spPr>
          <a:xfrm>
            <a:off x="1373188" y="303213"/>
            <a:ext cx="3938587" cy="2216150"/>
          </a:xfrm>
          <a:ln/>
        </p:spPr>
      </p:sp>
      <p:sp>
        <p:nvSpPr>
          <p:cNvPr id="119811" name="Rectangle 3">
            <a:extLst>
              <a:ext uri="{FF2B5EF4-FFF2-40B4-BE49-F238E27FC236}">
                <a16:creationId xmlns:a16="http://schemas.microsoft.com/office/drawing/2014/main" xmlns="" id="{132A8D5E-6BE6-A04D-85A5-8493D695746A}"/>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Bothe tenure and governance rights have been weakened in recent years</a:t>
            </a:r>
            <a:endParaRPr lang="en-GB" altLang="en-US" dirty="0"/>
          </a:p>
        </p:txBody>
      </p:sp>
    </p:spTree>
    <p:extLst>
      <p:ext uri="{BB962C8B-B14F-4D97-AF65-F5344CB8AC3E}">
        <p14:creationId xmlns:p14="http://schemas.microsoft.com/office/powerpoint/2010/main" val="760681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xmlns="" id="{A1A3FEFF-CD16-204A-BC47-71E3AC2DD928}"/>
              </a:ext>
            </a:extLst>
          </p:cNvPr>
          <p:cNvSpPr>
            <a:spLocks noGrp="1" noRot="1" noChangeAspect="1" noChangeArrowheads="1" noTextEdit="1"/>
          </p:cNvSpPr>
          <p:nvPr>
            <p:ph type="sldImg"/>
          </p:nvPr>
        </p:nvSpPr>
        <p:spPr>
          <a:xfrm>
            <a:off x="1373188" y="303213"/>
            <a:ext cx="3938587" cy="2216150"/>
          </a:xfrm>
          <a:ln/>
        </p:spPr>
      </p:sp>
      <p:sp>
        <p:nvSpPr>
          <p:cNvPr id="119811" name="Rectangle 3">
            <a:extLst>
              <a:ext uri="{FF2B5EF4-FFF2-40B4-BE49-F238E27FC236}">
                <a16:creationId xmlns:a16="http://schemas.microsoft.com/office/drawing/2014/main" xmlns="" id="{132A8D5E-6BE6-A04D-85A5-8493D695746A}"/>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Although universities have been given more autonomy by governments, this has been accompanied by lower government support.  As institutional autonomy has increased, individual academic freedom has declined.</a:t>
            </a:r>
          </a:p>
          <a:p>
            <a:pPr>
              <a:defRPr/>
            </a:pPr>
            <a:r>
              <a:rPr lang="en-GB" altLang="en-US" sz="2400" dirty="0"/>
              <a:t>Research has become focused on short term delivery, and the avoidance of topics which may produce greater scientific benefits, but which are risky.</a:t>
            </a:r>
            <a:endParaRPr lang="en-GB" altLang="en-US" dirty="0"/>
          </a:p>
        </p:txBody>
      </p:sp>
    </p:spTree>
    <p:extLst>
      <p:ext uri="{BB962C8B-B14F-4D97-AF65-F5344CB8AC3E}">
        <p14:creationId xmlns:p14="http://schemas.microsoft.com/office/powerpoint/2010/main" val="25432586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xmlns="" id="{3D9CB6F5-A8D0-3249-B975-67D5F34E3EBF}"/>
              </a:ext>
            </a:extLst>
          </p:cNvPr>
          <p:cNvSpPr>
            <a:spLocks noGrp="1" noRot="1" noChangeAspect="1" noChangeArrowheads="1" noTextEdit="1"/>
          </p:cNvSpPr>
          <p:nvPr>
            <p:ph type="sldImg"/>
          </p:nvPr>
        </p:nvSpPr>
        <p:spPr>
          <a:xfrm>
            <a:off x="1373188" y="303213"/>
            <a:ext cx="3938587" cy="2216150"/>
          </a:xfrm>
          <a:ln/>
        </p:spPr>
      </p:sp>
      <p:sp>
        <p:nvSpPr>
          <p:cNvPr id="119811" name="Rectangle 3">
            <a:extLst>
              <a:ext uri="{FF2B5EF4-FFF2-40B4-BE49-F238E27FC236}">
                <a16:creationId xmlns:a16="http://schemas.microsoft.com/office/drawing/2014/main" xmlns="" id="{132A8D5E-6BE6-A04D-85A5-8493D695746A}"/>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Under the "traditional" view of university education, students acquire knowledge via an active collaborative teaching relationship with academic staff. In contrast, the "consumerist" view sees university education as a monetised private good, in which students invest their own human capital, so as to reap high financial rewards, and in which academic staff fulfil an</a:t>
            </a:r>
          </a:p>
          <a:p>
            <a:pPr>
              <a:defRPr/>
            </a:pPr>
            <a:r>
              <a:rPr lang="en-GB" altLang="en-US" sz="2400" dirty="0"/>
              <a:t>enabling role. In such a </a:t>
            </a:r>
            <a:r>
              <a:rPr lang="en-GB" altLang="en-US" sz="2400" dirty="0" err="1"/>
              <a:t>marketised</a:t>
            </a:r>
            <a:r>
              <a:rPr lang="en-GB" altLang="en-US" sz="2400" dirty="0"/>
              <a:t> system, students may base their decisions about their university education on how it will contribute to their future employment, and not on whether they find it intrinsically interesting. This has changed the rationale of </a:t>
            </a:r>
            <a:r>
              <a:rPr lang="en-GB" altLang="en-US" sz="2400" dirty="0" err="1"/>
              <a:t>h.e.</a:t>
            </a:r>
            <a:r>
              <a:rPr lang="en-GB" altLang="en-US" sz="2400" dirty="0"/>
              <a:t> to be concerned with maximising cash, rather than delivering learning</a:t>
            </a:r>
            <a:endParaRPr lang="en-GB" altLang="en-US" dirty="0"/>
          </a:p>
        </p:txBody>
      </p:sp>
    </p:spTree>
    <p:extLst>
      <p:ext uri="{BB962C8B-B14F-4D97-AF65-F5344CB8AC3E}">
        <p14:creationId xmlns:p14="http://schemas.microsoft.com/office/powerpoint/2010/main" val="11119515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xmlns="" id="{3D9CB6F5-A8D0-3249-B975-67D5F34E3EBF}"/>
              </a:ext>
            </a:extLst>
          </p:cNvPr>
          <p:cNvSpPr>
            <a:spLocks noGrp="1" noRot="1" noChangeAspect="1" noChangeArrowheads="1" noTextEdit="1"/>
          </p:cNvSpPr>
          <p:nvPr>
            <p:ph type="sldImg"/>
          </p:nvPr>
        </p:nvSpPr>
        <p:spPr>
          <a:xfrm>
            <a:off x="1373188" y="303213"/>
            <a:ext cx="3938587" cy="2216150"/>
          </a:xfrm>
          <a:ln/>
        </p:spPr>
      </p:sp>
      <p:sp>
        <p:nvSpPr>
          <p:cNvPr id="119811" name="Rectangle 3">
            <a:extLst>
              <a:ext uri="{FF2B5EF4-FFF2-40B4-BE49-F238E27FC236}">
                <a16:creationId xmlns:a16="http://schemas.microsoft.com/office/drawing/2014/main" xmlns="" id="{132A8D5E-6BE6-A04D-85A5-8493D695746A}"/>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Under the "traditional" view of university education, students acquire knowledge via an active collaborative teaching relationship with academic staff. In contrast, the "consumerist" view sees university education as a monetised private good, in which students invest their own human capital, so as to reap high financial rewards, and in which academic staff fulfil an</a:t>
            </a:r>
          </a:p>
          <a:p>
            <a:pPr>
              <a:defRPr/>
            </a:pPr>
            <a:r>
              <a:rPr lang="en-GB" altLang="en-US" sz="2400" dirty="0"/>
              <a:t>enabling role. In such a </a:t>
            </a:r>
            <a:r>
              <a:rPr lang="en-GB" altLang="en-US" sz="2400" dirty="0" err="1"/>
              <a:t>marketised</a:t>
            </a:r>
            <a:r>
              <a:rPr lang="en-GB" altLang="en-US" sz="2400" dirty="0"/>
              <a:t> system, students may base their decisions about their university education on how it will contribute to their future employment, and not on whether they find it intrinsically interesting. This has changed the rationale of </a:t>
            </a:r>
            <a:r>
              <a:rPr lang="en-GB" altLang="en-US" sz="2400" dirty="0" err="1"/>
              <a:t>h.e.</a:t>
            </a:r>
            <a:r>
              <a:rPr lang="en-GB" altLang="en-US" sz="2400" dirty="0"/>
              <a:t> to be concerned with maximising cash, rather than delivering learning</a:t>
            </a:r>
            <a:endParaRPr lang="en-GB" altLang="en-US" dirty="0"/>
          </a:p>
        </p:txBody>
      </p:sp>
    </p:spTree>
    <p:extLst>
      <p:ext uri="{BB962C8B-B14F-4D97-AF65-F5344CB8AC3E}">
        <p14:creationId xmlns:p14="http://schemas.microsoft.com/office/powerpoint/2010/main" val="131210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xmlns="" id="{5747E97D-A2E7-A045-9F32-694297594D4B}"/>
              </a:ext>
            </a:extLst>
          </p:cNvPr>
          <p:cNvSpPr>
            <a:spLocks noGrp="1" noRot="1" noChangeAspect="1" noChangeArrowheads="1" noTextEdit="1"/>
          </p:cNvSpPr>
          <p:nvPr>
            <p:ph type="sldImg"/>
          </p:nvPr>
        </p:nvSpPr>
        <p:spPr>
          <a:xfrm>
            <a:off x="1373188" y="303213"/>
            <a:ext cx="3938587" cy="2216150"/>
          </a:xfrm>
          <a:ln/>
        </p:spPr>
      </p:sp>
      <p:sp>
        <p:nvSpPr>
          <p:cNvPr id="34818" name="Rectangle 3">
            <a:extLst>
              <a:ext uri="{FF2B5EF4-FFF2-40B4-BE49-F238E27FC236}">
                <a16:creationId xmlns:a16="http://schemas.microsoft.com/office/drawing/2014/main" xmlns="" id="{D8A9C0A6-E5AD-A84E-B0FF-332B86004DA0}"/>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A scorecard was developed which used 37 different questions to assess the legal protection for academic freedom in five areas: freedom to teach and research: institutional autonomy; university governance; tenure; international agreements. (each scored at 20%) to give a composite total out of 100%.</a:t>
            </a:r>
          </a:p>
        </p:txBody>
      </p:sp>
    </p:spTree>
    <p:extLst>
      <p:ext uri="{BB962C8B-B14F-4D97-AF65-F5344CB8AC3E}">
        <p14:creationId xmlns:p14="http://schemas.microsoft.com/office/powerpoint/2010/main" val="344951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xmlns="" id="{1D4E322C-D5F1-6B4E-9FF6-932DD730B5EA}"/>
              </a:ext>
            </a:extLst>
          </p:cNvPr>
          <p:cNvSpPr>
            <a:spLocks noGrp="1" noRot="1" noChangeAspect="1" noChangeArrowheads="1" noTextEdit="1"/>
          </p:cNvSpPr>
          <p:nvPr>
            <p:ph type="sldImg"/>
          </p:nvPr>
        </p:nvSpPr>
        <p:spPr>
          <a:xfrm>
            <a:off x="1373188" y="303213"/>
            <a:ext cx="3938587" cy="2216150"/>
          </a:xfrm>
          <a:ln/>
        </p:spPr>
      </p:sp>
      <p:sp>
        <p:nvSpPr>
          <p:cNvPr id="36866" name="Rectangle 3">
            <a:extLst>
              <a:ext uri="{FF2B5EF4-FFF2-40B4-BE49-F238E27FC236}">
                <a16:creationId xmlns:a16="http://schemas.microsoft.com/office/drawing/2014/main" xmlns="" id="{256D5247-7F27-7C42-9358-D52F164E5E0B}"/>
              </a:ext>
            </a:extLst>
          </p:cNvPr>
          <p:cNvSpPr>
            <a:spLocks noGrp="1" noChangeArrowheads="1"/>
          </p:cNvSpPr>
          <p:nvPr>
            <p:ph type="body" idx="1"/>
          </p:nvPr>
        </p:nvSpPr>
        <p:spPr>
          <a:xfrm>
            <a:off x="307975" y="2825750"/>
            <a:ext cx="6067425" cy="679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a:t>This slide shows the 37 scorecard measures that were used.  For example, measures 21 and 22 look at the ability of the academic staff to appoint and dismiss the Rector</a:t>
            </a:r>
          </a:p>
        </p:txBody>
      </p:sp>
    </p:spTree>
    <p:extLst>
      <p:ext uri="{BB962C8B-B14F-4D97-AF65-F5344CB8AC3E}">
        <p14:creationId xmlns:p14="http://schemas.microsoft.com/office/powerpoint/2010/main" val="360250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xmlns="" id="{994D4283-318D-CB40-9F3A-1D50740A531A}"/>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18B8CE61-51F2-E64E-B4D4-84A2B7D9E909}"/>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z="2400" dirty="0">
                <a:latin typeface="Times New Roman" charset="0"/>
                <a:cs typeface="+mn-cs"/>
              </a:rPr>
              <a:t>For compliance with international instruments, the mean score is higher than for other measures such as institutional autonomy.</a:t>
            </a:r>
          </a:p>
        </p:txBody>
      </p:sp>
    </p:spTree>
    <p:extLst>
      <p:ext uri="{BB962C8B-B14F-4D97-AF65-F5344CB8AC3E}">
        <p14:creationId xmlns:p14="http://schemas.microsoft.com/office/powerpoint/2010/main" val="368863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xmlns="" id="{9A93EFCC-A7A3-F248-A39C-105BAE6ED38E}"/>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E42728B3-9BE0-5546-B4CF-4BF2EE863DF8}"/>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This slide shows the results for the first element of the scorecard, research and teaching, the range for this parameter is very wide </a:t>
            </a:r>
            <a:r>
              <a:rPr lang="mr-IN" altLang="en-US" sz="2400" dirty="0"/>
              <a:t>–</a:t>
            </a:r>
            <a:r>
              <a:rPr lang="en-GB" altLang="en-US" sz="2400" dirty="0"/>
              <a:t> from 20% (full compliance) to 0% (non-compliance)</a:t>
            </a:r>
          </a:p>
        </p:txBody>
      </p:sp>
    </p:spTree>
    <p:extLst>
      <p:ext uri="{BB962C8B-B14F-4D97-AF65-F5344CB8AC3E}">
        <p14:creationId xmlns:p14="http://schemas.microsoft.com/office/powerpoint/2010/main" val="245439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xmlns="" id="{3E8CBDEF-0AED-114D-A77E-A8190E00294D}"/>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24E39A74-EA15-A04C-88EB-D25629783825}"/>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z="2400" dirty="0">
                <a:latin typeface="Times New Roman" charset="0"/>
                <a:cs typeface="+mn-cs"/>
              </a:rPr>
              <a:t>A</a:t>
            </a:r>
            <a:r>
              <a:rPr lang="en-GB" sz="2400" dirty="0"/>
              <a:t>gain, when we look at institutional autonomy, the EU average is 9.3 , but none of the EU states achieves full compliance</a:t>
            </a:r>
          </a:p>
        </p:txBody>
      </p:sp>
    </p:spTree>
    <p:extLst>
      <p:ext uri="{BB962C8B-B14F-4D97-AF65-F5344CB8AC3E}">
        <p14:creationId xmlns:p14="http://schemas.microsoft.com/office/powerpoint/2010/main" val="1714793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xmlns="" id="{D8D74356-3A23-BE4D-8595-5DA0868806AC}"/>
              </a:ext>
            </a:extLst>
          </p:cNvPr>
          <p:cNvSpPr>
            <a:spLocks noGrp="1" noRot="1" noChangeAspect="1" noChangeArrowheads="1" noTextEdit="1"/>
          </p:cNvSpPr>
          <p:nvPr>
            <p:ph type="sldImg"/>
          </p:nvPr>
        </p:nvSpPr>
        <p:spPr>
          <a:xfrm>
            <a:off x="1373188" y="303213"/>
            <a:ext cx="3938587" cy="2216150"/>
          </a:xfrm>
          <a:ln/>
        </p:spPr>
      </p:sp>
      <p:sp>
        <p:nvSpPr>
          <p:cNvPr id="99331" name="Rectangle 3">
            <a:extLst>
              <a:ext uri="{FF2B5EF4-FFF2-40B4-BE49-F238E27FC236}">
                <a16:creationId xmlns:a16="http://schemas.microsoft.com/office/drawing/2014/main" xmlns="" id="{7866E98E-47BA-AB48-82F7-54B350A1CFBF}"/>
              </a:ext>
            </a:extLst>
          </p:cNvPr>
          <p:cNvSpPr>
            <a:spLocks noGrp="1" noChangeArrowheads="1"/>
          </p:cNvSpPr>
          <p:nvPr>
            <p:ph type="body" idx="1"/>
          </p:nvPr>
        </p:nvSpPr>
        <p:spPr>
          <a:xfrm>
            <a:off x="307975" y="2825750"/>
            <a:ext cx="6067425" cy="6797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z="2400" dirty="0"/>
              <a:t>These are the figures for self-governance –no nation scores over 15%, and the mean (8.4%) is relatively low.</a:t>
            </a:r>
          </a:p>
        </p:txBody>
      </p:sp>
    </p:spTree>
    <p:extLst>
      <p:ext uri="{BB962C8B-B14F-4D97-AF65-F5344CB8AC3E}">
        <p14:creationId xmlns:p14="http://schemas.microsoft.com/office/powerpoint/2010/main" val="165224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0DAFD46-DB45-485C-815C-590927B41E4E}" type="datetimeFigureOut">
              <a:rPr lang="en-GB" smtClean="0"/>
              <a:t>21/06/2019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347157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DAFD46-DB45-485C-815C-590927B41E4E}" type="datetimeFigureOut">
              <a:rPr lang="en-GB" smtClean="0"/>
              <a:t>21/06/2019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257217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DAFD46-DB45-485C-815C-590927B41E4E}" type="datetimeFigureOut">
              <a:rPr lang="en-GB" smtClean="0"/>
              <a:t>21/06/2019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357072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DAFD46-DB45-485C-815C-590927B41E4E}" type="datetimeFigureOut">
              <a:rPr lang="en-GB" smtClean="0"/>
              <a:t>21/06/2019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18112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AFD46-DB45-485C-815C-590927B41E4E}" type="datetimeFigureOut">
              <a:rPr lang="en-GB" smtClean="0"/>
              <a:t>21/06/2019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33336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0DAFD46-DB45-485C-815C-590927B41E4E}" type="datetimeFigureOut">
              <a:rPr lang="en-GB" smtClean="0"/>
              <a:t>21/06/2019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405412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0DAFD46-DB45-485C-815C-590927B41E4E}" type="datetimeFigureOut">
              <a:rPr lang="en-GB" smtClean="0"/>
              <a:t>21/06/2019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104304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0DAFD46-DB45-485C-815C-590927B41E4E}" type="datetimeFigureOut">
              <a:rPr lang="en-GB" smtClean="0"/>
              <a:t>21/06/2019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36279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FD46-DB45-485C-815C-590927B41E4E}" type="datetimeFigureOut">
              <a:rPr lang="en-GB" smtClean="0"/>
              <a:t>21/06/2019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267575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FD46-DB45-485C-815C-590927B41E4E}" type="datetimeFigureOut">
              <a:rPr lang="en-GB" smtClean="0"/>
              <a:t>21/06/2019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118451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FD46-DB45-485C-815C-590927B41E4E}" type="datetimeFigureOut">
              <a:rPr lang="en-GB" smtClean="0"/>
              <a:t>21/06/2019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9BECC-35A6-4486-A30D-8582BF1304E5}" type="slidenum">
              <a:rPr lang="en-GB" smtClean="0"/>
              <a:t>‹#›</a:t>
            </a:fld>
            <a:endParaRPr lang="en-GB"/>
          </a:p>
        </p:txBody>
      </p:sp>
    </p:spTree>
    <p:extLst>
      <p:ext uri="{BB962C8B-B14F-4D97-AF65-F5344CB8AC3E}">
        <p14:creationId xmlns:p14="http://schemas.microsoft.com/office/powerpoint/2010/main" val="244239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AFD46-DB45-485C-815C-590927B41E4E}" type="datetimeFigureOut">
              <a:rPr lang="en-GB" smtClean="0"/>
              <a:t>21/06/2019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9BECC-35A6-4486-A30D-8582BF1304E5}" type="slidenum">
              <a:rPr lang="en-GB" smtClean="0"/>
              <a:t>‹#›</a:t>
            </a:fld>
            <a:endParaRPr lang="en-GB"/>
          </a:p>
        </p:txBody>
      </p:sp>
    </p:spTree>
    <p:extLst>
      <p:ext uri="{BB962C8B-B14F-4D97-AF65-F5344CB8AC3E}">
        <p14:creationId xmlns:p14="http://schemas.microsoft.com/office/powerpoint/2010/main" val="144200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mailto:tkaran@lincoln.ac.uk"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450" name="Text Box 2">
            <a:extLst>
              <a:ext uri="{FF2B5EF4-FFF2-40B4-BE49-F238E27FC236}">
                <a16:creationId xmlns:a16="http://schemas.microsoft.com/office/drawing/2014/main" xmlns="" id="{F1228CD4-1927-5F4F-8392-6E339F6F1FA0}"/>
              </a:ext>
            </a:extLst>
          </p:cNvPr>
          <p:cNvSpPr txBox="1">
            <a:spLocks noChangeArrowheads="1"/>
          </p:cNvSpPr>
          <p:nvPr/>
        </p:nvSpPr>
        <p:spPr bwMode="auto">
          <a:xfrm>
            <a:off x="1236662" y="1223885"/>
            <a:ext cx="3646488" cy="4672388"/>
          </a:xfrm>
          <a:prstGeom prst="rect">
            <a:avLst/>
          </a:prstGeom>
          <a:noFill/>
          <a:ln>
            <a:noFill/>
          </a:ln>
          <a:effectLst/>
          <a:extLst/>
        </p:spPr>
        <p:txBody>
          <a:bodyPr lIns="180000" tIns="180000" rIns="180000" bIns="180000">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4000" b="1" dirty="0">
                <a:solidFill>
                  <a:srgbClr val="CC0000"/>
                </a:solidFill>
                <a:effectLst>
                  <a:outerShdw blurRad="38100" dist="38100" dir="2700000" algn="tl">
                    <a:srgbClr val="DDDDDD"/>
                  </a:outerShdw>
                </a:effectLst>
                <a:latin typeface="Lucida Sans" charset="0"/>
                <a:cs typeface="Times New Roman" charset="0"/>
              </a:rPr>
              <a:t> </a:t>
            </a:r>
            <a:r>
              <a:rPr lang="en-US" sz="4000" b="1" dirty="0">
                <a:solidFill>
                  <a:srgbClr val="CC0000"/>
                </a:solidFill>
                <a:effectLst>
                  <a:outerShdw blurRad="38100" dist="38100" dir="2700000" algn="tl">
                    <a:srgbClr val="DDDDDD"/>
                  </a:outerShdw>
                </a:effectLst>
                <a:latin typeface="Lucida Sans" charset="0"/>
                <a:cs typeface="Times New Roman" charset="0"/>
              </a:rPr>
              <a:t>Academic Freedom in Europe: </a:t>
            </a:r>
            <a:br>
              <a:rPr lang="en-US" sz="4000" b="1" dirty="0">
                <a:solidFill>
                  <a:srgbClr val="CC0000"/>
                </a:solidFill>
                <a:effectLst>
                  <a:outerShdw blurRad="38100" dist="38100" dir="2700000" algn="tl">
                    <a:srgbClr val="DDDDDD"/>
                  </a:outerShdw>
                </a:effectLst>
                <a:latin typeface="Lucida Sans" charset="0"/>
                <a:cs typeface="Times New Roman" charset="0"/>
              </a:rPr>
            </a:br>
            <a:r>
              <a:rPr lang="en-US" sz="4000" b="1" i="1" dirty="0">
                <a:solidFill>
                  <a:srgbClr val="CC0000"/>
                </a:solidFill>
                <a:effectLst>
                  <a:outerShdw blurRad="38100" dist="38100" dir="2700000" algn="tl">
                    <a:srgbClr val="DDDDDD"/>
                  </a:outerShdw>
                </a:effectLst>
                <a:latin typeface="Lucida Sans" charset="0"/>
                <a:cs typeface="Times New Roman" charset="0"/>
              </a:rPr>
              <a:t>De Jure </a:t>
            </a:r>
            <a:r>
              <a:rPr lang="en-US" sz="4000" b="1" dirty="0">
                <a:solidFill>
                  <a:srgbClr val="CC0000"/>
                </a:solidFill>
                <a:effectLst>
                  <a:outerShdw blurRad="38100" dist="38100" dir="2700000" algn="tl">
                    <a:srgbClr val="DDDDDD"/>
                  </a:outerShdw>
                </a:effectLst>
                <a:latin typeface="Lucida Sans" charset="0"/>
                <a:cs typeface="Times New Roman" charset="0"/>
              </a:rPr>
              <a:t>Legalities &amp; </a:t>
            </a:r>
            <a:r>
              <a:rPr lang="en-US" sz="4000" b="1" i="1" dirty="0">
                <a:solidFill>
                  <a:srgbClr val="CC0000"/>
                </a:solidFill>
                <a:effectLst>
                  <a:outerShdw blurRad="38100" dist="38100" dir="2700000" algn="tl">
                    <a:srgbClr val="DDDDDD"/>
                  </a:outerShdw>
                </a:effectLst>
                <a:latin typeface="Lucida Sans" charset="0"/>
                <a:cs typeface="Times New Roman" charset="0"/>
              </a:rPr>
              <a:t>De Facto</a:t>
            </a:r>
            <a:r>
              <a:rPr lang="en-GB" sz="4000" b="1" i="1" dirty="0">
                <a:solidFill>
                  <a:srgbClr val="CC0000"/>
                </a:solidFill>
                <a:effectLst>
                  <a:outerShdw blurRad="38100" dist="38100" dir="2700000" algn="tl">
                    <a:srgbClr val="DDDDDD"/>
                  </a:outerShdw>
                </a:effectLst>
                <a:latin typeface="Lucida Sans" charset="0"/>
                <a:cs typeface="Times New Roman" charset="0"/>
              </a:rPr>
              <a:t> </a:t>
            </a:r>
            <a:r>
              <a:rPr lang="en-GB" sz="4000" b="1" dirty="0">
                <a:solidFill>
                  <a:srgbClr val="CC0000"/>
                </a:solidFill>
                <a:effectLst>
                  <a:outerShdw blurRad="38100" dist="38100" dir="2700000" algn="tl">
                    <a:srgbClr val="DDDDDD"/>
                  </a:outerShdw>
                </a:effectLst>
                <a:latin typeface="Lucida Sans" charset="0"/>
                <a:cs typeface="Times New Roman" charset="0"/>
              </a:rPr>
              <a:t>Realities</a:t>
            </a:r>
            <a:endParaRPr lang="it-IT" sz="4000" b="1" dirty="0">
              <a:solidFill>
                <a:srgbClr val="CC0000"/>
              </a:solidFill>
              <a:effectLst>
                <a:outerShdw blurRad="38100" dist="38100" dir="2700000" algn="tl">
                  <a:srgbClr val="DDDDDD"/>
                </a:outerShdw>
              </a:effectLst>
              <a:latin typeface="Lucida Sans" charset="0"/>
              <a:cs typeface="Times New Roman" charset="0"/>
            </a:endParaRPr>
          </a:p>
        </p:txBody>
      </p:sp>
      <p:sp>
        <p:nvSpPr>
          <p:cNvPr id="1512451" name="Text Box 3">
            <a:extLst>
              <a:ext uri="{FF2B5EF4-FFF2-40B4-BE49-F238E27FC236}">
                <a16:creationId xmlns:a16="http://schemas.microsoft.com/office/drawing/2014/main" xmlns="" id="{06F91ADB-F5B2-9743-A563-34462D4C16D8}"/>
              </a:ext>
            </a:extLst>
          </p:cNvPr>
          <p:cNvSpPr txBox="1">
            <a:spLocks noChangeArrowheads="1"/>
          </p:cNvSpPr>
          <p:nvPr/>
        </p:nvSpPr>
        <p:spPr bwMode="auto">
          <a:xfrm>
            <a:off x="0" y="115889"/>
            <a:ext cx="12192000" cy="1107996"/>
          </a:xfrm>
          <a:prstGeom prst="rect">
            <a:avLst/>
          </a:prstGeom>
          <a:noFill/>
          <a:ln>
            <a:noFill/>
          </a:ln>
          <a:effectLst/>
          <a:extLst/>
        </p:spPr>
        <p:txBody>
          <a:bodyPr wrap="square" lIns="0" tIns="0" rIns="0" bIns="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r>
              <a:rPr lang="en-GB" altLang="en-US" b="1" dirty="0">
                <a:solidFill>
                  <a:srgbClr val="002060"/>
                </a:solidFill>
                <a:effectLst>
                  <a:outerShdw blurRad="38100" dist="38100" dir="2700000" algn="tl">
                    <a:srgbClr val="C0C0C0"/>
                  </a:outerShdw>
                </a:effectLst>
                <a:cs typeface="Times New Roman" panose="02020603050405020304" pitchFamily="18" charset="0"/>
              </a:rPr>
              <a:t>Global Forum on </a:t>
            </a:r>
            <a:r>
              <a:rPr lang="en-GB" altLang="en-US" b="1" i="1" dirty="0">
                <a:solidFill>
                  <a:srgbClr val="002060"/>
                </a:solidFill>
                <a:effectLst>
                  <a:outerShdw blurRad="38100" dist="38100" dir="2700000" algn="tl">
                    <a:srgbClr val="C0C0C0"/>
                  </a:outerShdw>
                </a:effectLst>
                <a:cs typeface="Times New Roman" panose="02020603050405020304" pitchFamily="18" charset="0"/>
              </a:rPr>
              <a:t>‘Academic Freedom, </a:t>
            </a:r>
          </a:p>
          <a:p>
            <a:pPr algn="ctr">
              <a:defRPr/>
            </a:pPr>
            <a:r>
              <a:rPr lang="en-GB" altLang="en-US" b="1" i="1" dirty="0">
                <a:solidFill>
                  <a:srgbClr val="002060"/>
                </a:solidFill>
                <a:effectLst>
                  <a:outerShdw blurRad="38100" dist="38100" dir="2700000" algn="tl">
                    <a:srgbClr val="C0C0C0"/>
                  </a:outerShdw>
                </a:effectLst>
                <a:cs typeface="Times New Roman" panose="02020603050405020304" pitchFamily="18" charset="0"/>
              </a:rPr>
              <a:t>Institutional Autonomy, and the Future of Democracy’ </a:t>
            </a:r>
            <a:br>
              <a:rPr lang="en-GB" altLang="en-US" b="1" i="1" dirty="0">
                <a:solidFill>
                  <a:srgbClr val="002060"/>
                </a:solidFill>
                <a:effectLst>
                  <a:outerShdw blurRad="38100" dist="38100" dir="2700000" algn="tl">
                    <a:srgbClr val="C0C0C0"/>
                  </a:outerShdw>
                </a:effectLst>
                <a:cs typeface="Times New Roman" panose="02020603050405020304" pitchFamily="18" charset="0"/>
              </a:rPr>
            </a:br>
            <a:r>
              <a:rPr lang="en-GB" altLang="en-US" b="1" dirty="0">
                <a:solidFill>
                  <a:srgbClr val="002060"/>
                </a:solidFill>
                <a:effectLst>
                  <a:outerShdw blurRad="38100" dist="38100" dir="2700000" algn="tl">
                    <a:srgbClr val="C0C0C0"/>
                  </a:outerShdw>
                </a:effectLst>
                <a:cs typeface="Times New Roman" panose="02020603050405020304" pitchFamily="18" charset="0"/>
              </a:rPr>
              <a:t>Council of Europe/Palais de </a:t>
            </a:r>
            <a:r>
              <a:rPr lang="en-GB" altLang="en-US" b="1" dirty="0" err="1">
                <a:solidFill>
                  <a:srgbClr val="002060"/>
                </a:solidFill>
                <a:effectLst>
                  <a:outerShdw blurRad="38100" dist="38100" dir="2700000" algn="tl">
                    <a:srgbClr val="C0C0C0"/>
                  </a:outerShdw>
                </a:effectLst>
                <a:cs typeface="Times New Roman" panose="02020603050405020304" pitchFamily="18" charset="0"/>
              </a:rPr>
              <a:t>l’Europe</a:t>
            </a:r>
            <a:r>
              <a:rPr lang="en-GB" altLang="en-US" b="1" dirty="0">
                <a:solidFill>
                  <a:srgbClr val="002060"/>
                </a:solidFill>
                <a:effectLst>
                  <a:outerShdw blurRad="38100" dist="38100" dir="2700000" algn="tl">
                    <a:srgbClr val="C0C0C0"/>
                  </a:outerShdw>
                </a:effectLst>
                <a:cs typeface="Times New Roman" panose="02020603050405020304" pitchFamily="18" charset="0"/>
              </a:rPr>
              <a:t>, Strasbourg, 20</a:t>
            </a:r>
            <a:r>
              <a:rPr lang="en-GB" altLang="en-US" b="1" baseline="30000" dirty="0">
                <a:solidFill>
                  <a:srgbClr val="002060"/>
                </a:solidFill>
                <a:effectLst>
                  <a:outerShdw blurRad="38100" dist="38100" dir="2700000" algn="tl">
                    <a:srgbClr val="C0C0C0"/>
                  </a:outerShdw>
                </a:effectLst>
                <a:cs typeface="Times New Roman" panose="02020603050405020304" pitchFamily="18" charset="0"/>
              </a:rPr>
              <a:t>th</a:t>
            </a:r>
            <a:r>
              <a:rPr lang="en-GB" altLang="en-US" b="1" dirty="0">
                <a:solidFill>
                  <a:srgbClr val="002060"/>
                </a:solidFill>
                <a:effectLst>
                  <a:outerShdw blurRad="38100" dist="38100" dir="2700000" algn="tl">
                    <a:srgbClr val="C0C0C0"/>
                  </a:outerShdw>
                </a:effectLst>
                <a:cs typeface="Times New Roman" panose="02020603050405020304" pitchFamily="18" charset="0"/>
              </a:rPr>
              <a:t> June 2019</a:t>
            </a:r>
            <a:endParaRPr lang="ar-SA" altLang="en-US" b="1" dirty="0">
              <a:solidFill>
                <a:srgbClr val="002060"/>
              </a:solidFill>
              <a:effectLst>
                <a:outerShdw blurRad="38100" dist="38100" dir="2700000" algn="tl">
                  <a:srgbClr val="C0C0C0"/>
                </a:outerShdw>
              </a:effectLst>
              <a:cs typeface="Times New Roman" panose="02020603050405020304" pitchFamily="18" charset="0"/>
            </a:endParaRPr>
          </a:p>
        </p:txBody>
      </p:sp>
      <p:sp>
        <p:nvSpPr>
          <p:cNvPr id="15363" name="Text Box 4">
            <a:extLst>
              <a:ext uri="{FF2B5EF4-FFF2-40B4-BE49-F238E27FC236}">
                <a16:creationId xmlns:a16="http://schemas.microsoft.com/office/drawing/2014/main" xmlns="" id="{437F68EF-84CE-904C-84ED-500D782EE9CE}"/>
              </a:ext>
            </a:extLst>
          </p:cNvPr>
          <p:cNvSpPr txBox="1">
            <a:spLocks noChangeArrowheads="1"/>
          </p:cNvSpPr>
          <p:nvPr/>
        </p:nvSpPr>
        <p:spPr bwMode="auto">
          <a:xfrm>
            <a:off x="1374775" y="5692773"/>
            <a:ext cx="3692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fi-FI" altLang="en-US" sz="2400" i="1" dirty="0" err="1">
                <a:solidFill>
                  <a:srgbClr val="002060"/>
                </a:solidFill>
              </a:rPr>
              <a:t>Professor</a:t>
            </a:r>
            <a:r>
              <a:rPr lang="fi-FI" altLang="en-US" sz="2400" i="1" dirty="0">
                <a:solidFill>
                  <a:srgbClr val="002060"/>
                </a:solidFill>
              </a:rPr>
              <a:t> </a:t>
            </a:r>
            <a:r>
              <a:rPr lang="fi-FI" altLang="en-US" sz="2400" i="1" dirty="0" err="1">
                <a:solidFill>
                  <a:srgbClr val="002060"/>
                </a:solidFill>
              </a:rPr>
              <a:t>Terence</a:t>
            </a:r>
            <a:r>
              <a:rPr lang="fi-FI" altLang="en-US" sz="2400" i="1" dirty="0">
                <a:solidFill>
                  <a:srgbClr val="002060"/>
                </a:solidFill>
              </a:rPr>
              <a:t> </a:t>
            </a:r>
            <a:r>
              <a:rPr lang="fi-FI" altLang="en-US" sz="2400" i="1" dirty="0" err="1">
                <a:solidFill>
                  <a:srgbClr val="002060"/>
                </a:solidFill>
              </a:rPr>
              <a:t>Karran</a:t>
            </a:r>
            <a:r>
              <a:rPr lang="fi-FI" altLang="en-US" sz="2400" i="1" dirty="0">
                <a:solidFill>
                  <a:srgbClr val="002060"/>
                </a:solidFill>
              </a:rPr>
              <a:t> </a:t>
            </a:r>
            <a:endParaRPr lang="es-ES" altLang="en-US" sz="2400" i="1" dirty="0">
              <a:solidFill>
                <a:srgbClr val="002060"/>
              </a:solidFill>
              <a:cs typeface="Times New Roman" panose="02020603050405020304" pitchFamily="18" charset="0"/>
            </a:endParaRPr>
          </a:p>
          <a:p>
            <a:pPr algn="ctr">
              <a:spcBef>
                <a:spcPct val="50000"/>
              </a:spcBef>
              <a:buFontTx/>
              <a:buNone/>
            </a:pPr>
            <a:r>
              <a:rPr lang="es-ES" altLang="en-US" sz="2400" i="1" dirty="0" err="1">
                <a:solidFill>
                  <a:srgbClr val="002060"/>
                </a:solidFill>
                <a:cs typeface="Times New Roman" panose="02020603050405020304" pitchFamily="18" charset="0"/>
              </a:rPr>
              <a:t>University</a:t>
            </a:r>
            <a:r>
              <a:rPr lang="es-ES" altLang="en-US" sz="2400" i="1" dirty="0">
                <a:solidFill>
                  <a:srgbClr val="002060"/>
                </a:solidFill>
                <a:cs typeface="Times New Roman" panose="02020603050405020304" pitchFamily="18" charset="0"/>
              </a:rPr>
              <a:t> of Lincoln</a:t>
            </a:r>
            <a:endParaRPr lang="en-GB" altLang="en-US" sz="2400" i="1" dirty="0">
              <a:solidFill>
                <a:srgbClr val="002060"/>
              </a:solidFill>
              <a:cs typeface="Times New Roman" panose="02020603050405020304" pitchFamily="18" charset="0"/>
            </a:endParaRPr>
          </a:p>
        </p:txBody>
      </p:sp>
      <p:sp>
        <p:nvSpPr>
          <p:cNvPr id="15364" name="Rectangle 5">
            <a:extLst>
              <a:ext uri="{FF2B5EF4-FFF2-40B4-BE49-F238E27FC236}">
                <a16:creationId xmlns:a16="http://schemas.microsoft.com/office/drawing/2014/main" xmlns="" id="{68F1E9F2-80BD-2046-AB2B-50B6110B609F}"/>
              </a:ext>
            </a:extLst>
          </p:cNvPr>
          <p:cNvSpPr>
            <a:spLocks noChangeArrowheads="1"/>
          </p:cNvSpPr>
          <p:nvPr/>
        </p:nvSpPr>
        <p:spPr bwMode="auto">
          <a:xfrm>
            <a:off x="5067300" y="2515646"/>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s-MX" altLang="en-US" sz="1800"/>
          </a:p>
        </p:txBody>
      </p:sp>
      <p:sp>
        <p:nvSpPr>
          <p:cNvPr id="15365" name="Picture 6">
            <a:extLst>
              <a:ext uri="{FF2B5EF4-FFF2-40B4-BE49-F238E27FC236}">
                <a16:creationId xmlns:a16="http://schemas.microsoft.com/office/drawing/2014/main" xmlns="" id="{01B62542-46BE-6747-B341-E6A35760C776}"/>
              </a:ext>
            </a:extLst>
          </p:cNvPr>
          <p:cNvSpPr>
            <a:spLocks noChangeAspect="1" noChangeArrowheads="1"/>
          </p:cNvSpPr>
          <p:nvPr/>
        </p:nvSpPr>
        <p:spPr bwMode="auto">
          <a:xfrm>
            <a:off x="5303839" y="1196976"/>
            <a:ext cx="4643437" cy="458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1800"/>
          </a:p>
        </p:txBody>
      </p:sp>
      <p:pic>
        <p:nvPicPr>
          <p:cNvPr id="15366" name="Picture 6">
            <a:extLst>
              <a:ext uri="{FF2B5EF4-FFF2-40B4-BE49-F238E27FC236}">
                <a16:creationId xmlns:a16="http://schemas.microsoft.com/office/drawing/2014/main" xmlns="" id="{9AA22265-C5F5-DE4A-B07F-FEBAFC7B78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8087" y="1430337"/>
            <a:ext cx="4645025" cy="458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Slide Number Placeholder 1">
            <a:extLst>
              <a:ext uri="{FF2B5EF4-FFF2-40B4-BE49-F238E27FC236}">
                <a16:creationId xmlns:a16="http://schemas.microsoft.com/office/drawing/2014/main" xmlns="" id="{D016ECE8-F9A5-9C49-AE23-3A402C07363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6887D81-17F1-CB4B-AE7E-A29184728442}" type="slidenum">
              <a:rPr lang="en-GB" altLang="en-US" sz="1400"/>
              <a:pPr>
                <a:spcBef>
                  <a:spcPct val="0"/>
                </a:spcBef>
                <a:buFontTx/>
                <a:buNone/>
              </a:pPr>
              <a:t>1</a:t>
            </a:fld>
            <a:endParaRPr lang="en-GB" altLang="en-US" sz="1400"/>
          </a:p>
        </p:txBody>
      </p:sp>
    </p:spTree>
    <p:extLst>
      <p:ext uri="{BB962C8B-B14F-4D97-AF65-F5344CB8AC3E}">
        <p14:creationId xmlns:p14="http://schemas.microsoft.com/office/powerpoint/2010/main" val="3302511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DB3EB741-0A23-E441-9334-4E14C5F01569}"/>
              </a:ext>
            </a:extLst>
          </p:cNvPr>
          <p:cNvSpPr txBox="1">
            <a:spLocks noChangeArrowheads="1"/>
          </p:cNvSpPr>
          <p:nvPr/>
        </p:nvSpPr>
        <p:spPr bwMode="auto">
          <a:xfrm>
            <a:off x="344384" y="1"/>
            <a:ext cx="11293433" cy="85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p>
            <a:pPr algn="ctr">
              <a:defRPr/>
            </a:pPr>
            <a:r>
              <a:rPr lang="en-GB" sz="3200" b="1" dirty="0">
                <a:solidFill>
                  <a:srgbClr val="C00000"/>
                </a:solidFill>
                <a:effectLst>
                  <a:outerShdw blurRad="38100" dist="38100" dir="2700000" algn="tl">
                    <a:srgbClr val="C0C0C0"/>
                  </a:outerShdw>
                </a:effectLst>
                <a:latin typeface="Lucida Sans" pitchFamily="34" charset="0"/>
                <a:cs typeface="Arial" charset="0"/>
              </a:rPr>
              <a:t>Tenure: Employment Security (scores out of 20%)</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E8171161-03C9-3843-B22E-BC9C5E0C9BEE}"/>
              </a:ext>
            </a:extLst>
          </p:cNvPr>
          <p:cNvGraphicFramePr>
            <a:graphicFrameLocks noGrp="1"/>
          </p:cNvGraphicFramePr>
          <p:nvPr/>
        </p:nvGraphicFramePr>
        <p:xfrm>
          <a:off x="1524000" y="801689"/>
          <a:ext cx="9144000" cy="5953125"/>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Greece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Romania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Norway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18.5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Denmark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France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U.K.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Italy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Poland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Spain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Austria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Portugal</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Lithuania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Slovenia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Croatia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4.5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Ireland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Luxemburg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3.5</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Cyprus</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Netherlands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Bulgaria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9.5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Latvia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Belgium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9.25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Finland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Malta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8.5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Czech Republic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Sweden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8.5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Slovakia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Germany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8.0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Estonia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Hungary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8.0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Mean (Std Dev)</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7.7 (4.7)</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48212" name="Slide Number Placeholder 1">
            <a:extLst>
              <a:ext uri="{FF2B5EF4-FFF2-40B4-BE49-F238E27FC236}">
                <a16:creationId xmlns:a16="http://schemas.microsoft.com/office/drawing/2014/main" xmlns="" id="{FF2C5CD2-3207-D340-B45B-1FEFA8B0202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82BA397-BCB8-C442-B599-BBB1EDC61D1A}" type="slidenum">
              <a:rPr lang="en-GB" altLang="en-US" sz="1400"/>
              <a:pPr>
                <a:spcBef>
                  <a:spcPct val="0"/>
                </a:spcBef>
                <a:buFontTx/>
                <a:buNone/>
              </a:pPr>
              <a:t>10</a:t>
            </a:fld>
            <a:endParaRPr lang="en-GB" altLang="en-US" sz="1400"/>
          </a:p>
        </p:txBody>
      </p:sp>
    </p:spTree>
    <p:extLst>
      <p:ext uri="{BB962C8B-B14F-4D97-AF65-F5344CB8AC3E}">
        <p14:creationId xmlns:p14="http://schemas.microsoft.com/office/powerpoint/2010/main" val="131700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CDDCF083-93A3-A346-9BF8-96AC7CBC0E34}"/>
              </a:ext>
            </a:extLst>
          </p:cNvPr>
          <p:cNvSpPr txBox="1">
            <a:spLocks noChangeArrowheads="1"/>
          </p:cNvSpPr>
          <p:nvPr/>
        </p:nvSpPr>
        <p:spPr bwMode="auto">
          <a:xfrm>
            <a:off x="1343025" y="1"/>
            <a:ext cx="95773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lgn="ctr" eaLnBrk="1" hangingPunct="1">
              <a:defRPr/>
            </a:pPr>
            <a:r>
              <a:rPr lang="en-US" sz="3200" b="1" i="1" dirty="0">
                <a:solidFill>
                  <a:srgbClr val="C00000"/>
                </a:solidFill>
                <a:effectLst>
                  <a:outerShdw blurRad="38100" dist="38100" dir="2700000" algn="tl">
                    <a:srgbClr val="C0C0C0"/>
                  </a:outerShdw>
                </a:effectLst>
                <a:latin typeface="Lucida Sans" pitchFamily="34" charset="0"/>
                <a:ea typeface="ＭＳ Ｐゴシック" charset="0"/>
                <a:cs typeface="Arial" charset="0"/>
              </a:rPr>
              <a:t>De Jure </a:t>
            </a:r>
            <a:r>
              <a:rPr lang="en-US" sz="3200" b="1" dirty="0">
                <a:solidFill>
                  <a:srgbClr val="C00000"/>
                </a:solidFill>
                <a:effectLst>
                  <a:outerShdw blurRad="38100" dist="38100" dir="2700000" algn="tl">
                    <a:srgbClr val="C0C0C0"/>
                  </a:outerShdw>
                </a:effectLst>
                <a:latin typeface="Lucida Sans" pitchFamily="34" charset="0"/>
                <a:ea typeface="ＭＳ Ｐゴシック" charset="0"/>
                <a:cs typeface="Arial" charset="0"/>
              </a:rPr>
              <a:t>Protection: Summary Scorecard</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FCCC6CDB-E82E-B94A-89C9-F69C6A241561}"/>
              </a:ext>
            </a:extLst>
          </p:cNvPr>
          <p:cNvGraphicFramePr>
            <a:graphicFrameLocks noGrp="1"/>
          </p:cNvGraphicFramePr>
          <p:nvPr/>
        </p:nvGraphicFramePr>
        <p:xfrm>
          <a:off x="1524000" y="801689"/>
          <a:ext cx="9144000" cy="5953125"/>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Croatia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69.0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Romania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53.5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Spain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66.5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Cyprus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Bulgaria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65.5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Ireland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Germany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64.5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Slovenia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Austria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63.5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Czech Republic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51.5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France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63.0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Belgium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49.25</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Portugal</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61.0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Luxemburg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47.5</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Slovakia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60.5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Netherlands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44.0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Latvia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60.0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Sweden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39.5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Lithuania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59.5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Denmark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38.5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Italy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Hungary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36.0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Norway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56.5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Malta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36.0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Greece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55.5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U.K.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Finland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55.0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Estonia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34.0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Poland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82613" algn="l"/>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54.5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Mean (Std Dev)</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52.9 (10.3) </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54356" name="Slide Number Placeholder 1">
            <a:extLst>
              <a:ext uri="{FF2B5EF4-FFF2-40B4-BE49-F238E27FC236}">
                <a16:creationId xmlns:a16="http://schemas.microsoft.com/office/drawing/2014/main" xmlns="" id="{4735140C-AD7A-7F4B-8A26-089B58072F6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BCF4B09-F16B-3A44-9BDB-F56CFC161FA9}" type="slidenum">
              <a:rPr lang="en-GB" altLang="en-US" sz="1400"/>
              <a:pPr>
                <a:spcBef>
                  <a:spcPct val="0"/>
                </a:spcBef>
                <a:buFontTx/>
                <a:buNone/>
              </a:pPr>
              <a:t>11</a:t>
            </a:fld>
            <a:endParaRPr lang="en-GB" altLang="en-US" sz="1400"/>
          </a:p>
        </p:txBody>
      </p:sp>
    </p:spTree>
    <p:extLst>
      <p:ext uri="{BB962C8B-B14F-4D97-AF65-F5344CB8AC3E}">
        <p14:creationId xmlns:p14="http://schemas.microsoft.com/office/powerpoint/2010/main" val="100873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2FA9E679-1185-5C4B-9810-F31502E0D5C8}"/>
              </a:ext>
            </a:extLst>
          </p:cNvPr>
          <p:cNvSpPr txBox="1">
            <a:spLocks noChangeArrowheads="1"/>
          </p:cNvSpPr>
          <p:nvPr/>
        </p:nvSpPr>
        <p:spPr bwMode="auto">
          <a:xfrm>
            <a:off x="1524000" y="-171450"/>
            <a:ext cx="914400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GB" altLang="en-US" sz="36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Jure </a:t>
            </a:r>
            <a:r>
              <a:rPr lang="en-GB" altLang="en-US" sz="36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Results: Summary</a:t>
            </a:r>
          </a:p>
        </p:txBody>
      </p:sp>
      <p:sp>
        <p:nvSpPr>
          <p:cNvPr id="4" name="Text Box 3">
            <a:extLst>
              <a:ext uri="{FF2B5EF4-FFF2-40B4-BE49-F238E27FC236}">
                <a16:creationId xmlns:a16="http://schemas.microsoft.com/office/drawing/2014/main" xmlns="" id="{3846FEEF-3492-0B4A-9B17-B063155BDD65}"/>
              </a:ext>
            </a:extLst>
          </p:cNvPr>
          <p:cNvSpPr txBox="1">
            <a:spLocks noChangeArrowheads="1"/>
          </p:cNvSpPr>
          <p:nvPr/>
        </p:nvSpPr>
        <p:spPr bwMode="auto">
          <a:xfrm>
            <a:off x="838200" y="642749"/>
            <a:ext cx="10407732" cy="5816977"/>
          </a:xfrm>
          <a:prstGeom prst="rect">
            <a:avLst/>
          </a:prstGeom>
          <a:noFill/>
          <a:ln>
            <a:noFill/>
          </a:ln>
          <a:effectLs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539750" indent="-45720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No nation comes near to full compliance on all the measures.</a:t>
            </a:r>
          </a:p>
          <a:p>
            <a:pPr lvl="1">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The mean score for all EU states is relatively low - just over 50%.  </a:t>
            </a:r>
          </a:p>
          <a:p>
            <a:pPr lvl="1">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The variation between nations is high and ranges from 34% - 69%.</a:t>
            </a:r>
          </a:p>
          <a:p>
            <a:pPr lvl="1">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The mean scores for the five dimensions show considerable variation.</a:t>
            </a:r>
          </a:p>
          <a:p>
            <a:pPr lvl="1">
              <a:spcBef>
                <a:spcPts val="600"/>
              </a:spcBef>
              <a:buFont typeface="Arial" panose="020B0604020202020204" pitchFamily="34" charset="0"/>
              <a:buChar char="•"/>
              <a:defRPr/>
            </a:pPr>
            <a:r>
              <a:rPr lang="en-GB" altLang="en-US" sz="3200" b="1" dirty="0">
                <a:solidFill>
                  <a:srgbClr val="002060"/>
                </a:solidFill>
                <a:effectLst>
                  <a:outerShdw blurRad="38100" dist="38100" dir="2700000" algn="tl">
                    <a:srgbClr val="C0C0C0"/>
                  </a:outerShdw>
                </a:effectLst>
                <a:latin typeface="Trebuchet MS" panose="020B0603020202020204" pitchFamily="34" charset="0"/>
              </a:rPr>
              <a:t>The lowest average score is for academic tenure, as there are now only a few EU nations in which job security is fully protected </a:t>
            </a:r>
          </a:p>
        </p:txBody>
      </p:sp>
      <p:sp>
        <p:nvSpPr>
          <p:cNvPr id="56323" name="Slide Number Placeholder 1">
            <a:extLst>
              <a:ext uri="{FF2B5EF4-FFF2-40B4-BE49-F238E27FC236}">
                <a16:creationId xmlns:a16="http://schemas.microsoft.com/office/drawing/2014/main" xmlns="" id="{17D09011-71E1-644D-B3C7-B5DCF342BD5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0F36A95-8BBC-9749-9503-E4CEAE765E91}" type="slidenum">
              <a:rPr lang="en-GB" altLang="en-US" sz="1400"/>
              <a:pPr>
                <a:spcBef>
                  <a:spcPct val="0"/>
                </a:spcBef>
                <a:buFontTx/>
                <a:buNone/>
              </a:pPr>
              <a:t>12</a:t>
            </a:fld>
            <a:endParaRPr lang="en-GB" altLang="en-US" sz="1400"/>
          </a:p>
        </p:txBody>
      </p:sp>
    </p:spTree>
    <p:extLst>
      <p:ext uri="{BB962C8B-B14F-4D97-AF65-F5344CB8AC3E}">
        <p14:creationId xmlns:p14="http://schemas.microsoft.com/office/powerpoint/2010/main" val="2608322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4" name="Rectangle 2">
            <a:extLst>
              <a:ext uri="{FF2B5EF4-FFF2-40B4-BE49-F238E27FC236}">
                <a16:creationId xmlns:a16="http://schemas.microsoft.com/office/drawing/2014/main" xmlns="" id="{D512EC08-1E9A-8C43-871F-1F8D3CCEC06F}"/>
              </a:ext>
            </a:extLst>
          </p:cNvPr>
          <p:cNvSpPr>
            <a:spLocks noGrp="1" noChangeArrowheads="1"/>
          </p:cNvSpPr>
          <p:nvPr>
            <p:ph type="title"/>
          </p:nvPr>
        </p:nvSpPr>
        <p:spPr>
          <a:xfrm>
            <a:off x="0" y="549275"/>
            <a:ext cx="12290961" cy="609600"/>
          </a:xfrm>
        </p:spPr>
        <p:txBody>
          <a:bodyPr>
            <a:normAutofit fontScale="90000"/>
          </a:bodyPr>
          <a:lstStyle/>
          <a:p>
            <a:pPr algn="ctr">
              <a:defRPr/>
            </a:pP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Academic</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Freedom</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in Europe: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a:t>
            </a:r>
            <a:r>
              <a:rPr lang="fi-FI" altLang="en-US" sz="3500" b="1" i="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Jure</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Legalities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and </a:t>
            </a: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Facto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Realities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p>
        </p:txBody>
      </p:sp>
      <p:sp>
        <p:nvSpPr>
          <p:cNvPr id="1441795" name="Rectangle 3">
            <a:extLst>
              <a:ext uri="{FF2B5EF4-FFF2-40B4-BE49-F238E27FC236}">
                <a16:creationId xmlns:a16="http://schemas.microsoft.com/office/drawing/2014/main" xmlns="" id="{0E7DA351-863D-A34F-AF93-4A73C63CBD33}"/>
              </a:ext>
            </a:extLst>
          </p:cNvPr>
          <p:cNvSpPr>
            <a:spLocks noGrp="1" noChangeArrowheads="1"/>
          </p:cNvSpPr>
          <p:nvPr>
            <p:ph type="body" idx="1"/>
          </p:nvPr>
        </p:nvSpPr>
        <p:spPr>
          <a:xfrm>
            <a:off x="855023" y="1655351"/>
            <a:ext cx="10379034" cy="4176712"/>
          </a:xfrm>
        </p:spPr>
        <p:txBody>
          <a:bodyPr>
            <a:normAutofit/>
          </a:bodyPr>
          <a:lstStyle/>
          <a:p>
            <a:pPr>
              <a:spcAft>
                <a:spcPts val="600"/>
              </a:spcAft>
              <a:buFont typeface="Wingdings" panose="05000000000000000000" pitchFamily="2" charset="2"/>
              <a:buChar char="Ø"/>
              <a:defRPr/>
            </a:pPr>
            <a:r>
              <a:rPr lang="fi-FI" altLang="en-US" i="1" dirty="0">
                <a:solidFill>
                  <a:schemeClr val="bg2">
                    <a:lumMod val="75000"/>
                  </a:schemeClr>
                </a:solidFill>
              </a:rPr>
              <a:t>DE JURE LEGALITIES: </a:t>
            </a:r>
            <a:r>
              <a:rPr lang="fi-FI" altLang="en-US" dirty="0">
                <a:solidFill>
                  <a:schemeClr val="bg2">
                    <a:lumMod val="75000"/>
                  </a:schemeClr>
                </a:solidFill>
              </a:rPr>
              <a:t>What protection exists for academic freedom in the constitution and legislation?</a:t>
            </a:r>
          </a:p>
          <a:p>
            <a:pPr>
              <a:spcAft>
                <a:spcPts val="600"/>
              </a:spcAft>
              <a:buFont typeface="Wingdings" panose="05000000000000000000" pitchFamily="2" charset="2"/>
              <a:buChar char="Ø"/>
              <a:defRPr/>
            </a:pPr>
            <a:r>
              <a:rPr lang="fi-FI" altLang="en-US" i="1" dirty="0">
                <a:solidFill>
                  <a:schemeClr val="tx2"/>
                </a:solidFill>
                <a:effectLst>
                  <a:outerShdw blurRad="38100" dist="38100" dir="2700000" algn="tl">
                    <a:srgbClr val="000000"/>
                  </a:outerShdw>
                </a:effectLst>
              </a:rPr>
              <a:t>DE FACTO REALITIES: </a:t>
            </a:r>
            <a:r>
              <a:rPr lang="fi-FI" altLang="en-US" dirty="0">
                <a:solidFill>
                  <a:schemeClr val="tx2"/>
                </a:solidFill>
                <a:effectLst>
                  <a:outerShdw blurRad="38100" dist="38100" dir="2700000" algn="tl">
                    <a:srgbClr val="000000"/>
                  </a:outerShdw>
                </a:effectLst>
              </a:rPr>
              <a:t>What are the realities of academic freedom experienced by academic staff?</a:t>
            </a:r>
          </a:p>
          <a:p>
            <a:pPr>
              <a:spcAft>
                <a:spcPts val="600"/>
              </a:spcAft>
              <a:buFont typeface="Wingdings" panose="05000000000000000000" pitchFamily="2" charset="2"/>
              <a:buChar char="Ø"/>
              <a:defRPr/>
            </a:pPr>
            <a:r>
              <a:rPr lang="fi-FI" altLang="en-US" i="1" dirty="0">
                <a:solidFill>
                  <a:schemeClr val="bg2">
                    <a:lumMod val="75000"/>
                  </a:schemeClr>
                </a:solidFill>
              </a:rPr>
              <a:t>TRENDS:</a:t>
            </a:r>
            <a:r>
              <a:rPr lang="fi-FI" altLang="en-US" dirty="0">
                <a:solidFill>
                  <a:schemeClr val="bg2">
                    <a:lumMod val="75000"/>
                  </a:schemeClr>
                </a:solidFill>
              </a:rPr>
              <a:t> What does the future hold for academic </a:t>
            </a:r>
            <a:r>
              <a:rPr lang="fi-FI" altLang="en-US" dirty="0" err="1">
                <a:solidFill>
                  <a:schemeClr val="bg2">
                    <a:lumMod val="75000"/>
                  </a:schemeClr>
                </a:solidFill>
              </a:rPr>
              <a:t>freedom</a:t>
            </a:r>
            <a:r>
              <a:rPr lang="fi-FI" altLang="en-US" dirty="0">
                <a:solidFill>
                  <a:schemeClr val="bg2">
                    <a:lumMod val="75000"/>
                  </a:schemeClr>
                </a:solidFill>
              </a:rPr>
              <a:t>?</a:t>
            </a:r>
          </a:p>
        </p:txBody>
      </p:sp>
    </p:spTree>
    <p:extLst>
      <p:ext uri="{BB962C8B-B14F-4D97-AF65-F5344CB8AC3E}">
        <p14:creationId xmlns:p14="http://schemas.microsoft.com/office/powerpoint/2010/main" val="1269352970"/>
      </p:ext>
    </p:extLst>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15DAD899-ABD8-CA4D-9D8B-5C374B6CEECB}"/>
              </a:ext>
            </a:extLst>
          </p:cNvPr>
          <p:cNvSpPr txBox="1">
            <a:spLocks noChangeArrowheads="1"/>
          </p:cNvSpPr>
          <p:nvPr/>
        </p:nvSpPr>
        <p:spPr bwMode="auto">
          <a:xfrm>
            <a:off x="1127125" y="1"/>
            <a:ext cx="1015365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GB" altLang="en-US" sz="3600" b="1" i="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Facto </a:t>
            </a:r>
            <a:r>
              <a:rPr lang="en-GB" altLang="en-US" sz="3600" b="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Protection</a:t>
            </a:r>
          </a:p>
        </p:txBody>
      </p:sp>
      <p:sp>
        <p:nvSpPr>
          <p:cNvPr id="1560579" name="Text Box 3">
            <a:extLst>
              <a:ext uri="{FF2B5EF4-FFF2-40B4-BE49-F238E27FC236}">
                <a16:creationId xmlns:a16="http://schemas.microsoft.com/office/drawing/2014/main" xmlns="" id="{250AFB91-5BB6-004D-87EA-DF71AD74AE36}"/>
              </a:ext>
            </a:extLst>
          </p:cNvPr>
          <p:cNvSpPr txBox="1">
            <a:spLocks noChangeArrowheads="1"/>
          </p:cNvSpPr>
          <p:nvPr/>
        </p:nvSpPr>
        <p:spPr bwMode="auto">
          <a:xfrm>
            <a:off x="1127124" y="1128713"/>
            <a:ext cx="9774423" cy="4524315"/>
          </a:xfrm>
          <a:prstGeom prst="rect">
            <a:avLst/>
          </a:prstGeom>
          <a:noFill/>
          <a:ln>
            <a:noFill/>
          </a:ln>
          <a:effectLs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The study of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de jure </a:t>
            </a:r>
            <a:r>
              <a:rPr lang="en-US" altLang="en-US" sz="3200" b="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protection has been accompanied by a study of the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de facto </a:t>
            </a:r>
            <a:r>
              <a:rPr lang="en-US" altLang="en-US" sz="3200" b="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realities of academic freedom in Europe’s universities.  So far the survey has 5641 responses, which means that the results are likely to be statistically valid.  The aim is to combine the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de jure </a:t>
            </a:r>
            <a:r>
              <a:rPr lang="en-US" altLang="en-US" sz="3200" b="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and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de facto </a:t>
            </a:r>
            <a:r>
              <a:rPr lang="en-US" altLang="en-US" sz="3200" b="1" dirty="0">
                <a:solidFill>
                  <a:srgbClr val="002060"/>
                </a:solidFill>
                <a:effectLst>
                  <a:outerShdw blurRad="38100" dist="38100" dir="2700000" algn="tl">
                    <a:srgbClr val="C0C0C0"/>
                  </a:outerShdw>
                </a:effectLst>
                <a:latin typeface="Trebuchet MS" panose="020B0603020202020204" pitchFamily="34" charset="0"/>
                <a:cs typeface="Arial" panose="020B0604020202020204" pitchFamily="34" charset="0"/>
              </a:rPr>
              <a:t>measures to produce a composite index for academic freedom. The following few tables show some results of the survey.</a:t>
            </a:r>
          </a:p>
        </p:txBody>
      </p:sp>
      <p:sp>
        <p:nvSpPr>
          <p:cNvPr id="59395" name="Slide Number Placeholder 1">
            <a:extLst>
              <a:ext uri="{FF2B5EF4-FFF2-40B4-BE49-F238E27FC236}">
                <a16:creationId xmlns:a16="http://schemas.microsoft.com/office/drawing/2014/main" xmlns="" id="{A7D4165F-C261-2143-A1AE-13650863F34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EA9D492-0FD0-CB42-969C-3ED273EC003A}" type="slidenum">
              <a:rPr lang="en-GB" altLang="en-US" sz="1400"/>
              <a:pPr>
                <a:spcBef>
                  <a:spcPct val="0"/>
                </a:spcBef>
                <a:buFontTx/>
                <a:buNone/>
              </a:pPr>
              <a:t>14</a:t>
            </a:fld>
            <a:endParaRPr lang="en-GB" altLang="en-US" sz="1400"/>
          </a:p>
        </p:txBody>
      </p:sp>
    </p:spTree>
    <p:extLst>
      <p:ext uri="{BB962C8B-B14F-4D97-AF65-F5344CB8AC3E}">
        <p14:creationId xmlns:p14="http://schemas.microsoft.com/office/powerpoint/2010/main" val="124713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C0753A63-8AAD-644F-BB9D-6501BC7ABFB2}"/>
              </a:ext>
            </a:extLst>
          </p:cNvPr>
          <p:cNvSpPr txBox="1">
            <a:spLocks noChangeArrowheads="1"/>
          </p:cNvSpPr>
          <p:nvPr/>
        </p:nvSpPr>
        <p:spPr bwMode="auto">
          <a:xfrm>
            <a:off x="1547813" y="188914"/>
            <a:ext cx="9144000" cy="1076325"/>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I have an adequate working knowledge of the concept of academic freedom</a:t>
            </a:r>
          </a:p>
        </p:txBody>
      </p:sp>
      <p:graphicFrame>
        <p:nvGraphicFramePr>
          <p:cNvPr id="3" name="Table 2">
            <a:extLst>
              <a:ext uri="{FF2B5EF4-FFF2-40B4-BE49-F238E27FC236}">
                <a16:creationId xmlns:a16="http://schemas.microsoft.com/office/drawing/2014/main" xmlns="" id="{4C23D0FF-D17B-2C47-9B0D-0549D91BF42A}"/>
              </a:ext>
            </a:extLst>
          </p:cNvPr>
          <p:cNvGraphicFramePr>
            <a:graphicFrameLocks noGrp="1"/>
          </p:cNvGraphicFramePr>
          <p:nvPr>
            <p:extLst>
              <p:ext uri="{D42A27DB-BD31-4B8C-83A1-F6EECF244321}">
                <p14:modId xmlns:p14="http://schemas.microsoft.com/office/powerpoint/2010/main" val="3724838630"/>
              </p:ext>
            </p:extLst>
          </p:nvPr>
        </p:nvGraphicFramePr>
        <p:xfrm>
          <a:off x="2495550" y="1557338"/>
          <a:ext cx="7200900" cy="2903537"/>
        </p:xfrm>
        <a:graphic>
          <a:graphicData uri="http://schemas.openxmlformats.org/drawingml/2006/table">
            <a:tbl>
              <a:tblPr/>
              <a:tblGrid>
                <a:gridCol w="5652596">
                  <a:extLst>
                    <a:ext uri="{9D8B030D-6E8A-4147-A177-3AD203B41FA5}">
                      <a16:colId xmlns:a16="http://schemas.microsoft.com/office/drawing/2014/main" xmlns="" val="20000"/>
                    </a:ext>
                  </a:extLst>
                </a:gridCol>
                <a:gridCol w="1548304">
                  <a:extLst>
                    <a:ext uri="{9D8B030D-6E8A-4147-A177-3AD203B41FA5}">
                      <a16:colId xmlns:a16="http://schemas.microsoft.com/office/drawing/2014/main" xmlns="" val="20001"/>
                    </a:ext>
                  </a:extLst>
                </a:gridCol>
              </a:tblGrid>
              <a:tr h="10794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080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a:latin typeface="Trebuchet MS"/>
                          <a:cs typeface="Trebuchet MS"/>
                        </a:rPr>
                        <a:t>Strongly Agree/Agree</a:t>
                      </a:r>
                    </a:p>
                  </a:txBody>
                  <a:tcPr marL="91449" marR="91449" marT="45729" marB="4572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48.4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080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a:latin typeface="Trebuchet MS"/>
                          <a:cs typeface="Trebuchet MS"/>
                        </a:rPr>
                        <a:t>Neither</a:t>
                      </a:r>
                      <a:r>
                        <a:rPr lang="en-US" sz="3200" b="1" baseline="0" dirty="0">
                          <a:latin typeface="Trebuchet MS"/>
                          <a:cs typeface="Trebuchet MS"/>
                        </a:rPr>
                        <a:t> Agree nor Disagree</a:t>
                      </a:r>
                      <a:endParaRPr lang="en-US" sz="3200" b="1" dirty="0">
                        <a:latin typeface="Trebuchet MS"/>
                        <a:cs typeface="Trebuchet MS"/>
                      </a:endParaRPr>
                    </a:p>
                  </a:txBody>
                  <a:tcPr marL="91449" marR="91449" marT="45729" marB="4572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24.0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3"/>
                  </a:ext>
                </a:extLst>
              </a:tr>
              <a:tr h="608013">
                <a:tc>
                  <a:txBody>
                    <a:bodyPr/>
                    <a:lstStyle/>
                    <a:p>
                      <a:pPr algn="ctr"/>
                      <a:r>
                        <a:rPr lang="en-US" sz="3200" b="1" dirty="0">
                          <a:latin typeface="Trebuchet MS"/>
                          <a:cs typeface="Trebuchet MS"/>
                        </a:rPr>
                        <a:t>Disagree/Strongly Disagree</a:t>
                      </a:r>
                    </a:p>
                  </a:txBody>
                  <a:tcPr marL="91449" marR="91449" marT="45729" marB="4572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27.7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pic>
        <p:nvPicPr>
          <p:cNvPr id="61465" name="Picture 1">
            <a:extLst>
              <a:ext uri="{FF2B5EF4-FFF2-40B4-BE49-F238E27FC236}">
                <a16:creationId xmlns:a16="http://schemas.microsoft.com/office/drawing/2014/main" xmlns="" id="{1637891F-0515-A042-B17D-962B2195B8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43925" y="1844675"/>
            <a:ext cx="8143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a:extLst>
              <a:ext uri="{FF2B5EF4-FFF2-40B4-BE49-F238E27FC236}">
                <a16:creationId xmlns:a16="http://schemas.microsoft.com/office/drawing/2014/main" xmlns="" id="{8508406A-C01C-254D-8CAB-42220756E29A}"/>
              </a:ext>
            </a:extLst>
          </p:cNvPr>
          <p:cNvSpPr txBox="1">
            <a:spLocks noChangeArrowheads="1"/>
          </p:cNvSpPr>
          <p:nvPr/>
        </p:nvSpPr>
        <p:spPr bwMode="auto">
          <a:xfrm>
            <a:off x="1524000" y="5661026"/>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FF0000"/>
                </a:solidFill>
                <a:effectLst>
                  <a:outerShdw blurRad="38100" dist="38100" dir="2700000" algn="tl">
                    <a:srgbClr val="C0C0C0"/>
                  </a:outerShdw>
                </a:effectLst>
                <a:latin typeface="Trebuchet MS" panose="020B0603020202020204" pitchFamily="34" charset="0"/>
              </a:rPr>
              <a:t>NB Figures may not sum to %, owing to rounding to one decimal place</a:t>
            </a:r>
          </a:p>
        </p:txBody>
      </p:sp>
      <p:sp>
        <p:nvSpPr>
          <p:cNvPr id="61467" name="Slide Number Placeholder 1">
            <a:extLst>
              <a:ext uri="{FF2B5EF4-FFF2-40B4-BE49-F238E27FC236}">
                <a16:creationId xmlns:a16="http://schemas.microsoft.com/office/drawing/2014/main" xmlns="" id="{BEC70C47-D4E5-104D-BA2B-6ADA6A1E989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0115370-D50A-374A-A122-F0F8E28FF922}" type="slidenum">
              <a:rPr lang="en-GB" altLang="en-US" sz="1400"/>
              <a:pPr>
                <a:spcBef>
                  <a:spcPct val="0"/>
                </a:spcBef>
                <a:buFontTx/>
                <a:buNone/>
              </a:pPr>
              <a:t>15</a:t>
            </a:fld>
            <a:endParaRPr lang="en-GB" altLang="en-US" sz="1400"/>
          </a:p>
        </p:txBody>
      </p:sp>
    </p:spTree>
    <p:extLst>
      <p:ext uri="{BB962C8B-B14F-4D97-AF65-F5344CB8AC3E}">
        <p14:creationId xmlns:p14="http://schemas.microsoft.com/office/powerpoint/2010/main" val="267916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676F3394-E018-6146-BB9A-5528442181A6}"/>
              </a:ext>
            </a:extLst>
          </p:cNvPr>
          <p:cNvSpPr txBox="1">
            <a:spLocks noChangeArrowheads="1"/>
          </p:cNvSpPr>
          <p:nvPr/>
        </p:nvSpPr>
        <p:spPr bwMode="auto">
          <a:xfrm>
            <a:off x="1524000" y="476251"/>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Knowledge of national legal/constitutional protection for academic freedom </a:t>
            </a:r>
          </a:p>
        </p:txBody>
      </p:sp>
      <p:graphicFrame>
        <p:nvGraphicFramePr>
          <p:cNvPr id="3" name="Table 2">
            <a:extLst>
              <a:ext uri="{FF2B5EF4-FFF2-40B4-BE49-F238E27FC236}">
                <a16:creationId xmlns:a16="http://schemas.microsoft.com/office/drawing/2014/main" xmlns="" id="{D12227A0-4985-6145-891E-008CF895AF53}"/>
              </a:ext>
            </a:extLst>
          </p:cNvPr>
          <p:cNvGraphicFramePr>
            <a:graphicFrameLocks noGrp="1"/>
          </p:cNvGraphicFramePr>
          <p:nvPr>
            <p:extLst>
              <p:ext uri="{D42A27DB-BD31-4B8C-83A1-F6EECF244321}">
                <p14:modId xmlns:p14="http://schemas.microsoft.com/office/powerpoint/2010/main" val="1106659308"/>
              </p:ext>
            </p:extLst>
          </p:nvPr>
        </p:nvGraphicFramePr>
        <p:xfrm>
          <a:off x="2782889" y="2060576"/>
          <a:ext cx="6110287" cy="4119564"/>
        </p:xfrm>
        <a:graphic>
          <a:graphicData uri="http://schemas.openxmlformats.org/drawingml/2006/table">
            <a:tbl>
              <a:tblPr/>
              <a:tblGrid>
                <a:gridCol w="4443412">
                  <a:extLst>
                    <a:ext uri="{9D8B030D-6E8A-4147-A177-3AD203B41FA5}">
                      <a16:colId xmlns:a16="http://schemas.microsoft.com/office/drawing/2014/main" xmlns="" val="20000"/>
                    </a:ext>
                  </a:extLst>
                </a:gridCol>
                <a:gridCol w="1666875">
                  <a:extLst>
                    <a:ext uri="{9D8B030D-6E8A-4147-A177-3AD203B41FA5}">
                      <a16:colId xmlns:a16="http://schemas.microsoft.com/office/drawing/2014/main" xmlns="" val="20001"/>
                    </a:ext>
                  </a:extLst>
                </a:gridCol>
              </a:tblGrid>
              <a:tr h="107949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a:t>
                      </a:r>
                    </a:p>
                  </a:txBody>
                  <a:tcPr marL="91436" marR="914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endParaRP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080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Constitution only</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kern="1200" cap="none" normalizeH="0" baseline="0" dirty="0">
                          <a:ln>
                            <a:noFill/>
                          </a:ln>
                          <a:solidFill>
                            <a:schemeClr val="tx1"/>
                          </a:solidFill>
                          <a:effectLst/>
                          <a:latin typeface="Trebuchet MS" panose="020B0603020202020204" pitchFamily="34" charset="0"/>
                          <a:ea typeface="MS PGothic" panose="020B0600070205080204" pitchFamily="34" charset="-128"/>
                          <a:cs typeface="+mn-cs"/>
                        </a:rPr>
                        <a:t>8.7</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080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Specific Laws</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kern="1200" cap="none" normalizeH="0" baseline="0" dirty="0">
                          <a:ln>
                            <a:noFill/>
                          </a:ln>
                          <a:solidFill>
                            <a:schemeClr val="tx1"/>
                          </a:solidFill>
                          <a:effectLst/>
                          <a:latin typeface="Trebuchet MS" panose="020B0603020202020204" pitchFamily="34" charset="0"/>
                          <a:ea typeface="MS PGothic" panose="020B0600070205080204" pitchFamily="34" charset="-128"/>
                          <a:cs typeface="+mn-cs"/>
                        </a:rPr>
                        <a:t>18.1</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080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Constitution &amp; Laws</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kern="1200" cap="none" normalizeH="0" baseline="0" dirty="0">
                          <a:ln>
                            <a:noFill/>
                          </a:ln>
                          <a:solidFill>
                            <a:schemeClr val="tx1"/>
                          </a:solidFill>
                          <a:effectLst/>
                          <a:latin typeface="Trebuchet MS" panose="020B0603020202020204" pitchFamily="34" charset="0"/>
                          <a:ea typeface="MS PGothic" panose="020B0600070205080204" pitchFamily="34" charset="-128"/>
                          <a:cs typeface="+mn-cs"/>
                        </a:rPr>
                        <a:t>14.1</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3"/>
                  </a:ext>
                </a:extLst>
              </a:tr>
              <a:tr h="6080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No protection exists</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kern="1200" cap="none" normalizeH="0" baseline="0" dirty="0">
                          <a:ln>
                            <a:noFill/>
                          </a:ln>
                          <a:solidFill>
                            <a:schemeClr val="tx1"/>
                          </a:solidFill>
                          <a:effectLst/>
                          <a:latin typeface="Trebuchet MS" panose="020B0603020202020204" pitchFamily="34" charset="0"/>
                          <a:ea typeface="MS PGothic" panose="020B0600070205080204" pitchFamily="34" charset="-128"/>
                          <a:cs typeface="+mn-cs"/>
                        </a:rPr>
                        <a:t>5.1</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080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I don’t know</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kern="1200" cap="none" normalizeH="0" baseline="0" dirty="0">
                          <a:ln>
                            <a:noFill/>
                          </a:ln>
                          <a:solidFill>
                            <a:schemeClr val="tx1"/>
                          </a:solidFill>
                          <a:effectLst/>
                          <a:latin typeface="Trebuchet MS" panose="020B0603020202020204" pitchFamily="34" charset="0"/>
                          <a:ea typeface="MS PGothic" panose="020B0600070205080204" pitchFamily="34" charset="-128"/>
                          <a:cs typeface="+mn-cs"/>
                        </a:rPr>
                        <a:t>54.0</a:t>
                      </a:r>
                    </a:p>
                  </a:txBody>
                  <a:tcPr marL="91436" marR="9143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5"/>
                  </a:ext>
                </a:extLst>
              </a:tr>
            </a:tbl>
          </a:graphicData>
        </a:graphic>
      </p:graphicFrame>
      <p:pic>
        <p:nvPicPr>
          <p:cNvPr id="63513" name="Picture 1">
            <a:extLst>
              <a:ext uri="{FF2B5EF4-FFF2-40B4-BE49-F238E27FC236}">
                <a16:creationId xmlns:a16="http://schemas.microsoft.com/office/drawing/2014/main" xmlns="" id="{AEC5CCB5-9930-6749-8248-9433DCDDB1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80325" y="2349500"/>
            <a:ext cx="8143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14" name="Slide Number Placeholder 1">
            <a:extLst>
              <a:ext uri="{FF2B5EF4-FFF2-40B4-BE49-F238E27FC236}">
                <a16:creationId xmlns:a16="http://schemas.microsoft.com/office/drawing/2014/main" xmlns="" id="{92EE4256-EBA7-CD4B-ADA9-A3024A3D466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5E9E49B-9E8A-B74F-9C35-2D3BC6194166}" type="slidenum">
              <a:rPr lang="en-GB" altLang="en-US" sz="1400"/>
              <a:pPr>
                <a:spcBef>
                  <a:spcPct val="0"/>
                </a:spcBef>
                <a:buFontTx/>
                <a:buNone/>
              </a:pPr>
              <a:t>16</a:t>
            </a:fld>
            <a:endParaRPr lang="en-GB" altLang="en-US" sz="1400"/>
          </a:p>
        </p:txBody>
      </p:sp>
    </p:spTree>
    <p:extLst>
      <p:ext uri="{BB962C8B-B14F-4D97-AF65-F5344CB8AC3E}">
        <p14:creationId xmlns:p14="http://schemas.microsoft.com/office/powerpoint/2010/main" val="46586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C944F1E1-D106-B040-B939-6974717A9C6B}"/>
              </a:ext>
            </a:extLst>
          </p:cNvPr>
          <p:cNvSpPr txBox="1">
            <a:spLocks noChangeArrowheads="1"/>
          </p:cNvSpPr>
          <p:nvPr/>
        </p:nvSpPr>
        <p:spPr bwMode="auto">
          <a:xfrm>
            <a:off x="1524000" y="20638"/>
            <a:ext cx="9144000" cy="1077912"/>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To what extent do you think academic freedom is protected in your university? </a:t>
            </a:r>
          </a:p>
        </p:txBody>
      </p:sp>
      <p:graphicFrame>
        <p:nvGraphicFramePr>
          <p:cNvPr id="3" name="Table 2">
            <a:extLst>
              <a:ext uri="{FF2B5EF4-FFF2-40B4-BE49-F238E27FC236}">
                <a16:creationId xmlns:a16="http://schemas.microsoft.com/office/drawing/2014/main" xmlns="" id="{26599CC8-A7BD-EB4D-B18E-75FF704221B2}"/>
              </a:ext>
            </a:extLst>
          </p:cNvPr>
          <p:cNvGraphicFramePr>
            <a:graphicFrameLocks noGrp="1"/>
          </p:cNvGraphicFramePr>
          <p:nvPr/>
        </p:nvGraphicFramePr>
        <p:xfrm>
          <a:off x="2782888" y="1557338"/>
          <a:ext cx="6661150" cy="4267201"/>
        </p:xfrm>
        <a:graphic>
          <a:graphicData uri="http://schemas.openxmlformats.org/drawingml/2006/table">
            <a:tbl>
              <a:tblPr/>
              <a:tblGrid>
                <a:gridCol w="4464624">
                  <a:extLst>
                    <a:ext uri="{9D8B030D-6E8A-4147-A177-3AD203B41FA5}">
                      <a16:colId xmlns:a16="http://schemas.microsoft.com/office/drawing/2014/main" xmlns="" val="20000"/>
                    </a:ext>
                  </a:extLst>
                </a:gridCol>
                <a:gridCol w="2196526">
                  <a:extLst>
                    <a:ext uri="{9D8B030D-6E8A-4147-A177-3AD203B41FA5}">
                      <a16:colId xmlns:a16="http://schemas.microsoft.com/office/drawing/2014/main" xmlns="" val="20001"/>
                    </a:ext>
                  </a:extLst>
                </a:gridCol>
              </a:tblGrid>
              <a:tr h="1066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47" marR="91447"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47" marR="91447"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6681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cap="none" normalizeH="0" baseline="0" dirty="0">
                          <a:ln>
                            <a:noFill/>
                          </a:ln>
                          <a:solidFill>
                            <a:schemeClr val="tx1"/>
                          </a:solidFill>
                          <a:effectLst/>
                          <a:latin typeface="Trebuchet MS" charset="0"/>
                          <a:ea typeface="MS PGothic" charset="0"/>
                          <a:cs typeface="MS PGothic" charset="0"/>
                        </a:rPr>
                        <a:t>Generally Low Level of Protection</a:t>
                      </a:r>
                    </a:p>
                  </a:txBody>
                  <a:tcPr marL="91447" marR="91447"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17.4</a:t>
                      </a:r>
                    </a:p>
                  </a:txBody>
                  <a:tcPr marL="12701" marR="12701"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668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Average Level of Protection</a:t>
                      </a:r>
                    </a:p>
                  </a:txBody>
                  <a:tcPr marL="91447" marR="91447"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43.1</a:t>
                      </a:r>
                    </a:p>
                  </a:txBody>
                  <a:tcPr marL="12701" marR="12701"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668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Generally High Level of Protection</a:t>
                      </a:r>
                    </a:p>
                  </a:txBody>
                  <a:tcPr marL="91447" marR="91447"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39.5</a:t>
                      </a:r>
                    </a:p>
                  </a:txBody>
                  <a:tcPr marL="12701" marR="12701"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3"/>
                  </a:ext>
                </a:extLst>
              </a:tr>
            </a:tbl>
          </a:graphicData>
        </a:graphic>
      </p:graphicFrame>
      <p:pic>
        <p:nvPicPr>
          <p:cNvPr id="65555" name="Picture 2">
            <a:extLst>
              <a:ext uri="{FF2B5EF4-FFF2-40B4-BE49-F238E27FC236}">
                <a16:creationId xmlns:a16="http://schemas.microsoft.com/office/drawing/2014/main" xmlns="" id="{09098C2E-BEE5-F24C-BD11-DAA58CBC63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789" y="1700214"/>
            <a:ext cx="10302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56" name="Slide Number Placeholder 1">
            <a:extLst>
              <a:ext uri="{FF2B5EF4-FFF2-40B4-BE49-F238E27FC236}">
                <a16:creationId xmlns:a16="http://schemas.microsoft.com/office/drawing/2014/main" xmlns="" id="{CCCD0349-D4A8-BC4F-96DC-1A80DB9DD7A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8AD3C28-7BDF-9844-B980-CEC36254A430}" type="slidenum">
              <a:rPr lang="en-GB" altLang="en-US" sz="1400"/>
              <a:pPr>
                <a:spcBef>
                  <a:spcPct val="0"/>
                </a:spcBef>
                <a:buFontTx/>
                <a:buNone/>
              </a:pPr>
              <a:t>17</a:t>
            </a:fld>
            <a:endParaRPr lang="en-GB" altLang="en-US" sz="1400"/>
          </a:p>
        </p:txBody>
      </p:sp>
    </p:spTree>
    <p:extLst>
      <p:ext uri="{BB962C8B-B14F-4D97-AF65-F5344CB8AC3E}">
        <p14:creationId xmlns:p14="http://schemas.microsoft.com/office/powerpoint/2010/main" val="1794581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2E10ADFA-27DF-4046-AF09-AB5691AB5218}"/>
              </a:ext>
            </a:extLst>
          </p:cNvPr>
          <p:cNvSpPr txBox="1">
            <a:spLocks noChangeArrowheads="1"/>
          </p:cNvSpPr>
          <p:nvPr/>
        </p:nvSpPr>
        <p:spPr bwMode="auto">
          <a:xfrm>
            <a:off x="1524000" y="20638"/>
            <a:ext cx="9144000" cy="1077912"/>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Has the protection of academic freedom in your university altered in recent years?</a:t>
            </a:r>
          </a:p>
        </p:txBody>
      </p:sp>
      <p:graphicFrame>
        <p:nvGraphicFramePr>
          <p:cNvPr id="3" name="Table 2">
            <a:extLst>
              <a:ext uri="{FF2B5EF4-FFF2-40B4-BE49-F238E27FC236}">
                <a16:creationId xmlns:a16="http://schemas.microsoft.com/office/drawing/2014/main" xmlns="" id="{86222BB6-AD21-E348-853E-C9A182DE42CE}"/>
              </a:ext>
            </a:extLst>
          </p:cNvPr>
          <p:cNvGraphicFramePr>
            <a:graphicFrameLocks noGrp="1"/>
          </p:cNvGraphicFramePr>
          <p:nvPr>
            <p:extLst>
              <p:ext uri="{D42A27DB-BD31-4B8C-83A1-F6EECF244321}">
                <p14:modId xmlns:p14="http://schemas.microsoft.com/office/powerpoint/2010/main" val="868123643"/>
              </p:ext>
            </p:extLst>
          </p:nvPr>
        </p:nvGraphicFramePr>
        <p:xfrm>
          <a:off x="1003300" y="1422400"/>
          <a:ext cx="9817099" cy="3521633"/>
        </p:xfrm>
        <a:graphic>
          <a:graphicData uri="http://schemas.openxmlformats.org/drawingml/2006/table">
            <a:tbl>
              <a:tblPr/>
              <a:tblGrid>
                <a:gridCol w="6580615">
                  <a:extLst>
                    <a:ext uri="{9D8B030D-6E8A-4147-A177-3AD203B41FA5}">
                      <a16:colId xmlns:a16="http://schemas.microsoft.com/office/drawing/2014/main" xmlns="" val="20000"/>
                    </a:ext>
                  </a:extLst>
                </a:gridCol>
                <a:gridCol w="3236484">
                  <a:extLst>
                    <a:ext uri="{9D8B030D-6E8A-4147-A177-3AD203B41FA5}">
                      <a16:colId xmlns:a16="http://schemas.microsoft.com/office/drawing/2014/main" xmlns="" val="20001"/>
                    </a:ext>
                  </a:extLst>
                </a:gridCol>
              </a:tblGrid>
              <a:tr h="107962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Response (%)</a:t>
                      </a: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endParaRPr>
                    </a:p>
                  </a:txBody>
                  <a:tcPr marL="91437" marR="91437"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1050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Greatly Diminished/Diminished</a:t>
                      </a: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44.7</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2228075163"/>
                  </a:ext>
                </a:extLst>
              </a:tr>
              <a:tr h="610502">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Unchanged</a:t>
                      </a: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24.4</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3"/>
                  </a:ext>
                </a:extLst>
              </a:tr>
              <a:tr h="610502">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Increased/Greatly Increased</a:t>
                      </a: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5.6</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10502">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I Don</a:t>
                      </a:r>
                      <a:r>
                        <a:rPr kumimoji="0" lang="fr-FR"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a:t>
                      </a:r>
                      <a:r>
                        <a:rPr kumimoji="0" lang="en-US" altLang="ja-JP"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t Know</a:t>
                      </a:r>
                      <a:endPar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endParaRP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25.3</a:t>
                      </a:r>
                    </a:p>
                  </a:txBody>
                  <a:tcPr marL="91437" marR="91437"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pic>
        <p:nvPicPr>
          <p:cNvPr id="67612" name="Picture 2">
            <a:extLst>
              <a:ext uri="{FF2B5EF4-FFF2-40B4-BE49-F238E27FC236}">
                <a16:creationId xmlns:a16="http://schemas.microsoft.com/office/drawing/2014/main" xmlns="" id="{A8F7A212-DB5B-9846-9286-D6CE14AEA8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7229" y="1700214"/>
            <a:ext cx="1030288"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13" name="Slide Number Placeholder 1">
            <a:extLst>
              <a:ext uri="{FF2B5EF4-FFF2-40B4-BE49-F238E27FC236}">
                <a16:creationId xmlns:a16="http://schemas.microsoft.com/office/drawing/2014/main" xmlns="" id="{055FC632-3223-A745-9615-86532A3D268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D23C383-51D2-FF4D-8D5B-F9D64E74BAEE}" type="slidenum">
              <a:rPr lang="en-GB" altLang="en-US" sz="1400"/>
              <a:pPr>
                <a:spcBef>
                  <a:spcPct val="0"/>
                </a:spcBef>
                <a:buFontTx/>
                <a:buNone/>
              </a:pPr>
              <a:t>18</a:t>
            </a:fld>
            <a:endParaRPr lang="en-GB" altLang="en-US" sz="1400"/>
          </a:p>
        </p:txBody>
      </p:sp>
    </p:spTree>
    <p:extLst>
      <p:ext uri="{BB962C8B-B14F-4D97-AF65-F5344CB8AC3E}">
        <p14:creationId xmlns:p14="http://schemas.microsoft.com/office/powerpoint/2010/main" val="120939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15DA3E96-4600-C249-BE05-08951AAC3EF9}"/>
              </a:ext>
            </a:extLst>
          </p:cNvPr>
          <p:cNvSpPr txBox="1">
            <a:spLocks noChangeArrowheads="1"/>
          </p:cNvSpPr>
          <p:nvPr/>
        </p:nvSpPr>
        <p:spPr bwMode="auto">
          <a:xfrm>
            <a:off x="1498600" y="260351"/>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Individual academic freedom for teaching has declined in my institution in recent years</a:t>
            </a:r>
          </a:p>
        </p:txBody>
      </p:sp>
      <p:pic>
        <p:nvPicPr>
          <p:cNvPr id="69634" name="Picture 34">
            <a:extLst>
              <a:ext uri="{FF2B5EF4-FFF2-40B4-BE49-F238E27FC236}">
                <a16:creationId xmlns:a16="http://schemas.microsoft.com/office/drawing/2014/main" xmlns="" id="{1878E296-B5A2-7B48-9A3D-6C932FCDEE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3564" y="1844676"/>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4F875BCB-CBB6-1F49-B0DB-C4A3D14F2601}"/>
              </a:ext>
            </a:extLst>
          </p:cNvPr>
          <p:cNvGraphicFramePr>
            <a:graphicFrameLocks noGrp="1"/>
          </p:cNvGraphicFramePr>
          <p:nvPr>
            <p:extLst>
              <p:ext uri="{D42A27DB-BD31-4B8C-83A1-F6EECF244321}">
                <p14:modId xmlns:p14="http://schemas.microsoft.com/office/powerpoint/2010/main" val="3414963929"/>
              </p:ext>
            </p:extLst>
          </p:nvPr>
        </p:nvGraphicFramePr>
        <p:xfrm>
          <a:off x="2495551" y="1628775"/>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27.3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33.6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39.1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69658" name="Slide Number Placeholder 1">
            <a:extLst>
              <a:ext uri="{FF2B5EF4-FFF2-40B4-BE49-F238E27FC236}">
                <a16:creationId xmlns:a16="http://schemas.microsoft.com/office/drawing/2014/main" xmlns="" id="{F163D0E8-92EE-DC40-9513-D40B0899401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DB857C6-2A12-1946-9CCF-F02C11209559}" type="slidenum">
              <a:rPr lang="en-GB" altLang="en-US" sz="1400"/>
              <a:pPr>
                <a:spcBef>
                  <a:spcPct val="0"/>
                </a:spcBef>
                <a:buFontTx/>
                <a:buNone/>
              </a:pPr>
              <a:t>19</a:t>
            </a:fld>
            <a:endParaRPr lang="en-GB" altLang="en-US" sz="1400"/>
          </a:p>
        </p:txBody>
      </p:sp>
    </p:spTree>
    <p:extLst>
      <p:ext uri="{BB962C8B-B14F-4D97-AF65-F5344CB8AC3E}">
        <p14:creationId xmlns:p14="http://schemas.microsoft.com/office/powerpoint/2010/main" val="329434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4" name="Rectangle 2">
            <a:extLst>
              <a:ext uri="{FF2B5EF4-FFF2-40B4-BE49-F238E27FC236}">
                <a16:creationId xmlns:a16="http://schemas.microsoft.com/office/drawing/2014/main" xmlns="" id="{D512EC08-1E9A-8C43-871F-1F8D3CCEC06F}"/>
              </a:ext>
            </a:extLst>
          </p:cNvPr>
          <p:cNvSpPr>
            <a:spLocks noGrp="1" noChangeArrowheads="1"/>
          </p:cNvSpPr>
          <p:nvPr>
            <p:ph type="title"/>
          </p:nvPr>
        </p:nvSpPr>
        <p:spPr>
          <a:xfrm>
            <a:off x="0" y="549275"/>
            <a:ext cx="12290961" cy="609600"/>
          </a:xfrm>
        </p:spPr>
        <p:txBody>
          <a:bodyPr>
            <a:normAutofit fontScale="90000"/>
          </a:bodyPr>
          <a:lstStyle/>
          <a:p>
            <a:pPr algn="ctr">
              <a:defRPr/>
            </a:pP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Academic</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Freedom</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in Europe: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a:t>
            </a:r>
            <a:r>
              <a:rPr lang="fi-FI" altLang="en-US" sz="3500" b="1" i="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Jure</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Legalities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and </a:t>
            </a: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Facto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Realities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p>
        </p:txBody>
      </p:sp>
      <p:sp>
        <p:nvSpPr>
          <p:cNvPr id="1441795" name="Rectangle 3">
            <a:extLst>
              <a:ext uri="{FF2B5EF4-FFF2-40B4-BE49-F238E27FC236}">
                <a16:creationId xmlns:a16="http://schemas.microsoft.com/office/drawing/2014/main" xmlns="" id="{0E7DA351-863D-A34F-AF93-4A73C63CBD33}"/>
              </a:ext>
            </a:extLst>
          </p:cNvPr>
          <p:cNvSpPr>
            <a:spLocks noGrp="1" noChangeArrowheads="1"/>
          </p:cNvSpPr>
          <p:nvPr>
            <p:ph type="body" idx="1"/>
          </p:nvPr>
        </p:nvSpPr>
        <p:spPr>
          <a:xfrm>
            <a:off x="855023" y="1655351"/>
            <a:ext cx="10379034" cy="4176712"/>
          </a:xfrm>
        </p:spPr>
        <p:txBody>
          <a:bodyPr>
            <a:normAutofit/>
          </a:bodyPr>
          <a:lstStyle/>
          <a:p>
            <a:pPr>
              <a:spcAft>
                <a:spcPts val="600"/>
              </a:spcAft>
              <a:buFont typeface="Wingdings" panose="05000000000000000000" pitchFamily="2" charset="2"/>
              <a:buChar char="Ø"/>
              <a:defRPr/>
            </a:pPr>
            <a:r>
              <a:rPr lang="fi-FI" altLang="en-US" i="1" dirty="0">
                <a:solidFill>
                  <a:schemeClr val="tx2"/>
                </a:solidFill>
                <a:effectLst>
                  <a:outerShdw blurRad="38100" dist="38100" dir="2700000" algn="tl">
                    <a:srgbClr val="000000"/>
                  </a:outerShdw>
                </a:effectLst>
              </a:rPr>
              <a:t>DE JURE LEGALITIES: </a:t>
            </a:r>
            <a:r>
              <a:rPr lang="fi-FI" altLang="en-US" dirty="0">
                <a:solidFill>
                  <a:schemeClr val="tx2"/>
                </a:solidFill>
                <a:effectLst>
                  <a:outerShdw blurRad="38100" dist="38100" dir="2700000" algn="tl">
                    <a:srgbClr val="000000"/>
                  </a:outerShdw>
                </a:effectLst>
              </a:rPr>
              <a:t>What protection exists for academic freedom in the constitution and legislation?</a:t>
            </a:r>
          </a:p>
          <a:p>
            <a:pPr>
              <a:spcAft>
                <a:spcPts val="600"/>
              </a:spcAft>
              <a:buFont typeface="Wingdings" panose="05000000000000000000" pitchFamily="2" charset="2"/>
              <a:buChar char="Ø"/>
              <a:defRPr/>
            </a:pPr>
            <a:r>
              <a:rPr lang="fi-FI" altLang="en-US" i="1" dirty="0">
                <a:solidFill>
                  <a:schemeClr val="bg2">
                    <a:lumMod val="75000"/>
                  </a:schemeClr>
                </a:solidFill>
              </a:rPr>
              <a:t>DE FACTO REALITIES: </a:t>
            </a:r>
            <a:r>
              <a:rPr lang="fi-FI" altLang="en-US" dirty="0">
                <a:solidFill>
                  <a:schemeClr val="bg2">
                    <a:lumMod val="75000"/>
                  </a:schemeClr>
                </a:solidFill>
              </a:rPr>
              <a:t>What are the realities of academic freedom experienced by academic staff?</a:t>
            </a:r>
          </a:p>
          <a:p>
            <a:pPr>
              <a:spcAft>
                <a:spcPts val="600"/>
              </a:spcAft>
              <a:buFont typeface="Wingdings" panose="05000000000000000000" pitchFamily="2" charset="2"/>
              <a:buChar char="Ø"/>
              <a:defRPr/>
            </a:pPr>
            <a:r>
              <a:rPr lang="fi-FI" altLang="en-US" i="1" dirty="0">
                <a:solidFill>
                  <a:schemeClr val="bg2">
                    <a:lumMod val="75000"/>
                  </a:schemeClr>
                </a:solidFill>
              </a:rPr>
              <a:t>TRENDS:</a:t>
            </a:r>
            <a:r>
              <a:rPr lang="fi-FI" altLang="en-US" dirty="0">
                <a:solidFill>
                  <a:schemeClr val="bg2">
                    <a:lumMod val="75000"/>
                  </a:schemeClr>
                </a:solidFill>
              </a:rPr>
              <a:t> What does the future hold for academic </a:t>
            </a:r>
            <a:r>
              <a:rPr lang="fi-FI" altLang="en-US" dirty="0" err="1">
                <a:solidFill>
                  <a:schemeClr val="bg2">
                    <a:lumMod val="75000"/>
                  </a:schemeClr>
                </a:solidFill>
              </a:rPr>
              <a:t>freedom</a:t>
            </a:r>
            <a:r>
              <a:rPr lang="fi-FI" altLang="en-US" dirty="0">
                <a:solidFill>
                  <a:schemeClr val="bg2">
                    <a:lumMod val="75000"/>
                  </a:schemeClr>
                </a:solidFill>
              </a:rPr>
              <a:t>?</a:t>
            </a:r>
          </a:p>
        </p:txBody>
      </p:sp>
    </p:spTree>
    <p:extLst>
      <p:ext uri="{BB962C8B-B14F-4D97-AF65-F5344CB8AC3E}">
        <p14:creationId xmlns:p14="http://schemas.microsoft.com/office/powerpoint/2010/main" val="2207526492"/>
      </p:ext>
    </p:extLst>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01AD0C60-BB0E-114F-93B4-933E810B0DAD}"/>
              </a:ext>
            </a:extLst>
          </p:cNvPr>
          <p:cNvSpPr txBox="1">
            <a:spLocks noChangeArrowheads="1"/>
          </p:cNvSpPr>
          <p:nvPr/>
        </p:nvSpPr>
        <p:spPr bwMode="auto">
          <a:xfrm>
            <a:off x="1498600" y="260351"/>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My individual academic freedom for research has declined in recent years </a:t>
            </a:r>
          </a:p>
        </p:txBody>
      </p:sp>
      <p:pic>
        <p:nvPicPr>
          <p:cNvPr id="71682" name="Picture 34">
            <a:extLst>
              <a:ext uri="{FF2B5EF4-FFF2-40B4-BE49-F238E27FC236}">
                <a16:creationId xmlns:a16="http://schemas.microsoft.com/office/drawing/2014/main" xmlns="" id="{6AEC9264-0C64-5441-8246-13F3A6684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589" y="1916114"/>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66C14B92-9CE6-F249-8F39-1BD33C44E69E}"/>
              </a:ext>
            </a:extLst>
          </p:cNvPr>
          <p:cNvGraphicFramePr>
            <a:graphicFrameLocks noGrp="1"/>
          </p:cNvGraphicFramePr>
          <p:nvPr>
            <p:extLst>
              <p:ext uri="{D42A27DB-BD31-4B8C-83A1-F6EECF244321}">
                <p14:modId xmlns:p14="http://schemas.microsoft.com/office/powerpoint/2010/main" val="1090724897"/>
              </p:ext>
            </p:extLst>
          </p:nvPr>
        </p:nvGraphicFramePr>
        <p:xfrm>
          <a:off x="2640014" y="1700213"/>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31.4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32.0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36.6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71706" name="Slide Number Placeholder 1">
            <a:extLst>
              <a:ext uri="{FF2B5EF4-FFF2-40B4-BE49-F238E27FC236}">
                <a16:creationId xmlns:a16="http://schemas.microsoft.com/office/drawing/2014/main" xmlns="" id="{36CBEF67-D269-1643-BEE8-7AE89567797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E2419B0-0A95-A041-9A20-D58112F89FB8}" type="slidenum">
              <a:rPr lang="en-GB" altLang="en-US" sz="1400"/>
              <a:pPr>
                <a:spcBef>
                  <a:spcPct val="0"/>
                </a:spcBef>
                <a:buFontTx/>
                <a:buNone/>
              </a:pPr>
              <a:t>20</a:t>
            </a:fld>
            <a:endParaRPr lang="en-GB" altLang="en-US" sz="1400"/>
          </a:p>
        </p:txBody>
      </p:sp>
    </p:spTree>
    <p:extLst>
      <p:ext uri="{BB962C8B-B14F-4D97-AF65-F5344CB8AC3E}">
        <p14:creationId xmlns:p14="http://schemas.microsoft.com/office/powerpoint/2010/main" val="106931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16A222DE-0A02-8141-ADF1-43918916D435}"/>
              </a:ext>
            </a:extLst>
          </p:cNvPr>
          <p:cNvSpPr txBox="1">
            <a:spLocks noChangeArrowheads="1"/>
          </p:cNvSpPr>
          <p:nvPr/>
        </p:nvSpPr>
        <p:spPr bwMode="auto">
          <a:xfrm>
            <a:off x="1498600" y="260351"/>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My institution’s autonomy has declined in recent years </a:t>
            </a:r>
          </a:p>
        </p:txBody>
      </p:sp>
      <p:pic>
        <p:nvPicPr>
          <p:cNvPr id="73730" name="Picture 34">
            <a:extLst>
              <a:ext uri="{FF2B5EF4-FFF2-40B4-BE49-F238E27FC236}">
                <a16:creationId xmlns:a16="http://schemas.microsoft.com/office/drawing/2014/main" xmlns="" id="{0FDEAE67-89FD-1245-BCB6-C7246ACC7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025" y="1989139"/>
            <a:ext cx="10302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083C0864-8FCF-464F-80E5-628C4181A5BE}"/>
              </a:ext>
            </a:extLst>
          </p:cNvPr>
          <p:cNvGraphicFramePr>
            <a:graphicFrameLocks noGrp="1"/>
          </p:cNvGraphicFramePr>
          <p:nvPr>
            <p:extLst>
              <p:ext uri="{D42A27DB-BD31-4B8C-83A1-F6EECF244321}">
                <p14:modId xmlns:p14="http://schemas.microsoft.com/office/powerpoint/2010/main" val="3728584951"/>
              </p:ext>
            </p:extLst>
          </p:nvPr>
        </p:nvGraphicFramePr>
        <p:xfrm>
          <a:off x="2711451" y="1773238"/>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algn="ctr" fontAlgn="b"/>
                      <a:r>
                        <a:rPr lang="en-GB" sz="3200" b="1" i="0" u="none" strike="noStrike" dirty="0">
                          <a:solidFill>
                            <a:srgbClr val="000000"/>
                          </a:solidFill>
                          <a:effectLst/>
                          <a:latin typeface="Trebuchet MS"/>
                          <a:cs typeface="Trebuchet MS"/>
                        </a:rPr>
                        <a:t>43.5</a:t>
                      </a:r>
                      <a:endParaRPr lang="hr-HR" sz="3200" b="1" i="0" u="none" strike="noStrike" dirty="0">
                        <a:solidFill>
                          <a:srgbClr val="000000"/>
                        </a:solidFill>
                        <a:effectLst/>
                        <a:latin typeface="Trebuchet MS"/>
                        <a:cs typeface="Trebuchet MS"/>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32.0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24.5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73754" name="Slide Number Placeholder 1">
            <a:extLst>
              <a:ext uri="{FF2B5EF4-FFF2-40B4-BE49-F238E27FC236}">
                <a16:creationId xmlns:a16="http://schemas.microsoft.com/office/drawing/2014/main" xmlns="" id="{14724A52-D407-D04D-A33E-8818C29BBA7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B187DD7-23A8-C849-B8B3-C5A501B9CF6B}" type="slidenum">
              <a:rPr lang="en-GB" altLang="en-US" sz="1400"/>
              <a:pPr>
                <a:spcBef>
                  <a:spcPct val="0"/>
                </a:spcBef>
                <a:buFontTx/>
                <a:buNone/>
              </a:pPr>
              <a:t>21</a:t>
            </a:fld>
            <a:endParaRPr lang="en-GB" altLang="en-US" sz="1400"/>
          </a:p>
        </p:txBody>
      </p:sp>
    </p:spTree>
    <p:extLst>
      <p:ext uri="{BB962C8B-B14F-4D97-AF65-F5344CB8AC3E}">
        <p14:creationId xmlns:p14="http://schemas.microsoft.com/office/powerpoint/2010/main" val="2572515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640D20EA-EF96-BB4F-8738-596FC05ADD62}"/>
              </a:ext>
            </a:extLst>
          </p:cNvPr>
          <p:cNvSpPr txBox="1">
            <a:spLocks noChangeArrowheads="1"/>
          </p:cNvSpPr>
          <p:nvPr/>
        </p:nvSpPr>
        <p:spPr bwMode="auto">
          <a:xfrm>
            <a:off x="1524000" y="333376"/>
            <a:ext cx="9144000" cy="1076325"/>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GB" altLang="en-US" sz="3200" b="1">
                <a:solidFill>
                  <a:srgbClr val="002060"/>
                </a:solidFill>
                <a:effectLst>
                  <a:outerShdw blurRad="38100" dist="38100" dir="2700000" algn="tl">
                    <a:srgbClr val="C0C0C0"/>
                  </a:outerShdw>
                </a:effectLst>
                <a:latin typeface="Trebuchet MS" panose="020B0603020202020204" pitchFamily="34" charset="0"/>
              </a:rPr>
              <a:t>The role of academic staff in governance at my university has declined in recent years</a:t>
            </a:r>
            <a:r>
              <a:rPr lang="en-US" altLang="en-US" sz="3200" b="1">
                <a:solidFill>
                  <a:srgbClr val="002060"/>
                </a:solidFill>
                <a:effectLst>
                  <a:outerShdw blurRad="38100" dist="38100" dir="2700000" algn="tl">
                    <a:srgbClr val="C0C0C0"/>
                  </a:outerShdw>
                </a:effectLst>
                <a:latin typeface="Trebuchet MS" panose="020B0603020202020204" pitchFamily="34" charset="0"/>
              </a:rPr>
              <a:t> </a:t>
            </a:r>
          </a:p>
        </p:txBody>
      </p:sp>
      <p:pic>
        <p:nvPicPr>
          <p:cNvPr id="75778" name="Picture 34">
            <a:extLst>
              <a:ext uri="{FF2B5EF4-FFF2-40B4-BE49-F238E27FC236}">
                <a16:creationId xmlns:a16="http://schemas.microsoft.com/office/drawing/2014/main" xmlns="" id="{9783EED5-D4F3-754C-9A51-CB6CF8680C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3564" y="1916114"/>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4D11F46F-41DC-1B46-847A-4F92272A5777}"/>
              </a:ext>
            </a:extLst>
          </p:cNvPr>
          <p:cNvGraphicFramePr>
            <a:graphicFrameLocks noGrp="1"/>
          </p:cNvGraphicFramePr>
          <p:nvPr>
            <p:extLst>
              <p:ext uri="{D42A27DB-BD31-4B8C-83A1-F6EECF244321}">
                <p14:modId xmlns:p14="http://schemas.microsoft.com/office/powerpoint/2010/main" val="3369466747"/>
              </p:ext>
            </p:extLst>
          </p:nvPr>
        </p:nvGraphicFramePr>
        <p:xfrm>
          <a:off x="2495551" y="1773238"/>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42.8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32.9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24.3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75802" name="Slide Number Placeholder 1">
            <a:extLst>
              <a:ext uri="{FF2B5EF4-FFF2-40B4-BE49-F238E27FC236}">
                <a16:creationId xmlns:a16="http://schemas.microsoft.com/office/drawing/2014/main" xmlns="" id="{CE3BB222-8064-5E4B-9D88-BE428E4A3EA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943C1DA-3514-C443-A81E-9D5CEE6642E2}" type="slidenum">
              <a:rPr lang="en-GB" altLang="en-US" sz="1400"/>
              <a:pPr>
                <a:spcBef>
                  <a:spcPct val="0"/>
                </a:spcBef>
                <a:buFontTx/>
                <a:buNone/>
              </a:pPr>
              <a:t>22</a:t>
            </a:fld>
            <a:endParaRPr lang="en-GB" altLang="en-US" sz="1400"/>
          </a:p>
        </p:txBody>
      </p:sp>
    </p:spTree>
    <p:extLst>
      <p:ext uri="{BB962C8B-B14F-4D97-AF65-F5344CB8AC3E}">
        <p14:creationId xmlns:p14="http://schemas.microsoft.com/office/powerpoint/2010/main" val="2887706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0E79E725-4477-9845-A417-01D9BFC81F4A}"/>
              </a:ext>
            </a:extLst>
          </p:cNvPr>
          <p:cNvSpPr txBox="1">
            <a:spLocks noChangeArrowheads="1"/>
          </p:cNvSpPr>
          <p:nvPr/>
        </p:nvSpPr>
        <p:spPr bwMode="auto">
          <a:xfrm>
            <a:off x="1356922" y="585264"/>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GB" altLang="en-US" sz="3200" b="1">
                <a:solidFill>
                  <a:srgbClr val="002060"/>
                </a:solidFill>
                <a:effectLst>
                  <a:outerShdw blurRad="38100" dist="38100" dir="2700000" algn="tl">
                    <a:srgbClr val="C0C0C0"/>
                  </a:outerShdw>
                </a:effectLst>
                <a:latin typeface="Trebuchet MS" panose="020B0603020202020204" pitchFamily="34" charset="0"/>
              </a:rPr>
              <a:t>Employment protection (i.e. tenure) for academic staff in my university has declined in recent years</a:t>
            </a:r>
            <a:r>
              <a:rPr lang="en-US" altLang="en-US" sz="3200" b="1">
                <a:solidFill>
                  <a:srgbClr val="002060"/>
                </a:solidFill>
                <a:effectLst>
                  <a:outerShdw blurRad="38100" dist="38100" dir="2700000" algn="tl">
                    <a:srgbClr val="C0C0C0"/>
                  </a:outerShdw>
                </a:effectLst>
                <a:latin typeface="Trebuchet MS" panose="020B0603020202020204" pitchFamily="34" charset="0"/>
              </a:rPr>
              <a:t> </a:t>
            </a:r>
          </a:p>
        </p:txBody>
      </p:sp>
      <p:pic>
        <p:nvPicPr>
          <p:cNvPr id="77826" name="Picture 34">
            <a:extLst>
              <a:ext uri="{FF2B5EF4-FFF2-40B4-BE49-F238E27FC236}">
                <a16:creationId xmlns:a16="http://schemas.microsoft.com/office/drawing/2014/main" xmlns="" id="{C007E3B5-F53F-9545-B6BA-A5EA2D1B7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456" y="2868098"/>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C0262852-92FF-5946-9275-8154DF8A4F32}"/>
              </a:ext>
            </a:extLst>
          </p:cNvPr>
          <p:cNvGraphicFramePr>
            <a:graphicFrameLocks noGrp="1"/>
          </p:cNvGraphicFramePr>
          <p:nvPr>
            <p:extLst>
              <p:ext uri="{D42A27DB-BD31-4B8C-83A1-F6EECF244321}">
                <p14:modId xmlns:p14="http://schemas.microsoft.com/office/powerpoint/2010/main" val="3076681902"/>
              </p:ext>
            </p:extLst>
          </p:nvPr>
        </p:nvGraphicFramePr>
        <p:xfrm>
          <a:off x="2412610" y="2730501"/>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algn="ctr" fontAlgn="b"/>
                      <a:r>
                        <a:rPr lang="hr-HR" sz="3200" b="1" i="0" u="none" strike="noStrike" dirty="0">
                          <a:solidFill>
                            <a:srgbClr val="000000"/>
                          </a:solidFill>
                          <a:effectLst/>
                          <a:latin typeface="Trebuchet MS"/>
                          <a:cs typeface="Trebuchet MS"/>
                        </a:rPr>
                        <a:t>54.0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23.9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22.1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77850" name="Slide Number Placeholder 1">
            <a:extLst>
              <a:ext uri="{FF2B5EF4-FFF2-40B4-BE49-F238E27FC236}">
                <a16:creationId xmlns:a16="http://schemas.microsoft.com/office/drawing/2014/main" xmlns="" id="{87C5FE5B-F197-F249-BC12-78D0204C13A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455A48C-BCA9-134C-AD6F-1CA6A73FF2A5}" type="slidenum">
              <a:rPr lang="en-GB" altLang="en-US" sz="1400"/>
              <a:pPr>
                <a:spcBef>
                  <a:spcPct val="0"/>
                </a:spcBef>
                <a:buFontTx/>
                <a:buNone/>
              </a:pPr>
              <a:t>23</a:t>
            </a:fld>
            <a:endParaRPr lang="en-GB" altLang="en-US" sz="1400"/>
          </a:p>
        </p:txBody>
      </p:sp>
    </p:spTree>
    <p:extLst>
      <p:ext uri="{BB962C8B-B14F-4D97-AF65-F5344CB8AC3E}">
        <p14:creationId xmlns:p14="http://schemas.microsoft.com/office/powerpoint/2010/main" val="2131104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957E868C-E7DA-EB4C-ACBD-D823A409A112}"/>
              </a:ext>
            </a:extLst>
          </p:cNvPr>
          <p:cNvSpPr txBox="1">
            <a:spLocks noChangeArrowheads="1"/>
          </p:cNvSpPr>
          <p:nvPr/>
        </p:nvSpPr>
        <p:spPr bwMode="auto">
          <a:xfrm>
            <a:off x="1498600" y="260350"/>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Does your university, in which you work, have an official policy document on academic freedom?  </a:t>
            </a:r>
          </a:p>
        </p:txBody>
      </p:sp>
      <p:pic>
        <p:nvPicPr>
          <p:cNvPr id="79874" name="Picture 34">
            <a:extLst>
              <a:ext uri="{FF2B5EF4-FFF2-40B4-BE49-F238E27FC236}">
                <a16:creationId xmlns:a16="http://schemas.microsoft.com/office/drawing/2014/main" xmlns="" id="{CCA3C148-548A-6245-B0CB-8CBF5D8D1C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025" y="2492376"/>
            <a:ext cx="10302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D28B640C-056E-224B-8C0E-9B8700855F76}"/>
              </a:ext>
            </a:extLst>
          </p:cNvPr>
          <p:cNvGraphicFramePr>
            <a:graphicFrameLocks noGrp="1"/>
          </p:cNvGraphicFramePr>
          <p:nvPr/>
        </p:nvGraphicFramePr>
        <p:xfrm>
          <a:off x="2566989" y="2276475"/>
          <a:ext cx="7032625" cy="2952750"/>
        </p:xfrm>
        <a:graphic>
          <a:graphicData uri="http://schemas.openxmlformats.org/drawingml/2006/table">
            <a:tbl>
              <a:tblPr/>
              <a:tblGrid>
                <a:gridCol w="5400675">
                  <a:extLst>
                    <a:ext uri="{9D8B030D-6E8A-4147-A177-3AD203B41FA5}">
                      <a16:colId xmlns:a16="http://schemas.microsoft.com/office/drawing/2014/main" xmlns="" val="20000"/>
                    </a:ext>
                  </a:extLst>
                </a:gridCol>
                <a:gridCol w="1631950">
                  <a:extLst>
                    <a:ext uri="{9D8B030D-6E8A-4147-A177-3AD203B41FA5}">
                      <a16:colId xmlns:a16="http://schemas.microsoft.com/office/drawing/2014/main" xmlns="" val="20001"/>
                    </a:ext>
                  </a:extLst>
                </a:gridCol>
              </a:tblGrid>
              <a:tr h="1066800">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rebuchet MS" panose="020B0603020202020204" pitchFamily="34" charset="0"/>
                          <a:ea typeface="MS PGothic" panose="020B0600070205080204" pitchFamily="34" charset="-128"/>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50">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No</a:t>
                      </a:r>
                    </a:p>
                  </a:txBody>
                  <a:tcPr marL="91427" marR="91427"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23.6</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50">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Yes</a:t>
                      </a:r>
                    </a:p>
                  </a:txBody>
                  <a:tcPr marL="91427" marR="91427"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14.8</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28650">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a:ln>
                            <a:noFill/>
                          </a:ln>
                          <a:solidFill>
                            <a:schemeClr val="tx1"/>
                          </a:solidFill>
                          <a:effectLst/>
                          <a:latin typeface="Trebuchet MS" panose="020B0603020202020204" pitchFamily="34" charset="0"/>
                          <a:ea typeface="MS PGothic" panose="020B0600070205080204" pitchFamily="34" charset="-128"/>
                        </a:rPr>
                        <a:t>I Don’t Know</a:t>
                      </a:r>
                    </a:p>
                  </a:txBody>
                  <a:tcPr marL="91427" marR="91427"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3200" b="1" kern="1200" dirty="0">
                          <a:solidFill>
                            <a:schemeClr val="tx1"/>
                          </a:solidFill>
                          <a:latin typeface="Trebuchet MS"/>
                          <a:ea typeface="+mn-ea"/>
                          <a:cs typeface="Trebuchet MS"/>
                        </a:rPr>
                        <a:t>61.7</a:t>
                      </a:r>
                    </a:p>
                  </a:txBody>
                  <a:tcPr marL="12700" marR="12700" marT="1270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79892" name="Slide Number Placeholder 1">
            <a:extLst>
              <a:ext uri="{FF2B5EF4-FFF2-40B4-BE49-F238E27FC236}">
                <a16:creationId xmlns:a16="http://schemas.microsoft.com/office/drawing/2014/main" xmlns="" id="{A44C18F2-817B-E345-9823-A795A63D7DC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D6781B9-145B-6747-831D-1356D6C97F7B}" type="slidenum">
              <a:rPr lang="en-GB" altLang="en-US" sz="1400"/>
              <a:pPr>
                <a:spcBef>
                  <a:spcPct val="0"/>
                </a:spcBef>
                <a:buFontTx/>
                <a:buNone/>
              </a:pPr>
              <a:t>24</a:t>
            </a:fld>
            <a:endParaRPr lang="en-GB" altLang="en-US" sz="1400"/>
          </a:p>
        </p:txBody>
      </p:sp>
    </p:spTree>
    <p:extLst>
      <p:ext uri="{BB962C8B-B14F-4D97-AF65-F5344CB8AC3E}">
        <p14:creationId xmlns:p14="http://schemas.microsoft.com/office/powerpoint/2010/main" val="2078995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5420E3EA-4823-C54C-A50C-8F09F05ECEB9}"/>
              </a:ext>
            </a:extLst>
          </p:cNvPr>
          <p:cNvSpPr txBox="1">
            <a:spLocks noChangeArrowheads="1"/>
          </p:cNvSpPr>
          <p:nvPr/>
        </p:nvSpPr>
        <p:spPr bwMode="auto">
          <a:xfrm>
            <a:off x="1498600" y="260350"/>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I would welcome additional information on the constitutional/legislative protection for academic freedom in my nation </a:t>
            </a:r>
          </a:p>
        </p:txBody>
      </p:sp>
      <p:pic>
        <p:nvPicPr>
          <p:cNvPr id="83970" name="Picture 34">
            <a:extLst>
              <a:ext uri="{FF2B5EF4-FFF2-40B4-BE49-F238E27FC236}">
                <a16:creationId xmlns:a16="http://schemas.microsoft.com/office/drawing/2014/main" xmlns="" id="{DA42AA14-54D8-984C-B0A6-A573659F5F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9464" y="2420939"/>
            <a:ext cx="10318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820BC5C0-D45C-6448-BE15-76ACE0FC1543}"/>
              </a:ext>
            </a:extLst>
          </p:cNvPr>
          <p:cNvGraphicFramePr>
            <a:graphicFrameLocks noGrp="1"/>
          </p:cNvGraphicFramePr>
          <p:nvPr>
            <p:extLst>
              <p:ext uri="{D42A27DB-BD31-4B8C-83A1-F6EECF244321}">
                <p14:modId xmlns:p14="http://schemas.microsoft.com/office/powerpoint/2010/main" val="248554413"/>
              </p:ext>
            </p:extLst>
          </p:nvPr>
        </p:nvGraphicFramePr>
        <p:xfrm>
          <a:off x="2711451" y="2205038"/>
          <a:ext cx="7032625" cy="2952759"/>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Strongly Agree/Agree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algn="ctr" fontAlgn="b"/>
                      <a:r>
                        <a:rPr lang="en-GB" sz="3200" b="1" i="0" u="none" strike="noStrike" dirty="0">
                          <a:solidFill>
                            <a:srgbClr val="000000"/>
                          </a:solidFill>
                          <a:effectLst/>
                          <a:latin typeface="Trebuchet MS"/>
                          <a:cs typeface="Trebuchet MS"/>
                        </a:rPr>
                        <a:t>74.8</a:t>
                      </a:r>
                      <a:endParaRPr lang="hr-HR" sz="3200" b="1" i="0" u="none" strike="noStrike" dirty="0">
                        <a:solidFill>
                          <a:srgbClr val="000000"/>
                        </a:solidFill>
                        <a:effectLst/>
                        <a:latin typeface="Trebuchet MS"/>
                        <a:cs typeface="Trebuchet MS"/>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Neither Agree nor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17.8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286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Disagree/Strongly Disagree</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7.4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83994" name="Slide Number Placeholder 1">
            <a:extLst>
              <a:ext uri="{FF2B5EF4-FFF2-40B4-BE49-F238E27FC236}">
                <a16:creationId xmlns:a16="http://schemas.microsoft.com/office/drawing/2014/main" xmlns="" id="{5565258A-87FE-594D-B90A-B96E10B9C92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3B18561-B87B-6C4C-8789-66C1406FBA93}" type="slidenum">
              <a:rPr lang="en-GB" altLang="en-US" sz="1400"/>
              <a:pPr>
                <a:spcBef>
                  <a:spcPct val="0"/>
                </a:spcBef>
                <a:buFontTx/>
                <a:buNone/>
              </a:pPr>
              <a:t>25</a:t>
            </a:fld>
            <a:endParaRPr lang="en-GB" altLang="en-US" sz="1400"/>
          </a:p>
        </p:txBody>
      </p:sp>
    </p:spTree>
    <p:extLst>
      <p:ext uri="{BB962C8B-B14F-4D97-AF65-F5344CB8AC3E}">
        <p14:creationId xmlns:p14="http://schemas.microsoft.com/office/powerpoint/2010/main" val="521703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A37A4EEC-733C-8E44-BACB-564FB59829D6}"/>
              </a:ext>
            </a:extLst>
          </p:cNvPr>
          <p:cNvSpPr txBox="1">
            <a:spLocks noChangeArrowheads="1"/>
          </p:cNvSpPr>
          <p:nvPr/>
        </p:nvSpPr>
        <p:spPr bwMode="auto">
          <a:xfrm>
            <a:off x="1498600" y="260350"/>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Because of your academic views have you been subjected to/threatened with denial of promotion?</a:t>
            </a:r>
          </a:p>
        </p:txBody>
      </p:sp>
      <p:pic>
        <p:nvPicPr>
          <p:cNvPr id="86018" name="Picture 34">
            <a:extLst>
              <a:ext uri="{FF2B5EF4-FFF2-40B4-BE49-F238E27FC236}">
                <a16:creationId xmlns:a16="http://schemas.microsoft.com/office/drawing/2014/main" xmlns="" id="{98D204D9-B333-E04C-ABAA-93F0C3DAF9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3564" y="2420939"/>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18957890-649C-DA4F-833A-164D893A803E}"/>
              </a:ext>
            </a:extLst>
          </p:cNvPr>
          <p:cNvGraphicFramePr>
            <a:graphicFrameLocks noGrp="1"/>
          </p:cNvGraphicFramePr>
          <p:nvPr/>
        </p:nvGraphicFramePr>
        <p:xfrm>
          <a:off x="2495551" y="2205038"/>
          <a:ext cx="7032625" cy="2324100"/>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chemeClr val="tx1"/>
                          </a:solidFill>
                          <a:effectLst/>
                          <a:latin typeface="Trebuchet MS" charset="0"/>
                          <a:ea typeface="MS PGothic" charset="0"/>
                          <a:cs typeface="MS PGothic" charset="0"/>
                        </a:rPr>
                        <a:t>Yes</a:t>
                      </a:r>
                    </a:p>
                  </a:txBody>
                  <a:tcPr marL="91429" marR="9142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algn="ctr" fontAlgn="b"/>
                      <a:r>
                        <a:rPr lang="hr-HR" sz="3200" b="1" i="0" u="none" strike="noStrike" dirty="0">
                          <a:solidFill>
                            <a:srgbClr val="000000"/>
                          </a:solidFill>
                          <a:effectLst/>
                          <a:latin typeface="Trebuchet MS"/>
                          <a:cs typeface="Trebuchet MS"/>
                        </a:rPr>
                        <a:t>11.</a:t>
                      </a:r>
                      <a:r>
                        <a:rPr lang="en-GB" sz="3200" b="1" i="0" u="none" strike="noStrike" dirty="0">
                          <a:solidFill>
                            <a:srgbClr val="000000"/>
                          </a:solidFill>
                          <a:effectLst/>
                          <a:latin typeface="Trebuchet MS"/>
                          <a:cs typeface="Trebuchet MS"/>
                        </a:rPr>
                        <a:t>0</a:t>
                      </a:r>
                      <a:endParaRPr lang="hr-HR" sz="3200" b="1" i="0" u="none" strike="noStrike" dirty="0">
                        <a:solidFill>
                          <a:srgbClr val="000000"/>
                        </a:solidFill>
                        <a:effectLst/>
                        <a:latin typeface="Trebuchet MS"/>
                        <a:cs typeface="Trebuchet MS"/>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No</a:t>
                      </a:r>
                    </a:p>
                  </a:txBody>
                  <a:tcPr marL="91429" marR="91429"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89.0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86033" name="Slide Number Placeholder 1">
            <a:extLst>
              <a:ext uri="{FF2B5EF4-FFF2-40B4-BE49-F238E27FC236}">
                <a16:creationId xmlns:a16="http://schemas.microsoft.com/office/drawing/2014/main" xmlns="" id="{D30B8D37-D4A0-CD4A-BF21-3EC2408A749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CD64F05-F9F0-6246-9538-EA0A79000D1F}" type="slidenum">
              <a:rPr lang="en-GB" altLang="en-US" sz="1400"/>
              <a:pPr>
                <a:spcBef>
                  <a:spcPct val="0"/>
                </a:spcBef>
                <a:buFontTx/>
                <a:buNone/>
              </a:pPr>
              <a:t>26</a:t>
            </a:fld>
            <a:endParaRPr lang="en-GB" altLang="en-US" sz="1400"/>
          </a:p>
        </p:txBody>
      </p:sp>
    </p:spTree>
    <p:extLst>
      <p:ext uri="{BB962C8B-B14F-4D97-AF65-F5344CB8AC3E}">
        <p14:creationId xmlns:p14="http://schemas.microsoft.com/office/powerpoint/2010/main" val="2499737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82210304-BC11-AF4A-8541-01189678FB15}"/>
              </a:ext>
            </a:extLst>
          </p:cNvPr>
          <p:cNvSpPr txBox="1">
            <a:spLocks noChangeArrowheads="1"/>
          </p:cNvSpPr>
          <p:nvPr/>
        </p:nvSpPr>
        <p:spPr bwMode="auto">
          <a:xfrm>
            <a:off x="1172688" y="346301"/>
            <a:ext cx="10181112" cy="2062163"/>
          </a:xfrm>
          <a:prstGeom prst="rect">
            <a:avLst/>
          </a:prstGeom>
          <a:noFill/>
          <a:ln>
            <a:noFill/>
          </a:ln>
          <a:effectLs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GB" altLang="en-US" sz="3200" b="1" dirty="0">
                <a:solidFill>
                  <a:srgbClr val="002060"/>
                </a:solidFill>
                <a:effectLst>
                  <a:outerShdw blurRad="38100" dist="38100" dir="2700000" algn="tl">
                    <a:srgbClr val="C0C0C0"/>
                  </a:outerShdw>
                </a:effectLst>
                <a:latin typeface="Trebuchet MS" panose="020B0603020202020204" pitchFamily="34" charset="0"/>
              </a:rPr>
              <a:t>Because of your academic views have you been </a:t>
            </a:r>
            <a:r>
              <a:rPr lang="en-US" altLang="en-US" sz="3200" b="1" dirty="0">
                <a:solidFill>
                  <a:srgbClr val="002060"/>
                </a:solidFill>
                <a:effectLst>
                  <a:outerShdw blurRad="38100" dist="38100" dir="2700000" algn="tl">
                    <a:srgbClr val="C0C0C0"/>
                  </a:outerShdw>
                </a:effectLst>
                <a:latin typeface="Trebuchet MS" panose="020B0603020202020204" pitchFamily="34" charset="0"/>
              </a:rPr>
              <a:t>subjected to/threatened with being </a:t>
            </a:r>
            <a:r>
              <a:rPr lang="en-GB" altLang="en-US" sz="3200" b="1" dirty="0">
                <a:solidFill>
                  <a:srgbClr val="002060"/>
                </a:solidFill>
                <a:effectLst>
                  <a:outerShdw blurRad="38100" dist="38100" dir="2700000" algn="tl">
                    <a:srgbClr val="C0C0C0"/>
                  </a:outerShdw>
                </a:effectLst>
                <a:latin typeface="Trebuchet MS" panose="020B0603020202020204" pitchFamily="34" charset="0"/>
              </a:rPr>
              <a:t>given different/fewer/additional teaching or research duties?</a:t>
            </a:r>
          </a:p>
        </p:txBody>
      </p:sp>
      <p:pic>
        <p:nvPicPr>
          <p:cNvPr id="92162" name="Picture 34">
            <a:extLst>
              <a:ext uri="{FF2B5EF4-FFF2-40B4-BE49-F238E27FC236}">
                <a16:creationId xmlns:a16="http://schemas.microsoft.com/office/drawing/2014/main" xmlns="" id="{A67F086B-A681-6F4B-B825-C33C03866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3564" y="3429001"/>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0FD5C2C1-EF0E-6947-AC81-305AC40D8E6F}"/>
              </a:ext>
            </a:extLst>
          </p:cNvPr>
          <p:cNvGraphicFramePr>
            <a:graphicFrameLocks noGrp="1"/>
          </p:cNvGraphicFramePr>
          <p:nvPr/>
        </p:nvGraphicFramePr>
        <p:xfrm>
          <a:off x="2495551" y="3213100"/>
          <a:ext cx="7032625" cy="2324100"/>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Yes</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algn="ctr" fontAlgn="b"/>
                      <a:r>
                        <a:rPr lang="hr-HR" sz="3200" b="1" i="0" u="none" strike="noStrike" dirty="0">
                          <a:solidFill>
                            <a:srgbClr val="000000"/>
                          </a:solidFill>
                          <a:effectLst/>
                          <a:latin typeface="Trebuchet MS"/>
                          <a:cs typeface="Trebuchet MS"/>
                        </a:rPr>
                        <a:t>10.2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No</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nb-NO" sz="3200" b="1" i="0" u="none" strike="noStrike" dirty="0">
                          <a:solidFill>
                            <a:srgbClr val="000000"/>
                          </a:solidFill>
                          <a:effectLst/>
                          <a:latin typeface="Trebuchet MS"/>
                          <a:cs typeface="Trebuchet MS"/>
                        </a:rPr>
                        <a:t>89.8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92177" name="Slide Number Placeholder 1">
            <a:extLst>
              <a:ext uri="{FF2B5EF4-FFF2-40B4-BE49-F238E27FC236}">
                <a16:creationId xmlns:a16="http://schemas.microsoft.com/office/drawing/2014/main" xmlns="" id="{477EF306-A382-6A49-BAFF-3AE9A7A2824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5FCB915-60BB-AE48-B849-E14E992D7781}" type="slidenum">
              <a:rPr lang="en-GB" altLang="en-US" sz="1400"/>
              <a:pPr>
                <a:spcBef>
                  <a:spcPct val="0"/>
                </a:spcBef>
                <a:buFontTx/>
                <a:buNone/>
              </a:pPr>
              <a:t>27</a:t>
            </a:fld>
            <a:endParaRPr lang="en-GB" altLang="en-US" sz="1400"/>
          </a:p>
        </p:txBody>
      </p:sp>
    </p:spTree>
    <p:extLst>
      <p:ext uri="{BB962C8B-B14F-4D97-AF65-F5344CB8AC3E}">
        <p14:creationId xmlns:p14="http://schemas.microsoft.com/office/powerpoint/2010/main" val="2575869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DEC15CB2-4B91-484A-99AE-A111E5C57824}"/>
              </a:ext>
            </a:extLst>
          </p:cNvPr>
          <p:cNvSpPr txBox="1">
            <a:spLocks noChangeArrowheads="1"/>
          </p:cNvSpPr>
          <p:nvPr/>
        </p:nvSpPr>
        <p:spPr bwMode="auto">
          <a:xfrm>
            <a:off x="1498600" y="260350"/>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Because of your academic views have you been subjected to bullying by academic colleagues? </a:t>
            </a:r>
          </a:p>
        </p:txBody>
      </p:sp>
      <p:pic>
        <p:nvPicPr>
          <p:cNvPr id="96258" name="Picture 34">
            <a:extLst>
              <a:ext uri="{FF2B5EF4-FFF2-40B4-BE49-F238E27FC236}">
                <a16:creationId xmlns:a16="http://schemas.microsoft.com/office/drawing/2014/main" xmlns="" id="{D5EC9905-9329-2D45-9574-B3D358AEAC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025" y="2997201"/>
            <a:ext cx="10302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F7F1A441-C338-CD41-8558-D7231699A1A1}"/>
              </a:ext>
            </a:extLst>
          </p:cNvPr>
          <p:cNvGraphicFramePr>
            <a:graphicFrameLocks noGrp="1"/>
          </p:cNvGraphicFramePr>
          <p:nvPr/>
        </p:nvGraphicFramePr>
        <p:xfrm>
          <a:off x="2640014" y="2781300"/>
          <a:ext cx="7032625" cy="2324100"/>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Yes</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15.5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No</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84.5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96273" name="Slide Number Placeholder 1">
            <a:extLst>
              <a:ext uri="{FF2B5EF4-FFF2-40B4-BE49-F238E27FC236}">
                <a16:creationId xmlns:a16="http://schemas.microsoft.com/office/drawing/2014/main" xmlns="" id="{77C50360-5525-5E4B-8FA2-EEC06CE29EC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4813600-681C-C14D-A1A1-40FBE28C3D30}" type="slidenum">
              <a:rPr lang="en-GB" altLang="en-US" sz="1400"/>
              <a:pPr>
                <a:spcBef>
                  <a:spcPct val="0"/>
                </a:spcBef>
                <a:buFontTx/>
                <a:buNone/>
              </a:pPr>
              <a:t>28</a:t>
            </a:fld>
            <a:endParaRPr lang="en-GB" altLang="en-US" sz="1400"/>
          </a:p>
        </p:txBody>
      </p:sp>
    </p:spTree>
    <p:extLst>
      <p:ext uri="{BB962C8B-B14F-4D97-AF65-F5344CB8AC3E}">
        <p14:creationId xmlns:p14="http://schemas.microsoft.com/office/powerpoint/2010/main" val="358654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DBC7C2B7-E8FF-DA49-A15E-2F8CF15C8FC9}"/>
              </a:ext>
            </a:extLst>
          </p:cNvPr>
          <p:cNvSpPr txBox="1">
            <a:spLocks noChangeArrowheads="1"/>
          </p:cNvSpPr>
          <p:nvPr/>
        </p:nvSpPr>
        <p:spPr bwMode="auto">
          <a:xfrm>
            <a:off x="1498600" y="260350"/>
            <a:ext cx="9144000" cy="1570038"/>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Because of your academic views have you been subjected to psychological pressure by someone in your institution? </a:t>
            </a:r>
          </a:p>
        </p:txBody>
      </p:sp>
      <p:pic>
        <p:nvPicPr>
          <p:cNvPr id="98306" name="Picture 34">
            <a:extLst>
              <a:ext uri="{FF2B5EF4-FFF2-40B4-BE49-F238E27FC236}">
                <a16:creationId xmlns:a16="http://schemas.microsoft.com/office/drawing/2014/main" xmlns="" id="{CAD00133-57A8-9443-A35D-904809BEB0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589" y="2997201"/>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CD100116-F643-2F45-9C5E-E468343A70AD}"/>
              </a:ext>
            </a:extLst>
          </p:cNvPr>
          <p:cNvGraphicFramePr>
            <a:graphicFrameLocks noGrp="1"/>
          </p:cNvGraphicFramePr>
          <p:nvPr/>
        </p:nvGraphicFramePr>
        <p:xfrm>
          <a:off x="2566989" y="2781300"/>
          <a:ext cx="7032625" cy="2324100"/>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Yes</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16.3</a:t>
                      </a:r>
                    </a:p>
                  </a:txBody>
                  <a:tcPr marL="91427" marR="91427"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No</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83.7</a:t>
                      </a:r>
                    </a:p>
                  </a:txBody>
                  <a:tcPr marL="91427" marR="91427"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98321" name="Slide Number Placeholder 1">
            <a:extLst>
              <a:ext uri="{FF2B5EF4-FFF2-40B4-BE49-F238E27FC236}">
                <a16:creationId xmlns:a16="http://schemas.microsoft.com/office/drawing/2014/main" xmlns="" id="{C28B2804-D286-0348-A7BC-2842DBD72BF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D30926D-A992-BB4C-BE28-C941B2D05957}" type="slidenum">
              <a:rPr lang="en-GB" altLang="en-US" sz="1400"/>
              <a:pPr>
                <a:spcBef>
                  <a:spcPct val="0"/>
                </a:spcBef>
                <a:buFontTx/>
                <a:buNone/>
              </a:pPr>
              <a:t>29</a:t>
            </a:fld>
            <a:endParaRPr lang="en-GB" altLang="en-US" sz="1400"/>
          </a:p>
        </p:txBody>
      </p:sp>
    </p:spTree>
    <p:extLst>
      <p:ext uri="{BB962C8B-B14F-4D97-AF65-F5344CB8AC3E}">
        <p14:creationId xmlns:p14="http://schemas.microsoft.com/office/powerpoint/2010/main" val="313326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575EE2FE-9AE6-BC4B-8171-538E30EF6B07}"/>
              </a:ext>
            </a:extLst>
          </p:cNvPr>
          <p:cNvSpPr txBox="1">
            <a:spLocks noChangeArrowheads="1"/>
          </p:cNvSpPr>
          <p:nvPr/>
        </p:nvSpPr>
        <p:spPr bwMode="auto">
          <a:xfrm>
            <a:off x="1528763" y="-28575"/>
            <a:ext cx="914400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GB" altLang="en-US" sz="3600" b="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Previous Empirical Analyses</a:t>
            </a:r>
          </a:p>
        </p:txBody>
      </p:sp>
      <p:sp>
        <p:nvSpPr>
          <p:cNvPr id="1560579" name="Text Box 3">
            <a:extLst>
              <a:ext uri="{FF2B5EF4-FFF2-40B4-BE49-F238E27FC236}">
                <a16:creationId xmlns:a16="http://schemas.microsoft.com/office/drawing/2014/main" xmlns="" id="{C652A200-7AAF-5549-AFA5-CFC513C76FDF}"/>
              </a:ext>
            </a:extLst>
          </p:cNvPr>
          <p:cNvSpPr txBox="1">
            <a:spLocks noChangeArrowheads="1"/>
          </p:cNvSpPr>
          <p:nvPr/>
        </p:nvSpPr>
        <p:spPr bwMode="auto">
          <a:xfrm>
            <a:off x="878773" y="1166842"/>
            <a:ext cx="10189029" cy="4031873"/>
          </a:xfrm>
          <a:prstGeom prst="rect">
            <a:avLst/>
          </a:prstGeom>
          <a:noFill/>
          <a:ln>
            <a:noFill/>
          </a:ln>
          <a:effectLs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spcBef>
                <a:spcPct val="20000"/>
              </a:spcBef>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Despite its importance, until recently, no comparative analyses of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rPr>
              <a:t>de jure </a:t>
            </a:r>
            <a:r>
              <a:rPr lang="en-US" altLang="en-US" sz="3200" b="1" dirty="0">
                <a:solidFill>
                  <a:srgbClr val="002060"/>
                </a:solidFill>
                <a:effectLst>
                  <a:outerShdw blurRad="38100" dist="38100" dir="2700000" algn="tl">
                    <a:srgbClr val="C0C0C0"/>
                  </a:outerShdw>
                </a:effectLst>
                <a:latin typeface="Trebuchet MS" panose="020B0603020202020204" pitchFamily="34" charset="0"/>
              </a:rPr>
              <a:t>and </a:t>
            </a:r>
            <a:r>
              <a:rPr lang="en-US" altLang="en-US" sz="3200" b="1" i="1" dirty="0">
                <a:solidFill>
                  <a:srgbClr val="002060"/>
                </a:solidFill>
                <a:effectLst>
                  <a:outerShdw blurRad="38100" dist="38100" dir="2700000" algn="tl">
                    <a:srgbClr val="C0C0C0"/>
                  </a:outerShdw>
                </a:effectLst>
                <a:latin typeface="Trebuchet MS" panose="020B0603020202020204" pitchFamily="34" charset="0"/>
              </a:rPr>
              <a:t>de facto </a:t>
            </a:r>
            <a:r>
              <a:rPr lang="en-US" altLang="en-US" sz="3200" b="1" dirty="0">
                <a:solidFill>
                  <a:srgbClr val="002060"/>
                </a:solidFill>
                <a:effectLst>
                  <a:outerShdw blurRad="38100" dist="38100" dir="2700000" algn="tl">
                    <a:srgbClr val="C0C0C0"/>
                  </a:outerShdw>
                </a:effectLst>
                <a:latin typeface="Trebuchet MS" panose="020B0603020202020204" pitchFamily="34" charset="0"/>
              </a:rPr>
              <a:t>protection for academic freedom, against common bench-marks had been attempted.  Appointment of an EU Marie </a:t>
            </a:r>
            <a:r>
              <a:rPr lang="en-US" altLang="en-US" sz="3200" b="1" dirty="0" err="1">
                <a:solidFill>
                  <a:srgbClr val="002060"/>
                </a:solidFill>
                <a:effectLst>
                  <a:outerShdw blurRad="38100" dist="38100" dir="2700000" algn="tl">
                    <a:srgbClr val="C0C0C0"/>
                  </a:outerShdw>
                </a:effectLst>
                <a:latin typeface="Trebuchet MS" panose="020B0603020202020204" pitchFamily="34" charset="0"/>
              </a:rPr>
              <a:t>Skłodowska</a:t>
            </a:r>
            <a:r>
              <a:rPr lang="en-US" altLang="en-US" sz="3200" b="1" dirty="0">
                <a:solidFill>
                  <a:srgbClr val="002060"/>
                </a:solidFill>
                <a:effectLst>
                  <a:outerShdw blurRad="38100" dist="38100" dir="2700000" algn="tl">
                    <a:srgbClr val="C0C0C0"/>
                  </a:outerShdw>
                </a:effectLst>
                <a:latin typeface="Trebuchet MS" panose="020B0603020202020204" pitchFamily="34" charset="0"/>
              </a:rPr>
              <a:t>-Curie European Fellowship enabled a detailed “bottom up” examination of the legislation to provide a nuanced, definitive picture, which was previously lacking.</a:t>
            </a:r>
            <a:endParaRPr lang="en-GB" altLang="en-US" sz="3200" b="1" dirty="0">
              <a:solidFill>
                <a:srgbClr val="002060"/>
              </a:solidFill>
              <a:effectLst>
                <a:outerShdw blurRad="38100" dist="38100" dir="2700000" algn="tl">
                  <a:srgbClr val="C0C0C0"/>
                </a:outerShdw>
              </a:effectLst>
              <a:latin typeface="Trebuchet MS" panose="020B0603020202020204" pitchFamily="34" charset="0"/>
            </a:endParaRPr>
          </a:p>
        </p:txBody>
      </p:sp>
      <p:sp>
        <p:nvSpPr>
          <p:cNvPr id="31747" name="Slide Number Placeholder 1">
            <a:extLst>
              <a:ext uri="{FF2B5EF4-FFF2-40B4-BE49-F238E27FC236}">
                <a16:creationId xmlns:a16="http://schemas.microsoft.com/office/drawing/2014/main" xmlns="" id="{157FEA7B-C56B-E74A-80F3-75B627E9A36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6B33301-01BC-B745-8FDD-C9B45A9390E1}" type="slidenum">
              <a:rPr lang="en-GB" altLang="en-US" sz="1400"/>
              <a:pPr>
                <a:spcBef>
                  <a:spcPct val="0"/>
                </a:spcBef>
                <a:buFontTx/>
                <a:buNone/>
              </a:pPr>
              <a:t>3</a:t>
            </a:fld>
            <a:endParaRPr lang="en-GB" altLang="en-US" sz="1400"/>
          </a:p>
        </p:txBody>
      </p:sp>
    </p:spTree>
    <p:extLst>
      <p:ext uri="{BB962C8B-B14F-4D97-AF65-F5344CB8AC3E}">
        <p14:creationId xmlns:p14="http://schemas.microsoft.com/office/powerpoint/2010/main" val="3410360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9" name="Text Box 3">
            <a:extLst>
              <a:ext uri="{FF2B5EF4-FFF2-40B4-BE49-F238E27FC236}">
                <a16:creationId xmlns:a16="http://schemas.microsoft.com/office/drawing/2014/main" xmlns="" id="{6389F34D-944B-144E-B57A-4D15F826D09C}"/>
              </a:ext>
            </a:extLst>
          </p:cNvPr>
          <p:cNvSpPr txBox="1">
            <a:spLocks noChangeArrowheads="1"/>
          </p:cNvSpPr>
          <p:nvPr/>
        </p:nvSpPr>
        <p:spPr bwMode="auto">
          <a:xfrm>
            <a:off x="1498600" y="260351"/>
            <a:ext cx="9144000" cy="1077913"/>
          </a:xfrm>
          <a:prstGeom prst="rect">
            <a:avLst/>
          </a:prstGeom>
          <a:noFill/>
          <a:ln>
            <a:noFill/>
          </a:ln>
          <a:effectLs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a:spcBef>
                <a:spcPct val="20000"/>
              </a:spcBef>
              <a:defRPr/>
            </a:pPr>
            <a:r>
              <a:rPr lang="en-US" altLang="en-US" sz="3200" b="1">
                <a:solidFill>
                  <a:srgbClr val="002060"/>
                </a:solidFill>
                <a:effectLst>
                  <a:outerShdw blurRad="38100" dist="38100" dir="2700000" algn="tl">
                    <a:srgbClr val="C0C0C0"/>
                  </a:outerShdw>
                </a:effectLst>
                <a:latin typeface="Trebuchet MS" panose="020B0603020202020204" pitchFamily="34" charset="0"/>
              </a:rPr>
              <a:t>Because of your academic views have you ever practised self censorship? </a:t>
            </a:r>
          </a:p>
        </p:txBody>
      </p:sp>
      <p:pic>
        <p:nvPicPr>
          <p:cNvPr id="100354" name="Picture 34">
            <a:extLst>
              <a:ext uri="{FF2B5EF4-FFF2-40B4-BE49-F238E27FC236}">
                <a16:creationId xmlns:a16="http://schemas.microsoft.com/office/drawing/2014/main" xmlns="" id="{880F7E82-5A10-D346-BD3A-84FD67E95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589" y="2924176"/>
            <a:ext cx="10302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xmlns="" id="{EC7DDF72-322A-884C-940C-D139C07433CB}"/>
              </a:ext>
            </a:extLst>
          </p:cNvPr>
          <p:cNvGraphicFramePr>
            <a:graphicFrameLocks noGrp="1"/>
          </p:cNvGraphicFramePr>
          <p:nvPr/>
        </p:nvGraphicFramePr>
        <p:xfrm>
          <a:off x="2566989" y="2781300"/>
          <a:ext cx="7032625" cy="2324100"/>
        </p:xfrm>
        <a:graphic>
          <a:graphicData uri="http://schemas.openxmlformats.org/drawingml/2006/table">
            <a:tbl>
              <a:tblPr/>
              <a:tblGrid>
                <a:gridCol w="5400686">
                  <a:extLst>
                    <a:ext uri="{9D8B030D-6E8A-4147-A177-3AD203B41FA5}">
                      <a16:colId xmlns:a16="http://schemas.microsoft.com/office/drawing/2014/main" xmlns="" val="20000"/>
                    </a:ext>
                  </a:extLst>
                </a:gridCol>
                <a:gridCol w="1631939">
                  <a:extLst>
                    <a:ext uri="{9D8B030D-6E8A-4147-A177-3AD203B41FA5}">
                      <a16:colId xmlns:a16="http://schemas.microsoft.com/office/drawing/2014/main" xmlns="" val="20001"/>
                    </a:ext>
                  </a:extLst>
                </a:gridCol>
              </a:tblGrid>
              <a:tr h="10668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Response (%)</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rebuchet MS" charset="0"/>
                        <a:ea typeface="MS PGothic" charset="0"/>
                        <a:cs typeface="MS PGothic" charset="0"/>
                      </a:endParaRP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Yes</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21.1</a:t>
                      </a:r>
                    </a:p>
                  </a:txBody>
                  <a:tcPr marL="91427" marR="91427"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xmlns="" val="10001"/>
                  </a:ext>
                </a:extLst>
              </a:tr>
              <a:tr h="628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charset="0"/>
                          <a:ea typeface="MS PGothic" charset="0"/>
                          <a:cs typeface="MS PGothic" charset="0"/>
                        </a:rPr>
                        <a:t>No</a:t>
                      </a:r>
                    </a:p>
                  </a:txBody>
                  <a:tcPr marL="91464" marR="91464"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tx1"/>
                          </a:solidFill>
                          <a:latin typeface="Trebuchet MS"/>
                          <a:ea typeface="+mn-ea"/>
                          <a:cs typeface="Trebuchet MS"/>
                        </a:rPr>
                        <a:t>78.9</a:t>
                      </a:r>
                    </a:p>
                  </a:txBody>
                  <a:tcPr marL="91427" marR="91427"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00369" name="Slide Number Placeholder 1">
            <a:extLst>
              <a:ext uri="{FF2B5EF4-FFF2-40B4-BE49-F238E27FC236}">
                <a16:creationId xmlns:a16="http://schemas.microsoft.com/office/drawing/2014/main" xmlns="" id="{40C81B1E-2AB4-BA4A-9990-E5EBA61A0D9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9681FCE-89C6-E544-85F7-3CE0F66504FA}" type="slidenum">
              <a:rPr lang="en-GB" altLang="en-US" sz="1400"/>
              <a:pPr>
                <a:spcBef>
                  <a:spcPct val="0"/>
                </a:spcBef>
                <a:buFontTx/>
                <a:buNone/>
              </a:pPr>
              <a:t>30</a:t>
            </a:fld>
            <a:endParaRPr lang="en-GB" altLang="en-US" sz="1400"/>
          </a:p>
        </p:txBody>
      </p:sp>
    </p:spTree>
    <p:extLst>
      <p:ext uri="{BB962C8B-B14F-4D97-AF65-F5344CB8AC3E}">
        <p14:creationId xmlns:p14="http://schemas.microsoft.com/office/powerpoint/2010/main" val="1278415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7241A19B-5ACA-9542-8D6C-4DC7669305C9}"/>
              </a:ext>
            </a:extLst>
          </p:cNvPr>
          <p:cNvSpPr txBox="1">
            <a:spLocks noChangeArrowheads="1"/>
          </p:cNvSpPr>
          <p:nvPr/>
        </p:nvSpPr>
        <p:spPr bwMode="auto">
          <a:xfrm>
            <a:off x="1524000" y="-171450"/>
            <a:ext cx="914400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GB" altLang="en-US" sz="3600" b="1" i="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Facto </a:t>
            </a:r>
            <a:r>
              <a:rPr lang="en-GB" altLang="en-US" sz="3600" b="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Results Summary</a:t>
            </a:r>
          </a:p>
        </p:txBody>
      </p:sp>
      <p:sp>
        <p:nvSpPr>
          <p:cNvPr id="4" name="Text Box 3">
            <a:extLst>
              <a:ext uri="{FF2B5EF4-FFF2-40B4-BE49-F238E27FC236}">
                <a16:creationId xmlns:a16="http://schemas.microsoft.com/office/drawing/2014/main" xmlns="" id="{18A4E7E0-18BC-8F43-9E72-046BEFACEC5C}"/>
              </a:ext>
            </a:extLst>
          </p:cNvPr>
          <p:cNvSpPr txBox="1">
            <a:spLocks noChangeArrowheads="1"/>
          </p:cNvSpPr>
          <p:nvPr/>
        </p:nvSpPr>
        <p:spPr bwMode="auto">
          <a:xfrm>
            <a:off x="534390" y="549276"/>
            <a:ext cx="10972800" cy="6900351"/>
          </a:xfrm>
          <a:prstGeom prst="rect">
            <a:avLst/>
          </a:prstGeom>
          <a:noFill/>
          <a:ln>
            <a:noFill/>
          </a:ln>
          <a:effectLs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539750" indent="-45720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342000" lvl="1" indent="-342000">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Half of respondents had an adequate knowledge of academic freedom, but didn’t know if there was an official document</a:t>
            </a:r>
          </a:p>
          <a:p>
            <a:pPr marL="342000" lvl="1" indent="-342000">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Most thought academic freedom for teaching and research was unchanged, but had declined in terms of autonomy, governance and tenure</a:t>
            </a:r>
          </a:p>
          <a:p>
            <a:pPr marL="342000" lvl="1" indent="-342000">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15% were subjected to bullying because of their academic views</a:t>
            </a:r>
          </a:p>
          <a:p>
            <a:pPr marL="342000" lvl="1" indent="-342000">
              <a:spcBef>
                <a:spcPts val="600"/>
              </a:spcBef>
              <a:buFont typeface="Arial" panose="020B0604020202020204" pitchFamily="34" charset="0"/>
              <a:buChar char="•"/>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16% were subjected to psychological pressure </a:t>
            </a:r>
            <a:r>
              <a:rPr lang="en-GB" altLang="en-US" sz="3200" b="1" dirty="0">
                <a:solidFill>
                  <a:srgbClr val="002060"/>
                </a:solidFill>
                <a:effectLst>
                  <a:outerShdw blurRad="38100" dist="38100" dir="2700000" algn="tl">
                    <a:srgbClr val="C0C0C0"/>
                  </a:outerShdw>
                </a:effectLst>
                <a:latin typeface="Trebuchet MS" panose="020B0603020202020204" pitchFamily="34" charset="0"/>
              </a:rPr>
              <a:t>because of their academic views</a:t>
            </a:r>
            <a:endParaRPr lang="en-US" altLang="en-US" sz="3200" b="1" dirty="0">
              <a:solidFill>
                <a:srgbClr val="002060"/>
              </a:solidFill>
              <a:effectLst>
                <a:outerShdw blurRad="38100" dist="38100" dir="2700000" algn="tl">
                  <a:srgbClr val="C0C0C0"/>
                </a:outerShdw>
              </a:effectLst>
              <a:latin typeface="Trebuchet MS" panose="020B0603020202020204" pitchFamily="34" charset="0"/>
            </a:endParaRPr>
          </a:p>
          <a:p>
            <a:pPr marL="342000" lvl="1" indent="-342000">
              <a:spcBef>
                <a:spcPts val="600"/>
              </a:spcBef>
              <a:buFont typeface="Arial" panose="020B0604020202020204" pitchFamily="34" charset="0"/>
              <a:buChar char="•"/>
              <a:defRPr/>
            </a:pPr>
            <a:r>
              <a:rPr lang="en-GB" altLang="en-US" sz="3200" b="1" dirty="0">
                <a:solidFill>
                  <a:srgbClr val="002060"/>
                </a:solidFill>
                <a:effectLst>
                  <a:outerShdw blurRad="38100" dist="38100" dir="2700000" algn="tl">
                    <a:srgbClr val="C0C0C0"/>
                  </a:outerShdw>
                </a:effectLst>
                <a:latin typeface="Trebuchet MS" panose="020B0603020202020204" pitchFamily="34" charset="0"/>
              </a:rPr>
              <a:t>1 academic in 5, because of their academic views, had practised self censorship </a:t>
            </a:r>
          </a:p>
          <a:p>
            <a:pPr lvl="1" eaLnBrk="1" hangingPunct="1">
              <a:spcBef>
                <a:spcPct val="20000"/>
              </a:spcBef>
              <a:buFont typeface="Arial" panose="020B0604020202020204" pitchFamily="34" charset="0"/>
              <a:buChar char="•"/>
              <a:defRPr/>
            </a:pPr>
            <a:endParaRPr lang="en-GB" altLang="en-US" sz="3200" b="1" dirty="0">
              <a:solidFill>
                <a:srgbClr val="002060"/>
              </a:solidFill>
              <a:effectLst>
                <a:outerShdw blurRad="38100" dist="38100" dir="2700000" algn="tl">
                  <a:srgbClr val="C0C0C0"/>
                </a:outerShdw>
              </a:effectLst>
              <a:latin typeface="Trebuchet MS" panose="020B0603020202020204" pitchFamily="34" charset="0"/>
            </a:endParaRPr>
          </a:p>
        </p:txBody>
      </p:sp>
      <p:sp>
        <p:nvSpPr>
          <p:cNvPr id="102403" name="Slide Number Placeholder 1">
            <a:extLst>
              <a:ext uri="{FF2B5EF4-FFF2-40B4-BE49-F238E27FC236}">
                <a16:creationId xmlns:a16="http://schemas.microsoft.com/office/drawing/2014/main" xmlns="" id="{114D066C-4CF5-B046-B060-B4B836C7742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75500DE-36B7-9B4B-BFA3-52AE3F2D11E3}" type="slidenum">
              <a:rPr lang="en-GB" altLang="en-US" sz="1400"/>
              <a:pPr>
                <a:spcBef>
                  <a:spcPct val="0"/>
                </a:spcBef>
                <a:buFontTx/>
                <a:buNone/>
              </a:pPr>
              <a:t>31</a:t>
            </a:fld>
            <a:endParaRPr lang="en-GB" altLang="en-US" sz="1400"/>
          </a:p>
        </p:txBody>
      </p:sp>
    </p:spTree>
    <p:extLst>
      <p:ext uri="{BB962C8B-B14F-4D97-AF65-F5344CB8AC3E}">
        <p14:creationId xmlns:p14="http://schemas.microsoft.com/office/powerpoint/2010/main" val="2838251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4" name="Rectangle 2">
            <a:extLst>
              <a:ext uri="{FF2B5EF4-FFF2-40B4-BE49-F238E27FC236}">
                <a16:creationId xmlns:a16="http://schemas.microsoft.com/office/drawing/2014/main" xmlns="" id="{D512EC08-1E9A-8C43-871F-1F8D3CCEC06F}"/>
              </a:ext>
            </a:extLst>
          </p:cNvPr>
          <p:cNvSpPr>
            <a:spLocks noGrp="1" noChangeArrowheads="1"/>
          </p:cNvSpPr>
          <p:nvPr>
            <p:ph type="title"/>
          </p:nvPr>
        </p:nvSpPr>
        <p:spPr>
          <a:xfrm>
            <a:off x="0" y="549275"/>
            <a:ext cx="12290961" cy="609600"/>
          </a:xfrm>
        </p:spPr>
        <p:txBody>
          <a:bodyPr>
            <a:normAutofit fontScale="90000"/>
          </a:bodyPr>
          <a:lstStyle/>
          <a:p>
            <a:pPr algn="ctr">
              <a:defRPr/>
            </a:pP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Academic</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Freedom</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in Europe: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a:t>
            </a:r>
            <a:r>
              <a:rPr lang="fi-FI" altLang="en-US" sz="3500" b="1" i="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Jure</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Legalities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and </a:t>
            </a:r>
            <a:r>
              <a:rPr lang="fi-FI" altLang="en-US" sz="3500" b="1" i="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 Facto </a:t>
            </a:r>
            <a:r>
              <a:rPr lang="fi-FI" altLang="en-US" sz="3500" b="1" dirty="0" err="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Realities</a:t>
            </a: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r>
            <a:b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br>
            <a:r>
              <a:rPr lang="fi-FI" altLang="en-US" sz="3500" b="1" dirty="0">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 </a:t>
            </a:r>
          </a:p>
        </p:txBody>
      </p:sp>
      <p:sp>
        <p:nvSpPr>
          <p:cNvPr id="1441795" name="Rectangle 3">
            <a:extLst>
              <a:ext uri="{FF2B5EF4-FFF2-40B4-BE49-F238E27FC236}">
                <a16:creationId xmlns:a16="http://schemas.microsoft.com/office/drawing/2014/main" xmlns="" id="{0E7DA351-863D-A34F-AF93-4A73C63CBD33}"/>
              </a:ext>
            </a:extLst>
          </p:cNvPr>
          <p:cNvSpPr>
            <a:spLocks noGrp="1" noChangeArrowheads="1"/>
          </p:cNvSpPr>
          <p:nvPr>
            <p:ph type="body" idx="1"/>
          </p:nvPr>
        </p:nvSpPr>
        <p:spPr>
          <a:xfrm>
            <a:off x="855023" y="1655351"/>
            <a:ext cx="10379034" cy="4176712"/>
          </a:xfrm>
        </p:spPr>
        <p:txBody>
          <a:bodyPr>
            <a:normAutofit/>
          </a:bodyPr>
          <a:lstStyle/>
          <a:p>
            <a:pPr>
              <a:spcAft>
                <a:spcPts val="600"/>
              </a:spcAft>
              <a:buFont typeface="Wingdings" panose="05000000000000000000" pitchFamily="2" charset="2"/>
              <a:buChar char="Ø"/>
              <a:defRPr/>
            </a:pPr>
            <a:r>
              <a:rPr lang="fi-FI" altLang="en-US" i="1" dirty="0">
                <a:solidFill>
                  <a:schemeClr val="bg2">
                    <a:lumMod val="75000"/>
                  </a:schemeClr>
                </a:solidFill>
              </a:rPr>
              <a:t>DE JURE LEGALITIES: </a:t>
            </a:r>
            <a:r>
              <a:rPr lang="fi-FI" altLang="en-US" dirty="0">
                <a:solidFill>
                  <a:schemeClr val="bg2">
                    <a:lumMod val="75000"/>
                  </a:schemeClr>
                </a:solidFill>
              </a:rPr>
              <a:t>What protection exists for academic freedom in the constitution and legislation?</a:t>
            </a:r>
          </a:p>
          <a:p>
            <a:pPr>
              <a:spcAft>
                <a:spcPts val="600"/>
              </a:spcAft>
              <a:buFont typeface="Wingdings" panose="05000000000000000000" pitchFamily="2" charset="2"/>
              <a:buChar char="Ø"/>
              <a:defRPr/>
            </a:pPr>
            <a:r>
              <a:rPr lang="fi-FI" altLang="en-US" i="1" dirty="0">
                <a:solidFill>
                  <a:schemeClr val="bg2">
                    <a:lumMod val="75000"/>
                  </a:schemeClr>
                </a:solidFill>
              </a:rPr>
              <a:t>DE FACTO REALITIES: </a:t>
            </a:r>
            <a:r>
              <a:rPr lang="fi-FI" altLang="en-US" dirty="0">
                <a:solidFill>
                  <a:schemeClr val="bg2">
                    <a:lumMod val="75000"/>
                  </a:schemeClr>
                </a:solidFill>
              </a:rPr>
              <a:t>What are the realities of academic freedom experienced by academic staff?</a:t>
            </a:r>
          </a:p>
          <a:p>
            <a:pPr>
              <a:spcAft>
                <a:spcPts val="600"/>
              </a:spcAft>
              <a:buFont typeface="Wingdings" panose="05000000000000000000" pitchFamily="2" charset="2"/>
              <a:buChar char="Ø"/>
              <a:defRPr/>
            </a:pPr>
            <a:r>
              <a:rPr lang="fi-FI" altLang="en-US" i="1" dirty="0">
                <a:solidFill>
                  <a:schemeClr val="tx2"/>
                </a:solidFill>
                <a:effectLst>
                  <a:outerShdw blurRad="38100" dist="38100" dir="2700000" algn="tl">
                    <a:srgbClr val="000000"/>
                  </a:outerShdw>
                </a:effectLst>
              </a:rPr>
              <a:t>TRENDS: </a:t>
            </a:r>
            <a:r>
              <a:rPr lang="fi-FI" altLang="en-US" dirty="0">
                <a:solidFill>
                  <a:schemeClr val="tx2"/>
                </a:solidFill>
                <a:effectLst>
                  <a:outerShdw blurRad="38100" dist="38100" dir="2700000" algn="tl">
                    <a:srgbClr val="000000"/>
                  </a:outerShdw>
                </a:effectLst>
              </a:rPr>
              <a:t>What does the future hold for </a:t>
            </a:r>
            <a:r>
              <a:rPr lang="fi-FI" altLang="en-US" dirty="0" err="1">
                <a:solidFill>
                  <a:schemeClr val="tx2"/>
                </a:solidFill>
                <a:effectLst>
                  <a:outerShdw blurRad="38100" dist="38100" dir="2700000" algn="tl">
                    <a:srgbClr val="000000"/>
                  </a:outerShdw>
                </a:effectLst>
              </a:rPr>
              <a:t>academic</a:t>
            </a:r>
            <a:r>
              <a:rPr lang="fi-FI" altLang="en-US" dirty="0">
                <a:solidFill>
                  <a:schemeClr val="tx2"/>
                </a:solidFill>
                <a:effectLst>
                  <a:outerShdw blurRad="38100" dist="38100" dir="2700000" algn="tl">
                    <a:srgbClr val="000000"/>
                  </a:outerShdw>
                </a:effectLst>
              </a:rPr>
              <a:t> </a:t>
            </a:r>
            <a:r>
              <a:rPr lang="fi-FI" altLang="en-US" dirty="0" err="1">
                <a:solidFill>
                  <a:schemeClr val="tx2"/>
                </a:solidFill>
                <a:effectLst>
                  <a:outerShdw blurRad="38100" dist="38100" dir="2700000" algn="tl">
                    <a:srgbClr val="000000"/>
                  </a:outerShdw>
                </a:effectLst>
              </a:rPr>
              <a:t>freedom</a:t>
            </a:r>
            <a:r>
              <a:rPr lang="fi-FI" altLang="en-US" dirty="0">
                <a:solidFill>
                  <a:schemeClr val="tx2"/>
                </a:solidFill>
                <a:effectLst>
                  <a:outerShdw blurRad="38100" dist="38100" dir="2700000" algn="tl">
                    <a:srgbClr val="000000"/>
                  </a:outerShdw>
                </a:effectLst>
              </a:rPr>
              <a:t>?</a:t>
            </a:r>
          </a:p>
        </p:txBody>
      </p:sp>
    </p:spTree>
    <p:extLst>
      <p:ext uri="{BB962C8B-B14F-4D97-AF65-F5344CB8AC3E}">
        <p14:creationId xmlns:p14="http://schemas.microsoft.com/office/powerpoint/2010/main" val="2546702802"/>
      </p:ext>
    </p:extLst>
  </p:cSld>
  <p:clrMapOvr>
    <a:masterClrMapping/>
  </p:clrMapOvr>
  <p:transition spd="med">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Text Box 2">
            <a:extLst>
              <a:ext uri="{FF2B5EF4-FFF2-40B4-BE49-F238E27FC236}">
                <a16:creationId xmlns:a16="http://schemas.microsoft.com/office/drawing/2014/main" xmlns="" id="{B2306941-D3FF-0343-8F47-65D37BD3CFDB}"/>
              </a:ext>
            </a:extLst>
          </p:cNvPr>
          <p:cNvSpPr txBox="1">
            <a:spLocks noChangeArrowheads="1"/>
          </p:cNvSpPr>
          <p:nvPr/>
        </p:nvSpPr>
        <p:spPr bwMode="auto">
          <a:xfrm>
            <a:off x="1524000" y="1"/>
            <a:ext cx="9144000"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3600" b="1" dirty="0">
                <a:solidFill>
                  <a:srgbClr val="C00000"/>
                </a:solidFill>
                <a:effectLst>
                  <a:outerShdw blurRad="38100" dist="38100" dir="2700000" algn="tl">
                    <a:srgbClr val="DDDDDD"/>
                  </a:outerShdw>
                </a:effectLst>
                <a:latin typeface="Lucida Sans" charset="0"/>
                <a:cs typeface="Arial" charset="0"/>
              </a:rPr>
              <a:t>Academic Freedom: Possible Trends</a:t>
            </a:r>
            <a:endParaRPr lang="it-IT" sz="3600" b="1" dirty="0">
              <a:solidFill>
                <a:srgbClr val="C00000"/>
              </a:solidFill>
              <a:effectLst>
                <a:outerShdw blurRad="38100" dist="38100" dir="2700000" algn="tl">
                  <a:srgbClr val="DDDDDD"/>
                </a:outerShdw>
              </a:effectLst>
              <a:latin typeface="Lucida Sans" charset="0"/>
              <a:cs typeface="Arial" charset="0"/>
            </a:endParaRPr>
          </a:p>
        </p:txBody>
      </p:sp>
      <p:sp>
        <p:nvSpPr>
          <p:cNvPr id="1506307" name="Text Box 3">
            <a:extLst>
              <a:ext uri="{FF2B5EF4-FFF2-40B4-BE49-F238E27FC236}">
                <a16:creationId xmlns:a16="http://schemas.microsoft.com/office/drawing/2014/main" xmlns="" id="{5284421F-A643-0D4B-993A-7F70248D298E}"/>
              </a:ext>
            </a:extLst>
          </p:cNvPr>
          <p:cNvSpPr txBox="1">
            <a:spLocks noChangeArrowheads="1"/>
          </p:cNvSpPr>
          <p:nvPr/>
        </p:nvSpPr>
        <p:spPr bwMode="auto">
          <a:xfrm>
            <a:off x="712519" y="917576"/>
            <a:ext cx="10295907" cy="532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AutoNum type="arabicPeriod"/>
              <a:defRPr/>
            </a:pPr>
            <a:r>
              <a:rPr lang="en-GB" altLang="en-US" sz="2800" b="1" i="1" dirty="0">
                <a:solidFill>
                  <a:srgbClr val="C00000"/>
                </a:solidFill>
                <a:effectLst>
                  <a:outerShdw blurRad="38100" dist="38100" dir="2700000" algn="tl">
                    <a:srgbClr val="C0C0C0"/>
                  </a:outerShdw>
                </a:effectLst>
                <a:latin typeface="Trebuchet MS" panose="020B0603020202020204" pitchFamily="34" charset="0"/>
              </a:rPr>
              <a:t>Decline in Employment Rights:</a:t>
            </a:r>
            <a:r>
              <a:rPr lang="en-GB" altLang="en-US" sz="2800" b="1" dirty="0">
                <a:solidFill>
                  <a:srgbClr val="C00000"/>
                </a:solidFill>
                <a:effectLst>
                  <a:outerShdw blurRad="38100" dist="38100" dir="2700000" algn="tl">
                    <a:srgbClr val="C0C0C0"/>
                  </a:outerShdw>
                </a:effectLst>
                <a:latin typeface="Trebuchet MS" panose="020B0603020202020204" pitchFamily="34" charset="0"/>
              </a:rPr>
              <a:t> </a:t>
            </a:r>
            <a:r>
              <a:rPr lang="en-GB" altLang="en-US" sz="2800" b="1" dirty="0">
                <a:solidFill>
                  <a:srgbClr val="002060"/>
                </a:solidFill>
                <a:effectLst>
                  <a:outerShdw blurRad="38100" dist="38100" dir="2700000" algn="tl">
                    <a:srgbClr val="C0C0C0"/>
                  </a:outerShdw>
                </a:effectLst>
                <a:latin typeface="Trebuchet MS" panose="020B0603020202020204" pitchFamily="34" charset="0"/>
              </a:rPr>
              <a:t>tenure has been abolished in the UK and ‘reformed’ in countries  like Finland.  There has been a rise of </a:t>
            </a:r>
            <a:r>
              <a:rPr lang="en-GB" altLang="en-US" sz="2800" b="1" dirty="0" err="1">
                <a:solidFill>
                  <a:srgbClr val="002060"/>
                </a:solidFill>
                <a:effectLst>
                  <a:outerShdw blurRad="38100" dist="38100" dir="2700000" algn="tl">
                    <a:srgbClr val="C0C0C0"/>
                  </a:outerShdw>
                </a:effectLst>
                <a:latin typeface="Trebuchet MS" panose="020B0603020202020204" pitchFamily="34" charset="0"/>
              </a:rPr>
              <a:t>casualised</a:t>
            </a:r>
            <a:r>
              <a:rPr lang="en-GB" altLang="en-US" sz="2800" b="1" dirty="0">
                <a:solidFill>
                  <a:srgbClr val="002060"/>
                </a:solidFill>
                <a:effectLst>
                  <a:outerShdw blurRad="38100" dist="38100" dir="2700000" algn="tl">
                    <a:srgbClr val="C0C0C0"/>
                  </a:outerShdw>
                </a:effectLst>
                <a:latin typeface="Trebuchet MS" panose="020B0603020202020204" pitchFamily="34" charset="0"/>
              </a:rPr>
              <a:t> labour in academia, and a growing number of part-time staff who are unable to exercise academic freedom rights.</a:t>
            </a:r>
          </a:p>
          <a:p>
            <a:pPr eaLnBrk="1" hangingPunct="1">
              <a:spcBef>
                <a:spcPct val="15000"/>
              </a:spcBef>
              <a:buFontTx/>
              <a:buAutoNum type="arabicPeriod"/>
              <a:defRPr/>
            </a:pPr>
            <a:r>
              <a:rPr lang="en-GB" sz="2800" b="1" i="1" dirty="0">
                <a:solidFill>
                  <a:srgbClr val="C00000"/>
                </a:solidFill>
                <a:effectLst>
                  <a:outerShdw blurRad="38100" dist="38100" dir="2700000" algn="tl">
                    <a:srgbClr val="C0C0C0"/>
                  </a:outerShdw>
                </a:effectLst>
                <a:latin typeface="Trebuchet MS" panose="020B0603020202020204" pitchFamily="34" charset="0"/>
              </a:rPr>
              <a:t>Governance: </a:t>
            </a:r>
            <a:r>
              <a:rPr lang="en-GB" sz="2800" b="1" dirty="0">
                <a:solidFill>
                  <a:srgbClr val="002060"/>
                </a:solidFill>
                <a:effectLst>
                  <a:outerShdw blurRad="38100" dist="38100" dir="2700000" algn="tl">
                    <a:srgbClr val="C0C0C0"/>
                  </a:outerShdw>
                </a:effectLst>
                <a:latin typeface="Trebuchet MS" panose="020B0603020202020204" pitchFamily="34" charset="0"/>
              </a:rPr>
              <a:t>shared governance has been eroded by the introduction of New Public Management techniques.  Rectors are now appointed from outside academia, often on high salaries; Boards of Governors are recruited from the private sector. Governance structures have been “streamlined”, to make them “more efficient” – but they have become less democratically accountable.</a:t>
            </a:r>
            <a:endParaRPr lang="en-GB" altLang="en-US" sz="2800" b="1" dirty="0">
              <a:solidFill>
                <a:srgbClr val="002060"/>
              </a:solidFill>
              <a:effectLst>
                <a:outerShdw blurRad="38100" dist="38100" dir="2700000" algn="tl">
                  <a:srgbClr val="C0C0C0"/>
                </a:outerShdw>
              </a:effectLst>
              <a:latin typeface="Trebuchet MS" panose="020B0603020202020204" pitchFamily="34" charset="0"/>
            </a:endParaRPr>
          </a:p>
        </p:txBody>
      </p:sp>
      <p:sp>
        <p:nvSpPr>
          <p:cNvPr id="105475" name="Slide Number Placeholder 1">
            <a:extLst>
              <a:ext uri="{FF2B5EF4-FFF2-40B4-BE49-F238E27FC236}">
                <a16:creationId xmlns:a16="http://schemas.microsoft.com/office/drawing/2014/main" xmlns="" id="{A6EDA2F8-21C0-6146-9F99-C2710D02137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17221C5-77C1-A94F-A008-CBA04452DE6F}" type="slidenum">
              <a:rPr lang="en-GB" altLang="en-US" sz="1400"/>
              <a:pPr>
                <a:spcBef>
                  <a:spcPct val="0"/>
                </a:spcBef>
                <a:buFontTx/>
                <a:buNone/>
              </a:pPr>
              <a:t>33</a:t>
            </a:fld>
            <a:endParaRPr lang="en-GB" altLang="en-US" sz="1400"/>
          </a:p>
        </p:txBody>
      </p:sp>
    </p:spTree>
    <p:extLst>
      <p:ext uri="{BB962C8B-B14F-4D97-AF65-F5344CB8AC3E}">
        <p14:creationId xmlns:p14="http://schemas.microsoft.com/office/powerpoint/2010/main" val="1080599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Text Box 2">
            <a:extLst>
              <a:ext uri="{FF2B5EF4-FFF2-40B4-BE49-F238E27FC236}">
                <a16:creationId xmlns:a16="http://schemas.microsoft.com/office/drawing/2014/main" xmlns="" id="{B2306941-D3FF-0343-8F47-65D37BD3CFDB}"/>
              </a:ext>
            </a:extLst>
          </p:cNvPr>
          <p:cNvSpPr txBox="1">
            <a:spLocks noChangeArrowheads="1"/>
          </p:cNvSpPr>
          <p:nvPr/>
        </p:nvSpPr>
        <p:spPr bwMode="auto">
          <a:xfrm>
            <a:off x="1524000" y="1"/>
            <a:ext cx="9144000"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3600" b="1" dirty="0">
                <a:solidFill>
                  <a:srgbClr val="C00000"/>
                </a:solidFill>
                <a:effectLst>
                  <a:outerShdw blurRad="38100" dist="38100" dir="2700000" algn="tl">
                    <a:srgbClr val="DDDDDD"/>
                  </a:outerShdw>
                </a:effectLst>
                <a:latin typeface="Lucida Sans" charset="0"/>
                <a:cs typeface="Arial" charset="0"/>
              </a:rPr>
              <a:t>Academic Freedom: Possible Trends</a:t>
            </a:r>
            <a:endParaRPr lang="it-IT" sz="3600" b="1" dirty="0">
              <a:solidFill>
                <a:srgbClr val="C00000"/>
              </a:solidFill>
              <a:effectLst>
                <a:outerShdw blurRad="38100" dist="38100" dir="2700000" algn="tl">
                  <a:srgbClr val="DDDDDD"/>
                </a:outerShdw>
              </a:effectLst>
              <a:latin typeface="Lucida Sans" charset="0"/>
              <a:cs typeface="Arial" charset="0"/>
            </a:endParaRPr>
          </a:p>
        </p:txBody>
      </p:sp>
      <p:sp>
        <p:nvSpPr>
          <p:cNvPr id="1506307" name="Text Box 3">
            <a:extLst>
              <a:ext uri="{FF2B5EF4-FFF2-40B4-BE49-F238E27FC236}">
                <a16:creationId xmlns:a16="http://schemas.microsoft.com/office/drawing/2014/main" xmlns="" id="{5284421F-A643-0D4B-993A-7F70248D298E}"/>
              </a:ext>
            </a:extLst>
          </p:cNvPr>
          <p:cNvSpPr txBox="1">
            <a:spLocks noChangeArrowheads="1"/>
          </p:cNvSpPr>
          <p:nvPr/>
        </p:nvSpPr>
        <p:spPr bwMode="auto">
          <a:xfrm>
            <a:off x="645226" y="772928"/>
            <a:ext cx="10708574" cy="532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1313" indent="-3413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AutoNum type="arabicPeriod" startAt="3"/>
              <a:defRPr/>
            </a:pPr>
            <a:r>
              <a:rPr lang="en-GB" altLang="en-US" sz="2800" b="1" i="1" dirty="0">
                <a:solidFill>
                  <a:srgbClr val="C00000"/>
                </a:solidFill>
                <a:effectLst>
                  <a:outerShdw blurRad="38100" dist="38100" dir="2700000" algn="tl">
                    <a:srgbClr val="C0C0C0"/>
                  </a:outerShdw>
                </a:effectLst>
                <a:latin typeface="Trebuchet MS" panose="020B0703020202090204" pitchFamily="34" charset="0"/>
              </a:rPr>
              <a:t>Increase in institutional autonomy:</a:t>
            </a:r>
            <a:r>
              <a:rPr lang="en-GB" altLang="en-US" sz="2800" b="1" dirty="0">
                <a:solidFill>
                  <a:srgbClr val="C00000"/>
                </a:solidFill>
                <a:effectLst>
                  <a:outerShdw blurRad="38100" dist="38100" dir="2700000" algn="tl">
                    <a:srgbClr val="C0C0C0"/>
                  </a:outerShdw>
                </a:effectLst>
                <a:latin typeface="Trebuchet MS" panose="020B0703020202090204" pitchFamily="34" charset="0"/>
              </a:rPr>
              <a:t> </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under the guise of increasing institutional autonomy, governments have reduced the financial support to universities. Increased autonomy along with diluted governance and reduced tenure, has been meant that the power of Rectors has increased while that of academic staff has diminished.</a:t>
            </a:r>
          </a:p>
          <a:p>
            <a:pPr eaLnBrk="1" hangingPunct="1">
              <a:spcBef>
                <a:spcPct val="15000"/>
              </a:spcBef>
              <a:buFontTx/>
              <a:buAutoNum type="arabicPeriod" startAt="3"/>
              <a:defRPr/>
            </a:pPr>
            <a:r>
              <a:rPr lang="en-GB" altLang="en-US" sz="2800" b="1" i="1" dirty="0">
                <a:solidFill>
                  <a:srgbClr val="C00000"/>
                </a:solidFill>
                <a:effectLst>
                  <a:outerShdw blurRad="38100" dist="38100" dir="2700000" algn="tl">
                    <a:srgbClr val="C0C0C0"/>
                  </a:outerShdw>
                </a:effectLst>
                <a:latin typeface="Trebuchet MS" panose="020B0703020202090204" pitchFamily="34" charset="0"/>
              </a:rPr>
              <a:t>Research Impact: </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research productivity is now monitored and has to show impact, which leads to short term projects, concentration of research income, writing papers not books, and undermines the value of teaching.  There is an avoidance of long term fundamental “blue skies” research, which is ground braking but could be risky.</a:t>
            </a:r>
          </a:p>
        </p:txBody>
      </p:sp>
      <p:sp>
        <p:nvSpPr>
          <p:cNvPr id="107523" name="Slide Number Placeholder 1">
            <a:extLst>
              <a:ext uri="{FF2B5EF4-FFF2-40B4-BE49-F238E27FC236}">
                <a16:creationId xmlns:a16="http://schemas.microsoft.com/office/drawing/2014/main" xmlns="" id="{5BF31637-154A-064D-933F-7C778EC2B73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1293830-7691-FA4D-83BF-199419DE41B3}" type="slidenum">
              <a:rPr lang="en-GB" altLang="en-US" sz="1400"/>
              <a:pPr>
                <a:spcBef>
                  <a:spcPct val="0"/>
                </a:spcBef>
                <a:buFontTx/>
                <a:buNone/>
              </a:pPr>
              <a:t>34</a:t>
            </a:fld>
            <a:endParaRPr lang="en-GB" altLang="en-US" sz="1400"/>
          </a:p>
        </p:txBody>
      </p:sp>
    </p:spTree>
    <p:extLst>
      <p:ext uri="{BB962C8B-B14F-4D97-AF65-F5344CB8AC3E}">
        <p14:creationId xmlns:p14="http://schemas.microsoft.com/office/powerpoint/2010/main" val="3306364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Text Box 2">
            <a:extLst>
              <a:ext uri="{FF2B5EF4-FFF2-40B4-BE49-F238E27FC236}">
                <a16:creationId xmlns:a16="http://schemas.microsoft.com/office/drawing/2014/main" xmlns="" id="{B2306941-D3FF-0343-8F47-65D37BD3CFDB}"/>
              </a:ext>
            </a:extLst>
          </p:cNvPr>
          <p:cNvSpPr txBox="1">
            <a:spLocks noChangeArrowheads="1"/>
          </p:cNvSpPr>
          <p:nvPr/>
        </p:nvSpPr>
        <p:spPr bwMode="auto">
          <a:xfrm>
            <a:off x="1524000" y="1"/>
            <a:ext cx="9144000"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3600" b="1" dirty="0">
                <a:solidFill>
                  <a:srgbClr val="C00000"/>
                </a:solidFill>
                <a:effectLst>
                  <a:outerShdw blurRad="38100" dist="38100" dir="2700000" algn="tl">
                    <a:srgbClr val="DDDDDD"/>
                  </a:outerShdw>
                </a:effectLst>
                <a:latin typeface="Lucida Sans" charset="0"/>
                <a:cs typeface="Arial" charset="0"/>
              </a:rPr>
              <a:t>Academic Freedom: Possible Trends</a:t>
            </a:r>
            <a:endParaRPr lang="it-IT" sz="3600" b="1" dirty="0">
              <a:solidFill>
                <a:srgbClr val="C00000"/>
              </a:solidFill>
              <a:effectLst>
                <a:outerShdw blurRad="38100" dist="38100" dir="2700000" algn="tl">
                  <a:srgbClr val="DDDDDD"/>
                </a:outerShdw>
              </a:effectLst>
              <a:latin typeface="Lucida Sans" charset="0"/>
              <a:cs typeface="Arial" charset="0"/>
            </a:endParaRPr>
          </a:p>
        </p:txBody>
      </p:sp>
      <p:sp>
        <p:nvSpPr>
          <p:cNvPr id="1506307" name="Text Box 3">
            <a:extLst>
              <a:ext uri="{FF2B5EF4-FFF2-40B4-BE49-F238E27FC236}">
                <a16:creationId xmlns:a16="http://schemas.microsoft.com/office/drawing/2014/main" xmlns="" id="{5284421F-A643-0D4B-993A-7F70248D298E}"/>
              </a:ext>
            </a:extLst>
          </p:cNvPr>
          <p:cNvSpPr txBox="1">
            <a:spLocks noChangeArrowheads="1"/>
          </p:cNvSpPr>
          <p:nvPr/>
        </p:nvSpPr>
        <p:spPr bwMode="auto">
          <a:xfrm>
            <a:off x="748145" y="917576"/>
            <a:ext cx="10605655" cy="577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1313" indent="-3413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ts val="600"/>
              </a:spcBef>
              <a:buFontTx/>
              <a:buAutoNum type="arabicPeriod" startAt="5"/>
              <a:defRPr/>
            </a:pPr>
            <a:r>
              <a:rPr lang="en-GB" altLang="en-US" sz="2800" b="1" i="1" dirty="0">
                <a:solidFill>
                  <a:srgbClr val="C00000"/>
                </a:solidFill>
                <a:effectLst>
                  <a:outerShdw blurRad="38100" dist="38100" dir="2700000" algn="tl">
                    <a:srgbClr val="C0C0C0"/>
                  </a:outerShdw>
                </a:effectLst>
                <a:latin typeface="Trebuchet MS" panose="020B0703020202090204" pitchFamily="34" charset="0"/>
              </a:rPr>
              <a:t>Students as “Customers”</a:t>
            </a:r>
            <a:r>
              <a:rPr lang="en-GB" altLang="ja-JP" sz="2800" b="1" dirty="0">
                <a:solidFill>
                  <a:srgbClr val="002060"/>
                </a:solidFill>
                <a:effectLst>
                  <a:outerShdw blurRad="38100" dist="38100" dir="2700000" algn="tl">
                    <a:srgbClr val="C0C0C0"/>
                  </a:outerShdw>
                </a:effectLst>
                <a:latin typeface="Trebuchet MS" panose="020B0703020202090204" pitchFamily="34" charset="0"/>
              </a:rPr>
              <a:t>: students who pay fees are less concerned with engaging in the learning process, and more concerned with the return on their investment, in terms of a good degree and a well-paid job. Students and parents have been encouraged to see </a:t>
            </a:r>
            <a:r>
              <a:rPr lang="en-GB" altLang="ja-JP" sz="2800" b="1" dirty="0" err="1">
                <a:solidFill>
                  <a:srgbClr val="002060"/>
                </a:solidFill>
                <a:effectLst>
                  <a:outerShdw blurRad="38100" dist="38100" dir="2700000" algn="tl">
                    <a:srgbClr val="C0C0C0"/>
                  </a:outerShdw>
                </a:effectLst>
                <a:latin typeface="Trebuchet MS" panose="020B0703020202090204" pitchFamily="34" charset="0"/>
              </a:rPr>
              <a:t>h.e.</a:t>
            </a:r>
            <a:r>
              <a:rPr lang="en-GB" altLang="ja-JP" sz="2800" b="1" dirty="0">
                <a:solidFill>
                  <a:srgbClr val="002060"/>
                </a:solidFill>
                <a:effectLst>
                  <a:outerShdw blurRad="38100" dist="38100" dir="2700000" algn="tl">
                    <a:srgbClr val="C0C0C0"/>
                  </a:outerShdw>
                </a:effectLst>
                <a:latin typeface="Trebuchet MS" panose="020B0703020202090204" pitchFamily="34" charset="0"/>
              </a:rPr>
              <a:t> as a marketable </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a:t>
            </a:r>
            <a:r>
              <a:rPr lang="en-GB" altLang="ja-JP" sz="2800" b="1" dirty="0">
                <a:solidFill>
                  <a:srgbClr val="002060"/>
                </a:solidFill>
                <a:effectLst>
                  <a:outerShdw blurRad="38100" dist="38100" dir="2700000" algn="tl">
                    <a:srgbClr val="C0C0C0"/>
                  </a:outerShdw>
                </a:effectLst>
                <a:latin typeface="Trebuchet MS" panose="020B0703020202090204" pitchFamily="34" charset="0"/>
              </a:rPr>
              <a:t>product</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 </a:t>
            </a:r>
            <a:r>
              <a:rPr lang="en-GB" altLang="en-US" sz="2800" b="1">
                <a:solidFill>
                  <a:srgbClr val="002060"/>
                </a:solidFill>
                <a:effectLst>
                  <a:outerShdw blurRad="38100" dist="38100" dir="2700000" algn="tl">
                    <a:srgbClr val="C0C0C0"/>
                  </a:outerShdw>
                </a:effectLst>
                <a:latin typeface="Trebuchet MS" panose="020B0703020202090204" pitchFamily="34" charset="0"/>
              </a:rPr>
              <a:t>Staff </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are put under pressure by students to award high</a:t>
            </a:r>
            <a:r>
              <a:rPr lang="en-GB" altLang="ja-JP" sz="2800" b="1" dirty="0">
                <a:solidFill>
                  <a:srgbClr val="002060"/>
                </a:solidFill>
                <a:effectLst>
                  <a:outerShdw blurRad="38100" dist="38100" dir="2700000" algn="tl">
                    <a:srgbClr val="C0C0C0"/>
                  </a:outerShdw>
                </a:effectLst>
                <a:latin typeface="Trebuchet MS" panose="020B0703020202090204" pitchFamily="34" charset="0"/>
              </a:rPr>
              <a:t> grades, because students have paid high fees.</a:t>
            </a:r>
          </a:p>
          <a:p>
            <a:pPr>
              <a:spcBef>
                <a:spcPts val="600"/>
              </a:spcBef>
              <a:buFontTx/>
              <a:buAutoNum type="arabicPeriod" startAt="5"/>
              <a:defRPr/>
            </a:pPr>
            <a:r>
              <a:rPr lang="en-GB" altLang="en-US" sz="2800" b="1" i="1" dirty="0">
                <a:solidFill>
                  <a:srgbClr val="C00000"/>
                </a:solidFill>
                <a:effectLst>
                  <a:outerShdw blurRad="38100" dist="38100" dir="2700000" algn="tl">
                    <a:srgbClr val="C0C0C0"/>
                  </a:outerShdw>
                </a:effectLst>
                <a:latin typeface="Trebuchet MS" panose="020B0703020202090204" pitchFamily="34" charset="0"/>
              </a:rPr>
              <a:t>Rationale for </a:t>
            </a:r>
            <a:r>
              <a:rPr lang="en-GB" altLang="en-US" sz="2800" b="1" i="1" dirty="0" err="1">
                <a:solidFill>
                  <a:srgbClr val="C00000"/>
                </a:solidFill>
                <a:effectLst>
                  <a:outerShdw blurRad="38100" dist="38100" dir="2700000" algn="tl">
                    <a:srgbClr val="C0C0C0"/>
                  </a:outerShdw>
                </a:effectLst>
                <a:latin typeface="Trebuchet MS" panose="020B0703020202090204" pitchFamily="34" charset="0"/>
              </a:rPr>
              <a:t>h.e.</a:t>
            </a:r>
            <a:r>
              <a:rPr lang="en-GB" altLang="en-US" sz="2800" b="1" i="1" dirty="0">
                <a:solidFill>
                  <a:srgbClr val="C00000"/>
                </a:solidFill>
                <a:effectLst>
                  <a:outerShdw blurRad="38100" dist="38100" dir="2700000" algn="tl">
                    <a:srgbClr val="C0C0C0"/>
                  </a:outerShdw>
                </a:effectLst>
                <a:latin typeface="Trebuchet MS" panose="020B0703020202090204" pitchFamily="34" charset="0"/>
              </a:rPr>
              <a:t>: </a:t>
            </a:r>
            <a:r>
              <a:rPr lang="en-GB" altLang="en-US" sz="2800" b="1" dirty="0">
                <a:solidFill>
                  <a:srgbClr val="002060"/>
                </a:solidFill>
                <a:effectLst>
                  <a:outerShdw blurRad="38100" dist="38100" dir="2700000" algn="tl">
                    <a:srgbClr val="C0C0C0"/>
                  </a:outerShdw>
                </a:effectLst>
                <a:latin typeface="Trebuchet MS" panose="020B0703020202090204" pitchFamily="34" charset="0"/>
              </a:rPr>
              <a:t>negation of the intellectual, personal, and cultural values of higher education and greater emphasis on the economic value of higher education for both students and society.  Greater emphasis on making money by recruiting foreign students, and on the positions of universities in world university rankings.</a:t>
            </a:r>
          </a:p>
        </p:txBody>
      </p:sp>
      <p:sp>
        <p:nvSpPr>
          <p:cNvPr id="109571" name="Slide Number Placeholder 1">
            <a:extLst>
              <a:ext uri="{FF2B5EF4-FFF2-40B4-BE49-F238E27FC236}">
                <a16:creationId xmlns:a16="http://schemas.microsoft.com/office/drawing/2014/main" xmlns="" id="{68AF75B1-072F-A34B-9D7D-F4284A8C628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906448C-1626-7C41-AC68-9FAC7FB842EC}" type="slidenum">
              <a:rPr lang="en-GB" altLang="en-US" sz="1400"/>
              <a:pPr>
                <a:spcBef>
                  <a:spcPct val="0"/>
                </a:spcBef>
                <a:buFontTx/>
                <a:buNone/>
              </a:pPr>
              <a:t>35</a:t>
            </a:fld>
            <a:endParaRPr lang="en-GB" altLang="en-US" sz="1400"/>
          </a:p>
        </p:txBody>
      </p:sp>
    </p:spTree>
    <p:extLst>
      <p:ext uri="{BB962C8B-B14F-4D97-AF65-F5344CB8AC3E}">
        <p14:creationId xmlns:p14="http://schemas.microsoft.com/office/powerpoint/2010/main" val="1187346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Text Box 2">
            <a:extLst>
              <a:ext uri="{FF2B5EF4-FFF2-40B4-BE49-F238E27FC236}">
                <a16:creationId xmlns:a16="http://schemas.microsoft.com/office/drawing/2014/main" xmlns="" id="{B2306941-D3FF-0343-8F47-65D37BD3CFDB}"/>
              </a:ext>
            </a:extLst>
          </p:cNvPr>
          <p:cNvSpPr txBox="1">
            <a:spLocks noChangeArrowheads="1"/>
          </p:cNvSpPr>
          <p:nvPr/>
        </p:nvSpPr>
        <p:spPr bwMode="auto">
          <a:xfrm>
            <a:off x="0" y="642974"/>
            <a:ext cx="11979234" cy="9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3600" b="1" dirty="0">
                <a:solidFill>
                  <a:srgbClr val="C00000"/>
                </a:solidFill>
                <a:effectLst>
                  <a:outerShdw blurRad="38100" dist="38100" dir="2700000" algn="tl">
                    <a:srgbClr val="DDDDDD"/>
                  </a:outerShdw>
                </a:effectLst>
                <a:latin typeface="Lucida Sans" charset="0"/>
                <a:cs typeface="Arial" charset="0"/>
              </a:rPr>
              <a:t>Thank you for listening!</a:t>
            </a:r>
            <a:endParaRPr lang="it-IT" sz="3600" b="1" dirty="0">
              <a:solidFill>
                <a:srgbClr val="C00000"/>
              </a:solidFill>
              <a:effectLst>
                <a:outerShdw blurRad="38100" dist="38100" dir="2700000" algn="tl">
                  <a:srgbClr val="DDDDDD"/>
                </a:outerShdw>
              </a:effectLst>
              <a:latin typeface="Lucida Sans" charset="0"/>
              <a:cs typeface="Arial" charset="0"/>
            </a:endParaRPr>
          </a:p>
        </p:txBody>
      </p:sp>
      <p:sp>
        <p:nvSpPr>
          <p:cNvPr id="1506307" name="Text Box 3">
            <a:extLst>
              <a:ext uri="{FF2B5EF4-FFF2-40B4-BE49-F238E27FC236}">
                <a16:creationId xmlns:a16="http://schemas.microsoft.com/office/drawing/2014/main" xmlns="" id="{5284421F-A643-0D4B-993A-7F70248D298E}"/>
              </a:ext>
            </a:extLst>
          </p:cNvPr>
          <p:cNvSpPr txBox="1">
            <a:spLocks noChangeArrowheads="1"/>
          </p:cNvSpPr>
          <p:nvPr/>
        </p:nvSpPr>
        <p:spPr bwMode="auto">
          <a:xfrm>
            <a:off x="1033152" y="2283238"/>
            <a:ext cx="1060565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1313" indent="-3413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indent="0">
              <a:spcBef>
                <a:spcPts val="600"/>
              </a:spcBef>
              <a:buNone/>
              <a:defRPr/>
            </a:pPr>
            <a:r>
              <a:rPr lang="en-GB" altLang="ja-JP" sz="2800" b="1" dirty="0">
                <a:solidFill>
                  <a:srgbClr val="002060"/>
                </a:solidFill>
                <a:effectLst>
                  <a:outerShdw blurRad="38100" dist="38100" dir="2700000" algn="tl">
                    <a:srgbClr val="C0C0C0"/>
                  </a:outerShdw>
                </a:effectLst>
                <a:latin typeface="Trebuchet MS" panose="020B0703020202090204" pitchFamily="34" charset="0"/>
              </a:rPr>
              <a:t>If you want further information, or copies of papers on academic freedom, please email me at </a:t>
            </a:r>
            <a:r>
              <a:rPr lang="en-GB" altLang="ja-JP" sz="2800" b="1" dirty="0">
                <a:solidFill>
                  <a:srgbClr val="002060"/>
                </a:solidFill>
                <a:effectLst>
                  <a:outerShdw blurRad="38100" dist="38100" dir="2700000" algn="tl">
                    <a:srgbClr val="C0C0C0"/>
                  </a:outerShdw>
                </a:effectLst>
                <a:latin typeface="Trebuchet MS" panose="020B0703020202090204" pitchFamily="34" charset="0"/>
                <a:hlinkClick r:id="rId3"/>
              </a:rPr>
              <a:t>tkaran@lincoln.ac.uk</a:t>
            </a:r>
            <a:endParaRPr lang="en-GB" altLang="ja-JP" sz="2800" b="1" dirty="0">
              <a:solidFill>
                <a:srgbClr val="002060"/>
              </a:solidFill>
              <a:effectLst>
                <a:outerShdw blurRad="38100" dist="38100" dir="2700000" algn="tl">
                  <a:srgbClr val="C0C0C0"/>
                </a:outerShdw>
              </a:effectLst>
              <a:latin typeface="Trebuchet MS" panose="020B0703020202090204" pitchFamily="34" charset="0"/>
            </a:endParaRPr>
          </a:p>
        </p:txBody>
      </p:sp>
      <p:sp>
        <p:nvSpPr>
          <p:cNvPr id="109571" name="Slide Number Placeholder 1">
            <a:extLst>
              <a:ext uri="{FF2B5EF4-FFF2-40B4-BE49-F238E27FC236}">
                <a16:creationId xmlns:a16="http://schemas.microsoft.com/office/drawing/2014/main" xmlns="" id="{68AF75B1-072F-A34B-9D7D-F4284A8C628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906448C-1626-7C41-AC68-9FAC7FB842EC}" type="slidenum">
              <a:rPr lang="en-GB" altLang="en-US" sz="1400"/>
              <a:pPr>
                <a:spcBef>
                  <a:spcPct val="0"/>
                </a:spcBef>
                <a:buFontTx/>
                <a:buNone/>
              </a:pPr>
              <a:t>36</a:t>
            </a:fld>
            <a:endParaRPr lang="en-GB" altLang="en-US" sz="1400"/>
          </a:p>
        </p:txBody>
      </p:sp>
    </p:spTree>
    <p:extLst>
      <p:ext uri="{BB962C8B-B14F-4D97-AF65-F5344CB8AC3E}">
        <p14:creationId xmlns:p14="http://schemas.microsoft.com/office/powerpoint/2010/main" val="200453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B9BC9600-D09F-684D-B4A3-1C8E76348072}"/>
              </a:ext>
            </a:extLst>
          </p:cNvPr>
          <p:cNvSpPr txBox="1">
            <a:spLocks noChangeArrowheads="1"/>
          </p:cNvSpPr>
          <p:nvPr/>
        </p:nvSpPr>
        <p:spPr bwMode="auto">
          <a:xfrm>
            <a:off x="1528763" y="-28575"/>
            <a:ext cx="914400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GB" altLang="en-US" sz="3600" b="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Academic Freedom “Scorecard”</a:t>
            </a:r>
          </a:p>
        </p:txBody>
      </p:sp>
      <p:sp>
        <p:nvSpPr>
          <p:cNvPr id="1560579" name="Text Box 3">
            <a:extLst>
              <a:ext uri="{FF2B5EF4-FFF2-40B4-BE49-F238E27FC236}">
                <a16:creationId xmlns:a16="http://schemas.microsoft.com/office/drawing/2014/main" xmlns="" id="{40901209-B60C-9E4C-8859-41EE90C00432}"/>
              </a:ext>
            </a:extLst>
          </p:cNvPr>
          <p:cNvSpPr txBox="1">
            <a:spLocks noChangeArrowheads="1"/>
          </p:cNvSpPr>
          <p:nvPr/>
        </p:nvSpPr>
        <p:spPr bwMode="auto">
          <a:xfrm>
            <a:off x="800242" y="798631"/>
            <a:ext cx="10282753" cy="1570037"/>
          </a:xfrm>
          <a:prstGeom prst="rect">
            <a:avLst/>
          </a:prstGeom>
          <a:noFill/>
          <a:ln>
            <a:noFill/>
          </a:ln>
          <a:effectLst/>
          <a:extLst/>
        </p:spPr>
        <p:txBody>
          <a:bodyPr wrap="squar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179388">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spcBef>
                <a:spcPct val="20000"/>
              </a:spcBef>
              <a:defRPr/>
            </a:pPr>
            <a:r>
              <a:rPr lang="en-US" altLang="en-US" sz="3200" b="1" dirty="0">
                <a:solidFill>
                  <a:srgbClr val="002060"/>
                </a:solidFill>
                <a:effectLst>
                  <a:outerShdw blurRad="38100" dist="38100" dir="2700000" algn="tl">
                    <a:srgbClr val="C0C0C0"/>
                  </a:outerShdw>
                </a:effectLst>
                <a:latin typeface="Trebuchet MS" panose="020B0603020202020204" pitchFamily="34" charset="0"/>
              </a:rPr>
              <a:t>An academic freedom “scorecard” was developed, comprising 37 evaluative statements, to assess legal protection in five critical areas: </a:t>
            </a:r>
            <a:endParaRPr lang="en-GB" altLang="en-US" sz="3200" b="1" dirty="0">
              <a:solidFill>
                <a:srgbClr val="002060"/>
              </a:solidFill>
              <a:effectLst>
                <a:outerShdw blurRad="38100" dist="38100" dir="2700000" algn="tl">
                  <a:srgbClr val="C0C0C0"/>
                </a:outerShdw>
              </a:effectLst>
              <a:latin typeface="Trebuchet MS" panose="020B0603020202020204" pitchFamily="34" charset="0"/>
            </a:endParaRPr>
          </a:p>
        </p:txBody>
      </p:sp>
      <p:sp>
        <p:nvSpPr>
          <p:cNvPr id="4" name="Text Box 3">
            <a:extLst>
              <a:ext uri="{FF2B5EF4-FFF2-40B4-BE49-F238E27FC236}">
                <a16:creationId xmlns:a16="http://schemas.microsoft.com/office/drawing/2014/main" xmlns="" id="{8D0EFF61-B448-D341-AB8A-B54AC8CB6AB0}"/>
              </a:ext>
            </a:extLst>
          </p:cNvPr>
          <p:cNvSpPr txBox="1">
            <a:spLocks noChangeArrowheads="1"/>
          </p:cNvSpPr>
          <p:nvPr/>
        </p:nvSpPr>
        <p:spPr bwMode="auto">
          <a:xfrm>
            <a:off x="1109005" y="2368668"/>
            <a:ext cx="10665031" cy="3539430"/>
          </a:xfrm>
          <a:prstGeom prst="rect">
            <a:avLst/>
          </a:prstGeom>
          <a:noFill/>
          <a:ln>
            <a:noFill/>
          </a:ln>
          <a:effectLs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179388"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450850" lvl="1" indent="-366713" eaLnBrk="1" hangingPunct="1">
              <a:spcBef>
                <a:spcPct val="20000"/>
              </a:spcBef>
              <a:buFont typeface="Arial"/>
              <a:buChar char="•"/>
              <a:defRPr/>
            </a:pPr>
            <a:r>
              <a:rPr lang="en-US" sz="3200" b="1" dirty="0">
                <a:solidFill>
                  <a:srgbClr val="002060"/>
                </a:solidFill>
                <a:effectLst>
                  <a:outerShdw blurRad="38100" dist="38100" dir="2700000" algn="tl">
                    <a:srgbClr val="DDDDDD"/>
                  </a:outerShdw>
                </a:effectLst>
                <a:latin typeface="Trebuchet MS" charset="0"/>
                <a:cs typeface="Arial" charset="0"/>
              </a:rPr>
              <a:t>freedom to teach and research (20%)</a:t>
            </a:r>
          </a:p>
          <a:p>
            <a:pPr marL="450850" lvl="1" indent="-366713" eaLnBrk="1" hangingPunct="1">
              <a:spcBef>
                <a:spcPct val="20000"/>
              </a:spcBef>
              <a:buFont typeface="Arial"/>
              <a:buChar char="•"/>
              <a:defRPr/>
            </a:pPr>
            <a:r>
              <a:rPr lang="en-US" sz="3200" b="1" dirty="0">
                <a:solidFill>
                  <a:srgbClr val="002060"/>
                </a:solidFill>
                <a:effectLst>
                  <a:outerShdw blurRad="38100" dist="38100" dir="2700000" algn="tl">
                    <a:srgbClr val="DDDDDD"/>
                  </a:outerShdw>
                </a:effectLst>
                <a:latin typeface="Trebuchet MS" charset="0"/>
                <a:cs typeface="Arial" charset="0"/>
              </a:rPr>
              <a:t>institutional autonomy (20%)</a:t>
            </a:r>
          </a:p>
          <a:p>
            <a:pPr marL="450850" lvl="1" indent="-366713" eaLnBrk="1" hangingPunct="1">
              <a:spcBef>
                <a:spcPct val="20000"/>
              </a:spcBef>
              <a:buFont typeface="Arial"/>
              <a:buChar char="•"/>
              <a:defRPr/>
            </a:pPr>
            <a:r>
              <a:rPr lang="en-US" sz="3200" b="1" dirty="0">
                <a:solidFill>
                  <a:srgbClr val="002060"/>
                </a:solidFill>
                <a:effectLst>
                  <a:outerShdw blurRad="38100" dist="38100" dir="2700000" algn="tl">
                    <a:srgbClr val="DDDDDD"/>
                  </a:outerShdw>
                </a:effectLst>
                <a:latin typeface="Trebuchet MS" charset="0"/>
                <a:cs typeface="Arial" charset="0"/>
              </a:rPr>
              <a:t>university governance (20%)</a:t>
            </a:r>
          </a:p>
          <a:p>
            <a:pPr marL="450850" lvl="1" indent="-366713" eaLnBrk="1" hangingPunct="1">
              <a:spcBef>
                <a:spcPct val="20000"/>
              </a:spcBef>
              <a:buFont typeface="Arial"/>
              <a:buChar char="•"/>
              <a:defRPr/>
            </a:pPr>
            <a:r>
              <a:rPr lang="en-US" sz="3200" b="1" dirty="0">
                <a:solidFill>
                  <a:srgbClr val="002060"/>
                </a:solidFill>
                <a:effectLst>
                  <a:outerShdw blurRad="38100" dist="38100" dir="2700000" algn="tl">
                    <a:srgbClr val="DDDDDD"/>
                  </a:outerShdw>
                </a:effectLst>
                <a:latin typeface="Trebuchet MS" charset="0"/>
                <a:cs typeface="Arial" charset="0"/>
              </a:rPr>
              <a:t>employment protection (tenure) (20%)</a:t>
            </a:r>
          </a:p>
          <a:p>
            <a:pPr marL="450850" lvl="1" indent="-366713" eaLnBrk="1" hangingPunct="1">
              <a:spcBef>
                <a:spcPct val="20000"/>
              </a:spcBef>
              <a:buFont typeface="Arial"/>
              <a:buChar char="•"/>
              <a:defRPr/>
            </a:pPr>
            <a:r>
              <a:rPr lang="en-US" sz="3200" b="1" dirty="0">
                <a:solidFill>
                  <a:srgbClr val="002060"/>
                </a:solidFill>
                <a:effectLst>
                  <a:outerShdw blurRad="38100" dist="38100" dir="2700000" algn="tl">
                    <a:srgbClr val="DDDDDD"/>
                  </a:outerShdw>
                </a:effectLst>
                <a:latin typeface="Trebuchet MS" charset="0"/>
                <a:cs typeface="Arial" charset="0"/>
              </a:rPr>
              <a:t>international agreements and the constitution (20%)</a:t>
            </a:r>
          </a:p>
          <a:p>
            <a:pPr marL="450850" lvl="1" indent="-366713" eaLnBrk="1" hangingPunct="1">
              <a:spcBef>
                <a:spcPct val="20000"/>
              </a:spcBef>
              <a:buFont typeface="Arial"/>
              <a:buChar char="•"/>
              <a:defRPr/>
            </a:pPr>
            <a:endParaRPr lang="en-GB" sz="3200" b="1" dirty="0">
              <a:solidFill>
                <a:srgbClr val="002060"/>
              </a:solidFill>
              <a:effectLst>
                <a:outerShdw blurRad="38100" dist="38100" dir="2700000" algn="tl">
                  <a:srgbClr val="DDDDDD"/>
                </a:outerShdw>
              </a:effectLst>
              <a:latin typeface="Trebuchet MS" charset="0"/>
              <a:cs typeface="Arial" charset="0"/>
            </a:endParaRPr>
          </a:p>
        </p:txBody>
      </p:sp>
      <p:sp>
        <p:nvSpPr>
          <p:cNvPr id="5" name="Text Box 3">
            <a:extLst>
              <a:ext uri="{FF2B5EF4-FFF2-40B4-BE49-F238E27FC236}">
                <a16:creationId xmlns:a16="http://schemas.microsoft.com/office/drawing/2014/main" xmlns="" id="{1AB5F52E-22B8-5A48-92F4-B7AE04802031}"/>
              </a:ext>
            </a:extLst>
          </p:cNvPr>
          <p:cNvSpPr txBox="1">
            <a:spLocks noChangeArrowheads="1"/>
          </p:cNvSpPr>
          <p:nvPr/>
        </p:nvSpPr>
        <p:spPr bwMode="auto">
          <a:xfrm>
            <a:off x="993565" y="5151815"/>
            <a:ext cx="9896105" cy="1569660"/>
          </a:xfrm>
          <a:prstGeom prst="rect">
            <a:avLst/>
          </a:prstGeom>
          <a:noFill/>
          <a:ln>
            <a:noFill/>
          </a:ln>
          <a:effectLs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179388"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spcBef>
                <a:spcPct val="20000"/>
              </a:spcBef>
              <a:defRPr/>
            </a:pPr>
            <a:r>
              <a:rPr lang="en-US" sz="3200" b="1" dirty="0">
                <a:solidFill>
                  <a:srgbClr val="002060"/>
                </a:solidFill>
                <a:effectLst>
                  <a:outerShdw blurRad="38100" dist="38100" dir="2700000" algn="tl">
                    <a:srgbClr val="DDDDDD"/>
                  </a:outerShdw>
                </a:effectLst>
                <a:latin typeface="Trebuchet MS" charset="0"/>
                <a:cs typeface="Arial" charset="0"/>
              </a:rPr>
              <a:t>The % level of protection for each EU nation was assessed for each of these dimensions to derive and overall index of academic freedom.</a:t>
            </a:r>
            <a:endParaRPr lang="en-GB" sz="3200" b="1" dirty="0">
              <a:solidFill>
                <a:srgbClr val="002060"/>
              </a:solidFill>
              <a:effectLst>
                <a:outerShdw blurRad="38100" dist="38100" dir="2700000" algn="tl">
                  <a:srgbClr val="DDDDDD"/>
                </a:outerShdw>
              </a:effectLst>
              <a:latin typeface="Trebuchet MS" charset="0"/>
              <a:cs typeface="Arial" charset="0"/>
            </a:endParaRPr>
          </a:p>
        </p:txBody>
      </p:sp>
      <p:sp>
        <p:nvSpPr>
          <p:cNvPr id="33797" name="Slide Number Placeholder 1">
            <a:extLst>
              <a:ext uri="{FF2B5EF4-FFF2-40B4-BE49-F238E27FC236}">
                <a16:creationId xmlns:a16="http://schemas.microsoft.com/office/drawing/2014/main" xmlns="" id="{322D938B-6110-7842-A2C0-4B92CFFADF4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FA36265-0D12-8D40-A748-E36962CAB909}" type="slidenum">
              <a:rPr lang="en-GB" altLang="en-US" sz="1400"/>
              <a:pPr>
                <a:spcBef>
                  <a:spcPct val="0"/>
                </a:spcBef>
                <a:buFontTx/>
                <a:buNone/>
              </a:pPr>
              <a:t>4</a:t>
            </a:fld>
            <a:endParaRPr lang="en-GB" altLang="en-US" sz="1400"/>
          </a:p>
        </p:txBody>
      </p:sp>
    </p:spTree>
    <p:extLst>
      <p:ext uri="{BB962C8B-B14F-4D97-AF65-F5344CB8AC3E}">
        <p14:creationId xmlns:p14="http://schemas.microsoft.com/office/powerpoint/2010/main" val="212213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Text Box 2">
            <a:extLst>
              <a:ext uri="{FF2B5EF4-FFF2-40B4-BE49-F238E27FC236}">
                <a16:creationId xmlns:a16="http://schemas.microsoft.com/office/drawing/2014/main" xmlns="" id="{1DEA3A8B-0640-1343-9584-44C10F8F6B68}"/>
              </a:ext>
            </a:extLst>
          </p:cNvPr>
          <p:cNvSpPr txBox="1">
            <a:spLocks noChangeArrowheads="1"/>
          </p:cNvSpPr>
          <p:nvPr/>
        </p:nvSpPr>
        <p:spPr bwMode="auto">
          <a:xfrm>
            <a:off x="1528763" y="-28575"/>
            <a:ext cx="9144000" cy="917575"/>
          </a:xfrm>
          <a:prstGeom prst="rect">
            <a:avLst/>
          </a:prstGeom>
          <a:noFill/>
          <a:ln>
            <a:noFill/>
          </a:ln>
          <a:effectLst/>
          <a:extLst/>
        </p:spPr>
        <p:txBody>
          <a:bodyPr lIns="180000" tIns="180000" rIns="180000" bIns="180000">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r>
              <a:rPr lang="en-GB" altLang="en-US" sz="3600" b="1">
                <a:solidFill>
                  <a:srgbClr val="C00000"/>
                </a:solidFill>
                <a:effectLst>
                  <a:outerShdw blurRad="38100" dist="38100" dir="2700000" algn="tl">
                    <a:srgbClr val="C0C0C0"/>
                  </a:outerShdw>
                </a:effectLst>
                <a:latin typeface="Lucida Sans" panose="020B0602030504020204" pitchFamily="34" charset="0"/>
                <a:cs typeface="Arial" panose="020B0604020202020204" pitchFamily="34" charset="0"/>
              </a:rPr>
              <a:t>Detailed Scorecard Measures</a:t>
            </a:r>
          </a:p>
        </p:txBody>
      </p:sp>
      <p:pic>
        <p:nvPicPr>
          <p:cNvPr id="35842" name="Picture 2" descr="Screen Shot 2016-11-14 at 07.24.25.png">
            <a:extLst>
              <a:ext uri="{FF2B5EF4-FFF2-40B4-BE49-F238E27FC236}">
                <a16:creationId xmlns:a16="http://schemas.microsoft.com/office/drawing/2014/main" xmlns="" id="{42FF0762-6D53-4F46-B1F7-1719753E98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0026" y="908049"/>
            <a:ext cx="10141527" cy="558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Slide Number Placeholder 1">
            <a:extLst>
              <a:ext uri="{FF2B5EF4-FFF2-40B4-BE49-F238E27FC236}">
                <a16:creationId xmlns:a16="http://schemas.microsoft.com/office/drawing/2014/main" xmlns="" id="{B3C77634-4E3E-1B45-AAC3-18FB41CB305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245080A-B1DD-1F4D-BD3C-B8DFF57C4D79}" type="slidenum">
              <a:rPr lang="en-GB" altLang="en-US" sz="1400"/>
              <a:pPr>
                <a:spcBef>
                  <a:spcPct val="0"/>
                </a:spcBef>
                <a:buFontTx/>
                <a:buNone/>
              </a:pPr>
              <a:t>5</a:t>
            </a:fld>
            <a:endParaRPr lang="en-GB" altLang="en-US" sz="1400"/>
          </a:p>
        </p:txBody>
      </p:sp>
    </p:spTree>
    <p:extLst>
      <p:ext uri="{BB962C8B-B14F-4D97-AF65-F5344CB8AC3E}">
        <p14:creationId xmlns:p14="http://schemas.microsoft.com/office/powerpoint/2010/main" val="2561120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FDFC948A-A097-9E49-B875-2DF0E70FE14D}"/>
              </a:ext>
            </a:extLst>
          </p:cNvPr>
          <p:cNvSpPr txBox="1">
            <a:spLocks noChangeArrowheads="1"/>
          </p:cNvSpPr>
          <p:nvPr/>
        </p:nvSpPr>
        <p:spPr bwMode="auto">
          <a:xfrm>
            <a:off x="736270" y="1"/>
            <a:ext cx="10617530" cy="85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p>
            <a:pPr algn="ctr">
              <a:defRPr/>
            </a:pPr>
            <a:r>
              <a:rPr lang="en-GB" sz="3200" b="1" dirty="0">
                <a:solidFill>
                  <a:srgbClr val="C00000"/>
                </a:solidFill>
                <a:effectLst>
                  <a:outerShdw blurRad="38100" dist="38100" dir="2700000" algn="tl">
                    <a:srgbClr val="C0C0C0"/>
                  </a:outerShdw>
                </a:effectLst>
                <a:latin typeface="Lucida Sans" pitchFamily="34" charset="0"/>
                <a:cs typeface="Arial" charset="0"/>
              </a:rPr>
              <a:t>International Agreements (scores out of 20%)</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A7D4D056-55B4-104A-8E0C-54B8428E6900}"/>
              </a:ext>
            </a:extLst>
          </p:cNvPr>
          <p:cNvGraphicFramePr>
            <a:graphicFrameLocks noGrp="1"/>
          </p:cNvGraphicFramePr>
          <p:nvPr/>
        </p:nvGraphicFramePr>
        <p:xfrm>
          <a:off x="1524000" y="801689"/>
          <a:ext cx="9144000" cy="5953125"/>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Spain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Greece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Portugal</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Czech Republic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Italy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19.0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France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14.0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Finland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19.0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Belgium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14.0</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Slovakia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18.0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Luxemburg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14.0</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Slovenia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Norway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Bulgaria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Cyprus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Germany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Romania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Poland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Denmark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Austria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Netherlands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Lithuania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Ireland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Croatia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Hungary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Estonia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17.5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Malta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Sweden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16.5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U.K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Latvia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16.5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Mean (Std Dev)</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15.5 (2.9) </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50260" name="Slide Number Placeholder 1">
            <a:extLst>
              <a:ext uri="{FF2B5EF4-FFF2-40B4-BE49-F238E27FC236}">
                <a16:creationId xmlns:a16="http://schemas.microsoft.com/office/drawing/2014/main" xmlns="" id="{3E11E2FC-3487-2049-B896-FA2BBC99737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BB17B5E-0FF6-DB40-B4E9-F6AD7F0E2F00}" type="slidenum">
              <a:rPr lang="en-GB" altLang="en-US" sz="1400"/>
              <a:pPr>
                <a:spcBef>
                  <a:spcPct val="0"/>
                </a:spcBef>
                <a:buFontTx/>
                <a:buNone/>
              </a:pPr>
              <a:t>6</a:t>
            </a:fld>
            <a:endParaRPr lang="en-GB" altLang="en-US" sz="1400"/>
          </a:p>
        </p:txBody>
      </p:sp>
    </p:spTree>
    <p:extLst>
      <p:ext uri="{BB962C8B-B14F-4D97-AF65-F5344CB8AC3E}">
        <p14:creationId xmlns:p14="http://schemas.microsoft.com/office/powerpoint/2010/main" val="297191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CD6B0E9A-F84A-BD4A-A5ED-42DB4C082CC7}"/>
              </a:ext>
            </a:extLst>
          </p:cNvPr>
          <p:cNvSpPr txBox="1">
            <a:spLocks noChangeArrowheads="1"/>
          </p:cNvSpPr>
          <p:nvPr/>
        </p:nvSpPr>
        <p:spPr bwMode="auto">
          <a:xfrm>
            <a:off x="1343025" y="1"/>
            <a:ext cx="95773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lgn="ctr">
              <a:defRPr/>
            </a:pPr>
            <a:r>
              <a:rPr lang="en-GB" sz="3200" b="1" dirty="0">
                <a:solidFill>
                  <a:srgbClr val="C00000"/>
                </a:solidFill>
                <a:effectLst>
                  <a:outerShdw blurRad="38100" dist="38100" dir="2700000" algn="tl">
                    <a:srgbClr val="C0C0C0"/>
                  </a:outerShdw>
                </a:effectLst>
                <a:latin typeface="Lucida Sans" pitchFamily="34" charset="0"/>
                <a:cs typeface="Arial" charset="0"/>
              </a:rPr>
              <a:t>Research &amp; teaching (scores out of 20%)</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FE14405B-9A96-B945-A7CC-9C50D5CC848E}"/>
              </a:ext>
            </a:extLst>
          </p:cNvPr>
          <p:cNvGraphicFramePr>
            <a:graphicFrameLocks noGrp="1"/>
          </p:cNvGraphicFramePr>
          <p:nvPr/>
        </p:nvGraphicFramePr>
        <p:xfrm>
          <a:off x="1524000" y="801689"/>
          <a:ext cx="9144000" cy="5984875"/>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Austria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Cyprus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Croatia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Italy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France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Netherlands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Latvia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Norway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Lithuania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Poland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Slovakia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20.0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Portugal</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Germany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Denmark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Bulgaria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Greece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Czech Republic</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Hungary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Finland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Slovenia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Ireland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Sweden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Luxemburg</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15.0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U.K.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5.0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Romania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Estonia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Spain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15.0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Malta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Belgium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Mean (Std Dev)</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11.8 (6.2) </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42068" name="Slide Number Placeholder 1">
            <a:extLst>
              <a:ext uri="{FF2B5EF4-FFF2-40B4-BE49-F238E27FC236}">
                <a16:creationId xmlns:a16="http://schemas.microsoft.com/office/drawing/2014/main" xmlns="" id="{278B5822-C5C6-1D4D-8A13-AED34399CD5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816D986-2C05-5E45-8272-04E0EC541335}" type="slidenum">
              <a:rPr lang="en-GB" altLang="en-US" sz="1400"/>
              <a:pPr>
                <a:spcBef>
                  <a:spcPct val="0"/>
                </a:spcBef>
                <a:buFontTx/>
                <a:buNone/>
              </a:pPr>
              <a:t>7</a:t>
            </a:fld>
            <a:endParaRPr lang="en-GB" altLang="en-US" sz="1400"/>
          </a:p>
        </p:txBody>
      </p:sp>
    </p:spTree>
    <p:extLst>
      <p:ext uri="{BB962C8B-B14F-4D97-AF65-F5344CB8AC3E}">
        <p14:creationId xmlns:p14="http://schemas.microsoft.com/office/powerpoint/2010/main" val="237202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A5249959-1F7D-5046-B2A9-DAA660811E5D}"/>
              </a:ext>
            </a:extLst>
          </p:cNvPr>
          <p:cNvSpPr txBox="1">
            <a:spLocks noChangeArrowheads="1"/>
          </p:cNvSpPr>
          <p:nvPr/>
        </p:nvSpPr>
        <p:spPr bwMode="auto">
          <a:xfrm>
            <a:off x="1343025" y="1"/>
            <a:ext cx="95773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lgn="ctr">
              <a:defRPr/>
            </a:pPr>
            <a:r>
              <a:rPr lang="en-GB" sz="3200" b="1" dirty="0">
                <a:solidFill>
                  <a:srgbClr val="C00000"/>
                </a:solidFill>
                <a:effectLst>
                  <a:outerShdw blurRad="38100" dist="38100" dir="2700000" algn="tl">
                    <a:srgbClr val="C0C0C0"/>
                  </a:outerShdw>
                </a:effectLst>
                <a:latin typeface="Lucida Sans" pitchFamily="34" charset="0"/>
                <a:cs typeface="Arial" charset="0"/>
              </a:rPr>
              <a:t>Institutional Autonomy (scores out of 20%)</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11446895-98C0-544A-A245-964EE2814393}"/>
              </a:ext>
            </a:extLst>
          </p:cNvPr>
          <p:cNvGraphicFramePr>
            <a:graphicFrameLocks noGrp="1"/>
          </p:cNvGraphicFramePr>
          <p:nvPr>
            <p:extLst>
              <p:ext uri="{D42A27DB-BD31-4B8C-83A1-F6EECF244321}">
                <p14:modId xmlns:p14="http://schemas.microsoft.com/office/powerpoint/2010/main" val="2401200833"/>
              </p:ext>
            </p:extLst>
          </p:nvPr>
        </p:nvGraphicFramePr>
        <p:xfrm>
          <a:off x="1524000" y="801689"/>
          <a:ext cx="9144000" cy="5851530"/>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195">
                <a:tc>
                  <a:txBody>
                    <a:bodyPr/>
                    <a:lstStyle/>
                    <a:p>
                      <a:pPr>
                        <a:spcAft>
                          <a:spcPts val="0"/>
                        </a:spcAft>
                      </a:pPr>
                      <a:r>
                        <a:rPr lang="en-GB" sz="2000" b="1" dirty="0">
                          <a:solidFill>
                            <a:schemeClr val="tx1"/>
                          </a:solidFill>
                          <a:effectLst/>
                          <a:latin typeface="Times New Roman"/>
                          <a:ea typeface="Times New Roman"/>
                          <a:cs typeface="Times New Roman"/>
                        </a:rPr>
                        <a:t>Finland</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Netherlands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9.0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195">
                <a:tc>
                  <a:txBody>
                    <a:bodyPr/>
                    <a:lstStyle/>
                    <a:p>
                      <a:pPr>
                        <a:spcAft>
                          <a:spcPts val="0"/>
                        </a:spcAft>
                      </a:pPr>
                      <a:r>
                        <a:rPr lang="en-GB" sz="2000" b="1" dirty="0">
                          <a:solidFill>
                            <a:schemeClr val="tx1"/>
                          </a:solidFill>
                          <a:effectLst/>
                          <a:latin typeface="Times New Roman"/>
                          <a:ea typeface="Times New Roman"/>
                          <a:cs typeface="Times New Roman"/>
                        </a:rPr>
                        <a:t>U.</a:t>
                      </a:r>
                      <a:r>
                        <a:rPr lang="en-GB" sz="2000" b="1" baseline="0" dirty="0">
                          <a:solidFill>
                            <a:schemeClr val="tx1"/>
                          </a:solidFill>
                          <a:effectLst/>
                          <a:latin typeface="Times New Roman"/>
                          <a:ea typeface="Times New Roman"/>
                          <a:cs typeface="Times New Roman"/>
                        </a:rPr>
                        <a:t> </a:t>
                      </a:r>
                      <a:r>
                        <a:rPr lang="en-GB" sz="2000" b="1" dirty="0">
                          <a:solidFill>
                            <a:schemeClr val="tx1"/>
                          </a:solidFill>
                          <a:effectLst/>
                          <a:latin typeface="Times New Roman"/>
                          <a:ea typeface="Times New Roman"/>
                          <a:cs typeface="Times New Roman"/>
                        </a:rPr>
                        <a:t>K.</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Portugal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9.0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195">
                <a:tc>
                  <a:txBody>
                    <a:bodyPr/>
                    <a:lstStyle/>
                    <a:p>
                      <a:pPr>
                        <a:spcAft>
                          <a:spcPts val="0"/>
                        </a:spcAft>
                      </a:pPr>
                      <a:r>
                        <a:rPr lang="en-GB" sz="2000" b="1">
                          <a:solidFill>
                            <a:schemeClr val="tx1"/>
                          </a:solidFill>
                          <a:effectLst/>
                          <a:latin typeface="Times New Roman"/>
                          <a:ea typeface="Times New Roman"/>
                          <a:cs typeface="Times New Roman"/>
                        </a:rPr>
                        <a:t>Croatia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Denmark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9.0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195">
                <a:tc>
                  <a:txBody>
                    <a:bodyPr/>
                    <a:lstStyle/>
                    <a:p>
                      <a:pPr>
                        <a:spcAft>
                          <a:spcPts val="0"/>
                        </a:spcAft>
                      </a:pPr>
                      <a:r>
                        <a:rPr lang="en-GB" sz="2000" b="1">
                          <a:solidFill>
                            <a:schemeClr val="tx1"/>
                          </a:solidFill>
                          <a:effectLst/>
                          <a:latin typeface="Times New Roman"/>
                          <a:ea typeface="Times New Roman"/>
                          <a:cs typeface="Times New Roman"/>
                        </a:rPr>
                        <a:t>Ireland</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Slovakia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195">
                <a:tc>
                  <a:txBody>
                    <a:bodyPr/>
                    <a:lstStyle/>
                    <a:p>
                      <a:pPr>
                        <a:spcAft>
                          <a:spcPts val="0"/>
                        </a:spcAft>
                      </a:pPr>
                      <a:r>
                        <a:rPr lang="en-GB" sz="2000" b="1">
                          <a:solidFill>
                            <a:schemeClr val="tx1"/>
                          </a:solidFill>
                          <a:effectLst/>
                          <a:latin typeface="Times New Roman"/>
                          <a:ea typeface="Times New Roman"/>
                          <a:cs typeface="Times New Roman"/>
                        </a:rPr>
                        <a:t>Austria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Spain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195">
                <a:tc>
                  <a:txBody>
                    <a:bodyPr/>
                    <a:lstStyle/>
                    <a:p>
                      <a:pPr>
                        <a:spcAft>
                          <a:spcPts val="0"/>
                        </a:spcAft>
                      </a:pPr>
                      <a:r>
                        <a:rPr lang="en-GB" sz="2000" b="1">
                          <a:solidFill>
                            <a:schemeClr val="tx1"/>
                          </a:solidFill>
                          <a:effectLst/>
                          <a:latin typeface="Times New Roman"/>
                          <a:ea typeface="Times New Roman"/>
                          <a:cs typeface="Times New Roman"/>
                        </a:rPr>
                        <a:t>Norway</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Belgium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8.5</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195">
                <a:tc>
                  <a:txBody>
                    <a:bodyPr/>
                    <a:lstStyle/>
                    <a:p>
                      <a:pPr>
                        <a:spcAft>
                          <a:spcPts val="0"/>
                        </a:spcAft>
                      </a:pPr>
                      <a:r>
                        <a:rPr lang="en-GB" sz="2000" b="1">
                          <a:solidFill>
                            <a:schemeClr val="tx1"/>
                          </a:solidFill>
                          <a:effectLst/>
                          <a:latin typeface="Times New Roman"/>
                          <a:ea typeface="Times New Roman"/>
                          <a:cs typeface="Times New Roman"/>
                        </a:rPr>
                        <a:t>Lithuania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Slovenia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195">
                <a:tc>
                  <a:txBody>
                    <a:bodyPr/>
                    <a:lstStyle/>
                    <a:p>
                      <a:pPr>
                        <a:spcAft>
                          <a:spcPts val="0"/>
                        </a:spcAft>
                      </a:pPr>
                      <a:r>
                        <a:rPr lang="en-GB" sz="2000" b="1">
                          <a:solidFill>
                            <a:schemeClr val="tx1"/>
                          </a:solidFill>
                          <a:effectLst/>
                          <a:latin typeface="Times New Roman"/>
                          <a:ea typeface="Times New Roman"/>
                          <a:cs typeface="Times New Roman"/>
                        </a:rPr>
                        <a:t>Estonia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10.5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Czech Republic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195">
                <a:tc>
                  <a:txBody>
                    <a:bodyPr/>
                    <a:lstStyle/>
                    <a:p>
                      <a:pPr>
                        <a:spcAft>
                          <a:spcPts val="0"/>
                        </a:spcAft>
                      </a:pPr>
                      <a:r>
                        <a:rPr lang="en-GB" sz="2000" b="1">
                          <a:solidFill>
                            <a:schemeClr val="tx1"/>
                          </a:solidFill>
                          <a:effectLst/>
                          <a:latin typeface="Times New Roman"/>
                          <a:ea typeface="Times New Roman"/>
                          <a:cs typeface="Times New Roman"/>
                        </a:rPr>
                        <a:t>Malta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chemeClr val="tx1"/>
                          </a:solidFill>
                          <a:effectLst/>
                          <a:latin typeface="Times New Roman"/>
                          <a:ea typeface="Times New Roman"/>
                          <a:cs typeface="Times New Roman"/>
                        </a:rPr>
                        <a:t>10.5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Romania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195">
                <a:tc>
                  <a:txBody>
                    <a:bodyPr/>
                    <a:lstStyle/>
                    <a:p>
                      <a:pPr>
                        <a:spcAft>
                          <a:spcPts val="0"/>
                        </a:spcAft>
                      </a:pPr>
                      <a:r>
                        <a:rPr lang="en-GB" sz="2000" b="1">
                          <a:solidFill>
                            <a:srgbClr val="000000"/>
                          </a:solidFill>
                          <a:effectLst/>
                          <a:latin typeface="Times New Roman"/>
                          <a:ea typeface="Times New Roman"/>
                          <a:cs typeface="Times New Roman"/>
                        </a:rPr>
                        <a:t>Latvia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rgbClr val="000000"/>
                          </a:solidFill>
                          <a:effectLst/>
                          <a:latin typeface="Times New Roman"/>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Cyprus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8.0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195">
                <a:tc>
                  <a:txBody>
                    <a:bodyPr/>
                    <a:lstStyle/>
                    <a:p>
                      <a:pPr>
                        <a:spcAft>
                          <a:spcPts val="0"/>
                        </a:spcAft>
                      </a:pPr>
                      <a:r>
                        <a:rPr lang="en-GB" sz="2000" b="1">
                          <a:solidFill>
                            <a:srgbClr val="000000"/>
                          </a:solidFill>
                          <a:effectLst/>
                          <a:latin typeface="Times New Roman"/>
                          <a:ea typeface="Times New Roman"/>
                          <a:cs typeface="Times New Roman"/>
                        </a:rPr>
                        <a:t>Poland</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rgbClr val="000000"/>
                          </a:solidFill>
                          <a:effectLst/>
                          <a:latin typeface="Times New Roman"/>
                          <a:ea typeface="Times New Roman"/>
                          <a:cs typeface="Times New Roman"/>
                        </a:rPr>
                        <a:t>9.5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France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7.0</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195">
                <a:tc>
                  <a:txBody>
                    <a:bodyPr/>
                    <a:lstStyle/>
                    <a:p>
                      <a:pPr>
                        <a:spcAft>
                          <a:spcPts val="0"/>
                        </a:spcAft>
                      </a:pPr>
                      <a:r>
                        <a:rPr lang="en-GB" sz="2000" b="1">
                          <a:solidFill>
                            <a:schemeClr val="tx1"/>
                          </a:solidFill>
                          <a:effectLst/>
                          <a:latin typeface="Times New Roman"/>
                          <a:ea typeface="Times New Roman"/>
                          <a:cs typeface="Times New Roman"/>
                        </a:rPr>
                        <a:t>Germany </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chemeClr val="tx1"/>
                          </a:solidFill>
                          <a:effectLst/>
                          <a:latin typeface="Times New Roman"/>
                          <a:ea typeface="Times New Roman"/>
                          <a:cs typeface="Times New Roman"/>
                        </a:rPr>
                        <a:t>9.25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Sweden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chemeClr val="tx1"/>
                          </a:solidFill>
                          <a:effectLst/>
                          <a:latin typeface="Times New Roman"/>
                          <a:ea typeface="Times New Roman"/>
                          <a:cs typeface="Times New Roman"/>
                        </a:rPr>
                        <a:t>6.5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195">
                <a:tc>
                  <a:txBody>
                    <a:bodyPr/>
                    <a:lstStyle/>
                    <a:p>
                      <a:pPr>
                        <a:spcAft>
                          <a:spcPts val="0"/>
                        </a:spcAft>
                      </a:pPr>
                      <a:r>
                        <a:rPr lang="en-GB" sz="2000" b="1" dirty="0">
                          <a:solidFill>
                            <a:schemeClr val="tx1"/>
                          </a:solidFill>
                          <a:effectLst/>
                          <a:latin typeface="Times New Roman"/>
                          <a:ea typeface="Times New Roman"/>
                          <a:cs typeface="Times New Roman"/>
                        </a:rPr>
                        <a:t>Bulgaria</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Greece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4.5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04800">
                <a:tc>
                  <a:txBody>
                    <a:bodyPr/>
                    <a:lstStyle/>
                    <a:p>
                      <a:pPr>
                        <a:spcAft>
                          <a:spcPts val="0"/>
                        </a:spcAft>
                      </a:pPr>
                      <a:r>
                        <a:rPr lang="en-GB" sz="2000" b="1" dirty="0">
                          <a:solidFill>
                            <a:schemeClr val="tx1"/>
                          </a:solidFill>
                          <a:effectLst/>
                          <a:latin typeface="Times New Roman"/>
                          <a:ea typeface="Times New Roman"/>
                          <a:cs typeface="Times New Roman"/>
                        </a:rPr>
                        <a:t>Luxemburg</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a:solidFill>
                            <a:schemeClr val="tx1"/>
                          </a:solidFill>
                          <a:effectLst/>
                          <a:latin typeface="Times New Roman"/>
                          <a:ea typeface="Times New Roman"/>
                          <a:cs typeface="Times New Roman"/>
                        </a:rPr>
                        <a:t>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a:solidFill>
                            <a:schemeClr val="tx1"/>
                          </a:solidFill>
                          <a:effectLst/>
                          <a:latin typeface="Times New Roman"/>
                          <a:ea typeface="Times New Roman"/>
                          <a:cs typeface="Times New Roman"/>
                        </a:rPr>
                        <a:t>Hungary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chemeClr val="tx1"/>
                          </a:solidFill>
                          <a:effectLst/>
                          <a:latin typeface="Times New Roman"/>
                          <a:ea typeface="Times New Roman"/>
                          <a:cs typeface="Times New Roman"/>
                        </a:rPr>
                        <a:t>2.5</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195">
                <a:tc>
                  <a:txBody>
                    <a:bodyPr/>
                    <a:lstStyle/>
                    <a:p>
                      <a:pPr>
                        <a:spcAft>
                          <a:spcPts val="0"/>
                        </a:spcAft>
                      </a:pPr>
                      <a:r>
                        <a:rPr lang="en-GB" sz="2000" b="1" dirty="0">
                          <a:solidFill>
                            <a:schemeClr val="tx1"/>
                          </a:solidFill>
                          <a:effectLst/>
                          <a:latin typeface="Times New Roman"/>
                          <a:ea typeface="Times New Roman"/>
                          <a:cs typeface="Times New Roman"/>
                        </a:rPr>
                        <a:t>Italy</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1" dirty="0">
                          <a:solidFill>
                            <a:schemeClr val="tx1"/>
                          </a:solidFill>
                          <a:effectLst/>
                          <a:latin typeface="Times New Roman"/>
                          <a:ea typeface="Times New Roman"/>
                          <a:cs typeface="Times New Roman"/>
                        </a:rPr>
                        <a:t>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2000" b="1" dirty="0">
                          <a:solidFill>
                            <a:schemeClr val="tx1"/>
                          </a:solidFill>
                          <a:effectLst/>
                          <a:latin typeface="Times New Roman"/>
                          <a:ea typeface="Times New Roman"/>
                          <a:cs typeface="Times New Roman"/>
                        </a:rPr>
                        <a:t>Mean (</a:t>
                      </a:r>
                      <a:r>
                        <a:rPr lang="en-GB" sz="2000" b="1" dirty="0" err="1">
                          <a:solidFill>
                            <a:schemeClr val="tx1"/>
                          </a:solidFill>
                          <a:effectLst/>
                          <a:latin typeface="Times New Roman"/>
                          <a:ea typeface="Times New Roman"/>
                          <a:cs typeface="Times New Roman"/>
                        </a:rPr>
                        <a:t>Std</a:t>
                      </a:r>
                      <a:r>
                        <a:rPr lang="en-GB" sz="2000" b="1" dirty="0">
                          <a:solidFill>
                            <a:schemeClr val="tx1"/>
                          </a:solidFill>
                          <a:effectLst/>
                          <a:latin typeface="Times New Roman"/>
                          <a:ea typeface="Times New Roman"/>
                          <a:cs typeface="Times New Roman"/>
                        </a:rPr>
                        <a:t> </a:t>
                      </a:r>
                      <a:r>
                        <a:rPr lang="en-GB" sz="2000" b="1" dirty="0" err="1">
                          <a:solidFill>
                            <a:schemeClr val="tx1"/>
                          </a:solidFill>
                          <a:effectLst/>
                          <a:latin typeface="Times New Roman"/>
                          <a:ea typeface="Times New Roman"/>
                          <a:cs typeface="Times New Roman"/>
                        </a:rPr>
                        <a:t>Dev</a:t>
                      </a:r>
                      <a:r>
                        <a:rPr lang="en-GB" sz="2000" b="1" dirty="0">
                          <a:solidFill>
                            <a:schemeClr val="tx1"/>
                          </a:solidFill>
                          <a:effectLst/>
                          <a:latin typeface="Times New Roman"/>
                          <a:ea typeface="Times New Roman"/>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latinLnBrk="0" hangingPunct="1">
                        <a:spcAft>
                          <a:spcPts val="0"/>
                        </a:spcAft>
                      </a:pPr>
                      <a:r>
                        <a:rPr lang="en-GB" sz="2000" b="1" kern="1200" dirty="0">
                          <a:solidFill>
                            <a:schemeClr val="tx1"/>
                          </a:solidFill>
                          <a:effectLst/>
                          <a:latin typeface="Times New Roman"/>
                          <a:ea typeface="+mn-ea"/>
                          <a:cs typeface="Times New Roman"/>
                        </a:rPr>
                        <a:t>9.3 (2.6)</a:t>
                      </a:r>
                      <a:r>
                        <a:rPr lang="en-GB" sz="2000" b="1" kern="1200" dirty="0">
                          <a:solidFill>
                            <a:schemeClr val="tx1"/>
                          </a:solidFill>
                          <a:effectLst/>
                          <a:latin typeface="Times New Roman"/>
                          <a:cs typeface="Times New Roman"/>
                        </a:rPr>
                        <a:t> </a:t>
                      </a:r>
                      <a:endParaRPr lang="en-GB" sz="2000" b="1" kern="1200" dirty="0">
                        <a:solidFill>
                          <a:schemeClr val="tx1"/>
                        </a:solidFill>
                        <a:effectLst/>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44116" name="Slide Number Placeholder 1">
            <a:extLst>
              <a:ext uri="{FF2B5EF4-FFF2-40B4-BE49-F238E27FC236}">
                <a16:creationId xmlns:a16="http://schemas.microsoft.com/office/drawing/2014/main" xmlns="" id="{446404FF-2A5C-5748-A94A-3F30A34475E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D391686-9EF3-5640-A45B-026703152F69}" type="slidenum">
              <a:rPr lang="en-GB" altLang="en-US" sz="1400"/>
              <a:pPr>
                <a:spcBef>
                  <a:spcPct val="0"/>
                </a:spcBef>
                <a:buFontTx/>
                <a:buNone/>
              </a:pPr>
              <a:t>8</a:t>
            </a:fld>
            <a:endParaRPr lang="en-GB" altLang="en-US" sz="1400"/>
          </a:p>
        </p:txBody>
      </p:sp>
    </p:spTree>
    <p:extLst>
      <p:ext uri="{BB962C8B-B14F-4D97-AF65-F5344CB8AC3E}">
        <p14:creationId xmlns:p14="http://schemas.microsoft.com/office/powerpoint/2010/main" val="11508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Text Box 2">
            <a:extLst>
              <a:ext uri="{FF2B5EF4-FFF2-40B4-BE49-F238E27FC236}">
                <a16:creationId xmlns:a16="http://schemas.microsoft.com/office/drawing/2014/main" xmlns="" id="{1C12FFA5-1353-4445-BD84-2FBCB059A9CB}"/>
              </a:ext>
            </a:extLst>
          </p:cNvPr>
          <p:cNvSpPr txBox="1">
            <a:spLocks noChangeArrowheads="1"/>
          </p:cNvSpPr>
          <p:nvPr/>
        </p:nvSpPr>
        <p:spPr bwMode="auto">
          <a:xfrm>
            <a:off x="1343025" y="1"/>
            <a:ext cx="95773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lgn="ctr">
              <a:defRPr/>
            </a:pPr>
            <a:r>
              <a:rPr lang="en-GB" sz="3200" b="1" dirty="0">
                <a:solidFill>
                  <a:srgbClr val="C00000"/>
                </a:solidFill>
                <a:effectLst>
                  <a:outerShdw blurRad="38100" dist="38100" dir="2700000" algn="tl">
                    <a:srgbClr val="C0C0C0"/>
                  </a:outerShdw>
                </a:effectLst>
                <a:latin typeface="Lucida Sans" pitchFamily="34" charset="0"/>
                <a:cs typeface="Arial" charset="0"/>
              </a:rPr>
              <a:t>Self Governance (Scores out of 20%)</a:t>
            </a:r>
            <a:endParaRPr lang="it-IT" sz="3200" b="1" dirty="0">
              <a:solidFill>
                <a:srgbClr val="C00000"/>
              </a:solidFill>
              <a:effectLst>
                <a:outerShdw blurRad="38100" dist="38100" dir="2700000" algn="tl">
                  <a:srgbClr val="C0C0C0"/>
                </a:outerShdw>
              </a:effectLst>
              <a:latin typeface="Lucida Sans" pitchFamily="34" charset="0"/>
              <a:cs typeface="Arial" charset="0"/>
            </a:endParaRPr>
          </a:p>
        </p:txBody>
      </p:sp>
      <p:graphicFrame>
        <p:nvGraphicFramePr>
          <p:cNvPr id="42066" name="Group 82">
            <a:extLst>
              <a:ext uri="{FF2B5EF4-FFF2-40B4-BE49-F238E27FC236}">
                <a16:creationId xmlns:a16="http://schemas.microsoft.com/office/drawing/2014/main" xmlns="" id="{87CD2D0F-C8C0-9848-AA41-6A31D72463DD}"/>
              </a:ext>
            </a:extLst>
          </p:cNvPr>
          <p:cNvGraphicFramePr>
            <a:graphicFrameLocks noGrp="1"/>
          </p:cNvGraphicFramePr>
          <p:nvPr/>
        </p:nvGraphicFramePr>
        <p:xfrm>
          <a:off x="1524000" y="801689"/>
          <a:ext cx="9144000" cy="5953125"/>
        </p:xfrm>
        <a:graphic>
          <a:graphicData uri="http://schemas.openxmlformats.org/drawingml/2006/table">
            <a:tbl>
              <a:tblPr/>
              <a:tblGrid>
                <a:gridCol w="1908175">
                  <a:extLst>
                    <a:ext uri="{9D8B030D-6E8A-4147-A177-3AD203B41FA5}">
                      <a16:colId xmlns:a16="http://schemas.microsoft.com/office/drawing/2014/main" xmlns="" val="20000"/>
                    </a:ext>
                  </a:extLst>
                </a:gridCol>
                <a:gridCol w="2663825">
                  <a:extLst>
                    <a:ext uri="{9D8B030D-6E8A-4147-A177-3AD203B41FA5}">
                      <a16:colId xmlns:a16="http://schemas.microsoft.com/office/drawing/2014/main" xmlns="" val="20001"/>
                    </a:ext>
                  </a:extLst>
                </a:gridCol>
                <a:gridCol w="1944688">
                  <a:extLst>
                    <a:ext uri="{9D8B030D-6E8A-4147-A177-3AD203B41FA5}">
                      <a16:colId xmlns:a16="http://schemas.microsoft.com/office/drawing/2014/main" xmlns="" val="20002"/>
                    </a:ext>
                  </a:extLst>
                </a:gridCol>
                <a:gridCol w="2627312">
                  <a:extLst>
                    <a:ext uri="{9D8B030D-6E8A-4147-A177-3AD203B41FA5}">
                      <a16:colId xmlns:a16="http://schemas.microsoft.com/office/drawing/2014/main" xmlns="" val="20003"/>
                    </a:ext>
                  </a:extLst>
                </a:gridCol>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Bulgaria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14.5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Italy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8.0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Croatia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14.0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Belgium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7.5</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Poland</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rgbClr val="000000"/>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0000"/>
                          </a:solidFill>
                          <a:effectLst/>
                          <a:latin typeface="Times New Roman" charset="0"/>
                          <a:ea typeface="MS PGothic" charset="0"/>
                          <a:cs typeface="Times New Roman" charset="0"/>
                        </a:rPr>
                        <a:t>Denmark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Slovakia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France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Romania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Lithuania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Cyprus</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Malta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Germany </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12.25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Luxemburg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6.0</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Spain</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12.0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Netherlands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5.5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Portugal</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Estonia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4.5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Slovenia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Norway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3.5</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Czech Republic</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Finland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Latvia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Ireland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Greece</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10.5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Sweden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3.0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Austria</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9.0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U.K.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0.0</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Hungary</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9.0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a:ln>
                            <a:noFill/>
                          </a:ln>
                          <a:solidFill>
                            <a:schemeClr val="tx1"/>
                          </a:solidFill>
                          <a:effectLst/>
                          <a:latin typeface="Times New Roman" charset="0"/>
                          <a:ea typeface="MS PGothic" charset="0"/>
                          <a:cs typeface="Times New Roman" charset="0"/>
                        </a:rPr>
                        <a:t>Mean (Std Dev)</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charset="0"/>
                          <a:ea typeface="MS PGothic" charset="0"/>
                          <a:cs typeface="Times New Roman" charset="0"/>
                        </a:rPr>
                        <a:t>8.4 (3.9)</a:t>
                      </a: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
        <p:nvSpPr>
          <p:cNvPr id="46164" name="Slide Number Placeholder 1">
            <a:extLst>
              <a:ext uri="{FF2B5EF4-FFF2-40B4-BE49-F238E27FC236}">
                <a16:creationId xmlns:a16="http://schemas.microsoft.com/office/drawing/2014/main" xmlns="" id="{9673DEE4-0C6A-164D-9CA2-57D5E6F8A30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EF50234-E3E9-6C4A-971B-AABA0A70A78A}" type="slidenum">
              <a:rPr lang="en-GB" altLang="en-US" sz="1400"/>
              <a:pPr>
                <a:spcBef>
                  <a:spcPct val="0"/>
                </a:spcBef>
                <a:buFontTx/>
                <a:buNone/>
              </a:pPr>
              <a:t>9</a:t>
            </a:fld>
            <a:endParaRPr lang="en-GB" altLang="en-US" sz="1400"/>
          </a:p>
        </p:txBody>
      </p:sp>
    </p:spTree>
    <p:extLst>
      <p:ext uri="{BB962C8B-B14F-4D97-AF65-F5344CB8AC3E}">
        <p14:creationId xmlns:p14="http://schemas.microsoft.com/office/powerpoint/2010/main" val="1141643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3203</Words>
  <Application>Microsoft Office PowerPoint</Application>
  <PresentationFormat>Custom</PresentationFormat>
  <Paragraphs>626</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Academic Freedom in Europe:  De Jure Legalities and De Facto Realities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Academic Freedom in Europe:  De Jure Legalities and De Facto Realities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Academic Freedom in Europe:  De Jure Legalities and De Facto Realities  </vt:lpstr>
      <vt:lpstr>PowerPoint Presentation</vt:lpstr>
      <vt:lpstr>PowerPoint Presentation</vt:lpstr>
      <vt:lpstr>PowerPoint Presentation</vt:lpstr>
      <vt:lpstr>PowerPoint Presentation</vt:lpstr>
    </vt:vector>
  </TitlesOfParts>
  <Company>University of Lincoln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Terence Karran</dc:creator>
  <cp:lastModifiedBy>gmm</cp:lastModifiedBy>
  <cp:revision>22</cp:revision>
  <dcterms:created xsi:type="dcterms:W3CDTF">2019-05-29T07:39:55Z</dcterms:created>
  <dcterms:modified xsi:type="dcterms:W3CDTF">2019-06-21T12:33:08Z</dcterms:modified>
</cp:coreProperties>
</file>