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5"/>
  </p:notesMasterIdLst>
  <p:handoutMasterIdLst>
    <p:handoutMasterId r:id="rId16"/>
  </p:handoutMasterIdLst>
  <p:sldIdLst>
    <p:sldId id="256" r:id="rId2"/>
    <p:sldId id="267" r:id="rId3"/>
    <p:sldId id="275" r:id="rId4"/>
    <p:sldId id="276" r:id="rId5"/>
    <p:sldId id="268" r:id="rId6"/>
    <p:sldId id="274" r:id="rId7"/>
    <p:sldId id="279" r:id="rId8"/>
    <p:sldId id="269" r:id="rId9"/>
    <p:sldId id="280" r:id="rId10"/>
    <p:sldId id="278" r:id="rId11"/>
    <p:sldId id="272" r:id="rId12"/>
    <p:sldId id="270" r:id="rId13"/>
    <p:sldId id="281" r:id="rId14"/>
  </p:sldIdLst>
  <p:sldSz cx="9144000" cy="6858000" type="screen4x3"/>
  <p:notesSz cx="6819900" cy="9918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0" d="100"/>
          <a:sy n="100" d="100"/>
        </p:scale>
        <p:origin x="-750"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5290" cy="49593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63032" y="0"/>
            <a:ext cx="2955290" cy="495935"/>
          </a:xfrm>
          <a:prstGeom prst="rect">
            <a:avLst/>
          </a:prstGeom>
        </p:spPr>
        <p:txBody>
          <a:bodyPr vert="horz" lIns="91440" tIns="45720" rIns="91440" bIns="45720" rtlCol="0"/>
          <a:lstStyle>
            <a:lvl1pPr algn="r">
              <a:defRPr sz="1200"/>
            </a:lvl1pPr>
          </a:lstStyle>
          <a:p>
            <a:fld id="{2CB26721-7523-40DC-804F-6468B7AA3146}" type="datetimeFigureOut">
              <a:rPr lang="en-US" smtClean="0"/>
              <a:t>10/17/2018</a:t>
            </a:fld>
            <a:endParaRPr lang="en-US"/>
          </a:p>
        </p:txBody>
      </p:sp>
      <p:sp>
        <p:nvSpPr>
          <p:cNvPr id="4" name="Footer Placeholder 3"/>
          <p:cNvSpPr>
            <a:spLocks noGrp="1"/>
          </p:cNvSpPr>
          <p:nvPr>
            <p:ph type="ftr" sz="quarter" idx="2"/>
          </p:nvPr>
        </p:nvSpPr>
        <p:spPr>
          <a:xfrm>
            <a:off x="0" y="9421044"/>
            <a:ext cx="2955290" cy="49593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63032" y="9421044"/>
            <a:ext cx="2955290" cy="495935"/>
          </a:xfrm>
          <a:prstGeom prst="rect">
            <a:avLst/>
          </a:prstGeom>
        </p:spPr>
        <p:txBody>
          <a:bodyPr vert="horz" lIns="91440" tIns="45720" rIns="91440" bIns="45720" rtlCol="0" anchor="b"/>
          <a:lstStyle>
            <a:lvl1pPr algn="r">
              <a:defRPr sz="1200"/>
            </a:lvl1pPr>
          </a:lstStyle>
          <a:p>
            <a:fld id="{7F3B1274-6957-45DB-8F74-C22C2AD95F9B}" type="slidenum">
              <a:rPr lang="en-US" smtClean="0"/>
              <a:t>‹N°›</a:t>
            </a:fld>
            <a:endParaRPr lang="en-US"/>
          </a:p>
        </p:txBody>
      </p:sp>
    </p:spTree>
    <p:extLst>
      <p:ext uri="{BB962C8B-B14F-4D97-AF65-F5344CB8AC3E}">
        <p14:creationId xmlns:p14="http://schemas.microsoft.com/office/powerpoint/2010/main" val="40449743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5290" cy="49593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63032" y="0"/>
            <a:ext cx="2955290" cy="495935"/>
          </a:xfrm>
          <a:prstGeom prst="rect">
            <a:avLst/>
          </a:prstGeom>
        </p:spPr>
        <p:txBody>
          <a:bodyPr vert="horz" lIns="91440" tIns="45720" rIns="91440" bIns="45720" rtlCol="0"/>
          <a:lstStyle>
            <a:lvl1pPr algn="r">
              <a:defRPr sz="1200"/>
            </a:lvl1pPr>
          </a:lstStyle>
          <a:p>
            <a:fld id="{C999DE8F-FF43-41C7-BA96-16D7E0F4373C}" type="datetimeFigureOut">
              <a:rPr lang="en-US" smtClean="0"/>
              <a:t>10/17/2018</a:t>
            </a:fld>
            <a:endParaRPr lang="en-US"/>
          </a:p>
        </p:txBody>
      </p:sp>
      <p:sp>
        <p:nvSpPr>
          <p:cNvPr id="4" name="Slide Image Placeholder 3"/>
          <p:cNvSpPr>
            <a:spLocks noGrp="1" noRot="1" noChangeAspect="1"/>
          </p:cNvSpPr>
          <p:nvPr>
            <p:ph type="sldImg" idx="2"/>
          </p:nvPr>
        </p:nvSpPr>
        <p:spPr>
          <a:xfrm>
            <a:off x="930275" y="744538"/>
            <a:ext cx="4959350" cy="371951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1990" y="4711383"/>
            <a:ext cx="5455920" cy="446341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21044"/>
            <a:ext cx="2955290" cy="49593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63032" y="9421044"/>
            <a:ext cx="2955290" cy="495935"/>
          </a:xfrm>
          <a:prstGeom prst="rect">
            <a:avLst/>
          </a:prstGeom>
        </p:spPr>
        <p:txBody>
          <a:bodyPr vert="horz" lIns="91440" tIns="45720" rIns="91440" bIns="45720" rtlCol="0" anchor="b"/>
          <a:lstStyle>
            <a:lvl1pPr algn="r">
              <a:defRPr sz="1200"/>
            </a:lvl1pPr>
          </a:lstStyle>
          <a:p>
            <a:fld id="{6E005EC7-329C-44FB-BBE7-B3DAF8BD8C01}" type="slidenum">
              <a:rPr lang="en-US" smtClean="0"/>
              <a:t>‹N°›</a:t>
            </a:fld>
            <a:endParaRPr lang="en-US"/>
          </a:p>
        </p:txBody>
      </p:sp>
    </p:spTree>
    <p:extLst>
      <p:ext uri="{BB962C8B-B14F-4D97-AF65-F5344CB8AC3E}">
        <p14:creationId xmlns:p14="http://schemas.microsoft.com/office/powerpoint/2010/main" val="14524812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Violence against women takes on many forms, scarring women emotionally and/or physically for life. It is a violation of the most fundamental human rights of women such as the right to life, the right to personal integrity, freedom from torture and inhuman and degrading treatment as well as the right to access to justice. Directed against women because they are women, violence against women is a gendered phenomenon, and the fact that authorities routinely fail to offer victims the necessary protection make it a form of gender-based discrimination against women that is unparalleled</a:t>
            </a:r>
            <a:endParaRPr lang="en-US" dirty="0"/>
          </a:p>
        </p:txBody>
      </p:sp>
      <p:sp>
        <p:nvSpPr>
          <p:cNvPr id="4" name="Slide Number Placeholder 3"/>
          <p:cNvSpPr>
            <a:spLocks noGrp="1"/>
          </p:cNvSpPr>
          <p:nvPr>
            <p:ph type="sldNum" sz="quarter" idx="10"/>
          </p:nvPr>
        </p:nvSpPr>
        <p:spPr/>
        <p:txBody>
          <a:bodyPr/>
          <a:lstStyle/>
          <a:p>
            <a:fld id="{6E005EC7-329C-44FB-BBE7-B3DAF8BD8C01}" type="slidenum">
              <a:rPr lang="en-US" smtClean="0"/>
              <a:t>2</a:t>
            </a:fld>
            <a:endParaRPr lang="en-US"/>
          </a:p>
        </p:txBody>
      </p:sp>
    </p:spTree>
    <p:extLst>
      <p:ext uri="{BB962C8B-B14F-4D97-AF65-F5344CB8AC3E}">
        <p14:creationId xmlns:p14="http://schemas.microsoft.com/office/powerpoint/2010/main" val="39433089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E005EC7-329C-44FB-BBE7-B3DAF8BD8C01}" type="slidenum">
              <a:rPr lang="en-US" smtClean="0"/>
              <a:t>5</a:t>
            </a:fld>
            <a:endParaRPr lang="en-US"/>
          </a:p>
        </p:txBody>
      </p:sp>
    </p:spTree>
    <p:extLst>
      <p:ext uri="{BB962C8B-B14F-4D97-AF65-F5344CB8AC3E}">
        <p14:creationId xmlns:p14="http://schemas.microsoft.com/office/powerpoint/2010/main" val="40916299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00DF352D-DCA9-4678-871F-D3E5FD2CB3F4}" type="datetimeFigureOut">
              <a:rPr lang="en-US" smtClean="0"/>
              <a:t>10/17/2018</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055CD720-0FA2-4E9F-B8EF-9D618974C136}" type="slidenum">
              <a:rPr lang="en-US" smtClean="0"/>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DF352D-DCA9-4678-871F-D3E5FD2CB3F4}" type="datetimeFigureOut">
              <a:rPr lang="en-US" smtClean="0"/>
              <a:t>10/17/2018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5CD720-0FA2-4E9F-B8EF-9D618974C136}" type="slidenum">
              <a:rPr lang="en-US" smtClean="0"/>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DF352D-DCA9-4678-871F-D3E5FD2CB3F4}" type="datetimeFigureOut">
              <a:rPr lang="en-US" smtClean="0"/>
              <a:t>10/17/2018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5CD720-0FA2-4E9F-B8EF-9D618974C136}" type="slidenum">
              <a:rPr lang="en-US" smtClean="0"/>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DF352D-DCA9-4678-871F-D3E5FD2CB3F4}" type="datetimeFigureOut">
              <a:rPr lang="en-US" smtClean="0"/>
              <a:t>10/17/2018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5CD720-0FA2-4E9F-B8EF-9D618974C136}" type="slidenum">
              <a:rPr lang="en-US" smtClean="0"/>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0DF352D-DCA9-4678-871F-D3E5FD2CB3F4}" type="datetimeFigureOut">
              <a:rPr lang="en-US" smtClean="0"/>
              <a:t>10/17/2018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5CD720-0FA2-4E9F-B8EF-9D618974C136}" type="slidenum">
              <a:rPr lang="en-US" smtClean="0"/>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0DF352D-DCA9-4678-871F-D3E5FD2CB3F4}" type="datetimeFigureOut">
              <a:rPr lang="en-US" smtClean="0"/>
              <a:t>10/17/2018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5CD720-0FA2-4E9F-B8EF-9D618974C136}" type="slidenum">
              <a:rPr lang="en-US" smtClean="0"/>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00DF352D-DCA9-4678-871F-D3E5FD2CB3F4}" type="datetimeFigureOut">
              <a:rPr lang="en-US" smtClean="0"/>
              <a:t>10/17/2018</a:t>
            </a:fld>
            <a:endParaRPr lang="en-US"/>
          </a:p>
        </p:txBody>
      </p:sp>
      <p:sp>
        <p:nvSpPr>
          <p:cNvPr id="27" name="Slide Number Placeholder 26"/>
          <p:cNvSpPr>
            <a:spLocks noGrp="1"/>
          </p:cNvSpPr>
          <p:nvPr>
            <p:ph type="sldNum" sz="quarter" idx="11"/>
          </p:nvPr>
        </p:nvSpPr>
        <p:spPr/>
        <p:txBody>
          <a:bodyPr rtlCol="0"/>
          <a:lstStyle/>
          <a:p>
            <a:fld id="{055CD720-0FA2-4E9F-B8EF-9D618974C136}" type="slidenum">
              <a:rPr lang="en-US" smtClean="0"/>
              <a:t>‹N°›</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00DF352D-DCA9-4678-871F-D3E5FD2CB3F4}" type="datetimeFigureOut">
              <a:rPr lang="en-US" smtClean="0"/>
              <a:t>10/17/2018</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055CD720-0FA2-4E9F-B8EF-9D618974C136}" type="slidenum">
              <a:rPr lang="en-US" smtClean="0"/>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DF352D-DCA9-4678-871F-D3E5FD2CB3F4}" type="datetimeFigureOut">
              <a:rPr lang="en-US" smtClean="0"/>
              <a:t>10/17/2018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5CD720-0FA2-4E9F-B8EF-9D618974C136}" type="slidenum">
              <a:rPr lang="en-US" smtClean="0"/>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00DF352D-DCA9-4678-871F-D3E5FD2CB3F4}" type="datetimeFigureOut">
              <a:rPr lang="en-US" smtClean="0"/>
              <a:t>10/17/2018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5CD720-0FA2-4E9F-B8EF-9D618974C136}" type="slidenum">
              <a:rPr lang="en-US" smtClean="0"/>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0DF352D-DCA9-4678-871F-D3E5FD2CB3F4}" type="datetimeFigureOut">
              <a:rPr lang="en-US" smtClean="0"/>
              <a:t>10/17/2018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5CD720-0FA2-4E9F-B8EF-9D618974C136}" type="slidenum">
              <a:rPr lang="en-US" smtClean="0"/>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00DF352D-DCA9-4678-871F-D3E5FD2CB3F4}" type="datetimeFigureOut">
              <a:rPr lang="en-US" smtClean="0"/>
              <a:t>10/17/2018</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055CD720-0FA2-4E9F-B8EF-9D618974C136}" type="slidenum">
              <a:rPr lang="en-US" smtClean="0"/>
              <a:t>‹N°›</a:t>
            </a:fld>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2132856"/>
            <a:ext cx="8458200" cy="1470025"/>
          </a:xfrm>
        </p:spPr>
        <p:txBody>
          <a:bodyPr>
            <a:normAutofit fontScale="90000"/>
          </a:bodyPr>
          <a:lstStyle/>
          <a:p>
            <a:pPr algn="ctr"/>
            <a:r>
              <a:rPr lang="en-GB" dirty="0" smtClean="0">
                <a:latin typeface="+mn-lt"/>
              </a:rPr>
              <a:t>Women’s access to justice as promoted by the Istanbul Convention</a:t>
            </a:r>
            <a:endParaRPr lang="en-GB" dirty="0">
              <a:latin typeface="+mn-lt"/>
            </a:endParaRPr>
          </a:p>
        </p:txBody>
      </p:sp>
      <p:sp>
        <p:nvSpPr>
          <p:cNvPr id="3" name="Subtitle 2"/>
          <p:cNvSpPr>
            <a:spLocks noGrp="1"/>
          </p:cNvSpPr>
          <p:nvPr>
            <p:ph type="subTitle" idx="1"/>
          </p:nvPr>
        </p:nvSpPr>
        <p:spPr>
          <a:xfrm>
            <a:off x="4529" y="5298638"/>
            <a:ext cx="7879839" cy="1071189"/>
          </a:xfrm>
        </p:spPr>
        <p:txBody>
          <a:bodyPr>
            <a:normAutofit/>
          </a:bodyPr>
          <a:lstStyle/>
          <a:p>
            <a:r>
              <a:rPr lang="en-US" sz="1800" dirty="0" smtClean="0">
                <a:solidFill>
                  <a:schemeClr val="tx1"/>
                </a:solidFill>
              </a:rPr>
              <a:t>The Council of Europe Convention on Preventing and Combating Violence Against Women and Domestic Violence as a regional tool to protect women against all forms of violence</a:t>
            </a:r>
            <a:endParaRPr lang="en-US" sz="1800" dirty="0">
              <a:solidFill>
                <a:schemeClr val="tx1"/>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12360" y="5827319"/>
            <a:ext cx="1256928" cy="1030681"/>
          </a:xfrm>
          <a:prstGeom prst="rect">
            <a:avLst/>
          </a:prstGeom>
        </p:spPr>
      </p:pic>
    </p:spTree>
    <p:extLst>
      <p:ext uri="{BB962C8B-B14F-4D97-AF65-F5344CB8AC3E}">
        <p14:creationId xmlns:p14="http://schemas.microsoft.com/office/powerpoint/2010/main" val="38397143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u="sng" dirty="0" smtClean="0">
                <a:solidFill>
                  <a:schemeClr val="tx1"/>
                </a:solidFill>
                <a:latin typeface="+mn-lt"/>
              </a:rPr>
              <a:t>Linkages with family law</a:t>
            </a:r>
            <a:endParaRPr lang="en-US" u="sng" dirty="0">
              <a:solidFill>
                <a:schemeClr val="tx1"/>
              </a:solidFill>
              <a:latin typeface="+mn-lt"/>
            </a:endParaRPr>
          </a:p>
        </p:txBody>
      </p:sp>
      <p:sp>
        <p:nvSpPr>
          <p:cNvPr id="3" name="Content Placeholder 2"/>
          <p:cNvSpPr>
            <a:spLocks noGrp="1"/>
          </p:cNvSpPr>
          <p:nvPr>
            <p:ph idx="1"/>
          </p:nvPr>
        </p:nvSpPr>
        <p:spPr/>
        <p:txBody>
          <a:bodyPr>
            <a:normAutofit/>
          </a:bodyPr>
          <a:lstStyle/>
          <a:p>
            <a:pPr>
              <a:buFontTx/>
              <a:buChar char="-"/>
            </a:pPr>
            <a:r>
              <a:rPr lang="en-US" dirty="0" smtClean="0"/>
              <a:t>- custody and visitation decisions not to </a:t>
            </a:r>
            <a:r>
              <a:rPr lang="en-US" dirty="0" err="1" smtClean="0"/>
              <a:t>jeopardise</a:t>
            </a:r>
            <a:r>
              <a:rPr lang="en-US" dirty="0" smtClean="0"/>
              <a:t> safety of victims and her children (Art.31) </a:t>
            </a:r>
          </a:p>
          <a:p>
            <a:pPr>
              <a:buFontTx/>
              <a:buChar char="-"/>
            </a:pPr>
            <a:endParaRPr lang="en-US" sz="2000" dirty="0" smtClean="0"/>
          </a:p>
          <a:p>
            <a:pPr>
              <a:buFontTx/>
              <a:buChar char="-"/>
            </a:pPr>
            <a:r>
              <a:rPr lang="en-US" sz="2000" dirty="0" smtClean="0"/>
              <a:t>---importance of ensuring information flow between criminal courts and family courts </a:t>
            </a:r>
          </a:p>
          <a:p>
            <a:pPr>
              <a:buFontTx/>
              <a:buChar char="-"/>
            </a:pPr>
            <a:r>
              <a:rPr lang="en-GB" sz="2000" dirty="0" smtClean="0"/>
              <a:t>--- family judges must have the tools to understand the level of risk a perpetrator of domestic violence presents to his child and the child’s mother</a:t>
            </a:r>
            <a:endParaRPr lang="en-US" sz="2000" dirty="0" smtClean="0"/>
          </a:p>
          <a:p>
            <a:pPr>
              <a:buFontTx/>
              <a:buChar char="-"/>
            </a:pPr>
            <a:endParaRPr lang="en-US" b="1" dirty="0"/>
          </a:p>
          <a:p>
            <a:pPr>
              <a:buFontTx/>
              <a:buChar char="-"/>
            </a:pPr>
            <a:endParaRPr lang="en-US" b="1" dirty="0" smtClean="0"/>
          </a:p>
          <a:p>
            <a:endParaRPr lang="en-US" dirty="0"/>
          </a:p>
        </p:txBody>
      </p:sp>
    </p:spTree>
    <p:extLst>
      <p:ext uri="{BB962C8B-B14F-4D97-AF65-F5344CB8AC3E}">
        <p14:creationId xmlns:p14="http://schemas.microsoft.com/office/powerpoint/2010/main" val="41122595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003232" cy="1066800"/>
          </a:xfrm>
        </p:spPr>
        <p:txBody>
          <a:bodyPr>
            <a:normAutofit fontScale="90000"/>
          </a:bodyPr>
          <a:lstStyle/>
          <a:p>
            <a:pPr algn="ctr"/>
            <a:r>
              <a:rPr lang="en-US" u="sng" dirty="0" smtClean="0">
                <a:solidFill>
                  <a:schemeClr val="tx1"/>
                </a:solidFill>
                <a:latin typeface="+mn-lt"/>
              </a:rPr>
              <a:t>Intersectionality </a:t>
            </a:r>
            <a:r>
              <a:rPr lang="en-US" u="sng" dirty="0">
                <a:solidFill>
                  <a:schemeClr val="tx1"/>
                </a:solidFill>
                <a:latin typeface="+mn-lt"/>
              </a:rPr>
              <a:t>and </a:t>
            </a:r>
            <a:r>
              <a:rPr lang="en-US" u="sng" dirty="0" smtClean="0">
                <a:solidFill>
                  <a:schemeClr val="tx1"/>
                </a:solidFill>
                <a:latin typeface="+mn-lt"/>
              </a:rPr>
              <a:t>women’s access </a:t>
            </a:r>
            <a:r>
              <a:rPr lang="en-US" u="sng" dirty="0">
                <a:solidFill>
                  <a:schemeClr val="tx1"/>
                </a:solidFill>
                <a:latin typeface="+mn-lt"/>
              </a:rPr>
              <a:t>to justice</a:t>
            </a:r>
            <a:r>
              <a:rPr lang="en-US" u="sng" dirty="0"/>
              <a:t/>
            </a:r>
            <a:br>
              <a:rPr lang="en-US" u="sng" dirty="0"/>
            </a:br>
            <a:endParaRPr lang="en-US" dirty="0"/>
          </a:p>
        </p:txBody>
      </p:sp>
      <p:sp>
        <p:nvSpPr>
          <p:cNvPr id="3" name="Content Placeholder 2"/>
          <p:cNvSpPr>
            <a:spLocks noGrp="1"/>
          </p:cNvSpPr>
          <p:nvPr>
            <p:ph idx="1"/>
          </p:nvPr>
        </p:nvSpPr>
        <p:spPr>
          <a:xfrm>
            <a:off x="323528" y="2348880"/>
            <a:ext cx="8496944" cy="4325112"/>
          </a:xfrm>
        </p:spPr>
        <p:txBody>
          <a:bodyPr/>
          <a:lstStyle/>
          <a:p>
            <a:r>
              <a:rPr lang="en-US" sz="2200" b="1" dirty="0" smtClean="0"/>
              <a:t>•</a:t>
            </a:r>
            <a:r>
              <a:rPr lang="en-US" sz="2200" b="1" u="sng" dirty="0" smtClean="0"/>
              <a:t>Principle of non-discrimination (Art.4)</a:t>
            </a:r>
          </a:p>
          <a:p>
            <a:endParaRPr lang="en-US" sz="1800" dirty="0" smtClean="0"/>
          </a:p>
          <a:p>
            <a:r>
              <a:rPr lang="en-US" sz="1800" dirty="0" smtClean="0"/>
              <a:t>Article 4 ensures that the Istanbul Convention shall be </a:t>
            </a:r>
            <a:r>
              <a:rPr lang="en-US" sz="1800" b="1" u="sng" dirty="0" smtClean="0"/>
              <a:t>implemented without discrimination </a:t>
            </a:r>
            <a:r>
              <a:rPr lang="en-US" sz="1800" dirty="0" smtClean="0"/>
              <a:t>based on sex, gender, race, language, religion, social origin, sexual orientation, gender identity, age, disability, social status, marital status, migrant or refugee status</a:t>
            </a:r>
          </a:p>
          <a:p>
            <a:endParaRPr lang="en-GB" sz="1800" dirty="0" smtClean="0"/>
          </a:p>
          <a:p>
            <a:r>
              <a:rPr lang="en-GB" sz="1800" dirty="0" smtClean="0"/>
              <a:t>Practical example: This means police interventions and how members of the judiciary treat women victims must cannot depend on who they are. </a:t>
            </a:r>
            <a:endParaRPr lang="en-US" sz="1800" dirty="0" smtClean="0"/>
          </a:p>
        </p:txBody>
      </p:sp>
    </p:spTree>
    <p:extLst>
      <p:ext uri="{BB962C8B-B14F-4D97-AF65-F5344CB8AC3E}">
        <p14:creationId xmlns:p14="http://schemas.microsoft.com/office/powerpoint/2010/main" val="35839746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43000"/>
            <a:ext cx="9252520" cy="1066800"/>
          </a:xfrm>
        </p:spPr>
        <p:txBody>
          <a:bodyPr>
            <a:normAutofit fontScale="90000"/>
          </a:bodyPr>
          <a:lstStyle/>
          <a:p>
            <a:pPr algn="ctr"/>
            <a:r>
              <a:rPr lang="en-GB" u="sng" dirty="0" smtClean="0">
                <a:solidFill>
                  <a:schemeClr val="tx1"/>
                </a:solidFill>
                <a:latin typeface="+mn-lt"/>
              </a:rPr>
              <a:t>Some specific aspects in relation to migrant women and asylum-seeking women</a:t>
            </a:r>
            <a:r>
              <a:rPr lang="en-GB" b="1" i="1" dirty="0"/>
              <a:t/>
            </a:r>
            <a:br>
              <a:rPr lang="en-GB" b="1" i="1" dirty="0"/>
            </a:br>
            <a:endParaRPr lang="en-US" dirty="0"/>
          </a:p>
        </p:txBody>
      </p:sp>
      <p:sp>
        <p:nvSpPr>
          <p:cNvPr id="3" name="Content Placeholder 2"/>
          <p:cNvSpPr>
            <a:spLocks noGrp="1"/>
          </p:cNvSpPr>
          <p:nvPr>
            <p:ph idx="1"/>
          </p:nvPr>
        </p:nvSpPr>
        <p:spPr>
          <a:xfrm>
            <a:off x="457200" y="1772816"/>
            <a:ext cx="8229600" cy="5040560"/>
          </a:xfrm>
        </p:spPr>
        <p:txBody>
          <a:bodyPr>
            <a:normAutofit fontScale="92500" lnSpcReduction="10000"/>
          </a:bodyPr>
          <a:lstStyle/>
          <a:p>
            <a:endParaRPr lang="en-US" sz="1800" b="1" u="sng" dirty="0" smtClean="0"/>
          </a:p>
          <a:p>
            <a:endParaRPr lang="en-GB" sz="1900" b="1" u="sng" dirty="0" smtClean="0"/>
          </a:p>
          <a:p>
            <a:pPr marL="109728" indent="0">
              <a:buNone/>
            </a:pPr>
            <a:r>
              <a:rPr lang="en-GB" sz="1900" b="1" u="sng" dirty="0" smtClean="0"/>
              <a:t>Article 59 </a:t>
            </a:r>
            <a:r>
              <a:rPr lang="en-GB" sz="1900" dirty="0" smtClean="0"/>
              <a:t>introduces the </a:t>
            </a:r>
            <a:r>
              <a:rPr lang="en-GB" sz="1900" b="1" dirty="0" smtClean="0"/>
              <a:t>possibility of granting independent residence status to migrant women victims of VAW</a:t>
            </a:r>
            <a:r>
              <a:rPr lang="en-GB" sz="1900" dirty="0" smtClean="0"/>
              <a:t> who depend on their abuser for their residence permit </a:t>
            </a:r>
          </a:p>
          <a:p>
            <a:endParaRPr lang="en-GB" sz="1900" dirty="0"/>
          </a:p>
          <a:p>
            <a:r>
              <a:rPr lang="en-GB" sz="1900" dirty="0" smtClean="0"/>
              <a:t>State shall also adopt measures for  </a:t>
            </a:r>
            <a:r>
              <a:rPr lang="en-GB" sz="1900" u="sng" dirty="0" smtClean="0"/>
              <a:t>victims of forced marriage who have lost their residence statu</a:t>
            </a:r>
            <a:r>
              <a:rPr lang="en-GB" sz="1900" dirty="0" smtClean="0"/>
              <a:t>s in the country where they usually reside by helping them to re-obtain it</a:t>
            </a:r>
          </a:p>
          <a:p>
            <a:endParaRPr lang="en-GB" sz="1900" dirty="0" smtClean="0"/>
          </a:p>
          <a:p>
            <a:pPr marL="109728" indent="0">
              <a:buNone/>
            </a:pPr>
            <a:r>
              <a:rPr lang="en-US" sz="1900" b="1" u="sng" dirty="0" smtClean="0"/>
              <a:t>Article </a:t>
            </a:r>
            <a:r>
              <a:rPr lang="en-US" sz="1900" b="1" u="sng" dirty="0"/>
              <a:t>60 </a:t>
            </a:r>
            <a:r>
              <a:rPr lang="en-US" sz="1900" dirty="0"/>
              <a:t>underlines Parties’ obligations to recognize gender based violence against women as:</a:t>
            </a:r>
          </a:p>
          <a:p>
            <a:r>
              <a:rPr lang="en-US" sz="1900" dirty="0"/>
              <a:t>- </a:t>
            </a:r>
            <a:r>
              <a:rPr lang="en-US" sz="1900" b="1" dirty="0"/>
              <a:t>a form of persecution </a:t>
            </a:r>
            <a:r>
              <a:rPr lang="en-US" sz="1900" dirty="0"/>
              <a:t>under the meaning of the Geneva Convention</a:t>
            </a:r>
          </a:p>
          <a:p>
            <a:r>
              <a:rPr lang="en-GB" sz="1900" dirty="0"/>
              <a:t>- </a:t>
            </a:r>
            <a:r>
              <a:rPr lang="en-GB" sz="1900" b="1" dirty="0"/>
              <a:t>a form of harm </a:t>
            </a:r>
            <a:r>
              <a:rPr lang="en-GB" sz="1900" dirty="0"/>
              <a:t>that require specific protection measures</a:t>
            </a:r>
          </a:p>
          <a:p>
            <a:endParaRPr lang="en-GB" sz="1900" dirty="0"/>
          </a:p>
          <a:p>
            <a:r>
              <a:rPr lang="en-GB" sz="1900" dirty="0"/>
              <a:t>States must adopt a </a:t>
            </a:r>
            <a:r>
              <a:rPr lang="en-GB" sz="1900" b="1" dirty="0"/>
              <a:t>gender sensitive approach </a:t>
            </a:r>
            <a:r>
              <a:rPr lang="en-GB" sz="1900" dirty="0"/>
              <a:t>when establishing </a:t>
            </a:r>
            <a:r>
              <a:rPr lang="en-GB" sz="1900" b="1" dirty="0"/>
              <a:t>refugee status and international protection</a:t>
            </a:r>
          </a:p>
          <a:p>
            <a:pPr marL="109728" indent="0">
              <a:buNone/>
            </a:pPr>
            <a:endParaRPr lang="en-US" sz="1900" dirty="0"/>
          </a:p>
        </p:txBody>
      </p:sp>
    </p:spTree>
    <p:extLst>
      <p:ext uri="{BB962C8B-B14F-4D97-AF65-F5344CB8AC3E}">
        <p14:creationId xmlns:p14="http://schemas.microsoft.com/office/powerpoint/2010/main" val="145506322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tx1"/>
                </a:solidFill>
                <a:latin typeface="+mn-lt"/>
              </a:rPr>
              <a:t>For more information:</a:t>
            </a:r>
            <a:endParaRPr lang="en-US" dirty="0">
              <a:solidFill>
                <a:schemeClr val="tx1"/>
              </a:solidFill>
              <a:latin typeface="+mn-lt"/>
            </a:endParaRPr>
          </a:p>
        </p:txBody>
      </p:sp>
      <p:sp>
        <p:nvSpPr>
          <p:cNvPr id="3" name="Content Placeholder 2"/>
          <p:cNvSpPr>
            <a:spLocks noGrp="1"/>
          </p:cNvSpPr>
          <p:nvPr>
            <p:ph idx="1"/>
          </p:nvPr>
        </p:nvSpPr>
        <p:spPr>
          <a:xfrm>
            <a:off x="457200" y="2249424"/>
            <a:ext cx="8229600" cy="2763752"/>
          </a:xfrm>
        </p:spPr>
        <p:txBody>
          <a:bodyPr/>
          <a:lstStyle/>
          <a:p>
            <a:endParaRPr lang="en-GB" dirty="0" smtClean="0"/>
          </a:p>
          <a:p>
            <a:r>
              <a:rPr lang="en-GB" dirty="0" smtClean="0"/>
              <a:t>www.coe.int/conventionviolence</a:t>
            </a:r>
            <a:endParaRPr lang="en-US" dirty="0"/>
          </a:p>
        </p:txBody>
      </p:sp>
    </p:spTree>
    <p:extLst>
      <p:ext uri="{BB962C8B-B14F-4D97-AF65-F5344CB8AC3E}">
        <p14:creationId xmlns:p14="http://schemas.microsoft.com/office/powerpoint/2010/main" val="33046770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584" y="836712"/>
            <a:ext cx="8229600" cy="1066800"/>
          </a:xfrm>
        </p:spPr>
        <p:txBody>
          <a:bodyPr/>
          <a:lstStyle/>
          <a:p>
            <a:r>
              <a:rPr lang="fr-FR" u="sng" dirty="0" smtClean="0">
                <a:solidFill>
                  <a:schemeClr val="tx1"/>
                </a:solidFill>
                <a:latin typeface="+mn-lt"/>
              </a:rPr>
              <a:t>The Istanbul Convention</a:t>
            </a:r>
            <a:endParaRPr lang="en-US" u="sng" dirty="0">
              <a:solidFill>
                <a:schemeClr val="tx1"/>
              </a:solidFill>
              <a:latin typeface="+mn-lt"/>
            </a:endParaRPr>
          </a:p>
        </p:txBody>
      </p:sp>
      <p:pic>
        <p:nvPicPr>
          <p:cNvPr id="4" name="Content Placeholder 3"/>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7267196" y="618326"/>
            <a:ext cx="1849832" cy="3505584"/>
          </a:xfrm>
        </p:spPr>
      </p:pic>
      <p:sp>
        <p:nvSpPr>
          <p:cNvPr id="3" name="TextBox 2"/>
          <p:cNvSpPr txBox="1"/>
          <p:nvPr/>
        </p:nvSpPr>
        <p:spPr>
          <a:xfrm>
            <a:off x="251520" y="2120336"/>
            <a:ext cx="6840760" cy="3970318"/>
          </a:xfrm>
          <a:prstGeom prst="rect">
            <a:avLst/>
          </a:prstGeom>
          <a:noFill/>
        </p:spPr>
        <p:txBody>
          <a:bodyPr wrap="square" rtlCol="0">
            <a:spAutoFit/>
          </a:bodyPr>
          <a:lstStyle/>
          <a:p>
            <a:r>
              <a:rPr lang="en-US" dirty="0" smtClean="0"/>
              <a:t>- Most far-reaching international treaty on violence against women and domestic violence</a:t>
            </a:r>
            <a:endParaRPr lang="en-US" u="sng" dirty="0" smtClean="0"/>
          </a:p>
          <a:p>
            <a:r>
              <a:rPr lang="en-US" u="sng" dirty="0" smtClean="0"/>
              <a:t> </a:t>
            </a:r>
            <a:endParaRPr lang="en-US" u="sng" dirty="0"/>
          </a:p>
          <a:p>
            <a:pPr lvl="0"/>
            <a:r>
              <a:rPr lang="en-US" i="1" dirty="0" smtClean="0"/>
              <a:t>- </a:t>
            </a:r>
            <a:r>
              <a:rPr lang="en-US" dirty="0" smtClean="0"/>
              <a:t>Human </a:t>
            </a:r>
            <a:r>
              <a:rPr lang="en-US" dirty="0"/>
              <a:t>rights treaty, gender equality </a:t>
            </a:r>
            <a:r>
              <a:rPr lang="en-US" dirty="0" smtClean="0"/>
              <a:t>treaty, criminal law treaty, victim support treaty and much more</a:t>
            </a:r>
            <a:endParaRPr lang="en-US" dirty="0"/>
          </a:p>
          <a:p>
            <a:pPr lvl="0"/>
            <a:endParaRPr lang="en-US" dirty="0"/>
          </a:p>
          <a:p>
            <a:pPr lvl="0"/>
            <a:r>
              <a:rPr lang="en-US" dirty="0" smtClean="0"/>
              <a:t>- Sets </a:t>
            </a:r>
            <a:r>
              <a:rPr lang="en-US" dirty="0"/>
              <a:t>comprehensive standards in the prevention of violence, </a:t>
            </a:r>
            <a:r>
              <a:rPr lang="en-US" dirty="0" smtClean="0"/>
              <a:t>the protection </a:t>
            </a:r>
            <a:r>
              <a:rPr lang="en-US" dirty="0"/>
              <a:t>and support for victims, the prosecution of perpetrators and requires these to form part of comprehensive policies (holistic approach)  </a:t>
            </a:r>
          </a:p>
          <a:p>
            <a:pPr marL="285750" lvl="0" indent="-285750">
              <a:buFontTx/>
              <a:buChar char="-"/>
            </a:pPr>
            <a:endParaRPr lang="en-US" dirty="0"/>
          </a:p>
          <a:p>
            <a:r>
              <a:rPr lang="en-US" dirty="0" smtClean="0"/>
              <a:t>- </a:t>
            </a:r>
            <a:r>
              <a:rPr lang="en-US" u="sng" dirty="0" smtClean="0"/>
              <a:t>Overarching aim: </a:t>
            </a:r>
            <a:r>
              <a:rPr lang="en-US" dirty="0" smtClean="0"/>
              <a:t>ending impunity and ensuring women’s access to justice for any act of gender-based violence</a:t>
            </a:r>
          </a:p>
          <a:p>
            <a:endParaRPr lang="en-GB" u="sng" dirty="0" smtClean="0"/>
          </a:p>
        </p:txBody>
      </p:sp>
    </p:spTree>
    <p:extLst>
      <p:ext uri="{BB962C8B-B14F-4D97-AF65-F5344CB8AC3E}">
        <p14:creationId xmlns:p14="http://schemas.microsoft.com/office/powerpoint/2010/main" val="39584201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3600" u="sng" dirty="0">
                <a:solidFill>
                  <a:schemeClr val="tx1"/>
                </a:solidFill>
                <a:latin typeface="+mn-lt"/>
              </a:rPr>
              <a:t>A</a:t>
            </a:r>
            <a:r>
              <a:rPr lang="en-GB" sz="3600" u="sng" dirty="0" smtClean="0">
                <a:solidFill>
                  <a:schemeClr val="tx1"/>
                </a:solidFill>
                <a:latin typeface="+mn-lt"/>
              </a:rPr>
              <a:t>ccess to justice for women victims of violence</a:t>
            </a:r>
            <a:endParaRPr lang="en-US" sz="3600" u="sng" dirty="0">
              <a:solidFill>
                <a:schemeClr val="tx1"/>
              </a:solidFill>
              <a:latin typeface="+mn-lt"/>
            </a:endParaRPr>
          </a:p>
        </p:txBody>
      </p:sp>
      <p:sp>
        <p:nvSpPr>
          <p:cNvPr id="3" name="Content Placeholder 2"/>
          <p:cNvSpPr>
            <a:spLocks noGrp="1"/>
          </p:cNvSpPr>
          <p:nvPr>
            <p:ph idx="1"/>
          </p:nvPr>
        </p:nvSpPr>
        <p:spPr/>
        <p:txBody>
          <a:bodyPr>
            <a:normAutofit/>
          </a:bodyPr>
          <a:lstStyle/>
          <a:p>
            <a:r>
              <a:rPr lang="en-GB" sz="1800" dirty="0" smtClean="0"/>
              <a:t>- starts with the availability of </a:t>
            </a:r>
            <a:r>
              <a:rPr lang="en-GB" sz="1800" dirty="0" err="1" smtClean="0"/>
              <a:t>counseling</a:t>
            </a:r>
            <a:r>
              <a:rPr lang="en-GB" sz="1800" dirty="0" smtClean="0"/>
              <a:t> and support services (Chapter IV Istanbul Convention)</a:t>
            </a:r>
          </a:p>
          <a:p>
            <a:endParaRPr lang="en-GB" sz="1800" dirty="0" smtClean="0"/>
          </a:p>
          <a:p>
            <a:r>
              <a:rPr lang="en-GB" sz="1800" dirty="0" smtClean="0"/>
              <a:t>- needs robust criminal law provisions that are operational and that lead to dissuasive sanctions (Chapter V)</a:t>
            </a:r>
          </a:p>
          <a:p>
            <a:endParaRPr lang="en-GB" sz="1800" dirty="0" smtClean="0"/>
          </a:p>
          <a:p>
            <a:r>
              <a:rPr lang="en-GB" sz="1800" dirty="0" smtClean="0"/>
              <a:t>- requires well-trained (specialised) and gender-sensitive professionals (Article 15, Chapter III) in social services, health sector, law enforcement and judiciary</a:t>
            </a:r>
          </a:p>
          <a:p>
            <a:endParaRPr lang="en-GB" sz="1800" dirty="0" smtClean="0"/>
          </a:p>
          <a:p>
            <a:r>
              <a:rPr lang="en-GB" sz="1800" dirty="0" smtClean="0"/>
              <a:t>- needs a criminal investigation that is robust and sensitive, an adequate assessment of the facts and the level of risk a victim is exposed to (without any gender bias) and more victim-friendly, non-traumatising criminal proceedings (Chapter VI)</a:t>
            </a:r>
            <a:endParaRPr lang="en-US" sz="1800" dirty="0"/>
          </a:p>
        </p:txBody>
      </p:sp>
    </p:spTree>
    <p:extLst>
      <p:ext uri="{BB962C8B-B14F-4D97-AF65-F5344CB8AC3E}">
        <p14:creationId xmlns:p14="http://schemas.microsoft.com/office/powerpoint/2010/main" val="181399758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u="sng" dirty="0" smtClean="0">
                <a:solidFill>
                  <a:schemeClr val="tx1"/>
                </a:solidFill>
                <a:latin typeface="+mn-lt"/>
              </a:rPr>
              <a:t>Counselling </a:t>
            </a:r>
            <a:r>
              <a:rPr lang="en-GB" u="sng" dirty="0">
                <a:solidFill>
                  <a:schemeClr val="tx1"/>
                </a:solidFill>
                <a:latin typeface="+mn-lt"/>
              </a:rPr>
              <a:t>and support </a:t>
            </a:r>
            <a:r>
              <a:rPr lang="en-GB" u="sng" dirty="0" smtClean="0">
                <a:solidFill>
                  <a:schemeClr val="tx1"/>
                </a:solidFill>
                <a:latin typeface="+mn-lt"/>
              </a:rPr>
              <a:t>services</a:t>
            </a:r>
            <a:r>
              <a:rPr lang="en-GB" dirty="0"/>
              <a:t/>
            </a:r>
            <a:br>
              <a:rPr lang="en-GB" dirty="0"/>
            </a:br>
            <a:endParaRPr lang="en-US" dirty="0"/>
          </a:p>
        </p:txBody>
      </p:sp>
      <p:sp>
        <p:nvSpPr>
          <p:cNvPr id="3" name="Content Placeholder 2"/>
          <p:cNvSpPr>
            <a:spLocks noGrp="1"/>
          </p:cNvSpPr>
          <p:nvPr>
            <p:ph idx="1"/>
          </p:nvPr>
        </p:nvSpPr>
        <p:spPr/>
        <p:txBody>
          <a:bodyPr>
            <a:normAutofit/>
          </a:bodyPr>
          <a:lstStyle/>
          <a:p>
            <a:r>
              <a:rPr lang="en-GB" sz="2400" dirty="0" smtClean="0"/>
              <a:t>- general support services (social services </a:t>
            </a:r>
            <a:r>
              <a:rPr lang="en-GB" sz="2400" dirty="0" err="1" smtClean="0"/>
              <a:t>etc</a:t>
            </a:r>
            <a:r>
              <a:rPr lang="en-GB" sz="2400" dirty="0" smtClean="0"/>
              <a:t>)</a:t>
            </a:r>
          </a:p>
          <a:p>
            <a:r>
              <a:rPr lang="en-GB" sz="2400" dirty="0" smtClean="0"/>
              <a:t>- specialist support services, shelters</a:t>
            </a:r>
          </a:p>
          <a:p>
            <a:r>
              <a:rPr lang="en-GB" sz="2400" dirty="0" smtClean="0"/>
              <a:t>- rape crisis and sexual violence referral centres </a:t>
            </a:r>
          </a:p>
          <a:p>
            <a:r>
              <a:rPr lang="en-GB" sz="2400" dirty="0" smtClean="0"/>
              <a:t>- national telephone helpline</a:t>
            </a:r>
          </a:p>
          <a:p>
            <a:endParaRPr lang="en-GB" sz="2400" dirty="0" smtClean="0"/>
          </a:p>
          <a:p>
            <a:r>
              <a:rPr lang="en-GB" sz="2400" dirty="0" smtClean="0"/>
              <a:t>---based on a gendered understanding of violence against women and domestic violence</a:t>
            </a:r>
          </a:p>
          <a:p>
            <a:r>
              <a:rPr lang="en-GB" sz="2400" dirty="0" smtClean="0"/>
              <a:t>---focus on the human rights and safety of victims and at avoiding secondary victimisation</a:t>
            </a:r>
          </a:p>
          <a:p>
            <a:r>
              <a:rPr lang="en-GB" sz="2400" dirty="0" smtClean="0"/>
              <a:t>---address the specific needs of vulnerable persons</a:t>
            </a:r>
            <a:endParaRPr lang="en-US" sz="2400" dirty="0"/>
          </a:p>
        </p:txBody>
      </p:sp>
    </p:spTree>
    <p:extLst>
      <p:ext uri="{BB962C8B-B14F-4D97-AF65-F5344CB8AC3E}">
        <p14:creationId xmlns:p14="http://schemas.microsoft.com/office/powerpoint/2010/main" val="2180583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20688"/>
            <a:ext cx="8229600" cy="1066800"/>
          </a:xfrm>
        </p:spPr>
        <p:txBody>
          <a:bodyPr>
            <a:normAutofit/>
          </a:bodyPr>
          <a:lstStyle/>
          <a:p>
            <a:r>
              <a:rPr lang="fr-FR" sz="3600" u="sng" dirty="0" err="1" smtClean="0">
                <a:solidFill>
                  <a:schemeClr val="tx1"/>
                </a:solidFill>
                <a:latin typeface="+mn-lt"/>
              </a:rPr>
              <a:t>Criminal</a:t>
            </a:r>
            <a:r>
              <a:rPr lang="fr-FR" sz="3600" u="sng" dirty="0" smtClean="0">
                <a:solidFill>
                  <a:schemeClr val="tx1"/>
                </a:solidFill>
                <a:latin typeface="+mn-lt"/>
              </a:rPr>
              <a:t> </a:t>
            </a:r>
            <a:r>
              <a:rPr lang="fr-FR" sz="3600" u="sng" dirty="0" err="1" smtClean="0">
                <a:solidFill>
                  <a:schemeClr val="tx1"/>
                </a:solidFill>
                <a:latin typeface="+mn-lt"/>
              </a:rPr>
              <a:t>law</a:t>
            </a:r>
            <a:r>
              <a:rPr lang="fr-FR" sz="3600" u="sng" dirty="0" smtClean="0">
                <a:solidFill>
                  <a:schemeClr val="tx1"/>
                </a:solidFill>
                <a:latin typeface="+mn-lt"/>
              </a:rPr>
              <a:t>: </a:t>
            </a:r>
            <a:endParaRPr lang="en-US" sz="3600" u="sng" dirty="0">
              <a:solidFill>
                <a:schemeClr val="tx1"/>
              </a:solidFill>
              <a:latin typeface="+mn-lt"/>
            </a:endParaRPr>
          </a:p>
        </p:txBody>
      </p:sp>
      <p:sp>
        <p:nvSpPr>
          <p:cNvPr id="9" name="Content Placeholder 8"/>
          <p:cNvSpPr>
            <a:spLocks noGrp="1"/>
          </p:cNvSpPr>
          <p:nvPr>
            <p:ph idx="1"/>
          </p:nvPr>
        </p:nvSpPr>
        <p:spPr>
          <a:xfrm>
            <a:off x="251520" y="1700808"/>
            <a:ext cx="8784976" cy="5256584"/>
          </a:xfrm>
        </p:spPr>
        <p:txBody>
          <a:bodyPr>
            <a:normAutofit fontScale="85000" lnSpcReduction="10000"/>
          </a:bodyPr>
          <a:lstStyle/>
          <a:p>
            <a:pPr marL="0" indent="0">
              <a:buNone/>
            </a:pPr>
            <a:endParaRPr lang="en-GB" sz="2600" dirty="0"/>
          </a:p>
          <a:p>
            <a:pPr marL="109728" indent="0">
              <a:buNone/>
            </a:pPr>
            <a:r>
              <a:rPr lang="en-GB" sz="2600" dirty="0" smtClean="0"/>
              <a:t>● States must </a:t>
            </a:r>
            <a:r>
              <a:rPr lang="en-GB" sz="2600" b="1" u="sng" dirty="0" smtClean="0"/>
              <a:t>criminalise the following forms of violence:</a:t>
            </a:r>
            <a:endParaRPr lang="en-GB" sz="2600" u="sng" dirty="0"/>
          </a:p>
          <a:p>
            <a:pPr marL="285750" indent="-285750">
              <a:buFontTx/>
              <a:buChar char="-"/>
            </a:pPr>
            <a:r>
              <a:rPr lang="en-GB" sz="2600" dirty="0" smtClean="0"/>
              <a:t>- Psychological </a:t>
            </a:r>
            <a:r>
              <a:rPr lang="en-GB" sz="2600" dirty="0"/>
              <a:t>violence </a:t>
            </a:r>
          </a:p>
          <a:p>
            <a:pPr marL="285750" indent="-285750">
              <a:buFontTx/>
              <a:buChar char="-"/>
            </a:pPr>
            <a:r>
              <a:rPr lang="en-GB" sz="2600" dirty="0" smtClean="0"/>
              <a:t>- Physical </a:t>
            </a:r>
            <a:r>
              <a:rPr lang="en-GB" sz="2600" dirty="0"/>
              <a:t>violence</a:t>
            </a:r>
          </a:p>
          <a:p>
            <a:pPr marL="285750" indent="-285750">
              <a:buFontTx/>
              <a:buChar char="-"/>
            </a:pPr>
            <a:r>
              <a:rPr lang="en-GB" sz="2600" dirty="0" smtClean="0"/>
              <a:t>- Stalking</a:t>
            </a:r>
            <a:endParaRPr lang="en-GB" sz="2600" dirty="0"/>
          </a:p>
          <a:p>
            <a:pPr marL="285750" indent="-285750">
              <a:buFontTx/>
              <a:buChar char="-"/>
            </a:pPr>
            <a:r>
              <a:rPr lang="en-GB" sz="2600" dirty="0" smtClean="0"/>
              <a:t>- Sexual </a:t>
            </a:r>
            <a:r>
              <a:rPr lang="en-GB" sz="2600" dirty="0"/>
              <a:t>v</a:t>
            </a:r>
            <a:r>
              <a:rPr lang="en-GB" sz="2600" dirty="0" smtClean="0"/>
              <a:t>iolence and rape, (based on lack of consent not use of force)</a:t>
            </a:r>
          </a:p>
          <a:p>
            <a:pPr marL="285750" indent="-285750">
              <a:buFontTx/>
              <a:buChar char="-"/>
            </a:pPr>
            <a:r>
              <a:rPr lang="en-GB" sz="2600" dirty="0" smtClean="0"/>
              <a:t>- Sexual harassment (criminal or other legal sanction)</a:t>
            </a:r>
            <a:endParaRPr lang="en-GB" sz="2600" dirty="0"/>
          </a:p>
          <a:p>
            <a:pPr marL="285750" indent="-285750">
              <a:buFontTx/>
              <a:buChar char="-"/>
            </a:pPr>
            <a:r>
              <a:rPr lang="en-GB" sz="2600" dirty="0" smtClean="0"/>
              <a:t>- Forced </a:t>
            </a:r>
            <a:r>
              <a:rPr lang="en-GB" sz="2600" dirty="0"/>
              <a:t>marriage </a:t>
            </a:r>
          </a:p>
          <a:p>
            <a:pPr marL="285750" indent="-285750">
              <a:buFontTx/>
              <a:buChar char="-"/>
            </a:pPr>
            <a:r>
              <a:rPr lang="en-GB" sz="2600" dirty="0" smtClean="0"/>
              <a:t>- Forced </a:t>
            </a:r>
            <a:r>
              <a:rPr lang="en-GB" sz="2600" dirty="0"/>
              <a:t>abortion and </a:t>
            </a:r>
            <a:r>
              <a:rPr lang="en-GB" sz="2600" dirty="0" smtClean="0"/>
              <a:t>sterilisation</a:t>
            </a:r>
          </a:p>
          <a:p>
            <a:pPr marL="285750" indent="-285750">
              <a:buFontTx/>
              <a:buChar char="-"/>
            </a:pPr>
            <a:r>
              <a:rPr lang="en-GB" sz="2600" dirty="0" smtClean="0"/>
              <a:t>- Female genital mutilation</a:t>
            </a:r>
          </a:p>
          <a:p>
            <a:pPr marL="285750" indent="-285750">
              <a:buFontTx/>
              <a:buChar char="-"/>
            </a:pPr>
            <a:endParaRPr lang="en-GB" sz="3800" dirty="0"/>
          </a:p>
          <a:p>
            <a:pPr marL="0" indent="0">
              <a:buNone/>
            </a:pPr>
            <a:r>
              <a:rPr lang="en-GB" sz="2600" dirty="0" smtClean="0"/>
              <a:t>● </a:t>
            </a:r>
            <a:r>
              <a:rPr lang="en-GB" sz="2600" dirty="0"/>
              <a:t>The IC does </a:t>
            </a:r>
            <a:r>
              <a:rPr lang="en-GB" sz="2600" b="1" u="sng" dirty="0"/>
              <a:t>not require </a:t>
            </a:r>
            <a:r>
              <a:rPr lang="en-GB" sz="2600" b="1" u="sng" dirty="0" smtClean="0"/>
              <a:t>states </a:t>
            </a:r>
            <a:r>
              <a:rPr lang="en-GB" sz="2600" b="1" u="sng" dirty="0"/>
              <a:t>to enact specific offences for each of these but must ensure they can be prosecuted</a:t>
            </a:r>
          </a:p>
          <a:p>
            <a:pPr marL="285750" indent="-285750">
              <a:buFontTx/>
              <a:buChar char="-"/>
            </a:pPr>
            <a:endParaRPr lang="en-GB" sz="3800" dirty="0"/>
          </a:p>
          <a:p>
            <a:endParaRPr lang="en-US" dirty="0"/>
          </a:p>
        </p:txBody>
      </p:sp>
    </p:spTree>
    <p:extLst>
      <p:ext uri="{BB962C8B-B14F-4D97-AF65-F5344CB8AC3E}">
        <p14:creationId xmlns:p14="http://schemas.microsoft.com/office/powerpoint/2010/main" val="34675212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831241"/>
            <a:ext cx="8424936" cy="5622095"/>
          </a:xfrm>
        </p:spPr>
        <p:txBody>
          <a:bodyPr>
            <a:normAutofit/>
          </a:bodyPr>
          <a:lstStyle/>
          <a:p>
            <a:pPr marL="109728" indent="0">
              <a:buNone/>
            </a:pPr>
            <a:r>
              <a:rPr lang="en-GB" sz="2000" dirty="0" smtClean="0"/>
              <a:t>● </a:t>
            </a:r>
            <a:r>
              <a:rPr lang="en-GB" sz="2200" dirty="0" smtClean="0"/>
              <a:t>Offences punished by ‘dissuasive sanctions’ (Art. 45)</a:t>
            </a:r>
          </a:p>
          <a:p>
            <a:r>
              <a:rPr lang="en-GB" sz="2400" dirty="0" smtClean="0"/>
              <a:t>- </a:t>
            </a:r>
            <a:r>
              <a:rPr lang="en-GB" sz="1900" dirty="0" smtClean="0"/>
              <a:t>Sanctions can include </a:t>
            </a:r>
            <a:r>
              <a:rPr lang="en-GB" sz="1900" b="1" dirty="0" smtClean="0"/>
              <a:t>deprivation of liberty leading to extradition</a:t>
            </a:r>
            <a:endParaRPr lang="en-GB" sz="1700" b="1" dirty="0" smtClean="0"/>
          </a:p>
          <a:p>
            <a:r>
              <a:rPr lang="en-GB" sz="1900" dirty="0" smtClean="0"/>
              <a:t>- States must adopt measures to </a:t>
            </a:r>
            <a:r>
              <a:rPr lang="en-GB" sz="1900" b="1" dirty="0" smtClean="0"/>
              <a:t>supervise convicted perpetrators </a:t>
            </a:r>
            <a:r>
              <a:rPr lang="en-GB" sz="1900" dirty="0" smtClean="0"/>
              <a:t>and to </a:t>
            </a:r>
            <a:r>
              <a:rPr lang="en-GB" sz="1900" b="1" dirty="0" smtClean="0"/>
              <a:t>withdraw parental rights </a:t>
            </a:r>
            <a:r>
              <a:rPr lang="en-GB" sz="1900" dirty="0" smtClean="0"/>
              <a:t>if the best interest of the child is threatened</a:t>
            </a:r>
          </a:p>
          <a:p>
            <a:endParaRPr lang="en-US" dirty="0" smtClean="0"/>
          </a:p>
          <a:p>
            <a:pPr marL="109728" indent="0">
              <a:buNone/>
            </a:pPr>
            <a:r>
              <a:rPr lang="en-US" sz="2000" dirty="0" smtClean="0"/>
              <a:t>●</a:t>
            </a:r>
            <a:r>
              <a:rPr lang="en-US" dirty="0" smtClean="0"/>
              <a:t> </a:t>
            </a:r>
            <a:r>
              <a:rPr lang="en-US" sz="2200" dirty="0" smtClean="0"/>
              <a:t>Aggravating circumstances (Art.46) in case of: </a:t>
            </a:r>
          </a:p>
          <a:p>
            <a:pPr marL="109728" indent="0">
              <a:buNone/>
            </a:pPr>
            <a:r>
              <a:rPr lang="en-US" sz="2200" dirty="0"/>
              <a:t> </a:t>
            </a:r>
            <a:r>
              <a:rPr lang="en-US" sz="2200" dirty="0" smtClean="0"/>
              <a:t>    </a:t>
            </a:r>
            <a:r>
              <a:rPr lang="en-US" sz="1800" dirty="0" smtClean="0"/>
              <a:t>- </a:t>
            </a:r>
            <a:r>
              <a:rPr lang="en-US" sz="1900" dirty="0" smtClean="0"/>
              <a:t>Intimate partner, close-relationship or family violence</a:t>
            </a:r>
          </a:p>
          <a:p>
            <a:pPr>
              <a:buFontTx/>
              <a:buChar char="-"/>
            </a:pPr>
            <a:r>
              <a:rPr lang="en-US" sz="1900" dirty="0" smtClean="0"/>
              <a:t>- Repeated offences</a:t>
            </a:r>
          </a:p>
          <a:p>
            <a:pPr>
              <a:buFontTx/>
              <a:buChar char="-"/>
            </a:pPr>
            <a:r>
              <a:rPr lang="en-US" sz="1900" dirty="0" smtClean="0"/>
              <a:t>- Presence of a child witness</a:t>
            </a:r>
          </a:p>
          <a:p>
            <a:pPr>
              <a:buFontTx/>
              <a:buChar char="-"/>
            </a:pPr>
            <a:r>
              <a:rPr lang="en-US" sz="1900" dirty="0" smtClean="0"/>
              <a:t>- Violence committed by multiple perpetrators</a:t>
            </a:r>
          </a:p>
          <a:p>
            <a:pPr>
              <a:buFontTx/>
              <a:buChar char="-"/>
            </a:pPr>
            <a:r>
              <a:rPr lang="en-US" sz="1900" dirty="0" smtClean="0"/>
              <a:t>- Use of a weapon </a:t>
            </a:r>
          </a:p>
          <a:p>
            <a:pPr>
              <a:buFontTx/>
              <a:buChar char="-"/>
            </a:pPr>
            <a:r>
              <a:rPr lang="en-US" sz="1900" dirty="0" smtClean="0"/>
              <a:t>- Offence resulting in severe physical/psychological harm </a:t>
            </a:r>
          </a:p>
          <a:p>
            <a:pPr marL="109728" indent="0">
              <a:buNone/>
            </a:pPr>
            <a:endParaRPr lang="fr-FR" sz="2000" dirty="0" smtClean="0"/>
          </a:p>
          <a:p>
            <a:endParaRPr lang="fr-FR" dirty="0"/>
          </a:p>
          <a:p>
            <a:endParaRPr lang="en-US" dirty="0"/>
          </a:p>
        </p:txBody>
      </p:sp>
    </p:spTree>
    <p:extLst>
      <p:ext uri="{BB962C8B-B14F-4D97-AF65-F5344CB8AC3E}">
        <p14:creationId xmlns:p14="http://schemas.microsoft.com/office/powerpoint/2010/main" val="15213869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u="sng" dirty="0">
                <a:solidFill>
                  <a:schemeClr val="tx1"/>
                </a:solidFill>
                <a:latin typeface="+mn-lt"/>
              </a:rPr>
              <a:t>Criminal investigations and </a:t>
            </a:r>
            <a:r>
              <a:rPr lang="en-GB" u="sng" dirty="0" smtClean="0">
                <a:solidFill>
                  <a:schemeClr val="tx1"/>
                </a:solidFill>
                <a:latin typeface="+mn-lt"/>
              </a:rPr>
              <a:t>protection measures: </a:t>
            </a:r>
            <a:endParaRPr lang="en-US" u="sng" dirty="0">
              <a:latin typeface="+mn-lt"/>
            </a:endParaRPr>
          </a:p>
        </p:txBody>
      </p:sp>
      <p:sp>
        <p:nvSpPr>
          <p:cNvPr id="3" name="Content Placeholder 2"/>
          <p:cNvSpPr>
            <a:spLocks noGrp="1"/>
          </p:cNvSpPr>
          <p:nvPr>
            <p:ph idx="1"/>
          </p:nvPr>
        </p:nvSpPr>
        <p:spPr>
          <a:xfrm>
            <a:off x="467544" y="2420888"/>
            <a:ext cx="8229600" cy="3816424"/>
          </a:xfrm>
        </p:spPr>
        <p:txBody>
          <a:bodyPr>
            <a:normAutofit/>
          </a:bodyPr>
          <a:lstStyle/>
          <a:p>
            <a:pPr marL="109728" indent="0">
              <a:buNone/>
            </a:pPr>
            <a:r>
              <a:rPr lang="en-GB" sz="2400" dirty="0"/>
              <a:t>• Immediate protection of victims irrespective of criminal proceedings:</a:t>
            </a:r>
          </a:p>
          <a:p>
            <a:pPr marL="285750" indent="-285750">
              <a:buFontTx/>
              <a:buChar char="-"/>
            </a:pPr>
            <a:r>
              <a:rPr lang="en-GB" sz="2400" dirty="0"/>
              <a:t>- </a:t>
            </a:r>
            <a:r>
              <a:rPr lang="en-GB" sz="2400" b="1" dirty="0"/>
              <a:t>Emergency barring orders </a:t>
            </a:r>
            <a:r>
              <a:rPr lang="en-GB" sz="2400" dirty="0"/>
              <a:t>(Art. 52)</a:t>
            </a:r>
          </a:p>
          <a:p>
            <a:pPr marL="285750" indent="-285750">
              <a:buFontTx/>
              <a:buChar char="-"/>
            </a:pPr>
            <a:r>
              <a:rPr lang="en-GB" sz="2400" dirty="0"/>
              <a:t>- </a:t>
            </a:r>
            <a:r>
              <a:rPr lang="en-GB" sz="2400" b="1" dirty="0"/>
              <a:t>Restraining and protection orders </a:t>
            </a:r>
            <a:r>
              <a:rPr lang="en-GB" sz="2400" dirty="0"/>
              <a:t>(Art. 53</a:t>
            </a:r>
            <a:r>
              <a:rPr lang="en-GB" sz="2400" dirty="0" smtClean="0"/>
              <a:t>)</a:t>
            </a:r>
          </a:p>
          <a:p>
            <a:pPr marL="109728" indent="0">
              <a:buNone/>
            </a:pPr>
            <a:r>
              <a:rPr lang="en-GB" sz="2400" dirty="0" smtClean="0"/>
              <a:t>• effective investigations and judicial proceedings to be carried out </a:t>
            </a:r>
            <a:r>
              <a:rPr lang="en-GB" sz="2400" b="1" dirty="0" smtClean="0"/>
              <a:t>without undue delay </a:t>
            </a:r>
            <a:r>
              <a:rPr lang="en-GB" sz="2400" dirty="0" smtClean="0"/>
              <a:t>(Art. 49) </a:t>
            </a:r>
          </a:p>
          <a:p>
            <a:pPr marL="109728" indent="0">
              <a:buNone/>
            </a:pPr>
            <a:r>
              <a:rPr lang="en-GB" sz="2400" dirty="0" smtClean="0"/>
              <a:t>• </a:t>
            </a:r>
            <a:r>
              <a:rPr lang="en-GB" sz="2400" b="1" dirty="0" smtClean="0"/>
              <a:t>immediate response </a:t>
            </a:r>
            <a:r>
              <a:rPr lang="en-GB" sz="2400" dirty="0" smtClean="0"/>
              <a:t>by law enforcement agencies to all forms of violence against women (Art.50)</a:t>
            </a:r>
          </a:p>
          <a:p>
            <a:pPr marL="109728" indent="0">
              <a:buNone/>
            </a:pPr>
            <a:r>
              <a:rPr lang="en-GB" sz="2400" dirty="0" smtClean="0"/>
              <a:t>• </a:t>
            </a:r>
            <a:r>
              <a:rPr lang="en-GB" sz="2400" b="1" dirty="0" smtClean="0"/>
              <a:t>risk assessment and management </a:t>
            </a:r>
            <a:r>
              <a:rPr lang="en-GB" sz="2400" dirty="0" smtClean="0"/>
              <a:t>(Art.51)</a:t>
            </a:r>
            <a:endParaRPr lang="en-US" sz="2400" dirty="0"/>
          </a:p>
        </p:txBody>
      </p:sp>
    </p:spTree>
    <p:extLst>
      <p:ext uri="{BB962C8B-B14F-4D97-AF65-F5344CB8AC3E}">
        <p14:creationId xmlns:p14="http://schemas.microsoft.com/office/powerpoint/2010/main" val="14640329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764704"/>
            <a:ext cx="8229600" cy="1066800"/>
          </a:xfrm>
        </p:spPr>
        <p:txBody>
          <a:bodyPr>
            <a:normAutofit/>
          </a:bodyPr>
          <a:lstStyle/>
          <a:p>
            <a:r>
              <a:rPr lang="en-GB" sz="3600" u="sng" dirty="0" smtClean="0">
                <a:solidFill>
                  <a:schemeClr val="tx1"/>
                </a:solidFill>
                <a:latin typeface="+mn-lt"/>
              </a:rPr>
              <a:t>Prosecution and criminal proceedings: </a:t>
            </a:r>
            <a:endParaRPr lang="en-GB" sz="3600" u="sng" dirty="0">
              <a:solidFill>
                <a:schemeClr val="tx1"/>
              </a:solidFill>
              <a:latin typeface="+mn-lt"/>
            </a:endParaRPr>
          </a:p>
        </p:txBody>
      </p:sp>
      <p:sp>
        <p:nvSpPr>
          <p:cNvPr id="6" name="Content Placeholder 5"/>
          <p:cNvSpPr>
            <a:spLocks noGrp="1"/>
          </p:cNvSpPr>
          <p:nvPr>
            <p:ph idx="1"/>
          </p:nvPr>
        </p:nvSpPr>
        <p:spPr>
          <a:xfrm>
            <a:off x="323528" y="1628800"/>
            <a:ext cx="8525335" cy="5069976"/>
          </a:xfrm>
        </p:spPr>
        <p:txBody>
          <a:bodyPr>
            <a:normAutofit fontScale="92500" lnSpcReduction="10000"/>
          </a:bodyPr>
          <a:lstStyle/>
          <a:p>
            <a:pPr marL="285750" indent="-285750">
              <a:buFontTx/>
              <a:buChar char="-"/>
            </a:pPr>
            <a:endParaRPr lang="en-GB" sz="1800" dirty="0" smtClean="0"/>
          </a:p>
          <a:p>
            <a:pPr marL="109728" indent="0">
              <a:buNone/>
            </a:pPr>
            <a:r>
              <a:rPr lang="en-GB" sz="1800" dirty="0" smtClean="0"/>
              <a:t>• </a:t>
            </a:r>
            <a:r>
              <a:rPr lang="en-GB" sz="1800" b="1" dirty="0" smtClean="0"/>
              <a:t>ex-officio prosecution </a:t>
            </a:r>
            <a:r>
              <a:rPr lang="en-GB" sz="1800" dirty="0" smtClean="0"/>
              <a:t>of physical violence (i.e. domestic violence), sexual violence and rape, forced marriage, female genital mutilation and forced sterilisation/forced abortion (Art.55 para.1)</a:t>
            </a:r>
          </a:p>
          <a:p>
            <a:pPr marL="109728" indent="0">
              <a:buNone/>
            </a:pPr>
            <a:endParaRPr lang="en-GB" sz="1800" dirty="0"/>
          </a:p>
          <a:p>
            <a:pPr marL="109728" indent="0">
              <a:buNone/>
            </a:pPr>
            <a:r>
              <a:rPr lang="en-GB" sz="1800" dirty="0"/>
              <a:t>• </a:t>
            </a:r>
            <a:r>
              <a:rPr lang="en-GB" sz="1800" dirty="0" smtClean="0"/>
              <a:t>domestic violence counsellors or other victim support person to assist victims during investigations and judicial proceedings (</a:t>
            </a:r>
            <a:r>
              <a:rPr lang="en-GB" sz="1800" dirty="0"/>
              <a:t>Art.55 </a:t>
            </a:r>
            <a:r>
              <a:rPr lang="en-GB" sz="1800" dirty="0" smtClean="0"/>
              <a:t>para.2)</a:t>
            </a:r>
            <a:endParaRPr lang="en-GB" sz="1800" dirty="0"/>
          </a:p>
          <a:p>
            <a:pPr marL="109728" indent="0">
              <a:buNone/>
            </a:pPr>
            <a:endParaRPr lang="en-GB" sz="1800" dirty="0" smtClean="0"/>
          </a:p>
          <a:p>
            <a:pPr marL="109728" indent="0">
              <a:buNone/>
            </a:pPr>
            <a:r>
              <a:rPr lang="en-GB" sz="1800" dirty="0"/>
              <a:t>• </a:t>
            </a:r>
            <a:r>
              <a:rPr lang="en-GB" sz="1800" dirty="0" smtClean="0"/>
              <a:t>limits on admitting evidence related to the sexual history and conduct of the victim during criminal proceedings (Art. 54)</a:t>
            </a:r>
          </a:p>
          <a:p>
            <a:pPr marL="109728" indent="0">
              <a:buNone/>
            </a:pPr>
            <a:endParaRPr lang="en-GB" sz="1800" dirty="0"/>
          </a:p>
          <a:p>
            <a:pPr marL="109728" indent="0">
              <a:buNone/>
            </a:pPr>
            <a:r>
              <a:rPr lang="en-GB" sz="1800" dirty="0" smtClean="0"/>
              <a:t>Other </a:t>
            </a:r>
            <a:r>
              <a:rPr lang="en-GB" sz="1800" b="1" dirty="0"/>
              <a:t>p</a:t>
            </a:r>
            <a:r>
              <a:rPr lang="en-GB" sz="1800" b="1" dirty="0" smtClean="0"/>
              <a:t>rotective and supportive measures </a:t>
            </a:r>
            <a:r>
              <a:rPr lang="en-GB" sz="1800" dirty="0" smtClean="0"/>
              <a:t>must be implemented at </a:t>
            </a:r>
            <a:r>
              <a:rPr lang="en-GB" sz="1800" u="sng" dirty="0" smtClean="0"/>
              <a:t>all stages of the judicial proceedings </a:t>
            </a:r>
            <a:r>
              <a:rPr lang="en-GB" sz="1800" dirty="0" smtClean="0"/>
              <a:t>(Art. 56): </a:t>
            </a:r>
          </a:p>
          <a:p>
            <a:r>
              <a:rPr lang="en-GB" sz="1800" dirty="0" smtClean="0"/>
              <a:t>- Protection of the victims, their relatives and witnesses</a:t>
            </a:r>
          </a:p>
          <a:p>
            <a:r>
              <a:rPr lang="en-GB" sz="1800" dirty="0" smtClean="0"/>
              <a:t>- Right to be heard and provided with a competent interpreter</a:t>
            </a:r>
          </a:p>
          <a:p>
            <a:r>
              <a:rPr lang="en-GB" sz="1800" dirty="0" smtClean="0"/>
              <a:t>- Right to be informed of the perpetrator‘s release </a:t>
            </a:r>
          </a:p>
          <a:p>
            <a:r>
              <a:rPr lang="en-GB" sz="1800" dirty="0" smtClean="0"/>
              <a:t>- - Right to testify in the courtroom without the perpetrator</a:t>
            </a:r>
          </a:p>
          <a:p>
            <a:endParaRPr lang="en-GB" sz="1800" dirty="0" smtClean="0"/>
          </a:p>
          <a:p>
            <a:pPr marL="109728" indent="0">
              <a:buNone/>
            </a:pPr>
            <a:r>
              <a:rPr lang="en-GB" sz="1800" dirty="0" smtClean="0"/>
              <a:t>• State parties must also provide </a:t>
            </a:r>
            <a:r>
              <a:rPr lang="en-GB" sz="1800" b="1" dirty="0" smtClean="0"/>
              <a:t>free legal aid</a:t>
            </a:r>
            <a:r>
              <a:rPr lang="en-GB" sz="1800" dirty="0" smtClean="0"/>
              <a:t> to victims</a:t>
            </a:r>
            <a:r>
              <a:rPr lang="en-GB" sz="2200" dirty="0"/>
              <a:t> </a:t>
            </a:r>
            <a:r>
              <a:rPr lang="en-GB" sz="2200" dirty="0" smtClean="0"/>
              <a:t>(Art.57).</a:t>
            </a:r>
          </a:p>
          <a:p>
            <a:endParaRPr lang="en-US"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20272" y="4725144"/>
            <a:ext cx="1968284" cy="1973632"/>
          </a:xfrm>
          <a:prstGeom prst="rect">
            <a:avLst/>
          </a:prstGeom>
        </p:spPr>
      </p:pic>
    </p:spTree>
    <p:extLst>
      <p:ext uri="{BB962C8B-B14F-4D97-AF65-F5344CB8AC3E}">
        <p14:creationId xmlns:p14="http://schemas.microsoft.com/office/powerpoint/2010/main" val="35124081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u="sng" dirty="0" smtClean="0">
                <a:solidFill>
                  <a:schemeClr val="tx1"/>
                </a:solidFill>
                <a:latin typeface="+mn-lt"/>
              </a:rPr>
              <a:t>Mediation in criminal law</a:t>
            </a:r>
            <a:endParaRPr lang="en-US" u="sng" dirty="0">
              <a:solidFill>
                <a:schemeClr val="tx1"/>
              </a:solidFill>
              <a:latin typeface="+mn-lt"/>
            </a:endParaRPr>
          </a:p>
        </p:txBody>
      </p:sp>
      <p:sp>
        <p:nvSpPr>
          <p:cNvPr id="3" name="Content Placeholder 2"/>
          <p:cNvSpPr>
            <a:spLocks noGrp="1"/>
          </p:cNvSpPr>
          <p:nvPr>
            <p:ph idx="1"/>
          </p:nvPr>
        </p:nvSpPr>
        <p:spPr/>
        <p:txBody>
          <a:bodyPr/>
          <a:lstStyle/>
          <a:p>
            <a:r>
              <a:rPr lang="en-GB" sz="2400" dirty="0" smtClean="0"/>
              <a:t>- only voluntary mediation and never in full replacement of criminal proceedings (Art. 48)</a:t>
            </a:r>
          </a:p>
          <a:p>
            <a:r>
              <a:rPr lang="en-GB" sz="2400" dirty="0" smtClean="0"/>
              <a:t>- focus of the Istanbul Convention is on offering criminal justice for acts of violence, not on alternative dispute resolution (violence against women is a crime, not a dispute to be mediated)</a:t>
            </a:r>
          </a:p>
          <a:p>
            <a:endParaRPr lang="en-US" dirty="0" smtClean="0"/>
          </a:p>
          <a:p>
            <a:r>
              <a:rPr lang="en-GB" dirty="0" smtClean="0"/>
              <a:t>- </a:t>
            </a:r>
            <a:r>
              <a:rPr lang="en-GB" sz="2400" dirty="0" smtClean="0"/>
              <a:t>mediation in family law: only voluntary</a:t>
            </a:r>
            <a:endParaRPr lang="en-US" sz="2400" dirty="0"/>
          </a:p>
        </p:txBody>
      </p:sp>
    </p:spTree>
    <p:extLst>
      <p:ext uri="{BB962C8B-B14F-4D97-AF65-F5344CB8AC3E}">
        <p14:creationId xmlns:p14="http://schemas.microsoft.com/office/powerpoint/2010/main" val="400473934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Custom 8">
      <a:dk1>
        <a:sysClr val="windowText" lastClr="000000"/>
      </a:dk1>
      <a:lt1>
        <a:sysClr val="window" lastClr="FFFFFF"/>
      </a:lt1>
      <a:dk2>
        <a:srgbClr val="534949"/>
      </a:dk2>
      <a:lt2>
        <a:srgbClr val="E9874F"/>
      </a:lt2>
      <a:accent1>
        <a:srgbClr val="BA5116"/>
      </a:accent1>
      <a:accent2>
        <a:srgbClr val="E9874F"/>
      </a:accent2>
      <a:accent3>
        <a:srgbClr val="FFFFFF"/>
      </a:accent3>
      <a:accent4>
        <a:srgbClr val="BA5116"/>
      </a:accent4>
      <a:accent5>
        <a:srgbClr val="FAD5A4"/>
      </a:accent5>
      <a:accent6>
        <a:srgbClr val="F09714"/>
      </a:accent6>
      <a:hlink>
        <a:srgbClr val="C4740A"/>
      </a:hlink>
      <a:folHlink>
        <a:srgbClr val="C0C0C0"/>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1701</TotalTime>
  <Words>1125</Words>
  <Application>Microsoft Office PowerPoint</Application>
  <PresentationFormat>Affichage à l'écran (4:3)</PresentationFormat>
  <Paragraphs>109</Paragraphs>
  <Slides>13</Slides>
  <Notes>2</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Urban</vt:lpstr>
      <vt:lpstr>Women’s access to justice as promoted by the Istanbul Convention</vt:lpstr>
      <vt:lpstr>The Istanbul Convention</vt:lpstr>
      <vt:lpstr>Access to justice for women victims of violence</vt:lpstr>
      <vt:lpstr>Counselling and support services </vt:lpstr>
      <vt:lpstr>Criminal law: </vt:lpstr>
      <vt:lpstr>Présentation PowerPoint</vt:lpstr>
      <vt:lpstr>Criminal investigations and protection measures: </vt:lpstr>
      <vt:lpstr>Prosecution and criminal proceedings: </vt:lpstr>
      <vt:lpstr>Mediation in criminal law</vt:lpstr>
      <vt:lpstr>Linkages with family law</vt:lpstr>
      <vt:lpstr>Intersectionality and women’s access to justice </vt:lpstr>
      <vt:lpstr>Some specific aspects in relation to migrant women and asylum-seeking women </vt:lpstr>
      <vt:lpstr>For more information:</vt:lpstr>
    </vt:vector>
  </TitlesOfParts>
  <Company>Council of Europe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Council of Europe Convention on Preventing and Combatting Violence Against Women and Domestic violence</dc:title>
  <dc:creator>JOSENHANS Valentine</dc:creator>
  <cp:lastModifiedBy>THIL Laurene</cp:lastModifiedBy>
  <cp:revision>80</cp:revision>
  <cp:lastPrinted>2018-10-12T08:42:36Z</cp:lastPrinted>
  <dcterms:created xsi:type="dcterms:W3CDTF">2018-10-04T14:57:30Z</dcterms:created>
  <dcterms:modified xsi:type="dcterms:W3CDTF">2018-10-17T12:10:27Z</dcterms:modified>
</cp:coreProperties>
</file>