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8"/>
  </p:notesMasterIdLst>
  <p:sldIdLst>
    <p:sldId id="313" r:id="rId3"/>
    <p:sldId id="314" r:id="rId4"/>
    <p:sldId id="310" r:id="rId5"/>
    <p:sldId id="311" r:id="rId6"/>
    <p:sldId id="312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9590B49-FDEF-4040-A618-DF2599AC3C38}">
          <p14:sldIdLst>
            <p14:sldId id="313"/>
            <p14:sldId id="314"/>
            <p14:sldId id="310"/>
            <p14:sldId id="311"/>
            <p14:sldId id="312"/>
          </p14:sldIdLst>
        </p14:section>
        <p14:section name="Section sans titre" id="{74EF252D-9649-42F7-A689-D86D0876D15A}">
          <p14:sldIdLst/>
        </p14:section>
        <p14:section name="Section sans titre" id="{F8466D29-FC3C-4CAC-88E0-6CBFD4BC8F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7757" autoAdjust="0"/>
  </p:normalViewPr>
  <p:slideViewPr>
    <p:cSldViewPr snapToGrid="0">
      <p:cViewPr varScale="1">
        <p:scale>
          <a:sx n="62" d="100"/>
          <a:sy n="62" d="100"/>
        </p:scale>
        <p:origin x="15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179AA4-CFC7-42B3-A68D-B64930CB7868}" type="datetimeFigureOut">
              <a:rPr lang="fr-BE" smtClean="0"/>
              <a:t>10-10-23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A13DF2-DD66-4AEC-9ABB-2CF6C78EE06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862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96147-D553-4694-845E-A7BF253EE10B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DEE04-C4E1-476D-8F1A-13352535056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7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8A81B-BABC-4C30-8472-C0CE2928C52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5CEA-E91D-402B-BFDD-181759E19F6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4070F-6182-4967-93CF-A43A6DF00E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41E3-6871-4F98-877A-FD961C499E6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82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78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08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1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024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85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6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1B938-5D8B-4952-84A2-61A119D1A88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E137E-6A95-4F11-BC69-8DEF7075210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97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14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6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ED30-20BB-4DB3-9DEB-3D09476D941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F39CD-AAFC-4482-8FDE-C2343733CAD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0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BF675-4A98-4CCB-BFCD-6C2F30914FD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0B7D1-62A3-4FD3-A794-9D03D958450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60AAB-3E6D-49BB-8C9B-D12725371645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7429C-50BF-490F-993C-AB6DBDAB222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9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D2F82-30CC-4E24-9474-15822299420E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2D0AD-B67E-49B0-A82D-D69B952F5A96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6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80959-64A6-478D-AC8C-7E2A2914678A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12FBD-E541-4E6E-B717-5499F05F3794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4729B-69B1-4617-9D76-390E85EC86BC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F7D95-789D-400C-AFD6-CEC176F4587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26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71D00-0ADE-4BB4-A93A-9473714EA521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1754C-D93C-4660-9E1E-8885B23FAB0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7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Cliquez pour modifier les styles du texte du masque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  <a:p>
            <a:pPr lvl="3"/>
            <a:r>
              <a:rPr lang="fr-BE"/>
              <a:t>Quatrième niveau</a:t>
            </a:r>
          </a:p>
          <a:p>
            <a:pPr lvl="4"/>
            <a:r>
              <a:rPr lang="fr-BE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FBFC2-C9A2-4E99-B069-EDB660029767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69167-821D-46A5-9872-13F5F091225D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4B68-EACE-4636-A9F9-96CBEC3A545A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344E-8DF6-46E8-82BF-867FD1924051}" type="slidenum">
              <a:rPr lang="hu-HU" smtClean="0"/>
              <a:t>‹N°›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1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www.seh-herpetology.org/seh-grant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HConservationCommitte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B3B706CF-C3C5-4901-8CF1-1E33BCFC1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" y="81623"/>
            <a:ext cx="690001" cy="514976"/>
          </a:xfrm>
          <a:prstGeom prst="round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216E07-23B9-416D-9AAE-2AF6496E4D02}"/>
              </a:ext>
            </a:extLst>
          </p:cNvPr>
          <p:cNvSpPr txBox="1"/>
          <p:nvPr/>
        </p:nvSpPr>
        <p:spPr>
          <a:xfrm>
            <a:off x="1719324" y="81623"/>
            <a:ext cx="69774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Societas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Europaea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Herpetologica</a:t>
            </a:r>
            <a:r>
              <a:rPr lang="hu-HU" dirty="0">
                <a:solidFill>
                  <a:schemeClr val="bg1"/>
                </a:solidFill>
              </a:rPr>
              <a:t> - SEH</a:t>
            </a:r>
            <a:r>
              <a:rPr lang="fr-BE" dirty="0">
                <a:solidFill>
                  <a:schemeClr val="bg1"/>
                </a:solidFill>
              </a:rPr>
              <a:t> Conservation Committee </a:t>
            </a:r>
          </a:p>
          <a:p>
            <a:r>
              <a:rPr lang="fr-BE" dirty="0">
                <a:solidFill>
                  <a:schemeClr val="bg1"/>
                </a:solidFill>
              </a:rPr>
              <a:t>                Balint Halpern (MME BirdLife Hungary)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11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Meeting of Group of Experts on the Conservation of Amphibians and Reptiles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2575A6-62C3-46F1-BFEE-4967B33F5EB9}"/>
              </a:ext>
            </a:extLst>
          </p:cNvPr>
          <p:cNvSpPr txBox="1"/>
          <p:nvPr/>
        </p:nvSpPr>
        <p:spPr>
          <a:xfrm>
            <a:off x="948267" y="14449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1. 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0C6F5484-9A21-4DD5-BCEE-176099DE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8110"/>
            <a:ext cx="7886700" cy="894680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Last meeting of SEH CC in </a:t>
            </a:r>
            <a:r>
              <a:rPr lang="hu-HU" sz="2400" b="1" dirty="0" err="1">
                <a:solidFill>
                  <a:schemeClr val="bg1"/>
                </a:solidFill>
              </a:rPr>
              <a:t>Wolverhampton</a:t>
            </a:r>
            <a:r>
              <a:rPr lang="hu-HU" sz="2400" b="1" dirty="0">
                <a:solidFill>
                  <a:schemeClr val="bg1"/>
                </a:solidFill>
              </a:rPr>
              <a:t> – 22</a:t>
            </a:r>
            <a:r>
              <a:rPr lang="hu-HU" sz="2400" b="1" baseline="30000" dirty="0">
                <a:solidFill>
                  <a:schemeClr val="bg1"/>
                </a:solidFill>
              </a:rPr>
              <a:t>nd</a:t>
            </a:r>
            <a:r>
              <a:rPr lang="hu-HU" sz="2400" b="1" dirty="0">
                <a:solidFill>
                  <a:schemeClr val="bg1"/>
                </a:solidFill>
              </a:rPr>
              <a:t> ECH</a:t>
            </a:r>
            <a:br>
              <a:rPr lang="hu-HU" sz="2400" b="1" dirty="0">
                <a:solidFill>
                  <a:schemeClr val="bg1"/>
                </a:solidFill>
              </a:rPr>
            </a:br>
            <a:r>
              <a:rPr lang="hu-HU" sz="2400" b="1" dirty="0">
                <a:solidFill>
                  <a:schemeClr val="bg1"/>
                </a:solidFill>
              </a:rPr>
              <a:t>9. </a:t>
            </a:r>
            <a:r>
              <a:rPr lang="hu-HU" sz="2400" b="1" dirty="0" err="1">
                <a:solidFill>
                  <a:schemeClr val="bg1"/>
                </a:solidFill>
              </a:rPr>
              <a:t>September</a:t>
            </a:r>
            <a:r>
              <a:rPr lang="hu-HU" sz="2400" b="1" dirty="0">
                <a:solidFill>
                  <a:schemeClr val="bg1"/>
                </a:solidFill>
              </a:rPr>
              <a:t> 2023.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0F17E7F4-82CF-456D-B9EE-F9D6C39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832306"/>
            <a:ext cx="3512029" cy="3263504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Chair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b="1" dirty="0">
                <a:solidFill>
                  <a:schemeClr val="bg1"/>
                </a:solidFill>
              </a:rPr>
              <a:t>Bálint Halpern</a:t>
            </a:r>
            <a:r>
              <a:rPr lang="hu-HU" dirty="0">
                <a:solidFill>
                  <a:schemeClr val="bg1"/>
                </a:solidFill>
              </a:rPr>
              <a:t>, Vice </a:t>
            </a:r>
            <a:r>
              <a:rPr lang="hu-HU" dirty="0" err="1">
                <a:solidFill>
                  <a:schemeClr val="bg1"/>
                </a:solidFill>
              </a:rPr>
              <a:t>Chair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Katja </a:t>
            </a:r>
            <a:r>
              <a:rPr lang="en-GB" b="1" dirty="0" err="1">
                <a:solidFill>
                  <a:schemeClr val="bg1"/>
                </a:solidFill>
              </a:rPr>
              <a:t>Poboljšaj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14 </a:t>
            </a:r>
            <a:r>
              <a:rPr lang="hu-HU" dirty="0" err="1">
                <a:solidFill>
                  <a:schemeClr val="bg1"/>
                </a:solidFill>
              </a:rPr>
              <a:t>full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members</a:t>
            </a:r>
            <a:r>
              <a:rPr lang="hu-HU" dirty="0">
                <a:solidFill>
                  <a:schemeClr val="bg1"/>
                </a:solidFill>
              </a:rPr>
              <a:t> + 8 </a:t>
            </a:r>
            <a:r>
              <a:rPr lang="hu-HU" dirty="0" err="1">
                <a:solidFill>
                  <a:schemeClr val="bg1"/>
                </a:solidFill>
              </a:rPr>
              <a:t>corresponding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members</a:t>
            </a:r>
            <a:r>
              <a:rPr lang="hu-HU" dirty="0">
                <a:solidFill>
                  <a:schemeClr val="bg1"/>
                </a:solidFill>
              </a:rPr>
              <a:t> - </a:t>
            </a:r>
            <a:r>
              <a:rPr lang="hu-HU" dirty="0" err="1">
                <a:solidFill>
                  <a:schemeClr val="bg1"/>
                </a:solidFill>
              </a:rPr>
              <a:t>representing</a:t>
            </a:r>
            <a:r>
              <a:rPr lang="hu-HU" dirty="0">
                <a:solidFill>
                  <a:schemeClr val="bg1"/>
                </a:solidFill>
              </a:rPr>
              <a:t> 15 </a:t>
            </a:r>
            <a:r>
              <a:rPr lang="hu-HU" dirty="0" err="1">
                <a:solidFill>
                  <a:schemeClr val="bg1"/>
                </a:solidFill>
              </a:rPr>
              <a:t>countries</a:t>
            </a:r>
            <a:r>
              <a:rPr lang="hu-HU" dirty="0">
                <a:solidFill>
                  <a:schemeClr val="bg1"/>
                </a:solidFill>
              </a:rPr>
              <a:t> (</a:t>
            </a:r>
            <a:r>
              <a:rPr lang="hu-HU" i="1" dirty="0" err="1">
                <a:solidFill>
                  <a:schemeClr val="bg1"/>
                </a:solidFill>
              </a:rPr>
              <a:t>dark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blue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r>
              <a:rPr lang="hu-HU" dirty="0" err="1">
                <a:solidFill>
                  <a:schemeClr val="bg1"/>
                </a:solidFill>
              </a:rPr>
              <a:t>additional</a:t>
            </a:r>
            <a:r>
              <a:rPr lang="hu-HU" dirty="0">
                <a:solidFill>
                  <a:schemeClr val="bg1"/>
                </a:solidFill>
              </a:rPr>
              <a:t> country </a:t>
            </a:r>
            <a:r>
              <a:rPr lang="hu-HU" dirty="0" err="1">
                <a:solidFill>
                  <a:schemeClr val="bg1"/>
                </a:solidFill>
              </a:rPr>
              <a:t>representatives</a:t>
            </a:r>
            <a:r>
              <a:rPr lang="hu-HU" dirty="0">
                <a:solidFill>
                  <a:schemeClr val="bg1"/>
                </a:solidFill>
              </a:rPr>
              <a:t> – 28 </a:t>
            </a:r>
            <a:r>
              <a:rPr lang="hu-HU" dirty="0" err="1">
                <a:solidFill>
                  <a:schemeClr val="bg1"/>
                </a:solidFill>
              </a:rPr>
              <a:t>countries</a:t>
            </a:r>
            <a:r>
              <a:rPr lang="hu-HU" dirty="0">
                <a:solidFill>
                  <a:schemeClr val="bg1"/>
                </a:solidFill>
              </a:rPr>
              <a:t> (</a:t>
            </a:r>
            <a:r>
              <a:rPr lang="hu-HU" i="1" dirty="0" err="1">
                <a:solidFill>
                  <a:schemeClr val="bg1"/>
                </a:solidFill>
              </a:rPr>
              <a:t>light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blue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-180" r="31645" b="180"/>
          <a:stretch/>
        </p:blipFill>
        <p:spPr>
          <a:xfrm>
            <a:off x="4140678" y="2297143"/>
            <a:ext cx="4902996" cy="4439486"/>
          </a:xfrm>
          <a:prstGeom prst="rect">
            <a:avLst/>
          </a:prstGeom>
        </p:spPr>
      </p:pic>
      <p:pic>
        <p:nvPicPr>
          <p:cNvPr id="12" name="Picture 3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9" y="90247"/>
            <a:ext cx="692185" cy="5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0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B3B706CF-C3C5-4901-8CF1-1E33BCFC1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" y="81623"/>
            <a:ext cx="690001" cy="514976"/>
          </a:xfrm>
          <a:prstGeom prst="round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216E07-23B9-416D-9AAE-2AF6496E4D02}"/>
              </a:ext>
            </a:extLst>
          </p:cNvPr>
          <p:cNvSpPr txBox="1"/>
          <p:nvPr/>
        </p:nvSpPr>
        <p:spPr>
          <a:xfrm>
            <a:off x="1719324" y="81623"/>
            <a:ext cx="69774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Societas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Europaea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Herpetologica</a:t>
            </a:r>
            <a:r>
              <a:rPr lang="hu-HU" dirty="0">
                <a:solidFill>
                  <a:schemeClr val="bg1"/>
                </a:solidFill>
              </a:rPr>
              <a:t> - SEH</a:t>
            </a:r>
            <a:r>
              <a:rPr lang="fr-BE" dirty="0">
                <a:solidFill>
                  <a:schemeClr val="bg1"/>
                </a:solidFill>
              </a:rPr>
              <a:t> Conservation Committee </a:t>
            </a:r>
          </a:p>
          <a:p>
            <a:r>
              <a:rPr lang="fr-BE" dirty="0">
                <a:solidFill>
                  <a:schemeClr val="bg1"/>
                </a:solidFill>
              </a:rPr>
              <a:t>                Balint Halpern (MME BirdLife Hungary)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11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Meeting of Group of Experts on the Conservation of Amphibians and Reptiles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2575A6-62C3-46F1-BFEE-4967B33F5EB9}"/>
              </a:ext>
            </a:extLst>
          </p:cNvPr>
          <p:cNvSpPr txBox="1"/>
          <p:nvPr/>
        </p:nvSpPr>
        <p:spPr>
          <a:xfrm>
            <a:off x="948267" y="14449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1. 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0C6F5484-9A21-4DD5-BCEE-176099DE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3460"/>
            <a:ext cx="7886700" cy="477216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Country </a:t>
            </a:r>
            <a:r>
              <a:rPr lang="hu-HU" sz="2400" b="1" dirty="0" err="1">
                <a:solidFill>
                  <a:schemeClr val="bg1"/>
                </a:solidFill>
              </a:rPr>
              <a:t>reports</a:t>
            </a:r>
            <a:r>
              <a:rPr lang="hu-HU" sz="2400" dirty="0">
                <a:solidFill>
                  <a:schemeClr val="bg1"/>
                </a:solidFill>
              </a:rPr>
              <a:t> – </a:t>
            </a:r>
            <a:r>
              <a:rPr lang="hu-HU" sz="2400" dirty="0" err="1">
                <a:solidFill>
                  <a:schemeClr val="bg1"/>
                </a:solidFill>
              </a:rPr>
              <a:t>received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from</a:t>
            </a:r>
            <a:r>
              <a:rPr lang="hu-HU" sz="2400" dirty="0">
                <a:solidFill>
                  <a:schemeClr val="bg1"/>
                </a:solidFill>
              </a:rPr>
              <a:t> 20 </a:t>
            </a:r>
            <a:r>
              <a:rPr lang="hu-HU" sz="2400" dirty="0" err="1">
                <a:solidFill>
                  <a:schemeClr val="bg1"/>
                </a:solidFill>
              </a:rPr>
              <a:t>countries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9" y="90247"/>
            <a:ext cx="692185" cy="5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644"/>
            <a:ext cx="9144000" cy="53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3972" y="641119"/>
            <a:ext cx="78867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SEH Grant in </a:t>
            </a:r>
            <a:r>
              <a:rPr lang="hu-HU" dirty="0" err="1">
                <a:solidFill>
                  <a:schemeClr val="bg1"/>
                </a:solidFill>
              </a:rPr>
              <a:t>Herpetology</a:t>
            </a:r>
            <a:r>
              <a:rPr lang="hu-HU" dirty="0">
                <a:solidFill>
                  <a:schemeClr val="bg1"/>
                </a:solidFill>
              </a:rPr>
              <a:t> – </a:t>
            </a:r>
            <a:r>
              <a:rPr lang="hu-HU" dirty="0" err="1">
                <a:solidFill>
                  <a:schemeClr val="bg1"/>
                </a:solidFill>
              </a:rPr>
              <a:t>Conservation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600" dirty="0">
                <a:solidFill>
                  <a:schemeClr val="bg1"/>
                </a:solidFill>
                <a:hlinkClick r:id="rId2"/>
              </a:rPr>
              <a:t>https://www.seh-herpetology.org/seh-grants</a:t>
            </a: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51" y="2035118"/>
            <a:ext cx="3822578" cy="4277848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Annual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grants</a:t>
            </a:r>
            <a:r>
              <a:rPr lang="hu-HU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up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to</a:t>
            </a:r>
            <a:r>
              <a:rPr lang="hu-HU" dirty="0">
                <a:solidFill>
                  <a:schemeClr val="bg1"/>
                </a:solidFill>
              </a:rPr>
              <a:t> 2 per </a:t>
            </a:r>
            <a:r>
              <a:rPr lang="hu-HU" dirty="0" err="1">
                <a:solidFill>
                  <a:schemeClr val="bg1"/>
                </a:solidFill>
              </a:rPr>
              <a:t>year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up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to</a:t>
            </a:r>
            <a:r>
              <a:rPr lang="hu-HU" dirty="0">
                <a:solidFill>
                  <a:schemeClr val="bg1"/>
                </a:solidFill>
              </a:rPr>
              <a:t> 5.000 EUR per </a:t>
            </a:r>
            <a:r>
              <a:rPr lang="hu-HU" dirty="0" err="1">
                <a:solidFill>
                  <a:schemeClr val="bg1"/>
                </a:solidFill>
              </a:rPr>
              <a:t>grant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Conservation Grant for 20</a:t>
            </a:r>
            <a:r>
              <a:rPr lang="hu-HU" dirty="0">
                <a:solidFill>
                  <a:schemeClr val="bg1"/>
                </a:solidFill>
              </a:rPr>
              <a:t>23: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Ilaria </a:t>
            </a:r>
            <a:r>
              <a:rPr lang="hu-HU" dirty="0" err="1">
                <a:solidFill>
                  <a:schemeClr val="bg1"/>
                </a:solidFill>
              </a:rPr>
              <a:t>Bernabò</a:t>
            </a:r>
            <a:r>
              <a:rPr lang="hu-HU" dirty="0">
                <a:solidFill>
                  <a:schemeClr val="bg1"/>
                </a:solidFill>
              </a:rPr>
              <a:t> - </a:t>
            </a:r>
            <a:r>
              <a:rPr lang="en-US" i="1" dirty="0" err="1">
                <a:solidFill>
                  <a:schemeClr val="bg1"/>
                </a:solidFill>
              </a:rPr>
              <a:t>Allochthonous</a:t>
            </a:r>
            <a:r>
              <a:rPr lang="en-US" i="1" dirty="0">
                <a:solidFill>
                  <a:schemeClr val="bg1"/>
                </a:solidFill>
              </a:rPr>
              <a:t> fishes and endemic newts: a road map for a conservation strategy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– </a:t>
            </a:r>
            <a:r>
              <a:rPr lang="hu-HU" dirty="0" err="1">
                <a:solidFill>
                  <a:schemeClr val="bg1"/>
                </a:solidFill>
              </a:rPr>
              <a:t>Italy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</a:rPr>
              <a:t>Marilena Stamatiou, Savvas Zotos - </a:t>
            </a:r>
            <a:r>
              <a:rPr lang="en-US" i="1" dirty="0">
                <a:solidFill>
                  <a:schemeClr val="bg1"/>
                </a:solidFill>
              </a:rPr>
              <a:t>Monitoring the population of the endemic Cyprus grass snake at </a:t>
            </a:r>
            <a:r>
              <a:rPr lang="en-US" i="1" dirty="0" err="1">
                <a:solidFill>
                  <a:schemeClr val="bg1"/>
                </a:solidFill>
              </a:rPr>
              <a:t>Paralimni</a:t>
            </a:r>
            <a:r>
              <a:rPr lang="en-US" i="1" dirty="0">
                <a:solidFill>
                  <a:schemeClr val="bg1"/>
                </a:solidFill>
              </a:rPr>
              <a:t> lake</a:t>
            </a:r>
            <a:r>
              <a:rPr lang="hu-HU" dirty="0">
                <a:solidFill>
                  <a:schemeClr val="bg1"/>
                </a:solidFill>
              </a:rPr>
              <a:t> – </a:t>
            </a:r>
            <a:r>
              <a:rPr lang="hu-HU" dirty="0" err="1">
                <a:solidFill>
                  <a:schemeClr val="bg1"/>
                </a:solidFill>
              </a:rPr>
              <a:t>Cyprus</a:t>
            </a:r>
            <a:endParaRPr lang="hu-HU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Nem Ã©rhetÅ el leÃ­rÃ¡s a fÃ©nykÃ©phe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15" y="81623"/>
            <a:ext cx="12858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SCN0675_crop_flip_res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68" y="1655557"/>
            <a:ext cx="2434284" cy="32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lpestris_resi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8" y="2035119"/>
            <a:ext cx="2463979" cy="13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H_2023_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8" y="3716631"/>
            <a:ext cx="2472913" cy="1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_MG_7036b_crop_resiz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11" y="3716632"/>
            <a:ext cx="2487847" cy="1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28">
            <a:extLst>
              <a:ext uri="{FF2B5EF4-FFF2-40B4-BE49-F238E27FC236}">
                <a16:creationId xmlns:a16="http://schemas.microsoft.com/office/drawing/2014/main" id="{B3B706CF-C3C5-4901-8CF1-1E33BCFC12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" y="81623"/>
            <a:ext cx="690001" cy="514976"/>
          </a:xfrm>
          <a:prstGeom prst="roundRect">
            <a:avLst/>
          </a:prstGeom>
        </p:spPr>
      </p:pic>
      <p:pic>
        <p:nvPicPr>
          <p:cNvPr id="14" name="Picture 3" descr="image0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9" y="81619"/>
            <a:ext cx="692185" cy="5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30">
            <a:extLst>
              <a:ext uri="{FF2B5EF4-FFF2-40B4-BE49-F238E27FC236}">
                <a16:creationId xmlns:a16="http://schemas.microsoft.com/office/drawing/2014/main" id="{06216E07-23B9-416D-9AAE-2AF6496E4D02}"/>
              </a:ext>
            </a:extLst>
          </p:cNvPr>
          <p:cNvSpPr txBox="1"/>
          <p:nvPr/>
        </p:nvSpPr>
        <p:spPr>
          <a:xfrm>
            <a:off x="1719324" y="81623"/>
            <a:ext cx="60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SEH</a:t>
            </a:r>
            <a:r>
              <a:rPr lang="fr-BE" dirty="0">
                <a:solidFill>
                  <a:schemeClr val="bg1"/>
                </a:solidFill>
              </a:rPr>
              <a:t> Conservation Committee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08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9732" y="835496"/>
            <a:ext cx="7886700" cy="1325563"/>
          </a:xfrm>
        </p:spPr>
        <p:txBody>
          <a:bodyPr/>
          <a:lstStyle/>
          <a:p>
            <a:pPr algn="ctr"/>
            <a:r>
              <a:rPr lang="hu-HU" b="1" dirty="0" err="1">
                <a:solidFill>
                  <a:schemeClr val="bg1"/>
                </a:solidFill>
              </a:rPr>
              <a:t>Continuous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activities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243" y="2463691"/>
            <a:ext cx="5797699" cy="3480899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hu-HU" dirty="0">
                <a:solidFill>
                  <a:schemeClr val="bg1"/>
                </a:solidFill>
              </a:rPr>
              <a:t>European Red-</a:t>
            </a:r>
            <a:r>
              <a:rPr lang="hu-HU" dirty="0" err="1">
                <a:solidFill>
                  <a:schemeClr val="bg1"/>
                </a:solidFill>
              </a:rPr>
              <a:t>list</a:t>
            </a:r>
            <a:r>
              <a:rPr lang="hu-HU" dirty="0">
                <a:solidFill>
                  <a:schemeClr val="bg1"/>
                </a:solidFill>
              </a:rPr>
              <a:t> (re)</a:t>
            </a:r>
            <a:r>
              <a:rPr lang="hu-HU" dirty="0" err="1">
                <a:solidFill>
                  <a:schemeClr val="bg1"/>
                </a:solidFill>
              </a:rPr>
              <a:t>assessment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Amphibians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Reptiles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>
                <a:solidFill>
                  <a:schemeClr val="bg1"/>
                </a:solidFill>
              </a:rPr>
              <a:t>participation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many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members</a:t>
            </a:r>
            <a:endParaRPr lang="hu-HU" b="1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hu-HU" dirty="0">
                <a:solidFill>
                  <a:schemeClr val="bg1"/>
                </a:solidFill>
              </a:rPr>
              <a:t>Bern </a:t>
            </a:r>
            <a:r>
              <a:rPr lang="hu-HU" dirty="0" err="1">
                <a:solidFill>
                  <a:schemeClr val="bg1"/>
                </a:solidFill>
              </a:rPr>
              <a:t>Convention</a:t>
            </a:r>
            <a:r>
              <a:rPr lang="hu-HU" dirty="0">
                <a:solidFill>
                  <a:schemeClr val="bg1"/>
                </a:solidFill>
              </a:rPr>
              <a:t> Group of </a:t>
            </a:r>
            <a:r>
              <a:rPr lang="hu-HU" dirty="0" err="1">
                <a:solidFill>
                  <a:schemeClr val="bg1"/>
                </a:solidFill>
              </a:rPr>
              <a:t>Experts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Amphibians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Reptiles</a:t>
            </a:r>
            <a:r>
              <a:rPr lang="hu-HU" dirty="0">
                <a:solidFill>
                  <a:schemeClr val="bg1"/>
                </a:solidFill>
              </a:rPr>
              <a:t> – SEH </a:t>
            </a:r>
            <a:r>
              <a:rPr lang="hu-HU" dirty="0" err="1">
                <a:solidFill>
                  <a:schemeClr val="bg1"/>
                </a:solidFill>
              </a:rPr>
              <a:t>represented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Bálint Halpern</a:t>
            </a: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hu-HU" dirty="0">
                <a:solidFill>
                  <a:schemeClr val="bg1"/>
                </a:solidFill>
              </a:rPr>
              <a:t>European Habitat Forum – SEH </a:t>
            </a:r>
            <a:r>
              <a:rPr lang="hu-HU" dirty="0" err="1">
                <a:solidFill>
                  <a:schemeClr val="bg1"/>
                </a:solidFill>
              </a:rPr>
              <a:t>represented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Bálint Halpern</a:t>
            </a: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hu-HU" dirty="0" err="1">
                <a:solidFill>
                  <a:schemeClr val="bg1"/>
                </a:solidFill>
              </a:rPr>
              <a:t>Hydropower</a:t>
            </a:r>
            <a:r>
              <a:rPr lang="hu-HU" dirty="0">
                <a:solidFill>
                  <a:schemeClr val="bg1"/>
                </a:solidFill>
              </a:rPr>
              <a:t> Europe – SEH </a:t>
            </a:r>
            <a:r>
              <a:rPr lang="hu-HU" dirty="0" err="1">
                <a:solidFill>
                  <a:schemeClr val="bg1"/>
                </a:solidFill>
              </a:rPr>
              <a:t>represented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by</a:t>
            </a:r>
            <a:r>
              <a:rPr lang="hu-HU" dirty="0">
                <a:solidFill>
                  <a:schemeClr val="bg1"/>
                </a:solidFill>
              </a:rPr>
              <a:t> Bálint Halpern, </a:t>
            </a:r>
            <a:r>
              <a:rPr lang="hu-HU" dirty="0" err="1">
                <a:solidFill>
                  <a:schemeClr val="bg1"/>
                </a:solidFill>
              </a:rPr>
              <a:t>Dan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Cogalniceanu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>
                <a:solidFill>
                  <a:schemeClr val="bg1"/>
                </a:solidFill>
              </a:rPr>
              <a:t>Jelka</a:t>
            </a:r>
            <a:r>
              <a:rPr lang="hu-HU" dirty="0">
                <a:solidFill>
                  <a:schemeClr val="bg1"/>
                </a:solidFill>
              </a:rPr>
              <a:t> Crnobrnja-</a:t>
            </a:r>
            <a:r>
              <a:rPr lang="hu-HU" dirty="0" err="1">
                <a:solidFill>
                  <a:schemeClr val="bg1"/>
                </a:solidFill>
              </a:rPr>
              <a:t>Isailovic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iucn red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9" y="2064780"/>
            <a:ext cx="1187421" cy="11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ern conven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136063"/>
            <a:ext cx="1605579" cy="9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uropean Habitats Fo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8" y="4266752"/>
            <a:ext cx="1284491" cy="7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3" y="5102697"/>
            <a:ext cx="1283985" cy="703871"/>
          </a:xfrm>
          <a:prstGeom prst="rect">
            <a:avLst/>
          </a:prstGeom>
        </p:spPr>
      </p:pic>
      <p:pic>
        <p:nvPicPr>
          <p:cNvPr id="12" name="Image 28">
            <a:extLst>
              <a:ext uri="{FF2B5EF4-FFF2-40B4-BE49-F238E27FC236}">
                <a16:creationId xmlns:a16="http://schemas.microsoft.com/office/drawing/2014/main" id="{B3B706CF-C3C5-4901-8CF1-1E33BCFC12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" y="81623"/>
            <a:ext cx="690001" cy="514976"/>
          </a:xfrm>
          <a:prstGeom prst="roundRect">
            <a:avLst/>
          </a:prstGeom>
        </p:spPr>
      </p:pic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9" y="90247"/>
            <a:ext cx="692185" cy="5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30">
            <a:extLst>
              <a:ext uri="{FF2B5EF4-FFF2-40B4-BE49-F238E27FC236}">
                <a16:creationId xmlns:a16="http://schemas.microsoft.com/office/drawing/2014/main" id="{06216E07-23B9-416D-9AAE-2AF6496E4D02}"/>
              </a:ext>
            </a:extLst>
          </p:cNvPr>
          <p:cNvSpPr txBox="1"/>
          <p:nvPr/>
        </p:nvSpPr>
        <p:spPr>
          <a:xfrm>
            <a:off x="1719324" y="81623"/>
            <a:ext cx="60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SEH</a:t>
            </a:r>
            <a:r>
              <a:rPr lang="fr-BE" dirty="0">
                <a:solidFill>
                  <a:schemeClr val="bg1"/>
                </a:solidFill>
              </a:rPr>
              <a:t> Conservation Committee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1820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8745" y="1118664"/>
            <a:ext cx="7431618" cy="606619"/>
          </a:xfrm>
        </p:spPr>
        <p:txBody>
          <a:bodyPr>
            <a:norm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Currently</a:t>
            </a:r>
            <a:r>
              <a:rPr lang="hu-HU" dirty="0">
                <a:solidFill>
                  <a:schemeClr val="bg1"/>
                </a:solidFill>
              </a:rPr>
              <a:t> 1470 </a:t>
            </a:r>
            <a:r>
              <a:rPr lang="hu-HU" dirty="0" err="1">
                <a:solidFill>
                  <a:schemeClr val="bg1"/>
                </a:solidFill>
              </a:rPr>
              <a:t>followers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on</a:t>
            </a:r>
            <a:r>
              <a:rPr lang="hu-HU" dirty="0">
                <a:solidFill>
                  <a:schemeClr val="bg1"/>
                </a:solidFill>
              </a:rPr>
              <a:t> Facebook</a:t>
            </a: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9881" r="9647" b="8299"/>
          <a:stretch/>
        </p:blipFill>
        <p:spPr bwMode="auto">
          <a:xfrm>
            <a:off x="153296" y="1018615"/>
            <a:ext cx="1298987" cy="13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063663" y="5413422"/>
            <a:ext cx="7886700" cy="438066"/>
          </a:xfrm>
        </p:spPr>
        <p:txBody>
          <a:bodyPr/>
          <a:lstStyle/>
          <a:p>
            <a:r>
              <a:rPr lang="it-IT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https://www.facebook.com/SEHConservationCommittee/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768500" y="1738661"/>
            <a:ext cx="4477026" cy="75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chemeClr val="bg1"/>
                </a:solidFill>
              </a:rPr>
              <a:t>Facebook </a:t>
            </a:r>
            <a:r>
              <a:rPr lang="hu-HU" sz="1800" dirty="0" err="1">
                <a:solidFill>
                  <a:schemeClr val="bg1"/>
                </a:solidFill>
              </a:rPr>
              <a:t>posts</a:t>
            </a:r>
            <a:r>
              <a:rPr lang="hu-HU" sz="1800" dirty="0">
                <a:solidFill>
                  <a:schemeClr val="bg1"/>
                </a:solidFill>
              </a:rPr>
              <a:t>’ </a:t>
            </a:r>
            <a:r>
              <a:rPr lang="hu-HU" sz="1800" dirty="0" err="1">
                <a:solidFill>
                  <a:schemeClr val="bg1"/>
                </a:solidFill>
              </a:rPr>
              <a:t>daily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reach</a:t>
            </a:r>
            <a:r>
              <a:rPr lang="hu-HU" sz="1800" dirty="0">
                <a:solidFill>
                  <a:schemeClr val="bg1"/>
                </a:solidFill>
              </a:rPr>
              <a:t> 2022 - 2023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t="26518"/>
          <a:stretch/>
        </p:blipFill>
        <p:spPr>
          <a:xfrm>
            <a:off x="108914" y="2648309"/>
            <a:ext cx="8926171" cy="2443035"/>
          </a:xfrm>
          <a:prstGeom prst="rect">
            <a:avLst/>
          </a:prstGeom>
        </p:spPr>
      </p:pic>
      <p:pic>
        <p:nvPicPr>
          <p:cNvPr id="12" name="Image 28">
            <a:extLst>
              <a:ext uri="{FF2B5EF4-FFF2-40B4-BE49-F238E27FC236}">
                <a16:creationId xmlns:a16="http://schemas.microsoft.com/office/drawing/2014/main" id="{B3B706CF-C3C5-4901-8CF1-1E33BCFC1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" y="81623"/>
            <a:ext cx="690001" cy="514976"/>
          </a:xfrm>
          <a:prstGeom prst="roundRect">
            <a:avLst/>
          </a:prstGeom>
        </p:spPr>
      </p:pic>
      <p:pic>
        <p:nvPicPr>
          <p:cNvPr id="15" name="Picture 3" descr="image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9" y="81619"/>
            <a:ext cx="692185" cy="5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30">
            <a:extLst>
              <a:ext uri="{FF2B5EF4-FFF2-40B4-BE49-F238E27FC236}">
                <a16:creationId xmlns:a16="http://schemas.microsoft.com/office/drawing/2014/main" id="{06216E07-23B9-416D-9AAE-2AF6496E4D02}"/>
              </a:ext>
            </a:extLst>
          </p:cNvPr>
          <p:cNvSpPr txBox="1"/>
          <p:nvPr/>
        </p:nvSpPr>
        <p:spPr>
          <a:xfrm>
            <a:off x="1719324" y="81623"/>
            <a:ext cx="60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SEH</a:t>
            </a:r>
            <a:r>
              <a:rPr lang="fr-BE" dirty="0">
                <a:solidFill>
                  <a:schemeClr val="bg1"/>
                </a:solidFill>
              </a:rPr>
              <a:t> Conservation Committee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4861390"/>
      </p:ext>
    </p:extLst>
  </p:cSld>
  <p:clrMapOvr>
    <a:masterClrMapping/>
  </p:clrMapOvr>
</p:sld>
</file>

<file path=ppt/theme/theme1.xml><?xml version="1.0" encoding="utf-8"?>
<a:theme xmlns:a="http://schemas.openxmlformats.org/drawingml/2006/main" name="1_1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282</Words>
  <Application>Microsoft Office PowerPoint</Application>
  <PresentationFormat>Affichage à l'écran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1_123</vt:lpstr>
      <vt:lpstr>Office-téma</vt:lpstr>
      <vt:lpstr>Last meeting of SEH CC in Wolverhampton – 22nd ECH 9. September 2023.</vt:lpstr>
      <vt:lpstr>Country reports – received from 20 countries</vt:lpstr>
      <vt:lpstr>SEH Grant in Herpetology – Conservation https://www.seh-herpetology.org/seh-grants</vt:lpstr>
      <vt:lpstr>Continuous activities</vt:lpstr>
      <vt:lpstr>Currently 1470 followers on Facebook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and conservation of facultative paedomorphosis in newts</dc:title>
  <dc:creator>Admin</dc:creator>
  <cp:lastModifiedBy>Mikaël POUTIERS</cp:lastModifiedBy>
  <cp:revision>225</cp:revision>
  <cp:lastPrinted>2019-09-04T09:10:22Z</cp:lastPrinted>
  <dcterms:created xsi:type="dcterms:W3CDTF">2018-02-03T15:24:41Z</dcterms:created>
  <dcterms:modified xsi:type="dcterms:W3CDTF">2023-10-10T15:09:47Z</dcterms:modified>
</cp:coreProperties>
</file>