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0" d="100"/>
          <a:sy n="30" d="100"/>
        </p:scale>
        <p:origin x="-1008" y="-67"/>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4157674476"/>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bg>
      <p:bgPr>
        <a:solidFill>
          <a:srgbClr val="A6AAA9"/>
        </a:solid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14" name="Shape 14"/>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8000"/>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8000"/>
              <a:t>Title Text</a:t>
            </a:r>
          </a:p>
        </p:txBody>
      </p:sp>
      <p:sp>
        <p:nvSpPr>
          <p:cNvPr id="19" name="Shape 19"/>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8000"/>
              <a:t>Title Text</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8000"/>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hyperlink" Target="mailto:christos.iliadis.justrom@gmail.com" TargetMode="External"/><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32" name="Shape 32"/>
          <p:cNvSpPr>
            <a:spLocks noGrp="1"/>
          </p:cNvSpPr>
          <p:nvPr>
            <p:ph type="title"/>
          </p:nvPr>
        </p:nvSpPr>
        <p:spPr>
          <a:xfrm>
            <a:off x="2019300" y="2263725"/>
            <a:ext cx="8639225" cy="3007619"/>
          </a:xfrm>
          <a:prstGeom prst="rect">
            <a:avLst/>
          </a:prstGeom>
        </p:spPr>
        <p:txBody>
          <a:bodyPr/>
          <a:lstStyle/>
          <a:p>
            <a:pPr lvl="0" defTabSz="514095">
              <a:defRPr sz="1800"/>
            </a:pPr>
            <a:r>
              <a:rPr sz="7304" b="1">
                <a:solidFill>
                  <a:srgbClr val="002452"/>
                </a:solidFill>
                <a:latin typeface="Helvetica"/>
                <a:ea typeface="Helvetica"/>
                <a:cs typeface="Helvetica"/>
                <a:sym typeface="Helvetica"/>
              </a:rPr>
              <a:t>Greece </a:t>
            </a:r>
          </a:p>
          <a:p>
            <a:pPr lvl="0" defTabSz="514095">
              <a:defRPr sz="1800"/>
            </a:pPr>
            <a:endParaRPr sz="4312" b="1">
              <a:solidFill>
                <a:srgbClr val="002452"/>
              </a:solidFill>
              <a:latin typeface="Helvetica"/>
              <a:ea typeface="Helvetica"/>
              <a:cs typeface="Helvetica"/>
              <a:sym typeface="Helvetica"/>
            </a:endParaRPr>
          </a:p>
          <a:p>
            <a:pPr lvl="0" defTabSz="514095">
              <a:defRPr sz="1800"/>
            </a:pPr>
            <a:r>
              <a:rPr sz="7304" b="1">
                <a:solidFill>
                  <a:srgbClr val="002452"/>
                </a:solidFill>
                <a:latin typeface="Helvetica"/>
                <a:ea typeface="Helvetica"/>
                <a:cs typeface="Helvetica"/>
                <a:sym typeface="Helvetica"/>
              </a:rPr>
              <a:t>Program Overview</a:t>
            </a:r>
          </a:p>
        </p:txBody>
      </p:sp>
      <p:sp>
        <p:nvSpPr>
          <p:cNvPr id="33" name="Shape 33"/>
          <p:cNvSpPr>
            <a:spLocks noGrp="1"/>
          </p:cNvSpPr>
          <p:nvPr>
            <p:ph type="body" idx="1"/>
          </p:nvPr>
        </p:nvSpPr>
        <p:spPr>
          <a:xfrm>
            <a:off x="2266007" y="6122789"/>
            <a:ext cx="8639226" cy="2476997"/>
          </a:xfrm>
          <a:prstGeom prst="rect">
            <a:avLst/>
          </a:prstGeom>
          <a:solidFill>
            <a:srgbClr val="DCDEE0"/>
          </a:solidFill>
        </p:spPr>
        <p:txBody>
          <a:bodyPr/>
          <a:lstStyle/>
          <a:p>
            <a:pPr lvl="0">
              <a:defRPr sz="1800"/>
            </a:pPr>
            <a:r>
              <a:rPr sz="3900"/>
              <a:t>Christos Iliadis</a:t>
            </a:r>
          </a:p>
          <a:p>
            <a:pPr lvl="0">
              <a:defRPr sz="1800"/>
            </a:pPr>
            <a:r>
              <a:t>Political Scientist, PhD (Essex)</a:t>
            </a:r>
          </a:p>
          <a:p>
            <a:pPr lvl="0">
              <a:defRPr sz="1800"/>
            </a:pPr>
            <a:endParaRPr sz="3300"/>
          </a:p>
          <a:p>
            <a:pPr lvl="0">
              <a:defRPr sz="1800"/>
            </a:pPr>
            <a:r>
              <a:rPr sz="4200"/>
              <a:t>National Coordinator</a:t>
            </a:r>
          </a:p>
        </p:txBody>
      </p:sp>
      <p:pic>
        <p:nvPicPr>
          <p:cNvPr id="34" name="pasted-image.pdf"/>
          <p:cNvPicPr/>
          <p:nvPr/>
        </p:nvPicPr>
        <p:blipFill>
          <a:blip r:embed="rId2">
            <a:extLst/>
          </a:blip>
          <a:stretch>
            <a:fillRect/>
          </a:stretch>
        </p:blipFill>
        <p:spPr>
          <a:xfrm>
            <a:off x="1898650" y="768350"/>
            <a:ext cx="4254170" cy="739142"/>
          </a:xfrm>
          <a:prstGeom prst="rect">
            <a:avLst/>
          </a:prstGeom>
          <a:ln w="12700">
            <a:miter lim="400000"/>
          </a:ln>
        </p:spPr>
      </p:pic>
      <p:pic>
        <p:nvPicPr>
          <p:cNvPr id="35" name="pasted-image.pdf"/>
          <p:cNvPicPr/>
          <p:nvPr/>
        </p:nvPicPr>
        <p:blipFill>
          <a:blip r:embed="rId3">
            <a:extLst/>
          </a:blip>
          <a:stretch>
            <a:fillRect/>
          </a:stretch>
        </p:blipFill>
        <p:spPr>
          <a:xfrm>
            <a:off x="6351608" y="695919"/>
            <a:ext cx="4254170" cy="101787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69" name="Shape 69"/>
          <p:cNvSpPr>
            <a:spLocks noGrp="1"/>
          </p:cNvSpPr>
          <p:nvPr>
            <p:ph type="title"/>
          </p:nvPr>
        </p:nvSpPr>
        <p:spPr>
          <a:xfrm>
            <a:off x="1168400" y="1864568"/>
            <a:ext cx="10464800" cy="6761064"/>
          </a:xfrm>
          <a:prstGeom prst="rect">
            <a:avLst/>
          </a:prstGeom>
          <a:blipFill>
            <a:blip r:embed="rId2"/>
          </a:blipFill>
          <a:effectLst>
            <a:outerShdw blurRad="38100" dist="25400" dir="5400000" rotWithShape="0">
              <a:srgbClr val="000000">
                <a:alpha val="50000"/>
              </a:srgbClr>
            </a:outerShdw>
          </a:effectLst>
        </p:spPr>
        <p:txBody>
          <a:bodyPr anchor="t"/>
          <a:lstStyle/>
          <a:p>
            <a:pPr marR="457200" lvl="0" algn="l" defTabSz="457200">
              <a:lnSpc>
                <a:spcPct val="150000"/>
              </a:lnSpc>
              <a:tabLst>
                <a:tab pos="1041400" algn="l"/>
              </a:tabLst>
              <a:defRPr sz="1800"/>
            </a:pPr>
            <a:r>
              <a:rPr sz="2400" b="1">
                <a:latin typeface="Cambria"/>
                <a:ea typeface="Cambria"/>
                <a:cs typeface="Cambria"/>
                <a:sym typeface="Cambria"/>
              </a:rPr>
              <a:t>     </a:t>
            </a:r>
          </a:p>
          <a:p>
            <a:pPr lvl="0">
              <a:defRPr sz="1800"/>
            </a:pPr>
            <a:endParaRPr sz="3100" b="1" u="sng">
              <a:latin typeface="Helvetica"/>
              <a:ea typeface="Helvetica"/>
              <a:cs typeface="Helvetica"/>
              <a:sym typeface="Helvetica"/>
            </a:endParaRPr>
          </a:p>
          <a:p>
            <a:pPr lvl="0">
              <a:defRPr sz="1800"/>
            </a:pPr>
            <a:endParaRPr sz="3100" b="1" u="sng">
              <a:latin typeface="Helvetica"/>
              <a:ea typeface="Helvetica"/>
              <a:cs typeface="Helvetica"/>
              <a:sym typeface="Helvetica"/>
            </a:endParaRPr>
          </a:p>
          <a:p>
            <a:pPr lvl="0">
              <a:defRPr sz="1800"/>
            </a:pPr>
            <a:endParaRPr sz="3100" b="1" u="sng">
              <a:latin typeface="Helvetica"/>
              <a:ea typeface="Helvetica"/>
              <a:cs typeface="Helvetica"/>
              <a:sym typeface="Helvetica"/>
            </a:endParaRPr>
          </a:p>
          <a:p>
            <a:pPr lvl="0">
              <a:defRPr sz="1800"/>
            </a:pPr>
            <a:endParaRPr sz="3100" b="1" u="sng">
              <a:latin typeface="Helvetica"/>
              <a:ea typeface="Helvetica"/>
              <a:cs typeface="Helvetica"/>
              <a:sym typeface="Helvetica"/>
            </a:endParaRPr>
          </a:p>
          <a:p>
            <a:pPr lvl="0">
              <a:defRPr sz="1800"/>
            </a:pPr>
            <a:endParaRPr sz="3100" b="1" u="sng">
              <a:latin typeface="Helvetica"/>
              <a:ea typeface="Helvetica"/>
              <a:cs typeface="Helvetica"/>
              <a:sym typeface="Helvetica"/>
            </a:endParaRPr>
          </a:p>
          <a:p>
            <a:pPr lvl="0">
              <a:defRPr sz="1800"/>
            </a:pPr>
            <a:r>
              <a:rPr sz="3100" b="1" u="sng">
                <a:solidFill>
                  <a:srgbClr val="FFFFFF"/>
                </a:solidFill>
                <a:latin typeface="Helvetica"/>
                <a:ea typeface="Helvetica"/>
                <a:cs typeface="Helvetica"/>
                <a:sym typeface="Helvetica"/>
              </a:rPr>
              <a:t>5. Empowering the Communities</a:t>
            </a:r>
          </a:p>
        </p:txBody>
      </p:sp>
      <p:pic>
        <p:nvPicPr>
          <p:cNvPr id="70" name="pasted-image.pdf"/>
          <p:cNvPicPr/>
          <p:nvPr/>
        </p:nvPicPr>
        <p:blipFill>
          <a:blip r:embed="rId3">
            <a:extLst/>
          </a:blip>
          <a:stretch>
            <a:fillRect/>
          </a:stretch>
        </p:blipFill>
        <p:spPr>
          <a:xfrm>
            <a:off x="1898650" y="768350"/>
            <a:ext cx="2994018" cy="520197"/>
          </a:xfrm>
          <a:prstGeom prst="rect">
            <a:avLst/>
          </a:prstGeom>
          <a:ln w="12700">
            <a:miter lim="400000"/>
          </a:ln>
        </p:spPr>
      </p:pic>
      <p:pic>
        <p:nvPicPr>
          <p:cNvPr id="71" name="pasted-image.pdf"/>
          <p:cNvPicPr/>
          <p:nvPr/>
        </p:nvPicPr>
        <p:blipFill>
          <a:blip r:embed="rId4">
            <a:extLst/>
          </a:blip>
          <a:stretch>
            <a:fillRect/>
          </a:stretch>
        </p:blipFill>
        <p:spPr>
          <a:xfrm>
            <a:off x="7112000" y="695919"/>
            <a:ext cx="2994018" cy="71636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73" name="Shape 73"/>
          <p:cNvSpPr>
            <a:spLocks noGrp="1"/>
          </p:cNvSpPr>
          <p:nvPr>
            <p:ph type="title"/>
          </p:nvPr>
        </p:nvSpPr>
        <p:spPr>
          <a:xfrm>
            <a:off x="1136481" y="1865461"/>
            <a:ext cx="10598319" cy="7328451"/>
          </a:xfrm>
          <a:prstGeom prst="rect">
            <a:avLst/>
          </a:prstGeom>
        </p:spPr>
        <p:txBody>
          <a:bodyPr anchor="t"/>
          <a:lstStyle/>
          <a:p>
            <a:pPr marR="457200" lvl="0" defTabSz="457200">
              <a:lnSpc>
                <a:spcPct val="115000"/>
              </a:lnSpc>
              <a:spcBef>
                <a:spcPts val="1000"/>
              </a:spcBef>
              <a:defRPr sz="1800"/>
            </a:pPr>
            <a:r>
              <a:rPr sz="3600" b="1">
                <a:latin typeface="Times New Roman"/>
                <a:ea typeface="Times New Roman"/>
                <a:cs typeface="Times New Roman"/>
                <a:sym typeface="Times New Roman"/>
              </a:rPr>
              <a:t>Final Table</a:t>
            </a:r>
          </a:p>
          <a:p>
            <a:pPr marR="457200" lvl="0" indent="270509" algn="just" defTabSz="457200">
              <a:lnSpc>
                <a:spcPct val="150000"/>
              </a:lnSpc>
              <a:tabLst>
                <a:tab pos="1041400" algn="l"/>
              </a:tabLst>
              <a:defRPr sz="1800"/>
            </a:pPr>
            <a:endParaRPr sz="2400" b="1" u="sng">
              <a:latin typeface="Cambria"/>
              <a:ea typeface="Cambria"/>
              <a:cs typeface="Cambria"/>
              <a:sym typeface="Cambria"/>
            </a:endParaRPr>
          </a:p>
          <a:p>
            <a:pPr marR="457200" lvl="0" indent="270509" algn="just" defTabSz="457200">
              <a:lnSpc>
                <a:spcPct val="150000"/>
              </a:lnSpc>
              <a:tabLst>
                <a:tab pos="1041400" algn="l"/>
              </a:tabLst>
              <a:defRPr sz="1800"/>
            </a:pPr>
            <a:endParaRPr sz="2400" b="1" u="sng">
              <a:latin typeface="Cambria"/>
              <a:ea typeface="Cambria"/>
              <a:cs typeface="Cambria"/>
              <a:sym typeface="Cambria"/>
            </a:endParaRPr>
          </a:p>
        </p:txBody>
      </p:sp>
      <p:pic>
        <p:nvPicPr>
          <p:cNvPr id="74" name="pasted-image.pdf"/>
          <p:cNvPicPr/>
          <p:nvPr/>
        </p:nvPicPr>
        <p:blipFill>
          <a:blip r:embed="rId2">
            <a:extLst/>
          </a:blip>
          <a:stretch>
            <a:fillRect/>
          </a:stretch>
        </p:blipFill>
        <p:spPr>
          <a:xfrm>
            <a:off x="1898650" y="768350"/>
            <a:ext cx="2994018" cy="520197"/>
          </a:xfrm>
          <a:prstGeom prst="rect">
            <a:avLst/>
          </a:prstGeom>
          <a:ln w="12700">
            <a:miter lim="400000"/>
          </a:ln>
        </p:spPr>
      </p:pic>
      <p:pic>
        <p:nvPicPr>
          <p:cNvPr id="75" name="pasted-image.pdf"/>
          <p:cNvPicPr/>
          <p:nvPr/>
        </p:nvPicPr>
        <p:blipFill>
          <a:blip r:embed="rId3">
            <a:extLst/>
          </a:blip>
          <a:stretch>
            <a:fillRect/>
          </a:stretch>
        </p:blipFill>
        <p:spPr>
          <a:xfrm>
            <a:off x="7112000" y="695919"/>
            <a:ext cx="2994018" cy="716361"/>
          </a:xfrm>
          <a:prstGeom prst="rect">
            <a:avLst/>
          </a:prstGeom>
          <a:ln w="12700">
            <a:miter lim="400000"/>
          </a:ln>
        </p:spPr>
      </p:pic>
      <p:graphicFrame>
        <p:nvGraphicFramePr>
          <p:cNvPr id="76" name="Table 76"/>
          <p:cNvGraphicFramePr/>
          <p:nvPr/>
        </p:nvGraphicFramePr>
        <p:xfrm>
          <a:off x="2007834" y="3076939"/>
          <a:ext cx="8989132" cy="6019503"/>
        </p:xfrm>
        <a:graphic>
          <a:graphicData uri="http://schemas.openxmlformats.org/drawingml/2006/table">
            <a:tbl>
              <a:tblPr firstRow="1" firstCol="1" bandRow="1">
                <a:tableStyleId>{EEE7283C-3CF3-47DC-8721-378D4A62B228}</a:tableStyleId>
              </a:tblPr>
              <a:tblGrid>
                <a:gridCol w="2410994">
                  <a:extLst>
                    <a:ext uri="{9D8B030D-6E8A-4147-A177-3AD203B41FA5}">
                      <a16:colId xmlns:a16="http://schemas.microsoft.com/office/drawing/2014/main" xmlns="" val="20000"/>
                    </a:ext>
                  </a:extLst>
                </a:gridCol>
                <a:gridCol w="2192712">
                  <a:extLst>
                    <a:ext uri="{9D8B030D-6E8A-4147-A177-3AD203B41FA5}">
                      <a16:colId xmlns:a16="http://schemas.microsoft.com/office/drawing/2014/main" xmlns="" val="20001"/>
                    </a:ext>
                  </a:extLst>
                </a:gridCol>
                <a:gridCol w="2192712">
                  <a:extLst>
                    <a:ext uri="{9D8B030D-6E8A-4147-A177-3AD203B41FA5}">
                      <a16:colId xmlns:a16="http://schemas.microsoft.com/office/drawing/2014/main" xmlns="" val="20002"/>
                    </a:ext>
                  </a:extLst>
                </a:gridCol>
                <a:gridCol w="2192712">
                  <a:extLst>
                    <a:ext uri="{9D8B030D-6E8A-4147-A177-3AD203B41FA5}">
                      <a16:colId xmlns:a16="http://schemas.microsoft.com/office/drawing/2014/main" xmlns="" val="20003"/>
                    </a:ext>
                  </a:extLst>
                </a:gridCol>
              </a:tblGrid>
              <a:tr h="1203900">
                <a:tc>
                  <a:txBody>
                    <a:bodyPr/>
                    <a:lstStyle/>
                    <a:p>
                      <a:pPr lvl="0" defTabSz="914400">
                        <a:tabLst>
                          <a:tab pos="1181100" algn="l"/>
                        </a:tabLst>
                        <a:defRPr sz="2600">
                          <a:effectLst>
                            <a:outerShdw blurRad="25400" dist="25400" dir="5400000" rotWithShape="0">
                              <a:srgbClr val="000000">
                                <a:alpha val="60000"/>
                              </a:srgbClr>
                            </a:outerShdw>
                          </a:effectLst>
                          <a:sym typeface="Helvetica"/>
                        </a:defRPr>
                      </a:pPr>
                      <a:endParaRP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MEN</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WOMEN</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TOTAL</a:t>
                      </a:r>
                    </a:p>
                  </a:txBody>
                  <a:tcPr marL="50800" marR="50800" marT="50800" marB="508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0"/>
                  </a:ext>
                </a:extLst>
              </a:tr>
              <a:tr h="1203900">
                <a:tc>
                  <a:txBody>
                    <a:bodyPr/>
                    <a:lstStyle/>
                    <a:p>
                      <a:pPr marR="457200" lvl="0" algn="l" defTabSz="457200">
                        <a:lnSpc>
                          <a:spcPct val="115000"/>
                        </a:lnSpc>
                        <a:spcBef>
                          <a:spcPts val="1000"/>
                        </a:spcBef>
                        <a:defRPr b="0">
                          <a:solidFill>
                            <a:srgbClr val="000000"/>
                          </a:solidFill>
                        </a:defRPr>
                      </a:pPr>
                      <a:r>
                        <a:rPr sz="2300" b="1">
                          <a:latin typeface="Times New Roman"/>
                          <a:ea typeface="Times New Roman"/>
                          <a:cs typeface="Times New Roman"/>
                          <a:sym typeface="Times New Roman"/>
                        </a:rPr>
                        <a:t>No of people informed</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717</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1319</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2036</a:t>
                      </a:r>
                    </a:p>
                  </a:txBody>
                  <a:tcPr marL="50800" marR="50800" marT="50800" marB="508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1"/>
                  </a:ext>
                </a:extLst>
              </a:tr>
              <a:tr h="1203900">
                <a:tc>
                  <a:txBody>
                    <a:bodyPr/>
                    <a:lstStyle/>
                    <a:p>
                      <a:pPr marR="457200" lvl="0" algn="l" defTabSz="457200">
                        <a:lnSpc>
                          <a:spcPct val="115000"/>
                        </a:lnSpc>
                        <a:spcBef>
                          <a:spcPts val="1000"/>
                        </a:spcBef>
                        <a:defRPr b="0">
                          <a:solidFill>
                            <a:srgbClr val="000000"/>
                          </a:solidFill>
                        </a:defRPr>
                      </a:pPr>
                      <a:r>
                        <a:rPr sz="2300" b="1">
                          <a:latin typeface="Times New Roman"/>
                          <a:ea typeface="Times New Roman"/>
                          <a:cs typeface="Times New Roman"/>
                          <a:sym typeface="Times New Roman"/>
                        </a:rPr>
                        <a:t>No of consultations</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667</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b="1">
                          <a:latin typeface="Helvetica"/>
                          <a:ea typeface="Helvetica"/>
                          <a:cs typeface="Helvetica"/>
                          <a:sym typeface="Helvetica"/>
                        </a:rPr>
                        <a:t>1285</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b="1">
                          <a:latin typeface="Helvetica"/>
                          <a:ea typeface="Helvetica"/>
                          <a:cs typeface="Helvetica"/>
                          <a:sym typeface="Helvetica"/>
                        </a:rPr>
                        <a:t>1954</a:t>
                      </a:r>
                    </a:p>
                  </a:txBody>
                  <a:tcPr marL="50800" marR="50800" marT="50800" marB="508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2"/>
                  </a:ext>
                </a:extLst>
              </a:tr>
              <a:tr h="1203900">
                <a:tc>
                  <a:txBody>
                    <a:bodyPr/>
                    <a:lstStyle/>
                    <a:p>
                      <a:pPr marR="457200" lvl="0" algn="l" defTabSz="457200">
                        <a:defRPr b="0">
                          <a:solidFill>
                            <a:srgbClr val="000000"/>
                          </a:solidFill>
                        </a:defRPr>
                      </a:pPr>
                      <a:r>
                        <a:rPr sz="2300" b="1">
                          <a:latin typeface="Times New Roman"/>
                          <a:ea typeface="Times New Roman"/>
                          <a:cs typeface="Times New Roman"/>
                          <a:sym typeface="Times New Roman"/>
                        </a:rPr>
                        <a:t>No of people assisted
</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480</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810</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b="1">
                          <a:latin typeface="Helvetica"/>
                          <a:ea typeface="Helvetica"/>
                          <a:cs typeface="Helvetica"/>
                          <a:sym typeface="Helvetica"/>
                        </a:rPr>
                        <a:t>1291</a:t>
                      </a:r>
                    </a:p>
                  </a:txBody>
                  <a:tcPr marL="50800" marR="50800" marT="50800" marB="508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3"/>
                  </a:ext>
                </a:extLst>
              </a:tr>
              <a:tr h="1203900">
                <a:tc>
                  <a:txBody>
                    <a:bodyPr/>
                    <a:lstStyle/>
                    <a:p>
                      <a:pPr marR="457200" lvl="0" algn="l" defTabSz="457200">
                        <a:defRPr b="0">
                          <a:solidFill>
                            <a:srgbClr val="000000"/>
                          </a:solidFill>
                        </a:defRPr>
                      </a:pPr>
                      <a:r>
                        <a:rPr sz="2300" b="1">
                          <a:latin typeface="Times New Roman"/>
                          <a:ea typeface="Times New Roman"/>
                          <a:cs typeface="Times New Roman"/>
                          <a:sym typeface="Times New Roman"/>
                        </a:rPr>
                        <a:t>No of Cases</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549</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1041</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b="1">
                          <a:latin typeface="Helvetica"/>
                          <a:ea typeface="Helvetica"/>
                          <a:cs typeface="Helvetica"/>
                          <a:sym typeface="Helvetica"/>
                        </a:rPr>
                        <a:t>1590</a:t>
                      </a:r>
                    </a:p>
                  </a:txBody>
                  <a:tcPr marL="50800" marR="50800" marT="50800" marB="508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4"/>
                  </a:ext>
                </a:extLst>
              </a:tr>
            </a:tbl>
          </a:graphicData>
        </a:graphic>
      </p:graphicFrame>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78" name="Shape 78"/>
          <p:cNvSpPr>
            <a:spLocks noGrp="1"/>
          </p:cNvSpPr>
          <p:nvPr>
            <p:ph type="title"/>
          </p:nvPr>
        </p:nvSpPr>
        <p:spPr>
          <a:xfrm>
            <a:off x="1203240" y="1831314"/>
            <a:ext cx="10598320" cy="7328451"/>
          </a:xfrm>
          <a:prstGeom prst="rect">
            <a:avLst/>
          </a:prstGeom>
        </p:spPr>
        <p:txBody>
          <a:bodyPr anchor="t"/>
          <a:lstStyle/>
          <a:p>
            <a:pPr marR="457200" lvl="0" indent="270509" defTabSz="457200">
              <a:lnSpc>
                <a:spcPct val="150000"/>
              </a:lnSpc>
              <a:tabLst>
                <a:tab pos="1041400" algn="l"/>
              </a:tabLst>
              <a:defRPr sz="1800"/>
            </a:pPr>
            <a:r>
              <a:rPr sz="3200" b="1" u="sng">
                <a:latin typeface="Cambria"/>
                <a:ea typeface="Cambria"/>
                <a:cs typeface="Cambria"/>
                <a:sym typeface="Cambria"/>
              </a:rPr>
              <a:t>CASES Closed/Pending</a:t>
            </a:r>
          </a:p>
          <a:p>
            <a:pPr marR="457200" lvl="0" indent="270509" defTabSz="457200">
              <a:lnSpc>
                <a:spcPct val="150000"/>
              </a:lnSpc>
              <a:tabLst>
                <a:tab pos="1041400" algn="l"/>
              </a:tabLst>
              <a:defRPr sz="1800"/>
            </a:pPr>
            <a:endParaRPr sz="2400" b="1" u="sng">
              <a:latin typeface="Cambria"/>
              <a:ea typeface="Cambria"/>
              <a:cs typeface="Cambria"/>
              <a:sym typeface="Cambria"/>
            </a:endParaRPr>
          </a:p>
          <a:p>
            <a:pPr marR="457200" lvl="0" indent="270509" defTabSz="457200">
              <a:lnSpc>
                <a:spcPct val="150000"/>
              </a:lnSpc>
              <a:tabLst>
                <a:tab pos="1041400" algn="l"/>
              </a:tabLst>
              <a:defRPr sz="1800"/>
            </a:pPr>
            <a:endParaRPr sz="2400" b="1" u="sng">
              <a:latin typeface="Cambria"/>
              <a:ea typeface="Cambria"/>
              <a:cs typeface="Cambria"/>
              <a:sym typeface="Cambria"/>
            </a:endParaRPr>
          </a:p>
          <a:p>
            <a:pPr marR="457200" lvl="0" indent="270509" algn="just" defTabSz="457200">
              <a:lnSpc>
                <a:spcPct val="150000"/>
              </a:lnSpc>
              <a:tabLst>
                <a:tab pos="1041400" algn="l"/>
              </a:tabLst>
              <a:defRPr sz="1800"/>
            </a:pPr>
            <a:endParaRPr sz="2400" b="1" u="sng">
              <a:latin typeface="Cambria"/>
              <a:ea typeface="Cambria"/>
              <a:cs typeface="Cambria"/>
              <a:sym typeface="Cambria"/>
            </a:endParaRPr>
          </a:p>
        </p:txBody>
      </p:sp>
      <p:pic>
        <p:nvPicPr>
          <p:cNvPr id="79" name="pasted-image.pdf"/>
          <p:cNvPicPr/>
          <p:nvPr/>
        </p:nvPicPr>
        <p:blipFill>
          <a:blip r:embed="rId2">
            <a:extLst/>
          </a:blip>
          <a:stretch>
            <a:fillRect/>
          </a:stretch>
        </p:blipFill>
        <p:spPr>
          <a:xfrm>
            <a:off x="1898650" y="768350"/>
            <a:ext cx="2994018" cy="520197"/>
          </a:xfrm>
          <a:prstGeom prst="rect">
            <a:avLst/>
          </a:prstGeom>
          <a:ln w="12700">
            <a:miter lim="400000"/>
          </a:ln>
        </p:spPr>
      </p:pic>
      <p:pic>
        <p:nvPicPr>
          <p:cNvPr id="80" name="pasted-image.pdf"/>
          <p:cNvPicPr/>
          <p:nvPr/>
        </p:nvPicPr>
        <p:blipFill>
          <a:blip r:embed="rId3">
            <a:extLst/>
          </a:blip>
          <a:stretch>
            <a:fillRect/>
          </a:stretch>
        </p:blipFill>
        <p:spPr>
          <a:xfrm>
            <a:off x="7112000" y="695919"/>
            <a:ext cx="2994018" cy="716361"/>
          </a:xfrm>
          <a:prstGeom prst="rect">
            <a:avLst/>
          </a:prstGeom>
          <a:ln w="12700">
            <a:miter lim="400000"/>
          </a:ln>
        </p:spPr>
      </p:pic>
      <p:graphicFrame>
        <p:nvGraphicFramePr>
          <p:cNvPr id="81" name="Table 81"/>
          <p:cNvGraphicFramePr/>
          <p:nvPr/>
        </p:nvGraphicFramePr>
        <p:xfrm>
          <a:off x="2007834" y="2921837"/>
          <a:ext cx="8989132" cy="6019503"/>
        </p:xfrm>
        <a:graphic>
          <a:graphicData uri="http://schemas.openxmlformats.org/drawingml/2006/table">
            <a:tbl>
              <a:tblPr firstRow="1" firstCol="1">
                <a:tableStyleId>{EEE7283C-3CF3-47DC-8721-378D4A62B228}</a:tableStyleId>
              </a:tblPr>
              <a:tblGrid>
                <a:gridCol w="2410994">
                  <a:extLst>
                    <a:ext uri="{9D8B030D-6E8A-4147-A177-3AD203B41FA5}">
                      <a16:colId xmlns:a16="http://schemas.microsoft.com/office/drawing/2014/main" xmlns="" val="20000"/>
                    </a:ext>
                  </a:extLst>
                </a:gridCol>
                <a:gridCol w="2192712">
                  <a:extLst>
                    <a:ext uri="{9D8B030D-6E8A-4147-A177-3AD203B41FA5}">
                      <a16:colId xmlns:a16="http://schemas.microsoft.com/office/drawing/2014/main" xmlns="" val="20001"/>
                    </a:ext>
                  </a:extLst>
                </a:gridCol>
                <a:gridCol w="2192712">
                  <a:extLst>
                    <a:ext uri="{9D8B030D-6E8A-4147-A177-3AD203B41FA5}">
                      <a16:colId xmlns:a16="http://schemas.microsoft.com/office/drawing/2014/main" xmlns="" val="20002"/>
                    </a:ext>
                  </a:extLst>
                </a:gridCol>
                <a:gridCol w="2192712">
                  <a:extLst>
                    <a:ext uri="{9D8B030D-6E8A-4147-A177-3AD203B41FA5}">
                      <a16:colId xmlns:a16="http://schemas.microsoft.com/office/drawing/2014/main" xmlns="" val="20003"/>
                    </a:ext>
                  </a:extLst>
                </a:gridCol>
              </a:tblGrid>
              <a:tr h="1203900">
                <a:tc>
                  <a:txBody>
                    <a:bodyPr/>
                    <a:lstStyle/>
                    <a:p>
                      <a:pPr lvl="0" defTabSz="914400">
                        <a:tabLst>
                          <a:tab pos="1181100" algn="l"/>
                        </a:tabLst>
                        <a:defRPr sz="2600">
                          <a:effectLst>
                            <a:outerShdw blurRad="25400" dist="25400" dir="5400000" rotWithShape="0">
                              <a:srgbClr val="000000">
                                <a:alpha val="60000"/>
                              </a:srgbClr>
                            </a:outerShdw>
                          </a:effectLst>
                          <a:sym typeface="Helvetica"/>
                        </a:defRPr>
                      </a:pPr>
                      <a:endParaRP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MEN</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WOMEN</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TOTAL</a:t>
                      </a:r>
                    </a:p>
                  </a:txBody>
                  <a:tcPr marL="50800" marR="50800" marT="50800" marB="508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0"/>
                  </a:ext>
                </a:extLst>
              </a:tr>
              <a:tr h="1203900">
                <a:tc>
                  <a:txBody>
                    <a:bodyPr/>
                    <a:lstStyle/>
                    <a:p>
                      <a:pPr marR="457200" lvl="0" algn="l" defTabSz="457200">
                        <a:lnSpc>
                          <a:spcPct val="115000"/>
                        </a:lnSpc>
                        <a:spcBef>
                          <a:spcPts val="1000"/>
                        </a:spcBef>
                        <a:defRPr b="0">
                          <a:solidFill>
                            <a:srgbClr val="000000"/>
                          </a:solidFill>
                        </a:defRPr>
                      </a:pPr>
                      <a:r>
                        <a:rPr sz="2300" b="1">
                          <a:latin typeface="Times New Roman"/>
                          <a:ea typeface="Times New Roman"/>
                          <a:cs typeface="Times New Roman"/>
                          <a:sym typeface="Times New Roman"/>
                        </a:rPr>
                        <a:t>No of Cases</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549</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1041</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1590</a:t>
                      </a:r>
                    </a:p>
                  </a:txBody>
                  <a:tcPr marL="50800" marR="50800" marT="50800" marB="508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1"/>
                  </a:ext>
                </a:extLst>
              </a:tr>
              <a:tr h="1203900">
                <a:tc>
                  <a:txBody>
                    <a:bodyPr/>
                    <a:lstStyle/>
                    <a:p>
                      <a:pPr marR="457200" lvl="0" algn="l" defTabSz="457200">
                        <a:lnSpc>
                          <a:spcPct val="115000"/>
                        </a:lnSpc>
                        <a:spcBef>
                          <a:spcPts val="1000"/>
                        </a:spcBef>
                        <a:defRPr b="0">
                          <a:solidFill>
                            <a:srgbClr val="000000"/>
                          </a:solidFill>
                        </a:defRPr>
                      </a:pPr>
                      <a:r>
                        <a:rPr>
                          <a:latin typeface="Times New Roman"/>
                          <a:ea typeface="Times New Roman"/>
                          <a:cs typeface="Times New Roman"/>
                          <a:sym typeface="Times New Roman"/>
                        </a:rPr>
                        <a:t>Cases Closed</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450</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772</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1322</a:t>
                      </a:r>
                    </a:p>
                  </a:txBody>
                  <a:tcPr marL="50800" marR="50800" marT="50800" marB="508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2"/>
                  </a:ext>
                </a:extLst>
              </a:tr>
              <a:tr h="1203900">
                <a:tc>
                  <a:txBody>
                    <a:bodyPr/>
                    <a:lstStyle/>
                    <a:p>
                      <a:pPr marR="457200" lvl="0" algn="l" defTabSz="457200">
                        <a:lnSpc>
                          <a:spcPct val="115000"/>
                        </a:lnSpc>
                        <a:spcBef>
                          <a:spcPts val="1000"/>
                        </a:spcBef>
                        <a:defRPr b="0">
                          <a:solidFill>
                            <a:srgbClr val="000000"/>
                          </a:solidFill>
                        </a:defRPr>
                      </a:pPr>
                      <a:r>
                        <a:rPr sz="1700">
                          <a:latin typeface="Times New Roman"/>
                          <a:ea typeface="Times New Roman"/>
                          <a:cs typeface="Times New Roman"/>
                          <a:sym typeface="Times New Roman"/>
                        </a:rPr>
                        <a:t>Cases Pending</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99</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169</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248</a:t>
                      </a:r>
                    </a:p>
                  </a:txBody>
                  <a:tcPr marL="50800" marR="50800" marT="50800" marB="508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3"/>
                  </a:ext>
                </a:extLst>
              </a:tr>
              <a:tr h="1203900">
                <a:tc>
                  <a:txBody>
                    <a:bodyPr/>
                    <a:lstStyle/>
                    <a:p>
                      <a:pPr marR="457200" lvl="0" algn="l" defTabSz="457200">
                        <a:lnSpc>
                          <a:spcPct val="115000"/>
                        </a:lnSpc>
                        <a:spcBef>
                          <a:spcPts val="1000"/>
                        </a:spcBef>
                        <a:defRPr sz="1900" b="0">
                          <a:solidFill>
                            <a:srgbClr val="000000"/>
                          </a:solidFill>
                          <a:latin typeface="Times New Roman"/>
                          <a:ea typeface="Times New Roman"/>
                          <a:cs typeface="Times New Roman"/>
                          <a:sym typeface="Times New Roman"/>
                        </a:defRPr>
                      </a:pPr>
                      <a:endParaRP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defRPr sz="2600"/>
                      </a:pPr>
                      <a:endParaRP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defRPr sz="2600"/>
                      </a:pPr>
                      <a:endParaRP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defRPr sz="2600" b="1">
                          <a:latin typeface="Helvetica"/>
                          <a:ea typeface="Helvetica"/>
                          <a:cs typeface="Helvetica"/>
                          <a:sym typeface="Helvetica"/>
                        </a:defRPr>
                      </a:pPr>
                      <a:endParaRPr/>
                    </a:p>
                  </a:txBody>
                  <a:tcPr marL="50800" marR="50800" marT="50800" marB="508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4"/>
                  </a:ext>
                </a:extLst>
              </a:tr>
            </a:tbl>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83" name="Shape 83"/>
          <p:cNvSpPr>
            <a:spLocks noGrp="1"/>
          </p:cNvSpPr>
          <p:nvPr>
            <p:ph type="title"/>
          </p:nvPr>
        </p:nvSpPr>
        <p:spPr>
          <a:xfrm>
            <a:off x="1203240" y="1831314"/>
            <a:ext cx="10598320" cy="7328451"/>
          </a:xfrm>
          <a:prstGeom prst="rect">
            <a:avLst/>
          </a:prstGeom>
        </p:spPr>
        <p:txBody>
          <a:bodyPr anchor="t"/>
          <a:lstStyle/>
          <a:p>
            <a:pPr marR="457200" lvl="0" indent="270509" defTabSz="457200">
              <a:lnSpc>
                <a:spcPct val="150000"/>
              </a:lnSpc>
              <a:tabLst>
                <a:tab pos="1041400" algn="l"/>
              </a:tabLst>
              <a:defRPr sz="1800"/>
            </a:pPr>
            <a:r>
              <a:rPr sz="3200" b="1" u="sng">
                <a:latin typeface="Cambria"/>
                <a:ea typeface="Cambria"/>
                <a:cs typeface="Cambria"/>
                <a:sym typeface="Cambria"/>
              </a:rPr>
              <a:t>TYPE of CASES</a:t>
            </a:r>
          </a:p>
          <a:p>
            <a:pPr marR="457200" lvl="0" indent="270509" algn="just" defTabSz="457200">
              <a:lnSpc>
                <a:spcPct val="150000"/>
              </a:lnSpc>
              <a:tabLst>
                <a:tab pos="1041400" algn="l"/>
              </a:tabLst>
              <a:defRPr sz="1800"/>
            </a:pPr>
            <a:endParaRPr sz="2400" b="1" u="sng">
              <a:latin typeface="Cambria"/>
              <a:ea typeface="Cambria"/>
              <a:cs typeface="Cambria"/>
              <a:sym typeface="Cambria"/>
            </a:endParaRPr>
          </a:p>
          <a:p>
            <a:pPr marR="457200" lvl="0" indent="270509" algn="just" defTabSz="457200">
              <a:lnSpc>
                <a:spcPct val="150000"/>
              </a:lnSpc>
              <a:tabLst>
                <a:tab pos="1041400" algn="l"/>
              </a:tabLst>
              <a:defRPr sz="1800"/>
            </a:pPr>
            <a:endParaRPr sz="2400" b="1" u="sng">
              <a:latin typeface="Cambria"/>
              <a:ea typeface="Cambria"/>
              <a:cs typeface="Cambria"/>
              <a:sym typeface="Cambria"/>
            </a:endParaRPr>
          </a:p>
          <a:p>
            <a:pPr marR="457200" lvl="0" indent="270509" algn="just" defTabSz="457200">
              <a:lnSpc>
                <a:spcPct val="150000"/>
              </a:lnSpc>
              <a:tabLst>
                <a:tab pos="1041400" algn="l"/>
              </a:tabLst>
              <a:defRPr sz="1800"/>
            </a:pPr>
            <a:endParaRPr sz="2400" b="1" u="sng">
              <a:latin typeface="Cambria"/>
              <a:ea typeface="Cambria"/>
              <a:cs typeface="Cambria"/>
              <a:sym typeface="Cambria"/>
            </a:endParaRPr>
          </a:p>
          <a:p>
            <a:pPr marR="457200" lvl="0" indent="270509" algn="just" defTabSz="457200">
              <a:lnSpc>
                <a:spcPct val="150000"/>
              </a:lnSpc>
              <a:tabLst>
                <a:tab pos="1041400" algn="l"/>
              </a:tabLst>
              <a:defRPr sz="1800"/>
            </a:pPr>
            <a:endParaRPr sz="2400" b="1" u="sng">
              <a:latin typeface="Cambria"/>
              <a:ea typeface="Cambria"/>
              <a:cs typeface="Cambria"/>
              <a:sym typeface="Cambria"/>
            </a:endParaRPr>
          </a:p>
        </p:txBody>
      </p:sp>
      <p:pic>
        <p:nvPicPr>
          <p:cNvPr id="84" name="pasted-image.pdf"/>
          <p:cNvPicPr/>
          <p:nvPr/>
        </p:nvPicPr>
        <p:blipFill>
          <a:blip r:embed="rId2">
            <a:extLst/>
          </a:blip>
          <a:stretch>
            <a:fillRect/>
          </a:stretch>
        </p:blipFill>
        <p:spPr>
          <a:xfrm>
            <a:off x="1898650" y="768350"/>
            <a:ext cx="2994018" cy="520197"/>
          </a:xfrm>
          <a:prstGeom prst="rect">
            <a:avLst/>
          </a:prstGeom>
          <a:ln w="12700">
            <a:miter lim="400000"/>
          </a:ln>
        </p:spPr>
      </p:pic>
      <p:pic>
        <p:nvPicPr>
          <p:cNvPr id="85" name="pasted-image.pdf"/>
          <p:cNvPicPr/>
          <p:nvPr/>
        </p:nvPicPr>
        <p:blipFill>
          <a:blip r:embed="rId3">
            <a:extLst/>
          </a:blip>
          <a:stretch>
            <a:fillRect/>
          </a:stretch>
        </p:blipFill>
        <p:spPr>
          <a:xfrm>
            <a:off x="7112000" y="695919"/>
            <a:ext cx="2994018" cy="716361"/>
          </a:xfrm>
          <a:prstGeom prst="rect">
            <a:avLst/>
          </a:prstGeom>
          <a:ln w="12700">
            <a:miter lim="400000"/>
          </a:ln>
        </p:spPr>
      </p:pic>
      <p:graphicFrame>
        <p:nvGraphicFramePr>
          <p:cNvPr id="86" name="Table 86"/>
          <p:cNvGraphicFramePr/>
          <p:nvPr/>
        </p:nvGraphicFramePr>
        <p:xfrm>
          <a:off x="2007834" y="3111641"/>
          <a:ext cx="8989132" cy="6019504"/>
        </p:xfrm>
        <a:graphic>
          <a:graphicData uri="http://schemas.openxmlformats.org/drawingml/2006/table">
            <a:tbl>
              <a:tblPr firstRow="1" firstCol="1">
                <a:tableStyleId>{EEE7283C-3CF3-47DC-8721-378D4A62B228}</a:tableStyleId>
              </a:tblPr>
              <a:tblGrid>
                <a:gridCol w="2410994">
                  <a:extLst>
                    <a:ext uri="{9D8B030D-6E8A-4147-A177-3AD203B41FA5}">
                      <a16:colId xmlns:a16="http://schemas.microsoft.com/office/drawing/2014/main" xmlns="" val="20000"/>
                    </a:ext>
                  </a:extLst>
                </a:gridCol>
                <a:gridCol w="2192712">
                  <a:extLst>
                    <a:ext uri="{9D8B030D-6E8A-4147-A177-3AD203B41FA5}">
                      <a16:colId xmlns:a16="http://schemas.microsoft.com/office/drawing/2014/main" xmlns="" val="20001"/>
                    </a:ext>
                  </a:extLst>
                </a:gridCol>
                <a:gridCol w="2192712">
                  <a:extLst>
                    <a:ext uri="{9D8B030D-6E8A-4147-A177-3AD203B41FA5}">
                      <a16:colId xmlns:a16="http://schemas.microsoft.com/office/drawing/2014/main" xmlns="" val="20002"/>
                    </a:ext>
                  </a:extLst>
                </a:gridCol>
                <a:gridCol w="2192712">
                  <a:extLst>
                    <a:ext uri="{9D8B030D-6E8A-4147-A177-3AD203B41FA5}">
                      <a16:colId xmlns:a16="http://schemas.microsoft.com/office/drawing/2014/main" xmlns="" val="20003"/>
                    </a:ext>
                  </a:extLst>
                </a:gridCol>
              </a:tblGrid>
              <a:tr h="1003250">
                <a:tc>
                  <a:txBody>
                    <a:bodyPr/>
                    <a:lstStyle/>
                    <a:p>
                      <a:pPr lvl="0" defTabSz="914400">
                        <a:tabLst>
                          <a:tab pos="1181100" algn="l"/>
                        </a:tabLst>
                        <a:defRPr sz="2600">
                          <a:effectLst>
                            <a:outerShdw blurRad="25400" dist="25400" dir="5400000" rotWithShape="0">
                              <a:srgbClr val="000000">
                                <a:alpha val="60000"/>
                              </a:srgbClr>
                            </a:outerShdw>
                          </a:effectLst>
                          <a:sym typeface="Helvetica"/>
                        </a:defRPr>
                      </a:pPr>
                      <a:endParaRP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MEN</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WOMEN</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TOTAL</a:t>
                      </a:r>
                    </a:p>
                  </a:txBody>
                  <a:tcPr marL="50800" marR="50800" marT="50800" marB="508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0"/>
                  </a:ext>
                </a:extLst>
              </a:tr>
              <a:tr h="1003250">
                <a:tc>
                  <a:txBody>
                    <a:bodyPr/>
                    <a:lstStyle/>
                    <a:p>
                      <a:pPr marR="457200" lvl="0" algn="l" defTabSz="457200">
                        <a:lnSpc>
                          <a:spcPct val="115000"/>
                        </a:lnSpc>
                        <a:spcBef>
                          <a:spcPts val="1000"/>
                        </a:spcBef>
                        <a:defRPr b="0">
                          <a:solidFill>
                            <a:srgbClr val="000000"/>
                          </a:solidFill>
                        </a:defRPr>
                      </a:pPr>
                      <a:r>
                        <a:rPr sz="2300" b="1">
                          <a:latin typeface="Times New Roman"/>
                          <a:ea typeface="Times New Roman"/>
                          <a:cs typeface="Times New Roman"/>
                          <a:sym typeface="Times New Roman"/>
                        </a:rPr>
                        <a:t>Civil Cases</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166</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375</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541</a:t>
                      </a:r>
                    </a:p>
                  </a:txBody>
                  <a:tcPr marL="50800" marR="50800" marT="50800" marB="508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1"/>
                  </a:ext>
                </a:extLst>
              </a:tr>
              <a:tr h="1003250">
                <a:tc>
                  <a:txBody>
                    <a:bodyPr/>
                    <a:lstStyle/>
                    <a:p>
                      <a:pPr marR="457200" lvl="0" algn="l" defTabSz="457200">
                        <a:lnSpc>
                          <a:spcPct val="115000"/>
                        </a:lnSpc>
                        <a:spcBef>
                          <a:spcPts val="1000"/>
                        </a:spcBef>
                        <a:defRPr b="0">
                          <a:solidFill>
                            <a:srgbClr val="000000"/>
                          </a:solidFill>
                        </a:defRPr>
                      </a:pPr>
                      <a:r>
                        <a:rPr sz="2400">
                          <a:latin typeface="Times New Roman"/>
                          <a:ea typeface="Times New Roman"/>
                          <a:cs typeface="Times New Roman"/>
                          <a:sym typeface="Times New Roman"/>
                        </a:rPr>
                        <a:t>Discrimination Cases</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29</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43</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72</a:t>
                      </a:r>
                    </a:p>
                  </a:txBody>
                  <a:tcPr marL="50800" marR="50800" marT="50800" marB="508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2"/>
                  </a:ext>
                </a:extLst>
              </a:tr>
              <a:tr h="1003250">
                <a:tc>
                  <a:txBody>
                    <a:bodyPr/>
                    <a:lstStyle/>
                    <a:p>
                      <a:pPr marR="457200" lvl="0" algn="l" defTabSz="457200">
                        <a:lnSpc>
                          <a:spcPct val="115000"/>
                        </a:lnSpc>
                        <a:spcBef>
                          <a:spcPts val="1000"/>
                        </a:spcBef>
                        <a:defRPr b="0">
                          <a:solidFill>
                            <a:srgbClr val="000000"/>
                          </a:solidFill>
                        </a:defRPr>
                      </a:pPr>
                      <a:r>
                        <a:rPr sz="2300">
                          <a:latin typeface="Times New Roman"/>
                          <a:ea typeface="Times New Roman"/>
                          <a:cs typeface="Times New Roman"/>
                          <a:sym typeface="Times New Roman"/>
                        </a:rPr>
                        <a:t>Gender Violence Cases</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12</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21</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33</a:t>
                      </a:r>
                    </a:p>
                  </a:txBody>
                  <a:tcPr marL="50800" marR="50800" marT="50800" marB="508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3"/>
                  </a:ext>
                </a:extLst>
              </a:tr>
              <a:tr h="1003250">
                <a:tc>
                  <a:txBody>
                    <a:bodyPr/>
                    <a:lstStyle/>
                    <a:p>
                      <a:pPr marR="457200" lvl="0" algn="l" defTabSz="457200">
                        <a:lnSpc>
                          <a:spcPct val="115000"/>
                        </a:lnSpc>
                        <a:spcBef>
                          <a:spcPts val="1000"/>
                        </a:spcBef>
                        <a:defRPr b="0">
                          <a:solidFill>
                            <a:srgbClr val="000000"/>
                          </a:solidFill>
                        </a:defRPr>
                      </a:pPr>
                      <a:r>
                        <a:rPr sz="2300">
                          <a:latin typeface="Times New Roman"/>
                          <a:ea typeface="Times New Roman"/>
                          <a:cs typeface="Times New Roman"/>
                          <a:sym typeface="Times New Roman"/>
                        </a:rPr>
                        <a:t>Administrative Cases</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b="1">
                          <a:latin typeface="Helvetica"/>
                          <a:ea typeface="Helvetica"/>
                          <a:cs typeface="Helvetica"/>
                          <a:sym typeface="Helvetica"/>
                        </a:rPr>
                        <a:t>225</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b="1">
                          <a:latin typeface="Helvetica"/>
                          <a:ea typeface="Helvetica"/>
                          <a:cs typeface="Helvetica"/>
                          <a:sym typeface="Helvetica"/>
                        </a:rPr>
                        <a:t>477</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b="1">
                          <a:latin typeface="Helvetica"/>
                          <a:ea typeface="Helvetica"/>
                          <a:cs typeface="Helvetica"/>
                          <a:sym typeface="Helvetica"/>
                        </a:rPr>
                        <a:t>702</a:t>
                      </a:r>
                    </a:p>
                  </a:txBody>
                  <a:tcPr marL="50800" marR="50800" marT="50800" marB="508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4"/>
                  </a:ext>
                </a:extLst>
              </a:tr>
              <a:tr h="1003250">
                <a:tc>
                  <a:txBody>
                    <a:bodyPr/>
                    <a:lstStyle/>
                    <a:p>
                      <a:pPr marR="457200" lvl="0" algn="l" defTabSz="457200">
                        <a:lnSpc>
                          <a:spcPct val="115000"/>
                        </a:lnSpc>
                        <a:spcBef>
                          <a:spcPts val="1000"/>
                        </a:spcBef>
                        <a:defRPr b="0">
                          <a:solidFill>
                            <a:srgbClr val="000000"/>
                          </a:solidFill>
                        </a:defRPr>
                      </a:pPr>
                      <a:r>
                        <a:rPr sz="2300">
                          <a:latin typeface="Times New Roman"/>
                          <a:ea typeface="Times New Roman"/>
                          <a:cs typeface="Times New Roman"/>
                          <a:sym typeface="Times New Roman"/>
                        </a:rPr>
                        <a:t>Criminal Cases</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149</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171</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321</a:t>
                      </a:r>
                    </a:p>
                  </a:txBody>
                  <a:tcPr marL="50800" marR="50800" marT="50800" marB="508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5"/>
                  </a:ext>
                </a:extLst>
              </a:tr>
            </a:tbl>
          </a:graphicData>
        </a:graphic>
      </p:graphicFrame>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88" name="Shape 88"/>
          <p:cNvSpPr>
            <a:spLocks noGrp="1"/>
          </p:cNvSpPr>
          <p:nvPr>
            <p:ph type="title"/>
          </p:nvPr>
        </p:nvSpPr>
        <p:spPr>
          <a:xfrm>
            <a:off x="1203240" y="1831314"/>
            <a:ext cx="10598320" cy="7328451"/>
          </a:xfrm>
          <a:prstGeom prst="rect">
            <a:avLst/>
          </a:prstGeom>
        </p:spPr>
        <p:txBody>
          <a:bodyPr anchor="t"/>
          <a:lstStyle/>
          <a:p>
            <a:pPr marR="457200" lvl="0" indent="270509" defTabSz="457200">
              <a:lnSpc>
                <a:spcPct val="150000"/>
              </a:lnSpc>
              <a:tabLst>
                <a:tab pos="1041400" algn="l"/>
              </a:tabLst>
              <a:defRPr sz="1800"/>
            </a:pPr>
            <a:r>
              <a:rPr sz="3200" b="1" u="sng">
                <a:latin typeface="Cambria"/>
                <a:ea typeface="Cambria"/>
                <a:cs typeface="Cambria"/>
                <a:sym typeface="Cambria"/>
              </a:rPr>
              <a:t>Total Number of Complaints</a:t>
            </a:r>
          </a:p>
          <a:p>
            <a:pPr marR="457200" lvl="0" indent="270509" algn="just" defTabSz="457200">
              <a:lnSpc>
                <a:spcPct val="150000"/>
              </a:lnSpc>
              <a:tabLst>
                <a:tab pos="1041400" algn="l"/>
              </a:tabLst>
              <a:defRPr sz="1800"/>
            </a:pPr>
            <a:endParaRPr sz="2400" b="1" u="sng">
              <a:latin typeface="Cambria"/>
              <a:ea typeface="Cambria"/>
              <a:cs typeface="Cambria"/>
              <a:sym typeface="Cambria"/>
            </a:endParaRPr>
          </a:p>
          <a:p>
            <a:pPr marR="457200" lvl="0" indent="270509" algn="just" defTabSz="457200">
              <a:lnSpc>
                <a:spcPct val="150000"/>
              </a:lnSpc>
              <a:tabLst>
                <a:tab pos="1041400" algn="l"/>
              </a:tabLst>
              <a:defRPr sz="1800"/>
            </a:pPr>
            <a:endParaRPr sz="2400" b="1" u="sng">
              <a:latin typeface="Cambria"/>
              <a:ea typeface="Cambria"/>
              <a:cs typeface="Cambria"/>
              <a:sym typeface="Cambria"/>
            </a:endParaRPr>
          </a:p>
          <a:p>
            <a:pPr marR="457200" lvl="0" indent="270509" algn="just" defTabSz="457200">
              <a:lnSpc>
                <a:spcPct val="150000"/>
              </a:lnSpc>
              <a:tabLst>
                <a:tab pos="1041400" algn="l"/>
              </a:tabLst>
              <a:defRPr sz="1800"/>
            </a:pPr>
            <a:endParaRPr sz="2400" b="1" u="sng">
              <a:latin typeface="Cambria"/>
              <a:ea typeface="Cambria"/>
              <a:cs typeface="Cambria"/>
              <a:sym typeface="Cambria"/>
            </a:endParaRPr>
          </a:p>
          <a:p>
            <a:pPr marR="457200" lvl="0" indent="270509" algn="just" defTabSz="457200">
              <a:lnSpc>
                <a:spcPct val="150000"/>
              </a:lnSpc>
              <a:tabLst>
                <a:tab pos="1041400" algn="l"/>
              </a:tabLst>
              <a:defRPr sz="1800"/>
            </a:pPr>
            <a:endParaRPr sz="2400" b="1" u="sng">
              <a:latin typeface="Cambria"/>
              <a:ea typeface="Cambria"/>
              <a:cs typeface="Cambria"/>
              <a:sym typeface="Cambria"/>
            </a:endParaRPr>
          </a:p>
        </p:txBody>
      </p:sp>
      <p:pic>
        <p:nvPicPr>
          <p:cNvPr id="89" name="pasted-image.pdf"/>
          <p:cNvPicPr/>
          <p:nvPr/>
        </p:nvPicPr>
        <p:blipFill>
          <a:blip r:embed="rId2">
            <a:extLst/>
          </a:blip>
          <a:stretch>
            <a:fillRect/>
          </a:stretch>
        </p:blipFill>
        <p:spPr>
          <a:xfrm>
            <a:off x="1898650" y="768350"/>
            <a:ext cx="2994018" cy="520197"/>
          </a:xfrm>
          <a:prstGeom prst="rect">
            <a:avLst/>
          </a:prstGeom>
          <a:ln w="12700">
            <a:miter lim="400000"/>
          </a:ln>
        </p:spPr>
      </p:pic>
      <p:pic>
        <p:nvPicPr>
          <p:cNvPr id="90" name="pasted-image.pdf"/>
          <p:cNvPicPr/>
          <p:nvPr/>
        </p:nvPicPr>
        <p:blipFill>
          <a:blip r:embed="rId3">
            <a:extLst/>
          </a:blip>
          <a:stretch>
            <a:fillRect/>
          </a:stretch>
        </p:blipFill>
        <p:spPr>
          <a:xfrm>
            <a:off x="7112000" y="695919"/>
            <a:ext cx="2994018" cy="716361"/>
          </a:xfrm>
          <a:prstGeom prst="rect">
            <a:avLst/>
          </a:prstGeom>
          <a:ln w="12700">
            <a:miter lim="400000"/>
          </a:ln>
        </p:spPr>
      </p:pic>
      <p:graphicFrame>
        <p:nvGraphicFramePr>
          <p:cNvPr id="91" name="Table 91"/>
          <p:cNvGraphicFramePr/>
          <p:nvPr/>
        </p:nvGraphicFramePr>
        <p:xfrm>
          <a:off x="2007834" y="2984500"/>
          <a:ext cx="8989132" cy="6204081"/>
        </p:xfrm>
        <a:graphic>
          <a:graphicData uri="http://schemas.openxmlformats.org/drawingml/2006/table">
            <a:tbl>
              <a:tblPr firstRow="1" firstCol="1">
                <a:tableStyleId>{EEE7283C-3CF3-47DC-8721-378D4A62B228}</a:tableStyleId>
              </a:tblPr>
              <a:tblGrid>
                <a:gridCol w="2410994">
                  <a:extLst>
                    <a:ext uri="{9D8B030D-6E8A-4147-A177-3AD203B41FA5}">
                      <a16:colId xmlns:a16="http://schemas.microsoft.com/office/drawing/2014/main" xmlns="" val="20000"/>
                    </a:ext>
                  </a:extLst>
                </a:gridCol>
                <a:gridCol w="2192712">
                  <a:extLst>
                    <a:ext uri="{9D8B030D-6E8A-4147-A177-3AD203B41FA5}">
                      <a16:colId xmlns:a16="http://schemas.microsoft.com/office/drawing/2014/main" xmlns="" val="20001"/>
                    </a:ext>
                  </a:extLst>
                </a:gridCol>
                <a:gridCol w="2192712">
                  <a:extLst>
                    <a:ext uri="{9D8B030D-6E8A-4147-A177-3AD203B41FA5}">
                      <a16:colId xmlns:a16="http://schemas.microsoft.com/office/drawing/2014/main" xmlns="" val="20002"/>
                    </a:ext>
                  </a:extLst>
                </a:gridCol>
                <a:gridCol w="2192712">
                  <a:extLst>
                    <a:ext uri="{9D8B030D-6E8A-4147-A177-3AD203B41FA5}">
                      <a16:colId xmlns:a16="http://schemas.microsoft.com/office/drawing/2014/main" xmlns="" val="20003"/>
                    </a:ext>
                  </a:extLst>
                </a:gridCol>
              </a:tblGrid>
              <a:tr h="1003250">
                <a:tc>
                  <a:txBody>
                    <a:bodyPr/>
                    <a:lstStyle/>
                    <a:p>
                      <a:pPr lvl="0" defTabSz="914400">
                        <a:tabLst>
                          <a:tab pos="1181100" algn="l"/>
                        </a:tabLst>
                        <a:defRPr sz="2600">
                          <a:effectLst>
                            <a:outerShdw blurRad="25400" dist="25400" dir="5400000" rotWithShape="0">
                              <a:srgbClr val="000000">
                                <a:alpha val="60000"/>
                              </a:srgbClr>
                            </a:outerShdw>
                          </a:effectLst>
                          <a:sym typeface="Helvetica"/>
                        </a:defRPr>
                      </a:pPr>
                      <a:endParaRP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MEN</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WOMEN</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tabLst>
                          <a:tab pos="1181100" algn="l"/>
                        </a:tabLst>
                        <a:defRPr b="0">
                          <a:solidFill>
                            <a:srgbClr val="000000"/>
                          </a:solidFill>
                        </a:defRPr>
                      </a:pPr>
                      <a:r>
                        <a:rPr sz="2600" b="1">
                          <a:solidFill>
                            <a:srgbClr val="FFFFFF"/>
                          </a:solidFill>
                          <a:effectLst>
                            <a:outerShdw blurRad="25400" dist="25400" dir="5400000" rotWithShape="0">
                              <a:srgbClr val="000000">
                                <a:alpha val="60000"/>
                              </a:srgbClr>
                            </a:outerShdw>
                          </a:effectLst>
                          <a:sym typeface="Helvetica"/>
                        </a:rPr>
                        <a:t>TOTAL</a:t>
                      </a:r>
                    </a:p>
                  </a:txBody>
                  <a:tcPr marL="50800" marR="50800" marT="50800" marB="508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0"/>
                  </a:ext>
                </a:extLst>
              </a:tr>
              <a:tr h="1187828">
                <a:tc>
                  <a:txBody>
                    <a:bodyPr/>
                    <a:lstStyle/>
                    <a:p>
                      <a:pPr marR="457200" lvl="0" algn="l" defTabSz="457200">
                        <a:lnSpc>
                          <a:spcPct val="115000"/>
                        </a:lnSpc>
                        <a:spcBef>
                          <a:spcPts val="1000"/>
                        </a:spcBef>
                        <a:defRPr b="0">
                          <a:solidFill>
                            <a:srgbClr val="000000"/>
                          </a:solidFill>
                        </a:defRPr>
                      </a:pPr>
                      <a:r>
                        <a:rPr sz="2300" b="1">
                          <a:latin typeface="Times New Roman"/>
                          <a:ea typeface="Times New Roman"/>
                          <a:cs typeface="Times New Roman"/>
                          <a:sym typeface="Times New Roman"/>
                        </a:rPr>
                        <a:t>No of Complaints/Applications</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148</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291</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439</a:t>
                      </a:r>
                    </a:p>
                  </a:txBody>
                  <a:tcPr marL="50800" marR="50800" marT="50800" marB="508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1"/>
                  </a:ext>
                </a:extLst>
              </a:tr>
              <a:tr h="1003250">
                <a:tc>
                  <a:txBody>
                    <a:bodyPr/>
                    <a:lstStyle/>
                    <a:p>
                      <a:pPr marR="457200" lvl="0" algn="l" defTabSz="457200">
                        <a:lnSpc>
                          <a:spcPct val="115000"/>
                        </a:lnSpc>
                        <a:spcBef>
                          <a:spcPts val="1000"/>
                        </a:spcBef>
                        <a:defRPr b="0">
                          <a:solidFill>
                            <a:srgbClr val="000000"/>
                          </a:solidFill>
                        </a:defRPr>
                      </a:pPr>
                      <a:r>
                        <a:rPr sz="1700">
                          <a:latin typeface="Times New Roman"/>
                          <a:ea typeface="Times New Roman"/>
                          <a:cs typeface="Times New Roman"/>
                          <a:sym typeface="Times New Roman"/>
                        </a:rPr>
                        <a:t>No of complaints submitted to the ombudsman </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14</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12</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26</a:t>
                      </a:r>
                    </a:p>
                  </a:txBody>
                  <a:tcPr marL="50800" marR="50800" marT="50800" marB="508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2"/>
                  </a:ext>
                </a:extLst>
              </a:tr>
              <a:tr h="1003250">
                <a:tc>
                  <a:txBody>
                    <a:bodyPr/>
                    <a:lstStyle/>
                    <a:p>
                      <a:pPr marR="457200" lvl="0" algn="l" defTabSz="457200">
                        <a:lnSpc>
                          <a:spcPct val="115000"/>
                        </a:lnSpc>
                        <a:spcBef>
                          <a:spcPts val="1000"/>
                        </a:spcBef>
                        <a:defRPr b="0">
                          <a:solidFill>
                            <a:srgbClr val="000000"/>
                          </a:solidFill>
                        </a:defRPr>
                      </a:pPr>
                      <a:r>
                        <a:rPr sz="1700">
                          <a:latin typeface="Times New Roman"/>
                          <a:ea typeface="Times New Roman"/>
                          <a:cs typeface="Times New Roman"/>
                          <a:sym typeface="Times New Roman"/>
                        </a:rPr>
                        <a:t>No of cases referred to the legal aid </a:t>
                      </a:r>
                    </a:p>
                  </a:txBody>
                  <a:tcPr marL="50800" marR="50800" marT="50800" marB="50800" anchor="ctr" horzOverflow="overflow">
                    <a:lnL w="12700">
                      <a:miter lim="400000"/>
                    </a:lnL>
                    <a:lnR w="12700">
                      <a:miter lim="400000"/>
                    </a:lnR>
                    <a:lnT w="12700">
                      <a:miter lim="400000"/>
                    </a:lnT>
                    <a:lnB w="152400">
                      <a:solidFill>
                        <a:srgbClr val="5D5D5D"/>
                      </a:solidFill>
                      <a:miter lim="400000"/>
                    </a:lnB>
                  </a:tcPr>
                </a:tc>
                <a:tc>
                  <a:txBody>
                    <a:bodyPr/>
                    <a:lstStyle/>
                    <a:p>
                      <a:pPr lvl="0" defTabSz="914400"/>
                      <a:r>
                        <a:rPr sz="2600"/>
                        <a:t>41</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b="1">
                          <a:latin typeface="Helvetica"/>
                          <a:ea typeface="Helvetica"/>
                          <a:cs typeface="Helvetica"/>
                          <a:sym typeface="Helvetica"/>
                        </a:rPr>
                        <a:t>105</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b="1">
                          <a:latin typeface="Helvetica"/>
                          <a:ea typeface="Helvetica"/>
                          <a:cs typeface="Helvetica"/>
                          <a:sym typeface="Helvetica"/>
                        </a:rPr>
                        <a:t>146</a:t>
                      </a:r>
                    </a:p>
                  </a:txBody>
                  <a:tcPr marL="50800" marR="50800" marT="50800" marB="508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3"/>
                  </a:ext>
                </a:extLst>
              </a:tr>
              <a:tr h="1003250">
                <a:tc>
                  <a:txBody>
                    <a:bodyPr/>
                    <a:lstStyle/>
                    <a:p>
                      <a:pPr marR="457200" lvl="0" algn="l" defTabSz="457200">
                        <a:lnSpc>
                          <a:spcPct val="115000"/>
                        </a:lnSpc>
                        <a:spcBef>
                          <a:spcPts val="1000"/>
                        </a:spcBef>
                        <a:defRPr b="0">
                          <a:solidFill>
                            <a:srgbClr val="000000"/>
                          </a:solidFill>
                        </a:defRPr>
                      </a:pPr>
                      <a:r>
                        <a:rPr sz="1700">
                          <a:latin typeface="Times New Roman"/>
                          <a:ea typeface="Times New Roman"/>
                          <a:cs typeface="Times New Roman"/>
                          <a:sym typeface="Times New Roman"/>
                        </a:rPr>
                        <a:t>letters sent to local or national authorities </a:t>
                      </a:r>
                    </a:p>
                  </a:txBody>
                  <a:tcPr marL="50800" marR="50800" marT="50800" marB="50800" anchor="ctr" horzOverflow="overflow">
                    <a:lnL w="152400">
                      <a:solidFill>
                        <a:srgbClr val="606060"/>
                      </a:solidFill>
                      <a:miter lim="400000"/>
                    </a:lnL>
                    <a:lnR w="152400">
                      <a:solidFill>
                        <a:srgbClr val="5D5D5D"/>
                      </a:solidFill>
                      <a:miter lim="400000"/>
                    </a:lnR>
                    <a:lnT w="152400">
                      <a:solidFill>
                        <a:srgbClr val="5D5D5D"/>
                      </a:solidFill>
                      <a:miter lim="400000"/>
                    </a:lnT>
                    <a:lnB w="152400">
                      <a:solidFill>
                        <a:srgbClr val="5D5D5D"/>
                      </a:solidFill>
                      <a:miter lim="400000"/>
                    </a:lnB>
                  </a:tcPr>
                </a:tc>
                <a:tc>
                  <a:txBody>
                    <a:bodyPr/>
                    <a:lstStyle/>
                    <a:p>
                      <a:pPr lvl="0" defTabSz="914400"/>
                      <a:r>
                        <a:rPr sz="2600"/>
                        <a:t>39</a:t>
                      </a:r>
                    </a:p>
                  </a:txBody>
                  <a:tcPr marL="50800" marR="50800" marT="50800" marB="50800" anchor="ctr" horzOverflow="overflow">
                    <a:lnL w="152400">
                      <a:solidFill>
                        <a:srgbClr val="5D5D5D"/>
                      </a:solidFill>
                      <a:miter lim="400000"/>
                    </a:lnL>
                    <a:lnR w="12700">
                      <a:miter lim="400000"/>
                    </a:lnR>
                    <a:lnT w="12700">
                      <a:miter lim="400000"/>
                    </a:lnT>
                    <a:lnB w="12700">
                      <a:miter lim="400000"/>
                    </a:lnB>
                  </a:tcPr>
                </a:tc>
                <a:tc>
                  <a:txBody>
                    <a:bodyPr/>
                    <a:lstStyle/>
                    <a:p>
                      <a:pPr lvl="0" defTabSz="914400"/>
                      <a:r>
                        <a:rPr sz="2600"/>
                        <a:t>122</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161</a:t>
                      </a:r>
                    </a:p>
                  </a:txBody>
                  <a:tcPr marL="50800" marR="50800" marT="50800" marB="508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4"/>
                  </a:ext>
                </a:extLst>
              </a:tr>
              <a:tr h="1003250">
                <a:tc>
                  <a:txBody>
                    <a:bodyPr/>
                    <a:lstStyle/>
                    <a:p>
                      <a:pPr marR="457200" lvl="0" algn="l" defTabSz="457200">
                        <a:lnSpc>
                          <a:spcPct val="115000"/>
                        </a:lnSpc>
                        <a:spcBef>
                          <a:spcPts val="1000"/>
                        </a:spcBef>
                        <a:defRPr b="0">
                          <a:solidFill>
                            <a:srgbClr val="000000"/>
                          </a:solidFill>
                        </a:defRPr>
                      </a:pPr>
                      <a:r>
                        <a:rPr sz="1700">
                          <a:latin typeface="Times New Roman"/>
                          <a:ea typeface="Times New Roman"/>
                          <a:cs typeface="Times New Roman"/>
                          <a:sym typeface="Times New Roman"/>
                        </a:rPr>
                        <a:t>No of Applicatios</a:t>
                      </a:r>
                    </a:p>
                  </a:txBody>
                  <a:tcPr marL="50800" marR="50800" marT="50800" marB="50800" anchor="ctr" horzOverflow="overflow">
                    <a:lnL w="12700">
                      <a:miter lim="400000"/>
                    </a:lnL>
                    <a:lnR w="12700">
                      <a:miter lim="400000"/>
                    </a:lnR>
                    <a:lnT w="152400">
                      <a:solidFill>
                        <a:srgbClr val="5D5D5D"/>
                      </a:solidFill>
                      <a:miter lim="400000"/>
                    </a:lnT>
                    <a:lnB w="12700">
                      <a:miter lim="400000"/>
                    </a:lnB>
                  </a:tcPr>
                </a:tc>
                <a:tc>
                  <a:txBody>
                    <a:bodyPr/>
                    <a:lstStyle/>
                    <a:p>
                      <a:pPr lvl="0" defTabSz="914400"/>
                      <a:r>
                        <a:rPr sz="2600"/>
                        <a:t>85</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a:t>101</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r>
                        <a:rPr sz="2600" b="1">
                          <a:latin typeface="Helvetica"/>
                          <a:ea typeface="Helvetica"/>
                          <a:cs typeface="Helvetica"/>
                          <a:sym typeface="Helvetica"/>
                        </a:rPr>
                        <a:t>186</a:t>
                      </a:r>
                    </a:p>
                  </a:txBody>
                  <a:tcPr marL="50800" marR="50800" marT="50800" marB="508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xmlns="" val="10005"/>
                  </a:ext>
                </a:extLst>
              </a:tr>
            </a:tbl>
          </a:graphicData>
        </a:graphic>
      </p:graphicFrame>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93" name="Shape 93"/>
          <p:cNvSpPr>
            <a:spLocks noGrp="1"/>
          </p:cNvSpPr>
          <p:nvPr>
            <p:ph type="title"/>
          </p:nvPr>
        </p:nvSpPr>
        <p:spPr>
          <a:xfrm>
            <a:off x="990458" y="1769666"/>
            <a:ext cx="10464801" cy="6761064"/>
          </a:xfrm>
          <a:prstGeom prst="rect">
            <a:avLst/>
          </a:prstGeom>
          <a:blipFill>
            <a:blip r:embed="rId2"/>
          </a:blipFill>
          <a:effectLst>
            <a:outerShdw blurRad="38100" dist="25400" dir="5400000" rotWithShape="0">
              <a:srgbClr val="000000">
                <a:alpha val="50000"/>
              </a:srgbClr>
            </a:outerShdw>
          </a:effectLst>
        </p:spPr>
        <p:txBody>
          <a:bodyPr/>
          <a:lstStyle/>
          <a:p>
            <a:pPr marR="457200" lvl="0" defTabSz="457200">
              <a:lnSpc>
                <a:spcPct val="150000"/>
              </a:lnSpc>
              <a:tabLst>
                <a:tab pos="1041400" algn="l"/>
              </a:tabLst>
              <a:defRPr sz="1800"/>
            </a:pPr>
            <a:r>
              <a:rPr sz="2400" b="1">
                <a:solidFill>
                  <a:srgbClr val="861001"/>
                </a:solidFill>
                <a:latin typeface="Cambria"/>
                <a:ea typeface="Cambria"/>
                <a:cs typeface="Cambria"/>
                <a:sym typeface="Cambria"/>
              </a:rPr>
              <a:t>   </a:t>
            </a:r>
            <a:r>
              <a:rPr sz="3000" b="1">
                <a:latin typeface="Cambria"/>
                <a:ea typeface="Cambria"/>
                <a:cs typeface="Cambria"/>
                <a:sym typeface="Cambria"/>
              </a:rPr>
              <a:t>    Other Data (Thessaloniki)</a:t>
            </a:r>
          </a:p>
          <a:p>
            <a:pPr marR="457200" lvl="0" algn="l" defTabSz="457200">
              <a:defRPr sz="1800"/>
            </a:pPr>
            <a:endParaRPr sz="3000">
              <a:solidFill>
                <a:srgbClr val="861001"/>
              </a:solidFill>
              <a:latin typeface="Cambria"/>
              <a:ea typeface="Cambria"/>
              <a:cs typeface="Cambria"/>
              <a:sym typeface="Cambria"/>
            </a:endParaRPr>
          </a:p>
          <a:p>
            <a:pPr marL="546100" marR="457200" lvl="0" indent="-292100" algn="l" defTabSz="457200">
              <a:spcBef>
                <a:spcPts val="1900"/>
              </a:spcBef>
              <a:buSzPct val="100000"/>
              <a:defRPr sz="1800"/>
            </a:pPr>
            <a:r>
              <a:rPr sz="3000">
                <a:solidFill>
                  <a:srgbClr val="861001"/>
                </a:solidFill>
                <a:latin typeface="Cambria"/>
                <a:ea typeface="Cambria"/>
                <a:cs typeface="Cambria"/>
                <a:sym typeface="Cambria"/>
              </a:rPr>
              <a:t>Average age of people registered and consulted: </a:t>
            </a:r>
            <a:r>
              <a:rPr sz="3000" b="1">
                <a:solidFill>
                  <a:srgbClr val="861001"/>
                </a:solidFill>
                <a:latin typeface="Cambria"/>
                <a:ea typeface="Cambria"/>
                <a:cs typeface="Cambria"/>
                <a:sym typeface="Cambria"/>
              </a:rPr>
              <a:t>41.9</a:t>
            </a:r>
          </a:p>
          <a:p>
            <a:pPr marL="546100" marR="457200" lvl="0" indent="-292100" algn="l" defTabSz="457200">
              <a:spcBef>
                <a:spcPts val="1900"/>
              </a:spcBef>
              <a:buSzPct val="100000"/>
              <a:defRPr sz="1800"/>
            </a:pPr>
            <a:r>
              <a:rPr sz="3000">
                <a:solidFill>
                  <a:srgbClr val="861001"/>
                </a:solidFill>
                <a:latin typeface="Cambria"/>
                <a:ea typeface="Cambria"/>
                <a:cs typeface="Cambria"/>
                <a:sym typeface="Cambria"/>
              </a:rPr>
              <a:t>Average years of school education (Illiteracy issue): </a:t>
            </a:r>
            <a:r>
              <a:rPr sz="3000" b="1">
                <a:solidFill>
                  <a:srgbClr val="861001"/>
                </a:solidFill>
                <a:latin typeface="Cambria"/>
                <a:ea typeface="Cambria"/>
                <a:cs typeface="Cambria"/>
                <a:sym typeface="Cambria"/>
              </a:rPr>
              <a:t>3.9</a:t>
            </a:r>
          </a:p>
          <a:p>
            <a:pPr marL="546100" marR="457200" lvl="0" indent="-292100" algn="l" defTabSz="457200">
              <a:spcBef>
                <a:spcPts val="1900"/>
              </a:spcBef>
              <a:buSzPct val="100000"/>
              <a:defRPr sz="1800"/>
            </a:pPr>
            <a:r>
              <a:rPr sz="3000">
                <a:solidFill>
                  <a:srgbClr val="861001"/>
                </a:solidFill>
                <a:latin typeface="Cambria"/>
                <a:ea typeface="Cambria"/>
                <a:cs typeface="Cambria"/>
                <a:sym typeface="Cambria"/>
              </a:rPr>
              <a:t>Housing: 54 (</a:t>
            </a:r>
            <a:r>
              <a:rPr sz="3000" b="1">
                <a:solidFill>
                  <a:srgbClr val="861001"/>
                </a:solidFill>
                <a:latin typeface="Cambria"/>
                <a:ea typeface="Cambria"/>
                <a:cs typeface="Cambria"/>
                <a:sym typeface="Cambria"/>
              </a:rPr>
              <a:t>8.1%</a:t>
            </a:r>
            <a:r>
              <a:rPr sz="3000">
                <a:solidFill>
                  <a:srgbClr val="861001"/>
                </a:solidFill>
                <a:latin typeface="Cambria"/>
                <a:ea typeface="Cambria"/>
                <a:cs typeface="Cambria"/>
                <a:sym typeface="Cambria"/>
              </a:rPr>
              <a:t>) out of 659 people visited, live in huts/tents</a:t>
            </a:r>
          </a:p>
          <a:p>
            <a:pPr marL="546100" marR="457200" lvl="0" indent="-292100" algn="l" defTabSz="457200">
              <a:spcBef>
                <a:spcPts val="1900"/>
              </a:spcBef>
              <a:buSzPct val="100000"/>
              <a:defRPr sz="1800"/>
            </a:pPr>
            <a:r>
              <a:rPr sz="3000">
                <a:solidFill>
                  <a:srgbClr val="861001"/>
                </a:solidFill>
                <a:latin typeface="Cambria"/>
                <a:ea typeface="Cambria"/>
                <a:cs typeface="Cambria"/>
                <a:sym typeface="Cambria"/>
              </a:rPr>
              <a:t>Unemployment: </a:t>
            </a:r>
            <a:r>
              <a:rPr sz="3000" b="1">
                <a:solidFill>
                  <a:srgbClr val="861001"/>
                </a:solidFill>
                <a:latin typeface="Cambria"/>
                <a:ea typeface="Cambria"/>
                <a:cs typeface="Cambria"/>
                <a:sym typeface="Cambria"/>
              </a:rPr>
              <a:t>80.9 %</a:t>
            </a:r>
          </a:p>
          <a:p>
            <a:pPr marL="546100" marR="457200" lvl="0" indent="-292100" algn="l" defTabSz="457200">
              <a:spcBef>
                <a:spcPts val="1900"/>
              </a:spcBef>
              <a:buSzPct val="100000"/>
              <a:defRPr sz="1800"/>
            </a:pPr>
            <a:r>
              <a:rPr sz="3000">
                <a:solidFill>
                  <a:srgbClr val="861001"/>
                </a:solidFill>
                <a:latin typeface="Cambria"/>
                <a:ea typeface="Cambria"/>
                <a:cs typeface="Cambria"/>
                <a:sym typeface="Cambria"/>
              </a:rPr>
              <a:t>Birth rate: </a:t>
            </a:r>
            <a:r>
              <a:rPr sz="3000" b="1">
                <a:solidFill>
                  <a:srgbClr val="861001"/>
                </a:solidFill>
                <a:latin typeface="Cambria"/>
                <a:ea typeface="Cambria"/>
                <a:cs typeface="Cambria"/>
                <a:sym typeface="Cambria"/>
              </a:rPr>
              <a:t>2.68</a:t>
            </a:r>
          </a:p>
          <a:p>
            <a:pPr marL="546100" marR="457200" lvl="0" indent="-292100" algn="l" defTabSz="457200">
              <a:spcBef>
                <a:spcPts val="1900"/>
              </a:spcBef>
              <a:buSzPct val="100000"/>
              <a:defRPr sz="1800"/>
            </a:pPr>
            <a:r>
              <a:rPr sz="3000">
                <a:solidFill>
                  <a:srgbClr val="861001"/>
                </a:solidFill>
                <a:latin typeface="Cambria"/>
                <a:ea typeface="Cambria"/>
                <a:cs typeface="Cambria"/>
                <a:sym typeface="Cambria"/>
              </a:rPr>
              <a:t>Unregistered marriages (“Romani weddings”): </a:t>
            </a:r>
            <a:r>
              <a:rPr sz="3000" b="1">
                <a:solidFill>
                  <a:srgbClr val="861001"/>
                </a:solidFill>
                <a:latin typeface="Cambria"/>
                <a:ea typeface="Cambria"/>
                <a:cs typeface="Cambria"/>
                <a:sym typeface="Cambria"/>
              </a:rPr>
              <a:t>169</a:t>
            </a:r>
          </a:p>
        </p:txBody>
      </p:sp>
      <p:pic>
        <p:nvPicPr>
          <p:cNvPr id="94" name="pasted-image.pdf"/>
          <p:cNvPicPr/>
          <p:nvPr/>
        </p:nvPicPr>
        <p:blipFill>
          <a:blip r:embed="rId3">
            <a:extLst/>
          </a:blip>
          <a:stretch>
            <a:fillRect/>
          </a:stretch>
        </p:blipFill>
        <p:spPr>
          <a:xfrm>
            <a:off x="1898650" y="768350"/>
            <a:ext cx="2994018" cy="520197"/>
          </a:xfrm>
          <a:prstGeom prst="rect">
            <a:avLst/>
          </a:prstGeom>
          <a:ln w="12700">
            <a:miter lim="400000"/>
          </a:ln>
        </p:spPr>
      </p:pic>
      <p:pic>
        <p:nvPicPr>
          <p:cNvPr id="95" name="pasted-image.pdf"/>
          <p:cNvPicPr/>
          <p:nvPr/>
        </p:nvPicPr>
        <p:blipFill>
          <a:blip r:embed="rId4">
            <a:extLst/>
          </a:blip>
          <a:stretch>
            <a:fillRect/>
          </a:stretch>
        </p:blipFill>
        <p:spPr>
          <a:xfrm>
            <a:off x="7112000" y="695919"/>
            <a:ext cx="2994018" cy="716361"/>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97" name="Shape 97"/>
          <p:cNvSpPr>
            <a:spLocks noGrp="1"/>
          </p:cNvSpPr>
          <p:nvPr>
            <p:ph type="title"/>
          </p:nvPr>
        </p:nvSpPr>
        <p:spPr>
          <a:xfrm>
            <a:off x="1168400" y="1864568"/>
            <a:ext cx="10464800" cy="6761064"/>
          </a:xfrm>
          <a:prstGeom prst="rect">
            <a:avLst/>
          </a:prstGeom>
          <a:blipFill>
            <a:blip r:embed="rId2"/>
          </a:blipFill>
          <a:effectLst>
            <a:outerShdw blurRad="38100" dist="25400" dir="5400000" rotWithShape="0">
              <a:srgbClr val="000000">
                <a:alpha val="50000"/>
              </a:srgbClr>
            </a:outerShdw>
          </a:effectLst>
        </p:spPr>
        <p:txBody>
          <a:bodyPr/>
          <a:lstStyle/>
          <a:p>
            <a:pPr marR="388620" lvl="0" defTabSz="388620">
              <a:defRPr sz="1800"/>
            </a:pPr>
            <a:r>
              <a:rPr sz="2550" b="1" u="sng">
                <a:latin typeface="Cambria"/>
                <a:ea typeface="Cambria"/>
                <a:cs typeface="Cambria"/>
                <a:sym typeface="Cambria"/>
              </a:rPr>
              <a:t>Main Issues - Barriers to Justice</a:t>
            </a:r>
          </a:p>
          <a:p>
            <a:pPr marR="388620" lvl="0" defTabSz="388620">
              <a:defRPr sz="1800"/>
            </a:pPr>
            <a:endParaRPr sz="2550" b="1" u="sng">
              <a:solidFill>
                <a:srgbClr val="FFFFFF"/>
              </a:solidFill>
              <a:latin typeface="Cambria"/>
              <a:ea typeface="Cambria"/>
              <a:cs typeface="Cambria"/>
              <a:sym typeface="Cambria"/>
            </a:endParaRPr>
          </a:p>
          <a:p>
            <a:pPr marR="388620" lvl="0" defTabSz="388620">
              <a:defRPr sz="1800"/>
            </a:pPr>
            <a:endParaRPr sz="2550">
              <a:solidFill>
                <a:srgbClr val="FFFFFF"/>
              </a:solidFill>
              <a:latin typeface="Cambria"/>
              <a:ea typeface="Cambria"/>
              <a:cs typeface="Cambria"/>
              <a:sym typeface="Cambria"/>
            </a:endParaRPr>
          </a:p>
          <a:p>
            <a:pPr marR="388620" lvl="0" defTabSz="388620">
              <a:defRPr sz="1800"/>
            </a:pPr>
            <a:r>
              <a:rPr sz="2550">
                <a:solidFill>
                  <a:srgbClr val="FFFFFF"/>
                </a:solidFill>
                <a:latin typeface="Cambria"/>
                <a:ea typeface="Cambria"/>
                <a:cs typeface="Cambria"/>
                <a:sym typeface="Cambria"/>
              </a:rPr>
              <a:t>1. Unregistered Roma - Problems in the Registration Process - </a:t>
            </a:r>
            <a:r>
              <a:rPr sz="2550">
                <a:solidFill>
                  <a:srgbClr val="3B1F4E"/>
                </a:solidFill>
                <a:latin typeface="Cambria"/>
                <a:ea typeface="Cambria"/>
                <a:cs typeface="Cambria"/>
                <a:sym typeface="Cambria"/>
              </a:rPr>
              <a:t>Deprivation of Family Life</a:t>
            </a:r>
            <a:r>
              <a:rPr sz="2550">
                <a:solidFill>
                  <a:srgbClr val="53585F"/>
                </a:solidFill>
                <a:latin typeface="Cambria"/>
                <a:ea typeface="Cambria"/>
                <a:cs typeface="Cambria"/>
                <a:sym typeface="Cambria"/>
              </a:rPr>
              <a:t> (5 Cases)</a:t>
            </a:r>
            <a:endParaRPr sz="2550">
              <a:solidFill>
                <a:srgbClr val="A6AAA9"/>
              </a:solidFill>
              <a:latin typeface="Cambria"/>
              <a:ea typeface="Cambria"/>
              <a:cs typeface="Cambria"/>
              <a:sym typeface="Cambria"/>
            </a:endParaRPr>
          </a:p>
          <a:p>
            <a:pPr marR="388620" lvl="0" defTabSz="388620">
              <a:defRPr sz="1800"/>
            </a:pPr>
            <a:endParaRPr sz="2550">
              <a:solidFill>
                <a:srgbClr val="FFFFFF"/>
              </a:solidFill>
              <a:latin typeface="Cambria"/>
              <a:ea typeface="Cambria"/>
              <a:cs typeface="Cambria"/>
              <a:sym typeface="Cambria"/>
            </a:endParaRPr>
          </a:p>
          <a:p>
            <a:pPr marR="388620" lvl="0" defTabSz="388620">
              <a:defRPr sz="1800"/>
            </a:pPr>
            <a:r>
              <a:rPr sz="2550">
                <a:latin typeface="Cambria"/>
                <a:ea typeface="Cambria"/>
                <a:cs typeface="Cambria"/>
                <a:sym typeface="Cambria"/>
              </a:rPr>
              <a:t>2. Unregistered weddings - problems in Child recognition process</a:t>
            </a:r>
          </a:p>
          <a:p>
            <a:pPr marR="388620" lvl="0" defTabSz="388620">
              <a:defRPr sz="1800"/>
            </a:pPr>
            <a:endParaRPr sz="2550">
              <a:latin typeface="Cambria"/>
              <a:ea typeface="Cambria"/>
              <a:cs typeface="Cambria"/>
              <a:sym typeface="Cambria"/>
            </a:endParaRPr>
          </a:p>
          <a:p>
            <a:pPr marR="388620" lvl="0" defTabSz="388620">
              <a:defRPr sz="1800"/>
            </a:pPr>
            <a:r>
              <a:rPr sz="2550">
                <a:solidFill>
                  <a:srgbClr val="FFFFFF"/>
                </a:solidFill>
                <a:latin typeface="Cambria"/>
                <a:ea typeface="Cambria"/>
                <a:cs typeface="Cambria"/>
                <a:sym typeface="Cambria"/>
              </a:rPr>
              <a:t>3. Fake recognitions of Paternity</a:t>
            </a:r>
          </a:p>
          <a:p>
            <a:pPr marR="388620" lvl="0" defTabSz="388620">
              <a:defRPr sz="1800"/>
            </a:pPr>
            <a:endParaRPr sz="2550">
              <a:latin typeface="Cambria"/>
              <a:ea typeface="Cambria"/>
              <a:cs typeface="Cambria"/>
              <a:sym typeface="Cambria"/>
            </a:endParaRPr>
          </a:p>
          <a:p>
            <a:pPr marR="388620" lvl="0" defTabSz="388620">
              <a:defRPr sz="1800"/>
            </a:pPr>
            <a:r>
              <a:rPr sz="2550">
                <a:latin typeface="Cambria"/>
                <a:ea typeface="Cambria"/>
                <a:cs typeface="Cambria"/>
                <a:sym typeface="Cambria"/>
              </a:rPr>
              <a:t>4. Debts due to High Fines for Unregistered Trade</a:t>
            </a:r>
          </a:p>
          <a:p>
            <a:pPr marR="388620" lvl="0" defTabSz="388620">
              <a:defRPr sz="1800"/>
            </a:pPr>
            <a:endParaRPr sz="2550">
              <a:solidFill>
                <a:srgbClr val="FFFFFF"/>
              </a:solidFill>
              <a:latin typeface="Cambria"/>
              <a:ea typeface="Cambria"/>
              <a:cs typeface="Cambria"/>
              <a:sym typeface="Cambria"/>
            </a:endParaRPr>
          </a:p>
          <a:p>
            <a:pPr marR="388620" lvl="0" defTabSz="388620">
              <a:defRPr sz="1800"/>
            </a:pPr>
            <a:r>
              <a:rPr sz="2550">
                <a:solidFill>
                  <a:srgbClr val="FFFFFF"/>
                </a:solidFill>
                <a:latin typeface="Cambria"/>
                <a:ea typeface="Cambria"/>
                <a:cs typeface="Cambria"/>
                <a:sym typeface="Cambria"/>
              </a:rPr>
              <a:t>5. Accusations for Police Violence, Torture and Misconduct</a:t>
            </a:r>
          </a:p>
          <a:p>
            <a:pPr marR="388620" lvl="0" defTabSz="388620">
              <a:defRPr sz="1800"/>
            </a:pPr>
            <a:endParaRPr sz="2550">
              <a:solidFill>
                <a:srgbClr val="FFFFFF"/>
              </a:solidFill>
              <a:latin typeface="Cambria"/>
              <a:ea typeface="Cambria"/>
              <a:cs typeface="Cambria"/>
              <a:sym typeface="Cambria"/>
            </a:endParaRPr>
          </a:p>
          <a:p>
            <a:pPr marR="388620" lvl="0" defTabSz="388620">
              <a:defRPr sz="1800"/>
            </a:pPr>
            <a:r>
              <a:rPr sz="2550">
                <a:latin typeface="Cambria"/>
                <a:ea typeface="Cambria"/>
                <a:cs typeface="Cambria"/>
                <a:sym typeface="Cambria"/>
              </a:rPr>
              <a:t>6. Domestic Violence</a:t>
            </a:r>
          </a:p>
          <a:p>
            <a:pPr marR="388620" lvl="0" defTabSz="388620">
              <a:defRPr sz="1800"/>
            </a:pPr>
            <a:endParaRPr sz="2550">
              <a:solidFill>
                <a:srgbClr val="FFFFFF"/>
              </a:solidFill>
              <a:latin typeface="Cambria"/>
              <a:ea typeface="Cambria"/>
              <a:cs typeface="Cambria"/>
              <a:sym typeface="Cambria"/>
            </a:endParaRPr>
          </a:p>
        </p:txBody>
      </p:sp>
      <p:pic>
        <p:nvPicPr>
          <p:cNvPr id="98" name="pasted-image.pdf"/>
          <p:cNvPicPr/>
          <p:nvPr/>
        </p:nvPicPr>
        <p:blipFill>
          <a:blip r:embed="rId3">
            <a:extLst/>
          </a:blip>
          <a:stretch>
            <a:fillRect/>
          </a:stretch>
        </p:blipFill>
        <p:spPr>
          <a:xfrm>
            <a:off x="1898650" y="768350"/>
            <a:ext cx="2994018" cy="520197"/>
          </a:xfrm>
          <a:prstGeom prst="rect">
            <a:avLst/>
          </a:prstGeom>
          <a:ln w="12700">
            <a:miter lim="400000"/>
          </a:ln>
        </p:spPr>
      </p:pic>
      <p:pic>
        <p:nvPicPr>
          <p:cNvPr id="99" name="pasted-image.pdf"/>
          <p:cNvPicPr/>
          <p:nvPr/>
        </p:nvPicPr>
        <p:blipFill>
          <a:blip r:embed="rId4">
            <a:extLst/>
          </a:blip>
          <a:stretch>
            <a:fillRect/>
          </a:stretch>
        </p:blipFill>
        <p:spPr>
          <a:xfrm>
            <a:off x="7112000" y="695919"/>
            <a:ext cx="2994018" cy="716361"/>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101" name="Shape 101"/>
          <p:cNvSpPr>
            <a:spLocks noGrp="1"/>
          </p:cNvSpPr>
          <p:nvPr>
            <p:ph type="title"/>
          </p:nvPr>
        </p:nvSpPr>
        <p:spPr>
          <a:xfrm>
            <a:off x="1168400" y="1864568"/>
            <a:ext cx="10464800" cy="6761064"/>
          </a:xfrm>
          <a:prstGeom prst="rect">
            <a:avLst/>
          </a:prstGeom>
          <a:blipFill>
            <a:blip r:embed="rId2"/>
          </a:blipFill>
          <a:effectLst>
            <a:outerShdw blurRad="38100" dist="25400" dir="5400000" rotWithShape="0">
              <a:srgbClr val="000000">
                <a:alpha val="50000"/>
              </a:srgbClr>
            </a:outerShdw>
          </a:effectLst>
        </p:spPr>
        <p:txBody>
          <a:bodyPr>
            <a:normAutofit fontScale="90000"/>
          </a:bodyPr>
          <a:lstStyle/>
          <a:p>
            <a:pPr marR="406908" lvl="0" defTabSz="406908">
              <a:defRPr sz="1800"/>
            </a:pPr>
            <a:r>
              <a:rPr sz="2670" b="1" u="sng">
                <a:latin typeface="Cambria"/>
                <a:ea typeface="Cambria"/>
                <a:cs typeface="Cambria"/>
                <a:sym typeface="Cambria"/>
              </a:rPr>
              <a:t>6. IMPACT</a:t>
            </a:r>
          </a:p>
          <a:p>
            <a:pPr marR="406908" lvl="0" algn="l" defTabSz="406908">
              <a:defRPr sz="1800"/>
            </a:pPr>
            <a:endParaRPr sz="2670" b="1" u="sng">
              <a:solidFill>
                <a:srgbClr val="DCDEE0"/>
              </a:solidFill>
              <a:latin typeface="Cambria"/>
              <a:ea typeface="Cambria"/>
              <a:cs typeface="Cambria"/>
              <a:sym typeface="Cambria"/>
            </a:endParaRPr>
          </a:p>
          <a:p>
            <a:pPr marR="406908" lvl="0" algn="l" defTabSz="406908">
              <a:defRPr sz="1800"/>
            </a:pPr>
            <a:endParaRPr sz="2670" b="1" u="sng">
              <a:solidFill>
                <a:srgbClr val="DCDEE0"/>
              </a:solidFill>
              <a:latin typeface="Cambria"/>
              <a:ea typeface="Cambria"/>
              <a:cs typeface="Cambria"/>
              <a:sym typeface="Cambria"/>
            </a:endParaRPr>
          </a:p>
          <a:p>
            <a:pPr marL="363956" marR="406908" lvl="0" indent="-203453" algn="just" defTabSz="406908">
              <a:lnSpc>
                <a:spcPct val="150000"/>
              </a:lnSpc>
              <a:buSzPct val="100000"/>
              <a:tabLst>
                <a:tab pos="927100" algn="l"/>
              </a:tabLst>
              <a:defRPr sz="1800"/>
            </a:pPr>
            <a:r>
              <a:rPr sz="2670">
                <a:solidFill>
                  <a:srgbClr val="DCDEE0"/>
                </a:solidFill>
                <a:latin typeface="Cambria"/>
                <a:ea typeface="Cambria"/>
                <a:cs typeface="Cambria"/>
                <a:sym typeface="Cambria"/>
              </a:rPr>
              <a:t>Spreading the Word - Informing about Rights</a:t>
            </a:r>
          </a:p>
          <a:p>
            <a:pPr marL="363956" marR="406908" lvl="0" indent="-203454" algn="just" defTabSz="406908">
              <a:lnSpc>
                <a:spcPct val="150000"/>
              </a:lnSpc>
              <a:buSzPct val="100000"/>
              <a:tabLst>
                <a:tab pos="927100" algn="l"/>
              </a:tabLst>
              <a:defRPr sz="1800"/>
            </a:pPr>
            <a:endParaRPr sz="1779">
              <a:solidFill>
                <a:srgbClr val="DCDEE0"/>
              </a:solidFill>
              <a:latin typeface="Cambria"/>
              <a:ea typeface="Cambria"/>
              <a:cs typeface="Cambria"/>
              <a:sym typeface="Cambria"/>
            </a:endParaRPr>
          </a:p>
          <a:p>
            <a:pPr marL="363956" marR="406908" lvl="0" indent="-203453" algn="just" defTabSz="406908">
              <a:lnSpc>
                <a:spcPct val="150000"/>
              </a:lnSpc>
              <a:buSzPct val="100000"/>
              <a:tabLst>
                <a:tab pos="927100" algn="l"/>
              </a:tabLst>
              <a:defRPr sz="1800"/>
            </a:pPr>
            <a:r>
              <a:rPr sz="2670">
                <a:solidFill>
                  <a:srgbClr val="DCDEE0"/>
                </a:solidFill>
                <a:latin typeface="Cambria"/>
                <a:ea typeface="Cambria"/>
                <a:cs typeface="Cambria"/>
                <a:sym typeface="Cambria"/>
              </a:rPr>
              <a:t>Assistance to Individuals</a:t>
            </a:r>
          </a:p>
          <a:p>
            <a:pPr marL="363956" marR="406908" lvl="0" indent="-203454" algn="just" defTabSz="406908">
              <a:lnSpc>
                <a:spcPct val="150000"/>
              </a:lnSpc>
              <a:buSzPct val="100000"/>
              <a:tabLst>
                <a:tab pos="927100" algn="l"/>
              </a:tabLst>
              <a:defRPr sz="1800"/>
            </a:pPr>
            <a:endParaRPr sz="1779">
              <a:solidFill>
                <a:srgbClr val="DCDEE0"/>
              </a:solidFill>
              <a:latin typeface="Cambria"/>
              <a:ea typeface="Cambria"/>
              <a:cs typeface="Cambria"/>
              <a:sym typeface="Cambria"/>
            </a:endParaRPr>
          </a:p>
          <a:p>
            <a:pPr marL="363956" marR="406908" lvl="0" indent="-203453" algn="just" defTabSz="406908">
              <a:lnSpc>
                <a:spcPct val="150000"/>
              </a:lnSpc>
              <a:buSzPct val="100000"/>
              <a:tabLst>
                <a:tab pos="927100" algn="l"/>
              </a:tabLst>
              <a:defRPr sz="1800"/>
            </a:pPr>
            <a:r>
              <a:rPr sz="2670">
                <a:solidFill>
                  <a:srgbClr val="DCDEE0"/>
                </a:solidFill>
                <a:latin typeface="Cambria"/>
                <a:ea typeface="Cambria"/>
                <a:cs typeface="Cambria"/>
                <a:sym typeface="Cambria"/>
              </a:rPr>
              <a:t>Identification of Strategic Cases</a:t>
            </a:r>
          </a:p>
          <a:p>
            <a:pPr marL="363956" marR="406908" lvl="0" indent="-203454" algn="just" defTabSz="406908">
              <a:lnSpc>
                <a:spcPct val="150000"/>
              </a:lnSpc>
              <a:buSzPct val="100000"/>
              <a:tabLst>
                <a:tab pos="927100" algn="l"/>
              </a:tabLst>
              <a:defRPr sz="1800"/>
            </a:pPr>
            <a:endParaRPr sz="1779">
              <a:solidFill>
                <a:srgbClr val="DCDEE0"/>
              </a:solidFill>
              <a:latin typeface="Cambria"/>
              <a:ea typeface="Cambria"/>
              <a:cs typeface="Cambria"/>
              <a:sym typeface="Cambria"/>
            </a:endParaRPr>
          </a:p>
          <a:p>
            <a:pPr marL="363956" marR="406908" lvl="0" indent="-203453" algn="just" defTabSz="406908">
              <a:lnSpc>
                <a:spcPct val="150000"/>
              </a:lnSpc>
              <a:buSzPct val="100000"/>
              <a:tabLst>
                <a:tab pos="927100" algn="l"/>
              </a:tabLst>
              <a:defRPr sz="1800"/>
            </a:pPr>
            <a:r>
              <a:rPr sz="2670">
                <a:solidFill>
                  <a:srgbClr val="DCDEE0"/>
                </a:solidFill>
                <a:latin typeface="Cambria"/>
                <a:ea typeface="Cambria"/>
                <a:cs typeface="Cambria"/>
                <a:sym typeface="Cambria"/>
              </a:rPr>
              <a:t>Identification of Access to Justice Problems</a:t>
            </a:r>
          </a:p>
          <a:p>
            <a:pPr marL="363956" marR="406908" lvl="0" indent="-203454" algn="just" defTabSz="406908">
              <a:lnSpc>
                <a:spcPct val="150000"/>
              </a:lnSpc>
              <a:buSzPct val="100000"/>
              <a:tabLst>
                <a:tab pos="927100" algn="l"/>
              </a:tabLst>
              <a:defRPr sz="1800"/>
            </a:pPr>
            <a:endParaRPr sz="1779">
              <a:solidFill>
                <a:srgbClr val="DCDEE0"/>
              </a:solidFill>
              <a:latin typeface="Cambria"/>
              <a:ea typeface="Cambria"/>
              <a:cs typeface="Cambria"/>
              <a:sym typeface="Cambria"/>
            </a:endParaRPr>
          </a:p>
          <a:p>
            <a:pPr marL="363956" marR="406908" lvl="0" indent="-203453" algn="just" defTabSz="406908">
              <a:lnSpc>
                <a:spcPct val="150000"/>
              </a:lnSpc>
              <a:buSzPct val="100000"/>
              <a:tabLst>
                <a:tab pos="927100" algn="l"/>
              </a:tabLst>
              <a:defRPr sz="1800"/>
            </a:pPr>
            <a:r>
              <a:rPr sz="2670">
                <a:solidFill>
                  <a:srgbClr val="DCDEE0"/>
                </a:solidFill>
                <a:latin typeface="Cambria"/>
                <a:ea typeface="Cambria"/>
                <a:cs typeface="Cambria"/>
                <a:sym typeface="Cambria"/>
              </a:rPr>
              <a:t>Identification of the Free Legal Aid Problems</a:t>
            </a:r>
          </a:p>
          <a:p>
            <a:pPr marL="363956" marR="406908" lvl="0" indent="-203454" algn="just" defTabSz="406908">
              <a:lnSpc>
                <a:spcPct val="150000"/>
              </a:lnSpc>
              <a:buSzPct val="100000"/>
              <a:tabLst>
                <a:tab pos="927100" algn="l"/>
              </a:tabLst>
              <a:defRPr sz="1800"/>
            </a:pPr>
            <a:endParaRPr sz="1779" i="1" u="sng">
              <a:solidFill>
                <a:srgbClr val="DCDEE0"/>
              </a:solidFill>
              <a:latin typeface="Cambria"/>
              <a:ea typeface="Cambria"/>
              <a:cs typeface="Cambria"/>
              <a:sym typeface="Cambria"/>
            </a:endParaRPr>
          </a:p>
          <a:p>
            <a:pPr marL="363956" marR="406908" lvl="0" indent="-203453" algn="just" defTabSz="406908">
              <a:lnSpc>
                <a:spcPct val="150000"/>
              </a:lnSpc>
              <a:buSzPct val="100000"/>
              <a:tabLst>
                <a:tab pos="927100" algn="l"/>
              </a:tabLst>
              <a:defRPr sz="1800"/>
            </a:pPr>
            <a:r>
              <a:rPr sz="2670">
                <a:solidFill>
                  <a:srgbClr val="DCDEE0"/>
                </a:solidFill>
                <a:latin typeface="Cambria"/>
                <a:ea typeface="Cambria"/>
                <a:cs typeface="Cambria"/>
                <a:sym typeface="Cambria"/>
              </a:rPr>
              <a:t>Access to Justice but also </a:t>
            </a:r>
            <a:r>
              <a:rPr sz="2670" i="1">
                <a:solidFill>
                  <a:srgbClr val="DCDEE0"/>
                </a:solidFill>
                <a:latin typeface="Cambria"/>
                <a:ea typeface="Cambria"/>
                <a:cs typeface="Cambria"/>
                <a:sym typeface="Cambria"/>
              </a:rPr>
              <a:t>Access to the Communities</a:t>
            </a:r>
          </a:p>
        </p:txBody>
      </p:sp>
      <p:pic>
        <p:nvPicPr>
          <p:cNvPr id="102" name="pasted-image.pdf"/>
          <p:cNvPicPr/>
          <p:nvPr/>
        </p:nvPicPr>
        <p:blipFill>
          <a:blip r:embed="rId3">
            <a:extLst/>
          </a:blip>
          <a:stretch>
            <a:fillRect/>
          </a:stretch>
        </p:blipFill>
        <p:spPr>
          <a:xfrm>
            <a:off x="1898650" y="768350"/>
            <a:ext cx="2994018" cy="520197"/>
          </a:xfrm>
          <a:prstGeom prst="rect">
            <a:avLst/>
          </a:prstGeom>
          <a:ln w="12700">
            <a:miter lim="400000"/>
          </a:ln>
        </p:spPr>
      </p:pic>
      <p:pic>
        <p:nvPicPr>
          <p:cNvPr id="103" name="pasted-image.pdf"/>
          <p:cNvPicPr/>
          <p:nvPr/>
        </p:nvPicPr>
        <p:blipFill>
          <a:blip r:embed="rId4">
            <a:extLst/>
          </a:blip>
          <a:stretch>
            <a:fillRect/>
          </a:stretch>
        </p:blipFill>
        <p:spPr>
          <a:xfrm>
            <a:off x="7112000" y="695919"/>
            <a:ext cx="2994018" cy="716361"/>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105" name="Shape 105"/>
          <p:cNvSpPr>
            <a:spLocks noGrp="1"/>
          </p:cNvSpPr>
          <p:nvPr>
            <p:ph type="title"/>
          </p:nvPr>
        </p:nvSpPr>
        <p:spPr>
          <a:xfrm>
            <a:off x="1037909" y="1864568"/>
            <a:ext cx="10464801" cy="6761064"/>
          </a:xfrm>
          <a:prstGeom prst="rect">
            <a:avLst/>
          </a:prstGeom>
          <a:blipFill>
            <a:blip r:embed="rId2"/>
          </a:blipFill>
          <a:effectLst>
            <a:outerShdw blurRad="38100" dist="25400" dir="5400000" rotWithShape="0">
              <a:srgbClr val="000000">
                <a:alpha val="50000"/>
              </a:srgbClr>
            </a:outerShdw>
          </a:effectLst>
        </p:spPr>
        <p:txBody>
          <a:bodyPr/>
          <a:lstStyle/>
          <a:p>
            <a:pPr marR="342900" lvl="0" defTabSz="342900">
              <a:defRPr sz="1800"/>
            </a:pPr>
            <a:r>
              <a:rPr sz="2700" b="1" u="sng">
                <a:latin typeface="Cambria"/>
                <a:ea typeface="Cambria"/>
                <a:cs typeface="Cambria"/>
                <a:sym typeface="Cambria"/>
              </a:rPr>
              <a:t>Program Main Achievements 1</a:t>
            </a:r>
          </a:p>
          <a:p>
            <a:pPr marR="342900" lvl="0" defTabSz="342900">
              <a:defRPr sz="1800"/>
            </a:pPr>
            <a:endParaRPr sz="2250" b="1" u="sng">
              <a:solidFill>
                <a:srgbClr val="DCDEE0"/>
              </a:solidFill>
              <a:latin typeface="Cambria"/>
              <a:ea typeface="Cambria"/>
              <a:cs typeface="Cambria"/>
              <a:sym typeface="Cambria"/>
            </a:endParaRPr>
          </a:p>
          <a:p>
            <a:pPr marR="342900" lvl="0" defTabSz="342900">
              <a:defRPr sz="1800"/>
            </a:pPr>
            <a:endParaRPr sz="2250" b="1" u="sng">
              <a:solidFill>
                <a:srgbClr val="DCDEE0"/>
              </a:solidFill>
              <a:latin typeface="Cambria"/>
              <a:ea typeface="Cambria"/>
              <a:cs typeface="Cambria"/>
              <a:sym typeface="Cambria"/>
            </a:endParaRPr>
          </a:p>
          <a:p>
            <a:pPr marL="171450" marR="342900" lvl="0" indent="-171450" defTabSz="342900">
              <a:buSzPct val="100000"/>
              <a:defRPr sz="1800"/>
            </a:pPr>
            <a:r>
              <a:rPr sz="2325" b="1">
                <a:solidFill>
                  <a:srgbClr val="0365C0"/>
                </a:solidFill>
                <a:latin typeface="Cambria"/>
                <a:ea typeface="Cambria"/>
                <a:cs typeface="Cambria"/>
                <a:sym typeface="Cambria"/>
              </a:rPr>
              <a:t>  Document of Chief Prosecutor of the Supreme Court (24.11.2017/11159)</a:t>
            </a:r>
          </a:p>
          <a:p>
            <a:pPr marL="171450" marR="342900" lvl="0" indent="-171450" algn="just" defTabSz="342900">
              <a:buSzPct val="100000"/>
              <a:defRPr sz="1800"/>
            </a:pPr>
            <a:endParaRPr sz="2325" b="1">
              <a:solidFill>
                <a:srgbClr val="0365C0"/>
              </a:solidFill>
              <a:latin typeface="Cambria"/>
              <a:ea typeface="Cambria"/>
              <a:cs typeface="Cambria"/>
              <a:sym typeface="Cambria"/>
            </a:endParaRPr>
          </a:p>
          <a:p>
            <a:pPr marR="342900" lvl="0" indent="68580" defTabSz="342900">
              <a:lnSpc>
                <a:spcPct val="120000"/>
              </a:lnSpc>
              <a:defRPr sz="1800"/>
            </a:pPr>
            <a:r>
              <a:rPr sz="2475" i="1">
                <a:latin typeface="Cambria"/>
                <a:ea typeface="Cambria"/>
                <a:cs typeface="Cambria"/>
                <a:sym typeface="Cambria"/>
              </a:rPr>
              <a:t>“In the case of the Roma, they are unable to submit the necessary supporting evidence for their financial situation, specifically copies of tax declarations, pay slips or VAT numbers, and so </a:t>
            </a:r>
            <a:r>
              <a:rPr sz="2475" b="1" i="1" u="sng">
                <a:latin typeface="Cambria"/>
                <a:ea typeface="Cambria"/>
                <a:cs typeface="Cambria"/>
                <a:sym typeface="Cambria"/>
              </a:rPr>
              <a:t>Article 2 paragraphs 4 and 5 of Law 3226/2004 must apply, and the appointment of a lawyer for the provision of legal aid to the Roma should follow”.  </a:t>
            </a:r>
            <a:endParaRPr sz="2475" i="1">
              <a:latin typeface="Cambria"/>
              <a:ea typeface="Cambria"/>
              <a:cs typeface="Cambria"/>
              <a:sym typeface="Cambria"/>
            </a:endParaRPr>
          </a:p>
          <a:p>
            <a:pPr marR="342900" lvl="1" indent="171450" algn="just" defTabSz="342900">
              <a:defRPr sz="1800"/>
            </a:pPr>
            <a:endParaRPr sz="2250" b="1">
              <a:solidFill>
                <a:srgbClr val="002452"/>
              </a:solidFill>
              <a:latin typeface="Cambria"/>
              <a:ea typeface="Cambria"/>
              <a:cs typeface="Cambria"/>
              <a:sym typeface="Cambria"/>
            </a:endParaRPr>
          </a:p>
          <a:p>
            <a:pPr marR="342900" lvl="2" indent="342900" algn="just" defTabSz="342900">
              <a:lnSpc>
                <a:spcPct val="130000"/>
              </a:lnSpc>
              <a:defRPr sz="1800"/>
            </a:pPr>
            <a:r>
              <a:rPr sz="2250" b="1">
                <a:solidFill>
                  <a:srgbClr val="861001"/>
                </a:solidFill>
                <a:latin typeface="Cambria"/>
                <a:ea typeface="Cambria"/>
                <a:cs typeface="Cambria"/>
                <a:sym typeface="Cambria"/>
              </a:rPr>
              <a:t>-Distributed by the President of the Supreme Court to all national courts at all levels and all relevant authorities (4.12.2017/11385).</a:t>
            </a:r>
          </a:p>
          <a:p>
            <a:pPr marR="342900" lvl="2" indent="342900" algn="just" defTabSz="342900">
              <a:lnSpc>
                <a:spcPct val="120000"/>
              </a:lnSpc>
              <a:defRPr sz="1800"/>
            </a:pPr>
            <a:endParaRPr sz="1500" b="1">
              <a:solidFill>
                <a:srgbClr val="861001"/>
              </a:solidFill>
              <a:latin typeface="Cambria"/>
              <a:ea typeface="Cambria"/>
              <a:cs typeface="Cambria"/>
              <a:sym typeface="Cambria"/>
            </a:endParaRPr>
          </a:p>
          <a:p>
            <a:pPr marR="342900" lvl="2" indent="342900" algn="just" defTabSz="342900">
              <a:lnSpc>
                <a:spcPct val="130000"/>
              </a:lnSpc>
              <a:defRPr sz="1800"/>
            </a:pPr>
            <a:r>
              <a:rPr sz="2250" b="1">
                <a:solidFill>
                  <a:srgbClr val="861001"/>
                </a:solidFill>
                <a:latin typeface="Cambria"/>
                <a:ea typeface="Cambria"/>
                <a:cs typeface="Cambria"/>
                <a:sym typeface="Cambria"/>
              </a:rPr>
              <a:t>-Achieved Free Legal Aid for people without documents and of non or undeclared Nationality.</a:t>
            </a:r>
          </a:p>
        </p:txBody>
      </p:sp>
      <p:pic>
        <p:nvPicPr>
          <p:cNvPr id="106" name="pasted-image.pdf"/>
          <p:cNvPicPr/>
          <p:nvPr/>
        </p:nvPicPr>
        <p:blipFill>
          <a:blip r:embed="rId3">
            <a:extLst/>
          </a:blip>
          <a:stretch>
            <a:fillRect/>
          </a:stretch>
        </p:blipFill>
        <p:spPr>
          <a:xfrm>
            <a:off x="1898650" y="768350"/>
            <a:ext cx="2994018" cy="520197"/>
          </a:xfrm>
          <a:prstGeom prst="rect">
            <a:avLst/>
          </a:prstGeom>
          <a:ln w="12700">
            <a:miter lim="400000"/>
          </a:ln>
        </p:spPr>
      </p:pic>
      <p:pic>
        <p:nvPicPr>
          <p:cNvPr id="107" name="pasted-image.pdf"/>
          <p:cNvPicPr/>
          <p:nvPr/>
        </p:nvPicPr>
        <p:blipFill>
          <a:blip r:embed="rId4">
            <a:extLst/>
          </a:blip>
          <a:stretch>
            <a:fillRect/>
          </a:stretch>
        </p:blipFill>
        <p:spPr>
          <a:xfrm>
            <a:off x="7112000" y="695919"/>
            <a:ext cx="2994018" cy="716361"/>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109" name="Shape 109"/>
          <p:cNvSpPr>
            <a:spLocks noGrp="1"/>
          </p:cNvSpPr>
          <p:nvPr>
            <p:ph type="title"/>
          </p:nvPr>
        </p:nvSpPr>
        <p:spPr>
          <a:xfrm>
            <a:off x="1270000" y="1828979"/>
            <a:ext cx="10464800" cy="6761065"/>
          </a:xfrm>
          <a:prstGeom prst="rect">
            <a:avLst/>
          </a:prstGeom>
          <a:blipFill>
            <a:blip r:embed="rId2"/>
          </a:blipFill>
          <a:effectLst>
            <a:outerShdw blurRad="38100" dist="25400" dir="5400000" rotWithShape="0">
              <a:srgbClr val="000000">
                <a:alpha val="50000"/>
              </a:srgbClr>
            </a:outerShdw>
          </a:effectLst>
        </p:spPr>
        <p:txBody>
          <a:bodyPr anchor="t"/>
          <a:lstStyle/>
          <a:p>
            <a:pPr marR="457200" lvl="0" defTabSz="457200">
              <a:defRPr sz="1800"/>
            </a:pPr>
            <a:r>
              <a:rPr sz="3600" b="1" u="sng">
                <a:latin typeface="Cambria"/>
                <a:ea typeface="Cambria"/>
                <a:cs typeface="Cambria"/>
                <a:sym typeface="Cambria"/>
              </a:rPr>
              <a:t>Program Main Achievements 2</a:t>
            </a:r>
          </a:p>
          <a:p>
            <a:pPr marR="457200" lvl="0" defTabSz="457200">
              <a:defRPr sz="1800"/>
            </a:pPr>
            <a:endParaRPr sz="3000" b="1" u="sng">
              <a:solidFill>
                <a:srgbClr val="FFFFFF"/>
              </a:solidFill>
              <a:latin typeface="Cambria"/>
              <a:ea typeface="Cambria"/>
              <a:cs typeface="Cambria"/>
              <a:sym typeface="Cambria"/>
            </a:endParaRPr>
          </a:p>
          <a:p>
            <a:pPr marR="457200" lvl="0" defTabSz="457200">
              <a:defRPr sz="1800"/>
            </a:pPr>
            <a:endParaRPr sz="3000" b="1" u="sng">
              <a:solidFill>
                <a:srgbClr val="FFFFFF"/>
              </a:solidFill>
              <a:latin typeface="Cambria"/>
              <a:ea typeface="Cambria"/>
              <a:cs typeface="Cambria"/>
              <a:sym typeface="Cambria"/>
            </a:endParaRPr>
          </a:p>
          <a:p>
            <a:pPr marL="228600" marR="457200" lvl="0" indent="-228600" algn="just" defTabSz="457200">
              <a:buSzPct val="100000"/>
              <a:defRPr sz="1800"/>
            </a:pPr>
            <a:r>
              <a:rPr sz="3000" b="1" u="sng">
                <a:solidFill>
                  <a:srgbClr val="FFFFFF"/>
                </a:solidFill>
                <a:latin typeface="Cambria"/>
                <a:ea typeface="Cambria"/>
                <a:cs typeface="Cambria"/>
                <a:sym typeface="Cambria"/>
              </a:rPr>
              <a:t>Intervention by the Ombudsman of the Child</a:t>
            </a:r>
          </a:p>
          <a:p>
            <a:pPr marR="457200" lvl="0" algn="just" defTabSz="457200">
              <a:defRPr sz="1800"/>
            </a:pPr>
            <a:endParaRPr sz="3000" u="sng">
              <a:latin typeface="Cambria"/>
              <a:ea typeface="Cambria"/>
              <a:cs typeface="Cambria"/>
              <a:sym typeface="Cambria"/>
            </a:endParaRPr>
          </a:p>
          <a:p>
            <a:pPr marR="457200" lvl="0" algn="just" defTabSz="457200">
              <a:spcBef>
                <a:spcPts val="3000"/>
              </a:spcBef>
              <a:defRPr sz="1800"/>
            </a:pPr>
            <a:r>
              <a:rPr sz="3000" u="sng">
                <a:latin typeface="Cambria"/>
                <a:ea typeface="Cambria"/>
                <a:cs typeface="Cambria"/>
                <a:sym typeface="Cambria"/>
              </a:rPr>
              <a:t>-  Effort to Stop the separation of new-born children from their mothers</a:t>
            </a:r>
          </a:p>
          <a:p>
            <a:pPr marR="457200" lvl="0" algn="just" defTabSz="457200">
              <a:spcBef>
                <a:spcPts val="3000"/>
              </a:spcBef>
              <a:defRPr sz="1800"/>
            </a:pPr>
            <a:r>
              <a:rPr sz="3000" u="sng">
                <a:latin typeface="Cambria"/>
                <a:ea typeface="Cambria"/>
                <a:cs typeface="Cambria"/>
                <a:sym typeface="Cambria"/>
              </a:rPr>
              <a:t>- Intervention to the Ministry of Health.</a:t>
            </a:r>
          </a:p>
          <a:p>
            <a:pPr marR="457200" lvl="0" algn="just" defTabSz="457200">
              <a:spcBef>
                <a:spcPts val="3000"/>
              </a:spcBef>
              <a:defRPr sz="1800"/>
            </a:pPr>
            <a:r>
              <a:rPr sz="3000" u="sng">
                <a:latin typeface="Cambria"/>
                <a:ea typeface="Cambria"/>
                <a:cs typeface="Cambria"/>
                <a:sym typeface="Cambria"/>
              </a:rPr>
              <a:t>- Cooperation with the MSF (M</a:t>
            </a:r>
            <a:r>
              <a:rPr sz="3000" i="1" u="sng">
                <a:latin typeface="Cambria"/>
                <a:ea typeface="Cambria"/>
                <a:cs typeface="Cambria"/>
                <a:sym typeface="Cambria"/>
              </a:rPr>
              <a:t>edecins Sans Frontiers</a:t>
            </a:r>
            <a:r>
              <a:rPr sz="3000" u="sng">
                <a:latin typeface="Cambria"/>
                <a:ea typeface="Cambria"/>
                <a:cs typeface="Cambria"/>
                <a:sym typeface="Cambria"/>
              </a:rPr>
              <a:t>). </a:t>
            </a:r>
            <a:endParaRPr sz="3000" b="1" u="sng">
              <a:latin typeface="Cambria"/>
              <a:ea typeface="Cambria"/>
              <a:cs typeface="Cambria"/>
              <a:sym typeface="Cambria"/>
            </a:endParaRPr>
          </a:p>
        </p:txBody>
      </p:sp>
      <p:pic>
        <p:nvPicPr>
          <p:cNvPr id="110" name="pasted-image.pdf"/>
          <p:cNvPicPr/>
          <p:nvPr/>
        </p:nvPicPr>
        <p:blipFill>
          <a:blip r:embed="rId3">
            <a:extLst/>
          </a:blip>
          <a:stretch>
            <a:fillRect/>
          </a:stretch>
        </p:blipFill>
        <p:spPr>
          <a:xfrm>
            <a:off x="1898650" y="768350"/>
            <a:ext cx="2994018" cy="520197"/>
          </a:xfrm>
          <a:prstGeom prst="rect">
            <a:avLst/>
          </a:prstGeom>
          <a:ln w="12700">
            <a:miter lim="400000"/>
          </a:ln>
        </p:spPr>
      </p:pic>
      <p:pic>
        <p:nvPicPr>
          <p:cNvPr id="111" name="pasted-image.pdf"/>
          <p:cNvPicPr/>
          <p:nvPr/>
        </p:nvPicPr>
        <p:blipFill>
          <a:blip r:embed="rId4">
            <a:extLst/>
          </a:blip>
          <a:stretch>
            <a:fillRect/>
          </a:stretch>
        </p:blipFill>
        <p:spPr>
          <a:xfrm>
            <a:off x="7112000" y="695919"/>
            <a:ext cx="2994018" cy="71636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37" name="Shape 37"/>
          <p:cNvSpPr>
            <a:spLocks noGrp="1"/>
          </p:cNvSpPr>
          <p:nvPr>
            <p:ph type="title"/>
          </p:nvPr>
        </p:nvSpPr>
        <p:spPr>
          <a:xfrm>
            <a:off x="1168400" y="1864568"/>
            <a:ext cx="10464800" cy="6761064"/>
          </a:xfrm>
          <a:prstGeom prst="rect">
            <a:avLst/>
          </a:prstGeom>
          <a:blipFill>
            <a:blip r:embed="rId2"/>
          </a:blipFill>
          <a:effectLst>
            <a:outerShdw blurRad="38100" dist="25400" dir="5400000" rotWithShape="0">
              <a:srgbClr val="000000">
                <a:alpha val="50000"/>
              </a:srgbClr>
            </a:outerShdw>
          </a:effectLst>
        </p:spPr>
        <p:txBody>
          <a:bodyPr anchor="t"/>
          <a:lstStyle/>
          <a:p>
            <a:pPr marR="448055" lvl="0" algn="l" defTabSz="448055">
              <a:lnSpc>
                <a:spcPct val="150000"/>
              </a:lnSpc>
              <a:tabLst>
                <a:tab pos="1016000" algn="l"/>
              </a:tabLst>
              <a:defRPr sz="1800"/>
            </a:pPr>
            <a:r>
              <a:rPr sz="2352" b="1">
                <a:latin typeface="Cambria"/>
                <a:ea typeface="Cambria"/>
                <a:cs typeface="Cambria"/>
                <a:sym typeface="Cambria"/>
              </a:rPr>
              <a:t>     </a:t>
            </a:r>
          </a:p>
          <a:p>
            <a:pPr marR="448055" lvl="0" defTabSz="448055">
              <a:lnSpc>
                <a:spcPct val="150000"/>
              </a:lnSpc>
              <a:tabLst>
                <a:tab pos="1016000" algn="l"/>
              </a:tabLst>
              <a:defRPr sz="1800"/>
            </a:pPr>
            <a:r>
              <a:rPr sz="2352" b="1">
                <a:latin typeface="Cambria"/>
                <a:ea typeface="Cambria"/>
                <a:cs typeface="Cambria"/>
                <a:sym typeface="Cambria"/>
              </a:rPr>
              <a:t>Essential Information</a:t>
            </a:r>
          </a:p>
          <a:p>
            <a:pPr marR="448055" lvl="1" indent="224027" algn="l" defTabSz="448055">
              <a:lnSpc>
                <a:spcPct val="150000"/>
              </a:lnSpc>
              <a:tabLst>
                <a:tab pos="1016000" algn="l"/>
              </a:tabLst>
              <a:defRPr sz="1800"/>
            </a:pPr>
            <a:r>
              <a:rPr sz="2352" b="1">
                <a:latin typeface="Cambria"/>
                <a:ea typeface="Cambria"/>
                <a:cs typeface="Cambria"/>
                <a:sym typeface="Cambria"/>
              </a:rPr>
              <a:t>Roma in Greece:</a:t>
            </a:r>
          </a:p>
          <a:p>
            <a:pPr marR="448055" lvl="0" indent="176733" algn="l" defTabSz="448055">
              <a:lnSpc>
                <a:spcPct val="150000"/>
              </a:lnSpc>
              <a:tabLst>
                <a:tab pos="1016000" algn="l"/>
              </a:tabLst>
              <a:defRPr sz="1800"/>
            </a:pPr>
            <a:endParaRPr sz="2352">
              <a:latin typeface="Cambria"/>
              <a:ea typeface="Cambria"/>
              <a:cs typeface="Cambria"/>
              <a:sym typeface="Cambria"/>
            </a:endParaRPr>
          </a:p>
          <a:p>
            <a:pPr marL="624789" marR="448055" lvl="1" indent="-224027" algn="just" defTabSz="448055">
              <a:lnSpc>
                <a:spcPct val="150000"/>
              </a:lnSpc>
              <a:buSzPct val="100000"/>
              <a:tabLst>
                <a:tab pos="1016000" algn="l"/>
              </a:tabLst>
              <a:defRPr sz="1800"/>
            </a:pPr>
            <a:r>
              <a:rPr sz="2352">
                <a:latin typeface="Cambria"/>
                <a:ea typeface="Cambria"/>
                <a:cs typeface="Cambria"/>
                <a:sym typeface="Cambria"/>
              </a:rPr>
              <a:t> Not registered as a «minority». No claim to establish a “minority status”. Officially recognised as a «</a:t>
            </a:r>
            <a:r>
              <a:rPr sz="2352" b="1">
                <a:latin typeface="Cambria"/>
                <a:ea typeface="Cambria"/>
                <a:cs typeface="Cambria"/>
                <a:sym typeface="Cambria"/>
              </a:rPr>
              <a:t>vulnerable group</a:t>
            </a:r>
            <a:r>
              <a:rPr sz="2352">
                <a:latin typeface="Cambria"/>
                <a:ea typeface="Cambria"/>
                <a:cs typeface="Cambria"/>
                <a:sym typeface="Cambria"/>
              </a:rPr>
              <a:t>».</a:t>
            </a:r>
          </a:p>
          <a:p>
            <a:pPr marL="624789" marR="448055" lvl="1" indent="-224027" algn="just" defTabSz="448055">
              <a:lnSpc>
                <a:spcPct val="150000"/>
              </a:lnSpc>
              <a:buSzPct val="100000"/>
              <a:tabLst>
                <a:tab pos="1016000" algn="l"/>
              </a:tabLst>
              <a:defRPr sz="1800"/>
            </a:pPr>
            <a:endParaRPr sz="2352">
              <a:latin typeface="Cambria"/>
              <a:ea typeface="Cambria"/>
              <a:cs typeface="Cambria"/>
              <a:sym typeface="Cambria"/>
            </a:endParaRPr>
          </a:p>
          <a:p>
            <a:pPr marL="624789" marR="448055" lvl="1" indent="-224027" algn="just" defTabSz="448055">
              <a:lnSpc>
                <a:spcPct val="150000"/>
              </a:lnSpc>
              <a:buSzPct val="100000"/>
              <a:tabLst>
                <a:tab pos="1016000" algn="l"/>
              </a:tabLst>
              <a:defRPr sz="1800"/>
            </a:pPr>
            <a:r>
              <a:rPr sz="2352">
                <a:latin typeface="Cambria"/>
                <a:ea typeface="Cambria"/>
                <a:cs typeface="Cambria"/>
                <a:sym typeface="Cambria"/>
              </a:rPr>
              <a:t>Numbers: 80,000-300,000 (estimations). Most likely </a:t>
            </a:r>
            <a:r>
              <a:rPr sz="2352" b="1">
                <a:latin typeface="Cambria"/>
                <a:ea typeface="Cambria"/>
                <a:cs typeface="Cambria"/>
                <a:sym typeface="Cambria"/>
              </a:rPr>
              <a:t>150,000-200,000</a:t>
            </a:r>
            <a:r>
              <a:rPr sz="2352">
                <a:latin typeface="Cambria"/>
                <a:ea typeface="Cambria"/>
                <a:cs typeface="Cambria"/>
                <a:sym typeface="Cambria"/>
              </a:rPr>
              <a:t> (1,5%-2% of Population)</a:t>
            </a:r>
          </a:p>
          <a:p>
            <a:pPr marR="448055" lvl="1" indent="400761" algn="just" defTabSz="448055">
              <a:lnSpc>
                <a:spcPct val="150000"/>
              </a:lnSpc>
              <a:tabLst>
                <a:tab pos="1016000" algn="l"/>
              </a:tabLst>
              <a:defRPr sz="1800"/>
            </a:pPr>
            <a:endParaRPr sz="2352">
              <a:latin typeface="Cambria"/>
              <a:ea typeface="Cambria"/>
              <a:cs typeface="Cambria"/>
              <a:sym typeface="Cambria"/>
            </a:endParaRPr>
          </a:p>
          <a:p>
            <a:pPr marL="624789" marR="448055" lvl="1" indent="-224027" algn="just" defTabSz="448055">
              <a:lnSpc>
                <a:spcPct val="150000"/>
              </a:lnSpc>
              <a:buSzPct val="100000"/>
              <a:tabLst>
                <a:tab pos="1016000" algn="l"/>
              </a:tabLst>
              <a:defRPr sz="1800"/>
            </a:pPr>
            <a:r>
              <a:rPr sz="2352">
                <a:latin typeface="Cambria"/>
                <a:ea typeface="Cambria"/>
                <a:cs typeface="Cambria"/>
                <a:sym typeface="Cambria"/>
              </a:rPr>
              <a:t>Accepted as Greek citizens </a:t>
            </a:r>
            <a:r>
              <a:rPr sz="2352" b="1" u="sng">
                <a:latin typeface="Cambria"/>
                <a:ea typeface="Cambria"/>
                <a:cs typeface="Cambria"/>
                <a:sym typeface="Cambria"/>
              </a:rPr>
              <a:t>since the 1970’s</a:t>
            </a:r>
            <a:r>
              <a:rPr sz="2352">
                <a:latin typeface="Cambria"/>
                <a:ea typeface="Cambria"/>
                <a:cs typeface="Cambria"/>
                <a:sym typeface="Cambria"/>
              </a:rPr>
              <a:t>. </a:t>
            </a:r>
          </a:p>
          <a:p>
            <a:pPr marL="624789" marR="448055" lvl="1" indent="-224027" algn="just" defTabSz="448055">
              <a:lnSpc>
                <a:spcPct val="150000"/>
              </a:lnSpc>
              <a:buSzPct val="100000"/>
              <a:tabLst>
                <a:tab pos="1016000" algn="l"/>
              </a:tabLst>
              <a:defRPr sz="1800"/>
            </a:pPr>
            <a:r>
              <a:rPr sz="2352">
                <a:latin typeface="Cambria"/>
                <a:ea typeface="Cambria"/>
                <a:cs typeface="Cambria"/>
                <a:sym typeface="Cambria"/>
              </a:rPr>
              <a:t>Since 1990’s migrants from Romania, Bulgaria and Albania.</a:t>
            </a:r>
          </a:p>
        </p:txBody>
      </p:sp>
      <p:pic>
        <p:nvPicPr>
          <p:cNvPr id="38" name="pasted-image.pdf"/>
          <p:cNvPicPr/>
          <p:nvPr/>
        </p:nvPicPr>
        <p:blipFill>
          <a:blip r:embed="rId3">
            <a:extLst/>
          </a:blip>
          <a:stretch>
            <a:fillRect/>
          </a:stretch>
        </p:blipFill>
        <p:spPr>
          <a:xfrm>
            <a:off x="1898650" y="768350"/>
            <a:ext cx="2994018" cy="520197"/>
          </a:xfrm>
          <a:prstGeom prst="rect">
            <a:avLst/>
          </a:prstGeom>
          <a:ln w="12700">
            <a:miter lim="400000"/>
          </a:ln>
        </p:spPr>
      </p:pic>
      <p:pic>
        <p:nvPicPr>
          <p:cNvPr id="39" name="pasted-image.pdf"/>
          <p:cNvPicPr/>
          <p:nvPr/>
        </p:nvPicPr>
        <p:blipFill>
          <a:blip r:embed="rId4">
            <a:extLst/>
          </a:blip>
          <a:stretch>
            <a:fillRect/>
          </a:stretch>
        </p:blipFill>
        <p:spPr>
          <a:xfrm>
            <a:off x="7112000" y="695919"/>
            <a:ext cx="2994018" cy="716361"/>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113" name="Shape 113"/>
          <p:cNvSpPr>
            <a:spLocks noGrp="1"/>
          </p:cNvSpPr>
          <p:nvPr>
            <p:ph type="title"/>
          </p:nvPr>
        </p:nvSpPr>
        <p:spPr>
          <a:xfrm>
            <a:off x="1270000" y="1828979"/>
            <a:ext cx="10464800" cy="6761065"/>
          </a:xfrm>
          <a:prstGeom prst="rect">
            <a:avLst/>
          </a:prstGeom>
          <a:blipFill>
            <a:blip r:embed="rId2"/>
          </a:blipFill>
          <a:effectLst>
            <a:outerShdw blurRad="38100" dist="25400" dir="5400000" rotWithShape="0">
              <a:srgbClr val="000000">
                <a:alpha val="50000"/>
              </a:srgbClr>
            </a:outerShdw>
          </a:effectLst>
        </p:spPr>
        <p:txBody>
          <a:bodyPr anchor="t"/>
          <a:lstStyle/>
          <a:p>
            <a:pPr marR="457200" lvl="0" defTabSz="457200">
              <a:defRPr sz="1800"/>
            </a:pPr>
            <a:r>
              <a:rPr sz="3600" b="1" u="sng">
                <a:latin typeface="Cambria"/>
                <a:ea typeface="Cambria"/>
                <a:cs typeface="Cambria"/>
                <a:sym typeface="Cambria"/>
              </a:rPr>
              <a:t>Program Main Achievements 3</a:t>
            </a:r>
          </a:p>
          <a:p>
            <a:pPr marR="457200" lvl="0" defTabSz="457200">
              <a:defRPr sz="1800"/>
            </a:pPr>
            <a:endParaRPr sz="3000" b="1" u="sng">
              <a:solidFill>
                <a:srgbClr val="FFFFFF"/>
              </a:solidFill>
              <a:latin typeface="Cambria"/>
              <a:ea typeface="Cambria"/>
              <a:cs typeface="Cambria"/>
              <a:sym typeface="Cambria"/>
            </a:endParaRPr>
          </a:p>
          <a:p>
            <a:pPr marR="457200" lvl="0" defTabSz="457200">
              <a:defRPr sz="1800"/>
            </a:pPr>
            <a:endParaRPr sz="3000" b="1" u="sng">
              <a:solidFill>
                <a:srgbClr val="FFFFFF"/>
              </a:solidFill>
              <a:latin typeface="Cambria"/>
              <a:ea typeface="Cambria"/>
              <a:cs typeface="Cambria"/>
              <a:sym typeface="Cambria"/>
            </a:endParaRPr>
          </a:p>
          <a:p>
            <a:pPr marR="457200" lvl="0" defTabSz="457200">
              <a:defRPr sz="1800"/>
            </a:pPr>
            <a:endParaRPr sz="3000" b="1" u="sng">
              <a:solidFill>
                <a:srgbClr val="FFFFFF"/>
              </a:solidFill>
              <a:latin typeface="Cambria"/>
              <a:ea typeface="Cambria"/>
              <a:cs typeface="Cambria"/>
              <a:sym typeface="Cambria"/>
            </a:endParaRPr>
          </a:p>
          <a:p>
            <a:pPr marL="228600" marR="457200" lvl="0" indent="-228600" algn="just" defTabSz="457200">
              <a:lnSpc>
                <a:spcPct val="190000"/>
              </a:lnSpc>
              <a:buSzPct val="100000"/>
              <a:defRPr sz="1800"/>
            </a:pPr>
            <a:r>
              <a:rPr sz="3000" b="1" u="sng">
                <a:solidFill>
                  <a:srgbClr val="FFFFFF"/>
                </a:solidFill>
                <a:latin typeface="Cambria"/>
                <a:ea typeface="Cambria"/>
                <a:cs typeface="Cambria"/>
                <a:sym typeface="Cambria"/>
              </a:rPr>
              <a:t>Establishment of a inter-ministerial working group to prepare legislation proposals considering the registration of Greek Roma (Dec. 2017).</a:t>
            </a:r>
          </a:p>
        </p:txBody>
      </p:sp>
      <p:pic>
        <p:nvPicPr>
          <p:cNvPr id="114" name="pasted-image.pdf"/>
          <p:cNvPicPr/>
          <p:nvPr/>
        </p:nvPicPr>
        <p:blipFill>
          <a:blip r:embed="rId3">
            <a:extLst/>
          </a:blip>
          <a:stretch>
            <a:fillRect/>
          </a:stretch>
        </p:blipFill>
        <p:spPr>
          <a:xfrm>
            <a:off x="1898650" y="768350"/>
            <a:ext cx="2994018" cy="520197"/>
          </a:xfrm>
          <a:prstGeom prst="rect">
            <a:avLst/>
          </a:prstGeom>
          <a:ln w="12700">
            <a:miter lim="400000"/>
          </a:ln>
        </p:spPr>
      </p:pic>
      <p:pic>
        <p:nvPicPr>
          <p:cNvPr id="115" name="pasted-image.pdf"/>
          <p:cNvPicPr/>
          <p:nvPr/>
        </p:nvPicPr>
        <p:blipFill>
          <a:blip r:embed="rId4">
            <a:extLst/>
          </a:blip>
          <a:stretch>
            <a:fillRect/>
          </a:stretch>
        </p:blipFill>
        <p:spPr>
          <a:xfrm>
            <a:off x="7112000" y="695919"/>
            <a:ext cx="2994018" cy="716361"/>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117" name="Shape 117"/>
          <p:cNvSpPr>
            <a:spLocks noGrp="1"/>
          </p:cNvSpPr>
          <p:nvPr>
            <p:ph type="title"/>
          </p:nvPr>
        </p:nvSpPr>
        <p:spPr>
          <a:xfrm>
            <a:off x="1270000" y="1828979"/>
            <a:ext cx="10464800" cy="6761065"/>
          </a:xfrm>
          <a:prstGeom prst="rect">
            <a:avLst/>
          </a:prstGeom>
          <a:blipFill>
            <a:blip r:embed="rId2"/>
          </a:blipFill>
          <a:effectLst>
            <a:outerShdw blurRad="38100" dist="25400" dir="5400000" rotWithShape="0">
              <a:srgbClr val="000000">
                <a:alpha val="50000"/>
              </a:srgbClr>
            </a:outerShdw>
          </a:effectLst>
        </p:spPr>
        <p:txBody>
          <a:bodyPr anchor="t"/>
          <a:lstStyle/>
          <a:p>
            <a:pPr marR="457200" lvl="0" defTabSz="457200">
              <a:defRPr sz="1800"/>
            </a:pPr>
            <a:r>
              <a:rPr sz="3600" b="1" u="sng">
                <a:latin typeface="Cambria"/>
                <a:ea typeface="Cambria"/>
                <a:cs typeface="Cambria"/>
                <a:sym typeface="Cambria"/>
              </a:rPr>
              <a:t>Program Main Achievements 4</a:t>
            </a:r>
          </a:p>
          <a:p>
            <a:pPr marR="457200" lvl="0" defTabSz="457200">
              <a:defRPr sz="1800"/>
            </a:pPr>
            <a:endParaRPr sz="3000" b="1" u="sng">
              <a:latin typeface="Cambria"/>
              <a:ea typeface="Cambria"/>
              <a:cs typeface="Cambria"/>
              <a:sym typeface="Cambria"/>
            </a:endParaRPr>
          </a:p>
          <a:p>
            <a:pPr marR="457200" lvl="0" defTabSz="457200">
              <a:defRPr sz="1800"/>
            </a:pPr>
            <a:endParaRPr sz="3000" b="1" u="sng">
              <a:latin typeface="Cambria"/>
              <a:ea typeface="Cambria"/>
              <a:cs typeface="Cambria"/>
              <a:sym typeface="Cambria"/>
            </a:endParaRPr>
          </a:p>
          <a:p>
            <a:pPr marR="457200" lvl="0" defTabSz="457200">
              <a:defRPr sz="1800"/>
            </a:pPr>
            <a:endParaRPr sz="3000" b="1" u="sng">
              <a:solidFill>
                <a:srgbClr val="FFFFFF"/>
              </a:solidFill>
              <a:latin typeface="Cambria"/>
              <a:ea typeface="Cambria"/>
              <a:cs typeface="Cambria"/>
              <a:sym typeface="Cambria"/>
            </a:endParaRPr>
          </a:p>
          <a:p>
            <a:pPr marR="457200" lvl="0" defTabSz="457200">
              <a:defRPr sz="1800"/>
            </a:pPr>
            <a:endParaRPr sz="3000" b="1" u="sng">
              <a:solidFill>
                <a:srgbClr val="FFFFFF"/>
              </a:solidFill>
              <a:latin typeface="Cambria"/>
              <a:ea typeface="Cambria"/>
              <a:cs typeface="Cambria"/>
              <a:sym typeface="Cambria"/>
            </a:endParaRPr>
          </a:p>
          <a:p>
            <a:pPr marR="457200" lvl="0" defTabSz="457200">
              <a:defRPr sz="1800"/>
            </a:pPr>
            <a:r>
              <a:rPr sz="3000" b="1" u="sng">
                <a:solidFill>
                  <a:srgbClr val="002452"/>
                </a:solidFill>
                <a:latin typeface="Cambria"/>
                <a:ea typeface="Cambria"/>
                <a:cs typeface="Cambria"/>
                <a:sym typeface="Cambria"/>
              </a:rPr>
              <a:t>Case won by JUSTROM Thessaloniki Lawyer: </a:t>
            </a:r>
          </a:p>
          <a:p>
            <a:pPr marR="457200" lvl="0" defTabSz="457200">
              <a:defRPr sz="1800"/>
            </a:pPr>
            <a:endParaRPr sz="3000" b="1" u="sng">
              <a:solidFill>
                <a:srgbClr val="FFFFFF"/>
              </a:solidFill>
              <a:latin typeface="Cambria"/>
              <a:ea typeface="Cambria"/>
              <a:cs typeface="Cambria"/>
              <a:sym typeface="Cambria"/>
            </a:endParaRPr>
          </a:p>
          <a:p>
            <a:pPr marR="457200" lvl="0" defTabSz="457200">
              <a:defRPr sz="1800"/>
            </a:pPr>
            <a:r>
              <a:rPr sz="3000" b="1" u="sng">
                <a:solidFill>
                  <a:srgbClr val="FFFFFF"/>
                </a:solidFill>
                <a:latin typeface="Cambria"/>
                <a:ea typeface="Cambria"/>
                <a:cs typeface="Cambria"/>
                <a:sym typeface="Cambria"/>
              </a:rPr>
              <a:t>Free representation at Court without a Court-Fee. </a:t>
            </a:r>
          </a:p>
          <a:p>
            <a:pPr marR="457200" lvl="0" defTabSz="457200">
              <a:defRPr sz="1800"/>
            </a:pPr>
            <a:endParaRPr sz="3000" b="1" u="sng">
              <a:latin typeface="Cambria"/>
              <a:ea typeface="Cambria"/>
              <a:cs typeface="Cambria"/>
              <a:sym typeface="Cambria"/>
            </a:endParaRPr>
          </a:p>
          <a:p>
            <a:pPr marR="457200" lvl="0" defTabSz="457200">
              <a:defRPr sz="1800"/>
            </a:pPr>
            <a:endParaRPr sz="3000" b="1" u="sng">
              <a:latin typeface="Cambria"/>
              <a:ea typeface="Cambria"/>
              <a:cs typeface="Cambria"/>
              <a:sym typeface="Cambria"/>
            </a:endParaRPr>
          </a:p>
          <a:p>
            <a:pPr marR="457200" lvl="0" defTabSz="457200">
              <a:defRPr sz="1800"/>
            </a:pPr>
            <a:endParaRPr sz="3000" b="1" u="sng">
              <a:latin typeface="Cambria"/>
              <a:ea typeface="Cambria"/>
              <a:cs typeface="Cambria"/>
              <a:sym typeface="Cambria"/>
            </a:endParaRPr>
          </a:p>
        </p:txBody>
      </p:sp>
      <p:pic>
        <p:nvPicPr>
          <p:cNvPr id="118" name="pasted-image.pdf"/>
          <p:cNvPicPr/>
          <p:nvPr/>
        </p:nvPicPr>
        <p:blipFill>
          <a:blip r:embed="rId3">
            <a:extLst/>
          </a:blip>
          <a:stretch>
            <a:fillRect/>
          </a:stretch>
        </p:blipFill>
        <p:spPr>
          <a:xfrm>
            <a:off x="1898650" y="768350"/>
            <a:ext cx="2994018" cy="520197"/>
          </a:xfrm>
          <a:prstGeom prst="rect">
            <a:avLst/>
          </a:prstGeom>
          <a:ln w="12700">
            <a:miter lim="400000"/>
          </a:ln>
        </p:spPr>
      </p:pic>
      <p:pic>
        <p:nvPicPr>
          <p:cNvPr id="119" name="pasted-image.pdf"/>
          <p:cNvPicPr/>
          <p:nvPr/>
        </p:nvPicPr>
        <p:blipFill>
          <a:blip r:embed="rId4">
            <a:extLst/>
          </a:blip>
          <a:stretch>
            <a:fillRect/>
          </a:stretch>
        </p:blipFill>
        <p:spPr>
          <a:xfrm>
            <a:off x="7112000" y="695919"/>
            <a:ext cx="2994018" cy="716361"/>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121" name="Shape 121"/>
          <p:cNvSpPr>
            <a:spLocks noGrp="1"/>
          </p:cNvSpPr>
          <p:nvPr>
            <p:ph type="title"/>
          </p:nvPr>
        </p:nvSpPr>
        <p:spPr>
          <a:xfrm>
            <a:off x="1168400" y="1864568"/>
            <a:ext cx="10464800" cy="6761064"/>
          </a:xfrm>
          <a:prstGeom prst="rect">
            <a:avLst/>
          </a:prstGeom>
          <a:blipFill>
            <a:blip r:embed="rId2"/>
          </a:blipFill>
          <a:effectLst>
            <a:outerShdw blurRad="38100" dist="25400" dir="5400000" rotWithShape="0">
              <a:srgbClr val="000000">
                <a:alpha val="50000"/>
              </a:srgbClr>
            </a:outerShdw>
          </a:effectLst>
        </p:spPr>
        <p:txBody>
          <a:bodyPr/>
          <a:lstStyle/>
          <a:p>
            <a:pPr marR="457200" lvl="0" defTabSz="457200">
              <a:defRPr sz="1800"/>
            </a:pPr>
            <a:r>
              <a:rPr sz="3000" b="1" u="sng">
                <a:latin typeface="Cambria"/>
                <a:ea typeface="Cambria"/>
                <a:cs typeface="Cambria"/>
                <a:sym typeface="Cambria"/>
              </a:rPr>
              <a:t> IMPACT</a:t>
            </a:r>
          </a:p>
          <a:p>
            <a:pPr marR="457200" lvl="0" algn="l" defTabSz="457200">
              <a:spcBef>
                <a:spcPts val="1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3000">
              <a:latin typeface="Cambria"/>
              <a:ea typeface="Cambria"/>
              <a:cs typeface="Cambria"/>
              <a:sym typeface="Cambria"/>
            </a:endParaRPr>
          </a:p>
          <a:p>
            <a:pPr marL="228600" lvl="0" indent="-228600" algn="l" defTabSz="457200">
              <a:buSzPct val="100000"/>
              <a:defRPr sz="1800"/>
            </a:pPr>
            <a:r>
              <a:rPr sz="3000">
                <a:latin typeface="Cambria"/>
                <a:ea typeface="Cambria"/>
                <a:cs typeface="Cambria"/>
                <a:sym typeface="Cambria"/>
              </a:rPr>
              <a:t> “</a:t>
            </a:r>
            <a:r>
              <a:rPr sz="3000" i="1">
                <a:latin typeface="Cambria"/>
                <a:ea typeface="Cambria"/>
                <a:cs typeface="Cambria"/>
                <a:sym typeface="Cambria"/>
              </a:rPr>
              <a:t>We make people feel security. They feel more secure when they now that were are there, ready to support them</a:t>
            </a:r>
            <a:r>
              <a:rPr sz="3000">
                <a:latin typeface="Cambria"/>
                <a:ea typeface="Cambria"/>
                <a:cs typeface="Cambria"/>
                <a:sym typeface="Cambria"/>
              </a:rPr>
              <a:t>” [Justrom Mediator - Thessaloniki]</a:t>
            </a:r>
          </a:p>
          <a:p>
            <a:pPr lvl="0" algn="l" defTabSz="457200">
              <a:defRPr sz="1800"/>
            </a:pPr>
            <a:endParaRPr sz="3000" b="1">
              <a:latin typeface="Cambria"/>
              <a:ea typeface="Cambria"/>
              <a:cs typeface="Cambria"/>
              <a:sym typeface="Cambria"/>
            </a:endParaRPr>
          </a:p>
          <a:p>
            <a:pPr marL="228600" marR="457200" lvl="0" indent="-228600" algn="l" defTabSz="457200">
              <a:spcBef>
                <a:spcPts val="1200"/>
              </a:spcBef>
              <a:buSzPct val="1000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3000">
                <a:solidFill>
                  <a:srgbClr val="FFFFFF"/>
                </a:solidFill>
                <a:latin typeface="Cambria"/>
                <a:ea typeface="Cambria"/>
                <a:cs typeface="Cambria"/>
                <a:sym typeface="Cambria"/>
              </a:rPr>
              <a:t>“</a:t>
            </a:r>
            <a:r>
              <a:rPr sz="3000" i="1">
                <a:solidFill>
                  <a:srgbClr val="FFFFFF"/>
                </a:solidFill>
                <a:latin typeface="Cambria"/>
                <a:ea typeface="Cambria"/>
                <a:cs typeface="Cambria"/>
                <a:sym typeface="Cambria"/>
              </a:rPr>
              <a:t>Beneficiaries, although lacking basic education, they are able to access justice if they are given proper instructions</a:t>
            </a:r>
            <a:r>
              <a:rPr sz="3000">
                <a:solidFill>
                  <a:srgbClr val="FFFFFF"/>
                </a:solidFill>
                <a:latin typeface="Cambria"/>
                <a:ea typeface="Cambria"/>
                <a:cs typeface="Cambria"/>
                <a:sym typeface="Cambria"/>
              </a:rPr>
              <a:t>” [Justrom Lawyer, Thessaloniki]</a:t>
            </a:r>
          </a:p>
          <a:p>
            <a:pPr marL="228600" marR="457200" lvl="0" indent="-228600" algn="l" defTabSz="457200">
              <a:spcBef>
                <a:spcPts val="1200"/>
              </a:spcBef>
              <a:buSzPct val="1000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3000">
              <a:latin typeface="Cambria"/>
              <a:ea typeface="Cambria"/>
              <a:cs typeface="Cambria"/>
              <a:sym typeface="Cambria"/>
            </a:endParaRPr>
          </a:p>
          <a:p>
            <a:pPr marL="228600" marR="457200" lvl="0" indent="-228600" algn="l" defTabSz="457200">
              <a:spcBef>
                <a:spcPts val="1200"/>
              </a:spcBef>
              <a:buSzPct val="100000"/>
              <a:defRPr sz="1800"/>
            </a:pPr>
            <a:r>
              <a:rPr sz="3000" i="1">
                <a:latin typeface="Cambria"/>
                <a:ea typeface="Cambria"/>
                <a:cs typeface="Cambria"/>
                <a:sym typeface="Cambria"/>
              </a:rPr>
              <a:t>One cannot ask for legal counsel and representation if she is not aware that she holds a claim or that one of her rights have been infringed</a:t>
            </a:r>
            <a:r>
              <a:rPr sz="3000">
                <a:latin typeface="Cambria"/>
                <a:ea typeface="Cambria"/>
                <a:cs typeface="Cambria"/>
                <a:sym typeface="Cambria"/>
              </a:rPr>
              <a:t>” [Justrom Lawyer, Thessaloniki].</a:t>
            </a:r>
          </a:p>
        </p:txBody>
      </p:sp>
      <p:pic>
        <p:nvPicPr>
          <p:cNvPr id="122" name="pasted-image.pdf"/>
          <p:cNvPicPr/>
          <p:nvPr/>
        </p:nvPicPr>
        <p:blipFill>
          <a:blip r:embed="rId3">
            <a:extLst/>
          </a:blip>
          <a:stretch>
            <a:fillRect/>
          </a:stretch>
        </p:blipFill>
        <p:spPr>
          <a:xfrm>
            <a:off x="1898650" y="768350"/>
            <a:ext cx="2994018" cy="520197"/>
          </a:xfrm>
          <a:prstGeom prst="rect">
            <a:avLst/>
          </a:prstGeom>
          <a:ln w="12700">
            <a:miter lim="400000"/>
          </a:ln>
        </p:spPr>
      </p:pic>
      <p:pic>
        <p:nvPicPr>
          <p:cNvPr id="123" name="pasted-image.pdf"/>
          <p:cNvPicPr/>
          <p:nvPr/>
        </p:nvPicPr>
        <p:blipFill>
          <a:blip r:embed="rId4">
            <a:extLst/>
          </a:blip>
          <a:stretch>
            <a:fillRect/>
          </a:stretch>
        </p:blipFill>
        <p:spPr>
          <a:xfrm>
            <a:off x="7112000" y="695919"/>
            <a:ext cx="2994018" cy="716361"/>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125" name="Shape 125"/>
          <p:cNvSpPr>
            <a:spLocks noGrp="1"/>
          </p:cNvSpPr>
          <p:nvPr>
            <p:ph type="title"/>
          </p:nvPr>
        </p:nvSpPr>
        <p:spPr>
          <a:xfrm>
            <a:off x="1168400" y="1864568"/>
            <a:ext cx="10464800" cy="6761064"/>
          </a:xfrm>
          <a:prstGeom prst="rect">
            <a:avLst/>
          </a:prstGeom>
          <a:blipFill>
            <a:blip r:embed="rId2"/>
          </a:blipFill>
          <a:effectLst>
            <a:outerShdw blurRad="38100" dist="25400" dir="5400000" rotWithShape="0">
              <a:srgbClr val="000000">
                <a:alpha val="50000"/>
              </a:srgbClr>
            </a:outerShdw>
          </a:effectLst>
        </p:spPr>
        <p:txBody>
          <a:bodyPr anchor="t"/>
          <a:lstStyle/>
          <a:p>
            <a:pPr marR="457200" lvl="0" defTabSz="457200">
              <a:defRPr sz="1800"/>
            </a:pPr>
            <a:r>
              <a:rPr sz="3000" b="1" u="sng">
                <a:latin typeface="Cambria"/>
                <a:ea typeface="Cambria"/>
                <a:cs typeface="Cambria"/>
                <a:sym typeface="Cambria"/>
              </a:rPr>
              <a:t>7. NEXT PHASE</a:t>
            </a:r>
          </a:p>
          <a:p>
            <a:pPr marR="457200" lvl="0" defTabSz="457200">
              <a:defRPr sz="1800"/>
            </a:pPr>
            <a:endParaRPr sz="3100" b="1" u="sng">
              <a:latin typeface="Cambria"/>
              <a:ea typeface="Cambria"/>
              <a:cs typeface="Cambria"/>
              <a:sym typeface="Cambria"/>
            </a:endParaRPr>
          </a:p>
          <a:p>
            <a:pPr marR="457200" lvl="0" defTabSz="457200">
              <a:defRPr sz="1800"/>
            </a:pPr>
            <a:endParaRPr sz="3100" b="1" u="sng">
              <a:latin typeface="Cambria"/>
              <a:ea typeface="Cambria"/>
              <a:cs typeface="Cambria"/>
              <a:sym typeface="Cambria"/>
            </a:endParaRPr>
          </a:p>
          <a:p>
            <a:pPr marL="457200" marR="457200" lvl="0" indent="-228600" algn="l" defTabSz="457200">
              <a:spcBef>
                <a:spcPts val="2400"/>
              </a:spcBef>
              <a:defRPr sz="1800"/>
            </a:pPr>
            <a:r>
              <a:rPr sz="3100">
                <a:latin typeface="Symbol"/>
                <a:ea typeface="Symbol"/>
                <a:cs typeface="Symbol"/>
                <a:sym typeface="Symbol"/>
              </a:rPr>
              <a:t>•	A</a:t>
            </a:r>
            <a:r>
              <a:rPr sz="3100">
                <a:latin typeface="Arial"/>
                <a:ea typeface="Arial"/>
                <a:cs typeface="Arial"/>
                <a:sym typeface="Arial"/>
              </a:rPr>
              <a:t>wareness raising and mentoring gatherings with Roma women</a:t>
            </a:r>
          </a:p>
          <a:p>
            <a:pPr marL="457200" marR="457200" lvl="0" indent="-228600" algn="l" defTabSz="457200">
              <a:spcBef>
                <a:spcPts val="2400"/>
              </a:spcBef>
              <a:defRPr sz="1800"/>
            </a:pPr>
            <a:r>
              <a:rPr sz="3100">
                <a:latin typeface="Symbol"/>
                <a:ea typeface="Symbol"/>
                <a:cs typeface="Symbol"/>
                <a:sym typeface="Symbol"/>
              </a:rPr>
              <a:t>•	L</a:t>
            </a:r>
            <a:r>
              <a:rPr sz="3100">
                <a:latin typeface="Arial"/>
                <a:ea typeface="Arial"/>
                <a:cs typeface="Arial"/>
                <a:sym typeface="Arial"/>
              </a:rPr>
              <a:t>iteracy classes</a:t>
            </a:r>
          </a:p>
          <a:p>
            <a:pPr marL="457200" marR="457200" lvl="0" indent="-228600" algn="l" defTabSz="457200">
              <a:spcBef>
                <a:spcPts val="2400"/>
              </a:spcBef>
              <a:defRPr sz="1800"/>
            </a:pPr>
            <a:r>
              <a:rPr sz="3100">
                <a:latin typeface="Symbol"/>
                <a:ea typeface="Symbol"/>
                <a:cs typeface="Symbol"/>
                <a:sym typeface="Symbol"/>
              </a:rPr>
              <a:t>•	I</a:t>
            </a:r>
            <a:r>
              <a:rPr sz="3100">
                <a:latin typeface="Arial"/>
                <a:ea typeface="Arial"/>
                <a:cs typeface="Arial"/>
                <a:sym typeface="Arial"/>
              </a:rPr>
              <a:t>nfo days at local authorities with beneficiaries on social services, benefits, child allowance etc.</a:t>
            </a:r>
          </a:p>
          <a:p>
            <a:pPr marL="457200" marR="457200" lvl="0" indent="-228600" algn="l" defTabSz="457200">
              <a:spcBef>
                <a:spcPts val="2400"/>
              </a:spcBef>
              <a:defRPr sz="1800"/>
            </a:pPr>
            <a:r>
              <a:rPr sz="3100">
                <a:latin typeface="Symbol"/>
                <a:ea typeface="Symbol"/>
                <a:cs typeface="Symbol"/>
                <a:sym typeface="Symbol"/>
              </a:rPr>
              <a:t>•	M</a:t>
            </a:r>
            <a:r>
              <a:rPr sz="3100">
                <a:latin typeface="Arial"/>
                <a:ea typeface="Arial"/>
                <a:cs typeface="Arial"/>
                <a:sym typeface="Arial"/>
              </a:rPr>
              <a:t>eetings with equality bodies and NHRIs</a:t>
            </a:r>
          </a:p>
          <a:p>
            <a:pPr marL="457200" marR="457200" lvl="0" indent="-228600" algn="l" defTabSz="457200">
              <a:spcBef>
                <a:spcPts val="2400"/>
              </a:spcBef>
              <a:defRPr sz="1800"/>
            </a:pPr>
            <a:r>
              <a:rPr sz="3100">
                <a:latin typeface="Symbol"/>
                <a:ea typeface="Symbol"/>
                <a:cs typeface="Symbol"/>
                <a:sym typeface="Symbol"/>
              </a:rPr>
              <a:t>•	S</a:t>
            </a:r>
            <a:r>
              <a:rPr sz="3100">
                <a:latin typeface="Arial"/>
                <a:ea typeface="Arial"/>
                <a:cs typeface="Arial"/>
                <a:sym typeface="Arial"/>
              </a:rPr>
              <a:t>eminars with legal aid lawyers on Roma</a:t>
            </a:r>
          </a:p>
        </p:txBody>
      </p:sp>
      <p:pic>
        <p:nvPicPr>
          <p:cNvPr id="126" name="pasted-image.pdf"/>
          <p:cNvPicPr/>
          <p:nvPr/>
        </p:nvPicPr>
        <p:blipFill>
          <a:blip r:embed="rId3">
            <a:extLst/>
          </a:blip>
          <a:stretch>
            <a:fillRect/>
          </a:stretch>
        </p:blipFill>
        <p:spPr>
          <a:xfrm>
            <a:off x="1898650" y="768350"/>
            <a:ext cx="2994018" cy="520197"/>
          </a:xfrm>
          <a:prstGeom prst="rect">
            <a:avLst/>
          </a:prstGeom>
          <a:ln w="12700">
            <a:miter lim="400000"/>
          </a:ln>
        </p:spPr>
      </p:pic>
      <p:pic>
        <p:nvPicPr>
          <p:cNvPr id="127" name="pasted-image.pdf"/>
          <p:cNvPicPr/>
          <p:nvPr/>
        </p:nvPicPr>
        <p:blipFill>
          <a:blip r:embed="rId4">
            <a:extLst/>
          </a:blip>
          <a:stretch>
            <a:fillRect/>
          </a:stretch>
        </p:blipFill>
        <p:spPr>
          <a:xfrm>
            <a:off x="7112000" y="695919"/>
            <a:ext cx="2994018" cy="716361"/>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129" name="Shape 129"/>
          <p:cNvSpPr>
            <a:spLocks noGrp="1"/>
          </p:cNvSpPr>
          <p:nvPr>
            <p:ph type="title"/>
          </p:nvPr>
        </p:nvSpPr>
        <p:spPr>
          <a:xfrm>
            <a:off x="1168400" y="1864568"/>
            <a:ext cx="10464800" cy="6761064"/>
          </a:xfrm>
          <a:prstGeom prst="rect">
            <a:avLst/>
          </a:prstGeom>
          <a:blipFill>
            <a:blip r:embed="rId2"/>
          </a:blipFill>
          <a:effectLst>
            <a:outerShdw blurRad="38100" dist="25400" dir="5400000" rotWithShape="0">
              <a:srgbClr val="000000">
                <a:alpha val="50000"/>
              </a:srgbClr>
            </a:outerShdw>
          </a:effectLst>
        </p:spPr>
        <p:txBody>
          <a:bodyPr anchor="t"/>
          <a:lstStyle/>
          <a:p>
            <a:pPr lvl="0">
              <a:defRPr sz="1800"/>
            </a:pPr>
            <a:r>
              <a:rPr sz="3000" b="1" u="sng">
                <a:latin typeface="Cambria"/>
                <a:ea typeface="Cambria"/>
                <a:cs typeface="Cambria"/>
                <a:sym typeface="Cambria"/>
              </a:rPr>
              <a:t>8. CONCLUSIONS</a:t>
            </a:r>
          </a:p>
          <a:p>
            <a:pPr lvl="0">
              <a:defRPr sz="1800"/>
            </a:pPr>
            <a:endParaRPr sz="2700">
              <a:latin typeface="Cambria"/>
              <a:ea typeface="Cambria"/>
              <a:cs typeface="Cambria"/>
              <a:sym typeface="Cambria"/>
            </a:endParaRPr>
          </a:p>
          <a:p>
            <a:pPr lvl="0">
              <a:defRPr sz="1800"/>
            </a:pPr>
            <a:endParaRPr sz="2700">
              <a:latin typeface="Cambria"/>
              <a:ea typeface="Cambria"/>
              <a:cs typeface="Cambria"/>
              <a:sym typeface="Cambria"/>
            </a:endParaRPr>
          </a:p>
          <a:p>
            <a:pPr lvl="0" algn="l">
              <a:defRPr sz="1800"/>
            </a:pPr>
            <a:r>
              <a:rPr sz="2700">
                <a:latin typeface="Cambria"/>
                <a:ea typeface="Cambria"/>
                <a:cs typeface="Cambria"/>
                <a:sym typeface="Cambria"/>
              </a:rPr>
              <a:t>1. Legal Clinics is </a:t>
            </a:r>
            <a:r>
              <a:rPr sz="2700" i="1">
                <a:latin typeface="Cambria"/>
                <a:ea typeface="Cambria"/>
                <a:cs typeface="Cambria"/>
                <a:sym typeface="Cambria"/>
              </a:rPr>
              <a:t>an essential tool </a:t>
            </a:r>
            <a:r>
              <a:rPr sz="2700">
                <a:latin typeface="Cambria"/>
                <a:ea typeface="Cambria"/>
                <a:cs typeface="Cambria"/>
                <a:sym typeface="Cambria"/>
              </a:rPr>
              <a:t>to increase access to Justice.</a:t>
            </a:r>
          </a:p>
          <a:p>
            <a:pPr lvl="0" algn="l">
              <a:defRPr sz="1800"/>
            </a:pPr>
            <a:endParaRPr sz="2700">
              <a:latin typeface="Cambria"/>
              <a:ea typeface="Cambria"/>
              <a:cs typeface="Cambria"/>
              <a:sym typeface="Cambria"/>
            </a:endParaRPr>
          </a:p>
          <a:p>
            <a:pPr lvl="0" algn="l">
              <a:defRPr sz="1800"/>
            </a:pPr>
            <a:r>
              <a:rPr sz="2700">
                <a:latin typeface="Cambria"/>
                <a:ea typeface="Cambria"/>
                <a:cs typeface="Cambria"/>
                <a:sym typeface="Cambria"/>
              </a:rPr>
              <a:t>2. They better operate when </a:t>
            </a:r>
            <a:r>
              <a:rPr sz="2700" i="1">
                <a:latin typeface="Cambria"/>
                <a:ea typeface="Cambria"/>
                <a:cs typeface="Cambria"/>
                <a:sym typeface="Cambria"/>
              </a:rPr>
              <a:t>inside</a:t>
            </a:r>
            <a:r>
              <a:rPr sz="2700">
                <a:latin typeface="Cambria"/>
                <a:ea typeface="Cambria"/>
                <a:cs typeface="Cambria"/>
                <a:sym typeface="Cambria"/>
              </a:rPr>
              <a:t> the Roma Communities.</a:t>
            </a:r>
          </a:p>
          <a:p>
            <a:pPr lvl="0" algn="l">
              <a:defRPr sz="1800"/>
            </a:pPr>
            <a:endParaRPr sz="2700">
              <a:latin typeface="Cambria"/>
              <a:ea typeface="Cambria"/>
              <a:cs typeface="Cambria"/>
              <a:sym typeface="Cambria"/>
            </a:endParaRPr>
          </a:p>
          <a:p>
            <a:pPr lvl="0" algn="l">
              <a:defRPr sz="1800"/>
            </a:pPr>
            <a:r>
              <a:rPr sz="2700">
                <a:latin typeface="Cambria"/>
                <a:ea typeface="Cambria"/>
                <a:cs typeface="Cambria"/>
                <a:sym typeface="Cambria"/>
              </a:rPr>
              <a:t>3. They need some basic infrastructure and funding for their operation.</a:t>
            </a:r>
          </a:p>
          <a:p>
            <a:pPr lvl="0" algn="l">
              <a:defRPr sz="1800"/>
            </a:pPr>
            <a:endParaRPr sz="2700">
              <a:latin typeface="Cambria"/>
              <a:ea typeface="Cambria"/>
              <a:cs typeface="Cambria"/>
              <a:sym typeface="Cambria"/>
            </a:endParaRPr>
          </a:p>
          <a:p>
            <a:pPr lvl="0" algn="l">
              <a:defRPr sz="1800"/>
            </a:pPr>
            <a:r>
              <a:rPr sz="2700">
                <a:latin typeface="Cambria"/>
                <a:ea typeface="Cambria"/>
                <a:cs typeface="Cambria"/>
                <a:sym typeface="Cambria"/>
              </a:rPr>
              <a:t>4. The </a:t>
            </a:r>
            <a:r>
              <a:rPr sz="2700" i="1">
                <a:latin typeface="Cambria"/>
                <a:ea typeface="Cambria"/>
                <a:cs typeface="Cambria"/>
                <a:sym typeface="Cambria"/>
              </a:rPr>
              <a:t>local authorities</a:t>
            </a:r>
            <a:r>
              <a:rPr sz="2700">
                <a:latin typeface="Cambria"/>
                <a:ea typeface="Cambria"/>
                <a:cs typeface="Cambria"/>
                <a:sym typeface="Cambria"/>
              </a:rPr>
              <a:t> and/or </a:t>
            </a:r>
            <a:r>
              <a:rPr sz="2700" i="1">
                <a:latin typeface="Cambria"/>
                <a:ea typeface="Cambria"/>
                <a:cs typeface="Cambria"/>
                <a:sym typeface="Cambria"/>
              </a:rPr>
              <a:t>NGO’s </a:t>
            </a:r>
            <a:r>
              <a:rPr sz="2700">
                <a:latin typeface="Cambria"/>
                <a:ea typeface="Cambria"/>
                <a:cs typeface="Cambria"/>
                <a:sym typeface="Cambria"/>
              </a:rPr>
              <a:t>could overtake this service.</a:t>
            </a:r>
          </a:p>
          <a:p>
            <a:pPr lvl="0" algn="l">
              <a:defRPr sz="1800"/>
            </a:pPr>
            <a:endParaRPr sz="2700">
              <a:latin typeface="Cambria"/>
              <a:ea typeface="Cambria"/>
              <a:cs typeface="Cambria"/>
              <a:sym typeface="Cambria"/>
            </a:endParaRPr>
          </a:p>
          <a:p>
            <a:pPr lvl="0" algn="l">
              <a:defRPr sz="1800"/>
            </a:pPr>
            <a:r>
              <a:rPr sz="2700">
                <a:latin typeface="Cambria"/>
                <a:ea typeface="Cambria"/>
                <a:cs typeface="Cambria"/>
                <a:sym typeface="Cambria"/>
              </a:rPr>
              <a:t>5. They will have long-lasting effect only if they lead to </a:t>
            </a:r>
            <a:r>
              <a:rPr sz="2700" i="1">
                <a:latin typeface="Cambria"/>
                <a:ea typeface="Cambria"/>
                <a:cs typeface="Cambria"/>
                <a:sym typeface="Cambria"/>
              </a:rPr>
              <a:t>structural reforms</a:t>
            </a:r>
            <a:r>
              <a:rPr sz="2700">
                <a:latin typeface="Cambria"/>
                <a:ea typeface="Cambria"/>
                <a:cs typeface="Cambria"/>
                <a:sym typeface="Cambria"/>
              </a:rPr>
              <a:t>.</a:t>
            </a:r>
          </a:p>
        </p:txBody>
      </p:sp>
      <p:pic>
        <p:nvPicPr>
          <p:cNvPr id="130" name="pasted-image.pdf"/>
          <p:cNvPicPr/>
          <p:nvPr/>
        </p:nvPicPr>
        <p:blipFill>
          <a:blip r:embed="rId3">
            <a:extLst/>
          </a:blip>
          <a:stretch>
            <a:fillRect/>
          </a:stretch>
        </p:blipFill>
        <p:spPr>
          <a:xfrm>
            <a:off x="1898650" y="768350"/>
            <a:ext cx="2994018" cy="520197"/>
          </a:xfrm>
          <a:prstGeom prst="rect">
            <a:avLst/>
          </a:prstGeom>
          <a:ln w="12700">
            <a:miter lim="400000"/>
          </a:ln>
        </p:spPr>
      </p:pic>
      <p:pic>
        <p:nvPicPr>
          <p:cNvPr id="131" name="pasted-image.pdf"/>
          <p:cNvPicPr/>
          <p:nvPr/>
        </p:nvPicPr>
        <p:blipFill>
          <a:blip r:embed="rId4">
            <a:extLst/>
          </a:blip>
          <a:stretch>
            <a:fillRect/>
          </a:stretch>
        </p:blipFill>
        <p:spPr>
          <a:xfrm>
            <a:off x="7112000" y="695919"/>
            <a:ext cx="2994018" cy="716361"/>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133" name="Shape 133"/>
          <p:cNvSpPr>
            <a:spLocks noGrp="1"/>
          </p:cNvSpPr>
          <p:nvPr>
            <p:ph type="title"/>
          </p:nvPr>
        </p:nvSpPr>
        <p:spPr>
          <a:xfrm>
            <a:off x="1168400" y="1864568"/>
            <a:ext cx="10464800" cy="6761064"/>
          </a:xfrm>
          <a:prstGeom prst="rect">
            <a:avLst/>
          </a:prstGeom>
          <a:blipFill>
            <a:blip r:embed="rId2"/>
          </a:blipFill>
          <a:effectLst>
            <a:outerShdw blurRad="38100" dist="25400" dir="5400000" rotWithShape="0">
              <a:srgbClr val="000000">
                <a:alpha val="50000"/>
              </a:srgbClr>
            </a:outerShdw>
          </a:effectLst>
        </p:spPr>
        <p:txBody>
          <a:bodyPr/>
          <a:lstStyle/>
          <a:p>
            <a:pPr lvl="0">
              <a:defRPr sz="1800"/>
            </a:pPr>
            <a:r>
              <a:rPr sz="3400">
                <a:solidFill>
                  <a:srgbClr val="FFFFFF"/>
                </a:solidFill>
              </a:rPr>
              <a:t>THANK YOU FOR YOUR ATTENTION!!</a:t>
            </a:r>
          </a:p>
          <a:p>
            <a:pPr lvl="0">
              <a:defRPr sz="1800"/>
            </a:pPr>
            <a:endParaRPr sz="3400">
              <a:solidFill>
                <a:srgbClr val="FFFFFF"/>
              </a:solidFill>
            </a:endParaRPr>
          </a:p>
          <a:p>
            <a:pPr lvl="0">
              <a:defRPr sz="1800"/>
            </a:pPr>
            <a:r>
              <a:rPr sz="3400">
                <a:solidFill>
                  <a:srgbClr val="FFFFFF"/>
                </a:solidFill>
              </a:rPr>
              <a:t>Christos Iliadis</a:t>
            </a:r>
          </a:p>
          <a:p>
            <a:pPr lvl="0">
              <a:defRPr sz="1800"/>
            </a:pPr>
            <a:endParaRPr sz="3400">
              <a:solidFill>
                <a:srgbClr val="FFFFFF"/>
              </a:solidFill>
            </a:endParaRPr>
          </a:p>
          <a:p>
            <a:pPr lvl="0">
              <a:defRPr sz="1800"/>
            </a:pPr>
            <a:r>
              <a:rPr sz="3400" u="sng">
                <a:solidFill>
                  <a:srgbClr val="FFFFFF"/>
                </a:solidFill>
                <a:hlinkClick r:id="rId3"/>
              </a:rPr>
              <a:t>christos.iliadis.justrom@gmail.com</a:t>
            </a:r>
            <a:endParaRPr sz="3400">
              <a:solidFill>
                <a:srgbClr val="FFFFFF"/>
              </a:solidFill>
            </a:endParaRPr>
          </a:p>
          <a:p>
            <a:pPr lvl="0">
              <a:defRPr sz="1800"/>
            </a:pPr>
            <a:endParaRPr sz="2400">
              <a:solidFill>
                <a:srgbClr val="FFFFFF"/>
              </a:solidFill>
            </a:endParaRPr>
          </a:p>
        </p:txBody>
      </p:sp>
      <p:pic>
        <p:nvPicPr>
          <p:cNvPr id="134" name="pasted-image.pdf"/>
          <p:cNvPicPr/>
          <p:nvPr/>
        </p:nvPicPr>
        <p:blipFill>
          <a:blip r:embed="rId4">
            <a:extLst/>
          </a:blip>
          <a:stretch>
            <a:fillRect/>
          </a:stretch>
        </p:blipFill>
        <p:spPr>
          <a:xfrm>
            <a:off x="1898650" y="768350"/>
            <a:ext cx="2994018" cy="520197"/>
          </a:xfrm>
          <a:prstGeom prst="rect">
            <a:avLst/>
          </a:prstGeom>
          <a:ln w="12700">
            <a:miter lim="400000"/>
          </a:ln>
        </p:spPr>
      </p:pic>
      <p:pic>
        <p:nvPicPr>
          <p:cNvPr id="135" name="pasted-image.pdf"/>
          <p:cNvPicPr/>
          <p:nvPr/>
        </p:nvPicPr>
        <p:blipFill>
          <a:blip r:embed="rId5">
            <a:extLst/>
          </a:blip>
          <a:stretch>
            <a:fillRect/>
          </a:stretch>
        </p:blipFill>
        <p:spPr>
          <a:xfrm>
            <a:off x="7112000" y="695919"/>
            <a:ext cx="2994018" cy="71636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41" name="Shape 41"/>
          <p:cNvSpPr>
            <a:spLocks noGrp="1"/>
          </p:cNvSpPr>
          <p:nvPr>
            <p:ph type="title"/>
          </p:nvPr>
        </p:nvSpPr>
        <p:spPr>
          <a:xfrm>
            <a:off x="1168400" y="1864568"/>
            <a:ext cx="10464800" cy="6761064"/>
          </a:xfrm>
          <a:prstGeom prst="rect">
            <a:avLst/>
          </a:prstGeom>
          <a:blipFill>
            <a:blip r:embed="rId2"/>
          </a:blipFill>
          <a:effectLst>
            <a:outerShdw blurRad="38100" dist="25400" dir="5400000" rotWithShape="0">
              <a:srgbClr val="000000">
                <a:alpha val="50000"/>
              </a:srgbClr>
            </a:outerShdw>
          </a:effectLst>
        </p:spPr>
        <p:txBody>
          <a:bodyPr anchor="t"/>
          <a:lstStyle/>
          <a:p>
            <a:pPr marR="457200" lvl="0" algn="l" defTabSz="457200">
              <a:lnSpc>
                <a:spcPct val="150000"/>
              </a:lnSpc>
              <a:tabLst>
                <a:tab pos="1041400" algn="l"/>
              </a:tabLst>
              <a:defRPr sz="1800"/>
            </a:pPr>
            <a:r>
              <a:rPr sz="2400" b="1">
                <a:latin typeface="Cambria"/>
                <a:ea typeface="Cambria"/>
                <a:cs typeface="Cambria"/>
                <a:sym typeface="Cambria"/>
              </a:rPr>
              <a:t>     </a:t>
            </a:r>
          </a:p>
          <a:p>
            <a:pPr marR="457200" lvl="0" defTabSz="457200">
              <a:lnSpc>
                <a:spcPct val="150000"/>
              </a:lnSpc>
              <a:tabLst>
                <a:tab pos="1041400" algn="l"/>
              </a:tabLst>
              <a:defRPr sz="1800"/>
            </a:pPr>
            <a:r>
              <a:rPr sz="2400" b="1">
                <a:latin typeface="Cambria"/>
                <a:ea typeface="Cambria"/>
                <a:cs typeface="Cambria"/>
                <a:sym typeface="Cambria"/>
              </a:rPr>
              <a:t>Essential Information</a:t>
            </a:r>
          </a:p>
          <a:p>
            <a:pPr marR="457200" lvl="1" algn="l" defTabSz="457200">
              <a:lnSpc>
                <a:spcPct val="150000"/>
              </a:lnSpc>
              <a:tabLst>
                <a:tab pos="1041400" algn="l"/>
              </a:tabLst>
              <a:defRPr sz="1800"/>
            </a:pPr>
            <a:r>
              <a:rPr sz="2400" b="1">
                <a:latin typeface="Cambria"/>
                <a:ea typeface="Cambria"/>
                <a:cs typeface="Cambria"/>
                <a:sym typeface="Cambria"/>
              </a:rPr>
              <a:t>Roma in Greece:</a:t>
            </a:r>
          </a:p>
          <a:p>
            <a:pPr marR="457200" lvl="1" algn="l" defTabSz="457200">
              <a:lnSpc>
                <a:spcPct val="150000"/>
              </a:lnSpc>
              <a:tabLst>
                <a:tab pos="1041400" algn="l"/>
              </a:tabLst>
              <a:defRPr sz="1800"/>
            </a:pPr>
            <a:endParaRPr sz="2400" b="1">
              <a:latin typeface="Cambria"/>
              <a:ea typeface="Cambria"/>
              <a:cs typeface="Cambria"/>
              <a:sym typeface="Cambria"/>
            </a:endParaRPr>
          </a:p>
          <a:p>
            <a:pPr marL="866139" marR="457200" lvl="2" indent="-228599" algn="just" defTabSz="457200">
              <a:lnSpc>
                <a:spcPct val="150000"/>
              </a:lnSpc>
              <a:buSzPct val="100000"/>
              <a:tabLst>
                <a:tab pos="1041400" algn="l"/>
              </a:tabLst>
              <a:defRPr sz="1800"/>
            </a:pPr>
            <a:r>
              <a:rPr sz="2400">
                <a:latin typeface="Cambria"/>
                <a:ea typeface="Cambria"/>
                <a:cs typeface="Cambria"/>
                <a:sym typeface="Cambria"/>
              </a:rPr>
              <a:t> More than </a:t>
            </a:r>
            <a:r>
              <a:rPr sz="2400" b="1">
                <a:latin typeface="Cambria"/>
                <a:ea typeface="Cambria"/>
                <a:cs typeface="Cambria"/>
                <a:sym typeface="Cambria"/>
              </a:rPr>
              <a:t>230 settlements</a:t>
            </a:r>
            <a:r>
              <a:rPr sz="2400">
                <a:latin typeface="Cambria"/>
                <a:ea typeface="Cambria"/>
                <a:cs typeface="Cambria"/>
                <a:sym typeface="Cambria"/>
              </a:rPr>
              <a:t> all across the country. Many in extreme poverty (“slums”), some in “medium” status and some integrated. </a:t>
            </a:r>
          </a:p>
          <a:p>
            <a:pPr marL="866139" marR="457200" lvl="2" indent="-228599" algn="just" defTabSz="457200">
              <a:lnSpc>
                <a:spcPct val="150000"/>
              </a:lnSpc>
              <a:buSzPct val="100000"/>
              <a:tabLst>
                <a:tab pos="1041400" algn="l"/>
              </a:tabLst>
              <a:defRPr sz="1800"/>
            </a:pPr>
            <a:endParaRPr sz="2400">
              <a:latin typeface="Cambria"/>
              <a:ea typeface="Cambria"/>
              <a:cs typeface="Cambria"/>
              <a:sym typeface="Cambria"/>
            </a:endParaRPr>
          </a:p>
          <a:p>
            <a:pPr marL="866139" marR="457200" lvl="2" indent="-228599" algn="just" defTabSz="457200">
              <a:lnSpc>
                <a:spcPct val="150000"/>
              </a:lnSpc>
              <a:buSzPct val="100000"/>
              <a:tabLst>
                <a:tab pos="1041400" algn="l"/>
              </a:tabLst>
              <a:defRPr sz="1800"/>
            </a:pPr>
            <a:r>
              <a:rPr sz="2400">
                <a:latin typeface="Cambria"/>
                <a:ea typeface="Cambria"/>
                <a:cs typeface="Cambria"/>
                <a:sym typeface="Cambria"/>
              </a:rPr>
              <a:t> The majority lives in permanent residents (tents, self-made homes, caravans, apartments).</a:t>
            </a:r>
          </a:p>
          <a:p>
            <a:pPr marL="866139" marR="457200" lvl="2" indent="-228599" algn="just" defTabSz="457200">
              <a:lnSpc>
                <a:spcPct val="150000"/>
              </a:lnSpc>
              <a:buSzPct val="100000"/>
              <a:tabLst>
                <a:tab pos="1041400" algn="l"/>
              </a:tabLst>
              <a:defRPr sz="1800"/>
            </a:pPr>
            <a:endParaRPr sz="2400">
              <a:latin typeface="Cambria"/>
              <a:ea typeface="Cambria"/>
              <a:cs typeface="Cambria"/>
              <a:sym typeface="Cambria"/>
            </a:endParaRPr>
          </a:p>
          <a:p>
            <a:pPr marL="866139" marR="457200" lvl="2" indent="-228599" algn="just" defTabSz="457200">
              <a:lnSpc>
                <a:spcPct val="150000"/>
              </a:lnSpc>
              <a:buSzPct val="100000"/>
              <a:tabLst>
                <a:tab pos="1041400" algn="l"/>
              </a:tabLst>
              <a:defRPr sz="1800"/>
            </a:pPr>
            <a:r>
              <a:rPr sz="2400">
                <a:latin typeface="Cambria"/>
                <a:ea typeface="Cambria"/>
                <a:cs typeface="Cambria"/>
                <a:sym typeface="Cambria"/>
              </a:rPr>
              <a:t> Main professions: Scrap collection, Open markets, small trade.</a:t>
            </a:r>
          </a:p>
        </p:txBody>
      </p:sp>
      <p:pic>
        <p:nvPicPr>
          <p:cNvPr id="42" name="pasted-image.pdf"/>
          <p:cNvPicPr/>
          <p:nvPr/>
        </p:nvPicPr>
        <p:blipFill>
          <a:blip r:embed="rId3">
            <a:extLst/>
          </a:blip>
          <a:stretch>
            <a:fillRect/>
          </a:stretch>
        </p:blipFill>
        <p:spPr>
          <a:xfrm>
            <a:off x="1898650" y="768350"/>
            <a:ext cx="2994018" cy="520197"/>
          </a:xfrm>
          <a:prstGeom prst="rect">
            <a:avLst/>
          </a:prstGeom>
          <a:ln w="12700">
            <a:miter lim="400000"/>
          </a:ln>
        </p:spPr>
      </p:pic>
      <p:pic>
        <p:nvPicPr>
          <p:cNvPr id="43" name="pasted-image.pdf"/>
          <p:cNvPicPr/>
          <p:nvPr/>
        </p:nvPicPr>
        <p:blipFill>
          <a:blip r:embed="rId4">
            <a:extLst/>
          </a:blip>
          <a:stretch>
            <a:fillRect/>
          </a:stretch>
        </p:blipFill>
        <p:spPr>
          <a:xfrm>
            <a:off x="7112000" y="695919"/>
            <a:ext cx="2994018" cy="71636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45" name="Shape 45"/>
          <p:cNvSpPr>
            <a:spLocks noGrp="1"/>
          </p:cNvSpPr>
          <p:nvPr>
            <p:ph type="title"/>
          </p:nvPr>
        </p:nvSpPr>
        <p:spPr>
          <a:xfrm>
            <a:off x="1109086" y="1840842"/>
            <a:ext cx="10464801" cy="6761064"/>
          </a:xfrm>
          <a:prstGeom prst="rect">
            <a:avLst/>
          </a:prstGeom>
          <a:blipFill>
            <a:blip r:embed="rId2"/>
          </a:blipFill>
          <a:effectLst>
            <a:outerShdw blurRad="38100" dist="25400" dir="5400000" rotWithShape="0">
              <a:srgbClr val="000000">
                <a:alpha val="50000"/>
              </a:srgbClr>
            </a:outerShdw>
          </a:effectLst>
        </p:spPr>
        <p:txBody>
          <a:bodyPr anchor="t">
            <a:normAutofit fontScale="90000"/>
          </a:bodyPr>
          <a:lstStyle/>
          <a:p>
            <a:pPr marR="406908" lvl="0" algn="l" defTabSz="406908">
              <a:lnSpc>
                <a:spcPct val="150000"/>
              </a:lnSpc>
              <a:tabLst>
                <a:tab pos="927100" algn="l"/>
              </a:tabLst>
              <a:defRPr sz="1800"/>
            </a:pPr>
            <a:r>
              <a:rPr sz="2136" b="1">
                <a:latin typeface="Cambria"/>
                <a:ea typeface="Cambria"/>
                <a:cs typeface="Cambria"/>
                <a:sym typeface="Cambria"/>
              </a:rPr>
              <a:t>     </a:t>
            </a:r>
          </a:p>
          <a:p>
            <a:pPr marL="406908" marR="406908" lvl="1" indent="0" algn="l" defTabSz="406908">
              <a:lnSpc>
                <a:spcPct val="150000"/>
              </a:lnSpc>
              <a:tabLst>
                <a:tab pos="927100" algn="l"/>
              </a:tabLst>
              <a:defRPr sz="1800"/>
            </a:pPr>
            <a:r>
              <a:rPr sz="2136" b="1">
                <a:latin typeface="Cambria"/>
                <a:ea typeface="Cambria"/>
                <a:cs typeface="Cambria"/>
                <a:sym typeface="Cambria"/>
              </a:rPr>
              <a:t>2.	Implementation of JUSTROM in Greece</a:t>
            </a:r>
          </a:p>
          <a:p>
            <a:pPr marR="406908" lvl="0" algn="l" defTabSz="406908">
              <a:lnSpc>
                <a:spcPct val="150000"/>
              </a:lnSpc>
              <a:tabLst>
                <a:tab pos="927100" algn="l"/>
              </a:tabLst>
              <a:defRPr sz="1800"/>
            </a:pPr>
            <a:endParaRPr sz="2136">
              <a:latin typeface="Cambria"/>
              <a:ea typeface="Cambria"/>
              <a:cs typeface="Cambria"/>
              <a:sym typeface="Cambria"/>
            </a:endParaRPr>
          </a:p>
          <a:p>
            <a:pPr marL="406908" marR="406908" lvl="1" indent="-203454" algn="just" defTabSz="406908">
              <a:lnSpc>
                <a:spcPct val="150000"/>
              </a:lnSpc>
              <a:buSzPct val="100000"/>
              <a:tabLst>
                <a:tab pos="927100" algn="l"/>
              </a:tabLst>
              <a:defRPr sz="1800"/>
            </a:pPr>
            <a:r>
              <a:rPr sz="2136">
                <a:latin typeface="Cambria"/>
                <a:ea typeface="Cambria"/>
                <a:cs typeface="Cambria"/>
                <a:sym typeface="Cambria"/>
              </a:rPr>
              <a:t>Launch event and a training of lawyers (November-December 2016)</a:t>
            </a:r>
          </a:p>
          <a:p>
            <a:pPr marL="406908" marR="406908" lvl="1" indent="-203454" algn="just" defTabSz="406908">
              <a:lnSpc>
                <a:spcPct val="150000"/>
              </a:lnSpc>
              <a:buSzPct val="100000"/>
              <a:tabLst>
                <a:tab pos="927100" algn="l"/>
              </a:tabLst>
              <a:defRPr sz="1800"/>
            </a:pPr>
            <a:endParaRPr sz="2136">
              <a:latin typeface="Cambria"/>
              <a:ea typeface="Cambria"/>
              <a:cs typeface="Cambria"/>
              <a:sym typeface="Cambria"/>
            </a:endParaRPr>
          </a:p>
          <a:p>
            <a:pPr marL="406908" marR="406908" lvl="1" indent="-203454" algn="just" defTabSz="406908">
              <a:lnSpc>
                <a:spcPct val="150000"/>
              </a:lnSpc>
              <a:buSzPct val="100000"/>
              <a:tabLst>
                <a:tab pos="927100" algn="l"/>
              </a:tabLst>
              <a:defRPr sz="1800"/>
            </a:pPr>
            <a:r>
              <a:rPr sz="2136">
                <a:latin typeface="Cambria"/>
                <a:ea typeface="Cambria"/>
                <a:cs typeface="Cambria"/>
                <a:sym typeface="Cambria"/>
              </a:rPr>
              <a:t>Establishment of teams + National Coordinator (February 2017)</a:t>
            </a:r>
          </a:p>
          <a:p>
            <a:pPr marL="406908" marR="406908" lvl="1" indent="-203454" algn="just" defTabSz="406908">
              <a:lnSpc>
                <a:spcPct val="150000"/>
              </a:lnSpc>
              <a:buSzPct val="100000"/>
              <a:tabLst>
                <a:tab pos="927100" algn="l"/>
              </a:tabLst>
              <a:defRPr sz="1800"/>
            </a:pPr>
            <a:r>
              <a:rPr sz="2136">
                <a:latin typeface="Cambria"/>
                <a:ea typeface="Cambria"/>
                <a:cs typeface="Cambria"/>
                <a:sym typeface="Cambria"/>
              </a:rPr>
              <a:t>Operation: March 2017 to 28 February 2018</a:t>
            </a:r>
          </a:p>
          <a:p>
            <a:pPr marL="406908" marR="406908" lvl="1" indent="-203454" algn="just" defTabSz="406908">
              <a:lnSpc>
                <a:spcPct val="150000"/>
              </a:lnSpc>
              <a:buSzPct val="100000"/>
              <a:tabLst>
                <a:tab pos="927100" algn="l"/>
              </a:tabLst>
              <a:defRPr sz="1800"/>
            </a:pPr>
            <a:endParaRPr sz="2136">
              <a:solidFill>
                <a:srgbClr val="FFFFFF"/>
              </a:solidFill>
              <a:latin typeface="Cambria"/>
              <a:ea typeface="Cambria"/>
              <a:cs typeface="Cambria"/>
              <a:sym typeface="Cambria"/>
            </a:endParaRPr>
          </a:p>
          <a:p>
            <a:pPr marL="406908" marR="406908" lvl="1" indent="-203454" algn="just" defTabSz="406908">
              <a:lnSpc>
                <a:spcPct val="150000"/>
              </a:lnSpc>
              <a:buSzPct val="100000"/>
              <a:tabLst>
                <a:tab pos="927100" algn="l"/>
              </a:tabLst>
              <a:defRPr sz="1800"/>
            </a:pPr>
            <a:r>
              <a:rPr sz="2136">
                <a:solidFill>
                  <a:srgbClr val="FFFFFF"/>
                </a:solidFill>
                <a:latin typeface="Cambria"/>
                <a:ea typeface="Cambria"/>
                <a:cs typeface="Cambria"/>
                <a:sym typeface="Cambria"/>
              </a:rPr>
              <a:t>Initially Two Locations: Athens and Thessaloniki</a:t>
            </a:r>
          </a:p>
          <a:p>
            <a:pPr marL="406908" marR="406908" lvl="1" indent="-203454" algn="just" defTabSz="406908">
              <a:lnSpc>
                <a:spcPct val="150000"/>
              </a:lnSpc>
              <a:buSzPct val="100000"/>
              <a:tabLst>
                <a:tab pos="927100" algn="l"/>
              </a:tabLst>
              <a:defRPr sz="1800"/>
            </a:pPr>
            <a:r>
              <a:rPr sz="2136">
                <a:solidFill>
                  <a:srgbClr val="FFFFFF"/>
                </a:solidFill>
                <a:latin typeface="Cambria"/>
                <a:ea typeface="Cambria"/>
                <a:cs typeface="Cambria"/>
                <a:sym typeface="Cambria"/>
              </a:rPr>
              <a:t>Xanthi since May 2017</a:t>
            </a:r>
          </a:p>
          <a:p>
            <a:pPr marL="406908" marR="406908" lvl="1" indent="-203454" algn="just" defTabSz="406908">
              <a:lnSpc>
                <a:spcPct val="150000"/>
              </a:lnSpc>
              <a:buSzPct val="100000"/>
              <a:tabLst>
                <a:tab pos="927100" algn="l"/>
              </a:tabLst>
              <a:defRPr sz="1800"/>
            </a:pPr>
            <a:endParaRPr sz="2136">
              <a:latin typeface="Cambria"/>
              <a:ea typeface="Cambria"/>
              <a:cs typeface="Cambria"/>
              <a:sym typeface="Cambria"/>
            </a:endParaRPr>
          </a:p>
          <a:p>
            <a:pPr marL="406908" marR="406908" lvl="1" indent="-203454" algn="just" defTabSz="406908">
              <a:lnSpc>
                <a:spcPct val="150000"/>
              </a:lnSpc>
              <a:buSzPct val="100000"/>
              <a:tabLst>
                <a:tab pos="927100" algn="l"/>
              </a:tabLst>
              <a:defRPr sz="1800"/>
            </a:pPr>
            <a:r>
              <a:rPr sz="2136">
                <a:latin typeface="Cambria"/>
                <a:ea typeface="Cambria"/>
                <a:cs typeface="Cambria"/>
                <a:sym typeface="Cambria"/>
              </a:rPr>
              <a:t>Choice was based in the characteristics of the local Communities, the potential synergies with the local authorities and the recommendation by the Ministry of Interior.</a:t>
            </a:r>
          </a:p>
        </p:txBody>
      </p:sp>
      <p:pic>
        <p:nvPicPr>
          <p:cNvPr id="46" name="pasted-image.pdf"/>
          <p:cNvPicPr/>
          <p:nvPr/>
        </p:nvPicPr>
        <p:blipFill>
          <a:blip r:embed="rId3">
            <a:extLst/>
          </a:blip>
          <a:stretch>
            <a:fillRect/>
          </a:stretch>
        </p:blipFill>
        <p:spPr>
          <a:xfrm>
            <a:off x="1898650" y="768350"/>
            <a:ext cx="2994018" cy="520197"/>
          </a:xfrm>
          <a:prstGeom prst="rect">
            <a:avLst/>
          </a:prstGeom>
          <a:ln w="12700">
            <a:miter lim="400000"/>
          </a:ln>
        </p:spPr>
      </p:pic>
      <p:pic>
        <p:nvPicPr>
          <p:cNvPr id="47" name="pasted-image.pdf"/>
          <p:cNvPicPr/>
          <p:nvPr/>
        </p:nvPicPr>
        <p:blipFill>
          <a:blip r:embed="rId4">
            <a:extLst/>
          </a:blip>
          <a:stretch>
            <a:fillRect/>
          </a:stretch>
        </p:blipFill>
        <p:spPr>
          <a:xfrm>
            <a:off x="7112000" y="695919"/>
            <a:ext cx="2994018" cy="71636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49" name="Shape 49"/>
          <p:cNvSpPr>
            <a:spLocks noGrp="1"/>
          </p:cNvSpPr>
          <p:nvPr>
            <p:ph type="title"/>
          </p:nvPr>
        </p:nvSpPr>
        <p:spPr>
          <a:xfrm>
            <a:off x="1109086" y="1840842"/>
            <a:ext cx="10464801" cy="6761064"/>
          </a:xfrm>
          <a:prstGeom prst="rect">
            <a:avLst/>
          </a:prstGeom>
          <a:blipFill>
            <a:blip r:embed="rId2"/>
          </a:blipFill>
          <a:effectLst>
            <a:outerShdw blurRad="38100" dist="25400" dir="5400000" rotWithShape="0">
              <a:srgbClr val="000000">
                <a:alpha val="50000"/>
              </a:srgbClr>
            </a:outerShdw>
          </a:effectLst>
        </p:spPr>
        <p:txBody>
          <a:bodyPr anchor="t">
            <a:normAutofit fontScale="90000"/>
          </a:bodyPr>
          <a:lstStyle/>
          <a:p>
            <a:pPr marR="434340" lvl="0" algn="l" defTabSz="434340">
              <a:lnSpc>
                <a:spcPct val="150000"/>
              </a:lnSpc>
              <a:tabLst>
                <a:tab pos="990600" algn="l"/>
              </a:tabLst>
              <a:defRPr sz="1800"/>
            </a:pPr>
            <a:r>
              <a:rPr sz="2280" b="1">
                <a:latin typeface="Cambria"/>
                <a:ea typeface="Cambria"/>
                <a:cs typeface="Cambria"/>
                <a:sym typeface="Cambria"/>
              </a:rPr>
              <a:t>     </a:t>
            </a:r>
          </a:p>
          <a:p>
            <a:pPr marR="434340" lvl="1" indent="217170" algn="just" defTabSz="434340">
              <a:lnSpc>
                <a:spcPct val="150000"/>
              </a:lnSpc>
              <a:tabLst>
                <a:tab pos="990600" algn="l"/>
              </a:tabLst>
              <a:defRPr sz="1800"/>
            </a:pPr>
            <a:r>
              <a:rPr sz="2280" b="1">
                <a:latin typeface="Cambria"/>
                <a:ea typeface="Cambria"/>
                <a:cs typeface="Cambria"/>
                <a:sym typeface="Cambria"/>
              </a:rPr>
              <a:t>Athens</a:t>
            </a:r>
            <a:r>
              <a:rPr sz="2280">
                <a:latin typeface="Cambria"/>
                <a:ea typeface="Cambria"/>
                <a:cs typeface="Cambria"/>
                <a:sym typeface="Cambria"/>
              </a:rPr>
              <a:t>:</a:t>
            </a:r>
          </a:p>
          <a:p>
            <a:pPr marR="434340" lvl="1" indent="217170" algn="just" defTabSz="434340">
              <a:lnSpc>
                <a:spcPct val="150000"/>
              </a:lnSpc>
              <a:tabLst>
                <a:tab pos="990600" algn="l"/>
              </a:tabLst>
              <a:defRPr sz="1800"/>
            </a:pPr>
            <a:endParaRPr sz="1615">
              <a:latin typeface="Cambria"/>
              <a:ea typeface="Cambria"/>
              <a:cs typeface="Cambria"/>
              <a:sym typeface="Cambria"/>
            </a:endParaRPr>
          </a:p>
          <a:p>
            <a:pPr marL="474154" marR="434340" lvl="0" indent="-217170" algn="just" defTabSz="434340">
              <a:lnSpc>
                <a:spcPct val="150000"/>
              </a:lnSpc>
              <a:buSzPct val="100000"/>
              <a:tabLst>
                <a:tab pos="990600" algn="l"/>
              </a:tabLst>
              <a:defRPr sz="1800"/>
            </a:pPr>
            <a:r>
              <a:rPr sz="2280">
                <a:latin typeface="Cambria"/>
                <a:ea typeface="Cambria"/>
                <a:cs typeface="Cambria"/>
                <a:sym typeface="Cambria"/>
              </a:rPr>
              <a:t>2 Offices</a:t>
            </a:r>
          </a:p>
          <a:p>
            <a:pPr marL="474154" marR="434340" lvl="0" indent="-217170" algn="just" defTabSz="434340">
              <a:lnSpc>
                <a:spcPct val="150000"/>
              </a:lnSpc>
              <a:buSzPct val="100000"/>
              <a:tabLst>
                <a:tab pos="990600" algn="l"/>
              </a:tabLst>
              <a:defRPr sz="1800"/>
            </a:pPr>
            <a:endParaRPr sz="2280">
              <a:latin typeface="Cambria"/>
              <a:ea typeface="Cambria"/>
              <a:cs typeface="Cambria"/>
              <a:sym typeface="Cambria"/>
            </a:endParaRPr>
          </a:p>
          <a:p>
            <a:pPr marR="434340" lvl="0" indent="256984" algn="just" defTabSz="434340">
              <a:lnSpc>
                <a:spcPct val="150000"/>
              </a:lnSpc>
              <a:tabLst>
                <a:tab pos="990600" algn="l"/>
              </a:tabLst>
              <a:defRPr sz="1800"/>
            </a:pPr>
            <a:r>
              <a:rPr sz="2280">
                <a:latin typeface="Cambria"/>
                <a:ea typeface="Cambria"/>
                <a:cs typeface="Cambria"/>
                <a:sym typeface="Cambria"/>
              </a:rPr>
              <a:t>A. </a:t>
            </a:r>
            <a:r>
              <a:rPr sz="2280" b="1" i="1">
                <a:latin typeface="Cambria"/>
                <a:ea typeface="Cambria"/>
                <a:cs typeface="Cambria"/>
                <a:sym typeface="Cambria"/>
              </a:rPr>
              <a:t>Elefsina</a:t>
            </a:r>
            <a:r>
              <a:rPr sz="2280">
                <a:latin typeface="Cambria"/>
                <a:ea typeface="Cambria"/>
                <a:cs typeface="Cambria"/>
                <a:sym typeface="Cambria"/>
              </a:rPr>
              <a:t> (town in West Attica). Established in the premises of a </a:t>
            </a:r>
            <a:r>
              <a:rPr sz="2280" i="1">
                <a:latin typeface="Cambria"/>
                <a:ea typeface="Cambria"/>
                <a:cs typeface="Cambria"/>
                <a:sym typeface="Cambria"/>
              </a:rPr>
              <a:t>Roma Support Office </a:t>
            </a:r>
            <a:r>
              <a:rPr sz="2280">
                <a:latin typeface="Cambria"/>
                <a:ea typeface="Cambria"/>
                <a:cs typeface="Cambria"/>
                <a:sym typeface="Cambria"/>
              </a:rPr>
              <a:t>which operated under the supervision of the Technical University of Athens and the regional authority of W. Attica (until September 2017).</a:t>
            </a:r>
          </a:p>
          <a:p>
            <a:pPr marR="434340" lvl="0" indent="256984" algn="just" defTabSz="434340">
              <a:lnSpc>
                <a:spcPct val="150000"/>
              </a:lnSpc>
              <a:tabLst>
                <a:tab pos="990600" algn="l"/>
              </a:tabLst>
              <a:defRPr sz="1800"/>
            </a:pPr>
            <a:endParaRPr sz="1235">
              <a:latin typeface="Cambria"/>
              <a:ea typeface="Cambria"/>
              <a:cs typeface="Cambria"/>
              <a:sym typeface="Cambria"/>
            </a:endParaRPr>
          </a:p>
          <a:p>
            <a:pPr marR="434340" lvl="0" indent="256984" algn="just" defTabSz="434340">
              <a:lnSpc>
                <a:spcPct val="150000"/>
              </a:lnSpc>
              <a:tabLst>
                <a:tab pos="990600" algn="l"/>
              </a:tabLst>
              <a:defRPr sz="1800"/>
            </a:pPr>
            <a:r>
              <a:rPr sz="2280">
                <a:latin typeface="Cambria"/>
                <a:ea typeface="Cambria"/>
                <a:cs typeface="Cambria"/>
                <a:sym typeface="Cambria"/>
              </a:rPr>
              <a:t>- Focus in Roma settlements of </a:t>
            </a:r>
            <a:r>
              <a:rPr sz="2280" i="1">
                <a:latin typeface="Cambria"/>
                <a:ea typeface="Cambria"/>
                <a:cs typeface="Cambria"/>
                <a:sym typeface="Cambria"/>
              </a:rPr>
              <a:t>Aspropyrgos</a:t>
            </a:r>
            <a:r>
              <a:rPr sz="2280">
                <a:latin typeface="Cambria"/>
                <a:ea typeface="Cambria"/>
                <a:cs typeface="Cambria"/>
                <a:sym typeface="Cambria"/>
              </a:rPr>
              <a:t>, </a:t>
            </a:r>
            <a:r>
              <a:rPr sz="2280" i="1">
                <a:latin typeface="Cambria"/>
                <a:ea typeface="Cambria"/>
                <a:cs typeface="Cambria"/>
                <a:sym typeface="Cambria"/>
              </a:rPr>
              <a:t>Mandra</a:t>
            </a:r>
            <a:r>
              <a:rPr sz="2280">
                <a:latin typeface="Cambria"/>
                <a:ea typeface="Cambria"/>
                <a:cs typeface="Cambria"/>
                <a:sym typeface="Cambria"/>
              </a:rPr>
              <a:t> and </a:t>
            </a:r>
            <a:r>
              <a:rPr sz="2280" i="1">
                <a:latin typeface="Cambria"/>
                <a:ea typeface="Cambria"/>
                <a:cs typeface="Cambria"/>
                <a:sym typeface="Cambria"/>
              </a:rPr>
              <a:t>Shoisto</a:t>
            </a:r>
            <a:r>
              <a:rPr sz="2280">
                <a:latin typeface="Cambria"/>
                <a:ea typeface="Cambria"/>
                <a:cs typeface="Cambria"/>
                <a:sym typeface="Cambria"/>
              </a:rPr>
              <a:t> (more than 10 thousand people).</a:t>
            </a:r>
          </a:p>
          <a:p>
            <a:pPr marR="434340" lvl="0" indent="256984" algn="just" defTabSz="434340">
              <a:lnSpc>
                <a:spcPct val="150000"/>
              </a:lnSpc>
              <a:tabLst>
                <a:tab pos="990600" algn="l"/>
              </a:tabLst>
              <a:defRPr sz="1800"/>
            </a:pPr>
            <a:r>
              <a:rPr sz="2280">
                <a:latin typeface="Cambria"/>
                <a:ea typeface="Cambria"/>
                <a:cs typeface="Cambria"/>
                <a:sym typeface="Cambria"/>
              </a:rPr>
              <a:t>- Mostly extreme marginalised communities living in slums. </a:t>
            </a:r>
          </a:p>
          <a:p>
            <a:pPr marR="434340" lvl="0" indent="256984" algn="just" defTabSz="434340">
              <a:lnSpc>
                <a:spcPct val="150000"/>
              </a:lnSpc>
              <a:tabLst>
                <a:tab pos="990600" algn="l"/>
              </a:tabLst>
              <a:defRPr sz="1800"/>
            </a:pPr>
            <a:endParaRPr sz="2280">
              <a:latin typeface="Cambria"/>
              <a:ea typeface="Cambria"/>
              <a:cs typeface="Cambria"/>
              <a:sym typeface="Cambria"/>
            </a:endParaRPr>
          </a:p>
          <a:p>
            <a:pPr marR="434340" lvl="0" indent="256984" algn="just" defTabSz="434340">
              <a:lnSpc>
                <a:spcPct val="150000"/>
              </a:lnSpc>
              <a:tabLst>
                <a:tab pos="990600" algn="l"/>
              </a:tabLst>
              <a:defRPr sz="1800"/>
            </a:pPr>
            <a:r>
              <a:rPr sz="2280">
                <a:latin typeface="Cambria"/>
                <a:ea typeface="Cambria"/>
                <a:cs typeface="Cambria"/>
                <a:sym typeface="Cambria"/>
              </a:rPr>
              <a:t>B. </a:t>
            </a:r>
            <a:r>
              <a:rPr sz="2280" b="1">
                <a:latin typeface="Cambria"/>
                <a:ea typeface="Cambria"/>
                <a:cs typeface="Cambria"/>
                <a:sym typeface="Cambria"/>
              </a:rPr>
              <a:t>Center of Athens</a:t>
            </a:r>
            <a:r>
              <a:rPr sz="2280">
                <a:latin typeface="Cambria"/>
                <a:ea typeface="Cambria"/>
                <a:cs typeface="Cambria"/>
                <a:sym typeface="Cambria"/>
              </a:rPr>
              <a:t>: In the Premises of Roma NGO HEROMACT.</a:t>
            </a:r>
          </a:p>
        </p:txBody>
      </p:sp>
      <p:pic>
        <p:nvPicPr>
          <p:cNvPr id="50" name="pasted-image.pdf"/>
          <p:cNvPicPr/>
          <p:nvPr/>
        </p:nvPicPr>
        <p:blipFill>
          <a:blip r:embed="rId3">
            <a:extLst/>
          </a:blip>
          <a:stretch>
            <a:fillRect/>
          </a:stretch>
        </p:blipFill>
        <p:spPr>
          <a:xfrm>
            <a:off x="1898650" y="768350"/>
            <a:ext cx="2994018" cy="520197"/>
          </a:xfrm>
          <a:prstGeom prst="rect">
            <a:avLst/>
          </a:prstGeom>
          <a:ln w="12700">
            <a:miter lim="400000"/>
          </a:ln>
        </p:spPr>
      </p:pic>
      <p:pic>
        <p:nvPicPr>
          <p:cNvPr id="51" name="pasted-image.pdf"/>
          <p:cNvPicPr/>
          <p:nvPr/>
        </p:nvPicPr>
        <p:blipFill>
          <a:blip r:embed="rId4">
            <a:extLst/>
          </a:blip>
          <a:stretch>
            <a:fillRect/>
          </a:stretch>
        </p:blipFill>
        <p:spPr>
          <a:xfrm>
            <a:off x="7112000" y="695919"/>
            <a:ext cx="2994018" cy="71636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53" name="Shape 53"/>
          <p:cNvSpPr>
            <a:spLocks noGrp="1"/>
          </p:cNvSpPr>
          <p:nvPr>
            <p:ph type="title"/>
          </p:nvPr>
        </p:nvSpPr>
        <p:spPr>
          <a:xfrm>
            <a:off x="1109086" y="1840842"/>
            <a:ext cx="10464801" cy="6761064"/>
          </a:xfrm>
          <a:prstGeom prst="rect">
            <a:avLst/>
          </a:prstGeom>
          <a:blipFill>
            <a:blip r:embed="rId2"/>
          </a:blipFill>
          <a:effectLst>
            <a:outerShdw blurRad="38100" dist="25400" dir="5400000" rotWithShape="0">
              <a:srgbClr val="000000">
                <a:alpha val="50000"/>
              </a:srgbClr>
            </a:outerShdw>
          </a:effectLst>
        </p:spPr>
        <p:txBody>
          <a:bodyPr anchor="t"/>
          <a:lstStyle/>
          <a:p>
            <a:pPr marR="457200" lvl="0" algn="l" defTabSz="457200">
              <a:lnSpc>
                <a:spcPct val="150000"/>
              </a:lnSpc>
              <a:tabLst>
                <a:tab pos="1041400" algn="l"/>
              </a:tabLst>
              <a:defRPr sz="1800"/>
            </a:pPr>
            <a:r>
              <a:rPr sz="2400" b="1">
                <a:latin typeface="Cambria"/>
                <a:ea typeface="Cambria"/>
                <a:cs typeface="Cambria"/>
                <a:sym typeface="Cambria"/>
              </a:rPr>
              <a:t>     </a:t>
            </a:r>
          </a:p>
          <a:p>
            <a:pPr marR="457200" lvl="0" indent="270509" algn="just" defTabSz="457200">
              <a:lnSpc>
                <a:spcPct val="150000"/>
              </a:lnSpc>
              <a:tabLst>
                <a:tab pos="1041400" algn="l"/>
              </a:tabLst>
              <a:defRPr sz="1800"/>
            </a:pPr>
            <a:r>
              <a:rPr sz="2400" b="1">
                <a:latin typeface="Cambria"/>
                <a:ea typeface="Cambria"/>
                <a:cs typeface="Cambria"/>
                <a:sym typeface="Cambria"/>
              </a:rPr>
              <a:t>Thessaloniki:</a:t>
            </a:r>
          </a:p>
          <a:p>
            <a:pPr marR="457200" lvl="0" indent="270509" algn="just" defTabSz="457200">
              <a:lnSpc>
                <a:spcPct val="150000"/>
              </a:lnSpc>
              <a:tabLst>
                <a:tab pos="1041400" algn="l"/>
              </a:tabLst>
              <a:defRPr sz="1800"/>
            </a:pPr>
            <a:r>
              <a:rPr sz="2400">
                <a:latin typeface="Cambria"/>
                <a:ea typeface="Cambria"/>
                <a:cs typeface="Cambria"/>
                <a:sym typeface="Cambria"/>
              </a:rPr>
              <a:t>- </a:t>
            </a:r>
            <a:r>
              <a:rPr sz="2400" i="1">
                <a:latin typeface="Cambria"/>
                <a:ea typeface="Cambria"/>
                <a:cs typeface="Cambria"/>
                <a:sym typeface="Cambria"/>
              </a:rPr>
              <a:t>Dendropotamos</a:t>
            </a:r>
            <a:r>
              <a:rPr sz="2400">
                <a:latin typeface="Cambria"/>
                <a:ea typeface="Cambria"/>
                <a:cs typeface="Cambria"/>
                <a:sym typeface="Cambria"/>
              </a:rPr>
              <a:t>: Premises of the Roma Women Association of Dendropotamos.</a:t>
            </a:r>
          </a:p>
          <a:p>
            <a:pPr marR="457200" lvl="1" indent="499109" algn="just" defTabSz="457200">
              <a:lnSpc>
                <a:spcPct val="150000"/>
              </a:lnSpc>
              <a:tabLst>
                <a:tab pos="1041400" algn="l"/>
              </a:tabLst>
              <a:defRPr sz="1800"/>
            </a:pPr>
            <a:r>
              <a:rPr sz="2400">
                <a:latin typeface="Cambria"/>
                <a:ea typeface="Cambria"/>
                <a:cs typeface="Cambria"/>
                <a:sym typeface="Cambria"/>
              </a:rPr>
              <a:t>-An urban neighbourhood in the outskirts of the city. </a:t>
            </a:r>
          </a:p>
          <a:p>
            <a:pPr marR="457200" lvl="1" indent="499109" algn="just" defTabSz="457200">
              <a:lnSpc>
                <a:spcPct val="150000"/>
              </a:lnSpc>
              <a:tabLst>
                <a:tab pos="1041400" algn="l"/>
              </a:tabLst>
              <a:defRPr sz="1800"/>
            </a:pPr>
            <a:r>
              <a:rPr sz="2400">
                <a:latin typeface="Cambria"/>
                <a:ea typeface="Cambria"/>
                <a:cs typeface="Cambria"/>
                <a:sym typeface="Cambria"/>
              </a:rPr>
              <a:t>-An integrated Roma community. </a:t>
            </a:r>
          </a:p>
          <a:p>
            <a:pPr marR="457200" lvl="1" indent="499109" algn="just" defTabSz="457200">
              <a:lnSpc>
                <a:spcPct val="150000"/>
              </a:lnSpc>
              <a:tabLst>
                <a:tab pos="1041400" algn="l"/>
              </a:tabLst>
              <a:defRPr sz="1800"/>
            </a:pPr>
            <a:r>
              <a:rPr sz="2400">
                <a:latin typeface="Cambria"/>
                <a:ea typeface="Cambria"/>
                <a:cs typeface="Cambria"/>
                <a:sym typeface="Cambria"/>
              </a:rPr>
              <a:t> </a:t>
            </a:r>
          </a:p>
          <a:p>
            <a:pPr marR="457200" lvl="1" indent="499109" algn="just" defTabSz="457200">
              <a:lnSpc>
                <a:spcPct val="150000"/>
              </a:lnSpc>
              <a:tabLst>
                <a:tab pos="1041400" algn="l"/>
              </a:tabLst>
              <a:defRPr sz="1800"/>
            </a:pPr>
            <a:r>
              <a:rPr sz="2400" b="1">
                <a:latin typeface="Cambria"/>
                <a:ea typeface="Cambria"/>
                <a:cs typeface="Cambria"/>
                <a:sym typeface="Cambria"/>
              </a:rPr>
              <a:t>Xanthi</a:t>
            </a:r>
            <a:r>
              <a:rPr sz="2400">
                <a:latin typeface="Cambria"/>
                <a:ea typeface="Cambria"/>
                <a:cs typeface="Cambria"/>
                <a:sym typeface="Cambria"/>
              </a:rPr>
              <a:t>:</a:t>
            </a:r>
          </a:p>
          <a:p>
            <a:pPr marR="457200" lvl="1" indent="499109" algn="just" defTabSz="457200">
              <a:lnSpc>
                <a:spcPct val="150000"/>
              </a:lnSpc>
              <a:tabLst>
                <a:tab pos="1041400" algn="l"/>
              </a:tabLst>
              <a:defRPr sz="1800"/>
            </a:pPr>
            <a:r>
              <a:rPr sz="2400">
                <a:latin typeface="Cambria"/>
                <a:ea typeface="Cambria"/>
                <a:cs typeface="Cambria"/>
                <a:sym typeface="Cambria"/>
              </a:rPr>
              <a:t>- Operation in Drosero and Kimeria</a:t>
            </a:r>
          </a:p>
          <a:p>
            <a:pPr marR="457200" lvl="1" indent="499109" algn="just" defTabSz="457200">
              <a:lnSpc>
                <a:spcPct val="150000"/>
              </a:lnSpc>
              <a:tabLst>
                <a:tab pos="1041400" algn="l"/>
              </a:tabLst>
              <a:defRPr sz="1800"/>
            </a:pPr>
            <a:r>
              <a:rPr sz="2400">
                <a:latin typeface="Cambria"/>
                <a:ea typeface="Cambria"/>
                <a:cs typeface="Cambria"/>
                <a:sym typeface="Cambria"/>
              </a:rPr>
              <a:t>- A community of 3-5 thousand (mostly Muslim) Roma in the outskirts of the city. </a:t>
            </a:r>
          </a:p>
        </p:txBody>
      </p:sp>
      <p:pic>
        <p:nvPicPr>
          <p:cNvPr id="54" name="pasted-image.pdf"/>
          <p:cNvPicPr/>
          <p:nvPr/>
        </p:nvPicPr>
        <p:blipFill>
          <a:blip r:embed="rId3">
            <a:extLst/>
          </a:blip>
          <a:stretch>
            <a:fillRect/>
          </a:stretch>
        </p:blipFill>
        <p:spPr>
          <a:xfrm>
            <a:off x="1898650" y="768350"/>
            <a:ext cx="2994018" cy="520197"/>
          </a:xfrm>
          <a:prstGeom prst="rect">
            <a:avLst/>
          </a:prstGeom>
          <a:ln w="12700">
            <a:miter lim="400000"/>
          </a:ln>
        </p:spPr>
      </p:pic>
      <p:pic>
        <p:nvPicPr>
          <p:cNvPr id="55" name="pasted-image.pdf"/>
          <p:cNvPicPr/>
          <p:nvPr/>
        </p:nvPicPr>
        <p:blipFill>
          <a:blip r:embed="rId4">
            <a:extLst/>
          </a:blip>
          <a:stretch>
            <a:fillRect/>
          </a:stretch>
        </p:blipFill>
        <p:spPr>
          <a:xfrm>
            <a:off x="7112000" y="695919"/>
            <a:ext cx="2994018" cy="716361"/>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57" name="Shape 57"/>
          <p:cNvSpPr>
            <a:spLocks noGrp="1"/>
          </p:cNvSpPr>
          <p:nvPr>
            <p:ph type="title"/>
          </p:nvPr>
        </p:nvSpPr>
        <p:spPr>
          <a:xfrm>
            <a:off x="1085360" y="1769666"/>
            <a:ext cx="10464801" cy="6761064"/>
          </a:xfrm>
          <a:prstGeom prst="rect">
            <a:avLst/>
          </a:prstGeom>
          <a:blipFill>
            <a:blip r:embed="rId2"/>
          </a:blipFill>
          <a:effectLst>
            <a:outerShdw blurRad="38100" dist="25400" dir="5400000" rotWithShape="0">
              <a:srgbClr val="000000">
                <a:alpha val="50000"/>
              </a:srgbClr>
            </a:outerShdw>
          </a:effectLst>
        </p:spPr>
        <p:txBody>
          <a:bodyPr anchor="t"/>
          <a:lstStyle/>
          <a:p>
            <a:pPr marR="457200" lvl="0" algn="l" defTabSz="457200">
              <a:lnSpc>
                <a:spcPct val="150000"/>
              </a:lnSpc>
              <a:tabLst>
                <a:tab pos="1041400" algn="l"/>
              </a:tabLst>
              <a:defRPr sz="1800"/>
            </a:pPr>
            <a:r>
              <a:rPr sz="2400" b="1">
                <a:latin typeface="Cambria"/>
                <a:ea typeface="Cambria"/>
                <a:cs typeface="Cambria"/>
                <a:sym typeface="Cambria"/>
              </a:rPr>
              <a:t>     </a:t>
            </a:r>
          </a:p>
          <a:p>
            <a:pPr marR="457200" lvl="0" algn="l" defTabSz="457200">
              <a:defRPr sz="1800"/>
            </a:pPr>
            <a:r>
              <a:rPr sz="3000">
                <a:latin typeface="Cambria"/>
                <a:ea typeface="Cambria"/>
                <a:cs typeface="Cambria"/>
                <a:sym typeface="Cambria"/>
              </a:rPr>
              <a:t>   </a:t>
            </a:r>
            <a:r>
              <a:rPr sz="3000" b="1">
                <a:latin typeface="Cambria"/>
                <a:ea typeface="Cambria"/>
                <a:cs typeface="Cambria"/>
                <a:sym typeface="Cambria"/>
              </a:rPr>
              <a:t>Team Composition</a:t>
            </a:r>
          </a:p>
          <a:p>
            <a:pPr marR="457200" lvl="0" algn="l" defTabSz="457200">
              <a:defRPr sz="1800"/>
            </a:pPr>
            <a:endParaRPr sz="3000">
              <a:latin typeface="Cambria"/>
              <a:ea typeface="Cambria"/>
              <a:cs typeface="Cambria"/>
              <a:sym typeface="Cambria"/>
            </a:endParaRPr>
          </a:p>
          <a:p>
            <a:pPr marR="457200" lvl="0" algn="l" defTabSz="457200">
              <a:defRPr sz="1800"/>
            </a:pPr>
            <a:endParaRPr sz="3000">
              <a:latin typeface="Cambria"/>
              <a:ea typeface="Cambria"/>
              <a:cs typeface="Cambria"/>
              <a:sym typeface="Cambria"/>
            </a:endParaRPr>
          </a:p>
          <a:p>
            <a:pPr marR="457200" lvl="0" algn="l" defTabSz="457200">
              <a:defRPr sz="1800"/>
            </a:pPr>
            <a:r>
              <a:rPr sz="3000">
                <a:latin typeface="Cambria"/>
                <a:ea typeface="Cambria"/>
                <a:cs typeface="Cambria"/>
                <a:sym typeface="Cambria"/>
              </a:rPr>
              <a:t>- 1 Lawyer</a:t>
            </a:r>
          </a:p>
          <a:p>
            <a:pPr marR="457200" lvl="0" algn="l" defTabSz="457200">
              <a:defRPr sz="1800"/>
            </a:pPr>
            <a:endParaRPr sz="3000">
              <a:latin typeface="Cambria"/>
              <a:ea typeface="Cambria"/>
              <a:cs typeface="Cambria"/>
              <a:sym typeface="Cambria"/>
            </a:endParaRPr>
          </a:p>
          <a:p>
            <a:pPr marR="457200" lvl="0" algn="l" defTabSz="457200">
              <a:defRPr sz="1800"/>
            </a:pPr>
            <a:r>
              <a:rPr sz="3000">
                <a:latin typeface="Cambria"/>
                <a:ea typeface="Cambria"/>
                <a:cs typeface="Cambria"/>
                <a:sym typeface="Cambria"/>
              </a:rPr>
              <a:t>- 1 Legal Assistant (2 in Xanthi)</a:t>
            </a:r>
          </a:p>
          <a:p>
            <a:pPr marR="457200" lvl="0" algn="l" defTabSz="457200">
              <a:defRPr sz="1800"/>
            </a:pPr>
            <a:endParaRPr sz="3000">
              <a:latin typeface="Cambria"/>
              <a:ea typeface="Cambria"/>
              <a:cs typeface="Cambria"/>
              <a:sym typeface="Cambria"/>
            </a:endParaRPr>
          </a:p>
          <a:p>
            <a:pPr marR="457200" lvl="0" algn="l" defTabSz="457200">
              <a:defRPr sz="1800"/>
            </a:pPr>
            <a:r>
              <a:rPr sz="3000">
                <a:latin typeface="Cambria"/>
                <a:ea typeface="Cambria"/>
                <a:cs typeface="Cambria"/>
                <a:sym typeface="Cambria"/>
              </a:rPr>
              <a:t> - 1 Mediator (2 in Xanthi)</a:t>
            </a:r>
          </a:p>
        </p:txBody>
      </p:sp>
      <p:pic>
        <p:nvPicPr>
          <p:cNvPr id="58" name="pasted-image.pdf"/>
          <p:cNvPicPr/>
          <p:nvPr/>
        </p:nvPicPr>
        <p:blipFill>
          <a:blip r:embed="rId3">
            <a:extLst/>
          </a:blip>
          <a:stretch>
            <a:fillRect/>
          </a:stretch>
        </p:blipFill>
        <p:spPr>
          <a:xfrm>
            <a:off x="1898650" y="768350"/>
            <a:ext cx="2994018" cy="520197"/>
          </a:xfrm>
          <a:prstGeom prst="rect">
            <a:avLst/>
          </a:prstGeom>
          <a:ln w="12700">
            <a:miter lim="400000"/>
          </a:ln>
        </p:spPr>
      </p:pic>
      <p:pic>
        <p:nvPicPr>
          <p:cNvPr id="59" name="pasted-image.pdf"/>
          <p:cNvPicPr/>
          <p:nvPr/>
        </p:nvPicPr>
        <p:blipFill>
          <a:blip r:embed="rId4">
            <a:extLst/>
          </a:blip>
          <a:stretch>
            <a:fillRect/>
          </a:stretch>
        </p:blipFill>
        <p:spPr>
          <a:xfrm>
            <a:off x="7112000" y="695919"/>
            <a:ext cx="2994018" cy="716361"/>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61" name="Shape 61"/>
          <p:cNvSpPr>
            <a:spLocks noGrp="1"/>
          </p:cNvSpPr>
          <p:nvPr>
            <p:ph type="title"/>
          </p:nvPr>
        </p:nvSpPr>
        <p:spPr>
          <a:xfrm>
            <a:off x="1168400" y="1864568"/>
            <a:ext cx="10464800" cy="6761064"/>
          </a:xfrm>
          <a:prstGeom prst="rect">
            <a:avLst/>
          </a:prstGeom>
          <a:solidFill>
            <a:srgbClr val="A6AAA9"/>
          </a:solidFill>
          <a:effectLst>
            <a:outerShdw blurRad="38100" dist="25400" dir="5400000" rotWithShape="0">
              <a:srgbClr val="000000">
                <a:alpha val="50000"/>
              </a:srgbClr>
            </a:outerShdw>
          </a:effectLst>
        </p:spPr>
        <p:txBody>
          <a:bodyPr/>
          <a:lstStyle/>
          <a:p>
            <a:pPr marR="457200" lvl="1" algn="just" defTabSz="457200">
              <a:lnSpc>
                <a:spcPct val="150000"/>
              </a:lnSpc>
              <a:tabLst>
                <a:tab pos="1041400" algn="l"/>
              </a:tabLst>
              <a:defRPr sz="1800"/>
            </a:pPr>
            <a:r>
              <a:rPr sz="2400" b="1">
                <a:latin typeface="Cambria"/>
                <a:ea typeface="Cambria"/>
                <a:cs typeface="Cambria"/>
                <a:sym typeface="Cambria"/>
              </a:rPr>
              <a:t>3. Parallel activities</a:t>
            </a:r>
          </a:p>
          <a:p>
            <a:pPr marL="228600" marR="457200" lvl="1" indent="0" algn="just" defTabSz="457200">
              <a:lnSpc>
                <a:spcPct val="150000"/>
              </a:lnSpc>
              <a:buSzPct val="100000"/>
              <a:tabLst>
                <a:tab pos="1041400" algn="l"/>
              </a:tabLst>
              <a:defRPr sz="1800"/>
            </a:pPr>
            <a:endParaRPr sz="2400">
              <a:latin typeface="Cambria"/>
              <a:ea typeface="Cambria"/>
              <a:cs typeface="Cambria"/>
              <a:sym typeface="Cambria"/>
            </a:endParaRPr>
          </a:p>
          <a:p>
            <a:pPr marL="228600" marR="457200" lvl="1" indent="0" algn="just" defTabSz="457200">
              <a:lnSpc>
                <a:spcPct val="150000"/>
              </a:lnSpc>
              <a:buSzPct val="100000"/>
              <a:tabLst>
                <a:tab pos="1041400" algn="l"/>
              </a:tabLst>
              <a:defRPr sz="1800"/>
            </a:pPr>
            <a:r>
              <a:rPr sz="2400">
                <a:latin typeface="Cambria"/>
                <a:ea typeface="Cambria"/>
                <a:cs typeface="Cambria"/>
                <a:sym typeface="Cambria"/>
              </a:rPr>
              <a:t> A Police “training of Trainers”: Implemented together with the Hellenic Police Academy and the Centre for Security Studies (KEMEA)</a:t>
            </a:r>
          </a:p>
          <a:p>
            <a:pPr marR="457200" lvl="2" algn="just" defTabSz="457200">
              <a:lnSpc>
                <a:spcPct val="150000"/>
              </a:lnSpc>
              <a:spcBef>
                <a:spcPts val="200"/>
              </a:spcBef>
              <a:tabLst>
                <a:tab pos="1041400" algn="l"/>
              </a:tabLst>
              <a:defRPr sz="1800"/>
            </a:pPr>
            <a:r>
              <a:rPr sz="2400">
                <a:latin typeface="Cambria"/>
                <a:ea typeface="Cambria"/>
                <a:cs typeface="Cambria"/>
                <a:sym typeface="Cambria"/>
              </a:rPr>
              <a:t>- 30 Police Officers from West Attica, Thessaloniki and Xanthi participated</a:t>
            </a:r>
          </a:p>
          <a:p>
            <a:pPr marR="457200" lvl="2" algn="just" defTabSz="457200">
              <a:lnSpc>
                <a:spcPct val="150000"/>
              </a:lnSpc>
              <a:spcBef>
                <a:spcPts val="200"/>
              </a:spcBef>
              <a:tabLst>
                <a:tab pos="1041400" algn="l"/>
              </a:tabLst>
              <a:defRPr sz="1800"/>
            </a:pPr>
            <a:r>
              <a:rPr sz="2400">
                <a:latin typeface="Cambria"/>
                <a:ea typeface="Cambria"/>
                <a:cs typeface="Cambria"/>
                <a:sym typeface="Cambria"/>
              </a:rPr>
              <a:t>-   2 Days Seminar on Human Rights Standards and the European Court</a:t>
            </a:r>
          </a:p>
          <a:p>
            <a:pPr marR="457200" lvl="2" algn="just" defTabSz="457200">
              <a:lnSpc>
                <a:spcPct val="150000"/>
              </a:lnSpc>
              <a:spcBef>
                <a:spcPts val="200"/>
              </a:spcBef>
              <a:tabLst>
                <a:tab pos="1041400" algn="l"/>
              </a:tabLst>
              <a:defRPr sz="1800"/>
            </a:pPr>
            <a:r>
              <a:rPr sz="2400">
                <a:latin typeface="Cambria"/>
                <a:ea typeface="Cambria"/>
                <a:cs typeface="Cambria"/>
                <a:sym typeface="Cambria"/>
              </a:rPr>
              <a:t>- A Toolkit for the training of the Police officers/trainers has been produced. </a:t>
            </a:r>
          </a:p>
          <a:p>
            <a:pPr marL="228600" marR="457200" lvl="1" indent="0" algn="just" defTabSz="457200">
              <a:lnSpc>
                <a:spcPct val="150000"/>
              </a:lnSpc>
              <a:buSzPct val="100000"/>
              <a:tabLst>
                <a:tab pos="1041400" algn="l"/>
              </a:tabLst>
              <a:defRPr sz="1800"/>
            </a:pPr>
            <a:endParaRPr sz="2400">
              <a:latin typeface="Cambria"/>
              <a:ea typeface="Cambria"/>
              <a:cs typeface="Cambria"/>
              <a:sym typeface="Cambria"/>
            </a:endParaRPr>
          </a:p>
          <a:p>
            <a:pPr marL="228600" marR="457200" lvl="1" indent="0" algn="just" defTabSz="457200">
              <a:lnSpc>
                <a:spcPct val="150000"/>
              </a:lnSpc>
              <a:buSzPct val="100000"/>
              <a:tabLst>
                <a:tab pos="1041400" algn="l"/>
              </a:tabLst>
              <a:defRPr sz="1800"/>
            </a:pPr>
            <a:r>
              <a:rPr sz="2400">
                <a:latin typeface="Cambria"/>
                <a:ea typeface="Cambria"/>
                <a:cs typeface="Cambria"/>
                <a:sym typeface="Cambria"/>
              </a:rPr>
              <a:t>Many meetings with Stakeholders have been taken place. </a:t>
            </a:r>
          </a:p>
        </p:txBody>
      </p:sp>
      <p:pic>
        <p:nvPicPr>
          <p:cNvPr id="62" name="pasted-image.pdf"/>
          <p:cNvPicPr/>
          <p:nvPr/>
        </p:nvPicPr>
        <p:blipFill>
          <a:blip r:embed="rId2">
            <a:extLst/>
          </a:blip>
          <a:stretch>
            <a:fillRect/>
          </a:stretch>
        </p:blipFill>
        <p:spPr>
          <a:xfrm>
            <a:off x="1898650" y="768350"/>
            <a:ext cx="2994018" cy="520197"/>
          </a:xfrm>
          <a:prstGeom prst="rect">
            <a:avLst/>
          </a:prstGeom>
          <a:ln w="12700">
            <a:miter lim="400000"/>
          </a:ln>
        </p:spPr>
      </p:pic>
      <p:pic>
        <p:nvPicPr>
          <p:cNvPr id="63" name="pasted-image.pdf"/>
          <p:cNvPicPr/>
          <p:nvPr/>
        </p:nvPicPr>
        <p:blipFill>
          <a:blip r:embed="rId3">
            <a:extLst/>
          </a:blip>
          <a:stretch>
            <a:fillRect/>
          </a:stretch>
        </p:blipFill>
        <p:spPr>
          <a:xfrm>
            <a:off x="7112000" y="695919"/>
            <a:ext cx="2994018" cy="71636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3585F"/>
        </a:solidFill>
        <a:effectLst/>
      </p:bgPr>
    </p:bg>
    <p:spTree>
      <p:nvGrpSpPr>
        <p:cNvPr id="1" name=""/>
        <p:cNvGrpSpPr/>
        <p:nvPr/>
      </p:nvGrpSpPr>
      <p:grpSpPr>
        <a:xfrm>
          <a:off x="0" y="0"/>
          <a:ext cx="0" cy="0"/>
          <a:chOff x="0" y="0"/>
          <a:chExt cx="0" cy="0"/>
        </a:xfrm>
      </p:grpSpPr>
      <p:sp>
        <p:nvSpPr>
          <p:cNvPr id="65" name="Shape 65"/>
          <p:cNvSpPr>
            <a:spLocks noGrp="1"/>
          </p:cNvSpPr>
          <p:nvPr>
            <p:ph type="title"/>
          </p:nvPr>
        </p:nvSpPr>
        <p:spPr>
          <a:xfrm>
            <a:off x="1168400" y="1864568"/>
            <a:ext cx="10464800" cy="6761064"/>
          </a:xfrm>
          <a:prstGeom prst="rect">
            <a:avLst/>
          </a:prstGeom>
          <a:solidFill>
            <a:srgbClr val="A6AAA9"/>
          </a:solidFill>
          <a:effectLst>
            <a:outerShdw blurRad="38100" dist="25400" dir="5400000" rotWithShape="0">
              <a:srgbClr val="000000">
                <a:alpha val="50000"/>
              </a:srgbClr>
            </a:outerShdw>
          </a:effectLst>
        </p:spPr>
        <p:txBody>
          <a:bodyPr>
            <a:normAutofit fontScale="90000"/>
          </a:bodyPr>
          <a:lstStyle/>
          <a:p>
            <a:pPr marL="457200" marR="457200" lvl="0" indent="-228600" algn="just" defTabSz="457200">
              <a:lnSpc>
                <a:spcPct val="150000"/>
              </a:lnSpc>
              <a:tabLst>
                <a:tab pos="1041400" algn="l"/>
              </a:tabLst>
              <a:defRPr sz="1800"/>
            </a:pPr>
            <a:r>
              <a:rPr sz="2300" b="1">
                <a:latin typeface="Cambria"/>
                <a:ea typeface="Cambria"/>
                <a:cs typeface="Cambria"/>
                <a:sym typeface="Cambria"/>
              </a:rPr>
              <a:t>4. National and Local Partnerships</a:t>
            </a:r>
          </a:p>
          <a:p>
            <a:pPr marL="457200" marR="457200" lvl="0" indent="-228600" algn="just" defTabSz="457200">
              <a:lnSpc>
                <a:spcPct val="150000"/>
              </a:lnSpc>
              <a:tabLst>
                <a:tab pos="1041400" algn="l"/>
              </a:tabLst>
              <a:defRPr sz="1800"/>
            </a:pPr>
            <a:endParaRPr sz="2300" b="1">
              <a:latin typeface="Cambria"/>
              <a:ea typeface="Cambria"/>
              <a:cs typeface="Cambria"/>
              <a:sym typeface="Cambria"/>
            </a:endParaRPr>
          </a:p>
          <a:p>
            <a:pPr marL="228600" marR="457200" lvl="0" indent="-228600" algn="just" defTabSz="457200">
              <a:lnSpc>
                <a:spcPct val="150000"/>
              </a:lnSpc>
              <a:buSzPct val="100000"/>
              <a:tabLst>
                <a:tab pos="1041400" algn="l"/>
              </a:tabLst>
              <a:defRPr sz="1800"/>
            </a:pPr>
            <a:r>
              <a:rPr sz="2300">
                <a:latin typeface="Cambria"/>
                <a:ea typeface="Cambria"/>
                <a:cs typeface="Cambria"/>
                <a:sym typeface="Cambria"/>
              </a:rPr>
              <a:t>Special secretary for Roma integration</a:t>
            </a:r>
          </a:p>
          <a:p>
            <a:pPr marL="228600" marR="457200" lvl="0" indent="-228600" algn="just" defTabSz="457200">
              <a:lnSpc>
                <a:spcPct val="150000"/>
              </a:lnSpc>
              <a:buSzPct val="100000"/>
              <a:tabLst>
                <a:tab pos="1041400" algn="l"/>
              </a:tabLst>
              <a:defRPr sz="1800"/>
            </a:pPr>
            <a:r>
              <a:rPr sz="2300">
                <a:latin typeface="Cambria"/>
                <a:ea typeface="Cambria"/>
                <a:cs typeface="Cambria"/>
                <a:sym typeface="Cambria"/>
              </a:rPr>
              <a:t>Ministry of Interior</a:t>
            </a:r>
          </a:p>
          <a:p>
            <a:pPr marL="228600" marR="457200" lvl="0" indent="-228600" algn="just" defTabSz="457200">
              <a:lnSpc>
                <a:spcPct val="150000"/>
              </a:lnSpc>
              <a:buSzPct val="100000"/>
              <a:tabLst>
                <a:tab pos="1041400" algn="l"/>
              </a:tabLst>
              <a:defRPr sz="1800"/>
            </a:pPr>
            <a:r>
              <a:rPr sz="2300">
                <a:latin typeface="Cambria"/>
                <a:ea typeface="Cambria"/>
                <a:cs typeface="Cambria"/>
                <a:sym typeface="Cambria"/>
              </a:rPr>
              <a:t>the General Secretary of Human Rights and Transparency </a:t>
            </a:r>
          </a:p>
          <a:p>
            <a:pPr marL="228600" marR="457200" lvl="0" indent="-228600" algn="just" defTabSz="457200">
              <a:lnSpc>
                <a:spcPct val="150000"/>
              </a:lnSpc>
              <a:buSzPct val="100000"/>
              <a:tabLst>
                <a:tab pos="1041400" algn="l"/>
              </a:tabLst>
              <a:defRPr sz="1800"/>
            </a:pPr>
            <a:r>
              <a:rPr sz="2300">
                <a:latin typeface="Cambria"/>
                <a:ea typeface="Cambria"/>
                <a:cs typeface="Cambria"/>
                <a:sym typeface="Cambria"/>
              </a:rPr>
              <a:t>Bar Associations of Athens and Thessaloniki</a:t>
            </a:r>
          </a:p>
          <a:p>
            <a:pPr marL="228600" marR="457200" lvl="0" indent="-228600" algn="just" defTabSz="457200">
              <a:lnSpc>
                <a:spcPct val="150000"/>
              </a:lnSpc>
              <a:buSzPct val="100000"/>
              <a:tabLst>
                <a:tab pos="1041400" algn="l"/>
              </a:tabLst>
              <a:defRPr sz="1800"/>
            </a:pPr>
            <a:r>
              <a:rPr sz="2300">
                <a:latin typeface="Cambria"/>
                <a:ea typeface="Cambria"/>
                <a:cs typeface="Cambria"/>
                <a:sym typeface="Cambria"/>
              </a:rPr>
              <a:t>The Regional Authority of West Attica </a:t>
            </a:r>
          </a:p>
          <a:p>
            <a:pPr marL="228600" marR="457200" lvl="0" indent="-228600" algn="just" defTabSz="457200">
              <a:lnSpc>
                <a:spcPct val="150000"/>
              </a:lnSpc>
              <a:buSzPct val="100000"/>
              <a:tabLst>
                <a:tab pos="1041400" algn="l"/>
              </a:tabLst>
              <a:defRPr sz="1800"/>
            </a:pPr>
            <a:r>
              <a:rPr sz="2300">
                <a:latin typeface="Cambria"/>
                <a:ea typeface="Cambria"/>
                <a:cs typeface="Cambria"/>
                <a:sym typeface="Cambria"/>
              </a:rPr>
              <a:t>Municipality of Dendropotamos in Thessaloniki</a:t>
            </a:r>
          </a:p>
          <a:p>
            <a:pPr marL="228600" marR="457200" lvl="0" indent="-228600" algn="just" defTabSz="457200">
              <a:lnSpc>
                <a:spcPct val="150000"/>
              </a:lnSpc>
              <a:buSzPct val="100000"/>
              <a:tabLst>
                <a:tab pos="1041400" algn="l"/>
              </a:tabLst>
              <a:defRPr sz="1800"/>
            </a:pPr>
            <a:r>
              <a:rPr sz="2300">
                <a:latin typeface="Cambria"/>
                <a:ea typeface="Cambria"/>
                <a:cs typeface="Cambria"/>
                <a:sym typeface="Cambria"/>
              </a:rPr>
              <a:t>The Greek Ombudsman</a:t>
            </a:r>
          </a:p>
          <a:p>
            <a:pPr marL="228600" marR="457200" lvl="0" indent="-228600" algn="just" defTabSz="457200">
              <a:lnSpc>
                <a:spcPct val="150000"/>
              </a:lnSpc>
              <a:buSzPct val="100000"/>
              <a:tabLst>
                <a:tab pos="1041400" algn="l"/>
              </a:tabLst>
              <a:defRPr sz="1800"/>
            </a:pPr>
            <a:r>
              <a:rPr sz="2300">
                <a:latin typeface="Cambria"/>
                <a:ea typeface="Cambria"/>
                <a:cs typeface="Cambria"/>
                <a:sym typeface="Cambria"/>
              </a:rPr>
              <a:t>EEDA</a:t>
            </a:r>
          </a:p>
          <a:p>
            <a:pPr marL="228600" marR="457200" lvl="0" indent="-228600" algn="just" defTabSz="457200">
              <a:lnSpc>
                <a:spcPct val="150000"/>
              </a:lnSpc>
              <a:buSzPct val="100000"/>
              <a:tabLst>
                <a:tab pos="1041400" algn="l"/>
              </a:tabLst>
              <a:defRPr sz="1800"/>
            </a:pPr>
            <a:r>
              <a:rPr sz="2300">
                <a:latin typeface="Cambria"/>
                <a:ea typeface="Cambria"/>
                <a:cs typeface="Cambria"/>
                <a:sym typeface="Cambria"/>
              </a:rPr>
              <a:t>Roma NGO’s and Associations</a:t>
            </a:r>
          </a:p>
          <a:p>
            <a:pPr marL="228600" marR="457200" lvl="0" indent="-228600" algn="just" defTabSz="457200">
              <a:lnSpc>
                <a:spcPct val="150000"/>
              </a:lnSpc>
              <a:buSzPct val="100000"/>
              <a:tabLst>
                <a:tab pos="1041400" algn="l"/>
              </a:tabLst>
              <a:defRPr sz="1800"/>
            </a:pPr>
            <a:r>
              <a:rPr sz="2300">
                <a:latin typeface="Cambria"/>
                <a:ea typeface="Cambria"/>
                <a:cs typeface="Cambria"/>
                <a:sym typeface="Cambria"/>
              </a:rPr>
              <a:t>Human Rights NGO’s</a:t>
            </a:r>
          </a:p>
          <a:p>
            <a:pPr marL="228600" marR="457200" lvl="0" indent="-228600" algn="just" defTabSz="457200">
              <a:lnSpc>
                <a:spcPct val="150000"/>
              </a:lnSpc>
              <a:buSzPct val="100000"/>
              <a:tabLst>
                <a:tab pos="1041400" algn="l"/>
              </a:tabLst>
              <a:defRPr sz="1800"/>
            </a:pPr>
            <a:r>
              <a:rPr sz="2300">
                <a:latin typeface="Cambria"/>
                <a:ea typeface="Cambria"/>
                <a:cs typeface="Cambria"/>
                <a:sym typeface="Cambria"/>
              </a:rPr>
              <a:t>KEMEA</a:t>
            </a:r>
          </a:p>
        </p:txBody>
      </p:sp>
      <p:pic>
        <p:nvPicPr>
          <p:cNvPr id="66" name="pasted-image.pdf"/>
          <p:cNvPicPr/>
          <p:nvPr/>
        </p:nvPicPr>
        <p:blipFill>
          <a:blip r:embed="rId2">
            <a:extLst/>
          </a:blip>
          <a:stretch>
            <a:fillRect/>
          </a:stretch>
        </p:blipFill>
        <p:spPr>
          <a:xfrm>
            <a:off x="1898650" y="768350"/>
            <a:ext cx="2994018" cy="520197"/>
          </a:xfrm>
          <a:prstGeom prst="rect">
            <a:avLst/>
          </a:prstGeom>
          <a:ln w="12700">
            <a:miter lim="400000"/>
          </a:ln>
        </p:spPr>
      </p:pic>
      <p:pic>
        <p:nvPicPr>
          <p:cNvPr id="67" name="pasted-image.pdf"/>
          <p:cNvPicPr/>
          <p:nvPr/>
        </p:nvPicPr>
        <p:blipFill>
          <a:blip r:embed="rId3">
            <a:extLst/>
          </a:blip>
          <a:stretch>
            <a:fillRect/>
          </a:stretch>
        </p:blipFill>
        <p:spPr>
          <a:xfrm>
            <a:off x="7112000" y="695919"/>
            <a:ext cx="2994018" cy="716361"/>
          </a:xfrm>
          <a:prstGeom prst="rect">
            <a:avLst/>
          </a:prstGeom>
          <a:ln w="127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1127</Words>
  <Application>Microsoft Office PowerPoint</Application>
  <PresentationFormat>Custom</PresentationFormat>
  <Paragraphs>284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White</vt:lpstr>
      <vt:lpstr>Greece   Program Overview</vt:lpstr>
      <vt:lpstr>      Essential Information Roma in Greece:   Not registered as a «minority». No claim to establish a “minority status”. Officially recognised as a «vulnerable group».  Numbers: 80,000-300,000 (estimations). Most likely 150,000-200,000 (1,5%-2% of Population)  Accepted as Greek citizens since the 1970’s.  Since 1990’s migrants from Romania, Bulgaria and Albania.</vt:lpstr>
      <vt:lpstr>      Essential Information Roma in Greece:   More than 230 settlements all across the country. Many in extreme poverty (“slums”), some in “medium” status and some integrated.    The majority lives in permanent residents (tents, self-made homes, caravans, apartments).   Main professions: Scrap collection, Open markets, small trade.</vt:lpstr>
      <vt:lpstr>      2. Implementation of JUSTROM in Greece  Launch event and a training of lawyers (November-December 2016)  Establishment of teams + National Coordinator (February 2017) Operation: March 2017 to 28 February 2018  Initially Two Locations: Athens and Thessaloniki Xanthi since May 2017  Choice was based in the characteristics of the local Communities, the potential synergies with the local authorities and the recommendation by the Ministry of Interior.</vt:lpstr>
      <vt:lpstr>      Athens:  2 Offices  A. Elefsina (town in West Attica). Established in the premises of a Roma Support Office which operated under the supervision of the Technical University of Athens and the regional authority of W. Attica (until September 2017).  - Focus in Roma settlements of Aspropyrgos, Mandra and Shoisto (more than 10 thousand people). - Mostly extreme marginalised communities living in slums.   B. Center of Athens: In the Premises of Roma NGO HEROMACT.</vt:lpstr>
      <vt:lpstr>      Thessaloniki: - Dendropotamos: Premises of the Roma Women Association of Dendropotamos. -An urban neighbourhood in the outskirts of the city.  -An integrated Roma community.    Xanthi: - Operation in Drosero and Kimeria - A community of 3-5 thousand (mostly Muslim) Roma in the outskirts of the city. </vt:lpstr>
      <vt:lpstr>         Team Composition   - 1 Lawyer  - 1 Legal Assistant (2 in Xanthi)   - 1 Mediator (2 in Xanthi)</vt:lpstr>
      <vt:lpstr>3. Parallel activities   A Police “training of Trainers”: Implemented together with the Hellenic Police Academy and the Centre for Security Studies (KEMEA) - 30 Police Officers from West Attica, Thessaloniki and Xanthi participated -   2 Days Seminar on Human Rights Standards and the European Court - A Toolkit for the training of the Police officers/trainers has been produced.   Many meetings with Stakeholders have been taken place. </vt:lpstr>
      <vt:lpstr>4. National and Local Partnerships  Special secretary for Roma integration Ministry of Interior the General Secretary of Human Rights and Transparency  Bar Associations of Athens and Thessaloniki The Regional Authority of West Attica  Municipality of Dendropotamos in Thessaloniki The Greek Ombudsman EEDA Roma NGO’s and Associations Human Rights NGO’s KEMEA</vt:lpstr>
      <vt:lpstr>           5. Empowering the Communities</vt:lpstr>
      <vt:lpstr>Final Table  </vt:lpstr>
      <vt:lpstr>CASES Closed/Pending   </vt:lpstr>
      <vt:lpstr>TYPE of CASES    </vt:lpstr>
      <vt:lpstr>Total Number of Complaints    </vt:lpstr>
      <vt:lpstr>       Other Data (Thessaloniki)  Average age of people registered and consulted: 41.9 Average years of school education (Illiteracy issue): 3.9 Housing: 54 (8.1%) out of 659 people visited, live in huts/tents Unemployment: 80.9 % Birth rate: 2.68 Unregistered marriages (“Romani weddings”): 169</vt:lpstr>
      <vt:lpstr>Main Issues - Barriers to Justice   1. Unregistered Roma - Problems in the Registration Process - Deprivation of Family Life (5 Cases)  2. Unregistered weddings - problems in Child recognition process  3. Fake recognitions of Paternity  4. Debts due to High Fines for Unregistered Trade  5. Accusations for Police Violence, Torture and Misconduct  6. Domestic Violence </vt:lpstr>
      <vt:lpstr>6. IMPACT   Spreading the Word - Informing about Rights  Assistance to Individuals  Identification of Strategic Cases  Identification of Access to Justice Problems  Identification of the Free Legal Aid Problems  Access to Justice but also Access to the Communities</vt:lpstr>
      <vt:lpstr>Program Main Achievements 1     Document of Chief Prosecutor of the Supreme Court (24.11.2017/11159)  “In the case of the Roma, they are unable to submit the necessary supporting evidence for their financial situation, specifically copies of tax declarations, pay slips or VAT numbers, and so Article 2 paragraphs 4 and 5 of Law 3226/2004 must apply, and the appointment of a lawyer for the provision of legal aid to the Roma should follow”.    -Distributed by the President of the Supreme Court to all national courts at all levels and all relevant authorities (4.12.2017/11385).  -Achieved Free Legal Aid for people without documents and of non or undeclared Nationality.</vt:lpstr>
      <vt:lpstr>Program Main Achievements 2   Intervention by the Ombudsman of the Child  -  Effort to Stop the separation of new-born children from their mothers - Intervention to the Ministry of Health. - Cooperation with the MSF (Medecins Sans Frontiers). </vt:lpstr>
      <vt:lpstr>Program Main Achievements 3    Establishment of a inter-ministerial working group to prepare legislation proposals considering the registration of Greek Roma (Dec. 2017).</vt:lpstr>
      <vt:lpstr>Program Main Achievements 4     Case won by JUSTROM Thessaloniki Lawyer:   Free representation at Court without a Court-Fee.    </vt:lpstr>
      <vt:lpstr> IMPACT   “We make people feel security. They feel more secure when they now that were are there, ready to support them” [Justrom Mediator - Thessaloniki]  “Beneficiaries, although lacking basic education, they are able to access justice if they are given proper instructions” [Justrom Lawyer, Thessaloniki]  One cannot ask for legal counsel and representation if she is not aware that she holds a claim or that one of her rights have been infringed” [Justrom Lawyer, Thessaloniki].</vt:lpstr>
      <vt:lpstr>7. NEXT PHASE   • Awareness raising and mentoring gatherings with Roma women • Literacy classes • Info days at local authorities with beneficiaries on social services, benefits, child allowance etc. • Meetings with equality bodies and NHRIs • Seminars with legal aid lawyers on Roma</vt:lpstr>
      <vt:lpstr>8. CONCLUSIONS   1. Legal Clinics is an essential tool to increase access to Justice.  2. They better operate when inside the Roma Communities.  3. They need some basic infrastructure and funding for their operation.  4. The local authorities and/or NGO’s could overtake this service.  5. They will have long-lasting effect only if they lead to structural reforms.</vt:lpstr>
      <vt:lpstr>THANK YOU FOR YOUR ATTENTION!!  Christos Iliadis  christos.iliadis.justrom@gmail.com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Greece   Program Overview</dc:title>
  <dc:creator>Huttu Henna</dc:creator>
  <cp:lastModifiedBy>RUSTEM Robert</cp:lastModifiedBy>
  <cp:revision>2</cp:revision>
  <dcterms:modified xsi:type="dcterms:W3CDTF">2019-03-21T15:12:04Z</dcterms:modified>
</cp:coreProperties>
</file>