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5" r:id="rId2"/>
    <p:sldId id="358" r:id="rId3"/>
    <p:sldId id="425" r:id="rId4"/>
    <p:sldId id="426" r:id="rId5"/>
    <p:sldId id="382" r:id="rId6"/>
    <p:sldId id="387" r:id="rId7"/>
    <p:sldId id="978" r:id="rId8"/>
    <p:sldId id="979" r:id="rId9"/>
    <p:sldId id="981" r:id="rId10"/>
    <p:sldId id="982" r:id="rId11"/>
    <p:sldId id="980" r:id="rId12"/>
  </p:sldIdLst>
  <p:sldSz cx="9144000" cy="6858000" type="screen4x3"/>
  <p:notesSz cx="6858000" cy="987425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66213" autoAdjust="0"/>
  </p:normalViewPr>
  <p:slideViewPr>
    <p:cSldViewPr snapToGrid="0" snapToObjects="1">
      <p:cViewPr varScale="1">
        <p:scale>
          <a:sx n="73" d="100"/>
          <a:sy n="73" d="100"/>
        </p:scale>
        <p:origin x="-20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4" d="100"/>
          <a:sy n="44" d="100"/>
        </p:scale>
        <p:origin x="2838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892F412-B248-403D-8120-57D51DE929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42A52D-9952-4F09-8DCA-B2D250A24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A1F44762-168A-4F01-B631-6C9507E71C4D}" type="datetimeFigureOut">
              <a:rPr lang="en-AU"/>
              <a:pPr>
                <a:defRPr/>
              </a:pPr>
              <a:t>3/04/2019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34068A1-C621-4F46-ABBF-914D413C78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71800" cy="495300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4E745C-17EA-4CB4-9B33-90C8336F44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7363"/>
            <a:ext cx="2971800" cy="495300"/>
          </a:xfrm>
          <a:prstGeom prst="rect">
            <a:avLst/>
          </a:prstGeom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anose="020B0600070205080204" pitchFamily="50" charset="-128"/>
              </a:defRPr>
            </a:lvl1pPr>
          </a:lstStyle>
          <a:p>
            <a:pPr>
              <a:defRPr/>
            </a:pPr>
            <a:fld id="{D49EF189-0CC7-446E-94A5-5292917728C4}" type="slidenum">
              <a:rPr lang="en-AU" altLang="ja-JP"/>
              <a:pPr>
                <a:defRPr/>
              </a:pPr>
              <a:t>‹#›</a:t>
            </a:fld>
            <a:endParaRPr lang="en-AU" altLang="ja-JP"/>
          </a:p>
        </p:txBody>
      </p:sp>
    </p:spTree>
    <p:extLst>
      <p:ext uri="{BB962C8B-B14F-4D97-AF65-F5344CB8AC3E}">
        <p14:creationId xmlns:p14="http://schemas.microsoft.com/office/powerpoint/2010/main" val="3155334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92235F7-D9D1-41B3-9EC6-B7F50917F8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A11C01-61AD-47F8-A33A-4B8C361D91E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4C22C37A-AEC0-43E5-B371-DEAADE2B0CB5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73C37228-07A8-44EA-B25C-6EFD00FE89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3" tIns="46292" rIns="92583" bIns="4629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84AF11AA-BE78-4406-8163-79E3164FB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91063"/>
            <a:ext cx="5486400" cy="4441825"/>
          </a:xfrm>
          <a:prstGeom prst="rect">
            <a:avLst/>
          </a:prstGeom>
        </p:spPr>
        <p:txBody>
          <a:bodyPr vert="horz" lIns="92583" tIns="46292" rIns="92583" bIns="46292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06DDBC-E943-48B5-B3A1-83D7B5CD1D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71800" cy="495300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DDBFE1-96A3-4CA1-BE0F-BE4EA8FAF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377363"/>
            <a:ext cx="2971800" cy="495300"/>
          </a:xfrm>
          <a:prstGeom prst="rect">
            <a:avLst/>
          </a:prstGeom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anose="020B0600070205080204" pitchFamily="50" charset="-128"/>
              </a:defRPr>
            </a:lvl1pPr>
          </a:lstStyle>
          <a:p>
            <a:pPr>
              <a:defRPr/>
            </a:pPr>
            <a:fld id="{3648E51F-3D2D-4714-822D-19A7FCDD07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9964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xmlns="" id="{90B6754B-1E52-4BE2-9630-FE851AC86D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4" name="Notes Placeholder 2">
            <a:extLst>
              <a:ext uri="{FF2B5EF4-FFF2-40B4-BE49-F238E27FC236}">
                <a16:creationId xmlns:a16="http://schemas.microsoft.com/office/drawing/2014/main" xmlns="" id="{F2A0B0DD-2556-4F3F-936E-250A5D5DFE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dirty="0"/>
              <a:t> </a:t>
            </a:r>
            <a:endParaRPr lang="en-AU" sz="1100" dirty="0">
              <a:ea typeface="+mn-ea"/>
              <a:cs typeface="+mn-cs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xmlns="" id="{286B3C46-FEB8-4CE0-BC76-3DE7AEAA8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72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28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00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72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44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116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556378-4508-4E54-B8E6-D4D89FDFC0B1}" type="slidenum">
              <a:rPr lang="en-US" altLang="ja-JP" smtClean="0"/>
              <a:pPr>
                <a:spcBef>
                  <a:spcPct val="0"/>
                </a:spcBef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B0DA74D6-F681-4597-84CC-D21080C9F4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CAF54085-E239-4956-AACF-2F6F04F0BE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AU" altLang="ja-JP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xmlns="" id="{BCA85AB1-889F-4DC1-B900-F111FD563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72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28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00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72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44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116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9EA844-02CC-4FB4-A8C0-E798E62A5556}" type="slidenum">
              <a:rPr lang="en-US" altLang="ja-JP" smtClean="0"/>
              <a:pPr>
                <a:spcBef>
                  <a:spcPct val="0"/>
                </a:spcBef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562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B0DA74D6-F681-4597-84CC-D21080C9F4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CAF54085-E239-4956-AACF-2F6F04F0BE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AU" altLang="ja-JP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xmlns="" id="{BCA85AB1-889F-4DC1-B900-F111FD563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72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28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00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72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44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116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9EA844-02CC-4FB4-A8C0-E798E62A5556}" type="slidenum">
              <a:rPr lang="en-US" altLang="ja-JP" smtClean="0"/>
              <a:pPr>
                <a:spcBef>
                  <a:spcPct val="0"/>
                </a:spcBef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640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xmlns="" id="{491B57DB-A551-41E5-A1F7-484E35E208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xmlns="" id="{7451CA37-E0CD-4255-9428-34402F1D2C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ja-JP" altLang="ja-JP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xmlns="" id="{3254468D-59EC-452A-BADF-70005913F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72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28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00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72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44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116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8A802D-5C03-4021-A5E5-0B0021688F4A}" type="slidenum">
              <a:rPr lang="en-US" altLang="ja-JP" smtClean="0"/>
              <a:pPr>
                <a:spcBef>
                  <a:spcPct val="0"/>
                </a:spcBef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F33C4CEB-4F3C-4CF8-93BE-A557D88EF7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5E7B317F-E773-4FAF-9EFE-934AED0514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92125" lvl="1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ja-JP" sz="2400" i="1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C0BD77A2-3CAF-46A2-93B4-78EB27A6C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72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28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00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72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44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116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1E1C12B-C599-45F9-9323-902CFE8939C2}" type="slidenum">
              <a:rPr lang="en-US" altLang="ja-JP" smtClean="0"/>
              <a:pPr>
                <a:spcBef>
                  <a:spcPct val="0"/>
                </a:spcBef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>
            <a:extLst>
              <a:ext uri="{FF2B5EF4-FFF2-40B4-BE49-F238E27FC236}">
                <a16:creationId xmlns:a16="http://schemas.microsoft.com/office/drawing/2014/main" xmlns="" id="{F0BEE351-BECE-4442-9911-286185449A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ノート プレースホルダー 2">
            <a:extLst>
              <a:ext uri="{FF2B5EF4-FFF2-40B4-BE49-F238E27FC236}">
                <a16:creationId xmlns:a16="http://schemas.microsoft.com/office/drawing/2014/main" xmlns="" id="{5546C107-CAA5-4E68-9C80-7784F5E7F4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15364" name="スライド番号プレースホルダー 3">
            <a:extLst>
              <a:ext uri="{FF2B5EF4-FFF2-40B4-BE49-F238E27FC236}">
                <a16:creationId xmlns:a16="http://schemas.microsoft.com/office/drawing/2014/main" xmlns="" id="{BED1205A-1A37-4E43-8C3E-9012DB381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AECD1D6-41D8-4605-8C52-0882940A9C57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CDABDE3A-514D-4832-9AAA-55706B791B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4" name="Notes Placeholder 2">
            <a:extLst>
              <a:ext uri="{FF2B5EF4-FFF2-40B4-BE49-F238E27FC236}">
                <a16:creationId xmlns:a16="http://schemas.microsoft.com/office/drawing/2014/main" xmlns="" id="{FDE3E937-4415-4D12-9D3B-F47DE596A9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>
              <a:defRPr/>
            </a:pPr>
            <a:endParaRPr lang="en-AU" sz="1100" dirty="0">
              <a:ea typeface="+mn-ea"/>
              <a:cs typeface="+mn-cs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8E59664A-D3FE-4862-B050-A7332D054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72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28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00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72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44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116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B0BFC8-6868-4A44-A4D4-381F34E58DE0}" type="slidenum">
              <a:rPr lang="en-US" altLang="ja-JP" smtClean="0"/>
              <a:pPr>
                <a:spcBef>
                  <a:spcPct val="0"/>
                </a:spcBef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B0DA74D6-F681-4597-84CC-D21080C9F4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CAF54085-E239-4956-AACF-2F6F04F0BE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1000" kern="12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ＭＳ Ｐゴシック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altLang="ja-JP" sz="1000" kern="12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AU" sz="1000" kern="12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ＭＳ Ｐゴシック" charset="0"/>
            </a:endParaRPr>
          </a:p>
          <a:p>
            <a:pPr>
              <a:defRPr/>
            </a:pPr>
            <a:endParaRPr lang="en-AU" altLang="ja-JP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xmlns="" id="{BCA85AB1-889F-4DC1-B900-F111FD563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72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28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00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72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44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116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9EA844-02CC-4FB4-A8C0-E798E62A5556}" type="slidenum">
              <a:rPr lang="en-US" altLang="ja-JP" smtClean="0"/>
              <a:pPr>
                <a:spcBef>
                  <a:spcPct val="0"/>
                </a:spcBef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B0DA74D6-F681-4597-84CC-D21080C9F4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CAF54085-E239-4956-AACF-2F6F04F0BE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AU" altLang="ja-JP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xmlns="" id="{BCA85AB1-889F-4DC1-B900-F111FD563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72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28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00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72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44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116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9EA844-02CC-4FB4-A8C0-E798E62A5556}" type="slidenum">
              <a:rPr lang="en-US" altLang="ja-JP" smtClean="0"/>
              <a:pPr>
                <a:spcBef>
                  <a:spcPct val="0"/>
                </a:spcBef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604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B0DA74D6-F681-4597-84CC-D21080C9F4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CAF54085-E239-4956-AACF-2F6F04F0BE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AU" altLang="ja-JP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xmlns="" id="{BCA85AB1-889F-4DC1-B900-F111FD563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72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28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00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72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44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116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9EA844-02CC-4FB4-A8C0-E798E62A5556}" type="slidenum">
              <a:rPr lang="en-US" altLang="ja-JP" smtClean="0"/>
              <a:pPr>
                <a:spcBef>
                  <a:spcPct val="0"/>
                </a:spcBef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2732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B0DA74D6-F681-4597-84CC-D21080C9F4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CAF54085-E239-4956-AACF-2F6F04F0BE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AU" altLang="ja-JP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xmlns="" id="{BCA85AB1-889F-4DC1-B900-F111FD563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72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28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00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72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44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11600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9EA844-02CC-4FB4-A8C0-E798E62A5556}" type="slidenum">
              <a:rPr lang="en-US" altLang="ja-JP" smtClean="0"/>
              <a:pPr>
                <a:spcBef>
                  <a:spcPct val="0"/>
                </a:spcBef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394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3F3C64-3188-489B-97B0-1F526834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E23F3-30E7-41F0-B00D-4FD38EF28BC8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DB5989-8975-4B13-8BE6-B595B98B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59D9A4-4FA2-4B50-8D25-66A10465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2AB11-60FC-4DAD-ADF6-FF1BE2BEFC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845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475D15-D8A3-4302-8680-8AFAE411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2780-6B33-4B24-AB7A-7B1C4BBBD4DB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980C06-5C58-416E-AA3B-D60EEAF8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81DD74-3367-4CEE-BB28-4EC7167D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2BF2-8B63-43BA-AFD9-56F2B02C80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024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E2B7C6-6DE9-4FBC-83B3-ADA0D6B90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5C3D1-0468-4EEC-A115-5E3FF92A3DDC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E977A-5E01-4697-9562-721AF6FE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DBB258-51F2-45A1-89DE-0AFB8C932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6BA5E-EA6B-4F20-9BEA-52D7A1F00C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976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2825E7-7D1A-4800-920D-8C3ADA72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F5BB6-2DC2-49F7-AF12-CB798F2109AB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9B4364-EC63-4419-B7AB-BEB0844F0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A1CA21-29CE-4033-B542-AAED14B0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10959-4AE9-4530-AD5A-582FAF44BD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550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1B5575-DF68-48DA-B2E5-05136A729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B8446-D5E6-4317-BB04-C2E8CD04AD95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0F6E9C-EF61-4AC3-8C99-30921B6EB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6C4EA6-3DD1-4129-AA19-A3DCB9E8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A6080-0DBE-4B95-AD4A-14AA619EFD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664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197F357-35FE-4742-8304-112296A3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74E2-BD95-41EC-9A99-EC1538C58D39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5FC127C-AE7C-4380-B25B-6A173BEE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D90B488-2624-44BE-837B-3BBD1D0D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C50-00D6-4868-A078-F0E744741C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00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76BCFE28-374E-433C-902C-2452C11C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3EED-40C4-4BF7-9E69-6D4EE190CBA5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D569B52-8EB5-4E66-9DAB-2C0BCAC5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9ECF93D-6880-49A4-BD44-D9A54E70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04A1E-110B-4E8E-8ABC-8B0B933354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470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51AD80EC-A1DB-4A33-B38A-EE9FB3D5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299F6-C61E-420D-B4E6-B951D104306A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F42CCD5-73A6-4BD9-811E-B7459AC5A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F1F9EB4-1816-4401-8119-D2BA99B67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3D83-080A-4B58-B94F-64DBADE472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253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F84515F-2F63-4D92-B965-1B9FD6DC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EFD8F-6CF7-4437-8A30-A2387337D7A4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7A7FC42-0FFC-41FD-8A8B-028E0765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5F5E842-5C17-4AFB-9551-710EE746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D56AD-682A-4508-B9A4-A15885B6A4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91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B0B629B-037B-4AC0-8D7E-31F28D2C8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88F4-666D-41F3-8458-66EF89AA4873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F1B9341-C433-47BD-9C4F-BAEEB2DE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1F6E9C8-4D7A-4B8E-A5A9-447ADF73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C4486-DB87-4440-BC17-356A7F1DB3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09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45223E3-375D-4C03-B299-99DE2FFB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A058-1D24-479F-85BF-59299C515114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55D0BEB-8183-4F97-A80B-78D0E756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CC12F0D-C695-4717-BA6C-780F335E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3F30-1F09-417F-947C-CC830F4846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711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A304E83B-CA01-450C-88D5-7122CD1FBE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ja-JP"/>
              <a:t>Click to edit Master title style</a:t>
            </a:r>
            <a:endParaRPr lang="en-US" altLang="ja-JP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9856643C-1B22-4CEA-8F96-0086E17217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ja-JP"/>
              <a:t>Click to edit Master text styles</a:t>
            </a:r>
          </a:p>
          <a:p>
            <a:pPr lvl="1"/>
            <a:r>
              <a:rPr lang="en-AU" altLang="ja-JP"/>
              <a:t>Second level</a:t>
            </a:r>
          </a:p>
          <a:p>
            <a:pPr lvl="2"/>
            <a:r>
              <a:rPr lang="en-AU" altLang="ja-JP"/>
              <a:t>Third level</a:t>
            </a:r>
          </a:p>
          <a:p>
            <a:pPr lvl="3"/>
            <a:r>
              <a:rPr lang="en-AU" altLang="ja-JP"/>
              <a:t>Fourth level</a:t>
            </a:r>
          </a:p>
          <a:p>
            <a:pPr lvl="4"/>
            <a:r>
              <a:rPr lang="en-AU" altLang="ja-JP"/>
              <a:t>Fifth level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A6E53F-35B4-40D6-8E40-9373BA8DB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8279130A-3975-4677-A612-79BEFA0A2469}" type="datetimeFigureOut">
              <a:rPr lang="en-US"/>
              <a:pPr>
                <a:defRPr/>
              </a:pPr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06EFFE-E806-415C-B72D-2570CCB13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F20D0F-7F56-433D-BEAD-C90350924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MS PGothic" panose="020B0600070205080204" pitchFamily="50" charset="-128"/>
              </a:defRPr>
            </a:lvl1pPr>
          </a:lstStyle>
          <a:p>
            <a:pPr>
              <a:defRPr/>
            </a:pPr>
            <a:fld id="{829536AB-63B9-431B-A27F-D898983EFF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idcoalition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cum.org/" TargetMode="External"/><Relationship Id="rId4" Type="http://schemas.openxmlformats.org/officeDocument/2006/relationships/hyperlink" Target="https://idcoalitio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DC20-Background-Red.png">
            <a:extLst>
              <a:ext uri="{FF2B5EF4-FFF2-40B4-BE49-F238E27FC236}">
                <a16:creationId xmlns:a16="http://schemas.microsoft.com/office/drawing/2014/main" xmlns="" id="{53CCBF68-6010-4EED-944B-7B156AB3A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9"/>
          <a:stretch>
            <a:fillRect/>
          </a:stretch>
        </p:blipFill>
        <p:spPr bwMode="auto">
          <a:xfrm>
            <a:off x="0" y="0"/>
            <a:ext cx="91440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2">
            <a:extLst>
              <a:ext uri="{FF2B5EF4-FFF2-40B4-BE49-F238E27FC236}">
                <a16:creationId xmlns:a16="http://schemas.microsoft.com/office/drawing/2014/main" xmlns="" id="{81BAE533-B4DF-42B7-BF71-65C26C9E6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6913"/>
            <a:ext cx="9144000" cy="1477962"/>
          </a:xfrm>
          <a:prstGeom prst="rect">
            <a:avLst/>
          </a:prstGeom>
          <a:solidFill>
            <a:schemeClr val="tx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3859E226-ED5D-4397-BA4C-D164D64C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A69BF9-361D-481A-A8F6-1036B35D4110}" type="slidenum">
              <a:rPr lang="en-US" altLang="ja-JP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A1D038A-25A2-4DE4-9E2B-07C93F5CC497}"/>
              </a:ext>
            </a:extLst>
          </p:cNvPr>
          <p:cNvSpPr/>
          <p:nvPr/>
        </p:nvSpPr>
        <p:spPr>
          <a:xfrm>
            <a:off x="2286000" y="241300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102" name="Picture 11" descr="IDC_logo_high_black.png">
            <a:extLst>
              <a:ext uri="{FF2B5EF4-FFF2-40B4-BE49-F238E27FC236}">
                <a16:creationId xmlns:a16="http://schemas.microsoft.com/office/drawing/2014/main" xmlns="" id="{94C6A7B3-BA19-4151-8022-34590D166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681538"/>
            <a:ext cx="29305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2">
            <a:extLst>
              <a:ext uri="{FF2B5EF4-FFF2-40B4-BE49-F238E27FC236}">
                <a16:creationId xmlns:a16="http://schemas.microsoft.com/office/drawing/2014/main" xmlns="" id="{3AC26F22-5A5F-4715-A308-3BEB7F207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1528763"/>
            <a:ext cx="6646862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Elements of effective alternatives to immigration detention</a:t>
            </a:r>
          </a:p>
          <a:p>
            <a:pPr lvl="1">
              <a:buFont typeface="Arial" panose="020B0604020202020204" pitchFamily="34" charset="0"/>
              <a:buNone/>
            </a:pPr>
            <a:endParaRPr lang="en-GB" altLang="ja-JP" sz="1800" b="1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GB" altLang="ja-JP" sz="1800" b="1" dirty="0">
                <a:solidFill>
                  <a:schemeClr val="bg1"/>
                </a:solidFill>
              </a:rPr>
              <a:t>Jem Stevens, International Detention Coalition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GB" altLang="ja-JP" sz="1800" b="1" dirty="0">
                <a:solidFill>
                  <a:schemeClr val="bg1"/>
                </a:solidFill>
              </a:rPr>
              <a:t>Strasbourg, 4 April 2019</a:t>
            </a:r>
            <a:endParaRPr lang="en-US" altLang="ja-JP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xmlns="" id="{F19E87F6-AF21-4ACD-92DB-C1FE2AEF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FABB01-CA77-4678-A214-F56F4AD8DCA7}" type="slidenum">
              <a:rPr lang="en-US" altLang="ja-JP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9FA0CF-9E03-4BC5-ABD4-2342D98B732C}"/>
              </a:ext>
            </a:extLst>
          </p:cNvPr>
          <p:cNvSpPr/>
          <p:nvPr/>
        </p:nvSpPr>
        <p:spPr>
          <a:xfrm>
            <a:off x="2419815" y="2259518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8" name="TextBox 2">
            <a:extLst>
              <a:ext uri="{FF2B5EF4-FFF2-40B4-BE49-F238E27FC236}">
                <a16:creationId xmlns:a16="http://schemas.microsoft.com/office/drawing/2014/main" xmlns="" id="{2D56C82B-F2F2-48C1-9A0C-DBC50819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388" y="307498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18441" name="Rectangle 2">
            <a:extLst>
              <a:ext uri="{FF2B5EF4-FFF2-40B4-BE49-F238E27FC236}">
                <a16:creationId xmlns:a16="http://schemas.microsoft.com/office/drawing/2014/main" xmlns="" id="{68E6FCB7-2B61-4392-A800-512F70198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450" y="1649413"/>
            <a:ext cx="303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265D06-26E0-4344-9B54-373B8498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63" y="1454382"/>
            <a:ext cx="8229600" cy="3980985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Insights from case managers 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Cyprus Refugee Council – working since 2017 with people in detention and at risk of being detained including asylum seekers, refused asylum seekers, irregular third country nationals and people considered to be unremovable.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Community Support Project (UK)- working since 2014 with young male ex-offenders with barriers to removal, to reduce the risk of absconding and reoffending and assist them to meet the conditions of their release and avoid long-term detention. </a:t>
            </a:r>
          </a:p>
        </p:txBody>
      </p:sp>
      <p:pic>
        <p:nvPicPr>
          <p:cNvPr id="10" name="Kép 1">
            <a:extLst>
              <a:ext uri="{FF2B5EF4-FFF2-40B4-BE49-F238E27FC236}">
                <a16:creationId xmlns:a16="http://schemas.microsoft.com/office/drawing/2014/main" xmlns="" id="{8E5FA7E1-ED51-4FA1-B86D-382AEC1DAA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0" y="123080"/>
            <a:ext cx="2416781" cy="114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20836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DC20-Background-White.png">
            <a:extLst>
              <a:ext uri="{FF2B5EF4-FFF2-40B4-BE49-F238E27FC236}">
                <a16:creationId xmlns:a16="http://schemas.microsoft.com/office/drawing/2014/main" xmlns="" id="{E4E4CB35-5908-4EB3-BDE4-C0443A9C3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-2690" r="20232" b="2690"/>
          <a:stretch>
            <a:fillRect/>
          </a:stretch>
        </p:blipFill>
        <p:spPr bwMode="auto">
          <a:xfrm>
            <a:off x="0" y="-188913"/>
            <a:ext cx="9144000" cy="700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xmlns="" id="{F19E87F6-AF21-4ACD-92DB-C1FE2AEF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FABB01-CA77-4678-A214-F56F4AD8DCA7}" type="slidenum">
              <a:rPr lang="en-US" altLang="ja-JP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9FA0CF-9E03-4BC5-ABD4-2342D98B732C}"/>
              </a:ext>
            </a:extLst>
          </p:cNvPr>
          <p:cNvSpPr/>
          <p:nvPr/>
        </p:nvSpPr>
        <p:spPr>
          <a:xfrm>
            <a:off x="2286000" y="241300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8" name="TextBox 2">
            <a:extLst>
              <a:ext uri="{FF2B5EF4-FFF2-40B4-BE49-F238E27FC236}">
                <a16:creationId xmlns:a16="http://schemas.microsoft.com/office/drawing/2014/main" xmlns="" id="{2D56C82B-F2F2-48C1-9A0C-DBC50819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388" y="307498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18441" name="Rectangle 2">
            <a:extLst>
              <a:ext uri="{FF2B5EF4-FFF2-40B4-BE49-F238E27FC236}">
                <a16:creationId xmlns:a16="http://schemas.microsoft.com/office/drawing/2014/main" xmlns="" id="{68E6FCB7-2B61-4392-A800-512F70198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450" y="1649413"/>
            <a:ext cx="303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2BA180B1-BAB7-4337-AA05-7BAEF42AD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" y="719138"/>
            <a:ext cx="796875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C003E"/>
                </a:solidFill>
                <a:effectLst/>
                <a:uLnTx/>
                <a:uFillTx/>
                <a:latin typeface="GothamBold" charset="0"/>
                <a:ea typeface="MS PGothic" charset="-128"/>
                <a:cs typeface="Arial" charset="0"/>
              </a:rPr>
              <a:t>Opportunities for developing effective  alternatives to detention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altLang="en-US" sz="3800" dirty="0">
              <a:solidFill>
                <a:srgbClr val="CC003E"/>
              </a:solidFill>
              <a:latin typeface="GothamBold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MS PGothic" charset="-128"/>
              <a:cs typeface="Arial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29098D2-8769-4C53-BE4E-957B87FAF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2" y="2348879"/>
            <a:ext cx="8339137" cy="4040769"/>
          </a:xfrm>
        </p:spPr>
        <p:txBody>
          <a:bodyPr>
            <a:noAutofit/>
          </a:bodyPr>
          <a:lstStyle/>
          <a:p>
            <a:r>
              <a:rPr lang="en-GB" sz="2400" dirty="0">
                <a:cs typeface="Arial" panose="020B0604020202020204" pitchFamily="34" charset="0"/>
              </a:rPr>
              <a:t>Opportunities to develop </a:t>
            </a:r>
            <a:r>
              <a:rPr lang="en-GB" sz="2400" b="1" dirty="0">
                <a:cs typeface="Arial" panose="020B0604020202020204" pitchFamily="34" charset="0"/>
              </a:rPr>
              <a:t>pilot projects</a:t>
            </a:r>
            <a:r>
              <a:rPr lang="en-GB" sz="2400" dirty="0">
                <a:cs typeface="Arial" panose="020B0604020202020204" pitchFamily="34" charset="0"/>
              </a:rPr>
              <a:t> providing case management to a defined categories of migrants, to test models tailored to the specific national context. </a:t>
            </a:r>
          </a:p>
          <a:p>
            <a:r>
              <a:rPr lang="en-GB" sz="2400" dirty="0">
                <a:cs typeface="Arial" panose="020B0604020202020204" pitchFamily="34" charset="0"/>
              </a:rPr>
              <a:t>Through </a:t>
            </a:r>
            <a:r>
              <a:rPr lang="en-GB" sz="2400" b="1" dirty="0">
                <a:cs typeface="Arial" panose="020B0604020202020204" pitchFamily="34" charset="0"/>
              </a:rPr>
              <a:t>qualitative and quantitative evaluation</a:t>
            </a:r>
            <a:r>
              <a:rPr lang="en-GB" sz="2400" dirty="0">
                <a:cs typeface="Arial" panose="020B0604020202020204" pitchFamily="34" charset="0"/>
              </a:rPr>
              <a:t>, adjust approaches to improve effectiveness. </a:t>
            </a:r>
          </a:p>
          <a:p>
            <a:r>
              <a:rPr lang="en-GB" sz="2400" b="1" dirty="0">
                <a:cs typeface="Arial" panose="020B0604020202020204" pitchFamily="34" charset="0"/>
              </a:rPr>
              <a:t>Collaboration between a range of stakeholders</a:t>
            </a:r>
            <a:r>
              <a:rPr lang="en-GB" sz="2400" dirty="0">
                <a:cs typeface="Arial" panose="020B0604020202020204" pitchFamily="34" charset="0"/>
              </a:rPr>
              <a:t>, including national and local governments and civil society around shared objectives can strengthen alternatives.</a:t>
            </a:r>
          </a:p>
          <a:p>
            <a:r>
              <a:rPr lang="en-GB" sz="2400" dirty="0">
                <a:cs typeface="Arial" panose="020B0604020202020204" pitchFamily="34" charset="0"/>
              </a:rPr>
              <a:t>European funding opportunities e.g. ERRIN and AMF.</a:t>
            </a:r>
          </a:p>
          <a:p>
            <a:pPr marL="109537" indent="0">
              <a:buNone/>
            </a:pPr>
            <a:endParaRPr lang="en-US" sz="2000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84488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DC20-Background-White.png">
            <a:extLst>
              <a:ext uri="{FF2B5EF4-FFF2-40B4-BE49-F238E27FC236}">
                <a16:creationId xmlns:a16="http://schemas.microsoft.com/office/drawing/2014/main" xmlns="" id="{5AA0E3C1-1FBB-4F52-B06F-B71424BAC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-2690" r="20232" b="2690"/>
          <a:stretch>
            <a:fillRect/>
          </a:stretch>
        </p:blipFill>
        <p:spPr bwMode="auto">
          <a:xfrm>
            <a:off x="11113" y="-161887"/>
            <a:ext cx="9144000" cy="700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xmlns="" id="{6629A1C0-D69C-41D8-B1B1-89EAAB3A5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125" y="1733550"/>
            <a:ext cx="7126288" cy="52181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The International Detention Coalition </a:t>
            </a:r>
            <a:r>
              <a:rPr lang="en-US" altLang="en-US" u="sng" dirty="0">
                <a:hlinkClick r:id="rId4"/>
              </a:rPr>
              <a:t>(IDC)</a:t>
            </a:r>
            <a:r>
              <a:rPr lang="en-US" altLang="en-US" dirty="0"/>
              <a:t> is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A global network of over 400 civil society </a:t>
            </a:r>
            <a:r>
              <a:rPr lang="en-US" altLang="en-US" dirty="0" err="1"/>
              <a:t>organisations</a:t>
            </a:r>
            <a:r>
              <a:rPr lang="en-US" altLang="en-US" dirty="0"/>
              <a:t> and individuals in almost 90 countries working towards a world without unnecessary immigration detention.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xmlns="" id="{14C93B90-9C22-4DDA-B78B-318E6209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484831-3802-42FC-A27F-0CCA9E1FBAA1}" type="slidenum">
              <a:rPr lang="en-US" altLang="ja-JP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200">
              <a:solidFill>
                <a:srgbClr val="898989"/>
              </a:solidFill>
            </a:endParaRPr>
          </a:p>
        </p:txBody>
      </p:sp>
      <p:sp>
        <p:nvSpPr>
          <p:cNvPr id="6149" name="TextBox 2">
            <a:extLst>
              <a:ext uri="{FF2B5EF4-FFF2-40B4-BE49-F238E27FC236}">
                <a16:creationId xmlns:a16="http://schemas.microsoft.com/office/drawing/2014/main" xmlns="" id="{79ED6471-C5FC-414A-9A46-AEA0C80FF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388" y="307498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6150" name="TextBox 7">
            <a:extLst>
              <a:ext uri="{FF2B5EF4-FFF2-40B4-BE49-F238E27FC236}">
                <a16:creationId xmlns:a16="http://schemas.microsoft.com/office/drawing/2014/main" xmlns="" id="{7FAF942D-167E-4196-AD2E-777EB624D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719138"/>
            <a:ext cx="77835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3700">
                <a:solidFill>
                  <a:srgbClr val="CC003E"/>
                </a:solidFill>
                <a:latin typeface="GothamBold" charset="0"/>
              </a:rPr>
              <a:t>International Detention Coalition</a:t>
            </a:r>
            <a:endParaRPr lang="en-US" altLang="ja-JP" sz="370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DC20-Background-White.png">
            <a:extLst>
              <a:ext uri="{FF2B5EF4-FFF2-40B4-BE49-F238E27FC236}">
                <a16:creationId xmlns:a16="http://schemas.microsoft.com/office/drawing/2014/main" xmlns="" id="{39604823-1500-43F8-BA78-D499D28BF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-2690" r="20232" b="2690"/>
          <a:stretch>
            <a:fillRect/>
          </a:stretch>
        </p:blipFill>
        <p:spPr bwMode="auto">
          <a:xfrm>
            <a:off x="0" y="-188913"/>
            <a:ext cx="9144000" cy="700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xmlns="" id="{8E26ECDE-8ECC-4CC5-95B8-F94A6495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98F0B-9E9F-4F98-A20C-EEB1E9D73F05}" type="slidenum">
              <a:rPr lang="en-US" altLang="ja-JP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A7C05D-E609-4E6E-A393-4F5C28C4E8DD}"/>
              </a:ext>
            </a:extLst>
          </p:cNvPr>
          <p:cNvSpPr/>
          <p:nvPr/>
        </p:nvSpPr>
        <p:spPr>
          <a:xfrm>
            <a:off x="2286000" y="241300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BC20AE9-EE43-4FDF-AA60-859A4E576BFC}"/>
              </a:ext>
            </a:extLst>
          </p:cNvPr>
          <p:cNvSpPr txBox="1">
            <a:spLocks/>
          </p:cNvSpPr>
          <p:nvPr/>
        </p:nvSpPr>
        <p:spPr bwMode="auto">
          <a:xfrm>
            <a:off x="312738" y="1568450"/>
            <a:ext cx="8077200" cy="458628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92075" inden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The IDC defines alternatives to immigration detention as:</a:t>
            </a:r>
          </a:p>
          <a:p>
            <a:pPr marL="92075" inden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492125" lvl="1" inden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</a:rPr>
              <a:t>Any law, policy or practice by which persons are not detained  for reasons relating to their migration status.</a:t>
            </a:r>
          </a:p>
          <a:p>
            <a:pPr marL="492125" lvl="1" inden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400" i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AU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en-AU" sz="2800" dirty="0"/>
          </a:p>
          <a:p>
            <a:pPr>
              <a:defRPr/>
            </a:pPr>
            <a:endParaRPr lang="en-AU" sz="2800" dirty="0"/>
          </a:p>
          <a:p>
            <a:pPr>
              <a:defRPr/>
            </a:pPr>
            <a:endParaRPr lang="en-AU" sz="2800" dirty="0"/>
          </a:p>
          <a:p>
            <a:pPr>
              <a:defRPr/>
            </a:pPr>
            <a:endParaRPr lang="en-AU" sz="2800" dirty="0"/>
          </a:p>
        </p:txBody>
      </p:sp>
      <p:sp>
        <p:nvSpPr>
          <p:cNvPr id="10246" name="TextBox 2">
            <a:extLst>
              <a:ext uri="{FF2B5EF4-FFF2-40B4-BE49-F238E27FC236}">
                <a16:creationId xmlns:a16="http://schemas.microsoft.com/office/drawing/2014/main" xmlns="" id="{0B734A20-D65E-46A9-9B64-078D85B05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388" y="307498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10247" name="TextBox 7">
            <a:extLst>
              <a:ext uri="{FF2B5EF4-FFF2-40B4-BE49-F238E27FC236}">
                <a16:creationId xmlns:a16="http://schemas.microsoft.com/office/drawing/2014/main" xmlns="" id="{9460B5CF-D5F1-4E9A-B9B0-DD6770FB9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719138"/>
            <a:ext cx="77835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3700">
                <a:solidFill>
                  <a:srgbClr val="CC003E"/>
                </a:solidFill>
                <a:latin typeface="GothamBold" charset="0"/>
              </a:rPr>
              <a:t>Definition of alternatives</a:t>
            </a:r>
            <a:endParaRPr lang="en-US" altLang="ja-JP" sz="3700"/>
          </a:p>
        </p:txBody>
      </p:sp>
    </p:spTree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Screen Shot 2015-11-04 at 3.42.55 PM.png">
            <a:extLst>
              <a:ext uri="{FF2B5EF4-FFF2-40B4-BE49-F238E27FC236}">
                <a16:creationId xmlns:a16="http://schemas.microsoft.com/office/drawing/2014/main" xmlns="" id="{DF5AA434-714F-4AD2-9E67-30D2B0C61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5"/>
          <a:stretch>
            <a:fillRect/>
          </a:stretch>
        </p:blipFill>
        <p:spPr bwMode="auto">
          <a:xfrm>
            <a:off x="93663" y="-206375"/>
            <a:ext cx="8548687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828BD2D-C232-4704-8D9B-DCE766272921}"/>
              </a:ext>
            </a:extLst>
          </p:cNvPr>
          <p:cNvSpPr txBox="1">
            <a:spLocks/>
          </p:cNvSpPr>
          <p:nvPr/>
        </p:nvSpPr>
        <p:spPr bwMode="auto">
          <a:xfrm>
            <a:off x="361950" y="5292725"/>
            <a:ext cx="8499475" cy="1176338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GB" sz="2400" dirty="0">
                <a:solidFill>
                  <a:srgbClr val="FFFFFF"/>
                </a:solidFill>
              </a:rPr>
              <a:t> Our research identified over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sz="2400" dirty="0">
                <a:solidFill>
                  <a:srgbClr val="FF243B"/>
                </a:solidFill>
              </a:rPr>
              <a:t>250 examples </a:t>
            </a:r>
            <a:r>
              <a:rPr lang="en-AU" sz="2400" dirty="0"/>
              <a:t>in </a:t>
            </a:r>
            <a:r>
              <a:rPr lang="en-AU" sz="2400" dirty="0">
                <a:solidFill>
                  <a:srgbClr val="FF243B"/>
                </a:solidFill>
              </a:rPr>
              <a:t>65 countries</a:t>
            </a:r>
            <a:r>
              <a:rPr lang="en-AU" sz="2400" dirty="0"/>
              <a:t> researched.</a:t>
            </a:r>
            <a:endParaRPr lang="en-GB" sz="2400" dirty="0">
              <a:solidFill>
                <a:srgbClr val="FFFFFF"/>
              </a:solidFill>
            </a:endParaRPr>
          </a:p>
          <a:p>
            <a:pPr marL="400050" lvl="1" indent="0">
              <a:buFont typeface="Arial" charset="0"/>
              <a:buNone/>
              <a:defRPr/>
            </a:pPr>
            <a:endParaRPr lang="en-AU" sz="2400" dirty="0">
              <a:latin typeface="Gotham Medium" charset="0"/>
              <a:ea typeface="ＭＳ Ｐゴシック" charset="0"/>
              <a:cs typeface="Gotham Medium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DC20-Background-White.png">
            <a:extLst>
              <a:ext uri="{FF2B5EF4-FFF2-40B4-BE49-F238E27FC236}">
                <a16:creationId xmlns:a16="http://schemas.microsoft.com/office/drawing/2014/main" xmlns="" id="{65A5D116-9DF5-4FF1-8655-1F263113B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-2690" r="20232" b="2690"/>
          <a:stretch>
            <a:fillRect/>
          </a:stretch>
        </p:blipFill>
        <p:spPr bwMode="auto">
          <a:xfrm>
            <a:off x="0" y="-188913"/>
            <a:ext cx="9144000" cy="700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xmlns="" id="{BE9A7B44-7781-41EC-9EB4-156163CA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E2ED04-4727-4949-9BBB-0E09CA12ACEB}" type="slidenum">
              <a:rPr lang="en-US" altLang="ja-JP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3046234-7E97-4993-9F51-624802244091}"/>
              </a:ext>
            </a:extLst>
          </p:cNvPr>
          <p:cNvSpPr/>
          <p:nvPr/>
        </p:nvSpPr>
        <p:spPr>
          <a:xfrm>
            <a:off x="2286000" y="241300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C9760DC-70AE-4111-BD03-961BA218E7DA}"/>
              </a:ext>
            </a:extLst>
          </p:cNvPr>
          <p:cNvSpPr txBox="1">
            <a:spLocks/>
          </p:cNvSpPr>
          <p:nvPr/>
        </p:nvSpPr>
        <p:spPr bwMode="auto">
          <a:xfrm>
            <a:off x="727686" y="858082"/>
            <a:ext cx="4137392" cy="5586389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92075" indent="0">
              <a:spcBef>
                <a:spcPts val="0"/>
              </a:spcBef>
              <a:buFont typeface="Arial" charset="0"/>
              <a:buNone/>
              <a:defRPr/>
            </a:pPr>
            <a:r>
              <a:rPr lang="en-GB" b="1" dirty="0">
                <a:solidFill>
                  <a:schemeClr val="tx1"/>
                </a:solidFill>
              </a:rPr>
              <a:t>Build trust</a:t>
            </a:r>
            <a:r>
              <a:rPr lang="en-GB" dirty="0">
                <a:solidFill>
                  <a:schemeClr val="tx1"/>
                </a:solidFill>
              </a:rPr>
              <a:t> and </a:t>
            </a:r>
            <a:r>
              <a:rPr lang="en-GB" b="1" dirty="0">
                <a:solidFill>
                  <a:schemeClr val="tx1"/>
                </a:solidFill>
              </a:rPr>
              <a:t>support</a:t>
            </a:r>
            <a:r>
              <a:rPr lang="en-GB" dirty="0">
                <a:solidFill>
                  <a:schemeClr val="tx1"/>
                </a:solidFill>
              </a:rPr>
              <a:t> migrants to </a:t>
            </a:r>
            <a:r>
              <a:rPr lang="en-GB" b="1" dirty="0">
                <a:solidFill>
                  <a:schemeClr val="tx1"/>
                </a:solidFill>
              </a:rPr>
              <a:t>engage</a:t>
            </a:r>
            <a:r>
              <a:rPr lang="en-GB" dirty="0">
                <a:solidFill>
                  <a:schemeClr val="tx1"/>
                </a:solidFill>
              </a:rPr>
              <a:t> in immigration processes, in particular through tailored </a:t>
            </a:r>
            <a:r>
              <a:rPr lang="en-GB" b="1" dirty="0">
                <a:solidFill>
                  <a:schemeClr val="tx1"/>
                </a:solidFill>
              </a:rPr>
              <a:t>case management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92075" inden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marL="92075" inden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marL="92075" indent="0" algn="r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92075" indent="0" algn="r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92075" indent="0" algn="r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AU" sz="2800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AU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en-AU" sz="2800" dirty="0"/>
          </a:p>
          <a:p>
            <a:pPr>
              <a:defRPr/>
            </a:pPr>
            <a:endParaRPr lang="en-AU" sz="2800" dirty="0"/>
          </a:p>
          <a:p>
            <a:pPr>
              <a:defRPr/>
            </a:pPr>
            <a:endParaRPr lang="en-AU" sz="2800" dirty="0"/>
          </a:p>
          <a:p>
            <a:pPr>
              <a:defRPr/>
            </a:pPr>
            <a:endParaRPr lang="en-AU" sz="2800" dirty="0"/>
          </a:p>
        </p:txBody>
      </p:sp>
      <p:sp>
        <p:nvSpPr>
          <p:cNvPr id="20486" name="TextBox 2">
            <a:extLst>
              <a:ext uri="{FF2B5EF4-FFF2-40B4-BE49-F238E27FC236}">
                <a16:creationId xmlns:a16="http://schemas.microsoft.com/office/drawing/2014/main" xmlns="" id="{958719B9-CBA2-4221-84F1-0395D9B2D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388" y="307498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20487" name="TextBox 7">
            <a:extLst>
              <a:ext uri="{FF2B5EF4-FFF2-40B4-BE49-F238E27FC236}">
                <a16:creationId xmlns:a16="http://schemas.microsoft.com/office/drawing/2014/main" xmlns="" id="{C73CFB0D-62BD-41D3-A893-B7C247112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514350"/>
            <a:ext cx="7783512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3700" dirty="0">
                <a:solidFill>
                  <a:srgbClr val="CC003E"/>
                </a:solidFill>
                <a:latin typeface="GothamBold" charset="0"/>
              </a:rPr>
              <a:t>The most effective alternatives:</a:t>
            </a:r>
            <a:endParaRPr lang="en-US" altLang="ja-JP" sz="37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F5B359A-0D90-499F-B734-81DCBD114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"/>
          <a:stretch>
            <a:fillRect/>
          </a:stretch>
        </p:blipFill>
        <p:spPr bwMode="auto">
          <a:xfrm>
            <a:off x="4977911" y="1545457"/>
            <a:ext cx="33401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DC20-Background-White.png">
            <a:extLst>
              <a:ext uri="{FF2B5EF4-FFF2-40B4-BE49-F238E27FC236}">
                <a16:creationId xmlns:a16="http://schemas.microsoft.com/office/drawing/2014/main" xmlns="" id="{E4E4CB35-5908-4EB3-BDE4-C0443A9C3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-2690" r="20232" b="2690"/>
          <a:stretch>
            <a:fillRect/>
          </a:stretch>
        </p:blipFill>
        <p:spPr bwMode="auto">
          <a:xfrm>
            <a:off x="0" y="-188913"/>
            <a:ext cx="9144000" cy="700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xmlns="" id="{F19E87F6-AF21-4ACD-92DB-C1FE2AEF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FABB01-CA77-4678-A214-F56F4AD8DCA7}" type="slidenum">
              <a:rPr lang="en-US" altLang="ja-JP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9FA0CF-9E03-4BC5-ABD4-2342D98B732C}"/>
              </a:ext>
            </a:extLst>
          </p:cNvPr>
          <p:cNvSpPr/>
          <p:nvPr/>
        </p:nvSpPr>
        <p:spPr>
          <a:xfrm>
            <a:off x="2286000" y="241300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7" name="Content Placeholder 2">
            <a:extLst>
              <a:ext uri="{FF2B5EF4-FFF2-40B4-BE49-F238E27FC236}">
                <a16:creationId xmlns:a16="http://schemas.microsoft.com/office/drawing/2014/main" xmlns="" id="{F42A8B7B-AD4D-4472-BF3D-16B020B27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831" y="1467005"/>
            <a:ext cx="3497262" cy="515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indent="-228600" algn="ctr">
              <a:buNone/>
            </a:pPr>
            <a:r>
              <a:rPr lang="en-GB" sz="1600" b="1" dirty="0">
                <a:latin typeface="+mn-lt"/>
              </a:rPr>
              <a:t>Elements of successful alternatives</a:t>
            </a:r>
          </a:p>
          <a:p>
            <a:pPr indent="-228600">
              <a:buNone/>
            </a:pPr>
            <a:endParaRPr lang="en-GB" sz="1600" dirty="0">
              <a:latin typeface="+mn-lt"/>
            </a:endParaRPr>
          </a:p>
          <a:p>
            <a:pPr marL="285750" indent="-285750"/>
            <a:r>
              <a:rPr lang="en-GB" sz="1600" dirty="0">
                <a:latin typeface="+mn-lt"/>
              </a:rPr>
              <a:t>Using </a:t>
            </a:r>
            <a:r>
              <a:rPr lang="en-GB" sz="1600" b="1" dirty="0">
                <a:latin typeface="+mn-lt"/>
              </a:rPr>
              <a:t>screening and assessment to tailor management </a:t>
            </a:r>
            <a:r>
              <a:rPr lang="en-GB" sz="1600" dirty="0">
                <a:latin typeface="+mn-lt"/>
              </a:rPr>
              <a:t>and placement decisions </a:t>
            </a:r>
          </a:p>
          <a:p>
            <a:pPr marL="285750" indent="-285750"/>
            <a:r>
              <a:rPr lang="en-GB" sz="1600" dirty="0">
                <a:latin typeface="+mn-lt"/>
              </a:rPr>
              <a:t>Providing </a:t>
            </a:r>
            <a:r>
              <a:rPr lang="en-GB" sz="1600" b="1" dirty="0">
                <a:latin typeface="+mn-lt"/>
              </a:rPr>
              <a:t>holistic case management focused on case resolution</a:t>
            </a:r>
            <a:r>
              <a:rPr lang="en-GB" sz="1600" dirty="0">
                <a:latin typeface="+mn-lt"/>
              </a:rPr>
              <a:t> </a:t>
            </a:r>
          </a:p>
          <a:p>
            <a:pPr marL="285750" indent="-285750"/>
            <a:r>
              <a:rPr lang="en-GB" sz="1600" dirty="0">
                <a:latin typeface="+mn-lt"/>
              </a:rPr>
              <a:t>Focusing on </a:t>
            </a:r>
            <a:r>
              <a:rPr lang="en-GB" sz="1600" b="1" dirty="0">
                <a:latin typeface="+mn-lt"/>
              </a:rPr>
              <a:t>early engagement </a:t>
            </a:r>
          </a:p>
          <a:p>
            <a:pPr marL="285750" indent="-285750"/>
            <a:r>
              <a:rPr lang="en-GB" sz="1600" dirty="0">
                <a:latin typeface="+mn-lt"/>
              </a:rPr>
              <a:t>Ensuring individuals are </a:t>
            </a:r>
            <a:r>
              <a:rPr lang="en-GB" sz="1600" b="1" dirty="0">
                <a:latin typeface="+mn-lt"/>
              </a:rPr>
              <a:t>well-informed</a:t>
            </a:r>
            <a:r>
              <a:rPr lang="en-GB" sz="1600" dirty="0">
                <a:latin typeface="+mn-lt"/>
              </a:rPr>
              <a:t> and trust they have been through a </a:t>
            </a:r>
            <a:r>
              <a:rPr lang="en-GB" sz="1600" b="1" dirty="0">
                <a:latin typeface="+mn-lt"/>
              </a:rPr>
              <a:t>fair and timely</a:t>
            </a:r>
            <a:r>
              <a:rPr lang="en-GB" sz="1600" dirty="0">
                <a:latin typeface="+mn-lt"/>
              </a:rPr>
              <a:t> process </a:t>
            </a:r>
          </a:p>
          <a:p>
            <a:pPr marL="285750" indent="-285750"/>
            <a:r>
              <a:rPr lang="en-GB" sz="1600" dirty="0">
                <a:latin typeface="+mn-lt"/>
              </a:rPr>
              <a:t>Ensuring </a:t>
            </a:r>
            <a:r>
              <a:rPr lang="en-GB" sz="1600" b="1" dirty="0">
                <a:latin typeface="+mn-lt"/>
              </a:rPr>
              <a:t>fundamental rights </a:t>
            </a:r>
            <a:r>
              <a:rPr lang="en-GB" sz="1600" dirty="0">
                <a:latin typeface="+mn-lt"/>
              </a:rPr>
              <a:t>are respected and </a:t>
            </a:r>
            <a:r>
              <a:rPr lang="en-GB" sz="1600" b="1" dirty="0">
                <a:latin typeface="+mn-lt"/>
              </a:rPr>
              <a:t>basic needs are met </a:t>
            </a:r>
          </a:p>
          <a:p>
            <a:pPr marL="285750" indent="-285750"/>
            <a:r>
              <a:rPr lang="en-GB" sz="1600" b="1" dirty="0">
                <a:latin typeface="+mn-lt"/>
              </a:rPr>
              <a:t>Exploring all options </a:t>
            </a:r>
            <a:r>
              <a:rPr lang="en-GB" sz="1600" dirty="0">
                <a:latin typeface="+mn-lt"/>
              </a:rPr>
              <a:t>to remain in the country legally and all avenues for voluntary or independent departure</a:t>
            </a:r>
          </a:p>
          <a:p>
            <a:pPr marL="285750" indent="-285750"/>
            <a:r>
              <a:rPr lang="en-GB" sz="1600" dirty="0">
                <a:latin typeface="+mn-lt"/>
              </a:rPr>
              <a:t>Ensuring any conditions imposed are </a:t>
            </a:r>
            <a:r>
              <a:rPr lang="en-GB" sz="1600" b="1" dirty="0">
                <a:latin typeface="+mn-lt"/>
              </a:rPr>
              <a:t>not overly onerous</a:t>
            </a:r>
          </a:p>
        </p:txBody>
      </p:sp>
      <p:sp>
        <p:nvSpPr>
          <p:cNvPr id="18438" name="TextBox 2">
            <a:extLst>
              <a:ext uri="{FF2B5EF4-FFF2-40B4-BE49-F238E27FC236}">
                <a16:creationId xmlns:a16="http://schemas.microsoft.com/office/drawing/2014/main" xmlns="" id="{2D56C82B-F2F2-48C1-9A0C-DBC50819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388" y="307498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18439" name="TextBox 7">
            <a:extLst>
              <a:ext uri="{FF2B5EF4-FFF2-40B4-BE49-F238E27FC236}">
                <a16:creationId xmlns:a16="http://schemas.microsoft.com/office/drawing/2014/main" xmlns="" id="{C6B875C7-1673-4351-AEB7-A07676406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237119"/>
            <a:ext cx="8162924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3700" dirty="0">
                <a:solidFill>
                  <a:srgbClr val="CC003E"/>
                </a:solidFill>
                <a:latin typeface="GothamBold" charset="0"/>
              </a:rPr>
              <a:t>Building blocks for effective ATD: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3700" dirty="0">
                <a:solidFill>
                  <a:srgbClr val="CC003E"/>
                </a:solidFill>
                <a:latin typeface="GothamBold" charset="0"/>
              </a:rPr>
              <a:t>The revised Community Assessment and Placement (CAP) model</a:t>
            </a:r>
            <a:endParaRPr lang="en-US" altLang="ja-JP" sz="3700" dirty="0"/>
          </a:p>
        </p:txBody>
      </p:sp>
      <p:pic>
        <p:nvPicPr>
          <p:cNvPr id="8200" name="Picture 2">
            <a:extLst>
              <a:ext uri="{FF2B5EF4-FFF2-40B4-BE49-F238E27FC236}">
                <a16:creationId xmlns:a16="http://schemas.microsoft.com/office/drawing/2014/main" xmlns="" id="{3DE40D72-669E-4446-9525-7831A16E6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413000"/>
            <a:ext cx="4843462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1" name="Rectangle 2">
            <a:extLst>
              <a:ext uri="{FF2B5EF4-FFF2-40B4-BE49-F238E27FC236}">
                <a16:creationId xmlns:a16="http://schemas.microsoft.com/office/drawing/2014/main" xmlns="" id="{68E6FCB7-2B61-4392-A800-512F70198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450" y="1649413"/>
            <a:ext cx="303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DC20-Background-White.png">
            <a:extLst>
              <a:ext uri="{FF2B5EF4-FFF2-40B4-BE49-F238E27FC236}">
                <a16:creationId xmlns:a16="http://schemas.microsoft.com/office/drawing/2014/main" xmlns="" id="{E4E4CB35-5908-4EB3-BDE4-C0443A9C3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-2690" r="20232" b="2690"/>
          <a:stretch>
            <a:fillRect/>
          </a:stretch>
        </p:blipFill>
        <p:spPr bwMode="auto">
          <a:xfrm>
            <a:off x="0" y="-188913"/>
            <a:ext cx="9144000" cy="700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xmlns="" id="{F19E87F6-AF21-4ACD-92DB-C1FE2AEF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FABB01-CA77-4678-A214-F56F4AD8DCA7}" type="slidenum">
              <a:rPr lang="en-US" altLang="ja-JP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9FA0CF-9E03-4BC5-ABD4-2342D98B732C}"/>
              </a:ext>
            </a:extLst>
          </p:cNvPr>
          <p:cNvSpPr/>
          <p:nvPr/>
        </p:nvSpPr>
        <p:spPr>
          <a:xfrm>
            <a:off x="2286000" y="241300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8" name="TextBox 2">
            <a:extLst>
              <a:ext uri="{FF2B5EF4-FFF2-40B4-BE49-F238E27FC236}">
                <a16:creationId xmlns:a16="http://schemas.microsoft.com/office/drawing/2014/main" xmlns="" id="{2D56C82B-F2F2-48C1-9A0C-DBC50819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388" y="307498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18441" name="Rectangle 2">
            <a:extLst>
              <a:ext uri="{FF2B5EF4-FFF2-40B4-BE49-F238E27FC236}">
                <a16:creationId xmlns:a16="http://schemas.microsoft.com/office/drawing/2014/main" xmlns="" id="{68E6FCB7-2B61-4392-A800-512F70198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450" y="1649413"/>
            <a:ext cx="303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FC310E1B-73B4-4B5A-B077-CACD1DB1B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" y="719138"/>
            <a:ext cx="8450650" cy="499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CC003E"/>
                </a:solidFill>
                <a:effectLst/>
                <a:uLnTx/>
                <a:uFillTx/>
                <a:latin typeface="GothamBold" charset="0"/>
                <a:ea typeface="MS PGothic" charset="-128"/>
                <a:cs typeface="Arial" charset="0"/>
              </a:rPr>
              <a:t>A wider range of alternatives in Europe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3800" b="0" i="0" u="none" strike="noStrike" kern="1200" cap="none" spc="0" normalizeH="0" baseline="0" noProof="0" dirty="0">
              <a:ln>
                <a:noFill/>
              </a:ln>
              <a:solidFill>
                <a:srgbClr val="CC003E"/>
              </a:solidFill>
              <a:effectLst/>
              <a:uLnTx/>
              <a:uFillTx/>
              <a:latin typeface="GothamBold" charset="0"/>
              <a:ea typeface="MS PGothic" charset="-128"/>
              <a:cs typeface="Arial" charset="0"/>
            </a:endParaRPr>
          </a:p>
          <a:p>
            <a:pPr lvl="0"/>
            <a:r>
              <a:rPr lang="en-GB" dirty="0"/>
              <a:t>Scope to develop a wider range of alternatives in Europe, with a focus on approaches which have an evidence base in effectiveness</a:t>
            </a:r>
          </a:p>
          <a:p>
            <a:pPr lvl="0"/>
            <a:r>
              <a:rPr lang="en-GB" dirty="0"/>
              <a:t>Opportunity to draw on growing guidance, practice and learning on engagement-based alternatives in the region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MS PGothic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37726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DC20-Background-White.png">
            <a:extLst>
              <a:ext uri="{FF2B5EF4-FFF2-40B4-BE49-F238E27FC236}">
                <a16:creationId xmlns:a16="http://schemas.microsoft.com/office/drawing/2014/main" xmlns="" id="{E4E4CB35-5908-4EB3-BDE4-C0443A9C3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-2690" r="20232" b="2690"/>
          <a:stretch>
            <a:fillRect/>
          </a:stretch>
        </p:blipFill>
        <p:spPr bwMode="auto">
          <a:xfrm>
            <a:off x="0" y="-188913"/>
            <a:ext cx="9144000" cy="700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xmlns="" id="{F19E87F6-AF21-4ACD-92DB-C1FE2AEF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FABB01-CA77-4678-A214-F56F4AD8DCA7}" type="slidenum">
              <a:rPr lang="en-US" altLang="ja-JP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ja-JP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9FA0CF-9E03-4BC5-ABD4-2342D98B732C}"/>
              </a:ext>
            </a:extLst>
          </p:cNvPr>
          <p:cNvSpPr/>
          <p:nvPr/>
        </p:nvSpPr>
        <p:spPr>
          <a:xfrm>
            <a:off x="2286000" y="241300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8" name="TextBox 2">
            <a:extLst>
              <a:ext uri="{FF2B5EF4-FFF2-40B4-BE49-F238E27FC236}">
                <a16:creationId xmlns:a16="http://schemas.microsoft.com/office/drawing/2014/main" xmlns="" id="{2D56C82B-F2F2-48C1-9A0C-DBC50819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388" y="307498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18441" name="Rectangle 2">
            <a:extLst>
              <a:ext uri="{FF2B5EF4-FFF2-40B4-BE49-F238E27FC236}">
                <a16:creationId xmlns:a16="http://schemas.microsoft.com/office/drawing/2014/main" xmlns="" id="{68E6FCB7-2B61-4392-A800-512F70198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450" y="1649413"/>
            <a:ext cx="303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22BDD2D5-A8E1-4E51-9DE0-8315D644E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" y="325784"/>
            <a:ext cx="796875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lvl="0" defTabSz="914400" eaLnBrk="1" hangingPunct="1">
              <a:spcBef>
                <a:spcPct val="0"/>
              </a:spcBef>
              <a:buNone/>
              <a:defRPr/>
            </a:pPr>
            <a:r>
              <a:rPr lang="en-US" altLang="en-US" sz="3800" dirty="0">
                <a:solidFill>
                  <a:srgbClr val="CC003E"/>
                </a:solidFill>
                <a:latin typeface="GothamBold" charset="0"/>
                <a:cs typeface="Arial" charset="0"/>
              </a:rPr>
              <a:t>Growing practice and guidance on engagement-based ATD</a:t>
            </a:r>
          </a:p>
          <a:p>
            <a:pPr lvl="0" defTabSz="914400" eaLnBrk="1" hangingPunct="1">
              <a:spcBef>
                <a:spcPct val="0"/>
              </a:spcBef>
              <a:buNone/>
              <a:defRPr/>
            </a:pPr>
            <a:endParaRPr lang="en-US" altLang="en-US" sz="3800" dirty="0">
              <a:solidFill>
                <a:srgbClr val="CC003E"/>
              </a:solidFill>
              <a:latin typeface="GothamBold" charset="0"/>
              <a:cs typeface="Arial" charset="0"/>
            </a:endParaRPr>
          </a:p>
          <a:p>
            <a:pPr lvl="0" defTabSz="914400" eaLnBrk="1" hangingPunct="1">
              <a:spcBef>
                <a:spcPct val="0"/>
              </a:spcBef>
              <a:buNone/>
              <a:defRPr/>
            </a:pPr>
            <a:endParaRPr lang="en-US" altLang="en-US" sz="3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3AF7F45-6FC6-4D28-AF8A-0AAB57C33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1" y="1743784"/>
            <a:ext cx="5691105" cy="1701091"/>
          </a:xfrm>
        </p:spPr>
        <p:txBody>
          <a:bodyPr>
            <a:noAutofit/>
          </a:bodyPr>
          <a:lstStyle/>
          <a:p>
            <a:pPr marL="109537" indent="0">
              <a:buNone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Council of Europe: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Legal and Practical Aspects of Alternatives to Detention (2017)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 draft Handbook on ATD implementation</a:t>
            </a:r>
          </a:p>
          <a:p>
            <a:pPr marL="109537" indent="0">
              <a:buNone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European Commission: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Return Handbook (2017)</a:t>
            </a:r>
          </a:p>
          <a:p>
            <a:endParaRPr lang="en-US" sz="1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endParaRPr lang="en-US" sz="20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68CE6D2F-5CDB-4CA2-BF6E-0FFA40C60626}"/>
              </a:ext>
            </a:extLst>
          </p:cNvPr>
          <p:cNvSpPr txBox="1">
            <a:spLocks/>
          </p:cNvSpPr>
          <p:nvPr/>
        </p:nvSpPr>
        <p:spPr bwMode="auto">
          <a:xfrm>
            <a:off x="141834" y="3242133"/>
            <a:ext cx="8524329" cy="333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Font typeface="Arial" panose="020B0604020202020204" pitchFamily="34" charset="0"/>
              <a:buNone/>
            </a:pPr>
            <a:endParaRPr lang="en-US" sz="2000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UK –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pilot project to support vulnerable women in the community, who would otherwise be at risk of detention (2018)</a:t>
            </a:r>
          </a:p>
          <a:p>
            <a:r>
              <a:rPr lang="en-GB" sz="18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Netherlands </a:t>
            </a:r>
            <a:r>
              <a:rPr lang="en-GB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– agreement between national and city governments to pilot shelter and professional guidance to find durable solutions for people without the right to stay in the Netherlands (2018)</a:t>
            </a:r>
          </a:p>
          <a:p>
            <a:r>
              <a:rPr lang="en-GB" sz="18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Lithuania </a:t>
            </a:r>
            <a:r>
              <a:rPr lang="en-GB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– community-based placement with case management for asylum seekers (2018)</a:t>
            </a:r>
          </a:p>
          <a:p>
            <a:r>
              <a:rPr lang="en-GB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Increasing interest and involvement of stakeholders including </a:t>
            </a:r>
            <a:r>
              <a:rPr lang="en-GB" sz="18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municipalities</a:t>
            </a:r>
            <a:r>
              <a:rPr lang="en-GB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and </a:t>
            </a:r>
            <a:r>
              <a:rPr lang="en-GB" sz="18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civil society organisations</a:t>
            </a:r>
            <a:endParaRPr lang="en-US" sz="18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109537" indent="0">
              <a:buFont typeface="Arial" panose="020B0604020202020204" pitchFamily="34" charset="0"/>
              <a:buNone/>
            </a:pPr>
            <a:endParaRPr lang="en-US" sz="20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EF79A2A5-803E-4DDE-9982-1DC656A13C91}"/>
              </a:ext>
            </a:extLst>
          </p:cNvPr>
          <p:cNvSpPr txBox="1">
            <a:spLocks/>
          </p:cNvSpPr>
          <p:nvPr/>
        </p:nvSpPr>
        <p:spPr bwMode="auto">
          <a:xfrm>
            <a:off x="5946839" y="3759143"/>
            <a:ext cx="3347233" cy="49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109537" indent="0">
              <a:buFont typeface="Arial" panose="020B0604020202020204" pitchFamily="34" charset="0"/>
              <a:buNone/>
            </a:pPr>
            <a:endParaRPr lang="en-US" sz="20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34" name="Picture 10" descr="https://lh3.googleusercontent.com/-SaQ2gwyVZxE/XKNOaj1hU7I/AAAAAAAAAtI/2jkF6iYrMQksa32bjKpiFmfmhyfNa7NXwCK8BGAs/s0/Europe%2Bmap.jpg">
            <a:extLst>
              <a:ext uri="{FF2B5EF4-FFF2-40B4-BE49-F238E27FC236}">
                <a16:creationId xmlns:a16="http://schemas.microsoft.com/office/drawing/2014/main" xmlns="" id="{DE313E57-F32B-4704-8F96-73B0F75B4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78" y="1550710"/>
            <a:ext cx="3033713" cy="185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184644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xmlns="" id="{F19E87F6-AF21-4ACD-92DB-C1FE2AEF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FABB01-CA77-4678-A214-F56F4AD8DCA7}" type="slidenum">
              <a:rPr lang="en-US" altLang="ja-JP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ja-JP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9FA0CF-9E03-4BC5-ABD4-2342D98B732C}"/>
              </a:ext>
            </a:extLst>
          </p:cNvPr>
          <p:cNvSpPr/>
          <p:nvPr/>
        </p:nvSpPr>
        <p:spPr>
          <a:xfrm>
            <a:off x="2286000" y="241300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8" name="TextBox 2">
            <a:extLst>
              <a:ext uri="{FF2B5EF4-FFF2-40B4-BE49-F238E27FC236}">
                <a16:creationId xmlns:a16="http://schemas.microsoft.com/office/drawing/2014/main" xmlns="" id="{2D56C82B-F2F2-48C1-9A0C-DBC50819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388" y="307498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18441" name="Rectangle 2">
            <a:extLst>
              <a:ext uri="{FF2B5EF4-FFF2-40B4-BE49-F238E27FC236}">
                <a16:creationId xmlns:a16="http://schemas.microsoft.com/office/drawing/2014/main" xmlns="" id="{68E6FCB7-2B61-4392-A800-512F70198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450" y="1649413"/>
            <a:ext cx="303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2000" dirty="0"/>
          </a:p>
        </p:txBody>
      </p:sp>
      <p:pic>
        <p:nvPicPr>
          <p:cNvPr id="7" name="Kép 1">
            <a:extLst>
              <a:ext uri="{FF2B5EF4-FFF2-40B4-BE49-F238E27FC236}">
                <a16:creationId xmlns:a16="http://schemas.microsoft.com/office/drawing/2014/main" xmlns="" id="{F568304F-F7DD-465E-8C54-6D73CF13DC1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28" y="114745"/>
            <a:ext cx="5093074" cy="22205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2296A14E-B701-4AF0-A9E8-EC0484B00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2" y="2457970"/>
            <a:ext cx="8339137" cy="4400030"/>
          </a:xfrm>
        </p:spPr>
        <p:txBody>
          <a:bodyPr>
            <a:noAutofit/>
          </a:bodyPr>
          <a:lstStyle/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Set up in 2017, the European Alternatives to Detention (ATD) Network links NGOs running case management-based alternative to detention pilot projects in four European countries - Bulgaria, Cyprus, Poland and the UK-  with the International Detention Coalition (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PICUM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The Network aims to: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Collectively </a:t>
            </a:r>
            <a:r>
              <a:rPr lang="en-GB" alt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build evidence</a:t>
            </a:r>
            <a:r>
              <a:rPr lang="en-GB" alt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act as a </a:t>
            </a:r>
            <a:r>
              <a:rPr lang="en-GB" alt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hub of learning</a:t>
            </a:r>
            <a:r>
              <a:rPr lang="en-GB" alt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effective alternatives to detention.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Practical implementation</a:t>
            </a:r>
            <a:r>
              <a:rPr lang="en-GB" alt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</a:t>
            </a:r>
            <a:r>
              <a:rPr lang="en-GB" alt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qualitative and quantitative evaluation</a:t>
            </a:r>
            <a:endParaRPr lang="en-GB" alt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en-GB" alt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initiate discussions and collaboration </a:t>
            </a:r>
            <a:r>
              <a:rPr lang="en-GB" alt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 stakeholders to support further development of ATD.</a:t>
            </a:r>
          </a:p>
          <a:p>
            <a:pPr marL="1920875" lvl="8" indent="0">
              <a:spcBef>
                <a:spcPct val="0"/>
              </a:spcBef>
              <a:buClrTx/>
              <a:buNone/>
            </a:pPr>
            <a:r>
              <a:rPr lang="en-GB" altLang="en-US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</a:p>
          <a:p>
            <a:pPr marL="1920875" lvl="8" indent="0">
              <a:spcBef>
                <a:spcPct val="0"/>
              </a:spcBef>
              <a:buClrTx/>
              <a:buNone/>
            </a:pPr>
            <a:r>
              <a:rPr lang="en-GB" altLang="en-US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</a:p>
          <a:p>
            <a:pPr marL="1920875" lvl="8" indent="0">
              <a:spcBef>
                <a:spcPct val="0"/>
              </a:spcBef>
              <a:buClrTx/>
              <a:buNone/>
            </a:pPr>
            <a:r>
              <a:rPr lang="en-GB" altLang="en-US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GB" alt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www.atdnetwork.org </a:t>
            </a:r>
            <a:endParaRPr lang="en-GB" alt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Char char="•"/>
            </a:pPr>
            <a:endParaRPr lang="en-GB" sz="2000" i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1920875" lvl="8" indent="0">
              <a:spcBef>
                <a:spcPct val="0"/>
              </a:spcBef>
              <a:buClrTx/>
              <a:buNone/>
            </a:pPr>
            <a:endParaRPr lang="en-US" sz="900" i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0330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14722</TotalTime>
  <Words>642</Words>
  <Application>Microsoft Office PowerPoint</Application>
  <PresentationFormat>On-screen Show (4:3)</PresentationFormat>
  <Paragraphs>105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–––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Bowring</dc:creator>
  <cp:lastModifiedBy>VRATSIDA Evangelia</cp:lastModifiedBy>
  <cp:revision>499</cp:revision>
  <cp:lastPrinted>2016-11-19T19:49:50Z</cp:lastPrinted>
  <dcterms:created xsi:type="dcterms:W3CDTF">2014-03-13T00:42:57Z</dcterms:created>
  <dcterms:modified xsi:type="dcterms:W3CDTF">2019-04-03T09:58:57Z</dcterms:modified>
</cp:coreProperties>
</file>