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Micallef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3707" autoAdjust="0"/>
  </p:normalViewPr>
  <p:slideViewPr>
    <p:cSldViewPr>
      <p:cViewPr varScale="1">
        <p:scale>
          <a:sx n="65" d="100"/>
          <a:sy n="65" d="100"/>
        </p:scale>
        <p:origin x="3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6"/>
    </p:cViewPr>
  </p:sorterViewPr>
  <p:notesViewPr>
    <p:cSldViewPr>
      <p:cViewPr varScale="1">
        <p:scale>
          <a:sx n="59" d="100"/>
          <a:sy n="59" d="100"/>
        </p:scale>
        <p:origin x="-17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6T20:17:18.27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A9A8616-DAC8-46CA-B63C-BA2B5ADB5A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6E913D5-FDE7-4F29-92FB-C42A06B629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8EF2A2C-4A33-48ED-AD63-0BAC02FE5D6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3511B014-F4D7-4EFE-9530-7F5BD3DBE6F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69BB18BD-4CC6-4EEF-A6C6-5DAE5BD8A4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E471372D-B6C3-44C2-8354-108EFB0D3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8B5A18-5676-4AD7-97A2-5890DBCCA0FA}" type="slidenum">
              <a:rPr lang="en-US" altLang="en-MT"/>
              <a:pPr>
                <a:defRPr/>
              </a:pPr>
              <a:t>‹#›</a:t>
            </a:fld>
            <a:endParaRPr lang="en-US" altLang="en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006DAC-FDC6-4E9D-B695-50E655179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C68030D-00BB-4F3A-965D-8E41F4576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B59616AC-03B1-4D95-AF72-0D3625329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C0FC7065-400E-442C-AD6A-D2BDAF2555BD}" type="slidenum">
              <a:rPr lang="en-US" altLang="fr-FR" i="0" smtClean="0">
                <a:solidFill>
                  <a:schemeClr val="tx1"/>
                </a:solidFill>
              </a:rPr>
              <a:pPr/>
              <a:t>1</a:t>
            </a:fld>
            <a:endParaRPr lang="en-US" altLang="fr-FR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09B02984-4DA7-45BF-AF4B-4FB00A80E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E4369EE-419D-4B3A-8BF3-0237F6BF3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01BC611-CF42-4848-8E2E-E65695060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834316D5-2320-4042-82C9-8A08ECB7A90D}" type="slidenum">
              <a:rPr lang="en-US" altLang="fr-FR" i="0" smtClean="0">
                <a:solidFill>
                  <a:schemeClr val="tx1"/>
                </a:solidFill>
              </a:rPr>
              <a:pPr/>
              <a:t>2</a:t>
            </a:fld>
            <a:endParaRPr lang="en-US" altLang="fr-FR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F2D15698-D13F-4E37-878B-1A48F440A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C5DD2785-C0D0-426E-8739-10F0C8B6C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8196C009-7B7F-4A3C-9F4D-D1193D5AA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28C479FF-FC9B-4E5A-8B79-5C7DAD0B5FDC}" type="slidenum">
              <a:rPr lang="en-US" altLang="fr-FR" i="0" smtClean="0">
                <a:solidFill>
                  <a:schemeClr val="tx1"/>
                </a:solidFill>
              </a:rPr>
              <a:pPr/>
              <a:t>3</a:t>
            </a:fld>
            <a:endParaRPr lang="en-US" altLang="fr-FR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DA788F53-0D26-4B22-B52F-65D619FA8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F2C1B2F9-BEB9-43E1-90F8-25929636D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208629D1-1EBE-4742-A0CB-A21834DDF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018657FB-615B-4A2B-82BD-B56AD10DD8D3}" type="slidenum">
              <a:rPr lang="en-US" altLang="fr-FR" i="0" smtClean="0">
                <a:solidFill>
                  <a:schemeClr val="tx1"/>
                </a:solidFill>
              </a:rPr>
              <a:pPr/>
              <a:t>4</a:t>
            </a:fld>
            <a:endParaRPr lang="en-US" altLang="fr-FR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DA59725D-133D-4199-B36D-3D6A550FE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36DE1CB0-FA14-476B-B11B-863A7D333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5F95492B-BB41-4F25-B6DA-19F1E4D93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8DE548C8-1FED-4B11-A930-9BFF40864A29}" type="slidenum">
              <a:rPr lang="en-US" altLang="fr-FR" i="0" smtClean="0">
                <a:solidFill>
                  <a:schemeClr val="tx1"/>
                </a:solidFill>
              </a:rPr>
              <a:pPr/>
              <a:t>5</a:t>
            </a:fld>
            <a:endParaRPr lang="en-US" altLang="fr-FR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9360A510-744A-4800-BD8B-D0AC304A4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F6185C84-C418-4269-88F4-7FC674500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CCCE48D8-03B9-4664-9E75-DAC4FAB92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F5563883-2E31-4E6C-B9BE-3FBAC88D3FC8}" type="slidenum">
              <a:rPr lang="en-US" altLang="fr-FR" i="0" smtClean="0">
                <a:solidFill>
                  <a:schemeClr val="tx1"/>
                </a:solidFill>
              </a:rPr>
              <a:pPr/>
              <a:t>6</a:t>
            </a:fld>
            <a:endParaRPr lang="en-US" altLang="fr-FR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215A453F-370F-454C-9AE8-BBF69F399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18E9EF18-2EDF-4D50-9CFE-B2BF007F0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5047EDB6-C411-4217-A751-3A5A32B17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C25D21D7-1B3B-4FD3-A3DF-445AE3BD3484}" type="slidenum">
              <a:rPr lang="en-US" altLang="fr-FR" i="0" smtClean="0">
                <a:solidFill>
                  <a:schemeClr val="tx1"/>
                </a:solidFill>
              </a:rPr>
              <a:pPr/>
              <a:t>7</a:t>
            </a:fld>
            <a:endParaRPr lang="en-US" altLang="fr-FR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A62D36F-8B9E-44A8-9A5B-E8EE0FB265A8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0779F8D-714E-4141-A34F-ECAFF867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MT"/>
            </a:p>
          </p:txBody>
        </p:sp>
        <p:pic>
          <p:nvPicPr>
            <p:cNvPr id="6" name="Picture 4" descr="hokusai2">
              <a:extLst>
                <a:ext uri="{FF2B5EF4-FFF2-40B4-BE49-F238E27FC236}">
                  <a16:creationId xmlns:a16="http://schemas.microsoft.com/office/drawing/2014/main" id="{54231E74-7134-4BD6-ADDD-DF130D9A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02" b="31862"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99060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7D6E8C8-6186-45A5-BCB4-5F6CF515421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B0F6E14-AD4D-4084-8B9A-8782D63F3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4384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0368D4E-5DCC-41F3-9168-12760C192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8924-B16C-41E2-9850-6C06357C1E39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196350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86C9098-FB29-4252-A737-4D365FE26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9A88F8C-410A-4667-A480-3A80A88AF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B2E46BC-D493-4983-B1AE-5F29F846E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5E31C-C2E1-4DE7-92E9-7D602503A0C2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86168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72150" y="609600"/>
            <a:ext cx="18478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09600"/>
            <a:ext cx="53911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06E88F5-FC17-40BF-A424-575E7542B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0BE7DAD-39F0-437C-A404-8B178663E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8E444BF-3F65-4C23-BCCB-FDA1D5437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88EA-02F0-40F1-B744-A1B58B58C936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259526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37C1ECF-DFBC-4C89-8F77-A30C6FCB8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006E1A7-859F-4A65-AD4C-66CBE12C1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E625640-5B5E-4703-B745-144188CB9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BF0B-0E32-4EE0-96B7-30A1F03FE28D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243699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465968D-D829-4FCB-AE6B-C29082A33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ABF28B2-98F1-4AA5-8E73-AE0C06B40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7088BF4-3F51-4BFA-952C-B9CC83EBE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E99B-EF2D-4747-8A68-B634F6927193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71928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1D93DE6-67DE-46D4-866B-2291E7193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7D0ED36-D08E-4B90-A9F0-2C6D2F935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97BA665-B4E9-4506-A3B2-1F1FF53B9B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7D7F-ACDE-4ABF-A013-12B745855FB2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16733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34104A1-AEA1-4424-A222-4A63BF254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CBC306CB-C099-4680-AB9F-40A88D1F4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3EA0399-A4F8-47E5-B09F-C545EE57D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CD7DF-7E0D-437A-8A9F-EFA29677B347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57252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E5FD3BC-C79C-4BC7-BA78-1AD2752A7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F0490F0-FB8D-4099-BD09-AC27C3FA6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CB66A82-A10C-4BEA-B1A5-6A9BCE0AA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0001F-C8AE-4AC1-8ECA-D9A6F3842B11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314269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0F93AEEA-9CEA-4F20-988A-F95A2B5D6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19D1BD76-9C2D-48F3-932B-4A48C65D3A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7DCB91F-CFE3-44E2-8BDB-ED4B9FE97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1949B-5DDF-4D3C-AC84-F915E2E4C7FC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412922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E8299FB-3DBA-47C0-B2E6-0E307D981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7868D2D-900B-4C9B-8933-DC03E6146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33D5283-D193-4224-9230-A6E4F8264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8AD3-8C82-451C-835A-BE7F614F3269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44034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7A3DAA5-6C83-468D-86A5-154EEDCC4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E55D304-1FF7-47F5-9B75-32A4CC4FD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64801E5-953F-4742-B3FD-2324E1BCFF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17187-FEF6-4463-90D7-E574B8BA2041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30795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>
            <a:extLst>
              <a:ext uri="{FF2B5EF4-FFF2-40B4-BE49-F238E27FC236}">
                <a16:creationId xmlns:a16="http://schemas.microsoft.com/office/drawing/2014/main" id="{D57A5EC5-A576-40CD-AF60-A51DF7692C53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0"/>
            <a:ext cx="1730375" cy="6858000"/>
            <a:chOff x="4667" y="0"/>
            <a:chExt cx="1090" cy="4320"/>
          </a:xfrm>
        </p:grpSpPr>
        <p:sp>
          <p:nvSpPr>
            <p:cNvPr id="1032" name="Rectangle 8">
              <a:extLst>
                <a:ext uri="{FF2B5EF4-FFF2-40B4-BE49-F238E27FC236}">
                  <a16:creationId xmlns:a16="http://schemas.microsoft.com/office/drawing/2014/main" id="{8FB6AEDF-323B-4C79-A5A9-83D2803F3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" y="0"/>
              <a:ext cx="783" cy="20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MT"/>
            </a:p>
          </p:txBody>
        </p:sp>
        <p:pic>
          <p:nvPicPr>
            <p:cNvPr id="1033" name="Picture 9" descr="hokusai2">
              <a:extLst>
                <a:ext uri="{FF2B5EF4-FFF2-40B4-BE49-F238E27FC236}">
                  <a16:creationId xmlns:a16="http://schemas.microsoft.com/office/drawing/2014/main" id="{17501B99-9ECA-42FD-A053-227D3BD64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02" b="31862"/>
            <a:stretch>
              <a:fillRect/>
            </a:stretch>
          </p:blipFill>
          <p:spPr bwMode="auto">
            <a:xfrm>
              <a:off x="4667" y="293"/>
              <a:ext cx="1090" cy="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0">
            <a:extLst>
              <a:ext uri="{FF2B5EF4-FFF2-40B4-BE49-F238E27FC236}">
                <a16:creationId xmlns:a16="http://schemas.microsoft.com/office/drawing/2014/main" id="{A4AAA273-B532-4919-9D26-C7D5F5C6A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096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title style</a:t>
            </a:r>
          </a:p>
        </p:txBody>
      </p:sp>
      <p:sp>
        <p:nvSpPr>
          <p:cNvPr id="1028" name="Rectangle 11">
            <a:extLst>
              <a:ext uri="{FF2B5EF4-FFF2-40B4-BE49-F238E27FC236}">
                <a16:creationId xmlns:a16="http://schemas.microsoft.com/office/drawing/2014/main" id="{F91948C0-06A7-49D0-8396-4696707DE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39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74C4F50F-D50C-4488-8D45-C20F3BE376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BF5FC272-0B3D-4A18-B0A2-11D2FAF52D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ED031748-D66F-4A1B-BB19-1FB8176880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82C875-15C7-4883-B9C3-CE93B9B217B6}" type="slidenum">
              <a:rPr lang="en-GB" altLang="en-MT"/>
              <a:pPr>
                <a:defRPr/>
              </a:pPr>
              <a:t>‹#›</a:t>
            </a:fld>
            <a:endParaRPr lang="en-GB" altLang="en-M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©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©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©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©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©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963EC97-3C0C-4A4E-B57C-FDE956F46B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513" y="2438400"/>
            <a:ext cx="7543800" cy="23622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MT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&amp; mapping of </a:t>
            </a:r>
            <a:b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climate-change related </a:t>
            </a:r>
            <a:b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vulnerability &amp; risk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br>
              <a:rPr lang="en-M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MT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5BA4AA5-3EA4-4824-9B19-16C3EF0AA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15000"/>
            <a:ext cx="75438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600" b="1" i="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 </a:t>
            </a:r>
          </a:p>
          <a:p>
            <a:pPr>
              <a:defRPr/>
            </a:pPr>
            <a:r>
              <a:rPr lang="en-MT" sz="1800" kern="1800" dirty="0">
                <a:solidFill>
                  <a:srgbClr val="161616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European &amp; Mediterranean Major Hazards Agreeement</a:t>
            </a:r>
          </a:p>
          <a:p>
            <a:pPr>
              <a:defRPr/>
            </a:pPr>
            <a:r>
              <a:rPr lang="en-MT" sz="1800" kern="1800" dirty="0">
                <a:solidFill>
                  <a:srgbClr val="161616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Joint meeting of the Committee of Permanent Correspondents </a:t>
            </a:r>
          </a:p>
          <a:p>
            <a:pPr>
              <a:defRPr/>
            </a:pPr>
            <a:r>
              <a:rPr lang="en-MT" sz="1800" kern="1800" dirty="0">
                <a:solidFill>
                  <a:srgbClr val="161616"/>
                </a:solidFill>
                <a:latin typeface="Comic Sans MS" panose="030F0902030302020204" pitchFamily="66" charset="0"/>
                <a:ea typeface="Times New Roman" panose="02020603050405020304" pitchFamily="18" charset="0"/>
              </a:rPr>
              <a:t>&amp; Directors of Specialised Centres</a:t>
            </a:r>
            <a:endParaRPr lang="en-US" sz="1600" b="1" i="0" kern="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MT" sz="1800" dirty="0">
                <a:solidFill>
                  <a:srgbClr val="161616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17-18 November 2022, Paris, France</a:t>
            </a:r>
            <a:endParaRPr lang="en-MT" sz="1800" dirty="0"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b="1" i="0" kern="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4339" name="Picture 1">
            <a:extLst>
              <a:ext uri="{FF2B5EF4-FFF2-40B4-BE49-F238E27FC236}">
                <a16:creationId xmlns:a16="http://schemas.microsoft.com/office/drawing/2014/main" id="{A1F58F6F-ED76-41C0-92B8-4C4DEB475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6513"/>
            <a:ext cx="316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>
            <a:extLst>
              <a:ext uri="{FF2B5EF4-FFF2-40B4-BE49-F238E27FC236}">
                <a16:creationId xmlns:a16="http://schemas.microsoft.com/office/drawing/2014/main" id="{6C9BA577-8BFC-4CD1-9662-8F2D68BE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85725"/>
            <a:ext cx="40259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FF372837-1DB9-4831-9EB8-D55D2CC4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13"/>
            <a:ext cx="2259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B8CA5D8E-D5F1-411D-83AC-B848DA19A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B06FC1-3EA4-462C-BA23-737C15DC98E1}"/>
              </a:ext>
            </a:extLst>
          </p:cNvPr>
          <p:cNvSpPr txBox="1"/>
          <p:nvPr/>
        </p:nvSpPr>
        <p:spPr>
          <a:xfrm>
            <a:off x="457200" y="1066800"/>
            <a:ext cx="7162800" cy="4705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</a:t>
            </a:r>
          </a:p>
          <a:p>
            <a:pPr algn="ctr">
              <a:lnSpc>
                <a:spcPct val="150000"/>
              </a:lnSpc>
              <a:defRPr/>
            </a:pPr>
            <a:endParaRPr lang="en-M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warming induced</a:t>
            </a:r>
            <a:r>
              <a:rPr lang="en-MT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SLR / decades, century;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MT" sz="2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  <a:defRPr/>
            </a:pPr>
            <a:r>
              <a:rPr lang="en-MT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coastal areas highly vulnerable to marine &amp; climate-related processes (erosion, flooding, inundation).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MT" sz="2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MT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onsequences</a:t>
            </a:r>
            <a:r>
              <a:rPr lang="en-MT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shoreline retreat, local morphological variations, loss in natural ecosystems / exploitable coastal land, significant social &amp; economic impacts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extLst>
              <a:ext uri="{FF2B5EF4-FFF2-40B4-BE49-F238E27FC236}">
                <a16:creationId xmlns:a16="http://schemas.microsoft.com/office/drawing/2014/main" id="{9C88F246-2169-4D8A-9B37-EB4B1C2B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13"/>
            <a:ext cx="2259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C881912E-4F98-4EF9-A3F3-3911DBE2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BA1470-A622-454F-A7BE-4DE2364E855E}"/>
              </a:ext>
            </a:extLst>
          </p:cNvPr>
          <p:cNvSpPr txBox="1"/>
          <p:nvPr/>
        </p:nvSpPr>
        <p:spPr>
          <a:xfrm>
            <a:off x="457200" y="1606550"/>
            <a:ext cx="7162800" cy="4260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objective</a:t>
            </a:r>
          </a:p>
          <a:p>
            <a:pPr>
              <a:defRPr/>
            </a:pPr>
            <a:endParaRPr lang="en-M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address CC-related risk management challenges faced by national authorities;</a:t>
            </a: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  <a:defRPr/>
            </a:pPr>
            <a:endParaRPr lang="en-MT" sz="2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 on impact of long &amp; short-term effects of global warming on Mediterranean coasts, (e.g.  Maltese Islands)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MT" sz="2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vulnerability assessment &amp; risk mapping</a:t>
            </a:r>
            <a:endParaRPr lang="en-MT" sz="2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B2756DFC-1A78-4394-A1A4-98DC120D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13"/>
            <a:ext cx="2259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17E1E87A-1B88-4B72-8823-5775309D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4C9FE2-D692-4C05-A841-1B092956DEA2}"/>
              </a:ext>
            </a:extLst>
          </p:cNvPr>
          <p:cNvSpPr txBox="1"/>
          <p:nvPr/>
        </p:nvSpPr>
        <p:spPr>
          <a:xfrm>
            <a:off x="-304800" y="1447800"/>
            <a:ext cx="7162800" cy="445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Project Implementation</a:t>
            </a:r>
          </a:p>
          <a:p>
            <a:pPr algn="just">
              <a:lnSpc>
                <a:spcPct val="150000"/>
              </a:lnSpc>
              <a:defRPr/>
            </a:pPr>
            <a:endParaRPr lang="en-MT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ts val="33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 scenarios of SLR ( ref. to </a:t>
            </a:r>
          </a:p>
          <a:p>
            <a:pPr marL="457200">
              <a:lnSpc>
                <a:spcPts val="3300"/>
              </a:lnSpc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IPCC 2050, 2100 projections);</a:t>
            </a:r>
            <a:endParaRPr lang="en-MT" sz="2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>
              <a:lnSpc>
                <a:spcPts val="3300"/>
              </a:lnSpc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MT" sz="2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ts val="33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hazard &amp; vulnerability factors </a:t>
            </a:r>
          </a:p>
          <a:p>
            <a:pPr marL="457200">
              <a:lnSpc>
                <a:spcPts val="3300"/>
              </a:lnSpc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considered to assess climate-</a:t>
            </a:r>
          </a:p>
          <a:p>
            <a:pPr marL="457200">
              <a:lnSpc>
                <a:spcPts val="3300"/>
              </a:lnSpc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related coastal risks to long-term </a:t>
            </a:r>
          </a:p>
          <a:p>
            <a:pPr marL="457200">
              <a:lnSpc>
                <a:spcPts val="3300"/>
              </a:lnSpc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processes (e.g. SLR), and short-</a:t>
            </a:r>
          </a:p>
          <a:p>
            <a:pPr marL="457200">
              <a:lnSpc>
                <a:spcPts val="3300"/>
              </a:lnSpc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term threats (e.g. inundation &amp; flooding).</a:t>
            </a:r>
            <a:endParaRPr lang="en-MT" sz="2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55480B45-C9BE-40EF-84BB-5135D995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263775"/>
            <a:ext cx="42799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26CAEA-E048-429F-BAF2-0E10AA5B90D5}"/>
              </a:ext>
            </a:extLst>
          </p:cNvPr>
          <p:cNvSpPr txBox="1"/>
          <p:nvPr/>
        </p:nvSpPr>
        <p:spPr>
          <a:xfrm>
            <a:off x="0" y="838200"/>
            <a:ext cx="7162800" cy="398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0000"/>
                </a:solidFill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Achievements</a:t>
            </a:r>
          </a:p>
          <a:p>
            <a:pPr algn="just">
              <a:lnSpc>
                <a:spcPct val="150000"/>
              </a:lnSpc>
              <a:defRPr/>
            </a:pPr>
            <a:endParaRPr lang="en-MT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300"/>
              </a:lnSpc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def. of coastal inundation scenarios </a:t>
            </a:r>
          </a:p>
          <a:p>
            <a:pPr algn="just">
              <a:lnSpc>
                <a:spcPts val="3300"/>
              </a:lnSpc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in north-eastern sector of </a:t>
            </a:r>
            <a:r>
              <a:rPr lang="en-US" sz="2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Gozo</a:t>
            </a: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ts val="3300"/>
              </a:lnSpc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as a response to SLR;</a:t>
            </a:r>
          </a:p>
          <a:p>
            <a:pPr marL="285750" indent="-285750" algn="just">
              <a:lnSpc>
                <a:spcPts val="3300"/>
              </a:lnSpc>
              <a:buFont typeface="Arial" panose="020B0604020202020204" pitchFamily="34" charset="0"/>
              <a:buChar char="•"/>
              <a:defRPr/>
            </a:pPr>
            <a:endParaRPr lang="en-MT" sz="21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ts val="3300"/>
              </a:lnSpc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maps showing coastal areas </a:t>
            </a:r>
          </a:p>
          <a:p>
            <a:pPr algn="just">
              <a:lnSpc>
                <a:spcPts val="3300"/>
              </a:lnSpc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expected to be below present sea </a:t>
            </a:r>
          </a:p>
          <a:p>
            <a:pPr algn="just">
              <a:lnSpc>
                <a:spcPts val="3300"/>
              </a:lnSpc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level in 2050 / 2100</a:t>
            </a: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MT" sz="21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4">
            <a:extLst>
              <a:ext uri="{FF2B5EF4-FFF2-40B4-BE49-F238E27FC236}">
                <a16:creationId xmlns:a16="http://schemas.microsoft.com/office/drawing/2014/main" id="{0E9DE34D-32DE-4CD7-8597-651167AA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423988"/>
            <a:ext cx="439261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>
            <a:extLst>
              <a:ext uri="{FF2B5EF4-FFF2-40B4-BE49-F238E27FC236}">
                <a16:creationId xmlns:a16="http://schemas.microsoft.com/office/drawing/2014/main" id="{28613EAA-324A-486B-9FEF-931BC6E0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672623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55CE66-EDF3-48AE-A5C1-2303E7CF6D92}"/>
              </a:ext>
            </a:extLst>
          </p:cNvPr>
          <p:cNvSpPr txBox="1"/>
          <p:nvPr/>
        </p:nvSpPr>
        <p:spPr>
          <a:xfrm>
            <a:off x="0" y="874713"/>
            <a:ext cx="7162800" cy="392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0000"/>
                </a:solidFill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2200" b="1" dirty="0">
                <a:solidFill>
                  <a:srgbClr val="000000"/>
                </a:solidFill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Achievements</a:t>
            </a:r>
          </a:p>
          <a:p>
            <a:pPr algn="just">
              <a:lnSpc>
                <a:spcPct val="150000"/>
              </a:lnSpc>
              <a:defRPr/>
            </a:pPr>
            <a:endParaRPr lang="en-MT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300"/>
              </a:lnSpc>
              <a:buFont typeface="Symbol" pitchFamily="2" charset="2"/>
              <a:buChar char=""/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 cooperation with Min. for</a:t>
            </a:r>
          </a:p>
          <a:p>
            <a:pPr algn="just">
              <a:lnSpc>
                <a:spcPts val="3300"/>
              </a:lnSpc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Public Works &amp; Planning of Malta; </a:t>
            </a:r>
          </a:p>
          <a:p>
            <a:pPr algn="just">
              <a:lnSpc>
                <a:spcPts val="3300"/>
              </a:lnSpc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allowed provision to authorities / </a:t>
            </a:r>
          </a:p>
          <a:p>
            <a:pPr algn="just">
              <a:lnSpc>
                <a:spcPts val="3300"/>
              </a:lnSpc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stakeholders with valuable tools for </a:t>
            </a:r>
          </a:p>
          <a:p>
            <a:pPr algn="just">
              <a:lnSpc>
                <a:spcPts val="3300"/>
              </a:lnSpc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coastal planning / SD.</a:t>
            </a:r>
            <a:endParaRPr lang="en-MT" sz="21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MT" sz="21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Symbol" pitchFamily="2" charset="2"/>
              <a:buChar char=""/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PhD student study in Malta;</a:t>
            </a:r>
            <a:endParaRPr lang="en-MT" sz="21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5">
            <a:extLst>
              <a:ext uri="{FF2B5EF4-FFF2-40B4-BE49-F238E27FC236}">
                <a16:creationId xmlns:a16="http://schemas.microsoft.com/office/drawing/2014/main" id="{91C070EC-BE09-4848-AE85-0D94E9E9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484313"/>
            <a:ext cx="445135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578535D5-9AEF-4B06-BD2F-CC3ECA7A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334000"/>
            <a:ext cx="673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3DF316-4FFC-4F95-AFAE-F9DD5443BC69}"/>
              </a:ext>
            </a:extLst>
          </p:cNvPr>
          <p:cNvSpPr txBox="1"/>
          <p:nvPr/>
        </p:nvSpPr>
        <p:spPr>
          <a:xfrm>
            <a:off x="0" y="533400"/>
            <a:ext cx="7162800" cy="440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rgbClr val="000000"/>
                </a:solidFill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Achievements</a:t>
            </a:r>
          </a:p>
          <a:p>
            <a:pPr algn="just">
              <a:lnSpc>
                <a:spcPct val="150000"/>
              </a:lnSpc>
              <a:defRPr/>
            </a:pPr>
            <a:endParaRPr lang="en-MT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300"/>
              </a:lnSpc>
              <a:buFont typeface="Symbol" pitchFamily="2" charset="2"/>
              <a:buChar char=""/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Scientific articles submitted to Journal</a:t>
            </a:r>
          </a:p>
          <a:p>
            <a:pPr algn="just">
              <a:lnSpc>
                <a:spcPts val="3300"/>
              </a:lnSpc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of Sustainability; Journal of Maps;</a:t>
            </a:r>
          </a:p>
          <a:p>
            <a:pPr algn="just">
              <a:lnSpc>
                <a:spcPts val="3300"/>
              </a:lnSpc>
              <a:defRPr/>
            </a:pPr>
            <a:endParaRPr lang="en-MT" sz="21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300"/>
              </a:lnSpc>
              <a:buFont typeface="Symbol" pitchFamily="2" charset="2"/>
              <a:buChar char=""/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Extension of collaboration bet. </a:t>
            </a:r>
          </a:p>
          <a:p>
            <a:pPr algn="just">
              <a:lnSpc>
                <a:spcPts val="3300"/>
              </a:lnSpc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ICoD (EUR-OPA) &amp; external org;</a:t>
            </a:r>
          </a:p>
          <a:p>
            <a:pPr marL="342900" indent="-342900" algn="just">
              <a:lnSpc>
                <a:spcPts val="3300"/>
              </a:lnSpc>
              <a:buFont typeface="Symbol" pitchFamily="2" charset="2"/>
              <a:buChar char=""/>
              <a:defRPr/>
            </a:pPr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300"/>
              </a:lnSpc>
              <a:buFont typeface="Symbol" pitchFamily="2" charset="2"/>
              <a:buChar char=""/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Outreach with publications/ scientific </a:t>
            </a:r>
          </a:p>
          <a:p>
            <a:pPr algn="just">
              <a:lnSpc>
                <a:spcPts val="3300"/>
              </a:lnSpc>
              <a:defRPr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conferences;</a:t>
            </a:r>
            <a:endParaRPr lang="en-MT" sz="21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3">
            <a:extLst>
              <a:ext uri="{FF2B5EF4-FFF2-40B4-BE49-F238E27FC236}">
                <a16:creationId xmlns:a16="http://schemas.microsoft.com/office/drawing/2014/main" id="{DE7DC749-4EA9-4A6A-BCFA-2C0776FA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2863"/>
            <a:ext cx="41148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>
            <a:extLst>
              <a:ext uri="{FF2B5EF4-FFF2-40B4-BE49-F238E27FC236}">
                <a16:creationId xmlns:a16="http://schemas.microsoft.com/office/drawing/2014/main" id="{A0F5D708-8864-45DB-909C-6ADB1886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4876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>
            <a:extLst>
              <a:ext uri="{FF2B5EF4-FFF2-40B4-BE49-F238E27FC236}">
                <a16:creationId xmlns:a16="http://schemas.microsoft.com/office/drawing/2014/main" id="{DFBFBD6D-3120-4DD6-B36F-3EA768FB0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429000"/>
            <a:ext cx="41529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apanese Waves">
  <a:themeElements>
    <a:clrScheme name="">
      <a:dk1>
        <a:srgbClr val="484719"/>
      </a:dk1>
      <a:lt1>
        <a:srgbClr val="FDFDFD"/>
      </a:lt1>
      <a:dk2>
        <a:srgbClr val="A7B4B7"/>
      </a:dk2>
      <a:lt2>
        <a:srgbClr val="061C62"/>
      </a:lt2>
      <a:accent1>
        <a:srgbClr val="D8D688"/>
      </a:accent1>
      <a:accent2>
        <a:srgbClr val="5C6D90"/>
      </a:accent2>
      <a:accent3>
        <a:srgbClr val="D0D6D8"/>
      </a:accent3>
      <a:accent4>
        <a:srgbClr val="D8D8D8"/>
      </a:accent4>
      <a:accent5>
        <a:srgbClr val="E9E8C3"/>
      </a:accent5>
      <a:accent6>
        <a:srgbClr val="536282"/>
      </a:accent6>
      <a:hlink>
        <a:srgbClr val="365D96"/>
      </a:hlink>
      <a:folHlink>
        <a:srgbClr val="586840"/>
      </a:folHlink>
    </a:clrScheme>
    <a:fontScheme name="Japanese Wav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apanese Waves 1">
        <a:dk1>
          <a:srgbClr val="000000"/>
        </a:dk1>
        <a:lt1>
          <a:srgbClr val="DDDDDD"/>
        </a:lt1>
        <a:dk2>
          <a:srgbClr val="20326C"/>
        </a:dk2>
        <a:lt2>
          <a:srgbClr val="E3E2AA"/>
        </a:lt2>
        <a:accent1>
          <a:srgbClr val="B3A53D"/>
        </a:accent1>
        <a:accent2>
          <a:srgbClr val="4273B9"/>
        </a:accent2>
        <a:accent3>
          <a:srgbClr val="ABADBA"/>
        </a:accent3>
        <a:accent4>
          <a:srgbClr val="BDBDBD"/>
        </a:accent4>
        <a:accent5>
          <a:srgbClr val="D6CFAF"/>
        </a:accent5>
        <a:accent6>
          <a:srgbClr val="3B68A7"/>
        </a:accent6>
        <a:hlink>
          <a:srgbClr val="5B6C8D"/>
        </a:hlink>
        <a:folHlink>
          <a:srgbClr val="58804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panese Waves 2">
        <a:dk1>
          <a:srgbClr val="2D2525"/>
        </a:dk1>
        <a:lt1>
          <a:srgbClr val="A7B4B7"/>
        </a:lt1>
        <a:dk2>
          <a:srgbClr val="061C62"/>
        </a:dk2>
        <a:lt2>
          <a:srgbClr val="484719"/>
        </a:lt2>
        <a:accent1>
          <a:srgbClr val="D8D688"/>
        </a:accent1>
        <a:accent2>
          <a:srgbClr val="5C6D90"/>
        </a:accent2>
        <a:accent3>
          <a:srgbClr val="D0D6D8"/>
        </a:accent3>
        <a:accent4>
          <a:srgbClr val="251E1E"/>
        </a:accent4>
        <a:accent5>
          <a:srgbClr val="E9E8C3"/>
        </a:accent5>
        <a:accent6>
          <a:srgbClr val="536282"/>
        </a:accent6>
        <a:hlink>
          <a:srgbClr val="365D96"/>
        </a:hlink>
        <a:folHlink>
          <a:srgbClr val="58684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panese Waves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808080"/>
        </a:accent1>
        <a:accent2>
          <a:srgbClr val="292929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42424"/>
        </a:accent6>
        <a:hlink>
          <a:srgbClr val="4D4D4D"/>
        </a:hlink>
        <a:folHlink>
          <a:srgbClr val="8D8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Designs\Japanese Waves.pot</Template>
  <TotalTime>7394</TotalTime>
  <Words>313</Words>
  <Application>Microsoft Office PowerPoint</Application>
  <PresentationFormat>On-screen Show (4:3)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Arial</vt:lpstr>
      <vt:lpstr>Wingdings</vt:lpstr>
      <vt:lpstr>Comic Sans MS</vt:lpstr>
      <vt:lpstr>Calibri</vt:lpstr>
      <vt:lpstr>Arial Narrow</vt:lpstr>
      <vt:lpstr>Symbol</vt:lpstr>
      <vt:lpstr>Japanese Waves</vt:lpstr>
      <vt:lpstr>‘Assessment &amp; mapping of  climate-change related  vulnerability &amp; risk’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BEACH MANAGEMENT</dc:title>
  <dc:creator>user</dc:creator>
  <cp:lastModifiedBy>EMEZIE Catherine</cp:lastModifiedBy>
  <cp:revision>146</cp:revision>
  <cp:lastPrinted>1601-01-01T00:00:00Z</cp:lastPrinted>
  <dcterms:created xsi:type="dcterms:W3CDTF">2006-02-22T11:41:23Z</dcterms:created>
  <dcterms:modified xsi:type="dcterms:W3CDTF">2022-11-23T12:02:48Z</dcterms:modified>
</cp:coreProperties>
</file>