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1003" r:id="rId3"/>
    <p:sldId id="1002" r:id="rId4"/>
    <p:sldId id="1005" r:id="rId5"/>
    <p:sldId id="1001" r:id="rId6"/>
    <p:sldId id="1004" r:id="rId7"/>
    <p:sldId id="1006" r:id="rId8"/>
    <p:sldId id="100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86684" autoAdjust="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631C-FB24-4073-95E3-46F20F4CC2A7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C990D-50C4-4255-B68E-103B0DB335E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036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2A1F-E287-477F-9CAE-8D416AA68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0723C-E3CF-43DE-A3E4-7A120925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6BED7-9C6F-4F51-B127-A19F9829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92C4E-725C-40FD-8B4E-C2C8713A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8D81-4BCF-4073-A313-1622E9AF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871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EAD1-8CE3-42F0-B64B-576334D2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19870-C551-45D2-833F-03579DE31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AEC9-2A40-4451-9497-B62573AD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A9D3-33FF-4EE8-85A4-E35B729B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1CD8-B6D0-4DEC-B86D-52EBDBA7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378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16E89-258B-48F1-9785-9A32AFA05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196D0-1947-4C7F-B9BA-31DA30063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B350A-1758-4BB0-9A18-F6B53AEE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E3D01-8DAC-41F7-A33F-4269B842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1D0FE-407B-43E0-BBD8-5C69DAD6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7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BFA4-C6A2-4A6E-93D4-6C2AB45A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8A6-C1A7-455C-B859-E98D4B1C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4387E-C117-4FAB-825C-053D15BF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E4E9F-C515-47C8-97BE-40E6117A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B7BF-076C-4453-A0DE-01D195BC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226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0222-D32E-4426-93F8-62607686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CABE8-179D-447E-8439-83151D3D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7F4E-FEB3-4592-992D-2CB2BCED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35BE1-3709-46BF-87C7-292F44D9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D64AA-F307-4F61-A31C-C1615A00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617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53A8-508C-4495-8EB0-19457A70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62DA-3DC1-4E3F-8DE7-5AB4A89AE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DAC54-9D07-4A2E-9D08-3B35EAC4F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B7F96-1EF8-43CE-AA38-798CA3BE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B7F6F-E893-4667-8327-80D47628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2415-3913-4E74-B3CF-9C3623A0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210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BCDF-960F-41DB-957F-0297195F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3926-2143-42AF-AD48-1E5FA0A0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C2C60-13C6-48DE-A0A7-4F24E5E9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DF609-AC21-43AC-B081-5F7FE2D48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464B9-4C41-421D-8111-4FE7224F3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58837-F074-4B4E-BEB3-C359F59D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71F55-C746-455E-B019-4B0257FA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21636-D6FF-4349-B74C-288547A2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253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D470-BDAD-4840-9719-EEBBB9DC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FB899-6CEA-41A7-A62B-4F38838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D2D89-268E-48E4-B73D-3E3ABED3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D841E-8B15-4605-8C86-0A84373C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68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E1C30-51E1-47FA-98D3-FA842EA0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50082-AF4A-44B9-B7E6-47919617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6185-9F68-4F83-AEDF-757BC1CF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18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D8F8-1E69-48CC-A8DF-FEBDF32A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08367-725E-44FF-90BC-A1099997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9A875-DB4E-443F-A1C2-4C4577B55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797C-5AC3-4639-86C9-616C27F2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EE61D-3525-4C9F-BBB0-210BA97F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F930D-5FA0-499F-B464-853AD332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828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0AD5-B04E-4852-A4FA-1E85F938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1C6B4-5361-46E5-8709-C56E86726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8F56A-86CD-4C7E-AF80-8031C4662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B58F-CF5B-4C2F-98F6-142D7141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C91D-8FE3-4D6E-893D-02E27B97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B0E20-F3E7-45EE-A928-13980B66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9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E036D-A148-4962-BD3F-71FB71DD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42137-1C2C-41BD-BE5E-2975D789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7212E-2834-4C21-ACF2-60EF26211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B8B4-FE18-44DD-BD31-F7E5213B3475}" type="datetimeFigureOut">
              <a:rPr lang="fr-BE" smtClean="0"/>
              <a:t>05-07-21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9F36-2CF7-4CA5-9250-82A0A0785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BBB94-3A18-4112-8972-B6D373BE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FBE8-36CB-4AA4-9DB5-490A5242606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831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brina.dietz@face.eu" TargetMode="External"/><Relationship Id="rId7" Type="http://schemas.openxmlformats.org/officeDocument/2006/relationships/hyperlink" Target="https://www.face.eu/sites/default/files/attachments/report_on_the_code_of_conduct_on_hunting_and_ias_-_2017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.eu/sites/default/files/attachments/inf20ecorr_2013_code_of_conduct_hunting_ias_final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84194-5338-441F-8B3F-29AAE0B1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3671"/>
            <a:ext cx="12192000" cy="1424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9F757-A28C-4869-B0F6-00F4EEBDA9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685626"/>
              </a:clrFrom>
              <a:clrTo>
                <a:srgbClr val="68562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12521"/>
            <a:ext cx="12192000" cy="4121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5EEAC-EF74-4C80-AFA9-9512E524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7637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/>
              <a:t>The key role of hunters in the management of IAS </a:t>
            </a:r>
            <a:br>
              <a:rPr lang="en-US" b="1" dirty="0"/>
            </a:br>
            <a:r>
              <a:rPr lang="en-US" b="1" dirty="0"/>
              <a:t>- Cooperation with the BC</a:t>
            </a:r>
            <a:br>
              <a:rPr lang="en-US" dirty="0"/>
            </a:br>
            <a:br>
              <a:rPr lang="en-US" dirty="0"/>
            </a:br>
            <a:br>
              <a:rPr lang="en-US" sz="2800" dirty="0"/>
            </a:br>
            <a: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Sabrina Dietz</a:t>
            </a:r>
            <a:b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Wildlife Policy Officer</a:t>
            </a:r>
            <a:b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European Federation for Hunting and Conservation (FACE)</a:t>
            </a:r>
            <a:endParaRPr lang="fr-BE" sz="31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1EE0D-53CE-45BF-BEB5-FD0FFF57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125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D6A5F4A-593A-4EC6-BF1D-0F64825D4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4" y="82214"/>
            <a:ext cx="1732548" cy="1732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132EA5-6E2C-4CA7-BBC8-CFA55E116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21" y="419060"/>
            <a:ext cx="1503283" cy="11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1C7C8E-4F40-CB42-A48A-AF419EAB8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24006"/>
            <a:ext cx="12192000" cy="91058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FACE: who we are and what we do</a:t>
            </a:r>
            <a:endParaRPr lang="ro-RO" sz="4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BABA7-3BCB-D74E-ACDA-29241A74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2665"/>
            <a:ext cx="12192000" cy="145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ED26F-DD23-984D-9444-C83E0FD0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99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40591-2D45-448B-9B36-690F6F94BB90}"/>
              </a:ext>
            </a:extLst>
          </p:cNvPr>
          <p:cNvSpPr txBox="1"/>
          <p:nvPr/>
        </p:nvSpPr>
        <p:spPr>
          <a:xfrm>
            <a:off x="491836" y="2722423"/>
            <a:ext cx="11208327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International non-profit-making non-governmental organisation (</a:t>
            </a:r>
            <a:r>
              <a:rPr kumimoji="0" lang="en-I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iNGO</a:t>
            </a:r>
            <a:r>
              <a:rPr kumimoji="0" lang="en-I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IE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37 </a:t>
            </a:r>
            <a:r>
              <a:rPr kumimoji="0" lang="en-I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members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IE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Representation in the EU institutions and stakeholder platforms </a:t>
            </a:r>
            <a:endParaRPr kumimoji="0" lang="en-I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Member of the International Union for Conservation of Nature (IUCN) since 1987</a:t>
            </a:r>
          </a:p>
        </p:txBody>
      </p:sp>
    </p:spTree>
    <p:extLst>
      <p:ext uri="{BB962C8B-B14F-4D97-AF65-F5344CB8AC3E}">
        <p14:creationId xmlns:p14="http://schemas.microsoft.com/office/powerpoint/2010/main" val="160445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CC9-B843-4C56-8945-A10F4665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FACE Biodiversity Manifesto</a:t>
            </a:r>
            <a:endParaRPr lang="en-GB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BD30C1A-D71B-41B4-98E0-AC97959B2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82" r="1682" b="37259"/>
          <a:stretch/>
        </p:blipFill>
        <p:spPr>
          <a:xfrm>
            <a:off x="0" y="3706586"/>
            <a:ext cx="12192000" cy="315141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37082B-FC63-4C32-8DB2-2DA9195D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0282"/>
            <a:ext cx="12192000" cy="146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BCEE4-0ABD-47CE-A1A4-38A49C547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630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3FF366F-AE36-479E-B6A0-ADBB7E865DD7}"/>
              </a:ext>
            </a:extLst>
          </p:cNvPr>
          <p:cNvSpPr txBox="1">
            <a:spLocks/>
          </p:cNvSpPr>
          <p:nvPr/>
        </p:nvSpPr>
        <p:spPr>
          <a:xfrm>
            <a:off x="391886" y="1530917"/>
            <a:ext cx="11800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Biodiversity Manifesto </a:t>
            </a:r>
            <a:r>
              <a:rPr lang="en-US" dirty="0"/>
              <a:t>is a substantial database of hunting-related conservation projects</a:t>
            </a:r>
          </a:p>
          <a:p>
            <a:r>
              <a:rPr lang="en-US" dirty="0"/>
              <a:t>Dedicated section on IAS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62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CC9-B843-4C56-8945-A10F4665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2013 – THE EUROPEAN CODE OF CONDUCT ON HUNTING AND IAS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7082B-FC63-4C32-8DB2-2DA9195D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509"/>
            <a:ext cx="12192000" cy="146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BCEE4-0ABD-47CE-A1A4-38A49C54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30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EF51E-6D81-49D2-8BB4-80887213E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21" y="2626519"/>
            <a:ext cx="11922579" cy="435133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Developed by the BC with support from FACE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Adopted at the 33rd Standing Committee of the BC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Based on 7 principles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Improve the sustainability of hunting by supporting IAS management and preventing the release of IAS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15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9CF6E-DB28-465B-A0F4-8EA95B1D0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9" t="28474" r="10909" b="13316"/>
          <a:stretch/>
        </p:blipFill>
        <p:spPr>
          <a:xfrm>
            <a:off x="818698" y="256009"/>
            <a:ext cx="10554603" cy="6345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055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CC9-B843-4C56-8945-A10F4665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3946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2017 – REPORT ON THE IMPLEMENTATION OF THE COC ON HUNTING AND INVASIVE ALIEN SPECIES</a:t>
            </a:r>
            <a:br>
              <a:rPr lang="en-US" sz="3200" dirty="0"/>
            </a:br>
            <a:endParaRPr lang="en-GB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7082B-FC63-4C32-8DB2-2DA9195D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509"/>
            <a:ext cx="12192000" cy="146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BCEE4-0ABD-47CE-A1A4-38A49C54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A19264-83A3-4A39-A9D2-47F34DDDAF87}"/>
              </a:ext>
            </a:extLst>
          </p:cNvPr>
          <p:cNvGrpSpPr/>
          <p:nvPr/>
        </p:nvGrpSpPr>
        <p:grpSpPr>
          <a:xfrm>
            <a:off x="9391514" y="5473118"/>
            <a:ext cx="2580628" cy="1250923"/>
            <a:chOff x="9530059" y="5486972"/>
            <a:chExt cx="2580628" cy="12509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C1C952-BEAB-424C-8363-C152BE1E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7327" y="5486972"/>
              <a:ext cx="1193360" cy="1198736"/>
            </a:xfrm>
            <a:prstGeom prst="rect">
              <a:avLst/>
            </a:prstGeom>
          </p:spPr>
        </p:pic>
        <p:pic>
          <p:nvPicPr>
            <p:cNvPr id="1026" name="Picture 2" descr="IAF logo – no white around circle (1) | International Association for  Falconry and Conservation of Birds of Prey">
              <a:extLst>
                <a:ext uri="{FF2B5EF4-FFF2-40B4-BE49-F238E27FC236}">
                  <a16:creationId xmlns:a16="http://schemas.microsoft.com/office/drawing/2014/main" id="{864EAC3F-4351-4CC1-898A-597991749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0059" y="5486972"/>
              <a:ext cx="1304492" cy="125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7A7E4A-EDF1-407B-ACB9-1D27DF56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371725"/>
            <a:ext cx="11666990" cy="435133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Presented at the 37</a:t>
            </a:r>
            <a:r>
              <a:rPr lang="en-US" baseline="30000" dirty="0"/>
              <a:t>th</a:t>
            </a:r>
            <a:r>
              <a:rPr lang="en-US" dirty="0"/>
              <a:t> Standing Committee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 Second implementation report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 Range of practical solutions and concrete examples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10 countries</a:t>
            </a:r>
            <a:endParaRPr lang="en-GB" dirty="0"/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 Detailed chapter by IAF on principle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5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CC9-B843-4C56-8945-A10F4665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676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2021 – PLANNED UPDATES</a:t>
            </a:r>
            <a:br>
              <a:rPr lang="en-US" sz="3200" dirty="0"/>
            </a:br>
            <a:endParaRPr lang="en-GB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7082B-FC63-4C32-8DB2-2DA9195D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1363"/>
            <a:ext cx="12192000" cy="146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BCEE4-0ABD-47CE-A1A4-38A49C54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A19264-83A3-4A39-A9D2-47F34DDDAF87}"/>
              </a:ext>
            </a:extLst>
          </p:cNvPr>
          <p:cNvGrpSpPr/>
          <p:nvPr/>
        </p:nvGrpSpPr>
        <p:grpSpPr>
          <a:xfrm>
            <a:off x="9391514" y="5473118"/>
            <a:ext cx="2580628" cy="1250923"/>
            <a:chOff x="9530059" y="5486972"/>
            <a:chExt cx="2580628" cy="12509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C1C952-BEAB-424C-8363-C152BE1E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7327" y="5486972"/>
              <a:ext cx="1193360" cy="1198736"/>
            </a:xfrm>
            <a:prstGeom prst="rect">
              <a:avLst/>
            </a:prstGeom>
          </p:spPr>
        </p:pic>
        <p:pic>
          <p:nvPicPr>
            <p:cNvPr id="1026" name="Picture 2" descr="IAF logo – no white around circle (1) | International Association for  Falconry and Conservation of Birds of Prey">
              <a:extLst>
                <a:ext uri="{FF2B5EF4-FFF2-40B4-BE49-F238E27FC236}">
                  <a16:creationId xmlns:a16="http://schemas.microsoft.com/office/drawing/2014/main" id="{864EAC3F-4351-4CC1-898A-597991749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0059" y="5486972"/>
              <a:ext cx="1304492" cy="125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ED77C-19AA-43FC-95D7-91AD73F7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94" y="1721148"/>
            <a:ext cx="10515600" cy="435133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Updating 10 current countries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 Minimum 2 new countries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 Presenting innovative and new solutions by hunters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Updating </a:t>
            </a:r>
            <a:r>
              <a:rPr lang="en-GB" dirty="0"/>
              <a:t>chapter by IAF on principle 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ECAEC-1CD9-4EF7-9453-67D99A8E3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53" y="3943345"/>
            <a:ext cx="4504595" cy="2527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C0FA142-9435-42CE-B800-280AA94C2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/>
          <a:stretch/>
        </p:blipFill>
        <p:spPr bwMode="auto">
          <a:xfrm>
            <a:off x="4928307" y="3943345"/>
            <a:ext cx="3643745" cy="2527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49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84194-5338-441F-8B3F-29AAE0B1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3671"/>
            <a:ext cx="12192000" cy="1424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5EEAC-EF74-4C80-AFA9-9512E524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33670"/>
            <a:ext cx="11887200" cy="123030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sz="2800" dirty="0"/>
            </a:br>
            <a: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Sabrina Dietz</a:t>
            </a:r>
            <a:b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Wildlife Policy Officer</a:t>
            </a:r>
            <a:b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  <a:hlinkClick r:id="rId3"/>
              </a:rPr>
              <a:t>sabrina.dietz@face.eu</a:t>
            </a:r>
            <a:r>
              <a:rPr lang="en-US" sz="27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endParaRPr lang="fr-BE" sz="31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1EE0D-53CE-45BF-BEB5-FD0FFF57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125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D6A5F4A-593A-4EC6-BF1D-0F64825D4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70" y="292138"/>
            <a:ext cx="1732548" cy="17325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78E843-2EEB-4ABB-BD9D-CCB890923B55}"/>
              </a:ext>
            </a:extLst>
          </p:cNvPr>
          <p:cNvSpPr txBox="1">
            <a:spLocks/>
          </p:cNvSpPr>
          <p:nvPr/>
        </p:nvSpPr>
        <p:spPr>
          <a:xfrm>
            <a:off x="81313" y="2347152"/>
            <a:ext cx="12029374" cy="451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Thank you for your attention!</a:t>
            </a:r>
          </a:p>
          <a:p>
            <a:endParaRPr lang="en-US" sz="3200" dirty="0"/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hlinkClick r:id="rId6"/>
              </a:rPr>
              <a:t>EUROPEAN CODE OF CONDUCT ON HUNTING AND IAS</a:t>
            </a:r>
            <a:endParaRPr lang="en-US" sz="2400" dirty="0"/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7"/>
              </a:rPr>
              <a:t>2017 - REPORT ON THE IMPLEMENTATION OF THE CODE OF CONDUCT ON HUNTING AND INVASIVE ALIEN SPECIES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8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271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Light Condensed</vt:lpstr>
      <vt:lpstr>Calibri</vt:lpstr>
      <vt:lpstr>Calibri Light</vt:lpstr>
      <vt:lpstr>Trebuchet MS</vt:lpstr>
      <vt:lpstr>Wingdings</vt:lpstr>
      <vt:lpstr>Wingdings 3</vt:lpstr>
      <vt:lpstr>Office Theme</vt:lpstr>
      <vt:lpstr>  The key role of hunters in the management of IAS  - Cooperation with the BC   Sabrina Dietz Wildlife Policy Officer European Federation for Hunting and Conservation (FACE)</vt:lpstr>
      <vt:lpstr>PowerPoint Presentation</vt:lpstr>
      <vt:lpstr>FACE Biodiversity Manifesto</vt:lpstr>
      <vt:lpstr>2013 – THE EUROPEAN CODE OF CONDUCT ON HUNTING AND IAS</vt:lpstr>
      <vt:lpstr>PowerPoint Presentation</vt:lpstr>
      <vt:lpstr>2017 – REPORT ON THE IMPLEMENTATION OF THE COC ON HUNTING AND INVASIVE ALIEN SPECIES </vt:lpstr>
      <vt:lpstr>2021 – PLANNED UPDATES </vt:lpstr>
      <vt:lpstr>   Sabrina Dietz Wildlife Policy Officer sabrina.dietz@face.eu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key role of hunters to manage the spread of ASF in wild boar populations globally    Dr. David Scallan Secretary General  European Federation for Hunting and Conservation (FACE)</dc:title>
  <dc:creator>David Scallan</dc:creator>
  <cp:lastModifiedBy>Sabrina Dietz</cp:lastModifiedBy>
  <cp:revision>24</cp:revision>
  <dcterms:created xsi:type="dcterms:W3CDTF">2020-01-13T09:57:43Z</dcterms:created>
  <dcterms:modified xsi:type="dcterms:W3CDTF">2021-07-05T07:43:25Z</dcterms:modified>
</cp:coreProperties>
</file>