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361" r:id="rId2"/>
    <p:sldId id="259" r:id="rId3"/>
    <p:sldId id="357" r:id="rId4"/>
    <p:sldId id="272" r:id="rId5"/>
    <p:sldId id="358" r:id="rId6"/>
    <p:sldId id="273" r:id="rId7"/>
    <p:sldId id="274" r:id="rId8"/>
    <p:sldId id="257" r:id="rId9"/>
    <p:sldId id="258" r:id="rId10"/>
    <p:sldId id="276" r:id="rId11"/>
    <p:sldId id="277" r:id="rId12"/>
    <p:sldId id="260" r:id="rId13"/>
    <p:sldId id="363" r:id="rId14"/>
    <p:sldId id="359" r:id="rId15"/>
    <p:sldId id="360" r:id="rId16"/>
    <p:sldId id="278" r:id="rId17"/>
    <p:sldId id="279" r:id="rId18"/>
    <p:sldId id="28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Destaqu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Estilo Claro 3 - Destaqu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25"/>
    <p:restoredTop sz="86449"/>
  </p:normalViewPr>
  <p:slideViewPr>
    <p:cSldViewPr snapToGrid="0" snapToObjects="1">
      <p:cViewPr varScale="1">
        <p:scale>
          <a:sx n="62" d="100"/>
          <a:sy n="62" d="100"/>
        </p:scale>
        <p:origin x="672" y="48"/>
      </p:cViewPr>
      <p:guideLst/>
    </p:cSldViewPr>
  </p:slideViewPr>
  <p:outlineViewPr>
    <p:cViewPr>
      <p:scale>
        <a:sx n="33" d="100"/>
        <a:sy n="33" d="100"/>
      </p:scale>
      <p:origin x="0" y="-6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54009-9C13-2841-A1FD-AFBFDF57F0FD}" type="datetimeFigureOut">
              <a:rPr lang="pt-PT" smtClean="0"/>
              <a:t>17/11/2022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0568F-9AA8-214A-9E1D-004991362B2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34570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0568F-9AA8-214A-9E1D-004991362B2E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78333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0568F-9AA8-214A-9E1D-004991362B2E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93502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0568F-9AA8-214A-9E1D-004991362B2E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8030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0568F-9AA8-214A-9E1D-004991362B2E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00875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0568F-9AA8-214A-9E1D-004991362B2E}" type="slidenum">
              <a:rPr lang="pt-PT" smtClean="0"/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14832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0568F-9AA8-214A-9E1D-004991362B2E}" type="slidenum">
              <a:rPr lang="pt-PT" smtClean="0"/>
              <a:t>18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68530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hyperlink" Target="https://euvsdisinfo.eu/three-things-you-should-know-about-rt-and-sputnik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ition.cnn.com/videos/business/2019/12/29/why-truth-decay-is-getting-worse.cnn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bsnews.com/video/canada-protests-misinformation-and-conspiracy-theories/#x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zc/r7wnkmm971n0tdws3y4b11400000gn/T/com.microsoft.Word/WebArchiveCopyPasteTempFiles/page8image1649105008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zc/r7wnkmm971n0tdws3y4b11400000gn/T/com.microsoft.Word/WebArchiveCopyPasteTempFiles/1*wnLV6vjTvDsqY5ZmgPHfUw.jpe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A_Analytica_21_2020">
            <a:extLst>
              <a:ext uri="{FF2B5EF4-FFF2-40B4-BE49-F238E27FC236}">
                <a16:creationId xmlns:a16="http://schemas.microsoft.com/office/drawing/2014/main" id="{791C0AA5-9E37-C7EF-F42B-FB16B50E64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45B07EA-2242-6D2C-926E-F3993DC7D129}"/>
              </a:ext>
            </a:extLst>
          </p:cNvPr>
          <p:cNvSpPr txBox="1"/>
          <p:nvPr/>
        </p:nvSpPr>
        <p:spPr>
          <a:xfrm>
            <a:off x="10842172" y="6642556"/>
            <a:ext cx="16016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800" dirty="0" err="1">
                <a:latin typeface="Calibri" panose="020F0502020204030204" pitchFamily="34" charset="0"/>
                <a:cs typeface="Calibri" panose="020F0502020204030204" pitchFamily="34" charset="0"/>
              </a:rPr>
              <a:t>Source</a:t>
            </a:r>
            <a:r>
              <a:rPr lang="pt-PT" sz="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t-PT" sz="80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Ukraine</a:t>
            </a:r>
            <a:r>
              <a:rPr lang="pt-PT" sz="80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80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Analytica</a:t>
            </a:r>
            <a:r>
              <a:rPr lang="pt-PT" sz="80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t-PT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009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ANE on Twitter: &amp;quot;Hybrid warfare is not a new concept to #Russia. However,  the manner in which Moscow waged hybrid warfare underwent a significant  evolution and expansion after Euromaidan in #Ukraine. @eugenechausovsk">
            <a:extLst>
              <a:ext uri="{FF2B5EF4-FFF2-40B4-BE49-F238E27FC236}">
                <a16:creationId xmlns:a16="http://schemas.microsoft.com/office/drawing/2014/main" id="{B8AD7F02-B4B4-7045-932B-B1717269C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0"/>
            <a:ext cx="106187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954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hronology of possible Russian gray area and hybrid warfare operations -  The Frontier Post">
            <a:extLst>
              <a:ext uri="{FF2B5EF4-FFF2-40B4-BE49-F238E27FC236}">
                <a16:creationId xmlns:a16="http://schemas.microsoft.com/office/drawing/2014/main" id="{AD87D205-9640-824E-A2A3-A51CED6B3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" y="0"/>
            <a:ext cx="1188706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872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1BEB47-8201-E34C-84D1-160CD9EBD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Typology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Threat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AEBA3D2-095D-AF45-982D-2CAD71785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8731" y="537715"/>
            <a:ext cx="6281873" cy="5248622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b="1" dirty="0"/>
              <a:t>Kinetic</a:t>
            </a:r>
          </a:p>
          <a:p>
            <a:pPr lvl="1" algn="just"/>
            <a:r>
              <a:rPr lang="en-GB" dirty="0"/>
              <a:t>Proxies </a:t>
            </a:r>
          </a:p>
          <a:p>
            <a:pPr lvl="1" algn="just"/>
            <a:r>
              <a:rPr lang="en-GB" dirty="0"/>
              <a:t>Non-declared conflicts</a:t>
            </a:r>
          </a:p>
          <a:p>
            <a:pPr lvl="1" algn="just"/>
            <a:r>
              <a:rPr lang="en-GB" dirty="0"/>
              <a:t>Paramilitary groups</a:t>
            </a:r>
            <a:endParaRPr lang="en-GB" sz="2000" dirty="0"/>
          </a:p>
          <a:p>
            <a:pPr algn="just"/>
            <a:r>
              <a:rPr lang="en-GB" b="1" dirty="0"/>
              <a:t>Non-Kinetic</a:t>
            </a:r>
          </a:p>
          <a:p>
            <a:r>
              <a:rPr lang="en-GB" dirty="0"/>
              <a:t>Narrative Led Operations e Weaponization of Social Media</a:t>
            </a:r>
            <a:endParaRPr lang="en-GB" sz="2000" dirty="0"/>
          </a:p>
          <a:p>
            <a:pPr lvl="1"/>
            <a:r>
              <a:rPr lang="en-GB" dirty="0"/>
              <a:t>Propaganda, Disinformation and Counter-information</a:t>
            </a:r>
            <a:endParaRPr lang="en-GB" sz="1800" dirty="0"/>
          </a:p>
          <a:p>
            <a:pPr lvl="1"/>
            <a:r>
              <a:rPr lang="en-GB" dirty="0"/>
              <a:t>Strategic Leaks</a:t>
            </a:r>
          </a:p>
          <a:p>
            <a:pPr lvl="1"/>
            <a:r>
              <a:rPr lang="en-GB" dirty="0"/>
              <a:t>Parastatal news agencies</a:t>
            </a:r>
            <a:endParaRPr lang="en-GB" sz="2000" dirty="0"/>
          </a:p>
          <a:p>
            <a:r>
              <a:rPr lang="en-GB" dirty="0"/>
              <a:t>Financing (think tanks, political movements, NGO’s...)</a:t>
            </a:r>
            <a:endParaRPr lang="en-GB" sz="2000" dirty="0"/>
          </a:p>
          <a:p>
            <a:r>
              <a:rPr lang="en-GB" dirty="0"/>
              <a:t>Economic Pressure (conditioning international political positioning</a:t>
            </a:r>
            <a:r>
              <a:rPr lang="en-GB" sz="2000" dirty="0"/>
              <a:t>)</a:t>
            </a:r>
          </a:p>
          <a:p>
            <a:r>
              <a:rPr lang="en-GB" dirty="0"/>
              <a:t>Cyber ​​attacks (as targets or as platforms)</a:t>
            </a:r>
            <a:endParaRPr lang="en-GB" sz="2000" dirty="0"/>
          </a:p>
          <a:p>
            <a:pPr lvl="1"/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5086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5D80194B-D1AF-405D-B088-65FE2AC6E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23" y="5496552"/>
            <a:ext cx="12180353" cy="136978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DDA3D29-E716-4F33-AB4C-8ED10BB36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5D79944B-9254-4463-AD5B-36257D494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8DDA31B6-BB0C-47FB-B78E-A35B59D8B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7">
              <a:extLst>
                <a:ext uri="{FF2B5EF4-FFF2-40B4-BE49-F238E27FC236}">
                  <a16:creationId xmlns:a16="http://schemas.microsoft.com/office/drawing/2014/main" id="{B460420D-1A32-4F29-8E6A-0BF0E3A59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8">
              <a:extLst>
                <a:ext uri="{FF2B5EF4-FFF2-40B4-BE49-F238E27FC236}">
                  <a16:creationId xmlns:a16="http://schemas.microsoft.com/office/drawing/2014/main" id="{5744D7E2-E0C1-445D-81C0-6C9E382D5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5CE3C75D-E7AA-450E-AE72-A8F8660A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0">
              <a:extLst>
                <a:ext uri="{FF2B5EF4-FFF2-40B4-BE49-F238E27FC236}">
                  <a16:creationId xmlns:a16="http://schemas.microsoft.com/office/drawing/2014/main" id="{4E82641D-7380-4EBC-A0B4-A21F9B703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06D3136D-2941-41F5-9CA6-0CD6378DB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459DAFD1-A8B5-4AF5-BBC4-82DBC67B68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73B5597B-C549-4923-9582-01359B7ED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484FB59A-C29A-4BC3-AED4-5CBDEEBF8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5">
              <a:extLst>
                <a:ext uri="{FF2B5EF4-FFF2-40B4-BE49-F238E27FC236}">
                  <a16:creationId xmlns:a16="http://schemas.microsoft.com/office/drawing/2014/main" id="{3E875A1F-55ED-4D78-BFCD-DEAB4B1F27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1AF6A9C4-B5C0-45CF-BEA4-E5E138FB5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B7A35A07-8906-46C9-A385-386C890B4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EDC56392-B772-4465-9844-E65545FE37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4E1EB07B-37CA-4168-8167-98F2E181C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F79CCCC1-44E4-40E6-BEC7-4D67883CA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1">
              <a:extLst>
                <a:ext uri="{FF2B5EF4-FFF2-40B4-BE49-F238E27FC236}">
                  <a16:creationId xmlns:a16="http://schemas.microsoft.com/office/drawing/2014/main" id="{BA2BCCEB-7B0D-4604-A0D9-C979853942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2">
              <a:extLst>
                <a:ext uri="{FF2B5EF4-FFF2-40B4-BE49-F238E27FC236}">
                  <a16:creationId xmlns:a16="http://schemas.microsoft.com/office/drawing/2014/main" id="{3E9BE4C6-A966-4993-B450-34D205DCEC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3">
              <a:extLst>
                <a:ext uri="{FF2B5EF4-FFF2-40B4-BE49-F238E27FC236}">
                  <a16:creationId xmlns:a16="http://schemas.microsoft.com/office/drawing/2014/main" id="{D6D0BD97-50C4-4381-B670-2D0ADD588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853416A0-D066-471E-908D-8E53BC00F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61" y="-6705"/>
            <a:ext cx="12194122" cy="55683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F5D9673-1994-308E-A9C9-70ABFB204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192" y="1194301"/>
            <a:ext cx="5368124" cy="327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ow Social Media Will Drastically Change the Way Wars Are Fought. Unless It  Doesn't. - Modern War Institute">
            <a:extLst>
              <a:ext uri="{FF2B5EF4-FFF2-40B4-BE49-F238E27FC236}">
                <a16:creationId xmlns:a16="http://schemas.microsoft.com/office/drawing/2014/main" id="{E42267A9-0D7F-0849-02EC-48A351DA6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1052" y="1400726"/>
            <a:ext cx="5367528" cy="285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D1A1AF8-98D7-AC48-0A9A-BFA058B5E0C3}"/>
              </a:ext>
            </a:extLst>
          </p:cNvPr>
          <p:cNvSpPr txBox="1"/>
          <p:nvPr/>
        </p:nvSpPr>
        <p:spPr>
          <a:xfrm>
            <a:off x="4225476" y="4163596"/>
            <a:ext cx="27205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00" dirty="0" err="1"/>
              <a:t>Source</a:t>
            </a:r>
            <a:r>
              <a:rPr lang="pt-PT" sz="700" dirty="0"/>
              <a:t>: </a:t>
            </a:r>
            <a:r>
              <a:rPr lang="pt-PT" sz="700" dirty="0" err="1"/>
              <a:t>adsciblog.tradoc.army.mil</a:t>
            </a:r>
            <a:endParaRPr lang="pt-PT" sz="700" dirty="0"/>
          </a:p>
          <a:p>
            <a:endParaRPr lang="pt-PT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36C0850-D072-8794-E396-0E2EC88B7AD7}"/>
              </a:ext>
            </a:extLst>
          </p:cNvPr>
          <p:cNvSpPr txBox="1"/>
          <p:nvPr/>
        </p:nvSpPr>
        <p:spPr>
          <a:xfrm>
            <a:off x="10298987" y="4048363"/>
            <a:ext cx="514524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700" dirty="0" err="1"/>
              <a:t>Source</a:t>
            </a:r>
            <a:r>
              <a:rPr lang="pt-PT" sz="700" dirty="0"/>
              <a:t>: </a:t>
            </a:r>
            <a:r>
              <a:rPr lang="pt-PT" sz="700" dirty="0" err="1"/>
              <a:t>Modern</a:t>
            </a:r>
            <a:r>
              <a:rPr lang="pt-PT" sz="700" dirty="0"/>
              <a:t> </a:t>
            </a:r>
            <a:r>
              <a:rPr lang="pt-PT" sz="700" dirty="0" err="1"/>
              <a:t>War</a:t>
            </a:r>
            <a:r>
              <a:rPr lang="pt-PT" sz="700" dirty="0"/>
              <a:t> </a:t>
            </a:r>
            <a:r>
              <a:rPr lang="pt-PT" sz="700" dirty="0" err="1"/>
              <a:t>Institute</a:t>
            </a:r>
            <a:endParaRPr lang="pt-PT" sz="700" dirty="0"/>
          </a:p>
        </p:txBody>
      </p:sp>
    </p:spTree>
    <p:extLst>
      <p:ext uri="{BB962C8B-B14F-4D97-AF65-F5344CB8AC3E}">
        <p14:creationId xmlns:p14="http://schemas.microsoft.com/office/powerpoint/2010/main" val="2578195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53BB5D57-6178-4F62-B472-0312F6D95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F42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4800B320-C486-4967-AFB8-58E3EBDA9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0624" y="0"/>
            <a:ext cx="12584114" cy="6853238"/>
            <a:chOff x="-417513" y="0"/>
            <a:chExt cx="12584114" cy="6853238"/>
          </a:xfrm>
        </p:grpSpPr>
        <p:sp>
          <p:nvSpPr>
            <p:cNvPr id="2058" name="Freeform 5">
              <a:extLst>
                <a:ext uri="{FF2B5EF4-FFF2-40B4-BE49-F238E27FC236}">
                  <a16:creationId xmlns:a16="http://schemas.microsoft.com/office/drawing/2014/main" id="{B6E6BEB2-753A-4253-9BE2-9E569A8A5E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59" name="Freeform 6">
              <a:extLst>
                <a:ext uri="{FF2B5EF4-FFF2-40B4-BE49-F238E27FC236}">
                  <a16:creationId xmlns:a16="http://schemas.microsoft.com/office/drawing/2014/main" id="{196A6026-E2E2-4401-BB72-F8314907A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60" name="Freeform 7">
              <a:extLst>
                <a:ext uri="{FF2B5EF4-FFF2-40B4-BE49-F238E27FC236}">
                  <a16:creationId xmlns:a16="http://schemas.microsoft.com/office/drawing/2014/main" id="{C852B828-3E4B-4404-AEE7-815B0B6EE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61" name="Freeform 8">
              <a:extLst>
                <a:ext uri="{FF2B5EF4-FFF2-40B4-BE49-F238E27FC236}">
                  <a16:creationId xmlns:a16="http://schemas.microsoft.com/office/drawing/2014/main" id="{B2BAC571-023A-4027-9689-5A7375FE5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62" name="Freeform 9">
              <a:extLst>
                <a:ext uri="{FF2B5EF4-FFF2-40B4-BE49-F238E27FC236}">
                  <a16:creationId xmlns:a16="http://schemas.microsoft.com/office/drawing/2014/main" id="{6BB424FB-2158-48AB-9A28-A11889AA5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63" name="Freeform 10">
              <a:extLst>
                <a:ext uri="{FF2B5EF4-FFF2-40B4-BE49-F238E27FC236}">
                  <a16:creationId xmlns:a16="http://schemas.microsoft.com/office/drawing/2014/main" id="{BE5FA512-D3FE-4F91-AE23-51DAAAA74E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64" name="Freeform 11">
              <a:extLst>
                <a:ext uri="{FF2B5EF4-FFF2-40B4-BE49-F238E27FC236}">
                  <a16:creationId xmlns:a16="http://schemas.microsoft.com/office/drawing/2014/main" id="{83CF3A0A-06AA-4987-8182-4F86E662E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65" name="Freeform 12">
              <a:extLst>
                <a:ext uri="{FF2B5EF4-FFF2-40B4-BE49-F238E27FC236}">
                  <a16:creationId xmlns:a16="http://schemas.microsoft.com/office/drawing/2014/main" id="{969C6F15-1F6D-46D5-8C47-3FBC312536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66" name="Freeform 13">
              <a:extLst>
                <a:ext uri="{FF2B5EF4-FFF2-40B4-BE49-F238E27FC236}">
                  <a16:creationId xmlns:a16="http://schemas.microsoft.com/office/drawing/2014/main" id="{01E2B94D-4E93-4C11-A1FC-B3A6E8CC5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67" name="Freeform 14">
              <a:extLst>
                <a:ext uri="{FF2B5EF4-FFF2-40B4-BE49-F238E27FC236}">
                  <a16:creationId xmlns:a16="http://schemas.microsoft.com/office/drawing/2014/main" id="{F47C1110-8C08-4C26-BD0D-3083BFAC1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68" name="Freeform 15">
              <a:extLst>
                <a:ext uri="{FF2B5EF4-FFF2-40B4-BE49-F238E27FC236}">
                  <a16:creationId xmlns:a16="http://schemas.microsoft.com/office/drawing/2014/main" id="{3085CEBC-D1F5-4F82-93C8-8ED38B7CBE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69" name="Freeform 16">
              <a:extLst>
                <a:ext uri="{FF2B5EF4-FFF2-40B4-BE49-F238E27FC236}">
                  <a16:creationId xmlns:a16="http://schemas.microsoft.com/office/drawing/2014/main" id="{3ED8F25D-E867-46B6-A62D-3B21147680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70" name="Freeform 17">
              <a:extLst>
                <a:ext uri="{FF2B5EF4-FFF2-40B4-BE49-F238E27FC236}">
                  <a16:creationId xmlns:a16="http://schemas.microsoft.com/office/drawing/2014/main" id="{6BB81545-0C01-4B56-BADD-6B7D5B72A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71" name="Freeform 18">
              <a:extLst>
                <a:ext uri="{FF2B5EF4-FFF2-40B4-BE49-F238E27FC236}">
                  <a16:creationId xmlns:a16="http://schemas.microsoft.com/office/drawing/2014/main" id="{A1574FCC-646A-4771-AB54-A44212F19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72" name="Freeform 19">
              <a:extLst>
                <a:ext uri="{FF2B5EF4-FFF2-40B4-BE49-F238E27FC236}">
                  <a16:creationId xmlns:a16="http://schemas.microsoft.com/office/drawing/2014/main" id="{A56CC2BC-E51D-4A79-AA80-770FAA784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73" name="Freeform 20">
              <a:extLst>
                <a:ext uri="{FF2B5EF4-FFF2-40B4-BE49-F238E27FC236}">
                  <a16:creationId xmlns:a16="http://schemas.microsoft.com/office/drawing/2014/main" id="{C95E0495-B7F8-44C5-AD1F-5F3C8633E3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74" name="Freeform 21">
              <a:extLst>
                <a:ext uri="{FF2B5EF4-FFF2-40B4-BE49-F238E27FC236}">
                  <a16:creationId xmlns:a16="http://schemas.microsoft.com/office/drawing/2014/main" id="{28C1E7AA-A198-498A-9426-7632D7AA3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75" name="Freeform 22">
              <a:extLst>
                <a:ext uri="{FF2B5EF4-FFF2-40B4-BE49-F238E27FC236}">
                  <a16:creationId xmlns:a16="http://schemas.microsoft.com/office/drawing/2014/main" id="{96410611-0DF8-42D3-91B1-B87AE692EB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76" name="Freeform 23">
              <a:extLst>
                <a:ext uri="{FF2B5EF4-FFF2-40B4-BE49-F238E27FC236}">
                  <a16:creationId xmlns:a16="http://schemas.microsoft.com/office/drawing/2014/main" id="{EACF821F-24B2-49B5-8688-744B0EADF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77" name="Freeform 24">
              <a:extLst>
                <a:ext uri="{FF2B5EF4-FFF2-40B4-BE49-F238E27FC236}">
                  <a16:creationId xmlns:a16="http://schemas.microsoft.com/office/drawing/2014/main" id="{418BD791-FEEE-4A18-A5EF-F3815F184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78" name="Freeform 25">
              <a:extLst>
                <a:ext uri="{FF2B5EF4-FFF2-40B4-BE49-F238E27FC236}">
                  <a16:creationId xmlns:a16="http://schemas.microsoft.com/office/drawing/2014/main" id="{D5D16C8F-EA4F-447C-934A-06E7BFAE9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pic>
        <p:nvPicPr>
          <p:cNvPr id="2050" name="Picture 2" descr="Mapping Disinformation in Africa – Africa Center for Strategic Studies">
            <a:extLst>
              <a:ext uri="{FF2B5EF4-FFF2-40B4-BE49-F238E27FC236}">
                <a16:creationId xmlns:a16="http://schemas.microsoft.com/office/drawing/2014/main" id="{029C1E63-44E5-10CF-9B92-4C9701E23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5989" y="245836"/>
            <a:ext cx="6895884" cy="639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2708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9" name="Group 3078">
            <a:extLst>
              <a:ext uri="{FF2B5EF4-FFF2-40B4-BE49-F238E27FC236}">
                <a16:creationId xmlns:a16="http://schemas.microsoft.com/office/drawing/2014/main" id="{9EA06921-3C0C-4126-AF75-9499D483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080" name="Freeform 5">
              <a:extLst>
                <a:ext uri="{FF2B5EF4-FFF2-40B4-BE49-F238E27FC236}">
                  <a16:creationId xmlns:a16="http://schemas.microsoft.com/office/drawing/2014/main" id="{B8087084-CC7C-4D37-B821-F12CD3D29F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81" name="Freeform 6">
              <a:extLst>
                <a:ext uri="{FF2B5EF4-FFF2-40B4-BE49-F238E27FC236}">
                  <a16:creationId xmlns:a16="http://schemas.microsoft.com/office/drawing/2014/main" id="{A27EF3C6-8AF8-41C0-B4DF-664F240872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82" name="Freeform 7">
              <a:extLst>
                <a:ext uri="{FF2B5EF4-FFF2-40B4-BE49-F238E27FC236}">
                  <a16:creationId xmlns:a16="http://schemas.microsoft.com/office/drawing/2014/main" id="{46AD5CB4-13ED-4F2B-BA75-CA731F668A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83" name="Freeform 8">
              <a:extLst>
                <a:ext uri="{FF2B5EF4-FFF2-40B4-BE49-F238E27FC236}">
                  <a16:creationId xmlns:a16="http://schemas.microsoft.com/office/drawing/2014/main" id="{6C2FD3B8-D702-4F83-BA99-D23921211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84" name="Freeform 9">
              <a:extLst>
                <a:ext uri="{FF2B5EF4-FFF2-40B4-BE49-F238E27FC236}">
                  <a16:creationId xmlns:a16="http://schemas.microsoft.com/office/drawing/2014/main" id="{1AF0D977-DBC6-44B7-93FB-3F76406CF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85" name="Freeform 10">
              <a:extLst>
                <a:ext uri="{FF2B5EF4-FFF2-40B4-BE49-F238E27FC236}">
                  <a16:creationId xmlns:a16="http://schemas.microsoft.com/office/drawing/2014/main" id="{B3ED27DF-D17E-4922-8394-821ED9253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86" name="Freeform 11">
              <a:extLst>
                <a:ext uri="{FF2B5EF4-FFF2-40B4-BE49-F238E27FC236}">
                  <a16:creationId xmlns:a16="http://schemas.microsoft.com/office/drawing/2014/main" id="{800084EB-3C31-445C-8B2E-F43BA7ED36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87" name="Freeform 12">
              <a:extLst>
                <a:ext uri="{FF2B5EF4-FFF2-40B4-BE49-F238E27FC236}">
                  <a16:creationId xmlns:a16="http://schemas.microsoft.com/office/drawing/2014/main" id="{5EE7F4D6-BE2E-41A9-A417-BA1AE4583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88" name="Freeform 13">
              <a:extLst>
                <a:ext uri="{FF2B5EF4-FFF2-40B4-BE49-F238E27FC236}">
                  <a16:creationId xmlns:a16="http://schemas.microsoft.com/office/drawing/2014/main" id="{8805A789-4E10-46CF-A22B-8841C1CDF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89" name="Freeform 14">
              <a:extLst>
                <a:ext uri="{FF2B5EF4-FFF2-40B4-BE49-F238E27FC236}">
                  <a16:creationId xmlns:a16="http://schemas.microsoft.com/office/drawing/2014/main" id="{9BD0D630-7987-48B7-A636-0ED234E22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90" name="Freeform 15">
              <a:extLst>
                <a:ext uri="{FF2B5EF4-FFF2-40B4-BE49-F238E27FC236}">
                  <a16:creationId xmlns:a16="http://schemas.microsoft.com/office/drawing/2014/main" id="{F4E7D46D-851A-4DA9-B24D-19DAE1FCF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91" name="Freeform 16">
              <a:extLst>
                <a:ext uri="{FF2B5EF4-FFF2-40B4-BE49-F238E27FC236}">
                  <a16:creationId xmlns:a16="http://schemas.microsoft.com/office/drawing/2014/main" id="{BA38A754-A53E-469C-B89B-6C7FF9607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92" name="Freeform 17">
              <a:extLst>
                <a:ext uri="{FF2B5EF4-FFF2-40B4-BE49-F238E27FC236}">
                  <a16:creationId xmlns:a16="http://schemas.microsoft.com/office/drawing/2014/main" id="{CAC17457-E557-440A-B5E0-40DFEEC89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93" name="Freeform 18">
              <a:extLst>
                <a:ext uri="{FF2B5EF4-FFF2-40B4-BE49-F238E27FC236}">
                  <a16:creationId xmlns:a16="http://schemas.microsoft.com/office/drawing/2014/main" id="{4D697814-F310-40D2-8E79-93C1881074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94" name="Freeform 19">
              <a:extLst>
                <a:ext uri="{FF2B5EF4-FFF2-40B4-BE49-F238E27FC236}">
                  <a16:creationId xmlns:a16="http://schemas.microsoft.com/office/drawing/2014/main" id="{0CA691A3-EEBB-46A7-A973-B1E2DD112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95" name="Freeform 20">
              <a:extLst>
                <a:ext uri="{FF2B5EF4-FFF2-40B4-BE49-F238E27FC236}">
                  <a16:creationId xmlns:a16="http://schemas.microsoft.com/office/drawing/2014/main" id="{B7361B78-110B-4437-8058-4E05A42343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96" name="Freeform 21">
              <a:extLst>
                <a:ext uri="{FF2B5EF4-FFF2-40B4-BE49-F238E27FC236}">
                  <a16:creationId xmlns:a16="http://schemas.microsoft.com/office/drawing/2014/main" id="{97B9FFE1-BC8C-4C55-AE5D-8FDD780018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97" name="Freeform 22">
              <a:extLst>
                <a:ext uri="{FF2B5EF4-FFF2-40B4-BE49-F238E27FC236}">
                  <a16:creationId xmlns:a16="http://schemas.microsoft.com/office/drawing/2014/main" id="{6F87417E-9520-42E0-84D2-0C0225481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98" name="Freeform 23">
              <a:extLst>
                <a:ext uri="{FF2B5EF4-FFF2-40B4-BE49-F238E27FC236}">
                  <a16:creationId xmlns:a16="http://schemas.microsoft.com/office/drawing/2014/main" id="{1235F6B6-5324-426D-84BE-EF96FD430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99" name="Freeform 24">
              <a:extLst>
                <a:ext uri="{FF2B5EF4-FFF2-40B4-BE49-F238E27FC236}">
                  <a16:creationId xmlns:a16="http://schemas.microsoft.com/office/drawing/2014/main" id="{093C61D3-C80D-4599-8280-763868B24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00" name="Freeform 25">
              <a:extLst>
                <a:ext uri="{FF2B5EF4-FFF2-40B4-BE49-F238E27FC236}">
                  <a16:creationId xmlns:a16="http://schemas.microsoft.com/office/drawing/2014/main" id="{D6D942F2-89B9-4755-89D9-436583176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3102" name="Rectangle 3101">
            <a:extLst>
              <a:ext uri="{FF2B5EF4-FFF2-40B4-BE49-F238E27FC236}">
                <a16:creationId xmlns:a16="http://schemas.microsoft.com/office/drawing/2014/main" id="{C40B6375-7479-45C4-8B99-EA1CF75F3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3813"/>
            </a:solidFill>
          </a:ln>
          <a:effectLst>
            <a:outerShdw blurRad="76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ybrid Tactics of Russia, China and Iran | UACRISIS.ORG">
            <a:extLst>
              <a:ext uri="{FF2B5EF4-FFF2-40B4-BE49-F238E27FC236}">
                <a16:creationId xmlns:a16="http://schemas.microsoft.com/office/drawing/2014/main" id="{FCB255C4-D3C0-3531-2C60-8F81C3972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6657" y="643467"/>
            <a:ext cx="371868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920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72">
            <a:extLst>
              <a:ext uri="{FF2B5EF4-FFF2-40B4-BE49-F238E27FC236}">
                <a16:creationId xmlns:a16="http://schemas.microsoft.com/office/drawing/2014/main" id="{5D80194B-D1AF-405D-B088-65FE2AC6E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23" y="5496552"/>
            <a:ext cx="12180353" cy="136978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75" name="Group 74">
            <a:extLst>
              <a:ext uri="{FF2B5EF4-FFF2-40B4-BE49-F238E27FC236}">
                <a16:creationId xmlns:a16="http://schemas.microsoft.com/office/drawing/2014/main" id="{6DDA3D29-E716-4F33-AB4C-8ED10BB36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5D79944B-9254-4463-AD5B-36257D494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>
              <a:extLst>
                <a:ext uri="{FF2B5EF4-FFF2-40B4-BE49-F238E27FC236}">
                  <a16:creationId xmlns:a16="http://schemas.microsoft.com/office/drawing/2014/main" id="{8DDA31B6-BB0C-47FB-B78E-A35B59D8B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>
              <a:extLst>
                <a:ext uri="{FF2B5EF4-FFF2-40B4-BE49-F238E27FC236}">
                  <a16:creationId xmlns:a16="http://schemas.microsoft.com/office/drawing/2014/main" id="{B460420D-1A32-4F29-8E6A-0BF0E3A59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>
              <a:extLst>
                <a:ext uri="{FF2B5EF4-FFF2-40B4-BE49-F238E27FC236}">
                  <a16:creationId xmlns:a16="http://schemas.microsoft.com/office/drawing/2014/main" id="{5744D7E2-E0C1-445D-81C0-6C9E382D5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>
              <a:extLst>
                <a:ext uri="{FF2B5EF4-FFF2-40B4-BE49-F238E27FC236}">
                  <a16:creationId xmlns:a16="http://schemas.microsoft.com/office/drawing/2014/main" id="{5CE3C75D-E7AA-450E-AE72-A8F8660A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>
              <a:extLst>
                <a:ext uri="{FF2B5EF4-FFF2-40B4-BE49-F238E27FC236}">
                  <a16:creationId xmlns:a16="http://schemas.microsoft.com/office/drawing/2014/main" id="{4E82641D-7380-4EBC-A0B4-A21F9B703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>
              <a:extLst>
                <a:ext uri="{FF2B5EF4-FFF2-40B4-BE49-F238E27FC236}">
                  <a16:creationId xmlns:a16="http://schemas.microsoft.com/office/drawing/2014/main" id="{06D3136D-2941-41F5-9CA6-0CD6378DB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>
              <a:extLst>
                <a:ext uri="{FF2B5EF4-FFF2-40B4-BE49-F238E27FC236}">
                  <a16:creationId xmlns:a16="http://schemas.microsoft.com/office/drawing/2014/main" id="{459DAFD1-A8B5-4AF5-BBC4-82DBC67B68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>
              <a:extLst>
                <a:ext uri="{FF2B5EF4-FFF2-40B4-BE49-F238E27FC236}">
                  <a16:creationId xmlns:a16="http://schemas.microsoft.com/office/drawing/2014/main" id="{73B5597B-C549-4923-9582-01359B7ED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>
              <a:extLst>
                <a:ext uri="{FF2B5EF4-FFF2-40B4-BE49-F238E27FC236}">
                  <a16:creationId xmlns:a16="http://schemas.microsoft.com/office/drawing/2014/main" id="{484FB59A-C29A-4BC3-AED4-5CBDEEBF8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>
              <a:extLst>
                <a:ext uri="{FF2B5EF4-FFF2-40B4-BE49-F238E27FC236}">
                  <a16:creationId xmlns:a16="http://schemas.microsoft.com/office/drawing/2014/main" id="{3E875A1F-55ED-4D78-BFCD-DEAB4B1F27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>
              <a:extLst>
                <a:ext uri="{FF2B5EF4-FFF2-40B4-BE49-F238E27FC236}">
                  <a16:creationId xmlns:a16="http://schemas.microsoft.com/office/drawing/2014/main" id="{1AF6A9C4-B5C0-45CF-BEA4-E5E138FB5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>
              <a:extLst>
                <a:ext uri="{FF2B5EF4-FFF2-40B4-BE49-F238E27FC236}">
                  <a16:creationId xmlns:a16="http://schemas.microsoft.com/office/drawing/2014/main" id="{B7A35A07-8906-46C9-A385-386C890B4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>
              <a:extLst>
                <a:ext uri="{FF2B5EF4-FFF2-40B4-BE49-F238E27FC236}">
                  <a16:creationId xmlns:a16="http://schemas.microsoft.com/office/drawing/2014/main" id="{EDC56392-B772-4465-9844-E65545FE37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>
              <a:extLst>
                <a:ext uri="{FF2B5EF4-FFF2-40B4-BE49-F238E27FC236}">
                  <a16:creationId xmlns:a16="http://schemas.microsoft.com/office/drawing/2014/main" id="{4E1EB07B-37CA-4168-8167-98F2E181C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>
              <a:extLst>
                <a:ext uri="{FF2B5EF4-FFF2-40B4-BE49-F238E27FC236}">
                  <a16:creationId xmlns:a16="http://schemas.microsoft.com/office/drawing/2014/main" id="{F79CCCC1-44E4-40E6-BEC7-4D67883CA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>
              <a:extLst>
                <a:ext uri="{FF2B5EF4-FFF2-40B4-BE49-F238E27FC236}">
                  <a16:creationId xmlns:a16="http://schemas.microsoft.com/office/drawing/2014/main" id="{BA2BCCEB-7B0D-4604-A0D9-C979853942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>
              <a:extLst>
                <a:ext uri="{FF2B5EF4-FFF2-40B4-BE49-F238E27FC236}">
                  <a16:creationId xmlns:a16="http://schemas.microsoft.com/office/drawing/2014/main" id="{3E9BE4C6-A966-4993-B450-34D205DCEC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>
              <a:extLst>
                <a:ext uri="{FF2B5EF4-FFF2-40B4-BE49-F238E27FC236}">
                  <a16:creationId xmlns:a16="http://schemas.microsoft.com/office/drawing/2014/main" id="{D6D0BD97-50C4-4381-B670-2D0ADD588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96" name="Rectangle 95">
            <a:extLst>
              <a:ext uri="{FF2B5EF4-FFF2-40B4-BE49-F238E27FC236}">
                <a16:creationId xmlns:a16="http://schemas.microsoft.com/office/drawing/2014/main" id="{853416A0-D066-471E-908D-8E53BC00F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61" y="-6705"/>
            <a:ext cx="12194122" cy="55683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figure 1">
            <a:extLst>
              <a:ext uri="{FF2B5EF4-FFF2-40B4-BE49-F238E27FC236}">
                <a16:creationId xmlns:a16="http://schemas.microsoft.com/office/drawing/2014/main" id="{2694C979-FFF7-034A-8567-0C8C40A33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192" y="211959"/>
            <a:ext cx="5368124" cy="527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igure 2. Narrative Audiences">
            <a:extLst>
              <a:ext uri="{FF2B5EF4-FFF2-40B4-BE49-F238E27FC236}">
                <a16:creationId xmlns:a16="http://schemas.microsoft.com/office/drawing/2014/main" id="{AAEE6800-74E4-CD43-B0A8-52034F9C3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1052" y="211959"/>
            <a:ext cx="5367528" cy="51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849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036BE934-DE4E-A24D-AAD6-9FFE80E5E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9294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348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Pandora Papers illustraion">
            <a:extLst>
              <a:ext uri="{FF2B5EF4-FFF2-40B4-BE49-F238E27FC236}">
                <a16:creationId xmlns:a16="http://schemas.microsoft.com/office/drawing/2014/main" id="{5181912E-37DF-DC4A-AA9D-CC4843A6ED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" r="-3" b="1893"/>
          <a:stretch/>
        </p:blipFill>
        <p:spPr bwMode="auto">
          <a:xfrm>
            <a:off x="5162052" y="3272588"/>
            <a:ext cx="6105382" cy="358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Wordpress blocks latest Guccifer 2.0 docs | TheHill">
            <a:extLst>
              <a:ext uri="{FF2B5EF4-FFF2-40B4-BE49-F238E27FC236}">
                <a16:creationId xmlns:a16="http://schemas.microsoft.com/office/drawing/2014/main" id="{C75C41A2-D1B9-C04F-B795-86F0EA0124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876"/>
          <a:stretch/>
        </p:blipFill>
        <p:spPr bwMode="auto"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WikiLeaks&amp;#39; War on Secrecy: Truth&amp;#39;s Consequences | Time">
            <a:extLst>
              <a:ext uri="{FF2B5EF4-FFF2-40B4-BE49-F238E27FC236}">
                <a16:creationId xmlns:a16="http://schemas.microsoft.com/office/drawing/2014/main" id="{8E098AEC-286C-FB40-A69E-F2321811A8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55" r="-1" b="24029"/>
          <a:stretch/>
        </p:blipFill>
        <p:spPr bwMode="auto">
          <a:xfrm>
            <a:off x="7458302" y="-22547"/>
            <a:ext cx="3809132" cy="313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Divided Media on Michael Flynn: Patriotic Leaks or Political Espionage -  The New York Times">
            <a:extLst>
              <a:ext uri="{FF2B5EF4-FFF2-40B4-BE49-F238E27FC236}">
                <a16:creationId xmlns:a16="http://schemas.microsoft.com/office/drawing/2014/main" id="{579EA248-C649-554A-AAE7-299EECCFE7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51" b="2459"/>
          <a:stretch/>
        </p:blipFill>
        <p:spPr bwMode="auto">
          <a:xfrm>
            <a:off x="1" y="4065775"/>
            <a:ext cx="5001186" cy="27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otão de Ação: Avançar ou Seguinte 1">
            <a:hlinkClick r:id="rId7" highlightClick="1"/>
            <a:extLst>
              <a:ext uri="{FF2B5EF4-FFF2-40B4-BE49-F238E27FC236}">
                <a16:creationId xmlns:a16="http://schemas.microsoft.com/office/drawing/2014/main" id="{F7103E04-87FE-904D-BD74-941E37AE4B7E}"/>
              </a:ext>
            </a:extLst>
          </p:cNvPr>
          <p:cNvSpPr/>
          <p:nvPr/>
        </p:nvSpPr>
        <p:spPr>
          <a:xfrm>
            <a:off x="11651673" y="6262255"/>
            <a:ext cx="304800" cy="3048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9923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F50519-B2D1-DE4E-8A59-6F2BEB804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Hybrid</a:t>
            </a:r>
            <a:r>
              <a:rPr lang="pt-PT" dirty="0"/>
              <a:t> </a:t>
            </a:r>
            <a:r>
              <a:rPr lang="pt-PT" dirty="0" err="1"/>
              <a:t>Threats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9E54A15-9E1F-854C-A692-3266D8648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err="1"/>
              <a:t>Difficult</a:t>
            </a:r>
            <a:r>
              <a:rPr lang="pt-PT" dirty="0"/>
              <a:t> </a:t>
            </a:r>
            <a:r>
              <a:rPr lang="pt-PT" dirty="0" err="1"/>
              <a:t>characterization</a:t>
            </a:r>
            <a:endParaRPr lang="pt-PT" dirty="0"/>
          </a:p>
          <a:p>
            <a:pPr algn="just"/>
            <a:r>
              <a:rPr lang="pt-PT" dirty="0"/>
              <a:t>Multidimensional </a:t>
            </a:r>
            <a:r>
              <a:rPr lang="pt-PT" dirty="0" err="1"/>
              <a:t>actions</a:t>
            </a:r>
            <a:endParaRPr lang="pt-PT" dirty="0"/>
          </a:p>
          <a:p>
            <a:pPr algn="just"/>
            <a:r>
              <a:rPr lang="pt-PT" dirty="0" err="1"/>
              <a:t>Not</a:t>
            </a:r>
            <a:r>
              <a:rPr lang="pt-PT" dirty="0"/>
              <a:t> </a:t>
            </a:r>
            <a:r>
              <a:rPr lang="pt-PT" dirty="0" err="1"/>
              <a:t>always</a:t>
            </a:r>
            <a:r>
              <a:rPr lang="pt-PT" dirty="0"/>
              <a:t> </a:t>
            </a:r>
            <a:r>
              <a:rPr lang="pt-PT" dirty="0" err="1"/>
              <a:t>interconnected</a:t>
            </a:r>
            <a:endParaRPr lang="pt-PT" dirty="0"/>
          </a:p>
          <a:p>
            <a:pPr algn="just"/>
            <a:r>
              <a:rPr lang="pt-PT" dirty="0" err="1"/>
              <a:t>Fluid</a:t>
            </a:r>
            <a:r>
              <a:rPr lang="pt-PT" dirty="0"/>
              <a:t>, reticular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transnational</a:t>
            </a:r>
            <a:endParaRPr lang="pt-PT" dirty="0"/>
          </a:p>
          <a:p>
            <a:pPr algn="just"/>
            <a:r>
              <a:rPr lang="pt-PT" dirty="0"/>
              <a:t>  </a:t>
            </a:r>
            <a:r>
              <a:rPr lang="pt-PT" dirty="0" err="1"/>
              <a:t>Without</a:t>
            </a:r>
            <a:r>
              <a:rPr lang="pt-PT" dirty="0"/>
              <a:t> </a:t>
            </a:r>
            <a:r>
              <a:rPr lang="pt-PT" dirty="0" err="1"/>
              <a:t>an</a:t>
            </a:r>
            <a:r>
              <a:rPr lang="pt-PT" dirty="0"/>
              <a:t> </a:t>
            </a:r>
            <a:r>
              <a:rPr lang="pt-PT" dirty="0" err="1"/>
              <a:t>obvious</a:t>
            </a:r>
            <a:r>
              <a:rPr lang="pt-PT" dirty="0"/>
              <a:t> </a:t>
            </a:r>
            <a:r>
              <a:rPr lang="pt-PT" dirty="0" err="1"/>
              <a:t>identification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proposer</a:t>
            </a:r>
            <a:r>
              <a:rPr lang="pt-PT" dirty="0"/>
              <a:t>.</a:t>
            </a:r>
          </a:p>
          <a:p>
            <a:pPr algn="just"/>
            <a:r>
              <a:rPr lang="pt-PT" dirty="0" err="1"/>
              <a:t>Traditional</a:t>
            </a:r>
            <a:r>
              <a:rPr lang="pt-PT" dirty="0"/>
              <a:t> </a:t>
            </a:r>
            <a:r>
              <a:rPr lang="pt-PT" dirty="0" err="1"/>
              <a:t>threats</a:t>
            </a:r>
            <a:r>
              <a:rPr lang="pt-PT" dirty="0"/>
              <a:t> </a:t>
            </a:r>
            <a:r>
              <a:rPr lang="pt-PT" dirty="0" err="1"/>
              <a:t>were</a:t>
            </a:r>
            <a:r>
              <a:rPr lang="pt-PT" dirty="0"/>
              <a:t> </a:t>
            </a:r>
            <a:r>
              <a:rPr lang="pt-PT" dirty="0" err="1"/>
              <a:t>centered</a:t>
            </a:r>
            <a:r>
              <a:rPr lang="pt-PT" dirty="0"/>
              <a:t> </a:t>
            </a:r>
            <a:r>
              <a:rPr lang="pt-PT" dirty="0" err="1"/>
              <a:t>on</a:t>
            </a:r>
            <a:r>
              <a:rPr lang="pt-PT" dirty="0"/>
              <a:t> </a:t>
            </a:r>
            <a:r>
              <a:rPr lang="pt-PT" dirty="0" err="1"/>
              <a:t>state</a:t>
            </a:r>
            <a:r>
              <a:rPr lang="pt-PT" dirty="0"/>
              <a:t> </a:t>
            </a:r>
            <a:r>
              <a:rPr lang="pt-PT" dirty="0" err="1"/>
              <a:t>security</a:t>
            </a:r>
            <a:r>
              <a:rPr lang="pt-PT" dirty="0"/>
              <a:t>. HT emerge </a:t>
            </a:r>
            <a:r>
              <a:rPr lang="pt-PT" dirty="0" err="1"/>
              <a:t>slowly</a:t>
            </a:r>
            <a:r>
              <a:rPr lang="pt-PT" dirty="0"/>
              <a:t>. </a:t>
            </a:r>
            <a:r>
              <a:rPr lang="pt-PT" dirty="0" err="1"/>
              <a:t>Sometimes</a:t>
            </a:r>
            <a:r>
              <a:rPr lang="pt-PT" dirty="0"/>
              <a:t> </a:t>
            </a:r>
            <a:r>
              <a:rPr lang="pt-PT" dirty="0" err="1"/>
              <a:t>its</a:t>
            </a:r>
            <a:r>
              <a:rPr lang="pt-PT" dirty="0"/>
              <a:t> causes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effects</a:t>
            </a:r>
            <a:r>
              <a:rPr lang="pt-PT" dirty="0"/>
              <a:t> are </a:t>
            </a:r>
            <a:r>
              <a:rPr lang="pt-PT" dirty="0" err="1"/>
              <a:t>not</a:t>
            </a:r>
            <a:r>
              <a:rPr lang="pt-PT" dirty="0"/>
              <a:t> </a:t>
            </a:r>
            <a:r>
              <a:rPr lang="pt-PT" dirty="0" err="1"/>
              <a:t>easily</a:t>
            </a:r>
            <a:r>
              <a:rPr lang="pt-PT" dirty="0"/>
              <a:t> </a:t>
            </a:r>
            <a:r>
              <a:rPr lang="pt-PT" dirty="0" err="1"/>
              <a:t>verifiable</a:t>
            </a:r>
            <a:r>
              <a:rPr lang="pt-PT" dirty="0"/>
              <a:t>.</a:t>
            </a:r>
          </a:p>
          <a:p>
            <a:pPr algn="just"/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results</a:t>
            </a:r>
            <a:r>
              <a:rPr lang="pt-PT" dirty="0"/>
              <a:t> are </a:t>
            </a:r>
            <a:r>
              <a:rPr lang="pt-PT" dirty="0" err="1"/>
              <a:t>not</a:t>
            </a:r>
            <a:r>
              <a:rPr lang="pt-PT" dirty="0"/>
              <a:t> </a:t>
            </a:r>
            <a:r>
              <a:rPr lang="pt-PT" dirty="0" err="1"/>
              <a:t>always</a:t>
            </a:r>
            <a:r>
              <a:rPr lang="pt-PT" dirty="0"/>
              <a:t> </a:t>
            </a:r>
            <a:r>
              <a:rPr lang="pt-PT" dirty="0" err="1"/>
              <a:t>immediate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62305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EA06921-3C0C-4126-AF75-9499D483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8087084-CC7C-4D37-B821-F12CD3D29F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A27EF3C6-8AF8-41C0-B4DF-664F240872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46AD5CB4-13ED-4F2B-BA75-CA731F668A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6C2FD3B8-D702-4F83-BA99-D23921211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1AF0D977-DBC6-44B7-93FB-3F76406CF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B3ED27DF-D17E-4922-8394-821ED9253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800084EB-3C31-445C-8B2E-F43BA7ED36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5EE7F4D6-BE2E-41A9-A417-BA1AE4583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8805A789-4E10-46CF-A22B-8841C1CDF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9BD0D630-7987-48B7-A636-0ED234E22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F4E7D46D-851A-4DA9-B24D-19DAE1FCF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BA38A754-A53E-469C-B89B-6C7FF9607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CAC17457-E557-440A-B5E0-40DFEEC89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4D697814-F310-40D2-8E79-93C1881074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0CA691A3-EEBB-46A7-A973-B1E2DD112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B7361B78-110B-4437-8058-4E05A42343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97B9FFE1-BC8C-4C55-AE5D-8FDD780018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6F87417E-9520-42E0-84D2-0C0225481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1235F6B6-5324-426D-84BE-EF96FD430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093C61D3-C80D-4599-8280-763868B24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D6D942F2-89B9-4755-89D9-436583176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C40B6375-7479-45C4-8B99-EA1CF75F3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56C5D"/>
            </a:solidFill>
          </a:ln>
          <a:effectLst>
            <a:outerShdw blurRad="76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2BBD945-73A9-5989-8DC8-F5BD96132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268" y="643467"/>
            <a:ext cx="1017546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000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owing number of governments are spreading disinformation online | The  Economist">
            <a:extLst>
              <a:ext uri="{FF2B5EF4-FFF2-40B4-BE49-F238E27FC236}">
                <a16:creationId xmlns:a16="http://schemas.microsoft.com/office/drawing/2014/main" id="{58EDFD75-72C5-2C4E-9DA6-2C12CFF22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0"/>
            <a:ext cx="106537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680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act check: Phony images masquerading as CNN coverage go viral amid war in  Ukraine - CNNPolitics">
            <a:extLst>
              <a:ext uri="{FF2B5EF4-FFF2-40B4-BE49-F238E27FC236}">
                <a16:creationId xmlns:a16="http://schemas.microsoft.com/office/drawing/2014/main" id="{4B10B489-3F3F-27C9-2D90-F4E0FE9FE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342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y &amp;#39;truth decay&amp;#39; is getting worse - CNN Video">
            <a:extLst>
              <a:ext uri="{FF2B5EF4-FFF2-40B4-BE49-F238E27FC236}">
                <a16:creationId xmlns:a16="http://schemas.microsoft.com/office/drawing/2014/main" id="{D2060459-E553-3A43-BED8-D0729CD90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otão de Ação: Avançar ou Seguinte 1">
            <a:hlinkClick r:id="rId3" highlightClick="1"/>
            <a:extLst>
              <a:ext uri="{FF2B5EF4-FFF2-40B4-BE49-F238E27FC236}">
                <a16:creationId xmlns:a16="http://schemas.microsoft.com/office/drawing/2014/main" id="{CDD78A64-87EE-4448-AEFF-66583C3C3EFA}"/>
              </a:ext>
            </a:extLst>
          </p:cNvPr>
          <p:cNvSpPr/>
          <p:nvPr/>
        </p:nvSpPr>
        <p:spPr>
          <a:xfrm>
            <a:off x="10931236" y="5306291"/>
            <a:ext cx="471055" cy="3602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20366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French &amp;#39;yellow vest&amp;#39; fake news gets 100 million Facebook hits">
            <a:extLst>
              <a:ext uri="{FF2B5EF4-FFF2-40B4-BE49-F238E27FC236}">
                <a16:creationId xmlns:a16="http://schemas.microsoft.com/office/drawing/2014/main" id="{A181E33E-ECB6-4440-A8CB-D9E149AF09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8" r="-4" b="-4"/>
          <a:stretch/>
        </p:blipFill>
        <p:spPr bwMode="auto">
          <a:xfrm>
            <a:off x="7967351" y="-1"/>
            <a:ext cx="4224651" cy="3346705"/>
          </a:xfrm>
          <a:custGeom>
            <a:avLst/>
            <a:gdLst/>
            <a:ahLst/>
            <a:cxnLst/>
            <a:rect l="l" t="t" r="r" b="b"/>
            <a:pathLst>
              <a:path w="422465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224651" y="0"/>
                </a:lnTo>
                <a:lnTo>
                  <a:pt x="4224651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oronavirus: Social media firms &amp;#39;only taking down 2%&amp;#39; of posts containing  anti-vaccine misinformation, report finds | The Independent | The  Independent">
            <a:extLst>
              <a:ext uri="{FF2B5EF4-FFF2-40B4-BE49-F238E27FC236}">
                <a16:creationId xmlns:a16="http://schemas.microsoft.com/office/drawing/2014/main" id="{0ED2ECE1-2F37-214D-A33B-8F46BE6736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7" r="-2" b="22500"/>
          <a:stretch/>
        </p:blipFill>
        <p:spPr bwMode="auto">
          <a:xfrm>
            <a:off x="4493435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832507" y="0"/>
                </a:lnTo>
                <a:lnTo>
                  <a:pt x="3282657" y="3346461"/>
                </a:lnTo>
                <a:lnTo>
                  <a:pt x="7698564" y="3346461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Virus misinformation flourishes in online protest groups - ABC News">
            <a:extLst>
              <a:ext uri="{FF2B5EF4-FFF2-40B4-BE49-F238E27FC236}">
                <a16:creationId xmlns:a16="http://schemas.microsoft.com/office/drawing/2014/main" id="{529CFD11-31C1-404E-841B-B47567BB41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" r="19" b="-1"/>
          <a:stretch/>
        </p:blipFill>
        <p:spPr bwMode="auto"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Married Kremlin Spies, a Shadowy Mission to Moscow and Unrest in Catalonia  - The New York Times">
            <a:extLst>
              <a:ext uri="{FF2B5EF4-FFF2-40B4-BE49-F238E27FC236}">
                <a16:creationId xmlns:a16="http://schemas.microsoft.com/office/drawing/2014/main" id="{C2644551-0236-A348-88FC-95474BF972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3" r="2" b="35480"/>
          <a:stretch/>
        </p:blipFill>
        <p:spPr bwMode="auto">
          <a:xfrm>
            <a:off x="6350090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ech giants join with governments to fight Covid misinformation |  Technology | The Guardian">
            <a:extLst>
              <a:ext uri="{FF2B5EF4-FFF2-40B4-BE49-F238E27FC236}">
                <a16:creationId xmlns:a16="http://schemas.microsoft.com/office/drawing/2014/main" id="{577D9AEE-01C0-B04B-A008-D7D22864EA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5" r="-2" b="11741"/>
          <a:stretch/>
        </p:blipFill>
        <p:spPr bwMode="auto">
          <a:xfrm>
            <a:off x="-1" y="3511295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otão de Ação: Avançar ou Seguinte 1">
            <a:hlinkClick r:id="rId8" highlightClick="1"/>
            <a:extLst>
              <a:ext uri="{FF2B5EF4-FFF2-40B4-BE49-F238E27FC236}">
                <a16:creationId xmlns:a16="http://schemas.microsoft.com/office/drawing/2014/main" id="{DA5F461E-4209-C64F-A92E-08067F395D18}"/>
              </a:ext>
            </a:extLst>
          </p:cNvPr>
          <p:cNvSpPr/>
          <p:nvPr/>
        </p:nvSpPr>
        <p:spPr>
          <a:xfrm>
            <a:off x="11457709" y="6248400"/>
            <a:ext cx="498764" cy="3048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81390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17C4610E-9C18-467B-BF10-BE6A974CC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2" name="Freeform 5">
              <a:extLst>
                <a:ext uri="{FF2B5EF4-FFF2-40B4-BE49-F238E27FC236}">
                  <a16:creationId xmlns:a16="http://schemas.microsoft.com/office/drawing/2014/main" id="{296DF307-344E-4E9B-A7AA-8139E450D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id="{E263CC2D-ACFB-4EB3-ADF9-CD82BC842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7">
              <a:extLst>
                <a:ext uri="{FF2B5EF4-FFF2-40B4-BE49-F238E27FC236}">
                  <a16:creationId xmlns:a16="http://schemas.microsoft.com/office/drawing/2014/main" id="{C5366E2F-9BA0-485A-B1CA-A5E6E2E37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8">
              <a:extLst>
                <a:ext uri="{FF2B5EF4-FFF2-40B4-BE49-F238E27FC236}">
                  <a16:creationId xmlns:a16="http://schemas.microsoft.com/office/drawing/2014/main" id="{1803051E-7C26-4F53-8293-B4EAED421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9">
              <a:extLst>
                <a:ext uri="{FF2B5EF4-FFF2-40B4-BE49-F238E27FC236}">
                  <a16:creationId xmlns:a16="http://schemas.microsoft.com/office/drawing/2014/main" id="{D10888CD-E496-4116-9C45-CF4F17ADE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id="{0A42DA8F-DA3D-43E9-A184-E0F6C133A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id="{473EAD31-7AA3-49B7-ADD6-C13FF0F14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id="{2BBB7CDF-BA2E-451F-9201-CF2B6FEAE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id="{84809EF2-CD0D-4BC3-ABC7-E7E312A1D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id="{11D2D6C5-637B-4AFE-97F4-D4E48A613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id="{F841B2C5-57F5-4FE6-B4D4-EBB3F3088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B4822A39-2A52-4B2C-9319-BEFC526DB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id="{4E469692-E783-4950-8DEC-3A1FD3978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8">
              <a:extLst>
                <a:ext uri="{FF2B5EF4-FFF2-40B4-BE49-F238E27FC236}">
                  <a16:creationId xmlns:a16="http://schemas.microsoft.com/office/drawing/2014/main" id="{012909CD-3254-41E5-B8BB-0F2D7CE0D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id="{93E7648E-861E-4503-AEDC-56C4EC507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id="{F9C72257-EBD0-4D1C-A32C-D84644687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id="{87BB2CBB-9C22-4E28-AB86-DC92AEE2D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22">
              <a:extLst>
                <a:ext uri="{FF2B5EF4-FFF2-40B4-BE49-F238E27FC236}">
                  <a16:creationId xmlns:a16="http://schemas.microsoft.com/office/drawing/2014/main" id="{F85B3053-8D9F-410A-80C2-7960DDEA6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3">
              <a:extLst>
                <a:ext uri="{FF2B5EF4-FFF2-40B4-BE49-F238E27FC236}">
                  <a16:creationId xmlns:a16="http://schemas.microsoft.com/office/drawing/2014/main" id="{E8FF5DA7-6E72-41F1-A54C-EAF440A27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899734C-500F-4274-9854-8BFA14A1D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FF07BF51-2934-47AD-A415-7400882F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DD6E3DF0-EDC0-458B-9C5B-911814F0A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5D0824B1-47C9-4504-99FB-CB150519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7" name="Rectangle 96">
            <a:extLst>
              <a:ext uri="{FF2B5EF4-FFF2-40B4-BE49-F238E27FC236}">
                <a16:creationId xmlns:a16="http://schemas.microsoft.com/office/drawing/2014/main" id="{34DD805B-2A7B-4ADA-9C4D-E0C9F192D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664A566-6D08-4E84-9708-4916A2001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00" name="Freeform 5">
              <a:extLst>
                <a:ext uri="{FF2B5EF4-FFF2-40B4-BE49-F238E27FC236}">
                  <a16:creationId xmlns:a16="http://schemas.microsoft.com/office/drawing/2014/main" id="{871B622B-6E58-4933-88EC-99F28705F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6">
              <a:extLst>
                <a:ext uri="{FF2B5EF4-FFF2-40B4-BE49-F238E27FC236}">
                  <a16:creationId xmlns:a16="http://schemas.microsoft.com/office/drawing/2014/main" id="{EE9A4681-AC1B-4ABC-9A1C-C7E7F08A0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7">
              <a:extLst>
                <a:ext uri="{FF2B5EF4-FFF2-40B4-BE49-F238E27FC236}">
                  <a16:creationId xmlns:a16="http://schemas.microsoft.com/office/drawing/2014/main" id="{F1EEAF4B-DA1A-4CC9-9CE4-587A9E2E1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8">
              <a:extLst>
                <a:ext uri="{FF2B5EF4-FFF2-40B4-BE49-F238E27FC236}">
                  <a16:creationId xmlns:a16="http://schemas.microsoft.com/office/drawing/2014/main" id="{4591EF24-12A6-499B-8074-7E3DFBE6E3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9">
              <a:extLst>
                <a:ext uri="{FF2B5EF4-FFF2-40B4-BE49-F238E27FC236}">
                  <a16:creationId xmlns:a16="http://schemas.microsoft.com/office/drawing/2014/main" id="{66866784-2E4F-4C28-BE67-875B71B7C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">
              <a:extLst>
                <a:ext uri="{FF2B5EF4-FFF2-40B4-BE49-F238E27FC236}">
                  <a16:creationId xmlns:a16="http://schemas.microsoft.com/office/drawing/2014/main" id="{752279D8-59CC-4821-B591-79994164F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1">
              <a:extLst>
                <a:ext uri="{FF2B5EF4-FFF2-40B4-BE49-F238E27FC236}">
                  <a16:creationId xmlns:a16="http://schemas.microsoft.com/office/drawing/2014/main" id="{FB4FBA9C-1D3E-4B35-8A79-25478153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2">
              <a:extLst>
                <a:ext uri="{FF2B5EF4-FFF2-40B4-BE49-F238E27FC236}">
                  <a16:creationId xmlns:a16="http://schemas.microsoft.com/office/drawing/2014/main" id="{9428A193-740A-43D2-B875-80CB90AD9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3">
              <a:extLst>
                <a:ext uri="{FF2B5EF4-FFF2-40B4-BE49-F238E27FC236}">
                  <a16:creationId xmlns:a16="http://schemas.microsoft.com/office/drawing/2014/main" id="{92B2EFF8-5790-427A-ABED-1680FD133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4">
              <a:extLst>
                <a:ext uri="{FF2B5EF4-FFF2-40B4-BE49-F238E27FC236}">
                  <a16:creationId xmlns:a16="http://schemas.microsoft.com/office/drawing/2014/main" id="{782C5932-1596-43AA-BD7E-0F94FB8A9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5">
              <a:extLst>
                <a:ext uri="{FF2B5EF4-FFF2-40B4-BE49-F238E27FC236}">
                  <a16:creationId xmlns:a16="http://schemas.microsoft.com/office/drawing/2014/main" id="{EFC81310-1590-4DBE-BF0B-DADBCF9F88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6">
              <a:extLst>
                <a:ext uri="{FF2B5EF4-FFF2-40B4-BE49-F238E27FC236}">
                  <a16:creationId xmlns:a16="http://schemas.microsoft.com/office/drawing/2014/main" id="{968BA84E-DD0E-4FCD-8EDA-76DF8E09F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7">
              <a:extLst>
                <a:ext uri="{FF2B5EF4-FFF2-40B4-BE49-F238E27FC236}">
                  <a16:creationId xmlns:a16="http://schemas.microsoft.com/office/drawing/2014/main" id="{1D3D7541-A0D9-4993-B691-D2D5B8B3E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8">
              <a:extLst>
                <a:ext uri="{FF2B5EF4-FFF2-40B4-BE49-F238E27FC236}">
                  <a16:creationId xmlns:a16="http://schemas.microsoft.com/office/drawing/2014/main" id="{9FB31D01-8168-4494-8C2F-727E555AA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9">
              <a:extLst>
                <a:ext uri="{FF2B5EF4-FFF2-40B4-BE49-F238E27FC236}">
                  <a16:creationId xmlns:a16="http://schemas.microsoft.com/office/drawing/2014/main" id="{8C455EEB-FD40-414D-A542-FB35DEB73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20">
              <a:extLst>
                <a:ext uri="{FF2B5EF4-FFF2-40B4-BE49-F238E27FC236}">
                  <a16:creationId xmlns:a16="http://schemas.microsoft.com/office/drawing/2014/main" id="{F08F1FC1-956F-4494-BAFD-D504E9307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21">
              <a:extLst>
                <a:ext uri="{FF2B5EF4-FFF2-40B4-BE49-F238E27FC236}">
                  <a16:creationId xmlns:a16="http://schemas.microsoft.com/office/drawing/2014/main" id="{BEEDE1AA-8DCD-43D3-BC15-574840314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22">
              <a:extLst>
                <a:ext uri="{FF2B5EF4-FFF2-40B4-BE49-F238E27FC236}">
                  <a16:creationId xmlns:a16="http://schemas.microsoft.com/office/drawing/2014/main" id="{E36CDA69-ED79-4DCF-9761-0B6134FA6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23">
              <a:extLst>
                <a:ext uri="{FF2B5EF4-FFF2-40B4-BE49-F238E27FC236}">
                  <a16:creationId xmlns:a16="http://schemas.microsoft.com/office/drawing/2014/main" id="{5F812C02-CFCB-47F4-B493-7753519FC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B83678BA-0A50-4D51-9E9E-08BB66F83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7084" y="1186483"/>
            <a:ext cx="3822597" cy="4477933"/>
            <a:chOff x="807084" y="1186483"/>
            <a:chExt cx="3822597" cy="4477933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F1A8F65D-5E8F-4CA5-9240-1357120F9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531" y="1186483"/>
              <a:ext cx="3821702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Isosceles Triangle 39">
              <a:extLst>
                <a:ext uri="{FF2B5EF4-FFF2-40B4-BE49-F238E27FC236}">
                  <a16:creationId xmlns:a16="http://schemas.microsoft.com/office/drawing/2014/main" id="{2A4731E5-DE5F-4215-9525-99426B390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514766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3478866D-C5E9-4968-BEF7-B1F030808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382259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C1BD85FB-77B6-2D46-9773-7CE4A03F2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415" y="2075504"/>
            <a:ext cx="3654569" cy="2042725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5400" dirty="0"/>
              <a:t>Hybrid Warfare</a:t>
            </a:r>
            <a:br>
              <a:rPr lang="en-US" sz="5400" dirty="0"/>
            </a:br>
            <a:r>
              <a:rPr lang="en-US" sz="1200" dirty="0"/>
              <a:t>(</a:t>
            </a:r>
            <a:r>
              <a:rPr lang="en-US" sz="1200" dirty="0" err="1"/>
              <a:t>fSource:U.S</a:t>
            </a:r>
            <a:r>
              <a:rPr lang="en-US" sz="1200" dirty="0"/>
              <a:t> Department of Defense, </a:t>
            </a:r>
            <a:r>
              <a:rPr lang="en-US" sz="1200" i="1" dirty="0"/>
              <a:t>National Military Strategy 2015</a:t>
            </a:r>
            <a:r>
              <a:rPr lang="en-US" sz="1200" dirty="0"/>
              <a:t>.</a:t>
            </a:r>
            <a:br>
              <a:rPr lang="pt-PT" sz="1200" dirty="0"/>
            </a:br>
            <a:endParaRPr lang="en-US" sz="1200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9BF6EDB4-B4ED-4900-9E38-A7AE0EEEE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0150" y="-6706"/>
            <a:ext cx="6751849" cy="6871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Imagem 7" descr="page8image1649105008">
            <a:extLst>
              <a:ext uri="{FF2B5EF4-FFF2-40B4-BE49-F238E27FC236}">
                <a16:creationId xmlns:a16="http://schemas.microsoft.com/office/drawing/2014/main" id="{691E4D23-8552-2445-BE00-2BA5E2EA21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4254" y="710507"/>
            <a:ext cx="6725534" cy="5694162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8B4F8A07-C630-BC4D-B17B-90CE34D65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3" y="257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57104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17C4610E-9C18-467B-BF10-BE6A974CC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2" name="Freeform 5">
              <a:extLst>
                <a:ext uri="{FF2B5EF4-FFF2-40B4-BE49-F238E27FC236}">
                  <a16:creationId xmlns:a16="http://schemas.microsoft.com/office/drawing/2014/main" id="{296DF307-344E-4E9B-A7AA-8139E450D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id="{E263CC2D-ACFB-4EB3-ADF9-CD82BC842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7">
              <a:extLst>
                <a:ext uri="{FF2B5EF4-FFF2-40B4-BE49-F238E27FC236}">
                  <a16:creationId xmlns:a16="http://schemas.microsoft.com/office/drawing/2014/main" id="{C5366E2F-9BA0-485A-B1CA-A5E6E2E37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8">
              <a:extLst>
                <a:ext uri="{FF2B5EF4-FFF2-40B4-BE49-F238E27FC236}">
                  <a16:creationId xmlns:a16="http://schemas.microsoft.com/office/drawing/2014/main" id="{1803051E-7C26-4F53-8293-B4EAED421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9">
              <a:extLst>
                <a:ext uri="{FF2B5EF4-FFF2-40B4-BE49-F238E27FC236}">
                  <a16:creationId xmlns:a16="http://schemas.microsoft.com/office/drawing/2014/main" id="{D10888CD-E496-4116-9C45-CF4F17ADE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id="{0A42DA8F-DA3D-43E9-A184-E0F6C133A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id="{473EAD31-7AA3-49B7-ADD6-C13FF0F14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id="{2BBB7CDF-BA2E-451F-9201-CF2B6FEAE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id="{84809EF2-CD0D-4BC3-ABC7-E7E312A1D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id="{11D2D6C5-637B-4AFE-97F4-D4E48A613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id="{F841B2C5-57F5-4FE6-B4D4-EBB3F3088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B4822A39-2A52-4B2C-9319-BEFC526DB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id="{4E469692-E783-4950-8DEC-3A1FD3978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8">
              <a:extLst>
                <a:ext uri="{FF2B5EF4-FFF2-40B4-BE49-F238E27FC236}">
                  <a16:creationId xmlns:a16="http://schemas.microsoft.com/office/drawing/2014/main" id="{012909CD-3254-41E5-B8BB-0F2D7CE0D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id="{93E7648E-861E-4503-AEDC-56C4EC507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id="{F9C72257-EBD0-4D1C-A32C-D84644687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id="{87BB2CBB-9C22-4E28-AB86-DC92AEE2D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22">
              <a:extLst>
                <a:ext uri="{FF2B5EF4-FFF2-40B4-BE49-F238E27FC236}">
                  <a16:creationId xmlns:a16="http://schemas.microsoft.com/office/drawing/2014/main" id="{F85B3053-8D9F-410A-80C2-7960DDEA6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3">
              <a:extLst>
                <a:ext uri="{FF2B5EF4-FFF2-40B4-BE49-F238E27FC236}">
                  <a16:creationId xmlns:a16="http://schemas.microsoft.com/office/drawing/2014/main" id="{E8FF5DA7-6E72-41F1-A54C-EAF440A27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899734C-500F-4274-9854-8BFA14A1D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FF07BF51-2934-47AD-A415-7400882F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DD6E3DF0-EDC0-458B-9C5B-911814F0A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5D0824B1-47C9-4504-99FB-CB150519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7" name="Rectangle 96">
            <a:extLst>
              <a:ext uri="{FF2B5EF4-FFF2-40B4-BE49-F238E27FC236}">
                <a16:creationId xmlns:a16="http://schemas.microsoft.com/office/drawing/2014/main" id="{34DD805B-2A7B-4ADA-9C4D-E0C9F192D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664A566-6D08-4E84-9708-4916A2001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00" name="Freeform 5">
              <a:extLst>
                <a:ext uri="{FF2B5EF4-FFF2-40B4-BE49-F238E27FC236}">
                  <a16:creationId xmlns:a16="http://schemas.microsoft.com/office/drawing/2014/main" id="{871B622B-6E58-4933-88EC-99F28705F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6">
              <a:extLst>
                <a:ext uri="{FF2B5EF4-FFF2-40B4-BE49-F238E27FC236}">
                  <a16:creationId xmlns:a16="http://schemas.microsoft.com/office/drawing/2014/main" id="{EE9A4681-AC1B-4ABC-9A1C-C7E7F08A0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7">
              <a:extLst>
                <a:ext uri="{FF2B5EF4-FFF2-40B4-BE49-F238E27FC236}">
                  <a16:creationId xmlns:a16="http://schemas.microsoft.com/office/drawing/2014/main" id="{F1EEAF4B-DA1A-4CC9-9CE4-587A9E2E1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8">
              <a:extLst>
                <a:ext uri="{FF2B5EF4-FFF2-40B4-BE49-F238E27FC236}">
                  <a16:creationId xmlns:a16="http://schemas.microsoft.com/office/drawing/2014/main" id="{4591EF24-12A6-499B-8074-7E3DFBE6E3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9">
              <a:extLst>
                <a:ext uri="{FF2B5EF4-FFF2-40B4-BE49-F238E27FC236}">
                  <a16:creationId xmlns:a16="http://schemas.microsoft.com/office/drawing/2014/main" id="{66866784-2E4F-4C28-BE67-875B71B7C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">
              <a:extLst>
                <a:ext uri="{FF2B5EF4-FFF2-40B4-BE49-F238E27FC236}">
                  <a16:creationId xmlns:a16="http://schemas.microsoft.com/office/drawing/2014/main" id="{752279D8-59CC-4821-B591-79994164F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1">
              <a:extLst>
                <a:ext uri="{FF2B5EF4-FFF2-40B4-BE49-F238E27FC236}">
                  <a16:creationId xmlns:a16="http://schemas.microsoft.com/office/drawing/2014/main" id="{FB4FBA9C-1D3E-4B35-8A79-25478153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2">
              <a:extLst>
                <a:ext uri="{FF2B5EF4-FFF2-40B4-BE49-F238E27FC236}">
                  <a16:creationId xmlns:a16="http://schemas.microsoft.com/office/drawing/2014/main" id="{9428A193-740A-43D2-B875-80CB90AD9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3">
              <a:extLst>
                <a:ext uri="{FF2B5EF4-FFF2-40B4-BE49-F238E27FC236}">
                  <a16:creationId xmlns:a16="http://schemas.microsoft.com/office/drawing/2014/main" id="{92B2EFF8-5790-427A-ABED-1680FD133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4">
              <a:extLst>
                <a:ext uri="{FF2B5EF4-FFF2-40B4-BE49-F238E27FC236}">
                  <a16:creationId xmlns:a16="http://schemas.microsoft.com/office/drawing/2014/main" id="{782C5932-1596-43AA-BD7E-0F94FB8A9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5">
              <a:extLst>
                <a:ext uri="{FF2B5EF4-FFF2-40B4-BE49-F238E27FC236}">
                  <a16:creationId xmlns:a16="http://schemas.microsoft.com/office/drawing/2014/main" id="{EFC81310-1590-4DBE-BF0B-DADBCF9F88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6">
              <a:extLst>
                <a:ext uri="{FF2B5EF4-FFF2-40B4-BE49-F238E27FC236}">
                  <a16:creationId xmlns:a16="http://schemas.microsoft.com/office/drawing/2014/main" id="{968BA84E-DD0E-4FCD-8EDA-76DF8E09F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7">
              <a:extLst>
                <a:ext uri="{FF2B5EF4-FFF2-40B4-BE49-F238E27FC236}">
                  <a16:creationId xmlns:a16="http://schemas.microsoft.com/office/drawing/2014/main" id="{1D3D7541-A0D9-4993-B691-D2D5B8B3E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8">
              <a:extLst>
                <a:ext uri="{FF2B5EF4-FFF2-40B4-BE49-F238E27FC236}">
                  <a16:creationId xmlns:a16="http://schemas.microsoft.com/office/drawing/2014/main" id="{9FB31D01-8168-4494-8C2F-727E555AA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9">
              <a:extLst>
                <a:ext uri="{FF2B5EF4-FFF2-40B4-BE49-F238E27FC236}">
                  <a16:creationId xmlns:a16="http://schemas.microsoft.com/office/drawing/2014/main" id="{8C455EEB-FD40-414D-A542-FB35DEB73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20">
              <a:extLst>
                <a:ext uri="{FF2B5EF4-FFF2-40B4-BE49-F238E27FC236}">
                  <a16:creationId xmlns:a16="http://schemas.microsoft.com/office/drawing/2014/main" id="{F08F1FC1-956F-4494-BAFD-D504E9307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21">
              <a:extLst>
                <a:ext uri="{FF2B5EF4-FFF2-40B4-BE49-F238E27FC236}">
                  <a16:creationId xmlns:a16="http://schemas.microsoft.com/office/drawing/2014/main" id="{BEEDE1AA-8DCD-43D3-BC15-574840314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22">
              <a:extLst>
                <a:ext uri="{FF2B5EF4-FFF2-40B4-BE49-F238E27FC236}">
                  <a16:creationId xmlns:a16="http://schemas.microsoft.com/office/drawing/2014/main" id="{E36CDA69-ED79-4DCF-9761-0B6134FA6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23">
              <a:extLst>
                <a:ext uri="{FF2B5EF4-FFF2-40B4-BE49-F238E27FC236}">
                  <a16:creationId xmlns:a16="http://schemas.microsoft.com/office/drawing/2014/main" id="{5F812C02-CFCB-47F4-B493-7753519FC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B83678BA-0A50-4D51-9E9E-08BB66F83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7084" y="1186483"/>
            <a:ext cx="3822597" cy="4477933"/>
            <a:chOff x="807084" y="1186483"/>
            <a:chExt cx="3822597" cy="4477933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F1A8F65D-5E8F-4CA5-9240-1357120F9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531" y="1186483"/>
              <a:ext cx="3821702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Isosceles Triangle 39">
              <a:extLst>
                <a:ext uri="{FF2B5EF4-FFF2-40B4-BE49-F238E27FC236}">
                  <a16:creationId xmlns:a16="http://schemas.microsoft.com/office/drawing/2014/main" id="{2A4731E5-DE5F-4215-9525-99426B390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514766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3478866D-C5E9-4968-BEF7-B1F030808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382259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8B7F863D-645C-9749-898D-6493A834A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415" y="2075504"/>
            <a:ext cx="3654569" cy="2042725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5400" dirty="0"/>
              <a:t>Non-Linear Warfare</a:t>
            </a:r>
            <a:br>
              <a:rPr lang="en-US" sz="5400" dirty="0"/>
            </a:br>
            <a:r>
              <a:rPr lang="en-US" sz="1300" dirty="0"/>
              <a:t>(Source:  graphic from Gerasimov article in </a:t>
            </a:r>
            <a:r>
              <a:rPr lang="en-US" sz="1300" i="1" dirty="0" err="1"/>
              <a:t>Voyenno-Promyshlennyy</a:t>
            </a:r>
            <a:r>
              <a:rPr lang="en-US" sz="1300" i="1" dirty="0"/>
              <a:t> </a:t>
            </a:r>
            <a:r>
              <a:rPr lang="en-US" sz="1300" i="1" dirty="0" err="1"/>
              <a:t>Kurier</a:t>
            </a:r>
            <a:r>
              <a:rPr lang="en-US" sz="1300" dirty="0"/>
              <a:t>, 26 February 2013, translated by Charles </a:t>
            </a:r>
            <a:r>
              <a:rPr lang="en-US" sz="1300" dirty="0" err="1"/>
              <a:t>Bartles</a:t>
            </a:r>
            <a:r>
              <a:rPr lang="en-US" sz="1300" dirty="0"/>
              <a:t> , 2016)</a:t>
            </a:r>
            <a:endParaRPr lang="en-US" sz="5400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9BF6EDB4-B4ED-4900-9E38-A7AE0EEEE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0150" y="-6706"/>
            <a:ext cx="6751849" cy="6871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Imagem 2" descr="Resultado de imagem para The Role of Nonmilitary Methods in the Resolution of Interstate Conflicts">
            <a:extLst>
              <a:ext uri="{FF2B5EF4-FFF2-40B4-BE49-F238E27FC236}">
                <a16:creationId xmlns:a16="http://schemas.microsoft.com/office/drawing/2014/main" id="{49878F17-4556-9944-A6C9-69E8124109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32281" y="59377"/>
            <a:ext cx="7486651" cy="6615431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D9D3EC1C-A314-7D44-B51C-C3E7B109B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50418157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176</Words>
  <Application>Microsoft Office PowerPoint</Application>
  <PresentationFormat>Widescreen</PresentationFormat>
  <Paragraphs>32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Calibri Light</vt:lpstr>
      <vt:lpstr>Rockwell</vt:lpstr>
      <vt:lpstr>Wingdings</vt:lpstr>
      <vt:lpstr>Atlas</vt:lpstr>
      <vt:lpstr>PowerPoint Presentation</vt:lpstr>
      <vt:lpstr>Hybrid Threats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Hybrid Warfare (fSource:U.S Department of Defense, National Military Strategy 2015. </vt:lpstr>
      <vt:lpstr>Non-Linear Warfare (Source:  graphic from Gerasimov article in Voyenno-Promyshlennyy Kurier, 26 February 2013, translated by Charles Bartles , 2016)</vt:lpstr>
      <vt:lpstr>PowerPoint Presentation</vt:lpstr>
      <vt:lpstr>PowerPoint Presentation</vt:lpstr>
      <vt:lpstr>Typology of the Threat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Hybrid Threats and Iran Hybrid Warfare</dc:title>
  <dc:creator>Felipe Duarte</dc:creator>
  <cp:lastModifiedBy>EMEZIE Catherine</cp:lastModifiedBy>
  <cp:revision>9</cp:revision>
  <dcterms:created xsi:type="dcterms:W3CDTF">2019-06-25T10:55:44Z</dcterms:created>
  <dcterms:modified xsi:type="dcterms:W3CDTF">2022-11-17T14:04:29Z</dcterms:modified>
</cp:coreProperties>
</file>