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2"/>
  </p:notesMasterIdLst>
  <p:sldIdLst>
    <p:sldId id="284" r:id="rId2"/>
    <p:sldId id="285" r:id="rId3"/>
    <p:sldId id="290" r:id="rId4"/>
    <p:sldId id="292" r:id="rId5"/>
    <p:sldId id="287" r:id="rId6"/>
    <p:sldId id="286" r:id="rId7"/>
    <p:sldId id="291" r:id="rId8"/>
    <p:sldId id="293" r:id="rId9"/>
    <p:sldId id="295" r:id="rId10"/>
    <p:sldId id="289" r:id="rId11"/>
    <p:sldId id="288" r:id="rId12"/>
    <p:sldId id="296" r:id="rId13"/>
    <p:sldId id="301" r:id="rId14"/>
    <p:sldId id="302" r:id="rId15"/>
    <p:sldId id="303" r:id="rId16"/>
    <p:sldId id="304" r:id="rId17"/>
    <p:sldId id="305" r:id="rId18"/>
    <p:sldId id="299" r:id="rId19"/>
    <p:sldId id="300" r:id="rId20"/>
    <p:sldId id="306" r:id="rId21"/>
    <p:sldId id="338" r:id="rId22"/>
    <p:sldId id="308" r:id="rId23"/>
    <p:sldId id="307" r:id="rId24"/>
    <p:sldId id="310" r:id="rId25"/>
    <p:sldId id="312" r:id="rId26"/>
    <p:sldId id="339" r:id="rId27"/>
    <p:sldId id="340" r:id="rId28"/>
    <p:sldId id="342" r:id="rId29"/>
    <p:sldId id="341" r:id="rId30"/>
    <p:sldId id="309" r:id="rId31"/>
    <p:sldId id="313" r:id="rId32"/>
    <p:sldId id="315" r:id="rId33"/>
    <p:sldId id="331" r:id="rId34"/>
    <p:sldId id="332" r:id="rId35"/>
    <p:sldId id="334" r:id="rId36"/>
    <p:sldId id="337" r:id="rId37"/>
    <p:sldId id="333" r:id="rId38"/>
    <p:sldId id="335" r:id="rId39"/>
    <p:sldId id="336" r:id="rId40"/>
    <p:sldId id="294"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Teodora Kasa Mälksoo" initials="ETKM" lastIdx="1" clrIdx="0">
    <p:extLst>
      <p:ext uri="{19B8F6BF-5375-455C-9EA6-DF929625EA0E}">
        <p15:presenceInfo xmlns:p15="http://schemas.microsoft.com/office/powerpoint/2012/main" userId="S::teodora@ut.ee::5cdfc6ab-b0c5-4842-977f-f2c0ab61ab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0640A5-193E-48B7-97DC-2675CE5CFEE6}">
  <a:tblStyle styleId="{AD0640A5-193E-48B7-97DC-2675CE5CFEE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29"/>
  </p:normalViewPr>
  <p:slideViewPr>
    <p:cSldViewPr snapToGrid="0" snapToObjects="1">
      <p:cViewPr varScale="1">
        <p:scale>
          <a:sx n="154" d="100"/>
          <a:sy n="154" d="100"/>
        </p:scale>
        <p:origin x="15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lizabethkasamalksoo\Documents\Trainings%20and%20work\CoE%20NRTCs%20evaluation\CoE%20HRE%20NTCs_OVERALL%20figur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lizabethkasamalksoo\Documents\Trainings%20and%20work\CoE%20NRTCs%20evaluation\CoE%20HRE%20NTCs_OVERALL%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elizabethkasamalksoo\Documents\Trainings%20and%20work\CoE%20NRTCs%20evaluation\CoE%20HRE%20NTCs_OVERALL%20figure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elizabethkasamalksoo\Documents\Trainings%20and%20work\CoE%20NRTCs%20evaluation\CoE%20HRE%20NTCs_OVERALL%20figur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elizabethkasa\Documents\Trainings%20and%20work\CoE%20NRTCs%20evaluation\CoE%20HRE%20NTCs_OVERALL%20figur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elizabethkasa\Documents\Trainings%20and%20work\CoE%20NRTCs%20evaluation\CoE%20HRE%20NTCs_OVERALL%20figur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elizabethkasa\Documents\Trainings%20and%20work\CoE%20NRTCs%20evaluation\CoE%20HRE%20NTCs_OVERALL%20figur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HRE National Training Courses 2017-2019</a:t>
            </a:r>
          </a:p>
          <a:p>
            <a:pPr>
              <a:defRPr/>
            </a:pPr>
            <a:r>
              <a:rPr lang="en-US" b="1" dirty="0">
                <a:solidFill>
                  <a:srgbClr val="92D050"/>
                </a:solidFill>
                <a:latin typeface="Droid Serif" panose="02020600060500020200" pitchFamily="18" charset="0"/>
                <a:ea typeface="Droid Serif" panose="02020600060500020200" pitchFamily="18" charset="0"/>
                <a:cs typeface="Droid Serif" panose="02020600060500020200" pitchFamily="18" charset="0"/>
              </a:rPr>
              <a:t>duration</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tx>
            <c:strRef>
              <c:f>'Days, lg,online'!$B$2</c:f>
              <c:strCache>
                <c:ptCount val="1"/>
                <c:pt idx="0">
                  <c:v>days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'Days, lg,online'!$A$3:$A$30</c:f>
              <c:strCache>
                <c:ptCount val="28"/>
                <c:pt idx="0">
                  <c:v>Slovakia</c:v>
                </c:pt>
                <c:pt idx="1">
                  <c:v>Slovenia</c:v>
                </c:pt>
                <c:pt idx="2">
                  <c:v>Bulgaria</c:v>
                </c:pt>
                <c:pt idx="3">
                  <c:v>Poland</c:v>
                </c:pt>
                <c:pt idx="4">
                  <c:v>Ukraine</c:v>
                </c:pt>
                <c:pt idx="5">
                  <c:v>France</c:v>
                </c:pt>
                <c:pt idx="6">
                  <c:v>Iceland </c:v>
                </c:pt>
                <c:pt idx="7">
                  <c:v>Croatia</c:v>
                </c:pt>
                <c:pt idx="9">
                  <c:v>Hungary</c:v>
                </c:pt>
                <c:pt idx="10">
                  <c:v>Italy</c:v>
                </c:pt>
                <c:pt idx="11">
                  <c:v>Georgia</c:v>
                </c:pt>
                <c:pt idx="12">
                  <c:v>Portugal</c:v>
                </c:pt>
                <c:pt idx="13">
                  <c:v>Spain</c:v>
                </c:pt>
                <c:pt idx="14">
                  <c:v>Cyprus</c:v>
                </c:pt>
                <c:pt idx="15">
                  <c:v>Russia</c:v>
                </c:pt>
                <c:pt idx="16">
                  <c:v>Ukraine</c:v>
                </c:pt>
                <c:pt idx="17">
                  <c:v>Montenegro</c:v>
                </c:pt>
                <c:pt idx="18">
                  <c:v>Germany</c:v>
                </c:pt>
                <c:pt idx="20">
                  <c:v>Serbia</c:v>
                </c:pt>
                <c:pt idx="21">
                  <c:v>Greece</c:v>
                </c:pt>
                <c:pt idx="22">
                  <c:v>Lithuania</c:v>
                </c:pt>
                <c:pt idx="23">
                  <c:v>Rep.Moldova</c:v>
                </c:pt>
                <c:pt idx="24">
                  <c:v>Azerbaijan</c:v>
                </c:pt>
                <c:pt idx="25">
                  <c:v>Italy</c:v>
                </c:pt>
                <c:pt idx="26">
                  <c:v>Ireland</c:v>
                </c:pt>
                <c:pt idx="27">
                  <c:v>Norway</c:v>
                </c:pt>
              </c:strCache>
            </c:strRef>
          </c:cat>
          <c:val>
            <c:numRef>
              <c:f>'Days, lg,online'!$B$3:$B$30</c:f>
              <c:numCache>
                <c:formatCode>General</c:formatCode>
                <c:ptCount val="28"/>
                <c:pt idx="0">
                  <c:v>4</c:v>
                </c:pt>
                <c:pt idx="1">
                  <c:v>4</c:v>
                </c:pt>
                <c:pt idx="2">
                  <c:v>4</c:v>
                </c:pt>
                <c:pt idx="3">
                  <c:v>5</c:v>
                </c:pt>
                <c:pt idx="4">
                  <c:v>5</c:v>
                </c:pt>
                <c:pt idx="5">
                  <c:v>5</c:v>
                </c:pt>
                <c:pt idx="6">
                  <c:v>5</c:v>
                </c:pt>
                <c:pt idx="7">
                  <c:v>4</c:v>
                </c:pt>
                <c:pt idx="9">
                  <c:v>6</c:v>
                </c:pt>
                <c:pt idx="10">
                  <c:v>6</c:v>
                </c:pt>
                <c:pt idx="11">
                  <c:v>7</c:v>
                </c:pt>
                <c:pt idx="12">
                  <c:v>5</c:v>
                </c:pt>
                <c:pt idx="13">
                  <c:v>5</c:v>
                </c:pt>
                <c:pt idx="14">
                  <c:v>4</c:v>
                </c:pt>
                <c:pt idx="15">
                  <c:v>5</c:v>
                </c:pt>
                <c:pt idx="16">
                  <c:v>5</c:v>
                </c:pt>
                <c:pt idx="17">
                  <c:v>4</c:v>
                </c:pt>
                <c:pt idx="18">
                  <c:v>4</c:v>
                </c:pt>
                <c:pt idx="20">
                  <c:v>5</c:v>
                </c:pt>
                <c:pt idx="21">
                  <c:v>5</c:v>
                </c:pt>
                <c:pt idx="22">
                  <c:v>6</c:v>
                </c:pt>
                <c:pt idx="23">
                  <c:v>7</c:v>
                </c:pt>
                <c:pt idx="24">
                  <c:v>4</c:v>
                </c:pt>
                <c:pt idx="25">
                  <c:v>5</c:v>
                </c:pt>
                <c:pt idx="26">
                  <c:v>5</c:v>
                </c:pt>
                <c:pt idx="27">
                  <c:v>4</c:v>
                </c:pt>
              </c:numCache>
            </c:numRef>
          </c:val>
          <c:extLst>
            <c:ext xmlns:c16="http://schemas.microsoft.com/office/drawing/2014/chart" uri="{C3380CC4-5D6E-409C-BE32-E72D297353CC}">
              <c16:uniqueId val="{00000000-F681-7541-9D95-D456BBA2AB2B}"/>
            </c:ext>
          </c:extLst>
        </c:ser>
        <c:dLbls>
          <c:dLblPos val="inEnd"/>
          <c:showLegendKey val="0"/>
          <c:showVal val="1"/>
          <c:showCatName val="0"/>
          <c:showSerName val="0"/>
          <c:showPercent val="0"/>
          <c:showBubbleSize val="0"/>
        </c:dLbls>
        <c:gapWidth val="41"/>
        <c:axId val="535120256"/>
        <c:axId val="548458384"/>
      </c:barChart>
      <c:catAx>
        <c:axId val="535120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fr-FR"/>
          </a:p>
        </c:txPr>
        <c:crossAx val="548458384"/>
        <c:crosses val="autoZero"/>
        <c:auto val="1"/>
        <c:lblAlgn val="ctr"/>
        <c:lblOffset val="100"/>
        <c:noMultiLvlLbl val="0"/>
      </c:catAx>
      <c:valAx>
        <c:axId val="548458384"/>
        <c:scaling>
          <c:orientation val="minMax"/>
        </c:scaling>
        <c:delete val="1"/>
        <c:axPos val="l"/>
        <c:numFmt formatCode="General" sourceLinked="1"/>
        <c:majorTickMark val="none"/>
        <c:minorTickMark val="none"/>
        <c:tickLblPos val="nextTo"/>
        <c:crossAx val="5351202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defRPr>
            </a:pPr>
            <a:r>
              <a:rPr lang="en-US" sz="2000" b="1" i="0" baseline="0" dirty="0">
                <a:solidFill>
                  <a:srgbClr val="002060"/>
                </a:solidFill>
                <a:effectLst/>
              </a:rPr>
              <a:t>HRE National Training Courses 2017-2019</a:t>
            </a:r>
            <a:endParaRPr lang="en-US" sz="2000" dirty="0">
              <a:solidFill>
                <a:srgbClr val="002060"/>
              </a:solidFill>
              <a:effectLst/>
            </a:endParaRPr>
          </a:p>
          <a:p>
            <a:pPr>
              <a:defRPr sz="2000" b="1">
                <a:latin typeface="Droid Serif" panose="02020600060500020200" pitchFamily="18" charset="0"/>
                <a:ea typeface="Droid Serif" panose="02020600060500020200" pitchFamily="18" charset="0"/>
                <a:cs typeface="Droid Serif" panose="02020600060500020200" pitchFamily="18" charset="0"/>
              </a:defRPr>
            </a:pPr>
            <a:r>
              <a:rPr lang="en-US" sz="2000" b="1" i="0" baseline="0" dirty="0">
                <a:solidFill>
                  <a:srgbClr val="00B0F0"/>
                </a:solidFill>
                <a:effectLst/>
              </a:rPr>
              <a:t>Council of Europe</a:t>
            </a:r>
            <a:endParaRPr lang="en-US" sz="2000" dirty="0">
              <a:solidFill>
                <a:srgbClr val="00B0F0"/>
              </a:solidFill>
              <a:effectLst/>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title>
    <c:autoTitleDeleted val="0"/>
    <c:plotArea>
      <c:layout/>
      <c:barChart>
        <c:barDir val="bar"/>
        <c:grouping val="clustered"/>
        <c:varyColors val="0"/>
        <c:ser>
          <c:idx val="0"/>
          <c:order val="0"/>
          <c:tx>
            <c:strRef>
              <c:f>OVERALL!$F$32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OVERALL!$G$31:$I$31</c:f>
              <c:strCache>
                <c:ptCount val="3"/>
                <c:pt idx="0">
                  <c:v>Institutional support</c:v>
                </c:pt>
                <c:pt idx="1">
                  <c:v>Educational support</c:v>
                </c:pt>
                <c:pt idx="2">
                  <c:v>Financial support</c:v>
                </c:pt>
              </c:strCache>
            </c:strRef>
          </c:cat>
          <c:val>
            <c:numRef>
              <c:f>OVERALL!$G$32:$I$32</c:f>
              <c:numCache>
                <c:formatCode>General</c:formatCode>
                <c:ptCount val="3"/>
                <c:pt idx="0">
                  <c:v>19</c:v>
                </c:pt>
                <c:pt idx="1">
                  <c:v>17</c:v>
                </c:pt>
                <c:pt idx="2">
                  <c:v>20</c:v>
                </c:pt>
              </c:numCache>
            </c:numRef>
          </c:val>
          <c:extLst>
            <c:ext xmlns:c16="http://schemas.microsoft.com/office/drawing/2014/chart" uri="{C3380CC4-5D6E-409C-BE32-E72D297353CC}">
              <c16:uniqueId val="{00000000-5741-044D-ADB0-9208862DD811}"/>
            </c:ext>
          </c:extLst>
        </c:ser>
        <c:ser>
          <c:idx val="1"/>
          <c:order val="1"/>
          <c:tx>
            <c:strRef>
              <c:f>OVERALL!$F$33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OVERALL!$G$31:$I$31</c:f>
              <c:strCache>
                <c:ptCount val="3"/>
                <c:pt idx="0">
                  <c:v>Institutional support</c:v>
                </c:pt>
                <c:pt idx="1">
                  <c:v>Educational support</c:v>
                </c:pt>
                <c:pt idx="2">
                  <c:v>Financial support</c:v>
                </c:pt>
              </c:strCache>
            </c:strRef>
          </c:cat>
          <c:val>
            <c:numRef>
              <c:f>OVERALL!$G$33:$I$33</c:f>
              <c:numCache>
                <c:formatCode>General</c:formatCode>
                <c:ptCount val="3"/>
                <c:pt idx="0">
                  <c:v>3</c:v>
                </c:pt>
                <c:pt idx="1">
                  <c:v>5</c:v>
                </c:pt>
                <c:pt idx="2">
                  <c:v>2</c:v>
                </c:pt>
              </c:numCache>
            </c:numRef>
          </c:val>
          <c:extLst>
            <c:ext xmlns:c16="http://schemas.microsoft.com/office/drawing/2014/chart" uri="{C3380CC4-5D6E-409C-BE32-E72D297353CC}">
              <c16:uniqueId val="{00000001-5741-044D-ADB0-9208862DD811}"/>
            </c:ext>
          </c:extLst>
        </c:ser>
        <c:ser>
          <c:idx val="2"/>
          <c:order val="2"/>
          <c:tx>
            <c:strRef>
              <c:f>OVERALL!$F$34</c:f>
              <c:strCache>
                <c:ptCount val="1"/>
                <c:pt idx="0">
                  <c:v>No  data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OVERALL!$G$31:$I$31</c:f>
              <c:strCache>
                <c:ptCount val="3"/>
                <c:pt idx="0">
                  <c:v>Institutional support</c:v>
                </c:pt>
                <c:pt idx="1">
                  <c:v>Educational support</c:v>
                </c:pt>
                <c:pt idx="2">
                  <c:v>Financial support</c:v>
                </c:pt>
              </c:strCache>
            </c:strRef>
          </c:cat>
          <c:val>
            <c:numRef>
              <c:f>OVERALL!$G$34:$I$34</c:f>
              <c:numCache>
                <c:formatCode>General</c:formatCode>
                <c:ptCount val="3"/>
                <c:pt idx="0">
                  <c:v>4</c:v>
                </c:pt>
                <c:pt idx="1">
                  <c:v>4</c:v>
                </c:pt>
                <c:pt idx="2">
                  <c:v>4</c:v>
                </c:pt>
              </c:numCache>
            </c:numRef>
          </c:val>
          <c:extLst>
            <c:ext xmlns:c16="http://schemas.microsoft.com/office/drawing/2014/chart" uri="{C3380CC4-5D6E-409C-BE32-E72D297353CC}">
              <c16:uniqueId val="{00000002-5741-044D-ADB0-9208862DD811}"/>
            </c:ext>
          </c:extLst>
        </c:ser>
        <c:dLbls>
          <c:showLegendKey val="0"/>
          <c:showVal val="0"/>
          <c:showCatName val="0"/>
          <c:showSerName val="0"/>
          <c:showPercent val="0"/>
          <c:showBubbleSize val="0"/>
        </c:dLbls>
        <c:gapWidth val="182"/>
        <c:axId val="2056609136"/>
        <c:axId val="2056626400"/>
      </c:barChart>
      <c:catAx>
        <c:axId val="205660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crossAx val="2056626400"/>
        <c:crossesAt val="0"/>
        <c:auto val="1"/>
        <c:lblAlgn val="ctr"/>
        <c:lblOffset val="100"/>
        <c:noMultiLvlLbl val="0"/>
      </c:catAx>
      <c:valAx>
        <c:axId val="2056626400"/>
        <c:scaling>
          <c:orientation val="minMax"/>
          <c:max val="2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6609136"/>
        <c:crosses val="autoZero"/>
        <c:crossBetween val="between"/>
        <c:majorUnit val="2"/>
        <c:minorUnit val="1"/>
      </c:valAx>
      <c:spPr>
        <a:noFill/>
        <a:ln>
          <a:noFill/>
        </a:ln>
        <a:effectLst/>
      </c:spPr>
    </c:plotArea>
    <c:legend>
      <c:legendPos val="b"/>
      <c:overlay val="0"/>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600" b="0" i="0" u="none" strike="noStrike" kern="1200" baseline="0">
              <a:solidFill>
                <a:schemeClr val="dk1"/>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HRE National Training Courses 2017-2019</a:t>
            </a:r>
          </a:p>
          <a:p>
            <a:pPr>
              <a:defRPr sz="1400" b="0" i="0" u="none" strike="noStrike" kern="1200" spc="0" baseline="0">
                <a:solidFill>
                  <a:schemeClr val="tx1">
                    <a:lumMod val="65000"/>
                    <a:lumOff val="35000"/>
                  </a:schemeClr>
                </a:solidFill>
                <a:latin typeface="+mn-lt"/>
                <a:ea typeface="+mn-ea"/>
                <a:cs typeface="+mn-cs"/>
              </a:defRPr>
            </a:pPr>
            <a:r>
              <a:rPr lang="en-US" sz="20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Profile</a:t>
            </a:r>
            <a:r>
              <a:rPr lang="en-US" sz="2000" b="1" baseline="0"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 of participants per course</a:t>
            </a:r>
            <a:endParaRPr lang="en-US" sz="20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611-CD4C-AB06-E9ACE479381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611-CD4C-AB06-E9ACE479381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611-CD4C-AB06-E9ACE479381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611-CD4C-AB06-E9ACE479381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611-CD4C-AB06-E9ACE479381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611-CD4C-AB06-E9ACE479381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611-CD4C-AB06-E9ACE479381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611-CD4C-AB06-E9ACE479381B}"/>
              </c:ext>
            </c:extLst>
          </c:dPt>
          <c:dLbls>
            <c:dLbl>
              <c:idx val="0"/>
              <c:layout>
                <c:manualLayout>
                  <c:x val="-0.17859907499562155"/>
                  <c:y val="9.047810128043982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611-CD4C-AB06-E9ACE479381B}"/>
                </c:ext>
              </c:extLst>
            </c:dLbl>
            <c:dLbl>
              <c:idx val="3"/>
              <c:layout>
                <c:manualLayout>
                  <c:x val="0.13093300199953756"/>
                  <c:y val="-0.294837513949610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611-CD4C-AB06-E9ACE479381B}"/>
                </c:ext>
              </c:extLst>
            </c:dLbl>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Participants!$J$38:$J$45</c:f>
              <c:strCache>
                <c:ptCount val="8"/>
                <c:pt idx="0">
                  <c:v>Youth workers</c:v>
                </c:pt>
                <c:pt idx="1">
                  <c:v>Youth leaders</c:v>
                </c:pt>
                <c:pt idx="2">
                  <c:v>Governmental representatives</c:v>
                </c:pt>
                <c:pt idx="3">
                  <c:v>Teachers</c:v>
                </c:pt>
                <c:pt idx="4">
                  <c:v>University students</c:v>
                </c:pt>
                <c:pt idx="5">
                  <c:v>HR activists</c:v>
                </c:pt>
                <c:pt idx="6">
                  <c:v>Local municipalities</c:v>
                </c:pt>
                <c:pt idx="7">
                  <c:v>Other</c:v>
                </c:pt>
              </c:strCache>
            </c:strRef>
          </c:cat>
          <c:val>
            <c:numRef>
              <c:f>Participants!$K$38:$K$45</c:f>
              <c:numCache>
                <c:formatCode>General</c:formatCode>
                <c:ptCount val="8"/>
                <c:pt idx="0">
                  <c:v>18</c:v>
                </c:pt>
                <c:pt idx="1">
                  <c:v>14</c:v>
                </c:pt>
                <c:pt idx="2">
                  <c:v>1</c:v>
                </c:pt>
                <c:pt idx="3">
                  <c:v>14</c:v>
                </c:pt>
                <c:pt idx="4">
                  <c:v>8</c:v>
                </c:pt>
                <c:pt idx="5">
                  <c:v>12</c:v>
                </c:pt>
                <c:pt idx="6">
                  <c:v>0</c:v>
                </c:pt>
                <c:pt idx="7">
                  <c:v>6</c:v>
                </c:pt>
              </c:numCache>
            </c:numRef>
          </c:val>
          <c:extLst>
            <c:ext xmlns:c16="http://schemas.microsoft.com/office/drawing/2014/chart" uri="{C3380CC4-5D6E-409C-BE32-E72D297353CC}">
              <c16:uniqueId val="{00000010-0611-CD4C-AB06-E9ACE479381B}"/>
            </c:ext>
          </c:extLst>
        </c:ser>
        <c:dLbls>
          <c:showLegendKey val="0"/>
          <c:showVal val="1"/>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Participants to HRE NTCs 2017-2019</a:t>
            </a:r>
          </a:p>
          <a:p>
            <a:pPr>
              <a:defRPr/>
            </a:pPr>
            <a:r>
              <a:rPr lang="en-US" sz="20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Gender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7B-2E42-9C69-11CC94CB6DED}"/>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7B-2E42-9C69-11CC94CB6DE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77B-2E42-9C69-11CC94CB6DED}"/>
              </c:ext>
            </c:extLst>
          </c:dPt>
          <c:dLbls>
            <c:dLbl>
              <c:idx val="0"/>
              <c:layout>
                <c:manualLayout>
                  <c:x val="-0.13456152579946012"/>
                  <c:y val="0.14046616374652929"/>
                </c:manualLayout>
              </c:layout>
              <c:tx>
                <c:rich>
                  <a:bodyPr/>
                  <a:lstStyle/>
                  <a:p>
                    <a:fld id="{0A060F4F-7C55-1649-9E83-D3B049DC1F61}" type="VALUE">
                      <a:rPr lang="en-US" sz="2400" b="1" smtClean="0">
                        <a:latin typeface="Droid Serif" panose="02020600060500020200" pitchFamily="18" charset="0"/>
                        <a:ea typeface="Droid Serif" panose="02020600060500020200" pitchFamily="18" charset="0"/>
                        <a:cs typeface="Droid Serif" panose="02020600060500020200" pitchFamily="18" charset="0"/>
                      </a:rPr>
                      <a:pPr/>
                      <a:t>[VALUE]</a:t>
                    </a:fld>
                    <a:endParaRPr lang="en-US" sz="2400" b="1" baseline="0" dirty="0">
                      <a:latin typeface="Droid Serif" panose="02020600060500020200" pitchFamily="18" charset="0"/>
                      <a:ea typeface="Droid Serif" panose="02020600060500020200" pitchFamily="18" charset="0"/>
                      <a:cs typeface="Droid Serif" panose="02020600060500020200" pitchFamily="18" charset="0"/>
                    </a:endParaRPr>
                  </a:p>
                  <a:p>
                    <a:fld id="{B4BD5E99-F318-BC4C-A336-0A6FDBCDD78C}" type="PERCENTAGE">
                      <a:rPr lang="en-US" sz="2400" b="1" baseline="0" smtClean="0">
                        <a:latin typeface="Droid Serif" panose="02020600060500020200" pitchFamily="18" charset="0"/>
                        <a:ea typeface="Droid Serif" panose="02020600060500020200" pitchFamily="18" charset="0"/>
                        <a:cs typeface="Droid Serif" panose="02020600060500020200" pitchFamily="18" charset="0"/>
                      </a:rPr>
                      <a:pPr/>
                      <a:t>[PERCENTAGE]</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7B-2E42-9C69-11CC94CB6DED}"/>
                </c:ext>
              </c:extLst>
            </c:dLbl>
            <c:dLbl>
              <c:idx val="1"/>
              <c:layout>
                <c:manualLayout>
                  <c:x val="0.12773183825873444"/>
                  <c:y val="-0.16296148041238367"/>
                </c:manualLayout>
              </c:layout>
              <c:tx>
                <c:rich>
                  <a:bodyPr/>
                  <a:lstStyle/>
                  <a:p>
                    <a:fld id="{D27E7950-062E-264E-930B-F8316E7503DA}" type="VALUE">
                      <a:rPr lang="en-US" sz="2400" b="1" smtClean="0">
                        <a:latin typeface="Droid Serif" panose="02020600060500020200" pitchFamily="18" charset="0"/>
                        <a:ea typeface="Droid Serif" panose="02020600060500020200" pitchFamily="18" charset="0"/>
                        <a:cs typeface="Droid Serif" panose="02020600060500020200" pitchFamily="18" charset="0"/>
                      </a:rPr>
                      <a:pPr/>
                      <a:t>[VALUE]</a:t>
                    </a:fld>
                    <a:endParaRPr lang="en-US" sz="2400" b="1" baseline="0" dirty="0">
                      <a:latin typeface="Droid Serif" panose="02020600060500020200" pitchFamily="18" charset="0"/>
                      <a:ea typeface="Droid Serif" panose="02020600060500020200" pitchFamily="18" charset="0"/>
                      <a:cs typeface="Droid Serif" panose="02020600060500020200" pitchFamily="18" charset="0"/>
                    </a:endParaRPr>
                  </a:p>
                  <a:p>
                    <a:r>
                      <a:rPr lang="en-US" sz="2400" b="1" baseline="0" dirty="0">
                        <a:latin typeface="Droid Serif" panose="02020600060500020200" pitchFamily="18" charset="0"/>
                        <a:ea typeface="Droid Serif" panose="02020600060500020200" pitchFamily="18" charset="0"/>
                        <a:cs typeface="Droid Serif" panose="02020600060500020200" pitchFamily="18" charset="0"/>
                      </a:rPr>
                      <a:t> </a:t>
                    </a:r>
                    <a:fld id="{671E6DCF-752D-6B4C-8E7E-26697CCE25F9}" type="PERCENTAGE">
                      <a:rPr lang="en-US" sz="2400" b="1" baseline="0">
                        <a:latin typeface="Droid Serif" panose="02020600060500020200" pitchFamily="18" charset="0"/>
                        <a:ea typeface="Droid Serif" panose="02020600060500020200" pitchFamily="18" charset="0"/>
                        <a:cs typeface="Droid Serif" panose="02020600060500020200" pitchFamily="18" charset="0"/>
                      </a:rPr>
                      <a:pPr/>
                      <a:t>[PERCENTAGE]</a:t>
                    </a:fld>
                    <a:endParaRPr lang="en-US" sz="2400" b="1" baseline="0" dirty="0">
                      <a:latin typeface="Droid Serif" panose="02020600060500020200" pitchFamily="18" charset="0"/>
                      <a:ea typeface="Droid Serif" panose="02020600060500020200" pitchFamily="18" charset="0"/>
                      <a:cs typeface="Droid Serif" panose="02020600060500020200" pitchFamily="18" charset="0"/>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7B-2E42-9C69-11CC94CB6DED}"/>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Droid Serif" panose="02020600060500020200" pitchFamily="18" charset="0"/>
                        <a:ea typeface="Droid Serif" panose="02020600060500020200" pitchFamily="18" charset="0"/>
                        <a:cs typeface="Droid Serif" panose="02020600060500020200" pitchFamily="18" charset="0"/>
                      </a:defRPr>
                    </a:pPr>
                    <a:fld id="{5108531B-F43F-D842-94EF-A3C53EFFBC7F}" type="VALUE">
                      <a:rPr lang="en-US" smtClean="0"/>
                      <a:pPr>
                        <a:defRPr sz="2400" b="1">
                          <a:latin typeface="Droid Serif" panose="02020600060500020200" pitchFamily="18" charset="0"/>
                          <a:ea typeface="Droid Serif" panose="02020600060500020200" pitchFamily="18" charset="0"/>
                          <a:cs typeface="Droid Serif" panose="02020600060500020200" pitchFamily="18" charset="0"/>
                        </a:defRPr>
                      </a:pPr>
                      <a:t>[VALUE]</a:t>
                    </a:fld>
                    <a:endParaRPr lang="en-US" baseline="0"/>
                  </a:p>
                  <a:p>
                    <a:pPr>
                      <a:defRPr sz="2400" b="1">
                        <a:latin typeface="Droid Serif" panose="02020600060500020200" pitchFamily="18" charset="0"/>
                        <a:ea typeface="Droid Serif" panose="02020600060500020200" pitchFamily="18" charset="0"/>
                        <a:cs typeface="Droid Serif" panose="02020600060500020200" pitchFamily="18" charset="0"/>
                      </a:defRPr>
                    </a:pPr>
                    <a:fld id="{528FD9D0-FCCC-4645-9A27-5D46699CAB25}" type="PERCENTAGE">
                      <a:rPr lang="en-US" baseline="0" smtClean="0"/>
                      <a:pPr>
                        <a:defRPr sz="2400" b="1">
                          <a:latin typeface="Droid Serif" panose="02020600060500020200" pitchFamily="18" charset="0"/>
                          <a:ea typeface="Droid Serif" panose="02020600060500020200" pitchFamily="18" charset="0"/>
                          <a:cs typeface="Droid Serif" panose="02020600060500020200" pitchFamily="18" charset="0"/>
                        </a:defRPr>
                      </a:pPr>
                      <a:t>[PERCENTAGE]</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77B-2E42-9C69-11CC94CB6DED}"/>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Participants!$A$40:$A$42</c:f>
              <c:strCache>
                <c:ptCount val="3"/>
                <c:pt idx="0">
                  <c:v>Men</c:v>
                </c:pt>
                <c:pt idx="1">
                  <c:v>Women</c:v>
                </c:pt>
                <c:pt idx="2">
                  <c:v>Other</c:v>
                </c:pt>
              </c:strCache>
            </c:strRef>
          </c:cat>
          <c:val>
            <c:numRef>
              <c:f>Participants!$B$40:$B$42</c:f>
              <c:numCache>
                <c:formatCode>General</c:formatCode>
                <c:ptCount val="3"/>
                <c:pt idx="0">
                  <c:v>156</c:v>
                </c:pt>
                <c:pt idx="1">
                  <c:v>386</c:v>
                </c:pt>
                <c:pt idx="2">
                  <c:v>2</c:v>
                </c:pt>
              </c:numCache>
            </c:numRef>
          </c:val>
          <c:extLst>
            <c:ext xmlns:c16="http://schemas.microsoft.com/office/drawing/2014/chart" uri="{C3380CC4-5D6E-409C-BE32-E72D297353CC}">
              <c16:uniqueId val="{00000006-E77B-2E42-9C69-11CC94CB6DE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827893103681038"/>
          <c:y val="0.53247320158027744"/>
          <c:w val="0.15286304602513817"/>
          <c:h val="0.3118362940171943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HRE National Training Courses 2017-2019</a:t>
            </a:r>
          </a:p>
          <a:p>
            <a:pPr>
              <a:defRPr/>
            </a:pPr>
            <a:r>
              <a:rPr lang="en-GB"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Topics explored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108721986674743"/>
          <c:y val="0.21845944572735851"/>
          <c:w val="0.69305807927855168"/>
          <c:h val="0.726914402002242"/>
        </c:manualLayout>
      </c:layout>
      <c:barChart>
        <c:barDir val="bar"/>
        <c:grouping val="clustered"/>
        <c:varyColors val="0"/>
        <c:ser>
          <c:idx val="0"/>
          <c:order val="0"/>
          <c:spPr>
            <a:solidFill>
              <a:schemeClr val="accent2"/>
            </a:solidFill>
            <a:ln>
              <a:noFill/>
            </a:ln>
            <a:effectLst/>
          </c:spPr>
          <c:invertIfNegative val="0"/>
          <c:dLbls>
            <c:delete val="1"/>
          </c:dLbls>
          <c:cat>
            <c:strRef>
              <c:f>'COMPASS themes'!$A$37:$A$57</c:f>
              <c:strCache>
                <c:ptCount val="21"/>
                <c:pt idx="0">
                  <c:v>Children</c:v>
                </c:pt>
                <c:pt idx="1">
                  <c:v>Citizenship</c:v>
                </c:pt>
                <c:pt idx="2">
                  <c:v>Democracy</c:v>
                </c:pt>
                <c:pt idx="3">
                  <c:v>Education</c:v>
                </c:pt>
                <c:pt idx="4">
                  <c:v>Discrimination, xenofobia</c:v>
                </c:pt>
                <c:pt idx="5">
                  <c:v>Environment (since 2018)</c:v>
                </c:pt>
                <c:pt idx="6">
                  <c:v>Gender equality</c:v>
                </c:pt>
                <c:pt idx="7">
                  <c:v>Globalisation</c:v>
                </c:pt>
                <c:pt idx="8">
                  <c:v>Health</c:v>
                </c:pt>
                <c:pt idx="9">
                  <c:v>Human security</c:v>
                </c:pt>
                <c:pt idx="10">
                  <c:v>Media</c:v>
                </c:pt>
                <c:pt idx="11">
                  <c:v>Peace and violence</c:v>
                </c:pt>
                <c:pt idx="12">
                  <c:v>Poverty</c:v>
                </c:pt>
                <c:pt idx="13">
                  <c:v>Social rights</c:v>
                </c:pt>
                <c:pt idx="14">
                  <c:v>Remembrance</c:v>
                </c:pt>
                <c:pt idx="15">
                  <c:v>Sport</c:v>
                </c:pt>
                <c:pt idx="16">
                  <c:v>Culture</c:v>
                </c:pt>
                <c:pt idx="17">
                  <c:v>Terrorism</c:v>
                </c:pt>
                <c:pt idx="18">
                  <c:v>Disabilism</c:v>
                </c:pt>
                <c:pt idx="19">
                  <c:v>War</c:v>
                </c:pt>
                <c:pt idx="20">
                  <c:v>Other</c:v>
                </c:pt>
              </c:strCache>
            </c:strRef>
          </c:cat>
          <c:val>
            <c:numRef>
              <c:f>'COMPASS themes'!$B$37:$B$57</c:f>
              <c:numCache>
                <c:formatCode>General</c:formatCode>
                <c:ptCount val="21"/>
                <c:pt idx="0">
                  <c:v>4</c:v>
                </c:pt>
                <c:pt idx="1">
                  <c:v>10</c:v>
                </c:pt>
                <c:pt idx="2">
                  <c:v>12</c:v>
                </c:pt>
                <c:pt idx="3">
                  <c:v>11</c:v>
                </c:pt>
                <c:pt idx="4">
                  <c:v>12</c:v>
                </c:pt>
                <c:pt idx="5">
                  <c:v>1</c:v>
                </c:pt>
                <c:pt idx="6">
                  <c:v>10</c:v>
                </c:pt>
                <c:pt idx="7">
                  <c:v>3</c:v>
                </c:pt>
                <c:pt idx="8">
                  <c:v>2</c:v>
                </c:pt>
                <c:pt idx="9">
                  <c:v>4</c:v>
                </c:pt>
                <c:pt idx="10">
                  <c:v>7</c:v>
                </c:pt>
                <c:pt idx="11">
                  <c:v>4</c:v>
                </c:pt>
                <c:pt idx="12">
                  <c:v>1</c:v>
                </c:pt>
                <c:pt idx="13">
                  <c:v>10</c:v>
                </c:pt>
                <c:pt idx="14">
                  <c:v>2</c:v>
                </c:pt>
                <c:pt idx="15">
                  <c:v>1</c:v>
                </c:pt>
                <c:pt idx="16">
                  <c:v>1</c:v>
                </c:pt>
                <c:pt idx="17">
                  <c:v>1</c:v>
                </c:pt>
                <c:pt idx="18">
                  <c:v>2</c:v>
                </c:pt>
                <c:pt idx="19">
                  <c:v>0</c:v>
                </c:pt>
                <c:pt idx="20">
                  <c:v>8</c:v>
                </c:pt>
              </c:numCache>
            </c:numRef>
          </c:val>
          <c:extLst>
            <c:ext xmlns:c16="http://schemas.microsoft.com/office/drawing/2014/chart" uri="{C3380CC4-5D6E-409C-BE32-E72D297353CC}">
              <c16:uniqueId val="{00000000-3E2C-3F4E-B33D-943B60F40408}"/>
            </c:ext>
          </c:extLst>
        </c:ser>
        <c:dLbls>
          <c:dLblPos val="inEnd"/>
          <c:showLegendKey val="0"/>
          <c:showVal val="1"/>
          <c:showCatName val="0"/>
          <c:showSerName val="0"/>
          <c:showPercent val="0"/>
          <c:showBubbleSize val="0"/>
        </c:dLbls>
        <c:gapWidth val="182"/>
        <c:axId val="1063680688"/>
        <c:axId val="1063865152"/>
      </c:barChart>
      <c:catAx>
        <c:axId val="1063680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roid Serif" panose="02020600060500020200" pitchFamily="18" charset="0"/>
                <a:ea typeface="Droid Serif" panose="02020600060500020200" pitchFamily="18" charset="0"/>
                <a:cs typeface="Droid Serif" panose="02020600060500020200" pitchFamily="18" charset="0"/>
              </a:defRPr>
            </a:pPr>
            <a:endParaRPr lang="fr-FR"/>
          </a:p>
        </c:txPr>
        <c:crossAx val="1063865152"/>
        <c:crosses val="autoZero"/>
        <c:auto val="1"/>
        <c:lblAlgn val="ctr"/>
        <c:lblOffset val="100"/>
        <c:noMultiLvlLbl val="0"/>
      </c:catAx>
      <c:valAx>
        <c:axId val="1063865152"/>
        <c:scaling>
          <c:orientation val="minMax"/>
          <c:max val="12"/>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636806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cap="all" spc="50" baseline="0">
                <a:solidFill>
                  <a:sysClr val="windowText" lastClr="000000">
                    <a:lumMod val="65000"/>
                    <a:lumOff val="35000"/>
                  </a:sysClr>
                </a:solidFill>
                <a:latin typeface="+mn-lt"/>
                <a:ea typeface="+mn-ea"/>
                <a:cs typeface="+mn-cs"/>
              </a:defRPr>
            </a:pPr>
            <a:r>
              <a:rPr lang="en-US" sz="1600" b="1" i="0" cap="none" baseline="0" dirty="0">
                <a:solidFill>
                  <a:srgbClr val="002060"/>
                </a:solidFill>
                <a:effectLst/>
                <a:latin typeface="Droid Serif" panose="02020600060500020200" pitchFamily="18" charset="0"/>
                <a:ea typeface="Droid Serif" panose="02020600060500020200" pitchFamily="18" charset="0"/>
                <a:cs typeface="Droid Serif" panose="02020600060500020200" pitchFamily="18" charset="0"/>
              </a:rPr>
              <a:t>HRE National Training Courses 2017-2019</a:t>
            </a:r>
            <a:endParaRPr lang="en-US" sz="1600" cap="none" dirty="0">
              <a:solidFill>
                <a:srgbClr val="002060"/>
              </a:solidFill>
              <a:effectLst/>
              <a:latin typeface="Droid Serif" panose="02020600060500020200" pitchFamily="18" charset="0"/>
              <a:ea typeface="Droid Serif" panose="02020600060500020200" pitchFamily="18" charset="0"/>
              <a:cs typeface="Droid Serif" panose="020206000605000202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600" cap="none" dirty="0">
                <a:solidFill>
                  <a:schemeClr val="accent3"/>
                </a:solidFill>
                <a:latin typeface="Droid Serif" panose="02020600060500020200" pitchFamily="18" charset="0"/>
                <a:ea typeface="Droid Serif" panose="02020600060500020200" pitchFamily="18" charset="0"/>
                <a:cs typeface="Droid Serif" panose="02020600060500020200" pitchFamily="18" charset="0"/>
              </a:rPr>
              <a:t>Did </a:t>
            </a:r>
            <a:r>
              <a:rPr lang="en-US" sz="1600" cap="none" dirty="0" err="1">
                <a:solidFill>
                  <a:schemeClr val="accent3"/>
                </a:solidFill>
                <a:latin typeface="Droid Serif" panose="02020600060500020200" pitchFamily="18" charset="0"/>
                <a:ea typeface="Droid Serif" panose="02020600060500020200" pitchFamily="18" charset="0"/>
                <a:cs typeface="Droid Serif" panose="02020600060500020200" pitchFamily="18" charset="0"/>
              </a:rPr>
              <a:t>organisers</a:t>
            </a:r>
            <a:r>
              <a:rPr lang="en-US" sz="1600" cap="none" dirty="0">
                <a:solidFill>
                  <a:schemeClr val="accent3"/>
                </a:solidFill>
                <a:latin typeface="Droid Serif" panose="02020600060500020200" pitchFamily="18" charset="0"/>
                <a:ea typeface="Droid Serif" panose="02020600060500020200" pitchFamily="18" charset="0"/>
                <a:cs typeface="Droid Serif" panose="02020600060500020200" pitchFamily="18" charset="0"/>
              </a:rPr>
              <a:t> undertake a concrete measure to see if</a:t>
            </a:r>
            <a:r>
              <a:rPr lang="en-US" sz="1600" cap="none" baseline="0" dirty="0">
                <a:solidFill>
                  <a:schemeClr val="accent3"/>
                </a:solidFill>
                <a:latin typeface="Droid Serif" panose="02020600060500020200" pitchFamily="18" charset="0"/>
                <a:ea typeface="Droid Serif" panose="02020600060500020200" pitchFamily="18" charset="0"/>
                <a:cs typeface="Droid Serif" panose="02020600060500020200" pitchFamily="18" charset="0"/>
              </a:rPr>
              <a:t> participants' </a:t>
            </a:r>
            <a:r>
              <a:rPr lang="en-US" sz="1600" cap="none" dirty="0">
                <a:solidFill>
                  <a:schemeClr val="accent3"/>
                </a:solidFill>
                <a:latin typeface="Droid Serif" panose="02020600060500020200" pitchFamily="18" charset="0"/>
                <a:ea typeface="Droid Serif" panose="02020600060500020200" pitchFamily="18" charset="0"/>
                <a:cs typeface="Droid Serif" panose="02020600060500020200" pitchFamily="18" charset="0"/>
              </a:rPr>
              <a:t>follow-up activities were implemented?</a:t>
            </a:r>
            <a:endParaRPr lang="en-GB" sz="1600" cap="none" dirty="0">
              <a:solidFill>
                <a:schemeClr val="accent3"/>
              </a:solidFill>
              <a:latin typeface="Droid Serif" panose="02020600060500020200" pitchFamily="18" charset="0"/>
              <a:ea typeface="Droid Serif" panose="02020600060500020200" pitchFamily="18" charset="0"/>
              <a:cs typeface="Droid Serif" panose="02020600060500020200" pitchFamily="18" charset="0"/>
            </a:endParaRPr>
          </a:p>
        </c:rich>
      </c:tx>
      <c:layout>
        <c:manualLayout>
          <c:xMode val="edge"/>
          <c:yMode val="edge"/>
          <c:x val="0.11731233595800522"/>
          <c:y val="1.388888888888888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cap="all" spc="50" baseline="0">
              <a:solidFill>
                <a:sysClr val="windowText" lastClr="000000">
                  <a:lumMod val="65000"/>
                  <a:lumOff val="35000"/>
                </a:sys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55D-9149-BAED-E0F9DF3B1DA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55D-9149-BAED-E0F9DF3B1DA2}"/>
              </c:ext>
            </c:extLst>
          </c:dPt>
          <c:dLbls>
            <c:dLbl>
              <c:idx val="0"/>
              <c:layout>
                <c:manualLayout>
                  <c:x val="-9.7701586514284205E-2"/>
                  <c:y val="-0.1820860111784272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5D-9149-BAED-E0F9DF3B1DA2}"/>
                </c:ext>
              </c:extLst>
            </c:dLbl>
            <c:dLbl>
              <c:idx val="1"/>
              <c:layout>
                <c:manualLayout>
                  <c:x val="9.3235235359359611E-2"/>
                  <c:y val="0.1208215201170029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5D-9149-BAED-E0F9DF3B1D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'SURVEY - Organisers'!$E$5:$E$6</c:f>
              <c:strCache>
                <c:ptCount val="2"/>
                <c:pt idx="0">
                  <c:v>Yes</c:v>
                </c:pt>
                <c:pt idx="1">
                  <c:v>No</c:v>
                </c:pt>
              </c:strCache>
            </c:strRef>
          </c:cat>
          <c:val>
            <c:numRef>
              <c:f>'SURVEY - Organisers'!$F$5:$F$6</c:f>
              <c:numCache>
                <c:formatCode>General</c:formatCode>
                <c:ptCount val="2"/>
                <c:pt idx="0">
                  <c:v>12</c:v>
                </c:pt>
                <c:pt idx="1">
                  <c:v>3</c:v>
                </c:pt>
              </c:numCache>
            </c:numRef>
          </c:val>
          <c:extLst>
            <c:ext xmlns:c16="http://schemas.microsoft.com/office/drawing/2014/chart" uri="{C3380CC4-5D6E-409C-BE32-E72D297353CC}">
              <c16:uniqueId val="{00000004-555D-9149-BAED-E0F9DF3B1DA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600" b="1" i="0" u="none" strike="noStrike" kern="1200" baseline="0">
                <a:solidFill>
                  <a:schemeClr val="tx2"/>
                </a:solidFill>
                <a:latin typeface="+mn-lt"/>
                <a:ea typeface="+mn-ea"/>
                <a:cs typeface="+mn-cs"/>
              </a:defRPr>
            </a:pPr>
            <a:r>
              <a:rPr lang="en-US" dirty="0"/>
              <a:t> </a:t>
            </a:r>
            <a:r>
              <a:rPr lang="en-US" sz="1600" dirty="0">
                <a:solidFill>
                  <a:schemeClr val="accent1"/>
                </a:solidFill>
                <a:latin typeface="Droid Serif" panose="02020600060500020200" pitchFamily="18" charset="0"/>
                <a:ea typeface="Droid Serif" panose="02020600060500020200" pitchFamily="18" charset="0"/>
                <a:cs typeface="Droid Serif" panose="02020600060500020200" pitchFamily="18" charset="0"/>
              </a:rPr>
              <a:t>HRE National Training Courses 2017-2019</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a:defRPr/>
            </a:pPr>
            <a:r>
              <a:rPr lang="en-US" sz="16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rPr>
              <a:t>Involvement of CDEJ/Advisory Council on Youth</a:t>
            </a:r>
            <a:r>
              <a:rPr lang="en-US" sz="1600" baseline="0" dirty="0">
                <a:solidFill>
                  <a:schemeClr val="accent2"/>
                </a:solidFill>
                <a:latin typeface="Droid Serif" panose="02020600060500020200" pitchFamily="18" charset="0"/>
                <a:ea typeface="Droid Serif" panose="02020600060500020200" pitchFamily="18" charset="0"/>
                <a:cs typeface="Droid Serif" panose="02020600060500020200" pitchFamily="18" charset="0"/>
              </a:rPr>
              <a:t> </a:t>
            </a:r>
            <a:r>
              <a:rPr lang="en-US" sz="1600" dirty="0">
                <a:solidFill>
                  <a:schemeClr val="accent2"/>
                </a:solidFill>
                <a:latin typeface="Droid Serif" panose="02020600060500020200" pitchFamily="18" charset="0"/>
                <a:ea typeface="Droid Serif" panose="02020600060500020200" pitchFamily="18" charset="0"/>
                <a:cs typeface="Droid Serif" panose="02020600060500020200" pitchFamily="18" charset="0"/>
              </a:rPr>
              <a:t>members</a:t>
            </a:r>
          </a:p>
        </c:rich>
      </c:tx>
      <c:layout>
        <c:manualLayout>
          <c:xMode val="edge"/>
          <c:yMode val="edge"/>
          <c:x val="0.10731478052623684"/>
          <c:y val="1.6459335738766432E-2"/>
        </c:manualLayout>
      </c:layout>
      <c:overlay val="0"/>
      <c:spPr>
        <a:noFill/>
        <a:ln>
          <a:noFill/>
        </a:ln>
        <a:effectLst/>
      </c:spPr>
      <c:txPr>
        <a:bodyPr rot="0" spcFirstLastPara="1" vertOverflow="ellipsis" vert="horz" wrap="square" anchor="t" anchorCtr="0"/>
        <a:lstStyle/>
        <a:p>
          <a:pPr>
            <a:defRPr sz="1600" b="1" i="0" u="none" strike="noStrike" kern="1200" baseline="0">
              <a:solidFill>
                <a:schemeClr val="tx2"/>
              </a:solidFill>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extLst>
              <c:ext xmlns:c16="http://schemas.microsoft.com/office/drawing/2014/chart" uri="{C3380CC4-5D6E-409C-BE32-E72D297353CC}">
                <c16:uniqueId val="{00000001-0123-104B-9784-BFE8E4595F61}"/>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extLst>
              <c:ext xmlns:c16="http://schemas.microsoft.com/office/drawing/2014/chart" uri="{C3380CC4-5D6E-409C-BE32-E72D297353CC}">
                <c16:uniqueId val="{00000003-0123-104B-9784-BFE8E4595F61}"/>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extLst>
              <c:ext xmlns:c16="http://schemas.microsoft.com/office/drawing/2014/chart" uri="{C3380CC4-5D6E-409C-BE32-E72D297353CC}">
                <c16:uniqueId val="{00000005-0123-104B-9784-BFE8E4595F61}"/>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fr-FR"/>
              </a:p>
            </c:txPr>
            <c:dLblPos val="outEnd"/>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'CDEJ involve'!$A$32:$A$34</c:f>
              <c:strCache>
                <c:ptCount val="3"/>
                <c:pt idx="0">
                  <c:v>Yes</c:v>
                </c:pt>
                <c:pt idx="1">
                  <c:v>No</c:v>
                </c:pt>
                <c:pt idx="2">
                  <c:v>No data</c:v>
                </c:pt>
              </c:strCache>
            </c:strRef>
          </c:cat>
          <c:val>
            <c:numRef>
              <c:f>'CDEJ involve'!$B$32:$B$34</c:f>
              <c:numCache>
                <c:formatCode>General</c:formatCode>
                <c:ptCount val="3"/>
                <c:pt idx="0">
                  <c:v>10</c:v>
                </c:pt>
                <c:pt idx="1">
                  <c:v>10</c:v>
                </c:pt>
                <c:pt idx="2">
                  <c:v>6</c:v>
                </c:pt>
              </c:numCache>
            </c:numRef>
          </c:val>
          <c:extLst>
            <c:ext xmlns:c16="http://schemas.microsoft.com/office/drawing/2014/chart" uri="{C3380CC4-5D6E-409C-BE32-E72D297353CC}">
              <c16:uniqueId val="{00000006-0123-104B-9784-BFE8E4595F61}"/>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1-24T23:15:11.003" idx="1">
    <p:pos x="5760" y="-49"/>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4T23:15:11.003" idx="1">
    <p:pos x="5760" y="-4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7202B-E602-FB48-9260-F19CD3DDC4AB}" type="doc">
      <dgm:prSet loTypeId="urn:microsoft.com/office/officeart/2009/layout/ReverseList" loCatId="" qsTypeId="urn:microsoft.com/office/officeart/2005/8/quickstyle/simple1" qsCatId="simple" csTypeId="urn:microsoft.com/office/officeart/2005/8/colors/accent1_2" csCatId="accent1" phldr="1"/>
      <dgm:spPr/>
      <dgm:t>
        <a:bodyPr/>
        <a:lstStyle/>
        <a:p>
          <a:endParaRPr lang="en-US"/>
        </a:p>
      </dgm:t>
    </dgm:pt>
    <dgm:pt modelId="{24ACA705-2536-5846-9FB5-22491A223BFF}">
      <dgm:prSet phldrT="[Text]" custT="1"/>
      <dgm:spPr/>
      <dgm:t>
        <a:bodyPr/>
        <a:lstStyle/>
        <a:p>
          <a:pPr>
            <a:buFont typeface="Courier New" panose="02070309020205020404" pitchFamily="49" charset="0"/>
            <a:buChar char="o"/>
          </a:pPr>
          <a:r>
            <a:rPr lang="en-GB" sz="1400" b="1" dirty="0"/>
            <a:t>Promoting human rights/a universal culture of human rights, in particular social rights; democratic values </a:t>
          </a:r>
          <a:r>
            <a:rPr lang="en-GB" sz="1400" dirty="0"/>
            <a:t>and specifically</a:t>
          </a:r>
        </a:p>
        <a:p>
          <a:pPr>
            <a:buFont typeface="Courier New" panose="02070309020205020404" pitchFamily="49" charset="0"/>
            <a:buChar char="o"/>
          </a:pPr>
          <a:endParaRPr lang="en-GB" sz="1200" dirty="0"/>
        </a:p>
        <a:p>
          <a:pPr>
            <a:buFont typeface="Courier New" panose="02070309020205020404" pitchFamily="49" charset="0"/>
            <a:buChar char="o"/>
          </a:pPr>
          <a:r>
            <a:rPr lang="en-GB" sz="1200" dirty="0"/>
            <a:t>Working on values associated with human rights, such responsibility, justice, solidarity cooperation</a:t>
          </a:r>
          <a:endParaRPr lang="en-US" sz="1200" dirty="0"/>
        </a:p>
        <a:p>
          <a:pPr>
            <a:buFont typeface="Courier New" panose="02070309020205020404" pitchFamily="49" charset="0"/>
            <a:buChar char="o"/>
          </a:pPr>
          <a:r>
            <a:rPr lang="en-GB" sz="1200" dirty="0"/>
            <a:t>Getting insights on the history of human rights, contemporary human rights concepts, institutions and fundamental documents for the protection of human rights at the global level</a:t>
          </a:r>
          <a:endParaRPr lang="en-US" sz="1200" dirty="0"/>
        </a:p>
        <a:p>
          <a:pPr>
            <a:buFont typeface="Courier New" panose="02070309020205020404" pitchFamily="49" charset="0"/>
            <a:buChar char="o"/>
          </a:pPr>
          <a:r>
            <a:rPr lang="en-GB" sz="1200" dirty="0"/>
            <a:t>Developing competences for activism and lobbying for human rights at national level</a:t>
          </a:r>
          <a:endParaRPr lang="en-US" sz="1200" dirty="0"/>
        </a:p>
        <a:p>
          <a:pPr>
            <a:buFont typeface="Courier New" panose="02070309020205020404" pitchFamily="49" charset="0"/>
            <a:buChar char="o"/>
          </a:pPr>
          <a:r>
            <a:rPr lang="en-GB" sz="1200" dirty="0"/>
            <a:t>Exploring what it means to be youth with fewer opportunities in relation to human rights</a:t>
          </a:r>
          <a:endParaRPr lang="en-US" sz="1200" dirty="0"/>
        </a:p>
        <a:p>
          <a:pPr>
            <a:buFont typeface="Courier New" panose="02070309020205020404" pitchFamily="49" charset="0"/>
            <a:buChar char="o"/>
          </a:pPr>
          <a:r>
            <a:rPr lang="en-GB" sz="1200" dirty="0"/>
            <a:t>Using tools for promoting an understanding and respect for human rights online </a:t>
          </a:r>
          <a:endParaRPr lang="en-US" sz="1200" dirty="0"/>
        </a:p>
        <a:p>
          <a:pPr>
            <a:buFont typeface="Courier New" panose="02070309020205020404" pitchFamily="49" charset="0"/>
            <a:buChar char="o"/>
          </a:pPr>
          <a:r>
            <a:rPr lang="en-GB" sz="1200" dirty="0"/>
            <a:t>Mapping challenges to human rights in a certain national context</a:t>
          </a:r>
          <a:endParaRPr lang="en-US" sz="1200" dirty="0"/>
        </a:p>
      </dgm:t>
    </dgm:pt>
    <dgm:pt modelId="{9897AE6A-2E31-6B48-9C99-7ED7FC00BF91}" type="parTrans" cxnId="{8B8E465C-AEAB-794A-87D8-B5229A96C1F6}">
      <dgm:prSet/>
      <dgm:spPr/>
      <dgm:t>
        <a:bodyPr/>
        <a:lstStyle/>
        <a:p>
          <a:endParaRPr lang="en-US"/>
        </a:p>
      </dgm:t>
    </dgm:pt>
    <dgm:pt modelId="{D6618CF0-A30C-D84C-AE2A-89F2E7FA8257}" type="sibTrans" cxnId="{8B8E465C-AEAB-794A-87D8-B5229A96C1F6}">
      <dgm:prSet/>
      <dgm:spPr/>
      <dgm:t>
        <a:bodyPr/>
        <a:lstStyle/>
        <a:p>
          <a:endParaRPr lang="en-US"/>
        </a:p>
      </dgm:t>
    </dgm:pt>
    <dgm:pt modelId="{7C5D4515-3D3F-974C-8AAD-0E7B24E89527}">
      <dgm:prSet phldrT="[Text]" custT="1"/>
      <dgm:spPr/>
      <dgm:t>
        <a:bodyPr/>
        <a:lstStyle/>
        <a:p>
          <a:pPr>
            <a:buFont typeface="Courier New" panose="02070309020205020404" pitchFamily="49" charset="0"/>
            <a:buChar char="o"/>
          </a:pPr>
          <a:r>
            <a:rPr lang="en-GB" sz="1400" b="1" dirty="0"/>
            <a:t>Promoting human rights education with young people </a:t>
          </a:r>
          <a:r>
            <a:rPr lang="en-GB" sz="1400" dirty="0"/>
            <a:t>and specifically</a:t>
          </a:r>
          <a:endParaRPr lang="en-US" sz="1400" dirty="0"/>
        </a:p>
        <a:p>
          <a:pPr>
            <a:buFont typeface="Courier New" panose="02070309020205020404" pitchFamily="49" charset="0"/>
            <a:buChar char="o"/>
          </a:pPr>
          <a:endParaRPr lang="en-GB" sz="1400" dirty="0"/>
        </a:p>
        <a:p>
          <a:pPr>
            <a:buFont typeface="Courier New" panose="02070309020205020404" pitchFamily="49" charset="0"/>
            <a:buChar char="o"/>
          </a:pPr>
          <a:endParaRPr lang="en-GB" sz="1200" dirty="0"/>
        </a:p>
        <a:p>
          <a:pPr>
            <a:buFont typeface="Courier New" panose="02070309020205020404" pitchFamily="49" charset="0"/>
            <a:buChar char="o"/>
          </a:pPr>
          <a:r>
            <a:rPr lang="en-GB" sz="1200" dirty="0"/>
            <a:t>Contributing to its mainstreaming in a particular national context.</a:t>
          </a:r>
          <a:endParaRPr lang="en-US" sz="1200" dirty="0"/>
        </a:p>
      </dgm:t>
    </dgm:pt>
    <dgm:pt modelId="{DF67F3A4-7DDC-F84E-8761-C65DAAFABB80}" type="parTrans" cxnId="{13E507B6-5F5D-554F-AF27-AE8C0E78D650}">
      <dgm:prSet/>
      <dgm:spPr/>
      <dgm:t>
        <a:bodyPr/>
        <a:lstStyle/>
        <a:p>
          <a:endParaRPr lang="en-US"/>
        </a:p>
      </dgm:t>
    </dgm:pt>
    <dgm:pt modelId="{BFC6F5F4-EB01-0842-B3C9-CD9733B4C112}" type="sibTrans" cxnId="{13E507B6-5F5D-554F-AF27-AE8C0E78D650}">
      <dgm:prSet/>
      <dgm:spPr/>
      <dgm:t>
        <a:bodyPr/>
        <a:lstStyle/>
        <a:p>
          <a:endParaRPr lang="en-US"/>
        </a:p>
      </dgm:t>
    </dgm:pt>
    <dgm:pt modelId="{C1EF3F80-EB43-7A4E-9800-962C19F069F6}" type="pres">
      <dgm:prSet presAssocID="{7DE7202B-E602-FB48-9260-F19CD3DDC4AB}" presName="Name0" presStyleCnt="0">
        <dgm:presLayoutVars>
          <dgm:chMax val="2"/>
          <dgm:chPref val="2"/>
          <dgm:animLvl val="lvl"/>
        </dgm:presLayoutVars>
      </dgm:prSet>
      <dgm:spPr/>
    </dgm:pt>
    <dgm:pt modelId="{95915628-AAEB-1341-B225-0B0C487B9843}" type="pres">
      <dgm:prSet presAssocID="{7DE7202B-E602-FB48-9260-F19CD3DDC4AB}" presName="LeftText" presStyleLbl="revTx" presStyleIdx="0" presStyleCnt="0">
        <dgm:presLayoutVars>
          <dgm:bulletEnabled val="1"/>
        </dgm:presLayoutVars>
      </dgm:prSet>
      <dgm:spPr/>
    </dgm:pt>
    <dgm:pt modelId="{A29678F3-2CA3-DF4A-B9DA-A8CB146E36ED}" type="pres">
      <dgm:prSet presAssocID="{7DE7202B-E602-FB48-9260-F19CD3DDC4AB}" presName="LeftNode" presStyleLbl="bgImgPlace1" presStyleIdx="0" presStyleCnt="2" custScaleX="205057" custScaleY="155545" custLinFactNeighborX="-55272" custLinFactNeighborY="-4">
        <dgm:presLayoutVars>
          <dgm:chMax val="2"/>
          <dgm:chPref val="2"/>
        </dgm:presLayoutVars>
      </dgm:prSet>
      <dgm:spPr/>
    </dgm:pt>
    <dgm:pt modelId="{B4D687F2-C0E8-DD46-92DE-CC18D3B5F510}" type="pres">
      <dgm:prSet presAssocID="{7DE7202B-E602-FB48-9260-F19CD3DDC4AB}" presName="RightText" presStyleLbl="revTx" presStyleIdx="0" presStyleCnt="0">
        <dgm:presLayoutVars>
          <dgm:bulletEnabled val="1"/>
        </dgm:presLayoutVars>
      </dgm:prSet>
      <dgm:spPr/>
    </dgm:pt>
    <dgm:pt modelId="{D2DF0987-EFF2-AA46-ACBD-AC3CCD84BAF6}" type="pres">
      <dgm:prSet presAssocID="{7DE7202B-E602-FB48-9260-F19CD3DDC4AB}" presName="RightNode" presStyleLbl="bgImgPlace1" presStyleIdx="1" presStyleCnt="2" custScaleX="216260" custScaleY="155345" custLinFactNeighborX="67258" custLinFactNeighborY="-8">
        <dgm:presLayoutVars>
          <dgm:chMax val="0"/>
          <dgm:chPref val="0"/>
        </dgm:presLayoutVars>
      </dgm:prSet>
      <dgm:spPr/>
    </dgm:pt>
    <dgm:pt modelId="{FFFA8F92-F42F-7F43-9B60-790AEAF9A0F7}" type="pres">
      <dgm:prSet presAssocID="{7DE7202B-E602-FB48-9260-F19CD3DDC4AB}" presName="TopArrow" presStyleLbl="node1" presStyleIdx="0" presStyleCnt="2" custScaleX="38736" custScaleY="45860" custLinFactNeighborX="2225" custLinFactNeighborY="-38222"/>
      <dgm:spPr/>
    </dgm:pt>
    <dgm:pt modelId="{DBC5A1B3-C110-304D-AE3B-D5ED5C07D0F7}" type="pres">
      <dgm:prSet presAssocID="{7DE7202B-E602-FB48-9260-F19CD3DDC4AB}" presName="BottomArrow" presStyleLbl="node1" presStyleIdx="1" presStyleCnt="2" custScaleX="44180" custScaleY="44427" custLinFactNeighborX="-1597" custLinFactNeighborY="39496"/>
      <dgm:spPr/>
    </dgm:pt>
  </dgm:ptLst>
  <dgm:cxnLst>
    <dgm:cxn modelId="{A8E3EF28-DDEE-BB48-9A0A-8CE4C6853539}" type="presOf" srcId="{7C5D4515-3D3F-974C-8AAD-0E7B24E89527}" destId="{D2DF0987-EFF2-AA46-ACBD-AC3CCD84BAF6}" srcOrd="1" destOrd="0" presId="urn:microsoft.com/office/officeart/2009/layout/ReverseList"/>
    <dgm:cxn modelId="{6DDDED40-F39A-B64E-A10B-2AB570B11A82}" type="presOf" srcId="{7DE7202B-E602-FB48-9260-F19CD3DDC4AB}" destId="{C1EF3F80-EB43-7A4E-9800-962C19F069F6}" srcOrd="0" destOrd="0" presId="urn:microsoft.com/office/officeart/2009/layout/ReverseList"/>
    <dgm:cxn modelId="{8B8E465C-AEAB-794A-87D8-B5229A96C1F6}" srcId="{7DE7202B-E602-FB48-9260-F19CD3DDC4AB}" destId="{24ACA705-2536-5846-9FB5-22491A223BFF}" srcOrd="0" destOrd="0" parTransId="{9897AE6A-2E31-6B48-9C99-7ED7FC00BF91}" sibTransId="{D6618CF0-A30C-D84C-AE2A-89F2E7FA8257}"/>
    <dgm:cxn modelId="{B465664A-A138-4A49-8960-FBC7C589445C}" type="presOf" srcId="{7C5D4515-3D3F-974C-8AAD-0E7B24E89527}" destId="{B4D687F2-C0E8-DD46-92DE-CC18D3B5F510}" srcOrd="0" destOrd="0" presId="urn:microsoft.com/office/officeart/2009/layout/ReverseList"/>
    <dgm:cxn modelId="{091D2D57-6B02-2548-AE8A-704F4F30AB61}" type="presOf" srcId="{24ACA705-2536-5846-9FB5-22491A223BFF}" destId="{A29678F3-2CA3-DF4A-B9DA-A8CB146E36ED}" srcOrd="1" destOrd="0" presId="urn:microsoft.com/office/officeart/2009/layout/ReverseList"/>
    <dgm:cxn modelId="{40108857-2577-B243-A2D1-8D16480BC1AD}" type="presOf" srcId="{24ACA705-2536-5846-9FB5-22491A223BFF}" destId="{95915628-AAEB-1341-B225-0B0C487B9843}" srcOrd="0" destOrd="0" presId="urn:microsoft.com/office/officeart/2009/layout/ReverseList"/>
    <dgm:cxn modelId="{13E507B6-5F5D-554F-AF27-AE8C0E78D650}" srcId="{7DE7202B-E602-FB48-9260-F19CD3DDC4AB}" destId="{7C5D4515-3D3F-974C-8AAD-0E7B24E89527}" srcOrd="1" destOrd="0" parTransId="{DF67F3A4-7DDC-F84E-8761-C65DAAFABB80}" sibTransId="{BFC6F5F4-EB01-0842-B3C9-CD9733B4C112}"/>
    <dgm:cxn modelId="{B2D0EA79-A83D-804D-AE75-70099A694991}" type="presParOf" srcId="{C1EF3F80-EB43-7A4E-9800-962C19F069F6}" destId="{95915628-AAEB-1341-B225-0B0C487B9843}" srcOrd="0" destOrd="0" presId="urn:microsoft.com/office/officeart/2009/layout/ReverseList"/>
    <dgm:cxn modelId="{84FF2F87-6EA7-0244-9A24-6184405EB397}" type="presParOf" srcId="{C1EF3F80-EB43-7A4E-9800-962C19F069F6}" destId="{A29678F3-2CA3-DF4A-B9DA-A8CB146E36ED}" srcOrd="1" destOrd="0" presId="urn:microsoft.com/office/officeart/2009/layout/ReverseList"/>
    <dgm:cxn modelId="{2F09EA38-444C-0F4D-A30F-9F8E35EEE760}" type="presParOf" srcId="{C1EF3F80-EB43-7A4E-9800-962C19F069F6}" destId="{B4D687F2-C0E8-DD46-92DE-CC18D3B5F510}" srcOrd="2" destOrd="0" presId="urn:microsoft.com/office/officeart/2009/layout/ReverseList"/>
    <dgm:cxn modelId="{72442FF7-BE8B-A645-88A3-5EFB76C72248}" type="presParOf" srcId="{C1EF3F80-EB43-7A4E-9800-962C19F069F6}" destId="{D2DF0987-EFF2-AA46-ACBD-AC3CCD84BAF6}" srcOrd="3" destOrd="0" presId="urn:microsoft.com/office/officeart/2009/layout/ReverseList"/>
    <dgm:cxn modelId="{849CA4CF-F36B-CB41-B9B6-8C99AC8676FF}" type="presParOf" srcId="{C1EF3F80-EB43-7A4E-9800-962C19F069F6}" destId="{FFFA8F92-F42F-7F43-9B60-790AEAF9A0F7}" srcOrd="4" destOrd="0" presId="urn:microsoft.com/office/officeart/2009/layout/ReverseList"/>
    <dgm:cxn modelId="{8484589F-63EE-004F-98DB-545A7685BBB7}" type="presParOf" srcId="{C1EF3F80-EB43-7A4E-9800-962C19F069F6}" destId="{DBC5A1B3-C110-304D-AE3B-D5ED5C07D0F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2F61F-D22A-FF49-9394-BE4EDE9466A9}" type="doc">
      <dgm:prSet loTypeId="urn:microsoft.com/office/officeart/2005/8/layout/pyramid1" loCatId="" qsTypeId="urn:microsoft.com/office/officeart/2005/8/quickstyle/simple1" qsCatId="simple" csTypeId="urn:microsoft.com/office/officeart/2005/8/colors/colorful1" csCatId="colorful" phldr="1"/>
      <dgm:spPr/>
      <dgm:t>
        <a:bodyPr/>
        <a:lstStyle/>
        <a:p>
          <a:endParaRPr lang="en-US"/>
        </a:p>
      </dgm:t>
    </dgm:pt>
    <dgm:pt modelId="{B60CB9AB-9CAA-BD4A-AC12-9F0ECF323F7E}">
      <dgm:prSet phldrT="[Text]"/>
      <dgm:spPr/>
      <dgm:t>
        <a:bodyPr/>
        <a:lstStyle/>
        <a:p>
          <a:r>
            <a:rPr lang="en-US" dirty="0"/>
            <a:t>Use of educational materials</a:t>
          </a:r>
        </a:p>
      </dgm:t>
    </dgm:pt>
    <dgm:pt modelId="{4D0FC9E1-8DBE-C545-9632-F1DFFAAAE65A}" type="parTrans" cxnId="{FAD675A7-0934-F24C-AE64-D674EDB8E098}">
      <dgm:prSet/>
      <dgm:spPr/>
      <dgm:t>
        <a:bodyPr/>
        <a:lstStyle/>
        <a:p>
          <a:endParaRPr lang="en-US"/>
        </a:p>
      </dgm:t>
    </dgm:pt>
    <dgm:pt modelId="{2E74D7EE-113B-E54E-8550-F07343950E19}" type="sibTrans" cxnId="{FAD675A7-0934-F24C-AE64-D674EDB8E098}">
      <dgm:prSet/>
      <dgm:spPr/>
      <dgm:t>
        <a:bodyPr/>
        <a:lstStyle/>
        <a:p>
          <a:endParaRPr lang="en-US"/>
        </a:p>
      </dgm:t>
    </dgm:pt>
    <dgm:pt modelId="{73E73F6F-58C0-3A42-B15A-5140F2CAD9F9}">
      <dgm:prSet phldrT="[Text]"/>
      <dgm:spPr/>
      <dgm:t>
        <a:bodyPr/>
        <a:lstStyle/>
        <a:p>
          <a:r>
            <a:rPr lang="en-US" dirty="0"/>
            <a:t>Developed competences about HRE</a:t>
          </a:r>
        </a:p>
      </dgm:t>
    </dgm:pt>
    <dgm:pt modelId="{220C3BA7-E054-2C49-A253-4A91F06B5784}" type="parTrans" cxnId="{D68D8EF4-78A1-194E-A316-781EC0BC3D2B}">
      <dgm:prSet/>
      <dgm:spPr/>
      <dgm:t>
        <a:bodyPr/>
        <a:lstStyle/>
        <a:p>
          <a:endParaRPr lang="en-US"/>
        </a:p>
      </dgm:t>
    </dgm:pt>
    <dgm:pt modelId="{1B233756-0610-804D-8F9E-82D66D43C5E1}" type="sibTrans" cxnId="{D68D8EF4-78A1-194E-A316-781EC0BC3D2B}">
      <dgm:prSet/>
      <dgm:spPr/>
      <dgm:t>
        <a:bodyPr/>
        <a:lstStyle/>
        <a:p>
          <a:endParaRPr lang="en-US"/>
        </a:p>
      </dgm:t>
    </dgm:pt>
    <dgm:pt modelId="{9CF71735-9FFF-C84D-918B-BD8615758973}">
      <dgm:prSet phldrT="[Text]"/>
      <dgm:spPr/>
      <dgm:t>
        <a:bodyPr/>
        <a:lstStyle/>
        <a:p>
          <a:r>
            <a:rPr lang="en-US" dirty="0"/>
            <a:t>Improved knowledge about HR</a:t>
          </a:r>
        </a:p>
      </dgm:t>
    </dgm:pt>
    <dgm:pt modelId="{6EDE9C87-50B6-AD43-8884-286FA6666A7A}" type="parTrans" cxnId="{5C0620E9-A1A3-3E4A-9C89-43901EA90479}">
      <dgm:prSet/>
      <dgm:spPr/>
      <dgm:t>
        <a:bodyPr/>
        <a:lstStyle/>
        <a:p>
          <a:endParaRPr lang="en-US"/>
        </a:p>
      </dgm:t>
    </dgm:pt>
    <dgm:pt modelId="{9513998D-ED08-FD46-AB42-42FF0F64F9E4}" type="sibTrans" cxnId="{5C0620E9-A1A3-3E4A-9C89-43901EA90479}">
      <dgm:prSet/>
      <dgm:spPr/>
      <dgm:t>
        <a:bodyPr/>
        <a:lstStyle/>
        <a:p>
          <a:endParaRPr lang="en-US"/>
        </a:p>
      </dgm:t>
    </dgm:pt>
    <dgm:pt modelId="{D8C23700-45B9-4D4C-95B5-00417C93203F}">
      <dgm:prSet/>
      <dgm:spPr/>
      <dgm:t>
        <a:bodyPr/>
        <a:lstStyle/>
        <a:p>
          <a:r>
            <a:rPr lang="en-US" dirty="0"/>
            <a:t>Follow-up projects</a:t>
          </a:r>
        </a:p>
      </dgm:t>
    </dgm:pt>
    <dgm:pt modelId="{9A7F5568-2660-1541-9FEE-D6C4BE91C47C}" type="parTrans" cxnId="{2B7F3AE9-79B6-3445-B02C-1231AE475E0E}">
      <dgm:prSet/>
      <dgm:spPr/>
      <dgm:t>
        <a:bodyPr/>
        <a:lstStyle/>
        <a:p>
          <a:endParaRPr lang="en-US"/>
        </a:p>
      </dgm:t>
    </dgm:pt>
    <dgm:pt modelId="{7D0CCA0F-4192-254E-81C9-252E26A9A0EE}" type="sibTrans" cxnId="{2B7F3AE9-79B6-3445-B02C-1231AE475E0E}">
      <dgm:prSet/>
      <dgm:spPr/>
      <dgm:t>
        <a:bodyPr/>
        <a:lstStyle/>
        <a:p>
          <a:endParaRPr lang="en-US"/>
        </a:p>
      </dgm:t>
    </dgm:pt>
    <dgm:pt modelId="{404050B4-DFD0-A247-97FF-3FDF8A98CCE9}">
      <dgm:prSet/>
      <dgm:spPr/>
      <dgm:t>
        <a:bodyPr/>
        <a:lstStyle/>
        <a:p>
          <a:r>
            <a:rPr lang="en-US" dirty="0"/>
            <a:t>More projects for HR and HRE</a:t>
          </a:r>
        </a:p>
      </dgm:t>
    </dgm:pt>
    <dgm:pt modelId="{25B31EBA-D4B3-BD4E-BBF8-32C33A638F6F}" type="parTrans" cxnId="{24B0B534-8A09-A94E-AD8B-8EE82F9798BF}">
      <dgm:prSet/>
      <dgm:spPr/>
      <dgm:t>
        <a:bodyPr/>
        <a:lstStyle/>
        <a:p>
          <a:endParaRPr lang="en-US"/>
        </a:p>
      </dgm:t>
    </dgm:pt>
    <dgm:pt modelId="{EFFA3430-97A1-9046-9B8E-FF0776D7B21E}" type="sibTrans" cxnId="{24B0B534-8A09-A94E-AD8B-8EE82F9798BF}">
      <dgm:prSet/>
      <dgm:spPr/>
      <dgm:t>
        <a:bodyPr/>
        <a:lstStyle/>
        <a:p>
          <a:endParaRPr lang="en-US"/>
        </a:p>
      </dgm:t>
    </dgm:pt>
    <dgm:pt modelId="{3681C817-B9F6-0245-9668-80F7127D4D90}">
      <dgm:prSet/>
      <dgm:spPr/>
      <dgm:t>
        <a:bodyPr/>
        <a:lstStyle/>
        <a:p>
          <a:r>
            <a:rPr lang="en-US" dirty="0"/>
            <a:t>Networking between field actors</a:t>
          </a:r>
        </a:p>
      </dgm:t>
    </dgm:pt>
    <dgm:pt modelId="{C8D6E257-6636-2346-A149-BCF9A2AA3CEE}" type="parTrans" cxnId="{482FE53A-0F35-E54F-8E7C-99BAEAB076A8}">
      <dgm:prSet/>
      <dgm:spPr/>
      <dgm:t>
        <a:bodyPr/>
        <a:lstStyle/>
        <a:p>
          <a:endParaRPr lang="en-US"/>
        </a:p>
      </dgm:t>
    </dgm:pt>
    <dgm:pt modelId="{91115CC5-CD25-B740-9193-4238E54A0B26}" type="sibTrans" cxnId="{482FE53A-0F35-E54F-8E7C-99BAEAB076A8}">
      <dgm:prSet/>
      <dgm:spPr/>
      <dgm:t>
        <a:bodyPr/>
        <a:lstStyle/>
        <a:p>
          <a:endParaRPr lang="en-US"/>
        </a:p>
      </dgm:t>
    </dgm:pt>
    <dgm:pt modelId="{7F7E0763-1681-B14B-86CF-DEFB7C5B7980}">
      <dgm:prSet/>
      <dgm:spPr/>
      <dgm:t>
        <a:bodyPr/>
        <a:lstStyle/>
        <a:p>
          <a:r>
            <a:rPr lang="en-US" dirty="0"/>
            <a:t>Towards a culture of human rights</a:t>
          </a:r>
        </a:p>
      </dgm:t>
    </dgm:pt>
    <dgm:pt modelId="{9CDABE97-074D-FE41-AFA7-7A22F076E48B}" type="parTrans" cxnId="{999AB974-32E4-9649-B65D-B5E9CB4EFF13}">
      <dgm:prSet/>
      <dgm:spPr/>
      <dgm:t>
        <a:bodyPr/>
        <a:lstStyle/>
        <a:p>
          <a:endParaRPr lang="en-US"/>
        </a:p>
      </dgm:t>
    </dgm:pt>
    <dgm:pt modelId="{CB2A55B9-6692-2141-B491-0702AADCD34B}" type="sibTrans" cxnId="{999AB974-32E4-9649-B65D-B5E9CB4EFF13}">
      <dgm:prSet/>
      <dgm:spPr/>
      <dgm:t>
        <a:bodyPr/>
        <a:lstStyle/>
        <a:p>
          <a:endParaRPr lang="en-US"/>
        </a:p>
      </dgm:t>
    </dgm:pt>
    <dgm:pt modelId="{0E8066DA-AA0B-AF45-940C-BEACA8FA2FAB}" type="pres">
      <dgm:prSet presAssocID="{CD22F61F-D22A-FF49-9394-BE4EDE9466A9}" presName="Name0" presStyleCnt="0">
        <dgm:presLayoutVars>
          <dgm:dir/>
          <dgm:animLvl val="lvl"/>
          <dgm:resizeHandles val="exact"/>
        </dgm:presLayoutVars>
      </dgm:prSet>
      <dgm:spPr/>
    </dgm:pt>
    <dgm:pt modelId="{0CAF5D48-96F1-2040-9D5C-392DEA932990}" type="pres">
      <dgm:prSet presAssocID="{7F7E0763-1681-B14B-86CF-DEFB7C5B7980}" presName="Name8" presStyleCnt="0"/>
      <dgm:spPr/>
    </dgm:pt>
    <dgm:pt modelId="{32CD3203-08C9-2E42-B642-6C9D92B3B37B}" type="pres">
      <dgm:prSet presAssocID="{7F7E0763-1681-B14B-86CF-DEFB7C5B7980}" presName="level" presStyleLbl="node1" presStyleIdx="0" presStyleCnt="7">
        <dgm:presLayoutVars>
          <dgm:chMax val="1"/>
          <dgm:bulletEnabled val="1"/>
        </dgm:presLayoutVars>
      </dgm:prSet>
      <dgm:spPr/>
    </dgm:pt>
    <dgm:pt modelId="{A6F121D4-AD27-D04D-A015-AC2C048D5B33}" type="pres">
      <dgm:prSet presAssocID="{7F7E0763-1681-B14B-86CF-DEFB7C5B7980}" presName="levelTx" presStyleLbl="revTx" presStyleIdx="0" presStyleCnt="0">
        <dgm:presLayoutVars>
          <dgm:chMax val="1"/>
          <dgm:bulletEnabled val="1"/>
        </dgm:presLayoutVars>
      </dgm:prSet>
      <dgm:spPr/>
    </dgm:pt>
    <dgm:pt modelId="{5D00EB09-0E9E-1848-AAD3-5E3BACE2A196}" type="pres">
      <dgm:prSet presAssocID="{404050B4-DFD0-A247-97FF-3FDF8A98CCE9}" presName="Name8" presStyleCnt="0"/>
      <dgm:spPr/>
    </dgm:pt>
    <dgm:pt modelId="{2E2BBD39-9290-434B-8A61-9B4FB896065A}" type="pres">
      <dgm:prSet presAssocID="{404050B4-DFD0-A247-97FF-3FDF8A98CCE9}" presName="level" presStyleLbl="node1" presStyleIdx="1" presStyleCnt="7">
        <dgm:presLayoutVars>
          <dgm:chMax val="1"/>
          <dgm:bulletEnabled val="1"/>
        </dgm:presLayoutVars>
      </dgm:prSet>
      <dgm:spPr/>
    </dgm:pt>
    <dgm:pt modelId="{D1418B6D-4736-4843-8358-42CFC72423CA}" type="pres">
      <dgm:prSet presAssocID="{404050B4-DFD0-A247-97FF-3FDF8A98CCE9}" presName="levelTx" presStyleLbl="revTx" presStyleIdx="0" presStyleCnt="0">
        <dgm:presLayoutVars>
          <dgm:chMax val="1"/>
          <dgm:bulletEnabled val="1"/>
        </dgm:presLayoutVars>
      </dgm:prSet>
      <dgm:spPr/>
    </dgm:pt>
    <dgm:pt modelId="{72B41ED8-A868-6441-AB2F-B01E901B3770}" type="pres">
      <dgm:prSet presAssocID="{3681C817-B9F6-0245-9668-80F7127D4D90}" presName="Name8" presStyleCnt="0"/>
      <dgm:spPr/>
    </dgm:pt>
    <dgm:pt modelId="{A8C6B6D1-5D85-5E4A-BBFC-01E3489ABB0C}" type="pres">
      <dgm:prSet presAssocID="{3681C817-B9F6-0245-9668-80F7127D4D90}" presName="level" presStyleLbl="node1" presStyleIdx="2" presStyleCnt="7">
        <dgm:presLayoutVars>
          <dgm:chMax val="1"/>
          <dgm:bulletEnabled val="1"/>
        </dgm:presLayoutVars>
      </dgm:prSet>
      <dgm:spPr/>
    </dgm:pt>
    <dgm:pt modelId="{2EED7C52-9F1C-5E4E-96FB-F2850CEFAA03}" type="pres">
      <dgm:prSet presAssocID="{3681C817-B9F6-0245-9668-80F7127D4D90}" presName="levelTx" presStyleLbl="revTx" presStyleIdx="0" presStyleCnt="0">
        <dgm:presLayoutVars>
          <dgm:chMax val="1"/>
          <dgm:bulletEnabled val="1"/>
        </dgm:presLayoutVars>
      </dgm:prSet>
      <dgm:spPr/>
    </dgm:pt>
    <dgm:pt modelId="{16943DCE-3365-4544-BA5D-966EF684689C}" type="pres">
      <dgm:prSet presAssocID="{D8C23700-45B9-4D4C-95B5-00417C93203F}" presName="Name8" presStyleCnt="0"/>
      <dgm:spPr/>
    </dgm:pt>
    <dgm:pt modelId="{61D48765-505F-634F-B3F8-CE1EF8110747}" type="pres">
      <dgm:prSet presAssocID="{D8C23700-45B9-4D4C-95B5-00417C93203F}" presName="level" presStyleLbl="node1" presStyleIdx="3" presStyleCnt="7">
        <dgm:presLayoutVars>
          <dgm:chMax val="1"/>
          <dgm:bulletEnabled val="1"/>
        </dgm:presLayoutVars>
      </dgm:prSet>
      <dgm:spPr/>
    </dgm:pt>
    <dgm:pt modelId="{0E42B0C3-A632-B046-AE04-18240D6217D3}" type="pres">
      <dgm:prSet presAssocID="{D8C23700-45B9-4D4C-95B5-00417C93203F}" presName="levelTx" presStyleLbl="revTx" presStyleIdx="0" presStyleCnt="0">
        <dgm:presLayoutVars>
          <dgm:chMax val="1"/>
          <dgm:bulletEnabled val="1"/>
        </dgm:presLayoutVars>
      </dgm:prSet>
      <dgm:spPr/>
    </dgm:pt>
    <dgm:pt modelId="{51CBCDEB-24BD-7247-A3CC-423C316EF13F}" type="pres">
      <dgm:prSet presAssocID="{B60CB9AB-9CAA-BD4A-AC12-9F0ECF323F7E}" presName="Name8" presStyleCnt="0"/>
      <dgm:spPr/>
    </dgm:pt>
    <dgm:pt modelId="{F844C37E-13F5-0348-805E-7CA2BE1CA1AF}" type="pres">
      <dgm:prSet presAssocID="{B60CB9AB-9CAA-BD4A-AC12-9F0ECF323F7E}" presName="level" presStyleLbl="node1" presStyleIdx="4" presStyleCnt="7">
        <dgm:presLayoutVars>
          <dgm:chMax val="1"/>
          <dgm:bulletEnabled val="1"/>
        </dgm:presLayoutVars>
      </dgm:prSet>
      <dgm:spPr/>
    </dgm:pt>
    <dgm:pt modelId="{1EEAADE8-349D-7F48-9762-7955E170F1B4}" type="pres">
      <dgm:prSet presAssocID="{B60CB9AB-9CAA-BD4A-AC12-9F0ECF323F7E}" presName="levelTx" presStyleLbl="revTx" presStyleIdx="0" presStyleCnt="0">
        <dgm:presLayoutVars>
          <dgm:chMax val="1"/>
          <dgm:bulletEnabled val="1"/>
        </dgm:presLayoutVars>
      </dgm:prSet>
      <dgm:spPr/>
    </dgm:pt>
    <dgm:pt modelId="{26EB8090-48EB-CB41-A151-DBC43FD4F62A}" type="pres">
      <dgm:prSet presAssocID="{73E73F6F-58C0-3A42-B15A-5140F2CAD9F9}" presName="Name8" presStyleCnt="0"/>
      <dgm:spPr/>
    </dgm:pt>
    <dgm:pt modelId="{8E0FCFA2-899E-404B-90C9-5181CEAE35CC}" type="pres">
      <dgm:prSet presAssocID="{73E73F6F-58C0-3A42-B15A-5140F2CAD9F9}" presName="level" presStyleLbl="node1" presStyleIdx="5" presStyleCnt="7">
        <dgm:presLayoutVars>
          <dgm:chMax val="1"/>
          <dgm:bulletEnabled val="1"/>
        </dgm:presLayoutVars>
      </dgm:prSet>
      <dgm:spPr/>
    </dgm:pt>
    <dgm:pt modelId="{33BA2F45-21EE-304A-BD5B-A161C12C38D0}" type="pres">
      <dgm:prSet presAssocID="{73E73F6F-58C0-3A42-B15A-5140F2CAD9F9}" presName="levelTx" presStyleLbl="revTx" presStyleIdx="0" presStyleCnt="0">
        <dgm:presLayoutVars>
          <dgm:chMax val="1"/>
          <dgm:bulletEnabled val="1"/>
        </dgm:presLayoutVars>
      </dgm:prSet>
      <dgm:spPr/>
    </dgm:pt>
    <dgm:pt modelId="{84235699-14FE-8B4D-B00E-05547D0B4A12}" type="pres">
      <dgm:prSet presAssocID="{9CF71735-9FFF-C84D-918B-BD8615758973}" presName="Name8" presStyleCnt="0"/>
      <dgm:spPr/>
    </dgm:pt>
    <dgm:pt modelId="{C464633F-9241-0B46-AFAE-277A30A0E4E1}" type="pres">
      <dgm:prSet presAssocID="{9CF71735-9FFF-C84D-918B-BD8615758973}" presName="level" presStyleLbl="node1" presStyleIdx="6" presStyleCnt="7">
        <dgm:presLayoutVars>
          <dgm:chMax val="1"/>
          <dgm:bulletEnabled val="1"/>
        </dgm:presLayoutVars>
      </dgm:prSet>
      <dgm:spPr/>
    </dgm:pt>
    <dgm:pt modelId="{34133A2A-E1A9-454B-86DF-5D9C7F6122E0}" type="pres">
      <dgm:prSet presAssocID="{9CF71735-9FFF-C84D-918B-BD8615758973}" presName="levelTx" presStyleLbl="revTx" presStyleIdx="0" presStyleCnt="0">
        <dgm:presLayoutVars>
          <dgm:chMax val="1"/>
          <dgm:bulletEnabled val="1"/>
        </dgm:presLayoutVars>
      </dgm:prSet>
      <dgm:spPr/>
    </dgm:pt>
  </dgm:ptLst>
  <dgm:cxnLst>
    <dgm:cxn modelId="{1FBF1805-4740-3540-A190-B25BAD20CF98}" type="presOf" srcId="{D8C23700-45B9-4D4C-95B5-00417C93203F}" destId="{0E42B0C3-A632-B046-AE04-18240D6217D3}" srcOrd="1" destOrd="0" presId="urn:microsoft.com/office/officeart/2005/8/layout/pyramid1"/>
    <dgm:cxn modelId="{5BA7000D-8833-E947-AF30-2219B0B6D78F}" type="presOf" srcId="{B60CB9AB-9CAA-BD4A-AC12-9F0ECF323F7E}" destId="{1EEAADE8-349D-7F48-9762-7955E170F1B4}" srcOrd="1" destOrd="0" presId="urn:microsoft.com/office/officeart/2005/8/layout/pyramid1"/>
    <dgm:cxn modelId="{4B95351E-C4C4-824B-9ECD-59370CFA051A}" type="presOf" srcId="{7F7E0763-1681-B14B-86CF-DEFB7C5B7980}" destId="{A6F121D4-AD27-D04D-A015-AC2C048D5B33}" srcOrd="1" destOrd="0" presId="urn:microsoft.com/office/officeart/2005/8/layout/pyramid1"/>
    <dgm:cxn modelId="{24B0B534-8A09-A94E-AD8B-8EE82F9798BF}" srcId="{CD22F61F-D22A-FF49-9394-BE4EDE9466A9}" destId="{404050B4-DFD0-A247-97FF-3FDF8A98CCE9}" srcOrd="1" destOrd="0" parTransId="{25B31EBA-D4B3-BD4E-BBF8-32C33A638F6F}" sibTransId="{EFFA3430-97A1-9046-9B8E-FF0776D7B21E}"/>
    <dgm:cxn modelId="{50418A36-6B91-BB4A-BF12-E029E3BBBB98}" type="presOf" srcId="{7F7E0763-1681-B14B-86CF-DEFB7C5B7980}" destId="{32CD3203-08C9-2E42-B642-6C9D92B3B37B}" srcOrd="0" destOrd="0" presId="urn:microsoft.com/office/officeart/2005/8/layout/pyramid1"/>
    <dgm:cxn modelId="{68869739-7CCE-8F4D-9FDB-92D147E7CF51}" type="presOf" srcId="{3681C817-B9F6-0245-9668-80F7127D4D90}" destId="{2EED7C52-9F1C-5E4E-96FB-F2850CEFAA03}" srcOrd="1" destOrd="0" presId="urn:microsoft.com/office/officeart/2005/8/layout/pyramid1"/>
    <dgm:cxn modelId="{482FE53A-0F35-E54F-8E7C-99BAEAB076A8}" srcId="{CD22F61F-D22A-FF49-9394-BE4EDE9466A9}" destId="{3681C817-B9F6-0245-9668-80F7127D4D90}" srcOrd="2" destOrd="0" parTransId="{C8D6E257-6636-2346-A149-BCF9A2AA3CEE}" sibTransId="{91115CC5-CD25-B740-9193-4238E54A0B26}"/>
    <dgm:cxn modelId="{72CB804A-5CFD-E642-945E-3F1B38119F6F}" type="presOf" srcId="{D8C23700-45B9-4D4C-95B5-00417C93203F}" destId="{61D48765-505F-634F-B3F8-CE1EF8110747}" srcOrd="0" destOrd="0" presId="urn:microsoft.com/office/officeart/2005/8/layout/pyramid1"/>
    <dgm:cxn modelId="{999AB974-32E4-9649-B65D-B5E9CB4EFF13}" srcId="{CD22F61F-D22A-FF49-9394-BE4EDE9466A9}" destId="{7F7E0763-1681-B14B-86CF-DEFB7C5B7980}" srcOrd="0" destOrd="0" parTransId="{9CDABE97-074D-FE41-AFA7-7A22F076E48B}" sibTransId="{CB2A55B9-6692-2141-B491-0702AADCD34B}"/>
    <dgm:cxn modelId="{EF09157C-FD4B-B64D-8AA5-463C1ED96CA4}" type="presOf" srcId="{404050B4-DFD0-A247-97FF-3FDF8A98CCE9}" destId="{D1418B6D-4736-4843-8358-42CFC72423CA}" srcOrd="1" destOrd="0" presId="urn:microsoft.com/office/officeart/2005/8/layout/pyramid1"/>
    <dgm:cxn modelId="{FAD675A7-0934-F24C-AE64-D674EDB8E098}" srcId="{CD22F61F-D22A-FF49-9394-BE4EDE9466A9}" destId="{B60CB9AB-9CAA-BD4A-AC12-9F0ECF323F7E}" srcOrd="4" destOrd="0" parTransId="{4D0FC9E1-8DBE-C545-9632-F1DFFAAAE65A}" sibTransId="{2E74D7EE-113B-E54E-8550-F07343950E19}"/>
    <dgm:cxn modelId="{E51531AC-17D9-7A44-B6A5-7850641BDCBE}" type="presOf" srcId="{B60CB9AB-9CAA-BD4A-AC12-9F0ECF323F7E}" destId="{F844C37E-13F5-0348-805E-7CA2BE1CA1AF}" srcOrd="0" destOrd="0" presId="urn:microsoft.com/office/officeart/2005/8/layout/pyramid1"/>
    <dgm:cxn modelId="{E65489AF-3CF9-FE45-A8C1-AC5BE4A059C6}" type="presOf" srcId="{404050B4-DFD0-A247-97FF-3FDF8A98CCE9}" destId="{2E2BBD39-9290-434B-8A61-9B4FB896065A}" srcOrd="0" destOrd="0" presId="urn:microsoft.com/office/officeart/2005/8/layout/pyramid1"/>
    <dgm:cxn modelId="{8C012DB9-D971-0F46-B01E-AD416C23C879}" type="presOf" srcId="{73E73F6F-58C0-3A42-B15A-5140F2CAD9F9}" destId="{8E0FCFA2-899E-404B-90C9-5181CEAE35CC}" srcOrd="0" destOrd="0" presId="urn:microsoft.com/office/officeart/2005/8/layout/pyramid1"/>
    <dgm:cxn modelId="{467178D1-604A-CD48-88FB-02438032B718}" type="presOf" srcId="{73E73F6F-58C0-3A42-B15A-5140F2CAD9F9}" destId="{33BA2F45-21EE-304A-BD5B-A161C12C38D0}" srcOrd="1" destOrd="0" presId="urn:microsoft.com/office/officeart/2005/8/layout/pyramid1"/>
    <dgm:cxn modelId="{F050ABD5-5664-684E-8269-FBCB3B857546}" type="presOf" srcId="{9CF71735-9FFF-C84D-918B-BD8615758973}" destId="{34133A2A-E1A9-454B-86DF-5D9C7F6122E0}" srcOrd="1" destOrd="0" presId="urn:microsoft.com/office/officeart/2005/8/layout/pyramid1"/>
    <dgm:cxn modelId="{8D19C7E3-F33C-BC42-8392-2BD25B3D8E2A}" type="presOf" srcId="{CD22F61F-D22A-FF49-9394-BE4EDE9466A9}" destId="{0E8066DA-AA0B-AF45-940C-BEACA8FA2FAB}" srcOrd="0" destOrd="0" presId="urn:microsoft.com/office/officeart/2005/8/layout/pyramid1"/>
    <dgm:cxn modelId="{5C0620E9-A1A3-3E4A-9C89-43901EA90479}" srcId="{CD22F61F-D22A-FF49-9394-BE4EDE9466A9}" destId="{9CF71735-9FFF-C84D-918B-BD8615758973}" srcOrd="6" destOrd="0" parTransId="{6EDE9C87-50B6-AD43-8884-286FA6666A7A}" sibTransId="{9513998D-ED08-FD46-AB42-42FF0F64F9E4}"/>
    <dgm:cxn modelId="{2B7F3AE9-79B6-3445-B02C-1231AE475E0E}" srcId="{CD22F61F-D22A-FF49-9394-BE4EDE9466A9}" destId="{D8C23700-45B9-4D4C-95B5-00417C93203F}" srcOrd="3" destOrd="0" parTransId="{9A7F5568-2660-1541-9FEE-D6C4BE91C47C}" sibTransId="{7D0CCA0F-4192-254E-81C9-252E26A9A0EE}"/>
    <dgm:cxn modelId="{AB7FCFEE-0062-2C4C-A9A4-456A5451B983}" type="presOf" srcId="{9CF71735-9FFF-C84D-918B-BD8615758973}" destId="{C464633F-9241-0B46-AFAE-277A30A0E4E1}" srcOrd="0" destOrd="0" presId="urn:microsoft.com/office/officeart/2005/8/layout/pyramid1"/>
    <dgm:cxn modelId="{D68D8EF4-78A1-194E-A316-781EC0BC3D2B}" srcId="{CD22F61F-D22A-FF49-9394-BE4EDE9466A9}" destId="{73E73F6F-58C0-3A42-B15A-5140F2CAD9F9}" srcOrd="5" destOrd="0" parTransId="{220C3BA7-E054-2C49-A253-4A91F06B5784}" sibTransId="{1B233756-0610-804D-8F9E-82D66D43C5E1}"/>
    <dgm:cxn modelId="{F5AB94FA-BA05-D442-AA47-81F9C4BC2B13}" type="presOf" srcId="{3681C817-B9F6-0245-9668-80F7127D4D90}" destId="{A8C6B6D1-5D85-5E4A-BBFC-01E3489ABB0C}" srcOrd="0" destOrd="0" presId="urn:microsoft.com/office/officeart/2005/8/layout/pyramid1"/>
    <dgm:cxn modelId="{81E2DBCC-4BBB-4C4A-A4A6-FD04E2DA7BC4}" type="presParOf" srcId="{0E8066DA-AA0B-AF45-940C-BEACA8FA2FAB}" destId="{0CAF5D48-96F1-2040-9D5C-392DEA932990}" srcOrd="0" destOrd="0" presId="urn:microsoft.com/office/officeart/2005/8/layout/pyramid1"/>
    <dgm:cxn modelId="{D52BCA55-D947-2D49-BF1B-D1009BE691DF}" type="presParOf" srcId="{0CAF5D48-96F1-2040-9D5C-392DEA932990}" destId="{32CD3203-08C9-2E42-B642-6C9D92B3B37B}" srcOrd="0" destOrd="0" presId="urn:microsoft.com/office/officeart/2005/8/layout/pyramid1"/>
    <dgm:cxn modelId="{6C08F7C5-DD19-0447-8A01-24FF390321A6}" type="presParOf" srcId="{0CAF5D48-96F1-2040-9D5C-392DEA932990}" destId="{A6F121D4-AD27-D04D-A015-AC2C048D5B33}" srcOrd="1" destOrd="0" presId="urn:microsoft.com/office/officeart/2005/8/layout/pyramid1"/>
    <dgm:cxn modelId="{3B34E0DD-EE94-DE4B-8C09-EC077DB0E5E5}" type="presParOf" srcId="{0E8066DA-AA0B-AF45-940C-BEACA8FA2FAB}" destId="{5D00EB09-0E9E-1848-AAD3-5E3BACE2A196}" srcOrd="1" destOrd="0" presId="urn:microsoft.com/office/officeart/2005/8/layout/pyramid1"/>
    <dgm:cxn modelId="{59E10505-88F9-9A47-AA8E-0FBB2C1C9B3E}" type="presParOf" srcId="{5D00EB09-0E9E-1848-AAD3-5E3BACE2A196}" destId="{2E2BBD39-9290-434B-8A61-9B4FB896065A}" srcOrd="0" destOrd="0" presId="urn:microsoft.com/office/officeart/2005/8/layout/pyramid1"/>
    <dgm:cxn modelId="{EEC1843B-0803-7447-831F-E47311D95766}" type="presParOf" srcId="{5D00EB09-0E9E-1848-AAD3-5E3BACE2A196}" destId="{D1418B6D-4736-4843-8358-42CFC72423CA}" srcOrd="1" destOrd="0" presId="urn:microsoft.com/office/officeart/2005/8/layout/pyramid1"/>
    <dgm:cxn modelId="{C71F1201-AEBF-EF49-B9EC-3C664749F262}" type="presParOf" srcId="{0E8066DA-AA0B-AF45-940C-BEACA8FA2FAB}" destId="{72B41ED8-A868-6441-AB2F-B01E901B3770}" srcOrd="2" destOrd="0" presId="urn:microsoft.com/office/officeart/2005/8/layout/pyramid1"/>
    <dgm:cxn modelId="{D8A31A85-4093-8E40-AFC8-355F939ECFA1}" type="presParOf" srcId="{72B41ED8-A868-6441-AB2F-B01E901B3770}" destId="{A8C6B6D1-5D85-5E4A-BBFC-01E3489ABB0C}" srcOrd="0" destOrd="0" presId="urn:microsoft.com/office/officeart/2005/8/layout/pyramid1"/>
    <dgm:cxn modelId="{71418DF4-BE81-2047-B43D-50398A7EBE7B}" type="presParOf" srcId="{72B41ED8-A868-6441-AB2F-B01E901B3770}" destId="{2EED7C52-9F1C-5E4E-96FB-F2850CEFAA03}" srcOrd="1" destOrd="0" presId="urn:microsoft.com/office/officeart/2005/8/layout/pyramid1"/>
    <dgm:cxn modelId="{5B959491-FEB2-9C4B-8FAE-A80DD9237790}" type="presParOf" srcId="{0E8066DA-AA0B-AF45-940C-BEACA8FA2FAB}" destId="{16943DCE-3365-4544-BA5D-966EF684689C}" srcOrd="3" destOrd="0" presId="urn:microsoft.com/office/officeart/2005/8/layout/pyramid1"/>
    <dgm:cxn modelId="{B994B49D-13BC-E140-B381-45F29D42A3CE}" type="presParOf" srcId="{16943DCE-3365-4544-BA5D-966EF684689C}" destId="{61D48765-505F-634F-B3F8-CE1EF8110747}" srcOrd="0" destOrd="0" presId="urn:microsoft.com/office/officeart/2005/8/layout/pyramid1"/>
    <dgm:cxn modelId="{78A80F15-B1DE-DD42-8423-1CF6ABB8D694}" type="presParOf" srcId="{16943DCE-3365-4544-BA5D-966EF684689C}" destId="{0E42B0C3-A632-B046-AE04-18240D6217D3}" srcOrd="1" destOrd="0" presId="urn:microsoft.com/office/officeart/2005/8/layout/pyramid1"/>
    <dgm:cxn modelId="{9FFE885F-CBF3-604D-BB29-211A6306799A}" type="presParOf" srcId="{0E8066DA-AA0B-AF45-940C-BEACA8FA2FAB}" destId="{51CBCDEB-24BD-7247-A3CC-423C316EF13F}" srcOrd="4" destOrd="0" presId="urn:microsoft.com/office/officeart/2005/8/layout/pyramid1"/>
    <dgm:cxn modelId="{CC5E323B-0A06-E747-BA6A-515256A9FB46}" type="presParOf" srcId="{51CBCDEB-24BD-7247-A3CC-423C316EF13F}" destId="{F844C37E-13F5-0348-805E-7CA2BE1CA1AF}" srcOrd="0" destOrd="0" presId="urn:microsoft.com/office/officeart/2005/8/layout/pyramid1"/>
    <dgm:cxn modelId="{E85B0865-DB65-9C4F-B39C-653DA791043A}" type="presParOf" srcId="{51CBCDEB-24BD-7247-A3CC-423C316EF13F}" destId="{1EEAADE8-349D-7F48-9762-7955E170F1B4}" srcOrd="1" destOrd="0" presId="urn:microsoft.com/office/officeart/2005/8/layout/pyramid1"/>
    <dgm:cxn modelId="{7E424A7E-7CB1-3545-A0FA-A95DF1952BA9}" type="presParOf" srcId="{0E8066DA-AA0B-AF45-940C-BEACA8FA2FAB}" destId="{26EB8090-48EB-CB41-A151-DBC43FD4F62A}" srcOrd="5" destOrd="0" presId="urn:microsoft.com/office/officeart/2005/8/layout/pyramid1"/>
    <dgm:cxn modelId="{4C986BAD-32E3-AA42-965E-86F70AD69C94}" type="presParOf" srcId="{26EB8090-48EB-CB41-A151-DBC43FD4F62A}" destId="{8E0FCFA2-899E-404B-90C9-5181CEAE35CC}" srcOrd="0" destOrd="0" presId="urn:microsoft.com/office/officeart/2005/8/layout/pyramid1"/>
    <dgm:cxn modelId="{49520AC5-73D8-784D-B982-BC2F39F59015}" type="presParOf" srcId="{26EB8090-48EB-CB41-A151-DBC43FD4F62A}" destId="{33BA2F45-21EE-304A-BD5B-A161C12C38D0}" srcOrd="1" destOrd="0" presId="urn:microsoft.com/office/officeart/2005/8/layout/pyramid1"/>
    <dgm:cxn modelId="{92E7C9F1-2F6E-8B48-9F8D-B0C3EE2273F7}" type="presParOf" srcId="{0E8066DA-AA0B-AF45-940C-BEACA8FA2FAB}" destId="{84235699-14FE-8B4D-B00E-05547D0B4A12}" srcOrd="6" destOrd="0" presId="urn:microsoft.com/office/officeart/2005/8/layout/pyramid1"/>
    <dgm:cxn modelId="{FF4AB3E3-9D21-4140-A45D-7821127CC981}" type="presParOf" srcId="{84235699-14FE-8B4D-B00E-05547D0B4A12}" destId="{C464633F-9241-0B46-AFAE-277A30A0E4E1}" srcOrd="0" destOrd="0" presId="urn:microsoft.com/office/officeart/2005/8/layout/pyramid1"/>
    <dgm:cxn modelId="{251B9F81-0089-8041-8FC1-A494391FEA84}" type="presParOf" srcId="{84235699-14FE-8B4D-B00E-05547D0B4A12}" destId="{34133A2A-E1A9-454B-86DF-5D9C7F6122E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04B67-F23A-6E48-9832-5FE5DB357810}" type="doc">
      <dgm:prSet loTypeId="urn:microsoft.com/office/officeart/2005/8/layout/vList5" loCatId="" qsTypeId="urn:microsoft.com/office/officeart/2005/8/quickstyle/simple1" qsCatId="simple" csTypeId="urn:microsoft.com/office/officeart/2005/8/colors/colorful4" csCatId="colorful" phldr="1"/>
      <dgm:spPr/>
      <dgm:t>
        <a:bodyPr/>
        <a:lstStyle/>
        <a:p>
          <a:endParaRPr lang="en-US"/>
        </a:p>
      </dgm:t>
    </dgm:pt>
    <dgm:pt modelId="{35245A58-9565-D64E-8086-5CDC87A4044E}">
      <dgm:prSet phldrT="[Text]"/>
      <dgm:spPr/>
      <dgm:t>
        <a:bodyPr/>
        <a:lstStyle/>
        <a:p>
          <a:r>
            <a:rPr lang="en-US"/>
            <a:t>Before</a:t>
          </a:r>
          <a:endParaRPr lang="en-US" dirty="0"/>
        </a:p>
      </dgm:t>
    </dgm:pt>
    <dgm:pt modelId="{FB405E2F-A58F-C946-B5A6-BFCB6F922DF7}" type="parTrans" cxnId="{2A08A57D-8B2D-A34C-AAD3-A309E9C308C4}">
      <dgm:prSet/>
      <dgm:spPr/>
      <dgm:t>
        <a:bodyPr/>
        <a:lstStyle/>
        <a:p>
          <a:endParaRPr lang="en-US"/>
        </a:p>
      </dgm:t>
    </dgm:pt>
    <dgm:pt modelId="{90BA9C0C-CE06-524D-81B0-AB61D9928849}" type="sibTrans" cxnId="{2A08A57D-8B2D-A34C-AAD3-A309E9C308C4}">
      <dgm:prSet/>
      <dgm:spPr/>
      <dgm:t>
        <a:bodyPr/>
        <a:lstStyle/>
        <a:p>
          <a:endParaRPr lang="en-US"/>
        </a:p>
      </dgm:t>
    </dgm:pt>
    <dgm:pt modelId="{C182BAEE-9B9B-0249-833D-85A1F82E95AD}">
      <dgm:prSet phldrT="[Text]" custT="1"/>
      <dgm:spPr/>
      <dgm:t>
        <a:bodyPr/>
        <a:lstStyle/>
        <a:p>
          <a:r>
            <a:rPr lang="en-US" sz="1400" spc="15" dirty="0">
              <a:latin typeface="Gill Sans MT" panose="020B0502020104020203" pitchFamily="34" charset="77"/>
              <a:ea typeface="Times New Roman" panose="02020603050405020304" pitchFamily="18" charset="0"/>
              <a:cs typeface="Arial" panose="020B0604020202020204" pitchFamily="34" charset="0"/>
            </a:rPr>
            <a:t>CDEJ members should be aware/informed of such activities</a:t>
          </a:r>
          <a:endParaRPr lang="en-US" sz="1400" dirty="0"/>
        </a:p>
      </dgm:t>
    </dgm:pt>
    <dgm:pt modelId="{6D33062A-474A-784D-BAA7-AE664CFAC2AF}" type="parTrans" cxnId="{AD110E09-5DF1-4848-A04B-AB1F98BD0822}">
      <dgm:prSet/>
      <dgm:spPr/>
      <dgm:t>
        <a:bodyPr/>
        <a:lstStyle/>
        <a:p>
          <a:endParaRPr lang="en-US"/>
        </a:p>
      </dgm:t>
    </dgm:pt>
    <dgm:pt modelId="{5628EFE0-5DC5-8242-A55A-7DD6B360AC3A}" type="sibTrans" cxnId="{AD110E09-5DF1-4848-A04B-AB1F98BD0822}">
      <dgm:prSet/>
      <dgm:spPr/>
      <dgm:t>
        <a:bodyPr/>
        <a:lstStyle/>
        <a:p>
          <a:endParaRPr lang="en-US"/>
        </a:p>
      </dgm:t>
    </dgm:pt>
    <dgm:pt modelId="{DE4CF3B4-A4A0-FA45-895C-FD8B4FB8EEFE}">
      <dgm:prSet phldrT="[Text]"/>
      <dgm:spPr/>
      <dgm:t>
        <a:bodyPr/>
        <a:lstStyle/>
        <a:p>
          <a:r>
            <a:rPr lang="en-US"/>
            <a:t>Preparation</a:t>
          </a:r>
          <a:endParaRPr lang="en-US" dirty="0"/>
        </a:p>
      </dgm:t>
    </dgm:pt>
    <dgm:pt modelId="{AA94BD8B-EED1-224C-89B0-A0E96852B7FA}" type="parTrans" cxnId="{C8E86CDF-3BEF-154F-93DE-2CE1C8997930}">
      <dgm:prSet/>
      <dgm:spPr/>
      <dgm:t>
        <a:bodyPr/>
        <a:lstStyle/>
        <a:p>
          <a:endParaRPr lang="en-US"/>
        </a:p>
      </dgm:t>
    </dgm:pt>
    <dgm:pt modelId="{D17924F8-EF84-1345-8965-1A2C7596BDF1}" type="sibTrans" cxnId="{C8E86CDF-3BEF-154F-93DE-2CE1C8997930}">
      <dgm:prSet/>
      <dgm:spPr/>
      <dgm:t>
        <a:bodyPr/>
        <a:lstStyle/>
        <a:p>
          <a:endParaRPr lang="en-US"/>
        </a:p>
      </dgm:t>
    </dgm:pt>
    <dgm:pt modelId="{55E37A7B-FC43-F74E-BFCB-2B92A7083772}">
      <dgm:prSet phldrT="[Text]" custT="1"/>
      <dgm:spPr/>
      <dgm:t>
        <a:bodyPr/>
        <a:lstStyle/>
        <a:p>
          <a:r>
            <a:rPr lang="en-US" sz="1400" dirty="0">
              <a:latin typeface="Gill Sans MT" panose="020B0502020104020203" pitchFamily="34" charset="77"/>
            </a:rPr>
            <a:t>CDEJ members can contribute in spreading the call for participation to national and local NGOs, linking different actors and networks involved on the topic of the call</a:t>
          </a:r>
        </a:p>
      </dgm:t>
    </dgm:pt>
    <dgm:pt modelId="{08C7384D-22E7-FC41-97CE-4040F8264FD2}" type="parTrans" cxnId="{B7B21098-823D-5244-8C4F-DE99A1AA61E5}">
      <dgm:prSet/>
      <dgm:spPr/>
      <dgm:t>
        <a:bodyPr/>
        <a:lstStyle/>
        <a:p>
          <a:endParaRPr lang="en-US"/>
        </a:p>
      </dgm:t>
    </dgm:pt>
    <dgm:pt modelId="{B2984D23-BD87-D84D-B45A-EB653AD6E748}" type="sibTrans" cxnId="{B7B21098-823D-5244-8C4F-DE99A1AA61E5}">
      <dgm:prSet/>
      <dgm:spPr/>
      <dgm:t>
        <a:bodyPr/>
        <a:lstStyle/>
        <a:p>
          <a:endParaRPr lang="en-US"/>
        </a:p>
      </dgm:t>
    </dgm:pt>
    <dgm:pt modelId="{35F7C38E-35CA-D044-9C13-532EFAB1D1E9}">
      <dgm:prSet phldrT="[Text]" custT="1"/>
      <dgm:spPr/>
      <dgm:t>
        <a:bodyPr/>
        <a:lstStyle/>
        <a:p>
          <a:pPr>
            <a:buFont typeface="Symbol" pitchFamily="2" charset="2"/>
            <a:buChar char=""/>
          </a:pPr>
          <a:r>
            <a:rPr lang="en-US" sz="1400" dirty="0">
              <a:latin typeface="Gill Sans MT" panose="020B0502020104020203" pitchFamily="34" charset="77"/>
            </a:rPr>
            <a:t>CDEJ can advise and co-design the </a:t>
          </a:r>
          <a:r>
            <a:rPr lang="en-US" sz="1400" dirty="0" err="1">
              <a:latin typeface="Gill Sans MT" panose="020B0502020104020203" pitchFamily="34" charset="77"/>
            </a:rPr>
            <a:t>programmes</a:t>
          </a:r>
          <a:r>
            <a:rPr lang="en-US" sz="1400" dirty="0">
              <a:latin typeface="Gill Sans MT" panose="020B0502020104020203" pitchFamily="34" charset="77"/>
            </a:rPr>
            <a:t> of national training courses </a:t>
          </a:r>
        </a:p>
      </dgm:t>
    </dgm:pt>
    <dgm:pt modelId="{9FD3A4A5-E070-B04E-8B05-E1F2D685BF4E}" type="parTrans" cxnId="{1B336C50-2DDE-BB4D-9293-DEDAAA3D74BF}">
      <dgm:prSet/>
      <dgm:spPr/>
      <dgm:t>
        <a:bodyPr/>
        <a:lstStyle/>
        <a:p>
          <a:endParaRPr lang="en-US"/>
        </a:p>
      </dgm:t>
    </dgm:pt>
    <dgm:pt modelId="{285B19B3-5E46-224B-A3AF-C954F57717DB}" type="sibTrans" cxnId="{1B336C50-2DDE-BB4D-9293-DEDAAA3D74BF}">
      <dgm:prSet/>
      <dgm:spPr/>
      <dgm:t>
        <a:bodyPr/>
        <a:lstStyle/>
        <a:p>
          <a:endParaRPr lang="en-US"/>
        </a:p>
      </dgm:t>
    </dgm:pt>
    <dgm:pt modelId="{309050A0-495D-A54D-B9D8-89182F465927}">
      <dgm:prSet phldrT="[Text]"/>
      <dgm:spPr/>
      <dgm:t>
        <a:bodyPr/>
        <a:lstStyle/>
        <a:p>
          <a:r>
            <a:rPr lang="en-US" dirty="0"/>
            <a:t>During</a:t>
          </a:r>
        </a:p>
      </dgm:t>
    </dgm:pt>
    <dgm:pt modelId="{A43134DC-BC5B-0342-AD7E-84DE61787BB1}" type="parTrans" cxnId="{9C202545-A4A4-8E43-8A9B-E19AB943DB74}">
      <dgm:prSet/>
      <dgm:spPr/>
      <dgm:t>
        <a:bodyPr/>
        <a:lstStyle/>
        <a:p>
          <a:endParaRPr lang="en-US"/>
        </a:p>
      </dgm:t>
    </dgm:pt>
    <dgm:pt modelId="{E5FB8B7A-B687-CE43-A5AE-0761199AF752}" type="sibTrans" cxnId="{9C202545-A4A4-8E43-8A9B-E19AB943DB74}">
      <dgm:prSet/>
      <dgm:spPr/>
      <dgm:t>
        <a:bodyPr/>
        <a:lstStyle/>
        <a:p>
          <a:endParaRPr lang="en-US"/>
        </a:p>
      </dgm:t>
    </dgm:pt>
    <dgm:pt modelId="{50B0D392-97A5-C74B-AFC4-95E7CA3060CF}">
      <dgm:prSet phldrT="[Text]" custT="1"/>
      <dgm:spPr/>
      <dgm:t>
        <a:bodyPr/>
        <a:lstStyle/>
        <a:p>
          <a:pPr>
            <a:buFont typeface="Symbol" pitchFamily="2" charset="2"/>
            <a:buChar char=""/>
          </a:pPr>
          <a:r>
            <a:rPr lang="en-US" sz="1200" dirty="0">
              <a:latin typeface="Gill Sans MT" panose="020B0502020104020203" pitchFamily="34" charset="77"/>
            </a:rPr>
            <a:t> </a:t>
          </a:r>
          <a:r>
            <a:rPr lang="en-US" sz="1200" b="1" dirty="0">
              <a:latin typeface="Gill Sans MT" panose="020B0502020104020203" pitchFamily="34" charset="77"/>
            </a:rPr>
            <a:t>Making themselves available to attend the activities, where they could</a:t>
          </a:r>
        </a:p>
      </dgm:t>
    </dgm:pt>
    <dgm:pt modelId="{830BD68B-0253-FF43-B889-39EB765F852E}" type="parTrans" cxnId="{0FAD0A8A-5DB9-7343-B3EF-1337E540C9D6}">
      <dgm:prSet/>
      <dgm:spPr/>
      <dgm:t>
        <a:bodyPr/>
        <a:lstStyle/>
        <a:p>
          <a:endParaRPr lang="en-US"/>
        </a:p>
      </dgm:t>
    </dgm:pt>
    <dgm:pt modelId="{9BC9E2CC-EEF0-804B-B4E4-9E0A6A3A66EA}" type="sibTrans" cxnId="{0FAD0A8A-5DB9-7343-B3EF-1337E540C9D6}">
      <dgm:prSet/>
      <dgm:spPr/>
      <dgm:t>
        <a:bodyPr/>
        <a:lstStyle/>
        <a:p>
          <a:endParaRPr lang="en-US"/>
        </a:p>
      </dgm:t>
    </dgm:pt>
    <dgm:pt modelId="{58DA887A-B6BA-EC45-A8A7-78CEA001BA50}">
      <dgm:prSet custT="1"/>
      <dgm:spPr/>
      <dgm:t>
        <a:bodyPr/>
        <a:lstStyle/>
        <a:p>
          <a:pPr>
            <a:buFont typeface="Courier New" panose="02070309020205020404" pitchFamily="49" charset="0"/>
            <a:buNone/>
          </a:pPr>
          <a:r>
            <a:rPr lang="en-US" sz="800" dirty="0">
              <a:latin typeface="Gill Sans MT" panose="020B0502020104020203" pitchFamily="34" charset="77"/>
            </a:rPr>
            <a:t>- present Council of Europe’s standards, approaches and instruments for the youth policy development</a:t>
          </a:r>
        </a:p>
      </dgm:t>
    </dgm:pt>
    <dgm:pt modelId="{938A0D6A-9385-224B-96BE-4FE2EC066EE7}" type="parTrans" cxnId="{71E4F2A1-0543-E646-98E5-5BF24B1B829C}">
      <dgm:prSet/>
      <dgm:spPr/>
      <dgm:t>
        <a:bodyPr/>
        <a:lstStyle/>
        <a:p>
          <a:endParaRPr lang="en-US"/>
        </a:p>
      </dgm:t>
    </dgm:pt>
    <dgm:pt modelId="{D2F12514-8C47-7643-BD3F-8950043561E7}" type="sibTrans" cxnId="{71E4F2A1-0543-E646-98E5-5BF24B1B829C}">
      <dgm:prSet/>
      <dgm:spPr/>
      <dgm:t>
        <a:bodyPr/>
        <a:lstStyle/>
        <a:p>
          <a:endParaRPr lang="en-US"/>
        </a:p>
      </dgm:t>
    </dgm:pt>
    <dgm:pt modelId="{50469D9A-21AA-1146-B421-E93D5D9EAF58}">
      <dgm:prSet phldrT="[Text]" custT="1"/>
      <dgm:spPr/>
      <dgm:t>
        <a:bodyPr/>
        <a:lstStyle/>
        <a:p>
          <a:pPr>
            <a:buFont typeface="Symbol" pitchFamily="2" charset="2"/>
            <a:buNone/>
          </a:pPr>
          <a:r>
            <a:rPr lang="en-US" sz="1000" dirty="0">
              <a:latin typeface="Gill Sans MT" panose="020B0502020104020203" pitchFamily="34" charset="77"/>
            </a:rPr>
            <a:t>- </a:t>
          </a:r>
          <a:r>
            <a:rPr lang="en-US" sz="800" dirty="0">
              <a:latin typeface="Gill Sans MT" panose="020B0502020104020203" pitchFamily="34" charset="77"/>
            </a:rPr>
            <a:t>share good practice/their experience </a:t>
          </a:r>
        </a:p>
      </dgm:t>
    </dgm:pt>
    <dgm:pt modelId="{99F276CD-3BC8-C54E-921C-5B0F80050118}" type="parTrans" cxnId="{408E8F7C-ABF8-414D-B535-B2B64497E214}">
      <dgm:prSet/>
      <dgm:spPr/>
      <dgm:t>
        <a:bodyPr/>
        <a:lstStyle/>
        <a:p>
          <a:endParaRPr lang="en-US"/>
        </a:p>
      </dgm:t>
    </dgm:pt>
    <dgm:pt modelId="{2305D206-293F-2C4E-941C-5D0A2FBB80EE}" type="sibTrans" cxnId="{408E8F7C-ABF8-414D-B535-B2B64497E214}">
      <dgm:prSet/>
      <dgm:spPr/>
      <dgm:t>
        <a:bodyPr/>
        <a:lstStyle/>
        <a:p>
          <a:endParaRPr lang="en-US"/>
        </a:p>
      </dgm:t>
    </dgm:pt>
    <dgm:pt modelId="{293B3C9B-83AA-BC40-B10B-041C7C095408}">
      <dgm:prSet custT="1"/>
      <dgm:spPr/>
      <dgm:t>
        <a:bodyPr/>
        <a:lstStyle/>
        <a:p>
          <a:pPr>
            <a:buFont typeface="Courier New" panose="02070309020205020404" pitchFamily="49" charset="0"/>
            <a:buNone/>
          </a:pPr>
          <a:r>
            <a:rPr lang="en-US" sz="800" dirty="0">
              <a:latin typeface="Gill Sans MT" panose="020B0502020104020203" pitchFamily="34" charset="77"/>
            </a:rPr>
            <a:t>- advocate for the Council of Europe’s work in the youth field in general, and HRE in particular</a:t>
          </a:r>
        </a:p>
      </dgm:t>
    </dgm:pt>
    <dgm:pt modelId="{C5D73DD6-1074-0F43-BA26-9BECBDA98D02}" type="parTrans" cxnId="{C10C23E6-5D66-714F-8AA1-C514702001C8}">
      <dgm:prSet/>
      <dgm:spPr/>
      <dgm:t>
        <a:bodyPr/>
        <a:lstStyle/>
        <a:p>
          <a:endParaRPr lang="en-US"/>
        </a:p>
      </dgm:t>
    </dgm:pt>
    <dgm:pt modelId="{1D21D650-4BA6-A445-89E8-B3900142BD76}" type="sibTrans" cxnId="{C10C23E6-5D66-714F-8AA1-C514702001C8}">
      <dgm:prSet/>
      <dgm:spPr/>
      <dgm:t>
        <a:bodyPr/>
        <a:lstStyle/>
        <a:p>
          <a:endParaRPr lang="en-US"/>
        </a:p>
      </dgm:t>
    </dgm:pt>
    <dgm:pt modelId="{D854167F-EB57-1B45-BECA-D203967CB39F}">
      <dgm:prSet/>
      <dgm:spPr/>
      <dgm:t>
        <a:bodyPr/>
        <a:lstStyle/>
        <a:p>
          <a:r>
            <a:rPr lang="en-US" dirty="0"/>
            <a:t>Promotion, follow-up</a:t>
          </a:r>
        </a:p>
      </dgm:t>
    </dgm:pt>
    <dgm:pt modelId="{AA16FD82-A869-6E43-B964-73942549475E}" type="parTrans" cxnId="{131FBE23-B97C-F743-ADDA-7EACF9816D96}">
      <dgm:prSet/>
      <dgm:spPr/>
      <dgm:t>
        <a:bodyPr/>
        <a:lstStyle/>
        <a:p>
          <a:endParaRPr lang="en-US"/>
        </a:p>
      </dgm:t>
    </dgm:pt>
    <dgm:pt modelId="{DBD527D2-8C32-5245-8E89-3E52158F2E57}" type="sibTrans" cxnId="{131FBE23-B97C-F743-ADDA-7EACF9816D96}">
      <dgm:prSet/>
      <dgm:spPr/>
      <dgm:t>
        <a:bodyPr/>
        <a:lstStyle/>
        <a:p>
          <a:endParaRPr lang="en-US"/>
        </a:p>
      </dgm:t>
    </dgm:pt>
    <dgm:pt modelId="{5B1FA3D0-E9D0-3C46-ADD3-D9E85A20ADDC}">
      <dgm:prSet custT="1"/>
      <dgm:spPr/>
      <dgm:t>
        <a:bodyPr/>
        <a:lstStyle/>
        <a:p>
          <a:endParaRPr lang="en-US" sz="1200" dirty="0">
            <a:latin typeface="Gill Sans MT" panose="020B0502020104020203" pitchFamily="34" charset="77"/>
          </a:endParaRPr>
        </a:p>
      </dgm:t>
    </dgm:pt>
    <dgm:pt modelId="{A534DC17-4777-0B48-BCFA-216E89365545}" type="parTrans" cxnId="{80857B9B-56B2-7D4C-B5E1-F20E462485C1}">
      <dgm:prSet/>
      <dgm:spPr/>
      <dgm:t>
        <a:bodyPr/>
        <a:lstStyle/>
        <a:p>
          <a:endParaRPr lang="en-US"/>
        </a:p>
      </dgm:t>
    </dgm:pt>
    <dgm:pt modelId="{06F617BF-59A8-E641-9B70-F92687B47BA4}" type="sibTrans" cxnId="{80857B9B-56B2-7D4C-B5E1-F20E462485C1}">
      <dgm:prSet/>
      <dgm:spPr/>
      <dgm:t>
        <a:bodyPr/>
        <a:lstStyle/>
        <a:p>
          <a:endParaRPr lang="en-US"/>
        </a:p>
      </dgm:t>
    </dgm:pt>
    <dgm:pt modelId="{9F2E7FAD-495D-C74C-B8E3-3CEC16381947}">
      <dgm:prSet custT="1"/>
      <dgm:spPr/>
      <dgm:t>
        <a:bodyPr/>
        <a:lstStyle/>
        <a:p>
          <a:pPr>
            <a:buFont typeface="Symbol" pitchFamily="2" charset="2"/>
            <a:buChar char=""/>
          </a:pPr>
          <a:r>
            <a:rPr lang="en-US" sz="1200" dirty="0">
              <a:latin typeface="Gill Sans MT" panose="020B0502020104020203" pitchFamily="34" charset="77"/>
            </a:rPr>
            <a:t>CDEJ can support the national </a:t>
          </a:r>
          <a:r>
            <a:rPr lang="en-US" sz="1200" dirty="0" err="1">
              <a:latin typeface="Gill Sans MT" panose="020B0502020104020203" pitchFamily="34" charset="77"/>
            </a:rPr>
            <a:t>organisers’</a:t>
          </a:r>
          <a:r>
            <a:rPr lang="en-US" sz="1200" dirty="0">
              <a:latin typeface="Gill Sans MT" panose="020B0502020104020203" pitchFamily="34" charset="77"/>
            </a:rPr>
            <a:t> efforts for human rights education in the countries by </a:t>
          </a:r>
          <a:r>
            <a:rPr lang="en-US" sz="1200" dirty="0" err="1">
              <a:latin typeface="Gill Sans MT" panose="020B0502020104020203" pitchFamily="34" charset="77"/>
            </a:rPr>
            <a:t>organising</a:t>
          </a:r>
          <a:r>
            <a:rPr lang="en-US" sz="1200" dirty="0">
              <a:latin typeface="Gill Sans MT" panose="020B0502020104020203" pitchFamily="34" charset="77"/>
            </a:rPr>
            <a:t> new campaigns, conferences, projects, trainings etc.</a:t>
          </a:r>
        </a:p>
      </dgm:t>
    </dgm:pt>
    <dgm:pt modelId="{68B316AD-78CF-2840-BF41-491AC3CBDC19}" type="parTrans" cxnId="{1BD76E81-8185-E849-A056-EF2666609B2D}">
      <dgm:prSet/>
      <dgm:spPr/>
      <dgm:t>
        <a:bodyPr/>
        <a:lstStyle/>
        <a:p>
          <a:endParaRPr lang="en-US"/>
        </a:p>
      </dgm:t>
    </dgm:pt>
    <dgm:pt modelId="{FB3834B4-F2FD-6847-8D3C-3E7860D6B3CB}" type="sibTrans" cxnId="{1BD76E81-8185-E849-A056-EF2666609B2D}">
      <dgm:prSet/>
      <dgm:spPr/>
      <dgm:t>
        <a:bodyPr/>
        <a:lstStyle/>
        <a:p>
          <a:endParaRPr lang="en-US"/>
        </a:p>
      </dgm:t>
    </dgm:pt>
    <dgm:pt modelId="{891A84B1-DECA-DE43-B887-D1DEC8554416}">
      <dgm:prSet custT="1"/>
      <dgm:spPr/>
      <dgm:t>
        <a:bodyPr/>
        <a:lstStyle/>
        <a:p>
          <a:pPr>
            <a:buFont typeface="Symbol" pitchFamily="2" charset="2"/>
            <a:buChar char=""/>
          </a:pPr>
          <a:r>
            <a:rPr lang="en-US" sz="1200" dirty="0">
              <a:latin typeface="Gill Sans MT" panose="020B0502020104020203" pitchFamily="34" charset="77"/>
            </a:rPr>
            <a:t>Not least, CDEJ can be a promoter of national courses results by informing their networks on the existing activities, </a:t>
          </a:r>
          <a:r>
            <a:rPr lang="en-US" sz="1200" dirty="0" err="1">
              <a:latin typeface="Gill Sans MT" panose="020B0502020104020203" pitchFamily="34" charset="77"/>
            </a:rPr>
            <a:t>organisations</a:t>
          </a:r>
          <a:r>
            <a:rPr lang="en-US" sz="1200" dirty="0">
              <a:latin typeface="Gill Sans MT" panose="020B0502020104020203" pitchFamily="34" charset="77"/>
            </a:rPr>
            <a:t>, projects, tools created etc.</a:t>
          </a:r>
        </a:p>
      </dgm:t>
    </dgm:pt>
    <dgm:pt modelId="{9F302877-4A3D-2548-90B8-27DB37044DD0}" type="parTrans" cxnId="{1207F84F-6D4C-544F-AD3A-84DD401032ED}">
      <dgm:prSet/>
      <dgm:spPr/>
      <dgm:t>
        <a:bodyPr/>
        <a:lstStyle/>
        <a:p>
          <a:endParaRPr lang="en-US"/>
        </a:p>
      </dgm:t>
    </dgm:pt>
    <dgm:pt modelId="{CC33FBB2-CCBB-454B-9290-05483CB8DD7E}" type="sibTrans" cxnId="{1207F84F-6D4C-544F-AD3A-84DD401032ED}">
      <dgm:prSet/>
      <dgm:spPr/>
      <dgm:t>
        <a:bodyPr/>
        <a:lstStyle/>
        <a:p>
          <a:endParaRPr lang="en-US"/>
        </a:p>
      </dgm:t>
    </dgm:pt>
    <dgm:pt modelId="{063F3FC2-3091-874F-87A7-39B5D73DB813}">
      <dgm:prSet custT="1"/>
      <dgm:spPr/>
      <dgm:t>
        <a:bodyPr/>
        <a:lstStyle/>
        <a:p>
          <a:pPr>
            <a:buFont typeface="Courier New" panose="02070309020205020404" pitchFamily="49" charset="0"/>
            <a:buNone/>
          </a:pPr>
          <a:r>
            <a:rPr lang="en-US" sz="800" dirty="0">
              <a:latin typeface="Gill Sans MT" panose="020B0502020104020203" pitchFamily="34" charset="77"/>
            </a:rPr>
            <a:t>- make resources available for the activities (like spaces, infrastructures, communications, promotional materials etc.) </a:t>
          </a:r>
        </a:p>
      </dgm:t>
    </dgm:pt>
    <dgm:pt modelId="{85420BFD-95C2-564F-AA4F-1AE8F2C88218}" type="parTrans" cxnId="{ED5212DD-CDD3-9F40-93F2-6BF041FD2F75}">
      <dgm:prSet/>
      <dgm:spPr/>
      <dgm:t>
        <a:bodyPr/>
        <a:lstStyle/>
        <a:p>
          <a:endParaRPr lang="en-US"/>
        </a:p>
      </dgm:t>
    </dgm:pt>
    <dgm:pt modelId="{9B80EED3-DA61-2E49-8301-0167D7FE87A8}" type="sibTrans" cxnId="{ED5212DD-CDD3-9F40-93F2-6BF041FD2F75}">
      <dgm:prSet/>
      <dgm:spPr/>
      <dgm:t>
        <a:bodyPr/>
        <a:lstStyle/>
        <a:p>
          <a:endParaRPr lang="en-US"/>
        </a:p>
      </dgm:t>
    </dgm:pt>
    <dgm:pt modelId="{DAC588ED-DC7A-BA45-A892-AD6BCB933AB4}" type="pres">
      <dgm:prSet presAssocID="{3F604B67-F23A-6E48-9832-5FE5DB357810}" presName="Name0" presStyleCnt="0">
        <dgm:presLayoutVars>
          <dgm:dir/>
          <dgm:animLvl val="lvl"/>
          <dgm:resizeHandles val="exact"/>
        </dgm:presLayoutVars>
      </dgm:prSet>
      <dgm:spPr/>
    </dgm:pt>
    <dgm:pt modelId="{B3B3642B-9DD8-5640-8A7A-236B004ABFB1}" type="pres">
      <dgm:prSet presAssocID="{35245A58-9565-D64E-8086-5CDC87A4044E}" presName="linNode" presStyleCnt="0"/>
      <dgm:spPr/>
    </dgm:pt>
    <dgm:pt modelId="{56131DD5-ED32-AC4B-96BF-D0A7A4A2F0AE}" type="pres">
      <dgm:prSet presAssocID="{35245A58-9565-D64E-8086-5CDC87A4044E}" presName="parentText" presStyleLbl="node1" presStyleIdx="0" presStyleCnt="4">
        <dgm:presLayoutVars>
          <dgm:chMax val="1"/>
          <dgm:bulletEnabled val="1"/>
        </dgm:presLayoutVars>
      </dgm:prSet>
      <dgm:spPr/>
    </dgm:pt>
    <dgm:pt modelId="{F402B93A-E0A1-4B4C-9942-3271DD4B8B33}" type="pres">
      <dgm:prSet presAssocID="{35245A58-9565-D64E-8086-5CDC87A4044E}" presName="descendantText" presStyleLbl="alignAccFollowNode1" presStyleIdx="0" presStyleCnt="4">
        <dgm:presLayoutVars>
          <dgm:bulletEnabled val="1"/>
        </dgm:presLayoutVars>
      </dgm:prSet>
      <dgm:spPr/>
    </dgm:pt>
    <dgm:pt modelId="{4809D832-E956-A74D-9C8C-1C5D633FEFCD}" type="pres">
      <dgm:prSet presAssocID="{90BA9C0C-CE06-524D-81B0-AB61D9928849}" presName="sp" presStyleCnt="0"/>
      <dgm:spPr/>
    </dgm:pt>
    <dgm:pt modelId="{EDDE7A4A-0798-CD4F-915E-07F90275043E}" type="pres">
      <dgm:prSet presAssocID="{DE4CF3B4-A4A0-FA45-895C-FD8B4FB8EEFE}" presName="linNode" presStyleCnt="0"/>
      <dgm:spPr/>
    </dgm:pt>
    <dgm:pt modelId="{07E1EF00-8A99-1345-A94A-4D7BF6649A86}" type="pres">
      <dgm:prSet presAssocID="{DE4CF3B4-A4A0-FA45-895C-FD8B4FB8EEFE}" presName="parentText" presStyleLbl="node1" presStyleIdx="1" presStyleCnt="4">
        <dgm:presLayoutVars>
          <dgm:chMax val="1"/>
          <dgm:bulletEnabled val="1"/>
        </dgm:presLayoutVars>
      </dgm:prSet>
      <dgm:spPr/>
    </dgm:pt>
    <dgm:pt modelId="{86943F8F-A670-4347-817A-C42E0900D2E7}" type="pres">
      <dgm:prSet presAssocID="{DE4CF3B4-A4A0-FA45-895C-FD8B4FB8EEFE}" presName="descendantText" presStyleLbl="alignAccFollowNode1" presStyleIdx="1" presStyleCnt="4">
        <dgm:presLayoutVars>
          <dgm:bulletEnabled val="1"/>
        </dgm:presLayoutVars>
      </dgm:prSet>
      <dgm:spPr/>
    </dgm:pt>
    <dgm:pt modelId="{E8177122-3209-DF4B-BE72-F23C4E9E47F2}" type="pres">
      <dgm:prSet presAssocID="{D17924F8-EF84-1345-8965-1A2C7596BDF1}" presName="sp" presStyleCnt="0"/>
      <dgm:spPr/>
    </dgm:pt>
    <dgm:pt modelId="{40ED7E49-E8C6-BF49-A472-89C879926DB9}" type="pres">
      <dgm:prSet presAssocID="{309050A0-495D-A54D-B9D8-89182F465927}" presName="linNode" presStyleCnt="0"/>
      <dgm:spPr/>
    </dgm:pt>
    <dgm:pt modelId="{D8AE9169-06F1-D34C-BFDD-174868343E54}" type="pres">
      <dgm:prSet presAssocID="{309050A0-495D-A54D-B9D8-89182F465927}" presName="parentText" presStyleLbl="node1" presStyleIdx="2" presStyleCnt="4">
        <dgm:presLayoutVars>
          <dgm:chMax val="1"/>
          <dgm:bulletEnabled val="1"/>
        </dgm:presLayoutVars>
      </dgm:prSet>
      <dgm:spPr/>
    </dgm:pt>
    <dgm:pt modelId="{09A48945-BBAD-D540-8F3C-69DF3904CAE0}" type="pres">
      <dgm:prSet presAssocID="{309050A0-495D-A54D-B9D8-89182F465927}" presName="descendantText" presStyleLbl="alignAccFollowNode1" presStyleIdx="2" presStyleCnt="4">
        <dgm:presLayoutVars>
          <dgm:bulletEnabled val="1"/>
        </dgm:presLayoutVars>
      </dgm:prSet>
      <dgm:spPr/>
    </dgm:pt>
    <dgm:pt modelId="{E17A7145-B7DF-9F4E-8BB7-ED24EA3CF2A1}" type="pres">
      <dgm:prSet presAssocID="{E5FB8B7A-B687-CE43-A5AE-0761199AF752}" presName="sp" presStyleCnt="0"/>
      <dgm:spPr/>
    </dgm:pt>
    <dgm:pt modelId="{318E712A-B500-314F-BD35-4190E391F1AE}" type="pres">
      <dgm:prSet presAssocID="{D854167F-EB57-1B45-BECA-D203967CB39F}" presName="linNode" presStyleCnt="0"/>
      <dgm:spPr/>
    </dgm:pt>
    <dgm:pt modelId="{82B7E2CE-94DC-7C4E-8455-546D275DCC04}" type="pres">
      <dgm:prSet presAssocID="{D854167F-EB57-1B45-BECA-D203967CB39F}" presName="parentText" presStyleLbl="node1" presStyleIdx="3" presStyleCnt="4">
        <dgm:presLayoutVars>
          <dgm:chMax val="1"/>
          <dgm:bulletEnabled val="1"/>
        </dgm:presLayoutVars>
      </dgm:prSet>
      <dgm:spPr/>
    </dgm:pt>
    <dgm:pt modelId="{B235A110-631E-B041-865D-4A5649D0263F}" type="pres">
      <dgm:prSet presAssocID="{D854167F-EB57-1B45-BECA-D203967CB39F}" presName="descendantText" presStyleLbl="alignAccFollowNode1" presStyleIdx="3" presStyleCnt="4">
        <dgm:presLayoutVars>
          <dgm:bulletEnabled val="1"/>
        </dgm:presLayoutVars>
      </dgm:prSet>
      <dgm:spPr/>
    </dgm:pt>
  </dgm:ptLst>
  <dgm:cxnLst>
    <dgm:cxn modelId="{95C28008-6A3A-9A46-BA74-71477DEC0D4B}" type="presOf" srcId="{35F7C38E-35CA-D044-9C13-532EFAB1D1E9}" destId="{86943F8F-A670-4347-817A-C42E0900D2E7}" srcOrd="0" destOrd="1" presId="urn:microsoft.com/office/officeart/2005/8/layout/vList5"/>
    <dgm:cxn modelId="{AD110E09-5DF1-4848-A04B-AB1F98BD0822}" srcId="{35245A58-9565-D64E-8086-5CDC87A4044E}" destId="{C182BAEE-9B9B-0249-833D-85A1F82E95AD}" srcOrd="0" destOrd="0" parTransId="{6D33062A-474A-784D-BAA7-AE664CFAC2AF}" sibTransId="{5628EFE0-5DC5-8242-A55A-7DD6B360AC3A}"/>
    <dgm:cxn modelId="{56613E22-F2CB-3849-ABFB-A48BC6A38CF7}" type="presOf" srcId="{D854167F-EB57-1B45-BECA-D203967CB39F}" destId="{82B7E2CE-94DC-7C4E-8455-546D275DCC04}" srcOrd="0" destOrd="0" presId="urn:microsoft.com/office/officeart/2005/8/layout/vList5"/>
    <dgm:cxn modelId="{131FBE23-B97C-F743-ADDA-7EACF9816D96}" srcId="{3F604B67-F23A-6E48-9832-5FE5DB357810}" destId="{D854167F-EB57-1B45-BECA-D203967CB39F}" srcOrd="3" destOrd="0" parTransId="{AA16FD82-A869-6E43-B964-73942549475E}" sibTransId="{DBD527D2-8C32-5245-8E89-3E52158F2E57}"/>
    <dgm:cxn modelId="{EF527A35-D129-DC4D-9ABE-B74AF177E696}" type="presOf" srcId="{3F604B67-F23A-6E48-9832-5FE5DB357810}" destId="{DAC588ED-DC7A-BA45-A892-AD6BCB933AB4}" srcOrd="0" destOrd="0" presId="urn:microsoft.com/office/officeart/2005/8/layout/vList5"/>
    <dgm:cxn modelId="{B51FA864-4CB9-504C-926C-F21C2F1D23D6}" type="presOf" srcId="{DE4CF3B4-A4A0-FA45-895C-FD8B4FB8EEFE}" destId="{07E1EF00-8A99-1345-A94A-4D7BF6649A86}" srcOrd="0" destOrd="0" presId="urn:microsoft.com/office/officeart/2005/8/layout/vList5"/>
    <dgm:cxn modelId="{9C202545-A4A4-8E43-8A9B-E19AB943DB74}" srcId="{3F604B67-F23A-6E48-9832-5FE5DB357810}" destId="{309050A0-495D-A54D-B9D8-89182F465927}" srcOrd="2" destOrd="0" parTransId="{A43134DC-BC5B-0342-AD7E-84DE61787BB1}" sibTransId="{E5FB8B7A-B687-CE43-A5AE-0761199AF752}"/>
    <dgm:cxn modelId="{EE600A6B-E0F1-9A4A-8E37-59E5C5125918}" type="presOf" srcId="{891A84B1-DECA-DE43-B887-D1DEC8554416}" destId="{B235A110-631E-B041-865D-4A5649D0263F}" srcOrd="0" destOrd="2" presId="urn:microsoft.com/office/officeart/2005/8/layout/vList5"/>
    <dgm:cxn modelId="{20895A6F-94DF-AC42-AFC9-B3E1972ACE4D}" type="presOf" srcId="{5B1FA3D0-E9D0-3C46-ADD3-D9E85A20ADDC}" destId="{B235A110-631E-B041-865D-4A5649D0263F}" srcOrd="0" destOrd="0" presId="urn:microsoft.com/office/officeart/2005/8/layout/vList5"/>
    <dgm:cxn modelId="{1207F84F-6D4C-544F-AD3A-84DD401032ED}" srcId="{D854167F-EB57-1B45-BECA-D203967CB39F}" destId="{891A84B1-DECA-DE43-B887-D1DEC8554416}" srcOrd="2" destOrd="0" parTransId="{9F302877-4A3D-2548-90B8-27DB37044DD0}" sibTransId="{CC33FBB2-CCBB-454B-9290-05483CB8DD7E}"/>
    <dgm:cxn modelId="{1B336C50-2DDE-BB4D-9293-DEDAAA3D74BF}" srcId="{DE4CF3B4-A4A0-FA45-895C-FD8B4FB8EEFE}" destId="{35F7C38E-35CA-D044-9C13-532EFAB1D1E9}" srcOrd="1" destOrd="0" parTransId="{9FD3A4A5-E070-B04E-8B05-E1F2D685BF4E}" sibTransId="{285B19B3-5E46-224B-A3AF-C954F57717DB}"/>
    <dgm:cxn modelId="{7F96B552-C534-E242-9693-FB17A65B6A60}" type="presOf" srcId="{9F2E7FAD-495D-C74C-B8E3-3CEC16381947}" destId="{B235A110-631E-B041-865D-4A5649D0263F}" srcOrd="0" destOrd="1" presId="urn:microsoft.com/office/officeart/2005/8/layout/vList5"/>
    <dgm:cxn modelId="{10EF3577-2A6F-AD4D-B4F3-9C2B3B930B3C}" type="presOf" srcId="{063F3FC2-3091-874F-87A7-39B5D73DB813}" destId="{09A48945-BBAD-D540-8F3C-69DF3904CAE0}" srcOrd="0" destOrd="4" presId="urn:microsoft.com/office/officeart/2005/8/layout/vList5"/>
    <dgm:cxn modelId="{91A8A957-1365-C543-A89D-10168FC75C4B}" type="presOf" srcId="{58DA887A-B6BA-EC45-A8A7-78CEA001BA50}" destId="{09A48945-BBAD-D540-8F3C-69DF3904CAE0}" srcOrd="0" destOrd="2" presId="urn:microsoft.com/office/officeart/2005/8/layout/vList5"/>
    <dgm:cxn modelId="{EC236A7B-E74D-B747-B4AA-4AC699DBFDCC}" type="presOf" srcId="{C182BAEE-9B9B-0249-833D-85A1F82E95AD}" destId="{F402B93A-E0A1-4B4C-9942-3271DD4B8B33}" srcOrd="0" destOrd="0" presId="urn:microsoft.com/office/officeart/2005/8/layout/vList5"/>
    <dgm:cxn modelId="{408E8F7C-ABF8-414D-B535-B2B64497E214}" srcId="{309050A0-495D-A54D-B9D8-89182F465927}" destId="{50469D9A-21AA-1146-B421-E93D5D9EAF58}" srcOrd="1" destOrd="0" parTransId="{99F276CD-3BC8-C54E-921C-5B0F80050118}" sibTransId="{2305D206-293F-2C4E-941C-5D0A2FBB80EE}"/>
    <dgm:cxn modelId="{2A08A57D-8B2D-A34C-AAD3-A309E9C308C4}" srcId="{3F604B67-F23A-6E48-9832-5FE5DB357810}" destId="{35245A58-9565-D64E-8086-5CDC87A4044E}" srcOrd="0" destOrd="0" parTransId="{FB405E2F-A58F-C946-B5A6-BFCB6F922DF7}" sibTransId="{90BA9C0C-CE06-524D-81B0-AB61D9928849}"/>
    <dgm:cxn modelId="{1BD76E81-8185-E849-A056-EF2666609B2D}" srcId="{D854167F-EB57-1B45-BECA-D203967CB39F}" destId="{9F2E7FAD-495D-C74C-B8E3-3CEC16381947}" srcOrd="1" destOrd="0" parTransId="{68B316AD-78CF-2840-BF41-491AC3CBDC19}" sibTransId="{FB3834B4-F2FD-6847-8D3C-3E7860D6B3CB}"/>
    <dgm:cxn modelId="{91A3A081-4308-E749-BBAD-78FC63EF4F45}" type="presOf" srcId="{50B0D392-97A5-C74B-AFC4-95E7CA3060CF}" destId="{09A48945-BBAD-D540-8F3C-69DF3904CAE0}" srcOrd="0" destOrd="0" presId="urn:microsoft.com/office/officeart/2005/8/layout/vList5"/>
    <dgm:cxn modelId="{894EA381-3C67-D641-ABE4-4A1508E83024}" type="presOf" srcId="{50469D9A-21AA-1146-B421-E93D5D9EAF58}" destId="{09A48945-BBAD-D540-8F3C-69DF3904CAE0}" srcOrd="0" destOrd="1" presId="urn:microsoft.com/office/officeart/2005/8/layout/vList5"/>
    <dgm:cxn modelId="{0FAD0A8A-5DB9-7343-B3EF-1337E540C9D6}" srcId="{309050A0-495D-A54D-B9D8-89182F465927}" destId="{50B0D392-97A5-C74B-AFC4-95E7CA3060CF}" srcOrd="0" destOrd="0" parTransId="{830BD68B-0253-FF43-B889-39EB765F852E}" sibTransId="{9BC9E2CC-EEF0-804B-B4E4-9E0A6A3A66EA}"/>
    <dgm:cxn modelId="{B7B21098-823D-5244-8C4F-DE99A1AA61E5}" srcId="{DE4CF3B4-A4A0-FA45-895C-FD8B4FB8EEFE}" destId="{55E37A7B-FC43-F74E-BFCB-2B92A7083772}" srcOrd="0" destOrd="0" parTransId="{08C7384D-22E7-FC41-97CE-4040F8264FD2}" sibTransId="{B2984D23-BD87-D84D-B45A-EB653AD6E748}"/>
    <dgm:cxn modelId="{80857B9B-56B2-7D4C-B5E1-F20E462485C1}" srcId="{D854167F-EB57-1B45-BECA-D203967CB39F}" destId="{5B1FA3D0-E9D0-3C46-ADD3-D9E85A20ADDC}" srcOrd="0" destOrd="0" parTransId="{A534DC17-4777-0B48-BCFA-216E89365545}" sibTransId="{06F617BF-59A8-E641-9B70-F92687B47BA4}"/>
    <dgm:cxn modelId="{DEB01B9F-4020-2D45-8617-619E680A2B2E}" type="presOf" srcId="{35245A58-9565-D64E-8086-5CDC87A4044E}" destId="{56131DD5-ED32-AC4B-96BF-D0A7A4A2F0AE}" srcOrd="0" destOrd="0" presId="urn:microsoft.com/office/officeart/2005/8/layout/vList5"/>
    <dgm:cxn modelId="{F67C7DA1-A98F-BF4A-9B6C-8237C0132FA8}" type="presOf" srcId="{293B3C9B-83AA-BC40-B10B-041C7C095408}" destId="{09A48945-BBAD-D540-8F3C-69DF3904CAE0}" srcOrd="0" destOrd="3" presId="urn:microsoft.com/office/officeart/2005/8/layout/vList5"/>
    <dgm:cxn modelId="{71E4F2A1-0543-E646-98E5-5BF24B1B829C}" srcId="{309050A0-495D-A54D-B9D8-89182F465927}" destId="{58DA887A-B6BA-EC45-A8A7-78CEA001BA50}" srcOrd="2" destOrd="0" parTransId="{938A0D6A-9385-224B-96BE-4FE2EC066EE7}" sibTransId="{D2F12514-8C47-7643-BD3F-8950043561E7}"/>
    <dgm:cxn modelId="{2F11E6DB-986E-CA4F-8D3E-D831EFDD5F18}" type="presOf" srcId="{309050A0-495D-A54D-B9D8-89182F465927}" destId="{D8AE9169-06F1-D34C-BFDD-174868343E54}" srcOrd="0" destOrd="0" presId="urn:microsoft.com/office/officeart/2005/8/layout/vList5"/>
    <dgm:cxn modelId="{ED5212DD-CDD3-9F40-93F2-6BF041FD2F75}" srcId="{309050A0-495D-A54D-B9D8-89182F465927}" destId="{063F3FC2-3091-874F-87A7-39B5D73DB813}" srcOrd="4" destOrd="0" parTransId="{85420BFD-95C2-564F-AA4F-1AE8F2C88218}" sibTransId="{9B80EED3-DA61-2E49-8301-0167D7FE87A8}"/>
    <dgm:cxn modelId="{C8E86CDF-3BEF-154F-93DE-2CE1C8997930}" srcId="{3F604B67-F23A-6E48-9832-5FE5DB357810}" destId="{DE4CF3B4-A4A0-FA45-895C-FD8B4FB8EEFE}" srcOrd="1" destOrd="0" parTransId="{AA94BD8B-EED1-224C-89B0-A0E96852B7FA}" sibTransId="{D17924F8-EF84-1345-8965-1A2C7596BDF1}"/>
    <dgm:cxn modelId="{F451C1E1-A997-1245-91F6-E321DDB0062D}" type="presOf" srcId="{55E37A7B-FC43-F74E-BFCB-2B92A7083772}" destId="{86943F8F-A670-4347-817A-C42E0900D2E7}" srcOrd="0" destOrd="0" presId="urn:microsoft.com/office/officeart/2005/8/layout/vList5"/>
    <dgm:cxn modelId="{C10C23E6-5D66-714F-8AA1-C514702001C8}" srcId="{309050A0-495D-A54D-B9D8-89182F465927}" destId="{293B3C9B-83AA-BC40-B10B-041C7C095408}" srcOrd="3" destOrd="0" parTransId="{C5D73DD6-1074-0F43-BA26-9BECBDA98D02}" sibTransId="{1D21D650-4BA6-A445-89E8-B3900142BD76}"/>
    <dgm:cxn modelId="{5370821D-BEDD-2D4C-B852-DA328410B4AC}" type="presParOf" srcId="{DAC588ED-DC7A-BA45-A892-AD6BCB933AB4}" destId="{B3B3642B-9DD8-5640-8A7A-236B004ABFB1}" srcOrd="0" destOrd="0" presId="urn:microsoft.com/office/officeart/2005/8/layout/vList5"/>
    <dgm:cxn modelId="{18C63026-9EB4-904F-85AA-B06EE6EC8287}" type="presParOf" srcId="{B3B3642B-9DD8-5640-8A7A-236B004ABFB1}" destId="{56131DD5-ED32-AC4B-96BF-D0A7A4A2F0AE}" srcOrd="0" destOrd="0" presId="urn:microsoft.com/office/officeart/2005/8/layout/vList5"/>
    <dgm:cxn modelId="{14D4DA53-BBCF-2B4B-B364-B3383DD9727B}" type="presParOf" srcId="{B3B3642B-9DD8-5640-8A7A-236B004ABFB1}" destId="{F402B93A-E0A1-4B4C-9942-3271DD4B8B33}" srcOrd="1" destOrd="0" presId="urn:microsoft.com/office/officeart/2005/8/layout/vList5"/>
    <dgm:cxn modelId="{74EA1989-BFB6-384D-B3BD-AFC5861DA8C0}" type="presParOf" srcId="{DAC588ED-DC7A-BA45-A892-AD6BCB933AB4}" destId="{4809D832-E956-A74D-9C8C-1C5D633FEFCD}" srcOrd="1" destOrd="0" presId="urn:microsoft.com/office/officeart/2005/8/layout/vList5"/>
    <dgm:cxn modelId="{9AE7BB22-0FC7-F644-A289-79B080717419}" type="presParOf" srcId="{DAC588ED-DC7A-BA45-A892-AD6BCB933AB4}" destId="{EDDE7A4A-0798-CD4F-915E-07F90275043E}" srcOrd="2" destOrd="0" presId="urn:microsoft.com/office/officeart/2005/8/layout/vList5"/>
    <dgm:cxn modelId="{F4689E6F-5B10-F640-9E42-46816762B949}" type="presParOf" srcId="{EDDE7A4A-0798-CD4F-915E-07F90275043E}" destId="{07E1EF00-8A99-1345-A94A-4D7BF6649A86}" srcOrd="0" destOrd="0" presId="urn:microsoft.com/office/officeart/2005/8/layout/vList5"/>
    <dgm:cxn modelId="{AB7C44A3-008E-6245-B01E-3A235517A2DB}" type="presParOf" srcId="{EDDE7A4A-0798-CD4F-915E-07F90275043E}" destId="{86943F8F-A670-4347-817A-C42E0900D2E7}" srcOrd="1" destOrd="0" presId="urn:microsoft.com/office/officeart/2005/8/layout/vList5"/>
    <dgm:cxn modelId="{A31A388E-1C63-BD41-BEC6-EA77233848FC}" type="presParOf" srcId="{DAC588ED-DC7A-BA45-A892-AD6BCB933AB4}" destId="{E8177122-3209-DF4B-BE72-F23C4E9E47F2}" srcOrd="3" destOrd="0" presId="urn:microsoft.com/office/officeart/2005/8/layout/vList5"/>
    <dgm:cxn modelId="{9CD2255C-AC74-634C-A566-9EF26F7693B0}" type="presParOf" srcId="{DAC588ED-DC7A-BA45-A892-AD6BCB933AB4}" destId="{40ED7E49-E8C6-BF49-A472-89C879926DB9}" srcOrd="4" destOrd="0" presId="urn:microsoft.com/office/officeart/2005/8/layout/vList5"/>
    <dgm:cxn modelId="{1AAA09CD-FD98-E54B-AEE1-6A7ECEEFE391}" type="presParOf" srcId="{40ED7E49-E8C6-BF49-A472-89C879926DB9}" destId="{D8AE9169-06F1-D34C-BFDD-174868343E54}" srcOrd="0" destOrd="0" presId="urn:microsoft.com/office/officeart/2005/8/layout/vList5"/>
    <dgm:cxn modelId="{857CF2CD-B328-A64A-9052-4C06A03826B9}" type="presParOf" srcId="{40ED7E49-E8C6-BF49-A472-89C879926DB9}" destId="{09A48945-BBAD-D540-8F3C-69DF3904CAE0}" srcOrd="1" destOrd="0" presId="urn:microsoft.com/office/officeart/2005/8/layout/vList5"/>
    <dgm:cxn modelId="{6A7F61BA-CDCC-A047-8C80-6945F93B47F3}" type="presParOf" srcId="{DAC588ED-DC7A-BA45-A892-AD6BCB933AB4}" destId="{E17A7145-B7DF-9F4E-8BB7-ED24EA3CF2A1}" srcOrd="5" destOrd="0" presId="urn:microsoft.com/office/officeart/2005/8/layout/vList5"/>
    <dgm:cxn modelId="{ACF253B5-F13D-4047-8546-059C9E027B0C}" type="presParOf" srcId="{DAC588ED-DC7A-BA45-A892-AD6BCB933AB4}" destId="{318E712A-B500-314F-BD35-4190E391F1AE}" srcOrd="6" destOrd="0" presId="urn:microsoft.com/office/officeart/2005/8/layout/vList5"/>
    <dgm:cxn modelId="{A5CB0776-C9B7-2849-8553-18F53119FFF9}" type="presParOf" srcId="{318E712A-B500-314F-BD35-4190E391F1AE}" destId="{82B7E2CE-94DC-7C4E-8455-546D275DCC04}" srcOrd="0" destOrd="0" presId="urn:microsoft.com/office/officeart/2005/8/layout/vList5"/>
    <dgm:cxn modelId="{5BA64422-F3E4-BA43-997C-F07D545D4C59}" type="presParOf" srcId="{318E712A-B500-314F-BD35-4190E391F1AE}" destId="{B235A110-631E-B041-865D-4A5649D026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2A8B81-D535-7F46-967D-C901C7DEED51}" type="doc">
      <dgm:prSet loTypeId="urn:microsoft.com/office/officeart/2005/8/layout/hChevron3" loCatId="" qsTypeId="urn:microsoft.com/office/officeart/2005/8/quickstyle/simple1" qsCatId="simple" csTypeId="urn:microsoft.com/office/officeart/2005/8/colors/colorful1" csCatId="colorful" phldr="1"/>
      <dgm:spPr/>
    </dgm:pt>
    <dgm:pt modelId="{EB5AD146-6BA3-FC41-9A42-975A007869F8}">
      <dgm:prSet phldrT="[Text]"/>
      <dgm:spPr/>
      <dgm:t>
        <a:bodyPr/>
        <a:lstStyle/>
        <a:p>
          <a:r>
            <a:rPr lang="en-GB">
              <a:latin typeface="Droid Serif" panose="02020600060500020200" pitchFamily="18" charset="0"/>
              <a:ea typeface="Droid Serif" panose="02020600060500020200" pitchFamily="18" charset="0"/>
              <a:cs typeface="Droid Serif" panose="02020600060500020200" pitchFamily="18" charset="0"/>
            </a:rPr>
            <a:t>Present</a:t>
          </a:r>
        </a:p>
      </dgm:t>
    </dgm:pt>
    <dgm:pt modelId="{2234A111-4F0D-CA4F-865B-F132EE0EE5A4}" type="parTrans" cxnId="{91CACEF0-6517-3C46-A4B3-4FEE82217924}">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2BEA2E20-38E0-9F46-9AAC-EE373B5BD096}" type="sibTrans" cxnId="{91CACEF0-6517-3C46-A4B3-4FEE82217924}">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9A89DD4A-B866-3C4D-A555-580B65EEC119}">
      <dgm:prSet phldrT="[Text]"/>
      <dgm:spPr/>
      <dgm:t>
        <a:bodyPr/>
        <a:lstStyle/>
        <a:p>
          <a:r>
            <a:rPr lang="en-GB">
              <a:latin typeface="Droid Serif" panose="02020600060500020200" pitchFamily="18" charset="0"/>
              <a:ea typeface="Droid Serif" panose="02020600060500020200" pitchFamily="18" charset="0"/>
              <a:cs typeface="Droid Serif" panose="02020600060500020200" pitchFamily="18" charset="0"/>
            </a:rPr>
            <a:t>Equal team member</a:t>
          </a:r>
        </a:p>
      </dgm:t>
    </dgm:pt>
    <dgm:pt modelId="{9A52A4F8-79AB-EA45-A5F3-C4B9E5C8ECA1}" type="parTrans" cxnId="{476D9290-F8A8-6D42-9C7A-C1A4C38D7256}">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DECE0DDD-317E-B243-9797-C19AA417C6C3}" type="sibTrans" cxnId="{476D9290-F8A8-6D42-9C7A-C1A4C38D7256}">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195E8546-5BBF-E344-A48F-CDE7012692AD}">
      <dgm:prSet phldrT="[Text]"/>
      <dgm:spPr/>
      <dgm:t>
        <a:bodyPr/>
        <a:lstStyle/>
        <a:p>
          <a:r>
            <a:rPr lang="en-GB">
              <a:latin typeface="Droid Serif" panose="02020600060500020200" pitchFamily="18" charset="0"/>
              <a:ea typeface="Droid Serif" panose="02020600060500020200" pitchFamily="18" charset="0"/>
              <a:cs typeface="Droid Serif" panose="02020600060500020200" pitchFamily="18" charset="0"/>
            </a:rPr>
            <a:t>Advisor, resource person</a:t>
          </a:r>
        </a:p>
      </dgm:t>
    </dgm:pt>
    <dgm:pt modelId="{E16BF1F1-5614-0C45-BBDB-519B914BB4CF}" type="parTrans" cxnId="{BECF267A-EE56-B047-BE96-FFC4E11C8D1D}">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74A01B00-5E54-A649-805B-3E58610A12EC}" type="sibTrans" cxnId="{BECF267A-EE56-B047-BE96-FFC4E11C8D1D}">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A7B08C05-366D-4645-B177-0DD01DCEED9D}">
      <dgm:prSet/>
      <dgm:spPr/>
      <dgm:t>
        <a:bodyPr/>
        <a:lstStyle/>
        <a:p>
          <a:r>
            <a:rPr lang="en-GB">
              <a:latin typeface="Droid Serif" panose="02020600060500020200" pitchFamily="18" charset="0"/>
              <a:ea typeface="Droid Serif" panose="02020600060500020200" pitchFamily="18" charset="0"/>
              <a:cs typeface="Droid Serif" panose="02020600060500020200" pitchFamily="18" charset="0"/>
            </a:rPr>
            <a:t>Leading</a:t>
          </a:r>
        </a:p>
      </dgm:t>
    </dgm:pt>
    <dgm:pt modelId="{BBE1144C-8007-1249-85B1-1B03C805CFA5}" type="parTrans" cxnId="{4BA8B6DF-E2E2-8F46-BB5E-A11A97D1BAFB}">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43733FBD-3326-7441-848C-C46B2AEB28CF}" type="sibTrans" cxnId="{4BA8B6DF-E2E2-8F46-BB5E-A11A97D1BAFB}">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40396D45-A0E9-524A-A0DB-723EA4AC641E}">
      <dgm:prSet/>
      <dgm:spPr/>
      <dgm:t>
        <a:bodyPr/>
        <a:lstStyle/>
        <a:p>
          <a:r>
            <a:rPr lang="en-GB">
              <a:latin typeface="Droid Serif" panose="02020600060500020200" pitchFamily="18" charset="0"/>
              <a:ea typeface="Droid Serif" panose="02020600060500020200" pitchFamily="18" charset="0"/>
              <a:cs typeface="Droid Serif" panose="02020600060500020200" pitchFamily="18" charset="0"/>
            </a:rPr>
            <a:t>Guest expert</a:t>
          </a:r>
        </a:p>
      </dgm:t>
    </dgm:pt>
    <dgm:pt modelId="{2B668DC2-5854-8243-812E-1B6907A3E5EC}" type="parTrans" cxnId="{08AAEBC8-BC22-5248-B7A9-5CC5CCE32031}">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E64DBA93-F366-E549-A37E-40F7473C2646}" type="sibTrans" cxnId="{08AAEBC8-BC22-5248-B7A9-5CC5CCE32031}">
      <dgm:prSet/>
      <dgm:spPr/>
      <dgm:t>
        <a:bodyPr/>
        <a:lstStyle/>
        <a:p>
          <a:endParaRPr lang="en-GB">
            <a:latin typeface="Droid Serif" panose="02020600060500020200" pitchFamily="18" charset="0"/>
            <a:ea typeface="Droid Serif" panose="02020600060500020200" pitchFamily="18" charset="0"/>
            <a:cs typeface="Droid Serif" panose="02020600060500020200" pitchFamily="18" charset="0"/>
          </a:endParaRPr>
        </a:p>
      </dgm:t>
    </dgm:pt>
    <dgm:pt modelId="{F4FBF661-B3CF-C641-BA1E-11EA368B6D45}" type="pres">
      <dgm:prSet presAssocID="{C82A8B81-D535-7F46-967D-C901C7DEED51}" presName="Name0" presStyleCnt="0">
        <dgm:presLayoutVars>
          <dgm:dir/>
          <dgm:resizeHandles val="exact"/>
        </dgm:presLayoutVars>
      </dgm:prSet>
      <dgm:spPr/>
    </dgm:pt>
    <dgm:pt modelId="{C62F1F1F-BF45-DC40-96A8-29D482F2C301}" type="pres">
      <dgm:prSet presAssocID="{EB5AD146-6BA3-FC41-9A42-975A007869F8}" presName="parTxOnly" presStyleLbl="node1" presStyleIdx="0" presStyleCnt="5">
        <dgm:presLayoutVars>
          <dgm:bulletEnabled val="1"/>
        </dgm:presLayoutVars>
      </dgm:prSet>
      <dgm:spPr/>
    </dgm:pt>
    <dgm:pt modelId="{B53ED69C-3119-9346-850E-042B72A4D3DF}" type="pres">
      <dgm:prSet presAssocID="{2BEA2E20-38E0-9F46-9AAC-EE373B5BD096}" presName="parSpace" presStyleCnt="0"/>
      <dgm:spPr/>
    </dgm:pt>
    <dgm:pt modelId="{37F89DC6-8F79-A74E-BD1F-5CEAEB6CFCB0}" type="pres">
      <dgm:prSet presAssocID="{9A89DD4A-B866-3C4D-A555-580B65EEC119}" presName="parTxOnly" presStyleLbl="node1" presStyleIdx="1" presStyleCnt="5">
        <dgm:presLayoutVars>
          <dgm:bulletEnabled val="1"/>
        </dgm:presLayoutVars>
      </dgm:prSet>
      <dgm:spPr/>
    </dgm:pt>
    <dgm:pt modelId="{28163CB3-84AD-3A4F-BC3E-E24899A11AF7}" type="pres">
      <dgm:prSet presAssocID="{DECE0DDD-317E-B243-9797-C19AA417C6C3}" presName="parSpace" presStyleCnt="0"/>
      <dgm:spPr/>
    </dgm:pt>
    <dgm:pt modelId="{737D83CB-DF72-9E49-8F24-120C6D2333B6}" type="pres">
      <dgm:prSet presAssocID="{195E8546-5BBF-E344-A48F-CDE7012692AD}" presName="parTxOnly" presStyleLbl="node1" presStyleIdx="2" presStyleCnt="5">
        <dgm:presLayoutVars>
          <dgm:bulletEnabled val="1"/>
        </dgm:presLayoutVars>
      </dgm:prSet>
      <dgm:spPr/>
    </dgm:pt>
    <dgm:pt modelId="{C5BBA7CD-1874-4D4D-B95C-8CACF37DD7C6}" type="pres">
      <dgm:prSet presAssocID="{74A01B00-5E54-A649-805B-3E58610A12EC}" presName="parSpace" presStyleCnt="0"/>
      <dgm:spPr/>
    </dgm:pt>
    <dgm:pt modelId="{26FDB1DF-40A3-DB47-B669-759853639F88}" type="pres">
      <dgm:prSet presAssocID="{A7B08C05-366D-4645-B177-0DD01DCEED9D}" presName="parTxOnly" presStyleLbl="node1" presStyleIdx="3" presStyleCnt="5">
        <dgm:presLayoutVars>
          <dgm:bulletEnabled val="1"/>
        </dgm:presLayoutVars>
      </dgm:prSet>
      <dgm:spPr/>
    </dgm:pt>
    <dgm:pt modelId="{79208153-314A-8E41-BAEE-AE18EBE5EF7B}" type="pres">
      <dgm:prSet presAssocID="{43733FBD-3326-7441-848C-C46B2AEB28CF}" presName="parSpace" presStyleCnt="0"/>
      <dgm:spPr/>
    </dgm:pt>
    <dgm:pt modelId="{400379BF-2C95-7748-A81D-4E6E371B54A6}" type="pres">
      <dgm:prSet presAssocID="{40396D45-A0E9-524A-A0DB-723EA4AC641E}" presName="parTxOnly" presStyleLbl="node1" presStyleIdx="4" presStyleCnt="5">
        <dgm:presLayoutVars>
          <dgm:bulletEnabled val="1"/>
        </dgm:presLayoutVars>
      </dgm:prSet>
      <dgm:spPr/>
    </dgm:pt>
  </dgm:ptLst>
  <dgm:cxnLst>
    <dgm:cxn modelId="{9256221E-2347-1846-A11E-673D0F9EEB30}" type="presOf" srcId="{40396D45-A0E9-524A-A0DB-723EA4AC641E}" destId="{400379BF-2C95-7748-A81D-4E6E371B54A6}" srcOrd="0" destOrd="0" presId="urn:microsoft.com/office/officeart/2005/8/layout/hChevron3"/>
    <dgm:cxn modelId="{73275A48-B419-434A-B955-6F327D5965C0}" type="presOf" srcId="{EB5AD146-6BA3-FC41-9A42-975A007869F8}" destId="{C62F1F1F-BF45-DC40-96A8-29D482F2C301}" srcOrd="0" destOrd="0" presId="urn:microsoft.com/office/officeart/2005/8/layout/hChevron3"/>
    <dgm:cxn modelId="{57E6936C-A3CB-E741-9B4D-930E9746B951}" type="presOf" srcId="{A7B08C05-366D-4645-B177-0DD01DCEED9D}" destId="{26FDB1DF-40A3-DB47-B669-759853639F88}" srcOrd="0" destOrd="0" presId="urn:microsoft.com/office/officeart/2005/8/layout/hChevron3"/>
    <dgm:cxn modelId="{BECF267A-EE56-B047-BE96-FFC4E11C8D1D}" srcId="{C82A8B81-D535-7F46-967D-C901C7DEED51}" destId="{195E8546-5BBF-E344-A48F-CDE7012692AD}" srcOrd="2" destOrd="0" parTransId="{E16BF1F1-5614-0C45-BBDB-519B914BB4CF}" sibTransId="{74A01B00-5E54-A649-805B-3E58610A12EC}"/>
    <dgm:cxn modelId="{BA41DB7D-35A2-3C44-A40B-1E4E4B1727CE}" type="presOf" srcId="{195E8546-5BBF-E344-A48F-CDE7012692AD}" destId="{737D83CB-DF72-9E49-8F24-120C6D2333B6}" srcOrd="0" destOrd="0" presId="urn:microsoft.com/office/officeart/2005/8/layout/hChevron3"/>
    <dgm:cxn modelId="{476D9290-F8A8-6D42-9C7A-C1A4C38D7256}" srcId="{C82A8B81-D535-7F46-967D-C901C7DEED51}" destId="{9A89DD4A-B866-3C4D-A555-580B65EEC119}" srcOrd="1" destOrd="0" parTransId="{9A52A4F8-79AB-EA45-A5F3-C4B9E5C8ECA1}" sibTransId="{DECE0DDD-317E-B243-9797-C19AA417C6C3}"/>
    <dgm:cxn modelId="{A4A352AD-10D7-1047-A867-D7C8C3FA367C}" type="presOf" srcId="{C82A8B81-D535-7F46-967D-C901C7DEED51}" destId="{F4FBF661-B3CF-C641-BA1E-11EA368B6D45}" srcOrd="0" destOrd="0" presId="urn:microsoft.com/office/officeart/2005/8/layout/hChevron3"/>
    <dgm:cxn modelId="{08428EC8-8AF5-3645-B8BF-F35AE05ECBD9}" type="presOf" srcId="{9A89DD4A-B866-3C4D-A555-580B65EEC119}" destId="{37F89DC6-8F79-A74E-BD1F-5CEAEB6CFCB0}" srcOrd="0" destOrd="0" presId="urn:microsoft.com/office/officeart/2005/8/layout/hChevron3"/>
    <dgm:cxn modelId="{08AAEBC8-BC22-5248-B7A9-5CC5CCE32031}" srcId="{C82A8B81-D535-7F46-967D-C901C7DEED51}" destId="{40396D45-A0E9-524A-A0DB-723EA4AC641E}" srcOrd="4" destOrd="0" parTransId="{2B668DC2-5854-8243-812E-1B6907A3E5EC}" sibTransId="{E64DBA93-F366-E549-A37E-40F7473C2646}"/>
    <dgm:cxn modelId="{4BA8B6DF-E2E2-8F46-BB5E-A11A97D1BAFB}" srcId="{C82A8B81-D535-7F46-967D-C901C7DEED51}" destId="{A7B08C05-366D-4645-B177-0DD01DCEED9D}" srcOrd="3" destOrd="0" parTransId="{BBE1144C-8007-1249-85B1-1B03C805CFA5}" sibTransId="{43733FBD-3326-7441-848C-C46B2AEB28CF}"/>
    <dgm:cxn modelId="{91CACEF0-6517-3C46-A4B3-4FEE82217924}" srcId="{C82A8B81-D535-7F46-967D-C901C7DEED51}" destId="{EB5AD146-6BA3-FC41-9A42-975A007869F8}" srcOrd="0" destOrd="0" parTransId="{2234A111-4F0D-CA4F-865B-F132EE0EE5A4}" sibTransId="{2BEA2E20-38E0-9F46-9AAC-EE373B5BD096}"/>
    <dgm:cxn modelId="{E0C256C6-FB2E-6C44-8285-593BCB22D420}" type="presParOf" srcId="{F4FBF661-B3CF-C641-BA1E-11EA368B6D45}" destId="{C62F1F1F-BF45-DC40-96A8-29D482F2C301}" srcOrd="0" destOrd="0" presId="urn:microsoft.com/office/officeart/2005/8/layout/hChevron3"/>
    <dgm:cxn modelId="{8E7AC242-BFF4-7247-8B7A-E29889EED636}" type="presParOf" srcId="{F4FBF661-B3CF-C641-BA1E-11EA368B6D45}" destId="{B53ED69C-3119-9346-850E-042B72A4D3DF}" srcOrd="1" destOrd="0" presId="urn:microsoft.com/office/officeart/2005/8/layout/hChevron3"/>
    <dgm:cxn modelId="{89692972-C02E-B744-8771-23DA8E615F41}" type="presParOf" srcId="{F4FBF661-B3CF-C641-BA1E-11EA368B6D45}" destId="{37F89DC6-8F79-A74E-BD1F-5CEAEB6CFCB0}" srcOrd="2" destOrd="0" presId="urn:microsoft.com/office/officeart/2005/8/layout/hChevron3"/>
    <dgm:cxn modelId="{47F3CA59-B5DD-D54E-80C7-40DCF71BBE76}" type="presParOf" srcId="{F4FBF661-B3CF-C641-BA1E-11EA368B6D45}" destId="{28163CB3-84AD-3A4F-BC3E-E24899A11AF7}" srcOrd="3" destOrd="0" presId="urn:microsoft.com/office/officeart/2005/8/layout/hChevron3"/>
    <dgm:cxn modelId="{20D57FCB-9AC3-D94F-A3F7-B5671DD2D3E2}" type="presParOf" srcId="{F4FBF661-B3CF-C641-BA1E-11EA368B6D45}" destId="{737D83CB-DF72-9E49-8F24-120C6D2333B6}" srcOrd="4" destOrd="0" presId="urn:microsoft.com/office/officeart/2005/8/layout/hChevron3"/>
    <dgm:cxn modelId="{B719AD79-1538-BC4A-B0E2-01975914BB6E}" type="presParOf" srcId="{F4FBF661-B3CF-C641-BA1E-11EA368B6D45}" destId="{C5BBA7CD-1874-4D4D-B95C-8CACF37DD7C6}" srcOrd="5" destOrd="0" presId="urn:microsoft.com/office/officeart/2005/8/layout/hChevron3"/>
    <dgm:cxn modelId="{4D8299F0-7B62-9949-99D3-2FA129FA8628}" type="presParOf" srcId="{F4FBF661-B3CF-C641-BA1E-11EA368B6D45}" destId="{26FDB1DF-40A3-DB47-B669-759853639F88}" srcOrd="6" destOrd="0" presId="urn:microsoft.com/office/officeart/2005/8/layout/hChevron3"/>
    <dgm:cxn modelId="{1D6E4A48-9DCC-0D43-96FF-04C04BD096AA}" type="presParOf" srcId="{F4FBF661-B3CF-C641-BA1E-11EA368B6D45}" destId="{79208153-314A-8E41-BAEE-AE18EBE5EF7B}" srcOrd="7" destOrd="0" presId="urn:microsoft.com/office/officeart/2005/8/layout/hChevron3"/>
    <dgm:cxn modelId="{89F9B4D7-D217-1B40-A892-39207E278C51}" type="presParOf" srcId="{F4FBF661-B3CF-C641-BA1E-11EA368B6D45}" destId="{400379BF-2C95-7748-A81D-4E6E371B54A6}"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678F3-2CA3-DF4A-B9DA-A8CB146E36ED}">
      <dsp:nvSpPr>
        <dsp:cNvPr id="0" name=""/>
        <dsp:cNvSpPr/>
      </dsp:nvSpPr>
      <dsp:spPr>
        <a:xfrm rot="16200000">
          <a:off x="-422875" y="422875"/>
          <a:ext cx="4351221" cy="350547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GB" sz="1400" b="1" kern="1200" dirty="0"/>
            <a:t>Promoting human rights/a universal culture of human rights, in particular social rights; democratic values </a:t>
          </a:r>
          <a:r>
            <a:rPr lang="en-GB" sz="1400" kern="1200" dirty="0"/>
            <a:t>and specifically</a:t>
          </a:r>
        </a:p>
        <a:p>
          <a:pPr marL="0" lvl="0" indent="0" algn="l" defTabSz="622300">
            <a:lnSpc>
              <a:spcPct val="90000"/>
            </a:lnSpc>
            <a:spcBef>
              <a:spcPct val="0"/>
            </a:spcBef>
            <a:spcAft>
              <a:spcPct val="35000"/>
            </a:spcAft>
            <a:buFont typeface="Courier New" panose="02070309020205020404" pitchFamily="49" charset="0"/>
            <a:buNone/>
          </a:pPr>
          <a:endParaRPr lang="en-GB"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Working on values associated with human rights, such responsibility, justice, solidarity cooperation</a:t>
          </a:r>
          <a:endParaRPr lang="en-US"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Getting insights on the history of human rights, contemporary human rights concepts, institutions and fundamental documents for the protection of human rights at the global level</a:t>
          </a:r>
          <a:endParaRPr lang="en-US"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Developing competences for activism and lobbying for human rights at national level</a:t>
          </a:r>
          <a:endParaRPr lang="en-US"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Exploring what it means to be youth with fewer opportunities in relation to human rights</a:t>
          </a:r>
          <a:endParaRPr lang="en-US"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Using tools for promoting an understanding and respect for human rights online </a:t>
          </a:r>
          <a:endParaRPr lang="en-US"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Mapping challenges to human rights in a certain national context</a:t>
          </a:r>
          <a:endParaRPr lang="en-US" sz="1200" kern="1200" dirty="0"/>
        </a:p>
      </dsp:txBody>
      <dsp:txXfrm rot="5400000">
        <a:off x="171154" y="171154"/>
        <a:ext cx="3334316" cy="4008913"/>
      </dsp:txXfrm>
    </dsp:sp>
    <dsp:sp modelId="{D2DF0987-EFF2-AA46-ACBD-AC3CCD84BAF6}">
      <dsp:nvSpPr>
        <dsp:cNvPr id="0" name=""/>
        <dsp:cNvSpPr/>
      </dsp:nvSpPr>
      <dsp:spPr>
        <a:xfrm rot="5400000">
          <a:off x="3130860" y="326896"/>
          <a:ext cx="4345626" cy="3696986"/>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GB" sz="1400" b="1" kern="1200" dirty="0"/>
            <a:t>Promoting human rights education with young people </a:t>
          </a:r>
          <a:r>
            <a:rPr lang="en-GB" sz="1400" kern="1200" dirty="0"/>
            <a:t>and specifically</a:t>
          </a:r>
          <a:endParaRPr lang="en-US" sz="1400" kern="1200" dirty="0"/>
        </a:p>
        <a:p>
          <a:pPr marL="0" lvl="0" indent="0" algn="l" defTabSz="622300">
            <a:lnSpc>
              <a:spcPct val="90000"/>
            </a:lnSpc>
            <a:spcBef>
              <a:spcPct val="0"/>
            </a:spcBef>
            <a:spcAft>
              <a:spcPct val="35000"/>
            </a:spcAft>
            <a:buFont typeface="Courier New" panose="02070309020205020404" pitchFamily="49" charset="0"/>
            <a:buNone/>
          </a:pPr>
          <a:endParaRPr lang="en-GB" sz="1400" kern="1200" dirty="0"/>
        </a:p>
        <a:p>
          <a:pPr marL="0" lvl="0" indent="0" algn="l" defTabSz="622300">
            <a:lnSpc>
              <a:spcPct val="90000"/>
            </a:lnSpc>
            <a:spcBef>
              <a:spcPct val="0"/>
            </a:spcBef>
            <a:spcAft>
              <a:spcPct val="35000"/>
            </a:spcAft>
            <a:buFont typeface="Courier New" panose="02070309020205020404" pitchFamily="49" charset="0"/>
            <a:buNone/>
          </a:pPr>
          <a:endParaRPr lang="en-GB" sz="1200" kern="1200" dirty="0"/>
        </a:p>
        <a:p>
          <a:pPr marL="0" lvl="0" indent="0" algn="l" defTabSz="622300">
            <a:lnSpc>
              <a:spcPct val="90000"/>
            </a:lnSpc>
            <a:spcBef>
              <a:spcPct val="0"/>
            </a:spcBef>
            <a:spcAft>
              <a:spcPct val="35000"/>
            </a:spcAft>
            <a:buFont typeface="Courier New" panose="02070309020205020404" pitchFamily="49" charset="0"/>
            <a:buNone/>
          </a:pPr>
          <a:r>
            <a:rPr lang="en-GB" sz="1200" kern="1200" dirty="0"/>
            <a:t>Contributing to its mainstreaming in a particular national context.</a:t>
          </a:r>
          <a:endParaRPr lang="en-US" sz="1200" kern="1200" dirty="0"/>
        </a:p>
      </dsp:txBody>
      <dsp:txXfrm rot="-5400000">
        <a:off x="3455180" y="183080"/>
        <a:ext cx="3516482" cy="3984618"/>
      </dsp:txXfrm>
    </dsp:sp>
    <dsp:sp modelId="{FFFA8F92-F42F-7F43-9B60-790AEAF9A0F7}">
      <dsp:nvSpPr>
        <dsp:cNvPr id="0" name=""/>
        <dsp:cNvSpPr/>
      </dsp:nvSpPr>
      <dsp:spPr>
        <a:xfrm>
          <a:off x="3221660" y="-199509"/>
          <a:ext cx="692264" cy="81954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5A1B3-C110-304D-AE3B-D5ED5C07D0F7}">
      <dsp:nvSpPr>
        <dsp:cNvPr id="0" name=""/>
        <dsp:cNvSpPr/>
      </dsp:nvSpPr>
      <dsp:spPr>
        <a:xfrm rot="10800000">
          <a:off x="3104710" y="3766331"/>
          <a:ext cx="789556" cy="79393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3203-08C9-2E42-B642-6C9D92B3B37B}">
      <dsp:nvSpPr>
        <dsp:cNvPr id="0" name=""/>
        <dsp:cNvSpPr/>
      </dsp:nvSpPr>
      <dsp:spPr>
        <a:xfrm>
          <a:off x="3727471" y="0"/>
          <a:ext cx="1242490" cy="718457"/>
        </a:xfrm>
        <a:prstGeom prst="trapezoid">
          <a:avLst>
            <a:gd name="adj" fmla="val 864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Towards a culture of human rights</a:t>
          </a:r>
        </a:p>
      </dsp:txBody>
      <dsp:txXfrm>
        <a:off x="3727471" y="0"/>
        <a:ext cx="1242490" cy="718457"/>
      </dsp:txXfrm>
    </dsp:sp>
    <dsp:sp modelId="{2E2BBD39-9290-434B-8A61-9B4FB896065A}">
      <dsp:nvSpPr>
        <dsp:cNvPr id="0" name=""/>
        <dsp:cNvSpPr/>
      </dsp:nvSpPr>
      <dsp:spPr>
        <a:xfrm>
          <a:off x="3106226" y="718457"/>
          <a:ext cx="2484980" cy="718457"/>
        </a:xfrm>
        <a:prstGeom prst="trapezoid">
          <a:avLst>
            <a:gd name="adj" fmla="val 864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More projects for HR and HRE</a:t>
          </a:r>
        </a:p>
      </dsp:txBody>
      <dsp:txXfrm>
        <a:off x="3541097" y="718457"/>
        <a:ext cx="1615237" cy="718457"/>
      </dsp:txXfrm>
    </dsp:sp>
    <dsp:sp modelId="{A8C6B6D1-5D85-5E4A-BBFC-01E3489ABB0C}">
      <dsp:nvSpPr>
        <dsp:cNvPr id="0" name=""/>
        <dsp:cNvSpPr/>
      </dsp:nvSpPr>
      <dsp:spPr>
        <a:xfrm>
          <a:off x="2484980" y="1436914"/>
          <a:ext cx="3727471" cy="718457"/>
        </a:xfrm>
        <a:prstGeom prst="trapezoid">
          <a:avLst>
            <a:gd name="adj" fmla="val 8646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Networking between field actors</a:t>
          </a:r>
        </a:p>
      </dsp:txBody>
      <dsp:txXfrm>
        <a:off x="3137288" y="1436914"/>
        <a:ext cx="2422856" cy="718457"/>
      </dsp:txXfrm>
    </dsp:sp>
    <dsp:sp modelId="{61D48765-505F-634F-B3F8-CE1EF8110747}">
      <dsp:nvSpPr>
        <dsp:cNvPr id="0" name=""/>
        <dsp:cNvSpPr/>
      </dsp:nvSpPr>
      <dsp:spPr>
        <a:xfrm>
          <a:off x="1863735" y="2155371"/>
          <a:ext cx="4969961" cy="718457"/>
        </a:xfrm>
        <a:prstGeom prst="trapezoid">
          <a:avLst>
            <a:gd name="adj" fmla="val 8646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Follow-up projects</a:t>
          </a:r>
        </a:p>
      </dsp:txBody>
      <dsp:txXfrm>
        <a:off x="2733478" y="2155371"/>
        <a:ext cx="3230475" cy="718457"/>
      </dsp:txXfrm>
    </dsp:sp>
    <dsp:sp modelId="{F844C37E-13F5-0348-805E-7CA2BE1CA1AF}">
      <dsp:nvSpPr>
        <dsp:cNvPr id="0" name=""/>
        <dsp:cNvSpPr/>
      </dsp:nvSpPr>
      <dsp:spPr>
        <a:xfrm>
          <a:off x="1242490" y="2873828"/>
          <a:ext cx="6212452" cy="718457"/>
        </a:xfrm>
        <a:prstGeom prst="trapezoid">
          <a:avLst>
            <a:gd name="adj" fmla="val 8646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Use of educational materials</a:t>
          </a:r>
        </a:p>
      </dsp:txBody>
      <dsp:txXfrm>
        <a:off x="2329669" y="2873828"/>
        <a:ext cx="4038093" cy="718457"/>
      </dsp:txXfrm>
    </dsp:sp>
    <dsp:sp modelId="{8E0FCFA2-899E-404B-90C9-5181CEAE35CC}">
      <dsp:nvSpPr>
        <dsp:cNvPr id="0" name=""/>
        <dsp:cNvSpPr/>
      </dsp:nvSpPr>
      <dsp:spPr>
        <a:xfrm>
          <a:off x="621245" y="3592285"/>
          <a:ext cx="7454942" cy="718457"/>
        </a:xfrm>
        <a:prstGeom prst="trapezoid">
          <a:avLst>
            <a:gd name="adj" fmla="val 864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Developed competences about HRE</a:t>
          </a:r>
        </a:p>
      </dsp:txBody>
      <dsp:txXfrm>
        <a:off x="1925860" y="3592285"/>
        <a:ext cx="4845712" cy="718457"/>
      </dsp:txXfrm>
    </dsp:sp>
    <dsp:sp modelId="{C464633F-9241-0B46-AFAE-277A30A0E4E1}">
      <dsp:nvSpPr>
        <dsp:cNvPr id="0" name=""/>
        <dsp:cNvSpPr/>
      </dsp:nvSpPr>
      <dsp:spPr>
        <a:xfrm>
          <a:off x="0" y="4310742"/>
          <a:ext cx="8697433" cy="718457"/>
        </a:xfrm>
        <a:prstGeom prst="trapezoid">
          <a:avLst>
            <a:gd name="adj" fmla="val 864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Improved knowledge about HR</a:t>
          </a:r>
        </a:p>
      </dsp:txBody>
      <dsp:txXfrm>
        <a:off x="1522050" y="4310742"/>
        <a:ext cx="5653331" cy="718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B93A-E0A1-4B4C-9942-3271DD4B8B33}">
      <dsp:nvSpPr>
        <dsp:cNvPr id="0" name=""/>
        <dsp:cNvSpPr/>
      </dsp:nvSpPr>
      <dsp:spPr>
        <a:xfrm rot="5400000">
          <a:off x="5605733" y="-2284358"/>
          <a:ext cx="901426" cy="570018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spc="15" dirty="0">
              <a:latin typeface="Gill Sans MT" panose="020B0502020104020203" pitchFamily="34" charset="77"/>
              <a:ea typeface="Times New Roman" panose="02020603050405020304" pitchFamily="18" charset="0"/>
              <a:cs typeface="Arial" panose="020B0604020202020204" pitchFamily="34" charset="0"/>
            </a:rPr>
            <a:t>CDEJ members should be aware/informed of such activities</a:t>
          </a:r>
          <a:endParaRPr lang="en-US" sz="1400" kern="1200" dirty="0"/>
        </a:p>
      </dsp:txBody>
      <dsp:txXfrm rot="-5400000">
        <a:off x="3206354" y="159025"/>
        <a:ext cx="5656180" cy="813418"/>
      </dsp:txXfrm>
    </dsp:sp>
    <dsp:sp modelId="{56131DD5-ED32-AC4B-96BF-D0A7A4A2F0AE}">
      <dsp:nvSpPr>
        <dsp:cNvPr id="0" name=""/>
        <dsp:cNvSpPr/>
      </dsp:nvSpPr>
      <dsp:spPr>
        <a:xfrm>
          <a:off x="0" y="2342"/>
          <a:ext cx="3206354" cy="11267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Before</a:t>
          </a:r>
          <a:endParaRPr lang="en-US" sz="3300" kern="1200" dirty="0"/>
        </a:p>
      </dsp:txBody>
      <dsp:txXfrm>
        <a:off x="55005" y="57347"/>
        <a:ext cx="3096344" cy="1016773"/>
      </dsp:txXfrm>
    </dsp:sp>
    <dsp:sp modelId="{86943F8F-A670-4347-817A-C42E0900D2E7}">
      <dsp:nvSpPr>
        <dsp:cNvPr id="0" name=""/>
        <dsp:cNvSpPr/>
      </dsp:nvSpPr>
      <dsp:spPr>
        <a:xfrm rot="5400000">
          <a:off x="5605733" y="-1101235"/>
          <a:ext cx="901426" cy="5700184"/>
        </a:xfrm>
        <a:prstGeom prst="round2SameRect">
          <a:avLst/>
        </a:prstGeom>
        <a:solidFill>
          <a:schemeClr val="accent4">
            <a:tint val="40000"/>
            <a:alpha val="90000"/>
            <a:hueOff val="1079810"/>
            <a:satOff val="3992"/>
            <a:lumOff val="1063"/>
            <a:alphaOff val="0"/>
          </a:schemeClr>
        </a:solidFill>
        <a:ln w="25400" cap="flat" cmpd="sng" algn="ctr">
          <a:solidFill>
            <a:schemeClr val="accent4">
              <a:tint val="40000"/>
              <a:alpha val="90000"/>
              <a:hueOff val="1079810"/>
              <a:satOff val="3992"/>
              <a:lumOff val="1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Gill Sans MT" panose="020B0502020104020203" pitchFamily="34" charset="77"/>
            </a:rPr>
            <a:t>CDEJ members can contribute in spreading the call for participation to national and local NGOs, linking different actors and networks involved on the topic of the call</a:t>
          </a:r>
        </a:p>
        <a:p>
          <a:pPr marL="114300" lvl="1" indent="-114300" algn="l" defTabSz="622300">
            <a:lnSpc>
              <a:spcPct val="90000"/>
            </a:lnSpc>
            <a:spcBef>
              <a:spcPct val="0"/>
            </a:spcBef>
            <a:spcAft>
              <a:spcPct val="15000"/>
            </a:spcAft>
            <a:buFont typeface="Symbol" pitchFamily="2" charset="2"/>
            <a:buChar char=""/>
          </a:pPr>
          <a:r>
            <a:rPr lang="en-US" sz="1400" kern="1200" dirty="0">
              <a:latin typeface="Gill Sans MT" panose="020B0502020104020203" pitchFamily="34" charset="77"/>
            </a:rPr>
            <a:t>CDEJ can advise and co-design the </a:t>
          </a:r>
          <a:r>
            <a:rPr lang="en-US" sz="1400" kern="1200" dirty="0" err="1">
              <a:latin typeface="Gill Sans MT" panose="020B0502020104020203" pitchFamily="34" charset="77"/>
            </a:rPr>
            <a:t>programmes</a:t>
          </a:r>
          <a:r>
            <a:rPr lang="en-US" sz="1400" kern="1200" dirty="0">
              <a:latin typeface="Gill Sans MT" panose="020B0502020104020203" pitchFamily="34" charset="77"/>
            </a:rPr>
            <a:t> of national training courses </a:t>
          </a:r>
        </a:p>
      </dsp:txBody>
      <dsp:txXfrm rot="-5400000">
        <a:off x="3206354" y="1342148"/>
        <a:ext cx="5656180" cy="813418"/>
      </dsp:txXfrm>
    </dsp:sp>
    <dsp:sp modelId="{07E1EF00-8A99-1345-A94A-4D7BF6649A86}">
      <dsp:nvSpPr>
        <dsp:cNvPr id="0" name=""/>
        <dsp:cNvSpPr/>
      </dsp:nvSpPr>
      <dsp:spPr>
        <a:xfrm>
          <a:off x="0" y="1185465"/>
          <a:ext cx="3206354" cy="1126783"/>
        </a:xfrm>
        <a:prstGeom prst="roundRect">
          <a:avLst/>
        </a:prstGeom>
        <a:solidFill>
          <a:schemeClr val="accent4">
            <a:hueOff val="1169395"/>
            <a:satOff val="2842"/>
            <a:lumOff val="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Preparation</a:t>
          </a:r>
          <a:endParaRPr lang="en-US" sz="3300" kern="1200" dirty="0"/>
        </a:p>
      </dsp:txBody>
      <dsp:txXfrm>
        <a:off x="55005" y="1240470"/>
        <a:ext cx="3096344" cy="1016773"/>
      </dsp:txXfrm>
    </dsp:sp>
    <dsp:sp modelId="{09A48945-BBAD-D540-8F3C-69DF3904CAE0}">
      <dsp:nvSpPr>
        <dsp:cNvPr id="0" name=""/>
        <dsp:cNvSpPr/>
      </dsp:nvSpPr>
      <dsp:spPr>
        <a:xfrm rot="5400000">
          <a:off x="5605733" y="81886"/>
          <a:ext cx="901426" cy="5700184"/>
        </a:xfrm>
        <a:prstGeom prst="round2SameRect">
          <a:avLst/>
        </a:prstGeom>
        <a:solidFill>
          <a:schemeClr val="accent4">
            <a:tint val="40000"/>
            <a:alpha val="90000"/>
            <a:hueOff val="2159621"/>
            <a:satOff val="7985"/>
            <a:lumOff val="2125"/>
            <a:alphaOff val="0"/>
          </a:schemeClr>
        </a:solidFill>
        <a:ln w="25400" cap="flat" cmpd="sng" algn="ctr">
          <a:solidFill>
            <a:schemeClr val="accent4">
              <a:tint val="40000"/>
              <a:alpha val="90000"/>
              <a:hueOff val="2159621"/>
              <a:satOff val="7985"/>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Symbol" pitchFamily="2" charset="2"/>
            <a:buChar char=""/>
          </a:pPr>
          <a:r>
            <a:rPr lang="en-US" sz="1200" kern="1200" dirty="0">
              <a:latin typeface="Gill Sans MT" panose="020B0502020104020203" pitchFamily="34" charset="77"/>
            </a:rPr>
            <a:t> </a:t>
          </a:r>
          <a:r>
            <a:rPr lang="en-US" sz="1200" b="1" kern="1200" dirty="0">
              <a:latin typeface="Gill Sans MT" panose="020B0502020104020203" pitchFamily="34" charset="77"/>
            </a:rPr>
            <a:t>Making themselves available to attend the activities, where they could</a:t>
          </a:r>
        </a:p>
        <a:p>
          <a:pPr marL="57150" lvl="1" indent="-57150" algn="l" defTabSz="444500">
            <a:lnSpc>
              <a:spcPct val="90000"/>
            </a:lnSpc>
            <a:spcBef>
              <a:spcPct val="0"/>
            </a:spcBef>
            <a:spcAft>
              <a:spcPct val="15000"/>
            </a:spcAft>
            <a:buFont typeface="Symbol" pitchFamily="2" charset="2"/>
            <a:buNone/>
          </a:pPr>
          <a:r>
            <a:rPr lang="en-US" sz="1000" kern="1200" dirty="0">
              <a:latin typeface="Gill Sans MT" panose="020B0502020104020203" pitchFamily="34" charset="77"/>
            </a:rPr>
            <a:t>- </a:t>
          </a:r>
          <a:r>
            <a:rPr lang="en-US" sz="800" kern="1200" dirty="0">
              <a:latin typeface="Gill Sans MT" panose="020B0502020104020203" pitchFamily="34" charset="77"/>
            </a:rPr>
            <a:t>share good practice/their experience </a:t>
          </a:r>
        </a:p>
        <a:p>
          <a:pPr marL="57150" lvl="1" indent="-57150" algn="l" defTabSz="355600">
            <a:lnSpc>
              <a:spcPct val="90000"/>
            </a:lnSpc>
            <a:spcBef>
              <a:spcPct val="0"/>
            </a:spcBef>
            <a:spcAft>
              <a:spcPct val="15000"/>
            </a:spcAft>
            <a:buFont typeface="Courier New" panose="02070309020205020404" pitchFamily="49" charset="0"/>
            <a:buNone/>
          </a:pPr>
          <a:r>
            <a:rPr lang="en-US" sz="800" kern="1200" dirty="0">
              <a:latin typeface="Gill Sans MT" panose="020B0502020104020203" pitchFamily="34" charset="77"/>
            </a:rPr>
            <a:t>- present Council of Europe’s standards, approaches and instruments for the youth policy development</a:t>
          </a:r>
        </a:p>
        <a:p>
          <a:pPr marL="57150" lvl="1" indent="-57150" algn="l" defTabSz="355600">
            <a:lnSpc>
              <a:spcPct val="90000"/>
            </a:lnSpc>
            <a:spcBef>
              <a:spcPct val="0"/>
            </a:spcBef>
            <a:spcAft>
              <a:spcPct val="15000"/>
            </a:spcAft>
            <a:buFont typeface="Courier New" panose="02070309020205020404" pitchFamily="49" charset="0"/>
            <a:buNone/>
          </a:pPr>
          <a:r>
            <a:rPr lang="en-US" sz="800" kern="1200" dirty="0">
              <a:latin typeface="Gill Sans MT" panose="020B0502020104020203" pitchFamily="34" charset="77"/>
            </a:rPr>
            <a:t>- advocate for the Council of Europe’s work in the youth field in general, and HRE in particular</a:t>
          </a:r>
        </a:p>
        <a:p>
          <a:pPr marL="57150" lvl="1" indent="-57150" algn="l" defTabSz="355600">
            <a:lnSpc>
              <a:spcPct val="90000"/>
            </a:lnSpc>
            <a:spcBef>
              <a:spcPct val="0"/>
            </a:spcBef>
            <a:spcAft>
              <a:spcPct val="15000"/>
            </a:spcAft>
            <a:buFont typeface="Courier New" panose="02070309020205020404" pitchFamily="49" charset="0"/>
            <a:buNone/>
          </a:pPr>
          <a:r>
            <a:rPr lang="en-US" sz="800" kern="1200" dirty="0">
              <a:latin typeface="Gill Sans MT" panose="020B0502020104020203" pitchFamily="34" charset="77"/>
            </a:rPr>
            <a:t>- make resources available for the activities (like spaces, infrastructures, communications, promotional materials etc.) </a:t>
          </a:r>
        </a:p>
      </dsp:txBody>
      <dsp:txXfrm rot="-5400000">
        <a:off x="3206354" y="2525269"/>
        <a:ext cx="5656180" cy="813418"/>
      </dsp:txXfrm>
    </dsp:sp>
    <dsp:sp modelId="{D8AE9169-06F1-D34C-BFDD-174868343E54}">
      <dsp:nvSpPr>
        <dsp:cNvPr id="0" name=""/>
        <dsp:cNvSpPr/>
      </dsp:nvSpPr>
      <dsp:spPr>
        <a:xfrm>
          <a:off x="0" y="2368587"/>
          <a:ext cx="3206354" cy="1126783"/>
        </a:xfrm>
        <a:prstGeom prst="roundRect">
          <a:avLst/>
        </a:prstGeom>
        <a:solidFill>
          <a:schemeClr val="accent4">
            <a:hueOff val="2338790"/>
            <a:satOff val="5683"/>
            <a:lumOff val="92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During</a:t>
          </a:r>
        </a:p>
      </dsp:txBody>
      <dsp:txXfrm>
        <a:off x="55005" y="2423592"/>
        <a:ext cx="3096344" cy="1016773"/>
      </dsp:txXfrm>
    </dsp:sp>
    <dsp:sp modelId="{B235A110-631E-B041-865D-4A5649D0263F}">
      <dsp:nvSpPr>
        <dsp:cNvPr id="0" name=""/>
        <dsp:cNvSpPr/>
      </dsp:nvSpPr>
      <dsp:spPr>
        <a:xfrm rot="5400000">
          <a:off x="5605733" y="1265009"/>
          <a:ext cx="901426" cy="5700184"/>
        </a:xfrm>
        <a:prstGeom prst="round2SameRect">
          <a:avLst/>
        </a:prstGeom>
        <a:solidFill>
          <a:schemeClr val="accent4">
            <a:tint val="40000"/>
            <a:alpha val="90000"/>
            <a:hueOff val="3239431"/>
            <a:satOff val="11977"/>
            <a:lumOff val="3188"/>
            <a:alphaOff val="0"/>
          </a:schemeClr>
        </a:soli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latin typeface="Gill Sans MT" panose="020B0502020104020203" pitchFamily="34" charset="77"/>
          </a:endParaRPr>
        </a:p>
        <a:p>
          <a:pPr marL="114300" lvl="1" indent="-114300" algn="l" defTabSz="533400">
            <a:lnSpc>
              <a:spcPct val="90000"/>
            </a:lnSpc>
            <a:spcBef>
              <a:spcPct val="0"/>
            </a:spcBef>
            <a:spcAft>
              <a:spcPct val="15000"/>
            </a:spcAft>
            <a:buFont typeface="Symbol" pitchFamily="2" charset="2"/>
            <a:buChar char=""/>
          </a:pPr>
          <a:r>
            <a:rPr lang="en-US" sz="1200" kern="1200" dirty="0">
              <a:latin typeface="Gill Sans MT" panose="020B0502020104020203" pitchFamily="34" charset="77"/>
            </a:rPr>
            <a:t>CDEJ can support the national </a:t>
          </a:r>
          <a:r>
            <a:rPr lang="en-US" sz="1200" kern="1200" dirty="0" err="1">
              <a:latin typeface="Gill Sans MT" panose="020B0502020104020203" pitchFamily="34" charset="77"/>
            </a:rPr>
            <a:t>organisers’</a:t>
          </a:r>
          <a:r>
            <a:rPr lang="en-US" sz="1200" kern="1200" dirty="0">
              <a:latin typeface="Gill Sans MT" panose="020B0502020104020203" pitchFamily="34" charset="77"/>
            </a:rPr>
            <a:t> efforts for human rights education in the countries by </a:t>
          </a:r>
          <a:r>
            <a:rPr lang="en-US" sz="1200" kern="1200" dirty="0" err="1">
              <a:latin typeface="Gill Sans MT" panose="020B0502020104020203" pitchFamily="34" charset="77"/>
            </a:rPr>
            <a:t>organising</a:t>
          </a:r>
          <a:r>
            <a:rPr lang="en-US" sz="1200" kern="1200" dirty="0">
              <a:latin typeface="Gill Sans MT" panose="020B0502020104020203" pitchFamily="34" charset="77"/>
            </a:rPr>
            <a:t> new campaigns, conferences, projects, trainings etc.</a:t>
          </a:r>
        </a:p>
        <a:p>
          <a:pPr marL="114300" lvl="1" indent="-114300" algn="l" defTabSz="533400">
            <a:lnSpc>
              <a:spcPct val="90000"/>
            </a:lnSpc>
            <a:spcBef>
              <a:spcPct val="0"/>
            </a:spcBef>
            <a:spcAft>
              <a:spcPct val="15000"/>
            </a:spcAft>
            <a:buFont typeface="Symbol" pitchFamily="2" charset="2"/>
            <a:buChar char=""/>
          </a:pPr>
          <a:r>
            <a:rPr lang="en-US" sz="1200" kern="1200" dirty="0">
              <a:latin typeface="Gill Sans MT" panose="020B0502020104020203" pitchFamily="34" charset="77"/>
            </a:rPr>
            <a:t>Not least, CDEJ can be a promoter of national courses results by informing their networks on the existing activities, </a:t>
          </a:r>
          <a:r>
            <a:rPr lang="en-US" sz="1200" kern="1200" dirty="0" err="1">
              <a:latin typeface="Gill Sans MT" panose="020B0502020104020203" pitchFamily="34" charset="77"/>
            </a:rPr>
            <a:t>organisations</a:t>
          </a:r>
          <a:r>
            <a:rPr lang="en-US" sz="1200" kern="1200" dirty="0">
              <a:latin typeface="Gill Sans MT" panose="020B0502020104020203" pitchFamily="34" charset="77"/>
            </a:rPr>
            <a:t>, projects, tools created etc.</a:t>
          </a:r>
        </a:p>
      </dsp:txBody>
      <dsp:txXfrm rot="-5400000">
        <a:off x="3206354" y="3708392"/>
        <a:ext cx="5656180" cy="813418"/>
      </dsp:txXfrm>
    </dsp:sp>
    <dsp:sp modelId="{82B7E2CE-94DC-7C4E-8455-546D275DCC04}">
      <dsp:nvSpPr>
        <dsp:cNvPr id="0" name=""/>
        <dsp:cNvSpPr/>
      </dsp:nvSpPr>
      <dsp:spPr>
        <a:xfrm>
          <a:off x="0" y="3551710"/>
          <a:ext cx="3206354" cy="1126783"/>
        </a:xfrm>
        <a:prstGeom prst="roundRect">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Promotion, follow-up</a:t>
          </a:r>
        </a:p>
      </dsp:txBody>
      <dsp:txXfrm>
        <a:off x="55005" y="3606715"/>
        <a:ext cx="3096344" cy="101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F1F1F-BF45-DC40-96A8-29D482F2C301}">
      <dsp:nvSpPr>
        <dsp:cNvPr id="0" name=""/>
        <dsp:cNvSpPr/>
      </dsp:nvSpPr>
      <dsp:spPr>
        <a:xfrm>
          <a:off x="951" y="105943"/>
          <a:ext cx="1854705" cy="74188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a:latin typeface="Droid Serif" panose="02020600060500020200" pitchFamily="18" charset="0"/>
              <a:ea typeface="Droid Serif" panose="02020600060500020200" pitchFamily="18" charset="0"/>
              <a:cs typeface="Droid Serif" panose="02020600060500020200" pitchFamily="18" charset="0"/>
            </a:rPr>
            <a:t>Present</a:t>
          </a:r>
        </a:p>
      </dsp:txBody>
      <dsp:txXfrm>
        <a:off x="951" y="105943"/>
        <a:ext cx="1669235" cy="741882"/>
      </dsp:txXfrm>
    </dsp:sp>
    <dsp:sp modelId="{37F89DC6-8F79-A74E-BD1F-5CEAEB6CFCB0}">
      <dsp:nvSpPr>
        <dsp:cNvPr id="0" name=""/>
        <dsp:cNvSpPr/>
      </dsp:nvSpPr>
      <dsp:spPr>
        <a:xfrm>
          <a:off x="1484715" y="105943"/>
          <a:ext cx="1854705" cy="74188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a:latin typeface="Droid Serif" panose="02020600060500020200" pitchFamily="18" charset="0"/>
              <a:ea typeface="Droid Serif" panose="02020600060500020200" pitchFamily="18" charset="0"/>
              <a:cs typeface="Droid Serif" panose="02020600060500020200" pitchFamily="18" charset="0"/>
            </a:rPr>
            <a:t>Equal team member</a:t>
          </a:r>
        </a:p>
      </dsp:txBody>
      <dsp:txXfrm>
        <a:off x="1855656" y="105943"/>
        <a:ext cx="1112823" cy="741882"/>
      </dsp:txXfrm>
    </dsp:sp>
    <dsp:sp modelId="{737D83CB-DF72-9E49-8F24-120C6D2333B6}">
      <dsp:nvSpPr>
        <dsp:cNvPr id="0" name=""/>
        <dsp:cNvSpPr/>
      </dsp:nvSpPr>
      <dsp:spPr>
        <a:xfrm>
          <a:off x="2968479" y="105943"/>
          <a:ext cx="1854705" cy="74188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a:latin typeface="Droid Serif" panose="02020600060500020200" pitchFamily="18" charset="0"/>
              <a:ea typeface="Droid Serif" panose="02020600060500020200" pitchFamily="18" charset="0"/>
              <a:cs typeface="Droid Serif" panose="02020600060500020200" pitchFamily="18" charset="0"/>
            </a:rPr>
            <a:t>Advisor, resource person</a:t>
          </a:r>
        </a:p>
      </dsp:txBody>
      <dsp:txXfrm>
        <a:off x="3339420" y="105943"/>
        <a:ext cx="1112823" cy="741882"/>
      </dsp:txXfrm>
    </dsp:sp>
    <dsp:sp modelId="{26FDB1DF-40A3-DB47-B669-759853639F88}">
      <dsp:nvSpPr>
        <dsp:cNvPr id="0" name=""/>
        <dsp:cNvSpPr/>
      </dsp:nvSpPr>
      <dsp:spPr>
        <a:xfrm>
          <a:off x="4452244" y="105943"/>
          <a:ext cx="1854705" cy="74188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a:latin typeface="Droid Serif" panose="02020600060500020200" pitchFamily="18" charset="0"/>
              <a:ea typeface="Droid Serif" panose="02020600060500020200" pitchFamily="18" charset="0"/>
              <a:cs typeface="Droid Serif" panose="02020600060500020200" pitchFamily="18" charset="0"/>
            </a:rPr>
            <a:t>Leading</a:t>
          </a:r>
        </a:p>
      </dsp:txBody>
      <dsp:txXfrm>
        <a:off x="4823185" y="105943"/>
        <a:ext cx="1112823" cy="741882"/>
      </dsp:txXfrm>
    </dsp:sp>
    <dsp:sp modelId="{400379BF-2C95-7748-A81D-4E6E371B54A6}">
      <dsp:nvSpPr>
        <dsp:cNvPr id="0" name=""/>
        <dsp:cNvSpPr/>
      </dsp:nvSpPr>
      <dsp:spPr>
        <a:xfrm>
          <a:off x="5936008" y="105943"/>
          <a:ext cx="1854705" cy="741882"/>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a:latin typeface="Droid Serif" panose="02020600060500020200" pitchFamily="18" charset="0"/>
              <a:ea typeface="Droid Serif" panose="02020600060500020200" pitchFamily="18" charset="0"/>
              <a:cs typeface="Droid Serif" panose="02020600060500020200" pitchFamily="18" charset="0"/>
            </a:rPr>
            <a:t>Guest expert</a:t>
          </a:r>
        </a:p>
      </dsp:txBody>
      <dsp:txXfrm>
        <a:off x="6306949" y="105943"/>
        <a:ext cx="1112823" cy="741882"/>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0.09773</cdr:x>
      <cdr:y>0.92165</cdr:y>
    </cdr:from>
    <cdr:to>
      <cdr:x>0.18774</cdr:x>
      <cdr:y>1</cdr:y>
    </cdr:to>
    <cdr:sp macro="" textlink="">
      <cdr:nvSpPr>
        <cdr:cNvPr id="2" name="Rectangle 1">
          <a:extLst xmlns:a="http://schemas.openxmlformats.org/drawingml/2006/main">
            <a:ext uri="{FF2B5EF4-FFF2-40B4-BE49-F238E27FC236}">
              <a16:creationId xmlns:a16="http://schemas.microsoft.com/office/drawing/2014/main" id="{F329BA50-AB06-5145-9D84-496285029817}"/>
            </a:ext>
          </a:extLst>
        </cdr:cNvPr>
        <cdr:cNvSpPr/>
      </cdr:nvSpPr>
      <cdr:spPr>
        <a:xfrm xmlns:a="http://schemas.openxmlformats.org/drawingml/2006/main">
          <a:off x="708678" y="4401059"/>
          <a:ext cx="652743" cy="374141"/>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800" b="1" cap="none" spc="0">
              <a:ln w="0"/>
              <a:solidFill>
                <a:schemeClr val="accent2"/>
              </a:solidFill>
              <a:effectLst>
                <a:outerShdw blurRad="38100" dist="25400" dir="5400000" algn="ctr" rotWithShape="0">
                  <a:srgbClr val="6E747A">
                    <a:alpha val="43000"/>
                  </a:srgbClr>
                </a:outerShdw>
              </a:effectLst>
            </a:rPr>
            <a:t>2017</a:t>
          </a:r>
        </a:p>
      </cdr:txBody>
    </cdr:sp>
  </cdr:relSizeAnchor>
  <cdr:relSizeAnchor xmlns:cdr="http://schemas.openxmlformats.org/drawingml/2006/chartDrawing">
    <cdr:from>
      <cdr:x>0.46235</cdr:x>
      <cdr:y>0.92165</cdr:y>
    </cdr:from>
    <cdr:to>
      <cdr:x>0.55236</cdr:x>
      <cdr:y>1</cdr:y>
    </cdr:to>
    <cdr:sp macro="" textlink="">
      <cdr:nvSpPr>
        <cdr:cNvPr id="3" name="Rectangle 2">
          <a:extLst xmlns:a="http://schemas.openxmlformats.org/drawingml/2006/main">
            <a:ext uri="{FF2B5EF4-FFF2-40B4-BE49-F238E27FC236}">
              <a16:creationId xmlns:a16="http://schemas.microsoft.com/office/drawing/2014/main" id="{A1E42090-EB40-FE45-84A8-55013609AAED}"/>
            </a:ext>
          </a:extLst>
        </cdr:cNvPr>
        <cdr:cNvSpPr/>
      </cdr:nvSpPr>
      <cdr:spPr>
        <a:xfrm xmlns:a="http://schemas.openxmlformats.org/drawingml/2006/main">
          <a:off x="3352799" y="4401059"/>
          <a:ext cx="652744" cy="374141"/>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cap="none" spc="0">
              <a:ln w="0"/>
              <a:solidFill>
                <a:schemeClr val="accent2"/>
              </a:solidFill>
              <a:effectLst>
                <a:outerShdw blurRad="38100" dist="25400" dir="5400000" algn="ctr" rotWithShape="0">
                  <a:srgbClr val="6E747A">
                    <a:alpha val="43000"/>
                  </a:srgbClr>
                </a:outerShdw>
              </a:effectLst>
            </a:rPr>
            <a:t>2018</a:t>
          </a:r>
        </a:p>
      </cdr:txBody>
    </cdr:sp>
  </cdr:relSizeAnchor>
  <cdr:relSizeAnchor xmlns:cdr="http://schemas.openxmlformats.org/drawingml/2006/chartDrawing">
    <cdr:from>
      <cdr:x>0.82487</cdr:x>
      <cdr:y>0.92165</cdr:y>
    </cdr:from>
    <cdr:to>
      <cdr:x>0.91488</cdr:x>
      <cdr:y>1</cdr:y>
    </cdr:to>
    <cdr:sp macro="" textlink="">
      <cdr:nvSpPr>
        <cdr:cNvPr id="4" name="Rectangle 3">
          <a:extLst xmlns:a="http://schemas.openxmlformats.org/drawingml/2006/main">
            <a:ext uri="{FF2B5EF4-FFF2-40B4-BE49-F238E27FC236}">
              <a16:creationId xmlns:a16="http://schemas.microsoft.com/office/drawing/2014/main" id="{A1E42090-EB40-FE45-84A8-55013609AAED}"/>
            </a:ext>
          </a:extLst>
        </cdr:cNvPr>
        <cdr:cNvSpPr/>
      </cdr:nvSpPr>
      <cdr:spPr>
        <a:xfrm xmlns:a="http://schemas.openxmlformats.org/drawingml/2006/main">
          <a:off x="5981699" y="4401059"/>
          <a:ext cx="652744" cy="374141"/>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cap="none" spc="0">
              <a:ln w="0"/>
              <a:solidFill>
                <a:schemeClr val="accent2"/>
              </a:solidFill>
              <a:effectLst>
                <a:outerShdw blurRad="38100" dist="25400" dir="5400000" algn="ctr" rotWithShape="0">
                  <a:srgbClr val="6E747A">
                    <a:alpha val="43000"/>
                  </a:srgbClr>
                </a:outerShdw>
              </a:effectLst>
            </a:rPr>
            <a:t>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215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216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1125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71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5548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973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100" b="0" i="0" u="none" strike="noStrike" cap="none" dirty="0">
                <a:solidFill>
                  <a:srgbClr val="000000"/>
                </a:solidFill>
                <a:effectLst/>
                <a:latin typeface="Arial"/>
                <a:ea typeface="Arial"/>
                <a:cs typeface="Arial"/>
                <a:sym typeface="Arial"/>
              </a:rPr>
              <a:t>9 courses had a duration of 4 days (could have been also a formula of 2+2 more days later on)</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12 courses had a duration of 5 days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3 courses had a duration of 6 days and</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2 courses had a duration of 7 days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9475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974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197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data from 2 countries (just the total, this is why the total is higher)</a:t>
            </a:r>
          </a:p>
        </p:txBody>
      </p:sp>
    </p:spTree>
    <p:extLst>
      <p:ext uri="{BB962C8B-B14F-4D97-AF65-F5344CB8AC3E}">
        <p14:creationId xmlns:p14="http://schemas.microsoft.com/office/powerpoint/2010/main" val="306445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1341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In this regard, 12 countries out of 26 explored the topic of democracy and also discrimination, xenophobia. The second most worked upon topic was education (11 courses), followed by citizenship, gender equality and social rights (10 courses), media (7), children, human security, peace and violence (4), globalisation (3), health, remembrance, </a:t>
            </a:r>
            <a:r>
              <a:rPr lang="en-GB" sz="1100" b="0" i="0" u="none" strike="noStrike" cap="none" dirty="0" err="1">
                <a:solidFill>
                  <a:srgbClr val="000000"/>
                </a:solidFill>
                <a:effectLst/>
                <a:latin typeface="Arial"/>
                <a:ea typeface="Arial"/>
                <a:cs typeface="Arial"/>
                <a:sym typeface="Arial"/>
              </a:rPr>
              <a:t>disabilism</a:t>
            </a:r>
            <a:r>
              <a:rPr lang="en-GB" sz="1100" b="0" i="0" u="none" strike="noStrike" cap="none" dirty="0">
                <a:solidFill>
                  <a:srgbClr val="000000"/>
                </a:solidFill>
                <a:effectLst/>
                <a:latin typeface="Arial"/>
                <a:ea typeface="Arial"/>
                <a:cs typeface="Arial"/>
                <a:sym typeface="Arial"/>
              </a:rPr>
              <a:t> (2) and environment, sport, poverty, culture and terrorism being a priority for single courses.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6998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7"/>
        <p:cNvGrpSpPr/>
        <p:nvPr/>
      </p:nvGrpSpPr>
      <p:grpSpPr>
        <a:xfrm>
          <a:off x="0" y="0"/>
          <a:ext cx="0" cy="0"/>
          <a:chOff x="0" y="0"/>
          <a:chExt cx="0" cy="0"/>
        </a:xfrm>
      </p:grpSpPr>
      <p:sp>
        <p:nvSpPr>
          <p:cNvPr id="18" name="Shape 18"/>
          <p:cNvSpPr/>
          <p:nvPr/>
        </p:nvSpPr>
        <p:spPr>
          <a:xfrm>
            <a:off x="24692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10800000">
            <a:off x="22915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22074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rot="10800000">
            <a:off x="19620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10800000">
            <a:off x="2908100" y="-125"/>
            <a:ext cx="6243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b="0">
                <a:solidFill>
                  <a:srgbClr val="FFFFFF"/>
                </a:solidFill>
              </a:defRPr>
            </a:lvl1pPr>
            <a:lvl2pPr lvl="1" rtl="0">
              <a:spcBef>
                <a:spcPts val="0"/>
              </a:spcBef>
              <a:spcAft>
                <a:spcPts val="0"/>
              </a:spcAft>
              <a:buClr>
                <a:srgbClr val="FFFFFF"/>
              </a:buClr>
              <a:buSzPts val="3600"/>
              <a:buNone/>
              <a:defRPr sz="3600" b="0">
                <a:solidFill>
                  <a:srgbClr val="FFFFFF"/>
                </a:solidFill>
              </a:defRPr>
            </a:lvl2pPr>
            <a:lvl3pPr lvl="2" rtl="0">
              <a:spcBef>
                <a:spcPts val="0"/>
              </a:spcBef>
              <a:spcAft>
                <a:spcPts val="0"/>
              </a:spcAft>
              <a:buClr>
                <a:srgbClr val="FFFFFF"/>
              </a:buClr>
              <a:buSzPts val="3600"/>
              <a:buNone/>
              <a:defRPr sz="3600" b="0">
                <a:solidFill>
                  <a:srgbClr val="FFFFFF"/>
                </a:solidFill>
              </a:defRPr>
            </a:lvl3pPr>
            <a:lvl4pPr lvl="3" rtl="0">
              <a:spcBef>
                <a:spcPts val="0"/>
              </a:spcBef>
              <a:spcAft>
                <a:spcPts val="0"/>
              </a:spcAft>
              <a:buClr>
                <a:srgbClr val="FFFFFF"/>
              </a:buClr>
              <a:buSzPts val="3600"/>
              <a:buNone/>
              <a:defRPr sz="3600" b="0">
                <a:solidFill>
                  <a:srgbClr val="FFFFFF"/>
                </a:solidFill>
              </a:defRPr>
            </a:lvl4pPr>
            <a:lvl5pPr lvl="4" rtl="0">
              <a:spcBef>
                <a:spcPts val="0"/>
              </a:spcBef>
              <a:spcAft>
                <a:spcPts val="0"/>
              </a:spcAft>
              <a:buClr>
                <a:srgbClr val="FFFFFF"/>
              </a:buClr>
              <a:buSzPts val="3600"/>
              <a:buNone/>
              <a:defRPr sz="3600" b="0">
                <a:solidFill>
                  <a:srgbClr val="FFFFFF"/>
                </a:solidFill>
              </a:defRPr>
            </a:lvl5pPr>
            <a:lvl6pPr lvl="5" rtl="0">
              <a:spcBef>
                <a:spcPts val="0"/>
              </a:spcBef>
              <a:spcAft>
                <a:spcPts val="0"/>
              </a:spcAft>
              <a:buClr>
                <a:srgbClr val="FFFFFF"/>
              </a:buClr>
              <a:buSzPts val="3600"/>
              <a:buNone/>
              <a:defRPr sz="3600" b="0">
                <a:solidFill>
                  <a:srgbClr val="FFFFFF"/>
                </a:solidFill>
              </a:defRPr>
            </a:lvl6pPr>
            <a:lvl7pPr lvl="6" rtl="0">
              <a:spcBef>
                <a:spcPts val="0"/>
              </a:spcBef>
              <a:spcAft>
                <a:spcPts val="0"/>
              </a:spcAft>
              <a:buClr>
                <a:srgbClr val="FFFFFF"/>
              </a:buClr>
              <a:buSzPts val="3600"/>
              <a:buNone/>
              <a:defRPr sz="3600" b="0">
                <a:solidFill>
                  <a:srgbClr val="FFFFFF"/>
                </a:solidFill>
              </a:defRPr>
            </a:lvl7pPr>
            <a:lvl8pPr lvl="7" rtl="0">
              <a:spcBef>
                <a:spcPts val="0"/>
              </a:spcBef>
              <a:spcAft>
                <a:spcPts val="0"/>
              </a:spcAft>
              <a:buClr>
                <a:srgbClr val="FFFFFF"/>
              </a:buClr>
              <a:buSzPts val="3600"/>
              <a:buNone/>
              <a:defRPr sz="3600" b="0">
                <a:solidFill>
                  <a:srgbClr val="FFFFFF"/>
                </a:solidFill>
              </a:defRPr>
            </a:lvl8pPr>
            <a:lvl9pPr lvl="8" rtl="0">
              <a:spcBef>
                <a:spcPts val="0"/>
              </a:spcBef>
              <a:spcAft>
                <a:spcPts val="0"/>
              </a:spcAft>
              <a:buClr>
                <a:srgbClr val="FFFFFF"/>
              </a:buClr>
              <a:buSzPts val="3600"/>
              <a:buNone/>
              <a:defRPr sz="3600" b="0">
                <a:solidFill>
                  <a:srgbClr val="FFFFFF"/>
                </a:solidFill>
              </a:defRPr>
            </a:lvl9pPr>
          </a:lstStyle>
          <a:p>
            <a:endParaRPr/>
          </a:p>
        </p:txBody>
      </p:sp>
      <p:sp>
        <p:nvSpPr>
          <p:cNvPr id="24" name="Shape 24"/>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lstStyle>
            <a:lvl1pPr lvl="0" rtl="0">
              <a:spcBef>
                <a:spcPts val="0"/>
              </a:spcBef>
              <a:spcAft>
                <a:spcPts val="0"/>
              </a:spcAft>
              <a:buSzPts val="1400"/>
              <a:buNone/>
              <a:defRPr sz="1400">
                <a:solidFill>
                  <a:srgbClr val="33CCFF"/>
                </a:solidFill>
              </a:defRPr>
            </a:lvl1pPr>
            <a:lvl2pPr lvl="1" rtl="0">
              <a:spcBef>
                <a:spcPts val="0"/>
              </a:spcBef>
              <a:spcAft>
                <a:spcPts val="0"/>
              </a:spcAft>
              <a:buSzPts val="1400"/>
              <a:buNone/>
              <a:defRPr sz="1400">
                <a:solidFill>
                  <a:srgbClr val="33CCFF"/>
                </a:solidFill>
              </a:defRPr>
            </a:lvl2pPr>
            <a:lvl3pPr lvl="2" rtl="0">
              <a:spcBef>
                <a:spcPts val="0"/>
              </a:spcBef>
              <a:spcAft>
                <a:spcPts val="0"/>
              </a:spcAft>
              <a:buSzPts val="1400"/>
              <a:buNone/>
              <a:defRPr sz="1400">
                <a:solidFill>
                  <a:srgbClr val="33CCFF"/>
                </a:solidFill>
              </a:defRPr>
            </a:lvl3pPr>
            <a:lvl4pPr lvl="3" rtl="0">
              <a:spcBef>
                <a:spcPts val="0"/>
              </a:spcBef>
              <a:spcAft>
                <a:spcPts val="0"/>
              </a:spcAft>
              <a:buSzPts val="1400"/>
              <a:buNone/>
              <a:defRPr sz="1400">
                <a:solidFill>
                  <a:srgbClr val="33CCFF"/>
                </a:solidFill>
              </a:defRPr>
            </a:lvl4pPr>
            <a:lvl5pPr lvl="4" rtl="0">
              <a:spcBef>
                <a:spcPts val="0"/>
              </a:spcBef>
              <a:spcAft>
                <a:spcPts val="0"/>
              </a:spcAft>
              <a:buSzPts val="1400"/>
              <a:buNone/>
              <a:defRPr sz="1400">
                <a:solidFill>
                  <a:srgbClr val="33CCFF"/>
                </a:solidFill>
              </a:defRPr>
            </a:lvl5pPr>
            <a:lvl6pPr lvl="5" rtl="0">
              <a:spcBef>
                <a:spcPts val="0"/>
              </a:spcBef>
              <a:spcAft>
                <a:spcPts val="0"/>
              </a:spcAft>
              <a:buSzPts val="1400"/>
              <a:buNone/>
              <a:defRPr sz="1400">
                <a:solidFill>
                  <a:srgbClr val="33CCFF"/>
                </a:solidFill>
              </a:defRPr>
            </a:lvl6pPr>
            <a:lvl7pPr lvl="6" rtl="0">
              <a:spcBef>
                <a:spcPts val="0"/>
              </a:spcBef>
              <a:spcAft>
                <a:spcPts val="0"/>
              </a:spcAft>
              <a:buSzPts val="1400"/>
              <a:buNone/>
              <a:defRPr sz="1400">
                <a:solidFill>
                  <a:srgbClr val="33CCFF"/>
                </a:solidFill>
              </a:defRPr>
            </a:lvl7pPr>
            <a:lvl8pPr lvl="7" rtl="0">
              <a:spcBef>
                <a:spcPts val="0"/>
              </a:spcBef>
              <a:spcAft>
                <a:spcPts val="0"/>
              </a:spcAft>
              <a:buSzPts val="1400"/>
              <a:buNone/>
              <a:defRPr sz="1400">
                <a:solidFill>
                  <a:srgbClr val="33CCFF"/>
                </a:solidFill>
              </a:defRPr>
            </a:lvl8pPr>
            <a:lvl9pPr lvl="8" rtl="0">
              <a:spcBef>
                <a:spcPts val="0"/>
              </a:spcBef>
              <a:spcAft>
                <a:spcPts val="0"/>
              </a:spcAft>
              <a:buSzPts val="1400"/>
              <a:buNone/>
              <a:defRPr sz="1400">
                <a:solidFill>
                  <a:srgbClr val="33CCFF"/>
                </a:solidFill>
              </a:defRPr>
            </a:lvl9pPr>
          </a:lstStyle>
          <a:p>
            <a:endParaRPr/>
          </a:p>
        </p:txBody>
      </p:sp>
      <p:sp>
        <p:nvSpPr>
          <p:cNvPr id="25" name="Shape 25"/>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Shape 4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Shape 54"/>
          <p:cNvSpPr txBox="1">
            <a:spLocks noGrp="1"/>
          </p:cNvSpPr>
          <p:nvPr>
            <p:ph type="body" idx="1"/>
          </p:nvPr>
        </p:nvSpPr>
        <p:spPr>
          <a:xfrm>
            <a:off x="457200"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5" name="Shape 55"/>
          <p:cNvSpPr txBox="1">
            <a:spLocks noGrp="1"/>
          </p:cNvSpPr>
          <p:nvPr>
            <p:ph type="body" idx="2"/>
          </p:nvPr>
        </p:nvSpPr>
        <p:spPr>
          <a:xfrm>
            <a:off x="3185326"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6" name="Shape 5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Shape 70"/>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7" name="Shape 7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lf image">
  <p:cSld name="TITLE_ONLY_1">
    <p:spTree>
      <p:nvGrpSpPr>
        <p:cNvPr id="1" name="Shape 78"/>
        <p:cNvGrpSpPr/>
        <p:nvPr/>
      </p:nvGrpSpPr>
      <p:grpSpPr>
        <a:xfrm>
          <a:off x="0" y="0"/>
          <a:ext cx="0" cy="0"/>
          <a:chOff x="0" y="0"/>
          <a:chExt cx="0" cy="0"/>
        </a:xfrm>
      </p:grpSpPr>
      <p:sp>
        <p:nvSpPr>
          <p:cNvPr id="79" name="Shape 79"/>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rot="10800000" flipH="1">
            <a:off x="4095344" y="-125"/>
            <a:ext cx="953312" cy="5143625"/>
            <a:chOff x="1962000" y="-125"/>
            <a:chExt cx="953312" cy="5143625"/>
          </a:xfrm>
        </p:grpSpPr>
        <p:sp>
          <p:nvSpPr>
            <p:cNvPr id="81" name="Shape 81"/>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5" name="Shape 8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txBox="1">
            <a:spLocks noGrp="1"/>
          </p:cNvSpPr>
          <p:nvPr>
            <p:ph type="title"/>
          </p:nvPr>
        </p:nvSpPr>
        <p:spPr>
          <a:xfrm>
            <a:off x="457200" y="751550"/>
            <a:ext cx="3142200" cy="7278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7" name="Shape 87"/>
          <p:cNvSpPr txBox="1">
            <a:spLocks noGrp="1"/>
          </p:cNvSpPr>
          <p:nvPr>
            <p:ph type="sldNum" idx="12"/>
          </p:nvPr>
        </p:nvSpPr>
        <p:spPr>
          <a:xfrm>
            <a:off x="844305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88" name="Shape 88"/>
          <p:cNvSpPr txBox="1">
            <a:spLocks noGrp="1"/>
          </p:cNvSpPr>
          <p:nvPr>
            <p:ph type="body" idx="1"/>
          </p:nvPr>
        </p:nvSpPr>
        <p:spPr>
          <a:xfrm>
            <a:off x="457200" y="1725427"/>
            <a:ext cx="3142200" cy="2650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63175" y="4253900"/>
            <a:ext cx="72393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sp>
        <p:nvSpPr>
          <p:cNvPr id="91" name="Shape 91"/>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Shape 97"/>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Shape 103"/>
          <p:cNvSpPr/>
          <p:nvPr/>
        </p:nvSpPr>
        <p:spPr>
          <a:xfrm rot="10800000">
            <a:off x="-7161" y="0"/>
            <a:ext cx="9144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A714-906B-3A4D-BCB7-A3FCC448A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74191-3B84-8947-A90C-A038195D9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9E5E6-D154-B540-9B0D-DF3E2C975018}"/>
              </a:ext>
            </a:extLst>
          </p:cNvPr>
          <p:cNvSpPr>
            <a:spLocks noGrp="1"/>
          </p:cNvSpPr>
          <p:nvPr>
            <p:ph type="dt" sz="half" idx="10"/>
          </p:nvPr>
        </p:nvSpPr>
        <p:spPr/>
        <p:txBody>
          <a:bodyPr/>
          <a:lstStyle/>
          <a:p>
            <a:fld id="{575054B4-6C03-E140-B032-75CB52360894}" type="datetimeFigureOut">
              <a:rPr lang="en-US" smtClean="0"/>
              <a:t>12/17/2019</a:t>
            </a:fld>
            <a:endParaRPr lang="en-US"/>
          </a:p>
        </p:txBody>
      </p:sp>
      <p:sp>
        <p:nvSpPr>
          <p:cNvPr id="5" name="Footer Placeholder 4">
            <a:extLst>
              <a:ext uri="{FF2B5EF4-FFF2-40B4-BE49-F238E27FC236}">
                <a16:creationId xmlns:a16="http://schemas.microsoft.com/office/drawing/2014/main" id="{6DB2933A-E3B7-2E4A-8D8C-74C4143AC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27B6-9B03-F747-8E2E-C588DA3315F0}"/>
              </a:ext>
            </a:extLst>
          </p:cNvPr>
          <p:cNvSpPr>
            <a:spLocks noGrp="1"/>
          </p:cNvSpPr>
          <p:nvPr>
            <p:ph type="sldNum" sz="quarter" idx="12"/>
          </p:nvPr>
        </p:nvSpPr>
        <p:spPr/>
        <p:txBody>
          <a:bodyPr/>
          <a:lstStyle/>
          <a:p>
            <a:fld id="{B49486FF-06F5-244A-887B-5344F934B439}" type="slidenum">
              <a:rPr lang="en-US" smtClean="0"/>
              <a:t>‹#›</a:t>
            </a:fld>
            <a:endParaRPr lang="en-US"/>
          </a:p>
        </p:txBody>
      </p:sp>
    </p:spTree>
    <p:extLst>
      <p:ext uri="{BB962C8B-B14F-4D97-AF65-F5344CB8AC3E}">
        <p14:creationId xmlns:p14="http://schemas.microsoft.com/office/powerpoint/2010/main" val="114581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63300"/>
            <a:ext cx="5301300" cy="727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1pPr>
            <a:lvl2pPr lvl="1">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2pPr>
            <a:lvl3pPr lvl="2">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3pPr>
            <a:lvl4pPr lvl="3">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4pPr>
            <a:lvl5pPr lvl="4">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5pPr>
            <a:lvl6pPr lvl="5">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6pPr>
            <a:lvl7pPr lvl="6">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7pPr>
            <a:lvl8pPr lvl="7">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8pPr>
            <a:lvl9pPr lvl="8">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9pPr>
          </a:lstStyle>
          <a:p>
            <a:endParaRPr/>
          </a:p>
        </p:txBody>
      </p:sp>
      <p:sp>
        <p:nvSpPr>
          <p:cNvPr id="7" name="Shape 7"/>
          <p:cNvSpPr txBox="1">
            <a:spLocks noGrp="1"/>
          </p:cNvSpPr>
          <p:nvPr>
            <p:ph type="body" idx="1"/>
          </p:nvPr>
        </p:nvSpPr>
        <p:spPr>
          <a:xfrm>
            <a:off x="457200" y="1406944"/>
            <a:ext cx="5301300" cy="31614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1pPr>
            <a:lvl2pPr marL="914400" lvl="1"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2pPr>
            <a:lvl3pPr marL="1371600" lvl="2"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3pPr>
            <a:lvl4pPr marL="1828800" lvl="3"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4pPr>
            <a:lvl5pPr marL="2286000" lvl="4"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5pPr>
            <a:lvl6pPr marL="2743200" lvl="5"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6pPr>
            <a:lvl7pPr marL="3200400" lvl="6"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7pPr>
            <a:lvl8pPr marL="3657600" lvl="7"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8pPr>
            <a:lvl9pPr marL="4114800" lvl="8"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56062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33CCFF"/>
                </a:solidFill>
                <a:latin typeface="Pontano Sans"/>
                <a:ea typeface="Pontano Sans"/>
                <a:cs typeface="Pontano Sans"/>
                <a:sym typeface="Pontano Sans"/>
              </a:defRPr>
            </a:lvl1pPr>
            <a:lvl2pPr lvl="1" algn="r">
              <a:buNone/>
              <a:defRPr sz="1200">
                <a:solidFill>
                  <a:srgbClr val="33CCFF"/>
                </a:solidFill>
                <a:latin typeface="Pontano Sans"/>
                <a:ea typeface="Pontano Sans"/>
                <a:cs typeface="Pontano Sans"/>
                <a:sym typeface="Pontano Sans"/>
              </a:defRPr>
            </a:lvl2pPr>
            <a:lvl3pPr lvl="2" algn="r">
              <a:buNone/>
              <a:defRPr sz="1200">
                <a:solidFill>
                  <a:srgbClr val="33CCFF"/>
                </a:solidFill>
                <a:latin typeface="Pontano Sans"/>
                <a:ea typeface="Pontano Sans"/>
                <a:cs typeface="Pontano Sans"/>
                <a:sym typeface="Pontano Sans"/>
              </a:defRPr>
            </a:lvl3pPr>
            <a:lvl4pPr lvl="3" algn="r">
              <a:buNone/>
              <a:defRPr sz="1200">
                <a:solidFill>
                  <a:srgbClr val="33CCFF"/>
                </a:solidFill>
                <a:latin typeface="Pontano Sans"/>
                <a:ea typeface="Pontano Sans"/>
                <a:cs typeface="Pontano Sans"/>
                <a:sym typeface="Pontano Sans"/>
              </a:defRPr>
            </a:lvl4pPr>
            <a:lvl5pPr lvl="4" algn="r">
              <a:buNone/>
              <a:defRPr sz="1200">
                <a:solidFill>
                  <a:srgbClr val="33CCFF"/>
                </a:solidFill>
                <a:latin typeface="Pontano Sans"/>
                <a:ea typeface="Pontano Sans"/>
                <a:cs typeface="Pontano Sans"/>
                <a:sym typeface="Pontano Sans"/>
              </a:defRPr>
            </a:lvl5pPr>
            <a:lvl6pPr lvl="5" algn="r">
              <a:buNone/>
              <a:defRPr sz="1200">
                <a:solidFill>
                  <a:srgbClr val="33CCFF"/>
                </a:solidFill>
                <a:latin typeface="Pontano Sans"/>
                <a:ea typeface="Pontano Sans"/>
                <a:cs typeface="Pontano Sans"/>
                <a:sym typeface="Pontano Sans"/>
              </a:defRPr>
            </a:lvl6pPr>
            <a:lvl7pPr lvl="6" algn="r">
              <a:buNone/>
              <a:defRPr sz="1200">
                <a:solidFill>
                  <a:srgbClr val="33CCFF"/>
                </a:solidFill>
                <a:latin typeface="Pontano Sans"/>
                <a:ea typeface="Pontano Sans"/>
                <a:cs typeface="Pontano Sans"/>
                <a:sym typeface="Pontano Sans"/>
              </a:defRPr>
            </a:lvl7pPr>
            <a:lvl8pPr lvl="7" algn="r">
              <a:buNone/>
              <a:defRPr sz="1200">
                <a:solidFill>
                  <a:srgbClr val="33CCFF"/>
                </a:solidFill>
                <a:latin typeface="Pontano Sans"/>
                <a:ea typeface="Pontano Sans"/>
                <a:cs typeface="Pontano Sans"/>
                <a:sym typeface="Pontano Sans"/>
              </a:defRPr>
            </a:lvl8pPr>
            <a:lvl9pPr lvl="8" algn="r">
              <a:buNone/>
              <a:defRPr sz="1200">
                <a:solidFill>
                  <a:srgbClr val="33CCFF"/>
                </a:solidFill>
                <a:latin typeface="Pontano Sans"/>
                <a:ea typeface="Pontano Sans"/>
                <a:cs typeface="Pontano Sans"/>
                <a:sym typeface="Pontano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rm.coe.int/ddcp-yd-etd-2016-202-quality-standards-yd-et-activities/16807c8bb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D8D57-829B-D34E-87F3-27FA7D0CE24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a:t>
            </a:fld>
            <a:endParaRPr lang="en"/>
          </a:p>
        </p:txBody>
      </p:sp>
      <p:sp>
        <p:nvSpPr>
          <p:cNvPr id="4" name="Shape 113">
            <a:extLst>
              <a:ext uri="{FF2B5EF4-FFF2-40B4-BE49-F238E27FC236}">
                <a16:creationId xmlns:a16="http://schemas.microsoft.com/office/drawing/2014/main" id="{848BE408-E39D-F744-8EEA-F2B1C01D91F7}"/>
              </a:ext>
            </a:extLst>
          </p:cNvPr>
          <p:cNvSpPr txBox="1">
            <a:spLocks/>
          </p:cNvSpPr>
          <p:nvPr/>
        </p:nvSpPr>
        <p:spPr>
          <a:xfrm>
            <a:off x="867599" y="2133600"/>
            <a:ext cx="6429128" cy="23018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HRE NRTCs</a:t>
            </a:r>
          </a:p>
          <a:p>
            <a:r>
              <a:rPr lang="en-US" sz="4000" b="1"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2017-2019</a:t>
            </a:r>
          </a:p>
          <a:p>
            <a:endParaRPr lang="en-US" sz="4000" b="1" dirty="0">
              <a:solidFill>
                <a:schemeClr val="bg1"/>
              </a:solidFill>
              <a:latin typeface="Droid Serif" panose="02020600060500020200" pitchFamily="18" charset="0"/>
              <a:ea typeface="Droid Serif" panose="02020600060500020200" pitchFamily="18" charset="0"/>
              <a:cs typeface="Droid Serif" panose="02020600060500020200" pitchFamily="18" charset="0"/>
            </a:endParaRPr>
          </a:p>
          <a:p>
            <a:r>
              <a:rPr lang="en-US" sz="4000" b="1" dirty="0">
                <a:solidFill>
                  <a:schemeClr val="bg1"/>
                </a:solidFill>
                <a:latin typeface="Droid Serif" panose="02020600060500020200" pitchFamily="18" charset="0"/>
                <a:ea typeface="Droid Serif" panose="02020600060500020200" pitchFamily="18" charset="0"/>
                <a:cs typeface="Droid Serif" panose="02020600060500020200" pitchFamily="18" charset="0"/>
              </a:rPr>
              <a:t>Evaluation summary</a:t>
            </a:r>
          </a:p>
        </p:txBody>
      </p:sp>
      <p:pic>
        <p:nvPicPr>
          <p:cNvPr id="5" name="image2.png">
            <a:extLst>
              <a:ext uri="{FF2B5EF4-FFF2-40B4-BE49-F238E27FC236}">
                <a16:creationId xmlns:a16="http://schemas.microsoft.com/office/drawing/2014/main" id="{16BA5D0C-AF57-E34D-8750-74E6A3A0F2E1}"/>
              </a:ext>
            </a:extLst>
          </p:cNvPr>
          <p:cNvPicPr/>
          <p:nvPr/>
        </p:nvPicPr>
        <p:blipFill>
          <a:blip r:embed="rId2"/>
          <a:srcRect/>
          <a:stretch>
            <a:fillRect/>
          </a:stretch>
        </p:blipFill>
        <p:spPr>
          <a:xfrm>
            <a:off x="4950879" y="500437"/>
            <a:ext cx="2614930" cy="725170"/>
          </a:xfrm>
          <a:prstGeom prst="rect">
            <a:avLst/>
          </a:prstGeom>
          <a:ln/>
        </p:spPr>
      </p:pic>
    </p:spTree>
    <p:extLst>
      <p:ext uri="{BB962C8B-B14F-4D97-AF65-F5344CB8AC3E}">
        <p14:creationId xmlns:p14="http://schemas.microsoft.com/office/powerpoint/2010/main" val="247751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9029A0-2D71-EB42-B3A4-433F57AB3C8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graphicFrame>
        <p:nvGraphicFramePr>
          <p:cNvPr id="3" name="Chart 2">
            <a:extLst>
              <a:ext uri="{FF2B5EF4-FFF2-40B4-BE49-F238E27FC236}">
                <a16:creationId xmlns:a16="http://schemas.microsoft.com/office/drawing/2014/main" id="{7CA1D42A-2EBE-C046-B01A-AFE3AE475009}"/>
              </a:ext>
            </a:extLst>
          </p:cNvPr>
          <p:cNvGraphicFramePr>
            <a:graphicFrameLocks/>
          </p:cNvGraphicFramePr>
          <p:nvPr>
            <p:extLst>
              <p:ext uri="{D42A27DB-BD31-4B8C-83A1-F6EECF244321}">
                <p14:modId xmlns:p14="http://schemas.microsoft.com/office/powerpoint/2010/main" val="2734039072"/>
              </p:ext>
            </p:extLst>
          </p:nvPr>
        </p:nvGraphicFramePr>
        <p:xfrm>
          <a:off x="308345" y="276446"/>
          <a:ext cx="7559748" cy="466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51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B2CC2-E98A-BC46-8AFA-7A1E4AB2F85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graphicFrame>
        <p:nvGraphicFramePr>
          <p:cNvPr id="3" name="Chart 2">
            <a:extLst>
              <a:ext uri="{FF2B5EF4-FFF2-40B4-BE49-F238E27FC236}">
                <a16:creationId xmlns:a16="http://schemas.microsoft.com/office/drawing/2014/main" id="{5260AF0D-3B85-204B-8511-234637D62550}"/>
              </a:ext>
            </a:extLst>
          </p:cNvPr>
          <p:cNvGraphicFramePr>
            <a:graphicFrameLocks/>
          </p:cNvGraphicFramePr>
          <p:nvPr>
            <p:extLst>
              <p:ext uri="{D42A27DB-BD31-4B8C-83A1-F6EECF244321}">
                <p14:modId xmlns:p14="http://schemas.microsoft.com/office/powerpoint/2010/main" val="2541692489"/>
              </p:ext>
            </p:extLst>
          </p:nvPr>
        </p:nvGraphicFramePr>
        <p:xfrm>
          <a:off x="358704" y="253423"/>
          <a:ext cx="7481455" cy="4636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39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t>Why, to what end</a:t>
            </a:r>
            <a:endParaRPr b="1" dirty="0"/>
          </a:p>
        </p:txBody>
      </p:sp>
      <p:sp>
        <p:nvSpPr>
          <p:cNvPr id="136" name="Shape 136"/>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Objectives, competences developed</a:t>
            </a:r>
            <a:endParaRPr dirty="0"/>
          </a:p>
        </p:txBody>
      </p:sp>
      <p:sp>
        <p:nvSpPr>
          <p:cNvPr id="137" name="Shape 137"/>
          <p:cNvSpPr/>
          <p:nvPr/>
        </p:nvSpPr>
        <p:spPr>
          <a:xfrm>
            <a:off x="709450" y="2151150"/>
            <a:ext cx="548299" cy="841200"/>
          </a:xfrm>
          <a:prstGeom prst="rect">
            <a:avLst/>
          </a:prstGeom>
        </p:spPr>
        <p:txBody>
          <a:bodyPr>
            <a:prstTxWarp prst="textPlain">
              <a:avLst/>
            </a:prstTxWarp>
          </a:bodyPr>
          <a:lstStyle/>
          <a:p>
            <a:pPr lvl="0" algn="ctr"/>
            <a:r>
              <a:rPr lang="en-US" b="1" i="0" dirty="0">
                <a:ln>
                  <a:noFill/>
                </a:ln>
                <a:gradFill>
                  <a:gsLst>
                    <a:gs pos="0">
                      <a:srgbClr val="75DDFF"/>
                    </a:gs>
                    <a:gs pos="100000">
                      <a:srgbClr val="09B1E9"/>
                    </a:gs>
                  </a:gsLst>
                  <a:lin ang="5400012" scaled="0"/>
                </a:gradFill>
                <a:latin typeface="Droid Serif"/>
              </a:rPr>
              <a:t>3</a:t>
            </a:r>
            <a:endParaRPr b="1" i="0" dirty="0">
              <a:ln>
                <a:noFill/>
              </a:ln>
              <a:gradFill>
                <a:gsLst>
                  <a:gs pos="0">
                    <a:srgbClr val="75DDFF"/>
                  </a:gs>
                  <a:gs pos="100000">
                    <a:srgbClr val="09B1E9"/>
                  </a:gs>
                </a:gsLst>
                <a:lin ang="5400012" scaled="0"/>
              </a:gradFill>
              <a:latin typeface="Droid Serif"/>
            </a:endParaRPr>
          </a:p>
        </p:txBody>
      </p:sp>
      <p:sp>
        <p:nvSpPr>
          <p:cNvPr id="138" name="Shape 138"/>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pic>
        <p:nvPicPr>
          <p:cNvPr id="6" name="image2.png">
            <a:extLst>
              <a:ext uri="{FF2B5EF4-FFF2-40B4-BE49-F238E27FC236}">
                <a16:creationId xmlns:a16="http://schemas.microsoft.com/office/drawing/2014/main" id="{168A3270-E79E-CD4F-85FE-5E9ACBB2D5B3}"/>
              </a:ext>
            </a:extLst>
          </p:cNvPr>
          <p:cNvPicPr/>
          <p:nvPr/>
        </p:nvPicPr>
        <p:blipFill>
          <a:blip r:embed="rId3"/>
          <a:srcRect/>
          <a:stretch>
            <a:fillRect/>
          </a:stretch>
        </p:blipFill>
        <p:spPr>
          <a:xfrm>
            <a:off x="5990845" y="313230"/>
            <a:ext cx="2614930" cy="725170"/>
          </a:xfrm>
          <a:prstGeom prst="rect">
            <a:avLst/>
          </a:prstGeom>
          <a:ln/>
        </p:spPr>
      </p:pic>
    </p:spTree>
    <p:extLst>
      <p:ext uri="{BB962C8B-B14F-4D97-AF65-F5344CB8AC3E}">
        <p14:creationId xmlns:p14="http://schemas.microsoft.com/office/powerpoint/2010/main" val="176907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5842AE-9E12-8B40-93D3-01C6420216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graphicFrame>
        <p:nvGraphicFramePr>
          <p:cNvPr id="3" name="Diagram 2">
            <a:extLst>
              <a:ext uri="{FF2B5EF4-FFF2-40B4-BE49-F238E27FC236}">
                <a16:creationId xmlns:a16="http://schemas.microsoft.com/office/drawing/2014/main" id="{48B96AE8-DA1F-0E43-8423-21441D96823E}"/>
              </a:ext>
            </a:extLst>
          </p:cNvPr>
          <p:cNvGraphicFramePr/>
          <p:nvPr>
            <p:extLst>
              <p:ext uri="{D42A27DB-BD31-4B8C-83A1-F6EECF244321}">
                <p14:modId xmlns:p14="http://schemas.microsoft.com/office/powerpoint/2010/main" val="113321513"/>
              </p:ext>
            </p:extLst>
          </p:nvPr>
        </p:nvGraphicFramePr>
        <p:xfrm>
          <a:off x="467833" y="539749"/>
          <a:ext cx="7152167" cy="435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B16BF0F-FE67-9249-BAB3-E551E3CF1F62}"/>
              </a:ext>
            </a:extLst>
          </p:cNvPr>
          <p:cNvSpPr/>
          <p:nvPr/>
        </p:nvSpPr>
        <p:spPr>
          <a:xfrm>
            <a:off x="5989817" y="3826521"/>
            <a:ext cx="187743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C000"/>
                </a:solidFill>
              </a:rPr>
              <a:t>Aims</a:t>
            </a:r>
          </a:p>
        </p:txBody>
      </p:sp>
    </p:spTree>
    <p:extLst>
      <p:ext uri="{BB962C8B-B14F-4D97-AF65-F5344CB8AC3E}">
        <p14:creationId xmlns:p14="http://schemas.microsoft.com/office/powerpoint/2010/main" val="102784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73A9E5-975A-CE4C-B09B-FCBE2C325A44}"/>
              </a:ext>
            </a:extLst>
          </p:cNvPr>
          <p:cNvSpPr>
            <a:spLocks noGrp="1"/>
          </p:cNvSpPr>
          <p:nvPr>
            <p:ph type="body" idx="1"/>
          </p:nvPr>
        </p:nvSpPr>
        <p:spPr>
          <a:xfrm>
            <a:off x="637399" y="410039"/>
            <a:ext cx="2573100" cy="4339812"/>
          </a:xfrm>
        </p:spPr>
        <p:txBody>
          <a:bodyPr/>
          <a:lstStyle/>
          <a:p>
            <a:pPr marL="127000" lvl="0" indent="0">
              <a:buNone/>
            </a:pPr>
            <a:r>
              <a:rPr lang="en-GB" sz="1800" b="1" dirty="0">
                <a:solidFill>
                  <a:srgbClr val="FFC000"/>
                </a:solidFill>
              </a:rPr>
              <a:t>Training key multipliers </a:t>
            </a:r>
            <a:r>
              <a:rPr lang="en-GB" sz="1800" b="1" dirty="0"/>
              <a:t>(youth workers, youth leaders, teachers, university students, human rights activists, trade union activists, non-formal education specialists/trainers, peer-to-peer educators, police officers etc) </a:t>
            </a:r>
            <a:r>
              <a:rPr lang="en-GB" sz="1800" b="1" dirty="0">
                <a:solidFill>
                  <a:srgbClr val="FFC000"/>
                </a:solidFill>
              </a:rPr>
              <a:t>in human rights education with young people</a:t>
            </a:r>
            <a:r>
              <a:rPr lang="en-GB" sz="1800" dirty="0"/>
              <a:t>, and in particular</a:t>
            </a:r>
            <a:endParaRPr lang="en-US" sz="1800" dirty="0"/>
          </a:p>
          <a:p>
            <a:pPr marL="127000" indent="0">
              <a:buNone/>
            </a:pPr>
            <a:endParaRPr lang="en-US" dirty="0"/>
          </a:p>
        </p:txBody>
      </p:sp>
      <p:sp>
        <p:nvSpPr>
          <p:cNvPr id="7" name="Text Placeholder 6">
            <a:extLst>
              <a:ext uri="{FF2B5EF4-FFF2-40B4-BE49-F238E27FC236}">
                <a16:creationId xmlns:a16="http://schemas.microsoft.com/office/drawing/2014/main" id="{4B5CDAD1-E0E0-104B-B93F-A748139765D6}"/>
              </a:ext>
            </a:extLst>
          </p:cNvPr>
          <p:cNvSpPr>
            <a:spLocks noGrp="1"/>
          </p:cNvSpPr>
          <p:nvPr>
            <p:ph type="body" idx="2"/>
          </p:nvPr>
        </p:nvSpPr>
        <p:spPr>
          <a:xfrm>
            <a:off x="3195959" y="410039"/>
            <a:ext cx="2573100" cy="3334200"/>
          </a:xfrm>
        </p:spPr>
        <p:txBody>
          <a:bodyPr/>
          <a:lstStyle/>
          <a:p>
            <a:r>
              <a:rPr lang="en-GB" sz="1200" dirty="0"/>
              <a:t>Developing the competences of the participants in planning, designing, implementation and evaluation of HRE activities</a:t>
            </a:r>
            <a:endParaRPr lang="en-US" sz="1200" dirty="0"/>
          </a:p>
          <a:p>
            <a:r>
              <a:rPr lang="en-GB" sz="1200" dirty="0"/>
              <a:t>Creating or strengthening existing national network of organisations working for human rights education, with an emphasis on</a:t>
            </a:r>
            <a:endParaRPr lang="en-US" sz="1200" dirty="0"/>
          </a:p>
          <a:p>
            <a:r>
              <a:rPr lang="en-GB" sz="1200" dirty="0"/>
              <a:t>Creating partnerships for human rights education between youth organisations, schools and police </a:t>
            </a:r>
            <a:endParaRPr lang="en-US" sz="1200" dirty="0"/>
          </a:p>
          <a:p>
            <a:r>
              <a:rPr lang="en-GB" sz="1200" dirty="0"/>
              <a:t>Building partnership between youth workers coming from different governmental and non-governmental organizations and design partnership-based projects in human rights education</a:t>
            </a:r>
            <a:endParaRPr lang="en-US" sz="1200" dirty="0"/>
          </a:p>
        </p:txBody>
      </p:sp>
      <p:sp>
        <p:nvSpPr>
          <p:cNvPr id="2" name="Slide Number Placeholder 1">
            <a:extLst>
              <a:ext uri="{FF2B5EF4-FFF2-40B4-BE49-F238E27FC236}">
                <a16:creationId xmlns:a16="http://schemas.microsoft.com/office/drawing/2014/main" id="{035842AE-9E12-8B40-93D3-01C6420216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4" name="Rectangle 3">
            <a:extLst>
              <a:ext uri="{FF2B5EF4-FFF2-40B4-BE49-F238E27FC236}">
                <a16:creationId xmlns:a16="http://schemas.microsoft.com/office/drawing/2014/main" id="{2B16BF0F-FE67-9249-BAB3-E551E3CF1F62}"/>
              </a:ext>
            </a:extLst>
          </p:cNvPr>
          <p:cNvSpPr/>
          <p:nvPr/>
        </p:nvSpPr>
        <p:spPr>
          <a:xfrm rot="5400000">
            <a:off x="6202145" y="2210373"/>
            <a:ext cx="36856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C000"/>
                </a:solidFill>
              </a:rPr>
              <a:t>Objectives</a:t>
            </a:r>
          </a:p>
        </p:txBody>
      </p:sp>
    </p:spTree>
    <p:extLst>
      <p:ext uri="{BB962C8B-B14F-4D97-AF65-F5344CB8AC3E}">
        <p14:creationId xmlns:p14="http://schemas.microsoft.com/office/powerpoint/2010/main" val="109295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73A9E5-975A-CE4C-B09B-FCBE2C325A44}"/>
              </a:ext>
            </a:extLst>
          </p:cNvPr>
          <p:cNvSpPr>
            <a:spLocks noGrp="1"/>
          </p:cNvSpPr>
          <p:nvPr>
            <p:ph type="body" idx="1"/>
          </p:nvPr>
        </p:nvSpPr>
        <p:spPr>
          <a:xfrm>
            <a:off x="637399" y="410039"/>
            <a:ext cx="2573100" cy="4339812"/>
          </a:xfrm>
        </p:spPr>
        <p:txBody>
          <a:bodyPr/>
          <a:lstStyle/>
          <a:p>
            <a:pPr marL="127000" indent="0">
              <a:buNone/>
            </a:pPr>
            <a:r>
              <a:rPr lang="en-GB" sz="2000" b="1" dirty="0"/>
              <a:t>Generate or raise quality of </a:t>
            </a:r>
            <a:r>
              <a:rPr lang="en-GB" sz="2000" b="1" dirty="0">
                <a:solidFill>
                  <a:srgbClr val="FFC000"/>
                </a:solidFill>
              </a:rPr>
              <a:t>national actions for human rights education </a:t>
            </a:r>
            <a:r>
              <a:rPr lang="en-GB" sz="2000" b="1" dirty="0"/>
              <a:t>(improve knowledge, skills, attitudes) / To support participants in undertaking concrete actions for human rights education</a:t>
            </a:r>
            <a:r>
              <a:rPr lang="en-GB" sz="2000" dirty="0"/>
              <a:t>, with a focus on the following particular contexts</a:t>
            </a:r>
            <a:endParaRPr lang="en-US" sz="2000" dirty="0"/>
          </a:p>
          <a:p>
            <a:pPr marL="127000" indent="0">
              <a:buNone/>
            </a:pPr>
            <a:endParaRPr lang="en-US" dirty="0"/>
          </a:p>
        </p:txBody>
      </p:sp>
      <p:sp>
        <p:nvSpPr>
          <p:cNvPr id="7" name="Text Placeholder 6">
            <a:extLst>
              <a:ext uri="{FF2B5EF4-FFF2-40B4-BE49-F238E27FC236}">
                <a16:creationId xmlns:a16="http://schemas.microsoft.com/office/drawing/2014/main" id="{4B5CDAD1-E0E0-104B-B93F-A748139765D6}"/>
              </a:ext>
            </a:extLst>
          </p:cNvPr>
          <p:cNvSpPr>
            <a:spLocks noGrp="1"/>
          </p:cNvSpPr>
          <p:nvPr>
            <p:ph type="body" idx="2"/>
          </p:nvPr>
        </p:nvSpPr>
        <p:spPr>
          <a:xfrm>
            <a:off x="3121842" y="1783355"/>
            <a:ext cx="2573100" cy="3334200"/>
          </a:xfrm>
        </p:spPr>
        <p:txBody>
          <a:bodyPr/>
          <a:lstStyle/>
          <a:p>
            <a:pPr lvl="1"/>
            <a:r>
              <a:rPr lang="en-GB" dirty="0"/>
              <a:t>In youth </a:t>
            </a:r>
            <a:r>
              <a:rPr lang="en-GB" dirty="0" err="1"/>
              <a:t>centers</a:t>
            </a:r>
            <a:endParaRPr lang="en-US" dirty="0"/>
          </a:p>
          <a:p>
            <a:pPr lvl="1"/>
            <a:r>
              <a:rPr lang="en-GB" dirty="0"/>
              <a:t>By youth in the communities</a:t>
            </a:r>
            <a:endParaRPr lang="en-US" dirty="0"/>
          </a:p>
          <a:p>
            <a:pPr lvl="1"/>
            <a:r>
              <a:rPr lang="en-GB" dirty="0"/>
              <a:t>In rural areas and small towns.</a:t>
            </a:r>
            <a:endParaRPr lang="en-US" dirty="0"/>
          </a:p>
          <a:p>
            <a:pPr marL="127000" indent="0">
              <a:buNone/>
            </a:pPr>
            <a:endParaRPr lang="en-US" sz="1200" dirty="0"/>
          </a:p>
        </p:txBody>
      </p:sp>
      <p:sp>
        <p:nvSpPr>
          <p:cNvPr id="2" name="Slide Number Placeholder 1">
            <a:extLst>
              <a:ext uri="{FF2B5EF4-FFF2-40B4-BE49-F238E27FC236}">
                <a16:creationId xmlns:a16="http://schemas.microsoft.com/office/drawing/2014/main" id="{035842AE-9E12-8B40-93D3-01C6420216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4" name="Rectangle 3">
            <a:extLst>
              <a:ext uri="{FF2B5EF4-FFF2-40B4-BE49-F238E27FC236}">
                <a16:creationId xmlns:a16="http://schemas.microsoft.com/office/drawing/2014/main" id="{2B16BF0F-FE67-9249-BAB3-E551E3CF1F62}"/>
              </a:ext>
            </a:extLst>
          </p:cNvPr>
          <p:cNvSpPr/>
          <p:nvPr/>
        </p:nvSpPr>
        <p:spPr>
          <a:xfrm rot="5400000">
            <a:off x="6202145" y="2210373"/>
            <a:ext cx="36856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C000"/>
                </a:solidFill>
              </a:rPr>
              <a:t>Objectives</a:t>
            </a:r>
          </a:p>
        </p:txBody>
      </p:sp>
    </p:spTree>
    <p:extLst>
      <p:ext uri="{BB962C8B-B14F-4D97-AF65-F5344CB8AC3E}">
        <p14:creationId xmlns:p14="http://schemas.microsoft.com/office/powerpoint/2010/main" val="105510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459BC-AF75-7145-AA3D-72382AD787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3" name="Rectangle 2">
            <a:extLst>
              <a:ext uri="{FF2B5EF4-FFF2-40B4-BE49-F238E27FC236}">
                <a16:creationId xmlns:a16="http://schemas.microsoft.com/office/drawing/2014/main" id="{BCA8BC4B-F09F-554E-AA9F-F07237C0E7A3}"/>
              </a:ext>
            </a:extLst>
          </p:cNvPr>
          <p:cNvSpPr/>
          <p:nvPr/>
        </p:nvSpPr>
        <p:spPr>
          <a:xfrm>
            <a:off x="446567" y="382772"/>
            <a:ext cx="7517219" cy="1292662"/>
          </a:xfrm>
          <a:prstGeom prst="rect">
            <a:avLst/>
          </a:prstGeom>
        </p:spPr>
        <p:txBody>
          <a:bodyPr wrap="square">
            <a:spAutoFit/>
          </a:bodyPr>
          <a:lstStyle/>
          <a:p>
            <a:pPr marL="457200" indent="-457200" algn="just"/>
            <a:r>
              <a:rPr lang="en-GB" sz="1300" dirty="0">
                <a:latin typeface="Gill Sans MT" panose="020B0502020104020203" pitchFamily="34" charset="77"/>
                <a:ea typeface="Gill Sans MT" panose="020B0502020104020203" pitchFamily="34" charset="77"/>
                <a:cs typeface="Times New Roman" panose="02020603050405020304" pitchFamily="18" charset="0"/>
              </a:rPr>
              <a:t>The following </a:t>
            </a:r>
            <a:r>
              <a:rPr lang="en-GB" sz="1300" b="1" dirty="0">
                <a:latin typeface="Gill Sans MT" panose="020B0502020104020203" pitchFamily="34" charset="77"/>
                <a:ea typeface="Gill Sans MT" panose="020B0502020104020203" pitchFamily="34" charset="77"/>
                <a:cs typeface="Times New Roman" panose="02020603050405020304" pitchFamily="18" charset="0"/>
              </a:rPr>
              <a:t>supporting elements</a:t>
            </a:r>
            <a:r>
              <a:rPr lang="en-GB" sz="1300" dirty="0">
                <a:latin typeface="Gill Sans MT" panose="020B0502020104020203" pitchFamily="34" charset="77"/>
                <a:ea typeface="Gill Sans MT" panose="020B0502020104020203" pitchFamily="34" charset="77"/>
                <a:cs typeface="Times New Roman" panose="02020603050405020304" pitchFamily="18" charset="0"/>
              </a:rPr>
              <a:t> were part of the aims of courses organized between 2017-2019:</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Developing awareness about and competences to use the manual Compass and other educational resources such as </a:t>
            </a:r>
            <a:r>
              <a:rPr lang="en-GB" sz="1300" i="1" dirty="0">
                <a:latin typeface="Gill Sans MT" panose="020B0502020104020203" pitchFamily="34" charset="77"/>
                <a:ea typeface="Gill Sans MT" panose="020B0502020104020203" pitchFamily="34" charset="77"/>
                <a:cs typeface="Times New Roman" panose="02020603050405020304" pitchFamily="18" charset="0"/>
              </a:rPr>
              <a:t>Mirrors</a:t>
            </a:r>
            <a:r>
              <a:rPr lang="en-GB" sz="1300" dirty="0">
                <a:latin typeface="Gill Sans MT" panose="020B0502020104020203" pitchFamily="34" charset="77"/>
                <a:ea typeface="Gill Sans MT" panose="020B0502020104020203" pitchFamily="34" charset="77"/>
                <a:cs typeface="Times New Roman" panose="02020603050405020304" pitchFamily="18" charset="0"/>
              </a:rPr>
              <a:t>, </a:t>
            </a:r>
            <a:r>
              <a:rPr lang="en-GB" sz="1300" i="1" dirty="0">
                <a:latin typeface="Gill Sans MT" panose="020B0502020104020203" pitchFamily="34" charset="77"/>
                <a:ea typeface="Gill Sans MT" panose="020B0502020104020203" pitchFamily="34" charset="77"/>
                <a:cs typeface="Times New Roman" panose="02020603050405020304" pitchFamily="18" charset="0"/>
              </a:rPr>
              <a:t>Bookmarks, We can!; </a:t>
            </a:r>
            <a:r>
              <a:rPr lang="en-GB" sz="1300" dirty="0">
                <a:latin typeface="Gill Sans MT" panose="020B0502020104020203" pitchFamily="34" charset="77"/>
                <a:ea typeface="Gill Sans MT" panose="020B0502020104020203" pitchFamily="34" charset="77"/>
                <a:cs typeface="Times New Roman" panose="02020603050405020304" pitchFamily="18" charset="0"/>
              </a:rPr>
              <a:t>learn how to adapt methods to one’s own context and target group</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Promoting the EDC/HRE Charter of the Council of Europe (promote awareness of it, put it in practice, work together with local authorities in promoting HRE)</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p:txBody>
      </p:sp>
      <p:sp>
        <p:nvSpPr>
          <p:cNvPr id="4" name="Rectangle 3">
            <a:extLst>
              <a:ext uri="{FF2B5EF4-FFF2-40B4-BE49-F238E27FC236}">
                <a16:creationId xmlns:a16="http://schemas.microsoft.com/office/drawing/2014/main" id="{E96988B5-AD40-5742-974B-A1F928333ED4}"/>
              </a:ext>
            </a:extLst>
          </p:cNvPr>
          <p:cNvSpPr/>
          <p:nvPr/>
        </p:nvSpPr>
        <p:spPr>
          <a:xfrm>
            <a:off x="446566" y="1884320"/>
            <a:ext cx="7517219" cy="2492990"/>
          </a:xfrm>
          <a:prstGeom prst="rect">
            <a:avLst/>
          </a:prstGeom>
        </p:spPr>
        <p:txBody>
          <a:bodyPr wrap="square">
            <a:spAutoFit/>
          </a:bodyPr>
          <a:lstStyle/>
          <a:p>
            <a:pPr marL="457200" indent="-457200" algn="just"/>
            <a:r>
              <a:rPr lang="en-GB" sz="1300" dirty="0">
                <a:latin typeface="Gill Sans MT" panose="020B0502020104020203" pitchFamily="34" charset="77"/>
                <a:ea typeface="Gill Sans MT" panose="020B0502020104020203" pitchFamily="34" charset="77"/>
                <a:cs typeface="Times New Roman" panose="02020603050405020304" pitchFamily="18" charset="0"/>
              </a:rPr>
              <a:t>Some training courses aimed </a:t>
            </a:r>
            <a:r>
              <a:rPr lang="en-GB" sz="1300" b="1" dirty="0">
                <a:latin typeface="Gill Sans MT" panose="020B0502020104020203" pitchFamily="34" charset="77"/>
                <a:ea typeface="Gill Sans MT" panose="020B0502020104020203" pitchFamily="34" charset="77"/>
                <a:cs typeface="Times New Roman" panose="02020603050405020304" pitchFamily="18" charset="0"/>
              </a:rPr>
              <a:t>specifically </a:t>
            </a:r>
            <a:r>
              <a:rPr lang="en-GB" sz="1300" dirty="0">
                <a:latin typeface="Gill Sans MT" panose="020B0502020104020203" pitchFamily="34" charset="77"/>
                <a:ea typeface="Gill Sans MT" panose="020B0502020104020203" pitchFamily="34" charset="77"/>
                <a:cs typeface="Times New Roman" panose="02020603050405020304" pitchFamily="18" charset="0"/>
              </a:rPr>
              <a:t>at</a:t>
            </a:r>
            <a:r>
              <a:rPr lang="en-GB" sz="1300" b="1" dirty="0">
                <a:latin typeface="Gill Sans MT" panose="020B0502020104020203" pitchFamily="34" charset="77"/>
                <a:ea typeface="Gill Sans MT" panose="020B0502020104020203" pitchFamily="34" charset="77"/>
                <a:cs typeface="Times New Roman" panose="02020603050405020304" pitchFamily="18" charset="0"/>
              </a:rPr>
              <a:t>:</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Combating all forms of discrimination among young people, both online and offline</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Combating hate speech (including online)/ develop competences in this sense</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742950" lvl="1" indent="-285750" algn="just">
              <a:buFont typeface="Courier New" panose="02070309020205020404" pitchFamily="49" charset="0"/>
              <a:buChar char="o"/>
            </a:pPr>
            <a:r>
              <a:rPr lang="en-GB" sz="1300" dirty="0">
                <a:latin typeface="Gill Sans MT" panose="020B0502020104020203" pitchFamily="34" charset="77"/>
                <a:ea typeface="Gill Sans MT" panose="020B0502020104020203" pitchFamily="34" charset="77"/>
                <a:cs typeface="Times New Roman" panose="02020603050405020304" pitchFamily="18" charset="0"/>
              </a:rPr>
              <a:t>Link with the Council of Europe’s No Hate Speech Movement, national campaigns and local activists, including developing competences related to building strategic partnerships, advocating for support; empower organisations and individuals in the movement etc.</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Combat radicalisation, (national) extremism</a:t>
            </a:r>
            <a:endParaRPr lang="en-US" sz="1300"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sz="1300" dirty="0">
                <a:latin typeface="Gill Sans MT" panose="020B0502020104020203" pitchFamily="34" charset="77"/>
                <a:ea typeface="Gill Sans MT" panose="020B0502020104020203" pitchFamily="34" charset="77"/>
                <a:cs typeface="Times New Roman" panose="02020603050405020304" pitchFamily="18" charset="0"/>
              </a:rPr>
              <a:t>Combat </a:t>
            </a:r>
            <a:r>
              <a:rPr lang="en-GB" sz="1300" dirty="0" err="1">
                <a:latin typeface="Gill Sans MT" panose="020B0502020104020203" pitchFamily="34" charset="77"/>
                <a:ea typeface="Gill Sans MT" panose="020B0502020104020203" pitchFamily="34" charset="77"/>
                <a:cs typeface="Times New Roman" panose="02020603050405020304" pitchFamily="18" charset="0"/>
              </a:rPr>
              <a:t>antigypsism</a:t>
            </a:r>
            <a:r>
              <a:rPr lang="en-GB" sz="1300" dirty="0">
                <a:latin typeface="Gill Sans MT" panose="020B0502020104020203" pitchFamily="34" charset="77"/>
                <a:ea typeface="Gill Sans MT" panose="020B0502020104020203" pitchFamily="34" charset="77"/>
                <a:cs typeface="Times New Roman" panose="02020603050405020304" pitchFamily="18" charset="0"/>
              </a:rPr>
              <a:t> </a:t>
            </a:r>
            <a:r>
              <a:rPr lang="en-GB" sz="1300" dirty="0">
                <a:latin typeface="Gill Sans MT" panose="020B0502020104020203" pitchFamily="34" charset="77"/>
                <a:ea typeface="MS ??"/>
                <a:cs typeface="Times New Roman" panose="02020603050405020304" pitchFamily="18" charset="0"/>
              </a:rPr>
              <a:t>(explore the concept of </a:t>
            </a:r>
            <a:r>
              <a:rPr lang="en-GB" sz="1300" dirty="0" err="1">
                <a:latin typeface="Gill Sans MT" panose="020B0502020104020203" pitchFamily="34" charset="77"/>
                <a:ea typeface="MS ??"/>
                <a:cs typeface="Times New Roman" panose="02020603050405020304" pitchFamily="18" charset="0"/>
              </a:rPr>
              <a:t>antigypsism</a:t>
            </a:r>
            <a:r>
              <a:rPr lang="en-GB" sz="1300" dirty="0">
                <a:latin typeface="Gill Sans MT" panose="020B0502020104020203" pitchFamily="34" charset="77"/>
                <a:ea typeface="MS ??"/>
                <a:cs typeface="Times New Roman" panose="02020603050405020304" pitchFamily="18" charset="0"/>
              </a:rPr>
              <a:t>, its manifestations today and develop possible ways of fighting it; explore practices of different organisations, initiatives and individuals in HRE with a focus on challenging </a:t>
            </a:r>
            <a:r>
              <a:rPr lang="en-GB" sz="1300" dirty="0" err="1">
                <a:latin typeface="Gill Sans MT" panose="020B0502020104020203" pitchFamily="34" charset="77"/>
                <a:ea typeface="MS ??"/>
                <a:cs typeface="Times New Roman" panose="02020603050405020304" pitchFamily="18" charset="0"/>
              </a:rPr>
              <a:t>antigypsism</a:t>
            </a:r>
            <a:r>
              <a:rPr lang="en-GB" sz="1300" dirty="0">
                <a:latin typeface="Gill Sans MT" panose="020B0502020104020203" pitchFamily="34" charset="77"/>
                <a:ea typeface="MS ??"/>
                <a:cs typeface="Times New Roman" panose="02020603050405020304" pitchFamily="18" charset="0"/>
              </a:rPr>
              <a:t>; encourage participants, organizations and networks to use and disseminate toolkits on combating </a:t>
            </a:r>
            <a:r>
              <a:rPr lang="en-GB" sz="1300" dirty="0" err="1">
                <a:latin typeface="Gill Sans MT" panose="020B0502020104020203" pitchFamily="34" charset="77"/>
                <a:ea typeface="MS ??"/>
                <a:cs typeface="Times New Roman" panose="02020603050405020304" pitchFamily="18" charset="0"/>
              </a:rPr>
              <a:t>antigypsyism</a:t>
            </a:r>
            <a:r>
              <a:rPr lang="en-GB" sz="1300" dirty="0">
                <a:latin typeface="Gill Sans MT" panose="020B0502020104020203" pitchFamily="34" charset="77"/>
                <a:ea typeface="MS ??"/>
                <a:cs typeface="Times New Roman" panose="02020603050405020304" pitchFamily="18" charset="0"/>
              </a:rPr>
              <a:t> such as </a:t>
            </a:r>
            <a:r>
              <a:rPr lang="en-GB" sz="1300" i="1" dirty="0">
                <a:latin typeface="Gill Sans MT" panose="020B0502020104020203" pitchFamily="34" charset="77"/>
                <a:ea typeface="MS ??"/>
                <a:cs typeface="Times New Roman" panose="02020603050405020304" pitchFamily="18" charset="0"/>
              </a:rPr>
              <a:t>Mirrors; </a:t>
            </a:r>
            <a:r>
              <a:rPr lang="en-GB" sz="1300" dirty="0">
                <a:latin typeface="Gill Sans MT" panose="020B0502020104020203" pitchFamily="34" charset="77"/>
                <a:ea typeface="MS ??"/>
                <a:cs typeface="Times New Roman" panose="02020603050405020304" pitchFamily="18" charset="0"/>
              </a:rPr>
              <a:t>encourage working together between Roma and non-Roma trainers and consolidate networking)</a:t>
            </a:r>
            <a:endParaRPr lang="en-US" sz="1300" dirty="0">
              <a:solidFill>
                <a:srgbClr val="2A1A00"/>
              </a:solidFill>
              <a:effectLst/>
              <a:latin typeface="Gill Sans MT" panose="020B0502020104020203" pitchFamily="34" charset="77"/>
              <a:ea typeface="Gill Sans MT" panose="020B0502020104020203" pitchFamily="34" charset="77"/>
              <a:cs typeface="Times New Roman" panose="02020603050405020304" pitchFamily="18" charset="0"/>
            </a:endParaRPr>
          </a:p>
        </p:txBody>
      </p:sp>
    </p:spTree>
    <p:extLst>
      <p:ext uri="{BB962C8B-B14F-4D97-AF65-F5344CB8AC3E}">
        <p14:creationId xmlns:p14="http://schemas.microsoft.com/office/powerpoint/2010/main" val="5271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459BC-AF75-7145-AA3D-72382AD787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Rectangle 2">
            <a:extLst>
              <a:ext uri="{FF2B5EF4-FFF2-40B4-BE49-F238E27FC236}">
                <a16:creationId xmlns:a16="http://schemas.microsoft.com/office/drawing/2014/main" id="{BCA8BC4B-F09F-554E-AA9F-F07237C0E7A3}"/>
              </a:ext>
            </a:extLst>
          </p:cNvPr>
          <p:cNvSpPr/>
          <p:nvPr/>
        </p:nvSpPr>
        <p:spPr>
          <a:xfrm>
            <a:off x="446567" y="382772"/>
            <a:ext cx="7549117" cy="4524315"/>
          </a:xfrm>
          <a:prstGeom prst="rect">
            <a:avLst/>
          </a:prstGeom>
        </p:spPr>
        <p:txBody>
          <a:bodyPr wrap="square">
            <a:spAutoFit/>
          </a:bodyPr>
          <a:lstStyle/>
          <a:p>
            <a:r>
              <a:rPr lang="en-GB" sz="1800" b="1" dirty="0">
                <a:latin typeface="Gill Sans MT" panose="020B0502020104020203" pitchFamily="34" charset="77"/>
                <a:ea typeface="Droid Serif" panose="02020600060500020200" pitchFamily="18" charset="0"/>
                <a:cs typeface="Droid Serif" panose="02020600060500020200" pitchFamily="18" charset="0"/>
              </a:rPr>
              <a:t>In particular</a:t>
            </a:r>
            <a:r>
              <a:rPr lang="en-GB" sz="1800" dirty="0">
                <a:latin typeface="Gill Sans MT" panose="020B0502020104020203" pitchFamily="34" charset="77"/>
                <a:ea typeface="Droid Serif" panose="02020600060500020200" pitchFamily="18" charset="0"/>
                <a:cs typeface="Droid Serif" panose="02020600060500020200" pitchFamily="18" charset="0"/>
              </a:rPr>
              <a:t>, certain training courses aimed at exploring possibilities for:</a:t>
            </a:r>
          </a:p>
          <a:p>
            <a:endParaRPr lang="en-US" sz="1800" dirty="0">
              <a:latin typeface="Gill Sans MT" panose="020B0502020104020203" pitchFamily="34" charset="77"/>
              <a:ea typeface="Droid Serif" panose="02020600060500020200" pitchFamily="18" charset="0"/>
              <a:cs typeface="Droid Serif" panose="02020600060500020200" pitchFamily="18" charset="0"/>
            </a:endParaRPr>
          </a:p>
          <a:p>
            <a:pPr marL="285750" lvl="0" indent="-285750">
              <a:buFont typeface="Arial" panose="020B0604020202020204" pitchFamily="34" charset="0"/>
              <a:buChar char="•"/>
            </a:pPr>
            <a:r>
              <a:rPr lang="en-GB" sz="1800" dirty="0">
                <a:latin typeface="Gill Sans MT" panose="020B0502020104020203" pitchFamily="34" charset="77"/>
                <a:ea typeface="Droid Serif" panose="02020600060500020200" pitchFamily="18" charset="0"/>
                <a:cs typeface="Droid Serif" panose="02020600060500020200" pitchFamily="18" charset="0"/>
              </a:rPr>
              <a:t>Enhancing the quality of the </a:t>
            </a:r>
            <a:r>
              <a:rPr lang="en-GB" sz="1800" b="1" dirty="0">
                <a:latin typeface="Gill Sans MT" panose="020B0502020104020203" pitchFamily="34" charset="77"/>
                <a:ea typeface="Droid Serif" panose="02020600060500020200" pitchFamily="18" charset="0"/>
                <a:cs typeface="Droid Serif" panose="02020600060500020200" pitchFamily="18" charset="0"/>
              </a:rPr>
              <a:t>interethnic relationships </a:t>
            </a:r>
            <a:r>
              <a:rPr lang="en-GB" sz="1800" dirty="0">
                <a:latin typeface="Gill Sans MT" panose="020B0502020104020203" pitchFamily="34" charset="77"/>
                <a:ea typeface="Droid Serif" panose="02020600060500020200" pitchFamily="18" charset="0"/>
                <a:cs typeface="Droid Serif" panose="02020600060500020200" pitchFamily="18" charset="0"/>
              </a:rPr>
              <a:t>between groups (the role of human rights education in the process of social inclusion of minority groups)</a:t>
            </a:r>
            <a:endParaRPr lang="en-US" sz="1800" dirty="0">
              <a:latin typeface="Gill Sans MT" panose="020B0502020104020203" pitchFamily="34" charset="77"/>
              <a:ea typeface="Droid Serif" panose="02020600060500020200" pitchFamily="18" charset="0"/>
              <a:cs typeface="Droid Serif" panose="02020600060500020200" pitchFamily="18" charset="0"/>
            </a:endParaRPr>
          </a:p>
          <a:p>
            <a:pPr marL="285750" lvl="0" indent="-285750">
              <a:buFont typeface="Arial" panose="020B0604020202020204" pitchFamily="34" charset="0"/>
              <a:buChar char="•"/>
            </a:pPr>
            <a:r>
              <a:rPr lang="en-GB" sz="1800" dirty="0">
                <a:latin typeface="Gill Sans MT" panose="020B0502020104020203" pitchFamily="34" charset="77"/>
                <a:ea typeface="Droid Serif" panose="02020600060500020200" pitchFamily="18" charset="0"/>
                <a:cs typeface="Droid Serif" panose="02020600060500020200" pitchFamily="18" charset="0"/>
              </a:rPr>
              <a:t>Creating a link between </a:t>
            </a:r>
            <a:r>
              <a:rPr lang="en-GB" sz="1800" b="1" dirty="0">
                <a:latin typeface="Gill Sans MT" panose="020B0502020104020203" pitchFamily="34" charset="77"/>
                <a:ea typeface="Droid Serif" panose="02020600060500020200" pitchFamily="18" charset="0"/>
                <a:cs typeface="Droid Serif" panose="02020600060500020200" pitchFamily="18" charset="0"/>
              </a:rPr>
              <a:t>formal and non-formal education </a:t>
            </a:r>
            <a:r>
              <a:rPr lang="en-GB" sz="1800" dirty="0">
                <a:latin typeface="Gill Sans MT" panose="020B0502020104020203" pitchFamily="34" charset="77"/>
                <a:ea typeface="Droid Serif" panose="02020600060500020200" pitchFamily="18" charset="0"/>
                <a:cs typeface="Droid Serif" panose="02020600060500020200" pitchFamily="18" charset="0"/>
              </a:rPr>
              <a:t>in the field of human rights, and particularly:</a:t>
            </a:r>
          </a:p>
          <a:p>
            <a:pPr lvl="0"/>
            <a:endParaRPr lang="en-US" sz="1800" dirty="0">
              <a:latin typeface="Gill Sans MT" panose="020B0502020104020203" pitchFamily="34" charset="77"/>
              <a:ea typeface="Droid Serif" panose="02020600060500020200" pitchFamily="18" charset="0"/>
              <a:cs typeface="Droid Serif" panose="02020600060500020200" pitchFamily="18" charset="0"/>
            </a:endParaRPr>
          </a:p>
          <a:p>
            <a:pPr marL="285750" lvl="4" indent="-285750">
              <a:buFont typeface="Courier New" panose="02070309020205020404" pitchFamily="49" charset="0"/>
              <a:buChar char="o"/>
            </a:pPr>
            <a:r>
              <a:rPr lang="en-GB" sz="1800" dirty="0">
                <a:solidFill>
                  <a:srgbClr val="0070C0"/>
                </a:solidFill>
                <a:latin typeface="Gill Sans MT" panose="020B0502020104020203" pitchFamily="34" charset="77"/>
                <a:ea typeface="Droid Serif" panose="02020600060500020200" pitchFamily="18" charset="0"/>
                <a:cs typeface="Droid Serif" panose="02020600060500020200" pitchFamily="18" charset="0"/>
              </a:rPr>
              <a:t>Adapting the methodology for human rights education in formal education system and non-formal learning settings</a:t>
            </a:r>
            <a:endParaRPr lang="en-US" sz="1800" dirty="0">
              <a:solidFill>
                <a:srgbClr val="0070C0"/>
              </a:solidFill>
              <a:latin typeface="Gill Sans MT" panose="020B0502020104020203" pitchFamily="34" charset="77"/>
              <a:ea typeface="Droid Serif" panose="02020600060500020200" pitchFamily="18" charset="0"/>
              <a:cs typeface="Droid Serif" panose="02020600060500020200" pitchFamily="18" charset="0"/>
            </a:endParaRPr>
          </a:p>
          <a:p>
            <a:pPr marL="285750" lvl="4" indent="-285750">
              <a:buFont typeface="Courier New" panose="02070309020205020404" pitchFamily="49" charset="0"/>
              <a:buChar char="o"/>
            </a:pPr>
            <a:r>
              <a:rPr lang="en-GB" sz="1800" dirty="0">
                <a:solidFill>
                  <a:srgbClr val="0070C0"/>
                </a:solidFill>
                <a:latin typeface="Gill Sans MT" panose="020B0502020104020203" pitchFamily="34" charset="77"/>
                <a:ea typeface="Droid Serif" panose="02020600060500020200" pitchFamily="18" charset="0"/>
                <a:cs typeface="Droid Serif" panose="02020600060500020200" pitchFamily="18" charset="0"/>
              </a:rPr>
              <a:t>Exploring how teachers can actively engage in issues concerning human rights violations within schools</a:t>
            </a:r>
            <a:endParaRPr lang="en-US" sz="1800" dirty="0">
              <a:solidFill>
                <a:srgbClr val="0070C0"/>
              </a:solidFill>
              <a:latin typeface="Gill Sans MT" panose="020B0502020104020203" pitchFamily="34" charset="77"/>
              <a:ea typeface="Droid Serif" panose="02020600060500020200" pitchFamily="18" charset="0"/>
              <a:cs typeface="Droid Serif" panose="02020600060500020200" pitchFamily="18" charset="0"/>
            </a:endParaRPr>
          </a:p>
          <a:p>
            <a:pPr marL="285750" lvl="5" indent="-285750">
              <a:buFont typeface="Courier New" panose="02070309020205020404" pitchFamily="49" charset="0"/>
              <a:buChar char="o"/>
            </a:pPr>
            <a:r>
              <a:rPr lang="en-GB" sz="1800" dirty="0">
                <a:solidFill>
                  <a:srgbClr val="0070C0"/>
                </a:solidFill>
                <a:latin typeface="Gill Sans MT" panose="020B0502020104020203" pitchFamily="34" charset="77"/>
                <a:ea typeface="Droid Serif" panose="02020600060500020200" pitchFamily="18" charset="0"/>
                <a:cs typeface="Droid Serif" panose="02020600060500020200" pitchFamily="18" charset="0"/>
              </a:rPr>
              <a:t>Helping educators to accept and deconstruct their own prejudices, and provide them with tools on how to combat those of their students</a:t>
            </a:r>
          </a:p>
          <a:p>
            <a:pPr lvl="2"/>
            <a:endParaRPr lang="en-US" sz="1800" dirty="0">
              <a:latin typeface="Gill Sans MT" panose="020B0502020104020203" pitchFamily="34" charset="77"/>
              <a:ea typeface="Droid Serif" panose="02020600060500020200" pitchFamily="18" charset="0"/>
              <a:cs typeface="Droid Serif" panose="02020600060500020200" pitchFamily="18" charset="0"/>
            </a:endParaRPr>
          </a:p>
          <a:p>
            <a:pPr marL="285750" lvl="0" indent="-285750">
              <a:buFont typeface="Arial" panose="020B0604020202020204" pitchFamily="34" charset="0"/>
              <a:buChar char="•"/>
            </a:pPr>
            <a:r>
              <a:rPr lang="en-GB" sz="1800" dirty="0">
                <a:latin typeface="Gill Sans MT" panose="020B0502020104020203" pitchFamily="34" charset="77"/>
                <a:ea typeface="Droid Serif" panose="02020600060500020200" pitchFamily="18" charset="0"/>
                <a:cs typeface="Droid Serif" panose="02020600060500020200" pitchFamily="18" charset="0"/>
              </a:rPr>
              <a:t>Increase youth </a:t>
            </a:r>
            <a:r>
              <a:rPr lang="en-GB" sz="1800" b="1" dirty="0">
                <a:latin typeface="Gill Sans MT" panose="020B0502020104020203" pitchFamily="34" charset="77"/>
                <a:ea typeface="Droid Serif" panose="02020600060500020200" pitchFamily="18" charset="0"/>
                <a:cs typeface="Droid Serif" panose="02020600060500020200" pitchFamily="18" charset="0"/>
              </a:rPr>
              <a:t>employability</a:t>
            </a:r>
            <a:r>
              <a:rPr lang="en-GB" sz="1800" dirty="0">
                <a:latin typeface="Gill Sans MT" panose="020B0502020104020203" pitchFamily="34" charset="77"/>
                <a:ea typeface="Droid Serif" panose="02020600060500020200" pitchFamily="18" charset="0"/>
                <a:cs typeface="Droid Serif" panose="02020600060500020200" pitchFamily="18" charset="0"/>
              </a:rPr>
              <a:t> through non-formal education </a:t>
            </a:r>
            <a:endParaRPr lang="en-US" sz="1800" dirty="0">
              <a:latin typeface="Gill Sans MT" panose="020B0502020104020203" pitchFamily="34" charset="77"/>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166870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A6B216-D51E-AF4D-AC29-098D95C47C3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graphicFrame>
        <p:nvGraphicFramePr>
          <p:cNvPr id="3" name="Chart 2">
            <a:extLst>
              <a:ext uri="{FF2B5EF4-FFF2-40B4-BE49-F238E27FC236}">
                <a16:creationId xmlns:a16="http://schemas.microsoft.com/office/drawing/2014/main" id="{BE61A4C6-BF5D-A545-836D-AED333E8FE31}"/>
              </a:ext>
            </a:extLst>
          </p:cNvPr>
          <p:cNvGraphicFramePr/>
          <p:nvPr>
            <p:extLst>
              <p:ext uri="{D42A27DB-BD31-4B8C-83A1-F6EECF244321}">
                <p14:modId xmlns:p14="http://schemas.microsoft.com/office/powerpoint/2010/main" val="3371148355"/>
              </p:ext>
            </p:extLst>
          </p:nvPr>
        </p:nvGraphicFramePr>
        <p:xfrm>
          <a:off x="148855" y="148855"/>
          <a:ext cx="8325293" cy="4827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21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B08EBF-9CF1-934F-81CF-55DA53D4F0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
        <p:nvSpPr>
          <p:cNvPr id="4" name="Title 3">
            <a:extLst>
              <a:ext uri="{FF2B5EF4-FFF2-40B4-BE49-F238E27FC236}">
                <a16:creationId xmlns:a16="http://schemas.microsoft.com/office/drawing/2014/main" id="{96B96D4B-4A96-2E4C-A1F1-16A15C0A2E95}"/>
              </a:ext>
            </a:extLst>
          </p:cNvPr>
          <p:cNvSpPr>
            <a:spLocks noGrp="1"/>
          </p:cNvSpPr>
          <p:nvPr>
            <p:ph type="title" idx="4294967295"/>
          </p:nvPr>
        </p:nvSpPr>
        <p:spPr>
          <a:xfrm>
            <a:off x="0" y="563563"/>
            <a:ext cx="5300663" cy="727075"/>
          </a:xfrm>
        </p:spPr>
        <p:txBody>
          <a:bodyPr/>
          <a:lstStyle/>
          <a:p>
            <a:r>
              <a:rPr lang="en-US" dirty="0"/>
              <a:t>Other</a:t>
            </a:r>
          </a:p>
        </p:txBody>
      </p:sp>
      <p:sp>
        <p:nvSpPr>
          <p:cNvPr id="5" name="Text Placeholder 4">
            <a:extLst>
              <a:ext uri="{FF2B5EF4-FFF2-40B4-BE49-F238E27FC236}">
                <a16:creationId xmlns:a16="http://schemas.microsoft.com/office/drawing/2014/main" id="{311EA78B-AED4-4F4A-8E25-BD4DD9E39BB0}"/>
              </a:ext>
            </a:extLst>
          </p:cNvPr>
          <p:cNvSpPr>
            <a:spLocks noGrp="1"/>
          </p:cNvSpPr>
          <p:nvPr>
            <p:ph type="body" idx="4294967295"/>
          </p:nvPr>
        </p:nvSpPr>
        <p:spPr>
          <a:xfrm>
            <a:off x="0" y="1406525"/>
            <a:ext cx="7963786" cy="3162300"/>
          </a:xfrm>
        </p:spPr>
        <p:txBody>
          <a:bodyPr/>
          <a:lstStyle/>
          <a:p>
            <a:r>
              <a:rPr lang="en-GB" dirty="0">
                <a:latin typeface="Droid Serif" panose="02020600060500020200" pitchFamily="18" charset="0"/>
                <a:ea typeface="Droid Serif" panose="02020600060500020200" pitchFamily="18" charset="0"/>
                <a:cs typeface="Droid Serif" panose="02020600060500020200" pitchFamily="18" charset="0"/>
              </a:rPr>
              <a:t>general human rights, hate speech, freedom of speech/expression, LGBT rights, migration, </a:t>
            </a:r>
            <a:r>
              <a:rPr lang="en-GB" dirty="0" err="1">
                <a:latin typeface="Droid Serif" panose="02020600060500020200" pitchFamily="18" charset="0"/>
                <a:ea typeface="Droid Serif" panose="02020600060500020200" pitchFamily="18" charset="0"/>
                <a:cs typeface="Droid Serif" panose="02020600060500020200" pitchFamily="18" charset="0"/>
              </a:rPr>
              <a:t>antigypsism</a:t>
            </a:r>
            <a:r>
              <a:rPr lang="en-GB" dirty="0">
                <a:latin typeface="Droid Serif" panose="02020600060500020200" pitchFamily="18" charset="0"/>
                <a:ea typeface="Droid Serif" panose="02020600060500020200" pitchFamily="18" charset="0"/>
                <a:cs typeface="Droid Serif" panose="02020600060500020200" pitchFamily="18" charset="0"/>
              </a:rPr>
              <a:t>, online participation</a:t>
            </a:r>
          </a:p>
          <a:p>
            <a:endParaRPr lang="en-GB" dirty="0">
              <a:latin typeface="Droid Serif" panose="02020600060500020200" pitchFamily="18" charset="0"/>
              <a:ea typeface="Droid Serif" panose="02020600060500020200" pitchFamily="18" charset="0"/>
              <a:cs typeface="Droid Serif" panose="02020600060500020200" pitchFamily="18" charset="0"/>
            </a:endParaRPr>
          </a:p>
          <a:p>
            <a:endParaRPr lang="en-GB" dirty="0">
              <a:latin typeface="Droid Serif" panose="02020600060500020200" pitchFamily="18" charset="0"/>
              <a:ea typeface="Droid Serif" panose="02020600060500020200" pitchFamily="18" charset="0"/>
              <a:cs typeface="Droid Serif" panose="02020600060500020200" pitchFamily="18" charset="0"/>
            </a:endParaRPr>
          </a:p>
          <a:p>
            <a:pPr lvl="1" algn="r"/>
            <a:r>
              <a:rPr lang="en-GB" sz="32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National priorities?</a:t>
            </a:r>
            <a:endParaRPr lang="en-US" sz="32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193360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idx="4294967295"/>
          </p:nvPr>
        </p:nvSpPr>
        <p:spPr>
          <a:xfrm>
            <a:off x="685800" y="1735750"/>
            <a:ext cx="63708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9600" dirty="0">
                <a:solidFill>
                  <a:srgbClr val="33CCFF"/>
                </a:solidFill>
              </a:rPr>
              <a:t>128 days</a:t>
            </a:r>
            <a:endParaRPr sz="9600" dirty="0">
              <a:solidFill>
                <a:srgbClr val="33CCFF"/>
              </a:solidFill>
            </a:endParaRPr>
          </a:p>
        </p:txBody>
      </p:sp>
      <p:sp>
        <p:nvSpPr>
          <p:cNvPr id="248" name="Shape 248"/>
          <p:cNvSpPr txBox="1">
            <a:spLocks noGrp="1"/>
          </p:cNvSpPr>
          <p:nvPr>
            <p:ph type="subTitle" idx="4294967295"/>
          </p:nvPr>
        </p:nvSpPr>
        <p:spPr>
          <a:xfrm>
            <a:off x="685800" y="2840054"/>
            <a:ext cx="63708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solidFill>
                  <a:srgbClr val="FFFFFF"/>
                </a:solidFill>
              </a:rPr>
              <a:t>for Human Rights Education</a:t>
            </a:r>
            <a:endParaRPr dirty="0">
              <a:solidFill>
                <a:srgbClr val="FFFFFF"/>
              </a:solidFill>
            </a:endParaRPr>
          </a:p>
        </p:txBody>
      </p:sp>
      <p:sp>
        <p:nvSpPr>
          <p:cNvPr id="249" name="Shape 249"/>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pic>
        <p:nvPicPr>
          <p:cNvPr id="6" name="image2.png">
            <a:extLst>
              <a:ext uri="{FF2B5EF4-FFF2-40B4-BE49-F238E27FC236}">
                <a16:creationId xmlns:a16="http://schemas.microsoft.com/office/drawing/2014/main" id="{C064D77B-0B35-B741-8D2A-A595D5B0FB07}"/>
              </a:ext>
            </a:extLst>
          </p:cNvPr>
          <p:cNvPicPr/>
          <p:nvPr/>
        </p:nvPicPr>
        <p:blipFill>
          <a:blip r:embed="rId3"/>
          <a:srcRect/>
          <a:stretch>
            <a:fillRect/>
          </a:stretch>
        </p:blipFill>
        <p:spPr>
          <a:xfrm>
            <a:off x="5312386" y="281276"/>
            <a:ext cx="2614930" cy="725170"/>
          </a:xfrm>
          <a:prstGeom prst="rect">
            <a:avLst/>
          </a:prstGeom>
          <a:ln/>
        </p:spPr>
      </p:pic>
    </p:spTree>
    <p:extLst>
      <p:ext uri="{BB962C8B-B14F-4D97-AF65-F5344CB8AC3E}">
        <p14:creationId xmlns:p14="http://schemas.microsoft.com/office/powerpoint/2010/main" val="230151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D1804F-9892-CA47-98F1-4E6597B5C3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
        <p:nvSpPr>
          <p:cNvPr id="3" name="Rectangle 2">
            <a:extLst>
              <a:ext uri="{FF2B5EF4-FFF2-40B4-BE49-F238E27FC236}">
                <a16:creationId xmlns:a16="http://schemas.microsoft.com/office/drawing/2014/main" id="{9A90969B-442B-8845-98A9-CF04DB1C4117}"/>
              </a:ext>
            </a:extLst>
          </p:cNvPr>
          <p:cNvSpPr/>
          <p:nvPr/>
        </p:nvSpPr>
        <p:spPr>
          <a:xfrm>
            <a:off x="340241" y="276093"/>
            <a:ext cx="7868093" cy="705899"/>
          </a:xfrm>
          <a:prstGeom prst="rect">
            <a:avLst/>
          </a:prstGeom>
        </p:spPr>
        <p:txBody>
          <a:bodyPr wrap="square">
            <a:spAutoFit/>
          </a:bodyPr>
          <a:lstStyle/>
          <a:p>
            <a:pPr algn="just" hangingPunct="0">
              <a:lnSpc>
                <a:spcPct val="115000"/>
              </a:lnSpc>
              <a:spcAft>
                <a:spcPts val="1000"/>
              </a:spcAft>
            </a:pPr>
            <a:r>
              <a:rPr lang="en-GB" sz="1800" b="1" dirty="0">
                <a:solidFill>
                  <a:srgbClr val="F8B323"/>
                </a:solidFill>
                <a:latin typeface="Droid Serif" panose="02020600060500020200" pitchFamily="18" charset="0"/>
                <a:ea typeface="Droid Serif" panose="02020600060500020200" pitchFamily="18" charset="0"/>
                <a:cs typeface="Droid Serif" panose="02020600060500020200" pitchFamily="18" charset="0"/>
              </a:rPr>
              <a:t>Contributions to the development of human rights education in the country</a:t>
            </a:r>
            <a:endParaRPr lang="en-US" sz="1800" dirty="0">
              <a:solidFill>
                <a:srgbClr val="008080"/>
              </a:solidFill>
              <a:effectLst/>
              <a:latin typeface="Droid Serif" panose="02020600060500020200" pitchFamily="18" charset="0"/>
              <a:ea typeface="Droid Serif" panose="02020600060500020200" pitchFamily="18" charset="0"/>
              <a:cs typeface="Droid Serif" panose="02020600060500020200" pitchFamily="18" charset="0"/>
            </a:endParaRPr>
          </a:p>
        </p:txBody>
      </p:sp>
      <p:sp>
        <p:nvSpPr>
          <p:cNvPr id="4" name="Rectangle 3">
            <a:extLst>
              <a:ext uri="{FF2B5EF4-FFF2-40B4-BE49-F238E27FC236}">
                <a16:creationId xmlns:a16="http://schemas.microsoft.com/office/drawing/2014/main" id="{CA9A4855-A1B6-9245-B3DD-EF052159A5D0}"/>
              </a:ext>
            </a:extLst>
          </p:cNvPr>
          <p:cNvSpPr/>
          <p:nvPr/>
        </p:nvSpPr>
        <p:spPr>
          <a:xfrm>
            <a:off x="340241" y="1088317"/>
            <a:ext cx="7676708" cy="3323987"/>
          </a:xfrm>
          <a:prstGeom prst="rect">
            <a:avLst/>
          </a:prstGeom>
        </p:spPr>
        <p:txBody>
          <a:bodyPr wrap="square">
            <a:spAutoFit/>
          </a:bodyPr>
          <a:lstStyle/>
          <a:p>
            <a:pPr marL="342900" lvl="0" indent="-342900" algn="just">
              <a:buFont typeface="Symbol" pitchFamily="2" charset="2"/>
              <a:buChar char=""/>
            </a:pPr>
            <a:r>
              <a:rPr lang="en-GB" dirty="0">
                <a:solidFill>
                  <a:srgbClr val="2A1A00"/>
                </a:solidFill>
                <a:latin typeface="Droid Serif" panose="02020600060500020200" pitchFamily="18" charset="0"/>
                <a:ea typeface="Droid Serif" panose="02020600060500020200" pitchFamily="18" charset="0"/>
                <a:cs typeface="Droid Serif" panose="02020600060500020200" pitchFamily="18" charset="0"/>
              </a:rPr>
              <a:t>the activity </a:t>
            </a:r>
            <a:r>
              <a:rPr lang="en-GB" b="1" dirty="0">
                <a:solidFill>
                  <a:srgbClr val="2A1A00"/>
                </a:solidFill>
                <a:latin typeface="Droid Serif" panose="02020600060500020200" pitchFamily="18" charset="0"/>
                <a:ea typeface="Droid Serif" panose="02020600060500020200" pitchFamily="18" charset="0"/>
                <a:cs typeface="Droid Serif" panose="02020600060500020200" pitchFamily="18" charset="0"/>
              </a:rPr>
              <a:t>introduced and promoted the concept of HRE</a:t>
            </a:r>
            <a:r>
              <a:rPr lang="en-GB" dirty="0">
                <a:solidFill>
                  <a:srgbClr val="2A1A00"/>
                </a:solidFill>
                <a:latin typeface="Droid Serif" panose="02020600060500020200" pitchFamily="18" charset="0"/>
                <a:ea typeface="Droid Serif" panose="02020600060500020200" pitchFamily="18" charset="0"/>
                <a:cs typeface="Droid Serif" panose="02020600060500020200" pitchFamily="18" charset="0"/>
              </a:rPr>
              <a:t>, among youth workers, youth leaders, representatives of non-governmental organisations, teachers and other trainers organising educational activities, in various regions of the countries and created connections among these regions</a:t>
            </a:r>
            <a:endParaRPr lang="en-US" dirty="0">
              <a:solidFill>
                <a:srgbClr val="2A1A00"/>
              </a:solidFill>
              <a:latin typeface="Droid Serif" panose="02020600060500020200" pitchFamily="18" charset="0"/>
              <a:ea typeface="Droid Serif" panose="02020600060500020200" pitchFamily="18" charset="0"/>
              <a:cs typeface="Droid Serif" panose="02020600060500020200" pitchFamily="18" charset="0"/>
            </a:endParaRPr>
          </a:p>
          <a:p>
            <a:pPr lvl="0" algn="just"/>
            <a:endParaRPr lang="en-US" dirty="0">
              <a:solidFill>
                <a:srgbClr val="2A1A00"/>
              </a:solidFill>
              <a:latin typeface="Droid Serif" panose="02020600060500020200" pitchFamily="18" charset="0"/>
              <a:ea typeface="Droid Serif" panose="02020600060500020200" pitchFamily="18" charset="0"/>
              <a:cs typeface="Droid Serif" panose="02020600060500020200" pitchFamily="18" charset="0"/>
            </a:endParaRPr>
          </a:p>
          <a:p>
            <a:pPr marL="342900" lvl="0" indent="-342900" algn="just">
              <a:buFont typeface="Symbol" pitchFamily="2" charset="2"/>
              <a:buChar char=""/>
            </a:pPr>
            <a:r>
              <a:rPr lang="en-GB" dirty="0">
                <a:solidFill>
                  <a:srgbClr val="2A1A00"/>
                </a:solidFill>
                <a:latin typeface="Droid Serif" panose="02020600060500020200" pitchFamily="18" charset="0"/>
                <a:ea typeface="Droid Serif" panose="02020600060500020200" pitchFamily="18" charset="0"/>
                <a:cs typeface="Droid Serif" panose="02020600060500020200" pitchFamily="18" charset="0"/>
              </a:rPr>
              <a:t>the activity introduced and promoted the concept of HRE to a </a:t>
            </a:r>
            <a:r>
              <a:rPr lang="en-GB" b="1" dirty="0">
                <a:solidFill>
                  <a:srgbClr val="2A1A00"/>
                </a:solidFill>
                <a:latin typeface="Droid Serif" panose="02020600060500020200" pitchFamily="18" charset="0"/>
                <a:ea typeface="Droid Serif" panose="02020600060500020200" pitchFamily="18" charset="0"/>
                <a:cs typeface="Droid Serif" panose="02020600060500020200" pitchFamily="18" charset="0"/>
              </a:rPr>
              <a:t>new target group</a:t>
            </a:r>
          </a:p>
          <a:p>
            <a:pPr marL="342900" indent="-342900" algn="just">
              <a:buFont typeface="Symbol" pitchFamily="2" charset="2"/>
              <a:buChar char=""/>
            </a:pPr>
            <a:endParaRPr lang="en-GB" dirty="0">
              <a:latin typeface="Droid Serif" panose="02020600060500020200" pitchFamily="18" charset="0"/>
              <a:ea typeface="Droid Serif" panose="02020600060500020200" pitchFamily="18" charset="0"/>
              <a:cs typeface="Droid Serif" panose="02020600060500020200" pitchFamily="18" charset="0"/>
            </a:endParaRPr>
          </a:p>
          <a:p>
            <a:pPr marL="342900" indent="-342900" algn="just">
              <a:buFont typeface="Symbol" pitchFamily="2" charset="2"/>
              <a:buChar char=""/>
            </a:pPr>
            <a:r>
              <a:rPr lang="en-GB" dirty="0">
                <a:latin typeface="Droid Serif" panose="02020600060500020200" pitchFamily="18" charset="0"/>
                <a:ea typeface="Droid Serif" panose="02020600060500020200" pitchFamily="18" charset="0"/>
                <a:cs typeface="Droid Serif" panose="02020600060500020200" pitchFamily="18" charset="0"/>
              </a:rPr>
              <a:t>the activity created or reinforced </a:t>
            </a:r>
            <a:r>
              <a:rPr lang="en-GB" b="1" dirty="0">
                <a:latin typeface="Droid Serif" panose="02020600060500020200" pitchFamily="18" charset="0"/>
                <a:ea typeface="Droid Serif" panose="02020600060500020200" pitchFamily="18" charset="0"/>
                <a:cs typeface="Droid Serif" panose="02020600060500020200" pitchFamily="18" charset="0"/>
              </a:rPr>
              <a:t>networks of educators in HRE</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342900" indent="-342900" algn="just">
              <a:buFont typeface="Symbol" pitchFamily="2" charset="2"/>
              <a:buChar char=""/>
            </a:pPr>
            <a:endParaRPr lang="en-GB" dirty="0">
              <a:latin typeface="Droid Serif" panose="02020600060500020200" pitchFamily="18" charset="0"/>
              <a:ea typeface="Droid Serif" panose="02020600060500020200" pitchFamily="18" charset="0"/>
              <a:cs typeface="Droid Serif" panose="02020600060500020200" pitchFamily="18" charset="0"/>
            </a:endParaRPr>
          </a:p>
          <a:p>
            <a:pPr marL="342900" indent="-342900" algn="just">
              <a:buFont typeface="Symbol" pitchFamily="2" charset="2"/>
              <a:buChar char=""/>
            </a:pPr>
            <a:r>
              <a:rPr lang="en-GB" dirty="0">
                <a:latin typeface="Droid Serif" panose="02020600060500020200" pitchFamily="18" charset="0"/>
                <a:ea typeface="Droid Serif" panose="02020600060500020200" pitchFamily="18" charset="0"/>
                <a:cs typeface="Droid Serif" panose="02020600060500020200" pitchFamily="18" charset="0"/>
              </a:rPr>
              <a:t>the activity generated </a:t>
            </a:r>
            <a:r>
              <a:rPr lang="en-GB" b="1" dirty="0">
                <a:latin typeface="Droid Serif" panose="02020600060500020200" pitchFamily="18" charset="0"/>
                <a:ea typeface="Droid Serif" panose="02020600060500020200" pitchFamily="18" charset="0"/>
                <a:cs typeface="Droid Serif" panose="02020600060500020200" pitchFamily="18" charset="0"/>
              </a:rPr>
              <a:t>links between formal and non-formal</a:t>
            </a:r>
            <a:r>
              <a:rPr lang="en-GB" dirty="0">
                <a:latin typeface="Droid Serif" panose="02020600060500020200" pitchFamily="18" charset="0"/>
                <a:ea typeface="Droid Serif" panose="02020600060500020200" pitchFamily="18" charset="0"/>
                <a:cs typeface="Droid Serif" panose="02020600060500020200" pitchFamily="18" charset="0"/>
              </a:rPr>
              <a:t> education sectors (see next slide)</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algn="just"/>
            <a:endParaRPr lang="en-GB" dirty="0">
              <a:latin typeface="Droid Serif" panose="02020600060500020200" pitchFamily="18" charset="0"/>
              <a:ea typeface="Droid Serif" panose="02020600060500020200" pitchFamily="18" charset="0"/>
              <a:cs typeface="Droid Serif" panose="02020600060500020200" pitchFamily="18" charset="0"/>
            </a:endParaRPr>
          </a:p>
          <a:p>
            <a:pPr marL="342900" indent="-342900" algn="just">
              <a:buFont typeface="Symbol" pitchFamily="2" charset="2"/>
              <a:buChar char=""/>
            </a:pPr>
            <a:r>
              <a:rPr lang="en-GB" dirty="0">
                <a:latin typeface="Droid Serif" panose="02020600060500020200" pitchFamily="18" charset="0"/>
                <a:ea typeface="Droid Serif" panose="02020600060500020200" pitchFamily="18" charset="0"/>
                <a:cs typeface="Droid Serif" panose="02020600060500020200" pitchFamily="18" charset="0"/>
              </a:rPr>
              <a:t>the activity triggered a </a:t>
            </a:r>
            <a:r>
              <a:rPr lang="en-GB" b="1" dirty="0">
                <a:latin typeface="Droid Serif" panose="02020600060500020200" pitchFamily="18" charset="0"/>
                <a:ea typeface="Droid Serif" panose="02020600060500020200" pitchFamily="18" charset="0"/>
                <a:cs typeface="Droid Serif" panose="02020600060500020200" pitchFamily="18" charset="0"/>
              </a:rPr>
              <a:t>more systemic approach to human rights education in the country</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lvl="0" algn="just"/>
            <a:endParaRPr lang="en-US"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p:txBody>
      </p:sp>
    </p:spTree>
    <p:extLst>
      <p:ext uri="{BB962C8B-B14F-4D97-AF65-F5344CB8AC3E}">
        <p14:creationId xmlns:p14="http://schemas.microsoft.com/office/powerpoint/2010/main" val="351477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D1804F-9892-CA47-98F1-4E6597B5C3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
        <p:nvSpPr>
          <p:cNvPr id="3" name="Rectangle 2">
            <a:extLst>
              <a:ext uri="{FF2B5EF4-FFF2-40B4-BE49-F238E27FC236}">
                <a16:creationId xmlns:a16="http://schemas.microsoft.com/office/drawing/2014/main" id="{9A90969B-442B-8845-98A9-CF04DB1C4117}"/>
              </a:ext>
            </a:extLst>
          </p:cNvPr>
          <p:cNvSpPr/>
          <p:nvPr/>
        </p:nvSpPr>
        <p:spPr>
          <a:xfrm>
            <a:off x="340241" y="276093"/>
            <a:ext cx="7868093" cy="387350"/>
          </a:xfrm>
          <a:prstGeom prst="rect">
            <a:avLst/>
          </a:prstGeom>
        </p:spPr>
        <p:txBody>
          <a:bodyPr wrap="square">
            <a:spAutoFit/>
          </a:bodyPr>
          <a:lstStyle/>
          <a:p>
            <a:pPr algn="just" hangingPunct="0">
              <a:lnSpc>
                <a:spcPct val="115000"/>
              </a:lnSpc>
              <a:spcAft>
                <a:spcPts val="1000"/>
              </a:spcAft>
            </a:pPr>
            <a:r>
              <a:rPr lang="en-GB" sz="1800" b="1" dirty="0">
                <a:solidFill>
                  <a:srgbClr val="F8B323"/>
                </a:solidFill>
                <a:latin typeface="Droid Serif" panose="02020600060500020200" pitchFamily="18" charset="0"/>
                <a:ea typeface="Droid Serif" panose="02020600060500020200" pitchFamily="18" charset="0"/>
                <a:cs typeface="Droid Serif" panose="02020600060500020200" pitchFamily="18" charset="0"/>
              </a:rPr>
              <a:t>Formal education &amp; non-formal</a:t>
            </a:r>
            <a:endParaRPr lang="en-US" sz="1800" dirty="0">
              <a:solidFill>
                <a:srgbClr val="008080"/>
              </a:solidFill>
              <a:effectLst/>
              <a:latin typeface="Droid Serif" panose="02020600060500020200" pitchFamily="18" charset="0"/>
              <a:ea typeface="Droid Serif" panose="02020600060500020200" pitchFamily="18" charset="0"/>
              <a:cs typeface="Droid Serif" panose="02020600060500020200" pitchFamily="18" charset="0"/>
            </a:endParaRPr>
          </a:p>
        </p:txBody>
      </p:sp>
      <p:sp>
        <p:nvSpPr>
          <p:cNvPr id="4" name="Rectangle 3">
            <a:extLst>
              <a:ext uri="{FF2B5EF4-FFF2-40B4-BE49-F238E27FC236}">
                <a16:creationId xmlns:a16="http://schemas.microsoft.com/office/drawing/2014/main" id="{CA9A4855-A1B6-9245-B3DD-EF052159A5D0}"/>
              </a:ext>
            </a:extLst>
          </p:cNvPr>
          <p:cNvSpPr/>
          <p:nvPr/>
        </p:nvSpPr>
        <p:spPr>
          <a:xfrm>
            <a:off x="340241" y="1088317"/>
            <a:ext cx="7676708" cy="2769989"/>
          </a:xfrm>
          <a:prstGeom prst="rect">
            <a:avLst/>
          </a:prstGeom>
        </p:spPr>
        <p:txBody>
          <a:bodyPr wrap="square">
            <a:spAutoFit/>
          </a:bodyPr>
          <a:lstStyle/>
          <a:p>
            <a:pPr marL="342900" lvl="0" indent="-342900" hangingPunct="0">
              <a:buFont typeface="Arial" panose="020B0604020202020204" pitchFamily="34" charset="0"/>
              <a:buChar char="•"/>
            </a:pPr>
            <a:r>
              <a:rPr lang="en-GB" sz="2000" dirty="0">
                <a:latin typeface="Droid Serif" panose="02020600060500020200" pitchFamily="18" charset="0"/>
                <a:ea typeface="Droid Serif" panose="02020600060500020200" pitchFamily="18" charset="0"/>
                <a:cs typeface="Droid Serif" panose="02020600060500020200" pitchFamily="18" charset="0"/>
              </a:rPr>
              <a:t>reflecting on how to </a:t>
            </a:r>
            <a:r>
              <a:rPr lang="en-GB" sz="2000" b="1" dirty="0">
                <a:latin typeface="Droid Serif" panose="02020600060500020200" pitchFamily="18" charset="0"/>
                <a:ea typeface="Droid Serif" panose="02020600060500020200" pitchFamily="18" charset="0"/>
                <a:cs typeface="Droid Serif" panose="02020600060500020200" pitchFamily="18" charset="0"/>
              </a:rPr>
              <a:t>include elements of human rights education in school curriculum</a:t>
            </a:r>
            <a:r>
              <a:rPr lang="en-GB" sz="2000" dirty="0">
                <a:latin typeface="Droid Serif" panose="02020600060500020200" pitchFamily="18" charset="0"/>
                <a:ea typeface="Droid Serif" panose="02020600060500020200" pitchFamily="18" charset="0"/>
                <a:cs typeface="Droid Serif" panose="02020600060500020200" pitchFamily="18" charset="0"/>
              </a:rPr>
              <a:t>, or</a:t>
            </a:r>
          </a:p>
          <a:p>
            <a:pPr lvl="0" hangingPunct="0"/>
            <a:r>
              <a:rPr lang="en-GB" sz="2000" dirty="0">
                <a:latin typeface="Droid Serif" panose="02020600060500020200" pitchFamily="18" charset="0"/>
                <a:ea typeface="Droid Serif" panose="02020600060500020200" pitchFamily="18" charset="0"/>
                <a:cs typeface="Droid Serif" panose="02020600060500020200" pitchFamily="18" charset="0"/>
              </a:rPr>
              <a:t>  </a:t>
            </a:r>
            <a:endParaRPr lang="en-US" sz="2000" dirty="0">
              <a:latin typeface="Droid Serif" panose="02020600060500020200" pitchFamily="18" charset="0"/>
              <a:ea typeface="Droid Serif" panose="02020600060500020200" pitchFamily="18" charset="0"/>
              <a:cs typeface="Droid Serif" panose="02020600060500020200" pitchFamily="18" charset="0"/>
            </a:endParaRPr>
          </a:p>
          <a:p>
            <a:pPr marL="342900" lvl="0" indent="-342900" hangingPunct="0">
              <a:buFont typeface="Arial" panose="020B0604020202020204" pitchFamily="34" charset="0"/>
              <a:buChar char="•"/>
            </a:pPr>
            <a:r>
              <a:rPr lang="en-GB" sz="2000" dirty="0">
                <a:latin typeface="Droid Serif" panose="02020600060500020200" pitchFamily="18" charset="0"/>
                <a:ea typeface="Droid Serif" panose="02020600060500020200" pitchFamily="18" charset="0"/>
                <a:cs typeface="Droid Serif" panose="02020600060500020200" pitchFamily="18" charset="0"/>
              </a:rPr>
              <a:t>how to </a:t>
            </a:r>
            <a:r>
              <a:rPr lang="en-GB" sz="2000" b="1" dirty="0">
                <a:latin typeface="Droid Serif" panose="02020600060500020200" pitchFamily="18" charset="0"/>
                <a:ea typeface="Droid Serif" panose="02020600060500020200" pitchFamily="18" charset="0"/>
                <a:cs typeface="Droid Serif" panose="02020600060500020200" pitchFamily="18" charset="0"/>
              </a:rPr>
              <a:t>adapt the methods specific </a:t>
            </a:r>
            <a:r>
              <a:rPr lang="en-GB" sz="2000" dirty="0">
                <a:latin typeface="Droid Serif" panose="02020600060500020200" pitchFamily="18" charset="0"/>
                <a:ea typeface="Droid Serif" panose="02020600060500020200" pitchFamily="18" charset="0"/>
                <a:cs typeface="Droid Serif" panose="02020600060500020200" pitchFamily="18" charset="0"/>
              </a:rPr>
              <a:t>to non-formal learning settings to the narrower time frame of school classes, while also harmonising the learning outcomes with the competences to be developed according to the national curriculum.</a:t>
            </a:r>
            <a:endParaRPr lang="en-US" sz="2000" dirty="0">
              <a:latin typeface="Droid Serif" panose="02020600060500020200" pitchFamily="18" charset="0"/>
              <a:ea typeface="Droid Serif" panose="02020600060500020200" pitchFamily="18" charset="0"/>
              <a:cs typeface="Droid Serif" panose="02020600060500020200" pitchFamily="18" charset="0"/>
            </a:endParaRPr>
          </a:p>
          <a:p>
            <a:pPr lvl="0" algn="just"/>
            <a:endParaRPr lang="en-US" dirty="0">
              <a:solidFill>
                <a:srgbClr val="2A1A00"/>
              </a:solidFill>
              <a:latin typeface="Gill Sans MT" panose="020B0502020104020203" pitchFamily="34" charset="77"/>
              <a:ea typeface="Gill Sans MT" panose="020B0502020104020203" pitchFamily="34" charset="77"/>
              <a:cs typeface="Times New Roman" panose="02020603050405020304" pitchFamily="18" charset="0"/>
            </a:endParaRPr>
          </a:p>
        </p:txBody>
      </p:sp>
    </p:spTree>
    <p:extLst>
      <p:ext uri="{BB962C8B-B14F-4D97-AF65-F5344CB8AC3E}">
        <p14:creationId xmlns:p14="http://schemas.microsoft.com/office/powerpoint/2010/main" val="402359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468D5-63ED-AE4D-A507-9DCBA510BE5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
        <p:nvSpPr>
          <p:cNvPr id="3" name="Rectangle 2">
            <a:extLst>
              <a:ext uri="{FF2B5EF4-FFF2-40B4-BE49-F238E27FC236}">
                <a16:creationId xmlns:a16="http://schemas.microsoft.com/office/drawing/2014/main" id="{89D8A052-39D2-E244-BE67-DE2D27331456}"/>
              </a:ext>
            </a:extLst>
          </p:cNvPr>
          <p:cNvSpPr/>
          <p:nvPr/>
        </p:nvSpPr>
        <p:spPr>
          <a:xfrm>
            <a:off x="0" y="258057"/>
            <a:ext cx="7262037" cy="584775"/>
          </a:xfrm>
          <a:prstGeom prst="rect">
            <a:avLst/>
          </a:prstGeom>
        </p:spPr>
        <p:txBody>
          <a:bodyPr wrap="square">
            <a:spAutoFit/>
          </a:bodyPr>
          <a:lstStyle/>
          <a:p>
            <a:pPr marL="457200" lvl="1">
              <a:spcBef>
                <a:spcPts val="600"/>
              </a:spcBef>
            </a:pPr>
            <a:r>
              <a:rPr lang="en-GB" sz="1600" b="1" dirty="0">
                <a:solidFill>
                  <a:srgbClr val="F8B323"/>
                </a:solidFill>
                <a:latin typeface="Droid Serif" panose="02020600060500020200" pitchFamily="18" charset="0"/>
                <a:ea typeface="Droid Serif" panose="02020600060500020200" pitchFamily="18" charset="0"/>
                <a:cs typeface="Droid Serif" panose="02020600060500020200" pitchFamily="18" charset="0"/>
              </a:rPr>
              <a:t>Contribution to the implementation of the Council of   Europe’s Charter for EDC/HRE</a:t>
            </a:r>
            <a:endParaRPr lang="en-US" sz="1600" b="1" dirty="0">
              <a:solidFill>
                <a:srgbClr val="F8B323"/>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7" name="Rectangle 6">
            <a:extLst>
              <a:ext uri="{FF2B5EF4-FFF2-40B4-BE49-F238E27FC236}">
                <a16:creationId xmlns:a16="http://schemas.microsoft.com/office/drawing/2014/main" id="{7CF6A5B5-28D3-9342-8451-42DB33CEB88F}"/>
              </a:ext>
            </a:extLst>
          </p:cNvPr>
          <p:cNvSpPr/>
          <p:nvPr/>
        </p:nvSpPr>
        <p:spPr>
          <a:xfrm>
            <a:off x="191385" y="842831"/>
            <a:ext cx="7814931" cy="3600986"/>
          </a:xfrm>
          <a:prstGeom prst="rect">
            <a:avLst/>
          </a:prstGeom>
        </p:spPr>
        <p:txBody>
          <a:bodyPr wrap="square">
            <a:spAutoFit/>
          </a:bodyPr>
          <a:lstStyle/>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Raising awareness for the existence of this document, and thus each participant becoming a promoter for the Charter</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Disseminating the definitions of HRE and EDC in national languages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Providing access to EDC/HRE, especially to discriminated groups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Implementing an educational programme that allowed participants to develop their knowledge, skills and attitudes with regard to HRE and based on active participation of learners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Empowering learners with knowledge and readiness to act for human rights, through concrete follow-up projects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By organising evaluation of the trainings and getting feed-back from learners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Taking into consideration the role of both formal and non-formal education settings and actors and offering possibilities for both to develop their competences in HRE</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Promoting intercultural dialogue, equality, respect</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By encouraging dialogues and partnerships within all possible stakeholders for HRE in the organizing countries (non-governmental organisations, youth organisations, schools</a:t>
            </a:r>
            <a:r>
              <a:rPr lang="en-GB" sz="1200" dirty="0">
                <a:solidFill>
                  <a:srgbClr val="00000A"/>
                </a:solidFill>
                <a:latin typeface="Gill Sans MT" panose="020B0502020104020203" pitchFamily="34" charset="77"/>
                <a:ea typeface="Droid Serif" panose="02020600060500020200" pitchFamily="18" charset="0"/>
                <a:cs typeface="Droid Serif" panose="02020600060500020200" pitchFamily="18" charset="0"/>
              </a:rPr>
              <a:t>, parents, media, public authorities, education professionals etc)</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solidFill>
                  <a:srgbClr val="00000A"/>
                </a:solidFill>
                <a:latin typeface="Gill Sans MT" panose="020B0502020104020203" pitchFamily="34" charset="77"/>
                <a:ea typeface="Droid Serif" panose="02020600060500020200" pitchFamily="18" charset="0"/>
                <a:cs typeface="Droid Serif" panose="02020600060500020200" pitchFamily="18" charset="0"/>
              </a:rPr>
              <a:t>Linking in particular formal and non-formal education stakeholders</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lvl="0" indent="-342900" algn="just">
              <a:buFont typeface="Wingdings" pitchFamily="2" charset="2"/>
              <a:buChar char=""/>
            </a:pPr>
            <a:r>
              <a:rPr lang="en-GB" sz="1200" dirty="0">
                <a:solidFill>
                  <a:srgbClr val="00000A"/>
                </a:solidFill>
                <a:latin typeface="Gill Sans MT" panose="020B0502020104020203" pitchFamily="34" charset="77"/>
                <a:ea typeface="Droid Serif" panose="02020600060500020200" pitchFamily="18" charset="0"/>
                <a:cs typeface="Droid Serif" panose="02020600060500020200" pitchFamily="18" charset="0"/>
              </a:rPr>
              <a:t>By creating opportunities for teachers to review and enhance the role of HRE in school education curriculum</a:t>
            </a:r>
            <a:endParaRPr lang="en-US" sz="1200" dirty="0">
              <a:solidFill>
                <a:srgbClr val="2A1A00"/>
              </a:solidFill>
              <a:latin typeface="Gill Sans MT" panose="020B0502020104020203" pitchFamily="34" charset="77"/>
              <a:ea typeface="Droid Serif" panose="02020600060500020200" pitchFamily="18" charset="0"/>
              <a:cs typeface="Droid Serif" panose="02020600060500020200" pitchFamily="18" charset="0"/>
            </a:endParaRPr>
          </a:p>
          <a:p>
            <a:pPr indent="-342900" algn="just">
              <a:buFont typeface="Wingdings" pitchFamily="2" charset="2"/>
              <a:buChar char=""/>
            </a:pPr>
            <a:r>
              <a:rPr lang="en-GB" sz="1200" dirty="0">
                <a:solidFill>
                  <a:srgbClr val="00000A"/>
                </a:solidFill>
                <a:latin typeface="Gill Sans MT" panose="020B0502020104020203" pitchFamily="34" charset="77"/>
                <a:ea typeface="Droid Serif" panose="02020600060500020200" pitchFamily="18" charset="0"/>
                <a:cs typeface="Droid Serif" panose="02020600060500020200" pitchFamily="18" charset="0"/>
              </a:rPr>
              <a:t>By promoting HRE among future professionals (future teachers, currently in higher education)</a:t>
            </a:r>
            <a:r>
              <a:rPr lang="en-GB" sz="1200" dirty="0">
                <a:latin typeface="Gill Sans MT" panose="020B0502020104020203" pitchFamily="34" charset="77"/>
                <a:ea typeface="Droid Serif" panose="02020600060500020200" pitchFamily="18" charset="0"/>
                <a:cs typeface="Droid Serif" panose="02020600060500020200" pitchFamily="18" charset="0"/>
              </a:rPr>
              <a:t> </a:t>
            </a:r>
          </a:p>
          <a:p>
            <a:pPr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By ensuring a multiplying effect as participants shared their experience with their organisations and in wider networks</a:t>
            </a:r>
          </a:p>
          <a:p>
            <a:pPr indent="-342900" algn="just">
              <a:buFont typeface="Wingdings" pitchFamily="2" charset="2"/>
              <a:buChar char=""/>
            </a:pPr>
            <a:r>
              <a:rPr lang="en-GB" sz="1200" dirty="0">
                <a:latin typeface="Gill Sans MT" panose="020B0502020104020203" pitchFamily="34" charset="77"/>
                <a:ea typeface="Droid Serif" panose="02020600060500020200" pitchFamily="18" charset="0"/>
                <a:cs typeface="Droid Serif" panose="02020600060500020200" pitchFamily="18" charset="0"/>
              </a:rPr>
              <a:t>By creating networks of HRE professionals within countries</a:t>
            </a:r>
            <a:endParaRPr lang="en-US" sz="1200" dirty="0">
              <a:latin typeface="Gill Sans MT" panose="020B0502020104020203" pitchFamily="34" charset="77"/>
              <a:ea typeface="Droid Serif" panose="02020600060500020200" pitchFamily="18" charset="0"/>
              <a:cs typeface="Droid Serif" panose="02020600060500020200" pitchFamily="18" charset="0"/>
            </a:endParaRPr>
          </a:p>
        </p:txBody>
      </p:sp>
      <p:pic>
        <p:nvPicPr>
          <p:cNvPr id="8" name="Picture 7">
            <a:extLst>
              <a:ext uri="{FF2B5EF4-FFF2-40B4-BE49-F238E27FC236}">
                <a16:creationId xmlns:a16="http://schemas.microsoft.com/office/drawing/2014/main" id="{09FD6BF2-6DAE-E94F-9B9C-0A4B322A583D}"/>
              </a:ext>
            </a:extLst>
          </p:cNvPr>
          <p:cNvPicPr>
            <a:picLocks noChangeAspect="1"/>
          </p:cNvPicPr>
          <p:nvPr/>
        </p:nvPicPr>
        <p:blipFill>
          <a:blip r:embed="rId2"/>
          <a:stretch>
            <a:fillRect/>
          </a:stretch>
        </p:blipFill>
        <p:spPr>
          <a:xfrm>
            <a:off x="8197701" y="3881774"/>
            <a:ext cx="943583" cy="1261726"/>
          </a:xfrm>
          <a:prstGeom prst="rect">
            <a:avLst/>
          </a:prstGeom>
        </p:spPr>
      </p:pic>
    </p:spTree>
    <p:extLst>
      <p:ext uri="{BB962C8B-B14F-4D97-AF65-F5344CB8AC3E}">
        <p14:creationId xmlns:p14="http://schemas.microsoft.com/office/powerpoint/2010/main" val="25575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Shape 212"/>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pic>
        <p:nvPicPr>
          <p:cNvPr id="213" name="Shape 213" descr="photo-1468233748640-b31327627610"/>
          <p:cNvPicPr preferRelativeResize="0"/>
          <p:nvPr/>
        </p:nvPicPr>
        <p:blipFill rotWithShape="1">
          <a:blip r:embed="rId3">
            <a:alphaModFix/>
          </a:blip>
          <a:srcRect l="27733" r="27729"/>
          <a:stretch/>
        </p:blipFill>
        <p:spPr>
          <a:xfrm>
            <a:off x="7169200" y="0"/>
            <a:ext cx="1974799" cy="5143501"/>
          </a:xfrm>
          <a:prstGeom prst="rect">
            <a:avLst/>
          </a:prstGeom>
          <a:noFill/>
          <a:ln>
            <a:noFill/>
          </a:ln>
        </p:spPr>
      </p:pic>
      <p:grpSp>
        <p:nvGrpSpPr>
          <p:cNvPr id="214" name="Shape 214"/>
          <p:cNvGrpSpPr/>
          <p:nvPr/>
        </p:nvGrpSpPr>
        <p:grpSpPr>
          <a:xfrm>
            <a:off x="508184" y="665382"/>
            <a:ext cx="5487821" cy="4084469"/>
            <a:chOff x="3567502" y="571111"/>
            <a:chExt cx="4422254" cy="4320901"/>
          </a:xfrm>
        </p:grpSpPr>
        <p:sp>
          <p:nvSpPr>
            <p:cNvPr id="215" name="Shape 215"/>
            <p:cNvSpPr/>
            <p:nvPr/>
          </p:nvSpPr>
          <p:spPr>
            <a:xfrm>
              <a:off x="3567502" y="571111"/>
              <a:ext cx="1906800" cy="1906800"/>
            </a:xfrm>
            <a:prstGeom prst="ellipse">
              <a:avLst/>
            </a:prstGeom>
            <a:solidFill>
              <a:srgbClr val="33CC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FFFFFF"/>
                  </a:solidFill>
                  <a:latin typeface="Pontano Sans"/>
                  <a:ea typeface="Pontano Sans"/>
                  <a:cs typeface="Pontano Sans"/>
                  <a:sym typeface="Pontano Sans"/>
                </a:rPr>
                <a:t>Knowledge</a:t>
              </a:r>
              <a:endParaRPr sz="1600" b="1" dirty="0">
                <a:solidFill>
                  <a:srgbClr val="FFFFFF"/>
                </a:solidFill>
                <a:latin typeface="Pontano Sans"/>
                <a:ea typeface="Pontano Sans"/>
                <a:cs typeface="Pontano Sans"/>
                <a:sym typeface="Pontano Sans"/>
              </a:endParaRPr>
            </a:p>
          </p:txBody>
        </p:sp>
        <p:sp>
          <p:nvSpPr>
            <p:cNvPr id="216" name="Shape 216"/>
            <p:cNvSpPr/>
            <p:nvPr/>
          </p:nvSpPr>
          <p:spPr>
            <a:xfrm>
              <a:off x="6082956" y="592806"/>
              <a:ext cx="1906800" cy="1906800"/>
            </a:xfrm>
            <a:prstGeom prst="ellipse">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FFFFFF"/>
                  </a:solidFill>
                  <a:latin typeface="Pontano Sans"/>
                  <a:ea typeface="Pontano Sans"/>
                  <a:cs typeface="Pontano Sans"/>
                  <a:sym typeface="Pontano Sans"/>
                </a:rPr>
                <a:t>Skills</a:t>
              </a:r>
              <a:endParaRPr sz="1600" b="1" dirty="0">
                <a:solidFill>
                  <a:srgbClr val="FFFFFF"/>
                </a:solidFill>
                <a:latin typeface="Pontano Sans"/>
                <a:ea typeface="Pontano Sans"/>
                <a:cs typeface="Pontano Sans"/>
                <a:sym typeface="Pontano Sans"/>
              </a:endParaRPr>
            </a:p>
          </p:txBody>
        </p:sp>
        <p:sp>
          <p:nvSpPr>
            <p:cNvPr id="217" name="Shape 217"/>
            <p:cNvSpPr/>
            <p:nvPr/>
          </p:nvSpPr>
          <p:spPr>
            <a:xfrm>
              <a:off x="3572808" y="2985212"/>
              <a:ext cx="1906800" cy="1906800"/>
            </a:xfrm>
            <a:prstGeom prst="ellipse">
              <a:avLst/>
            </a:prstGeom>
            <a:solidFill>
              <a:srgbClr val="33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FFFFFF"/>
                  </a:solidFill>
                  <a:latin typeface="Pontano Sans"/>
                  <a:ea typeface="Pontano Sans"/>
                  <a:cs typeface="Pontano Sans"/>
                  <a:sym typeface="Pontano Sans"/>
                </a:rPr>
                <a:t>Attitudes</a:t>
              </a:r>
              <a:endParaRPr sz="1600" b="1" dirty="0">
                <a:solidFill>
                  <a:srgbClr val="FFFFFF"/>
                </a:solidFill>
                <a:latin typeface="Pontano Sans"/>
                <a:ea typeface="Pontano Sans"/>
                <a:cs typeface="Pontano Sans"/>
                <a:sym typeface="Pontano Sans"/>
              </a:endParaRPr>
            </a:p>
          </p:txBody>
        </p:sp>
        <p:sp>
          <p:nvSpPr>
            <p:cNvPr id="218" name="Shape 218"/>
            <p:cNvSpPr/>
            <p:nvPr/>
          </p:nvSpPr>
          <p:spPr>
            <a:xfrm>
              <a:off x="6077651" y="2985211"/>
              <a:ext cx="1906800" cy="1906800"/>
            </a:xfrm>
            <a:prstGeom prst="ellipse">
              <a:avLst/>
            </a:prstGeom>
            <a:solidFill>
              <a:srgbClr val="A7EA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FFFFFF"/>
                  </a:solidFill>
                  <a:latin typeface="Pontano Sans"/>
                  <a:ea typeface="Pontano Sans"/>
                  <a:cs typeface="Pontano Sans"/>
                  <a:sym typeface="Pontano Sans"/>
                </a:rPr>
                <a:t>Understandings</a:t>
              </a:r>
              <a:endParaRPr sz="1600" b="1" dirty="0">
                <a:solidFill>
                  <a:srgbClr val="FFFFFF"/>
                </a:solidFill>
                <a:latin typeface="Pontano Sans"/>
                <a:ea typeface="Pontano Sans"/>
                <a:cs typeface="Pontano Sans"/>
                <a:sym typeface="Pontano Sans"/>
              </a:endParaRPr>
            </a:p>
          </p:txBody>
        </p:sp>
      </p:grpSp>
      <p:sp>
        <p:nvSpPr>
          <p:cNvPr id="219" name="Shape 219"/>
          <p:cNvSpPr/>
          <p:nvPr/>
        </p:nvSpPr>
        <p:spPr>
          <a:xfrm>
            <a:off x="2421030" y="1882915"/>
            <a:ext cx="1662130" cy="1670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162D5A"/>
                </a:solidFill>
                <a:latin typeface="Pontano Sans"/>
                <a:ea typeface="Pontano Sans"/>
                <a:cs typeface="Pontano Sans"/>
                <a:sym typeface="Pontano Sans"/>
              </a:rPr>
              <a:t>Outcomes</a:t>
            </a:r>
            <a:endParaRPr b="1" dirty="0">
              <a:solidFill>
                <a:srgbClr val="162D5A"/>
              </a:solidFill>
              <a:latin typeface="Pontano Sans"/>
              <a:ea typeface="Pontano Sans"/>
              <a:cs typeface="Pontano Sans"/>
              <a:sym typeface="Pontano Sans"/>
            </a:endParaRPr>
          </a:p>
        </p:txBody>
      </p:sp>
      <p:sp>
        <p:nvSpPr>
          <p:cNvPr id="220" name="Shape 220"/>
          <p:cNvSpPr/>
          <p:nvPr/>
        </p:nvSpPr>
        <p:spPr>
          <a:xfrm>
            <a:off x="2582212" y="2029317"/>
            <a:ext cx="1356600" cy="1356600"/>
          </a:xfrm>
          <a:prstGeom prst="donut">
            <a:avLst>
              <a:gd name="adj" fmla="val 11468"/>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7387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F07DF-ADC1-554E-8B89-7E7C72AACF3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
        <p:nvSpPr>
          <p:cNvPr id="4" name="Rectangle 3">
            <a:extLst>
              <a:ext uri="{FF2B5EF4-FFF2-40B4-BE49-F238E27FC236}">
                <a16:creationId xmlns:a16="http://schemas.microsoft.com/office/drawing/2014/main" id="{E2A0210D-4199-0242-9B93-75A6B17EDBA1}"/>
              </a:ext>
            </a:extLst>
          </p:cNvPr>
          <p:cNvSpPr/>
          <p:nvPr/>
        </p:nvSpPr>
        <p:spPr>
          <a:xfrm>
            <a:off x="255181" y="47982"/>
            <a:ext cx="7676707" cy="5047536"/>
          </a:xfrm>
          <a:prstGeom prst="rect">
            <a:avLst/>
          </a:prstGeom>
        </p:spPr>
        <p:txBody>
          <a:bodyPr wrap="square">
            <a:spAutoFit/>
          </a:bodyPr>
          <a:lstStyle/>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improved of knowledge about human rights in participants (over 550 people) and direct organisers (26 organisations from 24 Member States of the Council of Europe)</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improved competences of participants/trainers about HRE and its educational approaches</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using Compass and other educational materials such as Bookmarks, Mirror, We can!, Gender matters etc as tools for HRE and the multiplied knowledge, skills and attitudes that using these will generate, while working with young people</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b="1"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a significant number of activities and projects on HRE will be run by the participants to the trainings (if only one activity per person, then approximatively 550 new activities aiming at promoting human rights, democracy, equality, tolerance, respect, solidarity, non-violence, mutual understanding, intercultural sensitivity etc). The further results of such activities in the case of a campaign, of a photographical exhibition, of a street action, of integrating human rights education into the school curriculum are harder to quantify.</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a considerable number of new trainings, seminars, conferences, gatherings of human rights activists and human rights education specialists</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more projects competently designed for human rights and more funding for the field</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more networking and cooperation between various organisations and institutions working for human rights </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dialogue between national organisations and the Council of Europe, and a reinforcement of the co-management system based on which the European young people and youth structures co-decide together with public authorities on youth related issues, decisions, policies</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a:p>
            <a:pPr marL="342900" lvl="0" indent="-342900" algn="just">
              <a:spcAft>
                <a:spcPts val="900"/>
              </a:spcAft>
              <a:buFont typeface="Wingdings" pitchFamily="2" charset="2"/>
              <a:buChar char=""/>
            </a:pPr>
            <a:r>
              <a:rPr lang="en-GB"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rPr>
              <a:t>dialogue between majorities and minorities, between various generations, between different ethnic groups divided by history.</a:t>
            </a:r>
            <a:endParaRPr lang="en-US" dirty="0">
              <a:solidFill>
                <a:schemeClr val="bg1"/>
              </a:solidFill>
              <a:latin typeface="Gill Sans MT" panose="020B0502020104020203" pitchFamily="34" charset="77"/>
              <a:ea typeface="Gill Sans MT" panose="020B0502020104020203" pitchFamily="34" charset="77"/>
              <a:cs typeface="Times New Roman" panose="02020603050405020304" pitchFamily="18" charset="0"/>
            </a:endParaRPr>
          </a:p>
        </p:txBody>
      </p:sp>
    </p:spTree>
    <p:extLst>
      <p:ext uri="{BB962C8B-B14F-4D97-AF65-F5344CB8AC3E}">
        <p14:creationId xmlns:p14="http://schemas.microsoft.com/office/powerpoint/2010/main" val="422743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DFAC36-F833-EC43-B7F4-AA3C10A93345}"/>
              </a:ext>
            </a:extLst>
          </p:cNvPr>
          <p:cNvGraphicFramePr/>
          <p:nvPr>
            <p:extLst>
              <p:ext uri="{D42A27DB-BD31-4B8C-83A1-F6EECF244321}">
                <p14:modId xmlns:p14="http://schemas.microsoft.com/office/powerpoint/2010/main" val="2116613918"/>
              </p:ext>
            </p:extLst>
          </p:nvPr>
        </p:nvGraphicFramePr>
        <p:xfrm>
          <a:off x="297711" y="71770"/>
          <a:ext cx="869743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79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63BE-5215-6646-8823-4C2E54D5812D}"/>
              </a:ext>
            </a:extLst>
          </p:cNvPr>
          <p:cNvSpPr>
            <a:spLocks noGrp="1"/>
          </p:cNvSpPr>
          <p:nvPr>
            <p:ph type="title"/>
          </p:nvPr>
        </p:nvSpPr>
        <p:spPr/>
        <p:txBody>
          <a:bodyPr/>
          <a:lstStyle/>
          <a:p>
            <a:r>
              <a:rPr lang="en-US" dirty="0"/>
              <a:t>Follow-up</a:t>
            </a:r>
          </a:p>
        </p:txBody>
      </p:sp>
      <p:sp>
        <p:nvSpPr>
          <p:cNvPr id="3" name="Slide Number Placeholder 2">
            <a:extLst>
              <a:ext uri="{FF2B5EF4-FFF2-40B4-BE49-F238E27FC236}">
                <a16:creationId xmlns:a16="http://schemas.microsoft.com/office/drawing/2014/main" id="{B3079C85-9413-8E4D-BDEF-B9097D234F2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sp>
        <p:nvSpPr>
          <p:cNvPr id="4" name="Text Placeholder 3">
            <a:extLst>
              <a:ext uri="{FF2B5EF4-FFF2-40B4-BE49-F238E27FC236}">
                <a16:creationId xmlns:a16="http://schemas.microsoft.com/office/drawing/2014/main" id="{59C07CB2-6A0E-F14B-8CF2-D01BA12D07D1}"/>
              </a:ext>
            </a:extLst>
          </p:cNvPr>
          <p:cNvSpPr>
            <a:spLocks noGrp="1"/>
          </p:cNvSpPr>
          <p:nvPr>
            <p:ph type="body" idx="1"/>
          </p:nvPr>
        </p:nvSpPr>
        <p:spPr/>
        <p:txBody>
          <a:bodyPr/>
          <a:lstStyle/>
          <a:p>
            <a:pPr lvl="0"/>
            <a:r>
              <a:rPr lang="en-GB" dirty="0"/>
              <a:t>What follow-up do they expect </a:t>
            </a:r>
            <a:r>
              <a:rPr lang="en-GB" b="1" dirty="0"/>
              <a:t>participants to undertake</a:t>
            </a:r>
            <a:r>
              <a:rPr lang="en-GB" dirty="0"/>
              <a:t> as a result of the course? </a:t>
            </a:r>
            <a:endParaRPr lang="en-US" dirty="0"/>
          </a:p>
          <a:p>
            <a:pPr lvl="0"/>
            <a:r>
              <a:rPr lang="en-GB" dirty="0"/>
              <a:t>How do they intend to support participants in their future projects or follow-up activities? </a:t>
            </a:r>
            <a:endParaRPr lang="en-US" dirty="0"/>
          </a:p>
          <a:p>
            <a:pPr lvl="0"/>
            <a:r>
              <a:rPr lang="en-GB" dirty="0"/>
              <a:t>How will the </a:t>
            </a:r>
            <a:r>
              <a:rPr lang="en-GB" b="1" dirty="0"/>
              <a:t>organisations follow-up</a:t>
            </a:r>
            <a:r>
              <a:rPr lang="en-GB" dirty="0"/>
              <a:t> on the training course? </a:t>
            </a:r>
            <a:endParaRPr lang="en-US" dirty="0"/>
          </a:p>
          <a:p>
            <a:pPr marL="114300" indent="0">
              <a:buNone/>
            </a:pPr>
            <a:endParaRPr lang="en-US" dirty="0"/>
          </a:p>
        </p:txBody>
      </p:sp>
      <p:pic>
        <p:nvPicPr>
          <p:cNvPr id="5" name="Picture 4">
            <a:extLst>
              <a:ext uri="{FF2B5EF4-FFF2-40B4-BE49-F238E27FC236}">
                <a16:creationId xmlns:a16="http://schemas.microsoft.com/office/drawing/2014/main" id="{92FB360C-38A3-3F4A-9630-33A39D58BE1F}"/>
              </a:ext>
            </a:extLst>
          </p:cNvPr>
          <p:cNvPicPr>
            <a:picLocks noChangeAspect="1"/>
          </p:cNvPicPr>
          <p:nvPr/>
        </p:nvPicPr>
        <p:blipFill>
          <a:blip r:embed="rId2"/>
          <a:stretch>
            <a:fillRect/>
          </a:stretch>
        </p:blipFill>
        <p:spPr>
          <a:xfrm>
            <a:off x="4853747" y="-49"/>
            <a:ext cx="7727324" cy="5143500"/>
          </a:xfrm>
          <a:prstGeom prst="rect">
            <a:avLst/>
          </a:prstGeom>
        </p:spPr>
      </p:pic>
    </p:spTree>
    <p:extLst>
      <p:ext uri="{BB962C8B-B14F-4D97-AF65-F5344CB8AC3E}">
        <p14:creationId xmlns:p14="http://schemas.microsoft.com/office/powerpoint/2010/main" val="323568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5BB162-4D13-FE41-80DF-6AA058EBF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sp>
        <p:nvSpPr>
          <p:cNvPr id="5" name="Title 4">
            <a:extLst>
              <a:ext uri="{FF2B5EF4-FFF2-40B4-BE49-F238E27FC236}">
                <a16:creationId xmlns:a16="http://schemas.microsoft.com/office/drawing/2014/main" id="{813BDFBF-F8F9-5746-9E88-6D3FEBABF709}"/>
              </a:ext>
            </a:extLst>
          </p:cNvPr>
          <p:cNvSpPr>
            <a:spLocks noGrp="1"/>
          </p:cNvSpPr>
          <p:nvPr>
            <p:ph type="title" idx="4294967295"/>
          </p:nvPr>
        </p:nvSpPr>
        <p:spPr>
          <a:xfrm>
            <a:off x="240030" y="476568"/>
            <a:ext cx="7383780" cy="728662"/>
          </a:xfrm>
        </p:spPr>
        <p:txBody>
          <a:bodyPr/>
          <a:lstStyle/>
          <a:p>
            <a:r>
              <a:rPr lang="en-US" dirty="0"/>
              <a:t>Follow-up by participants</a:t>
            </a:r>
          </a:p>
        </p:txBody>
      </p:sp>
      <p:sp>
        <p:nvSpPr>
          <p:cNvPr id="6" name="Text Placeholder 5">
            <a:extLst>
              <a:ext uri="{FF2B5EF4-FFF2-40B4-BE49-F238E27FC236}">
                <a16:creationId xmlns:a16="http://schemas.microsoft.com/office/drawing/2014/main" id="{A29CD941-F879-194C-8DBC-8016BC0802A4}"/>
              </a:ext>
            </a:extLst>
          </p:cNvPr>
          <p:cNvSpPr>
            <a:spLocks noGrp="1"/>
          </p:cNvSpPr>
          <p:nvPr>
            <p:ph type="body" idx="4294967295"/>
          </p:nvPr>
        </p:nvSpPr>
        <p:spPr>
          <a:xfrm>
            <a:off x="240030" y="1479550"/>
            <a:ext cx="7874479" cy="3515360"/>
          </a:xfrm>
        </p:spPr>
        <p:txBody>
          <a:bodyPr/>
          <a:lstStyle/>
          <a:p>
            <a:pPr marL="114300" indent="0">
              <a:buNone/>
            </a:pPr>
            <a:r>
              <a:rPr lang="en-GB" dirty="0"/>
              <a:t>They plan:</a:t>
            </a:r>
          </a:p>
          <a:p>
            <a:r>
              <a:rPr lang="en-GB" dirty="0"/>
              <a:t>To organise or be involved in </a:t>
            </a:r>
            <a:r>
              <a:rPr lang="en-GB" b="1" dirty="0"/>
              <a:t>HR and HRE related workshops and lectures</a:t>
            </a:r>
            <a:endParaRPr lang="en-US" dirty="0"/>
          </a:p>
          <a:p>
            <a:r>
              <a:rPr lang="en-GB" dirty="0"/>
              <a:t>To organise various </a:t>
            </a:r>
            <a:r>
              <a:rPr lang="en-GB" b="1" dirty="0"/>
              <a:t>trainings</a:t>
            </a:r>
            <a:r>
              <a:rPr lang="en-US" dirty="0"/>
              <a:t> </a:t>
            </a:r>
          </a:p>
          <a:p>
            <a:r>
              <a:rPr lang="en-US" b="1" dirty="0"/>
              <a:t>Integrate a human rights education dimension (in large scale) activities </a:t>
            </a:r>
            <a:r>
              <a:rPr lang="en-US" b="1" dirty="0" err="1"/>
              <a:t>organised</a:t>
            </a:r>
            <a:r>
              <a:rPr lang="en-US" b="1" dirty="0"/>
              <a:t> regularly</a:t>
            </a:r>
            <a:r>
              <a:rPr lang="en-US" dirty="0"/>
              <a:t> </a:t>
            </a:r>
          </a:p>
          <a:p>
            <a:r>
              <a:rPr lang="en-GB" dirty="0"/>
              <a:t>To use and promote the </a:t>
            </a:r>
            <a:r>
              <a:rPr lang="en-GB" b="1" dirty="0"/>
              <a:t>educational resources </a:t>
            </a:r>
          </a:p>
          <a:p>
            <a:r>
              <a:rPr lang="en-GB" b="1" dirty="0"/>
              <a:t>Peer to peer education</a:t>
            </a:r>
            <a:r>
              <a:rPr lang="en-US" dirty="0"/>
              <a:t> </a:t>
            </a:r>
          </a:p>
          <a:p>
            <a:r>
              <a:rPr lang="en-GB" dirty="0"/>
              <a:t>To organise </a:t>
            </a:r>
            <a:r>
              <a:rPr lang="en-GB" b="1" dirty="0"/>
              <a:t>human rights related movie screenings</a:t>
            </a:r>
            <a:r>
              <a:rPr lang="en-US" dirty="0"/>
              <a:t> </a:t>
            </a:r>
          </a:p>
          <a:p>
            <a:r>
              <a:rPr lang="en-GB" b="1" dirty="0"/>
              <a:t>Getting involved in other Council of Europe activities</a:t>
            </a:r>
            <a:r>
              <a:rPr lang="en-US" dirty="0"/>
              <a:t> (No Hate Speech)</a:t>
            </a:r>
          </a:p>
          <a:p>
            <a:r>
              <a:rPr lang="en-GB" b="1" dirty="0"/>
              <a:t>Writing new project for human rights education</a:t>
            </a:r>
            <a:r>
              <a:rPr lang="en-US" dirty="0"/>
              <a:t> </a:t>
            </a:r>
          </a:p>
        </p:txBody>
      </p:sp>
    </p:spTree>
    <p:extLst>
      <p:ext uri="{BB962C8B-B14F-4D97-AF65-F5344CB8AC3E}">
        <p14:creationId xmlns:p14="http://schemas.microsoft.com/office/powerpoint/2010/main" val="371672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883505-3746-C249-8E19-395CB377C02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graphicFrame>
        <p:nvGraphicFramePr>
          <p:cNvPr id="3" name="Chart 2">
            <a:extLst>
              <a:ext uri="{FF2B5EF4-FFF2-40B4-BE49-F238E27FC236}">
                <a16:creationId xmlns:a16="http://schemas.microsoft.com/office/drawing/2014/main" id="{8D33AC90-121C-734C-BC02-F7D039B8F9DA}"/>
              </a:ext>
            </a:extLst>
          </p:cNvPr>
          <p:cNvGraphicFramePr/>
          <p:nvPr>
            <p:extLst>
              <p:ext uri="{D42A27DB-BD31-4B8C-83A1-F6EECF244321}">
                <p14:modId xmlns:p14="http://schemas.microsoft.com/office/powerpoint/2010/main" val="3663114046"/>
              </p:ext>
            </p:extLst>
          </p:nvPr>
        </p:nvGraphicFramePr>
        <p:xfrm>
          <a:off x="548640" y="377190"/>
          <a:ext cx="7258050" cy="4560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59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5BB162-4D13-FE41-80DF-6AA058EBFF1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sp>
        <p:nvSpPr>
          <p:cNvPr id="5" name="Title 4">
            <a:extLst>
              <a:ext uri="{FF2B5EF4-FFF2-40B4-BE49-F238E27FC236}">
                <a16:creationId xmlns:a16="http://schemas.microsoft.com/office/drawing/2014/main" id="{813BDFBF-F8F9-5746-9E88-6D3FEBABF709}"/>
              </a:ext>
            </a:extLst>
          </p:cNvPr>
          <p:cNvSpPr>
            <a:spLocks noGrp="1"/>
          </p:cNvSpPr>
          <p:nvPr>
            <p:ph type="title" idx="4294967295"/>
          </p:nvPr>
        </p:nvSpPr>
        <p:spPr>
          <a:xfrm>
            <a:off x="240030" y="476568"/>
            <a:ext cx="7383780" cy="728662"/>
          </a:xfrm>
        </p:spPr>
        <p:txBody>
          <a:bodyPr/>
          <a:lstStyle/>
          <a:p>
            <a:r>
              <a:rPr lang="en-US" dirty="0"/>
              <a:t>Follow-up by </a:t>
            </a:r>
            <a:r>
              <a:rPr lang="en-US" dirty="0" err="1"/>
              <a:t>organisers</a:t>
            </a:r>
            <a:endParaRPr lang="en-US" dirty="0"/>
          </a:p>
        </p:txBody>
      </p:sp>
      <p:sp>
        <p:nvSpPr>
          <p:cNvPr id="6" name="Text Placeholder 5">
            <a:extLst>
              <a:ext uri="{FF2B5EF4-FFF2-40B4-BE49-F238E27FC236}">
                <a16:creationId xmlns:a16="http://schemas.microsoft.com/office/drawing/2014/main" id="{A29CD941-F879-194C-8DBC-8016BC0802A4}"/>
              </a:ext>
            </a:extLst>
          </p:cNvPr>
          <p:cNvSpPr>
            <a:spLocks noGrp="1"/>
          </p:cNvSpPr>
          <p:nvPr>
            <p:ph type="body" idx="4294967295"/>
          </p:nvPr>
        </p:nvSpPr>
        <p:spPr>
          <a:xfrm>
            <a:off x="240030" y="1479550"/>
            <a:ext cx="7874479" cy="3515360"/>
          </a:xfrm>
        </p:spPr>
        <p:txBody>
          <a:bodyPr/>
          <a:lstStyle/>
          <a:p>
            <a:pPr marL="114300" indent="0">
              <a:buNone/>
            </a:pPr>
            <a:r>
              <a:rPr lang="en-GB" dirty="0">
                <a:latin typeface="Droid Serif" panose="02020600060500020200" pitchFamily="18" charset="0"/>
                <a:ea typeface="Droid Serif" panose="02020600060500020200" pitchFamily="18" charset="0"/>
                <a:cs typeface="Droid Serif" panose="02020600060500020200" pitchFamily="18" charset="0"/>
              </a:rPr>
              <a:t>Keep the group active and connected. Offer professional support and consultation opportunities to former participants, or involve them in concrete HRE related activities</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r>
              <a:rPr lang="en-GB" dirty="0">
                <a:latin typeface="Droid Serif" panose="02020600060500020200" pitchFamily="18" charset="0"/>
                <a:ea typeface="Droid Serif" panose="02020600060500020200" pitchFamily="18" charset="0"/>
                <a:cs typeface="Droid Serif" panose="02020600060500020200" pitchFamily="18" charset="0"/>
              </a:rPr>
              <a:t>Organise other trainings in the future, about or related to HRE</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r>
              <a:rPr lang="en-GB" dirty="0">
                <a:latin typeface="Droid Serif" panose="02020600060500020200" pitchFamily="18" charset="0"/>
                <a:ea typeface="Droid Serif" panose="02020600060500020200" pitchFamily="18" charset="0"/>
                <a:cs typeface="Droid Serif" panose="02020600060500020200" pitchFamily="18" charset="0"/>
              </a:rPr>
              <a:t>Becoming (more) active for HRE and contributing to networking and partnerships in HRE</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endParaRPr lang="en-US" b="1" dirty="0"/>
          </a:p>
        </p:txBody>
      </p:sp>
    </p:spTree>
    <p:extLst>
      <p:ext uri="{BB962C8B-B14F-4D97-AF65-F5344CB8AC3E}">
        <p14:creationId xmlns:p14="http://schemas.microsoft.com/office/powerpoint/2010/main" val="214217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idx="4294967295"/>
          </p:nvPr>
        </p:nvSpPr>
        <p:spPr>
          <a:xfrm>
            <a:off x="685800" y="571800"/>
            <a:ext cx="67377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rgbClr val="33CCFF"/>
                </a:solidFill>
              </a:rPr>
              <a:t>26</a:t>
            </a:r>
            <a:endParaRPr sz="4800" dirty="0">
              <a:solidFill>
                <a:srgbClr val="33CCFF"/>
              </a:solidFill>
            </a:endParaRPr>
          </a:p>
        </p:txBody>
      </p:sp>
      <p:sp>
        <p:nvSpPr>
          <p:cNvPr id="255" name="Shape 255"/>
          <p:cNvSpPr txBox="1">
            <a:spLocks noGrp="1"/>
          </p:cNvSpPr>
          <p:nvPr>
            <p:ph type="subTitle" idx="4294967295"/>
          </p:nvPr>
        </p:nvSpPr>
        <p:spPr>
          <a:xfrm>
            <a:off x="685800" y="1182708"/>
            <a:ext cx="6737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R</a:t>
            </a:r>
            <a:r>
              <a:rPr lang="en" sz="2000" dirty="0" err="1"/>
              <a:t>eports</a:t>
            </a:r>
            <a:r>
              <a:rPr lang="en" sz="2000" dirty="0"/>
              <a:t> by national </a:t>
            </a:r>
            <a:r>
              <a:rPr lang="en" sz="2000" dirty="0" err="1"/>
              <a:t>organisers</a:t>
            </a:r>
            <a:endParaRPr sz="2000" dirty="0"/>
          </a:p>
        </p:txBody>
      </p:sp>
      <p:sp>
        <p:nvSpPr>
          <p:cNvPr id="256" name="Shape 256"/>
          <p:cNvSpPr txBox="1">
            <a:spLocks noGrp="1"/>
          </p:cNvSpPr>
          <p:nvPr>
            <p:ph type="ctrTitle" idx="4294967295"/>
          </p:nvPr>
        </p:nvSpPr>
        <p:spPr>
          <a:xfrm>
            <a:off x="685800" y="3353093"/>
            <a:ext cx="67377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rgbClr val="A7EA52"/>
                </a:solidFill>
              </a:rPr>
              <a:t>Surveys, discussions</a:t>
            </a:r>
            <a:endParaRPr sz="4800" dirty="0">
              <a:solidFill>
                <a:srgbClr val="A7EA52"/>
              </a:solidFill>
            </a:endParaRPr>
          </a:p>
        </p:txBody>
      </p:sp>
      <p:sp>
        <p:nvSpPr>
          <p:cNvPr id="257" name="Shape 257"/>
          <p:cNvSpPr txBox="1">
            <a:spLocks noGrp="1"/>
          </p:cNvSpPr>
          <p:nvPr>
            <p:ph type="subTitle" idx="4294967295"/>
          </p:nvPr>
        </p:nvSpPr>
        <p:spPr>
          <a:xfrm>
            <a:off x="685800" y="3964001"/>
            <a:ext cx="6737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W</a:t>
            </a:r>
            <a:r>
              <a:rPr lang="en" sz="2000" dirty="0" err="1"/>
              <a:t>ith</a:t>
            </a:r>
            <a:r>
              <a:rPr lang="en" sz="2000" dirty="0"/>
              <a:t> the </a:t>
            </a:r>
            <a:r>
              <a:rPr lang="en" sz="2000" dirty="0" err="1"/>
              <a:t>programme</a:t>
            </a:r>
            <a:r>
              <a:rPr lang="en" sz="2000" dirty="0"/>
              <a:t> stakeholders (CDEJ, </a:t>
            </a:r>
            <a:r>
              <a:rPr lang="en" sz="2000" dirty="0" err="1"/>
              <a:t>organisers</a:t>
            </a:r>
            <a:r>
              <a:rPr lang="en" sz="2000" dirty="0"/>
              <a:t>, trainers, YD)</a:t>
            </a:r>
            <a:endParaRPr sz="2000" dirty="0"/>
          </a:p>
        </p:txBody>
      </p:sp>
      <p:sp>
        <p:nvSpPr>
          <p:cNvPr id="258" name="Shape 258"/>
          <p:cNvSpPr txBox="1">
            <a:spLocks noGrp="1"/>
          </p:cNvSpPr>
          <p:nvPr>
            <p:ph type="ctrTitle" idx="4294967295"/>
          </p:nvPr>
        </p:nvSpPr>
        <p:spPr>
          <a:xfrm>
            <a:off x="685800" y="1962447"/>
            <a:ext cx="67377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rgbClr val="33CCCC"/>
                </a:solidFill>
              </a:rPr>
              <a:t>14 </a:t>
            </a:r>
            <a:endParaRPr sz="4800" dirty="0">
              <a:solidFill>
                <a:srgbClr val="33CCCC"/>
              </a:solidFill>
            </a:endParaRPr>
          </a:p>
        </p:txBody>
      </p:sp>
      <p:sp>
        <p:nvSpPr>
          <p:cNvPr id="259" name="Shape 259"/>
          <p:cNvSpPr txBox="1">
            <a:spLocks noGrp="1"/>
          </p:cNvSpPr>
          <p:nvPr>
            <p:ph type="subTitle" idx="4294967295"/>
          </p:nvPr>
        </p:nvSpPr>
        <p:spPr>
          <a:xfrm>
            <a:off x="685800" y="2573355"/>
            <a:ext cx="6737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R</a:t>
            </a:r>
            <a:r>
              <a:rPr lang="en" sz="2000" dirty="0" err="1"/>
              <a:t>eports</a:t>
            </a:r>
            <a:r>
              <a:rPr lang="en" sz="2000" dirty="0"/>
              <a:t> by trainers appointed by t</a:t>
            </a:r>
            <a:r>
              <a:rPr lang="en-US" sz="2000" dirty="0"/>
              <a:t>he</a:t>
            </a:r>
            <a:r>
              <a:rPr lang="en" sz="2000" dirty="0"/>
              <a:t> Youth Department</a:t>
            </a:r>
            <a:endParaRPr sz="2000" dirty="0"/>
          </a:p>
        </p:txBody>
      </p:sp>
      <p:sp>
        <p:nvSpPr>
          <p:cNvPr id="260" name="Shape 26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09919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t>How</a:t>
            </a:r>
            <a:endParaRPr b="1" dirty="0"/>
          </a:p>
        </p:txBody>
      </p:sp>
      <p:sp>
        <p:nvSpPr>
          <p:cNvPr id="136" name="Shape 136"/>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CDEJ, trainers, how else</a:t>
            </a:r>
            <a:endParaRPr dirty="0"/>
          </a:p>
        </p:txBody>
      </p:sp>
      <p:sp>
        <p:nvSpPr>
          <p:cNvPr id="137" name="Shape 137"/>
          <p:cNvSpPr/>
          <p:nvPr/>
        </p:nvSpPr>
        <p:spPr>
          <a:xfrm>
            <a:off x="709450" y="2151150"/>
            <a:ext cx="548299" cy="841200"/>
          </a:xfrm>
          <a:prstGeom prst="rect">
            <a:avLst/>
          </a:prstGeom>
        </p:spPr>
        <p:txBody>
          <a:bodyPr>
            <a:prstTxWarp prst="textPlain">
              <a:avLst/>
            </a:prstTxWarp>
          </a:bodyPr>
          <a:lstStyle/>
          <a:p>
            <a:pPr lvl="0" algn="ctr"/>
            <a:r>
              <a:rPr lang="en-US" b="1" dirty="0">
                <a:gradFill>
                  <a:gsLst>
                    <a:gs pos="0">
                      <a:srgbClr val="75DDFF"/>
                    </a:gs>
                    <a:gs pos="100000">
                      <a:srgbClr val="09B1E9"/>
                    </a:gs>
                  </a:gsLst>
                  <a:lin ang="5400012" scaled="0"/>
                </a:gradFill>
                <a:latin typeface="Droid Serif"/>
              </a:rPr>
              <a:t>4</a:t>
            </a:r>
            <a:endParaRPr b="1" i="0" dirty="0">
              <a:ln>
                <a:noFill/>
              </a:ln>
              <a:gradFill>
                <a:gsLst>
                  <a:gs pos="0">
                    <a:srgbClr val="75DDFF"/>
                  </a:gs>
                  <a:gs pos="100000">
                    <a:srgbClr val="09B1E9"/>
                  </a:gs>
                </a:gsLst>
                <a:lin ang="5400012" scaled="0"/>
              </a:gradFill>
              <a:latin typeface="Droid Serif"/>
            </a:endParaRPr>
          </a:p>
        </p:txBody>
      </p:sp>
      <p:sp>
        <p:nvSpPr>
          <p:cNvPr id="138" name="Shape 138"/>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pic>
        <p:nvPicPr>
          <p:cNvPr id="6" name="image2.png">
            <a:extLst>
              <a:ext uri="{FF2B5EF4-FFF2-40B4-BE49-F238E27FC236}">
                <a16:creationId xmlns:a16="http://schemas.microsoft.com/office/drawing/2014/main" id="{168A3270-E79E-CD4F-85FE-5E9ACBB2D5B3}"/>
              </a:ext>
            </a:extLst>
          </p:cNvPr>
          <p:cNvPicPr/>
          <p:nvPr/>
        </p:nvPicPr>
        <p:blipFill>
          <a:blip r:embed="rId3"/>
          <a:srcRect/>
          <a:stretch>
            <a:fillRect/>
          </a:stretch>
        </p:blipFill>
        <p:spPr>
          <a:xfrm>
            <a:off x="5990845" y="313230"/>
            <a:ext cx="2614930" cy="725170"/>
          </a:xfrm>
          <a:prstGeom prst="rect">
            <a:avLst/>
          </a:prstGeom>
          <a:ln/>
        </p:spPr>
      </p:pic>
    </p:spTree>
    <p:extLst>
      <p:ext uri="{BB962C8B-B14F-4D97-AF65-F5344CB8AC3E}">
        <p14:creationId xmlns:p14="http://schemas.microsoft.com/office/powerpoint/2010/main" val="81151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5C2C0-641C-0B42-B702-5DDCBB9077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graphicFrame>
        <p:nvGraphicFramePr>
          <p:cNvPr id="4" name="Chart 3">
            <a:extLst>
              <a:ext uri="{FF2B5EF4-FFF2-40B4-BE49-F238E27FC236}">
                <a16:creationId xmlns:a16="http://schemas.microsoft.com/office/drawing/2014/main" id="{E95A07D2-1A1E-9646-BBA2-363C49F56B14}"/>
              </a:ext>
            </a:extLst>
          </p:cNvPr>
          <p:cNvGraphicFramePr/>
          <p:nvPr>
            <p:extLst>
              <p:ext uri="{D42A27DB-BD31-4B8C-83A1-F6EECF244321}">
                <p14:modId xmlns:p14="http://schemas.microsoft.com/office/powerpoint/2010/main" val="3869278379"/>
              </p:ext>
            </p:extLst>
          </p:nvPr>
        </p:nvGraphicFramePr>
        <p:xfrm>
          <a:off x="223284" y="223284"/>
          <a:ext cx="7644809" cy="4412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6815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AACD19E-F0C7-1344-A662-8EAC05419B3B}"/>
              </a:ext>
            </a:extLst>
          </p:cNvPr>
          <p:cNvGraphicFramePr/>
          <p:nvPr>
            <p:extLst>
              <p:ext uri="{D42A27DB-BD31-4B8C-83A1-F6EECF244321}">
                <p14:modId xmlns:p14="http://schemas.microsoft.com/office/powerpoint/2010/main" val="1260303825"/>
              </p:ext>
            </p:extLst>
          </p:nvPr>
        </p:nvGraphicFramePr>
        <p:xfrm>
          <a:off x="163032" y="252671"/>
          <a:ext cx="8906539" cy="468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00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1E3BC-1B4B-514E-9BBC-1D0399ED35D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pic>
        <p:nvPicPr>
          <p:cNvPr id="4" name="Picture 3" descr="A close up of a snow covered slope&#10;&#10;Description automatically generated">
            <a:extLst>
              <a:ext uri="{FF2B5EF4-FFF2-40B4-BE49-F238E27FC236}">
                <a16:creationId xmlns:a16="http://schemas.microsoft.com/office/drawing/2014/main" id="{ABE15D31-D344-1842-9B31-AB319C7D6974}"/>
              </a:ext>
            </a:extLst>
          </p:cNvPr>
          <p:cNvPicPr>
            <a:picLocks noChangeAspect="1"/>
          </p:cNvPicPr>
          <p:nvPr/>
        </p:nvPicPr>
        <p:blipFill>
          <a:blip r:embed="rId2"/>
          <a:stretch>
            <a:fillRect/>
          </a:stretch>
        </p:blipFill>
        <p:spPr>
          <a:xfrm>
            <a:off x="-254915" y="0"/>
            <a:ext cx="9398915" cy="6285524"/>
          </a:xfrm>
          <a:prstGeom prst="rect">
            <a:avLst/>
          </a:prstGeom>
        </p:spPr>
      </p:pic>
      <p:sp>
        <p:nvSpPr>
          <p:cNvPr id="5" name="TextBox 4">
            <a:extLst>
              <a:ext uri="{FF2B5EF4-FFF2-40B4-BE49-F238E27FC236}">
                <a16:creationId xmlns:a16="http://schemas.microsoft.com/office/drawing/2014/main" id="{68986DFC-1C70-AB45-831A-A71248DDA7EE}"/>
              </a:ext>
            </a:extLst>
          </p:cNvPr>
          <p:cNvSpPr txBox="1"/>
          <p:nvPr/>
        </p:nvSpPr>
        <p:spPr>
          <a:xfrm>
            <a:off x="-1713142" y="202327"/>
            <a:ext cx="7043685" cy="677108"/>
          </a:xfrm>
          <a:prstGeom prst="rect">
            <a:avLst/>
          </a:prstGeom>
          <a:noFill/>
        </p:spPr>
        <p:txBody>
          <a:bodyPr wrap="square" rtlCol="0">
            <a:spAutoFit/>
          </a:bodyPr>
          <a:lstStyle/>
          <a:p>
            <a:pPr algn="ctr"/>
            <a:r>
              <a:rPr lang="en-US" sz="2000"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What about the trainers?</a:t>
            </a:r>
          </a:p>
          <a:p>
            <a:pPr algn="ctr"/>
            <a:endParaRPr lang="en-US" sz="1800" b="1" dirty="0">
              <a:latin typeface="Dosis" panose="02010503020202060003" pitchFamily="2" charset="77"/>
            </a:endParaRPr>
          </a:p>
        </p:txBody>
      </p:sp>
    </p:spTree>
    <p:extLst>
      <p:ext uri="{BB962C8B-B14F-4D97-AF65-F5344CB8AC3E}">
        <p14:creationId xmlns:p14="http://schemas.microsoft.com/office/powerpoint/2010/main" val="22129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1E3BC-1B4B-514E-9BBC-1D0399ED35D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34</a:t>
            </a:fld>
            <a:endParaRPr lang="en"/>
          </a:p>
        </p:txBody>
      </p:sp>
      <p:pic>
        <p:nvPicPr>
          <p:cNvPr id="4" name="Picture 3" descr="A close up of a snow covered slope&#10;&#10;Description automatically generated">
            <a:extLst>
              <a:ext uri="{FF2B5EF4-FFF2-40B4-BE49-F238E27FC236}">
                <a16:creationId xmlns:a16="http://schemas.microsoft.com/office/drawing/2014/main" id="{ABE15D31-D344-1842-9B31-AB319C7D6974}"/>
              </a:ext>
            </a:extLst>
          </p:cNvPr>
          <p:cNvPicPr>
            <a:picLocks noChangeAspect="1"/>
          </p:cNvPicPr>
          <p:nvPr/>
        </p:nvPicPr>
        <p:blipFill>
          <a:blip r:embed="rId2"/>
          <a:stretch>
            <a:fillRect/>
          </a:stretch>
        </p:blipFill>
        <p:spPr>
          <a:xfrm>
            <a:off x="-254915" y="0"/>
            <a:ext cx="9398915" cy="6285524"/>
          </a:xfrm>
          <a:prstGeom prst="rect">
            <a:avLst/>
          </a:prstGeom>
        </p:spPr>
      </p:pic>
      <p:sp>
        <p:nvSpPr>
          <p:cNvPr id="5" name="TextBox 4">
            <a:extLst>
              <a:ext uri="{FF2B5EF4-FFF2-40B4-BE49-F238E27FC236}">
                <a16:creationId xmlns:a16="http://schemas.microsoft.com/office/drawing/2014/main" id="{68986DFC-1C70-AB45-831A-A71248DDA7EE}"/>
              </a:ext>
            </a:extLst>
          </p:cNvPr>
          <p:cNvSpPr txBox="1"/>
          <p:nvPr/>
        </p:nvSpPr>
        <p:spPr>
          <a:xfrm>
            <a:off x="-1713142" y="202327"/>
            <a:ext cx="7043685" cy="677108"/>
          </a:xfrm>
          <a:prstGeom prst="rect">
            <a:avLst/>
          </a:prstGeom>
          <a:noFill/>
        </p:spPr>
        <p:txBody>
          <a:bodyPr wrap="square" rtlCol="0">
            <a:spAutoFit/>
          </a:bodyPr>
          <a:lstStyle/>
          <a:p>
            <a:pPr algn="ctr"/>
            <a:r>
              <a:rPr lang="en-US" sz="2000" b="1" dirty="0">
                <a:solidFill>
                  <a:srgbClr val="002060"/>
                </a:solidFill>
                <a:latin typeface="Droid Serif" panose="02020600060500020200" pitchFamily="18" charset="0"/>
                <a:ea typeface="Droid Serif" panose="02020600060500020200" pitchFamily="18" charset="0"/>
                <a:cs typeface="Droid Serif" panose="02020600060500020200" pitchFamily="18" charset="0"/>
              </a:rPr>
              <a:t>What about the trainers?</a:t>
            </a:r>
          </a:p>
          <a:p>
            <a:pPr algn="ctr"/>
            <a:endParaRPr lang="en-US" sz="1800" b="1" dirty="0">
              <a:latin typeface="Dosis" panose="02010503020202060003" pitchFamily="2" charset="77"/>
            </a:endParaRPr>
          </a:p>
        </p:txBody>
      </p:sp>
      <p:graphicFrame>
        <p:nvGraphicFramePr>
          <p:cNvPr id="6" name="Diagram 5">
            <a:extLst>
              <a:ext uri="{FF2B5EF4-FFF2-40B4-BE49-F238E27FC236}">
                <a16:creationId xmlns:a16="http://schemas.microsoft.com/office/drawing/2014/main" id="{4B2C8A3E-8BC1-CD47-8CE9-22EB44B52D50}"/>
              </a:ext>
            </a:extLst>
          </p:cNvPr>
          <p:cNvGraphicFramePr/>
          <p:nvPr>
            <p:extLst>
              <p:ext uri="{D42A27DB-BD31-4B8C-83A1-F6EECF244321}">
                <p14:modId xmlns:p14="http://schemas.microsoft.com/office/powerpoint/2010/main" val="2267533629"/>
              </p:ext>
            </p:extLst>
          </p:nvPr>
        </p:nvGraphicFramePr>
        <p:xfrm>
          <a:off x="676167" y="4464288"/>
          <a:ext cx="7791665" cy="953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10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58250F-6D7D-AC4D-A825-5CC1C0CA6D9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35</a:t>
            </a:fld>
            <a:endParaRPr lang="en"/>
          </a:p>
        </p:txBody>
      </p:sp>
      <p:sp>
        <p:nvSpPr>
          <p:cNvPr id="4" name="Text Placeholder 3">
            <a:extLst>
              <a:ext uri="{FF2B5EF4-FFF2-40B4-BE49-F238E27FC236}">
                <a16:creationId xmlns:a16="http://schemas.microsoft.com/office/drawing/2014/main" id="{16E37F58-E023-F145-B9D5-75A5E7A5F75B}"/>
              </a:ext>
            </a:extLst>
          </p:cNvPr>
          <p:cNvSpPr>
            <a:spLocks noGrp="1"/>
          </p:cNvSpPr>
          <p:nvPr>
            <p:ph type="body" idx="4294967295"/>
          </p:nvPr>
        </p:nvSpPr>
        <p:spPr>
          <a:xfrm>
            <a:off x="425301" y="226311"/>
            <a:ext cx="7689207" cy="4523540"/>
          </a:xfrm>
        </p:spPr>
        <p:txBody>
          <a:bodyPr/>
          <a:lstStyle/>
          <a:p>
            <a:pPr marL="114300" lvl="0" indent="0">
              <a:buNone/>
            </a:pPr>
            <a:r>
              <a:rPr lang="en-GB" sz="14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Trainers found challenging the following aspects</a:t>
            </a: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Too ambitious aims and objectives in relation to the duration of the training</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The high number of cancellations, without warning (on a side note, this is an aspect that challenge all trainings taking place in Europe, as result of a massive offer for trainings and intensive mediatisation of many educational activities taking place)</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Having more participants from the same institution, which can carry into the training the hierarchy from the organisation</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The limited duration of trainings. Trainers feel that one extra day would have been beneficial for the group to go deeper in certain topics.</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The financial compromise on not organising the training as a residential activity, which diminished the contact between participants outside of the sessions and thus did not create additional informal learning opportunities</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The quality of the working space - sometimes too small, inappropriate for the interactive nature of non-formal learning activities (lacking fresh air or natural light has an undoubtable negative effect on the way participants are ready to get involved during the average 10 hours of training activities per day) </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Lack of Compass, no access to Compass online</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Lack of gender balance</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lvl="0"/>
            <a:r>
              <a:rPr lang="en-GB" sz="1200" dirty="0">
                <a:latin typeface="Droid Serif" panose="02020600060500020200" pitchFamily="18" charset="0"/>
                <a:ea typeface="Droid Serif" panose="02020600060500020200" pitchFamily="18" charset="0"/>
                <a:cs typeface="Droid Serif" panose="02020600060500020200" pitchFamily="18" charset="0"/>
              </a:rPr>
              <a:t>Too long training days.</a:t>
            </a:r>
            <a:endParaRPr lang="en-US" sz="1200"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endParaRPr lang="en-US" dirty="0"/>
          </a:p>
        </p:txBody>
      </p:sp>
    </p:spTree>
    <p:extLst>
      <p:ext uri="{BB962C8B-B14F-4D97-AF65-F5344CB8AC3E}">
        <p14:creationId xmlns:p14="http://schemas.microsoft.com/office/powerpoint/2010/main" val="32074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58250F-6D7D-AC4D-A825-5CC1C0CA6D9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36</a:t>
            </a:fld>
            <a:endParaRPr lang="en"/>
          </a:p>
        </p:txBody>
      </p:sp>
      <p:sp>
        <p:nvSpPr>
          <p:cNvPr id="4" name="Text Placeholder 3">
            <a:extLst>
              <a:ext uri="{FF2B5EF4-FFF2-40B4-BE49-F238E27FC236}">
                <a16:creationId xmlns:a16="http://schemas.microsoft.com/office/drawing/2014/main" id="{16E37F58-E023-F145-B9D5-75A5E7A5F75B}"/>
              </a:ext>
            </a:extLst>
          </p:cNvPr>
          <p:cNvSpPr>
            <a:spLocks noGrp="1"/>
          </p:cNvSpPr>
          <p:nvPr>
            <p:ph type="body" idx="4294967295"/>
          </p:nvPr>
        </p:nvSpPr>
        <p:spPr>
          <a:xfrm>
            <a:off x="425301" y="226310"/>
            <a:ext cx="7689208" cy="4654033"/>
          </a:xfrm>
        </p:spPr>
        <p:txBody>
          <a:bodyPr/>
          <a:lstStyle/>
          <a:p>
            <a:pPr marL="114300" lvl="0" indent="0">
              <a:buNone/>
            </a:pPr>
            <a:r>
              <a:rPr lang="en-GB" sz="14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Suggestions from trainers</a:t>
            </a:r>
          </a:p>
          <a:p>
            <a:pPr marL="114300" indent="0">
              <a:buNone/>
            </a:pPr>
            <a:endParaRPr lang="en-US" dirty="0"/>
          </a:p>
          <a:p>
            <a:pPr lvl="0"/>
            <a:r>
              <a:rPr lang="en-GB" dirty="0">
                <a:latin typeface="Droid Serif" panose="02020600060500020200" pitchFamily="18" charset="0"/>
                <a:ea typeface="Droid Serif" panose="02020600060500020200" pitchFamily="18" charset="0"/>
                <a:cs typeface="Droid Serif" panose="02020600060500020200" pitchFamily="18" charset="0"/>
              </a:rPr>
              <a:t>The communication between the Council of Europe trainer and the organiser should start earlier (for this, the selection of trainer should be done as soon as the NTCs are approved)</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lvl="0"/>
            <a:r>
              <a:rPr lang="en-GB" dirty="0">
                <a:latin typeface="Droid Serif" panose="02020600060500020200" pitchFamily="18" charset="0"/>
                <a:ea typeface="Droid Serif" panose="02020600060500020200" pitchFamily="18" charset="0"/>
                <a:cs typeface="Droid Serif" panose="02020600060500020200" pitchFamily="18" charset="0"/>
              </a:rPr>
              <a:t>Organisers should be clearly informed that it is better to coordinate the participants recruitment in consultation with the trainer appointed by the Council of Europe (and furthermore have clear criteria for participants selection, in order to ensure transparency and accessibility to all potential participants)</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lvl="0"/>
            <a:r>
              <a:rPr lang="en-GB" dirty="0">
                <a:latin typeface="Droid Serif" panose="02020600060500020200" pitchFamily="18" charset="0"/>
                <a:ea typeface="Droid Serif" panose="02020600060500020200" pitchFamily="18" charset="0"/>
                <a:cs typeface="Droid Serif" panose="02020600060500020200" pitchFamily="18" charset="0"/>
              </a:rPr>
              <a:t>The Council should Europe should underline that the application ought to reach out to disadvantaged young people and their organisations, so that they could be represented in national training courses.</a:t>
            </a:r>
          </a:p>
          <a:p>
            <a:pPr lvl="0"/>
            <a:r>
              <a:rPr lang="en-GB" dirty="0">
                <a:latin typeface="Droid Serif" panose="02020600060500020200" pitchFamily="18" charset="0"/>
                <a:ea typeface="Droid Serif" panose="02020600060500020200" pitchFamily="18" charset="0"/>
                <a:cs typeface="Droid Serif" panose="02020600060500020200" pitchFamily="18" charset="0"/>
              </a:rPr>
              <a:t>Info Pack</a:t>
            </a: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114300" indent="0">
              <a:buNone/>
            </a:pPr>
            <a:endParaRPr lang="en-US" dirty="0"/>
          </a:p>
        </p:txBody>
      </p:sp>
    </p:spTree>
    <p:extLst>
      <p:ext uri="{BB962C8B-B14F-4D97-AF65-F5344CB8AC3E}">
        <p14:creationId xmlns:p14="http://schemas.microsoft.com/office/powerpoint/2010/main" val="415167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A4431E-02C5-7941-8C29-F654A801E6C5}"/>
              </a:ext>
            </a:extLst>
          </p:cNvPr>
          <p:cNvSpPr>
            <a:spLocks noGrp="1"/>
          </p:cNvSpPr>
          <p:nvPr>
            <p:ph type="body" idx="1"/>
          </p:nvPr>
        </p:nvSpPr>
        <p:spPr>
          <a:xfrm>
            <a:off x="363175" y="1222744"/>
            <a:ext cx="7239300" cy="3550756"/>
          </a:xfrm>
        </p:spPr>
        <p:txBody>
          <a:bodyPr/>
          <a:lstStyle/>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Shorter delays in processing the administrative aspects related to the course</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Timely reception of all documentation</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To make sure that the 80% advance payment of the grant is paid ahead of the training, because some youth organisations do not have the necessary funds to advance the costs for the training, in order to be reimbursed afterwards </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More frequent/better communication between funder and organiser</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Earlier information about financial and educational support</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GB" sz="1600" dirty="0">
                <a:latin typeface="Droid Serif" panose="02020600060500020200" pitchFamily="18" charset="0"/>
                <a:ea typeface="Droid Serif" panose="02020600060500020200" pitchFamily="18" charset="0"/>
                <a:cs typeface="Droid Serif" panose="02020600060500020200" pitchFamily="18" charset="0"/>
              </a:rPr>
              <a:t>Contacting the local translators of Compass and providing the national organisers with copies of Compass for each participant</a:t>
            </a:r>
            <a:endParaRPr lang="en-US" sz="1600" dirty="0">
              <a:latin typeface="Droid Serif" panose="02020600060500020200" pitchFamily="18" charset="0"/>
              <a:ea typeface="Droid Serif" panose="02020600060500020200" pitchFamily="18" charset="0"/>
              <a:cs typeface="Droid Serif" panose="02020600060500020200" pitchFamily="18" charset="0"/>
            </a:endParaRPr>
          </a:p>
          <a:p>
            <a:endParaRPr lang="en-US" dirty="0"/>
          </a:p>
        </p:txBody>
      </p:sp>
      <p:sp>
        <p:nvSpPr>
          <p:cNvPr id="2" name="Slide Number Placeholder 1">
            <a:extLst>
              <a:ext uri="{FF2B5EF4-FFF2-40B4-BE49-F238E27FC236}">
                <a16:creationId xmlns:a16="http://schemas.microsoft.com/office/drawing/2014/main" id="{C29BE495-D8C9-9D44-8D0F-45CA4846168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37</a:t>
            </a:fld>
            <a:endParaRPr lang="en"/>
          </a:p>
        </p:txBody>
      </p:sp>
      <p:sp>
        <p:nvSpPr>
          <p:cNvPr id="3" name="Title 2">
            <a:extLst>
              <a:ext uri="{FF2B5EF4-FFF2-40B4-BE49-F238E27FC236}">
                <a16:creationId xmlns:a16="http://schemas.microsoft.com/office/drawing/2014/main" id="{9E32C9AD-538E-9642-A456-E289388E79DD}"/>
              </a:ext>
            </a:extLst>
          </p:cNvPr>
          <p:cNvSpPr>
            <a:spLocks noGrp="1"/>
          </p:cNvSpPr>
          <p:nvPr>
            <p:ph type="title" idx="4294967295"/>
          </p:nvPr>
        </p:nvSpPr>
        <p:spPr>
          <a:xfrm>
            <a:off x="223283" y="370000"/>
            <a:ext cx="5300663" cy="727075"/>
          </a:xfrm>
        </p:spPr>
        <p:txBody>
          <a:bodyPr/>
          <a:lstStyle/>
          <a:p>
            <a:r>
              <a:rPr lang="en-US" dirty="0"/>
              <a:t>Suggestions by the </a:t>
            </a:r>
            <a:r>
              <a:rPr lang="en-US" dirty="0" err="1"/>
              <a:t>organisers</a:t>
            </a:r>
            <a:endParaRPr lang="en-US" dirty="0"/>
          </a:p>
        </p:txBody>
      </p:sp>
    </p:spTree>
    <p:extLst>
      <p:ext uri="{BB962C8B-B14F-4D97-AF65-F5344CB8AC3E}">
        <p14:creationId xmlns:p14="http://schemas.microsoft.com/office/powerpoint/2010/main" val="213511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A4431E-02C5-7941-8C29-F654A801E6C5}"/>
              </a:ext>
            </a:extLst>
          </p:cNvPr>
          <p:cNvSpPr>
            <a:spLocks noGrp="1"/>
          </p:cNvSpPr>
          <p:nvPr>
            <p:ph type="body" idx="1"/>
          </p:nvPr>
        </p:nvSpPr>
        <p:spPr>
          <a:xfrm>
            <a:off x="363174" y="1222743"/>
            <a:ext cx="7643141" cy="3742661"/>
          </a:xfrm>
        </p:spPr>
        <p:txBody>
          <a:bodyPr/>
          <a:lstStyle/>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disseminate the information regarding the result of the local activities that the participants </a:t>
            </a:r>
            <a:r>
              <a:rPr lang="en-US" sz="1400" dirty="0" err="1">
                <a:latin typeface="Droid Serif" panose="02020600060500020200" pitchFamily="18" charset="0"/>
                <a:ea typeface="Droid Serif" panose="02020600060500020200" pitchFamily="18" charset="0"/>
                <a:cs typeface="Droid Serif" panose="02020600060500020200" pitchFamily="18" charset="0"/>
              </a:rPr>
              <a:t>realised</a:t>
            </a:r>
            <a:endParaRPr lang="en-US" sz="1400" dirty="0">
              <a:latin typeface="Droid Serif" panose="02020600060500020200" pitchFamily="18" charset="0"/>
              <a:ea typeface="Droid Serif" panose="02020600060500020200" pitchFamily="18" charset="0"/>
              <a:cs typeface="Droid Serif" panose="02020600060500020200" pitchFamily="18" charset="0"/>
            </a:endParaRP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countersign a support letter for the follow up plan of participants, which would increase their chances for implementing it</a:t>
            </a: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support the participants with tools, manuals or other pedagogical materials</a:t>
            </a: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provide funding for the follow-up projects</a:t>
            </a: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sign memorandums of cooperation with local </a:t>
            </a:r>
            <a:r>
              <a:rPr lang="en-US" sz="1400" dirty="0" err="1">
                <a:latin typeface="Droid Serif" panose="02020600060500020200" pitchFamily="18" charset="0"/>
                <a:ea typeface="Droid Serif" panose="02020600060500020200" pitchFamily="18" charset="0"/>
                <a:cs typeface="Droid Serif" panose="02020600060500020200" pitchFamily="18" charset="0"/>
              </a:rPr>
              <a:t>organisers</a:t>
            </a:r>
            <a:r>
              <a:rPr lang="en-US" sz="1400" dirty="0">
                <a:latin typeface="Droid Serif" panose="02020600060500020200" pitchFamily="18" charset="0"/>
                <a:ea typeface="Droid Serif" panose="02020600060500020200" pitchFamily="18" charset="0"/>
                <a:cs typeface="Droid Serif" panose="02020600060500020200" pitchFamily="18" charset="0"/>
              </a:rPr>
              <a:t> and authorities</a:t>
            </a: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to increase the funding for this type of activities altogether (currently the budget for 2020 is of 45 000 euro, which allows supporting between 7-10 national trainings)</a:t>
            </a:r>
          </a:p>
          <a:p>
            <a:pPr marL="514350" lvl="0" indent="-285750">
              <a:buFont typeface="Arial" panose="020B0604020202020204" pitchFamily="34" charset="0"/>
              <a:buChar char="•"/>
            </a:pPr>
            <a:r>
              <a:rPr lang="en-US" sz="1400" dirty="0">
                <a:latin typeface="Droid Serif" panose="02020600060500020200" pitchFamily="18" charset="0"/>
                <a:ea typeface="Droid Serif" panose="02020600060500020200" pitchFamily="18" charset="0"/>
                <a:cs typeface="Droid Serif" panose="02020600060500020200" pitchFamily="18" charset="0"/>
              </a:rPr>
              <a:t>the Youth Department’s endorsement to strengthen the national network for Human Rights Education that was started as a result of the national training course, to make it </a:t>
            </a:r>
            <a:r>
              <a:rPr lang="en-US" sz="1400" dirty="0" err="1">
                <a:latin typeface="Droid Serif" panose="02020600060500020200" pitchFamily="18" charset="0"/>
                <a:ea typeface="Droid Serif" panose="02020600060500020200" pitchFamily="18" charset="0"/>
                <a:cs typeface="Droid Serif" panose="02020600060500020200" pitchFamily="18" charset="0"/>
              </a:rPr>
              <a:t>recognised</a:t>
            </a:r>
            <a:r>
              <a:rPr lang="en-US" sz="1400" dirty="0">
                <a:latin typeface="Droid Serif" panose="02020600060500020200" pitchFamily="18" charset="0"/>
                <a:ea typeface="Droid Serif" panose="02020600060500020200" pitchFamily="18" charset="0"/>
                <a:cs typeface="Droid Serif" panose="02020600060500020200" pitchFamily="18" charset="0"/>
              </a:rPr>
              <a:t> by national institutions and civil society stakeholders</a:t>
            </a:r>
          </a:p>
          <a:p>
            <a:endParaRPr lang="en-US" dirty="0"/>
          </a:p>
        </p:txBody>
      </p:sp>
      <p:sp>
        <p:nvSpPr>
          <p:cNvPr id="2" name="Slide Number Placeholder 1">
            <a:extLst>
              <a:ext uri="{FF2B5EF4-FFF2-40B4-BE49-F238E27FC236}">
                <a16:creationId xmlns:a16="http://schemas.microsoft.com/office/drawing/2014/main" id="{C29BE495-D8C9-9D44-8D0F-45CA4846168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38</a:t>
            </a:fld>
            <a:endParaRPr lang="en"/>
          </a:p>
        </p:txBody>
      </p:sp>
      <p:sp>
        <p:nvSpPr>
          <p:cNvPr id="3" name="Title 2">
            <a:extLst>
              <a:ext uri="{FF2B5EF4-FFF2-40B4-BE49-F238E27FC236}">
                <a16:creationId xmlns:a16="http://schemas.microsoft.com/office/drawing/2014/main" id="{9E32C9AD-538E-9642-A456-E289388E79DD}"/>
              </a:ext>
            </a:extLst>
          </p:cNvPr>
          <p:cNvSpPr>
            <a:spLocks noGrp="1"/>
          </p:cNvSpPr>
          <p:nvPr>
            <p:ph type="title" idx="4294967295"/>
          </p:nvPr>
        </p:nvSpPr>
        <p:spPr>
          <a:xfrm>
            <a:off x="223283" y="370000"/>
            <a:ext cx="7239300" cy="727075"/>
          </a:xfrm>
        </p:spPr>
        <p:txBody>
          <a:bodyPr/>
          <a:lstStyle/>
          <a:p>
            <a:r>
              <a:rPr lang="en-US" dirty="0"/>
              <a:t>Need for further support from </a:t>
            </a:r>
            <a:r>
              <a:rPr lang="en-US" dirty="0" err="1"/>
              <a:t>CoE</a:t>
            </a:r>
            <a:endParaRPr lang="en-US" dirty="0"/>
          </a:p>
        </p:txBody>
      </p:sp>
    </p:spTree>
    <p:extLst>
      <p:ext uri="{BB962C8B-B14F-4D97-AF65-F5344CB8AC3E}">
        <p14:creationId xmlns:p14="http://schemas.microsoft.com/office/powerpoint/2010/main" val="312280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CD499A-B58F-5848-84A7-04F54CB387F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39</a:t>
            </a:fld>
            <a:endParaRPr lang="en"/>
          </a:p>
        </p:txBody>
      </p:sp>
      <p:sp>
        <p:nvSpPr>
          <p:cNvPr id="3" name="Rectangle 2">
            <a:extLst>
              <a:ext uri="{FF2B5EF4-FFF2-40B4-BE49-F238E27FC236}">
                <a16:creationId xmlns:a16="http://schemas.microsoft.com/office/drawing/2014/main" id="{171B0189-B7CC-6D43-853D-379AF5AD20B8}"/>
              </a:ext>
            </a:extLst>
          </p:cNvPr>
          <p:cNvSpPr/>
          <p:nvPr/>
        </p:nvSpPr>
        <p:spPr>
          <a:xfrm>
            <a:off x="404036" y="150831"/>
            <a:ext cx="7517219" cy="4583562"/>
          </a:xfrm>
          <a:prstGeom prst="rect">
            <a:avLst/>
          </a:prstGeom>
        </p:spPr>
        <p:txBody>
          <a:bodyPr wrap="square">
            <a:spAutoFit/>
          </a:bodyPr>
          <a:lstStyle/>
          <a:p>
            <a:pPr lvl="0" indent="-342900" algn="just">
              <a:buFont typeface="Wingdings" pitchFamily="2" charset="2"/>
              <a:buChar char="Ø"/>
            </a:pP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Keep providing guidance well in advance for both qualitative and quantitative evaluation, for both trainers and organisers.  </a:t>
            </a:r>
            <a:endParaRPr lang="en-US"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Harmonising data from both reports (organisations and trainers) could be enriching as mirror-effect type of exercise</a:t>
            </a:r>
            <a:endParaRPr lang="en-US"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Evaluating the activity starting from the </a:t>
            </a:r>
            <a:r>
              <a:rPr lang="en-GB" sz="1300" b="1" u="sng" dirty="0">
                <a:solidFill>
                  <a:srgbClr val="FFC000"/>
                </a:solidFill>
                <a:latin typeface="Droid Serif" panose="02020600060500020200" pitchFamily="18" charset="0"/>
                <a:ea typeface="Droid Serif" panose="02020600060500020200" pitchFamily="18" charset="0"/>
                <a:cs typeface="Droid Serif" panose="02020600060500020200" pitchFamily="18" charset="0"/>
                <a:hlinkClick r:id="rId2">
                  <a:extLst>
                    <a:ext uri="{A12FA001-AC4F-418D-AE19-62706E023703}">
                      <ahyp:hlinkClr xmlns:ahyp="http://schemas.microsoft.com/office/drawing/2018/hyperlinkcolor" val="tx"/>
                    </a:ext>
                  </a:extLst>
                </a:hlinkClick>
              </a:rPr>
              <a:t>quality standards for educational activities</a:t>
            </a: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 would help trainers give feed-back more concretely, would also allow comparisons and graphic analysis and would furthermore facilitate the larger scale periodical reporting</a:t>
            </a:r>
            <a:endParaRPr lang="en-US"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buFont typeface="Wingdings" pitchFamily="2" charset="2"/>
              <a:buChar char="Ø"/>
            </a:pPr>
            <a:r>
              <a:rPr lang="en-GB"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Including questions that allow the development of comparative indicators among countries could be useful in the realisation of long term impact study of the programme </a:t>
            </a:r>
            <a:endParaRPr lang="en-US"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What other tools could be envisaged for measuring the undoubtedly massive impact of the programme?</a:t>
            </a:r>
            <a:endParaRPr lang="en-US"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Support organisers in undertaking quality EDC/HRE studies in the member states, to provide a more in-depth analysis of the situation (as a follow-up funding to the training/ via the European Youth Foundation?)</a:t>
            </a:r>
            <a:endParaRPr lang="en-US"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How could funding for follow-up activities be ensured? Mere visits to participants’ projects and organisations would consolidate their results. </a:t>
            </a:r>
            <a:endParaRPr lang="en-US"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lnSpc>
                <a:spcPct val="115000"/>
              </a:lnSpc>
              <a:buFont typeface="Wingdings" pitchFamily="2" charset="2"/>
              <a:buChar char="Ø"/>
            </a:pPr>
            <a:r>
              <a:rPr lang="en-GB"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rPr>
              <a:t>National vs regional courses – should the programme prioritise better integration of HRE into national reality and policy or encourage more ties beyond borders? (solidarity, common youth issues needing common political responses)</a:t>
            </a:r>
            <a:endParaRPr lang="en-US" sz="1300" b="1" dirty="0">
              <a:solidFill>
                <a:srgbClr val="00B0F0"/>
              </a:solidFill>
              <a:latin typeface="Droid Serif" panose="02020600060500020200" pitchFamily="18" charset="0"/>
              <a:ea typeface="Droid Serif" panose="02020600060500020200" pitchFamily="18" charset="0"/>
              <a:cs typeface="Droid Serif" panose="02020600060500020200" pitchFamily="18" charset="0"/>
            </a:endParaRPr>
          </a:p>
          <a:p>
            <a:pPr lvl="0" indent="-342900" algn="just">
              <a:buFont typeface="Wingdings" pitchFamily="2" charset="2"/>
              <a:buChar char="Ø"/>
            </a:pPr>
            <a:r>
              <a:rPr lang="en-GB"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rPr>
              <a:t>What is an effective way to report about activities, so that the experience becomes an example of good practice for future organisers?</a:t>
            </a:r>
            <a:endParaRPr lang="en-US" sz="1300" b="1" dirty="0">
              <a:solidFill>
                <a:srgbClr val="FFC000"/>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160224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err="1"/>
              <a:t>Organisers</a:t>
            </a:r>
            <a:endParaRPr b="1" dirty="0"/>
          </a:p>
        </p:txBody>
      </p:sp>
      <p:sp>
        <p:nvSpPr>
          <p:cNvPr id="136" name="Shape 136"/>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Countries, duration, support from the Council of Europe</a:t>
            </a:r>
            <a:endParaRPr dirty="0"/>
          </a:p>
        </p:txBody>
      </p:sp>
      <p:sp>
        <p:nvSpPr>
          <p:cNvPr id="137" name="Shape 137"/>
          <p:cNvSpPr/>
          <p:nvPr/>
        </p:nvSpPr>
        <p:spPr>
          <a:xfrm>
            <a:off x="709450" y="2151150"/>
            <a:ext cx="548299" cy="841200"/>
          </a:xfrm>
          <a:prstGeom prst="rect">
            <a:avLst/>
          </a:prstGeom>
        </p:spPr>
        <p:txBody>
          <a:bodyPr>
            <a:prstTxWarp prst="textPlain">
              <a:avLst/>
            </a:prstTxWarp>
          </a:bodyPr>
          <a:lstStyle/>
          <a:p>
            <a:pPr lvl="0" algn="ctr"/>
            <a:r>
              <a:rPr b="1" i="0">
                <a:ln>
                  <a:noFill/>
                </a:ln>
                <a:gradFill>
                  <a:gsLst>
                    <a:gs pos="0">
                      <a:srgbClr val="75DDFF"/>
                    </a:gs>
                    <a:gs pos="100000">
                      <a:srgbClr val="09B1E9"/>
                    </a:gs>
                  </a:gsLst>
                  <a:lin ang="5400012" scaled="0"/>
                </a:gradFill>
                <a:latin typeface="Droid Serif"/>
              </a:rPr>
              <a:t>1</a:t>
            </a:r>
          </a:p>
        </p:txBody>
      </p:sp>
      <p:sp>
        <p:nvSpPr>
          <p:cNvPr id="138" name="Shape 138"/>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pic>
        <p:nvPicPr>
          <p:cNvPr id="6" name="image2.png">
            <a:extLst>
              <a:ext uri="{FF2B5EF4-FFF2-40B4-BE49-F238E27FC236}">
                <a16:creationId xmlns:a16="http://schemas.microsoft.com/office/drawing/2014/main" id="{6722715E-1C2E-474A-825A-12E36E3EE14C}"/>
              </a:ext>
            </a:extLst>
          </p:cNvPr>
          <p:cNvPicPr/>
          <p:nvPr/>
        </p:nvPicPr>
        <p:blipFill>
          <a:blip r:embed="rId3"/>
          <a:srcRect/>
          <a:stretch>
            <a:fillRect/>
          </a:stretch>
        </p:blipFill>
        <p:spPr>
          <a:xfrm>
            <a:off x="6189004" y="139007"/>
            <a:ext cx="2614930" cy="725170"/>
          </a:xfrm>
          <a:prstGeom prst="rect">
            <a:avLst/>
          </a:prstGeom>
          <a:ln/>
        </p:spPr>
      </p:pic>
    </p:spTree>
    <p:extLst>
      <p:ext uri="{BB962C8B-B14F-4D97-AF65-F5344CB8AC3E}">
        <p14:creationId xmlns:p14="http://schemas.microsoft.com/office/powerpoint/2010/main" val="275993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40</a:t>
            </a:fld>
            <a:endParaRPr/>
          </a:p>
        </p:txBody>
      </p:sp>
      <p:sp>
        <p:nvSpPr>
          <p:cNvPr id="334" name="Shape 334"/>
          <p:cNvSpPr txBox="1">
            <a:spLocks noGrp="1"/>
          </p:cNvSpPr>
          <p:nvPr>
            <p:ph type="title" idx="4294967295"/>
          </p:nvPr>
        </p:nvSpPr>
        <p:spPr>
          <a:xfrm>
            <a:off x="755125" y="1477700"/>
            <a:ext cx="5003400" cy="727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solidFill>
                  <a:srgbClr val="16A3E0"/>
                </a:solidFill>
              </a:rPr>
              <a:t>Thanks!</a:t>
            </a:r>
            <a:endParaRPr sz="6000">
              <a:solidFill>
                <a:srgbClr val="16A3E0"/>
              </a:solidFill>
            </a:endParaRPr>
          </a:p>
        </p:txBody>
      </p:sp>
      <p:sp>
        <p:nvSpPr>
          <p:cNvPr id="335" name="Shape 335"/>
          <p:cNvSpPr txBox="1">
            <a:spLocks noGrp="1"/>
          </p:cNvSpPr>
          <p:nvPr>
            <p:ph type="body" idx="4294967295"/>
          </p:nvPr>
        </p:nvSpPr>
        <p:spPr>
          <a:xfrm>
            <a:off x="755125" y="2100750"/>
            <a:ext cx="5003400" cy="2049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dirty="0"/>
              <a:t>Any questions?</a:t>
            </a:r>
            <a:endParaRPr dirty="0"/>
          </a:p>
          <a:p>
            <a:pPr marL="0" lvl="0" indent="0">
              <a:spcBef>
                <a:spcPts val="600"/>
              </a:spcBef>
              <a:spcAft>
                <a:spcPts val="0"/>
              </a:spcAft>
              <a:buClr>
                <a:schemeClr val="dk1"/>
              </a:buClr>
              <a:buSzPts val="1100"/>
              <a:buFont typeface="Arial"/>
              <a:buNone/>
            </a:pPr>
            <a:r>
              <a:rPr lang="en" dirty="0"/>
              <a:t>You can find me at</a:t>
            </a:r>
          </a:p>
          <a:p>
            <a:pPr marL="457200" lvl="0" indent="-342900" rtl="0">
              <a:spcBef>
                <a:spcPts val="600"/>
              </a:spcBef>
              <a:spcAft>
                <a:spcPts val="0"/>
              </a:spcAft>
              <a:buSzPts val="1800"/>
              <a:buChar char="➝"/>
            </a:pPr>
            <a:r>
              <a:rPr lang="en-US" dirty="0" err="1"/>
              <a:t>elizabeth_kasa@yahoo.com</a:t>
            </a:r>
            <a:endParaRPr lang="en-US" dirty="0"/>
          </a:p>
          <a:p>
            <a:pPr marL="114300" lvl="0" indent="0" rtl="0">
              <a:spcBef>
                <a:spcPts val="0"/>
              </a:spcBef>
              <a:spcAft>
                <a:spcPts val="0"/>
              </a:spcAft>
              <a:buSzPts val="1800"/>
              <a:buNone/>
            </a:pPr>
            <a:endParaRPr lang="en-US" dirty="0"/>
          </a:p>
        </p:txBody>
      </p:sp>
      <p:pic>
        <p:nvPicPr>
          <p:cNvPr id="336" name="Shape 336" descr="5.jpg"/>
          <p:cNvPicPr preferRelativeResize="0"/>
          <p:nvPr/>
        </p:nvPicPr>
        <p:blipFill rotWithShape="1">
          <a:blip r:embed="rId3">
            <a:alphaModFix/>
          </a:blip>
          <a:srcRect l="37369" r="37369"/>
          <a:stretch/>
        </p:blipFill>
        <p:spPr>
          <a:xfrm>
            <a:off x="5888700" y="0"/>
            <a:ext cx="2309798" cy="5143500"/>
          </a:xfrm>
          <a:prstGeom prst="rect">
            <a:avLst/>
          </a:prstGeom>
          <a:noFill/>
          <a:ln>
            <a:noFill/>
          </a:ln>
        </p:spPr>
      </p:pic>
    </p:spTree>
    <p:extLst>
      <p:ext uri="{BB962C8B-B14F-4D97-AF65-F5344CB8AC3E}">
        <p14:creationId xmlns:p14="http://schemas.microsoft.com/office/powerpoint/2010/main" val="310134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519F7-00CE-6D49-BA16-0BA6E2E7141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pic>
        <p:nvPicPr>
          <p:cNvPr id="4" name="Picture 3" descr="A close up of a map&#10;&#10;Description automatically generated">
            <a:extLst>
              <a:ext uri="{FF2B5EF4-FFF2-40B4-BE49-F238E27FC236}">
                <a16:creationId xmlns:a16="http://schemas.microsoft.com/office/drawing/2014/main" id="{39EB58CC-36A7-A545-AEE8-0D1C7CECEB86}"/>
              </a:ext>
            </a:extLst>
          </p:cNvPr>
          <p:cNvPicPr>
            <a:picLocks noChangeAspect="1"/>
          </p:cNvPicPr>
          <p:nvPr/>
        </p:nvPicPr>
        <p:blipFill>
          <a:blip r:embed="rId2"/>
          <a:stretch>
            <a:fillRect/>
          </a:stretch>
        </p:blipFill>
        <p:spPr>
          <a:xfrm>
            <a:off x="0" y="-49"/>
            <a:ext cx="7390160" cy="5143500"/>
          </a:xfrm>
          <a:prstGeom prst="rect">
            <a:avLst/>
          </a:prstGeom>
        </p:spPr>
      </p:pic>
    </p:spTree>
    <p:extLst>
      <p:ext uri="{BB962C8B-B14F-4D97-AF65-F5344CB8AC3E}">
        <p14:creationId xmlns:p14="http://schemas.microsoft.com/office/powerpoint/2010/main" val="245524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38B40-F87E-244B-B16F-80159569BD1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graphicFrame>
        <p:nvGraphicFramePr>
          <p:cNvPr id="3" name="Chart 2">
            <a:extLst>
              <a:ext uri="{FF2B5EF4-FFF2-40B4-BE49-F238E27FC236}">
                <a16:creationId xmlns:a16="http://schemas.microsoft.com/office/drawing/2014/main" id="{18A85FFD-6A1F-E74E-ABE5-C95E5A85798A}"/>
              </a:ext>
            </a:extLst>
          </p:cNvPr>
          <p:cNvGraphicFramePr>
            <a:graphicFrameLocks/>
          </p:cNvGraphicFramePr>
          <p:nvPr>
            <p:extLst>
              <p:ext uri="{D42A27DB-BD31-4B8C-83A1-F6EECF244321}">
                <p14:modId xmlns:p14="http://schemas.microsoft.com/office/powerpoint/2010/main" val="3080472619"/>
              </p:ext>
            </p:extLst>
          </p:nvPr>
        </p:nvGraphicFramePr>
        <p:xfrm>
          <a:off x="401204" y="171451"/>
          <a:ext cx="7251700"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994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1BF589-53C1-7448-805F-860E832B3A9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graphicFrame>
        <p:nvGraphicFramePr>
          <p:cNvPr id="3" name="Chart 2">
            <a:extLst>
              <a:ext uri="{FF2B5EF4-FFF2-40B4-BE49-F238E27FC236}">
                <a16:creationId xmlns:a16="http://schemas.microsoft.com/office/drawing/2014/main" id="{0AF0C419-76F8-364D-A79F-8E1043F3AAB2}"/>
              </a:ext>
            </a:extLst>
          </p:cNvPr>
          <p:cNvGraphicFramePr>
            <a:graphicFrameLocks/>
          </p:cNvGraphicFramePr>
          <p:nvPr>
            <p:extLst>
              <p:ext uri="{D42A27DB-BD31-4B8C-83A1-F6EECF244321}">
                <p14:modId xmlns:p14="http://schemas.microsoft.com/office/powerpoint/2010/main" val="2601780448"/>
              </p:ext>
            </p:extLst>
          </p:nvPr>
        </p:nvGraphicFramePr>
        <p:xfrm>
          <a:off x="244548" y="317648"/>
          <a:ext cx="7708605" cy="4508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796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t>Participants</a:t>
            </a:r>
            <a:endParaRPr b="1" dirty="0"/>
          </a:p>
        </p:txBody>
      </p:sp>
      <p:sp>
        <p:nvSpPr>
          <p:cNvPr id="136" name="Shape 136"/>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Profile, number, gender balance</a:t>
            </a:r>
            <a:endParaRPr dirty="0"/>
          </a:p>
        </p:txBody>
      </p:sp>
      <p:sp>
        <p:nvSpPr>
          <p:cNvPr id="137" name="Shape 137"/>
          <p:cNvSpPr/>
          <p:nvPr/>
        </p:nvSpPr>
        <p:spPr>
          <a:xfrm>
            <a:off x="709450" y="2151150"/>
            <a:ext cx="548299" cy="841200"/>
          </a:xfrm>
          <a:prstGeom prst="rect">
            <a:avLst/>
          </a:prstGeom>
        </p:spPr>
        <p:txBody>
          <a:bodyPr>
            <a:prstTxWarp prst="textPlain">
              <a:avLst/>
            </a:prstTxWarp>
          </a:bodyPr>
          <a:lstStyle/>
          <a:p>
            <a:pPr lvl="0" algn="ctr"/>
            <a:r>
              <a:rPr lang="en-US" b="1" dirty="0">
                <a:gradFill>
                  <a:gsLst>
                    <a:gs pos="0">
                      <a:srgbClr val="75DDFF"/>
                    </a:gs>
                    <a:gs pos="100000">
                      <a:srgbClr val="09B1E9"/>
                    </a:gs>
                  </a:gsLst>
                  <a:lin ang="5400012" scaled="0"/>
                </a:gradFill>
                <a:latin typeface="Droid Serif"/>
              </a:rPr>
              <a:t>2</a:t>
            </a:r>
            <a:endParaRPr b="1" i="0" dirty="0">
              <a:ln>
                <a:noFill/>
              </a:ln>
              <a:gradFill>
                <a:gsLst>
                  <a:gs pos="0">
                    <a:srgbClr val="75DDFF"/>
                  </a:gs>
                  <a:gs pos="100000">
                    <a:srgbClr val="09B1E9"/>
                  </a:gs>
                </a:gsLst>
                <a:lin ang="5400012" scaled="0"/>
              </a:gradFill>
              <a:latin typeface="Droid Serif"/>
            </a:endParaRPr>
          </a:p>
        </p:txBody>
      </p:sp>
      <p:sp>
        <p:nvSpPr>
          <p:cNvPr id="138" name="Shape 138"/>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pic>
        <p:nvPicPr>
          <p:cNvPr id="6" name="image2.png">
            <a:extLst>
              <a:ext uri="{FF2B5EF4-FFF2-40B4-BE49-F238E27FC236}">
                <a16:creationId xmlns:a16="http://schemas.microsoft.com/office/drawing/2014/main" id="{168A3270-E79E-CD4F-85FE-5E9ACBB2D5B3}"/>
              </a:ext>
            </a:extLst>
          </p:cNvPr>
          <p:cNvPicPr/>
          <p:nvPr/>
        </p:nvPicPr>
        <p:blipFill>
          <a:blip r:embed="rId3"/>
          <a:srcRect/>
          <a:stretch>
            <a:fillRect/>
          </a:stretch>
        </p:blipFill>
        <p:spPr>
          <a:xfrm>
            <a:off x="5990845" y="313230"/>
            <a:ext cx="2614930" cy="725170"/>
          </a:xfrm>
          <a:prstGeom prst="rect">
            <a:avLst/>
          </a:prstGeom>
          <a:ln/>
        </p:spPr>
      </p:pic>
    </p:spTree>
    <p:extLst>
      <p:ext uri="{BB962C8B-B14F-4D97-AF65-F5344CB8AC3E}">
        <p14:creationId xmlns:p14="http://schemas.microsoft.com/office/powerpoint/2010/main" val="38805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photo-1453872787409-dc25a2913da0"/>
          <p:cNvPicPr preferRelativeResize="0"/>
          <p:nvPr/>
        </p:nvPicPr>
        <p:blipFill rotWithShape="1">
          <a:blip r:embed="rId3">
            <a:alphaModFix/>
          </a:blip>
          <a:srcRect l="26172" r="28920"/>
          <a:stretch/>
        </p:blipFill>
        <p:spPr>
          <a:xfrm>
            <a:off x="5038825" y="0"/>
            <a:ext cx="4105174" cy="5143501"/>
          </a:xfrm>
          <a:prstGeom prst="rect">
            <a:avLst/>
          </a:prstGeom>
          <a:noFill/>
          <a:ln>
            <a:noFill/>
          </a:ln>
        </p:spPr>
      </p:pic>
      <p:sp>
        <p:nvSpPr>
          <p:cNvPr id="198" name="Shape 198"/>
          <p:cNvSpPr txBox="1">
            <a:spLocks noGrp="1"/>
          </p:cNvSpPr>
          <p:nvPr>
            <p:ph type="title"/>
          </p:nvPr>
        </p:nvSpPr>
        <p:spPr>
          <a:xfrm>
            <a:off x="457200" y="751550"/>
            <a:ext cx="3142200" cy="72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Profile of participants</a:t>
            </a:r>
            <a:endParaRPr dirty="0"/>
          </a:p>
        </p:txBody>
      </p:sp>
      <p:sp>
        <p:nvSpPr>
          <p:cNvPr id="199" name="Shape 199"/>
          <p:cNvSpPr txBox="1">
            <a:spLocks noGrp="1"/>
          </p:cNvSpPr>
          <p:nvPr>
            <p:ph type="body" idx="1"/>
          </p:nvPr>
        </p:nvSpPr>
        <p:spPr>
          <a:xfrm>
            <a:off x="457200" y="1725427"/>
            <a:ext cx="3274828" cy="2942266"/>
          </a:xfrm>
          <a:prstGeom prst="rect">
            <a:avLst/>
          </a:prstGeom>
        </p:spPr>
        <p:txBody>
          <a:bodyPr spcFirstLastPara="1" wrap="square" lIns="91425" tIns="91425" rIns="91425" bIns="91425" anchor="t" anchorCtr="0">
            <a:noAutofit/>
          </a:bodyPr>
          <a:lstStyle/>
          <a:p>
            <a:pPr marL="0" indent="0">
              <a:buNone/>
            </a:pPr>
            <a:r>
              <a:rPr lang="en-GB" dirty="0"/>
              <a:t>As capacity-building activities, the national training courses aim at developing the competences (knowledge, skills, attitudes and values) of </a:t>
            </a:r>
            <a:r>
              <a:rPr lang="en-GB" b="1" dirty="0"/>
              <a:t>key multipliers for human rights education</a:t>
            </a:r>
            <a:r>
              <a:rPr lang="en-GB" dirty="0"/>
              <a:t> such as youth leaders, youth workers, trainers, human rights activists, teachers and teacher trainers.</a:t>
            </a:r>
            <a:endParaRPr lang="en-US" dirty="0"/>
          </a:p>
          <a:p>
            <a:pPr marL="0" lvl="0" indent="0" rtl="0">
              <a:spcBef>
                <a:spcPts val="600"/>
              </a:spcBef>
              <a:spcAft>
                <a:spcPts val="0"/>
              </a:spcAft>
              <a:buNone/>
            </a:pPr>
            <a:endParaRPr dirty="0"/>
          </a:p>
        </p:txBody>
      </p:sp>
      <p:sp>
        <p:nvSpPr>
          <p:cNvPr id="200" name="Shape 200"/>
          <p:cNvSpPr txBox="1">
            <a:spLocks noGrp="1"/>
          </p:cNvSpPr>
          <p:nvPr>
            <p:ph type="sldNum" idx="12"/>
          </p:nvPr>
        </p:nvSpPr>
        <p:spPr>
          <a:xfrm>
            <a:off x="844305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6" name="Shape 198">
            <a:extLst>
              <a:ext uri="{FF2B5EF4-FFF2-40B4-BE49-F238E27FC236}">
                <a16:creationId xmlns:a16="http://schemas.microsoft.com/office/drawing/2014/main" id="{00494846-6BB0-684A-9DEC-A5F9D92044A4}"/>
              </a:ext>
            </a:extLst>
          </p:cNvPr>
          <p:cNvSpPr txBox="1">
            <a:spLocks/>
          </p:cNvSpPr>
          <p:nvPr/>
        </p:nvSpPr>
        <p:spPr>
          <a:xfrm>
            <a:off x="5284381" y="387650"/>
            <a:ext cx="3378131" cy="909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lgn="ctr"/>
            <a:r>
              <a:rPr lang="en-US" dirty="0">
                <a:solidFill>
                  <a:schemeClr val="bg1"/>
                </a:solidFill>
              </a:rPr>
              <a:t>Approx. 1300 applicants</a:t>
            </a:r>
          </a:p>
        </p:txBody>
      </p:sp>
      <p:sp>
        <p:nvSpPr>
          <p:cNvPr id="7" name="Shape 198">
            <a:extLst>
              <a:ext uri="{FF2B5EF4-FFF2-40B4-BE49-F238E27FC236}">
                <a16:creationId xmlns:a16="http://schemas.microsoft.com/office/drawing/2014/main" id="{A1D93F7A-0F7C-4D49-A1A6-9B83A71EB533}"/>
              </a:ext>
            </a:extLst>
          </p:cNvPr>
          <p:cNvSpPr txBox="1">
            <a:spLocks/>
          </p:cNvSpPr>
          <p:nvPr/>
        </p:nvSpPr>
        <p:spPr>
          <a:xfrm>
            <a:off x="5284380" y="1650020"/>
            <a:ext cx="3378131" cy="909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lgn="ctr"/>
            <a:r>
              <a:rPr lang="en-US" sz="3200" dirty="0">
                <a:solidFill>
                  <a:srgbClr val="FFFF00"/>
                </a:solidFill>
              </a:rPr>
              <a:t>Approx. 550 participants</a:t>
            </a:r>
          </a:p>
        </p:txBody>
      </p:sp>
      <p:sp>
        <p:nvSpPr>
          <p:cNvPr id="2" name="Down Arrow 1">
            <a:extLst>
              <a:ext uri="{FF2B5EF4-FFF2-40B4-BE49-F238E27FC236}">
                <a16:creationId xmlns:a16="http://schemas.microsoft.com/office/drawing/2014/main" id="{EA8EB691-D6F5-F14B-99F9-DEDC7502E6B2}"/>
              </a:ext>
            </a:extLst>
          </p:cNvPr>
          <p:cNvSpPr/>
          <p:nvPr/>
        </p:nvSpPr>
        <p:spPr>
          <a:xfrm>
            <a:off x="6888384" y="1297172"/>
            <a:ext cx="182267" cy="3083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525269"/>
      </p:ext>
    </p:extLst>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2946</Words>
  <Application>Microsoft Office PowerPoint</Application>
  <PresentationFormat>On-screen Show (16:9)</PresentationFormat>
  <Paragraphs>278</Paragraphs>
  <Slides>40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Courier New</vt:lpstr>
      <vt:lpstr>Dosis</vt:lpstr>
      <vt:lpstr>Droid Serif</vt:lpstr>
      <vt:lpstr>Gill Sans MT</vt:lpstr>
      <vt:lpstr>Pontano Sans</vt:lpstr>
      <vt:lpstr>Symbol</vt:lpstr>
      <vt:lpstr>Wingdings</vt:lpstr>
      <vt:lpstr>Nestor template</vt:lpstr>
      <vt:lpstr>PowerPoint Presentation</vt:lpstr>
      <vt:lpstr>128 days</vt:lpstr>
      <vt:lpstr>26</vt:lpstr>
      <vt:lpstr>Organisers</vt:lpstr>
      <vt:lpstr>PowerPoint Presentation</vt:lpstr>
      <vt:lpstr>PowerPoint Presentation</vt:lpstr>
      <vt:lpstr>PowerPoint Presentation</vt:lpstr>
      <vt:lpstr>Participants</vt:lpstr>
      <vt:lpstr>Profile of participants</vt:lpstr>
      <vt:lpstr>PowerPoint Presentation</vt:lpstr>
      <vt:lpstr>PowerPoint Presentation</vt:lpstr>
      <vt:lpstr>Why, to what end</vt:lpstr>
      <vt:lpstr>PowerPoint Presentation</vt:lpstr>
      <vt:lpstr>PowerPoint Presentation</vt:lpstr>
      <vt:lpstr>PowerPoint Presentation</vt:lpstr>
      <vt:lpstr>PowerPoint Presentation</vt:lpstr>
      <vt:lpstr>PowerPoint Presentation</vt:lpstr>
      <vt:lpstr>PowerPoint Presentation</vt:lpstr>
      <vt:lpstr>Other</vt:lpstr>
      <vt:lpstr>PowerPoint Presentation</vt:lpstr>
      <vt:lpstr>PowerPoint Presentation</vt:lpstr>
      <vt:lpstr>PowerPoint Presentation</vt:lpstr>
      <vt:lpstr>PowerPoint Presentation</vt:lpstr>
      <vt:lpstr>PowerPoint Presentation</vt:lpstr>
      <vt:lpstr>PowerPoint Presentation</vt:lpstr>
      <vt:lpstr>Follow-up</vt:lpstr>
      <vt:lpstr>Follow-up by participants</vt:lpstr>
      <vt:lpstr>PowerPoint Presentation</vt:lpstr>
      <vt:lpstr>Follow-up by organisers</vt:lpstr>
      <vt:lpstr>How</vt:lpstr>
      <vt:lpstr>PowerPoint Presentation</vt:lpstr>
      <vt:lpstr>PowerPoint Presentation</vt:lpstr>
      <vt:lpstr>PowerPoint Presentation</vt:lpstr>
      <vt:lpstr>PowerPoint Presentation</vt:lpstr>
      <vt:lpstr>PowerPoint Presentation</vt:lpstr>
      <vt:lpstr>PowerPoint Presentation</vt:lpstr>
      <vt:lpstr>Suggestions by the organisers</vt:lpstr>
      <vt:lpstr>Need for further support from CoE</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JITEA Marius</dc:creator>
  <cp:lastModifiedBy>JITEA Marius</cp:lastModifiedBy>
  <cp:revision>35</cp:revision>
  <dcterms:modified xsi:type="dcterms:W3CDTF">2019-12-17T13:51:33Z</dcterms:modified>
</cp:coreProperties>
</file>