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683" r:id="rId2"/>
    <p:sldMasterId id="2147483685" r:id="rId3"/>
  </p:sldMasterIdLst>
  <p:notesMasterIdLst>
    <p:notesMasterId r:id="rId36"/>
  </p:notesMasterIdLst>
  <p:handoutMasterIdLst>
    <p:handoutMasterId r:id="rId37"/>
  </p:handoutMasterIdLst>
  <p:sldIdLst>
    <p:sldId id="264" r:id="rId4"/>
    <p:sldId id="308" r:id="rId5"/>
    <p:sldId id="298" r:id="rId6"/>
    <p:sldId id="309" r:id="rId7"/>
    <p:sldId id="310" r:id="rId8"/>
    <p:sldId id="324" r:id="rId9"/>
    <p:sldId id="325" r:id="rId10"/>
    <p:sldId id="311" r:id="rId11"/>
    <p:sldId id="312" r:id="rId12"/>
    <p:sldId id="313" r:id="rId13"/>
    <p:sldId id="314" r:id="rId14"/>
    <p:sldId id="315" r:id="rId15"/>
    <p:sldId id="316" r:id="rId16"/>
    <p:sldId id="317" r:id="rId17"/>
    <p:sldId id="318" r:id="rId18"/>
    <p:sldId id="320" r:id="rId19"/>
    <p:sldId id="321" r:id="rId20"/>
    <p:sldId id="322" r:id="rId21"/>
    <p:sldId id="323" r:id="rId22"/>
    <p:sldId id="266" r:id="rId23"/>
    <p:sldId id="327" r:id="rId24"/>
    <p:sldId id="328" r:id="rId25"/>
    <p:sldId id="330" r:id="rId26"/>
    <p:sldId id="333" r:id="rId27"/>
    <p:sldId id="331" r:id="rId28"/>
    <p:sldId id="329" r:id="rId29"/>
    <p:sldId id="338" r:id="rId30"/>
    <p:sldId id="340" r:id="rId31"/>
    <p:sldId id="339" r:id="rId32"/>
    <p:sldId id="326" r:id="rId33"/>
    <p:sldId id="332" r:id="rId34"/>
    <p:sldId id="300" r:id="rId35"/>
  </p:sldIdLst>
  <p:sldSz cx="9144000" cy="6858000" type="screen4x3"/>
  <p:notesSz cx="6805613" cy="9944100"/>
  <p:defaultTex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7CFDA71E-1994-CDF5-B732-77E364D3EE6A}" name="NAUMOVSKA Lidija" initials="NL" userId="S::Lidija.NAUMOVSKA@coe.int::f0d7f3bc-626e-40e6-afa1-e3725a854c12" providerId="AD"/>
  <p188:author id="{6DB58FC0-6EC4-8262-F269-CEC07FBB1CCF}" name="ZOL Daniela" initials="ZD" userId="ZOL Daniela" providerId="None"/>
  <p188:author id="{C12445ED-6AE2-C8C8-2236-74B4AEEAE49D}" name="SCHURRER Christel" initials="SC" userId="S::Christel.SCHURRER@coe.int::50b83f59-a4e2-4b00-ab9b-174b87c5ae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40"/>
    <a:srgbClr val="002060"/>
    <a:srgbClr val="0D34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1" autoAdjust="0"/>
    <p:restoredTop sz="89447" autoAdjust="0"/>
  </p:normalViewPr>
  <p:slideViewPr>
    <p:cSldViewPr snapToGrid="0" snapToObjects="1">
      <p:cViewPr varScale="1">
        <p:scale>
          <a:sx n="102" d="100"/>
          <a:sy n="102" d="100"/>
        </p:scale>
        <p:origin x="187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46" d="100"/>
          <a:sy n="46" d="100"/>
        </p:scale>
        <p:origin x="280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D44396-DC6E-4A2D-8B0E-0EF79AB02E2B}"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en-GB"/>
        </a:p>
      </dgm:t>
    </dgm:pt>
    <dgm:pt modelId="{2B14F73B-DDD4-456D-93ED-1DDB507B2857}">
      <dgm:prSet phldrT="[Text]"/>
      <dgm:spPr/>
      <dgm:t>
        <a:bodyPr/>
        <a:lstStyle/>
        <a:p>
          <a:r>
            <a:rPr lang="fr-FR" b="1" dirty="0"/>
            <a:t>Qu’est-ce que </a:t>
          </a:r>
          <a:r>
            <a:rPr lang="en-GB" b="1" dirty="0"/>
            <a:t>CEPEJ-STAT?</a:t>
          </a:r>
        </a:p>
      </dgm:t>
    </dgm:pt>
    <dgm:pt modelId="{C4B946EF-53CB-4483-9E12-E05DD80E1F5F}" type="parTrans" cxnId="{3AAFA669-1A7F-4081-9DC7-732C8F164DE7}">
      <dgm:prSet/>
      <dgm:spPr/>
      <dgm:t>
        <a:bodyPr/>
        <a:lstStyle/>
        <a:p>
          <a:endParaRPr lang="en-GB" b="1"/>
        </a:p>
      </dgm:t>
    </dgm:pt>
    <dgm:pt modelId="{34B5E0BB-7AA3-419B-8E6B-B54F25991ACC}" type="sibTrans" cxnId="{3AAFA669-1A7F-4081-9DC7-732C8F164DE7}">
      <dgm:prSet/>
      <dgm:spPr/>
      <dgm:t>
        <a:bodyPr/>
        <a:lstStyle/>
        <a:p>
          <a:endParaRPr lang="en-GB" b="1"/>
        </a:p>
      </dgm:t>
    </dgm:pt>
    <dgm:pt modelId="{C7EFE6FF-45B5-4A28-84ED-CA9A9A268567}">
      <dgm:prSet phldrT="[Text]"/>
      <dgm:spPr/>
      <dgm:t>
        <a:bodyPr/>
        <a:lstStyle/>
        <a:p>
          <a:r>
            <a:rPr lang="fr-FR" b="1" dirty="0"/>
            <a:t>Comment est organisée CEPEJ-STAT ?</a:t>
          </a:r>
          <a:endParaRPr lang="en-GB" b="1" dirty="0"/>
        </a:p>
      </dgm:t>
    </dgm:pt>
    <dgm:pt modelId="{E977FAF1-8AF2-47E0-B031-7FE29A48C49E}" type="parTrans" cxnId="{0FB55F42-2751-49C7-8F98-9FDDDB5C4013}">
      <dgm:prSet/>
      <dgm:spPr/>
      <dgm:t>
        <a:bodyPr/>
        <a:lstStyle/>
        <a:p>
          <a:endParaRPr lang="en-GB" b="1"/>
        </a:p>
      </dgm:t>
    </dgm:pt>
    <dgm:pt modelId="{CEF87F38-33D9-4FA4-8771-EF2935844E38}" type="sibTrans" cxnId="{0FB55F42-2751-49C7-8F98-9FDDDB5C4013}">
      <dgm:prSet/>
      <dgm:spPr/>
      <dgm:t>
        <a:bodyPr/>
        <a:lstStyle/>
        <a:p>
          <a:endParaRPr lang="en-GB" b="1"/>
        </a:p>
      </dgm:t>
    </dgm:pt>
    <dgm:pt modelId="{8D8E1EF7-7E4D-4BD0-98F4-66BC01920D2F}">
      <dgm:prSet phldrT="[Text]"/>
      <dgm:spPr/>
      <dgm:t>
        <a:bodyPr/>
        <a:lstStyle/>
        <a:p>
          <a:r>
            <a:rPr lang="fr-FR" b="1" dirty="0"/>
            <a:t>Comment fonctionne CEPEJ-STAT ?</a:t>
          </a:r>
          <a:endParaRPr lang="en-GB" b="1" dirty="0"/>
        </a:p>
      </dgm:t>
    </dgm:pt>
    <dgm:pt modelId="{4E5F36EC-39B4-4BB3-B595-8AC1CC8327B8}" type="parTrans" cxnId="{69C9C8E0-55E2-463D-A53E-9EAD8AAB63AB}">
      <dgm:prSet/>
      <dgm:spPr/>
      <dgm:t>
        <a:bodyPr/>
        <a:lstStyle/>
        <a:p>
          <a:endParaRPr lang="en-GB" b="1"/>
        </a:p>
      </dgm:t>
    </dgm:pt>
    <dgm:pt modelId="{F27ADD7A-0AFB-435B-B3E7-920DE622A42E}" type="sibTrans" cxnId="{69C9C8E0-55E2-463D-A53E-9EAD8AAB63AB}">
      <dgm:prSet/>
      <dgm:spPr/>
      <dgm:t>
        <a:bodyPr/>
        <a:lstStyle/>
        <a:p>
          <a:endParaRPr lang="en-GB" b="1"/>
        </a:p>
      </dgm:t>
    </dgm:pt>
    <dgm:pt modelId="{0E3D046B-3B9D-4BD6-A650-DAAFCECA382B}">
      <dgm:prSet phldrT="[Text]"/>
      <dgm:spPr/>
      <dgm:t>
        <a:bodyPr/>
        <a:lstStyle/>
        <a:p>
          <a:r>
            <a:rPr lang="fr-FR" b="1" i="0" dirty="0"/>
            <a:t>Où trouver quoi ?</a:t>
          </a:r>
          <a:endParaRPr lang="en-GB" b="1" dirty="0"/>
        </a:p>
      </dgm:t>
    </dgm:pt>
    <dgm:pt modelId="{3BDC6580-2421-49B8-AC32-DAFABFB3C6BB}" type="parTrans" cxnId="{E7AA971D-B6A6-440C-B850-F6C69FD4F513}">
      <dgm:prSet/>
      <dgm:spPr/>
      <dgm:t>
        <a:bodyPr/>
        <a:lstStyle/>
        <a:p>
          <a:endParaRPr lang="en-GB" b="1"/>
        </a:p>
      </dgm:t>
    </dgm:pt>
    <dgm:pt modelId="{F05B4361-1FBF-49D2-88F3-356A921756B1}" type="sibTrans" cxnId="{E7AA971D-B6A6-440C-B850-F6C69FD4F513}">
      <dgm:prSet/>
      <dgm:spPr/>
      <dgm:t>
        <a:bodyPr/>
        <a:lstStyle/>
        <a:p>
          <a:endParaRPr lang="en-GB" b="1"/>
        </a:p>
      </dgm:t>
    </dgm:pt>
    <dgm:pt modelId="{3F3BFACF-2953-4836-B7F5-BDE3AC419F66}">
      <dgm:prSet phldrT="[Text]"/>
      <dgm:spPr/>
      <dgm:t>
        <a:bodyPr/>
        <a:lstStyle/>
        <a:p>
          <a:r>
            <a:rPr lang="fr-FR" b="1" dirty="0"/>
            <a:t>Conseils pour trouver des données - hiérarchie</a:t>
          </a:r>
          <a:endParaRPr lang="en-GB" b="1" dirty="0"/>
        </a:p>
      </dgm:t>
    </dgm:pt>
    <dgm:pt modelId="{3A9A726A-C866-4BC2-A8CD-2C7A3FF5D2F8}" type="sibTrans" cxnId="{194F4BB9-4868-409B-BEBC-B09518EA760D}">
      <dgm:prSet/>
      <dgm:spPr/>
      <dgm:t>
        <a:bodyPr/>
        <a:lstStyle/>
        <a:p>
          <a:endParaRPr lang="fr-FR" b="1"/>
        </a:p>
      </dgm:t>
    </dgm:pt>
    <dgm:pt modelId="{1DCF7411-760D-4B80-87E6-016BCB4D4C0F}" type="parTrans" cxnId="{194F4BB9-4868-409B-BEBC-B09518EA760D}">
      <dgm:prSet/>
      <dgm:spPr/>
      <dgm:t>
        <a:bodyPr/>
        <a:lstStyle/>
        <a:p>
          <a:endParaRPr lang="fr-FR" b="1"/>
        </a:p>
      </dgm:t>
    </dgm:pt>
    <dgm:pt modelId="{FBE378FA-8F94-4A05-811C-9B334047F9B5}" type="pres">
      <dgm:prSet presAssocID="{1AD44396-DC6E-4A2D-8B0E-0EF79AB02E2B}" presName="Name0" presStyleCnt="0">
        <dgm:presLayoutVars>
          <dgm:chMax val="7"/>
          <dgm:chPref val="7"/>
          <dgm:dir/>
        </dgm:presLayoutVars>
      </dgm:prSet>
      <dgm:spPr/>
    </dgm:pt>
    <dgm:pt modelId="{577BB8C0-F05F-410E-8145-0001AE803171}" type="pres">
      <dgm:prSet presAssocID="{1AD44396-DC6E-4A2D-8B0E-0EF79AB02E2B}" presName="Name1" presStyleCnt="0"/>
      <dgm:spPr/>
    </dgm:pt>
    <dgm:pt modelId="{5C9AB7D5-37C2-449E-8B59-BBC78726E2C2}" type="pres">
      <dgm:prSet presAssocID="{1AD44396-DC6E-4A2D-8B0E-0EF79AB02E2B}" presName="cycle" presStyleCnt="0"/>
      <dgm:spPr/>
    </dgm:pt>
    <dgm:pt modelId="{1D5C620B-3547-41F7-815A-7C466C8C970F}" type="pres">
      <dgm:prSet presAssocID="{1AD44396-DC6E-4A2D-8B0E-0EF79AB02E2B}" presName="srcNode" presStyleLbl="node1" presStyleIdx="0" presStyleCnt="5"/>
      <dgm:spPr/>
    </dgm:pt>
    <dgm:pt modelId="{1AF0D300-2D03-4C92-AB50-EEC490763575}" type="pres">
      <dgm:prSet presAssocID="{1AD44396-DC6E-4A2D-8B0E-0EF79AB02E2B}" presName="conn" presStyleLbl="parChTrans1D2" presStyleIdx="0" presStyleCnt="1"/>
      <dgm:spPr/>
    </dgm:pt>
    <dgm:pt modelId="{F3F7B304-BE95-4613-802D-3460C1D1F2A4}" type="pres">
      <dgm:prSet presAssocID="{1AD44396-DC6E-4A2D-8B0E-0EF79AB02E2B}" presName="extraNode" presStyleLbl="node1" presStyleIdx="0" presStyleCnt="5"/>
      <dgm:spPr/>
    </dgm:pt>
    <dgm:pt modelId="{3BA78E8C-283A-4979-A670-C11554E2DAF4}" type="pres">
      <dgm:prSet presAssocID="{1AD44396-DC6E-4A2D-8B0E-0EF79AB02E2B}" presName="dstNode" presStyleLbl="node1" presStyleIdx="0" presStyleCnt="5"/>
      <dgm:spPr/>
    </dgm:pt>
    <dgm:pt modelId="{39F1EE63-02A1-4545-A0B1-EC1A69A1C73E}" type="pres">
      <dgm:prSet presAssocID="{2B14F73B-DDD4-456D-93ED-1DDB507B2857}" presName="text_1" presStyleLbl="node1" presStyleIdx="0" presStyleCnt="5">
        <dgm:presLayoutVars>
          <dgm:bulletEnabled val="1"/>
        </dgm:presLayoutVars>
      </dgm:prSet>
      <dgm:spPr/>
    </dgm:pt>
    <dgm:pt modelId="{93ACE1B1-DEC6-41BC-9413-E4282800097F}" type="pres">
      <dgm:prSet presAssocID="{2B14F73B-DDD4-456D-93ED-1DDB507B2857}" presName="accent_1" presStyleCnt="0"/>
      <dgm:spPr/>
    </dgm:pt>
    <dgm:pt modelId="{4CFD2F5D-8F05-4CBA-B5AE-3B216FE82818}" type="pres">
      <dgm:prSet presAssocID="{2B14F73B-DDD4-456D-93ED-1DDB507B2857}" presName="accentRepeatNode" presStyleLbl="solidFgAcc1" presStyleIdx="0" presStyleCnt="5"/>
      <dgm:spPr/>
    </dgm:pt>
    <dgm:pt modelId="{0D52CF75-B732-4716-8426-10634314D03A}" type="pres">
      <dgm:prSet presAssocID="{C7EFE6FF-45B5-4A28-84ED-CA9A9A268567}" presName="text_2" presStyleLbl="node1" presStyleIdx="1" presStyleCnt="5">
        <dgm:presLayoutVars>
          <dgm:bulletEnabled val="1"/>
        </dgm:presLayoutVars>
      </dgm:prSet>
      <dgm:spPr/>
    </dgm:pt>
    <dgm:pt modelId="{37D304CC-2755-4FDB-AD19-F2268CFABA23}" type="pres">
      <dgm:prSet presAssocID="{C7EFE6FF-45B5-4A28-84ED-CA9A9A268567}" presName="accent_2" presStyleCnt="0"/>
      <dgm:spPr/>
    </dgm:pt>
    <dgm:pt modelId="{7A209CD9-1ED0-4172-9942-D8FE89344F08}" type="pres">
      <dgm:prSet presAssocID="{C7EFE6FF-45B5-4A28-84ED-CA9A9A268567}" presName="accentRepeatNode" presStyleLbl="solidFgAcc1" presStyleIdx="1" presStyleCnt="5"/>
      <dgm:spPr/>
    </dgm:pt>
    <dgm:pt modelId="{A115734D-982B-47CA-AE87-9F21EC031E97}" type="pres">
      <dgm:prSet presAssocID="{8D8E1EF7-7E4D-4BD0-98F4-66BC01920D2F}" presName="text_3" presStyleLbl="node1" presStyleIdx="2" presStyleCnt="5">
        <dgm:presLayoutVars>
          <dgm:bulletEnabled val="1"/>
        </dgm:presLayoutVars>
      </dgm:prSet>
      <dgm:spPr/>
    </dgm:pt>
    <dgm:pt modelId="{3323A411-8DE6-4669-897F-131F1594642B}" type="pres">
      <dgm:prSet presAssocID="{8D8E1EF7-7E4D-4BD0-98F4-66BC01920D2F}" presName="accent_3" presStyleCnt="0"/>
      <dgm:spPr/>
    </dgm:pt>
    <dgm:pt modelId="{91AA932B-FE77-4815-8CE7-C59D312F83F8}" type="pres">
      <dgm:prSet presAssocID="{8D8E1EF7-7E4D-4BD0-98F4-66BC01920D2F}" presName="accentRepeatNode" presStyleLbl="solidFgAcc1" presStyleIdx="2" presStyleCnt="5"/>
      <dgm:spPr/>
    </dgm:pt>
    <dgm:pt modelId="{0AC37329-8CA4-4F10-B011-801B4D3A5433}" type="pres">
      <dgm:prSet presAssocID="{0E3D046B-3B9D-4BD6-A650-DAAFCECA382B}" presName="text_4" presStyleLbl="node1" presStyleIdx="3" presStyleCnt="5">
        <dgm:presLayoutVars>
          <dgm:bulletEnabled val="1"/>
        </dgm:presLayoutVars>
      </dgm:prSet>
      <dgm:spPr/>
    </dgm:pt>
    <dgm:pt modelId="{83FC5153-5B7C-4B03-912E-755A39175608}" type="pres">
      <dgm:prSet presAssocID="{0E3D046B-3B9D-4BD6-A650-DAAFCECA382B}" presName="accent_4" presStyleCnt="0"/>
      <dgm:spPr/>
    </dgm:pt>
    <dgm:pt modelId="{331AF245-1ED7-4B28-ADDE-A2D3EB2ACBAB}" type="pres">
      <dgm:prSet presAssocID="{0E3D046B-3B9D-4BD6-A650-DAAFCECA382B}" presName="accentRepeatNode" presStyleLbl="solidFgAcc1" presStyleIdx="3" presStyleCnt="5"/>
      <dgm:spPr/>
    </dgm:pt>
    <dgm:pt modelId="{8C28A206-3AE3-4FF3-B208-1A64AC6688D5}" type="pres">
      <dgm:prSet presAssocID="{3F3BFACF-2953-4836-B7F5-BDE3AC419F66}" presName="text_5" presStyleLbl="node1" presStyleIdx="4" presStyleCnt="5">
        <dgm:presLayoutVars>
          <dgm:bulletEnabled val="1"/>
        </dgm:presLayoutVars>
      </dgm:prSet>
      <dgm:spPr/>
    </dgm:pt>
    <dgm:pt modelId="{2EBC4BFC-D9AF-4BE8-B87A-A456E1AB5945}" type="pres">
      <dgm:prSet presAssocID="{3F3BFACF-2953-4836-B7F5-BDE3AC419F66}" presName="accent_5" presStyleCnt="0"/>
      <dgm:spPr/>
    </dgm:pt>
    <dgm:pt modelId="{C4F7E6D7-3C82-47B0-A44B-47AD322F2FFE}" type="pres">
      <dgm:prSet presAssocID="{3F3BFACF-2953-4836-B7F5-BDE3AC419F66}" presName="accentRepeatNode" presStyleLbl="solidFgAcc1" presStyleIdx="4" presStyleCnt="5"/>
      <dgm:spPr/>
    </dgm:pt>
  </dgm:ptLst>
  <dgm:cxnLst>
    <dgm:cxn modelId="{FEDDA50A-C73D-43ED-A7E8-0A9CE6E8647F}" type="presOf" srcId="{2B14F73B-DDD4-456D-93ED-1DDB507B2857}" destId="{39F1EE63-02A1-4545-A0B1-EC1A69A1C73E}" srcOrd="0" destOrd="0" presId="urn:microsoft.com/office/officeart/2008/layout/VerticalCurvedList"/>
    <dgm:cxn modelId="{E7AA971D-B6A6-440C-B850-F6C69FD4F513}" srcId="{1AD44396-DC6E-4A2D-8B0E-0EF79AB02E2B}" destId="{0E3D046B-3B9D-4BD6-A650-DAAFCECA382B}" srcOrd="3" destOrd="0" parTransId="{3BDC6580-2421-49B8-AC32-DAFABFB3C6BB}" sibTransId="{F05B4361-1FBF-49D2-88F3-356A921756B1}"/>
    <dgm:cxn modelId="{AA86C140-EC13-49E7-8F97-9B66DCD9FF1B}" type="presOf" srcId="{34B5E0BB-7AA3-419B-8E6B-B54F25991ACC}" destId="{1AF0D300-2D03-4C92-AB50-EEC490763575}" srcOrd="0" destOrd="0" presId="urn:microsoft.com/office/officeart/2008/layout/VerticalCurvedList"/>
    <dgm:cxn modelId="{0FB55F42-2751-49C7-8F98-9FDDDB5C4013}" srcId="{1AD44396-DC6E-4A2D-8B0E-0EF79AB02E2B}" destId="{C7EFE6FF-45B5-4A28-84ED-CA9A9A268567}" srcOrd="1" destOrd="0" parTransId="{E977FAF1-8AF2-47E0-B031-7FE29A48C49E}" sibTransId="{CEF87F38-33D9-4FA4-8771-EF2935844E38}"/>
    <dgm:cxn modelId="{3AAFA669-1A7F-4081-9DC7-732C8F164DE7}" srcId="{1AD44396-DC6E-4A2D-8B0E-0EF79AB02E2B}" destId="{2B14F73B-DDD4-456D-93ED-1DDB507B2857}" srcOrd="0" destOrd="0" parTransId="{C4B946EF-53CB-4483-9E12-E05DD80E1F5F}" sibTransId="{34B5E0BB-7AA3-419B-8E6B-B54F25991ACC}"/>
    <dgm:cxn modelId="{09C3AA58-6115-4D79-9D74-8277BBA12D7F}" type="presOf" srcId="{8D8E1EF7-7E4D-4BD0-98F4-66BC01920D2F}" destId="{A115734D-982B-47CA-AE87-9F21EC031E97}" srcOrd="0" destOrd="0" presId="urn:microsoft.com/office/officeart/2008/layout/VerticalCurvedList"/>
    <dgm:cxn modelId="{D233D384-46F8-46C3-A8EA-ABC4ADF3764C}" type="presOf" srcId="{3F3BFACF-2953-4836-B7F5-BDE3AC419F66}" destId="{8C28A206-3AE3-4FF3-B208-1A64AC6688D5}" srcOrd="0" destOrd="0" presId="urn:microsoft.com/office/officeart/2008/layout/VerticalCurvedList"/>
    <dgm:cxn modelId="{02BEB0B5-4156-49C3-A029-BCB670C5F3B5}" type="presOf" srcId="{C7EFE6FF-45B5-4A28-84ED-CA9A9A268567}" destId="{0D52CF75-B732-4716-8426-10634314D03A}" srcOrd="0" destOrd="0" presId="urn:microsoft.com/office/officeart/2008/layout/VerticalCurvedList"/>
    <dgm:cxn modelId="{194F4BB9-4868-409B-BEBC-B09518EA760D}" srcId="{1AD44396-DC6E-4A2D-8B0E-0EF79AB02E2B}" destId="{3F3BFACF-2953-4836-B7F5-BDE3AC419F66}" srcOrd="4" destOrd="0" parTransId="{1DCF7411-760D-4B80-87E6-016BCB4D4C0F}" sibTransId="{3A9A726A-C866-4BC2-A8CD-2C7A3FF5D2F8}"/>
    <dgm:cxn modelId="{B4F005D6-E7DB-435F-8140-E40573E8CC05}" type="presOf" srcId="{0E3D046B-3B9D-4BD6-A650-DAAFCECA382B}" destId="{0AC37329-8CA4-4F10-B011-801B4D3A5433}" srcOrd="0" destOrd="0" presId="urn:microsoft.com/office/officeart/2008/layout/VerticalCurvedList"/>
    <dgm:cxn modelId="{69C9C8E0-55E2-463D-A53E-9EAD8AAB63AB}" srcId="{1AD44396-DC6E-4A2D-8B0E-0EF79AB02E2B}" destId="{8D8E1EF7-7E4D-4BD0-98F4-66BC01920D2F}" srcOrd="2" destOrd="0" parTransId="{4E5F36EC-39B4-4BB3-B595-8AC1CC8327B8}" sibTransId="{F27ADD7A-0AFB-435B-B3E7-920DE622A42E}"/>
    <dgm:cxn modelId="{8C96A3EB-D7E9-4C58-8E3D-F8483658809A}" type="presOf" srcId="{1AD44396-DC6E-4A2D-8B0E-0EF79AB02E2B}" destId="{FBE378FA-8F94-4A05-811C-9B334047F9B5}" srcOrd="0" destOrd="0" presId="urn:microsoft.com/office/officeart/2008/layout/VerticalCurvedList"/>
    <dgm:cxn modelId="{55E61CB5-2254-46C1-9161-7C1B2E3B6C3E}" type="presParOf" srcId="{FBE378FA-8F94-4A05-811C-9B334047F9B5}" destId="{577BB8C0-F05F-410E-8145-0001AE803171}" srcOrd="0" destOrd="0" presId="urn:microsoft.com/office/officeart/2008/layout/VerticalCurvedList"/>
    <dgm:cxn modelId="{18A0844F-989E-4FCD-82C6-8FB64EE7533D}" type="presParOf" srcId="{577BB8C0-F05F-410E-8145-0001AE803171}" destId="{5C9AB7D5-37C2-449E-8B59-BBC78726E2C2}" srcOrd="0" destOrd="0" presId="urn:microsoft.com/office/officeart/2008/layout/VerticalCurvedList"/>
    <dgm:cxn modelId="{FCC0F9CF-5BAF-4A33-9D62-01557A3C9D9D}" type="presParOf" srcId="{5C9AB7D5-37C2-449E-8B59-BBC78726E2C2}" destId="{1D5C620B-3547-41F7-815A-7C466C8C970F}" srcOrd="0" destOrd="0" presId="urn:microsoft.com/office/officeart/2008/layout/VerticalCurvedList"/>
    <dgm:cxn modelId="{114BA8FF-4B6C-444B-BB99-289F22E63F7C}" type="presParOf" srcId="{5C9AB7D5-37C2-449E-8B59-BBC78726E2C2}" destId="{1AF0D300-2D03-4C92-AB50-EEC490763575}" srcOrd="1" destOrd="0" presId="urn:microsoft.com/office/officeart/2008/layout/VerticalCurvedList"/>
    <dgm:cxn modelId="{F5005767-C52C-4F72-9879-39DED6C054D8}" type="presParOf" srcId="{5C9AB7D5-37C2-449E-8B59-BBC78726E2C2}" destId="{F3F7B304-BE95-4613-802D-3460C1D1F2A4}" srcOrd="2" destOrd="0" presId="urn:microsoft.com/office/officeart/2008/layout/VerticalCurvedList"/>
    <dgm:cxn modelId="{1D3C1C70-DA68-422A-AF5D-962DDB9BF562}" type="presParOf" srcId="{5C9AB7D5-37C2-449E-8B59-BBC78726E2C2}" destId="{3BA78E8C-283A-4979-A670-C11554E2DAF4}" srcOrd="3" destOrd="0" presId="urn:microsoft.com/office/officeart/2008/layout/VerticalCurvedList"/>
    <dgm:cxn modelId="{D8DFDF4E-C24A-4B01-ACB7-FC2B6F5C9028}" type="presParOf" srcId="{577BB8C0-F05F-410E-8145-0001AE803171}" destId="{39F1EE63-02A1-4545-A0B1-EC1A69A1C73E}" srcOrd="1" destOrd="0" presId="urn:microsoft.com/office/officeart/2008/layout/VerticalCurvedList"/>
    <dgm:cxn modelId="{9E65BAEE-6A01-43D4-AF91-224F50306044}" type="presParOf" srcId="{577BB8C0-F05F-410E-8145-0001AE803171}" destId="{93ACE1B1-DEC6-41BC-9413-E4282800097F}" srcOrd="2" destOrd="0" presId="urn:microsoft.com/office/officeart/2008/layout/VerticalCurvedList"/>
    <dgm:cxn modelId="{96F72673-9E21-4498-9F73-E29E25C77A77}" type="presParOf" srcId="{93ACE1B1-DEC6-41BC-9413-E4282800097F}" destId="{4CFD2F5D-8F05-4CBA-B5AE-3B216FE82818}" srcOrd="0" destOrd="0" presId="urn:microsoft.com/office/officeart/2008/layout/VerticalCurvedList"/>
    <dgm:cxn modelId="{CA688283-5981-4B6A-9FFA-68E42B450B8E}" type="presParOf" srcId="{577BB8C0-F05F-410E-8145-0001AE803171}" destId="{0D52CF75-B732-4716-8426-10634314D03A}" srcOrd="3" destOrd="0" presId="urn:microsoft.com/office/officeart/2008/layout/VerticalCurvedList"/>
    <dgm:cxn modelId="{D15F928C-BE54-49C2-B2E2-710F02456789}" type="presParOf" srcId="{577BB8C0-F05F-410E-8145-0001AE803171}" destId="{37D304CC-2755-4FDB-AD19-F2268CFABA23}" srcOrd="4" destOrd="0" presId="urn:microsoft.com/office/officeart/2008/layout/VerticalCurvedList"/>
    <dgm:cxn modelId="{1E16C33D-C409-4CAF-9DB3-B009DF4DA157}" type="presParOf" srcId="{37D304CC-2755-4FDB-AD19-F2268CFABA23}" destId="{7A209CD9-1ED0-4172-9942-D8FE89344F08}" srcOrd="0" destOrd="0" presId="urn:microsoft.com/office/officeart/2008/layout/VerticalCurvedList"/>
    <dgm:cxn modelId="{356BF226-16DC-4672-871B-0989EE054E09}" type="presParOf" srcId="{577BB8C0-F05F-410E-8145-0001AE803171}" destId="{A115734D-982B-47CA-AE87-9F21EC031E97}" srcOrd="5" destOrd="0" presId="urn:microsoft.com/office/officeart/2008/layout/VerticalCurvedList"/>
    <dgm:cxn modelId="{CDE139C8-00D1-4E70-95B9-76CA53DA4013}" type="presParOf" srcId="{577BB8C0-F05F-410E-8145-0001AE803171}" destId="{3323A411-8DE6-4669-897F-131F1594642B}" srcOrd="6" destOrd="0" presId="urn:microsoft.com/office/officeart/2008/layout/VerticalCurvedList"/>
    <dgm:cxn modelId="{D88218C0-B6E4-4E59-8B3D-457DB72A64AE}" type="presParOf" srcId="{3323A411-8DE6-4669-897F-131F1594642B}" destId="{91AA932B-FE77-4815-8CE7-C59D312F83F8}" srcOrd="0" destOrd="0" presId="urn:microsoft.com/office/officeart/2008/layout/VerticalCurvedList"/>
    <dgm:cxn modelId="{7EB882B0-8774-4297-AF1C-3A48A782B0F3}" type="presParOf" srcId="{577BB8C0-F05F-410E-8145-0001AE803171}" destId="{0AC37329-8CA4-4F10-B011-801B4D3A5433}" srcOrd="7" destOrd="0" presId="urn:microsoft.com/office/officeart/2008/layout/VerticalCurvedList"/>
    <dgm:cxn modelId="{3B6DD01B-625B-4943-9429-1B52D9BBA38C}" type="presParOf" srcId="{577BB8C0-F05F-410E-8145-0001AE803171}" destId="{83FC5153-5B7C-4B03-912E-755A39175608}" srcOrd="8" destOrd="0" presId="urn:microsoft.com/office/officeart/2008/layout/VerticalCurvedList"/>
    <dgm:cxn modelId="{F94E044F-905D-4832-B88B-BAE478EDE02E}" type="presParOf" srcId="{83FC5153-5B7C-4B03-912E-755A39175608}" destId="{331AF245-1ED7-4B28-ADDE-A2D3EB2ACBAB}" srcOrd="0" destOrd="0" presId="urn:microsoft.com/office/officeart/2008/layout/VerticalCurvedList"/>
    <dgm:cxn modelId="{401BEE6C-77BD-4559-BA80-B90446D509B5}" type="presParOf" srcId="{577BB8C0-F05F-410E-8145-0001AE803171}" destId="{8C28A206-3AE3-4FF3-B208-1A64AC6688D5}" srcOrd="9" destOrd="0" presId="urn:microsoft.com/office/officeart/2008/layout/VerticalCurvedList"/>
    <dgm:cxn modelId="{56986A48-468B-4217-B6DC-C75AB960437D}" type="presParOf" srcId="{577BB8C0-F05F-410E-8145-0001AE803171}" destId="{2EBC4BFC-D9AF-4BE8-B87A-A456E1AB5945}" srcOrd="10" destOrd="0" presId="urn:microsoft.com/office/officeart/2008/layout/VerticalCurvedList"/>
    <dgm:cxn modelId="{A6D7A833-92AD-490E-982C-3B404BE435EB}" type="presParOf" srcId="{2EBC4BFC-D9AF-4BE8-B87A-A456E1AB5945}" destId="{C4F7E6D7-3C82-47B0-A44B-47AD322F2FF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421D97-9D7A-4C64-A2CF-FB586DF83AAD}"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fr-FR"/>
        </a:p>
      </dgm:t>
    </dgm:pt>
    <dgm:pt modelId="{712876C4-C211-45BB-96F1-C2A7482EC681}">
      <dgm:prSet phldrT="[Text]" custT="1"/>
      <dgm:spPr/>
      <dgm:t>
        <a:bodyPr/>
        <a:lstStyle/>
        <a:p>
          <a:r>
            <a:rPr lang="fr-FR" sz="1100" b="1" noProof="0" dirty="0"/>
            <a:t>Cas de première instance</a:t>
          </a:r>
          <a:endParaRPr lang="fr-FR" sz="1100" b="1" dirty="0"/>
        </a:p>
      </dgm:t>
    </dgm:pt>
    <dgm:pt modelId="{8A18E086-157E-4F18-87FD-28999E8747D1}" type="parTrans" cxnId="{22EAB736-5A1B-4179-AC3D-619C411A3D02}">
      <dgm:prSet/>
      <dgm:spPr/>
      <dgm:t>
        <a:bodyPr/>
        <a:lstStyle/>
        <a:p>
          <a:endParaRPr lang="fr-FR"/>
        </a:p>
      </dgm:t>
    </dgm:pt>
    <dgm:pt modelId="{C380C2D1-E6FB-450F-9485-1C6ED0CC140B}" type="sibTrans" cxnId="{22EAB736-5A1B-4179-AC3D-619C411A3D02}">
      <dgm:prSet/>
      <dgm:spPr/>
      <dgm:t>
        <a:bodyPr/>
        <a:lstStyle/>
        <a:p>
          <a:endParaRPr lang="fr-FR"/>
        </a:p>
      </dgm:t>
    </dgm:pt>
    <dgm:pt modelId="{2F1DCA5F-1919-41DB-A23D-BD755A0779C3}">
      <dgm:prSet custT="1"/>
      <dgm:spPr/>
      <dgm:t>
        <a:bodyPr/>
        <a:lstStyle/>
        <a:p>
          <a:r>
            <a:rPr lang="fr-FR" sz="800" b="1" noProof="0" dirty="0"/>
            <a:t>Total des affaires autres que pénales</a:t>
          </a:r>
        </a:p>
      </dgm:t>
    </dgm:pt>
    <dgm:pt modelId="{CEE079AA-7343-48CB-8CDE-32061A777587}" type="parTrans" cxnId="{F3814F40-AA9C-48BE-ACE2-FAD4E636FA4E}">
      <dgm:prSet/>
      <dgm:spPr/>
      <dgm:t>
        <a:bodyPr/>
        <a:lstStyle/>
        <a:p>
          <a:endParaRPr lang="fr-FR"/>
        </a:p>
      </dgm:t>
    </dgm:pt>
    <dgm:pt modelId="{5E5F6784-1321-42D4-B2F5-80656ACF30CE}" type="sibTrans" cxnId="{F3814F40-AA9C-48BE-ACE2-FAD4E636FA4E}">
      <dgm:prSet/>
      <dgm:spPr/>
      <dgm:t>
        <a:bodyPr/>
        <a:lstStyle/>
        <a:p>
          <a:endParaRPr lang="fr-FR"/>
        </a:p>
      </dgm:t>
    </dgm:pt>
    <dgm:pt modelId="{B7E12777-BBC7-4BCD-B7D4-FE5FA69682A8}">
      <dgm:prSet custT="1"/>
      <dgm:spPr/>
      <dgm:t>
        <a:bodyPr/>
        <a:lstStyle/>
        <a:p>
          <a:r>
            <a:rPr lang="fr-FR" sz="800" b="1" i="0" dirty="0"/>
            <a:t>Affaires civiles (et commerciales) contentieuses</a:t>
          </a:r>
          <a:endParaRPr lang="fr-FR" sz="800" b="1" noProof="0" dirty="0"/>
        </a:p>
      </dgm:t>
    </dgm:pt>
    <dgm:pt modelId="{D143EEF7-EA18-4E87-9AE1-0B5B55A870B2}" type="parTrans" cxnId="{D6FF3165-68FE-433E-8DA0-D64AAE810C70}">
      <dgm:prSet/>
      <dgm:spPr/>
      <dgm:t>
        <a:bodyPr/>
        <a:lstStyle/>
        <a:p>
          <a:endParaRPr lang="fr-FR"/>
        </a:p>
      </dgm:t>
    </dgm:pt>
    <dgm:pt modelId="{68CEC622-C928-4833-8EA7-703712376F3A}" type="sibTrans" cxnId="{D6FF3165-68FE-433E-8DA0-D64AAE810C70}">
      <dgm:prSet/>
      <dgm:spPr/>
      <dgm:t>
        <a:bodyPr/>
        <a:lstStyle/>
        <a:p>
          <a:endParaRPr lang="fr-FR"/>
        </a:p>
      </dgm:t>
    </dgm:pt>
    <dgm:pt modelId="{22E476B6-68CF-4D41-BB99-8EABA577520A}">
      <dgm:prSet custT="1"/>
      <dgm:spPr/>
      <dgm:t>
        <a:bodyPr/>
        <a:lstStyle/>
        <a:p>
          <a:r>
            <a:rPr lang="fr-FR" sz="800" b="0" noProof="0" dirty="0"/>
            <a:t>Affaires pendantes au 1er janvier.</a:t>
          </a:r>
        </a:p>
      </dgm:t>
    </dgm:pt>
    <dgm:pt modelId="{7F338507-A400-4A07-A0D6-7D7A756E7D11}" type="parTrans" cxnId="{16E836B7-751B-41B0-B2E0-E691E83B1F67}">
      <dgm:prSet/>
      <dgm:spPr/>
      <dgm:t>
        <a:bodyPr/>
        <a:lstStyle/>
        <a:p>
          <a:endParaRPr lang="fr-FR"/>
        </a:p>
      </dgm:t>
    </dgm:pt>
    <dgm:pt modelId="{C0859FD0-7E8A-4B94-A80F-CB2516AAC129}" type="sibTrans" cxnId="{16E836B7-751B-41B0-B2E0-E691E83B1F67}">
      <dgm:prSet/>
      <dgm:spPr/>
      <dgm:t>
        <a:bodyPr/>
        <a:lstStyle/>
        <a:p>
          <a:endParaRPr lang="fr-FR"/>
        </a:p>
      </dgm:t>
    </dgm:pt>
    <dgm:pt modelId="{96587F15-29BC-48F4-8CC7-56B7CEADDCD1}">
      <dgm:prSet custT="1"/>
      <dgm:spPr/>
      <dgm:t>
        <a:bodyPr/>
        <a:lstStyle/>
        <a:p>
          <a:r>
            <a:rPr lang="fr-FR" sz="800" b="0" i="0" dirty="0"/>
            <a:t>Nouvelles affaires</a:t>
          </a:r>
          <a:endParaRPr lang="fr-FR" sz="800" b="0" noProof="0" dirty="0"/>
        </a:p>
      </dgm:t>
    </dgm:pt>
    <dgm:pt modelId="{768A2C15-B8F2-4497-BB99-8BD29C230177}" type="parTrans" cxnId="{497F6099-C30E-4B7B-955E-D3F4196D7AEE}">
      <dgm:prSet/>
      <dgm:spPr/>
      <dgm:t>
        <a:bodyPr/>
        <a:lstStyle/>
        <a:p>
          <a:endParaRPr lang="fr-FR"/>
        </a:p>
      </dgm:t>
    </dgm:pt>
    <dgm:pt modelId="{63C03819-C05B-4A10-9C90-4A4BC10D0CAA}" type="sibTrans" cxnId="{497F6099-C30E-4B7B-955E-D3F4196D7AEE}">
      <dgm:prSet/>
      <dgm:spPr/>
      <dgm:t>
        <a:bodyPr/>
        <a:lstStyle/>
        <a:p>
          <a:endParaRPr lang="fr-FR"/>
        </a:p>
      </dgm:t>
    </dgm:pt>
    <dgm:pt modelId="{97586D37-A6D9-4288-BEB0-6A5E2B776538}">
      <dgm:prSet custT="1"/>
      <dgm:spPr/>
      <dgm:t>
        <a:bodyPr/>
        <a:lstStyle/>
        <a:p>
          <a:r>
            <a:rPr lang="fr-FR" sz="800" b="0" i="0" dirty="0"/>
            <a:t>Affaires terminées</a:t>
          </a:r>
          <a:endParaRPr lang="fr-FR" sz="800" b="0" noProof="0" dirty="0"/>
        </a:p>
      </dgm:t>
    </dgm:pt>
    <dgm:pt modelId="{5AD3ECA2-7F92-40ED-995B-B64E2CE1C700}" type="parTrans" cxnId="{6F836942-6DC7-4CCC-BE3D-A148A10BB163}">
      <dgm:prSet/>
      <dgm:spPr/>
      <dgm:t>
        <a:bodyPr/>
        <a:lstStyle/>
        <a:p>
          <a:endParaRPr lang="fr-FR"/>
        </a:p>
      </dgm:t>
    </dgm:pt>
    <dgm:pt modelId="{DDC13FFB-1053-4C97-B72E-94A8E8F9DBA4}" type="sibTrans" cxnId="{6F836942-6DC7-4CCC-BE3D-A148A10BB163}">
      <dgm:prSet/>
      <dgm:spPr/>
      <dgm:t>
        <a:bodyPr/>
        <a:lstStyle/>
        <a:p>
          <a:endParaRPr lang="fr-FR"/>
        </a:p>
      </dgm:t>
    </dgm:pt>
    <dgm:pt modelId="{A72669A4-0EE4-403C-8FFC-4A6EECE208AB}">
      <dgm:prSet custT="1"/>
      <dgm:spPr/>
      <dgm:t>
        <a:bodyPr/>
        <a:lstStyle/>
        <a:p>
          <a:r>
            <a:rPr lang="fr-FR" sz="800" b="0" i="0" dirty="0"/>
            <a:t>Affaires pendantes au 31 décembre</a:t>
          </a:r>
          <a:endParaRPr lang="fr-FR" sz="800" b="0" noProof="0" dirty="0"/>
        </a:p>
      </dgm:t>
    </dgm:pt>
    <dgm:pt modelId="{AE87433E-4E74-4BE1-B1A0-4E93CD163C2B}" type="parTrans" cxnId="{145468C5-055D-4C8D-904B-E2BD18FE034A}">
      <dgm:prSet/>
      <dgm:spPr/>
      <dgm:t>
        <a:bodyPr/>
        <a:lstStyle/>
        <a:p>
          <a:endParaRPr lang="fr-FR"/>
        </a:p>
      </dgm:t>
    </dgm:pt>
    <dgm:pt modelId="{932DDB50-86FB-4F9A-9879-025BD17E4013}" type="sibTrans" cxnId="{145468C5-055D-4C8D-904B-E2BD18FE034A}">
      <dgm:prSet/>
      <dgm:spPr/>
      <dgm:t>
        <a:bodyPr/>
        <a:lstStyle/>
        <a:p>
          <a:endParaRPr lang="fr-FR"/>
        </a:p>
      </dgm:t>
    </dgm:pt>
    <dgm:pt modelId="{31F6DD24-0D30-49B0-8327-179446D4B2A9}">
      <dgm:prSet custT="1"/>
      <dgm:spPr/>
      <dgm:t>
        <a:bodyPr/>
        <a:lstStyle/>
        <a:p>
          <a:r>
            <a:rPr lang="fr-FR" sz="800" b="0" dirty="0"/>
            <a:t>Affaires pendantes depuis plus de 2 ans</a:t>
          </a:r>
          <a:endParaRPr lang="fr-FR" sz="800" b="0" noProof="0" dirty="0"/>
        </a:p>
      </dgm:t>
    </dgm:pt>
    <dgm:pt modelId="{D083FF3E-4B9F-4D8A-8383-33E907AF39DA}" type="parTrans" cxnId="{941E0FBB-B522-442C-96DB-1AA604E9DD56}">
      <dgm:prSet/>
      <dgm:spPr/>
      <dgm:t>
        <a:bodyPr/>
        <a:lstStyle/>
        <a:p>
          <a:endParaRPr lang="fr-FR"/>
        </a:p>
      </dgm:t>
    </dgm:pt>
    <dgm:pt modelId="{E0AAB686-DA55-41CA-8833-483F84FDEF47}" type="sibTrans" cxnId="{941E0FBB-B522-442C-96DB-1AA604E9DD56}">
      <dgm:prSet/>
      <dgm:spPr/>
      <dgm:t>
        <a:bodyPr/>
        <a:lstStyle/>
        <a:p>
          <a:endParaRPr lang="fr-FR"/>
        </a:p>
      </dgm:t>
    </dgm:pt>
    <dgm:pt modelId="{B7E21E90-8F47-4B00-A080-417F3FDCFCFD}">
      <dgm:prSet custT="1"/>
      <dgm:spPr/>
      <dgm:t>
        <a:bodyPr/>
        <a:lstStyle/>
        <a:p>
          <a:r>
            <a:rPr lang="it-IT" sz="800" b="0" noProof="0" dirty="0"/>
            <a:t>Clearance Rate</a:t>
          </a:r>
          <a:endParaRPr lang="fr-FR" sz="800" b="0" noProof="0" dirty="0"/>
        </a:p>
      </dgm:t>
    </dgm:pt>
    <dgm:pt modelId="{ADFD4C74-5A4D-4EFC-9B42-56D104D00BAB}" type="parTrans" cxnId="{A17BA7CA-0EA1-4774-B076-165D2BF1056C}">
      <dgm:prSet/>
      <dgm:spPr/>
      <dgm:t>
        <a:bodyPr/>
        <a:lstStyle/>
        <a:p>
          <a:endParaRPr lang="fr-FR"/>
        </a:p>
      </dgm:t>
    </dgm:pt>
    <dgm:pt modelId="{256943C3-EF2C-462B-8BDD-3E24185B6ECC}" type="sibTrans" cxnId="{A17BA7CA-0EA1-4774-B076-165D2BF1056C}">
      <dgm:prSet/>
      <dgm:spPr/>
      <dgm:t>
        <a:bodyPr/>
        <a:lstStyle/>
        <a:p>
          <a:endParaRPr lang="fr-FR"/>
        </a:p>
      </dgm:t>
    </dgm:pt>
    <dgm:pt modelId="{D6394D4F-B8D9-4FC7-B73D-F023FE27FB08}">
      <dgm:prSet custT="1"/>
      <dgm:spPr/>
      <dgm:t>
        <a:bodyPr/>
        <a:lstStyle/>
        <a:p>
          <a:r>
            <a:rPr lang="it-IT" sz="800" b="0" noProof="0" dirty="0"/>
            <a:t>Disposition Time</a:t>
          </a:r>
          <a:endParaRPr lang="fr-FR" sz="800" b="0" noProof="0" dirty="0"/>
        </a:p>
      </dgm:t>
    </dgm:pt>
    <dgm:pt modelId="{1F649704-9038-4B6A-A806-B224E73318A8}" type="parTrans" cxnId="{C9062323-6BF2-40ED-942B-A2489F02275C}">
      <dgm:prSet/>
      <dgm:spPr/>
      <dgm:t>
        <a:bodyPr/>
        <a:lstStyle/>
        <a:p>
          <a:endParaRPr lang="fr-FR"/>
        </a:p>
      </dgm:t>
    </dgm:pt>
    <dgm:pt modelId="{F1F994E1-EA80-4F9B-AE3E-8581242258C1}" type="sibTrans" cxnId="{C9062323-6BF2-40ED-942B-A2489F02275C}">
      <dgm:prSet/>
      <dgm:spPr/>
      <dgm:t>
        <a:bodyPr/>
        <a:lstStyle/>
        <a:p>
          <a:endParaRPr lang="fr-FR"/>
        </a:p>
      </dgm:t>
    </dgm:pt>
    <dgm:pt modelId="{20EA7425-2451-4BAB-8E9E-2242662392D2}">
      <dgm:prSet custT="1"/>
      <dgm:spPr/>
      <dgm:t>
        <a:bodyPr/>
        <a:lstStyle/>
        <a:p>
          <a:r>
            <a:rPr lang="fr-FR" sz="800" b="1" noProof="0" dirty="0"/>
            <a:t>Affaires administratives</a:t>
          </a:r>
        </a:p>
      </dgm:t>
    </dgm:pt>
    <dgm:pt modelId="{6C959DEB-AD96-47BA-855F-8A294846E0AE}" type="parTrans" cxnId="{8CF54A1D-E8BB-4796-8FDB-3C611FA641B4}">
      <dgm:prSet/>
      <dgm:spPr/>
      <dgm:t>
        <a:bodyPr/>
        <a:lstStyle/>
        <a:p>
          <a:endParaRPr lang="fr-FR"/>
        </a:p>
      </dgm:t>
    </dgm:pt>
    <dgm:pt modelId="{95C5C9B0-2548-43B5-833C-3CE9C5269B56}" type="sibTrans" cxnId="{8CF54A1D-E8BB-4796-8FDB-3C611FA641B4}">
      <dgm:prSet/>
      <dgm:spPr/>
      <dgm:t>
        <a:bodyPr/>
        <a:lstStyle/>
        <a:p>
          <a:endParaRPr lang="fr-FR"/>
        </a:p>
      </dgm:t>
    </dgm:pt>
    <dgm:pt modelId="{774B12D2-2EE9-4E13-9153-30D4CA5FAFBA}">
      <dgm:prSet custT="1"/>
      <dgm:spPr/>
      <dgm:t>
        <a:bodyPr/>
        <a:lstStyle/>
        <a:p>
          <a:r>
            <a:rPr lang="fr-FR" sz="800" b="1" i="0" dirty="0"/>
            <a:t>Total d’affaires pénales </a:t>
          </a:r>
          <a:endParaRPr lang="fr-FR" sz="800" b="1" noProof="0" dirty="0"/>
        </a:p>
      </dgm:t>
    </dgm:pt>
    <dgm:pt modelId="{7FB2988B-0A75-4C0E-AF54-8D145E2C3C66}" type="parTrans" cxnId="{4F5141A5-89EE-40F6-A426-9C2F182C08AD}">
      <dgm:prSet/>
      <dgm:spPr/>
      <dgm:t>
        <a:bodyPr/>
        <a:lstStyle/>
        <a:p>
          <a:endParaRPr lang="fr-FR"/>
        </a:p>
      </dgm:t>
    </dgm:pt>
    <dgm:pt modelId="{AD170A23-C9E1-402B-A536-6773A719DBC5}" type="sibTrans" cxnId="{4F5141A5-89EE-40F6-A426-9C2F182C08AD}">
      <dgm:prSet/>
      <dgm:spPr/>
      <dgm:t>
        <a:bodyPr/>
        <a:lstStyle/>
        <a:p>
          <a:endParaRPr lang="fr-FR"/>
        </a:p>
      </dgm:t>
    </dgm:pt>
    <dgm:pt modelId="{CF763D69-4F6A-405C-9D39-80E2088164EF}">
      <dgm:prSet custT="1"/>
      <dgm:spPr/>
      <dgm:t>
        <a:bodyPr/>
        <a:lstStyle/>
        <a:p>
          <a:r>
            <a:rPr lang="fr-FR" sz="800" b="1" i="0" dirty="0"/>
            <a:t>Affaires pénales-Infractions graves</a:t>
          </a:r>
          <a:endParaRPr lang="fr-FR" sz="800" b="1" noProof="0" dirty="0"/>
        </a:p>
      </dgm:t>
    </dgm:pt>
    <dgm:pt modelId="{F537CBCE-86FE-4D88-B235-177BE878DA13}" type="parTrans" cxnId="{0416D8E4-BBE7-4200-9E58-749B09B55478}">
      <dgm:prSet/>
      <dgm:spPr/>
      <dgm:t>
        <a:bodyPr/>
        <a:lstStyle/>
        <a:p>
          <a:endParaRPr lang="fr-FR"/>
        </a:p>
      </dgm:t>
    </dgm:pt>
    <dgm:pt modelId="{110B9695-03DD-4CA1-A4C1-D4D241C423AC}" type="sibTrans" cxnId="{0416D8E4-BBE7-4200-9E58-749B09B55478}">
      <dgm:prSet/>
      <dgm:spPr/>
      <dgm:t>
        <a:bodyPr/>
        <a:lstStyle/>
        <a:p>
          <a:endParaRPr lang="fr-FR"/>
        </a:p>
      </dgm:t>
    </dgm:pt>
    <dgm:pt modelId="{204D110E-1C52-406B-B781-5390208F3700}">
      <dgm:prSet custT="1"/>
      <dgm:spPr/>
      <dgm:t>
        <a:bodyPr/>
        <a:lstStyle/>
        <a:p>
          <a:r>
            <a:rPr lang="fr-FR" sz="800" b="1" i="0" dirty="0"/>
            <a:t>Affaires pénales-</a:t>
          </a:r>
          <a:r>
            <a:rPr lang="fr-FR" sz="800" b="1" noProof="0" dirty="0"/>
            <a:t>Infractions mineures</a:t>
          </a:r>
        </a:p>
      </dgm:t>
    </dgm:pt>
    <dgm:pt modelId="{E9AEF2AA-BF3F-4FF5-BD79-E8B7942C9534}" type="parTrans" cxnId="{DE80849A-D35A-4756-B649-347B395E3BA6}">
      <dgm:prSet/>
      <dgm:spPr/>
      <dgm:t>
        <a:bodyPr/>
        <a:lstStyle/>
        <a:p>
          <a:endParaRPr lang="fr-FR"/>
        </a:p>
      </dgm:t>
    </dgm:pt>
    <dgm:pt modelId="{8724B5E9-259E-46C0-8BE9-038DA5BFA2F1}" type="sibTrans" cxnId="{DE80849A-D35A-4756-B649-347B395E3BA6}">
      <dgm:prSet/>
      <dgm:spPr/>
      <dgm:t>
        <a:bodyPr/>
        <a:lstStyle/>
        <a:p>
          <a:endParaRPr lang="fr-FR"/>
        </a:p>
      </dgm:t>
    </dgm:pt>
    <dgm:pt modelId="{7612F5B7-410D-48B2-9042-6AE00A72D4E0}">
      <dgm:prSet custT="1"/>
      <dgm:spPr/>
      <dgm:t>
        <a:bodyPr/>
        <a:lstStyle/>
        <a:p>
          <a:r>
            <a:rPr lang="fr-FR" sz="800" b="1" noProof="0" dirty="0"/>
            <a:t>…</a:t>
          </a:r>
        </a:p>
      </dgm:t>
    </dgm:pt>
    <dgm:pt modelId="{922429E9-974D-40A9-873B-F8CA12D0B43B}" type="parTrans" cxnId="{93546C0D-1790-4936-B405-27B6D42E39E1}">
      <dgm:prSet/>
      <dgm:spPr/>
      <dgm:t>
        <a:bodyPr/>
        <a:lstStyle/>
        <a:p>
          <a:endParaRPr lang="fr-FR"/>
        </a:p>
      </dgm:t>
    </dgm:pt>
    <dgm:pt modelId="{FEB91B0A-3C27-4F0D-97F8-AD177F380379}" type="sibTrans" cxnId="{93546C0D-1790-4936-B405-27B6D42E39E1}">
      <dgm:prSet/>
      <dgm:spPr/>
      <dgm:t>
        <a:bodyPr/>
        <a:lstStyle/>
        <a:p>
          <a:endParaRPr lang="fr-FR"/>
        </a:p>
      </dgm:t>
    </dgm:pt>
    <dgm:pt modelId="{3FE02747-8AB3-4E79-9103-C936828656CA}" type="pres">
      <dgm:prSet presAssocID="{8E421D97-9D7A-4C64-A2CF-FB586DF83AAD}" presName="diagram" presStyleCnt="0">
        <dgm:presLayoutVars>
          <dgm:chPref val="1"/>
          <dgm:dir/>
          <dgm:animOne val="branch"/>
          <dgm:animLvl val="lvl"/>
          <dgm:resizeHandles val="exact"/>
        </dgm:presLayoutVars>
      </dgm:prSet>
      <dgm:spPr/>
    </dgm:pt>
    <dgm:pt modelId="{1C1E1054-B458-4A99-9CB4-96850D69267C}" type="pres">
      <dgm:prSet presAssocID="{712876C4-C211-45BB-96F1-C2A7482EC681}" presName="root1" presStyleCnt="0"/>
      <dgm:spPr/>
    </dgm:pt>
    <dgm:pt modelId="{9C74509E-32ED-4FFE-AA94-12238A01525F}" type="pres">
      <dgm:prSet presAssocID="{712876C4-C211-45BB-96F1-C2A7482EC681}" presName="LevelOneTextNode" presStyleLbl="node0" presStyleIdx="0" presStyleCnt="1" custScaleX="191977" custScaleY="241996" custLinFactNeighborX="-75864" custLinFactNeighborY="-15829">
        <dgm:presLayoutVars>
          <dgm:chPref val="3"/>
        </dgm:presLayoutVars>
      </dgm:prSet>
      <dgm:spPr/>
    </dgm:pt>
    <dgm:pt modelId="{C6EDB5E6-2758-4222-89C5-1807743C5468}" type="pres">
      <dgm:prSet presAssocID="{712876C4-C211-45BB-96F1-C2A7482EC681}" presName="level2hierChild" presStyleCnt="0"/>
      <dgm:spPr/>
    </dgm:pt>
    <dgm:pt modelId="{934B3588-2E44-4E7A-AD35-3BD03C89EB45}" type="pres">
      <dgm:prSet presAssocID="{CEE079AA-7343-48CB-8CDE-32061A777587}" presName="conn2-1" presStyleLbl="parChTrans1D2" presStyleIdx="0" presStyleCnt="7"/>
      <dgm:spPr/>
    </dgm:pt>
    <dgm:pt modelId="{70239731-4620-4BEC-A9C4-144D6CDE7D88}" type="pres">
      <dgm:prSet presAssocID="{CEE079AA-7343-48CB-8CDE-32061A777587}" presName="connTx" presStyleLbl="parChTrans1D2" presStyleIdx="0" presStyleCnt="7"/>
      <dgm:spPr/>
    </dgm:pt>
    <dgm:pt modelId="{0806D7D2-C9D0-4885-9300-41E1A7932922}" type="pres">
      <dgm:prSet presAssocID="{2F1DCA5F-1919-41DB-A23D-BD755A0779C3}" presName="root2" presStyleCnt="0"/>
      <dgm:spPr/>
    </dgm:pt>
    <dgm:pt modelId="{974CC70E-E084-47E1-9783-2386D082FAFC}" type="pres">
      <dgm:prSet presAssocID="{2F1DCA5F-1919-41DB-A23D-BD755A0779C3}" presName="LevelTwoTextNode" presStyleLbl="node2" presStyleIdx="0" presStyleCnt="7" custScaleX="181469" custScaleY="142464" custLinFactNeighborX="-67974" custLinFactNeighborY="1219">
        <dgm:presLayoutVars>
          <dgm:chPref val="3"/>
        </dgm:presLayoutVars>
      </dgm:prSet>
      <dgm:spPr/>
    </dgm:pt>
    <dgm:pt modelId="{A312FABD-5271-4B69-9FB7-FD8077202E44}" type="pres">
      <dgm:prSet presAssocID="{2F1DCA5F-1919-41DB-A23D-BD755A0779C3}" presName="level3hierChild" presStyleCnt="0"/>
      <dgm:spPr/>
    </dgm:pt>
    <dgm:pt modelId="{7DAAD036-7FDE-4064-A2CB-477D26BD62FF}" type="pres">
      <dgm:prSet presAssocID="{D143EEF7-EA18-4E87-9AE1-0B5B55A870B2}" presName="conn2-1" presStyleLbl="parChTrans1D2" presStyleIdx="1" presStyleCnt="7"/>
      <dgm:spPr/>
    </dgm:pt>
    <dgm:pt modelId="{94638211-7D87-4D31-B3E2-F02816DA303C}" type="pres">
      <dgm:prSet presAssocID="{D143EEF7-EA18-4E87-9AE1-0B5B55A870B2}" presName="connTx" presStyleLbl="parChTrans1D2" presStyleIdx="1" presStyleCnt="7"/>
      <dgm:spPr/>
    </dgm:pt>
    <dgm:pt modelId="{8BEB8DDC-9F37-4F54-AB89-7B77E063909E}" type="pres">
      <dgm:prSet presAssocID="{B7E12777-BBC7-4BCD-B7D4-FE5FA69682A8}" presName="root2" presStyleCnt="0"/>
      <dgm:spPr/>
    </dgm:pt>
    <dgm:pt modelId="{1797903E-EF2D-4178-A71A-0ABBCFF235D3}" type="pres">
      <dgm:prSet presAssocID="{B7E12777-BBC7-4BCD-B7D4-FE5FA69682A8}" presName="LevelTwoTextNode" presStyleLbl="node2" presStyleIdx="1" presStyleCnt="7" custScaleX="181469" custScaleY="142464" custLinFactNeighborX="-67974" custLinFactNeighborY="1219">
        <dgm:presLayoutVars>
          <dgm:chPref val="3"/>
        </dgm:presLayoutVars>
      </dgm:prSet>
      <dgm:spPr/>
    </dgm:pt>
    <dgm:pt modelId="{28B1C920-ECB6-4BE2-B9D9-A045FEF22020}" type="pres">
      <dgm:prSet presAssocID="{B7E12777-BBC7-4BCD-B7D4-FE5FA69682A8}" presName="level3hierChild" presStyleCnt="0"/>
      <dgm:spPr/>
    </dgm:pt>
    <dgm:pt modelId="{2570EAF4-4756-432B-A2BF-FC9DBE1C32AC}" type="pres">
      <dgm:prSet presAssocID="{7F338507-A400-4A07-A0D6-7D7A756E7D11}" presName="conn2-1" presStyleLbl="parChTrans1D3" presStyleIdx="0" presStyleCnt="7"/>
      <dgm:spPr/>
    </dgm:pt>
    <dgm:pt modelId="{91FF74F9-223D-4BA9-9B63-6A0188BE3C78}" type="pres">
      <dgm:prSet presAssocID="{7F338507-A400-4A07-A0D6-7D7A756E7D11}" presName="connTx" presStyleLbl="parChTrans1D3" presStyleIdx="0" presStyleCnt="7"/>
      <dgm:spPr/>
    </dgm:pt>
    <dgm:pt modelId="{E1CF61E1-7B15-4961-814F-C22D0ACFD776}" type="pres">
      <dgm:prSet presAssocID="{22E476B6-68CF-4D41-BB99-8EABA577520A}" presName="root2" presStyleCnt="0"/>
      <dgm:spPr/>
    </dgm:pt>
    <dgm:pt modelId="{B1DFB5D4-473F-4BF6-BEA9-A567DF846106}" type="pres">
      <dgm:prSet presAssocID="{22E476B6-68CF-4D41-BB99-8EABA577520A}" presName="LevelTwoTextNode" presStyleLbl="node3" presStyleIdx="0" presStyleCnt="7" custScaleX="170347" custScaleY="101586" custLinFactNeighborX="-52923" custLinFactNeighborY="-756">
        <dgm:presLayoutVars>
          <dgm:chPref val="3"/>
        </dgm:presLayoutVars>
      </dgm:prSet>
      <dgm:spPr/>
    </dgm:pt>
    <dgm:pt modelId="{52B26D5B-7898-4FB9-904D-59C1DB776185}" type="pres">
      <dgm:prSet presAssocID="{22E476B6-68CF-4D41-BB99-8EABA577520A}" presName="level3hierChild" presStyleCnt="0"/>
      <dgm:spPr/>
    </dgm:pt>
    <dgm:pt modelId="{D4BEB888-1EA0-4D4C-992D-2F255F1FB33A}" type="pres">
      <dgm:prSet presAssocID="{768A2C15-B8F2-4497-BB99-8BD29C230177}" presName="conn2-1" presStyleLbl="parChTrans1D3" presStyleIdx="1" presStyleCnt="7"/>
      <dgm:spPr/>
    </dgm:pt>
    <dgm:pt modelId="{33986886-793B-461B-97AC-70722247E282}" type="pres">
      <dgm:prSet presAssocID="{768A2C15-B8F2-4497-BB99-8BD29C230177}" presName="connTx" presStyleLbl="parChTrans1D3" presStyleIdx="1" presStyleCnt="7"/>
      <dgm:spPr/>
    </dgm:pt>
    <dgm:pt modelId="{9626A3B9-65B1-44B3-8FEE-6F61305D86FB}" type="pres">
      <dgm:prSet presAssocID="{96587F15-29BC-48F4-8CC7-56B7CEADDCD1}" presName="root2" presStyleCnt="0"/>
      <dgm:spPr/>
    </dgm:pt>
    <dgm:pt modelId="{A1D93B75-C0C9-4FE0-B17D-A38DE8C6F9F7}" type="pres">
      <dgm:prSet presAssocID="{96587F15-29BC-48F4-8CC7-56B7CEADDCD1}" presName="LevelTwoTextNode" presStyleLbl="node3" presStyleIdx="1" presStyleCnt="7" custScaleX="170347" custScaleY="101586" custLinFactNeighborX="-52923" custLinFactNeighborY="-1155">
        <dgm:presLayoutVars>
          <dgm:chPref val="3"/>
        </dgm:presLayoutVars>
      </dgm:prSet>
      <dgm:spPr/>
    </dgm:pt>
    <dgm:pt modelId="{58DE8E1E-9C5B-4903-BAAF-3320ADB8369D}" type="pres">
      <dgm:prSet presAssocID="{96587F15-29BC-48F4-8CC7-56B7CEADDCD1}" presName="level3hierChild" presStyleCnt="0"/>
      <dgm:spPr/>
    </dgm:pt>
    <dgm:pt modelId="{747813EA-77B7-4F74-A5E4-AE22DE7A426D}" type="pres">
      <dgm:prSet presAssocID="{5AD3ECA2-7F92-40ED-995B-B64E2CE1C700}" presName="conn2-1" presStyleLbl="parChTrans1D3" presStyleIdx="2" presStyleCnt="7"/>
      <dgm:spPr/>
    </dgm:pt>
    <dgm:pt modelId="{E19FEA90-AD3B-4EC3-B306-6DC769066B6C}" type="pres">
      <dgm:prSet presAssocID="{5AD3ECA2-7F92-40ED-995B-B64E2CE1C700}" presName="connTx" presStyleLbl="parChTrans1D3" presStyleIdx="2" presStyleCnt="7"/>
      <dgm:spPr/>
    </dgm:pt>
    <dgm:pt modelId="{26AEC911-AFEA-4DF3-B5BB-BD38030EA902}" type="pres">
      <dgm:prSet presAssocID="{97586D37-A6D9-4288-BEB0-6A5E2B776538}" presName="root2" presStyleCnt="0"/>
      <dgm:spPr/>
    </dgm:pt>
    <dgm:pt modelId="{5CFE757F-698C-45A2-868D-2C737A73F9AB}" type="pres">
      <dgm:prSet presAssocID="{97586D37-A6D9-4288-BEB0-6A5E2B776538}" presName="LevelTwoTextNode" presStyleLbl="node3" presStyleIdx="2" presStyleCnt="7" custScaleX="170347" custScaleY="101586" custLinFactNeighborX="-52923" custLinFactNeighborY="-1155">
        <dgm:presLayoutVars>
          <dgm:chPref val="3"/>
        </dgm:presLayoutVars>
      </dgm:prSet>
      <dgm:spPr/>
    </dgm:pt>
    <dgm:pt modelId="{00AE591A-60E6-4E10-AB50-BCB5F7148775}" type="pres">
      <dgm:prSet presAssocID="{97586D37-A6D9-4288-BEB0-6A5E2B776538}" presName="level3hierChild" presStyleCnt="0"/>
      <dgm:spPr/>
    </dgm:pt>
    <dgm:pt modelId="{4CBABFC2-39D0-412D-8F1C-0D480D42659E}" type="pres">
      <dgm:prSet presAssocID="{AE87433E-4E74-4BE1-B1A0-4E93CD163C2B}" presName="conn2-1" presStyleLbl="parChTrans1D3" presStyleIdx="3" presStyleCnt="7"/>
      <dgm:spPr/>
    </dgm:pt>
    <dgm:pt modelId="{4635FB78-CCAC-4A2F-9413-ED0FC7E7AC06}" type="pres">
      <dgm:prSet presAssocID="{AE87433E-4E74-4BE1-B1A0-4E93CD163C2B}" presName="connTx" presStyleLbl="parChTrans1D3" presStyleIdx="3" presStyleCnt="7"/>
      <dgm:spPr/>
    </dgm:pt>
    <dgm:pt modelId="{68008116-FD37-4984-B305-2CEB60808A78}" type="pres">
      <dgm:prSet presAssocID="{A72669A4-0EE4-403C-8FFC-4A6EECE208AB}" presName="root2" presStyleCnt="0"/>
      <dgm:spPr/>
    </dgm:pt>
    <dgm:pt modelId="{6270FD62-7040-4F1C-A2B2-DE6A3E6A1284}" type="pres">
      <dgm:prSet presAssocID="{A72669A4-0EE4-403C-8FFC-4A6EECE208AB}" presName="LevelTwoTextNode" presStyleLbl="node3" presStyleIdx="3" presStyleCnt="7" custScaleX="170347" custScaleY="101586" custLinFactNeighborX="-52923" custLinFactNeighborY="-1155">
        <dgm:presLayoutVars>
          <dgm:chPref val="3"/>
        </dgm:presLayoutVars>
      </dgm:prSet>
      <dgm:spPr/>
    </dgm:pt>
    <dgm:pt modelId="{1E43C52C-B833-44F4-8359-4C1C5A8366EF}" type="pres">
      <dgm:prSet presAssocID="{A72669A4-0EE4-403C-8FFC-4A6EECE208AB}" presName="level3hierChild" presStyleCnt="0"/>
      <dgm:spPr/>
    </dgm:pt>
    <dgm:pt modelId="{FABAFB8A-C065-4191-95C9-FB89BEB9D41E}" type="pres">
      <dgm:prSet presAssocID="{D083FF3E-4B9F-4D8A-8383-33E907AF39DA}" presName="conn2-1" presStyleLbl="parChTrans1D3" presStyleIdx="4" presStyleCnt="7"/>
      <dgm:spPr/>
    </dgm:pt>
    <dgm:pt modelId="{6BE1249C-812C-47BF-A56B-45D97B964BAE}" type="pres">
      <dgm:prSet presAssocID="{D083FF3E-4B9F-4D8A-8383-33E907AF39DA}" presName="connTx" presStyleLbl="parChTrans1D3" presStyleIdx="4" presStyleCnt="7"/>
      <dgm:spPr/>
    </dgm:pt>
    <dgm:pt modelId="{B2C2F766-2531-4373-9E6D-D5D749BDD6D1}" type="pres">
      <dgm:prSet presAssocID="{31F6DD24-0D30-49B0-8327-179446D4B2A9}" presName="root2" presStyleCnt="0"/>
      <dgm:spPr/>
    </dgm:pt>
    <dgm:pt modelId="{836ED308-C1BB-479D-8B11-9DA4EEABC402}" type="pres">
      <dgm:prSet presAssocID="{31F6DD24-0D30-49B0-8327-179446D4B2A9}" presName="LevelTwoTextNode" presStyleLbl="node3" presStyleIdx="4" presStyleCnt="7" custScaleX="170347" custScaleY="101586" custLinFactNeighborX="-52923" custLinFactNeighborY="-1155">
        <dgm:presLayoutVars>
          <dgm:chPref val="3"/>
        </dgm:presLayoutVars>
      </dgm:prSet>
      <dgm:spPr/>
    </dgm:pt>
    <dgm:pt modelId="{37741560-3A26-4CCC-8268-E57AF3446944}" type="pres">
      <dgm:prSet presAssocID="{31F6DD24-0D30-49B0-8327-179446D4B2A9}" presName="level3hierChild" presStyleCnt="0"/>
      <dgm:spPr/>
    </dgm:pt>
    <dgm:pt modelId="{1E214FE5-3088-4DAE-9443-20B8D32C21EF}" type="pres">
      <dgm:prSet presAssocID="{ADFD4C74-5A4D-4EFC-9B42-56D104D00BAB}" presName="conn2-1" presStyleLbl="parChTrans1D3" presStyleIdx="5" presStyleCnt="7"/>
      <dgm:spPr/>
    </dgm:pt>
    <dgm:pt modelId="{106A2181-06FA-492D-A6E0-3E395C4FEDFA}" type="pres">
      <dgm:prSet presAssocID="{ADFD4C74-5A4D-4EFC-9B42-56D104D00BAB}" presName="connTx" presStyleLbl="parChTrans1D3" presStyleIdx="5" presStyleCnt="7"/>
      <dgm:spPr/>
    </dgm:pt>
    <dgm:pt modelId="{EABCFC3C-315C-48DC-837B-B1D8E164BFA8}" type="pres">
      <dgm:prSet presAssocID="{B7E21E90-8F47-4B00-A080-417F3FDCFCFD}" presName="root2" presStyleCnt="0"/>
      <dgm:spPr/>
    </dgm:pt>
    <dgm:pt modelId="{2A70C8F8-08E1-4839-84DD-7BB4F954C46B}" type="pres">
      <dgm:prSet presAssocID="{B7E21E90-8F47-4B00-A080-417F3FDCFCFD}" presName="LevelTwoTextNode" presStyleLbl="node3" presStyleIdx="5" presStyleCnt="7" custScaleX="170347" custScaleY="101586" custLinFactNeighborX="-52923" custLinFactNeighborY="-1155">
        <dgm:presLayoutVars>
          <dgm:chPref val="3"/>
        </dgm:presLayoutVars>
      </dgm:prSet>
      <dgm:spPr/>
    </dgm:pt>
    <dgm:pt modelId="{ACD7D386-4D87-4634-A19C-ABAAD2DF14CF}" type="pres">
      <dgm:prSet presAssocID="{B7E21E90-8F47-4B00-A080-417F3FDCFCFD}" presName="level3hierChild" presStyleCnt="0"/>
      <dgm:spPr/>
    </dgm:pt>
    <dgm:pt modelId="{01CC5788-429B-4D89-AA15-7DB8724EF226}" type="pres">
      <dgm:prSet presAssocID="{1F649704-9038-4B6A-A806-B224E73318A8}" presName="conn2-1" presStyleLbl="parChTrans1D3" presStyleIdx="6" presStyleCnt="7"/>
      <dgm:spPr/>
    </dgm:pt>
    <dgm:pt modelId="{C938FBFB-4093-46E7-B9EB-3B43A8465B4B}" type="pres">
      <dgm:prSet presAssocID="{1F649704-9038-4B6A-A806-B224E73318A8}" presName="connTx" presStyleLbl="parChTrans1D3" presStyleIdx="6" presStyleCnt="7"/>
      <dgm:spPr/>
    </dgm:pt>
    <dgm:pt modelId="{0EB9CA32-EA70-4E9E-BEC1-C4A10E94FC81}" type="pres">
      <dgm:prSet presAssocID="{D6394D4F-B8D9-4FC7-B73D-F023FE27FB08}" presName="root2" presStyleCnt="0"/>
      <dgm:spPr/>
    </dgm:pt>
    <dgm:pt modelId="{9E4F7E54-2F7D-4156-8697-D163F719A17C}" type="pres">
      <dgm:prSet presAssocID="{D6394D4F-B8D9-4FC7-B73D-F023FE27FB08}" presName="LevelTwoTextNode" presStyleLbl="node3" presStyleIdx="6" presStyleCnt="7" custScaleX="170347" custScaleY="101586" custLinFactNeighborX="-52923" custLinFactNeighborY="-1155">
        <dgm:presLayoutVars>
          <dgm:chPref val="3"/>
        </dgm:presLayoutVars>
      </dgm:prSet>
      <dgm:spPr/>
    </dgm:pt>
    <dgm:pt modelId="{ACD9A6DD-20E9-4B6D-A5F2-977AE8870D0E}" type="pres">
      <dgm:prSet presAssocID="{D6394D4F-B8D9-4FC7-B73D-F023FE27FB08}" presName="level3hierChild" presStyleCnt="0"/>
      <dgm:spPr/>
    </dgm:pt>
    <dgm:pt modelId="{CB75D397-A4A9-407C-91F9-1A9AB047FA48}" type="pres">
      <dgm:prSet presAssocID="{6C959DEB-AD96-47BA-855F-8A294846E0AE}" presName="conn2-1" presStyleLbl="parChTrans1D2" presStyleIdx="2" presStyleCnt="7"/>
      <dgm:spPr/>
    </dgm:pt>
    <dgm:pt modelId="{1A51466D-CBB9-4F7F-983F-20632DECC047}" type="pres">
      <dgm:prSet presAssocID="{6C959DEB-AD96-47BA-855F-8A294846E0AE}" presName="connTx" presStyleLbl="parChTrans1D2" presStyleIdx="2" presStyleCnt="7"/>
      <dgm:spPr/>
    </dgm:pt>
    <dgm:pt modelId="{41007FFC-40FA-4AE0-9F7D-37436E387ECC}" type="pres">
      <dgm:prSet presAssocID="{20EA7425-2451-4BAB-8E9E-2242662392D2}" presName="root2" presStyleCnt="0"/>
      <dgm:spPr/>
    </dgm:pt>
    <dgm:pt modelId="{4DC77F90-7505-4095-886F-116972A561CF}" type="pres">
      <dgm:prSet presAssocID="{20EA7425-2451-4BAB-8E9E-2242662392D2}" presName="LevelTwoTextNode" presStyleLbl="node2" presStyleIdx="2" presStyleCnt="7" custScaleX="181469" custScaleY="142464" custLinFactNeighborX="-67974" custLinFactNeighborY="1219">
        <dgm:presLayoutVars>
          <dgm:chPref val="3"/>
        </dgm:presLayoutVars>
      </dgm:prSet>
      <dgm:spPr/>
    </dgm:pt>
    <dgm:pt modelId="{68BD0B4E-F10B-435D-8A7B-6B6C19066C46}" type="pres">
      <dgm:prSet presAssocID="{20EA7425-2451-4BAB-8E9E-2242662392D2}" presName="level3hierChild" presStyleCnt="0"/>
      <dgm:spPr/>
    </dgm:pt>
    <dgm:pt modelId="{7FA47777-9ADA-450E-85CB-B8552F502093}" type="pres">
      <dgm:prSet presAssocID="{7FB2988B-0A75-4C0E-AF54-8D145E2C3C66}" presName="conn2-1" presStyleLbl="parChTrans1D2" presStyleIdx="3" presStyleCnt="7"/>
      <dgm:spPr/>
    </dgm:pt>
    <dgm:pt modelId="{AE7E5832-85B7-4CF6-80B1-38A1AAA57FCE}" type="pres">
      <dgm:prSet presAssocID="{7FB2988B-0A75-4C0E-AF54-8D145E2C3C66}" presName="connTx" presStyleLbl="parChTrans1D2" presStyleIdx="3" presStyleCnt="7"/>
      <dgm:spPr/>
    </dgm:pt>
    <dgm:pt modelId="{DB4FDF56-5A45-4B7F-841C-D5B9F85B0407}" type="pres">
      <dgm:prSet presAssocID="{774B12D2-2EE9-4E13-9153-30D4CA5FAFBA}" presName="root2" presStyleCnt="0"/>
      <dgm:spPr/>
    </dgm:pt>
    <dgm:pt modelId="{8FE88EBD-F62D-47F2-BCB0-CD197F47FCB2}" type="pres">
      <dgm:prSet presAssocID="{774B12D2-2EE9-4E13-9153-30D4CA5FAFBA}" presName="LevelTwoTextNode" presStyleLbl="node2" presStyleIdx="3" presStyleCnt="7" custScaleX="181469" custScaleY="142464" custLinFactNeighborX="-67974" custLinFactNeighborY="1219">
        <dgm:presLayoutVars>
          <dgm:chPref val="3"/>
        </dgm:presLayoutVars>
      </dgm:prSet>
      <dgm:spPr/>
    </dgm:pt>
    <dgm:pt modelId="{EB9DDDB1-C65E-4D14-A960-38B55016D79C}" type="pres">
      <dgm:prSet presAssocID="{774B12D2-2EE9-4E13-9153-30D4CA5FAFBA}" presName="level3hierChild" presStyleCnt="0"/>
      <dgm:spPr/>
    </dgm:pt>
    <dgm:pt modelId="{D65E3466-2909-415A-A87D-BB2620E4A98F}" type="pres">
      <dgm:prSet presAssocID="{F537CBCE-86FE-4D88-B235-177BE878DA13}" presName="conn2-1" presStyleLbl="parChTrans1D2" presStyleIdx="4" presStyleCnt="7"/>
      <dgm:spPr/>
    </dgm:pt>
    <dgm:pt modelId="{44D4E660-CF2A-4315-B614-DBDFABB756D2}" type="pres">
      <dgm:prSet presAssocID="{F537CBCE-86FE-4D88-B235-177BE878DA13}" presName="connTx" presStyleLbl="parChTrans1D2" presStyleIdx="4" presStyleCnt="7"/>
      <dgm:spPr/>
    </dgm:pt>
    <dgm:pt modelId="{40A867A6-5831-4C71-BD30-9C46C2AF9287}" type="pres">
      <dgm:prSet presAssocID="{CF763D69-4F6A-405C-9D39-80E2088164EF}" presName="root2" presStyleCnt="0"/>
      <dgm:spPr/>
    </dgm:pt>
    <dgm:pt modelId="{CD68B90E-2B14-4451-920C-30E65161A181}" type="pres">
      <dgm:prSet presAssocID="{CF763D69-4F6A-405C-9D39-80E2088164EF}" presName="LevelTwoTextNode" presStyleLbl="node2" presStyleIdx="4" presStyleCnt="7" custScaleX="181469" custScaleY="142464" custLinFactNeighborX="-67974" custLinFactNeighborY="1219">
        <dgm:presLayoutVars>
          <dgm:chPref val="3"/>
        </dgm:presLayoutVars>
      </dgm:prSet>
      <dgm:spPr/>
    </dgm:pt>
    <dgm:pt modelId="{C47CFD64-B228-4E93-BB8A-A8942F1D9091}" type="pres">
      <dgm:prSet presAssocID="{CF763D69-4F6A-405C-9D39-80E2088164EF}" presName="level3hierChild" presStyleCnt="0"/>
      <dgm:spPr/>
    </dgm:pt>
    <dgm:pt modelId="{922486D7-21E2-4663-B97C-528662096A28}" type="pres">
      <dgm:prSet presAssocID="{E9AEF2AA-BF3F-4FF5-BD79-E8B7942C9534}" presName="conn2-1" presStyleLbl="parChTrans1D2" presStyleIdx="5" presStyleCnt="7"/>
      <dgm:spPr/>
    </dgm:pt>
    <dgm:pt modelId="{4760FEFE-EE9C-4222-8512-F839EEBD6437}" type="pres">
      <dgm:prSet presAssocID="{E9AEF2AA-BF3F-4FF5-BD79-E8B7942C9534}" presName="connTx" presStyleLbl="parChTrans1D2" presStyleIdx="5" presStyleCnt="7"/>
      <dgm:spPr/>
    </dgm:pt>
    <dgm:pt modelId="{BF0AB7D2-1845-498B-A00A-E06DBD568095}" type="pres">
      <dgm:prSet presAssocID="{204D110E-1C52-406B-B781-5390208F3700}" presName="root2" presStyleCnt="0"/>
      <dgm:spPr/>
    </dgm:pt>
    <dgm:pt modelId="{A7D7AB08-06A0-4761-9E76-DB1637581840}" type="pres">
      <dgm:prSet presAssocID="{204D110E-1C52-406B-B781-5390208F3700}" presName="LevelTwoTextNode" presStyleLbl="node2" presStyleIdx="5" presStyleCnt="7" custScaleX="181469" custScaleY="142464" custLinFactNeighborX="-67974" custLinFactNeighborY="1219">
        <dgm:presLayoutVars>
          <dgm:chPref val="3"/>
        </dgm:presLayoutVars>
      </dgm:prSet>
      <dgm:spPr/>
    </dgm:pt>
    <dgm:pt modelId="{8B60F25A-C694-447B-B71C-0C87906F39B3}" type="pres">
      <dgm:prSet presAssocID="{204D110E-1C52-406B-B781-5390208F3700}" presName="level3hierChild" presStyleCnt="0"/>
      <dgm:spPr/>
    </dgm:pt>
    <dgm:pt modelId="{6D945D3D-1A32-4D00-B417-9042BA071BEA}" type="pres">
      <dgm:prSet presAssocID="{922429E9-974D-40A9-873B-F8CA12D0B43B}" presName="conn2-1" presStyleLbl="parChTrans1D2" presStyleIdx="6" presStyleCnt="7"/>
      <dgm:spPr/>
    </dgm:pt>
    <dgm:pt modelId="{EB44EC35-3C6D-47EC-99F9-CA617B89AA6F}" type="pres">
      <dgm:prSet presAssocID="{922429E9-974D-40A9-873B-F8CA12D0B43B}" presName="connTx" presStyleLbl="parChTrans1D2" presStyleIdx="6" presStyleCnt="7"/>
      <dgm:spPr/>
    </dgm:pt>
    <dgm:pt modelId="{5C077D08-0F15-4B1F-B0CD-65E56EE12FEC}" type="pres">
      <dgm:prSet presAssocID="{7612F5B7-410D-48B2-9042-6AE00A72D4E0}" presName="root2" presStyleCnt="0"/>
      <dgm:spPr/>
    </dgm:pt>
    <dgm:pt modelId="{032D3024-0224-4487-B3CC-2F98D834254C}" type="pres">
      <dgm:prSet presAssocID="{7612F5B7-410D-48B2-9042-6AE00A72D4E0}" presName="LevelTwoTextNode" presStyleLbl="node2" presStyleIdx="6" presStyleCnt="7" custScaleX="181469" custScaleY="142464" custLinFactNeighborX="-67974" custLinFactNeighborY="1219">
        <dgm:presLayoutVars>
          <dgm:chPref val="3"/>
        </dgm:presLayoutVars>
      </dgm:prSet>
      <dgm:spPr/>
    </dgm:pt>
    <dgm:pt modelId="{8771B62F-D411-4EDD-B5E8-A215904A90B6}" type="pres">
      <dgm:prSet presAssocID="{7612F5B7-410D-48B2-9042-6AE00A72D4E0}" presName="level3hierChild" presStyleCnt="0"/>
      <dgm:spPr/>
    </dgm:pt>
  </dgm:ptLst>
  <dgm:cxnLst>
    <dgm:cxn modelId="{DDD8DB06-F573-497B-89AD-A40F3B94BA60}" type="presOf" srcId="{5AD3ECA2-7F92-40ED-995B-B64E2CE1C700}" destId="{E19FEA90-AD3B-4EC3-B306-6DC769066B6C}" srcOrd="1" destOrd="0" presId="urn:microsoft.com/office/officeart/2005/8/layout/hierarchy2"/>
    <dgm:cxn modelId="{B4B7A60B-6046-49F3-9D3B-A6E197E0914C}" type="presOf" srcId="{2F1DCA5F-1919-41DB-A23D-BD755A0779C3}" destId="{974CC70E-E084-47E1-9783-2386D082FAFC}" srcOrd="0" destOrd="0" presId="urn:microsoft.com/office/officeart/2005/8/layout/hierarchy2"/>
    <dgm:cxn modelId="{5FB0C00C-DC6C-428B-AE98-CBAACBD410D2}" type="presOf" srcId="{96587F15-29BC-48F4-8CC7-56B7CEADDCD1}" destId="{A1D93B75-C0C9-4FE0-B17D-A38DE8C6F9F7}" srcOrd="0" destOrd="0" presId="urn:microsoft.com/office/officeart/2005/8/layout/hierarchy2"/>
    <dgm:cxn modelId="{93546C0D-1790-4936-B405-27B6D42E39E1}" srcId="{712876C4-C211-45BB-96F1-C2A7482EC681}" destId="{7612F5B7-410D-48B2-9042-6AE00A72D4E0}" srcOrd="6" destOrd="0" parTransId="{922429E9-974D-40A9-873B-F8CA12D0B43B}" sibTransId="{FEB91B0A-3C27-4F0D-97F8-AD177F380379}"/>
    <dgm:cxn modelId="{2C311610-7198-4BB8-B792-E439E2235F61}" type="presOf" srcId="{B7E12777-BBC7-4BCD-B7D4-FE5FA69682A8}" destId="{1797903E-EF2D-4178-A71A-0ABBCFF235D3}" srcOrd="0" destOrd="0" presId="urn:microsoft.com/office/officeart/2005/8/layout/hierarchy2"/>
    <dgm:cxn modelId="{6E873D1D-CCDF-40EF-9CC4-A94FA1FE93CB}" type="presOf" srcId="{7FB2988B-0A75-4C0E-AF54-8D145E2C3C66}" destId="{AE7E5832-85B7-4CF6-80B1-38A1AAA57FCE}" srcOrd="1" destOrd="0" presId="urn:microsoft.com/office/officeart/2005/8/layout/hierarchy2"/>
    <dgm:cxn modelId="{8CF54A1D-E8BB-4796-8FDB-3C611FA641B4}" srcId="{712876C4-C211-45BB-96F1-C2A7482EC681}" destId="{20EA7425-2451-4BAB-8E9E-2242662392D2}" srcOrd="2" destOrd="0" parTransId="{6C959DEB-AD96-47BA-855F-8A294846E0AE}" sibTransId="{95C5C9B0-2548-43B5-833C-3CE9C5269B56}"/>
    <dgm:cxn modelId="{F65CAC1D-F906-41A5-91EC-7CEB4FA0CE57}" type="presOf" srcId="{A72669A4-0EE4-403C-8FFC-4A6EECE208AB}" destId="{6270FD62-7040-4F1C-A2B2-DE6A3E6A1284}" srcOrd="0" destOrd="0" presId="urn:microsoft.com/office/officeart/2005/8/layout/hierarchy2"/>
    <dgm:cxn modelId="{86485022-5158-47F2-8E3F-3E7E46DB0F6D}" type="presOf" srcId="{97586D37-A6D9-4288-BEB0-6A5E2B776538}" destId="{5CFE757F-698C-45A2-868D-2C737A73F9AB}" srcOrd="0" destOrd="0" presId="urn:microsoft.com/office/officeart/2005/8/layout/hierarchy2"/>
    <dgm:cxn modelId="{C9062323-6BF2-40ED-942B-A2489F02275C}" srcId="{B7E12777-BBC7-4BCD-B7D4-FE5FA69682A8}" destId="{D6394D4F-B8D9-4FC7-B73D-F023FE27FB08}" srcOrd="6" destOrd="0" parTransId="{1F649704-9038-4B6A-A806-B224E73318A8}" sibTransId="{F1F994E1-EA80-4F9B-AE3E-8581242258C1}"/>
    <dgm:cxn modelId="{C633BE26-173F-48EF-ADA4-60BBAF783876}" type="presOf" srcId="{CF763D69-4F6A-405C-9D39-80E2088164EF}" destId="{CD68B90E-2B14-4451-920C-30E65161A181}" srcOrd="0" destOrd="0" presId="urn:microsoft.com/office/officeart/2005/8/layout/hierarchy2"/>
    <dgm:cxn modelId="{B5AC9328-6067-4863-8759-4834074A6F7A}" type="presOf" srcId="{768A2C15-B8F2-4497-BB99-8BD29C230177}" destId="{33986886-793B-461B-97AC-70722247E282}" srcOrd="1" destOrd="0" presId="urn:microsoft.com/office/officeart/2005/8/layout/hierarchy2"/>
    <dgm:cxn modelId="{EEEA982C-7916-4351-9554-007F969897A5}" type="presOf" srcId="{F537CBCE-86FE-4D88-B235-177BE878DA13}" destId="{44D4E660-CF2A-4315-B614-DBDFABB756D2}" srcOrd="1" destOrd="0" presId="urn:microsoft.com/office/officeart/2005/8/layout/hierarchy2"/>
    <dgm:cxn modelId="{30DCCC2C-8FA8-4DBB-BE2C-63B02994104F}" type="presOf" srcId="{7612F5B7-410D-48B2-9042-6AE00A72D4E0}" destId="{032D3024-0224-4487-B3CC-2F98D834254C}" srcOrd="0" destOrd="0" presId="urn:microsoft.com/office/officeart/2005/8/layout/hierarchy2"/>
    <dgm:cxn modelId="{09EB9B2E-E18C-4CC7-AF18-3984D46175DD}" type="presOf" srcId="{768A2C15-B8F2-4497-BB99-8BD29C230177}" destId="{D4BEB888-1EA0-4D4C-992D-2F255F1FB33A}" srcOrd="0" destOrd="0" presId="urn:microsoft.com/office/officeart/2005/8/layout/hierarchy2"/>
    <dgm:cxn modelId="{22EAB736-5A1B-4179-AC3D-619C411A3D02}" srcId="{8E421D97-9D7A-4C64-A2CF-FB586DF83AAD}" destId="{712876C4-C211-45BB-96F1-C2A7482EC681}" srcOrd="0" destOrd="0" parTransId="{8A18E086-157E-4F18-87FD-28999E8747D1}" sibTransId="{C380C2D1-E6FB-450F-9485-1C6ED0CC140B}"/>
    <dgm:cxn modelId="{B64CD83B-86A6-40FF-8B57-3335B75C3D90}" type="presOf" srcId="{CEE079AA-7343-48CB-8CDE-32061A777587}" destId="{934B3588-2E44-4E7A-AD35-3BD03C89EB45}" srcOrd="0" destOrd="0" presId="urn:microsoft.com/office/officeart/2005/8/layout/hierarchy2"/>
    <dgm:cxn modelId="{F3814F40-AA9C-48BE-ACE2-FAD4E636FA4E}" srcId="{712876C4-C211-45BB-96F1-C2A7482EC681}" destId="{2F1DCA5F-1919-41DB-A23D-BD755A0779C3}" srcOrd="0" destOrd="0" parTransId="{CEE079AA-7343-48CB-8CDE-32061A777587}" sibTransId="{5E5F6784-1321-42D4-B2F5-80656ACF30CE}"/>
    <dgm:cxn modelId="{96D9505D-04E3-458B-A501-5753B14DA1D2}" type="presOf" srcId="{E9AEF2AA-BF3F-4FF5-BD79-E8B7942C9534}" destId="{922486D7-21E2-4663-B97C-528662096A28}" srcOrd="0" destOrd="0" presId="urn:microsoft.com/office/officeart/2005/8/layout/hierarchy2"/>
    <dgm:cxn modelId="{E10E575F-D929-4968-9DBE-91261E2FA095}" type="presOf" srcId="{CEE079AA-7343-48CB-8CDE-32061A777587}" destId="{70239731-4620-4BEC-A9C4-144D6CDE7D88}" srcOrd="1" destOrd="0" presId="urn:microsoft.com/office/officeart/2005/8/layout/hierarchy2"/>
    <dgm:cxn modelId="{6F836942-6DC7-4CCC-BE3D-A148A10BB163}" srcId="{B7E12777-BBC7-4BCD-B7D4-FE5FA69682A8}" destId="{97586D37-A6D9-4288-BEB0-6A5E2B776538}" srcOrd="2" destOrd="0" parTransId="{5AD3ECA2-7F92-40ED-995B-B64E2CE1C700}" sibTransId="{DDC13FFB-1053-4C97-B72E-94A8E8F9DBA4}"/>
    <dgm:cxn modelId="{D6FF3165-68FE-433E-8DA0-D64AAE810C70}" srcId="{712876C4-C211-45BB-96F1-C2A7482EC681}" destId="{B7E12777-BBC7-4BCD-B7D4-FE5FA69682A8}" srcOrd="1" destOrd="0" parTransId="{D143EEF7-EA18-4E87-9AE1-0B5B55A870B2}" sibTransId="{68CEC622-C928-4833-8EA7-703712376F3A}"/>
    <dgm:cxn modelId="{DA784E69-085F-4728-82DA-772EF0BFBB24}" type="presOf" srcId="{ADFD4C74-5A4D-4EFC-9B42-56D104D00BAB}" destId="{106A2181-06FA-492D-A6E0-3E395C4FEDFA}" srcOrd="1" destOrd="0" presId="urn:microsoft.com/office/officeart/2005/8/layout/hierarchy2"/>
    <dgm:cxn modelId="{A6F2A24C-6A82-47B2-A31D-8B717BD9CF46}" type="presOf" srcId="{6C959DEB-AD96-47BA-855F-8A294846E0AE}" destId="{CB75D397-A4A9-407C-91F9-1A9AB047FA48}" srcOrd="0" destOrd="0" presId="urn:microsoft.com/office/officeart/2005/8/layout/hierarchy2"/>
    <dgm:cxn modelId="{D671F76C-E6E3-44D1-A68B-9EBF23F62605}" type="presOf" srcId="{D6394D4F-B8D9-4FC7-B73D-F023FE27FB08}" destId="{9E4F7E54-2F7D-4156-8697-D163F719A17C}" srcOrd="0" destOrd="0" presId="urn:microsoft.com/office/officeart/2005/8/layout/hierarchy2"/>
    <dgm:cxn modelId="{3E166950-7B58-42C2-94BA-BF21A0873776}" type="presOf" srcId="{20EA7425-2451-4BAB-8E9E-2242662392D2}" destId="{4DC77F90-7505-4095-886F-116972A561CF}" srcOrd="0" destOrd="0" presId="urn:microsoft.com/office/officeart/2005/8/layout/hierarchy2"/>
    <dgm:cxn modelId="{BAE7BA71-2988-4551-896E-E3735A645563}" type="presOf" srcId="{AE87433E-4E74-4BE1-B1A0-4E93CD163C2B}" destId="{4CBABFC2-39D0-412D-8F1C-0D480D42659E}" srcOrd="0" destOrd="0" presId="urn:microsoft.com/office/officeart/2005/8/layout/hierarchy2"/>
    <dgm:cxn modelId="{5988FC71-660F-482D-A584-26518F64C20C}" type="presOf" srcId="{7FB2988B-0A75-4C0E-AF54-8D145E2C3C66}" destId="{7FA47777-9ADA-450E-85CB-B8552F502093}" srcOrd="0" destOrd="0" presId="urn:microsoft.com/office/officeart/2005/8/layout/hierarchy2"/>
    <dgm:cxn modelId="{79320E73-2C10-4DB4-BEC4-6CF8611B8614}" type="presOf" srcId="{ADFD4C74-5A4D-4EFC-9B42-56D104D00BAB}" destId="{1E214FE5-3088-4DAE-9443-20B8D32C21EF}" srcOrd="0" destOrd="0" presId="urn:microsoft.com/office/officeart/2005/8/layout/hierarchy2"/>
    <dgm:cxn modelId="{5348D275-C4C5-4538-B00D-50AB03A41340}" type="presOf" srcId="{774B12D2-2EE9-4E13-9153-30D4CA5FAFBA}" destId="{8FE88EBD-F62D-47F2-BCB0-CD197F47FCB2}" srcOrd="0" destOrd="0" presId="urn:microsoft.com/office/officeart/2005/8/layout/hierarchy2"/>
    <dgm:cxn modelId="{C4C06F58-7F71-4EBF-B075-8992E61C6B92}" type="presOf" srcId="{B7E21E90-8F47-4B00-A080-417F3FDCFCFD}" destId="{2A70C8F8-08E1-4839-84DD-7BB4F954C46B}" srcOrd="0" destOrd="0" presId="urn:microsoft.com/office/officeart/2005/8/layout/hierarchy2"/>
    <dgm:cxn modelId="{B453297D-055A-48EB-BFFA-0B6244DA4F7A}" type="presOf" srcId="{5AD3ECA2-7F92-40ED-995B-B64E2CE1C700}" destId="{747813EA-77B7-4F74-A5E4-AE22DE7A426D}" srcOrd="0" destOrd="0" presId="urn:microsoft.com/office/officeart/2005/8/layout/hierarchy2"/>
    <dgm:cxn modelId="{5C530A84-22C6-42DD-9050-FEB5A2606E31}" type="presOf" srcId="{F537CBCE-86FE-4D88-B235-177BE878DA13}" destId="{D65E3466-2909-415A-A87D-BB2620E4A98F}" srcOrd="0" destOrd="0" presId="urn:microsoft.com/office/officeart/2005/8/layout/hierarchy2"/>
    <dgm:cxn modelId="{70B2FF87-05DD-425C-8AB4-55294DF12311}" type="presOf" srcId="{1F649704-9038-4B6A-A806-B224E73318A8}" destId="{01CC5788-429B-4D89-AA15-7DB8724EF226}" srcOrd="0" destOrd="0" presId="urn:microsoft.com/office/officeart/2005/8/layout/hierarchy2"/>
    <dgm:cxn modelId="{916AA48B-7BF9-4A15-B7F2-FC4820E08B84}" type="presOf" srcId="{922429E9-974D-40A9-873B-F8CA12D0B43B}" destId="{EB44EC35-3C6D-47EC-99F9-CA617B89AA6F}" srcOrd="1" destOrd="0" presId="urn:microsoft.com/office/officeart/2005/8/layout/hierarchy2"/>
    <dgm:cxn modelId="{0AF61E91-19A0-41CA-BE73-B7C750AD3183}" type="presOf" srcId="{712876C4-C211-45BB-96F1-C2A7482EC681}" destId="{9C74509E-32ED-4FFE-AA94-12238A01525F}" srcOrd="0" destOrd="0" presId="urn:microsoft.com/office/officeart/2005/8/layout/hierarchy2"/>
    <dgm:cxn modelId="{A0E8FD96-19C0-4C37-9D30-ABEAB82845A8}" type="presOf" srcId="{D083FF3E-4B9F-4D8A-8383-33E907AF39DA}" destId="{6BE1249C-812C-47BF-A56B-45D97B964BAE}" srcOrd="1" destOrd="0" presId="urn:microsoft.com/office/officeart/2005/8/layout/hierarchy2"/>
    <dgm:cxn modelId="{497F6099-C30E-4B7B-955E-D3F4196D7AEE}" srcId="{B7E12777-BBC7-4BCD-B7D4-FE5FA69682A8}" destId="{96587F15-29BC-48F4-8CC7-56B7CEADDCD1}" srcOrd="1" destOrd="0" parTransId="{768A2C15-B8F2-4497-BB99-8BD29C230177}" sibTransId="{63C03819-C05B-4A10-9C90-4A4BC10D0CAA}"/>
    <dgm:cxn modelId="{DE80849A-D35A-4756-B649-347B395E3BA6}" srcId="{712876C4-C211-45BB-96F1-C2A7482EC681}" destId="{204D110E-1C52-406B-B781-5390208F3700}" srcOrd="5" destOrd="0" parTransId="{E9AEF2AA-BF3F-4FF5-BD79-E8B7942C9534}" sibTransId="{8724B5E9-259E-46C0-8BE9-038DA5BFA2F1}"/>
    <dgm:cxn modelId="{D9B71DA2-6C42-48C9-9BD3-45232D59D984}" type="presOf" srcId="{AE87433E-4E74-4BE1-B1A0-4E93CD163C2B}" destId="{4635FB78-CCAC-4A2F-9413-ED0FC7E7AC06}" srcOrd="1" destOrd="0" presId="urn:microsoft.com/office/officeart/2005/8/layout/hierarchy2"/>
    <dgm:cxn modelId="{66C92EA3-11BC-440E-B6A9-4295040DDB87}" type="presOf" srcId="{7F338507-A400-4A07-A0D6-7D7A756E7D11}" destId="{91FF74F9-223D-4BA9-9B63-6A0188BE3C78}" srcOrd="1" destOrd="0" presId="urn:microsoft.com/office/officeart/2005/8/layout/hierarchy2"/>
    <dgm:cxn modelId="{4F5141A5-89EE-40F6-A426-9C2F182C08AD}" srcId="{712876C4-C211-45BB-96F1-C2A7482EC681}" destId="{774B12D2-2EE9-4E13-9153-30D4CA5FAFBA}" srcOrd="3" destOrd="0" parTransId="{7FB2988B-0A75-4C0E-AF54-8D145E2C3C66}" sibTransId="{AD170A23-C9E1-402B-A536-6773A719DBC5}"/>
    <dgm:cxn modelId="{A4DFB8A7-CB2C-4699-ABBA-57AF8B286C04}" type="presOf" srcId="{204D110E-1C52-406B-B781-5390208F3700}" destId="{A7D7AB08-06A0-4761-9E76-DB1637581840}" srcOrd="0" destOrd="0" presId="urn:microsoft.com/office/officeart/2005/8/layout/hierarchy2"/>
    <dgm:cxn modelId="{6474B2AF-8D92-43B7-9130-F9B00591AEE9}" type="presOf" srcId="{8E421D97-9D7A-4C64-A2CF-FB586DF83AAD}" destId="{3FE02747-8AB3-4E79-9103-C936828656CA}" srcOrd="0" destOrd="0" presId="urn:microsoft.com/office/officeart/2005/8/layout/hierarchy2"/>
    <dgm:cxn modelId="{E008B8B3-5C28-47E0-AC16-815F4CA95E46}" type="presOf" srcId="{E9AEF2AA-BF3F-4FF5-BD79-E8B7942C9534}" destId="{4760FEFE-EE9C-4222-8512-F839EEBD6437}" srcOrd="1" destOrd="0" presId="urn:microsoft.com/office/officeart/2005/8/layout/hierarchy2"/>
    <dgm:cxn modelId="{16E836B7-751B-41B0-B2E0-E691E83B1F67}" srcId="{B7E12777-BBC7-4BCD-B7D4-FE5FA69682A8}" destId="{22E476B6-68CF-4D41-BB99-8EABA577520A}" srcOrd="0" destOrd="0" parTransId="{7F338507-A400-4A07-A0D6-7D7A756E7D11}" sibTransId="{C0859FD0-7E8A-4B94-A80F-CB2516AAC129}"/>
    <dgm:cxn modelId="{941E0FBB-B522-442C-96DB-1AA604E9DD56}" srcId="{B7E12777-BBC7-4BCD-B7D4-FE5FA69682A8}" destId="{31F6DD24-0D30-49B0-8327-179446D4B2A9}" srcOrd="4" destOrd="0" parTransId="{D083FF3E-4B9F-4D8A-8383-33E907AF39DA}" sibTransId="{E0AAB686-DA55-41CA-8833-483F84FDEF47}"/>
    <dgm:cxn modelId="{145468C5-055D-4C8D-904B-E2BD18FE034A}" srcId="{B7E12777-BBC7-4BCD-B7D4-FE5FA69682A8}" destId="{A72669A4-0EE4-403C-8FFC-4A6EECE208AB}" srcOrd="3" destOrd="0" parTransId="{AE87433E-4E74-4BE1-B1A0-4E93CD163C2B}" sibTransId="{932DDB50-86FB-4F9A-9879-025BD17E4013}"/>
    <dgm:cxn modelId="{A17BA7CA-0EA1-4774-B076-165D2BF1056C}" srcId="{B7E12777-BBC7-4BCD-B7D4-FE5FA69682A8}" destId="{B7E21E90-8F47-4B00-A080-417F3FDCFCFD}" srcOrd="5" destOrd="0" parTransId="{ADFD4C74-5A4D-4EFC-9B42-56D104D00BAB}" sibTransId="{256943C3-EF2C-462B-8BDD-3E24185B6ECC}"/>
    <dgm:cxn modelId="{68E9C8CC-7F14-42AF-86FD-7F2CF9E4306C}" type="presOf" srcId="{D083FF3E-4B9F-4D8A-8383-33E907AF39DA}" destId="{FABAFB8A-C065-4191-95C9-FB89BEB9D41E}" srcOrd="0" destOrd="0" presId="urn:microsoft.com/office/officeart/2005/8/layout/hierarchy2"/>
    <dgm:cxn modelId="{1CCCA0D4-4355-4DEE-A733-EA5B6F7D4D6C}" type="presOf" srcId="{D143EEF7-EA18-4E87-9AE1-0B5B55A870B2}" destId="{7DAAD036-7FDE-4064-A2CB-477D26BD62FF}" srcOrd="0" destOrd="0" presId="urn:microsoft.com/office/officeart/2005/8/layout/hierarchy2"/>
    <dgm:cxn modelId="{8F357DD8-658E-48D9-A16E-4A50718D0E28}" type="presOf" srcId="{31F6DD24-0D30-49B0-8327-179446D4B2A9}" destId="{836ED308-C1BB-479D-8B11-9DA4EEABC402}" srcOrd="0" destOrd="0" presId="urn:microsoft.com/office/officeart/2005/8/layout/hierarchy2"/>
    <dgm:cxn modelId="{0416D8E4-BBE7-4200-9E58-749B09B55478}" srcId="{712876C4-C211-45BB-96F1-C2A7482EC681}" destId="{CF763D69-4F6A-405C-9D39-80E2088164EF}" srcOrd="4" destOrd="0" parTransId="{F537CBCE-86FE-4D88-B235-177BE878DA13}" sibTransId="{110B9695-03DD-4CA1-A4C1-D4D241C423AC}"/>
    <dgm:cxn modelId="{A194C3E5-E320-439C-949C-29F188E254C7}" type="presOf" srcId="{1F649704-9038-4B6A-A806-B224E73318A8}" destId="{C938FBFB-4093-46E7-B9EB-3B43A8465B4B}" srcOrd="1" destOrd="0" presId="urn:microsoft.com/office/officeart/2005/8/layout/hierarchy2"/>
    <dgm:cxn modelId="{711DD5E6-D1EB-4E4E-A4A0-5C6D848B765A}" type="presOf" srcId="{D143EEF7-EA18-4E87-9AE1-0B5B55A870B2}" destId="{94638211-7D87-4D31-B3E2-F02816DA303C}" srcOrd="1" destOrd="0" presId="urn:microsoft.com/office/officeart/2005/8/layout/hierarchy2"/>
    <dgm:cxn modelId="{FDFD02E8-A4B1-4DB6-AE85-28CCB6F7D2FA}" type="presOf" srcId="{22E476B6-68CF-4D41-BB99-8EABA577520A}" destId="{B1DFB5D4-473F-4BF6-BEA9-A567DF846106}" srcOrd="0" destOrd="0" presId="urn:microsoft.com/office/officeart/2005/8/layout/hierarchy2"/>
    <dgm:cxn modelId="{E0E029EC-BA1A-4640-BBE8-4388EB969959}" type="presOf" srcId="{922429E9-974D-40A9-873B-F8CA12D0B43B}" destId="{6D945D3D-1A32-4D00-B417-9042BA071BEA}" srcOrd="0" destOrd="0" presId="urn:microsoft.com/office/officeart/2005/8/layout/hierarchy2"/>
    <dgm:cxn modelId="{6DF272EF-773C-47D9-B2D1-92E1D08DC5D7}" type="presOf" srcId="{7F338507-A400-4A07-A0D6-7D7A756E7D11}" destId="{2570EAF4-4756-432B-A2BF-FC9DBE1C32AC}" srcOrd="0" destOrd="0" presId="urn:microsoft.com/office/officeart/2005/8/layout/hierarchy2"/>
    <dgm:cxn modelId="{AE7B73F0-304A-410A-863A-41B6FDED1606}" type="presOf" srcId="{6C959DEB-AD96-47BA-855F-8A294846E0AE}" destId="{1A51466D-CBB9-4F7F-983F-20632DECC047}" srcOrd="1" destOrd="0" presId="urn:microsoft.com/office/officeart/2005/8/layout/hierarchy2"/>
    <dgm:cxn modelId="{64566F04-9C10-4C51-A0D6-A06282A27737}" type="presParOf" srcId="{3FE02747-8AB3-4E79-9103-C936828656CA}" destId="{1C1E1054-B458-4A99-9CB4-96850D69267C}" srcOrd="0" destOrd="0" presId="urn:microsoft.com/office/officeart/2005/8/layout/hierarchy2"/>
    <dgm:cxn modelId="{3B005CF1-C668-468D-922C-5D09145684E6}" type="presParOf" srcId="{1C1E1054-B458-4A99-9CB4-96850D69267C}" destId="{9C74509E-32ED-4FFE-AA94-12238A01525F}" srcOrd="0" destOrd="0" presId="urn:microsoft.com/office/officeart/2005/8/layout/hierarchy2"/>
    <dgm:cxn modelId="{0980B5A0-3C6F-4F3D-8BB9-FAEA2EFCDEF0}" type="presParOf" srcId="{1C1E1054-B458-4A99-9CB4-96850D69267C}" destId="{C6EDB5E6-2758-4222-89C5-1807743C5468}" srcOrd="1" destOrd="0" presId="urn:microsoft.com/office/officeart/2005/8/layout/hierarchy2"/>
    <dgm:cxn modelId="{3AADE942-78D3-44D5-8B23-080C914AE4E4}" type="presParOf" srcId="{C6EDB5E6-2758-4222-89C5-1807743C5468}" destId="{934B3588-2E44-4E7A-AD35-3BD03C89EB45}" srcOrd="0" destOrd="0" presId="urn:microsoft.com/office/officeart/2005/8/layout/hierarchy2"/>
    <dgm:cxn modelId="{B960A568-2D52-480B-8DD1-72B01A73B1BC}" type="presParOf" srcId="{934B3588-2E44-4E7A-AD35-3BD03C89EB45}" destId="{70239731-4620-4BEC-A9C4-144D6CDE7D88}" srcOrd="0" destOrd="0" presId="urn:microsoft.com/office/officeart/2005/8/layout/hierarchy2"/>
    <dgm:cxn modelId="{F27E58DB-B902-4F77-8266-108A2E46050B}" type="presParOf" srcId="{C6EDB5E6-2758-4222-89C5-1807743C5468}" destId="{0806D7D2-C9D0-4885-9300-41E1A7932922}" srcOrd="1" destOrd="0" presId="urn:microsoft.com/office/officeart/2005/8/layout/hierarchy2"/>
    <dgm:cxn modelId="{70F03DA5-0DD3-4D5B-9831-1EFD813BFCE8}" type="presParOf" srcId="{0806D7D2-C9D0-4885-9300-41E1A7932922}" destId="{974CC70E-E084-47E1-9783-2386D082FAFC}" srcOrd="0" destOrd="0" presId="urn:microsoft.com/office/officeart/2005/8/layout/hierarchy2"/>
    <dgm:cxn modelId="{CD1C3D75-8A8D-4BCD-89C9-159EA4D461F5}" type="presParOf" srcId="{0806D7D2-C9D0-4885-9300-41E1A7932922}" destId="{A312FABD-5271-4B69-9FB7-FD8077202E44}" srcOrd="1" destOrd="0" presId="urn:microsoft.com/office/officeart/2005/8/layout/hierarchy2"/>
    <dgm:cxn modelId="{65220EE1-C73E-4F1D-9F84-CBA7E48B9587}" type="presParOf" srcId="{C6EDB5E6-2758-4222-89C5-1807743C5468}" destId="{7DAAD036-7FDE-4064-A2CB-477D26BD62FF}" srcOrd="2" destOrd="0" presId="urn:microsoft.com/office/officeart/2005/8/layout/hierarchy2"/>
    <dgm:cxn modelId="{03502E86-9AD2-46C7-B92D-59175FD11528}" type="presParOf" srcId="{7DAAD036-7FDE-4064-A2CB-477D26BD62FF}" destId="{94638211-7D87-4D31-B3E2-F02816DA303C}" srcOrd="0" destOrd="0" presId="urn:microsoft.com/office/officeart/2005/8/layout/hierarchy2"/>
    <dgm:cxn modelId="{EDD8F7E8-8E25-493A-BD4B-4A14CB36C7E2}" type="presParOf" srcId="{C6EDB5E6-2758-4222-89C5-1807743C5468}" destId="{8BEB8DDC-9F37-4F54-AB89-7B77E063909E}" srcOrd="3" destOrd="0" presId="urn:microsoft.com/office/officeart/2005/8/layout/hierarchy2"/>
    <dgm:cxn modelId="{99057AB1-F73C-4802-B42D-EABBE95FA41B}" type="presParOf" srcId="{8BEB8DDC-9F37-4F54-AB89-7B77E063909E}" destId="{1797903E-EF2D-4178-A71A-0ABBCFF235D3}" srcOrd="0" destOrd="0" presId="urn:microsoft.com/office/officeart/2005/8/layout/hierarchy2"/>
    <dgm:cxn modelId="{D4269C4F-0B07-4F76-80B4-E356271E5920}" type="presParOf" srcId="{8BEB8DDC-9F37-4F54-AB89-7B77E063909E}" destId="{28B1C920-ECB6-4BE2-B9D9-A045FEF22020}" srcOrd="1" destOrd="0" presId="urn:microsoft.com/office/officeart/2005/8/layout/hierarchy2"/>
    <dgm:cxn modelId="{6E61014B-498C-4B14-AE5E-42F60DC06EA0}" type="presParOf" srcId="{28B1C920-ECB6-4BE2-B9D9-A045FEF22020}" destId="{2570EAF4-4756-432B-A2BF-FC9DBE1C32AC}" srcOrd="0" destOrd="0" presId="urn:microsoft.com/office/officeart/2005/8/layout/hierarchy2"/>
    <dgm:cxn modelId="{BA34DB8B-5FA6-4253-B269-5F772ABE928C}" type="presParOf" srcId="{2570EAF4-4756-432B-A2BF-FC9DBE1C32AC}" destId="{91FF74F9-223D-4BA9-9B63-6A0188BE3C78}" srcOrd="0" destOrd="0" presId="urn:microsoft.com/office/officeart/2005/8/layout/hierarchy2"/>
    <dgm:cxn modelId="{48F76B86-FB89-4D59-B3F5-957BAAB193FF}" type="presParOf" srcId="{28B1C920-ECB6-4BE2-B9D9-A045FEF22020}" destId="{E1CF61E1-7B15-4961-814F-C22D0ACFD776}" srcOrd="1" destOrd="0" presId="urn:microsoft.com/office/officeart/2005/8/layout/hierarchy2"/>
    <dgm:cxn modelId="{D253427F-DBDE-492C-9BC0-9FEE0AB35F62}" type="presParOf" srcId="{E1CF61E1-7B15-4961-814F-C22D0ACFD776}" destId="{B1DFB5D4-473F-4BF6-BEA9-A567DF846106}" srcOrd="0" destOrd="0" presId="urn:microsoft.com/office/officeart/2005/8/layout/hierarchy2"/>
    <dgm:cxn modelId="{88E79B8D-EE65-4031-829B-660C40A0B1F9}" type="presParOf" srcId="{E1CF61E1-7B15-4961-814F-C22D0ACFD776}" destId="{52B26D5B-7898-4FB9-904D-59C1DB776185}" srcOrd="1" destOrd="0" presId="urn:microsoft.com/office/officeart/2005/8/layout/hierarchy2"/>
    <dgm:cxn modelId="{B2A10691-FCE9-4E92-A933-8DEE3C7CC323}" type="presParOf" srcId="{28B1C920-ECB6-4BE2-B9D9-A045FEF22020}" destId="{D4BEB888-1EA0-4D4C-992D-2F255F1FB33A}" srcOrd="2" destOrd="0" presId="urn:microsoft.com/office/officeart/2005/8/layout/hierarchy2"/>
    <dgm:cxn modelId="{4716A830-814A-4FC5-B2EC-244202E5B79A}" type="presParOf" srcId="{D4BEB888-1EA0-4D4C-992D-2F255F1FB33A}" destId="{33986886-793B-461B-97AC-70722247E282}" srcOrd="0" destOrd="0" presId="urn:microsoft.com/office/officeart/2005/8/layout/hierarchy2"/>
    <dgm:cxn modelId="{15AE1186-2C1A-4D37-84B6-F3A3BC208E62}" type="presParOf" srcId="{28B1C920-ECB6-4BE2-B9D9-A045FEF22020}" destId="{9626A3B9-65B1-44B3-8FEE-6F61305D86FB}" srcOrd="3" destOrd="0" presId="urn:microsoft.com/office/officeart/2005/8/layout/hierarchy2"/>
    <dgm:cxn modelId="{F4F2E918-5F03-4C48-8937-BB052FF509E1}" type="presParOf" srcId="{9626A3B9-65B1-44B3-8FEE-6F61305D86FB}" destId="{A1D93B75-C0C9-4FE0-B17D-A38DE8C6F9F7}" srcOrd="0" destOrd="0" presId="urn:microsoft.com/office/officeart/2005/8/layout/hierarchy2"/>
    <dgm:cxn modelId="{7D59CE8A-04F8-4FBF-8EB4-1A355AE29D9A}" type="presParOf" srcId="{9626A3B9-65B1-44B3-8FEE-6F61305D86FB}" destId="{58DE8E1E-9C5B-4903-BAAF-3320ADB8369D}" srcOrd="1" destOrd="0" presId="urn:microsoft.com/office/officeart/2005/8/layout/hierarchy2"/>
    <dgm:cxn modelId="{47105FCB-2FDA-46B3-877A-D2BD3491FBD7}" type="presParOf" srcId="{28B1C920-ECB6-4BE2-B9D9-A045FEF22020}" destId="{747813EA-77B7-4F74-A5E4-AE22DE7A426D}" srcOrd="4" destOrd="0" presId="urn:microsoft.com/office/officeart/2005/8/layout/hierarchy2"/>
    <dgm:cxn modelId="{6DAD29B4-BB58-4A3C-9685-691E56066426}" type="presParOf" srcId="{747813EA-77B7-4F74-A5E4-AE22DE7A426D}" destId="{E19FEA90-AD3B-4EC3-B306-6DC769066B6C}" srcOrd="0" destOrd="0" presId="urn:microsoft.com/office/officeart/2005/8/layout/hierarchy2"/>
    <dgm:cxn modelId="{32024680-18B5-421A-BDD6-56993DF52613}" type="presParOf" srcId="{28B1C920-ECB6-4BE2-B9D9-A045FEF22020}" destId="{26AEC911-AFEA-4DF3-B5BB-BD38030EA902}" srcOrd="5" destOrd="0" presId="urn:microsoft.com/office/officeart/2005/8/layout/hierarchy2"/>
    <dgm:cxn modelId="{6DE6598F-50F6-45A8-9AA6-87BD7A582B5F}" type="presParOf" srcId="{26AEC911-AFEA-4DF3-B5BB-BD38030EA902}" destId="{5CFE757F-698C-45A2-868D-2C737A73F9AB}" srcOrd="0" destOrd="0" presId="urn:microsoft.com/office/officeart/2005/8/layout/hierarchy2"/>
    <dgm:cxn modelId="{E212AC59-DADC-4F6D-95C5-A23B478B45AE}" type="presParOf" srcId="{26AEC911-AFEA-4DF3-B5BB-BD38030EA902}" destId="{00AE591A-60E6-4E10-AB50-BCB5F7148775}" srcOrd="1" destOrd="0" presId="urn:microsoft.com/office/officeart/2005/8/layout/hierarchy2"/>
    <dgm:cxn modelId="{16B060BA-8946-4498-9877-4873C6E21204}" type="presParOf" srcId="{28B1C920-ECB6-4BE2-B9D9-A045FEF22020}" destId="{4CBABFC2-39D0-412D-8F1C-0D480D42659E}" srcOrd="6" destOrd="0" presId="urn:microsoft.com/office/officeart/2005/8/layout/hierarchy2"/>
    <dgm:cxn modelId="{E9E41E17-4D76-4382-86A2-C979D13D9885}" type="presParOf" srcId="{4CBABFC2-39D0-412D-8F1C-0D480D42659E}" destId="{4635FB78-CCAC-4A2F-9413-ED0FC7E7AC06}" srcOrd="0" destOrd="0" presId="urn:microsoft.com/office/officeart/2005/8/layout/hierarchy2"/>
    <dgm:cxn modelId="{69ECAB81-8B37-4341-986D-DBBE842667F9}" type="presParOf" srcId="{28B1C920-ECB6-4BE2-B9D9-A045FEF22020}" destId="{68008116-FD37-4984-B305-2CEB60808A78}" srcOrd="7" destOrd="0" presId="urn:microsoft.com/office/officeart/2005/8/layout/hierarchy2"/>
    <dgm:cxn modelId="{D6089418-F876-47EA-A4CB-B9D201E1D7AD}" type="presParOf" srcId="{68008116-FD37-4984-B305-2CEB60808A78}" destId="{6270FD62-7040-4F1C-A2B2-DE6A3E6A1284}" srcOrd="0" destOrd="0" presId="urn:microsoft.com/office/officeart/2005/8/layout/hierarchy2"/>
    <dgm:cxn modelId="{90860E43-801F-45EB-91C6-C8DDD40B87C9}" type="presParOf" srcId="{68008116-FD37-4984-B305-2CEB60808A78}" destId="{1E43C52C-B833-44F4-8359-4C1C5A8366EF}" srcOrd="1" destOrd="0" presId="urn:microsoft.com/office/officeart/2005/8/layout/hierarchy2"/>
    <dgm:cxn modelId="{FBA583B4-38CE-47F6-8D38-9CB3B8DDCFFF}" type="presParOf" srcId="{28B1C920-ECB6-4BE2-B9D9-A045FEF22020}" destId="{FABAFB8A-C065-4191-95C9-FB89BEB9D41E}" srcOrd="8" destOrd="0" presId="urn:microsoft.com/office/officeart/2005/8/layout/hierarchy2"/>
    <dgm:cxn modelId="{169A1B51-D766-4D01-BCEE-4894805AE5E0}" type="presParOf" srcId="{FABAFB8A-C065-4191-95C9-FB89BEB9D41E}" destId="{6BE1249C-812C-47BF-A56B-45D97B964BAE}" srcOrd="0" destOrd="0" presId="urn:microsoft.com/office/officeart/2005/8/layout/hierarchy2"/>
    <dgm:cxn modelId="{6E94A049-6BD4-42E4-BCA8-98F9D82327B1}" type="presParOf" srcId="{28B1C920-ECB6-4BE2-B9D9-A045FEF22020}" destId="{B2C2F766-2531-4373-9E6D-D5D749BDD6D1}" srcOrd="9" destOrd="0" presId="urn:microsoft.com/office/officeart/2005/8/layout/hierarchy2"/>
    <dgm:cxn modelId="{09DF6A09-9124-49CE-85C8-7D470EAB4968}" type="presParOf" srcId="{B2C2F766-2531-4373-9E6D-D5D749BDD6D1}" destId="{836ED308-C1BB-479D-8B11-9DA4EEABC402}" srcOrd="0" destOrd="0" presId="urn:microsoft.com/office/officeart/2005/8/layout/hierarchy2"/>
    <dgm:cxn modelId="{7C7F8304-9F9C-4087-A836-CC47BA23F6D8}" type="presParOf" srcId="{B2C2F766-2531-4373-9E6D-D5D749BDD6D1}" destId="{37741560-3A26-4CCC-8268-E57AF3446944}" srcOrd="1" destOrd="0" presId="urn:microsoft.com/office/officeart/2005/8/layout/hierarchy2"/>
    <dgm:cxn modelId="{66150262-7732-4455-8C87-3A7F2FBF16A6}" type="presParOf" srcId="{28B1C920-ECB6-4BE2-B9D9-A045FEF22020}" destId="{1E214FE5-3088-4DAE-9443-20B8D32C21EF}" srcOrd="10" destOrd="0" presId="urn:microsoft.com/office/officeart/2005/8/layout/hierarchy2"/>
    <dgm:cxn modelId="{DF839CDC-F47E-47E0-B139-69FB8CED9001}" type="presParOf" srcId="{1E214FE5-3088-4DAE-9443-20B8D32C21EF}" destId="{106A2181-06FA-492D-A6E0-3E395C4FEDFA}" srcOrd="0" destOrd="0" presId="urn:microsoft.com/office/officeart/2005/8/layout/hierarchy2"/>
    <dgm:cxn modelId="{D6BFB8DB-0418-49E3-BC64-D6733F42D4C4}" type="presParOf" srcId="{28B1C920-ECB6-4BE2-B9D9-A045FEF22020}" destId="{EABCFC3C-315C-48DC-837B-B1D8E164BFA8}" srcOrd="11" destOrd="0" presId="urn:microsoft.com/office/officeart/2005/8/layout/hierarchy2"/>
    <dgm:cxn modelId="{7312FFAA-245F-4842-B8BB-EAC41995F213}" type="presParOf" srcId="{EABCFC3C-315C-48DC-837B-B1D8E164BFA8}" destId="{2A70C8F8-08E1-4839-84DD-7BB4F954C46B}" srcOrd="0" destOrd="0" presId="urn:microsoft.com/office/officeart/2005/8/layout/hierarchy2"/>
    <dgm:cxn modelId="{6D4C291A-B3DB-4C2F-B8D2-00CFFFED85A3}" type="presParOf" srcId="{EABCFC3C-315C-48DC-837B-B1D8E164BFA8}" destId="{ACD7D386-4D87-4634-A19C-ABAAD2DF14CF}" srcOrd="1" destOrd="0" presId="urn:microsoft.com/office/officeart/2005/8/layout/hierarchy2"/>
    <dgm:cxn modelId="{4A0D9788-5A2B-435F-BC34-F9F675F996FC}" type="presParOf" srcId="{28B1C920-ECB6-4BE2-B9D9-A045FEF22020}" destId="{01CC5788-429B-4D89-AA15-7DB8724EF226}" srcOrd="12" destOrd="0" presId="urn:microsoft.com/office/officeart/2005/8/layout/hierarchy2"/>
    <dgm:cxn modelId="{808072C5-3AFD-481B-8166-42BBA14DD201}" type="presParOf" srcId="{01CC5788-429B-4D89-AA15-7DB8724EF226}" destId="{C938FBFB-4093-46E7-B9EB-3B43A8465B4B}" srcOrd="0" destOrd="0" presId="urn:microsoft.com/office/officeart/2005/8/layout/hierarchy2"/>
    <dgm:cxn modelId="{32A0A06B-5FF5-443B-9F3B-91782239EF72}" type="presParOf" srcId="{28B1C920-ECB6-4BE2-B9D9-A045FEF22020}" destId="{0EB9CA32-EA70-4E9E-BEC1-C4A10E94FC81}" srcOrd="13" destOrd="0" presId="urn:microsoft.com/office/officeart/2005/8/layout/hierarchy2"/>
    <dgm:cxn modelId="{D9AA9B3E-82E8-4DC0-BFEF-4E916F15A8FB}" type="presParOf" srcId="{0EB9CA32-EA70-4E9E-BEC1-C4A10E94FC81}" destId="{9E4F7E54-2F7D-4156-8697-D163F719A17C}" srcOrd="0" destOrd="0" presId="urn:microsoft.com/office/officeart/2005/8/layout/hierarchy2"/>
    <dgm:cxn modelId="{54DF4936-4A8C-474B-BE5C-7F79F08FC6E2}" type="presParOf" srcId="{0EB9CA32-EA70-4E9E-BEC1-C4A10E94FC81}" destId="{ACD9A6DD-20E9-4B6D-A5F2-977AE8870D0E}" srcOrd="1" destOrd="0" presId="urn:microsoft.com/office/officeart/2005/8/layout/hierarchy2"/>
    <dgm:cxn modelId="{3382EB2B-D4A0-4E34-ADD5-F76F254BBADE}" type="presParOf" srcId="{C6EDB5E6-2758-4222-89C5-1807743C5468}" destId="{CB75D397-A4A9-407C-91F9-1A9AB047FA48}" srcOrd="4" destOrd="0" presId="urn:microsoft.com/office/officeart/2005/8/layout/hierarchy2"/>
    <dgm:cxn modelId="{E3DF670D-E4B4-4B37-93B8-C84EC1567237}" type="presParOf" srcId="{CB75D397-A4A9-407C-91F9-1A9AB047FA48}" destId="{1A51466D-CBB9-4F7F-983F-20632DECC047}" srcOrd="0" destOrd="0" presId="urn:microsoft.com/office/officeart/2005/8/layout/hierarchy2"/>
    <dgm:cxn modelId="{95FC82FF-A99D-4066-8E6B-ACCE6DE2BBBA}" type="presParOf" srcId="{C6EDB5E6-2758-4222-89C5-1807743C5468}" destId="{41007FFC-40FA-4AE0-9F7D-37436E387ECC}" srcOrd="5" destOrd="0" presId="urn:microsoft.com/office/officeart/2005/8/layout/hierarchy2"/>
    <dgm:cxn modelId="{4FD59C25-AB93-4734-81F2-B06E8F7F48EE}" type="presParOf" srcId="{41007FFC-40FA-4AE0-9F7D-37436E387ECC}" destId="{4DC77F90-7505-4095-886F-116972A561CF}" srcOrd="0" destOrd="0" presId="urn:microsoft.com/office/officeart/2005/8/layout/hierarchy2"/>
    <dgm:cxn modelId="{B4E2434B-E4B0-494C-B60B-630D3596D5B6}" type="presParOf" srcId="{41007FFC-40FA-4AE0-9F7D-37436E387ECC}" destId="{68BD0B4E-F10B-435D-8A7B-6B6C19066C46}" srcOrd="1" destOrd="0" presId="urn:microsoft.com/office/officeart/2005/8/layout/hierarchy2"/>
    <dgm:cxn modelId="{75FEB4AF-35B8-41DC-B8D7-8F7EBD3F3395}" type="presParOf" srcId="{C6EDB5E6-2758-4222-89C5-1807743C5468}" destId="{7FA47777-9ADA-450E-85CB-B8552F502093}" srcOrd="6" destOrd="0" presId="urn:microsoft.com/office/officeart/2005/8/layout/hierarchy2"/>
    <dgm:cxn modelId="{F7FB58B4-93CE-4D9A-BDDF-0359087C8A20}" type="presParOf" srcId="{7FA47777-9ADA-450E-85CB-B8552F502093}" destId="{AE7E5832-85B7-4CF6-80B1-38A1AAA57FCE}" srcOrd="0" destOrd="0" presId="urn:microsoft.com/office/officeart/2005/8/layout/hierarchy2"/>
    <dgm:cxn modelId="{901F89EE-43DC-4AD5-8026-0274DC798260}" type="presParOf" srcId="{C6EDB5E6-2758-4222-89C5-1807743C5468}" destId="{DB4FDF56-5A45-4B7F-841C-D5B9F85B0407}" srcOrd="7" destOrd="0" presId="urn:microsoft.com/office/officeart/2005/8/layout/hierarchy2"/>
    <dgm:cxn modelId="{FC6645E0-6175-4650-AC98-5EED186050D9}" type="presParOf" srcId="{DB4FDF56-5A45-4B7F-841C-D5B9F85B0407}" destId="{8FE88EBD-F62D-47F2-BCB0-CD197F47FCB2}" srcOrd="0" destOrd="0" presId="urn:microsoft.com/office/officeart/2005/8/layout/hierarchy2"/>
    <dgm:cxn modelId="{55A8D9C5-9252-4BE5-AA2D-D1C44DE6348B}" type="presParOf" srcId="{DB4FDF56-5A45-4B7F-841C-D5B9F85B0407}" destId="{EB9DDDB1-C65E-4D14-A960-38B55016D79C}" srcOrd="1" destOrd="0" presId="urn:microsoft.com/office/officeart/2005/8/layout/hierarchy2"/>
    <dgm:cxn modelId="{61EC80C5-D006-4A2B-9642-01F18A0A019A}" type="presParOf" srcId="{C6EDB5E6-2758-4222-89C5-1807743C5468}" destId="{D65E3466-2909-415A-A87D-BB2620E4A98F}" srcOrd="8" destOrd="0" presId="urn:microsoft.com/office/officeart/2005/8/layout/hierarchy2"/>
    <dgm:cxn modelId="{EFBE8C6A-07A7-47CF-8518-3A033D56121D}" type="presParOf" srcId="{D65E3466-2909-415A-A87D-BB2620E4A98F}" destId="{44D4E660-CF2A-4315-B614-DBDFABB756D2}" srcOrd="0" destOrd="0" presId="urn:microsoft.com/office/officeart/2005/8/layout/hierarchy2"/>
    <dgm:cxn modelId="{8993FB59-27E1-4714-85BD-585B5D0DF708}" type="presParOf" srcId="{C6EDB5E6-2758-4222-89C5-1807743C5468}" destId="{40A867A6-5831-4C71-BD30-9C46C2AF9287}" srcOrd="9" destOrd="0" presId="urn:microsoft.com/office/officeart/2005/8/layout/hierarchy2"/>
    <dgm:cxn modelId="{806689BE-AC5E-467C-BD03-738C52A10826}" type="presParOf" srcId="{40A867A6-5831-4C71-BD30-9C46C2AF9287}" destId="{CD68B90E-2B14-4451-920C-30E65161A181}" srcOrd="0" destOrd="0" presId="urn:microsoft.com/office/officeart/2005/8/layout/hierarchy2"/>
    <dgm:cxn modelId="{D87FB6EE-9C4F-4940-A6EF-F5AFC28FEF8F}" type="presParOf" srcId="{40A867A6-5831-4C71-BD30-9C46C2AF9287}" destId="{C47CFD64-B228-4E93-BB8A-A8942F1D9091}" srcOrd="1" destOrd="0" presId="urn:microsoft.com/office/officeart/2005/8/layout/hierarchy2"/>
    <dgm:cxn modelId="{42857F0D-A4A5-4FCB-AC98-A30B2E2FDA74}" type="presParOf" srcId="{C6EDB5E6-2758-4222-89C5-1807743C5468}" destId="{922486D7-21E2-4663-B97C-528662096A28}" srcOrd="10" destOrd="0" presId="urn:microsoft.com/office/officeart/2005/8/layout/hierarchy2"/>
    <dgm:cxn modelId="{5C0B7CB8-8471-4666-ADDF-A3A524D00ED4}" type="presParOf" srcId="{922486D7-21E2-4663-B97C-528662096A28}" destId="{4760FEFE-EE9C-4222-8512-F839EEBD6437}" srcOrd="0" destOrd="0" presId="urn:microsoft.com/office/officeart/2005/8/layout/hierarchy2"/>
    <dgm:cxn modelId="{85350FD7-C76A-4A7D-AE0E-B2FC153B02E6}" type="presParOf" srcId="{C6EDB5E6-2758-4222-89C5-1807743C5468}" destId="{BF0AB7D2-1845-498B-A00A-E06DBD568095}" srcOrd="11" destOrd="0" presId="urn:microsoft.com/office/officeart/2005/8/layout/hierarchy2"/>
    <dgm:cxn modelId="{6FC06CDA-2A5D-43CF-BF47-CCAFCD66A1EC}" type="presParOf" srcId="{BF0AB7D2-1845-498B-A00A-E06DBD568095}" destId="{A7D7AB08-06A0-4761-9E76-DB1637581840}" srcOrd="0" destOrd="0" presId="urn:microsoft.com/office/officeart/2005/8/layout/hierarchy2"/>
    <dgm:cxn modelId="{C06042DD-5BA6-47BD-AFB2-79787D69AE0B}" type="presParOf" srcId="{BF0AB7D2-1845-498B-A00A-E06DBD568095}" destId="{8B60F25A-C694-447B-B71C-0C87906F39B3}" srcOrd="1" destOrd="0" presId="urn:microsoft.com/office/officeart/2005/8/layout/hierarchy2"/>
    <dgm:cxn modelId="{4F744DC4-9573-450B-A5DC-0DE71DEF1BF4}" type="presParOf" srcId="{C6EDB5E6-2758-4222-89C5-1807743C5468}" destId="{6D945D3D-1A32-4D00-B417-9042BA071BEA}" srcOrd="12" destOrd="0" presId="urn:microsoft.com/office/officeart/2005/8/layout/hierarchy2"/>
    <dgm:cxn modelId="{EBBC82E4-46D2-47A6-B43A-96AFBE6EADE5}" type="presParOf" srcId="{6D945D3D-1A32-4D00-B417-9042BA071BEA}" destId="{EB44EC35-3C6D-47EC-99F9-CA617B89AA6F}" srcOrd="0" destOrd="0" presId="urn:microsoft.com/office/officeart/2005/8/layout/hierarchy2"/>
    <dgm:cxn modelId="{9E2B3E25-2088-4B2B-825D-88B46758ECE3}" type="presParOf" srcId="{C6EDB5E6-2758-4222-89C5-1807743C5468}" destId="{5C077D08-0F15-4B1F-B0CD-65E56EE12FEC}" srcOrd="13" destOrd="0" presId="urn:microsoft.com/office/officeart/2005/8/layout/hierarchy2"/>
    <dgm:cxn modelId="{757BC597-1AF8-4B78-8153-9CDFCD7A4878}" type="presParOf" srcId="{5C077D08-0F15-4B1F-B0CD-65E56EE12FEC}" destId="{032D3024-0224-4487-B3CC-2F98D834254C}" srcOrd="0" destOrd="0" presId="urn:microsoft.com/office/officeart/2005/8/layout/hierarchy2"/>
    <dgm:cxn modelId="{F55A2A09-B304-40EF-B2E2-4D0912127BA6}" type="presParOf" srcId="{5C077D08-0F15-4B1F-B0CD-65E56EE12FEC}" destId="{8771B62F-D411-4EDD-B5E8-A215904A90B6}"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0D300-2D03-4C92-AB50-EEC490763575}">
      <dsp:nvSpPr>
        <dsp:cNvPr id="0" name=""/>
        <dsp:cNvSpPr/>
      </dsp:nvSpPr>
      <dsp:spPr>
        <a:xfrm>
          <a:off x="-5116992" y="-783865"/>
          <a:ext cx="6093694" cy="6093694"/>
        </a:xfrm>
        <a:prstGeom prst="blockArc">
          <a:avLst>
            <a:gd name="adj1" fmla="val 18900000"/>
            <a:gd name="adj2" fmla="val 2700000"/>
            <a:gd name="adj3" fmla="val 354"/>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F1EE63-02A1-4545-A0B1-EC1A69A1C73E}">
      <dsp:nvSpPr>
        <dsp:cNvPr id="0" name=""/>
        <dsp:cNvSpPr/>
      </dsp:nvSpPr>
      <dsp:spPr>
        <a:xfrm>
          <a:off x="427226" y="282782"/>
          <a:ext cx="7739890" cy="565926"/>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73660" rIns="73660" bIns="73660" numCol="1" spcCol="1270" anchor="ctr" anchorCtr="0">
          <a:noAutofit/>
        </a:bodyPr>
        <a:lstStyle/>
        <a:p>
          <a:pPr marL="0" lvl="0" indent="0" algn="l" defTabSz="1289050">
            <a:lnSpc>
              <a:spcPct val="90000"/>
            </a:lnSpc>
            <a:spcBef>
              <a:spcPct val="0"/>
            </a:spcBef>
            <a:spcAft>
              <a:spcPct val="35000"/>
            </a:spcAft>
            <a:buNone/>
          </a:pPr>
          <a:r>
            <a:rPr lang="fr-FR" sz="2900" b="1" kern="1200" dirty="0"/>
            <a:t>Qu’est-ce que </a:t>
          </a:r>
          <a:r>
            <a:rPr lang="en-GB" sz="2900" b="1" kern="1200" dirty="0"/>
            <a:t>CEPEJ-STAT?</a:t>
          </a:r>
        </a:p>
      </dsp:txBody>
      <dsp:txXfrm>
        <a:off x="427226" y="282782"/>
        <a:ext cx="7739890" cy="565926"/>
      </dsp:txXfrm>
    </dsp:sp>
    <dsp:sp modelId="{4CFD2F5D-8F05-4CBA-B5AE-3B216FE82818}">
      <dsp:nvSpPr>
        <dsp:cNvPr id="0" name=""/>
        <dsp:cNvSpPr/>
      </dsp:nvSpPr>
      <dsp:spPr>
        <a:xfrm>
          <a:off x="73522" y="212041"/>
          <a:ext cx="707408" cy="707408"/>
        </a:xfrm>
        <a:prstGeom prst="ellipse">
          <a:avLst/>
        </a:prstGeom>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52CF75-B732-4716-8426-10634314D03A}">
      <dsp:nvSpPr>
        <dsp:cNvPr id="0" name=""/>
        <dsp:cNvSpPr/>
      </dsp:nvSpPr>
      <dsp:spPr>
        <a:xfrm>
          <a:off x="832752" y="1131400"/>
          <a:ext cx="7334364" cy="565926"/>
        </a:xfrm>
        <a:prstGeom prst="rect">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73660" rIns="73660" bIns="73660" numCol="1" spcCol="1270" anchor="ctr" anchorCtr="0">
          <a:noAutofit/>
        </a:bodyPr>
        <a:lstStyle/>
        <a:p>
          <a:pPr marL="0" lvl="0" indent="0" algn="l" defTabSz="1289050">
            <a:lnSpc>
              <a:spcPct val="90000"/>
            </a:lnSpc>
            <a:spcBef>
              <a:spcPct val="0"/>
            </a:spcBef>
            <a:spcAft>
              <a:spcPct val="35000"/>
            </a:spcAft>
            <a:buNone/>
          </a:pPr>
          <a:r>
            <a:rPr lang="fr-FR" sz="2900" b="1" kern="1200" dirty="0"/>
            <a:t>Comment est organisée CEPEJ-STAT ?</a:t>
          </a:r>
          <a:endParaRPr lang="en-GB" sz="2900" b="1" kern="1200" dirty="0"/>
        </a:p>
      </dsp:txBody>
      <dsp:txXfrm>
        <a:off x="832752" y="1131400"/>
        <a:ext cx="7334364" cy="565926"/>
      </dsp:txXfrm>
    </dsp:sp>
    <dsp:sp modelId="{7A209CD9-1ED0-4172-9942-D8FE89344F08}">
      <dsp:nvSpPr>
        <dsp:cNvPr id="0" name=""/>
        <dsp:cNvSpPr/>
      </dsp:nvSpPr>
      <dsp:spPr>
        <a:xfrm>
          <a:off x="479048" y="1060659"/>
          <a:ext cx="707408" cy="707408"/>
        </a:xfrm>
        <a:prstGeom prst="ellipse">
          <a:avLst/>
        </a:prstGeom>
        <a:solidFill>
          <a:schemeClr val="lt1">
            <a:hueOff val="0"/>
            <a:satOff val="0"/>
            <a:lumOff val="0"/>
            <a:alphaOff val="0"/>
          </a:schemeClr>
        </a:solidFill>
        <a:ln w="12700" cap="flat" cmpd="sng" algn="ctr">
          <a:solidFill>
            <a:schemeClr val="accent1">
              <a:shade val="50000"/>
              <a:hueOff val="133703"/>
              <a:satOff val="3582"/>
              <a:lumOff val="157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15734D-982B-47CA-AE87-9F21EC031E97}">
      <dsp:nvSpPr>
        <dsp:cNvPr id="0" name=""/>
        <dsp:cNvSpPr/>
      </dsp:nvSpPr>
      <dsp:spPr>
        <a:xfrm>
          <a:off x="957216" y="1980018"/>
          <a:ext cx="7209900" cy="565926"/>
        </a:xfrm>
        <a:prstGeom prst="rect">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73660" rIns="73660" bIns="73660" numCol="1" spcCol="1270" anchor="ctr" anchorCtr="0">
          <a:noAutofit/>
        </a:bodyPr>
        <a:lstStyle/>
        <a:p>
          <a:pPr marL="0" lvl="0" indent="0" algn="l" defTabSz="1289050">
            <a:lnSpc>
              <a:spcPct val="90000"/>
            </a:lnSpc>
            <a:spcBef>
              <a:spcPct val="0"/>
            </a:spcBef>
            <a:spcAft>
              <a:spcPct val="35000"/>
            </a:spcAft>
            <a:buNone/>
          </a:pPr>
          <a:r>
            <a:rPr lang="fr-FR" sz="2900" b="1" kern="1200" dirty="0"/>
            <a:t>Comment fonctionne CEPEJ-STAT ?</a:t>
          </a:r>
          <a:endParaRPr lang="en-GB" sz="2900" b="1" kern="1200" dirty="0"/>
        </a:p>
      </dsp:txBody>
      <dsp:txXfrm>
        <a:off x="957216" y="1980018"/>
        <a:ext cx="7209900" cy="565926"/>
      </dsp:txXfrm>
    </dsp:sp>
    <dsp:sp modelId="{91AA932B-FE77-4815-8CE7-C59D312F83F8}">
      <dsp:nvSpPr>
        <dsp:cNvPr id="0" name=""/>
        <dsp:cNvSpPr/>
      </dsp:nvSpPr>
      <dsp:spPr>
        <a:xfrm>
          <a:off x="603512" y="1909277"/>
          <a:ext cx="707408" cy="707408"/>
        </a:xfrm>
        <a:prstGeom prst="ellipse">
          <a:avLst/>
        </a:prstGeom>
        <a:solidFill>
          <a:schemeClr val="lt1">
            <a:hueOff val="0"/>
            <a:satOff val="0"/>
            <a:lumOff val="0"/>
            <a:alphaOff val="0"/>
          </a:schemeClr>
        </a:solidFill>
        <a:ln w="12700" cap="flat" cmpd="sng" algn="ctr">
          <a:solidFill>
            <a:schemeClr val="accent1">
              <a:shade val="50000"/>
              <a:hueOff val="267407"/>
              <a:satOff val="7164"/>
              <a:lumOff val="315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C37329-8CA4-4F10-B011-801B4D3A5433}">
      <dsp:nvSpPr>
        <dsp:cNvPr id="0" name=""/>
        <dsp:cNvSpPr/>
      </dsp:nvSpPr>
      <dsp:spPr>
        <a:xfrm>
          <a:off x="832752" y="2828636"/>
          <a:ext cx="7334364" cy="565926"/>
        </a:xfrm>
        <a:prstGeom prst="rect">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73660" rIns="73660" bIns="73660" numCol="1" spcCol="1270" anchor="ctr" anchorCtr="0">
          <a:noAutofit/>
        </a:bodyPr>
        <a:lstStyle/>
        <a:p>
          <a:pPr marL="0" lvl="0" indent="0" algn="l" defTabSz="1289050">
            <a:lnSpc>
              <a:spcPct val="90000"/>
            </a:lnSpc>
            <a:spcBef>
              <a:spcPct val="0"/>
            </a:spcBef>
            <a:spcAft>
              <a:spcPct val="35000"/>
            </a:spcAft>
            <a:buNone/>
          </a:pPr>
          <a:r>
            <a:rPr lang="fr-FR" sz="2900" b="1" i="0" kern="1200" dirty="0"/>
            <a:t>Où trouver quoi ?</a:t>
          </a:r>
          <a:endParaRPr lang="en-GB" sz="2900" b="1" kern="1200" dirty="0"/>
        </a:p>
      </dsp:txBody>
      <dsp:txXfrm>
        <a:off x="832752" y="2828636"/>
        <a:ext cx="7334364" cy="565926"/>
      </dsp:txXfrm>
    </dsp:sp>
    <dsp:sp modelId="{331AF245-1ED7-4B28-ADDE-A2D3EB2ACBAB}">
      <dsp:nvSpPr>
        <dsp:cNvPr id="0" name=""/>
        <dsp:cNvSpPr/>
      </dsp:nvSpPr>
      <dsp:spPr>
        <a:xfrm>
          <a:off x="479048" y="2757895"/>
          <a:ext cx="707408" cy="707408"/>
        </a:xfrm>
        <a:prstGeom prst="ellipse">
          <a:avLst/>
        </a:prstGeom>
        <a:solidFill>
          <a:schemeClr val="lt1">
            <a:hueOff val="0"/>
            <a:satOff val="0"/>
            <a:lumOff val="0"/>
            <a:alphaOff val="0"/>
          </a:schemeClr>
        </a:solidFill>
        <a:ln w="12700" cap="flat" cmpd="sng" algn="ctr">
          <a:solidFill>
            <a:schemeClr val="accent1">
              <a:shade val="50000"/>
              <a:hueOff val="267407"/>
              <a:satOff val="7164"/>
              <a:lumOff val="315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28A206-3AE3-4FF3-B208-1A64AC6688D5}">
      <dsp:nvSpPr>
        <dsp:cNvPr id="0" name=""/>
        <dsp:cNvSpPr/>
      </dsp:nvSpPr>
      <dsp:spPr>
        <a:xfrm>
          <a:off x="427226" y="3677254"/>
          <a:ext cx="7739890" cy="565926"/>
        </a:xfrm>
        <a:prstGeom prst="rect">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73660" rIns="73660" bIns="73660" numCol="1" spcCol="1270" anchor="ctr" anchorCtr="0">
          <a:noAutofit/>
        </a:bodyPr>
        <a:lstStyle/>
        <a:p>
          <a:pPr marL="0" lvl="0" indent="0" algn="l" defTabSz="1289050">
            <a:lnSpc>
              <a:spcPct val="90000"/>
            </a:lnSpc>
            <a:spcBef>
              <a:spcPct val="0"/>
            </a:spcBef>
            <a:spcAft>
              <a:spcPct val="35000"/>
            </a:spcAft>
            <a:buNone/>
          </a:pPr>
          <a:r>
            <a:rPr lang="fr-FR" sz="2900" b="1" kern="1200" dirty="0"/>
            <a:t>Conseils pour trouver des données - hiérarchie</a:t>
          </a:r>
          <a:endParaRPr lang="en-GB" sz="2900" b="1" kern="1200" dirty="0"/>
        </a:p>
      </dsp:txBody>
      <dsp:txXfrm>
        <a:off x="427226" y="3677254"/>
        <a:ext cx="7739890" cy="565926"/>
      </dsp:txXfrm>
    </dsp:sp>
    <dsp:sp modelId="{C4F7E6D7-3C82-47B0-A44B-47AD322F2FFE}">
      <dsp:nvSpPr>
        <dsp:cNvPr id="0" name=""/>
        <dsp:cNvSpPr/>
      </dsp:nvSpPr>
      <dsp:spPr>
        <a:xfrm>
          <a:off x="73522" y="3606513"/>
          <a:ext cx="707408" cy="707408"/>
        </a:xfrm>
        <a:prstGeom prst="ellipse">
          <a:avLst/>
        </a:prstGeom>
        <a:solidFill>
          <a:schemeClr val="lt1">
            <a:hueOff val="0"/>
            <a:satOff val="0"/>
            <a:lumOff val="0"/>
            <a:alphaOff val="0"/>
          </a:schemeClr>
        </a:solidFill>
        <a:ln w="12700" cap="flat" cmpd="sng" algn="ctr">
          <a:solidFill>
            <a:schemeClr val="accent1">
              <a:shade val="50000"/>
              <a:hueOff val="133703"/>
              <a:satOff val="3582"/>
              <a:lumOff val="1578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4509E-32ED-4FFE-AA94-12238A01525F}">
      <dsp:nvSpPr>
        <dsp:cNvPr id="0" name=""/>
        <dsp:cNvSpPr/>
      </dsp:nvSpPr>
      <dsp:spPr>
        <a:xfrm>
          <a:off x="1734324" y="1868029"/>
          <a:ext cx="1236892" cy="7795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b="1" kern="1200" noProof="0" dirty="0"/>
            <a:t>Cas de première instance</a:t>
          </a:r>
          <a:endParaRPr lang="fr-FR" sz="1100" b="1" kern="1200" dirty="0"/>
        </a:p>
      </dsp:txBody>
      <dsp:txXfrm>
        <a:off x="1757157" y="1890862"/>
        <a:ext cx="1191226" cy="733914"/>
      </dsp:txXfrm>
    </dsp:sp>
    <dsp:sp modelId="{934B3588-2E44-4E7A-AD35-3BD03C89EB45}">
      <dsp:nvSpPr>
        <dsp:cNvPr id="0" name=""/>
        <dsp:cNvSpPr/>
      </dsp:nvSpPr>
      <dsp:spPr>
        <a:xfrm rot="16912727">
          <a:off x="2376006" y="1517249"/>
          <a:ext cx="1498972" cy="14268"/>
        </a:xfrm>
        <a:custGeom>
          <a:avLst/>
          <a:gdLst/>
          <a:ahLst/>
          <a:cxnLst/>
          <a:rect l="0" t="0" r="0" b="0"/>
          <a:pathLst>
            <a:path>
              <a:moveTo>
                <a:pt x="0" y="7134"/>
              </a:moveTo>
              <a:lnTo>
                <a:pt x="1498972" y="713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88018" y="1486908"/>
        <a:ext cx="74948" cy="74948"/>
      </dsp:txXfrm>
    </dsp:sp>
    <dsp:sp modelId="{974CC70E-E084-47E1-9783-2386D082FAFC}">
      <dsp:nvSpPr>
        <dsp:cNvPr id="0" name=""/>
        <dsp:cNvSpPr/>
      </dsp:nvSpPr>
      <dsp:spPr>
        <a:xfrm>
          <a:off x="3279768" y="561475"/>
          <a:ext cx="1169190" cy="4589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1" kern="1200" noProof="0" dirty="0"/>
            <a:t>Total des affaires autres que pénales</a:t>
          </a:r>
        </a:p>
      </dsp:txBody>
      <dsp:txXfrm>
        <a:off x="3293210" y="574917"/>
        <a:ext cx="1142306" cy="432058"/>
      </dsp:txXfrm>
    </dsp:sp>
    <dsp:sp modelId="{7DAAD036-7FDE-4064-A2CB-477D26BD62FF}">
      <dsp:nvSpPr>
        <dsp:cNvPr id="0" name=""/>
        <dsp:cNvSpPr/>
      </dsp:nvSpPr>
      <dsp:spPr>
        <a:xfrm rot="17269477">
          <a:off x="2621495" y="1770881"/>
          <a:ext cx="1007994" cy="14268"/>
        </a:xfrm>
        <a:custGeom>
          <a:avLst/>
          <a:gdLst/>
          <a:ahLst/>
          <a:cxnLst/>
          <a:rect l="0" t="0" r="0" b="0"/>
          <a:pathLst>
            <a:path>
              <a:moveTo>
                <a:pt x="0" y="7134"/>
              </a:moveTo>
              <a:lnTo>
                <a:pt x="1007994" y="713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100293" y="1752815"/>
        <a:ext cx="50399" cy="50399"/>
      </dsp:txXfrm>
    </dsp:sp>
    <dsp:sp modelId="{1797903E-EF2D-4178-A71A-0ABBCFF235D3}">
      <dsp:nvSpPr>
        <dsp:cNvPr id="0" name=""/>
        <dsp:cNvSpPr/>
      </dsp:nvSpPr>
      <dsp:spPr>
        <a:xfrm>
          <a:off x="3279768" y="1068739"/>
          <a:ext cx="1169190" cy="4589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1" i="0" kern="1200" dirty="0"/>
            <a:t>Affaires civiles (et commerciales) contentieuses</a:t>
          </a:r>
          <a:endParaRPr lang="fr-FR" sz="800" b="1" kern="1200" noProof="0" dirty="0"/>
        </a:p>
      </dsp:txBody>
      <dsp:txXfrm>
        <a:off x="3293210" y="1082181"/>
        <a:ext cx="1142306" cy="432058"/>
      </dsp:txXfrm>
    </dsp:sp>
    <dsp:sp modelId="{2570EAF4-4756-432B-A2BF-FC9DBE1C32AC}">
      <dsp:nvSpPr>
        <dsp:cNvPr id="0" name=""/>
        <dsp:cNvSpPr/>
      </dsp:nvSpPr>
      <dsp:spPr>
        <a:xfrm rot="17242892">
          <a:off x="4032648" y="724529"/>
          <a:ext cx="1187310" cy="14268"/>
        </a:xfrm>
        <a:custGeom>
          <a:avLst/>
          <a:gdLst/>
          <a:ahLst/>
          <a:cxnLst/>
          <a:rect l="0" t="0" r="0" b="0"/>
          <a:pathLst>
            <a:path>
              <a:moveTo>
                <a:pt x="0" y="7134"/>
              </a:moveTo>
              <a:lnTo>
                <a:pt x="1187310" y="71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596621" y="701981"/>
        <a:ext cx="59365" cy="59365"/>
      </dsp:txXfrm>
    </dsp:sp>
    <dsp:sp modelId="{B1DFB5D4-473F-4BF6-BEA9-A567DF846106}">
      <dsp:nvSpPr>
        <dsp:cNvPr id="0" name=""/>
        <dsp:cNvSpPr/>
      </dsp:nvSpPr>
      <dsp:spPr>
        <a:xfrm>
          <a:off x="4803648" y="1489"/>
          <a:ext cx="1097532" cy="3272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0" kern="1200" noProof="0" dirty="0"/>
            <a:t>Affaires pendantes au 1er janvier.</a:t>
          </a:r>
        </a:p>
      </dsp:txBody>
      <dsp:txXfrm>
        <a:off x="4813233" y="11074"/>
        <a:ext cx="1078362" cy="308085"/>
      </dsp:txXfrm>
    </dsp:sp>
    <dsp:sp modelId="{D4BEB888-1EA0-4D4C-992D-2F255F1FB33A}">
      <dsp:nvSpPr>
        <dsp:cNvPr id="0" name=""/>
        <dsp:cNvSpPr/>
      </dsp:nvSpPr>
      <dsp:spPr>
        <a:xfrm rot="17703177">
          <a:off x="4207500" y="911675"/>
          <a:ext cx="837606" cy="14268"/>
        </a:xfrm>
        <a:custGeom>
          <a:avLst/>
          <a:gdLst/>
          <a:ahLst/>
          <a:cxnLst/>
          <a:rect l="0" t="0" r="0" b="0"/>
          <a:pathLst>
            <a:path>
              <a:moveTo>
                <a:pt x="0" y="7134"/>
              </a:moveTo>
              <a:lnTo>
                <a:pt x="837606" y="71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605363" y="897869"/>
        <a:ext cx="41880" cy="41880"/>
      </dsp:txXfrm>
    </dsp:sp>
    <dsp:sp modelId="{A1D93B75-C0C9-4FE0-B17D-A38DE8C6F9F7}">
      <dsp:nvSpPr>
        <dsp:cNvPr id="0" name=""/>
        <dsp:cNvSpPr/>
      </dsp:nvSpPr>
      <dsp:spPr>
        <a:xfrm>
          <a:off x="4803648" y="375781"/>
          <a:ext cx="1097532" cy="3272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0" i="0" kern="1200" dirty="0"/>
            <a:t>Nouvelles affaires</a:t>
          </a:r>
          <a:endParaRPr lang="fr-FR" sz="800" b="0" kern="1200" noProof="0" dirty="0"/>
        </a:p>
      </dsp:txBody>
      <dsp:txXfrm>
        <a:off x="4813233" y="385366"/>
        <a:ext cx="1078362" cy="308085"/>
      </dsp:txXfrm>
    </dsp:sp>
    <dsp:sp modelId="{747813EA-77B7-4F74-A5E4-AE22DE7A426D}">
      <dsp:nvSpPr>
        <dsp:cNvPr id="0" name=""/>
        <dsp:cNvSpPr/>
      </dsp:nvSpPr>
      <dsp:spPr>
        <a:xfrm rot="18767126">
          <a:off x="4365216" y="1099464"/>
          <a:ext cx="522174" cy="14268"/>
        </a:xfrm>
        <a:custGeom>
          <a:avLst/>
          <a:gdLst/>
          <a:ahLst/>
          <a:cxnLst/>
          <a:rect l="0" t="0" r="0" b="0"/>
          <a:pathLst>
            <a:path>
              <a:moveTo>
                <a:pt x="0" y="7134"/>
              </a:moveTo>
              <a:lnTo>
                <a:pt x="522174" y="71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613249" y="1093544"/>
        <a:ext cx="26108" cy="26108"/>
      </dsp:txXfrm>
    </dsp:sp>
    <dsp:sp modelId="{5CFE757F-698C-45A2-868D-2C737A73F9AB}">
      <dsp:nvSpPr>
        <dsp:cNvPr id="0" name=""/>
        <dsp:cNvSpPr/>
      </dsp:nvSpPr>
      <dsp:spPr>
        <a:xfrm>
          <a:off x="4803648" y="751358"/>
          <a:ext cx="1097532" cy="3272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0" i="0" kern="1200" dirty="0"/>
            <a:t>Affaires terminées</a:t>
          </a:r>
          <a:endParaRPr lang="fr-FR" sz="800" b="0" kern="1200" noProof="0" dirty="0"/>
        </a:p>
      </dsp:txBody>
      <dsp:txXfrm>
        <a:off x="4813233" y="760943"/>
        <a:ext cx="1078362" cy="308085"/>
      </dsp:txXfrm>
    </dsp:sp>
    <dsp:sp modelId="{4CBABFC2-39D0-412D-8F1C-0D480D42659E}">
      <dsp:nvSpPr>
        <dsp:cNvPr id="0" name=""/>
        <dsp:cNvSpPr/>
      </dsp:nvSpPr>
      <dsp:spPr>
        <a:xfrm rot="21525887">
          <a:off x="4448918" y="1287252"/>
          <a:ext cx="354771" cy="14268"/>
        </a:xfrm>
        <a:custGeom>
          <a:avLst/>
          <a:gdLst/>
          <a:ahLst/>
          <a:cxnLst/>
          <a:rect l="0" t="0" r="0" b="0"/>
          <a:pathLst>
            <a:path>
              <a:moveTo>
                <a:pt x="0" y="7134"/>
              </a:moveTo>
              <a:lnTo>
                <a:pt x="354771" y="71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617434" y="1285517"/>
        <a:ext cx="17738" cy="17738"/>
      </dsp:txXfrm>
    </dsp:sp>
    <dsp:sp modelId="{6270FD62-7040-4F1C-A2B2-DE6A3E6A1284}">
      <dsp:nvSpPr>
        <dsp:cNvPr id="0" name=""/>
        <dsp:cNvSpPr/>
      </dsp:nvSpPr>
      <dsp:spPr>
        <a:xfrm>
          <a:off x="4803648" y="1126935"/>
          <a:ext cx="1097532" cy="3272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0" i="0" kern="1200" dirty="0"/>
            <a:t>Affaires pendantes au 31 décembre</a:t>
          </a:r>
          <a:endParaRPr lang="fr-FR" sz="800" b="0" kern="1200" noProof="0" dirty="0"/>
        </a:p>
      </dsp:txBody>
      <dsp:txXfrm>
        <a:off x="4813233" y="1136520"/>
        <a:ext cx="1078362" cy="308085"/>
      </dsp:txXfrm>
    </dsp:sp>
    <dsp:sp modelId="{FABAFB8A-C065-4191-95C9-FB89BEB9D41E}">
      <dsp:nvSpPr>
        <dsp:cNvPr id="0" name=""/>
        <dsp:cNvSpPr/>
      </dsp:nvSpPr>
      <dsp:spPr>
        <a:xfrm rot="2762981">
          <a:off x="4370776" y="1475041"/>
          <a:ext cx="511054" cy="14268"/>
        </a:xfrm>
        <a:custGeom>
          <a:avLst/>
          <a:gdLst/>
          <a:ahLst/>
          <a:cxnLst/>
          <a:rect l="0" t="0" r="0" b="0"/>
          <a:pathLst>
            <a:path>
              <a:moveTo>
                <a:pt x="0" y="7134"/>
              </a:moveTo>
              <a:lnTo>
                <a:pt x="511054" y="71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613527" y="1469399"/>
        <a:ext cx="25552" cy="25552"/>
      </dsp:txXfrm>
    </dsp:sp>
    <dsp:sp modelId="{836ED308-C1BB-479D-8B11-9DA4EEABC402}">
      <dsp:nvSpPr>
        <dsp:cNvPr id="0" name=""/>
        <dsp:cNvSpPr/>
      </dsp:nvSpPr>
      <dsp:spPr>
        <a:xfrm>
          <a:off x="4803648" y="1502512"/>
          <a:ext cx="1097532" cy="3272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0" kern="1200" dirty="0"/>
            <a:t>Affaires pendantes depuis plus de 2 ans</a:t>
          </a:r>
          <a:endParaRPr lang="fr-FR" sz="800" b="0" kern="1200" noProof="0" dirty="0"/>
        </a:p>
      </dsp:txBody>
      <dsp:txXfrm>
        <a:off x="4813233" y="1512097"/>
        <a:ext cx="1078362" cy="308085"/>
      </dsp:txXfrm>
    </dsp:sp>
    <dsp:sp modelId="{1E214FE5-3088-4DAE-9443-20B8D32C21EF}">
      <dsp:nvSpPr>
        <dsp:cNvPr id="0" name=""/>
        <dsp:cNvSpPr/>
      </dsp:nvSpPr>
      <dsp:spPr>
        <a:xfrm rot="3869794">
          <a:off x="4214416" y="1662830"/>
          <a:ext cx="823775" cy="14268"/>
        </a:xfrm>
        <a:custGeom>
          <a:avLst/>
          <a:gdLst/>
          <a:ahLst/>
          <a:cxnLst/>
          <a:rect l="0" t="0" r="0" b="0"/>
          <a:pathLst>
            <a:path>
              <a:moveTo>
                <a:pt x="0" y="7134"/>
              </a:moveTo>
              <a:lnTo>
                <a:pt x="823775" y="71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605709" y="1649369"/>
        <a:ext cx="41188" cy="41188"/>
      </dsp:txXfrm>
    </dsp:sp>
    <dsp:sp modelId="{2A70C8F8-08E1-4839-84DD-7BB4F954C46B}">
      <dsp:nvSpPr>
        <dsp:cNvPr id="0" name=""/>
        <dsp:cNvSpPr/>
      </dsp:nvSpPr>
      <dsp:spPr>
        <a:xfrm>
          <a:off x="4803648" y="1878089"/>
          <a:ext cx="1097532" cy="3272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it-IT" sz="800" b="0" kern="1200" noProof="0" dirty="0"/>
            <a:t>Clearance Rate</a:t>
          </a:r>
          <a:endParaRPr lang="fr-FR" sz="800" b="0" kern="1200" noProof="0" dirty="0"/>
        </a:p>
      </dsp:txBody>
      <dsp:txXfrm>
        <a:off x="4813233" y="1887674"/>
        <a:ext cx="1078362" cy="308085"/>
      </dsp:txXfrm>
    </dsp:sp>
    <dsp:sp modelId="{01CC5788-429B-4D89-AA15-7DB8724EF226}">
      <dsp:nvSpPr>
        <dsp:cNvPr id="0" name=""/>
        <dsp:cNvSpPr/>
      </dsp:nvSpPr>
      <dsp:spPr>
        <a:xfrm rot="4344852">
          <a:off x="4039330" y="1850618"/>
          <a:ext cx="1173947" cy="14268"/>
        </a:xfrm>
        <a:custGeom>
          <a:avLst/>
          <a:gdLst/>
          <a:ahLst/>
          <a:cxnLst/>
          <a:rect l="0" t="0" r="0" b="0"/>
          <a:pathLst>
            <a:path>
              <a:moveTo>
                <a:pt x="0" y="7134"/>
              </a:moveTo>
              <a:lnTo>
                <a:pt x="1173947" y="71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596955" y="1828404"/>
        <a:ext cx="58697" cy="58697"/>
      </dsp:txXfrm>
    </dsp:sp>
    <dsp:sp modelId="{9E4F7E54-2F7D-4156-8697-D163F719A17C}">
      <dsp:nvSpPr>
        <dsp:cNvPr id="0" name=""/>
        <dsp:cNvSpPr/>
      </dsp:nvSpPr>
      <dsp:spPr>
        <a:xfrm>
          <a:off x="4803648" y="2253667"/>
          <a:ext cx="1097532" cy="3272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it-IT" sz="800" b="0" kern="1200" noProof="0" dirty="0"/>
            <a:t>Disposition Time</a:t>
          </a:r>
          <a:endParaRPr lang="fr-FR" sz="800" b="0" kern="1200" noProof="0" dirty="0"/>
        </a:p>
      </dsp:txBody>
      <dsp:txXfrm>
        <a:off x="4813233" y="2263252"/>
        <a:ext cx="1078362" cy="308085"/>
      </dsp:txXfrm>
    </dsp:sp>
    <dsp:sp modelId="{CB75D397-A4A9-407C-91F9-1A9AB047FA48}">
      <dsp:nvSpPr>
        <dsp:cNvPr id="0" name=""/>
        <dsp:cNvSpPr/>
      </dsp:nvSpPr>
      <dsp:spPr>
        <a:xfrm rot="18257911">
          <a:off x="2851714" y="2024513"/>
          <a:ext cx="547557" cy="14268"/>
        </a:xfrm>
        <a:custGeom>
          <a:avLst/>
          <a:gdLst/>
          <a:ahLst/>
          <a:cxnLst/>
          <a:rect l="0" t="0" r="0" b="0"/>
          <a:pathLst>
            <a:path>
              <a:moveTo>
                <a:pt x="0" y="7134"/>
              </a:moveTo>
              <a:lnTo>
                <a:pt x="547557" y="713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111804" y="2017958"/>
        <a:ext cx="27377" cy="27377"/>
      </dsp:txXfrm>
    </dsp:sp>
    <dsp:sp modelId="{4DC77F90-7505-4095-886F-116972A561CF}">
      <dsp:nvSpPr>
        <dsp:cNvPr id="0" name=""/>
        <dsp:cNvSpPr/>
      </dsp:nvSpPr>
      <dsp:spPr>
        <a:xfrm>
          <a:off x="3279768" y="1576003"/>
          <a:ext cx="1169190" cy="4589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1" kern="1200" noProof="0" dirty="0"/>
            <a:t>Affaires administratives</a:t>
          </a:r>
        </a:p>
      </dsp:txBody>
      <dsp:txXfrm>
        <a:off x="3293210" y="1589445"/>
        <a:ext cx="1142306" cy="432058"/>
      </dsp:txXfrm>
    </dsp:sp>
    <dsp:sp modelId="{7FA47777-9ADA-450E-85CB-B8552F502093}">
      <dsp:nvSpPr>
        <dsp:cNvPr id="0" name=""/>
        <dsp:cNvSpPr/>
      </dsp:nvSpPr>
      <dsp:spPr>
        <a:xfrm rot="605547">
          <a:off x="2968792" y="2278145"/>
          <a:ext cx="313400" cy="14268"/>
        </a:xfrm>
        <a:custGeom>
          <a:avLst/>
          <a:gdLst/>
          <a:ahLst/>
          <a:cxnLst/>
          <a:rect l="0" t="0" r="0" b="0"/>
          <a:pathLst>
            <a:path>
              <a:moveTo>
                <a:pt x="0" y="7134"/>
              </a:moveTo>
              <a:lnTo>
                <a:pt x="313400" y="713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117658" y="2277444"/>
        <a:ext cx="15670" cy="15670"/>
      </dsp:txXfrm>
    </dsp:sp>
    <dsp:sp modelId="{8FE88EBD-F62D-47F2-BCB0-CD197F47FCB2}">
      <dsp:nvSpPr>
        <dsp:cNvPr id="0" name=""/>
        <dsp:cNvSpPr/>
      </dsp:nvSpPr>
      <dsp:spPr>
        <a:xfrm>
          <a:off x="3279768" y="2083267"/>
          <a:ext cx="1169190" cy="4589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1" i="0" kern="1200" dirty="0"/>
            <a:t>Total d’affaires pénales </a:t>
          </a:r>
          <a:endParaRPr lang="fr-FR" sz="800" b="1" kern="1200" noProof="0" dirty="0"/>
        </a:p>
      </dsp:txBody>
      <dsp:txXfrm>
        <a:off x="3293210" y="2096709"/>
        <a:ext cx="1142306" cy="432058"/>
      </dsp:txXfrm>
    </dsp:sp>
    <dsp:sp modelId="{D65E3466-2909-415A-A87D-BB2620E4A98F}">
      <dsp:nvSpPr>
        <dsp:cNvPr id="0" name=""/>
        <dsp:cNvSpPr/>
      </dsp:nvSpPr>
      <dsp:spPr>
        <a:xfrm rot="3674403">
          <a:off x="2804847" y="2531777"/>
          <a:ext cx="641291" cy="14268"/>
        </a:xfrm>
        <a:custGeom>
          <a:avLst/>
          <a:gdLst/>
          <a:ahLst/>
          <a:cxnLst/>
          <a:rect l="0" t="0" r="0" b="0"/>
          <a:pathLst>
            <a:path>
              <a:moveTo>
                <a:pt x="0" y="7134"/>
              </a:moveTo>
              <a:lnTo>
                <a:pt x="641291" y="713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109460" y="2522879"/>
        <a:ext cx="32064" cy="32064"/>
      </dsp:txXfrm>
    </dsp:sp>
    <dsp:sp modelId="{CD68B90E-2B14-4451-920C-30E65161A181}">
      <dsp:nvSpPr>
        <dsp:cNvPr id="0" name=""/>
        <dsp:cNvSpPr/>
      </dsp:nvSpPr>
      <dsp:spPr>
        <a:xfrm>
          <a:off x="3279768" y="2590531"/>
          <a:ext cx="1169190" cy="4589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1" i="0" kern="1200" dirty="0"/>
            <a:t>Affaires pénales-Infractions graves</a:t>
          </a:r>
          <a:endParaRPr lang="fr-FR" sz="800" b="1" kern="1200" noProof="0" dirty="0"/>
        </a:p>
      </dsp:txBody>
      <dsp:txXfrm>
        <a:off x="3293210" y="2603973"/>
        <a:ext cx="1142306" cy="432058"/>
      </dsp:txXfrm>
    </dsp:sp>
    <dsp:sp modelId="{922486D7-21E2-4663-B97C-528662096A28}">
      <dsp:nvSpPr>
        <dsp:cNvPr id="0" name=""/>
        <dsp:cNvSpPr/>
      </dsp:nvSpPr>
      <dsp:spPr>
        <a:xfrm rot="4434382">
          <a:off x="2568958" y="2785409"/>
          <a:ext cx="1113068" cy="14268"/>
        </a:xfrm>
        <a:custGeom>
          <a:avLst/>
          <a:gdLst/>
          <a:ahLst/>
          <a:cxnLst/>
          <a:rect l="0" t="0" r="0" b="0"/>
          <a:pathLst>
            <a:path>
              <a:moveTo>
                <a:pt x="0" y="7134"/>
              </a:moveTo>
              <a:lnTo>
                <a:pt x="1113068" y="713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97666" y="2764716"/>
        <a:ext cx="55653" cy="55653"/>
      </dsp:txXfrm>
    </dsp:sp>
    <dsp:sp modelId="{A7D7AB08-06A0-4761-9E76-DB1637581840}">
      <dsp:nvSpPr>
        <dsp:cNvPr id="0" name=""/>
        <dsp:cNvSpPr/>
      </dsp:nvSpPr>
      <dsp:spPr>
        <a:xfrm>
          <a:off x="3279768" y="3097795"/>
          <a:ext cx="1169190" cy="4589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1" i="0" kern="1200" dirty="0"/>
            <a:t>Affaires pénales-</a:t>
          </a:r>
          <a:r>
            <a:rPr lang="fr-FR" sz="800" b="1" kern="1200" noProof="0" dirty="0"/>
            <a:t>Infractions mineures</a:t>
          </a:r>
        </a:p>
      </dsp:txBody>
      <dsp:txXfrm>
        <a:off x="3293210" y="3111237"/>
        <a:ext cx="1142306" cy="432058"/>
      </dsp:txXfrm>
    </dsp:sp>
    <dsp:sp modelId="{6D945D3D-1A32-4D00-B417-9042BA071BEA}">
      <dsp:nvSpPr>
        <dsp:cNvPr id="0" name=""/>
        <dsp:cNvSpPr/>
      </dsp:nvSpPr>
      <dsp:spPr>
        <a:xfrm rot="4735652">
          <a:off x="2322184" y="3039040"/>
          <a:ext cx="1606616" cy="14268"/>
        </a:xfrm>
        <a:custGeom>
          <a:avLst/>
          <a:gdLst/>
          <a:ahLst/>
          <a:cxnLst/>
          <a:rect l="0" t="0" r="0" b="0"/>
          <a:pathLst>
            <a:path>
              <a:moveTo>
                <a:pt x="0" y="7134"/>
              </a:moveTo>
              <a:lnTo>
                <a:pt x="1606616" y="713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85327" y="3006008"/>
        <a:ext cx="80330" cy="80330"/>
      </dsp:txXfrm>
    </dsp:sp>
    <dsp:sp modelId="{032D3024-0224-4487-B3CC-2F98D834254C}">
      <dsp:nvSpPr>
        <dsp:cNvPr id="0" name=""/>
        <dsp:cNvSpPr/>
      </dsp:nvSpPr>
      <dsp:spPr>
        <a:xfrm>
          <a:off x="3279768" y="3605057"/>
          <a:ext cx="1169190" cy="4589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1" kern="1200" noProof="0" dirty="0"/>
            <a:t>…</a:t>
          </a:r>
        </a:p>
      </dsp:txBody>
      <dsp:txXfrm>
        <a:off x="3293210" y="3618499"/>
        <a:ext cx="1142306" cy="43205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CBEFC0B-5551-46D7-8CC2-DAFF384D9BF7}"/>
              </a:ext>
            </a:extLst>
          </p:cNvPr>
          <p:cNvSpPr>
            <a:spLocks noGrp="1"/>
          </p:cNvSpPr>
          <p:nvPr>
            <p:ph type="hdr" sz="quarter"/>
          </p:nvPr>
        </p:nvSpPr>
        <p:spPr>
          <a:xfrm>
            <a:off x="1" y="0"/>
            <a:ext cx="2949575" cy="496888"/>
          </a:xfrm>
          <a:prstGeom prst="rect">
            <a:avLst/>
          </a:prstGeom>
        </p:spPr>
        <p:txBody>
          <a:bodyPr vert="horz" lIns="95706" tIns="47854" rIns="95706" bIns="47854" rtlCol="0"/>
          <a:lstStyle>
            <a:lvl1pPr algn="l" eaLnBrk="1" fontAlgn="auto" hangingPunct="1">
              <a:spcBef>
                <a:spcPts val="0"/>
              </a:spcBef>
              <a:spcAft>
                <a:spcPts val="0"/>
              </a:spcAft>
              <a:defRPr sz="1300">
                <a:latin typeface="+mn-lt"/>
                <a:cs typeface="+mn-cs"/>
              </a:defRPr>
            </a:lvl1pPr>
          </a:lstStyle>
          <a:p>
            <a:pPr>
              <a:defRPr/>
            </a:pPr>
            <a:endParaRPr lang="fr-FR"/>
          </a:p>
        </p:txBody>
      </p:sp>
      <p:sp>
        <p:nvSpPr>
          <p:cNvPr id="3" name="Espace réservé de la date 2">
            <a:extLst>
              <a:ext uri="{FF2B5EF4-FFF2-40B4-BE49-F238E27FC236}">
                <a16:creationId xmlns:a16="http://schemas.microsoft.com/office/drawing/2014/main" id="{4D9A9362-1D15-4D76-B100-800E1ED1A7F4}"/>
              </a:ext>
            </a:extLst>
          </p:cNvPr>
          <p:cNvSpPr>
            <a:spLocks noGrp="1"/>
          </p:cNvSpPr>
          <p:nvPr>
            <p:ph type="dt" sz="quarter" idx="1"/>
          </p:nvPr>
        </p:nvSpPr>
        <p:spPr>
          <a:xfrm>
            <a:off x="3854451" y="0"/>
            <a:ext cx="2949575" cy="496888"/>
          </a:xfrm>
          <a:prstGeom prst="rect">
            <a:avLst/>
          </a:prstGeom>
        </p:spPr>
        <p:txBody>
          <a:bodyPr vert="horz" lIns="95706" tIns="47854" rIns="95706" bIns="47854" rtlCol="0"/>
          <a:lstStyle>
            <a:lvl1pPr algn="r" eaLnBrk="1" fontAlgn="auto" hangingPunct="1">
              <a:spcBef>
                <a:spcPts val="0"/>
              </a:spcBef>
              <a:spcAft>
                <a:spcPts val="0"/>
              </a:spcAft>
              <a:defRPr sz="1300">
                <a:latin typeface="+mn-lt"/>
                <a:cs typeface="+mn-cs"/>
              </a:defRPr>
            </a:lvl1pPr>
          </a:lstStyle>
          <a:p>
            <a:pPr>
              <a:defRPr/>
            </a:pPr>
            <a:fld id="{CF6B2577-5E58-4683-A09C-06CDE58C6C88}" type="datetime1">
              <a:rPr lang="fr-FR"/>
              <a:pPr>
                <a:defRPr/>
              </a:pPr>
              <a:t>22/07/2024</a:t>
            </a:fld>
            <a:endParaRPr lang="fr-FR"/>
          </a:p>
        </p:txBody>
      </p:sp>
      <p:sp>
        <p:nvSpPr>
          <p:cNvPr id="4" name="Espace réservé du pied de page 3">
            <a:extLst>
              <a:ext uri="{FF2B5EF4-FFF2-40B4-BE49-F238E27FC236}">
                <a16:creationId xmlns:a16="http://schemas.microsoft.com/office/drawing/2014/main" id="{40DC7F99-A565-443F-8AFA-F295F98765A4}"/>
              </a:ext>
            </a:extLst>
          </p:cNvPr>
          <p:cNvSpPr>
            <a:spLocks noGrp="1"/>
          </p:cNvSpPr>
          <p:nvPr>
            <p:ph type="ftr" sz="quarter" idx="2"/>
          </p:nvPr>
        </p:nvSpPr>
        <p:spPr>
          <a:xfrm>
            <a:off x="1" y="9445625"/>
            <a:ext cx="2949575" cy="496888"/>
          </a:xfrm>
          <a:prstGeom prst="rect">
            <a:avLst/>
          </a:prstGeom>
        </p:spPr>
        <p:txBody>
          <a:bodyPr vert="horz" lIns="95706" tIns="47854" rIns="95706" bIns="47854" rtlCol="0" anchor="b"/>
          <a:lstStyle>
            <a:lvl1pPr algn="l" eaLnBrk="1" fontAlgn="auto" hangingPunct="1">
              <a:spcBef>
                <a:spcPts val="0"/>
              </a:spcBef>
              <a:spcAft>
                <a:spcPts val="0"/>
              </a:spcAft>
              <a:defRPr sz="1300">
                <a:latin typeface="+mn-lt"/>
                <a:cs typeface="+mn-cs"/>
              </a:defRPr>
            </a:lvl1pPr>
          </a:lstStyle>
          <a:p>
            <a:pPr>
              <a:defRPr/>
            </a:pPr>
            <a:endParaRPr lang="fr-FR"/>
          </a:p>
        </p:txBody>
      </p:sp>
      <p:sp>
        <p:nvSpPr>
          <p:cNvPr id="5" name="Espace réservé du numéro de diapositive 4">
            <a:extLst>
              <a:ext uri="{FF2B5EF4-FFF2-40B4-BE49-F238E27FC236}">
                <a16:creationId xmlns:a16="http://schemas.microsoft.com/office/drawing/2014/main" id="{096E7DA0-6332-4393-9FE8-564B55FDAC62}"/>
              </a:ext>
            </a:extLst>
          </p:cNvPr>
          <p:cNvSpPr>
            <a:spLocks noGrp="1"/>
          </p:cNvSpPr>
          <p:nvPr>
            <p:ph type="sldNum" sz="quarter" idx="3"/>
          </p:nvPr>
        </p:nvSpPr>
        <p:spPr>
          <a:xfrm>
            <a:off x="3854451" y="9445625"/>
            <a:ext cx="2949575" cy="496888"/>
          </a:xfrm>
          <a:prstGeom prst="rect">
            <a:avLst/>
          </a:prstGeom>
        </p:spPr>
        <p:txBody>
          <a:bodyPr vert="horz" wrap="square" lIns="95706" tIns="47854" rIns="95706" bIns="47854" numCol="1" anchor="b" anchorCtr="0" compatLnSpc="1">
            <a:prstTxWarp prst="textNoShape">
              <a:avLst/>
            </a:prstTxWarp>
          </a:bodyPr>
          <a:lstStyle>
            <a:lvl1pPr algn="r" eaLnBrk="1" hangingPunct="1">
              <a:defRPr sz="1300"/>
            </a:lvl1pPr>
          </a:lstStyle>
          <a:p>
            <a:fld id="{BFBA4152-FD16-42C6-81E3-AD9C7D43070C}" type="slidenum">
              <a:rPr lang="fr-FR" altLang="fr-FR"/>
              <a:pPr/>
              <a:t>‹#›</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B89D505-510A-42EC-9691-2CF023E10E72}"/>
              </a:ext>
            </a:extLst>
          </p:cNvPr>
          <p:cNvSpPr>
            <a:spLocks noGrp="1"/>
          </p:cNvSpPr>
          <p:nvPr>
            <p:ph type="hdr" sz="quarter"/>
          </p:nvPr>
        </p:nvSpPr>
        <p:spPr>
          <a:xfrm>
            <a:off x="1" y="0"/>
            <a:ext cx="2949575" cy="496888"/>
          </a:xfrm>
          <a:prstGeom prst="rect">
            <a:avLst/>
          </a:prstGeom>
        </p:spPr>
        <p:txBody>
          <a:bodyPr vert="horz" lIns="95706" tIns="47854" rIns="95706" bIns="47854" rtlCol="0"/>
          <a:lstStyle>
            <a:lvl1pPr algn="l" eaLnBrk="1" fontAlgn="auto" hangingPunct="1">
              <a:spcBef>
                <a:spcPts val="0"/>
              </a:spcBef>
              <a:spcAft>
                <a:spcPts val="0"/>
              </a:spcAft>
              <a:defRPr sz="1300">
                <a:latin typeface="+mn-lt"/>
                <a:cs typeface="+mn-cs"/>
              </a:defRPr>
            </a:lvl1pPr>
          </a:lstStyle>
          <a:p>
            <a:pPr>
              <a:defRPr/>
            </a:pPr>
            <a:endParaRPr lang="fr-FR"/>
          </a:p>
        </p:txBody>
      </p:sp>
      <p:sp>
        <p:nvSpPr>
          <p:cNvPr id="3" name="Espace réservé de la date 2">
            <a:extLst>
              <a:ext uri="{FF2B5EF4-FFF2-40B4-BE49-F238E27FC236}">
                <a16:creationId xmlns:a16="http://schemas.microsoft.com/office/drawing/2014/main" id="{829AFA59-A7F5-46CA-A4C3-057C722AB55A}"/>
              </a:ext>
            </a:extLst>
          </p:cNvPr>
          <p:cNvSpPr>
            <a:spLocks noGrp="1"/>
          </p:cNvSpPr>
          <p:nvPr>
            <p:ph type="dt" idx="1"/>
          </p:nvPr>
        </p:nvSpPr>
        <p:spPr>
          <a:xfrm>
            <a:off x="3854451" y="0"/>
            <a:ext cx="2949575" cy="496888"/>
          </a:xfrm>
          <a:prstGeom prst="rect">
            <a:avLst/>
          </a:prstGeom>
        </p:spPr>
        <p:txBody>
          <a:bodyPr vert="horz" lIns="95706" tIns="47854" rIns="95706" bIns="47854" rtlCol="0"/>
          <a:lstStyle>
            <a:lvl1pPr algn="r" eaLnBrk="1" fontAlgn="auto" hangingPunct="1">
              <a:spcBef>
                <a:spcPts val="0"/>
              </a:spcBef>
              <a:spcAft>
                <a:spcPts val="0"/>
              </a:spcAft>
              <a:defRPr sz="1300">
                <a:latin typeface="+mn-lt"/>
                <a:cs typeface="+mn-cs"/>
              </a:defRPr>
            </a:lvl1pPr>
          </a:lstStyle>
          <a:p>
            <a:pPr>
              <a:defRPr/>
            </a:pPr>
            <a:fld id="{DD620BEF-2F66-4843-92A1-BC0D79EAB052}" type="datetime1">
              <a:rPr lang="fr-FR"/>
              <a:pPr>
                <a:defRPr/>
              </a:pPr>
              <a:t>22/07/2024</a:t>
            </a:fld>
            <a:endParaRPr lang="fr-FR"/>
          </a:p>
        </p:txBody>
      </p:sp>
      <p:sp>
        <p:nvSpPr>
          <p:cNvPr id="4" name="Espace réservé de l'image des diapositives 3">
            <a:extLst>
              <a:ext uri="{FF2B5EF4-FFF2-40B4-BE49-F238E27FC236}">
                <a16:creationId xmlns:a16="http://schemas.microsoft.com/office/drawing/2014/main" id="{F798C65E-A4D8-4544-A1A7-18536BF9837E}"/>
              </a:ext>
            </a:extLst>
          </p:cNvPr>
          <p:cNvSpPr>
            <a:spLocks noGrp="1" noRot="1" noChangeAspect="1"/>
          </p:cNvSpPr>
          <p:nvPr>
            <p:ph type="sldImg" idx="2"/>
          </p:nvPr>
        </p:nvSpPr>
        <p:spPr>
          <a:xfrm>
            <a:off x="917575" y="746125"/>
            <a:ext cx="4970463" cy="3729038"/>
          </a:xfrm>
          <a:prstGeom prst="rect">
            <a:avLst/>
          </a:prstGeom>
          <a:noFill/>
          <a:ln w="12700">
            <a:solidFill>
              <a:prstClr val="black"/>
            </a:solidFill>
          </a:ln>
        </p:spPr>
        <p:txBody>
          <a:bodyPr vert="horz" lIns="95706" tIns="47854" rIns="95706" bIns="47854" rtlCol="0" anchor="ctr"/>
          <a:lstStyle/>
          <a:p>
            <a:pPr lvl="0"/>
            <a:endParaRPr lang="fr-FR" noProof="0"/>
          </a:p>
        </p:txBody>
      </p:sp>
      <p:sp>
        <p:nvSpPr>
          <p:cNvPr id="5" name="Espace réservé des commentaires 4">
            <a:extLst>
              <a:ext uri="{FF2B5EF4-FFF2-40B4-BE49-F238E27FC236}">
                <a16:creationId xmlns:a16="http://schemas.microsoft.com/office/drawing/2014/main" id="{05E3AF90-2FB0-46B0-A843-50DA57897E48}"/>
              </a:ext>
            </a:extLst>
          </p:cNvPr>
          <p:cNvSpPr>
            <a:spLocks noGrp="1"/>
          </p:cNvSpPr>
          <p:nvPr>
            <p:ph type="body" sz="quarter" idx="3"/>
          </p:nvPr>
        </p:nvSpPr>
        <p:spPr>
          <a:xfrm>
            <a:off x="681039" y="4722814"/>
            <a:ext cx="5443537" cy="4475162"/>
          </a:xfrm>
          <a:prstGeom prst="rect">
            <a:avLst/>
          </a:prstGeom>
        </p:spPr>
        <p:txBody>
          <a:bodyPr vert="horz" lIns="95706" tIns="47854" rIns="95706" bIns="47854"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BD834D44-6D53-4927-8AD6-90B9112628BB}"/>
              </a:ext>
            </a:extLst>
          </p:cNvPr>
          <p:cNvSpPr>
            <a:spLocks noGrp="1"/>
          </p:cNvSpPr>
          <p:nvPr>
            <p:ph type="ftr" sz="quarter" idx="4"/>
          </p:nvPr>
        </p:nvSpPr>
        <p:spPr>
          <a:xfrm>
            <a:off x="1" y="9445625"/>
            <a:ext cx="2949575" cy="496888"/>
          </a:xfrm>
          <a:prstGeom prst="rect">
            <a:avLst/>
          </a:prstGeom>
        </p:spPr>
        <p:txBody>
          <a:bodyPr vert="horz" lIns="95706" tIns="47854" rIns="95706" bIns="47854" rtlCol="0" anchor="b"/>
          <a:lstStyle>
            <a:lvl1pPr algn="l" eaLnBrk="1" fontAlgn="auto" hangingPunct="1">
              <a:spcBef>
                <a:spcPts val="0"/>
              </a:spcBef>
              <a:spcAft>
                <a:spcPts val="0"/>
              </a:spcAft>
              <a:defRPr sz="1300">
                <a:latin typeface="+mn-lt"/>
                <a:cs typeface="+mn-cs"/>
              </a:defRPr>
            </a:lvl1pPr>
          </a:lstStyle>
          <a:p>
            <a:pPr>
              <a:defRPr/>
            </a:pPr>
            <a:endParaRPr lang="fr-FR"/>
          </a:p>
        </p:txBody>
      </p:sp>
      <p:sp>
        <p:nvSpPr>
          <p:cNvPr id="7" name="Espace réservé du numéro de diapositive 6">
            <a:extLst>
              <a:ext uri="{FF2B5EF4-FFF2-40B4-BE49-F238E27FC236}">
                <a16:creationId xmlns:a16="http://schemas.microsoft.com/office/drawing/2014/main" id="{09CC93CF-4C1D-40A3-A998-7AFC348F3E20}"/>
              </a:ext>
            </a:extLst>
          </p:cNvPr>
          <p:cNvSpPr>
            <a:spLocks noGrp="1"/>
          </p:cNvSpPr>
          <p:nvPr>
            <p:ph type="sldNum" sz="quarter" idx="5"/>
          </p:nvPr>
        </p:nvSpPr>
        <p:spPr>
          <a:xfrm>
            <a:off x="3854451" y="9445625"/>
            <a:ext cx="2949575" cy="496888"/>
          </a:xfrm>
          <a:prstGeom prst="rect">
            <a:avLst/>
          </a:prstGeom>
        </p:spPr>
        <p:txBody>
          <a:bodyPr vert="horz" wrap="square" lIns="95706" tIns="47854" rIns="95706" bIns="47854" numCol="1" anchor="b" anchorCtr="0" compatLnSpc="1">
            <a:prstTxWarp prst="textNoShape">
              <a:avLst/>
            </a:prstTxWarp>
          </a:bodyPr>
          <a:lstStyle>
            <a:lvl1pPr algn="r" eaLnBrk="1" hangingPunct="1">
              <a:defRPr sz="1300"/>
            </a:lvl1pPr>
          </a:lstStyle>
          <a:p>
            <a:fld id="{CD91D898-C786-4C5B-BF7A-1E0F2AAC44B7}" type="slidenum">
              <a:rPr lang="fr-FR" altLang="fr-FR"/>
              <a:pPr/>
              <a:t>‹#›</a:t>
            </a:fld>
            <a:endParaRPr lang="fr-FR" altLang="fr-FR"/>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a:t>
            </a:fld>
            <a:endParaRPr lang="fr-FR" altLang="fr-FR"/>
          </a:p>
        </p:txBody>
      </p:sp>
    </p:spTree>
    <p:extLst>
      <p:ext uri="{BB962C8B-B14F-4D97-AF65-F5344CB8AC3E}">
        <p14:creationId xmlns:p14="http://schemas.microsoft.com/office/powerpoint/2010/main" val="372792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10</a:t>
            </a:fld>
            <a:endParaRPr lang="fr-FR" altLang="fr-FR"/>
          </a:p>
        </p:txBody>
      </p:sp>
    </p:spTree>
    <p:extLst>
      <p:ext uri="{BB962C8B-B14F-4D97-AF65-F5344CB8AC3E}">
        <p14:creationId xmlns:p14="http://schemas.microsoft.com/office/powerpoint/2010/main" val="4059664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11</a:t>
            </a:fld>
            <a:endParaRPr lang="fr-FR" altLang="fr-FR"/>
          </a:p>
        </p:txBody>
      </p:sp>
    </p:spTree>
    <p:extLst>
      <p:ext uri="{BB962C8B-B14F-4D97-AF65-F5344CB8AC3E}">
        <p14:creationId xmlns:p14="http://schemas.microsoft.com/office/powerpoint/2010/main" val="836893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12</a:t>
            </a:fld>
            <a:endParaRPr lang="fr-FR" altLang="fr-FR"/>
          </a:p>
        </p:txBody>
      </p:sp>
    </p:spTree>
    <p:extLst>
      <p:ext uri="{BB962C8B-B14F-4D97-AF65-F5344CB8AC3E}">
        <p14:creationId xmlns:p14="http://schemas.microsoft.com/office/powerpoint/2010/main" val="157624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13</a:t>
            </a:fld>
            <a:endParaRPr lang="fr-FR" altLang="fr-FR"/>
          </a:p>
        </p:txBody>
      </p:sp>
    </p:spTree>
    <p:extLst>
      <p:ext uri="{BB962C8B-B14F-4D97-AF65-F5344CB8AC3E}">
        <p14:creationId xmlns:p14="http://schemas.microsoft.com/office/powerpoint/2010/main" val="509138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14</a:t>
            </a:fld>
            <a:endParaRPr lang="fr-FR" altLang="fr-FR"/>
          </a:p>
        </p:txBody>
      </p:sp>
    </p:spTree>
    <p:extLst>
      <p:ext uri="{BB962C8B-B14F-4D97-AF65-F5344CB8AC3E}">
        <p14:creationId xmlns:p14="http://schemas.microsoft.com/office/powerpoint/2010/main" val="2255265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15</a:t>
            </a:fld>
            <a:endParaRPr lang="fr-FR" altLang="fr-FR"/>
          </a:p>
        </p:txBody>
      </p:sp>
    </p:spTree>
    <p:extLst>
      <p:ext uri="{BB962C8B-B14F-4D97-AF65-F5344CB8AC3E}">
        <p14:creationId xmlns:p14="http://schemas.microsoft.com/office/powerpoint/2010/main" val="4173160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16</a:t>
            </a:fld>
            <a:endParaRPr lang="fr-FR" altLang="fr-FR"/>
          </a:p>
        </p:txBody>
      </p:sp>
    </p:spTree>
    <p:extLst>
      <p:ext uri="{BB962C8B-B14F-4D97-AF65-F5344CB8AC3E}">
        <p14:creationId xmlns:p14="http://schemas.microsoft.com/office/powerpoint/2010/main" val="2096445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17</a:t>
            </a:fld>
            <a:endParaRPr lang="fr-FR" altLang="fr-FR"/>
          </a:p>
        </p:txBody>
      </p:sp>
    </p:spTree>
    <p:extLst>
      <p:ext uri="{BB962C8B-B14F-4D97-AF65-F5344CB8AC3E}">
        <p14:creationId xmlns:p14="http://schemas.microsoft.com/office/powerpoint/2010/main" val="450929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18</a:t>
            </a:fld>
            <a:endParaRPr lang="fr-FR" altLang="fr-FR"/>
          </a:p>
        </p:txBody>
      </p:sp>
    </p:spTree>
    <p:extLst>
      <p:ext uri="{BB962C8B-B14F-4D97-AF65-F5344CB8AC3E}">
        <p14:creationId xmlns:p14="http://schemas.microsoft.com/office/powerpoint/2010/main" val="3416753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19</a:t>
            </a:fld>
            <a:endParaRPr lang="fr-FR" altLang="fr-FR"/>
          </a:p>
        </p:txBody>
      </p:sp>
    </p:spTree>
    <p:extLst>
      <p:ext uri="{BB962C8B-B14F-4D97-AF65-F5344CB8AC3E}">
        <p14:creationId xmlns:p14="http://schemas.microsoft.com/office/powerpoint/2010/main" val="3288631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a:t>
            </a:fld>
            <a:endParaRPr lang="fr-FR" altLang="fr-FR"/>
          </a:p>
        </p:txBody>
      </p:sp>
    </p:spTree>
    <p:extLst>
      <p:ext uri="{BB962C8B-B14F-4D97-AF65-F5344CB8AC3E}">
        <p14:creationId xmlns:p14="http://schemas.microsoft.com/office/powerpoint/2010/main" val="36017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20</a:t>
            </a:fld>
            <a:endParaRPr lang="fr-FR" altLang="fr-FR"/>
          </a:p>
        </p:txBody>
      </p:sp>
    </p:spTree>
    <p:extLst>
      <p:ext uri="{BB962C8B-B14F-4D97-AF65-F5344CB8AC3E}">
        <p14:creationId xmlns:p14="http://schemas.microsoft.com/office/powerpoint/2010/main" val="2081368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21</a:t>
            </a:fld>
            <a:endParaRPr lang="fr-FR" altLang="fr-FR"/>
          </a:p>
        </p:txBody>
      </p:sp>
    </p:spTree>
    <p:extLst>
      <p:ext uri="{BB962C8B-B14F-4D97-AF65-F5344CB8AC3E}">
        <p14:creationId xmlns:p14="http://schemas.microsoft.com/office/powerpoint/2010/main" val="1727085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22</a:t>
            </a:fld>
            <a:endParaRPr lang="fr-FR" altLang="fr-FR"/>
          </a:p>
        </p:txBody>
      </p:sp>
    </p:spTree>
    <p:extLst>
      <p:ext uri="{BB962C8B-B14F-4D97-AF65-F5344CB8AC3E}">
        <p14:creationId xmlns:p14="http://schemas.microsoft.com/office/powerpoint/2010/main" val="3859279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23</a:t>
            </a:fld>
            <a:endParaRPr lang="fr-FR" altLang="fr-FR"/>
          </a:p>
        </p:txBody>
      </p:sp>
    </p:spTree>
    <p:extLst>
      <p:ext uri="{BB962C8B-B14F-4D97-AF65-F5344CB8AC3E}">
        <p14:creationId xmlns:p14="http://schemas.microsoft.com/office/powerpoint/2010/main" val="2204262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24</a:t>
            </a:fld>
            <a:endParaRPr lang="fr-FR" altLang="fr-FR"/>
          </a:p>
        </p:txBody>
      </p:sp>
    </p:spTree>
    <p:extLst>
      <p:ext uri="{BB962C8B-B14F-4D97-AF65-F5344CB8AC3E}">
        <p14:creationId xmlns:p14="http://schemas.microsoft.com/office/powerpoint/2010/main" val="974295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25</a:t>
            </a:fld>
            <a:endParaRPr lang="fr-FR" altLang="fr-FR"/>
          </a:p>
        </p:txBody>
      </p:sp>
    </p:spTree>
    <p:extLst>
      <p:ext uri="{BB962C8B-B14F-4D97-AF65-F5344CB8AC3E}">
        <p14:creationId xmlns:p14="http://schemas.microsoft.com/office/powerpoint/2010/main" val="1763194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26</a:t>
            </a:fld>
            <a:endParaRPr lang="fr-FR" altLang="fr-FR"/>
          </a:p>
        </p:txBody>
      </p:sp>
    </p:spTree>
    <p:extLst>
      <p:ext uri="{BB962C8B-B14F-4D97-AF65-F5344CB8AC3E}">
        <p14:creationId xmlns:p14="http://schemas.microsoft.com/office/powerpoint/2010/main" val="801284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27</a:t>
            </a:fld>
            <a:endParaRPr lang="fr-FR" altLang="fr-FR"/>
          </a:p>
        </p:txBody>
      </p:sp>
    </p:spTree>
    <p:extLst>
      <p:ext uri="{BB962C8B-B14F-4D97-AF65-F5344CB8AC3E}">
        <p14:creationId xmlns:p14="http://schemas.microsoft.com/office/powerpoint/2010/main" val="1197123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28</a:t>
            </a:fld>
            <a:endParaRPr lang="fr-FR" altLang="fr-FR"/>
          </a:p>
        </p:txBody>
      </p:sp>
    </p:spTree>
    <p:extLst>
      <p:ext uri="{BB962C8B-B14F-4D97-AF65-F5344CB8AC3E}">
        <p14:creationId xmlns:p14="http://schemas.microsoft.com/office/powerpoint/2010/main" val="3821956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29</a:t>
            </a:fld>
            <a:endParaRPr lang="fr-FR" altLang="fr-FR"/>
          </a:p>
        </p:txBody>
      </p:sp>
    </p:spTree>
    <p:extLst>
      <p:ext uri="{BB962C8B-B14F-4D97-AF65-F5344CB8AC3E}">
        <p14:creationId xmlns:p14="http://schemas.microsoft.com/office/powerpoint/2010/main" val="197303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3</a:t>
            </a:fld>
            <a:endParaRPr lang="fr-FR" altLang="fr-FR"/>
          </a:p>
        </p:txBody>
      </p:sp>
    </p:spTree>
    <p:extLst>
      <p:ext uri="{BB962C8B-B14F-4D97-AF65-F5344CB8AC3E}">
        <p14:creationId xmlns:p14="http://schemas.microsoft.com/office/powerpoint/2010/main" val="1742134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30</a:t>
            </a:fld>
            <a:endParaRPr lang="fr-FR" altLang="fr-FR"/>
          </a:p>
        </p:txBody>
      </p:sp>
    </p:spTree>
    <p:extLst>
      <p:ext uri="{BB962C8B-B14F-4D97-AF65-F5344CB8AC3E}">
        <p14:creationId xmlns:p14="http://schemas.microsoft.com/office/powerpoint/2010/main" val="3975686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31</a:t>
            </a:fld>
            <a:endParaRPr lang="fr-FR" altLang="fr-FR"/>
          </a:p>
        </p:txBody>
      </p:sp>
    </p:spTree>
    <p:extLst>
      <p:ext uri="{BB962C8B-B14F-4D97-AF65-F5344CB8AC3E}">
        <p14:creationId xmlns:p14="http://schemas.microsoft.com/office/powerpoint/2010/main" val="1989487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32</a:t>
            </a:fld>
            <a:endParaRPr lang="fr-FR" altLang="fr-FR"/>
          </a:p>
        </p:txBody>
      </p:sp>
    </p:spTree>
    <p:extLst>
      <p:ext uri="{BB962C8B-B14F-4D97-AF65-F5344CB8AC3E}">
        <p14:creationId xmlns:p14="http://schemas.microsoft.com/office/powerpoint/2010/main" val="42203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4</a:t>
            </a:fld>
            <a:endParaRPr lang="fr-FR" altLang="fr-FR"/>
          </a:p>
        </p:txBody>
      </p:sp>
    </p:spTree>
    <p:extLst>
      <p:ext uri="{BB962C8B-B14F-4D97-AF65-F5344CB8AC3E}">
        <p14:creationId xmlns:p14="http://schemas.microsoft.com/office/powerpoint/2010/main" val="254676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5</a:t>
            </a:fld>
            <a:endParaRPr lang="fr-FR" altLang="fr-FR"/>
          </a:p>
        </p:txBody>
      </p:sp>
    </p:spTree>
    <p:extLst>
      <p:ext uri="{BB962C8B-B14F-4D97-AF65-F5344CB8AC3E}">
        <p14:creationId xmlns:p14="http://schemas.microsoft.com/office/powerpoint/2010/main" val="185680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6</a:t>
            </a:fld>
            <a:endParaRPr lang="fr-FR" altLang="fr-FR"/>
          </a:p>
        </p:txBody>
      </p:sp>
    </p:spTree>
    <p:extLst>
      <p:ext uri="{BB962C8B-B14F-4D97-AF65-F5344CB8AC3E}">
        <p14:creationId xmlns:p14="http://schemas.microsoft.com/office/powerpoint/2010/main" val="211780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7</a:t>
            </a:fld>
            <a:endParaRPr lang="fr-FR" altLang="fr-FR"/>
          </a:p>
        </p:txBody>
      </p:sp>
    </p:spTree>
    <p:extLst>
      <p:ext uri="{BB962C8B-B14F-4D97-AF65-F5344CB8AC3E}">
        <p14:creationId xmlns:p14="http://schemas.microsoft.com/office/powerpoint/2010/main" val="2122232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8</a:t>
            </a:fld>
            <a:endParaRPr lang="fr-FR" altLang="fr-FR"/>
          </a:p>
        </p:txBody>
      </p:sp>
    </p:spTree>
    <p:extLst>
      <p:ext uri="{BB962C8B-B14F-4D97-AF65-F5344CB8AC3E}">
        <p14:creationId xmlns:p14="http://schemas.microsoft.com/office/powerpoint/2010/main" val="2968583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D91D898-C786-4C5B-BF7A-1E0F2AAC44B7}" type="slidenum">
              <a:rPr lang="fr-FR" altLang="fr-FR" smtClean="0"/>
              <a:pPr/>
              <a:t>9</a:t>
            </a:fld>
            <a:endParaRPr lang="fr-FR" altLang="fr-FR"/>
          </a:p>
        </p:txBody>
      </p:sp>
    </p:spTree>
    <p:extLst>
      <p:ext uri="{BB962C8B-B14F-4D97-AF65-F5344CB8AC3E}">
        <p14:creationId xmlns:p14="http://schemas.microsoft.com/office/powerpoint/2010/main" val="2752909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92389F7-5F82-9AB7-C7A7-123C034944BE}"/>
              </a:ext>
            </a:extLst>
          </p:cNvPr>
          <p:cNvSpPr>
            <a:spLocks noGrp="1"/>
          </p:cNvSpPr>
          <p:nvPr>
            <p:ph type="subTitle" idx="1"/>
          </p:nvPr>
        </p:nvSpPr>
        <p:spPr>
          <a:xfrm>
            <a:off x="1143000" y="433622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53BE619-47EF-659D-66AF-74391D30D2EA}"/>
              </a:ext>
            </a:extLst>
          </p:cNvPr>
          <p:cNvSpPr>
            <a:spLocks noGrp="1"/>
          </p:cNvSpPr>
          <p:nvPr>
            <p:ph type="dt" sz="half" idx="10"/>
          </p:nvPr>
        </p:nvSpPr>
        <p:spPr/>
        <p:txBody>
          <a:bodyPr/>
          <a:lstStyle/>
          <a:p>
            <a:fld id="{93FC251C-D769-3C44-88FD-D584B3A19E4A}" type="datetimeFigureOut">
              <a:rPr lang="fr-FR" smtClean="0"/>
              <a:t>22/07/2024</a:t>
            </a:fld>
            <a:endParaRPr lang="fr-FR"/>
          </a:p>
        </p:txBody>
      </p:sp>
      <p:sp>
        <p:nvSpPr>
          <p:cNvPr id="6" name="Espace réservé du numéro de diapositive 5">
            <a:extLst>
              <a:ext uri="{FF2B5EF4-FFF2-40B4-BE49-F238E27FC236}">
                <a16:creationId xmlns:a16="http://schemas.microsoft.com/office/drawing/2014/main" id="{2F62D6A8-4F39-1AC4-1C72-913D69130BFA}"/>
              </a:ext>
            </a:extLst>
          </p:cNvPr>
          <p:cNvSpPr>
            <a:spLocks noGrp="1"/>
          </p:cNvSpPr>
          <p:nvPr>
            <p:ph type="sldNum" sz="quarter" idx="12"/>
          </p:nvPr>
        </p:nvSpPr>
        <p:spPr/>
        <p:txBody>
          <a:bodyPr/>
          <a:lstStyle/>
          <a:p>
            <a:fld id="{8FBE0B40-A7F4-9741-A9F1-7493B90911CB}" type="slidenum">
              <a:rPr lang="fr-FR" smtClean="0"/>
              <a:t>‹#›</a:t>
            </a:fld>
            <a:endParaRPr lang="fr-FR"/>
          </a:p>
        </p:txBody>
      </p:sp>
    </p:spTree>
    <p:extLst>
      <p:ext uri="{BB962C8B-B14F-4D97-AF65-F5344CB8AC3E}">
        <p14:creationId xmlns:p14="http://schemas.microsoft.com/office/powerpoint/2010/main" val="335434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A3C25237-06C7-4393-A852-037944D36347}"/>
              </a:ext>
            </a:extLst>
          </p:cNvPr>
          <p:cNvSpPr>
            <a:spLocks noGrp="1"/>
          </p:cNvSpPr>
          <p:nvPr>
            <p:ph type="sldNum" sz="quarter" idx="10"/>
          </p:nvPr>
        </p:nvSpPr>
        <p:spPr/>
        <p:txBody>
          <a:bodyPr/>
          <a:lstStyle>
            <a:lvl1pPr>
              <a:defRPr/>
            </a:lvl1pPr>
          </a:lstStyle>
          <a:p>
            <a:fld id="{7C1FC204-4705-4E45-9CB1-474F22CFD434}" type="slidenum">
              <a:rPr lang="fr-FR" altLang="fr-FR"/>
              <a:pPr/>
              <a:t>‹#›</a:t>
            </a:fld>
            <a:endParaRPr lang="fr-FR" altLang="fr-FR"/>
          </a:p>
        </p:txBody>
      </p:sp>
    </p:spTree>
    <p:extLst>
      <p:ext uri="{BB962C8B-B14F-4D97-AF65-F5344CB8AC3E}">
        <p14:creationId xmlns:p14="http://schemas.microsoft.com/office/powerpoint/2010/main" val="266866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D40CB59E-E485-4D83-9B9C-CD7BA2FD7209}"/>
              </a:ext>
            </a:extLst>
          </p:cNvPr>
          <p:cNvSpPr>
            <a:spLocks noGrp="1"/>
          </p:cNvSpPr>
          <p:nvPr>
            <p:ph type="dt" sz="half" idx="10"/>
          </p:nvPr>
        </p:nvSpPr>
        <p:spPr/>
        <p:txBody>
          <a:bodyPr/>
          <a:lstStyle>
            <a:lvl1pPr>
              <a:defRPr/>
            </a:lvl1pPr>
          </a:lstStyle>
          <a:p>
            <a:pPr>
              <a:defRPr/>
            </a:pPr>
            <a:fld id="{47615DA5-AD21-472C-BD45-88B4761B913D}" type="datetime1">
              <a:rPr lang="fr-FR"/>
              <a:pPr>
                <a:defRPr/>
              </a:pPr>
              <a:t>22/07/2024</a:t>
            </a:fld>
            <a:endParaRPr lang="fr-FR" dirty="0"/>
          </a:p>
        </p:txBody>
      </p:sp>
      <p:sp>
        <p:nvSpPr>
          <p:cNvPr id="4" name="Espace réservé du numéro de diapositive 5">
            <a:extLst>
              <a:ext uri="{FF2B5EF4-FFF2-40B4-BE49-F238E27FC236}">
                <a16:creationId xmlns:a16="http://schemas.microsoft.com/office/drawing/2014/main" id="{D00B961E-8A58-4ED6-8855-543B7BE80643}"/>
              </a:ext>
            </a:extLst>
          </p:cNvPr>
          <p:cNvSpPr>
            <a:spLocks noGrp="1"/>
          </p:cNvSpPr>
          <p:nvPr>
            <p:ph type="sldNum" sz="quarter" idx="11"/>
          </p:nvPr>
        </p:nvSpPr>
        <p:spPr/>
        <p:txBody>
          <a:bodyPr/>
          <a:lstStyle>
            <a:lvl1pPr>
              <a:defRPr/>
            </a:lvl1pPr>
          </a:lstStyle>
          <a:p>
            <a:fld id="{936BCB6B-3970-457E-A2B3-ABF76972ACB8}" type="slidenum">
              <a:rPr lang="fr-FR" altLang="fr-FR"/>
              <a:pPr/>
              <a:t>‹#›</a:t>
            </a:fld>
            <a:endParaRPr lang="fr-FR" altLang="fr-FR"/>
          </a:p>
        </p:txBody>
      </p:sp>
    </p:spTree>
    <p:extLst>
      <p:ext uri="{BB962C8B-B14F-4D97-AF65-F5344CB8AC3E}">
        <p14:creationId xmlns:p14="http://schemas.microsoft.com/office/powerpoint/2010/main" val="2936785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AF7E1A7-3AD1-0AFD-CFC3-D5402240465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C251C-D769-3C44-88FD-D584B3A19E4A}" type="datetimeFigureOut">
              <a:rPr lang="fr-FR" smtClean="0"/>
              <a:t>22/07/2024</a:t>
            </a:fld>
            <a:endParaRPr lang="fr-FR"/>
          </a:p>
        </p:txBody>
      </p:sp>
      <p:sp>
        <p:nvSpPr>
          <p:cNvPr id="6" name="Espace réservé du numéro de diapositive 5">
            <a:extLst>
              <a:ext uri="{FF2B5EF4-FFF2-40B4-BE49-F238E27FC236}">
                <a16:creationId xmlns:a16="http://schemas.microsoft.com/office/drawing/2014/main" id="{6F2C0E84-F95B-4E44-8194-C49BBB57BE0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E0B40-A7F4-9741-A9F1-7493B90911CB}" type="slidenum">
              <a:rPr lang="fr-FR" smtClean="0"/>
              <a:t>‹#›</a:t>
            </a:fld>
            <a:endParaRPr lang="fr-FR"/>
          </a:p>
        </p:txBody>
      </p:sp>
    </p:spTree>
    <p:extLst>
      <p:ext uri="{BB962C8B-B14F-4D97-AF65-F5344CB8AC3E}">
        <p14:creationId xmlns:p14="http://schemas.microsoft.com/office/powerpoint/2010/main" val="226794171"/>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F74EFC-86AD-4234-86B0-54B26A32E71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Arial Narrow" panose="020B0606020202030204" pitchFamily="34" charset="0"/>
              </a:defRPr>
            </a:lvl1pPr>
          </a:lstStyle>
          <a:p>
            <a:fld id="{8234F59C-4302-4254-A6B3-D94CFE807FD7}" type="slidenum">
              <a:rPr lang="fr-FR" altLang="fr-FR"/>
              <a:pPr/>
              <a:t>‹#›</a:t>
            </a:fld>
            <a:endParaRPr lang="fr-FR" altLang="fr-FR"/>
          </a:p>
        </p:txBody>
      </p:sp>
    </p:spTree>
  </p:cSld>
  <p:clrMap bg1="lt1" tx1="dk1" bg2="lt2" tx2="dk2" accent1="accent1" accent2="accent2" accent3="accent3" accent4="accent4" accent5="accent5" accent6="accent6" hlink="hlink" folHlink="folHlink"/>
  <p:sldLayoutIdLst>
    <p:sldLayoutId id="2147483716" r:id="rId1"/>
  </p:sldLayoutIdLst>
  <p:hf hd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Espace réservé du texte 2">
            <a:extLst>
              <a:ext uri="{FF2B5EF4-FFF2-40B4-BE49-F238E27FC236}">
                <a16:creationId xmlns:a16="http://schemas.microsoft.com/office/drawing/2014/main" id="{73CF25E2-6A39-4524-999F-AF5D27738BA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6" name="Espace réservé de la date 3">
            <a:extLst>
              <a:ext uri="{FF2B5EF4-FFF2-40B4-BE49-F238E27FC236}">
                <a16:creationId xmlns:a16="http://schemas.microsoft.com/office/drawing/2014/main" id="{440A7044-738A-4D50-AFC1-9FF2DFAA2FE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Arial Narrow" charset="0"/>
                <a:ea typeface="Arial Narrow" charset="0"/>
                <a:cs typeface="Arial Narrow" charset="0"/>
              </a:defRPr>
            </a:lvl1pPr>
          </a:lstStyle>
          <a:p>
            <a:pPr>
              <a:defRPr/>
            </a:pPr>
            <a:fld id="{539B65D8-15F7-4028-8C80-FA9A55CABA57}" type="datetime1">
              <a:rPr lang="fr-FR"/>
              <a:pPr>
                <a:defRPr/>
              </a:pPr>
              <a:t>22/07/2024</a:t>
            </a:fld>
            <a:endParaRPr lang="fr-FR" dirty="0"/>
          </a:p>
        </p:txBody>
      </p:sp>
      <p:sp>
        <p:nvSpPr>
          <p:cNvPr id="8" name="Espace réservé du numéro de diapositive 5">
            <a:extLst>
              <a:ext uri="{FF2B5EF4-FFF2-40B4-BE49-F238E27FC236}">
                <a16:creationId xmlns:a16="http://schemas.microsoft.com/office/drawing/2014/main" id="{EA54FC26-8496-4022-8479-843979AC257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Arial Narrow" panose="020B0606020202030204" pitchFamily="34" charset="0"/>
              </a:defRPr>
            </a:lvl1pPr>
          </a:lstStyle>
          <a:p>
            <a:fld id="{C5277618-C601-49FA-B0E0-92C29163D876}" type="slidenum">
              <a:rPr lang="fr-FR" altLang="fr-FR"/>
              <a:pPr/>
              <a:t>‹#›</a:t>
            </a:fld>
            <a:endParaRPr lang="fr-FR" altLang="fr-FR"/>
          </a:p>
        </p:txBody>
      </p:sp>
      <p:pic>
        <p:nvPicPr>
          <p:cNvPr id="7" name="Picture 6">
            <a:extLst>
              <a:ext uri="{FF2B5EF4-FFF2-40B4-BE49-F238E27FC236}">
                <a16:creationId xmlns:a16="http://schemas.microsoft.com/office/drawing/2014/main" id="{0AC962EF-94EA-CA41-6AAB-4F201B427A4A}"/>
              </a:ext>
            </a:extLst>
          </p:cNvPr>
          <p:cNvPicPr>
            <a:picLocks noChangeAspect="1"/>
          </p:cNvPicPr>
          <p:nvPr userDrawn="1"/>
        </p:nvPicPr>
        <p:blipFill>
          <a:blip r:embed="rId4"/>
          <a:stretch>
            <a:fillRect/>
          </a:stretch>
        </p:blipFill>
        <p:spPr>
          <a:xfrm>
            <a:off x="7483450" y="48109"/>
            <a:ext cx="1589798" cy="858404"/>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oe.int/fr/web/cepej/cepej-st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slide" Target="slide30.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30.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slide" Target="slide30.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public.tableau.com/app/profile/cepej/viz/BudgetFR/GDPBudget"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s://public.tableau.com/app/profile/cepej/viz/QualitativeDataFR/QualitativeData" TargetMode="External"/><Relationship Id="rId4" Type="http://schemas.openxmlformats.org/officeDocument/2006/relationships/hyperlink" Target="https://public.tableau.com/app/profile/cepej/viz/QuantitativeDataFR/Tables"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public.tableau.com/app/profile/cepej/viz/EfficiencyFR/Efficiency"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public.tableau.com/app/profile/cepej/viz/CountryProfilesFR/Page1" TargetMode="External"/><Relationship Id="rId5" Type="http://schemas.openxmlformats.org/officeDocument/2006/relationships/hyperlink" Target="https://public.tableau.com/app/profile/cepej/viz/OverviewFR/Overview" TargetMode="External"/><Relationship Id="rId4" Type="http://schemas.openxmlformats.org/officeDocument/2006/relationships/hyperlink" Target="https://public.tableau.com/app/profile/cepej/viz/QuantitativeDataFR/Table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ublic.tableau.com/app/profile/cepej/viz/ProfessionalsFR/Judge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public.tableau.com/app/profile/cepej/viz/CountryProfilesFR/Page1" TargetMode="External"/><Relationship Id="rId5" Type="http://schemas.openxmlformats.org/officeDocument/2006/relationships/hyperlink" Target="https://public.tableau.com/app/profile/cepej/viz/OverviewFR/Overview" TargetMode="External"/><Relationship Id="rId4" Type="http://schemas.openxmlformats.org/officeDocument/2006/relationships/hyperlink" Target="https://public.tableau.com/app/profile/cepej/viz/QuantitativeDataFR/Tabl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ublic.tableau.com/app/profile/cepej/viz/ICTFR/Development"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public.tableau.com/app/profile/cepej/viz/CountryProfilesFR/Page1"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ublic.tableau.com/app/profile/cepej/viz/GenderEqualityFR/GenderEquality"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public.tableau.com/app/profile/cepej/viz/ProfessionalsFR/Judges" TargetMode="External"/><Relationship Id="rId4" Type="http://schemas.openxmlformats.org/officeDocument/2006/relationships/hyperlink" Target="https://public.tableau.com/app/profile/cepej/viz/QuantitativeDataFR/Table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 Target="slide30.xml"/><Relationship Id="rId7" Type="http://schemas.openxmlformats.org/officeDocument/2006/relationships/diagramColors" Target="../diagrams/colors2.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hyperlink" Target="https://rm.coe.int/grille-evaluation-cycle-2024-cepej-2022-9rev1-fr-30-mars-2023/1680aae31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rm.coe.int/reference-table-fr/1680a862b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coe.int/cepej/"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Espace réservé de la date 3">
            <a:extLst>
              <a:ext uri="{FF2B5EF4-FFF2-40B4-BE49-F238E27FC236}">
                <a16:creationId xmlns:a16="http://schemas.microsoft.com/office/drawing/2014/main" id="{B956B93C-5EF1-4EA9-9537-6A670203E479}"/>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43E4FFC7-F062-4A56-B0C3-BE693F57E206}" type="datetime1">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fontAlgn="base">
                <a:lnSpc>
                  <a:spcPct val="100000"/>
                </a:lnSpc>
                <a:spcBef>
                  <a:spcPct val="0"/>
                </a:spcBef>
                <a:spcAft>
                  <a:spcPct val="0"/>
                </a:spcAft>
                <a:buFontTx/>
                <a:buNone/>
              </a:pPr>
              <a:t>22/07/2024</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9221" name="Espace réservé du numéro de diapositive 5">
            <a:extLst>
              <a:ext uri="{FF2B5EF4-FFF2-40B4-BE49-F238E27FC236}">
                <a16:creationId xmlns:a16="http://schemas.microsoft.com/office/drawing/2014/main" id="{3E05CB4B-3265-4F23-974D-B85C4132CB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7BE1AB5-622F-4A2C-A257-053B0C7D8A27}"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9218" name="Titre 1">
            <a:extLst>
              <a:ext uri="{FF2B5EF4-FFF2-40B4-BE49-F238E27FC236}">
                <a16:creationId xmlns:a16="http://schemas.microsoft.com/office/drawing/2014/main" id="{BF172A4E-5A8B-48BC-81FE-B80175481FDC}"/>
              </a:ext>
            </a:extLst>
          </p:cNvPr>
          <p:cNvSpPr>
            <a:spLocks noGrp="1"/>
          </p:cNvSpPr>
          <p:nvPr>
            <p:ph type="title" idx="4294967295"/>
          </p:nvPr>
        </p:nvSpPr>
        <p:spPr bwMode="auto">
          <a:xfrm>
            <a:off x="0" y="3414614"/>
            <a:ext cx="9144000" cy="2576611"/>
          </a:xfrm>
          <a:prstGeom prst="rect">
            <a:avLst/>
          </a:prstGeom>
          <a:solidFill>
            <a:schemeClr val="bg1"/>
          </a:solidFill>
        </p:spPr>
        <p:txBody>
          <a:bodyPr/>
          <a:lstStyle/>
          <a:p>
            <a:pPr algn="ctr"/>
            <a:r>
              <a:rPr lang="en-US" altLang="fr-FR" sz="3200" b="1" dirty="0">
                <a:solidFill>
                  <a:srgbClr val="0D347D"/>
                </a:solidFill>
                <a:latin typeface="Arial Narrow" panose="020B0606020202030204" pitchFamily="34" charset="0"/>
              </a:rPr>
              <a:t>COMMENT UTILISER CEPEJ-STAT</a:t>
            </a:r>
            <a:br>
              <a:rPr lang="en-US" altLang="fr-FR" sz="3200" b="1" dirty="0">
                <a:solidFill>
                  <a:srgbClr val="0D347D"/>
                </a:solidFill>
                <a:latin typeface="Arial Narrow" panose="020B0606020202030204" pitchFamily="34" charset="0"/>
              </a:rPr>
            </a:br>
            <a:br>
              <a:rPr lang="en-US" altLang="fr-FR" sz="3200" b="1" dirty="0">
                <a:solidFill>
                  <a:srgbClr val="0D347D"/>
                </a:solidFill>
                <a:latin typeface="Arial Narrow" panose="020B0606020202030204" pitchFamily="34" charset="0"/>
              </a:rPr>
            </a:br>
            <a:r>
              <a:rPr lang="en-US" altLang="fr-FR" sz="1800" b="1" dirty="0">
                <a:latin typeface="Calibr"/>
              </a:rPr>
              <a:t>“</a:t>
            </a:r>
            <a:r>
              <a:rPr lang="fr-FR" sz="1800" dirty="0">
                <a:solidFill>
                  <a:srgbClr val="0563C1"/>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Base de données dynamique des systèmes judiciaires européens</a:t>
            </a:r>
            <a:r>
              <a:rPr lang="en-US" sz="1800" b="1" dirty="0">
                <a:latin typeface="+mn-lt"/>
                <a:cs typeface="Arial" panose="020B0604020202020204" pitchFamily="34" charset="0"/>
              </a:rPr>
              <a:t>”</a:t>
            </a:r>
            <a:br>
              <a:rPr lang="en-US" altLang="fr-FR" sz="1800" dirty="0">
                <a:solidFill>
                  <a:srgbClr val="0D347D"/>
                </a:solidFill>
                <a:latin typeface="+mn-lt"/>
                <a:cs typeface="Arial" panose="020B0604020202020204" pitchFamily="34" charset="0"/>
              </a:rPr>
            </a:br>
            <a:br>
              <a:rPr lang="fr-FR" altLang="fr-FR" sz="1800" dirty="0">
                <a:solidFill>
                  <a:srgbClr val="0D347D"/>
                </a:solidFill>
                <a:latin typeface="+mn-lt"/>
                <a:cs typeface="Arial" panose="020B0604020202020204" pitchFamily="34" charset="0"/>
              </a:rPr>
            </a:br>
            <a:br>
              <a:rPr lang="fr-FR" altLang="fr-FR" sz="1400" dirty="0">
                <a:latin typeface="Arial" panose="020B0604020202020204" pitchFamily="34" charset="0"/>
                <a:cs typeface="Arial" panose="020B0604020202020204" pitchFamily="34" charset="0"/>
              </a:rPr>
            </a:br>
            <a:endParaRPr lang="fr-FR" altLang="fr-FR" sz="1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42D3691-EFB9-2CD6-985B-4D215437AB74}"/>
              </a:ext>
            </a:extLst>
          </p:cNvPr>
          <p:cNvPicPr>
            <a:picLocks noChangeAspect="1"/>
          </p:cNvPicPr>
          <p:nvPr/>
        </p:nvPicPr>
        <p:blipFill>
          <a:blip r:embed="rId4"/>
          <a:stretch>
            <a:fillRect/>
          </a:stretch>
        </p:blipFill>
        <p:spPr>
          <a:xfrm>
            <a:off x="7392834" y="5497946"/>
            <a:ext cx="1589798" cy="8584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4.1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 des tableaux de bord</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5650160" y="1726538"/>
            <a:ext cx="2645428" cy="2018271"/>
          </a:xfrm>
          <a:prstGeom prst="rect">
            <a:avLst/>
          </a:prstGeom>
          <a:solidFill>
            <a:srgbClr val="FFFF00"/>
          </a:solidFill>
          <a:ln w="76200">
            <a:noFill/>
          </a:ln>
        </p:spPr>
      </p:pic>
      <p:sp>
        <p:nvSpPr>
          <p:cNvPr id="5" name="Espace réservé du numéro de diapositive 5">
            <a:extLst>
              <a:ext uri="{FF2B5EF4-FFF2-40B4-BE49-F238E27FC236}">
                <a16:creationId xmlns:a16="http://schemas.microsoft.com/office/drawing/2014/main" id="{C6292F9B-C316-4900-7555-158499716E7A}"/>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10</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7" name="Picture 6">
            <a:extLst>
              <a:ext uri="{FF2B5EF4-FFF2-40B4-BE49-F238E27FC236}">
                <a16:creationId xmlns:a16="http://schemas.microsoft.com/office/drawing/2014/main" id="{B28CFD1A-2FE1-7410-03AA-4770554F127C}"/>
              </a:ext>
            </a:extLst>
          </p:cNvPr>
          <p:cNvPicPr>
            <a:picLocks noChangeAspect="1"/>
          </p:cNvPicPr>
          <p:nvPr/>
        </p:nvPicPr>
        <p:blipFill rotWithShape="1">
          <a:blip r:embed="rId4"/>
          <a:srcRect r="68408"/>
          <a:stretch/>
        </p:blipFill>
        <p:spPr>
          <a:xfrm>
            <a:off x="457200" y="1891471"/>
            <a:ext cx="1887217" cy="360000"/>
          </a:xfrm>
          <a:prstGeom prst="rect">
            <a:avLst/>
          </a:prstGeom>
        </p:spPr>
      </p:pic>
      <p:sp>
        <p:nvSpPr>
          <p:cNvPr id="8" name="Content Placeholder 2">
            <a:extLst>
              <a:ext uri="{FF2B5EF4-FFF2-40B4-BE49-F238E27FC236}">
                <a16:creationId xmlns:a16="http://schemas.microsoft.com/office/drawing/2014/main" id="{FDC0B435-7BEC-77A0-96B2-15D0FFF88F41}"/>
              </a:ext>
            </a:extLst>
          </p:cNvPr>
          <p:cNvSpPr txBox="1">
            <a:spLocks/>
          </p:cNvSpPr>
          <p:nvPr/>
        </p:nvSpPr>
        <p:spPr>
          <a:xfrm>
            <a:off x="119449" y="2429552"/>
            <a:ext cx="6690926"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400" dirty="0">
                <a:solidFill>
                  <a:schemeClr val="bg1">
                    <a:lumMod val="85000"/>
                  </a:schemeClr>
                </a:solidFill>
              </a:rPr>
              <a:t>Synthèse des systèmes judiciaires</a:t>
            </a:r>
          </a:p>
          <a:p>
            <a:pPr>
              <a:buFont typeface="Wingdings" panose="05000000000000000000" pitchFamily="2" charset="2"/>
              <a:buChar char="Ø"/>
            </a:pPr>
            <a:r>
              <a:rPr lang="fr-FR" sz="2400" dirty="0">
                <a:solidFill>
                  <a:schemeClr val="bg1">
                    <a:lumMod val="85000"/>
                  </a:schemeClr>
                </a:solidFill>
              </a:rPr>
              <a:t>Efficacité </a:t>
            </a:r>
          </a:p>
          <a:p>
            <a:pPr>
              <a:buFont typeface="Wingdings" panose="05000000000000000000" pitchFamily="2" charset="2"/>
              <a:buChar char="Ø"/>
            </a:pPr>
            <a:r>
              <a:rPr lang="fr-FR" sz="2400" b="1" dirty="0"/>
              <a:t>Budget</a:t>
            </a:r>
          </a:p>
          <a:p>
            <a:pPr>
              <a:buFont typeface="Wingdings" panose="05000000000000000000" pitchFamily="2" charset="2"/>
              <a:buChar char="Ø"/>
            </a:pPr>
            <a:r>
              <a:rPr lang="fr-FR" sz="2400" dirty="0">
                <a:solidFill>
                  <a:schemeClr val="bg1">
                    <a:lumMod val="85000"/>
                  </a:schemeClr>
                </a:solidFill>
              </a:rPr>
              <a:t>Technologies de l’information et de la communication</a:t>
            </a:r>
          </a:p>
          <a:p>
            <a:pPr>
              <a:buFont typeface="Wingdings" panose="05000000000000000000" pitchFamily="2" charset="2"/>
              <a:buChar char="Ø"/>
            </a:pPr>
            <a:r>
              <a:rPr lang="fr-FR" sz="2400" dirty="0">
                <a:solidFill>
                  <a:schemeClr val="bg1">
                    <a:lumMod val="85000"/>
                  </a:schemeClr>
                </a:solidFill>
              </a:rPr>
              <a:t>Parité</a:t>
            </a:r>
          </a:p>
          <a:p>
            <a:pPr>
              <a:buFont typeface="Wingdings" panose="05000000000000000000" pitchFamily="2" charset="2"/>
              <a:buChar char="Ø"/>
            </a:pPr>
            <a:r>
              <a:rPr lang="fr-FR" sz="2400" dirty="0">
                <a:solidFill>
                  <a:schemeClr val="bg1">
                    <a:lumMod val="85000"/>
                  </a:schemeClr>
                </a:solidFill>
              </a:rPr>
              <a:t>Juges et procureurs</a:t>
            </a:r>
          </a:p>
          <a:p>
            <a:pPr>
              <a:buFont typeface="Wingdings" panose="05000000000000000000" pitchFamily="2" charset="2"/>
              <a:buChar char="Ø"/>
            </a:pPr>
            <a:r>
              <a:rPr lang="fr-FR" sz="2400" dirty="0">
                <a:solidFill>
                  <a:schemeClr val="bg1">
                    <a:lumMod val="85000"/>
                  </a:schemeClr>
                </a:solidFill>
              </a:rPr>
              <a:t>Fiches pays </a:t>
            </a:r>
            <a:endParaRPr lang="en-US" sz="2400" dirty="0">
              <a:solidFill>
                <a:schemeClr val="bg1">
                  <a:lumMod val="85000"/>
                </a:schemeClr>
              </a:solidFill>
            </a:endParaRPr>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2178148" y="4160555"/>
            <a:ext cx="5023782" cy="2018271"/>
          </a:xfrm>
          <a:prstGeom prst="wedgeRectCallout">
            <a:avLst>
              <a:gd name="adj1" fmla="val -63399"/>
              <a:gd name="adj2" fmla="val -81910"/>
            </a:avLst>
          </a:prstGeo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65000"/>
                    <a:lumOff val="35000"/>
                  </a:schemeClr>
                </a:solidFill>
              </a:rPr>
              <a:t>Tableau de bord qui se concentre uniquement sur les budgets des systèmes judiciaires et ses composantes : budget des tribunaux, du ministère public et de l'aide juridique.</a:t>
            </a:r>
            <a:endParaRPr lang="en-GB" dirty="0">
              <a:solidFill>
                <a:schemeClr val="tx1">
                  <a:lumMod val="65000"/>
                  <a:lumOff val="35000"/>
                </a:schemeClr>
              </a:solidFill>
            </a:endParaRPr>
          </a:p>
        </p:txBody>
      </p:sp>
    </p:spTree>
    <p:extLst>
      <p:ext uri="{BB962C8B-B14F-4D97-AF65-F5344CB8AC3E}">
        <p14:creationId xmlns:p14="http://schemas.microsoft.com/office/powerpoint/2010/main" val="439134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4.1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 des tableaux de bord</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5931026" y="1968843"/>
            <a:ext cx="2336415" cy="1878787"/>
          </a:xfrm>
          <a:prstGeom prst="rect">
            <a:avLst/>
          </a:prstGeom>
          <a:solidFill>
            <a:srgbClr val="FFFF00"/>
          </a:solidFill>
          <a:ln w="76200">
            <a:noFill/>
          </a:ln>
        </p:spPr>
      </p:pic>
      <p:sp>
        <p:nvSpPr>
          <p:cNvPr id="5" name="Espace réservé du numéro de diapositive 5">
            <a:extLst>
              <a:ext uri="{FF2B5EF4-FFF2-40B4-BE49-F238E27FC236}">
                <a16:creationId xmlns:a16="http://schemas.microsoft.com/office/drawing/2014/main" id="{CCE68E5B-EEAD-818F-C7D8-963C86B2B406}"/>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11</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7" name="Picture 6">
            <a:extLst>
              <a:ext uri="{FF2B5EF4-FFF2-40B4-BE49-F238E27FC236}">
                <a16:creationId xmlns:a16="http://schemas.microsoft.com/office/drawing/2014/main" id="{D24D6F3F-B7AC-4DF9-4A21-276C68F499B8}"/>
              </a:ext>
            </a:extLst>
          </p:cNvPr>
          <p:cNvPicPr>
            <a:picLocks noChangeAspect="1"/>
          </p:cNvPicPr>
          <p:nvPr/>
        </p:nvPicPr>
        <p:blipFill rotWithShape="1">
          <a:blip r:embed="rId4"/>
          <a:srcRect r="68408"/>
          <a:stretch/>
        </p:blipFill>
        <p:spPr>
          <a:xfrm>
            <a:off x="457200" y="1891471"/>
            <a:ext cx="1887217" cy="360000"/>
          </a:xfrm>
          <a:prstGeom prst="rect">
            <a:avLst/>
          </a:prstGeom>
        </p:spPr>
      </p:pic>
      <p:sp>
        <p:nvSpPr>
          <p:cNvPr id="8" name="Content Placeholder 2">
            <a:extLst>
              <a:ext uri="{FF2B5EF4-FFF2-40B4-BE49-F238E27FC236}">
                <a16:creationId xmlns:a16="http://schemas.microsoft.com/office/drawing/2014/main" id="{772FE844-F1BA-25B0-72EB-F2A19ED90CEA}"/>
              </a:ext>
            </a:extLst>
          </p:cNvPr>
          <p:cNvSpPr txBox="1">
            <a:spLocks/>
          </p:cNvSpPr>
          <p:nvPr/>
        </p:nvSpPr>
        <p:spPr>
          <a:xfrm>
            <a:off x="119449" y="2429552"/>
            <a:ext cx="6690926"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400" dirty="0">
                <a:solidFill>
                  <a:schemeClr val="bg1">
                    <a:lumMod val="85000"/>
                  </a:schemeClr>
                </a:solidFill>
              </a:rPr>
              <a:t>Synthèse des systèmes judiciaires</a:t>
            </a:r>
          </a:p>
          <a:p>
            <a:pPr>
              <a:buFont typeface="Wingdings" panose="05000000000000000000" pitchFamily="2" charset="2"/>
              <a:buChar char="Ø"/>
            </a:pPr>
            <a:r>
              <a:rPr lang="fr-FR" sz="2400" dirty="0">
                <a:solidFill>
                  <a:schemeClr val="bg1">
                    <a:lumMod val="85000"/>
                  </a:schemeClr>
                </a:solidFill>
              </a:rPr>
              <a:t>Efficacité </a:t>
            </a:r>
          </a:p>
          <a:p>
            <a:pPr>
              <a:buFont typeface="Wingdings" panose="05000000000000000000" pitchFamily="2" charset="2"/>
              <a:buChar char="Ø"/>
            </a:pPr>
            <a:r>
              <a:rPr lang="fr-FR" sz="2400" dirty="0">
                <a:solidFill>
                  <a:schemeClr val="bg1">
                    <a:lumMod val="85000"/>
                  </a:schemeClr>
                </a:solidFill>
              </a:rPr>
              <a:t>Budget</a:t>
            </a:r>
          </a:p>
          <a:p>
            <a:pPr>
              <a:buFont typeface="Wingdings" panose="05000000000000000000" pitchFamily="2" charset="2"/>
              <a:buChar char="Ø"/>
            </a:pPr>
            <a:r>
              <a:rPr lang="fr-FR" sz="2400" b="1" dirty="0"/>
              <a:t>Technologies de l’information et de la communication</a:t>
            </a:r>
          </a:p>
          <a:p>
            <a:pPr>
              <a:buFont typeface="Wingdings" panose="05000000000000000000" pitchFamily="2" charset="2"/>
              <a:buChar char="Ø"/>
            </a:pPr>
            <a:r>
              <a:rPr lang="fr-FR" sz="2400" dirty="0">
                <a:solidFill>
                  <a:schemeClr val="bg1">
                    <a:lumMod val="85000"/>
                  </a:schemeClr>
                </a:solidFill>
              </a:rPr>
              <a:t>Parité</a:t>
            </a:r>
          </a:p>
          <a:p>
            <a:pPr>
              <a:buFont typeface="Wingdings" panose="05000000000000000000" pitchFamily="2" charset="2"/>
              <a:buChar char="Ø"/>
            </a:pPr>
            <a:r>
              <a:rPr lang="fr-FR" sz="2400" dirty="0">
                <a:solidFill>
                  <a:schemeClr val="bg1">
                    <a:lumMod val="85000"/>
                  </a:schemeClr>
                </a:solidFill>
              </a:rPr>
              <a:t>Juges et procureurs</a:t>
            </a:r>
          </a:p>
          <a:p>
            <a:pPr>
              <a:buFont typeface="Wingdings" panose="05000000000000000000" pitchFamily="2" charset="2"/>
              <a:buChar char="Ø"/>
            </a:pPr>
            <a:r>
              <a:rPr lang="fr-FR" sz="2400" dirty="0">
                <a:solidFill>
                  <a:schemeClr val="bg1">
                    <a:lumMod val="85000"/>
                  </a:schemeClr>
                </a:solidFill>
              </a:rPr>
              <a:t>Fiches pays </a:t>
            </a:r>
            <a:endParaRPr lang="en-US" sz="2400" dirty="0">
              <a:solidFill>
                <a:schemeClr val="bg1">
                  <a:lumMod val="85000"/>
                </a:schemeClr>
              </a:solidFill>
            </a:endParaRPr>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3726862" y="4170028"/>
            <a:ext cx="5023782" cy="2018271"/>
          </a:xfrm>
          <a:prstGeom prst="wedgeRectCallout">
            <a:avLst>
              <a:gd name="adj1" fmla="val -68878"/>
              <a:gd name="adj2" fmla="val -49761"/>
            </a:avLst>
          </a:prstGeom>
          <a:solidFill>
            <a:schemeClr val="bg1">
              <a:lumMod val="95000"/>
              <a:alpha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75000"/>
                    <a:lumOff val="25000"/>
                  </a:schemeClr>
                </a:solidFill>
              </a:rPr>
              <a:t>Tableau de bord où vous pouvez trouver des indicateurs pour mesurer le niveau de développement et d'utilisation des TIC dans les tribunaux ainsi que l'indice des TIC par différentes catégories.</a:t>
            </a:r>
            <a:endParaRPr lang="en-GB" dirty="0">
              <a:solidFill>
                <a:schemeClr val="tx1">
                  <a:lumMod val="75000"/>
                  <a:lumOff val="25000"/>
                </a:schemeClr>
              </a:solidFill>
            </a:endParaRPr>
          </a:p>
        </p:txBody>
      </p:sp>
    </p:spTree>
    <p:extLst>
      <p:ext uri="{BB962C8B-B14F-4D97-AF65-F5344CB8AC3E}">
        <p14:creationId xmlns:p14="http://schemas.microsoft.com/office/powerpoint/2010/main" val="4101236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4.1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 des tableaux de bord</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5919440" y="2065221"/>
            <a:ext cx="2658951" cy="1551800"/>
          </a:xfrm>
          <a:prstGeom prst="rect">
            <a:avLst/>
          </a:prstGeom>
          <a:solidFill>
            <a:srgbClr val="FFFF00"/>
          </a:solidFill>
          <a:ln w="76200">
            <a:noFill/>
          </a:ln>
        </p:spPr>
      </p:pic>
      <p:sp>
        <p:nvSpPr>
          <p:cNvPr id="5" name="Espace réservé du numéro de diapositive 5">
            <a:extLst>
              <a:ext uri="{FF2B5EF4-FFF2-40B4-BE49-F238E27FC236}">
                <a16:creationId xmlns:a16="http://schemas.microsoft.com/office/drawing/2014/main" id="{6BF68F28-4B25-6BB0-F880-6E7565DF7BE5}"/>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12</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7" name="Picture 6">
            <a:extLst>
              <a:ext uri="{FF2B5EF4-FFF2-40B4-BE49-F238E27FC236}">
                <a16:creationId xmlns:a16="http://schemas.microsoft.com/office/drawing/2014/main" id="{294ACB5A-32BA-39EC-2986-F53FF287BC37}"/>
              </a:ext>
            </a:extLst>
          </p:cNvPr>
          <p:cNvPicPr>
            <a:picLocks noChangeAspect="1"/>
          </p:cNvPicPr>
          <p:nvPr/>
        </p:nvPicPr>
        <p:blipFill rotWithShape="1">
          <a:blip r:embed="rId4"/>
          <a:srcRect r="68408"/>
          <a:stretch/>
        </p:blipFill>
        <p:spPr>
          <a:xfrm>
            <a:off x="457200" y="1891471"/>
            <a:ext cx="1887217" cy="360000"/>
          </a:xfrm>
          <a:prstGeom prst="rect">
            <a:avLst/>
          </a:prstGeom>
        </p:spPr>
      </p:pic>
      <p:sp>
        <p:nvSpPr>
          <p:cNvPr id="8" name="Content Placeholder 2">
            <a:extLst>
              <a:ext uri="{FF2B5EF4-FFF2-40B4-BE49-F238E27FC236}">
                <a16:creationId xmlns:a16="http://schemas.microsoft.com/office/drawing/2014/main" id="{FA9825FA-06EF-3AEA-4039-8132177281E1}"/>
              </a:ext>
            </a:extLst>
          </p:cNvPr>
          <p:cNvSpPr txBox="1">
            <a:spLocks/>
          </p:cNvSpPr>
          <p:nvPr/>
        </p:nvSpPr>
        <p:spPr>
          <a:xfrm>
            <a:off x="119449" y="2429552"/>
            <a:ext cx="6690926"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400" dirty="0">
                <a:solidFill>
                  <a:schemeClr val="bg1">
                    <a:lumMod val="85000"/>
                  </a:schemeClr>
                </a:solidFill>
              </a:rPr>
              <a:t>Synthèse des systèmes judiciaires</a:t>
            </a:r>
          </a:p>
          <a:p>
            <a:pPr>
              <a:buFont typeface="Wingdings" panose="05000000000000000000" pitchFamily="2" charset="2"/>
              <a:buChar char="Ø"/>
            </a:pPr>
            <a:r>
              <a:rPr lang="fr-FR" sz="2400" dirty="0">
                <a:solidFill>
                  <a:schemeClr val="bg1">
                    <a:lumMod val="85000"/>
                  </a:schemeClr>
                </a:solidFill>
              </a:rPr>
              <a:t>Efficacité </a:t>
            </a:r>
          </a:p>
          <a:p>
            <a:pPr>
              <a:buFont typeface="Wingdings" panose="05000000000000000000" pitchFamily="2" charset="2"/>
              <a:buChar char="Ø"/>
            </a:pPr>
            <a:r>
              <a:rPr lang="fr-FR" sz="2400" dirty="0">
                <a:solidFill>
                  <a:schemeClr val="bg1">
                    <a:lumMod val="85000"/>
                  </a:schemeClr>
                </a:solidFill>
              </a:rPr>
              <a:t>Budget</a:t>
            </a:r>
          </a:p>
          <a:p>
            <a:pPr>
              <a:buFont typeface="Wingdings" panose="05000000000000000000" pitchFamily="2" charset="2"/>
              <a:buChar char="Ø"/>
            </a:pPr>
            <a:r>
              <a:rPr lang="fr-FR" sz="2400" dirty="0">
                <a:solidFill>
                  <a:schemeClr val="bg1">
                    <a:lumMod val="85000"/>
                  </a:schemeClr>
                </a:solidFill>
              </a:rPr>
              <a:t>Technologies de l’information et de la communication</a:t>
            </a:r>
          </a:p>
          <a:p>
            <a:pPr>
              <a:buFont typeface="Wingdings" panose="05000000000000000000" pitchFamily="2" charset="2"/>
              <a:buChar char="Ø"/>
            </a:pPr>
            <a:r>
              <a:rPr lang="fr-FR" sz="2400" b="1" dirty="0"/>
              <a:t>Parité</a:t>
            </a:r>
          </a:p>
          <a:p>
            <a:pPr>
              <a:buFont typeface="Wingdings" panose="05000000000000000000" pitchFamily="2" charset="2"/>
              <a:buChar char="Ø"/>
            </a:pPr>
            <a:r>
              <a:rPr lang="fr-FR" sz="2400" dirty="0">
                <a:solidFill>
                  <a:schemeClr val="bg1">
                    <a:lumMod val="85000"/>
                  </a:schemeClr>
                </a:solidFill>
              </a:rPr>
              <a:t>Juges et procureurs</a:t>
            </a:r>
          </a:p>
          <a:p>
            <a:pPr>
              <a:buFont typeface="Wingdings" panose="05000000000000000000" pitchFamily="2" charset="2"/>
              <a:buChar char="Ø"/>
            </a:pPr>
            <a:r>
              <a:rPr lang="fr-FR" sz="2400" dirty="0">
                <a:solidFill>
                  <a:schemeClr val="bg1">
                    <a:lumMod val="85000"/>
                  </a:schemeClr>
                </a:solidFill>
              </a:rPr>
              <a:t>Fiches pays </a:t>
            </a:r>
            <a:endParaRPr lang="en-US" sz="2400" dirty="0">
              <a:solidFill>
                <a:schemeClr val="bg1">
                  <a:lumMod val="85000"/>
                </a:schemeClr>
              </a:solidFill>
            </a:endParaRPr>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3726862" y="4170028"/>
            <a:ext cx="5023782" cy="2018271"/>
          </a:xfrm>
          <a:prstGeom prst="wedgeRectCallout">
            <a:avLst>
              <a:gd name="adj1" fmla="val -72644"/>
              <a:gd name="adj2" fmla="val -17044"/>
            </a:avLst>
          </a:prstGeom>
          <a:solidFill>
            <a:schemeClr val="bg1">
              <a:lumMod val="95000"/>
              <a:alpha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75000"/>
                    <a:lumOff val="25000"/>
                  </a:schemeClr>
                </a:solidFill>
              </a:rPr>
              <a:t>Tableau de bord qui vous offre la possibilité de voir la répartition hommes/femmes des professionnels, par instance et dans différents états/entités.</a:t>
            </a:r>
            <a:endParaRPr lang="en-GB" dirty="0">
              <a:solidFill>
                <a:schemeClr val="tx1">
                  <a:lumMod val="75000"/>
                  <a:lumOff val="25000"/>
                </a:schemeClr>
              </a:solidFill>
            </a:endParaRPr>
          </a:p>
        </p:txBody>
      </p:sp>
    </p:spTree>
    <p:extLst>
      <p:ext uri="{BB962C8B-B14F-4D97-AF65-F5344CB8AC3E}">
        <p14:creationId xmlns:p14="http://schemas.microsoft.com/office/powerpoint/2010/main" val="1359225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4.1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 des tableaux de bord</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6176801" y="1623524"/>
            <a:ext cx="1887216" cy="2118917"/>
          </a:xfrm>
          <a:prstGeom prst="rect">
            <a:avLst/>
          </a:prstGeom>
          <a:solidFill>
            <a:srgbClr val="FFFF00"/>
          </a:solidFill>
          <a:ln w="76200">
            <a:noFill/>
          </a:ln>
        </p:spPr>
      </p:pic>
      <p:sp>
        <p:nvSpPr>
          <p:cNvPr id="5" name="Espace réservé du numéro de diapositive 5">
            <a:extLst>
              <a:ext uri="{FF2B5EF4-FFF2-40B4-BE49-F238E27FC236}">
                <a16:creationId xmlns:a16="http://schemas.microsoft.com/office/drawing/2014/main" id="{490BBA12-8CE4-088E-7D2E-3B846F721444}"/>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13</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7" name="Picture 6">
            <a:extLst>
              <a:ext uri="{FF2B5EF4-FFF2-40B4-BE49-F238E27FC236}">
                <a16:creationId xmlns:a16="http://schemas.microsoft.com/office/drawing/2014/main" id="{493C7FFD-F440-B4AC-4FD8-E1FEAB09368E}"/>
              </a:ext>
            </a:extLst>
          </p:cNvPr>
          <p:cNvPicPr>
            <a:picLocks noChangeAspect="1"/>
          </p:cNvPicPr>
          <p:nvPr/>
        </p:nvPicPr>
        <p:blipFill rotWithShape="1">
          <a:blip r:embed="rId4"/>
          <a:srcRect r="68408"/>
          <a:stretch/>
        </p:blipFill>
        <p:spPr>
          <a:xfrm>
            <a:off x="457200" y="1793048"/>
            <a:ext cx="1887217" cy="360000"/>
          </a:xfrm>
          <a:prstGeom prst="rect">
            <a:avLst/>
          </a:prstGeom>
        </p:spPr>
      </p:pic>
      <p:sp>
        <p:nvSpPr>
          <p:cNvPr id="8" name="Content Placeholder 2">
            <a:extLst>
              <a:ext uri="{FF2B5EF4-FFF2-40B4-BE49-F238E27FC236}">
                <a16:creationId xmlns:a16="http://schemas.microsoft.com/office/drawing/2014/main" id="{37E0F8BC-9C03-B6E7-F56D-6FEF74D87725}"/>
              </a:ext>
            </a:extLst>
          </p:cNvPr>
          <p:cNvSpPr txBox="1">
            <a:spLocks/>
          </p:cNvSpPr>
          <p:nvPr/>
        </p:nvSpPr>
        <p:spPr>
          <a:xfrm>
            <a:off x="119449" y="2429552"/>
            <a:ext cx="6690926"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400" dirty="0">
                <a:solidFill>
                  <a:schemeClr val="bg1">
                    <a:lumMod val="85000"/>
                  </a:schemeClr>
                </a:solidFill>
              </a:rPr>
              <a:t>Synthèse des systèmes judiciaires</a:t>
            </a:r>
          </a:p>
          <a:p>
            <a:pPr>
              <a:buFont typeface="Wingdings" panose="05000000000000000000" pitchFamily="2" charset="2"/>
              <a:buChar char="Ø"/>
            </a:pPr>
            <a:r>
              <a:rPr lang="fr-FR" sz="2400" dirty="0">
                <a:solidFill>
                  <a:schemeClr val="bg1">
                    <a:lumMod val="85000"/>
                  </a:schemeClr>
                </a:solidFill>
              </a:rPr>
              <a:t>Efficacité </a:t>
            </a:r>
          </a:p>
          <a:p>
            <a:pPr>
              <a:buFont typeface="Wingdings" panose="05000000000000000000" pitchFamily="2" charset="2"/>
              <a:buChar char="Ø"/>
            </a:pPr>
            <a:r>
              <a:rPr lang="fr-FR" sz="2400" dirty="0">
                <a:solidFill>
                  <a:schemeClr val="bg1">
                    <a:lumMod val="85000"/>
                  </a:schemeClr>
                </a:solidFill>
              </a:rPr>
              <a:t>Budget</a:t>
            </a:r>
          </a:p>
          <a:p>
            <a:pPr>
              <a:buFont typeface="Wingdings" panose="05000000000000000000" pitchFamily="2" charset="2"/>
              <a:buChar char="Ø"/>
            </a:pPr>
            <a:r>
              <a:rPr lang="fr-FR" sz="2400" dirty="0">
                <a:solidFill>
                  <a:schemeClr val="bg1">
                    <a:lumMod val="85000"/>
                  </a:schemeClr>
                </a:solidFill>
              </a:rPr>
              <a:t>Technologies de l’information et de la communication</a:t>
            </a:r>
          </a:p>
          <a:p>
            <a:pPr>
              <a:buFont typeface="Wingdings" panose="05000000000000000000" pitchFamily="2" charset="2"/>
              <a:buChar char="Ø"/>
            </a:pPr>
            <a:r>
              <a:rPr lang="fr-FR" sz="2400" dirty="0">
                <a:solidFill>
                  <a:schemeClr val="bg1">
                    <a:lumMod val="85000"/>
                  </a:schemeClr>
                </a:solidFill>
              </a:rPr>
              <a:t>Parité</a:t>
            </a:r>
          </a:p>
          <a:p>
            <a:pPr>
              <a:buFont typeface="Wingdings" panose="05000000000000000000" pitchFamily="2" charset="2"/>
              <a:buChar char="Ø"/>
            </a:pPr>
            <a:r>
              <a:rPr lang="fr-FR" sz="2400" b="1" dirty="0"/>
              <a:t>Juges et procureurs</a:t>
            </a:r>
          </a:p>
          <a:p>
            <a:pPr>
              <a:buFont typeface="Wingdings" panose="05000000000000000000" pitchFamily="2" charset="2"/>
              <a:buChar char="Ø"/>
            </a:pPr>
            <a:r>
              <a:rPr lang="fr-FR" sz="2400" dirty="0">
                <a:solidFill>
                  <a:schemeClr val="bg1">
                    <a:lumMod val="85000"/>
                  </a:schemeClr>
                </a:solidFill>
              </a:rPr>
              <a:t>Fiches pays </a:t>
            </a:r>
            <a:endParaRPr lang="en-US" sz="2400" dirty="0">
              <a:solidFill>
                <a:schemeClr val="bg1">
                  <a:lumMod val="85000"/>
                </a:schemeClr>
              </a:solidFill>
            </a:endParaRPr>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3726862" y="4170028"/>
            <a:ext cx="5023782" cy="2018271"/>
          </a:xfrm>
          <a:prstGeom prst="wedgeRectCallout">
            <a:avLst>
              <a:gd name="adj1" fmla="val -64393"/>
              <a:gd name="adj2" fmla="val 3885"/>
            </a:avLst>
          </a:prstGeom>
          <a:solidFill>
            <a:schemeClr val="bg1">
              <a:lumMod val="95000"/>
              <a:alpha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65000"/>
                    <a:lumOff val="35000"/>
                  </a:schemeClr>
                </a:solidFill>
              </a:rPr>
              <a:t>Tableau de bord qui fournit différentes données sur le nombre de juges, de procureurs, de personnel non-juge et de personnel non-procureur et leurs ratios.</a:t>
            </a:r>
            <a:endParaRPr lang="en-GB" dirty="0">
              <a:solidFill>
                <a:schemeClr val="tx1">
                  <a:lumMod val="65000"/>
                  <a:lumOff val="35000"/>
                </a:schemeClr>
              </a:solidFill>
            </a:endParaRPr>
          </a:p>
        </p:txBody>
      </p:sp>
    </p:spTree>
    <p:extLst>
      <p:ext uri="{BB962C8B-B14F-4D97-AF65-F5344CB8AC3E}">
        <p14:creationId xmlns:p14="http://schemas.microsoft.com/office/powerpoint/2010/main" val="3957558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4.1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 des tableaux de bord</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8" name="Espace réservé du numéro de diapositive 5">
            <a:extLst>
              <a:ext uri="{FF2B5EF4-FFF2-40B4-BE49-F238E27FC236}">
                <a16:creationId xmlns:a16="http://schemas.microsoft.com/office/drawing/2014/main" id="{EE197498-F131-93E9-7621-A01095852975}"/>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14</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9" name="Picture 8">
            <a:extLst>
              <a:ext uri="{FF2B5EF4-FFF2-40B4-BE49-F238E27FC236}">
                <a16:creationId xmlns:a16="http://schemas.microsoft.com/office/drawing/2014/main" id="{D9DBF8BD-4C7B-E289-63BF-4047F1A02ECD}"/>
              </a:ext>
            </a:extLst>
          </p:cNvPr>
          <p:cNvPicPr>
            <a:picLocks noChangeAspect="1"/>
          </p:cNvPicPr>
          <p:nvPr/>
        </p:nvPicPr>
        <p:blipFill rotWithShape="1">
          <a:blip r:embed="rId3"/>
          <a:srcRect r="68408"/>
          <a:stretch/>
        </p:blipFill>
        <p:spPr>
          <a:xfrm>
            <a:off x="457200" y="1891471"/>
            <a:ext cx="1887217" cy="360000"/>
          </a:xfrm>
          <a:prstGeom prst="rect">
            <a:avLst/>
          </a:prstGeom>
        </p:spPr>
      </p:pic>
      <p:sp>
        <p:nvSpPr>
          <p:cNvPr id="11" name="Content Placeholder 2">
            <a:extLst>
              <a:ext uri="{FF2B5EF4-FFF2-40B4-BE49-F238E27FC236}">
                <a16:creationId xmlns:a16="http://schemas.microsoft.com/office/drawing/2014/main" id="{9191CC37-A746-06A0-2A1C-A08BE70E09B5}"/>
              </a:ext>
            </a:extLst>
          </p:cNvPr>
          <p:cNvSpPr txBox="1">
            <a:spLocks/>
          </p:cNvSpPr>
          <p:nvPr/>
        </p:nvSpPr>
        <p:spPr>
          <a:xfrm>
            <a:off x="119449" y="2429552"/>
            <a:ext cx="6690926"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400" dirty="0">
                <a:solidFill>
                  <a:schemeClr val="bg1">
                    <a:lumMod val="85000"/>
                  </a:schemeClr>
                </a:solidFill>
              </a:rPr>
              <a:t>Synthèse des systèmes judiciaires</a:t>
            </a:r>
          </a:p>
          <a:p>
            <a:pPr>
              <a:buFont typeface="Wingdings" panose="05000000000000000000" pitchFamily="2" charset="2"/>
              <a:buChar char="Ø"/>
            </a:pPr>
            <a:r>
              <a:rPr lang="fr-FR" sz="2400" dirty="0">
                <a:solidFill>
                  <a:schemeClr val="bg1">
                    <a:lumMod val="85000"/>
                  </a:schemeClr>
                </a:solidFill>
              </a:rPr>
              <a:t>Efficacité </a:t>
            </a:r>
          </a:p>
          <a:p>
            <a:pPr>
              <a:buFont typeface="Wingdings" panose="05000000000000000000" pitchFamily="2" charset="2"/>
              <a:buChar char="Ø"/>
            </a:pPr>
            <a:r>
              <a:rPr lang="fr-FR" sz="2400" dirty="0">
                <a:solidFill>
                  <a:schemeClr val="bg1">
                    <a:lumMod val="85000"/>
                  </a:schemeClr>
                </a:solidFill>
              </a:rPr>
              <a:t>Budget</a:t>
            </a:r>
          </a:p>
          <a:p>
            <a:pPr>
              <a:buFont typeface="Wingdings" panose="05000000000000000000" pitchFamily="2" charset="2"/>
              <a:buChar char="Ø"/>
            </a:pPr>
            <a:r>
              <a:rPr lang="fr-FR" sz="2400" dirty="0">
                <a:solidFill>
                  <a:schemeClr val="bg1">
                    <a:lumMod val="85000"/>
                  </a:schemeClr>
                </a:solidFill>
              </a:rPr>
              <a:t>Technologies de l’information et de la communication</a:t>
            </a:r>
          </a:p>
          <a:p>
            <a:pPr>
              <a:buFont typeface="Wingdings" panose="05000000000000000000" pitchFamily="2" charset="2"/>
              <a:buChar char="Ø"/>
            </a:pPr>
            <a:r>
              <a:rPr lang="fr-FR" sz="2400" dirty="0">
                <a:solidFill>
                  <a:schemeClr val="bg1">
                    <a:lumMod val="85000"/>
                  </a:schemeClr>
                </a:solidFill>
              </a:rPr>
              <a:t>Parité</a:t>
            </a:r>
          </a:p>
          <a:p>
            <a:pPr>
              <a:buFont typeface="Wingdings" panose="05000000000000000000" pitchFamily="2" charset="2"/>
              <a:buChar char="Ø"/>
            </a:pPr>
            <a:r>
              <a:rPr lang="fr-FR" sz="2400" dirty="0">
                <a:solidFill>
                  <a:schemeClr val="bg1">
                    <a:lumMod val="85000"/>
                  </a:schemeClr>
                </a:solidFill>
              </a:rPr>
              <a:t>Juges et procureurs</a:t>
            </a:r>
          </a:p>
          <a:p>
            <a:pPr>
              <a:buFont typeface="Wingdings" panose="05000000000000000000" pitchFamily="2" charset="2"/>
              <a:buChar char="Ø"/>
            </a:pPr>
            <a:r>
              <a:rPr lang="fr-FR" sz="2400" b="1" dirty="0"/>
              <a:t>Fiches pays </a:t>
            </a:r>
            <a:endParaRPr lang="en-US" sz="2400" b="1" dirty="0"/>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3726862" y="4170028"/>
            <a:ext cx="5023782" cy="2018271"/>
          </a:xfrm>
          <a:prstGeom prst="wedgeRectCallout">
            <a:avLst>
              <a:gd name="adj1" fmla="val -79408"/>
              <a:gd name="adj2" fmla="val 27079"/>
            </a:avLst>
          </a:prstGeom>
          <a:solidFill>
            <a:schemeClr val="bg1">
              <a:lumMod val="95000"/>
              <a:alpha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65000"/>
                    <a:lumOff val="35000"/>
                  </a:schemeClr>
                </a:solidFill>
              </a:rPr>
              <a:t>Ce tableau de bord présente une sélection d'indicateurs et une brève analyse des éléments essentiels de chaque système judiciaire. </a:t>
            </a:r>
            <a:endParaRPr lang="en-GB" dirty="0">
              <a:solidFill>
                <a:schemeClr val="tx1">
                  <a:lumMod val="65000"/>
                  <a:lumOff val="35000"/>
                </a:schemeClr>
              </a:solidFill>
            </a:endParaRPr>
          </a:p>
        </p:txBody>
      </p:sp>
      <p:pic>
        <p:nvPicPr>
          <p:cNvPr id="17" name="Picture 16">
            <a:extLst>
              <a:ext uri="{FF2B5EF4-FFF2-40B4-BE49-F238E27FC236}">
                <a16:creationId xmlns:a16="http://schemas.microsoft.com/office/drawing/2014/main" id="{E6AABA50-7199-24F2-85D8-A2CF3915A633}"/>
              </a:ext>
            </a:extLst>
          </p:cNvPr>
          <p:cNvPicPr>
            <a:picLocks noChangeAspect="1"/>
          </p:cNvPicPr>
          <p:nvPr/>
        </p:nvPicPr>
        <p:blipFill>
          <a:blip r:embed="rId4"/>
          <a:stretch>
            <a:fillRect/>
          </a:stretch>
        </p:blipFill>
        <p:spPr>
          <a:xfrm>
            <a:off x="5335113" y="2275138"/>
            <a:ext cx="2009441" cy="1411761"/>
          </a:xfrm>
          <a:prstGeom prst="rect">
            <a:avLst/>
          </a:prstGeom>
        </p:spPr>
      </p:pic>
      <p:pic>
        <p:nvPicPr>
          <p:cNvPr id="15" name="Picture 14">
            <a:extLst>
              <a:ext uri="{FF2B5EF4-FFF2-40B4-BE49-F238E27FC236}">
                <a16:creationId xmlns:a16="http://schemas.microsoft.com/office/drawing/2014/main" id="{57AD8628-78B0-2664-9F20-3B44C8291EAE}"/>
              </a:ext>
            </a:extLst>
          </p:cNvPr>
          <p:cNvPicPr>
            <a:picLocks noChangeAspect="1"/>
          </p:cNvPicPr>
          <p:nvPr/>
        </p:nvPicPr>
        <p:blipFill>
          <a:blip r:embed="rId5"/>
          <a:stretch>
            <a:fillRect/>
          </a:stretch>
        </p:blipFill>
        <p:spPr>
          <a:xfrm>
            <a:off x="5831946" y="2017239"/>
            <a:ext cx="1935278" cy="1411761"/>
          </a:xfrm>
          <a:prstGeom prst="rect">
            <a:avLst/>
          </a:prstGeom>
        </p:spPr>
      </p:pic>
      <p:pic>
        <p:nvPicPr>
          <p:cNvPr id="13" name="Picture 12">
            <a:extLst>
              <a:ext uri="{FF2B5EF4-FFF2-40B4-BE49-F238E27FC236}">
                <a16:creationId xmlns:a16="http://schemas.microsoft.com/office/drawing/2014/main" id="{9DE5232A-4E99-CF32-2255-862BA581F9B6}"/>
              </a:ext>
            </a:extLst>
          </p:cNvPr>
          <p:cNvPicPr>
            <a:picLocks noChangeAspect="1"/>
          </p:cNvPicPr>
          <p:nvPr/>
        </p:nvPicPr>
        <p:blipFill>
          <a:blip r:embed="rId6"/>
          <a:stretch>
            <a:fillRect/>
          </a:stretch>
        </p:blipFill>
        <p:spPr>
          <a:xfrm>
            <a:off x="6376840" y="1793222"/>
            <a:ext cx="1887217" cy="1410548"/>
          </a:xfrm>
          <a:prstGeom prst="rect">
            <a:avLst/>
          </a:prstGeom>
        </p:spPr>
      </p:pic>
    </p:spTree>
    <p:extLst>
      <p:ext uri="{BB962C8B-B14F-4D97-AF65-F5344CB8AC3E}">
        <p14:creationId xmlns:p14="http://schemas.microsoft.com/office/powerpoint/2010/main" val="526186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4.2 </a:t>
            </a:r>
            <a:r>
              <a:rPr lang="en-GB" sz="24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a:t>
            </a: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des </a:t>
            </a:r>
            <a:r>
              <a:rPr lang="en-GB" sz="24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explorateurs</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4737632" y="1723433"/>
            <a:ext cx="1702405" cy="1586952"/>
          </a:xfrm>
          <a:prstGeom prst="rect">
            <a:avLst/>
          </a:prstGeom>
          <a:solidFill>
            <a:srgbClr val="FFFF00"/>
          </a:solidFill>
          <a:ln w="76200">
            <a:noFill/>
          </a:ln>
        </p:spPr>
      </p:pic>
      <p:pic>
        <p:nvPicPr>
          <p:cNvPr id="9" name="Picture 8">
            <a:extLst>
              <a:ext uri="{FF2B5EF4-FFF2-40B4-BE49-F238E27FC236}">
                <a16:creationId xmlns:a16="http://schemas.microsoft.com/office/drawing/2014/main" id="{2578B231-DF30-6396-C63C-5E3B966A0345}"/>
              </a:ext>
            </a:extLst>
          </p:cNvPr>
          <p:cNvPicPr>
            <a:picLocks/>
          </p:cNvPicPr>
          <p:nvPr/>
        </p:nvPicPr>
        <p:blipFill>
          <a:blip r:embed="rId4"/>
          <a:srcRect/>
          <a:stretch/>
        </p:blipFill>
        <p:spPr>
          <a:xfrm>
            <a:off x="5588834" y="1470489"/>
            <a:ext cx="1702405" cy="1526440"/>
          </a:xfrm>
          <a:prstGeom prst="rect">
            <a:avLst/>
          </a:prstGeom>
          <a:solidFill>
            <a:srgbClr val="FFFF00"/>
          </a:solidFill>
          <a:ln w="76200">
            <a:noFill/>
          </a:ln>
        </p:spPr>
      </p:pic>
      <p:pic>
        <p:nvPicPr>
          <p:cNvPr id="11" name="Picture 10">
            <a:extLst>
              <a:ext uri="{FF2B5EF4-FFF2-40B4-BE49-F238E27FC236}">
                <a16:creationId xmlns:a16="http://schemas.microsoft.com/office/drawing/2014/main" id="{034D48F7-717E-0814-BF81-FE5BC63D1949}"/>
              </a:ext>
            </a:extLst>
          </p:cNvPr>
          <p:cNvPicPr>
            <a:picLocks/>
          </p:cNvPicPr>
          <p:nvPr/>
        </p:nvPicPr>
        <p:blipFill>
          <a:blip r:embed="rId5"/>
          <a:srcRect/>
          <a:stretch/>
        </p:blipFill>
        <p:spPr>
          <a:xfrm>
            <a:off x="6558794" y="1505889"/>
            <a:ext cx="1702405" cy="1043748"/>
          </a:xfrm>
          <a:prstGeom prst="rect">
            <a:avLst/>
          </a:prstGeom>
          <a:solidFill>
            <a:srgbClr val="FFFF00"/>
          </a:solidFill>
          <a:ln w="76200">
            <a:noFill/>
          </a:ln>
        </p:spPr>
      </p:pic>
      <p:sp>
        <p:nvSpPr>
          <p:cNvPr id="4" name="Espace réservé du numéro de diapositive 5">
            <a:extLst>
              <a:ext uri="{FF2B5EF4-FFF2-40B4-BE49-F238E27FC236}">
                <a16:creationId xmlns:a16="http://schemas.microsoft.com/office/drawing/2014/main" id="{ECAF3EFF-4E7B-CCD7-B197-8032B85BF451}"/>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15</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13" name="Picture 12">
            <a:extLst>
              <a:ext uri="{FF2B5EF4-FFF2-40B4-BE49-F238E27FC236}">
                <a16:creationId xmlns:a16="http://schemas.microsoft.com/office/drawing/2014/main" id="{5BAF4AC8-D639-D049-2700-EEE1E9F41BB3}"/>
              </a:ext>
            </a:extLst>
          </p:cNvPr>
          <p:cNvPicPr>
            <a:picLocks noChangeAspect="1"/>
          </p:cNvPicPr>
          <p:nvPr/>
        </p:nvPicPr>
        <p:blipFill rotWithShape="1">
          <a:blip r:embed="rId6"/>
          <a:srcRect l="74975"/>
          <a:stretch/>
        </p:blipFill>
        <p:spPr>
          <a:xfrm>
            <a:off x="581958" y="1891471"/>
            <a:ext cx="1494916" cy="360000"/>
          </a:xfrm>
          <a:prstGeom prst="rect">
            <a:avLst/>
          </a:prstGeom>
        </p:spPr>
      </p:pic>
      <p:sp>
        <p:nvSpPr>
          <p:cNvPr id="14" name="Content Placeholder 2">
            <a:extLst>
              <a:ext uri="{FF2B5EF4-FFF2-40B4-BE49-F238E27FC236}">
                <a16:creationId xmlns:a16="http://schemas.microsoft.com/office/drawing/2014/main" id="{D6E8BE0B-34CF-FE04-9169-CBD4702DF359}"/>
              </a:ext>
            </a:extLst>
          </p:cNvPr>
          <p:cNvSpPr txBox="1">
            <a:spLocks/>
          </p:cNvSpPr>
          <p:nvPr/>
        </p:nvSpPr>
        <p:spPr>
          <a:xfrm>
            <a:off x="205946" y="2590646"/>
            <a:ext cx="4366054" cy="350992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Font typeface="Wingdings" panose="05000000000000000000" pitchFamily="2" charset="2"/>
              <a:buChar char="Ø"/>
            </a:pPr>
            <a:r>
              <a:rPr lang="fr-FR" sz="2000" b="1" dirty="0">
                <a:solidFill>
                  <a:schemeClr val="tx1">
                    <a:lumMod val="75000"/>
                    <a:lumOff val="25000"/>
                  </a:schemeClr>
                </a:solidFill>
              </a:rPr>
              <a:t>Recherche par thèmes (basée sur les données quantitatives)</a:t>
            </a:r>
          </a:p>
          <a:p>
            <a:pPr>
              <a:spcBef>
                <a:spcPts val="1800"/>
              </a:spcBef>
              <a:buFont typeface="Wingdings" panose="05000000000000000000" pitchFamily="2" charset="2"/>
              <a:buChar char="Ø"/>
            </a:pPr>
            <a:r>
              <a:rPr lang="fr-FR" sz="2000" dirty="0">
                <a:solidFill>
                  <a:schemeClr val="bg1">
                    <a:lumMod val="85000"/>
                  </a:schemeClr>
                </a:solidFill>
              </a:rPr>
              <a:t>Variation des données quantitatives</a:t>
            </a:r>
          </a:p>
          <a:p>
            <a:pPr>
              <a:spcBef>
                <a:spcPts val="1800"/>
              </a:spcBef>
              <a:buFont typeface="Wingdings" panose="05000000000000000000" pitchFamily="2" charset="2"/>
              <a:buChar char="Ø"/>
            </a:pPr>
            <a:r>
              <a:rPr lang="fr-FR" sz="2000" dirty="0">
                <a:solidFill>
                  <a:schemeClr val="bg1">
                    <a:lumMod val="85000"/>
                  </a:schemeClr>
                </a:solidFill>
              </a:rPr>
              <a:t>Recherche par thèmes (basée sur les données qualitatives)</a:t>
            </a:r>
          </a:p>
          <a:p>
            <a:pPr>
              <a:spcBef>
                <a:spcPts val="1800"/>
              </a:spcBef>
              <a:buFont typeface="Wingdings" panose="05000000000000000000" pitchFamily="2" charset="2"/>
              <a:buChar char="Ø"/>
            </a:pPr>
            <a:r>
              <a:rPr lang="fr-FR" sz="2000" dirty="0">
                <a:solidFill>
                  <a:schemeClr val="bg1">
                    <a:lumMod val="85000"/>
                  </a:schemeClr>
                </a:solidFill>
              </a:rPr>
              <a:t>Recherche par numéros de questions ou mots-clés du questionnaire CEPEJ</a:t>
            </a:r>
          </a:p>
          <a:p>
            <a:pPr>
              <a:spcBef>
                <a:spcPts val="1800"/>
              </a:spcBef>
              <a:buFont typeface="Wingdings" panose="05000000000000000000" pitchFamily="2" charset="2"/>
              <a:buChar char="Ø"/>
            </a:pPr>
            <a:r>
              <a:rPr lang="fr-FR" sz="2000" dirty="0">
                <a:solidFill>
                  <a:schemeClr val="bg1">
                    <a:lumMod val="85000"/>
                  </a:schemeClr>
                </a:solidFill>
              </a:rPr>
              <a:t>Réformes</a:t>
            </a:r>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2176848" y="4167846"/>
            <a:ext cx="5345741" cy="2018271"/>
          </a:xfrm>
          <a:prstGeom prst="wedgeRectCallout">
            <a:avLst>
              <a:gd name="adj1" fmla="val -52057"/>
              <a:gd name="adj2" fmla="val -111558"/>
            </a:avLst>
          </a:prstGeo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65000"/>
                    <a:lumOff val="35000"/>
                  </a:schemeClr>
                </a:solidFill>
              </a:rPr>
              <a:t>Cet explorateur comprend toutes les données numériques/quantitatives collectées par la CEPEJ qui quantifient différentes catégories telles que le flux des affaires judiciaires, les budgets, le nombre de juges, la durée des procédures, etc., organisées en thèmes et groupes de questions avec une </a:t>
            </a:r>
            <a:r>
              <a:rPr lang="fr-FR" dirty="0">
                <a:solidFill>
                  <a:schemeClr val="tx1">
                    <a:lumMod val="65000"/>
                    <a:lumOff val="35000"/>
                  </a:schemeClr>
                </a:solidFill>
                <a:hlinkClick r:id="rId7" action="ppaction://hlinksldjump"/>
              </a:rPr>
              <a:t>hiérarchie</a:t>
            </a:r>
            <a:r>
              <a:rPr lang="fr-FR" dirty="0">
                <a:solidFill>
                  <a:schemeClr val="tx1">
                    <a:lumMod val="65000"/>
                    <a:lumOff val="35000"/>
                  </a:schemeClr>
                </a:solidFill>
              </a:rPr>
              <a:t> définie.</a:t>
            </a:r>
            <a:endParaRPr lang="en-GB" dirty="0">
              <a:solidFill>
                <a:schemeClr val="tx1">
                  <a:lumMod val="65000"/>
                  <a:lumOff val="35000"/>
                </a:schemeClr>
              </a:solidFill>
            </a:endParaRPr>
          </a:p>
        </p:txBody>
      </p:sp>
    </p:spTree>
    <p:extLst>
      <p:ext uri="{BB962C8B-B14F-4D97-AF65-F5344CB8AC3E}">
        <p14:creationId xmlns:p14="http://schemas.microsoft.com/office/powerpoint/2010/main" val="4037550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4.2 </a:t>
            </a:r>
            <a:r>
              <a:rPr lang="en-GB" sz="24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a:t>
            </a: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des </a:t>
            </a:r>
            <a:r>
              <a:rPr lang="en-GB" sz="24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explorateurs</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4725207" y="1814482"/>
            <a:ext cx="1700306" cy="1662286"/>
          </a:xfrm>
          <a:prstGeom prst="rect">
            <a:avLst/>
          </a:prstGeom>
          <a:solidFill>
            <a:srgbClr val="FFFF00"/>
          </a:solidFill>
          <a:ln w="76200">
            <a:noFill/>
          </a:ln>
        </p:spPr>
      </p:pic>
      <p:pic>
        <p:nvPicPr>
          <p:cNvPr id="5" name="Picture 4">
            <a:extLst>
              <a:ext uri="{FF2B5EF4-FFF2-40B4-BE49-F238E27FC236}">
                <a16:creationId xmlns:a16="http://schemas.microsoft.com/office/drawing/2014/main" id="{B2338291-BED4-232D-E151-7862B063EDE5}"/>
              </a:ext>
            </a:extLst>
          </p:cNvPr>
          <p:cNvPicPr>
            <a:picLocks/>
          </p:cNvPicPr>
          <p:nvPr/>
        </p:nvPicPr>
        <p:blipFill>
          <a:blip r:embed="rId4"/>
          <a:srcRect/>
          <a:stretch/>
        </p:blipFill>
        <p:spPr>
          <a:xfrm>
            <a:off x="5366461" y="1487146"/>
            <a:ext cx="1700306" cy="1613954"/>
          </a:xfrm>
          <a:prstGeom prst="rect">
            <a:avLst/>
          </a:prstGeom>
          <a:solidFill>
            <a:srgbClr val="FFFF00"/>
          </a:solidFill>
          <a:ln w="76200">
            <a:noFill/>
          </a:ln>
        </p:spPr>
      </p:pic>
      <p:pic>
        <p:nvPicPr>
          <p:cNvPr id="4" name="Picture 3">
            <a:extLst>
              <a:ext uri="{FF2B5EF4-FFF2-40B4-BE49-F238E27FC236}">
                <a16:creationId xmlns:a16="http://schemas.microsoft.com/office/drawing/2014/main" id="{4F091DF9-A120-7E0B-1A79-AD1108A7C1A7}"/>
              </a:ext>
            </a:extLst>
          </p:cNvPr>
          <p:cNvPicPr>
            <a:picLocks/>
          </p:cNvPicPr>
          <p:nvPr/>
        </p:nvPicPr>
        <p:blipFill>
          <a:blip r:embed="rId5"/>
          <a:srcRect/>
          <a:stretch/>
        </p:blipFill>
        <p:spPr>
          <a:xfrm>
            <a:off x="6302164" y="1265297"/>
            <a:ext cx="2133600" cy="1553317"/>
          </a:xfrm>
          <a:prstGeom prst="rect">
            <a:avLst/>
          </a:prstGeom>
          <a:solidFill>
            <a:srgbClr val="FFFF00"/>
          </a:solidFill>
          <a:ln w="76200">
            <a:noFill/>
          </a:ln>
        </p:spPr>
      </p:pic>
      <p:sp>
        <p:nvSpPr>
          <p:cNvPr id="7" name="Espace réservé du numéro de diapositive 5">
            <a:extLst>
              <a:ext uri="{FF2B5EF4-FFF2-40B4-BE49-F238E27FC236}">
                <a16:creationId xmlns:a16="http://schemas.microsoft.com/office/drawing/2014/main" id="{E30244D0-45B1-5ECD-EB54-F1A62992B22D}"/>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16</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9" name="Picture 8">
            <a:extLst>
              <a:ext uri="{FF2B5EF4-FFF2-40B4-BE49-F238E27FC236}">
                <a16:creationId xmlns:a16="http://schemas.microsoft.com/office/drawing/2014/main" id="{23312F2F-C215-93DA-9B38-11CEB22372A7}"/>
              </a:ext>
            </a:extLst>
          </p:cNvPr>
          <p:cNvPicPr>
            <a:picLocks noChangeAspect="1"/>
          </p:cNvPicPr>
          <p:nvPr/>
        </p:nvPicPr>
        <p:blipFill rotWithShape="1">
          <a:blip r:embed="rId6"/>
          <a:srcRect l="74975"/>
          <a:stretch/>
        </p:blipFill>
        <p:spPr>
          <a:xfrm>
            <a:off x="581958" y="1891471"/>
            <a:ext cx="1494916" cy="360000"/>
          </a:xfrm>
          <a:prstGeom prst="rect">
            <a:avLst/>
          </a:prstGeom>
        </p:spPr>
      </p:pic>
      <p:sp>
        <p:nvSpPr>
          <p:cNvPr id="11" name="Content Placeholder 2">
            <a:extLst>
              <a:ext uri="{FF2B5EF4-FFF2-40B4-BE49-F238E27FC236}">
                <a16:creationId xmlns:a16="http://schemas.microsoft.com/office/drawing/2014/main" id="{8DAC9F11-7277-7100-4713-EC2D31E6362D}"/>
              </a:ext>
            </a:extLst>
          </p:cNvPr>
          <p:cNvSpPr txBox="1">
            <a:spLocks/>
          </p:cNvSpPr>
          <p:nvPr/>
        </p:nvSpPr>
        <p:spPr>
          <a:xfrm>
            <a:off x="205946" y="2590646"/>
            <a:ext cx="4366054" cy="350992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Font typeface="Wingdings" panose="05000000000000000000" pitchFamily="2" charset="2"/>
              <a:buChar char="Ø"/>
            </a:pPr>
            <a:r>
              <a:rPr lang="fr-FR" sz="2000" dirty="0">
                <a:solidFill>
                  <a:schemeClr val="bg1">
                    <a:lumMod val="85000"/>
                  </a:schemeClr>
                </a:solidFill>
              </a:rPr>
              <a:t>Recherche par thèmes (basée sur les données quantitatives)</a:t>
            </a:r>
          </a:p>
          <a:p>
            <a:pPr>
              <a:spcBef>
                <a:spcPts val="1800"/>
              </a:spcBef>
              <a:buFont typeface="Wingdings" panose="05000000000000000000" pitchFamily="2" charset="2"/>
              <a:buChar char="Ø"/>
            </a:pPr>
            <a:r>
              <a:rPr lang="fr-FR" sz="2000" b="1" dirty="0">
                <a:solidFill>
                  <a:schemeClr val="tx1">
                    <a:lumMod val="75000"/>
                    <a:lumOff val="25000"/>
                  </a:schemeClr>
                </a:solidFill>
              </a:rPr>
              <a:t>Variation des données quantitatives</a:t>
            </a:r>
          </a:p>
          <a:p>
            <a:pPr>
              <a:spcBef>
                <a:spcPts val="1800"/>
              </a:spcBef>
              <a:buFont typeface="Wingdings" panose="05000000000000000000" pitchFamily="2" charset="2"/>
              <a:buChar char="Ø"/>
            </a:pPr>
            <a:r>
              <a:rPr lang="fr-FR" sz="2000" dirty="0">
                <a:solidFill>
                  <a:schemeClr val="bg1">
                    <a:lumMod val="85000"/>
                  </a:schemeClr>
                </a:solidFill>
              </a:rPr>
              <a:t>Recherche par thèmes (basée sur les données qualitatives)</a:t>
            </a:r>
          </a:p>
          <a:p>
            <a:pPr>
              <a:spcBef>
                <a:spcPts val="1800"/>
              </a:spcBef>
              <a:buFont typeface="Wingdings" panose="05000000000000000000" pitchFamily="2" charset="2"/>
              <a:buChar char="Ø"/>
            </a:pPr>
            <a:r>
              <a:rPr lang="fr-FR" sz="2000" dirty="0">
                <a:solidFill>
                  <a:schemeClr val="bg1">
                    <a:lumMod val="85000"/>
                  </a:schemeClr>
                </a:solidFill>
              </a:rPr>
              <a:t>Recherche par numéros de questions ou mots-clés du questionnaire CEPEJ</a:t>
            </a:r>
          </a:p>
          <a:p>
            <a:pPr>
              <a:spcBef>
                <a:spcPts val="1800"/>
              </a:spcBef>
              <a:buFont typeface="Wingdings" panose="05000000000000000000" pitchFamily="2" charset="2"/>
              <a:buChar char="Ø"/>
            </a:pPr>
            <a:r>
              <a:rPr lang="fr-FR" sz="2000" dirty="0">
                <a:solidFill>
                  <a:schemeClr val="bg1">
                    <a:lumMod val="85000"/>
                  </a:schemeClr>
                </a:solidFill>
              </a:rPr>
              <a:t>Réformes</a:t>
            </a:r>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2176848" y="4167846"/>
            <a:ext cx="5185485" cy="2018271"/>
          </a:xfrm>
          <a:prstGeom prst="wedgeRectCallout">
            <a:avLst>
              <a:gd name="adj1" fmla="val -77264"/>
              <a:gd name="adj2" fmla="val -68183"/>
            </a:avLst>
          </a:prstGeo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65000"/>
                    <a:lumOff val="35000"/>
                  </a:schemeClr>
                </a:solidFill>
              </a:rPr>
              <a:t>Cet explorateur vous offre la possibilité de suivre les tendances des données quantitatives d'une année à l'autre et de voir les variations sur des périodes de temps sélectionnées. Il comprend les mêmes données numériques que dans « Recherche par thèmes (basée sur les données quantitatives) » et la même </a:t>
            </a:r>
            <a:r>
              <a:rPr lang="fr-FR" dirty="0">
                <a:solidFill>
                  <a:schemeClr val="tx1">
                    <a:lumMod val="65000"/>
                    <a:lumOff val="35000"/>
                  </a:schemeClr>
                </a:solidFill>
                <a:hlinkClick r:id="rId7" action="ppaction://hlinksldjump"/>
              </a:rPr>
              <a:t>hiérarchie</a:t>
            </a:r>
            <a:r>
              <a:rPr lang="fr-FR" dirty="0">
                <a:solidFill>
                  <a:schemeClr val="tx1">
                    <a:lumMod val="65000"/>
                    <a:lumOff val="35000"/>
                  </a:schemeClr>
                </a:solidFill>
              </a:rPr>
              <a:t> d'organisation.</a:t>
            </a:r>
            <a:endParaRPr lang="en-GB" dirty="0">
              <a:solidFill>
                <a:schemeClr val="tx1">
                  <a:lumMod val="65000"/>
                  <a:lumOff val="35000"/>
                </a:schemeClr>
              </a:solidFill>
            </a:endParaRPr>
          </a:p>
        </p:txBody>
      </p:sp>
    </p:spTree>
    <p:extLst>
      <p:ext uri="{BB962C8B-B14F-4D97-AF65-F5344CB8AC3E}">
        <p14:creationId xmlns:p14="http://schemas.microsoft.com/office/powerpoint/2010/main" val="179778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4.2 </a:t>
            </a:r>
            <a:r>
              <a:rPr lang="en-GB" sz="24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a:t>
            </a: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des </a:t>
            </a:r>
            <a:r>
              <a:rPr lang="en-GB" sz="24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explorateurs</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4769561" y="1802248"/>
            <a:ext cx="2151245" cy="1871828"/>
          </a:xfrm>
          <a:prstGeom prst="rect">
            <a:avLst/>
          </a:prstGeom>
          <a:solidFill>
            <a:srgbClr val="FFFF00"/>
          </a:solidFill>
          <a:ln w="76200">
            <a:noFill/>
          </a:ln>
        </p:spPr>
      </p:pic>
      <p:sp>
        <p:nvSpPr>
          <p:cNvPr id="4" name="Espace réservé du numéro de diapositive 5">
            <a:extLst>
              <a:ext uri="{FF2B5EF4-FFF2-40B4-BE49-F238E27FC236}">
                <a16:creationId xmlns:a16="http://schemas.microsoft.com/office/drawing/2014/main" id="{54EB2794-8D17-2F5D-A4B8-D5681D743028}"/>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17</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5" name="Picture 4">
            <a:extLst>
              <a:ext uri="{FF2B5EF4-FFF2-40B4-BE49-F238E27FC236}">
                <a16:creationId xmlns:a16="http://schemas.microsoft.com/office/drawing/2014/main" id="{DE4A7019-9DB5-EFB8-8B73-677103C16089}"/>
              </a:ext>
            </a:extLst>
          </p:cNvPr>
          <p:cNvPicPr>
            <a:picLocks noChangeAspect="1"/>
          </p:cNvPicPr>
          <p:nvPr/>
        </p:nvPicPr>
        <p:blipFill rotWithShape="1">
          <a:blip r:embed="rId4"/>
          <a:srcRect l="74975"/>
          <a:stretch/>
        </p:blipFill>
        <p:spPr>
          <a:xfrm>
            <a:off x="581958" y="1891471"/>
            <a:ext cx="1494916" cy="360000"/>
          </a:xfrm>
          <a:prstGeom prst="rect">
            <a:avLst/>
          </a:prstGeom>
        </p:spPr>
      </p:pic>
      <p:sp>
        <p:nvSpPr>
          <p:cNvPr id="7" name="Content Placeholder 2">
            <a:extLst>
              <a:ext uri="{FF2B5EF4-FFF2-40B4-BE49-F238E27FC236}">
                <a16:creationId xmlns:a16="http://schemas.microsoft.com/office/drawing/2014/main" id="{1BE33506-130B-6A20-F8B6-86B05DE10955}"/>
              </a:ext>
            </a:extLst>
          </p:cNvPr>
          <p:cNvSpPr txBox="1">
            <a:spLocks/>
          </p:cNvSpPr>
          <p:nvPr/>
        </p:nvSpPr>
        <p:spPr>
          <a:xfrm>
            <a:off x="205946" y="2590646"/>
            <a:ext cx="4366054" cy="350992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Font typeface="Wingdings" panose="05000000000000000000" pitchFamily="2" charset="2"/>
              <a:buChar char="Ø"/>
            </a:pPr>
            <a:r>
              <a:rPr lang="fr-FR" sz="2000" dirty="0">
                <a:solidFill>
                  <a:schemeClr val="bg1">
                    <a:lumMod val="85000"/>
                  </a:schemeClr>
                </a:solidFill>
              </a:rPr>
              <a:t>Recherche par thèmes (basée sur les données quantitatives)</a:t>
            </a:r>
          </a:p>
          <a:p>
            <a:pPr>
              <a:spcBef>
                <a:spcPts val="1800"/>
              </a:spcBef>
              <a:buFont typeface="Wingdings" panose="05000000000000000000" pitchFamily="2" charset="2"/>
              <a:buChar char="Ø"/>
            </a:pPr>
            <a:r>
              <a:rPr lang="fr-FR" sz="2000" dirty="0">
                <a:solidFill>
                  <a:schemeClr val="bg1">
                    <a:lumMod val="85000"/>
                  </a:schemeClr>
                </a:solidFill>
              </a:rPr>
              <a:t>Variation des données quantitatives</a:t>
            </a:r>
          </a:p>
          <a:p>
            <a:pPr>
              <a:spcBef>
                <a:spcPts val="1800"/>
              </a:spcBef>
              <a:buFont typeface="Wingdings" panose="05000000000000000000" pitchFamily="2" charset="2"/>
              <a:buChar char="Ø"/>
            </a:pPr>
            <a:r>
              <a:rPr lang="fr-FR" sz="2000" b="1" dirty="0">
                <a:solidFill>
                  <a:schemeClr val="tx1">
                    <a:lumMod val="75000"/>
                    <a:lumOff val="25000"/>
                  </a:schemeClr>
                </a:solidFill>
              </a:rPr>
              <a:t>Recherche par thèmes (basée sur les données qualitatives)</a:t>
            </a:r>
          </a:p>
          <a:p>
            <a:pPr>
              <a:spcBef>
                <a:spcPts val="1800"/>
              </a:spcBef>
              <a:buFont typeface="Wingdings" panose="05000000000000000000" pitchFamily="2" charset="2"/>
              <a:buChar char="Ø"/>
            </a:pPr>
            <a:r>
              <a:rPr lang="fr-FR" sz="2000" dirty="0">
                <a:solidFill>
                  <a:schemeClr val="bg1">
                    <a:lumMod val="85000"/>
                  </a:schemeClr>
                </a:solidFill>
              </a:rPr>
              <a:t>Recherche par numéros de questions ou mots-clés du questionnaire CEPEJ</a:t>
            </a:r>
          </a:p>
          <a:p>
            <a:pPr>
              <a:spcBef>
                <a:spcPts val="1800"/>
              </a:spcBef>
              <a:buFont typeface="Wingdings" panose="05000000000000000000" pitchFamily="2" charset="2"/>
              <a:buChar char="Ø"/>
            </a:pPr>
            <a:r>
              <a:rPr lang="fr-FR" sz="2000" dirty="0">
                <a:solidFill>
                  <a:schemeClr val="bg1">
                    <a:lumMod val="85000"/>
                  </a:schemeClr>
                </a:solidFill>
              </a:rPr>
              <a:t>Réformes</a:t>
            </a:r>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3292462" y="4345610"/>
            <a:ext cx="5549478" cy="2314732"/>
          </a:xfrm>
          <a:prstGeom prst="wedgeRectCallout">
            <a:avLst>
              <a:gd name="adj1" fmla="val -97254"/>
              <a:gd name="adj2" fmla="val -37887"/>
            </a:avLst>
          </a:prstGeo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65000"/>
                    <a:lumOff val="35000"/>
                  </a:schemeClr>
                </a:solidFill>
              </a:rPr>
              <a:t>Toutes les données qualitatives issues de la collecte de données de la CEPEJ sont inclues dans cet explorateur. Ces données concernent différents aspects des systèmes de justice qui le décrivent, tels que la liste des compétences de certaines institutions, la liste des procédures disponibles dans les tribunaux, etc. Elles utilisent la même </a:t>
            </a:r>
            <a:r>
              <a:rPr lang="fr-FR" dirty="0">
                <a:solidFill>
                  <a:schemeClr val="tx1">
                    <a:lumMod val="65000"/>
                    <a:lumOff val="35000"/>
                  </a:schemeClr>
                </a:solidFill>
                <a:hlinkClick r:id="rId5" action="ppaction://hlinksldjump"/>
              </a:rPr>
              <a:t>hiérarchie</a:t>
            </a:r>
            <a:r>
              <a:rPr lang="fr-FR" dirty="0">
                <a:solidFill>
                  <a:schemeClr val="tx1">
                    <a:lumMod val="65000"/>
                    <a:lumOff val="35000"/>
                  </a:schemeClr>
                </a:solidFill>
              </a:rPr>
              <a:t> d'organisation que les explorateurs précédents.</a:t>
            </a:r>
            <a:endParaRPr lang="en-GB" dirty="0">
              <a:solidFill>
                <a:schemeClr val="tx1">
                  <a:lumMod val="65000"/>
                  <a:lumOff val="35000"/>
                </a:schemeClr>
              </a:solidFill>
            </a:endParaRPr>
          </a:p>
        </p:txBody>
      </p:sp>
    </p:spTree>
    <p:extLst>
      <p:ext uri="{BB962C8B-B14F-4D97-AF65-F5344CB8AC3E}">
        <p14:creationId xmlns:p14="http://schemas.microsoft.com/office/powerpoint/2010/main" val="3142393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4.2 </a:t>
            </a:r>
            <a:r>
              <a:rPr lang="en-GB" sz="24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a:t>
            </a: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des </a:t>
            </a:r>
            <a:r>
              <a:rPr lang="en-GB" sz="24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explorateurs</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4962545" y="1681017"/>
            <a:ext cx="1494916" cy="1825753"/>
          </a:xfrm>
          <a:prstGeom prst="rect">
            <a:avLst/>
          </a:prstGeom>
          <a:solidFill>
            <a:srgbClr val="FFFF00"/>
          </a:solidFill>
          <a:ln w="76200">
            <a:noFill/>
          </a:ln>
        </p:spPr>
      </p:pic>
      <p:sp>
        <p:nvSpPr>
          <p:cNvPr id="4" name="Espace réservé du numéro de diapositive 5">
            <a:extLst>
              <a:ext uri="{FF2B5EF4-FFF2-40B4-BE49-F238E27FC236}">
                <a16:creationId xmlns:a16="http://schemas.microsoft.com/office/drawing/2014/main" id="{36D0446B-9A87-C609-B50D-B75BDEAB108C}"/>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18</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5" name="Picture 4">
            <a:extLst>
              <a:ext uri="{FF2B5EF4-FFF2-40B4-BE49-F238E27FC236}">
                <a16:creationId xmlns:a16="http://schemas.microsoft.com/office/drawing/2014/main" id="{E3A36A41-A56F-4855-37E8-E410B807E057}"/>
              </a:ext>
            </a:extLst>
          </p:cNvPr>
          <p:cNvPicPr>
            <a:picLocks noChangeAspect="1"/>
          </p:cNvPicPr>
          <p:nvPr/>
        </p:nvPicPr>
        <p:blipFill rotWithShape="1">
          <a:blip r:embed="rId4"/>
          <a:srcRect l="74975"/>
          <a:stretch/>
        </p:blipFill>
        <p:spPr>
          <a:xfrm>
            <a:off x="581958" y="1891471"/>
            <a:ext cx="1494916" cy="360000"/>
          </a:xfrm>
          <a:prstGeom prst="rect">
            <a:avLst/>
          </a:prstGeom>
        </p:spPr>
      </p:pic>
      <p:sp>
        <p:nvSpPr>
          <p:cNvPr id="7" name="Content Placeholder 2">
            <a:extLst>
              <a:ext uri="{FF2B5EF4-FFF2-40B4-BE49-F238E27FC236}">
                <a16:creationId xmlns:a16="http://schemas.microsoft.com/office/drawing/2014/main" id="{8E854DF6-C210-2318-041D-5D964DDCCAE6}"/>
              </a:ext>
            </a:extLst>
          </p:cNvPr>
          <p:cNvSpPr txBox="1">
            <a:spLocks/>
          </p:cNvSpPr>
          <p:nvPr/>
        </p:nvSpPr>
        <p:spPr>
          <a:xfrm>
            <a:off x="205946" y="2590646"/>
            <a:ext cx="4366054" cy="350992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Font typeface="Wingdings" panose="05000000000000000000" pitchFamily="2" charset="2"/>
              <a:buChar char="Ø"/>
            </a:pPr>
            <a:r>
              <a:rPr lang="fr-FR" sz="2000" dirty="0">
                <a:solidFill>
                  <a:schemeClr val="bg1">
                    <a:lumMod val="85000"/>
                  </a:schemeClr>
                </a:solidFill>
              </a:rPr>
              <a:t>Données quantitatives</a:t>
            </a:r>
          </a:p>
          <a:p>
            <a:pPr>
              <a:spcBef>
                <a:spcPts val="1800"/>
              </a:spcBef>
              <a:buFont typeface="Wingdings" panose="05000000000000000000" pitchFamily="2" charset="2"/>
              <a:buChar char="Ø"/>
            </a:pPr>
            <a:r>
              <a:rPr lang="fr-FR" sz="2000" dirty="0">
                <a:solidFill>
                  <a:schemeClr val="bg1">
                    <a:lumMod val="85000"/>
                  </a:schemeClr>
                </a:solidFill>
              </a:rPr>
              <a:t>Variation des données quantitatives</a:t>
            </a:r>
          </a:p>
          <a:p>
            <a:pPr>
              <a:spcBef>
                <a:spcPts val="1800"/>
              </a:spcBef>
              <a:buFont typeface="Wingdings" panose="05000000000000000000" pitchFamily="2" charset="2"/>
              <a:buChar char="Ø"/>
            </a:pPr>
            <a:r>
              <a:rPr lang="fr-FR" sz="2000" dirty="0">
                <a:solidFill>
                  <a:schemeClr val="bg1">
                    <a:lumMod val="85000"/>
                  </a:schemeClr>
                </a:solidFill>
              </a:rPr>
              <a:t>Données qualitatives</a:t>
            </a:r>
          </a:p>
          <a:p>
            <a:pPr>
              <a:spcBef>
                <a:spcPts val="1800"/>
              </a:spcBef>
              <a:buFont typeface="Wingdings" panose="05000000000000000000" pitchFamily="2" charset="2"/>
              <a:buChar char="Ø"/>
            </a:pPr>
            <a:r>
              <a:rPr lang="fr-FR" sz="2000" b="1" dirty="0"/>
              <a:t>Explorateur par question</a:t>
            </a:r>
          </a:p>
          <a:p>
            <a:pPr>
              <a:spcBef>
                <a:spcPts val="1800"/>
              </a:spcBef>
              <a:buFont typeface="Wingdings" panose="05000000000000000000" pitchFamily="2" charset="2"/>
              <a:buChar char="Ø"/>
            </a:pPr>
            <a:r>
              <a:rPr lang="fr-FR" sz="2000" dirty="0">
                <a:solidFill>
                  <a:schemeClr val="bg1">
                    <a:lumMod val="85000"/>
                  </a:schemeClr>
                </a:solidFill>
              </a:rPr>
              <a:t>Réformes</a:t>
            </a:r>
            <a:endParaRPr lang="en-US" sz="2000" dirty="0">
              <a:solidFill>
                <a:schemeClr val="bg1">
                  <a:lumMod val="85000"/>
                </a:schemeClr>
              </a:solidFill>
            </a:endParaRPr>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3986515" y="3972320"/>
            <a:ext cx="5023782" cy="2018271"/>
          </a:xfrm>
          <a:prstGeom prst="wedgeRectCallout">
            <a:avLst>
              <a:gd name="adj1" fmla="val -63703"/>
              <a:gd name="adj2" fmla="val -31482"/>
            </a:avLst>
          </a:prstGeo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65000"/>
                    <a:lumOff val="35000"/>
                  </a:schemeClr>
                </a:solidFill>
              </a:rPr>
              <a:t>Cet explorateur est surtout adapté aux personnes familiarisées avec la numérotation des questionnaires de la CEPEJ puisque la recherche, pour tous les pays et toutes les années,  peut se faire par numéro de question ou mots clefs du questionnaire.</a:t>
            </a:r>
            <a:endParaRPr lang="en-GB" dirty="0">
              <a:solidFill>
                <a:schemeClr val="tx1">
                  <a:lumMod val="65000"/>
                  <a:lumOff val="35000"/>
                </a:schemeClr>
              </a:solidFill>
            </a:endParaRPr>
          </a:p>
        </p:txBody>
      </p:sp>
    </p:spTree>
    <p:extLst>
      <p:ext uri="{BB962C8B-B14F-4D97-AF65-F5344CB8AC3E}">
        <p14:creationId xmlns:p14="http://schemas.microsoft.com/office/powerpoint/2010/main" val="923314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4737632" y="1888513"/>
            <a:ext cx="2000919" cy="1596768"/>
          </a:xfrm>
          <a:prstGeom prst="rect">
            <a:avLst/>
          </a:prstGeom>
          <a:solidFill>
            <a:srgbClr val="FFFF00"/>
          </a:solidFill>
          <a:ln w="76200">
            <a:noFill/>
          </a:ln>
        </p:spPr>
      </p:pic>
      <p:sp>
        <p:nvSpPr>
          <p:cNvPr id="4" name="Espace réservé du numéro de diapositive 5">
            <a:extLst>
              <a:ext uri="{FF2B5EF4-FFF2-40B4-BE49-F238E27FC236}">
                <a16:creationId xmlns:a16="http://schemas.microsoft.com/office/drawing/2014/main" id="{F62493FD-FF75-4EF1-A9FE-3C3B1E6DD6A5}"/>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19</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5" name="Picture 4">
            <a:extLst>
              <a:ext uri="{FF2B5EF4-FFF2-40B4-BE49-F238E27FC236}">
                <a16:creationId xmlns:a16="http://schemas.microsoft.com/office/drawing/2014/main" id="{5BAF63F1-9C6D-725D-CE37-B27E0F0A472C}"/>
              </a:ext>
            </a:extLst>
          </p:cNvPr>
          <p:cNvPicPr>
            <a:picLocks noChangeAspect="1"/>
          </p:cNvPicPr>
          <p:nvPr/>
        </p:nvPicPr>
        <p:blipFill rotWithShape="1">
          <a:blip r:embed="rId4"/>
          <a:srcRect l="74975"/>
          <a:stretch/>
        </p:blipFill>
        <p:spPr>
          <a:xfrm>
            <a:off x="581958" y="1891471"/>
            <a:ext cx="1494916" cy="360000"/>
          </a:xfrm>
          <a:prstGeom prst="rect">
            <a:avLst/>
          </a:prstGeom>
        </p:spPr>
      </p:pic>
      <p:sp>
        <p:nvSpPr>
          <p:cNvPr id="9" name="Content Placeholder 1">
            <a:extLst>
              <a:ext uri="{FF2B5EF4-FFF2-40B4-BE49-F238E27FC236}">
                <a16:creationId xmlns:a16="http://schemas.microsoft.com/office/drawing/2014/main" id="{911C76AC-89E6-AF98-981E-824A8DCB3979}"/>
              </a:ext>
            </a:extLst>
          </p:cNvPr>
          <p:cNvSpPr txBox="1">
            <a:spLocks/>
          </p:cNvSpPr>
          <p:nvPr/>
        </p:nvSpPr>
        <p:spPr bwMode="auto">
          <a:xfrm>
            <a:off x="457200" y="1323854"/>
            <a:ext cx="8229600" cy="55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400">
              <a:lnSpc>
                <a:spcPct val="115000"/>
              </a:lnSpc>
              <a:buFont typeface="Arial" panose="020B0604020202020204" pitchFamily="34" charset="0"/>
              <a:buNone/>
            </a:pPr>
            <a:r>
              <a:rPr lang="en-GB" sz="2400" b="1">
                <a:solidFill>
                  <a:srgbClr val="4F81BD"/>
                </a:solidFill>
                <a:latin typeface="Cambria" panose="02040503050406030204" pitchFamily="18" charset="0"/>
                <a:ea typeface="Times New Roman" panose="02020603050405020304" pitchFamily="18" charset="0"/>
                <a:cs typeface="Times New Roman" panose="02020603050405020304" pitchFamily="18" charset="0"/>
              </a:rPr>
              <a:t>4.2 Contenu des explorateurs</a:t>
            </a:r>
            <a:endParaRPr lang="en-GB" sz="2400"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287CC9A7-6493-317E-429C-10028A2E260F}"/>
              </a:ext>
            </a:extLst>
          </p:cNvPr>
          <p:cNvSpPr txBox="1">
            <a:spLocks/>
          </p:cNvSpPr>
          <p:nvPr/>
        </p:nvSpPr>
        <p:spPr>
          <a:xfrm>
            <a:off x="205946" y="2590646"/>
            <a:ext cx="4366054" cy="350992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Font typeface="Wingdings" panose="05000000000000000000" pitchFamily="2" charset="2"/>
              <a:buChar char="Ø"/>
            </a:pPr>
            <a:r>
              <a:rPr lang="fr-FR" sz="2000" dirty="0">
                <a:solidFill>
                  <a:schemeClr val="bg1">
                    <a:lumMod val="85000"/>
                  </a:schemeClr>
                </a:solidFill>
              </a:rPr>
              <a:t>Recherche par thèmes (basée sur les données quantitatives)</a:t>
            </a:r>
          </a:p>
          <a:p>
            <a:pPr>
              <a:spcBef>
                <a:spcPts val="1800"/>
              </a:spcBef>
              <a:buFont typeface="Wingdings" panose="05000000000000000000" pitchFamily="2" charset="2"/>
              <a:buChar char="Ø"/>
            </a:pPr>
            <a:r>
              <a:rPr lang="fr-FR" sz="2000" dirty="0">
                <a:solidFill>
                  <a:schemeClr val="bg1">
                    <a:lumMod val="85000"/>
                  </a:schemeClr>
                </a:solidFill>
              </a:rPr>
              <a:t>Variation des données quantitatives</a:t>
            </a:r>
          </a:p>
          <a:p>
            <a:pPr>
              <a:spcBef>
                <a:spcPts val="1800"/>
              </a:spcBef>
              <a:buFont typeface="Wingdings" panose="05000000000000000000" pitchFamily="2" charset="2"/>
              <a:buChar char="Ø"/>
            </a:pPr>
            <a:r>
              <a:rPr lang="fr-FR" sz="2000" dirty="0">
                <a:solidFill>
                  <a:schemeClr val="bg1">
                    <a:lumMod val="85000"/>
                  </a:schemeClr>
                </a:solidFill>
              </a:rPr>
              <a:t>Recherche par thèmes (basée sur les données qualitatives)</a:t>
            </a:r>
          </a:p>
          <a:p>
            <a:pPr>
              <a:spcBef>
                <a:spcPts val="1800"/>
              </a:spcBef>
              <a:buFont typeface="Wingdings" panose="05000000000000000000" pitchFamily="2" charset="2"/>
              <a:buChar char="Ø"/>
            </a:pPr>
            <a:r>
              <a:rPr lang="fr-FR" sz="2000" dirty="0">
                <a:solidFill>
                  <a:schemeClr val="bg1">
                    <a:lumMod val="85000"/>
                  </a:schemeClr>
                </a:solidFill>
              </a:rPr>
              <a:t>Recherche par numéros de questions ou mots-clés du questionnaire CEPEJ</a:t>
            </a:r>
          </a:p>
          <a:p>
            <a:pPr>
              <a:spcBef>
                <a:spcPts val="1800"/>
              </a:spcBef>
              <a:buFont typeface="Wingdings" panose="05000000000000000000" pitchFamily="2" charset="2"/>
              <a:buChar char="Ø"/>
            </a:pPr>
            <a:r>
              <a:rPr lang="fr-FR" sz="2000" b="1" dirty="0"/>
              <a:t>Réformes</a:t>
            </a:r>
            <a:endParaRPr lang="en-US" sz="2000" b="1" dirty="0"/>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3332686" y="4310997"/>
            <a:ext cx="5023782" cy="2018271"/>
          </a:xfrm>
          <a:prstGeom prst="wedgeRectCallout">
            <a:avLst>
              <a:gd name="adj1" fmla="val -82298"/>
              <a:gd name="adj2" fmla="val 25998"/>
            </a:avLst>
          </a:prstGeo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65000"/>
                    <a:lumOff val="35000"/>
                  </a:schemeClr>
                </a:solidFill>
              </a:rPr>
              <a:t>Cet explorateur donne la possibilité de voir l'état et les détails des projets de réforme pour les différents États membres et entités ainsi que pour les pays observateurs tels que présentés par eux lors du dernier cycle d'évaluation.</a:t>
            </a:r>
            <a:endParaRPr lang="en-GB" dirty="0">
              <a:solidFill>
                <a:schemeClr val="tx1">
                  <a:lumMod val="65000"/>
                  <a:lumOff val="35000"/>
                </a:schemeClr>
              </a:solidFill>
            </a:endParaRPr>
          </a:p>
        </p:txBody>
      </p:sp>
    </p:spTree>
    <p:extLst>
      <p:ext uri="{BB962C8B-B14F-4D97-AF65-F5344CB8AC3E}">
        <p14:creationId xmlns:p14="http://schemas.microsoft.com/office/powerpoint/2010/main" val="2110144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37C26C1-9685-464E-9A67-0B9190B7D5DD}"/>
              </a:ext>
            </a:extLst>
          </p:cNvPr>
          <p:cNvGraphicFramePr>
            <a:graphicFrameLocks noGrp="1"/>
          </p:cNvGraphicFramePr>
          <p:nvPr>
            <p:ph idx="1"/>
            <p:extLst>
              <p:ext uri="{D42A27DB-BD31-4B8C-83A1-F6EECF244321}">
                <p14:modId xmlns:p14="http://schemas.microsoft.com/office/powerpoint/2010/main" val="287479305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u numéro de diapositive 5">
            <a:extLst>
              <a:ext uri="{FF2B5EF4-FFF2-40B4-BE49-F238E27FC236}">
                <a16:creationId xmlns:a16="http://schemas.microsoft.com/office/drawing/2014/main" id="{1CCAB39B-AB16-0551-F163-401A5DDEE3E3}"/>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2591039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20</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2" name="Content Placeholder 1">
            <a:extLst>
              <a:ext uri="{FF2B5EF4-FFF2-40B4-BE49-F238E27FC236}">
                <a16:creationId xmlns:a16="http://schemas.microsoft.com/office/drawing/2014/main" id="{B5866046-5BA1-13AB-FAB4-7D53EB0959A5}"/>
              </a:ext>
            </a:extLst>
          </p:cNvPr>
          <p:cNvSpPr>
            <a:spLocks noGrp="1"/>
          </p:cNvSpPr>
          <p:nvPr>
            <p:ph idx="1"/>
          </p:nvPr>
        </p:nvSpPr>
        <p:spPr>
          <a:xfrm>
            <a:off x="756309" y="1310657"/>
            <a:ext cx="8229600" cy="552691"/>
          </a:xfrm>
        </p:spPr>
        <p:txBody>
          <a:bodyPr>
            <a:normAutofit/>
          </a:bodyPr>
          <a:lstStyle/>
          <a:p>
            <a:pPr marL="0" indent="0">
              <a:buNone/>
            </a:pPr>
            <a:r>
              <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5. </a:t>
            </a:r>
            <a:r>
              <a:rPr lang="fr-FR"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Les commentaires – qu’est-ce que c’est ?</a:t>
            </a:r>
            <a:endPar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5A221D3-280E-060D-F743-929B52CE2CDE}"/>
              </a:ext>
            </a:extLst>
          </p:cNvPr>
          <p:cNvSpPr txBox="1">
            <a:spLocks/>
          </p:cNvSpPr>
          <p:nvPr/>
        </p:nvSpPr>
        <p:spPr>
          <a:xfrm>
            <a:off x="119449" y="2656621"/>
            <a:ext cx="8567351"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endParaRPr lang="en-GB" sz="2400" dirty="0">
              <a:solidFill>
                <a:schemeClr val="tx1">
                  <a:lumMod val="75000"/>
                  <a:lumOff val="25000"/>
                </a:schemeClr>
              </a:solidFill>
            </a:endParaRPr>
          </a:p>
          <a:p>
            <a:pPr>
              <a:buFont typeface="Wingdings" panose="05000000000000000000" pitchFamily="2" charset="2"/>
              <a:buChar char="Ø"/>
            </a:pPr>
            <a:r>
              <a:rPr lang="fr-FR" sz="2400" dirty="0">
                <a:solidFill>
                  <a:schemeClr val="tx1">
                    <a:lumMod val="75000"/>
                    <a:lumOff val="25000"/>
                  </a:schemeClr>
                </a:solidFill>
              </a:rPr>
              <a:t>Commentaires généraux</a:t>
            </a:r>
          </a:p>
          <a:p>
            <a:pPr marL="400050" lvl="1" indent="0">
              <a:buNone/>
            </a:pPr>
            <a:r>
              <a:rPr lang="fr-FR" sz="1600" dirty="0">
                <a:solidFill>
                  <a:schemeClr val="tx1">
                    <a:lumMod val="75000"/>
                    <a:lumOff val="25000"/>
                  </a:schemeClr>
                </a:solidFill>
              </a:rPr>
              <a:t>Ils s’appliquent à tous les cycles d’évaluation. Ces commentaires font référence aux spécificités du système judiciaire national pertinentes pour tous les cycles d’évaluation et seront utiles lors de l’analyse des réponses et du traitement des données</a:t>
            </a:r>
          </a:p>
          <a:p>
            <a:pPr marL="400050" lvl="1" indent="0">
              <a:buNone/>
            </a:pPr>
            <a:endParaRPr lang="en-GB" sz="2400" dirty="0">
              <a:solidFill>
                <a:schemeClr val="tx1">
                  <a:lumMod val="75000"/>
                  <a:lumOff val="25000"/>
                </a:schemeClr>
              </a:solidFill>
            </a:endParaRPr>
          </a:p>
          <a:p>
            <a:pPr>
              <a:buFont typeface="Wingdings" panose="05000000000000000000" pitchFamily="2" charset="2"/>
              <a:buChar char="Ø"/>
            </a:pPr>
            <a:r>
              <a:rPr lang="fr-FR" sz="2400" dirty="0">
                <a:solidFill>
                  <a:schemeClr val="tx1">
                    <a:lumMod val="75000"/>
                    <a:lumOff val="25000"/>
                  </a:schemeClr>
                </a:solidFill>
              </a:rPr>
              <a:t>Commentaires</a:t>
            </a:r>
            <a:r>
              <a:rPr lang="en-GB" sz="2400" dirty="0">
                <a:solidFill>
                  <a:schemeClr val="tx1">
                    <a:lumMod val="75000"/>
                    <a:lumOff val="25000"/>
                  </a:schemeClr>
                </a:solidFill>
              </a:rPr>
              <a:t> </a:t>
            </a:r>
            <a:r>
              <a:rPr lang="fr-FR" sz="2400" dirty="0">
                <a:solidFill>
                  <a:schemeClr val="tx1">
                    <a:lumMod val="75000"/>
                    <a:lumOff val="25000"/>
                  </a:schemeClr>
                </a:solidFill>
              </a:rPr>
              <a:t>spécifiques</a:t>
            </a:r>
          </a:p>
          <a:p>
            <a:pPr marL="400050" lvl="1" indent="0">
              <a:buNone/>
            </a:pPr>
            <a:r>
              <a:rPr lang="fr-FR" sz="1600" dirty="0">
                <a:solidFill>
                  <a:schemeClr val="tx1">
                    <a:lumMod val="75000"/>
                    <a:lumOff val="25000"/>
                  </a:schemeClr>
                </a:solidFill>
              </a:rPr>
              <a:t>Ils s'appliquent uniquement au cycle en cours. Les États les utilisent pour fournir des informations détaillées sur les spécificités du système judiciaire national pour le cycle spécifique, ainsi que pour expliquer les variations substantielles des données des cycles d'évaluation précédents</a:t>
            </a:r>
            <a:endParaRPr lang="en-GB" sz="1600" dirty="0">
              <a:solidFill>
                <a:schemeClr val="tx1">
                  <a:lumMod val="75000"/>
                  <a:lumOff val="25000"/>
                </a:schemeClr>
              </a:solidFill>
            </a:endParaRPr>
          </a:p>
        </p:txBody>
      </p:sp>
      <p:sp>
        <p:nvSpPr>
          <p:cNvPr id="5" name="TextBox 4">
            <a:extLst>
              <a:ext uri="{FF2B5EF4-FFF2-40B4-BE49-F238E27FC236}">
                <a16:creationId xmlns:a16="http://schemas.microsoft.com/office/drawing/2014/main" id="{3DDE9A15-03A2-501D-7B75-C858F3B757DC}"/>
              </a:ext>
            </a:extLst>
          </p:cNvPr>
          <p:cNvSpPr txBox="1"/>
          <p:nvPr/>
        </p:nvSpPr>
        <p:spPr>
          <a:xfrm>
            <a:off x="158091" y="1765274"/>
            <a:ext cx="8827818" cy="1077218"/>
          </a:xfrm>
          <a:prstGeom prst="rect">
            <a:avLst/>
          </a:prstGeom>
          <a:noFill/>
        </p:spPr>
        <p:txBody>
          <a:bodyPr wrap="square" rtlCol="0">
            <a:spAutoFit/>
          </a:bodyPr>
          <a:lstStyle/>
          <a:p>
            <a:r>
              <a:rPr lang="fr-FR" sz="1600" dirty="0"/>
              <a:t>Des commentaires sont inclus dans chaque explorateur/tableau de bord, ils sont fournis par les Etats participants lors de la collecte et accompagnent les données en apportant des explications spécifiques.</a:t>
            </a:r>
          </a:p>
          <a:p>
            <a:r>
              <a:rPr lang="fr-FR" sz="1600" i="1" dirty="0">
                <a:solidFill>
                  <a:srgbClr val="FF0000"/>
                </a:solidFill>
              </a:rPr>
              <a:t>Remarque : Pour une bonne compréhension des données de cette base de données, il est crucial que les utilisateurs complètent les données avec les informations disponibles dans les commentaires</a:t>
            </a:r>
            <a:r>
              <a:rPr lang="fr-FR" sz="1600" dirty="0">
                <a:solidFill>
                  <a:srgbClr val="FF0000"/>
                </a:solidFill>
              </a:rPr>
              <a:t>.</a:t>
            </a:r>
            <a:endParaRPr lang="en-US" sz="1600" i="1" dirty="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21</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2" name="Content Placeholder 1">
            <a:extLst>
              <a:ext uri="{FF2B5EF4-FFF2-40B4-BE49-F238E27FC236}">
                <a16:creationId xmlns:a16="http://schemas.microsoft.com/office/drawing/2014/main" id="{B5866046-5BA1-13AB-FAB4-7D53EB0959A5}"/>
              </a:ext>
            </a:extLst>
          </p:cNvPr>
          <p:cNvSpPr>
            <a:spLocks noGrp="1"/>
          </p:cNvSpPr>
          <p:nvPr>
            <p:ph idx="1"/>
          </p:nvPr>
        </p:nvSpPr>
        <p:spPr>
          <a:xfrm>
            <a:off x="756309" y="1310657"/>
            <a:ext cx="8229600" cy="552691"/>
          </a:xfrm>
        </p:spPr>
        <p:txBody>
          <a:bodyPr>
            <a:normAutofit/>
          </a:bodyPr>
          <a:lstStyle/>
          <a:p>
            <a:pPr marL="0" indent="0">
              <a:buNone/>
            </a:pPr>
            <a:r>
              <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5. </a:t>
            </a:r>
            <a:r>
              <a:rPr lang="en-GB" sz="28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Commentaires</a:t>
            </a:r>
            <a:r>
              <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 </a:t>
            </a:r>
            <a:r>
              <a:rPr lang="en-GB" sz="28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où</a:t>
            </a:r>
            <a:r>
              <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les </a:t>
            </a:r>
            <a:r>
              <a:rPr lang="en-GB" sz="2800" b="1" dirty="0" err="1">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trouver</a:t>
            </a:r>
            <a:r>
              <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85A221D3-280E-060D-F743-929B52CE2CDE}"/>
              </a:ext>
            </a:extLst>
          </p:cNvPr>
          <p:cNvSpPr txBox="1">
            <a:spLocks/>
          </p:cNvSpPr>
          <p:nvPr/>
        </p:nvSpPr>
        <p:spPr>
          <a:xfrm>
            <a:off x="119450" y="2429552"/>
            <a:ext cx="4000064"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2400" dirty="0">
                <a:solidFill>
                  <a:schemeClr val="tx1">
                    <a:lumMod val="75000"/>
                    <a:lumOff val="25000"/>
                  </a:schemeClr>
                </a:solidFill>
              </a:rPr>
              <a:t>Dans les info-</a:t>
            </a:r>
            <a:r>
              <a:rPr lang="en-US" sz="2400" dirty="0" err="1">
                <a:solidFill>
                  <a:schemeClr val="tx1">
                    <a:lumMod val="75000"/>
                    <a:lumOff val="25000"/>
                  </a:schemeClr>
                </a:solidFill>
              </a:rPr>
              <a:t>bulles</a:t>
            </a:r>
            <a:endParaRPr lang="en-US" sz="2400" dirty="0">
              <a:solidFill>
                <a:schemeClr val="tx1">
                  <a:lumMod val="75000"/>
                  <a:lumOff val="25000"/>
                </a:schemeClr>
              </a:solidFill>
            </a:endParaRPr>
          </a:p>
          <a:p>
            <a:pPr marL="400050" lvl="1" indent="0">
              <a:buNone/>
            </a:pPr>
            <a:r>
              <a:rPr lang="fr-FR" sz="1600" dirty="0">
                <a:solidFill>
                  <a:schemeClr val="tx1">
                    <a:lumMod val="75000"/>
                    <a:lumOff val="25000"/>
                  </a:schemeClr>
                </a:solidFill>
              </a:rPr>
              <a:t>Sous le titre « Commentaire », ils apparaissent sous forme d'info-bulles lorsque vous placez le curseur à l'endroit approprié (drapeau, crayon,              )</a:t>
            </a:r>
          </a:p>
          <a:p>
            <a:pPr marL="0" indent="0">
              <a:buNone/>
            </a:pPr>
            <a:endParaRPr lang="en-US" sz="2400" dirty="0">
              <a:solidFill>
                <a:schemeClr val="tx1">
                  <a:lumMod val="75000"/>
                  <a:lumOff val="25000"/>
                </a:schemeClr>
              </a:solidFill>
            </a:endParaRPr>
          </a:p>
          <a:p>
            <a:pPr>
              <a:buFont typeface="Wingdings" panose="05000000000000000000" pitchFamily="2" charset="2"/>
              <a:buChar char="Ø"/>
            </a:pPr>
            <a:r>
              <a:rPr lang="en-US" sz="2400" dirty="0">
                <a:solidFill>
                  <a:schemeClr val="tx1">
                    <a:lumMod val="75000"/>
                    <a:lumOff val="25000"/>
                  </a:schemeClr>
                </a:solidFill>
              </a:rPr>
              <a:t>Sections </a:t>
            </a:r>
            <a:r>
              <a:rPr lang="fr-FR" sz="2400" dirty="0">
                <a:solidFill>
                  <a:schemeClr val="tx1">
                    <a:lumMod val="75000"/>
                    <a:lumOff val="25000"/>
                  </a:schemeClr>
                </a:solidFill>
              </a:rPr>
              <a:t>spécifiques</a:t>
            </a:r>
          </a:p>
          <a:p>
            <a:pPr marL="400050" lvl="1" indent="0">
              <a:buNone/>
            </a:pPr>
            <a:r>
              <a:rPr lang="fr-FR" sz="1600" dirty="0">
                <a:solidFill>
                  <a:schemeClr val="tx1">
                    <a:lumMod val="75000"/>
                    <a:lumOff val="25000"/>
                  </a:schemeClr>
                </a:solidFill>
              </a:rPr>
              <a:t>Dans des sections spécialement désignées comme dans « Explorateur  par numéro de question » à droite</a:t>
            </a:r>
            <a:r>
              <a:rPr lang="fr-FR" sz="1200" dirty="0">
                <a:solidFill>
                  <a:schemeClr val="tx1">
                    <a:lumMod val="75000"/>
                    <a:lumOff val="25000"/>
                  </a:schemeClr>
                </a:solidFill>
              </a:rPr>
              <a:t>.</a:t>
            </a:r>
            <a:endParaRPr lang="en-US" sz="1200" dirty="0">
              <a:solidFill>
                <a:schemeClr val="tx1">
                  <a:lumMod val="75000"/>
                  <a:lumOff val="25000"/>
                </a:schemeClr>
              </a:solidFill>
            </a:endParaRPr>
          </a:p>
        </p:txBody>
      </p:sp>
      <p:pic>
        <p:nvPicPr>
          <p:cNvPr id="10" name="Picture 9">
            <a:extLst>
              <a:ext uri="{FF2B5EF4-FFF2-40B4-BE49-F238E27FC236}">
                <a16:creationId xmlns:a16="http://schemas.microsoft.com/office/drawing/2014/main" id="{9CFEAF02-076B-3EC9-433E-F5F8DE192F9C}"/>
              </a:ext>
            </a:extLst>
          </p:cNvPr>
          <p:cNvPicPr>
            <a:picLocks noChangeAspect="1"/>
          </p:cNvPicPr>
          <p:nvPr/>
        </p:nvPicPr>
        <p:blipFill>
          <a:blip r:embed="rId3"/>
          <a:srcRect/>
          <a:stretch/>
        </p:blipFill>
        <p:spPr>
          <a:xfrm>
            <a:off x="3790950" y="4570388"/>
            <a:ext cx="5353050" cy="2151087"/>
          </a:xfrm>
          <a:prstGeom prst="rect">
            <a:avLst/>
          </a:prstGeom>
        </p:spPr>
      </p:pic>
      <p:pic>
        <p:nvPicPr>
          <p:cNvPr id="4" name="Picture 3">
            <a:extLst>
              <a:ext uri="{FF2B5EF4-FFF2-40B4-BE49-F238E27FC236}">
                <a16:creationId xmlns:a16="http://schemas.microsoft.com/office/drawing/2014/main" id="{4647BF80-5224-B1C0-464F-29FCEB09D730}"/>
              </a:ext>
            </a:extLst>
          </p:cNvPr>
          <p:cNvPicPr>
            <a:picLocks noChangeAspect="1"/>
          </p:cNvPicPr>
          <p:nvPr/>
        </p:nvPicPr>
        <p:blipFill rotWithShape="1">
          <a:blip r:embed="rId4"/>
          <a:srcRect l="9679" t="15362" r="49113" b="4596"/>
          <a:stretch/>
        </p:blipFill>
        <p:spPr bwMode="auto">
          <a:xfrm>
            <a:off x="4877188" y="1906034"/>
            <a:ext cx="3893270" cy="2564090"/>
          </a:xfrm>
          <a:prstGeom prst="rect">
            <a:avLst/>
          </a:prstGeom>
          <a:noFill/>
          <a:ln>
            <a:noFill/>
          </a:ln>
        </p:spPr>
      </p:pic>
      <p:pic>
        <p:nvPicPr>
          <p:cNvPr id="6" name="Picture 5">
            <a:extLst>
              <a:ext uri="{FF2B5EF4-FFF2-40B4-BE49-F238E27FC236}">
                <a16:creationId xmlns:a16="http://schemas.microsoft.com/office/drawing/2014/main" id="{0ADCEE9D-0C1E-AE0A-7DA5-118198639E99}"/>
              </a:ext>
            </a:extLst>
          </p:cNvPr>
          <p:cNvPicPr>
            <a:picLocks noChangeAspect="1"/>
          </p:cNvPicPr>
          <p:nvPr/>
        </p:nvPicPr>
        <p:blipFill>
          <a:blip r:embed="rId5"/>
          <a:stretch>
            <a:fillRect/>
          </a:stretch>
        </p:blipFill>
        <p:spPr>
          <a:xfrm>
            <a:off x="2987114" y="3645452"/>
            <a:ext cx="534044" cy="250539"/>
          </a:xfrm>
          <a:prstGeom prst="rect">
            <a:avLst/>
          </a:prstGeom>
        </p:spPr>
      </p:pic>
      <p:sp>
        <p:nvSpPr>
          <p:cNvPr id="8" name="Rectangle 7">
            <a:extLst>
              <a:ext uri="{FF2B5EF4-FFF2-40B4-BE49-F238E27FC236}">
                <a16:creationId xmlns:a16="http://schemas.microsoft.com/office/drawing/2014/main" id="{172FB550-2192-B66B-9D63-0BA2FF45E67D}"/>
              </a:ext>
            </a:extLst>
          </p:cNvPr>
          <p:cNvSpPr/>
          <p:nvPr/>
        </p:nvSpPr>
        <p:spPr>
          <a:xfrm>
            <a:off x="6306532" y="2577489"/>
            <a:ext cx="2380268" cy="11932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59219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22</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2" name="Content Placeholder 1">
            <a:extLst>
              <a:ext uri="{FF2B5EF4-FFF2-40B4-BE49-F238E27FC236}">
                <a16:creationId xmlns:a16="http://schemas.microsoft.com/office/drawing/2014/main" id="{B5866046-5BA1-13AB-FAB4-7D53EB0959A5}"/>
              </a:ext>
            </a:extLst>
          </p:cNvPr>
          <p:cNvSpPr>
            <a:spLocks noGrp="1"/>
          </p:cNvSpPr>
          <p:nvPr>
            <p:ph idx="1"/>
          </p:nvPr>
        </p:nvSpPr>
        <p:spPr>
          <a:xfrm>
            <a:off x="756309" y="1310657"/>
            <a:ext cx="8229600" cy="552691"/>
          </a:xfrm>
        </p:spPr>
        <p:txBody>
          <a:bodyPr>
            <a:normAutofit/>
          </a:bodyPr>
          <a:lstStyle/>
          <a:p>
            <a:pPr marL="0" indent="0">
              <a:buNone/>
            </a:pPr>
            <a:r>
              <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6. </a:t>
            </a:r>
            <a:r>
              <a:rPr lang="fr-FR"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Téléchargements</a:t>
            </a:r>
            <a:r>
              <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à </a:t>
            </a:r>
            <a:r>
              <a:rPr lang="en-GB" b="1" dirty="0" err="1">
                <a:solidFill>
                  <a:srgbClr val="4F81BD"/>
                </a:solidFill>
                <a:latin typeface="Cambria" panose="02040503050406030204" pitchFamily="18" charset="0"/>
                <a:ea typeface="Times New Roman" panose="02020603050405020304" pitchFamily="18" charset="0"/>
                <a:cs typeface="Times New Roman" panose="02020603050405020304" pitchFamily="18" charset="0"/>
              </a:rPr>
              <a:t>partir</a:t>
            </a:r>
            <a:r>
              <a:rPr lang="en-GB"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 de</a:t>
            </a:r>
            <a:r>
              <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CEPEJ-STAT ?</a:t>
            </a:r>
          </a:p>
        </p:txBody>
      </p:sp>
      <p:sp>
        <p:nvSpPr>
          <p:cNvPr id="3" name="Content Placeholder 2">
            <a:extLst>
              <a:ext uri="{FF2B5EF4-FFF2-40B4-BE49-F238E27FC236}">
                <a16:creationId xmlns:a16="http://schemas.microsoft.com/office/drawing/2014/main" id="{85A221D3-280E-060D-F743-929B52CE2CDE}"/>
              </a:ext>
            </a:extLst>
          </p:cNvPr>
          <p:cNvSpPr txBox="1">
            <a:spLocks/>
          </p:cNvSpPr>
          <p:nvPr/>
        </p:nvSpPr>
        <p:spPr>
          <a:xfrm>
            <a:off x="626076" y="2429552"/>
            <a:ext cx="8060723"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endParaRPr lang="en-GB" sz="2400" dirty="0">
              <a:solidFill>
                <a:schemeClr val="tx1">
                  <a:lumMod val="75000"/>
                  <a:lumOff val="25000"/>
                </a:schemeClr>
              </a:solidFill>
            </a:endParaRPr>
          </a:p>
          <a:p>
            <a:pPr marL="0" indent="0">
              <a:buNone/>
            </a:pPr>
            <a:r>
              <a:rPr lang="fr-FR" sz="2400" dirty="0">
                <a:solidFill>
                  <a:schemeClr val="tx1">
                    <a:lumMod val="75000"/>
                    <a:lumOff val="25000"/>
                  </a:schemeClr>
                </a:solidFill>
              </a:rPr>
              <a:t>Partager</a:t>
            </a:r>
          </a:p>
          <a:p>
            <a:pPr marL="0" indent="0">
              <a:buNone/>
            </a:pPr>
            <a:r>
              <a:rPr lang="fr-FR" sz="1600" dirty="0">
                <a:solidFill>
                  <a:schemeClr val="tx1">
                    <a:lumMod val="75000"/>
                    <a:lumOff val="25000"/>
                  </a:schemeClr>
                </a:solidFill>
              </a:rPr>
              <a:t>en choisissant cette option, vous pouvez partager le lien vers le tableau de bord/explorateur par e-mail, Twitter ou Facebook</a:t>
            </a:r>
          </a:p>
          <a:p>
            <a:pPr marL="0" indent="0">
              <a:buNone/>
            </a:pPr>
            <a:endParaRPr lang="en-GB" sz="2400" dirty="0">
              <a:solidFill>
                <a:schemeClr val="tx1">
                  <a:lumMod val="75000"/>
                  <a:lumOff val="25000"/>
                </a:schemeClr>
              </a:solidFill>
            </a:endParaRPr>
          </a:p>
          <a:p>
            <a:pPr marL="0" indent="0">
              <a:buNone/>
            </a:pPr>
            <a:r>
              <a:rPr lang="fr-FR" sz="2400" dirty="0">
                <a:solidFill>
                  <a:schemeClr val="tx1">
                    <a:lumMod val="75000"/>
                    <a:lumOff val="25000"/>
                  </a:schemeClr>
                </a:solidFill>
              </a:rPr>
              <a:t>Télécharger</a:t>
            </a:r>
          </a:p>
          <a:p>
            <a:pPr marL="0" indent="0">
              <a:buNone/>
            </a:pPr>
            <a:r>
              <a:rPr lang="fr-FR" sz="1600" dirty="0">
                <a:solidFill>
                  <a:schemeClr val="tx1">
                    <a:lumMod val="75000"/>
                    <a:lumOff val="25000"/>
                  </a:schemeClr>
                </a:solidFill>
              </a:rPr>
              <a:t>en choisissant cette option vous pourrez télécharger le tableau de bord/explorateur que vous avez sélectionné dans l'un des formats suivants : Image, PDF ou Power Point</a:t>
            </a:r>
          </a:p>
          <a:p>
            <a:pPr marL="0" indent="0">
              <a:buNone/>
            </a:pPr>
            <a:endParaRPr lang="en-US" sz="1600" dirty="0">
              <a:solidFill>
                <a:schemeClr val="tx1">
                  <a:lumMod val="75000"/>
                  <a:lumOff val="25000"/>
                </a:schemeClr>
              </a:solidFill>
            </a:endParaRPr>
          </a:p>
          <a:p>
            <a:pPr marL="0" indent="0">
              <a:buNone/>
            </a:pPr>
            <a:r>
              <a:rPr lang="en-GB" sz="2400" dirty="0">
                <a:solidFill>
                  <a:schemeClr val="tx1">
                    <a:lumMod val="75000"/>
                    <a:lumOff val="25000"/>
                  </a:schemeClr>
                </a:solidFill>
              </a:rPr>
              <a:t>Note</a:t>
            </a:r>
          </a:p>
          <a:p>
            <a:pPr marL="0" indent="0">
              <a:buNone/>
            </a:pPr>
            <a:r>
              <a:rPr lang="fr-FR" sz="1600" i="1" dirty="0">
                <a:solidFill>
                  <a:schemeClr val="tx1">
                    <a:lumMod val="75000"/>
                    <a:lumOff val="25000"/>
                  </a:schemeClr>
                </a:solidFill>
              </a:rPr>
              <a:t>Dans le cas où les données disponibles en ligne ne suffisent pas à votre analyse en raison du format existant ou de la quantité, veuillez contacter le secrétariat à cepej@coe.int</a:t>
            </a:r>
            <a:endParaRPr lang="en-GB" sz="1600" i="1" dirty="0">
              <a:solidFill>
                <a:schemeClr val="tx1">
                  <a:lumMod val="75000"/>
                  <a:lumOff val="25000"/>
                </a:schemeClr>
              </a:solidFill>
            </a:endParaRPr>
          </a:p>
        </p:txBody>
      </p:sp>
      <p:sp>
        <p:nvSpPr>
          <p:cNvPr id="5" name="TextBox 4">
            <a:extLst>
              <a:ext uri="{FF2B5EF4-FFF2-40B4-BE49-F238E27FC236}">
                <a16:creationId xmlns:a16="http://schemas.microsoft.com/office/drawing/2014/main" id="{3DDE9A15-03A2-501D-7B75-C858F3B757DC}"/>
              </a:ext>
            </a:extLst>
          </p:cNvPr>
          <p:cNvSpPr txBox="1"/>
          <p:nvPr/>
        </p:nvSpPr>
        <p:spPr>
          <a:xfrm>
            <a:off x="158091" y="1765274"/>
            <a:ext cx="8827818" cy="830997"/>
          </a:xfrm>
          <a:prstGeom prst="rect">
            <a:avLst/>
          </a:prstGeom>
          <a:noFill/>
        </p:spPr>
        <p:txBody>
          <a:bodyPr wrap="square" rtlCol="0">
            <a:spAutoFit/>
          </a:bodyPr>
          <a:lstStyle/>
          <a:p>
            <a:r>
              <a:rPr lang="fr-FR" sz="1600" dirty="0"/>
              <a:t>Dans la partie inférieure droite de chaque écran, vous pouvez trouver un menu avec différentes options qui vous permettent d'effectuer certaines actions parmi lesquelles le téléchargement ou le partage de ces explorateurs ou tableaux de bord.</a:t>
            </a:r>
            <a:endParaRPr lang="en-US" sz="1600" dirty="0"/>
          </a:p>
        </p:txBody>
      </p:sp>
      <p:pic>
        <p:nvPicPr>
          <p:cNvPr id="4" name="Picture 3">
            <a:extLst>
              <a:ext uri="{FF2B5EF4-FFF2-40B4-BE49-F238E27FC236}">
                <a16:creationId xmlns:a16="http://schemas.microsoft.com/office/drawing/2014/main" id="{35289652-ACDE-C8B8-5B7E-9DDEFBC7B8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6982" y="2603829"/>
            <a:ext cx="3103880" cy="352425"/>
          </a:xfrm>
          <a:prstGeom prst="rect">
            <a:avLst/>
          </a:prstGeom>
          <a:noFill/>
          <a:ln>
            <a:solidFill>
              <a:srgbClr val="FF0000"/>
            </a:solidFill>
          </a:ln>
        </p:spPr>
      </p:pic>
      <p:pic>
        <p:nvPicPr>
          <p:cNvPr id="6" name="Picture 5">
            <a:extLst>
              <a:ext uri="{FF2B5EF4-FFF2-40B4-BE49-F238E27FC236}">
                <a16:creationId xmlns:a16="http://schemas.microsoft.com/office/drawing/2014/main" id="{C75C1675-2ED3-0994-D112-B36B56F970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8387" y="2970848"/>
            <a:ext cx="381000" cy="238125"/>
          </a:xfrm>
          <a:prstGeom prst="rect">
            <a:avLst/>
          </a:prstGeom>
          <a:noFill/>
          <a:ln>
            <a:noFill/>
          </a:ln>
        </p:spPr>
      </p:pic>
      <p:pic>
        <p:nvPicPr>
          <p:cNvPr id="7" name="Picture 6">
            <a:extLst>
              <a:ext uri="{FF2B5EF4-FFF2-40B4-BE49-F238E27FC236}">
                <a16:creationId xmlns:a16="http://schemas.microsoft.com/office/drawing/2014/main" id="{E646E88C-91A8-1549-1CA7-20E5D889AE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99387" y="4411141"/>
            <a:ext cx="400050" cy="247650"/>
          </a:xfrm>
          <a:prstGeom prst="rect">
            <a:avLst/>
          </a:prstGeom>
          <a:noFill/>
          <a:ln>
            <a:noFill/>
          </a:ln>
        </p:spPr>
      </p:pic>
    </p:spTree>
    <p:extLst>
      <p:ext uri="{BB962C8B-B14F-4D97-AF65-F5344CB8AC3E}">
        <p14:creationId xmlns:p14="http://schemas.microsoft.com/office/powerpoint/2010/main" val="2821436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23</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2" name="Content Placeholder 1">
            <a:extLst>
              <a:ext uri="{FF2B5EF4-FFF2-40B4-BE49-F238E27FC236}">
                <a16:creationId xmlns:a16="http://schemas.microsoft.com/office/drawing/2014/main" id="{B5866046-5BA1-13AB-FAB4-7D53EB0959A5}"/>
              </a:ext>
            </a:extLst>
          </p:cNvPr>
          <p:cNvSpPr>
            <a:spLocks noGrp="1"/>
          </p:cNvSpPr>
          <p:nvPr>
            <p:ph idx="1"/>
          </p:nvPr>
        </p:nvSpPr>
        <p:spPr>
          <a:xfrm>
            <a:off x="756309" y="1310657"/>
            <a:ext cx="8229600" cy="552691"/>
          </a:xfrm>
        </p:spPr>
        <p:txBody>
          <a:bodyPr>
            <a:normAutofit/>
          </a:bodyPr>
          <a:lstStyle/>
          <a:p>
            <a:pPr marL="0" indent="0">
              <a:buNone/>
            </a:pPr>
            <a:r>
              <a:rPr lang="en-US"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7.	</a:t>
            </a:r>
            <a:r>
              <a:rPr lang="fr-FR"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Où trouver quoi ?</a:t>
            </a:r>
          </a:p>
        </p:txBody>
      </p:sp>
      <p:sp>
        <p:nvSpPr>
          <p:cNvPr id="3" name="Content Placeholder 2">
            <a:extLst>
              <a:ext uri="{FF2B5EF4-FFF2-40B4-BE49-F238E27FC236}">
                <a16:creationId xmlns:a16="http://schemas.microsoft.com/office/drawing/2014/main" id="{85A221D3-280E-060D-F743-929B52CE2CDE}"/>
              </a:ext>
            </a:extLst>
          </p:cNvPr>
          <p:cNvSpPr txBox="1">
            <a:spLocks/>
          </p:cNvSpPr>
          <p:nvPr/>
        </p:nvSpPr>
        <p:spPr>
          <a:xfrm>
            <a:off x="821724" y="2927777"/>
            <a:ext cx="7500551" cy="309595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400" dirty="0">
                <a:solidFill>
                  <a:schemeClr val="tx1">
                    <a:lumMod val="75000"/>
                    <a:lumOff val="25000"/>
                  </a:schemeClr>
                </a:solidFill>
              </a:rPr>
              <a:t>Budget</a:t>
            </a:r>
          </a:p>
          <a:p>
            <a:pPr>
              <a:buFont typeface="Wingdings" panose="05000000000000000000" pitchFamily="2" charset="2"/>
              <a:buChar char="Ø"/>
            </a:pPr>
            <a:r>
              <a:rPr lang="fr-FR" sz="2400" dirty="0">
                <a:solidFill>
                  <a:schemeClr val="tx1">
                    <a:lumMod val="75000"/>
                    <a:lumOff val="25000"/>
                  </a:schemeClr>
                </a:solidFill>
              </a:rPr>
              <a:t>Efficacité et flux des affaires </a:t>
            </a:r>
          </a:p>
          <a:p>
            <a:pPr>
              <a:buFont typeface="Wingdings" panose="05000000000000000000" pitchFamily="2" charset="2"/>
              <a:buChar char="Ø"/>
            </a:pPr>
            <a:r>
              <a:rPr lang="fr-FR" sz="2400" dirty="0">
                <a:solidFill>
                  <a:schemeClr val="tx1">
                    <a:lumMod val="75000"/>
                    <a:lumOff val="25000"/>
                  </a:schemeClr>
                </a:solidFill>
              </a:rPr>
              <a:t>Professionnels</a:t>
            </a:r>
          </a:p>
          <a:p>
            <a:pPr>
              <a:buFont typeface="Wingdings" panose="05000000000000000000" pitchFamily="2" charset="2"/>
              <a:buChar char="Ø"/>
            </a:pPr>
            <a:r>
              <a:rPr lang="fr-FR" sz="2400" dirty="0">
                <a:solidFill>
                  <a:schemeClr val="tx1">
                    <a:lumMod val="75000"/>
                    <a:lumOff val="25000"/>
                  </a:schemeClr>
                </a:solidFill>
              </a:rPr>
              <a:t>Technologies de l'information et de la communication</a:t>
            </a:r>
          </a:p>
          <a:p>
            <a:pPr>
              <a:buFont typeface="Wingdings" panose="05000000000000000000" pitchFamily="2" charset="2"/>
              <a:buChar char="Ø"/>
            </a:pPr>
            <a:r>
              <a:rPr lang="fr-FR" sz="2400" dirty="0">
                <a:solidFill>
                  <a:schemeClr val="tx1">
                    <a:lumMod val="75000"/>
                    <a:lumOff val="25000"/>
                  </a:schemeClr>
                </a:solidFill>
              </a:rPr>
              <a:t>Parité </a:t>
            </a:r>
          </a:p>
          <a:p>
            <a:pPr>
              <a:buFont typeface="Wingdings" panose="05000000000000000000" pitchFamily="2" charset="2"/>
              <a:buChar char="Ø"/>
            </a:pPr>
            <a:r>
              <a:rPr lang="fr-FR" sz="2400" dirty="0">
                <a:solidFill>
                  <a:schemeClr val="tx1">
                    <a:lumMod val="75000"/>
                    <a:lumOff val="25000"/>
                  </a:schemeClr>
                </a:solidFill>
              </a:rPr>
              <a:t>Données qualitatives</a:t>
            </a:r>
            <a:endParaRPr lang="en-US" sz="1600" dirty="0">
              <a:solidFill>
                <a:schemeClr val="tx1">
                  <a:lumMod val="75000"/>
                  <a:lumOff val="25000"/>
                </a:schemeClr>
              </a:solidFill>
            </a:endParaRPr>
          </a:p>
        </p:txBody>
      </p:sp>
      <p:sp>
        <p:nvSpPr>
          <p:cNvPr id="5" name="TextBox 4">
            <a:extLst>
              <a:ext uri="{FF2B5EF4-FFF2-40B4-BE49-F238E27FC236}">
                <a16:creationId xmlns:a16="http://schemas.microsoft.com/office/drawing/2014/main" id="{1F6A6845-ABD1-B1FD-30CE-6AF534920473}"/>
              </a:ext>
            </a:extLst>
          </p:cNvPr>
          <p:cNvSpPr txBox="1"/>
          <p:nvPr/>
        </p:nvSpPr>
        <p:spPr>
          <a:xfrm>
            <a:off x="551935" y="1765274"/>
            <a:ext cx="8433974" cy="707886"/>
          </a:xfrm>
          <a:prstGeom prst="rect">
            <a:avLst/>
          </a:prstGeom>
          <a:noFill/>
        </p:spPr>
        <p:txBody>
          <a:bodyPr wrap="square" rtlCol="0">
            <a:spAutoFit/>
          </a:bodyPr>
          <a:lstStyle/>
          <a:p>
            <a:pPr algn="ctr"/>
            <a:r>
              <a:rPr lang="fr-FR" sz="2000" dirty="0"/>
              <a:t>Cette section montrera différentes manières de trouver des informations similaires pour :</a:t>
            </a:r>
            <a:endParaRPr lang="en-US" sz="2000" dirty="0"/>
          </a:p>
        </p:txBody>
      </p:sp>
    </p:spTree>
    <p:extLst>
      <p:ext uri="{BB962C8B-B14F-4D97-AF65-F5344CB8AC3E}">
        <p14:creationId xmlns:p14="http://schemas.microsoft.com/office/powerpoint/2010/main" val="3801156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24</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2" name="Content Placeholder 1">
            <a:extLst>
              <a:ext uri="{FF2B5EF4-FFF2-40B4-BE49-F238E27FC236}">
                <a16:creationId xmlns:a16="http://schemas.microsoft.com/office/drawing/2014/main" id="{B5866046-5BA1-13AB-FAB4-7D53EB0959A5}"/>
              </a:ext>
            </a:extLst>
          </p:cNvPr>
          <p:cNvSpPr>
            <a:spLocks noGrp="1"/>
          </p:cNvSpPr>
          <p:nvPr>
            <p:ph idx="1"/>
          </p:nvPr>
        </p:nvSpPr>
        <p:spPr>
          <a:xfrm>
            <a:off x="640979" y="1253752"/>
            <a:ext cx="6881440" cy="552691"/>
          </a:xfrm>
        </p:spPr>
        <p:txBody>
          <a:bodyPr>
            <a:normAutofit/>
          </a:bodyPr>
          <a:lstStyle/>
          <a:p>
            <a:pPr marL="0" indent="0">
              <a:buNone/>
            </a:pPr>
            <a:r>
              <a:rPr lang="fr-FR"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7.1 Où trouver </a:t>
            </a:r>
            <a:r>
              <a:rPr lang="fr-FR" sz="2800" b="1" dirty="0">
                <a:solidFill>
                  <a:srgbClr val="C00000"/>
                </a:solidFill>
                <a:latin typeface="Cambria" panose="02040503050406030204" pitchFamily="18" charset="0"/>
                <a:ea typeface="Times New Roman" panose="02020603050405020304" pitchFamily="18" charset="0"/>
                <a:cs typeface="Times New Roman" panose="02020603050405020304" pitchFamily="18" charset="0"/>
              </a:rPr>
              <a:t>Budget ?</a:t>
            </a:r>
            <a:r>
              <a:rPr lang="fr-FR"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US"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GB" sz="2800" b="1" dirty="0">
              <a:solidFill>
                <a:srgbClr val="C00000"/>
              </a:solidFill>
              <a:latin typeface="Cambria" panose="02040503050406030204" pitchFamily="18" charset="0"/>
              <a:ea typeface="Times New Roman" panose="02020603050405020304" pitchFamily="18" charset="0"/>
              <a:cs typeface="Times New Roman" panose="02020603050405020304" pitchFamily="18" charset="0"/>
            </a:endParaRPr>
          </a:p>
          <a:p>
            <a:pPr marL="0" indent="0">
              <a:buNone/>
            </a:pPr>
            <a:endPar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5A221D3-280E-060D-F743-929B52CE2CDE}"/>
              </a:ext>
            </a:extLst>
          </p:cNvPr>
          <p:cNvSpPr txBox="1">
            <a:spLocks/>
          </p:cNvSpPr>
          <p:nvPr/>
        </p:nvSpPr>
        <p:spPr>
          <a:xfrm>
            <a:off x="0" y="1806443"/>
            <a:ext cx="8904480" cy="484225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2400"/>
              </a:spcBef>
              <a:buFont typeface="+mj-lt"/>
              <a:buAutoNum type="arabicPeriod"/>
            </a:pPr>
            <a:r>
              <a:rPr lang="fr-FR" sz="2000" dirty="0">
                <a:solidFill>
                  <a:schemeClr val="tx1">
                    <a:lumMod val="75000"/>
                    <a:lumOff val="25000"/>
                  </a:schemeClr>
                </a:solidFill>
              </a:rPr>
              <a:t>Dans le tableau de bord est axé sur les données budgétaires (</a:t>
            </a:r>
            <a:r>
              <a:rPr lang="fr-FR" sz="2000" dirty="0">
                <a:solidFill>
                  <a:schemeClr val="tx1">
                    <a:lumMod val="75000"/>
                    <a:lumOff val="25000"/>
                  </a:schemeClr>
                </a:solidFill>
                <a:hlinkClick r:id="rId3"/>
              </a:rPr>
              <a:t>Budget des systèmes judiciaires</a:t>
            </a:r>
            <a:r>
              <a:rPr lang="fr-FR" sz="2000" dirty="0">
                <a:solidFill>
                  <a:schemeClr val="tx1">
                    <a:lumMod val="75000"/>
                    <a:lumOff val="25000"/>
                  </a:schemeClr>
                </a:solidFill>
              </a:rPr>
              <a:t>) et combine différentes présentations pour tous les États/entités, ce qui permet d'obtenir un aperçu général du budget.</a:t>
            </a:r>
          </a:p>
          <a:p>
            <a:pPr marL="457200" indent="-457200">
              <a:spcBef>
                <a:spcPts val="2400"/>
              </a:spcBef>
              <a:buFont typeface="+mj-lt"/>
              <a:buAutoNum type="arabicPeriod"/>
            </a:pPr>
            <a:r>
              <a:rPr lang="fr-FR" sz="2000" dirty="0">
                <a:solidFill>
                  <a:schemeClr val="tx1">
                    <a:lumMod val="75000"/>
                    <a:lumOff val="25000"/>
                  </a:schemeClr>
                </a:solidFill>
              </a:rPr>
              <a:t>Pour tous les détails sur le budget, il est préférable d'utiliser les explorateurs où toutes les données collectées permettant de comparer différents États/entités sont disponibles :</a:t>
            </a:r>
          </a:p>
          <a:p>
            <a:pPr marL="857250" lvl="1" indent="-457200">
              <a:spcBef>
                <a:spcPts val="2400"/>
              </a:spcBef>
              <a:buFont typeface="+mj-lt"/>
              <a:buAutoNum type="romanUcPeriod"/>
            </a:pPr>
            <a:r>
              <a:rPr lang="fr-FR" sz="1600" dirty="0">
                <a:solidFill>
                  <a:schemeClr val="tx1">
                    <a:lumMod val="75000"/>
                    <a:lumOff val="25000"/>
                  </a:schemeClr>
                </a:solidFill>
                <a:hlinkClick r:id="rId4"/>
              </a:rPr>
              <a:t>Recherche par thèmes (basée sur les données quantitatives)</a:t>
            </a:r>
            <a:r>
              <a:rPr lang="fr-FR" sz="1600" dirty="0">
                <a:solidFill>
                  <a:schemeClr val="tx1">
                    <a:lumMod val="75000"/>
                    <a:lumOff val="25000"/>
                  </a:schemeClr>
                </a:solidFill>
              </a:rPr>
              <a:t>, pour les données numériques, présentées sous forme de tableau simple, où l'on peut sélectionner la catégorie (Budget/Budget exécuté ou Budget approuvé) et parcourir tous les sous-groupes de questions disponibles également disponibles sous forme de graphiques en barres ou de cartes.</a:t>
            </a:r>
          </a:p>
          <a:p>
            <a:pPr marL="857250" lvl="1" indent="-457200">
              <a:spcBef>
                <a:spcPts val="2400"/>
              </a:spcBef>
              <a:buFont typeface="+mj-lt"/>
              <a:buAutoNum type="romanUcPeriod"/>
            </a:pPr>
            <a:r>
              <a:rPr lang="fr-FR" sz="1600" dirty="0">
                <a:solidFill>
                  <a:schemeClr val="tx1">
                    <a:lumMod val="75000"/>
                    <a:lumOff val="25000"/>
                  </a:schemeClr>
                </a:solidFill>
              </a:rPr>
              <a:t>Ou pour toute information qualitative sur le budget, on peut utiliser les </a:t>
            </a:r>
            <a:r>
              <a:rPr lang="fr-FR" sz="1600" dirty="0">
                <a:solidFill>
                  <a:schemeClr val="tx1">
                    <a:lumMod val="75000"/>
                    <a:lumOff val="25000"/>
                  </a:schemeClr>
                </a:solidFill>
                <a:hlinkClick r:id="rId5"/>
              </a:rPr>
              <a:t>Recherche par thèmes (basée sur les données qualitatives) </a:t>
            </a:r>
            <a:r>
              <a:rPr lang="fr-FR" sz="1600" dirty="0">
                <a:solidFill>
                  <a:schemeClr val="tx1">
                    <a:lumMod val="75000"/>
                    <a:lumOff val="25000"/>
                  </a:schemeClr>
                </a:solidFill>
              </a:rPr>
              <a:t>et sélectionner le sujet « Budget ». Tous les sous-groupes adéquats seront ensuite répertoriés pour sélection. Les données sont présentées sous forme de graphiques de fréquence et de cartes.</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594330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25</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3" name="Content Placeholder 2">
            <a:extLst>
              <a:ext uri="{FF2B5EF4-FFF2-40B4-BE49-F238E27FC236}">
                <a16:creationId xmlns:a16="http://schemas.microsoft.com/office/drawing/2014/main" id="{85A221D3-280E-060D-F743-929B52CE2CDE}"/>
              </a:ext>
            </a:extLst>
          </p:cNvPr>
          <p:cNvSpPr txBox="1">
            <a:spLocks/>
          </p:cNvSpPr>
          <p:nvPr/>
        </p:nvSpPr>
        <p:spPr>
          <a:xfrm>
            <a:off x="138770" y="2015747"/>
            <a:ext cx="8866460" cy="46327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600" dirty="0">
              <a:solidFill>
                <a:schemeClr val="tx1">
                  <a:lumMod val="75000"/>
                  <a:lumOff val="25000"/>
                </a:schemeClr>
              </a:solidFill>
            </a:endParaRPr>
          </a:p>
        </p:txBody>
      </p:sp>
      <p:sp>
        <p:nvSpPr>
          <p:cNvPr id="2" name="Content Placeholder 1">
            <a:extLst>
              <a:ext uri="{FF2B5EF4-FFF2-40B4-BE49-F238E27FC236}">
                <a16:creationId xmlns:a16="http://schemas.microsoft.com/office/drawing/2014/main" id="{DCF69CC0-B97E-060B-3292-0C5ACEBC1477}"/>
              </a:ext>
            </a:extLst>
          </p:cNvPr>
          <p:cNvSpPr>
            <a:spLocks noGrp="1"/>
          </p:cNvSpPr>
          <p:nvPr>
            <p:ph idx="1"/>
          </p:nvPr>
        </p:nvSpPr>
        <p:spPr>
          <a:xfrm>
            <a:off x="640979" y="1253752"/>
            <a:ext cx="7505494" cy="552691"/>
          </a:xfrm>
        </p:spPr>
        <p:txBody>
          <a:bodyPr>
            <a:normAutofit/>
          </a:bodyPr>
          <a:lstStyle/>
          <a:p>
            <a:pPr marL="0" indent="0">
              <a:buNone/>
            </a:pPr>
            <a:r>
              <a:rPr lang="fr-FR"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7.1 Où trouver </a:t>
            </a:r>
            <a:r>
              <a:rPr lang="fr-FR" sz="2800" b="1" dirty="0">
                <a:solidFill>
                  <a:srgbClr val="C00000"/>
                </a:solidFill>
                <a:latin typeface="Cambria" panose="02040503050406030204" pitchFamily="18" charset="0"/>
                <a:ea typeface="Times New Roman" panose="02020603050405020304" pitchFamily="18" charset="0"/>
                <a:cs typeface="Times New Roman" panose="02020603050405020304" pitchFamily="18" charset="0"/>
              </a:rPr>
              <a:t>Budget ?</a:t>
            </a:r>
            <a:r>
              <a:rPr lang="en-US" sz="2800" dirty="0"/>
              <a:t> (</a:t>
            </a:r>
            <a:r>
              <a:rPr lang="en-US" sz="2800" dirty="0" err="1"/>
              <a:t>Vidéo</a:t>
            </a:r>
            <a:r>
              <a:rPr lang="en-US" sz="2800" dirty="0"/>
              <a:t>)</a:t>
            </a:r>
            <a:r>
              <a:rPr lang="en-US"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GB" sz="2800" b="1" dirty="0">
              <a:solidFill>
                <a:srgbClr val="C00000"/>
              </a:solidFill>
              <a:latin typeface="Cambria" panose="02040503050406030204" pitchFamily="18" charset="0"/>
              <a:ea typeface="Times New Roman" panose="02020603050405020304" pitchFamily="18" charset="0"/>
              <a:cs typeface="Times New Roman" panose="02020603050405020304" pitchFamily="18" charset="0"/>
            </a:endParaRPr>
          </a:p>
          <a:p>
            <a:pPr marL="0" indent="0">
              <a:buNone/>
            </a:pPr>
            <a:endParaRPr lang="en-GB" sz="2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5" name="Budget (FR)">
            <a:hlinkClick r:id="" action="ppaction://media"/>
            <a:extLst>
              <a:ext uri="{FF2B5EF4-FFF2-40B4-BE49-F238E27FC236}">
                <a16:creationId xmlns:a16="http://schemas.microsoft.com/office/drawing/2014/main" id="{12DF31D5-CB00-DDAD-AF4F-E7DB5EE8FC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770" y="1812925"/>
            <a:ext cx="8865248" cy="4334121"/>
          </a:xfrm>
          <a:prstGeom prst="rect">
            <a:avLst/>
          </a:prstGeom>
        </p:spPr>
      </p:pic>
    </p:spTree>
    <p:extLst>
      <p:ext uri="{BB962C8B-B14F-4D97-AF65-F5344CB8AC3E}">
        <p14:creationId xmlns:p14="http://schemas.microsoft.com/office/powerpoint/2010/main" val="400067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26</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3" name="Content Placeholder 2">
            <a:extLst>
              <a:ext uri="{FF2B5EF4-FFF2-40B4-BE49-F238E27FC236}">
                <a16:creationId xmlns:a16="http://schemas.microsoft.com/office/drawing/2014/main" id="{85A221D3-280E-060D-F743-929B52CE2CDE}"/>
              </a:ext>
            </a:extLst>
          </p:cNvPr>
          <p:cNvSpPr txBox="1">
            <a:spLocks/>
          </p:cNvSpPr>
          <p:nvPr/>
        </p:nvSpPr>
        <p:spPr>
          <a:xfrm>
            <a:off x="709036" y="2015747"/>
            <a:ext cx="8302989" cy="46327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2400"/>
              </a:spcBef>
              <a:buFont typeface="+mj-lt"/>
              <a:buAutoNum type="arabicPeriod"/>
            </a:pPr>
            <a:r>
              <a:rPr lang="fr-FR" sz="2000" dirty="0">
                <a:solidFill>
                  <a:schemeClr val="tx1">
                    <a:lumMod val="75000"/>
                    <a:lumOff val="25000"/>
                  </a:schemeClr>
                </a:solidFill>
              </a:rPr>
              <a:t>Dans le tableau de bord dédié à l'</a:t>
            </a:r>
            <a:r>
              <a:rPr lang="fr-FR" sz="2000" b="0" i="0" u="none" strike="noStrike" dirty="0">
                <a:solidFill>
                  <a:srgbClr val="007BC8"/>
                </a:solidFill>
                <a:effectLst/>
                <a:hlinkClick r:id="rId3"/>
              </a:rPr>
              <a:t>Efficacité </a:t>
            </a:r>
            <a:r>
              <a:rPr lang="fr-FR" sz="2000" dirty="0">
                <a:solidFill>
                  <a:schemeClr val="tx1">
                    <a:lumMod val="75000"/>
                    <a:lumOff val="25000"/>
                  </a:schemeClr>
                </a:solidFill>
              </a:rPr>
              <a:t> avec les principaux indicateurs d'efficacité tels que le Clearance Rate(CR), le Disposition Time (DT) et les catégories d'efficacité. Idéal pour un premier aperçu général de l’efficacité.</a:t>
            </a:r>
          </a:p>
          <a:p>
            <a:pPr marL="457200" indent="-457200">
              <a:spcBef>
                <a:spcPts val="2400"/>
              </a:spcBef>
              <a:buFont typeface="+mj-lt"/>
              <a:buAutoNum type="arabicPeriod"/>
            </a:pPr>
            <a:r>
              <a:rPr lang="fr-FR" sz="2000" dirty="0">
                <a:solidFill>
                  <a:schemeClr val="tx1">
                    <a:lumMod val="75000"/>
                    <a:lumOff val="25000"/>
                  </a:schemeClr>
                </a:solidFill>
              </a:rPr>
              <a:t>Dans </a:t>
            </a:r>
            <a:r>
              <a:rPr lang="fr-FR" sz="2000" b="0" i="0" u="none" strike="noStrike" dirty="0">
                <a:solidFill>
                  <a:srgbClr val="007BC8"/>
                </a:solidFill>
                <a:effectLst/>
                <a:hlinkClick r:id="rId4"/>
              </a:rPr>
              <a:t>Recherche par thèmes (basée sur les données quantitatives)</a:t>
            </a:r>
            <a:r>
              <a:rPr lang="fr-FR" sz="2000" dirty="0">
                <a:solidFill>
                  <a:schemeClr val="tx1">
                    <a:lumMod val="75000"/>
                    <a:lumOff val="25000"/>
                  </a:schemeClr>
                </a:solidFill>
              </a:rPr>
              <a:t>, qui contient toutes les données numériques collectées, on peut sélectionner, par exemple « Affaires de première instance », puis différentes catégories (civiles, pénales, administratives, etc.) et enfin le statut spécifique (nouvelles, terminées, pendantes) mais également les CR et DT. Les données sont disponibles sous forme de tableaux simples, de graphiques en barres ou de cartes.</a:t>
            </a:r>
          </a:p>
          <a:p>
            <a:pPr marL="457200" indent="-457200">
              <a:spcBef>
                <a:spcPts val="2400"/>
              </a:spcBef>
              <a:buFont typeface="+mj-lt"/>
              <a:buAutoNum type="arabicPeriod"/>
            </a:pPr>
            <a:r>
              <a:rPr lang="fr-FR" sz="2000" dirty="0">
                <a:solidFill>
                  <a:schemeClr val="tx1">
                    <a:lumMod val="75000"/>
                    <a:lumOff val="25000"/>
                  </a:schemeClr>
                </a:solidFill>
              </a:rPr>
              <a:t>Les données sur l'efficacité et le flux des affaires sont également inclus dans </a:t>
            </a:r>
            <a:r>
              <a:rPr lang="fr-FR" sz="2000" b="0" i="0" dirty="0">
                <a:solidFill>
                  <a:srgbClr val="007BC8"/>
                </a:solidFill>
                <a:effectLst/>
                <a:hlinkClick r:id="rId5"/>
              </a:rPr>
              <a:t>Synthèse des systèmes judiciaires</a:t>
            </a:r>
            <a:r>
              <a:rPr lang="fr-FR" sz="2000" b="0" i="0" dirty="0">
                <a:solidFill>
                  <a:srgbClr val="007BC8"/>
                </a:solidFill>
                <a:effectLst/>
              </a:rPr>
              <a:t> </a:t>
            </a:r>
            <a:r>
              <a:rPr lang="fr-FR" sz="2000" dirty="0">
                <a:solidFill>
                  <a:schemeClr val="tx1">
                    <a:lumMod val="75000"/>
                    <a:lumOff val="25000"/>
                  </a:schemeClr>
                </a:solidFill>
              </a:rPr>
              <a:t>ainsi que dans les </a:t>
            </a:r>
            <a:r>
              <a:rPr lang="fr-FR" sz="2000" b="0" i="0" u="none" strike="noStrike" dirty="0">
                <a:solidFill>
                  <a:srgbClr val="007BC8"/>
                </a:solidFill>
                <a:effectLst/>
                <a:hlinkClick r:id="rId6"/>
              </a:rPr>
              <a:t>Fiches pays</a:t>
            </a:r>
            <a:r>
              <a:rPr lang="fr-FR" sz="2000" u="none" strike="noStrike" dirty="0">
                <a:solidFill>
                  <a:srgbClr val="161616"/>
                </a:solidFill>
              </a:rPr>
              <a:t>.</a:t>
            </a:r>
            <a:endParaRPr lang="fr-FR" sz="1200" b="0" i="0" dirty="0">
              <a:solidFill>
                <a:srgbClr val="161616"/>
              </a:solidFill>
              <a:effectLst/>
            </a:endParaRPr>
          </a:p>
        </p:txBody>
      </p:sp>
      <p:sp>
        <p:nvSpPr>
          <p:cNvPr id="2" name="Content Placeholder 1">
            <a:extLst>
              <a:ext uri="{FF2B5EF4-FFF2-40B4-BE49-F238E27FC236}">
                <a16:creationId xmlns:a16="http://schemas.microsoft.com/office/drawing/2014/main" id="{59618EBC-3276-75A6-40AE-E9B188126920}"/>
              </a:ext>
            </a:extLst>
          </p:cNvPr>
          <p:cNvSpPr txBox="1">
            <a:spLocks/>
          </p:cNvSpPr>
          <p:nvPr/>
        </p:nvSpPr>
        <p:spPr bwMode="auto">
          <a:xfrm>
            <a:off x="709034" y="1406428"/>
            <a:ext cx="8211229" cy="55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400">
              <a:buNone/>
            </a:pPr>
            <a:r>
              <a:rPr lang="fr-FR"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7.2	Où trouver </a:t>
            </a:r>
            <a:r>
              <a:rPr lang="fr-FR" sz="2800" b="1" dirty="0">
                <a:solidFill>
                  <a:srgbClr val="C00000"/>
                </a:solidFill>
                <a:latin typeface="Cambria" panose="02040503050406030204" pitchFamily="18" charset="0"/>
                <a:ea typeface="Times New Roman" panose="02020603050405020304" pitchFamily="18" charset="0"/>
                <a:cs typeface="Times New Roman" panose="02020603050405020304" pitchFamily="18" charset="0"/>
              </a:rPr>
              <a:t>Efficacité et flux des affaires ? </a:t>
            </a:r>
          </a:p>
          <a:p>
            <a:pPr marL="0" indent="0" defTabSz="914400">
              <a:buFont typeface="Arial" panose="020B0604020202020204" pitchFamily="34" charset="0"/>
              <a:buNone/>
            </a:pPr>
            <a:endParaRPr lang="fr-FR" b="1" dirty="0">
              <a:solidFill>
                <a:srgbClr val="C00000"/>
              </a:solidFill>
              <a:latin typeface="Cambria" panose="02040503050406030204" pitchFamily="18" charset="0"/>
              <a:ea typeface="Times New Roman" panose="02020603050405020304" pitchFamily="18" charset="0"/>
              <a:cs typeface="Times New Roman" panose="02020603050405020304" pitchFamily="18" charset="0"/>
            </a:endParaRPr>
          </a:p>
          <a:p>
            <a:pPr marL="0" indent="0" defTabSz="914400">
              <a:buFont typeface="Arial" panose="020B0604020202020204" pitchFamily="34" charset="0"/>
              <a:buNone/>
            </a:pPr>
            <a:endParaRPr lang="fr-FR"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15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27</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3" name="Content Placeholder 2">
            <a:extLst>
              <a:ext uri="{FF2B5EF4-FFF2-40B4-BE49-F238E27FC236}">
                <a16:creationId xmlns:a16="http://schemas.microsoft.com/office/drawing/2014/main" id="{85A221D3-280E-060D-F743-929B52CE2CDE}"/>
              </a:ext>
            </a:extLst>
          </p:cNvPr>
          <p:cNvSpPr txBox="1">
            <a:spLocks/>
          </p:cNvSpPr>
          <p:nvPr/>
        </p:nvSpPr>
        <p:spPr>
          <a:xfrm>
            <a:off x="107004" y="1959119"/>
            <a:ext cx="8898226" cy="47623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2400"/>
              </a:spcBef>
              <a:buFont typeface="+mj-lt"/>
              <a:buAutoNum type="arabicPeriod"/>
            </a:pPr>
            <a:r>
              <a:rPr lang="fr-FR" sz="2000" dirty="0">
                <a:solidFill>
                  <a:schemeClr val="tx1">
                    <a:lumMod val="75000"/>
                    <a:lumOff val="25000"/>
                  </a:schemeClr>
                </a:solidFill>
              </a:rPr>
              <a:t>Dans le tableau de bord spécifiquement dédié aux </a:t>
            </a:r>
            <a:r>
              <a:rPr lang="fr-FR" sz="2000" b="0" i="0" u="sng" dirty="0">
                <a:solidFill>
                  <a:srgbClr val="007BC8"/>
                </a:solidFill>
                <a:effectLst/>
                <a:hlinkClick r:id="rId3"/>
              </a:rPr>
              <a:t>Juges et Procureurs</a:t>
            </a:r>
            <a:r>
              <a:rPr lang="fr-FR" sz="2000" b="0" i="0" u="sng" dirty="0">
                <a:solidFill>
                  <a:srgbClr val="007BC8"/>
                </a:solidFill>
                <a:effectLst/>
              </a:rPr>
              <a:t> </a:t>
            </a:r>
            <a:r>
              <a:rPr lang="fr-FR" sz="2000" dirty="0">
                <a:solidFill>
                  <a:schemeClr val="tx1">
                    <a:lumMod val="75000"/>
                    <a:lumOff val="25000"/>
                  </a:schemeClr>
                </a:solidFill>
              </a:rPr>
              <a:t>avec les données quantitatives essentielles sur les juges et procureurs, l'évolution de leurs effectifs au fil des années, la répartition par sexe et par instance, le ratio avec le personnel non-juge et les salaires.</a:t>
            </a:r>
          </a:p>
          <a:p>
            <a:pPr marL="457200" indent="-457200">
              <a:spcBef>
                <a:spcPts val="2400"/>
              </a:spcBef>
              <a:buFont typeface="+mj-lt"/>
              <a:buAutoNum type="arabicPeriod"/>
            </a:pPr>
            <a:r>
              <a:rPr lang="fr-FR" sz="2000" dirty="0">
                <a:solidFill>
                  <a:schemeClr val="tx1">
                    <a:lumMod val="75000"/>
                    <a:lumOff val="25000"/>
                  </a:schemeClr>
                </a:solidFill>
              </a:rPr>
              <a:t>Toutes les données numériques relatives à l'ensemble des professionnels de la justice (juges, procureurs, personnel non-magistrat, personnel non-procureur, avocats, notaires, médiateurs, agents d'exécution et experts) sont également disponibles dans </a:t>
            </a:r>
            <a:r>
              <a:rPr lang="fr-FR" sz="2000" b="0" i="0" u="sng" dirty="0">
                <a:solidFill>
                  <a:srgbClr val="007BC8"/>
                </a:solidFill>
                <a:effectLst/>
                <a:hlinkClick r:id="rId4"/>
              </a:rPr>
              <a:t>Recherche par thèmes (basée sur les données quantitatives)</a:t>
            </a:r>
            <a:r>
              <a:rPr lang="fr-FR" sz="2000" dirty="0">
                <a:solidFill>
                  <a:schemeClr val="tx1">
                    <a:lumMod val="75000"/>
                    <a:lumOff val="25000"/>
                  </a:schemeClr>
                </a:solidFill>
              </a:rPr>
              <a:t>, où l'on peut par exemple sélectionner : « notaires ». » puis sélectionnez « nombre de notaires » dans le sous-groupe et enfin tout ou partie de la question spécifique pour visualiser les différentes catégories de notaires ou le total.</a:t>
            </a:r>
          </a:p>
          <a:p>
            <a:pPr marL="457200" indent="-457200">
              <a:spcBef>
                <a:spcPts val="2400"/>
              </a:spcBef>
              <a:buFont typeface="+mj-lt"/>
              <a:buAutoNum type="arabicPeriod"/>
            </a:pPr>
            <a:r>
              <a:rPr lang="fr-FR" sz="2000" dirty="0">
                <a:solidFill>
                  <a:schemeClr val="tx1">
                    <a:lumMod val="75000"/>
                    <a:lumOff val="25000"/>
                  </a:schemeClr>
                </a:solidFill>
              </a:rPr>
              <a:t>Les professionnels sont également inclus dans l'</a:t>
            </a:r>
            <a:r>
              <a:rPr lang="fr-FR" sz="2000" b="0" i="0" u="none" strike="noStrike" dirty="0">
                <a:solidFill>
                  <a:srgbClr val="007BC8"/>
                </a:solidFill>
                <a:effectLst/>
                <a:hlinkClick r:id="rId5"/>
              </a:rPr>
              <a:t>Synthèse des systèmes judiciaires</a:t>
            </a:r>
            <a:r>
              <a:rPr lang="fr-FR" sz="2000" dirty="0">
                <a:solidFill>
                  <a:schemeClr val="tx1">
                    <a:lumMod val="75000"/>
                    <a:lumOff val="25000"/>
                  </a:schemeClr>
                </a:solidFill>
              </a:rPr>
              <a:t> ainsi que dans les </a:t>
            </a:r>
            <a:r>
              <a:rPr lang="fr-FR" sz="2000" b="0" i="0" u="none" strike="noStrike" dirty="0">
                <a:solidFill>
                  <a:srgbClr val="007BC8"/>
                </a:solidFill>
                <a:effectLst/>
                <a:hlinkClick r:id="rId6"/>
              </a:rPr>
              <a:t>Fiches pays</a:t>
            </a:r>
            <a:r>
              <a:rPr lang="fr-FR" sz="2000" dirty="0">
                <a:solidFill>
                  <a:schemeClr val="tx1">
                    <a:lumMod val="75000"/>
                    <a:lumOff val="25000"/>
                  </a:schemeClr>
                </a:solidFill>
              </a:rPr>
              <a:t>.</a:t>
            </a:r>
            <a:endParaRPr lang="en-US" sz="2000" dirty="0">
              <a:solidFill>
                <a:schemeClr val="tx1">
                  <a:lumMod val="75000"/>
                  <a:lumOff val="25000"/>
                </a:schemeClr>
              </a:solidFill>
            </a:endParaRPr>
          </a:p>
        </p:txBody>
      </p:sp>
      <p:sp>
        <p:nvSpPr>
          <p:cNvPr id="5" name="Content Placeholder 1">
            <a:extLst>
              <a:ext uri="{FF2B5EF4-FFF2-40B4-BE49-F238E27FC236}">
                <a16:creationId xmlns:a16="http://schemas.microsoft.com/office/drawing/2014/main" id="{7E2DBA6F-D822-81AE-75BD-CE4031677606}"/>
              </a:ext>
            </a:extLst>
          </p:cNvPr>
          <p:cNvSpPr txBox="1">
            <a:spLocks/>
          </p:cNvSpPr>
          <p:nvPr/>
        </p:nvSpPr>
        <p:spPr bwMode="auto">
          <a:xfrm>
            <a:off x="709034" y="1406428"/>
            <a:ext cx="5516667" cy="55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400">
              <a:buNone/>
            </a:pPr>
            <a:r>
              <a:rPr lang="fr-FR"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7.3	Où trouver </a:t>
            </a:r>
            <a:r>
              <a:rPr lang="fr-FR" sz="2800" b="1" dirty="0">
                <a:solidFill>
                  <a:srgbClr val="C00000"/>
                </a:solidFill>
                <a:latin typeface="Cambria" panose="02040503050406030204" pitchFamily="18" charset="0"/>
                <a:ea typeface="Times New Roman" panose="02020603050405020304" pitchFamily="18" charset="0"/>
                <a:cs typeface="Times New Roman" panose="02020603050405020304" pitchFamily="18" charset="0"/>
              </a:rPr>
              <a:t>Professionnels ?</a:t>
            </a:r>
          </a:p>
          <a:p>
            <a:pPr marL="0" indent="0" defTabSz="914400">
              <a:buFont typeface="Arial" panose="020B0604020202020204" pitchFamily="34" charset="0"/>
              <a:buNone/>
            </a:pPr>
            <a:endParaRPr lang="fr-FR" b="1" dirty="0">
              <a:solidFill>
                <a:srgbClr val="C00000"/>
              </a:solidFill>
              <a:highlight>
                <a:srgbClr val="00FF00"/>
              </a:highligh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0394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28</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3" name="Content Placeholder 2">
            <a:extLst>
              <a:ext uri="{FF2B5EF4-FFF2-40B4-BE49-F238E27FC236}">
                <a16:creationId xmlns:a16="http://schemas.microsoft.com/office/drawing/2014/main" id="{85A221D3-280E-060D-F743-929B52CE2CDE}"/>
              </a:ext>
            </a:extLst>
          </p:cNvPr>
          <p:cNvSpPr txBox="1">
            <a:spLocks/>
          </p:cNvSpPr>
          <p:nvPr/>
        </p:nvSpPr>
        <p:spPr>
          <a:xfrm>
            <a:off x="848496" y="2015747"/>
            <a:ext cx="8156733" cy="46327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2400"/>
              </a:spcBef>
              <a:buNone/>
            </a:pPr>
            <a:r>
              <a:rPr lang="fr-FR" sz="2000" dirty="0">
                <a:solidFill>
                  <a:schemeClr val="tx1">
                    <a:lumMod val="75000"/>
                    <a:lumOff val="25000"/>
                  </a:schemeClr>
                </a:solidFill>
              </a:rPr>
              <a:t>Il existe deux tableaux de bord où les données relatives aux TIC (Technologies de l'information et de la communication) sont présentées.</a:t>
            </a:r>
          </a:p>
          <a:p>
            <a:pPr marL="457200" indent="-457200">
              <a:spcBef>
                <a:spcPts val="2400"/>
              </a:spcBef>
              <a:buFont typeface="+mj-lt"/>
              <a:buAutoNum type="arabicPeriod"/>
            </a:pPr>
            <a:r>
              <a:rPr lang="fr-FR" sz="2000" dirty="0">
                <a:solidFill>
                  <a:schemeClr val="tx1">
                    <a:lumMod val="75000"/>
                    <a:lumOff val="25000"/>
                  </a:schemeClr>
                </a:solidFill>
              </a:rPr>
              <a:t>Le premier tableau de bord détaillé est celui dédié aux </a:t>
            </a:r>
            <a:r>
              <a:rPr lang="fr-FR" sz="2000" b="0" i="0" u="sng" dirty="0">
                <a:solidFill>
                  <a:srgbClr val="007BC8"/>
                </a:solidFill>
                <a:effectLst/>
                <a:hlinkClick r:id="rId3"/>
              </a:rPr>
              <a:t>Technologies de l’information et de la communication</a:t>
            </a:r>
            <a:r>
              <a:rPr lang="fr-FR" sz="2000" dirty="0">
                <a:solidFill>
                  <a:srgbClr val="161616"/>
                </a:solidFill>
              </a:rPr>
              <a:t>. </a:t>
            </a:r>
            <a:r>
              <a:rPr lang="fr-FR" sz="2000" dirty="0">
                <a:solidFill>
                  <a:schemeClr val="tx1">
                    <a:lumMod val="75000"/>
                    <a:lumOff val="25000"/>
                  </a:schemeClr>
                </a:solidFill>
              </a:rPr>
              <a:t>Dans ce tableau de bord, vous pouvez trouver différentes informations sur l'indice TIC et ses catégories ainsi que sur la structure et l'organisation des activités TIC.</a:t>
            </a:r>
          </a:p>
          <a:p>
            <a:pPr marL="457200" indent="-457200">
              <a:spcBef>
                <a:spcPts val="2400"/>
              </a:spcBef>
              <a:buFont typeface="+mj-lt"/>
              <a:buAutoNum type="arabicPeriod"/>
            </a:pPr>
            <a:r>
              <a:rPr lang="fr-FR" sz="2000" dirty="0">
                <a:solidFill>
                  <a:schemeClr val="tx1">
                    <a:lumMod val="75000"/>
                    <a:lumOff val="25000"/>
                  </a:schemeClr>
                </a:solidFill>
              </a:rPr>
              <a:t>Un autre tableau de bord où les données sur les TIC sont incluses est la </a:t>
            </a:r>
            <a:r>
              <a:rPr lang="fr-FR" sz="2000" b="0" i="0" u="none" strike="noStrike" dirty="0">
                <a:solidFill>
                  <a:srgbClr val="007BC8"/>
                </a:solidFill>
                <a:effectLst/>
                <a:hlinkClick r:id="rId4"/>
              </a:rPr>
              <a:t>Fiche pays </a:t>
            </a:r>
            <a:r>
              <a:rPr lang="fr-FR" sz="2000" dirty="0">
                <a:solidFill>
                  <a:schemeClr val="tx1">
                    <a:lumMod val="75000"/>
                    <a:lumOff val="25000"/>
                  </a:schemeClr>
                </a:solidFill>
              </a:rPr>
              <a:t>où l'indice des TIC fait partie des indicateurs sélectionnés présentés pour chaque pays.</a:t>
            </a:r>
            <a:endParaRPr lang="en-US" sz="2000" dirty="0">
              <a:solidFill>
                <a:schemeClr val="tx1">
                  <a:lumMod val="75000"/>
                  <a:lumOff val="25000"/>
                </a:schemeClr>
              </a:solidFill>
            </a:endParaRPr>
          </a:p>
        </p:txBody>
      </p:sp>
      <p:sp>
        <p:nvSpPr>
          <p:cNvPr id="2" name="Content Placeholder 1">
            <a:extLst>
              <a:ext uri="{FF2B5EF4-FFF2-40B4-BE49-F238E27FC236}">
                <a16:creationId xmlns:a16="http://schemas.microsoft.com/office/drawing/2014/main" id="{A5067D58-3F5A-04AD-FB69-BB45B98488EB}"/>
              </a:ext>
            </a:extLst>
          </p:cNvPr>
          <p:cNvSpPr txBox="1">
            <a:spLocks/>
          </p:cNvSpPr>
          <p:nvPr/>
        </p:nvSpPr>
        <p:spPr bwMode="auto">
          <a:xfrm>
            <a:off x="709034" y="1406428"/>
            <a:ext cx="5516667" cy="55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400">
              <a:buNone/>
            </a:pPr>
            <a:r>
              <a:rPr lang="fr-FR"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7.3	Où trouver </a:t>
            </a:r>
            <a:r>
              <a:rPr lang="fr-FR" b="1" dirty="0">
                <a:solidFill>
                  <a:srgbClr val="C00000"/>
                </a:solidFill>
                <a:latin typeface="Cambria" panose="02040503050406030204" pitchFamily="18" charset="0"/>
                <a:ea typeface="Times New Roman" panose="02020603050405020304" pitchFamily="18" charset="0"/>
                <a:cs typeface="Times New Roman" panose="02020603050405020304" pitchFamily="18" charset="0"/>
              </a:rPr>
              <a:t>TIC</a:t>
            </a:r>
            <a:r>
              <a:rPr lang="fr-FR" sz="2800" b="1" dirty="0">
                <a:solidFill>
                  <a:srgbClr val="C00000"/>
                </a:solidFill>
                <a:latin typeface="Cambria" panose="02040503050406030204" pitchFamily="18" charset="0"/>
                <a:ea typeface="Times New Roman" panose="02020603050405020304" pitchFamily="18" charset="0"/>
                <a:cs typeface="Times New Roman" panose="02020603050405020304" pitchFamily="18" charset="0"/>
              </a:rPr>
              <a:t> ?</a:t>
            </a:r>
          </a:p>
          <a:p>
            <a:pPr marL="0" indent="0" defTabSz="914400">
              <a:buFont typeface="Arial" panose="020B0604020202020204" pitchFamily="34" charset="0"/>
              <a:buNone/>
            </a:pPr>
            <a:endParaRPr lang="fr-FR" b="1" dirty="0">
              <a:solidFill>
                <a:srgbClr val="C00000"/>
              </a:solidFill>
              <a:highlight>
                <a:srgbClr val="00FF00"/>
              </a:highligh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3841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29</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3" name="Content Placeholder 2">
            <a:extLst>
              <a:ext uri="{FF2B5EF4-FFF2-40B4-BE49-F238E27FC236}">
                <a16:creationId xmlns:a16="http://schemas.microsoft.com/office/drawing/2014/main" id="{85A221D3-280E-060D-F743-929B52CE2CDE}"/>
              </a:ext>
            </a:extLst>
          </p:cNvPr>
          <p:cNvSpPr txBox="1">
            <a:spLocks/>
          </p:cNvSpPr>
          <p:nvPr/>
        </p:nvSpPr>
        <p:spPr>
          <a:xfrm>
            <a:off x="223736" y="2015747"/>
            <a:ext cx="8781494" cy="46327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2400"/>
              </a:spcBef>
              <a:buFont typeface="+mj-lt"/>
              <a:buAutoNum type="arabicPeriod"/>
            </a:pPr>
            <a:r>
              <a:rPr lang="fr-FR" sz="2000" dirty="0">
                <a:solidFill>
                  <a:schemeClr val="tx1">
                    <a:lumMod val="75000"/>
                    <a:lumOff val="25000"/>
                  </a:schemeClr>
                </a:solidFill>
              </a:rPr>
              <a:t>La meilleure façon d’avoir une vision de la répartition hommes-femmes pour tous les professionnels de la justice est de consulter le tableau de bord dédié, </a:t>
            </a:r>
            <a:r>
              <a:rPr lang="fr-FR" sz="2000" b="0" i="0" u="none" strike="noStrike" dirty="0">
                <a:solidFill>
                  <a:srgbClr val="007BC8"/>
                </a:solidFill>
                <a:effectLst/>
                <a:hlinkClick r:id="rId3"/>
              </a:rPr>
              <a:t>Parité</a:t>
            </a:r>
            <a:r>
              <a:rPr lang="fr-FR" sz="2000" dirty="0">
                <a:solidFill>
                  <a:schemeClr val="tx1">
                    <a:lumMod val="75000"/>
                    <a:lumOff val="25000"/>
                  </a:schemeClr>
                </a:solidFill>
              </a:rPr>
              <a:t>. Dans ce tableau de bord, les données relatives à l’ensemble des professionnels pour toutes les instances sont présentées par sexe.</a:t>
            </a:r>
          </a:p>
          <a:p>
            <a:pPr marL="457200" indent="-457200">
              <a:spcBef>
                <a:spcPts val="2400"/>
              </a:spcBef>
              <a:buFont typeface="+mj-lt"/>
              <a:buAutoNum type="arabicPeriod"/>
            </a:pPr>
            <a:r>
              <a:rPr lang="fr-FR" sz="2000" dirty="0">
                <a:solidFill>
                  <a:schemeClr val="tx1">
                    <a:lumMod val="75000"/>
                    <a:lumOff val="25000"/>
                  </a:schemeClr>
                </a:solidFill>
              </a:rPr>
              <a:t>Toutes les données sur la répartition par sexe sont également disponibles dans </a:t>
            </a:r>
            <a:r>
              <a:rPr lang="fr-FR" sz="2000" b="0" i="0" u="sng" dirty="0">
                <a:solidFill>
                  <a:srgbClr val="007BC8"/>
                </a:solidFill>
                <a:effectLst/>
                <a:hlinkClick r:id="rId4"/>
              </a:rPr>
              <a:t>Recherche par thèmes (basée sur les données quantitatives)</a:t>
            </a:r>
            <a:r>
              <a:rPr lang="fr-FR" sz="2000" dirty="0">
                <a:solidFill>
                  <a:schemeClr val="tx1">
                    <a:lumMod val="75000"/>
                    <a:lumOff val="25000"/>
                  </a:schemeClr>
                </a:solidFill>
              </a:rPr>
              <a:t>. Sélectionnez simplement la catégorie qui inclut la répartition par sexe, par exemple « juges professionnels » et « nombre de juges professionnels », vous trouverez ensuite le total, hommes et femmes, à sélectionner dans le filtre de questions.</a:t>
            </a:r>
          </a:p>
          <a:p>
            <a:pPr marL="457200" indent="-457200">
              <a:spcBef>
                <a:spcPts val="2400"/>
              </a:spcBef>
              <a:buFont typeface="+mj-lt"/>
              <a:buAutoNum type="arabicPeriod"/>
            </a:pPr>
            <a:r>
              <a:rPr lang="fr-FR" sz="2000" dirty="0">
                <a:solidFill>
                  <a:schemeClr val="tx1">
                    <a:lumMod val="75000"/>
                    <a:lumOff val="25000"/>
                  </a:schemeClr>
                </a:solidFill>
              </a:rPr>
              <a:t>La répartition par sexe des juges et procureurs est également incluse dans le tableau de bord dédié (</a:t>
            </a:r>
            <a:r>
              <a:rPr lang="fr-FR" sz="2000" b="0" i="0" u="sng" dirty="0">
                <a:solidFill>
                  <a:srgbClr val="007BC8"/>
                </a:solidFill>
                <a:effectLst/>
                <a:hlinkClick r:id="rId5"/>
              </a:rPr>
              <a:t>Juges et Procureurs</a:t>
            </a:r>
            <a:r>
              <a:rPr lang="fr-FR" sz="2000" b="0" i="0" u="sng" dirty="0">
                <a:solidFill>
                  <a:srgbClr val="007BC8"/>
                </a:solidFill>
                <a:effectLst/>
              </a:rPr>
              <a:t> </a:t>
            </a:r>
            <a:r>
              <a:rPr lang="fr-FR" sz="2000" dirty="0">
                <a:solidFill>
                  <a:schemeClr val="tx1">
                    <a:lumMod val="75000"/>
                    <a:lumOff val="25000"/>
                  </a:schemeClr>
                </a:solidFill>
              </a:rPr>
              <a:t>) pour ces deux catégories de professionnels.</a:t>
            </a:r>
          </a:p>
        </p:txBody>
      </p:sp>
      <p:sp>
        <p:nvSpPr>
          <p:cNvPr id="2" name="Content Placeholder 1">
            <a:extLst>
              <a:ext uri="{FF2B5EF4-FFF2-40B4-BE49-F238E27FC236}">
                <a16:creationId xmlns:a16="http://schemas.microsoft.com/office/drawing/2014/main" id="{E5EEAFEA-CEF7-15BF-4086-6E8DEEF60199}"/>
              </a:ext>
            </a:extLst>
          </p:cNvPr>
          <p:cNvSpPr txBox="1">
            <a:spLocks/>
          </p:cNvSpPr>
          <p:nvPr/>
        </p:nvSpPr>
        <p:spPr bwMode="auto">
          <a:xfrm>
            <a:off x="709034" y="1406428"/>
            <a:ext cx="5516667" cy="55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400">
              <a:buNone/>
            </a:pPr>
            <a:r>
              <a:rPr lang="fr-FR"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7.3	Où trouver </a:t>
            </a:r>
            <a:r>
              <a:rPr lang="fr-FR" sz="2800" b="1" dirty="0">
                <a:solidFill>
                  <a:srgbClr val="C00000"/>
                </a:solidFill>
                <a:latin typeface="Cambria" panose="02040503050406030204" pitchFamily="18" charset="0"/>
                <a:ea typeface="Times New Roman" panose="02020603050405020304" pitchFamily="18" charset="0"/>
                <a:cs typeface="Times New Roman" panose="02020603050405020304" pitchFamily="18" charset="0"/>
              </a:rPr>
              <a:t>Parité ?</a:t>
            </a:r>
          </a:p>
          <a:p>
            <a:pPr marL="0" indent="0" defTabSz="914400">
              <a:buFont typeface="Arial" panose="020B0604020202020204" pitchFamily="34" charset="0"/>
              <a:buNone/>
            </a:pPr>
            <a:endParaRPr lang="fr-FR" b="1" dirty="0">
              <a:solidFill>
                <a:srgbClr val="C00000"/>
              </a:solidFill>
              <a:highlight>
                <a:srgbClr val="00FF00"/>
              </a:highligh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242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342900" lvl="0" indent="-342900">
              <a:lnSpc>
                <a:spcPct val="115000"/>
              </a:lnSpc>
              <a:spcBef>
                <a:spcPts val="1000"/>
              </a:spcBef>
              <a:buFont typeface="+mj-lt"/>
              <a:buAutoNum type="arabicPeriod"/>
            </a:pP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Qu’est-ce que CEPEJ-STAT?</a:t>
            </a:r>
          </a:p>
        </p:txBody>
      </p:sp>
      <p:sp>
        <p:nvSpPr>
          <p:cNvPr id="3" name="Content Placeholder 2">
            <a:extLst>
              <a:ext uri="{FF2B5EF4-FFF2-40B4-BE49-F238E27FC236}">
                <a16:creationId xmlns:a16="http://schemas.microsoft.com/office/drawing/2014/main" id="{BEDECEE5-81F3-4C63-91CD-BA91754AE9AF}"/>
              </a:ext>
            </a:extLst>
          </p:cNvPr>
          <p:cNvSpPr txBox="1">
            <a:spLocks/>
          </p:cNvSpPr>
          <p:nvPr/>
        </p:nvSpPr>
        <p:spPr>
          <a:xfrm>
            <a:off x="457199" y="2052708"/>
            <a:ext cx="8366289" cy="443047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400"/>
              </a:spcBef>
              <a:buFont typeface="Wingdings" panose="05000000000000000000" pitchFamily="2" charset="2"/>
              <a:buChar char="Ø"/>
            </a:pPr>
            <a:r>
              <a:rPr lang="fr-FR" sz="2000" dirty="0">
                <a:solidFill>
                  <a:schemeClr val="tx1">
                    <a:lumMod val="75000"/>
                    <a:lumOff val="25000"/>
                  </a:schemeClr>
                </a:solidFill>
              </a:rPr>
              <a:t>une </a:t>
            </a:r>
            <a:r>
              <a:rPr lang="fr-FR" sz="2000" b="1" dirty="0">
                <a:solidFill>
                  <a:schemeClr val="tx1">
                    <a:lumMod val="75000"/>
                    <a:lumOff val="25000"/>
                  </a:schemeClr>
                </a:solidFill>
              </a:rPr>
              <a:t>base de données interactive </a:t>
            </a:r>
            <a:r>
              <a:rPr lang="fr-FR" sz="2000" dirty="0">
                <a:solidFill>
                  <a:schemeClr val="tx1">
                    <a:lumMod val="75000"/>
                    <a:lumOff val="25000"/>
                  </a:schemeClr>
                </a:solidFill>
              </a:rPr>
              <a:t>qui contient les données collectées par la CEPEJ </a:t>
            </a:r>
            <a:r>
              <a:rPr lang="fr-FR" sz="2000" b="1" dirty="0">
                <a:solidFill>
                  <a:schemeClr val="tx1">
                    <a:lumMod val="75000"/>
                    <a:lumOff val="25000"/>
                  </a:schemeClr>
                </a:solidFill>
              </a:rPr>
              <a:t>tous les deux ans </a:t>
            </a:r>
            <a:r>
              <a:rPr lang="fr-FR" sz="2000" dirty="0">
                <a:solidFill>
                  <a:schemeClr val="tx1">
                    <a:lumMod val="75000"/>
                    <a:lumOff val="25000"/>
                  </a:schemeClr>
                </a:solidFill>
              </a:rPr>
              <a:t>depuis 2010 et en particulier :</a:t>
            </a:r>
          </a:p>
          <a:p>
            <a:pPr lvl="1">
              <a:spcBef>
                <a:spcPts val="2400"/>
              </a:spcBef>
              <a:buFont typeface="Wingdings" panose="05000000000000000000" pitchFamily="2" charset="2"/>
              <a:buChar char="Ø"/>
            </a:pPr>
            <a:r>
              <a:rPr lang="fr-FR" sz="1600" b="1" dirty="0">
                <a:solidFill>
                  <a:schemeClr val="tx1">
                    <a:lumMod val="75000"/>
                    <a:lumOff val="25000"/>
                  </a:schemeClr>
                </a:solidFill>
              </a:rPr>
              <a:t>toutes les données publiées </a:t>
            </a:r>
            <a:r>
              <a:rPr lang="fr-FR" sz="1600" dirty="0">
                <a:solidFill>
                  <a:schemeClr val="tx1">
                    <a:lumMod val="75000"/>
                    <a:lumOff val="25000"/>
                  </a:schemeClr>
                </a:solidFill>
              </a:rPr>
              <a:t>dans les versions imprimées du rapport d'évaluation de la CEPEJ,</a:t>
            </a:r>
            <a:r>
              <a:rPr lang="fr-FR" sz="2000" b="1" dirty="0">
                <a:solidFill>
                  <a:schemeClr val="tx1">
                    <a:lumMod val="75000"/>
                    <a:lumOff val="25000"/>
                  </a:schemeClr>
                </a:solidFill>
              </a:rPr>
              <a:t> </a:t>
            </a:r>
          </a:p>
          <a:p>
            <a:pPr lvl="1">
              <a:spcBef>
                <a:spcPts val="2400"/>
              </a:spcBef>
              <a:buFont typeface="Wingdings" panose="05000000000000000000" pitchFamily="2" charset="2"/>
              <a:buChar char="Ø"/>
            </a:pPr>
            <a:r>
              <a:rPr lang="fr-FR" sz="1600" b="1" dirty="0">
                <a:solidFill>
                  <a:schemeClr val="tx1">
                    <a:lumMod val="75000"/>
                    <a:lumOff val="25000"/>
                  </a:schemeClr>
                </a:solidFill>
              </a:rPr>
              <a:t>toutes les autres données </a:t>
            </a:r>
            <a:r>
              <a:rPr lang="fr-FR" sz="1600" dirty="0">
                <a:solidFill>
                  <a:schemeClr val="tx1">
                    <a:lumMod val="75000"/>
                    <a:lumOff val="25000"/>
                  </a:schemeClr>
                </a:solidFill>
              </a:rPr>
              <a:t>collectées mais non publiées dans le rapport imprimé</a:t>
            </a:r>
            <a:r>
              <a:rPr lang="en-US" sz="1600" dirty="0">
                <a:solidFill>
                  <a:schemeClr val="tx1">
                    <a:lumMod val="75000"/>
                    <a:lumOff val="25000"/>
                  </a:schemeClr>
                </a:solidFill>
              </a:rPr>
              <a:t> </a:t>
            </a:r>
          </a:p>
          <a:p>
            <a:pPr>
              <a:spcBef>
                <a:spcPts val="2400"/>
              </a:spcBef>
              <a:buFont typeface="Wingdings" panose="05000000000000000000" pitchFamily="2" charset="2"/>
              <a:buChar char="Ø"/>
            </a:pPr>
            <a:r>
              <a:rPr lang="fr-FR" sz="2000" dirty="0">
                <a:solidFill>
                  <a:schemeClr val="tx1">
                    <a:lumMod val="75000"/>
                    <a:lumOff val="25000"/>
                  </a:schemeClr>
                </a:solidFill>
              </a:rPr>
              <a:t>un accès aux </a:t>
            </a:r>
            <a:r>
              <a:rPr lang="fr-FR" sz="2000" b="1" dirty="0">
                <a:solidFill>
                  <a:schemeClr val="tx1">
                    <a:lumMod val="75000"/>
                    <a:lumOff val="25000"/>
                  </a:schemeClr>
                </a:solidFill>
              </a:rPr>
              <a:t>données spécifiques </a:t>
            </a:r>
            <a:r>
              <a:rPr lang="fr-FR" sz="2000" dirty="0">
                <a:solidFill>
                  <a:schemeClr val="tx1">
                    <a:lumMod val="75000"/>
                    <a:lumOff val="25000"/>
                  </a:schemeClr>
                </a:solidFill>
              </a:rPr>
              <a:t>nécessaires à une analyse détaillée et à la prise de décisions de politiques publiques</a:t>
            </a:r>
          </a:p>
          <a:p>
            <a:pPr>
              <a:spcBef>
                <a:spcPts val="2400"/>
              </a:spcBef>
              <a:buFont typeface="Wingdings" panose="05000000000000000000" pitchFamily="2" charset="2"/>
              <a:buChar char="Ø"/>
            </a:pPr>
            <a:r>
              <a:rPr lang="fr-FR" sz="2000" dirty="0">
                <a:solidFill>
                  <a:schemeClr val="tx1">
                    <a:lumMod val="75000"/>
                    <a:lumOff val="25000"/>
                  </a:schemeClr>
                </a:solidFill>
              </a:rPr>
              <a:t>un ensemble complexe de </a:t>
            </a:r>
            <a:r>
              <a:rPr lang="fr-FR" sz="2000" b="1" dirty="0">
                <a:solidFill>
                  <a:schemeClr val="tx1">
                    <a:lumMod val="75000"/>
                    <a:lumOff val="25000"/>
                  </a:schemeClr>
                </a:solidFill>
              </a:rPr>
              <a:t>données et de commentaires </a:t>
            </a:r>
            <a:r>
              <a:rPr lang="fr-FR" sz="2000" dirty="0">
                <a:solidFill>
                  <a:schemeClr val="tx1">
                    <a:lumMod val="75000"/>
                    <a:lumOff val="25000"/>
                  </a:schemeClr>
                </a:solidFill>
              </a:rPr>
              <a:t>offrant une multitude d’informations et diverses méthodes de recherche</a:t>
            </a:r>
            <a:endParaRPr lang="en-US" sz="2000" dirty="0">
              <a:solidFill>
                <a:schemeClr val="tx1">
                  <a:lumMod val="75000"/>
                  <a:lumOff val="25000"/>
                </a:schemeClr>
              </a:solidFill>
            </a:endParaRPr>
          </a:p>
        </p:txBody>
      </p:sp>
      <p:sp>
        <p:nvSpPr>
          <p:cNvPr id="4" name="Espace réservé du numéro de diapositive 5">
            <a:extLst>
              <a:ext uri="{FF2B5EF4-FFF2-40B4-BE49-F238E27FC236}">
                <a16:creationId xmlns:a16="http://schemas.microsoft.com/office/drawing/2014/main" id="{99ED9D56-82FE-15D1-6219-CABF47660F60}"/>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3</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2799383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30</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4" name="TextBox 3">
            <a:extLst>
              <a:ext uri="{FF2B5EF4-FFF2-40B4-BE49-F238E27FC236}">
                <a16:creationId xmlns:a16="http://schemas.microsoft.com/office/drawing/2014/main" id="{E466F47F-12D6-4CD4-B4F2-21D6DD5B3A1D}"/>
              </a:ext>
            </a:extLst>
          </p:cNvPr>
          <p:cNvSpPr txBox="1"/>
          <p:nvPr/>
        </p:nvSpPr>
        <p:spPr>
          <a:xfrm>
            <a:off x="328772" y="1044122"/>
            <a:ext cx="8607837" cy="830997"/>
          </a:xfrm>
          <a:prstGeom prst="rect">
            <a:avLst/>
          </a:prstGeom>
          <a:noFill/>
        </p:spPr>
        <p:txBody>
          <a:bodyPr wrap="square" rtlCol="0">
            <a:spAutoFit/>
          </a:bodyPr>
          <a:lstStyle/>
          <a:p>
            <a:r>
              <a:rPr lang="en-US" sz="2400"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8. </a:t>
            </a:r>
            <a:r>
              <a:rPr lang="fr-FR" sz="2400"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Hiérarchie - Comment trouver des données dans les tableaux de bord/explorateurs</a:t>
            </a:r>
            <a:endParaRPr lang="en-GB" sz="2400" b="1" dirty="0"/>
          </a:p>
        </p:txBody>
      </p:sp>
      <p:sp>
        <p:nvSpPr>
          <p:cNvPr id="3" name="TextBox 2">
            <a:extLst>
              <a:ext uri="{FF2B5EF4-FFF2-40B4-BE49-F238E27FC236}">
                <a16:creationId xmlns:a16="http://schemas.microsoft.com/office/drawing/2014/main" id="{8AFFBB6C-C34B-7994-4360-30EE4BA79C4E}"/>
              </a:ext>
            </a:extLst>
          </p:cNvPr>
          <p:cNvSpPr txBox="1"/>
          <p:nvPr/>
        </p:nvSpPr>
        <p:spPr>
          <a:xfrm>
            <a:off x="328773" y="1765274"/>
            <a:ext cx="8607836" cy="1077218"/>
          </a:xfrm>
          <a:prstGeom prst="rect">
            <a:avLst/>
          </a:prstGeom>
          <a:noFill/>
        </p:spPr>
        <p:txBody>
          <a:bodyPr wrap="square" rtlCol="0">
            <a:spAutoFit/>
          </a:bodyPr>
          <a:lstStyle/>
          <a:p>
            <a:r>
              <a:rPr lang="fr-FR" sz="1600" i="1" dirty="0">
                <a:solidFill>
                  <a:srgbClr val="002A40"/>
                </a:solidFill>
              </a:rPr>
              <a:t>Dans les différents tableaux de bord, il existe des filtres qui suivent une certaine hiérarchie. Etant donné que la base de données de la CEPEJ contient un grand nombre d'indicateurs, il est parfois difficile de trouver exactement ce que l'on cherche. Nous donnons ici un aperçu de la manière d'explorer la hiérarchie pour trouver ce que vous recherchez.</a:t>
            </a:r>
            <a:endParaRPr lang="en-US" sz="1600" i="1" dirty="0">
              <a:solidFill>
                <a:srgbClr val="002A40"/>
              </a:solidFill>
            </a:endParaRPr>
          </a:p>
        </p:txBody>
      </p:sp>
      <p:sp>
        <p:nvSpPr>
          <p:cNvPr id="5" name="Content Placeholder 2">
            <a:extLst>
              <a:ext uri="{FF2B5EF4-FFF2-40B4-BE49-F238E27FC236}">
                <a16:creationId xmlns:a16="http://schemas.microsoft.com/office/drawing/2014/main" id="{A71CF746-7384-EF94-1297-23F4E0D3FEA0}"/>
              </a:ext>
            </a:extLst>
          </p:cNvPr>
          <p:cNvSpPr txBox="1">
            <a:spLocks/>
          </p:cNvSpPr>
          <p:nvPr/>
        </p:nvSpPr>
        <p:spPr>
          <a:xfrm>
            <a:off x="119449" y="3048000"/>
            <a:ext cx="4335950" cy="346269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Font typeface="Wingdings" panose="05000000000000000000" pitchFamily="2" charset="2"/>
              <a:buChar char="Ø"/>
            </a:pPr>
            <a:r>
              <a:rPr lang="fr-FR" sz="2000" dirty="0">
                <a:solidFill>
                  <a:schemeClr val="tx1">
                    <a:lumMod val="75000"/>
                    <a:lumOff val="25000"/>
                  </a:schemeClr>
                </a:solidFill>
              </a:rPr>
              <a:t>Examinez les différents groupes/sujets et sous-groupes au sein de ces sujets (premier et deuxième niveau dans la </a:t>
            </a:r>
            <a:r>
              <a:rPr lang="fr-FR" sz="2000" dirty="0">
                <a:solidFill>
                  <a:schemeClr val="tx1">
                    <a:lumMod val="75000"/>
                    <a:lumOff val="25000"/>
                  </a:schemeClr>
                </a:solidFill>
                <a:hlinkClick r:id="rId3" action="ppaction://hlinksldjump"/>
              </a:rPr>
              <a:t>hiérarchie</a:t>
            </a:r>
            <a:r>
              <a:rPr lang="fr-FR" sz="2000" dirty="0">
                <a:solidFill>
                  <a:schemeClr val="tx1">
                    <a:lumMod val="75000"/>
                    <a:lumOff val="25000"/>
                  </a:schemeClr>
                </a:solidFill>
              </a:rPr>
              <a:t>).</a:t>
            </a:r>
          </a:p>
          <a:p>
            <a:pPr>
              <a:spcBef>
                <a:spcPts val="3000"/>
              </a:spcBef>
              <a:buFont typeface="Wingdings" panose="05000000000000000000" pitchFamily="2" charset="2"/>
              <a:buChar char="Ø"/>
            </a:pPr>
            <a:r>
              <a:rPr lang="fr-FR" sz="2000" dirty="0">
                <a:solidFill>
                  <a:schemeClr val="tx1">
                    <a:lumMod val="75000"/>
                    <a:lumOff val="25000"/>
                  </a:schemeClr>
                </a:solidFill>
              </a:rPr>
              <a:t>Identifiez l’élément/la question exact dans les sous-groupes et les groupes/sujets.</a:t>
            </a:r>
          </a:p>
        </p:txBody>
      </p:sp>
      <p:graphicFrame>
        <p:nvGraphicFramePr>
          <p:cNvPr id="6" name="Diagram 5">
            <a:extLst>
              <a:ext uri="{FF2B5EF4-FFF2-40B4-BE49-F238E27FC236}">
                <a16:creationId xmlns:a16="http://schemas.microsoft.com/office/drawing/2014/main" id="{86DA94F1-0A7E-D799-BFA3-114722C3827E}"/>
              </a:ext>
            </a:extLst>
          </p:cNvPr>
          <p:cNvGraphicFramePr/>
          <p:nvPr>
            <p:extLst>
              <p:ext uri="{D42A27DB-BD31-4B8C-83A1-F6EECF244321}">
                <p14:modId xmlns:p14="http://schemas.microsoft.com/office/powerpoint/2010/main" val="898469952"/>
              </p:ext>
            </p:extLst>
          </p:nvPr>
        </p:nvGraphicFramePr>
        <p:xfrm>
          <a:off x="2863676" y="2567421"/>
          <a:ext cx="846527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Arrow: Right 6">
            <a:extLst>
              <a:ext uri="{FF2B5EF4-FFF2-40B4-BE49-F238E27FC236}">
                <a16:creationId xmlns:a16="http://schemas.microsoft.com/office/drawing/2014/main" id="{E74ACD8E-C1D1-4BEF-B919-180426DC4CB9}"/>
              </a:ext>
            </a:extLst>
          </p:cNvPr>
          <p:cNvSpPr/>
          <p:nvPr/>
        </p:nvSpPr>
        <p:spPr>
          <a:xfrm>
            <a:off x="4229156" y="3026425"/>
            <a:ext cx="1788882" cy="525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Exemple</a:t>
            </a:r>
          </a:p>
        </p:txBody>
      </p:sp>
    </p:spTree>
    <p:extLst>
      <p:ext uri="{BB962C8B-B14F-4D97-AF65-F5344CB8AC3E}">
        <p14:creationId xmlns:p14="http://schemas.microsoft.com/office/powerpoint/2010/main" val="2455411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Espace réservé du numéro de diapositive 5">
            <a:extLst>
              <a:ext uri="{FF2B5EF4-FFF2-40B4-BE49-F238E27FC236}">
                <a16:creationId xmlns:a16="http://schemas.microsoft.com/office/drawing/2014/main" id="{A6DD81DC-2117-4F69-9BDD-E22D0282B32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31</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4" name="TextBox 3">
            <a:extLst>
              <a:ext uri="{FF2B5EF4-FFF2-40B4-BE49-F238E27FC236}">
                <a16:creationId xmlns:a16="http://schemas.microsoft.com/office/drawing/2014/main" id="{E466F47F-12D6-4CD4-B4F2-21D6DD5B3A1D}"/>
              </a:ext>
            </a:extLst>
          </p:cNvPr>
          <p:cNvSpPr txBox="1"/>
          <p:nvPr/>
        </p:nvSpPr>
        <p:spPr>
          <a:xfrm>
            <a:off x="328772" y="1054107"/>
            <a:ext cx="8358027" cy="830997"/>
          </a:xfrm>
          <a:prstGeom prst="rect">
            <a:avLst/>
          </a:prstGeom>
          <a:noFill/>
        </p:spPr>
        <p:txBody>
          <a:bodyPr wrap="square" rtlCol="0">
            <a:spAutoFit/>
          </a:bodyPr>
          <a:lstStyle/>
          <a:p>
            <a:r>
              <a:rPr lang="en-US"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8.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Hiérarchie - Astuces pour trouver des données dans les explorateurs</a:t>
            </a:r>
            <a:endParaRPr lang="en-GB" sz="2400" b="1" dirty="0"/>
          </a:p>
        </p:txBody>
      </p:sp>
      <p:sp>
        <p:nvSpPr>
          <p:cNvPr id="5" name="Content Placeholder 2">
            <a:extLst>
              <a:ext uri="{FF2B5EF4-FFF2-40B4-BE49-F238E27FC236}">
                <a16:creationId xmlns:a16="http://schemas.microsoft.com/office/drawing/2014/main" id="{A71CF746-7384-EF94-1297-23F4E0D3FEA0}"/>
              </a:ext>
            </a:extLst>
          </p:cNvPr>
          <p:cNvSpPr txBox="1">
            <a:spLocks/>
          </p:cNvSpPr>
          <p:nvPr/>
        </p:nvSpPr>
        <p:spPr>
          <a:xfrm>
            <a:off x="158091" y="2809103"/>
            <a:ext cx="8347734" cy="371552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2400"/>
              </a:spcBef>
              <a:buFont typeface="+mj-lt"/>
              <a:buAutoNum type="arabicPeriod"/>
            </a:pPr>
            <a:r>
              <a:rPr lang="fr-FR" sz="2000" dirty="0">
                <a:solidFill>
                  <a:schemeClr val="tx1">
                    <a:lumMod val="75000"/>
                    <a:lumOff val="25000"/>
                  </a:schemeClr>
                </a:solidFill>
              </a:rPr>
              <a:t>Consultez le </a:t>
            </a:r>
            <a:r>
              <a:rPr lang="fr-FR" sz="2000" dirty="0">
                <a:solidFill>
                  <a:schemeClr val="tx1">
                    <a:lumMod val="75000"/>
                    <a:lumOff val="25000"/>
                  </a:schemeClr>
                </a:solidFill>
                <a:hlinkClick r:id="rId3"/>
              </a:rPr>
              <a:t>questionnaire de la CEPEJ </a:t>
            </a:r>
            <a:r>
              <a:rPr lang="fr-FR" sz="2000" dirty="0">
                <a:solidFill>
                  <a:schemeClr val="tx1">
                    <a:lumMod val="75000"/>
                    <a:lumOff val="25000"/>
                  </a:schemeClr>
                </a:solidFill>
              </a:rPr>
              <a:t>pour comprendre la portée de la collecte de données.</a:t>
            </a:r>
          </a:p>
          <a:p>
            <a:pPr marL="457200" indent="-457200">
              <a:spcBef>
                <a:spcPts val="2400"/>
              </a:spcBef>
              <a:buFont typeface="+mj-lt"/>
              <a:buAutoNum type="arabicPeriod"/>
            </a:pPr>
            <a:r>
              <a:rPr lang="fr-FR" sz="2000" dirty="0">
                <a:solidFill>
                  <a:schemeClr val="tx1">
                    <a:lumMod val="75000"/>
                    <a:lumOff val="25000"/>
                  </a:schemeClr>
                </a:solidFill>
              </a:rPr>
              <a:t>Identifiez-la ou les questions qui vous intéressent</a:t>
            </a:r>
          </a:p>
          <a:p>
            <a:pPr marL="457200" indent="-457200">
              <a:spcBef>
                <a:spcPts val="2400"/>
              </a:spcBef>
              <a:buFont typeface="+mj-lt"/>
              <a:buAutoNum type="arabicPeriod"/>
            </a:pPr>
            <a:r>
              <a:rPr lang="fr-FR" sz="2000" dirty="0">
                <a:solidFill>
                  <a:schemeClr val="tx1">
                    <a:lumMod val="75000"/>
                    <a:lumOff val="25000"/>
                  </a:schemeClr>
                </a:solidFill>
              </a:rPr>
              <a:t>Localisez ces questions dans la </a:t>
            </a:r>
            <a:r>
              <a:rPr lang="fr-FR" sz="2000" dirty="0">
                <a:solidFill>
                  <a:schemeClr val="tx1">
                    <a:lumMod val="75000"/>
                    <a:lumOff val="25000"/>
                  </a:schemeClr>
                </a:solidFill>
                <a:hlinkClick r:id="rId4"/>
              </a:rPr>
              <a:t>hiérarchie</a:t>
            </a:r>
            <a:r>
              <a:rPr lang="fr-FR" sz="2000" dirty="0">
                <a:solidFill>
                  <a:schemeClr val="tx1">
                    <a:lumMod val="75000"/>
                    <a:lumOff val="25000"/>
                  </a:schemeClr>
                </a:solidFill>
              </a:rPr>
              <a:t>, en identifiant à quel groupe et sous-groupe elles appartiennent. Il existe 34 groupes différents et de 1 à 24 sous-groupes différents au sein de chaque groupe.</a:t>
            </a:r>
          </a:p>
          <a:p>
            <a:pPr marL="457200" indent="-457200">
              <a:spcBef>
                <a:spcPts val="2400"/>
              </a:spcBef>
              <a:buFont typeface="+mj-lt"/>
              <a:buAutoNum type="arabicPeriod"/>
            </a:pPr>
            <a:r>
              <a:rPr lang="fr-FR" sz="2000" dirty="0">
                <a:solidFill>
                  <a:schemeClr val="tx1">
                    <a:lumMod val="75000"/>
                    <a:lumOff val="25000"/>
                  </a:schemeClr>
                </a:solidFill>
              </a:rPr>
              <a:t>Appliquez le groupe et le sous-groupe dans l'explorateur pour vous diriger vers la ou les questions qui vous intéressent.</a:t>
            </a:r>
            <a:endParaRPr lang="en-US" sz="2000" dirty="0">
              <a:solidFill>
                <a:schemeClr val="tx1">
                  <a:lumMod val="75000"/>
                  <a:lumOff val="25000"/>
                </a:schemeClr>
              </a:solidFill>
            </a:endParaRPr>
          </a:p>
        </p:txBody>
      </p:sp>
      <p:sp>
        <p:nvSpPr>
          <p:cNvPr id="2" name="TextBox 1">
            <a:extLst>
              <a:ext uri="{FF2B5EF4-FFF2-40B4-BE49-F238E27FC236}">
                <a16:creationId xmlns:a16="http://schemas.microsoft.com/office/drawing/2014/main" id="{623B5906-1178-1EEA-CB15-689B62B4B875}"/>
              </a:ext>
            </a:extLst>
          </p:cNvPr>
          <p:cNvSpPr txBox="1"/>
          <p:nvPr/>
        </p:nvSpPr>
        <p:spPr>
          <a:xfrm>
            <a:off x="328773" y="1765274"/>
            <a:ext cx="8607836" cy="1077218"/>
          </a:xfrm>
          <a:prstGeom prst="rect">
            <a:avLst/>
          </a:prstGeom>
          <a:noFill/>
        </p:spPr>
        <p:txBody>
          <a:bodyPr wrap="square" rtlCol="0">
            <a:spAutoFit/>
          </a:bodyPr>
          <a:lstStyle/>
          <a:p>
            <a:r>
              <a:rPr lang="fr-FR" sz="1600" i="1" dirty="0">
                <a:solidFill>
                  <a:srgbClr val="002A40"/>
                </a:solidFill>
              </a:rPr>
              <a:t>Dans les différents tableaux de bord, il existe des filtres qui suivent une certaine hiérarchie. Etant donné que la base de données de la CEPEJ contient un grand nombre d'indicateurs, il est parfois difficile de trouver exactement ce que l'on cherche. Nous donnons ici un aperçu de la manière d'explorer la hiérarchie pour trouver ce que vous recherchez. </a:t>
            </a:r>
            <a:endParaRPr lang="en-US" sz="1600" i="1" dirty="0">
              <a:solidFill>
                <a:srgbClr val="002A40"/>
              </a:solidFill>
            </a:endParaRPr>
          </a:p>
        </p:txBody>
      </p:sp>
    </p:spTree>
    <p:extLst>
      <p:ext uri="{BB962C8B-B14F-4D97-AF65-F5344CB8AC3E}">
        <p14:creationId xmlns:p14="http://schemas.microsoft.com/office/powerpoint/2010/main" val="3053948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5A826E-1BFF-4087-9170-52ED44CD17B9}"/>
              </a:ext>
            </a:extLst>
          </p:cNvPr>
          <p:cNvGrpSpPr/>
          <p:nvPr/>
        </p:nvGrpSpPr>
        <p:grpSpPr>
          <a:xfrm>
            <a:off x="673753" y="1274228"/>
            <a:ext cx="9496918" cy="4953375"/>
            <a:chOff x="2039565" y="1482572"/>
            <a:chExt cx="9496918" cy="4953375"/>
          </a:xfrm>
        </p:grpSpPr>
        <p:sp>
          <p:nvSpPr>
            <p:cNvPr id="4" name="Rectangle 3">
              <a:extLst>
                <a:ext uri="{FF2B5EF4-FFF2-40B4-BE49-F238E27FC236}">
                  <a16:creationId xmlns:a16="http://schemas.microsoft.com/office/drawing/2014/main" id="{267DEC42-92F7-4D11-94D0-BA40AD663011}"/>
                </a:ext>
              </a:extLst>
            </p:cNvPr>
            <p:cNvSpPr/>
            <p:nvPr/>
          </p:nvSpPr>
          <p:spPr>
            <a:xfrm>
              <a:off x="2757996" y="1482572"/>
              <a:ext cx="6462944" cy="772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tx1">
                      <a:lumMod val="75000"/>
                      <a:lumOff val="25000"/>
                    </a:schemeClr>
                  </a:solidFill>
                </a:rPr>
                <a:t>Thank you</a:t>
              </a:r>
              <a:endParaRPr lang="en-GB" sz="4000" b="1" dirty="0">
                <a:solidFill>
                  <a:schemeClr val="tx1">
                    <a:lumMod val="75000"/>
                    <a:lumOff val="25000"/>
                  </a:schemeClr>
                </a:solidFill>
              </a:endParaRPr>
            </a:p>
          </p:txBody>
        </p:sp>
        <p:cxnSp>
          <p:nvCxnSpPr>
            <p:cNvPr id="5" name="Straight Connector 4">
              <a:extLst>
                <a:ext uri="{FF2B5EF4-FFF2-40B4-BE49-F238E27FC236}">
                  <a16:creationId xmlns:a16="http://schemas.microsoft.com/office/drawing/2014/main" id="{ABFE3D34-D7CA-496C-B3D1-5859C5374AF8}"/>
                </a:ext>
              </a:extLst>
            </p:cNvPr>
            <p:cNvCxnSpPr/>
            <p:nvPr/>
          </p:nvCxnSpPr>
          <p:spPr>
            <a:xfrm>
              <a:off x="3113103" y="2325212"/>
              <a:ext cx="5904656" cy="0"/>
            </a:xfrm>
            <a:prstGeom prst="line">
              <a:avLst/>
            </a:prstGeom>
            <a:ln w="111125" cmpd="thickThin">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88CC092-6ADE-4F8B-A0FD-43F517AD4426}"/>
                </a:ext>
              </a:extLst>
            </p:cNvPr>
            <p:cNvGrpSpPr/>
            <p:nvPr/>
          </p:nvGrpSpPr>
          <p:grpSpPr>
            <a:xfrm>
              <a:off x="2111042" y="2891789"/>
              <a:ext cx="8688198" cy="537211"/>
              <a:chOff x="1463914" y="2841193"/>
              <a:chExt cx="8688198" cy="537211"/>
            </a:xfrm>
          </p:grpSpPr>
          <p:sp>
            <p:nvSpPr>
              <p:cNvPr id="16" name="Zone de texte 2">
                <a:extLst>
                  <a:ext uri="{FF2B5EF4-FFF2-40B4-BE49-F238E27FC236}">
                    <a16:creationId xmlns:a16="http://schemas.microsoft.com/office/drawing/2014/main" id="{7196C6CD-47F2-4346-B71D-BF06DCB6B7AB}"/>
                  </a:ext>
                </a:extLst>
              </p:cNvPr>
              <p:cNvSpPr txBox="1">
                <a:spLocks noChangeArrowheads="1"/>
              </p:cNvSpPr>
              <p:nvPr/>
            </p:nvSpPr>
            <p:spPr bwMode="auto">
              <a:xfrm>
                <a:off x="2123728" y="2846909"/>
                <a:ext cx="8028384" cy="53149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fr-FR" sz="2400" b="1" dirty="0">
                    <a:latin typeface="+mj-lt"/>
                    <a:ea typeface="Calibri"/>
                    <a:cs typeface="Times New Roman"/>
                    <a:hlinkClick r:id="rId3">
                      <a:extLst>
                        <a:ext uri="{A12FA001-AC4F-418D-AE19-62706E023703}">
                          <ahyp:hlinkClr xmlns:ahyp="http://schemas.microsoft.com/office/drawing/2018/hyperlinkcolor" val="tx"/>
                        </a:ext>
                      </a:extLst>
                    </a:hlinkClick>
                  </a:rPr>
                  <a:t>http://www.coe.int/cepej/</a:t>
                </a:r>
                <a:endParaRPr lang="fr-FR" sz="2400" b="1" dirty="0">
                  <a:latin typeface="+mj-lt"/>
                  <a:ea typeface="Calibri"/>
                  <a:cs typeface="Times New Roman"/>
                </a:endParaRPr>
              </a:p>
            </p:txBody>
          </p:sp>
          <p:pic>
            <p:nvPicPr>
              <p:cNvPr id="17" name="Picture 10" descr="Afficher l'image d'origine">
                <a:extLst>
                  <a:ext uri="{FF2B5EF4-FFF2-40B4-BE49-F238E27FC236}">
                    <a16:creationId xmlns:a16="http://schemas.microsoft.com/office/drawing/2014/main" id="{204E13D5-2EE1-4C3F-ABCC-BB7E656E1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3914" y="2841193"/>
                <a:ext cx="504000"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78C542F7-46AD-4C33-8187-D337868C1FFC}"/>
                </a:ext>
              </a:extLst>
            </p:cNvPr>
            <p:cNvGrpSpPr/>
            <p:nvPr/>
          </p:nvGrpSpPr>
          <p:grpSpPr>
            <a:xfrm>
              <a:off x="2111042" y="4331456"/>
              <a:ext cx="8716451" cy="543232"/>
              <a:chOff x="715581" y="4065334"/>
              <a:chExt cx="8716451" cy="543233"/>
            </a:xfrm>
          </p:grpSpPr>
          <p:sp>
            <p:nvSpPr>
              <p:cNvPr id="14" name="Zone de texte 2">
                <a:extLst>
                  <a:ext uri="{FF2B5EF4-FFF2-40B4-BE49-F238E27FC236}">
                    <a16:creationId xmlns:a16="http://schemas.microsoft.com/office/drawing/2014/main" id="{6A66B5DA-CCEE-47CD-A829-34872F7469EB}"/>
                  </a:ext>
                </a:extLst>
              </p:cNvPr>
              <p:cNvSpPr txBox="1">
                <a:spLocks noChangeArrowheads="1"/>
              </p:cNvSpPr>
              <p:nvPr/>
            </p:nvSpPr>
            <p:spPr bwMode="auto">
              <a:xfrm>
                <a:off x="1403648" y="4077072"/>
                <a:ext cx="8028384" cy="53149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fr-FR" sz="2400" b="1" dirty="0">
                    <a:latin typeface="+mj-lt"/>
                    <a:ea typeface="Calibri"/>
                    <a:cs typeface="Times New Roman"/>
                  </a:rPr>
                  <a:t>CEPEJ Council of Europe</a:t>
                </a:r>
              </a:p>
            </p:txBody>
          </p:sp>
          <p:pic>
            <p:nvPicPr>
              <p:cNvPr id="15" name="Picture 6" descr="Afficher l'image d'origine">
                <a:extLst>
                  <a:ext uri="{FF2B5EF4-FFF2-40B4-BE49-F238E27FC236}">
                    <a16:creationId xmlns:a16="http://schemas.microsoft.com/office/drawing/2014/main" id="{898DC4C5-5642-41AA-BE28-B8BC5E08D6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581" y="4065334"/>
                <a:ext cx="504000" cy="504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76006947-DEE4-4DE2-B596-0547E16362D4}"/>
                </a:ext>
              </a:extLst>
            </p:cNvPr>
            <p:cNvGrpSpPr/>
            <p:nvPr/>
          </p:nvGrpSpPr>
          <p:grpSpPr>
            <a:xfrm>
              <a:off x="2111042" y="5084025"/>
              <a:ext cx="8752964" cy="564265"/>
              <a:chOff x="715580" y="5157192"/>
              <a:chExt cx="8752964" cy="564265"/>
            </a:xfrm>
          </p:grpSpPr>
          <p:sp>
            <p:nvSpPr>
              <p:cNvPr id="12" name="Zone de texte 2">
                <a:extLst>
                  <a:ext uri="{FF2B5EF4-FFF2-40B4-BE49-F238E27FC236}">
                    <a16:creationId xmlns:a16="http://schemas.microsoft.com/office/drawing/2014/main" id="{D535954B-DD25-453D-B2ED-2A6C2E7EB8BD}"/>
                  </a:ext>
                </a:extLst>
              </p:cNvPr>
              <p:cNvSpPr txBox="1">
                <a:spLocks noChangeArrowheads="1"/>
              </p:cNvSpPr>
              <p:nvPr/>
            </p:nvSpPr>
            <p:spPr bwMode="auto">
              <a:xfrm>
                <a:off x="1440160" y="5157192"/>
                <a:ext cx="8028384" cy="53149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fr-FR" sz="2400" b="1" dirty="0">
                    <a:latin typeface="+mj-lt"/>
                    <a:ea typeface="Calibri"/>
                    <a:cs typeface="Times New Roman"/>
                  </a:rPr>
                  <a:t>@</a:t>
                </a:r>
                <a:r>
                  <a:rPr lang="fr-FR" sz="2400" b="1" dirty="0" err="1">
                    <a:latin typeface="+mj-lt"/>
                    <a:ea typeface="Calibri"/>
                    <a:cs typeface="Times New Roman"/>
                  </a:rPr>
                  <a:t>CEPEJ_CoE</a:t>
                </a:r>
                <a:endParaRPr lang="fr-FR" sz="2400" b="1" dirty="0">
                  <a:latin typeface="+mj-lt"/>
                  <a:ea typeface="Calibri"/>
                  <a:cs typeface="Times New Roman"/>
                </a:endParaRPr>
              </a:p>
            </p:txBody>
          </p:sp>
          <p:pic>
            <p:nvPicPr>
              <p:cNvPr id="13" name="Picture 12" descr="Afficher l'image d'origine">
                <a:extLst>
                  <a:ext uri="{FF2B5EF4-FFF2-40B4-BE49-F238E27FC236}">
                    <a16:creationId xmlns:a16="http://schemas.microsoft.com/office/drawing/2014/main" id="{0FEFA396-6011-4BD7-9A7C-15781B64A5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580" y="5217457"/>
                <a:ext cx="504000"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901131A2-CD8E-483A-96F8-01E149E8A024}"/>
                </a:ext>
              </a:extLst>
            </p:cNvPr>
            <p:cNvGrpSpPr/>
            <p:nvPr/>
          </p:nvGrpSpPr>
          <p:grpSpPr>
            <a:xfrm>
              <a:off x="2039565" y="5771123"/>
              <a:ext cx="9496918" cy="664824"/>
              <a:chOff x="2067819" y="6042739"/>
              <a:chExt cx="9496918" cy="664824"/>
            </a:xfrm>
          </p:grpSpPr>
          <p:sp>
            <p:nvSpPr>
              <p:cNvPr id="10" name="Zone de texte 2">
                <a:extLst>
                  <a:ext uri="{FF2B5EF4-FFF2-40B4-BE49-F238E27FC236}">
                    <a16:creationId xmlns:a16="http://schemas.microsoft.com/office/drawing/2014/main" id="{DC728A5D-55BB-468D-980E-9FF1A314719F}"/>
                  </a:ext>
                </a:extLst>
              </p:cNvPr>
              <p:cNvSpPr txBox="1">
                <a:spLocks noChangeArrowheads="1"/>
              </p:cNvSpPr>
              <p:nvPr/>
            </p:nvSpPr>
            <p:spPr bwMode="auto">
              <a:xfrm>
                <a:off x="2067819" y="6042739"/>
                <a:ext cx="646954" cy="66482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fr-FR" sz="3600" b="1" dirty="0">
                    <a:solidFill>
                      <a:schemeClr val="tx1">
                        <a:lumMod val="75000"/>
                        <a:lumOff val="25000"/>
                      </a:schemeClr>
                    </a:solidFill>
                    <a:effectLst>
                      <a:outerShdw blurRad="38100" dist="38100" dir="2700000" algn="tl">
                        <a:srgbClr val="000000">
                          <a:alpha val="43137"/>
                        </a:srgbClr>
                      </a:outerShdw>
                    </a:effectLst>
                    <a:latin typeface="+mj-lt"/>
                    <a:ea typeface="Calibri"/>
                    <a:cs typeface="Times New Roman"/>
                  </a:rPr>
                  <a:t>@ </a:t>
                </a:r>
                <a:endParaRPr lang="fr-FR" sz="3600" dirty="0">
                  <a:solidFill>
                    <a:schemeClr val="tx1">
                      <a:lumMod val="75000"/>
                      <a:lumOff val="25000"/>
                    </a:schemeClr>
                  </a:solidFill>
                  <a:effectLst>
                    <a:outerShdw blurRad="38100" dist="38100" dir="2700000" algn="tl">
                      <a:srgbClr val="000000">
                        <a:alpha val="43137"/>
                      </a:srgbClr>
                    </a:outerShdw>
                  </a:effectLst>
                  <a:latin typeface="+mj-lt"/>
                  <a:ea typeface="Calibri"/>
                  <a:cs typeface="Times New Roman"/>
                </a:endParaRPr>
              </a:p>
            </p:txBody>
          </p:sp>
          <p:sp>
            <p:nvSpPr>
              <p:cNvPr id="11" name="Zone de texte 2">
                <a:extLst>
                  <a:ext uri="{FF2B5EF4-FFF2-40B4-BE49-F238E27FC236}">
                    <a16:creationId xmlns:a16="http://schemas.microsoft.com/office/drawing/2014/main" id="{DAF78896-7B39-49E9-8C59-FEDC3905BCF8}"/>
                  </a:ext>
                </a:extLst>
              </p:cNvPr>
              <p:cNvSpPr txBox="1">
                <a:spLocks noChangeArrowheads="1"/>
              </p:cNvSpPr>
              <p:nvPr/>
            </p:nvSpPr>
            <p:spPr bwMode="auto">
              <a:xfrm>
                <a:off x="2809924" y="6109404"/>
                <a:ext cx="8754813" cy="53149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fr-FR" sz="2400" b="1" dirty="0">
                    <a:latin typeface="+mj-lt"/>
                    <a:ea typeface="Calibri"/>
                    <a:cs typeface="Times New Roman"/>
                  </a:rPr>
                  <a:t>cepej@coe.int</a:t>
                </a:r>
              </a:p>
            </p:txBody>
          </p:sp>
        </p:grpSp>
      </p:grpSp>
    </p:spTree>
    <p:extLst>
      <p:ext uri="{BB962C8B-B14F-4D97-AF65-F5344CB8AC3E}">
        <p14:creationId xmlns:p14="http://schemas.microsoft.com/office/powerpoint/2010/main" val="123242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2.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Comment est organisée CEPEJ-STAT ?</a:t>
            </a:r>
          </a:p>
          <a:p>
            <a:pPr marL="0" lvl="0" indent="0">
              <a:lnSpc>
                <a:spcPct val="115000"/>
              </a:lnSpc>
              <a:spcBef>
                <a:spcPts val="1000"/>
              </a:spcBef>
              <a:buNone/>
            </a:pP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EDECEE5-81F3-4C63-91CD-BA91754AE9AF}"/>
              </a:ext>
            </a:extLst>
          </p:cNvPr>
          <p:cNvSpPr txBox="1">
            <a:spLocks/>
          </p:cNvSpPr>
          <p:nvPr/>
        </p:nvSpPr>
        <p:spPr>
          <a:xfrm>
            <a:off x="119449" y="2429552"/>
            <a:ext cx="4114800"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000" dirty="0">
                <a:solidFill>
                  <a:schemeClr val="tx1">
                    <a:lumMod val="75000"/>
                    <a:lumOff val="25000"/>
                  </a:schemeClr>
                </a:solidFill>
              </a:rPr>
              <a:t>Des tableaux de bord organisés </a:t>
            </a:r>
            <a:r>
              <a:rPr lang="fr-FR" sz="2000" b="1" dirty="0">
                <a:solidFill>
                  <a:schemeClr val="tx1">
                    <a:lumMod val="75000"/>
                    <a:lumOff val="25000"/>
                  </a:schemeClr>
                </a:solidFill>
              </a:rPr>
              <a:t>par thème </a:t>
            </a:r>
            <a:r>
              <a:rPr lang="fr-FR" sz="2000" dirty="0">
                <a:solidFill>
                  <a:schemeClr val="tx1">
                    <a:lumMod val="75000"/>
                    <a:lumOff val="25000"/>
                  </a:schemeClr>
                </a:solidFill>
              </a:rPr>
              <a:t>utilisant différentes présentations de données visuelles interconnectées (graphiques/tableaux/KPI)</a:t>
            </a:r>
            <a:endParaRPr lang="en-US" sz="2000" dirty="0">
              <a:solidFill>
                <a:schemeClr val="tx1">
                  <a:lumMod val="75000"/>
                  <a:lumOff val="25000"/>
                </a:schemeClr>
              </a:solidFill>
            </a:endParaRPr>
          </a:p>
        </p:txBody>
      </p:sp>
      <p:sp>
        <p:nvSpPr>
          <p:cNvPr id="8" name="Content Placeholder 2">
            <a:extLst>
              <a:ext uri="{FF2B5EF4-FFF2-40B4-BE49-F238E27FC236}">
                <a16:creationId xmlns:a16="http://schemas.microsoft.com/office/drawing/2014/main" id="{C9F12E86-93F0-9806-6E85-BD6D0605D7FE}"/>
              </a:ext>
            </a:extLst>
          </p:cNvPr>
          <p:cNvSpPr txBox="1">
            <a:spLocks/>
          </p:cNvSpPr>
          <p:nvPr/>
        </p:nvSpPr>
        <p:spPr>
          <a:xfrm>
            <a:off x="4234249" y="2429552"/>
            <a:ext cx="4790302"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400"/>
              </a:spcBef>
              <a:buFont typeface="Wingdings" panose="05000000000000000000" pitchFamily="2" charset="2"/>
              <a:buChar char="Ø"/>
            </a:pPr>
            <a:r>
              <a:rPr lang="fr-FR" sz="2000" dirty="0">
                <a:solidFill>
                  <a:schemeClr val="tx1">
                    <a:lumMod val="75000"/>
                    <a:lumOff val="25000"/>
                  </a:schemeClr>
                </a:solidFill>
              </a:rPr>
              <a:t>Des </a:t>
            </a:r>
            <a:r>
              <a:rPr lang="fr-FR" sz="2000" b="1" dirty="0">
                <a:solidFill>
                  <a:schemeClr val="tx1">
                    <a:lumMod val="75000"/>
                    <a:lumOff val="25000"/>
                  </a:schemeClr>
                </a:solidFill>
              </a:rPr>
              <a:t>tableaux (</a:t>
            </a:r>
            <a:r>
              <a:rPr lang="fr-FR" sz="2000" dirty="0">
                <a:solidFill>
                  <a:schemeClr val="tx1">
                    <a:lumMod val="75000"/>
                    <a:lumOff val="25000"/>
                  </a:schemeClr>
                </a:solidFill>
              </a:rPr>
              <a:t>graphiques en barres ou cartes) pour tous les pays qui incluent toutes les </a:t>
            </a:r>
            <a:r>
              <a:rPr lang="fr-FR" sz="2000" b="1" dirty="0">
                <a:solidFill>
                  <a:schemeClr val="tx1">
                    <a:lumMod val="75000"/>
                    <a:lumOff val="25000"/>
                  </a:schemeClr>
                </a:solidFill>
              </a:rPr>
              <a:t>données quantitatives </a:t>
            </a:r>
            <a:r>
              <a:rPr lang="fr-FR" sz="2000" dirty="0">
                <a:solidFill>
                  <a:schemeClr val="tx1">
                    <a:lumMod val="75000"/>
                    <a:lumOff val="25000"/>
                  </a:schemeClr>
                </a:solidFill>
              </a:rPr>
              <a:t>(numériques). </a:t>
            </a:r>
          </a:p>
          <a:p>
            <a:pPr>
              <a:spcBef>
                <a:spcPts val="2400"/>
              </a:spcBef>
              <a:buFont typeface="Wingdings" panose="05000000000000000000" pitchFamily="2" charset="2"/>
              <a:buChar char="Ø"/>
            </a:pPr>
            <a:r>
              <a:rPr lang="fr-FR" sz="2000" b="1" dirty="0">
                <a:solidFill>
                  <a:schemeClr val="tx1">
                    <a:lumMod val="75000"/>
                    <a:lumOff val="25000"/>
                  </a:schemeClr>
                </a:solidFill>
              </a:rPr>
              <a:t>Des graphiques de fréquence </a:t>
            </a:r>
            <a:r>
              <a:rPr lang="fr-FR" sz="2000" dirty="0">
                <a:solidFill>
                  <a:schemeClr val="tx1">
                    <a:lumMod val="75000"/>
                    <a:lumOff val="25000"/>
                  </a:schemeClr>
                </a:solidFill>
              </a:rPr>
              <a:t>pour les </a:t>
            </a:r>
            <a:r>
              <a:rPr lang="fr-FR" sz="2000" b="1" dirty="0">
                <a:solidFill>
                  <a:schemeClr val="tx1">
                    <a:lumMod val="75000"/>
                    <a:lumOff val="25000"/>
                  </a:schemeClr>
                </a:solidFill>
              </a:rPr>
              <a:t>données qualitatives </a:t>
            </a:r>
            <a:r>
              <a:rPr lang="fr-FR" sz="2000" dirty="0">
                <a:solidFill>
                  <a:schemeClr val="tx1">
                    <a:lumMod val="75000"/>
                    <a:lumOff val="25000"/>
                  </a:schemeClr>
                </a:solidFill>
              </a:rPr>
              <a:t>avec les réponses de chaque pays présentées sur une carte.</a:t>
            </a:r>
          </a:p>
          <a:p>
            <a:pPr>
              <a:spcBef>
                <a:spcPts val="2400"/>
              </a:spcBef>
              <a:buFont typeface="Wingdings" panose="05000000000000000000" pitchFamily="2" charset="2"/>
              <a:buChar char="Ø"/>
            </a:pPr>
            <a:r>
              <a:rPr lang="fr-FR" sz="2000" dirty="0">
                <a:solidFill>
                  <a:schemeClr val="tx1">
                    <a:lumMod val="75000"/>
                    <a:lumOff val="25000"/>
                  </a:schemeClr>
                </a:solidFill>
              </a:rPr>
              <a:t>Une base de données de </a:t>
            </a:r>
            <a:r>
              <a:rPr lang="fr-FR" sz="2000" b="1" dirty="0">
                <a:solidFill>
                  <a:schemeClr val="tx1">
                    <a:lumMod val="75000"/>
                    <a:lumOff val="25000"/>
                  </a:schemeClr>
                </a:solidFill>
              </a:rPr>
              <a:t>toutes les questions </a:t>
            </a:r>
            <a:r>
              <a:rPr lang="fr-FR" sz="2000" dirty="0">
                <a:solidFill>
                  <a:schemeClr val="tx1">
                    <a:lumMod val="75000"/>
                    <a:lumOff val="25000"/>
                  </a:schemeClr>
                </a:solidFill>
              </a:rPr>
              <a:t>et </a:t>
            </a:r>
            <a:r>
              <a:rPr lang="fr-FR" sz="2000" b="1" dirty="0">
                <a:solidFill>
                  <a:schemeClr val="tx1">
                    <a:lumMod val="75000"/>
                    <a:lumOff val="25000"/>
                  </a:schemeClr>
                </a:solidFill>
              </a:rPr>
              <a:t>les projets de réforme</a:t>
            </a:r>
            <a:r>
              <a:rPr lang="fr-FR" sz="2000" dirty="0">
                <a:solidFill>
                  <a:schemeClr val="tx1">
                    <a:lumMod val="75000"/>
                    <a:lumOff val="25000"/>
                  </a:schemeClr>
                </a:solidFill>
              </a:rPr>
              <a:t>.</a:t>
            </a:r>
            <a:endParaRPr lang="en-US" sz="2000" dirty="0">
              <a:solidFill>
                <a:schemeClr val="tx1">
                  <a:lumMod val="75000"/>
                  <a:lumOff val="25000"/>
                </a:schemeClr>
              </a:solidFill>
            </a:endParaRPr>
          </a:p>
        </p:txBody>
      </p:sp>
      <p:sp>
        <p:nvSpPr>
          <p:cNvPr id="6" name="Espace réservé du numéro de diapositive 5">
            <a:extLst>
              <a:ext uri="{FF2B5EF4-FFF2-40B4-BE49-F238E27FC236}">
                <a16:creationId xmlns:a16="http://schemas.microsoft.com/office/drawing/2014/main" id="{0557085D-E627-E5F1-0E61-899B181DDB15}"/>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4</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9" name="Picture 8">
            <a:extLst>
              <a:ext uri="{FF2B5EF4-FFF2-40B4-BE49-F238E27FC236}">
                <a16:creationId xmlns:a16="http://schemas.microsoft.com/office/drawing/2014/main" id="{A8177795-9D84-90B8-346E-613A655BBAFB}"/>
              </a:ext>
            </a:extLst>
          </p:cNvPr>
          <p:cNvPicPr>
            <a:picLocks noChangeAspect="1"/>
          </p:cNvPicPr>
          <p:nvPr/>
        </p:nvPicPr>
        <p:blipFill rotWithShape="1">
          <a:blip r:embed="rId3"/>
          <a:srcRect r="68408"/>
          <a:stretch/>
        </p:blipFill>
        <p:spPr>
          <a:xfrm>
            <a:off x="457200" y="1891471"/>
            <a:ext cx="1887217" cy="360000"/>
          </a:xfrm>
          <a:prstGeom prst="rect">
            <a:avLst/>
          </a:prstGeom>
        </p:spPr>
      </p:pic>
      <p:pic>
        <p:nvPicPr>
          <p:cNvPr id="11" name="Picture 10">
            <a:extLst>
              <a:ext uri="{FF2B5EF4-FFF2-40B4-BE49-F238E27FC236}">
                <a16:creationId xmlns:a16="http://schemas.microsoft.com/office/drawing/2014/main" id="{ADD4E7E3-B47C-EC06-930C-43F4151C04F0}"/>
              </a:ext>
            </a:extLst>
          </p:cNvPr>
          <p:cNvPicPr>
            <a:picLocks noChangeAspect="1"/>
          </p:cNvPicPr>
          <p:nvPr/>
        </p:nvPicPr>
        <p:blipFill rotWithShape="1">
          <a:blip r:embed="rId3"/>
          <a:srcRect l="74975"/>
          <a:stretch/>
        </p:blipFill>
        <p:spPr>
          <a:xfrm>
            <a:off x="4569496" y="1891471"/>
            <a:ext cx="1494916" cy="360000"/>
          </a:xfrm>
          <a:prstGeom prst="rect">
            <a:avLst/>
          </a:prstGeom>
        </p:spPr>
      </p:pic>
    </p:spTree>
    <p:extLst>
      <p:ext uri="{BB962C8B-B14F-4D97-AF65-F5344CB8AC3E}">
        <p14:creationId xmlns:p14="http://schemas.microsoft.com/office/powerpoint/2010/main" val="3770606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fontScale="70000" lnSpcReduction="20000"/>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2.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Quelles sont les différentes présentations </a:t>
            </a:r>
            <a:r>
              <a:rPr lang="fr-FR" sz="2400"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disponibles dans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CEPEJ-STAT ?</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EDECEE5-81F3-4C63-91CD-BA91754AE9AF}"/>
              </a:ext>
            </a:extLst>
          </p:cNvPr>
          <p:cNvSpPr txBox="1">
            <a:spLocks/>
          </p:cNvSpPr>
          <p:nvPr/>
        </p:nvSpPr>
        <p:spPr>
          <a:xfrm>
            <a:off x="119449" y="2429552"/>
            <a:ext cx="4114800"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Font typeface="Wingdings" panose="05000000000000000000" pitchFamily="2" charset="2"/>
              <a:buChar char="Ø"/>
            </a:pPr>
            <a:r>
              <a:rPr lang="fr-FR" sz="2000" dirty="0">
                <a:solidFill>
                  <a:schemeClr val="tx1">
                    <a:lumMod val="75000"/>
                    <a:lumOff val="25000"/>
                  </a:schemeClr>
                </a:solidFill>
              </a:rPr>
              <a:t>Synthèse des systèmes judiciaires</a:t>
            </a:r>
          </a:p>
          <a:p>
            <a:pPr>
              <a:spcBef>
                <a:spcPts val="1800"/>
              </a:spcBef>
              <a:buFont typeface="Wingdings" panose="05000000000000000000" pitchFamily="2" charset="2"/>
              <a:buChar char="Ø"/>
            </a:pPr>
            <a:r>
              <a:rPr lang="fr-FR" sz="2000" dirty="0">
                <a:solidFill>
                  <a:schemeClr val="tx1">
                    <a:lumMod val="75000"/>
                    <a:lumOff val="25000"/>
                  </a:schemeClr>
                </a:solidFill>
              </a:rPr>
              <a:t>Efficacité </a:t>
            </a:r>
          </a:p>
          <a:p>
            <a:pPr>
              <a:spcBef>
                <a:spcPts val="1800"/>
              </a:spcBef>
              <a:buFont typeface="Wingdings" panose="05000000000000000000" pitchFamily="2" charset="2"/>
              <a:buChar char="Ø"/>
            </a:pPr>
            <a:r>
              <a:rPr lang="en-US" sz="2000" dirty="0">
                <a:solidFill>
                  <a:schemeClr val="tx1">
                    <a:lumMod val="75000"/>
                    <a:lumOff val="25000"/>
                  </a:schemeClr>
                </a:solidFill>
              </a:rPr>
              <a:t>Budget</a:t>
            </a:r>
          </a:p>
          <a:p>
            <a:pPr>
              <a:spcBef>
                <a:spcPts val="1800"/>
              </a:spcBef>
              <a:buFont typeface="Wingdings" panose="05000000000000000000" pitchFamily="2" charset="2"/>
              <a:buChar char="Ø"/>
            </a:pPr>
            <a:r>
              <a:rPr lang="fr-FR" sz="2000" dirty="0">
                <a:solidFill>
                  <a:schemeClr val="tx1">
                    <a:lumMod val="75000"/>
                    <a:lumOff val="25000"/>
                  </a:schemeClr>
                </a:solidFill>
              </a:rPr>
              <a:t>Technologies de l’information et de la communication</a:t>
            </a:r>
          </a:p>
          <a:p>
            <a:pPr>
              <a:spcBef>
                <a:spcPts val="1800"/>
              </a:spcBef>
              <a:buFont typeface="Wingdings" panose="05000000000000000000" pitchFamily="2" charset="2"/>
              <a:buChar char="Ø"/>
            </a:pPr>
            <a:r>
              <a:rPr lang="fr-FR" sz="2000" dirty="0">
                <a:solidFill>
                  <a:schemeClr val="tx1">
                    <a:lumMod val="75000"/>
                    <a:lumOff val="25000"/>
                  </a:schemeClr>
                </a:solidFill>
              </a:rPr>
              <a:t>Parité</a:t>
            </a:r>
          </a:p>
          <a:p>
            <a:pPr>
              <a:spcBef>
                <a:spcPts val="1800"/>
              </a:spcBef>
              <a:buFont typeface="Wingdings" panose="05000000000000000000" pitchFamily="2" charset="2"/>
              <a:buChar char="Ø"/>
            </a:pPr>
            <a:r>
              <a:rPr lang="fr-FR" sz="2000" dirty="0">
                <a:solidFill>
                  <a:schemeClr val="tx1">
                    <a:lumMod val="75000"/>
                    <a:lumOff val="25000"/>
                  </a:schemeClr>
                </a:solidFill>
              </a:rPr>
              <a:t>Juges et procureurs</a:t>
            </a:r>
          </a:p>
          <a:p>
            <a:pPr>
              <a:spcBef>
                <a:spcPts val="1800"/>
              </a:spcBef>
              <a:buFont typeface="Wingdings" panose="05000000000000000000" pitchFamily="2" charset="2"/>
              <a:buChar char="Ø"/>
            </a:pPr>
            <a:r>
              <a:rPr lang="en-US" sz="2000" dirty="0">
                <a:solidFill>
                  <a:schemeClr val="tx1">
                    <a:lumMod val="75000"/>
                    <a:lumOff val="25000"/>
                  </a:schemeClr>
                </a:solidFill>
              </a:rPr>
              <a:t>Fiches pays </a:t>
            </a:r>
          </a:p>
        </p:txBody>
      </p:sp>
      <p:sp>
        <p:nvSpPr>
          <p:cNvPr id="8" name="Content Placeholder 2">
            <a:extLst>
              <a:ext uri="{FF2B5EF4-FFF2-40B4-BE49-F238E27FC236}">
                <a16:creationId xmlns:a16="http://schemas.microsoft.com/office/drawing/2014/main" id="{C9F12E86-93F0-9806-6E85-BD6D0605D7FE}"/>
              </a:ext>
            </a:extLst>
          </p:cNvPr>
          <p:cNvSpPr txBox="1">
            <a:spLocks/>
          </p:cNvSpPr>
          <p:nvPr/>
        </p:nvSpPr>
        <p:spPr>
          <a:xfrm>
            <a:off x="4234249" y="2429552"/>
            <a:ext cx="4366054" cy="392679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Font typeface="Wingdings" panose="05000000000000000000" pitchFamily="2" charset="2"/>
              <a:buChar char="Ø"/>
            </a:pPr>
            <a:r>
              <a:rPr lang="fr-FR" sz="2000" dirty="0">
                <a:solidFill>
                  <a:schemeClr val="tx1">
                    <a:lumMod val="75000"/>
                    <a:lumOff val="25000"/>
                  </a:schemeClr>
                </a:solidFill>
              </a:rPr>
              <a:t>Recherche par thèmes (basée sur les données quantitatives)</a:t>
            </a:r>
          </a:p>
          <a:p>
            <a:pPr>
              <a:spcBef>
                <a:spcPts val="1800"/>
              </a:spcBef>
              <a:buFont typeface="Wingdings" panose="05000000000000000000" pitchFamily="2" charset="2"/>
              <a:buChar char="Ø"/>
            </a:pPr>
            <a:r>
              <a:rPr lang="fr-FR" sz="2000" dirty="0">
                <a:solidFill>
                  <a:schemeClr val="tx1">
                    <a:lumMod val="75000"/>
                    <a:lumOff val="25000"/>
                  </a:schemeClr>
                </a:solidFill>
              </a:rPr>
              <a:t>Variation des données quantitatives</a:t>
            </a:r>
          </a:p>
          <a:p>
            <a:pPr>
              <a:spcBef>
                <a:spcPts val="1800"/>
              </a:spcBef>
              <a:buFont typeface="Wingdings" panose="05000000000000000000" pitchFamily="2" charset="2"/>
              <a:buChar char="Ø"/>
            </a:pPr>
            <a:r>
              <a:rPr lang="fr-FR" sz="2000" dirty="0">
                <a:solidFill>
                  <a:schemeClr val="tx1">
                    <a:lumMod val="75000"/>
                    <a:lumOff val="25000"/>
                  </a:schemeClr>
                </a:solidFill>
              </a:rPr>
              <a:t>Recherche par thèmes (basée sur les données qualitatives)</a:t>
            </a:r>
          </a:p>
          <a:p>
            <a:pPr>
              <a:spcBef>
                <a:spcPts val="1800"/>
              </a:spcBef>
              <a:buFont typeface="Wingdings" panose="05000000000000000000" pitchFamily="2" charset="2"/>
              <a:buChar char="Ø"/>
            </a:pPr>
            <a:r>
              <a:rPr lang="fr-FR" sz="2000" dirty="0">
                <a:solidFill>
                  <a:schemeClr val="tx1">
                    <a:lumMod val="75000"/>
                    <a:lumOff val="25000"/>
                  </a:schemeClr>
                </a:solidFill>
              </a:rPr>
              <a:t>Recherche par numéros de questions ou mots-clés du questionnaire CEPEJ</a:t>
            </a:r>
          </a:p>
          <a:p>
            <a:pPr>
              <a:spcBef>
                <a:spcPts val="1800"/>
              </a:spcBef>
              <a:buFont typeface="Wingdings" panose="05000000000000000000" pitchFamily="2" charset="2"/>
              <a:buChar char="Ø"/>
            </a:pPr>
            <a:r>
              <a:rPr lang="fr-FR" sz="2000" dirty="0">
                <a:solidFill>
                  <a:schemeClr val="tx1">
                    <a:lumMod val="75000"/>
                    <a:lumOff val="25000"/>
                  </a:schemeClr>
                </a:solidFill>
              </a:rPr>
              <a:t>Réformes</a:t>
            </a:r>
            <a:endParaRPr lang="en-US" sz="2000" dirty="0">
              <a:solidFill>
                <a:schemeClr val="tx1">
                  <a:lumMod val="75000"/>
                  <a:lumOff val="25000"/>
                </a:schemeClr>
              </a:solidFill>
            </a:endParaRPr>
          </a:p>
        </p:txBody>
      </p:sp>
      <p:sp>
        <p:nvSpPr>
          <p:cNvPr id="6" name="Espace réservé du numéro de diapositive 5">
            <a:extLst>
              <a:ext uri="{FF2B5EF4-FFF2-40B4-BE49-F238E27FC236}">
                <a16:creationId xmlns:a16="http://schemas.microsoft.com/office/drawing/2014/main" id="{9A9E793E-E51B-7087-0AD2-A098FE143E8E}"/>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5</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7" name="Picture 6">
            <a:extLst>
              <a:ext uri="{FF2B5EF4-FFF2-40B4-BE49-F238E27FC236}">
                <a16:creationId xmlns:a16="http://schemas.microsoft.com/office/drawing/2014/main" id="{E159E322-1267-053C-6B98-A6CD73BE6D2C}"/>
              </a:ext>
            </a:extLst>
          </p:cNvPr>
          <p:cNvPicPr>
            <a:picLocks noChangeAspect="1"/>
          </p:cNvPicPr>
          <p:nvPr/>
        </p:nvPicPr>
        <p:blipFill rotWithShape="1">
          <a:blip r:embed="rId3"/>
          <a:srcRect r="68408"/>
          <a:stretch/>
        </p:blipFill>
        <p:spPr>
          <a:xfrm>
            <a:off x="457200" y="1891471"/>
            <a:ext cx="1887217" cy="360000"/>
          </a:xfrm>
          <a:prstGeom prst="rect">
            <a:avLst/>
          </a:prstGeom>
        </p:spPr>
      </p:pic>
      <p:pic>
        <p:nvPicPr>
          <p:cNvPr id="9" name="Picture 8">
            <a:extLst>
              <a:ext uri="{FF2B5EF4-FFF2-40B4-BE49-F238E27FC236}">
                <a16:creationId xmlns:a16="http://schemas.microsoft.com/office/drawing/2014/main" id="{E6E2D2A3-1BAD-17CB-2BBC-FD7C9D5B95CA}"/>
              </a:ext>
            </a:extLst>
          </p:cNvPr>
          <p:cNvPicPr>
            <a:picLocks noChangeAspect="1"/>
          </p:cNvPicPr>
          <p:nvPr/>
        </p:nvPicPr>
        <p:blipFill rotWithShape="1">
          <a:blip r:embed="rId3"/>
          <a:srcRect l="74975"/>
          <a:stretch/>
        </p:blipFill>
        <p:spPr>
          <a:xfrm>
            <a:off x="4569496" y="1891471"/>
            <a:ext cx="1494916" cy="360000"/>
          </a:xfrm>
          <a:prstGeom prst="rect">
            <a:avLst/>
          </a:prstGeom>
        </p:spPr>
      </p:pic>
    </p:spTree>
    <p:extLst>
      <p:ext uri="{BB962C8B-B14F-4D97-AF65-F5344CB8AC3E}">
        <p14:creationId xmlns:p14="http://schemas.microsoft.com/office/powerpoint/2010/main" val="2914337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US"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3.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Comment fonctionne CEPEJ-STAT ?</a:t>
            </a:r>
          </a:p>
          <a:p>
            <a:pPr marL="0" lvl="0" indent="0">
              <a:lnSpc>
                <a:spcPct val="115000"/>
              </a:lnSpc>
              <a:spcBef>
                <a:spcPts val="1000"/>
              </a:spcBef>
              <a:buNone/>
            </a:pP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EDECEE5-81F3-4C63-91CD-BA91754AE9AF}"/>
              </a:ext>
            </a:extLst>
          </p:cNvPr>
          <p:cNvSpPr txBox="1">
            <a:spLocks/>
          </p:cNvSpPr>
          <p:nvPr/>
        </p:nvSpPr>
        <p:spPr>
          <a:xfrm>
            <a:off x="119448" y="1816333"/>
            <a:ext cx="8883149" cy="234079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000" dirty="0">
                <a:solidFill>
                  <a:schemeClr val="tx1">
                    <a:lumMod val="75000"/>
                    <a:lumOff val="25000"/>
                  </a:schemeClr>
                </a:solidFill>
              </a:rPr>
              <a:t>Tous les tableaux de bord et explorateurs ont un principe d’utilisation similaire.</a:t>
            </a:r>
          </a:p>
          <a:p>
            <a:pPr lvl="1">
              <a:buFont typeface="Wingdings" panose="05000000000000000000" pitchFamily="2" charset="2"/>
              <a:buChar char="Ø"/>
            </a:pPr>
            <a:r>
              <a:rPr lang="fr-FR" sz="1800" dirty="0">
                <a:solidFill>
                  <a:schemeClr val="tx1">
                    <a:lumMod val="75000"/>
                    <a:lumOff val="25000"/>
                  </a:schemeClr>
                </a:solidFill>
              </a:rPr>
              <a:t>Tout d'abord, un utilisateur doit définir tous les filtres dans le tableau de bord/explorateur,</a:t>
            </a:r>
          </a:p>
          <a:p>
            <a:pPr lvl="1">
              <a:buFont typeface="Wingdings" panose="05000000000000000000" pitchFamily="2" charset="2"/>
              <a:buChar char="Ø"/>
            </a:pPr>
            <a:r>
              <a:rPr lang="fr-FR" sz="1800" dirty="0">
                <a:solidFill>
                  <a:schemeClr val="tx1">
                    <a:lumMod val="75000"/>
                    <a:lumOff val="25000"/>
                  </a:schemeClr>
                </a:solidFill>
              </a:rPr>
              <a:t>Ensuite, les données pertinentes seront affichées</a:t>
            </a:r>
          </a:p>
          <a:p>
            <a:pPr lvl="1">
              <a:buFont typeface="Wingdings" panose="05000000000000000000" pitchFamily="2" charset="2"/>
              <a:buChar char="Ø"/>
            </a:pPr>
            <a:r>
              <a:rPr lang="fr-FR" sz="1800" dirty="0">
                <a:solidFill>
                  <a:schemeClr val="tx1">
                    <a:lumMod val="75000"/>
                    <a:lumOff val="25000"/>
                  </a:schemeClr>
                </a:solidFill>
              </a:rPr>
              <a:t>Les filtres peuvent être: </a:t>
            </a:r>
            <a:endParaRPr lang="fr-FR" sz="1800" dirty="0">
              <a:solidFill>
                <a:schemeClr val="tx1">
                  <a:lumMod val="75000"/>
                  <a:lumOff val="25000"/>
                </a:schemeClr>
              </a:solidFill>
              <a:highlight>
                <a:srgbClr val="00FF00"/>
              </a:highlight>
            </a:endParaRPr>
          </a:p>
          <a:p>
            <a:pPr lvl="2">
              <a:buFont typeface="Wingdings" panose="05000000000000000000" pitchFamily="2" charset="2"/>
              <a:buChar char="Ø"/>
            </a:pPr>
            <a:r>
              <a:rPr lang="fr-FR" sz="1600" dirty="0">
                <a:solidFill>
                  <a:schemeClr val="tx1">
                    <a:lumMod val="75000"/>
                    <a:lumOff val="25000"/>
                  </a:schemeClr>
                </a:solidFill>
              </a:rPr>
              <a:t>vertical ou</a:t>
            </a:r>
          </a:p>
          <a:p>
            <a:pPr lvl="2">
              <a:buFont typeface="Wingdings" panose="05000000000000000000" pitchFamily="2" charset="2"/>
              <a:buChar char="Ø"/>
            </a:pPr>
            <a:r>
              <a:rPr lang="fr-FR" sz="1600" dirty="0">
                <a:solidFill>
                  <a:schemeClr val="tx1">
                    <a:lumMod val="75000"/>
                    <a:lumOff val="25000"/>
                  </a:schemeClr>
                </a:solidFill>
              </a:rPr>
              <a:t>horizontal</a:t>
            </a:r>
            <a:endParaRPr lang="en-US" sz="100" dirty="0">
              <a:solidFill>
                <a:schemeClr val="tx1">
                  <a:lumMod val="75000"/>
                  <a:lumOff val="25000"/>
                </a:schemeClr>
              </a:solidFill>
            </a:endParaRPr>
          </a:p>
        </p:txBody>
      </p:sp>
      <p:pic>
        <p:nvPicPr>
          <p:cNvPr id="6" name="Picture 5">
            <a:extLst>
              <a:ext uri="{FF2B5EF4-FFF2-40B4-BE49-F238E27FC236}">
                <a16:creationId xmlns:a16="http://schemas.microsoft.com/office/drawing/2014/main" id="{C5B062B5-6762-7F1E-CEBD-C5E1C892FC47}"/>
              </a:ext>
            </a:extLst>
          </p:cNvPr>
          <p:cNvPicPr>
            <a:picLocks noChangeAspect="1"/>
          </p:cNvPicPr>
          <p:nvPr/>
        </p:nvPicPr>
        <p:blipFill rotWithShape="1">
          <a:blip r:embed="rId3"/>
          <a:srcRect b="11983"/>
          <a:stretch/>
        </p:blipFill>
        <p:spPr bwMode="auto">
          <a:xfrm>
            <a:off x="375500" y="4157125"/>
            <a:ext cx="3640319" cy="2265468"/>
          </a:xfrm>
          <a:prstGeom prst="rect">
            <a:avLst/>
          </a:prstGeom>
          <a:noFill/>
          <a:ln>
            <a:noFill/>
          </a:ln>
        </p:spPr>
      </p:pic>
      <p:pic>
        <p:nvPicPr>
          <p:cNvPr id="7" name="Picture 6">
            <a:extLst>
              <a:ext uri="{FF2B5EF4-FFF2-40B4-BE49-F238E27FC236}">
                <a16:creationId xmlns:a16="http://schemas.microsoft.com/office/drawing/2014/main" id="{D0417A30-DAEF-AACD-5DBB-AC1F75F4503F}"/>
              </a:ext>
            </a:extLst>
          </p:cNvPr>
          <p:cNvPicPr>
            <a:picLocks noChangeAspect="1"/>
          </p:cNvPicPr>
          <p:nvPr/>
        </p:nvPicPr>
        <p:blipFill rotWithShape="1">
          <a:blip r:embed="rId4"/>
          <a:srcRect t="1074"/>
          <a:stretch/>
        </p:blipFill>
        <p:spPr bwMode="auto">
          <a:xfrm>
            <a:off x="4195467" y="4157125"/>
            <a:ext cx="4627482" cy="1922811"/>
          </a:xfrm>
          <a:prstGeom prst="rect">
            <a:avLst/>
          </a:prstGeom>
          <a:noFill/>
          <a:ln>
            <a:noFill/>
          </a:ln>
        </p:spPr>
      </p:pic>
      <p:sp>
        <p:nvSpPr>
          <p:cNvPr id="4" name="Espace réservé du numéro de diapositive 5">
            <a:extLst>
              <a:ext uri="{FF2B5EF4-FFF2-40B4-BE49-F238E27FC236}">
                <a16:creationId xmlns:a16="http://schemas.microsoft.com/office/drawing/2014/main" id="{D5E81387-576E-449D-4025-7F92B81406C3}"/>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6</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5" name="Rectangle 4">
            <a:extLst>
              <a:ext uri="{FF2B5EF4-FFF2-40B4-BE49-F238E27FC236}">
                <a16:creationId xmlns:a16="http://schemas.microsoft.com/office/drawing/2014/main" id="{8FEC27AE-5F5E-315C-493F-0AA1E1C45831}"/>
              </a:ext>
            </a:extLst>
          </p:cNvPr>
          <p:cNvSpPr/>
          <p:nvPr/>
        </p:nvSpPr>
        <p:spPr>
          <a:xfrm>
            <a:off x="3176833" y="4344285"/>
            <a:ext cx="725865" cy="2121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Arrow: Right 7">
            <a:extLst>
              <a:ext uri="{FF2B5EF4-FFF2-40B4-BE49-F238E27FC236}">
                <a16:creationId xmlns:a16="http://schemas.microsoft.com/office/drawing/2014/main" id="{06A03572-0BEB-0DDE-D5A4-0CBDF4D75E20}"/>
              </a:ext>
            </a:extLst>
          </p:cNvPr>
          <p:cNvSpPr/>
          <p:nvPr/>
        </p:nvSpPr>
        <p:spPr>
          <a:xfrm rot="16200000">
            <a:off x="3358450" y="6553586"/>
            <a:ext cx="324000" cy="216000"/>
          </a:xfrm>
          <a:prstGeom prst="right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B0F7A0E-1D43-1819-1EB4-E7D00730E161}"/>
              </a:ext>
            </a:extLst>
          </p:cNvPr>
          <p:cNvSpPr/>
          <p:nvPr/>
        </p:nvSpPr>
        <p:spPr>
          <a:xfrm>
            <a:off x="4865016" y="4540654"/>
            <a:ext cx="3279743" cy="2104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Arrow: Right 9">
            <a:extLst>
              <a:ext uri="{FF2B5EF4-FFF2-40B4-BE49-F238E27FC236}">
                <a16:creationId xmlns:a16="http://schemas.microsoft.com/office/drawing/2014/main" id="{8DE7E976-3650-2C6B-426A-3C176EA862CD}"/>
              </a:ext>
            </a:extLst>
          </p:cNvPr>
          <p:cNvSpPr/>
          <p:nvPr/>
        </p:nvSpPr>
        <p:spPr>
          <a:xfrm>
            <a:off x="4479562" y="4547519"/>
            <a:ext cx="324000" cy="216000"/>
          </a:xfrm>
          <a:prstGeom prst="right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072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US"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3.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Comment fonctionne CEPEJ-STAT </a:t>
            </a:r>
            <a:r>
              <a:rPr lang="en-US"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EDECEE5-81F3-4C63-91CD-BA91754AE9AF}"/>
              </a:ext>
            </a:extLst>
          </p:cNvPr>
          <p:cNvSpPr txBox="1">
            <a:spLocks/>
          </p:cNvSpPr>
          <p:nvPr/>
        </p:nvSpPr>
        <p:spPr>
          <a:xfrm>
            <a:off x="119449" y="2108886"/>
            <a:ext cx="8365524" cy="44018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400" dirty="0">
                <a:solidFill>
                  <a:schemeClr val="tx1">
                    <a:lumMod val="75000"/>
                    <a:lumOff val="25000"/>
                  </a:schemeClr>
                </a:solidFill>
              </a:rPr>
              <a:t>Ces filtres sont présentés comme :</a:t>
            </a:r>
          </a:p>
          <a:p>
            <a:pPr lvl="1">
              <a:buFont typeface="Wingdings" panose="05000000000000000000" pitchFamily="2" charset="2"/>
              <a:buChar char="Ø"/>
            </a:pPr>
            <a:r>
              <a:rPr lang="fr-FR" sz="2000" dirty="0">
                <a:solidFill>
                  <a:schemeClr val="tx1">
                    <a:lumMod val="75000"/>
                    <a:lumOff val="25000"/>
                  </a:schemeClr>
                </a:solidFill>
              </a:rPr>
              <a:t>des listes déroulantes,</a:t>
            </a:r>
          </a:p>
          <a:p>
            <a:pPr lvl="1">
              <a:buFont typeface="Wingdings" panose="05000000000000000000" pitchFamily="2" charset="2"/>
              <a:buChar char="Ø"/>
            </a:pPr>
            <a:r>
              <a:rPr lang="fr-FR" sz="2000" dirty="0">
                <a:solidFill>
                  <a:schemeClr val="tx1">
                    <a:lumMod val="75000"/>
                    <a:lumOff val="25000"/>
                  </a:schemeClr>
                </a:solidFill>
              </a:rPr>
              <a:t>des cases à cocher ou</a:t>
            </a:r>
          </a:p>
          <a:p>
            <a:pPr lvl="1">
              <a:buFont typeface="Wingdings" panose="05000000000000000000" pitchFamily="2" charset="2"/>
              <a:buChar char="Ø"/>
            </a:pPr>
            <a:r>
              <a:rPr lang="fr-FR" sz="2000" dirty="0">
                <a:solidFill>
                  <a:schemeClr val="tx1">
                    <a:lumMod val="75000"/>
                    <a:lumOff val="25000"/>
                  </a:schemeClr>
                </a:solidFill>
              </a:rPr>
              <a:t>des radio boutons</a:t>
            </a:r>
            <a:endParaRPr lang="en-US" sz="1600" dirty="0">
              <a:solidFill>
                <a:schemeClr val="tx1">
                  <a:lumMod val="75000"/>
                  <a:lumOff val="25000"/>
                </a:schemeClr>
              </a:solidFill>
            </a:endParaRPr>
          </a:p>
        </p:txBody>
      </p:sp>
      <p:pic>
        <p:nvPicPr>
          <p:cNvPr id="9" name="Picture 8">
            <a:extLst>
              <a:ext uri="{FF2B5EF4-FFF2-40B4-BE49-F238E27FC236}">
                <a16:creationId xmlns:a16="http://schemas.microsoft.com/office/drawing/2014/main" id="{B0531BEE-AAF8-7CE0-3C9A-B282B55F015F}"/>
              </a:ext>
            </a:extLst>
          </p:cNvPr>
          <p:cNvPicPr>
            <a:picLocks noChangeAspect="1"/>
          </p:cNvPicPr>
          <p:nvPr/>
        </p:nvPicPr>
        <p:blipFill>
          <a:blip r:embed="rId3"/>
          <a:srcRect/>
          <a:stretch/>
        </p:blipFill>
        <p:spPr>
          <a:xfrm>
            <a:off x="5488331" y="1965835"/>
            <a:ext cx="1915392" cy="1669279"/>
          </a:xfrm>
          <a:prstGeom prst="rect">
            <a:avLst/>
          </a:prstGeom>
        </p:spPr>
      </p:pic>
      <p:pic>
        <p:nvPicPr>
          <p:cNvPr id="11" name="Picture 10">
            <a:extLst>
              <a:ext uri="{FF2B5EF4-FFF2-40B4-BE49-F238E27FC236}">
                <a16:creationId xmlns:a16="http://schemas.microsoft.com/office/drawing/2014/main" id="{ABE33FB7-69A9-03A4-77E4-F44F1354494C}"/>
              </a:ext>
            </a:extLst>
          </p:cNvPr>
          <p:cNvPicPr>
            <a:picLocks noChangeAspect="1"/>
          </p:cNvPicPr>
          <p:nvPr/>
        </p:nvPicPr>
        <p:blipFill>
          <a:blip r:embed="rId4"/>
          <a:srcRect/>
          <a:stretch/>
        </p:blipFill>
        <p:spPr>
          <a:xfrm>
            <a:off x="3242651" y="2520336"/>
            <a:ext cx="2245680" cy="4095750"/>
          </a:xfrm>
          <a:prstGeom prst="rect">
            <a:avLst/>
          </a:prstGeom>
        </p:spPr>
      </p:pic>
      <p:pic>
        <p:nvPicPr>
          <p:cNvPr id="12" name="Picture 11">
            <a:extLst>
              <a:ext uri="{FF2B5EF4-FFF2-40B4-BE49-F238E27FC236}">
                <a16:creationId xmlns:a16="http://schemas.microsoft.com/office/drawing/2014/main" id="{EBF216E4-7B0D-27A1-77FA-89050EBF2FF0}"/>
              </a:ext>
            </a:extLst>
          </p:cNvPr>
          <p:cNvPicPr>
            <a:picLocks noChangeAspect="1"/>
          </p:cNvPicPr>
          <p:nvPr/>
        </p:nvPicPr>
        <p:blipFill>
          <a:blip r:embed="rId5"/>
          <a:srcRect/>
          <a:stretch/>
        </p:blipFill>
        <p:spPr bwMode="auto">
          <a:xfrm>
            <a:off x="806356" y="4192710"/>
            <a:ext cx="1417197" cy="1783884"/>
          </a:xfrm>
          <a:prstGeom prst="rect">
            <a:avLst/>
          </a:prstGeom>
          <a:noFill/>
          <a:ln>
            <a:noFill/>
          </a:ln>
        </p:spPr>
      </p:pic>
      <p:sp>
        <p:nvSpPr>
          <p:cNvPr id="4" name="Espace réservé du numéro de diapositive 5">
            <a:extLst>
              <a:ext uri="{FF2B5EF4-FFF2-40B4-BE49-F238E27FC236}">
                <a16:creationId xmlns:a16="http://schemas.microsoft.com/office/drawing/2014/main" id="{98677E75-98C9-F227-BA8C-6A139F2C5547}"/>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7</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360805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4.1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 des tableaux de bord</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EDECEE5-81F3-4C63-91CD-BA91754AE9AF}"/>
              </a:ext>
            </a:extLst>
          </p:cNvPr>
          <p:cNvSpPr txBox="1">
            <a:spLocks/>
          </p:cNvSpPr>
          <p:nvPr/>
        </p:nvSpPr>
        <p:spPr>
          <a:xfrm>
            <a:off x="119449" y="2429552"/>
            <a:ext cx="6690926"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400" b="1" dirty="0">
                <a:solidFill>
                  <a:schemeClr val="tx1">
                    <a:lumMod val="75000"/>
                    <a:lumOff val="25000"/>
                  </a:schemeClr>
                </a:solidFill>
              </a:rPr>
              <a:t>Synthèse des systèmes judiciaires</a:t>
            </a:r>
          </a:p>
          <a:p>
            <a:pPr>
              <a:buFont typeface="Wingdings" panose="05000000000000000000" pitchFamily="2" charset="2"/>
              <a:buChar char="Ø"/>
            </a:pPr>
            <a:r>
              <a:rPr lang="fr-FR" sz="2400" dirty="0">
                <a:solidFill>
                  <a:schemeClr val="bg1">
                    <a:lumMod val="85000"/>
                  </a:schemeClr>
                </a:solidFill>
              </a:rPr>
              <a:t>Efficacité </a:t>
            </a:r>
          </a:p>
          <a:p>
            <a:pPr>
              <a:buFont typeface="Wingdings" panose="05000000000000000000" pitchFamily="2" charset="2"/>
              <a:buChar char="Ø"/>
            </a:pPr>
            <a:r>
              <a:rPr lang="fr-FR" sz="2400" dirty="0">
                <a:solidFill>
                  <a:schemeClr val="bg1">
                    <a:lumMod val="85000"/>
                  </a:schemeClr>
                </a:solidFill>
              </a:rPr>
              <a:t>Budget</a:t>
            </a:r>
          </a:p>
          <a:p>
            <a:pPr>
              <a:buFont typeface="Wingdings" panose="05000000000000000000" pitchFamily="2" charset="2"/>
              <a:buChar char="Ø"/>
            </a:pPr>
            <a:r>
              <a:rPr lang="fr-FR" sz="2400" dirty="0">
                <a:solidFill>
                  <a:schemeClr val="bg1">
                    <a:lumMod val="85000"/>
                  </a:schemeClr>
                </a:solidFill>
              </a:rPr>
              <a:t>Technologies de l’information et de la communication</a:t>
            </a:r>
          </a:p>
          <a:p>
            <a:pPr>
              <a:buFont typeface="Wingdings" panose="05000000000000000000" pitchFamily="2" charset="2"/>
              <a:buChar char="Ø"/>
            </a:pPr>
            <a:r>
              <a:rPr lang="fr-FR" sz="2400" dirty="0">
                <a:solidFill>
                  <a:schemeClr val="bg1">
                    <a:lumMod val="85000"/>
                  </a:schemeClr>
                </a:solidFill>
              </a:rPr>
              <a:t>Parité</a:t>
            </a:r>
          </a:p>
          <a:p>
            <a:pPr>
              <a:buFont typeface="Wingdings" panose="05000000000000000000" pitchFamily="2" charset="2"/>
              <a:buChar char="Ø"/>
            </a:pPr>
            <a:r>
              <a:rPr lang="fr-FR" sz="2400" dirty="0">
                <a:solidFill>
                  <a:schemeClr val="bg1">
                    <a:lumMod val="85000"/>
                  </a:schemeClr>
                </a:solidFill>
              </a:rPr>
              <a:t>Juges et procureurs</a:t>
            </a:r>
          </a:p>
          <a:p>
            <a:pPr>
              <a:buFont typeface="Wingdings" panose="05000000000000000000" pitchFamily="2" charset="2"/>
              <a:buChar char="Ø"/>
            </a:pPr>
            <a:r>
              <a:rPr lang="fr-FR" sz="2400" dirty="0">
                <a:solidFill>
                  <a:schemeClr val="bg1">
                    <a:lumMod val="85000"/>
                  </a:schemeClr>
                </a:solidFill>
              </a:rPr>
              <a:t>Fiches pays </a:t>
            </a:r>
            <a:endParaRPr lang="en-US" sz="2400" dirty="0">
              <a:solidFill>
                <a:schemeClr val="bg1">
                  <a:lumMod val="85000"/>
                </a:schemeClr>
              </a:solidFill>
            </a:endParaRPr>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2176849" y="4200992"/>
            <a:ext cx="5023782" cy="2018271"/>
          </a:xfrm>
          <a:prstGeom prst="wedgeRectCallout">
            <a:avLst>
              <a:gd name="adj1" fmla="val -54121"/>
              <a:gd name="adj2" fmla="val -119965"/>
            </a:avLst>
          </a:prstGeo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65000"/>
                    <a:lumOff val="35000"/>
                  </a:schemeClr>
                </a:solidFill>
              </a:rPr>
              <a:t>Fournit les principaux indicateurs particulièrement importants pour observer la performance globale des systèmes judiciaires et constitue un bon tableau de bord d'entrée pour découvrir CEPEJ-STAT et analyser ensemble jusqu'à 5 pays.</a:t>
            </a:r>
            <a:endParaRPr lang="en-GB" dirty="0">
              <a:solidFill>
                <a:schemeClr val="tx1">
                  <a:lumMod val="65000"/>
                  <a:lumOff val="35000"/>
                </a:schemeClr>
              </a:solidFill>
            </a:endParaRPr>
          </a:p>
        </p:txBody>
      </p:sp>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6052094" y="2001795"/>
            <a:ext cx="2526298" cy="1907764"/>
          </a:xfrm>
          <a:prstGeom prst="rect">
            <a:avLst/>
          </a:prstGeom>
          <a:solidFill>
            <a:srgbClr val="FFFF00"/>
          </a:solidFill>
          <a:ln w="76200">
            <a:noFill/>
          </a:ln>
        </p:spPr>
      </p:pic>
      <p:sp>
        <p:nvSpPr>
          <p:cNvPr id="5" name="Espace réservé du numéro de diapositive 5">
            <a:extLst>
              <a:ext uri="{FF2B5EF4-FFF2-40B4-BE49-F238E27FC236}">
                <a16:creationId xmlns:a16="http://schemas.microsoft.com/office/drawing/2014/main" id="{BDAED2D9-4E82-6B18-AA6C-00FC163B0FEE}"/>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8</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7" name="Picture 6">
            <a:extLst>
              <a:ext uri="{FF2B5EF4-FFF2-40B4-BE49-F238E27FC236}">
                <a16:creationId xmlns:a16="http://schemas.microsoft.com/office/drawing/2014/main" id="{FCD90396-8CFD-364E-182A-57AF6B194702}"/>
              </a:ext>
            </a:extLst>
          </p:cNvPr>
          <p:cNvPicPr>
            <a:picLocks noChangeAspect="1"/>
          </p:cNvPicPr>
          <p:nvPr/>
        </p:nvPicPr>
        <p:blipFill rotWithShape="1">
          <a:blip r:embed="rId4"/>
          <a:srcRect r="68408"/>
          <a:stretch/>
        </p:blipFill>
        <p:spPr>
          <a:xfrm>
            <a:off x="457200" y="1891471"/>
            <a:ext cx="1887217" cy="360000"/>
          </a:xfrm>
          <a:prstGeom prst="rect">
            <a:avLst/>
          </a:prstGeom>
        </p:spPr>
      </p:pic>
    </p:spTree>
    <p:extLst>
      <p:ext uri="{BB962C8B-B14F-4D97-AF65-F5344CB8AC3E}">
        <p14:creationId xmlns:p14="http://schemas.microsoft.com/office/powerpoint/2010/main" val="2721951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EE06F-1934-47B1-90D9-1B351D7469A6}"/>
              </a:ext>
            </a:extLst>
          </p:cNvPr>
          <p:cNvSpPr>
            <a:spLocks noGrp="1"/>
          </p:cNvSpPr>
          <p:nvPr>
            <p:ph idx="1"/>
          </p:nvPr>
        </p:nvSpPr>
        <p:spPr>
          <a:xfrm>
            <a:off x="457200" y="1323854"/>
            <a:ext cx="8229600" cy="552691"/>
          </a:xfrm>
        </p:spPr>
        <p:txBody>
          <a:bodyPr>
            <a:normAutofit/>
          </a:bodyPr>
          <a:lstStyle/>
          <a:p>
            <a:pPr marL="0" lvl="0" indent="0">
              <a:lnSpc>
                <a:spcPct val="115000"/>
              </a:lnSpc>
              <a:spcBef>
                <a:spcPts val="1000"/>
              </a:spcBef>
              <a:buNone/>
            </a:pPr>
            <a:r>
              <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4.1 </a:t>
            </a:r>
            <a:r>
              <a:rPr lang="fr-FR"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Contenu des tableaux de bord</a:t>
            </a:r>
            <a:endParaRPr lang="en-GB" sz="24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96D4FA9-78C7-E4E8-2BBB-A89A4D385659}"/>
              </a:ext>
            </a:extLst>
          </p:cNvPr>
          <p:cNvPicPr>
            <a:picLocks/>
          </p:cNvPicPr>
          <p:nvPr/>
        </p:nvPicPr>
        <p:blipFill>
          <a:blip r:embed="rId3"/>
          <a:srcRect/>
          <a:stretch/>
        </p:blipFill>
        <p:spPr>
          <a:xfrm>
            <a:off x="5743895" y="2028842"/>
            <a:ext cx="2724602" cy="1694746"/>
          </a:xfrm>
          <a:prstGeom prst="rect">
            <a:avLst/>
          </a:prstGeom>
          <a:solidFill>
            <a:srgbClr val="FFFF00"/>
          </a:solidFill>
          <a:ln w="76200">
            <a:noFill/>
          </a:ln>
        </p:spPr>
      </p:pic>
      <p:sp>
        <p:nvSpPr>
          <p:cNvPr id="5" name="Espace réservé du numéro de diapositive 5">
            <a:extLst>
              <a:ext uri="{FF2B5EF4-FFF2-40B4-BE49-F238E27FC236}">
                <a16:creationId xmlns:a16="http://schemas.microsoft.com/office/drawing/2014/main" id="{B57DCF6E-F648-D115-1A3F-A04203619AC8}"/>
              </a:ext>
            </a:extLst>
          </p:cNvPr>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9</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7" name="Picture 6">
            <a:extLst>
              <a:ext uri="{FF2B5EF4-FFF2-40B4-BE49-F238E27FC236}">
                <a16:creationId xmlns:a16="http://schemas.microsoft.com/office/drawing/2014/main" id="{52C44895-B09D-CD11-D806-7341ECA74289}"/>
              </a:ext>
            </a:extLst>
          </p:cNvPr>
          <p:cNvPicPr>
            <a:picLocks noChangeAspect="1"/>
          </p:cNvPicPr>
          <p:nvPr/>
        </p:nvPicPr>
        <p:blipFill>
          <a:blip r:embed="rId4"/>
          <a:stretch>
            <a:fillRect/>
          </a:stretch>
        </p:blipFill>
        <p:spPr>
          <a:xfrm>
            <a:off x="457200" y="1793353"/>
            <a:ext cx="1889924" cy="359695"/>
          </a:xfrm>
          <a:prstGeom prst="rect">
            <a:avLst/>
          </a:prstGeom>
        </p:spPr>
      </p:pic>
      <p:sp>
        <p:nvSpPr>
          <p:cNvPr id="9" name="Content Placeholder 2">
            <a:extLst>
              <a:ext uri="{FF2B5EF4-FFF2-40B4-BE49-F238E27FC236}">
                <a16:creationId xmlns:a16="http://schemas.microsoft.com/office/drawing/2014/main" id="{59181AD2-94DB-3F07-F34E-4442FC97A6D4}"/>
              </a:ext>
            </a:extLst>
          </p:cNvPr>
          <p:cNvSpPr txBox="1">
            <a:spLocks/>
          </p:cNvSpPr>
          <p:nvPr/>
        </p:nvSpPr>
        <p:spPr>
          <a:xfrm>
            <a:off x="119449" y="2429552"/>
            <a:ext cx="6690926" cy="4081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fr-FR" sz="2400" dirty="0">
                <a:solidFill>
                  <a:schemeClr val="bg1">
                    <a:lumMod val="85000"/>
                  </a:schemeClr>
                </a:solidFill>
              </a:rPr>
              <a:t>Synthèse des systèmes judiciaires</a:t>
            </a:r>
          </a:p>
          <a:p>
            <a:pPr>
              <a:buFont typeface="Wingdings" panose="05000000000000000000" pitchFamily="2" charset="2"/>
              <a:buChar char="Ø"/>
            </a:pPr>
            <a:r>
              <a:rPr lang="fr-FR" sz="2400" b="1" dirty="0"/>
              <a:t>Efficacité</a:t>
            </a:r>
            <a:r>
              <a:rPr lang="fr-FR" sz="2400" dirty="0">
                <a:solidFill>
                  <a:schemeClr val="bg1">
                    <a:lumMod val="85000"/>
                  </a:schemeClr>
                </a:solidFill>
              </a:rPr>
              <a:t> </a:t>
            </a:r>
          </a:p>
          <a:p>
            <a:pPr>
              <a:buFont typeface="Wingdings" panose="05000000000000000000" pitchFamily="2" charset="2"/>
              <a:buChar char="Ø"/>
            </a:pPr>
            <a:r>
              <a:rPr lang="fr-FR" sz="2400" dirty="0">
                <a:solidFill>
                  <a:schemeClr val="bg1">
                    <a:lumMod val="85000"/>
                  </a:schemeClr>
                </a:solidFill>
              </a:rPr>
              <a:t>Budget</a:t>
            </a:r>
          </a:p>
          <a:p>
            <a:pPr>
              <a:buFont typeface="Wingdings" panose="05000000000000000000" pitchFamily="2" charset="2"/>
              <a:buChar char="Ø"/>
            </a:pPr>
            <a:r>
              <a:rPr lang="fr-FR" sz="2400" dirty="0">
                <a:solidFill>
                  <a:schemeClr val="bg1">
                    <a:lumMod val="85000"/>
                  </a:schemeClr>
                </a:solidFill>
              </a:rPr>
              <a:t>Technologies de l’information et de la communication</a:t>
            </a:r>
          </a:p>
          <a:p>
            <a:pPr>
              <a:buFont typeface="Wingdings" panose="05000000000000000000" pitchFamily="2" charset="2"/>
              <a:buChar char="Ø"/>
            </a:pPr>
            <a:r>
              <a:rPr lang="fr-FR" sz="2400" dirty="0">
                <a:solidFill>
                  <a:schemeClr val="bg1">
                    <a:lumMod val="85000"/>
                  </a:schemeClr>
                </a:solidFill>
              </a:rPr>
              <a:t>Parité</a:t>
            </a:r>
          </a:p>
          <a:p>
            <a:pPr>
              <a:buFont typeface="Wingdings" panose="05000000000000000000" pitchFamily="2" charset="2"/>
              <a:buChar char="Ø"/>
            </a:pPr>
            <a:r>
              <a:rPr lang="fr-FR" sz="2400" dirty="0">
                <a:solidFill>
                  <a:schemeClr val="bg1">
                    <a:lumMod val="85000"/>
                  </a:schemeClr>
                </a:solidFill>
              </a:rPr>
              <a:t>Juges et procureurs</a:t>
            </a:r>
          </a:p>
          <a:p>
            <a:pPr>
              <a:buFont typeface="Wingdings" panose="05000000000000000000" pitchFamily="2" charset="2"/>
              <a:buChar char="Ø"/>
            </a:pPr>
            <a:r>
              <a:rPr lang="fr-FR" sz="2400" dirty="0">
                <a:solidFill>
                  <a:schemeClr val="bg1">
                    <a:lumMod val="85000"/>
                  </a:schemeClr>
                </a:solidFill>
              </a:rPr>
              <a:t>Fiches pays </a:t>
            </a:r>
            <a:endParaRPr lang="en-US" sz="2400" dirty="0">
              <a:solidFill>
                <a:schemeClr val="bg1">
                  <a:lumMod val="85000"/>
                </a:schemeClr>
              </a:solidFill>
            </a:endParaRPr>
          </a:p>
        </p:txBody>
      </p:sp>
      <p:sp>
        <p:nvSpPr>
          <p:cNvPr id="6" name="Speech Bubble: Rectangle 5">
            <a:extLst>
              <a:ext uri="{FF2B5EF4-FFF2-40B4-BE49-F238E27FC236}">
                <a16:creationId xmlns:a16="http://schemas.microsoft.com/office/drawing/2014/main" id="{65B64F66-2205-A996-7CF6-5E42F24C877F}"/>
              </a:ext>
            </a:extLst>
          </p:cNvPr>
          <p:cNvSpPr/>
          <p:nvPr/>
        </p:nvSpPr>
        <p:spPr>
          <a:xfrm>
            <a:off x="2176849" y="4200992"/>
            <a:ext cx="5023782" cy="2018271"/>
          </a:xfrm>
          <a:prstGeom prst="wedgeRectCallout">
            <a:avLst>
              <a:gd name="adj1" fmla="val -56417"/>
              <a:gd name="adj2" fmla="val -97108"/>
            </a:avLst>
          </a:prstGeo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solidFill>
                  <a:schemeClr val="tx1">
                    <a:lumMod val="65000"/>
                    <a:lumOff val="35000"/>
                  </a:schemeClr>
                </a:solidFill>
              </a:rPr>
              <a:t>Affiche uniquement les indicateurs qui mesurent l'efficacité des systèmes judiciaires, en particulier le Clearance Rate(CR) et le Disposition Time (DT), ainsi que les catégories d'efficacité.</a:t>
            </a:r>
            <a:endParaRPr lang="en-GB" dirty="0">
              <a:solidFill>
                <a:schemeClr val="tx1">
                  <a:lumMod val="65000"/>
                  <a:lumOff val="35000"/>
                </a:schemeClr>
              </a:solidFill>
            </a:endParaRPr>
          </a:p>
        </p:txBody>
      </p:sp>
    </p:spTree>
    <p:extLst>
      <p:ext uri="{BB962C8B-B14F-4D97-AF65-F5344CB8AC3E}">
        <p14:creationId xmlns:p14="http://schemas.microsoft.com/office/powerpoint/2010/main" val="454615566"/>
      </p:ext>
    </p:extLst>
  </p:cSld>
  <p:clrMapOvr>
    <a:masterClrMapping/>
  </p:clrMapOvr>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2540</TotalTime>
  <Words>2717</Words>
  <Application>Microsoft Office PowerPoint</Application>
  <PresentationFormat>On-screen Show (4:3)</PresentationFormat>
  <Paragraphs>292</Paragraphs>
  <Slides>32</Slides>
  <Notes>32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Arial</vt:lpstr>
      <vt:lpstr>Arial Narrow</vt:lpstr>
      <vt:lpstr>Calibr</vt:lpstr>
      <vt:lpstr>Calibri</vt:lpstr>
      <vt:lpstr>Calibri Light</vt:lpstr>
      <vt:lpstr>Cambria</vt:lpstr>
      <vt:lpstr>Wingdings</vt:lpstr>
      <vt:lpstr>2_Conception personnalisée</vt:lpstr>
      <vt:lpstr>1_Conception personnalisée</vt:lpstr>
      <vt:lpstr>Conception personnalisée</vt:lpstr>
      <vt:lpstr>COMMENT UTILISER CEPEJ-STAT  “Base de données dynamique des systèmes judiciaires européens”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CEPEJ STAT   “Dynamic database of European judicial systems”</dc:title>
  <dc:creator>NAUMOVSKA Lidija</dc:creator>
  <cp:lastModifiedBy>Louise WIES</cp:lastModifiedBy>
  <cp:revision>38</cp:revision>
  <dcterms:created xsi:type="dcterms:W3CDTF">2015-12-09T08:37:49Z</dcterms:created>
  <dcterms:modified xsi:type="dcterms:W3CDTF">2024-07-22T13:22:44Z</dcterms:modified>
</cp:coreProperties>
</file>