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 id="2147483683" r:id="rId2"/>
    <p:sldMasterId id="2147483685" r:id="rId3"/>
  </p:sldMasterIdLst>
  <p:notesMasterIdLst>
    <p:notesMasterId r:id="rId36"/>
  </p:notesMasterIdLst>
  <p:handoutMasterIdLst>
    <p:handoutMasterId r:id="rId37"/>
  </p:handoutMasterIdLst>
  <p:sldIdLst>
    <p:sldId id="264" r:id="rId4"/>
    <p:sldId id="308" r:id="rId5"/>
    <p:sldId id="298" r:id="rId6"/>
    <p:sldId id="309" r:id="rId7"/>
    <p:sldId id="310" r:id="rId8"/>
    <p:sldId id="324" r:id="rId9"/>
    <p:sldId id="325" r:id="rId10"/>
    <p:sldId id="311" r:id="rId11"/>
    <p:sldId id="312" r:id="rId12"/>
    <p:sldId id="313" r:id="rId13"/>
    <p:sldId id="314" r:id="rId14"/>
    <p:sldId id="315" r:id="rId15"/>
    <p:sldId id="316" r:id="rId16"/>
    <p:sldId id="317" r:id="rId17"/>
    <p:sldId id="318" r:id="rId18"/>
    <p:sldId id="320" r:id="rId19"/>
    <p:sldId id="321" r:id="rId20"/>
    <p:sldId id="322" r:id="rId21"/>
    <p:sldId id="323" r:id="rId22"/>
    <p:sldId id="266" r:id="rId23"/>
    <p:sldId id="327" r:id="rId24"/>
    <p:sldId id="328" r:id="rId25"/>
    <p:sldId id="330" r:id="rId26"/>
    <p:sldId id="333" r:id="rId27"/>
    <p:sldId id="331" r:id="rId28"/>
    <p:sldId id="329" r:id="rId29"/>
    <p:sldId id="338" r:id="rId30"/>
    <p:sldId id="340" r:id="rId31"/>
    <p:sldId id="339" r:id="rId32"/>
    <p:sldId id="326" r:id="rId33"/>
    <p:sldId id="332" r:id="rId34"/>
    <p:sldId id="300" r:id="rId35"/>
  </p:sldIdLst>
  <p:sldSz cx="9144000" cy="6858000" type="screen4x3"/>
  <p:notesSz cx="6805613" cy="9944100"/>
  <p:defaultTextStyle>
    <a:defPPr>
      <a:defRPr lang="fr-FR"/>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7CFDA71E-1994-CDF5-B732-77E364D3EE6A}" name="NAUMOVSKA Lidija" initials="NL" userId="S::Lidija.NAUMOVSKA@coe.int::f0d7f3bc-626e-40e6-afa1-e3725a854c12" providerId="AD"/>
  <p188:author id="{6DB58FC0-6EC4-8262-F269-CEC07FBB1CCF}" name="ZOL Daniela" initials="ZD" userId="ZOL Daniela" providerId="None"/>
  <p188:author id="{C12445ED-6AE2-C8C8-2236-74B4AEEAE49D}" name="SCHURRER Christel" initials="SC" userId="S::Christel.SCHURRER@coe.int::50b83f59-a4e2-4b00-ab9b-174b87c5aeb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A40"/>
    <a:srgbClr val="002060"/>
    <a:srgbClr val="0D34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41" autoAdjust="0"/>
    <p:restoredTop sz="89447" autoAdjust="0"/>
  </p:normalViewPr>
  <p:slideViewPr>
    <p:cSldViewPr snapToGrid="0" snapToObjects="1">
      <p:cViewPr varScale="1">
        <p:scale>
          <a:sx n="102" d="100"/>
          <a:sy n="102" d="100"/>
        </p:scale>
        <p:origin x="187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46" d="100"/>
          <a:sy n="46" d="100"/>
        </p:scale>
        <p:origin x="2808"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microsoft.com/office/2018/10/relationships/authors" Targe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D44396-DC6E-4A2D-8B0E-0EF79AB02E2B}" type="doc">
      <dgm:prSet loTypeId="urn:microsoft.com/office/officeart/2008/layout/VerticalCurvedList" loCatId="list" qsTypeId="urn:microsoft.com/office/officeart/2005/8/quickstyle/simple1" qsCatId="simple" csTypeId="urn:microsoft.com/office/officeart/2005/8/colors/accent1_4" csCatId="accent1" phldr="1"/>
      <dgm:spPr/>
      <dgm:t>
        <a:bodyPr/>
        <a:lstStyle/>
        <a:p>
          <a:endParaRPr lang="en-GB"/>
        </a:p>
      </dgm:t>
    </dgm:pt>
    <dgm:pt modelId="{2B14F73B-DDD4-456D-93ED-1DDB507B2857}">
      <dgm:prSet phldrT="[Text]"/>
      <dgm:spPr/>
      <dgm:t>
        <a:bodyPr/>
        <a:lstStyle/>
        <a:p>
          <a:r>
            <a:rPr lang="en-GB" b="1" dirty="0"/>
            <a:t>What is CEPEJ-STAT?</a:t>
          </a:r>
          <a:endParaRPr lang="en-GB" dirty="0"/>
        </a:p>
      </dgm:t>
    </dgm:pt>
    <dgm:pt modelId="{C4B946EF-53CB-4483-9E12-E05DD80E1F5F}" type="parTrans" cxnId="{3AAFA669-1A7F-4081-9DC7-732C8F164DE7}">
      <dgm:prSet/>
      <dgm:spPr/>
      <dgm:t>
        <a:bodyPr/>
        <a:lstStyle/>
        <a:p>
          <a:endParaRPr lang="en-GB"/>
        </a:p>
      </dgm:t>
    </dgm:pt>
    <dgm:pt modelId="{34B5E0BB-7AA3-419B-8E6B-B54F25991ACC}" type="sibTrans" cxnId="{3AAFA669-1A7F-4081-9DC7-732C8F164DE7}">
      <dgm:prSet/>
      <dgm:spPr/>
      <dgm:t>
        <a:bodyPr/>
        <a:lstStyle/>
        <a:p>
          <a:endParaRPr lang="en-GB"/>
        </a:p>
      </dgm:t>
    </dgm:pt>
    <dgm:pt modelId="{C7EFE6FF-45B5-4A28-84ED-CA9A9A268567}">
      <dgm:prSet phldrT="[Text]"/>
      <dgm:spPr/>
      <dgm:t>
        <a:bodyPr/>
        <a:lstStyle/>
        <a:p>
          <a:r>
            <a:rPr lang="en-GB" b="1" dirty="0"/>
            <a:t>How is CEPEJ-STAT organised?</a:t>
          </a:r>
          <a:endParaRPr lang="en-GB" dirty="0"/>
        </a:p>
      </dgm:t>
    </dgm:pt>
    <dgm:pt modelId="{E977FAF1-8AF2-47E0-B031-7FE29A48C49E}" type="parTrans" cxnId="{0FB55F42-2751-49C7-8F98-9FDDDB5C4013}">
      <dgm:prSet/>
      <dgm:spPr/>
      <dgm:t>
        <a:bodyPr/>
        <a:lstStyle/>
        <a:p>
          <a:endParaRPr lang="en-GB"/>
        </a:p>
      </dgm:t>
    </dgm:pt>
    <dgm:pt modelId="{CEF87F38-33D9-4FA4-8771-EF2935844E38}" type="sibTrans" cxnId="{0FB55F42-2751-49C7-8F98-9FDDDB5C4013}">
      <dgm:prSet/>
      <dgm:spPr/>
      <dgm:t>
        <a:bodyPr/>
        <a:lstStyle/>
        <a:p>
          <a:endParaRPr lang="en-GB"/>
        </a:p>
      </dgm:t>
    </dgm:pt>
    <dgm:pt modelId="{8D8E1EF7-7E4D-4BD0-98F4-66BC01920D2F}">
      <dgm:prSet phldrT="[Text]"/>
      <dgm:spPr/>
      <dgm:t>
        <a:bodyPr/>
        <a:lstStyle/>
        <a:p>
          <a:r>
            <a:rPr lang="en-GB" b="1" dirty="0"/>
            <a:t>How CEPEJ-STAT functions?</a:t>
          </a:r>
          <a:endParaRPr lang="en-GB" dirty="0"/>
        </a:p>
      </dgm:t>
    </dgm:pt>
    <dgm:pt modelId="{4E5F36EC-39B4-4BB3-B595-8AC1CC8327B8}" type="parTrans" cxnId="{69C9C8E0-55E2-463D-A53E-9EAD8AAB63AB}">
      <dgm:prSet/>
      <dgm:spPr/>
      <dgm:t>
        <a:bodyPr/>
        <a:lstStyle/>
        <a:p>
          <a:endParaRPr lang="en-GB"/>
        </a:p>
      </dgm:t>
    </dgm:pt>
    <dgm:pt modelId="{F27ADD7A-0AFB-435B-B3E7-920DE622A42E}" type="sibTrans" cxnId="{69C9C8E0-55E2-463D-A53E-9EAD8AAB63AB}">
      <dgm:prSet/>
      <dgm:spPr/>
      <dgm:t>
        <a:bodyPr/>
        <a:lstStyle/>
        <a:p>
          <a:endParaRPr lang="en-GB"/>
        </a:p>
      </dgm:t>
    </dgm:pt>
    <dgm:pt modelId="{0E3D046B-3B9D-4BD6-A650-DAAFCECA382B}">
      <dgm:prSet phldrT="[Text]"/>
      <dgm:spPr/>
      <dgm:t>
        <a:bodyPr/>
        <a:lstStyle/>
        <a:p>
          <a:r>
            <a:rPr lang="en-GB" b="1" dirty="0"/>
            <a:t>Where to find what?</a:t>
          </a:r>
          <a:endParaRPr lang="en-GB" dirty="0"/>
        </a:p>
      </dgm:t>
    </dgm:pt>
    <dgm:pt modelId="{3BDC6580-2421-49B8-AC32-DAFABFB3C6BB}" type="parTrans" cxnId="{E7AA971D-B6A6-440C-B850-F6C69FD4F513}">
      <dgm:prSet/>
      <dgm:spPr/>
      <dgm:t>
        <a:bodyPr/>
        <a:lstStyle/>
        <a:p>
          <a:endParaRPr lang="en-GB"/>
        </a:p>
      </dgm:t>
    </dgm:pt>
    <dgm:pt modelId="{F05B4361-1FBF-49D2-88F3-356A921756B1}" type="sibTrans" cxnId="{E7AA971D-B6A6-440C-B850-F6C69FD4F513}">
      <dgm:prSet/>
      <dgm:spPr/>
      <dgm:t>
        <a:bodyPr/>
        <a:lstStyle/>
        <a:p>
          <a:endParaRPr lang="en-GB"/>
        </a:p>
      </dgm:t>
    </dgm:pt>
    <dgm:pt modelId="{3F3BFACF-2953-4836-B7F5-BDE3AC419F66}">
      <dgm:prSet phldrT="[Text]"/>
      <dgm:spPr/>
      <dgm:t>
        <a:bodyPr/>
        <a:lstStyle/>
        <a:p>
          <a:r>
            <a:rPr lang="en-US" b="1" dirty="0"/>
            <a:t>Hints to find data - hierarchy</a:t>
          </a:r>
          <a:endParaRPr lang="en-GB" b="1" dirty="0"/>
        </a:p>
      </dgm:t>
    </dgm:pt>
    <dgm:pt modelId="{1DCF7411-760D-4B80-87E6-016BCB4D4C0F}" type="parTrans" cxnId="{194F4BB9-4868-409B-BEBC-B09518EA760D}">
      <dgm:prSet/>
      <dgm:spPr/>
      <dgm:t>
        <a:bodyPr/>
        <a:lstStyle/>
        <a:p>
          <a:endParaRPr lang="fr-FR"/>
        </a:p>
      </dgm:t>
    </dgm:pt>
    <dgm:pt modelId="{3A9A726A-C866-4BC2-A8CD-2C7A3FF5D2F8}" type="sibTrans" cxnId="{194F4BB9-4868-409B-BEBC-B09518EA760D}">
      <dgm:prSet/>
      <dgm:spPr/>
      <dgm:t>
        <a:bodyPr/>
        <a:lstStyle/>
        <a:p>
          <a:endParaRPr lang="fr-FR"/>
        </a:p>
      </dgm:t>
    </dgm:pt>
    <dgm:pt modelId="{FBE378FA-8F94-4A05-811C-9B334047F9B5}" type="pres">
      <dgm:prSet presAssocID="{1AD44396-DC6E-4A2D-8B0E-0EF79AB02E2B}" presName="Name0" presStyleCnt="0">
        <dgm:presLayoutVars>
          <dgm:chMax val="7"/>
          <dgm:chPref val="7"/>
          <dgm:dir/>
        </dgm:presLayoutVars>
      </dgm:prSet>
      <dgm:spPr/>
    </dgm:pt>
    <dgm:pt modelId="{577BB8C0-F05F-410E-8145-0001AE803171}" type="pres">
      <dgm:prSet presAssocID="{1AD44396-DC6E-4A2D-8B0E-0EF79AB02E2B}" presName="Name1" presStyleCnt="0"/>
      <dgm:spPr/>
    </dgm:pt>
    <dgm:pt modelId="{5C9AB7D5-37C2-449E-8B59-BBC78726E2C2}" type="pres">
      <dgm:prSet presAssocID="{1AD44396-DC6E-4A2D-8B0E-0EF79AB02E2B}" presName="cycle" presStyleCnt="0"/>
      <dgm:spPr/>
    </dgm:pt>
    <dgm:pt modelId="{1D5C620B-3547-41F7-815A-7C466C8C970F}" type="pres">
      <dgm:prSet presAssocID="{1AD44396-DC6E-4A2D-8B0E-0EF79AB02E2B}" presName="srcNode" presStyleLbl="node1" presStyleIdx="0" presStyleCnt="5"/>
      <dgm:spPr/>
    </dgm:pt>
    <dgm:pt modelId="{1AF0D300-2D03-4C92-AB50-EEC490763575}" type="pres">
      <dgm:prSet presAssocID="{1AD44396-DC6E-4A2D-8B0E-0EF79AB02E2B}" presName="conn" presStyleLbl="parChTrans1D2" presStyleIdx="0" presStyleCnt="1"/>
      <dgm:spPr/>
    </dgm:pt>
    <dgm:pt modelId="{F3F7B304-BE95-4613-802D-3460C1D1F2A4}" type="pres">
      <dgm:prSet presAssocID="{1AD44396-DC6E-4A2D-8B0E-0EF79AB02E2B}" presName="extraNode" presStyleLbl="node1" presStyleIdx="0" presStyleCnt="5"/>
      <dgm:spPr/>
    </dgm:pt>
    <dgm:pt modelId="{3BA78E8C-283A-4979-A670-C11554E2DAF4}" type="pres">
      <dgm:prSet presAssocID="{1AD44396-DC6E-4A2D-8B0E-0EF79AB02E2B}" presName="dstNode" presStyleLbl="node1" presStyleIdx="0" presStyleCnt="5"/>
      <dgm:spPr/>
    </dgm:pt>
    <dgm:pt modelId="{39F1EE63-02A1-4545-A0B1-EC1A69A1C73E}" type="pres">
      <dgm:prSet presAssocID="{2B14F73B-DDD4-456D-93ED-1DDB507B2857}" presName="text_1" presStyleLbl="node1" presStyleIdx="0" presStyleCnt="5">
        <dgm:presLayoutVars>
          <dgm:bulletEnabled val="1"/>
        </dgm:presLayoutVars>
      </dgm:prSet>
      <dgm:spPr/>
    </dgm:pt>
    <dgm:pt modelId="{93ACE1B1-DEC6-41BC-9413-E4282800097F}" type="pres">
      <dgm:prSet presAssocID="{2B14F73B-DDD4-456D-93ED-1DDB507B2857}" presName="accent_1" presStyleCnt="0"/>
      <dgm:spPr/>
    </dgm:pt>
    <dgm:pt modelId="{4CFD2F5D-8F05-4CBA-B5AE-3B216FE82818}" type="pres">
      <dgm:prSet presAssocID="{2B14F73B-DDD4-456D-93ED-1DDB507B2857}" presName="accentRepeatNode" presStyleLbl="solidFgAcc1" presStyleIdx="0" presStyleCnt="5"/>
      <dgm:spPr/>
    </dgm:pt>
    <dgm:pt modelId="{0D52CF75-B732-4716-8426-10634314D03A}" type="pres">
      <dgm:prSet presAssocID="{C7EFE6FF-45B5-4A28-84ED-CA9A9A268567}" presName="text_2" presStyleLbl="node1" presStyleIdx="1" presStyleCnt="5">
        <dgm:presLayoutVars>
          <dgm:bulletEnabled val="1"/>
        </dgm:presLayoutVars>
      </dgm:prSet>
      <dgm:spPr/>
    </dgm:pt>
    <dgm:pt modelId="{37D304CC-2755-4FDB-AD19-F2268CFABA23}" type="pres">
      <dgm:prSet presAssocID="{C7EFE6FF-45B5-4A28-84ED-CA9A9A268567}" presName="accent_2" presStyleCnt="0"/>
      <dgm:spPr/>
    </dgm:pt>
    <dgm:pt modelId="{7A209CD9-1ED0-4172-9942-D8FE89344F08}" type="pres">
      <dgm:prSet presAssocID="{C7EFE6FF-45B5-4A28-84ED-CA9A9A268567}" presName="accentRepeatNode" presStyleLbl="solidFgAcc1" presStyleIdx="1" presStyleCnt="5"/>
      <dgm:spPr/>
    </dgm:pt>
    <dgm:pt modelId="{A115734D-982B-47CA-AE87-9F21EC031E97}" type="pres">
      <dgm:prSet presAssocID="{8D8E1EF7-7E4D-4BD0-98F4-66BC01920D2F}" presName="text_3" presStyleLbl="node1" presStyleIdx="2" presStyleCnt="5">
        <dgm:presLayoutVars>
          <dgm:bulletEnabled val="1"/>
        </dgm:presLayoutVars>
      </dgm:prSet>
      <dgm:spPr/>
    </dgm:pt>
    <dgm:pt modelId="{3323A411-8DE6-4669-897F-131F1594642B}" type="pres">
      <dgm:prSet presAssocID="{8D8E1EF7-7E4D-4BD0-98F4-66BC01920D2F}" presName="accent_3" presStyleCnt="0"/>
      <dgm:spPr/>
    </dgm:pt>
    <dgm:pt modelId="{91AA932B-FE77-4815-8CE7-C59D312F83F8}" type="pres">
      <dgm:prSet presAssocID="{8D8E1EF7-7E4D-4BD0-98F4-66BC01920D2F}" presName="accentRepeatNode" presStyleLbl="solidFgAcc1" presStyleIdx="2" presStyleCnt="5"/>
      <dgm:spPr/>
    </dgm:pt>
    <dgm:pt modelId="{0AC37329-8CA4-4F10-B011-801B4D3A5433}" type="pres">
      <dgm:prSet presAssocID="{0E3D046B-3B9D-4BD6-A650-DAAFCECA382B}" presName="text_4" presStyleLbl="node1" presStyleIdx="3" presStyleCnt="5">
        <dgm:presLayoutVars>
          <dgm:bulletEnabled val="1"/>
        </dgm:presLayoutVars>
      </dgm:prSet>
      <dgm:spPr/>
    </dgm:pt>
    <dgm:pt modelId="{83FC5153-5B7C-4B03-912E-755A39175608}" type="pres">
      <dgm:prSet presAssocID="{0E3D046B-3B9D-4BD6-A650-DAAFCECA382B}" presName="accent_4" presStyleCnt="0"/>
      <dgm:spPr/>
    </dgm:pt>
    <dgm:pt modelId="{331AF245-1ED7-4B28-ADDE-A2D3EB2ACBAB}" type="pres">
      <dgm:prSet presAssocID="{0E3D046B-3B9D-4BD6-A650-DAAFCECA382B}" presName="accentRepeatNode" presStyleLbl="solidFgAcc1" presStyleIdx="3" presStyleCnt="5"/>
      <dgm:spPr/>
    </dgm:pt>
    <dgm:pt modelId="{8C28A206-3AE3-4FF3-B208-1A64AC6688D5}" type="pres">
      <dgm:prSet presAssocID="{3F3BFACF-2953-4836-B7F5-BDE3AC419F66}" presName="text_5" presStyleLbl="node1" presStyleIdx="4" presStyleCnt="5">
        <dgm:presLayoutVars>
          <dgm:bulletEnabled val="1"/>
        </dgm:presLayoutVars>
      </dgm:prSet>
      <dgm:spPr/>
    </dgm:pt>
    <dgm:pt modelId="{2EBC4BFC-D9AF-4BE8-B87A-A456E1AB5945}" type="pres">
      <dgm:prSet presAssocID="{3F3BFACF-2953-4836-B7F5-BDE3AC419F66}" presName="accent_5" presStyleCnt="0"/>
      <dgm:spPr/>
    </dgm:pt>
    <dgm:pt modelId="{C4F7E6D7-3C82-47B0-A44B-47AD322F2FFE}" type="pres">
      <dgm:prSet presAssocID="{3F3BFACF-2953-4836-B7F5-BDE3AC419F66}" presName="accentRepeatNode" presStyleLbl="solidFgAcc1" presStyleIdx="4" presStyleCnt="5"/>
      <dgm:spPr/>
    </dgm:pt>
  </dgm:ptLst>
  <dgm:cxnLst>
    <dgm:cxn modelId="{FEDDA50A-C73D-43ED-A7E8-0A9CE6E8647F}" type="presOf" srcId="{2B14F73B-DDD4-456D-93ED-1DDB507B2857}" destId="{39F1EE63-02A1-4545-A0B1-EC1A69A1C73E}" srcOrd="0" destOrd="0" presId="urn:microsoft.com/office/officeart/2008/layout/VerticalCurvedList"/>
    <dgm:cxn modelId="{E7AA971D-B6A6-440C-B850-F6C69FD4F513}" srcId="{1AD44396-DC6E-4A2D-8B0E-0EF79AB02E2B}" destId="{0E3D046B-3B9D-4BD6-A650-DAAFCECA382B}" srcOrd="3" destOrd="0" parTransId="{3BDC6580-2421-49B8-AC32-DAFABFB3C6BB}" sibTransId="{F05B4361-1FBF-49D2-88F3-356A921756B1}"/>
    <dgm:cxn modelId="{AA86C140-EC13-49E7-8F97-9B66DCD9FF1B}" type="presOf" srcId="{34B5E0BB-7AA3-419B-8E6B-B54F25991ACC}" destId="{1AF0D300-2D03-4C92-AB50-EEC490763575}" srcOrd="0" destOrd="0" presId="urn:microsoft.com/office/officeart/2008/layout/VerticalCurvedList"/>
    <dgm:cxn modelId="{0FB55F42-2751-49C7-8F98-9FDDDB5C4013}" srcId="{1AD44396-DC6E-4A2D-8B0E-0EF79AB02E2B}" destId="{C7EFE6FF-45B5-4A28-84ED-CA9A9A268567}" srcOrd="1" destOrd="0" parTransId="{E977FAF1-8AF2-47E0-B031-7FE29A48C49E}" sibTransId="{CEF87F38-33D9-4FA4-8771-EF2935844E38}"/>
    <dgm:cxn modelId="{3AAFA669-1A7F-4081-9DC7-732C8F164DE7}" srcId="{1AD44396-DC6E-4A2D-8B0E-0EF79AB02E2B}" destId="{2B14F73B-DDD4-456D-93ED-1DDB507B2857}" srcOrd="0" destOrd="0" parTransId="{C4B946EF-53CB-4483-9E12-E05DD80E1F5F}" sibTransId="{34B5E0BB-7AA3-419B-8E6B-B54F25991ACC}"/>
    <dgm:cxn modelId="{09C3AA58-6115-4D79-9D74-8277BBA12D7F}" type="presOf" srcId="{8D8E1EF7-7E4D-4BD0-98F4-66BC01920D2F}" destId="{A115734D-982B-47CA-AE87-9F21EC031E97}" srcOrd="0" destOrd="0" presId="urn:microsoft.com/office/officeart/2008/layout/VerticalCurvedList"/>
    <dgm:cxn modelId="{D233D384-46F8-46C3-A8EA-ABC4ADF3764C}" type="presOf" srcId="{3F3BFACF-2953-4836-B7F5-BDE3AC419F66}" destId="{8C28A206-3AE3-4FF3-B208-1A64AC6688D5}" srcOrd="0" destOrd="0" presId="urn:microsoft.com/office/officeart/2008/layout/VerticalCurvedList"/>
    <dgm:cxn modelId="{02BEB0B5-4156-49C3-A029-BCB670C5F3B5}" type="presOf" srcId="{C7EFE6FF-45B5-4A28-84ED-CA9A9A268567}" destId="{0D52CF75-B732-4716-8426-10634314D03A}" srcOrd="0" destOrd="0" presId="urn:microsoft.com/office/officeart/2008/layout/VerticalCurvedList"/>
    <dgm:cxn modelId="{194F4BB9-4868-409B-BEBC-B09518EA760D}" srcId="{1AD44396-DC6E-4A2D-8B0E-0EF79AB02E2B}" destId="{3F3BFACF-2953-4836-B7F5-BDE3AC419F66}" srcOrd="4" destOrd="0" parTransId="{1DCF7411-760D-4B80-87E6-016BCB4D4C0F}" sibTransId="{3A9A726A-C866-4BC2-A8CD-2C7A3FF5D2F8}"/>
    <dgm:cxn modelId="{B4F005D6-E7DB-435F-8140-E40573E8CC05}" type="presOf" srcId="{0E3D046B-3B9D-4BD6-A650-DAAFCECA382B}" destId="{0AC37329-8CA4-4F10-B011-801B4D3A5433}" srcOrd="0" destOrd="0" presId="urn:microsoft.com/office/officeart/2008/layout/VerticalCurvedList"/>
    <dgm:cxn modelId="{69C9C8E0-55E2-463D-A53E-9EAD8AAB63AB}" srcId="{1AD44396-DC6E-4A2D-8B0E-0EF79AB02E2B}" destId="{8D8E1EF7-7E4D-4BD0-98F4-66BC01920D2F}" srcOrd="2" destOrd="0" parTransId="{4E5F36EC-39B4-4BB3-B595-8AC1CC8327B8}" sibTransId="{F27ADD7A-0AFB-435B-B3E7-920DE622A42E}"/>
    <dgm:cxn modelId="{8C96A3EB-D7E9-4C58-8E3D-F8483658809A}" type="presOf" srcId="{1AD44396-DC6E-4A2D-8B0E-0EF79AB02E2B}" destId="{FBE378FA-8F94-4A05-811C-9B334047F9B5}" srcOrd="0" destOrd="0" presId="urn:microsoft.com/office/officeart/2008/layout/VerticalCurvedList"/>
    <dgm:cxn modelId="{55E61CB5-2254-46C1-9161-7C1B2E3B6C3E}" type="presParOf" srcId="{FBE378FA-8F94-4A05-811C-9B334047F9B5}" destId="{577BB8C0-F05F-410E-8145-0001AE803171}" srcOrd="0" destOrd="0" presId="urn:microsoft.com/office/officeart/2008/layout/VerticalCurvedList"/>
    <dgm:cxn modelId="{18A0844F-989E-4FCD-82C6-8FB64EE7533D}" type="presParOf" srcId="{577BB8C0-F05F-410E-8145-0001AE803171}" destId="{5C9AB7D5-37C2-449E-8B59-BBC78726E2C2}" srcOrd="0" destOrd="0" presId="urn:microsoft.com/office/officeart/2008/layout/VerticalCurvedList"/>
    <dgm:cxn modelId="{FCC0F9CF-5BAF-4A33-9D62-01557A3C9D9D}" type="presParOf" srcId="{5C9AB7D5-37C2-449E-8B59-BBC78726E2C2}" destId="{1D5C620B-3547-41F7-815A-7C466C8C970F}" srcOrd="0" destOrd="0" presId="urn:microsoft.com/office/officeart/2008/layout/VerticalCurvedList"/>
    <dgm:cxn modelId="{114BA8FF-4B6C-444B-BB99-289F22E63F7C}" type="presParOf" srcId="{5C9AB7D5-37C2-449E-8B59-BBC78726E2C2}" destId="{1AF0D300-2D03-4C92-AB50-EEC490763575}" srcOrd="1" destOrd="0" presId="urn:microsoft.com/office/officeart/2008/layout/VerticalCurvedList"/>
    <dgm:cxn modelId="{F5005767-C52C-4F72-9879-39DED6C054D8}" type="presParOf" srcId="{5C9AB7D5-37C2-449E-8B59-BBC78726E2C2}" destId="{F3F7B304-BE95-4613-802D-3460C1D1F2A4}" srcOrd="2" destOrd="0" presId="urn:microsoft.com/office/officeart/2008/layout/VerticalCurvedList"/>
    <dgm:cxn modelId="{1D3C1C70-DA68-422A-AF5D-962DDB9BF562}" type="presParOf" srcId="{5C9AB7D5-37C2-449E-8B59-BBC78726E2C2}" destId="{3BA78E8C-283A-4979-A670-C11554E2DAF4}" srcOrd="3" destOrd="0" presId="urn:microsoft.com/office/officeart/2008/layout/VerticalCurvedList"/>
    <dgm:cxn modelId="{D8DFDF4E-C24A-4B01-ACB7-FC2B6F5C9028}" type="presParOf" srcId="{577BB8C0-F05F-410E-8145-0001AE803171}" destId="{39F1EE63-02A1-4545-A0B1-EC1A69A1C73E}" srcOrd="1" destOrd="0" presId="urn:microsoft.com/office/officeart/2008/layout/VerticalCurvedList"/>
    <dgm:cxn modelId="{9E65BAEE-6A01-43D4-AF91-224F50306044}" type="presParOf" srcId="{577BB8C0-F05F-410E-8145-0001AE803171}" destId="{93ACE1B1-DEC6-41BC-9413-E4282800097F}" srcOrd="2" destOrd="0" presId="urn:microsoft.com/office/officeart/2008/layout/VerticalCurvedList"/>
    <dgm:cxn modelId="{96F72673-9E21-4498-9F73-E29E25C77A77}" type="presParOf" srcId="{93ACE1B1-DEC6-41BC-9413-E4282800097F}" destId="{4CFD2F5D-8F05-4CBA-B5AE-3B216FE82818}" srcOrd="0" destOrd="0" presId="urn:microsoft.com/office/officeart/2008/layout/VerticalCurvedList"/>
    <dgm:cxn modelId="{CA688283-5981-4B6A-9FFA-68E42B450B8E}" type="presParOf" srcId="{577BB8C0-F05F-410E-8145-0001AE803171}" destId="{0D52CF75-B732-4716-8426-10634314D03A}" srcOrd="3" destOrd="0" presId="urn:microsoft.com/office/officeart/2008/layout/VerticalCurvedList"/>
    <dgm:cxn modelId="{D15F928C-BE54-49C2-B2E2-710F02456789}" type="presParOf" srcId="{577BB8C0-F05F-410E-8145-0001AE803171}" destId="{37D304CC-2755-4FDB-AD19-F2268CFABA23}" srcOrd="4" destOrd="0" presId="urn:microsoft.com/office/officeart/2008/layout/VerticalCurvedList"/>
    <dgm:cxn modelId="{1E16C33D-C409-4CAF-9DB3-B009DF4DA157}" type="presParOf" srcId="{37D304CC-2755-4FDB-AD19-F2268CFABA23}" destId="{7A209CD9-1ED0-4172-9942-D8FE89344F08}" srcOrd="0" destOrd="0" presId="urn:microsoft.com/office/officeart/2008/layout/VerticalCurvedList"/>
    <dgm:cxn modelId="{356BF226-16DC-4672-871B-0989EE054E09}" type="presParOf" srcId="{577BB8C0-F05F-410E-8145-0001AE803171}" destId="{A115734D-982B-47CA-AE87-9F21EC031E97}" srcOrd="5" destOrd="0" presId="urn:microsoft.com/office/officeart/2008/layout/VerticalCurvedList"/>
    <dgm:cxn modelId="{CDE139C8-00D1-4E70-95B9-76CA53DA4013}" type="presParOf" srcId="{577BB8C0-F05F-410E-8145-0001AE803171}" destId="{3323A411-8DE6-4669-897F-131F1594642B}" srcOrd="6" destOrd="0" presId="urn:microsoft.com/office/officeart/2008/layout/VerticalCurvedList"/>
    <dgm:cxn modelId="{D88218C0-B6E4-4E59-8B3D-457DB72A64AE}" type="presParOf" srcId="{3323A411-8DE6-4669-897F-131F1594642B}" destId="{91AA932B-FE77-4815-8CE7-C59D312F83F8}" srcOrd="0" destOrd="0" presId="urn:microsoft.com/office/officeart/2008/layout/VerticalCurvedList"/>
    <dgm:cxn modelId="{7EB882B0-8774-4297-AF1C-3A48A782B0F3}" type="presParOf" srcId="{577BB8C0-F05F-410E-8145-0001AE803171}" destId="{0AC37329-8CA4-4F10-B011-801B4D3A5433}" srcOrd="7" destOrd="0" presId="urn:microsoft.com/office/officeart/2008/layout/VerticalCurvedList"/>
    <dgm:cxn modelId="{3B6DD01B-625B-4943-9429-1B52D9BBA38C}" type="presParOf" srcId="{577BB8C0-F05F-410E-8145-0001AE803171}" destId="{83FC5153-5B7C-4B03-912E-755A39175608}" srcOrd="8" destOrd="0" presId="urn:microsoft.com/office/officeart/2008/layout/VerticalCurvedList"/>
    <dgm:cxn modelId="{F94E044F-905D-4832-B88B-BAE478EDE02E}" type="presParOf" srcId="{83FC5153-5B7C-4B03-912E-755A39175608}" destId="{331AF245-1ED7-4B28-ADDE-A2D3EB2ACBAB}" srcOrd="0" destOrd="0" presId="urn:microsoft.com/office/officeart/2008/layout/VerticalCurvedList"/>
    <dgm:cxn modelId="{401BEE6C-77BD-4559-BA80-B90446D509B5}" type="presParOf" srcId="{577BB8C0-F05F-410E-8145-0001AE803171}" destId="{8C28A206-3AE3-4FF3-B208-1A64AC6688D5}" srcOrd="9" destOrd="0" presId="urn:microsoft.com/office/officeart/2008/layout/VerticalCurvedList"/>
    <dgm:cxn modelId="{56986A48-468B-4217-B6DC-C75AB960437D}" type="presParOf" srcId="{577BB8C0-F05F-410E-8145-0001AE803171}" destId="{2EBC4BFC-D9AF-4BE8-B87A-A456E1AB5945}" srcOrd="10" destOrd="0" presId="urn:microsoft.com/office/officeart/2008/layout/VerticalCurvedList"/>
    <dgm:cxn modelId="{A6D7A833-92AD-490E-982C-3B404BE435EB}" type="presParOf" srcId="{2EBC4BFC-D9AF-4BE8-B87A-A456E1AB5945}" destId="{C4F7E6D7-3C82-47B0-A44B-47AD322F2FF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421D97-9D7A-4C64-A2CF-FB586DF83AAD}"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fr-FR"/>
        </a:p>
      </dgm:t>
    </dgm:pt>
    <dgm:pt modelId="{712876C4-C211-45BB-96F1-C2A7482EC681}">
      <dgm:prSet phldrT="[Text]" custT="1"/>
      <dgm:spPr/>
      <dgm:t>
        <a:bodyPr/>
        <a:lstStyle/>
        <a:p>
          <a:r>
            <a:rPr lang="en-GB" sz="1100" b="1" noProof="0" dirty="0"/>
            <a:t>First instance cases</a:t>
          </a:r>
          <a:endParaRPr lang="fr-FR" sz="1100" b="1" dirty="0"/>
        </a:p>
      </dgm:t>
    </dgm:pt>
    <dgm:pt modelId="{8A18E086-157E-4F18-87FD-28999E8747D1}" type="parTrans" cxnId="{22EAB736-5A1B-4179-AC3D-619C411A3D02}">
      <dgm:prSet/>
      <dgm:spPr/>
      <dgm:t>
        <a:bodyPr/>
        <a:lstStyle/>
        <a:p>
          <a:endParaRPr lang="fr-FR"/>
        </a:p>
      </dgm:t>
    </dgm:pt>
    <dgm:pt modelId="{C380C2D1-E6FB-450F-9485-1C6ED0CC140B}" type="sibTrans" cxnId="{22EAB736-5A1B-4179-AC3D-619C411A3D02}">
      <dgm:prSet/>
      <dgm:spPr/>
      <dgm:t>
        <a:bodyPr/>
        <a:lstStyle/>
        <a:p>
          <a:endParaRPr lang="fr-FR"/>
        </a:p>
      </dgm:t>
    </dgm:pt>
    <dgm:pt modelId="{7D220A78-5AE7-44C8-B68C-5B9A8A408A6D}">
      <dgm:prSet phldrT="[Text]"/>
      <dgm:spPr/>
      <dgm:t>
        <a:bodyPr/>
        <a:lstStyle/>
        <a:p>
          <a:r>
            <a:rPr lang="en-US" b="0" i="0" u="none" dirty="0"/>
            <a:t>Total other than criminal cases</a:t>
          </a:r>
          <a:endParaRPr lang="en-GB" noProof="0" dirty="0"/>
        </a:p>
      </dgm:t>
    </dgm:pt>
    <dgm:pt modelId="{99DB1E1F-C650-4B4C-91A5-D4F97D44EF81}" type="parTrans" cxnId="{8DEB5694-E1F0-40BB-A8A8-F177FF213A3A}">
      <dgm:prSet/>
      <dgm:spPr/>
      <dgm:t>
        <a:bodyPr/>
        <a:lstStyle/>
        <a:p>
          <a:endParaRPr lang="fr-FR"/>
        </a:p>
      </dgm:t>
    </dgm:pt>
    <dgm:pt modelId="{67D99667-180B-4041-B03B-E567E183698E}" type="sibTrans" cxnId="{8DEB5694-E1F0-40BB-A8A8-F177FF213A3A}">
      <dgm:prSet/>
      <dgm:spPr/>
      <dgm:t>
        <a:bodyPr/>
        <a:lstStyle/>
        <a:p>
          <a:endParaRPr lang="fr-FR"/>
        </a:p>
      </dgm:t>
    </dgm:pt>
    <dgm:pt modelId="{420BD026-DBF8-44CC-BC64-AA31CA10DB15}">
      <dgm:prSet/>
      <dgm:spPr/>
      <dgm:t>
        <a:bodyPr/>
        <a:lstStyle/>
        <a:p>
          <a:r>
            <a:rPr lang="fr-FR" b="0" i="0" u="none" dirty="0"/>
            <a:t>Civil and commercial </a:t>
          </a:r>
          <a:r>
            <a:rPr lang="fr-FR" b="0" i="0" u="none" dirty="0" err="1"/>
            <a:t>litigious</a:t>
          </a:r>
          <a:endParaRPr lang="fr-FR" dirty="0"/>
        </a:p>
      </dgm:t>
    </dgm:pt>
    <dgm:pt modelId="{82EDBEB9-4584-49FF-9802-D0CBCD983D84}" type="parTrans" cxnId="{79AC4D2F-940F-4A9B-88F3-21957307ED26}">
      <dgm:prSet/>
      <dgm:spPr/>
      <dgm:t>
        <a:bodyPr/>
        <a:lstStyle/>
        <a:p>
          <a:endParaRPr lang="fr-FR"/>
        </a:p>
      </dgm:t>
    </dgm:pt>
    <dgm:pt modelId="{6589B020-7D22-44CD-9CE2-BDF4ABFB84DD}" type="sibTrans" cxnId="{79AC4D2F-940F-4A9B-88F3-21957307ED26}">
      <dgm:prSet/>
      <dgm:spPr/>
      <dgm:t>
        <a:bodyPr/>
        <a:lstStyle/>
        <a:p>
          <a:endParaRPr lang="fr-FR"/>
        </a:p>
      </dgm:t>
    </dgm:pt>
    <dgm:pt modelId="{E6CEE46E-02AE-4A58-AC00-EF645F699BAE}">
      <dgm:prSet/>
      <dgm:spPr/>
      <dgm:t>
        <a:bodyPr/>
        <a:lstStyle/>
        <a:p>
          <a:r>
            <a:rPr lang="fr-FR" b="0" i="0" u="none" dirty="0"/>
            <a:t>Administrative cases</a:t>
          </a:r>
          <a:endParaRPr lang="fr-FR" dirty="0"/>
        </a:p>
      </dgm:t>
    </dgm:pt>
    <dgm:pt modelId="{6B6B89BD-5578-429D-9521-CAF66E50D560}" type="parTrans" cxnId="{675612A7-ED13-44E2-893F-0F55C5C45ADD}">
      <dgm:prSet/>
      <dgm:spPr/>
      <dgm:t>
        <a:bodyPr/>
        <a:lstStyle/>
        <a:p>
          <a:endParaRPr lang="fr-FR"/>
        </a:p>
      </dgm:t>
    </dgm:pt>
    <dgm:pt modelId="{454900A9-9C67-4988-966C-24A180EFAEC5}" type="sibTrans" cxnId="{675612A7-ED13-44E2-893F-0F55C5C45ADD}">
      <dgm:prSet/>
      <dgm:spPr/>
      <dgm:t>
        <a:bodyPr/>
        <a:lstStyle/>
        <a:p>
          <a:endParaRPr lang="fr-FR"/>
        </a:p>
      </dgm:t>
    </dgm:pt>
    <dgm:pt modelId="{1446CD21-9A43-4267-8D37-2C7BA193CCD6}">
      <dgm:prSet/>
      <dgm:spPr/>
      <dgm:t>
        <a:bodyPr/>
        <a:lstStyle/>
        <a:p>
          <a:r>
            <a:rPr lang="fr-FR" b="0" i="0" u="none"/>
            <a:t>Criminal - Total</a:t>
          </a:r>
          <a:endParaRPr lang="fr-FR"/>
        </a:p>
      </dgm:t>
    </dgm:pt>
    <dgm:pt modelId="{6D437A6A-51C6-4A9C-962D-288027F3CC24}" type="parTrans" cxnId="{0C3455DC-3787-48C1-B82E-BC28B688ADDC}">
      <dgm:prSet/>
      <dgm:spPr/>
      <dgm:t>
        <a:bodyPr/>
        <a:lstStyle/>
        <a:p>
          <a:endParaRPr lang="fr-FR"/>
        </a:p>
      </dgm:t>
    </dgm:pt>
    <dgm:pt modelId="{74B352B2-61D6-4B61-9E69-B2EFF58E1595}" type="sibTrans" cxnId="{0C3455DC-3787-48C1-B82E-BC28B688ADDC}">
      <dgm:prSet/>
      <dgm:spPr/>
      <dgm:t>
        <a:bodyPr/>
        <a:lstStyle/>
        <a:p>
          <a:endParaRPr lang="fr-FR"/>
        </a:p>
      </dgm:t>
    </dgm:pt>
    <dgm:pt modelId="{84542595-F26D-4144-9745-745B90E3BF33}">
      <dgm:prSet/>
      <dgm:spPr/>
      <dgm:t>
        <a:bodyPr/>
        <a:lstStyle/>
        <a:p>
          <a:r>
            <a:rPr lang="fr-FR" b="0" i="0" u="none"/>
            <a:t>Criminal - Severe criminal</a:t>
          </a:r>
          <a:endParaRPr lang="fr-FR"/>
        </a:p>
      </dgm:t>
    </dgm:pt>
    <dgm:pt modelId="{81163CD1-B1D5-447C-9DD6-A8590F4DAF39}" type="parTrans" cxnId="{DD3CCD6C-3B8E-424E-A094-76278D3AFE69}">
      <dgm:prSet/>
      <dgm:spPr/>
      <dgm:t>
        <a:bodyPr/>
        <a:lstStyle/>
        <a:p>
          <a:endParaRPr lang="fr-FR"/>
        </a:p>
      </dgm:t>
    </dgm:pt>
    <dgm:pt modelId="{61E47F98-F2FB-4A82-8ECF-94C0F372F2E0}" type="sibTrans" cxnId="{DD3CCD6C-3B8E-424E-A094-76278D3AFE69}">
      <dgm:prSet/>
      <dgm:spPr/>
      <dgm:t>
        <a:bodyPr/>
        <a:lstStyle/>
        <a:p>
          <a:endParaRPr lang="fr-FR"/>
        </a:p>
      </dgm:t>
    </dgm:pt>
    <dgm:pt modelId="{249D6420-BE72-4B39-BE97-865C9B3DF6F4}">
      <dgm:prSet/>
      <dgm:spPr/>
      <dgm:t>
        <a:bodyPr/>
        <a:lstStyle/>
        <a:p>
          <a:r>
            <a:rPr lang="fr-FR" b="0" i="0" u="none" dirty="0"/>
            <a:t>Criminal – </a:t>
          </a:r>
          <a:r>
            <a:rPr lang="fr-FR" b="0" i="0" u="none" dirty="0" err="1"/>
            <a:t>Misdemeanour</a:t>
          </a:r>
          <a:endParaRPr lang="fr-FR" dirty="0"/>
        </a:p>
      </dgm:t>
    </dgm:pt>
    <dgm:pt modelId="{7A3C3913-3A0A-4F0D-BFD3-5F547F051C4B}" type="parTrans" cxnId="{11563A2F-EFA7-4085-A1F6-1A38B01C912C}">
      <dgm:prSet/>
      <dgm:spPr/>
      <dgm:t>
        <a:bodyPr/>
        <a:lstStyle/>
        <a:p>
          <a:endParaRPr lang="fr-FR"/>
        </a:p>
      </dgm:t>
    </dgm:pt>
    <dgm:pt modelId="{92C72DD9-0282-44F6-BCE6-FF3E7C5EE3EE}" type="sibTrans" cxnId="{11563A2F-EFA7-4085-A1F6-1A38B01C912C}">
      <dgm:prSet/>
      <dgm:spPr/>
      <dgm:t>
        <a:bodyPr/>
        <a:lstStyle/>
        <a:p>
          <a:endParaRPr lang="fr-FR"/>
        </a:p>
      </dgm:t>
    </dgm:pt>
    <dgm:pt modelId="{5E8725C8-E2F0-4BFB-96C5-0C3AB5DA387C}">
      <dgm:prSet/>
      <dgm:spPr/>
      <dgm:t>
        <a:bodyPr/>
        <a:lstStyle/>
        <a:p>
          <a:r>
            <a:rPr lang="en-GB" dirty="0"/>
            <a:t>…</a:t>
          </a:r>
          <a:endParaRPr lang="fr-FR" dirty="0"/>
        </a:p>
      </dgm:t>
    </dgm:pt>
    <dgm:pt modelId="{21F589F7-ADA7-403B-BA1C-17CE22A76373}" type="parTrans" cxnId="{5BB96ADA-6461-4A6A-8509-DC0AF9079C95}">
      <dgm:prSet/>
      <dgm:spPr/>
      <dgm:t>
        <a:bodyPr/>
        <a:lstStyle/>
        <a:p>
          <a:endParaRPr lang="fr-FR"/>
        </a:p>
      </dgm:t>
    </dgm:pt>
    <dgm:pt modelId="{249A2302-D6C3-4E50-969D-235EEC4B7206}" type="sibTrans" cxnId="{5BB96ADA-6461-4A6A-8509-DC0AF9079C95}">
      <dgm:prSet/>
      <dgm:spPr/>
      <dgm:t>
        <a:bodyPr/>
        <a:lstStyle/>
        <a:p>
          <a:endParaRPr lang="fr-FR"/>
        </a:p>
      </dgm:t>
    </dgm:pt>
    <dgm:pt modelId="{33912E49-2F76-447F-99C3-0E55EED0A0EF}">
      <dgm:prSet/>
      <dgm:spPr/>
      <dgm:t>
        <a:bodyPr/>
        <a:lstStyle/>
        <a:p>
          <a:r>
            <a:rPr lang="en-US" dirty="0"/>
            <a:t>Pending cases on 1 Jan.</a:t>
          </a:r>
          <a:endParaRPr lang="fr-FR" dirty="0"/>
        </a:p>
      </dgm:t>
    </dgm:pt>
    <dgm:pt modelId="{8E11C2C1-0245-4DFA-B6EA-869CB05F8080}" type="parTrans" cxnId="{C4B3A59A-F14B-4911-8ED9-FC9F0B39C788}">
      <dgm:prSet/>
      <dgm:spPr/>
      <dgm:t>
        <a:bodyPr/>
        <a:lstStyle/>
        <a:p>
          <a:endParaRPr lang="fr-FR"/>
        </a:p>
      </dgm:t>
    </dgm:pt>
    <dgm:pt modelId="{400E27E4-AE5D-4535-8D8F-E7166E7F2DD6}" type="sibTrans" cxnId="{C4B3A59A-F14B-4911-8ED9-FC9F0B39C788}">
      <dgm:prSet/>
      <dgm:spPr/>
      <dgm:t>
        <a:bodyPr/>
        <a:lstStyle/>
        <a:p>
          <a:endParaRPr lang="fr-FR"/>
        </a:p>
      </dgm:t>
    </dgm:pt>
    <dgm:pt modelId="{395D2E33-1EEF-4A61-9309-ED6C613B30D0}">
      <dgm:prSet/>
      <dgm:spPr/>
      <dgm:t>
        <a:bodyPr/>
        <a:lstStyle/>
        <a:p>
          <a:r>
            <a:rPr lang="en-US" dirty="0"/>
            <a:t>Incoming cases</a:t>
          </a:r>
          <a:endParaRPr lang="fr-FR" dirty="0"/>
        </a:p>
      </dgm:t>
    </dgm:pt>
    <dgm:pt modelId="{447ED04D-A2FD-4DAB-8B28-25E45985EA2C}" type="parTrans" cxnId="{4CA485DC-2A19-4657-8F30-28DFE583C805}">
      <dgm:prSet/>
      <dgm:spPr/>
      <dgm:t>
        <a:bodyPr/>
        <a:lstStyle/>
        <a:p>
          <a:endParaRPr lang="fr-FR"/>
        </a:p>
      </dgm:t>
    </dgm:pt>
    <dgm:pt modelId="{3DC63BB2-AECE-45FA-B065-F0B581BA163E}" type="sibTrans" cxnId="{4CA485DC-2A19-4657-8F30-28DFE583C805}">
      <dgm:prSet/>
      <dgm:spPr/>
      <dgm:t>
        <a:bodyPr/>
        <a:lstStyle/>
        <a:p>
          <a:endParaRPr lang="fr-FR"/>
        </a:p>
      </dgm:t>
    </dgm:pt>
    <dgm:pt modelId="{5499BCBA-D19C-425D-A1C8-1637E12D4B18}">
      <dgm:prSet/>
      <dgm:spPr/>
      <dgm:t>
        <a:bodyPr/>
        <a:lstStyle/>
        <a:p>
          <a:r>
            <a:rPr lang="en-US" dirty="0"/>
            <a:t>Resolved cases</a:t>
          </a:r>
          <a:endParaRPr lang="fr-FR" dirty="0"/>
        </a:p>
      </dgm:t>
    </dgm:pt>
    <dgm:pt modelId="{8A15E723-0742-4860-AB02-0870920ACF04}" type="parTrans" cxnId="{5FEAC650-EA1C-4E98-8F8B-98CE22CAF309}">
      <dgm:prSet/>
      <dgm:spPr/>
      <dgm:t>
        <a:bodyPr/>
        <a:lstStyle/>
        <a:p>
          <a:endParaRPr lang="fr-FR"/>
        </a:p>
      </dgm:t>
    </dgm:pt>
    <dgm:pt modelId="{03F041DA-2224-4861-AA61-AEFC9E32E3DB}" type="sibTrans" cxnId="{5FEAC650-EA1C-4E98-8F8B-98CE22CAF309}">
      <dgm:prSet/>
      <dgm:spPr/>
      <dgm:t>
        <a:bodyPr/>
        <a:lstStyle/>
        <a:p>
          <a:endParaRPr lang="fr-FR"/>
        </a:p>
      </dgm:t>
    </dgm:pt>
    <dgm:pt modelId="{C27390F6-33AC-4AB2-AB50-975B96194EA8}">
      <dgm:prSet/>
      <dgm:spPr/>
      <dgm:t>
        <a:bodyPr/>
        <a:lstStyle/>
        <a:p>
          <a:r>
            <a:rPr lang="en-US" dirty="0"/>
            <a:t>1st inst., Pending cases on 31 Dec.</a:t>
          </a:r>
          <a:endParaRPr lang="fr-FR" dirty="0"/>
        </a:p>
      </dgm:t>
    </dgm:pt>
    <dgm:pt modelId="{BE5E5817-DD4B-4AFB-8F36-7E903B87BDAF}" type="parTrans" cxnId="{83A07A3B-573F-4380-97DC-918DFF12787D}">
      <dgm:prSet/>
      <dgm:spPr/>
      <dgm:t>
        <a:bodyPr/>
        <a:lstStyle/>
        <a:p>
          <a:endParaRPr lang="fr-FR"/>
        </a:p>
      </dgm:t>
    </dgm:pt>
    <dgm:pt modelId="{F719CD2A-3803-435A-9E10-35AF4A48AD17}" type="sibTrans" cxnId="{83A07A3B-573F-4380-97DC-918DFF12787D}">
      <dgm:prSet/>
      <dgm:spPr/>
      <dgm:t>
        <a:bodyPr/>
        <a:lstStyle/>
        <a:p>
          <a:endParaRPr lang="fr-FR"/>
        </a:p>
      </dgm:t>
    </dgm:pt>
    <dgm:pt modelId="{A9ACB32B-55AC-4630-99D2-FC4BB083D84A}">
      <dgm:prSet/>
      <dgm:spPr/>
      <dgm:t>
        <a:bodyPr/>
        <a:lstStyle/>
        <a:p>
          <a:r>
            <a:rPr lang="en-US" dirty="0"/>
            <a:t>older than 2 years</a:t>
          </a:r>
          <a:endParaRPr lang="fr-FR" dirty="0"/>
        </a:p>
      </dgm:t>
    </dgm:pt>
    <dgm:pt modelId="{F5EC40F7-B962-4D51-A033-BE0CD22BBC0B}" type="parTrans" cxnId="{F3C44A3C-EB47-4BE9-BF76-6097CF67707F}">
      <dgm:prSet/>
      <dgm:spPr/>
      <dgm:t>
        <a:bodyPr/>
        <a:lstStyle/>
        <a:p>
          <a:endParaRPr lang="fr-FR"/>
        </a:p>
      </dgm:t>
    </dgm:pt>
    <dgm:pt modelId="{B15CC4DD-305C-476F-B860-2B8111083642}" type="sibTrans" cxnId="{F3C44A3C-EB47-4BE9-BF76-6097CF67707F}">
      <dgm:prSet/>
      <dgm:spPr/>
      <dgm:t>
        <a:bodyPr/>
        <a:lstStyle/>
        <a:p>
          <a:endParaRPr lang="fr-FR"/>
        </a:p>
      </dgm:t>
    </dgm:pt>
    <dgm:pt modelId="{53CCB6E4-B457-4AC8-83CF-452E5917A931}">
      <dgm:prSet/>
      <dgm:spPr/>
      <dgm:t>
        <a:bodyPr/>
        <a:lstStyle/>
        <a:p>
          <a:r>
            <a:rPr lang="en-US" dirty="0"/>
            <a:t>Clearance Rate</a:t>
          </a:r>
          <a:endParaRPr lang="fr-FR" dirty="0"/>
        </a:p>
      </dgm:t>
    </dgm:pt>
    <dgm:pt modelId="{68F149EF-B896-484E-A3DD-21213D6B4A60}" type="parTrans" cxnId="{A2975BBD-1736-450D-A400-5E37B3C877E4}">
      <dgm:prSet/>
      <dgm:spPr/>
      <dgm:t>
        <a:bodyPr/>
        <a:lstStyle/>
        <a:p>
          <a:endParaRPr lang="fr-FR"/>
        </a:p>
      </dgm:t>
    </dgm:pt>
    <dgm:pt modelId="{15F9FC9B-26AE-4ECF-A195-EF768092BFBB}" type="sibTrans" cxnId="{A2975BBD-1736-450D-A400-5E37B3C877E4}">
      <dgm:prSet/>
      <dgm:spPr/>
      <dgm:t>
        <a:bodyPr/>
        <a:lstStyle/>
        <a:p>
          <a:endParaRPr lang="fr-FR"/>
        </a:p>
      </dgm:t>
    </dgm:pt>
    <dgm:pt modelId="{DBFF89C7-91B5-4BBC-B2D6-3E500C3F7A5C}">
      <dgm:prSet/>
      <dgm:spPr/>
      <dgm:t>
        <a:bodyPr/>
        <a:lstStyle/>
        <a:p>
          <a:r>
            <a:rPr lang="en-US" dirty="0"/>
            <a:t>Disposition Time</a:t>
          </a:r>
          <a:endParaRPr lang="fr-FR" dirty="0"/>
        </a:p>
      </dgm:t>
    </dgm:pt>
    <dgm:pt modelId="{7E36F312-1212-40B9-BBE6-2D780F30191A}" type="parTrans" cxnId="{43F87469-3F4C-4FB1-A83E-94C20DDDF869}">
      <dgm:prSet/>
      <dgm:spPr/>
      <dgm:t>
        <a:bodyPr/>
        <a:lstStyle/>
        <a:p>
          <a:endParaRPr lang="fr-FR"/>
        </a:p>
      </dgm:t>
    </dgm:pt>
    <dgm:pt modelId="{FC5A5F5F-E0A1-4779-95B5-109DBFBA5B59}" type="sibTrans" cxnId="{43F87469-3F4C-4FB1-A83E-94C20DDDF869}">
      <dgm:prSet/>
      <dgm:spPr/>
      <dgm:t>
        <a:bodyPr/>
        <a:lstStyle/>
        <a:p>
          <a:endParaRPr lang="fr-FR"/>
        </a:p>
      </dgm:t>
    </dgm:pt>
    <dgm:pt modelId="{3FE02747-8AB3-4E79-9103-C936828656CA}" type="pres">
      <dgm:prSet presAssocID="{8E421D97-9D7A-4C64-A2CF-FB586DF83AAD}" presName="diagram" presStyleCnt="0">
        <dgm:presLayoutVars>
          <dgm:chPref val="1"/>
          <dgm:dir/>
          <dgm:animOne val="branch"/>
          <dgm:animLvl val="lvl"/>
          <dgm:resizeHandles val="exact"/>
        </dgm:presLayoutVars>
      </dgm:prSet>
      <dgm:spPr/>
    </dgm:pt>
    <dgm:pt modelId="{1C1E1054-B458-4A99-9CB4-96850D69267C}" type="pres">
      <dgm:prSet presAssocID="{712876C4-C211-45BB-96F1-C2A7482EC681}" presName="root1" presStyleCnt="0"/>
      <dgm:spPr/>
    </dgm:pt>
    <dgm:pt modelId="{9C74509E-32ED-4FFE-AA94-12238A01525F}" type="pres">
      <dgm:prSet presAssocID="{712876C4-C211-45BB-96F1-C2A7482EC681}" presName="LevelOneTextNode" presStyleLbl="node0" presStyleIdx="0" presStyleCnt="1" custScaleX="199750" custScaleY="241996">
        <dgm:presLayoutVars>
          <dgm:chPref val="3"/>
        </dgm:presLayoutVars>
      </dgm:prSet>
      <dgm:spPr/>
    </dgm:pt>
    <dgm:pt modelId="{C6EDB5E6-2758-4222-89C5-1807743C5468}" type="pres">
      <dgm:prSet presAssocID="{712876C4-C211-45BB-96F1-C2A7482EC681}" presName="level2hierChild" presStyleCnt="0"/>
      <dgm:spPr/>
    </dgm:pt>
    <dgm:pt modelId="{C1EB7FD8-2B34-425A-8E65-E77BF5A84D28}" type="pres">
      <dgm:prSet presAssocID="{99DB1E1F-C650-4B4C-91A5-D4F97D44EF81}" presName="conn2-1" presStyleLbl="parChTrans1D2" presStyleIdx="0" presStyleCnt="7"/>
      <dgm:spPr/>
    </dgm:pt>
    <dgm:pt modelId="{4A2E8659-443F-4648-8B32-A59039BFED0E}" type="pres">
      <dgm:prSet presAssocID="{99DB1E1F-C650-4B4C-91A5-D4F97D44EF81}" presName="connTx" presStyleLbl="parChTrans1D2" presStyleIdx="0" presStyleCnt="7"/>
      <dgm:spPr/>
    </dgm:pt>
    <dgm:pt modelId="{5E6D12C8-901F-4664-B849-CDB284585EB4}" type="pres">
      <dgm:prSet presAssocID="{7D220A78-5AE7-44C8-B68C-5B9A8A408A6D}" presName="root2" presStyleCnt="0"/>
      <dgm:spPr/>
    </dgm:pt>
    <dgm:pt modelId="{F79C5B35-64D3-463F-83FA-CE2C0B38CD21}" type="pres">
      <dgm:prSet presAssocID="{7D220A78-5AE7-44C8-B68C-5B9A8A408A6D}" presName="LevelTwoTextNode" presStyleLbl="node2" presStyleIdx="0" presStyleCnt="7">
        <dgm:presLayoutVars>
          <dgm:chPref val="3"/>
        </dgm:presLayoutVars>
      </dgm:prSet>
      <dgm:spPr/>
    </dgm:pt>
    <dgm:pt modelId="{E053C9ED-CC1E-4FB2-A3A6-DCD887880277}" type="pres">
      <dgm:prSet presAssocID="{7D220A78-5AE7-44C8-B68C-5B9A8A408A6D}" presName="level3hierChild" presStyleCnt="0"/>
      <dgm:spPr/>
    </dgm:pt>
    <dgm:pt modelId="{B1AEC513-403E-4FA6-A5E7-26875B8D45FA}" type="pres">
      <dgm:prSet presAssocID="{82EDBEB9-4584-49FF-9802-D0CBCD983D84}" presName="conn2-1" presStyleLbl="parChTrans1D2" presStyleIdx="1" presStyleCnt="7"/>
      <dgm:spPr/>
    </dgm:pt>
    <dgm:pt modelId="{4FFA7337-7924-450A-A562-5F23C8B6E246}" type="pres">
      <dgm:prSet presAssocID="{82EDBEB9-4584-49FF-9802-D0CBCD983D84}" presName="connTx" presStyleLbl="parChTrans1D2" presStyleIdx="1" presStyleCnt="7"/>
      <dgm:spPr/>
    </dgm:pt>
    <dgm:pt modelId="{3795A7D6-6F6E-4DF7-A6C4-FB152B896ABF}" type="pres">
      <dgm:prSet presAssocID="{420BD026-DBF8-44CC-BC64-AA31CA10DB15}" presName="root2" presStyleCnt="0"/>
      <dgm:spPr/>
    </dgm:pt>
    <dgm:pt modelId="{DA1EC44D-5773-41FC-B061-C0FA26D17CDA}" type="pres">
      <dgm:prSet presAssocID="{420BD026-DBF8-44CC-BC64-AA31CA10DB15}" presName="LevelTwoTextNode" presStyleLbl="node2" presStyleIdx="1" presStyleCnt="7">
        <dgm:presLayoutVars>
          <dgm:chPref val="3"/>
        </dgm:presLayoutVars>
      </dgm:prSet>
      <dgm:spPr/>
    </dgm:pt>
    <dgm:pt modelId="{2574A25F-CF9D-4F5B-8D6F-4F9E76DE1535}" type="pres">
      <dgm:prSet presAssocID="{420BD026-DBF8-44CC-BC64-AA31CA10DB15}" presName="level3hierChild" presStyleCnt="0"/>
      <dgm:spPr/>
    </dgm:pt>
    <dgm:pt modelId="{ABE9E8A5-0A41-44C8-BDA2-1474DBE055BD}" type="pres">
      <dgm:prSet presAssocID="{8E11C2C1-0245-4DFA-B6EA-869CB05F8080}" presName="conn2-1" presStyleLbl="parChTrans1D3" presStyleIdx="0" presStyleCnt="7"/>
      <dgm:spPr/>
    </dgm:pt>
    <dgm:pt modelId="{A28ECACC-A799-4C44-A38E-58B18E253B21}" type="pres">
      <dgm:prSet presAssocID="{8E11C2C1-0245-4DFA-B6EA-869CB05F8080}" presName="connTx" presStyleLbl="parChTrans1D3" presStyleIdx="0" presStyleCnt="7"/>
      <dgm:spPr/>
    </dgm:pt>
    <dgm:pt modelId="{F75E8AB5-1B9B-45EC-8441-DEBD58AE9F2D}" type="pres">
      <dgm:prSet presAssocID="{33912E49-2F76-447F-99C3-0E55EED0A0EF}" presName="root2" presStyleCnt="0"/>
      <dgm:spPr/>
    </dgm:pt>
    <dgm:pt modelId="{A3AAB70E-30F6-478E-AD9B-5E21F316FF5E}" type="pres">
      <dgm:prSet presAssocID="{33912E49-2F76-447F-99C3-0E55EED0A0EF}" presName="LevelTwoTextNode" presStyleLbl="node3" presStyleIdx="0" presStyleCnt="7">
        <dgm:presLayoutVars>
          <dgm:chPref val="3"/>
        </dgm:presLayoutVars>
      </dgm:prSet>
      <dgm:spPr/>
    </dgm:pt>
    <dgm:pt modelId="{62AB43F9-821D-49C4-A877-51F17FB6CE29}" type="pres">
      <dgm:prSet presAssocID="{33912E49-2F76-447F-99C3-0E55EED0A0EF}" presName="level3hierChild" presStyleCnt="0"/>
      <dgm:spPr/>
    </dgm:pt>
    <dgm:pt modelId="{111B2B85-5570-4A2B-942F-BA4D08DDBC26}" type="pres">
      <dgm:prSet presAssocID="{447ED04D-A2FD-4DAB-8B28-25E45985EA2C}" presName="conn2-1" presStyleLbl="parChTrans1D3" presStyleIdx="1" presStyleCnt="7"/>
      <dgm:spPr/>
    </dgm:pt>
    <dgm:pt modelId="{D32A703F-9167-4E99-8294-71A3E22B9CCB}" type="pres">
      <dgm:prSet presAssocID="{447ED04D-A2FD-4DAB-8B28-25E45985EA2C}" presName="connTx" presStyleLbl="parChTrans1D3" presStyleIdx="1" presStyleCnt="7"/>
      <dgm:spPr/>
    </dgm:pt>
    <dgm:pt modelId="{58C3CDC5-3A11-4DE2-AA2A-43DE9F382717}" type="pres">
      <dgm:prSet presAssocID="{395D2E33-1EEF-4A61-9309-ED6C613B30D0}" presName="root2" presStyleCnt="0"/>
      <dgm:spPr/>
    </dgm:pt>
    <dgm:pt modelId="{B9855A9A-C3DE-48F6-9084-4C1FABB6DBDC}" type="pres">
      <dgm:prSet presAssocID="{395D2E33-1EEF-4A61-9309-ED6C613B30D0}" presName="LevelTwoTextNode" presStyleLbl="node3" presStyleIdx="1" presStyleCnt="7">
        <dgm:presLayoutVars>
          <dgm:chPref val="3"/>
        </dgm:presLayoutVars>
      </dgm:prSet>
      <dgm:spPr/>
    </dgm:pt>
    <dgm:pt modelId="{984B22E6-0046-413E-9915-43E870EA29DC}" type="pres">
      <dgm:prSet presAssocID="{395D2E33-1EEF-4A61-9309-ED6C613B30D0}" presName="level3hierChild" presStyleCnt="0"/>
      <dgm:spPr/>
    </dgm:pt>
    <dgm:pt modelId="{F4E58F98-E577-41C6-B282-3B20834DF44E}" type="pres">
      <dgm:prSet presAssocID="{8A15E723-0742-4860-AB02-0870920ACF04}" presName="conn2-1" presStyleLbl="parChTrans1D3" presStyleIdx="2" presStyleCnt="7"/>
      <dgm:spPr/>
    </dgm:pt>
    <dgm:pt modelId="{15C1EDB2-8995-404C-A3DD-D8960348D6B7}" type="pres">
      <dgm:prSet presAssocID="{8A15E723-0742-4860-AB02-0870920ACF04}" presName="connTx" presStyleLbl="parChTrans1D3" presStyleIdx="2" presStyleCnt="7"/>
      <dgm:spPr/>
    </dgm:pt>
    <dgm:pt modelId="{3D57F9D4-D170-475B-988C-C2ACE871152C}" type="pres">
      <dgm:prSet presAssocID="{5499BCBA-D19C-425D-A1C8-1637E12D4B18}" presName="root2" presStyleCnt="0"/>
      <dgm:spPr/>
    </dgm:pt>
    <dgm:pt modelId="{0D481901-24B0-4764-A088-EA0BE41BBB33}" type="pres">
      <dgm:prSet presAssocID="{5499BCBA-D19C-425D-A1C8-1637E12D4B18}" presName="LevelTwoTextNode" presStyleLbl="node3" presStyleIdx="2" presStyleCnt="7">
        <dgm:presLayoutVars>
          <dgm:chPref val="3"/>
        </dgm:presLayoutVars>
      </dgm:prSet>
      <dgm:spPr/>
    </dgm:pt>
    <dgm:pt modelId="{1D614AA8-4254-4B76-8310-C4474EDE9138}" type="pres">
      <dgm:prSet presAssocID="{5499BCBA-D19C-425D-A1C8-1637E12D4B18}" presName="level3hierChild" presStyleCnt="0"/>
      <dgm:spPr/>
    </dgm:pt>
    <dgm:pt modelId="{67F9817B-83CB-4488-A959-9D9CAD8A41BE}" type="pres">
      <dgm:prSet presAssocID="{BE5E5817-DD4B-4AFB-8F36-7E903B87BDAF}" presName="conn2-1" presStyleLbl="parChTrans1D3" presStyleIdx="3" presStyleCnt="7"/>
      <dgm:spPr/>
    </dgm:pt>
    <dgm:pt modelId="{54BAE95A-6415-450E-BD3E-502793114159}" type="pres">
      <dgm:prSet presAssocID="{BE5E5817-DD4B-4AFB-8F36-7E903B87BDAF}" presName="connTx" presStyleLbl="parChTrans1D3" presStyleIdx="3" presStyleCnt="7"/>
      <dgm:spPr/>
    </dgm:pt>
    <dgm:pt modelId="{FD508194-A8D6-472A-8068-4E26BA2624E6}" type="pres">
      <dgm:prSet presAssocID="{C27390F6-33AC-4AB2-AB50-975B96194EA8}" presName="root2" presStyleCnt="0"/>
      <dgm:spPr/>
    </dgm:pt>
    <dgm:pt modelId="{0E50B5EC-0DB7-4E0A-8B27-65148444B067}" type="pres">
      <dgm:prSet presAssocID="{C27390F6-33AC-4AB2-AB50-975B96194EA8}" presName="LevelTwoTextNode" presStyleLbl="node3" presStyleIdx="3" presStyleCnt="7">
        <dgm:presLayoutVars>
          <dgm:chPref val="3"/>
        </dgm:presLayoutVars>
      </dgm:prSet>
      <dgm:spPr/>
    </dgm:pt>
    <dgm:pt modelId="{6329D96A-21BE-4C65-BE78-32384D9D3D76}" type="pres">
      <dgm:prSet presAssocID="{C27390F6-33AC-4AB2-AB50-975B96194EA8}" presName="level3hierChild" presStyleCnt="0"/>
      <dgm:spPr/>
    </dgm:pt>
    <dgm:pt modelId="{9D4DBA6F-254F-4D87-9D07-D38374822F61}" type="pres">
      <dgm:prSet presAssocID="{F5EC40F7-B962-4D51-A033-BE0CD22BBC0B}" presName="conn2-1" presStyleLbl="parChTrans1D3" presStyleIdx="4" presStyleCnt="7"/>
      <dgm:spPr/>
    </dgm:pt>
    <dgm:pt modelId="{1AB7373D-DB82-4214-9BAA-4F73B7A32EFC}" type="pres">
      <dgm:prSet presAssocID="{F5EC40F7-B962-4D51-A033-BE0CD22BBC0B}" presName="connTx" presStyleLbl="parChTrans1D3" presStyleIdx="4" presStyleCnt="7"/>
      <dgm:spPr/>
    </dgm:pt>
    <dgm:pt modelId="{5BAA32BC-2ECF-4825-B8A3-4D4A11DC1CF6}" type="pres">
      <dgm:prSet presAssocID="{A9ACB32B-55AC-4630-99D2-FC4BB083D84A}" presName="root2" presStyleCnt="0"/>
      <dgm:spPr/>
    </dgm:pt>
    <dgm:pt modelId="{13BBEEBC-ECA6-4274-98E2-15316673B227}" type="pres">
      <dgm:prSet presAssocID="{A9ACB32B-55AC-4630-99D2-FC4BB083D84A}" presName="LevelTwoTextNode" presStyleLbl="node3" presStyleIdx="4" presStyleCnt="7">
        <dgm:presLayoutVars>
          <dgm:chPref val="3"/>
        </dgm:presLayoutVars>
      </dgm:prSet>
      <dgm:spPr/>
    </dgm:pt>
    <dgm:pt modelId="{B7B4D31B-BF4B-4103-A749-3952611C15A9}" type="pres">
      <dgm:prSet presAssocID="{A9ACB32B-55AC-4630-99D2-FC4BB083D84A}" presName="level3hierChild" presStyleCnt="0"/>
      <dgm:spPr/>
    </dgm:pt>
    <dgm:pt modelId="{2F54795B-EF0C-4AD4-99C2-215CA9236662}" type="pres">
      <dgm:prSet presAssocID="{68F149EF-B896-484E-A3DD-21213D6B4A60}" presName="conn2-1" presStyleLbl="parChTrans1D3" presStyleIdx="5" presStyleCnt="7"/>
      <dgm:spPr/>
    </dgm:pt>
    <dgm:pt modelId="{3F8FE0DF-CC5C-4ACB-9263-C5D60260D0E0}" type="pres">
      <dgm:prSet presAssocID="{68F149EF-B896-484E-A3DD-21213D6B4A60}" presName="connTx" presStyleLbl="parChTrans1D3" presStyleIdx="5" presStyleCnt="7"/>
      <dgm:spPr/>
    </dgm:pt>
    <dgm:pt modelId="{70F89F29-2C03-4F06-877E-18A270A6B36A}" type="pres">
      <dgm:prSet presAssocID="{53CCB6E4-B457-4AC8-83CF-452E5917A931}" presName="root2" presStyleCnt="0"/>
      <dgm:spPr/>
    </dgm:pt>
    <dgm:pt modelId="{EA2276CF-6081-428A-8BC2-74BD9B64E49A}" type="pres">
      <dgm:prSet presAssocID="{53CCB6E4-B457-4AC8-83CF-452E5917A931}" presName="LevelTwoTextNode" presStyleLbl="node3" presStyleIdx="5" presStyleCnt="7">
        <dgm:presLayoutVars>
          <dgm:chPref val="3"/>
        </dgm:presLayoutVars>
      </dgm:prSet>
      <dgm:spPr/>
    </dgm:pt>
    <dgm:pt modelId="{41D6EBF7-C424-47C4-A914-20BA58764872}" type="pres">
      <dgm:prSet presAssocID="{53CCB6E4-B457-4AC8-83CF-452E5917A931}" presName="level3hierChild" presStyleCnt="0"/>
      <dgm:spPr/>
    </dgm:pt>
    <dgm:pt modelId="{E32C5543-4787-4749-9B21-EF6B4FE95FCD}" type="pres">
      <dgm:prSet presAssocID="{7E36F312-1212-40B9-BBE6-2D780F30191A}" presName="conn2-1" presStyleLbl="parChTrans1D3" presStyleIdx="6" presStyleCnt="7"/>
      <dgm:spPr/>
    </dgm:pt>
    <dgm:pt modelId="{01076351-CB12-4CEE-AEF3-1E99F13E9A8C}" type="pres">
      <dgm:prSet presAssocID="{7E36F312-1212-40B9-BBE6-2D780F30191A}" presName="connTx" presStyleLbl="parChTrans1D3" presStyleIdx="6" presStyleCnt="7"/>
      <dgm:spPr/>
    </dgm:pt>
    <dgm:pt modelId="{8EA30CE9-0D2F-488A-9DBE-033E3EDB8200}" type="pres">
      <dgm:prSet presAssocID="{DBFF89C7-91B5-4BBC-B2D6-3E500C3F7A5C}" presName="root2" presStyleCnt="0"/>
      <dgm:spPr/>
    </dgm:pt>
    <dgm:pt modelId="{DA8761E6-DD0A-48DF-A09C-9A5FA81CFBF7}" type="pres">
      <dgm:prSet presAssocID="{DBFF89C7-91B5-4BBC-B2D6-3E500C3F7A5C}" presName="LevelTwoTextNode" presStyleLbl="node3" presStyleIdx="6" presStyleCnt="7">
        <dgm:presLayoutVars>
          <dgm:chPref val="3"/>
        </dgm:presLayoutVars>
      </dgm:prSet>
      <dgm:spPr/>
    </dgm:pt>
    <dgm:pt modelId="{35CF954B-A270-4C44-B0A5-205A05AF5E50}" type="pres">
      <dgm:prSet presAssocID="{DBFF89C7-91B5-4BBC-B2D6-3E500C3F7A5C}" presName="level3hierChild" presStyleCnt="0"/>
      <dgm:spPr/>
    </dgm:pt>
    <dgm:pt modelId="{B5BBA2DE-4302-4E24-A486-F6539196B227}" type="pres">
      <dgm:prSet presAssocID="{6B6B89BD-5578-429D-9521-CAF66E50D560}" presName="conn2-1" presStyleLbl="parChTrans1D2" presStyleIdx="2" presStyleCnt="7"/>
      <dgm:spPr/>
    </dgm:pt>
    <dgm:pt modelId="{BD80852F-A0CB-4FA6-914B-A8DC47341054}" type="pres">
      <dgm:prSet presAssocID="{6B6B89BD-5578-429D-9521-CAF66E50D560}" presName="connTx" presStyleLbl="parChTrans1D2" presStyleIdx="2" presStyleCnt="7"/>
      <dgm:spPr/>
    </dgm:pt>
    <dgm:pt modelId="{475F4603-B173-40A5-B053-C1984F5882DD}" type="pres">
      <dgm:prSet presAssocID="{E6CEE46E-02AE-4A58-AC00-EF645F699BAE}" presName="root2" presStyleCnt="0"/>
      <dgm:spPr/>
    </dgm:pt>
    <dgm:pt modelId="{0277C333-133A-4C75-832C-C97C084C8062}" type="pres">
      <dgm:prSet presAssocID="{E6CEE46E-02AE-4A58-AC00-EF645F699BAE}" presName="LevelTwoTextNode" presStyleLbl="node2" presStyleIdx="2" presStyleCnt="7">
        <dgm:presLayoutVars>
          <dgm:chPref val="3"/>
        </dgm:presLayoutVars>
      </dgm:prSet>
      <dgm:spPr/>
    </dgm:pt>
    <dgm:pt modelId="{4381D165-8FA8-41F5-B2D3-B9B51D707CBC}" type="pres">
      <dgm:prSet presAssocID="{E6CEE46E-02AE-4A58-AC00-EF645F699BAE}" presName="level3hierChild" presStyleCnt="0"/>
      <dgm:spPr/>
    </dgm:pt>
    <dgm:pt modelId="{7138EACE-14DB-480C-8452-EF267948F769}" type="pres">
      <dgm:prSet presAssocID="{6D437A6A-51C6-4A9C-962D-288027F3CC24}" presName="conn2-1" presStyleLbl="parChTrans1D2" presStyleIdx="3" presStyleCnt="7"/>
      <dgm:spPr/>
    </dgm:pt>
    <dgm:pt modelId="{3CFFAA96-A9EB-4957-A24A-2AAF3018805E}" type="pres">
      <dgm:prSet presAssocID="{6D437A6A-51C6-4A9C-962D-288027F3CC24}" presName="connTx" presStyleLbl="parChTrans1D2" presStyleIdx="3" presStyleCnt="7"/>
      <dgm:spPr/>
    </dgm:pt>
    <dgm:pt modelId="{248CB207-5CB6-4D10-9CAA-CF34265FE4C1}" type="pres">
      <dgm:prSet presAssocID="{1446CD21-9A43-4267-8D37-2C7BA193CCD6}" presName="root2" presStyleCnt="0"/>
      <dgm:spPr/>
    </dgm:pt>
    <dgm:pt modelId="{4998EBC7-A1E4-4481-B5A2-93FDCA0E56C0}" type="pres">
      <dgm:prSet presAssocID="{1446CD21-9A43-4267-8D37-2C7BA193CCD6}" presName="LevelTwoTextNode" presStyleLbl="node2" presStyleIdx="3" presStyleCnt="7">
        <dgm:presLayoutVars>
          <dgm:chPref val="3"/>
        </dgm:presLayoutVars>
      </dgm:prSet>
      <dgm:spPr/>
    </dgm:pt>
    <dgm:pt modelId="{86A3722F-7B8B-4368-8497-8F1EB5FC01B8}" type="pres">
      <dgm:prSet presAssocID="{1446CD21-9A43-4267-8D37-2C7BA193CCD6}" presName="level3hierChild" presStyleCnt="0"/>
      <dgm:spPr/>
    </dgm:pt>
    <dgm:pt modelId="{15E49FC5-1BAA-43EE-AC86-6CCCD4E1E0DE}" type="pres">
      <dgm:prSet presAssocID="{81163CD1-B1D5-447C-9DD6-A8590F4DAF39}" presName="conn2-1" presStyleLbl="parChTrans1D2" presStyleIdx="4" presStyleCnt="7"/>
      <dgm:spPr/>
    </dgm:pt>
    <dgm:pt modelId="{820663B0-F031-4281-80B3-FE47995B8564}" type="pres">
      <dgm:prSet presAssocID="{81163CD1-B1D5-447C-9DD6-A8590F4DAF39}" presName="connTx" presStyleLbl="parChTrans1D2" presStyleIdx="4" presStyleCnt="7"/>
      <dgm:spPr/>
    </dgm:pt>
    <dgm:pt modelId="{A5EDB5B6-FD2F-4820-B4D3-C53C51188D6B}" type="pres">
      <dgm:prSet presAssocID="{84542595-F26D-4144-9745-745B90E3BF33}" presName="root2" presStyleCnt="0"/>
      <dgm:spPr/>
    </dgm:pt>
    <dgm:pt modelId="{913FC177-5E14-476B-AF23-EB01B75AB31E}" type="pres">
      <dgm:prSet presAssocID="{84542595-F26D-4144-9745-745B90E3BF33}" presName="LevelTwoTextNode" presStyleLbl="node2" presStyleIdx="4" presStyleCnt="7">
        <dgm:presLayoutVars>
          <dgm:chPref val="3"/>
        </dgm:presLayoutVars>
      </dgm:prSet>
      <dgm:spPr/>
    </dgm:pt>
    <dgm:pt modelId="{107FA94B-20E3-41D4-AB77-7F9986F32C73}" type="pres">
      <dgm:prSet presAssocID="{84542595-F26D-4144-9745-745B90E3BF33}" presName="level3hierChild" presStyleCnt="0"/>
      <dgm:spPr/>
    </dgm:pt>
    <dgm:pt modelId="{DF1B6E63-9F28-4AC5-B46F-6834BF4C99F3}" type="pres">
      <dgm:prSet presAssocID="{7A3C3913-3A0A-4F0D-BFD3-5F547F051C4B}" presName="conn2-1" presStyleLbl="parChTrans1D2" presStyleIdx="5" presStyleCnt="7"/>
      <dgm:spPr/>
    </dgm:pt>
    <dgm:pt modelId="{802C8D18-3477-4E8A-AFE8-96A80A2A96AC}" type="pres">
      <dgm:prSet presAssocID="{7A3C3913-3A0A-4F0D-BFD3-5F547F051C4B}" presName="connTx" presStyleLbl="parChTrans1D2" presStyleIdx="5" presStyleCnt="7"/>
      <dgm:spPr/>
    </dgm:pt>
    <dgm:pt modelId="{AB0DD2C0-7B1A-4E37-BE10-BF4697B771F5}" type="pres">
      <dgm:prSet presAssocID="{249D6420-BE72-4B39-BE97-865C9B3DF6F4}" presName="root2" presStyleCnt="0"/>
      <dgm:spPr/>
    </dgm:pt>
    <dgm:pt modelId="{1610A119-BEE8-444A-A60F-47A3403DA0D4}" type="pres">
      <dgm:prSet presAssocID="{249D6420-BE72-4B39-BE97-865C9B3DF6F4}" presName="LevelTwoTextNode" presStyleLbl="node2" presStyleIdx="5" presStyleCnt="7">
        <dgm:presLayoutVars>
          <dgm:chPref val="3"/>
        </dgm:presLayoutVars>
      </dgm:prSet>
      <dgm:spPr/>
    </dgm:pt>
    <dgm:pt modelId="{50BFE829-0B0F-4E16-A494-739FF30C1AEB}" type="pres">
      <dgm:prSet presAssocID="{249D6420-BE72-4B39-BE97-865C9B3DF6F4}" presName="level3hierChild" presStyleCnt="0"/>
      <dgm:spPr/>
    </dgm:pt>
    <dgm:pt modelId="{F3E9A70A-7441-4118-A63A-FD28B3845B39}" type="pres">
      <dgm:prSet presAssocID="{21F589F7-ADA7-403B-BA1C-17CE22A76373}" presName="conn2-1" presStyleLbl="parChTrans1D2" presStyleIdx="6" presStyleCnt="7"/>
      <dgm:spPr/>
    </dgm:pt>
    <dgm:pt modelId="{04856F32-7F5F-416C-9D3D-69DD48D3E5F7}" type="pres">
      <dgm:prSet presAssocID="{21F589F7-ADA7-403B-BA1C-17CE22A76373}" presName="connTx" presStyleLbl="parChTrans1D2" presStyleIdx="6" presStyleCnt="7"/>
      <dgm:spPr/>
    </dgm:pt>
    <dgm:pt modelId="{6C7AB369-C481-4889-82C3-900775648263}" type="pres">
      <dgm:prSet presAssocID="{5E8725C8-E2F0-4BFB-96C5-0C3AB5DA387C}" presName="root2" presStyleCnt="0"/>
      <dgm:spPr/>
    </dgm:pt>
    <dgm:pt modelId="{17E2E955-00FB-4EDB-B630-E8053C0AB752}" type="pres">
      <dgm:prSet presAssocID="{5E8725C8-E2F0-4BFB-96C5-0C3AB5DA387C}" presName="LevelTwoTextNode" presStyleLbl="node2" presStyleIdx="6" presStyleCnt="7">
        <dgm:presLayoutVars>
          <dgm:chPref val="3"/>
        </dgm:presLayoutVars>
      </dgm:prSet>
      <dgm:spPr/>
    </dgm:pt>
    <dgm:pt modelId="{F36F3608-F6BE-4251-8CF9-1F051064E1F5}" type="pres">
      <dgm:prSet presAssocID="{5E8725C8-E2F0-4BFB-96C5-0C3AB5DA387C}" presName="level3hierChild" presStyleCnt="0"/>
      <dgm:spPr/>
    </dgm:pt>
  </dgm:ptLst>
  <dgm:cxnLst>
    <dgm:cxn modelId="{B5A5050A-FE08-4BC8-BC79-75F1C67AAAEB}" type="presOf" srcId="{99DB1E1F-C650-4B4C-91A5-D4F97D44EF81}" destId="{4A2E8659-443F-4648-8B32-A59039BFED0E}" srcOrd="1" destOrd="0" presId="urn:microsoft.com/office/officeart/2005/8/layout/hierarchy2"/>
    <dgm:cxn modelId="{8980FE12-2FDC-483F-871D-7BBDCC039332}" type="presOf" srcId="{81163CD1-B1D5-447C-9DD6-A8590F4DAF39}" destId="{15E49FC5-1BAA-43EE-AC86-6CCCD4E1E0DE}" srcOrd="0" destOrd="0" presId="urn:microsoft.com/office/officeart/2005/8/layout/hierarchy2"/>
    <dgm:cxn modelId="{F85B7B13-0FB4-4049-BEAC-08164AEEE768}" type="presOf" srcId="{6B6B89BD-5578-429D-9521-CAF66E50D560}" destId="{BD80852F-A0CB-4FA6-914B-A8DC47341054}" srcOrd="1" destOrd="0" presId="urn:microsoft.com/office/officeart/2005/8/layout/hierarchy2"/>
    <dgm:cxn modelId="{230F9113-1355-432C-B526-C88C240A5024}" type="presOf" srcId="{6D437A6A-51C6-4A9C-962D-288027F3CC24}" destId="{3CFFAA96-A9EB-4957-A24A-2AAF3018805E}" srcOrd="1" destOrd="0" presId="urn:microsoft.com/office/officeart/2005/8/layout/hierarchy2"/>
    <dgm:cxn modelId="{74422A1A-5F6A-4C70-86E9-CD82B7A1C234}" type="presOf" srcId="{BE5E5817-DD4B-4AFB-8F36-7E903B87BDAF}" destId="{67F9817B-83CB-4488-A959-9D9CAD8A41BE}" srcOrd="0" destOrd="0" presId="urn:microsoft.com/office/officeart/2005/8/layout/hierarchy2"/>
    <dgm:cxn modelId="{E8345128-E0B4-44FE-BB7E-6D976FB5A91D}" type="presOf" srcId="{6B6B89BD-5578-429D-9521-CAF66E50D560}" destId="{B5BBA2DE-4302-4E24-A486-F6539196B227}" srcOrd="0" destOrd="0" presId="urn:microsoft.com/office/officeart/2005/8/layout/hierarchy2"/>
    <dgm:cxn modelId="{3935A32B-274C-4798-930E-CFFE411C5F65}" type="presOf" srcId="{DBFF89C7-91B5-4BBC-B2D6-3E500C3F7A5C}" destId="{DA8761E6-DD0A-48DF-A09C-9A5FA81CFBF7}" srcOrd="0" destOrd="0" presId="urn:microsoft.com/office/officeart/2005/8/layout/hierarchy2"/>
    <dgm:cxn modelId="{11563A2F-EFA7-4085-A1F6-1A38B01C912C}" srcId="{712876C4-C211-45BB-96F1-C2A7482EC681}" destId="{249D6420-BE72-4B39-BE97-865C9B3DF6F4}" srcOrd="5" destOrd="0" parTransId="{7A3C3913-3A0A-4F0D-BFD3-5F547F051C4B}" sibTransId="{92C72DD9-0282-44F6-BCE6-FF3E7C5EE3EE}"/>
    <dgm:cxn modelId="{79AC4D2F-940F-4A9B-88F3-21957307ED26}" srcId="{712876C4-C211-45BB-96F1-C2A7482EC681}" destId="{420BD026-DBF8-44CC-BC64-AA31CA10DB15}" srcOrd="1" destOrd="0" parTransId="{82EDBEB9-4584-49FF-9802-D0CBCD983D84}" sibTransId="{6589B020-7D22-44CD-9CE2-BDF4ABFB84DD}"/>
    <dgm:cxn modelId="{D2C02A31-A771-4B62-A42E-607858811A55}" type="presOf" srcId="{447ED04D-A2FD-4DAB-8B28-25E45985EA2C}" destId="{111B2B85-5570-4A2B-942F-BA4D08DDBC26}" srcOrd="0" destOrd="0" presId="urn:microsoft.com/office/officeart/2005/8/layout/hierarchy2"/>
    <dgm:cxn modelId="{846A2732-35AB-4AA0-999B-8573F4599837}" type="presOf" srcId="{420BD026-DBF8-44CC-BC64-AA31CA10DB15}" destId="{DA1EC44D-5773-41FC-B061-C0FA26D17CDA}" srcOrd="0" destOrd="0" presId="urn:microsoft.com/office/officeart/2005/8/layout/hierarchy2"/>
    <dgm:cxn modelId="{22F2F533-ED14-458D-A80D-B9ED15037602}" type="presOf" srcId="{5499BCBA-D19C-425D-A1C8-1637E12D4B18}" destId="{0D481901-24B0-4764-A088-EA0BE41BBB33}" srcOrd="0" destOrd="0" presId="urn:microsoft.com/office/officeart/2005/8/layout/hierarchy2"/>
    <dgm:cxn modelId="{22EAB736-5A1B-4179-AC3D-619C411A3D02}" srcId="{8E421D97-9D7A-4C64-A2CF-FB586DF83AAD}" destId="{712876C4-C211-45BB-96F1-C2A7482EC681}" srcOrd="0" destOrd="0" parTransId="{8A18E086-157E-4F18-87FD-28999E8747D1}" sibTransId="{C380C2D1-E6FB-450F-9485-1C6ED0CC140B}"/>
    <dgm:cxn modelId="{2962763A-E902-4498-A892-FE333F545D11}" type="presOf" srcId="{C27390F6-33AC-4AB2-AB50-975B96194EA8}" destId="{0E50B5EC-0DB7-4E0A-8B27-65148444B067}" srcOrd="0" destOrd="0" presId="urn:microsoft.com/office/officeart/2005/8/layout/hierarchy2"/>
    <dgm:cxn modelId="{83A07A3B-573F-4380-97DC-918DFF12787D}" srcId="{420BD026-DBF8-44CC-BC64-AA31CA10DB15}" destId="{C27390F6-33AC-4AB2-AB50-975B96194EA8}" srcOrd="3" destOrd="0" parTransId="{BE5E5817-DD4B-4AFB-8F36-7E903B87BDAF}" sibTransId="{F719CD2A-3803-435A-9E10-35AF4A48AD17}"/>
    <dgm:cxn modelId="{F3C44A3C-EB47-4BE9-BF76-6097CF67707F}" srcId="{420BD026-DBF8-44CC-BC64-AA31CA10DB15}" destId="{A9ACB32B-55AC-4630-99D2-FC4BB083D84A}" srcOrd="4" destOrd="0" parTransId="{F5EC40F7-B962-4D51-A033-BE0CD22BBC0B}" sibTransId="{B15CC4DD-305C-476F-B860-2B8111083642}"/>
    <dgm:cxn modelId="{4F71AC5E-89E0-43BF-B259-89F816202FDD}" type="presOf" srcId="{BE5E5817-DD4B-4AFB-8F36-7E903B87BDAF}" destId="{54BAE95A-6415-450E-BD3E-502793114159}" srcOrd="1" destOrd="0" presId="urn:microsoft.com/office/officeart/2005/8/layout/hierarchy2"/>
    <dgm:cxn modelId="{85358B43-59E9-4941-9F49-6088C1E0BFC9}" type="presOf" srcId="{21F589F7-ADA7-403B-BA1C-17CE22A76373}" destId="{F3E9A70A-7441-4118-A63A-FD28B3845B39}" srcOrd="0" destOrd="0" presId="urn:microsoft.com/office/officeart/2005/8/layout/hierarchy2"/>
    <dgm:cxn modelId="{45580D67-FC77-4A70-A606-8A71A549EC9D}" type="presOf" srcId="{447ED04D-A2FD-4DAB-8B28-25E45985EA2C}" destId="{D32A703F-9167-4E99-8294-71A3E22B9CCB}" srcOrd="1" destOrd="0" presId="urn:microsoft.com/office/officeart/2005/8/layout/hierarchy2"/>
    <dgm:cxn modelId="{38062248-5279-4F35-A057-B99F6E701578}" type="presOf" srcId="{82EDBEB9-4584-49FF-9802-D0CBCD983D84}" destId="{B1AEC513-403E-4FA6-A5E7-26875B8D45FA}" srcOrd="0" destOrd="0" presId="urn:microsoft.com/office/officeart/2005/8/layout/hierarchy2"/>
    <dgm:cxn modelId="{F2022949-1630-484F-8CA7-0FC7C0BF3ABA}" type="presOf" srcId="{82EDBEB9-4584-49FF-9802-D0CBCD983D84}" destId="{4FFA7337-7924-450A-A562-5F23C8B6E246}" srcOrd="1" destOrd="0" presId="urn:microsoft.com/office/officeart/2005/8/layout/hierarchy2"/>
    <dgm:cxn modelId="{43F87469-3F4C-4FB1-A83E-94C20DDDF869}" srcId="{420BD026-DBF8-44CC-BC64-AA31CA10DB15}" destId="{DBFF89C7-91B5-4BBC-B2D6-3E500C3F7A5C}" srcOrd="6" destOrd="0" parTransId="{7E36F312-1212-40B9-BBE6-2D780F30191A}" sibTransId="{FC5A5F5F-E0A1-4779-95B5-109DBFBA5B59}"/>
    <dgm:cxn modelId="{EA85154A-20EB-4024-A39C-99B70D6583A2}" type="presOf" srcId="{7E36F312-1212-40B9-BBE6-2D780F30191A}" destId="{01076351-CB12-4CEE-AEF3-1E99F13E9A8C}" srcOrd="1" destOrd="0" presId="urn:microsoft.com/office/officeart/2005/8/layout/hierarchy2"/>
    <dgm:cxn modelId="{DD3CCD6C-3B8E-424E-A094-76278D3AFE69}" srcId="{712876C4-C211-45BB-96F1-C2A7482EC681}" destId="{84542595-F26D-4144-9745-745B90E3BF33}" srcOrd="4" destOrd="0" parTransId="{81163CD1-B1D5-447C-9DD6-A8590F4DAF39}" sibTransId="{61E47F98-F2FB-4A82-8ECF-94C0F372F2E0}"/>
    <dgm:cxn modelId="{5FEAC650-EA1C-4E98-8F8B-98CE22CAF309}" srcId="{420BD026-DBF8-44CC-BC64-AA31CA10DB15}" destId="{5499BCBA-D19C-425D-A1C8-1637E12D4B18}" srcOrd="2" destOrd="0" parTransId="{8A15E723-0742-4860-AB02-0870920ACF04}" sibTransId="{03F041DA-2224-4861-AA61-AEFC9E32E3DB}"/>
    <dgm:cxn modelId="{F6ADF373-DCB2-45F9-874F-89539FE02DC6}" type="presOf" srcId="{68F149EF-B896-484E-A3DD-21213D6B4A60}" destId="{2F54795B-EF0C-4AD4-99C2-215CA9236662}" srcOrd="0" destOrd="0" presId="urn:microsoft.com/office/officeart/2005/8/layout/hierarchy2"/>
    <dgm:cxn modelId="{42B47D75-E43D-4312-B1B9-63C0F1700BF7}" type="presOf" srcId="{21F589F7-ADA7-403B-BA1C-17CE22A76373}" destId="{04856F32-7F5F-416C-9D3D-69DD48D3E5F7}" srcOrd="1" destOrd="0" presId="urn:microsoft.com/office/officeart/2005/8/layout/hierarchy2"/>
    <dgm:cxn modelId="{75137777-195E-4078-81F4-C63C8AEF4FCB}" type="presOf" srcId="{F5EC40F7-B962-4D51-A033-BE0CD22BBC0B}" destId="{9D4DBA6F-254F-4D87-9D07-D38374822F61}" srcOrd="0" destOrd="0" presId="urn:microsoft.com/office/officeart/2005/8/layout/hierarchy2"/>
    <dgm:cxn modelId="{5A8AC384-080B-42ED-AD46-F157C93DBF6C}" type="presOf" srcId="{8A15E723-0742-4860-AB02-0870920ACF04}" destId="{F4E58F98-E577-41C6-B282-3B20834DF44E}" srcOrd="0" destOrd="0" presId="urn:microsoft.com/office/officeart/2005/8/layout/hierarchy2"/>
    <dgm:cxn modelId="{2B085E8B-03FA-4C2E-B4C7-2E0E79E96F6D}" type="presOf" srcId="{7E36F312-1212-40B9-BBE6-2D780F30191A}" destId="{E32C5543-4787-4749-9B21-EF6B4FE95FCD}" srcOrd="0" destOrd="0" presId="urn:microsoft.com/office/officeart/2005/8/layout/hierarchy2"/>
    <dgm:cxn modelId="{6745758D-BC9D-4F90-AB7D-97694B91805F}" type="presOf" srcId="{99DB1E1F-C650-4B4C-91A5-D4F97D44EF81}" destId="{C1EB7FD8-2B34-425A-8E65-E77BF5A84D28}" srcOrd="0" destOrd="0" presId="urn:microsoft.com/office/officeart/2005/8/layout/hierarchy2"/>
    <dgm:cxn modelId="{6244738E-8433-45B8-802C-34BF2BC40F52}" type="presOf" srcId="{7A3C3913-3A0A-4F0D-BFD3-5F547F051C4B}" destId="{802C8D18-3477-4E8A-AFE8-96A80A2A96AC}" srcOrd="1" destOrd="0" presId="urn:microsoft.com/office/officeart/2005/8/layout/hierarchy2"/>
    <dgm:cxn modelId="{BEAE7E90-6143-487D-BBF8-BB6D66D04901}" type="presOf" srcId="{81163CD1-B1D5-447C-9DD6-A8590F4DAF39}" destId="{820663B0-F031-4281-80B3-FE47995B8564}" srcOrd="1" destOrd="0" presId="urn:microsoft.com/office/officeart/2005/8/layout/hierarchy2"/>
    <dgm:cxn modelId="{0AF61E91-19A0-41CA-BE73-B7C750AD3183}" type="presOf" srcId="{712876C4-C211-45BB-96F1-C2A7482EC681}" destId="{9C74509E-32ED-4FFE-AA94-12238A01525F}" srcOrd="0" destOrd="0" presId="urn:microsoft.com/office/officeart/2005/8/layout/hierarchy2"/>
    <dgm:cxn modelId="{03E14993-BCA3-4D81-9C57-BBBE04F9D18C}" type="presOf" srcId="{F5EC40F7-B962-4D51-A033-BE0CD22BBC0B}" destId="{1AB7373D-DB82-4214-9BAA-4F73B7A32EFC}" srcOrd="1" destOrd="0" presId="urn:microsoft.com/office/officeart/2005/8/layout/hierarchy2"/>
    <dgm:cxn modelId="{8DEB5694-E1F0-40BB-A8A8-F177FF213A3A}" srcId="{712876C4-C211-45BB-96F1-C2A7482EC681}" destId="{7D220A78-5AE7-44C8-B68C-5B9A8A408A6D}" srcOrd="0" destOrd="0" parTransId="{99DB1E1F-C650-4B4C-91A5-D4F97D44EF81}" sibTransId="{67D99667-180B-4041-B03B-E567E183698E}"/>
    <dgm:cxn modelId="{C4B3A59A-F14B-4911-8ED9-FC9F0B39C788}" srcId="{420BD026-DBF8-44CC-BC64-AA31CA10DB15}" destId="{33912E49-2F76-447F-99C3-0E55EED0A0EF}" srcOrd="0" destOrd="0" parTransId="{8E11C2C1-0245-4DFA-B6EA-869CB05F8080}" sibTransId="{400E27E4-AE5D-4535-8D8F-E7166E7F2DD6}"/>
    <dgm:cxn modelId="{1576DE9B-4464-4961-A4EE-C680C9436B9D}" type="presOf" srcId="{8E11C2C1-0245-4DFA-B6EA-869CB05F8080}" destId="{A28ECACC-A799-4C44-A38E-58B18E253B21}" srcOrd="1" destOrd="0" presId="urn:microsoft.com/office/officeart/2005/8/layout/hierarchy2"/>
    <dgm:cxn modelId="{06C6AEA0-5B0A-4A45-A479-9C30C71C6C25}" type="presOf" srcId="{E6CEE46E-02AE-4A58-AC00-EF645F699BAE}" destId="{0277C333-133A-4C75-832C-C97C084C8062}" srcOrd="0" destOrd="0" presId="urn:microsoft.com/office/officeart/2005/8/layout/hierarchy2"/>
    <dgm:cxn modelId="{E8BEA4A3-424E-4427-9192-F64F96019975}" type="presOf" srcId="{53CCB6E4-B457-4AC8-83CF-452E5917A931}" destId="{EA2276CF-6081-428A-8BC2-74BD9B64E49A}" srcOrd="0" destOrd="0" presId="urn:microsoft.com/office/officeart/2005/8/layout/hierarchy2"/>
    <dgm:cxn modelId="{619923A4-228C-4483-8D29-6937FEDECC8D}" type="presOf" srcId="{8A15E723-0742-4860-AB02-0870920ACF04}" destId="{15C1EDB2-8995-404C-A3DD-D8960348D6B7}" srcOrd="1" destOrd="0" presId="urn:microsoft.com/office/officeart/2005/8/layout/hierarchy2"/>
    <dgm:cxn modelId="{675612A7-ED13-44E2-893F-0F55C5C45ADD}" srcId="{712876C4-C211-45BB-96F1-C2A7482EC681}" destId="{E6CEE46E-02AE-4A58-AC00-EF645F699BAE}" srcOrd="2" destOrd="0" parTransId="{6B6B89BD-5578-429D-9521-CAF66E50D560}" sibTransId="{454900A9-9C67-4988-966C-24A180EFAEC5}"/>
    <dgm:cxn modelId="{89005BAA-0132-4059-BF96-2D2540801644}" type="presOf" srcId="{5E8725C8-E2F0-4BFB-96C5-0C3AB5DA387C}" destId="{17E2E955-00FB-4EDB-B630-E8053C0AB752}" srcOrd="0" destOrd="0" presId="urn:microsoft.com/office/officeart/2005/8/layout/hierarchy2"/>
    <dgm:cxn modelId="{6474B2AF-8D92-43B7-9130-F9B00591AEE9}" type="presOf" srcId="{8E421D97-9D7A-4C64-A2CF-FB586DF83AAD}" destId="{3FE02747-8AB3-4E79-9103-C936828656CA}" srcOrd="0" destOrd="0" presId="urn:microsoft.com/office/officeart/2005/8/layout/hierarchy2"/>
    <dgm:cxn modelId="{078538BD-08E8-4785-AC44-31524B504BA1}" type="presOf" srcId="{1446CD21-9A43-4267-8D37-2C7BA193CCD6}" destId="{4998EBC7-A1E4-4481-B5A2-93FDCA0E56C0}" srcOrd="0" destOrd="0" presId="urn:microsoft.com/office/officeart/2005/8/layout/hierarchy2"/>
    <dgm:cxn modelId="{A2975BBD-1736-450D-A400-5E37B3C877E4}" srcId="{420BD026-DBF8-44CC-BC64-AA31CA10DB15}" destId="{53CCB6E4-B457-4AC8-83CF-452E5917A931}" srcOrd="5" destOrd="0" parTransId="{68F149EF-B896-484E-A3DD-21213D6B4A60}" sibTransId="{15F9FC9B-26AE-4ECF-A195-EF768092BFBB}"/>
    <dgm:cxn modelId="{E7C984C4-13E4-42E0-B17B-F8FD41792C2D}" type="presOf" srcId="{7A3C3913-3A0A-4F0D-BFD3-5F547F051C4B}" destId="{DF1B6E63-9F28-4AC5-B46F-6834BF4C99F3}" srcOrd="0" destOrd="0" presId="urn:microsoft.com/office/officeart/2005/8/layout/hierarchy2"/>
    <dgm:cxn modelId="{508ECBC5-348F-4D44-B348-EB4188DE8BD1}" type="presOf" srcId="{A9ACB32B-55AC-4630-99D2-FC4BB083D84A}" destId="{13BBEEBC-ECA6-4274-98E2-15316673B227}" srcOrd="0" destOrd="0" presId="urn:microsoft.com/office/officeart/2005/8/layout/hierarchy2"/>
    <dgm:cxn modelId="{DA6F6AD6-92AD-4D34-9C26-4BFDC488BECF}" type="presOf" srcId="{6D437A6A-51C6-4A9C-962D-288027F3CC24}" destId="{7138EACE-14DB-480C-8452-EF267948F769}" srcOrd="0" destOrd="0" presId="urn:microsoft.com/office/officeart/2005/8/layout/hierarchy2"/>
    <dgm:cxn modelId="{5BB96ADA-6461-4A6A-8509-DC0AF9079C95}" srcId="{712876C4-C211-45BB-96F1-C2A7482EC681}" destId="{5E8725C8-E2F0-4BFB-96C5-0C3AB5DA387C}" srcOrd="6" destOrd="0" parTransId="{21F589F7-ADA7-403B-BA1C-17CE22A76373}" sibTransId="{249A2302-D6C3-4E50-969D-235EEC4B7206}"/>
    <dgm:cxn modelId="{0C3455DC-3787-48C1-B82E-BC28B688ADDC}" srcId="{712876C4-C211-45BB-96F1-C2A7482EC681}" destId="{1446CD21-9A43-4267-8D37-2C7BA193CCD6}" srcOrd="3" destOrd="0" parTransId="{6D437A6A-51C6-4A9C-962D-288027F3CC24}" sibTransId="{74B352B2-61D6-4B61-9E69-B2EFF58E1595}"/>
    <dgm:cxn modelId="{4CA485DC-2A19-4657-8F30-28DFE583C805}" srcId="{420BD026-DBF8-44CC-BC64-AA31CA10DB15}" destId="{395D2E33-1EEF-4A61-9309-ED6C613B30D0}" srcOrd="1" destOrd="0" parTransId="{447ED04D-A2FD-4DAB-8B28-25E45985EA2C}" sibTransId="{3DC63BB2-AECE-45FA-B065-F0B581BA163E}"/>
    <dgm:cxn modelId="{B4A2ABDC-B662-45B3-9B69-89AFA68A6FFA}" type="presOf" srcId="{7D220A78-5AE7-44C8-B68C-5B9A8A408A6D}" destId="{F79C5B35-64D3-463F-83FA-CE2C0B38CD21}" srcOrd="0" destOrd="0" presId="urn:microsoft.com/office/officeart/2005/8/layout/hierarchy2"/>
    <dgm:cxn modelId="{BFDED1E2-B02D-4795-A05C-BA7A104F2868}" type="presOf" srcId="{249D6420-BE72-4B39-BE97-865C9B3DF6F4}" destId="{1610A119-BEE8-444A-A60F-47A3403DA0D4}" srcOrd="0" destOrd="0" presId="urn:microsoft.com/office/officeart/2005/8/layout/hierarchy2"/>
    <dgm:cxn modelId="{AD5A54E5-E012-4A54-924B-D4160FCD7719}" type="presOf" srcId="{68F149EF-B896-484E-A3DD-21213D6B4A60}" destId="{3F8FE0DF-CC5C-4ACB-9263-C5D60260D0E0}" srcOrd="1" destOrd="0" presId="urn:microsoft.com/office/officeart/2005/8/layout/hierarchy2"/>
    <dgm:cxn modelId="{B2C5E7F6-39B2-42AF-B131-A6F454248B43}" type="presOf" srcId="{33912E49-2F76-447F-99C3-0E55EED0A0EF}" destId="{A3AAB70E-30F6-478E-AD9B-5E21F316FF5E}" srcOrd="0" destOrd="0" presId="urn:microsoft.com/office/officeart/2005/8/layout/hierarchy2"/>
    <dgm:cxn modelId="{C05A97FB-AC7F-4E89-B0E3-1AAA2328C495}" type="presOf" srcId="{395D2E33-1EEF-4A61-9309-ED6C613B30D0}" destId="{B9855A9A-C3DE-48F6-9084-4C1FABB6DBDC}" srcOrd="0" destOrd="0" presId="urn:microsoft.com/office/officeart/2005/8/layout/hierarchy2"/>
    <dgm:cxn modelId="{660BD7FE-7894-4B13-BF04-93ECCCDAB6CD}" type="presOf" srcId="{84542595-F26D-4144-9745-745B90E3BF33}" destId="{913FC177-5E14-476B-AF23-EB01B75AB31E}" srcOrd="0" destOrd="0" presId="urn:microsoft.com/office/officeart/2005/8/layout/hierarchy2"/>
    <dgm:cxn modelId="{0F4388FF-E19C-4228-8694-AA3614D0BE34}" type="presOf" srcId="{8E11C2C1-0245-4DFA-B6EA-869CB05F8080}" destId="{ABE9E8A5-0A41-44C8-BDA2-1474DBE055BD}" srcOrd="0" destOrd="0" presId="urn:microsoft.com/office/officeart/2005/8/layout/hierarchy2"/>
    <dgm:cxn modelId="{64566F04-9C10-4C51-A0D6-A06282A27737}" type="presParOf" srcId="{3FE02747-8AB3-4E79-9103-C936828656CA}" destId="{1C1E1054-B458-4A99-9CB4-96850D69267C}" srcOrd="0" destOrd="0" presId="urn:microsoft.com/office/officeart/2005/8/layout/hierarchy2"/>
    <dgm:cxn modelId="{3B005CF1-C668-468D-922C-5D09145684E6}" type="presParOf" srcId="{1C1E1054-B458-4A99-9CB4-96850D69267C}" destId="{9C74509E-32ED-4FFE-AA94-12238A01525F}" srcOrd="0" destOrd="0" presId="urn:microsoft.com/office/officeart/2005/8/layout/hierarchy2"/>
    <dgm:cxn modelId="{0980B5A0-3C6F-4F3D-8BB9-FAEA2EFCDEF0}" type="presParOf" srcId="{1C1E1054-B458-4A99-9CB4-96850D69267C}" destId="{C6EDB5E6-2758-4222-89C5-1807743C5468}" srcOrd="1" destOrd="0" presId="urn:microsoft.com/office/officeart/2005/8/layout/hierarchy2"/>
    <dgm:cxn modelId="{473AE38F-7E3E-46ED-A9E9-30AED1C252B0}" type="presParOf" srcId="{C6EDB5E6-2758-4222-89C5-1807743C5468}" destId="{C1EB7FD8-2B34-425A-8E65-E77BF5A84D28}" srcOrd="0" destOrd="0" presId="urn:microsoft.com/office/officeart/2005/8/layout/hierarchy2"/>
    <dgm:cxn modelId="{8ED66B37-BEEE-430B-85A0-244A17D9C89D}" type="presParOf" srcId="{C1EB7FD8-2B34-425A-8E65-E77BF5A84D28}" destId="{4A2E8659-443F-4648-8B32-A59039BFED0E}" srcOrd="0" destOrd="0" presId="urn:microsoft.com/office/officeart/2005/8/layout/hierarchy2"/>
    <dgm:cxn modelId="{C8A3F5A6-1A8D-466D-A6FC-2B71EB3C60B7}" type="presParOf" srcId="{C6EDB5E6-2758-4222-89C5-1807743C5468}" destId="{5E6D12C8-901F-4664-B849-CDB284585EB4}" srcOrd="1" destOrd="0" presId="urn:microsoft.com/office/officeart/2005/8/layout/hierarchy2"/>
    <dgm:cxn modelId="{ED909E26-0A35-44A9-A800-59BDE0EB787A}" type="presParOf" srcId="{5E6D12C8-901F-4664-B849-CDB284585EB4}" destId="{F79C5B35-64D3-463F-83FA-CE2C0B38CD21}" srcOrd="0" destOrd="0" presId="urn:microsoft.com/office/officeart/2005/8/layout/hierarchy2"/>
    <dgm:cxn modelId="{D6A20450-9761-49F4-927D-E7E43CEF54F0}" type="presParOf" srcId="{5E6D12C8-901F-4664-B849-CDB284585EB4}" destId="{E053C9ED-CC1E-4FB2-A3A6-DCD887880277}" srcOrd="1" destOrd="0" presId="urn:microsoft.com/office/officeart/2005/8/layout/hierarchy2"/>
    <dgm:cxn modelId="{9EAFA40C-AEA4-4AF0-9F7D-35F582E8315A}" type="presParOf" srcId="{C6EDB5E6-2758-4222-89C5-1807743C5468}" destId="{B1AEC513-403E-4FA6-A5E7-26875B8D45FA}" srcOrd="2" destOrd="0" presId="urn:microsoft.com/office/officeart/2005/8/layout/hierarchy2"/>
    <dgm:cxn modelId="{C638F808-FD41-4375-B766-ECABC643ADBE}" type="presParOf" srcId="{B1AEC513-403E-4FA6-A5E7-26875B8D45FA}" destId="{4FFA7337-7924-450A-A562-5F23C8B6E246}" srcOrd="0" destOrd="0" presId="urn:microsoft.com/office/officeart/2005/8/layout/hierarchy2"/>
    <dgm:cxn modelId="{90180DB9-E4E5-4D4A-B7E5-C394419BF73B}" type="presParOf" srcId="{C6EDB5E6-2758-4222-89C5-1807743C5468}" destId="{3795A7D6-6F6E-4DF7-A6C4-FB152B896ABF}" srcOrd="3" destOrd="0" presId="urn:microsoft.com/office/officeart/2005/8/layout/hierarchy2"/>
    <dgm:cxn modelId="{8528D6BE-5804-4EF9-B27F-58A005C63B69}" type="presParOf" srcId="{3795A7D6-6F6E-4DF7-A6C4-FB152B896ABF}" destId="{DA1EC44D-5773-41FC-B061-C0FA26D17CDA}" srcOrd="0" destOrd="0" presId="urn:microsoft.com/office/officeart/2005/8/layout/hierarchy2"/>
    <dgm:cxn modelId="{7C7D3FF7-2C8F-439F-BAE7-8EC5F5EF6D51}" type="presParOf" srcId="{3795A7D6-6F6E-4DF7-A6C4-FB152B896ABF}" destId="{2574A25F-CF9D-4F5B-8D6F-4F9E76DE1535}" srcOrd="1" destOrd="0" presId="urn:microsoft.com/office/officeart/2005/8/layout/hierarchy2"/>
    <dgm:cxn modelId="{55253F4F-0EF3-4376-B851-574275C7A0E1}" type="presParOf" srcId="{2574A25F-CF9D-4F5B-8D6F-4F9E76DE1535}" destId="{ABE9E8A5-0A41-44C8-BDA2-1474DBE055BD}" srcOrd="0" destOrd="0" presId="urn:microsoft.com/office/officeart/2005/8/layout/hierarchy2"/>
    <dgm:cxn modelId="{9508250F-02DE-441A-B3F6-9051CAD08F12}" type="presParOf" srcId="{ABE9E8A5-0A41-44C8-BDA2-1474DBE055BD}" destId="{A28ECACC-A799-4C44-A38E-58B18E253B21}" srcOrd="0" destOrd="0" presId="urn:microsoft.com/office/officeart/2005/8/layout/hierarchy2"/>
    <dgm:cxn modelId="{4B6DEA2D-5405-4849-B4BD-E56445CA6350}" type="presParOf" srcId="{2574A25F-CF9D-4F5B-8D6F-4F9E76DE1535}" destId="{F75E8AB5-1B9B-45EC-8441-DEBD58AE9F2D}" srcOrd="1" destOrd="0" presId="urn:microsoft.com/office/officeart/2005/8/layout/hierarchy2"/>
    <dgm:cxn modelId="{E6717DA3-1C52-4AFB-B780-6A8D6FAED6E6}" type="presParOf" srcId="{F75E8AB5-1B9B-45EC-8441-DEBD58AE9F2D}" destId="{A3AAB70E-30F6-478E-AD9B-5E21F316FF5E}" srcOrd="0" destOrd="0" presId="urn:microsoft.com/office/officeart/2005/8/layout/hierarchy2"/>
    <dgm:cxn modelId="{C3A56A94-D8EC-43F5-B6CB-5508F1684CD7}" type="presParOf" srcId="{F75E8AB5-1B9B-45EC-8441-DEBD58AE9F2D}" destId="{62AB43F9-821D-49C4-A877-51F17FB6CE29}" srcOrd="1" destOrd="0" presId="urn:microsoft.com/office/officeart/2005/8/layout/hierarchy2"/>
    <dgm:cxn modelId="{204CA084-CFFB-4B77-9353-D777BE25DBBF}" type="presParOf" srcId="{2574A25F-CF9D-4F5B-8D6F-4F9E76DE1535}" destId="{111B2B85-5570-4A2B-942F-BA4D08DDBC26}" srcOrd="2" destOrd="0" presId="urn:microsoft.com/office/officeart/2005/8/layout/hierarchy2"/>
    <dgm:cxn modelId="{48A9439A-40F8-480E-898F-708E75B0FE55}" type="presParOf" srcId="{111B2B85-5570-4A2B-942F-BA4D08DDBC26}" destId="{D32A703F-9167-4E99-8294-71A3E22B9CCB}" srcOrd="0" destOrd="0" presId="urn:microsoft.com/office/officeart/2005/8/layout/hierarchy2"/>
    <dgm:cxn modelId="{DB5A2F67-C0D5-45FB-A79F-8E6B56FC0C19}" type="presParOf" srcId="{2574A25F-CF9D-4F5B-8D6F-4F9E76DE1535}" destId="{58C3CDC5-3A11-4DE2-AA2A-43DE9F382717}" srcOrd="3" destOrd="0" presId="urn:microsoft.com/office/officeart/2005/8/layout/hierarchy2"/>
    <dgm:cxn modelId="{F1A3F75C-659E-43E7-8E9F-BB909E6825D2}" type="presParOf" srcId="{58C3CDC5-3A11-4DE2-AA2A-43DE9F382717}" destId="{B9855A9A-C3DE-48F6-9084-4C1FABB6DBDC}" srcOrd="0" destOrd="0" presId="urn:microsoft.com/office/officeart/2005/8/layout/hierarchy2"/>
    <dgm:cxn modelId="{8715933E-8AB0-4868-8D89-BAF63C124A57}" type="presParOf" srcId="{58C3CDC5-3A11-4DE2-AA2A-43DE9F382717}" destId="{984B22E6-0046-413E-9915-43E870EA29DC}" srcOrd="1" destOrd="0" presId="urn:microsoft.com/office/officeart/2005/8/layout/hierarchy2"/>
    <dgm:cxn modelId="{F08A28F6-0D7F-4BAF-B7CA-22308D7B249F}" type="presParOf" srcId="{2574A25F-CF9D-4F5B-8D6F-4F9E76DE1535}" destId="{F4E58F98-E577-41C6-B282-3B20834DF44E}" srcOrd="4" destOrd="0" presId="urn:microsoft.com/office/officeart/2005/8/layout/hierarchy2"/>
    <dgm:cxn modelId="{BCC8CEC6-9C42-4D3D-9621-035274431C27}" type="presParOf" srcId="{F4E58F98-E577-41C6-B282-3B20834DF44E}" destId="{15C1EDB2-8995-404C-A3DD-D8960348D6B7}" srcOrd="0" destOrd="0" presId="urn:microsoft.com/office/officeart/2005/8/layout/hierarchy2"/>
    <dgm:cxn modelId="{5BE9EE05-B864-49B9-B555-4D8AC3E390F8}" type="presParOf" srcId="{2574A25F-CF9D-4F5B-8D6F-4F9E76DE1535}" destId="{3D57F9D4-D170-475B-988C-C2ACE871152C}" srcOrd="5" destOrd="0" presId="urn:microsoft.com/office/officeart/2005/8/layout/hierarchy2"/>
    <dgm:cxn modelId="{2CB87157-7754-434B-A830-161A55FC96BA}" type="presParOf" srcId="{3D57F9D4-D170-475B-988C-C2ACE871152C}" destId="{0D481901-24B0-4764-A088-EA0BE41BBB33}" srcOrd="0" destOrd="0" presId="urn:microsoft.com/office/officeart/2005/8/layout/hierarchy2"/>
    <dgm:cxn modelId="{EC3EA81E-00B3-4C3F-A9F7-B6687AA18FC3}" type="presParOf" srcId="{3D57F9D4-D170-475B-988C-C2ACE871152C}" destId="{1D614AA8-4254-4B76-8310-C4474EDE9138}" srcOrd="1" destOrd="0" presId="urn:microsoft.com/office/officeart/2005/8/layout/hierarchy2"/>
    <dgm:cxn modelId="{B49C44F8-719F-4A89-AEF4-4FBD74FA826D}" type="presParOf" srcId="{2574A25F-CF9D-4F5B-8D6F-4F9E76DE1535}" destId="{67F9817B-83CB-4488-A959-9D9CAD8A41BE}" srcOrd="6" destOrd="0" presId="urn:microsoft.com/office/officeart/2005/8/layout/hierarchy2"/>
    <dgm:cxn modelId="{D3D0F123-41F6-4DDF-9F58-3DC289EAF124}" type="presParOf" srcId="{67F9817B-83CB-4488-A959-9D9CAD8A41BE}" destId="{54BAE95A-6415-450E-BD3E-502793114159}" srcOrd="0" destOrd="0" presId="urn:microsoft.com/office/officeart/2005/8/layout/hierarchy2"/>
    <dgm:cxn modelId="{86710408-1B60-4216-B7C8-46B6F622BE43}" type="presParOf" srcId="{2574A25F-CF9D-4F5B-8D6F-4F9E76DE1535}" destId="{FD508194-A8D6-472A-8068-4E26BA2624E6}" srcOrd="7" destOrd="0" presId="urn:microsoft.com/office/officeart/2005/8/layout/hierarchy2"/>
    <dgm:cxn modelId="{7E6B939F-97EB-4D4F-A73A-4C5C7FDFBE16}" type="presParOf" srcId="{FD508194-A8D6-472A-8068-4E26BA2624E6}" destId="{0E50B5EC-0DB7-4E0A-8B27-65148444B067}" srcOrd="0" destOrd="0" presId="urn:microsoft.com/office/officeart/2005/8/layout/hierarchy2"/>
    <dgm:cxn modelId="{2288F34A-E1AF-4D33-948D-075236D61867}" type="presParOf" srcId="{FD508194-A8D6-472A-8068-4E26BA2624E6}" destId="{6329D96A-21BE-4C65-BE78-32384D9D3D76}" srcOrd="1" destOrd="0" presId="urn:microsoft.com/office/officeart/2005/8/layout/hierarchy2"/>
    <dgm:cxn modelId="{703B6AE5-DEE6-4929-ACEF-7410ADC69FE2}" type="presParOf" srcId="{2574A25F-CF9D-4F5B-8D6F-4F9E76DE1535}" destId="{9D4DBA6F-254F-4D87-9D07-D38374822F61}" srcOrd="8" destOrd="0" presId="urn:microsoft.com/office/officeart/2005/8/layout/hierarchy2"/>
    <dgm:cxn modelId="{0AB87B29-1103-4674-95E3-07B405A5442D}" type="presParOf" srcId="{9D4DBA6F-254F-4D87-9D07-D38374822F61}" destId="{1AB7373D-DB82-4214-9BAA-4F73B7A32EFC}" srcOrd="0" destOrd="0" presId="urn:microsoft.com/office/officeart/2005/8/layout/hierarchy2"/>
    <dgm:cxn modelId="{372B286D-3E07-4030-90A1-AED87E30C38B}" type="presParOf" srcId="{2574A25F-CF9D-4F5B-8D6F-4F9E76DE1535}" destId="{5BAA32BC-2ECF-4825-B8A3-4D4A11DC1CF6}" srcOrd="9" destOrd="0" presId="urn:microsoft.com/office/officeart/2005/8/layout/hierarchy2"/>
    <dgm:cxn modelId="{E54E6053-FC69-4C91-A382-6B060513A200}" type="presParOf" srcId="{5BAA32BC-2ECF-4825-B8A3-4D4A11DC1CF6}" destId="{13BBEEBC-ECA6-4274-98E2-15316673B227}" srcOrd="0" destOrd="0" presId="urn:microsoft.com/office/officeart/2005/8/layout/hierarchy2"/>
    <dgm:cxn modelId="{280AFF7D-D42F-4592-BBE9-93E646460EBA}" type="presParOf" srcId="{5BAA32BC-2ECF-4825-B8A3-4D4A11DC1CF6}" destId="{B7B4D31B-BF4B-4103-A749-3952611C15A9}" srcOrd="1" destOrd="0" presId="urn:microsoft.com/office/officeart/2005/8/layout/hierarchy2"/>
    <dgm:cxn modelId="{523BB4A1-C0D1-46E3-8F96-C1758A7A9E5B}" type="presParOf" srcId="{2574A25F-CF9D-4F5B-8D6F-4F9E76DE1535}" destId="{2F54795B-EF0C-4AD4-99C2-215CA9236662}" srcOrd="10" destOrd="0" presId="urn:microsoft.com/office/officeart/2005/8/layout/hierarchy2"/>
    <dgm:cxn modelId="{77FE7232-F0C9-433E-BDFE-50A6682D36F5}" type="presParOf" srcId="{2F54795B-EF0C-4AD4-99C2-215CA9236662}" destId="{3F8FE0DF-CC5C-4ACB-9263-C5D60260D0E0}" srcOrd="0" destOrd="0" presId="urn:microsoft.com/office/officeart/2005/8/layout/hierarchy2"/>
    <dgm:cxn modelId="{7AEAA492-1AD5-4B97-A569-F024E2DE3FEF}" type="presParOf" srcId="{2574A25F-CF9D-4F5B-8D6F-4F9E76DE1535}" destId="{70F89F29-2C03-4F06-877E-18A270A6B36A}" srcOrd="11" destOrd="0" presId="urn:microsoft.com/office/officeart/2005/8/layout/hierarchy2"/>
    <dgm:cxn modelId="{D5C9F74F-855E-42D6-9B8B-95D0932E61FB}" type="presParOf" srcId="{70F89F29-2C03-4F06-877E-18A270A6B36A}" destId="{EA2276CF-6081-428A-8BC2-74BD9B64E49A}" srcOrd="0" destOrd="0" presId="urn:microsoft.com/office/officeart/2005/8/layout/hierarchy2"/>
    <dgm:cxn modelId="{6D7C4F23-DC72-479C-BBC9-B3663A9332AE}" type="presParOf" srcId="{70F89F29-2C03-4F06-877E-18A270A6B36A}" destId="{41D6EBF7-C424-47C4-A914-20BA58764872}" srcOrd="1" destOrd="0" presId="urn:microsoft.com/office/officeart/2005/8/layout/hierarchy2"/>
    <dgm:cxn modelId="{123ABBF8-9288-4D10-B98D-6F6688B0F6A0}" type="presParOf" srcId="{2574A25F-CF9D-4F5B-8D6F-4F9E76DE1535}" destId="{E32C5543-4787-4749-9B21-EF6B4FE95FCD}" srcOrd="12" destOrd="0" presId="urn:microsoft.com/office/officeart/2005/8/layout/hierarchy2"/>
    <dgm:cxn modelId="{0837054A-40E2-4309-AA3D-6B69539EA999}" type="presParOf" srcId="{E32C5543-4787-4749-9B21-EF6B4FE95FCD}" destId="{01076351-CB12-4CEE-AEF3-1E99F13E9A8C}" srcOrd="0" destOrd="0" presId="urn:microsoft.com/office/officeart/2005/8/layout/hierarchy2"/>
    <dgm:cxn modelId="{94A0F97C-7CE5-4D85-820D-9B1F23F44325}" type="presParOf" srcId="{2574A25F-CF9D-4F5B-8D6F-4F9E76DE1535}" destId="{8EA30CE9-0D2F-488A-9DBE-033E3EDB8200}" srcOrd="13" destOrd="0" presId="urn:microsoft.com/office/officeart/2005/8/layout/hierarchy2"/>
    <dgm:cxn modelId="{300E2CAD-3EED-49CA-BD5A-EA5CF9CFC880}" type="presParOf" srcId="{8EA30CE9-0D2F-488A-9DBE-033E3EDB8200}" destId="{DA8761E6-DD0A-48DF-A09C-9A5FA81CFBF7}" srcOrd="0" destOrd="0" presId="urn:microsoft.com/office/officeart/2005/8/layout/hierarchy2"/>
    <dgm:cxn modelId="{97D44525-EF34-49BD-92C5-DDE1025F42EB}" type="presParOf" srcId="{8EA30CE9-0D2F-488A-9DBE-033E3EDB8200}" destId="{35CF954B-A270-4C44-B0A5-205A05AF5E50}" srcOrd="1" destOrd="0" presId="urn:microsoft.com/office/officeart/2005/8/layout/hierarchy2"/>
    <dgm:cxn modelId="{5D5B7CAE-6EDC-416D-9E7C-A72031C68748}" type="presParOf" srcId="{C6EDB5E6-2758-4222-89C5-1807743C5468}" destId="{B5BBA2DE-4302-4E24-A486-F6539196B227}" srcOrd="4" destOrd="0" presId="urn:microsoft.com/office/officeart/2005/8/layout/hierarchy2"/>
    <dgm:cxn modelId="{40E999E8-1C01-4F6F-8E24-B63740509356}" type="presParOf" srcId="{B5BBA2DE-4302-4E24-A486-F6539196B227}" destId="{BD80852F-A0CB-4FA6-914B-A8DC47341054}" srcOrd="0" destOrd="0" presId="urn:microsoft.com/office/officeart/2005/8/layout/hierarchy2"/>
    <dgm:cxn modelId="{7B81781F-0625-46B1-A74D-754811E7B1AA}" type="presParOf" srcId="{C6EDB5E6-2758-4222-89C5-1807743C5468}" destId="{475F4603-B173-40A5-B053-C1984F5882DD}" srcOrd="5" destOrd="0" presId="urn:microsoft.com/office/officeart/2005/8/layout/hierarchy2"/>
    <dgm:cxn modelId="{70B40680-EA99-4563-A6F3-15F5C408FE6D}" type="presParOf" srcId="{475F4603-B173-40A5-B053-C1984F5882DD}" destId="{0277C333-133A-4C75-832C-C97C084C8062}" srcOrd="0" destOrd="0" presId="urn:microsoft.com/office/officeart/2005/8/layout/hierarchy2"/>
    <dgm:cxn modelId="{760C440A-A738-4647-A414-85284C88F551}" type="presParOf" srcId="{475F4603-B173-40A5-B053-C1984F5882DD}" destId="{4381D165-8FA8-41F5-B2D3-B9B51D707CBC}" srcOrd="1" destOrd="0" presId="urn:microsoft.com/office/officeart/2005/8/layout/hierarchy2"/>
    <dgm:cxn modelId="{A81A7F61-B655-479D-8544-ADE39B47AA1F}" type="presParOf" srcId="{C6EDB5E6-2758-4222-89C5-1807743C5468}" destId="{7138EACE-14DB-480C-8452-EF267948F769}" srcOrd="6" destOrd="0" presId="urn:microsoft.com/office/officeart/2005/8/layout/hierarchy2"/>
    <dgm:cxn modelId="{1951780B-4746-4C84-90A2-7907DBE1C8D1}" type="presParOf" srcId="{7138EACE-14DB-480C-8452-EF267948F769}" destId="{3CFFAA96-A9EB-4957-A24A-2AAF3018805E}" srcOrd="0" destOrd="0" presId="urn:microsoft.com/office/officeart/2005/8/layout/hierarchy2"/>
    <dgm:cxn modelId="{BD964AC1-2F21-4B13-90DD-C995F500DE63}" type="presParOf" srcId="{C6EDB5E6-2758-4222-89C5-1807743C5468}" destId="{248CB207-5CB6-4D10-9CAA-CF34265FE4C1}" srcOrd="7" destOrd="0" presId="urn:microsoft.com/office/officeart/2005/8/layout/hierarchy2"/>
    <dgm:cxn modelId="{1F9FC206-91DF-4159-8A3E-730FC70106DF}" type="presParOf" srcId="{248CB207-5CB6-4D10-9CAA-CF34265FE4C1}" destId="{4998EBC7-A1E4-4481-B5A2-93FDCA0E56C0}" srcOrd="0" destOrd="0" presId="urn:microsoft.com/office/officeart/2005/8/layout/hierarchy2"/>
    <dgm:cxn modelId="{01FEED21-40AD-4D56-977E-59AEA575A01C}" type="presParOf" srcId="{248CB207-5CB6-4D10-9CAA-CF34265FE4C1}" destId="{86A3722F-7B8B-4368-8497-8F1EB5FC01B8}" srcOrd="1" destOrd="0" presId="urn:microsoft.com/office/officeart/2005/8/layout/hierarchy2"/>
    <dgm:cxn modelId="{33502A41-9AD7-40F6-AAAB-2E2519B01D90}" type="presParOf" srcId="{C6EDB5E6-2758-4222-89C5-1807743C5468}" destId="{15E49FC5-1BAA-43EE-AC86-6CCCD4E1E0DE}" srcOrd="8" destOrd="0" presId="urn:microsoft.com/office/officeart/2005/8/layout/hierarchy2"/>
    <dgm:cxn modelId="{E4984AB2-172E-4ECF-815F-D9334DF79088}" type="presParOf" srcId="{15E49FC5-1BAA-43EE-AC86-6CCCD4E1E0DE}" destId="{820663B0-F031-4281-80B3-FE47995B8564}" srcOrd="0" destOrd="0" presId="urn:microsoft.com/office/officeart/2005/8/layout/hierarchy2"/>
    <dgm:cxn modelId="{8E28F827-ECDA-410D-9BF8-31B12ABD5047}" type="presParOf" srcId="{C6EDB5E6-2758-4222-89C5-1807743C5468}" destId="{A5EDB5B6-FD2F-4820-B4D3-C53C51188D6B}" srcOrd="9" destOrd="0" presId="urn:microsoft.com/office/officeart/2005/8/layout/hierarchy2"/>
    <dgm:cxn modelId="{499E3456-69E1-4EA1-946F-589EFF1A2879}" type="presParOf" srcId="{A5EDB5B6-FD2F-4820-B4D3-C53C51188D6B}" destId="{913FC177-5E14-476B-AF23-EB01B75AB31E}" srcOrd="0" destOrd="0" presId="urn:microsoft.com/office/officeart/2005/8/layout/hierarchy2"/>
    <dgm:cxn modelId="{DA4076CD-C811-4B0C-9B68-B128AB34E295}" type="presParOf" srcId="{A5EDB5B6-FD2F-4820-B4D3-C53C51188D6B}" destId="{107FA94B-20E3-41D4-AB77-7F9986F32C73}" srcOrd="1" destOrd="0" presId="urn:microsoft.com/office/officeart/2005/8/layout/hierarchy2"/>
    <dgm:cxn modelId="{9BE450BF-A642-4D2A-9827-603672C764AC}" type="presParOf" srcId="{C6EDB5E6-2758-4222-89C5-1807743C5468}" destId="{DF1B6E63-9F28-4AC5-B46F-6834BF4C99F3}" srcOrd="10" destOrd="0" presId="urn:microsoft.com/office/officeart/2005/8/layout/hierarchy2"/>
    <dgm:cxn modelId="{B240E6ED-28F5-4C33-ADA9-F81F8DE86259}" type="presParOf" srcId="{DF1B6E63-9F28-4AC5-B46F-6834BF4C99F3}" destId="{802C8D18-3477-4E8A-AFE8-96A80A2A96AC}" srcOrd="0" destOrd="0" presId="urn:microsoft.com/office/officeart/2005/8/layout/hierarchy2"/>
    <dgm:cxn modelId="{5A3ECCF0-83F4-4916-AA56-4C34B95059E1}" type="presParOf" srcId="{C6EDB5E6-2758-4222-89C5-1807743C5468}" destId="{AB0DD2C0-7B1A-4E37-BE10-BF4697B771F5}" srcOrd="11" destOrd="0" presId="urn:microsoft.com/office/officeart/2005/8/layout/hierarchy2"/>
    <dgm:cxn modelId="{0EC4B90B-FF01-460B-A426-3A20B6BA968C}" type="presParOf" srcId="{AB0DD2C0-7B1A-4E37-BE10-BF4697B771F5}" destId="{1610A119-BEE8-444A-A60F-47A3403DA0D4}" srcOrd="0" destOrd="0" presId="urn:microsoft.com/office/officeart/2005/8/layout/hierarchy2"/>
    <dgm:cxn modelId="{1A653AD4-6307-4F98-9438-7300A2135BF7}" type="presParOf" srcId="{AB0DD2C0-7B1A-4E37-BE10-BF4697B771F5}" destId="{50BFE829-0B0F-4E16-A494-739FF30C1AEB}" srcOrd="1" destOrd="0" presId="urn:microsoft.com/office/officeart/2005/8/layout/hierarchy2"/>
    <dgm:cxn modelId="{C8DD4167-8C52-47C6-BA7A-2EE010D45758}" type="presParOf" srcId="{C6EDB5E6-2758-4222-89C5-1807743C5468}" destId="{F3E9A70A-7441-4118-A63A-FD28B3845B39}" srcOrd="12" destOrd="0" presId="urn:microsoft.com/office/officeart/2005/8/layout/hierarchy2"/>
    <dgm:cxn modelId="{AE335B93-8858-4985-AFCB-F8063A7528D3}" type="presParOf" srcId="{F3E9A70A-7441-4118-A63A-FD28B3845B39}" destId="{04856F32-7F5F-416C-9D3D-69DD48D3E5F7}" srcOrd="0" destOrd="0" presId="urn:microsoft.com/office/officeart/2005/8/layout/hierarchy2"/>
    <dgm:cxn modelId="{128D3ACD-4396-4F26-A97B-5C3F596BDD64}" type="presParOf" srcId="{C6EDB5E6-2758-4222-89C5-1807743C5468}" destId="{6C7AB369-C481-4889-82C3-900775648263}" srcOrd="13" destOrd="0" presId="urn:microsoft.com/office/officeart/2005/8/layout/hierarchy2"/>
    <dgm:cxn modelId="{216A10C2-0AB9-451E-98B0-FF8BA2FC3447}" type="presParOf" srcId="{6C7AB369-C481-4889-82C3-900775648263}" destId="{17E2E955-00FB-4EDB-B630-E8053C0AB752}" srcOrd="0" destOrd="0" presId="urn:microsoft.com/office/officeart/2005/8/layout/hierarchy2"/>
    <dgm:cxn modelId="{814DFD65-4CDB-4AC8-AFB0-CDCD8DC33CB6}" type="presParOf" srcId="{6C7AB369-C481-4889-82C3-900775648263}" destId="{F36F3608-F6BE-4251-8CF9-1F051064E1F5}"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F0D300-2D03-4C92-AB50-EEC490763575}">
      <dsp:nvSpPr>
        <dsp:cNvPr id="0" name=""/>
        <dsp:cNvSpPr/>
      </dsp:nvSpPr>
      <dsp:spPr>
        <a:xfrm>
          <a:off x="-5116992" y="-783865"/>
          <a:ext cx="6093694" cy="6093694"/>
        </a:xfrm>
        <a:prstGeom prst="blockArc">
          <a:avLst>
            <a:gd name="adj1" fmla="val 18900000"/>
            <a:gd name="adj2" fmla="val 2700000"/>
            <a:gd name="adj3" fmla="val 354"/>
          </a:avLst>
        </a:pr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F1EE63-02A1-4545-A0B1-EC1A69A1C73E}">
      <dsp:nvSpPr>
        <dsp:cNvPr id="0" name=""/>
        <dsp:cNvSpPr/>
      </dsp:nvSpPr>
      <dsp:spPr>
        <a:xfrm>
          <a:off x="427226" y="282782"/>
          <a:ext cx="7739890" cy="565926"/>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73660" rIns="73660" bIns="73660" numCol="1" spcCol="1270" anchor="ctr" anchorCtr="0">
          <a:noAutofit/>
        </a:bodyPr>
        <a:lstStyle/>
        <a:p>
          <a:pPr marL="0" lvl="0" indent="0" algn="l" defTabSz="1289050">
            <a:lnSpc>
              <a:spcPct val="90000"/>
            </a:lnSpc>
            <a:spcBef>
              <a:spcPct val="0"/>
            </a:spcBef>
            <a:spcAft>
              <a:spcPct val="35000"/>
            </a:spcAft>
            <a:buNone/>
          </a:pPr>
          <a:r>
            <a:rPr lang="en-GB" sz="2900" b="1" kern="1200" dirty="0"/>
            <a:t>What is CEPEJ-STAT?</a:t>
          </a:r>
          <a:endParaRPr lang="en-GB" sz="2900" kern="1200" dirty="0"/>
        </a:p>
      </dsp:txBody>
      <dsp:txXfrm>
        <a:off x="427226" y="282782"/>
        <a:ext cx="7739890" cy="565926"/>
      </dsp:txXfrm>
    </dsp:sp>
    <dsp:sp modelId="{4CFD2F5D-8F05-4CBA-B5AE-3B216FE82818}">
      <dsp:nvSpPr>
        <dsp:cNvPr id="0" name=""/>
        <dsp:cNvSpPr/>
      </dsp:nvSpPr>
      <dsp:spPr>
        <a:xfrm>
          <a:off x="73522" y="212041"/>
          <a:ext cx="707408" cy="707408"/>
        </a:xfrm>
        <a:prstGeom prst="ellipse">
          <a:avLst/>
        </a:prstGeom>
        <a:solidFill>
          <a:schemeClr val="lt1">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52CF75-B732-4716-8426-10634314D03A}">
      <dsp:nvSpPr>
        <dsp:cNvPr id="0" name=""/>
        <dsp:cNvSpPr/>
      </dsp:nvSpPr>
      <dsp:spPr>
        <a:xfrm>
          <a:off x="832752" y="1131400"/>
          <a:ext cx="7334364" cy="565926"/>
        </a:xfrm>
        <a:prstGeom prst="rect">
          <a:avLst/>
        </a:prstGeom>
        <a:solidFill>
          <a:schemeClr val="accent1">
            <a:shade val="50000"/>
            <a:hueOff val="133703"/>
            <a:satOff val="3582"/>
            <a:lumOff val="157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73660" rIns="73660" bIns="73660" numCol="1" spcCol="1270" anchor="ctr" anchorCtr="0">
          <a:noAutofit/>
        </a:bodyPr>
        <a:lstStyle/>
        <a:p>
          <a:pPr marL="0" lvl="0" indent="0" algn="l" defTabSz="1289050">
            <a:lnSpc>
              <a:spcPct val="90000"/>
            </a:lnSpc>
            <a:spcBef>
              <a:spcPct val="0"/>
            </a:spcBef>
            <a:spcAft>
              <a:spcPct val="35000"/>
            </a:spcAft>
            <a:buNone/>
          </a:pPr>
          <a:r>
            <a:rPr lang="en-GB" sz="2900" b="1" kern="1200" dirty="0"/>
            <a:t>How is CEPEJ-STAT organised?</a:t>
          </a:r>
          <a:endParaRPr lang="en-GB" sz="2900" kern="1200" dirty="0"/>
        </a:p>
      </dsp:txBody>
      <dsp:txXfrm>
        <a:off x="832752" y="1131400"/>
        <a:ext cx="7334364" cy="565926"/>
      </dsp:txXfrm>
    </dsp:sp>
    <dsp:sp modelId="{7A209CD9-1ED0-4172-9942-D8FE89344F08}">
      <dsp:nvSpPr>
        <dsp:cNvPr id="0" name=""/>
        <dsp:cNvSpPr/>
      </dsp:nvSpPr>
      <dsp:spPr>
        <a:xfrm>
          <a:off x="479048" y="1060659"/>
          <a:ext cx="707408" cy="707408"/>
        </a:xfrm>
        <a:prstGeom prst="ellipse">
          <a:avLst/>
        </a:prstGeom>
        <a:solidFill>
          <a:schemeClr val="lt1">
            <a:hueOff val="0"/>
            <a:satOff val="0"/>
            <a:lumOff val="0"/>
            <a:alphaOff val="0"/>
          </a:schemeClr>
        </a:solidFill>
        <a:ln w="12700" cap="flat" cmpd="sng" algn="ctr">
          <a:solidFill>
            <a:schemeClr val="accent1">
              <a:shade val="50000"/>
              <a:hueOff val="133703"/>
              <a:satOff val="3582"/>
              <a:lumOff val="15781"/>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15734D-982B-47CA-AE87-9F21EC031E97}">
      <dsp:nvSpPr>
        <dsp:cNvPr id="0" name=""/>
        <dsp:cNvSpPr/>
      </dsp:nvSpPr>
      <dsp:spPr>
        <a:xfrm>
          <a:off x="957216" y="1980018"/>
          <a:ext cx="7209900" cy="565926"/>
        </a:xfrm>
        <a:prstGeom prst="rect">
          <a:avLst/>
        </a:prstGeom>
        <a:solidFill>
          <a:schemeClr val="accent1">
            <a:shade val="50000"/>
            <a:hueOff val="267407"/>
            <a:satOff val="7164"/>
            <a:lumOff val="315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73660" rIns="73660" bIns="73660" numCol="1" spcCol="1270" anchor="ctr" anchorCtr="0">
          <a:noAutofit/>
        </a:bodyPr>
        <a:lstStyle/>
        <a:p>
          <a:pPr marL="0" lvl="0" indent="0" algn="l" defTabSz="1289050">
            <a:lnSpc>
              <a:spcPct val="90000"/>
            </a:lnSpc>
            <a:spcBef>
              <a:spcPct val="0"/>
            </a:spcBef>
            <a:spcAft>
              <a:spcPct val="35000"/>
            </a:spcAft>
            <a:buNone/>
          </a:pPr>
          <a:r>
            <a:rPr lang="en-GB" sz="2900" b="1" kern="1200" dirty="0"/>
            <a:t>How CEPEJ-STAT functions?</a:t>
          </a:r>
          <a:endParaRPr lang="en-GB" sz="2900" kern="1200" dirty="0"/>
        </a:p>
      </dsp:txBody>
      <dsp:txXfrm>
        <a:off x="957216" y="1980018"/>
        <a:ext cx="7209900" cy="565926"/>
      </dsp:txXfrm>
    </dsp:sp>
    <dsp:sp modelId="{91AA932B-FE77-4815-8CE7-C59D312F83F8}">
      <dsp:nvSpPr>
        <dsp:cNvPr id="0" name=""/>
        <dsp:cNvSpPr/>
      </dsp:nvSpPr>
      <dsp:spPr>
        <a:xfrm>
          <a:off x="603512" y="1909277"/>
          <a:ext cx="707408" cy="707408"/>
        </a:xfrm>
        <a:prstGeom prst="ellipse">
          <a:avLst/>
        </a:prstGeom>
        <a:solidFill>
          <a:schemeClr val="lt1">
            <a:hueOff val="0"/>
            <a:satOff val="0"/>
            <a:lumOff val="0"/>
            <a:alphaOff val="0"/>
          </a:schemeClr>
        </a:solidFill>
        <a:ln w="12700" cap="flat" cmpd="sng" algn="ctr">
          <a:solidFill>
            <a:schemeClr val="accent1">
              <a:shade val="50000"/>
              <a:hueOff val="267407"/>
              <a:satOff val="7164"/>
              <a:lumOff val="31562"/>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C37329-8CA4-4F10-B011-801B4D3A5433}">
      <dsp:nvSpPr>
        <dsp:cNvPr id="0" name=""/>
        <dsp:cNvSpPr/>
      </dsp:nvSpPr>
      <dsp:spPr>
        <a:xfrm>
          <a:off x="832752" y="2828636"/>
          <a:ext cx="7334364" cy="565926"/>
        </a:xfrm>
        <a:prstGeom prst="rect">
          <a:avLst/>
        </a:prstGeom>
        <a:solidFill>
          <a:schemeClr val="accent1">
            <a:shade val="50000"/>
            <a:hueOff val="267407"/>
            <a:satOff val="7164"/>
            <a:lumOff val="315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73660" rIns="73660" bIns="73660" numCol="1" spcCol="1270" anchor="ctr" anchorCtr="0">
          <a:noAutofit/>
        </a:bodyPr>
        <a:lstStyle/>
        <a:p>
          <a:pPr marL="0" lvl="0" indent="0" algn="l" defTabSz="1289050">
            <a:lnSpc>
              <a:spcPct val="90000"/>
            </a:lnSpc>
            <a:spcBef>
              <a:spcPct val="0"/>
            </a:spcBef>
            <a:spcAft>
              <a:spcPct val="35000"/>
            </a:spcAft>
            <a:buNone/>
          </a:pPr>
          <a:r>
            <a:rPr lang="en-GB" sz="2900" b="1" kern="1200" dirty="0"/>
            <a:t>Where to find what?</a:t>
          </a:r>
          <a:endParaRPr lang="en-GB" sz="2900" kern="1200" dirty="0"/>
        </a:p>
      </dsp:txBody>
      <dsp:txXfrm>
        <a:off x="832752" y="2828636"/>
        <a:ext cx="7334364" cy="565926"/>
      </dsp:txXfrm>
    </dsp:sp>
    <dsp:sp modelId="{331AF245-1ED7-4B28-ADDE-A2D3EB2ACBAB}">
      <dsp:nvSpPr>
        <dsp:cNvPr id="0" name=""/>
        <dsp:cNvSpPr/>
      </dsp:nvSpPr>
      <dsp:spPr>
        <a:xfrm>
          <a:off x="479048" y="2757895"/>
          <a:ext cx="707408" cy="707408"/>
        </a:xfrm>
        <a:prstGeom prst="ellipse">
          <a:avLst/>
        </a:prstGeom>
        <a:solidFill>
          <a:schemeClr val="lt1">
            <a:hueOff val="0"/>
            <a:satOff val="0"/>
            <a:lumOff val="0"/>
            <a:alphaOff val="0"/>
          </a:schemeClr>
        </a:solidFill>
        <a:ln w="12700" cap="flat" cmpd="sng" algn="ctr">
          <a:solidFill>
            <a:schemeClr val="accent1">
              <a:shade val="50000"/>
              <a:hueOff val="267407"/>
              <a:satOff val="7164"/>
              <a:lumOff val="31562"/>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28A206-3AE3-4FF3-B208-1A64AC6688D5}">
      <dsp:nvSpPr>
        <dsp:cNvPr id="0" name=""/>
        <dsp:cNvSpPr/>
      </dsp:nvSpPr>
      <dsp:spPr>
        <a:xfrm>
          <a:off x="427226" y="3677254"/>
          <a:ext cx="7739890" cy="565926"/>
        </a:xfrm>
        <a:prstGeom prst="rect">
          <a:avLst/>
        </a:prstGeom>
        <a:solidFill>
          <a:schemeClr val="accent1">
            <a:shade val="50000"/>
            <a:hueOff val="133703"/>
            <a:satOff val="3582"/>
            <a:lumOff val="157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9204" tIns="73660" rIns="73660" bIns="73660" numCol="1" spcCol="1270" anchor="ctr" anchorCtr="0">
          <a:noAutofit/>
        </a:bodyPr>
        <a:lstStyle/>
        <a:p>
          <a:pPr marL="0" lvl="0" indent="0" algn="l" defTabSz="1289050">
            <a:lnSpc>
              <a:spcPct val="90000"/>
            </a:lnSpc>
            <a:spcBef>
              <a:spcPct val="0"/>
            </a:spcBef>
            <a:spcAft>
              <a:spcPct val="35000"/>
            </a:spcAft>
            <a:buNone/>
          </a:pPr>
          <a:r>
            <a:rPr lang="en-US" sz="2900" b="1" kern="1200" dirty="0"/>
            <a:t>Hints to find data - hierarchy</a:t>
          </a:r>
          <a:endParaRPr lang="en-GB" sz="2900" b="1" kern="1200" dirty="0"/>
        </a:p>
      </dsp:txBody>
      <dsp:txXfrm>
        <a:off x="427226" y="3677254"/>
        <a:ext cx="7739890" cy="565926"/>
      </dsp:txXfrm>
    </dsp:sp>
    <dsp:sp modelId="{C4F7E6D7-3C82-47B0-A44B-47AD322F2FFE}">
      <dsp:nvSpPr>
        <dsp:cNvPr id="0" name=""/>
        <dsp:cNvSpPr/>
      </dsp:nvSpPr>
      <dsp:spPr>
        <a:xfrm>
          <a:off x="73522" y="3606513"/>
          <a:ext cx="707408" cy="707408"/>
        </a:xfrm>
        <a:prstGeom prst="ellipse">
          <a:avLst/>
        </a:prstGeom>
        <a:solidFill>
          <a:schemeClr val="lt1">
            <a:hueOff val="0"/>
            <a:satOff val="0"/>
            <a:lumOff val="0"/>
            <a:alphaOff val="0"/>
          </a:schemeClr>
        </a:solidFill>
        <a:ln w="12700" cap="flat" cmpd="sng" algn="ctr">
          <a:solidFill>
            <a:schemeClr val="accent1">
              <a:shade val="50000"/>
              <a:hueOff val="133703"/>
              <a:satOff val="3582"/>
              <a:lumOff val="15781"/>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74509E-32ED-4FFE-AA94-12238A01525F}">
      <dsp:nvSpPr>
        <dsp:cNvPr id="0" name=""/>
        <dsp:cNvSpPr/>
      </dsp:nvSpPr>
      <dsp:spPr>
        <a:xfrm>
          <a:off x="1138718" y="2008129"/>
          <a:ext cx="1589907" cy="9630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b="1" kern="1200" noProof="0" dirty="0"/>
            <a:t>First instance cases</a:t>
          </a:r>
          <a:endParaRPr lang="fr-FR" sz="1100" b="1" kern="1200" dirty="0"/>
        </a:p>
      </dsp:txBody>
      <dsp:txXfrm>
        <a:off x="1166926" y="2036337"/>
        <a:ext cx="1533491" cy="906665"/>
      </dsp:txXfrm>
    </dsp:sp>
    <dsp:sp modelId="{C1EB7FD8-2B34-425A-8E65-E77BF5A84D28}">
      <dsp:nvSpPr>
        <dsp:cNvPr id="0" name=""/>
        <dsp:cNvSpPr/>
      </dsp:nvSpPr>
      <dsp:spPr>
        <a:xfrm rot="16983315">
          <a:off x="2183094" y="1794351"/>
          <a:ext cx="1409441" cy="17626"/>
        </a:xfrm>
        <a:custGeom>
          <a:avLst/>
          <a:gdLst/>
          <a:ahLst/>
          <a:cxnLst/>
          <a:rect l="0" t="0" r="0" b="0"/>
          <a:pathLst>
            <a:path>
              <a:moveTo>
                <a:pt x="0" y="8813"/>
              </a:moveTo>
              <a:lnTo>
                <a:pt x="1409441" y="881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852579" y="1767928"/>
        <a:ext cx="70472" cy="70472"/>
      </dsp:txXfrm>
    </dsp:sp>
    <dsp:sp modelId="{F79C5B35-64D3-463F-83FA-CE2C0B38CD21}">
      <dsp:nvSpPr>
        <dsp:cNvPr id="0" name=""/>
        <dsp:cNvSpPr/>
      </dsp:nvSpPr>
      <dsp:spPr>
        <a:xfrm>
          <a:off x="3047005" y="917672"/>
          <a:ext cx="795948" cy="39797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0" i="0" u="none" kern="1200" dirty="0"/>
            <a:t>Total other than criminal cases</a:t>
          </a:r>
          <a:endParaRPr lang="en-GB" sz="800" kern="1200" noProof="0" dirty="0"/>
        </a:p>
      </dsp:txBody>
      <dsp:txXfrm>
        <a:off x="3058661" y="929328"/>
        <a:ext cx="772636" cy="374662"/>
      </dsp:txXfrm>
    </dsp:sp>
    <dsp:sp modelId="{B1AEC513-403E-4FA6-A5E7-26875B8D45FA}">
      <dsp:nvSpPr>
        <dsp:cNvPr id="0" name=""/>
        <dsp:cNvSpPr/>
      </dsp:nvSpPr>
      <dsp:spPr>
        <a:xfrm rot="17350740">
          <a:off x="2403250" y="2023186"/>
          <a:ext cx="969130" cy="17626"/>
        </a:xfrm>
        <a:custGeom>
          <a:avLst/>
          <a:gdLst/>
          <a:ahLst/>
          <a:cxnLst/>
          <a:rect l="0" t="0" r="0" b="0"/>
          <a:pathLst>
            <a:path>
              <a:moveTo>
                <a:pt x="0" y="8813"/>
              </a:moveTo>
              <a:lnTo>
                <a:pt x="969130" y="881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863587" y="2007771"/>
        <a:ext cx="48456" cy="48456"/>
      </dsp:txXfrm>
    </dsp:sp>
    <dsp:sp modelId="{DA1EC44D-5773-41FC-B061-C0FA26D17CDA}">
      <dsp:nvSpPr>
        <dsp:cNvPr id="0" name=""/>
        <dsp:cNvSpPr/>
      </dsp:nvSpPr>
      <dsp:spPr>
        <a:xfrm>
          <a:off x="3047005" y="1375342"/>
          <a:ext cx="795948" cy="39797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b="0" i="0" u="none" kern="1200" dirty="0"/>
            <a:t>Civil and commercial </a:t>
          </a:r>
          <a:r>
            <a:rPr lang="fr-FR" sz="800" b="0" i="0" u="none" kern="1200" dirty="0" err="1"/>
            <a:t>litigious</a:t>
          </a:r>
          <a:endParaRPr lang="fr-FR" sz="800" kern="1200" dirty="0"/>
        </a:p>
      </dsp:txBody>
      <dsp:txXfrm>
        <a:off x="3058661" y="1386998"/>
        <a:ext cx="772636" cy="374662"/>
      </dsp:txXfrm>
    </dsp:sp>
    <dsp:sp modelId="{ABE9E8A5-0A41-44C8-BDA2-1474DBE055BD}">
      <dsp:nvSpPr>
        <dsp:cNvPr id="0" name=""/>
        <dsp:cNvSpPr/>
      </dsp:nvSpPr>
      <dsp:spPr>
        <a:xfrm rot="16983315">
          <a:off x="3297422" y="879010"/>
          <a:ext cx="1409441" cy="17626"/>
        </a:xfrm>
        <a:custGeom>
          <a:avLst/>
          <a:gdLst/>
          <a:ahLst/>
          <a:cxnLst/>
          <a:rect l="0" t="0" r="0" b="0"/>
          <a:pathLst>
            <a:path>
              <a:moveTo>
                <a:pt x="0" y="8813"/>
              </a:moveTo>
              <a:lnTo>
                <a:pt x="1409441" y="881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3966907" y="852587"/>
        <a:ext cx="70472" cy="70472"/>
      </dsp:txXfrm>
    </dsp:sp>
    <dsp:sp modelId="{A3AAB70E-30F6-478E-AD9B-5E21F316FF5E}">
      <dsp:nvSpPr>
        <dsp:cNvPr id="0" name=""/>
        <dsp:cNvSpPr/>
      </dsp:nvSpPr>
      <dsp:spPr>
        <a:xfrm>
          <a:off x="4161332" y="2331"/>
          <a:ext cx="795948" cy="39797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Pending cases on 1 Jan.</a:t>
          </a:r>
          <a:endParaRPr lang="fr-FR" sz="800" kern="1200" dirty="0"/>
        </a:p>
      </dsp:txBody>
      <dsp:txXfrm>
        <a:off x="4172988" y="13987"/>
        <a:ext cx="772636" cy="374662"/>
      </dsp:txXfrm>
    </dsp:sp>
    <dsp:sp modelId="{111B2B85-5570-4A2B-942F-BA4D08DDBC26}">
      <dsp:nvSpPr>
        <dsp:cNvPr id="0" name=""/>
        <dsp:cNvSpPr/>
      </dsp:nvSpPr>
      <dsp:spPr>
        <a:xfrm rot="17350740">
          <a:off x="3517577" y="1107845"/>
          <a:ext cx="969130" cy="17626"/>
        </a:xfrm>
        <a:custGeom>
          <a:avLst/>
          <a:gdLst/>
          <a:ahLst/>
          <a:cxnLst/>
          <a:rect l="0" t="0" r="0" b="0"/>
          <a:pathLst>
            <a:path>
              <a:moveTo>
                <a:pt x="0" y="8813"/>
              </a:moveTo>
              <a:lnTo>
                <a:pt x="969130" y="881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3977915" y="1092430"/>
        <a:ext cx="48456" cy="48456"/>
      </dsp:txXfrm>
    </dsp:sp>
    <dsp:sp modelId="{B9855A9A-C3DE-48F6-9084-4C1FABB6DBDC}">
      <dsp:nvSpPr>
        <dsp:cNvPr id="0" name=""/>
        <dsp:cNvSpPr/>
      </dsp:nvSpPr>
      <dsp:spPr>
        <a:xfrm>
          <a:off x="4161332" y="460001"/>
          <a:ext cx="795948" cy="39797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Incoming cases</a:t>
          </a:r>
          <a:endParaRPr lang="fr-FR" sz="800" kern="1200" dirty="0"/>
        </a:p>
      </dsp:txBody>
      <dsp:txXfrm>
        <a:off x="4172988" y="471657"/>
        <a:ext cx="772636" cy="374662"/>
      </dsp:txXfrm>
    </dsp:sp>
    <dsp:sp modelId="{F4E58F98-E577-41C6-B282-3B20834DF44E}">
      <dsp:nvSpPr>
        <dsp:cNvPr id="0" name=""/>
        <dsp:cNvSpPr/>
      </dsp:nvSpPr>
      <dsp:spPr>
        <a:xfrm rot="18289469">
          <a:off x="3723383" y="1336681"/>
          <a:ext cx="557519" cy="17626"/>
        </a:xfrm>
        <a:custGeom>
          <a:avLst/>
          <a:gdLst/>
          <a:ahLst/>
          <a:cxnLst/>
          <a:rect l="0" t="0" r="0" b="0"/>
          <a:pathLst>
            <a:path>
              <a:moveTo>
                <a:pt x="0" y="8813"/>
              </a:moveTo>
              <a:lnTo>
                <a:pt x="557519" y="881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3988205" y="1331556"/>
        <a:ext cx="27875" cy="27875"/>
      </dsp:txXfrm>
    </dsp:sp>
    <dsp:sp modelId="{0D481901-24B0-4764-A088-EA0BE41BBB33}">
      <dsp:nvSpPr>
        <dsp:cNvPr id="0" name=""/>
        <dsp:cNvSpPr/>
      </dsp:nvSpPr>
      <dsp:spPr>
        <a:xfrm>
          <a:off x="4161332" y="917672"/>
          <a:ext cx="795948" cy="39797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Resolved cases</a:t>
          </a:r>
          <a:endParaRPr lang="fr-FR" sz="800" kern="1200" dirty="0"/>
        </a:p>
      </dsp:txBody>
      <dsp:txXfrm>
        <a:off x="4172988" y="929328"/>
        <a:ext cx="772636" cy="374662"/>
      </dsp:txXfrm>
    </dsp:sp>
    <dsp:sp modelId="{67F9817B-83CB-4488-A959-9D9CAD8A41BE}">
      <dsp:nvSpPr>
        <dsp:cNvPr id="0" name=""/>
        <dsp:cNvSpPr/>
      </dsp:nvSpPr>
      <dsp:spPr>
        <a:xfrm>
          <a:off x="3842953" y="1565516"/>
          <a:ext cx="318379" cy="17626"/>
        </a:xfrm>
        <a:custGeom>
          <a:avLst/>
          <a:gdLst/>
          <a:ahLst/>
          <a:cxnLst/>
          <a:rect l="0" t="0" r="0" b="0"/>
          <a:pathLst>
            <a:path>
              <a:moveTo>
                <a:pt x="0" y="8813"/>
              </a:moveTo>
              <a:lnTo>
                <a:pt x="318379" y="881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3994183" y="1566370"/>
        <a:ext cx="15918" cy="15918"/>
      </dsp:txXfrm>
    </dsp:sp>
    <dsp:sp modelId="{0E50B5EC-0DB7-4E0A-8B27-65148444B067}">
      <dsp:nvSpPr>
        <dsp:cNvPr id="0" name=""/>
        <dsp:cNvSpPr/>
      </dsp:nvSpPr>
      <dsp:spPr>
        <a:xfrm>
          <a:off x="4161332" y="1375342"/>
          <a:ext cx="795948" cy="39797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1st inst., Pending cases on 31 Dec.</a:t>
          </a:r>
          <a:endParaRPr lang="fr-FR" sz="800" kern="1200" dirty="0"/>
        </a:p>
      </dsp:txBody>
      <dsp:txXfrm>
        <a:off x="4172988" y="1386998"/>
        <a:ext cx="772636" cy="374662"/>
      </dsp:txXfrm>
    </dsp:sp>
    <dsp:sp modelId="{9D4DBA6F-254F-4D87-9D07-D38374822F61}">
      <dsp:nvSpPr>
        <dsp:cNvPr id="0" name=""/>
        <dsp:cNvSpPr/>
      </dsp:nvSpPr>
      <dsp:spPr>
        <a:xfrm rot="3310531">
          <a:off x="3723383" y="1794351"/>
          <a:ext cx="557519" cy="17626"/>
        </a:xfrm>
        <a:custGeom>
          <a:avLst/>
          <a:gdLst/>
          <a:ahLst/>
          <a:cxnLst/>
          <a:rect l="0" t="0" r="0" b="0"/>
          <a:pathLst>
            <a:path>
              <a:moveTo>
                <a:pt x="0" y="8813"/>
              </a:moveTo>
              <a:lnTo>
                <a:pt x="557519" y="881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3988205" y="1789226"/>
        <a:ext cx="27875" cy="27875"/>
      </dsp:txXfrm>
    </dsp:sp>
    <dsp:sp modelId="{13BBEEBC-ECA6-4274-98E2-15316673B227}">
      <dsp:nvSpPr>
        <dsp:cNvPr id="0" name=""/>
        <dsp:cNvSpPr/>
      </dsp:nvSpPr>
      <dsp:spPr>
        <a:xfrm>
          <a:off x="4161332" y="1833012"/>
          <a:ext cx="795948" cy="39797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older than 2 years</a:t>
          </a:r>
          <a:endParaRPr lang="fr-FR" sz="800" kern="1200" dirty="0"/>
        </a:p>
      </dsp:txBody>
      <dsp:txXfrm>
        <a:off x="4172988" y="1844668"/>
        <a:ext cx="772636" cy="374662"/>
      </dsp:txXfrm>
    </dsp:sp>
    <dsp:sp modelId="{2F54795B-EF0C-4AD4-99C2-215CA9236662}">
      <dsp:nvSpPr>
        <dsp:cNvPr id="0" name=""/>
        <dsp:cNvSpPr/>
      </dsp:nvSpPr>
      <dsp:spPr>
        <a:xfrm rot="4249260">
          <a:off x="3517577" y="2023186"/>
          <a:ext cx="969130" cy="17626"/>
        </a:xfrm>
        <a:custGeom>
          <a:avLst/>
          <a:gdLst/>
          <a:ahLst/>
          <a:cxnLst/>
          <a:rect l="0" t="0" r="0" b="0"/>
          <a:pathLst>
            <a:path>
              <a:moveTo>
                <a:pt x="0" y="8813"/>
              </a:moveTo>
              <a:lnTo>
                <a:pt x="969130" y="881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3977915" y="2007771"/>
        <a:ext cx="48456" cy="48456"/>
      </dsp:txXfrm>
    </dsp:sp>
    <dsp:sp modelId="{EA2276CF-6081-428A-8BC2-74BD9B64E49A}">
      <dsp:nvSpPr>
        <dsp:cNvPr id="0" name=""/>
        <dsp:cNvSpPr/>
      </dsp:nvSpPr>
      <dsp:spPr>
        <a:xfrm>
          <a:off x="4161332" y="2290683"/>
          <a:ext cx="795948" cy="39797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Clearance Rate</a:t>
          </a:r>
          <a:endParaRPr lang="fr-FR" sz="800" kern="1200" dirty="0"/>
        </a:p>
      </dsp:txBody>
      <dsp:txXfrm>
        <a:off x="4172988" y="2302339"/>
        <a:ext cx="772636" cy="374662"/>
      </dsp:txXfrm>
    </dsp:sp>
    <dsp:sp modelId="{E32C5543-4787-4749-9B21-EF6B4FE95FCD}">
      <dsp:nvSpPr>
        <dsp:cNvPr id="0" name=""/>
        <dsp:cNvSpPr/>
      </dsp:nvSpPr>
      <dsp:spPr>
        <a:xfrm rot="4616685">
          <a:off x="3297422" y="2252021"/>
          <a:ext cx="1409441" cy="17626"/>
        </a:xfrm>
        <a:custGeom>
          <a:avLst/>
          <a:gdLst/>
          <a:ahLst/>
          <a:cxnLst/>
          <a:rect l="0" t="0" r="0" b="0"/>
          <a:pathLst>
            <a:path>
              <a:moveTo>
                <a:pt x="0" y="8813"/>
              </a:moveTo>
              <a:lnTo>
                <a:pt x="1409441" y="881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3966907" y="2225599"/>
        <a:ext cx="70472" cy="70472"/>
      </dsp:txXfrm>
    </dsp:sp>
    <dsp:sp modelId="{DA8761E6-DD0A-48DF-A09C-9A5FA81CFBF7}">
      <dsp:nvSpPr>
        <dsp:cNvPr id="0" name=""/>
        <dsp:cNvSpPr/>
      </dsp:nvSpPr>
      <dsp:spPr>
        <a:xfrm>
          <a:off x="4161332" y="2748353"/>
          <a:ext cx="795948" cy="39797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Disposition Time</a:t>
          </a:r>
          <a:endParaRPr lang="fr-FR" sz="800" kern="1200" dirty="0"/>
        </a:p>
      </dsp:txBody>
      <dsp:txXfrm>
        <a:off x="4172988" y="2760009"/>
        <a:ext cx="772636" cy="374662"/>
      </dsp:txXfrm>
    </dsp:sp>
    <dsp:sp modelId="{B5BBA2DE-4302-4E24-A486-F6539196B227}">
      <dsp:nvSpPr>
        <dsp:cNvPr id="0" name=""/>
        <dsp:cNvSpPr/>
      </dsp:nvSpPr>
      <dsp:spPr>
        <a:xfrm rot="18289469">
          <a:off x="2609055" y="2252021"/>
          <a:ext cx="557519" cy="17626"/>
        </a:xfrm>
        <a:custGeom>
          <a:avLst/>
          <a:gdLst/>
          <a:ahLst/>
          <a:cxnLst/>
          <a:rect l="0" t="0" r="0" b="0"/>
          <a:pathLst>
            <a:path>
              <a:moveTo>
                <a:pt x="0" y="8813"/>
              </a:moveTo>
              <a:lnTo>
                <a:pt x="557519" y="881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873877" y="2246897"/>
        <a:ext cx="27875" cy="27875"/>
      </dsp:txXfrm>
    </dsp:sp>
    <dsp:sp modelId="{0277C333-133A-4C75-832C-C97C084C8062}">
      <dsp:nvSpPr>
        <dsp:cNvPr id="0" name=""/>
        <dsp:cNvSpPr/>
      </dsp:nvSpPr>
      <dsp:spPr>
        <a:xfrm>
          <a:off x="3047005" y="1833012"/>
          <a:ext cx="795948" cy="39797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b="0" i="0" u="none" kern="1200" dirty="0"/>
            <a:t>Administrative cases</a:t>
          </a:r>
          <a:endParaRPr lang="fr-FR" sz="800" kern="1200" dirty="0"/>
        </a:p>
      </dsp:txBody>
      <dsp:txXfrm>
        <a:off x="3058661" y="1844668"/>
        <a:ext cx="772636" cy="374662"/>
      </dsp:txXfrm>
    </dsp:sp>
    <dsp:sp modelId="{7138EACE-14DB-480C-8452-EF267948F769}">
      <dsp:nvSpPr>
        <dsp:cNvPr id="0" name=""/>
        <dsp:cNvSpPr/>
      </dsp:nvSpPr>
      <dsp:spPr>
        <a:xfrm>
          <a:off x="2728625" y="2480856"/>
          <a:ext cx="318379" cy="17626"/>
        </a:xfrm>
        <a:custGeom>
          <a:avLst/>
          <a:gdLst/>
          <a:ahLst/>
          <a:cxnLst/>
          <a:rect l="0" t="0" r="0" b="0"/>
          <a:pathLst>
            <a:path>
              <a:moveTo>
                <a:pt x="0" y="8813"/>
              </a:moveTo>
              <a:lnTo>
                <a:pt x="318379" y="881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879855" y="2481710"/>
        <a:ext cx="15918" cy="15918"/>
      </dsp:txXfrm>
    </dsp:sp>
    <dsp:sp modelId="{4998EBC7-A1E4-4481-B5A2-93FDCA0E56C0}">
      <dsp:nvSpPr>
        <dsp:cNvPr id="0" name=""/>
        <dsp:cNvSpPr/>
      </dsp:nvSpPr>
      <dsp:spPr>
        <a:xfrm>
          <a:off x="3047005" y="2290683"/>
          <a:ext cx="795948" cy="39797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b="0" i="0" u="none" kern="1200"/>
            <a:t>Criminal - Total</a:t>
          </a:r>
          <a:endParaRPr lang="fr-FR" sz="800" kern="1200"/>
        </a:p>
      </dsp:txBody>
      <dsp:txXfrm>
        <a:off x="3058661" y="2302339"/>
        <a:ext cx="772636" cy="374662"/>
      </dsp:txXfrm>
    </dsp:sp>
    <dsp:sp modelId="{15E49FC5-1BAA-43EE-AC86-6CCCD4E1E0DE}">
      <dsp:nvSpPr>
        <dsp:cNvPr id="0" name=""/>
        <dsp:cNvSpPr/>
      </dsp:nvSpPr>
      <dsp:spPr>
        <a:xfrm rot="3310531">
          <a:off x="2609055" y="2709692"/>
          <a:ext cx="557519" cy="17626"/>
        </a:xfrm>
        <a:custGeom>
          <a:avLst/>
          <a:gdLst/>
          <a:ahLst/>
          <a:cxnLst/>
          <a:rect l="0" t="0" r="0" b="0"/>
          <a:pathLst>
            <a:path>
              <a:moveTo>
                <a:pt x="0" y="8813"/>
              </a:moveTo>
              <a:lnTo>
                <a:pt x="557519" y="881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873877" y="2704567"/>
        <a:ext cx="27875" cy="27875"/>
      </dsp:txXfrm>
    </dsp:sp>
    <dsp:sp modelId="{913FC177-5E14-476B-AF23-EB01B75AB31E}">
      <dsp:nvSpPr>
        <dsp:cNvPr id="0" name=""/>
        <dsp:cNvSpPr/>
      </dsp:nvSpPr>
      <dsp:spPr>
        <a:xfrm>
          <a:off x="3047005" y="2748353"/>
          <a:ext cx="795948" cy="39797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b="0" i="0" u="none" kern="1200"/>
            <a:t>Criminal - Severe criminal</a:t>
          </a:r>
          <a:endParaRPr lang="fr-FR" sz="800" kern="1200"/>
        </a:p>
      </dsp:txBody>
      <dsp:txXfrm>
        <a:off x="3058661" y="2760009"/>
        <a:ext cx="772636" cy="374662"/>
      </dsp:txXfrm>
    </dsp:sp>
    <dsp:sp modelId="{DF1B6E63-9F28-4AC5-B46F-6834BF4C99F3}">
      <dsp:nvSpPr>
        <dsp:cNvPr id="0" name=""/>
        <dsp:cNvSpPr/>
      </dsp:nvSpPr>
      <dsp:spPr>
        <a:xfrm rot="4249260">
          <a:off x="2403250" y="2938527"/>
          <a:ext cx="969130" cy="17626"/>
        </a:xfrm>
        <a:custGeom>
          <a:avLst/>
          <a:gdLst/>
          <a:ahLst/>
          <a:cxnLst/>
          <a:rect l="0" t="0" r="0" b="0"/>
          <a:pathLst>
            <a:path>
              <a:moveTo>
                <a:pt x="0" y="8813"/>
              </a:moveTo>
              <a:lnTo>
                <a:pt x="969130" y="881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863587" y="2923112"/>
        <a:ext cx="48456" cy="48456"/>
      </dsp:txXfrm>
    </dsp:sp>
    <dsp:sp modelId="{1610A119-BEE8-444A-A60F-47A3403DA0D4}">
      <dsp:nvSpPr>
        <dsp:cNvPr id="0" name=""/>
        <dsp:cNvSpPr/>
      </dsp:nvSpPr>
      <dsp:spPr>
        <a:xfrm>
          <a:off x="3047005" y="3206024"/>
          <a:ext cx="795948" cy="39797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b="0" i="0" u="none" kern="1200" dirty="0"/>
            <a:t>Criminal – </a:t>
          </a:r>
          <a:r>
            <a:rPr lang="fr-FR" sz="800" b="0" i="0" u="none" kern="1200" dirty="0" err="1"/>
            <a:t>Misdemeanour</a:t>
          </a:r>
          <a:endParaRPr lang="fr-FR" sz="800" kern="1200" dirty="0"/>
        </a:p>
      </dsp:txBody>
      <dsp:txXfrm>
        <a:off x="3058661" y="3217680"/>
        <a:ext cx="772636" cy="374662"/>
      </dsp:txXfrm>
    </dsp:sp>
    <dsp:sp modelId="{F3E9A70A-7441-4118-A63A-FD28B3845B39}">
      <dsp:nvSpPr>
        <dsp:cNvPr id="0" name=""/>
        <dsp:cNvSpPr/>
      </dsp:nvSpPr>
      <dsp:spPr>
        <a:xfrm rot="4616685">
          <a:off x="2183094" y="3167362"/>
          <a:ext cx="1409441" cy="17626"/>
        </a:xfrm>
        <a:custGeom>
          <a:avLst/>
          <a:gdLst/>
          <a:ahLst/>
          <a:cxnLst/>
          <a:rect l="0" t="0" r="0" b="0"/>
          <a:pathLst>
            <a:path>
              <a:moveTo>
                <a:pt x="0" y="8813"/>
              </a:moveTo>
              <a:lnTo>
                <a:pt x="1409441" y="881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852579" y="3140939"/>
        <a:ext cx="70472" cy="70472"/>
      </dsp:txXfrm>
    </dsp:sp>
    <dsp:sp modelId="{17E2E955-00FB-4EDB-B630-E8053C0AB752}">
      <dsp:nvSpPr>
        <dsp:cNvPr id="0" name=""/>
        <dsp:cNvSpPr/>
      </dsp:nvSpPr>
      <dsp:spPr>
        <a:xfrm>
          <a:off x="3047005" y="3663694"/>
          <a:ext cx="795948" cy="39797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dirty="0"/>
            <a:t>…</a:t>
          </a:r>
          <a:endParaRPr lang="fr-FR" sz="800" kern="1200" dirty="0"/>
        </a:p>
      </dsp:txBody>
      <dsp:txXfrm>
        <a:off x="3058661" y="3675350"/>
        <a:ext cx="772636" cy="374662"/>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ECBEFC0B-5551-46D7-8CC2-DAFF384D9BF7}"/>
              </a:ext>
            </a:extLst>
          </p:cNvPr>
          <p:cNvSpPr>
            <a:spLocks noGrp="1"/>
          </p:cNvSpPr>
          <p:nvPr>
            <p:ph type="hdr" sz="quarter"/>
          </p:nvPr>
        </p:nvSpPr>
        <p:spPr>
          <a:xfrm>
            <a:off x="1" y="0"/>
            <a:ext cx="2949575" cy="496888"/>
          </a:xfrm>
          <a:prstGeom prst="rect">
            <a:avLst/>
          </a:prstGeom>
        </p:spPr>
        <p:txBody>
          <a:bodyPr vert="horz" lIns="95706" tIns="47854" rIns="95706" bIns="47854" rtlCol="0"/>
          <a:lstStyle>
            <a:lvl1pPr algn="l" eaLnBrk="1" fontAlgn="auto" hangingPunct="1">
              <a:spcBef>
                <a:spcPts val="0"/>
              </a:spcBef>
              <a:spcAft>
                <a:spcPts val="0"/>
              </a:spcAft>
              <a:defRPr sz="1300">
                <a:latin typeface="+mn-lt"/>
                <a:cs typeface="+mn-cs"/>
              </a:defRPr>
            </a:lvl1pPr>
          </a:lstStyle>
          <a:p>
            <a:pPr>
              <a:defRPr/>
            </a:pPr>
            <a:endParaRPr lang="fr-FR"/>
          </a:p>
        </p:txBody>
      </p:sp>
      <p:sp>
        <p:nvSpPr>
          <p:cNvPr id="3" name="Espace réservé de la date 2">
            <a:extLst>
              <a:ext uri="{FF2B5EF4-FFF2-40B4-BE49-F238E27FC236}">
                <a16:creationId xmlns:a16="http://schemas.microsoft.com/office/drawing/2014/main" id="{4D9A9362-1D15-4D76-B100-800E1ED1A7F4}"/>
              </a:ext>
            </a:extLst>
          </p:cNvPr>
          <p:cNvSpPr>
            <a:spLocks noGrp="1"/>
          </p:cNvSpPr>
          <p:nvPr>
            <p:ph type="dt" sz="quarter" idx="1"/>
          </p:nvPr>
        </p:nvSpPr>
        <p:spPr>
          <a:xfrm>
            <a:off x="3854451" y="0"/>
            <a:ext cx="2949575" cy="496888"/>
          </a:xfrm>
          <a:prstGeom prst="rect">
            <a:avLst/>
          </a:prstGeom>
        </p:spPr>
        <p:txBody>
          <a:bodyPr vert="horz" lIns="95706" tIns="47854" rIns="95706" bIns="47854" rtlCol="0"/>
          <a:lstStyle>
            <a:lvl1pPr algn="r" eaLnBrk="1" fontAlgn="auto" hangingPunct="1">
              <a:spcBef>
                <a:spcPts val="0"/>
              </a:spcBef>
              <a:spcAft>
                <a:spcPts val="0"/>
              </a:spcAft>
              <a:defRPr sz="1300">
                <a:latin typeface="+mn-lt"/>
                <a:cs typeface="+mn-cs"/>
              </a:defRPr>
            </a:lvl1pPr>
          </a:lstStyle>
          <a:p>
            <a:pPr>
              <a:defRPr/>
            </a:pPr>
            <a:fld id="{CF6B2577-5E58-4683-A09C-06CDE58C6C88}" type="datetime1">
              <a:rPr lang="fr-FR"/>
              <a:pPr>
                <a:defRPr/>
              </a:pPr>
              <a:t>22/07/2024</a:t>
            </a:fld>
            <a:endParaRPr lang="fr-FR"/>
          </a:p>
        </p:txBody>
      </p:sp>
      <p:sp>
        <p:nvSpPr>
          <p:cNvPr id="4" name="Espace réservé du pied de page 3">
            <a:extLst>
              <a:ext uri="{FF2B5EF4-FFF2-40B4-BE49-F238E27FC236}">
                <a16:creationId xmlns:a16="http://schemas.microsoft.com/office/drawing/2014/main" id="{40DC7F99-A565-443F-8AFA-F295F98765A4}"/>
              </a:ext>
            </a:extLst>
          </p:cNvPr>
          <p:cNvSpPr>
            <a:spLocks noGrp="1"/>
          </p:cNvSpPr>
          <p:nvPr>
            <p:ph type="ftr" sz="quarter" idx="2"/>
          </p:nvPr>
        </p:nvSpPr>
        <p:spPr>
          <a:xfrm>
            <a:off x="1" y="9445625"/>
            <a:ext cx="2949575" cy="496888"/>
          </a:xfrm>
          <a:prstGeom prst="rect">
            <a:avLst/>
          </a:prstGeom>
        </p:spPr>
        <p:txBody>
          <a:bodyPr vert="horz" lIns="95706" tIns="47854" rIns="95706" bIns="47854" rtlCol="0" anchor="b"/>
          <a:lstStyle>
            <a:lvl1pPr algn="l" eaLnBrk="1" fontAlgn="auto" hangingPunct="1">
              <a:spcBef>
                <a:spcPts val="0"/>
              </a:spcBef>
              <a:spcAft>
                <a:spcPts val="0"/>
              </a:spcAft>
              <a:defRPr sz="1300">
                <a:latin typeface="+mn-lt"/>
                <a:cs typeface="+mn-cs"/>
              </a:defRPr>
            </a:lvl1pPr>
          </a:lstStyle>
          <a:p>
            <a:pPr>
              <a:defRPr/>
            </a:pPr>
            <a:endParaRPr lang="fr-FR"/>
          </a:p>
        </p:txBody>
      </p:sp>
      <p:sp>
        <p:nvSpPr>
          <p:cNvPr id="5" name="Espace réservé du numéro de diapositive 4">
            <a:extLst>
              <a:ext uri="{FF2B5EF4-FFF2-40B4-BE49-F238E27FC236}">
                <a16:creationId xmlns:a16="http://schemas.microsoft.com/office/drawing/2014/main" id="{096E7DA0-6332-4393-9FE8-564B55FDAC62}"/>
              </a:ext>
            </a:extLst>
          </p:cNvPr>
          <p:cNvSpPr>
            <a:spLocks noGrp="1"/>
          </p:cNvSpPr>
          <p:nvPr>
            <p:ph type="sldNum" sz="quarter" idx="3"/>
          </p:nvPr>
        </p:nvSpPr>
        <p:spPr>
          <a:xfrm>
            <a:off x="3854451" y="9445625"/>
            <a:ext cx="2949575" cy="496888"/>
          </a:xfrm>
          <a:prstGeom prst="rect">
            <a:avLst/>
          </a:prstGeom>
        </p:spPr>
        <p:txBody>
          <a:bodyPr vert="horz" wrap="square" lIns="95706" tIns="47854" rIns="95706" bIns="47854" numCol="1" anchor="b" anchorCtr="0" compatLnSpc="1">
            <a:prstTxWarp prst="textNoShape">
              <a:avLst/>
            </a:prstTxWarp>
          </a:bodyPr>
          <a:lstStyle>
            <a:lvl1pPr algn="r" eaLnBrk="1" hangingPunct="1">
              <a:defRPr sz="1300"/>
            </a:lvl1pPr>
          </a:lstStyle>
          <a:p>
            <a:fld id="{BFBA4152-FD16-42C6-81E3-AD9C7D43070C}" type="slidenum">
              <a:rPr lang="fr-FR" altLang="fr-FR"/>
              <a:pPr/>
              <a:t>‹#›</a:t>
            </a:fld>
            <a:endParaRPr lang="fr-FR" alt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8B89D505-510A-42EC-9691-2CF023E10E72}"/>
              </a:ext>
            </a:extLst>
          </p:cNvPr>
          <p:cNvSpPr>
            <a:spLocks noGrp="1"/>
          </p:cNvSpPr>
          <p:nvPr>
            <p:ph type="hdr" sz="quarter"/>
          </p:nvPr>
        </p:nvSpPr>
        <p:spPr>
          <a:xfrm>
            <a:off x="1" y="0"/>
            <a:ext cx="2949575" cy="496888"/>
          </a:xfrm>
          <a:prstGeom prst="rect">
            <a:avLst/>
          </a:prstGeom>
        </p:spPr>
        <p:txBody>
          <a:bodyPr vert="horz" lIns="95706" tIns="47854" rIns="95706" bIns="47854" rtlCol="0"/>
          <a:lstStyle>
            <a:lvl1pPr algn="l" eaLnBrk="1" fontAlgn="auto" hangingPunct="1">
              <a:spcBef>
                <a:spcPts val="0"/>
              </a:spcBef>
              <a:spcAft>
                <a:spcPts val="0"/>
              </a:spcAft>
              <a:defRPr sz="1300">
                <a:latin typeface="+mn-lt"/>
                <a:cs typeface="+mn-cs"/>
              </a:defRPr>
            </a:lvl1pPr>
          </a:lstStyle>
          <a:p>
            <a:pPr>
              <a:defRPr/>
            </a:pPr>
            <a:endParaRPr lang="fr-FR"/>
          </a:p>
        </p:txBody>
      </p:sp>
      <p:sp>
        <p:nvSpPr>
          <p:cNvPr id="3" name="Espace réservé de la date 2">
            <a:extLst>
              <a:ext uri="{FF2B5EF4-FFF2-40B4-BE49-F238E27FC236}">
                <a16:creationId xmlns:a16="http://schemas.microsoft.com/office/drawing/2014/main" id="{829AFA59-A7F5-46CA-A4C3-057C722AB55A}"/>
              </a:ext>
            </a:extLst>
          </p:cNvPr>
          <p:cNvSpPr>
            <a:spLocks noGrp="1"/>
          </p:cNvSpPr>
          <p:nvPr>
            <p:ph type="dt" idx="1"/>
          </p:nvPr>
        </p:nvSpPr>
        <p:spPr>
          <a:xfrm>
            <a:off x="3854451" y="0"/>
            <a:ext cx="2949575" cy="496888"/>
          </a:xfrm>
          <a:prstGeom prst="rect">
            <a:avLst/>
          </a:prstGeom>
        </p:spPr>
        <p:txBody>
          <a:bodyPr vert="horz" lIns="95706" tIns="47854" rIns="95706" bIns="47854" rtlCol="0"/>
          <a:lstStyle>
            <a:lvl1pPr algn="r" eaLnBrk="1" fontAlgn="auto" hangingPunct="1">
              <a:spcBef>
                <a:spcPts val="0"/>
              </a:spcBef>
              <a:spcAft>
                <a:spcPts val="0"/>
              </a:spcAft>
              <a:defRPr sz="1300">
                <a:latin typeface="+mn-lt"/>
                <a:cs typeface="+mn-cs"/>
              </a:defRPr>
            </a:lvl1pPr>
          </a:lstStyle>
          <a:p>
            <a:pPr>
              <a:defRPr/>
            </a:pPr>
            <a:fld id="{DD620BEF-2F66-4843-92A1-BC0D79EAB052}" type="datetime1">
              <a:rPr lang="fr-FR"/>
              <a:pPr>
                <a:defRPr/>
              </a:pPr>
              <a:t>22/07/2024</a:t>
            </a:fld>
            <a:endParaRPr lang="fr-FR"/>
          </a:p>
        </p:txBody>
      </p:sp>
      <p:sp>
        <p:nvSpPr>
          <p:cNvPr id="4" name="Espace réservé de l'image des diapositives 3">
            <a:extLst>
              <a:ext uri="{FF2B5EF4-FFF2-40B4-BE49-F238E27FC236}">
                <a16:creationId xmlns:a16="http://schemas.microsoft.com/office/drawing/2014/main" id="{F798C65E-A4D8-4544-A1A7-18536BF9837E}"/>
              </a:ext>
            </a:extLst>
          </p:cNvPr>
          <p:cNvSpPr>
            <a:spLocks noGrp="1" noRot="1" noChangeAspect="1"/>
          </p:cNvSpPr>
          <p:nvPr>
            <p:ph type="sldImg" idx="2"/>
          </p:nvPr>
        </p:nvSpPr>
        <p:spPr>
          <a:xfrm>
            <a:off x="917575" y="746125"/>
            <a:ext cx="4970463" cy="3729038"/>
          </a:xfrm>
          <a:prstGeom prst="rect">
            <a:avLst/>
          </a:prstGeom>
          <a:noFill/>
          <a:ln w="12700">
            <a:solidFill>
              <a:prstClr val="black"/>
            </a:solidFill>
          </a:ln>
        </p:spPr>
        <p:txBody>
          <a:bodyPr vert="horz" lIns="95706" tIns="47854" rIns="95706" bIns="47854" rtlCol="0" anchor="ctr"/>
          <a:lstStyle/>
          <a:p>
            <a:pPr lvl="0"/>
            <a:endParaRPr lang="fr-FR" noProof="0"/>
          </a:p>
        </p:txBody>
      </p:sp>
      <p:sp>
        <p:nvSpPr>
          <p:cNvPr id="5" name="Espace réservé des commentaires 4">
            <a:extLst>
              <a:ext uri="{FF2B5EF4-FFF2-40B4-BE49-F238E27FC236}">
                <a16:creationId xmlns:a16="http://schemas.microsoft.com/office/drawing/2014/main" id="{05E3AF90-2FB0-46B0-A843-50DA57897E48}"/>
              </a:ext>
            </a:extLst>
          </p:cNvPr>
          <p:cNvSpPr>
            <a:spLocks noGrp="1"/>
          </p:cNvSpPr>
          <p:nvPr>
            <p:ph type="body" sz="quarter" idx="3"/>
          </p:nvPr>
        </p:nvSpPr>
        <p:spPr>
          <a:xfrm>
            <a:off x="681039" y="4722814"/>
            <a:ext cx="5443537" cy="4475162"/>
          </a:xfrm>
          <a:prstGeom prst="rect">
            <a:avLst/>
          </a:prstGeom>
        </p:spPr>
        <p:txBody>
          <a:bodyPr vert="horz" lIns="95706" tIns="47854" rIns="95706" bIns="47854" rtlCol="0"/>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BD834D44-6D53-4927-8AD6-90B9112628BB}"/>
              </a:ext>
            </a:extLst>
          </p:cNvPr>
          <p:cNvSpPr>
            <a:spLocks noGrp="1"/>
          </p:cNvSpPr>
          <p:nvPr>
            <p:ph type="ftr" sz="quarter" idx="4"/>
          </p:nvPr>
        </p:nvSpPr>
        <p:spPr>
          <a:xfrm>
            <a:off x="1" y="9445625"/>
            <a:ext cx="2949575" cy="496888"/>
          </a:xfrm>
          <a:prstGeom prst="rect">
            <a:avLst/>
          </a:prstGeom>
        </p:spPr>
        <p:txBody>
          <a:bodyPr vert="horz" lIns="95706" tIns="47854" rIns="95706" bIns="47854" rtlCol="0" anchor="b"/>
          <a:lstStyle>
            <a:lvl1pPr algn="l" eaLnBrk="1" fontAlgn="auto" hangingPunct="1">
              <a:spcBef>
                <a:spcPts val="0"/>
              </a:spcBef>
              <a:spcAft>
                <a:spcPts val="0"/>
              </a:spcAft>
              <a:defRPr sz="1300">
                <a:latin typeface="+mn-lt"/>
                <a:cs typeface="+mn-cs"/>
              </a:defRPr>
            </a:lvl1pPr>
          </a:lstStyle>
          <a:p>
            <a:pPr>
              <a:defRPr/>
            </a:pPr>
            <a:endParaRPr lang="fr-FR"/>
          </a:p>
        </p:txBody>
      </p:sp>
      <p:sp>
        <p:nvSpPr>
          <p:cNvPr id="7" name="Espace réservé du numéro de diapositive 6">
            <a:extLst>
              <a:ext uri="{FF2B5EF4-FFF2-40B4-BE49-F238E27FC236}">
                <a16:creationId xmlns:a16="http://schemas.microsoft.com/office/drawing/2014/main" id="{09CC93CF-4C1D-40A3-A998-7AFC348F3E20}"/>
              </a:ext>
            </a:extLst>
          </p:cNvPr>
          <p:cNvSpPr>
            <a:spLocks noGrp="1"/>
          </p:cNvSpPr>
          <p:nvPr>
            <p:ph type="sldNum" sz="quarter" idx="5"/>
          </p:nvPr>
        </p:nvSpPr>
        <p:spPr>
          <a:xfrm>
            <a:off x="3854451" y="9445625"/>
            <a:ext cx="2949575" cy="496888"/>
          </a:xfrm>
          <a:prstGeom prst="rect">
            <a:avLst/>
          </a:prstGeom>
        </p:spPr>
        <p:txBody>
          <a:bodyPr vert="horz" wrap="square" lIns="95706" tIns="47854" rIns="95706" bIns="47854" numCol="1" anchor="b" anchorCtr="0" compatLnSpc="1">
            <a:prstTxWarp prst="textNoShape">
              <a:avLst/>
            </a:prstTxWarp>
          </a:bodyPr>
          <a:lstStyle>
            <a:lvl1pPr algn="r" eaLnBrk="1" hangingPunct="1">
              <a:defRPr sz="1300"/>
            </a:lvl1pPr>
          </a:lstStyle>
          <a:p>
            <a:fld id="{CD91D898-C786-4C5B-BF7A-1E0F2AAC44B7}" type="slidenum">
              <a:rPr lang="fr-FR" altLang="fr-FR"/>
              <a:pPr/>
              <a:t>‹#›</a:t>
            </a:fld>
            <a:endParaRPr lang="fr-FR" altLang="fr-FR"/>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CD91D898-C786-4C5B-BF7A-1E0F2AAC44B7}" type="slidenum">
              <a:rPr lang="fr-FR" altLang="fr-FR" smtClean="0"/>
              <a:pPr/>
              <a:t>1</a:t>
            </a:fld>
            <a:endParaRPr lang="fr-FR" altLang="fr-FR"/>
          </a:p>
        </p:txBody>
      </p:sp>
    </p:spTree>
    <p:extLst>
      <p:ext uri="{BB962C8B-B14F-4D97-AF65-F5344CB8AC3E}">
        <p14:creationId xmlns:p14="http://schemas.microsoft.com/office/powerpoint/2010/main" val="3727927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CD91D898-C786-4C5B-BF7A-1E0F2AAC44B7}" type="slidenum">
              <a:rPr lang="fr-FR" altLang="fr-FR" smtClean="0"/>
              <a:pPr/>
              <a:t>10</a:t>
            </a:fld>
            <a:endParaRPr lang="fr-FR" altLang="fr-FR"/>
          </a:p>
        </p:txBody>
      </p:sp>
    </p:spTree>
    <p:extLst>
      <p:ext uri="{BB962C8B-B14F-4D97-AF65-F5344CB8AC3E}">
        <p14:creationId xmlns:p14="http://schemas.microsoft.com/office/powerpoint/2010/main" val="4059664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CD91D898-C786-4C5B-BF7A-1E0F2AAC44B7}" type="slidenum">
              <a:rPr lang="fr-FR" altLang="fr-FR" smtClean="0"/>
              <a:pPr/>
              <a:t>11</a:t>
            </a:fld>
            <a:endParaRPr lang="fr-FR" altLang="fr-FR"/>
          </a:p>
        </p:txBody>
      </p:sp>
    </p:spTree>
    <p:extLst>
      <p:ext uri="{BB962C8B-B14F-4D97-AF65-F5344CB8AC3E}">
        <p14:creationId xmlns:p14="http://schemas.microsoft.com/office/powerpoint/2010/main" val="836893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CD91D898-C786-4C5B-BF7A-1E0F2AAC44B7}" type="slidenum">
              <a:rPr lang="fr-FR" altLang="fr-FR" smtClean="0"/>
              <a:pPr/>
              <a:t>12</a:t>
            </a:fld>
            <a:endParaRPr lang="fr-FR" altLang="fr-FR"/>
          </a:p>
        </p:txBody>
      </p:sp>
    </p:spTree>
    <p:extLst>
      <p:ext uri="{BB962C8B-B14F-4D97-AF65-F5344CB8AC3E}">
        <p14:creationId xmlns:p14="http://schemas.microsoft.com/office/powerpoint/2010/main" val="157624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CD91D898-C786-4C5B-BF7A-1E0F2AAC44B7}" type="slidenum">
              <a:rPr lang="fr-FR" altLang="fr-FR" smtClean="0"/>
              <a:pPr/>
              <a:t>13</a:t>
            </a:fld>
            <a:endParaRPr lang="fr-FR" altLang="fr-FR"/>
          </a:p>
        </p:txBody>
      </p:sp>
    </p:spTree>
    <p:extLst>
      <p:ext uri="{BB962C8B-B14F-4D97-AF65-F5344CB8AC3E}">
        <p14:creationId xmlns:p14="http://schemas.microsoft.com/office/powerpoint/2010/main" val="509138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CD91D898-C786-4C5B-BF7A-1E0F2AAC44B7}" type="slidenum">
              <a:rPr lang="fr-FR" altLang="fr-FR" smtClean="0"/>
              <a:pPr/>
              <a:t>14</a:t>
            </a:fld>
            <a:endParaRPr lang="fr-FR" altLang="fr-FR"/>
          </a:p>
        </p:txBody>
      </p:sp>
    </p:spTree>
    <p:extLst>
      <p:ext uri="{BB962C8B-B14F-4D97-AF65-F5344CB8AC3E}">
        <p14:creationId xmlns:p14="http://schemas.microsoft.com/office/powerpoint/2010/main" val="2255265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CD91D898-C786-4C5B-BF7A-1E0F2AAC44B7}" type="slidenum">
              <a:rPr lang="fr-FR" altLang="fr-FR" smtClean="0"/>
              <a:pPr/>
              <a:t>15</a:t>
            </a:fld>
            <a:endParaRPr lang="fr-FR" altLang="fr-FR"/>
          </a:p>
        </p:txBody>
      </p:sp>
    </p:spTree>
    <p:extLst>
      <p:ext uri="{BB962C8B-B14F-4D97-AF65-F5344CB8AC3E}">
        <p14:creationId xmlns:p14="http://schemas.microsoft.com/office/powerpoint/2010/main" val="4173160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CD91D898-C786-4C5B-BF7A-1E0F2AAC44B7}" type="slidenum">
              <a:rPr lang="fr-FR" altLang="fr-FR" smtClean="0"/>
              <a:pPr/>
              <a:t>16</a:t>
            </a:fld>
            <a:endParaRPr lang="fr-FR" altLang="fr-FR"/>
          </a:p>
        </p:txBody>
      </p:sp>
    </p:spTree>
    <p:extLst>
      <p:ext uri="{BB962C8B-B14F-4D97-AF65-F5344CB8AC3E}">
        <p14:creationId xmlns:p14="http://schemas.microsoft.com/office/powerpoint/2010/main" val="2096445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CD91D898-C786-4C5B-BF7A-1E0F2AAC44B7}" type="slidenum">
              <a:rPr lang="fr-FR" altLang="fr-FR" smtClean="0"/>
              <a:pPr/>
              <a:t>17</a:t>
            </a:fld>
            <a:endParaRPr lang="fr-FR" altLang="fr-FR"/>
          </a:p>
        </p:txBody>
      </p:sp>
    </p:spTree>
    <p:extLst>
      <p:ext uri="{BB962C8B-B14F-4D97-AF65-F5344CB8AC3E}">
        <p14:creationId xmlns:p14="http://schemas.microsoft.com/office/powerpoint/2010/main" val="4509296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CD91D898-C786-4C5B-BF7A-1E0F2AAC44B7}" type="slidenum">
              <a:rPr lang="fr-FR" altLang="fr-FR" smtClean="0"/>
              <a:pPr/>
              <a:t>18</a:t>
            </a:fld>
            <a:endParaRPr lang="fr-FR" altLang="fr-FR"/>
          </a:p>
        </p:txBody>
      </p:sp>
    </p:spTree>
    <p:extLst>
      <p:ext uri="{BB962C8B-B14F-4D97-AF65-F5344CB8AC3E}">
        <p14:creationId xmlns:p14="http://schemas.microsoft.com/office/powerpoint/2010/main" val="34167539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CD91D898-C786-4C5B-BF7A-1E0F2AAC44B7}" type="slidenum">
              <a:rPr lang="fr-FR" altLang="fr-FR" smtClean="0"/>
              <a:pPr/>
              <a:t>19</a:t>
            </a:fld>
            <a:endParaRPr lang="fr-FR" altLang="fr-FR"/>
          </a:p>
        </p:txBody>
      </p:sp>
    </p:spTree>
    <p:extLst>
      <p:ext uri="{BB962C8B-B14F-4D97-AF65-F5344CB8AC3E}">
        <p14:creationId xmlns:p14="http://schemas.microsoft.com/office/powerpoint/2010/main" val="3288631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D91D898-C786-4C5B-BF7A-1E0F2AAC44B7}" type="slidenum">
              <a:rPr lang="fr-FR" altLang="fr-FR" smtClean="0"/>
              <a:pPr/>
              <a:t>2</a:t>
            </a:fld>
            <a:endParaRPr lang="fr-FR" altLang="fr-FR"/>
          </a:p>
        </p:txBody>
      </p:sp>
    </p:spTree>
    <p:extLst>
      <p:ext uri="{BB962C8B-B14F-4D97-AF65-F5344CB8AC3E}">
        <p14:creationId xmlns:p14="http://schemas.microsoft.com/office/powerpoint/2010/main" val="360178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91D898-C786-4C5B-BF7A-1E0F2AAC44B7}" type="slidenum">
              <a:rPr lang="fr-FR" altLang="fr-FR" smtClean="0"/>
              <a:pPr/>
              <a:t>20</a:t>
            </a:fld>
            <a:endParaRPr lang="fr-FR" altLang="fr-FR"/>
          </a:p>
        </p:txBody>
      </p:sp>
    </p:spTree>
    <p:extLst>
      <p:ext uri="{BB962C8B-B14F-4D97-AF65-F5344CB8AC3E}">
        <p14:creationId xmlns:p14="http://schemas.microsoft.com/office/powerpoint/2010/main" val="20813683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91D898-C786-4C5B-BF7A-1E0F2AAC44B7}" type="slidenum">
              <a:rPr lang="fr-FR" altLang="fr-FR" smtClean="0"/>
              <a:pPr/>
              <a:t>21</a:t>
            </a:fld>
            <a:endParaRPr lang="fr-FR" altLang="fr-FR"/>
          </a:p>
        </p:txBody>
      </p:sp>
    </p:spTree>
    <p:extLst>
      <p:ext uri="{BB962C8B-B14F-4D97-AF65-F5344CB8AC3E}">
        <p14:creationId xmlns:p14="http://schemas.microsoft.com/office/powerpoint/2010/main" val="17270850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91D898-C786-4C5B-BF7A-1E0F2AAC44B7}" type="slidenum">
              <a:rPr lang="fr-FR" altLang="fr-FR" smtClean="0"/>
              <a:pPr/>
              <a:t>22</a:t>
            </a:fld>
            <a:endParaRPr lang="fr-FR" altLang="fr-FR"/>
          </a:p>
        </p:txBody>
      </p:sp>
    </p:spTree>
    <p:extLst>
      <p:ext uri="{BB962C8B-B14F-4D97-AF65-F5344CB8AC3E}">
        <p14:creationId xmlns:p14="http://schemas.microsoft.com/office/powerpoint/2010/main" val="38592791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91D898-C786-4C5B-BF7A-1E0F2AAC44B7}" type="slidenum">
              <a:rPr lang="fr-FR" altLang="fr-FR" smtClean="0"/>
              <a:pPr/>
              <a:t>23</a:t>
            </a:fld>
            <a:endParaRPr lang="fr-FR" altLang="fr-FR"/>
          </a:p>
        </p:txBody>
      </p:sp>
    </p:spTree>
    <p:extLst>
      <p:ext uri="{BB962C8B-B14F-4D97-AF65-F5344CB8AC3E}">
        <p14:creationId xmlns:p14="http://schemas.microsoft.com/office/powerpoint/2010/main" val="22042629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91D898-C786-4C5B-BF7A-1E0F2AAC44B7}" type="slidenum">
              <a:rPr lang="fr-FR" altLang="fr-FR" smtClean="0"/>
              <a:pPr/>
              <a:t>24</a:t>
            </a:fld>
            <a:endParaRPr lang="fr-FR" altLang="fr-FR"/>
          </a:p>
        </p:txBody>
      </p:sp>
    </p:spTree>
    <p:extLst>
      <p:ext uri="{BB962C8B-B14F-4D97-AF65-F5344CB8AC3E}">
        <p14:creationId xmlns:p14="http://schemas.microsoft.com/office/powerpoint/2010/main" val="9742952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91D898-C786-4C5B-BF7A-1E0F2AAC44B7}" type="slidenum">
              <a:rPr lang="fr-FR" altLang="fr-FR" smtClean="0"/>
              <a:pPr/>
              <a:t>25</a:t>
            </a:fld>
            <a:endParaRPr lang="fr-FR" altLang="fr-FR"/>
          </a:p>
        </p:txBody>
      </p:sp>
    </p:spTree>
    <p:extLst>
      <p:ext uri="{BB962C8B-B14F-4D97-AF65-F5344CB8AC3E}">
        <p14:creationId xmlns:p14="http://schemas.microsoft.com/office/powerpoint/2010/main" val="17631941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91D898-C786-4C5B-BF7A-1E0F2AAC44B7}" type="slidenum">
              <a:rPr lang="fr-FR" altLang="fr-FR" smtClean="0"/>
              <a:pPr/>
              <a:t>26</a:t>
            </a:fld>
            <a:endParaRPr lang="fr-FR" altLang="fr-FR"/>
          </a:p>
        </p:txBody>
      </p:sp>
    </p:spTree>
    <p:extLst>
      <p:ext uri="{BB962C8B-B14F-4D97-AF65-F5344CB8AC3E}">
        <p14:creationId xmlns:p14="http://schemas.microsoft.com/office/powerpoint/2010/main" val="8012840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91D898-C786-4C5B-BF7A-1E0F2AAC44B7}" type="slidenum">
              <a:rPr lang="fr-FR" altLang="fr-FR" smtClean="0"/>
              <a:pPr/>
              <a:t>27</a:t>
            </a:fld>
            <a:endParaRPr lang="fr-FR" altLang="fr-FR"/>
          </a:p>
        </p:txBody>
      </p:sp>
    </p:spTree>
    <p:extLst>
      <p:ext uri="{BB962C8B-B14F-4D97-AF65-F5344CB8AC3E}">
        <p14:creationId xmlns:p14="http://schemas.microsoft.com/office/powerpoint/2010/main" val="11971231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91D898-C786-4C5B-BF7A-1E0F2AAC44B7}" type="slidenum">
              <a:rPr lang="fr-FR" altLang="fr-FR" smtClean="0"/>
              <a:pPr/>
              <a:t>28</a:t>
            </a:fld>
            <a:endParaRPr lang="fr-FR" altLang="fr-FR"/>
          </a:p>
        </p:txBody>
      </p:sp>
    </p:spTree>
    <p:extLst>
      <p:ext uri="{BB962C8B-B14F-4D97-AF65-F5344CB8AC3E}">
        <p14:creationId xmlns:p14="http://schemas.microsoft.com/office/powerpoint/2010/main" val="38219560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91D898-C786-4C5B-BF7A-1E0F2AAC44B7}" type="slidenum">
              <a:rPr lang="fr-FR" altLang="fr-FR" smtClean="0"/>
              <a:pPr/>
              <a:t>29</a:t>
            </a:fld>
            <a:endParaRPr lang="fr-FR" altLang="fr-FR"/>
          </a:p>
        </p:txBody>
      </p:sp>
    </p:spTree>
    <p:extLst>
      <p:ext uri="{BB962C8B-B14F-4D97-AF65-F5344CB8AC3E}">
        <p14:creationId xmlns:p14="http://schemas.microsoft.com/office/powerpoint/2010/main" val="1973031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CD91D898-C786-4C5B-BF7A-1E0F2AAC44B7}" type="slidenum">
              <a:rPr lang="fr-FR" altLang="fr-FR" smtClean="0"/>
              <a:pPr/>
              <a:t>3</a:t>
            </a:fld>
            <a:endParaRPr lang="fr-FR" altLang="fr-FR"/>
          </a:p>
        </p:txBody>
      </p:sp>
    </p:spTree>
    <p:extLst>
      <p:ext uri="{BB962C8B-B14F-4D97-AF65-F5344CB8AC3E}">
        <p14:creationId xmlns:p14="http://schemas.microsoft.com/office/powerpoint/2010/main" val="17421343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91D898-C786-4C5B-BF7A-1E0F2AAC44B7}" type="slidenum">
              <a:rPr lang="fr-FR" altLang="fr-FR" smtClean="0"/>
              <a:pPr/>
              <a:t>30</a:t>
            </a:fld>
            <a:endParaRPr lang="fr-FR" altLang="fr-FR"/>
          </a:p>
        </p:txBody>
      </p:sp>
    </p:spTree>
    <p:extLst>
      <p:ext uri="{BB962C8B-B14F-4D97-AF65-F5344CB8AC3E}">
        <p14:creationId xmlns:p14="http://schemas.microsoft.com/office/powerpoint/2010/main" val="39756867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91D898-C786-4C5B-BF7A-1E0F2AAC44B7}" type="slidenum">
              <a:rPr lang="fr-FR" altLang="fr-FR" smtClean="0"/>
              <a:pPr/>
              <a:t>31</a:t>
            </a:fld>
            <a:endParaRPr lang="fr-FR" altLang="fr-FR"/>
          </a:p>
        </p:txBody>
      </p:sp>
    </p:spTree>
    <p:extLst>
      <p:ext uri="{BB962C8B-B14F-4D97-AF65-F5344CB8AC3E}">
        <p14:creationId xmlns:p14="http://schemas.microsoft.com/office/powerpoint/2010/main" val="19894874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CD91D898-C786-4C5B-BF7A-1E0F2AAC44B7}" type="slidenum">
              <a:rPr lang="fr-FR" altLang="fr-FR" smtClean="0"/>
              <a:pPr/>
              <a:t>32</a:t>
            </a:fld>
            <a:endParaRPr lang="fr-FR" altLang="fr-FR"/>
          </a:p>
        </p:txBody>
      </p:sp>
    </p:spTree>
    <p:extLst>
      <p:ext uri="{BB962C8B-B14F-4D97-AF65-F5344CB8AC3E}">
        <p14:creationId xmlns:p14="http://schemas.microsoft.com/office/powerpoint/2010/main" val="422039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CD91D898-C786-4C5B-BF7A-1E0F2AAC44B7}" type="slidenum">
              <a:rPr lang="fr-FR" altLang="fr-FR" smtClean="0"/>
              <a:pPr/>
              <a:t>4</a:t>
            </a:fld>
            <a:endParaRPr lang="fr-FR" altLang="fr-FR"/>
          </a:p>
        </p:txBody>
      </p:sp>
    </p:spTree>
    <p:extLst>
      <p:ext uri="{BB962C8B-B14F-4D97-AF65-F5344CB8AC3E}">
        <p14:creationId xmlns:p14="http://schemas.microsoft.com/office/powerpoint/2010/main" val="2546765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CD91D898-C786-4C5B-BF7A-1E0F2AAC44B7}" type="slidenum">
              <a:rPr lang="fr-FR" altLang="fr-FR" smtClean="0"/>
              <a:pPr/>
              <a:t>5</a:t>
            </a:fld>
            <a:endParaRPr lang="fr-FR" altLang="fr-FR"/>
          </a:p>
        </p:txBody>
      </p:sp>
    </p:spTree>
    <p:extLst>
      <p:ext uri="{BB962C8B-B14F-4D97-AF65-F5344CB8AC3E}">
        <p14:creationId xmlns:p14="http://schemas.microsoft.com/office/powerpoint/2010/main" val="1856809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CD91D898-C786-4C5B-BF7A-1E0F2AAC44B7}" type="slidenum">
              <a:rPr lang="fr-FR" altLang="fr-FR" smtClean="0"/>
              <a:pPr/>
              <a:t>6</a:t>
            </a:fld>
            <a:endParaRPr lang="fr-FR" altLang="fr-FR"/>
          </a:p>
        </p:txBody>
      </p:sp>
    </p:spTree>
    <p:extLst>
      <p:ext uri="{BB962C8B-B14F-4D97-AF65-F5344CB8AC3E}">
        <p14:creationId xmlns:p14="http://schemas.microsoft.com/office/powerpoint/2010/main" val="2117807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CD91D898-C786-4C5B-BF7A-1E0F2AAC44B7}" type="slidenum">
              <a:rPr lang="fr-FR" altLang="fr-FR" smtClean="0"/>
              <a:pPr/>
              <a:t>7</a:t>
            </a:fld>
            <a:endParaRPr lang="fr-FR" altLang="fr-FR"/>
          </a:p>
        </p:txBody>
      </p:sp>
    </p:spTree>
    <p:extLst>
      <p:ext uri="{BB962C8B-B14F-4D97-AF65-F5344CB8AC3E}">
        <p14:creationId xmlns:p14="http://schemas.microsoft.com/office/powerpoint/2010/main" val="2122232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CD91D898-C786-4C5B-BF7A-1E0F2AAC44B7}" type="slidenum">
              <a:rPr lang="fr-FR" altLang="fr-FR" smtClean="0"/>
              <a:pPr/>
              <a:t>8</a:t>
            </a:fld>
            <a:endParaRPr lang="fr-FR" altLang="fr-FR"/>
          </a:p>
        </p:txBody>
      </p:sp>
    </p:spTree>
    <p:extLst>
      <p:ext uri="{BB962C8B-B14F-4D97-AF65-F5344CB8AC3E}">
        <p14:creationId xmlns:p14="http://schemas.microsoft.com/office/powerpoint/2010/main" val="2968583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CD91D898-C786-4C5B-BF7A-1E0F2AAC44B7}" type="slidenum">
              <a:rPr lang="fr-FR" altLang="fr-FR" smtClean="0"/>
              <a:pPr/>
              <a:t>9</a:t>
            </a:fld>
            <a:endParaRPr lang="fr-FR" altLang="fr-FR"/>
          </a:p>
        </p:txBody>
      </p:sp>
    </p:spTree>
    <p:extLst>
      <p:ext uri="{BB962C8B-B14F-4D97-AF65-F5344CB8AC3E}">
        <p14:creationId xmlns:p14="http://schemas.microsoft.com/office/powerpoint/2010/main" val="27529098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892389F7-5F82-9AB7-C7A7-123C034944BE}"/>
              </a:ext>
            </a:extLst>
          </p:cNvPr>
          <p:cNvSpPr>
            <a:spLocks noGrp="1"/>
          </p:cNvSpPr>
          <p:nvPr>
            <p:ph type="subTitle" idx="1"/>
          </p:nvPr>
        </p:nvSpPr>
        <p:spPr>
          <a:xfrm>
            <a:off x="1143000" y="433622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53BE619-47EF-659D-66AF-74391D30D2EA}"/>
              </a:ext>
            </a:extLst>
          </p:cNvPr>
          <p:cNvSpPr>
            <a:spLocks noGrp="1"/>
          </p:cNvSpPr>
          <p:nvPr>
            <p:ph type="dt" sz="half" idx="10"/>
          </p:nvPr>
        </p:nvSpPr>
        <p:spPr/>
        <p:txBody>
          <a:bodyPr/>
          <a:lstStyle/>
          <a:p>
            <a:fld id="{93FC251C-D769-3C44-88FD-D584B3A19E4A}" type="datetimeFigureOut">
              <a:rPr lang="fr-FR" smtClean="0"/>
              <a:t>22/07/2024</a:t>
            </a:fld>
            <a:endParaRPr lang="fr-FR"/>
          </a:p>
        </p:txBody>
      </p:sp>
      <p:sp>
        <p:nvSpPr>
          <p:cNvPr id="6" name="Espace réservé du numéro de diapositive 5">
            <a:extLst>
              <a:ext uri="{FF2B5EF4-FFF2-40B4-BE49-F238E27FC236}">
                <a16:creationId xmlns:a16="http://schemas.microsoft.com/office/drawing/2014/main" id="{2F62D6A8-4F39-1AC4-1C72-913D69130BFA}"/>
              </a:ext>
            </a:extLst>
          </p:cNvPr>
          <p:cNvSpPr>
            <a:spLocks noGrp="1"/>
          </p:cNvSpPr>
          <p:nvPr>
            <p:ph type="sldNum" sz="quarter" idx="12"/>
          </p:nvPr>
        </p:nvSpPr>
        <p:spPr/>
        <p:txBody>
          <a:bodyPr/>
          <a:lstStyle/>
          <a:p>
            <a:fld id="{8FBE0B40-A7F4-9741-A9F1-7493B90911CB}" type="slidenum">
              <a:rPr lang="fr-FR" smtClean="0"/>
              <a:t>‹#›</a:t>
            </a:fld>
            <a:endParaRPr lang="fr-FR"/>
          </a:p>
        </p:txBody>
      </p:sp>
    </p:spTree>
    <p:extLst>
      <p:ext uri="{BB962C8B-B14F-4D97-AF65-F5344CB8AC3E}">
        <p14:creationId xmlns:p14="http://schemas.microsoft.com/office/powerpoint/2010/main" val="3354343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Espace réservé du numéro de diapositive 5">
            <a:extLst>
              <a:ext uri="{FF2B5EF4-FFF2-40B4-BE49-F238E27FC236}">
                <a16:creationId xmlns:a16="http://schemas.microsoft.com/office/drawing/2014/main" id="{A3C25237-06C7-4393-A852-037944D36347}"/>
              </a:ext>
            </a:extLst>
          </p:cNvPr>
          <p:cNvSpPr>
            <a:spLocks noGrp="1"/>
          </p:cNvSpPr>
          <p:nvPr>
            <p:ph type="sldNum" sz="quarter" idx="10"/>
          </p:nvPr>
        </p:nvSpPr>
        <p:spPr/>
        <p:txBody>
          <a:bodyPr/>
          <a:lstStyle>
            <a:lvl1pPr>
              <a:defRPr/>
            </a:lvl1pPr>
          </a:lstStyle>
          <a:p>
            <a:fld id="{7C1FC204-4705-4E45-9CB1-474F22CFD434}" type="slidenum">
              <a:rPr lang="fr-FR" altLang="fr-FR"/>
              <a:pPr/>
              <a:t>‹#›</a:t>
            </a:fld>
            <a:endParaRPr lang="fr-FR" altLang="fr-FR"/>
          </a:p>
        </p:txBody>
      </p:sp>
    </p:spTree>
    <p:extLst>
      <p:ext uri="{BB962C8B-B14F-4D97-AF65-F5344CB8AC3E}">
        <p14:creationId xmlns:p14="http://schemas.microsoft.com/office/powerpoint/2010/main" val="2668660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6" name="Espace réservé du texte 2"/>
          <p:cNvSpPr>
            <a:spLocks noGrp="1"/>
          </p:cNvSpPr>
          <p:nvPr>
            <p:ph idx="1"/>
          </p:nvPr>
        </p:nvSpPr>
        <p:spPr>
          <a:xfrm>
            <a:off x="457200" y="1600200"/>
            <a:ext cx="8229600" cy="4525963"/>
          </a:xfrm>
          <a:prstGeom prst="rect">
            <a:avLst/>
          </a:prstGeom>
        </p:spPr>
        <p:txBody>
          <a:bodyPr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 name="Espace réservé de la date 3">
            <a:extLst>
              <a:ext uri="{FF2B5EF4-FFF2-40B4-BE49-F238E27FC236}">
                <a16:creationId xmlns:a16="http://schemas.microsoft.com/office/drawing/2014/main" id="{D40CB59E-E485-4D83-9B9C-CD7BA2FD7209}"/>
              </a:ext>
            </a:extLst>
          </p:cNvPr>
          <p:cNvSpPr>
            <a:spLocks noGrp="1"/>
          </p:cNvSpPr>
          <p:nvPr>
            <p:ph type="dt" sz="half" idx="10"/>
          </p:nvPr>
        </p:nvSpPr>
        <p:spPr/>
        <p:txBody>
          <a:bodyPr/>
          <a:lstStyle>
            <a:lvl1pPr>
              <a:defRPr/>
            </a:lvl1pPr>
          </a:lstStyle>
          <a:p>
            <a:pPr>
              <a:defRPr/>
            </a:pPr>
            <a:fld id="{47615DA5-AD21-472C-BD45-88B4761B913D}" type="datetime1">
              <a:rPr lang="fr-FR"/>
              <a:pPr>
                <a:defRPr/>
              </a:pPr>
              <a:t>22/07/2024</a:t>
            </a:fld>
            <a:endParaRPr lang="fr-FR" dirty="0"/>
          </a:p>
        </p:txBody>
      </p:sp>
      <p:sp>
        <p:nvSpPr>
          <p:cNvPr id="4" name="Espace réservé du numéro de diapositive 5">
            <a:extLst>
              <a:ext uri="{FF2B5EF4-FFF2-40B4-BE49-F238E27FC236}">
                <a16:creationId xmlns:a16="http://schemas.microsoft.com/office/drawing/2014/main" id="{D00B961E-8A58-4ED6-8855-543B7BE80643}"/>
              </a:ext>
            </a:extLst>
          </p:cNvPr>
          <p:cNvSpPr>
            <a:spLocks noGrp="1"/>
          </p:cNvSpPr>
          <p:nvPr>
            <p:ph type="sldNum" sz="quarter" idx="11"/>
          </p:nvPr>
        </p:nvSpPr>
        <p:spPr/>
        <p:txBody>
          <a:bodyPr/>
          <a:lstStyle>
            <a:lvl1pPr>
              <a:defRPr/>
            </a:lvl1pPr>
          </a:lstStyle>
          <a:p>
            <a:fld id="{936BCB6B-3970-457E-A2B3-ABF76972ACB8}" type="slidenum">
              <a:rPr lang="fr-FR" altLang="fr-FR"/>
              <a:pPr/>
              <a:t>‹#›</a:t>
            </a:fld>
            <a:endParaRPr lang="fr-FR" altLang="fr-FR"/>
          </a:p>
        </p:txBody>
      </p:sp>
    </p:spTree>
    <p:extLst>
      <p:ext uri="{BB962C8B-B14F-4D97-AF65-F5344CB8AC3E}">
        <p14:creationId xmlns:p14="http://schemas.microsoft.com/office/powerpoint/2010/main" val="2936785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1AF7E1A7-3AD1-0AFD-CFC3-D54022404659}"/>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FC251C-D769-3C44-88FD-D584B3A19E4A}" type="datetimeFigureOut">
              <a:rPr lang="fr-FR" smtClean="0"/>
              <a:t>22/07/2024</a:t>
            </a:fld>
            <a:endParaRPr lang="fr-FR"/>
          </a:p>
        </p:txBody>
      </p:sp>
      <p:sp>
        <p:nvSpPr>
          <p:cNvPr id="6" name="Espace réservé du numéro de diapositive 5">
            <a:extLst>
              <a:ext uri="{FF2B5EF4-FFF2-40B4-BE49-F238E27FC236}">
                <a16:creationId xmlns:a16="http://schemas.microsoft.com/office/drawing/2014/main" id="{6F2C0E84-F95B-4E44-8194-C49BBB57BE0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BE0B40-A7F4-9741-A9F1-7493B90911CB}" type="slidenum">
              <a:rPr lang="fr-FR" smtClean="0"/>
              <a:t>‹#›</a:t>
            </a:fld>
            <a:endParaRPr lang="fr-FR"/>
          </a:p>
        </p:txBody>
      </p:sp>
    </p:spTree>
    <p:extLst>
      <p:ext uri="{BB962C8B-B14F-4D97-AF65-F5344CB8AC3E}">
        <p14:creationId xmlns:p14="http://schemas.microsoft.com/office/powerpoint/2010/main" val="226794171"/>
      </p:ext>
    </p:extLst>
  </p:cSld>
  <p:clrMap bg1="lt1" tx1="dk1" bg2="lt2" tx2="dk2" accent1="accent1" accent2="accent2" accent3="accent3" accent4="accent4" accent5="accent5" accent6="accent6" hlink="hlink" folHlink="folHlink"/>
  <p:sldLayoutIdLst>
    <p:sldLayoutId id="214748372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E8F74EFC-86AD-4234-86B0-54B26A32E71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Arial Narrow" panose="020B0606020202030204" pitchFamily="34" charset="0"/>
              </a:defRPr>
            </a:lvl1pPr>
          </a:lstStyle>
          <a:p>
            <a:fld id="{8234F59C-4302-4254-A6B3-D94CFE807FD7}" type="slidenum">
              <a:rPr lang="fr-FR" altLang="fr-FR"/>
              <a:pPr/>
              <a:t>‹#›</a:t>
            </a:fld>
            <a:endParaRPr lang="fr-FR" altLang="fr-FR"/>
          </a:p>
        </p:txBody>
      </p:sp>
    </p:spTree>
  </p:cSld>
  <p:clrMap bg1="lt1" tx1="dk1" bg2="lt2" tx2="dk2" accent1="accent1" accent2="accent2" accent3="accent3" accent4="accent4" accent5="accent5" accent6="accent6" hlink="hlink" folHlink="folHlink"/>
  <p:sldLayoutIdLst>
    <p:sldLayoutId id="2147483716" r:id="rId1"/>
  </p:sldLayoutIdLst>
  <p:hf hdr="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Espace réservé du texte 2">
            <a:extLst>
              <a:ext uri="{FF2B5EF4-FFF2-40B4-BE49-F238E27FC236}">
                <a16:creationId xmlns:a16="http://schemas.microsoft.com/office/drawing/2014/main" id="{73CF25E2-6A39-4524-999F-AF5D27738BAA}"/>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6" name="Espace réservé de la date 3">
            <a:extLst>
              <a:ext uri="{FF2B5EF4-FFF2-40B4-BE49-F238E27FC236}">
                <a16:creationId xmlns:a16="http://schemas.microsoft.com/office/drawing/2014/main" id="{440A7044-738A-4D50-AFC1-9FF2DFAA2FEC}"/>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Arial Narrow" charset="0"/>
                <a:ea typeface="Arial Narrow" charset="0"/>
                <a:cs typeface="Arial Narrow" charset="0"/>
              </a:defRPr>
            </a:lvl1pPr>
          </a:lstStyle>
          <a:p>
            <a:pPr>
              <a:defRPr/>
            </a:pPr>
            <a:fld id="{539B65D8-15F7-4028-8C80-FA9A55CABA57}" type="datetime1">
              <a:rPr lang="fr-FR"/>
              <a:pPr>
                <a:defRPr/>
              </a:pPr>
              <a:t>22/07/2024</a:t>
            </a:fld>
            <a:endParaRPr lang="fr-FR" dirty="0"/>
          </a:p>
        </p:txBody>
      </p:sp>
      <p:sp>
        <p:nvSpPr>
          <p:cNvPr id="8" name="Espace réservé du numéro de diapositive 5">
            <a:extLst>
              <a:ext uri="{FF2B5EF4-FFF2-40B4-BE49-F238E27FC236}">
                <a16:creationId xmlns:a16="http://schemas.microsoft.com/office/drawing/2014/main" id="{EA54FC26-8496-4022-8479-843979AC257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Arial Narrow" panose="020B0606020202030204" pitchFamily="34" charset="0"/>
              </a:defRPr>
            </a:lvl1pPr>
          </a:lstStyle>
          <a:p>
            <a:fld id="{C5277618-C601-49FA-B0E0-92C29163D876}" type="slidenum">
              <a:rPr lang="fr-FR" altLang="fr-FR"/>
              <a:pPr/>
              <a:t>‹#›</a:t>
            </a:fld>
            <a:endParaRPr lang="fr-FR" altLang="fr-FR"/>
          </a:p>
        </p:txBody>
      </p:sp>
      <p:pic>
        <p:nvPicPr>
          <p:cNvPr id="7" name="Picture 6">
            <a:extLst>
              <a:ext uri="{FF2B5EF4-FFF2-40B4-BE49-F238E27FC236}">
                <a16:creationId xmlns:a16="http://schemas.microsoft.com/office/drawing/2014/main" id="{0AC962EF-94EA-CA41-6AAB-4F201B427A4A}"/>
              </a:ext>
            </a:extLst>
          </p:cNvPr>
          <p:cNvPicPr>
            <a:picLocks noChangeAspect="1"/>
          </p:cNvPicPr>
          <p:nvPr userDrawn="1"/>
        </p:nvPicPr>
        <p:blipFill>
          <a:blip r:embed="rId4"/>
          <a:stretch>
            <a:fillRect/>
          </a:stretch>
        </p:blipFill>
        <p:spPr>
          <a:xfrm>
            <a:off x="7483450" y="48109"/>
            <a:ext cx="1589798" cy="858404"/>
          </a:xfrm>
          <a:prstGeom prst="rect">
            <a:avLst/>
          </a:prstGeom>
        </p:spPr>
      </p:pic>
    </p:spTree>
  </p:cSld>
  <p:clrMap bg1="lt1" tx1="dk1" bg2="lt2" tx2="dk2" accent1="accent1" accent2="accent2" accent3="accent3" accent4="accent4" accent5="accent5" accent6="accent6" hlink="hlink" folHlink="folHlink"/>
  <p:sldLayoutIdLst>
    <p:sldLayoutId id="2147483717"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coe.int/en/web/cepej/cepej-sta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36.jpeg"/><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public.tableau.com/app/profile/cepej/viz/BudgetEN/GDPBudget"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hyperlink" Target="https://public.tableau.com/app/profile/cepej/viz/QualitativeDataEN/QualitativeData" TargetMode="External"/><Relationship Id="rId4" Type="http://schemas.openxmlformats.org/officeDocument/2006/relationships/hyperlink" Target="https://public.tableau.com/app/profile/cepej/viz/QuantitativeDataEN/Tables?publish=yes" TargetMode="Externa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7.pn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hyperlink" Target="https://public.tableau.com/app/profile/cepej/viz/EfficiencyEN/Efficiency"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hyperlink" Target="https://public.tableau.com/app/profile/cepej/viz/CountryProfilesEN/Page1" TargetMode="External"/><Relationship Id="rId5" Type="http://schemas.openxmlformats.org/officeDocument/2006/relationships/hyperlink" Target="https://public.tableau.com/app/profile/cepej/viz/OverviewEN/Overview" TargetMode="External"/><Relationship Id="rId4" Type="http://schemas.openxmlformats.org/officeDocument/2006/relationships/hyperlink" Target="https://public.tableau.com/app/profile/cepej/viz/QuantitativeDataEN/Tables?publish=ye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public.tableau.com/app/profile/cepej/viz/ProfessionalsEN/Judges"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hyperlink" Target="https://public.tableau.com/app/profile/cepej/viz/CountryProfilesEN/Page1" TargetMode="External"/><Relationship Id="rId5" Type="http://schemas.openxmlformats.org/officeDocument/2006/relationships/hyperlink" Target="https://public.tableau.com/app/profile/cepej/viz/OverviewEN/Overview" TargetMode="External"/><Relationship Id="rId4" Type="http://schemas.openxmlformats.org/officeDocument/2006/relationships/hyperlink" Target="https://public.tableau.com/app/profile/cepej/viz/QuantitativeDataEN/Tables?publish=yes"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public.tableau.com/app/profile/cepej/viz/ICTEN/Development"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hyperlink" Target="https://public.tableau.com/app/profile/cepej/viz/CountryProfilesEN/Page1"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public.tableau.com/app/profile/cepej/viz/GenderEqualityEN/GenderEquality"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hyperlink" Target="https://public.tableau.com/app/profile/cepej/viz/ProfessionalsEN/Judges" TargetMode="External"/><Relationship Id="rId4" Type="http://schemas.openxmlformats.org/officeDocument/2006/relationships/hyperlink" Target="https://public.tableau.com/app/profile/cepej/viz/QuantitativeDataEN/Tables?publish=ye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s://rm.coe.int/reference-table-en/1680a862af" TargetMode="External"/><Relationship Id="rId7" Type="http://schemas.openxmlformats.org/officeDocument/2006/relationships/diagramColors" Target="../diagrams/colors2.xm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1.xml.rels><?xml version="1.0" encoding="UTF-8" standalone="yes"?>
<Relationships xmlns="http://schemas.openxmlformats.org/package/2006/relationships"><Relationship Id="rId3" Type="http://schemas.openxmlformats.org/officeDocument/2006/relationships/hyperlink" Target="https://rm.coe.int/cepej-scheme-en-cepej-2020-16rev-/1680a1d49a"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hyperlink" Target="https://rm.coe.int/reference-table-en/1680a862af"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coe.int/cepej/"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Espace réservé de la date 3">
            <a:extLst>
              <a:ext uri="{FF2B5EF4-FFF2-40B4-BE49-F238E27FC236}">
                <a16:creationId xmlns:a16="http://schemas.microsoft.com/office/drawing/2014/main" id="{B956B93C-5EF1-4EA9-9537-6A670203E479}"/>
              </a:ext>
            </a:extLst>
          </p:cNvPr>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43E4FFC7-F062-4A56-B0C3-BE693F57E206}" type="datetime1">
              <a:rPr lang="fr-FR" altLang="fr-FR" sz="1000" smtClean="0">
                <a:solidFill>
                  <a:srgbClr val="898989"/>
                </a:solidFill>
                <a:latin typeface="Arial Narrow" panose="020B0606020202030204" pitchFamily="34" charset="0"/>
                <a:ea typeface="Arial Narrow" panose="020B0606020202030204" pitchFamily="34" charset="0"/>
                <a:cs typeface="Arial Narrow" panose="020B0606020202030204" pitchFamily="34" charset="0"/>
              </a:rPr>
              <a:pPr fontAlgn="base">
                <a:lnSpc>
                  <a:spcPct val="100000"/>
                </a:lnSpc>
                <a:spcBef>
                  <a:spcPct val="0"/>
                </a:spcBef>
                <a:spcAft>
                  <a:spcPct val="0"/>
                </a:spcAft>
                <a:buFontTx/>
                <a:buNone/>
              </a:pPr>
              <a:t>22/07/2024</a:t>
            </a:fld>
            <a:endParaRPr lang="fr-FR" altLang="fr-FR" sz="1000" dirty="0">
              <a:solidFill>
                <a:srgbClr val="898989"/>
              </a:solidFill>
              <a:latin typeface="Arial Narrow" panose="020B0606020202030204" pitchFamily="34" charset="0"/>
              <a:ea typeface="Arial Narrow" panose="020B0606020202030204" pitchFamily="34" charset="0"/>
              <a:cs typeface="Arial Narrow" panose="020B0606020202030204" pitchFamily="34" charset="0"/>
            </a:endParaRPr>
          </a:p>
        </p:txBody>
      </p:sp>
      <p:sp>
        <p:nvSpPr>
          <p:cNvPr id="9221" name="Espace réservé du numéro de diapositive 5">
            <a:extLst>
              <a:ext uri="{FF2B5EF4-FFF2-40B4-BE49-F238E27FC236}">
                <a16:creationId xmlns:a16="http://schemas.microsoft.com/office/drawing/2014/main" id="{3E05CB4B-3265-4F23-974D-B85C4132CBC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37BE1AB5-622F-4A2C-A257-053B0C7D8A27}" type="slidenum">
              <a:rPr lang="fr-FR" altLang="fr-FR" sz="1000" smtClean="0">
                <a:solidFill>
                  <a:srgbClr val="898989"/>
                </a:solidFill>
                <a:latin typeface="Arial Narrow" panose="020B0606020202030204" pitchFamily="34" charset="0"/>
                <a:ea typeface="Arial Narrow" panose="020B0606020202030204" pitchFamily="34" charset="0"/>
                <a:cs typeface="Arial Narrow" panose="020B0606020202030204" pitchFamily="34" charset="0"/>
              </a:rPr>
              <a:pPr>
                <a:lnSpc>
                  <a:spcPct val="100000"/>
                </a:lnSpc>
                <a:spcBef>
                  <a:spcPct val="0"/>
                </a:spcBef>
                <a:buFontTx/>
                <a:buNone/>
              </a:pPr>
              <a:t>1</a:t>
            </a:fld>
            <a:endParaRPr lang="fr-FR" altLang="fr-FR" sz="1000" dirty="0">
              <a:solidFill>
                <a:srgbClr val="898989"/>
              </a:solidFill>
              <a:latin typeface="Arial Narrow" panose="020B0606020202030204" pitchFamily="34" charset="0"/>
              <a:ea typeface="Arial Narrow" panose="020B0606020202030204" pitchFamily="34" charset="0"/>
              <a:cs typeface="Arial Narrow" panose="020B0606020202030204" pitchFamily="34" charset="0"/>
            </a:endParaRPr>
          </a:p>
        </p:txBody>
      </p:sp>
      <p:sp>
        <p:nvSpPr>
          <p:cNvPr id="9218" name="Titre 1">
            <a:extLst>
              <a:ext uri="{FF2B5EF4-FFF2-40B4-BE49-F238E27FC236}">
                <a16:creationId xmlns:a16="http://schemas.microsoft.com/office/drawing/2014/main" id="{BF172A4E-5A8B-48BC-81FE-B80175481FDC}"/>
              </a:ext>
            </a:extLst>
          </p:cNvPr>
          <p:cNvSpPr>
            <a:spLocks noGrp="1"/>
          </p:cNvSpPr>
          <p:nvPr>
            <p:ph type="title" idx="4294967295"/>
          </p:nvPr>
        </p:nvSpPr>
        <p:spPr bwMode="auto">
          <a:xfrm>
            <a:off x="0" y="3429000"/>
            <a:ext cx="9144000" cy="2576611"/>
          </a:xfrm>
          <a:prstGeom prst="rect">
            <a:avLst/>
          </a:prstGeom>
          <a:solidFill>
            <a:schemeClr val="bg1"/>
          </a:solidFill>
        </p:spPr>
        <p:txBody>
          <a:bodyPr/>
          <a:lstStyle/>
          <a:p>
            <a:pPr algn="ctr"/>
            <a:r>
              <a:rPr lang="en-US" altLang="fr-FR" sz="3200" b="1" dirty="0">
                <a:solidFill>
                  <a:srgbClr val="0D347D"/>
                </a:solidFill>
                <a:latin typeface="Arial Narrow" panose="020B0606020202030204" pitchFamily="34" charset="0"/>
              </a:rPr>
              <a:t>HOW TO USE CEPEJ-STAT</a:t>
            </a:r>
            <a:br>
              <a:rPr lang="en-US" altLang="fr-FR" sz="3200" b="1" dirty="0">
                <a:solidFill>
                  <a:srgbClr val="0D347D"/>
                </a:solidFill>
                <a:latin typeface="Arial Narrow" panose="020B0606020202030204" pitchFamily="34" charset="0"/>
              </a:rPr>
            </a:br>
            <a:br>
              <a:rPr lang="fr-FR" altLang="fr-FR" sz="3200" b="1" dirty="0">
                <a:solidFill>
                  <a:srgbClr val="0D347D"/>
                </a:solidFill>
                <a:latin typeface="Arial Narrow" panose="020B0606020202030204" pitchFamily="34" charset="0"/>
              </a:rPr>
            </a:br>
            <a:br>
              <a:rPr lang="fr-FR" altLang="fr-FR" sz="1400" dirty="0">
                <a:latin typeface="Arial" panose="020B0604020202020204" pitchFamily="34" charset="0"/>
                <a:cs typeface="Arial" panose="020B0604020202020204" pitchFamily="34"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a:t>
            </a:r>
            <a:r>
              <a:rPr lang="en-GB" sz="1800" dirty="0">
                <a:effectLst/>
                <a:latin typeface="Calibri" panose="020F0502020204030204" pitchFamily="34" charset="0"/>
                <a:ea typeface="Calibri" panose="020F0502020204030204" pitchFamily="34" charset="0"/>
                <a:cs typeface="Times New Roman" panose="02020603050405020304" pitchFamily="18" charset="0"/>
                <a:hlinkClick r:id="rId3"/>
              </a:rPr>
              <a:t>Dynamic database of European judicial systems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fr-FR" altLang="fr-FR" sz="14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B42D3691-EFB9-2CD6-985B-4D215437AB74}"/>
              </a:ext>
            </a:extLst>
          </p:cNvPr>
          <p:cNvPicPr>
            <a:picLocks noChangeAspect="1"/>
          </p:cNvPicPr>
          <p:nvPr/>
        </p:nvPicPr>
        <p:blipFill>
          <a:blip r:embed="rId4"/>
          <a:stretch>
            <a:fillRect/>
          </a:stretch>
        </p:blipFill>
        <p:spPr>
          <a:xfrm>
            <a:off x="7392834" y="5497946"/>
            <a:ext cx="1589798" cy="85840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9EE06F-1934-47B1-90D9-1B351D7469A6}"/>
              </a:ext>
            </a:extLst>
          </p:cNvPr>
          <p:cNvSpPr>
            <a:spLocks noGrp="1"/>
          </p:cNvSpPr>
          <p:nvPr>
            <p:ph idx="1"/>
          </p:nvPr>
        </p:nvSpPr>
        <p:spPr>
          <a:xfrm>
            <a:off x="457200" y="1323854"/>
            <a:ext cx="8229600" cy="552691"/>
          </a:xfrm>
        </p:spPr>
        <p:txBody>
          <a:bodyPr>
            <a:normAutofit/>
          </a:bodyPr>
          <a:lstStyle/>
          <a:p>
            <a:pPr marL="0" lvl="0" indent="0">
              <a:lnSpc>
                <a:spcPct val="115000"/>
              </a:lnSpc>
              <a:spcBef>
                <a:spcPts val="1000"/>
              </a:spcBef>
              <a:buNone/>
            </a:pPr>
            <a:r>
              <a:rPr lang="en-GB" sz="24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rPr>
              <a:t>4.1 Content of </a:t>
            </a:r>
            <a:r>
              <a:rPr lang="en-GB" sz="2400" b="1" dirty="0">
                <a:solidFill>
                  <a:srgbClr val="4F81BD"/>
                </a:solidFill>
                <a:latin typeface="Cambria" panose="02040503050406030204" pitchFamily="18" charset="0"/>
                <a:ea typeface="Times New Roman" panose="02020603050405020304" pitchFamily="18" charset="0"/>
                <a:cs typeface="Times New Roman" panose="02020603050405020304" pitchFamily="18" charset="0"/>
              </a:rPr>
              <a:t>the </a:t>
            </a:r>
            <a:r>
              <a:rPr lang="en-GB" sz="24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rPr>
              <a:t>dashboards</a:t>
            </a:r>
          </a:p>
        </p:txBody>
      </p:sp>
      <p:sp>
        <p:nvSpPr>
          <p:cNvPr id="3" name="Content Placeholder 2">
            <a:extLst>
              <a:ext uri="{FF2B5EF4-FFF2-40B4-BE49-F238E27FC236}">
                <a16:creationId xmlns:a16="http://schemas.microsoft.com/office/drawing/2014/main" id="{BEDECEE5-81F3-4C63-91CD-BA91754AE9AF}"/>
              </a:ext>
            </a:extLst>
          </p:cNvPr>
          <p:cNvSpPr txBox="1">
            <a:spLocks/>
          </p:cNvSpPr>
          <p:nvPr/>
        </p:nvSpPr>
        <p:spPr>
          <a:xfrm>
            <a:off x="119449" y="2429552"/>
            <a:ext cx="6081326" cy="408114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r>
              <a:rPr lang="en-US" sz="2400" dirty="0">
                <a:solidFill>
                  <a:schemeClr val="bg1">
                    <a:lumMod val="85000"/>
                  </a:schemeClr>
                </a:solidFill>
              </a:rPr>
              <a:t>Overview of judicial systems</a:t>
            </a:r>
          </a:p>
          <a:p>
            <a:pPr>
              <a:buFont typeface="Wingdings" panose="05000000000000000000" pitchFamily="2" charset="2"/>
              <a:buChar char="Ø"/>
            </a:pPr>
            <a:r>
              <a:rPr lang="en-US" sz="2400" dirty="0">
                <a:solidFill>
                  <a:schemeClr val="bg1">
                    <a:lumMod val="85000"/>
                  </a:schemeClr>
                </a:solidFill>
              </a:rPr>
              <a:t>Efficiency </a:t>
            </a:r>
          </a:p>
          <a:p>
            <a:pPr>
              <a:buFont typeface="Wingdings" panose="05000000000000000000" pitchFamily="2" charset="2"/>
              <a:buChar char="Ø"/>
            </a:pPr>
            <a:r>
              <a:rPr lang="en-US" sz="2400" b="1" dirty="0">
                <a:solidFill>
                  <a:schemeClr val="tx1">
                    <a:lumMod val="75000"/>
                    <a:lumOff val="25000"/>
                  </a:schemeClr>
                </a:solidFill>
              </a:rPr>
              <a:t>Budget of judicial systems</a:t>
            </a:r>
          </a:p>
          <a:p>
            <a:pPr>
              <a:buFont typeface="Wingdings" panose="05000000000000000000" pitchFamily="2" charset="2"/>
              <a:buChar char="Ø"/>
            </a:pPr>
            <a:r>
              <a:rPr lang="en-US" sz="2400" dirty="0">
                <a:solidFill>
                  <a:schemeClr val="bg1">
                    <a:lumMod val="85000"/>
                  </a:schemeClr>
                </a:solidFill>
              </a:rPr>
              <a:t>Information and communication technology</a:t>
            </a:r>
          </a:p>
          <a:p>
            <a:pPr>
              <a:buFont typeface="Wingdings" panose="05000000000000000000" pitchFamily="2" charset="2"/>
              <a:buChar char="Ø"/>
            </a:pPr>
            <a:r>
              <a:rPr lang="en-US" sz="2400" dirty="0">
                <a:solidFill>
                  <a:schemeClr val="bg1">
                    <a:lumMod val="85000"/>
                  </a:schemeClr>
                </a:solidFill>
              </a:rPr>
              <a:t>Gender equality</a:t>
            </a:r>
          </a:p>
          <a:p>
            <a:pPr>
              <a:buFont typeface="Wingdings" panose="05000000000000000000" pitchFamily="2" charset="2"/>
              <a:buChar char="Ø"/>
            </a:pPr>
            <a:r>
              <a:rPr lang="en-US" sz="2400" dirty="0">
                <a:solidFill>
                  <a:schemeClr val="bg1">
                    <a:lumMod val="85000"/>
                  </a:schemeClr>
                </a:solidFill>
              </a:rPr>
              <a:t>Judges and prosecutors</a:t>
            </a:r>
          </a:p>
          <a:p>
            <a:pPr>
              <a:buFont typeface="Wingdings" panose="05000000000000000000" pitchFamily="2" charset="2"/>
              <a:buChar char="Ø"/>
            </a:pPr>
            <a:r>
              <a:rPr lang="en-US" sz="2400" dirty="0">
                <a:solidFill>
                  <a:schemeClr val="bg1">
                    <a:lumMod val="85000"/>
                  </a:schemeClr>
                </a:solidFill>
              </a:rPr>
              <a:t>Country/entity profiles</a:t>
            </a:r>
          </a:p>
        </p:txBody>
      </p:sp>
      <p:sp>
        <p:nvSpPr>
          <p:cNvPr id="4" name="Rectangle 3">
            <a:extLst>
              <a:ext uri="{FF2B5EF4-FFF2-40B4-BE49-F238E27FC236}">
                <a16:creationId xmlns:a16="http://schemas.microsoft.com/office/drawing/2014/main" id="{829C9D9A-C3CF-58B1-AA36-8D57CAA1464F}"/>
              </a:ext>
            </a:extLst>
          </p:cNvPr>
          <p:cNvSpPr/>
          <p:nvPr/>
        </p:nvSpPr>
        <p:spPr>
          <a:xfrm>
            <a:off x="374822" y="1726538"/>
            <a:ext cx="1611796" cy="5040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a:highlight>
                  <a:srgbClr val="A2192A"/>
                </a:highlight>
              </a:rPr>
              <a:t>DASHBOARDS</a:t>
            </a:r>
            <a:endParaRPr lang="en-GB" b="1" dirty="0">
              <a:highlight>
                <a:srgbClr val="A2192A"/>
              </a:highlight>
            </a:endParaRPr>
          </a:p>
        </p:txBody>
      </p:sp>
      <p:sp>
        <p:nvSpPr>
          <p:cNvPr id="6" name="Speech Bubble: Rectangle 5">
            <a:extLst>
              <a:ext uri="{FF2B5EF4-FFF2-40B4-BE49-F238E27FC236}">
                <a16:creationId xmlns:a16="http://schemas.microsoft.com/office/drawing/2014/main" id="{65B64F66-2205-A996-7CF6-5E42F24C877F}"/>
              </a:ext>
            </a:extLst>
          </p:cNvPr>
          <p:cNvSpPr/>
          <p:nvPr/>
        </p:nvSpPr>
        <p:spPr>
          <a:xfrm>
            <a:off x="2178148" y="3972320"/>
            <a:ext cx="5023782" cy="2018271"/>
          </a:xfrm>
          <a:prstGeom prst="wedgeRectCallout">
            <a:avLst>
              <a:gd name="adj1" fmla="val -80849"/>
              <a:gd name="adj2" fmla="val -66496"/>
            </a:avLst>
          </a:prstGeom>
          <a:solidFill>
            <a:schemeClr val="bg1">
              <a:lumMod val="9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dirty="0">
                <a:solidFill>
                  <a:schemeClr val="tx1">
                    <a:lumMod val="65000"/>
                    <a:lumOff val="35000"/>
                  </a:schemeClr>
                </a:solidFill>
              </a:rPr>
              <a:t>Dashboard that focusses only on budgets of judicial systems and its components: budget of courts, prosecution service, and legal aid.</a:t>
            </a:r>
            <a:endParaRPr lang="en-GB" dirty="0">
              <a:solidFill>
                <a:schemeClr val="tx1">
                  <a:lumMod val="65000"/>
                  <a:lumOff val="35000"/>
                </a:schemeClr>
              </a:solidFill>
            </a:endParaRPr>
          </a:p>
        </p:txBody>
      </p:sp>
      <p:pic>
        <p:nvPicPr>
          <p:cNvPr id="10" name="Picture 9">
            <a:extLst>
              <a:ext uri="{FF2B5EF4-FFF2-40B4-BE49-F238E27FC236}">
                <a16:creationId xmlns:a16="http://schemas.microsoft.com/office/drawing/2014/main" id="{996D4FA9-78C7-E4E8-2BBB-A89A4D385659}"/>
              </a:ext>
            </a:extLst>
          </p:cNvPr>
          <p:cNvPicPr>
            <a:picLocks/>
          </p:cNvPicPr>
          <p:nvPr/>
        </p:nvPicPr>
        <p:blipFill>
          <a:blip r:embed="rId3"/>
          <a:srcRect/>
          <a:stretch/>
        </p:blipFill>
        <p:spPr>
          <a:xfrm>
            <a:off x="5743895" y="1876546"/>
            <a:ext cx="2568083" cy="1877060"/>
          </a:xfrm>
          <a:prstGeom prst="rect">
            <a:avLst/>
          </a:prstGeom>
          <a:solidFill>
            <a:srgbClr val="FFFF00"/>
          </a:solidFill>
          <a:ln w="76200">
            <a:noFill/>
          </a:ln>
        </p:spPr>
      </p:pic>
      <p:sp>
        <p:nvSpPr>
          <p:cNvPr id="5" name="Espace réservé du numéro de diapositive 5">
            <a:extLst>
              <a:ext uri="{FF2B5EF4-FFF2-40B4-BE49-F238E27FC236}">
                <a16:creationId xmlns:a16="http://schemas.microsoft.com/office/drawing/2014/main" id="{C6292F9B-C316-4900-7555-158499716E7A}"/>
              </a:ext>
            </a:extLst>
          </p:cNvPr>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699CF19A-7161-413F-9287-4C992689AB01}" type="slidenum">
              <a:rPr lang="fr-FR" altLang="fr-FR" sz="1000" smtClean="0">
                <a:solidFill>
                  <a:srgbClr val="898989"/>
                </a:solidFill>
                <a:latin typeface="Arial Narrow" panose="020B0606020202030204" pitchFamily="34" charset="0"/>
                <a:ea typeface="Arial Narrow" panose="020B0606020202030204" pitchFamily="34" charset="0"/>
                <a:cs typeface="Arial Narrow" panose="020B0606020202030204" pitchFamily="34" charset="0"/>
              </a:rPr>
              <a:pPr>
                <a:lnSpc>
                  <a:spcPct val="100000"/>
                </a:lnSpc>
                <a:spcBef>
                  <a:spcPct val="0"/>
                </a:spcBef>
                <a:buFontTx/>
                <a:buNone/>
              </a:pPr>
              <a:t>10</a:t>
            </a:fld>
            <a:endParaRPr lang="fr-FR" altLang="fr-FR" sz="1000" dirty="0">
              <a:solidFill>
                <a:srgbClr val="898989"/>
              </a:solidFill>
              <a:latin typeface="Arial Narrow" panose="020B0606020202030204" pitchFamily="34" charset="0"/>
              <a:ea typeface="Arial Narrow" panose="020B0606020202030204" pitchFamily="34" charset="0"/>
              <a:cs typeface="Arial Narrow" panose="020B0606020202030204" pitchFamily="34" charset="0"/>
            </a:endParaRPr>
          </a:p>
        </p:txBody>
      </p:sp>
    </p:spTree>
    <p:extLst>
      <p:ext uri="{BB962C8B-B14F-4D97-AF65-F5344CB8AC3E}">
        <p14:creationId xmlns:p14="http://schemas.microsoft.com/office/powerpoint/2010/main" val="439134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9EE06F-1934-47B1-90D9-1B351D7469A6}"/>
              </a:ext>
            </a:extLst>
          </p:cNvPr>
          <p:cNvSpPr>
            <a:spLocks noGrp="1"/>
          </p:cNvSpPr>
          <p:nvPr>
            <p:ph idx="1"/>
          </p:nvPr>
        </p:nvSpPr>
        <p:spPr>
          <a:xfrm>
            <a:off x="457200" y="1323854"/>
            <a:ext cx="8229600" cy="552691"/>
          </a:xfrm>
        </p:spPr>
        <p:txBody>
          <a:bodyPr>
            <a:normAutofit/>
          </a:bodyPr>
          <a:lstStyle/>
          <a:p>
            <a:pPr marL="0" lvl="0" indent="0">
              <a:lnSpc>
                <a:spcPct val="115000"/>
              </a:lnSpc>
              <a:spcBef>
                <a:spcPts val="1000"/>
              </a:spcBef>
              <a:buNone/>
            </a:pPr>
            <a:r>
              <a:rPr lang="en-GB" sz="24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rPr>
              <a:t>4.1 Content of </a:t>
            </a:r>
            <a:r>
              <a:rPr lang="en-GB" sz="2400" b="1" dirty="0">
                <a:solidFill>
                  <a:srgbClr val="4F81BD"/>
                </a:solidFill>
                <a:latin typeface="Cambria" panose="02040503050406030204" pitchFamily="18" charset="0"/>
                <a:ea typeface="Times New Roman" panose="02020603050405020304" pitchFamily="18" charset="0"/>
                <a:cs typeface="Times New Roman" panose="02020603050405020304" pitchFamily="18" charset="0"/>
              </a:rPr>
              <a:t>the </a:t>
            </a:r>
            <a:r>
              <a:rPr lang="en-GB" sz="24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rPr>
              <a:t>dashboards</a:t>
            </a:r>
          </a:p>
        </p:txBody>
      </p:sp>
      <p:sp>
        <p:nvSpPr>
          <p:cNvPr id="3" name="Content Placeholder 2">
            <a:extLst>
              <a:ext uri="{FF2B5EF4-FFF2-40B4-BE49-F238E27FC236}">
                <a16:creationId xmlns:a16="http://schemas.microsoft.com/office/drawing/2014/main" id="{BEDECEE5-81F3-4C63-91CD-BA91754AE9AF}"/>
              </a:ext>
            </a:extLst>
          </p:cNvPr>
          <p:cNvSpPr txBox="1">
            <a:spLocks/>
          </p:cNvSpPr>
          <p:nvPr/>
        </p:nvSpPr>
        <p:spPr>
          <a:xfrm>
            <a:off x="119449" y="2429552"/>
            <a:ext cx="6100376" cy="408114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r>
              <a:rPr lang="en-US" sz="2400" dirty="0">
                <a:solidFill>
                  <a:schemeClr val="bg1">
                    <a:lumMod val="85000"/>
                  </a:schemeClr>
                </a:solidFill>
              </a:rPr>
              <a:t>Overview of judicial systems</a:t>
            </a:r>
          </a:p>
          <a:p>
            <a:pPr>
              <a:buFont typeface="Wingdings" panose="05000000000000000000" pitchFamily="2" charset="2"/>
              <a:buChar char="Ø"/>
            </a:pPr>
            <a:r>
              <a:rPr lang="en-US" sz="2400" dirty="0">
                <a:solidFill>
                  <a:schemeClr val="bg1">
                    <a:lumMod val="85000"/>
                  </a:schemeClr>
                </a:solidFill>
              </a:rPr>
              <a:t>Efficiency </a:t>
            </a:r>
          </a:p>
          <a:p>
            <a:pPr>
              <a:buFont typeface="Wingdings" panose="05000000000000000000" pitchFamily="2" charset="2"/>
              <a:buChar char="Ø"/>
            </a:pPr>
            <a:r>
              <a:rPr lang="en-US" sz="2400" dirty="0">
                <a:solidFill>
                  <a:schemeClr val="bg1">
                    <a:lumMod val="85000"/>
                  </a:schemeClr>
                </a:solidFill>
              </a:rPr>
              <a:t>Budget of judicial systems</a:t>
            </a:r>
          </a:p>
          <a:p>
            <a:pPr>
              <a:buFont typeface="Wingdings" panose="05000000000000000000" pitchFamily="2" charset="2"/>
              <a:buChar char="Ø"/>
            </a:pPr>
            <a:r>
              <a:rPr lang="en-US" sz="2400" b="1" dirty="0">
                <a:solidFill>
                  <a:schemeClr val="tx1">
                    <a:lumMod val="75000"/>
                    <a:lumOff val="25000"/>
                  </a:schemeClr>
                </a:solidFill>
              </a:rPr>
              <a:t>Information and communication technology</a:t>
            </a:r>
          </a:p>
          <a:p>
            <a:pPr>
              <a:buFont typeface="Wingdings" panose="05000000000000000000" pitchFamily="2" charset="2"/>
              <a:buChar char="Ø"/>
            </a:pPr>
            <a:r>
              <a:rPr lang="en-US" sz="2400" dirty="0">
                <a:solidFill>
                  <a:schemeClr val="bg1">
                    <a:lumMod val="85000"/>
                  </a:schemeClr>
                </a:solidFill>
              </a:rPr>
              <a:t>Gender equality</a:t>
            </a:r>
          </a:p>
          <a:p>
            <a:pPr>
              <a:buFont typeface="Wingdings" panose="05000000000000000000" pitchFamily="2" charset="2"/>
              <a:buChar char="Ø"/>
            </a:pPr>
            <a:r>
              <a:rPr lang="en-US" sz="2400" dirty="0">
                <a:solidFill>
                  <a:schemeClr val="bg1">
                    <a:lumMod val="85000"/>
                  </a:schemeClr>
                </a:solidFill>
              </a:rPr>
              <a:t>Judges and prosecutors</a:t>
            </a:r>
          </a:p>
          <a:p>
            <a:pPr>
              <a:buFont typeface="Wingdings" panose="05000000000000000000" pitchFamily="2" charset="2"/>
              <a:buChar char="Ø"/>
            </a:pPr>
            <a:r>
              <a:rPr lang="en-US" sz="2400" dirty="0">
                <a:solidFill>
                  <a:schemeClr val="bg1">
                    <a:lumMod val="85000"/>
                  </a:schemeClr>
                </a:solidFill>
              </a:rPr>
              <a:t>Country/entity profiles</a:t>
            </a:r>
          </a:p>
        </p:txBody>
      </p:sp>
      <p:sp>
        <p:nvSpPr>
          <p:cNvPr id="4" name="Rectangle 3">
            <a:extLst>
              <a:ext uri="{FF2B5EF4-FFF2-40B4-BE49-F238E27FC236}">
                <a16:creationId xmlns:a16="http://schemas.microsoft.com/office/drawing/2014/main" id="{829C9D9A-C3CF-58B1-AA36-8D57CAA1464F}"/>
              </a:ext>
            </a:extLst>
          </p:cNvPr>
          <p:cNvSpPr/>
          <p:nvPr/>
        </p:nvSpPr>
        <p:spPr>
          <a:xfrm>
            <a:off x="374822" y="1726538"/>
            <a:ext cx="1611796" cy="5040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a:highlight>
                  <a:srgbClr val="A2192A"/>
                </a:highlight>
              </a:rPr>
              <a:t>DASHBOARDS</a:t>
            </a:r>
            <a:endParaRPr lang="en-GB" b="1" dirty="0">
              <a:highlight>
                <a:srgbClr val="A2192A"/>
              </a:highlight>
            </a:endParaRPr>
          </a:p>
        </p:txBody>
      </p:sp>
      <p:sp>
        <p:nvSpPr>
          <p:cNvPr id="6" name="Speech Bubble: Rectangle 5">
            <a:extLst>
              <a:ext uri="{FF2B5EF4-FFF2-40B4-BE49-F238E27FC236}">
                <a16:creationId xmlns:a16="http://schemas.microsoft.com/office/drawing/2014/main" id="{65B64F66-2205-A996-7CF6-5E42F24C877F}"/>
              </a:ext>
            </a:extLst>
          </p:cNvPr>
          <p:cNvSpPr/>
          <p:nvPr/>
        </p:nvSpPr>
        <p:spPr>
          <a:xfrm>
            <a:off x="3726862" y="4170028"/>
            <a:ext cx="5023782" cy="2018271"/>
          </a:xfrm>
          <a:prstGeom prst="wedgeRectCallout">
            <a:avLst>
              <a:gd name="adj1" fmla="val -68878"/>
              <a:gd name="adj2" fmla="val -49761"/>
            </a:avLst>
          </a:prstGeom>
          <a:solidFill>
            <a:schemeClr val="bg1">
              <a:lumMod val="95000"/>
              <a:alpha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dirty="0">
                <a:solidFill>
                  <a:schemeClr val="tx1">
                    <a:lumMod val="75000"/>
                    <a:lumOff val="25000"/>
                  </a:schemeClr>
                </a:solidFill>
              </a:rPr>
              <a:t>Dashboard where you may find indicators for measuring the level of development and use of ICT in courts including as well as ICT index per different categories.</a:t>
            </a:r>
            <a:endParaRPr lang="en-GB" dirty="0">
              <a:solidFill>
                <a:schemeClr val="tx1">
                  <a:lumMod val="75000"/>
                  <a:lumOff val="25000"/>
                </a:schemeClr>
              </a:solidFill>
            </a:endParaRPr>
          </a:p>
        </p:txBody>
      </p:sp>
      <p:pic>
        <p:nvPicPr>
          <p:cNvPr id="10" name="Picture 9">
            <a:extLst>
              <a:ext uri="{FF2B5EF4-FFF2-40B4-BE49-F238E27FC236}">
                <a16:creationId xmlns:a16="http://schemas.microsoft.com/office/drawing/2014/main" id="{996D4FA9-78C7-E4E8-2BBB-A89A4D385659}"/>
              </a:ext>
            </a:extLst>
          </p:cNvPr>
          <p:cNvPicPr>
            <a:picLocks/>
          </p:cNvPicPr>
          <p:nvPr/>
        </p:nvPicPr>
        <p:blipFill>
          <a:blip r:embed="rId3"/>
          <a:srcRect/>
          <a:stretch/>
        </p:blipFill>
        <p:spPr>
          <a:xfrm>
            <a:off x="5919441" y="1968844"/>
            <a:ext cx="2359586" cy="1784762"/>
          </a:xfrm>
          <a:prstGeom prst="rect">
            <a:avLst/>
          </a:prstGeom>
          <a:solidFill>
            <a:srgbClr val="FFFF00"/>
          </a:solidFill>
          <a:ln w="76200">
            <a:noFill/>
          </a:ln>
        </p:spPr>
      </p:pic>
      <p:sp>
        <p:nvSpPr>
          <p:cNvPr id="5" name="Espace réservé du numéro de diapositive 5">
            <a:extLst>
              <a:ext uri="{FF2B5EF4-FFF2-40B4-BE49-F238E27FC236}">
                <a16:creationId xmlns:a16="http://schemas.microsoft.com/office/drawing/2014/main" id="{CCE68E5B-EEAD-818F-C7D8-963C86B2B406}"/>
              </a:ext>
            </a:extLst>
          </p:cNvPr>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699CF19A-7161-413F-9287-4C992689AB01}" type="slidenum">
              <a:rPr lang="fr-FR" altLang="fr-FR" sz="1000" smtClean="0">
                <a:solidFill>
                  <a:srgbClr val="898989"/>
                </a:solidFill>
                <a:latin typeface="Arial Narrow" panose="020B0606020202030204" pitchFamily="34" charset="0"/>
                <a:ea typeface="Arial Narrow" panose="020B0606020202030204" pitchFamily="34" charset="0"/>
                <a:cs typeface="Arial Narrow" panose="020B0606020202030204" pitchFamily="34" charset="0"/>
              </a:rPr>
              <a:pPr>
                <a:lnSpc>
                  <a:spcPct val="100000"/>
                </a:lnSpc>
                <a:spcBef>
                  <a:spcPct val="0"/>
                </a:spcBef>
                <a:buFontTx/>
                <a:buNone/>
              </a:pPr>
              <a:t>11</a:t>
            </a:fld>
            <a:endParaRPr lang="fr-FR" altLang="fr-FR" sz="1000" dirty="0">
              <a:solidFill>
                <a:srgbClr val="898989"/>
              </a:solidFill>
              <a:latin typeface="Arial Narrow" panose="020B0606020202030204" pitchFamily="34" charset="0"/>
              <a:ea typeface="Arial Narrow" panose="020B0606020202030204" pitchFamily="34" charset="0"/>
              <a:cs typeface="Arial Narrow" panose="020B0606020202030204" pitchFamily="34" charset="0"/>
            </a:endParaRPr>
          </a:p>
        </p:txBody>
      </p:sp>
    </p:spTree>
    <p:extLst>
      <p:ext uri="{BB962C8B-B14F-4D97-AF65-F5344CB8AC3E}">
        <p14:creationId xmlns:p14="http://schemas.microsoft.com/office/powerpoint/2010/main" val="4101236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9EE06F-1934-47B1-90D9-1B351D7469A6}"/>
              </a:ext>
            </a:extLst>
          </p:cNvPr>
          <p:cNvSpPr>
            <a:spLocks noGrp="1"/>
          </p:cNvSpPr>
          <p:nvPr>
            <p:ph idx="1"/>
          </p:nvPr>
        </p:nvSpPr>
        <p:spPr>
          <a:xfrm>
            <a:off x="457200" y="1323854"/>
            <a:ext cx="8229600" cy="552691"/>
          </a:xfrm>
        </p:spPr>
        <p:txBody>
          <a:bodyPr>
            <a:normAutofit/>
          </a:bodyPr>
          <a:lstStyle/>
          <a:p>
            <a:pPr marL="0" lvl="0" indent="0">
              <a:lnSpc>
                <a:spcPct val="115000"/>
              </a:lnSpc>
              <a:spcBef>
                <a:spcPts val="1000"/>
              </a:spcBef>
              <a:buNone/>
            </a:pPr>
            <a:r>
              <a:rPr lang="en-GB" sz="24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rPr>
              <a:t>4.1 Content of </a:t>
            </a:r>
            <a:r>
              <a:rPr lang="en-GB" sz="2400" b="1" dirty="0">
                <a:solidFill>
                  <a:srgbClr val="4F81BD"/>
                </a:solidFill>
                <a:latin typeface="Cambria" panose="02040503050406030204" pitchFamily="18" charset="0"/>
                <a:ea typeface="Times New Roman" panose="02020603050405020304" pitchFamily="18" charset="0"/>
                <a:cs typeface="Times New Roman" panose="02020603050405020304" pitchFamily="18" charset="0"/>
              </a:rPr>
              <a:t>the </a:t>
            </a:r>
            <a:r>
              <a:rPr lang="en-GB" sz="24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rPr>
              <a:t>dashboards</a:t>
            </a:r>
          </a:p>
        </p:txBody>
      </p:sp>
      <p:sp>
        <p:nvSpPr>
          <p:cNvPr id="3" name="Content Placeholder 2">
            <a:extLst>
              <a:ext uri="{FF2B5EF4-FFF2-40B4-BE49-F238E27FC236}">
                <a16:creationId xmlns:a16="http://schemas.microsoft.com/office/drawing/2014/main" id="{BEDECEE5-81F3-4C63-91CD-BA91754AE9AF}"/>
              </a:ext>
            </a:extLst>
          </p:cNvPr>
          <p:cNvSpPr txBox="1">
            <a:spLocks/>
          </p:cNvSpPr>
          <p:nvPr/>
        </p:nvSpPr>
        <p:spPr>
          <a:xfrm>
            <a:off x="119449" y="2429552"/>
            <a:ext cx="4114800" cy="408114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r>
              <a:rPr lang="en-US" sz="2400" dirty="0">
                <a:solidFill>
                  <a:schemeClr val="bg1">
                    <a:lumMod val="85000"/>
                  </a:schemeClr>
                </a:solidFill>
              </a:rPr>
              <a:t>Overview of judicial systems</a:t>
            </a:r>
          </a:p>
          <a:p>
            <a:pPr>
              <a:buFont typeface="Wingdings" panose="05000000000000000000" pitchFamily="2" charset="2"/>
              <a:buChar char="Ø"/>
            </a:pPr>
            <a:r>
              <a:rPr lang="en-US" sz="2400" dirty="0">
                <a:solidFill>
                  <a:schemeClr val="bg1">
                    <a:lumMod val="85000"/>
                  </a:schemeClr>
                </a:solidFill>
              </a:rPr>
              <a:t>Efficiency </a:t>
            </a:r>
          </a:p>
          <a:p>
            <a:pPr>
              <a:buFont typeface="Wingdings" panose="05000000000000000000" pitchFamily="2" charset="2"/>
              <a:buChar char="Ø"/>
            </a:pPr>
            <a:r>
              <a:rPr lang="en-US" sz="2400" dirty="0">
                <a:solidFill>
                  <a:schemeClr val="bg1">
                    <a:lumMod val="85000"/>
                  </a:schemeClr>
                </a:solidFill>
              </a:rPr>
              <a:t>Budget of judicial systems</a:t>
            </a:r>
          </a:p>
          <a:p>
            <a:pPr>
              <a:buFont typeface="Wingdings" panose="05000000000000000000" pitchFamily="2" charset="2"/>
              <a:buChar char="Ø"/>
            </a:pPr>
            <a:r>
              <a:rPr lang="en-US" sz="2400" dirty="0">
                <a:solidFill>
                  <a:schemeClr val="bg1">
                    <a:lumMod val="85000"/>
                  </a:schemeClr>
                </a:solidFill>
              </a:rPr>
              <a:t>Information and communication technology</a:t>
            </a:r>
          </a:p>
          <a:p>
            <a:pPr>
              <a:buFont typeface="Wingdings" panose="05000000000000000000" pitchFamily="2" charset="2"/>
              <a:buChar char="Ø"/>
            </a:pPr>
            <a:r>
              <a:rPr lang="en-US" sz="2400" b="1" dirty="0">
                <a:solidFill>
                  <a:schemeClr val="tx1">
                    <a:lumMod val="75000"/>
                    <a:lumOff val="25000"/>
                  </a:schemeClr>
                </a:solidFill>
              </a:rPr>
              <a:t>Gender equality</a:t>
            </a:r>
          </a:p>
          <a:p>
            <a:pPr>
              <a:buFont typeface="Wingdings" panose="05000000000000000000" pitchFamily="2" charset="2"/>
              <a:buChar char="Ø"/>
            </a:pPr>
            <a:r>
              <a:rPr lang="en-US" sz="2400" dirty="0">
                <a:solidFill>
                  <a:schemeClr val="bg1">
                    <a:lumMod val="85000"/>
                  </a:schemeClr>
                </a:solidFill>
              </a:rPr>
              <a:t>Judges and prosecutors</a:t>
            </a:r>
          </a:p>
          <a:p>
            <a:pPr>
              <a:buFont typeface="Wingdings" panose="05000000000000000000" pitchFamily="2" charset="2"/>
              <a:buChar char="Ø"/>
            </a:pPr>
            <a:r>
              <a:rPr lang="en-US" sz="2400" dirty="0">
                <a:solidFill>
                  <a:schemeClr val="bg1">
                    <a:lumMod val="85000"/>
                  </a:schemeClr>
                </a:solidFill>
              </a:rPr>
              <a:t>Country/entity profiles</a:t>
            </a:r>
          </a:p>
        </p:txBody>
      </p:sp>
      <p:sp>
        <p:nvSpPr>
          <p:cNvPr id="4" name="Rectangle 3">
            <a:extLst>
              <a:ext uri="{FF2B5EF4-FFF2-40B4-BE49-F238E27FC236}">
                <a16:creationId xmlns:a16="http://schemas.microsoft.com/office/drawing/2014/main" id="{829C9D9A-C3CF-58B1-AA36-8D57CAA1464F}"/>
              </a:ext>
            </a:extLst>
          </p:cNvPr>
          <p:cNvSpPr/>
          <p:nvPr/>
        </p:nvSpPr>
        <p:spPr>
          <a:xfrm>
            <a:off x="374822" y="1726538"/>
            <a:ext cx="1611796" cy="5040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a:highlight>
                  <a:srgbClr val="A2192A"/>
                </a:highlight>
              </a:rPr>
              <a:t>DASHBOARDS</a:t>
            </a:r>
            <a:endParaRPr lang="en-GB" b="1" dirty="0">
              <a:highlight>
                <a:srgbClr val="A2192A"/>
              </a:highlight>
            </a:endParaRPr>
          </a:p>
        </p:txBody>
      </p:sp>
      <p:sp>
        <p:nvSpPr>
          <p:cNvPr id="6" name="Speech Bubble: Rectangle 5">
            <a:extLst>
              <a:ext uri="{FF2B5EF4-FFF2-40B4-BE49-F238E27FC236}">
                <a16:creationId xmlns:a16="http://schemas.microsoft.com/office/drawing/2014/main" id="{65B64F66-2205-A996-7CF6-5E42F24C877F}"/>
              </a:ext>
            </a:extLst>
          </p:cNvPr>
          <p:cNvSpPr/>
          <p:nvPr/>
        </p:nvSpPr>
        <p:spPr>
          <a:xfrm>
            <a:off x="3726862" y="4170028"/>
            <a:ext cx="5023782" cy="2018271"/>
          </a:xfrm>
          <a:prstGeom prst="wedgeRectCallout">
            <a:avLst>
              <a:gd name="adj1" fmla="val -72644"/>
              <a:gd name="adj2" fmla="val -17044"/>
            </a:avLst>
          </a:prstGeom>
          <a:solidFill>
            <a:schemeClr val="bg1">
              <a:lumMod val="95000"/>
              <a:alpha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dirty="0">
                <a:solidFill>
                  <a:schemeClr val="tx1">
                    <a:lumMod val="75000"/>
                    <a:lumOff val="25000"/>
                  </a:schemeClr>
                </a:solidFill>
              </a:rPr>
              <a:t>Dashboard that provides you a possibility to see the distribution male/female professionals by instance in different state/entity.</a:t>
            </a:r>
            <a:endParaRPr lang="en-GB" dirty="0">
              <a:solidFill>
                <a:schemeClr val="tx1">
                  <a:lumMod val="75000"/>
                  <a:lumOff val="25000"/>
                </a:schemeClr>
              </a:solidFill>
            </a:endParaRPr>
          </a:p>
        </p:txBody>
      </p:sp>
      <p:pic>
        <p:nvPicPr>
          <p:cNvPr id="10" name="Picture 9">
            <a:extLst>
              <a:ext uri="{FF2B5EF4-FFF2-40B4-BE49-F238E27FC236}">
                <a16:creationId xmlns:a16="http://schemas.microsoft.com/office/drawing/2014/main" id="{996D4FA9-78C7-E4E8-2BBB-A89A4D385659}"/>
              </a:ext>
            </a:extLst>
          </p:cNvPr>
          <p:cNvPicPr>
            <a:picLocks/>
          </p:cNvPicPr>
          <p:nvPr/>
        </p:nvPicPr>
        <p:blipFill>
          <a:blip r:embed="rId3"/>
          <a:srcRect/>
          <a:stretch/>
        </p:blipFill>
        <p:spPr>
          <a:xfrm>
            <a:off x="5919441" y="1876545"/>
            <a:ext cx="2483154" cy="1765250"/>
          </a:xfrm>
          <a:prstGeom prst="rect">
            <a:avLst/>
          </a:prstGeom>
          <a:solidFill>
            <a:srgbClr val="FFFF00"/>
          </a:solidFill>
          <a:ln w="76200">
            <a:noFill/>
          </a:ln>
        </p:spPr>
      </p:pic>
      <p:sp>
        <p:nvSpPr>
          <p:cNvPr id="5" name="Espace réservé du numéro de diapositive 5">
            <a:extLst>
              <a:ext uri="{FF2B5EF4-FFF2-40B4-BE49-F238E27FC236}">
                <a16:creationId xmlns:a16="http://schemas.microsoft.com/office/drawing/2014/main" id="{6BF68F28-4B25-6BB0-F880-6E7565DF7BE5}"/>
              </a:ext>
            </a:extLst>
          </p:cNvPr>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699CF19A-7161-413F-9287-4C992689AB01}" type="slidenum">
              <a:rPr lang="fr-FR" altLang="fr-FR" sz="1000" smtClean="0">
                <a:solidFill>
                  <a:srgbClr val="898989"/>
                </a:solidFill>
                <a:latin typeface="Arial Narrow" panose="020B0606020202030204" pitchFamily="34" charset="0"/>
                <a:ea typeface="Arial Narrow" panose="020B0606020202030204" pitchFamily="34" charset="0"/>
                <a:cs typeface="Arial Narrow" panose="020B0606020202030204" pitchFamily="34" charset="0"/>
              </a:rPr>
              <a:pPr>
                <a:lnSpc>
                  <a:spcPct val="100000"/>
                </a:lnSpc>
                <a:spcBef>
                  <a:spcPct val="0"/>
                </a:spcBef>
                <a:buFontTx/>
                <a:buNone/>
              </a:pPr>
              <a:t>12</a:t>
            </a:fld>
            <a:endParaRPr lang="fr-FR" altLang="fr-FR" sz="1000" dirty="0">
              <a:solidFill>
                <a:srgbClr val="898989"/>
              </a:solidFill>
              <a:latin typeface="Arial Narrow" panose="020B0606020202030204" pitchFamily="34" charset="0"/>
              <a:ea typeface="Arial Narrow" panose="020B0606020202030204" pitchFamily="34" charset="0"/>
              <a:cs typeface="Arial Narrow" panose="020B0606020202030204" pitchFamily="34" charset="0"/>
            </a:endParaRPr>
          </a:p>
        </p:txBody>
      </p:sp>
    </p:spTree>
    <p:extLst>
      <p:ext uri="{BB962C8B-B14F-4D97-AF65-F5344CB8AC3E}">
        <p14:creationId xmlns:p14="http://schemas.microsoft.com/office/powerpoint/2010/main" val="1359225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9EE06F-1934-47B1-90D9-1B351D7469A6}"/>
              </a:ext>
            </a:extLst>
          </p:cNvPr>
          <p:cNvSpPr>
            <a:spLocks noGrp="1"/>
          </p:cNvSpPr>
          <p:nvPr>
            <p:ph idx="1"/>
          </p:nvPr>
        </p:nvSpPr>
        <p:spPr>
          <a:xfrm>
            <a:off x="457200" y="1323854"/>
            <a:ext cx="8229600" cy="552691"/>
          </a:xfrm>
        </p:spPr>
        <p:txBody>
          <a:bodyPr>
            <a:normAutofit/>
          </a:bodyPr>
          <a:lstStyle/>
          <a:p>
            <a:pPr marL="0" lvl="0" indent="0">
              <a:lnSpc>
                <a:spcPct val="115000"/>
              </a:lnSpc>
              <a:spcBef>
                <a:spcPts val="1000"/>
              </a:spcBef>
              <a:buNone/>
            </a:pPr>
            <a:r>
              <a:rPr lang="en-GB" sz="24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rPr>
              <a:t>4.1 Content of </a:t>
            </a:r>
            <a:r>
              <a:rPr lang="en-GB" sz="2400" b="1" dirty="0">
                <a:solidFill>
                  <a:srgbClr val="4F81BD"/>
                </a:solidFill>
                <a:latin typeface="Cambria" panose="02040503050406030204" pitchFamily="18" charset="0"/>
                <a:ea typeface="Times New Roman" panose="02020603050405020304" pitchFamily="18" charset="0"/>
                <a:cs typeface="Times New Roman" panose="02020603050405020304" pitchFamily="18" charset="0"/>
              </a:rPr>
              <a:t>the </a:t>
            </a:r>
            <a:r>
              <a:rPr lang="en-GB" sz="24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rPr>
              <a:t>dashboards</a:t>
            </a:r>
          </a:p>
        </p:txBody>
      </p:sp>
      <p:sp>
        <p:nvSpPr>
          <p:cNvPr id="3" name="Content Placeholder 2">
            <a:extLst>
              <a:ext uri="{FF2B5EF4-FFF2-40B4-BE49-F238E27FC236}">
                <a16:creationId xmlns:a16="http://schemas.microsoft.com/office/drawing/2014/main" id="{BEDECEE5-81F3-4C63-91CD-BA91754AE9AF}"/>
              </a:ext>
            </a:extLst>
          </p:cNvPr>
          <p:cNvSpPr txBox="1">
            <a:spLocks/>
          </p:cNvSpPr>
          <p:nvPr/>
        </p:nvSpPr>
        <p:spPr>
          <a:xfrm>
            <a:off x="119449" y="2429552"/>
            <a:ext cx="4114800" cy="408114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r>
              <a:rPr lang="en-US" sz="2400" dirty="0">
                <a:solidFill>
                  <a:schemeClr val="bg1">
                    <a:lumMod val="85000"/>
                  </a:schemeClr>
                </a:solidFill>
              </a:rPr>
              <a:t>Overview of judicial systems</a:t>
            </a:r>
          </a:p>
          <a:p>
            <a:pPr>
              <a:buFont typeface="Wingdings" panose="05000000000000000000" pitchFamily="2" charset="2"/>
              <a:buChar char="Ø"/>
            </a:pPr>
            <a:r>
              <a:rPr lang="en-US" sz="2400" dirty="0">
                <a:solidFill>
                  <a:schemeClr val="bg1">
                    <a:lumMod val="85000"/>
                  </a:schemeClr>
                </a:solidFill>
              </a:rPr>
              <a:t>Efficiency </a:t>
            </a:r>
          </a:p>
          <a:p>
            <a:pPr>
              <a:buFont typeface="Wingdings" panose="05000000000000000000" pitchFamily="2" charset="2"/>
              <a:buChar char="Ø"/>
            </a:pPr>
            <a:r>
              <a:rPr lang="en-US" sz="2400" dirty="0">
                <a:solidFill>
                  <a:schemeClr val="bg1">
                    <a:lumMod val="85000"/>
                  </a:schemeClr>
                </a:solidFill>
              </a:rPr>
              <a:t>Budget of judicial systems</a:t>
            </a:r>
          </a:p>
          <a:p>
            <a:pPr>
              <a:buFont typeface="Wingdings" panose="05000000000000000000" pitchFamily="2" charset="2"/>
              <a:buChar char="Ø"/>
            </a:pPr>
            <a:r>
              <a:rPr lang="en-US" sz="2400" dirty="0">
                <a:solidFill>
                  <a:schemeClr val="bg1">
                    <a:lumMod val="85000"/>
                  </a:schemeClr>
                </a:solidFill>
              </a:rPr>
              <a:t>Information and communication technology</a:t>
            </a:r>
          </a:p>
          <a:p>
            <a:pPr>
              <a:buFont typeface="Wingdings" panose="05000000000000000000" pitchFamily="2" charset="2"/>
              <a:buChar char="Ø"/>
            </a:pPr>
            <a:r>
              <a:rPr lang="en-US" sz="2400" dirty="0">
                <a:solidFill>
                  <a:schemeClr val="bg1">
                    <a:lumMod val="85000"/>
                  </a:schemeClr>
                </a:solidFill>
              </a:rPr>
              <a:t>Gender equality</a:t>
            </a:r>
          </a:p>
          <a:p>
            <a:pPr>
              <a:buFont typeface="Wingdings" panose="05000000000000000000" pitchFamily="2" charset="2"/>
              <a:buChar char="Ø"/>
            </a:pPr>
            <a:r>
              <a:rPr lang="en-US" sz="2400" b="1" dirty="0">
                <a:solidFill>
                  <a:schemeClr val="tx1">
                    <a:lumMod val="75000"/>
                    <a:lumOff val="25000"/>
                  </a:schemeClr>
                </a:solidFill>
              </a:rPr>
              <a:t>Judges and prosecutors</a:t>
            </a:r>
          </a:p>
          <a:p>
            <a:pPr>
              <a:buFont typeface="Wingdings" panose="05000000000000000000" pitchFamily="2" charset="2"/>
              <a:buChar char="Ø"/>
            </a:pPr>
            <a:r>
              <a:rPr lang="en-US" sz="2400" dirty="0">
                <a:solidFill>
                  <a:schemeClr val="bg1">
                    <a:lumMod val="85000"/>
                  </a:schemeClr>
                </a:solidFill>
              </a:rPr>
              <a:t>Country/entity profiles</a:t>
            </a:r>
          </a:p>
        </p:txBody>
      </p:sp>
      <p:sp>
        <p:nvSpPr>
          <p:cNvPr id="4" name="Rectangle 3">
            <a:extLst>
              <a:ext uri="{FF2B5EF4-FFF2-40B4-BE49-F238E27FC236}">
                <a16:creationId xmlns:a16="http://schemas.microsoft.com/office/drawing/2014/main" id="{829C9D9A-C3CF-58B1-AA36-8D57CAA1464F}"/>
              </a:ext>
            </a:extLst>
          </p:cNvPr>
          <p:cNvSpPr/>
          <p:nvPr/>
        </p:nvSpPr>
        <p:spPr>
          <a:xfrm>
            <a:off x="374822" y="1726538"/>
            <a:ext cx="1611796" cy="5040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a:highlight>
                  <a:srgbClr val="A2192A"/>
                </a:highlight>
              </a:rPr>
              <a:t>DASHBOARDS</a:t>
            </a:r>
            <a:endParaRPr lang="en-GB" b="1" dirty="0">
              <a:highlight>
                <a:srgbClr val="A2192A"/>
              </a:highlight>
            </a:endParaRPr>
          </a:p>
        </p:txBody>
      </p:sp>
      <p:sp>
        <p:nvSpPr>
          <p:cNvPr id="6" name="Speech Bubble: Rectangle 5">
            <a:extLst>
              <a:ext uri="{FF2B5EF4-FFF2-40B4-BE49-F238E27FC236}">
                <a16:creationId xmlns:a16="http://schemas.microsoft.com/office/drawing/2014/main" id="{65B64F66-2205-A996-7CF6-5E42F24C877F}"/>
              </a:ext>
            </a:extLst>
          </p:cNvPr>
          <p:cNvSpPr/>
          <p:nvPr/>
        </p:nvSpPr>
        <p:spPr>
          <a:xfrm>
            <a:off x="3726862" y="4170028"/>
            <a:ext cx="5023782" cy="2018271"/>
          </a:xfrm>
          <a:prstGeom prst="wedgeRectCallout">
            <a:avLst>
              <a:gd name="adj1" fmla="val -54448"/>
              <a:gd name="adj2" fmla="val 2484"/>
            </a:avLst>
          </a:prstGeom>
          <a:solidFill>
            <a:schemeClr val="bg1">
              <a:lumMod val="95000"/>
              <a:alpha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dirty="0">
                <a:solidFill>
                  <a:schemeClr val="tx1">
                    <a:lumMod val="65000"/>
                    <a:lumOff val="35000"/>
                  </a:schemeClr>
                </a:solidFill>
              </a:rPr>
              <a:t>Dashboard that provides different data on number of judges, prosecutors, non-judge staff and non-prosecutor staff and their ratios.</a:t>
            </a:r>
            <a:endParaRPr lang="en-GB" dirty="0">
              <a:solidFill>
                <a:schemeClr val="tx1">
                  <a:lumMod val="65000"/>
                  <a:lumOff val="35000"/>
                </a:schemeClr>
              </a:solidFill>
            </a:endParaRPr>
          </a:p>
        </p:txBody>
      </p:sp>
      <p:pic>
        <p:nvPicPr>
          <p:cNvPr id="10" name="Picture 9">
            <a:extLst>
              <a:ext uri="{FF2B5EF4-FFF2-40B4-BE49-F238E27FC236}">
                <a16:creationId xmlns:a16="http://schemas.microsoft.com/office/drawing/2014/main" id="{996D4FA9-78C7-E4E8-2BBB-A89A4D385659}"/>
              </a:ext>
            </a:extLst>
          </p:cNvPr>
          <p:cNvPicPr>
            <a:picLocks/>
          </p:cNvPicPr>
          <p:nvPr/>
        </p:nvPicPr>
        <p:blipFill>
          <a:blip r:embed="rId3"/>
          <a:srcRect/>
          <a:stretch/>
        </p:blipFill>
        <p:spPr>
          <a:xfrm>
            <a:off x="5972433" y="1623524"/>
            <a:ext cx="1968843" cy="2018271"/>
          </a:xfrm>
          <a:prstGeom prst="rect">
            <a:avLst/>
          </a:prstGeom>
          <a:solidFill>
            <a:srgbClr val="FFFF00"/>
          </a:solidFill>
          <a:ln w="76200">
            <a:noFill/>
          </a:ln>
        </p:spPr>
      </p:pic>
      <p:sp>
        <p:nvSpPr>
          <p:cNvPr id="5" name="Espace réservé du numéro de diapositive 5">
            <a:extLst>
              <a:ext uri="{FF2B5EF4-FFF2-40B4-BE49-F238E27FC236}">
                <a16:creationId xmlns:a16="http://schemas.microsoft.com/office/drawing/2014/main" id="{490BBA12-8CE4-088E-7D2E-3B846F721444}"/>
              </a:ext>
            </a:extLst>
          </p:cNvPr>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699CF19A-7161-413F-9287-4C992689AB01}" type="slidenum">
              <a:rPr lang="fr-FR" altLang="fr-FR" sz="1000" smtClean="0">
                <a:solidFill>
                  <a:srgbClr val="898989"/>
                </a:solidFill>
                <a:latin typeface="Arial Narrow" panose="020B0606020202030204" pitchFamily="34" charset="0"/>
                <a:ea typeface="Arial Narrow" panose="020B0606020202030204" pitchFamily="34" charset="0"/>
                <a:cs typeface="Arial Narrow" panose="020B0606020202030204" pitchFamily="34" charset="0"/>
              </a:rPr>
              <a:pPr>
                <a:lnSpc>
                  <a:spcPct val="100000"/>
                </a:lnSpc>
                <a:spcBef>
                  <a:spcPct val="0"/>
                </a:spcBef>
                <a:buFontTx/>
                <a:buNone/>
              </a:pPr>
              <a:t>13</a:t>
            </a:fld>
            <a:endParaRPr lang="fr-FR" altLang="fr-FR" sz="1000" dirty="0">
              <a:solidFill>
                <a:srgbClr val="898989"/>
              </a:solidFill>
              <a:latin typeface="Arial Narrow" panose="020B0606020202030204" pitchFamily="34" charset="0"/>
              <a:ea typeface="Arial Narrow" panose="020B0606020202030204" pitchFamily="34" charset="0"/>
              <a:cs typeface="Arial Narrow" panose="020B0606020202030204" pitchFamily="34" charset="0"/>
            </a:endParaRPr>
          </a:p>
        </p:txBody>
      </p:sp>
    </p:spTree>
    <p:extLst>
      <p:ext uri="{BB962C8B-B14F-4D97-AF65-F5344CB8AC3E}">
        <p14:creationId xmlns:p14="http://schemas.microsoft.com/office/powerpoint/2010/main" val="3957558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9EE06F-1934-47B1-90D9-1B351D7469A6}"/>
              </a:ext>
            </a:extLst>
          </p:cNvPr>
          <p:cNvSpPr>
            <a:spLocks noGrp="1"/>
          </p:cNvSpPr>
          <p:nvPr>
            <p:ph idx="1"/>
          </p:nvPr>
        </p:nvSpPr>
        <p:spPr>
          <a:xfrm>
            <a:off x="457200" y="1323854"/>
            <a:ext cx="8229600" cy="552691"/>
          </a:xfrm>
        </p:spPr>
        <p:txBody>
          <a:bodyPr>
            <a:normAutofit/>
          </a:bodyPr>
          <a:lstStyle/>
          <a:p>
            <a:pPr marL="0" lvl="0" indent="0">
              <a:lnSpc>
                <a:spcPct val="115000"/>
              </a:lnSpc>
              <a:spcBef>
                <a:spcPts val="1000"/>
              </a:spcBef>
              <a:buNone/>
            </a:pPr>
            <a:r>
              <a:rPr lang="en-GB" sz="24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rPr>
              <a:t>4.1 Content of </a:t>
            </a:r>
            <a:r>
              <a:rPr lang="en-GB" sz="2400" b="1" dirty="0">
                <a:solidFill>
                  <a:srgbClr val="4F81BD"/>
                </a:solidFill>
                <a:latin typeface="Cambria" panose="02040503050406030204" pitchFamily="18" charset="0"/>
                <a:ea typeface="Times New Roman" panose="02020603050405020304" pitchFamily="18" charset="0"/>
                <a:cs typeface="Times New Roman" panose="02020603050405020304" pitchFamily="18" charset="0"/>
              </a:rPr>
              <a:t>the </a:t>
            </a:r>
            <a:r>
              <a:rPr lang="en-GB" sz="24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rPr>
              <a:t>dashboards</a:t>
            </a:r>
          </a:p>
        </p:txBody>
      </p:sp>
      <p:sp>
        <p:nvSpPr>
          <p:cNvPr id="3" name="Content Placeholder 2">
            <a:extLst>
              <a:ext uri="{FF2B5EF4-FFF2-40B4-BE49-F238E27FC236}">
                <a16:creationId xmlns:a16="http://schemas.microsoft.com/office/drawing/2014/main" id="{BEDECEE5-81F3-4C63-91CD-BA91754AE9AF}"/>
              </a:ext>
            </a:extLst>
          </p:cNvPr>
          <p:cNvSpPr txBox="1">
            <a:spLocks/>
          </p:cNvSpPr>
          <p:nvPr/>
        </p:nvSpPr>
        <p:spPr>
          <a:xfrm>
            <a:off x="119449" y="2429552"/>
            <a:ext cx="4114800" cy="408114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r>
              <a:rPr lang="en-US" sz="2400" dirty="0">
                <a:solidFill>
                  <a:schemeClr val="bg1">
                    <a:lumMod val="85000"/>
                  </a:schemeClr>
                </a:solidFill>
              </a:rPr>
              <a:t>Overview of judicial systems</a:t>
            </a:r>
          </a:p>
          <a:p>
            <a:pPr>
              <a:buFont typeface="Wingdings" panose="05000000000000000000" pitchFamily="2" charset="2"/>
              <a:buChar char="Ø"/>
            </a:pPr>
            <a:r>
              <a:rPr lang="en-US" sz="2400" dirty="0">
                <a:solidFill>
                  <a:schemeClr val="bg1">
                    <a:lumMod val="85000"/>
                  </a:schemeClr>
                </a:solidFill>
              </a:rPr>
              <a:t>Efficiency </a:t>
            </a:r>
          </a:p>
          <a:p>
            <a:pPr>
              <a:buFont typeface="Wingdings" panose="05000000000000000000" pitchFamily="2" charset="2"/>
              <a:buChar char="Ø"/>
            </a:pPr>
            <a:r>
              <a:rPr lang="en-US" sz="2400" dirty="0">
                <a:solidFill>
                  <a:schemeClr val="bg1">
                    <a:lumMod val="85000"/>
                  </a:schemeClr>
                </a:solidFill>
              </a:rPr>
              <a:t>Budget of judicial systems</a:t>
            </a:r>
          </a:p>
          <a:p>
            <a:pPr>
              <a:buFont typeface="Wingdings" panose="05000000000000000000" pitchFamily="2" charset="2"/>
              <a:buChar char="Ø"/>
            </a:pPr>
            <a:r>
              <a:rPr lang="en-US" sz="2400" dirty="0">
                <a:solidFill>
                  <a:schemeClr val="bg1">
                    <a:lumMod val="85000"/>
                  </a:schemeClr>
                </a:solidFill>
              </a:rPr>
              <a:t>Information and communication technology</a:t>
            </a:r>
          </a:p>
          <a:p>
            <a:pPr>
              <a:buFont typeface="Wingdings" panose="05000000000000000000" pitchFamily="2" charset="2"/>
              <a:buChar char="Ø"/>
            </a:pPr>
            <a:r>
              <a:rPr lang="en-US" sz="2400" dirty="0">
                <a:solidFill>
                  <a:schemeClr val="bg1">
                    <a:lumMod val="85000"/>
                  </a:schemeClr>
                </a:solidFill>
              </a:rPr>
              <a:t>Gender equality</a:t>
            </a:r>
          </a:p>
          <a:p>
            <a:pPr>
              <a:buFont typeface="Wingdings" panose="05000000000000000000" pitchFamily="2" charset="2"/>
              <a:buChar char="Ø"/>
            </a:pPr>
            <a:r>
              <a:rPr lang="en-US" sz="2400" dirty="0">
                <a:solidFill>
                  <a:schemeClr val="bg1">
                    <a:lumMod val="85000"/>
                  </a:schemeClr>
                </a:solidFill>
              </a:rPr>
              <a:t>Judges and prosecutors</a:t>
            </a:r>
          </a:p>
          <a:p>
            <a:pPr>
              <a:buFont typeface="Wingdings" panose="05000000000000000000" pitchFamily="2" charset="2"/>
              <a:buChar char="Ø"/>
            </a:pPr>
            <a:r>
              <a:rPr lang="en-US" sz="2400" b="1" dirty="0">
                <a:solidFill>
                  <a:schemeClr val="tx1">
                    <a:lumMod val="75000"/>
                    <a:lumOff val="25000"/>
                  </a:schemeClr>
                </a:solidFill>
              </a:rPr>
              <a:t>Country/entity profiles</a:t>
            </a:r>
          </a:p>
        </p:txBody>
      </p:sp>
      <p:sp>
        <p:nvSpPr>
          <p:cNvPr id="4" name="Rectangle 3">
            <a:extLst>
              <a:ext uri="{FF2B5EF4-FFF2-40B4-BE49-F238E27FC236}">
                <a16:creationId xmlns:a16="http://schemas.microsoft.com/office/drawing/2014/main" id="{829C9D9A-C3CF-58B1-AA36-8D57CAA1464F}"/>
              </a:ext>
            </a:extLst>
          </p:cNvPr>
          <p:cNvSpPr/>
          <p:nvPr/>
        </p:nvSpPr>
        <p:spPr>
          <a:xfrm>
            <a:off x="374822" y="1726538"/>
            <a:ext cx="1611796" cy="5040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a:highlight>
                  <a:srgbClr val="A2192A"/>
                </a:highlight>
              </a:rPr>
              <a:t>DASHBOARDS</a:t>
            </a:r>
            <a:endParaRPr lang="en-GB" b="1" dirty="0">
              <a:highlight>
                <a:srgbClr val="A2192A"/>
              </a:highlight>
            </a:endParaRPr>
          </a:p>
        </p:txBody>
      </p:sp>
      <p:sp>
        <p:nvSpPr>
          <p:cNvPr id="6" name="Speech Bubble: Rectangle 5">
            <a:extLst>
              <a:ext uri="{FF2B5EF4-FFF2-40B4-BE49-F238E27FC236}">
                <a16:creationId xmlns:a16="http://schemas.microsoft.com/office/drawing/2014/main" id="{65B64F66-2205-A996-7CF6-5E42F24C877F}"/>
              </a:ext>
            </a:extLst>
          </p:cNvPr>
          <p:cNvSpPr/>
          <p:nvPr/>
        </p:nvSpPr>
        <p:spPr>
          <a:xfrm>
            <a:off x="3726862" y="4170028"/>
            <a:ext cx="5023782" cy="2018271"/>
          </a:xfrm>
          <a:prstGeom prst="wedgeRectCallout">
            <a:avLst>
              <a:gd name="adj1" fmla="val -55765"/>
              <a:gd name="adj2" fmla="val 23810"/>
            </a:avLst>
          </a:prstGeom>
          <a:solidFill>
            <a:schemeClr val="bg1">
              <a:lumMod val="95000"/>
              <a:alpha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dirty="0">
                <a:solidFill>
                  <a:schemeClr val="tx1">
                    <a:lumMod val="65000"/>
                    <a:lumOff val="35000"/>
                  </a:schemeClr>
                </a:solidFill>
              </a:rPr>
              <a:t>This dashboard presents a set of selected indicators and summary analysis on main elements of each judicial system.  </a:t>
            </a:r>
            <a:endParaRPr lang="en-GB" dirty="0">
              <a:solidFill>
                <a:schemeClr val="tx1">
                  <a:lumMod val="65000"/>
                  <a:lumOff val="35000"/>
                </a:schemeClr>
              </a:solidFill>
            </a:endParaRPr>
          </a:p>
        </p:txBody>
      </p:sp>
      <p:pic>
        <p:nvPicPr>
          <p:cNvPr id="10" name="Picture 9">
            <a:extLst>
              <a:ext uri="{FF2B5EF4-FFF2-40B4-BE49-F238E27FC236}">
                <a16:creationId xmlns:a16="http://schemas.microsoft.com/office/drawing/2014/main" id="{996D4FA9-78C7-E4E8-2BBB-A89A4D385659}"/>
              </a:ext>
            </a:extLst>
          </p:cNvPr>
          <p:cNvPicPr>
            <a:picLocks/>
          </p:cNvPicPr>
          <p:nvPr/>
        </p:nvPicPr>
        <p:blipFill>
          <a:blip r:embed="rId3"/>
          <a:srcRect/>
          <a:stretch/>
        </p:blipFill>
        <p:spPr>
          <a:xfrm>
            <a:off x="4683211" y="2247460"/>
            <a:ext cx="1493233" cy="1037885"/>
          </a:xfrm>
          <a:prstGeom prst="rect">
            <a:avLst/>
          </a:prstGeom>
          <a:solidFill>
            <a:srgbClr val="FFFF00"/>
          </a:solidFill>
          <a:ln w="76200">
            <a:noFill/>
          </a:ln>
        </p:spPr>
      </p:pic>
      <p:pic>
        <p:nvPicPr>
          <p:cNvPr id="5" name="Picture 4">
            <a:extLst>
              <a:ext uri="{FF2B5EF4-FFF2-40B4-BE49-F238E27FC236}">
                <a16:creationId xmlns:a16="http://schemas.microsoft.com/office/drawing/2014/main" id="{FE40E7F9-C81B-C2A8-752E-2D42EC1E11F6}"/>
              </a:ext>
            </a:extLst>
          </p:cNvPr>
          <p:cNvPicPr>
            <a:picLocks/>
          </p:cNvPicPr>
          <p:nvPr/>
        </p:nvPicPr>
        <p:blipFill>
          <a:blip r:embed="rId4"/>
          <a:srcRect/>
          <a:stretch/>
        </p:blipFill>
        <p:spPr>
          <a:xfrm>
            <a:off x="5093385" y="1876545"/>
            <a:ext cx="1859133" cy="1325195"/>
          </a:xfrm>
          <a:prstGeom prst="rect">
            <a:avLst/>
          </a:prstGeom>
          <a:solidFill>
            <a:srgbClr val="FFFF00"/>
          </a:solidFill>
          <a:ln w="76200">
            <a:noFill/>
          </a:ln>
        </p:spPr>
      </p:pic>
      <p:pic>
        <p:nvPicPr>
          <p:cNvPr id="7" name="Picture 6">
            <a:extLst>
              <a:ext uri="{FF2B5EF4-FFF2-40B4-BE49-F238E27FC236}">
                <a16:creationId xmlns:a16="http://schemas.microsoft.com/office/drawing/2014/main" id="{9AF154A7-D235-D14A-7CA8-3EE542E79579}"/>
              </a:ext>
            </a:extLst>
          </p:cNvPr>
          <p:cNvPicPr>
            <a:picLocks/>
          </p:cNvPicPr>
          <p:nvPr/>
        </p:nvPicPr>
        <p:blipFill>
          <a:blip r:embed="rId5"/>
          <a:srcRect/>
          <a:stretch/>
        </p:blipFill>
        <p:spPr>
          <a:xfrm>
            <a:off x="5743958" y="1726538"/>
            <a:ext cx="1946315" cy="1325195"/>
          </a:xfrm>
          <a:prstGeom prst="rect">
            <a:avLst/>
          </a:prstGeom>
          <a:solidFill>
            <a:srgbClr val="FFFF00"/>
          </a:solidFill>
          <a:ln w="76200">
            <a:noFill/>
          </a:ln>
        </p:spPr>
      </p:pic>
      <p:sp>
        <p:nvSpPr>
          <p:cNvPr id="8" name="Espace réservé du numéro de diapositive 5">
            <a:extLst>
              <a:ext uri="{FF2B5EF4-FFF2-40B4-BE49-F238E27FC236}">
                <a16:creationId xmlns:a16="http://schemas.microsoft.com/office/drawing/2014/main" id="{EE197498-F131-93E9-7621-A01095852975}"/>
              </a:ext>
            </a:extLst>
          </p:cNvPr>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699CF19A-7161-413F-9287-4C992689AB01}" type="slidenum">
              <a:rPr lang="fr-FR" altLang="fr-FR" sz="1000" smtClean="0">
                <a:solidFill>
                  <a:srgbClr val="898989"/>
                </a:solidFill>
                <a:latin typeface="Arial Narrow" panose="020B0606020202030204" pitchFamily="34" charset="0"/>
                <a:ea typeface="Arial Narrow" panose="020B0606020202030204" pitchFamily="34" charset="0"/>
                <a:cs typeface="Arial Narrow" panose="020B0606020202030204" pitchFamily="34" charset="0"/>
              </a:rPr>
              <a:pPr>
                <a:lnSpc>
                  <a:spcPct val="100000"/>
                </a:lnSpc>
                <a:spcBef>
                  <a:spcPct val="0"/>
                </a:spcBef>
                <a:buFontTx/>
                <a:buNone/>
              </a:pPr>
              <a:t>14</a:t>
            </a:fld>
            <a:endParaRPr lang="fr-FR" altLang="fr-FR" sz="1000" dirty="0">
              <a:solidFill>
                <a:srgbClr val="898989"/>
              </a:solidFill>
              <a:latin typeface="Arial Narrow" panose="020B0606020202030204" pitchFamily="34" charset="0"/>
              <a:ea typeface="Arial Narrow" panose="020B0606020202030204" pitchFamily="34" charset="0"/>
              <a:cs typeface="Arial Narrow" panose="020B0606020202030204" pitchFamily="34" charset="0"/>
            </a:endParaRPr>
          </a:p>
        </p:txBody>
      </p:sp>
    </p:spTree>
    <p:extLst>
      <p:ext uri="{BB962C8B-B14F-4D97-AF65-F5344CB8AC3E}">
        <p14:creationId xmlns:p14="http://schemas.microsoft.com/office/powerpoint/2010/main" val="526186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9EE06F-1934-47B1-90D9-1B351D7469A6}"/>
              </a:ext>
            </a:extLst>
          </p:cNvPr>
          <p:cNvSpPr>
            <a:spLocks noGrp="1"/>
          </p:cNvSpPr>
          <p:nvPr>
            <p:ph idx="1"/>
          </p:nvPr>
        </p:nvSpPr>
        <p:spPr>
          <a:xfrm>
            <a:off x="457200" y="1323854"/>
            <a:ext cx="8229600" cy="552691"/>
          </a:xfrm>
        </p:spPr>
        <p:txBody>
          <a:bodyPr>
            <a:normAutofit/>
          </a:bodyPr>
          <a:lstStyle/>
          <a:p>
            <a:pPr marL="0" lvl="0" indent="0">
              <a:lnSpc>
                <a:spcPct val="115000"/>
              </a:lnSpc>
              <a:spcBef>
                <a:spcPts val="1000"/>
              </a:spcBef>
              <a:buNone/>
            </a:pPr>
            <a:r>
              <a:rPr lang="en-GB" sz="24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rPr>
              <a:t>4.2 Content of the explorers</a:t>
            </a:r>
          </a:p>
        </p:txBody>
      </p:sp>
      <p:sp>
        <p:nvSpPr>
          <p:cNvPr id="3" name="Content Placeholder 2">
            <a:extLst>
              <a:ext uri="{FF2B5EF4-FFF2-40B4-BE49-F238E27FC236}">
                <a16:creationId xmlns:a16="http://schemas.microsoft.com/office/drawing/2014/main" id="{BEDECEE5-81F3-4C63-91CD-BA91754AE9AF}"/>
              </a:ext>
            </a:extLst>
          </p:cNvPr>
          <p:cNvSpPr txBox="1">
            <a:spLocks/>
          </p:cNvSpPr>
          <p:nvPr/>
        </p:nvSpPr>
        <p:spPr>
          <a:xfrm>
            <a:off x="119448" y="2429552"/>
            <a:ext cx="4452551" cy="408114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r>
              <a:rPr lang="en-US" sz="2400" b="1" dirty="0">
                <a:solidFill>
                  <a:schemeClr val="tx1">
                    <a:lumMod val="75000"/>
                    <a:lumOff val="25000"/>
                  </a:schemeClr>
                </a:solidFill>
              </a:rPr>
              <a:t>Search by topics (based on quantitative data)</a:t>
            </a:r>
          </a:p>
          <a:p>
            <a:pPr>
              <a:buFont typeface="Wingdings" panose="05000000000000000000" pitchFamily="2" charset="2"/>
              <a:buChar char="Ø"/>
            </a:pPr>
            <a:r>
              <a:rPr lang="en-US" sz="2400" dirty="0">
                <a:solidFill>
                  <a:schemeClr val="bg1">
                    <a:lumMod val="85000"/>
                  </a:schemeClr>
                </a:solidFill>
              </a:rPr>
              <a:t>Variation of quantitative data</a:t>
            </a:r>
          </a:p>
          <a:p>
            <a:pPr>
              <a:buFont typeface="Wingdings" panose="05000000000000000000" pitchFamily="2" charset="2"/>
              <a:buChar char="Ø"/>
            </a:pPr>
            <a:r>
              <a:rPr lang="en-US" sz="2400" dirty="0">
                <a:solidFill>
                  <a:schemeClr val="bg1">
                    <a:lumMod val="85000"/>
                  </a:schemeClr>
                </a:solidFill>
              </a:rPr>
              <a:t>Search by topics (based on qualitative data</a:t>
            </a:r>
          </a:p>
          <a:p>
            <a:pPr>
              <a:buFont typeface="Wingdings" panose="05000000000000000000" pitchFamily="2" charset="2"/>
              <a:buChar char="Ø"/>
            </a:pPr>
            <a:r>
              <a:rPr lang="en-US" sz="2400" dirty="0">
                <a:solidFill>
                  <a:schemeClr val="bg1">
                    <a:lumMod val="85000"/>
                  </a:schemeClr>
                </a:solidFill>
              </a:rPr>
              <a:t>Search by question numbers or CEPEJ questionnaire keys words</a:t>
            </a:r>
          </a:p>
          <a:p>
            <a:pPr>
              <a:buFont typeface="Wingdings" panose="05000000000000000000" pitchFamily="2" charset="2"/>
              <a:buChar char="Ø"/>
            </a:pPr>
            <a:r>
              <a:rPr lang="en-US" sz="2400" dirty="0">
                <a:solidFill>
                  <a:schemeClr val="bg1">
                    <a:lumMod val="85000"/>
                  </a:schemeClr>
                </a:solidFill>
              </a:rPr>
              <a:t>Reforms</a:t>
            </a:r>
          </a:p>
        </p:txBody>
      </p:sp>
      <p:sp>
        <p:nvSpPr>
          <p:cNvPr id="6" name="Speech Bubble: Rectangle 5">
            <a:extLst>
              <a:ext uri="{FF2B5EF4-FFF2-40B4-BE49-F238E27FC236}">
                <a16:creationId xmlns:a16="http://schemas.microsoft.com/office/drawing/2014/main" id="{65B64F66-2205-A996-7CF6-5E42F24C877F}"/>
              </a:ext>
            </a:extLst>
          </p:cNvPr>
          <p:cNvSpPr/>
          <p:nvPr/>
        </p:nvSpPr>
        <p:spPr>
          <a:xfrm>
            <a:off x="2176849" y="4167846"/>
            <a:ext cx="5023782" cy="2018271"/>
          </a:xfrm>
          <a:prstGeom prst="wedgeRectCallout">
            <a:avLst>
              <a:gd name="adj1" fmla="val -54121"/>
              <a:gd name="adj2" fmla="val -119965"/>
            </a:avLst>
          </a:prstGeom>
          <a:solidFill>
            <a:schemeClr val="bg1">
              <a:lumMod val="9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GB" dirty="0">
                <a:solidFill>
                  <a:schemeClr val="tx1">
                    <a:lumMod val="65000"/>
                    <a:lumOff val="35000"/>
                  </a:schemeClr>
                </a:solidFill>
              </a:rPr>
              <a:t>This explorer includes all numeric/quantitative data collected by CEPEJ that quantify different categories such as court case flow, budgets, number of judges, length of proceedings etc organised in topics and groups of questions with a defined </a:t>
            </a:r>
            <a:r>
              <a:rPr lang="en-GB" dirty="0">
                <a:solidFill>
                  <a:schemeClr val="tx1">
                    <a:lumMod val="65000"/>
                    <a:lumOff val="35000"/>
                  </a:schemeClr>
                </a:solidFill>
                <a:hlinkClick r:id="rId3" action="ppaction://hlinksldjump"/>
              </a:rPr>
              <a:t>hierarchy</a:t>
            </a:r>
            <a:r>
              <a:rPr lang="en-GB" dirty="0">
                <a:solidFill>
                  <a:schemeClr val="tx1">
                    <a:lumMod val="65000"/>
                    <a:lumOff val="35000"/>
                  </a:schemeClr>
                </a:solidFill>
              </a:rPr>
              <a:t>.</a:t>
            </a:r>
          </a:p>
        </p:txBody>
      </p:sp>
      <p:pic>
        <p:nvPicPr>
          <p:cNvPr id="10" name="Picture 9">
            <a:extLst>
              <a:ext uri="{FF2B5EF4-FFF2-40B4-BE49-F238E27FC236}">
                <a16:creationId xmlns:a16="http://schemas.microsoft.com/office/drawing/2014/main" id="{996D4FA9-78C7-E4E8-2BBB-A89A4D385659}"/>
              </a:ext>
            </a:extLst>
          </p:cNvPr>
          <p:cNvPicPr>
            <a:picLocks/>
          </p:cNvPicPr>
          <p:nvPr/>
        </p:nvPicPr>
        <p:blipFill>
          <a:blip r:embed="rId4"/>
          <a:srcRect/>
          <a:stretch/>
        </p:blipFill>
        <p:spPr>
          <a:xfrm>
            <a:off x="4737632" y="1909618"/>
            <a:ext cx="1702405" cy="1671782"/>
          </a:xfrm>
          <a:prstGeom prst="rect">
            <a:avLst/>
          </a:prstGeom>
          <a:solidFill>
            <a:srgbClr val="FFFF00"/>
          </a:solidFill>
          <a:ln w="76200">
            <a:noFill/>
          </a:ln>
        </p:spPr>
      </p:pic>
      <p:sp>
        <p:nvSpPr>
          <p:cNvPr id="8" name="Rectangle 7">
            <a:extLst>
              <a:ext uri="{FF2B5EF4-FFF2-40B4-BE49-F238E27FC236}">
                <a16:creationId xmlns:a16="http://schemas.microsoft.com/office/drawing/2014/main" id="{B5A6A271-A96F-76E0-080B-4BCBF40EF98A}"/>
              </a:ext>
            </a:extLst>
          </p:cNvPr>
          <p:cNvSpPr/>
          <p:nvPr/>
        </p:nvSpPr>
        <p:spPr>
          <a:xfrm>
            <a:off x="457200" y="1681018"/>
            <a:ext cx="1611796" cy="5040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a:highlight>
                  <a:srgbClr val="A2192A"/>
                </a:highlight>
              </a:rPr>
              <a:t>EXPLORERS</a:t>
            </a:r>
            <a:endParaRPr lang="en-GB" b="1" dirty="0">
              <a:highlight>
                <a:srgbClr val="A2192A"/>
              </a:highlight>
            </a:endParaRPr>
          </a:p>
        </p:txBody>
      </p:sp>
      <p:pic>
        <p:nvPicPr>
          <p:cNvPr id="9" name="Picture 8">
            <a:extLst>
              <a:ext uri="{FF2B5EF4-FFF2-40B4-BE49-F238E27FC236}">
                <a16:creationId xmlns:a16="http://schemas.microsoft.com/office/drawing/2014/main" id="{2578B231-DF30-6396-C63C-5E3B966A0345}"/>
              </a:ext>
            </a:extLst>
          </p:cNvPr>
          <p:cNvPicPr>
            <a:picLocks/>
          </p:cNvPicPr>
          <p:nvPr/>
        </p:nvPicPr>
        <p:blipFill>
          <a:blip r:embed="rId5"/>
          <a:srcRect/>
          <a:stretch/>
        </p:blipFill>
        <p:spPr>
          <a:xfrm>
            <a:off x="5588834" y="1654242"/>
            <a:ext cx="1702405" cy="1616134"/>
          </a:xfrm>
          <a:prstGeom prst="rect">
            <a:avLst/>
          </a:prstGeom>
          <a:solidFill>
            <a:srgbClr val="FFFF00"/>
          </a:solidFill>
          <a:ln w="76200">
            <a:noFill/>
          </a:ln>
        </p:spPr>
      </p:pic>
      <p:pic>
        <p:nvPicPr>
          <p:cNvPr id="11" name="Picture 10">
            <a:extLst>
              <a:ext uri="{FF2B5EF4-FFF2-40B4-BE49-F238E27FC236}">
                <a16:creationId xmlns:a16="http://schemas.microsoft.com/office/drawing/2014/main" id="{034D48F7-717E-0814-BF81-FE5BC63D1949}"/>
              </a:ext>
            </a:extLst>
          </p:cNvPr>
          <p:cNvPicPr>
            <a:picLocks/>
          </p:cNvPicPr>
          <p:nvPr/>
        </p:nvPicPr>
        <p:blipFill>
          <a:blip r:embed="rId6"/>
          <a:srcRect/>
          <a:stretch/>
        </p:blipFill>
        <p:spPr>
          <a:xfrm>
            <a:off x="6558794" y="1672063"/>
            <a:ext cx="1702405" cy="1168600"/>
          </a:xfrm>
          <a:prstGeom prst="rect">
            <a:avLst/>
          </a:prstGeom>
          <a:solidFill>
            <a:srgbClr val="FFFF00"/>
          </a:solidFill>
          <a:ln w="76200">
            <a:noFill/>
          </a:ln>
        </p:spPr>
      </p:pic>
      <p:sp>
        <p:nvSpPr>
          <p:cNvPr id="4" name="Espace réservé du numéro de diapositive 5">
            <a:extLst>
              <a:ext uri="{FF2B5EF4-FFF2-40B4-BE49-F238E27FC236}">
                <a16:creationId xmlns:a16="http://schemas.microsoft.com/office/drawing/2014/main" id="{ECAF3EFF-4E7B-CCD7-B197-8032B85BF451}"/>
              </a:ext>
            </a:extLst>
          </p:cNvPr>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699CF19A-7161-413F-9287-4C992689AB01}" type="slidenum">
              <a:rPr lang="fr-FR" altLang="fr-FR" sz="1000" smtClean="0">
                <a:solidFill>
                  <a:srgbClr val="898989"/>
                </a:solidFill>
                <a:latin typeface="Arial Narrow" panose="020B0606020202030204" pitchFamily="34" charset="0"/>
                <a:ea typeface="Arial Narrow" panose="020B0606020202030204" pitchFamily="34" charset="0"/>
                <a:cs typeface="Arial Narrow" panose="020B0606020202030204" pitchFamily="34" charset="0"/>
              </a:rPr>
              <a:pPr>
                <a:lnSpc>
                  <a:spcPct val="100000"/>
                </a:lnSpc>
                <a:spcBef>
                  <a:spcPct val="0"/>
                </a:spcBef>
                <a:buFontTx/>
                <a:buNone/>
              </a:pPr>
              <a:t>15</a:t>
            </a:fld>
            <a:endParaRPr lang="fr-FR" altLang="fr-FR" sz="1000" dirty="0">
              <a:solidFill>
                <a:srgbClr val="898989"/>
              </a:solidFill>
              <a:latin typeface="Arial Narrow" panose="020B0606020202030204" pitchFamily="34" charset="0"/>
              <a:ea typeface="Arial Narrow" panose="020B0606020202030204" pitchFamily="34" charset="0"/>
              <a:cs typeface="Arial Narrow" panose="020B0606020202030204" pitchFamily="34" charset="0"/>
            </a:endParaRPr>
          </a:p>
        </p:txBody>
      </p:sp>
    </p:spTree>
    <p:extLst>
      <p:ext uri="{BB962C8B-B14F-4D97-AF65-F5344CB8AC3E}">
        <p14:creationId xmlns:p14="http://schemas.microsoft.com/office/powerpoint/2010/main" val="4037550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9EE06F-1934-47B1-90D9-1B351D7469A6}"/>
              </a:ext>
            </a:extLst>
          </p:cNvPr>
          <p:cNvSpPr>
            <a:spLocks noGrp="1"/>
          </p:cNvSpPr>
          <p:nvPr>
            <p:ph idx="1"/>
          </p:nvPr>
        </p:nvSpPr>
        <p:spPr>
          <a:xfrm>
            <a:off x="457200" y="1323854"/>
            <a:ext cx="8229600" cy="552691"/>
          </a:xfrm>
        </p:spPr>
        <p:txBody>
          <a:bodyPr>
            <a:normAutofit/>
          </a:bodyPr>
          <a:lstStyle/>
          <a:p>
            <a:pPr marL="0" lvl="0" indent="0">
              <a:lnSpc>
                <a:spcPct val="115000"/>
              </a:lnSpc>
              <a:spcBef>
                <a:spcPts val="1000"/>
              </a:spcBef>
              <a:buNone/>
            </a:pPr>
            <a:r>
              <a:rPr lang="en-GB" sz="24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rPr>
              <a:t>4.2 Content of specific explorers</a:t>
            </a:r>
          </a:p>
        </p:txBody>
      </p:sp>
      <p:sp>
        <p:nvSpPr>
          <p:cNvPr id="3" name="Content Placeholder 2">
            <a:extLst>
              <a:ext uri="{FF2B5EF4-FFF2-40B4-BE49-F238E27FC236}">
                <a16:creationId xmlns:a16="http://schemas.microsoft.com/office/drawing/2014/main" id="{BEDECEE5-81F3-4C63-91CD-BA91754AE9AF}"/>
              </a:ext>
            </a:extLst>
          </p:cNvPr>
          <p:cNvSpPr txBox="1">
            <a:spLocks/>
          </p:cNvSpPr>
          <p:nvPr/>
        </p:nvSpPr>
        <p:spPr>
          <a:xfrm>
            <a:off x="119448" y="2429552"/>
            <a:ext cx="4452551" cy="408114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r>
              <a:rPr lang="en-US" sz="2400" dirty="0">
                <a:solidFill>
                  <a:schemeClr val="bg1">
                    <a:lumMod val="85000"/>
                  </a:schemeClr>
                </a:solidFill>
              </a:rPr>
              <a:t>Search by topics (based on quantitative data)</a:t>
            </a:r>
          </a:p>
          <a:p>
            <a:pPr>
              <a:buFont typeface="Wingdings" panose="05000000000000000000" pitchFamily="2" charset="2"/>
              <a:buChar char="Ø"/>
            </a:pPr>
            <a:r>
              <a:rPr lang="en-US" sz="2400" b="1" dirty="0"/>
              <a:t>Variation of quantitative data</a:t>
            </a:r>
          </a:p>
          <a:p>
            <a:pPr>
              <a:buFont typeface="Wingdings" panose="05000000000000000000" pitchFamily="2" charset="2"/>
              <a:buChar char="Ø"/>
            </a:pPr>
            <a:r>
              <a:rPr lang="en-US" sz="2400" dirty="0">
                <a:solidFill>
                  <a:schemeClr val="bg1">
                    <a:lumMod val="85000"/>
                  </a:schemeClr>
                </a:solidFill>
              </a:rPr>
              <a:t>Search by topics (based on qualitative data</a:t>
            </a:r>
          </a:p>
          <a:p>
            <a:pPr>
              <a:buFont typeface="Wingdings" panose="05000000000000000000" pitchFamily="2" charset="2"/>
              <a:buChar char="Ø"/>
            </a:pPr>
            <a:r>
              <a:rPr lang="en-US" sz="2400" dirty="0">
                <a:solidFill>
                  <a:schemeClr val="bg1">
                    <a:lumMod val="85000"/>
                  </a:schemeClr>
                </a:solidFill>
              </a:rPr>
              <a:t>Search by question numbers or CEPEJ questionnaire keys words</a:t>
            </a:r>
          </a:p>
          <a:p>
            <a:pPr>
              <a:buFont typeface="Wingdings" panose="05000000000000000000" pitchFamily="2" charset="2"/>
              <a:buChar char="Ø"/>
            </a:pPr>
            <a:r>
              <a:rPr lang="en-US" sz="2400" dirty="0">
                <a:solidFill>
                  <a:schemeClr val="bg1">
                    <a:lumMod val="85000"/>
                  </a:schemeClr>
                </a:solidFill>
              </a:rPr>
              <a:t>Reforms</a:t>
            </a:r>
          </a:p>
        </p:txBody>
      </p:sp>
      <p:sp>
        <p:nvSpPr>
          <p:cNvPr id="6" name="Speech Bubble: Rectangle 5">
            <a:extLst>
              <a:ext uri="{FF2B5EF4-FFF2-40B4-BE49-F238E27FC236}">
                <a16:creationId xmlns:a16="http://schemas.microsoft.com/office/drawing/2014/main" id="{65B64F66-2205-A996-7CF6-5E42F24C877F}"/>
              </a:ext>
            </a:extLst>
          </p:cNvPr>
          <p:cNvSpPr/>
          <p:nvPr/>
        </p:nvSpPr>
        <p:spPr>
          <a:xfrm>
            <a:off x="2176849" y="4167846"/>
            <a:ext cx="5023782" cy="2018271"/>
          </a:xfrm>
          <a:prstGeom prst="wedgeRectCallout">
            <a:avLst>
              <a:gd name="adj1" fmla="val -54016"/>
              <a:gd name="adj2" fmla="val -77902"/>
            </a:avLst>
          </a:prstGeom>
          <a:solidFill>
            <a:schemeClr val="bg1">
              <a:lumMod val="9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dirty="0">
                <a:solidFill>
                  <a:schemeClr val="tx1">
                    <a:lumMod val="65000"/>
                    <a:lumOff val="35000"/>
                  </a:schemeClr>
                </a:solidFill>
              </a:rPr>
              <a:t>This explorer offers you a possibility to follow trends for quantitative data from year to year and see variations over selected periods of time and includes same </a:t>
            </a:r>
            <a:r>
              <a:rPr lang="en-GB" dirty="0">
                <a:solidFill>
                  <a:schemeClr val="tx1">
                    <a:lumMod val="65000"/>
                    <a:lumOff val="35000"/>
                  </a:schemeClr>
                </a:solidFill>
              </a:rPr>
              <a:t>numeric data as in the “</a:t>
            </a:r>
            <a:r>
              <a:rPr lang="en-US" dirty="0">
                <a:solidFill>
                  <a:schemeClr val="tx1">
                    <a:lumMod val="65000"/>
                    <a:lumOff val="35000"/>
                  </a:schemeClr>
                </a:solidFill>
              </a:rPr>
              <a:t>Search by topics (based on quantitative data)</a:t>
            </a:r>
            <a:r>
              <a:rPr lang="en-GB" dirty="0">
                <a:solidFill>
                  <a:schemeClr val="tx1">
                    <a:lumMod val="65000"/>
                    <a:lumOff val="35000"/>
                  </a:schemeClr>
                </a:solidFill>
              </a:rPr>
              <a:t> and the same </a:t>
            </a:r>
            <a:r>
              <a:rPr lang="en-GB" dirty="0">
                <a:solidFill>
                  <a:schemeClr val="tx1">
                    <a:lumMod val="65000"/>
                    <a:lumOff val="35000"/>
                  </a:schemeClr>
                </a:solidFill>
                <a:hlinkClick r:id="rId3" action="ppaction://hlinksldjump"/>
              </a:rPr>
              <a:t>hierarchy</a:t>
            </a:r>
            <a:r>
              <a:rPr lang="en-GB" dirty="0">
                <a:solidFill>
                  <a:schemeClr val="tx1">
                    <a:lumMod val="50000"/>
                    <a:lumOff val="50000"/>
                  </a:schemeClr>
                </a:solidFill>
              </a:rPr>
              <a:t> </a:t>
            </a:r>
            <a:r>
              <a:rPr lang="en-GB" dirty="0">
                <a:solidFill>
                  <a:schemeClr val="tx1">
                    <a:lumMod val="65000"/>
                    <a:lumOff val="35000"/>
                  </a:schemeClr>
                </a:solidFill>
              </a:rPr>
              <a:t>of organisation.</a:t>
            </a:r>
          </a:p>
        </p:txBody>
      </p:sp>
      <p:pic>
        <p:nvPicPr>
          <p:cNvPr id="10" name="Picture 9">
            <a:extLst>
              <a:ext uri="{FF2B5EF4-FFF2-40B4-BE49-F238E27FC236}">
                <a16:creationId xmlns:a16="http://schemas.microsoft.com/office/drawing/2014/main" id="{996D4FA9-78C7-E4E8-2BBB-A89A4D385659}"/>
              </a:ext>
            </a:extLst>
          </p:cNvPr>
          <p:cNvPicPr>
            <a:picLocks/>
          </p:cNvPicPr>
          <p:nvPr/>
        </p:nvPicPr>
        <p:blipFill>
          <a:blip r:embed="rId4"/>
          <a:srcRect/>
          <a:stretch/>
        </p:blipFill>
        <p:spPr>
          <a:xfrm>
            <a:off x="4725207" y="1681018"/>
            <a:ext cx="1700306" cy="1929215"/>
          </a:xfrm>
          <a:prstGeom prst="rect">
            <a:avLst/>
          </a:prstGeom>
          <a:solidFill>
            <a:srgbClr val="FFFF00"/>
          </a:solidFill>
          <a:ln w="76200">
            <a:noFill/>
          </a:ln>
        </p:spPr>
      </p:pic>
      <p:sp>
        <p:nvSpPr>
          <p:cNvPr id="8" name="Rectangle 7">
            <a:extLst>
              <a:ext uri="{FF2B5EF4-FFF2-40B4-BE49-F238E27FC236}">
                <a16:creationId xmlns:a16="http://schemas.microsoft.com/office/drawing/2014/main" id="{B5A6A271-A96F-76E0-080B-4BCBF40EF98A}"/>
              </a:ext>
            </a:extLst>
          </p:cNvPr>
          <p:cNvSpPr/>
          <p:nvPr/>
        </p:nvSpPr>
        <p:spPr>
          <a:xfrm>
            <a:off x="457200" y="1681018"/>
            <a:ext cx="1611796" cy="5040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a:highlight>
                  <a:srgbClr val="A2192A"/>
                </a:highlight>
              </a:rPr>
              <a:t>EXPLORERS</a:t>
            </a:r>
            <a:endParaRPr lang="en-GB" b="1" dirty="0">
              <a:highlight>
                <a:srgbClr val="A2192A"/>
              </a:highlight>
            </a:endParaRPr>
          </a:p>
        </p:txBody>
      </p:sp>
      <p:pic>
        <p:nvPicPr>
          <p:cNvPr id="5" name="Picture 4">
            <a:extLst>
              <a:ext uri="{FF2B5EF4-FFF2-40B4-BE49-F238E27FC236}">
                <a16:creationId xmlns:a16="http://schemas.microsoft.com/office/drawing/2014/main" id="{B2338291-BED4-232D-E151-7862B063EDE5}"/>
              </a:ext>
            </a:extLst>
          </p:cNvPr>
          <p:cNvPicPr>
            <a:picLocks/>
          </p:cNvPicPr>
          <p:nvPr/>
        </p:nvPicPr>
        <p:blipFill>
          <a:blip r:embed="rId5"/>
          <a:srcRect/>
          <a:stretch/>
        </p:blipFill>
        <p:spPr>
          <a:xfrm>
            <a:off x="5366461" y="1453619"/>
            <a:ext cx="1700306" cy="1681008"/>
          </a:xfrm>
          <a:prstGeom prst="rect">
            <a:avLst/>
          </a:prstGeom>
          <a:solidFill>
            <a:srgbClr val="FFFF00"/>
          </a:solidFill>
          <a:ln w="76200">
            <a:noFill/>
          </a:ln>
        </p:spPr>
      </p:pic>
      <p:pic>
        <p:nvPicPr>
          <p:cNvPr id="4" name="Picture 3">
            <a:extLst>
              <a:ext uri="{FF2B5EF4-FFF2-40B4-BE49-F238E27FC236}">
                <a16:creationId xmlns:a16="http://schemas.microsoft.com/office/drawing/2014/main" id="{4F091DF9-A120-7E0B-1A79-AD1108A7C1A7}"/>
              </a:ext>
            </a:extLst>
          </p:cNvPr>
          <p:cNvPicPr>
            <a:picLocks/>
          </p:cNvPicPr>
          <p:nvPr/>
        </p:nvPicPr>
        <p:blipFill>
          <a:blip r:embed="rId6"/>
          <a:srcRect/>
          <a:stretch/>
        </p:blipFill>
        <p:spPr>
          <a:xfrm>
            <a:off x="6681561" y="1265297"/>
            <a:ext cx="1700306" cy="1335497"/>
          </a:xfrm>
          <a:prstGeom prst="rect">
            <a:avLst/>
          </a:prstGeom>
          <a:solidFill>
            <a:srgbClr val="FFFF00"/>
          </a:solidFill>
          <a:ln w="76200">
            <a:noFill/>
          </a:ln>
        </p:spPr>
      </p:pic>
      <p:sp>
        <p:nvSpPr>
          <p:cNvPr id="7" name="Espace réservé du numéro de diapositive 5">
            <a:extLst>
              <a:ext uri="{FF2B5EF4-FFF2-40B4-BE49-F238E27FC236}">
                <a16:creationId xmlns:a16="http://schemas.microsoft.com/office/drawing/2014/main" id="{E30244D0-45B1-5ECD-EB54-F1A62992B22D}"/>
              </a:ext>
            </a:extLst>
          </p:cNvPr>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699CF19A-7161-413F-9287-4C992689AB01}" type="slidenum">
              <a:rPr lang="fr-FR" altLang="fr-FR" sz="1000" smtClean="0">
                <a:solidFill>
                  <a:srgbClr val="898989"/>
                </a:solidFill>
                <a:latin typeface="Arial Narrow" panose="020B0606020202030204" pitchFamily="34" charset="0"/>
                <a:ea typeface="Arial Narrow" panose="020B0606020202030204" pitchFamily="34" charset="0"/>
                <a:cs typeface="Arial Narrow" panose="020B0606020202030204" pitchFamily="34" charset="0"/>
              </a:rPr>
              <a:pPr>
                <a:lnSpc>
                  <a:spcPct val="100000"/>
                </a:lnSpc>
                <a:spcBef>
                  <a:spcPct val="0"/>
                </a:spcBef>
                <a:buFontTx/>
                <a:buNone/>
              </a:pPr>
              <a:t>16</a:t>
            </a:fld>
            <a:endParaRPr lang="fr-FR" altLang="fr-FR" sz="1000" dirty="0">
              <a:solidFill>
                <a:srgbClr val="898989"/>
              </a:solidFill>
              <a:latin typeface="Arial Narrow" panose="020B0606020202030204" pitchFamily="34" charset="0"/>
              <a:ea typeface="Arial Narrow" panose="020B0606020202030204" pitchFamily="34" charset="0"/>
              <a:cs typeface="Arial Narrow" panose="020B0606020202030204" pitchFamily="34" charset="0"/>
            </a:endParaRPr>
          </a:p>
        </p:txBody>
      </p:sp>
    </p:spTree>
    <p:extLst>
      <p:ext uri="{BB962C8B-B14F-4D97-AF65-F5344CB8AC3E}">
        <p14:creationId xmlns:p14="http://schemas.microsoft.com/office/powerpoint/2010/main" val="1797780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9EE06F-1934-47B1-90D9-1B351D7469A6}"/>
              </a:ext>
            </a:extLst>
          </p:cNvPr>
          <p:cNvSpPr>
            <a:spLocks noGrp="1"/>
          </p:cNvSpPr>
          <p:nvPr>
            <p:ph idx="1"/>
          </p:nvPr>
        </p:nvSpPr>
        <p:spPr>
          <a:xfrm>
            <a:off x="457200" y="1323854"/>
            <a:ext cx="8229600" cy="552691"/>
          </a:xfrm>
        </p:spPr>
        <p:txBody>
          <a:bodyPr>
            <a:normAutofit/>
          </a:bodyPr>
          <a:lstStyle/>
          <a:p>
            <a:pPr marL="0" lvl="0" indent="0">
              <a:lnSpc>
                <a:spcPct val="115000"/>
              </a:lnSpc>
              <a:spcBef>
                <a:spcPts val="1000"/>
              </a:spcBef>
              <a:buNone/>
            </a:pPr>
            <a:r>
              <a:rPr lang="en-GB" sz="24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rPr>
              <a:t>4.2 Content of specific explorers</a:t>
            </a:r>
          </a:p>
        </p:txBody>
      </p:sp>
      <p:sp>
        <p:nvSpPr>
          <p:cNvPr id="3" name="Content Placeholder 2">
            <a:extLst>
              <a:ext uri="{FF2B5EF4-FFF2-40B4-BE49-F238E27FC236}">
                <a16:creationId xmlns:a16="http://schemas.microsoft.com/office/drawing/2014/main" id="{BEDECEE5-81F3-4C63-91CD-BA91754AE9AF}"/>
              </a:ext>
            </a:extLst>
          </p:cNvPr>
          <p:cNvSpPr txBox="1">
            <a:spLocks/>
          </p:cNvSpPr>
          <p:nvPr/>
        </p:nvSpPr>
        <p:spPr>
          <a:xfrm>
            <a:off x="119448" y="2429552"/>
            <a:ext cx="4938583" cy="408114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r>
              <a:rPr lang="en-US" sz="2400" dirty="0">
                <a:solidFill>
                  <a:schemeClr val="bg1">
                    <a:lumMod val="85000"/>
                  </a:schemeClr>
                </a:solidFill>
              </a:rPr>
              <a:t>Search by topics (based on quantitative data)</a:t>
            </a:r>
          </a:p>
          <a:p>
            <a:pPr>
              <a:buFont typeface="Wingdings" panose="05000000000000000000" pitchFamily="2" charset="2"/>
              <a:buChar char="Ø"/>
            </a:pPr>
            <a:r>
              <a:rPr lang="en-US" sz="2400" dirty="0">
                <a:solidFill>
                  <a:schemeClr val="bg1">
                    <a:lumMod val="85000"/>
                  </a:schemeClr>
                </a:solidFill>
              </a:rPr>
              <a:t>Variation of quantitative data</a:t>
            </a:r>
          </a:p>
          <a:p>
            <a:pPr>
              <a:buFont typeface="Wingdings" panose="05000000000000000000" pitchFamily="2" charset="2"/>
              <a:buChar char="Ø"/>
            </a:pPr>
            <a:r>
              <a:rPr lang="en-US" sz="2400" b="1" dirty="0"/>
              <a:t>Search by topics (based on qualitative data</a:t>
            </a:r>
          </a:p>
          <a:p>
            <a:pPr>
              <a:buFont typeface="Wingdings" panose="05000000000000000000" pitchFamily="2" charset="2"/>
              <a:buChar char="Ø"/>
            </a:pPr>
            <a:r>
              <a:rPr lang="en-US" sz="2400" dirty="0">
                <a:solidFill>
                  <a:schemeClr val="bg1">
                    <a:lumMod val="85000"/>
                  </a:schemeClr>
                </a:solidFill>
              </a:rPr>
              <a:t>Search by question numbers or CEPEJ questionnaire keys words</a:t>
            </a:r>
          </a:p>
          <a:p>
            <a:pPr>
              <a:buFont typeface="Wingdings" panose="05000000000000000000" pitchFamily="2" charset="2"/>
              <a:buChar char="Ø"/>
            </a:pPr>
            <a:r>
              <a:rPr lang="en-US" sz="2400" dirty="0">
                <a:solidFill>
                  <a:schemeClr val="bg1">
                    <a:lumMod val="85000"/>
                  </a:schemeClr>
                </a:solidFill>
              </a:rPr>
              <a:t>Reforms</a:t>
            </a:r>
          </a:p>
        </p:txBody>
      </p:sp>
      <p:sp>
        <p:nvSpPr>
          <p:cNvPr id="6" name="Speech Bubble: Rectangle 5">
            <a:extLst>
              <a:ext uri="{FF2B5EF4-FFF2-40B4-BE49-F238E27FC236}">
                <a16:creationId xmlns:a16="http://schemas.microsoft.com/office/drawing/2014/main" id="{65B64F66-2205-A996-7CF6-5E42F24C877F}"/>
              </a:ext>
            </a:extLst>
          </p:cNvPr>
          <p:cNvSpPr/>
          <p:nvPr/>
        </p:nvSpPr>
        <p:spPr>
          <a:xfrm>
            <a:off x="3000633" y="4406743"/>
            <a:ext cx="5023782" cy="2018271"/>
          </a:xfrm>
          <a:prstGeom prst="wedgeRectCallout">
            <a:avLst>
              <a:gd name="adj1" fmla="val -57640"/>
              <a:gd name="adj2" fmla="val -61289"/>
            </a:avLst>
          </a:prstGeom>
          <a:solidFill>
            <a:schemeClr val="bg1">
              <a:lumMod val="9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dirty="0">
                <a:solidFill>
                  <a:schemeClr val="tx1">
                    <a:lumMod val="65000"/>
                    <a:lumOff val="35000"/>
                  </a:schemeClr>
                </a:solidFill>
              </a:rPr>
              <a:t>All qualitative data from the CEPEJ data collection are included in this explorer. These data relate to different aspects of the judiciary that describe the system, such as list of competencies of certain institutions, list of procedures available in the courts etc.  It use the</a:t>
            </a:r>
            <a:r>
              <a:rPr lang="en-GB" dirty="0">
                <a:solidFill>
                  <a:schemeClr val="tx1">
                    <a:lumMod val="65000"/>
                    <a:lumOff val="35000"/>
                  </a:schemeClr>
                </a:solidFill>
              </a:rPr>
              <a:t> same </a:t>
            </a:r>
            <a:r>
              <a:rPr lang="en-GB" dirty="0">
                <a:solidFill>
                  <a:schemeClr val="tx1">
                    <a:lumMod val="65000"/>
                    <a:lumOff val="35000"/>
                  </a:schemeClr>
                </a:solidFill>
                <a:hlinkClick r:id="rId3" action="ppaction://hlinksldjump"/>
              </a:rPr>
              <a:t>hierarchy</a:t>
            </a:r>
            <a:r>
              <a:rPr lang="en-GB" dirty="0">
                <a:solidFill>
                  <a:schemeClr val="tx1">
                    <a:lumMod val="50000"/>
                    <a:lumOff val="50000"/>
                  </a:schemeClr>
                </a:solidFill>
              </a:rPr>
              <a:t> </a:t>
            </a:r>
            <a:r>
              <a:rPr lang="en-GB" dirty="0">
                <a:solidFill>
                  <a:schemeClr val="tx1">
                    <a:lumMod val="65000"/>
                    <a:lumOff val="35000"/>
                  </a:schemeClr>
                </a:solidFill>
              </a:rPr>
              <a:t>of organisation as the previous explorers.</a:t>
            </a:r>
          </a:p>
        </p:txBody>
      </p:sp>
      <p:pic>
        <p:nvPicPr>
          <p:cNvPr id="10" name="Picture 9">
            <a:extLst>
              <a:ext uri="{FF2B5EF4-FFF2-40B4-BE49-F238E27FC236}">
                <a16:creationId xmlns:a16="http://schemas.microsoft.com/office/drawing/2014/main" id="{996D4FA9-78C7-E4E8-2BBB-A89A4D385659}"/>
              </a:ext>
            </a:extLst>
          </p:cNvPr>
          <p:cNvPicPr>
            <a:picLocks/>
          </p:cNvPicPr>
          <p:nvPr/>
        </p:nvPicPr>
        <p:blipFill>
          <a:blip r:embed="rId4"/>
          <a:srcRect/>
          <a:stretch/>
        </p:blipFill>
        <p:spPr>
          <a:xfrm>
            <a:off x="4737632" y="1802248"/>
            <a:ext cx="2215103" cy="1871828"/>
          </a:xfrm>
          <a:prstGeom prst="rect">
            <a:avLst/>
          </a:prstGeom>
          <a:solidFill>
            <a:srgbClr val="FFFF00"/>
          </a:solidFill>
          <a:ln w="76200">
            <a:noFill/>
          </a:ln>
        </p:spPr>
      </p:pic>
      <p:sp>
        <p:nvSpPr>
          <p:cNvPr id="8" name="Rectangle 7">
            <a:extLst>
              <a:ext uri="{FF2B5EF4-FFF2-40B4-BE49-F238E27FC236}">
                <a16:creationId xmlns:a16="http://schemas.microsoft.com/office/drawing/2014/main" id="{B5A6A271-A96F-76E0-080B-4BCBF40EF98A}"/>
              </a:ext>
            </a:extLst>
          </p:cNvPr>
          <p:cNvSpPr/>
          <p:nvPr/>
        </p:nvSpPr>
        <p:spPr>
          <a:xfrm>
            <a:off x="457200" y="1681018"/>
            <a:ext cx="1611796" cy="5040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a:highlight>
                  <a:srgbClr val="A2192A"/>
                </a:highlight>
              </a:rPr>
              <a:t>EXPLORERS</a:t>
            </a:r>
            <a:endParaRPr lang="en-GB" b="1" dirty="0">
              <a:highlight>
                <a:srgbClr val="A2192A"/>
              </a:highlight>
            </a:endParaRPr>
          </a:p>
        </p:txBody>
      </p:sp>
      <p:sp>
        <p:nvSpPr>
          <p:cNvPr id="4" name="Espace réservé du numéro de diapositive 5">
            <a:extLst>
              <a:ext uri="{FF2B5EF4-FFF2-40B4-BE49-F238E27FC236}">
                <a16:creationId xmlns:a16="http://schemas.microsoft.com/office/drawing/2014/main" id="{54EB2794-8D17-2F5D-A4B8-D5681D743028}"/>
              </a:ext>
            </a:extLst>
          </p:cNvPr>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699CF19A-7161-413F-9287-4C992689AB01}" type="slidenum">
              <a:rPr lang="fr-FR" altLang="fr-FR" sz="1000" smtClean="0">
                <a:solidFill>
                  <a:srgbClr val="898989"/>
                </a:solidFill>
                <a:latin typeface="Arial Narrow" panose="020B0606020202030204" pitchFamily="34" charset="0"/>
                <a:ea typeface="Arial Narrow" panose="020B0606020202030204" pitchFamily="34" charset="0"/>
                <a:cs typeface="Arial Narrow" panose="020B0606020202030204" pitchFamily="34" charset="0"/>
              </a:rPr>
              <a:pPr>
                <a:lnSpc>
                  <a:spcPct val="100000"/>
                </a:lnSpc>
                <a:spcBef>
                  <a:spcPct val="0"/>
                </a:spcBef>
                <a:buFontTx/>
                <a:buNone/>
              </a:pPr>
              <a:t>17</a:t>
            </a:fld>
            <a:endParaRPr lang="fr-FR" altLang="fr-FR" sz="1000" dirty="0">
              <a:solidFill>
                <a:srgbClr val="898989"/>
              </a:solidFill>
              <a:latin typeface="Arial Narrow" panose="020B0606020202030204" pitchFamily="34" charset="0"/>
              <a:ea typeface="Arial Narrow" panose="020B0606020202030204" pitchFamily="34" charset="0"/>
              <a:cs typeface="Arial Narrow" panose="020B0606020202030204" pitchFamily="34" charset="0"/>
            </a:endParaRPr>
          </a:p>
        </p:txBody>
      </p:sp>
    </p:spTree>
    <p:extLst>
      <p:ext uri="{BB962C8B-B14F-4D97-AF65-F5344CB8AC3E}">
        <p14:creationId xmlns:p14="http://schemas.microsoft.com/office/powerpoint/2010/main" val="3142393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9EE06F-1934-47B1-90D9-1B351D7469A6}"/>
              </a:ext>
            </a:extLst>
          </p:cNvPr>
          <p:cNvSpPr>
            <a:spLocks noGrp="1"/>
          </p:cNvSpPr>
          <p:nvPr>
            <p:ph idx="1"/>
          </p:nvPr>
        </p:nvSpPr>
        <p:spPr>
          <a:xfrm>
            <a:off x="457200" y="1323854"/>
            <a:ext cx="8229600" cy="552691"/>
          </a:xfrm>
        </p:spPr>
        <p:txBody>
          <a:bodyPr>
            <a:normAutofit/>
          </a:bodyPr>
          <a:lstStyle/>
          <a:p>
            <a:pPr marL="0" lvl="0" indent="0">
              <a:lnSpc>
                <a:spcPct val="115000"/>
              </a:lnSpc>
              <a:spcBef>
                <a:spcPts val="1000"/>
              </a:spcBef>
              <a:buNone/>
            </a:pPr>
            <a:r>
              <a:rPr lang="en-GB" sz="24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rPr>
              <a:t>4.2 Content of specific explorers</a:t>
            </a:r>
          </a:p>
        </p:txBody>
      </p:sp>
      <p:sp>
        <p:nvSpPr>
          <p:cNvPr id="3" name="Content Placeholder 2">
            <a:extLst>
              <a:ext uri="{FF2B5EF4-FFF2-40B4-BE49-F238E27FC236}">
                <a16:creationId xmlns:a16="http://schemas.microsoft.com/office/drawing/2014/main" id="{BEDECEE5-81F3-4C63-91CD-BA91754AE9AF}"/>
              </a:ext>
            </a:extLst>
          </p:cNvPr>
          <p:cNvSpPr txBox="1">
            <a:spLocks/>
          </p:cNvSpPr>
          <p:nvPr/>
        </p:nvSpPr>
        <p:spPr>
          <a:xfrm>
            <a:off x="119449" y="2429552"/>
            <a:ext cx="4286920" cy="408114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r>
              <a:rPr lang="en-US" sz="2400" dirty="0">
                <a:solidFill>
                  <a:schemeClr val="bg1">
                    <a:lumMod val="85000"/>
                  </a:schemeClr>
                </a:solidFill>
              </a:rPr>
              <a:t>Search by topics (based on quantitative data)</a:t>
            </a:r>
          </a:p>
          <a:p>
            <a:pPr>
              <a:buFont typeface="Wingdings" panose="05000000000000000000" pitchFamily="2" charset="2"/>
              <a:buChar char="Ø"/>
            </a:pPr>
            <a:r>
              <a:rPr lang="en-US" sz="2400" dirty="0">
                <a:solidFill>
                  <a:schemeClr val="bg1">
                    <a:lumMod val="85000"/>
                  </a:schemeClr>
                </a:solidFill>
              </a:rPr>
              <a:t>Variation of quantitative data</a:t>
            </a:r>
          </a:p>
          <a:p>
            <a:pPr>
              <a:buFont typeface="Wingdings" panose="05000000000000000000" pitchFamily="2" charset="2"/>
              <a:buChar char="Ø"/>
            </a:pPr>
            <a:r>
              <a:rPr lang="en-US" sz="2400" dirty="0">
                <a:solidFill>
                  <a:schemeClr val="bg1">
                    <a:lumMod val="85000"/>
                  </a:schemeClr>
                </a:solidFill>
              </a:rPr>
              <a:t>Search by topics (based on qualitative data</a:t>
            </a:r>
          </a:p>
          <a:p>
            <a:pPr>
              <a:buFont typeface="Wingdings" panose="05000000000000000000" pitchFamily="2" charset="2"/>
              <a:buChar char="Ø"/>
            </a:pPr>
            <a:r>
              <a:rPr lang="en-US" sz="2400" b="1" dirty="0">
                <a:solidFill>
                  <a:schemeClr val="tx1">
                    <a:lumMod val="75000"/>
                    <a:lumOff val="25000"/>
                  </a:schemeClr>
                </a:solidFill>
              </a:rPr>
              <a:t>Search by question numbers or CEPEJ questionnaire keys </a:t>
            </a:r>
            <a:r>
              <a:rPr lang="en-US" sz="2400" dirty="0">
                <a:solidFill>
                  <a:schemeClr val="bg1">
                    <a:lumMod val="85000"/>
                  </a:schemeClr>
                </a:solidFill>
              </a:rPr>
              <a:t>words</a:t>
            </a:r>
          </a:p>
          <a:p>
            <a:pPr>
              <a:buFont typeface="Wingdings" panose="05000000000000000000" pitchFamily="2" charset="2"/>
              <a:buChar char="Ø"/>
            </a:pPr>
            <a:r>
              <a:rPr lang="en-US" sz="2400" dirty="0">
                <a:solidFill>
                  <a:schemeClr val="bg1">
                    <a:lumMod val="85000"/>
                  </a:schemeClr>
                </a:solidFill>
              </a:rPr>
              <a:t>Reforms</a:t>
            </a:r>
          </a:p>
        </p:txBody>
      </p:sp>
      <p:sp>
        <p:nvSpPr>
          <p:cNvPr id="6" name="Speech Bubble: Rectangle 5">
            <a:extLst>
              <a:ext uri="{FF2B5EF4-FFF2-40B4-BE49-F238E27FC236}">
                <a16:creationId xmlns:a16="http://schemas.microsoft.com/office/drawing/2014/main" id="{65B64F66-2205-A996-7CF6-5E42F24C877F}"/>
              </a:ext>
            </a:extLst>
          </p:cNvPr>
          <p:cNvSpPr/>
          <p:nvPr/>
        </p:nvSpPr>
        <p:spPr>
          <a:xfrm>
            <a:off x="4406369" y="3687876"/>
            <a:ext cx="4509390" cy="2018271"/>
          </a:xfrm>
          <a:prstGeom prst="wedgeRectCallout">
            <a:avLst>
              <a:gd name="adj1" fmla="val -121249"/>
              <a:gd name="adj2" fmla="val -9092"/>
            </a:avLst>
          </a:prstGeom>
          <a:solidFill>
            <a:schemeClr val="bg1">
              <a:lumMod val="9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dirty="0">
                <a:solidFill>
                  <a:schemeClr val="tx1">
                    <a:lumMod val="65000"/>
                    <a:lumOff val="35000"/>
                  </a:schemeClr>
                </a:solidFill>
              </a:rPr>
              <a:t>This explorer is mostly suited for people familiar with the CEPEJ questionnaire numbering since the search for all countries and all years can be done by question number or questionnaire key word. </a:t>
            </a:r>
            <a:endParaRPr lang="en-GB" dirty="0">
              <a:solidFill>
                <a:schemeClr val="tx1">
                  <a:lumMod val="65000"/>
                  <a:lumOff val="35000"/>
                </a:schemeClr>
              </a:solidFill>
            </a:endParaRPr>
          </a:p>
        </p:txBody>
      </p:sp>
      <p:pic>
        <p:nvPicPr>
          <p:cNvPr id="10" name="Picture 9">
            <a:extLst>
              <a:ext uri="{FF2B5EF4-FFF2-40B4-BE49-F238E27FC236}">
                <a16:creationId xmlns:a16="http://schemas.microsoft.com/office/drawing/2014/main" id="{996D4FA9-78C7-E4E8-2BBB-A89A4D385659}"/>
              </a:ext>
            </a:extLst>
          </p:cNvPr>
          <p:cNvPicPr>
            <a:picLocks/>
          </p:cNvPicPr>
          <p:nvPr/>
        </p:nvPicPr>
        <p:blipFill>
          <a:blip r:embed="rId3"/>
          <a:srcRect/>
          <a:stretch/>
        </p:blipFill>
        <p:spPr>
          <a:xfrm>
            <a:off x="4886610" y="1681018"/>
            <a:ext cx="1611796" cy="1747982"/>
          </a:xfrm>
          <a:prstGeom prst="rect">
            <a:avLst/>
          </a:prstGeom>
          <a:solidFill>
            <a:srgbClr val="FFFF00"/>
          </a:solidFill>
          <a:ln w="76200">
            <a:noFill/>
          </a:ln>
        </p:spPr>
      </p:pic>
      <p:sp>
        <p:nvSpPr>
          <p:cNvPr id="8" name="Rectangle 7">
            <a:extLst>
              <a:ext uri="{FF2B5EF4-FFF2-40B4-BE49-F238E27FC236}">
                <a16:creationId xmlns:a16="http://schemas.microsoft.com/office/drawing/2014/main" id="{B5A6A271-A96F-76E0-080B-4BCBF40EF98A}"/>
              </a:ext>
            </a:extLst>
          </p:cNvPr>
          <p:cNvSpPr/>
          <p:nvPr/>
        </p:nvSpPr>
        <p:spPr>
          <a:xfrm>
            <a:off x="457200" y="1681018"/>
            <a:ext cx="1611796" cy="5040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a:highlight>
                  <a:srgbClr val="A2192A"/>
                </a:highlight>
              </a:rPr>
              <a:t>EXPLORERS</a:t>
            </a:r>
            <a:endParaRPr lang="en-GB" b="1" dirty="0">
              <a:highlight>
                <a:srgbClr val="A2192A"/>
              </a:highlight>
            </a:endParaRPr>
          </a:p>
        </p:txBody>
      </p:sp>
      <p:sp>
        <p:nvSpPr>
          <p:cNvPr id="4" name="Espace réservé du numéro de diapositive 5">
            <a:extLst>
              <a:ext uri="{FF2B5EF4-FFF2-40B4-BE49-F238E27FC236}">
                <a16:creationId xmlns:a16="http://schemas.microsoft.com/office/drawing/2014/main" id="{36D0446B-9A87-C609-B50D-B75BDEAB108C}"/>
              </a:ext>
            </a:extLst>
          </p:cNvPr>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699CF19A-7161-413F-9287-4C992689AB01}" type="slidenum">
              <a:rPr lang="fr-FR" altLang="fr-FR" sz="1000" smtClean="0">
                <a:solidFill>
                  <a:srgbClr val="898989"/>
                </a:solidFill>
                <a:latin typeface="Arial Narrow" panose="020B0606020202030204" pitchFamily="34" charset="0"/>
                <a:ea typeface="Arial Narrow" panose="020B0606020202030204" pitchFamily="34" charset="0"/>
                <a:cs typeface="Arial Narrow" panose="020B0606020202030204" pitchFamily="34" charset="0"/>
              </a:rPr>
              <a:pPr>
                <a:lnSpc>
                  <a:spcPct val="100000"/>
                </a:lnSpc>
                <a:spcBef>
                  <a:spcPct val="0"/>
                </a:spcBef>
                <a:buFontTx/>
                <a:buNone/>
              </a:pPr>
              <a:t>18</a:t>
            </a:fld>
            <a:endParaRPr lang="fr-FR" altLang="fr-FR" sz="1000" dirty="0">
              <a:solidFill>
                <a:srgbClr val="898989"/>
              </a:solidFill>
              <a:latin typeface="Arial Narrow" panose="020B0606020202030204" pitchFamily="34" charset="0"/>
              <a:ea typeface="Arial Narrow" panose="020B0606020202030204" pitchFamily="34" charset="0"/>
              <a:cs typeface="Arial Narrow" panose="020B0606020202030204" pitchFamily="34" charset="0"/>
            </a:endParaRPr>
          </a:p>
        </p:txBody>
      </p:sp>
    </p:spTree>
    <p:extLst>
      <p:ext uri="{BB962C8B-B14F-4D97-AF65-F5344CB8AC3E}">
        <p14:creationId xmlns:p14="http://schemas.microsoft.com/office/powerpoint/2010/main" val="923314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9EE06F-1934-47B1-90D9-1B351D7469A6}"/>
              </a:ext>
            </a:extLst>
          </p:cNvPr>
          <p:cNvSpPr>
            <a:spLocks noGrp="1"/>
          </p:cNvSpPr>
          <p:nvPr>
            <p:ph idx="1"/>
          </p:nvPr>
        </p:nvSpPr>
        <p:spPr>
          <a:xfrm>
            <a:off x="457200" y="1323854"/>
            <a:ext cx="8229600" cy="552691"/>
          </a:xfrm>
        </p:spPr>
        <p:txBody>
          <a:bodyPr>
            <a:normAutofit/>
          </a:bodyPr>
          <a:lstStyle/>
          <a:p>
            <a:pPr marL="0" lvl="0" indent="0">
              <a:lnSpc>
                <a:spcPct val="115000"/>
              </a:lnSpc>
              <a:spcBef>
                <a:spcPts val="1000"/>
              </a:spcBef>
              <a:buNone/>
            </a:pPr>
            <a:r>
              <a:rPr lang="en-GB" sz="20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rPr>
              <a:t>4.2 Content of specific explorers</a:t>
            </a:r>
          </a:p>
        </p:txBody>
      </p:sp>
      <p:sp>
        <p:nvSpPr>
          <p:cNvPr id="3" name="Content Placeholder 2">
            <a:extLst>
              <a:ext uri="{FF2B5EF4-FFF2-40B4-BE49-F238E27FC236}">
                <a16:creationId xmlns:a16="http://schemas.microsoft.com/office/drawing/2014/main" id="{BEDECEE5-81F3-4C63-91CD-BA91754AE9AF}"/>
              </a:ext>
            </a:extLst>
          </p:cNvPr>
          <p:cNvSpPr txBox="1">
            <a:spLocks/>
          </p:cNvSpPr>
          <p:nvPr/>
        </p:nvSpPr>
        <p:spPr>
          <a:xfrm>
            <a:off x="119449" y="2429552"/>
            <a:ext cx="4286920" cy="408114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r>
              <a:rPr lang="en-US" sz="2400" dirty="0">
                <a:solidFill>
                  <a:schemeClr val="bg1">
                    <a:lumMod val="85000"/>
                  </a:schemeClr>
                </a:solidFill>
              </a:rPr>
              <a:t>Search by topics (based on quantitative data)</a:t>
            </a:r>
          </a:p>
          <a:p>
            <a:pPr>
              <a:buFont typeface="Wingdings" panose="05000000000000000000" pitchFamily="2" charset="2"/>
              <a:buChar char="Ø"/>
            </a:pPr>
            <a:r>
              <a:rPr lang="en-US" sz="2400" dirty="0">
                <a:solidFill>
                  <a:schemeClr val="bg1">
                    <a:lumMod val="85000"/>
                  </a:schemeClr>
                </a:solidFill>
              </a:rPr>
              <a:t>Variation of quantitative data</a:t>
            </a:r>
          </a:p>
          <a:p>
            <a:pPr>
              <a:buFont typeface="Wingdings" panose="05000000000000000000" pitchFamily="2" charset="2"/>
              <a:buChar char="Ø"/>
            </a:pPr>
            <a:r>
              <a:rPr lang="en-US" sz="2400" dirty="0">
                <a:solidFill>
                  <a:schemeClr val="bg1">
                    <a:lumMod val="85000"/>
                  </a:schemeClr>
                </a:solidFill>
              </a:rPr>
              <a:t>Search by topics (based on qualitative data</a:t>
            </a:r>
          </a:p>
          <a:p>
            <a:pPr>
              <a:buFont typeface="Wingdings" panose="05000000000000000000" pitchFamily="2" charset="2"/>
              <a:buChar char="Ø"/>
            </a:pPr>
            <a:r>
              <a:rPr lang="en-US" sz="2400" dirty="0">
                <a:solidFill>
                  <a:schemeClr val="bg1">
                    <a:lumMod val="85000"/>
                  </a:schemeClr>
                </a:solidFill>
              </a:rPr>
              <a:t>Search by question numbers or CEPEJ questionnaire keys words</a:t>
            </a:r>
          </a:p>
          <a:p>
            <a:pPr>
              <a:buFont typeface="Wingdings" panose="05000000000000000000" pitchFamily="2" charset="2"/>
              <a:buChar char="Ø"/>
            </a:pPr>
            <a:r>
              <a:rPr lang="en-US" sz="2400" b="1" dirty="0">
                <a:solidFill>
                  <a:schemeClr val="tx1">
                    <a:lumMod val="75000"/>
                    <a:lumOff val="25000"/>
                  </a:schemeClr>
                </a:solidFill>
              </a:rPr>
              <a:t>Reforms</a:t>
            </a:r>
          </a:p>
        </p:txBody>
      </p:sp>
      <p:sp>
        <p:nvSpPr>
          <p:cNvPr id="6" name="Speech Bubble: Rectangle 5">
            <a:extLst>
              <a:ext uri="{FF2B5EF4-FFF2-40B4-BE49-F238E27FC236}">
                <a16:creationId xmlns:a16="http://schemas.microsoft.com/office/drawing/2014/main" id="{65B64F66-2205-A996-7CF6-5E42F24C877F}"/>
              </a:ext>
            </a:extLst>
          </p:cNvPr>
          <p:cNvSpPr/>
          <p:nvPr/>
        </p:nvSpPr>
        <p:spPr>
          <a:xfrm>
            <a:off x="3226200" y="4191709"/>
            <a:ext cx="5023782" cy="2018271"/>
          </a:xfrm>
          <a:prstGeom prst="wedgeRectCallout">
            <a:avLst>
              <a:gd name="adj1" fmla="val -80059"/>
              <a:gd name="adj2" fmla="val 33118"/>
            </a:avLst>
          </a:prstGeom>
          <a:solidFill>
            <a:schemeClr val="bg1">
              <a:lumMod val="9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dirty="0">
                <a:solidFill>
                  <a:schemeClr val="tx1">
                    <a:lumMod val="65000"/>
                    <a:lumOff val="35000"/>
                  </a:schemeClr>
                </a:solidFill>
              </a:rPr>
              <a:t>This explorer gives a possibility to see status and details of the reform plans for different member States and entities as well observer countries as presented by them in the last evaluation cycle. </a:t>
            </a:r>
            <a:endParaRPr lang="en-GB" dirty="0">
              <a:solidFill>
                <a:schemeClr val="tx1">
                  <a:lumMod val="65000"/>
                  <a:lumOff val="35000"/>
                </a:schemeClr>
              </a:solidFill>
            </a:endParaRPr>
          </a:p>
        </p:txBody>
      </p:sp>
      <p:pic>
        <p:nvPicPr>
          <p:cNvPr id="10" name="Picture 9">
            <a:extLst>
              <a:ext uri="{FF2B5EF4-FFF2-40B4-BE49-F238E27FC236}">
                <a16:creationId xmlns:a16="http://schemas.microsoft.com/office/drawing/2014/main" id="{996D4FA9-78C7-E4E8-2BBB-A89A4D385659}"/>
              </a:ext>
            </a:extLst>
          </p:cNvPr>
          <p:cNvPicPr>
            <a:picLocks/>
          </p:cNvPicPr>
          <p:nvPr/>
        </p:nvPicPr>
        <p:blipFill>
          <a:blip r:embed="rId3"/>
          <a:srcRect/>
          <a:stretch/>
        </p:blipFill>
        <p:spPr>
          <a:xfrm>
            <a:off x="4737632" y="1839762"/>
            <a:ext cx="2000919" cy="1694270"/>
          </a:xfrm>
          <a:prstGeom prst="rect">
            <a:avLst/>
          </a:prstGeom>
          <a:solidFill>
            <a:srgbClr val="FFFF00"/>
          </a:solidFill>
          <a:ln w="76200">
            <a:noFill/>
          </a:ln>
        </p:spPr>
      </p:pic>
      <p:sp>
        <p:nvSpPr>
          <p:cNvPr id="8" name="Rectangle 7">
            <a:extLst>
              <a:ext uri="{FF2B5EF4-FFF2-40B4-BE49-F238E27FC236}">
                <a16:creationId xmlns:a16="http://schemas.microsoft.com/office/drawing/2014/main" id="{B5A6A271-A96F-76E0-080B-4BCBF40EF98A}"/>
              </a:ext>
            </a:extLst>
          </p:cNvPr>
          <p:cNvSpPr/>
          <p:nvPr/>
        </p:nvSpPr>
        <p:spPr>
          <a:xfrm>
            <a:off x="457200" y="1681018"/>
            <a:ext cx="1611796" cy="5040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a:highlight>
                  <a:srgbClr val="A2192A"/>
                </a:highlight>
              </a:rPr>
              <a:t>EXPLORERS</a:t>
            </a:r>
            <a:endParaRPr lang="en-GB" b="1" dirty="0">
              <a:highlight>
                <a:srgbClr val="A2192A"/>
              </a:highlight>
            </a:endParaRPr>
          </a:p>
        </p:txBody>
      </p:sp>
      <p:sp>
        <p:nvSpPr>
          <p:cNvPr id="4" name="Espace réservé du numéro de diapositive 5">
            <a:extLst>
              <a:ext uri="{FF2B5EF4-FFF2-40B4-BE49-F238E27FC236}">
                <a16:creationId xmlns:a16="http://schemas.microsoft.com/office/drawing/2014/main" id="{F62493FD-FF75-4EF1-A9FE-3C3B1E6DD6A5}"/>
              </a:ext>
            </a:extLst>
          </p:cNvPr>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699CF19A-7161-413F-9287-4C992689AB01}" type="slidenum">
              <a:rPr lang="fr-FR" altLang="fr-FR" sz="1000" smtClean="0">
                <a:solidFill>
                  <a:srgbClr val="898989"/>
                </a:solidFill>
                <a:latin typeface="Arial Narrow" panose="020B0606020202030204" pitchFamily="34" charset="0"/>
                <a:ea typeface="Arial Narrow" panose="020B0606020202030204" pitchFamily="34" charset="0"/>
                <a:cs typeface="Arial Narrow" panose="020B0606020202030204" pitchFamily="34" charset="0"/>
              </a:rPr>
              <a:pPr>
                <a:lnSpc>
                  <a:spcPct val="100000"/>
                </a:lnSpc>
                <a:spcBef>
                  <a:spcPct val="0"/>
                </a:spcBef>
                <a:buFontTx/>
                <a:buNone/>
              </a:pPr>
              <a:t>19</a:t>
            </a:fld>
            <a:endParaRPr lang="fr-FR" altLang="fr-FR" sz="1000" dirty="0">
              <a:solidFill>
                <a:srgbClr val="898989"/>
              </a:solidFill>
              <a:latin typeface="Arial Narrow" panose="020B0606020202030204" pitchFamily="34" charset="0"/>
              <a:ea typeface="Arial Narrow" panose="020B0606020202030204" pitchFamily="34" charset="0"/>
              <a:cs typeface="Arial Narrow" panose="020B0606020202030204" pitchFamily="34" charset="0"/>
            </a:endParaRPr>
          </a:p>
        </p:txBody>
      </p:sp>
    </p:spTree>
    <p:extLst>
      <p:ext uri="{BB962C8B-B14F-4D97-AF65-F5344CB8AC3E}">
        <p14:creationId xmlns:p14="http://schemas.microsoft.com/office/powerpoint/2010/main" val="2110144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37C26C1-9685-464E-9A67-0B9190B7D5DD}"/>
              </a:ext>
            </a:extLst>
          </p:cNvPr>
          <p:cNvGraphicFramePr>
            <a:graphicFrameLocks noGrp="1"/>
          </p:cNvGraphicFramePr>
          <p:nvPr>
            <p:ph idx="1"/>
            <p:extLst>
              <p:ext uri="{D42A27DB-BD31-4B8C-83A1-F6EECF244321}">
                <p14:modId xmlns:p14="http://schemas.microsoft.com/office/powerpoint/2010/main" val="412027492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Espace réservé du numéro de diapositive 5">
            <a:extLst>
              <a:ext uri="{FF2B5EF4-FFF2-40B4-BE49-F238E27FC236}">
                <a16:creationId xmlns:a16="http://schemas.microsoft.com/office/drawing/2014/main" id="{1CCAB39B-AB16-0551-F163-401A5DDEE3E3}"/>
              </a:ext>
            </a:extLst>
          </p:cNvPr>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699CF19A-7161-413F-9287-4C992689AB01}" type="slidenum">
              <a:rPr lang="fr-FR" altLang="fr-FR" sz="1000" smtClean="0">
                <a:solidFill>
                  <a:srgbClr val="898989"/>
                </a:solidFill>
                <a:latin typeface="Arial Narrow" panose="020B0606020202030204" pitchFamily="34" charset="0"/>
                <a:ea typeface="Arial Narrow" panose="020B0606020202030204" pitchFamily="34" charset="0"/>
                <a:cs typeface="Arial Narrow" panose="020B0606020202030204" pitchFamily="34" charset="0"/>
              </a:rPr>
              <a:pPr>
                <a:lnSpc>
                  <a:spcPct val="100000"/>
                </a:lnSpc>
                <a:spcBef>
                  <a:spcPct val="0"/>
                </a:spcBef>
                <a:buFontTx/>
                <a:buNone/>
              </a:pPr>
              <a:t>2</a:t>
            </a:fld>
            <a:endParaRPr lang="fr-FR" altLang="fr-FR" sz="1000" dirty="0">
              <a:solidFill>
                <a:srgbClr val="898989"/>
              </a:solidFill>
              <a:latin typeface="Arial Narrow" panose="020B0606020202030204" pitchFamily="34" charset="0"/>
              <a:ea typeface="Arial Narrow" panose="020B0606020202030204" pitchFamily="34" charset="0"/>
              <a:cs typeface="Arial Narrow" panose="020B0606020202030204" pitchFamily="34" charset="0"/>
            </a:endParaRPr>
          </a:p>
        </p:txBody>
      </p:sp>
    </p:spTree>
    <p:extLst>
      <p:ext uri="{BB962C8B-B14F-4D97-AF65-F5344CB8AC3E}">
        <p14:creationId xmlns:p14="http://schemas.microsoft.com/office/powerpoint/2010/main" val="2591039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Espace réservé du numéro de diapositive 5">
            <a:extLst>
              <a:ext uri="{FF2B5EF4-FFF2-40B4-BE49-F238E27FC236}">
                <a16:creationId xmlns:a16="http://schemas.microsoft.com/office/drawing/2014/main" id="{A6DD81DC-2117-4F69-9BDD-E22D0282B32C}"/>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699CF19A-7161-413F-9287-4C992689AB01}" type="slidenum">
              <a:rPr lang="fr-FR" altLang="fr-FR" sz="1000" smtClean="0">
                <a:solidFill>
                  <a:srgbClr val="898989"/>
                </a:solidFill>
                <a:latin typeface="Arial Narrow" panose="020B0606020202030204" pitchFamily="34" charset="0"/>
                <a:ea typeface="Arial Narrow" panose="020B0606020202030204" pitchFamily="34" charset="0"/>
                <a:cs typeface="Arial Narrow" panose="020B0606020202030204" pitchFamily="34" charset="0"/>
              </a:rPr>
              <a:pPr>
                <a:lnSpc>
                  <a:spcPct val="100000"/>
                </a:lnSpc>
                <a:spcBef>
                  <a:spcPct val="0"/>
                </a:spcBef>
                <a:buFontTx/>
                <a:buNone/>
              </a:pPr>
              <a:t>20</a:t>
            </a:fld>
            <a:endParaRPr lang="fr-FR" altLang="fr-FR" sz="1000" dirty="0">
              <a:solidFill>
                <a:srgbClr val="898989"/>
              </a:solidFill>
              <a:latin typeface="Arial Narrow" panose="020B0606020202030204" pitchFamily="34" charset="0"/>
              <a:ea typeface="Arial Narrow" panose="020B0606020202030204" pitchFamily="34" charset="0"/>
              <a:cs typeface="Arial Narrow" panose="020B0606020202030204" pitchFamily="34" charset="0"/>
            </a:endParaRPr>
          </a:p>
        </p:txBody>
      </p:sp>
      <p:sp>
        <p:nvSpPr>
          <p:cNvPr id="2" name="Content Placeholder 1">
            <a:extLst>
              <a:ext uri="{FF2B5EF4-FFF2-40B4-BE49-F238E27FC236}">
                <a16:creationId xmlns:a16="http://schemas.microsoft.com/office/drawing/2014/main" id="{B5866046-5BA1-13AB-FAB4-7D53EB0959A5}"/>
              </a:ext>
            </a:extLst>
          </p:cNvPr>
          <p:cNvSpPr>
            <a:spLocks noGrp="1"/>
          </p:cNvSpPr>
          <p:nvPr>
            <p:ph idx="1"/>
          </p:nvPr>
        </p:nvSpPr>
        <p:spPr>
          <a:xfrm>
            <a:off x="756309" y="1310657"/>
            <a:ext cx="8229600" cy="552691"/>
          </a:xfrm>
        </p:spPr>
        <p:txBody>
          <a:bodyPr>
            <a:normAutofit/>
          </a:bodyPr>
          <a:lstStyle/>
          <a:p>
            <a:pPr marL="0" indent="0">
              <a:buNone/>
            </a:pPr>
            <a:r>
              <a:rPr lang="en-GB" sz="28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rPr>
              <a:t>5. Comments – what are they?</a:t>
            </a:r>
          </a:p>
          <a:p>
            <a:pPr marL="0" indent="0">
              <a:buNone/>
            </a:pPr>
            <a:endParaRPr lang="en-GB" sz="28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5A221D3-280E-060D-F743-929B52CE2CDE}"/>
              </a:ext>
            </a:extLst>
          </p:cNvPr>
          <p:cNvSpPr txBox="1">
            <a:spLocks/>
          </p:cNvSpPr>
          <p:nvPr/>
        </p:nvSpPr>
        <p:spPr>
          <a:xfrm>
            <a:off x="119448" y="2776856"/>
            <a:ext cx="8866461" cy="408114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endParaRPr lang="en-GB" sz="2400" dirty="0">
              <a:solidFill>
                <a:schemeClr val="tx1">
                  <a:lumMod val="75000"/>
                  <a:lumOff val="25000"/>
                </a:schemeClr>
              </a:solidFill>
            </a:endParaRPr>
          </a:p>
          <a:p>
            <a:pPr>
              <a:buFont typeface="Wingdings" panose="05000000000000000000" pitchFamily="2" charset="2"/>
              <a:buChar char="Ø"/>
            </a:pPr>
            <a:r>
              <a:rPr lang="en-GB" sz="2400" dirty="0">
                <a:solidFill>
                  <a:schemeClr val="tx1">
                    <a:lumMod val="75000"/>
                    <a:lumOff val="25000"/>
                  </a:schemeClr>
                </a:solidFill>
              </a:rPr>
              <a:t>General Comments</a:t>
            </a:r>
          </a:p>
          <a:p>
            <a:pPr marL="400050" lvl="1" indent="0">
              <a:buNone/>
            </a:pPr>
            <a:r>
              <a:rPr lang="en-GB" sz="1600" dirty="0">
                <a:solidFill>
                  <a:schemeClr val="tx1">
                    <a:lumMod val="75000"/>
                    <a:lumOff val="25000"/>
                  </a:schemeClr>
                </a:solidFill>
              </a:rPr>
              <a:t>apply to all evaluation cycles. Such comments refer to specificities of the national judicial system relevant to all evaluation cycles and will be helpful when analysing the replies and processing data</a:t>
            </a:r>
          </a:p>
          <a:p>
            <a:pPr>
              <a:buFont typeface="Wingdings" panose="05000000000000000000" pitchFamily="2" charset="2"/>
              <a:buChar char="Ø"/>
            </a:pPr>
            <a:endParaRPr lang="en-GB" sz="2400" dirty="0">
              <a:solidFill>
                <a:schemeClr val="tx1">
                  <a:lumMod val="75000"/>
                  <a:lumOff val="25000"/>
                </a:schemeClr>
              </a:solidFill>
            </a:endParaRPr>
          </a:p>
          <a:p>
            <a:pPr>
              <a:buFont typeface="Wingdings" panose="05000000000000000000" pitchFamily="2" charset="2"/>
              <a:buChar char="Ø"/>
            </a:pPr>
            <a:r>
              <a:rPr lang="en-GB" sz="2400" dirty="0">
                <a:solidFill>
                  <a:schemeClr val="tx1">
                    <a:lumMod val="75000"/>
                    <a:lumOff val="25000"/>
                  </a:schemeClr>
                </a:solidFill>
              </a:rPr>
              <a:t>Specific comments</a:t>
            </a:r>
          </a:p>
          <a:p>
            <a:pPr marL="400050" lvl="1" indent="0">
              <a:buNone/>
            </a:pPr>
            <a:r>
              <a:rPr lang="en-GB" sz="1600" dirty="0">
                <a:solidFill>
                  <a:schemeClr val="tx1">
                    <a:lumMod val="75000"/>
                    <a:lumOff val="25000"/>
                  </a:schemeClr>
                </a:solidFill>
              </a:rPr>
              <a:t>apply to the on-going cycle only. States use them to provide detailed information on the specificities of the national judicial system for the specific cycle, as well as explain substantial variations of data from previous evaluation rounds</a:t>
            </a:r>
          </a:p>
        </p:txBody>
      </p:sp>
      <p:sp>
        <p:nvSpPr>
          <p:cNvPr id="5" name="TextBox 4">
            <a:extLst>
              <a:ext uri="{FF2B5EF4-FFF2-40B4-BE49-F238E27FC236}">
                <a16:creationId xmlns:a16="http://schemas.microsoft.com/office/drawing/2014/main" id="{3DDE9A15-03A2-501D-7B75-C858F3B757DC}"/>
              </a:ext>
            </a:extLst>
          </p:cNvPr>
          <p:cNvSpPr txBox="1"/>
          <p:nvPr/>
        </p:nvSpPr>
        <p:spPr>
          <a:xfrm>
            <a:off x="119448" y="1765274"/>
            <a:ext cx="8866461" cy="1077218"/>
          </a:xfrm>
          <a:prstGeom prst="rect">
            <a:avLst/>
          </a:prstGeom>
          <a:noFill/>
        </p:spPr>
        <p:txBody>
          <a:bodyPr wrap="square" rtlCol="0">
            <a:spAutoFit/>
          </a:bodyPr>
          <a:lstStyle/>
          <a:p>
            <a:r>
              <a:rPr lang="en-US" sz="1600" dirty="0"/>
              <a:t>Comments are included in every explorer/dashboard, they accompany data and provide explanations specific and provided by the states/entities.</a:t>
            </a:r>
          </a:p>
          <a:p>
            <a:r>
              <a:rPr lang="en-US" sz="1600" i="1" dirty="0">
                <a:solidFill>
                  <a:srgbClr val="FF0000"/>
                </a:solidFill>
              </a:rPr>
              <a:t>Note: For proper understanding of the data in this database, it is crucial for users to supplement the data with information available in the comments.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Espace réservé du numéro de diapositive 5">
            <a:extLst>
              <a:ext uri="{FF2B5EF4-FFF2-40B4-BE49-F238E27FC236}">
                <a16:creationId xmlns:a16="http://schemas.microsoft.com/office/drawing/2014/main" id="{A6DD81DC-2117-4F69-9BDD-E22D0282B32C}"/>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699CF19A-7161-413F-9287-4C992689AB01}" type="slidenum">
              <a:rPr lang="fr-FR" altLang="fr-FR" sz="1000" smtClean="0">
                <a:solidFill>
                  <a:srgbClr val="898989"/>
                </a:solidFill>
                <a:latin typeface="Arial Narrow" panose="020B0606020202030204" pitchFamily="34" charset="0"/>
                <a:ea typeface="Arial Narrow" panose="020B0606020202030204" pitchFamily="34" charset="0"/>
                <a:cs typeface="Arial Narrow" panose="020B0606020202030204" pitchFamily="34" charset="0"/>
              </a:rPr>
              <a:pPr>
                <a:lnSpc>
                  <a:spcPct val="100000"/>
                </a:lnSpc>
                <a:spcBef>
                  <a:spcPct val="0"/>
                </a:spcBef>
                <a:buFontTx/>
                <a:buNone/>
              </a:pPr>
              <a:t>21</a:t>
            </a:fld>
            <a:endParaRPr lang="fr-FR" altLang="fr-FR" sz="1000">
              <a:solidFill>
                <a:srgbClr val="898989"/>
              </a:solidFill>
              <a:latin typeface="Arial Narrow" panose="020B0606020202030204" pitchFamily="34" charset="0"/>
              <a:ea typeface="Arial Narrow" panose="020B0606020202030204" pitchFamily="34" charset="0"/>
              <a:cs typeface="Arial Narrow" panose="020B0606020202030204" pitchFamily="34" charset="0"/>
            </a:endParaRPr>
          </a:p>
        </p:txBody>
      </p:sp>
      <p:sp>
        <p:nvSpPr>
          <p:cNvPr id="2" name="Content Placeholder 1">
            <a:extLst>
              <a:ext uri="{FF2B5EF4-FFF2-40B4-BE49-F238E27FC236}">
                <a16:creationId xmlns:a16="http://schemas.microsoft.com/office/drawing/2014/main" id="{B5866046-5BA1-13AB-FAB4-7D53EB0959A5}"/>
              </a:ext>
            </a:extLst>
          </p:cNvPr>
          <p:cNvSpPr>
            <a:spLocks noGrp="1"/>
          </p:cNvSpPr>
          <p:nvPr>
            <p:ph idx="1"/>
          </p:nvPr>
        </p:nvSpPr>
        <p:spPr>
          <a:xfrm>
            <a:off x="756309" y="1310657"/>
            <a:ext cx="8229600" cy="552691"/>
          </a:xfrm>
        </p:spPr>
        <p:txBody>
          <a:bodyPr>
            <a:normAutofit/>
          </a:bodyPr>
          <a:lstStyle/>
          <a:p>
            <a:pPr marL="0" indent="0">
              <a:buNone/>
            </a:pPr>
            <a:r>
              <a:rPr lang="en-GB" sz="28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rPr>
              <a:t>5. Comments –where they can be found?</a:t>
            </a:r>
          </a:p>
          <a:p>
            <a:pPr marL="0" indent="0">
              <a:buNone/>
            </a:pPr>
            <a:endParaRPr lang="en-GB" sz="28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5A221D3-280E-060D-F743-929B52CE2CDE}"/>
              </a:ext>
            </a:extLst>
          </p:cNvPr>
          <p:cNvSpPr txBox="1">
            <a:spLocks/>
          </p:cNvSpPr>
          <p:nvPr/>
        </p:nvSpPr>
        <p:spPr>
          <a:xfrm>
            <a:off x="119449" y="2429552"/>
            <a:ext cx="4286920" cy="408114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r>
              <a:rPr lang="en-US" sz="2400" dirty="0">
                <a:solidFill>
                  <a:schemeClr val="tx1">
                    <a:lumMod val="75000"/>
                    <a:lumOff val="25000"/>
                  </a:schemeClr>
                </a:solidFill>
              </a:rPr>
              <a:t>In tooltips</a:t>
            </a:r>
          </a:p>
          <a:p>
            <a:pPr marL="0" indent="0">
              <a:buNone/>
            </a:pPr>
            <a:r>
              <a:rPr lang="en-US" sz="1600" dirty="0">
                <a:solidFill>
                  <a:schemeClr val="tx1">
                    <a:lumMod val="75000"/>
                    <a:lumOff val="25000"/>
                  </a:schemeClr>
                </a:solidFill>
              </a:rPr>
              <a:t>Under title “Comment”, they appear as tool tips when you place cursor on appropriate place (flag, pencil,). </a:t>
            </a:r>
          </a:p>
          <a:p>
            <a:pPr marL="0" indent="0">
              <a:buNone/>
            </a:pPr>
            <a:endParaRPr lang="en-US" sz="2400" dirty="0">
              <a:solidFill>
                <a:schemeClr val="tx1">
                  <a:lumMod val="75000"/>
                  <a:lumOff val="25000"/>
                </a:schemeClr>
              </a:solidFill>
            </a:endParaRPr>
          </a:p>
          <a:p>
            <a:pPr>
              <a:buFont typeface="Wingdings" panose="05000000000000000000" pitchFamily="2" charset="2"/>
              <a:buChar char="Ø"/>
            </a:pPr>
            <a:r>
              <a:rPr lang="en-US" sz="2400" dirty="0">
                <a:solidFill>
                  <a:schemeClr val="tx1">
                    <a:lumMod val="75000"/>
                    <a:lumOff val="25000"/>
                  </a:schemeClr>
                </a:solidFill>
              </a:rPr>
              <a:t>Specific sections</a:t>
            </a:r>
          </a:p>
          <a:p>
            <a:pPr marL="0" indent="0">
              <a:buNone/>
            </a:pPr>
            <a:r>
              <a:rPr lang="en-US" sz="1600" dirty="0">
                <a:solidFill>
                  <a:schemeClr val="tx1">
                    <a:lumMod val="75000"/>
                    <a:lumOff val="25000"/>
                  </a:schemeClr>
                </a:solidFill>
              </a:rPr>
              <a:t>In specially designated sections like in the “Explorer by question number” on the right.</a:t>
            </a:r>
          </a:p>
          <a:p>
            <a:pPr marL="0" indent="0">
              <a:buNone/>
            </a:pPr>
            <a:r>
              <a:rPr lang="en-US" sz="1600" dirty="0">
                <a:solidFill>
                  <a:schemeClr val="tx1">
                    <a:lumMod val="75000"/>
                    <a:lumOff val="25000"/>
                  </a:schemeClr>
                </a:solidFill>
              </a:rPr>
              <a:t> </a:t>
            </a:r>
          </a:p>
        </p:txBody>
      </p:sp>
      <p:pic>
        <p:nvPicPr>
          <p:cNvPr id="10" name="Picture 9">
            <a:extLst>
              <a:ext uri="{FF2B5EF4-FFF2-40B4-BE49-F238E27FC236}">
                <a16:creationId xmlns:a16="http://schemas.microsoft.com/office/drawing/2014/main" id="{9CFEAF02-076B-3EC9-433E-F5F8DE192F9C}"/>
              </a:ext>
            </a:extLst>
          </p:cNvPr>
          <p:cNvPicPr>
            <a:picLocks noChangeAspect="1"/>
          </p:cNvPicPr>
          <p:nvPr/>
        </p:nvPicPr>
        <p:blipFill>
          <a:blip r:embed="rId3"/>
          <a:stretch>
            <a:fillRect/>
          </a:stretch>
        </p:blipFill>
        <p:spPr>
          <a:xfrm>
            <a:off x="3876675" y="4691806"/>
            <a:ext cx="5353050" cy="2166194"/>
          </a:xfrm>
          <a:prstGeom prst="rect">
            <a:avLst/>
          </a:prstGeom>
        </p:spPr>
      </p:pic>
      <p:pic>
        <p:nvPicPr>
          <p:cNvPr id="4" name="Picture 3">
            <a:extLst>
              <a:ext uri="{FF2B5EF4-FFF2-40B4-BE49-F238E27FC236}">
                <a16:creationId xmlns:a16="http://schemas.microsoft.com/office/drawing/2014/main" id="{4647BF80-5224-B1C0-464F-29FCEB09D73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45714" y="1756405"/>
            <a:ext cx="4440195" cy="2820662"/>
          </a:xfrm>
          <a:prstGeom prst="rect">
            <a:avLst/>
          </a:prstGeom>
          <a:noFill/>
          <a:ln>
            <a:noFill/>
          </a:ln>
        </p:spPr>
      </p:pic>
      <p:pic>
        <p:nvPicPr>
          <p:cNvPr id="6" name="Picture 5">
            <a:extLst>
              <a:ext uri="{FF2B5EF4-FFF2-40B4-BE49-F238E27FC236}">
                <a16:creationId xmlns:a16="http://schemas.microsoft.com/office/drawing/2014/main" id="{0ADCEE9D-0C1E-AE0A-7DA5-118198639E99}"/>
              </a:ext>
            </a:extLst>
          </p:cNvPr>
          <p:cNvPicPr>
            <a:picLocks noChangeAspect="1"/>
          </p:cNvPicPr>
          <p:nvPr/>
        </p:nvPicPr>
        <p:blipFill>
          <a:blip r:embed="rId5"/>
          <a:stretch>
            <a:fillRect/>
          </a:stretch>
        </p:blipFill>
        <p:spPr>
          <a:xfrm>
            <a:off x="925891" y="3422106"/>
            <a:ext cx="534044" cy="250539"/>
          </a:xfrm>
          <a:prstGeom prst="rect">
            <a:avLst/>
          </a:prstGeom>
        </p:spPr>
      </p:pic>
    </p:spTree>
    <p:extLst>
      <p:ext uri="{BB962C8B-B14F-4D97-AF65-F5344CB8AC3E}">
        <p14:creationId xmlns:p14="http://schemas.microsoft.com/office/powerpoint/2010/main" val="3959219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Espace réservé du numéro de diapositive 5">
            <a:extLst>
              <a:ext uri="{FF2B5EF4-FFF2-40B4-BE49-F238E27FC236}">
                <a16:creationId xmlns:a16="http://schemas.microsoft.com/office/drawing/2014/main" id="{A6DD81DC-2117-4F69-9BDD-E22D0282B32C}"/>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699CF19A-7161-413F-9287-4C992689AB01}" type="slidenum">
              <a:rPr lang="fr-FR" altLang="fr-FR" sz="1000" smtClean="0">
                <a:solidFill>
                  <a:srgbClr val="898989"/>
                </a:solidFill>
                <a:latin typeface="Arial Narrow" panose="020B0606020202030204" pitchFamily="34" charset="0"/>
                <a:ea typeface="Arial Narrow" panose="020B0606020202030204" pitchFamily="34" charset="0"/>
                <a:cs typeface="Arial Narrow" panose="020B0606020202030204" pitchFamily="34" charset="0"/>
              </a:rPr>
              <a:pPr>
                <a:lnSpc>
                  <a:spcPct val="100000"/>
                </a:lnSpc>
                <a:spcBef>
                  <a:spcPct val="0"/>
                </a:spcBef>
                <a:buFontTx/>
                <a:buNone/>
              </a:pPr>
              <a:t>22</a:t>
            </a:fld>
            <a:endParaRPr lang="fr-FR" altLang="fr-FR" sz="1000">
              <a:solidFill>
                <a:srgbClr val="898989"/>
              </a:solidFill>
              <a:latin typeface="Arial Narrow" panose="020B0606020202030204" pitchFamily="34" charset="0"/>
              <a:ea typeface="Arial Narrow" panose="020B0606020202030204" pitchFamily="34" charset="0"/>
              <a:cs typeface="Arial Narrow" panose="020B0606020202030204" pitchFamily="34" charset="0"/>
            </a:endParaRPr>
          </a:p>
        </p:txBody>
      </p:sp>
      <p:sp>
        <p:nvSpPr>
          <p:cNvPr id="2" name="Content Placeholder 1">
            <a:extLst>
              <a:ext uri="{FF2B5EF4-FFF2-40B4-BE49-F238E27FC236}">
                <a16:creationId xmlns:a16="http://schemas.microsoft.com/office/drawing/2014/main" id="{B5866046-5BA1-13AB-FAB4-7D53EB0959A5}"/>
              </a:ext>
            </a:extLst>
          </p:cNvPr>
          <p:cNvSpPr>
            <a:spLocks noGrp="1"/>
          </p:cNvSpPr>
          <p:nvPr>
            <p:ph idx="1"/>
          </p:nvPr>
        </p:nvSpPr>
        <p:spPr>
          <a:xfrm>
            <a:off x="756309" y="1310657"/>
            <a:ext cx="8229600" cy="552691"/>
          </a:xfrm>
        </p:spPr>
        <p:txBody>
          <a:bodyPr>
            <a:normAutofit/>
          </a:bodyPr>
          <a:lstStyle/>
          <a:p>
            <a:pPr marL="0" indent="0">
              <a:buNone/>
            </a:pPr>
            <a:r>
              <a:rPr lang="en-GB" sz="28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rPr>
              <a:t>6. Downloads from CEPEJ-STAT?</a:t>
            </a:r>
          </a:p>
          <a:p>
            <a:pPr marL="0" indent="0">
              <a:buNone/>
            </a:pPr>
            <a:endParaRPr lang="en-GB" sz="28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5A221D3-280E-060D-F743-929B52CE2CDE}"/>
              </a:ext>
            </a:extLst>
          </p:cNvPr>
          <p:cNvSpPr txBox="1">
            <a:spLocks/>
          </p:cNvSpPr>
          <p:nvPr/>
        </p:nvSpPr>
        <p:spPr>
          <a:xfrm>
            <a:off x="626076" y="2429552"/>
            <a:ext cx="8060723" cy="408114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endParaRPr lang="en-GB" sz="2400" dirty="0">
              <a:solidFill>
                <a:schemeClr val="tx1">
                  <a:lumMod val="75000"/>
                  <a:lumOff val="25000"/>
                </a:schemeClr>
              </a:solidFill>
            </a:endParaRPr>
          </a:p>
          <a:p>
            <a:pPr marL="0" indent="0">
              <a:buNone/>
            </a:pPr>
            <a:r>
              <a:rPr lang="en-GB" sz="2400" dirty="0">
                <a:solidFill>
                  <a:schemeClr val="tx1">
                    <a:lumMod val="75000"/>
                    <a:lumOff val="25000"/>
                  </a:schemeClr>
                </a:solidFill>
              </a:rPr>
              <a:t>Share</a:t>
            </a:r>
          </a:p>
          <a:p>
            <a:pPr marL="0" indent="0">
              <a:buNone/>
            </a:pPr>
            <a:r>
              <a:rPr lang="en-US" sz="1600" dirty="0">
                <a:solidFill>
                  <a:schemeClr val="tx1">
                    <a:lumMod val="75000"/>
                    <a:lumOff val="25000"/>
                  </a:schemeClr>
                </a:solidFill>
              </a:rPr>
              <a:t>by choosing this option you may share the link for the dashboard/explorer via Email, Twitter or Facebook</a:t>
            </a:r>
            <a:endParaRPr lang="en-GB" sz="2400" dirty="0">
              <a:solidFill>
                <a:schemeClr val="tx1">
                  <a:lumMod val="75000"/>
                  <a:lumOff val="25000"/>
                </a:schemeClr>
              </a:solidFill>
            </a:endParaRPr>
          </a:p>
          <a:p>
            <a:pPr marL="0" indent="0">
              <a:buNone/>
            </a:pPr>
            <a:endParaRPr lang="en-GB" sz="2400" dirty="0">
              <a:solidFill>
                <a:schemeClr val="tx1">
                  <a:lumMod val="75000"/>
                  <a:lumOff val="25000"/>
                </a:schemeClr>
              </a:solidFill>
            </a:endParaRPr>
          </a:p>
          <a:p>
            <a:pPr marL="0" indent="0">
              <a:buNone/>
            </a:pPr>
            <a:r>
              <a:rPr lang="en-GB" sz="2400" dirty="0">
                <a:solidFill>
                  <a:schemeClr val="tx1">
                    <a:lumMod val="75000"/>
                    <a:lumOff val="25000"/>
                  </a:schemeClr>
                </a:solidFill>
              </a:rPr>
              <a:t>Download</a:t>
            </a:r>
          </a:p>
          <a:p>
            <a:pPr marL="0" indent="0">
              <a:buNone/>
            </a:pPr>
            <a:r>
              <a:rPr lang="en-US" sz="1600" dirty="0">
                <a:solidFill>
                  <a:schemeClr val="tx1">
                    <a:lumMod val="75000"/>
                    <a:lumOff val="25000"/>
                  </a:schemeClr>
                </a:solidFill>
              </a:rPr>
              <a:t>by choosing this option you may download the dashboard/explorer you have selected in one of the following formats: Image, PDF or Power Point </a:t>
            </a:r>
          </a:p>
          <a:p>
            <a:pPr marL="0" indent="0">
              <a:buNone/>
            </a:pPr>
            <a:endParaRPr lang="en-US" sz="1600" dirty="0">
              <a:solidFill>
                <a:schemeClr val="tx1">
                  <a:lumMod val="75000"/>
                  <a:lumOff val="25000"/>
                </a:schemeClr>
              </a:solidFill>
            </a:endParaRPr>
          </a:p>
          <a:p>
            <a:pPr marL="0" indent="0">
              <a:buNone/>
            </a:pPr>
            <a:r>
              <a:rPr lang="en-GB" sz="2400" dirty="0">
                <a:solidFill>
                  <a:schemeClr val="tx1">
                    <a:lumMod val="75000"/>
                    <a:lumOff val="25000"/>
                  </a:schemeClr>
                </a:solidFill>
              </a:rPr>
              <a:t>Note</a:t>
            </a:r>
          </a:p>
          <a:p>
            <a:pPr marL="0" indent="0">
              <a:buNone/>
            </a:pPr>
            <a:r>
              <a:rPr lang="en-US" sz="1600" i="1" dirty="0">
                <a:solidFill>
                  <a:schemeClr val="tx1">
                    <a:lumMod val="75000"/>
                    <a:lumOff val="25000"/>
                  </a:schemeClr>
                </a:solidFill>
              </a:rPr>
              <a:t>In case the data available online are not sufficient for your analysis due to the existing format or the quantity, please contact the secretariat at cepej@coe.int</a:t>
            </a:r>
            <a:endParaRPr lang="en-GB" sz="1600" i="1" dirty="0">
              <a:solidFill>
                <a:schemeClr val="tx1">
                  <a:lumMod val="75000"/>
                  <a:lumOff val="25000"/>
                </a:schemeClr>
              </a:solidFill>
            </a:endParaRPr>
          </a:p>
        </p:txBody>
      </p:sp>
      <p:sp>
        <p:nvSpPr>
          <p:cNvPr id="5" name="TextBox 4">
            <a:extLst>
              <a:ext uri="{FF2B5EF4-FFF2-40B4-BE49-F238E27FC236}">
                <a16:creationId xmlns:a16="http://schemas.microsoft.com/office/drawing/2014/main" id="{3DDE9A15-03A2-501D-7B75-C858F3B757DC}"/>
              </a:ext>
            </a:extLst>
          </p:cNvPr>
          <p:cNvSpPr txBox="1"/>
          <p:nvPr/>
        </p:nvSpPr>
        <p:spPr>
          <a:xfrm>
            <a:off x="551935" y="1765274"/>
            <a:ext cx="8433974" cy="584775"/>
          </a:xfrm>
          <a:prstGeom prst="rect">
            <a:avLst/>
          </a:prstGeom>
          <a:noFill/>
        </p:spPr>
        <p:txBody>
          <a:bodyPr wrap="square" rtlCol="0">
            <a:spAutoFit/>
          </a:bodyPr>
          <a:lstStyle/>
          <a:p>
            <a:r>
              <a:rPr lang="en-US" sz="1600" dirty="0"/>
              <a:t>At the right bottom part of each screen, you can find a menu with different options that enable you to do some actions among which to download or share these explorers or dashboards. </a:t>
            </a:r>
          </a:p>
        </p:txBody>
      </p:sp>
      <p:pic>
        <p:nvPicPr>
          <p:cNvPr id="4" name="Picture 3">
            <a:extLst>
              <a:ext uri="{FF2B5EF4-FFF2-40B4-BE49-F238E27FC236}">
                <a16:creationId xmlns:a16="http://schemas.microsoft.com/office/drawing/2014/main" id="{35289652-ACDE-C8B8-5B7E-9DDEFBC7B8E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16982" y="2436632"/>
            <a:ext cx="3103880" cy="352425"/>
          </a:xfrm>
          <a:prstGeom prst="rect">
            <a:avLst/>
          </a:prstGeom>
          <a:noFill/>
          <a:ln>
            <a:solidFill>
              <a:srgbClr val="FF0000"/>
            </a:solidFill>
          </a:ln>
        </p:spPr>
      </p:pic>
      <p:pic>
        <p:nvPicPr>
          <p:cNvPr id="6" name="Picture 5">
            <a:extLst>
              <a:ext uri="{FF2B5EF4-FFF2-40B4-BE49-F238E27FC236}">
                <a16:creationId xmlns:a16="http://schemas.microsoft.com/office/drawing/2014/main" id="{C75C1675-2ED3-0994-D112-B36B56F9703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44594" y="2974245"/>
            <a:ext cx="381000" cy="238125"/>
          </a:xfrm>
          <a:prstGeom prst="rect">
            <a:avLst/>
          </a:prstGeom>
          <a:noFill/>
          <a:ln>
            <a:noFill/>
          </a:ln>
        </p:spPr>
      </p:pic>
      <p:pic>
        <p:nvPicPr>
          <p:cNvPr id="7" name="Picture 6">
            <a:extLst>
              <a:ext uri="{FF2B5EF4-FFF2-40B4-BE49-F238E27FC236}">
                <a16:creationId xmlns:a16="http://schemas.microsoft.com/office/drawing/2014/main" id="{E646E88C-91A8-1549-1CA7-20E5D889AE4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08887" y="4429658"/>
            <a:ext cx="400050" cy="247650"/>
          </a:xfrm>
          <a:prstGeom prst="rect">
            <a:avLst/>
          </a:prstGeom>
          <a:noFill/>
          <a:ln>
            <a:noFill/>
          </a:ln>
        </p:spPr>
      </p:pic>
    </p:spTree>
    <p:extLst>
      <p:ext uri="{BB962C8B-B14F-4D97-AF65-F5344CB8AC3E}">
        <p14:creationId xmlns:p14="http://schemas.microsoft.com/office/powerpoint/2010/main" val="2821436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Espace réservé du numéro de diapositive 5">
            <a:extLst>
              <a:ext uri="{FF2B5EF4-FFF2-40B4-BE49-F238E27FC236}">
                <a16:creationId xmlns:a16="http://schemas.microsoft.com/office/drawing/2014/main" id="{A6DD81DC-2117-4F69-9BDD-E22D0282B32C}"/>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699CF19A-7161-413F-9287-4C992689AB01}" type="slidenum">
              <a:rPr lang="fr-FR" altLang="fr-FR" sz="1000" smtClean="0">
                <a:solidFill>
                  <a:srgbClr val="898989"/>
                </a:solidFill>
                <a:latin typeface="Arial Narrow" panose="020B0606020202030204" pitchFamily="34" charset="0"/>
                <a:ea typeface="Arial Narrow" panose="020B0606020202030204" pitchFamily="34" charset="0"/>
                <a:cs typeface="Arial Narrow" panose="020B0606020202030204" pitchFamily="34" charset="0"/>
              </a:rPr>
              <a:pPr>
                <a:lnSpc>
                  <a:spcPct val="100000"/>
                </a:lnSpc>
                <a:spcBef>
                  <a:spcPct val="0"/>
                </a:spcBef>
                <a:buFontTx/>
                <a:buNone/>
              </a:pPr>
              <a:t>23</a:t>
            </a:fld>
            <a:endParaRPr lang="fr-FR" altLang="fr-FR" sz="1000">
              <a:solidFill>
                <a:srgbClr val="898989"/>
              </a:solidFill>
              <a:latin typeface="Arial Narrow" panose="020B0606020202030204" pitchFamily="34" charset="0"/>
              <a:ea typeface="Arial Narrow" panose="020B0606020202030204" pitchFamily="34" charset="0"/>
              <a:cs typeface="Arial Narrow" panose="020B0606020202030204" pitchFamily="34" charset="0"/>
            </a:endParaRPr>
          </a:p>
        </p:txBody>
      </p:sp>
      <p:sp>
        <p:nvSpPr>
          <p:cNvPr id="2" name="Content Placeholder 1">
            <a:extLst>
              <a:ext uri="{FF2B5EF4-FFF2-40B4-BE49-F238E27FC236}">
                <a16:creationId xmlns:a16="http://schemas.microsoft.com/office/drawing/2014/main" id="{B5866046-5BA1-13AB-FAB4-7D53EB0959A5}"/>
              </a:ext>
            </a:extLst>
          </p:cNvPr>
          <p:cNvSpPr>
            <a:spLocks noGrp="1"/>
          </p:cNvSpPr>
          <p:nvPr>
            <p:ph idx="1"/>
          </p:nvPr>
        </p:nvSpPr>
        <p:spPr>
          <a:xfrm>
            <a:off x="756309" y="1310657"/>
            <a:ext cx="8229600" cy="552691"/>
          </a:xfrm>
        </p:spPr>
        <p:txBody>
          <a:bodyPr>
            <a:normAutofit/>
          </a:bodyPr>
          <a:lstStyle/>
          <a:p>
            <a:pPr marL="0" indent="0">
              <a:buNone/>
            </a:pPr>
            <a:r>
              <a:rPr lang="en-US" sz="28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rPr>
              <a:t>7.	Where to find what?</a:t>
            </a:r>
            <a:endParaRPr lang="en-GB" sz="28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5A221D3-280E-060D-F743-929B52CE2CDE}"/>
              </a:ext>
            </a:extLst>
          </p:cNvPr>
          <p:cNvSpPr txBox="1">
            <a:spLocks/>
          </p:cNvSpPr>
          <p:nvPr/>
        </p:nvSpPr>
        <p:spPr>
          <a:xfrm>
            <a:off x="756309" y="2843683"/>
            <a:ext cx="7500551" cy="330527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r>
              <a:rPr lang="en-US" sz="2400" dirty="0">
                <a:solidFill>
                  <a:schemeClr val="tx1">
                    <a:lumMod val="75000"/>
                    <a:lumOff val="25000"/>
                  </a:schemeClr>
                </a:solidFill>
              </a:rPr>
              <a:t>Budget </a:t>
            </a:r>
          </a:p>
          <a:p>
            <a:pPr>
              <a:buFont typeface="Wingdings" panose="05000000000000000000" pitchFamily="2" charset="2"/>
              <a:buChar char="Ø"/>
            </a:pPr>
            <a:r>
              <a:rPr lang="en-US" sz="2400" dirty="0">
                <a:solidFill>
                  <a:schemeClr val="tx1">
                    <a:lumMod val="75000"/>
                    <a:lumOff val="25000"/>
                  </a:schemeClr>
                </a:solidFill>
              </a:rPr>
              <a:t>Efficiency and Case flow</a:t>
            </a:r>
          </a:p>
          <a:p>
            <a:pPr>
              <a:buFont typeface="Wingdings" panose="05000000000000000000" pitchFamily="2" charset="2"/>
              <a:buChar char="Ø"/>
            </a:pPr>
            <a:r>
              <a:rPr lang="en-US" sz="2400" dirty="0">
                <a:solidFill>
                  <a:schemeClr val="tx1">
                    <a:lumMod val="75000"/>
                    <a:lumOff val="25000"/>
                  </a:schemeClr>
                </a:solidFill>
              </a:rPr>
              <a:t>Professionals</a:t>
            </a:r>
          </a:p>
          <a:p>
            <a:pPr>
              <a:buFont typeface="Wingdings" panose="05000000000000000000" pitchFamily="2" charset="2"/>
              <a:buChar char="Ø"/>
            </a:pPr>
            <a:r>
              <a:rPr lang="en-US" sz="2400" dirty="0">
                <a:solidFill>
                  <a:schemeClr val="tx1">
                    <a:lumMod val="75000"/>
                    <a:lumOff val="25000"/>
                  </a:schemeClr>
                </a:solidFill>
              </a:rPr>
              <a:t>Information and Communication technology</a:t>
            </a:r>
          </a:p>
          <a:p>
            <a:pPr>
              <a:buFont typeface="Wingdings" panose="05000000000000000000" pitchFamily="2" charset="2"/>
              <a:buChar char="Ø"/>
            </a:pPr>
            <a:r>
              <a:rPr lang="en-US" sz="2400" dirty="0">
                <a:solidFill>
                  <a:schemeClr val="tx1">
                    <a:lumMod val="75000"/>
                    <a:lumOff val="25000"/>
                  </a:schemeClr>
                </a:solidFill>
              </a:rPr>
              <a:t>Gender equality</a:t>
            </a:r>
          </a:p>
          <a:p>
            <a:pPr>
              <a:buFont typeface="Wingdings" panose="05000000000000000000" pitchFamily="2" charset="2"/>
              <a:buChar char="Ø"/>
            </a:pPr>
            <a:r>
              <a:rPr lang="en-US" sz="2400" dirty="0">
                <a:solidFill>
                  <a:schemeClr val="tx1">
                    <a:lumMod val="75000"/>
                    <a:lumOff val="25000"/>
                  </a:schemeClr>
                </a:solidFill>
              </a:rPr>
              <a:t>Qualitative data</a:t>
            </a:r>
            <a:r>
              <a:rPr lang="en-US" sz="1600" dirty="0">
                <a:solidFill>
                  <a:schemeClr val="tx1">
                    <a:lumMod val="75000"/>
                    <a:lumOff val="25000"/>
                  </a:schemeClr>
                </a:solidFill>
              </a:rPr>
              <a:t> </a:t>
            </a:r>
          </a:p>
        </p:txBody>
      </p:sp>
      <p:sp>
        <p:nvSpPr>
          <p:cNvPr id="5" name="TextBox 4">
            <a:extLst>
              <a:ext uri="{FF2B5EF4-FFF2-40B4-BE49-F238E27FC236}">
                <a16:creationId xmlns:a16="http://schemas.microsoft.com/office/drawing/2014/main" id="{1F6A6845-ABD1-B1FD-30CE-6AF534920473}"/>
              </a:ext>
            </a:extLst>
          </p:cNvPr>
          <p:cNvSpPr txBox="1"/>
          <p:nvPr/>
        </p:nvSpPr>
        <p:spPr>
          <a:xfrm>
            <a:off x="551935" y="1765274"/>
            <a:ext cx="8433974" cy="400110"/>
          </a:xfrm>
          <a:prstGeom prst="rect">
            <a:avLst/>
          </a:prstGeom>
          <a:noFill/>
        </p:spPr>
        <p:txBody>
          <a:bodyPr wrap="square" rtlCol="0">
            <a:spAutoFit/>
          </a:bodyPr>
          <a:lstStyle/>
          <a:p>
            <a:pPr algn="ctr"/>
            <a:r>
              <a:rPr lang="en-US" sz="2000" dirty="0"/>
              <a:t>This section will show different ways to find similar information for : </a:t>
            </a:r>
          </a:p>
        </p:txBody>
      </p:sp>
    </p:spTree>
    <p:extLst>
      <p:ext uri="{BB962C8B-B14F-4D97-AF65-F5344CB8AC3E}">
        <p14:creationId xmlns:p14="http://schemas.microsoft.com/office/powerpoint/2010/main" val="3801156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Espace réservé du numéro de diapositive 5">
            <a:extLst>
              <a:ext uri="{FF2B5EF4-FFF2-40B4-BE49-F238E27FC236}">
                <a16:creationId xmlns:a16="http://schemas.microsoft.com/office/drawing/2014/main" id="{A6DD81DC-2117-4F69-9BDD-E22D0282B32C}"/>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699CF19A-7161-413F-9287-4C992689AB01}" type="slidenum">
              <a:rPr lang="fr-FR" altLang="fr-FR" sz="1000" smtClean="0">
                <a:solidFill>
                  <a:srgbClr val="898989"/>
                </a:solidFill>
                <a:latin typeface="Arial Narrow" panose="020B0606020202030204" pitchFamily="34" charset="0"/>
                <a:ea typeface="Arial Narrow" panose="020B0606020202030204" pitchFamily="34" charset="0"/>
                <a:cs typeface="Arial Narrow" panose="020B0606020202030204" pitchFamily="34" charset="0"/>
              </a:rPr>
              <a:pPr>
                <a:lnSpc>
                  <a:spcPct val="100000"/>
                </a:lnSpc>
                <a:spcBef>
                  <a:spcPct val="0"/>
                </a:spcBef>
                <a:buFontTx/>
                <a:buNone/>
              </a:pPr>
              <a:t>24</a:t>
            </a:fld>
            <a:endParaRPr lang="fr-FR" altLang="fr-FR" sz="1000">
              <a:solidFill>
                <a:srgbClr val="898989"/>
              </a:solidFill>
              <a:latin typeface="Arial Narrow" panose="020B0606020202030204" pitchFamily="34" charset="0"/>
              <a:ea typeface="Arial Narrow" panose="020B0606020202030204" pitchFamily="34" charset="0"/>
              <a:cs typeface="Arial Narrow" panose="020B0606020202030204" pitchFamily="34" charset="0"/>
            </a:endParaRPr>
          </a:p>
        </p:txBody>
      </p:sp>
      <p:sp>
        <p:nvSpPr>
          <p:cNvPr id="2" name="Content Placeholder 1">
            <a:extLst>
              <a:ext uri="{FF2B5EF4-FFF2-40B4-BE49-F238E27FC236}">
                <a16:creationId xmlns:a16="http://schemas.microsoft.com/office/drawing/2014/main" id="{B5866046-5BA1-13AB-FAB4-7D53EB0959A5}"/>
              </a:ext>
            </a:extLst>
          </p:cNvPr>
          <p:cNvSpPr>
            <a:spLocks noGrp="1"/>
          </p:cNvSpPr>
          <p:nvPr>
            <p:ph idx="1"/>
          </p:nvPr>
        </p:nvSpPr>
        <p:spPr>
          <a:xfrm>
            <a:off x="640979" y="1253752"/>
            <a:ext cx="6881440" cy="552691"/>
          </a:xfrm>
        </p:spPr>
        <p:txBody>
          <a:bodyPr>
            <a:normAutofit/>
          </a:bodyPr>
          <a:lstStyle/>
          <a:p>
            <a:pPr marL="0" indent="0">
              <a:buNone/>
            </a:pPr>
            <a:r>
              <a:rPr lang="en-US" sz="28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rPr>
              <a:t>7.1	Where to find </a:t>
            </a:r>
            <a:r>
              <a:rPr lang="en-US" sz="2800" b="1" dirty="0">
                <a:solidFill>
                  <a:srgbClr val="C00000"/>
                </a:solidFill>
                <a:latin typeface="Cambria" panose="02040503050406030204" pitchFamily="18" charset="0"/>
                <a:ea typeface="Times New Roman" panose="02020603050405020304" pitchFamily="18" charset="0"/>
                <a:cs typeface="Times New Roman" panose="02020603050405020304" pitchFamily="18" charset="0"/>
              </a:rPr>
              <a:t>Budget?</a:t>
            </a:r>
            <a:r>
              <a:rPr lang="en-US" sz="28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en-GB" sz="2800" b="1" dirty="0">
              <a:solidFill>
                <a:srgbClr val="C00000"/>
              </a:solidFill>
              <a:latin typeface="Cambria" panose="02040503050406030204" pitchFamily="18" charset="0"/>
              <a:ea typeface="Times New Roman" panose="02020603050405020304" pitchFamily="18" charset="0"/>
              <a:cs typeface="Times New Roman" panose="02020603050405020304" pitchFamily="18" charset="0"/>
            </a:endParaRPr>
          </a:p>
          <a:p>
            <a:pPr marL="0" indent="0">
              <a:buNone/>
            </a:pPr>
            <a:endParaRPr lang="en-GB" sz="28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5A221D3-280E-060D-F743-929B52CE2CDE}"/>
              </a:ext>
            </a:extLst>
          </p:cNvPr>
          <p:cNvSpPr txBox="1">
            <a:spLocks/>
          </p:cNvSpPr>
          <p:nvPr/>
        </p:nvSpPr>
        <p:spPr>
          <a:xfrm>
            <a:off x="87549" y="2008141"/>
            <a:ext cx="8609413" cy="463270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spcBef>
                <a:spcPts val="2400"/>
              </a:spcBef>
              <a:buFont typeface="+mj-lt"/>
              <a:buAutoNum type="arabicPeriod"/>
            </a:pPr>
            <a:r>
              <a:rPr lang="en-US" sz="2000" dirty="0">
                <a:solidFill>
                  <a:schemeClr val="tx1">
                    <a:lumMod val="75000"/>
                    <a:lumOff val="25000"/>
                  </a:schemeClr>
                </a:solidFill>
              </a:rPr>
              <a:t>The dashboard focused on budget data (</a:t>
            </a:r>
            <a:r>
              <a:rPr lang="en-US" sz="2000" dirty="0">
                <a:solidFill>
                  <a:schemeClr val="tx1">
                    <a:lumMod val="75000"/>
                    <a:lumOff val="25000"/>
                  </a:schemeClr>
                </a:solidFill>
                <a:hlinkClick r:id="rId3"/>
              </a:rPr>
              <a:t>Budget of judicial systems</a:t>
            </a:r>
            <a:r>
              <a:rPr lang="en-US" sz="2000" dirty="0">
                <a:solidFill>
                  <a:schemeClr val="tx1">
                    <a:lumMod val="75000"/>
                    <a:lumOff val="25000"/>
                  </a:schemeClr>
                </a:solidFill>
              </a:rPr>
              <a:t>) combining different presentation for all states/entities best for getting a general overview on budget.</a:t>
            </a:r>
          </a:p>
          <a:p>
            <a:pPr marL="457200" indent="-457200">
              <a:spcBef>
                <a:spcPts val="2400"/>
              </a:spcBef>
              <a:buFont typeface="+mj-lt"/>
              <a:buAutoNum type="arabicPeriod"/>
            </a:pPr>
            <a:r>
              <a:rPr lang="en-US" sz="2000" dirty="0">
                <a:solidFill>
                  <a:schemeClr val="tx1">
                    <a:lumMod val="75000"/>
                    <a:lumOff val="25000"/>
                  </a:schemeClr>
                </a:solidFill>
              </a:rPr>
              <a:t>For all details on budget best to use the explorers where all collected data suitable for comparing different states/entities are available:</a:t>
            </a:r>
          </a:p>
          <a:p>
            <a:pPr marL="857250" lvl="1" indent="-457200">
              <a:spcBef>
                <a:spcPts val="2400"/>
              </a:spcBef>
              <a:buFont typeface="+mj-lt"/>
              <a:buAutoNum type="romanLcPeriod"/>
            </a:pPr>
            <a:r>
              <a:rPr lang="en-US" sz="1800" dirty="0">
                <a:solidFill>
                  <a:schemeClr val="tx1">
                    <a:lumMod val="75000"/>
                    <a:lumOff val="25000"/>
                  </a:schemeClr>
                </a:solidFill>
                <a:hlinkClick r:id="rId4"/>
              </a:rPr>
              <a:t>Search by topics (based on quantitative data)</a:t>
            </a:r>
            <a:r>
              <a:rPr lang="en-US" sz="1800" dirty="0">
                <a:solidFill>
                  <a:schemeClr val="tx1">
                    <a:lumMod val="75000"/>
                    <a:lumOff val="25000"/>
                  </a:schemeClr>
                </a:solidFill>
              </a:rPr>
              <a:t>, for numeric data, presented as simple table, where one could select  the category (Budget/Implemented budget or Approved budget) and browse all available subgroups of questions also available in format of bar charts or maps.</a:t>
            </a:r>
          </a:p>
          <a:p>
            <a:pPr marL="857250" lvl="1" indent="-457200">
              <a:spcBef>
                <a:spcPts val="2400"/>
              </a:spcBef>
              <a:buFont typeface="+mj-lt"/>
              <a:buAutoNum type="romanLcPeriod"/>
            </a:pPr>
            <a:r>
              <a:rPr lang="en-US" sz="1800" dirty="0">
                <a:solidFill>
                  <a:schemeClr val="tx1">
                    <a:lumMod val="75000"/>
                    <a:lumOff val="25000"/>
                  </a:schemeClr>
                </a:solidFill>
              </a:rPr>
              <a:t>Or for all qualitative information on budget, one could visit the </a:t>
            </a:r>
            <a:r>
              <a:rPr lang="en-US" sz="1800" dirty="0">
                <a:solidFill>
                  <a:schemeClr val="tx1">
                    <a:lumMod val="75000"/>
                    <a:lumOff val="25000"/>
                  </a:schemeClr>
                </a:solidFill>
                <a:hlinkClick r:id="rId5"/>
              </a:rPr>
              <a:t>Search by topics (based on qualitative data) </a:t>
            </a:r>
            <a:r>
              <a:rPr lang="en-US" sz="1800" dirty="0">
                <a:solidFill>
                  <a:schemeClr val="tx1">
                    <a:lumMod val="75000"/>
                    <a:lumOff val="25000"/>
                  </a:schemeClr>
                </a:solidFill>
              </a:rPr>
              <a:t>and select the topic “Budget”. All adequate subgroups will be then listed for selection. Data is presented as frequency charts and maps.</a:t>
            </a:r>
          </a:p>
        </p:txBody>
      </p:sp>
    </p:spTree>
    <p:extLst>
      <p:ext uri="{BB962C8B-B14F-4D97-AF65-F5344CB8AC3E}">
        <p14:creationId xmlns:p14="http://schemas.microsoft.com/office/powerpoint/2010/main" val="594330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Espace réservé du numéro de diapositive 5">
            <a:extLst>
              <a:ext uri="{FF2B5EF4-FFF2-40B4-BE49-F238E27FC236}">
                <a16:creationId xmlns:a16="http://schemas.microsoft.com/office/drawing/2014/main" id="{A6DD81DC-2117-4F69-9BDD-E22D0282B32C}"/>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699CF19A-7161-413F-9287-4C992689AB01}" type="slidenum">
              <a:rPr lang="fr-FR" altLang="fr-FR" sz="1000" smtClean="0">
                <a:solidFill>
                  <a:srgbClr val="898989"/>
                </a:solidFill>
                <a:latin typeface="Arial Narrow" panose="020B0606020202030204" pitchFamily="34" charset="0"/>
                <a:ea typeface="Arial Narrow" panose="020B0606020202030204" pitchFamily="34" charset="0"/>
                <a:cs typeface="Arial Narrow" panose="020B0606020202030204" pitchFamily="34" charset="0"/>
              </a:rPr>
              <a:pPr>
                <a:lnSpc>
                  <a:spcPct val="100000"/>
                </a:lnSpc>
                <a:spcBef>
                  <a:spcPct val="0"/>
                </a:spcBef>
                <a:buFontTx/>
                <a:buNone/>
              </a:pPr>
              <a:t>25</a:t>
            </a:fld>
            <a:endParaRPr lang="fr-FR" altLang="fr-FR" sz="1000">
              <a:solidFill>
                <a:srgbClr val="898989"/>
              </a:solidFill>
              <a:latin typeface="Arial Narrow" panose="020B0606020202030204" pitchFamily="34" charset="0"/>
              <a:ea typeface="Arial Narrow" panose="020B0606020202030204" pitchFamily="34" charset="0"/>
              <a:cs typeface="Arial Narrow" panose="020B0606020202030204" pitchFamily="34" charset="0"/>
            </a:endParaRPr>
          </a:p>
        </p:txBody>
      </p:sp>
      <p:sp>
        <p:nvSpPr>
          <p:cNvPr id="3" name="Content Placeholder 2">
            <a:extLst>
              <a:ext uri="{FF2B5EF4-FFF2-40B4-BE49-F238E27FC236}">
                <a16:creationId xmlns:a16="http://schemas.microsoft.com/office/drawing/2014/main" id="{85A221D3-280E-060D-F743-929B52CE2CDE}"/>
              </a:ext>
            </a:extLst>
          </p:cNvPr>
          <p:cNvSpPr txBox="1">
            <a:spLocks/>
          </p:cNvSpPr>
          <p:nvPr/>
        </p:nvSpPr>
        <p:spPr>
          <a:xfrm>
            <a:off x="138770" y="2015747"/>
            <a:ext cx="8866460" cy="463270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1600" dirty="0">
              <a:solidFill>
                <a:schemeClr val="tx1">
                  <a:lumMod val="75000"/>
                  <a:lumOff val="25000"/>
                </a:schemeClr>
              </a:solidFill>
            </a:endParaRPr>
          </a:p>
        </p:txBody>
      </p:sp>
      <p:sp>
        <p:nvSpPr>
          <p:cNvPr id="2" name="Content Placeholder 1">
            <a:extLst>
              <a:ext uri="{FF2B5EF4-FFF2-40B4-BE49-F238E27FC236}">
                <a16:creationId xmlns:a16="http://schemas.microsoft.com/office/drawing/2014/main" id="{C68C994A-E27A-4419-6BD0-08D5C4FF5F2B}"/>
              </a:ext>
            </a:extLst>
          </p:cNvPr>
          <p:cNvSpPr>
            <a:spLocks noGrp="1"/>
          </p:cNvSpPr>
          <p:nvPr>
            <p:ph idx="1"/>
          </p:nvPr>
        </p:nvSpPr>
        <p:spPr>
          <a:xfrm>
            <a:off x="640978" y="1253752"/>
            <a:ext cx="8045821" cy="552691"/>
          </a:xfrm>
        </p:spPr>
        <p:txBody>
          <a:bodyPr>
            <a:normAutofit/>
          </a:bodyPr>
          <a:lstStyle/>
          <a:p>
            <a:pPr marL="0" indent="0">
              <a:buNone/>
            </a:pPr>
            <a:r>
              <a:rPr lang="en-US" sz="28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rPr>
              <a:t>7.1	Where to find </a:t>
            </a:r>
            <a:r>
              <a:rPr lang="en-US" sz="2800" b="1" dirty="0">
                <a:solidFill>
                  <a:srgbClr val="C00000"/>
                </a:solidFill>
                <a:latin typeface="Cambria" panose="02040503050406030204" pitchFamily="18" charset="0"/>
                <a:ea typeface="Times New Roman" panose="02020603050405020304" pitchFamily="18" charset="0"/>
                <a:cs typeface="Times New Roman" panose="02020603050405020304" pitchFamily="18" charset="0"/>
              </a:rPr>
              <a:t>Budget?</a:t>
            </a:r>
            <a:r>
              <a:rPr lang="en-US" sz="28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US" sz="2800" dirty="0"/>
              <a:t> (Video)</a:t>
            </a:r>
            <a:endParaRPr lang="en-GB" sz="2800" b="1" dirty="0">
              <a:solidFill>
                <a:srgbClr val="C00000"/>
              </a:solidFill>
              <a:latin typeface="Cambria" panose="02040503050406030204" pitchFamily="18" charset="0"/>
              <a:ea typeface="Times New Roman" panose="02020603050405020304" pitchFamily="18" charset="0"/>
              <a:cs typeface="Times New Roman" panose="02020603050405020304" pitchFamily="18" charset="0"/>
            </a:endParaRPr>
          </a:p>
          <a:p>
            <a:pPr marL="0" indent="0">
              <a:buNone/>
            </a:pPr>
            <a:endParaRPr lang="en-GB" sz="28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pic>
        <p:nvPicPr>
          <p:cNvPr id="7" name="Budget (EN)">
            <a:hlinkClick r:id="" action="ppaction://media"/>
            <a:extLst>
              <a:ext uri="{FF2B5EF4-FFF2-40B4-BE49-F238E27FC236}">
                <a16:creationId xmlns:a16="http://schemas.microsoft.com/office/drawing/2014/main" id="{06A05B90-3384-D56A-9825-84BFC99889EC}"/>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38770" y="1806442"/>
            <a:ext cx="8866460" cy="4334713"/>
          </a:xfrm>
          <a:prstGeom prst="rect">
            <a:avLst/>
          </a:prstGeom>
        </p:spPr>
      </p:pic>
    </p:spTree>
    <p:extLst>
      <p:ext uri="{BB962C8B-B14F-4D97-AF65-F5344CB8AC3E}">
        <p14:creationId xmlns:p14="http://schemas.microsoft.com/office/powerpoint/2010/main" val="400067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626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fill="hold" display="0">
                  <p:stCondLst>
                    <p:cond delay="indefinite"/>
                  </p:stCondLst>
                </p:cTn>
                <p:tgtEl>
                  <p:spTgt spid="7"/>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Espace réservé du numéro de diapositive 5">
            <a:extLst>
              <a:ext uri="{FF2B5EF4-FFF2-40B4-BE49-F238E27FC236}">
                <a16:creationId xmlns:a16="http://schemas.microsoft.com/office/drawing/2014/main" id="{A6DD81DC-2117-4F69-9BDD-E22D0282B32C}"/>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699CF19A-7161-413F-9287-4C992689AB01}" type="slidenum">
              <a:rPr lang="fr-FR" altLang="fr-FR" sz="1000" smtClean="0">
                <a:solidFill>
                  <a:srgbClr val="898989"/>
                </a:solidFill>
                <a:latin typeface="Arial Narrow" panose="020B0606020202030204" pitchFamily="34" charset="0"/>
                <a:ea typeface="Arial Narrow" panose="020B0606020202030204" pitchFamily="34" charset="0"/>
                <a:cs typeface="Arial Narrow" panose="020B0606020202030204" pitchFamily="34" charset="0"/>
              </a:rPr>
              <a:pPr>
                <a:lnSpc>
                  <a:spcPct val="100000"/>
                </a:lnSpc>
                <a:spcBef>
                  <a:spcPct val="0"/>
                </a:spcBef>
                <a:buFontTx/>
                <a:buNone/>
              </a:pPr>
              <a:t>26</a:t>
            </a:fld>
            <a:endParaRPr lang="fr-FR" altLang="fr-FR" sz="1000">
              <a:solidFill>
                <a:srgbClr val="898989"/>
              </a:solidFill>
              <a:latin typeface="Arial Narrow" panose="020B0606020202030204" pitchFamily="34" charset="0"/>
              <a:ea typeface="Arial Narrow" panose="020B0606020202030204" pitchFamily="34" charset="0"/>
              <a:cs typeface="Arial Narrow" panose="020B0606020202030204" pitchFamily="34" charset="0"/>
            </a:endParaRPr>
          </a:p>
        </p:txBody>
      </p:sp>
      <p:sp>
        <p:nvSpPr>
          <p:cNvPr id="3" name="Content Placeholder 2">
            <a:extLst>
              <a:ext uri="{FF2B5EF4-FFF2-40B4-BE49-F238E27FC236}">
                <a16:creationId xmlns:a16="http://schemas.microsoft.com/office/drawing/2014/main" id="{85A221D3-280E-060D-F743-929B52CE2CDE}"/>
              </a:ext>
            </a:extLst>
          </p:cNvPr>
          <p:cNvSpPr txBox="1">
            <a:spLocks/>
          </p:cNvSpPr>
          <p:nvPr/>
        </p:nvSpPr>
        <p:spPr>
          <a:xfrm>
            <a:off x="709036" y="2015747"/>
            <a:ext cx="8080737" cy="463270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spcBef>
                <a:spcPts val="2400"/>
              </a:spcBef>
              <a:buFont typeface="+mj-lt"/>
              <a:buAutoNum type="arabicPeriod"/>
            </a:pPr>
            <a:r>
              <a:rPr lang="en-US" sz="2000" dirty="0">
                <a:solidFill>
                  <a:schemeClr val="tx1">
                    <a:lumMod val="75000"/>
                    <a:lumOff val="25000"/>
                  </a:schemeClr>
                </a:solidFill>
              </a:rPr>
              <a:t>The dashboard dedicated to </a:t>
            </a:r>
            <a:r>
              <a:rPr lang="en-US" sz="2000" dirty="0">
                <a:solidFill>
                  <a:schemeClr val="tx1">
                    <a:lumMod val="75000"/>
                    <a:lumOff val="25000"/>
                  </a:schemeClr>
                </a:solidFill>
                <a:hlinkClick r:id="rId3"/>
              </a:rPr>
              <a:t>Efficiency</a:t>
            </a:r>
            <a:r>
              <a:rPr lang="en-US" sz="2000" dirty="0">
                <a:solidFill>
                  <a:schemeClr val="tx1">
                    <a:lumMod val="75000"/>
                    <a:lumOff val="25000"/>
                  </a:schemeClr>
                </a:solidFill>
              </a:rPr>
              <a:t> with main indicators on efficiency like Clearance rate (CR), Disposition Time(DT) and efficiency categories. Best for initial general overview on efficiency.</a:t>
            </a:r>
          </a:p>
          <a:p>
            <a:pPr marL="457200" indent="-457200">
              <a:spcBef>
                <a:spcPts val="2400"/>
              </a:spcBef>
              <a:buFont typeface="+mj-lt"/>
              <a:buAutoNum type="arabicPeriod"/>
            </a:pPr>
            <a:r>
              <a:rPr lang="en-US" sz="2000" dirty="0">
                <a:solidFill>
                  <a:schemeClr val="tx1">
                    <a:lumMod val="75000"/>
                    <a:lumOff val="25000"/>
                  </a:schemeClr>
                </a:solidFill>
              </a:rPr>
              <a:t>In </a:t>
            </a:r>
            <a:r>
              <a:rPr lang="en-US" sz="2000" dirty="0">
                <a:solidFill>
                  <a:schemeClr val="tx1">
                    <a:lumMod val="75000"/>
                    <a:lumOff val="25000"/>
                  </a:schemeClr>
                </a:solidFill>
                <a:hlinkClick r:id="rId4"/>
              </a:rPr>
              <a:t>Search by topics (based on quantitative data)</a:t>
            </a:r>
            <a:r>
              <a:rPr lang="en-US" sz="2000" dirty="0">
                <a:solidFill>
                  <a:schemeClr val="tx1">
                    <a:lumMod val="75000"/>
                    <a:lumOff val="25000"/>
                  </a:schemeClr>
                </a:solidFill>
              </a:rPr>
              <a:t>, that contains all collected numeric data  one can select, for example “First instance cases”, then different categories (civil, criminal, administrative, etc.) and finally the specific status (incoming, resolved, pending) but also CR and DT.  Data is available in form of simple tables,  bar charts or maps.</a:t>
            </a:r>
          </a:p>
          <a:p>
            <a:pPr marL="457200" indent="-457200">
              <a:spcBef>
                <a:spcPts val="2400"/>
              </a:spcBef>
              <a:buFont typeface="+mj-lt"/>
              <a:buAutoNum type="arabicPeriod"/>
            </a:pPr>
            <a:r>
              <a:rPr lang="en-US" sz="2000" dirty="0">
                <a:solidFill>
                  <a:schemeClr val="tx1">
                    <a:lumMod val="75000"/>
                    <a:lumOff val="25000"/>
                  </a:schemeClr>
                </a:solidFill>
              </a:rPr>
              <a:t>The efficiency and case flow data is also included in the </a:t>
            </a:r>
            <a:r>
              <a:rPr lang="en-US" sz="2000" dirty="0">
                <a:solidFill>
                  <a:schemeClr val="tx1">
                    <a:lumMod val="75000"/>
                    <a:lumOff val="25000"/>
                  </a:schemeClr>
                </a:solidFill>
                <a:hlinkClick r:id="rId5"/>
              </a:rPr>
              <a:t>Overview of judicial systems</a:t>
            </a:r>
            <a:r>
              <a:rPr lang="en-US" sz="2000" dirty="0">
                <a:solidFill>
                  <a:schemeClr val="tx1">
                    <a:lumMod val="75000"/>
                    <a:lumOff val="25000"/>
                  </a:schemeClr>
                </a:solidFill>
              </a:rPr>
              <a:t> as well as in </a:t>
            </a:r>
            <a:r>
              <a:rPr lang="en-US" sz="2000" dirty="0">
                <a:solidFill>
                  <a:schemeClr val="tx1">
                    <a:lumMod val="75000"/>
                    <a:lumOff val="25000"/>
                  </a:schemeClr>
                </a:solidFill>
                <a:hlinkClick r:id="rId6"/>
              </a:rPr>
              <a:t>Country profile</a:t>
            </a:r>
            <a:r>
              <a:rPr lang="en-US" sz="2000" dirty="0">
                <a:solidFill>
                  <a:schemeClr val="tx1">
                    <a:lumMod val="75000"/>
                    <a:lumOff val="25000"/>
                  </a:schemeClr>
                </a:solidFill>
              </a:rPr>
              <a:t>. </a:t>
            </a:r>
          </a:p>
        </p:txBody>
      </p:sp>
      <p:sp>
        <p:nvSpPr>
          <p:cNvPr id="4" name="Content Placeholder 1">
            <a:extLst>
              <a:ext uri="{FF2B5EF4-FFF2-40B4-BE49-F238E27FC236}">
                <a16:creationId xmlns:a16="http://schemas.microsoft.com/office/drawing/2014/main" id="{558488DB-5278-463F-3D5C-00733C6D232C}"/>
              </a:ext>
            </a:extLst>
          </p:cNvPr>
          <p:cNvSpPr txBox="1">
            <a:spLocks/>
          </p:cNvSpPr>
          <p:nvPr/>
        </p:nvSpPr>
        <p:spPr bwMode="auto">
          <a:xfrm>
            <a:off x="709034" y="1406428"/>
            <a:ext cx="7530294" cy="552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defTabSz="914400">
              <a:buNone/>
            </a:pPr>
            <a:r>
              <a:rPr lang="en-US" b="1" dirty="0">
                <a:solidFill>
                  <a:srgbClr val="4F81BD"/>
                </a:solidFill>
                <a:latin typeface="Cambria" panose="02040503050406030204" pitchFamily="18" charset="0"/>
                <a:ea typeface="Times New Roman" panose="02020603050405020304" pitchFamily="18" charset="0"/>
                <a:cs typeface="Times New Roman" panose="02020603050405020304" pitchFamily="18" charset="0"/>
              </a:rPr>
              <a:t>7.2	Where to find </a:t>
            </a:r>
            <a:r>
              <a:rPr lang="en-US" sz="2800" b="1" dirty="0">
                <a:solidFill>
                  <a:srgbClr val="C00000"/>
                </a:solidFill>
                <a:latin typeface="Cambria" panose="02040503050406030204" pitchFamily="18" charset="0"/>
                <a:ea typeface="Times New Roman" panose="02020603050405020304" pitchFamily="18" charset="0"/>
                <a:cs typeface="Times New Roman" panose="02020603050405020304" pitchFamily="18" charset="0"/>
              </a:rPr>
              <a:t>Efficiency and case flow?</a:t>
            </a:r>
          </a:p>
          <a:p>
            <a:pPr marL="0" indent="0" defTabSz="914400">
              <a:buFont typeface="Arial" panose="020B0604020202020204" pitchFamily="34" charset="0"/>
              <a:buNone/>
            </a:pPr>
            <a:endParaRPr lang="en-GB" b="1" dirty="0">
              <a:solidFill>
                <a:srgbClr val="C00000"/>
              </a:solidFill>
              <a:latin typeface="Cambria" panose="02040503050406030204" pitchFamily="18" charset="0"/>
              <a:ea typeface="Times New Roman" panose="02020603050405020304" pitchFamily="18" charset="0"/>
              <a:cs typeface="Times New Roman" panose="02020603050405020304" pitchFamily="18" charset="0"/>
            </a:endParaRPr>
          </a:p>
          <a:p>
            <a:pPr marL="0" indent="0" defTabSz="914400">
              <a:buFont typeface="Arial" panose="020B0604020202020204" pitchFamily="34" charset="0"/>
              <a:buNone/>
            </a:pPr>
            <a:endParaRPr lang="en-GB" b="1" dirty="0">
              <a:solidFill>
                <a:srgbClr val="4F81BD"/>
              </a:solidFill>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61521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Espace réservé du numéro de diapositive 5">
            <a:extLst>
              <a:ext uri="{FF2B5EF4-FFF2-40B4-BE49-F238E27FC236}">
                <a16:creationId xmlns:a16="http://schemas.microsoft.com/office/drawing/2014/main" id="{A6DD81DC-2117-4F69-9BDD-E22D0282B32C}"/>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699CF19A-7161-413F-9287-4C992689AB01}" type="slidenum">
              <a:rPr lang="fr-FR" altLang="fr-FR" sz="1000" smtClean="0">
                <a:solidFill>
                  <a:srgbClr val="898989"/>
                </a:solidFill>
                <a:latin typeface="Arial Narrow" panose="020B0606020202030204" pitchFamily="34" charset="0"/>
                <a:ea typeface="Arial Narrow" panose="020B0606020202030204" pitchFamily="34" charset="0"/>
                <a:cs typeface="Arial Narrow" panose="020B0606020202030204" pitchFamily="34" charset="0"/>
              </a:rPr>
              <a:pPr>
                <a:lnSpc>
                  <a:spcPct val="100000"/>
                </a:lnSpc>
                <a:spcBef>
                  <a:spcPct val="0"/>
                </a:spcBef>
                <a:buFontTx/>
                <a:buNone/>
              </a:pPr>
              <a:t>27</a:t>
            </a:fld>
            <a:endParaRPr lang="fr-FR" altLang="fr-FR" sz="1000">
              <a:solidFill>
                <a:srgbClr val="898989"/>
              </a:solidFill>
              <a:latin typeface="Arial Narrow" panose="020B0606020202030204" pitchFamily="34" charset="0"/>
              <a:ea typeface="Arial Narrow" panose="020B0606020202030204" pitchFamily="34" charset="0"/>
              <a:cs typeface="Arial Narrow" panose="020B0606020202030204" pitchFamily="34" charset="0"/>
            </a:endParaRPr>
          </a:p>
        </p:txBody>
      </p:sp>
      <p:sp>
        <p:nvSpPr>
          <p:cNvPr id="3" name="Content Placeholder 2">
            <a:extLst>
              <a:ext uri="{FF2B5EF4-FFF2-40B4-BE49-F238E27FC236}">
                <a16:creationId xmlns:a16="http://schemas.microsoft.com/office/drawing/2014/main" id="{85A221D3-280E-060D-F743-929B52CE2CDE}"/>
              </a:ext>
            </a:extLst>
          </p:cNvPr>
          <p:cNvSpPr txBox="1">
            <a:spLocks/>
          </p:cNvSpPr>
          <p:nvPr/>
        </p:nvSpPr>
        <p:spPr>
          <a:xfrm>
            <a:off x="535022" y="2015747"/>
            <a:ext cx="8470208" cy="463270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spcBef>
                <a:spcPts val="2400"/>
              </a:spcBef>
              <a:buFont typeface="+mj-lt"/>
              <a:buAutoNum type="arabicPeriod"/>
            </a:pPr>
            <a:r>
              <a:rPr lang="en-US" sz="2000" dirty="0">
                <a:solidFill>
                  <a:schemeClr val="tx1">
                    <a:lumMod val="75000"/>
                    <a:lumOff val="25000"/>
                  </a:schemeClr>
                </a:solidFill>
              </a:rPr>
              <a:t>The dashboard specifically dedicated to </a:t>
            </a:r>
            <a:r>
              <a:rPr lang="en-US" sz="2000" dirty="0">
                <a:solidFill>
                  <a:schemeClr val="tx1">
                    <a:lumMod val="75000"/>
                    <a:lumOff val="25000"/>
                  </a:schemeClr>
                </a:solidFill>
                <a:hlinkClick r:id="rId3"/>
              </a:rPr>
              <a:t>judges and prosecutors </a:t>
            </a:r>
            <a:r>
              <a:rPr lang="en-US" sz="2000" dirty="0">
                <a:solidFill>
                  <a:schemeClr val="tx1">
                    <a:lumMod val="75000"/>
                    <a:lumOff val="25000"/>
                  </a:schemeClr>
                </a:solidFill>
              </a:rPr>
              <a:t>with the essential quantitative data on judges and prosecutors, evolution of their numbers over years, distribution by gender and instance, the ratio with non-judge staff and salaries.</a:t>
            </a:r>
          </a:p>
          <a:p>
            <a:pPr marL="457200" indent="-457200">
              <a:spcBef>
                <a:spcPts val="2400"/>
              </a:spcBef>
              <a:buFont typeface="+mj-lt"/>
              <a:buAutoNum type="arabicPeriod"/>
            </a:pPr>
            <a:r>
              <a:rPr lang="en-US" sz="2000" dirty="0">
                <a:solidFill>
                  <a:schemeClr val="tx1">
                    <a:lumMod val="75000"/>
                    <a:lumOff val="25000"/>
                  </a:schemeClr>
                </a:solidFill>
              </a:rPr>
              <a:t>All numeric data for all professionals in justice (judges, prosecutors, non-judge staff, non-prosecutor staff, lawyers, notaries, mediators, enforcement agents and experts) are also available in </a:t>
            </a:r>
            <a:r>
              <a:rPr lang="en-US" sz="2000" dirty="0">
                <a:solidFill>
                  <a:schemeClr val="tx1">
                    <a:lumMod val="75000"/>
                    <a:lumOff val="25000"/>
                  </a:schemeClr>
                </a:solidFill>
                <a:hlinkClick r:id="rId4"/>
              </a:rPr>
              <a:t>Search by topics (based on quantitative data)</a:t>
            </a:r>
            <a:r>
              <a:rPr lang="en-US" sz="2000" dirty="0">
                <a:solidFill>
                  <a:schemeClr val="tx1">
                    <a:lumMod val="75000"/>
                    <a:lumOff val="25000"/>
                  </a:schemeClr>
                </a:solidFill>
              </a:rPr>
              <a:t>, where for example one can select: “notaries” then select “number of notaries” in the subgroup and finally all or some of the specific question to view different category of notary or total.</a:t>
            </a:r>
          </a:p>
          <a:p>
            <a:pPr marL="457200" indent="-457200">
              <a:spcBef>
                <a:spcPts val="2400"/>
              </a:spcBef>
              <a:buFont typeface="+mj-lt"/>
              <a:buAutoNum type="arabicPeriod"/>
            </a:pPr>
            <a:r>
              <a:rPr lang="en-US" sz="2000" dirty="0">
                <a:solidFill>
                  <a:schemeClr val="tx1">
                    <a:lumMod val="75000"/>
                    <a:lumOff val="25000"/>
                  </a:schemeClr>
                </a:solidFill>
              </a:rPr>
              <a:t>The professionals are also included in the </a:t>
            </a:r>
            <a:r>
              <a:rPr lang="en-US" sz="2000" dirty="0">
                <a:solidFill>
                  <a:schemeClr val="tx1">
                    <a:lumMod val="75000"/>
                    <a:lumOff val="25000"/>
                  </a:schemeClr>
                </a:solidFill>
                <a:hlinkClick r:id="rId5"/>
              </a:rPr>
              <a:t>Overview of judicial systems</a:t>
            </a:r>
            <a:r>
              <a:rPr lang="en-US" sz="2000" dirty="0">
                <a:solidFill>
                  <a:schemeClr val="tx1">
                    <a:lumMod val="75000"/>
                    <a:lumOff val="25000"/>
                  </a:schemeClr>
                </a:solidFill>
              </a:rPr>
              <a:t> as well as in </a:t>
            </a:r>
            <a:r>
              <a:rPr lang="en-US" sz="2000" dirty="0">
                <a:solidFill>
                  <a:schemeClr val="tx1">
                    <a:lumMod val="75000"/>
                    <a:lumOff val="25000"/>
                  </a:schemeClr>
                </a:solidFill>
                <a:hlinkClick r:id="rId6"/>
              </a:rPr>
              <a:t>Country profile</a:t>
            </a:r>
            <a:r>
              <a:rPr lang="en-US" sz="2000" dirty="0">
                <a:solidFill>
                  <a:schemeClr val="tx1">
                    <a:lumMod val="75000"/>
                    <a:lumOff val="25000"/>
                  </a:schemeClr>
                </a:solidFill>
              </a:rPr>
              <a:t>. </a:t>
            </a:r>
          </a:p>
        </p:txBody>
      </p:sp>
      <p:sp>
        <p:nvSpPr>
          <p:cNvPr id="5" name="Content Placeholder 1">
            <a:extLst>
              <a:ext uri="{FF2B5EF4-FFF2-40B4-BE49-F238E27FC236}">
                <a16:creationId xmlns:a16="http://schemas.microsoft.com/office/drawing/2014/main" id="{7E2DBA6F-D822-81AE-75BD-CE4031677606}"/>
              </a:ext>
            </a:extLst>
          </p:cNvPr>
          <p:cNvSpPr txBox="1">
            <a:spLocks/>
          </p:cNvSpPr>
          <p:nvPr/>
        </p:nvSpPr>
        <p:spPr bwMode="auto">
          <a:xfrm>
            <a:off x="709034" y="1406428"/>
            <a:ext cx="5487485" cy="552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defTabSz="914400">
              <a:buFont typeface="Arial" panose="020B0604020202020204" pitchFamily="34" charset="0"/>
              <a:buNone/>
            </a:pPr>
            <a:r>
              <a:rPr lang="en-US" b="1" dirty="0">
                <a:solidFill>
                  <a:srgbClr val="4F81BD"/>
                </a:solidFill>
                <a:latin typeface="Cambria" panose="02040503050406030204" pitchFamily="18" charset="0"/>
                <a:ea typeface="Times New Roman" panose="02020603050405020304" pitchFamily="18" charset="0"/>
                <a:cs typeface="Times New Roman" panose="02020603050405020304" pitchFamily="18" charset="0"/>
              </a:rPr>
              <a:t>7.3	Where to find </a:t>
            </a:r>
            <a:r>
              <a:rPr lang="en-US" sz="2800" b="1" dirty="0">
                <a:solidFill>
                  <a:srgbClr val="C00000"/>
                </a:solidFill>
                <a:latin typeface="Cambria" panose="02040503050406030204" pitchFamily="18" charset="0"/>
                <a:ea typeface="Times New Roman" panose="02020603050405020304" pitchFamily="18" charset="0"/>
                <a:cs typeface="Times New Roman" panose="02020603050405020304" pitchFamily="18" charset="0"/>
              </a:rPr>
              <a:t>Professionals?</a:t>
            </a:r>
            <a:endParaRPr lang="en-GB" b="1" dirty="0">
              <a:solidFill>
                <a:srgbClr val="4F81BD"/>
              </a:solidFill>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03944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Espace réservé du numéro de diapositive 5">
            <a:extLst>
              <a:ext uri="{FF2B5EF4-FFF2-40B4-BE49-F238E27FC236}">
                <a16:creationId xmlns:a16="http://schemas.microsoft.com/office/drawing/2014/main" id="{A6DD81DC-2117-4F69-9BDD-E22D0282B32C}"/>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699CF19A-7161-413F-9287-4C992689AB01}" type="slidenum">
              <a:rPr lang="fr-FR" altLang="fr-FR" sz="1000" smtClean="0">
                <a:solidFill>
                  <a:srgbClr val="898989"/>
                </a:solidFill>
                <a:latin typeface="Arial Narrow" panose="020B0606020202030204" pitchFamily="34" charset="0"/>
                <a:ea typeface="Arial Narrow" panose="020B0606020202030204" pitchFamily="34" charset="0"/>
                <a:cs typeface="Arial Narrow" panose="020B0606020202030204" pitchFamily="34" charset="0"/>
              </a:rPr>
              <a:pPr>
                <a:lnSpc>
                  <a:spcPct val="100000"/>
                </a:lnSpc>
                <a:spcBef>
                  <a:spcPct val="0"/>
                </a:spcBef>
                <a:buFontTx/>
                <a:buNone/>
              </a:pPr>
              <a:t>28</a:t>
            </a:fld>
            <a:endParaRPr lang="fr-FR" altLang="fr-FR" sz="1000">
              <a:solidFill>
                <a:srgbClr val="898989"/>
              </a:solidFill>
              <a:latin typeface="Arial Narrow" panose="020B0606020202030204" pitchFamily="34" charset="0"/>
              <a:ea typeface="Arial Narrow" panose="020B0606020202030204" pitchFamily="34" charset="0"/>
              <a:cs typeface="Arial Narrow" panose="020B0606020202030204" pitchFamily="34" charset="0"/>
            </a:endParaRPr>
          </a:p>
        </p:txBody>
      </p:sp>
      <p:sp>
        <p:nvSpPr>
          <p:cNvPr id="3" name="Content Placeholder 2">
            <a:extLst>
              <a:ext uri="{FF2B5EF4-FFF2-40B4-BE49-F238E27FC236}">
                <a16:creationId xmlns:a16="http://schemas.microsoft.com/office/drawing/2014/main" id="{85A221D3-280E-060D-F743-929B52CE2CDE}"/>
              </a:ext>
            </a:extLst>
          </p:cNvPr>
          <p:cNvSpPr txBox="1">
            <a:spLocks/>
          </p:cNvSpPr>
          <p:nvPr/>
        </p:nvSpPr>
        <p:spPr>
          <a:xfrm>
            <a:off x="848496" y="2015747"/>
            <a:ext cx="8156733" cy="463270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2400"/>
              </a:spcBef>
              <a:buNone/>
            </a:pPr>
            <a:r>
              <a:rPr lang="en-US" sz="2000" dirty="0">
                <a:solidFill>
                  <a:schemeClr val="tx1">
                    <a:lumMod val="75000"/>
                    <a:lumOff val="25000"/>
                  </a:schemeClr>
                </a:solidFill>
              </a:rPr>
              <a:t>There are two dashboards where ICT (Information and communication technology data is presented. </a:t>
            </a:r>
          </a:p>
          <a:p>
            <a:pPr marL="457200" indent="-457200">
              <a:spcBef>
                <a:spcPts val="2400"/>
              </a:spcBef>
              <a:buFont typeface="+mj-lt"/>
              <a:buAutoNum type="arabicPeriod"/>
            </a:pPr>
            <a:r>
              <a:rPr lang="en-US" sz="2000" dirty="0">
                <a:solidFill>
                  <a:schemeClr val="tx1">
                    <a:lumMod val="75000"/>
                    <a:lumOff val="25000"/>
                  </a:schemeClr>
                </a:solidFill>
              </a:rPr>
              <a:t>First and detailed dashboard is the one dedicated on </a:t>
            </a:r>
            <a:r>
              <a:rPr lang="en-US" sz="2000" dirty="0">
                <a:solidFill>
                  <a:schemeClr val="tx1">
                    <a:lumMod val="75000"/>
                    <a:lumOff val="25000"/>
                  </a:schemeClr>
                </a:solidFill>
                <a:hlinkClick r:id="rId3"/>
              </a:rPr>
              <a:t>Information and communication technologies</a:t>
            </a:r>
            <a:r>
              <a:rPr lang="en-US" sz="2000" dirty="0">
                <a:solidFill>
                  <a:schemeClr val="tx1">
                    <a:lumMod val="75000"/>
                    <a:lumOff val="25000"/>
                  </a:schemeClr>
                </a:solidFill>
              </a:rPr>
              <a:t>. In this dashboard you can find different information on ICT index and its categories as well as the structure and the organization of the ICT activities.</a:t>
            </a:r>
          </a:p>
          <a:p>
            <a:pPr marL="457200" indent="-457200">
              <a:spcBef>
                <a:spcPts val="2400"/>
              </a:spcBef>
              <a:buFont typeface="+mj-lt"/>
              <a:buAutoNum type="arabicPeriod"/>
            </a:pPr>
            <a:r>
              <a:rPr lang="en-US" sz="2000" dirty="0">
                <a:solidFill>
                  <a:schemeClr val="tx1">
                    <a:lumMod val="75000"/>
                    <a:lumOff val="25000"/>
                  </a:schemeClr>
                </a:solidFill>
              </a:rPr>
              <a:t>Another dashboard where the ICT data is included is the </a:t>
            </a:r>
            <a:r>
              <a:rPr lang="en-US" sz="2000" dirty="0">
                <a:solidFill>
                  <a:schemeClr val="tx1">
                    <a:lumMod val="75000"/>
                    <a:lumOff val="25000"/>
                  </a:schemeClr>
                </a:solidFill>
                <a:hlinkClick r:id="rId4"/>
              </a:rPr>
              <a:t>Country profile </a:t>
            </a:r>
            <a:r>
              <a:rPr lang="en-US" sz="2000" dirty="0">
                <a:solidFill>
                  <a:schemeClr val="tx1">
                    <a:lumMod val="75000"/>
                    <a:lumOff val="25000"/>
                  </a:schemeClr>
                </a:solidFill>
              </a:rPr>
              <a:t>where the ICT index is among the selected indicators presented for each country. </a:t>
            </a:r>
          </a:p>
        </p:txBody>
      </p:sp>
      <p:sp>
        <p:nvSpPr>
          <p:cNvPr id="4" name="Content Placeholder 1">
            <a:extLst>
              <a:ext uri="{FF2B5EF4-FFF2-40B4-BE49-F238E27FC236}">
                <a16:creationId xmlns:a16="http://schemas.microsoft.com/office/drawing/2014/main" id="{E6AE2608-73CA-E6AA-B71F-1736FEA33F68}"/>
              </a:ext>
            </a:extLst>
          </p:cNvPr>
          <p:cNvSpPr txBox="1">
            <a:spLocks/>
          </p:cNvSpPr>
          <p:nvPr/>
        </p:nvSpPr>
        <p:spPr bwMode="auto">
          <a:xfrm>
            <a:off x="893702" y="1424323"/>
            <a:ext cx="4810898" cy="518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defTabSz="914400">
              <a:buFont typeface="Arial" panose="020B0604020202020204" pitchFamily="34" charset="0"/>
              <a:buNone/>
            </a:pPr>
            <a:r>
              <a:rPr lang="en-US" b="1" dirty="0">
                <a:solidFill>
                  <a:srgbClr val="4F81BD"/>
                </a:solidFill>
                <a:latin typeface="Cambria" panose="02040503050406030204" pitchFamily="18" charset="0"/>
                <a:ea typeface="Times New Roman" panose="02020603050405020304" pitchFamily="18" charset="0"/>
                <a:cs typeface="Times New Roman" panose="02020603050405020304" pitchFamily="18" charset="0"/>
              </a:rPr>
              <a:t>7.4	Where to find </a:t>
            </a:r>
            <a:r>
              <a:rPr lang="en-US" sz="2800" b="1" dirty="0">
                <a:solidFill>
                  <a:srgbClr val="C00000"/>
                </a:solidFill>
                <a:latin typeface="Cambria" panose="02040503050406030204" pitchFamily="18" charset="0"/>
                <a:ea typeface="Times New Roman" panose="02020603050405020304" pitchFamily="18" charset="0"/>
                <a:cs typeface="Times New Roman" panose="02020603050405020304" pitchFamily="18" charset="0"/>
              </a:rPr>
              <a:t>ICT data?</a:t>
            </a:r>
            <a:endParaRPr lang="en-GB" b="1" dirty="0">
              <a:solidFill>
                <a:srgbClr val="C00000"/>
              </a:solidFill>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38411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Espace réservé du numéro de diapositive 5">
            <a:extLst>
              <a:ext uri="{FF2B5EF4-FFF2-40B4-BE49-F238E27FC236}">
                <a16:creationId xmlns:a16="http://schemas.microsoft.com/office/drawing/2014/main" id="{A6DD81DC-2117-4F69-9BDD-E22D0282B32C}"/>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699CF19A-7161-413F-9287-4C992689AB01}" type="slidenum">
              <a:rPr lang="fr-FR" altLang="fr-FR" sz="1000" smtClean="0">
                <a:solidFill>
                  <a:srgbClr val="898989"/>
                </a:solidFill>
                <a:latin typeface="Arial Narrow" panose="020B0606020202030204" pitchFamily="34" charset="0"/>
                <a:ea typeface="Arial Narrow" panose="020B0606020202030204" pitchFamily="34" charset="0"/>
                <a:cs typeface="Arial Narrow" panose="020B0606020202030204" pitchFamily="34" charset="0"/>
              </a:rPr>
              <a:pPr>
                <a:lnSpc>
                  <a:spcPct val="100000"/>
                </a:lnSpc>
                <a:spcBef>
                  <a:spcPct val="0"/>
                </a:spcBef>
                <a:buFontTx/>
                <a:buNone/>
              </a:pPr>
              <a:t>29</a:t>
            </a:fld>
            <a:endParaRPr lang="fr-FR" altLang="fr-FR" sz="1000">
              <a:solidFill>
                <a:srgbClr val="898989"/>
              </a:solidFill>
              <a:latin typeface="Arial Narrow" panose="020B0606020202030204" pitchFamily="34" charset="0"/>
              <a:ea typeface="Arial Narrow" panose="020B0606020202030204" pitchFamily="34" charset="0"/>
              <a:cs typeface="Arial Narrow" panose="020B0606020202030204" pitchFamily="34" charset="0"/>
            </a:endParaRPr>
          </a:p>
        </p:txBody>
      </p:sp>
      <p:sp>
        <p:nvSpPr>
          <p:cNvPr id="3" name="Content Placeholder 2">
            <a:extLst>
              <a:ext uri="{FF2B5EF4-FFF2-40B4-BE49-F238E27FC236}">
                <a16:creationId xmlns:a16="http://schemas.microsoft.com/office/drawing/2014/main" id="{85A221D3-280E-060D-F743-929B52CE2CDE}"/>
              </a:ext>
            </a:extLst>
          </p:cNvPr>
          <p:cNvSpPr txBox="1">
            <a:spLocks/>
          </p:cNvSpPr>
          <p:nvPr/>
        </p:nvSpPr>
        <p:spPr>
          <a:xfrm>
            <a:off x="634314" y="2015747"/>
            <a:ext cx="8370916" cy="463270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spcBef>
                <a:spcPts val="2400"/>
              </a:spcBef>
              <a:buFont typeface="+mj-lt"/>
              <a:buAutoNum type="arabicPeriod"/>
            </a:pPr>
            <a:r>
              <a:rPr lang="en-US" sz="2000" dirty="0">
                <a:solidFill>
                  <a:schemeClr val="tx1">
                    <a:lumMod val="75000"/>
                    <a:lumOff val="25000"/>
                  </a:schemeClr>
                </a:solidFill>
              </a:rPr>
              <a:t>The best way to have a view of the gender distribution for all professionals of justice is by looking at the dedicated dashboard, </a:t>
            </a:r>
            <a:r>
              <a:rPr lang="en-US" sz="2000" dirty="0">
                <a:solidFill>
                  <a:schemeClr val="tx1">
                    <a:lumMod val="75000"/>
                    <a:lumOff val="25000"/>
                  </a:schemeClr>
                </a:solidFill>
                <a:hlinkClick r:id="rId3"/>
              </a:rPr>
              <a:t>Gender equality</a:t>
            </a:r>
            <a:r>
              <a:rPr lang="en-US" sz="2000" dirty="0">
                <a:solidFill>
                  <a:schemeClr val="tx1">
                    <a:lumMod val="75000"/>
                    <a:lumOff val="25000"/>
                  </a:schemeClr>
                </a:solidFill>
              </a:rPr>
              <a:t>. In this dashboard all data on professionals for all instances are shown by gender.</a:t>
            </a:r>
          </a:p>
          <a:p>
            <a:pPr marL="457200" indent="-457200">
              <a:spcBef>
                <a:spcPts val="2400"/>
              </a:spcBef>
              <a:buFont typeface="+mj-lt"/>
              <a:buAutoNum type="arabicPeriod"/>
            </a:pPr>
            <a:r>
              <a:rPr lang="en-US" sz="2000" dirty="0">
                <a:solidFill>
                  <a:schemeClr val="tx1">
                    <a:lumMod val="75000"/>
                    <a:lumOff val="25000"/>
                  </a:schemeClr>
                </a:solidFill>
              </a:rPr>
              <a:t>All data for gender distribution is also available in </a:t>
            </a:r>
            <a:r>
              <a:rPr lang="en-US" sz="2000" dirty="0">
                <a:solidFill>
                  <a:schemeClr val="tx1">
                    <a:lumMod val="75000"/>
                    <a:lumOff val="25000"/>
                  </a:schemeClr>
                </a:solidFill>
                <a:hlinkClick r:id="rId4"/>
              </a:rPr>
              <a:t>Search by topics (based on quantitative data)</a:t>
            </a:r>
            <a:r>
              <a:rPr lang="en-US" sz="2000" dirty="0">
                <a:solidFill>
                  <a:schemeClr val="tx1">
                    <a:lumMod val="75000"/>
                    <a:lumOff val="25000"/>
                  </a:schemeClr>
                </a:solidFill>
              </a:rPr>
              <a:t>. Just select category that includes gender distribution, for example “professional judges” and “number of professional judges” you will then find total, male and female to select in the question filter.</a:t>
            </a:r>
          </a:p>
          <a:p>
            <a:pPr marL="457200" indent="-457200">
              <a:spcBef>
                <a:spcPts val="2400"/>
              </a:spcBef>
              <a:buFont typeface="+mj-lt"/>
              <a:buAutoNum type="arabicPeriod"/>
            </a:pPr>
            <a:r>
              <a:rPr lang="en-US" sz="2000" dirty="0">
                <a:solidFill>
                  <a:schemeClr val="tx1">
                    <a:lumMod val="75000"/>
                    <a:lumOff val="25000"/>
                  </a:schemeClr>
                </a:solidFill>
              </a:rPr>
              <a:t>The gender distribution for judges and prosecutors is also included in the dedicated dashboard (</a:t>
            </a:r>
            <a:r>
              <a:rPr lang="en-US" sz="2000" dirty="0">
                <a:solidFill>
                  <a:schemeClr val="tx1">
                    <a:lumMod val="75000"/>
                    <a:lumOff val="25000"/>
                  </a:schemeClr>
                </a:solidFill>
                <a:hlinkClick r:id="rId5"/>
              </a:rPr>
              <a:t>Judges and Prosecutors</a:t>
            </a:r>
            <a:r>
              <a:rPr lang="en-US" sz="2000" dirty="0">
                <a:solidFill>
                  <a:schemeClr val="tx1">
                    <a:lumMod val="75000"/>
                    <a:lumOff val="25000"/>
                  </a:schemeClr>
                </a:solidFill>
              </a:rPr>
              <a:t>) for these two categories of professionals. </a:t>
            </a:r>
          </a:p>
        </p:txBody>
      </p:sp>
      <p:sp>
        <p:nvSpPr>
          <p:cNvPr id="4" name="Content Placeholder 1">
            <a:extLst>
              <a:ext uri="{FF2B5EF4-FFF2-40B4-BE49-F238E27FC236}">
                <a16:creationId xmlns:a16="http://schemas.microsoft.com/office/drawing/2014/main" id="{9422B271-592B-84AE-BD0F-422CF73BDCB2}"/>
              </a:ext>
            </a:extLst>
          </p:cNvPr>
          <p:cNvSpPr txBox="1">
            <a:spLocks/>
          </p:cNvSpPr>
          <p:nvPr/>
        </p:nvSpPr>
        <p:spPr bwMode="auto">
          <a:xfrm>
            <a:off x="709035" y="1406428"/>
            <a:ext cx="7063366" cy="552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defTabSz="914400">
              <a:buNone/>
            </a:pPr>
            <a:r>
              <a:rPr lang="en-US" b="1" dirty="0">
                <a:solidFill>
                  <a:srgbClr val="4F81BD"/>
                </a:solidFill>
                <a:latin typeface="Cambria" panose="02040503050406030204" pitchFamily="18" charset="0"/>
                <a:ea typeface="Times New Roman" panose="02020603050405020304" pitchFamily="18" charset="0"/>
                <a:cs typeface="Times New Roman" panose="02020603050405020304" pitchFamily="18" charset="0"/>
              </a:rPr>
              <a:t>7.5	Where to find </a:t>
            </a:r>
            <a:r>
              <a:rPr lang="en-US" sz="2800" b="1" dirty="0">
                <a:solidFill>
                  <a:srgbClr val="C00000"/>
                </a:solidFill>
                <a:latin typeface="Cambria" panose="02040503050406030204" pitchFamily="18" charset="0"/>
                <a:ea typeface="Times New Roman" panose="02020603050405020304" pitchFamily="18" charset="0"/>
                <a:cs typeface="Times New Roman" panose="02020603050405020304" pitchFamily="18" charset="0"/>
              </a:rPr>
              <a:t>Gender equality data?</a:t>
            </a:r>
            <a:r>
              <a:rPr lang="en-US" b="1" dirty="0">
                <a:solidFill>
                  <a:srgbClr val="4F81BD"/>
                </a:solidFill>
                <a:latin typeface="Cambria" panose="02040503050406030204" pitchFamily="18" charset="0"/>
                <a:ea typeface="Times New Roman" panose="02020603050405020304" pitchFamily="18" charset="0"/>
                <a:cs typeface="Times New Roman" panose="02020603050405020304" pitchFamily="18" charset="0"/>
              </a:rPr>
              <a:t> </a:t>
            </a:r>
            <a:endParaRPr lang="en-GB" b="1" dirty="0">
              <a:solidFill>
                <a:srgbClr val="C00000"/>
              </a:solidFill>
              <a:latin typeface="Cambria" panose="02040503050406030204" pitchFamily="18" charset="0"/>
              <a:ea typeface="Times New Roman" panose="02020603050405020304" pitchFamily="18" charset="0"/>
              <a:cs typeface="Times New Roman" panose="02020603050405020304" pitchFamily="18" charset="0"/>
            </a:endParaRPr>
          </a:p>
          <a:p>
            <a:pPr marL="0" indent="0" defTabSz="914400">
              <a:buFont typeface="Arial" panose="020B0604020202020204" pitchFamily="34" charset="0"/>
              <a:buNone/>
            </a:pPr>
            <a:endParaRPr lang="en-GB" b="1" dirty="0">
              <a:solidFill>
                <a:srgbClr val="4F81BD"/>
              </a:solidFill>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7242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9EE06F-1934-47B1-90D9-1B351D7469A6}"/>
              </a:ext>
            </a:extLst>
          </p:cNvPr>
          <p:cNvSpPr>
            <a:spLocks noGrp="1"/>
          </p:cNvSpPr>
          <p:nvPr>
            <p:ph idx="1"/>
          </p:nvPr>
        </p:nvSpPr>
        <p:spPr>
          <a:xfrm>
            <a:off x="457200" y="1323854"/>
            <a:ext cx="8229600" cy="552691"/>
          </a:xfrm>
        </p:spPr>
        <p:txBody>
          <a:bodyPr>
            <a:normAutofit/>
          </a:bodyPr>
          <a:lstStyle/>
          <a:p>
            <a:pPr marL="342900" lvl="0" indent="-342900">
              <a:lnSpc>
                <a:spcPct val="115000"/>
              </a:lnSpc>
              <a:spcBef>
                <a:spcPts val="1000"/>
              </a:spcBef>
              <a:buFont typeface="+mj-lt"/>
              <a:buAutoNum type="arabicPeriod"/>
            </a:pPr>
            <a:r>
              <a:rPr lang="en-GB" sz="24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rPr>
              <a:t>What is CEPEJ-STAT?</a:t>
            </a:r>
            <a:endParaRPr lang="fr-FR" sz="24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EDECEE5-81F3-4C63-91CD-BA91754AE9AF}"/>
              </a:ext>
            </a:extLst>
          </p:cNvPr>
          <p:cNvSpPr txBox="1">
            <a:spLocks/>
          </p:cNvSpPr>
          <p:nvPr/>
        </p:nvSpPr>
        <p:spPr>
          <a:xfrm>
            <a:off x="457200" y="2052708"/>
            <a:ext cx="7848600" cy="443047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2400"/>
              </a:spcBef>
              <a:buFont typeface="Wingdings" panose="05000000000000000000" pitchFamily="2" charset="2"/>
              <a:buChar char="Ø"/>
            </a:pPr>
            <a:r>
              <a:rPr lang="en-US" sz="2400" dirty="0">
                <a:solidFill>
                  <a:schemeClr val="tx1">
                    <a:lumMod val="75000"/>
                    <a:lumOff val="25000"/>
                  </a:schemeClr>
                </a:solidFill>
              </a:rPr>
              <a:t>an </a:t>
            </a:r>
            <a:r>
              <a:rPr lang="en-US" sz="2400" b="1" dirty="0">
                <a:solidFill>
                  <a:schemeClr val="tx1">
                    <a:lumMod val="75000"/>
                    <a:lumOff val="25000"/>
                  </a:schemeClr>
                </a:solidFill>
              </a:rPr>
              <a:t>interactive database </a:t>
            </a:r>
            <a:r>
              <a:rPr lang="en-US" sz="2400" dirty="0">
                <a:solidFill>
                  <a:schemeClr val="tx1">
                    <a:lumMod val="75000"/>
                    <a:lumOff val="25000"/>
                  </a:schemeClr>
                </a:solidFill>
              </a:rPr>
              <a:t>that contains data collected by CEPEJ </a:t>
            </a:r>
            <a:r>
              <a:rPr lang="en-US" sz="2400" b="1" dirty="0">
                <a:solidFill>
                  <a:schemeClr val="tx1">
                    <a:lumMod val="75000"/>
                    <a:lumOff val="25000"/>
                  </a:schemeClr>
                </a:solidFill>
              </a:rPr>
              <a:t>biannually</a:t>
            </a:r>
            <a:r>
              <a:rPr lang="en-US" sz="2400" dirty="0">
                <a:solidFill>
                  <a:schemeClr val="tx1">
                    <a:lumMod val="75000"/>
                    <a:lumOff val="25000"/>
                  </a:schemeClr>
                </a:solidFill>
              </a:rPr>
              <a:t> since 2010, especially:  </a:t>
            </a:r>
          </a:p>
          <a:p>
            <a:pPr lvl="1">
              <a:spcBef>
                <a:spcPts val="2400"/>
              </a:spcBef>
              <a:buFont typeface="Wingdings" panose="05000000000000000000" pitchFamily="2" charset="2"/>
              <a:buChar char="Ø"/>
            </a:pPr>
            <a:r>
              <a:rPr lang="en-US" sz="2000" dirty="0">
                <a:solidFill>
                  <a:schemeClr val="tx1">
                    <a:lumMod val="75000"/>
                    <a:lumOff val="25000"/>
                  </a:schemeClr>
                </a:solidFill>
              </a:rPr>
              <a:t>all the </a:t>
            </a:r>
            <a:r>
              <a:rPr lang="en-US" sz="2000" b="1" dirty="0">
                <a:solidFill>
                  <a:schemeClr val="tx1">
                    <a:lumMod val="75000"/>
                    <a:lumOff val="25000"/>
                  </a:schemeClr>
                </a:solidFill>
              </a:rPr>
              <a:t>data published </a:t>
            </a:r>
            <a:r>
              <a:rPr lang="en-US" sz="2000" dirty="0">
                <a:solidFill>
                  <a:schemeClr val="tx1">
                    <a:lumMod val="75000"/>
                    <a:lumOff val="25000"/>
                  </a:schemeClr>
                </a:solidFill>
              </a:rPr>
              <a:t>in the printed versions of the CEPEJ Evaluation Report, </a:t>
            </a:r>
          </a:p>
          <a:p>
            <a:pPr lvl="1">
              <a:spcBef>
                <a:spcPts val="2400"/>
              </a:spcBef>
              <a:buFont typeface="Wingdings" panose="05000000000000000000" pitchFamily="2" charset="2"/>
              <a:buChar char="Ø"/>
            </a:pPr>
            <a:r>
              <a:rPr lang="en-US" sz="2000" b="1" dirty="0">
                <a:solidFill>
                  <a:schemeClr val="tx1">
                    <a:lumMod val="75000"/>
                    <a:lumOff val="25000"/>
                  </a:schemeClr>
                </a:solidFill>
              </a:rPr>
              <a:t>all other data </a:t>
            </a:r>
            <a:r>
              <a:rPr lang="en-US" sz="2000" dirty="0">
                <a:solidFill>
                  <a:schemeClr val="tx1">
                    <a:lumMod val="75000"/>
                    <a:lumOff val="25000"/>
                  </a:schemeClr>
                </a:solidFill>
              </a:rPr>
              <a:t>collected but not published in the printed report </a:t>
            </a:r>
          </a:p>
          <a:p>
            <a:pPr>
              <a:spcBef>
                <a:spcPts val="2400"/>
              </a:spcBef>
              <a:buFont typeface="Wingdings" panose="05000000000000000000" pitchFamily="2" charset="2"/>
              <a:buChar char="Ø"/>
            </a:pPr>
            <a:r>
              <a:rPr lang="en-US" sz="2400" dirty="0">
                <a:solidFill>
                  <a:schemeClr val="tx1">
                    <a:lumMod val="75000"/>
                    <a:lumOff val="25000"/>
                  </a:schemeClr>
                </a:solidFill>
              </a:rPr>
              <a:t>an access to the </a:t>
            </a:r>
            <a:r>
              <a:rPr lang="en-US" sz="2400" b="1" dirty="0">
                <a:solidFill>
                  <a:schemeClr val="tx1">
                    <a:lumMod val="75000"/>
                    <a:lumOff val="25000"/>
                  </a:schemeClr>
                </a:solidFill>
              </a:rPr>
              <a:t>specific data </a:t>
            </a:r>
            <a:r>
              <a:rPr lang="en-US" sz="2400" dirty="0">
                <a:solidFill>
                  <a:schemeClr val="tx1">
                    <a:lumMod val="75000"/>
                    <a:lumOff val="25000"/>
                  </a:schemeClr>
                </a:solidFill>
              </a:rPr>
              <a:t>needed for detailed analysis and policy decisions</a:t>
            </a:r>
          </a:p>
          <a:p>
            <a:pPr>
              <a:spcBef>
                <a:spcPts val="2400"/>
              </a:spcBef>
              <a:buFont typeface="Wingdings" panose="05000000000000000000" pitchFamily="2" charset="2"/>
              <a:buChar char="Ø"/>
            </a:pPr>
            <a:r>
              <a:rPr lang="en-US" sz="2400" dirty="0">
                <a:solidFill>
                  <a:schemeClr val="tx1">
                    <a:lumMod val="75000"/>
                    <a:lumOff val="25000"/>
                  </a:schemeClr>
                </a:solidFill>
              </a:rPr>
              <a:t>a complex set of </a:t>
            </a:r>
            <a:r>
              <a:rPr lang="en-US" sz="2400" b="1" dirty="0">
                <a:solidFill>
                  <a:schemeClr val="tx1">
                    <a:lumMod val="75000"/>
                    <a:lumOff val="25000"/>
                  </a:schemeClr>
                </a:solidFill>
              </a:rPr>
              <a:t>data and comments </a:t>
            </a:r>
            <a:r>
              <a:rPr lang="en-US" sz="2400" dirty="0">
                <a:solidFill>
                  <a:schemeClr val="tx1">
                    <a:lumMod val="75000"/>
                    <a:lumOff val="25000"/>
                  </a:schemeClr>
                </a:solidFill>
              </a:rPr>
              <a:t>that offers a plethora of information and various search methods. </a:t>
            </a:r>
          </a:p>
        </p:txBody>
      </p:sp>
      <p:sp>
        <p:nvSpPr>
          <p:cNvPr id="4" name="Espace réservé du numéro de diapositive 5">
            <a:extLst>
              <a:ext uri="{FF2B5EF4-FFF2-40B4-BE49-F238E27FC236}">
                <a16:creationId xmlns:a16="http://schemas.microsoft.com/office/drawing/2014/main" id="{99ED9D56-82FE-15D1-6219-CABF47660F60}"/>
              </a:ext>
            </a:extLst>
          </p:cNvPr>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699CF19A-7161-413F-9287-4C992689AB01}" type="slidenum">
              <a:rPr lang="fr-FR" altLang="fr-FR" sz="1000" smtClean="0">
                <a:solidFill>
                  <a:srgbClr val="898989"/>
                </a:solidFill>
                <a:latin typeface="Arial Narrow" panose="020B0606020202030204" pitchFamily="34" charset="0"/>
                <a:ea typeface="Arial Narrow" panose="020B0606020202030204" pitchFamily="34" charset="0"/>
                <a:cs typeface="Arial Narrow" panose="020B0606020202030204" pitchFamily="34" charset="0"/>
              </a:rPr>
              <a:pPr>
                <a:lnSpc>
                  <a:spcPct val="100000"/>
                </a:lnSpc>
                <a:spcBef>
                  <a:spcPct val="0"/>
                </a:spcBef>
                <a:buFontTx/>
                <a:buNone/>
              </a:pPr>
              <a:t>3</a:t>
            </a:fld>
            <a:endParaRPr lang="fr-FR" altLang="fr-FR" sz="1000" dirty="0">
              <a:solidFill>
                <a:srgbClr val="898989"/>
              </a:solidFill>
              <a:latin typeface="Arial Narrow" panose="020B0606020202030204" pitchFamily="34" charset="0"/>
              <a:ea typeface="Arial Narrow" panose="020B0606020202030204" pitchFamily="34" charset="0"/>
              <a:cs typeface="Arial Narrow" panose="020B0606020202030204" pitchFamily="34" charset="0"/>
            </a:endParaRPr>
          </a:p>
        </p:txBody>
      </p:sp>
    </p:spTree>
    <p:extLst>
      <p:ext uri="{BB962C8B-B14F-4D97-AF65-F5344CB8AC3E}">
        <p14:creationId xmlns:p14="http://schemas.microsoft.com/office/powerpoint/2010/main" val="27993833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Espace réservé du numéro de diapositive 5">
            <a:extLst>
              <a:ext uri="{FF2B5EF4-FFF2-40B4-BE49-F238E27FC236}">
                <a16:creationId xmlns:a16="http://schemas.microsoft.com/office/drawing/2014/main" id="{A6DD81DC-2117-4F69-9BDD-E22D0282B32C}"/>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699CF19A-7161-413F-9287-4C992689AB01}" type="slidenum">
              <a:rPr lang="fr-FR" altLang="fr-FR" sz="1000" smtClean="0">
                <a:solidFill>
                  <a:srgbClr val="898989"/>
                </a:solidFill>
                <a:latin typeface="Arial Narrow" panose="020B0606020202030204" pitchFamily="34" charset="0"/>
                <a:ea typeface="Arial Narrow" panose="020B0606020202030204" pitchFamily="34" charset="0"/>
                <a:cs typeface="Arial Narrow" panose="020B0606020202030204" pitchFamily="34" charset="0"/>
              </a:rPr>
              <a:pPr>
                <a:lnSpc>
                  <a:spcPct val="100000"/>
                </a:lnSpc>
                <a:spcBef>
                  <a:spcPct val="0"/>
                </a:spcBef>
                <a:buFontTx/>
                <a:buNone/>
              </a:pPr>
              <a:t>30</a:t>
            </a:fld>
            <a:endParaRPr lang="fr-FR" altLang="fr-FR" sz="1000">
              <a:solidFill>
                <a:srgbClr val="898989"/>
              </a:solidFill>
              <a:latin typeface="Arial Narrow" panose="020B0606020202030204" pitchFamily="34" charset="0"/>
              <a:ea typeface="Arial Narrow" panose="020B0606020202030204" pitchFamily="34" charset="0"/>
              <a:cs typeface="Arial Narrow" panose="020B0606020202030204" pitchFamily="34" charset="0"/>
            </a:endParaRPr>
          </a:p>
        </p:txBody>
      </p:sp>
      <p:sp>
        <p:nvSpPr>
          <p:cNvPr id="4" name="TextBox 3">
            <a:extLst>
              <a:ext uri="{FF2B5EF4-FFF2-40B4-BE49-F238E27FC236}">
                <a16:creationId xmlns:a16="http://schemas.microsoft.com/office/drawing/2014/main" id="{E466F47F-12D6-4CD4-B4F2-21D6DD5B3A1D}"/>
              </a:ext>
            </a:extLst>
          </p:cNvPr>
          <p:cNvSpPr txBox="1"/>
          <p:nvPr/>
        </p:nvSpPr>
        <p:spPr>
          <a:xfrm>
            <a:off x="328773" y="1233216"/>
            <a:ext cx="8253252" cy="461665"/>
          </a:xfrm>
          <a:prstGeom prst="rect">
            <a:avLst/>
          </a:prstGeom>
          <a:noFill/>
        </p:spPr>
        <p:txBody>
          <a:bodyPr wrap="square" rtlCol="0">
            <a:spAutoFit/>
          </a:bodyPr>
          <a:lstStyle/>
          <a:p>
            <a:r>
              <a:rPr lang="en-US" sz="2400" b="1" dirty="0">
                <a:solidFill>
                  <a:srgbClr val="4F81BD"/>
                </a:solidFill>
                <a:latin typeface="Cambria" panose="02040503050406030204" pitchFamily="18" charset="0"/>
                <a:ea typeface="Times New Roman" panose="02020603050405020304" pitchFamily="18" charset="0"/>
                <a:cs typeface="Times New Roman" panose="02020603050405020304" pitchFamily="18" charset="0"/>
              </a:rPr>
              <a:t>8. Hierarchy - </a:t>
            </a:r>
            <a:r>
              <a:rPr lang="en-US" sz="24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rPr>
              <a:t>How to find data in</a:t>
            </a:r>
            <a:r>
              <a:rPr lang="en-US" sz="2400" b="1" dirty="0">
                <a:solidFill>
                  <a:srgbClr val="4F81BD"/>
                </a:solidFill>
                <a:latin typeface="Cambria" panose="02040503050406030204" pitchFamily="18" charset="0"/>
                <a:ea typeface="Times New Roman" panose="02020603050405020304" pitchFamily="18" charset="0"/>
                <a:cs typeface="Times New Roman" panose="02020603050405020304" pitchFamily="18" charset="0"/>
              </a:rPr>
              <a:t> dashboards/explorers</a:t>
            </a:r>
            <a:endParaRPr lang="en-GB" sz="2400" b="1" dirty="0"/>
          </a:p>
        </p:txBody>
      </p:sp>
      <p:sp>
        <p:nvSpPr>
          <p:cNvPr id="3" name="TextBox 2">
            <a:extLst>
              <a:ext uri="{FF2B5EF4-FFF2-40B4-BE49-F238E27FC236}">
                <a16:creationId xmlns:a16="http://schemas.microsoft.com/office/drawing/2014/main" id="{8AFFBB6C-C34B-7994-4360-30EE4BA79C4E}"/>
              </a:ext>
            </a:extLst>
          </p:cNvPr>
          <p:cNvSpPr txBox="1"/>
          <p:nvPr/>
        </p:nvSpPr>
        <p:spPr>
          <a:xfrm>
            <a:off x="118124" y="1765274"/>
            <a:ext cx="8674550" cy="830997"/>
          </a:xfrm>
          <a:prstGeom prst="rect">
            <a:avLst/>
          </a:prstGeom>
          <a:noFill/>
        </p:spPr>
        <p:txBody>
          <a:bodyPr wrap="square" rtlCol="0">
            <a:spAutoFit/>
          </a:bodyPr>
          <a:lstStyle/>
          <a:p>
            <a:r>
              <a:rPr lang="en-US" sz="1600" i="1" dirty="0">
                <a:solidFill>
                  <a:srgbClr val="002A40"/>
                </a:solidFill>
              </a:rPr>
              <a:t>In the different dashboards, there are filters that follow certain hierarchy. Considering that CEPEJ database contains a big number of indicators, it is sometimes difficult to find exactly what you are looking for.  Here we give an overview on how to explore the hierarchy to find what you are looking for.</a:t>
            </a:r>
          </a:p>
        </p:txBody>
      </p:sp>
      <p:sp>
        <p:nvSpPr>
          <p:cNvPr id="5" name="Content Placeholder 2">
            <a:extLst>
              <a:ext uri="{FF2B5EF4-FFF2-40B4-BE49-F238E27FC236}">
                <a16:creationId xmlns:a16="http://schemas.microsoft.com/office/drawing/2014/main" id="{A71CF746-7384-EF94-1297-23F4E0D3FEA0}"/>
              </a:ext>
            </a:extLst>
          </p:cNvPr>
          <p:cNvSpPr txBox="1">
            <a:spLocks/>
          </p:cNvSpPr>
          <p:nvPr/>
        </p:nvSpPr>
        <p:spPr>
          <a:xfrm>
            <a:off x="119449" y="3048000"/>
            <a:ext cx="4335950" cy="346269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3000"/>
              </a:spcBef>
              <a:buFont typeface="Wingdings" panose="05000000000000000000" pitchFamily="2" charset="2"/>
              <a:buChar char="Ø"/>
            </a:pPr>
            <a:r>
              <a:rPr lang="en-US" sz="2000" dirty="0">
                <a:solidFill>
                  <a:schemeClr val="tx1">
                    <a:lumMod val="75000"/>
                    <a:lumOff val="25000"/>
                  </a:schemeClr>
                </a:solidFill>
              </a:rPr>
              <a:t>Look at the different groups/topics and sub-groups within these topics (first and second level in the </a:t>
            </a:r>
            <a:r>
              <a:rPr lang="en-US" sz="2000" dirty="0">
                <a:solidFill>
                  <a:schemeClr val="tx1">
                    <a:lumMod val="75000"/>
                    <a:lumOff val="25000"/>
                  </a:schemeClr>
                </a:solidFill>
                <a:hlinkClick r:id="rId3"/>
              </a:rPr>
              <a:t>hierarchy</a:t>
            </a:r>
            <a:r>
              <a:rPr lang="en-US" sz="2000" dirty="0">
                <a:solidFill>
                  <a:schemeClr val="tx1">
                    <a:lumMod val="75000"/>
                    <a:lumOff val="25000"/>
                  </a:schemeClr>
                </a:solidFill>
              </a:rPr>
              <a:t>).</a:t>
            </a:r>
          </a:p>
          <a:p>
            <a:pPr>
              <a:spcBef>
                <a:spcPts val="3000"/>
              </a:spcBef>
              <a:buFont typeface="Wingdings" panose="05000000000000000000" pitchFamily="2" charset="2"/>
              <a:buChar char="Ø"/>
            </a:pPr>
            <a:r>
              <a:rPr lang="en-US" sz="2000" dirty="0">
                <a:solidFill>
                  <a:schemeClr val="tx1">
                    <a:lumMod val="75000"/>
                    <a:lumOff val="25000"/>
                  </a:schemeClr>
                </a:solidFill>
              </a:rPr>
              <a:t>Retrieve the exact item/question within the subgroups and the groups/topics.</a:t>
            </a:r>
            <a:endParaRPr lang="en-US" sz="1400" dirty="0">
              <a:solidFill>
                <a:schemeClr val="tx1">
                  <a:lumMod val="75000"/>
                  <a:lumOff val="25000"/>
                </a:schemeClr>
              </a:solidFill>
            </a:endParaRPr>
          </a:p>
        </p:txBody>
      </p:sp>
      <p:graphicFrame>
        <p:nvGraphicFramePr>
          <p:cNvPr id="6" name="Diagram 5">
            <a:extLst>
              <a:ext uri="{FF2B5EF4-FFF2-40B4-BE49-F238E27FC236}">
                <a16:creationId xmlns:a16="http://schemas.microsoft.com/office/drawing/2014/main" id="{86DA94F1-0A7E-D799-BFA3-114722C3827E}"/>
              </a:ext>
            </a:extLst>
          </p:cNvPr>
          <p:cNvGraphicFramePr/>
          <p:nvPr>
            <p:extLst>
              <p:ext uri="{D42A27DB-BD31-4B8C-83A1-F6EECF244321}">
                <p14:modId xmlns:p14="http://schemas.microsoft.com/office/powerpoint/2010/main" val="3626496770"/>
              </p:ext>
            </p:extLst>
          </p:nvPr>
        </p:nvGraphicFramePr>
        <p:xfrm>
          <a:off x="3797615" y="2596271"/>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Arrow: Right 6">
            <a:extLst>
              <a:ext uri="{FF2B5EF4-FFF2-40B4-BE49-F238E27FC236}">
                <a16:creationId xmlns:a16="http://schemas.microsoft.com/office/drawing/2014/main" id="{E74ACD8E-C1D1-4BEF-B919-180426DC4CB9}"/>
              </a:ext>
            </a:extLst>
          </p:cNvPr>
          <p:cNvSpPr/>
          <p:nvPr/>
        </p:nvSpPr>
        <p:spPr>
          <a:xfrm>
            <a:off x="4455399" y="3429000"/>
            <a:ext cx="1788882" cy="5251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Example</a:t>
            </a:r>
            <a:endParaRPr lang="fr-FR" dirty="0"/>
          </a:p>
        </p:txBody>
      </p:sp>
    </p:spTree>
    <p:extLst>
      <p:ext uri="{BB962C8B-B14F-4D97-AF65-F5344CB8AC3E}">
        <p14:creationId xmlns:p14="http://schemas.microsoft.com/office/powerpoint/2010/main" val="24554118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Espace réservé du numéro de diapositive 5">
            <a:extLst>
              <a:ext uri="{FF2B5EF4-FFF2-40B4-BE49-F238E27FC236}">
                <a16:creationId xmlns:a16="http://schemas.microsoft.com/office/drawing/2014/main" id="{A6DD81DC-2117-4F69-9BDD-E22D0282B32C}"/>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699CF19A-7161-413F-9287-4C992689AB01}" type="slidenum">
              <a:rPr lang="fr-FR" altLang="fr-FR" sz="1000" smtClean="0">
                <a:solidFill>
                  <a:srgbClr val="898989"/>
                </a:solidFill>
                <a:latin typeface="Arial Narrow" panose="020B0606020202030204" pitchFamily="34" charset="0"/>
                <a:ea typeface="Arial Narrow" panose="020B0606020202030204" pitchFamily="34" charset="0"/>
                <a:cs typeface="Arial Narrow" panose="020B0606020202030204" pitchFamily="34" charset="0"/>
              </a:rPr>
              <a:pPr>
                <a:lnSpc>
                  <a:spcPct val="100000"/>
                </a:lnSpc>
                <a:spcBef>
                  <a:spcPct val="0"/>
                </a:spcBef>
                <a:buFontTx/>
                <a:buNone/>
              </a:pPr>
              <a:t>31</a:t>
            </a:fld>
            <a:endParaRPr lang="fr-FR" altLang="fr-FR" sz="1000">
              <a:solidFill>
                <a:srgbClr val="898989"/>
              </a:solidFill>
              <a:latin typeface="Arial Narrow" panose="020B0606020202030204" pitchFamily="34" charset="0"/>
              <a:ea typeface="Arial Narrow" panose="020B0606020202030204" pitchFamily="34" charset="0"/>
              <a:cs typeface="Arial Narrow" panose="020B0606020202030204" pitchFamily="34" charset="0"/>
            </a:endParaRPr>
          </a:p>
        </p:txBody>
      </p:sp>
      <p:sp>
        <p:nvSpPr>
          <p:cNvPr id="4" name="TextBox 3">
            <a:extLst>
              <a:ext uri="{FF2B5EF4-FFF2-40B4-BE49-F238E27FC236}">
                <a16:creationId xmlns:a16="http://schemas.microsoft.com/office/drawing/2014/main" id="{E466F47F-12D6-4CD4-B4F2-21D6DD5B3A1D}"/>
              </a:ext>
            </a:extLst>
          </p:cNvPr>
          <p:cNvSpPr txBox="1"/>
          <p:nvPr/>
        </p:nvSpPr>
        <p:spPr>
          <a:xfrm>
            <a:off x="328773" y="1233216"/>
            <a:ext cx="8253252" cy="461665"/>
          </a:xfrm>
          <a:prstGeom prst="rect">
            <a:avLst/>
          </a:prstGeom>
          <a:noFill/>
        </p:spPr>
        <p:txBody>
          <a:bodyPr wrap="square" rtlCol="0">
            <a:spAutoFit/>
          </a:bodyPr>
          <a:lstStyle/>
          <a:p>
            <a:r>
              <a:rPr lang="en-US" sz="24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rPr>
              <a:t>8. Hierarchy - Hints to find data in</a:t>
            </a:r>
            <a:r>
              <a:rPr lang="en-US" sz="2400" b="1" dirty="0">
                <a:solidFill>
                  <a:srgbClr val="4F81BD"/>
                </a:solidFill>
                <a:latin typeface="Cambria" panose="02040503050406030204" pitchFamily="18" charset="0"/>
                <a:ea typeface="Times New Roman" panose="02020603050405020304" pitchFamily="18" charset="0"/>
                <a:cs typeface="Times New Roman" panose="02020603050405020304" pitchFamily="18" charset="0"/>
              </a:rPr>
              <a:t> the explorers</a:t>
            </a:r>
            <a:endParaRPr lang="en-GB" sz="2400" b="1" dirty="0"/>
          </a:p>
        </p:txBody>
      </p:sp>
      <p:sp>
        <p:nvSpPr>
          <p:cNvPr id="5" name="Content Placeholder 2">
            <a:extLst>
              <a:ext uri="{FF2B5EF4-FFF2-40B4-BE49-F238E27FC236}">
                <a16:creationId xmlns:a16="http://schemas.microsoft.com/office/drawing/2014/main" id="{A71CF746-7384-EF94-1297-23F4E0D3FEA0}"/>
              </a:ext>
            </a:extLst>
          </p:cNvPr>
          <p:cNvSpPr txBox="1">
            <a:spLocks/>
          </p:cNvSpPr>
          <p:nvPr/>
        </p:nvSpPr>
        <p:spPr>
          <a:xfrm>
            <a:off x="158091" y="2809103"/>
            <a:ext cx="8347734" cy="371552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spcBef>
                <a:spcPts val="2400"/>
              </a:spcBef>
              <a:buFont typeface="+mj-lt"/>
              <a:buAutoNum type="arabicPeriod"/>
            </a:pPr>
            <a:r>
              <a:rPr lang="en-US" sz="2000" dirty="0">
                <a:solidFill>
                  <a:schemeClr val="tx1">
                    <a:lumMod val="75000"/>
                    <a:lumOff val="25000"/>
                  </a:schemeClr>
                </a:solidFill>
              </a:rPr>
              <a:t>Look at the </a:t>
            </a:r>
            <a:r>
              <a:rPr lang="en-US" sz="2000" dirty="0">
                <a:solidFill>
                  <a:schemeClr val="tx1">
                    <a:lumMod val="75000"/>
                    <a:lumOff val="25000"/>
                  </a:schemeClr>
                </a:solidFill>
                <a:hlinkClick r:id="rId3"/>
              </a:rPr>
              <a:t>CEPEJ questionnaire </a:t>
            </a:r>
            <a:r>
              <a:rPr lang="en-US" sz="2000" dirty="0">
                <a:solidFill>
                  <a:schemeClr val="tx1">
                    <a:lumMod val="75000"/>
                    <a:lumOff val="25000"/>
                  </a:schemeClr>
                </a:solidFill>
              </a:rPr>
              <a:t>to understand the scope of data collection. </a:t>
            </a:r>
          </a:p>
          <a:p>
            <a:pPr marL="457200" indent="-457200">
              <a:spcBef>
                <a:spcPts val="2400"/>
              </a:spcBef>
              <a:buFont typeface="+mj-lt"/>
              <a:buAutoNum type="arabicPeriod"/>
            </a:pPr>
            <a:r>
              <a:rPr lang="en-US" sz="2000" dirty="0">
                <a:solidFill>
                  <a:schemeClr val="tx1">
                    <a:lumMod val="75000"/>
                    <a:lumOff val="25000"/>
                  </a:schemeClr>
                </a:solidFill>
              </a:rPr>
              <a:t>Identify the question/s of your interest</a:t>
            </a:r>
          </a:p>
          <a:p>
            <a:pPr marL="457200" indent="-457200">
              <a:spcBef>
                <a:spcPts val="2400"/>
              </a:spcBef>
              <a:buFont typeface="+mj-lt"/>
              <a:buAutoNum type="arabicPeriod"/>
            </a:pPr>
            <a:r>
              <a:rPr lang="en-US" sz="2000" dirty="0">
                <a:solidFill>
                  <a:schemeClr val="tx1">
                    <a:lumMod val="75000"/>
                    <a:lumOff val="25000"/>
                  </a:schemeClr>
                </a:solidFill>
              </a:rPr>
              <a:t>Locate those question/s within the </a:t>
            </a:r>
            <a:r>
              <a:rPr lang="en-US" sz="2000" dirty="0">
                <a:solidFill>
                  <a:schemeClr val="tx1">
                    <a:lumMod val="75000"/>
                    <a:lumOff val="25000"/>
                  </a:schemeClr>
                </a:solidFill>
                <a:hlinkClick r:id="rId4"/>
              </a:rPr>
              <a:t>hierarchy</a:t>
            </a:r>
            <a:r>
              <a:rPr lang="en-US" sz="2000" dirty="0">
                <a:solidFill>
                  <a:schemeClr val="tx1">
                    <a:lumMod val="75000"/>
                    <a:lumOff val="25000"/>
                  </a:schemeClr>
                </a:solidFill>
              </a:rPr>
              <a:t>, identifying in which group and subgroup they belong.  There are 34 different groups and from 1 to 24 different subgroups within each group.</a:t>
            </a:r>
          </a:p>
          <a:p>
            <a:pPr marL="457200" indent="-457200">
              <a:spcBef>
                <a:spcPts val="2400"/>
              </a:spcBef>
              <a:buFont typeface="+mj-lt"/>
              <a:buAutoNum type="arabicPeriod"/>
            </a:pPr>
            <a:r>
              <a:rPr lang="en-US" sz="2000" dirty="0">
                <a:solidFill>
                  <a:schemeClr val="tx1">
                    <a:lumMod val="75000"/>
                    <a:lumOff val="25000"/>
                  </a:schemeClr>
                </a:solidFill>
              </a:rPr>
              <a:t>Apply the group and subgroup in the explorer to direct you to the question/s of interest.</a:t>
            </a:r>
          </a:p>
        </p:txBody>
      </p:sp>
      <p:sp>
        <p:nvSpPr>
          <p:cNvPr id="2" name="TextBox 1">
            <a:extLst>
              <a:ext uri="{FF2B5EF4-FFF2-40B4-BE49-F238E27FC236}">
                <a16:creationId xmlns:a16="http://schemas.microsoft.com/office/drawing/2014/main" id="{D4C62AC8-0227-C2E2-3C41-418B19D51D9B}"/>
              </a:ext>
            </a:extLst>
          </p:cNvPr>
          <p:cNvSpPr txBox="1"/>
          <p:nvPr/>
        </p:nvSpPr>
        <p:spPr>
          <a:xfrm>
            <a:off x="118124" y="1765274"/>
            <a:ext cx="8674550" cy="830997"/>
          </a:xfrm>
          <a:prstGeom prst="rect">
            <a:avLst/>
          </a:prstGeom>
          <a:noFill/>
        </p:spPr>
        <p:txBody>
          <a:bodyPr wrap="square" rtlCol="0">
            <a:spAutoFit/>
          </a:bodyPr>
          <a:lstStyle/>
          <a:p>
            <a:r>
              <a:rPr lang="en-US" sz="1600" i="1" dirty="0">
                <a:solidFill>
                  <a:srgbClr val="002A40"/>
                </a:solidFill>
              </a:rPr>
              <a:t>In the different dashboards, there are filters that follow certain hierarchy. Considering that CEPEJ database contains a big number of indicators, it is sometimes difficult to find exactly what you are looking for.  Here we give an overview on how to explore the hierarchy to find what you are looking for.</a:t>
            </a:r>
          </a:p>
        </p:txBody>
      </p:sp>
    </p:spTree>
    <p:extLst>
      <p:ext uri="{BB962C8B-B14F-4D97-AF65-F5344CB8AC3E}">
        <p14:creationId xmlns:p14="http://schemas.microsoft.com/office/powerpoint/2010/main" val="30539483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E5A826E-1BFF-4087-9170-52ED44CD17B9}"/>
              </a:ext>
            </a:extLst>
          </p:cNvPr>
          <p:cNvGrpSpPr/>
          <p:nvPr/>
        </p:nvGrpSpPr>
        <p:grpSpPr>
          <a:xfrm>
            <a:off x="673753" y="1274228"/>
            <a:ext cx="9496918" cy="4953375"/>
            <a:chOff x="2039565" y="1482572"/>
            <a:chExt cx="9496918" cy="4953375"/>
          </a:xfrm>
        </p:grpSpPr>
        <p:sp>
          <p:nvSpPr>
            <p:cNvPr id="4" name="Rectangle 3">
              <a:extLst>
                <a:ext uri="{FF2B5EF4-FFF2-40B4-BE49-F238E27FC236}">
                  <a16:creationId xmlns:a16="http://schemas.microsoft.com/office/drawing/2014/main" id="{267DEC42-92F7-4D11-94D0-BA40AD663011}"/>
                </a:ext>
              </a:extLst>
            </p:cNvPr>
            <p:cNvSpPr/>
            <p:nvPr/>
          </p:nvSpPr>
          <p:spPr>
            <a:xfrm>
              <a:off x="2757996" y="1482572"/>
              <a:ext cx="6462944" cy="772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b="1" dirty="0">
                  <a:solidFill>
                    <a:schemeClr val="tx1">
                      <a:lumMod val="75000"/>
                      <a:lumOff val="25000"/>
                    </a:schemeClr>
                  </a:solidFill>
                </a:rPr>
                <a:t>Thank you</a:t>
              </a:r>
              <a:endParaRPr lang="en-GB" sz="4000" b="1" dirty="0">
                <a:solidFill>
                  <a:schemeClr val="tx1">
                    <a:lumMod val="75000"/>
                    <a:lumOff val="25000"/>
                  </a:schemeClr>
                </a:solidFill>
              </a:endParaRPr>
            </a:p>
          </p:txBody>
        </p:sp>
        <p:cxnSp>
          <p:nvCxnSpPr>
            <p:cNvPr id="5" name="Straight Connector 4">
              <a:extLst>
                <a:ext uri="{FF2B5EF4-FFF2-40B4-BE49-F238E27FC236}">
                  <a16:creationId xmlns:a16="http://schemas.microsoft.com/office/drawing/2014/main" id="{ABFE3D34-D7CA-496C-B3D1-5859C5374AF8}"/>
                </a:ext>
              </a:extLst>
            </p:cNvPr>
            <p:cNvCxnSpPr/>
            <p:nvPr/>
          </p:nvCxnSpPr>
          <p:spPr>
            <a:xfrm>
              <a:off x="3113103" y="2325212"/>
              <a:ext cx="5904656" cy="0"/>
            </a:xfrm>
            <a:prstGeom prst="line">
              <a:avLst/>
            </a:prstGeom>
            <a:ln w="111125" cmpd="thickThin">
              <a:solidFill>
                <a:schemeClr val="accent1">
                  <a:lumMod val="75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088CC092-6ADE-4F8B-A0FD-43F517AD4426}"/>
                </a:ext>
              </a:extLst>
            </p:cNvPr>
            <p:cNvGrpSpPr/>
            <p:nvPr/>
          </p:nvGrpSpPr>
          <p:grpSpPr>
            <a:xfrm>
              <a:off x="2111042" y="2891789"/>
              <a:ext cx="8688198" cy="537211"/>
              <a:chOff x="1463914" y="2841193"/>
              <a:chExt cx="8688198" cy="537211"/>
            </a:xfrm>
          </p:grpSpPr>
          <p:sp>
            <p:nvSpPr>
              <p:cNvPr id="16" name="Zone de texte 2">
                <a:extLst>
                  <a:ext uri="{FF2B5EF4-FFF2-40B4-BE49-F238E27FC236}">
                    <a16:creationId xmlns:a16="http://schemas.microsoft.com/office/drawing/2014/main" id="{7196C6CD-47F2-4346-B71D-BF06DCB6B7AB}"/>
                  </a:ext>
                </a:extLst>
              </p:cNvPr>
              <p:cNvSpPr txBox="1">
                <a:spLocks noChangeArrowheads="1"/>
              </p:cNvSpPr>
              <p:nvPr/>
            </p:nvSpPr>
            <p:spPr bwMode="auto">
              <a:xfrm>
                <a:off x="2123728" y="2846909"/>
                <a:ext cx="8028384" cy="53149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fr-FR" sz="2400" b="1" dirty="0">
                    <a:latin typeface="+mj-lt"/>
                    <a:ea typeface="Calibri"/>
                    <a:cs typeface="Times New Roman"/>
                    <a:hlinkClick r:id="rId3">
                      <a:extLst>
                        <a:ext uri="{A12FA001-AC4F-418D-AE19-62706E023703}">
                          <ahyp:hlinkClr xmlns:ahyp="http://schemas.microsoft.com/office/drawing/2018/hyperlinkcolor" val="tx"/>
                        </a:ext>
                      </a:extLst>
                    </a:hlinkClick>
                  </a:rPr>
                  <a:t>http://www.coe.int/cepej/</a:t>
                </a:r>
                <a:endParaRPr lang="fr-FR" sz="2400" b="1" dirty="0">
                  <a:latin typeface="+mj-lt"/>
                  <a:ea typeface="Calibri"/>
                  <a:cs typeface="Times New Roman"/>
                </a:endParaRPr>
              </a:p>
            </p:txBody>
          </p:sp>
          <p:pic>
            <p:nvPicPr>
              <p:cNvPr id="17" name="Picture 10" descr="Afficher l'image d'origine">
                <a:extLst>
                  <a:ext uri="{FF2B5EF4-FFF2-40B4-BE49-F238E27FC236}">
                    <a16:creationId xmlns:a16="http://schemas.microsoft.com/office/drawing/2014/main" id="{204E13D5-2EE1-4C3F-ABCC-BB7E656E191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3914" y="2841193"/>
                <a:ext cx="504000" cy="504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a:extLst>
                <a:ext uri="{FF2B5EF4-FFF2-40B4-BE49-F238E27FC236}">
                  <a16:creationId xmlns:a16="http://schemas.microsoft.com/office/drawing/2014/main" id="{78C542F7-46AD-4C33-8187-D337868C1FFC}"/>
                </a:ext>
              </a:extLst>
            </p:cNvPr>
            <p:cNvGrpSpPr/>
            <p:nvPr/>
          </p:nvGrpSpPr>
          <p:grpSpPr>
            <a:xfrm>
              <a:off x="2111042" y="4331456"/>
              <a:ext cx="8716451" cy="543232"/>
              <a:chOff x="715581" y="4065334"/>
              <a:chExt cx="8716451" cy="543233"/>
            </a:xfrm>
          </p:grpSpPr>
          <p:sp>
            <p:nvSpPr>
              <p:cNvPr id="14" name="Zone de texte 2">
                <a:extLst>
                  <a:ext uri="{FF2B5EF4-FFF2-40B4-BE49-F238E27FC236}">
                    <a16:creationId xmlns:a16="http://schemas.microsoft.com/office/drawing/2014/main" id="{6A66B5DA-CCEE-47CD-A829-34872F7469EB}"/>
                  </a:ext>
                </a:extLst>
              </p:cNvPr>
              <p:cNvSpPr txBox="1">
                <a:spLocks noChangeArrowheads="1"/>
              </p:cNvSpPr>
              <p:nvPr/>
            </p:nvSpPr>
            <p:spPr bwMode="auto">
              <a:xfrm>
                <a:off x="1403648" y="4077072"/>
                <a:ext cx="8028384" cy="53149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fr-FR" sz="2400" b="1" dirty="0">
                    <a:latin typeface="+mj-lt"/>
                    <a:ea typeface="Calibri"/>
                    <a:cs typeface="Times New Roman"/>
                  </a:rPr>
                  <a:t>CEPEJ Council of Europe</a:t>
                </a:r>
              </a:p>
            </p:txBody>
          </p:sp>
          <p:pic>
            <p:nvPicPr>
              <p:cNvPr id="15" name="Picture 6" descr="Afficher l'image d'origine">
                <a:extLst>
                  <a:ext uri="{FF2B5EF4-FFF2-40B4-BE49-F238E27FC236}">
                    <a16:creationId xmlns:a16="http://schemas.microsoft.com/office/drawing/2014/main" id="{898DC4C5-5642-41AA-BE28-B8BC5E08D6D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5581" y="4065334"/>
                <a:ext cx="504000" cy="50400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76006947-DEE4-4DE2-B596-0547E16362D4}"/>
                </a:ext>
              </a:extLst>
            </p:cNvPr>
            <p:cNvGrpSpPr/>
            <p:nvPr/>
          </p:nvGrpSpPr>
          <p:grpSpPr>
            <a:xfrm>
              <a:off x="2111042" y="5084025"/>
              <a:ext cx="8752964" cy="564265"/>
              <a:chOff x="715580" y="5157192"/>
              <a:chExt cx="8752964" cy="564265"/>
            </a:xfrm>
          </p:grpSpPr>
          <p:sp>
            <p:nvSpPr>
              <p:cNvPr id="12" name="Zone de texte 2">
                <a:extLst>
                  <a:ext uri="{FF2B5EF4-FFF2-40B4-BE49-F238E27FC236}">
                    <a16:creationId xmlns:a16="http://schemas.microsoft.com/office/drawing/2014/main" id="{D535954B-DD25-453D-B2ED-2A6C2E7EB8BD}"/>
                  </a:ext>
                </a:extLst>
              </p:cNvPr>
              <p:cNvSpPr txBox="1">
                <a:spLocks noChangeArrowheads="1"/>
              </p:cNvSpPr>
              <p:nvPr/>
            </p:nvSpPr>
            <p:spPr bwMode="auto">
              <a:xfrm>
                <a:off x="1440160" y="5157192"/>
                <a:ext cx="8028384" cy="53149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fr-FR" sz="2400" b="1" dirty="0">
                    <a:latin typeface="+mj-lt"/>
                    <a:ea typeface="Calibri"/>
                    <a:cs typeface="Times New Roman"/>
                  </a:rPr>
                  <a:t>@</a:t>
                </a:r>
                <a:r>
                  <a:rPr lang="fr-FR" sz="2400" b="1" dirty="0" err="1">
                    <a:latin typeface="+mj-lt"/>
                    <a:ea typeface="Calibri"/>
                    <a:cs typeface="Times New Roman"/>
                  </a:rPr>
                  <a:t>CEPEJ_CoE</a:t>
                </a:r>
                <a:endParaRPr lang="fr-FR" sz="2400" b="1" dirty="0">
                  <a:latin typeface="+mj-lt"/>
                  <a:ea typeface="Calibri"/>
                  <a:cs typeface="Times New Roman"/>
                </a:endParaRPr>
              </a:p>
            </p:txBody>
          </p:sp>
          <p:pic>
            <p:nvPicPr>
              <p:cNvPr id="13" name="Picture 12" descr="Afficher l'image d'origine">
                <a:extLst>
                  <a:ext uri="{FF2B5EF4-FFF2-40B4-BE49-F238E27FC236}">
                    <a16:creationId xmlns:a16="http://schemas.microsoft.com/office/drawing/2014/main" id="{0FEFA396-6011-4BD7-9A7C-15781B64A57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5580" y="5217457"/>
                <a:ext cx="504000" cy="504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901131A2-CD8E-483A-96F8-01E149E8A024}"/>
                </a:ext>
              </a:extLst>
            </p:cNvPr>
            <p:cNvGrpSpPr/>
            <p:nvPr/>
          </p:nvGrpSpPr>
          <p:grpSpPr>
            <a:xfrm>
              <a:off x="2039565" y="5771123"/>
              <a:ext cx="9496918" cy="664824"/>
              <a:chOff x="2067819" y="6042739"/>
              <a:chExt cx="9496918" cy="664824"/>
            </a:xfrm>
          </p:grpSpPr>
          <p:sp>
            <p:nvSpPr>
              <p:cNvPr id="10" name="Zone de texte 2">
                <a:extLst>
                  <a:ext uri="{FF2B5EF4-FFF2-40B4-BE49-F238E27FC236}">
                    <a16:creationId xmlns:a16="http://schemas.microsoft.com/office/drawing/2014/main" id="{DC728A5D-55BB-468D-980E-9FF1A314719F}"/>
                  </a:ext>
                </a:extLst>
              </p:cNvPr>
              <p:cNvSpPr txBox="1">
                <a:spLocks noChangeArrowheads="1"/>
              </p:cNvSpPr>
              <p:nvPr/>
            </p:nvSpPr>
            <p:spPr bwMode="auto">
              <a:xfrm>
                <a:off x="2067819" y="6042739"/>
                <a:ext cx="646954" cy="66482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fr-FR" sz="3600" b="1" dirty="0">
                    <a:solidFill>
                      <a:schemeClr val="tx1">
                        <a:lumMod val="75000"/>
                        <a:lumOff val="25000"/>
                      </a:schemeClr>
                    </a:solidFill>
                    <a:effectLst>
                      <a:outerShdw blurRad="38100" dist="38100" dir="2700000" algn="tl">
                        <a:srgbClr val="000000">
                          <a:alpha val="43137"/>
                        </a:srgbClr>
                      </a:outerShdw>
                    </a:effectLst>
                    <a:latin typeface="+mj-lt"/>
                    <a:ea typeface="Calibri"/>
                    <a:cs typeface="Times New Roman"/>
                  </a:rPr>
                  <a:t>@ </a:t>
                </a:r>
                <a:endParaRPr lang="fr-FR" sz="3600" dirty="0">
                  <a:solidFill>
                    <a:schemeClr val="tx1">
                      <a:lumMod val="75000"/>
                      <a:lumOff val="25000"/>
                    </a:schemeClr>
                  </a:solidFill>
                  <a:effectLst>
                    <a:outerShdw blurRad="38100" dist="38100" dir="2700000" algn="tl">
                      <a:srgbClr val="000000">
                        <a:alpha val="43137"/>
                      </a:srgbClr>
                    </a:outerShdw>
                  </a:effectLst>
                  <a:latin typeface="+mj-lt"/>
                  <a:ea typeface="Calibri"/>
                  <a:cs typeface="Times New Roman"/>
                </a:endParaRPr>
              </a:p>
            </p:txBody>
          </p:sp>
          <p:sp>
            <p:nvSpPr>
              <p:cNvPr id="11" name="Zone de texte 2">
                <a:extLst>
                  <a:ext uri="{FF2B5EF4-FFF2-40B4-BE49-F238E27FC236}">
                    <a16:creationId xmlns:a16="http://schemas.microsoft.com/office/drawing/2014/main" id="{DAF78896-7B39-49E9-8C59-FEDC3905BCF8}"/>
                  </a:ext>
                </a:extLst>
              </p:cNvPr>
              <p:cNvSpPr txBox="1">
                <a:spLocks noChangeArrowheads="1"/>
              </p:cNvSpPr>
              <p:nvPr/>
            </p:nvSpPr>
            <p:spPr bwMode="auto">
              <a:xfrm>
                <a:off x="2809924" y="6109404"/>
                <a:ext cx="8754813" cy="5314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fr-FR" sz="2400" b="1" dirty="0">
                    <a:latin typeface="+mj-lt"/>
                    <a:ea typeface="Calibri"/>
                    <a:cs typeface="Times New Roman"/>
                  </a:rPr>
                  <a:t>cepej@coe.int</a:t>
                </a:r>
              </a:p>
            </p:txBody>
          </p:sp>
        </p:grpSp>
      </p:grpSp>
    </p:spTree>
    <p:extLst>
      <p:ext uri="{BB962C8B-B14F-4D97-AF65-F5344CB8AC3E}">
        <p14:creationId xmlns:p14="http://schemas.microsoft.com/office/powerpoint/2010/main" val="1232426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9EE06F-1934-47B1-90D9-1B351D7469A6}"/>
              </a:ext>
            </a:extLst>
          </p:cNvPr>
          <p:cNvSpPr>
            <a:spLocks noGrp="1"/>
          </p:cNvSpPr>
          <p:nvPr>
            <p:ph idx="1"/>
          </p:nvPr>
        </p:nvSpPr>
        <p:spPr>
          <a:xfrm>
            <a:off x="457200" y="1323854"/>
            <a:ext cx="8229600" cy="552691"/>
          </a:xfrm>
        </p:spPr>
        <p:txBody>
          <a:bodyPr>
            <a:normAutofit/>
          </a:bodyPr>
          <a:lstStyle/>
          <a:p>
            <a:pPr marL="0" lvl="0" indent="0">
              <a:lnSpc>
                <a:spcPct val="115000"/>
              </a:lnSpc>
              <a:spcBef>
                <a:spcPts val="1000"/>
              </a:spcBef>
              <a:buNone/>
            </a:pPr>
            <a:r>
              <a:rPr lang="en-GB" sz="24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rPr>
              <a:t>2. How is CEPEJ-STAT organised?</a:t>
            </a:r>
          </a:p>
        </p:txBody>
      </p:sp>
      <p:sp>
        <p:nvSpPr>
          <p:cNvPr id="3" name="Content Placeholder 2">
            <a:extLst>
              <a:ext uri="{FF2B5EF4-FFF2-40B4-BE49-F238E27FC236}">
                <a16:creationId xmlns:a16="http://schemas.microsoft.com/office/drawing/2014/main" id="{BEDECEE5-81F3-4C63-91CD-BA91754AE9AF}"/>
              </a:ext>
            </a:extLst>
          </p:cNvPr>
          <p:cNvSpPr txBox="1">
            <a:spLocks/>
          </p:cNvSpPr>
          <p:nvPr/>
        </p:nvSpPr>
        <p:spPr>
          <a:xfrm>
            <a:off x="119449" y="2429552"/>
            <a:ext cx="4114800" cy="408114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r>
              <a:rPr lang="en-US" sz="2400" dirty="0">
                <a:solidFill>
                  <a:schemeClr val="tx1">
                    <a:lumMod val="75000"/>
                    <a:lumOff val="25000"/>
                  </a:schemeClr>
                </a:solidFill>
              </a:rPr>
              <a:t>Dashboards organized by </a:t>
            </a:r>
            <a:r>
              <a:rPr lang="en-US" sz="2400" b="1" dirty="0">
                <a:solidFill>
                  <a:schemeClr val="tx1">
                    <a:lumMod val="75000"/>
                    <a:lumOff val="25000"/>
                  </a:schemeClr>
                </a:solidFill>
              </a:rPr>
              <a:t>theme</a:t>
            </a:r>
            <a:r>
              <a:rPr lang="en-US" sz="2400" dirty="0">
                <a:solidFill>
                  <a:schemeClr val="tx1">
                    <a:lumMod val="75000"/>
                    <a:lumOff val="25000"/>
                  </a:schemeClr>
                </a:solidFill>
              </a:rPr>
              <a:t> using different interconnected visual data presentations(charts/tables/KPIs)</a:t>
            </a:r>
          </a:p>
        </p:txBody>
      </p:sp>
      <p:sp>
        <p:nvSpPr>
          <p:cNvPr id="4" name="Rectangle 3">
            <a:extLst>
              <a:ext uri="{FF2B5EF4-FFF2-40B4-BE49-F238E27FC236}">
                <a16:creationId xmlns:a16="http://schemas.microsoft.com/office/drawing/2014/main" id="{829C9D9A-C3CF-58B1-AA36-8D57CAA1464F}"/>
              </a:ext>
            </a:extLst>
          </p:cNvPr>
          <p:cNvSpPr/>
          <p:nvPr/>
        </p:nvSpPr>
        <p:spPr>
          <a:xfrm>
            <a:off x="457200" y="1726538"/>
            <a:ext cx="1611796" cy="5040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a:highlight>
                  <a:srgbClr val="A2192A"/>
                </a:highlight>
              </a:rPr>
              <a:t>DASHBOARDS</a:t>
            </a:r>
            <a:endParaRPr lang="en-GB" b="1" dirty="0">
              <a:highlight>
                <a:srgbClr val="A2192A"/>
              </a:highlight>
            </a:endParaRPr>
          </a:p>
        </p:txBody>
      </p:sp>
      <p:sp>
        <p:nvSpPr>
          <p:cNvPr id="5" name="Rectangle 4">
            <a:extLst>
              <a:ext uri="{FF2B5EF4-FFF2-40B4-BE49-F238E27FC236}">
                <a16:creationId xmlns:a16="http://schemas.microsoft.com/office/drawing/2014/main" id="{19B45415-F370-0E74-A53B-2D3946CE37BC}"/>
              </a:ext>
            </a:extLst>
          </p:cNvPr>
          <p:cNvSpPr/>
          <p:nvPr/>
        </p:nvSpPr>
        <p:spPr>
          <a:xfrm>
            <a:off x="4128488" y="1724617"/>
            <a:ext cx="1611796" cy="5040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a:highlight>
                  <a:srgbClr val="A2192A"/>
                </a:highlight>
              </a:rPr>
              <a:t>EXPLORERS</a:t>
            </a:r>
            <a:endParaRPr lang="en-GB" b="1" dirty="0">
              <a:highlight>
                <a:srgbClr val="A2192A"/>
              </a:highlight>
            </a:endParaRPr>
          </a:p>
        </p:txBody>
      </p:sp>
      <p:sp>
        <p:nvSpPr>
          <p:cNvPr id="8" name="Content Placeholder 2">
            <a:extLst>
              <a:ext uri="{FF2B5EF4-FFF2-40B4-BE49-F238E27FC236}">
                <a16:creationId xmlns:a16="http://schemas.microsoft.com/office/drawing/2014/main" id="{C9F12E86-93F0-9806-6E85-BD6D0605D7FE}"/>
              </a:ext>
            </a:extLst>
          </p:cNvPr>
          <p:cNvSpPr txBox="1">
            <a:spLocks/>
          </p:cNvSpPr>
          <p:nvPr/>
        </p:nvSpPr>
        <p:spPr>
          <a:xfrm>
            <a:off x="4234249" y="2429552"/>
            <a:ext cx="4790302" cy="408114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2400"/>
              </a:spcBef>
              <a:buFont typeface="Wingdings" panose="05000000000000000000" pitchFamily="2" charset="2"/>
              <a:buChar char="Ø"/>
            </a:pPr>
            <a:r>
              <a:rPr lang="en-US" sz="2400" b="1" dirty="0">
                <a:solidFill>
                  <a:schemeClr val="tx1">
                    <a:lumMod val="75000"/>
                    <a:lumOff val="25000"/>
                  </a:schemeClr>
                </a:solidFill>
              </a:rPr>
              <a:t>Tables </a:t>
            </a:r>
            <a:r>
              <a:rPr lang="en-US" sz="2400" dirty="0">
                <a:solidFill>
                  <a:schemeClr val="tx1">
                    <a:lumMod val="75000"/>
                    <a:lumOff val="25000"/>
                  </a:schemeClr>
                </a:solidFill>
              </a:rPr>
              <a:t>(bar chart or a map) for all countries that include all the </a:t>
            </a:r>
            <a:r>
              <a:rPr lang="en-US" sz="2400" b="1" dirty="0">
                <a:solidFill>
                  <a:schemeClr val="tx1">
                    <a:lumMod val="75000"/>
                    <a:lumOff val="25000"/>
                  </a:schemeClr>
                </a:solidFill>
              </a:rPr>
              <a:t>quantitative data</a:t>
            </a:r>
            <a:r>
              <a:rPr lang="en-US" sz="2400" dirty="0">
                <a:solidFill>
                  <a:schemeClr val="tx1">
                    <a:lumMod val="75000"/>
                    <a:lumOff val="25000"/>
                  </a:schemeClr>
                </a:solidFill>
              </a:rPr>
              <a:t> (numeric). </a:t>
            </a:r>
          </a:p>
          <a:p>
            <a:pPr>
              <a:spcBef>
                <a:spcPts val="2400"/>
              </a:spcBef>
              <a:buFont typeface="Wingdings" panose="05000000000000000000" pitchFamily="2" charset="2"/>
              <a:buChar char="Ø"/>
            </a:pPr>
            <a:r>
              <a:rPr lang="en-US" sz="2400" b="1" dirty="0">
                <a:solidFill>
                  <a:schemeClr val="tx1">
                    <a:lumMod val="75000"/>
                    <a:lumOff val="25000"/>
                  </a:schemeClr>
                </a:solidFill>
              </a:rPr>
              <a:t>Frequency charts </a:t>
            </a:r>
            <a:r>
              <a:rPr lang="en-US" sz="2400" dirty="0">
                <a:solidFill>
                  <a:schemeClr val="tx1">
                    <a:lumMod val="75000"/>
                    <a:lumOff val="25000"/>
                  </a:schemeClr>
                </a:solidFill>
              </a:rPr>
              <a:t>for </a:t>
            </a:r>
            <a:r>
              <a:rPr lang="en-US" sz="2400" b="1" dirty="0">
                <a:solidFill>
                  <a:schemeClr val="tx1">
                    <a:lumMod val="75000"/>
                    <a:lumOff val="25000"/>
                  </a:schemeClr>
                </a:solidFill>
              </a:rPr>
              <a:t>qualitative</a:t>
            </a:r>
            <a:r>
              <a:rPr lang="en-US" sz="2400" dirty="0">
                <a:solidFill>
                  <a:schemeClr val="tx1">
                    <a:lumMod val="75000"/>
                    <a:lumOff val="25000"/>
                  </a:schemeClr>
                </a:solidFill>
              </a:rPr>
              <a:t> data with individual country replies presented on a map.</a:t>
            </a:r>
          </a:p>
          <a:p>
            <a:pPr>
              <a:spcBef>
                <a:spcPts val="2400"/>
              </a:spcBef>
              <a:buFont typeface="Wingdings" panose="05000000000000000000" pitchFamily="2" charset="2"/>
              <a:buChar char="Ø"/>
            </a:pPr>
            <a:r>
              <a:rPr lang="en-US" sz="2400" dirty="0">
                <a:solidFill>
                  <a:schemeClr val="tx1">
                    <a:lumMod val="75000"/>
                    <a:lumOff val="25000"/>
                  </a:schemeClr>
                </a:solidFill>
              </a:rPr>
              <a:t>Database of </a:t>
            </a:r>
            <a:r>
              <a:rPr lang="en-US" sz="2400" b="1" dirty="0">
                <a:solidFill>
                  <a:schemeClr val="tx1">
                    <a:lumMod val="75000"/>
                    <a:lumOff val="25000"/>
                  </a:schemeClr>
                </a:solidFill>
              </a:rPr>
              <a:t>all questions </a:t>
            </a:r>
            <a:r>
              <a:rPr lang="en-US" sz="2400" dirty="0">
                <a:solidFill>
                  <a:schemeClr val="tx1">
                    <a:lumMod val="75000"/>
                    <a:lumOff val="25000"/>
                  </a:schemeClr>
                </a:solidFill>
              </a:rPr>
              <a:t>and </a:t>
            </a:r>
            <a:r>
              <a:rPr lang="en-US" sz="2400" b="1" dirty="0">
                <a:solidFill>
                  <a:schemeClr val="tx1">
                    <a:lumMod val="75000"/>
                    <a:lumOff val="25000"/>
                  </a:schemeClr>
                </a:solidFill>
              </a:rPr>
              <a:t>reform plans</a:t>
            </a:r>
            <a:r>
              <a:rPr lang="en-US" sz="2400" dirty="0">
                <a:solidFill>
                  <a:schemeClr val="tx1">
                    <a:lumMod val="75000"/>
                    <a:lumOff val="25000"/>
                  </a:schemeClr>
                </a:solidFill>
              </a:rPr>
              <a:t>.</a:t>
            </a:r>
          </a:p>
        </p:txBody>
      </p:sp>
      <p:sp>
        <p:nvSpPr>
          <p:cNvPr id="6" name="Espace réservé du numéro de diapositive 5">
            <a:extLst>
              <a:ext uri="{FF2B5EF4-FFF2-40B4-BE49-F238E27FC236}">
                <a16:creationId xmlns:a16="http://schemas.microsoft.com/office/drawing/2014/main" id="{0557085D-E627-E5F1-0E61-899B181DDB15}"/>
              </a:ext>
            </a:extLst>
          </p:cNvPr>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699CF19A-7161-413F-9287-4C992689AB01}" type="slidenum">
              <a:rPr lang="fr-FR" altLang="fr-FR" sz="1000" smtClean="0">
                <a:solidFill>
                  <a:srgbClr val="898989"/>
                </a:solidFill>
                <a:latin typeface="Arial Narrow" panose="020B0606020202030204" pitchFamily="34" charset="0"/>
                <a:ea typeface="Arial Narrow" panose="020B0606020202030204" pitchFamily="34" charset="0"/>
                <a:cs typeface="Arial Narrow" panose="020B0606020202030204" pitchFamily="34" charset="0"/>
              </a:rPr>
              <a:pPr>
                <a:lnSpc>
                  <a:spcPct val="100000"/>
                </a:lnSpc>
                <a:spcBef>
                  <a:spcPct val="0"/>
                </a:spcBef>
                <a:buFontTx/>
                <a:buNone/>
              </a:pPr>
              <a:t>4</a:t>
            </a:fld>
            <a:endParaRPr lang="fr-FR" altLang="fr-FR" sz="1000" dirty="0">
              <a:solidFill>
                <a:srgbClr val="898989"/>
              </a:solidFill>
              <a:latin typeface="Arial Narrow" panose="020B0606020202030204" pitchFamily="34" charset="0"/>
              <a:ea typeface="Arial Narrow" panose="020B0606020202030204" pitchFamily="34" charset="0"/>
              <a:cs typeface="Arial Narrow" panose="020B0606020202030204" pitchFamily="34" charset="0"/>
            </a:endParaRPr>
          </a:p>
        </p:txBody>
      </p:sp>
    </p:spTree>
    <p:extLst>
      <p:ext uri="{BB962C8B-B14F-4D97-AF65-F5344CB8AC3E}">
        <p14:creationId xmlns:p14="http://schemas.microsoft.com/office/powerpoint/2010/main" val="3770606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9EE06F-1934-47B1-90D9-1B351D7469A6}"/>
              </a:ext>
            </a:extLst>
          </p:cNvPr>
          <p:cNvSpPr>
            <a:spLocks noGrp="1"/>
          </p:cNvSpPr>
          <p:nvPr>
            <p:ph idx="1"/>
          </p:nvPr>
        </p:nvSpPr>
        <p:spPr>
          <a:xfrm>
            <a:off x="457200" y="1323854"/>
            <a:ext cx="8229600" cy="552691"/>
          </a:xfrm>
        </p:spPr>
        <p:txBody>
          <a:bodyPr>
            <a:normAutofit/>
          </a:bodyPr>
          <a:lstStyle/>
          <a:p>
            <a:pPr marL="0" lvl="0" indent="0">
              <a:lnSpc>
                <a:spcPct val="115000"/>
              </a:lnSpc>
              <a:spcBef>
                <a:spcPts val="1000"/>
              </a:spcBef>
              <a:buNone/>
            </a:pPr>
            <a:r>
              <a:rPr lang="en-GB" sz="24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rPr>
              <a:t>2. What are the different presentations in CEPEJ-STAT?</a:t>
            </a:r>
          </a:p>
        </p:txBody>
      </p:sp>
      <p:sp>
        <p:nvSpPr>
          <p:cNvPr id="3" name="Content Placeholder 2">
            <a:extLst>
              <a:ext uri="{FF2B5EF4-FFF2-40B4-BE49-F238E27FC236}">
                <a16:creationId xmlns:a16="http://schemas.microsoft.com/office/drawing/2014/main" id="{BEDECEE5-81F3-4C63-91CD-BA91754AE9AF}"/>
              </a:ext>
            </a:extLst>
          </p:cNvPr>
          <p:cNvSpPr txBox="1">
            <a:spLocks/>
          </p:cNvSpPr>
          <p:nvPr/>
        </p:nvSpPr>
        <p:spPr>
          <a:xfrm>
            <a:off x="119449" y="2429552"/>
            <a:ext cx="4114800" cy="408114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1800"/>
              </a:spcBef>
              <a:buFont typeface="Wingdings" panose="05000000000000000000" pitchFamily="2" charset="2"/>
              <a:buChar char="Ø"/>
            </a:pPr>
            <a:r>
              <a:rPr lang="en-US" sz="2000" dirty="0">
                <a:solidFill>
                  <a:schemeClr val="tx1">
                    <a:lumMod val="75000"/>
                    <a:lumOff val="25000"/>
                  </a:schemeClr>
                </a:solidFill>
              </a:rPr>
              <a:t>Overview of judicial systems</a:t>
            </a:r>
          </a:p>
          <a:p>
            <a:pPr>
              <a:spcBef>
                <a:spcPts val="1800"/>
              </a:spcBef>
              <a:buFont typeface="Wingdings" panose="05000000000000000000" pitchFamily="2" charset="2"/>
              <a:buChar char="Ø"/>
            </a:pPr>
            <a:r>
              <a:rPr lang="en-US" sz="2000" dirty="0">
                <a:solidFill>
                  <a:schemeClr val="tx1">
                    <a:lumMod val="75000"/>
                    <a:lumOff val="25000"/>
                  </a:schemeClr>
                </a:solidFill>
              </a:rPr>
              <a:t>Efficiency </a:t>
            </a:r>
          </a:p>
          <a:p>
            <a:pPr>
              <a:spcBef>
                <a:spcPts val="1800"/>
              </a:spcBef>
              <a:buFont typeface="Wingdings" panose="05000000000000000000" pitchFamily="2" charset="2"/>
              <a:buChar char="Ø"/>
            </a:pPr>
            <a:r>
              <a:rPr lang="en-US" sz="2000" dirty="0">
                <a:solidFill>
                  <a:schemeClr val="tx1">
                    <a:lumMod val="75000"/>
                    <a:lumOff val="25000"/>
                  </a:schemeClr>
                </a:solidFill>
              </a:rPr>
              <a:t>Budget of judicial systems</a:t>
            </a:r>
          </a:p>
          <a:p>
            <a:pPr>
              <a:spcBef>
                <a:spcPts val="1800"/>
              </a:spcBef>
              <a:buFont typeface="Wingdings" panose="05000000000000000000" pitchFamily="2" charset="2"/>
              <a:buChar char="Ø"/>
            </a:pPr>
            <a:r>
              <a:rPr lang="en-US" sz="2000" dirty="0">
                <a:solidFill>
                  <a:schemeClr val="tx1">
                    <a:lumMod val="75000"/>
                    <a:lumOff val="25000"/>
                  </a:schemeClr>
                </a:solidFill>
              </a:rPr>
              <a:t>Information and communication technology</a:t>
            </a:r>
          </a:p>
          <a:p>
            <a:pPr>
              <a:spcBef>
                <a:spcPts val="1800"/>
              </a:spcBef>
              <a:buFont typeface="Wingdings" panose="05000000000000000000" pitchFamily="2" charset="2"/>
              <a:buChar char="Ø"/>
            </a:pPr>
            <a:r>
              <a:rPr lang="en-US" sz="2000" dirty="0">
                <a:solidFill>
                  <a:schemeClr val="tx1">
                    <a:lumMod val="75000"/>
                    <a:lumOff val="25000"/>
                  </a:schemeClr>
                </a:solidFill>
              </a:rPr>
              <a:t>Gender equality</a:t>
            </a:r>
          </a:p>
          <a:p>
            <a:pPr>
              <a:spcBef>
                <a:spcPts val="1800"/>
              </a:spcBef>
              <a:buFont typeface="Wingdings" panose="05000000000000000000" pitchFamily="2" charset="2"/>
              <a:buChar char="Ø"/>
            </a:pPr>
            <a:r>
              <a:rPr lang="en-US" sz="2000" dirty="0">
                <a:solidFill>
                  <a:schemeClr val="tx1">
                    <a:lumMod val="75000"/>
                    <a:lumOff val="25000"/>
                  </a:schemeClr>
                </a:solidFill>
              </a:rPr>
              <a:t>Judges and prosecutors</a:t>
            </a:r>
          </a:p>
          <a:p>
            <a:pPr>
              <a:spcBef>
                <a:spcPts val="1800"/>
              </a:spcBef>
              <a:buFont typeface="Wingdings" panose="05000000000000000000" pitchFamily="2" charset="2"/>
              <a:buChar char="Ø"/>
            </a:pPr>
            <a:r>
              <a:rPr lang="en-US" sz="2000" dirty="0">
                <a:solidFill>
                  <a:schemeClr val="tx1">
                    <a:lumMod val="75000"/>
                    <a:lumOff val="25000"/>
                  </a:schemeClr>
                </a:solidFill>
              </a:rPr>
              <a:t>Country/entity profiles</a:t>
            </a:r>
          </a:p>
        </p:txBody>
      </p:sp>
      <p:sp>
        <p:nvSpPr>
          <p:cNvPr id="4" name="Rectangle 3">
            <a:extLst>
              <a:ext uri="{FF2B5EF4-FFF2-40B4-BE49-F238E27FC236}">
                <a16:creationId xmlns:a16="http://schemas.microsoft.com/office/drawing/2014/main" id="{829C9D9A-C3CF-58B1-AA36-8D57CAA1464F}"/>
              </a:ext>
            </a:extLst>
          </p:cNvPr>
          <p:cNvSpPr/>
          <p:nvPr/>
        </p:nvSpPr>
        <p:spPr>
          <a:xfrm>
            <a:off x="374822" y="1726538"/>
            <a:ext cx="1611796" cy="5040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a:highlight>
                  <a:srgbClr val="A2192A"/>
                </a:highlight>
              </a:rPr>
              <a:t>DASHBOARDS</a:t>
            </a:r>
            <a:endParaRPr lang="en-GB" b="1" dirty="0">
              <a:highlight>
                <a:srgbClr val="A2192A"/>
              </a:highlight>
            </a:endParaRPr>
          </a:p>
        </p:txBody>
      </p:sp>
      <p:sp>
        <p:nvSpPr>
          <p:cNvPr id="5" name="Rectangle 4">
            <a:extLst>
              <a:ext uri="{FF2B5EF4-FFF2-40B4-BE49-F238E27FC236}">
                <a16:creationId xmlns:a16="http://schemas.microsoft.com/office/drawing/2014/main" id="{19B45415-F370-0E74-A53B-2D3946CE37BC}"/>
              </a:ext>
            </a:extLst>
          </p:cNvPr>
          <p:cNvSpPr/>
          <p:nvPr/>
        </p:nvSpPr>
        <p:spPr>
          <a:xfrm>
            <a:off x="4128488" y="1716618"/>
            <a:ext cx="1611796" cy="5040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a:highlight>
                  <a:srgbClr val="A2192A"/>
                </a:highlight>
              </a:rPr>
              <a:t>EXPLORERS</a:t>
            </a:r>
            <a:endParaRPr lang="en-GB" b="1" dirty="0">
              <a:highlight>
                <a:srgbClr val="A2192A"/>
              </a:highlight>
            </a:endParaRPr>
          </a:p>
        </p:txBody>
      </p:sp>
      <p:sp>
        <p:nvSpPr>
          <p:cNvPr id="8" name="Content Placeholder 2">
            <a:extLst>
              <a:ext uri="{FF2B5EF4-FFF2-40B4-BE49-F238E27FC236}">
                <a16:creationId xmlns:a16="http://schemas.microsoft.com/office/drawing/2014/main" id="{C9F12E86-93F0-9806-6E85-BD6D0605D7FE}"/>
              </a:ext>
            </a:extLst>
          </p:cNvPr>
          <p:cNvSpPr txBox="1">
            <a:spLocks/>
          </p:cNvSpPr>
          <p:nvPr/>
        </p:nvSpPr>
        <p:spPr>
          <a:xfrm>
            <a:off x="4234249" y="2429552"/>
            <a:ext cx="4790302" cy="350992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1800"/>
              </a:spcBef>
              <a:buFont typeface="Wingdings" panose="05000000000000000000" pitchFamily="2" charset="2"/>
              <a:buChar char="Ø"/>
            </a:pPr>
            <a:r>
              <a:rPr lang="en-US" sz="2000" dirty="0">
                <a:solidFill>
                  <a:schemeClr val="tx1">
                    <a:lumMod val="75000"/>
                    <a:lumOff val="25000"/>
                  </a:schemeClr>
                </a:solidFill>
              </a:rPr>
              <a:t>Search by topics (based on quantitative data)</a:t>
            </a:r>
          </a:p>
          <a:p>
            <a:pPr>
              <a:spcBef>
                <a:spcPts val="1800"/>
              </a:spcBef>
              <a:buFont typeface="Wingdings" panose="05000000000000000000" pitchFamily="2" charset="2"/>
              <a:buChar char="Ø"/>
            </a:pPr>
            <a:r>
              <a:rPr lang="en-US" sz="2000" dirty="0">
                <a:solidFill>
                  <a:schemeClr val="tx1">
                    <a:lumMod val="75000"/>
                    <a:lumOff val="25000"/>
                  </a:schemeClr>
                </a:solidFill>
              </a:rPr>
              <a:t>Variation of quantitative data</a:t>
            </a:r>
          </a:p>
          <a:p>
            <a:pPr>
              <a:spcBef>
                <a:spcPts val="1800"/>
              </a:spcBef>
              <a:buFont typeface="Wingdings" panose="05000000000000000000" pitchFamily="2" charset="2"/>
              <a:buChar char="Ø"/>
            </a:pPr>
            <a:r>
              <a:rPr lang="en-US" sz="2000" dirty="0">
                <a:solidFill>
                  <a:schemeClr val="tx1">
                    <a:lumMod val="75000"/>
                    <a:lumOff val="25000"/>
                  </a:schemeClr>
                </a:solidFill>
              </a:rPr>
              <a:t>Search by topics (based on qualitative data)</a:t>
            </a:r>
          </a:p>
          <a:p>
            <a:pPr>
              <a:spcBef>
                <a:spcPts val="1800"/>
              </a:spcBef>
              <a:buFont typeface="Wingdings" panose="05000000000000000000" pitchFamily="2" charset="2"/>
              <a:buChar char="Ø"/>
            </a:pPr>
            <a:r>
              <a:rPr lang="en-US" sz="2000" dirty="0">
                <a:solidFill>
                  <a:schemeClr val="tx1">
                    <a:lumMod val="75000"/>
                    <a:lumOff val="25000"/>
                  </a:schemeClr>
                </a:solidFill>
              </a:rPr>
              <a:t>Search by question numbers or CEPEJ questionnaire keys words</a:t>
            </a:r>
          </a:p>
          <a:p>
            <a:pPr>
              <a:spcBef>
                <a:spcPts val="1800"/>
              </a:spcBef>
              <a:buFont typeface="Wingdings" panose="05000000000000000000" pitchFamily="2" charset="2"/>
              <a:buChar char="Ø"/>
            </a:pPr>
            <a:r>
              <a:rPr lang="en-US" sz="2000" dirty="0">
                <a:solidFill>
                  <a:schemeClr val="tx1">
                    <a:lumMod val="75000"/>
                    <a:lumOff val="25000"/>
                  </a:schemeClr>
                </a:solidFill>
              </a:rPr>
              <a:t>Reforms planned for judicial systems</a:t>
            </a:r>
          </a:p>
        </p:txBody>
      </p:sp>
      <p:sp>
        <p:nvSpPr>
          <p:cNvPr id="6" name="Espace réservé du numéro de diapositive 5">
            <a:extLst>
              <a:ext uri="{FF2B5EF4-FFF2-40B4-BE49-F238E27FC236}">
                <a16:creationId xmlns:a16="http://schemas.microsoft.com/office/drawing/2014/main" id="{9A9E793E-E51B-7087-0AD2-A098FE143E8E}"/>
              </a:ext>
            </a:extLst>
          </p:cNvPr>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699CF19A-7161-413F-9287-4C992689AB01}" type="slidenum">
              <a:rPr lang="fr-FR" altLang="fr-FR" sz="1000" smtClean="0">
                <a:solidFill>
                  <a:srgbClr val="898989"/>
                </a:solidFill>
                <a:latin typeface="Arial Narrow" panose="020B0606020202030204" pitchFamily="34" charset="0"/>
                <a:ea typeface="Arial Narrow" panose="020B0606020202030204" pitchFamily="34" charset="0"/>
                <a:cs typeface="Arial Narrow" panose="020B0606020202030204" pitchFamily="34" charset="0"/>
              </a:rPr>
              <a:pPr>
                <a:lnSpc>
                  <a:spcPct val="100000"/>
                </a:lnSpc>
                <a:spcBef>
                  <a:spcPct val="0"/>
                </a:spcBef>
                <a:buFontTx/>
                <a:buNone/>
              </a:pPr>
              <a:t>5</a:t>
            </a:fld>
            <a:endParaRPr lang="fr-FR" altLang="fr-FR" sz="1000" dirty="0">
              <a:solidFill>
                <a:srgbClr val="898989"/>
              </a:solidFill>
              <a:latin typeface="Arial Narrow" panose="020B0606020202030204" pitchFamily="34" charset="0"/>
              <a:ea typeface="Arial Narrow" panose="020B0606020202030204" pitchFamily="34" charset="0"/>
              <a:cs typeface="Arial Narrow" panose="020B0606020202030204" pitchFamily="34" charset="0"/>
            </a:endParaRPr>
          </a:p>
        </p:txBody>
      </p:sp>
    </p:spTree>
    <p:extLst>
      <p:ext uri="{BB962C8B-B14F-4D97-AF65-F5344CB8AC3E}">
        <p14:creationId xmlns:p14="http://schemas.microsoft.com/office/powerpoint/2010/main" val="2914337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9EE06F-1934-47B1-90D9-1B351D7469A6}"/>
              </a:ext>
            </a:extLst>
          </p:cNvPr>
          <p:cNvSpPr>
            <a:spLocks noGrp="1"/>
          </p:cNvSpPr>
          <p:nvPr>
            <p:ph idx="1"/>
          </p:nvPr>
        </p:nvSpPr>
        <p:spPr>
          <a:xfrm>
            <a:off x="457200" y="1323854"/>
            <a:ext cx="8229600" cy="552691"/>
          </a:xfrm>
        </p:spPr>
        <p:txBody>
          <a:bodyPr>
            <a:normAutofit/>
          </a:bodyPr>
          <a:lstStyle/>
          <a:p>
            <a:pPr marL="0" lvl="0" indent="0">
              <a:lnSpc>
                <a:spcPct val="115000"/>
              </a:lnSpc>
              <a:spcBef>
                <a:spcPts val="1000"/>
              </a:spcBef>
              <a:buNone/>
            </a:pPr>
            <a:r>
              <a:rPr lang="en-US" sz="24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rPr>
              <a:t>3. How CEPEJ-STAT functions?</a:t>
            </a:r>
            <a:endParaRPr lang="en-GB" sz="24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EDECEE5-81F3-4C63-91CD-BA91754AE9AF}"/>
              </a:ext>
            </a:extLst>
          </p:cNvPr>
          <p:cNvSpPr txBox="1">
            <a:spLocks/>
          </p:cNvSpPr>
          <p:nvPr/>
        </p:nvSpPr>
        <p:spPr>
          <a:xfrm>
            <a:off x="119449" y="1885326"/>
            <a:ext cx="8365524" cy="222816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r>
              <a:rPr lang="en-US" sz="2400" dirty="0">
                <a:solidFill>
                  <a:schemeClr val="tx1">
                    <a:lumMod val="75000"/>
                    <a:lumOff val="25000"/>
                  </a:schemeClr>
                </a:solidFill>
              </a:rPr>
              <a:t>All dashboards and explorers have a similar principle of use.</a:t>
            </a:r>
          </a:p>
          <a:p>
            <a:pPr lvl="1">
              <a:buFont typeface="Wingdings" panose="05000000000000000000" pitchFamily="2" charset="2"/>
              <a:buChar char="Ø"/>
            </a:pPr>
            <a:r>
              <a:rPr lang="en-US" sz="2000" dirty="0">
                <a:solidFill>
                  <a:schemeClr val="tx1">
                    <a:lumMod val="75000"/>
                    <a:lumOff val="25000"/>
                  </a:schemeClr>
                </a:solidFill>
              </a:rPr>
              <a:t>First, a user must set all the filters in the dashboard/explorer, </a:t>
            </a:r>
          </a:p>
          <a:p>
            <a:pPr lvl="1">
              <a:buFont typeface="Wingdings" panose="05000000000000000000" pitchFamily="2" charset="2"/>
              <a:buChar char="Ø"/>
            </a:pPr>
            <a:r>
              <a:rPr lang="en-US" sz="2000" dirty="0">
                <a:solidFill>
                  <a:schemeClr val="tx1">
                    <a:lumMod val="75000"/>
                    <a:lumOff val="25000"/>
                  </a:schemeClr>
                </a:solidFill>
              </a:rPr>
              <a:t>Then the relevant data will be displayed</a:t>
            </a:r>
          </a:p>
          <a:p>
            <a:pPr lvl="1">
              <a:buFont typeface="Wingdings" panose="05000000000000000000" pitchFamily="2" charset="2"/>
              <a:buChar char="Ø"/>
            </a:pPr>
            <a:r>
              <a:rPr lang="en-US" sz="2000" dirty="0">
                <a:solidFill>
                  <a:schemeClr val="tx1">
                    <a:lumMod val="75000"/>
                    <a:lumOff val="25000"/>
                  </a:schemeClr>
                </a:solidFill>
              </a:rPr>
              <a:t>Filters can be:</a:t>
            </a:r>
          </a:p>
          <a:p>
            <a:pPr lvl="2">
              <a:buFont typeface="Wingdings" panose="05000000000000000000" pitchFamily="2" charset="2"/>
              <a:buChar char="Ø"/>
            </a:pPr>
            <a:r>
              <a:rPr lang="en-US" sz="1600" dirty="0">
                <a:solidFill>
                  <a:schemeClr val="tx1">
                    <a:lumMod val="75000"/>
                    <a:lumOff val="25000"/>
                  </a:schemeClr>
                </a:solidFill>
              </a:rPr>
              <a:t>vertical or </a:t>
            </a:r>
          </a:p>
          <a:p>
            <a:pPr lvl="2">
              <a:buFont typeface="Wingdings" panose="05000000000000000000" pitchFamily="2" charset="2"/>
              <a:buChar char="Ø"/>
            </a:pPr>
            <a:r>
              <a:rPr lang="en-US" sz="1600" dirty="0">
                <a:solidFill>
                  <a:schemeClr val="tx1">
                    <a:lumMod val="75000"/>
                    <a:lumOff val="25000"/>
                  </a:schemeClr>
                </a:solidFill>
              </a:rPr>
              <a:t>horizontal</a:t>
            </a:r>
          </a:p>
        </p:txBody>
      </p:sp>
      <p:pic>
        <p:nvPicPr>
          <p:cNvPr id="6" name="Picture 5">
            <a:extLst>
              <a:ext uri="{FF2B5EF4-FFF2-40B4-BE49-F238E27FC236}">
                <a16:creationId xmlns:a16="http://schemas.microsoft.com/office/drawing/2014/main" id="{C5B062B5-6762-7F1E-CEBD-C5E1C892FC47}"/>
              </a:ext>
            </a:extLst>
          </p:cNvPr>
          <p:cNvPicPr>
            <a:picLocks noChangeAspect="1"/>
          </p:cNvPicPr>
          <p:nvPr/>
        </p:nvPicPr>
        <p:blipFill>
          <a:blip r:embed="rId3"/>
          <a:srcRect/>
          <a:stretch/>
        </p:blipFill>
        <p:spPr bwMode="auto">
          <a:xfrm>
            <a:off x="0" y="4033715"/>
            <a:ext cx="4202128" cy="2430679"/>
          </a:xfrm>
          <a:prstGeom prst="rect">
            <a:avLst/>
          </a:prstGeom>
          <a:noFill/>
          <a:ln>
            <a:noFill/>
          </a:ln>
        </p:spPr>
      </p:pic>
      <p:pic>
        <p:nvPicPr>
          <p:cNvPr id="7" name="Picture 6">
            <a:extLst>
              <a:ext uri="{FF2B5EF4-FFF2-40B4-BE49-F238E27FC236}">
                <a16:creationId xmlns:a16="http://schemas.microsoft.com/office/drawing/2014/main" id="{D0417A30-DAEF-AACD-5DBB-AC1F75F4503F}"/>
              </a:ext>
            </a:extLst>
          </p:cNvPr>
          <p:cNvPicPr>
            <a:picLocks noChangeAspect="1"/>
          </p:cNvPicPr>
          <p:nvPr/>
        </p:nvPicPr>
        <p:blipFill>
          <a:blip r:embed="rId4"/>
          <a:srcRect/>
          <a:stretch/>
        </p:blipFill>
        <p:spPr bwMode="auto">
          <a:xfrm>
            <a:off x="4180527" y="4075792"/>
            <a:ext cx="4844024" cy="1920411"/>
          </a:xfrm>
          <a:prstGeom prst="rect">
            <a:avLst/>
          </a:prstGeom>
          <a:noFill/>
          <a:ln>
            <a:noFill/>
          </a:ln>
        </p:spPr>
      </p:pic>
      <p:sp>
        <p:nvSpPr>
          <p:cNvPr id="4" name="Espace réservé du numéro de diapositive 5">
            <a:extLst>
              <a:ext uri="{FF2B5EF4-FFF2-40B4-BE49-F238E27FC236}">
                <a16:creationId xmlns:a16="http://schemas.microsoft.com/office/drawing/2014/main" id="{D5E81387-576E-449D-4025-7F92B81406C3}"/>
              </a:ext>
            </a:extLst>
          </p:cNvPr>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699CF19A-7161-413F-9287-4C992689AB01}" type="slidenum">
              <a:rPr lang="fr-FR" altLang="fr-FR" sz="1000" smtClean="0">
                <a:solidFill>
                  <a:srgbClr val="898989"/>
                </a:solidFill>
                <a:latin typeface="Arial Narrow" panose="020B0606020202030204" pitchFamily="34" charset="0"/>
                <a:ea typeface="Arial Narrow" panose="020B0606020202030204" pitchFamily="34" charset="0"/>
                <a:cs typeface="Arial Narrow" panose="020B0606020202030204" pitchFamily="34" charset="0"/>
              </a:rPr>
              <a:pPr>
                <a:lnSpc>
                  <a:spcPct val="100000"/>
                </a:lnSpc>
                <a:spcBef>
                  <a:spcPct val="0"/>
                </a:spcBef>
                <a:buFontTx/>
                <a:buNone/>
              </a:pPr>
              <a:t>6</a:t>
            </a:fld>
            <a:endParaRPr lang="fr-FR" altLang="fr-FR" sz="1000" dirty="0">
              <a:solidFill>
                <a:srgbClr val="898989"/>
              </a:solidFill>
              <a:latin typeface="Arial Narrow" panose="020B0606020202030204" pitchFamily="34" charset="0"/>
              <a:ea typeface="Arial Narrow" panose="020B0606020202030204" pitchFamily="34" charset="0"/>
              <a:cs typeface="Arial Narrow" panose="020B0606020202030204" pitchFamily="34" charset="0"/>
            </a:endParaRPr>
          </a:p>
        </p:txBody>
      </p:sp>
      <p:sp>
        <p:nvSpPr>
          <p:cNvPr id="5" name="Rectangle 4">
            <a:extLst>
              <a:ext uri="{FF2B5EF4-FFF2-40B4-BE49-F238E27FC236}">
                <a16:creationId xmlns:a16="http://schemas.microsoft.com/office/drawing/2014/main" id="{EC834B5D-A8FE-01B3-91ED-18E8EA343D3A}"/>
              </a:ext>
            </a:extLst>
          </p:cNvPr>
          <p:cNvSpPr/>
          <p:nvPr/>
        </p:nvSpPr>
        <p:spPr>
          <a:xfrm>
            <a:off x="3154745" y="4358185"/>
            <a:ext cx="725865" cy="21210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Picture 7">
            <a:extLst>
              <a:ext uri="{FF2B5EF4-FFF2-40B4-BE49-F238E27FC236}">
                <a16:creationId xmlns:a16="http://schemas.microsoft.com/office/drawing/2014/main" id="{479EFA34-12AB-59D5-8383-BBAEE7D376F4}"/>
              </a:ext>
            </a:extLst>
          </p:cNvPr>
          <p:cNvPicPr>
            <a:picLocks noChangeAspect="1"/>
          </p:cNvPicPr>
          <p:nvPr/>
        </p:nvPicPr>
        <p:blipFill>
          <a:blip r:embed="rId5"/>
          <a:stretch>
            <a:fillRect/>
          </a:stretch>
        </p:blipFill>
        <p:spPr>
          <a:xfrm>
            <a:off x="3371360" y="6497051"/>
            <a:ext cx="292633" cy="365792"/>
          </a:xfrm>
          <a:prstGeom prst="rect">
            <a:avLst/>
          </a:prstGeom>
        </p:spPr>
      </p:pic>
      <p:pic>
        <p:nvPicPr>
          <p:cNvPr id="9" name="Picture 8">
            <a:extLst>
              <a:ext uri="{FF2B5EF4-FFF2-40B4-BE49-F238E27FC236}">
                <a16:creationId xmlns:a16="http://schemas.microsoft.com/office/drawing/2014/main" id="{9E34C554-54D3-925F-6054-8B26D8176AEB}"/>
              </a:ext>
            </a:extLst>
          </p:cNvPr>
          <p:cNvPicPr>
            <a:picLocks noChangeAspect="1"/>
          </p:cNvPicPr>
          <p:nvPr/>
        </p:nvPicPr>
        <p:blipFill>
          <a:blip r:embed="rId6"/>
          <a:stretch>
            <a:fillRect/>
          </a:stretch>
        </p:blipFill>
        <p:spPr>
          <a:xfrm>
            <a:off x="4941874" y="4484495"/>
            <a:ext cx="3310415" cy="237765"/>
          </a:xfrm>
          <a:prstGeom prst="rect">
            <a:avLst/>
          </a:prstGeom>
        </p:spPr>
      </p:pic>
      <p:pic>
        <p:nvPicPr>
          <p:cNvPr id="10" name="Picture 9">
            <a:extLst>
              <a:ext uri="{FF2B5EF4-FFF2-40B4-BE49-F238E27FC236}">
                <a16:creationId xmlns:a16="http://schemas.microsoft.com/office/drawing/2014/main" id="{460CB120-968A-A733-454B-E5E64ABA122D}"/>
              </a:ext>
            </a:extLst>
          </p:cNvPr>
          <p:cNvPicPr>
            <a:picLocks noChangeAspect="1"/>
          </p:cNvPicPr>
          <p:nvPr/>
        </p:nvPicPr>
        <p:blipFill>
          <a:blip r:embed="rId7"/>
          <a:stretch>
            <a:fillRect/>
          </a:stretch>
        </p:blipFill>
        <p:spPr>
          <a:xfrm>
            <a:off x="4519728" y="4478437"/>
            <a:ext cx="365792" cy="292633"/>
          </a:xfrm>
          <a:prstGeom prst="rect">
            <a:avLst/>
          </a:prstGeom>
        </p:spPr>
      </p:pic>
    </p:spTree>
    <p:extLst>
      <p:ext uri="{BB962C8B-B14F-4D97-AF65-F5344CB8AC3E}">
        <p14:creationId xmlns:p14="http://schemas.microsoft.com/office/powerpoint/2010/main" val="31072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9EE06F-1934-47B1-90D9-1B351D7469A6}"/>
              </a:ext>
            </a:extLst>
          </p:cNvPr>
          <p:cNvSpPr>
            <a:spLocks noGrp="1"/>
          </p:cNvSpPr>
          <p:nvPr>
            <p:ph idx="1"/>
          </p:nvPr>
        </p:nvSpPr>
        <p:spPr>
          <a:xfrm>
            <a:off x="457200" y="1323854"/>
            <a:ext cx="8229600" cy="552691"/>
          </a:xfrm>
        </p:spPr>
        <p:txBody>
          <a:bodyPr>
            <a:normAutofit/>
          </a:bodyPr>
          <a:lstStyle/>
          <a:p>
            <a:pPr marL="0" lvl="0" indent="0">
              <a:lnSpc>
                <a:spcPct val="115000"/>
              </a:lnSpc>
              <a:spcBef>
                <a:spcPts val="1000"/>
              </a:spcBef>
              <a:buNone/>
            </a:pPr>
            <a:r>
              <a:rPr lang="en-US" sz="24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rPr>
              <a:t>3. How CEPEJ STAT functions?</a:t>
            </a:r>
            <a:endParaRPr lang="en-GB" sz="24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EDECEE5-81F3-4C63-91CD-BA91754AE9AF}"/>
              </a:ext>
            </a:extLst>
          </p:cNvPr>
          <p:cNvSpPr txBox="1">
            <a:spLocks/>
          </p:cNvSpPr>
          <p:nvPr/>
        </p:nvSpPr>
        <p:spPr>
          <a:xfrm>
            <a:off x="119449" y="2108886"/>
            <a:ext cx="8365524" cy="440181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r>
              <a:rPr lang="en-US" sz="2400" dirty="0">
                <a:solidFill>
                  <a:schemeClr val="tx1">
                    <a:lumMod val="75000"/>
                    <a:lumOff val="25000"/>
                  </a:schemeClr>
                </a:solidFill>
              </a:rPr>
              <a:t>These filters presented as: </a:t>
            </a:r>
          </a:p>
          <a:p>
            <a:pPr lvl="1">
              <a:buFont typeface="Wingdings" panose="05000000000000000000" pitchFamily="2" charset="2"/>
              <a:buChar char="Ø"/>
            </a:pPr>
            <a:r>
              <a:rPr lang="en-US" sz="2000" dirty="0">
                <a:solidFill>
                  <a:schemeClr val="tx1">
                    <a:lumMod val="75000"/>
                    <a:lumOff val="25000"/>
                  </a:schemeClr>
                </a:solidFill>
              </a:rPr>
              <a:t>drop-down lists, </a:t>
            </a:r>
          </a:p>
          <a:p>
            <a:pPr lvl="1">
              <a:buFont typeface="Wingdings" panose="05000000000000000000" pitchFamily="2" charset="2"/>
              <a:buChar char="Ø"/>
            </a:pPr>
            <a:r>
              <a:rPr lang="en-US" sz="2000" dirty="0">
                <a:solidFill>
                  <a:schemeClr val="tx1">
                    <a:lumMod val="75000"/>
                    <a:lumOff val="25000"/>
                  </a:schemeClr>
                </a:solidFill>
              </a:rPr>
              <a:t>check boxes or </a:t>
            </a:r>
          </a:p>
          <a:p>
            <a:pPr lvl="1">
              <a:buFont typeface="Wingdings" panose="05000000000000000000" pitchFamily="2" charset="2"/>
              <a:buChar char="Ø"/>
            </a:pPr>
            <a:r>
              <a:rPr lang="en-US" sz="2000" dirty="0">
                <a:solidFill>
                  <a:schemeClr val="tx1">
                    <a:lumMod val="75000"/>
                    <a:lumOff val="25000"/>
                  </a:schemeClr>
                </a:solidFill>
              </a:rPr>
              <a:t>radio buttons</a:t>
            </a:r>
          </a:p>
        </p:txBody>
      </p:sp>
      <p:pic>
        <p:nvPicPr>
          <p:cNvPr id="9" name="Picture 8">
            <a:extLst>
              <a:ext uri="{FF2B5EF4-FFF2-40B4-BE49-F238E27FC236}">
                <a16:creationId xmlns:a16="http://schemas.microsoft.com/office/drawing/2014/main" id="{B0531BEE-AAF8-7CE0-3C9A-B282B55F015F}"/>
              </a:ext>
            </a:extLst>
          </p:cNvPr>
          <p:cNvPicPr>
            <a:picLocks noChangeAspect="1"/>
          </p:cNvPicPr>
          <p:nvPr/>
        </p:nvPicPr>
        <p:blipFill>
          <a:blip r:embed="rId3"/>
          <a:stretch>
            <a:fillRect/>
          </a:stretch>
        </p:blipFill>
        <p:spPr>
          <a:xfrm>
            <a:off x="5488331" y="1877446"/>
            <a:ext cx="1915392" cy="1846057"/>
          </a:xfrm>
          <a:prstGeom prst="rect">
            <a:avLst/>
          </a:prstGeom>
        </p:spPr>
      </p:pic>
      <p:pic>
        <p:nvPicPr>
          <p:cNvPr id="11" name="Picture 10">
            <a:extLst>
              <a:ext uri="{FF2B5EF4-FFF2-40B4-BE49-F238E27FC236}">
                <a16:creationId xmlns:a16="http://schemas.microsoft.com/office/drawing/2014/main" id="{ABE33FB7-69A9-03A4-77E4-F44F1354494C}"/>
              </a:ext>
            </a:extLst>
          </p:cNvPr>
          <p:cNvPicPr>
            <a:picLocks noChangeAspect="1"/>
          </p:cNvPicPr>
          <p:nvPr/>
        </p:nvPicPr>
        <p:blipFill>
          <a:blip r:embed="rId4"/>
          <a:stretch>
            <a:fillRect/>
          </a:stretch>
        </p:blipFill>
        <p:spPr>
          <a:xfrm>
            <a:off x="2866986" y="2528220"/>
            <a:ext cx="2257425" cy="4095750"/>
          </a:xfrm>
          <a:prstGeom prst="rect">
            <a:avLst/>
          </a:prstGeom>
        </p:spPr>
      </p:pic>
      <p:pic>
        <p:nvPicPr>
          <p:cNvPr id="12" name="Picture 11">
            <a:extLst>
              <a:ext uri="{FF2B5EF4-FFF2-40B4-BE49-F238E27FC236}">
                <a16:creationId xmlns:a16="http://schemas.microsoft.com/office/drawing/2014/main" id="{EBF216E4-7B0D-27A1-77FA-89050EBF2F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806356" y="3931585"/>
            <a:ext cx="1221105" cy="2059305"/>
          </a:xfrm>
          <a:prstGeom prst="rect">
            <a:avLst/>
          </a:prstGeom>
          <a:noFill/>
          <a:ln>
            <a:noFill/>
          </a:ln>
        </p:spPr>
      </p:pic>
      <p:sp>
        <p:nvSpPr>
          <p:cNvPr id="4" name="Espace réservé du numéro de diapositive 5">
            <a:extLst>
              <a:ext uri="{FF2B5EF4-FFF2-40B4-BE49-F238E27FC236}">
                <a16:creationId xmlns:a16="http://schemas.microsoft.com/office/drawing/2014/main" id="{98677E75-98C9-F227-BA8C-6A139F2C5547}"/>
              </a:ext>
            </a:extLst>
          </p:cNvPr>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699CF19A-7161-413F-9287-4C992689AB01}" type="slidenum">
              <a:rPr lang="fr-FR" altLang="fr-FR" sz="1000" smtClean="0">
                <a:solidFill>
                  <a:srgbClr val="898989"/>
                </a:solidFill>
                <a:latin typeface="Arial Narrow" panose="020B0606020202030204" pitchFamily="34" charset="0"/>
                <a:ea typeface="Arial Narrow" panose="020B0606020202030204" pitchFamily="34" charset="0"/>
                <a:cs typeface="Arial Narrow" panose="020B0606020202030204" pitchFamily="34" charset="0"/>
              </a:rPr>
              <a:pPr>
                <a:lnSpc>
                  <a:spcPct val="100000"/>
                </a:lnSpc>
                <a:spcBef>
                  <a:spcPct val="0"/>
                </a:spcBef>
                <a:buFontTx/>
                <a:buNone/>
              </a:pPr>
              <a:t>7</a:t>
            </a:fld>
            <a:endParaRPr lang="fr-FR" altLang="fr-FR" sz="1000" dirty="0">
              <a:solidFill>
                <a:srgbClr val="898989"/>
              </a:solidFill>
              <a:latin typeface="Arial Narrow" panose="020B0606020202030204" pitchFamily="34" charset="0"/>
              <a:ea typeface="Arial Narrow" panose="020B0606020202030204" pitchFamily="34" charset="0"/>
              <a:cs typeface="Arial Narrow" panose="020B0606020202030204" pitchFamily="34" charset="0"/>
            </a:endParaRPr>
          </a:p>
        </p:txBody>
      </p:sp>
    </p:spTree>
    <p:extLst>
      <p:ext uri="{BB962C8B-B14F-4D97-AF65-F5344CB8AC3E}">
        <p14:creationId xmlns:p14="http://schemas.microsoft.com/office/powerpoint/2010/main" val="360805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9EE06F-1934-47B1-90D9-1B351D7469A6}"/>
              </a:ext>
            </a:extLst>
          </p:cNvPr>
          <p:cNvSpPr>
            <a:spLocks noGrp="1"/>
          </p:cNvSpPr>
          <p:nvPr>
            <p:ph idx="1"/>
          </p:nvPr>
        </p:nvSpPr>
        <p:spPr>
          <a:xfrm>
            <a:off x="457200" y="1323854"/>
            <a:ext cx="8229600" cy="552691"/>
          </a:xfrm>
        </p:spPr>
        <p:txBody>
          <a:bodyPr>
            <a:normAutofit/>
          </a:bodyPr>
          <a:lstStyle/>
          <a:p>
            <a:pPr marL="0" lvl="0" indent="0">
              <a:lnSpc>
                <a:spcPct val="115000"/>
              </a:lnSpc>
              <a:spcBef>
                <a:spcPts val="1000"/>
              </a:spcBef>
              <a:buNone/>
            </a:pPr>
            <a:r>
              <a:rPr lang="en-GB" sz="24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rPr>
              <a:t>4.1 Content of </a:t>
            </a:r>
            <a:r>
              <a:rPr lang="en-GB" sz="2400" b="1" dirty="0">
                <a:solidFill>
                  <a:srgbClr val="4F81BD"/>
                </a:solidFill>
                <a:latin typeface="Cambria" panose="02040503050406030204" pitchFamily="18" charset="0"/>
                <a:ea typeface="Times New Roman" panose="02020603050405020304" pitchFamily="18" charset="0"/>
                <a:cs typeface="Times New Roman" panose="02020603050405020304" pitchFamily="18" charset="0"/>
              </a:rPr>
              <a:t>the </a:t>
            </a:r>
            <a:r>
              <a:rPr lang="en-GB" sz="24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rPr>
              <a:t>dashboards</a:t>
            </a:r>
          </a:p>
        </p:txBody>
      </p:sp>
      <p:sp>
        <p:nvSpPr>
          <p:cNvPr id="3" name="Content Placeholder 2">
            <a:extLst>
              <a:ext uri="{FF2B5EF4-FFF2-40B4-BE49-F238E27FC236}">
                <a16:creationId xmlns:a16="http://schemas.microsoft.com/office/drawing/2014/main" id="{BEDECEE5-81F3-4C63-91CD-BA91754AE9AF}"/>
              </a:ext>
            </a:extLst>
          </p:cNvPr>
          <p:cNvSpPr txBox="1">
            <a:spLocks/>
          </p:cNvSpPr>
          <p:nvPr/>
        </p:nvSpPr>
        <p:spPr>
          <a:xfrm>
            <a:off x="119449" y="2429552"/>
            <a:ext cx="6690926" cy="408114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r>
              <a:rPr lang="en-US" sz="2400" b="1" dirty="0">
                <a:solidFill>
                  <a:schemeClr val="tx1">
                    <a:lumMod val="75000"/>
                    <a:lumOff val="25000"/>
                  </a:schemeClr>
                </a:solidFill>
              </a:rPr>
              <a:t>Overview of judicial systems</a:t>
            </a:r>
          </a:p>
          <a:p>
            <a:pPr>
              <a:buFont typeface="Wingdings" panose="05000000000000000000" pitchFamily="2" charset="2"/>
              <a:buChar char="Ø"/>
            </a:pPr>
            <a:r>
              <a:rPr lang="en-US" sz="2400" dirty="0">
                <a:solidFill>
                  <a:schemeClr val="bg1">
                    <a:lumMod val="85000"/>
                  </a:schemeClr>
                </a:solidFill>
              </a:rPr>
              <a:t>Efficiency </a:t>
            </a:r>
          </a:p>
          <a:p>
            <a:pPr>
              <a:buFont typeface="Wingdings" panose="05000000000000000000" pitchFamily="2" charset="2"/>
              <a:buChar char="Ø"/>
            </a:pPr>
            <a:r>
              <a:rPr lang="en-US" sz="2400" dirty="0">
                <a:solidFill>
                  <a:schemeClr val="bg1">
                    <a:lumMod val="85000"/>
                  </a:schemeClr>
                </a:solidFill>
              </a:rPr>
              <a:t>Budget of judicial systems</a:t>
            </a:r>
          </a:p>
          <a:p>
            <a:pPr>
              <a:buFont typeface="Wingdings" panose="05000000000000000000" pitchFamily="2" charset="2"/>
              <a:buChar char="Ø"/>
            </a:pPr>
            <a:r>
              <a:rPr lang="en-US" sz="2400" dirty="0">
                <a:solidFill>
                  <a:schemeClr val="bg1">
                    <a:lumMod val="85000"/>
                  </a:schemeClr>
                </a:solidFill>
              </a:rPr>
              <a:t>Information and communication technology</a:t>
            </a:r>
          </a:p>
          <a:p>
            <a:pPr>
              <a:buFont typeface="Wingdings" panose="05000000000000000000" pitchFamily="2" charset="2"/>
              <a:buChar char="Ø"/>
            </a:pPr>
            <a:r>
              <a:rPr lang="en-US" sz="2400" dirty="0">
                <a:solidFill>
                  <a:schemeClr val="bg1">
                    <a:lumMod val="85000"/>
                  </a:schemeClr>
                </a:solidFill>
              </a:rPr>
              <a:t>Gender equality</a:t>
            </a:r>
          </a:p>
          <a:p>
            <a:pPr>
              <a:buFont typeface="Wingdings" panose="05000000000000000000" pitchFamily="2" charset="2"/>
              <a:buChar char="Ø"/>
            </a:pPr>
            <a:r>
              <a:rPr lang="en-US" sz="2400" dirty="0">
                <a:solidFill>
                  <a:schemeClr val="bg1">
                    <a:lumMod val="85000"/>
                  </a:schemeClr>
                </a:solidFill>
              </a:rPr>
              <a:t>Judges and prosecutors</a:t>
            </a:r>
          </a:p>
          <a:p>
            <a:pPr>
              <a:buFont typeface="Wingdings" panose="05000000000000000000" pitchFamily="2" charset="2"/>
              <a:buChar char="Ø"/>
            </a:pPr>
            <a:r>
              <a:rPr lang="en-US" sz="2400" dirty="0">
                <a:solidFill>
                  <a:schemeClr val="bg1">
                    <a:lumMod val="85000"/>
                  </a:schemeClr>
                </a:solidFill>
              </a:rPr>
              <a:t>Country/entity profiles</a:t>
            </a:r>
          </a:p>
        </p:txBody>
      </p:sp>
      <p:sp>
        <p:nvSpPr>
          <p:cNvPr id="4" name="Rectangle 3">
            <a:extLst>
              <a:ext uri="{FF2B5EF4-FFF2-40B4-BE49-F238E27FC236}">
                <a16:creationId xmlns:a16="http://schemas.microsoft.com/office/drawing/2014/main" id="{829C9D9A-C3CF-58B1-AA36-8D57CAA1464F}"/>
              </a:ext>
            </a:extLst>
          </p:cNvPr>
          <p:cNvSpPr/>
          <p:nvPr/>
        </p:nvSpPr>
        <p:spPr>
          <a:xfrm>
            <a:off x="374822" y="1726538"/>
            <a:ext cx="1611796" cy="5040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a:highlight>
                  <a:srgbClr val="A2192A"/>
                </a:highlight>
              </a:rPr>
              <a:t>DASHBOARDS</a:t>
            </a:r>
            <a:endParaRPr lang="en-GB" b="1" dirty="0">
              <a:highlight>
                <a:srgbClr val="A2192A"/>
              </a:highlight>
            </a:endParaRPr>
          </a:p>
        </p:txBody>
      </p:sp>
      <p:sp>
        <p:nvSpPr>
          <p:cNvPr id="6" name="Speech Bubble: Rectangle 5">
            <a:extLst>
              <a:ext uri="{FF2B5EF4-FFF2-40B4-BE49-F238E27FC236}">
                <a16:creationId xmlns:a16="http://schemas.microsoft.com/office/drawing/2014/main" id="{65B64F66-2205-A996-7CF6-5E42F24C877F}"/>
              </a:ext>
            </a:extLst>
          </p:cNvPr>
          <p:cNvSpPr/>
          <p:nvPr/>
        </p:nvSpPr>
        <p:spPr>
          <a:xfrm>
            <a:off x="2176849" y="4200992"/>
            <a:ext cx="5023782" cy="2018271"/>
          </a:xfrm>
          <a:prstGeom prst="wedgeRectCallout">
            <a:avLst>
              <a:gd name="adj1" fmla="val -54121"/>
              <a:gd name="adj2" fmla="val -119965"/>
            </a:avLst>
          </a:prstGeom>
          <a:solidFill>
            <a:schemeClr val="bg1">
              <a:lumMod val="9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GB" dirty="0">
                <a:solidFill>
                  <a:schemeClr val="tx1">
                    <a:lumMod val="65000"/>
                    <a:lumOff val="35000"/>
                  </a:schemeClr>
                </a:solidFill>
              </a:rPr>
              <a:t>Provides the main indicators that are particularly important for observing overall performance of judicial systems and it is a good entry dashboard to discover CEPEJ-STAT and analyse together up to 5 countries. </a:t>
            </a:r>
          </a:p>
        </p:txBody>
      </p:sp>
      <p:pic>
        <p:nvPicPr>
          <p:cNvPr id="10" name="Picture 9">
            <a:extLst>
              <a:ext uri="{FF2B5EF4-FFF2-40B4-BE49-F238E27FC236}">
                <a16:creationId xmlns:a16="http://schemas.microsoft.com/office/drawing/2014/main" id="{996D4FA9-78C7-E4E8-2BBB-A89A4D385659}"/>
              </a:ext>
            </a:extLst>
          </p:cNvPr>
          <p:cNvPicPr>
            <a:picLocks/>
          </p:cNvPicPr>
          <p:nvPr/>
        </p:nvPicPr>
        <p:blipFill>
          <a:blip r:embed="rId3" cstate="print">
            <a:extLst>
              <a:ext uri="{28A0092B-C50C-407E-A947-70E740481C1C}">
                <a14:useLocalDpi xmlns:a14="http://schemas.microsoft.com/office/drawing/2010/main" val="0"/>
              </a:ext>
            </a:extLst>
          </a:blip>
          <a:srcRect/>
          <a:stretch/>
        </p:blipFill>
        <p:spPr>
          <a:xfrm>
            <a:off x="5743026" y="2001795"/>
            <a:ext cx="2791374" cy="1751811"/>
          </a:xfrm>
          <a:prstGeom prst="rect">
            <a:avLst/>
          </a:prstGeom>
          <a:solidFill>
            <a:srgbClr val="FFFF00"/>
          </a:solidFill>
          <a:ln w="76200">
            <a:noFill/>
          </a:ln>
        </p:spPr>
      </p:pic>
      <p:sp>
        <p:nvSpPr>
          <p:cNvPr id="5" name="Espace réservé du numéro de diapositive 5">
            <a:extLst>
              <a:ext uri="{FF2B5EF4-FFF2-40B4-BE49-F238E27FC236}">
                <a16:creationId xmlns:a16="http://schemas.microsoft.com/office/drawing/2014/main" id="{BDAED2D9-4E82-6B18-AA6C-00FC163B0FEE}"/>
              </a:ext>
            </a:extLst>
          </p:cNvPr>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699CF19A-7161-413F-9287-4C992689AB01}" type="slidenum">
              <a:rPr lang="fr-FR" altLang="fr-FR" sz="1000" smtClean="0">
                <a:solidFill>
                  <a:srgbClr val="898989"/>
                </a:solidFill>
                <a:latin typeface="Arial Narrow" panose="020B0606020202030204" pitchFamily="34" charset="0"/>
                <a:ea typeface="Arial Narrow" panose="020B0606020202030204" pitchFamily="34" charset="0"/>
                <a:cs typeface="Arial Narrow" panose="020B0606020202030204" pitchFamily="34" charset="0"/>
              </a:rPr>
              <a:pPr>
                <a:lnSpc>
                  <a:spcPct val="100000"/>
                </a:lnSpc>
                <a:spcBef>
                  <a:spcPct val="0"/>
                </a:spcBef>
                <a:buFontTx/>
                <a:buNone/>
              </a:pPr>
              <a:t>8</a:t>
            </a:fld>
            <a:endParaRPr lang="fr-FR" altLang="fr-FR" sz="1000" dirty="0">
              <a:solidFill>
                <a:srgbClr val="898989"/>
              </a:solidFill>
              <a:latin typeface="Arial Narrow" panose="020B0606020202030204" pitchFamily="34" charset="0"/>
              <a:ea typeface="Arial Narrow" panose="020B0606020202030204" pitchFamily="34" charset="0"/>
              <a:cs typeface="Arial Narrow" panose="020B0606020202030204" pitchFamily="34" charset="0"/>
            </a:endParaRPr>
          </a:p>
        </p:txBody>
      </p:sp>
    </p:spTree>
    <p:extLst>
      <p:ext uri="{BB962C8B-B14F-4D97-AF65-F5344CB8AC3E}">
        <p14:creationId xmlns:p14="http://schemas.microsoft.com/office/powerpoint/2010/main" val="2721951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9EE06F-1934-47B1-90D9-1B351D7469A6}"/>
              </a:ext>
            </a:extLst>
          </p:cNvPr>
          <p:cNvSpPr>
            <a:spLocks noGrp="1"/>
          </p:cNvSpPr>
          <p:nvPr>
            <p:ph idx="1"/>
          </p:nvPr>
        </p:nvSpPr>
        <p:spPr>
          <a:xfrm>
            <a:off x="457200" y="1323854"/>
            <a:ext cx="8229600" cy="552691"/>
          </a:xfrm>
        </p:spPr>
        <p:txBody>
          <a:bodyPr>
            <a:normAutofit/>
          </a:bodyPr>
          <a:lstStyle/>
          <a:p>
            <a:pPr marL="0" lvl="0" indent="0">
              <a:lnSpc>
                <a:spcPct val="115000"/>
              </a:lnSpc>
              <a:spcBef>
                <a:spcPts val="1000"/>
              </a:spcBef>
              <a:buNone/>
            </a:pPr>
            <a:r>
              <a:rPr lang="en-GB" sz="24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rPr>
              <a:t>4.1 Content of </a:t>
            </a:r>
            <a:r>
              <a:rPr lang="en-GB" sz="2400" b="1" dirty="0">
                <a:solidFill>
                  <a:srgbClr val="4F81BD"/>
                </a:solidFill>
                <a:latin typeface="Cambria" panose="02040503050406030204" pitchFamily="18" charset="0"/>
                <a:ea typeface="Times New Roman" panose="02020603050405020304" pitchFamily="18" charset="0"/>
                <a:cs typeface="Times New Roman" panose="02020603050405020304" pitchFamily="18" charset="0"/>
              </a:rPr>
              <a:t>the </a:t>
            </a:r>
            <a:r>
              <a:rPr lang="en-GB" sz="24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rPr>
              <a:t>dashboards</a:t>
            </a:r>
          </a:p>
        </p:txBody>
      </p:sp>
      <p:sp>
        <p:nvSpPr>
          <p:cNvPr id="3" name="Content Placeholder 2">
            <a:extLst>
              <a:ext uri="{FF2B5EF4-FFF2-40B4-BE49-F238E27FC236}">
                <a16:creationId xmlns:a16="http://schemas.microsoft.com/office/drawing/2014/main" id="{BEDECEE5-81F3-4C63-91CD-BA91754AE9AF}"/>
              </a:ext>
            </a:extLst>
          </p:cNvPr>
          <p:cNvSpPr txBox="1">
            <a:spLocks/>
          </p:cNvSpPr>
          <p:nvPr/>
        </p:nvSpPr>
        <p:spPr>
          <a:xfrm>
            <a:off x="119448" y="2429552"/>
            <a:ext cx="6395651" cy="408114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r>
              <a:rPr lang="en-US" sz="2400" dirty="0">
                <a:solidFill>
                  <a:schemeClr val="bg1">
                    <a:lumMod val="85000"/>
                  </a:schemeClr>
                </a:solidFill>
              </a:rPr>
              <a:t>Overview of judicial systems</a:t>
            </a:r>
          </a:p>
          <a:p>
            <a:pPr>
              <a:buFont typeface="Wingdings" panose="05000000000000000000" pitchFamily="2" charset="2"/>
              <a:buChar char="Ø"/>
            </a:pPr>
            <a:r>
              <a:rPr lang="en-US" sz="2400" b="1" dirty="0">
                <a:solidFill>
                  <a:schemeClr val="tx1">
                    <a:lumMod val="75000"/>
                    <a:lumOff val="25000"/>
                  </a:schemeClr>
                </a:solidFill>
              </a:rPr>
              <a:t>Efficiency </a:t>
            </a:r>
          </a:p>
          <a:p>
            <a:pPr>
              <a:buFont typeface="Wingdings" panose="05000000000000000000" pitchFamily="2" charset="2"/>
              <a:buChar char="Ø"/>
            </a:pPr>
            <a:r>
              <a:rPr lang="en-US" sz="2400" dirty="0">
                <a:solidFill>
                  <a:schemeClr val="bg1">
                    <a:lumMod val="85000"/>
                  </a:schemeClr>
                </a:solidFill>
              </a:rPr>
              <a:t>Budget of judicial systems</a:t>
            </a:r>
          </a:p>
          <a:p>
            <a:pPr>
              <a:buFont typeface="Wingdings" panose="05000000000000000000" pitchFamily="2" charset="2"/>
              <a:buChar char="Ø"/>
            </a:pPr>
            <a:r>
              <a:rPr lang="en-US" sz="2400" dirty="0">
                <a:solidFill>
                  <a:schemeClr val="bg1">
                    <a:lumMod val="85000"/>
                  </a:schemeClr>
                </a:solidFill>
              </a:rPr>
              <a:t>Information and communication technology</a:t>
            </a:r>
          </a:p>
          <a:p>
            <a:pPr>
              <a:buFont typeface="Wingdings" panose="05000000000000000000" pitchFamily="2" charset="2"/>
              <a:buChar char="Ø"/>
            </a:pPr>
            <a:r>
              <a:rPr lang="en-US" sz="2400" dirty="0">
                <a:solidFill>
                  <a:schemeClr val="bg1">
                    <a:lumMod val="85000"/>
                  </a:schemeClr>
                </a:solidFill>
              </a:rPr>
              <a:t>Gender equality</a:t>
            </a:r>
          </a:p>
          <a:p>
            <a:pPr>
              <a:buFont typeface="Wingdings" panose="05000000000000000000" pitchFamily="2" charset="2"/>
              <a:buChar char="Ø"/>
            </a:pPr>
            <a:r>
              <a:rPr lang="en-US" sz="2400" dirty="0">
                <a:solidFill>
                  <a:schemeClr val="bg1">
                    <a:lumMod val="85000"/>
                  </a:schemeClr>
                </a:solidFill>
              </a:rPr>
              <a:t>Judges and prosecutors</a:t>
            </a:r>
          </a:p>
          <a:p>
            <a:pPr>
              <a:buFont typeface="Wingdings" panose="05000000000000000000" pitchFamily="2" charset="2"/>
              <a:buChar char="Ø"/>
            </a:pPr>
            <a:r>
              <a:rPr lang="en-US" sz="2400" dirty="0">
                <a:solidFill>
                  <a:schemeClr val="bg1">
                    <a:lumMod val="85000"/>
                  </a:schemeClr>
                </a:solidFill>
              </a:rPr>
              <a:t>Country/entity profiles</a:t>
            </a:r>
          </a:p>
        </p:txBody>
      </p:sp>
      <p:sp>
        <p:nvSpPr>
          <p:cNvPr id="4" name="Rectangle 3">
            <a:extLst>
              <a:ext uri="{FF2B5EF4-FFF2-40B4-BE49-F238E27FC236}">
                <a16:creationId xmlns:a16="http://schemas.microsoft.com/office/drawing/2014/main" id="{829C9D9A-C3CF-58B1-AA36-8D57CAA1464F}"/>
              </a:ext>
            </a:extLst>
          </p:cNvPr>
          <p:cNvSpPr/>
          <p:nvPr/>
        </p:nvSpPr>
        <p:spPr>
          <a:xfrm>
            <a:off x="374822" y="1726538"/>
            <a:ext cx="1611796" cy="5040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a:highlight>
                  <a:srgbClr val="A2192A"/>
                </a:highlight>
              </a:rPr>
              <a:t>DASHBOARDS</a:t>
            </a:r>
            <a:endParaRPr lang="en-GB" b="1" dirty="0">
              <a:highlight>
                <a:srgbClr val="A2192A"/>
              </a:highlight>
            </a:endParaRPr>
          </a:p>
        </p:txBody>
      </p:sp>
      <p:sp>
        <p:nvSpPr>
          <p:cNvPr id="6" name="Speech Bubble: Rectangle 5">
            <a:extLst>
              <a:ext uri="{FF2B5EF4-FFF2-40B4-BE49-F238E27FC236}">
                <a16:creationId xmlns:a16="http://schemas.microsoft.com/office/drawing/2014/main" id="{65B64F66-2205-A996-7CF6-5E42F24C877F}"/>
              </a:ext>
            </a:extLst>
          </p:cNvPr>
          <p:cNvSpPr/>
          <p:nvPr/>
        </p:nvSpPr>
        <p:spPr>
          <a:xfrm>
            <a:off x="2176849" y="4200992"/>
            <a:ext cx="5023782" cy="2018271"/>
          </a:xfrm>
          <a:prstGeom prst="wedgeRectCallout">
            <a:avLst>
              <a:gd name="adj1" fmla="val -56417"/>
              <a:gd name="adj2" fmla="val -97108"/>
            </a:avLst>
          </a:prstGeom>
          <a:solidFill>
            <a:schemeClr val="bg1">
              <a:lumMod val="9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dirty="0">
                <a:solidFill>
                  <a:schemeClr val="tx1">
                    <a:lumMod val="65000"/>
                    <a:lumOff val="35000"/>
                  </a:schemeClr>
                </a:solidFill>
              </a:rPr>
              <a:t>Shows only indicators that measure efficiency of the court systems, in particular a Clearance Rate (CR) and Disposition Time (DT), as well as categories of efficiency. </a:t>
            </a:r>
            <a:r>
              <a:rPr lang="en-GB" dirty="0">
                <a:solidFill>
                  <a:schemeClr val="tx1">
                    <a:lumMod val="65000"/>
                    <a:lumOff val="35000"/>
                  </a:schemeClr>
                </a:solidFill>
              </a:rPr>
              <a:t> </a:t>
            </a:r>
          </a:p>
        </p:txBody>
      </p:sp>
      <p:pic>
        <p:nvPicPr>
          <p:cNvPr id="10" name="Picture 9">
            <a:extLst>
              <a:ext uri="{FF2B5EF4-FFF2-40B4-BE49-F238E27FC236}">
                <a16:creationId xmlns:a16="http://schemas.microsoft.com/office/drawing/2014/main" id="{996D4FA9-78C7-E4E8-2BBB-A89A4D385659}"/>
              </a:ext>
            </a:extLst>
          </p:cNvPr>
          <p:cNvPicPr>
            <a:picLocks/>
          </p:cNvPicPr>
          <p:nvPr/>
        </p:nvPicPr>
        <p:blipFill>
          <a:blip r:embed="rId3"/>
          <a:srcRect/>
          <a:stretch/>
        </p:blipFill>
        <p:spPr>
          <a:xfrm>
            <a:off x="5743895" y="1876545"/>
            <a:ext cx="2724602" cy="1877061"/>
          </a:xfrm>
          <a:prstGeom prst="rect">
            <a:avLst/>
          </a:prstGeom>
          <a:solidFill>
            <a:srgbClr val="FFFF00"/>
          </a:solidFill>
          <a:ln w="76200">
            <a:noFill/>
          </a:ln>
        </p:spPr>
      </p:pic>
      <p:sp>
        <p:nvSpPr>
          <p:cNvPr id="5" name="Espace réservé du numéro de diapositive 5">
            <a:extLst>
              <a:ext uri="{FF2B5EF4-FFF2-40B4-BE49-F238E27FC236}">
                <a16:creationId xmlns:a16="http://schemas.microsoft.com/office/drawing/2014/main" id="{B57DCF6E-F648-D115-1A3F-A04203619AC8}"/>
              </a:ext>
            </a:extLst>
          </p:cNvPr>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699CF19A-7161-413F-9287-4C992689AB01}" type="slidenum">
              <a:rPr lang="fr-FR" altLang="fr-FR" sz="1000" smtClean="0">
                <a:solidFill>
                  <a:srgbClr val="898989"/>
                </a:solidFill>
                <a:latin typeface="Arial Narrow" panose="020B0606020202030204" pitchFamily="34" charset="0"/>
                <a:ea typeface="Arial Narrow" panose="020B0606020202030204" pitchFamily="34" charset="0"/>
                <a:cs typeface="Arial Narrow" panose="020B0606020202030204" pitchFamily="34" charset="0"/>
              </a:rPr>
              <a:pPr>
                <a:lnSpc>
                  <a:spcPct val="100000"/>
                </a:lnSpc>
                <a:spcBef>
                  <a:spcPct val="0"/>
                </a:spcBef>
                <a:buFontTx/>
                <a:buNone/>
              </a:pPr>
              <a:t>9</a:t>
            </a:fld>
            <a:endParaRPr lang="fr-FR" altLang="fr-FR" sz="1000" dirty="0">
              <a:solidFill>
                <a:srgbClr val="898989"/>
              </a:solidFill>
              <a:latin typeface="Arial Narrow" panose="020B0606020202030204" pitchFamily="34" charset="0"/>
              <a:ea typeface="Arial Narrow" panose="020B0606020202030204" pitchFamily="34" charset="0"/>
              <a:cs typeface="Arial Narrow" panose="020B0606020202030204" pitchFamily="34" charset="0"/>
            </a:endParaRPr>
          </a:p>
        </p:txBody>
      </p:sp>
    </p:spTree>
    <p:extLst>
      <p:ext uri="{BB962C8B-B14F-4D97-AF65-F5344CB8AC3E}">
        <p14:creationId xmlns:p14="http://schemas.microsoft.com/office/powerpoint/2010/main" val="454615566"/>
      </p:ext>
    </p:extLst>
  </p:cSld>
  <p:clrMapOvr>
    <a:masterClrMapping/>
  </p:clrMapOvr>
</p:sld>
</file>

<file path=ppt/theme/theme1.xml><?xml version="1.0" encoding="utf-8"?>
<a:theme xmlns:a="http://schemas.openxmlformats.org/drawingml/2006/main" name="2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2592</TotalTime>
  <Words>2502</Words>
  <Application>Microsoft Office PowerPoint</Application>
  <PresentationFormat>On-screen Show (4:3)</PresentationFormat>
  <Paragraphs>309</Paragraphs>
  <Slides>32</Slides>
  <Notes>32</Notes>
  <HiddenSlides>0</HiddenSlides>
  <MMClips>1</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32</vt:i4>
      </vt:variant>
    </vt:vector>
  </HeadingPairs>
  <TitlesOfParts>
    <vt:vector size="41" baseType="lpstr">
      <vt:lpstr>Arial</vt:lpstr>
      <vt:lpstr>Arial Narrow</vt:lpstr>
      <vt:lpstr>Calibri</vt:lpstr>
      <vt:lpstr>Calibri Light</vt:lpstr>
      <vt:lpstr>Cambria</vt:lpstr>
      <vt:lpstr>Wingdings</vt:lpstr>
      <vt:lpstr>2_Conception personnalisée</vt:lpstr>
      <vt:lpstr>1_Conception personnalisée</vt:lpstr>
      <vt:lpstr>Conception personnalisée</vt:lpstr>
      <vt:lpstr>HOW TO USE CEPEJ-STAT   “Dynamic database of European judicial systems”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CEPEJ STAT   “Dynamic database of European judicial systems”</dc:title>
  <dc:creator>NAUMOVSKA Lidija</dc:creator>
  <cp:lastModifiedBy>Louise WIES</cp:lastModifiedBy>
  <cp:revision>34</cp:revision>
  <dcterms:created xsi:type="dcterms:W3CDTF">2015-12-09T08:37:49Z</dcterms:created>
  <dcterms:modified xsi:type="dcterms:W3CDTF">2024-07-22T13:23:25Z</dcterms:modified>
</cp:coreProperties>
</file>