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6"/>
  </p:handoutMasterIdLst>
  <p:sldIdLst>
    <p:sldId id="257" r:id="rId2"/>
    <p:sldId id="261" r:id="rId3"/>
    <p:sldId id="262" r:id="rId4"/>
    <p:sldId id="260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0"/>
  </p:normalViewPr>
  <p:slideViewPr>
    <p:cSldViewPr snapToGrid="0" snapToObjects="1"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xmlns="" id="{20297516-A02E-AF42-BAC5-4A351BF5ED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DD9207EA-A73C-7949-BCDD-4B51C85C56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417AD-AFF2-DA43-8FE2-2A226181A2EC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5BC2D014-E4E1-3342-AE46-C868E59CCE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31B7C97D-E3F8-B249-AA80-A278303B0A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97303-CC86-7947-BCA5-75102FC4F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624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657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72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17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594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79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21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58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19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69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08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756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EDF2A-000B-FA42-B8E7-14A1078E4616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D02AB-7221-5248-9FA8-72CE27A62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36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16237BA9-5ED1-E944-BBF4-C0A0388C7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80626"/>
            <a:ext cx="7772400" cy="2387600"/>
          </a:xfrm>
        </p:spPr>
        <p:txBody>
          <a:bodyPr>
            <a:normAutofit/>
          </a:bodyPr>
          <a:lstStyle/>
          <a:p>
            <a:r>
              <a:rPr lang="en-US" altLang="ja-JP" dirty="0"/>
              <a:t>Convention 108+</a:t>
            </a:r>
            <a:br>
              <a:rPr lang="en-US" altLang="ja-JP" dirty="0"/>
            </a:br>
            <a:r>
              <a:rPr lang="en-US" altLang="ja-JP" sz="3600" dirty="0"/>
              <a:t>The Global Data Protection Convention</a:t>
            </a:r>
            <a:br>
              <a:rPr lang="en-US" altLang="ja-JP" sz="3600" dirty="0"/>
            </a:b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71DD4F12-E4E1-7C4B-B231-05CB17398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433002"/>
          </a:xfrm>
        </p:spPr>
        <p:txBody>
          <a:bodyPr>
            <a:normAutofit/>
          </a:bodyPr>
          <a:lstStyle/>
          <a:p>
            <a:r>
              <a:rPr lang="en-US" altLang="ja-JP" sz="2000" dirty="0"/>
              <a:t>40</a:t>
            </a:r>
            <a:r>
              <a:rPr lang="en-US" altLang="ja-JP" sz="2000" baseline="30000" dirty="0"/>
              <a:t>th</a:t>
            </a:r>
            <a:r>
              <a:rPr lang="en-US" altLang="ja-JP" sz="2000" dirty="0"/>
              <a:t> International Conference of </a:t>
            </a:r>
          </a:p>
          <a:p>
            <a:r>
              <a:rPr lang="en-US" altLang="ja-JP" sz="2000" dirty="0"/>
              <a:t>Data Protection and Privacy Commissioners Side Event</a:t>
            </a:r>
          </a:p>
          <a:p>
            <a:r>
              <a:rPr lang="en-US" altLang="ja-JP" sz="2000" dirty="0"/>
              <a:t>23 October 2018</a:t>
            </a:r>
            <a:endParaRPr kumimoji="1" lang="en-US" altLang="ja-JP" sz="2000" dirty="0"/>
          </a:p>
          <a:p>
            <a:r>
              <a:rPr kumimoji="1" lang="en-US" altLang="ja-JP" sz="2000" dirty="0"/>
              <a:t>Hiroshi Miyashita</a:t>
            </a:r>
          </a:p>
          <a:p>
            <a:r>
              <a:rPr lang="en-US" altLang="ja-JP" sz="2000" dirty="0"/>
              <a:t>Chuo University</a:t>
            </a:r>
            <a:endParaRPr kumimoji="1" lang="ja-JP" altLang="en-US" sz="200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xmlns="" id="{B772BDB7-6908-F647-B4EC-4893106D9EBC}"/>
              </a:ext>
            </a:extLst>
          </p:cNvPr>
          <p:cNvSpPr/>
          <p:nvPr/>
        </p:nvSpPr>
        <p:spPr>
          <a:xfrm>
            <a:off x="0" y="0"/>
            <a:ext cx="9144000" cy="44143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4B4075FE-0A77-3B4B-B4FF-CDD7C203EDCA}"/>
              </a:ext>
            </a:extLst>
          </p:cNvPr>
          <p:cNvSpPr/>
          <p:nvPr/>
        </p:nvSpPr>
        <p:spPr>
          <a:xfrm>
            <a:off x="0" y="6416566"/>
            <a:ext cx="9144000" cy="44143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573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D65DB93B-01AC-A34C-BA91-D3F78E245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7858"/>
            <a:ext cx="7886700" cy="1325563"/>
          </a:xfrm>
        </p:spPr>
        <p:txBody>
          <a:bodyPr/>
          <a:lstStyle/>
          <a:p>
            <a:pPr algn="ctr"/>
            <a:r>
              <a:rPr lang="en-US" altLang="ja-JP" dirty="0"/>
              <a:t>Wisdom</a:t>
            </a:r>
            <a:r>
              <a:rPr lang="ja-JP" altLang="en-US"/>
              <a:t> </a:t>
            </a:r>
            <a:r>
              <a:rPr lang="en-US" altLang="ja-JP" dirty="0"/>
              <a:t>of predecessors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DDED13BF-B74E-3C4F-9D7D-E04B3BB0D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4373"/>
            <a:ext cx="7886700" cy="1749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200" i="1" dirty="0"/>
              <a:t>”The Hessian law includes two subjects: firstly, data protection in the traditional sense, the protection of the individual against the possible dangers of automated data processing.  Secondly, it includes … the question of information monopoly.” </a:t>
            </a:r>
          </a:p>
          <a:p>
            <a:pPr marL="0" indent="0" algn="r">
              <a:buNone/>
            </a:pPr>
            <a:r>
              <a:rPr lang="en-US" altLang="ja-JP" sz="2200" i="1" dirty="0"/>
              <a:t>-</a:t>
            </a:r>
            <a:r>
              <a:rPr kumimoji="1" lang="en-US" altLang="ja-JP" sz="2200" i="1" dirty="0"/>
              <a:t>Professor Simitis</a:t>
            </a:r>
          </a:p>
          <a:p>
            <a:endParaRPr kumimoji="1" lang="ja-JP" altLang="en-US" sz="220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xmlns="" id="{261B5486-146F-5846-868E-C898B2FC33DB}"/>
              </a:ext>
            </a:extLst>
          </p:cNvPr>
          <p:cNvSpPr/>
          <p:nvPr/>
        </p:nvSpPr>
        <p:spPr>
          <a:xfrm>
            <a:off x="0" y="0"/>
            <a:ext cx="9144000" cy="44143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xmlns="" id="{AA42DBEE-9717-9E45-B7F3-A71F3E21338A}"/>
              </a:ext>
            </a:extLst>
          </p:cNvPr>
          <p:cNvSpPr/>
          <p:nvPr/>
        </p:nvSpPr>
        <p:spPr>
          <a:xfrm>
            <a:off x="0" y="6416566"/>
            <a:ext cx="9144000" cy="44143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xmlns="" id="{095B8FD6-A7F9-4449-822F-C5875FEDC5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93" t="5324" r="9269" b="11392"/>
          <a:stretch/>
        </p:blipFill>
        <p:spPr>
          <a:xfrm>
            <a:off x="4721454" y="4743029"/>
            <a:ext cx="1594529" cy="2132337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0FD55ABB-6286-524F-99F2-6F69292AA3BE}"/>
              </a:ext>
            </a:extLst>
          </p:cNvPr>
          <p:cNvSpPr/>
          <p:nvPr/>
        </p:nvSpPr>
        <p:spPr>
          <a:xfrm>
            <a:off x="628650" y="2953942"/>
            <a:ext cx="77282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i="1" dirty="0"/>
          </a:p>
          <a:p>
            <a:r>
              <a:rPr lang="en-US" altLang="ja-JP" sz="2200" i="1" dirty="0"/>
              <a:t>“the next important thing is not to write into one’s legislation things which will necessarily produce what in English is called a “non-sense.  </a:t>
            </a:r>
          </a:p>
          <a:p>
            <a:r>
              <a:rPr lang="en-US" altLang="ja-JP" sz="2200" i="1" dirty="0"/>
              <a:t>I am not quite sure how one translates that into polite French.” </a:t>
            </a:r>
          </a:p>
          <a:p>
            <a:pPr algn="r"/>
            <a:r>
              <a:rPr lang="en-US" altLang="ja-JP" sz="2200" i="1" dirty="0"/>
              <a:t>-</a:t>
            </a:r>
            <a:r>
              <a:rPr lang="en-US" altLang="ja-JP" sz="2200" i="1" dirty="0" err="1"/>
              <a:t>Mr</a:t>
            </a:r>
            <a:r>
              <a:rPr lang="en-US" altLang="ja-JP" sz="2200" i="1" dirty="0"/>
              <a:t> P. </a:t>
            </a:r>
            <a:r>
              <a:rPr lang="en-US" altLang="ja-JP" sz="2200" i="1" dirty="0" err="1"/>
              <a:t>Sieghart</a:t>
            </a:r>
            <a:endParaRPr lang="en-US" altLang="ja-JP" sz="2200" dirty="0"/>
          </a:p>
        </p:txBody>
      </p:sp>
    </p:spTree>
    <p:extLst>
      <p:ext uri="{BB962C8B-B14F-4D97-AF65-F5344CB8AC3E}">
        <p14:creationId xmlns:p14="http://schemas.microsoft.com/office/powerpoint/2010/main" val="3239994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D65DB93B-01AC-A34C-BA91-D3F78E245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/>
              <a:t>Convention 108 and Japan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DDED13BF-B74E-3C4F-9D7D-E04B3BB0D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sz="2400" dirty="0"/>
              <a:t>1976 </a:t>
            </a:r>
            <a:r>
              <a:rPr lang="en-US" altLang="ja-JP" sz="2400" dirty="0"/>
              <a:t>Committee of Preparing a Convention for the Protection of Privacy in relation to data processing abroad and </a:t>
            </a:r>
            <a:r>
              <a:rPr lang="en-US" altLang="ja-JP" sz="2400" dirty="0" err="1"/>
              <a:t>transfrontier</a:t>
            </a:r>
            <a:r>
              <a:rPr lang="en-US" altLang="ja-JP" sz="2400" dirty="0"/>
              <a:t> data processing</a:t>
            </a:r>
            <a:endParaRPr kumimoji="1" lang="en-US" altLang="ja-JP" sz="2400" dirty="0"/>
          </a:p>
          <a:p>
            <a:endParaRPr kumimoji="1" lang="en-US" altLang="ja-JP" sz="2400" dirty="0"/>
          </a:p>
          <a:p>
            <a:r>
              <a:rPr lang="en-US" altLang="ja-JP" sz="2400" dirty="0"/>
              <a:t>2013 Participation to the Ad Hoc Committee on Data Protection (CAHDATA)</a:t>
            </a:r>
            <a:endParaRPr kumimoji="1" lang="en-US" altLang="ja-JP" sz="2400" dirty="0"/>
          </a:p>
          <a:p>
            <a:endParaRPr kumimoji="1" lang="en-US" altLang="ja-JP" sz="2400" dirty="0"/>
          </a:p>
          <a:p>
            <a:r>
              <a:rPr lang="en-US" altLang="ja-JP" sz="2400" dirty="0"/>
              <a:t>2017 Japan becomes an observer (34</a:t>
            </a:r>
            <a:r>
              <a:rPr lang="en-US" altLang="ja-JP" sz="2400" baseline="30000" dirty="0"/>
              <a:t>th</a:t>
            </a:r>
            <a:r>
              <a:rPr lang="en-US" altLang="ja-JP" sz="2400" dirty="0"/>
              <a:t> plenary session)</a:t>
            </a:r>
            <a:endParaRPr kumimoji="1" lang="en-US" altLang="ja-JP" sz="2400" dirty="0"/>
          </a:p>
          <a:p>
            <a:endParaRPr lang="en-US" altLang="ja-JP" sz="2400" dirty="0"/>
          </a:p>
          <a:p>
            <a:r>
              <a:rPr kumimoji="1" lang="en-US" altLang="ja-JP" sz="2400" dirty="0"/>
              <a:t>Data Protection Day event on 28 January</a:t>
            </a:r>
          </a:p>
          <a:p>
            <a:pPr marL="0" indent="0">
              <a:buNone/>
            </a:pPr>
            <a:r>
              <a:rPr kumimoji="1" lang="ja-JP" altLang="en-US" sz="2000"/>
              <a:t>　</a:t>
            </a:r>
            <a:r>
              <a:rPr kumimoji="1" lang="en-US" altLang="ja-JP" sz="2000" dirty="0" err="1"/>
              <a:t>eg</a:t>
            </a:r>
            <a:r>
              <a:rPr kumimoji="1" lang="en-US" altLang="ja-JP" sz="2000" dirty="0"/>
              <a:t>) Data Protection Day Japan Website / </a:t>
            </a:r>
            <a:r>
              <a:rPr kumimoji="1" lang="en-US" altLang="ja-JP" sz="2000" dirty="0" err="1"/>
              <a:t>PrivacyMark</a:t>
            </a:r>
            <a:r>
              <a:rPr kumimoji="1" lang="en-US" altLang="ja-JP" sz="2000" dirty="0"/>
              <a:t> Forum</a:t>
            </a:r>
          </a:p>
          <a:p>
            <a:endParaRPr kumimoji="1" lang="en-US" altLang="ja-JP" sz="2400" dirty="0"/>
          </a:p>
          <a:p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xmlns="" id="{261B5486-146F-5846-868E-C898B2FC33DB}"/>
              </a:ext>
            </a:extLst>
          </p:cNvPr>
          <p:cNvSpPr/>
          <p:nvPr/>
        </p:nvSpPr>
        <p:spPr>
          <a:xfrm>
            <a:off x="0" y="0"/>
            <a:ext cx="9144000" cy="44143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xmlns="" id="{AA42DBEE-9717-9E45-B7F3-A71F3E21338A}"/>
              </a:ext>
            </a:extLst>
          </p:cNvPr>
          <p:cNvSpPr/>
          <p:nvPr/>
        </p:nvSpPr>
        <p:spPr>
          <a:xfrm>
            <a:off x="0" y="6416566"/>
            <a:ext cx="9144000" cy="44143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22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D65DB93B-01AC-A34C-BA91-D3F78E245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/>
              <a:t>Incentives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DDED13BF-B74E-3C4F-9D7D-E04B3BB0D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9959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/>
              <a:t>“The” international commitments</a:t>
            </a:r>
            <a:r>
              <a:rPr lang="en-US" altLang="ja-JP" sz="2100" dirty="0"/>
              <a:t> (GDPR Art. 45 (2)(c) &amp; Recital 105)</a:t>
            </a:r>
          </a:p>
          <a:p>
            <a:pPr marL="0" indent="0">
              <a:buNone/>
            </a:pPr>
            <a:r>
              <a:rPr lang="en-US" altLang="ja-JP" sz="2200" dirty="0"/>
              <a:t>- “</a:t>
            </a:r>
            <a:r>
              <a:rPr lang="en-US" altLang="ja-JP" sz="2200" i="1" dirty="0"/>
              <a:t>Japan is an observer to this Convention and, we hope, one day will become a full Party, thereby confirming its commitment to the privacy in the Asian region</a:t>
            </a:r>
            <a:r>
              <a:rPr lang="en-US" altLang="ja-JP" sz="2200" dirty="0"/>
              <a:t>”.  (Commissioner </a:t>
            </a:r>
            <a:r>
              <a:rPr lang="en-US" altLang="ja-JP" sz="2200" dirty="0" err="1"/>
              <a:t>Jourová</a:t>
            </a:r>
            <a:r>
              <a:rPr lang="en-US" altLang="ja-JP" sz="2200" dirty="0"/>
              <a:t>, speech on 31 May 2018)</a:t>
            </a:r>
          </a:p>
          <a:p>
            <a:pPr marL="0" indent="0">
              <a:buNone/>
            </a:pPr>
            <a:endParaRPr lang="en-US" altLang="ja-JP" dirty="0"/>
          </a:p>
          <a:p>
            <a:r>
              <a:rPr lang="en-US" altLang="ja-JP" dirty="0"/>
              <a:t>Public sectors</a:t>
            </a:r>
          </a:p>
          <a:p>
            <a:pPr>
              <a:buFontTx/>
              <a:buChar char="-"/>
            </a:pPr>
            <a:r>
              <a:rPr lang="en-US" altLang="ja-JP" sz="2200" dirty="0"/>
              <a:t>Oversight of law enforcement &amp; judiciary sectors</a:t>
            </a:r>
          </a:p>
          <a:p>
            <a:pPr marL="0" indent="0">
              <a:buNone/>
            </a:pPr>
            <a:r>
              <a:rPr lang="en-US" altLang="ja-JP" sz="2200" dirty="0"/>
              <a:t>    (Draft adequacy decision</a:t>
            </a:r>
            <a:r>
              <a:rPr lang="ja-JP" altLang="en-US" sz="2200"/>
              <a:t> </a:t>
            </a:r>
            <a:r>
              <a:rPr lang="en-US" altLang="ja-JP" sz="2200" dirty="0"/>
              <a:t>of Japan, 5 September 2018)</a:t>
            </a:r>
          </a:p>
          <a:p>
            <a:pPr marL="0" indent="0">
              <a:buNone/>
            </a:pPr>
            <a:endParaRPr lang="ja-JP" altLang="en-US" sz="2400"/>
          </a:p>
          <a:p>
            <a:r>
              <a:rPr kumimoji="1" lang="en-US" altLang="ja-JP" dirty="0"/>
              <a:t>Magna Carta for data protection?</a:t>
            </a:r>
          </a:p>
          <a:p>
            <a:pPr>
              <a:buFontTx/>
              <a:buChar char="-"/>
            </a:pPr>
            <a:r>
              <a:rPr lang="en-US" altLang="ja-JP" sz="2200" dirty="0"/>
              <a:t>“secure the human dignity” (Preamble)</a:t>
            </a:r>
          </a:p>
          <a:p>
            <a:pPr>
              <a:buFontTx/>
              <a:buChar char="-"/>
            </a:pPr>
            <a:r>
              <a:rPr lang="en-US" altLang="ja-JP" sz="2200" dirty="0"/>
              <a:t>“individuals not to be treated as mere objects”</a:t>
            </a:r>
          </a:p>
          <a:p>
            <a:pPr>
              <a:buFontTx/>
              <a:buChar char="-"/>
            </a:pPr>
            <a:endParaRPr lang="en-US" altLang="ja-JP" sz="20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xmlns="" id="{B23226D4-EB9B-D34C-A1FC-03800C43696E}"/>
              </a:ext>
            </a:extLst>
          </p:cNvPr>
          <p:cNvSpPr/>
          <p:nvPr/>
        </p:nvSpPr>
        <p:spPr>
          <a:xfrm>
            <a:off x="0" y="0"/>
            <a:ext cx="9144000" cy="44143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xmlns="" id="{00A6D3B3-7136-EC4D-9EEB-7C9F5863C7CC}"/>
              </a:ext>
            </a:extLst>
          </p:cNvPr>
          <p:cNvSpPr/>
          <p:nvPr/>
        </p:nvSpPr>
        <p:spPr>
          <a:xfrm>
            <a:off x="0" y="6416566"/>
            <a:ext cx="9144000" cy="44143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89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</TotalTime>
  <Words>278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テーマ</vt:lpstr>
      <vt:lpstr>Convention 108+ The Global Data Protection Convention </vt:lpstr>
      <vt:lpstr>Wisdom of predecessors</vt:lpstr>
      <vt:lpstr>Convention 108 and Japan</vt:lpstr>
      <vt:lpstr>Incentives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Convention 108+ -Magna Carta of Data Protection?-</dc:title>
  <dc:creator>Microsoft Office ユーザー</dc:creator>
  <cp:lastModifiedBy>KWASNY Sophie</cp:lastModifiedBy>
  <cp:revision>42</cp:revision>
  <cp:lastPrinted>2018-10-22T20:28:26Z</cp:lastPrinted>
  <dcterms:created xsi:type="dcterms:W3CDTF">2018-10-20T11:59:03Z</dcterms:created>
  <dcterms:modified xsi:type="dcterms:W3CDTF">2018-10-23T11:54:17Z</dcterms:modified>
</cp:coreProperties>
</file>