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6EB3A0-B034-4C57-BA2E-22C8FE0FB513}" type="datetimeFigureOut">
              <a:rPr lang="it-IT" smtClean="0"/>
              <a:t>06/11/2017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D47BCA-FD8A-4508-A949-546EABACD558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1472" y="0"/>
            <a:ext cx="6572296" cy="3041613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Helping migrants by basic and techno communication </a:t>
            </a:r>
            <a:r>
              <a:rPr lang="en-US" sz="4400" b="1" dirty="0" smtClean="0"/>
              <a:t>tools </a:t>
            </a:r>
            <a:r>
              <a:rPr lang="en-US" sz="2700" b="1" dirty="0" smtClean="0"/>
              <a:t>(Prof </a:t>
            </a:r>
            <a:r>
              <a:rPr lang="en-US" sz="2700" b="1" dirty="0" err="1" smtClean="0"/>
              <a:t>Enrico</a:t>
            </a:r>
            <a:r>
              <a:rPr lang="en-US" sz="2700" b="1" dirty="0" smtClean="0"/>
              <a:t> Bernini </a:t>
            </a:r>
            <a:r>
              <a:rPr lang="en-US" sz="2700" b="1" dirty="0" err="1" smtClean="0"/>
              <a:t>Carri</a:t>
            </a:r>
            <a:r>
              <a:rPr lang="en-US" sz="2700" b="1" dirty="0" smtClean="0"/>
              <a:t> President CEMEC – San Marino)</a:t>
            </a:r>
            <a:r>
              <a:rPr lang="it-IT" sz="2700" dirty="0"/>
              <a:t/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1439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 descr="ico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42852"/>
            <a:ext cx="1905434" cy="1905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Training project: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 day of basic training (4 hours of classroom teaching and 4 hours of topographic map exercise in three-four groups) for all key-figures with  different scenarios (</a:t>
            </a:r>
            <a:r>
              <a:rPr lang="en-US" sz="3600" dirty="0" err="1" smtClean="0"/>
              <a:t>earthquake,flood,epidemic</a:t>
            </a:r>
            <a:r>
              <a:rPr lang="en-US" sz="3600" dirty="0" smtClean="0"/>
              <a:t>, etc.);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Final discussion with the presentation of the results, following the drills</a:t>
            </a:r>
            <a:endParaRPr lang="it-IT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Involvement of "locals operators” (professional and non-professional) in a new concept of territorial organization;</a:t>
            </a:r>
          </a:p>
          <a:p>
            <a:r>
              <a:rPr lang="it-IT" dirty="0" err="1" smtClean="0"/>
              <a:t>Interchangeability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"key </a:t>
            </a:r>
            <a:r>
              <a:rPr lang="it-IT" dirty="0" err="1" smtClean="0"/>
              <a:t>figures</a:t>
            </a:r>
            <a:r>
              <a:rPr lang="it-IT" dirty="0" smtClean="0"/>
              <a:t>“;</a:t>
            </a:r>
          </a:p>
          <a:p>
            <a:r>
              <a:rPr lang="en-US" dirty="0" smtClean="0"/>
              <a:t>Overcoming the concept of a “sectorial" organization and creating a homogeneous "territorial" organization according to type of territory, common problems and traditions;</a:t>
            </a:r>
          </a:p>
          <a:p>
            <a:r>
              <a:rPr lang="en-US" dirty="0" smtClean="0"/>
              <a:t>Adherence to territorial issues during an event(pre-,during- and post-event);</a:t>
            </a:r>
          </a:p>
          <a:p>
            <a:r>
              <a:rPr lang="en-US" dirty="0" smtClean="0"/>
              <a:t>Adequate interface and ongoing relationship </a:t>
            </a:r>
            <a:r>
              <a:rPr lang="en-US" smtClean="0"/>
              <a:t>with Regional/National </a:t>
            </a:r>
            <a:r>
              <a:rPr lang="en-US" dirty="0" smtClean="0"/>
              <a:t>Civil Defense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001056" cy="2571720"/>
          </a:xfrm>
        </p:spPr>
        <p:txBody>
          <a:bodyPr>
            <a:noAutofit/>
          </a:bodyPr>
          <a:lstStyle/>
          <a:p>
            <a:r>
              <a:rPr lang="en-GB" sz="2800" dirty="0"/>
              <a:t>To provide </a:t>
            </a:r>
            <a:r>
              <a:rPr lang="en-GB" sz="2800" b="1" dirty="0"/>
              <a:t>basic and easily understandable information</a:t>
            </a:r>
            <a:r>
              <a:rPr lang="en-GB" sz="2800" dirty="0"/>
              <a:t> for migrants able to help them in </a:t>
            </a:r>
            <a:r>
              <a:rPr lang="en-GB" sz="2800" b="1" dirty="0"/>
              <a:t>facing the majority of issues</a:t>
            </a:r>
            <a:r>
              <a:rPr lang="en-GB" sz="2800" dirty="0"/>
              <a:t> affecting their staying in a foreign country: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786058"/>
            <a:ext cx="8229600" cy="389573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r>
              <a:rPr lang="en-GB" dirty="0" smtClean="0"/>
              <a:t>Health issues and access to local health care systems</a:t>
            </a:r>
            <a:endParaRPr lang="it-IT" dirty="0" smtClean="0"/>
          </a:p>
          <a:p>
            <a:pPr lvl="0"/>
            <a:r>
              <a:rPr lang="en-GB" dirty="0" smtClean="0"/>
              <a:t>Communication and getting vital information</a:t>
            </a:r>
            <a:endParaRPr lang="it-IT" dirty="0" smtClean="0"/>
          </a:p>
          <a:p>
            <a:pPr lvl="0"/>
            <a:r>
              <a:rPr lang="en-GB" dirty="0" smtClean="0"/>
              <a:t>Hygiene and Housing</a:t>
            </a:r>
            <a:endParaRPr lang="it-IT" dirty="0" smtClean="0"/>
          </a:p>
          <a:p>
            <a:pPr lvl="0"/>
            <a:r>
              <a:rPr lang="en-GB" dirty="0" smtClean="0"/>
              <a:t>Food related problems and risks</a:t>
            </a:r>
            <a:endParaRPr lang="it-IT" dirty="0" smtClean="0"/>
          </a:p>
          <a:p>
            <a:pPr lvl="0"/>
            <a:r>
              <a:rPr lang="en-GB" dirty="0" smtClean="0"/>
              <a:t>Climate change</a:t>
            </a:r>
            <a:endParaRPr lang="it-IT" dirty="0" smtClean="0"/>
          </a:p>
          <a:p>
            <a:r>
              <a:rPr lang="en-GB" dirty="0" smtClean="0"/>
              <a:t>Legal issues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develop a multi-language tool on traditional booklet (</a:t>
            </a:r>
            <a:r>
              <a:rPr lang="en-GB" dirty="0" err="1" smtClean="0"/>
              <a:t>Italian,English</a:t>
            </a:r>
            <a:r>
              <a:rPr lang="en-GB" dirty="0" smtClean="0"/>
              <a:t> languages)</a:t>
            </a:r>
          </a:p>
          <a:p>
            <a:r>
              <a:rPr lang="en-US" dirty="0" smtClean="0"/>
              <a:t>Submit booklets to a Migrant Reception Center (CARA in Italy) for feedback</a:t>
            </a:r>
            <a:endParaRPr lang="en-GB" dirty="0" smtClean="0"/>
          </a:p>
          <a:p>
            <a:r>
              <a:rPr lang="en-US" dirty="0" smtClean="0"/>
              <a:t>Compare with the professional operators of CARA for the necessary changes</a:t>
            </a:r>
            <a:endParaRPr lang="en-GB" dirty="0" smtClean="0"/>
          </a:p>
          <a:p>
            <a:r>
              <a:rPr lang="en-US" dirty="0" smtClean="0"/>
              <a:t>Design an app for android </a:t>
            </a:r>
            <a:r>
              <a:rPr lang="en-US" dirty="0" err="1" smtClean="0"/>
              <a:t>smartphones</a:t>
            </a:r>
            <a:r>
              <a:rPr lang="en-US" dirty="0" smtClean="0"/>
              <a:t> to convert the booklet electronically</a:t>
            </a:r>
            <a:endParaRPr lang="en-GB" dirty="0" smtClean="0"/>
          </a:p>
          <a:p>
            <a:r>
              <a:rPr lang="en-US" dirty="0" smtClean="0"/>
              <a:t>Activate a website with all the information needed for emergencies for migrants(http://immigrant.cmstitanka.com/)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14380"/>
          </a:xfrm>
        </p:spPr>
        <p:txBody>
          <a:bodyPr/>
          <a:lstStyle/>
          <a:p>
            <a:r>
              <a:rPr lang="it-IT" dirty="0" smtClean="0"/>
              <a:t>Target 2018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5715016"/>
          </a:xfrm>
        </p:spPr>
        <p:txBody>
          <a:bodyPr>
            <a:normAutofit fontScale="92500" lnSpcReduction="20000"/>
          </a:bodyPr>
          <a:lstStyle/>
          <a:p>
            <a:r>
              <a:rPr lang="en-GB" sz="3300" dirty="0" smtClean="0"/>
              <a:t>  To develop a multi-language tool on electronic format (Smartphone App Android) able to help migrants to:</a:t>
            </a:r>
            <a:endParaRPr lang="it-IT" sz="3200" dirty="0" smtClean="0"/>
          </a:p>
          <a:p>
            <a:pPr lvl="2"/>
            <a:r>
              <a:rPr lang="en-GB" sz="2800" dirty="0" smtClean="0"/>
              <a:t>Take </a:t>
            </a:r>
            <a:r>
              <a:rPr lang="en-GB" sz="2800" dirty="0" smtClean="0">
                <a:solidFill>
                  <a:srgbClr val="FF0000"/>
                </a:solidFill>
              </a:rPr>
              <a:t>advantages for primary care </a:t>
            </a:r>
            <a:r>
              <a:rPr lang="en-GB" sz="2800" dirty="0" smtClean="0"/>
              <a:t>by nurses and physicians</a:t>
            </a:r>
            <a:endParaRPr lang="it-IT" sz="2800" dirty="0" smtClean="0"/>
          </a:p>
          <a:p>
            <a:pPr lvl="2"/>
            <a:r>
              <a:rPr lang="en-GB" sz="2800" dirty="0" smtClean="0">
                <a:solidFill>
                  <a:srgbClr val="FF0000"/>
                </a:solidFill>
              </a:rPr>
              <a:t>Know social and healthcare resources </a:t>
            </a:r>
            <a:r>
              <a:rPr lang="en-GB" sz="2800" dirty="0" smtClean="0"/>
              <a:t>available in the host countries</a:t>
            </a:r>
          </a:p>
          <a:p>
            <a:pPr lvl="2"/>
            <a:r>
              <a:rPr lang="en-GB" sz="2800" dirty="0" smtClean="0">
                <a:solidFill>
                  <a:srgbClr val="FF0000"/>
                </a:solidFill>
              </a:rPr>
              <a:t>Protect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them</a:t>
            </a:r>
            <a:r>
              <a:rPr lang="en-GB" sz="2800" dirty="0" smtClean="0"/>
              <a:t> in case of emergencies</a:t>
            </a:r>
          </a:p>
          <a:p>
            <a:pPr lvl="2">
              <a:buNone/>
            </a:pPr>
            <a:endParaRPr lang="en-GB" sz="2800" dirty="0" smtClean="0"/>
          </a:p>
          <a:p>
            <a:pPr lvl="2">
              <a:buNone/>
            </a:pPr>
            <a:r>
              <a:rPr lang="en-GB" sz="3400" dirty="0" smtClean="0"/>
              <a:t>To build up and to maintain a web site in English language providing information as above mentioned;</a:t>
            </a:r>
          </a:p>
          <a:p>
            <a:pPr lvl="2">
              <a:buNone/>
            </a:pPr>
            <a:r>
              <a:rPr lang="en-US" sz="3400" dirty="0" smtClean="0"/>
              <a:t>Present the project at the "</a:t>
            </a:r>
            <a:r>
              <a:rPr lang="en-US" sz="3400" dirty="0" smtClean="0">
                <a:solidFill>
                  <a:srgbClr val="FF0000"/>
                </a:solidFill>
              </a:rPr>
              <a:t>2019 Migrant Festival</a:t>
            </a:r>
            <a:r>
              <a:rPr lang="en-US" sz="3400" dirty="0" smtClean="0"/>
              <a:t>” in Modena (Italy)</a:t>
            </a:r>
            <a:endParaRPr lang="it-IT" sz="3400" dirty="0" smtClean="0"/>
          </a:p>
          <a:p>
            <a:pPr lvl="2"/>
            <a:endParaRPr lang="it-IT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it-IT" dirty="0" err="1" smtClean="0"/>
              <a:t>Example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00430" y="285728"/>
            <a:ext cx="414340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5822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examples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6299" y="571480"/>
            <a:ext cx="4480345" cy="588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it-IT" dirty="0" smtClean="0"/>
              <a:t>Target 2019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78634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To develop a multi-language tool on electronic format (Smartphone App Android) able to help migrants in case </a:t>
            </a:r>
            <a:r>
              <a:rPr lang="en-US" sz="2400" dirty="0" smtClean="0"/>
              <a:t>of </a:t>
            </a:r>
            <a:r>
              <a:rPr lang="en-US" sz="2800" b="1" dirty="0" smtClean="0"/>
              <a:t>biological , chemical and nuclear disasters(NBC)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an  example:</a:t>
            </a:r>
            <a:endParaRPr lang="it-IT" sz="2400" dirty="0" smtClean="0"/>
          </a:p>
          <a:p>
            <a:pPr lvl="0"/>
            <a:r>
              <a:rPr lang="en-US" sz="2400" dirty="0" smtClean="0"/>
              <a:t> Go to sheltering         </a:t>
            </a:r>
            <a:endParaRPr lang="it-IT" sz="2400" dirty="0" smtClean="0"/>
          </a:p>
          <a:p>
            <a:pPr lvl="0"/>
            <a:r>
              <a:rPr lang="en-US" sz="2400" dirty="0" smtClean="0"/>
              <a:t> Use Iodine prophylaxis</a:t>
            </a:r>
            <a:endParaRPr lang="it-IT" sz="2400" dirty="0" smtClean="0"/>
          </a:p>
          <a:p>
            <a:pPr lvl="0"/>
            <a:r>
              <a:rPr lang="en-US" sz="2400" dirty="0" smtClean="0"/>
              <a:t>  use  masks for breathing protection</a:t>
            </a:r>
            <a:endParaRPr lang="it-IT" sz="2400" dirty="0" smtClean="0"/>
          </a:p>
          <a:p>
            <a:pPr lvl="0"/>
            <a:r>
              <a:rPr lang="en-US" sz="2400" dirty="0" smtClean="0"/>
              <a:t> Go to decontamination</a:t>
            </a:r>
            <a:endParaRPr lang="it-IT" sz="2400" dirty="0" smtClean="0"/>
          </a:p>
          <a:p>
            <a:pPr lvl="0"/>
            <a:r>
              <a:rPr lang="en-US" sz="2400" dirty="0" smtClean="0"/>
              <a:t> Go to Health care center</a:t>
            </a:r>
            <a:endParaRPr lang="it-IT" sz="2400" dirty="0" smtClean="0"/>
          </a:p>
          <a:p>
            <a:pPr lvl="0"/>
            <a:r>
              <a:rPr lang="en-US" sz="2400" dirty="0" smtClean="0"/>
              <a:t> Use personal protection equipment</a:t>
            </a:r>
            <a:endParaRPr lang="it-IT" sz="2400" dirty="0" smtClean="0"/>
          </a:p>
          <a:p>
            <a:pPr lvl="0"/>
            <a:r>
              <a:rPr lang="en-US" sz="2400" dirty="0" smtClean="0"/>
              <a:t> follow  ban for drinking and eating</a:t>
            </a:r>
            <a:endParaRPr lang="it-IT" sz="2400" dirty="0" smtClean="0"/>
          </a:p>
          <a:p>
            <a:pPr lvl="0"/>
            <a:r>
              <a:rPr lang="en-US" sz="2400" dirty="0" smtClean="0"/>
              <a:t> Vaccinations</a:t>
            </a:r>
            <a:endParaRPr lang="it-IT" sz="2400" dirty="0" smtClean="0"/>
          </a:p>
          <a:p>
            <a:pPr>
              <a:buNone/>
            </a:pPr>
            <a:endParaRPr lang="it-IT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164306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</a:t>
            </a:r>
            <a:r>
              <a:rPr lang="en-US" dirty="0" err="1" smtClean="0"/>
              <a:t>ntegrated</a:t>
            </a:r>
            <a:r>
              <a:rPr lang="en-US" dirty="0" smtClean="0"/>
              <a:t> Territorial Training Project in case of disaster  (2019)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2143116"/>
            <a:ext cx="7239000" cy="44291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 have chosen a small region in Italy (Molise-300.00 </a:t>
            </a:r>
            <a:r>
              <a:rPr lang="en-US" sz="2400" dirty="0" err="1" smtClean="0"/>
              <a:t>inhab</a:t>
            </a:r>
            <a:r>
              <a:rPr lang="en-US" sz="2400" dirty="0" smtClean="0"/>
              <a:t>)  for our project.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Target:</a:t>
            </a:r>
          </a:p>
          <a:p>
            <a:r>
              <a:rPr lang="en-US" sz="2400" dirty="0" smtClean="0"/>
              <a:t>Form all key figures in case of mass emergency with standard basic training;</a:t>
            </a:r>
          </a:p>
          <a:p>
            <a:r>
              <a:rPr lang="en-US" sz="2400" dirty="0" smtClean="0"/>
              <a:t>Involve professional  </a:t>
            </a:r>
            <a:r>
              <a:rPr lang="en-US" sz="2000" dirty="0" smtClean="0">
                <a:solidFill>
                  <a:srgbClr val="0070C0"/>
                </a:solidFill>
              </a:rPr>
              <a:t>(Fire </a:t>
            </a:r>
            <a:r>
              <a:rPr lang="en-US" sz="2000" dirty="0" err="1" smtClean="0">
                <a:solidFill>
                  <a:srgbClr val="0070C0"/>
                </a:solidFill>
              </a:rPr>
              <a:t>Dep.,Civil</a:t>
            </a:r>
            <a:r>
              <a:rPr lang="en-US" sz="2000" dirty="0" smtClean="0">
                <a:solidFill>
                  <a:srgbClr val="0070C0"/>
                </a:solidFill>
              </a:rPr>
              <a:t> Defense,112 Emergency Health </a:t>
            </a:r>
            <a:r>
              <a:rPr lang="en-US" sz="2000" dirty="0" err="1" smtClean="0">
                <a:solidFill>
                  <a:srgbClr val="0070C0"/>
                </a:solidFill>
              </a:rPr>
              <a:t>Serv</a:t>
            </a:r>
            <a:r>
              <a:rPr lang="en-US" sz="2000" dirty="0" smtClean="0">
                <a:solidFill>
                  <a:srgbClr val="0070C0"/>
                </a:solidFill>
              </a:rPr>
              <a:t>…) </a:t>
            </a:r>
            <a:r>
              <a:rPr lang="en-US" sz="2400" dirty="0" smtClean="0"/>
              <a:t>and non-professional figures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Volunteers,Mayors</a:t>
            </a:r>
            <a:r>
              <a:rPr lang="en-US" sz="2000" dirty="0" smtClean="0">
                <a:solidFill>
                  <a:srgbClr val="0070C0"/>
                </a:solidFill>
              </a:rPr>
              <a:t> and </a:t>
            </a:r>
            <a:r>
              <a:rPr lang="it-IT" sz="2000" dirty="0" err="1" smtClean="0">
                <a:solidFill>
                  <a:srgbClr val="0070C0"/>
                </a:solidFill>
              </a:rPr>
              <a:t>municipal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civil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defense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workers</a:t>
            </a:r>
            <a:r>
              <a:rPr lang="en-US" sz="2000" dirty="0" smtClean="0">
                <a:solidFill>
                  <a:srgbClr val="0070C0"/>
                </a:solidFill>
              </a:rPr>
              <a:t>,</a:t>
            </a:r>
            <a:r>
              <a:rPr lang="it-IT" sz="2000" dirty="0" smtClean="0">
                <a:solidFill>
                  <a:srgbClr val="0070C0"/>
                </a:solidFill>
              </a:rPr>
              <a:t> family </a:t>
            </a:r>
            <a:r>
              <a:rPr lang="it-IT" sz="2000" dirty="0" err="1" smtClean="0">
                <a:solidFill>
                  <a:srgbClr val="0070C0"/>
                </a:solidFill>
              </a:rPr>
              <a:t>physicians</a:t>
            </a:r>
            <a:r>
              <a:rPr lang="it-IT" sz="2000" dirty="0" smtClean="0">
                <a:solidFill>
                  <a:srgbClr val="0070C0"/>
                </a:solidFill>
              </a:rPr>
              <a:t> ,</a:t>
            </a:r>
            <a:r>
              <a:rPr lang="it-IT" sz="2000" dirty="0" err="1" smtClean="0">
                <a:solidFill>
                  <a:srgbClr val="0070C0"/>
                </a:solidFill>
              </a:rPr>
              <a:t>etc</a:t>
            </a:r>
            <a:r>
              <a:rPr lang="it-IT" sz="2000" dirty="0" smtClean="0">
                <a:solidFill>
                  <a:srgbClr val="0070C0"/>
                </a:solidFill>
              </a:rPr>
              <a:t>)</a:t>
            </a:r>
            <a:r>
              <a:rPr lang="it-IT" dirty="0"/>
              <a:t> </a:t>
            </a:r>
            <a:r>
              <a:rPr lang="it-IT" dirty="0" smtClean="0"/>
              <a:t>in the management of </a:t>
            </a:r>
            <a:r>
              <a:rPr lang="it-IT" dirty="0" err="1" smtClean="0"/>
              <a:t>emergencies</a:t>
            </a:r>
            <a:endParaRPr lang="it-IT" dirty="0" smtClean="0"/>
          </a:p>
          <a:p>
            <a:r>
              <a:rPr lang="en-US" sz="2400" dirty="0" smtClean="0"/>
              <a:t>Obtain  homogeneous training within the same territory </a:t>
            </a:r>
            <a:endParaRPr lang="it-IT" sz="2400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13572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Three Different scenarios:</a:t>
            </a:r>
            <a:br>
              <a:rPr lang="en-US" sz="3600" dirty="0" smtClean="0"/>
            </a:br>
            <a:r>
              <a:rPr lang="en-US" sz="3600" dirty="0" err="1" smtClean="0"/>
              <a:t>Mountains,flatland,Coast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utente\Desktop\IMG-20170313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571612"/>
            <a:ext cx="7858180" cy="500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256</TotalTime>
  <Words>504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Mito</vt:lpstr>
      <vt:lpstr>Helping migrants by basic and techno communication tools (Prof Enrico Bernini Carri President CEMEC – San Marino) </vt:lpstr>
      <vt:lpstr>To provide basic and easily understandable information for migrants able to help them in facing the majority of issues affecting their staying in a foreign country: </vt:lpstr>
      <vt:lpstr>Target 2017</vt:lpstr>
      <vt:lpstr>Target 2018</vt:lpstr>
      <vt:lpstr>Example</vt:lpstr>
      <vt:lpstr> Other  examples</vt:lpstr>
      <vt:lpstr>Target 2019</vt:lpstr>
      <vt:lpstr>Integrated Territorial Training Project in case of disaster  (2019)</vt:lpstr>
      <vt:lpstr>Three Different scenarios: Mountains,flatland,Coast</vt:lpstr>
      <vt:lpstr>Training project:</vt:lpstr>
      <vt:lpstr>Expected results: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migrants by basic and techno communication tools (CEMEC</dc:title>
  <dc:creator>utente</dc:creator>
  <cp:lastModifiedBy>CADEAC Pauline</cp:lastModifiedBy>
  <cp:revision>21</cp:revision>
  <dcterms:created xsi:type="dcterms:W3CDTF">2017-11-03T08:51:07Z</dcterms:created>
  <dcterms:modified xsi:type="dcterms:W3CDTF">2017-11-06T15:25:04Z</dcterms:modified>
</cp:coreProperties>
</file>